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24" r:id="rId1"/>
  </p:sldMasterIdLst>
  <p:notesMasterIdLst>
    <p:notesMasterId r:id="rId13"/>
  </p:notesMasterIdLst>
  <p:sldIdLst>
    <p:sldId id="256" r:id="rId2"/>
    <p:sldId id="257" r:id="rId3"/>
    <p:sldId id="258" r:id="rId4"/>
    <p:sldId id="259" r:id="rId5"/>
    <p:sldId id="261" r:id="rId6"/>
    <p:sldId id="263" r:id="rId7"/>
    <p:sldId id="264" r:id="rId8"/>
    <p:sldId id="265" r:id="rId9"/>
    <p:sldId id="266"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B8A4F4-90CD-47C0-898E-E1504086BCDD}" type="datetimeFigureOut">
              <a:rPr lang="en-US" smtClean="0"/>
              <a:t>2/23/2025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A233CD-AC1C-4E2F-9626-693AB890238E}" type="slidenum">
              <a:rPr lang="en-US" smtClean="0"/>
              <a:t>‹#›</a:t>
            </a:fld>
            <a:endParaRPr lang="en-US"/>
          </a:p>
        </p:txBody>
      </p:sp>
    </p:spTree>
    <p:extLst>
      <p:ext uri="{BB962C8B-B14F-4D97-AF65-F5344CB8AC3E}">
        <p14:creationId xmlns:p14="http://schemas.microsoft.com/office/powerpoint/2010/main" val="30638179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issue of staff shortage and labour challenges have been increasing around the globe in each sector significantly. In the hospitality sector, specifically this issue has been contributing greatly which shows how the companies are managing their employees. This is leading to a mass resignation in many companies across the sector. The hospitality sector helps in promoting a large number of businesses and services all around the globe. Employees are one of the key aspects on which the business is mostly dependent on. The high turnover rates make an issue for the sector where particularly in the UK there are over 10,000 hotels currently operating independently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statista</a:t>
            </a:r>
            <a:r>
              <a:rPr lang="en-US" sz="1800" dirty="0">
                <a:effectLst/>
                <a:latin typeface="Times New Roman" panose="02020603050405020304" pitchFamily="18" charset="0"/>
                <a:ea typeface="Times New Roman" panose="02020603050405020304" pitchFamily="18" charset="0"/>
              </a:rPr>
              <a:t>, 2025)</a:t>
            </a:r>
            <a:r>
              <a:rPr lang="en-GB" sz="1800" dirty="0">
                <a:effectLst/>
                <a:latin typeface="Times New Roman" panose="02020603050405020304" pitchFamily="18" charset="0"/>
                <a:ea typeface="Times New Roman" panose="02020603050405020304" pitchFamily="18" charset="0"/>
              </a:rPr>
              <a:t>. The presentation will address this factor where the impact of the staff shortage and labour issues in hospitality will be evaluated with a critical literature review. Further, a proper PEST analysis will also be provided which will be analysed from the already conducted review above. Based on the data gathered proper recommendations will also be provided for better management of these high turnover rates.</a:t>
            </a:r>
            <a:endParaRPr lang="en-US" dirty="0"/>
          </a:p>
        </p:txBody>
      </p:sp>
      <p:sp>
        <p:nvSpPr>
          <p:cNvPr id="4" name="Slide Number Placeholder 3"/>
          <p:cNvSpPr>
            <a:spLocks noGrp="1"/>
          </p:cNvSpPr>
          <p:nvPr>
            <p:ph type="sldNum" sz="quarter" idx="5"/>
          </p:nvPr>
        </p:nvSpPr>
        <p:spPr/>
        <p:txBody>
          <a:bodyPr/>
          <a:lstStyle/>
          <a:p>
            <a:fld id="{90A233CD-AC1C-4E2F-9626-693AB890238E}" type="slidenum">
              <a:rPr lang="en-US" smtClean="0"/>
              <a:t>3</a:t>
            </a:fld>
            <a:endParaRPr lang="en-US"/>
          </a:p>
        </p:txBody>
      </p:sp>
    </p:spTree>
    <p:extLst>
      <p:ext uri="{BB962C8B-B14F-4D97-AF65-F5344CB8AC3E}">
        <p14:creationId xmlns:p14="http://schemas.microsoft.com/office/powerpoint/2010/main" val="1004650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2EA440-7F6C-9A89-ECB9-EBB2828132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317D9F-F682-898A-0C32-314C262A55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4A1FC4-2C50-0F6E-A185-27E049D81BBD}"/>
              </a:ext>
            </a:extLst>
          </p:cNvPr>
          <p:cNvSpPr>
            <a:spLocks noGrp="1"/>
          </p:cNvSpPr>
          <p:nvPr>
            <p:ph type="body" idx="1"/>
          </p:nvPr>
        </p:nvSpPr>
        <p:spPr/>
        <p:txBody>
          <a:bodyPr/>
          <a:lstStyle/>
          <a:p>
            <a:pPr marL="0" marR="0" algn="just">
              <a:lnSpc>
                <a:spcPct val="200000"/>
              </a:lnSpc>
              <a:spcAft>
                <a:spcPts val="1000"/>
              </a:spcAft>
            </a:pPr>
            <a:r>
              <a:rPr lang="en-GB" sz="1800" dirty="0">
                <a:effectLst/>
                <a:latin typeface="Times New Roman" panose="02020603050405020304" pitchFamily="18" charset="0"/>
                <a:ea typeface="Times New Roman" panose="02020603050405020304" pitchFamily="18" charset="0"/>
              </a:rPr>
              <a:t>The hospitality industry consists of many different companies where complicated working styles are also integrated. The emergence of new businesses is also affecting the sector significantly. Understanding different factors of the company operations a high turnover rate can be seen which will be evaluated in the following section. Due to this high turnover rate, the overall staff shortage and labour challenges can be seen in the businesses. This will further be addressed in this section where the impact of these shortages and challenges will be shown to the hospitality sector efficiently.</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b="1" i="1" dirty="0">
                <a:effectLst/>
                <a:latin typeface="Times New Roman" panose="02020603050405020304" pitchFamily="18" charset="0"/>
                <a:ea typeface="Times New Roman" panose="02020603050405020304" pitchFamily="18" charset="0"/>
              </a:rPr>
              <a:t>Overworked staff:</a:t>
            </a:r>
            <a:r>
              <a:rPr lang="en-GB" sz="1800" dirty="0">
                <a:effectLst/>
                <a:latin typeface="Times New Roman" panose="02020603050405020304" pitchFamily="18" charset="0"/>
                <a:ea typeface="Times New Roman" panose="02020603050405020304" pitchFamily="18" charset="0"/>
              </a:rPr>
              <a:t> As per Suran (2023), due to the higher turnover rates the sector faces a high challenge in maintaining their position in the perspective of their customers. As the workers have been leaving the company, the industry has faced issues with meeting customer demand which resulted in the overworking of the existing staff. On the other hand, it has been criticised by DA (2021), which relates to the Demand Control theory describing how stress and burnout can arise when employees face high job demand. In this case, the leaving of a large pool of employees resulted in high job demand leading to an overworking situation all over the sector.</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b="1" i="1" dirty="0">
                <a:effectLst/>
                <a:latin typeface="Times New Roman" panose="02020603050405020304" pitchFamily="18" charset="0"/>
                <a:ea typeface="Times New Roman" panose="02020603050405020304" pitchFamily="18" charset="0"/>
              </a:rPr>
              <a:t>Increased labour costs:</a:t>
            </a:r>
            <a:r>
              <a:rPr lang="en-GB" sz="1800" dirty="0">
                <a:effectLst/>
                <a:latin typeface="Times New Roman" panose="02020603050405020304" pitchFamily="18" charset="0"/>
                <a:ea typeface="Times New Roman" panose="02020603050405020304" pitchFamily="18" charset="0"/>
              </a:rPr>
              <a:t> According to Bolt et al. (2022), the increased labour cost has affected the company directly with the overworking situation. Even after the overworking situation, the demand remains unmet and the companies have looked for temporary workers and hired new employees. All of this process directly aligns with the labour cost and how to pay them which affects the financials effectively. Further another idea has been incorporated by Moon et al. (2023), where the labour charges have also increased with how the customer does not want to engage with the company. This directly hampers the capital gathering creating a challenge to provide salary and maintain proper labour costs.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b="1" i="1" dirty="0">
                <a:effectLst/>
                <a:latin typeface="Times New Roman" panose="02020603050405020304" pitchFamily="18" charset="0"/>
                <a:ea typeface="Times New Roman" panose="02020603050405020304" pitchFamily="18" charset="0"/>
              </a:rPr>
              <a:t>Low morale:</a:t>
            </a:r>
            <a:r>
              <a:rPr lang="en-GB" sz="1800" dirty="0">
                <a:effectLst/>
                <a:latin typeface="Times New Roman" panose="02020603050405020304" pitchFamily="18" charset="0"/>
                <a:ea typeface="Times New Roman" panose="02020603050405020304" pitchFamily="18" charset="0"/>
              </a:rPr>
              <a:t> As coined by Hacker (2021), low morale is another main factor which impacts the industry based on how low morale is handled. The low morale further affects the operations of the business where the productivity is decreased significantly. How the overwork has increased within the company, has made the employees more agitated along the way. This affected their morale, having an impact on the overall operations of the company. Similarly, as per Obeng et al. (2021), low morale is also caused due to inconsistent wages. This can be understood with the theory of efficiency wage theory which describes that proper wages increase productivity and improve employee morale whereas with a low wage productivity and motivation can be negatively affected as well.</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b="1" i="1" dirty="0">
                <a:effectLst/>
                <a:latin typeface="Times New Roman" panose="02020603050405020304" pitchFamily="18" charset="0"/>
                <a:ea typeface="Times New Roman" panose="02020603050405020304" pitchFamily="18" charset="0"/>
              </a:rPr>
              <a:t>Longer waiting times</a:t>
            </a:r>
            <a:r>
              <a:rPr lang="en-GB" sz="1800" dirty="0">
                <a:effectLst/>
                <a:latin typeface="Times New Roman" panose="02020603050405020304" pitchFamily="18" charset="0"/>
                <a:ea typeface="Times New Roman" panose="02020603050405020304" pitchFamily="18" charset="0"/>
              </a:rPr>
              <a:t>: As mentioned by </a:t>
            </a:r>
            <a:r>
              <a:rPr lang="en-GB" sz="1800" dirty="0" err="1">
                <a:effectLst/>
                <a:latin typeface="Times New Roman" panose="02020603050405020304" pitchFamily="18" charset="0"/>
                <a:ea typeface="Times New Roman" panose="02020603050405020304" pitchFamily="18" charset="0"/>
              </a:rPr>
              <a:t>Rasulov</a:t>
            </a:r>
            <a:r>
              <a:rPr lang="en-GB" sz="1800" dirty="0">
                <a:effectLst/>
                <a:latin typeface="Times New Roman" panose="02020603050405020304" pitchFamily="18" charset="0"/>
                <a:ea typeface="Times New Roman" panose="02020603050405020304" pitchFamily="18" charset="0"/>
              </a:rPr>
              <a:t> (2023), the longer waiting time is further explained by how the reduction of employees has affected the organisation to be working overtime with inconsistent time. Due to the shortage of staff, the employees are not working efficiently in the company which is further leading to a longer wait time for the customers. On the other hand, as per </a:t>
            </a:r>
            <a:r>
              <a:rPr lang="en-GB" sz="1800" dirty="0" err="1">
                <a:effectLst/>
                <a:latin typeface="Times New Roman" panose="02020603050405020304" pitchFamily="18" charset="0"/>
                <a:ea typeface="Times New Roman" panose="02020603050405020304" pitchFamily="18" charset="0"/>
              </a:rPr>
              <a:t>Čikeš</a:t>
            </a:r>
            <a:r>
              <a:rPr lang="en-GB" sz="1800" dirty="0">
                <a:effectLst/>
                <a:latin typeface="Times New Roman" panose="02020603050405020304" pitchFamily="18" charset="0"/>
                <a:ea typeface="Times New Roman" panose="02020603050405020304" pitchFamily="18" charset="0"/>
              </a:rPr>
              <a:t> (2024), the longer waiting period is affecting how the customer is also engaging with other companies to meet their goals. The meeting of these goals is highly efficient for companies where the longer waiting period is affecting the quality of service and driving away the customer. This is an issue which is faced by the overall hospitality industry while having a staff shortage and higher turnover in the sector.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2432E585-915D-EDD5-42CC-228D13CA88DE}"/>
              </a:ext>
            </a:extLst>
          </p:cNvPr>
          <p:cNvSpPr>
            <a:spLocks noGrp="1"/>
          </p:cNvSpPr>
          <p:nvPr>
            <p:ph type="sldNum" sz="quarter" idx="5"/>
          </p:nvPr>
        </p:nvSpPr>
        <p:spPr/>
        <p:txBody>
          <a:bodyPr/>
          <a:lstStyle/>
          <a:p>
            <a:fld id="{90A233CD-AC1C-4E2F-9626-693AB890238E}" type="slidenum">
              <a:rPr lang="en-US" smtClean="0"/>
              <a:t>4</a:t>
            </a:fld>
            <a:endParaRPr lang="en-US"/>
          </a:p>
        </p:txBody>
      </p:sp>
    </p:spTree>
    <p:extLst>
      <p:ext uri="{BB962C8B-B14F-4D97-AF65-F5344CB8AC3E}">
        <p14:creationId xmlns:p14="http://schemas.microsoft.com/office/powerpoint/2010/main" val="327845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5F992-AA35-BE2C-01D5-B74CBD01CA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DD4499-9DA6-94AB-1189-216A550954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4E7D7D-54F4-01AA-2A60-C8E0C5FBC69B}"/>
              </a:ext>
            </a:extLst>
          </p:cNvPr>
          <p:cNvSpPr>
            <a:spLocks noGrp="1"/>
          </p:cNvSpPr>
          <p:nvPr>
            <p:ph type="body" idx="1"/>
          </p:nvPr>
        </p:nvSpPr>
        <p:spPr/>
        <p:txBody>
          <a:bodyPr/>
          <a:lstStyle/>
          <a:p>
            <a:pPr marL="0" marR="0" algn="just">
              <a:lnSpc>
                <a:spcPct val="200000"/>
              </a:lnSpc>
              <a:spcAft>
                <a:spcPts val="1000"/>
              </a:spcAft>
            </a:pPr>
            <a:r>
              <a:rPr lang="en-GB" sz="1800" b="1" dirty="0">
                <a:effectLst/>
                <a:latin typeface="Times New Roman" panose="02020603050405020304" pitchFamily="18" charset="0"/>
                <a:ea typeface="Times New Roman" panose="02020603050405020304" pitchFamily="18" charset="0"/>
              </a:rPr>
              <a:t>Political factors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dirty="0">
                <a:effectLst/>
                <a:latin typeface="Times New Roman" panose="02020603050405020304" pitchFamily="18" charset="0"/>
                <a:ea typeface="Times New Roman" panose="02020603050405020304" pitchFamily="18" charset="0"/>
              </a:rPr>
              <a:t>The analysis mentions how political issues affect the high turnover rates while having an impact on the hospitality sector. The rules and regulations incorporated by the government affect the sector, where further this leads to the high turnover rates and the shortage of employees.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b="1" dirty="0">
                <a:effectLst/>
                <a:latin typeface="Times New Roman" panose="02020603050405020304" pitchFamily="18" charset="0"/>
                <a:ea typeface="Times New Roman" panose="02020603050405020304" pitchFamily="18" charset="0"/>
              </a:rPr>
              <a:t>Economic factors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dirty="0">
                <a:effectLst/>
                <a:latin typeface="Times New Roman" panose="02020603050405020304" pitchFamily="18" charset="0"/>
                <a:ea typeface="Times New Roman" panose="02020603050405020304" pitchFamily="18" charset="0"/>
              </a:rPr>
              <a:t>Economic factors such as inflation and rate affect the current cost of living in the UK which was around 2.5% in December 2024. The PEST analysis has also mentioned how this was one of the impacts on which the overall turnover rate was dependent. The quantity theory of money also backs up this topic with the understanding of how the supply in the economy increases faster than the production affecting the overall living condition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bbc</a:t>
            </a:r>
            <a:r>
              <a:rPr lang="en-US" sz="1800" dirty="0">
                <a:effectLst/>
                <a:latin typeface="Times New Roman" panose="02020603050405020304" pitchFamily="18" charset="0"/>
                <a:ea typeface="Times New Roman" panose="02020603050405020304" pitchFamily="18" charset="0"/>
              </a:rPr>
              <a:t>, 2025)</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23B31026-D471-82A8-F51E-EF6D1FB7FCC4}"/>
              </a:ext>
            </a:extLst>
          </p:cNvPr>
          <p:cNvSpPr>
            <a:spLocks noGrp="1"/>
          </p:cNvSpPr>
          <p:nvPr>
            <p:ph type="sldNum" sz="quarter" idx="5"/>
          </p:nvPr>
        </p:nvSpPr>
        <p:spPr/>
        <p:txBody>
          <a:bodyPr/>
          <a:lstStyle/>
          <a:p>
            <a:fld id="{90A233CD-AC1C-4E2F-9626-693AB890238E}" type="slidenum">
              <a:rPr lang="en-US" smtClean="0"/>
              <a:t>5</a:t>
            </a:fld>
            <a:endParaRPr lang="en-US"/>
          </a:p>
        </p:txBody>
      </p:sp>
    </p:spTree>
    <p:extLst>
      <p:ext uri="{BB962C8B-B14F-4D97-AF65-F5344CB8AC3E}">
        <p14:creationId xmlns:p14="http://schemas.microsoft.com/office/powerpoint/2010/main" val="2405972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E96ACC-C3FC-4043-8A5D-35DEEEA3D4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C5DDE2-39A0-7388-D4E5-55F3D653AB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3A5FFB-0820-C886-AEA3-653BA56231AB}"/>
              </a:ext>
            </a:extLst>
          </p:cNvPr>
          <p:cNvSpPr>
            <a:spLocks noGrp="1"/>
          </p:cNvSpPr>
          <p:nvPr>
            <p:ph type="body" idx="1"/>
          </p:nvPr>
        </p:nvSpPr>
        <p:spPr/>
        <p:txBody>
          <a:bodyPr/>
          <a:lstStyle/>
          <a:p>
            <a:pPr marL="0" marR="0" algn="just">
              <a:lnSpc>
                <a:spcPct val="200000"/>
              </a:lnSpc>
              <a:spcAft>
                <a:spcPts val="1000"/>
              </a:spcAft>
            </a:pPr>
            <a:r>
              <a:rPr lang="en-GB" sz="1800" b="1" dirty="0">
                <a:effectLst/>
                <a:latin typeface="Times New Roman" panose="02020603050405020304" pitchFamily="18" charset="0"/>
                <a:ea typeface="Times New Roman" panose="02020603050405020304" pitchFamily="18" charset="0"/>
              </a:rPr>
              <a:t>Social factors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dirty="0">
                <a:effectLst/>
                <a:latin typeface="Times New Roman" panose="02020603050405020304" pitchFamily="18" charset="0"/>
                <a:ea typeface="Times New Roman" panose="02020603050405020304" pitchFamily="18" charset="0"/>
              </a:rPr>
              <a:t>The social factor further explains how the work pressure within the industry has affected the working nature efficiently. This also includes the limited career development options which affect the employee to look to at other options within the sector (</a:t>
            </a:r>
            <a:r>
              <a:rPr lang="en-GB" sz="1800" dirty="0" err="1">
                <a:effectLst/>
                <a:latin typeface="Times New Roman" panose="02020603050405020304" pitchFamily="18" charset="0"/>
                <a:ea typeface="Times New Roman" panose="02020603050405020304" pitchFamily="18" charset="0"/>
              </a:rPr>
              <a:t>Čikeš</a:t>
            </a:r>
            <a:r>
              <a:rPr lang="en-GB" sz="1800" dirty="0">
                <a:effectLst/>
                <a:latin typeface="Times New Roman" panose="02020603050405020304" pitchFamily="18" charset="0"/>
                <a:ea typeface="Times New Roman" panose="02020603050405020304" pitchFamily="18" charset="0"/>
              </a:rPr>
              <a:t>,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b="1" dirty="0">
                <a:effectLst/>
                <a:latin typeface="Times New Roman" panose="02020603050405020304" pitchFamily="18" charset="0"/>
                <a:ea typeface="Times New Roman" panose="02020603050405020304" pitchFamily="18" charset="0"/>
              </a:rPr>
              <a:t>Technological factors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dirty="0">
                <a:effectLst/>
                <a:latin typeface="Times New Roman" panose="02020603050405020304" pitchFamily="18" charset="0"/>
                <a:ea typeface="Times New Roman" panose="02020603050405020304" pitchFamily="18" charset="0"/>
              </a:rPr>
              <a:t>The technological factor helps to understand how the use of technology is affecting the turnover rates effectively. The hospitality sector was also affected by the lack of sufficient workers to use the vast technologies in the company.</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A6DCE075-15DA-3336-2C24-C64210A6BFB7}"/>
              </a:ext>
            </a:extLst>
          </p:cNvPr>
          <p:cNvSpPr>
            <a:spLocks noGrp="1"/>
          </p:cNvSpPr>
          <p:nvPr>
            <p:ph type="sldNum" sz="quarter" idx="5"/>
          </p:nvPr>
        </p:nvSpPr>
        <p:spPr/>
        <p:txBody>
          <a:bodyPr/>
          <a:lstStyle/>
          <a:p>
            <a:fld id="{90A233CD-AC1C-4E2F-9626-693AB890238E}" type="slidenum">
              <a:rPr lang="en-US" smtClean="0"/>
              <a:t>6</a:t>
            </a:fld>
            <a:endParaRPr lang="en-US"/>
          </a:p>
        </p:txBody>
      </p:sp>
    </p:spTree>
    <p:extLst>
      <p:ext uri="{BB962C8B-B14F-4D97-AF65-F5344CB8AC3E}">
        <p14:creationId xmlns:p14="http://schemas.microsoft.com/office/powerpoint/2010/main" val="517883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5B095-88AA-C469-7652-7647629786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22E5C-AA1E-E6F5-8465-636EAFC399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BCDB01-7DD4-959D-8E37-41B4F72629AD}"/>
              </a:ext>
            </a:extLst>
          </p:cNvPr>
          <p:cNvSpPr>
            <a:spLocks noGrp="1"/>
          </p:cNvSpPr>
          <p:nvPr>
            <p:ph type="body" idx="1"/>
          </p:nvPr>
        </p:nvSpPr>
        <p:spPr/>
        <p:txBody>
          <a:bodyPr/>
          <a:lstStyle/>
          <a:p>
            <a:pPr marL="0" marR="0" algn="just">
              <a:lnSpc>
                <a:spcPct val="200000"/>
              </a:lnSpc>
              <a:spcAft>
                <a:spcPts val="1000"/>
              </a:spcAft>
            </a:pPr>
            <a:r>
              <a:rPr lang="en-GB" sz="1800" dirty="0">
                <a:effectLst/>
                <a:latin typeface="Times New Roman" panose="02020603050405020304" pitchFamily="18" charset="0"/>
                <a:ea typeface="Times New Roman" panose="02020603050405020304" pitchFamily="18" charset="0"/>
              </a:rPr>
              <a:t>Employee benefits and better working conditions are popular and necessary which were taken by the industry to mitigate the high turnover rate. Here specifically Premier Inn have incorporated this strategy to mitigate their high turnovers.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i="1" u="sng" dirty="0">
                <a:effectLst/>
                <a:latin typeface="Times New Roman" panose="02020603050405020304" pitchFamily="18" charset="0"/>
                <a:ea typeface="Times New Roman" panose="02020603050405020304" pitchFamily="18" charset="0"/>
              </a:rPr>
              <a:t>Strengths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dirty="0">
                <a:effectLst/>
                <a:latin typeface="Times New Roman" panose="02020603050405020304" pitchFamily="18" charset="0"/>
                <a:ea typeface="Times New Roman" panose="02020603050405020304" pitchFamily="18" charset="0"/>
              </a:rPr>
              <a:t>The strength of this strategy lies in how the employees are offered a better working structure while achieving the company's goals. This also helps to maintain a flexible scheduling reducing the workload efficiently.</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i="1" u="sng" dirty="0">
                <a:effectLst/>
                <a:latin typeface="Times New Roman" panose="02020603050405020304" pitchFamily="18" charset="0"/>
                <a:ea typeface="Times New Roman" panose="02020603050405020304" pitchFamily="18" charset="0"/>
              </a:rPr>
              <a:t>Limitations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dirty="0">
                <a:effectLst/>
                <a:latin typeface="Times New Roman" panose="02020603050405020304" pitchFamily="18" charset="0"/>
                <a:ea typeface="Times New Roman" panose="02020603050405020304" pitchFamily="18" charset="0"/>
              </a:rPr>
              <a:t>The main limitation of this process includes tailoring to each individual need, where the employees may have different wants. This will create a gap in the contract affecting the turnover rate within the sector.</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56E299AE-B83A-6B88-0282-36B8798D0E2D}"/>
              </a:ext>
            </a:extLst>
          </p:cNvPr>
          <p:cNvSpPr>
            <a:spLocks noGrp="1"/>
          </p:cNvSpPr>
          <p:nvPr>
            <p:ph type="sldNum" sz="quarter" idx="5"/>
          </p:nvPr>
        </p:nvSpPr>
        <p:spPr/>
        <p:txBody>
          <a:bodyPr/>
          <a:lstStyle/>
          <a:p>
            <a:fld id="{90A233CD-AC1C-4E2F-9626-693AB890238E}" type="slidenum">
              <a:rPr lang="en-US" smtClean="0"/>
              <a:t>7</a:t>
            </a:fld>
            <a:endParaRPr lang="en-US"/>
          </a:p>
        </p:txBody>
      </p:sp>
    </p:spTree>
    <p:extLst>
      <p:ext uri="{BB962C8B-B14F-4D97-AF65-F5344CB8AC3E}">
        <p14:creationId xmlns:p14="http://schemas.microsoft.com/office/powerpoint/2010/main" val="17504808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3C028A-42FD-B629-3907-17985F700A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10D309-0079-76A2-8C2E-B2DC93A6FE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570A20-A082-BC95-315F-FEA7BD3CD581}"/>
              </a:ext>
            </a:extLst>
          </p:cNvPr>
          <p:cNvSpPr>
            <a:spLocks noGrp="1"/>
          </p:cNvSpPr>
          <p:nvPr>
            <p:ph type="body" idx="1"/>
          </p:nvPr>
        </p:nvSpPr>
        <p:spPr/>
        <p:txBody>
          <a:bodyPr/>
          <a:lstStyle/>
          <a:p>
            <a:pPr marL="0" marR="0" algn="just">
              <a:lnSpc>
                <a:spcPct val="200000"/>
              </a:lnSpc>
              <a:spcAft>
                <a:spcPts val="1000"/>
              </a:spcAft>
            </a:pPr>
            <a:r>
              <a:rPr lang="en-GB" sz="1800" dirty="0">
                <a:effectLst/>
                <a:latin typeface="Times New Roman" panose="02020603050405020304" pitchFamily="18" charset="0"/>
                <a:ea typeface="Times New Roman" panose="02020603050405020304" pitchFamily="18" charset="0"/>
              </a:rPr>
              <a:t>Companies like IHG have followed the industry response of upskilling their existing workers in times of high turnovers.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i="1" u="sng" dirty="0">
                <a:effectLst/>
                <a:latin typeface="Times New Roman" panose="02020603050405020304" pitchFamily="18" charset="0"/>
                <a:ea typeface="Times New Roman" panose="02020603050405020304" pitchFamily="18" charset="0"/>
              </a:rPr>
              <a:t>Strengths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dirty="0">
                <a:effectLst/>
                <a:latin typeface="Times New Roman" panose="02020603050405020304" pitchFamily="18" charset="0"/>
                <a:ea typeface="Times New Roman" panose="02020603050405020304" pitchFamily="18" charset="0"/>
              </a:rPr>
              <a:t>The main strength of this strategy includes how the employees are getting an opportunity to develop their careers. This also affects how they are contributing to the company and industry efficiently, which results in improved productivity with a better turnover rate </a:t>
            </a:r>
            <a:r>
              <a:rPr lang="en-GB" sz="1800" dirty="0" err="1">
                <a:effectLst/>
                <a:latin typeface="Times New Roman" panose="02020603050405020304" pitchFamily="18" charset="0"/>
                <a:ea typeface="Times New Roman" panose="02020603050405020304" pitchFamily="18" charset="0"/>
              </a:rPr>
              <a:t>Čikeš</a:t>
            </a:r>
            <a:r>
              <a:rPr lang="en-GB" sz="1800" dirty="0">
                <a:effectLst/>
                <a:latin typeface="Times New Roman" panose="02020603050405020304" pitchFamily="18" charset="0"/>
                <a:ea typeface="Times New Roman" panose="02020603050405020304" pitchFamily="18" charset="0"/>
              </a:rPr>
              <a:t>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i="1" u="sng" dirty="0">
                <a:effectLst/>
                <a:latin typeface="Times New Roman" panose="02020603050405020304" pitchFamily="18" charset="0"/>
                <a:ea typeface="Times New Roman" panose="02020603050405020304" pitchFamily="18" charset="0"/>
              </a:rPr>
              <a:t>Limitations</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The limitation of this industrial response can be seen on the financial side, where including such a program will take a load of investment from the company. In the low rush occasions with fewer workers on hand, it may be challenging to handle.</a:t>
            </a:r>
            <a:endParaRPr lang="en-US" dirty="0"/>
          </a:p>
        </p:txBody>
      </p:sp>
      <p:sp>
        <p:nvSpPr>
          <p:cNvPr id="4" name="Slide Number Placeholder 3">
            <a:extLst>
              <a:ext uri="{FF2B5EF4-FFF2-40B4-BE49-F238E27FC236}">
                <a16:creationId xmlns:a16="http://schemas.microsoft.com/office/drawing/2014/main" id="{39E53849-AB13-EF44-AA6C-90C8B8513CCD}"/>
              </a:ext>
            </a:extLst>
          </p:cNvPr>
          <p:cNvSpPr>
            <a:spLocks noGrp="1"/>
          </p:cNvSpPr>
          <p:nvPr>
            <p:ph type="sldNum" sz="quarter" idx="5"/>
          </p:nvPr>
        </p:nvSpPr>
        <p:spPr/>
        <p:txBody>
          <a:bodyPr/>
          <a:lstStyle/>
          <a:p>
            <a:fld id="{90A233CD-AC1C-4E2F-9626-693AB890238E}" type="slidenum">
              <a:rPr lang="en-US" smtClean="0"/>
              <a:t>8</a:t>
            </a:fld>
            <a:endParaRPr lang="en-US"/>
          </a:p>
        </p:txBody>
      </p:sp>
    </p:spTree>
    <p:extLst>
      <p:ext uri="{BB962C8B-B14F-4D97-AF65-F5344CB8AC3E}">
        <p14:creationId xmlns:p14="http://schemas.microsoft.com/office/powerpoint/2010/main" val="250552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418820-4989-821D-2F3D-52B4159A51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978A29-1CF7-F31F-D16C-50DE9A8819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76348B-77C8-947A-AE9E-6BEF6D472478}"/>
              </a:ext>
            </a:extLst>
          </p:cNvPr>
          <p:cNvSpPr>
            <a:spLocks noGrp="1"/>
          </p:cNvSpPr>
          <p:nvPr>
            <p:ph type="body" idx="1"/>
          </p:nvPr>
        </p:nvSpPr>
        <p:spPr/>
        <p:txBody>
          <a:bodyPr/>
          <a:lstStyle/>
          <a:p>
            <a:pPr marL="0" marR="0" algn="just">
              <a:lnSpc>
                <a:spcPct val="200000"/>
              </a:lnSpc>
              <a:spcAft>
                <a:spcPts val="1000"/>
              </a:spcAft>
            </a:pPr>
            <a:r>
              <a:rPr lang="en-GB" sz="1800" dirty="0">
                <a:effectLst/>
                <a:latin typeface="Times New Roman" panose="02020603050405020304" pitchFamily="18" charset="0"/>
                <a:ea typeface="Times New Roman" panose="02020603050405020304" pitchFamily="18" charset="0"/>
              </a:rPr>
              <a:t>The presentation has effectively addressed the staff shortage and the labour challenges which were faced by the hospitality industry due to the high turnover rate. The higher turnover rate includes some concerning factors which affect the working conditions of the industry effectively. The literature review has provided the idea of the points which impact the sector effectively while critically addressing the journals. This also includes the method where the Method and Theme Impact Analysis have summarised the conducted PEST analysis to understand the impact of staff shortage on the sector in a thorough way. Further, the industry responses have also been included with their strengths and weaknesses to understand the strategy entirely. This research worked on recommendations based on the challenges and the issues which were addressed in the literature review. The hospitality industry needs to get out of its traditional working style and take significant steps to focus on its employees. Otherwise, the downfall will affect the future of the sector and the county simultaneously.</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3AA4D0C0-C663-162B-07BE-9CD3420399B6}"/>
              </a:ext>
            </a:extLst>
          </p:cNvPr>
          <p:cNvSpPr>
            <a:spLocks noGrp="1"/>
          </p:cNvSpPr>
          <p:nvPr>
            <p:ph type="sldNum" sz="quarter" idx="5"/>
          </p:nvPr>
        </p:nvSpPr>
        <p:spPr/>
        <p:txBody>
          <a:bodyPr/>
          <a:lstStyle/>
          <a:p>
            <a:fld id="{90A233CD-AC1C-4E2F-9626-693AB890238E}" type="slidenum">
              <a:rPr lang="en-US" smtClean="0"/>
              <a:t>9</a:t>
            </a:fld>
            <a:endParaRPr lang="en-US"/>
          </a:p>
        </p:txBody>
      </p:sp>
    </p:spTree>
    <p:extLst>
      <p:ext uri="{BB962C8B-B14F-4D97-AF65-F5344CB8AC3E}">
        <p14:creationId xmlns:p14="http://schemas.microsoft.com/office/powerpoint/2010/main" val="37767606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3E4AD0-D13B-B8B3-6976-953EE7BE89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DA2379-416C-A84F-AFA8-857AE90B5E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EE50DD-3104-4929-DCFA-A17EEF6FF4F2}"/>
              </a:ext>
            </a:extLst>
          </p:cNvPr>
          <p:cNvSpPr>
            <a:spLocks noGrp="1"/>
          </p:cNvSpPr>
          <p:nvPr>
            <p:ph type="body" idx="1"/>
          </p:nvPr>
        </p:nvSpPr>
        <p:spPr/>
        <p:txBody>
          <a:bodyPr/>
          <a:lstStyle/>
          <a:p>
            <a:pPr marL="0" marR="0" algn="just">
              <a:lnSpc>
                <a:spcPct val="200000"/>
              </a:lnSpc>
              <a:spcAft>
                <a:spcPts val="1000"/>
              </a:spcAft>
            </a:pPr>
            <a:r>
              <a:rPr lang="en-GB" sz="1800" b="1" i="1" dirty="0">
                <a:effectLst/>
                <a:latin typeface="Times New Roman" panose="02020603050405020304" pitchFamily="18" charset="0"/>
                <a:ea typeface="Times New Roman" panose="02020603050405020304" pitchFamily="18" charset="0"/>
              </a:rPr>
              <a:t>Investing in recruitment strategies:</a:t>
            </a:r>
            <a:r>
              <a:rPr lang="en-GB" sz="1800" dirty="0">
                <a:effectLst/>
                <a:latin typeface="Times New Roman" panose="02020603050405020304" pitchFamily="18" charset="0"/>
                <a:ea typeface="Times New Roman" panose="02020603050405020304" pitchFamily="18" charset="0"/>
              </a:rPr>
              <a:t> The enhancement in the recruitment strategies is a main strategic step in which the industry can mitigate the higher turnover. The recruitment strategies can include contracts where the workers will be admitted to the company for a specific amount of time with some additional benefits and penalties if the company does not uphold their promises. The investment in such recruitment strategies will further increase the long-term reliability of the employees and let them maintain a balanced working process with enough employees in hand avoiding overworking and low wages overall </a:t>
            </a:r>
            <a:r>
              <a:rPr lang="en-US" sz="1800" dirty="0">
                <a:effectLst/>
                <a:latin typeface="Times New Roman" panose="02020603050405020304" pitchFamily="18" charset="0"/>
                <a:ea typeface="Times New Roman" panose="02020603050405020304" pitchFamily="18" charset="0"/>
              </a:rPr>
              <a:t>(Webber, 2023)</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b="1" i="1" dirty="0">
                <a:effectLst/>
                <a:latin typeface="Times New Roman" panose="02020603050405020304" pitchFamily="18" charset="0"/>
                <a:ea typeface="Times New Roman" panose="02020603050405020304" pitchFamily="18" charset="0"/>
              </a:rPr>
              <a:t>Following the seasonal rush:</a:t>
            </a:r>
            <a:r>
              <a:rPr lang="en-GB" sz="1800" dirty="0">
                <a:effectLst/>
                <a:latin typeface="Times New Roman" panose="02020603050405020304" pitchFamily="18" charset="0"/>
                <a:ea typeface="Times New Roman" panose="02020603050405020304" pitchFamily="18" charset="0"/>
              </a:rPr>
              <a:t> Understanding the occasional rush in the sector the companies within it can further work on hiring temporary workers for that specific time. The main benefit of this process can be seen in the management of the coming customers, gaining high profit and evaluating the worker wages. As there is a high rush of tourism, the revenue will also be increased which covers the wages and operational costs of the temporary workers.</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30F9E032-E39D-01C6-D6E3-F7396AD1F2A7}"/>
              </a:ext>
            </a:extLst>
          </p:cNvPr>
          <p:cNvSpPr>
            <a:spLocks noGrp="1"/>
          </p:cNvSpPr>
          <p:nvPr>
            <p:ph type="sldNum" sz="quarter" idx="5"/>
          </p:nvPr>
        </p:nvSpPr>
        <p:spPr/>
        <p:txBody>
          <a:bodyPr/>
          <a:lstStyle/>
          <a:p>
            <a:fld id="{90A233CD-AC1C-4E2F-9626-693AB890238E}" type="slidenum">
              <a:rPr lang="en-US" smtClean="0"/>
              <a:t>10</a:t>
            </a:fld>
            <a:endParaRPr lang="en-US"/>
          </a:p>
        </p:txBody>
      </p:sp>
    </p:spTree>
    <p:extLst>
      <p:ext uri="{BB962C8B-B14F-4D97-AF65-F5344CB8AC3E}">
        <p14:creationId xmlns:p14="http://schemas.microsoft.com/office/powerpoint/2010/main" val="9875234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8E6F25-9317-ED0E-AA00-8E466BD341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1871CA-ECC3-5368-834E-0F219F093D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EDE31D-99B1-A052-CD7D-95829648AF10}"/>
              </a:ext>
            </a:extLst>
          </p:cNvPr>
          <p:cNvSpPr>
            <a:spLocks noGrp="1"/>
          </p:cNvSpPr>
          <p:nvPr>
            <p:ph type="body" idx="1"/>
          </p:nvPr>
        </p:nvSpPr>
        <p:spPr/>
        <p:txBody>
          <a:bodyPr/>
          <a:lstStyle/>
          <a:p>
            <a:pPr marL="0" marR="0" algn="just">
              <a:lnSpc>
                <a:spcPct val="200000"/>
              </a:lnSpc>
              <a:spcAft>
                <a:spcPts val="1000"/>
              </a:spcAft>
            </a:pPr>
            <a:r>
              <a:rPr lang="en-GB" sz="1800" b="1" i="1" dirty="0">
                <a:effectLst/>
                <a:latin typeface="Times New Roman" panose="02020603050405020304" pitchFamily="18" charset="0"/>
                <a:ea typeface="Times New Roman" panose="02020603050405020304" pitchFamily="18" charset="0"/>
              </a:rPr>
              <a:t>Investing in recruitment strategies:</a:t>
            </a:r>
            <a:r>
              <a:rPr lang="en-GB" sz="1800" dirty="0">
                <a:effectLst/>
                <a:latin typeface="Times New Roman" panose="02020603050405020304" pitchFamily="18" charset="0"/>
                <a:ea typeface="Times New Roman" panose="02020603050405020304" pitchFamily="18" charset="0"/>
              </a:rPr>
              <a:t> The enhancement in the recruitment strategies is a main strategic step in which the industry can mitigate the higher turnover. The recruitment strategies can include contracts where the workers will be admitted to the company for a specific amount of time with some additional benefits and penalties if the company does not uphold their promises. The investment in such recruitment strategies will further increase the long-term reliability of the employees and let them maintain a balanced working process with enough employees in hand avoiding overworking and low wages overall </a:t>
            </a:r>
            <a:r>
              <a:rPr lang="en-US" sz="1800" dirty="0">
                <a:effectLst/>
                <a:latin typeface="Times New Roman" panose="02020603050405020304" pitchFamily="18" charset="0"/>
                <a:ea typeface="Times New Roman" panose="02020603050405020304" pitchFamily="18" charset="0"/>
              </a:rPr>
              <a:t>(Webber, 2023)</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Aft>
                <a:spcPts val="1000"/>
              </a:spcAft>
            </a:pPr>
            <a:r>
              <a:rPr lang="en-GB" sz="1800" b="1" i="1" dirty="0">
                <a:effectLst/>
                <a:latin typeface="Times New Roman" panose="02020603050405020304" pitchFamily="18" charset="0"/>
                <a:ea typeface="Times New Roman" panose="02020603050405020304" pitchFamily="18" charset="0"/>
              </a:rPr>
              <a:t>Following the seasonal rush:</a:t>
            </a:r>
            <a:r>
              <a:rPr lang="en-GB" sz="1800" dirty="0">
                <a:effectLst/>
                <a:latin typeface="Times New Roman" panose="02020603050405020304" pitchFamily="18" charset="0"/>
                <a:ea typeface="Times New Roman" panose="02020603050405020304" pitchFamily="18" charset="0"/>
              </a:rPr>
              <a:t> Understanding the occasional rush in the sector the companies within it can further work on hiring temporary workers for that specific time. The main benefit of this process can be seen in the management of the coming customers, gaining high profit and evaluating the worker wages. As there is a high rush of tourism, the revenue will also be increased which covers the wages and operational costs of the temporary workers.</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E0D3943D-C637-5929-03A0-8FB24DD80B92}"/>
              </a:ext>
            </a:extLst>
          </p:cNvPr>
          <p:cNvSpPr>
            <a:spLocks noGrp="1"/>
          </p:cNvSpPr>
          <p:nvPr>
            <p:ph type="sldNum" sz="quarter" idx="5"/>
          </p:nvPr>
        </p:nvSpPr>
        <p:spPr/>
        <p:txBody>
          <a:bodyPr/>
          <a:lstStyle/>
          <a:p>
            <a:fld id="{90A233CD-AC1C-4E2F-9626-693AB890238E}" type="slidenum">
              <a:rPr lang="en-US" smtClean="0"/>
              <a:t>11</a:t>
            </a:fld>
            <a:endParaRPr lang="en-US"/>
          </a:p>
        </p:txBody>
      </p:sp>
    </p:spTree>
    <p:extLst>
      <p:ext uri="{BB962C8B-B14F-4D97-AF65-F5344CB8AC3E}">
        <p14:creationId xmlns:p14="http://schemas.microsoft.com/office/powerpoint/2010/main" val="1507236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EA68E-C0A1-2C86-B287-5A035A12437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7A6B695-13EF-E2E5-3C86-07309B3F92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D954E59-32E3-E891-9A58-1548AC5A232C}"/>
              </a:ext>
            </a:extLst>
          </p:cNvPr>
          <p:cNvSpPr>
            <a:spLocks noGrp="1"/>
          </p:cNvSpPr>
          <p:nvPr>
            <p:ph type="dt" sz="half" idx="10"/>
          </p:nvPr>
        </p:nvSpPr>
        <p:spPr/>
        <p:txBody>
          <a:bodyPr/>
          <a:lstStyle/>
          <a:p>
            <a:fld id="{3C395E28-40D4-4BB7-94A9-3ED7FE0BFC0A}" type="datetimeFigureOut">
              <a:rPr lang="en-US" smtClean="0"/>
              <a:t>2/23/2025</a:t>
            </a:fld>
            <a:endParaRPr lang="en-US"/>
          </a:p>
        </p:txBody>
      </p:sp>
      <p:sp>
        <p:nvSpPr>
          <p:cNvPr id="5" name="Footer Placeholder 4">
            <a:extLst>
              <a:ext uri="{FF2B5EF4-FFF2-40B4-BE49-F238E27FC236}">
                <a16:creationId xmlns:a16="http://schemas.microsoft.com/office/drawing/2014/main" id="{E440203D-A88F-52D9-FA30-74006741D7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8FBB41-8A01-0A50-8B71-B5EF1981C0DE}"/>
              </a:ext>
            </a:extLst>
          </p:cNvPr>
          <p:cNvSpPr>
            <a:spLocks noGrp="1"/>
          </p:cNvSpPr>
          <p:nvPr>
            <p:ph type="sldNum" sz="quarter" idx="12"/>
          </p:nvPr>
        </p:nvSpPr>
        <p:spPr/>
        <p:txBody>
          <a:bodyPr/>
          <a:lstStyle/>
          <a:p>
            <a:fld id="{D4A1491B-442E-470C-8330-FED7F3873350}" type="slidenum">
              <a:rPr lang="en-US" smtClean="0"/>
              <a:t>‹#›</a:t>
            </a:fld>
            <a:endParaRPr lang="en-US"/>
          </a:p>
        </p:txBody>
      </p:sp>
    </p:spTree>
    <p:extLst>
      <p:ext uri="{BB962C8B-B14F-4D97-AF65-F5344CB8AC3E}">
        <p14:creationId xmlns:p14="http://schemas.microsoft.com/office/powerpoint/2010/main" val="177976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8575B-EE25-C212-6332-D6F0F01925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956343A-60F1-24B3-AD36-EBBAE76C9E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F68082-A10B-BD72-DE44-9B9954D3870F}"/>
              </a:ext>
            </a:extLst>
          </p:cNvPr>
          <p:cNvSpPr>
            <a:spLocks noGrp="1"/>
          </p:cNvSpPr>
          <p:nvPr>
            <p:ph type="dt" sz="half" idx="10"/>
          </p:nvPr>
        </p:nvSpPr>
        <p:spPr/>
        <p:txBody>
          <a:bodyPr/>
          <a:lstStyle/>
          <a:p>
            <a:fld id="{3C395E28-40D4-4BB7-94A9-3ED7FE0BFC0A}" type="datetimeFigureOut">
              <a:rPr lang="en-US" smtClean="0"/>
              <a:t>2/23/2025</a:t>
            </a:fld>
            <a:endParaRPr lang="en-US"/>
          </a:p>
        </p:txBody>
      </p:sp>
      <p:sp>
        <p:nvSpPr>
          <p:cNvPr id="5" name="Footer Placeholder 4">
            <a:extLst>
              <a:ext uri="{FF2B5EF4-FFF2-40B4-BE49-F238E27FC236}">
                <a16:creationId xmlns:a16="http://schemas.microsoft.com/office/drawing/2014/main" id="{ECE41E4B-49C6-33C9-EEE7-990606581E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77ABE2-ACDB-4F55-4F9B-7BB969CBE17A}"/>
              </a:ext>
            </a:extLst>
          </p:cNvPr>
          <p:cNvSpPr>
            <a:spLocks noGrp="1"/>
          </p:cNvSpPr>
          <p:nvPr>
            <p:ph type="sldNum" sz="quarter" idx="12"/>
          </p:nvPr>
        </p:nvSpPr>
        <p:spPr/>
        <p:txBody>
          <a:bodyPr/>
          <a:lstStyle/>
          <a:p>
            <a:fld id="{D4A1491B-442E-470C-8330-FED7F3873350}" type="slidenum">
              <a:rPr lang="en-US" smtClean="0"/>
              <a:t>‹#›</a:t>
            </a:fld>
            <a:endParaRPr lang="en-US"/>
          </a:p>
        </p:txBody>
      </p:sp>
    </p:spTree>
    <p:extLst>
      <p:ext uri="{BB962C8B-B14F-4D97-AF65-F5344CB8AC3E}">
        <p14:creationId xmlns:p14="http://schemas.microsoft.com/office/powerpoint/2010/main" val="488276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46DC3-6DB6-DCE1-6EA6-073549BBA6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15F13AB-EC3B-5BC5-689D-8920EE9DC7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BC473B-2EF0-8A87-1995-D9D2F92E833F}"/>
              </a:ext>
            </a:extLst>
          </p:cNvPr>
          <p:cNvSpPr>
            <a:spLocks noGrp="1"/>
          </p:cNvSpPr>
          <p:nvPr>
            <p:ph type="dt" sz="half" idx="10"/>
          </p:nvPr>
        </p:nvSpPr>
        <p:spPr/>
        <p:txBody>
          <a:bodyPr/>
          <a:lstStyle/>
          <a:p>
            <a:fld id="{3C395E28-40D4-4BB7-94A9-3ED7FE0BFC0A}" type="datetimeFigureOut">
              <a:rPr lang="en-US" smtClean="0"/>
              <a:t>2/23/2025</a:t>
            </a:fld>
            <a:endParaRPr lang="en-US"/>
          </a:p>
        </p:txBody>
      </p:sp>
      <p:sp>
        <p:nvSpPr>
          <p:cNvPr id="5" name="Footer Placeholder 4">
            <a:extLst>
              <a:ext uri="{FF2B5EF4-FFF2-40B4-BE49-F238E27FC236}">
                <a16:creationId xmlns:a16="http://schemas.microsoft.com/office/drawing/2014/main" id="{B84D1BB6-DFDC-7C13-2718-41A3B6F51D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9067AC-DF78-4F16-1304-D54E4EC69743}"/>
              </a:ext>
            </a:extLst>
          </p:cNvPr>
          <p:cNvSpPr>
            <a:spLocks noGrp="1"/>
          </p:cNvSpPr>
          <p:nvPr>
            <p:ph type="sldNum" sz="quarter" idx="12"/>
          </p:nvPr>
        </p:nvSpPr>
        <p:spPr/>
        <p:txBody>
          <a:bodyPr/>
          <a:lstStyle/>
          <a:p>
            <a:fld id="{D4A1491B-442E-470C-8330-FED7F3873350}" type="slidenum">
              <a:rPr lang="en-US" smtClean="0"/>
              <a:t>‹#›</a:t>
            </a:fld>
            <a:endParaRPr lang="en-US"/>
          </a:p>
        </p:txBody>
      </p:sp>
    </p:spTree>
    <p:extLst>
      <p:ext uri="{BB962C8B-B14F-4D97-AF65-F5344CB8AC3E}">
        <p14:creationId xmlns:p14="http://schemas.microsoft.com/office/powerpoint/2010/main" val="2186553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BFDAD-911C-7502-ECF9-0D46DE52D59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261F1F8-C039-1784-9BF8-58E5AC7496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0FEF3B1-5A82-5D7E-E93F-16FA8EEDC3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5390024-5316-C328-4A41-DB3DF6B7E88D}"/>
              </a:ext>
            </a:extLst>
          </p:cNvPr>
          <p:cNvSpPr>
            <a:spLocks noGrp="1"/>
          </p:cNvSpPr>
          <p:nvPr>
            <p:ph type="dt" sz="half" idx="10"/>
          </p:nvPr>
        </p:nvSpPr>
        <p:spPr/>
        <p:txBody>
          <a:bodyPr/>
          <a:lstStyle/>
          <a:p>
            <a:fld id="{3C395E28-40D4-4BB7-94A9-3ED7FE0BFC0A}" type="datetimeFigureOut">
              <a:rPr lang="en-US" smtClean="0"/>
              <a:t>2/23/2025</a:t>
            </a:fld>
            <a:endParaRPr lang="en-US"/>
          </a:p>
        </p:txBody>
      </p:sp>
      <p:sp>
        <p:nvSpPr>
          <p:cNvPr id="6" name="Footer Placeholder 5">
            <a:extLst>
              <a:ext uri="{FF2B5EF4-FFF2-40B4-BE49-F238E27FC236}">
                <a16:creationId xmlns:a16="http://schemas.microsoft.com/office/drawing/2014/main" id="{EA9DCDF0-089D-BB44-A1C6-496361F3F7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EF6772-451B-C33F-439E-43F9ECCACB7F}"/>
              </a:ext>
            </a:extLst>
          </p:cNvPr>
          <p:cNvSpPr>
            <a:spLocks noGrp="1"/>
          </p:cNvSpPr>
          <p:nvPr>
            <p:ph type="sldNum" sz="quarter" idx="12"/>
          </p:nvPr>
        </p:nvSpPr>
        <p:spPr/>
        <p:txBody>
          <a:bodyPr/>
          <a:lstStyle/>
          <a:p>
            <a:fld id="{D4A1491B-442E-470C-8330-FED7F3873350}" type="slidenum">
              <a:rPr lang="en-US" smtClean="0"/>
              <a:t>‹#›</a:t>
            </a:fld>
            <a:endParaRPr lang="en-US"/>
          </a:p>
        </p:txBody>
      </p:sp>
    </p:spTree>
    <p:extLst>
      <p:ext uri="{BB962C8B-B14F-4D97-AF65-F5344CB8AC3E}">
        <p14:creationId xmlns:p14="http://schemas.microsoft.com/office/powerpoint/2010/main" val="3331547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8EF8A-CB64-688E-8E84-16A4BA4568C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361212C-D983-B8A1-8B74-2E6EA95817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9B2F27-560F-E417-B6F9-B4A8EC2495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B775653-F650-96F6-C27B-5953511221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AE218BC-7E19-08EE-95A8-11404A3CAC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8E43A1A-7AD8-465E-8DEF-57D03E2F2650}"/>
              </a:ext>
            </a:extLst>
          </p:cNvPr>
          <p:cNvSpPr>
            <a:spLocks noGrp="1"/>
          </p:cNvSpPr>
          <p:nvPr>
            <p:ph type="dt" sz="half" idx="10"/>
          </p:nvPr>
        </p:nvSpPr>
        <p:spPr/>
        <p:txBody>
          <a:bodyPr/>
          <a:lstStyle/>
          <a:p>
            <a:fld id="{3C395E28-40D4-4BB7-94A9-3ED7FE0BFC0A}" type="datetimeFigureOut">
              <a:rPr lang="en-US" smtClean="0"/>
              <a:t>2/23/2025</a:t>
            </a:fld>
            <a:endParaRPr lang="en-US"/>
          </a:p>
        </p:txBody>
      </p:sp>
      <p:sp>
        <p:nvSpPr>
          <p:cNvPr id="8" name="Footer Placeholder 7">
            <a:extLst>
              <a:ext uri="{FF2B5EF4-FFF2-40B4-BE49-F238E27FC236}">
                <a16:creationId xmlns:a16="http://schemas.microsoft.com/office/drawing/2014/main" id="{93A06CB3-D6EC-6DBB-D997-F6A37829194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F9E4E0A-D07D-8310-2C65-8F5967FAAD7A}"/>
              </a:ext>
            </a:extLst>
          </p:cNvPr>
          <p:cNvSpPr>
            <a:spLocks noGrp="1"/>
          </p:cNvSpPr>
          <p:nvPr>
            <p:ph type="sldNum" sz="quarter" idx="12"/>
          </p:nvPr>
        </p:nvSpPr>
        <p:spPr/>
        <p:txBody>
          <a:bodyPr/>
          <a:lstStyle/>
          <a:p>
            <a:fld id="{D4A1491B-442E-470C-8330-FED7F3873350}" type="slidenum">
              <a:rPr lang="en-US" smtClean="0"/>
              <a:t>‹#›</a:t>
            </a:fld>
            <a:endParaRPr lang="en-US"/>
          </a:p>
        </p:txBody>
      </p:sp>
    </p:spTree>
    <p:extLst>
      <p:ext uri="{BB962C8B-B14F-4D97-AF65-F5344CB8AC3E}">
        <p14:creationId xmlns:p14="http://schemas.microsoft.com/office/powerpoint/2010/main" val="311203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36D63-75B9-089D-F257-2EA81923C08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2181626-01ED-917A-69CE-0A0FFC076403}"/>
              </a:ext>
            </a:extLst>
          </p:cNvPr>
          <p:cNvSpPr>
            <a:spLocks noGrp="1"/>
          </p:cNvSpPr>
          <p:nvPr>
            <p:ph type="dt" sz="half" idx="10"/>
          </p:nvPr>
        </p:nvSpPr>
        <p:spPr/>
        <p:txBody>
          <a:bodyPr/>
          <a:lstStyle/>
          <a:p>
            <a:fld id="{3C395E28-40D4-4BB7-94A9-3ED7FE0BFC0A}" type="datetimeFigureOut">
              <a:rPr lang="en-US" smtClean="0"/>
              <a:t>2/23/2025</a:t>
            </a:fld>
            <a:endParaRPr lang="en-US"/>
          </a:p>
        </p:txBody>
      </p:sp>
      <p:sp>
        <p:nvSpPr>
          <p:cNvPr id="4" name="Footer Placeholder 3">
            <a:extLst>
              <a:ext uri="{FF2B5EF4-FFF2-40B4-BE49-F238E27FC236}">
                <a16:creationId xmlns:a16="http://schemas.microsoft.com/office/drawing/2014/main" id="{BAE6E511-A282-B770-2976-14C8D8F2A17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6952023-A1D9-B948-C67E-4D085F9BD0BD}"/>
              </a:ext>
            </a:extLst>
          </p:cNvPr>
          <p:cNvSpPr>
            <a:spLocks noGrp="1"/>
          </p:cNvSpPr>
          <p:nvPr>
            <p:ph type="sldNum" sz="quarter" idx="12"/>
          </p:nvPr>
        </p:nvSpPr>
        <p:spPr/>
        <p:txBody>
          <a:bodyPr/>
          <a:lstStyle/>
          <a:p>
            <a:fld id="{D4A1491B-442E-470C-8330-FED7F3873350}" type="slidenum">
              <a:rPr lang="en-US" smtClean="0"/>
              <a:t>‹#›</a:t>
            </a:fld>
            <a:endParaRPr lang="en-US"/>
          </a:p>
        </p:txBody>
      </p:sp>
    </p:spTree>
    <p:extLst>
      <p:ext uri="{BB962C8B-B14F-4D97-AF65-F5344CB8AC3E}">
        <p14:creationId xmlns:p14="http://schemas.microsoft.com/office/powerpoint/2010/main" val="2602839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863EC4-9E10-D8AA-3268-042C3240E327}"/>
              </a:ext>
            </a:extLst>
          </p:cNvPr>
          <p:cNvSpPr>
            <a:spLocks noGrp="1"/>
          </p:cNvSpPr>
          <p:nvPr>
            <p:ph type="dt" sz="half" idx="10"/>
          </p:nvPr>
        </p:nvSpPr>
        <p:spPr/>
        <p:txBody>
          <a:bodyPr/>
          <a:lstStyle/>
          <a:p>
            <a:fld id="{3C395E28-40D4-4BB7-94A9-3ED7FE0BFC0A}" type="datetimeFigureOut">
              <a:rPr lang="en-US" smtClean="0"/>
              <a:t>2/23/2025</a:t>
            </a:fld>
            <a:endParaRPr lang="en-US"/>
          </a:p>
        </p:txBody>
      </p:sp>
      <p:sp>
        <p:nvSpPr>
          <p:cNvPr id="3" name="Footer Placeholder 2">
            <a:extLst>
              <a:ext uri="{FF2B5EF4-FFF2-40B4-BE49-F238E27FC236}">
                <a16:creationId xmlns:a16="http://schemas.microsoft.com/office/drawing/2014/main" id="{9EF2282B-FAD7-E77C-7BBC-CA1C6BA04F5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D27F16-24D6-9AE3-C3E6-E9AF8257497D}"/>
              </a:ext>
            </a:extLst>
          </p:cNvPr>
          <p:cNvSpPr>
            <a:spLocks noGrp="1"/>
          </p:cNvSpPr>
          <p:nvPr>
            <p:ph type="sldNum" sz="quarter" idx="12"/>
          </p:nvPr>
        </p:nvSpPr>
        <p:spPr/>
        <p:txBody>
          <a:bodyPr/>
          <a:lstStyle/>
          <a:p>
            <a:fld id="{D4A1491B-442E-470C-8330-FED7F3873350}" type="slidenum">
              <a:rPr lang="en-US" smtClean="0"/>
              <a:t>‹#›</a:t>
            </a:fld>
            <a:endParaRPr lang="en-US"/>
          </a:p>
        </p:txBody>
      </p:sp>
    </p:spTree>
    <p:extLst>
      <p:ext uri="{BB962C8B-B14F-4D97-AF65-F5344CB8AC3E}">
        <p14:creationId xmlns:p14="http://schemas.microsoft.com/office/powerpoint/2010/main" val="325648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F58A7-C619-7AA1-9485-AD8E8B8528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73E6B4C-26C9-060D-60AF-53AB541307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E740A5C-DCAE-B2F5-C5DF-DE61A82086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41FB9E-08F8-235D-E973-963F79063587}"/>
              </a:ext>
            </a:extLst>
          </p:cNvPr>
          <p:cNvSpPr>
            <a:spLocks noGrp="1"/>
          </p:cNvSpPr>
          <p:nvPr>
            <p:ph type="dt" sz="half" idx="10"/>
          </p:nvPr>
        </p:nvSpPr>
        <p:spPr/>
        <p:txBody>
          <a:bodyPr/>
          <a:lstStyle/>
          <a:p>
            <a:fld id="{3C395E28-40D4-4BB7-94A9-3ED7FE0BFC0A}" type="datetimeFigureOut">
              <a:rPr lang="en-US" smtClean="0"/>
              <a:t>2/23/2025</a:t>
            </a:fld>
            <a:endParaRPr lang="en-US"/>
          </a:p>
        </p:txBody>
      </p:sp>
      <p:sp>
        <p:nvSpPr>
          <p:cNvPr id="6" name="Footer Placeholder 5">
            <a:extLst>
              <a:ext uri="{FF2B5EF4-FFF2-40B4-BE49-F238E27FC236}">
                <a16:creationId xmlns:a16="http://schemas.microsoft.com/office/drawing/2014/main" id="{51530B94-182F-5E8A-906D-43D14DC170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307A43-42B7-142D-1250-992217316D48}"/>
              </a:ext>
            </a:extLst>
          </p:cNvPr>
          <p:cNvSpPr>
            <a:spLocks noGrp="1"/>
          </p:cNvSpPr>
          <p:nvPr>
            <p:ph type="sldNum" sz="quarter" idx="12"/>
          </p:nvPr>
        </p:nvSpPr>
        <p:spPr/>
        <p:txBody>
          <a:bodyPr/>
          <a:lstStyle/>
          <a:p>
            <a:fld id="{D4A1491B-442E-470C-8330-FED7F3873350}" type="slidenum">
              <a:rPr lang="en-US" smtClean="0"/>
              <a:t>‹#›</a:t>
            </a:fld>
            <a:endParaRPr lang="en-US"/>
          </a:p>
        </p:txBody>
      </p:sp>
    </p:spTree>
    <p:extLst>
      <p:ext uri="{BB962C8B-B14F-4D97-AF65-F5344CB8AC3E}">
        <p14:creationId xmlns:p14="http://schemas.microsoft.com/office/powerpoint/2010/main" val="1338125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97C94-0E49-2E16-F35D-DD4FE700F6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97023EB-21C7-F9E1-B11C-1E4E690596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2F057A6-3C94-2BCB-EBEE-9975E02092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1F799C-A82D-91B7-5A72-D7993E5B048D}"/>
              </a:ext>
            </a:extLst>
          </p:cNvPr>
          <p:cNvSpPr>
            <a:spLocks noGrp="1"/>
          </p:cNvSpPr>
          <p:nvPr>
            <p:ph type="dt" sz="half" idx="10"/>
          </p:nvPr>
        </p:nvSpPr>
        <p:spPr/>
        <p:txBody>
          <a:bodyPr/>
          <a:lstStyle/>
          <a:p>
            <a:fld id="{3C395E28-40D4-4BB7-94A9-3ED7FE0BFC0A}" type="datetimeFigureOut">
              <a:rPr lang="en-US" smtClean="0"/>
              <a:t>2/23/2025</a:t>
            </a:fld>
            <a:endParaRPr lang="en-US"/>
          </a:p>
        </p:txBody>
      </p:sp>
      <p:sp>
        <p:nvSpPr>
          <p:cNvPr id="6" name="Footer Placeholder 5">
            <a:extLst>
              <a:ext uri="{FF2B5EF4-FFF2-40B4-BE49-F238E27FC236}">
                <a16:creationId xmlns:a16="http://schemas.microsoft.com/office/drawing/2014/main" id="{256C79CA-4E7F-8DC7-D52D-3AEDF2A3E1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BDED73-D7DE-AAE2-1853-F77FC9ACBBDB}"/>
              </a:ext>
            </a:extLst>
          </p:cNvPr>
          <p:cNvSpPr>
            <a:spLocks noGrp="1"/>
          </p:cNvSpPr>
          <p:nvPr>
            <p:ph type="sldNum" sz="quarter" idx="12"/>
          </p:nvPr>
        </p:nvSpPr>
        <p:spPr/>
        <p:txBody>
          <a:bodyPr/>
          <a:lstStyle/>
          <a:p>
            <a:fld id="{D4A1491B-442E-470C-8330-FED7F3873350}" type="slidenum">
              <a:rPr lang="en-US" smtClean="0"/>
              <a:t>‹#›</a:t>
            </a:fld>
            <a:endParaRPr lang="en-US"/>
          </a:p>
        </p:txBody>
      </p:sp>
    </p:spTree>
    <p:extLst>
      <p:ext uri="{BB962C8B-B14F-4D97-AF65-F5344CB8AC3E}">
        <p14:creationId xmlns:p14="http://schemas.microsoft.com/office/powerpoint/2010/main" val="2832704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FF8CF-E141-9B21-1990-7067D3D7FDC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459D102-8892-AAD0-B720-66FBE14F6B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726998-0C3F-7B6B-4F6E-12282340BCA5}"/>
              </a:ext>
            </a:extLst>
          </p:cNvPr>
          <p:cNvSpPr>
            <a:spLocks noGrp="1"/>
          </p:cNvSpPr>
          <p:nvPr>
            <p:ph type="dt" sz="half" idx="10"/>
          </p:nvPr>
        </p:nvSpPr>
        <p:spPr/>
        <p:txBody>
          <a:bodyPr/>
          <a:lstStyle/>
          <a:p>
            <a:fld id="{3C395E28-40D4-4BB7-94A9-3ED7FE0BFC0A}" type="datetimeFigureOut">
              <a:rPr lang="en-US" smtClean="0"/>
              <a:t>2/23/2025</a:t>
            </a:fld>
            <a:endParaRPr lang="en-US"/>
          </a:p>
        </p:txBody>
      </p:sp>
      <p:sp>
        <p:nvSpPr>
          <p:cNvPr id="5" name="Footer Placeholder 4">
            <a:extLst>
              <a:ext uri="{FF2B5EF4-FFF2-40B4-BE49-F238E27FC236}">
                <a16:creationId xmlns:a16="http://schemas.microsoft.com/office/drawing/2014/main" id="{E7ED686B-4083-8D37-0AAF-E8D8B40F44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33080D-93AD-A778-7495-EEF8CE944AA5}"/>
              </a:ext>
            </a:extLst>
          </p:cNvPr>
          <p:cNvSpPr>
            <a:spLocks noGrp="1"/>
          </p:cNvSpPr>
          <p:nvPr>
            <p:ph type="sldNum" sz="quarter" idx="12"/>
          </p:nvPr>
        </p:nvSpPr>
        <p:spPr/>
        <p:txBody>
          <a:bodyPr/>
          <a:lstStyle/>
          <a:p>
            <a:fld id="{D4A1491B-442E-470C-8330-FED7F3873350}" type="slidenum">
              <a:rPr lang="en-US" smtClean="0"/>
              <a:t>‹#›</a:t>
            </a:fld>
            <a:endParaRPr lang="en-US"/>
          </a:p>
        </p:txBody>
      </p:sp>
    </p:spTree>
    <p:extLst>
      <p:ext uri="{BB962C8B-B14F-4D97-AF65-F5344CB8AC3E}">
        <p14:creationId xmlns:p14="http://schemas.microsoft.com/office/powerpoint/2010/main" val="1755915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00D613-C93B-84C1-82E9-24AA5306F80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93D0B1-3D35-CBDA-847A-A37175680C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0FE337-0BD4-79E6-EF0E-901F9FD60BB3}"/>
              </a:ext>
            </a:extLst>
          </p:cNvPr>
          <p:cNvSpPr>
            <a:spLocks noGrp="1"/>
          </p:cNvSpPr>
          <p:nvPr>
            <p:ph type="dt" sz="half" idx="10"/>
          </p:nvPr>
        </p:nvSpPr>
        <p:spPr/>
        <p:txBody>
          <a:bodyPr/>
          <a:lstStyle/>
          <a:p>
            <a:fld id="{3C395E28-40D4-4BB7-94A9-3ED7FE0BFC0A}" type="datetimeFigureOut">
              <a:rPr lang="en-US" smtClean="0"/>
              <a:t>2/23/2025</a:t>
            </a:fld>
            <a:endParaRPr lang="en-US"/>
          </a:p>
        </p:txBody>
      </p:sp>
      <p:sp>
        <p:nvSpPr>
          <p:cNvPr id="5" name="Footer Placeholder 4">
            <a:extLst>
              <a:ext uri="{FF2B5EF4-FFF2-40B4-BE49-F238E27FC236}">
                <a16:creationId xmlns:a16="http://schemas.microsoft.com/office/drawing/2014/main" id="{A73B1414-549F-76B7-BC66-E46D4803FD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2C7759-4500-34FD-CA52-4397DF4A61BF}"/>
              </a:ext>
            </a:extLst>
          </p:cNvPr>
          <p:cNvSpPr>
            <a:spLocks noGrp="1"/>
          </p:cNvSpPr>
          <p:nvPr>
            <p:ph type="sldNum" sz="quarter" idx="12"/>
          </p:nvPr>
        </p:nvSpPr>
        <p:spPr/>
        <p:txBody>
          <a:bodyPr/>
          <a:lstStyle/>
          <a:p>
            <a:fld id="{D4A1491B-442E-470C-8330-FED7F3873350}" type="slidenum">
              <a:rPr lang="en-US" smtClean="0"/>
              <a:t>‹#›</a:t>
            </a:fld>
            <a:endParaRPr lang="en-US"/>
          </a:p>
        </p:txBody>
      </p:sp>
    </p:spTree>
    <p:extLst>
      <p:ext uri="{BB962C8B-B14F-4D97-AF65-F5344CB8AC3E}">
        <p14:creationId xmlns:p14="http://schemas.microsoft.com/office/powerpoint/2010/main" val="2968647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7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EB3B4C-6610-B3E9-C121-2BAF84A7CE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745DBC6-9DF6-C4CB-1DAE-4FF7E19A53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62FE15-23D8-A3BA-CB1D-A87AF03633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395E28-40D4-4BB7-94A9-3ED7FE0BFC0A}" type="datetimeFigureOut">
              <a:rPr lang="en-US" smtClean="0"/>
              <a:t>2/23/2025</a:t>
            </a:fld>
            <a:endParaRPr lang="en-US"/>
          </a:p>
        </p:txBody>
      </p:sp>
      <p:sp>
        <p:nvSpPr>
          <p:cNvPr id="5" name="Footer Placeholder 4">
            <a:extLst>
              <a:ext uri="{FF2B5EF4-FFF2-40B4-BE49-F238E27FC236}">
                <a16:creationId xmlns:a16="http://schemas.microsoft.com/office/drawing/2014/main" id="{B11D41B8-BC84-7B79-FD56-20DF27D20E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D9FDF2D-9438-6410-600A-1D535F60BE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A1491B-442E-470C-8330-FED7F3873350}" type="slidenum">
              <a:rPr lang="en-US" smtClean="0"/>
              <a:t>‹#›</a:t>
            </a:fld>
            <a:endParaRPr lang="en-US"/>
          </a:p>
        </p:txBody>
      </p:sp>
    </p:spTree>
    <p:extLst>
      <p:ext uri="{BB962C8B-B14F-4D97-AF65-F5344CB8AC3E}">
        <p14:creationId xmlns:p14="http://schemas.microsoft.com/office/powerpoint/2010/main" val="383645210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F332F83-38FB-EDF5-8C17-D448AA1FDE23}"/>
              </a:ext>
            </a:extLst>
          </p:cNvPr>
          <p:cNvSpPr txBox="1"/>
          <p:nvPr/>
        </p:nvSpPr>
        <p:spPr>
          <a:xfrm>
            <a:off x="1514475" y="1720776"/>
            <a:ext cx="9163050" cy="3416448"/>
          </a:xfrm>
          <a:prstGeom prst="rect">
            <a:avLst/>
          </a:prstGeom>
          <a:noFill/>
        </p:spPr>
        <p:txBody>
          <a:bodyPr wrap="square">
            <a:spAutoFit/>
          </a:bodyPr>
          <a:lstStyle/>
          <a:p>
            <a:pPr marL="0" marR="0" algn="ctr">
              <a:lnSpc>
                <a:spcPct val="200000"/>
              </a:lnSpc>
            </a:pPr>
            <a:r>
              <a:rPr lang="en-GB" sz="2800" b="1" dirty="0">
                <a:effectLst/>
                <a:latin typeface="Times New Roman" panose="02020603050405020304" pitchFamily="18" charset="0"/>
                <a:ea typeface="Times New Roman" panose="02020603050405020304" pitchFamily="18" charset="0"/>
              </a:rPr>
              <a:t>Module Name: Contemporary Themes in the Hotel and Hospitality Sector</a:t>
            </a:r>
            <a:endParaRPr lang="en-US" sz="2800" b="1" dirty="0">
              <a:effectLst/>
              <a:latin typeface="Times New Roman" panose="02020603050405020304" pitchFamily="18" charset="0"/>
              <a:ea typeface="Times New Roman" panose="02020603050405020304" pitchFamily="18" charset="0"/>
            </a:endParaRPr>
          </a:p>
          <a:p>
            <a:pPr marL="0" marR="0" algn="ctr">
              <a:lnSpc>
                <a:spcPct val="200000"/>
              </a:lnSpc>
            </a:pPr>
            <a:r>
              <a:rPr lang="en-GB" sz="2800" b="1" dirty="0">
                <a:effectLst/>
                <a:latin typeface="Times New Roman" panose="02020603050405020304" pitchFamily="18" charset="0"/>
                <a:ea typeface="Times New Roman" panose="02020603050405020304" pitchFamily="18" charset="0"/>
              </a:rPr>
              <a:t>Student Name: Martin Yankov</a:t>
            </a:r>
            <a:endParaRPr lang="en-US" sz="2800" b="1" dirty="0">
              <a:effectLst/>
              <a:latin typeface="Times New Roman" panose="02020603050405020304" pitchFamily="18" charset="0"/>
              <a:ea typeface="Times New Roman" panose="02020603050405020304" pitchFamily="18" charset="0"/>
            </a:endParaRPr>
          </a:p>
          <a:p>
            <a:pPr algn="ctr">
              <a:lnSpc>
                <a:spcPct val="200000"/>
              </a:lnSpc>
            </a:pPr>
            <a:r>
              <a:rPr lang="en-GB" sz="2800" b="1" dirty="0">
                <a:effectLst/>
                <a:latin typeface="Times New Roman" panose="02020603050405020304" pitchFamily="18" charset="0"/>
                <a:ea typeface="Times New Roman" panose="02020603050405020304" pitchFamily="18" charset="0"/>
              </a:rPr>
              <a:t>Student ID: 2126972</a:t>
            </a:r>
            <a:endParaRPr lang="en-US" sz="2800" b="1" dirty="0"/>
          </a:p>
        </p:txBody>
      </p:sp>
    </p:spTree>
    <p:extLst>
      <p:ext uri="{BB962C8B-B14F-4D97-AF65-F5344CB8AC3E}">
        <p14:creationId xmlns:p14="http://schemas.microsoft.com/office/powerpoint/2010/main" val="33515223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5E4235A-7BC9-49FB-B160-943F52B379AE}"/>
              </a:ext>
            </a:extLst>
          </p:cNvPr>
          <p:cNvSpPr txBox="1"/>
          <p:nvPr/>
        </p:nvSpPr>
        <p:spPr>
          <a:xfrm>
            <a:off x="2786062" y="1379488"/>
            <a:ext cx="6619875" cy="4411785"/>
          </a:xfrm>
          <a:prstGeom prst="rect">
            <a:avLst/>
          </a:prstGeom>
          <a:noFill/>
        </p:spPr>
        <p:txBody>
          <a:bodyPr wrap="square">
            <a:spAutoFit/>
          </a:bodyPr>
          <a:lstStyle/>
          <a:p>
            <a:pPr algn="just">
              <a:lnSpc>
                <a:spcPct val="200000"/>
              </a:lnSpc>
            </a:pPr>
            <a:r>
              <a:rPr lang="en-US" sz="2400" dirty="0">
                <a:latin typeface="Times New Roman" panose="02020603050405020304" pitchFamily="18" charset="0"/>
                <a:cs typeface="Times New Roman" panose="02020603050405020304" pitchFamily="18" charset="0"/>
              </a:rPr>
              <a:t>Introduction…………………………………….3</a:t>
            </a:r>
          </a:p>
          <a:p>
            <a:pPr algn="just">
              <a:lnSpc>
                <a:spcPct val="200000"/>
              </a:lnSpc>
            </a:pPr>
            <a:r>
              <a:rPr lang="en-US" sz="2400" dirty="0">
                <a:latin typeface="Times New Roman" panose="02020603050405020304" pitchFamily="18" charset="0"/>
                <a:cs typeface="Times New Roman" panose="02020603050405020304" pitchFamily="18" charset="0"/>
              </a:rPr>
              <a:t>Literature Review………………………………4</a:t>
            </a:r>
          </a:p>
          <a:p>
            <a:pPr algn="just">
              <a:lnSpc>
                <a:spcPct val="200000"/>
              </a:lnSpc>
            </a:pPr>
            <a:r>
              <a:rPr lang="en-US" sz="2400" dirty="0">
                <a:latin typeface="Times New Roman" panose="02020603050405020304" pitchFamily="18" charset="0"/>
                <a:cs typeface="Times New Roman" panose="02020603050405020304" pitchFamily="18" charset="0"/>
              </a:rPr>
              <a:t>Method and Theme Impact Analysis……………6</a:t>
            </a:r>
          </a:p>
          <a:p>
            <a:pPr algn="just">
              <a:lnSpc>
                <a:spcPct val="200000"/>
              </a:lnSpc>
            </a:pPr>
            <a:r>
              <a:rPr lang="en-US" sz="2400" dirty="0">
                <a:latin typeface="Times New Roman" panose="02020603050405020304" pitchFamily="18" charset="0"/>
                <a:cs typeface="Times New Roman" panose="02020603050405020304" pitchFamily="18" charset="0"/>
              </a:rPr>
              <a:t>Conclusion………………………………………9</a:t>
            </a:r>
          </a:p>
          <a:p>
            <a:pPr algn="just">
              <a:lnSpc>
                <a:spcPct val="200000"/>
              </a:lnSpc>
            </a:pPr>
            <a:r>
              <a:rPr lang="en-US" sz="2400" dirty="0">
                <a:latin typeface="Times New Roman" panose="02020603050405020304" pitchFamily="18" charset="0"/>
                <a:cs typeface="Times New Roman" panose="02020603050405020304" pitchFamily="18" charset="0"/>
              </a:rPr>
              <a:t>Recommendations………………………………10</a:t>
            </a:r>
          </a:p>
          <a:p>
            <a:pPr algn="just">
              <a:lnSpc>
                <a:spcPct val="200000"/>
              </a:lnSpc>
            </a:pPr>
            <a:r>
              <a:rPr lang="en-US" sz="2400" dirty="0">
                <a:latin typeface="Times New Roman" panose="02020603050405020304" pitchFamily="18" charset="0"/>
                <a:cs typeface="Times New Roman" panose="02020603050405020304" pitchFamily="18" charset="0"/>
              </a:rPr>
              <a:t>References……………………………………....11</a:t>
            </a:r>
          </a:p>
        </p:txBody>
      </p:sp>
      <p:sp>
        <p:nvSpPr>
          <p:cNvPr id="6" name="Title 1">
            <a:extLst>
              <a:ext uri="{FF2B5EF4-FFF2-40B4-BE49-F238E27FC236}">
                <a16:creationId xmlns:a16="http://schemas.microsoft.com/office/drawing/2014/main" id="{EE5AB20E-9315-5335-C9F4-1FDDC8AE0354}"/>
              </a:ext>
            </a:extLst>
          </p:cNvPr>
          <p:cNvSpPr>
            <a:spLocks noGrp="1"/>
          </p:cNvSpPr>
          <p:nvPr>
            <p:ph type="title"/>
          </p:nvPr>
        </p:nvSpPr>
        <p:spPr>
          <a:xfrm>
            <a:off x="85725" y="376357"/>
            <a:ext cx="12192000" cy="611828"/>
          </a:xfrm>
        </p:spPr>
        <p:txBody>
          <a:bodyPr>
            <a:noAutofit/>
          </a:bodyPr>
          <a:lstStyle/>
          <a:p>
            <a:pPr algn="ctr">
              <a:lnSpc>
                <a:spcPct val="100000"/>
              </a:lnSpc>
            </a:pPr>
            <a:r>
              <a:rPr lang="en-US" sz="4000" b="1" kern="100" dirty="0">
                <a:solidFill>
                  <a:schemeClr val="tx1"/>
                </a:solidFill>
                <a:latin typeface="Times New Roman" panose="02020603050405020304" pitchFamily="18" charset="0"/>
                <a:cs typeface="Times New Roman" panose="02020603050405020304" pitchFamily="18" charset="0"/>
              </a:rPr>
              <a:t>Table of Content</a:t>
            </a:r>
          </a:p>
        </p:txBody>
      </p:sp>
    </p:spTree>
    <p:extLst>
      <p:ext uri="{BB962C8B-B14F-4D97-AF65-F5344CB8AC3E}">
        <p14:creationId xmlns:p14="http://schemas.microsoft.com/office/powerpoint/2010/main" val="2210160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5F1B0-C938-D7F0-161E-BA676917A78E}"/>
              </a:ext>
            </a:extLst>
          </p:cNvPr>
          <p:cNvSpPr>
            <a:spLocks noGrp="1"/>
          </p:cNvSpPr>
          <p:nvPr>
            <p:ph type="title"/>
          </p:nvPr>
        </p:nvSpPr>
        <p:spPr>
          <a:xfrm>
            <a:off x="0" y="375289"/>
            <a:ext cx="12192000" cy="646331"/>
          </a:xfrm>
        </p:spPr>
        <p:txBody>
          <a:bodyPr>
            <a:normAutofit fontScale="90000"/>
          </a:bodyPr>
          <a:lstStyle/>
          <a:p>
            <a:pPr algn="ctr">
              <a:lnSpc>
                <a:spcPct val="150000"/>
              </a:lnSpc>
            </a:pPr>
            <a:r>
              <a:rPr lang="en-US" sz="4000" b="1" kern="100" dirty="0">
                <a:solidFill>
                  <a:schemeClr val="tx1"/>
                </a:solidFill>
                <a:latin typeface="Times New Roman" panose="02020603050405020304" pitchFamily="18" charset="0"/>
                <a:cs typeface="Times New Roman" panose="02020603050405020304" pitchFamily="18" charset="0"/>
              </a:rPr>
              <a:t>Introduction</a:t>
            </a:r>
          </a:p>
        </p:txBody>
      </p:sp>
      <p:sp>
        <p:nvSpPr>
          <p:cNvPr id="7" name="TextBox 6">
            <a:extLst>
              <a:ext uri="{FF2B5EF4-FFF2-40B4-BE49-F238E27FC236}">
                <a16:creationId xmlns:a16="http://schemas.microsoft.com/office/drawing/2014/main" id="{5D38A57F-6416-DE12-C67B-962D775F4E0A}"/>
              </a:ext>
            </a:extLst>
          </p:cNvPr>
          <p:cNvSpPr txBox="1"/>
          <p:nvPr/>
        </p:nvSpPr>
        <p:spPr>
          <a:xfrm>
            <a:off x="542423" y="1662043"/>
            <a:ext cx="6096000" cy="1427955"/>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The issue of staff shortage and </a:t>
            </a:r>
            <a:r>
              <a:rPr lang="en-US" sz="2000" dirty="0" err="1">
                <a:effectLst/>
                <a:latin typeface="Times New Roman" panose="02020603050405020304" pitchFamily="18" charset="0"/>
                <a:ea typeface="Calibri" panose="020F0502020204030204" pitchFamily="34" charset="0"/>
              </a:rPr>
              <a:t>labour</a:t>
            </a:r>
            <a:r>
              <a:rPr lang="en-US" sz="2000" dirty="0">
                <a:effectLst/>
                <a:latin typeface="Times New Roman" panose="02020603050405020304" pitchFamily="18" charset="0"/>
                <a:ea typeface="Calibri" panose="020F0502020204030204" pitchFamily="34" charset="0"/>
              </a:rPr>
              <a:t> challenges have been increasing around the globe in each sector significantly.</a:t>
            </a:r>
            <a:endParaRPr lang="en-US" sz="2000" dirty="0"/>
          </a:p>
        </p:txBody>
      </p:sp>
      <p:sp>
        <p:nvSpPr>
          <p:cNvPr id="9" name="TextBox 8">
            <a:extLst>
              <a:ext uri="{FF2B5EF4-FFF2-40B4-BE49-F238E27FC236}">
                <a16:creationId xmlns:a16="http://schemas.microsoft.com/office/drawing/2014/main" id="{EB43F58D-5BA2-5BA1-A021-910628E9C2B5}"/>
              </a:ext>
            </a:extLst>
          </p:cNvPr>
          <p:cNvSpPr txBox="1"/>
          <p:nvPr/>
        </p:nvSpPr>
        <p:spPr>
          <a:xfrm>
            <a:off x="542423" y="3235446"/>
            <a:ext cx="6096000" cy="1889620"/>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The high turnover rates make an issue for the sector where particularly in the UK there are over 10,000 hotels currently operating independently (</a:t>
            </a:r>
            <a:r>
              <a:rPr lang="en-US" sz="2000" dirty="0" err="1">
                <a:effectLst/>
                <a:latin typeface="Times New Roman" panose="02020603050405020304" pitchFamily="18" charset="0"/>
                <a:ea typeface="Calibri" panose="020F0502020204030204" pitchFamily="34" charset="0"/>
              </a:rPr>
              <a:t>statista</a:t>
            </a:r>
            <a:r>
              <a:rPr lang="en-US" sz="2000" dirty="0">
                <a:effectLst/>
                <a:latin typeface="Times New Roman" panose="02020603050405020304" pitchFamily="18" charset="0"/>
                <a:ea typeface="Calibri" panose="020F0502020204030204" pitchFamily="34" charset="0"/>
              </a:rPr>
              <a:t>, 2025). </a:t>
            </a:r>
            <a:endParaRPr lang="en-US" sz="2000" dirty="0"/>
          </a:p>
        </p:txBody>
      </p:sp>
      <p:sp>
        <p:nvSpPr>
          <p:cNvPr id="11" name="TextBox 10">
            <a:extLst>
              <a:ext uri="{FF2B5EF4-FFF2-40B4-BE49-F238E27FC236}">
                <a16:creationId xmlns:a16="http://schemas.microsoft.com/office/drawing/2014/main" id="{08CD432B-A2FD-D1A0-A3CA-AC70E896C83B}"/>
              </a:ext>
            </a:extLst>
          </p:cNvPr>
          <p:cNvSpPr txBox="1"/>
          <p:nvPr/>
        </p:nvSpPr>
        <p:spPr>
          <a:xfrm>
            <a:off x="542423" y="5195957"/>
            <a:ext cx="6096000" cy="1421992"/>
          </a:xfrm>
          <a:prstGeom prst="rect">
            <a:avLst/>
          </a:prstGeom>
          <a:noFill/>
        </p:spPr>
        <p:txBody>
          <a:bodyPr wrap="square">
            <a:spAutoFit/>
          </a:bodyPr>
          <a:lstStyle/>
          <a:p>
            <a:pPr marL="285750" marR="0" indent="-285750" algn="just">
              <a:lnSpc>
                <a:spcPct val="150000"/>
              </a:lnSpc>
              <a:spcAft>
                <a:spcPts val="200"/>
              </a:spcAft>
              <a:buFont typeface="Wingdings" panose="05000000000000000000" pitchFamily="2" charset="2"/>
              <a:buChar char="q"/>
            </a:pPr>
            <a:r>
              <a:rPr lang="en-US" sz="2000" dirty="0">
                <a:latin typeface="Times New Roman" panose="02020603050405020304" pitchFamily="18" charset="0"/>
              </a:rPr>
              <a:t>Based on the data gathered proper recommendations will also be provided for better management of these high turnover rates</a:t>
            </a:r>
          </a:p>
        </p:txBody>
      </p:sp>
      <p:pic>
        <p:nvPicPr>
          <p:cNvPr id="1026" name="Picture 2" descr="Unlocking Employee Motivation- A Comprehensive Guide in 2024">
            <a:extLst>
              <a:ext uri="{FF2B5EF4-FFF2-40B4-BE49-F238E27FC236}">
                <a16:creationId xmlns:a16="http://schemas.microsoft.com/office/drawing/2014/main" id="{90184365-8B36-C879-5E56-6BFEC54AD6C3}"/>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476952" y="2171084"/>
            <a:ext cx="4105950" cy="3392132"/>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1679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268F5D-A16D-FFA4-95AF-05240A6053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C2121A-9E55-19A2-AEED-21341B6F17AF}"/>
              </a:ext>
            </a:extLst>
          </p:cNvPr>
          <p:cNvSpPr>
            <a:spLocks noGrp="1"/>
          </p:cNvSpPr>
          <p:nvPr>
            <p:ph type="title"/>
          </p:nvPr>
        </p:nvSpPr>
        <p:spPr>
          <a:xfrm>
            <a:off x="0" y="341114"/>
            <a:ext cx="12192000" cy="646331"/>
          </a:xfrm>
        </p:spPr>
        <p:txBody>
          <a:bodyPr>
            <a:normAutofit/>
          </a:bodyPr>
          <a:lstStyle/>
          <a:p>
            <a:pPr algn="ctr"/>
            <a:r>
              <a:rPr lang="en-US" sz="4000" b="1" kern="100" dirty="0">
                <a:solidFill>
                  <a:schemeClr val="tx1"/>
                </a:solidFill>
                <a:latin typeface="Times New Roman" panose="02020603050405020304" pitchFamily="18" charset="0"/>
                <a:cs typeface="Times New Roman" panose="02020603050405020304" pitchFamily="18" charset="0"/>
              </a:rPr>
              <a:t>Literature Review</a:t>
            </a:r>
          </a:p>
        </p:txBody>
      </p:sp>
      <p:sp>
        <p:nvSpPr>
          <p:cNvPr id="7" name="TextBox 6">
            <a:extLst>
              <a:ext uri="{FF2B5EF4-FFF2-40B4-BE49-F238E27FC236}">
                <a16:creationId xmlns:a16="http://schemas.microsoft.com/office/drawing/2014/main" id="{1A0C9F12-CC40-11DE-DF75-2C7B0A85DBE4}"/>
              </a:ext>
            </a:extLst>
          </p:cNvPr>
          <p:cNvSpPr txBox="1"/>
          <p:nvPr/>
        </p:nvSpPr>
        <p:spPr>
          <a:xfrm>
            <a:off x="4991100" y="1606137"/>
            <a:ext cx="6848975" cy="1421736"/>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b="1" dirty="0">
                <a:effectLst/>
                <a:latin typeface="Times New Roman" panose="02020603050405020304" pitchFamily="18" charset="0"/>
                <a:ea typeface="Calibri" panose="020F0502020204030204" pitchFamily="34" charset="0"/>
              </a:rPr>
              <a:t>Overworked staff: </a:t>
            </a:r>
            <a:r>
              <a:rPr lang="en-US" sz="2000" dirty="0">
                <a:effectLst/>
                <a:latin typeface="Times New Roman" panose="02020603050405020304" pitchFamily="18" charset="0"/>
                <a:ea typeface="Calibri" panose="020F0502020204030204" pitchFamily="34" charset="0"/>
              </a:rPr>
              <a:t>As per Suran (2023), due to the higher turnover rates the sector faces a high challenge in maintaining their position in the perspective of their customers. </a:t>
            </a:r>
            <a:endParaRPr lang="en-US" sz="2000" dirty="0"/>
          </a:p>
        </p:txBody>
      </p:sp>
      <p:sp>
        <p:nvSpPr>
          <p:cNvPr id="11" name="TextBox 10">
            <a:extLst>
              <a:ext uri="{FF2B5EF4-FFF2-40B4-BE49-F238E27FC236}">
                <a16:creationId xmlns:a16="http://schemas.microsoft.com/office/drawing/2014/main" id="{4F19B020-A802-2969-62ED-D863DB260F00}"/>
              </a:ext>
            </a:extLst>
          </p:cNvPr>
          <p:cNvSpPr txBox="1"/>
          <p:nvPr/>
        </p:nvSpPr>
        <p:spPr>
          <a:xfrm>
            <a:off x="4991100" y="5094894"/>
            <a:ext cx="6848975" cy="1421992"/>
          </a:xfrm>
          <a:prstGeom prst="rect">
            <a:avLst/>
          </a:prstGeom>
          <a:noFill/>
        </p:spPr>
        <p:txBody>
          <a:bodyPr wrap="square">
            <a:spAutoFit/>
          </a:bodyPr>
          <a:lstStyle/>
          <a:p>
            <a:pPr marL="285750" marR="0" indent="-285750" algn="just">
              <a:lnSpc>
                <a:spcPct val="150000"/>
              </a:lnSpc>
              <a:spcAft>
                <a:spcPts val="200"/>
              </a:spcAft>
              <a:buFont typeface="Wingdings" panose="05000000000000000000" pitchFamily="2" charset="2"/>
              <a:buChar char="q"/>
            </a:pPr>
            <a:r>
              <a:rPr lang="en-US" sz="2000" b="1" dirty="0">
                <a:latin typeface="Times New Roman" panose="02020603050405020304" pitchFamily="18" charset="0"/>
              </a:rPr>
              <a:t>Increased </a:t>
            </a:r>
            <a:r>
              <a:rPr lang="en-US" sz="2000" b="1" dirty="0" err="1">
                <a:latin typeface="Times New Roman" panose="02020603050405020304" pitchFamily="18" charset="0"/>
              </a:rPr>
              <a:t>labour</a:t>
            </a:r>
            <a:r>
              <a:rPr lang="en-US" sz="2000" b="1" dirty="0">
                <a:latin typeface="Times New Roman" panose="02020603050405020304" pitchFamily="18" charset="0"/>
              </a:rPr>
              <a:t> costs: </a:t>
            </a:r>
            <a:r>
              <a:rPr lang="en-US" sz="2000" dirty="0">
                <a:latin typeface="Times New Roman" panose="02020603050405020304" pitchFamily="18" charset="0"/>
              </a:rPr>
              <a:t>According to Bolt et al. (2022), the increased </a:t>
            </a:r>
            <a:r>
              <a:rPr lang="en-US" sz="2000" dirty="0" err="1">
                <a:latin typeface="Times New Roman" panose="02020603050405020304" pitchFamily="18" charset="0"/>
              </a:rPr>
              <a:t>labour</a:t>
            </a:r>
            <a:r>
              <a:rPr lang="en-US" sz="2000" dirty="0">
                <a:latin typeface="Times New Roman" panose="02020603050405020304" pitchFamily="18" charset="0"/>
              </a:rPr>
              <a:t> cost has affected the company directly with the overworking situation. </a:t>
            </a:r>
          </a:p>
        </p:txBody>
      </p:sp>
      <p:sp>
        <p:nvSpPr>
          <p:cNvPr id="13" name="TextBox 12">
            <a:extLst>
              <a:ext uri="{FF2B5EF4-FFF2-40B4-BE49-F238E27FC236}">
                <a16:creationId xmlns:a16="http://schemas.microsoft.com/office/drawing/2014/main" id="{C9A7CAD1-F9D8-9A7E-042E-22CBDA865702}"/>
              </a:ext>
            </a:extLst>
          </p:cNvPr>
          <p:cNvSpPr txBox="1"/>
          <p:nvPr/>
        </p:nvSpPr>
        <p:spPr>
          <a:xfrm>
            <a:off x="1352046" y="5999605"/>
            <a:ext cx="1815465" cy="246221"/>
          </a:xfrm>
          <a:prstGeom prst="rect">
            <a:avLst/>
          </a:prstGeom>
          <a:noFill/>
        </p:spPr>
        <p:txBody>
          <a:bodyPr wrap="square">
            <a:spAutoFit/>
          </a:bodyPr>
          <a:lstStyle/>
          <a:p>
            <a:pPr algn="ctr"/>
            <a:r>
              <a:rPr lang="en-US" sz="1000" dirty="0">
                <a:effectLst/>
                <a:latin typeface="Times New Roman" panose="02020603050405020304" pitchFamily="18" charset="0"/>
                <a:ea typeface="Calibri" panose="020F0502020204030204" pitchFamily="34" charset="0"/>
              </a:rPr>
              <a:t>(</a:t>
            </a:r>
            <a:r>
              <a:rPr lang="en-US" sz="1000" dirty="0" err="1">
                <a:effectLst/>
                <a:latin typeface="Times New Roman" panose="02020603050405020304" pitchFamily="18" charset="0"/>
                <a:ea typeface="Calibri" panose="020F0502020204030204" pitchFamily="34" charset="0"/>
              </a:rPr>
              <a:t>Čikeš</a:t>
            </a:r>
            <a:r>
              <a:rPr lang="en-US" sz="1000" dirty="0">
                <a:effectLst/>
                <a:latin typeface="Times New Roman" panose="02020603050405020304" pitchFamily="18" charset="0"/>
                <a:ea typeface="Calibri" panose="020F0502020204030204" pitchFamily="34" charset="0"/>
              </a:rPr>
              <a:t>, 2024)</a:t>
            </a:r>
            <a:endParaRPr lang="en-US" sz="1000" dirty="0"/>
          </a:p>
        </p:txBody>
      </p:sp>
      <p:sp>
        <p:nvSpPr>
          <p:cNvPr id="3" name="TextBox 2">
            <a:extLst>
              <a:ext uri="{FF2B5EF4-FFF2-40B4-BE49-F238E27FC236}">
                <a16:creationId xmlns:a16="http://schemas.microsoft.com/office/drawing/2014/main" id="{EA358472-4B6E-9E75-0D6B-58061BEE656A}"/>
              </a:ext>
            </a:extLst>
          </p:cNvPr>
          <p:cNvSpPr txBox="1"/>
          <p:nvPr/>
        </p:nvSpPr>
        <p:spPr>
          <a:xfrm>
            <a:off x="4991100" y="3429000"/>
            <a:ext cx="6848975" cy="1421736"/>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b="1" dirty="0">
                <a:effectLst/>
                <a:latin typeface="Times New Roman" panose="02020603050405020304" pitchFamily="18" charset="0"/>
                <a:ea typeface="Calibri" panose="020F0502020204030204" pitchFamily="34" charset="0"/>
              </a:rPr>
              <a:t>Low morale: </a:t>
            </a:r>
            <a:r>
              <a:rPr lang="en-US" sz="2000" dirty="0">
                <a:effectLst/>
                <a:latin typeface="Times New Roman" panose="02020603050405020304" pitchFamily="18" charset="0"/>
                <a:ea typeface="Calibri" panose="020F0502020204030204" pitchFamily="34" charset="0"/>
              </a:rPr>
              <a:t>As coined by Hacker (2021), low morale is another main factor which impacts the industry based on how low morale is handled. </a:t>
            </a:r>
            <a:endParaRPr lang="en-US" sz="2000" dirty="0"/>
          </a:p>
        </p:txBody>
      </p:sp>
      <p:pic>
        <p:nvPicPr>
          <p:cNvPr id="7170" name="Picture 2" descr="90554">
            <a:extLst>
              <a:ext uri="{FF2B5EF4-FFF2-40B4-BE49-F238E27FC236}">
                <a16:creationId xmlns:a16="http://schemas.microsoft.com/office/drawing/2014/main" id="{C1EA6B39-CA0B-2CEF-4932-84454F7BBEF3}"/>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169042" y="2172464"/>
            <a:ext cx="4505325" cy="35380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9953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CD9A29-CC1C-F309-5268-662EE986CE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0D3BB8-F392-CF55-60BB-B390FE868D95}"/>
              </a:ext>
            </a:extLst>
          </p:cNvPr>
          <p:cNvSpPr>
            <a:spLocks noGrp="1"/>
          </p:cNvSpPr>
          <p:nvPr>
            <p:ph type="title"/>
          </p:nvPr>
        </p:nvSpPr>
        <p:spPr>
          <a:xfrm>
            <a:off x="19050" y="223957"/>
            <a:ext cx="12192000" cy="611828"/>
          </a:xfrm>
        </p:spPr>
        <p:txBody>
          <a:bodyPr>
            <a:noAutofit/>
          </a:bodyPr>
          <a:lstStyle/>
          <a:p>
            <a:pPr algn="ctr">
              <a:lnSpc>
                <a:spcPct val="100000"/>
              </a:lnSpc>
            </a:pPr>
            <a:r>
              <a:rPr lang="en-US" sz="4000" b="1" kern="100" dirty="0">
                <a:solidFill>
                  <a:schemeClr val="tx1"/>
                </a:solidFill>
                <a:latin typeface="Times New Roman" panose="02020603050405020304" pitchFamily="18" charset="0"/>
                <a:cs typeface="Times New Roman" panose="02020603050405020304" pitchFamily="18" charset="0"/>
              </a:rPr>
              <a:t>Method and Theme Impact Analysis</a:t>
            </a:r>
          </a:p>
        </p:txBody>
      </p:sp>
      <p:sp>
        <p:nvSpPr>
          <p:cNvPr id="7" name="TextBox 6">
            <a:extLst>
              <a:ext uri="{FF2B5EF4-FFF2-40B4-BE49-F238E27FC236}">
                <a16:creationId xmlns:a16="http://schemas.microsoft.com/office/drawing/2014/main" id="{325F3707-90E4-7D59-7755-A5FF4FD5CE76}"/>
              </a:ext>
            </a:extLst>
          </p:cNvPr>
          <p:cNvSpPr txBox="1"/>
          <p:nvPr/>
        </p:nvSpPr>
        <p:spPr>
          <a:xfrm>
            <a:off x="200026" y="1569391"/>
            <a:ext cx="6457950" cy="498406"/>
          </a:xfrm>
          <a:prstGeom prst="rect">
            <a:avLst/>
          </a:prstGeom>
          <a:noFill/>
        </p:spPr>
        <p:txBody>
          <a:bodyPr wrap="square">
            <a:spAutoFit/>
          </a:bodyPr>
          <a:lstStyle/>
          <a:p>
            <a:pPr marL="285750" indent="-285750" algn="just">
              <a:lnSpc>
                <a:spcPct val="150000"/>
              </a:lnSpc>
              <a:buFont typeface="Wingdings" panose="05000000000000000000" pitchFamily="2" charset="2"/>
              <a:buChar char="Ø"/>
            </a:pPr>
            <a:r>
              <a:rPr lang="en-US" sz="2000" b="1" dirty="0">
                <a:effectLst/>
                <a:latin typeface="Times New Roman" panose="02020603050405020304" pitchFamily="18" charset="0"/>
                <a:ea typeface="Calibri" panose="020F0502020204030204" pitchFamily="34" charset="0"/>
              </a:rPr>
              <a:t>Political factors</a:t>
            </a:r>
            <a:endParaRPr lang="en-US" sz="2000" dirty="0"/>
          </a:p>
        </p:txBody>
      </p:sp>
      <p:sp>
        <p:nvSpPr>
          <p:cNvPr id="11" name="TextBox 10">
            <a:extLst>
              <a:ext uri="{FF2B5EF4-FFF2-40B4-BE49-F238E27FC236}">
                <a16:creationId xmlns:a16="http://schemas.microsoft.com/office/drawing/2014/main" id="{E3750033-4513-D20F-0138-3BF4D0B39C95}"/>
              </a:ext>
            </a:extLst>
          </p:cNvPr>
          <p:cNvSpPr txBox="1"/>
          <p:nvPr/>
        </p:nvSpPr>
        <p:spPr>
          <a:xfrm>
            <a:off x="200026" y="5175309"/>
            <a:ext cx="6457950" cy="498663"/>
          </a:xfrm>
          <a:prstGeom prst="rect">
            <a:avLst/>
          </a:prstGeom>
          <a:noFill/>
        </p:spPr>
        <p:txBody>
          <a:bodyPr wrap="square">
            <a:spAutoFit/>
          </a:bodyPr>
          <a:lstStyle/>
          <a:p>
            <a:pPr marL="285750" marR="0" indent="-285750" algn="just">
              <a:lnSpc>
                <a:spcPct val="150000"/>
              </a:lnSpc>
              <a:spcAft>
                <a:spcPts val="200"/>
              </a:spcAft>
              <a:buFont typeface="Wingdings" panose="05000000000000000000" pitchFamily="2" charset="2"/>
              <a:buChar char="Ø"/>
            </a:pPr>
            <a:r>
              <a:rPr lang="en-US" sz="2000" b="1" dirty="0">
                <a:latin typeface="Times New Roman" panose="02020603050405020304" pitchFamily="18" charset="0"/>
              </a:rPr>
              <a:t>Economic factors</a:t>
            </a:r>
            <a:endParaRPr lang="en-US" sz="2000" dirty="0">
              <a:latin typeface="Times New Roman" panose="02020603050405020304" pitchFamily="18" charset="0"/>
            </a:endParaRPr>
          </a:p>
        </p:txBody>
      </p:sp>
      <p:sp>
        <p:nvSpPr>
          <p:cNvPr id="13" name="TextBox 12">
            <a:extLst>
              <a:ext uri="{FF2B5EF4-FFF2-40B4-BE49-F238E27FC236}">
                <a16:creationId xmlns:a16="http://schemas.microsoft.com/office/drawing/2014/main" id="{248F2DA0-5A46-286F-FBEF-6B0F1031394D}"/>
              </a:ext>
            </a:extLst>
          </p:cNvPr>
          <p:cNvSpPr txBox="1"/>
          <p:nvPr/>
        </p:nvSpPr>
        <p:spPr>
          <a:xfrm>
            <a:off x="9103042" y="6311622"/>
            <a:ext cx="1815465" cy="246221"/>
          </a:xfrm>
          <a:prstGeom prst="rect">
            <a:avLst/>
          </a:prstGeom>
          <a:noFill/>
        </p:spPr>
        <p:txBody>
          <a:bodyPr wrap="square">
            <a:spAutoFit/>
          </a:bodyPr>
          <a:lstStyle/>
          <a:p>
            <a:pPr algn="ctr"/>
            <a:r>
              <a:rPr lang="en-US" sz="1000" dirty="0">
                <a:effectLst/>
                <a:latin typeface="Times New Roman" panose="02020603050405020304" pitchFamily="18" charset="0"/>
                <a:ea typeface="Calibri" panose="020F0502020204030204" pitchFamily="34" charset="0"/>
              </a:rPr>
              <a:t>(</a:t>
            </a:r>
            <a:r>
              <a:rPr lang="en-US" sz="1000" dirty="0" err="1">
                <a:effectLst/>
                <a:latin typeface="Times New Roman" panose="02020603050405020304" pitchFamily="18" charset="0"/>
                <a:ea typeface="Calibri" panose="020F0502020204030204" pitchFamily="34" charset="0"/>
              </a:rPr>
              <a:t>statista</a:t>
            </a:r>
            <a:r>
              <a:rPr lang="en-US" sz="1000" dirty="0">
                <a:effectLst/>
                <a:latin typeface="Times New Roman" panose="02020603050405020304" pitchFamily="18" charset="0"/>
                <a:ea typeface="Calibri" panose="020F0502020204030204" pitchFamily="34" charset="0"/>
              </a:rPr>
              <a:t>, 2025)</a:t>
            </a:r>
            <a:endParaRPr lang="en-US" sz="1000" dirty="0"/>
          </a:p>
        </p:txBody>
      </p:sp>
      <p:sp>
        <p:nvSpPr>
          <p:cNvPr id="4" name="TextBox 3">
            <a:extLst>
              <a:ext uri="{FF2B5EF4-FFF2-40B4-BE49-F238E27FC236}">
                <a16:creationId xmlns:a16="http://schemas.microsoft.com/office/drawing/2014/main" id="{E9E094E8-0EFA-85AA-A687-D44B887DB9BB}"/>
              </a:ext>
            </a:extLst>
          </p:cNvPr>
          <p:cNvSpPr txBox="1"/>
          <p:nvPr/>
        </p:nvSpPr>
        <p:spPr>
          <a:xfrm>
            <a:off x="8286751" y="1333713"/>
            <a:ext cx="3905249" cy="430887"/>
          </a:xfrm>
          <a:prstGeom prst="rect">
            <a:avLst/>
          </a:prstGeom>
          <a:noFill/>
        </p:spPr>
        <p:txBody>
          <a:bodyPr wrap="square">
            <a:spAutoFit/>
          </a:bodyPr>
          <a:lstStyle/>
          <a:p>
            <a:pPr marL="0" marR="0" algn="just">
              <a:spcAft>
                <a:spcPts val="1000"/>
              </a:spcAft>
            </a:pPr>
            <a:r>
              <a:rPr lang="en-GB" sz="2200" b="1" dirty="0">
                <a:effectLst/>
                <a:latin typeface="Times New Roman" panose="02020603050405020304" pitchFamily="18" charset="0"/>
              </a:rPr>
              <a:t>Summarising PEST Analysis</a:t>
            </a:r>
            <a:endParaRPr lang="en-US" sz="2200" b="1"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78C11A5D-01C1-4EE0-0D48-17BE8172F31F}"/>
              </a:ext>
            </a:extLst>
          </p:cNvPr>
          <p:cNvSpPr txBox="1"/>
          <p:nvPr/>
        </p:nvSpPr>
        <p:spPr>
          <a:xfrm>
            <a:off x="314325" y="2219469"/>
            <a:ext cx="7181849" cy="960071"/>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The analysis mentions how political issues affect the high turnover rates while having an impact on the hospitality sector.</a:t>
            </a:r>
            <a:endParaRPr lang="en-US" sz="2000" dirty="0"/>
          </a:p>
        </p:txBody>
      </p:sp>
      <p:sp>
        <p:nvSpPr>
          <p:cNvPr id="6" name="TextBox 5">
            <a:extLst>
              <a:ext uri="{FF2B5EF4-FFF2-40B4-BE49-F238E27FC236}">
                <a16:creationId xmlns:a16="http://schemas.microsoft.com/office/drawing/2014/main" id="{2683DF2C-B800-C148-4569-C221512E2B7D}"/>
              </a:ext>
            </a:extLst>
          </p:cNvPr>
          <p:cNvSpPr txBox="1"/>
          <p:nvPr/>
        </p:nvSpPr>
        <p:spPr>
          <a:xfrm>
            <a:off x="314325" y="3429000"/>
            <a:ext cx="7181849" cy="1421736"/>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The rules and regulations incorporated by the government affect the sector, where further this leads to the high turnover rates and the shortage of employees. </a:t>
            </a:r>
            <a:endParaRPr lang="en-US" sz="2000" dirty="0"/>
          </a:p>
        </p:txBody>
      </p:sp>
      <p:sp>
        <p:nvSpPr>
          <p:cNvPr id="10" name="TextBox 9">
            <a:extLst>
              <a:ext uri="{FF2B5EF4-FFF2-40B4-BE49-F238E27FC236}">
                <a16:creationId xmlns:a16="http://schemas.microsoft.com/office/drawing/2014/main" id="{870B1399-FC11-958E-62D0-2CB2F814DBE4}"/>
              </a:ext>
            </a:extLst>
          </p:cNvPr>
          <p:cNvSpPr txBox="1"/>
          <p:nvPr/>
        </p:nvSpPr>
        <p:spPr>
          <a:xfrm>
            <a:off x="381000" y="5673972"/>
            <a:ext cx="7181849" cy="960071"/>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Economic factors such as inflation and rate affect the current cost of living in the UK which was around 2.5% in December 2024. </a:t>
            </a:r>
            <a:endParaRPr lang="en-US" sz="2000" dirty="0"/>
          </a:p>
        </p:txBody>
      </p:sp>
      <p:pic>
        <p:nvPicPr>
          <p:cNvPr id="6146" name="Picture 2" descr="Inflation: How inflation cost influences investment planning - The Economic  Times">
            <a:extLst>
              <a:ext uri="{FF2B5EF4-FFF2-40B4-BE49-F238E27FC236}">
                <a16:creationId xmlns:a16="http://schemas.microsoft.com/office/drawing/2014/main" id="{D0085A0D-05E3-44A0-0FD5-000470E1A9D7}"/>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934007" y="2385714"/>
            <a:ext cx="3943668" cy="370076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8669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E39E5-79C5-1442-A4B8-4003D4FACC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385B57-DFCB-471C-8FEE-D64AD6C08B9D}"/>
              </a:ext>
            </a:extLst>
          </p:cNvPr>
          <p:cNvSpPr>
            <a:spLocks noGrp="1"/>
          </p:cNvSpPr>
          <p:nvPr>
            <p:ph type="title"/>
          </p:nvPr>
        </p:nvSpPr>
        <p:spPr>
          <a:xfrm>
            <a:off x="0" y="190500"/>
            <a:ext cx="12192000" cy="657225"/>
          </a:xfrm>
        </p:spPr>
        <p:txBody>
          <a:bodyPr>
            <a:noAutofit/>
          </a:bodyPr>
          <a:lstStyle/>
          <a:p>
            <a:pPr algn="ctr">
              <a:lnSpc>
                <a:spcPct val="100000"/>
              </a:lnSpc>
            </a:pPr>
            <a:r>
              <a:rPr lang="en-US" sz="4000" b="1" kern="100" dirty="0" err="1">
                <a:solidFill>
                  <a:schemeClr val="tx1"/>
                </a:solidFill>
                <a:latin typeface="Times New Roman" panose="02020603050405020304" pitchFamily="18" charset="0"/>
                <a:cs typeface="Times New Roman" panose="02020603050405020304" pitchFamily="18" charset="0"/>
              </a:rPr>
              <a:t>Contd</a:t>
            </a:r>
            <a:r>
              <a:rPr lang="en-US" sz="4000" b="1" kern="100" dirty="0">
                <a:solidFill>
                  <a:schemeClr val="tx1"/>
                </a:solidFill>
                <a:latin typeface="Times New Roman" panose="02020603050405020304" pitchFamily="18" charset="0"/>
                <a:cs typeface="Times New Roman" panose="02020603050405020304" pitchFamily="18" charset="0"/>
              </a:rPr>
              <a:t>…</a:t>
            </a:r>
          </a:p>
        </p:txBody>
      </p:sp>
      <p:sp>
        <p:nvSpPr>
          <p:cNvPr id="13" name="TextBox 12">
            <a:extLst>
              <a:ext uri="{FF2B5EF4-FFF2-40B4-BE49-F238E27FC236}">
                <a16:creationId xmlns:a16="http://schemas.microsoft.com/office/drawing/2014/main" id="{708D7697-1CB4-44EF-7670-5BDE972CFABA}"/>
              </a:ext>
            </a:extLst>
          </p:cNvPr>
          <p:cNvSpPr txBox="1"/>
          <p:nvPr/>
        </p:nvSpPr>
        <p:spPr>
          <a:xfrm>
            <a:off x="1247271" y="5835532"/>
            <a:ext cx="1815465" cy="246221"/>
          </a:xfrm>
          <a:prstGeom prst="rect">
            <a:avLst/>
          </a:prstGeom>
          <a:noFill/>
        </p:spPr>
        <p:txBody>
          <a:bodyPr wrap="square">
            <a:spAutoFit/>
          </a:bodyPr>
          <a:lstStyle/>
          <a:p>
            <a:pPr algn="ctr"/>
            <a:r>
              <a:rPr lang="en-US" sz="1000" dirty="0">
                <a:effectLst/>
                <a:latin typeface="Times New Roman" panose="02020603050405020304" pitchFamily="18" charset="0"/>
                <a:ea typeface="Calibri" panose="020F0502020204030204" pitchFamily="34" charset="0"/>
              </a:rPr>
              <a:t>(</a:t>
            </a:r>
            <a:r>
              <a:rPr lang="en-US" sz="1000" dirty="0" err="1">
                <a:effectLst/>
                <a:latin typeface="Times New Roman" panose="02020603050405020304" pitchFamily="18" charset="0"/>
                <a:ea typeface="Calibri" panose="020F0502020204030204" pitchFamily="34" charset="0"/>
              </a:rPr>
              <a:t>Čikeš</a:t>
            </a:r>
            <a:r>
              <a:rPr lang="en-US" sz="1000" dirty="0">
                <a:effectLst/>
                <a:latin typeface="Times New Roman" panose="02020603050405020304" pitchFamily="18" charset="0"/>
                <a:ea typeface="Calibri" panose="020F0502020204030204" pitchFamily="34" charset="0"/>
              </a:rPr>
              <a:t>, 2024)</a:t>
            </a:r>
            <a:endParaRPr lang="en-US" sz="1000" dirty="0"/>
          </a:p>
        </p:txBody>
      </p:sp>
      <p:sp>
        <p:nvSpPr>
          <p:cNvPr id="3" name="TextBox 2">
            <a:extLst>
              <a:ext uri="{FF2B5EF4-FFF2-40B4-BE49-F238E27FC236}">
                <a16:creationId xmlns:a16="http://schemas.microsoft.com/office/drawing/2014/main" id="{1635C559-9819-C47F-6C01-DCDDC8AAE425}"/>
              </a:ext>
            </a:extLst>
          </p:cNvPr>
          <p:cNvSpPr txBox="1"/>
          <p:nvPr/>
        </p:nvSpPr>
        <p:spPr>
          <a:xfrm>
            <a:off x="4486275" y="1191160"/>
            <a:ext cx="5267326" cy="504625"/>
          </a:xfrm>
          <a:prstGeom prst="rect">
            <a:avLst/>
          </a:prstGeom>
          <a:noFill/>
        </p:spPr>
        <p:txBody>
          <a:bodyPr wrap="square">
            <a:spAutoFit/>
          </a:bodyPr>
          <a:lstStyle/>
          <a:p>
            <a:pPr marL="285750" indent="-285750" algn="just">
              <a:lnSpc>
                <a:spcPct val="150000"/>
              </a:lnSpc>
              <a:buFont typeface="Wingdings" panose="05000000000000000000" pitchFamily="2" charset="2"/>
              <a:buChar char="Ø"/>
            </a:pPr>
            <a:r>
              <a:rPr lang="en-US" sz="2000" b="1" dirty="0">
                <a:effectLst/>
                <a:latin typeface="Times New Roman" panose="02020603050405020304" pitchFamily="18" charset="0"/>
                <a:ea typeface="Calibri" panose="020F0502020204030204" pitchFamily="34" charset="0"/>
              </a:rPr>
              <a:t>Social factors</a:t>
            </a:r>
            <a:endParaRPr lang="en-US" sz="2000" dirty="0"/>
          </a:p>
        </p:txBody>
      </p:sp>
      <p:sp>
        <p:nvSpPr>
          <p:cNvPr id="4" name="TextBox 3">
            <a:extLst>
              <a:ext uri="{FF2B5EF4-FFF2-40B4-BE49-F238E27FC236}">
                <a16:creationId xmlns:a16="http://schemas.microsoft.com/office/drawing/2014/main" id="{0637FE5D-31AB-DF09-A4AE-E0584D1457C3}"/>
              </a:ext>
            </a:extLst>
          </p:cNvPr>
          <p:cNvSpPr txBox="1"/>
          <p:nvPr/>
        </p:nvSpPr>
        <p:spPr>
          <a:xfrm>
            <a:off x="4486275" y="4788723"/>
            <a:ext cx="5267326" cy="498663"/>
          </a:xfrm>
          <a:prstGeom prst="rect">
            <a:avLst/>
          </a:prstGeom>
          <a:noFill/>
        </p:spPr>
        <p:txBody>
          <a:bodyPr wrap="square">
            <a:spAutoFit/>
          </a:bodyPr>
          <a:lstStyle/>
          <a:p>
            <a:pPr marL="285750" marR="0" indent="-285750" algn="just">
              <a:lnSpc>
                <a:spcPct val="150000"/>
              </a:lnSpc>
              <a:spcAft>
                <a:spcPts val="200"/>
              </a:spcAft>
              <a:buFont typeface="Wingdings" panose="05000000000000000000" pitchFamily="2" charset="2"/>
              <a:buChar char="Ø"/>
            </a:pPr>
            <a:r>
              <a:rPr lang="en-US" sz="2000" b="1" dirty="0">
                <a:latin typeface="Times New Roman" panose="02020603050405020304" pitchFamily="18" charset="0"/>
              </a:rPr>
              <a:t>Technological factors</a:t>
            </a:r>
            <a:endParaRPr lang="en-US" sz="2000" dirty="0">
              <a:latin typeface="Times New Roman" panose="02020603050405020304" pitchFamily="18" charset="0"/>
            </a:endParaRPr>
          </a:p>
        </p:txBody>
      </p:sp>
      <p:sp>
        <p:nvSpPr>
          <p:cNvPr id="5" name="TextBox 4">
            <a:extLst>
              <a:ext uri="{FF2B5EF4-FFF2-40B4-BE49-F238E27FC236}">
                <a16:creationId xmlns:a16="http://schemas.microsoft.com/office/drawing/2014/main" id="{4BFFF8B6-63F9-5CAA-6AF5-BC053096E96E}"/>
              </a:ext>
            </a:extLst>
          </p:cNvPr>
          <p:cNvSpPr txBox="1"/>
          <p:nvPr/>
        </p:nvSpPr>
        <p:spPr>
          <a:xfrm>
            <a:off x="4791075" y="1695785"/>
            <a:ext cx="6753225" cy="1427955"/>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The social factor further explains how the work pressure within the industry has affected the working nature efficiently. </a:t>
            </a:r>
            <a:endParaRPr lang="en-US" sz="2000" dirty="0"/>
          </a:p>
        </p:txBody>
      </p:sp>
      <p:sp>
        <p:nvSpPr>
          <p:cNvPr id="6" name="TextBox 5">
            <a:extLst>
              <a:ext uri="{FF2B5EF4-FFF2-40B4-BE49-F238E27FC236}">
                <a16:creationId xmlns:a16="http://schemas.microsoft.com/office/drawing/2014/main" id="{4BB96E31-9492-1358-E770-BC86368E74F4}"/>
              </a:ext>
            </a:extLst>
          </p:cNvPr>
          <p:cNvSpPr txBox="1"/>
          <p:nvPr/>
        </p:nvSpPr>
        <p:spPr>
          <a:xfrm>
            <a:off x="4791075" y="3161915"/>
            <a:ext cx="6753225" cy="1427955"/>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This also includes the limited career development options which affect the employee to look to at other options within the sector (</a:t>
            </a:r>
            <a:r>
              <a:rPr lang="en-US" sz="2000" dirty="0" err="1">
                <a:effectLst/>
                <a:latin typeface="Times New Roman" panose="02020603050405020304" pitchFamily="18" charset="0"/>
                <a:ea typeface="Calibri" panose="020F0502020204030204" pitchFamily="34" charset="0"/>
              </a:rPr>
              <a:t>Čikeš</a:t>
            </a:r>
            <a:r>
              <a:rPr lang="en-US" sz="2000" dirty="0">
                <a:effectLst/>
                <a:latin typeface="Times New Roman" panose="02020603050405020304" pitchFamily="18" charset="0"/>
                <a:ea typeface="Calibri" panose="020F0502020204030204" pitchFamily="34" charset="0"/>
              </a:rPr>
              <a:t>, 2024).</a:t>
            </a:r>
            <a:endParaRPr lang="en-US" sz="2000" dirty="0"/>
          </a:p>
        </p:txBody>
      </p:sp>
      <p:sp>
        <p:nvSpPr>
          <p:cNvPr id="8" name="TextBox 7">
            <a:extLst>
              <a:ext uri="{FF2B5EF4-FFF2-40B4-BE49-F238E27FC236}">
                <a16:creationId xmlns:a16="http://schemas.microsoft.com/office/drawing/2014/main" id="{3F6A514F-3B70-5CAE-A193-281284F1090B}"/>
              </a:ext>
            </a:extLst>
          </p:cNvPr>
          <p:cNvSpPr txBox="1"/>
          <p:nvPr/>
        </p:nvSpPr>
        <p:spPr>
          <a:xfrm>
            <a:off x="4791075" y="5598608"/>
            <a:ext cx="6753225" cy="966290"/>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The technological factor helps to understand how the use of technology is affecting the turnover rates effectively. </a:t>
            </a:r>
            <a:endParaRPr lang="en-US" sz="2000" dirty="0"/>
          </a:p>
        </p:txBody>
      </p:sp>
      <p:pic>
        <p:nvPicPr>
          <p:cNvPr id="5122" name="Picture 2" descr="Emerging Technology And Its Impact On Business | Kailash Srivatsa">
            <a:extLst>
              <a:ext uri="{FF2B5EF4-FFF2-40B4-BE49-F238E27FC236}">
                <a16:creationId xmlns:a16="http://schemas.microsoft.com/office/drawing/2014/main" id="{3789A9D7-0F61-A474-F2E4-5789F82E7865}"/>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68704" y="2359089"/>
            <a:ext cx="3931822" cy="323951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5244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02FCEE-E54C-A76A-2B53-2461A0D3D9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B88195-054C-2831-7B11-E33959D52761}"/>
              </a:ext>
            </a:extLst>
          </p:cNvPr>
          <p:cNvSpPr>
            <a:spLocks noGrp="1"/>
          </p:cNvSpPr>
          <p:nvPr>
            <p:ph type="title"/>
          </p:nvPr>
        </p:nvSpPr>
        <p:spPr>
          <a:xfrm>
            <a:off x="0" y="201925"/>
            <a:ext cx="12192000" cy="646331"/>
          </a:xfrm>
        </p:spPr>
        <p:txBody>
          <a:bodyPr>
            <a:normAutofit/>
          </a:bodyPr>
          <a:lstStyle/>
          <a:p>
            <a:pPr algn="ctr"/>
            <a:r>
              <a:rPr lang="en-US" sz="4000" b="1" kern="100" dirty="0" err="1">
                <a:solidFill>
                  <a:schemeClr val="tx1"/>
                </a:solidFill>
                <a:latin typeface="Times New Roman" panose="02020603050405020304" pitchFamily="18" charset="0"/>
                <a:cs typeface="Times New Roman" panose="02020603050405020304" pitchFamily="18" charset="0"/>
              </a:rPr>
              <a:t>Contd</a:t>
            </a:r>
            <a:r>
              <a:rPr lang="en-US" sz="4000" b="1" kern="100" dirty="0">
                <a:solidFill>
                  <a:schemeClr val="tx1"/>
                </a:solidFill>
                <a:latin typeface="Times New Roman" panose="02020603050405020304" pitchFamily="18" charset="0"/>
                <a:cs typeface="Times New Roman" panose="02020603050405020304" pitchFamily="18" charset="0"/>
              </a:rPr>
              <a:t>…</a:t>
            </a:r>
          </a:p>
        </p:txBody>
      </p:sp>
      <p:sp>
        <p:nvSpPr>
          <p:cNvPr id="13" name="TextBox 12">
            <a:extLst>
              <a:ext uri="{FF2B5EF4-FFF2-40B4-BE49-F238E27FC236}">
                <a16:creationId xmlns:a16="http://schemas.microsoft.com/office/drawing/2014/main" id="{60B5EF37-061A-3FA1-2479-39152DB3C11E}"/>
              </a:ext>
            </a:extLst>
          </p:cNvPr>
          <p:cNvSpPr txBox="1"/>
          <p:nvPr/>
        </p:nvSpPr>
        <p:spPr>
          <a:xfrm>
            <a:off x="9210675" y="5942097"/>
            <a:ext cx="1815465" cy="246221"/>
          </a:xfrm>
          <a:prstGeom prst="rect">
            <a:avLst/>
          </a:prstGeom>
          <a:noFill/>
        </p:spPr>
        <p:txBody>
          <a:bodyPr wrap="square">
            <a:spAutoFit/>
          </a:bodyPr>
          <a:lstStyle/>
          <a:p>
            <a:pPr algn="ctr"/>
            <a:r>
              <a:rPr lang="en-US" sz="1000" dirty="0">
                <a:effectLst/>
                <a:latin typeface="Times New Roman" panose="02020603050405020304" pitchFamily="18" charset="0"/>
                <a:ea typeface="Calibri" panose="020F0502020204030204" pitchFamily="34" charset="0"/>
              </a:rPr>
              <a:t>(</a:t>
            </a:r>
            <a:r>
              <a:rPr lang="en-US" sz="1000" dirty="0" err="1">
                <a:effectLst/>
                <a:latin typeface="Times New Roman" panose="02020603050405020304" pitchFamily="18" charset="0"/>
                <a:ea typeface="Calibri" panose="020F0502020204030204" pitchFamily="34" charset="0"/>
              </a:rPr>
              <a:t>statista</a:t>
            </a:r>
            <a:r>
              <a:rPr lang="en-US" sz="1000" dirty="0">
                <a:effectLst/>
                <a:latin typeface="Times New Roman" panose="02020603050405020304" pitchFamily="18" charset="0"/>
                <a:ea typeface="Calibri" panose="020F0502020204030204" pitchFamily="34" charset="0"/>
              </a:rPr>
              <a:t>, 2025)</a:t>
            </a:r>
            <a:endParaRPr lang="en-US" sz="1000" dirty="0"/>
          </a:p>
        </p:txBody>
      </p:sp>
      <p:sp>
        <p:nvSpPr>
          <p:cNvPr id="3" name="TextBox 2">
            <a:extLst>
              <a:ext uri="{FF2B5EF4-FFF2-40B4-BE49-F238E27FC236}">
                <a16:creationId xmlns:a16="http://schemas.microsoft.com/office/drawing/2014/main" id="{04EC0E31-2497-6EDF-58F0-F2775A0C803E}"/>
              </a:ext>
            </a:extLst>
          </p:cNvPr>
          <p:cNvSpPr txBox="1"/>
          <p:nvPr/>
        </p:nvSpPr>
        <p:spPr>
          <a:xfrm>
            <a:off x="128590" y="1486208"/>
            <a:ext cx="5267326" cy="504625"/>
          </a:xfrm>
          <a:prstGeom prst="rect">
            <a:avLst/>
          </a:prstGeom>
          <a:noFill/>
        </p:spPr>
        <p:txBody>
          <a:bodyPr wrap="square">
            <a:spAutoFit/>
          </a:bodyPr>
          <a:lstStyle/>
          <a:p>
            <a:pPr marL="285750" indent="-285750" algn="just">
              <a:lnSpc>
                <a:spcPct val="150000"/>
              </a:lnSpc>
              <a:buFont typeface="Wingdings" panose="05000000000000000000" pitchFamily="2" charset="2"/>
              <a:buChar char="Ø"/>
            </a:pPr>
            <a:r>
              <a:rPr lang="en-US" sz="2000" b="1" dirty="0">
                <a:effectLst/>
                <a:latin typeface="Times New Roman" panose="02020603050405020304" pitchFamily="18" charset="0"/>
                <a:ea typeface="Calibri" panose="020F0502020204030204" pitchFamily="34" charset="0"/>
              </a:rPr>
              <a:t>Employee benefits and working conditions</a:t>
            </a:r>
            <a:endParaRPr lang="en-US" sz="2000" dirty="0"/>
          </a:p>
        </p:txBody>
      </p:sp>
      <p:sp>
        <p:nvSpPr>
          <p:cNvPr id="5" name="TextBox 4">
            <a:extLst>
              <a:ext uri="{FF2B5EF4-FFF2-40B4-BE49-F238E27FC236}">
                <a16:creationId xmlns:a16="http://schemas.microsoft.com/office/drawing/2014/main" id="{A793F60B-8E7A-0554-EC9D-20B0D6E06AA3}"/>
              </a:ext>
            </a:extLst>
          </p:cNvPr>
          <p:cNvSpPr txBox="1"/>
          <p:nvPr/>
        </p:nvSpPr>
        <p:spPr>
          <a:xfrm>
            <a:off x="261939" y="2259818"/>
            <a:ext cx="7191376" cy="966290"/>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Here specifically Premier Inn have incorporated this strategy to mitigate their high turnovers.</a:t>
            </a:r>
            <a:endParaRPr lang="en-US" sz="2000" dirty="0"/>
          </a:p>
        </p:txBody>
      </p:sp>
      <p:sp>
        <p:nvSpPr>
          <p:cNvPr id="6" name="TextBox 5">
            <a:extLst>
              <a:ext uri="{FF2B5EF4-FFF2-40B4-BE49-F238E27FC236}">
                <a16:creationId xmlns:a16="http://schemas.microsoft.com/office/drawing/2014/main" id="{15342918-BBF1-F4C8-22E6-76D96C95C39C}"/>
              </a:ext>
            </a:extLst>
          </p:cNvPr>
          <p:cNvSpPr txBox="1"/>
          <p:nvPr/>
        </p:nvSpPr>
        <p:spPr>
          <a:xfrm>
            <a:off x="261938" y="3506502"/>
            <a:ext cx="7191376" cy="1427955"/>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b="1" dirty="0">
                <a:effectLst/>
                <a:latin typeface="Times New Roman" panose="02020603050405020304" pitchFamily="18" charset="0"/>
                <a:ea typeface="Calibri" panose="020F0502020204030204" pitchFamily="34" charset="0"/>
              </a:rPr>
              <a:t>Strengths:</a:t>
            </a:r>
            <a:r>
              <a:rPr lang="en-US" sz="2000" dirty="0">
                <a:effectLst/>
                <a:latin typeface="Times New Roman" panose="02020603050405020304" pitchFamily="18" charset="0"/>
                <a:ea typeface="Calibri" panose="020F0502020204030204" pitchFamily="34" charset="0"/>
              </a:rPr>
              <a:t> The strength of this strategy lies in how the employees are offered a better working structure while achieving the company's goals. </a:t>
            </a:r>
            <a:endParaRPr lang="en-US" sz="2000" dirty="0"/>
          </a:p>
        </p:txBody>
      </p:sp>
      <p:sp>
        <p:nvSpPr>
          <p:cNvPr id="9" name="TextBox 8">
            <a:extLst>
              <a:ext uri="{FF2B5EF4-FFF2-40B4-BE49-F238E27FC236}">
                <a16:creationId xmlns:a16="http://schemas.microsoft.com/office/drawing/2014/main" id="{36F85008-7309-3A5F-E462-0475FDE0E727}"/>
              </a:ext>
            </a:extLst>
          </p:cNvPr>
          <p:cNvSpPr txBox="1"/>
          <p:nvPr/>
        </p:nvSpPr>
        <p:spPr>
          <a:xfrm>
            <a:off x="261938" y="5228120"/>
            <a:ext cx="7191376" cy="1427955"/>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b="1" dirty="0">
                <a:effectLst/>
                <a:latin typeface="Times New Roman" panose="02020603050405020304" pitchFamily="18" charset="0"/>
                <a:ea typeface="Calibri" panose="020F0502020204030204" pitchFamily="34" charset="0"/>
              </a:rPr>
              <a:t>Limitations:</a:t>
            </a:r>
            <a:r>
              <a:rPr lang="en-US" sz="2000" dirty="0">
                <a:effectLst/>
                <a:latin typeface="Times New Roman" panose="02020603050405020304" pitchFamily="18" charset="0"/>
                <a:ea typeface="Calibri" panose="020F0502020204030204" pitchFamily="34" charset="0"/>
              </a:rPr>
              <a:t> The main limitation of this process includes tailoring to each individual need, where the employees may have different wants. </a:t>
            </a:r>
            <a:endParaRPr lang="en-US" sz="2000" dirty="0"/>
          </a:p>
        </p:txBody>
      </p:sp>
      <p:sp>
        <p:nvSpPr>
          <p:cNvPr id="10" name="TextBox 9">
            <a:extLst>
              <a:ext uri="{FF2B5EF4-FFF2-40B4-BE49-F238E27FC236}">
                <a16:creationId xmlns:a16="http://schemas.microsoft.com/office/drawing/2014/main" id="{2B91D097-F48C-E034-1BA9-3405971A1924}"/>
              </a:ext>
            </a:extLst>
          </p:cNvPr>
          <p:cNvSpPr txBox="1"/>
          <p:nvPr/>
        </p:nvSpPr>
        <p:spPr>
          <a:xfrm>
            <a:off x="9020175" y="907706"/>
            <a:ext cx="2533650" cy="430887"/>
          </a:xfrm>
          <a:prstGeom prst="rect">
            <a:avLst/>
          </a:prstGeom>
          <a:noFill/>
        </p:spPr>
        <p:txBody>
          <a:bodyPr wrap="square">
            <a:spAutoFit/>
          </a:bodyPr>
          <a:lstStyle/>
          <a:p>
            <a:pPr marL="0" marR="0" algn="just">
              <a:spcAft>
                <a:spcPts val="1000"/>
              </a:spcAft>
            </a:pPr>
            <a:r>
              <a:rPr lang="en-GB" sz="2200" b="1" dirty="0">
                <a:effectLst/>
                <a:latin typeface="Times New Roman" panose="02020603050405020304" pitchFamily="18" charset="0"/>
              </a:rPr>
              <a:t>Industry response</a:t>
            </a:r>
            <a:endParaRPr lang="en-US" sz="2200" b="1" dirty="0">
              <a:effectLst/>
              <a:latin typeface="Times New Roman" panose="02020603050405020304" pitchFamily="18" charset="0"/>
            </a:endParaRPr>
          </a:p>
        </p:txBody>
      </p:sp>
      <p:pic>
        <p:nvPicPr>
          <p:cNvPr id="4098" name="Picture 2" descr="Types of Employee Benefits: 17 Benefits HR Should Know - AIHR">
            <a:extLst>
              <a:ext uri="{FF2B5EF4-FFF2-40B4-BE49-F238E27FC236}">
                <a16:creationId xmlns:a16="http://schemas.microsoft.com/office/drawing/2014/main" id="{DD60485B-FC6B-CBAD-770E-E649E41BDBA9}"/>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958124" y="2742963"/>
            <a:ext cx="3971937" cy="286464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2823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908AC8-9EBD-D6AC-691A-E641B6FA06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964C29-3CBD-20C5-4275-4C60F746750F}"/>
              </a:ext>
            </a:extLst>
          </p:cNvPr>
          <p:cNvSpPr>
            <a:spLocks noGrp="1"/>
          </p:cNvSpPr>
          <p:nvPr>
            <p:ph type="title"/>
          </p:nvPr>
        </p:nvSpPr>
        <p:spPr>
          <a:xfrm>
            <a:off x="0" y="311388"/>
            <a:ext cx="12192000" cy="646331"/>
          </a:xfrm>
        </p:spPr>
        <p:txBody>
          <a:bodyPr>
            <a:normAutofit/>
          </a:bodyPr>
          <a:lstStyle/>
          <a:p>
            <a:pPr algn="ctr"/>
            <a:r>
              <a:rPr lang="en-US" sz="4000" b="1" kern="100" dirty="0" err="1">
                <a:solidFill>
                  <a:schemeClr val="tx1"/>
                </a:solidFill>
                <a:latin typeface="Times New Roman" panose="02020603050405020304" pitchFamily="18" charset="0"/>
                <a:cs typeface="Times New Roman" panose="02020603050405020304" pitchFamily="18" charset="0"/>
              </a:rPr>
              <a:t>Contd</a:t>
            </a:r>
            <a:r>
              <a:rPr lang="en-US" sz="4000" b="1" kern="100" dirty="0">
                <a:solidFill>
                  <a:schemeClr val="tx1"/>
                </a:solidFill>
                <a:latin typeface="Times New Roman" panose="02020603050405020304" pitchFamily="18" charset="0"/>
                <a:cs typeface="Times New Roman" panose="02020603050405020304" pitchFamily="18" charset="0"/>
              </a:rPr>
              <a:t>…</a:t>
            </a:r>
          </a:p>
        </p:txBody>
      </p:sp>
      <p:sp>
        <p:nvSpPr>
          <p:cNvPr id="13" name="TextBox 12">
            <a:extLst>
              <a:ext uri="{FF2B5EF4-FFF2-40B4-BE49-F238E27FC236}">
                <a16:creationId xmlns:a16="http://schemas.microsoft.com/office/drawing/2014/main" id="{091A8B04-D56D-6693-AFDB-7506B7BC677A}"/>
              </a:ext>
            </a:extLst>
          </p:cNvPr>
          <p:cNvSpPr txBox="1"/>
          <p:nvPr/>
        </p:nvSpPr>
        <p:spPr>
          <a:xfrm>
            <a:off x="1471612" y="5874150"/>
            <a:ext cx="1815465" cy="246221"/>
          </a:xfrm>
          <a:prstGeom prst="rect">
            <a:avLst/>
          </a:prstGeom>
          <a:noFill/>
        </p:spPr>
        <p:txBody>
          <a:bodyPr wrap="square">
            <a:spAutoFit/>
          </a:bodyPr>
          <a:lstStyle/>
          <a:p>
            <a:pPr algn="ctr"/>
            <a:r>
              <a:rPr lang="en-US" sz="1000" dirty="0">
                <a:effectLst/>
                <a:latin typeface="Times New Roman" panose="02020603050405020304" pitchFamily="18" charset="0"/>
                <a:ea typeface="Calibri" panose="020F0502020204030204" pitchFamily="34" charset="0"/>
              </a:rPr>
              <a:t>(</a:t>
            </a:r>
            <a:r>
              <a:rPr lang="en-US" sz="1000" dirty="0" err="1">
                <a:effectLst/>
                <a:latin typeface="Times New Roman" panose="02020603050405020304" pitchFamily="18" charset="0"/>
                <a:ea typeface="Calibri" panose="020F0502020204030204" pitchFamily="34" charset="0"/>
              </a:rPr>
              <a:t>Čikeš</a:t>
            </a:r>
            <a:r>
              <a:rPr lang="en-US" sz="1000" dirty="0">
                <a:effectLst/>
                <a:latin typeface="Times New Roman" panose="02020603050405020304" pitchFamily="18" charset="0"/>
                <a:ea typeface="Calibri" panose="020F0502020204030204" pitchFamily="34" charset="0"/>
              </a:rPr>
              <a:t>, 2024)</a:t>
            </a:r>
            <a:endParaRPr lang="en-US" sz="1000" dirty="0"/>
          </a:p>
        </p:txBody>
      </p:sp>
      <p:sp>
        <p:nvSpPr>
          <p:cNvPr id="3" name="TextBox 2">
            <a:extLst>
              <a:ext uri="{FF2B5EF4-FFF2-40B4-BE49-F238E27FC236}">
                <a16:creationId xmlns:a16="http://schemas.microsoft.com/office/drawing/2014/main" id="{D4B707F3-F794-A777-4440-C47A440AE9B8}"/>
              </a:ext>
            </a:extLst>
          </p:cNvPr>
          <p:cNvSpPr txBox="1"/>
          <p:nvPr/>
        </p:nvSpPr>
        <p:spPr>
          <a:xfrm>
            <a:off x="5162550" y="1588005"/>
            <a:ext cx="5267326" cy="400110"/>
          </a:xfrm>
          <a:prstGeom prst="rect">
            <a:avLst/>
          </a:prstGeom>
          <a:noFill/>
        </p:spPr>
        <p:txBody>
          <a:bodyPr wrap="square">
            <a:spAutoFit/>
          </a:bodyPr>
          <a:lstStyle/>
          <a:p>
            <a:pPr marL="285750" indent="-285750" algn="just">
              <a:buFont typeface="Wingdings" panose="05000000000000000000" pitchFamily="2" charset="2"/>
              <a:buChar char="Ø"/>
            </a:pPr>
            <a:r>
              <a:rPr lang="en-US" sz="2000" b="1" dirty="0">
                <a:effectLst/>
                <a:latin typeface="Times New Roman" panose="02020603050405020304" pitchFamily="18" charset="0"/>
                <a:ea typeface="Calibri" panose="020F0502020204030204" pitchFamily="34" charset="0"/>
              </a:rPr>
              <a:t>Upskilling existing workforce</a:t>
            </a:r>
            <a:endParaRPr lang="en-US" sz="2000" dirty="0"/>
          </a:p>
        </p:txBody>
      </p:sp>
      <p:sp>
        <p:nvSpPr>
          <p:cNvPr id="5" name="TextBox 4">
            <a:extLst>
              <a:ext uri="{FF2B5EF4-FFF2-40B4-BE49-F238E27FC236}">
                <a16:creationId xmlns:a16="http://schemas.microsoft.com/office/drawing/2014/main" id="{1C7C3447-CA84-C88F-C614-0D174F64CCD0}"/>
              </a:ext>
            </a:extLst>
          </p:cNvPr>
          <p:cNvSpPr txBox="1"/>
          <p:nvPr/>
        </p:nvSpPr>
        <p:spPr>
          <a:xfrm>
            <a:off x="5448300" y="2215209"/>
            <a:ext cx="6096000" cy="1015663"/>
          </a:xfrm>
          <a:prstGeom prst="rect">
            <a:avLst/>
          </a:prstGeom>
          <a:noFill/>
        </p:spPr>
        <p:txBody>
          <a:bodyPr wrap="square">
            <a:spAutoFit/>
          </a:bodyPr>
          <a:lstStyle/>
          <a:p>
            <a:pPr marL="285750" indent="-285750" algn="just">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Companies like IHG have followed the industry response of upskilling their existing workers in times of high turnovers.</a:t>
            </a:r>
            <a:endParaRPr lang="en-US" sz="2000" dirty="0"/>
          </a:p>
        </p:txBody>
      </p:sp>
      <p:sp>
        <p:nvSpPr>
          <p:cNvPr id="6" name="TextBox 5">
            <a:extLst>
              <a:ext uri="{FF2B5EF4-FFF2-40B4-BE49-F238E27FC236}">
                <a16:creationId xmlns:a16="http://schemas.microsoft.com/office/drawing/2014/main" id="{AC8A25ED-3160-EFE4-989F-F72D2F4896AE}"/>
              </a:ext>
            </a:extLst>
          </p:cNvPr>
          <p:cNvSpPr txBox="1"/>
          <p:nvPr/>
        </p:nvSpPr>
        <p:spPr>
          <a:xfrm>
            <a:off x="5448300" y="3685061"/>
            <a:ext cx="6096000" cy="1015663"/>
          </a:xfrm>
          <a:prstGeom prst="rect">
            <a:avLst/>
          </a:prstGeom>
          <a:noFill/>
        </p:spPr>
        <p:txBody>
          <a:bodyPr wrap="square">
            <a:spAutoFit/>
          </a:bodyPr>
          <a:lstStyle/>
          <a:p>
            <a:pPr marL="285750" indent="-285750" algn="just">
              <a:buFont typeface="Wingdings" panose="05000000000000000000" pitchFamily="2" charset="2"/>
              <a:buChar char="q"/>
            </a:pPr>
            <a:r>
              <a:rPr lang="en-US" sz="2000" b="1" dirty="0">
                <a:effectLst/>
                <a:latin typeface="Times New Roman" panose="02020603050405020304" pitchFamily="18" charset="0"/>
                <a:ea typeface="Calibri" panose="020F0502020204030204" pitchFamily="34" charset="0"/>
              </a:rPr>
              <a:t>Strengths:</a:t>
            </a:r>
            <a:r>
              <a:rPr lang="en-US" sz="2000" dirty="0">
                <a:effectLst/>
                <a:latin typeface="Times New Roman" panose="02020603050405020304" pitchFamily="18" charset="0"/>
                <a:ea typeface="Calibri" panose="020F0502020204030204" pitchFamily="34" charset="0"/>
              </a:rPr>
              <a:t> The main strength of this strategy includes how the employees are getting an opportunity to develop their careers. </a:t>
            </a:r>
            <a:endParaRPr lang="en-US" sz="2000" dirty="0"/>
          </a:p>
        </p:txBody>
      </p:sp>
      <p:sp>
        <p:nvSpPr>
          <p:cNvPr id="9" name="TextBox 8">
            <a:extLst>
              <a:ext uri="{FF2B5EF4-FFF2-40B4-BE49-F238E27FC236}">
                <a16:creationId xmlns:a16="http://schemas.microsoft.com/office/drawing/2014/main" id="{0055B8B3-C682-019C-6CE0-6B9290343ECE}"/>
              </a:ext>
            </a:extLst>
          </p:cNvPr>
          <p:cNvSpPr txBox="1"/>
          <p:nvPr/>
        </p:nvSpPr>
        <p:spPr>
          <a:xfrm>
            <a:off x="5448300" y="5228106"/>
            <a:ext cx="6096000" cy="1323439"/>
          </a:xfrm>
          <a:prstGeom prst="rect">
            <a:avLst/>
          </a:prstGeom>
          <a:noFill/>
        </p:spPr>
        <p:txBody>
          <a:bodyPr wrap="square">
            <a:spAutoFit/>
          </a:bodyPr>
          <a:lstStyle/>
          <a:p>
            <a:pPr marL="285750" indent="-285750" algn="just">
              <a:buFont typeface="Wingdings" panose="05000000000000000000" pitchFamily="2" charset="2"/>
              <a:buChar char="q"/>
            </a:pPr>
            <a:r>
              <a:rPr lang="en-US" sz="2000" b="1" dirty="0">
                <a:effectLst/>
                <a:latin typeface="Times New Roman" panose="02020603050405020304" pitchFamily="18" charset="0"/>
                <a:ea typeface="Calibri" panose="020F0502020204030204" pitchFamily="34" charset="0"/>
              </a:rPr>
              <a:t>Limitations:</a:t>
            </a:r>
            <a:r>
              <a:rPr lang="en-US" sz="2000" dirty="0">
                <a:effectLst/>
                <a:latin typeface="Times New Roman" panose="02020603050405020304" pitchFamily="18" charset="0"/>
                <a:ea typeface="Calibri" panose="020F0502020204030204" pitchFamily="34" charset="0"/>
              </a:rPr>
              <a:t> The limitation of this industrial response can be seen on the financial side, where including such a program will take a load of investment from the company. </a:t>
            </a:r>
            <a:endParaRPr lang="en-US" sz="2000" dirty="0"/>
          </a:p>
        </p:txBody>
      </p:sp>
      <p:sp>
        <p:nvSpPr>
          <p:cNvPr id="10" name="TextBox 9">
            <a:extLst>
              <a:ext uri="{FF2B5EF4-FFF2-40B4-BE49-F238E27FC236}">
                <a16:creationId xmlns:a16="http://schemas.microsoft.com/office/drawing/2014/main" id="{A15C2B22-412E-A14C-E4B1-3E4299AA5BD3}"/>
              </a:ext>
            </a:extLst>
          </p:cNvPr>
          <p:cNvSpPr txBox="1"/>
          <p:nvPr/>
        </p:nvSpPr>
        <p:spPr>
          <a:xfrm>
            <a:off x="238125" y="1132584"/>
            <a:ext cx="2466975" cy="430887"/>
          </a:xfrm>
          <a:prstGeom prst="rect">
            <a:avLst/>
          </a:prstGeom>
          <a:noFill/>
        </p:spPr>
        <p:txBody>
          <a:bodyPr wrap="square">
            <a:spAutoFit/>
          </a:bodyPr>
          <a:lstStyle/>
          <a:p>
            <a:pPr marL="0" marR="0" algn="just">
              <a:spcAft>
                <a:spcPts val="1000"/>
              </a:spcAft>
            </a:pPr>
            <a:r>
              <a:rPr lang="en-GB" sz="2200" b="1" dirty="0">
                <a:effectLst/>
                <a:latin typeface="Times New Roman" panose="02020603050405020304" pitchFamily="18" charset="0"/>
              </a:rPr>
              <a:t>Industry response</a:t>
            </a:r>
            <a:endParaRPr lang="en-US" sz="2200" b="1" dirty="0">
              <a:effectLst/>
              <a:latin typeface="Times New Roman" panose="02020603050405020304" pitchFamily="18" charset="0"/>
            </a:endParaRPr>
          </a:p>
        </p:txBody>
      </p:sp>
      <p:pic>
        <p:nvPicPr>
          <p:cNvPr id="3076" name="Picture 4" descr="4 Signs It's Time to Upskill Your Team - Salesforce">
            <a:extLst>
              <a:ext uri="{FF2B5EF4-FFF2-40B4-BE49-F238E27FC236}">
                <a16:creationId xmlns:a16="http://schemas.microsoft.com/office/drawing/2014/main" id="{930551B7-EB1E-0042-E4D9-1F7E44B9B6AA}"/>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8125" y="2407412"/>
            <a:ext cx="4645105" cy="3172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94490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7CDB7-C6E9-A235-EFA5-DAE2EBD980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1001DF-E33F-4F33-DC9F-7C9D8FFEAFA5}"/>
              </a:ext>
            </a:extLst>
          </p:cNvPr>
          <p:cNvSpPr>
            <a:spLocks noGrp="1"/>
          </p:cNvSpPr>
          <p:nvPr>
            <p:ph type="title"/>
          </p:nvPr>
        </p:nvSpPr>
        <p:spPr>
          <a:xfrm>
            <a:off x="0" y="310306"/>
            <a:ext cx="12192000" cy="646331"/>
          </a:xfrm>
        </p:spPr>
        <p:txBody>
          <a:bodyPr>
            <a:normAutofit/>
          </a:bodyPr>
          <a:lstStyle/>
          <a:p>
            <a:pPr algn="ctr"/>
            <a:r>
              <a:rPr lang="en-US" sz="40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4000" dirty="0">
              <a:solidFill>
                <a:schemeClr val="tx1"/>
              </a:solidFill>
            </a:endParaRPr>
          </a:p>
        </p:txBody>
      </p:sp>
      <p:sp>
        <p:nvSpPr>
          <p:cNvPr id="7" name="TextBox 6">
            <a:extLst>
              <a:ext uri="{FF2B5EF4-FFF2-40B4-BE49-F238E27FC236}">
                <a16:creationId xmlns:a16="http://schemas.microsoft.com/office/drawing/2014/main" id="{659AFA5E-E345-7D53-C112-E8F0F60B95E1}"/>
              </a:ext>
            </a:extLst>
          </p:cNvPr>
          <p:cNvSpPr txBox="1"/>
          <p:nvPr/>
        </p:nvSpPr>
        <p:spPr>
          <a:xfrm>
            <a:off x="142372" y="1493478"/>
            <a:ext cx="6925177" cy="1427955"/>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The presentation has effectively addressed the staff shortage and the </a:t>
            </a:r>
            <a:r>
              <a:rPr lang="en-US" sz="2000" dirty="0" err="1">
                <a:effectLst/>
                <a:latin typeface="Times New Roman" panose="02020603050405020304" pitchFamily="18" charset="0"/>
                <a:ea typeface="Calibri" panose="020F0502020204030204" pitchFamily="34" charset="0"/>
              </a:rPr>
              <a:t>labour</a:t>
            </a:r>
            <a:r>
              <a:rPr lang="en-US" sz="2000" dirty="0">
                <a:effectLst/>
                <a:latin typeface="Times New Roman" panose="02020603050405020304" pitchFamily="18" charset="0"/>
                <a:ea typeface="Calibri" panose="020F0502020204030204" pitchFamily="34" charset="0"/>
              </a:rPr>
              <a:t> challenges which were faced by the hospitality industry due to the high turnover rate. </a:t>
            </a:r>
            <a:endParaRPr lang="en-US" sz="2000" dirty="0"/>
          </a:p>
        </p:txBody>
      </p:sp>
      <p:sp>
        <p:nvSpPr>
          <p:cNvPr id="9" name="TextBox 8">
            <a:extLst>
              <a:ext uri="{FF2B5EF4-FFF2-40B4-BE49-F238E27FC236}">
                <a16:creationId xmlns:a16="http://schemas.microsoft.com/office/drawing/2014/main" id="{F3EE198B-968E-8722-9F0B-798A2B0C49A6}"/>
              </a:ext>
            </a:extLst>
          </p:cNvPr>
          <p:cNvSpPr txBox="1"/>
          <p:nvPr/>
        </p:nvSpPr>
        <p:spPr>
          <a:xfrm>
            <a:off x="142371" y="3458274"/>
            <a:ext cx="6925177" cy="1427955"/>
          </a:xfrm>
          <a:prstGeom prst="rect">
            <a:avLst/>
          </a:prstGeom>
          <a:noFill/>
        </p:spPr>
        <p:txBody>
          <a:bodyPr wrap="square">
            <a:spAutoFit/>
          </a:bodyPr>
          <a:lstStyle/>
          <a:p>
            <a:pPr marL="285750" indent="-285750" algn="just">
              <a:lnSpc>
                <a:spcPct val="150000"/>
              </a:lnSpc>
              <a:buFont typeface="Wingdings" panose="05000000000000000000" pitchFamily="2" charset="2"/>
              <a:buChar char="q"/>
            </a:pPr>
            <a:r>
              <a:rPr lang="en-US" sz="2000" dirty="0">
                <a:effectLst/>
                <a:latin typeface="Times New Roman" panose="02020603050405020304" pitchFamily="18" charset="0"/>
                <a:ea typeface="Calibri" panose="020F0502020204030204" pitchFamily="34" charset="0"/>
              </a:rPr>
              <a:t>The hospitality industry needs to get out of its traditional working style and take significant steps to focus on its employees. </a:t>
            </a:r>
            <a:endParaRPr lang="en-US" sz="2000" dirty="0"/>
          </a:p>
        </p:txBody>
      </p:sp>
      <p:sp>
        <p:nvSpPr>
          <p:cNvPr id="11" name="TextBox 10">
            <a:extLst>
              <a:ext uri="{FF2B5EF4-FFF2-40B4-BE49-F238E27FC236}">
                <a16:creationId xmlns:a16="http://schemas.microsoft.com/office/drawing/2014/main" id="{7A1ACAD4-0AD8-1C55-B9E7-9C523B58BB25}"/>
              </a:ext>
            </a:extLst>
          </p:cNvPr>
          <p:cNvSpPr txBox="1"/>
          <p:nvPr/>
        </p:nvSpPr>
        <p:spPr>
          <a:xfrm>
            <a:off x="142372" y="5423844"/>
            <a:ext cx="6925177" cy="960328"/>
          </a:xfrm>
          <a:prstGeom prst="rect">
            <a:avLst/>
          </a:prstGeom>
          <a:noFill/>
        </p:spPr>
        <p:txBody>
          <a:bodyPr wrap="square">
            <a:spAutoFit/>
          </a:bodyPr>
          <a:lstStyle/>
          <a:p>
            <a:pPr marL="285750" marR="0" indent="-285750" algn="just">
              <a:lnSpc>
                <a:spcPct val="150000"/>
              </a:lnSpc>
              <a:spcAft>
                <a:spcPts val="200"/>
              </a:spcAft>
              <a:buFont typeface="Wingdings" panose="05000000000000000000" pitchFamily="2" charset="2"/>
              <a:buChar char="q"/>
            </a:pPr>
            <a:r>
              <a:rPr lang="en-US" sz="2000" dirty="0">
                <a:latin typeface="Times New Roman" panose="02020603050405020304" pitchFamily="18" charset="0"/>
              </a:rPr>
              <a:t>Otherwise, the downfall will affect the future of the sector and the county simultaneously.</a:t>
            </a:r>
          </a:p>
        </p:txBody>
      </p:sp>
      <p:pic>
        <p:nvPicPr>
          <p:cNvPr id="2050" name="Picture 2" descr="What is Upskilling? - Meaning, Benefits and Tips to Upskill in Job">
            <a:extLst>
              <a:ext uri="{FF2B5EF4-FFF2-40B4-BE49-F238E27FC236}">
                <a16:creationId xmlns:a16="http://schemas.microsoft.com/office/drawing/2014/main" id="{E1C41A56-A3D8-1CA0-E30A-535A9AD02624}"/>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587932" y="2343150"/>
            <a:ext cx="4223067" cy="308069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5876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6BB324-4D02-A450-3E90-A364E0C64A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29268A-EA08-FBDF-FD7D-9861BE18E606}"/>
              </a:ext>
            </a:extLst>
          </p:cNvPr>
          <p:cNvSpPr>
            <a:spLocks noGrp="1"/>
          </p:cNvSpPr>
          <p:nvPr>
            <p:ph type="title"/>
          </p:nvPr>
        </p:nvSpPr>
        <p:spPr>
          <a:xfrm>
            <a:off x="0" y="311388"/>
            <a:ext cx="12192000" cy="646331"/>
          </a:xfrm>
        </p:spPr>
        <p:txBody>
          <a:bodyPr>
            <a:normAutofit/>
          </a:bodyPr>
          <a:lstStyle/>
          <a:p>
            <a:pPr algn="ctr"/>
            <a:r>
              <a:rPr lang="en-US" sz="4000" b="1" kern="100" dirty="0">
                <a:solidFill>
                  <a:schemeClr val="tx1"/>
                </a:solidFill>
                <a:latin typeface="Times New Roman" panose="02020603050405020304" pitchFamily="18" charset="0"/>
                <a:cs typeface="Times New Roman" panose="02020603050405020304" pitchFamily="18" charset="0"/>
              </a:rPr>
              <a:t>Recommendation</a:t>
            </a:r>
          </a:p>
        </p:txBody>
      </p:sp>
      <p:sp>
        <p:nvSpPr>
          <p:cNvPr id="13" name="TextBox 12">
            <a:extLst>
              <a:ext uri="{FF2B5EF4-FFF2-40B4-BE49-F238E27FC236}">
                <a16:creationId xmlns:a16="http://schemas.microsoft.com/office/drawing/2014/main" id="{6B4C2F2D-A27F-97A2-CFB9-6439DD415C94}"/>
              </a:ext>
            </a:extLst>
          </p:cNvPr>
          <p:cNvSpPr txBox="1"/>
          <p:nvPr/>
        </p:nvSpPr>
        <p:spPr>
          <a:xfrm>
            <a:off x="885323" y="6089880"/>
            <a:ext cx="1815465" cy="246221"/>
          </a:xfrm>
          <a:prstGeom prst="rect">
            <a:avLst/>
          </a:prstGeom>
          <a:noFill/>
        </p:spPr>
        <p:txBody>
          <a:bodyPr wrap="square">
            <a:spAutoFit/>
          </a:bodyPr>
          <a:lstStyle/>
          <a:p>
            <a:pPr algn="ctr"/>
            <a:r>
              <a:rPr lang="en-US" sz="1000" dirty="0">
                <a:effectLst/>
                <a:latin typeface="Times New Roman" panose="02020603050405020304" pitchFamily="18" charset="0"/>
                <a:ea typeface="Calibri" panose="020F0502020204030204" pitchFamily="34" charset="0"/>
              </a:rPr>
              <a:t>(</a:t>
            </a:r>
            <a:r>
              <a:rPr lang="en-US" sz="1000" dirty="0" err="1">
                <a:effectLst/>
                <a:latin typeface="Times New Roman" panose="02020603050405020304" pitchFamily="18" charset="0"/>
                <a:ea typeface="Calibri" panose="020F0502020204030204" pitchFamily="34" charset="0"/>
              </a:rPr>
              <a:t>statista</a:t>
            </a:r>
            <a:r>
              <a:rPr lang="en-US" sz="1000" dirty="0">
                <a:effectLst/>
                <a:latin typeface="Times New Roman" panose="02020603050405020304" pitchFamily="18" charset="0"/>
                <a:ea typeface="Calibri" panose="020F0502020204030204" pitchFamily="34" charset="0"/>
              </a:rPr>
              <a:t>, 2025)</a:t>
            </a:r>
            <a:endParaRPr lang="en-US" sz="1000" dirty="0"/>
          </a:p>
        </p:txBody>
      </p:sp>
      <p:sp>
        <p:nvSpPr>
          <p:cNvPr id="5" name="TextBox 4">
            <a:extLst>
              <a:ext uri="{FF2B5EF4-FFF2-40B4-BE49-F238E27FC236}">
                <a16:creationId xmlns:a16="http://schemas.microsoft.com/office/drawing/2014/main" id="{793E4D4F-1F28-DE36-6769-F6635B4AA582}"/>
              </a:ext>
            </a:extLst>
          </p:cNvPr>
          <p:cNvSpPr txBox="1"/>
          <p:nvPr/>
        </p:nvSpPr>
        <p:spPr>
          <a:xfrm>
            <a:off x="5562600" y="2115167"/>
            <a:ext cx="6096000" cy="1323439"/>
          </a:xfrm>
          <a:prstGeom prst="rect">
            <a:avLst/>
          </a:prstGeom>
          <a:noFill/>
        </p:spPr>
        <p:txBody>
          <a:bodyPr wrap="square">
            <a:spAutoFit/>
          </a:bodyPr>
          <a:lstStyle/>
          <a:p>
            <a:pPr marL="285750" indent="-285750" algn="just">
              <a:buFont typeface="Wingdings" panose="05000000000000000000" pitchFamily="2" charset="2"/>
              <a:buChar char="q"/>
            </a:pPr>
            <a:r>
              <a:rPr lang="en-US" sz="2000" b="1" dirty="0">
                <a:effectLst/>
                <a:latin typeface="Times New Roman" panose="02020603050405020304" pitchFamily="18" charset="0"/>
                <a:ea typeface="Calibri" panose="020F0502020204030204" pitchFamily="34" charset="0"/>
              </a:rPr>
              <a:t>Investing in recruitment strategies: </a:t>
            </a:r>
            <a:r>
              <a:rPr lang="en-US" sz="2000" dirty="0">
                <a:effectLst/>
                <a:latin typeface="Times New Roman" panose="02020603050405020304" pitchFamily="18" charset="0"/>
                <a:ea typeface="Calibri" panose="020F0502020204030204" pitchFamily="34" charset="0"/>
              </a:rPr>
              <a:t>The enhancement in recruitment strategies is a main strategic step in which the industry can mitigate the higher turnover.</a:t>
            </a:r>
            <a:endParaRPr lang="en-US" sz="2000" dirty="0"/>
          </a:p>
        </p:txBody>
      </p:sp>
      <p:sp>
        <p:nvSpPr>
          <p:cNvPr id="6" name="TextBox 5">
            <a:extLst>
              <a:ext uri="{FF2B5EF4-FFF2-40B4-BE49-F238E27FC236}">
                <a16:creationId xmlns:a16="http://schemas.microsoft.com/office/drawing/2014/main" id="{3D4E6C22-B568-86F9-8681-CED9477503BD}"/>
              </a:ext>
            </a:extLst>
          </p:cNvPr>
          <p:cNvSpPr txBox="1"/>
          <p:nvPr/>
        </p:nvSpPr>
        <p:spPr>
          <a:xfrm>
            <a:off x="5562600" y="4889552"/>
            <a:ext cx="6096000" cy="1323439"/>
          </a:xfrm>
          <a:prstGeom prst="rect">
            <a:avLst/>
          </a:prstGeom>
          <a:noFill/>
        </p:spPr>
        <p:txBody>
          <a:bodyPr wrap="square">
            <a:spAutoFit/>
          </a:bodyPr>
          <a:lstStyle/>
          <a:p>
            <a:pPr marL="285750" indent="-285750" algn="just">
              <a:buFont typeface="Wingdings" panose="05000000000000000000" pitchFamily="2" charset="2"/>
              <a:buChar char="q"/>
            </a:pPr>
            <a:r>
              <a:rPr lang="en-US" sz="2000" b="1" dirty="0">
                <a:effectLst/>
                <a:latin typeface="Times New Roman" panose="02020603050405020304" pitchFamily="18" charset="0"/>
                <a:ea typeface="Calibri" panose="020F0502020204030204" pitchFamily="34" charset="0"/>
              </a:rPr>
              <a:t>Following the seasonal rush: </a:t>
            </a:r>
            <a:r>
              <a:rPr lang="en-US" sz="2000" dirty="0">
                <a:effectLst/>
                <a:latin typeface="Times New Roman" panose="02020603050405020304" pitchFamily="18" charset="0"/>
                <a:ea typeface="Calibri" panose="020F0502020204030204" pitchFamily="34" charset="0"/>
              </a:rPr>
              <a:t>Understanding the occasional rush in the sector the companies within it can further work on hiring temporary workers for that specific time. </a:t>
            </a:r>
            <a:endParaRPr lang="en-US" sz="2000" dirty="0"/>
          </a:p>
        </p:txBody>
      </p:sp>
      <p:pic>
        <p:nvPicPr>
          <p:cNvPr id="1026" name="Picture 2" descr="What is upskilling and why is it important for your team? | Penn LPS Online">
            <a:extLst>
              <a:ext uri="{FF2B5EF4-FFF2-40B4-BE49-F238E27FC236}">
                <a16:creationId xmlns:a16="http://schemas.microsoft.com/office/drawing/2014/main" id="{6F5A1A95-6A07-31BA-242C-513A3D2827F6}"/>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85750" y="2258042"/>
            <a:ext cx="4600575" cy="329550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9353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BDB1C-D080-6007-2152-8FB3427DCE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1CA20B-04AB-B5A7-0CB0-FB3641AA2C2F}"/>
              </a:ext>
            </a:extLst>
          </p:cNvPr>
          <p:cNvSpPr>
            <a:spLocks noGrp="1"/>
          </p:cNvSpPr>
          <p:nvPr>
            <p:ph type="title"/>
          </p:nvPr>
        </p:nvSpPr>
        <p:spPr>
          <a:xfrm>
            <a:off x="0" y="311388"/>
            <a:ext cx="12192000" cy="646331"/>
          </a:xfrm>
        </p:spPr>
        <p:txBody>
          <a:bodyPr>
            <a:normAutofit/>
          </a:bodyPr>
          <a:lstStyle/>
          <a:p>
            <a:pPr algn="ctr"/>
            <a:r>
              <a:rPr lang="en-US" sz="4000" b="1" kern="100" dirty="0">
                <a:solidFill>
                  <a:schemeClr val="tx1"/>
                </a:solidFill>
                <a:latin typeface="Times New Roman" panose="02020603050405020304" pitchFamily="18" charset="0"/>
                <a:cs typeface="Times New Roman" panose="02020603050405020304" pitchFamily="18" charset="0"/>
              </a:rPr>
              <a:t>Recommendation</a:t>
            </a:r>
          </a:p>
        </p:txBody>
      </p:sp>
      <p:sp>
        <p:nvSpPr>
          <p:cNvPr id="9" name="TextBox 8">
            <a:extLst>
              <a:ext uri="{FF2B5EF4-FFF2-40B4-BE49-F238E27FC236}">
                <a16:creationId xmlns:a16="http://schemas.microsoft.com/office/drawing/2014/main" id="{6F5F5C44-0BD5-174C-15E2-938D2AB9927D}"/>
              </a:ext>
            </a:extLst>
          </p:cNvPr>
          <p:cNvSpPr txBox="1"/>
          <p:nvPr/>
        </p:nvSpPr>
        <p:spPr>
          <a:xfrm>
            <a:off x="314325" y="1474847"/>
            <a:ext cx="11563350" cy="5045099"/>
          </a:xfrm>
          <a:prstGeom prst="rect">
            <a:avLst/>
          </a:prstGeom>
          <a:noFill/>
        </p:spPr>
        <p:txBody>
          <a:bodyPr wrap="square">
            <a:spAutoFit/>
          </a:bodyPr>
          <a:lstStyle/>
          <a:p>
            <a:pPr>
              <a:lnSpc>
                <a:spcPct val="150000"/>
              </a:lnSpc>
            </a:pPr>
            <a:r>
              <a:rPr lang="en-US" sz="1200" dirty="0" err="1">
                <a:latin typeface="Times New Roman" panose="02020603050405020304" pitchFamily="18" charset="0"/>
                <a:cs typeface="Times New Roman" panose="02020603050405020304" pitchFamily="18" charset="0"/>
              </a:rPr>
              <a:t>bbc</a:t>
            </a:r>
            <a:r>
              <a:rPr lang="en-US" sz="1200" dirty="0">
                <a:latin typeface="Times New Roman" panose="02020603050405020304" pitchFamily="18" charset="0"/>
                <a:cs typeface="Times New Roman" panose="02020603050405020304" pitchFamily="18" charset="0"/>
              </a:rPr>
              <a:t>, (2025). UK inflation rate: How quickly are prices rising?. [Online] Available at: https://www.bbc.com/news/business-12196322 [Accessed 16 January 2025].</a:t>
            </a:r>
          </a:p>
          <a:p>
            <a:pPr>
              <a:lnSpc>
                <a:spcPct val="150000"/>
              </a:lnSpc>
            </a:pPr>
            <a:r>
              <a:rPr lang="en-US" sz="1200" dirty="0">
                <a:latin typeface="Times New Roman" panose="02020603050405020304" pitchFamily="18" charset="0"/>
                <a:cs typeface="Times New Roman" panose="02020603050405020304" pitchFamily="18" charset="0"/>
              </a:rPr>
              <a:t>Bolt, E.E.T., Winterton, J. and Cafferkey, K., (2022). A century of </a:t>
            </a:r>
            <a:r>
              <a:rPr lang="en-US" sz="1200" dirty="0" err="1">
                <a:latin typeface="Times New Roman" panose="02020603050405020304" pitchFamily="18" charset="0"/>
                <a:cs typeface="Times New Roman" panose="02020603050405020304" pitchFamily="18" charset="0"/>
              </a:rPr>
              <a:t>labour</a:t>
            </a:r>
            <a:r>
              <a:rPr lang="en-US" sz="1200" dirty="0">
                <a:latin typeface="Times New Roman" panose="02020603050405020304" pitchFamily="18" charset="0"/>
                <a:cs typeface="Times New Roman" panose="02020603050405020304" pitchFamily="18" charset="0"/>
              </a:rPr>
              <a:t> turnover research: A systematic literature review. International Journal of Management Reviews, 24(4), pp.555-576.</a:t>
            </a:r>
          </a:p>
          <a:p>
            <a:pPr>
              <a:lnSpc>
                <a:spcPct val="150000"/>
              </a:lnSpc>
            </a:pPr>
            <a:r>
              <a:rPr lang="en-US" sz="1200" dirty="0" err="1">
                <a:latin typeface="Times New Roman" panose="02020603050405020304" pitchFamily="18" charset="0"/>
                <a:cs typeface="Times New Roman" panose="02020603050405020304" pitchFamily="18" charset="0"/>
              </a:rPr>
              <a:t>Čikeš</a:t>
            </a:r>
            <a:r>
              <a:rPr lang="en-US" sz="1200" dirty="0">
                <a:latin typeface="Times New Roman" panose="02020603050405020304" pitchFamily="18" charset="0"/>
                <a:cs typeface="Times New Roman" panose="02020603050405020304" pitchFamily="18" charset="0"/>
              </a:rPr>
              <a:t>, V., (2024). The Impact of Employees' Job Attitudes on Absenteeism in the Hotel Industry (Doctoral dissertation, University of Rijeka. Faculty of Tourism and Hospitality Management).</a:t>
            </a:r>
          </a:p>
          <a:p>
            <a:pPr>
              <a:lnSpc>
                <a:spcPct val="150000"/>
              </a:lnSpc>
            </a:pPr>
            <a:r>
              <a:rPr lang="en-US" sz="1200" dirty="0">
                <a:latin typeface="Times New Roman" panose="02020603050405020304" pitchFamily="18" charset="0"/>
                <a:cs typeface="Times New Roman" panose="02020603050405020304" pitchFamily="18" charset="0"/>
              </a:rPr>
              <a:t>DA, L.H., (2021). Managing overworked employees. Physician Leadership Journal, 8(2), pp.77-81.</a:t>
            </a:r>
          </a:p>
          <a:p>
            <a:pPr>
              <a:lnSpc>
                <a:spcPct val="150000"/>
              </a:lnSpc>
            </a:pPr>
            <a:r>
              <a:rPr lang="en-US" sz="1200" dirty="0">
                <a:latin typeface="Times New Roman" panose="02020603050405020304" pitchFamily="18" charset="0"/>
                <a:cs typeface="Times New Roman" panose="02020603050405020304" pitchFamily="18" charset="0"/>
              </a:rPr>
              <a:t>Hacker, C.A., (2021). The high cost of low morale... and what to do about it. CRC Press.</a:t>
            </a:r>
          </a:p>
          <a:p>
            <a:pPr>
              <a:lnSpc>
                <a:spcPct val="150000"/>
              </a:lnSpc>
            </a:pPr>
            <a:r>
              <a:rPr lang="en-US" sz="1200" dirty="0">
                <a:latin typeface="Times New Roman" panose="02020603050405020304" pitchFamily="18" charset="0"/>
                <a:cs typeface="Times New Roman" panose="02020603050405020304" pitchFamily="18" charset="0"/>
              </a:rPr>
              <a:t>Moon, K., </a:t>
            </a:r>
            <a:r>
              <a:rPr lang="en-US" sz="1200" dirty="0" err="1">
                <a:latin typeface="Times New Roman" panose="02020603050405020304" pitchFamily="18" charset="0"/>
                <a:cs typeface="Times New Roman" panose="02020603050405020304" pitchFamily="18" charset="0"/>
              </a:rPr>
              <a:t>Bergemann</a:t>
            </a:r>
            <a:r>
              <a:rPr lang="en-US" sz="1200" dirty="0">
                <a:latin typeface="Times New Roman" panose="02020603050405020304" pitchFamily="18" charset="0"/>
                <a:cs typeface="Times New Roman" panose="02020603050405020304" pitchFamily="18" charset="0"/>
              </a:rPr>
              <a:t>, P., Brown, D., Chen, A., Chu, J., Eisen, E.A., Fischer, G.M., </a:t>
            </a:r>
            <a:r>
              <a:rPr lang="en-US" sz="1200" dirty="0" err="1">
                <a:latin typeface="Times New Roman" panose="02020603050405020304" pitchFamily="18" charset="0"/>
                <a:cs typeface="Times New Roman" panose="02020603050405020304" pitchFamily="18" charset="0"/>
              </a:rPr>
              <a:t>Loyalka</a:t>
            </a:r>
            <a:r>
              <a:rPr lang="en-US" sz="1200" dirty="0">
                <a:latin typeface="Times New Roman" panose="02020603050405020304" pitchFamily="18" charset="0"/>
                <a:cs typeface="Times New Roman" panose="02020603050405020304" pitchFamily="18" charset="0"/>
              </a:rPr>
              <a:t>, P., Rho, S. and Cohen, J., (2023). Manufacturing productivity with worker turnover. Management Science, 69(4), pp.1995-2015.</a:t>
            </a:r>
          </a:p>
          <a:p>
            <a:pPr>
              <a:lnSpc>
                <a:spcPct val="150000"/>
              </a:lnSpc>
            </a:pPr>
            <a:r>
              <a:rPr lang="en-US" sz="1200" dirty="0">
                <a:latin typeface="Times New Roman" panose="02020603050405020304" pitchFamily="18" charset="0"/>
                <a:cs typeface="Times New Roman" panose="02020603050405020304" pitchFamily="18" charset="0"/>
              </a:rPr>
              <a:t>Obeng, A.F., Zhu, Y., Quansah, P.E., </a:t>
            </a:r>
            <a:r>
              <a:rPr lang="en-US" sz="1200" dirty="0" err="1">
                <a:latin typeface="Times New Roman" panose="02020603050405020304" pitchFamily="18" charset="0"/>
                <a:cs typeface="Times New Roman" panose="02020603050405020304" pitchFamily="18" charset="0"/>
              </a:rPr>
              <a:t>Ntarmah</a:t>
            </a:r>
            <a:r>
              <a:rPr lang="en-US" sz="1200" dirty="0">
                <a:latin typeface="Times New Roman" panose="02020603050405020304" pitchFamily="18" charset="0"/>
                <a:cs typeface="Times New Roman" panose="02020603050405020304" pitchFamily="18" charset="0"/>
              </a:rPr>
              <a:t>, A.H. and </a:t>
            </a:r>
            <a:r>
              <a:rPr lang="en-US" sz="1200" dirty="0" err="1">
                <a:latin typeface="Times New Roman" panose="02020603050405020304" pitchFamily="18" charset="0"/>
                <a:cs typeface="Times New Roman" panose="02020603050405020304" pitchFamily="18" charset="0"/>
              </a:rPr>
              <a:t>Cobbinah</a:t>
            </a:r>
            <a:r>
              <a:rPr lang="en-US" sz="1200" dirty="0">
                <a:latin typeface="Times New Roman" panose="02020603050405020304" pitchFamily="18" charset="0"/>
                <a:cs typeface="Times New Roman" panose="02020603050405020304" pitchFamily="18" charset="0"/>
              </a:rPr>
              <a:t>, E., (2021). High-performance work practices and turnover intention: Investigating the mediating role of employee morale and the moderating role of psychological capital. Sage Open, 11(1), p.2158244020988557.</a:t>
            </a:r>
          </a:p>
          <a:p>
            <a:pPr>
              <a:lnSpc>
                <a:spcPct val="150000"/>
              </a:lnSpc>
            </a:pPr>
            <a:r>
              <a:rPr lang="en-US" sz="1200" dirty="0" err="1">
                <a:latin typeface="Times New Roman" panose="02020603050405020304" pitchFamily="18" charset="0"/>
                <a:cs typeface="Times New Roman" panose="02020603050405020304" pitchFamily="18" charset="0"/>
              </a:rPr>
              <a:t>Rasulov</a:t>
            </a:r>
            <a:r>
              <a:rPr lang="en-US" sz="1200" dirty="0">
                <a:latin typeface="Times New Roman" panose="02020603050405020304" pitchFamily="18" charset="0"/>
                <a:cs typeface="Times New Roman" panose="02020603050405020304" pitchFamily="18" charset="0"/>
              </a:rPr>
              <a:t>, R., (2023). Automation of Direct Sales Processes as a Driver of Economic Efficiency in the Restaurant Industry: A Descriptive Study. Futurity of Social Sciences, 1(3), pp.79-94.</a:t>
            </a:r>
          </a:p>
          <a:p>
            <a:pPr>
              <a:lnSpc>
                <a:spcPct val="150000"/>
              </a:lnSpc>
            </a:pPr>
            <a:r>
              <a:rPr lang="en-US" sz="1200" dirty="0" err="1">
                <a:latin typeface="Times New Roman" panose="02020603050405020304" pitchFamily="18" charset="0"/>
                <a:cs typeface="Times New Roman" panose="02020603050405020304" pitchFamily="18" charset="0"/>
              </a:rPr>
              <a:t>statista</a:t>
            </a:r>
            <a:r>
              <a:rPr lang="en-US" sz="1200" dirty="0">
                <a:latin typeface="Times New Roman" panose="02020603050405020304" pitchFamily="18" charset="0"/>
                <a:cs typeface="Times New Roman" panose="02020603050405020304" pitchFamily="18" charset="0"/>
              </a:rPr>
              <a:t>, (2025). Hotel industry in the UK - statistics &amp; facts. [Online] Available at: https://www.statista.com/topics/3146/hotel-industry-in-the-united-kingdom-uk/#topicOverview [Accessed 16 January 2025].</a:t>
            </a:r>
          </a:p>
          <a:p>
            <a:pPr>
              <a:lnSpc>
                <a:spcPct val="150000"/>
              </a:lnSpc>
            </a:pPr>
            <a:r>
              <a:rPr lang="en-US" sz="1200" dirty="0">
                <a:latin typeface="Times New Roman" panose="02020603050405020304" pitchFamily="18" charset="0"/>
                <a:cs typeface="Times New Roman" panose="02020603050405020304" pitchFamily="18" charset="0"/>
              </a:rPr>
              <a:t>Suran, M., (2023). Overworked and understaffed, more than 1 in 4 US nurses say they plan to leave the profession. JAMA.</a:t>
            </a:r>
          </a:p>
          <a:p>
            <a:pPr>
              <a:lnSpc>
                <a:spcPct val="150000"/>
              </a:lnSpc>
            </a:pPr>
            <a:r>
              <a:rPr lang="en-US" sz="1200" dirty="0">
                <a:latin typeface="Times New Roman" panose="02020603050405020304" pitchFamily="18" charset="0"/>
                <a:cs typeface="Times New Roman" panose="02020603050405020304" pitchFamily="18" charset="0"/>
              </a:rPr>
              <a:t>Webber, J., (2023). Redefining Recruitment: Digital Strategies For Tomorrow's Workforce. [Online] Available at: https://www.forbes.com/councils/forbestechcouncil/2023/09/15/redefining-recruitment-digital-strategies-for-tomorrows-workforce/ [Accessed 16 January 2025].</a:t>
            </a:r>
          </a:p>
        </p:txBody>
      </p:sp>
    </p:spTree>
    <p:extLst>
      <p:ext uri="{BB962C8B-B14F-4D97-AF65-F5344CB8AC3E}">
        <p14:creationId xmlns:p14="http://schemas.microsoft.com/office/powerpoint/2010/main" val="3947321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2907</Words>
  <Application>Microsoft Office PowerPoint</Application>
  <PresentationFormat>Widescreen</PresentationFormat>
  <Paragraphs>106</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 New Roman</vt:lpstr>
      <vt:lpstr>Wingdings</vt:lpstr>
      <vt:lpstr>Office Theme</vt:lpstr>
      <vt:lpstr>PowerPoint Presentation</vt:lpstr>
      <vt:lpstr>Table of Content</vt:lpstr>
      <vt:lpstr>Introduction</vt:lpstr>
      <vt:lpstr>Literature Review</vt:lpstr>
      <vt:lpstr>Method and Theme Impact Analysis</vt:lpstr>
      <vt:lpstr>Contd…</vt:lpstr>
      <vt:lpstr>Contd…</vt:lpstr>
      <vt:lpstr>Contd…</vt:lpstr>
      <vt:lpstr>Conclusion</vt:lpstr>
      <vt:lpstr>Recommendation</vt:lpstr>
      <vt:lpstr>Recommendation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2025-01-28T14:49:50Z</dcterms:created>
  <dcterms:modified xsi:type="dcterms:W3CDTF">2025-02-23T16:32:56Z</dcterms:modified>
</cp:coreProperties>
</file>