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72" r:id="rId2"/>
  </p:sldMasterIdLst>
  <p:sldIdLst>
    <p:sldId id="301" r:id="rId3"/>
    <p:sldId id="257" r:id="rId4"/>
    <p:sldId id="281" r:id="rId5"/>
    <p:sldId id="282" r:id="rId6"/>
    <p:sldId id="283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84" r:id="rId16"/>
    <p:sldId id="294" r:id="rId17"/>
    <p:sldId id="280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8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E401F51B-1C39-41A9-9095-B25011E6B9B7}"/>
    <pc:docChg chg="delSld modSld">
      <pc:chgData name="Lara Hopkinson" userId="4c46a3d6-da89-4616-bd45-1b70e49404c2" providerId="ADAL" clId="{E401F51B-1C39-41A9-9095-B25011E6B9B7}" dt="2025-02-06T11:57:27.137" v="88" actId="20577"/>
      <pc:docMkLst>
        <pc:docMk/>
      </pc:docMkLst>
      <pc:sldChg chg="del">
        <pc:chgData name="Lara Hopkinson" userId="4c46a3d6-da89-4616-bd45-1b70e49404c2" providerId="ADAL" clId="{E401F51B-1C39-41A9-9095-B25011E6B9B7}" dt="2025-02-06T11:54:29.916" v="0" actId="47"/>
        <pc:sldMkLst>
          <pc:docMk/>
          <pc:sldMk cId="3000078493" sldId="293"/>
        </pc:sldMkLst>
      </pc:sldChg>
      <pc:sldChg chg="modSp mod">
        <pc:chgData name="Lara Hopkinson" userId="4c46a3d6-da89-4616-bd45-1b70e49404c2" providerId="ADAL" clId="{E401F51B-1C39-41A9-9095-B25011E6B9B7}" dt="2025-02-06T11:57:27.137" v="88" actId="20577"/>
        <pc:sldMkLst>
          <pc:docMk/>
          <pc:sldMk cId="1449875026" sldId="294"/>
        </pc:sldMkLst>
        <pc:spChg chg="mod">
          <ac:chgData name="Lara Hopkinson" userId="4c46a3d6-da89-4616-bd45-1b70e49404c2" providerId="ADAL" clId="{E401F51B-1C39-41A9-9095-B25011E6B9B7}" dt="2025-02-06T11:57:27.137" v="88" actId="20577"/>
          <ac:spMkLst>
            <pc:docMk/>
            <pc:sldMk cId="1449875026" sldId="294"/>
            <ac:spMk id="3" creationId="{960B7E7D-95B9-42AA-BEEB-9FA91A69D869}"/>
          </ac:spMkLst>
        </pc:spChg>
      </pc:sldChg>
      <pc:sldChg chg="del">
        <pc:chgData name="Lara Hopkinson" userId="4c46a3d6-da89-4616-bd45-1b70e49404c2" providerId="ADAL" clId="{E401F51B-1C39-41A9-9095-B25011E6B9B7}" dt="2025-02-06T11:54:46.002" v="3" actId="47"/>
        <pc:sldMkLst>
          <pc:docMk/>
          <pc:sldMk cId="778947433" sldId="296"/>
        </pc:sldMkLst>
      </pc:sldChg>
      <pc:sldChg chg="del">
        <pc:chgData name="Lara Hopkinson" userId="4c46a3d6-da89-4616-bd45-1b70e49404c2" providerId="ADAL" clId="{E401F51B-1C39-41A9-9095-B25011E6B9B7}" dt="2025-02-06T11:54:44.841" v="2" actId="47"/>
        <pc:sldMkLst>
          <pc:docMk/>
          <pc:sldMk cId="503687246" sldId="299"/>
        </pc:sldMkLst>
      </pc:sldChg>
      <pc:sldChg chg="del">
        <pc:chgData name="Lara Hopkinson" userId="4c46a3d6-da89-4616-bd45-1b70e49404c2" providerId="ADAL" clId="{E401F51B-1C39-41A9-9095-B25011E6B9B7}" dt="2025-02-06T11:54:42.422" v="1" actId="47"/>
        <pc:sldMkLst>
          <pc:docMk/>
          <pc:sldMk cId="471209321" sldId="30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4044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0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805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60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33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28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02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47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4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7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E470-4828-44C7-A1E6-A8BCEFCE992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D8B19-8A87-45E9-9601-41E5786A5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79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5A031C-4714-4EEA-B239-EFD1DB274A83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5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2E470-4828-44C7-A1E6-A8BCEFCE992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D8B19-8A87-45E9-9601-41E5786A5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861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hyperlink" Target="http://blog.educastur.es/bloggeoing/tag/picture-descri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UOuG4Py5wc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ingonscreen.ac.uk/ondemand/index.php/prog/3BF294CC?bcast=138969512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open.ac.uk/students/skillsforstudy/notetaking-techniques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12B98-A2DF-B1AF-5CEC-B1E6A6312C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0073B-85F8-3FF1-E7DD-4E0AFA28C00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ACNA4006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919464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80BB-A427-43B9-877D-335E192FE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859C7-8EEF-49D1-958D-6390321E3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Furthering your academic skills</a:t>
            </a:r>
          </a:p>
          <a:p>
            <a:pPr lvl="1"/>
            <a:r>
              <a:rPr lang="en-GB" dirty="0"/>
              <a:t>Effective notetaking</a:t>
            </a:r>
          </a:p>
          <a:p>
            <a:pPr lvl="1"/>
            <a:r>
              <a:rPr lang="en-GB" dirty="0"/>
              <a:t>Differing methods to consider</a:t>
            </a:r>
          </a:p>
          <a:p>
            <a:pPr lvl="1"/>
            <a:r>
              <a:rPr lang="en-GB" dirty="0"/>
              <a:t>Exercises using differing methods for comparison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35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8677A-1C5E-4206-84F0-1CEEF8222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GB"/>
              <a:t>Why is note-taking important?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5F9DD8-7F46-4825-B21A-E25E58A68BA9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E7C0CD-D7E9-4BA3-A249-78BD5BBBED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337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EC08-FEDB-45D8-9311-EAF1C80D2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note-taking can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2800A-A792-406D-A4EC-4CBEFB976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 your understanding</a:t>
            </a:r>
          </a:p>
          <a:p>
            <a:r>
              <a:rPr lang="en-GB" dirty="0"/>
              <a:t>Put ideas into your own words</a:t>
            </a:r>
          </a:p>
          <a:p>
            <a:r>
              <a:rPr lang="en-GB" dirty="0"/>
              <a:t>Prepare for writing assessments (coherent, well argued)</a:t>
            </a:r>
          </a:p>
          <a:p>
            <a:r>
              <a:rPr lang="en-GB" dirty="0"/>
              <a:t>Focus and time management for exams</a:t>
            </a:r>
          </a:p>
          <a:p>
            <a:r>
              <a:rPr lang="en-GB" dirty="0"/>
              <a:t>Assess progress during study</a:t>
            </a:r>
          </a:p>
        </p:txBody>
      </p:sp>
    </p:spTree>
    <p:extLst>
      <p:ext uri="{BB962C8B-B14F-4D97-AF65-F5344CB8AC3E}">
        <p14:creationId xmlns:p14="http://schemas.microsoft.com/office/powerpoint/2010/main" val="1289774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0ED2-C02A-4383-8AF0-7593FC39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does note-taking apply?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803209-2A22-4550-9B15-130E6D8E2B45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6FE0D5-C807-4075-8A9F-7DF070B34A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7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D84DF-B8B3-4F67-8B51-D8A29005A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notes from speech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5A195-8B96-4F99-A076-05C2DC8E2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any handout as a framework</a:t>
            </a:r>
          </a:p>
          <a:p>
            <a:r>
              <a:rPr lang="en-GB" dirty="0"/>
              <a:t>Try and read around the subject prior to the event</a:t>
            </a:r>
          </a:p>
          <a:p>
            <a:r>
              <a:rPr lang="en-GB" dirty="0"/>
              <a:t>Listen intently…</a:t>
            </a:r>
          </a:p>
          <a:p>
            <a:r>
              <a:rPr lang="en-GB" dirty="0"/>
              <a:t>Think actively…</a:t>
            </a:r>
          </a:p>
          <a:p>
            <a:r>
              <a:rPr lang="en-GB" dirty="0"/>
              <a:t>Recording of events, writing notes afterwards </a:t>
            </a:r>
          </a:p>
          <a:p>
            <a:r>
              <a:rPr lang="en-GB" dirty="0"/>
              <a:t>Re-read and re-summarise soon after event</a:t>
            </a:r>
          </a:p>
        </p:txBody>
      </p:sp>
    </p:spTree>
    <p:extLst>
      <p:ext uri="{BB962C8B-B14F-4D97-AF65-F5344CB8AC3E}">
        <p14:creationId xmlns:p14="http://schemas.microsoft.com/office/powerpoint/2010/main" val="3813078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FF4F6-4A00-4152-BF44-44019B6BA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or drawing notes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D97A3C-9944-4C97-857A-939420291CDF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blog.educastur.es/bloggeoing/tag/picture-descrip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CAC879-F2A1-4520-9994-32F6947A58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1561268" y="1939524"/>
            <a:ext cx="5715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491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90A05-7EBF-4419-90FB-CDC3D0FAA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Linear note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DF6054-03B3-44A4-8F99-DA05B6411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92" t="8015" r="41748" b="7066"/>
          <a:stretch/>
        </p:blipFill>
        <p:spPr>
          <a:xfrm>
            <a:off x="382805" y="276802"/>
            <a:ext cx="5187451" cy="5991021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E68BA-C165-438A-8D16-10EA13861F4C}"/>
              </a:ext>
            </a:extLst>
          </p:cNvPr>
          <p:cNvSpPr txBox="1"/>
          <p:nvPr/>
        </p:nvSpPr>
        <p:spPr>
          <a:xfrm>
            <a:off x="0" y="6519446"/>
            <a:ext cx="69440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http://www2.open.ac.uk/students/skillsforstudy/image-linear-notes.php </a:t>
            </a:r>
          </a:p>
        </p:txBody>
      </p:sp>
    </p:spTree>
    <p:extLst>
      <p:ext uri="{BB962C8B-B14F-4D97-AF65-F5344CB8AC3E}">
        <p14:creationId xmlns:p14="http://schemas.microsoft.com/office/powerpoint/2010/main" val="2065385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81A56-8EB3-44FE-8F90-4F32A28BC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Flow chart note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9050C7-68BF-46E8-85F8-DF52EB19CB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14" t="13366" r="44077" b="12934"/>
          <a:stretch/>
        </p:blipFill>
        <p:spPr>
          <a:xfrm>
            <a:off x="344387" y="373128"/>
            <a:ext cx="5399465" cy="5637048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5D4885-1B99-4F91-887E-9B26DC675ECD}"/>
              </a:ext>
            </a:extLst>
          </p:cNvPr>
          <p:cNvSpPr txBox="1"/>
          <p:nvPr/>
        </p:nvSpPr>
        <p:spPr>
          <a:xfrm>
            <a:off x="0" y="6519446"/>
            <a:ext cx="72846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http://www2.open.ac.uk/students/skillsforstudy/image-flow-chart-notes.php</a:t>
            </a:r>
          </a:p>
        </p:txBody>
      </p:sp>
    </p:spTree>
    <p:extLst>
      <p:ext uri="{BB962C8B-B14F-4D97-AF65-F5344CB8AC3E}">
        <p14:creationId xmlns:p14="http://schemas.microsoft.com/office/powerpoint/2010/main" val="2459769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865C8-4CE2-460B-8957-EE1B8EE54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E6FF49-ADBF-431D-9F8C-54A3D22BE0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00" t="28727" r="41650" b="22082"/>
          <a:stretch/>
        </p:blipFill>
        <p:spPr>
          <a:xfrm>
            <a:off x="822960" y="1920148"/>
            <a:ext cx="7652551" cy="42476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B6DFAD-B0EC-4C5F-8764-5A13C4700E96}"/>
              </a:ext>
            </a:extLst>
          </p:cNvPr>
          <p:cNvSpPr txBox="1"/>
          <p:nvPr/>
        </p:nvSpPr>
        <p:spPr>
          <a:xfrm>
            <a:off x="0" y="6519446"/>
            <a:ext cx="67522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http://www2.open.ac.uk/students/skillsforstudy/image-mind-map.php</a:t>
            </a:r>
          </a:p>
        </p:txBody>
      </p:sp>
    </p:spTree>
    <p:extLst>
      <p:ext uri="{BB962C8B-B14F-4D97-AF65-F5344CB8AC3E}">
        <p14:creationId xmlns:p14="http://schemas.microsoft.com/office/powerpoint/2010/main" val="141994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E278A-9F29-4D53-AD94-53174B4AB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Systems map example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1BA0DE8-5228-42AA-A3E1-A84B1CE50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000" t="35458" r="49029" b="13797"/>
          <a:stretch/>
        </p:blipFill>
        <p:spPr>
          <a:xfrm>
            <a:off x="239765" y="1243991"/>
            <a:ext cx="5715858" cy="3887294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811604-0724-4786-B507-0A31572F9C81}"/>
              </a:ext>
            </a:extLst>
          </p:cNvPr>
          <p:cNvSpPr txBox="1"/>
          <p:nvPr/>
        </p:nvSpPr>
        <p:spPr>
          <a:xfrm>
            <a:off x="0" y="6519446"/>
            <a:ext cx="69520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 www2.open.ac.uk/students/skillsforstudy/image-system-map.php</a:t>
            </a:r>
          </a:p>
        </p:txBody>
      </p:sp>
    </p:spTree>
    <p:extLst>
      <p:ext uri="{BB962C8B-B14F-4D97-AF65-F5344CB8AC3E}">
        <p14:creationId xmlns:p14="http://schemas.microsoft.com/office/powerpoint/2010/main" val="876858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594D6-2CD2-45D0-BB07-3ACED9E80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 cards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07809B-175D-407A-BD3B-57E67B9022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91" t="8877" r="51262" b="53324"/>
          <a:stretch/>
        </p:blipFill>
        <p:spPr>
          <a:xfrm>
            <a:off x="782267" y="2004157"/>
            <a:ext cx="3812593" cy="284968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F43D55-0E73-4DCC-B0AA-BC01DE075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732" t="57820" r="50680" b="4823"/>
          <a:stretch/>
        </p:blipFill>
        <p:spPr>
          <a:xfrm>
            <a:off x="4919471" y="3143590"/>
            <a:ext cx="3877057" cy="28496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E0F6A0-4EA2-4FFF-81CC-6946D51E9E50}"/>
              </a:ext>
            </a:extLst>
          </p:cNvPr>
          <p:cNvSpPr txBox="1"/>
          <p:nvPr/>
        </p:nvSpPr>
        <p:spPr>
          <a:xfrm>
            <a:off x="0" y="6519446"/>
            <a:ext cx="62798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http://www2.open.ac.uk/students/skillsforstudy/index-cards.php</a:t>
            </a:r>
          </a:p>
        </p:txBody>
      </p:sp>
    </p:spTree>
    <p:extLst>
      <p:ext uri="{BB962C8B-B14F-4D97-AF65-F5344CB8AC3E}">
        <p14:creationId xmlns:p14="http://schemas.microsoft.com/office/powerpoint/2010/main" val="2073015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D1210-3BD3-4C6E-AD1B-07BFB5ABD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947F56-9DBB-4FF9-ABF2-5B7B3C7B5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6E21A4B-9996-44C9-AE8B-9B156A6CD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A95A4F-6851-483E-8C86-31AA85F7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D05C4-DCAF-4E9B-8F6E-9A6F61802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832" y="639097"/>
            <a:ext cx="255147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>
                <a:solidFill>
                  <a:schemeClr val="tx1">
                    <a:lumMod val="85000"/>
                    <a:lumOff val="15000"/>
                  </a:schemeClr>
                </a:solidFill>
              </a:rPr>
              <a:t>Tabular example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2C203B0-D2A7-44ED-9CDE-CCAE6CE6F5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500" t="10431" r="44660" b="9483"/>
          <a:stretch/>
        </p:blipFill>
        <p:spPr>
          <a:xfrm>
            <a:off x="249857" y="431457"/>
            <a:ext cx="5662226" cy="544564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67B80F-DC96-4AB3-BCAC-07B698F6F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6978" y="4343400"/>
            <a:ext cx="24003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D102C23A-5B68-4151-A35E-69055BD5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16C535E-8900-4C12-9B34-681C17AD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EAAC70-DA24-44E8-91A8-CC288EDE4ADC}"/>
              </a:ext>
            </a:extLst>
          </p:cNvPr>
          <p:cNvSpPr txBox="1"/>
          <p:nvPr/>
        </p:nvSpPr>
        <p:spPr>
          <a:xfrm>
            <a:off x="0" y="6519446"/>
            <a:ext cx="68959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http://www2.open.ac.uk/students/skillsforstudy/image-crime-notes.php</a:t>
            </a:r>
          </a:p>
        </p:txBody>
      </p:sp>
    </p:spTree>
    <p:extLst>
      <p:ext uri="{BB962C8B-B14F-4D97-AF65-F5344CB8AC3E}">
        <p14:creationId xmlns:p14="http://schemas.microsoft.com/office/powerpoint/2010/main" val="2449033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680A-4B07-448A-9FC6-26CB33463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note-taking example</a:t>
            </a:r>
          </a:p>
        </p:txBody>
      </p:sp>
      <p:pic>
        <p:nvPicPr>
          <p:cNvPr id="4" name="Online Media 3" title="Microsoft OneNote - Cornell Note taking for students">
            <a:hlinkClick r:id="" action="ppaction://media"/>
            <a:extLst>
              <a:ext uri="{FF2B5EF4-FFF2-40B4-BE49-F238E27FC236}">
                <a16:creationId xmlns:a16="http://schemas.microsoft.com/office/drawing/2014/main" id="{C7F64660-3A7F-40C2-9FDC-1E0A90CF32F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1868" y="2046840"/>
            <a:ext cx="7240263" cy="40726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15CDF4-EFDE-430B-B42B-C208D183FB9E}"/>
              </a:ext>
            </a:extLst>
          </p:cNvPr>
          <p:cNvSpPr txBox="1"/>
          <p:nvPr/>
        </p:nvSpPr>
        <p:spPr>
          <a:xfrm>
            <a:off x="1890944" y="6457521"/>
            <a:ext cx="505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https://www.youtube.com/watch?v=YUOuG4Py5wc</a:t>
            </a:r>
          </a:p>
        </p:txBody>
      </p:sp>
    </p:spTree>
    <p:extLst>
      <p:ext uri="{BB962C8B-B14F-4D97-AF65-F5344CB8AC3E}">
        <p14:creationId xmlns:p14="http://schemas.microsoft.com/office/powerpoint/2010/main" val="3824169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83674-7BEA-4312-A1AC-610EDE1FA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– Cornell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B7E7D-95B9-42AA-BEEB-9FA91A69D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watch an excerpt from the following video; take notes using the Cornell system</a:t>
            </a:r>
          </a:p>
          <a:p>
            <a:r>
              <a:rPr lang="en-GB" dirty="0"/>
              <a:t>Either on paper on electronically – we will compare at the end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View Record: Ian Hislop’s Fake News: A True History · </a:t>
            </a:r>
            <a:r>
              <a:rPr lang="en-GB" dirty="0" err="1">
                <a:hlinkClick r:id="rId2"/>
              </a:rPr>
              <a:t>BoB</a:t>
            </a:r>
            <a:endParaRPr lang="en-GB" dirty="0"/>
          </a:p>
          <a:p>
            <a:r>
              <a:rPr lang="en-GB" dirty="0"/>
              <a:t>(Please note, you will need to log into </a:t>
            </a:r>
            <a:r>
              <a:rPr lang="en-GB" dirty="0" err="1"/>
              <a:t>BoB</a:t>
            </a:r>
            <a:r>
              <a:rPr lang="en-GB" dirty="0"/>
              <a:t> in order to access)</a:t>
            </a:r>
          </a:p>
        </p:txBody>
      </p:sp>
    </p:spTree>
    <p:extLst>
      <p:ext uri="{BB962C8B-B14F-4D97-AF65-F5344CB8AC3E}">
        <p14:creationId xmlns:p14="http://schemas.microsoft.com/office/powerpoint/2010/main" val="14498750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FD5D-0611-4243-BFE3-D3BAE6232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240AE-F24E-4F7E-983C-B0CAA1C02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University (2018) Skills for OU study: Note-taking techniques (</a:t>
            </a:r>
            <a:r>
              <a:rPr lang="en-GB" dirty="0">
                <a:hlinkClick r:id="rId2"/>
              </a:rPr>
              <a:t>http://www2.open.ac.uk/students/skillsforstudy/notetaking-techniques.php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61678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384</Words>
  <Application>Microsoft Office PowerPoint</Application>
  <PresentationFormat>On-screen Show (4:3)</PresentationFormat>
  <Paragraphs>49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Retrospect</vt:lpstr>
      <vt:lpstr>Office Theme</vt:lpstr>
      <vt:lpstr>Learning in the Digital Era</vt:lpstr>
      <vt:lpstr>Outline for today</vt:lpstr>
      <vt:lpstr>Why is note-taking important?</vt:lpstr>
      <vt:lpstr>How note-taking can help</vt:lpstr>
      <vt:lpstr>When does note-taking apply?</vt:lpstr>
      <vt:lpstr>Taking notes from speech</vt:lpstr>
      <vt:lpstr>Writing or drawing notes</vt:lpstr>
      <vt:lpstr>Linear note example</vt:lpstr>
      <vt:lpstr>Flow chart note example</vt:lpstr>
      <vt:lpstr>Mind map example</vt:lpstr>
      <vt:lpstr>Systems map example</vt:lpstr>
      <vt:lpstr>Index cards</vt:lpstr>
      <vt:lpstr>Tabular example</vt:lpstr>
      <vt:lpstr>Cornell note-taking example</vt:lpstr>
      <vt:lpstr>Exercise – Cornell note-taking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Modern World</dc:title>
  <dc:creator>Owner</dc:creator>
  <cp:lastModifiedBy>Lara Hopkinson</cp:lastModifiedBy>
  <cp:revision>10</cp:revision>
  <dcterms:created xsi:type="dcterms:W3CDTF">2018-10-19T10:35:15Z</dcterms:created>
  <dcterms:modified xsi:type="dcterms:W3CDTF">2025-02-06T11:57:32Z</dcterms:modified>
</cp:coreProperties>
</file>