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notesSlides/notesSlide65.xml" ContentType="application/vnd.openxmlformats-officedocument.presentationml.notesSlide+xml"/>
  <Override PartName="/ppt/notesSlides/notesSlide66.xml" ContentType="application/vnd.openxmlformats-officedocument.presentationml.notesSlide+xml"/>
  <Override PartName="/ppt/notesSlides/notesSlide67.xml" ContentType="application/vnd.openxmlformats-officedocument.presentationml.notesSlide+xml"/>
  <Override PartName="/ppt/notesSlides/notesSlide68.xml" ContentType="application/vnd.openxmlformats-officedocument.presentationml.notesSlide+xml"/>
  <Override PartName="/ppt/notesSlides/notesSlide69.xml" ContentType="application/vnd.openxmlformats-officedocument.presentationml.notesSlide+xml"/>
  <Override PartName="/ppt/notesSlides/notesSlide70.xml" ContentType="application/vnd.openxmlformats-officedocument.presentationml.notesSlide+xml"/>
  <Override PartName="/ppt/notesSlides/notesSlide71.xml" ContentType="application/vnd.openxmlformats-officedocument.presentationml.notesSlide+xml"/>
  <Override PartName="/ppt/notesSlides/notesSlide72.xml" ContentType="application/vnd.openxmlformats-officedocument.presentationml.notesSlide+xml"/>
  <Override PartName="/ppt/notesSlides/notesSlide73.xml" ContentType="application/vnd.openxmlformats-officedocument.presentationml.notesSlide+xml"/>
  <Override PartName="/ppt/notesSlides/notesSlide74.xml" ContentType="application/vnd.openxmlformats-officedocument.presentationml.notesSlide+xml"/>
  <Override PartName="/ppt/notesSlides/notesSlide75.xml" ContentType="application/vnd.openxmlformats-officedocument.presentationml.notesSlide+xml"/>
  <Override PartName="/ppt/notesSlides/notesSlide76.xml" ContentType="application/vnd.openxmlformats-officedocument.presentationml.notesSlide+xml"/>
  <Override PartName="/ppt/notesSlides/notesSlide77.xml" ContentType="application/vnd.openxmlformats-officedocument.presentationml.notesSlide+xml"/>
  <Override PartName="/ppt/notesSlides/notesSlide78.xml" ContentType="application/vnd.openxmlformats-officedocument.presentationml.notesSlide+xml"/>
  <Override PartName="/ppt/notesSlides/notesSlide79.xml" ContentType="application/vnd.openxmlformats-officedocument.presentationml.notesSlide+xml"/>
  <Override PartName="/ppt/notesSlides/notesSlide80.xml" ContentType="application/vnd.openxmlformats-officedocument.presentationml.notesSlide+xml"/>
  <Override PartName="/ppt/notesSlides/notesSlide81.xml" ContentType="application/vnd.openxmlformats-officedocument.presentationml.notesSlide+xml"/>
  <Override PartName="/ppt/notesSlides/notesSlide82.xml" ContentType="application/vnd.openxmlformats-officedocument.presentationml.notesSlide+xml"/>
  <Override PartName="/ppt/notesSlides/notesSlide83.xml" ContentType="application/vnd.openxmlformats-officedocument.presentationml.notesSlide+xml"/>
  <Override PartName="/ppt/notesSlides/notesSlide84.xml" ContentType="application/vnd.openxmlformats-officedocument.presentationml.notesSlide+xml"/>
  <Override PartName="/ppt/notesSlides/notesSlide85.xml" ContentType="application/vnd.openxmlformats-officedocument.presentationml.notesSlide+xml"/>
  <Override PartName="/ppt/notesSlides/notesSlide86.xml" ContentType="application/vnd.openxmlformats-officedocument.presentationml.notesSlide+xml"/>
  <Override PartName="/ppt/notesSlides/notesSlide87.xml" ContentType="application/vnd.openxmlformats-officedocument.presentationml.notesSlide+xml"/>
  <Override PartName="/ppt/notesSlides/notesSlide88.xml" ContentType="application/vnd.openxmlformats-officedocument.presentationml.notesSlide+xml"/>
  <Override PartName="/ppt/notesSlides/notesSlide89.xml" ContentType="application/vnd.openxmlformats-officedocument.presentationml.notesSlide+xml"/>
  <Override PartName="/ppt/notesSlides/notesSlide90.xml" ContentType="application/vnd.openxmlformats-officedocument.presentationml.notesSlide+xml"/>
  <Override PartName="/ppt/notesSlides/notesSlide91.xml" ContentType="application/vnd.openxmlformats-officedocument.presentationml.notesSlide+xml"/>
  <Override PartName="/ppt/notesSlides/notesSlide92.xml" ContentType="application/vnd.openxmlformats-officedocument.presentationml.notesSlide+xml"/>
  <Override PartName="/ppt/notesSlides/notesSlide93.xml" ContentType="application/vnd.openxmlformats-officedocument.presentationml.notesSlide+xml"/>
  <Override PartName="/ppt/notesSlides/notesSlide94.xml" ContentType="application/vnd.openxmlformats-officedocument.presentationml.notesSlide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slides/slide89.xml" ContentType="application/vnd.openxmlformats-officedocument.presentationml.slide+xml"/>
  <Override PartName="/ppt/slides/slide90.xml" ContentType="application/vnd.openxmlformats-officedocument.presentationml.slide+xml"/>
  <Override PartName="/ppt/slides/slide91.xml" ContentType="application/vnd.openxmlformats-officedocument.presentationml.slide+xml"/>
  <Override PartName="/ppt/slides/slide92.xml" ContentType="application/vnd.openxmlformats-officedocument.presentationml.slide+xml"/>
  <Override PartName="/ppt/slides/slide93.xml" ContentType="application/vnd.openxmlformats-officedocument.presentationml.slide+xml"/>
  <Override PartName="/ppt/slides/slide9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ableStyles.xml" ContentType="application/vnd.openxmlformats-officedocument.presentationml.tableStyles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2" Type="http://schemas.openxmlformats.org/officeDocument/2006/relationships/custom-properties" Target="docProps/custom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  <p:sldId id="271" r:id="rId22"/>
    <p:sldId id="272" r:id="rId23"/>
    <p:sldId id="273" r:id="rId24"/>
    <p:sldId id="274" r:id="rId25"/>
    <p:sldId id="275" r:id="rId26"/>
    <p:sldId id="276" r:id="rId27"/>
    <p:sldId id="277" r:id="rId28"/>
    <p:sldId id="278" r:id="rId29"/>
    <p:sldId id="279" r:id="rId30"/>
    <p:sldId id="280" r:id="rId31"/>
    <p:sldId id="281" r:id="rId32"/>
    <p:sldId id="282" r:id="rId33"/>
    <p:sldId id="283" r:id="rId34"/>
    <p:sldId id="284" r:id="rId35"/>
    <p:sldId id="285" r:id="rId36"/>
    <p:sldId id="286" r:id="rId37"/>
    <p:sldId id="287" r:id="rId38"/>
    <p:sldId id="288" r:id="rId39"/>
    <p:sldId id="289" r:id="rId40"/>
    <p:sldId id="290" r:id="rId41"/>
    <p:sldId id="291" r:id="rId42"/>
    <p:sldId id="292" r:id="rId43"/>
    <p:sldId id="293" r:id="rId44"/>
    <p:sldId id="294" r:id="rId45"/>
    <p:sldId id="295" r:id="rId46"/>
    <p:sldId id="296" r:id="rId47"/>
    <p:sldId id="297" r:id="rId48"/>
    <p:sldId id="298" r:id="rId49"/>
    <p:sldId id="299" r:id="rId50"/>
    <p:sldId id="300" r:id="rId51"/>
    <p:sldId id="301" r:id="rId52"/>
    <p:sldId id="302" r:id="rId53"/>
    <p:sldId id="303" r:id="rId54"/>
    <p:sldId id="304" r:id="rId55"/>
    <p:sldId id="305" r:id="rId56"/>
    <p:sldId id="306" r:id="rId57"/>
    <p:sldId id="307" r:id="rId58"/>
    <p:sldId id="308" r:id="rId59"/>
    <p:sldId id="309" r:id="rId60"/>
    <p:sldId id="310" r:id="rId61"/>
    <p:sldId id="311" r:id="rId62"/>
    <p:sldId id="312" r:id="rId63"/>
    <p:sldId id="313" r:id="rId64"/>
    <p:sldId id="314" r:id="rId65"/>
    <p:sldId id="315" r:id="rId66"/>
    <p:sldId id="316" r:id="rId67"/>
    <p:sldId id="317" r:id="rId68"/>
    <p:sldId id="318" r:id="rId69"/>
    <p:sldId id="319" r:id="rId70"/>
    <p:sldId id="320" r:id="rId71"/>
    <p:sldId id="321" r:id="rId72"/>
    <p:sldId id="322" r:id="rId73"/>
    <p:sldId id="323" r:id="rId74"/>
    <p:sldId id="324" r:id="rId75"/>
    <p:sldId id="325" r:id="rId76"/>
    <p:sldId id="326" r:id="rId77"/>
    <p:sldId id="327" r:id="rId78"/>
    <p:sldId id="328" r:id="rId79"/>
    <p:sldId id="329" r:id="rId80"/>
    <p:sldId id="330" r:id="rId81"/>
    <p:sldId id="331" r:id="rId82"/>
    <p:sldId id="332" r:id="rId83"/>
    <p:sldId id="333" r:id="rId84"/>
    <p:sldId id="334" r:id="rId85"/>
    <p:sldId id="335" r:id="rId86"/>
    <p:sldId id="336" r:id="rId87"/>
    <p:sldId id="337" r:id="rId88"/>
    <p:sldId id="338" r:id="rId89"/>
    <p:sldId id="339" r:id="rId90"/>
    <p:sldId id="340" r:id="rId91"/>
    <p:sldId id="341" r:id="rId92"/>
    <p:sldId id="342" r:id="rId93"/>
    <p:sldId id="343" r:id="rId94"/>
    <p:sldId id="344" r:id="rId95"/>
    <p:sldId id="345" r:id="rId96"/>
    <p:sldId id="346" r:id="rId97"/>
    <p:sldId id="347" r:id="rId98"/>
    <p:sldId id="348" r:id="rId99"/>
    <p:sldId id="349" r:id="rId100"/>
  </p:sldIdLst>
  <p:sldSz cy="6858000" cx="9144000"/>
  <p:notesSz cx="6858000" cy="9144000"/>
  <p:embeddedFontLst>
    <p:embeddedFont>
      <p:font typeface="Libre Franklin"/>
      <p:regular r:id="rId101"/>
      <p:bold r:id="rId102"/>
      <p:italic r:id="rId103"/>
      <p:boldItalic r:id="rId104"/>
    </p:embeddedFont>
    <p:embeddedFont>
      <p:font typeface="Century Schoolbook"/>
      <p:regular r:id="rId105"/>
      <p:bold r:id="rId106"/>
      <p:italic r:id="rId107"/>
      <p:boldItalic r:id="rId108"/>
    </p:embeddedFont>
    <p:embeddedFont>
      <p:font typeface="Libre Franklin Medium"/>
      <p:regular r:id="rId109"/>
      <p:bold r:id="rId110"/>
      <p:italic r:id="rId111"/>
      <p:boldItalic r:id="rId11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71C872EA-172D-481E-B153-07A36A1A6368}">
  <a:tblStyle styleId="{71C872EA-172D-481E-B153-07A36A1A6368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21" Type="http://schemas.openxmlformats.org/officeDocument/2006/relationships/slide" Target="slides/slide15.xml"/><Relationship Id="rId112" Type="http://schemas.openxmlformats.org/officeDocument/2006/relationships/font" Target="fonts/LibreFranklinMedium-boldItalic.fntdata"/><Relationship Id="rId84" Type="http://schemas.openxmlformats.org/officeDocument/2006/relationships/slide" Target="slides/slide78.xml"/><Relationship Id="rId89" Type="http://schemas.openxmlformats.org/officeDocument/2006/relationships/slide" Target="slides/slide83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107" Type="http://schemas.openxmlformats.org/officeDocument/2006/relationships/font" Target="fonts/CenturySchoolbook-italic.fntdata"/><Relationship Id="rId16" Type="http://schemas.openxmlformats.org/officeDocument/2006/relationships/slide" Target="slides/slide10.xml"/><Relationship Id="rId102" Type="http://schemas.openxmlformats.org/officeDocument/2006/relationships/font" Target="fonts/LibreFranklin-bold.fntdata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11" Type="http://schemas.openxmlformats.org/officeDocument/2006/relationships/slide" Target="slides/slide5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95" Type="http://schemas.openxmlformats.org/officeDocument/2006/relationships/slide" Target="slides/slide89.xml"/><Relationship Id="rId90" Type="http://schemas.openxmlformats.org/officeDocument/2006/relationships/slide" Target="slides/slide84.xml"/><Relationship Id="rId5" Type="http://schemas.openxmlformats.org/officeDocument/2006/relationships/slideMaster" Target="slideMasters/slideMaster1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113" Type="http://schemas.openxmlformats.org/officeDocument/2006/relationships/customXml" Target="../customXml/item1.xml"/><Relationship Id="rId85" Type="http://schemas.openxmlformats.org/officeDocument/2006/relationships/slide" Target="slides/slide79.xml"/><Relationship Id="rId80" Type="http://schemas.openxmlformats.org/officeDocument/2006/relationships/slide" Target="slides/slide74.xml"/><Relationship Id="rId108" Type="http://schemas.openxmlformats.org/officeDocument/2006/relationships/font" Target="fonts/CenturySchoolbook-boldItalic.fntdata"/><Relationship Id="rId103" Type="http://schemas.openxmlformats.org/officeDocument/2006/relationships/font" Target="fonts/LibreFranklin-italic.fntdata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59" Type="http://schemas.openxmlformats.org/officeDocument/2006/relationships/slide" Target="slides/slide53.xml"/><Relationship Id="rId96" Type="http://schemas.openxmlformats.org/officeDocument/2006/relationships/slide" Target="slides/slide90.xml"/><Relationship Id="rId91" Type="http://schemas.openxmlformats.org/officeDocument/2006/relationships/slide" Target="slides/slide85.xml"/><Relationship Id="rId75" Type="http://schemas.openxmlformats.org/officeDocument/2006/relationships/slide" Target="slides/slide69.xml"/><Relationship Id="rId70" Type="http://schemas.openxmlformats.org/officeDocument/2006/relationships/slide" Target="slides/slide64.xml"/><Relationship Id="rId54" Type="http://schemas.openxmlformats.org/officeDocument/2006/relationships/slide" Target="slides/slide48.xml"/><Relationship Id="rId1" Type="http://schemas.openxmlformats.org/officeDocument/2006/relationships/theme" Target="theme/theme2.xml"/><Relationship Id="rId6" Type="http://schemas.openxmlformats.org/officeDocument/2006/relationships/notesMaster" Target="notesMasters/notesMaster1.xml"/><Relationship Id="rId106" Type="http://schemas.openxmlformats.org/officeDocument/2006/relationships/font" Target="fonts/CenturySchoolbook-bold.fntdata"/><Relationship Id="rId49" Type="http://schemas.openxmlformats.org/officeDocument/2006/relationships/slide" Target="slides/slide43.xml"/><Relationship Id="rId36" Type="http://schemas.openxmlformats.org/officeDocument/2006/relationships/slide" Target="slides/slide30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15" Type="http://schemas.openxmlformats.org/officeDocument/2006/relationships/slide" Target="slides/slide9.xml"/><Relationship Id="rId57" Type="http://schemas.openxmlformats.org/officeDocument/2006/relationships/slide" Target="slides/slide51.xml"/><Relationship Id="rId114" Type="http://schemas.openxmlformats.org/officeDocument/2006/relationships/customXml" Target="../customXml/item2.xml"/><Relationship Id="rId44" Type="http://schemas.openxmlformats.org/officeDocument/2006/relationships/slide" Target="slides/slide38.xml"/><Relationship Id="rId101" Type="http://schemas.openxmlformats.org/officeDocument/2006/relationships/font" Target="fonts/LibreFranklin-regular.fntdata"/><Relationship Id="rId31" Type="http://schemas.openxmlformats.org/officeDocument/2006/relationships/slide" Target="slides/slide25.xml"/><Relationship Id="rId94" Type="http://schemas.openxmlformats.org/officeDocument/2006/relationships/slide" Target="slides/slide88.xml"/><Relationship Id="rId99" Type="http://schemas.openxmlformats.org/officeDocument/2006/relationships/slide" Target="slides/slide93.xml"/><Relationship Id="rId10" Type="http://schemas.openxmlformats.org/officeDocument/2006/relationships/slide" Target="slides/slide4.xml"/><Relationship Id="rId86" Type="http://schemas.openxmlformats.org/officeDocument/2006/relationships/slide" Target="slides/slide80.xml"/><Relationship Id="rId81" Type="http://schemas.openxmlformats.org/officeDocument/2006/relationships/slide" Target="slides/slide75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65" Type="http://schemas.openxmlformats.org/officeDocument/2006/relationships/slide" Target="slides/slide59.xml"/><Relationship Id="rId60" Type="http://schemas.openxmlformats.org/officeDocument/2006/relationships/slide" Target="slides/slide54.xml"/><Relationship Id="rId52" Type="http://schemas.openxmlformats.org/officeDocument/2006/relationships/slide" Target="slides/slide46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09" Type="http://schemas.openxmlformats.org/officeDocument/2006/relationships/font" Target="fonts/LibreFranklinMedium-regular.fntdata"/><Relationship Id="rId39" Type="http://schemas.openxmlformats.org/officeDocument/2006/relationships/slide" Target="slides/slide3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104" Type="http://schemas.openxmlformats.org/officeDocument/2006/relationships/font" Target="fonts/LibreFranklin-boldItalic.fntdata"/><Relationship Id="rId34" Type="http://schemas.openxmlformats.org/officeDocument/2006/relationships/slide" Target="slides/slide28.xml"/><Relationship Id="rId97" Type="http://schemas.openxmlformats.org/officeDocument/2006/relationships/slide" Target="slides/slide91.xml"/><Relationship Id="rId76" Type="http://schemas.openxmlformats.org/officeDocument/2006/relationships/slide" Target="slides/slide70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92" Type="http://schemas.openxmlformats.org/officeDocument/2006/relationships/slide" Target="slides/slide86.xml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29" Type="http://schemas.openxmlformats.org/officeDocument/2006/relationships/slide" Target="slides/slide23.xml"/><Relationship Id="rId2" Type="http://schemas.openxmlformats.org/officeDocument/2006/relationships/viewProps" Target="viewProps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24" Type="http://schemas.openxmlformats.org/officeDocument/2006/relationships/slide" Target="slides/slide18.xml"/><Relationship Id="rId110" Type="http://schemas.openxmlformats.org/officeDocument/2006/relationships/font" Target="fonts/LibreFranklinMedium-bold.fntdata"/><Relationship Id="rId87" Type="http://schemas.openxmlformats.org/officeDocument/2006/relationships/slide" Target="slides/slide81.xml"/><Relationship Id="rId66" Type="http://schemas.openxmlformats.org/officeDocument/2006/relationships/slide" Target="slides/slide60.xml"/><Relationship Id="rId115" Type="http://schemas.openxmlformats.org/officeDocument/2006/relationships/customXml" Target="../customXml/item3.xml"/><Relationship Id="rId82" Type="http://schemas.openxmlformats.org/officeDocument/2006/relationships/slide" Target="slides/slide76.xml"/><Relationship Id="rId61" Type="http://schemas.openxmlformats.org/officeDocument/2006/relationships/slide" Target="slides/slide55.xml"/><Relationship Id="rId19" Type="http://schemas.openxmlformats.org/officeDocument/2006/relationships/slide" Target="slides/slide13.xml"/><Relationship Id="rId105" Type="http://schemas.openxmlformats.org/officeDocument/2006/relationships/font" Target="fonts/CenturySchoolbook-regular.fntdata"/><Relationship Id="rId100" Type="http://schemas.openxmlformats.org/officeDocument/2006/relationships/slide" Target="slides/slide94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14" Type="http://schemas.openxmlformats.org/officeDocument/2006/relationships/slide" Target="slides/slide8.xml"/><Relationship Id="rId77" Type="http://schemas.openxmlformats.org/officeDocument/2006/relationships/slide" Target="slides/slide71.xml"/><Relationship Id="rId56" Type="http://schemas.openxmlformats.org/officeDocument/2006/relationships/slide" Target="slides/slide50.xml"/><Relationship Id="rId98" Type="http://schemas.openxmlformats.org/officeDocument/2006/relationships/slide" Target="slides/slide92.xml"/><Relationship Id="rId93" Type="http://schemas.openxmlformats.org/officeDocument/2006/relationships/slide" Target="slides/slide87.xml"/><Relationship Id="rId8" Type="http://schemas.openxmlformats.org/officeDocument/2006/relationships/slide" Target="slides/slide2.xml"/><Relationship Id="rId72" Type="http://schemas.openxmlformats.org/officeDocument/2006/relationships/slide" Target="slides/slide66.xml"/><Relationship Id="rId51" Type="http://schemas.openxmlformats.org/officeDocument/2006/relationships/slide" Target="slides/slide45.xml"/><Relationship Id="rId3" Type="http://schemas.openxmlformats.org/officeDocument/2006/relationships/presProps" Target="presProps.xml"/><Relationship Id="rId46" Type="http://schemas.openxmlformats.org/officeDocument/2006/relationships/slide" Target="slides/slide40.xml"/><Relationship Id="rId25" Type="http://schemas.openxmlformats.org/officeDocument/2006/relationships/slide" Target="slides/slide19.xml"/><Relationship Id="rId67" Type="http://schemas.openxmlformats.org/officeDocument/2006/relationships/slide" Target="slides/slide61.xml"/><Relationship Id="rId41" Type="http://schemas.openxmlformats.org/officeDocument/2006/relationships/slide" Target="slides/slide35.xml"/><Relationship Id="rId20" Type="http://schemas.openxmlformats.org/officeDocument/2006/relationships/slide" Target="slides/slide14.xml"/><Relationship Id="rId111" Type="http://schemas.openxmlformats.org/officeDocument/2006/relationships/font" Target="fonts/LibreFranklinMedium-italic.fntdata"/><Relationship Id="rId83" Type="http://schemas.openxmlformats.org/officeDocument/2006/relationships/slide" Target="slides/slide77.xml"/><Relationship Id="rId88" Type="http://schemas.openxmlformats.org/officeDocument/2006/relationships/slide" Target="slides/slide82.xml"/><Relationship Id="rId62" Type="http://schemas.openxmlformats.org/officeDocument/2006/relationships/slide" Target="slides/slide56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zh-TW" sz="12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p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93" name="Google Shape;93;p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4" name="Google Shape;94;p1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0" name="Google Shape;100;p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6" name="Google Shape;106;p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博學之，審問之，慎思之，明辨之，篤行之。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思辨能力就是思考辨析能力。所謂思考指的是分析、推理、判斷等思維活動；所謂辨析指的是對事物的情況、類別、事理等的辨別分析。 思辨能力首先是一種抽象思維能力。</a:t>
            </a:r>
            <a:endParaRPr/>
          </a:p>
        </p:txBody>
      </p:sp>
      <p:sp>
        <p:nvSpPr>
          <p:cNvPr id="107" name="Google Shape;107;p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p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3" name="Google Shape;113;p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9" name="Google Shape;119;p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《增廣賢文》又名《昔時賢文》、《古今賢文》，是一部</a:t>
            </a:r>
            <a:r>
              <a:rPr b="1" lang="zh-TW">
                <a:solidFill>
                  <a:srgbClr val="FF0000"/>
                </a:solidFill>
              </a:rPr>
              <a:t>古訓集、民間諺語集</a:t>
            </a:r>
            <a:r>
              <a:rPr lang="zh-TW"/>
              <a:t>。其內容匯集了為人處事的各類諺語，很有哲理性，釋道儒各方面的思想均有體現。人稱「讀了增廣會說話，讀了幼學走天下」。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書名最早見於明代</a:t>
            </a:r>
            <a:r>
              <a:rPr b="1" lang="zh-TW"/>
              <a:t>萬曆年間的戲曲《牡丹亭》</a:t>
            </a:r>
            <a:r>
              <a:rPr lang="zh-TW"/>
              <a:t>，據此可推知此書最遲寫成於萬曆年間。後來經過明、清兩代文人的不斷增補，才改成現在這個模樣，稱《增廣昔時賢文》，通稱《增廣賢文》。作者一直未見任何書載，只知道</a:t>
            </a:r>
            <a:r>
              <a:rPr b="1" lang="zh-TW"/>
              <a:t>清代同治年間儒生周希陶曾進行過重訂</a:t>
            </a:r>
            <a:r>
              <a:rPr lang="zh-TW"/>
              <a:t>，很可能是民間創作的結晶。</a:t>
            </a:r>
            <a:endParaRPr/>
          </a:p>
        </p:txBody>
      </p:sp>
      <p:sp>
        <p:nvSpPr>
          <p:cNvPr id="120" name="Google Shape;120;p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6" name="Google Shape;126;p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2" name="Google Shape;132;p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6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8" name="Google Shape;138;p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2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44" name="Google Shape;144;p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0" name="Google Shape;150;p1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3" name="Shape 1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Google Shape;154;p1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55" name="Google Shape;155;p1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9" name="Shape 1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0" name="Google Shape;160;p1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1" name="Google Shape;161;p1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67" name="Google Shape;167;p1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3" name="Google Shape;173;p1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7" name="Shape 1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8" name="Google Shape;178;p1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1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3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1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5" name="Google Shape;185;p1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8" name="Shape 1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Google Shape;189;p1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1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4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p1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6" name="Google Shape;196;p1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0" name="Google Shape;200;p1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01" name="Google Shape;201;p1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5" name="Shape 2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" name="Google Shape;206;p2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7" name="Google Shape;207;p2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管志道（1536年－1608年），字登之，號東溟。南直隸太倉人。明朝政治人物、進士出身。曾講學於中吳書院，好講三教合一。學者稱東溟先生。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三吏:《石壕吏》《新安吏》《潼關吏》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三別:《新婚別》《無家別》《垂老別》</a:t>
            </a:r>
            <a:endParaRPr/>
          </a:p>
        </p:txBody>
      </p:sp>
      <p:sp>
        <p:nvSpPr>
          <p:cNvPr id="208" name="Google Shape;208;p20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4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2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26" name="Google Shape;226;p2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0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" name="Google Shape;231;p2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2" name="Google Shape;232;p2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6" name="Shape 2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" name="Google Shape;237;p2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38" name="Google Shape;238;p2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2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p2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44" name="Google Shape;244;p2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8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p2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0" name="Google Shape;250;p2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3" name="Shape 2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4" name="Google Shape;254;p2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55" name="Google Shape;255;p2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9" name="Shape 2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0" name="Google Shape;260;p2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1" name="Google Shape;261;p2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5" name="Shape 2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" name="Google Shape;266;p2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67" name="Google Shape;267;p2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2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3" name="Google Shape;273;p2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6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3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78" name="Google Shape;278;p3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3" name="Google Shape;283;p3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4" name="Google Shape;284;p3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7" name="Shape 2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8" name="Google Shape;288;p3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89" name="Google Shape;289;p3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3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p3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295" name="Google Shape;295;p3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99" name="Shape 2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0" name="Google Shape;300;p3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1" name="Google Shape;301;p3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04" name="Shape 3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Google Shape;305;p3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06" name="Google Shape;306;p3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0" name="Shape 3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1" name="Google Shape;311;p3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2" name="Google Shape;312;p3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6" name="Shape 3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" name="Google Shape;317;p3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18" name="Google Shape;318;p3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3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4" name="Google Shape;324;p3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28" name="Shape 3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9" name="Google Shape;329;p3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0" name="Google Shape;330;p3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35" name="Shape 3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6" name="Google Shape;336;p4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37" name="Google Shape;337;p4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1" name="Shape 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2" name="Google Shape;342;p4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3" name="Google Shape;343;p4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4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49" name="Google Shape;349;p4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2" name="Shape 3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" name="Google Shape;353;p4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54" name="Google Shape;354;p4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58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9" name="Google Shape;359;p4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0" name="Google Shape;360;p4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64" name="Shape 3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5" name="Google Shape;365;p4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66" name="Google Shape;366;p4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0" name="Shape 3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1" name="Google Shape;371;p4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2" name="Google Shape;372;p4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6" name="Shape 3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7" name="Google Shape;377;p4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8" name="Google Shape;378;p4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2" name="Shape 3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3" name="Google Shape;383;p4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4" name="Google Shape;384;p4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87" name="Shape 3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" name="Google Shape;388;p4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9" name="Google Shape;389;p4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3" name="Shape 3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4" name="Google Shape;394;p5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95" name="Google Shape;395;p5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98" name="Shape 3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" name="Google Shape;399;p5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0" name="Google Shape;400;p5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3" name="Shape 4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4" name="Google Shape;404;p5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05" name="Google Shape;405;p5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18" name="Shape 4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" name="Google Shape;419;p5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0" name="Google Shape;420;p5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26" name="Shape 4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7" name="Google Shape;427;p5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28" name="Google Shape;428;p5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2" name="Shape 4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3" name="Google Shape;433;p5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4" name="Google Shape;434;p5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8" name="Shape 4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9" name="Google Shape;439;p5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0" name="Google Shape;440;p5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45" name="Shape 4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6" name="Google Shape;446;p5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47" name="Google Shape;447;p5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1" name="Shape 4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2" name="Google Shape;452;p5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3" name="Google Shape;453;p5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57" name="Shape 4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8" name="Google Shape;458;p5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59" name="Google Shape;459;p5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3" name="Shape 4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4" name="Google Shape;464;p6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65" name="Google Shape;465;p6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69" name="Shape 4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0" name="Google Shape;470;p6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1" name="Google Shape;471;p6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4" name="Shape 4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5" name="Google Shape;475;p6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76" name="Google Shape;476;p6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79" name="Shape 4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0" name="Google Shape;480;p6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81" name="Google Shape;481;p6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《戰國策》記載和氏璧一直是楚國國寶，楚威王時代和氏璧被賜予攻打魏國有功的昭陽令尹，一次昭陽在設宴招待門客時將和氏璧取出供賓客參觀，此時賓客中有人突發起鬨，並趁亂偷走了擺在桌上的和氏璧。昭陽的門客指認張儀是盜走和氏璧的人。昭陽在經過拷打訊問後放走張儀，張儀在成為秦國相國後曾為此向楚國展開報復，但和氏璧自此就下落不明。此後和氏璧經人之手，輾轉來到趙國。依中國正史《史記》記載前3世紀時期和氏璧被戰國時期趙國君主趙惠文王所有。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82" name="Google Shape;482;p63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0" name="Shape 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" name="Google Shape;491;p6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2" name="Google Shape;492;p6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96" name="Shape 4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7" name="Google Shape;497;p6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98" name="Google Shape;498;p6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2" name="Shape 5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3" name="Google Shape;503;p6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04" name="Google Shape;504;p6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8" name="Shape 5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9" name="Google Shape;509;p6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0" name="Google Shape;510;p6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4" name="Shape 5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5" name="Google Shape;515;p6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6" name="Google Shape;516;p6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19" name="Shape 5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0" name="Google Shape;520;p6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1" name="Google Shape;521;p6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25" name="Shape 5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6" name="Google Shape;526;p7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7" name="Google Shape;527;p7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1" name="Shape 5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" name="Google Shape;532;p7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3" name="Google Shape;533;p7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36" name="Shape 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7" name="Google Shape;537;p7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8" name="Google Shape;538;p7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2" name="Shape 5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3" name="Google Shape;543;p7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44" name="Google Shape;544;p7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48" name="Shape 5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Google Shape;549;p7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0" name="Google Shape;550;p7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3" name="Shape 5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4" name="Google Shape;554;p7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55" name="Google Shape;555;p7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《戰國策》記載和氏璧一直是楚國國寶，楚威王時代和氏璧被賜予攻打魏國有功的昭陽令尹，一次昭陽在設宴招待門客時將和氏璧取出供賓客參觀，此時賓客中有人突發起鬨，並趁亂偷走了擺在桌上的和氏璧。昭陽的門客指認張儀是盜走和氏璧的人。昭陽在經過拷打訊問後放走張儀，張儀在成為秦國相國後曾為此向楚國展開報復，但和氏璧自此就下落不明。此後和氏璧經人之手，輾轉來到趙國。依中國正史《史記》記載前3世紀時期和氏璧被戰國時期趙國君主趙惠文王所有。</a:t>
            </a:r>
            <a:endParaRPr/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56" name="Google Shape;556;p75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2" name="Shape 5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" name="Google Shape;563;p7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64" name="Google Shape;564;p7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9" name="Shape 56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0" name="Google Shape;570;p7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71" name="Google Shape;571;p7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82" name="Shape 5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" name="Google Shape;583;p7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584" name="Google Shape;584;p7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5" name="Google Shape;585;p78:notes"/>
          <p:cNvSpPr txBox="1"/>
          <p:nvPr>
            <p:ph idx="12" type="sldNum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notes>
</file>

<file path=ppt/notesSlides/notesSlide7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99" name="Shape 5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0" name="Google Shape;600;p7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1" name="Google Shape;601;p7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04" name="Shape 6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5" name="Google Shape;605;p8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6" name="Google Shape;606;p8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0" name="Shape 6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1" name="Google Shape;611;p8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2" name="Google Shape;612;p8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6" name="Shape 6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7" name="Google Shape;617;p8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18" name="Google Shape;618;p8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2" name="Shape 6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3" name="Google Shape;623;p8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4" name="Google Shape;624;p8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8" name="Shape 6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9" name="Google Shape;629;p8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0" name="Google Shape;630;p8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34" name="Shape 6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" name="Google Shape;635;p85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6" name="Google Shape;636;p85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0" name="Shape 6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1" name="Google Shape;641;p86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2" name="Google Shape;642;p86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46" name="Shape 6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7" name="Google Shape;647;p87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48" name="Google Shape;648;p87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2" name="Shape 6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3" name="Google Shape;653;p88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54" name="Google Shape;654;p88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58" name="Shape 6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9" name="Google Shape;659;p89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0" name="Google Shape;660;p89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64" name="Shape 6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" name="Google Shape;665;p90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6" name="Google Shape;666;p90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0" name="Shape 6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1" name="Google Shape;671;p91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2" name="Google Shape;672;p91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76" name="Shape 6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7" name="Google Shape;677;p92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8" name="Google Shape;678;p92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2" name="Shape 6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3" name="Google Shape;683;p93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4" name="Google Shape;684;p93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8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94:notes"/>
          <p:cNvSpPr txBox="1"/>
          <p:nvPr>
            <p:ph idx="1" type="body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90" name="Google Shape;690;p94:notes"/>
          <p:cNvSpPr/>
          <p:nvPr>
            <p:ph idx="2" type="sldImg"/>
          </p:nvPr>
        </p:nvSpPr>
        <p:spPr>
          <a:xfrm>
            <a:off x="1371600" y="1143000"/>
            <a:ext cx="4114800" cy="30861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jpg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投影片" showMasterSp="0" type="title">
  <p:cSld name="TITLE">
    <p:spTree>
      <p:nvGrpSpPr>
        <p:cNvPr id="18" name="Shape 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Google Shape;19;p2"/>
          <p:cNvCxnSpPr/>
          <p:nvPr/>
        </p:nvCxnSpPr>
        <p:spPr>
          <a:xfrm>
            <a:off x="514350" y="5349902"/>
            <a:ext cx="8629650" cy="2381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0" name="Google Shape;20;p2"/>
          <p:cNvSpPr txBox="1"/>
          <p:nvPr>
            <p:ph type="ctrTitle"/>
          </p:nvPr>
        </p:nvSpPr>
        <p:spPr>
          <a:xfrm>
            <a:off x="381000" y="4853411"/>
            <a:ext cx="8458200" cy="12223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2"/>
          <p:cNvSpPr txBox="1"/>
          <p:nvPr>
            <p:ph idx="1" type="subTitle"/>
          </p:nvPr>
        </p:nvSpPr>
        <p:spPr>
          <a:xfrm>
            <a:off x="381000" y="3886200"/>
            <a:ext cx="8458200" cy="9144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algn="l">
              <a:spcBef>
                <a:spcPts val="480"/>
              </a:spcBef>
              <a:spcAft>
                <a:spcPts val="0"/>
              </a:spcAft>
              <a:buSzPts val="1680"/>
              <a:buNone/>
              <a:defRPr sz="2400">
                <a:solidFill>
                  <a:srgbClr val="44332A"/>
                </a:solidFill>
              </a:defRPr>
            </a:lvl1pPr>
            <a:lvl2pPr lvl="1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2pPr>
            <a:lvl3pPr lvl="2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3pPr>
            <a:lvl4pPr lvl="3" algn="ctr">
              <a:spcBef>
                <a:spcPts val="360"/>
              </a:spcBef>
              <a:spcAft>
                <a:spcPts val="0"/>
              </a:spcAft>
              <a:buSzPts val="1260"/>
              <a:buNone/>
              <a:defRPr/>
            </a:lvl4pPr>
            <a:lvl5pPr lvl="4" algn="ctr">
              <a:spcBef>
                <a:spcPts val="360"/>
              </a:spcBef>
              <a:spcAft>
                <a:spcPts val="0"/>
              </a:spcAft>
              <a:buSzPts val="1080"/>
              <a:buNone/>
              <a:defRPr/>
            </a:lvl5pPr>
            <a:lvl6pPr lvl="5" algn="ctr">
              <a:spcBef>
                <a:spcPts val="360"/>
              </a:spcBef>
              <a:spcAft>
                <a:spcPts val="0"/>
              </a:spcAft>
              <a:buSzPts val="1080"/>
              <a:buNone/>
              <a:defRPr/>
            </a:lvl6pPr>
            <a:lvl7pPr lvl="6" algn="ctr">
              <a:spcBef>
                <a:spcPts val="360"/>
              </a:spcBef>
              <a:spcAft>
                <a:spcPts val="0"/>
              </a:spcAft>
              <a:buSzPts val="1080"/>
              <a:buNone/>
              <a:defRPr/>
            </a:lvl7pPr>
            <a:lvl8pPr lvl="7" algn="ctr">
              <a:spcBef>
                <a:spcPts val="360"/>
              </a:spcBef>
              <a:spcAft>
                <a:spcPts val="0"/>
              </a:spcAft>
              <a:buSzPts val="1080"/>
              <a:buNone/>
              <a:defRPr/>
            </a:lvl8pPr>
            <a:lvl9pPr lvl="8" algn="ctr">
              <a:spcBef>
                <a:spcPts val="360"/>
              </a:spcBef>
              <a:spcAft>
                <a:spcPts val="0"/>
              </a:spcAft>
              <a:buSzPts val="1080"/>
              <a:buNone/>
              <a:defRPr/>
            </a:lvl9pPr>
          </a:lstStyle>
          <a:p/>
        </p:txBody>
      </p:sp>
      <p:sp>
        <p:nvSpPr>
          <p:cNvPr id="22" name="Google Shape;22;p2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2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2"/>
          <p:cNvSpPr txBox="1"/>
          <p:nvPr>
            <p:ph idx="12" type="sldNum"/>
          </p:nvPr>
        </p:nvSpPr>
        <p:spPr>
          <a:xfrm>
            <a:off x="8229600" y="6473825"/>
            <a:ext cx="758825" cy="2476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物件" type="obj">
  <p:cSld name="OBJECT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3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3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08610" lvl="0" marL="457200" algn="l">
              <a:spcBef>
                <a:spcPts val="360"/>
              </a:spcBef>
              <a:spcAft>
                <a:spcPts val="0"/>
              </a:spcAft>
              <a:buSzPts val="1260"/>
              <a:buChar char="🞭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🞤"/>
              <a:defRPr/>
            </a:lvl2pPr>
            <a:lvl3pPr indent="-308610" lvl="2" marL="1371600" algn="l">
              <a:spcBef>
                <a:spcPts val="360"/>
              </a:spcBef>
              <a:spcAft>
                <a:spcPts val="0"/>
              </a:spcAft>
              <a:buSzPts val="1260"/>
              <a:buChar char="🞫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🞲"/>
              <a:defRPr/>
            </a:lvl4pPr>
            <a:lvl5pPr indent="-297179" lvl="4" marL="2286000" algn="l">
              <a:spcBef>
                <a:spcPts val="360"/>
              </a:spcBef>
              <a:spcAft>
                <a:spcPts val="0"/>
              </a:spcAft>
              <a:buSzPts val="1080"/>
              <a:buChar char="🞩"/>
              <a:defRPr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28" name="Google Shape;28;p3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3"/>
          <p:cNvSpPr txBox="1"/>
          <p:nvPr>
            <p:ph idx="11" type="ftr"/>
          </p:nvPr>
        </p:nvSpPr>
        <p:spPr>
          <a:xfrm>
            <a:off x="3581400" y="76200"/>
            <a:ext cx="2895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3"/>
          <p:cNvSpPr txBox="1"/>
          <p:nvPr>
            <p:ph idx="12" type="sldNum"/>
          </p:nvPr>
        </p:nvSpPr>
        <p:spPr>
          <a:xfrm>
            <a:off x="8229600" y="6473825"/>
            <a:ext cx="758825" cy="2476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兩項物件" type="twoObj">
  <p:cSld name="TWO_OBJECTS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4"/>
          <p:cNvSpPr txBox="1"/>
          <p:nvPr>
            <p:ph type="title"/>
          </p:nvPr>
        </p:nvSpPr>
        <p:spPr>
          <a:xfrm>
            <a:off x="301752" y="457200"/>
            <a:ext cx="868680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4"/>
          <p:cNvSpPr txBox="1"/>
          <p:nvPr>
            <p:ph idx="1" type="body"/>
          </p:nvPr>
        </p:nvSpPr>
        <p:spPr>
          <a:xfrm>
            <a:off x="304800" y="1600200"/>
            <a:ext cx="4191000" cy="4724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53060" lvl="0" marL="457200" algn="l">
              <a:spcBef>
                <a:spcPts val="560"/>
              </a:spcBef>
              <a:spcAft>
                <a:spcPts val="0"/>
              </a:spcAft>
              <a:buSzPts val="1960"/>
              <a:buChar char="🞭"/>
              <a:defRPr sz="2800"/>
            </a:lvl1pPr>
            <a:lvl2pPr indent="-335280" lvl="1" marL="914400" algn="l">
              <a:spcBef>
                <a:spcPts val="480"/>
              </a:spcBef>
              <a:spcAft>
                <a:spcPts val="0"/>
              </a:spcAft>
              <a:buSzPts val="1680"/>
              <a:buChar char="🞤"/>
              <a:defRPr sz="2400"/>
            </a:lvl2pPr>
            <a:lvl3pPr indent="-317500" lvl="2" marL="1371600" algn="l">
              <a:spcBef>
                <a:spcPts val="400"/>
              </a:spcBef>
              <a:spcAft>
                <a:spcPts val="0"/>
              </a:spcAft>
              <a:buSzPts val="1400"/>
              <a:buChar char="🞫"/>
              <a:defRPr sz="2000"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🞲"/>
              <a:defRPr sz="1800"/>
            </a:lvl4pPr>
            <a:lvl5pPr indent="-297179" lvl="4" marL="2286000" algn="l">
              <a:spcBef>
                <a:spcPts val="360"/>
              </a:spcBef>
              <a:spcAft>
                <a:spcPts val="0"/>
              </a:spcAft>
              <a:buSzPts val="1080"/>
              <a:buChar char="🞩"/>
              <a:defRPr sz="18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34" name="Google Shape;34;p4"/>
          <p:cNvSpPr txBox="1"/>
          <p:nvPr>
            <p:ph idx="2" type="body"/>
          </p:nvPr>
        </p:nvSpPr>
        <p:spPr>
          <a:xfrm>
            <a:off x="4648200" y="1600200"/>
            <a:ext cx="4343400" cy="4724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53060" lvl="0" marL="457200" algn="l">
              <a:spcBef>
                <a:spcPts val="560"/>
              </a:spcBef>
              <a:spcAft>
                <a:spcPts val="0"/>
              </a:spcAft>
              <a:buSzPts val="1960"/>
              <a:buChar char="🞭"/>
              <a:defRPr sz="2800"/>
            </a:lvl1pPr>
            <a:lvl2pPr indent="-335280" lvl="1" marL="914400" algn="l">
              <a:spcBef>
                <a:spcPts val="480"/>
              </a:spcBef>
              <a:spcAft>
                <a:spcPts val="0"/>
              </a:spcAft>
              <a:buSzPts val="1680"/>
              <a:buChar char="🞤"/>
              <a:defRPr sz="2400"/>
            </a:lvl2pPr>
            <a:lvl3pPr indent="-317500" lvl="2" marL="1371600" algn="l">
              <a:spcBef>
                <a:spcPts val="400"/>
              </a:spcBef>
              <a:spcAft>
                <a:spcPts val="0"/>
              </a:spcAft>
              <a:buSzPts val="1400"/>
              <a:buChar char="🞫"/>
              <a:defRPr sz="2000"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🞲"/>
              <a:defRPr sz="1800"/>
            </a:lvl4pPr>
            <a:lvl5pPr indent="-297179" lvl="4" marL="2286000" algn="l">
              <a:spcBef>
                <a:spcPts val="360"/>
              </a:spcBef>
              <a:spcAft>
                <a:spcPts val="0"/>
              </a:spcAft>
              <a:buSzPts val="1080"/>
              <a:buChar char="🞩"/>
              <a:defRPr sz="18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35" name="Google Shape;35;p4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4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7" name="Google Shape;37;p4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區段標題" showMasterSp="0" type="secHead">
  <p:cSld name="SECTION_HEADER">
    <p:bg>
      <p:bgPr>
        <a:blipFill>
          <a:blip r:embed="rId2">
            <a:alphaModFix/>
          </a:blip>
          <a:stretch>
            <a:fillRect/>
          </a:stretch>
        </a:blipFill>
      </p:bgPr>
    </p:bg>
    <p:spTree>
      <p:nvGrpSpPr>
        <p:cNvPr id="38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9" name="Google Shape;39;p5"/>
          <p:cNvCxnSpPr/>
          <p:nvPr/>
        </p:nvCxnSpPr>
        <p:spPr>
          <a:xfrm>
            <a:off x="514350" y="3444902"/>
            <a:ext cx="8629650" cy="2381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0" name="Google Shape;40;p5"/>
          <p:cNvSpPr txBox="1"/>
          <p:nvPr>
            <p:ph idx="1" type="body"/>
          </p:nvPr>
        </p:nvSpPr>
        <p:spPr>
          <a:xfrm>
            <a:off x="381000" y="1676400"/>
            <a:ext cx="8458200" cy="121920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indent="-228600" lvl="0" marL="457200" algn="r">
              <a:spcBef>
                <a:spcPts val="400"/>
              </a:spcBef>
              <a:spcAft>
                <a:spcPts val="0"/>
              </a:spcAft>
              <a:buSzPts val="1400"/>
              <a:buNone/>
              <a:defRPr sz="2000">
                <a:solidFill>
                  <a:srgbClr val="DCD0B0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SzPts val="1260"/>
              <a:buNone/>
              <a:defRPr sz="1800">
                <a:solidFill>
                  <a:schemeClr val="lt1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SzPts val="1120"/>
              <a:buNone/>
              <a:defRPr sz="1600">
                <a:solidFill>
                  <a:schemeClr val="lt1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SzPts val="980"/>
              <a:buNone/>
              <a:defRPr sz="1400">
                <a:solidFill>
                  <a:schemeClr val="lt1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SzPts val="840"/>
              <a:buNone/>
              <a:defRPr sz="1400">
                <a:solidFill>
                  <a:schemeClr val="lt1"/>
                </a:solidFill>
              </a:defRPr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41" name="Google Shape;41;p5"/>
          <p:cNvSpPr txBox="1"/>
          <p:nvPr>
            <p:ph type="title"/>
          </p:nvPr>
        </p:nvSpPr>
        <p:spPr>
          <a:xfrm>
            <a:off x="180475" y="2947085"/>
            <a:ext cx="8686800" cy="11848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5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5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4" name="Google Shape;44;p5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比對" showMasterSp="0" type="twoTxTwoObj">
  <p:cSld name="TWO_OBJECTS_WITH_TEXT">
    <p:spTree>
      <p:nvGrpSpPr>
        <p:cNvPr id="45" name="Shape 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6" name="Google Shape;46;p6"/>
          <p:cNvCxnSpPr/>
          <p:nvPr/>
        </p:nvCxnSpPr>
        <p:spPr>
          <a:xfrm>
            <a:off x="514350" y="6019800"/>
            <a:ext cx="8629650" cy="2381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7" name="Google Shape;47;p6"/>
          <p:cNvSpPr txBox="1"/>
          <p:nvPr>
            <p:ph type="title"/>
          </p:nvPr>
        </p:nvSpPr>
        <p:spPr>
          <a:xfrm>
            <a:off x="304800" y="5410200"/>
            <a:ext cx="8610600" cy="88265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8" name="Google Shape;48;p6"/>
          <p:cNvSpPr txBox="1"/>
          <p:nvPr>
            <p:ph idx="1" type="body"/>
          </p:nvPr>
        </p:nvSpPr>
        <p:spPr>
          <a:xfrm>
            <a:off x="281444" y="666750"/>
            <a:ext cx="4290556" cy="6397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260"/>
              <a:buNone/>
              <a:defRPr b="0" sz="1800" cap="none">
                <a:solidFill>
                  <a:srgbClr val="AF7621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SzPts val="960"/>
              <a:buNone/>
              <a:defRPr b="1" sz="16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49" name="Google Shape;49;p6"/>
          <p:cNvSpPr txBox="1"/>
          <p:nvPr>
            <p:ph idx="2" type="body"/>
          </p:nvPr>
        </p:nvSpPr>
        <p:spPr>
          <a:xfrm>
            <a:off x="4645025" y="666750"/>
            <a:ext cx="4292241" cy="63976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360"/>
              </a:spcBef>
              <a:spcAft>
                <a:spcPts val="0"/>
              </a:spcAft>
              <a:buSzPts val="1260"/>
              <a:buNone/>
              <a:defRPr b="0" sz="1800" cap="none">
                <a:solidFill>
                  <a:srgbClr val="AF7621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SzPts val="14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SzPts val="126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SzPts val="112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SzPts val="960"/>
              <a:buNone/>
              <a:defRPr b="1" sz="16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50" name="Google Shape;50;p6"/>
          <p:cNvSpPr txBox="1"/>
          <p:nvPr>
            <p:ph idx="3" type="body"/>
          </p:nvPr>
        </p:nvSpPr>
        <p:spPr>
          <a:xfrm>
            <a:off x="281444" y="1316037"/>
            <a:ext cx="4290556" cy="39417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35280" lvl="0" marL="457200" algn="l">
              <a:spcBef>
                <a:spcPts val="480"/>
              </a:spcBef>
              <a:spcAft>
                <a:spcPts val="0"/>
              </a:spcAft>
              <a:buSzPts val="1680"/>
              <a:buChar char="🞭"/>
              <a:defRPr sz="2400"/>
            </a:lvl1pPr>
            <a:lvl2pPr indent="-317500" lvl="1" marL="914400" algn="l">
              <a:spcBef>
                <a:spcPts val="400"/>
              </a:spcBef>
              <a:spcAft>
                <a:spcPts val="0"/>
              </a:spcAft>
              <a:buSzPts val="1400"/>
              <a:buChar char="🞤"/>
              <a:defRPr sz="2000"/>
            </a:lvl2pPr>
            <a:lvl3pPr indent="-308610" lvl="2" marL="1371600" algn="l">
              <a:spcBef>
                <a:spcPts val="360"/>
              </a:spcBef>
              <a:spcAft>
                <a:spcPts val="0"/>
              </a:spcAft>
              <a:buSzPts val="1260"/>
              <a:buChar char="🞫"/>
              <a:defRPr sz="1800"/>
            </a:lvl3pPr>
            <a:lvl4pPr indent="-299719" lvl="3" marL="1828800" algn="l">
              <a:spcBef>
                <a:spcPts val="320"/>
              </a:spcBef>
              <a:spcAft>
                <a:spcPts val="0"/>
              </a:spcAft>
              <a:buSzPts val="1120"/>
              <a:buChar char="🞲"/>
              <a:defRPr sz="1600"/>
            </a:lvl4pPr>
            <a:lvl5pPr indent="-289560" lvl="4" marL="2286000" algn="l">
              <a:spcBef>
                <a:spcPts val="320"/>
              </a:spcBef>
              <a:spcAft>
                <a:spcPts val="0"/>
              </a:spcAft>
              <a:buSzPts val="960"/>
              <a:buChar char="🞩"/>
              <a:defRPr sz="16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51" name="Google Shape;51;p6"/>
          <p:cNvSpPr txBox="1"/>
          <p:nvPr>
            <p:ph idx="4" type="body"/>
          </p:nvPr>
        </p:nvSpPr>
        <p:spPr>
          <a:xfrm>
            <a:off x="4648730" y="1316037"/>
            <a:ext cx="4288536" cy="39417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35280" lvl="0" marL="457200" algn="l">
              <a:spcBef>
                <a:spcPts val="480"/>
              </a:spcBef>
              <a:spcAft>
                <a:spcPts val="0"/>
              </a:spcAft>
              <a:buSzPts val="1680"/>
              <a:buChar char="🞭"/>
              <a:defRPr sz="2400"/>
            </a:lvl1pPr>
            <a:lvl2pPr indent="-317500" lvl="1" marL="914400" algn="l">
              <a:spcBef>
                <a:spcPts val="400"/>
              </a:spcBef>
              <a:spcAft>
                <a:spcPts val="0"/>
              </a:spcAft>
              <a:buSzPts val="1400"/>
              <a:buChar char="🞤"/>
              <a:defRPr sz="2000"/>
            </a:lvl2pPr>
            <a:lvl3pPr indent="-308610" lvl="2" marL="1371600" algn="l">
              <a:spcBef>
                <a:spcPts val="360"/>
              </a:spcBef>
              <a:spcAft>
                <a:spcPts val="0"/>
              </a:spcAft>
              <a:buSzPts val="1260"/>
              <a:buChar char="🞫"/>
              <a:defRPr sz="1800"/>
            </a:lvl3pPr>
            <a:lvl4pPr indent="-299719" lvl="3" marL="1828800" algn="l">
              <a:spcBef>
                <a:spcPts val="320"/>
              </a:spcBef>
              <a:spcAft>
                <a:spcPts val="0"/>
              </a:spcAft>
              <a:buSzPts val="1120"/>
              <a:buChar char="🞲"/>
              <a:defRPr sz="1600"/>
            </a:lvl4pPr>
            <a:lvl5pPr indent="-289560" lvl="4" marL="2286000" algn="l">
              <a:spcBef>
                <a:spcPts val="320"/>
              </a:spcBef>
              <a:spcAft>
                <a:spcPts val="0"/>
              </a:spcAft>
              <a:buSzPts val="960"/>
              <a:buChar char="🞩"/>
              <a:defRPr sz="16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52" name="Google Shape;52;p6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3" name="Google Shape;53;p6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4" name="Google Shape;54;p6"/>
          <p:cNvSpPr txBox="1"/>
          <p:nvPr>
            <p:ph idx="12" type="sldNum"/>
          </p:nvPr>
        </p:nvSpPr>
        <p:spPr>
          <a:xfrm>
            <a:off x="8229600" y="6477000"/>
            <a:ext cx="762000" cy="2476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只有標題" type="titleOnly">
  <p:cSld name="TITLE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p7"/>
          <p:cNvSpPr txBox="1"/>
          <p:nvPr>
            <p:ph type="title"/>
          </p:nvPr>
        </p:nvSpPr>
        <p:spPr>
          <a:xfrm>
            <a:off x="301752" y="457200"/>
            <a:ext cx="868680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7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8" name="Google Shape;58;p7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9" name="Google Shape;59;p7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空白" showMasterSp="0" type="blank">
  <p:cSld name="BLANK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8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2" name="Google Shape;62;p8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8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內容" showMasterSp="0" type="objTx">
  <p:cSld name="OBJECT_WITH_CAPTION_TEXT"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" name="Google Shape;65;p9"/>
          <p:cNvCxnSpPr/>
          <p:nvPr/>
        </p:nvCxnSpPr>
        <p:spPr>
          <a:xfrm>
            <a:off x="514350" y="5849117"/>
            <a:ext cx="8629650" cy="2381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6" name="Google Shape;66;p9"/>
          <p:cNvSpPr txBox="1"/>
          <p:nvPr>
            <p:ph type="title"/>
          </p:nvPr>
        </p:nvSpPr>
        <p:spPr>
          <a:xfrm>
            <a:off x="457200" y="5486400"/>
            <a:ext cx="8458200" cy="520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Libre Franklin Medium"/>
              <a:buNone/>
              <a:defRPr b="1"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9"/>
          <p:cNvSpPr txBox="1"/>
          <p:nvPr>
            <p:ph idx="1" type="body"/>
          </p:nvPr>
        </p:nvSpPr>
        <p:spPr>
          <a:xfrm>
            <a:off x="457200" y="609600"/>
            <a:ext cx="3008313" cy="48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SzPts val="84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SzPts val="7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SzPts val="63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SzPts val="540"/>
              <a:buNone/>
              <a:defRPr sz="9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68" name="Google Shape;68;p9"/>
          <p:cNvSpPr txBox="1"/>
          <p:nvPr>
            <p:ph idx="2" type="body"/>
          </p:nvPr>
        </p:nvSpPr>
        <p:spPr>
          <a:xfrm>
            <a:off x="3575050" y="609600"/>
            <a:ext cx="5340350" cy="48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70840" lvl="0" marL="457200" algn="l">
              <a:spcBef>
                <a:spcPts val="640"/>
              </a:spcBef>
              <a:spcAft>
                <a:spcPts val="0"/>
              </a:spcAft>
              <a:buSzPts val="2240"/>
              <a:buChar char="🞭"/>
              <a:defRPr sz="3200"/>
            </a:lvl1pPr>
            <a:lvl2pPr indent="-353060" lvl="1" marL="914400" algn="l">
              <a:spcBef>
                <a:spcPts val="560"/>
              </a:spcBef>
              <a:spcAft>
                <a:spcPts val="0"/>
              </a:spcAft>
              <a:buSzPts val="1960"/>
              <a:buChar char="🞤"/>
              <a:defRPr sz="2800"/>
            </a:lvl2pPr>
            <a:lvl3pPr indent="-335280" lvl="2" marL="1371600" algn="l">
              <a:spcBef>
                <a:spcPts val="480"/>
              </a:spcBef>
              <a:spcAft>
                <a:spcPts val="0"/>
              </a:spcAft>
              <a:buSzPts val="1680"/>
              <a:buChar char="🞫"/>
              <a:defRPr sz="2400"/>
            </a:lvl3pPr>
            <a:lvl4pPr indent="-317500" lvl="3" marL="1828800" algn="l">
              <a:spcBef>
                <a:spcPts val="400"/>
              </a:spcBef>
              <a:spcAft>
                <a:spcPts val="0"/>
              </a:spcAft>
              <a:buSzPts val="1400"/>
              <a:buChar char="🞲"/>
              <a:defRPr sz="2000"/>
            </a:lvl4pPr>
            <a:lvl5pPr indent="-304800" lvl="4" marL="2286000" algn="l">
              <a:spcBef>
                <a:spcPts val="400"/>
              </a:spcBef>
              <a:spcAft>
                <a:spcPts val="0"/>
              </a:spcAft>
              <a:buSzPts val="1200"/>
              <a:buChar char="🞩"/>
              <a:defRPr sz="20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69" name="Google Shape;69;p9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9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9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含標題的圖片" showMasterSp="0" type="picTx">
  <p:cSld name="PICTURE_WITH_CAPTION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10"/>
          <p:cNvSpPr/>
          <p:nvPr>
            <p:ph idx="2" type="pic"/>
          </p:nvPr>
        </p:nvSpPr>
        <p:spPr>
          <a:xfrm>
            <a:off x="3505200" y="616634"/>
            <a:ext cx="5029200" cy="3657600"/>
          </a:xfrm>
          <a:prstGeom prst="rect">
            <a:avLst/>
          </a:prstGeom>
          <a:solidFill>
            <a:schemeClr val="lt1"/>
          </a:solidFill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  <a:effectLst>
            <a:reflection blurRad="0" dir="5400000" dist="900" endA="500" endPos="10000" kx="0" rotWithShape="0" algn="bl" stA="49000" stPos="0" sy="-90000" ky="0"/>
          </a:effectLst>
        </p:spPr>
      </p:sp>
      <p:sp>
        <p:nvSpPr>
          <p:cNvPr id="74" name="Google Shape;74;p10"/>
          <p:cNvSpPr txBox="1"/>
          <p:nvPr>
            <p:ph type="title"/>
          </p:nvPr>
        </p:nvSpPr>
        <p:spPr>
          <a:xfrm>
            <a:off x="381000" y="4993760"/>
            <a:ext cx="5867400" cy="522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Font typeface="Libre Franklin Medium"/>
              <a:buNone/>
              <a:defRPr b="1" sz="2000"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5" name="Google Shape;75;p10"/>
          <p:cNvSpPr txBox="1"/>
          <p:nvPr>
            <p:ph idx="1" type="body"/>
          </p:nvPr>
        </p:nvSpPr>
        <p:spPr>
          <a:xfrm>
            <a:off x="381000" y="5533218"/>
            <a:ext cx="5867400" cy="7683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109725" spcFirstLastPara="1" rIns="91425" wrap="square" tIns="0">
            <a:no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SzPts val="980"/>
              <a:buNone/>
              <a:defRPr sz="1400"/>
            </a:lvl1pPr>
            <a:lvl2pPr indent="-281940" lvl="1" marL="914400" algn="l">
              <a:spcBef>
                <a:spcPts val="240"/>
              </a:spcBef>
              <a:spcAft>
                <a:spcPts val="0"/>
              </a:spcAft>
              <a:buSzPts val="840"/>
              <a:buChar char="🞤"/>
              <a:defRPr sz="1200"/>
            </a:lvl2pPr>
            <a:lvl3pPr indent="-273050" lvl="2" marL="1371600" algn="l">
              <a:spcBef>
                <a:spcPts val="200"/>
              </a:spcBef>
              <a:spcAft>
                <a:spcPts val="0"/>
              </a:spcAft>
              <a:buSzPts val="700"/>
              <a:buChar char="🞫"/>
              <a:defRPr sz="1000"/>
            </a:lvl3pPr>
            <a:lvl4pPr indent="-268605" lvl="3" marL="1828800" algn="l">
              <a:spcBef>
                <a:spcPts val="180"/>
              </a:spcBef>
              <a:spcAft>
                <a:spcPts val="0"/>
              </a:spcAft>
              <a:buSzPts val="630"/>
              <a:buChar char="🞲"/>
              <a:defRPr sz="900"/>
            </a:lvl4pPr>
            <a:lvl5pPr indent="-262889" lvl="4" marL="2286000" algn="l">
              <a:spcBef>
                <a:spcPts val="180"/>
              </a:spcBef>
              <a:spcAft>
                <a:spcPts val="0"/>
              </a:spcAft>
              <a:buSzPts val="540"/>
              <a:buChar char="🞩"/>
              <a:defRPr sz="900"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76" name="Google Shape;76;p10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10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8" name="Google Shape;78;p10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標題及直排文字" type="vertTx">
  <p:cSld name="VERTICAL_TEXT"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1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1" name="Google Shape;81;p11"/>
          <p:cNvSpPr txBox="1"/>
          <p:nvPr>
            <p:ph idx="1" type="body"/>
          </p:nvPr>
        </p:nvSpPr>
        <p:spPr>
          <a:xfrm rot="5400000">
            <a:off x="2385219" y="-526256"/>
            <a:ext cx="4525962" cy="8686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08610" lvl="0" marL="457200" algn="l">
              <a:spcBef>
                <a:spcPts val="360"/>
              </a:spcBef>
              <a:spcAft>
                <a:spcPts val="0"/>
              </a:spcAft>
              <a:buSzPts val="1260"/>
              <a:buChar char="🞭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🞤"/>
              <a:defRPr/>
            </a:lvl2pPr>
            <a:lvl3pPr indent="-308610" lvl="2" marL="1371600" algn="l">
              <a:spcBef>
                <a:spcPts val="360"/>
              </a:spcBef>
              <a:spcAft>
                <a:spcPts val="0"/>
              </a:spcAft>
              <a:buSzPts val="1260"/>
              <a:buChar char="🞫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🞲"/>
              <a:defRPr/>
            </a:lvl4pPr>
            <a:lvl5pPr indent="-297179" lvl="4" marL="2286000" algn="l">
              <a:spcBef>
                <a:spcPts val="360"/>
              </a:spcBef>
              <a:spcAft>
                <a:spcPts val="0"/>
              </a:spcAft>
              <a:buSzPts val="1080"/>
              <a:buChar char="🞩"/>
              <a:defRPr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82" name="Google Shape;82;p11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11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4" name="Google Shape;84;p11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直排標題及文字" showMasterSp="0" type="vertTitleAndTx">
  <p:cSld name="VERTICAL_TITLE_AND_VERTICAL_TEXT"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p12"/>
          <p:cNvSpPr txBox="1"/>
          <p:nvPr>
            <p:ph type="title"/>
          </p:nvPr>
        </p:nvSpPr>
        <p:spPr>
          <a:xfrm rot="5400000">
            <a:off x="4846638" y="2560639"/>
            <a:ext cx="5851525" cy="18288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7" name="Google Shape;87;p12"/>
          <p:cNvSpPr txBox="1"/>
          <p:nvPr>
            <p:ph idx="1" type="body"/>
          </p:nvPr>
        </p:nvSpPr>
        <p:spPr>
          <a:xfrm rot="5400000">
            <a:off x="655638" y="350838"/>
            <a:ext cx="5851525" cy="62484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08610" lvl="0" marL="457200" algn="l">
              <a:spcBef>
                <a:spcPts val="360"/>
              </a:spcBef>
              <a:spcAft>
                <a:spcPts val="0"/>
              </a:spcAft>
              <a:buSzPts val="1260"/>
              <a:buChar char="🞭"/>
              <a:defRPr/>
            </a:lvl1pPr>
            <a:lvl2pPr indent="-308610" lvl="1" marL="914400" algn="l">
              <a:spcBef>
                <a:spcPts val="360"/>
              </a:spcBef>
              <a:spcAft>
                <a:spcPts val="0"/>
              </a:spcAft>
              <a:buSzPts val="1260"/>
              <a:buChar char="🞤"/>
              <a:defRPr/>
            </a:lvl2pPr>
            <a:lvl3pPr indent="-308610" lvl="2" marL="1371600" algn="l">
              <a:spcBef>
                <a:spcPts val="360"/>
              </a:spcBef>
              <a:spcAft>
                <a:spcPts val="0"/>
              </a:spcAft>
              <a:buSzPts val="1260"/>
              <a:buChar char="🞫"/>
              <a:defRPr/>
            </a:lvl3pPr>
            <a:lvl4pPr indent="-308610" lvl="3" marL="1828800" algn="l">
              <a:spcBef>
                <a:spcPts val="360"/>
              </a:spcBef>
              <a:spcAft>
                <a:spcPts val="0"/>
              </a:spcAft>
              <a:buSzPts val="1260"/>
              <a:buChar char="🞲"/>
              <a:defRPr/>
            </a:lvl4pPr>
            <a:lvl5pPr indent="-297179" lvl="4" marL="2286000" algn="l">
              <a:spcBef>
                <a:spcPts val="360"/>
              </a:spcBef>
              <a:spcAft>
                <a:spcPts val="0"/>
              </a:spcAft>
              <a:buSzPts val="1080"/>
              <a:buChar char="🞩"/>
              <a:defRPr/>
            </a:lvl5pPr>
            <a:lvl6pPr indent="-297179" lvl="5" marL="2743200" algn="l">
              <a:spcBef>
                <a:spcPts val="360"/>
              </a:spcBef>
              <a:spcAft>
                <a:spcPts val="0"/>
              </a:spcAft>
              <a:buSzPts val="1080"/>
              <a:buChar char="🞤"/>
              <a:defRPr/>
            </a:lvl6pPr>
            <a:lvl7pPr indent="-297179" lvl="6" marL="3200400" algn="l">
              <a:spcBef>
                <a:spcPts val="360"/>
              </a:spcBef>
              <a:spcAft>
                <a:spcPts val="0"/>
              </a:spcAft>
              <a:buSzPts val="1080"/>
              <a:buChar char="🞲"/>
              <a:defRPr/>
            </a:lvl7pPr>
            <a:lvl8pPr indent="-297179" lvl="7" marL="3657600" algn="l">
              <a:spcBef>
                <a:spcPts val="360"/>
              </a:spcBef>
              <a:spcAft>
                <a:spcPts val="0"/>
              </a:spcAft>
              <a:buSzPts val="1080"/>
              <a:buChar char="◆"/>
              <a:defRPr/>
            </a:lvl8pPr>
            <a:lvl9pPr indent="-297179" lvl="8" marL="4114800" algn="l">
              <a:spcBef>
                <a:spcPts val="360"/>
              </a:spcBef>
              <a:spcAft>
                <a:spcPts val="0"/>
              </a:spcAft>
              <a:buSzPts val="1080"/>
              <a:buChar char="◼"/>
              <a:defRPr/>
            </a:lvl9pPr>
          </a:lstStyle>
          <a:p/>
        </p:txBody>
      </p:sp>
      <p:sp>
        <p:nvSpPr>
          <p:cNvPr id="88" name="Google Shape;88;p12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9" name="Google Shape;89;p12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90" name="Google Shape;90;p12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algn="r">
              <a:spcBef>
                <a:spcPts val="0"/>
              </a:spcBef>
              <a:spcAft>
                <a:spcPts val="0"/>
              </a:spcAft>
              <a:buNone/>
              <a:defRPr sz="1200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1.jp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1"/>
          <p:cNvCxnSpPr/>
          <p:nvPr/>
        </p:nvCxnSpPr>
        <p:spPr>
          <a:xfrm>
            <a:off x="514350" y="1050898"/>
            <a:ext cx="8629650" cy="2381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1" name="Google Shape;11;p1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37084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accent1"/>
              </a:buClr>
              <a:buSzPts val="2240"/>
              <a:buFont typeface="Noto Sans Symbols"/>
              <a:buChar char="🞭"/>
              <a:defRPr b="0" i="0" sz="32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1pPr>
            <a:lvl2pPr indent="-35306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accent1"/>
              </a:buClr>
              <a:buSzPts val="1960"/>
              <a:buFont typeface="Noto Sans Symbols"/>
              <a:buChar char="🞤"/>
              <a:defRPr b="0" i="0" sz="28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2pPr>
            <a:lvl3pPr indent="-33528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accent1"/>
              </a:buClr>
              <a:buSzPts val="1680"/>
              <a:buFont typeface="Noto Sans Symbols"/>
              <a:buChar char="🞫"/>
              <a:defRPr b="0" i="0" sz="24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3pPr>
            <a:lvl4pPr indent="-3175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ts val="1400"/>
              <a:buFont typeface="Noto Sans Symbols"/>
              <a:buChar char="🞲"/>
              <a:defRPr b="0" i="0" sz="20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4pPr>
            <a:lvl5pPr indent="-297179" lvl="4" marL="2286000" marR="0" rtl="0" algn="l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080"/>
              <a:buFont typeface="Noto Sans Symbols"/>
              <a:buChar char="🞩"/>
              <a:defRPr b="0" i="0" sz="18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5pPr>
            <a:lvl6pPr indent="-297179" lvl="5" marL="2743200" marR="0" rtl="0" algn="l">
              <a:spcBef>
                <a:spcPts val="360"/>
              </a:spcBef>
              <a:spcAft>
                <a:spcPts val="0"/>
              </a:spcAft>
              <a:buClr>
                <a:schemeClr val="accent1"/>
              </a:buClr>
              <a:buSzPts val="1080"/>
              <a:buFont typeface="Noto Sans Symbols"/>
              <a:buChar char="🞤"/>
              <a:defRPr b="0" i="0" sz="18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6pPr>
            <a:lvl7pPr indent="-289560" lvl="6" marL="3200400" marR="0" rtl="0" algn="l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🞲"/>
              <a:defRPr b="0" i="0" sz="16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7pPr>
            <a:lvl8pPr indent="-289559" lvl="7" marL="3657600" marR="0" rtl="0" algn="l">
              <a:spcBef>
                <a:spcPts val="320"/>
              </a:spcBef>
              <a:spcAft>
                <a:spcPts val="0"/>
              </a:spcAft>
              <a:buClr>
                <a:schemeClr val="accent1"/>
              </a:buClr>
              <a:buSzPts val="960"/>
              <a:buFont typeface="Noto Sans Symbols"/>
              <a:buChar char="◆"/>
              <a:defRPr b="0" i="0" sz="16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8pPr>
            <a:lvl9pPr indent="-281940" lvl="8" marL="4114800" marR="0" rtl="0" algn="l">
              <a:spcBef>
                <a:spcPts val="280"/>
              </a:spcBef>
              <a:spcAft>
                <a:spcPts val="0"/>
              </a:spcAft>
              <a:buClr>
                <a:schemeClr val="accent1"/>
              </a:buClr>
              <a:buSzPts val="840"/>
              <a:buFont typeface="Noto Sans Symbols"/>
              <a:buChar char="◼"/>
              <a:defRPr b="0" i="0" sz="1400" u="none" cap="none" strike="noStrike">
                <a:solidFill>
                  <a:schemeClr val="dk2"/>
                </a:solidFill>
                <a:latin typeface="Libre Franklin"/>
                <a:ea typeface="Libre Franklin"/>
                <a:cs typeface="Libre Franklin"/>
                <a:sym typeface="Libre Franklin"/>
              </a:defRPr>
            </a:lvl9pPr>
          </a:lstStyle>
          <a:p/>
        </p:txBody>
      </p:sp>
      <p:sp>
        <p:nvSpPr>
          <p:cNvPr id="12" name="Google Shape;12;p1"/>
          <p:cNvSpPr txBox="1"/>
          <p:nvPr>
            <p:ph idx="10" type="dt"/>
          </p:nvPr>
        </p:nvSpPr>
        <p:spPr>
          <a:xfrm>
            <a:off x="6477000" y="76200"/>
            <a:ext cx="25146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D28E2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3" name="Google Shape;13;p1"/>
          <p:cNvSpPr txBox="1"/>
          <p:nvPr>
            <p:ph idx="11" type="ftr"/>
          </p:nvPr>
        </p:nvSpPr>
        <p:spPr>
          <a:xfrm>
            <a:off x="3124200" y="76200"/>
            <a:ext cx="3352800" cy="2889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D28E28"/>
                </a:solidFill>
                <a:latin typeface="Arial"/>
                <a:ea typeface="Arial"/>
                <a:cs typeface="Arial"/>
                <a:sym typeface="Arial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4" name="Google Shape;14;p1"/>
          <p:cNvSpPr txBox="1"/>
          <p:nvPr>
            <p:ph idx="12" type="sldNum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1pPr>
            <a:lvl2pPr indent="0" lvl="1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2pPr>
            <a:lvl3pPr indent="0" lvl="2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3pPr>
            <a:lvl4pPr indent="0" lvl="3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4pPr>
            <a:lvl5pPr indent="0" lvl="4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5pPr>
            <a:lvl6pPr indent="0" lvl="5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6pPr>
            <a:lvl7pPr indent="0" lvl="6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7pPr>
            <a:lvl8pPr indent="0" lvl="7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8pPr>
            <a:lvl9pPr indent="0" lvl="8" marL="0" marR="0" rtl="0" algn="r">
              <a:spcBef>
                <a:spcPts val="0"/>
              </a:spcBef>
              <a:spcAft>
                <a:spcPts val="0"/>
              </a:spcAft>
              <a:buNone/>
              <a:defRPr b="0" i="0" sz="1200" u="none" cap="none" strike="noStrike">
                <a:solidFill>
                  <a:srgbClr val="D38E27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zh-TW"/>
              <a:t>‹#›</a:t>
            </a:fld>
            <a:endParaRPr/>
          </a:p>
        </p:txBody>
      </p:sp>
      <p:sp>
        <p:nvSpPr>
          <p:cNvPr id="15" name="Google Shape;15;p1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3600" u="none" cap="none" strike="noStrike">
                <a:solidFill>
                  <a:schemeClr val="dk2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defRPr>
            </a:lvl9pPr>
          </a:lstStyle>
          <a:p/>
        </p:txBody>
      </p:sp>
      <p:cxnSp>
        <p:nvCxnSpPr>
          <p:cNvPr id="16" name="Google Shape;16;p1"/>
          <p:cNvCxnSpPr/>
          <p:nvPr/>
        </p:nvCxnSpPr>
        <p:spPr>
          <a:xfrm>
            <a:off x="514350" y="1050898"/>
            <a:ext cx="8629650" cy="2381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7" name="Google Shape;17;p1"/>
          <p:cNvCxnSpPr/>
          <p:nvPr/>
        </p:nvCxnSpPr>
        <p:spPr>
          <a:xfrm>
            <a:off x="514350" y="1057986"/>
            <a:ext cx="8629650" cy="2381"/>
          </a:xfrm>
          <a:prstGeom prst="straightConnector1">
            <a:avLst/>
          </a:prstGeom>
          <a:noFill/>
          <a:ln cap="flat" cmpd="sng" w="9525">
            <a:solidFill>
              <a:schemeClr val="accent1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Relationship Id="rId3" Type="http://schemas.openxmlformats.org/officeDocument/2006/relationships/hyperlink" Target="https://ndltd.ncl.edu.tw/cgi-bin/gs32/gsweb.cgi/ccd=ySxqPx/newsresult?search=1&amp;qs0=id=%22858%22&amp;qf0=_hist_" TargetMode="Externa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8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Relationship Id="rId3" Type="http://schemas.openxmlformats.org/officeDocument/2006/relationships/hyperlink" Target="https://scholar.google.com.tw/" TargetMode="External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Relationship Id="rId3" Type="http://schemas.openxmlformats.org/officeDocument/2006/relationships/hyperlink" Target="http://ndltd.ncl.edu.tw/cgi-bin/gs32/gsweb.cgi/ccd=KLcZaK/webmge?Geticket=1" TargetMode="External"/></Relationships>
</file>

<file path=ppt/slides/_rels/slide2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Relationship Id="rId3" Type="http://schemas.openxmlformats.org/officeDocument/2006/relationships/hyperlink" Target="http://readopac.ncl.edu.tw/nclJournal/" TargetMode="External"/><Relationship Id="rId4" Type="http://schemas.openxmlformats.org/officeDocument/2006/relationships/hyperlink" Target="http://big5.oversea.cnki.net/kns55/" TargetMode="External"/><Relationship Id="rId5" Type="http://schemas.openxmlformats.org/officeDocument/2006/relationships/hyperlink" Target="http://www.hyread.com.tw/hyreadnew/" TargetMode="External"/><Relationship Id="rId6" Type="http://schemas.openxmlformats.org/officeDocument/2006/relationships/hyperlink" Target="http://www.airitilibrary.com/" TargetMode="External"/></Relationships>
</file>

<file path=ppt/slides/_rels/slide2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9.xml"/><Relationship Id="rId3" Type="http://schemas.openxmlformats.org/officeDocument/2006/relationships/hyperlink" Target="http://ccs.ncl.edu.tw/ExpertDB.aspx" TargetMode="External"/></Relationships>
</file>

<file path=ppt/slides/_rels/slide3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0.xml"/><Relationship Id="rId3" Type="http://schemas.openxmlformats.org/officeDocument/2006/relationships/hyperlink" Target="http://www2.ihp.sinica.edu.tw/resource3.php?TM=6&amp;M=3&amp;C=85" TargetMode="External"/><Relationship Id="rId4" Type="http://schemas.openxmlformats.org/officeDocument/2006/relationships/hyperlink" Target="http://www2.ihp.sinica.edu.tw/resource3.php?TM=6&amp;M=3&amp;C=85" TargetMode="External"/></Relationships>
</file>

<file path=ppt/slides/_rels/slide3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_rels/slide3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2.xml"/></Relationships>
</file>

<file path=ppt/slides/_rels/slide3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3.xml"/><Relationship Id="rId3" Type="http://schemas.openxmlformats.org/officeDocument/2006/relationships/hyperlink" Target="http://difangzhi.dachengdata.com/tuijian/showTuijianList.action?type=1" TargetMode="External"/></Relationships>
</file>

<file path=ppt/slides/_rels/slide3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4.xml"/><Relationship Id="rId3" Type="http://schemas.openxmlformats.org/officeDocument/2006/relationships/hyperlink" Target="http://nbinet.ncl.edu.tw/" TargetMode="External"/><Relationship Id="rId4" Type="http://schemas.openxmlformats.org/officeDocument/2006/relationships/hyperlink" Target="http://mylib.nlc.cn/web/guest/zhonghuagujishanbenlianheshumuxitong" TargetMode="External"/></Relationships>
</file>

<file path=ppt/slides/_rels/slide3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5.xml"/><Relationship Id="rId3" Type="http://schemas.openxmlformats.org/officeDocument/2006/relationships/hyperlink" Target="https://hslib.sinica.edu.tw/?q=cht/node/6206" TargetMode="External"/></Relationships>
</file>

<file path=ppt/slides/_rels/slide3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6.xml"/><Relationship Id="rId3" Type="http://schemas.openxmlformats.org/officeDocument/2006/relationships/hyperlink" Target="http://shanben.ioc.u-tokyo.ac.jp/list.php" TargetMode="External"/><Relationship Id="rId4" Type="http://schemas.openxmlformats.org/officeDocument/2006/relationships/hyperlink" Target="http://hanji.sinica.edu.tw/index.html?" TargetMode="External"/><Relationship Id="rId5" Type="http://schemas.openxmlformats.org/officeDocument/2006/relationships/hyperlink" Target="http://1062895.kmg.idv.tw/" TargetMode="External"/></Relationships>
</file>

<file path=ppt/slides/_rels/slide3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7.xml"/><Relationship Id="rId3" Type="http://schemas.openxmlformats.org/officeDocument/2006/relationships/hyperlink" Target="http://www.eastling.org/" TargetMode="External"/></Relationships>
</file>

<file path=ppt/slides/_rels/slide3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8.xml"/><Relationship Id="rId3" Type="http://schemas.openxmlformats.org/officeDocument/2006/relationships/hyperlink" Target="http://www.bsm.org.cn/" TargetMode="External"/><Relationship Id="rId4" Type="http://schemas.openxmlformats.org/officeDocument/2006/relationships/hyperlink" Target="http://www.gwz.fudan.edu.cn/" TargetMode="External"/><Relationship Id="rId5" Type="http://schemas.openxmlformats.org/officeDocument/2006/relationships/hyperlink" Target="http://bbs.gxsd.com.cn/forum.php" TargetMode="External"/></Relationships>
</file>

<file path=ppt/slides/_rels/slide3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9.xml"/><Relationship Id="rId3" Type="http://schemas.openxmlformats.org/officeDocument/2006/relationships/hyperlink" Target="http://www.cbeta.org/" TargetMode="External"/><Relationship Id="rId4" Type="http://schemas.openxmlformats.org/officeDocument/2006/relationships/hyperlink" Target="https://www.fgs.org.tw/fgs_book/fgs_drser.aspx" TargetMode="External"/></Relationships>
</file>

<file path=ppt/slides/_rels/slide4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0.xml"/></Relationships>
</file>

<file path=ppt/slides/_rels/slide4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1.xml"/></Relationships>
</file>

<file path=ppt/slides/_rels/slide4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2.xml"/></Relationships>
</file>

<file path=ppt/slides/_rels/slide4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3.xml"/></Relationships>
</file>

<file path=ppt/slides/_rels/slide4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4.xml"/></Relationships>
</file>

<file path=ppt/slides/_rels/slide4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5.xml"/></Relationships>
</file>

<file path=ppt/slides/_rels/slide4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6.xml"/></Relationships>
</file>

<file path=ppt/slides/_rels/slide4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7.xml"/></Relationships>
</file>

<file path=ppt/slides/_rels/slide4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8.xml"/></Relationships>
</file>

<file path=ppt/slides/_rels/slide4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9.xml"/></Relationships>
</file>

<file path=ppt/slides/_rels/slide5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0.xml"/></Relationships>
</file>

<file path=ppt/slides/_rels/slide5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1.xml"/></Relationships>
</file>

<file path=ppt/slides/_rels/slide5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2.xml"/></Relationships>
</file>

<file path=ppt/slides/_rels/slide5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3.xml"/></Relationships>
</file>

<file path=ppt/slides/_rels/slide5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4.xml"/></Relationships>
</file>

<file path=ppt/slides/_rels/slide5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5.xml"/><Relationship Id="rId3" Type="http://schemas.openxmlformats.org/officeDocument/2006/relationships/image" Target="../media/image6.png"/></Relationships>
</file>

<file path=ppt/slides/_rels/slide5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6.xml"/><Relationship Id="rId3" Type="http://schemas.openxmlformats.org/officeDocument/2006/relationships/image" Target="../media/image5.png"/><Relationship Id="rId4" Type="http://schemas.openxmlformats.org/officeDocument/2006/relationships/image" Target="../media/image7.png"/></Relationships>
</file>

<file path=ppt/slides/_rels/slide5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7.xml"/><Relationship Id="rId3" Type="http://schemas.openxmlformats.org/officeDocument/2006/relationships/image" Target="../media/image3.png"/></Relationships>
</file>

<file path=ppt/slides/_rels/slide5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8.xml"/></Relationships>
</file>

<file path=ppt/slides/_rels/slide5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59.xml"/></Relationships>
</file>

<file path=ppt/slides/_rels/slide6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0.xml"/></Relationships>
</file>

<file path=ppt/slides/_rels/slide6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1.xml"/></Relationships>
</file>

<file path=ppt/slides/_rels/slide6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2.xml"/></Relationships>
</file>

<file path=ppt/slides/_rels/slide6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3.xml"/><Relationship Id="rId3" Type="http://schemas.openxmlformats.org/officeDocument/2006/relationships/image" Target="../media/image4.png"/></Relationships>
</file>

<file path=ppt/slides/_rels/slide6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4.xml"/></Relationships>
</file>

<file path=ppt/slides/_rels/slide6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5.xml"/></Relationships>
</file>

<file path=ppt/slides/_rels/slide6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6.xml"/></Relationships>
</file>

<file path=ppt/slides/_rels/slide6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7.xml"/></Relationships>
</file>

<file path=ppt/slides/_rels/slide6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8.xml"/></Relationships>
</file>

<file path=ppt/slides/_rels/slide6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9.xml"/><Relationship Id="rId3" Type="http://schemas.openxmlformats.org/officeDocument/2006/relationships/image" Target="../media/image11.png"/></Relationships>
</file>

<file path=ppt/slides/_rels/slide7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0.xml"/><Relationship Id="rId3" Type="http://schemas.openxmlformats.org/officeDocument/2006/relationships/image" Target="../media/image12.png"/></Relationships>
</file>

<file path=ppt/slides/_rels/slide7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1.xml"/></Relationships>
</file>

<file path=ppt/slides/_rels/slide7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2.xml"/></Relationships>
</file>

<file path=ppt/slides/_rels/slide7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3.xml"/></Relationships>
</file>

<file path=ppt/slides/_rels/slide7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4.xml"/></Relationships>
</file>

<file path=ppt/slides/_rels/slide7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5.xml"/><Relationship Id="rId3" Type="http://schemas.openxmlformats.org/officeDocument/2006/relationships/image" Target="../media/image13.png"/></Relationships>
</file>

<file path=ppt/slides/_rels/slide7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6.xml"/><Relationship Id="rId3" Type="http://schemas.openxmlformats.org/officeDocument/2006/relationships/image" Target="../media/image14.png"/></Relationships>
</file>

<file path=ppt/slides/_rels/slide7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7.xml"/><Relationship Id="rId3" Type="http://schemas.openxmlformats.org/officeDocument/2006/relationships/image" Target="../media/image9.png"/><Relationship Id="rId4" Type="http://schemas.openxmlformats.org/officeDocument/2006/relationships/hyperlink" Target="https://ctext.org/library.pl?if=gb&amp;res=77813" TargetMode="External"/></Relationships>
</file>

<file path=ppt/slides/_rels/slide7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8.xml"/><Relationship Id="rId3" Type="http://schemas.openxmlformats.org/officeDocument/2006/relationships/image" Target="../media/image10.png"/><Relationship Id="rId4" Type="http://schemas.openxmlformats.org/officeDocument/2006/relationships/image" Target="../media/image15.png"/></Relationships>
</file>

<file path=ppt/slides/_rels/slide7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9.xml"/></Relationships>
</file>

<file path=ppt/slides/_rels/slide8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0.xml"/></Relationships>
</file>

<file path=ppt/slides/_rels/slide8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1.xml"/></Relationships>
</file>

<file path=ppt/slides/_rels/slide8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2.xml"/></Relationships>
</file>

<file path=ppt/slides/_rels/slide8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3.xml"/></Relationships>
</file>

<file path=ppt/slides/_rels/slide8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4.xml"/></Relationships>
</file>

<file path=ppt/slides/_rels/slide8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5.xml"/></Relationships>
</file>

<file path=ppt/slides/_rels/slide8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6.xml"/></Relationships>
</file>

<file path=ppt/slides/_rels/slide8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7.xml"/></Relationships>
</file>

<file path=ppt/slides/_rels/slide8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8.xml"/></Relationships>
</file>

<file path=ppt/slides/_rels/slide8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89.xml"/></Relationships>
</file>

<file path=ppt/slides/_rels/slide9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0.xml"/></Relationships>
</file>

<file path=ppt/slides/_rels/slide9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1.xml"/></Relationships>
</file>

<file path=ppt/slides/_rels/slide9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2.xml"/></Relationships>
</file>

<file path=ppt/slides/_rels/slide9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3.xml"/></Relationships>
</file>

<file path=ppt/slides/_rels/slide9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94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3"/>
          <p:cNvSpPr txBox="1"/>
          <p:nvPr>
            <p:ph type="ctrTitle"/>
          </p:nvPr>
        </p:nvSpPr>
        <p:spPr>
          <a:xfrm>
            <a:off x="928662" y="1071546"/>
            <a:ext cx="6172200" cy="207170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54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論文寫作</a:t>
            </a:r>
            <a:endParaRPr sz="54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97" name="Google Shape;97;p13"/>
          <p:cNvSpPr txBox="1"/>
          <p:nvPr/>
        </p:nvSpPr>
        <p:spPr>
          <a:xfrm>
            <a:off x="2771800" y="4365104"/>
            <a:ext cx="5112568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b="0" i="0" lang="zh-TW" sz="1800" u="none" cap="none" strike="noStrike">
                <a:solidFill>
                  <a:schemeClr val="dk1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rPr>
              <a:t>2018.04</a:t>
            </a:r>
            <a:endParaRPr b="0" i="0" sz="1800" u="none" cap="none" strike="noStrike">
              <a:solidFill>
                <a:schemeClr val="dk1"/>
              </a:solidFill>
              <a:latin typeface="Libre Franklin Medium"/>
              <a:ea typeface="Libre Franklin Medium"/>
              <a:cs typeface="Libre Franklin Medium"/>
              <a:sym typeface="Libre Franklin Medium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p14"/>
          <p:cNvSpPr txBox="1"/>
          <p:nvPr>
            <p:ph type="title"/>
          </p:nvPr>
        </p:nvSpPr>
        <p:spPr>
          <a:xfrm>
            <a:off x="1187624" y="332656"/>
            <a:ext cx="504056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4000"/>
              <a:t>大    綱</a:t>
            </a:r>
            <a:endParaRPr sz="4000"/>
          </a:p>
        </p:txBody>
      </p:sp>
      <p:sp>
        <p:nvSpPr>
          <p:cNvPr id="103" name="Google Shape;103;p14"/>
          <p:cNvSpPr txBox="1"/>
          <p:nvPr>
            <p:ph idx="1" type="body"/>
          </p:nvPr>
        </p:nvSpPr>
        <p:spPr>
          <a:xfrm>
            <a:off x="309580" y="1412776"/>
            <a:ext cx="8686800" cy="511519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第一講  基本觀念</a:t>
            </a:r>
            <a:endParaRPr b="1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第二講  如何選擇論文研究方向</a:t>
            </a:r>
            <a:endParaRPr b="1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第三講  如何蒐集、整理、摘記、閱讀資料</a:t>
            </a:r>
            <a:endParaRPr b="1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第四講  論文寫作的方法</a:t>
            </a:r>
            <a:endParaRPr b="1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第五講  論文的徵引</a:t>
            </a:r>
            <a:endParaRPr b="1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第六講　論文的附註</a:t>
            </a:r>
            <a:b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1">
              <a:latin typeface="Microsoft JhengHei"/>
              <a:ea typeface="Microsoft JhengHei"/>
              <a:cs typeface="Microsoft JhengHei"/>
              <a:sym typeface="Microsoft JhengHei"/>
            </a:endParaRPr>
          </a:p>
          <a:p>
            <a:pPr indent="-342900" lvl="0" marL="342900" rtl="0" algn="l">
              <a:spcBef>
                <a:spcPts val="560"/>
              </a:spcBef>
              <a:spcAft>
                <a:spcPts val="0"/>
              </a:spcAft>
              <a:buSzPts val="1960"/>
              <a:buChar char="🞭"/>
            </a:pPr>
            <a:r>
              <a:rPr lang="zh-TW" sz="2800">
                <a:latin typeface="DFKai-SB"/>
                <a:ea typeface="DFKai-SB"/>
                <a:cs typeface="DFKai-SB"/>
                <a:sym typeface="DFKai-SB"/>
              </a:rPr>
              <a:t>(林慶彰《學術論文寫作指引》臺北：萬卷樓圖書公司 2017.08二版)</a:t>
            </a:r>
            <a:endParaRPr sz="2800">
              <a:latin typeface="DFKai-SB"/>
              <a:ea typeface="DFKai-SB"/>
              <a:cs typeface="DFKai-SB"/>
              <a:sym typeface="DFKai-SB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8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5"/>
          <p:cNvSpPr txBox="1"/>
          <p:nvPr>
            <p:ph type="title"/>
          </p:nvPr>
        </p:nvSpPr>
        <p:spPr>
          <a:xfrm>
            <a:off x="304800" y="332656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同學們彙整的問題：</a:t>
            </a:r>
            <a:endParaRPr/>
          </a:p>
        </p:txBody>
      </p:sp>
      <p:sp>
        <p:nvSpPr>
          <p:cNvPr id="110" name="Google Shape;110;p15"/>
          <p:cNvSpPr txBox="1"/>
          <p:nvPr>
            <p:ph idx="1" type="body"/>
          </p:nvPr>
        </p:nvSpPr>
        <p:spPr>
          <a:xfrm>
            <a:off x="304800" y="1340768"/>
            <a:ext cx="8686800" cy="473935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1. 如何選題？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2. 如何完成論文架構？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3. 如何著手進行？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4. 如何了解自己的研究方向有沒有被前人研究過，能推陳出新？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5. 如何體現碩士論文的</a:t>
            </a:r>
            <a:r>
              <a:rPr lang="zh-TW">
                <a:solidFill>
                  <a:srgbClr val="FF0000"/>
                </a:solidFill>
              </a:rPr>
              <a:t>思辨性</a:t>
            </a:r>
            <a:r>
              <a:rPr lang="zh-TW"/>
              <a:t>？</a:t>
            </a:r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p16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6" name="Google Shape;116;p16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6.如何搜查台灣國學界的數據庫，比如期刊全文與學位論文全文數據庫，除下面這個數據庫之外。（   </a:t>
            </a:r>
            <a:r>
              <a:rPr b="1" lang="zh-TW" u="sng">
                <a:solidFill>
                  <a:schemeClr val="hlink"/>
                </a:solidFill>
                <a:hlinkClick r:id="rId3"/>
              </a:rPr>
              <a:t>國家圖書館博碩士論文系統</a:t>
            </a:r>
            <a:r>
              <a:rPr lang="zh-TW"/>
              <a:t>https://ndltd.ncl.edu.tw/cgi-bin/gs32/gsweb.cgi/ccd=QLc8CP/webmge?mode=basic）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1" name="Shape 1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Google Shape;122;p17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3" name="Google Shape;123;p17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4375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7. 碩士論文想以 《增廣賢文》為研究方向。有關的資料，「</a:t>
            </a:r>
            <a:r>
              <a:rPr lang="zh-TW">
                <a:latin typeface="DFKai-SB"/>
                <a:ea typeface="DFKai-SB"/>
                <a:cs typeface="DFKai-SB"/>
                <a:sym typeface="DFKai-SB"/>
              </a:rPr>
              <a:t>非但官書不予典藏，學者也很少匯集，所以大多已經散失</a:t>
            </a:r>
            <a:r>
              <a:rPr lang="zh-TW"/>
              <a:t>」。除了參考相關刊物的參考文獻表，想請教老師如何找有價值的資料（包括註疏）？</a:t>
            </a:r>
            <a:endParaRPr/>
          </a:p>
          <a:p>
            <a:pPr indent="-342900" lvl="0" marL="34290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latin typeface="DFKai-SB"/>
                <a:ea typeface="DFKai-SB"/>
                <a:cs typeface="DFKai-SB"/>
                <a:sym typeface="DFKai-SB"/>
              </a:rPr>
              <a:t>參考資料少，可拓展空間相對較大。</a:t>
            </a:r>
            <a:endParaRPr>
              <a:latin typeface="DFKai-SB"/>
              <a:ea typeface="DFKai-SB"/>
              <a:cs typeface="DFKai-SB"/>
              <a:sym typeface="DFKai-SB"/>
            </a:endParaRPr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8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9" name="Google Shape;129;p18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8. 目前研究方向為「從《論語》看孔子的言傳身教」（著墨在夫子的實踐）。《論語》的註解版本眾多，若遇到完全不同的註釋，如何採取最合適的解釋？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latin typeface="DFKai-SB"/>
                <a:ea typeface="DFKai-SB"/>
                <a:cs typeface="DFKai-SB"/>
                <a:sym typeface="DFKai-SB"/>
              </a:rPr>
              <a:t>鍾清泉：〈雪廬老人弘傳論語析探〉p.27</a:t>
            </a:r>
            <a:endParaRPr>
              <a:latin typeface="DFKai-SB"/>
              <a:ea typeface="DFKai-SB"/>
              <a:cs typeface="DFKai-SB"/>
              <a:sym typeface="DFKai-SB"/>
            </a:endParaRPr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五、解析論語要例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(二)擇注精要例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2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3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p19"/>
          <p:cNvSpPr txBox="1"/>
          <p:nvPr>
            <p:ph type="title"/>
          </p:nvPr>
        </p:nvSpPr>
        <p:spPr>
          <a:xfrm>
            <a:off x="611560" y="1916832"/>
            <a:ext cx="7467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614138"/>
                </a:solidFill>
                <a:latin typeface="Arial"/>
                <a:ea typeface="Arial"/>
                <a:cs typeface="Arial"/>
                <a:sym typeface="Arial"/>
              </a:rPr>
              <a:t>第一講  基本觀念</a:t>
            </a:r>
            <a:br>
              <a:rPr lang="zh-TW"/>
            </a:br>
            <a:endParaRPr/>
          </a:p>
        </p:txBody>
      </p:sp>
      <p:sp>
        <p:nvSpPr>
          <p:cNvPr id="135" name="Google Shape;135;p19"/>
          <p:cNvSpPr txBox="1"/>
          <p:nvPr>
            <p:ph idx="1" type="body"/>
          </p:nvPr>
        </p:nvSpPr>
        <p:spPr>
          <a:xfrm>
            <a:off x="611560" y="3052124"/>
            <a:ext cx="7467600" cy="26876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00"/>
              <a:buChar char="🞭"/>
            </a:pPr>
            <a:r>
              <a:rPr b="1" lang="zh-TW" sz="4000"/>
              <a:t>課程目的：引導研究者撰寫專題研究及小論文的基本能力。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9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p20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一、何謂學術論文？</a:t>
            </a:r>
            <a:br>
              <a:rPr b="1" lang="zh-TW">
                <a:solidFill>
                  <a:schemeClr val="dk1"/>
                </a:solidFill>
              </a:rPr>
            </a:br>
            <a:endParaRPr b="1">
              <a:solidFill>
                <a:schemeClr val="dk1"/>
              </a:solidFill>
            </a:endParaRPr>
          </a:p>
        </p:txBody>
      </p:sp>
      <p:sp>
        <p:nvSpPr>
          <p:cNvPr id="141" name="Google Shape;141;p20"/>
          <p:cNvSpPr txBox="1"/>
          <p:nvPr>
            <p:ph idx="1" type="body"/>
          </p:nvPr>
        </p:nvSpPr>
        <p:spPr>
          <a:xfrm>
            <a:off x="304800" y="980728"/>
            <a:ext cx="8686800" cy="57606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 fontScale="77500" lnSpcReduction="20000"/>
          </a:bodyPr>
          <a:lstStyle/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ct val="90000"/>
              <a:buFont typeface="Libre Franklin Medium"/>
              <a:buAutoNum type="arabicPeriod"/>
            </a:pPr>
            <a:r>
              <a:rPr b="1" lang="zh-TW" sz="4200"/>
              <a:t>研究者必須能夠提出一個在</a:t>
            </a:r>
            <a:r>
              <a:rPr b="1" lang="zh-TW" sz="4200">
                <a:solidFill>
                  <a:srgbClr val="CC0000"/>
                </a:solidFill>
              </a:rPr>
              <a:t>學術上具備討論價值</a:t>
            </a:r>
            <a:r>
              <a:rPr b="1" lang="zh-TW" sz="4200"/>
              <a:t>的議題。</a:t>
            </a:r>
            <a:endParaRPr b="1" sz="4200"/>
          </a:p>
          <a:p>
            <a:pPr indent="-571500" lvl="1" marL="971550" rtl="0" algn="l">
              <a:lnSpc>
                <a:spcPct val="150000"/>
              </a:lnSpc>
              <a:spcBef>
                <a:spcPts val="589"/>
              </a:spcBef>
              <a:spcAft>
                <a:spcPts val="0"/>
              </a:spcAft>
              <a:buSzPct val="90000"/>
              <a:buFont typeface="Noto Sans Symbols"/>
              <a:buChar char="⮚"/>
            </a:pPr>
            <a:r>
              <a:rPr b="1" lang="zh-TW" sz="3800">
                <a:latin typeface="DFKai-SB"/>
                <a:ea typeface="DFKai-SB"/>
                <a:cs typeface="DFKai-SB"/>
                <a:sym typeface="DFKai-SB"/>
              </a:rPr>
              <a:t>具有</a:t>
            </a:r>
            <a:r>
              <a:rPr b="1" lang="zh-TW" sz="3800">
                <a:solidFill>
                  <a:srgbClr val="CC0000"/>
                </a:solidFill>
                <a:latin typeface="DFKai-SB"/>
                <a:ea typeface="DFKai-SB"/>
                <a:cs typeface="DFKai-SB"/>
                <a:sym typeface="DFKai-SB"/>
              </a:rPr>
              <a:t>創新及學術貢獻</a:t>
            </a:r>
            <a:r>
              <a:rPr b="1" lang="zh-TW" sz="3800">
                <a:latin typeface="DFKai-SB"/>
                <a:ea typeface="DFKai-SB"/>
                <a:cs typeface="DFKai-SB"/>
                <a:sym typeface="DFKai-SB"/>
              </a:rPr>
              <a:t>等內容。</a:t>
            </a:r>
            <a:endParaRPr b="1" sz="3800">
              <a:latin typeface="DFKai-SB"/>
              <a:ea typeface="DFKai-SB"/>
              <a:cs typeface="DFKai-SB"/>
              <a:sym typeface="DFKai-SB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651"/>
              </a:spcBef>
              <a:spcAft>
                <a:spcPts val="0"/>
              </a:spcAft>
              <a:buSzPct val="90000"/>
              <a:buFont typeface="Libre Franklin Medium"/>
              <a:buAutoNum type="arabicPeriod"/>
            </a:pPr>
            <a:r>
              <a:rPr b="1" lang="zh-TW" sz="4200"/>
              <a:t>針對議題的內容進行</a:t>
            </a:r>
            <a:r>
              <a:rPr b="1" lang="zh-TW" sz="4200">
                <a:solidFill>
                  <a:srgbClr val="CC0000"/>
                </a:solidFill>
              </a:rPr>
              <a:t>合理有效的論證說明</a:t>
            </a:r>
            <a:r>
              <a:rPr b="1" lang="zh-TW" sz="4200"/>
              <a:t>。</a:t>
            </a:r>
            <a:endParaRPr b="1" sz="4200"/>
          </a:p>
          <a:p>
            <a:pPr indent="-457200" lvl="0" marL="457200" rtl="0" algn="l">
              <a:lnSpc>
                <a:spcPct val="150000"/>
              </a:lnSpc>
              <a:spcBef>
                <a:spcPts val="651"/>
              </a:spcBef>
              <a:spcAft>
                <a:spcPts val="0"/>
              </a:spcAft>
              <a:buSzPct val="90000"/>
              <a:buFont typeface="Libre Franklin Medium"/>
              <a:buAutoNum type="arabicPeriod"/>
            </a:pPr>
            <a:r>
              <a:rPr b="1" lang="zh-TW" sz="4200"/>
              <a:t>須時時保持清晰的</a:t>
            </a:r>
            <a:r>
              <a:rPr b="1" lang="zh-TW" sz="4200">
                <a:solidFill>
                  <a:srgbClr val="CC0000"/>
                </a:solidFill>
              </a:rPr>
              <a:t>問題意識。</a:t>
            </a:r>
            <a:endParaRPr b="1" sz="4200">
              <a:solidFill>
                <a:srgbClr val="CC0000"/>
              </a:solidFill>
            </a:endParaRPr>
          </a:p>
          <a:p>
            <a:pPr indent="-571500" lvl="1" marL="971550" rtl="0" algn="l">
              <a:lnSpc>
                <a:spcPct val="150000"/>
              </a:lnSpc>
              <a:spcBef>
                <a:spcPts val="558"/>
              </a:spcBef>
              <a:spcAft>
                <a:spcPts val="0"/>
              </a:spcAft>
              <a:buSzPct val="90000"/>
              <a:buFont typeface="Noto Sans Symbols"/>
              <a:buChar char="⮚"/>
            </a:pPr>
            <a:r>
              <a:rPr b="1" lang="zh-TW" sz="36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你要解決什麼問題？</a:t>
            </a:r>
            <a:endParaRPr b="1" sz="3600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651"/>
              </a:spcBef>
              <a:spcAft>
                <a:spcPts val="0"/>
              </a:spcAft>
              <a:buSzPct val="90000"/>
              <a:buFont typeface="Libre Franklin Medium"/>
              <a:buAutoNum type="arabicPeriod"/>
            </a:pPr>
            <a:r>
              <a:rPr b="1" lang="zh-TW" sz="4200"/>
              <a:t>討論過程中，必須儘</a:t>
            </a:r>
            <a:r>
              <a:rPr b="1" lang="zh-TW" sz="4200">
                <a:solidFill>
                  <a:srgbClr val="CC0000"/>
                </a:solidFill>
              </a:rPr>
              <a:t>可能保持純客觀的態度</a:t>
            </a:r>
            <a:r>
              <a:rPr b="1" lang="zh-TW" sz="4200"/>
              <a:t>。</a:t>
            </a:r>
            <a:endParaRPr b="1" sz="4200"/>
          </a:p>
          <a:p>
            <a:pPr indent="-571528" lvl="1" marL="971550" rtl="0" algn="l">
              <a:lnSpc>
                <a:spcPct val="150000"/>
              </a:lnSpc>
              <a:spcBef>
                <a:spcPts val="604"/>
              </a:spcBef>
              <a:spcAft>
                <a:spcPts val="0"/>
              </a:spcAft>
              <a:buSzPct val="90000"/>
              <a:buFont typeface="Noto Sans Symbols"/>
              <a:buChar char="⮚"/>
            </a:pPr>
            <a:r>
              <a:rPr b="1" lang="zh-TW" sz="3900">
                <a:latin typeface="DFKai-SB"/>
                <a:ea typeface="DFKai-SB"/>
                <a:cs typeface="DFKai-SB"/>
                <a:sym typeface="DFKai-SB"/>
              </a:rPr>
              <a:t>釐清</a:t>
            </a:r>
            <a:r>
              <a:rPr b="1" lang="zh-TW" sz="3700">
                <a:solidFill>
                  <a:srgbClr val="CC0000"/>
                </a:solidFill>
                <a:latin typeface="DFKai-SB"/>
                <a:ea typeface="DFKai-SB"/>
                <a:cs typeface="DFKai-SB"/>
                <a:sym typeface="DFKai-SB"/>
              </a:rPr>
              <a:t>信仰</a:t>
            </a:r>
            <a:r>
              <a:rPr b="1" lang="zh-TW" sz="3900">
                <a:latin typeface="DFKai-SB"/>
                <a:ea typeface="DFKai-SB"/>
                <a:cs typeface="DFKai-SB"/>
                <a:sym typeface="DFKai-SB"/>
              </a:rPr>
              <a:t>與</a:t>
            </a:r>
            <a:r>
              <a:rPr b="1" lang="zh-TW" sz="3700">
                <a:solidFill>
                  <a:srgbClr val="CC0000"/>
                </a:solidFill>
                <a:latin typeface="DFKai-SB"/>
                <a:ea typeface="DFKai-SB"/>
                <a:cs typeface="DFKai-SB"/>
                <a:sym typeface="DFKai-SB"/>
              </a:rPr>
              <a:t>學術</a:t>
            </a:r>
            <a:r>
              <a:rPr b="1" lang="zh-TW" sz="3900">
                <a:latin typeface="DFKai-SB"/>
                <a:ea typeface="DFKai-SB"/>
                <a:cs typeface="DFKai-SB"/>
                <a:sym typeface="DFKai-SB"/>
              </a:rPr>
              <a:t>間的分際</a:t>
            </a:r>
            <a:endParaRPr b="1" sz="3900">
              <a:latin typeface="DFKai-SB"/>
              <a:ea typeface="DFKai-SB"/>
              <a:cs typeface="DFKai-SB"/>
              <a:sym typeface="DFKai-SB"/>
            </a:endParaRPr>
          </a:p>
          <a:p>
            <a:pPr indent="-164084" lvl="0" marL="274320" rtl="0" algn="l">
              <a:spcBef>
                <a:spcPts val="496"/>
              </a:spcBef>
              <a:spcAft>
                <a:spcPts val="0"/>
              </a:spcAft>
              <a:buSzPct val="7000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1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21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二、學術論文的特性：</a:t>
            </a:r>
            <a:endParaRPr/>
          </a:p>
        </p:txBody>
      </p:sp>
      <p:sp>
        <p:nvSpPr>
          <p:cNvPr id="147" name="Google Shape;147;p21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4375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solidFill>
                  <a:srgbClr val="FF0000"/>
                </a:solidFill>
              </a:rPr>
              <a:t>科學性</a:t>
            </a:r>
            <a:r>
              <a:rPr lang="zh-TW"/>
              <a:t>：立論上不得帶有個人好惡的偏見，不得主觀臆造，必須切實地從客觀實際出發，從中引出符合實際的結論。</a:t>
            </a:r>
            <a:endParaRPr/>
          </a:p>
          <a:p>
            <a:pPr indent="-342900" lvl="0" marL="34290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solidFill>
                  <a:srgbClr val="FF0000"/>
                </a:solidFill>
              </a:rPr>
              <a:t>創造性</a:t>
            </a:r>
            <a:r>
              <a:rPr lang="zh-TW"/>
              <a:t>：要有自己獨到的見解，能提出新的觀點、新的理論。沒有創造性，就沒有價值。</a:t>
            </a:r>
            <a:endParaRPr/>
          </a:p>
          <a:p>
            <a:pPr indent="-342900" lvl="0" marL="34290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solidFill>
                  <a:srgbClr val="FF0000"/>
                </a:solidFill>
              </a:rPr>
              <a:t>理論性</a:t>
            </a:r>
            <a:r>
              <a:rPr lang="zh-TW"/>
              <a:t>：必須有自己的理論系統的，不能只是材料的羅列，應對大量的事實、材料進行分析、研究，使感性認識上升到理性認識。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4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1" name="Shape 1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Google Shape;152;p22"/>
          <p:cNvSpPr txBox="1"/>
          <p:nvPr>
            <p:ph idx="1" type="body"/>
          </p:nvPr>
        </p:nvSpPr>
        <p:spPr>
          <a:xfrm>
            <a:off x="304800" y="1052736"/>
            <a:ext cx="8686800" cy="502738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solidFill>
                  <a:srgbClr val="FF0000"/>
                </a:solidFill>
              </a:rPr>
              <a:t>平易性</a:t>
            </a:r>
            <a:r>
              <a:rPr lang="zh-TW"/>
              <a:t>：要用通俗易懂的語言表述言˙究成果，不僅要做到文從字順，而且須簡要詳明。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solidFill>
                  <a:srgbClr val="FF0000"/>
                </a:solidFill>
              </a:rPr>
              <a:t>專業性</a:t>
            </a:r>
            <a:r>
              <a:rPr lang="zh-TW"/>
              <a:t>：是區別不同類型論文的主要標誌，也是論文分類的主要依據。</a:t>
            </a:r>
            <a:endParaRPr/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>
                <a:solidFill>
                  <a:srgbClr val="FF0000"/>
                </a:solidFill>
              </a:rPr>
              <a:t>規範性</a:t>
            </a:r>
            <a:r>
              <a:rPr lang="zh-TW"/>
              <a:t>：學術論文須具有一定的格式規範，不同於一般文章。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5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6" name="Shape 1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" name="Google Shape;157;p23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2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三、論文的讀者</a:t>
            </a:r>
            <a:br>
              <a:rPr lang="zh-TW"/>
            </a:br>
            <a:endParaRPr/>
          </a:p>
        </p:txBody>
      </p:sp>
      <p:sp>
        <p:nvSpPr>
          <p:cNvPr id="158" name="Google Shape;158;p23"/>
          <p:cNvSpPr txBox="1"/>
          <p:nvPr>
            <p:ph idx="1" type="body"/>
          </p:nvPr>
        </p:nvSpPr>
        <p:spPr>
          <a:xfrm>
            <a:off x="457200" y="1484784"/>
            <a:ext cx="8219256" cy="49890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眼中必須</a:t>
            </a:r>
            <a:r>
              <a:rPr b="1" lang="zh-TW" sz="3200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時時有一個讀者的形象</a:t>
            </a: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。隨時問自己：「</a:t>
            </a:r>
            <a:r>
              <a:rPr b="1" lang="zh-TW" sz="3200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我可以這樣說嗎？</a:t>
            </a: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」「</a:t>
            </a:r>
            <a:r>
              <a:rPr b="1" lang="zh-TW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我</a:t>
            </a:r>
            <a:r>
              <a:rPr b="1" lang="zh-TW" sz="3200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有證據這樣說嗎？</a:t>
            </a: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」</a:t>
            </a:r>
            <a:endParaRPr b="1" sz="3200">
              <a:latin typeface="PMingLiu"/>
              <a:ea typeface="PMingLiu"/>
              <a:cs typeface="PMingLiu"/>
              <a:sym typeface="PMingLiu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「</a:t>
            </a:r>
            <a:r>
              <a:rPr b="1" lang="zh-TW" sz="3200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這樣說讀者能理解嗎？</a:t>
            </a: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」</a:t>
            </a:r>
            <a:endParaRPr>
              <a:latin typeface="PMingLiu"/>
              <a:ea typeface="PMingLiu"/>
              <a:cs typeface="PMingLiu"/>
              <a:sym typeface="PMingLiu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24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四、專業學術倫理</a:t>
            </a:r>
            <a:br>
              <a:rPr lang="zh-TW">
                <a:solidFill>
                  <a:srgbClr val="800000"/>
                </a:solidFill>
              </a:rPr>
            </a:br>
            <a:endParaRPr>
              <a:solidFill>
                <a:srgbClr val="800000"/>
              </a:solidFill>
            </a:endParaRPr>
          </a:p>
        </p:txBody>
      </p:sp>
      <p:sp>
        <p:nvSpPr>
          <p:cNvPr id="164" name="Google Shape;164;p24"/>
          <p:cNvSpPr txBox="1"/>
          <p:nvPr>
            <p:ph idx="1" type="body"/>
          </p:nvPr>
        </p:nvSpPr>
        <p:spPr>
          <a:xfrm>
            <a:off x="457200" y="1214438"/>
            <a:ext cx="8363272" cy="525938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74320" lvl="0" marL="27432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平等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：</a:t>
            </a: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避免影射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，或對某年齡、族群、性別、國籍、社會階級等之偏見。</a:t>
            </a:r>
            <a:endParaRPr/>
          </a:p>
          <a:p>
            <a:pPr indent="-274320" lvl="0" marL="27432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誠實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：內容須</a:t>
            </a: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開誠佈公，不可有造假行為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。</a:t>
            </a:r>
            <a:endParaRPr/>
          </a:p>
          <a:p>
            <a:pPr indent="-274320" lvl="0" marL="27432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合情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：</a:t>
            </a: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避免牽涉到某些個人的隱私問題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，或會造成對他人的傷害。</a:t>
            </a:r>
            <a:endParaRPr/>
          </a:p>
          <a:p>
            <a:pPr indent="-274320" lvl="0" marL="27432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原創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：</a:t>
            </a: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不容許有抄襲行為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。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6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p25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2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五、幾種研究類型</a:t>
            </a:r>
            <a:br>
              <a:rPr lang="zh-TW">
                <a:solidFill>
                  <a:srgbClr val="800000"/>
                </a:solidFill>
              </a:rPr>
            </a:br>
            <a:endParaRPr>
              <a:solidFill>
                <a:srgbClr val="800000"/>
              </a:solidFill>
            </a:endParaRPr>
          </a:p>
        </p:txBody>
      </p:sp>
      <p:sp>
        <p:nvSpPr>
          <p:cNvPr id="170" name="Google Shape;170;p25"/>
          <p:cNvSpPr txBox="1"/>
          <p:nvPr>
            <p:ph idx="1" type="body"/>
          </p:nvPr>
        </p:nvSpPr>
        <p:spPr>
          <a:xfrm>
            <a:off x="467544" y="1196752"/>
            <a:ext cx="8524056" cy="54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57200" lvl="0" marL="457200" rtl="0" algn="l">
              <a:lnSpc>
                <a:spcPct val="143750"/>
              </a:lnSpc>
              <a:spcBef>
                <a:spcPts val="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回溯的研究（歷史的研究）：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這是針對</a:t>
            </a:r>
            <a:r>
              <a:rPr b="1" lang="zh-TW" u="sng">
                <a:latin typeface="PMingLiu"/>
                <a:ea typeface="PMingLiu"/>
                <a:cs typeface="PMingLiu"/>
                <a:sym typeface="PMingLiu"/>
              </a:rPr>
              <a:t>已發生的事實或成品等實際存在事物的</a:t>
            </a:r>
            <a:r>
              <a:rPr b="1" lang="zh-TW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歸納性</a:t>
            </a:r>
            <a:r>
              <a:rPr b="1" lang="zh-TW" u="sng">
                <a:latin typeface="PMingLiu"/>
                <a:ea typeface="PMingLiu"/>
                <a:cs typeface="PMingLiu"/>
                <a:sym typeface="PMingLiu"/>
              </a:rPr>
              <a:t>研究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。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457200" lvl="1" marL="85725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孔子政治思想研究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5725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孟子民本思想研究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4" name="Shape 1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Google Shape;175;p26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2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五、幾種研究類型</a:t>
            </a:r>
            <a:br>
              <a:rPr lang="zh-TW">
                <a:solidFill>
                  <a:srgbClr val="800000"/>
                </a:solidFill>
              </a:rPr>
            </a:br>
            <a:endParaRPr>
              <a:solidFill>
                <a:srgbClr val="800000"/>
              </a:solidFill>
            </a:endParaRPr>
          </a:p>
        </p:txBody>
      </p:sp>
      <p:sp>
        <p:nvSpPr>
          <p:cNvPr id="176" name="Google Shape;176;p26"/>
          <p:cNvSpPr txBox="1"/>
          <p:nvPr>
            <p:ph idx="1" type="body"/>
          </p:nvPr>
        </p:nvSpPr>
        <p:spPr>
          <a:xfrm>
            <a:off x="467544" y="1196752"/>
            <a:ext cx="8524056" cy="5400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57200" lvl="0" marL="457200" rtl="0" algn="l">
              <a:lnSpc>
                <a:spcPct val="143750"/>
              </a:lnSpc>
              <a:spcBef>
                <a:spcPts val="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價值研究（影響的研究）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：這是一種</a:t>
            </a:r>
            <a:r>
              <a:rPr b="1" lang="zh-TW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以歸納的方式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，</a:t>
            </a:r>
            <a:r>
              <a:rPr b="1" lang="zh-TW" u="sng">
                <a:latin typeface="PMingLiu"/>
                <a:ea typeface="PMingLiu"/>
                <a:cs typeface="PMingLiu"/>
                <a:sym typeface="PMingLiu"/>
              </a:rPr>
              <a:t>敘明研究對象的內容、釐清其是非、評量其影響等貢獻大小的研究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。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457200" lvl="1" marL="85725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孔子政治思想的現代價值分析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5725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	論孟子民本思想對後世的影響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7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0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p27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2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五、幾種研究類型</a:t>
            </a:r>
            <a:br>
              <a:rPr lang="zh-TW">
                <a:solidFill>
                  <a:srgbClr val="800000"/>
                </a:solidFill>
              </a:rPr>
            </a:br>
            <a:endParaRPr>
              <a:solidFill>
                <a:srgbClr val="800000"/>
              </a:solidFill>
            </a:endParaRPr>
          </a:p>
        </p:txBody>
      </p:sp>
      <p:sp>
        <p:nvSpPr>
          <p:cNvPr id="182" name="Google Shape;182;p27"/>
          <p:cNvSpPr txBox="1"/>
          <p:nvPr>
            <p:ph idx="1" type="body"/>
          </p:nvPr>
        </p:nvSpPr>
        <p:spPr>
          <a:xfrm>
            <a:off x="467544" y="1412776"/>
            <a:ext cx="828092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14350" lvl="0" marL="5143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80"/>
              <a:buFont typeface="Libre Franklin Medium"/>
              <a:buAutoNum type="arabicPeriod" startAt="3"/>
            </a:pP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貫時的研究（歷時的研究）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：這是一種</a:t>
            </a:r>
            <a:r>
              <a:rPr b="1" lang="zh-TW" u="sng">
                <a:latin typeface="PMingLiu"/>
                <a:ea typeface="PMingLiu"/>
                <a:cs typeface="PMingLiu"/>
                <a:sym typeface="PMingLiu"/>
              </a:rPr>
              <a:t>從古至今、由內至外等歷史縱貫式的歸納研究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，亦即</a:t>
            </a:r>
            <a:r>
              <a:rPr b="1" lang="zh-TW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考察不同時代既存事物的來源、演變、發展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等相關問題的研究。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514350" lvl="1" marL="914400" rtl="0" algn="l">
              <a:lnSpc>
                <a:spcPct val="12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論語版本源流考析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514350" lvl="1" marL="914400" rtl="0" algn="l">
              <a:lnSpc>
                <a:spcPct val="12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中國人「上帝」觀念的演變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2520"/>
              <a:buFont typeface="Noto Sans Symbols"/>
              <a:buNone/>
            </a:pPr>
            <a:r>
              <a:t/>
            </a:r>
            <a:endParaRPr sz="2800"/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6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Google Shape;187;p28"/>
          <p:cNvSpPr txBox="1"/>
          <p:nvPr>
            <p:ph idx="1" type="body"/>
          </p:nvPr>
        </p:nvSpPr>
        <p:spPr>
          <a:xfrm>
            <a:off x="323528" y="1124744"/>
            <a:ext cx="8496944" cy="533196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SzPts val="2880"/>
              <a:buFont typeface="Century Schoolbook"/>
              <a:buAutoNum type="arabicPeriod" startAt="4"/>
            </a:pPr>
            <a:r>
              <a:rPr b="1" lang="zh-TW">
                <a:solidFill>
                  <a:srgbClr val="5812B6"/>
                </a:solidFill>
                <a:latin typeface="PMingLiu"/>
                <a:ea typeface="PMingLiu"/>
                <a:cs typeface="PMingLiu"/>
                <a:sym typeface="PMingLiu"/>
              </a:rPr>
              <a:t>比較的研究（共時的研究）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：這是一種</a:t>
            </a:r>
            <a:r>
              <a:rPr b="1" lang="zh-TW">
                <a:solidFill>
                  <a:srgbClr val="CC0000"/>
                </a:solidFill>
                <a:latin typeface="PMingLiu"/>
                <a:ea typeface="PMingLiu"/>
                <a:cs typeface="PMingLiu"/>
                <a:sym typeface="PMingLiu"/>
              </a:rPr>
              <a:t>歸納同一時間的不同空間、同類作品的背景、發展、特色、相關性及影響、貢獻、價值等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的斷代研究。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lang="zh-TW" sz="3200">
                <a:latin typeface="DFKai-SB"/>
                <a:ea typeface="DFKai-SB"/>
                <a:cs typeface="DFKai-SB"/>
                <a:sym typeface="DFKai-SB"/>
              </a:rPr>
              <a:t>清代論語學研究</a:t>
            </a:r>
            <a:endParaRPr sz="3200">
              <a:latin typeface="DFKai-SB"/>
              <a:ea typeface="DFKai-SB"/>
              <a:cs typeface="DFKai-SB"/>
              <a:sym typeface="DFKai-SB"/>
            </a:endParaRPr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lang="zh-TW" sz="3200">
                <a:latin typeface="DFKai-SB"/>
                <a:ea typeface="DFKai-SB"/>
                <a:cs typeface="DFKai-SB"/>
                <a:sym typeface="DFKai-SB"/>
              </a:rPr>
              <a:t>孟荀學風之比較</a:t>
            </a:r>
            <a:endParaRPr sz="3200">
              <a:latin typeface="DFKai-SB"/>
              <a:ea typeface="DFKai-SB"/>
              <a:cs typeface="DFKai-SB"/>
              <a:sym typeface="DFKai-SB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18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1" name="Shape 1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2" name="Google Shape;192;p29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六、寫作論文常遭遇的困難</a:t>
            </a:r>
            <a:endParaRPr>
              <a:solidFill>
                <a:srgbClr val="0FB92F"/>
              </a:solidFill>
            </a:endParaRPr>
          </a:p>
        </p:txBody>
      </p:sp>
      <p:graphicFrame>
        <p:nvGraphicFramePr>
          <p:cNvPr id="193" name="Google Shape;193;p29"/>
          <p:cNvGraphicFramePr/>
          <p:nvPr/>
        </p:nvGraphicFramePr>
        <p:xfrm>
          <a:off x="539552" y="1484784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{71C872EA-172D-481E-B153-07A36A1A6368}</a:tableStyleId>
              </a:tblPr>
              <a:tblGrid>
                <a:gridCol w="1065050"/>
                <a:gridCol w="3404000"/>
                <a:gridCol w="3523825"/>
              </a:tblGrid>
              <a:tr h="59835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1"/>
                        </a:buClr>
                        <a:buSzPts val="1800"/>
                        <a:buFont typeface="Libre Franklin"/>
                        <a:buNone/>
                      </a:pPr>
                      <a:r>
                        <a:t/>
                      </a:r>
                      <a:endParaRPr b="1" i="0" sz="1800" u="none" cap="none" strike="noStrike">
                        <a:solidFill>
                          <a:srgbClr val="FFFFFF"/>
                        </a:solidFill>
                        <a:latin typeface="Century Schoolbook"/>
                        <a:ea typeface="Century Schoolbook"/>
                        <a:cs typeface="Century Schoolbook"/>
                        <a:sym typeface="Century Schoolbook"/>
                      </a:endParaRPr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3200"/>
                        <a:buFont typeface="Century Schoolbook"/>
                        <a:buNone/>
                      </a:pPr>
                      <a:r>
                        <a:rPr b="1" i="0" lang="zh-TW" sz="3200" u="none" cap="none" strike="noStrike">
                          <a:solidFill>
                            <a:srgbClr val="FFFFFF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章節論題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FFFFFF"/>
                        </a:buClr>
                        <a:buSzPts val="3200"/>
                        <a:buFont typeface="Century Schoolbook"/>
                        <a:buNone/>
                      </a:pPr>
                      <a:r>
                        <a:rPr b="1" i="0" lang="zh-TW" sz="3200" u="none" cap="none" strike="noStrike">
                          <a:solidFill>
                            <a:srgbClr val="FFFFFF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遭遇困難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chemeClr val="accent1"/>
                    </a:solidFill>
                  </a:tcPr>
                </a:tc>
              </a:tr>
              <a:tr h="6758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Schoolbook"/>
                        <a:buNone/>
                      </a:pPr>
                      <a:r>
                        <a:rPr b="0" i="0" lang="zh-TW" sz="1800" u="none" cap="none" strike="noStrike">
                          <a:solidFill>
                            <a:srgbClr val="000000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一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緒論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研究目的不清或</a:t>
                      </a:r>
                      <a:endParaRPr b="0" i="0" sz="2800" u="none" cap="none" strike="noStrike">
                        <a:solidFill>
                          <a:srgbClr val="000000"/>
                        </a:solidFill>
                        <a:latin typeface="Times New Roman"/>
                        <a:ea typeface="Times New Roman"/>
                        <a:cs typeface="Times New Roman"/>
                        <a:sym typeface="Times New Roman"/>
                      </a:endParaRPr>
                    </a:p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研究問題不明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</a:tr>
              <a:tr h="6758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Schoolbook"/>
                        <a:buNone/>
                      </a:pPr>
                      <a:r>
                        <a:rPr b="0" i="0" lang="zh-TW" sz="1800" u="none" cap="none" strike="noStrike">
                          <a:solidFill>
                            <a:srgbClr val="000000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二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文獻探討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不當或是不夠周延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</a:tr>
              <a:tr h="6758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Schoolbook"/>
                        <a:buNone/>
                      </a:pPr>
                      <a:r>
                        <a:rPr b="0" i="0" lang="zh-TW" sz="1800" u="none" cap="none" strike="noStrike">
                          <a:solidFill>
                            <a:srgbClr val="000000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三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研究方法與研究設計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說明不夠詳盡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</a:tr>
              <a:tr h="6758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Schoolbook"/>
                        <a:buNone/>
                      </a:pPr>
                      <a:r>
                        <a:rPr b="0" i="0" lang="zh-TW" sz="1800" u="none" cap="none" strike="noStrike">
                          <a:solidFill>
                            <a:srgbClr val="000000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四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研究結果與討論分析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成果薄弱析論不足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</a:tr>
              <a:tr h="6758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Schoolbook"/>
                        <a:buNone/>
                      </a:pPr>
                      <a:r>
                        <a:rPr b="0" i="0" lang="zh-TW" sz="1800" u="none" cap="none" strike="noStrike">
                          <a:solidFill>
                            <a:srgbClr val="000000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五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結論與建議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不夠簡潔明確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D9CE"/>
                    </a:solidFill>
                  </a:tcPr>
                </a:tc>
              </a:tr>
              <a:tr h="675800"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1800"/>
                        <a:buFont typeface="Century Schoolbook"/>
                        <a:buNone/>
                      </a:pPr>
                      <a:r>
                        <a:rPr b="0" i="0" lang="zh-TW" sz="1800" u="none" cap="none" strike="noStrike">
                          <a:solidFill>
                            <a:srgbClr val="000000"/>
                          </a:solidFill>
                          <a:latin typeface="Century Schoolbook"/>
                          <a:ea typeface="Century Schoolbook"/>
                          <a:cs typeface="Century Schoolbook"/>
                          <a:sym typeface="Century Schoolbook"/>
                        </a:rPr>
                        <a:t>六</a:t>
                      </a:r>
                      <a:endParaRPr/>
                    </a:p>
                  </a:txBody>
                  <a:tcPr marT="45725" marB="45725" marR="91425" marL="9142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參考文獻及附錄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ctr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Pts val="2800"/>
                        <a:buFont typeface="Times New Roman"/>
                        <a:buNone/>
                      </a:pPr>
                      <a:r>
                        <a:rPr b="0" i="0" lang="zh-TW" sz="2800" u="none" cap="none" strike="noStrike">
                          <a:solidFill>
                            <a:srgbClr val="000000"/>
                          </a:solidFill>
                          <a:latin typeface="Times New Roman"/>
                          <a:ea typeface="Times New Roman"/>
                          <a:cs typeface="Times New Roman"/>
                          <a:sym typeface="Times New Roman"/>
                        </a:rPr>
                        <a:t>缺漏或不齊</a:t>
                      </a:r>
                      <a:endParaRPr/>
                    </a:p>
                  </a:txBody>
                  <a:tcPr marT="0" marB="0" marR="68575" marL="68575" anchor="ctr">
                    <a:lnL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12700">
                      <a:solidFill>
                        <a:schemeClr val="lt1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EDE8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7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30"/>
          <p:cNvSpPr txBox="1"/>
          <p:nvPr>
            <p:ph type="title"/>
          </p:nvPr>
        </p:nvSpPr>
        <p:spPr>
          <a:xfrm>
            <a:off x="500063" y="2857500"/>
            <a:ext cx="8104385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第二講  如何選擇論文研究方向</a:t>
            </a:r>
            <a:br>
              <a:rPr lang="zh-TW" sz="4400">
                <a:solidFill>
                  <a:srgbClr val="800000"/>
                </a:solidFill>
              </a:rPr>
            </a:br>
            <a:endParaRPr sz="4400">
              <a:solidFill>
                <a:srgbClr val="800000"/>
              </a:solidFill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2" name="Shape 2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3" name="Google Shape;203;p31"/>
          <p:cNvSpPr txBox="1"/>
          <p:nvPr>
            <p:ph type="title"/>
          </p:nvPr>
        </p:nvSpPr>
        <p:spPr>
          <a:xfrm>
            <a:off x="304800" y="260648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rgbClr val="800000"/>
                </a:solidFill>
              </a:rPr>
              <a:t>選擇研究方向的幾個原則          </a:t>
            </a:r>
            <a:r>
              <a:rPr lang="zh-TW" sz="2800">
                <a:solidFill>
                  <a:srgbClr val="FF0000"/>
                </a:solidFill>
              </a:rPr>
              <a:t>(P.149)</a:t>
            </a:r>
            <a:endParaRPr sz="2800">
              <a:solidFill>
                <a:srgbClr val="FF0000"/>
              </a:solidFill>
            </a:endParaRPr>
          </a:p>
        </p:txBody>
      </p:sp>
      <p:sp>
        <p:nvSpPr>
          <p:cNvPr id="204" name="Google Shape;204;p31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應與興趣相合(</a:t>
            </a:r>
            <a:r>
              <a:rPr lang="zh-TW">
                <a:solidFill>
                  <a:srgbClr val="FF0000"/>
                </a:solidFill>
              </a:rPr>
              <a:t>小學、儒學、佛學、道學</a:t>
            </a:r>
            <a:r>
              <a:rPr lang="zh-TW"/>
              <a:t>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應考慮自己的時間與能力(</a:t>
            </a:r>
            <a:r>
              <a:rPr lang="zh-TW">
                <a:solidFill>
                  <a:srgbClr val="FF0000"/>
                </a:solidFill>
              </a:rPr>
              <a:t>語文、文獻解讀</a:t>
            </a:r>
            <a:r>
              <a:rPr lang="zh-TW"/>
              <a:t>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資料是否容易取得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應能推陳出新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範圍大小應適中(</a:t>
            </a:r>
            <a:r>
              <a:rPr lang="zh-TW">
                <a:solidFill>
                  <a:srgbClr val="FF0000"/>
                </a:solidFill>
              </a:rPr>
              <a:t>P.152</a:t>
            </a:r>
            <a:r>
              <a:rPr lang="zh-TW"/>
              <a:t>)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4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4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4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4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04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9" name="Shape 2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0" name="Google Shape;210;p32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211" name="Google Shape;211;p32"/>
          <p:cNvCxnSpPr/>
          <p:nvPr/>
        </p:nvCxnSpPr>
        <p:spPr>
          <a:xfrm>
            <a:off x="1403648" y="1556792"/>
            <a:ext cx="864096" cy="0"/>
          </a:xfrm>
          <a:prstGeom prst="straightConnector1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12" name="Google Shape;212;p32"/>
          <p:cNvCxnSpPr/>
          <p:nvPr/>
        </p:nvCxnSpPr>
        <p:spPr>
          <a:xfrm>
            <a:off x="3563888" y="1556792"/>
            <a:ext cx="720080" cy="0"/>
          </a:xfrm>
          <a:prstGeom prst="straightConnector1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13" name="Google Shape;213;p32"/>
          <p:cNvCxnSpPr/>
          <p:nvPr/>
        </p:nvCxnSpPr>
        <p:spPr>
          <a:xfrm>
            <a:off x="6012160" y="1340768"/>
            <a:ext cx="864096" cy="0"/>
          </a:xfrm>
          <a:prstGeom prst="straightConnector1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14" name="Google Shape;214;p32"/>
          <p:cNvCxnSpPr/>
          <p:nvPr/>
        </p:nvCxnSpPr>
        <p:spPr>
          <a:xfrm>
            <a:off x="8100392" y="1484784"/>
            <a:ext cx="648072" cy="0"/>
          </a:xfrm>
          <a:prstGeom prst="straightConnector1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grpSp>
        <p:nvGrpSpPr>
          <p:cNvPr id="215" name="Google Shape;215;p32"/>
          <p:cNvGrpSpPr/>
          <p:nvPr/>
        </p:nvGrpSpPr>
        <p:grpSpPr>
          <a:xfrm>
            <a:off x="2351430" y="1916832"/>
            <a:ext cx="4768304" cy="4768304"/>
            <a:chOff x="1012056" y="0"/>
            <a:chExt cx="4768304" cy="4768304"/>
          </a:xfrm>
        </p:grpSpPr>
        <p:sp>
          <p:nvSpPr>
            <p:cNvPr id="216" name="Google Shape;216;p32"/>
            <p:cNvSpPr/>
            <p:nvPr/>
          </p:nvSpPr>
          <p:spPr>
            <a:xfrm>
              <a:off x="1012056" y="0"/>
              <a:ext cx="4768304" cy="4768304"/>
            </a:xfrm>
            <a:prstGeom prst="ellipse">
              <a:avLst/>
            </a:prstGeom>
            <a:solidFill>
              <a:srgbClr val="A19573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7" name="Google Shape;217;p32"/>
            <p:cNvSpPr txBox="1"/>
            <p:nvPr/>
          </p:nvSpPr>
          <p:spPr>
            <a:xfrm>
              <a:off x="2729599" y="238415"/>
              <a:ext cx="1333217" cy="71524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2225" spcFirstLastPara="1" rIns="142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zh-TW" sz="20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春秋三傳</a:t>
              </a:r>
              <a:endPara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18" name="Google Shape;218;p32"/>
            <p:cNvSpPr/>
            <p:nvPr/>
          </p:nvSpPr>
          <p:spPr>
            <a:xfrm>
              <a:off x="1488886" y="953660"/>
              <a:ext cx="3814643" cy="3814643"/>
            </a:xfrm>
            <a:prstGeom prst="ellipse">
              <a:avLst/>
            </a:prstGeom>
            <a:solidFill>
              <a:srgbClr val="AD8F57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9" name="Google Shape;219;p32"/>
            <p:cNvSpPr txBox="1"/>
            <p:nvPr/>
          </p:nvSpPr>
          <p:spPr>
            <a:xfrm>
              <a:off x="2729599" y="1182539"/>
              <a:ext cx="1333217" cy="686635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2225" spcFirstLastPara="1" rIns="142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zh-TW" sz="20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公羊傳</a:t>
              </a:r>
              <a:endPara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0" name="Google Shape;220;p32"/>
            <p:cNvSpPr/>
            <p:nvPr/>
          </p:nvSpPr>
          <p:spPr>
            <a:xfrm>
              <a:off x="1965716" y="1907321"/>
              <a:ext cx="2860982" cy="2860982"/>
            </a:xfrm>
            <a:prstGeom prst="ellipse">
              <a:avLst/>
            </a:prstGeom>
            <a:solidFill>
              <a:srgbClr val="B8863D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1" name="Google Shape;221;p32"/>
            <p:cNvSpPr txBox="1"/>
            <p:nvPr/>
          </p:nvSpPr>
          <p:spPr>
            <a:xfrm>
              <a:off x="2729599" y="2121895"/>
              <a:ext cx="1333217" cy="643721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2225" spcFirstLastPara="1" rIns="142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zh-TW" sz="20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公羊傳的政治思想</a:t>
              </a:r>
              <a:endPara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222" name="Google Shape;222;p32"/>
            <p:cNvSpPr/>
            <p:nvPr/>
          </p:nvSpPr>
          <p:spPr>
            <a:xfrm>
              <a:off x="2442547" y="2860982"/>
              <a:ext cx="1907321" cy="1907321"/>
            </a:xfrm>
            <a:prstGeom prst="ellipse">
              <a:avLst/>
            </a:prstGeom>
            <a:solidFill>
              <a:srgbClr val="BF7428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23" name="Google Shape;223;p32"/>
            <p:cNvSpPr txBox="1"/>
            <p:nvPr/>
          </p:nvSpPr>
          <p:spPr>
            <a:xfrm>
              <a:off x="2721867" y="3337812"/>
              <a:ext cx="1348680" cy="95366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42225" lIns="142225" spcFirstLastPara="1" rIns="142225" wrap="square" tIns="142225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b="0" i="0" lang="zh-TW" sz="2000" u="none" cap="none" strike="noStrike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公羊傳的夷夏觀</a:t>
              </a:r>
              <a:endParaRPr b="0" i="0" sz="2000" u="none" cap="none" strike="noStrike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27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33"/>
          <p:cNvSpPr txBox="1"/>
          <p:nvPr>
            <p:ph type="title"/>
          </p:nvPr>
        </p:nvSpPr>
        <p:spPr>
          <a:xfrm>
            <a:off x="357188" y="260648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一、</a:t>
            </a: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怎樣選擇研究方向(論文題目)</a:t>
            </a:r>
            <a:endParaRPr/>
          </a:p>
        </p:txBody>
      </p:sp>
      <p:sp>
        <p:nvSpPr>
          <p:cNvPr id="229" name="Google Shape;229;p33"/>
          <p:cNvSpPr txBox="1"/>
          <p:nvPr>
            <p:ph idx="1" type="body"/>
          </p:nvPr>
        </p:nvSpPr>
        <p:spPr>
          <a:xfrm>
            <a:off x="357188" y="1500188"/>
            <a:ext cx="8319268" cy="51435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960"/>
              <a:buChar char="🞭"/>
            </a:pPr>
            <a:r>
              <a:rPr lang="zh-TW" sz="2800"/>
              <a:t>在學術地圖中定位——尋找文獻</a:t>
            </a:r>
            <a:endParaRPr sz="2800"/>
          </a:p>
          <a:p>
            <a:pPr indent="-342900" lvl="0" marL="3429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None/>
            </a:pPr>
            <a:r>
              <a:rPr lang="zh-TW" sz="2800"/>
              <a:t>　幫助你了解關於你有興趣的研究議題，目前已經有多少既有的研究，別人已經研究到怎樣的地步；一方面避免重複別人已經做過的研究，一方面站在別人的研究基礎上繼續向前。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3" name="Shape 2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" name="Google Shape;234;p34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  選題的幾個方向：</a:t>
            </a:r>
            <a:br>
              <a:rPr lang="zh-TW" sz="3200"/>
            </a:br>
            <a:endParaRPr/>
          </a:p>
        </p:txBody>
      </p:sp>
      <p:sp>
        <p:nvSpPr>
          <p:cNvPr id="235" name="Google Shape;235;p34"/>
          <p:cNvSpPr txBox="1"/>
          <p:nvPr>
            <p:ph idx="1" type="body"/>
          </p:nvPr>
        </p:nvSpPr>
        <p:spPr>
          <a:xfrm>
            <a:off x="457200" y="1285875"/>
            <a:ext cx="8534400" cy="51879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14350" lvl="0" marL="5143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回顧大學時代修習的課程（同領域或跨領域）</a:t>
            </a:r>
            <a:endParaRPr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參考前輩的博碩士論文（搜尋資料庫）</a:t>
            </a:r>
            <a:endParaRPr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你</a:t>
            </a:r>
            <a:r>
              <a:rPr b="1" lang="zh-TW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平時關注的興趣、議題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，足以激發生命熱忱者。</a:t>
            </a:r>
            <a:endParaRPr/>
          </a:p>
          <a:p>
            <a:pPr indent="-354330" lvl="0" marL="51435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2520"/>
              <a:buFont typeface="Libre Franklin Medium"/>
              <a:buNone/>
            </a:pPr>
            <a:r>
              <a:t/>
            </a:r>
            <a:endParaRPr sz="2800"/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3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3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3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3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3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9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p35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  選題的幾個方向：</a:t>
            </a:r>
            <a:br>
              <a:rPr lang="zh-TW" sz="3200"/>
            </a:br>
            <a:endParaRPr/>
          </a:p>
        </p:txBody>
      </p:sp>
      <p:sp>
        <p:nvSpPr>
          <p:cNvPr id="241" name="Google Shape;241;p35"/>
          <p:cNvSpPr txBox="1"/>
          <p:nvPr>
            <p:ph idx="1" type="body"/>
          </p:nvPr>
        </p:nvSpPr>
        <p:spPr>
          <a:xfrm>
            <a:off x="457200" y="1285875"/>
            <a:ext cx="8534400" cy="51879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14350" lvl="0" marL="5143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80"/>
              <a:buFont typeface="Libre Franklin Medium"/>
              <a:buAutoNum type="arabicPeriod" startAt="4"/>
            </a:pPr>
            <a:r>
              <a:rPr b="1" lang="zh-TW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與工作及專業有關的論題</a:t>
            </a:r>
            <a:endParaRPr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 startAt="4"/>
            </a:pPr>
            <a:r>
              <a:rPr b="1" lang="zh-TW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從小小的概念開始(大題小作VS.小題大作)</a:t>
            </a:r>
            <a:endParaRPr b="1">
              <a:solidFill>
                <a:srgbClr val="FF00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 startAt="4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和指導老師討論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 startAt="4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【參課本頁30：〈充實研究論題的相關知識】【頁149第五章：〈如何選擇論文的研究方向〉】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5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6" name="Google Shape;246;p36"/>
          <p:cNvSpPr txBox="1"/>
          <p:nvPr>
            <p:ph type="title"/>
          </p:nvPr>
        </p:nvSpPr>
        <p:spPr>
          <a:xfrm>
            <a:off x="285750" y="274638"/>
            <a:ext cx="763905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二、選定指導老師</a:t>
            </a:r>
            <a:br>
              <a:rPr lang="zh-TW"/>
            </a:br>
            <a:endParaRPr/>
          </a:p>
        </p:txBody>
      </p:sp>
      <p:sp>
        <p:nvSpPr>
          <p:cNvPr id="247" name="Google Shape;247;p36"/>
          <p:cNvSpPr txBox="1"/>
          <p:nvPr>
            <p:ph idx="1" type="body"/>
          </p:nvPr>
        </p:nvSpPr>
        <p:spPr>
          <a:xfrm>
            <a:off x="457200" y="1600200"/>
            <a:ext cx="8219256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依據研究領域選擇合適的指導老師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指導老師只是在原則上同意你的計畫，願意從旁加以協助，主體、主力仍得依靠自己。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457200" lvl="0" marL="4572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定期與指導老師請益討論。</a:t>
            </a:r>
            <a:endParaRPr b="1">
              <a:latin typeface="PMingLiu"/>
              <a:ea typeface="PMingLiu"/>
              <a:cs typeface="PMingLiu"/>
              <a:sym typeface="PMingLiu"/>
            </a:endParaRPr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>
              <a:latin typeface="PMingLiu"/>
              <a:ea typeface="PMingLiu"/>
              <a:cs typeface="PMingLiu"/>
              <a:sym typeface="PMingLiu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24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2" name="Google Shape;252;p37"/>
          <p:cNvSpPr txBox="1"/>
          <p:nvPr>
            <p:ph type="title"/>
          </p:nvPr>
        </p:nvSpPr>
        <p:spPr>
          <a:xfrm>
            <a:off x="571500" y="2286000"/>
            <a:ext cx="7467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第三講  </a:t>
            </a:r>
            <a:b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　　　　如何蒐集、整理、</a:t>
            </a:r>
            <a:b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　　　　　摘記、閱讀資料</a:t>
            </a:r>
            <a:br>
              <a:rPr b="1" lang="zh-TW" sz="4400">
                <a:latin typeface="Microsoft JhengHei"/>
                <a:ea typeface="Microsoft JhengHei"/>
                <a:cs typeface="Microsoft JhengHei"/>
                <a:sym typeface="Microsoft JhengHei"/>
              </a:rPr>
            </a:br>
            <a:br>
              <a:rPr b="1" lang="zh-TW" sz="4400">
                <a:latin typeface="Microsoft JhengHei"/>
                <a:ea typeface="Microsoft JhengHei"/>
                <a:cs typeface="Microsoft JhengHei"/>
                <a:sym typeface="Microsoft JhengHei"/>
              </a:rPr>
            </a:br>
            <a:r>
              <a:rPr lang="zh-TW" sz="3600"/>
              <a:t>【參課本二、三章，頁49~120】</a:t>
            </a:r>
            <a:br>
              <a:rPr lang="zh-TW" sz="4400"/>
            </a:br>
            <a:endParaRPr sz="4400"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56" name="Shape 2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7" name="Google Shape;257;p38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一、資料蒐集的方法</a:t>
            </a:r>
            <a:br>
              <a:rPr lang="zh-TW"/>
            </a:br>
            <a:endParaRPr/>
          </a:p>
        </p:txBody>
      </p:sp>
      <p:sp>
        <p:nvSpPr>
          <p:cNvPr id="258" name="Google Shape;258;p38"/>
          <p:cNvSpPr txBox="1"/>
          <p:nvPr>
            <p:ph idx="1" type="body"/>
          </p:nvPr>
        </p:nvSpPr>
        <p:spPr>
          <a:xfrm>
            <a:off x="539552" y="1124744"/>
            <a:ext cx="8136904" cy="55903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0" lvl="0" marL="0" rtl="0" algn="l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b="1" lang="zh-TW"/>
              <a:t>(一)充分利用網路資源</a:t>
            </a:r>
            <a:endParaRPr b="1"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專為學術研究設計的資料搜尋系統 </a:t>
            </a:r>
            <a:endParaRPr b="1"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u="sng">
                <a:solidFill>
                  <a:schemeClr val="hlink"/>
                </a:solidFill>
                <a:hlinkClick r:id="rId3"/>
              </a:rPr>
              <a:t>Google  學術</a:t>
            </a:r>
            <a:r>
              <a:rPr b="1" lang="zh-TW"/>
              <a:t>(</a:t>
            </a:r>
            <a:r>
              <a:rPr lang="zh-TW"/>
              <a:t>http://scholar.google.com</a:t>
            </a:r>
            <a:r>
              <a:rPr b="1" lang="zh-TW"/>
              <a:t>) </a:t>
            </a:r>
            <a:endParaRPr/>
          </a:p>
          <a:p>
            <a:pPr indent="0" lvl="0" marL="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/>
              <a:t>善用關鍵字</a:t>
            </a:r>
            <a:endParaRPr b="1"/>
          </a:p>
          <a:p>
            <a:pPr indent="-274320" lvl="0" marL="274320" rtl="0" algn="l">
              <a:lnSpc>
                <a:spcPct val="160000"/>
              </a:lnSpc>
              <a:spcBef>
                <a:spcPts val="520"/>
              </a:spcBef>
              <a:spcAft>
                <a:spcPts val="0"/>
              </a:spcAft>
              <a:buSzPts val="1820"/>
              <a:buFont typeface="Noto Sans Symbols"/>
              <a:buNone/>
            </a:pPr>
            <a:r>
              <a:t/>
            </a:r>
            <a:endParaRPr b="1" sz="2600"/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2" name="Shape 2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3" name="Google Shape;263;p39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（二）如何利用電子資源</a:t>
            </a:r>
            <a:endParaRPr/>
          </a:p>
        </p:txBody>
      </p:sp>
      <p:sp>
        <p:nvSpPr>
          <p:cNvPr id="264" name="Google Shape;264;p39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0" marL="457200" rtl="0" algn="l">
              <a:spcBef>
                <a:spcPts val="0"/>
              </a:spcBef>
              <a:spcAft>
                <a:spcPts val="0"/>
              </a:spcAft>
              <a:buSzPts val="2880"/>
              <a:buFont typeface="Noto Sans Symbols"/>
              <a:buNone/>
            </a:pPr>
            <a:r>
              <a:rPr b="1" lang="zh-TW" sz="3200"/>
              <a:t>1.學位論文檢索</a:t>
            </a:r>
            <a:endParaRPr/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/>
              <a:t>全國博碩士論文知識加值系統 </a:t>
            </a:r>
            <a:r>
              <a:rPr b="1" lang="zh-TW" sz="3200" u="sng">
                <a:solidFill>
                  <a:schemeClr val="hlink"/>
                </a:solidFill>
                <a:hlinkClick r:id="rId3"/>
              </a:rPr>
              <a:t>http://ndltd.ncl.edu.tw/cgi-bin/gs32/gsweb.cgi/ccd=KLcZaK/webmge?Geticket=1</a:t>
            </a:r>
            <a:endParaRPr b="1" sz="3200"/>
          </a:p>
          <a:p>
            <a:pPr indent="-143509" lvl="1" marL="74295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 sz="3200"/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/>
              <a:t>政大社會科學資料中心</a:t>
            </a:r>
            <a:endParaRPr b="1" sz="3200"/>
          </a:p>
          <a:p>
            <a:pPr indent="-179069" lvl="1" marL="742950" rtl="0" algn="l">
              <a:spcBef>
                <a:spcPts val="480"/>
              </a:spcBef>
              <a:spcAft>
                <a:spcPts val="0"/>
              </a:spcAft>
              <a:buSzPts val="1680"/>
              <a:buNone/>
            </a:pPr>
            <a:r>
              <a:t/>
            </a:r>
            <a:endParaRPr b="1" sz="24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8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p40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1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/>
              <a:t>2.期刊檢索</a:t>
            </a:r>
            <a:br>
              <a:rPr b="1" lang="zh-TW" sz="4400"/>
            </a:br>
            <a:endParaRPr sz="4400"/>
          </a:p>
        </p:txBody>
      </p:sp>
      <p:sp>
        <p:nvSpPr>
          <p:cNvPr id="270" name="Google Shape;270;p40"/>
          <p:cNvSpPr txBox="1"/>
          <p:nvPr>
            <p:ph idx="1" type="body"/>
          </p:nvPr>
        </p:nvSpPr>
        <p:spPr>
          <a:xfrm>
            <a:off x="304800" y="1124744"/>
            <a:ext cx="8371656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4320" lvl="1" marL="64008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960"/>
              <a:buFont typeface="Noto Sans Symbols"/>
              <a:buChar char="⚫"/>
            </a:pPr>
            <a:r>
              <a:rPr b="1" lang="zh-TW" sz="2800" u="sng">
                <a:solidFill>
                  <a:schemeClr val="hlink"/>
                </a:solidFill>
                <a:hlinkClick r:id="rId3"/>
              </a:rPr>
              <a:t>臺灣期刊論文索引系統</a:t>
            </a:r>
            <a:endParaRPr b="1" sz="2800"/>
          </a:p>
          <a:p>
            <a:pPr indent="-274320" lvl="1" marL="64008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Char char="⚫"/>
            </a:pPr>
            <a:r>
              <a:rPr b="1" lang="zh-TW" sz="2800" u="sng">
                <a:solidFill>
                  <a:schemeClr val="hlink"/>
                </a:solidFill>
                <a:hlinkClick r:id="rId4"/>
              </a:rPr>
              <a:t>中國期刊全文資料庫</a:t>
            </a:r>
            <a:endParaRPr b="1" sz="2800">
              <a:solidFill>
                <a:srgbClr val="0C0C0C"/>
              </a:solidFill>
            </a:endParaRPr>
          </a:p>
          <a:p>
            <a:pPr indent="-274320" lvl="1" marL="64008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Char char="⚫"/>
            </a:pPr>
            <a:r>
              <a:rPr b="1" lang="zh-TW" sz="2800" u="sng">
                <a:solidFill>
                  <a:schemeClr val="hlink"/>
                </a:solidFill>
                <a:hlinkClick r:id="rId5"/>
              </a:rPr>
              <a:t>Hyread台灣全文資料庫</a:t>
            </a:r>
            <a:endParaRPr b="1" sz="2800">
              <a:solidFill>
                <a:srgbClr val="0C0C0C"/>
              </a:solidFill>
            </a:endParaRPr>
          </a:p>
          <a:p>
            <a:pPr indent="-274320" lvl="1" marL="64008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Char char="⚫"/>
            </a:pPr>
            <a:r>
              <a:rPr b="1" lang="zh-TW" sz="2800" u="sng">
                <a:solidFill>
                  <a:schemeClr val="hlink"/>
                </a:solidFill>
                <a:hlinkClick r:id="rId6"/>
              </a:rPr>
              <a:t>思博網--Airiti Library華藝線上圖書館</a:t>
            </a:r>
            <a:endParaRPr/>
          </a:p>
          <a:p>
            <a:pPr indent="-200660" lvl="0" marL="342900" rtl="0" algn="l">
              <a:lnSpc>
                <a:spcPct val="120000"/>
              </a:lnSpc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4" name="Shape 2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5" name="Google Shape;275;p41"/>
          <p:cNvSpPr txBox="1"/>
          <p:nvPr>
            <p:ph idx="1" type="body"/>
          </p:nvPr>
        </p:nvSpPr>
        <p:spPr>
          <a:xfrm>
            <a:off x="457200" y="549275"/>
            <a:ext cx="8435280" cy="59245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00"/>
              <a:buChar char="🞭"/>
            </a:pPr>
            <a:r>
              <a:rPr b="1" lang="zh-TW" sz="4000">
                <a:latin typeface="Libre Franklin Medium"/>
                <a:ea typeface="Libre Franklin Medium"/>
                <a:cs typeface="Libre Franklin Medium"/>
                <a:sym typeface="Libre Franklin Medium"/>
              </a:rPr>
              <a:t>3.國家圖書館</a:t>
            </a:r>
            <a:r>
              <a:rPr b="1" lang="zh-TW" sz="3200">
                <a:latin typeface="Arial"/>
                <a:ea typeface="Arial"/>
                <a:cs typeface="Arial"/>
                <a:sym typeface="Arial"/>
              </a:rPr>
              <a:t>/</a:t>
            </a:r>
            <a:r>
              <a:rPr b="1" lang="zh-TW" sz="3200" u="sng">
                <a:solidFill>
                  <a:schemeClr val="hlink"/>
                </a:solidFill>
                <a:latin typeface="Arial"/>
                <a:ea typeface="Arial"/>
                <a:cs typeface="Arial"/>
                <a:sym typeface="Arial"/>
                <a:hlinkClick r:id="rId3"/>
              </a:rPr>
              <a:t>漢學研究中心</a:t>
            </a:r>
            <a:r>
              <a:rPr b="1" lang="zh-TW" sz="3200">
                <a:latin typeface="Arial"/>
                <a:ea typeface="Arial"/>
                <a:cs typeface="Arial"/>
                <a:sym typeface="Arial"/>
              </a:rPr>
              <a:t>/專題資料庫</a:t>
            </a:r>
            <a:endParaRPr b="1" sz="3200">
              <a:latin typeface="Arial"/>
              <a:ea typeface="Arial"/>
              <a:cs typeface="Arial"/>
              <a:sym typeface="Arial"/>
            </a:endParaRPr>
          </a:p>
          <a:p>
            <a:pPr indent="-285750" lvl="1" marL="7429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典藏國際漢學博士論文摘要資料庫</a:t>
            </a:r>
            <a:endParaRPr b="1" sz="3200">
              <a:latin typeface="PMingLiu"/>
              <a:ea typeface="PMingLiu"/>
              <a:cs typeface="PMingLiu"/>
              <a:sym typeface="PMingLiu"/>
            </a:endParaRPr>
          </a:p>
          <a:p>
            <a:pPr indent="-285750" lvl="1" marL="7429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>
                <a:solidFill>
                  <a:srgbClr val="FF0000"/>
                </a:solidFill>
                <a:latin typeface="PMingLiu"/>
                <a:ea typeface="PMingLiu"/>
                <a:cs typeface="PMingLiu"/>
                <a:sym typeface="PMingLiu"/>
              </a:rPr>
              <a:t>經學研究論著目錄資料庫</a:t>
            </a:r>
            <a:endParaRPr b="1" sz="3200">
              <a:solidFill>
                <a:srgbClr val="FF0000"/>
              </a:solidFill>
              <a:latin typeface="PMingLiu"/>
              <a:ea typeface="PMingLiu"/>
              <a:cs typeface="PMingLiu"/>
              <a:sym typeface="PMingLiu"/>
            </a:endParaRPr>
          </a:p>
          <a:p>
            <a:pPr indent="-285750" lvl="1" marL="7429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兩漢諸子研究論著目錄資料庫</a:t>
            </a:r>
            <a:endParaRPr b="1" sz="3200">
              <a:latin typeface="PMingLiu"/>
              <a:ea typeface="PMingLiu"/>
              <a:cs typeface="PMingLiu"/>
              <a:sym typeface="PMingLiu"/>
            </a:endParaRPr>
          </a:p>
          <a:p>
            <a:pPr indent="-285750" lvl="1" marL="7429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魏晉玄學研究論著目錄資料庫</a:t>
            </a:r>
            <a:endParaRPr b="1" sz="3200">
              <a:latin typeface="PMingLiu"/>
              <a:ea typeface="PMingLiu"/>
              <a:cs typeface="PMingLiu"/>
              <a:sym typeface="PMingLiu"/>
            </a:endParaRPr>
          </a:p>
          <a:p>
            <a:pPr indent="-285750" lvl="1" marL="7429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敦煌學研究論著目錄資料庫</a:t>
            </a:r>
            <a:endParaRPr b="1" sz="3200">
              <a:latin typeface="PMingLiu"/>
              <a:ea typeface="PMingLiu"/>
              <a:cs typeface="PMingLiu"/>
              <a:sym typeface="PMingLiu"/>
            </a:endParaRPr>
          </a:p>
          <a:p>
            <a:pPr indent="-285750" lvl="1" marL="7429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>
                <a:latin typeface="PMingLiu"/>
                <a:ea typeface="PMingLiu"/>
                <a:cs typeface="PMingLiu"/>
                <a:sym typeface="PMingLiu"/>
              </a:rPr>
              <a:t>明人文集聯合目錄</a:t>
            </a:r>
            <a:endParaRPr sz="3200">
              <a:latin typeface="PMingLiu"/>
              <a:ea typeface="PMingLiu"/>
              <a:cs typeface="PMingLiu"/>
              <a:sym typeface="PMingLiu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p42"/>
          <p:cNvSpPr txBox="1"/>
          <p:nvPr>
            <p:ph idx="1" type="body"/>
          </p:nvPr>
        </p:nvSpPr>
        <p:spPr>
          <a:xfrm>
            <a:off x="827088" y="1772816"/>
            <a:ext cx="7467600" cy="365008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 u="sng">
                <a:solidFill>
                  <a:schemeClr val="hlink"/>
                </a:solidFill>
                <a:hlinkClick r:id="rId3"/>
              </a:rPr>
              <a:t>http://</a:t>
            </a:r>
            <a:r>
              <a:rPr b="1" lang="zh-TW" u="sng">
                <a:solidFill>
                  <a:schemeClr val="hlink"/>
                </a:solidFill>
                <a:hlinkClick r:id="rId4"/>
              </a:rPr>
              <a:t>www2.ihp.sinica.edu.tw/resource3.php?TM=6&amp;M=3&amp;C=85</a:t>
            </a:r>
            <a:endParaRPr b="1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  <a:p>
            <a:pPr indent="-514350" lvl="0" marL="514350" rtl="0" algn="l">
              <a:spcBef>
                <a:spcPts val="560"/>
              </a:spcBef>
              <a:spcAft>
                <a:spcPts val="0"/>
              </a:spcAft>
              <a:buSzPts val="1960"/>
              <a:buFont typeface="Libre Franklin Medium"/>
              <a:buAutoNum type="arabicParenR"/>
            </a:pPr>
            <a:r>
              <a:rPr b="1" lang="zh-TW" sz="2800"/>
              <a:t>人名權威檢索系統</a:t>
            </a:r>
            <a:endParaRPr/>
          </a:p>
          <a:p>
            <a:pPr indent="-514350" lvl="0" marL="514350" rtl="0" algn="l">
              <a:spcBef>
                <a:spcPts val="560"/>
              </a:spcBef>
              <a:spcAft>
                <a:spcPts val="0"/>
              </a:spcAft>
              <a:buSzPts val="1960"/>
              <a:buFont typeface="Libre Franklin Medium"/>
              <a:buAutoNum type="arabicParenR"/>
            </a:pPr>
            <a:r>
              <a:rPr b="1" lang="zh-TW" sz="2800"/>
              <a:t>中國西南少數民族暨資料庫查詢系統</a:t>
            </a:r>
            <a:endParaRPr/>
          </a:p>
          <a:p>
            <a:pPr indent="-514350" lvl="0" marL="514350" rtl="0" algn="l">
              <a:spcBef>
                <a:spcPts val="560"/>
              </a:spcBef>
              <a:spcAft>
                <a:spcPts val="0"/>
              </a:spcAft>
              <a:buSzPts val="1960"/>
              <a:buFont typeface="Libre Franklin Medium"/>
              <a:buAutoNum type="arabicParenR"/>
            </a:pPr>
            <a:r>
              <a:rPr b="1" lang="zh-TW" sz="2800"/>
              <a:t>內閣大庫檔案</a:t>
            </a:r>
            <a:endParaRPr/>
          </a:p>
          <a:p>
            <a:pPr indent="-514350" lvl="0" marL="514350" rtl="0" algn="l">
              <a:spcBef>
                <a:spcPts val="560"/>
              </a:spcBef>
              <a:spcAft>
                <a:spcPts val="0"/>
              </a:spcAft>
              <a:buSzPts val="1960"/>
              <a:buFont typeface="Libre Franklin Medium"/>
              <a:buAutoNum type="arabicParenR"/>
            </a:pPr>
            <a:r>
              <a:rPr b="1" lang="zh-TW" sz="2800"/>
              <a:t>甲骨文拓片</a:t>
            </a:r>
            <a:endParaRPr/>
          </a:p>
          <a:p>
            <a:pPr indent="-37211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None/>
            </a:pPr>
            <a:r>
              <a:t/>
            </a:r>
            <a:endParaRPr/>
          </a:p>
        </p:txBody>
      </p:sp>
      <p:sp>
        <p:nvSpPr>
          <p:cNvPr id="281" name="Google Shape;281;p42"/>
          <p:cNvSpPr/>
          <p:nvPr/>
        </p:nvSpPr>
        <p:spPr>
          <a:xfrm>
            <a:off x="467544" y="332656"/>
            <a:ext cx="7920880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i="0" lang="zh-TW" sz="4000" u="none" cap="none" strike="noStrike">
                <a:solidFill>
                  <a:srgbClr val="4E3B30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rPr>
              <a:t>4.中央研究院</a:t>
            </a:r>
            <a:r>
              <a:rPr b="1" i="0" lang="zh-TW" sz="3600" u="none" cap="none" strike="noStrike">
                <a:solidFill>
                  <a:srgbClr val="4E3B30"/>
                </a:solidFill>
                <a:latin typeface="Arial"/>
                <a:ea typeface="Arial"/>
                <a:cs typeface="Arial"/>
                <a:sym typeface="Arial"/>
              </a:rPr>
              <a:t>歷史語言研究所資料庫</a:t>
            </a:r>
            <a:endParaRPr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5" name="Shape 2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" name="Google Shape;286;p43"/>
          <p:cNvSpPr txBox="1"/>
          <p:nvPr>
            <p:ph idx="1" type="body"/>
          </p:nvPr>
        </p:nvSpPr>
        <p:spPr>
          <a:xfrm>
            <a:off x="827088" y="1268760"/>
            <a:ext cx="7467600" cy="415414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spcBef>
                <a:spcPts val="0"/>
              </a:spcBef>
              <a:spcAft>
                <a:spcPts val="0"/>
              </a:spcAft>
              <a:buSzPts val="2240"/>
              <a:buFont typeface="Libre Franklin Medium"/>
              <a:buAutoNum type="arabicParenR" startAt="5"/>
            </a:pPr>
            <a:r>
              <a:rPr b="1" lang="zh-TW" sz="3200"/>
              <a:t>佛教石刻造像拓片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 startAt="5"/>
            </a:pPr>
            <a:r>
              <a:rPr b="1" lang="zh-TW" sz="3200"/>
              <a:t>青銅器拓片資料庫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 startAt="5"/>
            </a:pPr>
            <a:r>
              <a:rPr b="1" lang="zh-TW" sz="3200"/>
              <a:t>善本圖籍數位典藏系統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 startAt="5"/>
            </a:pPr>
            <a:r>
              <a:rPr b="1" lang="zh-TW" sz="3200"/>
              <a:t>漢代石刻畫像拓本資料庫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 startAt="5"/>
            </a:pPr>
            <a:r>
              <a:rPr b="1" lang="zh-TW" sz="3200"/>
              <a:t>漢代簡牘資料庫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 startAt="5"/>
            </a:pPr>
            <a:r>
              <a:rPr b="1" lang="zh-TW" sz="3200"/>
              <a:t>遼金石拓片數位典藏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 startAt="5"/>
            </a:pPr>
            <a:r>
              <a:rPr b="1" lang="zh-TW" sz="3200"/>
              <a:t>11.館藏印記資料庫 </a:t>
            </a:r>
            <a:endParaRPr b="1" sz="3200"/>
          </a:p>
          <a:p>
            <a:pPr indent="-37211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44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/>
              <a:t>※其他成果</a:t>
            </a:r>
            <a:br>
              <a:rPr b="1" lang="zh-TW"/>
            </a:br>
            <a:endParaRPr/>
          </a:p>
        </p:txBody>
      </p:sp>
      <p:sp>
        <p:nvSpPr>
          <p:cNvPr id="292" name="Google Shape;292;p44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742950" lvl="0" marL="742950" rtl="0" algn="l">
              <a:spcBef>
                <a:spcPts val="0"/>
              </a:spcBef>
              <a:spcAft>
                <a:spcPts val="0"/>
              </a:spcAft>
              <a:buSzPts val="2520"/>
              <a:buFont typeface="Libre Franklin Medium"/>
              <a:buAutoNum type="arabicParenR"/>
            </a:pPr>
            <a:r>
              <a:rPr b="1" lang="zh-TW" sz="3600"/>
              <a:t>國家文化資料庫</a:t>
            </a:r>
            <a:endParaRPr/>
          </a:p>
          <a:p>
            <a:pPr indent="-742950" lvl="0" marL="742950" rtl="0" algn="l">
              <a:spcBef>
                <a:spcPts val="720"/>
              </a:spcBef>
              <a:spcAft>
                <a:spcPts val="0"/>
              </a:spcAft>
              <a:buSzPts val="2520"/>
              <a:buFont typeface="Libre Franklin Medium"/>
              <a:buAutoNum type="arabicParenR"/>
            </a:pPr>
            <a:r>
              <a:rPr b="1" lang="zh-TW" sz="3600"/>
              <a:t>國家圖書館、古籍影像檢索系統</a:t>
            </a:r>
            <a:endParaRPr/>
          </a:p>
          <a:p>
            <a:pPr indent="-742950" lvl="0" marL="742950" rtl="0" algn="l">
              <a:spcBef>
                <a:spcPts val="720"/>
              </a:spcBef>
              <a:spcAft>
                <a:spcPts val="0"/>
              </a:spcAft>
              <a:buSzPts val="2520"/>
              <a:buFont typeface="Libre Franklin Medium"/>
              <a:buAutoNum type="arabicParenR"/>
            </a:pPr>
            <a:r>
              <a:rPr b="1" lang="zh-TW" sz="3600"/>
              <a:t>電子佛典學會</a:t>
            </a:r>
            <a:endParaRPr/>
          </a:p>
          <a:p>
            <a:pPr indent="-742950" lvl="0" marL="742950" rtl="0" algn="l">
              <a:spcBef>
                <a:spcPts val="720"/>
              </a:spcBef>
              <a:spcAft>
                <a:spcPts val="0"/>
              </a:spcAft>
              <a:buSzPts val="2520"/>
              <a:buFont typeface="Libre Franklin Medium"/>
              <a:buAutoNum type="arabicParenR"/>
            </a:pPr>
            <a:r>
              <a:rPr b="1" lang="zh-TW" sz="3600"/>
              <a:t>臺灣日日新報資料庫（院內）</a:t>
            </a:r>
            <a:endParaRPr/>
          </a:p>
          <a:p>
            <a:pPr indent="-742950" lvl="0" marL="742950" rtl="0" algn="l">
              <a:spcBef>
                <a:spcPts val="720"/>
              </a:spcBef>
              <a:spcAft>
                <a:spcPts val="0"/>
              </a:spcAft>
              <a:buSzPts val="2520"/>
              <a:buFont typeface="Libre Franklin Medium"/>
              <a:buAutoNum type="arabicParenR"/>
            </a:pPr>
            <a:r>
              <a:rPr b="1" lang="zh-TW" sz="3600"/>
              <a:t>數位古今圖書集成（院內）</a:t>
            </a:r>
            <a:endParaRPr/>
          </a:p>
          <a:p>
            <a:pPr indent="-582930" lvl="0" marL="742950" rtl="0" algn="l">
              <a:spcBef>
                <a:spcPts val="720"/>
              </a:spcBef>
              <a:spcAft>
                <a:spcPts val="0"/>
              </a:spcAft>
              <a:buSzPts val="2520"/>
              <a:buFont typeface="Libre Franklin Medium"/>
              <a:buNone/>
            </a:pPr>
            <a:r>
              <a:t/>
            </a:r>
            <a:endParaRPr b="1" sz="360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96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7" name="Google Shape;297;p45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/>
              <a:t>※國外漢籍資料庫成果</a:t>
            </a:r>
            <a:br>
              <a:rPr b="1" lang="zh-TW"/>
            </a:br>
            <a:endParaRPr/>
          </a:p>
        </p:txBody>
      </p:sp>
      <p:sp>
        <p:nvSpPr>
          <p:cNvPr id="298" name="Google Shape;298;p45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spcBef>
                <a:spcPts val="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 sz="3200" u="sng">
                <a:solidFill>
                  <a:schemeClr val="hlink"/>
                </a:solidFill>
                <a:hlinkClick r:id="rId3"/>
              </a:rPr>
              <a:t>中國方志庫 </a:t>
            </a:r>
            <a:r>
              <a:rPr b="1" lang="zh-TW" sz="3200" u="sng"/>
              <a:t>http://aslib.sinica.edu.tw/database/database1.html</a:t>
            </a:r>
            <a:r>
              <a:rPr b="1" lang="zh-TW" sz="3200"/>
              <a:t>（院內）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 sz="3200"/>
              <a:t>中國基本古籍庫（院內）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 sz="3200"/>
              <a:t>中國譜牒庫（院內）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 sz="3200"/>
              <a:t>中國歷代人物傳記資料庫（院內）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 sz="3200"/>
              <a:t>四庫全書（院內）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 sz="3200"/>
              <a:t>四部叢刊（院內）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2" name="Shape 3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3" name="Google Shape;303;p46"/>
          <p:cNvSpPr txBox="1"/>
          <p:nvPr>
            <p:ph idx="1" type="body"/>
          </p:nvPr>
        </p:nvSpPr>
        <p:spPr>
          <a:xfrm>
            <a:off x="539552" y="260648"/>
            <a:ext cx="7467600" cy="575945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57200" lvl="0" marL="457200" rtl="0" algn="l">
              <a:spcBef>
                <a:spcPts val="0"/>
              </a:spcBef>
              <a:spcAft>
                <a:spcPts val="0"/>
              </a:spcAft>
              <a:buSzPts val="3600"/>
              <a:buFont typeface="Noto Sans Symbols"/>
              <a:buNone/>
            </a:pPr>
            <a:r>
              <a:rPr b="1" lang="zh-TW" sz="4000">
                <a:solidFill>
                  <a:srgbClr val="4E3B30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rPr>
              <a:t>5.書籍檢索</a:t>
            </a:r>
            <a:endParaRPr/>
          </a:p>
          <a:p>
            <a:pPr indent="-274320" lvl="1" marL="640080" rtl="0" algn="l">
              <a:spcBef>
                <a:spcPts val="720"/>
              </a:spcBef>
              <a:spcAft>
                <a:spcPts val="0"/>
              </a:spcAft>
              <a:buSzPts val="2520"/>
              <a:buFont typeface="Noto Sans Symbols"/>
              <a:buChar char="⚫"/>
            </a:pPr>
            <a:r>
              <a:rPr b="1" lang="zh-TW" sz="3600"/>
              <a:t>國家圖書館館藏目錄查詢</a:t>
            </a:r>
            <a:endParaRPr b="1" sz="3600"/>
          </a:p>
          <a:p>
            <a:pPr indent="-274320" lvl="1" marL="640080" rtl="0" algn="l">
              <a:spcBef>
                <a:spcPts val="720"/>
              </a:spcBef>
              <a:spcAft>
                <a:spcPts val="0"/>
              </a:spcAft>
              <a:buSzPts val="2520"/>
              <a:buFont typeface="Noto Sans Symbols"/>
              <a:buChar char="⚫"/>
            </a:pPr>
            <a:r>
              <a:rPr b="1" lang="zh-TW" sz="3600"/>
              <a:t>全國書目資訊網圖書聯合目錄</a:t>
            </a:r>
            <a:r>
              <a:rPr b="1" lang="zh-TW" sz="3600" u="sng">
                <a:solidFill>
                  <a:schemeClr val="hlink"/>
                </a:solidFill>
                <a:hlinkClick r:id="rId3"/>
              </a:rPr>
              <a:t>http://nbinet.ncl.edu.tw/</a:t>
            </a:r>
            <a:endParaRPr b="1" sz="3600"/>
          </a:p>
          <a:p>
            <a:pPr indent="-274320" lvl="1" marL="640080" rtl="0" algn="l">
              <a:spcBef>
                <a:spcPts val="720"/>
              </a:spcBef>
              <a:spcAft>
                <a:spcPts val="0"/>
              </a:spcAft>
              <a:buSzPts val="2520"/>
              <a:buFont typeface="Noto Sans Symbols"/>
              <a:buChar char="⚫"/>
            </a:pPr>
            <a:r>
              <a:rPr b="1" lang="zh-TW" sz="3600"/>
              <a:t>中央研究院圖書館</a:t>
            </a:r>
            <a:endParaRPr b="1" sz="3600"/>
          </a:p>
          <a:p>
            <a:pPr indent="-274320" lvl="1" marL="640080" rtl="0" algn="l">
              <a:spcBef>
                <a:spcPts val="720"/>
              </a:spcBef>
              <a:spcAft>
                <a:spcPts val="0"/>
              </a:spcAft>
              <a:buSzPts val="2520"/>
              <a:buFont typeface="Noto Sans Symbols"/>
              <a:buChar char="⚫"/>
            </a:pPr>
            <a:r>
              <a:rPr b="1" lang="zh-TW" sz="3600"/>
              <a:t>台大整合查詢館藏服務</a:t>
            </a:r>
            <a:endParaRPr b="1" sz="3600"/>
          </a:p>
          <a:p>
            <a:pPr indent="-274320" lvl="1" marL="640080" rtl="0" algn="l">
              <a:spcBef>
                <a:spcPts val="720"/>
              </a:spcBef>
              <a:spcAft>
                <a:spcPts val="0"/>
              </a:spcAft>
              <a:buSzPts val="2520"/>
              <a:buFont typeface="Noto Sans Symbols"/>
              <a:buChar char="⚫"/>
            </a:pPr>
            <a:r>
              <a:rPr b="1" lang="zh-TW" sz="3600"/>
              <a:t>各圖書館館藏查詢</a:t>
            </a:r>
            <a:endParaRPr/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Clr>
                <a:srgbClr val="F0A22E"/>
              </a:buClr>
              <a:buSzPts val="2240"/>
              <a:buChar char="🞤"/>
            </a:pPr>
            <a:r>
              <a:rPr b="1" lang="zh-TW" sz="3200" u="sng">
                <a:solidFill>
                  <a:schemeClr val="hlink"/>
                </a:solidFill>
                <a:hlinkClick r:id="rId4"/>
              </a:rPr>
              <a:t>中華古籍善本國際聯合書目系統</a:t>
            </a:r>
            <a:endParaRPr b="1" sz="3200">
              <a:solidFill>
                <a:srgbClr val="4E3B30"/>
              </a:solidFill>
            </a:endParaRPr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 b="1"/>
          </a:p>
          <a:p>
            <a:pPr indent="-274320" lvl="0" marL="457200" rtl="0" algn="l"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None/>
            </a:pPr>
            <a:r>
              <a:t/>
            </a:r>
            <a:endParaRPr b="1"/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07" name="Shape 3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" name="Google Shape;308;p47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4E3B30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rPr>
              <a:t>6.報紙檢索：</a:t>
            </a:r>
            <a:br>
              <a:rPr b="1" lang="zh-TW">
                <a:solidFill>
                  <a:srgbClr val="4E3B30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rPr>
            </a:br>
            <a:endParaRPr/>
          </a:p>
        </p:txBody>
      </p:sp>
      <p:sp>
        <p:nvSpPr>
          <p:cNvPr id="309" name="Google Shape;309;p47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514350" lvl="1" marL="88011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3600"/>
              <a:buFont typeface="Noto Sans Symbols"/>
              <a:buChar char="⚫"/>
            </a:pPr>
            <a:r>
              <a:rPr b="1" lang="zh-TW" sz="4000" u="sng">
                <a:solidFill>
                  <a:schemeClr val="hlink"/>
                </a:solidFill>
                <a:hlinkClick r:id="rId3"/>
              </a:rPr>
              <a:t>即時報紙標題索引資料庫</a:t>
            </a:r>
            <a:endParaRPr b="1" sz="4000"/>
          </a:p>
          <a:p>
            <a:pPr indent="-33147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None/>
            </a:pPr>
            <a:r>
              <a:t/>
            </a:r>
            <a:endParaRPr b="1"/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3" name="Shape 3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4" name="Google Shape;314;p48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lang="zh-TW"/>
            </a:br>
            <a:endParaRPr/>
          </a:p>
        </p:txBody>
      </p:sp>
      <p:sp>
        <p:nvSpPr>
          <p:cNvPr id="315" name="Google Shape;315;p48"/>
          <p:cNvSpPr txBox="1"/>
          <p:nvPr>
            <p:ph idx="1" type="body"/>
          </p:nvPr>
        </p:nvSpPr>
        <p:spPr>
          <a:xfrm>
            <a:off x="457200" y="428625"/>
            <a:ext cx="8291264" cy="60452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457200" lvl="0" marL="457200" rtl="0" algn="l">
              <a:spcBef>
                <a:spcPts val="0"/>
              </a:spcBef>
              <a:spcAft>
                <a:spcPts val="0"/>
              </a:spcAft>
              <a:buSzPts val="3600"/>
              <a:buFont typeface="Noto Sans Symbols"/>
              <a:buNone/>
            </a:pPr>
            <a:r>
              <a:rPr b="1" lang="zh-TW" sz="4000"/>
              <a:t>7.全文索引：</a:t>
            </a:r>
            <a:endParaRPr b="1" sz="4000"/>
          </a:p>
          <a:p>
            <a:pPr indent="-274320" lvl="1" marL="64008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Char char="⚫"/>
            </a:pPr>
            <a:r>
              <a:rPr b="1" lang="zh-TW" sz="3200"/>
              <a:t>漢籍善本全文影像資料庫 (東京大學東洋文化研究所藏)</a:t>
            </a:r>
            <a:endParaRPr/>
          </a:p>
          <a:p>
            <a:pPr indent="-274320" lvl="1" marL="64008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rPr b="1" lang="zh-TW" sz="3200"/>
              <a:t>　</a:t>
            </a:r>
            <a:r>
              <a:rPr b="1" lang="zh-TW" sz="3200" u="sng">
                <a:solidFill>
                  <a:schemeClr val="hlink"/>
                </a:solidFill>
                <a:hlinkClick r:id="rId3"/>
              </a:rPr>
              <a:t>http://shanben.ioc.u-tokyo.ac.jp/list.php</a:t>
            </a:r>
            <a:r>
              <a:rPr b="1" lang="zh-TW" sz="3200"/>
              <a:t> </a:t>
            </a:r>
            <a:endParaRPr b="1" sz="3200"/>
          </a:p>
          <a:p>
            <a:pPr indent="-274320" lvl="1" marL="64008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Char char="⚫"/>
            </a:pPr>
            <a:r>
              <a:rPr b="1" lang="zh-TW" sz="3200"/>
              <a:t>瀚典－漢籍全文資料庫</a:t>
            </a:r>
            <a:r>
              <a:rPr b="1" lang="zh-TW" sz="3200" u="sng">
                <a:solidFill>
                  <a:schemeClr val="hlink"/>
                </a:solidFill>
                <a:hlinkClick r:id="rId4"/>
              </a:rPr>
              <a:t>http://hanji.sinica.edu.tw/index.html?</a:t>
            </a:r>
            <a:endParaRPr b="1" sz="3200"/>
          </a:p>
          <a:p>
            <a:pPr indent="-274320" lvl="1" marL="64008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Char char="⚫"/>
            </a:pPr>
            <a:r>
              <a:rPr b="1" lang="zh-TW" sz="3200"/>
              <a:t>寒泉—古典文獻全文檢索資料庫</a:t>
            </a:r>
            <a:r>
              <a:rPr b="1" lang="zh-TW" sz="3200" u="sng">
                <a:solidFill>
                  <a:schemeClr val="hlink"/>
                </a:solidFill>
                <a:hlinkClick r:id="rId5"/>
              </a:rPr>
              <a:t>http://1062895.kmg.idv.tw/</a:t>
            </a:r>
            <a:endParaRPr b="1" sz="3200"/>
          </a:p>
          <a:p>
            <a:pPr indent="-274320" lvl="1" marL="64008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Char char="⚫"/>
            </a:pPr>
            <a:r>
              <a:rPr b="1" lang="zh-TW" sz="3200"/>
              <a:t>中國哲學電子書計劃 http://ctext.org/zh</a:t>
            </a:r>
            <a:endParaRPr b="1" sz="3200"/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19" name="Shape 3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0" name="Google Shape;320;p49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21" name="Google Shape;321;p49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85750" lvl="1" marL="742950" rtl="0" algn="l">
              <a:spcBef>
                <a:spcPts val="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/>
              <a:t>四庫全書</a:t>
            </a:r>
            <a:endParaRPr b="1" sz="3200"/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/>
              <a:t>中國基本古籍庫</a:t>
            </a:r>
            <a:endParaRPr b="1" sz="3200"/>
          </a:p>
          <a:p>
            <a:pPr indent="-143509" lvl="1" marL="74295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 sz="3200"/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/>
              <a:t>東方語言學</a:t>
            </a:r>
            <a:r>
              <a:rPr b="1" lang="zh-TW" sz="3200" u="sng">
                <a:solidFill>
                  <a:schemeClr val="hlink"/>
                </a:solidFill>
                <a:hlinkClick r:id="rId3"/>
              </a:rPr>
              <a:t>http://www.eastling.org/</a:t>
            </a:r>
            <a:endParaRPr b="1" sz="3200"/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/>
              <a:t>小學堂</a:t>
            </a:r>
            <a:endParaRPr b="1" sz="3200"/>
          </a:p>
          <a:p>
            <a:pPr indent="-285750" lvl="1" marL="742950" rtl="0" algn="l">
              <a:spcBef>
                <a:spcPts val="640"/>
              </a:spcBef>
              <a:spcAft>
                <a:spcPts val="0"/>
              </a:spcAft>
              <a:buSzPts val="2240"/>
              <a:buChar char="🞤"/>
            </a:pPr>
            <a:r>
              <a:rPr b="1" lang="zh-TW" sz="3200"/>
              <a:t>http://xiaoxue.iis.sinica.edu.tw/</a:t>
            </a:r>
            <a:endParaRPr b="1" sz="3200"/>
          </a:p>
          <a:p>
            <a:pPr indent="-143509" lvl="1" marL="74295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 sz="32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25" name="Shape 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6" name="Google Shape;326;p50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-274320" lvl="0" marL="27432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latin typeface="Libre Franklin"/>
                <a:ea typeface="Libre Franklin"/>
                <a:cs typeface="Libre Franklin"/>
                <a:sym typeface="Libre Franklin"/>
              </a:rPr>
              <a:t>8.出土文獻</a:t>
            </a:r>
            <a:endParaRPr/>
          </a:p>
        </p:txBody>
      </p:sp>
      <p:sp>
        <p:nvSpPr>
          <p:cNvPr id="327" name="Google Shape;327;p50"/>
          <p:cNvSpPr txBox="1"/>
          <p:nvPr>
            <p:ph idx="1" type="body"/>
          </p:nvPr>
        </p:nvSpPr>
        <p:spPr>
          <a:xfrm>
            <a:off x="395288" y="1484784"/>
            <a:ext cx="7467600" cy="510810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/>
          <a:p>
            <a:pPr indent="-274320" lvl="1" marL="640080" rtl="0" algn="l">
              <a:spcBef>
                <a:spcPts val="0"/>
              </a:spcBef>
              <a:spcAft>
                <a:spcPts val="0"/>
              </a:spcAft>
              <a:buSzPts val="1820"/>
              <a:buFont typeface="Noto Sans Symbols"/>
              <a:buChar char="⚫"/>
            </a:pPr>
            <a:r>
              <a:rPr b="1" lang="zh-TW" sz="2600"/>
              <a:t>武漢大學簡帛研究中心「簡帛」網站</a:t>
            </a:r>
            <a:r>
              <a:rPr b="1" lang="zh-TW" sz="2600" u="sng">
                <a:solidFill>
                  <a:schemeClr val="hlink"/>
                </a:solidFill>
                <a:hlinkClick r:id="rId3"/>
              </a:rPr>
              <a:t>http://www.bsm.org.cn/</a:t>
            </a:r>
            <a:endParaRPr b="1" sz="2600"/>
          </a:p>
          <a:p>
            <a:pPr indent="-274320" lvl="1" marL="640080" rtl="0" algn="l">
              <a:spcBef>
                <a:spcPts val="520"/>
              </a:spcBef>
              <a:spcAft>
                <a:spcPts val="0"/>
              </a:spcAft>
              <a:buSzPts val="1820"/>
              <a:buFont typeface="Noto Sans Symbols"/>
              <a:buChar char="⚫"/>
            </a:pPr>
            <a:r>
              <a:rPr b="1" lang="zh-TW" sz="2600"/>
              <a:t>復旦大學出土文獻與古文字研究中心</a:t>
            </a:r>
            <a:endParaRPr/>
          </a:p>
          <a:p>
            <a:pPr indent="-274320" lvl="1" marL="640080" rtl="0" algn="l">
              <a:spcBef>
                <a:spcPts val="520"/>
              </a:spcBef>
              <a:spcAft>
                <a:spcPts val="0"/>
              </a:spcAft>
              <a:buSzPts val="1820"/>
              <a:buFont typeface="Noto Sans Symbols"/>
              <a:buNone/>
            </a:pPr>
            <a:r>
              <a:rPr b="1" lang="zh-TW" sz="2600"/>
              <a:t>　</a:t>
            </a:r>
            <a:r>
              <a:rPr b="1" lang="zh-TW" sz="2600" u="sng">
                <a:solidFill>
                  <a:schemeClr val="hlink"/>
                </a:solidFill>
                <a:hlinkClick r:id="rId4"/>
              </a:rPr>
              <a:t>http://www.gwz.fudan.edu.cn/</a:t>
            </a:r>
            <a:endParaRPr b="1" sz="2600"/>
          </a:p>
          <a:p>
            <a:pPr indent="-274320" lvl="1" marL="640080" rtl="0" algn="l">
              <a:spcBef>
                <a:spcPts val="520"/>
              </a:spcBef>
              <a:spcAft>
                <a:spcPts val="0"/>
              </a:spcAft>
              <a:buSzPts val="1820"/>
              <a:buFont typeface="Noto Sans Symbols"/>
              <a:buNone/>
            </a:pPr>
            <a:r>
              <a:t/>
            </a:r>
            <a:endParaRPr b="1" sz="2600"/>
          </a:p>
          <a:p>
            <a:pPr indent="-274320" lvl="1" marL="640080" rtl="0" algn="l">
              <a:spcBef>
                <a:spcPts val="520"/>
              </a:spcBef>
              <a:spcAft>
                <a:spcPts val="0"/>
              </a:spcAft>
              <a:buSzPts val="1820"/>
              <a:buFont typeface="Noto Sans Symbols"/>
              <a:buNone/>
            </a:pPr>
            <a:r>
              <a:rPr b="1" lang="zh-TW" sz="2600"/>
              <a:t> </a:t>
            </a:r>
            <a:r>
              <a:rPr b="1" lang="zh-TW" sz="2600">
                <a:latin typeface="Libre Franklin Medium"/>
                <a:ea typeface="Libre Franklin Medium"/>
                <a:cs typeface="Libre Franklin Medium"/>
                <a:sym typeface="Libre Franklin Medium"/>
              </a:rPr>
              <a:t>國學數典論壇　</a:t>
            </a:r>
            <a:r>
              <a:rPr b="1" lang="zh-TW" sz="2600" u="sng">
                <a:solidFill>
                  <a:schemeClr val="hlink"/>
                </a:solidFill>
                <a:hlinkClick r:id="rId5"/>
              </a:rPr>
              <a:t>http://bbs.gxsd.com.cn/forum.php</a:t>
            </a:r>
            <a:endParaRPr b="1" sz="2600"/>
          </a:p>
          <a:p>
            <a:pPr indent="-274320" lvl="0" marL="274320" rtl="0" algn="l">
              <a:spcBef>
                <a:spcPts val="520"/>
              </a:spcBef>
              <a:spcAft>
                <a:spcPts val="0"/>
              </a:spcAft>
              <a:buSzPts val="1820"/>
              <a:buFont typeface="Noto Sans Symbols"/>
              <a:buNone/>
            </a:pPr>
            <a:r>
              <a:t/>
            </a:r>
            <a:endParaRPr sz="2600">
              <a:latin typeface="Libre Franklin Medium"/>
              <a:ea typeface="Libre Franklin Medium"/>
              <a:cs typeface="Libre Franklin Medium"/>
              <a:sym typeface="Libre Franklin Medium"/>
            </a:endParaRPr>
          </a:p>
          <a:p>
            <a:pPr indent="-132080" lvl="0" marL="27432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1" name="Shape 3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Google Shape;332;p51"/>
          <p:cNvSpPr txBox="1"/>
          <p:nvPr>
            <p:ph type="title"/>
          </p:nvPr>
        </p:nvSpPr>
        <p:spPr>
          <a:xfrm>
            <a:off x="899592" y="1124744"/>
            <a:ext cx="8686800" cy="136815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/>
              <a:t>9. </a:t>
            </a:r>
            <a:r>
              <a:rPr b="1" lang="zh-TW" sz="4000" u="sng">
                <a:solidFill>
                  <a:schemeClr val="hlink"/>
                </a:solidFill>
                <a:hlinkClick r:id="rId3"/>
              </a:rPr>
              <a:t>電子佛典學會</a:t>
            </a:r>
            <a:br>
              <a:rPr b="1" lang="zh-TW" sz="4000"/>
            </a:br>
            <a:endParaRPr sz="4000"/>
          </a:p>
        </p:txBody>
      </p:sp>
      <p:sp>
        <p:nvSpPr>
          <p:cNvPr id="333" name="Google Shape;333;p51"/>
          <p:cNvSpPr/>
          <p:nvPr/>
        </p:nvSpPr>
        <p:spPr>
          <a:xfrm>
            <a:off x="1115616" y="2276872"/>
            <a:ext cx="5382344" cy="86177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br>
              <a:rPr b="0" i="0" lang="zh-TW" sz="1800" u="none" cap="none" strike="noStrike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i="1" lang="zh-TW" sz="3200" u="none" cap="none" strike="noStrike">
                <a:solidFill>
                  <a:srgbClr val="4F7F5B"/>
                </a:solidFill>
                <a:latin typeface="DFKai-SB"/>
                <a:ea typeface="DFKai-SB"/>
                <a:cs typeface="DFKai-SB"/>
                <a:sym typeface="DFKai-SB"/>
              </a:rPr>
              <a:t>CBETA 中華電子佛典協會</a:t>
            </a:r>
            <a:endParaRPr sz="3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34" name="Google Shape;334;p51"/>
          <p:cNvSpPr txBox="1"/>
          <p:nvPr/>
        </p:nvSpPr>
        <p:spPr>
          <a:xfrm>
            <a:off x="899592" y="3789040"/>
            <a:ext cx="5976664" cy="7078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 cap="none">
                <a:solidFill>
                  <a:srgbClr val="C00000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rPr>
              <a:t>10.</a:t>
            </a:r>
            <a:r>
              <a:rPr b="1" lang="zh-TW" sz="4000" cap="none">
                <a:solidFill>
                  <a:srgbClr val="CC3300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</a:rPr>
              <a:t>佛光大辭典</a:t>
            </a:r>
            <a:r>
              <a:rPr b="1" lang="zh-TW" sz="4000" u="sng" cap="none">
                <a:solidFill>
                  <a:schemeClr val="hlink"/>
                </a:solidFill>
                <a:latin typeface="Libre Franklin Medium"/>
                <a:ea typeface="Libre Franklin Medium"/>
                <a:cs typeface="Libre Franklin Medium"/>
                <a:sym typeface="Libre Franklin Medium"/>
                <a:hlinkClick r:id="rId4"/>
              </a:rPr>
              <a:t>網路版</a:t>
            </a:r>
            <a:endParaRPr b="1" sz="4000" cap="none">
              <a:solidFill>
                <a:srgbClr val="C00000"/>
              </a:solidFill>
              <a:latin typeface="Libre Franklin Medium"/>
              <a:ea typeface="Libre Franklin Medium"/>
              <a:cs typeface="Libre Franklin Medium"/>
              <a:sym typeface="Libre Franklin Medium"/>
            </a:endParaRP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38" name="Shape 3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9" name="Google Shape;339;p52"/>
          <p:cNvSpPr txBox="1"/>
          <p:nvPr>
            <p:ph idx="1" type="body"/>
          </p:nvPr>
        </p:nvSpPr>
        <p:spPr>
          <a:xfrm>
            <a:off x="457200" y="1124744"/>
            <a:ext cx="8435280" cy="53490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4375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影印書籍、論文或剪報資料時，</a:t>
            </a:r>
            <a:r>
              <a:rPr b="1" lang="zh-TW" sz="3200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一定要記下所有可能用到的文獻資料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項目</a:t>
            </a: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，如起訖頁數、出處、出版年。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書籍中的一章，要記下作者、篇名、頁數、編者、出版地、出版社；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期刊論文要記下作者、篇名、期刊名、卷期、頁數；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剪報要記下報紙名稱、報導年月、第幾版。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  <p:sp>
        <p:nvSpPr>
          <p:cNvPr id="340" name="Google Shape;340;p52"/>
          <p:cNvSpPr/>
          <p:nvPr/>
        </p:nvSpPr>
        <p:spPr>
          <a:xfrm>
            <a:off x="827584" y="332656"/>
            <a:ext cx="2236510" cy="5847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注意事項：</a:t>
            </a:r>
            <a:endParaRPr sz="18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3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44" name="Shape 3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5" name="Google Shape;345;p53"/>
          <p:cNvSpPr txBox="1"/>
          <p:nvPr>
            <p:ph type="title"/>
          </p:nvPr>
        </p:nvSpPr>
        <p:spPr>
          <a:xfrm>
            <a:off x="500062" y="116632"/>
            <a:ext cx="8392417" cy="108267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二、閱讀資料(精讀、詳讀、選讀、略讀)</a:t>
            </a:r>
            <a:endParaRPr sz="40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46" name="Google Shape;346;p53"/>
          <p:cNvSpPr txBox="1"/>
          <p:nvPr>
            <p:ph idx="1" type="body"/>
          </p:nvPr>
        </p:nvSpPr>
        <p:spPr>
          <a:xfrm>
            <a:off x="500062" y="1199307"/>
            <a:ext cx="8104385" cy="498876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60714"/>
              </a:lnSpc>
              <a:spcBef>
                <a:spcPts val="0"/>
              </a:spcBef>
              <a:spcAft>
                <a:spcPts val="0"/>
              </a:spcAft>
              <a:buSzPts val="1960"/>
              <a:buFont typeface="Noto Sans Symbols"/>
              <a:buNone/>
            </a:pPr>
            <a:r>
              <a:rPr b="1" lang="zh-TW" sz="2800"/>
              <a:t>(一)就一般研究生的基本閱讀需求而言，其閱讀對象的選定與閱讀方式，大致可依照下列方式進行：</a:t>
            </a:r>
            <a:endParaRPr/>
          </a:p>
          <a:p>
            <a:pPr indent="-457200" lvl="0" marL="457200" rtl="0" algn="l">
              <a:lnSpc>
                <a:spcPct val="160714"/>
              </a:lnSpc>
              <a:spcBef>
                <a:spcPts val="560"/>
              </a:spcBef>
              <a:spcAft>
                <a:spcPts val="0"/>
              </a:spcAft>
              <a:buSzPts val="2520"/>
              <a:buFont typeface="Libre Franklin Medium"/>
              <a:buAutoNum type="arabicPeriod"/>
            </a:pPr>
            <a:r>
              <a:rPr b="1" lang="zh-TW" sz="2800">
                <a:solidFill>
                  <a:srgbClr val="FF0000"/>
                </a:solidFill>
              </a:rPr>
              <a:t>精讀</a:t>
            </a:r>
            <a:r>
              <a:rPr b="1" lang="zh-TW" sz="2800">
                <a:solidFill>
                  <a:srgbClr val="5812B6"/>
                </a:solidFill>
              </a:rPr>
              <a:t>研究議題範圍內的重要原典</a:t>
            </a:r>
            <a:r>
              <a:rPr b="1" lang="zh-TW" sz="2800"/>
              <a:t>：</a:t>
            </a:r>
            <a:endParaRPr/>
          </a:p>
          <a:p>
            <a:pPr indent="-285750" lvl="1" marL="742950" rtl="0" algn="l">
              <a:lnSpc>
                <a:spcPct val="160714"/>
              </a:lnSpc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Char char="●"/>
            </a:pPr>
            <a:r>
              <a:rPr b="1" lang="zh-TW" sz="2800"/>
              <a:t>養成寫</a:t>
            </a:r>
            <a:r>
              <a:rPr b="1" lang="zh-TW" sz="2800">
                <a:solidFill>
                  <a:srgbClr val="C00000"/>
                </a:solidFill>
              </a:rPr>
              <a:t>批語、作筆記、記錄心得</a:t>
            </a:r>
            <a:r>
              <a:rPr b="1" lang="zh-TW" sz="2800"/>
              <a:t>的優良習慣。</a:t>
            </a:r>
            <a:endParaRPr/>
          </a:p>
          <a:p>
            <a:pPr indent="-285750" lvl="1" marL="742950" rtl="0" algn="l">
              <a:lnSpc>
                <a:spcPct val="160714"/>
              </a:lnSpc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Char char="●"/>
            </a:pPr>
            <a:r>
              <a:rPr b="1" lang="zh-TW" sz="2800"/>
              <a:t>建立</a:t>
            </a:r>
            <a:r>
              <a:rPr b="1" lang="zh-TW">
                <a:solidFill>
                  <a:srgbClr val="C00000"/>
                </a:solidFill>
              </a:rPr>
              <a:t>批判思考的</a:t>
            </a:r>
            <a:r>
              <a:rPr b="1" lang="zh-TW" sz="2800">
                <a:solidFill>
                  <a:srgbClr val="C00000"/>
                </a:solidFill>
              </a:rPr>
              <a:t>自覺精神，有疑義時亦當勇於</a:t>
            </a:r>
            <a:r>
              <a:rPr b="1" lang="zh-TW">
                <a:solidFill>
                  <a:srgbClr val="C00000"/>
                </a:solidFill>
              </a:rPr>
              <a:t>質疑。</a:t>
            </a:r>
            <a:endParaRPr b="1" sz="2800"/>
          </a:p>
          <a:p>
            <a:pPr indent="-285750" lvl="1" marL="742950" rtl="0" algn="l">
              <a:lnSpc>
                <a:spcPct val="160714"/>
              </a:lnSpc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Char char="●"/>
            </a:pPr>
            <a:r>
              <a:rPr b="1" lang="zh-TW" sz="2800"/>
              <a:t>養成</a:t>
            </a:r>
            <a:r>
              <a:rPr b="1" lang="zh-TW" sz="2800">
                <a:solidFill>
                  <a:srgbClr val="C00000"/>
                </a:solidFill>
              </a:rPr>
              <a:t>隨手抄錄</a:t>
            </a:r>
            <a:r>
              <a:rPr b="1" lang="zh-TW" sz="2800"/>
              <a:t>的習慣，</a:t>
            </a:r>
            <a:r>
              <a:rPr b="1" lang="zh-TW" sz="2800">
                <a:solidFill>
                  <a:srgbClr val="C00000"/>
                </a:solidFill>
              </a:rPr>
              <a:t>註明來源出處後，排比分類收藏</a:t>
            </a:r>
            <a:r>
              <a:rPr b="1" lang="zh-TW" sz="2800"/>
              <a:t>，以備他日之用。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46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0" name="Shape 3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1" name="Google Shape;351;p54"/>
          <p:cNvSpPr txBox="1"/>
          <p:nvPr>
            <p:ph idx="1" type="body"/>
          </p:nvPr>
        </p:nvSpPr>
        <p:spPr>
          <a:xfrm>
            <a:off x="611188" y="1340768"/>
            <a:ext cx="7467600" cy="453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0" marL="4572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520"/>
              <a:buFont typeface="Libre Franklin Medium"/>
              <a:buAutoNum type="arabicPeriod" startAt="2"/>
            </a:pPr>
            <a:r>
              <a:rPr b="1" lang="zh-TW" sz="2800">
                <a:solidFill>
                  <a:srgbClr val="FF0000"/>
                </a:solidFill>
              </a:rPr>
              <a:t>詳讀</a:t>
            </a:r>
            <a:r>
              <a:rPr b="1" lang="zh-TW" sz="2800">
                <a:solidFill>
                  <a:srgbClr val="5812B6"/>
                </a:solidFill>
              </a:rPr>
              <a:t>專業範圍內的相關資料</a:t>
            </a:r>
            <a:r>
              <a:rPr b="1" lang="zh-TW" sz="2800"/>
              <a:t>：「相關資料」指研究者專業養成過程中，必須了解的背景資料、前人整理研究的二手背景資料，前人有關專業範圍內的研究成果等。</a:t>
            </a:r>
            <a:endParaRPr b="1" sz="2800"/>
          </a:p>
          <a:p>
            <a:pPr indent="-457200" lvl="0" marL="4572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2520"/>
              <a:buFont typeface="Libre Franklin Medium"/>
              <a:buAutoNum type="arabicPeriod" startAt="2"/>
            </a:pPr>
            <a:r>
              <a:rPr b="1" lang="zh-TW" sz="2800">
                <a:solidFill>
                  <a:srgbClr val="FF0000"/>
                </a:solidFill>
              </a:rPr>
              <a:t>選讀</a:t>
            </a:r>
            <a:r>
              <a:rPr b="1" lang="zh-TW" sz="2800">
                <a:solidFill>
                  <a:srgbClr val="5812B6"/>
                </a:solidFill>
              </a:rPr>
              <a:t>能增強學科知識的資料</a:t>
            </a:r>
            <a:endParaRPr b="1" sz="2800"/>
          </a:p>
          <a:p>
            <a:pPr indent="-457200" lvl="0" marL="4572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2520"/>
              <a:buFont typeface="Libre Franklin Medium"/>
              <a:buAutoNum type="arabicPeriod" startAt="2"/>
            </a:pPr>
            <a:r>
              <a:rPr b="1" lang="zh-TW" sz="2800">
                <a:solidFill>
                  <a:srgbClr val="FF0000"/>
                </a:solidFill>
              </a:rPr>
              <a:t>略讀</a:t>
            </a:r>
            <a:r>
              <a:rPr b="1" lang="zh-TW" sz="2800">
                <a:solidFill>
                  <a:srgbClr val="5812B6"/>
                </a:solidFill>
              </a:rPr>
              <a:t>專業內相關學科的資料</a:t>
            </a:r>
            <a:endParaRPr b="1" sz="28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55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p55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(二)閱讀過程須留意者:</a:t>
            </a:r>
            <a:endParaRPr b="1">
              <a:solidFill>
                <a:srgbClr val="C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57" name="Google Shape;357;p55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該資料在</a:t>
            </a:r>
            <a:r>
              <a:rPr b="1" lang="zh-TW" sz="3200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思想內容</a:t>
            </a: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上主要重點有哪些? 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可以從資料中</a:t>
            </a: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聽到什麼？看到什麼？想到什麼？學到什麼？</a:t>
            </a: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是否可以從中</a:t>
            </a: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發現或擬構研究的議題？</a:t>
            </a:r>
            <a:endParaRPr b="1" sz="320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5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1" name="Shape 3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2" name="Google Shape;362;p56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8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（三）二手(次級)資料的使用</a:t>
            </a:r>
            <a:br>
              <a:rPr lang="zh-TW" sz="48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</a:br>
            <a:endParaRPr sz="48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3" name="Google Shape;363;p56"/>
          <p:cNvSpPr txBox="1"/>
          <p:nvPr>
            <p:ph idx="1" type="body"/>
          </p:nvPr>
        </p:nvSpPr>
        <p:spPr>
          <a:xfrm>
            <a:off x="457200" y="1295400"/>
            <a:ext cx="8219256" cy="51784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880"/>
              <a:buNone/>
            </a:pPr>
            <a:r>
              <a:rPr b="1" lang="zh-TW" sz="3200"/>
              <a:t>1.二手資料閱讀的目的 </a:t>
            </a:r>
            <a:endParaRPr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Noto Sans Symbols"/>
              <a:buNone/>
            </a:pPr>
            <a:r>
              <a:rPr b="1" lang="zh-TW" sz="3200"/>
              <a:t>   ＊可先對前人文獻探討作大略分析探討，以了解前人研究成果的創獲及不足。</a:t>
            </a:r>
            <a:endParaRPr b="1" sz="3200"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880"/>
              <a:buFont typeface="Noto Sans Symbols"/>
              <a:buNone/>
            </a:pPr>
            <a:r>
              <a:rPr b="1" lang="zh-TW" sz="3200"/>
              <a:t>2.應避免受到二手資料「</a:t>
            </a:r>
            <a:r>
              <a:rPr b="1" lang="zh-TW" sz="3200">
                <a:solidFill>
                  <a:srgbClr val="5812B6"/>
                </a:solidFill>
              </a:rPr>
              <a:t>先入為主</a:t>
            </a:r>
            <a:r>
              <a:rPr b="1" lang="zh-TW"/>
              <a:t>」的影響，可以就同一論題，對照不同學者的觀點，進行比較後再決定取捨</a:t>
            </a:r>
            <a:r>
              <a:rPr b="1" lang="zh-TW" sz="3200"/>
              <a:t>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6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67" name="Shape 3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" name="Google Shape;368;p57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（四）面對資訊過多時</a:t>
            </a:r>
            <a:b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1" sz="44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69" name="Google Shape;369;p57"/>
          <p:cNvSpPr txBox="1"/>
          <p:nvPr>
            <p:ph idx="1" type="body"/>
          </p:nvPr>
        </p:nvSpPr>
        <p:spPr>
          <a:xfrm>
            <a:off x="611188" y="1557338"/>
            <a:ext cx="8186737" cy="554513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520"/>
              <a:buChar char="🞭"/>
            </a:pPr>
            <a:r>
              <a:rPr b="1" lang="zh-TW" sz="3600"/>
              <a:t>閱讀可能帶來的另一個問題是被過多的資訊淹沒。資訊必須</a:t>
            </a:r>
            <a:r>
              <a:rPr b="1" lang="zh-TW" sz="3600">
                <a:solidFill>
                  <a:srgbClr val="5812B6"/>
                </a:solidFill>
              </a:rPr>
              <a:t>經由接受者內化</a:t>
            </a:r>
            <a:r>
              <a:rPr b="1" lang="zh-TW" sz="3600"/>
              <a:t>，才可能成為「知識」。</a:t>
            </a:r>
            <a:endParaRPr/>
          </a:p>
          <a:p>
            <a:pPr indent="-342900" lvl="0" marL="342900" rtl="0" algn="l"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None/>
            </a:pPr>
            <a:r>
              <a:t/>
            </a:r>
            <a:endParaRPr sz="28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3" name="Shape 3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4" name="Google Shape;374;p58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1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研究生面對資訊氾濫問題，提幾點建議：</a:t>
            </a:r>
            <a:br>
              <a:rPr b="1" lang="zh-TW" sz="2500"/>
            </a:br>
            <a:endParaRPr/>
          </a:p>
        </p:txBody>
      </p:sp>
      <p:sp>
        <p:nvSpPr>
          <p:cNvPr id="375" name="Google Shape;375;p58"/>
          <p:cNvSpPr txBox="1"/>
          <p:nvPr>
            <p:ph idx="1" type="body"/>
          </p:nvPr>
        </p:nvSpPr>
        <p:spPr>
          <a:xfrm>
            <a:off x="500062" y="1357313"/>
            <a:ext cx="8176393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0" marL="457200" rtl="0" algn="l">
              <a:spcBef>
                <a:spcPts val="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/>
              <a:t>對原始的</a:t>
            </a:r>
            <a:r>
              <a:rPr b="1" lang="zh-TW" sz="3200">
                <a:solidFill>
                  <a:srgbClr val="5812B6"/>
                </a:solidFill>
              </a:rPr>
              <a:t>第一手資料</a:t>
            </a:r>
            <a:r>
              <a:rPr b="1" lang="zh-TW" sz="3200"/>
              <a:t>，一定要認真閱讀且勤作筆記。</a:t>
            </a:r>
            <a:endParaRPr b="1" sz="3200"/>
          </a:p>
          <a:p>
            <a:pPr indent="-457200" lvl="0" marL="457200" rtl="0" algn="l"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/>
              <a:t>培養如何透過「</a:t>
            </a:r>
            <a:r>
              <a:rPr b="1" lang="zh-TW" sz="3200">
                <a:solidFill>
                  <a:srgbClr val="5812B6"/>
                </a:solidFill>
              </a:rPr>
              <a:t>標題」、「摘要」及「目次</a:t>
            </a:r>
            <a:r>
              <a:rPr b="1" lang="zh-TW" sz="3200"/>
              <a:t>」，有效地篩選自己需要的二手資料之能力。</a:t>
            </a:r>
            <a:endParaRPr b="1" sz="3200"/>
          </a:p>
          <a:p>
            <a:pPr indent="-457200" lvl="0" marL="457200" rtl="0" algn="l">
              <a:spcBef>
                <a:spcPts val="640"/>
              </a:spcBef>
              <a:spcAft>
                <a:spcPts val="0"/>
              </a:spcAft>
              <a:buSzPts val="2880"/>
              <a:buFont typeface="Libre Franklin Medium"/>
              <a:buAutoNum type="arabicPeriod"/>
            </a:pPr>
            <a:r>
              <a:rPr b="1" lang="zh-TW" sz="3200"/>
              <a:t>隨時保持清晰的</a:t>
            </a:r>
            <a:r>
              <a:rPr b="1" lang="zh-TW">
                <a:solidFill>
                  <a:srgbClr val="5812B6"/>
                </a:solidFill>
              </a:rPr>
              <a:t>問題意識</a:t>
            </a:r>
            <a:r>
              <a:rPr b="1" lang="zh-TW" sz="3200"/>
              <a:t>，確立自己研究議題的學術焦點，然後</a:t>
            </a:r>
            <a:r>
              <a:rPr b="1" lang="zh-TW" sz="3200">
                <a:solidFill>
                  <a:srgbClr val="5812B6"/>
                </a:solidFill>
              </a:rPr>
              <a:t>根據自己研究的需要篩選二手資料</a:t>
            </a:r>
            <a:r>
              <a:rPr b="1" lang="zh-TW" sz="3200"/>
              <a:t>。</a:t>
            </a:r>
            <a:endParaRPr b="1" sz="3200"/>
          </a:p>
          <a:p>
            <a:pPr indent="-297180" lvl="0" marL="457200" rtl="0" algn="l">
              <a:spcBef>
                <a:spcPts val="560"/>
              </a:spcBef>
              <a:spcAft>
                <a:spcPts val="0"/>
              </a:spcAft>
              <a:buSzPts val="2520"/>
              <a:buFont typeface="Libre Franklin Medium"/>
              <a:buNone/>
            </a:pPr>
            <a:r>
              <a:t/>
            </a:r>
            <a:endParaRPr sz="28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37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59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81" name="Google Shape;381;p59"/>
          <p:cNvSpPr txBox="1"/>
          <p:nvPr>
            <p:ph idx="1" type="body"/>
          </p:nvPr>
        </p:nvSpPr>
        <p:spPr>
          <a:xfrm>
            <a:off x="457200" y="1600200"/>
            <a:ext cx="8291264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4375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4.認知相關專業研究的權威學者，</a:t>
            </a:r>
            <a:r>
              <a:rPr b="1" lang="zh-TW" sz="3200">
                <a:solidFill>
                  <a:srgbClr val="5812B6"/>
                </a:solidFill>
              </a:rPr>
              <a:t>根據該學者的介紹、批評及其論著引述的狀況</a:t>
            </a:r>
            <a:r>
              <a:rPr b="1" lang="zh-TW" sz="3200"/>
              <a:t>，選擇必要閱讀的二手資料。</a:t>
            </a:r>
            <a:endParaRPr b="1" sz="3200"/>
          </a:p>
          <a:p>
            <a:pPr indent="-342900" lvl="0" marL="342900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5.</a:t>
            </a:r>
            <a:r>
              <a:rPr b="1" lang="zh-TW" sz="3200">
                <a:solidFill>
                  <a:srgbClr val="5812B6"/>
                </a:solidFill>
              </a:rPr>
              <a:t>不建議研究第一手資料分量過多的人物或議題</a:t>
            </a:r>
            <a:r>
              <a:rPr b="1" lang="zh-TW" sz="3200"/>
              <a:t>。</a:t>
            </a:r>
            <a:endParaRPr b="1" sz="32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85" name="Shape 3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6" name="Google Shape;386;p60"/>
          <p:cNvSpPr txBox="1"/>
          <p:nvPr>
            <p:ph idx="1" type="body"/>
          </p:nvPr>
        </p:nvSpPr>
        <p:spPr>
          <a:xfrm>
            <a:off x="457200" y="1196751"/>
            <a:ext cx="8115300" cy="527707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lnSpc>
                <a:spcPct val="168750"/>
              </a:lnSpc>
              <a:spcBef>
                <a:spcPts val="0"/>
              </a:spcBef>
              <a:spcAft>
                <a:spcPts val="0"/>
              </a:spcAft>
              <a:buSzPts val="2880"/>
              <a:buFont typeface="Noto Sans Symbols"/>
              <a:buNone/>
            </a:pPr>
            <a:r>
              <a:rPr lang="zh-TW"/>
              <a:t>6.</a:t>
            </a:r>
            <a:r>
              <a:rPr b="1" lang="zh-TW"/>
              <a:t>若要研究學術史上熱門人物或議題，寧可</a:t>
            </a:r>
            <a:r>
              <a:rPr b="1" lang="zh-TW">
                <a:solidFill>
                  <a:srgbClr val="5812B6"/>
                </a:solidFill>
              </a:rPr>
              <a:t>從「文獻學」的角度入手</a:t>
            </a:r>
            <a:r>
              <a:rPr b="1" lang="zh-TW"/>
              <a:t>，</a:t>
            </a:r>
            <a:r>
              <a:rPr b="1" lang="zh-TW">
                <a:solidFill>
                  <a:srgbClr val="5812B6"/>
                </a:solidFill>
              </a:rPr>
              <a:t>先對二手資料進行歸納分析的研究</a:t>
            </a:r>
            <a:r>
              <a:rPr b="1" lang="zh-TW"/>
              <a:t>，了解前賢的研究方向與狀況，進行研究內容的分類，以確定該研究對象如何被理解，以及相關研究的實際表現、價值及缺漏等。</a:t>
            </a:r>
            <a:endParaRPr/>
          </a:p>
          <a:p>
            <a:pPr indent="-365760" lvl="0" marL="514350" rtl="0" algn="l">
              <a:spcBef>
                <a:spcPts val="520"/>
              </a:spcBef>
              <a:spcAft>
                <a:spcPts val="0"/>
              </a:spcAft>
              <a:buSzPts val="2340"/>
              <a:buFont typeface="Century Schoolbook"/>
              <a:buNone/>
            </a:pPr>
            <a:r>
              <a:t/>
            </a:r>
            <a:endParaRPr sz="2600"/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0" name="Shape 3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1" name="Google Shape;391;p61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solidFill>
                  <a:srgbClr val="FF0000"/>
                </a:solidFill>
              </a:rPr>
              <a:t>千萬不要未經過任何論證</a:t>
            </a:r>
            <a:r>
              <a:rPr b="1" lang="zh-TW" sz="3200"/>
              <a:t>，就直接把某個學</a:t>
            </a:r>
            <a:r>
              <a:rPr b="1" lang="zh-TW"/>
              <a:t>者</a:t>
            </a:r>
            <a:r>
              <a:rPr b="1" lang="zh-TW" sz="3200"/>
              <a:t>的結論，當作人類普遍性問題的答案處理。</a:t>
            </a:r>
            <a:endParaRPr sz="3200"/>
          </a:p>
        </p:txBody>
      </p:sp>
      <p:sp>
        <p:nvSpPr>
          <p:cNvPr id="392" name="Google Shape;392;p61"/>
          <p:cNvSpPr txBox="1"/>
          <p:nvPr>
            <p:ph type="title"/>
          </p:nvPr>
        </p:nvSpPr>
        <p:spPr>
          <a:xfrm>
            <a:off x="323528" y="18864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閱讀資料時，必須注意的訊息：</a:t>
            </a:r>
            <a:endParaRPr>
              <a:solidFill>
                <a:srgbClr val="C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396" name="Shape 3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7" name="Google Shape;397;p62"/>
          <p:cNvSpPr txBox="1"/>
          <p:nvPr>
            <p:ph idx="1" type="body"/>
          </p:nvPr>
        </p:nvSpPr>
        <p:spPr>
          <a:xfrm>
            <a:off x="684212" y="980728"/>
            <a:ext cx="7920235" cy="465807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例如：大陸學者編著的書中，有時出現許多涉及馬克思主義(Marxism)的專有名詞、觀念、判斷或評價，這些具有特殊立場的觀點或評價，是台灣學生比較不熟悉，在學術研究上須謹慎引用。</a:t>
            </a:r>
            <a:endParaRPr sz="32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p63"/>
          <p:cNvSpPr txBox="1"/>
          <p:nvPr>
            <p:ph idx="1" type="body"/>
          </p:nvPr>
        </p:nvSpPr>
        <p:spPr>
          <a:xfrm>
            <a:off x="395536" y="1196752"/>
            <a:ext cx="8424935" cy="5256584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960"/>
              <a:buChar char="🞭"/>
            </a:pPr>
            <a:r>
              <a:rPr b="1" lang="zh-TW" sz="2800"/>
              <a:t>馬克思主義學者慣用的特殊詞彙，像「</a:t>
            </a:r>
            <a:r>
              <a:rPr b="1" lang="zh-TW" sz="2800">
                <a:solidFill>
                  <a:srgbClr val="FF0000"/>
                </a:solidFill>
              </a:rPr>
              <a:t>基本矛盾</a:t>
            </a:r>
            <a:r>
              <a:rPr b="1" lang="zh-TW" sz="2800"/>
              <a:t>」(basic contradiction) 、「</a:t>
            </a:r>
            <a:r>
              <a:rPr b="1" lang="zh-TW" sz="2800">
                <a:solidFill>
                  <a:srgbClr val="FF0000"/>
                </a:solidFill>
              </a:rPr>
              <a:t>解放</a:t>
            </a:r>
            <a:r>
              <a:rPr b="1" lang="zh-TW" sz="2800"/>
              <a:t>」(Emancipation)、「</a:t>
            </a:r>
            <a:r>
              <a:rPr b="1" lang="zh-TW" sz="2800">
                <a:solidFill>
                  <a:srgbClr val="FF0000"/>
                </a:solidFill>
              </a:rPr>
              <a:t>階級鬥爭</a:t>
            </a:r>
            <a:r>
              <a:rPr b="1" lang="zh-TW" sz="2800"/>
              <a:t>」(class struggle)、「</a:t>
            </a:r>
            <a:r>
              <a:rPr b="1" lang="zh-TW" sz="2800">
                <a:solidFill>
                  <a:srgbClr val="FF0000"/>
                </a:solidFill>
              </a:rPr>
              <a:t>人民</a:t>
            </a:r>
            <a:r>
              <a:rPr b="1" lang="zh-TW" sz="2800"/>
              <a:t>」(the people)、「</a:t>
            </a:r>
            <a:r>
              <a:rPr b="1" lang="zh-TW" sz="2800">
                <a:solidFill>
                  <a:srgbClr val="FF0000"/>
                </a:solidFill>
              </a:rPr>
              <a:t>奴隸</a:t>
            </a:r>
            <a:r>
              <a:rPr b="1" lang="zh-TW" sz="2800"/>
              <a:t>」(slave)、「</a:t>
            </a:r>
            <a:r>
              <a:rPr b="1" lang="zh-TW" sz="2800">
                <a:solidFill>
                  <a:srgbClr val="FF0000"/>
                </a:solidFill>
              </a:rPr>
              <a:t>奴隸主</a:t>
            </a:r>
            <a:r>
              <a:rPr b="1" lang="zh-TW" sz="2800"/>
              <a:t>」(slaveowner )、「</a:t>
            </a:r>
            <a:r>
              <a:rPr b="1" lang="zh-TW" sz="2800">
                <a:solidFill>
                  <a:srgbClr val="FF0000"/>
                </a:solidFill>
              </a:rPr>
              <a:t>生產力</a:t>
            </a:r>
            <a:r>
              <a:rPr b="1" lang="zh-TW" sz="2800"/>
              <a:t>」(productiveforce)、「</a:t>
            </a:r>
            <a:r>
              <a:rPr b="1" lang="zh-TW" sz="2800">
                <a:solidFill>
                  <a:srgbClr val="FF0000"/>
                </a:solidFill>
              </a:rPr>
              <a:t>生產關係</a:t>
            </a:r>
            <a:r>
              <a:rPr b="1" lang="zh-TW" sz="2800"/>
              <a:t>」(production relation)、「</a:t>
            </a:r>
            <a:r>
              <a:rPr b="1" lang="zh-TW" sz="2800">
                <a:solidFill>
                  <a:srgbClr val="FF0000"/>
                </a:solidFill>
              </a:rPr>
              <a:t>剝削</a:t>
            </a:r>
            <a:r>
              <a:rPr b="1" lang="zh-TW" sz="2800"/>
              <a:t>」(exploitation)、「</a:t>
            </a:r>
            <a:r>
              <a:rPr b="1" lang="zh-TW" sz="2800">
                <a:solidFill>
                  <a:srgbClr val="FF0000"/>
                </a:solidFill>
              </a:rPr>
              <a:t>封建社會</a:t>
            </a:r>
            <a:r>
              <a:rPr b="1" lang="zh-TW" sz="2800"/>
              <a:t>」(feudal society)、「</a:t>
            </a:r>
            <a:r>
              <a:rPr b="1" lang="zh-TW" sz="2800">
                <a:solidFill>
                  <a:srgbClr val="FF0000"/>
                </a:solidFill>
              </a:rPr>
              <a:t>社會革命</a:t>
            </a:r>
            <a:r>
              <a:rPr b="1" lang="zh-TW" sz="2800"/>
              <a:t>」(social revolution)、「</a:t>
            </a:r>
            <a:r>
              <a:rPr b="1" lang="zh-TW" sz="2800">
                <a:solidFill>
                  <a:srgbClr val="FF0000"/>
                </a:solidFill>
              </a:rPr>
              <a:t>無產階級</a:t>
            </a:r>
            <a:r>
              <a:rPr b="1" lang="zh-TW" sz="2800"/>
              <a:t>」(proletariat)、「</a:t>
            </a:r>
            <a:r>
              <a:rPr b="1" lang="zh-TW" sz="2800">
                <a:solidFill>
                  <a:srgbClr val="FF0000"/>
                </a:solidFill>
              </a:rPr>
              <a:t>上層建築</a:t>
            </a:r>
            <a:r>
              <a:rPr b="1" lang="zh-TW" sz="2800"/>
              <a:t>」(superstructure)、「</a:t>
            </a:r>
            <a:r>
              <a:rPr b="1" lang="zh-TW" sz="2800">
                <a:solidFill>
                  <a:srgbClr val="FF0000"/>
                </a:solidFill>
              </a:rPr>
              <a:t>意識形態</a:t>
            </a:r>
            <a:r>
              <a:rPr b="1" lang="zh-TW" sz="2800"/>
              <a:t>」(ideology)、「</a:t>
            </a:r>
            <a:r>
              <a:rPr b="1" lang="zh-TW" sz="2800">
                <a:solidFill>
                  <a:srgbClr val="FF0000"/>
                </a:solidFill>
              </a:rPr>
              <a:t>經濟基礎</a:t>
            </a:r>
            <a:r>
              <a:rPr b="1" lang="zh-TW" sz="2800"/>
              <a:t>」(economical basis)、「</a:t>
            </a:r>
            <a:r>
              <a:rPr b="1" lang="zh-TW" sz="2800">
                <a:solidFill>
                  <a:srgbClr val="FF0000"/>
                </a:solidFill>
              </a:rPr>
              <a:t>社會形態</a:t>
            </a:r>
            <a:r>
              <a:rPr b="1" lang="zh-TW" sz="2800"/>
              <a:t>」(social formations)……等等</a:t>
            </a:r>
            <a:endParaRPr sz="2800"/>
          </a:p>
        </p:txBody>
      </p:sp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06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p64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53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第四講  論文寫作的方法</a:t>
            </a:r>
            <a:br>
              <a:rPr lang="zh-TW"/>
            </a:br>
            <a:endParaRPr/>
          </a:p>
        </p:txBody>
      </p:sp>
      <p:grpSp>
        <p:nvGrpSpPr>
          <p:cNvPr id="408" name="Google Shape;408;p64"/>
          <p:cNvGrpSpPr/>
          <p:nvPr/>
        </p:nvGrpSpPr>
        <p:grpSpPr>
          <a:xfrm>
            <a:off x="1807373" y="1628800"/>
            <a:ext cx="5681653" cy="4525962"/>
            <a:chOff x="3489" y="0"/>
            <a:chExt cx="5681653" cy="4525962"/>
          </a:xfrm>
        </p:grpSpPr>
        <p:sp>
          <p:nvSpPr>
            <p:cNvPr id="409" name="Google Shape;409;p64"/>
            <p:cNvSpPr/>
            <p:nvPr/>
          </p:nvSpPr>
          <p:spPr>
            <a:xfrm>
              <a:off x="426647" y="0"/>
              <a:ext cx="4835337" cy="4525962"/>
            </a:xfrm>
            <a:prstGeom prst="rightArrow">
              <a:avLst>
                <a:gd fmla="val 50000" name="adj1"/>
                <a:gd fmla="val 50000" name="adj2"/>
              </a:avLst>
            </a:prstGeom>
            <a:solidFill>
              <a:srgbClr val="DFDCD5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0" name="Google Shape;410;p64"/>
            <p:cNvSpPr/>
            <p:nvPr/>
          </p:nvSpPr>
          <p:spPr>
            <a:xfrm>
              <a:off x="3489" y="1357788"/>
              <a:ext cx="1349687" cy="1810384"/>
            </a:xfrm>
            <a:prstGeom prst="roundRect">
              <a:avLst>
                <a:gd fmla="val 16667" name="adj"/>
              </a:avLst>
            </a:prstGeom>
            <a:solidFill>
              <a:srgbClr val="A19573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1" name="Google Shape;411;p64"/>
            <p:cNvSpPr txBox="1"/>
            <p:nvPr/>
          </p:nvSpPr>
          <p:spPr>
            <a:xfrm>
              <a:off x="69375" y="1423674"/>
              <a:ext cx="1217915" cy="16786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33350" lIns="133350" spcFirstLastPara="1" rIns="133350" wrap="square" tIns="1333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3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擬定大綱</a:t>
              </a:r>
              <a:endParaRPr sz="35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2" name="Google Shape;412;p64"/>
            <p:cNvSpPr/>
            <p:nvPr/>
          </p:nvSpPr>
          <p:spPr>
            <a:xfrm>
              <a:off x="1447478" y="1357788"/>
              <a:ext cx="1349687" cy="1810384"/>
            </a:xfrm>
            <a:prstGeom prst="roundRect">
              <a:avLst>
                <a:gd fmla="val 16667" name="adj"/>
              </a:avLst>
            </a:prstGeom>
            <a:solidFill>
              <a:srgbClr val="AD8F57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3" name="Google Shape;413;p64"/>
            <p:cNvSpPr txBox="1"/>
            <p:nvPr/>
          </p:nvSpPr>
          <p:spPr>
            <a:xfrm>
              <a:off x="1513364" y="1423674"/>
              <a:ext cx="1217915" cy="16786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33350" lIns="133350" spcFirstLastPara="1" rIns="133350" wrap="square" tIns="1333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3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開始撰寫</a:t>
              </a:r>
              <a:endParaRPr sz="35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4" name="Google Shape;414;p64"/>
            <p:cNvSpPr/>
            <p:nvPr/>
          </p:nvSpPr>
          <p:spPr>
            <a:xfrm>
              <a:off x="2891466" y="1357788"/>
              <a:ext cx="1349687" cy="1810384"/>
            </a:xfrm>
            <a:prstGeom prst="roundRect">
              <a:avLst>
                <a:gd fmla="val 16667" name="adj"/>
              </a:avLst>
            </a:prstGeom>
            <a:solidFill>
              <a:srgbClr val="B8863D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5" name="Google Shape;415;p64"/>
            <p:cNvSpPr txBox="1"/>
            <p:nvPr/>
          </p:nvSpPr>
          <p:spPr>
            <a:xfrm>
              <a:off x="2957352" y="1423674"/>
              <a:ext cx="1217915" cy="16786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33350" lIns="133350" spcFirstLastPara="1" rIns="133350" wrap="square" tIns="1333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3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修改</a:t>
              </a:r>
              <a:endParaRPr sz="35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  <p:sp>
          <p:nvSpPr>
            <p:cNvPr id="416" name="Google Shape;416;p64"/>
            <p:cNvSpPr/>
            <p:nvPr/>
          </p:nvSpPr>
          <p:spPr>
            <a:xfrm>
              <a:off x="4335455" y="1357788"/>
              <a:ext cx="1349687" cy="1810384"/>
            </a:xfrm>
            <a:prstGeom prst="roundRect">
              <a:avLst>
                <a:gd fmla="val 16667" name="adj"/>
              </a:avLst>
            </a:prstGeom>
            <a:solidFill>
              <a:srgbClr val="BF7428"/>
            </a:solidFill>
            <a:ln cap="flat" cmpd="sng" w="25400">
              <a:solidFill>
                <a:schemeClr val="lt1"/>
              </a:solidFill>
              <a:prstDash val="solid"/>
              <a:round/>
              <a:headEnd len="sm" w="sm" type="none"/>
              <a:tailEnd len="sm" w="sm" type="none"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7" name="Google Shape;417;p64"/>
            <p:cNvSpPr txBox="1"/>
            <p:nvPr/>
          </p:nvSpPr>
          <p:spPr>
            <a:xfrm>
              <a:off x="4401341" y="1423674"/>
              <a:ext cx="1217915" cy="1678612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133350" lIns="133350" spcFirstLastPara="1" rIns="133350" wrap="square" tIns="133350">
              <a:noAutofit/>
            </a:bodyPr>
            <a:lstStyle/>
            <a:p>
              <a:pPr indent="0" lvl="0" marL="0" marR="0" rtl="0" algn="ctr">
                <a:lnSpc>
                  <a:spcPct val="90000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rPr lang="zh-TW" sz="3500">
                  <a:solidFill>
                    <a:schemeClr val="lt1"/>
                  </a:solidFill>
                  <a:latin typeface="Arial"/>
                  <a:ea typeface="Arial"/>
                  <a:cs typeface="Arial"/>
                  <a:sym typeface="Arial"/>
                </a:rPr>
                <a:t>完成</a:t>
              </a:r>
              <a:endParaRPr sz="35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endParaRPr>
            </a:p>
          </p:txBody>
        </p:sp>
      </p:grpSp>
    </p:spTree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1" name="Shape 4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2" name="Google Shape;422;p65"/>
          <p:cNvSpPr txBox="1"/>
          <p:nvPr>
            <p:ph idx="1" type="body"/>
          </p:nvPr>
        </p:nvSpPr>
        <p:spPr>
          <a:xfrm>
            <a:off x="323528" y="1412776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273050" lvl="1" marL="273050" rtl="0" algn="l">
              <a:spcBef>
                <a:spcPts val="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 sz="3200"/>
              <a:t>一、</a:t>
            </a:r>
            <a:r>
              <a:rPr b="1" lang="zh-TW" sz="3200">
                <a:solidFill>
                  <a:srgbClr val="FF0000"/>
                </a:solidFill>
              </a:rPr>
              <a:t>前言</a:t>
            </a:r>
            <a:r>
              <a:rPr b="1" lang="zh-TW" sz="3200"/>
              <a:t>（緒論） （</a:t>
            </a: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包括：研究動機、價值、範圍、前人研究成果檢討、研究方法等）</a:t>
            </a:r>
            <a:endParaRPr/>
          </a:p>
          <a:p>
            <a:pPr indent="-273050" lvl="1" marL="273050" rtl="0" algn="l">
              <a:spcBef>
                <a:spcPts val="60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 sz="3200"/>
              <a:t>二、</a:t>
            </a:r>
            <a:endParaRPr b="1" sz="3200"/>
          </a:p>
          <a:p>
            <a:pPr indent="-273050" lvl="1" marL="273050" rtl="0" algn="l">
              <a:spcBef>
                <a:spcPts val="60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 sz="3200"/>
              <a:t>三、</a:t>
            </a:r>
            <a:endParaRPr b="1" sz="3200"/>
          </a:p>
          <a:p>
            <a:pPr indent="-273050" lvl="1" marL="273050" rtl="0" algn="l">
              <a:spcBef>
                <a:spcPts val="60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 sz="3200"/>
              <a:t>四、</a:t>
            </a:r>
            <a:endParaRPr b="1" sz="3200"/>
          </a:p>
          <a:p>
            <a:pPr indent="-273050" lvl="1" marL="273050" rtl="0" algn="l">
              <a:spcBef>
                <a:spcPts val="60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 sz="3200"/>
              <a:t>五、</a:t>
            </a:r>
            <a:r>
              <a:rPr b="1" lang="zh-TW" sz="3200">
                <a:solidFill>
                  <a:srgbClr val="FF0000"/>
                </a:solidFill>
              </a:rPr>
              <a:t>結語</a:t>
            </a: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(結論:主要創見、不足處及將來待努力者)</a:t>
            </a:r>
            <a:endParaRPr/>
          </a:p>
          <a:p>
            <a:pPr indent="-273050" lvl="1" marL="273050" rtl="0" algn="l">
              <a:spcBef>
                <a:spcPts val="600"/>
              </a:spcBef>
              <a:spcAft>
                <a:spcPts val="0"/>
              </a:spcAft>
              <a:buSzPts val="2240"/>
              <a:buFont typeface="Noto Sans Symbols"/>
              <a:buChar char="🞆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參考資料 、 附錄（表格、圖片等)</a:t>
            </a:r>
            <a:endParaRPr/>
          </a:p>
          <a:p>
            <a:pPr indent="-130810" lvl="1" marL="273050" rtl="0" algn="l">
              <a:spcBef>
                <a:spcPts val="60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 b="1" sz="32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  <p:sp>
        <p:nvSpPr>
          <p:cNvPr id="423" name="Google Shape;423;p65"/>
          <p:cNvSpPr/>
          <p:nvPr/>
        </p:nvSpPr>
        <p:spPr>
          <a:xfrm>
            <a:off x="1600944" y="2564904"/>
            <a:ext cx="216024" cy="1512168"/>
          </a:xfrm>
          <a:prstGeom prst="righ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C0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24" name="Google Shape;424;p65"/>
          <p:cNvSpPr txBox="1"/>
          <p:nvPr/>
        </p:nvSpPr>
        <p:spPr>
          <a:xfrm>
            <a:off x="1993268" y="2782379"/>
            <a:ext cx="6840760" cy="107721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200">
                <a:solidFill>
                  <a:srgbClr val="CC0000"/>
                </a:solidFill>
                <a:latin typeface="Libre Franklin"/>
                <a:ea typeface="Libre Franklin"/>
                <a:cs typeface="Libre Franklin"/>
                <a:sym typeface="Libre Franklin"/>
              </a:rPr>
              <a:t>正文</a:t>
            </a: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(章節間依邏輯順序合理安排、以能彰顯所設定的預期成果為主)</a:t>
            </a:r>
            <a:endParaRPr b="1" sz="3200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  <p:sp>
        <p:nvSpPr>
          <p:cNvPr id="425" name="Google Shape;425;p65"/>
          <p:cNvSpPr txBox="1"/>
          <p:nvPr>
            <p:ph type="title"/>
          </p:nvPr>
        </p:nvSpPr>
        <p:spPr>
          <a:xfrm>
            <a:off x="251520" y="260648"/>
            <a:ext cx="8686800" cy="84124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C0000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（一）擬定大綱</a:t>
            </a:r>
            <a:endParaRPr b="1" sz="4000" cap="none">
              <a:solidFill>
                <a:srgbClr val="C00000"/>
              </a:solidFill>
              <a:latin typeface="Microsoft JhengHei"/>
              <a:ea typeface="Microsoft JhengHei"/>
              <a:cs typeface="Microsoft JhengHei"/>
              <a:sym typeface="Microsoft JhengHe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2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2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fill="hold">
                            <p:stCondLst>
                              <p:cond delay="500"/>
                            </p:stCondLst>
                            <p:childTnLst>
                              <p:par>
                                <p:cTn fill="hold" nodeType="after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fill="hold" nodeType="with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29" name="Shape 4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" name="Google Shape;430;p66"/>
          <p:cNvSpPr txBox="1"/>
          <p:nvPr>
            <p:ph type="title"/>
          </p:nvPr>
        </p:nvSpPr>
        <p:spPr>
          <a:xfrm>
            <a:off x="323528" y="404664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大綱標題遣詞用語：</a:t>
            </a:r>
            <a:endParaRPr b="1" sz="40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31" name="Google Shape;431;p66"/>
          <p:cNvSpPr txBox="1"/>
          <p:nvPr>
            <p:ph idx="1" type="body"/>
          </p:nvPr>
        </p:nvSpPr>
        <p:spPr>
          <a:xfrm>
            <a:off x="428625" y="1357313"/>
            <a:ext cx="7972425" cy="47148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1" marL="823913" rtl="0" algn="l">
              <a:spcBef>
                <a:spcPts val="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文字力求精簡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語意力求明確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形式盡量整齊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避免過度武斷或模稜兩可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314960" lvl="0" marL="4572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  <a:p>
            <a:pPr indent="-342900" lvl="2" marL="1073150" rtl="0" algn="l">
              <a:spcBef>
                <a:spcPts val="480"/>
              </a:spcBef>
              <a:spcAft>
                <a:spcPts val="0"/>
              </a:spcAft>
              <a:buSzPts val="1920"/>
              <a:buFont typeface="Noto Sans Symbols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3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35" name="Shape 4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6" name="Google Shape;436;p67"/>
          <p:cNvSpPr txBox="1"/>
          <p:nvPr>
            <p:ph type="title"/>
          </p:nvPr>
        </p:nvSpPr>
        <p:spPr>
          <a:xfrm>
            <a:off x="395536" y="260648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>
                <a:solidFill>
                  <a:srgbClr val="FF0000"/>
                </a:solidFill>
              </a:rPr>
              <a:t>範例1：</a:t>
            </a:r>
            <a:endParaRPr>
              <a:solidFill>
                <a:srgbClr val="FF0000"/>
              </a:solidFill>
            </a:endParaRPr>
          </a:p>
        </p:txBody>
      </p:sp>
      <p:pic>
        <p:nvPicPr>
          <p:cNvPr id="437" name="Google Shape;437;p67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570584" y="1412776"/>
            <a:ext cx="6336704" cy="512658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1" name="Shape 4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2" name="Google Shape;442;p68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43" name="Google Shape;443;p68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6183" y="0"/>
            <a:ext cx="5459768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444" name="Google Shape;444;p68"/>
          <p:cNvPicPr preferRelativeResize="0"/>
          <p:nvPr/>
        </p:nvPicPr>
        <p:blipFill rotWithShape="1">
          <a:blip r:embed="rId4">
            <a:alphaModFix/>
          </a:blip>
          <a:srcRect b="0" l="0" r="0" t="58187"/>
          <a:stretch/>
        </p:blipFill>
        <p:spPr>
          <a:xfrm>
            <a:off x="3851719" y="4217118"/>
            <a:ext cx="5328793" cy="264088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48" name="Shape 4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9" name="Google Shape;449;p69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3779912" y="116632"/>
            <a:ext cx="5268438" cy="6614299"/>
          </a:xfrm>
          <a:prstGeom prst="rect">
            <a:avLst/>
          </a:prstGeom>
          <a:noFill/>
          <a:ln>
            <a:noFill/>
          </a:ln>
        </p:spPr>
      </p:pic>
      <p:sp>
        <p:nvSpPr>
          <p:cNvPr id="450" name="Google Shape;450;p69"/>
          <p:cNvSpPr txBox="1"/>
          <p:nvPr/>
        </p:nvSpPr>
        <p:spPr>
          <a:xfrm>
            <a:off x="251520" y="332656"/>
            <a:ext cx="3312368" cy="275973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lnSpc>
                <a:spcPct val="1444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6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範例2：</a:t>
            </a:r>
            <a:endParaRPr sz="36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  <a:p>
            <a:pPr indent="0" lvl="0" marL="0" marR="0" rtl="0" algn="l">
              <a:lnSpc>
                <a:spcPct val="1625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zh-TW" sz="3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論雪廬老人《學》、《庸》詮釋的內涵與特色</a:t>
            </a:r>
            <a:endParaRPr sz="3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54" name="Shape 4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5" name="Google Shape;455;p70"/>
          <p:cNvSpPr txBox="1"/>
          <p:nvPr>
            <p:ph type="title"/>
          </p:nvPr>
        </p:nvSpPr>
        <p:spPr>
          <a:xfrm>
            <a:off x="275185" y="332656"/>
            <a:ext cx="8686800" cy="1728192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C00000"/>
                </a:solidFill>
                <a:latin typeface="Microsoft JhengHei"/>
                <a:ea typeface="Microsoft JhengHei"/>
                <a:cs typeface="Microsoft JhengHei"/>
                <a:sym typeface="Microsoft JhengHei"/>
              </a:rPr>
              <a:t>（二）撰寫和修改</a:t>
            </a:r>
            <a:b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</a:br>
            <a: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    1.開始寫作：</a:t>
            </a:r>
            <a:endParaRPr/>
          </a:p>
        </p:txBody>
      </p:sp>
      <p:sp>
        <p:nvSpPr>
          <p:cNvPr id="456" name="Google Shape;456;p70"/>
          <p:cNvSpPr txBox="1"/>
          <p:nvPr>
            <p:ph idx="1" type="body"/>
          </p:nvPr>
        </p:nvSpPr>
        <p:spPr>
          <a:xfrm>
            <a:off x="275185" y="2086108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1" marL="823913" rtl="0" algn="l">
              <a:spcBef>
                <a:spcPts val="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它開始於你腦海中升起來一些微不足道的念頭想法，均可隨念雜錄，不拘形式。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點點滴滴，由點到線，由線到面，聚沙成塔，累積成為片段，逐步編輯羅織，慢慢形成章節。</a:t>
            </a:r>
            <a:endParaRPr/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有規律的寫作，擬訂計畫期程進度(六個月、一年)，並</a:t>
            </a: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逐日</a:t>
            </a: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記錄實際執行狀況。</a:t>
            </a:r>
            <a:endParaRPr/>
          </a:p>
          <a:p>
            <a:pPr indent="-218440" lvl="0" marL="342900" rtl="0" algn="l">
              <a:spcBef>
                <a:spcPts val="560"/>
              </a:spcBef>
              <a:spcAft>
                <a:spcPts val="0"/>
              </a:spcAft>
              <a:buSzPts val="1960"/>
              <a:buNone/>
            </a:pPr>
            <a:r>
              <a:t/>
            </a:r>
            <a:endParaRPr sz="28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5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0" name="Shape 4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1" name="Google Shape;461;p71"/>
          <p:cNvSpPr txBox="1"/>
          <p:nvPr>
            <p:ph type="title"/>
          </p:nvPr>
        </p:nvSpPr>
        <p:spPr>
          <a:xfrm>
            <a:off x="323528" y="332656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2.</a:t>
            </a:r>
            <a: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寫作心態與要點</a:t>
            </a:r>
            <a:endParaRPr sz="40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62" name="Google Shape;462;p71"/>
          <p:cNvSpPr txBox="1"/>
          <p:nvPr>
            <p:ph idx="1" type="body"/>
          </p:nvPr>
        </p:nvSpPr>
        <p:spPr>
          <a:xfrm>
            <a:off x="179512" y="1556792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1" marL="823913" rtl="0" algn="l">
              <a:spcBef>
                <a:spcPts val="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先求有，再求好，切莫遲遲不下筆，非要等到十成把握才下筆，卻已時不我予。 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學習總是「出錯及改錯的過程」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每天工作開始前，先檢視前日的成果，一方面為回顧銜接前日的思緒，另一方面也可藉機檢視修改並校對。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261620" lvl="0" marL="457200" rtl="0" algn="l">
              <a:spcBef>
                <a:spcPts val="880"/>
              </a:spcBef>
              <a:spcAft>
                <a:spcPts val="0"/>
              </a:spcAft>
              <a:buSzPts val="3080"/>
              <a:buNone/>
            </a:pPr>
            <a:r>
              <a:t/>
            </a:r>
            <a:endParaRPr sz="44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66" name="Shape 4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7" name="Google Shape;467;p72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3.怎樣組織全文？</a:t>
            </a:r>
            <a:br>
              <a:rPr lang="zh-TW" sz="3200" cap="none"/>
            </a:br>
            <a:endParaRPr cap="none"/>
          </a:p>
        </p:txBody>
      </p:sp>
      <p:sp>
        <p:nvSpPr>
          <p:cNvPr id="468" name="Google Shape;468;p72"/>
          <p:cNvSpPr txBox="1"/>
          <p:nvPr>
            <p:ph idx="1" type="body"/>
          </p:nvPr>
        </p:nvSpPr>
        <p:spPr>
          <a:xfrm>
            <a:off x="467544" y="1196752"/>
            <a:ext cx="8115300" cy="54022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457200" lvl="1" marL="823913" rtl="0" algn="l">
              <a:spcBef>
                <a:spcPts val="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閱讀資料過程所留下的重點摘要、札記、心得等，經過歸納分類整理，再進行進一步組織。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457200" lvl="1" marL="823913" rtl="0" algn="l">
              <a:spcBef>
                <a:spcPts val="640"/>
              </a:spcBef>
              <a:spcAft>
                <a:spcPts val="0"/>
              </a:spcAft>
              <a:buSzPts val="2240"/>
              <a:buFont typeface="Century Schoolbook"/>
              <a:buAutoNum type="arabicParenR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將內容有系統、有意義地編結在一起，並加上你個人的分析、判斷和詮釋，形成片段片段小成果，逐漸加深加廣以達成最終目標。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6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2" name="Shape 4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3" name="Google Shape;473;p73"/>
          <p:cNvSpPr txBox="1"/>
          <p:nvPr>
            <p:ph idx="1" type="body"/>
          </p:nvPr>
        </p:nvSpPr>
        <p:spPr>
          <a:xfrm>
            <a:off x="395536" y="476672"/>
            <a:ext cx="8115300" cy="61926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1" marL="881063" rtl="0" algn="l">
              <a:spcBef>
                <a:spcPts val="0"/>
              </a:spcBef>
              <a:spcAft>
                <a:spcPts val="0"/>
              </a:spcAft>
              <a:buSzPts val="2240"/>
              <a:buFont typeface="Libre Franklin Medium"/>
              <a:buAutoNum type="arabicParenR" startAt="3"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按照論文的格式層次排列編碼：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0" lvl="1" marL="366713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壹.</a:t>
            </a:r>
            <a:endParaRPr/>
          </a:p>
          <a:p>
            <a:pPr indent="0" lvl="1" marL="366713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　一.</a:t>
            </a:r>
            <a:endParaRPr/>
          </a:p>
          <a:p>
            <a:pPr indent="0" lvl="1" marL="366713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　（一）</a:t>
            </a:r>
            <a:endParaRPr b="1" sz="320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0" lvl="1" marL="366713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　　 1.</a:t>
            </a:r>
            <a:endParaRPr/>
          </a:p>
          <a:p>
            <a:pPr indent="0" lvl="1" marL="366713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　　　（1）</a:t>
            </a:r>
            <a:endParaRPr b="1" sz="320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0" lvl="1" marL="366713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　　　　　①</a:t>
            </a:r>
            <a:endParaRPr b="1" sz="320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0" lvl="1" marL="366713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(一)</a:t>
            </a: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、</a:t>
            </a: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(1)</a:t>
            </a: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. 括弧後之標點均屬多餘</a:t>
            </a:r>
            <a:endParaRPr b="1" sz="3200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0" lvl="1" marL="366713" rtl="0" algn="l">
              <a:spcBef>
                <a:spcPts val="72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主、客、從、屬關係，應井然有序，不可錯亂</a:t>
            </a:r>
            <a:r>
              <a:rPr lang="zh-TW" sz="3600"/>
              <a:t>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77" name="Shape 4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8" name="Google Shape;478;p74"/>
          <p:cNvSpPr txBox="1"/>
          <p:nvPr>
            <p:ph idx="1" type="body"/>
          </p:nvPr>
        </p:nvSpPr>
        <p:spPr>
          <a:xfrm>
            <a:off x="395536" y="476672"/>
            <a:ext cx="8115300" cy="61926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1" marL="366713" rtl="0" algn="l">
              <a:lnSpc>
                <a:spcPct val="143750"/>
              </a:lnSpc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標題大綱皆為</a:t>
            </a: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標楷體</a:t>
            </a: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，大小自20#依次遞減</a:t>
            </a:r>
            <a:endParaRPr b="1" sz="3200">
              <a:latin typeface="DFKai-SB"/>
              <a:ea typeface="DFKai-SB"/>
              <a:cs typeface="DFKai-SB"/>
              <a:sym typeface="DFKai-SB"/>
            </a:endParaRPr>
          </a:p>
          <a:p>
            <a:pPr indent="0" lvl="1" marL="366713" rtl="0" algn="ctr">
              <a:lnSpc>
                <a:spcPct val="95833"/>
              </a:lnSpc>
              <a:spcBef>
                <a:spcPts val="960"/>
              </a:spcBef>
              <a:spcAft>
                <a:spcPts val="0"/>
              </a:spcAft>
              <a:buSzPts val="3360"/>
              <a:buNone/>
            </a:pPr>
            <a:r>
              <a:rPr b="1" lang="zh-TW" sz="48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孔子的詩禮樂教</a:t>
            </a:r>
            <a:r>
              <a:rPr b="1" lang="zh-TW" sz="48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(20#)</a:t>
            </a:r>
            <a:endParaRPr/>
          </a:p>
          <a:p>
            <a:pPr indent="0" lvl="1" marL="366713" rtl="0" algn="l">
              <a:lnSpc>
                <a:spcPct val="115000"/>
              </a:lnSpc>
              <a:spcBef>
                <a:spcPts val="800"/>
              </a:spcBef>
              <a:spcAft>
                <a:spcPts val="0"/>
              </a:spcAft>
              <a:buSzPts val="2800"/>
              <a:buNone/>
            </a:pPr>
            <a:r>
              <a:rPr b="1" lang="zh-TW" sz="40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壹.詩禮樂的作用</a:t>
            </a:r>
            <a:r>
              <a:rPr b="1" lang="zh-TW" sz="40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(18#)</a:t>
            </a:r>
            <a:endParaRPr/>
          </a:p>
          <a:p>
            <a:pPr indent="0" lvl="1" marL="366713" rtl="0" algn="l">
              <a:lnSpc>
                <a:spcPct val="127777"/>
              </a:lnSpc>
              <a:spcBef>
                <a:spcPts val="72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　</a:t>
            </a:r>
            <a:r>
              <a:rPr b="1" lang="zh-TW" sz="36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一. 詩為言文</a:t>
            </a:r>
            <a:r>
              <a:rPr b="1" lang="zh-TW" sz="36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(16#)</a:t>
            </a:r>
            <a:endParaRPr/>
          </a:p>
          <a:p>
            <a:pPr indent="0" lvl="1" marL="366713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　（一）不學詩無以言</a:t>
            </a:r>
            <a:r>
              <a:rPr b="1" lang="zh-TW" sz="32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(14#)</a:t>
            </a:r>
            <a:endParaRPr/>
          </a:p>
          <a:p>
            <a:pPr indent="0" lvl="1" marL="366713" rtl="0" algn="l">
              <a:lnSpc>
                <a:spcPct val="143750"/>
              </a:lnSpc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rPr b="1" lang="zh-TW" sz="32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　　 </a:t>
            </a: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1.言之無文，行之不遠。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(12#)</a:t>
            </a:r>
            <a:endParaRPr/>
          </a:p>
          <a:p>
            <a:pPr indent="0" lvl="1" marL="366713" rtl="0" algn="l">
              <a:lnSpc>
                <a:spcPct val="164285"/>
              </a:lnSpc>
              <a:spcBef>
                <a:spcPts val="560"/>
              </a:spcBef>
              <a:spcAft>
                <a:spcPts val="0"/>
              </a:spcAft>
              <a:buSzPts val="1960"/>
              <a:buNone/>
            </a:pP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　　　（1）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……(12#</a:t>
            </a: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)</a:t>
            </a:r>
            <a:endParaRPr b="1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0" lvl="1" marL="366713" rtl="0" algn="l">
              <a:lnSpc>
                <a:spcPct val="164285"/>
              </a:lnSpc>
              <a:spcBef>
                <a:spcPts val="560"/>
              </a:spcBef>
              <a:spcAft>
                <a:spcPts val="0"/>
              </a:spcAft>
              <a:buSzPts val="1960"/>
              <a:buNone/>
            </a:pP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　　　　　①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……(12#)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 b="1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83" name="Shape 4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4" name="Google Shape;484;p75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485" name="Google Shape;485;p75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3169" y="0"/>
            <a:ext cx="9193681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486" name="Google Shape;486;p75"/>
          <p:cNvSpPr txBox="1"/>
          <p:nvPr/>
        </p:nvSpPr>
        <p:spPr>
          <a:xfrm>
            <a:off x="2650232" y="272534"/>
            <a:ext cx="6624736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〈論江聲、王鳴盛、孫星衍三家輯校〈太誓〉的共識及特色〉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7" name="Google Shape;487;p75"/>
          <p:cNvSpPr/>
          <p:nvPr/>
        </p:nvSpPr>
        <p:spPr>
          <a:xfrm>
            <a:off x="1043608" y="2564904"/>
            <a:ext cx="7560840" cy="3024336"/>
          </a:xfrm>
          <a:prstGeom prst="rect">
            <a:avLst/>
          </a:prstGeom>
          <a:noFill/>
          <a:ln cap="flat" cmpd="sng" w="254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8" name="Google Shape;488;p75"/>
          <p:cNvSpPr txBox="1"/>
          <p:nvPr/>
        </p:nvSpPr>
        <p:spPr>
          <a:xfrm>
            <a:off x="2783471" y="589669"/>
            <a:ext cx="3600400" cy="52322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正文：細明體12#</a:t>
            </a:r>
            <a:endParaRPr sz="28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489" name="Google Shape;489;p75"/>
          <p:cNvSpPr txBox="1"/>
          <p:nvPr/>
        </p:nvSpPr>
        <p:spPr>
          <a:xfrm>
            <a:off x="179512" y="2924942"/>
            <a:ext cx="1182360" cy="224676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28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引文縮排：標楷體</a:t>
            </a:r>
            <a:r>
              <a:rPr lang="zh-TW" sz="2800">
                <a:solidFill>
                  <a:srgbClr val="FF0000"/>
                </a:solidFill>
                <a:latin typeface="Arial"/>
                <a:ea typeface="Arial"/>
                <a:cs typeface="Arial"/>
                <a:sym typeface="Arial"/>
              </a:rPr>
              <a:t>12#</a:t>
            </a:r>
            <a:endParaRPr sz="2800">
              <a:solidFill>
                <a:srgbClr val="FF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3" name="Shape 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4" name="Google Shape;494;p76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900" cap="none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注意</a:t>
            </a:r>
            <a:r>
              <a:rPr b="1" lang="zh-TW" sz="3900" u="sng" cap="none">
                <a:solidFill>
                  <a:srgbClr val="C00000"/>
                </a:solidFill>
                <a:latin typeface="Arial"/>
                <a:ea typeface="Arial"/>
                <a:cs typeface="Arial"/>
                <a:sym typeface="Arial"/>
              </a:rPr>
              <a:t>原則</a:t>
            </a:r>
            <a:endParaRPr/>
          </a:p>
        </p:txBody>
      </p:sp>
      <p:sp>
        <p:nvSpPr>
          <p:cNvPr id="495" name="Google Shape;495;p76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520"/>
              <a:buChar char="🞭"/>
            </a:pPr>
            <a:r>
              <a:rPr b="1" lang="zh-TW" sz="36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每一章節都應渾然一體，脈絡分明。</a:t>
            </a:r>
            <a:endParaRPr/>
          </a:p>
          <a:p>
            <a:pPr indent="-342900" lvl="0" marL="342900" rtl="0" algn="l">
              <a:spcBef>
                <a:spcPts val="720"/>
              </a:spcBef>
              <a:spcAft>
                <a:spcPts val="0"/>
              </a:spcAft>
              <a:buSzPts val="2520"/>
              <a:buChar char="🞭"/>
            </a:pPr>
            <a:r>
              <a:rPr b="1" lang="zh-TW" sz="36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每一章節都要有一個中心思想，不相干者勿納入。</a:t>
            </a:r>
            <a:endParaRPr/>
          </a:p>
          <a:p>
            <a:pPr indent="-342900" lvl="0" marL="342900" rtl="0" algn="l">
              <a:spcBef>
                <a:spcPts val="720"/>
              </a:spcBef>
              <a:spcAft>
                <a:spcPts val="0"/>
              </a:spcAft>
              <a:buSzPts val="2520"/>
              <a:buChar char="🞭"/>
            </a:pPr>
            <a:r>
              <a:rPr b="1" lang="zh-TW" sz="36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每一個細節，必須在理路上層層相因，在形式上環環相扣。</a:t>
            </a:r>
            <a:endParaRPr b="1" sz="3600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spcBef>
                <a:spcPts val="720"/>
              </a:spcBef>
              <a:spcAft>
                <a:spcPts val="0"/>
              </a:spcAft>
              <a:buSzPts val="2520"/>
              <a:buChar char="🞭"/>
            </a:pPr>
            <a:r>
              <a:rPr b="1" lang="zh-TW" sz="3600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每一章開端需有一段小小的引言，並在章末作一小結，要言不繁。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49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499" name="Shape 4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0" name="Google Shape;500;p77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5.怎樣寫結論：</a:t>
            </a:r>
            <a:endParaRPr b="1" sz="40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1" name="Google Shape;501;p77"/>
          <p:cNvSpPr txBox="1"/>
          <p:nvPr>
            <p:ph idx="1" type="body"/>
          </p:nvPr>
        </p:nvSpPr>
        <p:spPr>
          <a:xfrm>
            <a:off x="539750" y="1500188"/>
            <a:ext cx="8186738" cy="41322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spcBef>
                <a:spcPts val="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結論須根據正文做重點歸納，簡潔扼要，以彰顯論文的成果與創見。  </a:t>
            </a:r>
            <a:r>
              <a:rPr b="1" lang="zh-TW" sz="4400"/>
              <a:t> </a:t>
            </a:r>
            <a:endParaRPr b="1" sz="4400"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結論必須和前言相呼應，因此，正文完成後，須回頭檢視前言緒論，做必要的修正。</a:t>
            </a:r>
            <a:endParaRPr b="1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457200" lvl="0" marL="457200" rtl="0" algn="l">
              <a:spcBef>
                <a:spcPts val="640"/>
              </a:spcBef>
              <a:spcAft>
                <a:spcPts val="0"/>
              </a:spcAft>
              <a:buSzPts val="2240"/>
              <a:buFont typeface="Noto Sans Symbols"/>
              <a:buNone/>
            </a:pPr>
            <a:r>
              <a:t/>
            </a:r>
            <a:endParaRPr b="1"/>
          </a:p>
          <a:p>
            <a:pPr indent="-314960" lvl="0" marL="4572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05" name="Shape 5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6" name="Google Shape;506;p78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6.抄襲——那些行為是抄襲？</a:t>
            </a:r>
            <a:br>
              <a:rPr b="1" lang="zh-TW" sz="40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</a:br>
            <a:endParaRPr b="1" sz="40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07" name="Google Shape;507;p78"/>
          <p:cNvSpPr txBox="1"/>
          <p:nvPr>
            <p:ph idx="1" type="body"/>
          </p:nvPr>
        </p:nvSpPr>
        <p:spPr>
          <a:xfrm>
            <a:off x="304800" y="1295400"/>
            <a:ext cx="8686800" cy="47847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742950" lvl="0" marL="742950" rtl="0" algn="l">
              <a:lnSpc>
                <a:spcPct val="156250"/>
              </a:lnSpc>
              <a:spcBef>
                <a:spcPts val="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把他人的著作轉變成自己的。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  <a:p>
            <a:pPr indent="-742950" lvl="0" marL="742950" rtl="0" algn="l">
              <a:lnSpc>
                <a:spcPct val="15625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複製他人的文字與想法。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  <a:p>
            <a:pPr indent="-742950" lvl="0" marL="742950" rtl="0" algn="l">
              <a:lnSpc>
                <a:spcPct val="15625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沒有為</a:t>
            </a:r>
            <a:r>
              <a:rPr b="1" lang="zh-TW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引用語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打上</a:t>
            </a:r>
            <a:r>
              <a:rPr b="1" lang="zh-TW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引號標記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。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  <a:p>
            <a:pPr indent="-742950" lvl="0" marL="742950" rtl="0" algn="l">
              <a:lnSpc>
                <a:spcPct val="15625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未標示出</a:t>
            </a:r>
            <a:r>
              <a:rPr b="1" lang="zh-TW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引用來源的正確資訊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。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  <a:p>
            <a:pPr indent="-742950" lvl="0" marL="742950" rtl="0" algn="l">
              <a:lnSpc>
                <a:spcPct val="15625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僅改變文字但仍複製原作品句子結構。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  <a:p>
            <a:pPr indent="-742950" lvl="0" marL="742950" rtl="0" algn="l">
              <a:lnSpc>
                <a:spcPct val="15625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大量地複製了文字或者想法，使之佔據了自己論文的大篇幅。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7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7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07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1" name="Shape 5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" name="Google Shape;512;p79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1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28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如何經由引述而不落入抄襲，進而獲得資料內容的擴充？</a:t>
            </a:r>
            <a:br>
              <a:rPr b="1" lang="zh-TW" sz="2800">
                <a:solidFill>
                  <a:srgbClr val="000000"/>
                </a:solidFill>
              </a:rPr>
            </a:br>
            <a:endParaRPr sz="1800">
              <a:solidFill>
                <a:srgbClr val="000000"/>
              </a:solidFill>
            </a:endParaRPr>
          </a:p>
        </p:txBody>
      </p:sp>
      <p:sp>
        <p:nvSpPr>
          <p:cNvPr id="513" name="Google Shape;513;p79"/>
          <p:cNvSpPr txBox="1"/>
          <p:nvPr>
            <p:ph idx="1" type="body"/>
          </p:nvPr>
        </p:nvSpPr>
        <p:spPr>
          <a:xfrm>
            <a:off x="304800" y="1295400"/>
            <a:ext cx="8686800" cy="537395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所引述資料係一般性概念或常識，不涉及個人獨特見解者。（如作者生平、歷史事件描述等。）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絕對不可以一字不漏地照抄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。或在任何一段文字中，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出現一整句以上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的文字和引述原文全部一樣的狀況。</a:t>
            </a:r>
            <a:endParaRPr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絕對不可以出現和引述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來源文句錯別字完全一致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的情況。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17" name="Shape 5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8" name="Google Shape;518;p80"/>
          <p:cNvSpPr txBox="1"/>
          <p:nvPr>
            <p:ph idx="1" type="body"/>
          </p:nvPr>
        </p:nvSpPr>
        <p:spPr>
          <a:xfrm>
            <a:off x="304800" y="1124744"/>
            <a:ext cx="8686800" cy="49553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絕對不能出現和引述來源完全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相同的錯誤概念，尤其是對文本的解讀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。</a:t>
            </a:r>
            <a:endParaRPr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使用的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例證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，絕對不可以和引述來源相同。</a:t>
            </a:r>
            <a:endParaRPr/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每位學者書寫的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用字、口氣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，都會有自己形成的習慣，引述者必須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進行轉換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，使其符合自己平常的表述方式。</a:t>
            </a:r>
            <a:endParaRPr b="1">
              <a:latin typeface="DFKai-SB"/>
              <a:ea typeface="DFKai-SB"/>
              <a:cs typeface="DFKai-SB"/>
              <a:sym typeface="DFKai-SB"/>
            </a:endParaRPr>
          </a:p>
          <a:p>
            <a:pPr indent="-514350" lvl="0" marL="51435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arenR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最令人不齒者，以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己之無知，擅改他人之無誤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。</a:t>
            </a:r>
            <a:endParaRPr>
              <a:latin typeface="DFKai-SB"/>
              <a:ea typeface="DFKai-SB"/>
              <a:cs typeface="DFKai-SB"/>
              <a:sym typeface="DFKai-SB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18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2" name="Shape 5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3" name="Google Shape;523;p81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24" name="Google Shape;524;p81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08520" y="620687"/>
            <a:ext cx="9252520" cy="563615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28" name="Shape 5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9" name="Google Shape;529;p82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30" name="Google Shape;530;p82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0407" y="620688"/>
            <a:ext cx="9144000" cy="560316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4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p83"/>
          <p:cNvSpPr txBox="1"/>
          <p:nvPr>
            <p:ph type="title"/>
          </p:nvPr>
        </p:nvSpPr>
        <p:spPr>
          <a:xfrm>
            <a:off x="539552" y="1844824"/>
            <a:ext cx="8286750" cy="2592288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第五講  論文的徵引</a:t>
            </a:r>
            <a:endParaRPr b="1" sz="4400">
              <a:solidFill>
                <a:srgbClr val="80000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39" name="Shape 5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0" name="Google Shape;540;p84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一、引用文獻</a:t>
            </a:r>
            <a:br>
              <a:rPr lang="zh-TW"/>
            </a:br>
            <a:endParaRPr/>
          </a:p>
        </p:txBody>
      </p:sp>
      <p:sp>
        <p:nvSpPr>
          <p:cNvPr id="541" name="Google Shape;541;p84"/>
          <p:cNvSpPr txBox="1"/>
          <p:nvPr>
            <p:ph idx="1" type="body"/>
          </p:nvPr>
        </p:nvSpPr>
        <p:spPr>
          <a:xfrm>
            <a:off x="467544" y="1279374"/>
            <a:ext cx="8115300" cy="5317977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1960"/>
              <a:buFont typeface="Libre Franklin Medium"/>
              <a:buAutoNum type="arabicPeriod"/>
            </a:pP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引用文獻如果能改寫就改寫，除非原來的語句寫的非常特殊，非常有見地，才全文引用。</a:t>
            </a:r>
            <a:endParaRPr b="1" sz="2800">
              <a:latin typeface="DFKai-SB"/>
              <a:ea typeface="DFKai-SB"/>
              <a:cs typeface="DFKai-SB"/>
              <a:sym typeface="DFKai-SB"/>
            </a:endParaRPr>
          </a:p>
          <a:p>
            <a:pPr indent="-514350" lvl="0" marL="51435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SzPts val="1960"/>
              <a:buFont typeface="Libre Franklin Medium"/>
              <a:buAutoNum type="arabicPeriod"/>
            </a:pP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引用時不要像做剪貼簿，不要讓引文突兀地出現，</a:t>
            </a:r>
            <a:r>
              <a:rPr b="1" lang="zh-TW" sz="2800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在引文前面簡單說明因由，後面說明引文重點意涵與你的評價（認可或否定）</a:t>
            </a: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。一方面令讀者了解引用的動機，一方面顯示你駕馭文字的能力，但也需切忌有誤讀錯解情況之發生(尤其是文言文)。</a:t>
            </a:r>
            <a:endParaRPr b="1" sz="2800">
              <a:latin typeface="DFKai-SB"/>
              <a:ea typeface="DFKai-SB"/>
              <a:cs typeface="DFKai-SB"/>
              <a:sym typeface="DFKai-SB"/>
            </a:endParaRPr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45" name="Shape 5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6" name="Google Shape;546;p85"/>
          <p:cNvSpPr txBox="1"/>
          <p:nvPr>
            <p:ph type="title"/>
          </p:nvPr>
        </p:nvSpPr>
        <p:spPr>
          <a:xfrm>
            <a:off x="251520" y="332656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cap="none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引用的方式</a:t>
            </a:r>
            <a:r>
              <a:rPr b="1" lang="zh-TW" sz="4300" cap="none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：</a:t>
            </a:r>
            <a:endParaRPr/>
          </a:p>
        </p:txBody>
      </p:sp>
      <p:sp>
        <p:nvSpPr>
          <p:cNvPr id="547" name="Google Shape;547;p85"/>
          <p:cNvSpPr txBox="1"/>
          <p:nvPr>
            <p:ph idx="1" type="body"/>
          </p:nvPr>
        </p:nvSpPr>
        <p:spPr>
          <a:xfrm>
            <a:off x="457200" y="1412776"/>
            <a:ext cx="8075240" cy="5061049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lnSpc>
                <a:spcPct val="140625"/>
              </a:lnSpc>
              <a:spcBef>
                <a:spcPts val="0"/>
              </a:spcBef>
              <a:spcAft>
                <a:spcPts val="0"/>
              </a:spcAft>
              <a:buSzPts val="2240"/>
              <a:buNone/>
            </a:pP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要先學會如何善盡轉述者之責任：</a:t>
            </a:r>
            <a:endParaRPr b="1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514350" lvl="0" marL="514350" rtl="0" algn="l">
              <a:lnSpc>
                <a:spcPct val="140625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eriod"/>
            </a:pP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獨立縮排</a:t>
            </a: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：空三格縮排，字體為標楷體。末尾加註腳交代出處。</a:t>
            </a:r>
            <a:endParaRPr b="1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514350" lvl="0" marL="514350" rtl="0" algn="l">
              <a:lnSpc>
                <a:spcPct val="140625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eriod"/>
            </a:pP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融入引述</a:t>
            </a: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：將引文大意消解，以自己的語氣敘述其要義。並在適當位置加註腳交代出處。</a:t>
            </a:r>
            <a:endParaRPr b="1"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514350" lvl="0" marL="514350" rtl="0" algn="l">
              <a:lnSpc>
                <a:spcPct val="140625"/>
              </a:lnSpc>
              <a:spcBef>
                <a:spcPts val="640"/>
              </a:spcBef>
              <a:spcAft>
                <a:spcPts val="0"/>
              </a:spcAft>
              <a:buSzPts val="2240"/>
              <a:buFont typeface="Libre Franklin Medium"/>
              <a:buAutoNum type="arabicPeriod"/>
            </a:pP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注意「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筆者、作者</a:t>
            </a:r>
            <a:r>
              <a:rPr b="1" lang="zh-TW">
                <a:solidFill>
                  <a:schemeClr val="dk1"/>
                </a:solidFill>
                <a:latin typeface="DFKai-SB"/>
                <a:ea typeface="DFKai-SB"/>
                <a:cs typeface="DFKai-SB"/>
                <a:sym typeface="DFKai-SB"/>
              </a:rPr>
              <a:t>」之用法。</a:t>
            </a:r>
            <a:endParaRPr>
              <a:solidFill>
                <a:schemeClr val="dk1"/>
              </a:solidFill>
              <a:latin typeface="DFKai-SB"/>
              <a:ea typeface="DFKai-SB"/>
              <a:cs typeface="DFKai-SB"/>
              <a:sym typeface="DFKai-SB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4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1" name="Shape 5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" name="Google Shape;552;p86"/>
          <p:cNvSpPr txBox="1"/>
          <p:nvPr>
            <p:ph idx="1" type="body"/>
          </p:nvPr>
        </p:nvSpPr>
        <p:spPr>
          <a:xfrm>
            <a:off x="500063" y="1196752"/>
            <a:ext cx="8115300" cy="520563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F0A22E"/>
              </a:buClr>
              <a:buSzPts val="1960"/>
              <a:buChar char="🞭"/>
            </a:pPr>
            <a:r>
              <a:rPr b="1" lang="zh-TW" sz="2800">
                <a:solidFill>
                  <a:srgbClr val="4E3B30"/>
                </a:solidFill>
                <a:latin typeface="DFKai-SB"/>
                <a:ea typeface="DFKai-SB"/>
                <a:cs typeface="DFKai-SB"/>
                <a:sym typeface="DFKai-SB"/>
              </a:rPr>
              <a:t>遇到原文無斷句標點者，須加以標點斷句，切忌斷錯以致誤解原文。或者原文疑似斷句有誤者（如《大正藏》），引文仍按原文之標點，另加註腳，補充己意即可。</a:t>
            </a:r>
            <a:endParaRPr b="1" sz="2800">
              <a:solidFill>
                <a:srgbClr val="4E3B3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Clr>
                <a:srgbClr val="F0A22E"/>
              </a:buClr>
              <a:buSzPts val="1960"/>
              <a:buChar char="🞭"/>
            </a:pPr>
            <a:r>
              <a:rPr b="1" lang="zh-TW" sz="2800">
                <a:solidFill>
                  <a:srgbClr val="4E3B30"/>
                </a:solidFill>
                <a:latin typeface="DFKai-SB"/>
                <a:ea typeface="DFKai-SB"/>
                <a:cs typeface="DFKai-SB"/>
                <a:sym typeface="DFKai-SB"/>
              </a:rPr>
              <a:t>儘可能</a:t>
            </a:r>
            <a:r>
              <a:rPr b="1" lang="zh-TW" sz="2800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不引用太長的文句，一般約在三行以內</a:t>
            </a:r>
            <a:r>
              <a:rPr b="1" lang="zh-TW" sz="2800">
                <a:solidFill>
                  <a:srgbClr val="4E3B30"/>
                </a:solidFill>
                <a:latin typeface="DFKai-SB"/>
                <a:ea typeface="DFKai-SB"/>
                <a:cs typeface="DFKai-SB"/>
                <a:sym typeface="DFKai-SB"/>
              </a:rPr>
              <a:t>。</a:t>
            </a: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引文中如果有句子和句子間的刪節，則用刪節號</a:t>
            </a:r>
            <a:r>
              <a:rPr b="1" lang="zh-TW" sz="28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……</a:t>
            </a: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，開頭和結尾則無需使用。</a:t>
            </a:r>
            <a:endParaRPr sz="2800">
              <a:latin typeface="DFKai-SB"/>
              <a:ea typeface="DFKai-SB"/>
              <a:cs typeface="DFKai-SB"/>
              <a:sym typeface="DFKai-SB"/>
            </a:endParaRPr>
          </a:p>
          <a:p>
            <a:pPr indent="-218440" lvl="0" marL="3429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Clr>
                <a:srgbClr val="F0A22E"/>
              </a:buClr>
              <a:buSzPts val="1960"/>
              <a:buNone/>
            </a:pPr>
            <a:r>
              <a:t/>
            </a:r>
            <a:endParaRPr b="1" sz="2800">
              <a:solidFill>
                <a:srgbClr val="4E3B30"/>
              </a:solidFill>
            </a:endParaRPr>
          </a:p>
          <a:p>
            <a:pPr indent="-218440" lvl="0" marL="342900" rtl="0" algn="l">
              <a:lnSpc>
                <a:spcPct val="150000"/>
              </a:lnSpc>
              <a:spcBef>
                <a:spcPts val="560"/>
              </a:spcBef>
              <a:spcAft>
                <a:spcPts val="0"/>
              </a:spcAft>
              <a:buClr>
                <a:srgbClr val="F0A22E"/>
              </a:buClr>
              <a:buSzPts val="1960"/>
              <a:buNone/>
            </a:pPr>
            <a:r>
              <a:t/>
            </a:r>
            <a:endParaRPr b="1" sz="2800">
              <a:solidFill>
                <a:srgbClr val="4E3B30"/>
              </a:solidFill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2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2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2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552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57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p87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59" name="Google Shape;559;p87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13169" y="0"/>
            <a:ext cx="9193681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560" name="Google Shape;560;p87"/>
          <p:cNvSpPr txBox="1"/>
          <p:nvPr/>
        </p:nvSpPr>
        <p:spPr>
          <a:xfrm>
            <a:off x="2650232" y="272534"/>
            <a:ext cx="6624736" cy="36933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sp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 sz="18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〈論江聲、王鳴盛、孫星衍三家輯校〈太誓〉的共識及特色〉</a:t>
            </a:r>
            <a:endParaRPr sz="18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61" name="Google Shape;561;p87"/>
          <p:cNvSpPr/>
          <p:nvPr/>
        </p:nvSpPr>
        <p:spPr>
          <a:xfrm>
            <a:off x="1043608" y="2564904"/>
            <a:ext cx="7560840" cy="3024336"/>
          </a:xfrm>
          <a:prstGeom prst="rect">
            <a:avLst/>
          </a:prstGeom>
          <a:noFill/>
          <a:ln cap="flat" cmpd="sng" w="254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65" name="Shape 5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Google Shape;566;p88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67" name="Google Shape;567;p88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16207" y="0"/>
            <a:ext cx="9123852" cy="6858000"/>
          </a:xfrm>
          <a:prstGeom prst="rect">
            <a:avLst/>
          </a:prstGeom>
          <a:noFill/>
          <a:ln>
            <a:noFill/>
          </a:ln>
        </p:spPr>
      </p:pic>
      <p:cxnSp>
        <p:nvCxnSpPr>
          <p:cNvPr id="568" name="Google Shape;568;p88"/>
          <p:cNvCxnSpPr/>
          <p:nvPr/>
        </p:nvCxnSpPr>
        <p:spPr>
          <a:xfrm flipH="1" rot="10800000">
            <a:off x="1115616" y="4437112"/>
            <a:ext cx="5364697" cy="21014"/>
          </a:xfrm>
          <a:prstGeom prst="straightConnector1">
            <a:avLst/>
          </a:prstGeom>
          <a:noFill/>
          <a:ln cap="flat" cmpd="sng" w="1905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</p:spTree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72" name="Shape 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73" name="Google Shape;573;p89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4213627" y="28284"/>
            <a:ext cx="4930373" cy="6829716"/>
          </a:xfrm>
          <a:prstGeom prst="rect">
            <a:avLst/>
          </a:prstGeom>
          <a:noFill/>
          <a:ln>
            <a:noFill/>
          </a:ln>
        </p:spPr>
      </p:pic>
      <p:sp>
        <p:nvSpPr>
          <p:cNvPr id="574" name="Google Shape;574;p89"/>
          <p:cNvSpPr txBox="1"/>
          <p:nvPr>
            <p:ph idx="2" type="body"/>
          </p:nvPr>
        </p:nvSpPr>
        <p:spPr>
          <a:xfrm>
            <a:off x="539552" y="1196752"/>
            <a:ext cx="3528392" cy="5006286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960"/>
              <a:buChar char="🞭"/>
            </a:pPr>
            <a:r>
              <a:rPr lang="zh-TW"/>
              <a:t>Google:皇清經解</a:t>
            </a:r>
            <a:endParaRPr/>
          </a:p>
          <a:p>
            <a:pPr indent="-342900" lvl="0" marL="342900" rtl="0" algn="l">
              <a:spcBef>
                <a:spcPts val="560"/>
              </a:spcBef>
              <a:spcAft>
                <a:spcPts val="0"/>
              </a:spcAft>
              <a:buSzPts val="1960"/>
              <a:buChar char="🞭"/>
            </a:pPr>
            <a:r>
              <a:rPr lang="zh-TW" u="sng">
                <a:solidFill>
                  <a:schemeClr val="hlink"/>
                </a:solidFill>
                <a:hlinkClick r:id="rId4"/>
              </a:rPr>
              <a:t>《皇清經解》 (圖書館) - 中國哲學書電子化計劃</a:t>
            </a:r>
            <a:endParaRPr/>
          </a:p>
          <a:p>
            <a:pPr indent="-218440" lvl="0" marL="342900" rtl="0" algn="l">
              <a:spcBef>
                <a:spcPts val="560"/>
              </a:spcBef>
              <a:spcAft>
                <a:spcPts val="0"/>
              </a:spcAft>
              <a:buSzPts val="1960"/>
              <a:buNone/>
            </a:pPr>
            <a:r>
              <a:t/>
            </a:r>
            <a:endParaRPr/>
          </a:p>
        </p:txBody>
      </p:sp>
      <p:sp>
        <p:nvSpPr>
          <p:cNvPr id="575" name="Google Shape;575;p89"/>
          <p:cNvSpPr/>
          <p:nvPr/>
        </p:nvSpPr>
        <p:spPr>
          <a:xfrm>
            <a:off x="6732240" y="3789040"/>
            <a:ext cx="288032" cy="288032"/>
          </a:xfrm>
          <a:prstGeom prst="ellipse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6" name="Google Shape;576;p89"/>
          <p:cNvSpPr/>
          <p:nvPr/>
        </p:nvSpPr>
        <p:spPr>
          <a:xfrm>
            <a:off x="6552220" y="4581128"/>
            <a:ext cx="252028" cy="288032"/>
          </a:xfrm>
          <a:prstGeom prst="ellipse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7" name="Google Shape;577;p89"/>
          <p:cNvSpPr/>
          <p:nvPr/>
        </p:nvSpPr>
        <p:spPr>
          <a:xfrm>
            <a:off x="6516216" y="908720"/>
            <a:ext cx="288032" cy="288032"/>
          </a:xfrm>
          <a:prstGeom prst="ellipse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8" name="Google Shape;578;p89"/>
          <p:cNvSpPr/>
          <p:nvPr/>
        </p:nvSpPr>
        <p:spPr>
          <a:xfrm>
            <a:off x="6156176" y="2492896"/>
            <a:ext cx="252028" cy="288032"/>
          </a:xfrm>
          <a:prstGeom prst="ellipse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79" name="Google Shape;579;p89"/>
          <p:cNvSpPr/>
          <p:nvPr/>
        </p:nvSpPr>
        <p:spPr>
          <a:xfrm>
            <a:off x="5724128" y="3356992"/>
            <a:ext cx="252028" cy="288032"/>
          </a:xfrm>
          <a:prstGeom prst="ellipse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0" name="Google Shape;580;p89"/>
          <p:cNvSpPr/>
          <p:nvPr/>
        </p:nvSpPr>
        <p:spPr>
          <a:xfrm>
            <a:off x="5508104" y="2276872"/>
            <a:ext cx="252028" cy="288032"/>
          </a:xfrm>
          <a:prstGeom prst="ellipse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81" name="Google Shape;581;p89"/>
          <p:cNvSpPr/>
          <p:nvPr/>
        </p:nvSpPr>
        <p:spPr>
          <a:xfrm>
            <a:off x="5725225" y="2541401"/>
            <a:ext cx="252028" cy="288032"/>
          </a:xfrm>
          <a:prstGeom prst="ellipse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6" name="Shape 5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7" name="Google Shape;587;p90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pic>
        <p:nvPicPr>
          <p:cNvPr id="588" name="Google Shape;588;p90"/>
          <p:cNvPicPr preferRelativeResize="0"/>
          <p:nvPr>
            <p:ph idx="1" type="body"/>
          </p:nvPr>
        </p:nvPicPr>
        <p:blipFill rotWithShape="1">
          <a:blip r:embed="rId3">
            <a:alphaModFix/>
          </a:blip>
          <a:srcRect b="0" l="0" r="0" t="0"/>
          <a:stretch/>
        </p:blipFill>
        <p:spPr>
          <a:xfrm>
            <a:off x="-2420" y="3140968"/>
            <a:ext cx="9215237" cy="4408527"/>
          </a:xfrm>
          <a:prstGeom prst="rect">
            <a:avLst/>
          </a:prstGeom>
          <a:noFill/>
          <a:ln>
            <a:noFill/>
          </a:ln>
        </p:spPr>
      </p:pic>
      <p:pic>
        <p:nvPicPr>
          <p:cNvPr id="589" name="Google Shape;589;p90"/>
          <p:cNvPicPr preferRelativeResize="0"/>
          <p:nvPr/>
        </p:nvPicPr>
        <p:blipFill rotWithShape="1">
          <a:blip r:embed="rId4">
            <a:alphaModFix/>
          </a:blip>
          <a:srcRect b="18279" l="7867" r="3636" t="36906"/>
          <a:stretch/>
        </p:blipFill>
        <p:spPr>
          <a:xfrm>
            <a:off x="-2420" y="44624"/>
            <a:ext cx="9110924" cy="2996952"/>
          </a:xfrm>
          <a:prstGeom prst="rect">
            <a:avLst/>
          </a:prstGeom>
          <a:noFill/>
          <a:ln>
            <a:noFill/>
          </a:ln>
        </p:spPr>
      </p:pic>
      <p:sp>
        <p:nvSpPr>
          <p:cNvPr id="590" name="Google Shape;590;p90"/>
          <p:cNvSpPr/>
          <p:nvPr/>
        </p:nvSpPr>
        <p:spPr>
          <a:xfrm>
            <a:off x="5076056" y="188640"/>
            <a:ext cx="288032" cy="288032"/>
          </a:xfrm>
          <a:prstGeom prst="ellipse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1" name="Google Shape;591;p90"/>
          <p:cNvSpPr/>
          <p:nvPr/>
        </p:nvSpPr>
        <p:spPr>
          <a:xfrm>
            <a:off x="539552" y="548680"/>
            <a:ext cx="288032" cy="288032"/>
          </a:xfrm>
          <a:prstGeom prst="ellipse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2" name="Google Shape;592;p90"/>
          <p:cNvSpPr/>
          <p:nvPr/>
        </p:nvSpPr>
        <p:spPr>
          <a:xfrm>
            <a:off x="4588591" y="555282"/>
            <a:ext cx="288032" cy="288032"/>
          </a:xfrm>
          <a:prstGeom prst="ellipse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593" name="Google Shape;593;p90"/>
          <p:cNvSpPr/>
          <p:nvPr/>
        </p:nvSpPr>
        <p:spPr>
          <a:xfrm>
            <a:off x="4788024" y="2021383"/>
            <a:ext cx="288032" cy="288032"/>
          </a:xfrm>
          <a:prstGeom prst="ellipse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594" name="Google Shape;594;p90"/>
          <p:cNvCxnSpPr/>
          <p:nvPr/>
        </p:nvCxnSpPr>
        <p:spPr>
          <a:xfrm>
            <a:off x="6588224" y="1916832"/>
            <a:ext cx="1584176" cy="0"/>
          </a:xfrm>
          <a:prstGeom prst="straightConnector1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95" name="Google Shape;595;p90"/>
          <p:cNvCxnSpPr/>
          <p:nvPr/>
        </p:nvCxnSpPr>
        <p:spPr>
          <a:xfrm>
            <a:off x="6876256" y="1196179"/>
            <a:ext cx="1080120" cy="573"/>
          </a:xfrm>
          <a:prstGeom prst="straightConnector1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96" name="Google Shape;596;p90"/>
          <p:cNvCxnSpPr/>
          <p:nvPr/>
        </p:nvCxnSpPr>
        <p:spPr>
          <a:xfrm>
            <a:off x="7092280" y="864426"/>
            <a:ext cx="1080120" cy="0"/>
          </a:xfrm>
          <a:prstGeom prst="straightConnector1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97" name="Google Shape;597;p90"/>
          <p:cNvCxnSpPr/>
          <p:nvPr/>
        </p:nvCxnSpPr>
        <p:spPr>
          <a:xfrm>
            <a:off x="1043608" y="1196179"/>
            <a:ext cx="1656184" cy="573"/>
          </a:xfrm>
          <a:prstGeom prst="straightConnector1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98" name="Google Shape;598;p90"/>
          <p:cNvSpPr/>
          <p:nvPr/>
        </p:nvSpPr>
        <p:spPr>
          <a:xfrm>
            <a:off x="539552" y="908720"/>
            <a:ext cx="288032" cy="288032"/>
          </a:xfrm>
          <a:prstGeom prst="ellipse">
            <a:avLst/>
          </a:prstGeom>
          <a:noFill/>
          <a:ln cap="flat" cmpd="sng" w="12700">
            <a:solidFill>
              <a:srgbClr val="FF0000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lt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2" name="Shape 6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3" name="Google Shape;603;p91"/>
          <p:cNvSpPr txBox="1"/>
          <p:nvPr>
            <p:ph idx="1" type="body"/>
          </p:nvPr>
        </p:nvSpPr>
        <p:spPr>
          <a:xfrm>
            <a:off x="457200" y="1124744"/>
            <a:ext cx="8219256" cy="534908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solidFill>
                  <a:srgbClr val="4E3B30"/>
                </a:solidFill>
                <a:latin typeface="DFKai-SB"/>
                <a:ea typeface="DFKai-SB"/>
                <a:cs typeface="DFKai-SB"/>
                <a:sym typeface="DFKai-SB"/>
              </a:rPr>
              <a:t>論述行文中只要有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原文不動照抄</a:t>
            </a:r>
            <a:r>
              <a:rPr b="1" lang="zh-TW">
                <a:solidFill>
                  <a:srgbClr val="4E3B30"/>
                </a:solidFill>
                <a:latin typeface="DFKai-SB"/>
                <a:ea typeface="DFKai-SB"/>
                <a:cs typeface="DFKai-SB"/>
                <a:sym typeface="DFKai-SB"/>
              </a:rPr>
              <a:t>的情況，就必須使用引號，並註明出處。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儘可能</a:t>
            </a:r>
            <a:r>
              <a:rPr b="1" lang="zh-TW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不要援引過長的文句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，僅</a:t>
            </a:r>
            <a:r>
              <a:rPr b="1" lang="zh-TW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挑選文句中較確切的、關鍵性的字眼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。</a:t>
            </a:r>
            <a:r>
              <a:rPr b="1" lang="zh-TW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只要有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原文不動照抄</a:t>
            </a:r>
            <a:r>
              <a:rPr b="1" lang="zh-TW">
                <a:solidFill>
                  <a:srgbClr val="C00000"/>
                </a:solidFill>
                <a:latin typeface="DFKai-SB"/>
                <a:ea typeface="DFKai-SB"/>
                <a:cs typeface="DFKai-SB"/>
                <a:sym typeface="DFKai-SB"/>
              </a:rPr>
              <a:t>的情況就必須用</a:t>
            </a:r>
            <a:r>
              <a:rPr b="1" lang="zh-TW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引號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，否則就算抄襲。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07" name="Shape 6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Google Shape;608;p92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二.如何編製參考文獻</a:t>
            </a:r>
            <a:br>
              <a:rPr lang="zh-TW"/>
            </a:br>
            <a:endParaRPr/>
          </a:p>
        </p:txBody>
      </p:sp>
      <p:sp>
        <p:nvSpPr>
          <p:cNvPr id="609" name="Google Shape;609;p92"/>
          <p:cNvSpPr txBox="1"/>
          <p:nvPr>
            <p:ph idx="1" type="body"/>
          </p:nvPr>
        </p:nvSpPr>
        <p:spPr>
          <a:xfrm>
            <a:off x="457200" y="1143000"/>
            <a:ext cx="8291264" cy="53308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參考書目的用意在於當讀者對於作者引用文獻有興趣時，可以據以找到全文來閱讀，以了解此引文的脈絡。所以書目應與正文所引的文獻一樣。</a:t>
            </a:r>
            <a:endParaRPr/>
          </a:p>
          <a:p>
            <a:pPr indent="-20066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3" name="Shape 6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" name="Google Shape;614;p93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參考書目的編排次序</a:t>
            </a:r>
            <a:endParaRPr/>
          </a:p>
        </p:txBody>
      </p:sp>
      <p:sp>
        <p:nvSpPr>
          <p:cNvPr id="615" name="Google Shape;615;p93"/>
          <p:cNvSpPr txBox="1"/>
          <p:nvPr>
            <p:ph idx="1" type="body"/>
          </p:nvPr>
        </p:nvSpPr>
        <p:spPr>
          <a:xfrm>
            <a:off x="457200" y="1484784"/>
            <a:ext cx="8363272" cy="4989041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一、古籍專書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（依朝代先後排序）</a:t>
            </a:r>
            <a:endParaRPr b="1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二、近代專書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(依性質再加以分類)</a:t>
            </a:r>
            <a:endParaRPr b="1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三、學位論文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（依時間先後排序）</a:t>
            </a:r>
            <a:endParaRPr b="1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四、期刊（單篇）論文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（依時間先後排序）</a:t>
            </a:r>
            <a:endParaRPr b="1">
              <a:solidFill>
                <a:srgbClr val="FF0000"/>
              </a:solidFill>
              <a:latin typeface="DFKai-SB"/>
              <a:ea typeface="DFKai-SB"/>
              <a:cs typeface="DFKai-SB"/>
              <a:sym typeface="DFKai-SB"/>
            </a:endParaRPr>
          </a:p>
          <a:p>
            <a:pPr indent="-342900" lvl="0" marL="342900" rtl="0" algn="l">
              <a:lnSpc>
                <a:spcPct val="150000"/>
              </a:lnSpc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>
                <a:solidFill>
                  <a:srgbClr val="5812B6"/>
                </a:solidFill>
                <a:latin typeface="DFKai-SB"/>
                <a:ea typeface="DFKai-SB"/>
                <a:cs typeface="DFKai-SB"/>
                <a:sym typeface="DFKai-SB"/>
              </a:rPr>
              <a:t>五、</a:t>
            </a:r>
            <a:r>
              <a:rPr b="1" lang="zh-TW">
                <a:latin typeface="DFKai-SB"/>
                <a:ea typeface="DFKai-SB"/>
                <a:cs typeface="DFKai-SB"/>
                <a:sym typeface="DFKai-SB"/>
              </a:rPr>
              <a:t>網路資料</a:t>
            </a:r>
            <a:r>
              <a:rPr b="1" lang="zh-TW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（作者：篇名，資料庫名稱，網址、瀏覽日期） </a:t>
            </a:r>
            <a:r>
              <a:rPr b="1" lang="zh-TW" sz="3200">
                <a:latin typeface="DFKai-SB"/>
                <a:ea typeface="DFKai-SB"/>
                <a:cs typeface="DFKai-SB"/>
                <a:sym typeface="DFKai-SB"/>
              </a:rPr>
              <a:t>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 sz="3200">
              <a:solidFill>
                <a:srgbClr val="5812B6"/>
              </a:solidFill>
            </a:endParaRPr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 sz="32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15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19" name="Shape 6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0" name="Google Shape;620;p94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範例一：錢基博《四書解題及其讀法研究》</a:t>
            </a:r>
            <a:br>
              <a:rPr lang="zh-TW"/>
            </a:br>
            <a:br>
              <a:rPr lang="zh-TW"/>
            </a:br>
            <a:r>
              <a:rPr lang="zh-TW"/>
              <a:t>參考書目</a:t>
            </a:r>
            <a:endParaRPr/>
          </a:p>
        </p:txBody>
      </p:sp>
      <p:sp>
        <p:nvSpPr>
          <p:cNvPr id="621" name="Google Shape;621;p94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一、錢基博相關專著</a:t>
            </a:r>
            <a:endParaRPr b="1" sz="3200"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二、古籍專書（依朝代先後排序）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（一）經部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（二）史部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（三）子部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 sz="3200"/>
              <a:t>（四）集部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25" name="Shape 6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6" name="Google Shape;626;p95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27" name="Google Shape;627;p95"/>
          <p:cNvSpPr txBox="1"/>
          <p:nvPr>
            <p:ph idx="1" type="body"/>
          </p:nvPr>
        </p:nvSpPr>
        <p:spPr>
          <a:xfrm>
            <a:off x="457200" y="1600200"/>
            <a:ext cx="7467600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三、近現代著作（依出版年代排序）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（一）四庫學與目錄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（二）經學研究與學術史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（三）史學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（四）文集、著作集</a:t>
            </a:r>
            <a:endParaRPr b="1"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四、學位論文</a:t>
            </a:r>
            <a:r>
              <a:rPr b="1" lang="zh-TW">
                <a:solidFill>
                  <a:srgbClr val="5812B6"/>
                </a:solidFill>
              </a:rPr>
              <a:t>（依時間先後排序）</a:t>
            </a:r>
            <a:endParaRPr b="1">
              <a:solidFill>
                <a:srgbClr val="5812B6"/>
              </a:solidFill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五、單篇論文</a:t>
            </a:r>
            <a:r>
              <a:rPr b="1" lang="zh-TW">
                <a:solidFill>
                  <a:srgbClr val="5812B6"/>
                </a:solidFill>
              </a:rPr>
              <a:t>（依時間先後排序）</a:t>
            </a:r>
            <a:endParaRPr b="1">
              <a:solidFill>
                <a:srgbClr val="5812B6"/>
              </a:solidFill>
            </a:endParaRPr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六、網路文獻</a:t>
            </a:r>
            <a:endParaRPr b="1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1" name="Shape 6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2" name="Google Shape;632;p96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33" name="Google Shape;633;p96"/>
          <p:cNvSpPr txBox="1"/>
          <p:nvPr>
            <p:ph idx="1" type="body"/>
          </p:nvPr>
        </p:nvSpPr>
        <p:spPr>
          <a:xfrm>
            <a:off x="457200" y="1143000"/>
            <a:ext cx="7467600" cy="53308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1960"/>
              <a:buChar char="🞭"/>
            </a:pPr>
            <a:r>
              <a:rPr b="1" lang="zh-TW" sz="2800"/>
              <a:t>參考文獻標示注意事項：</a:t>
            </a:r>
            <a:endParaRPr/>
          </a:p>
          <a:p>
            <a:pPr indent="-457199" lvl="1" marL="823913" rtl="0" algn="l">
              <a:spcBef>
                <a:spcPts val="560"/>
              </a:spcBef>
              <a:spcAft>
                <a:spcPts val="0"/>
              </a:spcAft>
              <a:buSzPts val="1960"/>
              <a:buFont typeface="Century Schoolbook"/>
              <a:buAutoNum type="arabicPeriod"/>
            </a:pPr>
            <a:r>
              <a:rPr b="1" lang="zh-TW" sz="2800"/>
              <a:t>作者姓名要正確。</a:t>
            </a:r>
            <a:endParaRPr/>
          </a:p>
          <a:p>
            <a:pPr indent="-457199" lvl="1" marL="823913" rtl="0" algn="l">
              <a:spcBef>
                <a:spcPts val="560"/>
              </a:spcBef>
              <a:spcAft>
                <a:spcPts val="0"/>
              </a:spcAft>
              <a:buSzPts val="1960"/>
              <a:buFont typeface="Century Schoolbook"/>
              <a:buAutoNum type="arabicPeriod"/>
            </a:pPr>
            <a:r>
              <a:rPr b="1" lang="zh-TW" sz="2800"/>
              <a:t>博碩士論文也要註明出版情形。</a:t>
            </a:r>
            <a:endParaRPr/>
          </a:p>
          <a:p>
            <a:pPr indent="-457199" lvl="1" marL="823913" rtl="0" algn="l">
              <a:spcBef>
                <a:spcPts val="560"/>
              </a:spcBef>
              <a:spcAft>
                <a:spcPts val="0"/>
              </a:spcAft>
              <a:buSzPts val="1960"/>
              <a:buFont typeface="Century Schoolbook"/>
              <a:buAutoNum type="arabicPeriod"/>
            </a:pPr>
            <a:r>
              <a:rPr b="1" lang="zh-TW" sz="2800"/>
              <a:t>未投稿出版的手稿也必須加以註明。</a:t>
            </a:r>
            <a:endParaRPr/>
          </a:p>
          <a:p>
            <a:pPr indent="-457199" lvl="1" marL="823913" rtl="0" algn="l">
              <a:spcBef>
                <a:spcPts val="560"/>
              </a:spcBef>
              <a:spcAft>
                <a:spcPts val="0"/>
              </a:spcAft>
              <a:buSzPts val="1960"/>
              <a:buFont typeface="Century Schoolbook"/>
              <a:buAutoNum type="arabicPeriod"/>
            </a:pPr>
            <a:r>
              <a:rPr b="1" lang="zh-TW" sz="2800"/>
              <a:t>視聽媒體資料也要註明出處。</a:t>
            </a:r>
            <a:endParaRPr/>
          </a:p>
          <a:p>
            <a:pPr indent="-457199" lvl="1" marL="823913" rtl="0" algn="l">
              <a:spcBef>
                <a:spcPts val="560"/>
              </a:spcBef>
              <a:spcAft>
                <a:spcPts val="0"/>
              </a:spcAft>
              <a:buSzPts val="1960"/>
              <a:buFont typeface="Century Schoolbook"/>
              <a:buAutoNum type="arabicPeriod"/>
            </a:pPr>
            <a:r>
              <a:rPr b="1" lang="zh-TW" sz="2800"/>
              <a:t>會議研討資料也要註明出處。</a:t>
            </a:r>
            <a:endParaRPr/>
          </a:p>
          <a:p>
            <a:pPr indent="-457199" lvl="1" marL="823913" rtl="0" algn="l">
              <a:spcBef>
                <a:spcPts val="560"/>
              </a:spcBef>
              <a:spcAft>
                <a:spcPts val="0"/>
              </a:spcAft>
              <a:buSzPts val="1960"/>
              <a:buFont typeface="Century Schoolbook"/>
              <a:buAutoNum type="arabicPeriod"/>
            </a:pPr>
            <a:r>
              <a:rPr b="1" lang="zh-TW" sz="2800">
                <a:solidFill>
                  <a:srgbClr val="FF0000"/>
                </a:solidFill>
              </a:rPr>
              <a:t>電子媒體資料也要註明出處。</a:t>
            </a:r>
            <a:endParaRPr b="1" sz="2800">
              <a:solidFill>
                <a:srgbClr val="FF0000"/>
              </a:solidFill>
            </a:endParaRPr>
          </a:p>
          <a:p>
            <a:pPr indent="0" lvl="1" marL="366713" rtl="0" algn="l">
              <a:spcBef>
                <a:spcPts val="560"/>
              </a:spcBef>
              <a:spcAft>
                <a:spcPts val="0"/>
              </a:spcAft>
              <a:buSzPts val="1960"/>
              <a:buFont typeface="Noto Sans Symbols"/>
              <a:buNone/>
            </a:pPr>
            <a:r>
              <a:rPr b="1" lang="zh-TW" sz="2800">
                <a:solidFill>
                  <a:srgbClr val="FF0000"/>
                </a:solidFill>
              </a:rPr>
              <a:t>作者：篇名，資料庫名稱，網址、瀏覽日期</a:t>
            </a:r>
            <a:r>
              <a:rPr b="1" lang="zh-TW" sz="2800"/>
              <a:t>。</a:t>
            </a:r>
            <a:endParaRPr b="1" sz="2800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3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33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37" name="Shape 6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8" name="Google Shape;638;p97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3600">
                <a:latin typeface="Arial"/>
                <a:ea typeface="Arial"/>
                <a:cs typeface="Arial"/>
                <a:sym typeface="Arial"/>
              </a:rPr>
              <a:t>編排方式</a:t>
            </a:r>
            <a:br>
              <a:rPr b="1" lang="zh-TW" sz="3600">
                <a:latin typeface="Arial"/>
                <a:ea typeface="Arial"/>
                <a:cs typeface="Arial"/>
                <a:sym typeface="Arial"/>
              </a:rPr>
            </a:br>
            <a:endParaRPr b="1" sz="3600"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639" name="Google Shape;639;p97"/>
          <p:cNvSpPr txBox="1"/>
          <p:nvPr>
            <p:ph idx="1" type="body"/>
          </p:nvPr>
        </p:nvSpPr>
        <p:spPr>
          <a:xfrm>
            <a:off x="457200" y="1600200"/>
            <a:ext cx="8219256" cy="48736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一、可參考《學術論文寫作指引》頁246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lang="zh-TW"/>
              <a:t>二、依附註的方式編排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 b="1"/>
          </a:p>
        </p:txBody>
      </p:sp>
    </p:spTree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3" name="Shape 6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4" name="Google Shape;644;p98"/>
          <p:cNvSpPr txBox="1"/>
          <p:nvPr>
            <p:ph type="title"/>
          </p:nvPr>
        </p:nvSpPr>
        <p:spPr>
          <a:xfrm>
            <a:off x="314571" y="332656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zh-TW" sz="4400">
                <a:solidFill>
                  <a:srgbClr val="800000"/>
                </a:solidFill>
                <a:latin typeface="Arial"/>
                <a:ea typeface="Arial"/>
                <a:cs typeface="Arial"/>
                <a:sym typeface="Arial"/>
              </a:rPr>
              <a:t>第六講　論文的附註</a:t>
            </a:r>
            <a:endParaRPr/>
          </a:p>
        </p:txBody>
      </p:sp>
      <p:sp>
        <p:nvSpPr>
          <p:cNvPr id="645" name="Google Shape;645;p98"/>
          <p:cNvSpPr txBox="1"/>
          <p:nvPr>
            <p:ph idx="1" type="body"/>
          </p:nvPr>
        </p:nvSpPr>
        <p:spPr>
          <a:xfrm>
            <a:off x="1259632" y="1554163"/>
            <a:ext cx="7731968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514350" lvl="0" marL="514350" rtl="0" algn="l">
              <a:spcBef>
                <a:spcPts val="0"/>
              </a:spcBef>
              <a:spcAft>
                <a:spcPts val="0"/>
              </a:spcAft>
              <a:buSzPts val="2240"/>
              <a:buFont typeface="Arial"/>
              <a:buAutoNum type="arabicPeriod"/>
            </a:pPr>
            <a:r>
              <a:rPr lang="zh-TW"/>
              <a:t>附註的作用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Arial"/>
              <a:buAutoNum type="arabicPeriod"/>
            </a:pPr>
            <a:r>
              <a:rPr lang="zh-TW"/>
              <a:t>附註的位置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Arial"/>
              <a:buAutoNum type="arabicPeriod"/>
            </a:pPr>
            <a:r>
              <a:rPr lang="zh-TW"/>
              <a:t>附註的類別</a:t>
            </a:r>
            <a:endParaRPr/>
          </a:p>
          <a:p>
            <a:pPr indent="-514350" lvl="0" marL="514350" rtl="0" algn="l">
              <a:spcBef>
                <a:spcPts val="640"/>
              </a:spcBef>
              <a:spcAft>
                <a:spcPts val="0"/>
              </a:spcAft>
              <a:buSzPts val="2240"/>
              <a:buFont typeface="Arial"/>
              <a:buAutoNum type="arabicPeriod"/>
            </a:pPr>
            <a:r>
              <a:rPr lang="zh-TW"/>
              <a:t>附註的目錄項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9" name="Shape 6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0" name="Google Shape;650;p99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一.附註的作用</a:t>
            </a:r>
            <a:endParaRPr/>
          </a:p>
        </p:txBody>
      </p:sp>
      <p:sp>
        <p:nvSpPr>
          <p:cNvPr id="651" name="Google Shape;651;p99"/>
          <p:cNvSpPr txBox="1"/>
          <p:nvPr>
            <p:ph idx="1" type="body"/>
          </p:nvPr>
        </p:nvSpPr>
        <p:spPr>
          <a:xfrm>
            <a:off x="827584" y="1554163"/>
            <a:ext cx="8164016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提示資料出處，並陳述資料的權威性。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指引讀者參考相關的資料。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補充說明正文中的論點。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糾正前人資料的錯誤。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想提供意見或提供資料者表達感謝之意。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1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55" name="Shape 6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6" name="Google Shape;656;p100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二.附註的位置</a:t>
            </a:r>
            <a:endParaRPr/>
          </a:p>
        </p:txBody>
      </p:sp>
      <p:sp>
        <p:nvSpPr>
          <p:cNvPr id="657" name="Google Shape;657;p100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隨文附註：僅限於註明出處或簡單的說明。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當頁附註：直排者附於左邊，橫排者附於下端。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文末附註：單篇論文附於文末，有章節之專著，附於章末或節末均可，視其篇幅，置於節後較為方便。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5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1" name="Shape 6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2" name="Google Shape;662;p101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附註編號的位置（P.196）</a:t>
            </a:r>
            <a:endParaRPr/>
          </a:p>
        </p:txBody>
      </p:sp>
      <p:sp>
        <p:nvSpPr>
          <p:cNvPr id="663" name="Google Shape;663;p101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文句未結束時，加在逗點之前。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文句已結束時，加在句點之後。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目前各期刊規範，大抵以</a:t>
            </a:r>
            <a:r>
              <a:rPr lang="zh-TW">
                <a:solidFill>
                  <a:srgbClr val="FF0000"/>
                </a:solidFill>
              </a:rPr>
              <a:t>標點後為主</a:t>
            </a:r>
            <a:r>
              <a:rPr lang="zh-TW"/>
              <a:t>，避免隨意夾雜於文字間。</a:t>
            </a:r>
            <a:endParaRPr/>
          </a:p>
        </p:txBody>
      </p:sp>
    </p:spTree>
  </p:cSld>
  <p:clrMapOvr>
    <a:masterClrMapping/>
  </p:clrMapOvr>
</p:sld>
</file>

<file path=ppt/slides/slide9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67" name="Shape 6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8" name="Google Shape;668;p102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三.附註的類別(P.197)</a:t>
            </a:r>
            <a:endParaRPr/>
          </a:p>
        </p:txBody>
      </p:sp>
      <p:sp>
        <p:nvSpPr>
          <p:cNvPr id="669" name="Google Shape;669;p102"/>
          <p:cNvSpPr txBox="1"/>
          <p:nvPr>
            <p:ph idx="1" type="body"/>
          </p:nvPr>
        </p:nvSpPr>
        <p:spPr>
          <a:xfrm>
            <a:off x="1115616" y="1554163"/>
            <a:ext cx="7875984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資料性的附註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說明索引資料之出處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提示相關資料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提示原文資料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說明性的附註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補充論點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訂正前人錯誤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感謝前人資料或意見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69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3" name="Shape 6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4" name="Google Shape;674;p103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四.附註的目錄項</a:t>
            </a:r>
            <a:br>
              <a:rPr lang="zh-TW"/>
            </a:br>
            <a:endParaRPr/>
          </a:p>
        </p:txBody>
      </p:sp>
      <p:sp>
        <p:nvSpPr>
          <p:cNvPr id="675" name="Google Shape;675;p103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再次引用(p.212)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編號接續：同前註。/同前註，頁**。</a:t>
            </a:r>
            <a:endParaRPr/>
          </a:p>
          <a:p>
            <a:pPr indent="-285750" lvl="1" marL="742950" rtl="0" algn="l">
              <a:spcBef>
                <a:spcPts val="560"/>
              </a:spcBef>
              <a:spcAft>
                <a:spcPts val="0"/>
              </a:spcAft>
              <a:buSzPts val="1960"/>
              <a:buChar char="🞤"/>
            </a:pPr>
            <a:r>
              <a:rPr lang="zh-TW"/>
              <a:t>編號不接續：同註1，第3章〈＊＊＊〉，頁＊＊。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5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5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5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75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79" name="Shape 6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0" name="Google Shape;680;p104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轉引資料（二手）P.213</a:t>
            </a:r>
            <a:endParaRPr/>
          </a:p>
        </p:txBody>
      </p:sp>
      <p:sp>
        <p:nvSpPr>
          <p:cNvPr id="681" name="Google Shape;681;p104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所引資料並非親見，係轉引自他書者。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除非資料已亡佚，或確實找不到，否則應儘量避免轉引。</a:t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1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500"/>
                                        <p:tgtEl>
                                          <p:spTgt spid="681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85" name="Shape 6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" name="Google Shape;686;p105"/>
          <p:cNvSpPr txBox="1"/>
          <p:nvPr>
            <p:ph idx="1" type="body"/>
          </p:nvPr>
        </p:nvSpPr>
        <p:spPr>
          <a:xfrm>
            <a:off x="457200" y="1295400"/>
            <a:ext cx="8219256" cy="517842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例：中國政治自從秦代一統帝國，在中央集權的制度下，士人往往負擔著沉重的壓抑感。例如，漢順帝曾警告士人樊英說：「朕能生君，能殺君；能貴君，能賤君；能富君，君何以慢朕命？」</a:t>
            </a:r>
            <a:r>
              <a:rPr b="1" baseline="30000" lang="zh-TW">
                <a:latin typeface="PMingLiu"/>
                <a:ea typeface="PMingLiu"/>
                <a:cs typeface="PMingLiu"/>
                <a:sym typeface="PMingLiu"/>
              </a:rPr>
              <a:t>1</a:t>
            </a:r>
            <a:r>
              <a:rPr b="1" lang="zh-TW">
                <a:latin typeface="PMingLiu"/>
                <a:ea typeface="PMingLiu"/>
                <a:cs typeface="PMingLiu"/>
                <a:sym typeface="PMingLiu"/>
              </a:rPr>
              <a:t> (註)</a:t>
            </a:r>
            <a:endParaRPr/>
          </a:p>
          <a:p>
            <a:pPr indent="-342900" lvl="0" marL="342900" rtl="0" algn="l">
              <a:spcBef>
                <a:spcPts val="560"/>
              </a:spcBef>
              <a:spcAft>
                <a:spcPts val="0"/>
              </a:spcAft>
              <a:buSzPts val="1960"/>
              <a:buChar char="🞭"/>
            </a:pP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【註】: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b="1" baseline="30000" lang="zh-TW"/>
              <a:t>1</a:t>
            </a: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參見</a:t>
            </a:r>
            <a:r>
              <a:rPr b="1" lang="zh-TW" sz="2800">
                <a:solidFill>
                  <a:srgbClr val="FF0000"/>
                </a:solidFill>
                <a:latin typeface="DFKai-SB"/>
                <a:ea typeface="DFKai-SB"/>
                <a:cs typeface="DFKai-SB"/>
                <a:sym typeface="DFKai-SB"/>
              </a:rPr>
              <a:t>《後漢書‧樊英傳》</a:t>
            </a:r>
            <a:r>
              <a:rPr b="1" lang="zh-TW" sz="2800">
                <a:latin typeface="DFKai-SB"/>
                <a:ea typeface="DFKai-SB"/>
                <a:cs typeface="DFKai-SB"/>
                <a:sym typeface="DFKai-SB"/>
              </a:rPr>
              <a:t>，轉引自許芳紅〈「士不遇」文學主題成因初探〉，淮陰師範學院學報第21卷第6期(1999年)，頁60。</a:t>
            </a:r>
            <a:endParaRPr/>
          </a:p>
          <a:p>
            <a:pPr indent="-200660" lvl="0" marL="342900" rtl="0" algn="l">
              <a:spcBef>
                <a:spcPts val="640"/>
              </a:spcBef>
              <a:spcAft>
                <a:spcPts val="0"/>
              </a:spcAft>
              <a:buSzPts val="2240"/>
              <a:buNone/>
            </a:pPr>
            <a:r>
              <a:t/>
            </a:r>
            <a:endParaRPr/>
          </a:p>
        </p:txBody>
      </p:sp>
      <p:sp>
        <p:nvSpPr>
          <p:cNvPr id="687" name="Google Shape;687;p105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slides/slide9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91" name="Shape 6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2" name="Google Shape;692;p106"/>
          <p:cNvSpPr txBox="1"/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zh-TW"/>
              <a:t>引用電子資源</a:t>
            </a:r>
            <a:endParaRPr/>
          </a:p>
        </p:txBody>
      </p:sp>
      <p:sp>
        <p:nvSpPr>
          <p:cNvPr id="693" name="Google Shape;693;p106"/>
          <p:cNvSpPr txBox="1"/>
          <p:nvPr>
            <p:ph idx="1" type="body"/>
          </p:nvPr>
        </p:nvSpPr>
        <p:spPr>
          <a:xfrm>
            <a:off x="304800" y="1554163"/>
            <a:ext cx="8686800" cy="45259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-342900" lvl="0" marL="342900" rtl="0" algn="l">
              <a:spcBef>
                <a:spcPts val="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引用資料庫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引用檢索網站</a:t>
            </a:r>
            <a:endParaRPr/>
          </a:p>
          <a:p>
            <a:pPr indent="-342900" lvl="0" marL="342900" rtl="0" algn="l">
              <a:spcBef>
                <a:spcPts val="640"/>
              </a:spcBef>
              <a:spcAft>
                <a:spcPts val="0"/>
              </a:spcAft>
              <a:buSzPts val="2240"/>
              <a:buChar char="🞭"/>
            </a:pPr>
            <a:r>
              <a:rPr lang="zh-TW"/>
              <a:t>引自網頁(註明日期)</a:t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Office 佈景主題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旅程">
  <a:themeElements>
    <a:clrScheme name="旅程">
      <a:dk1>
        <a:srgbClr val="000000"/>
      </a:dk1>
      <a:lt1>
        <a:srgbClr val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Override1.xml><?xml version="1.0" encoding="utf-8"?>
<a:themeOverride xmlns:a="http://schemas.openxmlformats.org/drawingml/2006/main" xmlns:r="http://schemas.openxmlformats.org/officeDocument/2006/relationships">
  <a:clrScheme name="旅程">
    <a:dk1>
      <a:srgbClr val="000000"/>
    </a:dk1>
    <a:lt1>
      <a:srgbClr val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71E5BCA7E29E442ACEA7DE787893430" ma:contentTypeVersion="16" ma:contentTypeDescription="Create a new document." ma:contentTypeScope="" ma:versionID="1205a4f985acac3d965fc15649f6547c">
  <xsd:schema xmlns:xsd="http://www.w3.org/2001/XMLSchema" xmlns:xs="http://www.w3.org/2001/XMLSchema" xmlns:p="http://schemas.microsoft.com/office/2006/metadata/properties" xmlns:ns2="a4c544ec-8a57-4b04-9908-10cfc1a3d94b" xmlns:ns3="ad2e13bf-badd-4d45-afe1-83b4a166ce96" targetNamespace="http://schemas.microsoft.com/office/2006/metadata/properties" ma:root="true" ma:fieldsID="9e0661f74daad27decb6f84ff4a0ae24" ns2:_="" ns3:_="">
    <xsd:import namespace="a4c544ec-8a57-4b04-9908-10cfc1a3d94b"/>
    <xsd:import namespace="ad2e13bf-badd-4d45-afe1-83b4a166ce96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4c544ec-8a57-4b04-9908-10cfc1a3d9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2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5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7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d2e13bf-badd-4d45-afe1-83b4a166ce96" elementFormDefault="qualified">
    <xsd:import namespace="http://schemas.microsoft.com/office/2006/documentManagement/types"/>
    <xsd:import namespace="http://schemas.microsoft.com/office/infopath/2007/PartnerControls"/>
    <xsd:element name="TaxCatchAll" ma:index="16" nillable="true" ma:displayName="Taxonomy Catch All Column" ma:hidden="true" ma:list="{4c639a40-bcba-42a2-8db6-f6d8e23b399c}" ma:internalName="TaxCatchAll" ma:showField="CatchAllData" ma:web="ad2e13bf-badd-4d45-afe1-83b4a166ce96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2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a4c544ec-8a57-4b04-9908-10cfc1a3d94b">
      <Terms xmlns="http://schemas.microsoft.com/office/infopath/2007/PartnerControls"/>
    </lcf76f155ced4ddcb4097134ff3c332f>
    <TaxCatchAll xmlns="ad2e13bf-badd-4d45-afe1-83b4a166ce96" xsi:nil="true"/>
  </documentManagement>
</p:properties>
</file>

<file path=customXml/itemProps1.xml><?xml version="1.0" encoding="utf-8"?>
<ds:datastoreItem xmlns:ds="http://schemas.openxmlformats.org/officeDocument/2006/customXml" ds:itemID="{DDA1B45D-F22E-48F8-84FC-9AB474A5CF92}"/>
</file>

<file path=customXml/itemProps2.xml><?xml version="1.0" encoding="utf-8"?>
<ds:datastoreItem xmlns:ds="http://schemas.openxmlformats.org/officeDocument/2006/customXml" ds:itemID="{97CA8E38-5429-4D56-B82B-8F3E1E9BEA68}"/>
</file>

<file path=customXml/itemProps3.xml><?xml version="1.0" encoding="utf-8"?>
<ds:datastoreItem xmlns:ds="http://schemas.openxmlformats.org/officeDocument/2006/customXml" ds:itemID="{FFB18B16-0EED-4BB7-B585-03A9004005BE}"/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0x010100F71E5BCA7E29E442ACEA7DE787893430</vt:lpwstr>
  </property>
</Properties>
</file>