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 id="2147483686" r:id="rId6"/>
  </p:sldMasterIdLst>
  <p:notesMasterIdLst>
    <p:notesMasterId r:id="rId34"/>
  </p:notesMasterIdLst>
  <p:sldIdLst>
    <p:sldId id="258" r:id="rId7"/>
    <p:sldId id="300" r:id="rId8"/>
    <p:sldId id="392" r:id="rId9"/>
    <p:sldId id="312" r:id="rId10"/>
    <p:sldId id="305" r:id="rId11"/>
    <p:sldId id="308" r:id="rId12"/>
    <p:sldId id="382" r:id="rId13"/>
    <p:sldId id="337" r:id="rId14"/>
    <p:sldId id="350" r:id="rId15"/>
    <p:sldId id="342" r:id="rId16"/>
    <p:sldId id="402" r:id="rId17"/>
    <p:sldId id="403" r:id="rId18"/>
    <p:sldId id="404" r:id="rId19"/>
    <p:sldId id="405" r:id="rId20"/>
    <p:sldId id="339" r:id="rId21"/>
    <p:sldId id="388" r:id="rId22"/>
    <p:sldId id="391" r:id="rId23"/>
    <p:sldId id="355" r:id="rId24"/>
    <p:sldId id="394" r:id="rId25"/>
    <p:sldId id="397" r:id="rId26"/>
    <p:sldId id="398" r:id="rId27"/>
    <p:sldId id="400" r:id="rId28"/>
    <p:sldId id="380" r:id="rId29"/>
    <p:sldId id="386" r:id="rId30"/>
    <p:sldId id="395" r:id="rId31"/>
    <p:sldId id="399" r:id="rId32"/>
    <p:sldId id="285"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6" clrIdx="0">
    <p:extLst>
      <p:ext uri="{19B8F6BF-5375-455C-9EA6-DF929625EA0E}">
        <p15:presenceInfo xmlns:p15="http://schemas.microsoft.com/office/powerpoint/2012/main" userId="S-1-5-21-809251214-2178901256-4152538893-25296" providerId="AD"/>
      </p:ext>
    </p:extLst>
  </p:cmAuthor>
  <p:cmAuthor id="2" name="Kelly Gipson" initials="KG" lastIdx="1" clrIdx="1">
    <p:extLst>
      <p:ext uri="{19B8F6BF-5375-455C-9EA6-DF929625EA0E}">
        <p15:presenceInfo xmlns:p15="http://schemas.microsoft.com/office/powerpoint/2012/main" userId="S::kelly.gipson@uwtsd.ac.uk::28f9bcc8-68fc-4332-bdb5-69018cd9200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9"/>
    <p:restoredTop sz="61323" autoAdjust="0"/>
  </p:normalViewPr>
  <p:slideViewPr>
    <p:cSldViewPr snapToGrid="0" snapToObjects="1">
      <p:cViewPr varScale="1">
        <p:scale>
          <a:sx n="41" d="100"/>
          <a:sy n="41" d="100"/>
        </p:scale>
        <p:origin x="120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ableStyles" Target="tableStyles.xml"/><Relationship Id="rId21" Type="http://schemas.openxmlformats.org/officeDocument/2006/relationships/slide" Target="slides/slide15.xml"/><Relationship Id="rId34"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commentAuthors" Target="commentAuthors.xml"/><Relationship Id="rId8" Type="http://schemas.openxmlformats.org/officeDocument/2006/relationships/slide" Target="slides/slide2.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48AEFA-DF58-4B1C-A965-AB31B1999AEC}"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2486AA00-D90A-45B5-813B-9BB84196F3F4}">
      <dgm:prSet/>
      <dgm:spPr/>
      <dgm:t>
        <a:bodyPr/>
        <a:lstStyle/>
        <a:p>
          <a:r>
            <a:rPr lang="en-US" dirty="0"/>
            <a:t>1. D</a:t>
          </a:r>
          <a:r>
            <a:rPr lang="en-GB" b="0" i="0" dirty="0" err="1"/>
            <a:t>ysgwyr</a:t>
          </a:r>
          <a:r>
            <a:rPr lang="en-GB" b="0" i="0" dirty="0"/>
            <a:t> </a:t>
          </a:r>
          <a:r>
            <a:rPr lang="en-GB" b="0" i="0" dirty="0" err="1"/>
            <a:t>galluog</a:t>
          </a:r>
          <a:r>
            <a:rPr lang="en-GB" b="0" i="0" dirty="0"/>
            <a:t> ac </a:t>
          </a:r>
          <a:r>
            <a:rPr lang="en-GB" b="0" i="0" dirty="0" err="1"/>
            <a:t>uchelgeisiol</a:t>
          </a:r>
          <a:endParaRPr lang="en-GB" b="0" i="0" dirty="0"/>
        </a:p>
        <a:p>
          <a:r>
            <a:rPr lang="en-GB" b="0" i="0" dirty="0"/>
            <a:t>CODE:</a:t>
          </a:r>
          <a:endParaRPr lang="en-US" dirty="0"/>
        </a:p>
      </dgm:t>
    </dgm:pt>
    <dgm:pt modelId="{AAA3B850-5E7D-419C-8B4C-A63EE4932767}" type="parTrans" cxnId="{99A062C8-592E-45BA-B001-5680C6E8B4C6}">
      <dgm:prSet/>
      <dgm:spPr/>
      <dgm:t>
        <a:bodyPr/>
        <a:lstStyle/>
        <a:p>
          <a:endParaRPr lang="en-US"/>
        </a:p>
      </dgm:t>
    </dgm:pt>
    <dgm:pt modelId="{5718D5F3-0934-44CF-88F1-D9AC96948701}" type="sibTrans" cxnId="{99A062C8-592E-45BA-B001-5680C6E8B4C6}">
      <dgm:prSet/>
      <dgm:spPr/>
      <dgm:t>
        <a:bodyPr/>
        <a:lstStyle/>
        <a:p>
          <a:endParaRPr lang="en-US"/>
        </a:p>
      </dgm:t>
    </dgm:pt>
    <dgm:pt modelId="{9DB327FE-BC40-4048-8FAC-3166C5D97AF4}">
      <dgm:prSet/>
      <dgm:spPr/>
      <dgm:t>
        <a:bodyPr/>
        <a:lstStyle/>
        <a:p>
          <a:r>
            <a:rPr lang="en-US" dirty="0"/>
            <a:t>2. C</a:t>
          </a:r>
          <a:r>
            <a:rPr lang="en-GB" b="0" i="0" dirty="0" err="1"/>
            <a:t>yfranwyr</a:t>
          </a:r>
          <a:r>
            <a:rPr lang="en-GB" b="0" i="0" dirty="0"/>
            <a:t> </a:t>
          </a:r>
          <a:r>
            <a:rPr lang="en-GB" b="0" i="0" dirty="0" err="1"/>
            <a:t>mentrus</a:t>
          </a:r>
          <a:r>
            <a:rPr lang="en-GB" b="0" i="0" dirty="0"/>
            <a:t> a </a:t>
          </a:r>
          <a:r>
            <a:rPr lang="en-GB" b="0" i="0" dirty="0" err="1"/>
            <a:t>chreadigol</a:t>
          </a:r>
          <a:endParaRPr lang="en-GB" b="0" i="0" dirty="0"/>
        </a:p>
        <a:p>
          <a:r>
            <a:rPr lang="en-GB" b="0" i="0" dirty="0"/>
            <a:t>CODE:</a:t>
          </a:r>
          <a:endParaRPr lang="en-US" dirty="0"/>
        </a:p>
      </dgm:t>
    </dgm:pt>
    <dgm:pt modelId="{89E49D96-6CF5-4334-A27D-14DA9CD9FFF6}" type="parTrans" cxnId="{EE50AE68-05FB-43F0-839F-5B8BDCED5860}">
      <dgm:prSet/>
      <dgm:spPr/>
      <dgm:t>
        <a:bodyPr/>
        <a:lstStyle/>
        <a:p>
          <a:endParaRPr lang="en-US"/>
        </a:p>
      </dgm:t>
    </dgm:pt>
    <dgm:pt modelId="{FDBDBE25-EAF9-49B9-9C06-114ED0928A9F}" type="sibTrans" cxnId="{EE50AE68-05FB-43F0-839F-5B8BDCED5860}">
      <dgm:prSet/>
      <dgm:spPr/>
      <dgm:t>
        <a:bodyPr/>
        <a:lstStyle/>
        <a:p>
          <a:endParaRPr lang="en-US"/>
        </a:p>
      </dgm:t>
    </dgm:pt>
    <dgm:pt modelId="{711A55EC-047B-4EB0-9CAC-63E5B35CE66F}">
      <dgm:prSet/>
      <dgm:spPr/>
      <dgm:t>
        <a:bodyPr/>
        <a:lstStyle/>
        <a:p>
          <a:r>
            <a:rPr lang="en-US" dirty="0"/>
            <a:t>3. D</a:t>
          </a:r>
          <a:r>
            <a:rPr lang="en-GB" b="0" i="0" dirty="0" err="1"/>
            <a:t>inasyddion</a:t>
          </a:r>
          <a:r>
            <a:rPr lang="en-GB" b="0" i="0" dirty="0"/>
            <a:t> </a:t>
          </a:r>
          <a:r>
            <a:rPr lang="en-GB" b="0" i="0" dirty="0" err="1"/>
            <a:t>egwyddorol</a:t>
          </a:r>
          <a:r>
            <a:rPr lang="en-GB" b="0" i="0" dirty="0"/>
            <a:t> a </a:t>
          </a:r>
          <a:r>
            <a:rPr lang="en-GB" b="0" i="0" dirty="0" err="1"/>
            <a:t>gwybodus</a:t>
          </a:r>
          <a:endParaRPr lang="en-GB" b="0" i="0" dirty="0"/>
        </a:p>
        <a:p>
          <a:r>
            <a:rPr lang="en-GB" b="0" i="0" dirty="0"/>
            <a:t>CODE:</a:t>
          </a:r>
          <a:endParaRPr lang="en-US" dirty="0"/>
        </a:p>
      </dgm:t>
    </dgm:pt>
    <dgm:pt modelId="{2113763B-9BC1-4A6C-A962-FDF1607BD732}" type="parTrans" cxnId="{72D091FE-2A32-448F-9DC5-A9102695CFCB}">
      <dgm:prSet/>
      <dgm:spPr/>
      <dgm:t>
        <a:bodyPr/>
        <a:lstStyle/>
        <a:p>
          <a:endParaRPr lang="en-US"/>
        </a:p>
      </dgm:t>
    </dgm:pt>
    <dgm:pt modelId="{1C04F0D7-00C9-466D-B56A-021CC4CB31B2}" type="sibTrans" cxnId="{72D091FE-2A32-448F-9DC5-A9102695CFCB}">
      <dgm:prSet/>
      <dgm:spPr/>
      <dgm:t>
        <a:bodyPr/>
        <a:lstStyle/>
        <a:p>
          <a:endParaRPr lang="en-US"/>
        </a:p>
      </dgm:t>
    </dgm:pt>
    <dgm:pt modelId="{5651EB05-DB69-45D8-B84B-85EDAC622B5A}">
      <dgm:prSet/>
      <dgm:spPr/>
      <dgm:t>
        <a:bodyPr/>
        <a:lstStyle/>
        <a:p>
          <a:r>
            <a:rPr lang="en-US" dirty="0"/>
            <a:t>4. </a:t>
          </a:r>
          <a:r>
            <a:rPr lang="en-GB" b="0" i="0" dirty="0" err="1"/>
            <a:t>unigolion</a:t>
          </a:r>
          <a:r>
            <a:rPr lang="en-GB" b="0" i="0" dirty="0"/>
            <a:t> </a:t>
          </a:r>
          <a:r>
            <a:rPr lang="en-GB" b="0" i="0" dirty="0" err="1"/>
            <a:t>iach</a:t>
          </a:r>
          <a:r>
            <a:rPr lang="en-GB" b="0" i="0" dirty="0"/>
            <a:t> a </a:t>
          </a:r>
          <a:r>
            <a:rPr lang="en-GB" b="0" i="0" dirty="0" err="1"/>
            <a:t>hyderus</a:t>
          </a:r>
          <a:endParaRPr lang="en-GB" b="0" i="0" dirty="0"/>
        </a:p>
        <a:p>
          <a:r>
            <a:rPr lang="en-GB" b="0" i="0" dirty="0"/>
            <a:t>CODE:</a:t>
          </a:r>
          <a:endParaRPr lang="en-US" dirty="0"/>
        </a:p>
      </dgm:t>
    </dgm:pt>
    <dgm:pt modelId="{F9A91A46-BE7E-433D-AF8E-DC14B838A047}" type="parTrans" cxnId="{7B867E96-5F6E-4078-AD0A-1FAD8389880E}">
      <dgm:prSet/>
      <dgm:spPr/>
      <dgm:t>
        <a:bodyPr/>
        <a:lstStyle/>
        <a:p>
          <a:endParaRPr lang="en-US"/>
        </a:p>
      </dgm:t>
    </dgm:pt>
    <dgm:pt modelId="{76F6F2FB-51AD-4813-97AB-8EBDBE7F44CA}" type="sibTrans" cxnId="{7B867E96-5F6E-4078-AD0A-1FAD8389880E}">
      <dgm:prSet/>
      <dgm:spPr/>
      <dgm:t>
        <a:bodyPr/>
        <a:lstStyle/>
        <a:p>
          <a:endParaRPr lang="en-US"/>
        </a:p>
      </dgm:t>
    </dgm:pt>
    <dgm:pt modelId="{73D7847B-4440-4577-BF8B-22CFAB40D51E}" type="pres">
      <dgm:prSet presAssocID="{6D48AEFA-DF58-4B1C-A965-AB31B1999AEC}" presName="linear" presStyleCnt="0">
        <dgm:presLayoutVars>
          <dgm:animLvl val="lvl"/>
          <dgm:resizeHandles val="exact"/>
        </dgm:presLayoutVars>
      </dgm:prSet>
      <dgm:spPr/>
    </dgm:pt>
    <dgm:pt modelId="{0F74B8D6-4CD2-4028-A5B1-C14BAA4EF538}" type="pres">
      <dgm:prSet presAssocID="{2486AA00-D90A-45B5-813B-9BB84196F3F4}" presName="parentText" presStyleLbl="node1" presStyleIdx="0" presStyleCnt="4">
        <dgm:presLayoutVars>
          <dgm:chMax val="0"/>
          <dgm:bulletEnabled val="1"/>
        </dgm:presLayoutVars>
      </dgm:prSet>
      <dgm:spPr/>
    </dgm:pt>
    <dgm:pt modelId="{2B91C7C7-9917-42F4-87A7-B2EDF93002B2}" type="pres">
      <dgm:prSet presAssocID="{5718D5F3-0934-44CF-88F1-D9AC96948701}" presName="spacer" presStyleCnt="0"/>
      <dgm:spPr/>
    </dgm:pt>
    <dgm:pt modelId="{4CFEE8E4-0290-4C3D-B8E5-9681A7B245C7}" type="pres">
      <dgm:prSet presAssocID="{9DB327FE-BC40-4048-8FAC-3166C5D97AF4}" presName="parentText" presStyleLbl="node1" presStyleIdx="1" presStyleCnt="4">
        <dgm:presLayoutVars>
          <dgm:chMax val="0"/>
          <dgm:bulletEnabled val="1"/>
        </dgm:presLayoutVars>
      </dgm:prSet>
      <dgm:spPr/>
    </dgm:pt>
    <dgm:pt modelId="{93B1D90D-D57A-4E7D-A9AF-112EAD85DA63}" type="pres">
      <dgm:prSet presAssocID="{FDBDBE25-EAF9-49B9-9C06-114ED0928A9F}" presName="spacer" presStyleCnt="0"/>
      <dgm:spPr/>
    </dgm:pt>
    <dgm:pt modelId="{6DF7D66F-F514-480D-BB9B-8CAD30FDA033}" type="pres">
      <dgm:prSet presAssocID="{711A55EC-047B-4EB0-9CAC-63E5B35CE66F}" presName="parentText" presStyleLbl="node1" presStyleIdx="2" presStyleCnt="4">
        <dgm:presLayoutVars>
          <dgm:chMax val="0"/>
          <dgm:bulletEnabled val="1"/>
        </dgm:presLayoutVars>
      </dgm:prSet>
      <dgm:spPr/>
    </dgm:pt>
    <dgm:pt modelId="{BF93E026-8147-47D4-99B5-ABF6A36F9490}" type="pres">
      <dgm:prSet presAssocID="{1C04F0D7-00C9-466D-B56A-021CC4CB31B2}" presName="spacer" presStyleCnt="0"/>
      <dgm:spPr/>
    </dgm:pt>
    <dgm:pt modelId="{40C7D6B2-AA8B-4BCF-B12B-8298A8F5263C}" type="pres">
      <dgm:prSet presAssocID="{5651EB05-DB69-45D8-B84B-85EDAC622B5A}" presName="parentText" presStyleLbl="node1" presStyleIdx="3" presStyleCnt="4">
        <dgm:presLayoutVars>
          <dgm:chMax val="0"/>
          <dgm:bulletEnabled val="1"/>
        </dgm:presLayoutVars>
      </dgm:prSet>
      <dgm:spPr/>
    </dgm:pt>
  </dgm:ptLst>
  <dgm:cxnLst>
    <dgm:cxn modelId="{EE50AE68-05FB-43F0-839F-5B8BDCED5860}" srcId="{6D48AEFA-DF58-4B1C-A965-AB31B1999AEC}" destId="{9DB327FE-BC40-4048-8FAC-3166C5D97AF4}" srcOrd="1" destOrd="0" parTransId="{89E49D96-6CF5-4334-A27D-14DA9CD9FFF6}" sibTransId="{FDBDBE25-EAF9-49B9-9C06-114ED0928A9F}"/>
    <dgm:cxn modelId="{CA66D978-30A2-4B5E-AC9D-F27C6E024620}" type="presOf" srcId="{5651EB05-DB69-45D8-B84B-85EDAC622B5A}" destId="{40C7D6B2-AA8B-4BCF-B12B-8298A8F5263C}" srcOrd="0" destOrd="0" presId="urn:microsoft.com/office/officeart/2005/8/layout/vList2"/>
    <dgm:cxn modelId="{BFB3DE88-1E54-41E8-A065-DD73D622303D}" type="presOf" srcId="{6D48AEFA-DF58-4B1C-A965-AB31B1999AEC}" destId="{73D7847B-4440-4577-BF8B-22CFAB40D51E}" srcOrd="0" destOrd="0" presId="urn:microsoft.com/office/officeart/2005/8/layout/vList2"/>
    <dgm:cxn modelId="{B4BE5F93-F47C-4EDD-BE7F-8A6A270BDF21}" type="presOf" srcId="{711A55EC-047B-4EB0-9CAC-63E5B35CE66F}" destId="{6DF7D66F-F514-480D-BB9B-8CAD30FDA033}" srcOrd="0" destOrd="0" presId="urn:microsoft.com/office/officeart/2005/8/layout/vList2"/>
    <dgm:cxn modelId="{7B867E96-5F6E-4078-AD0A-1FAD8389880E}" srcId="{6D48AEFA-DF58-4B1C-A965-AB31B1999AEC}" destId="{5651EB05-DB69-45D8-B84B-85EDAC622B5A}" srcOrd="3" destOrd="0" parTransId="{F9A91A46-BE7E-433D-AF8E-DC14B838A047}" sibTransId="{76F6F2FB-51AD-4813-97AB-8EBDBE7F44CA}"/>
    <dgm:cxn modelId="{927C82C5-6054-45B4-A54A-A74ECC7CEA5D}" type="presOf" srcId="{2486AA00-D90A-45B5-813B-9BB84196F3F4}" destId="{0F74B8D6-4CD2-4028-A5B1-C14BAA4EF538}" srcOrd="0" destOrd="0" presId="urn:microsoft.com/office/officeart/2005/8/layout/vList2"/>
    <dgm:cxn modelId="{99A062C8-592E-45BA-B001-5680C6E8B4C6}" srcId="{6D48AEFA-DF58-4B1C-A965-AB31B1999AEC}" destId="{2486AA00-D90A-45B5-813B-9BB84196F3F4}" srcOrd="0" destOrd="0" parTransId="{AAA3B850-5E7D-419C-8B4C-A63EE4932767}" sibTransId="{5718D5F3-0934-44CF-88F1-D9AC96948701}"/>
    <dgm:cxn modelId="{14114EF0-FE12-4D71-ADAB-293E3D1FC181}" type="presOf" srcId="{9DB327FE-BC40-4048-8FAC-3166C5D97AF4}" destId="{4CFEE8E4-0290-4C3D-B8E5-9681A7B245C7}" srcOrd="0" destOrd="0" presId="urn:microsoft.com/office/officeart/2005/8/layout/vList2"/>
    <dgm:cxn modelId="{72D091FE-2A32-448F-9DC5-A9102695CFCB}" srcId="{6D48AEFA-DF58-4B1C-A965-AB31B1999AEC}" destId="{711A55EC-047B-4EB0-9CAC-63E5B35CE66F}" srcOrd="2" destOrd="0" parTransId="{2113763B-9BC1-4A6C-A962-FDF1607BD732}" sibTransId="{1C04F0D7-00C9-466D-B56A-021CC4CB31B2}"/>
    <dgm:cxn modelId="{DD4D0862-1F79-4A33-B519-10F12972CDAA}" type="presParOf" srcId="{73D7847B-4440-4577-BF8B-22CFAB40D51E}" destId="{0F74B8D6-4CD2-4028-A5B1-C14BAA4EF538}" srcOrd="0" destOrd="0" presId="urn:microsoft.com/office/officeart/2005/8/layout/vList2"/>
    <dgm:cxn modelId="{00C07238-E8E9-4E9D-80EA-2F3D3862CDEB}" type="presParOf" srcId="{73D7847B-4440-4577-BF8B-22CFAB40D51E}" destId="{2B91C7C7-9917-42F4-87A7-B2EDF93002B2}" srcOrd="1" destOrd="0" presId="urn:microsoft.com/office/officeart/2005/8/layout/vList2"/>
    <dgm:cxn modelId="{EEA52446-D2CF-4F0F-BBD8-4CE5CDDC1CAB}" type="presParOf" srcId="{73D7847B-4440-4577-BF8B-22CFAB40D51E}" destId="{4CFEE8E4-0290-4C3D-B8E5-9681A7B245C7}" srcOrd="2" destOrd="0" presId="urn:microsoft.com/office/officeart/2005/8/layout/vList2"/>
    <dgm:cxn modelId="{B88FE7E4-BB33-4475-9D6D-9B8E8DCB541E}" type="presParOf" srcId="{73D7847B-4440-4577-BF8B-22CFAB40D51E}" destId="{93B1D90D-D57A-4E7D-A9AF-112EAD85DA63}" srcOrd="3" destOrd="0" presId="urn:microsoft.com/office/officeart/2005/8/layout/vList2"/>
    <dgm:cxn modelId="{F3FB366D-BB5C-4ABF-8BB2-D8CD898C5C2C}" type="presParOf" srcId="{73D7847B-4440-4577-BF8B-22CFAB40D51E}" destId="{6DF7D66F-F514-480D-BB9B-8CAD30FDA033}" srcOrd="4" destOrd="0" presId="urn:microsoft.com/office/officeart/2005/8/layout/vList2"/>
    <dgm:cxn modelId="{033D8C83-8474-47FE-9710-BB5F5C72EDAC}" type="presParOf" srcId="{73D7847B-4440-4577-BF8B-22CFAB40D51E}" destId="{BF93E026-8147-47D4-99B5-ABF6A36F9490}" srcOrd="5" destOrd="0" presId="urn:microsoft.com/office/officeart/2005/8/layout/vList2"/>
    <dgm:cxn modelId="{D2758DB4-4F77-404D-BAE3-BDB940710BC3}" type="presParOf" srcId="{73D7847B-4440-4577-BF8B-22CFAB40D51E}" destId="{40C7D6B2-AA8B-4BCF-B12B-8298A8F5263C}"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48AEFA-DF58-4B1C-A965-AB31B1999AEC}"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2486AA00-D90A-45B5-813B-9BB84196F3F4}">
      <dgm:prSet/>
      <dgm:spPr/>
      <dgm:t>
        <a:bodyPr/>
        <a:lstStyle/>
        <a:p>
          <a:r>
            <a:rPr lang="en-US" dirty="0"/>
            <a:t>1. Ambitious capable learners  </a:t>
          </a:r>
        </a:p>
        <a:p>
          <a:r>
            <a:rPr lang="en-US" dirty="0"/>
            <a:t>CODE: </a:t>
          </a:r>
        </a:p>
      </dgm:t>
    </dgm:pt>
    <dgm:pt modelId="{AAA3B850-5E7D-419C-8B4C-A63EE4932767}" type="parTrans" cxnId="{99A062C8-592E-45BA-B001-5680C6E8B4C6}">
      <dgm:prSet/>
      <dgm:spPr/>
      <dgm:t>
        <a:bodyPr/>
        <a:lstStyle/>
        <a:p>
          <a:endParaRPr lang="en-US"/>
        </a:p>
      </dgm:t>
    </dgm:pt>
    <dgm:pt modelId="{5718D5F3-0934-44CF-88F1-D9AC96948701}" type="sibTrans" cxnId="{99A062C8-592E-45BA-B001-5680C6E8B4C6}">
      <dgm:prSet/>
      <dgm:spPr/>
      <dgm:t>
        <a:bodyPr/>
        <a:lstStyle/>
        <a:p>
          <a:endParaRPr lang="en-US"/>
        </a:p>
      </dgm:t>
    </dgm:pt>
    <dgm:pt modelId="{9DB327FE-BC40-4048-8FAC-3166C5D97AF4}">
      <dgm:prSet/>
      <dgm:spPr/>
      <dgm:t>
        <a:bodyPr/>
        <a:lstStyle/>
        <a:p>
          <a:r>
            <a:rPr lang="en-US" dirty="0"/>
            <a:t>2. Enterprising, creative contributors </a:t>
          </a:r>
        </a:p>
        <a:p>
          <a:pPr rtl="0"/>
          <a:r>
            <a:rPr lang="en-US" dirty="0">
              <a:latin typeface="Calibri Light" panose="020F0302020204030204"/>
            </a:rPr>
            <a:t> </a:t>
          </a:r>
          <a:r>
            <a:rPr lang="en-US" dirty="0"/>
            <a:t>CODE: </a:t>
          </a:r>
          <a:endParaRPr lang="en-US" b="1" dirty="0"/>
        </a:p>
      </dgm:t>
    </dgm:pt>
    <dgm:pt modelId="{89E49D96-6CF5-4334-A27D-14DA9CD9FFF6}" type="parTrans" cxnId="{EE50AE68-05FB-43F0-839F-5B8BDCED5860}">
      <dgm:prSet/>
      <dgm:spPr/>
      <dgm:t>
        <a:bodyPr/>
        <a:lstStyle/>
        <a:p>
          <a:endParaRPr lang="en-US"/>
        </a:p>
      </dgm:t>
    </dgm:pt>
    <dgm:pt modelId="{FDBDBE25-EAF9-49B9-9C06-114ED0928A9F}" type="sibTrans" cxnId="{EE50AE68-05FB-43F0-839F-5B8BDCED5860}">
      <dgm:prSet/>
      <dgm:spPr/>
      <dgm:t>
        <a:bodyPr/>
        <a:lstStyle/>
        <a:p>
          <a:endParaRPr lang="en-US"/>
        </a:p>
      </dgm:t>
    </dgm:pt>
    <dgm:pt modelId="{711A55EC-047B-4EB0-9CAC-63E5B35CE66F}">
      <dgm:prSet/>
      <dgm:spPr/>
      <dgm:t>
        <a:bodyPr/>
        <a:lstStyle/>
        <a:p>
          <a:r>
            <a:rPr lang="en-US" dirty="0"/>
            <a:t>3. Ethical, informed citizens  </a:t>
          </a:r>
        </a:p>
        <a:p>
          <a:pPr rtl="0"/>
          <a:r>
            <a:rPr lang="en-US" dirty="0"/>
            <a:t>CODE: </a:t>
          </a:r>
          <a:endParaRPr lang="en-US" b="1" dirty="0"/>
        </a:p>
      </dgm:t>
    </dgm:pt>
    <dgm:pt modelId="{2113763B-9BC1-4A6C-A962-FDF1607BD732}" type="parTrans" cxnId="{72D091FE-2A32-448F-9DC5-A9102695CFCB}">
      <dgm:prSet/>
      <dgm:spPr/>
      <dgm:t>
        <a:bodyPr/>
        <a:lstStyle/>
        <a:p>
          <a:endParaRPr lang="en-US"/>
        </a:p>
      </dgm:t>
    </dgm:pt>
    <dgm:pt modelId="{1C04F0D7-00C9-466D-B56A-021CC4CB31B2}" type="sibTrans" cxnId="{72D091FE-2A32-448F-9DC5-A9102695CFCB}">
      <dgm:prSet/>
      <dgm:spPr/>
      <dgm:t>
        <a:bodyPr/>
        <a:lstStyle/>
        <a:p>
          <a:endParaRPr lang="en-US"/>
        </a:p>
      </dgm:t>
    </dgm:pt>
    <dgm:pt modelId="{5651EB05-DB69-45D8-B84B-85EDAC622B5A}">
      <dgm:prSet/>
      <dgm:spPr/>
      <dgm:t>
        <a:bodyPr/>
        <a:lstStyle/>
        <a:p>
          <a:r>
            <a:rPr lang="en-US" dirty="0"/>
            <a:t>4. Healthy, confident individuals  </a:t>
          </a:r>
        </a:p>
        <a:p>
          <a:pPr rtl="0"/>
          <a:r>
            <a:rPr lang="en-US" dirty="0"/>
            <a:t>CODE: </a:t>
          </a:r>
          <a:endParaRPr lang="en-US" b="1" dirty="0"/>
        </a:p>
      </dgm:t>
    </dgm:pt>
    <dgm:pt modelId="{F9A91A46-BE7E-433D-AF8E-DC14B838A047}" type="parTrans" cxnId="{7B867E96-5F6E-4078-AD0A-1FAD8389880E}">
      <dgm:prSet/>
      <dgm:spPr/>
      <dgm:t>
        <a:bodyPr/>
        <a:lstStyle/>
        <a:p>
          <a:endParaRPr lang="en-US"/>
        </a:p>
      </dgm:t>
    </dgm:pt>
    <dgm:pt modelId="{76F6F2FB-51AD-4813-97AB-8EBDBE7F44CA}" type="sibTrans" cxnId="{7B867E96-5F6E-4078-AD0A-1FAD8389880E}">
      <dgm:prSet/>
      <dgm:spPr/>
      <dgm:t>
        <a:bodyPr/>
        <a:lstStyle/>
        <a:p>
          <a:endParaRPr lang="en-US"/>
        </a:p>
      </dgm:t>
    </dgm:pt>
    <dgm:pt modelId="{4B497F66-1C08-47A2-B0F8-6C243B1FF6B1}" type="pres">
      <dgm:prSet presAssocID="{6D48AEFA-DF58-4B1C-A965-AB31B1999AEC}" presName="linear" presStyleCnt="0">
        <dgm:presLayoutVars>
          <dgm:animLvl val="lvl"/>
          <dgm:resizeHandles val="exact"/>
        </dgm:presLayoutVars>
      </dgm:prSet>
      <dgm:spPr/>
    </dgm:pt>
    <dgm:pt modelId="{A0A1AAF8-B280-4DBF-8DC0-FE7B2DF1A446}" type="pres">
      <dgm:prSet presAssocID="{2486AA00-D90A-45B5-813B-9BB84196F3F4}" presName="parentText" presStyleLbl="node1" presStyleIdx="0" presStyleCnt="4">
        <dgm:presLayoutVars>
          <dgm:chMax val="0"/>
          <dgm:bulletEnabled val="1"/>
        </dgm:presLayoutVars>
      </dgm:prSet>
      <dgm:spPr/>
    </dgm:pt>
    <dgm:pt modelId="{0C25343A-8639-463C-8C18-2016787D0130}" type="pres">
      <dgm:prSet presAssocID="{5718D5F3-0934-44CF-88F1-D9AC96948701}" presName="spacer" presStyleCnt="0"/>
      <dgm:spPr/>
    </dgm:pt>
    <dgm:pt modelId="{971888D1-4044-4EC7-8C3F-51C89B7A6349}" type="pres">
      <dgm:prSet presAssocID="{9DB327FE-BC40-4048-8FAC-3166C5D97AF4}" presName="parentText" presStyleLbl="node1" presStyleIdx="1" presStyleCnt="4">
        <dgm:presLayoutVars>
          <dgm:chMax val="0"/>
          <dgm:bulletEnabled val="1"/>
        </dgm:presLayoutVars>
      </dgm:prSet>
      <dgm:spPr/>
    </dgm:pt>
    <dgm:pt modelId="{4DA94328-65C8-4F8F-A40F-547157E720E9}" type="pres">
      <dgm:prSet presAssocID="{FDBDBE25-EAF9-49B9-9C06-114ED0928A9F}" presName="spacer" presStyleCnt="0"/>
      <dgm:spPr/>
    </dgm:pt>
    <dgm:pt modelId="{F0BDE372-74D1-496C-9D1F-DB8A81807532}" type="pres">
      <dgm:prSet presAssocID="{711A55EC-047B-4EB0-9CAC-63E5B35CE66F}" presName="parentText" presStyleLbl="node1" presStyleIdx="2" presStyleCnt="4">
        <dgm:presLayoutVars>
          <dgm:chMax val="0"/>
          <dgm:bulletEnabled val="1"/>
        </dgm:presLayoutVars>
      </dgm:prSet>
      <dgm:spPr/>
    </dgm:pt>
    <dgm:pt modelId="{3006052F-8FE1-4A0D-89B8-699627E2B77D}" type="pres">
      <dgm:prSet presAssocID="{1C04F0D7-00C9-466D-B56A-021CC4CB31B2}" presName="spacer" presStyleCnt="0"/>
      <dgm:spPr/>
    </dgm:pt>
    <dgm:pt modelId="{077B24A8-C822-4C6C-ADC6-9E500ECBB960}" type="pres">
      <dgm:prSet presAssocID="{5651EB05-DB69-45D8-B84B-85EDAC622B5A}" presName="parentText" presStyleLbl="node1" presStyleIdx="3" presStyleCnt="4">
        <dgm:presLayoutVars>
          <dgm:chMax val="0"/>
          <dgm:bulletEnabled val="1"/>
        </dgm:presLayoutVars>
      </dgm:prSet>
      <dgm:spPr/>
    </dgm:pt>
  </dgm:ptLst>
  <dgm:cxnLst>
    <dgm:cxn modelId="{87B4BF1C-81C7-4B91-BD9D-5B9D085CD4FD}" type="presOf" srcId="{9DB327FE-BC40-4048-8FAC-3166C5D97AF4}" destId="{971888D1-4044-4EC7-8C3F-51C89B7A6349}" srcOrd="0" destOrd="0" presId="urn:microsoft.com/office/officeart/2005/8/layout/vList2"/>
    <dgm:cxn modelId="{62566A3E-488B-42F1-B965-E0B0B59B8A96}" type="presOf" srcId="{711A55EC-047B-4EB0-9CAC-63E5B35CE66F}" destId="{F0BDE372-74D1-496C-9D1F-DB8A81807532}" srcOrd="0" destOrd="0" presId="urn:microsoft.com/office/officeart/2005/8/layout/vList2"/>
    <dgm:cxn modelId="{F701935E-1853-4ADC-99BC-CDDAC4D6AC0E}" type="presOf" srcId="{2486AA00-D90A-45B5-813B-9BB84196F3F4}" destId="{A0A1AAF8-B280-4DBF-8DC0-FE7B2DF1A446}" srcOrd="0" destOrd="0" presId="urn:microsoft.com/office/officeart/2005/8/layout/vList2"/>
    <dgm:cxn modelId="{EE50AE68-05FB-43F0-839F-5B8BDCED5860}" srcId="{6D48AEFA-DF58-4B1C-A965-AB31B1999AEC}" destId="{9DB327FE-BC40-4048-8FAC-3166C5D97AF4}" srcOrd="1" destOrd="0" parTransId="{89E49D96-6CF5-4334-A27D-14DA9CD9FFF6}" sibTransId="{FDBDBE25-EAF9-49B9-9C06-114ED0928A9F}"/>
    <dgm:cxn modelId="{5F8DB883-9A0E-499B-8D92-6A36969EDE38}" type="presOf" srcId="{6D48AEFA-DF58-4B1C-A965-AB31B1999AEC}" destId="{4B497F66-1C08-47A2-B0F8-6C243B1FF6B1}" srcOrd="0" destOrd="0" presId="urn:microsoft.com/office/officeart/2005/8/layout/vList2"/>
    <dgm:cxn modelId="{7B867E96-5F6E-4078-AD0A-1FAD8389880E}" srcId="{6D48AEFA-DF58-4B1C-A965-AB31B1999AEC}" destId="{5651EB05-DB69-45D8-B84B-85EDAC622B5A}" srcOrd="3" destOrd="0" parTransId="{F9A91A46-BE7E-433D-AF8E-DC14B838A047}" sibTransId="{76F6F2FB-51AD-4813-97AB-8EBDBE7F44CA}"/>
    <dgm:cxn modelId="{99A062C8-592E-45BA-B001-5680C6E8B4C6}" srcId="{6D48AEFA-DF58-4B1C-A965-AB31B1999AEC}" destId="{2486AA00-D90A-45B5-813B-9BB84196F3F4}" srcOrd="0" destOrd="0" parTransId="{AAA3B850-5E7D-419C-8B4C-A63EE4932767}" sibTransId="{5718D5F3-0934-44CF-88F1-D9AC96948701}"/>
    <dgm:cxn modelId="{166F15EE-5AC9-4467-B31A-D5C76AC3548E}" type="presOf" srcId="{5651EB05-DB69-45D8-B84B-85EDAC622B5A}" destId="{077B24A8-C822-4C6C-ADC6-9E500ECBB960}" srcOrd="0" destOrd="0" presId="urn:microsoft.com/office/officeart/2005/8/layout/vList2"/>
    <dgm:cxn modelId="{72D091FE-2A32-448F-9DC5-A9102695CFCB}" srcId="{6D48AEFA-DF58-4B1C-A965-AB31B1999AEC}" destId="{711A55EC-047B-4EB0-9CAC-63E5B35CE66F}" srcOrd="2" destOrd="0" parTransId="{2113763B-9BC1-4A6C-A962-FDF1607BD732}" sibTransId="{1C04F0D7-00C9-466D-B56A-021CC4CB31B2}"/>
    <dgm:cxn modelId="{1CC8972C-3748-497D-8F2E-E01F15260840}" type="presParOf" srcId="{4B497F66-1C08-47A2-B0F8-6C243B1FF6B1}" destId="{A0A1AAF8-B280-4DBF-8DC0-FE7B2DF1A446}" srcOrd="0" destOrd="0" presId="urn:microsoft.com/office/officeart/2005/8/layout/vList2"/>
    <dgm:cxn modelId="{8DD839AB-B91B-45CC-B430-8D125E101C4F}" type="presParOf" srcId="{4B497F66-1C08-47A2-B0F8-6C243B1FF6B1}" destId="{0C25343A-8639-463C-8C18-2016787D0130}" srcOrd="1" destOrd="0" presId="urn:microsoft.com/office/officeart/2005/8/layout/vList2"/>
    <dgm:cxn modelId="{69921FD6-9E5A-4EFC-86F0-44D7C089E835}" type="presParOf" srcId="{4B497F66-1C08-47A2-B0F8-6C243B1FF6B1}" destId="{971888D1-4044-4EC7-8C3F-51C89B7A6349}" srcOrd="2" destOrd="0" presId="urn:microsoft.com/office/officeart/2005/8/layout/vList2"/>
    <dgm:cxn modelId="{79C57E1A-2493-41F8-B679-52566C00C9A7}" type="presParOf" srcId="{4B497F66-1C08-47A2-B0F8-6C243B1FF6B1}" destId="{4DA94328-65C8-4F8F-A40F-547157E720E9}" srcOrd="3" destOrd="0" presId="urn:microsoft.com/office/officeart/2005/8/layout/vList2"/>
    <dgm:cxn modelId="{EA49C970-742B-4F32-BA3E-454705EAE479}" type="presParOf" srcId="{4B497F66-1C08-47A2-B0F8-6C243B1FF6B1}" destId="{F0BDE372-74D1-496C-9D1F-DB8A81807532}" srcOrd="4" destOrd="0" presId="urn:microsoft.com/office/officeart/2005/8/layout/vList2"/>
    <dgm:cxn modelId="{651F53B0-75CD-49A6-BDBE-F6DDEE0E63F9}" type="presParOf" srcId="{4B497F66-1C08-47A2-B0F8-6C243B1FF6B1}" destId="{3006052F-8FE1-4A0D-89B8-699627E2B77D}" srcOrd="5" destOrd="0" presId="urn:microsoft.com/office/officeart/2005/8/layout/vList2"/>
    <dgm:cxn modelId="{DE629142-9E3C-48D9-B5A9-B3558FF4B7F6}" type="presParOf" srcId="{4B497F66-1C08-47A2-B0F8-6C243B1FF6B1}" destId="{077B24A8-C822-4C6C-ADC6-9E500ECBB960}"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48AEFA-DF58-4B1C-A965-AB31B1999AEC}"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2486AA00-D90A-45B5-813B-9BB84196F3F4}">
      <dgm:prSet/>
      <dgm:spPr/>
      <dgm:t>
        <a:bodyPr/>
        <a:lstStyle/>
        <a:p>
          <a:r>
            <a:rPr lang="en-US" dirty="0"/>
            <a:t>1. Ambitious capable learners  </a:t>
          </a:r>
        </a:p>
      </dgm:t>
    </dgm:pt>
    <dgm:pt modelId="{AAA3B850-5E7D-419C-8B4C-A63EE4932767}" type="parTrans" cxnId="{99A062C8-592E-45BA-B001-5680C6E8B4C6}">
      <dgm:prSet/>
      <dgm:spPr/>
      <dgm:t>
        <a:bodyPr/>
        <a:lstStyle/>
        <a:p>
          <a:endParaRPr lang="en-US"/>
        </a:p>
      </dgm:t>
    </dgm:pt>
    <dgm:pt modelId="{5718D5F3-0934-44CF-88F1-D9AC96948701}" type="sibTrans" cxnId="{99A062C8-592E-45BA-B001-5680C6E8B4C6}">
      <dgm:prSet/>
      <dgm:spPr/>
      <dgm:t>
        <a:bodyPr/>
        <a:lstStyle/>
        <a:p>
          <a:endParaRPr lang="en-US"/>
        </a:p>
      </dgm:t>
    </dgm:pt>
    <dgm:pt modelId="{9DB327FE-BC40-4048-8FAC-3166C5D97AF4}">
      <dgm:prSet/>
      <dgm:spPr/>
      <dgm:t>
        <a:bodyPr/>
        <a:lstStyle/>
        <a:p>
          <a:r>
            <a:rPr lang="en-US" dirty="0"/>
            <a:t>2. Enterprising, creative contributors </a:t>
          </a:r>
        </a:p>
      </dgm:t>
    </dgm:pt>
    <dgm:pt modelId="{89E49D96-6CF5-4334-A27D-14DA9CD9FFF6}" type="parTrans" cxnId="{EE50AE68-05FB-43F0-839F-5B8BDCED5860}">
      <dgm:prSet/>
      <dgm:spPr/>
      <dgm:t>
        <a:bodyPr/>
        <a:lstStyle/>
        <a:p>
          <a:endParaRPr lang="en-US"/>
        </a:p>
      </dgm:t>
    </dgm:pt>
    <dgm:pt modelId="{FDBDBE25-EAF9-49B9-9C06-114ED0928A9F}" type="sibTrans" cxnId="{EE50AE68-05FB-43F0-839F-5B8BDCED5860}">
      <dgm:prSet/>
      <dgm:spPr/>
      <dgm:t>
        <a:bodyPr/>
        <a:lstStyle/>
        <a:p>
          <a:endParaRPr lang="en-US"/>
        </a:p>
      </dgm:t>
    </dgm:pt>
    <dgm:pt modelId="{711A55EC-047B-4EB0-9CAC-63E5B35CE66F}">
      <dgm:prSet/>
      <dgm:spPr/>
      <dgm:t>
        <a:bodyPr/>
        <a:lstStyle/>
        <a:p>
          <a:r>
            <a:rPr lang="en-US" dirty="0"/>
            <a:t>3. Ethical, informed citizens  </a:t>
          </a:r>
        </a:p>
      </dgm:t>
    </dgm:pt>
    <dgm:pt modelId="{2113763B-9BC1-4A6C-A962-FDF1607BD732}" type="parTrans" cxnId="{72D091FE-2A32-448F-9DC5-A9102695CFCB}">
      <dgm:prSet/>
      <dgm:spPr/>
      <dgm:t>
        <a:bodyPr/>
        <a:lstStyle/>
        <a:p>
          <a:endParaRPr lang="en-US"/>
        </a:p>
      </dgm:t>
    </dgm:pt>
    <dgm:pt modelId="{1C04F0D7-00C9-466D-B56A-021CC4CB31B2}" type="sibTrans" cxnId="{72D091FE-2A32-448F-9DC5-A9102695CFCB}">
      <dgm:prSet/>
      <dgm:spPr/>
      <dgm:t>
        <a:bodyPr/>
        <a:lstStyle/>
        <a:p>
          <a:endParaRPr lang="en-US"/>
        </a:p>
      </dgm:t>
    </dgm:pt>
    <dgm:pt modelId="{5651EB05-DB69-45D8-B84B-85EDAC622B5A}">
      <dgm:prSet/>
      <dgm:spPr/>
      <dgm:t>
        <a:bodyPr/>
        <a:lstStyle/>
        <a:p>
          <a:r>
            <a:rPr lang="en-US" dirty="0"/>
            <a:t>4. Healthy, confident individuals  </a:t>
          </a:r>
        </a:p>
      </dgm:t>
    </dgm:pt>
    <dgm:pt modelId="{F9A91A46-BE7E-433D-AF8E-DC14B838A047}" type="parTrans" cxnId="{7B867E96-5F6E-4078-AD0A-1FAD8389880E}">
      <dgm:prSet/>
      <dgm:spPr/>
      <dgm:t>
        <a:bodyPr/>
        <a:lstStyle/>
        <a:p>
          <a:endParaRPr lang="en-US"/>
        </a:p>
      </dgm:t>
    </dgm:pt>
    <dgm:pt modelId="{76F6F2FB-51AD-4813-97AB-8EBDBE7F44CA}" type="sibTrans" cxnId="{7B867E96-5F6E-4078-AD0A-1FAD8389880E}">
      <dgm:prSet/>
      <dgm:spPr/>
      <dgm:t>
        <a:bodyPr/>
        <a:lstStyle/>
        <a:p>
          <a:endParaRPr lang="en-US"/>
        </a:p>
      </dgm:t>
    </dgm:pt>
    <dgm:pt modelId="{4B497F66-1C08-47A2-B0F8-6C243B1FF6B1}" type="pres">
      <dgm:prSet presAssocID="{6D48AEFA-DF58-4B1C-A965-AB31B1999AEC}" presName="linear" presStyleCnt="0">
        <dgm:presLayoutVars>
          <dgm:animLvl val="lvl"/>
          <dgm:resizeHandles val="exact"/>
        </dgm:presLayoutVars>
      </dgm:prSet>
      <dgm:spPr/>
    </dgm:pt>
    <dgm:pt modelId="{A0A1AAF8-B280-4DBF-8DC0-FE7B2DF1A446}" type="pres">
      <dgm:prSet presAssocID="{2486AA00-D90A-45B5-813B-9BB84196F3F4}" presName="parentText" presStyleLbl="node1" presStyleIdx="0" presStyleCnt="4">
        <dgm:presLayoutVars>
          <dgm:chMax val="0"/>
          <dgm:bulletEnabled val="1"/>
        </dgm:presLayoutVars>
      </dgm:prSet>
      <dgm:spPr/>
    </dgm:pt>
    <dgm:pt modelId="{0C25343A-8639-463C-8C18-2016787D0130}" type="pres">
      <dgm:prSet presAssocID="{5718D5F3-0934-44CF-88F1-D9AC96948701}" presName="spacer" presStyleCnt="0"/>
      <dgm:spPr/>
    </dgm:pt>
    <dgm:pt modelId="{971888D1-4044-4EC7-8C3F-51C89B7A6349}" type="pres">
      <dgm:prSet presAssocID="{9DB327FE-BC40-4048-8FAC-3166C5D97AF4}" presName="parentText" presStyleLbl="node1" presStyleIdx="1" presStyleCnt="4">
        <dgm:presLayoutVars>
          <dgm:chMax val="0"/>
          <dgm:bulletEnabled val="1"/>
        </dgm:presLayoutVars>
      </dgm:prSet>
      <dgm:spPr/>
    </dgm:pt>
    <dgm:pt modelId="{4DA94328-65C8-4F8F-A40F-547157E720E9}" type="pres">
      <dgm:prSet presAssocID="{FDBDBE25-EAF9-49B9-9C06-114ED0928A9F}" presName="spacer" presStyleCnt="0"/>
      <dgm:spPr/>
    </dgm:pt>
    <dgm:pt modelId="{F0BDE372-74D1-496C-9D1F-DB8A81807532}" type="pres">
      <dgm:prSet presAssocID="{711A55EC-047B-4EB0-9CAC-63E5B35CE66F}" presName="parentText" presStyleLbl="node1" presStyleIdx="2" presStyleCnt="4">
        <dgm:presLayoutVars>
          <dgm:chMax val="0"/>
          <dgm:bulletEnabled val="1"/>
        </dgm:presLayoutVars>
      </dgm:prSet>
      <dgm:spPr/>
    </dgm:pt>
    <dgm:pt modelId="{3006052F-8FE1-4A0D-89B8-699627E2B77D}" type="pres">
      <dgm:prSet presAssocID="{1C04F0D7-00C9-466D-B56A-021CC4CB31B2}" presName="spacer" presStyleCnt="0"/>
      <dgm:spPr/>
    </dgm:pt>
    <dgm:pt modelId="{077B24A8-C822-4C6C-ADC6-9E500ECBB960}" type="pres">
      <dgm:prSet presAssocID="{5651EB05-DB69-45D8-B84B-85EDAC622B5A}" presName="parentText" presStyleLbl="node1" presStyleIdx="3" presStyleCnt="4">
        <dgm:presLayoutVars>
          <dgm:chMax val="0"/>
          <dgm:bulletEnabled val="1"/>
        </dgm:presLayoutVars>
      </dgm:prSet>
      <dgm:spPr/>
    </dgm:pt>
  </dgm:ptLst>
  <dgm:cxnLst>
    <dgm:cxn modelId="{87B4BF1C-81C7-4B91-BD9D-5B9D085CD4FD}" type="presOf" srcId="{9DB327FE-BC40-4048-8FAC-3166C5D97AF4}" destId="{971888D1-4044-4EC7-8C3F-51C89B7A6349}" srcOrd="0" destOrd="0" presId="urn:microsoft.com/office/officeart/2005/8/layout/vList2"/>
    <dgm:cxn modelId="{62566A3E-488B-42F1-B965-E0B0B59B8A96}" type="presOf" srcId="{711A55EC-047B-4EB0-9CAC-63E5B35CE66F}" destId="{F0BDE372-74D1-496C-9D1F-DB8A81807532}" srcOrd="0" destOrd="0" presId="urn:microsoft.com/office/officeart/2005/8/layout/vList2"/>
    <dgm:cxn modelId="{F701935E-1853-4ADC-99BC-CDDAC4D6AC0E}" type="presOf" srcId="{2486AA00-D90A-45B5-813B-9BB84196F3F4}" destId="{A0A1AAF8-B280-4DBF-8DC0-FE7B2DF1A446}" srcOrd="0" destOrd="0" presId="urn:microsoft.com/office/officeart/2005/8/layout/vList2"/>
    <dgm:cxn modelId="{EE50AE68-05FB-43F0-839F-5B8BDCED5860}" srcId="{6D48AEFA-DF58-4B1C-A965-AB31B1999AEC}" destId="{9DB327FE-BC40-4048-8FAC-3166C5D97AF4}" srcOrd="1" destOrd="0" parTransId="{89E49D96-6CF5-4334-A27D-14DA9CD9FFF6}" sibTransId="{FDBDBE25-EAF9-49B9-9C06-114ED0928A9F}"/>
    <dgm:cxn modelId="{5F8DB883-9A0E-499B-8D92-6A36969EDE38}" type="presOf" srcId="{6D48AEFA-DF58-4B1C-A965-AB31B1999AEC}" destId="{4B497F66-1C08-47A2-B0F8-6C243B1FF6B1}" srcOrd="0" destOrd="0" presId="urn:microsoft.com/office/officeart/2005/8/layout/vList2"/>
    <dgm:cxn modelId="{7B867E96-5F6E-4078-AD0A-1FAD8389880E}" srcId="{6D48AEFA-DF58-4B1C-A965-AB31B1999AEC}" destId="{5651EB05-DB69-45D8-B84B-85EDAC622B5A}" srcOrd="3" destOrd="0" parTransId="{F9A91A46-BE7E-433D-AF8E-DC14B838A047}" sibTransId="{76F6F2FB-51AD-4813-97AB-8EBDBE7F44CA}"/>
    <dgm:cxn modelId="{99A062C8-592E-45BA-B001-5680C6E8B4C6}" srcId="{6D48AEFA-DF58-4B1C-A965-AB31B1999AEC}" destId="{2486AA00-D90A-45B5-813B-9BB84196F3F4}" srcOrd="0" destOrd="0" parTransId="{AAA3B850-5E7D-419C-8B4C-A63EE4932767}" sibTransId="{5718D5F3-0934-44CF-88F1-D9AC96948701}"/>
    <dgm:cxn modelId="{166F15EE-5AC9-4467-B31A-D5C76AC3548E}" type="presOf" srcId="{5651EB05-DB69-45D8-B84B-85EDAC622B5A}" destId="{077B24A8-C822-4C6C-ADC6-9E500ECBB960}" srcOrd="0" destOrd="0" presId="urn:microsoft.com/office/officeart/2005/8/layout/vList2"/>
    <dgm:cxn modelId="{72D091FE-2A32-448F-9DC5-A9102695CFCB}" srcId="{6D48AEFA-DF58-4B1C-A965-AB31B1999AEC}" destId="{711A55EC-047B-4EB0-9CAC-63E5B35CE66F}" srcOrd="2" destOrd="0" parTransId="{2113763B-9BC1-4A6C-A962-FDF1607BD732}" sibTransId="{1C04F0D7-00C9-466D-B56A-021CC4CB31B2}"/>
    <dgm:cxn modelId="{1CC8972C-3748-497D-8F2E-E01F15260840}" type="presParOf" srcId="{4B497F66-1C08-47A2-B0F8-6C243B1FF6B1}" destId="{A0A1AAF8-B280-4DBF-8DC0-FE7B2DF1A446}" srcOrd="0" destOrd="0" presId="urn:microsoft.com/office/officeart/2005/8/layout/vList2"/>
    <dgm:cxn modelId="{8DD839AB-B91B-45CC-B430-8D125E101C4F}" type="presParOf" srcId="{4B497F66-1C08-47A2-B0F8-6C243B1FF6B1}" destId="{0C25343A-8639-463C-8C18-2016787D0130}" srcOrd="1" destOrd="0" presId="urn:microsoft.com/office/officeart/2005/8/layout/vList2"/>
    <dgm:cxn modelId="{69921FD6-9E5A-4EFC-86F0-44D7C089E835}" type="presParOf" srcId="{4B497F66-1C08-47A2-B0F8-6C243B1FF6B1}" destId="{971888D1-4044-4EC7-8C3F-51C89B7A6349}" srcOrd="2" destOrd="0" presId="urn:microsoft.com/office/officeart/2005/8/layout/vList2"/>
    <dgm:cxn modelId="{79C57E1A-2493-41F8-B679-52566C00C9A7}" type="presParOf" srcId="{4B497F66-1C08-47A2-B0F8-6C243B1FF6B1}" destId="{4DA94328-65C8-4F8F-A40F-547157E720E9}" srcOrd="3" destOrd="0" presId="urn:microsoft.com/office/officeart/2005/8/layout/vList2"/>
    <dgm:cxn modelId="{EA49C970-742B-4F32-BA3E-454705EAE479}" type="presParOf" srcId="{4B497F66-1C08-47A2-B0F8-6C243B1FF6B1}" destId="{F0BDE372-74D1-496C-9D1F-DB8A81807532}" srcOrd="4" destOrd="0" presId="urn:microsoft.com/office/officeart/2005/8/layout/vList2"/>
    <dgm:cxn modelId="{651F53B0-75CD-49A6-BDBE-F6DDEE0E63F9}" type="presParOf" srcId="{4B497F66-1C08-47A2-B0F8-6C243B1FF6B1}" destId="{3006052F-8FE1-4A0D-89B8-699627E2B77D}" srcOrd="5" destOrd="0" presId="urn:microsoft.com/office/officeart/2005/8/layout/vList2"/>
    <dgm:cxn modelId="{DE629142-9E3C-48D9-B5A9-B3558FF4B7F6}" type="presParOf" srcId="{4B497F66-1C08-47A2-B0F8-6C243B1FF6B1}" destId="{077B24A8-C822-4C6C-ADC6-9E500ECBB9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48AEFA-DF58-4B1C-A965-AB31B1999AEC}"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2486AA00-D90A-45B5-813B-9BB84196F3F4}">
      <dgm:prSet/>
      <dgm:spPr/>
      <dgm:t>
        <a:bodyPr/>
        <a:lstStyle/>
        <a:p>
          <a:r>
            <a:rPr lang="en-US" dirty="0"/>
            <a:t>1. D</a:t>
          </a:r>
          <a:r>
            <a:rPr lang="en-GB" b="0" i="0" dirty="0" err="1"/>
            <a:t>ysgwyr</a:t>
          </a:r>
          <a:r>
            <a:rPr lang="en-GB" b="0" i="0" dirty="0"/>
            <a:t> </a:t>
          </a:r>
          <a:r>
            <a:rPr lang="en-GB" b="0" i="0" dirty="0" err="1"/>
            <a:t>galluog</a:t>
          </a:r>
          <a:r>
            <a:rPr lang="en-GB" b="0" i="0" dirty="0"/>
            <a:t> ac </a:t>
          </a:r>
          <a:r>
            <a:rPr lang="en-GB" b="0" i="0" dirty="0" err="1"/>
            <a:t>uchelgeisiol</a:t>
          </a:r>
          <a:endParaRPr lang="en-GB" b="0" i="0" dirty="0"/>
        </a:p>
      </dgm:t>
    </dgm:pt>
    <dgm:pt modelId="{AAA3B850-5E7D-419C-8B4C-A63EE4932767}" type="parTrans" cxnId="{99A062C8-592E-45BA-B001-5680C6E8B4C6}">
      <dgm:prSet/>
      <dgm:spPr/>
      <dgm:t>
        <a:bodyPr/>
        <a:lstStyle/>
        <a:p>
          <a:endParaRPr lang="en-US"/>
        </a:p>
      </dgm:t>
    </dgm:pt>
    <dgm:pt modelId="{5718D5F3-0934-44CF-88F1-D9AC96948701}" type="sibTrans" cxnId="{99A062C8-592E-45BA-B001-5680C6E8B4C6}">
      <dgm:prSet/>
      <dgm:spPr/>
      <dgm:t>
        <a:bodyPr/>
        <a:lstStyle/>
        <a:p>
          <a:endParaRPr lang="en-US"/>
        </a:p>
      </dgm:t>
    </dgm:pt>
    <dgm:pt modelId="{9DB327FE-BC40-4048-8FAC-3166C5D97AF4}">
      <dgm:prSet/>
      <dgm:spPr/>
      <dgm:t>
        <a:bodyPr/>
        <a:lstStyle/>
        <a:p>
          <a:r>
            <a:rPr lang="en-US" dirty="0"/>
            <a:t>2. C</a:t>
          </a:r>
          <a:r>
            <a:rPr lang="en-GB" b="0" i="0" dirty="0" err="1"/>
            <a:t>yfranwyr</a:t>
          </a:r>
          <a:r>
            <a:rPr lang="en-GB" b="0" i="0" dirty="0"/>
            <a:t> </a:t>
          </a:r>
          <a:r>
            <a:rPr lang="en-GB" b="0" i="0" dirty="0" err="1"/>
            <a:t>mentrus</a:t>
          </a:r>
          <a:r>
            <a:rPr lang="en-GB" b="0" i="0" dirty="0"/>
            <a:t> a </a:t>
          </a:r>
          <a:r>
            <a:rPr lang="en-GB" b="0" i="0" dirty="0" err="1"/>
            <a:t>chreadigol</a:t>
          </a:r>
          <a:endParaRPr lang="en-GB" b="0" i="0" dirty="0"/>
        </a:p>
      </dgm:t>
    </dgm:pt>
    <dgm:pt modelId="{89E49D96-6CF5-4334-A27D-14DA9CD9FFF6}" type="parTrans" cxnId="{EE50AE68-05FB-43F0-839F-5B8BDCED5860}">
      <dgm:prSet/>
      <dgm:spPr/>
      <dgm:t>
        <a:bodyPr/>
        <a:lstStyle/>
        <a:p>
          <a:endParaRPr lang="en-US"/>
        </a:p>
      </dgm:t>
    </dgm:pt>
    <dgm:pt modelId="{FDBDBE25-EAF9-49B9-9C06-114ED0928A9F}" type="sibTrans" cxnId="{EE50AE68-05FB-43F0-839F-5B8BDCED5860}">
      <dgm:prSet/>
      <dgm:spPr/>
      <dgm:t>
        <a:bodyPr/>
        <a:lstStyle/>
        <a:p>
          <a:endParaRPr lang="en-US"/>
        </a:p>
      </dgm:t>
    </dgm:pt>
    <dgm:pt modelId="{711A55EC-047B-4EB0-9CAC-63E5B35CE66F}">
      <dgm:prSet/>
      <dgm:spPr/>
      <dgm:t>
        <a:bodyPr/>
        <a:lstStyle/>
        <a:p>
          <a:r>
            <a:rPr lang="en-US" dirty="0"/>
            <a:t>3. D</a:t>
          </a:r>
          <a:r>
            <a:rPr lang="en-GB" b="0" i="0" dirty="0" err="1"/>
            <a:t>inasyddion</a:t>
          </a:r>
          <a:r>
            <a:rPr lang="en-GB" b="0" i="0" dirty="0"/>
            <a:t> </a:t>
          </a:r>
          <a:r>
            <a:rPr lang="en-GB" b="0" i="0" dirty="0" err="1"/>
            <a:t>egwyddorol</a:t>
          </a:r>
          <a:r>
            <a:rPr lang="en-GB" b="0" i="0" dirty="0"/>
            <a:t> a </a:t>
          </a:r>
          <a:r>
            <a:rPr lang="en-GB" b="0" i="0" dirty="0" err="1"/>
            <a:t>gwybodus</a:t>
          </a:r>
          <a:endParaRPr lang="en-GB" b="0" i="0" dirty="0"/>
        </a:p>
      </dgm:t>
    </dgm:pt>
    <dgm:pt modelId="{2113763B-9BC1-4A6C-A962-FDF1607BD732}" type="parTrans" cxnId="{72D091FE-2A32-448F-9DC5-A9102695CFCB}">
      <dgm:prSet/>
      <dgm:spPr/>
      <dgm:t>
        <a:bodyPr/>
        <a:lstStyle/>
        <a:p>
          <a:endParaRPr lang="en-US"/>
        </a:p>
      </dgm:t>
    </dgm:pt>
    <dgm:pt modelId="{1C04F0D7-00C9-466D-B56A-021CC4CB31B2}" type="sibTrans" cxnId="{72D091FE-2A32-448F-9DC5-A9102695CFCB}">
      <dgm:prSet/>
      <dgm:spPr/>
      <dgm:t>
        <a:bodyPr/>
        <a:lstStyle/>
        <a:p>
          <a:endParaRPr lang="en-US"/>
        </a:p>
      </dgm:t>
    </dgm:pt>
    <dgm:pt modelId="{5651EB05-DB69-45D8-B84B-85EDAC622B5A}">
      <dgm:prSet/>
      <dgm:spPr/>
      <dgm:t>
        <a:bodyPr/>
        <a:lstStyle/>
        <a:p>
          <a:r>
            <a:rPr lang="en-US" dirty="0"/>
            <a:t>4. </a:t>
          </a:r>
          <a:r>
            <a:rPr lang="en-GB" b="0" i="0" dirty="0" err="1"/>
            <a:t>unigolion</a:t>
          </a:r>
          <a:r>
            <a:rPr lang="en-GB" b="0" i="0" dirty="0"/>
            <a:t> </a:t>
          </a:r>
          <a:r>
            <a:rPr lang="en-GB" b="0" i="0" dirty="0" err="1"/>
            <a:t>iach</a:t>
          </a:r>
          <a:r>
            <a:rPr lang="en-GB" b="0" i="0" dirty="0"/>
            <a:t> a </a:t>
          </a:r>
          <a:r>
            <a:rPr lang="en-GB" b="0" i="0" dirty="0" err="1"/>
            <a:t>hyderus</a:t>
          </a:r>
          <a:endParaRPr lang="en-GB" b="0" i="0" dirty="0"/>
        </a:p>
      </dgm:t>
    </dgm:pt>
    <dgm:pt modelId="{F9A91A46-BE7E-433D-AF8E-DC14B838A047}" type="parTrans" cxnId="{7B867E96-5F6E-4078-AD0A-1FAD8389880E}">
      <dgm:prSet/>
      <dgm:spPr/>
      <dgm:t>
        <a:bodyPr/>
        <a:lstStyle/>
        <a:p>
          <a:endParaRPr lang="en-US"/>
        </a:p>
      </dgm:t>
    </dgm:pt>
    <dgm:pt modelId="{76F6F2FB-51AD-4813-97AB-8EBDBE7F44CA}" type="sibTrans" cxnId="{7B867E96-5F6E-4078-AD0A-1FAD8389880E}">
      <dgm:prSet/>
      <dgm:spPr/>
      <dgm:t>
        <a:bodyPr/>
        <a:lstStyle/>
        <a:p>
          <a:endParaRPr lang="en-US"/>
        </a:p>
      </dgm:t>
    </dgm:pt>
    <dgm:pt modelId="{73D7847B-4440-4577-BF8B-22CFAB40D51E}" type="pres">
      <dgm:prSet presAssocID="{6D48AEFA-DF58-4B1C-A965-AB31B1999AEC}" presName="linear" presStyleCnt="0">
        <dgm:presLayoutVars>
          <dgm:animLvl val="lvl"/>
          <dgm:resizeHandles val="exact"/>
        </dgm:presLayoutVars>
      </dgm:prSet>
      <dgm:spPr/>
    </dgm:pt>
    <dgm:pt modelId="{0F74B8D6-4CD2-4028-A5B1-C14BAA4EF538}" type="pres">
      <dgm:prSet presAssocID="{2486AA00-D90A-45B5-813B-9BB84196F3F4}" presName="parentText" presStyleLbl="node1" presStyleIdx="0" presStyleCnt="4">
        <dgm:presLayoutVars>
          <dgm:chMax val="0"/>
          <dgm:bulletEnabled val="1"/>
        </dgm:presLayoutVars>
      </dgm:prSet>
      <dgm:spPr/>
    </dgm:pt>
    <dgm:pt modelId="{2B91C7C7-9917-42F4-87A7-B2EDF93002B2}" type="pres">
      <dgm:prSet presAssocID="{5718D5F3-0934-44CF-88F1-D9AC96948701}" presName="spacer" presStyleCnt="0"/>
      <dgm:spPr/>
    </dgm:pt>
    <dgm:pt modelId="{4CFEE8E4-0290-4C3D-B8E5-9681A7B245C7}" type="pres">
      <dgm:prSet presAssocID="{9DB327FE-BC40-4048-8FAC-3166C5D97AF4}" presName="parentText" presStyleLbl="node1" presStyleIdx="1" presStyleCnt="4">
        <dgm:presLayoutVars>
          <dgm:chMax val="0"/>
          <dgm:bulletEnabled val="1"/>
        </dgm:presLayoutVars>
      </dgm:prSet>
      <dgm:spPr/>
    </dgm:pt>
    <dgm:pt modelId="{93B1D90D-D57A-4E7D-A9AF-112EAD85DA63}" type="pres">
      <dgm:prSet presAssocID="{FDBDBE25-EAF9-49B9-9C06-114ED0928A9F}" presName="spacer" presStyleCnt="0"/>
      <dgm:spPr/>
    </dgm:pt>
    <dgm:pt modelId="{6DF7D66F-F514-480D-BB9B-8CAD30FDA033}" type="pres">
      <dgm:prSet presAssocID="{711A55EC-047B-4EB0-9CAC-63E5B35CE66F}" presName="parentText" presStyleLbl="node1" presStyleIdx="2" presStyleCnt="4">
        <dgm:presLayoutVars>
          <dgm:chMax val="0"/>
          <dgm:bulletEnabled val="1"/>
        </dgm:presLayoutVars>
      </dgm:prSet>
      <dgm:spPr/>
    </dgm:pt>
    <dgm:pt modelId="{BF93E026-8147-47D4-99B5-ABF6A36F9490}" type="pres">
      <dgm:prSet presAssocID="{1C04F0D7-00C9-466D-B56A-021CC4CB31B2}" presName="spacer" presStyleCnt="0"/>
      <dgm:spPr/>
    </dgm:pt>
    <dgm:pt modelId="{40C7D6B2-AA8B-4BCF-B12B-8298A8F5263C}" type="pres">
      <dgm:prSet presAssocID="{5651EB05-DB69-45D8-B84B-85EDAC622B5A}" presName="parentText" presStyleLbl="node1" presStyleIdx="3" presStyleCnt="4">
        <dgm:presLayoutVars>
          <dgm:chMax val="0"/>
          <dgm:bulletEnabled val="1"/>
        </dgm:presLayoutVars>
      </dgm:prSet>
      <dgm:spPr/>
    </dgm:pt>
  </dgm:ptLst>
  <dgm:cxnLst>
    <dgm:cxn modelId="{EE50AE68-05FB-43F0-839F-5B8BDCED5860}" srcId="{6D48AEFA-DF58-4B1C-A965-AB31B1999AEC}" destId="{9DB327FE-BC40-4048-8FAC-3166C5D97AF4}" srcOrd="1" destOrd="0" parTransId="{89E49D96-6CF5-4334-A27D-14DA9CD9FFF6}" sibTransId="{FDBDBE25-EAF9-49B9-9C06-114ED0928A9F}"/>
    <dgm:cxn modelId="{CA66D978-30A2-4B5E-AC9D-F27C6E024620}" type="presOf" srcId="{5651EB05-DB69-45D8-B84B-85EDAC622B5A}" destId="{40C7D6B2-AA8B-4BCF-B12B-8298A8F5263C}" srcOrd="0" destOrd="0" presId="urn:microsoft.com/office/officeart/2005/8/layout/vList2"/>
    <dgm:cxn modelId="{BFB3DE88-1E54-41E8-A065-DD73D622303D}" type="presOf" srcId="{6D48AEFA-DF58-4B1C-A965-AB31B1999AEC}" destId="{73D7847B-4440-4577-BF8B-22CFAB40D51E}" srcOrd="0" destOrd="0" presId="urn:microsoft.com/office/officeart/2005/8/layout/vList2"/>
    <dgm:cxn modelId="{B4BE5F93-F47C-4EDD-BE7F-8A6A270BDF21}" type="presOf" srcId="{711A55EC-047B-4EB0-9CAC-63E5B35CE66F}" destId="{6DF7D66F-F514-480D-BB9B-8CAD30FDA033}" srcOrd="0" destOrd="0" presId="urn:microsoft.com/office/officeart/2005/8/layout/vList2"/>
    <dgm:cxn modelId="{7B867E96-5F6E-4078-AD0A-1FAD8389880E}" srcId="{6D48AEFA-DF58-4B1C-A965-AB31B1999AEC}" destId="{5651EB05-DB69-45D8-B84B-85EDAC622B5A}" srcOrd="3" destOrd="0" parTransId="{F9A91A46-BE7E-433D-AF8E-DC14B838A047}" sibTransId="{76F6F2FB-51AD-4813-97AB-8EBDBE7F44CA}"/>
    <dgm:cxn modelId="{927C82C5-6054-45B4-A54A-A74ECC7CEA5D}" type="presOf" srcId="{2486AA00-D90A-45B5-813B-9BB84196F3F4}" destId="{0F74B8D6-4CD2-4028-A5B1-C14BAA4EF538}" srcOrd="0" destOrd="0" presId="urn:microsoft.com/office/officeart/2005/8/layout/vList2"/>
    <dgm:cxn modelId="{99A062C8-592E-45BA-B001-5680C6E8B4C6}" srcId="{6D48AEFA-DF58-4B1C-A965-AB31B1999AEC}" destId="{2486AA00-D90A-45B5-813B-9BB84196F3F4}" srcOrd="0" destOrd="0" parTransId="{AAA3B850-5E7D-419C-8B4C-A63EE4932767}" sibTransId="{5718D5F3-0934-44CF-88F1-D9AC96948701}"/>
    <dgm:cxn modelId="{14114EF0-FE12-4D71-ADAB-293E3D1FC181}" type="presOf" srcId="{9DB327FE-BC40-4048-8FAC-3166C5D97AF4}" destId="{4CFEE8E4-0290-4C3D-B8E5-9681A7B245C7}" srcOrd="0" destOrd="0" presId="urn:microsoft.com/office/officeart/2005/8/layout/vList2"/>
    <dgm:cxn modelId="{72D091FE-2A32-448F-9DC5-A9102695CFCB}" srcId="{6D48AEFA-DF58-4B1C-A965-AB31B1999AEC}" destId="{711A55EC-047B-4EB0-9CAC-63E5B35CE66F}" srcOrd="2" destOrd="0" parTransId="{2113763B-9BC1-4A6C-A962-FDF1607BD732}" sibTransId="{1C04F0D7-00C9-466D-B56A-021CC4CB31B2}"/>
    <dgm:cxn modelId="{DD4D0862-1F79-4A33-B519-10F12972CDAA}" type="presParOf" srcId="{73D7847B-4440-4577-BF8B-22CFAB40D51E}" destId="{0F74B8D6-4CD2-4028-A5B1-C14BAA4EF538}" srcOrd="0" destOrd="0" presId="urn:microsoft.com/office/officeart/2005/8/layout/vList2"/>
    <dgm:cxn modelId="{00C07238-E8E9-4E9D-80EA-2F3D3862CDEB}" type="presParOf" srcId="{73D7847B-4440-4577-BF8B-22CFAB40D51E}" destId="{2B91C7C7-9917-42F4-87A7-B2EDF93002B2}" srcOrd="1" destOrd="0" presId="urn:microsoft.com/office/officeart/2005/8/layout/vList2"/>
    <dgm:cxn modelId="{EEA52446-D2CF-4F0F-BBD8-4CE5CDDC1CAB}" type="presParOf" srcId="{73D7847B-4440-4577-BF8B-22CFAB40D51E}" destId="{4CFEE8E4-0290-4C3D-B8E5-9681A7B245C7}" srcOrd="2" destOrd="0" presId="urn:microsoft.com/office/officeart/2005/8/layout/vList2"/>
    <dgm:cxn modelId="{B88FE7E4-BB33-4475-9D6D-9B8E8DCB541E}" type="presParOf" srcId="{73D7847B-4440-4577-BF8B-22CFAB40D51E}" destId="{93B1D90D-D57A-4E7D-A9AF-112EAD85DA63}" srcOrd="3" destOrd="0" presId="urn:microsoft.com/office/officeart/2005/8/layout/vList2"/>
    <dgm:cxn modelId="{F3FB366D-BB5C-4ABF-8BB2-D8CD898C5C2C}" type="presParOf" srcId="{73D7847B-4440-4577-BF8B-22CFAB40D51E}" destId="{6DF7D66F-F514-480D-BB9B-8CAD30FDA033}" srcOrd="4" destOrd="0" presId="urn:microsoft.com/office/officeart/2005/8/layout/vList2"/>
    <dgm:cxn modelId="{033D8C83-8474-47FE-9710-BB5F5C72EDAC}" type="presParOf" srcId="{73D7847B-4440-4577-BF8B-22CFAB40D51E}" destId="{BF93E026-8147-47D4-99B5-ABF6A36F9490}" srcOrd="5" destOrd="0" presId="urn:microsoft.com/office/officeart/2005/8/layout/vList2"/>
    <dgm:cxn modelId="{D2758DB4-4F77-404D-BAE3-BDB940710BC3}" type="presParOf" srcId="{73D7847B-4440-4577-BF8B-22CFAB40D51E}" destId="{40C7D6B2-AA8B-4BCF-B12B-8298A8F5263C}"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74B8D6-4CD2-4028-A5B1-C14BAA4EF538}">
      <dsp:nvSpPr>
        <dsp:cNvPr id="0" name=""/>
        <dsp:cNvSpPr/>
      </dsp:nvSpPr>
      <dsp:spPr>
        <a:xfrm>
          <a:off x="0" y="61562"/>
          <a:ext cx="3954666" cy="73007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1. D</a:t>
          </a:r>
          <a:r>
            <a:rPr lang="en-GB" sz="1600" b="0" i="0" kern="1200" dirty="0" err="1"/>
            <a:t>ysgwyr</a:t>
          </a:r>
          <a:r>
            <a:rPr lang="en-GB" sz="1600" b="0" i="0" kern="1200" dirty="0"/>
            <a:t> </a:t>
          </a:r>
          <a:r>
            <a:rPr lang="en-GB" sz="1600" b="0" i="0" kern="1200" dirty="0" err="1"/>
            <a:t>galluog</a:t>
          </a:r>
          <a:r>
            <a:rPr lang="en-GB" sz="1600" b="0" i="0" kern="1200" dirty="0"/>
            <a:t> ac </a:t>
          </a:r>
          <a:r>
            <a:rPr lang="en-GB" sz="1600" b="0" i="0" kern="1200" dirty="0" err="1"/>
            <a:t>uchelgeisiol</a:t>
          </a:r>
          <a:endParaRPr lang="en-GB" sz="1600" b="0" i="0" kern="1200" dirty="0"/>
        </a:p>
        <a:p>
          <a:pPr marL="0" lvl="0" indent="0" algn="l" defTabSz="711200">
            <a:lnSpc>
              <a:spcPct val="90000"/>
            </a:lnSpc>
            <a:spcBef>
              <a:spcPct val="0"/>
            </a:spcBef>
            <a:spcAft>
              <a:spcPct val="35000"/>
            </a:spcAft>
            <a:buNone/>
          </a:pPr>
          <a:r>
            <a:rPr lang="en-GB" sz="1600" b="0" i="0" kern="1200" dirty="0"/>
            <a:t>CODE:</a:t>
          </a:r>
          <a:endParaRPr lang="en-US" sz="1600" kern="1200" dirty="0"/>
        </a:p>
      </dsp:txBody>
      <dsp:txXfrm>
        <a:off x="35640" y="97202"/>
        <a:ext cx="3883386" cy="658799"/>
      </dsp:txXfrm>
    </dsp:sp>
    <dsp:sp modelId="{4CFEE8E4-0290-4C3D-B8E5-9681A7B245C7}">
      <dsp:nvSpPr>
        <dsp:cNvPr id="0" name=""/>
        <dsp:cNvSpPr/>
      </dsp:nvSpPr>
      <dsp:spPr>
        <a:xfrm>
          <a:off x="0" y="837722"/>
          <a:ext cx="3954666" cy="73007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2. C</a:t>
          </a:r>
          <a:r>
            <a:rPr lang="en-GB" sz="1600" b="0" i="0" kern="1200" dirty="0" err="1"/>
            <a:t>yfranwyr</a:t>
          </a:r>
          <a:r>
            <a:rPr lang="en-GB" sz="1600" b="0" i="0" kern="1200" dirty="0"/>
            <a:t> </a:t>
          </a:r>
          <a:r>
            <a:rPr lang="en-GB" sz="1600" b="0" i="0" kern="1200" dirty="0" err="1"/>
            <a:t>mentrus</a:t>
          </a:r>
          <a:r>
            <a:rPr lang="en-GB" sz="1600" b="0" i="0" kern="1200" dirty="0"/>
            <a:t> a </a:t>
          </a:r>
          <a:r>
            <a:rPr lang="en-GB" sz="1600" b="0" i="0" kern="1200" dirty="0" err="1"/>
            <a:t>chreadigol</a:t>
          </a:r>
          <a:endParaRPr lang="en-GB" sz="1600" b="0" i="0" kern="1200" dirty="0"/>
        </a:p>
        <a:p>
          <a:pPr marL="0" lvl="0" indent="0" algn="l" defTabSz="711200">
            <a:lnSpc>
              <a:spcPct val="90000"/>
            </a:lnSpc>
            <a:spcBef>
              <a:spcPct val="0"/>
            </a:spcBef>
            <a:spcAft>
              <a:spcPct val="35000"/>
            </a:spcAft>
            <a:buNone/>
          </a:pPr>
          <a:r>
            <a:rPr lang="en-GB" sz="1600" b="0" i="0" kern="1200" dirty="0"/>
            <a:t>CODE:</a:t>
          </a:r>
          <a:endParaRPr lang="en-US" sz="1600" kern="1200" dirty="0"/>
        </a:p>
      </dsp:txBody>
      <dsp:txXfrm>
        <a:off x="35640" y="873362"/>
        <a:ext cx="3883386" cy="658799"/>
      </dsp:txXfrm>
    </dsp:sp>
    <dsp:sp modelId="{6DF7D66F-F514-480D-BB9B-8CAD30FDA033}">
      <dsp:nvSpPr>
        <dsp:cNvPr id="0" name=""/>
        <dsp:cNvSpPr/>
      </dsp:nvSpPr>
      <dsp:spPr>
        <a:xfrm>
          <a:off x="0" y="1613882"/>
          <a:ext cx="3954666" cy="73007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3. D</a:t>
          </a:r>
          <a:r>
            <a:rPr lang="en-GB" sz="1600" b="0" i="0" kern="1200" dirty="0" err="1"/>
            <a:t>inasyddion</a:t>
          </a:r>
          <a:r>
            <a:rPr lang="en-GB" sz="1600" b="0" i="0" kern="1200" dirty="0"/>
            <a:t> </a:t>
          </a:r>
          <a:r>
            <a:rPr lang="en-GB" sz="1600" b="0" i="0" kern="1200" dirty="0" err="1"/>
            <a:t>egwyddorol</a:t>
          </a:r>
          <a:r>
            <a:rPr lang="en-GB" sz="1600" b="0" i="0" kern="1200" dirty="0"/>
            <a:t> a </a:t>
          </a:r>
          <a:r>
            <a:rPr lang="en-GB" sz="1600" b="0" i="0" kern="1200" dirty="0" err="1"/>
            <a:t>gwybodus</a:t>
          </a:r>
          <a:endParaRPr lang="en-GB" sz="1600" b="0" i="0" kern="1200" dirty="0"/>
        </a:p>
        <a:p>
          <a:pPr marL="0" lvl="0" indent="0" algn="l" defTabSz="711200">
            <a:lnSpc>
              <a:spcPct val="90000"/>
            </a:lnSpc>
            <a:spcBef>
              <a:spcPct val="0"/>
            </a:spcBef>
            <a:spcAft>
              <a:spcPct val="35000"/>
            </a:spcAft>
            <a:buNone/>
          </a:pPr>
          <a:r>
            <a:rPr lang="en-GB" sz="1600" b="0" i="0" kern="1200" dirty="0"/>
            <a:t>CODE:</a:t>
          </a:r>
          <a:endParaRPr lang="en-US" sz="1600" kern="1200" dirty="0"/>
        </a:p>
      </dsp:txBody>
      <dsp:txXfrm>
        <a:off x="35640" y="1649522"/>
        <a:ext cx="3883386" cy="658799"/>
      </dsp:txXfrm>
    </dsp:sp>
    <dsp:sp modelId="{40C7D6B2-AA8B-4BCF-B12B-8298A8F5263C}">
      <dsp:nvSpPr>
        <dsp:cNvPr id="0" name=""/>
        <dsp:cNvSpPr/>
      </dsp:nvSpPr>
      <dsp:spPr>
        <a:xfrm>
          <a:off x="0" y="2390041"/>
          <a:ext cx="3954666" cy="73007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4. </a:t>
          </a:r>
          <a:r>
            <a:rPr lang="en-GB" sz="1600" b="0" i="0" kern="1200" dirty="0" err="1"/>
            <a:t>unigolion</a:t>
          </a:r>
          <a:r>
            <a:rPr lang="en-GB" sz="1600" b="0" i="0" kern="1200" dirty="0"/>
            <a:t> </a:t>
          </a:r>
          <a:r>
            <a:rPr lang="en-GB" sz="1600" b="0" i="0" kern="1200" dirty="0" err="1"/>
            <a:t>iach</a:t>
          </a:r>
          <a:r>
            <a:rPr lang="en-GB" sz="1600" b="0" i="0" kern="1200" dirty="0"/>
            <a:t> a </a:t>
          </a:r>
          <a:r>
            <a:rPr lang="en-GB" sz="1600" b="0" i="0" kern="1200" dirty="0" err="1"/>
            <a:t>hyderus</a:t>
          </a:r>
          <a:endParaRPr lang="en-GB" sz="1600" b="0" i="0" kern="1200" dirty="0"/>
        </a:p>
        <a:p>
          <a:pPr marL="0" lvl="0" indent="0" algn="l" defTabSz="711200">
            <a:lnSpc>
              <a:spcPct val="90000"/>
            </a:lnSpc>
            <a:spcBef>
              <a:spcPct val="0"/>
            </a:spcBef>
            <a:spcAft>
              <a:spcPct val="35000"/>
            </a:spcAft>
            <a:buNone/>
          </a:pPr>
          <a:r>
            <a:rPr lang="en-GB" sz="1600" b="0" i="0" kern="1200" dirty="0"/>
            <a:t>CODE:</a:t>
          </a:r>
          <a:endParaRPr lang="en-US" sz="1600" kern="1200" dirty="0"/>
        </a:p>
      </dsp:txBody>
      <dsp:txXfrm>
        <a:off x="35640" y="2425681"/>
        <a:ext cx="3883386" cy="6587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1AAF8-B280-4DBF-8DC0-FE7B2DF1A446}">
      <dsp:nvSpPr>
        <dsp:cNvPr id="0" name=""/>
        <dsp:cNvSpPr/>
      </dsp:nvSpPr>
      <dsp:spPr>
        <a:xfrm>
          <a:off x="0" y="61562"/>
          <a:ext cx="3954666" cy="73007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1. Ambitious capable learners  </a:t>
          </a:r>
        </a:p>
        <a:p>
          <a:pPr marL="0" lvl="0" indent="0" algn="l" defTabSz="711200">
            <a:lnSpc>
              <a:spcPct val="90000"/>
            </a:lnSpc>
            <a:spcBef>
              <a:spcPct val="0"/>
            </a:spcBef>
            <a:spcAft>
              <a:spcPct val="35000"/>
            </a:spcAft>
            <a:buNone/>
          </a:pPr>
          <a:r>
            <a:rPr lang="en-US" sz="1600" kern="1200" dirty="0"/>
            <a:t>CODE: </a:t>
          </a:r>
        </a:p>
      </dsp:txBody>
      <dsp:txXfrm>
        <a:off x="35640" y="97202"/>
        <a:ext cx="3883386" cy="658799"/>
      </dsp:txXfrm>
    </dsp:sp>
    <dsp:sp modelId="{971888D1-4044-4EC7-8C3F-51C89B7A6349}">
      <dsp:nvSpPr>
        <dsp:cNvPr id="0" name=""/>
        <dsp:cNvSpPr/>
      </dsp:nvSpPr>
      <dsp:spPr>
        <a:xfrm>
          <a:off x="0" y="837722"/>
          <a:ext cx="3954666" cy="73007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2. Enterprising, creative contributors </a:t>
          </a:r>
        </a:p>
        <a:p>
          <a:pPr marL="0" lvl="0" indent="0" algn="l" defTabSz="711200" rtl="0">
            <a:lnSpc>
              <a:spcPct val="90000"/>
            </a:lnSpc>
            <a:spcBef>
              <a:spcPct val="0"/>
            </a:spcBef>
            <a:spcAft>
              <a:spcPct val="35000"/>
            </a:spcAft>
            <a:buNone/>
          </a:pPr>
          <a:r>
            <a:rPr lang="en-US" sz="1600" kern="1200" dirty="0">
              <a:latin typeface="Calibri Light" panose="020F0302020204030204"/>
            </a:rPr>
            <a:t> </a:t>
          </a:r>
          <a:r>
            <a:rPr lang="en-US" sz="1600" kern="1200" dirty="0"/>
            <a:t>CODE: </a:t>
          </a:r>
          <a:endParaRPr lang="en-US" sz="1600" b="1" kern="1200" dirty="0"/>
        </a:p>
      </dsp:txBody>
      <dsp:txXfrm>
        <a:off x="35640" y="873362"/>
        <a:ext cx="3883386" cy="658799"/>
      </dsp:txXfrm>
    </dsp:sp>
    <dsp:sp modelId="{F0BDE372-74D1-496C-9D1F-DB8A81807532}">
      <dsp:nvSpPr>
        <dsp:cNvPr id="0" name=""/>
        <dsp:cNvSpPr/>
      </dsp:nvSpPr>
      <dsp:spPr>
        <a:xfrm>
          <a:off x="0" y="1613882"/>
          <a:ext cx="3954666" cy="73007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3. Ethical, informed citizens  </a:t>
          </a:r>
        </a:p>
        <a:p>
          <a:pPr marL="0" lvl="0" indent="0" algn="l" defTabSz="711200" rtl="0">
            <a:lnSpc>
              <a:spcPct val="90000"/>
            </a:lnSpc>
            <a:spcBef>
              <a:spcPct val="0"/>
            </a:spcBef>
            <a:spcAft>
              <a:spcPct val="35000"/>
            </a:spcAft>
            <a:buNone/>
          </a:pPr>
          <a:r>
            <a:rPr lang="en-US" sz="1600" kern="1200" dirty="0"/>
            <a:t>CODE: </a:t>
          </a:r>
          <a:endParaRPr lang="en-US" sz="1600" b="1" kern="1200" dirty="0"/>
        </a:p>
      </dsp:txBody>
      <dsp:txXfrm>
        <a:off x="35640" y="1649522"/>
        <a:ext cx="3883386" cy="658799"/>
      </dsp:txXfrm>
    </dsp:sp>
    <dsp:sp modelId="{077B24A8-C822-4C6C-ADC6-9E500ECBB960}">
      <dsp:nvSpPr>
        <dsp:cNvPr id="0" name=""/>
        <dsp:cNvSpPr/>
      </dsp:nvSpPr>
      <dsp:spPr>
        <a:xfrm>
          <a:off x="0" y="2390041"/>
          <a:ext cx="3954666" cy="73007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4. Healthy, confident individuals  </a:t>
          </a:r>
        </a:p>
        <a:p>
          <a:pPr marL="0" lvl="0" indent="0" algn="l" defTabSz="711200" rtl="0">
            <a:lnSpc>
              <a:spcPct val="90000"/>
            </a:lnSpc>
            <a:spcBef>
              <a:spcPct val="0"/>
            </a:spcBef>
            <a:spcAft>
              <a:spcPct val="35000"/>
            </a:spcAft>
            <a:buNone/>
          </a:pPr>
          <a:r>
            <a:rPr lang="en-US" sz="1600" kern="1200" dirty="0"/>
            <a:t>CODE: </a:t>
          </a:r>
          <a:endParaRPr lang="en-US" sz="1600" b="1" kern="1200" dirty="0"/>
        </a:p>
      </dsp:txBody>
      <dsp:txXfrm>
        <a:off x="35640" y="2425681"/>
        <a:ext cx="3883386" cy="6587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1AAF8-B280-4DBF-8DC0-FE7B2DF1A446}">
      <dsp:nvSpPr>
        <dsp:cNvPr id="0" name=""/>
        <dsp:cNvSpPr/>
      </dsp:nvSpPr>
      <dsp:spPr>
        <a:xfrm>
          <a:off x="0" y="597331"/>
          <a:ext cx="3954666" cy="455715"/>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1. Ambitious capable learners  </a:t>
          </a:r>
        </a:p>
      </dsp:txBody>
      <dsp:txXfrm>
        <a:off x="22246" y="619577"/>
        <a:ext cx="3910174" cy="411223"/>
      </dsp:txXfrm>
    </dsp:sp>
    <dsp:sp modelId="{971888D1-4044-4EC7-8C3F-51C89B7A6349}">
      <dsp:nvSpPr>
        <dsp:cNvPr id="0" name=""/>
        <dsp:cNvSpPr/>
      </dsp:nvSpPr>
      <dsp:spPr>
        <a:xfrm>
          <a:off x="0" y="1107767"/>
          <a:ext cx="3954666" cy="455715"/>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2. Enterprising, creative contributors </a:t>
          </a:r>
        </a:p>
      </dsp:txBody>
      <dsp:txXfrm>
        <a:off x="22246" y="1130013"/>
        <a:ext cx="3910174" cy="411223"/>
      </dsp:txXfrm>
    </dsp:sp>
    <dsp:sp modelId="{F0BDE372-74D1-496C-9D1F-DB8A81807532}">
      <dsp:nvSpPr>
        <dsp:cNvPr id="0" name=""/>
        <dsp:cNvSpPr/>
      </dsp:nvSpPr>
      <dsp:spPr>
        <a:xfrm>
          <a:off x="0" y="1618201"/>
          <a:ext cx="3954666" cy="455715"/>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3. Ethical, informed citizens  </a:t>
          </a:r>
        </a:p>
      </dsp:txBody>
      <dsp:txXfrm>
        <a:off x="22246" y="1640447"/>
        <a:ext cx="3910174" cy="411223"/>
      </dsp:txXfrm>
    </dsp:sp>
    <dsp:sp modelId="{077B24A8-C822-4C6C-ADC6-9E500ECBB960}">
      <dsp:nvSpPr>
        <dsp:cNvPr id="0" name=""/>
        <dsp:cNvSpPr/>
      </dsp:nvSpPr>
      <dsp:spPr>
        <a:xfrm>
          <a:off x="0" y="2128637"/>
          <a:ext cx="3954666" cy="455715"/>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4. Healthy, confident individuals  </a:t>
          </a:r>
        </a:p>
      </dsp:txBody>
      <dsp:txXfrm>
        <a:off x="22246" y="2150883"/>
        <a:ext cx="3910174" cy="4112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74B8D6-4CD2-4028-A5B1-C14BAA4EF538}">
      <dsp:nvSpPr>
        <dsp:cNvPr id="0" name=""/>
        <dsp:cNvSpPr/>
      </dsp:nvSpPr>
      <dsp:spPr>
        <a:xfrm>
          <a:off x="0" y="2988"/>
          <a:ext cx="3651152" cy="71505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1. D</a:t>
          </a:r>
          <a:r>
            <a:rPr lang="en-GB" sz="1800" b="0" i="0" kern="1200" dirty="0" err="1"/>
            <a:t>ysgwyr</a:t>
          </a:r>
          <a:r>
            <a:rPr lang="en-GB" sz="1800" b="0" i="0" kern="1200" dirty="0"/>
            <a:t> </a:t>
          </a:r>
          <a:r>
            <a:rPr lang="en-GB" sz="1800" b="0" i="0" kern="1200" dirty="0" err="1"/>
            <a:t>galluog</a:t>
          </a:r>
          <a:r>
            <a:rPr lang="en-GB" sz="1800" b="0" i="0" kern="1200" dirty="0"/>
            <a:t> ac </a:t>
          </a:r>
          <a:r>
            <a:rPr lang="en-GB" sz="1800" b="0" i="0" kern="1200" dirty="0" err="1"/>
            <a:t>uchelgeisiol</a:t>
          </a:r>
          <a:endParaRPr lang="en-GB" sz="1800" b="0" i="0" kern="1200" dirty="0"/>
        </a:p>
      </dsp:txBody>
      <dsp:txXfrm>
        <a:off x="34906" y="37894"/>
        <a:ext cx="3581340" cy="645240"/>
      </dsp:txXfrm>
    </dsp:sp>
    <dsp:sp modelId="{4CFEE8E4-0290-4C3D-B8E5-9681A7B245C7}">
      <dsp:nvSpPr>
        <dsp:cNvPr id="0" name=""/>
        <dsp:cNvSpPr/>
      </dsp:nvSpPr>
      <dsp:spPr>
        <a:xfrm>
          <a:off x="0" y="769881"/>
          <a:ext cx="3651152" cy="71505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2. C</a:t>
          </a:r>
          <a:r>
            <a:rPr lang="en-GB" sz="1800" b="0" i="0" kern="1200" dirty="0" err="1"/>
            <a:t>yfranwyr</a:t>
          </a:r>
          <a:r>
            <a:rPr lang="en-GB" sz="1800" b="0" i="0" kern="1200" dirty="0"/>
            <a:t> </a:t>
          </a:r>
          <a:r>
            <a:rPr lang="en-GB" sz="1800" b="0" i="0" kern="1200" dirty="0" err="1"/>
            <a:t>mentrus</a:t>
          </a:r>
          <a:r>
            <a:rPr lang="en-GB" sz="1800" b="0" i="0" kern="1200" dirty="0"/>
            <a:t> a </a:t>
          </a:r>
          <a:r>
            <a:rPr lang="en-GB" sz="1800" b="0" i="0" kern="1200" dirty="0" err="1"/>
            <a:t>chreadigol</a:t>
          </a:r>
          <a:endParaRPr lang="en-GB" sz="1800" b="0" i="0" kern="1200" dirty="0"/>
        </a:p>
      </dsp:txBody>
      <dsp:txXfrm>
        <a:off x="34906" y="804787"/>
        <a:ext cx="3581340" cy="645240"/>
      </dsp:txXfrm>
    </dsp:sp>
    <dsp:sp modelId="{6DF7D66F-F514-480D-BB9B-8CAD30FDA033}">
      <dsp:nvSpPr>
        <dsp:cNvPr id="0" name=""/>
        <dsp:cNvSpPr/>
      </dsp:nvSpPr>
      <dsp:spPr>
        <a:xfrm>
          <a:off x="0" y="1536774"/>
          <a:ext cx="3651152" cy="71505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3. D</a:t>
          </a:r>
          <a:r>
            <a:rPr lang="en-GB" sz="1800" b="0" i="0" kern="1200" dirty="0" err="1"/>
            <a:t>inasyddion</a:t>
          </a:r>
          <a:r>
            <a:rPr lang="en-GB" sz="1800" b="0" i="0" kern="1200" dirty="0"/>
            <a:t> </a:t>
          </a:r>
          <a:r>
            <a:rPr lang="en-GB" sz="1800" b="0" i="0" kern="1200" dirty="0" err="1"/>
            <a:t>egwyddorol</a:t>
          </a:r>
          <a:r>
            <a:rPr lang="en-GB" sz="1800" b="0" i="0" kern="1200" dirty="0"/>
            <a:t> a </a:t>
          </a:r>
          <a:r>
            <a:rPr lang="en-GB" sz="1800" b="0" i="0" kern="1200" dirty="0" err="1"/>
            <a:t>gwybodus</a:t>
          </a:r>
          <a:endParaRPr lang="en-GB" sz="1800" b="0" i="0" kern="1200" dirty="0"/>
        </a:p>
      </dsp:txBody>
      <dsp:txXfrm>
        <a:off x="34906" y="1571680"/>
        <a:ext cx="3581340" cy="645240"/>
      </dsp:txXfrm>
    </dsp:sp>
    <dsp:sp modelId="{40C7D6B2-AA8B-4BCF-B12B-8298A8F5263C}">
      <dsp:nvSpPr>
        <dsp:cNvPr id="0" name=""/>
        <dsp:cNvSpPr/>
      </dsp:nvSpPr>
      <dsp:spPr>
        <a:xfrm>
          <a:off x="0" y="2303666"/>
          <a:ext cx="3651152" cy="71505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4. </a:t>
          </a:r>
          <a:r>
            <a:rPr lang="en-GB" sz="1800" b="0" i="0" kern="1200" dirty="0" err="1"/>
            <a:t>unigolion</a:t>
          </a:r>
          <a:r>
            <a:rPr lang="en-GB" sz="1800" b="0" i="0" kern="1200" dirty="0"/>
            <a:t> </a:t>
          </a:r>
          <a:r>
            <a:rPr lang="en-GB" sz="1800" b="0" i="0" kern="1200" dirty="0" err="1"/>
            <a:t>iach</a:t>
          </a:r>
          <a:r>
            <a:rPr lang="en-GB" sz="1800" b="0" i="0" kern="1200" dirty="0"/>
            <a:t> a </a:t>
          </a:r>
          <a:r>
            <a:rPr lang="en-GB" sz="1800" b="0" i="0" kern="1200" dirty="0" err="1"/>
            <a:t>hyderus</a:t>
          </a:r>
          <a:endParaRPr lang="en-GB" sz="1800" b="0" i="0" kern="1200" dirty="0"/>
        </a:p>
      </dsp:txBody>
      <dsp:txXfrm>
        <a:off x="34906" y="2338572"/>
        <a:ext cx="3581340" cy="6452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12/5/2023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estyn.gov.wales/system/files/2020-07/Community%2520Schools%2520en.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tfIaEVjyDYo"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estyn.gov.wales/effective-practice/connecting-generations?_ga=2.10382645.1660149277.1618447901-14400904.1618447901"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estyn.gov.wales/effective-practice/connectinggeneration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estyn.gov.wales/effective-practice/enhancing-pupils-entrepreneurial-skills-and-improving-standard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learningfoundation.org.uk/wp-content/uploads/2016/03/Parental-involvement-to-parental-engagement-a-continuum.pdf"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www.estyn.llyw.cymru/arfer-effeithiol/cefnogi-ymgysylltiad-rhieni-trwy-weithdai?_ga=2.116034310.1421779540.1602345478-1656086836.1587741921"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learningfoundation.org.uk/wp-content/uploads/2016/03/Parental-involvement-to-parental-engagement-a-continuum.pdf"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estyn.gov.wales/effectivepractice/supporting-parental-engagement-through-workshops"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2952646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960894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There should also be clear links between this session and part one of your assignment (video).</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057076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654104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Also see FAQs and What to look for on placement tile in Moodle for more guidance</a:t>
            </a:r>
          </a:p>
          <a:p>
            <a:r>
              <a:rPr lang="en-US" sz="1200" dirty="0"/>
              <a:t>Parents</a:t>
            </a:r>
          </a:p>
          <a:p>
            <a:r>
              <a:rPr lang="en-US" sz="1200" dirty="0"/>
              <a:t>Local residents</a:t>
            </a:r>
          </a:p>
          <a:p>
            <a:r>
              <a:rPr lang="en-US" sz="1200" dirty="0"/>
              <a:t>Business community</a:t>
            </a:r>
          </a:p>
          <a:p>
            <a:r>
              <a:rPr lang="en-US" sz="1200" dirty="0"/>
              <a:t>Public services</a:t>
            </a:r>
          </a:p>
          <a:p>
            <a:r>
              <a:rPr lang="en-US" sz="1200" dirty="0"/>
              <a:t>Voluntary services</a:t>
            </a:r>
          </a:p>
          <a:p>
            <a:r>
              <a:rPr lang="en-US" sz="1200" dirty="0"/>
              <a:t>Local churches/religious groups</a:t>
            </a:r>
          </a:p>
          <a:p>
            <a:r>
              <a:rPr lang="en-US" sz="1200" dirty="0"/>
              <a:t>Universities</a:t>
            </a:r>
          </a:p>
          <a:p>
            <a:r>
              <a:rPr lang="en-US" sz="1200" dirty="0"/>
              <a:t>Pre-school groups</a:t>
            </a:r>
          </a:p>
          <a:p>
            <a:endParaRPr lang="en-GB" dirty="0">
              <a:cs typeface="Calibri"/>
            </a:endParaRPr>
          </a:p>
        </p:txBody>
      </p:sp>
      <p:sp>
        <p:nvSpPr>
          <p:cNvPr id="4" name="Slide Number Placeholder 3"/>
          <p:cNvSpPr>
            <a:spLocks noGrp="1"/>
          </p:cNvSpPr>
          <p:nvPr>
            <p:ph type="sldNum" sz="quarter" idx="10"/>
          </p:nvPr>
        </p:nvSpPr>
        <p:spPr/>
        <p:txBody>
          <a:bodyPr/>
          <a:lstStyle/>
          <a:p>
            <a:fld id="{77E637CE-5F7B-455C-8D20-34DE84C982A1}" type="slidenum">
              <a:rPr lang="en-GB" smtClean="0"/>
              <a:t>6</a:t>
            </a:fld>
            <a:endParaRPr lang="en-GB"/>
          </a:p>
        </p:txBody>
      </p:sp>
    </p:spTree>
    <p:extLst>
      <p:ext uri="{BB962C8B-B14F-4D97-AF65-F5344CB8AC3E}">
        <p14:creationId xmlns:p14="http://schemas.microsoft.com/office/powerpoint/2010/main" val="3412100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would the partnerships be with? What is considered to be the community? What are the benefits? Students will reflect</a:t>
            </a:r>
            <a:r>
              <a:rPr lang="en-GB" baseline="0" dirty="0"/>
              <a:t> on this question throughout this session, and the various completed tasks, will hopefully help them to .come do a well justified conclusion.</a:t>
            </a:r>
          </a:p>
          <a:p>
            <a:r>
              <a:rPr lang="en-GB" baseline="0" dirty="0"/>
              <a:t>Estyn’s response </a:t>
            </a:r>
            <a:r>
              <a:rPr lang="en-GB" dirty="0"/>
              <a:t>to this question is on slides 23/24 – can use</a:t>
            </a:r>
            <a:r>
              <a:rPr lang="en-GB" baseline="0" dirty="0"/>
              <a:t> these slides as a plenary to see if students agree at end of session.</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33948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all very familiar with the headline statements of the 4Ps, but how familiar are you with the detail?</a:t>
            </a:r>
          </a:p>
          <a:p>
            <a:r>
              <a:rPr lang="en-GB" dirty="0"/>
              <a:t>Give each student a number (1, 2, 3 or 4). Students to collaboratively create a word cloud with the key words from their assigned purpose. Alternatively,</a:t>
            </a:r>
            <a:r>
              <a:rPr lang="en-GB" baseline="0" dirty="0"/>
              <a:t> write the four purposes in the chat and ask students to do a ‘thumbs up’ for the purpose they are going to engage with, ensure the four purposes are evenly spread across the group</a:t>
            </a:r>
            <a:endParaRPr lang="en-GB" dirty="0"/>
          </a:p>
          <a:p>
            <a:pPr marL="0" indent="0">
              <a:buNone/>
            </a:pPr>
            <a:endParaRPr lang="en-GB" dirty="0"/>
          </a:p>
          <a:p>
            <a:pPr marL="0" indent="0">
              <a:buNone/>
            </a:pPr>
            <a:r>
              <a:rPr lang="en-GB" dirty="0"/>
              <a:t>https://hwb.gov.wales/curriculum-for-wales/designing-your-curriculum/developing-a-vision-for-curriculum-design/#curriculum-design-and-the-four-purposes</a:t>
            </a:r>
          </a:p>
          <a:p>
            <a:pPr marL="0" indent="0">
              <a:buNone/>
            </a:pPr>
            <a:endParaRPr lang="en-GB" dirty="0"/>
          </a:p>
          <a:p>
            <a:pPr marL="0" indent="0">
              <a:buNone/>
            </a:pPr>
            <a:r>
              <a:rPr lang="en-GB" dirty="0"/>
              <a:t>https://hwb.gov.wales/cwricwlwm-i-gymru/cynllunio-eich-cwricwlwm/datblygu-gweledigaeth-ar-gyfer-dylunio-cwricwlwm/#curriculum-design-and-the-four-purposes</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873398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each student a number (1, 2 , 3 or 4). They then log on to “www.menti.com” and add the code of their assigned purpose. They must add 10 words to their assigned word cloud. Alternatively,</a:t>
            </a:r>
            <a:r>
              <a:rPr lang="en-GB" baseline="0" dirty="0"/>
              <a:t> write the four purposes in the chat and ask students to do a ‘thumbs up’ for the purpose they are going to engage with, ensure the four purposes are evenly spread across the group.</a:t>
            </a:r>
            <a:endParaRPr lang="en-GB" dirty="0"/>
          </a:p>
          <a:p>
            <a:pPr marL="228600" indent="-228600">
              <a:buAutoNum type="arabicPeriod"/>
            </a:pPr>
            <a:r>
              <a:rPr lang="en-GB" dirty="0"/>
              <a:t>Ambitious capable learners</a:t>
            </a:r>
          </a:p>
          <a:p>
            <a:pPr marL="228600" indent="-228600">
              <a:buAutoNum type="arabicPeriod"/>
            </a:pPr>
            <a:r>
              <a:rPr lang="en-GB" dirty="0"/>
              <a:t>Enterprising, creative contributors</a:t>
            </a:r>
          </a:p>
          <a:p>
            <a:pPr marL="228600" indent="-228600">
              <a:buAutoNum type="arabicPeriod"/>
            </a:pPr>
            <a:r>
              <a:rPr lang="en-GB" dirty="0"/>
              <a:t>Ethical, informed citizens</a:t>
            </a:r>
          </a:p>
          <a:p>
            <a:pPr marL="228600" indent="-228600">
              <a:buAutoNum type="arabicPeriod"/>
            </a:pPr>
            <a:r>
              <a:rPr lang="en-GB" dirty="0"/>
              <a:t>Healthy, confident individuals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63072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Give each student a number (1, 2 , 3 or 4). They then log on to “www.menti.com” and add the code of their assigned purpose. They must add 10 words to their assigned word cloud. Alternatively,</a:t>
            </a:r>
            <a:r>
              <a:rPr lang="en-GB" baseline="0" dirty="0"/>
              <a:t> write the four purposes in the chat and ask students to do a ‘thumbs up’ for the purpose they are going to engage with, ensure the four purposes are evenly spread across the group.</a:t>
            </a:r>
            <a:endParaRPr lang="en-GB" dirty="0"/>
          </a:p>
          <a:p>
            <a:endParaRPr lang="en-GB" dirty="0"/>
          </a:p>
          <a:p>
            <a:pPr marL="228600" indent="-228600">
              <a:buAutoNum type="arabicPeriod"/>
            </a:pPr>
            <a:r>
              <a:rPr lang="en-GB" dirty="0"/>
              <a:t>Ambitious capable learners</a:t>
            </a:r>
          </a:p>
          <a:p>
            <a:pPr marL="228600" indent="-228600">
              <a:buAutoNum type="arabicPeriod"/>
            </a:pPr>
            <a:r>
              <a:rPr lang="en-GB" dirty="0"/>
              <a:t>Enterprising, creative contributors</a:t>
            </a:r>
          </a:p>
          <a:p>
            <a:pPr marL="228600" indent="-228600">
              <a:buAutoNum type="arabicPeriod"/>
            </a:pPr>
            <a:r>
              <a:rPr lang="en-GB" dirty="0"/>
              <a:t>Ethical, informed citizens</a:t>
            </a:r>
          </a:p>
          <a:p>
            <a:pPr marL="228600" indent="-228600">
              <a:buAutoNum type="arabicPeriod"/>
            </a:pPr>
            <a:r>
              <a:rPr lang="en-GB" dirty="0"/>
              <a:t>Healthy, confident individuals</a:t>
            </a:r>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510021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5035479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6625250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Write a list of the things the blog refers to that can strengthen the relationship between the school and the community. Why is this important?</a:t>
            </a:r>
          </a:p>
          <a:p>
            <a:endParaRPr lang="en-US"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Students to read the blog and be prepared to report back on 5 factors/elements that show that a school is putting community and families at the heart of everything.</a:t>
            </a:r>
          </a:p>
          <a:p>
            <a:endParaRPr lang="en-US" dirty="0">
              <a:cs typeface="Calibri"/>
            </a:endParaRPr>
          </a:p>
          <a:p>
            <a:r>
              <a:rPr lang="en-US" dirty="0">
                <a:cs typeface="Calibri"/>
              </a:rPr>
              <a:t>Full report:</a:t>
            </a:r>
          </a:p>
          <a:p>
            <a:r>
              <a:rPr lang="en-US" dirty="0">
                <a:hlinkClick r:id="rId3"/>
              </a:rPr>
              <a:t>https://www.estyn.gov.wales/system/files/2020-07/Community%2520Schools%2520en.pdf</a:t>
            </a:r>
            <a:endParaRPr lang="en-US" dirty="0">
              <a:cs typeface="Calibri"/>
              <a:hlinkClick r:id="rId3"/>
            </a:endParaRPr>
          </a:p>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31039227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439379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17775877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from task</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35115556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https://www.youtube.com/watch?v=tfIaEVjyDYo</a:t>
            </a:r>
            <a:endParaRPr lang="en-GB" dirty="0"/>
          </a:p>
          <a:p>
            <a:r>
              <a:rPr lang="en-GB" dirty="0"/>
              <a:t>Only an English</a:t>
            </a:r>
            <a:r>
              <a:rPr lang="en-GB" baseline="0" dirty="0"/>
              <a:t> version available of the 4 minute video</a:t>
            </a:r>
          </a:p>
          <a:p>
            <a:endParaRPr lang="en-GB" baseline="0" dirty="0"/>
          </a:p>
          <a:p>
            <a:r>
              <a:rPr lang="en-GB" baseline="0" dirty="0"/>
              <a:t>This is from an Estyn Case Study </a:t>
            </a:r>
            <a:r>
              <a:rPr lang="en-GB" b="1" dirty="0">
                <a:solidFill>
                  <a:srgbClr val="152D39"/>
                </a:solidFill>
                <a:latin typeface="avenirroman"/>
              </a:rPr>
              <a:t>Effective practice</a:t>
            </a:r>
            <a:r>
              <a:rPr lang="en-GB" dirty="0">
                <a:solidFill>
                  <a:srgbClr val="152D39"/>
                </a:solidFill>
                <a:latin typeface="avenirroman"/>
              </a:rPr>
              <a:t>. ESTYN 7th August 2019</a:t>
            </a:r>
            <a:r>
              <a:rPr lang="en-GB" baseline="0" dirty="0">
                <a:solidFill>
                  <a:srgbClr val="152D39"/>
                </a:solidFill>
                <a:latin typeface="avenirroman"/>
              </a:rPr>
              <a:t> </a:t>
            </a:r>
            <a:r>
              <a:rPr lang="en-GB" u="sng" dirty="0">
                <a:solidFill>
                  <a:srgbClr val="152D39"/>
                </a:solidFill>
                <a:latin typeface="avenirroman"/>
              </a:rPr>
              <a:t>Connecting generations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7853870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accent2">
                    <a:lumMod val="60000"/>
                    <a:lumOff val="40000"/>
                  </a:schemeClr>
                </a:solidFill>
                <a:latin typeface="avenirroman"/>
              </a:rPr>
              <a:t>Task</a:t>
            </a:r>
          </a:p>
          <a:p>
            <a:r>
              <a:rPr lang="en-GB" dirty="0">
                <a:solidFill>
                  <a:schemeClr val="accent2">
                    <a:lumMod val="60000"/>
                    <a:lumOff val="40000"/>
                  </a:schemeClr>
                </a:solidFill>
                <a:latin typeface="avenirroman"/>
              </a:rPr>
              <a:t>Having watched the video, </a:t>
            </a:r>
            <a:r>
              <a:rPr lang="en-GB" b="1" dirty="0">
                <a:solidFill>
                  <a:schemeClr val="accent2">
                    <a:lumMod val="60000"/>
                    <a:lumOff val="40000"/>
                  </a:schemeClr>
                </a:solidFill>
                <a:latin typeface="avenirroman"/>
              </a:rPr>
              <a:t>read the accompanying case study</a:t>
            </a:r>
            <a:r>
              <a:rPr lang="en-GB" b="1" baseline="0" dirty="0">
                <a:solidFill>
                  <a:schemeClr val="accent2">
                    <a:lumMod val="60000"/>
                    <a:lumOff val="40000"/>
                  </a:schemeClr>
                </a:solidFill>
                <a:latin typeface="avenirroman"/>
              </a:rPr>
              <a:t> </a:t>
            </a:r>
            <a:r>
              <a:rPr lang="en-GB" dirty="0">
                <a:hlinkClick r:id="rId3"/>
              </a:rPr>
              <a:t>https://www.estyn.gov.wales/effective-practice/connecting-generations?_ga=2.10382645.1660149277.1618447901-14400904.1618447901</a:t>
            </a:r>
            <a:endParaRPr lang="en-GB" dirty="0">
              <a:solidFill>
                <a:schemeClr val="accent2">
                  <a:lumMod val="60000"/>
                  <a:lumOff val="40000"/>
                </a:schemeClr>
              </a:solidFill>
            </a:endParaRPr>
          </a:p>
          <a:p>
            <a:r>
              <a:rPr lang="en-GB" dirty="0">
                <a:solidFill>
                  <a:schemeClr val="accent2">
                    <a:lumMod val="60000"/>
                    <a:lumOff val="40000"/>
                  </a:schemeClr>
                </a:solidFill>
                <a:latin typeface="avenirroman"/>
              </a:rPr>
              <a:t>Use the poll to decide which of the four purposes you think the school are developing as part of this project? Students</a:t>
            </a:r>
            <a:r>
              <a:rPr lang="en-GB" baseline="0" dirty="0">
                <a:solidFill>
                  <a:schemeClr val="accent2">
                    <a:lumMod val="60000"/>
                    <a:lumOff val="40000"/>
                  </a:schemeClr>
                </a:solidFill>
                <a:latin typeface="avenirroman"/>
              </a:rPr>
              <a:t> can ‘vote’ in the chat or use a </a:t>
            </a:r>
            <a:r>
              <a:rPr lang="en-GB" baseline="0" dirty="0" err="1">
                <a:solidFill>
                  <a:schemeClr val="accent2">
                    <a:lumMod val="60000"/>
                    <a:lumOff val="40000"/>
                  </a:schemeClr>
                </a:solidFill>
                <a:latin typeface="avenirroman"/>
              </a:rPr>
              <a:t>mentimeter</a:t>
            </a:r>
            <a:r>
              <a:rPr lang="en-GB" baseline="0" dirty="0">
                <a:solidFill>
                  <a:schemeClr val="accent2">
                    <a:lumMod val="60000"/>
                    <a:lumOff val="40000"/>
                  </a:schemeClr>
                </a:solidFill>
                <a:latin typeface="avenirroman"/>
              </a:rPr>
              <a:t> or other app to gather ideas.</a:t>
            </a:r>
            <a:endParaRPr lang="en-GB" dirty="0"/>
          </a:p>
          <a:p>
            <a:pPr marL="228600" indent="-228600">
              <a:buAutoNum type="arabicPeriod"/>
            </a:pPr>
            <a:r>
              <a:rPr lang="en-GB" dirty="0"/>
              <a:t>Ambitious capable learners</a:t>
            </a:r>
          </a:p>
          <a:p>
            <a:pPr marL="228600" indent="-228600">
              <a:buAutoNum type="arabicPeriod"/>
            </a:pPr>
            <a:r>
              <a:rPr lang="en-GB" dirty="0"/>
              <a:t>Enterprising, creative contributors</a:t>
            </a:r>
          </a:p>
          <a:p>
            <a:pPr marL="228600" indent="-228600">
              <a:buAutoNum type="arabicPeriod"/>
            </a:pPr>
            <a:r>
              <a:rPr lang="en-GB" dirty="0"/>
              <a:t>Ethical, informed citizens</a:t>
            </a:r>
          </a:p>
          <a:p>
            <a:pPr marL="228600" indent="-228600">
              <a:buAutoNum type="arabicPeriod"/>
            </a:pPr>
            <a:r>
              <a:rPr lang="en-GB" dirty="0"/>
              <a:t>Healthy, confident individuals</a:t>
            </a:r>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8219114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accent2">
                    <a:lumMod val="60000"/>
                    <a:lumOff val="40000"/>
                  </a:schemeClr>
                </a:solidFill>
                <a:latin typeface="avenirroman"/>
              </a:rPr>
              <a:t>Task</a:t>
            </a:r>
          </a:p>
          <a:p>
            <a:r>
              <a:rPr lang="en-GB" dirty="0">
                <a:solidFill>
                  <a:schemeClr val="accent2">
                    <a:lumMod val="60000"/>
                    <a:lumOff val="40000"/>
                  </a:schemeClr>
                </a:solidFill>
                <a:latin typeface="avenirroman"/>
              </a:rPr>
              <a:t>Having watched the video, </a:t>
            </a:r>
            <a:r>
              <a:rPr lang="en-GB" b="1" dirty="0">
                <a:solidFill>
                  <a:schemeClr val="accent2">
                    <a:lumMod val="60000"/>
                    <a:lumOff val="40000"/>
                  </a:schemeClr>
                </a:solidFill>
                <a:latin typeface="avenirroman"/>
              </a:rPr>
              <a:t>read the accompanying case study </a:t>
            </a:r>
            <a:r>
              <a:rPr lang="en-GB" dirty="0">
                <a:solidFill>
                  <a:schemeClr val="accent2">
                    <a:lumMod val="60000"/>
                    <a:lumOff val="40000"/>
                  </a:schemeClr>
                </a:solidFill>
                <a:hlinkClick r:id="rId3"/>
              </a:rPr>
              <a:t>https://www.estyn.gov.wales/effective-practice/connectinggenerations</a:t>
            </a:r>
            <a:r>
              <a:rPr lang="en-GB" dirty="0">
                <a:solidFill>
                  <a:schemeClr val="accent2">
                    <a:lumMod val="60000"/>
                    <a:lumOff val="40000"/>
                  </a:schemeClr>
                </a:solidFill>
              </a:rPr>
              <a:t> </a:t>
            </a:r>
          </a:p>
          <a:p>
            <a:r>
              <a:rPr lang="en-GB" dirty="0">
                <a:solidFill>
                  <a:schemeClr val="accent2">
                    <a:lumMod val="60000"/>
                    <a:lumOff val="40000"/>
                  </a:schemeClr>
                </a:solidFill>
                <a:latin typeface="avenirroman"/>
              </a:rPr>
              <a:t>Use the poll to decide which of the four purposes you think the school are developing as part of this project? Students</a:t>
            </a:r>
            <a:r>
              <a:rPr lang="en-GB" baseline="0" dirty="0">
                <a:solidFill>
                  <a:schemeClr val="accent2">
                    <a:lumMod val="60000"/>
                    <a:lumOff val="40000"/>
                  </a:schemeClr>
                </a:solidFill>
                <a:latin typeface="avenirroman"/>
              </a:rPr>
              <a:t> can ‘vote’ in the chat or use a </a:t>
            </a:r>
            <a:r>
              <a:rPr lang="en-GB" baseline="0" dirty="0" err="1">
                <a:solidFill>
                  <a:schemeClr val="accent2">
                    <a:lumMod val="60000"/>
                    <a:lumOff val="40000"/>
                  </a:schemeClr>
                </a:solidFill>
                <a:latin typeface="avenirroman"/>
              </a:rPr>
              <a:t>mentimeter</a:t>
            </a:r>
            <a:r>
              <a:rPr lang="en-GB" baseline="0" dirty="0">
                <a:solidFill>
                  <a:schemeClr val="accent2">
                    <a:lumMod val="60000"/>
                    <a:lumOff val="40000"/>
                  </a:schemeClr>
                </a:solidFill>
                <a:latin typeface="avenirroman"/>
              </a:rPr>
              <a:t> or other app to gather ideas.</a:t>
            </a:r>
            <a:endParaRPr lang="en-GB" dirty="0"/>
          </a:p>
          <a:p>
            <a:pPr marL="228600" indent="-228600">
              <a:buAutoNum type="arabicPeriod"/>
            </a:pPr>
            <a:r>
              <a:rPr lang="en-GB" dirty="0"/>
              <a:t>Ambitious capable learners</a:t>
            </a:r>
          </a:p>
          <a:p>
            <a:pPr marL="228600" indent="-228600">
              <a:buAutoNum type="arabicPeriod"/>
            </a:pPr>
            <a:r>
              <a:rPr lang="en-GB" dirty="0"/>
              <a:t>Enterprising, creative contributors</a:t>
            </a:r>
          </a:p>
          <a:p>
            <a:pPr marL="228600" indent="-228600">
              <a:buAutoNum type="arabicPeriod"/>
            </a:pPr>
            <a:r>
              <a:rPr lang="en-GB" dirty="0"/>
              <a:t>Ethical, informed citizens</a:t>
            </a:r>
          </a:p>
          <a:p>
            <a:pPr marL="228600" indent="-228600">
              <a:buAutoNum type="arabicPeriod"/>
            </a:pPr>
            <a:r>
              <a:rPr lang="en-GB" dirty="0"/>
              <a:t>Healthy, confident individuals</a:t>
            </a:r>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28023733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a:t>
            </a:r>
            <a:r>
              <a:rPr lang="en-GB" baseline="0" dirty="0"/>
              <a:t> ideas from Estyn, that can support part 1 of assignment. This link is in the handbook. This is only here for reference</a:t>
            </a:r>
          </a:p>
          <a:p>
            <a:r>
              <a:rPr lang="en-GB" dirty="0">
                <a:hlinkClick r:id="rId3"/>
              </a:rPr>
              <a:t>https://www.estyn.gov.wales/effective-practice/enhancing-pupils-entrepreneurial-skills-and-improving-standards</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003949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a typeface="ＭＳ Ｐゴシック" pitchFamily="-110" charset="-128"/>
                <a:cs typeface="ＭＳ Ｐゴシック" pitchFamily="-110" charset="-128"/>
              </a:rPr>
              <a:t>Can</a:t>
            </a:r>
            <a:r>
              <a:rPr lang="en-GB" sz="1200" baseline="0" dirty="0">
                <a:ea typeface="ＭＳ Ｐゴシック" pitchFamily="-110" charset="-128"/>
                <a:cs typeface="ＭＳ Ｐゴシック" pitchFamily="-110" charset="-128"/>
              </a:rPr>
              <a:t> be used as a summary from </a:t>
            </a:r>
            <a:r>
              <a:rPr lang="en-GB" sz="1200" baseline="0" dirty="0" err="1">
                <a:ea typeface="ＭＳ Ｐゴシック" pitchFamily="-110" charset="-128"/>
                <a:cs typeface="ＭＳ Ｐゴシック" pitchFamily="-110" charset="-128"/>
              </a:rPr>
              <a:t>Estyn’s</a:t>
            </a:r>
            <a:r>
              <a:rPr lang="en-GB" sz="1200" baseline="0" dirty="0">
                <a:ea typeface="ＭＳ Ｐゴシック" pitchFamily="-110" charset="-128"/>
                <a:cs typeface="ＭＳ Ｐゴシック" pitchFamily="-110" charset="-128"/>
              </a:rPr>
              <a:t> viewpoint. </a:t>
            </a:r>
          </a:p>
          <a:p>
            <a:endParaRPr lang="en-GB" sz="1200" baseline="0" dirty="0">
              <a:ea typeface="ＭＳ Ｐゴシック" pitchFamily="-110" charset="-128"/>
              <a:cs typeface="ＭＳ Ｐゴシック" pitchFamily="-11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ＭＳ Ｐゴシック" pitchFamily="-110" charset="-128"/>
                <a:cs typeface="ＭＳ Ｐゴシック" pitchFamily="-110" charset="-128"/>
              </a:rPr>
              <a:t>Did students see evidence of any of these points on PTE2?</a:t>
            </a:r>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35300400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ＭＳ Ｐゴシック" pitchFamily="-110" charset="-128"/>
                <a:cs typeface="ＭＳ Ｐゴシック" pitchFamily="-110" charset="-128"/>
              </a:rPr>
              <a:t>Can</a:t>
            </a:r>
            <a:r>
              <a:rPr lang="en-GB" sz="1200" baseline="0" dirty="0">
                <a:ea typeface="ＭＳ Ｐゴシック" pitchFamily="-110" charset="-128"/>
                <a:cs typeface="ＭＳ Ｐゴシック" pitchFamily="-110" charset="-128"/>
              </a:rPr>
              <a:t> be used as a summary from </a:t>
            </a:r>
            <a:r>
              <a:rPr lang="en-GB" sz="1200" baseline="0" dirty="0" err="1">
                <a:ea typeface="ＭＳ Ｐゴシック" pitchFamily="-110" charset="-128"/>
                <a:cs typeface="ＭＳ Ｐゴシック" pitchFamily="-110" charset="-128"/>
              </a:rPr>
              <a:t>Estyn’s</a:t>
            </a:r>
            <a:r>
              <a:rPr lang="en-GB" sz="1200" baseline="0" dirty="0">
                <a:ea typeface="ＭＳ Ｐゴシック" pitchFamily="-110" charset="-128"/>
                <a:cs typeface="ＭＳ Ｐゴシック" pitchFamily="-110" charset="-128"/>
              </a:rPr>
              <a:t> viewpoint.</a:t>
            </a:r>
            <a:endParaRPr lang="en-GB" sz="1200" dirty="0">
              <a:ea typeface="ＭＳ Ｐゴシック" pitchFamily="-110" charset="-128"/>
              <a:cs typeface="ＭＳ Ｐゴシック" pitchFamily="-11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a typeface="ＭＳ Ｐゴシック" pitchFamily="-110" charset="-128"/>
              <a:cs typeface="ＭＳ Ｐゴシック" pitchFamily="-110"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ＭＳ Ｐゴシック" pitchFamily="-110" charset="-128"/>
                <a:cs typeface="ＭＳ Ｐゴシック" pitchFamily="-110" charset="-128"/>
              </a:rPr>
              <a:t>Did students see evidence of any of these points on PTE2?</a:t>
            </a:r>
          </a:p>
          <a:p>
            <a:endParaRPr lang="en-GB" sz="1200" dirty="0">
              <a:ea typeface="ＭＳ Ｐゴシック" pitchFamily="-110" charset="-128"/>
              <a:cs typeface="ＭＳ Ｐゴシック" pitchFamily="-110" charset="-128"/>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6379025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https://learningfoundation.org.uk/wp-content/uploads/2016/03/Parental-involvement-to-parental-engagement-a-continuum.pdf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https://www.estyn.llyw.cymru/arfer-effeithiol/cefnogi-ymgysylltiad-rhieni-trwy-weithdai?_ga=2.116034310.1421779540.1602345478-1656086836.1587741921</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a:t>
            </a:r>
            <a:r>
              <a:rPr lang="en-GB" baseline="0" dirty="0"/>
              <a:t> maybe no time to do this task in this session, however students may wish to do their own research on parental engagement and parental involvement and use this literature and case study for support.</a:t>
            </a:r>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40612383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https://learningfoundation.org.uk/wp-content/uploads/2016/03/Parental-involvement-to-parental-engagement-a-continuum.pdf</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https://www.estyn.gov.wales/effectivepractice/supporting-parental-engagement-through-workshops</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a:t>
            </a:r>
            <a:r>
              <a:rPr lang="en-GB" baseline="0" dirty="0"/>
              <a:t> may be no time to do this task in this session, however students may wish to do their own research on parental engagement and parental involvement and use this literature and case study for support.</a:t>
            </a:r>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41718200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See the links from sessions 1 + 2 with part 1 of assignment.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Remind students to visit the ‘what to look for on placement’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If there are concerns about the video, such as practicalities, please reassure students that there is a document in the Assessment tile on Moodle entitled ‘creating a video from </a:t>
            </a:r>
            <a:r>
              <a:rPr lang="en-GB" b="0" baseline="0" dirty="0" err="1"/>
              <a:t>powerpoint</a:t>
            </a:r>
            <a:r>
              <a:rPr lang="en-GB" b="0" baseline="0" dirty="0"/>
              <a:t>/</a:t>
            </a:r>
            <a:r>
              <a:rPr lang="en-GB" b="0" baseline="0" dirty="0" err="1"/>
              <a:t>creu</a:t>
            </a:r>
            <a:r>
              <a:rPr lang="en-GB" b="0" baseline="0" dirty="0"/>
              <a:t> </a:t>
            </a:r>
            <a:r>
              <a:rPr lang="en-GB" b="0" baseline="0" dirty="0" err="1"/>
              <a:t>fideo</a:t>
            </a:r>
            <a:r>
              <a:rPr lang="en-GB" b="0" baseline="0" dirty="0"/>
              <a:t> o </a:t>
            </a:r>
            <a:r>
              <a:rPr lang="en-GB" b="0" baseline="0" dirty="0" err="1"/>
              <a:t>powerpoint</a:t>
            </a:r>
            <a:r>
              <a:rPr lang="en-GB" b="0" baseline="0" dirty="0"/>
              <a:t>’, this will give detailed practical support and the level of expectation that is required for this video submission, all videos should have </a:t>
            </a:r>
            <a:r>
              <a:rPr lang="en-GB" b="0" baseline="0" dirty="0" err="1"/>
              <a:t>powerpoints</a:t>
            </a:r>
            <a:r>
              <a:rPr lang="en-GB" b="0" baseline="0" dirty="0"/>
              <a:t>. </a:t>
            </a:r>
            <a:endParaRPr lang="en-GB"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7E637CE-5F7B-455C-8D20-34DE84C98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26945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12/5/2023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49947-3D2B-45F5-81F7-8FEB1B90CA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386A96-A365-463F-8319-CB9AE70F17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BCEB86-166A-41BE-A404-7C30F2DE8A9C}"/>
              </a:ext>
            </a:extLst>
          </p:cNvPr>
          <p:cNvSpPr>
            <a:spLocks noGrp="1"/>
          </p:cNvSpPr>
          <p:nvPr>
            <p:ph type="dt" sz="half" idx="10"/>
          </p:nvPr>
        </p:nvSpPr>
        <p:spPr/>
        <p:txBody>
          <a:bodyPr/>
          <a:lstStyle/>
          <a:p>
            <a:fld id="{2F3AF3C6-0FD4-4939-991C-00DDE5C56815}" type="datetime2">
              <a:rPr lang="en-US" smtClean="0"/>
              <a:t>Tuesday, December 5, 2023</a:t>
            </a:fld>
            <a:endParaRPr lang="en-US"/>
          </a:p>
        </p:txBody>
      </p:sp>
      <p:sp>
        <p:nvSpPr>
          <p:cNvPr id="5" name="Footer Placeholder 4">
            <a:extLst>
              <a:ext uri="{FF2B5EF4-FFF2-40B4-BE49-F238E27FC236}">
                <a16:creationId xmlns:a16="http://schemas.microsoft.com/office/drawing/2014/main" id="{56630E5E-DFF9-40AA-A2B8-48CE0AA0D2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68861D-0E31-4548-BE60-1358E584A14E}"/>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52557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4C95-8B2D-4F98-A2F7-C7DA7054E1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D04A907E-3212-422E-B95A-8CA34966C4A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7E4F67-D0B8-48B5-9611-06E388DB0E73}"/>
              </a:ext>
            </a:extLst>
          </p:cNvPr>
          <p:cNvSpPr>
            <a:spLocks noGrp="1"/>
          </p:cNvSpPr>
          <p:nvPr>
            <p:ph type="dt" sz="half" idx="10"/>
          </p:nvPr>
        </p:nvSpPr>
        <p:spPr/>
        <p:txBody>
          <a:bodyPr/>
          <a:lstStyle/>
          <a:p>
            <a:fld id="{655A5808-3B61-48CC-92EF-85AC2E0DFA56}" type="datetime2">
              <a:rPr lang="en-US" smtClean="0"/>
              <a:t>Tuesday, December 5, 2023</a:t>
            </a:fld>
            <a:endParaRPr lang="en-US"/>
          </a:p>
        </p:txBody>
      </p:sp>
      <p:sp>
        <p:nvSpPr>
          <p:cNvPr id="5" name="Footer Placeholder 4">
            <a:extLst>
              <a:ext uri="{FF2B5EF4-FFF2-40B4-BE49-F238E27FC236}">
                <a16:creationId xmlns:a16="http://schemas.microsoft.com/office/drawing/2014/main" id="{B03A46B5-2309-40FF-ABB6-14C6066EE4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162D92-1ECA-4928-8235-854D0F6B4E0E}"/>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44596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27799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3852618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6220715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307496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05/12/2023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3374888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05/12/2023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1560331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05/12/2023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853892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9251452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595751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1167788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592435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174078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360816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12/5/2023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606462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407150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460945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462046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56930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824753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24873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784966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169161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994822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extLst>
      <p:ext uri="{BB962C8B-B14F-4D97-AF65-F5344CB8AC3E}">
        <p14:creationId xmlns:p14="http://schemas.microsoft.com/office/powerpoint/2010/main" val="246167535"/>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3DCAAA-8FAB-9249-84B1-F47C85932D7F}" type="datetimeFigureOut">
              <a:rPr lang="en-US" smtClean="0"/>
              <a:pPr/>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4CCDC6-BA90-AE4F-A7EA-5C058C2A8C35}" type="slidenum">
              <a:rPr lang="en-US" smtClean="0"/>
              <a:pPr/>
              <a:t>‹#›</a:t>
            </a:fld>
            <a:endParaRPr lang="en-US"/>
          </a:p>
        </p:txBody>
      </p:sp>
    </p:spTree>
    <p:extLst>
      <p:ext uri="{BB962C8B-B14F-4D97-AF65-F5344CB8AC3E}">
        <p14:creationId xmlns:p14="http://schemas.microsoft.com/office/powerpoint/2010/main" val="1968213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5" Type="http://schemas.openxmlformats.org/officeDocument/2006/relationships/image" Target="../media/image1.jpg"/><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12/5/2023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700" r:id="rId12"/>
    <p:sldLayoutId id="214748370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BE39C-262D-40F2-90E2-40ED796CD594}" type="datetimeFigureOut">
              <a:rPr lang="en-GB" smtClean="0"/>
              <a:t>05/12/2023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31194746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12/5/2023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2407339303"/>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0.xml"/><Relationship Id="rId5" Type="http://schemas.openxmlformats.org/officeDocument/2006/relationships/hyperlink" Target="https://creativecommons.org/licenses/by-sa/3.0/" TargetMode="External"/><Relationship Id="rId4" Type="http://schemas.openxmlformats.org/officeDocument/2006/relationships/hyperlink" Target="https://www.geograph.org.uk/photo/511861"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0.xml"/><Relationship Id="rId4" Type="http://schemas.openxmlformats.org/officeDocument/2006/relationships/hyperlink" Target="https://ccednet-rcdec.ca/en/new-in-ced/2015/05/28/funding-available-community-infrastructure-through"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openxmlformats.org/officeDocument/2006/relationships/hyperlink" Target="https://www.iconfinder.com/icons/566694/chat_communicate_message_sms_talk_type_typing_ico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hyperlink" Target="https://hwb.gov.wales/cwricwlwm-i-gymru/cynllunio-eich-cwricwlwm/datblygu-gweledigaeth-ar-gyfer-dylunio-cwricwlwm/#curriculum-design-and-the-four-purposes" TargetMode="External"/><Relationship Id="rId4" Type="http://schemas.openxmlformats.org/officeDocument/2006/relationships/hyperlink" Target="https://hwb.gov.wales/curriculum-for-wales/designing-your-curriculum/developing-a-vision-for-curriculum-design/#curriculum-design-and-the-four-purposes" TargetMode="Externa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1.png"/><Relationship Id="rId7" Type="http://schemas.openxmlformats.org/officeDocument/2006/relationships/diagramQuickStyle" Target="../diagrams/quickStyle1.xml"/><Relationship Id="rId2" Type="http://schemas.openxmlformats.org/officeDocument/2006/relationships/notesSlide" Target="../notesSlides/notesSlide8.xml"/><Relationship Id="rId1" Type="http://schemas.openxmlformats.org/officeDocument/2006/relationships/slideLayout" Target="../slideLayouts/slideLayout19.xml"/><Relationship Id="rId6" Type="http://schemas.openxmlformats.org/officeDocument/2006/relationships/diagramLayout" Target="../diagrams/layout1.xml"/><Relationship Id="rId11" Type="http://schemas.openxmlformats.org/officeDocument/2006/relationships/hyperlink" Target="https://hwb.gov.wales/cwricwlwm-i-gymru/cynllunio-eich-cwricwlwm/datblygu-gweledigaeth-ar-gyfer-dylunio-cwricwlwm/#curriculum-design-and-the-four-purposes" TargetMode="External"/><Relationship Id="rId5" Type="http://schemas.openxmlformats.org/officeDocument/2006/relationships/diagramData" Target="../diagrams/data1.xml"/><Relationship Id="rId10" Type="http://schemas.openxmlformats.org/officeDocument/2006/relationships/hyperlink" Target="https://hwb.gov.wales/curriculum-for-wales/designing-your-curriculum/developing-a-vision-for-curriculum-design/#curriculum-design-and-the-four-purposes" TargetMode="External"/><Relationship Id="rId4" Type="http://schemas.openxmlformats.org/officeDocument/2006/relationships/image" Target="../media/image12.pn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3.png"/><Relationship Id="rId7" Type="http://schemas.openxmlformats.org/officeDocument/2006/relationships/diagramQuickStyle" Target="../diagrams/quickStyle2.xml"/><Relationship Id="rId2" Type="http://schemas.openxmlformats.org/officeDocument/2006/relationships/notesSlide" Target="../notesSlides/notesSlide9.xml"/><Relationship Id="rId1" Type="http://schemas.openxmlformats.org/officeDocument/2006/relationships/slideLayout" Target="../slideLayouts/slideLayout19.xml"/><Relationship Id="rId6" Type="http://schemas.openxmlformats.org/officeDocument/2006/relationships/diagramLayout" Target="../diagrams/layout2.xml"/><Relationship Id="rId11" Type="http://schemas.openxmlformats.org/officeDocument/2006/relationships/hyperlink" Target="https://hwb.gov.wales/cwricwlwm-i-gymru/cynllunio-eich-cwricwlwm/datblygu-gweledigaeth-ar-gyfer-dylunio-cwricwlwm/#curriculum-design-and-the-four-purposes" TargetMode="External"/><Relationship Id="rId5" Type="http://schemas.openxmlformats.org/officeDocument/2006/relationships/diagramData" Target="../diagrams/data2.xml"/><Relationship Id="rId10" Type="http://schemas.openxmlformats.org/officeDocument/2006/relationships/hyperlink" Target="https://hwb.gov.wales/curriculum-for-wales/designing-your-curriculum/developing-a-vision-for-curriculum-design/#curriculum-design-and-the-four-purposes" TargetMode="External"/><Relationship Id="rId4" Type="http://schemas.openxmlformats.org/officeDocument/2006/relationships/image" Target="../media/image12.pn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0.xml"/><Relationship Id="rId5" Type="http://schemas.openxmlformats.org/officeDocument/2006/relationships/image" Target="../media/image14.png"/><Relationship Id="rId4" Type="http://schemas.openxmlformats.org/officeDocument/2006/relationships/hyperlink" Target="https://www.iconfinder.com/icons/566694/chat_communicate_message_sms_talk_type_typing_ico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0.xml"/><Relationship Id="rId5" Type="http://schemas.openxmlformats.org/officeDocument/2006/relationships/image" Target="../media/image14.png"/><Relationship Id="rId4" Type="http://schemas.openxmlformats.org/officeDocument/2006/relationships/hyperlink" Target="https://www.iconfinder.com/icons/566694/chat_communicate_message_sms_talk_type_typing_icon"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hyperlink" Target="https://www.estyn.llyw.cymru/blog/yw-eich-ysgol-yn-un-syn-rhoi-teuluoedd-chymunedau-wrth-wraidd-ei-gwaith?_ga=2.207076691.1398570487.1604852903-1154725575.1604673275"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estyn.gov.wales/blog/your-school-one-puts-families-and-communities-heart-its-work"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0.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tfIaEVjyDYo" TargetMode="External"/><Relationship Id="rId2" Type="http://schemas.openxmlformats.org/officeDocument/2006/relationships/notesSlide" Target="../notesSlides/notesSlide16.xml"/><Relationship Id="rId1" Type="http://schemas.openxmlformats.org/officeDocument/2006/relationships/slideLayout" Target="../slideLayouts/slideLayout20.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8" Type="http://schemas.openxmlformats.org/officeDocument/2006/relationships/hyperlink" Target="https://www.youtube.com/watch?v=tfIaEVjyDYo"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19.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hyperlink" Target="https://www.estyn.gov.wales/effective-practice/connecting-generations?_ga=2.10382645.1660149277.1618447901-14400904.1618447901" TargetMode="External"/><Relationship Id="rId4" Type="http://schemas.openxmlformats.org/officeDocument/2006/relationships/diagramLayout" Target="../diagrams/layout3.xml"/><Relationship Id="rId9" Type="http://schemas.openxmlformats.org/officeDocument/2006/relationships/image" Target="../media/image20.png"/></Relationships>
</file>

<file path=ppt/slides/_rels/slide21.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hyperlink" Target="https://www.youtube.com/watch?v=tfIaEVjyDYo" TargetMode="External"/><Relationship Id="rId7" Type="http://schemas.openxmlformats.org/officeDocument/2006/relationships/diagramLayout" Target="../diagrams/layout4.xml"/><Relationship Id="rId2" Type="http://schemas.openxmlformats.org/officeDocument/2006/relationships/notesSlide" Target="../notesSlides/notesSlide18.xml"/><Relationship Id="rId1" Type="http://schemas.openxmlformats.org/officeDocument/2006/relationships/slideLayout" Target="../slideLayouts/slideLayout19.xml"/><Relationship Id="rId6" Type="http://schemas.openxmlformats.org/officeDocument/2006/relationships/diagramData" Target="../diagrams/data4.xml"/><Relationship Id="rId5" Type="http://schemas.openxmlformats.org/officeDocument/2006/relationships/hyperlink" Target="https://www.estyn.llyw.cymru/arfer-effeithiol/cysylltur-cenedlaethau?_ga=2.55720680.23738967.1613327512-830902049.1613327512" TargetMode="External"/><Relationship Id="rId10" Type="http://schemas.microsoft.com/office/2007/relationships/diagramDrawing" Target="../diagrams/drawing4.xml"/><Relationship Id="rId4" Type="http://schemas.openxmlformats.org/officeDocument/2006/relationships/image" Target="../media/image20.png"/><Relationship Id="rId9" Type="http://schemas.openxmlformats.org/officeDocument/2006/relationships/diagramColors" Target="../diagrams/colors4.xml"/></Relationships>
</file>

<file path=ppt/slides/_rels/slide22.xml.rels><?xml version="1.0" encoding="UTF-8" standalone="yes"?>
<Relationships xmlns="http://schemas.openxmlformats.org/package/2006/relationships"><Relationship Id="rId3" Type="http://schemas.openxmlformats.org/officeDocument/2006/relationships/hyperlink" Target="https://www.estyn.gov.wales/effective-practice/enhancing-pupils-entrepreneurial-skills-and-improving-standards" TargetMode="External"/><Relationship Id="rId2" Type="http://schemas.openxmlformats.org/officeDocument/2006/relationships/notesSlide" Target="../notesSlides/notesSlide19.xml"/><Relationship Id="rId1" Type="http://schemas.openxmlformats.org/officeDocument/2006/relationships/slideLayout" Target="../slideLayouts/slideLayout20.xml"/><Relationship Id="rId5" Type="http://schemas.openxmlformats.org/officeDocument/2006/relationships/image" Target="../media/image22.png"/><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38.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38.xml"/></Relationships>
</file>

<file path=ppt/slides/_rels/slide25.xml.rels><?xml version="1.0" encoding="UTF-8" standalone="yes"?>
<Relationships xmlns="http://schemas.openxmlformats.org/package/2006/relationships"><Relationship Id="rId3" Type="http://schemas.openxmlformats.org/officeDocument/2006/relationships/hyperlink" Target="https://learningfoundation.org.uk/wp-content/uploads/2016/03/Parental-involvement-to-parental-engagement-a-continuum.pdf" TargetMode="External"/><Relationship Id="rId2" Type="http://schemas.openxmlformats.org/officeDocument/2006/relationships/notesSlide" Target="../notesSlides/notesSlide22.xml"/><Relationship Id="rId1" Type="http://schemas.openxmlformats.org/officeDocument/2006/relationships/slideLayout" Target="../slideLayouts/slideLayout20.xml"/><Relationship Id="rId4" Type="http://schemas.openxmlformats.org/officeDocument/2006/relationships/hyperlink" Target="https://www.estyn.llyw.cymru/arfer-effeithiol/cefnogi-ymgysylltiad-rhieni-trwy-weithdai?_ga=2.116034310.1421779540.1602345478-1656086836.1587741921"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learningfoundation.org.uk/wp-content/uploads/2016/03/Parental-involvement-to-parental-engagement-a-continuum.pdf" TargetMode="External"/><Relationship Id="rId2" Type="http://schemas.openxmlformats.org/officeDocument/2006/relationships/notesSlide" Target="../notesSlides/notesSlide23.xml"/><Relationship Id="rId1" Type="http://schemas.openxmlformats.org/officeDocument/2006/relationships/slideLayout" Target="../slideLayouts/slideLayout20.xml"/><Relationship Id="rId4" Type="http://schemas.openxmlformats.org/officeDocument/2006/relationships/hyperlink" Target="https://www.estyn.gov.wales/effectivepractice/supporting-parental-engagement-through-workshop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0.xml"/><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9143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87836" y="4559523"/>
            <a:ext cx="8176104" cy="1236440"/>
          </a:xfrm>
          <a:noFill/>
        </p:spPr>
        <p:txBody>
          <a:bodyPr vert="horz" lIns="91440" tIns="45720" rIns="91440" bIns="45720" rtlCol="0" anchor="b">
            <a:normAutofit/>
          </a:bodyPr>
          <a:lstStyle/>
          <a:p>
            <a:pPr algn="ctr"/>
            <a:r>
              <a:rPr lang="en-US" sz="3800" b="1" dirty="0" err="1">
                <a:solidFill>
                  <a:schemeClr val="bg1"/>
                </a:solidFill>
              </a:rPr>
              <a:t>Croeso</a:t>
            </a:r>
            <a:r>
              <a:rPr lang="en-US" sz="3800" b="1" dirty="0">
                <a:solidFill>
                  <a:schemeClr val="bg1"/>
                </a:solidFill>
              </a:rPr>
              <a:t> </a:t>
            </a:r>
            <a:r>
              <a:rPr lang="en-US" sz="3800" b="1" dirty="0" err="1">
                <a:solidFill>
                  <a:schemeClr val="bg1"/>
                </a:solidFill>
              </a:rPr>
              <a:t>i</a:t>
            </a:r>
            <a:r>
              <a:rPr lang="en-US" sz="3800" b="1" dirty="0">
                <a:solidFill>
                  <a:schemeClr val="bg1"/>
                </a:solidFill>
              </a:rPr>
              <a:t> ECAD6009C </a:t>
            </a:r>
            <a:br>
              <a:rPr lang="en-US" sz="3800" b="1" dirty="0">
                <a:solidFill>
                  <a:schemeClr val="bg1"/>
                </a:solidFill>
              </a:rPr>
            </a:br>
            <a:r>
              <a:rPr lang="en-US" sz="3800" b="1" dirty="0">
                <a:solidFill>
                  <a:schemeClr val="bg1"/>
                </a:solidFill>
              </a:rPr>
              <a:t>Welcome to ECAD6009</a:t>
            </a:r>
          </a:p>
        </p:txBody>
      </p:sp>
      <p:pic>
        <p:nvPicPr>
          <p:cNvPr id="2050" name="Picture 2" descr="Introductions &amp; Welcome! - Pulmonary Fibrosis News Forums">
            <a:extLst>
              <a:ext uri="{FF2B5EF4-FFF2-40B4-BE49-F238E27FC236}">
                <a16:creationId xmlns:a16="http://schemas.microsoft.com/office/drawing/2014/main" id="{32C9DEDD-C0CC-4DD5-8ABF-CEC94D4A31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018" b="-1"/>
          <a:stretch/>
        </p:blipFill>
        <p:spPr bwMode="auto">
          <a:xfrm>
            <a:off x="20" y="1"/>
            <a:ext cx="9143979" cy="4239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721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160986" y="685800"/>
            <a:ext cx="2470773" cy="5105400"/>
          </a:xfrm>
        </p:spPr>
        <p:txBody>
          <a:bodyPr vert="horz" lIns="91440" tIns="45720" rIns="91440" bIns="45720" rtlCol="0" anchor="ctr">
            <a:normAutofit/>
          </a:bodyPr>
          <a:lstStyle/>
          <a:p>
            <a:r>
              <a:rPr lang="en-GB" sz="3600" dirty="0" err="1">
                <a:solidFill>
                  <a:schemeClr val="bg1"/>
                </a:solidFill>
              </a:rPr>
              <a:t>Diwrnod</a:t>
            </a:r>
            <a:r>
              <a:rPr lang="en-GB" sz="3600" dirty="0">
                <a:solidFill>
                  <a:schemeClr val="bg1"/>
                </a:solidFill>
              </a:rPr>
              <a:t> 1 - </a:t>
            </a:r>
            <a:r>
              <a:rPr lang="en-GB" sz="3600" dirty="0" err="1">
                <a:solidFill>
                  <a:schemeClr val="bg1"/>
                </a:solidFill>
              </a:rPr>
              <a:t>Sesiwn</a:t>
            </a:r>
            <a:r>
              <a:rPr lang="en-GB" sz="3600" dirty="0">
                <a:solidFill>
                  <a:schemeClr val="bg1"/>
                </a:solidFill>
              </a:rPr>
              <a:t> 2</a:t>
            </a:r>
            <a:br>
              <a:rPr lang="en-GB" sz="3600" dirty="0">
                <a:solidFill>
                  <a:schemeClr val="bg1"/>
                </a:solidFill>
              </a:rPr>
            </a:br>
            <a:br>
              <a:rPr lang="en-GB" sz="3600" dirty="0">
                <a:solidFill>
                  <a:schemeClr val="bg1"/>
                </a:solidFill>
              </a:rPr>
            </a:br>
            <a:br>
              <a:rPr lang="en-GB" sz="3600" dirty="0">
                <a:solidFill>
                  <a:schemeClr val="bg1"/>
                </a:solidFill>
              </a:rPr>
            </a:br>
            <a:r>
              <a:rPr lang="en-US" sz="3500" kern="1200" dirty="0">
                <a:solidFill>
                  <a:srgbClr val="FFFFFF"/>
                </a:solidFill>
                <a:latin typeface="+mj-lt"/>
                <a:ea typeface="+mj-ea"/>
                <a:cs typeface="+mj-cs"/>
              </a:rPr>
              <a:t>Day 1 – Session 2</a:t>
            </a:r>
          </a:p>
        </p:txBody>
      </p:sp>
      <p:sp>
        <p:nvSpPr>
          <p:cNvPr id="4" name="Text Placeholder 3">
            <a:extLst>
              <a:ext uri="{FF2B5EF4-FFF2-40B4-BE49-F238E27FC236}">
                <a16:creationId xmlns:a16="http://schemas.microsoft.com/office/drawing/2014/main" id="{FF086E3F-8098-4790-A349-A4A5DB97779C}"/>
              </a:ext>
            </a:extLst>
          </p:cNvPr>
          <p:cNvSpPr>
            <a:spLocks noGrp="1"/>
          </p:cNvSpPr>
          <p:nvPr>
            <p:ph type="body" idx="1"/>
          </p:nvPr>
        </p:nvSpPr>
        <p:spPr>
          <a:xfrm>
            <a:off x="3746500" y="685800"/>
            <a:ext cx="4864100" cy="2489200"/>
          </a:xfrm>
        </p:spPr>
        <p:txBody>
          <a:bodyPr vert="horz" wrap="square" lIns="91440" tIns="45720" rIns="91440" bIns="45720" rtlCol="0" anchor="t">
            <a:normAutofit/>
          </a:bodyPr>
          <a:lstStyle/>
          <a:p>
            <a:r>
              <a:rPr lang="en-GB" sz="2800" b="1" dirty="0">
                <a:solidFill>
                  <a:schemeClr val="bg1"/>
                </a:solidFill>
              </a:rPr>
              <a:t>Introduction to the module and overview</a:t>
            </a:r>
            <a:endParaRPr lang="en-US" sz="2800" kern="1200" dirty="0">
              <a:solidFill>
                <a:schemeClr val="bg1"/>
              </a:solidFill>
            </a:endParaRPr>
          </a:p>
        </p:txBody>
      </p:sp>
      <p:sp>
        <p:nvSpPr>
          <p:cNvPr id="13" name="Rectangle 12"/>
          <p:cNvSpPr/>
          <p:nvPr/>
        </p:nvSpPr>
        <p:spPr>
          <a:xfrm>
            <a:off x="3724203" y="4264561"/>
            <a:ext cx="4718672" cy="1938992"/>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alibri" panose="020F0502020204030204"/>
                <a:ea typeface="+mn-ea"/>
                <a:cs typeface="+mn-cs"/>
              </a:rPr>
              <a:t>Learners, Schools and Communities: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alibri" panose="020F0502020204030204"/>
                <a:ea typeface="+mn-ea"/>
                <a:cs typeface="+mn-cs"/>
              </a:rPr>
              <a:t>where am I teaching?</a:t>
            </a:r>
          </a:p>
        </p:txBody>
      </p:sp>
      <p:sp>
        <p:nvSpPr>
          <p:cNvPr id="14" name="Rectangle 13"/>
          <p:cNvSpPr/>
          <p:nvPr/>
        </p:nvSpPr>
        <p:spPr>
          <a:xfrm>
            <a:off x="3787823" y="1499345"/>
            <a:ext cx="4442174" cy="2554545"/>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Dysgwyr</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Ysgolion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Chymunedau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ble</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ydw</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i’n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addysgu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t>
            </a:r>
          </a:p>
        </p:txBody>
      </p:sp>
      <p:pic>
        <p:nvPicPr>
          <p:cNvPr id="15" name="Picture 2" descr="Wales Map Flag | Wales map, Welsh flag, Wales flag">
            <a:extLst>
              <a:ext uri="{FF2B5EF4-FFF2-40B4-BE49-F238E27FC236}">
                <a16:creationId xmlns:a16="http://schemas.microsoft.com/office/drawing/2014/main" id="{DEB6A32B-B86E-4BF3-B2D3-653157B9FA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6738" y="232670"/>
            <a:ext cx="2501970" cy="1443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205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3" name="TextBox 2">
            <a:extLst>
              <a:ext uri="{FF2B5EF4-FFF2-40B4-BE49-F238E27FC236}">
                <a16:creationId xmlns:a16="http://schemas.microsoft.com/office/drawing/2014/main" id="{B9E735E4-A267-45D9-B89F-EA30D7B43536}"/>
              </a:ext>
            </a:extLst>
          </p:cNvPr>
          <p:cNvSpPr txBox="1"/>
          <p:nvPr/>
        </p:nvSpPr>
        <p:spPr>
          <a:xfrm>
            <a:off x="3463767" y="1729916"/>
            <a:ext cx="5415427" cy="3146884"/>
          </a:xfrm>
          <a:prstGeom prst="rect">
            <a:avLst/>
          </a:prstGeom>
          <a:noFill/>
        </p:spPr>
        <p:txBody>
          <a:bodyPr wrap="square" rtlCol="0" anchor="t">
            <a:normAutofit fontScale="77500" lnSpcReduction="20000"/>
          </a:bodyPr>
          <a:lstStyle/>
          <a:p>
            <a:pPr>
              <a:spcAft>
                <a:spcPts val="600"/>
              </a:spcAft>
              <a:defRPr/>
            </a:pPr>
            <a:r>
              <a:rPr lang="en-GB" sz="5200" b="1" dirty="0" err="1">
                <a:solidFill>
                  <a:schemeClr val="accent1"/>
                </a:solidFill>
                <a:latin typeface="Calibri" panose="020F0502020204030204" pitchFamily="34" charset="0"/>
                <a:cs typeface="Calibri" panose="020F0502020204030204" pitchFamily="34" charset="0"/>
              </a:rPr>
              <a:t>Sut</a:t>
            </a:r>
            <a:r>
              <a:rPr lang="en-GB" sz="5200" b="1" dirty="0">
                <a:solidFill>
                  <a:schemeClr val="accent1"/>
                </a:solidFill>
                <a:latin typeface="Calibri" panose="020F0502020204030204" pitchFamily="34" charset="0"/>
                <a:cs typeface="Calibri" panose="020F0502020204030204" pitchFamily="34" charset="0"/>
              </a:rPr>
              <a:t> </a:t>
            </a:r>
            <a:r>
              <a:rPr lang="en-GB" sz="5200" b="1" dirty="0" err="1">
                <a:solidFill>
                  <a:schemeClr val="accent1"/>
                </a:solidFill>
                <a:latin typeface="Calibri" panose="020F0502020204030204" pitchFamily="34" charset="0"/>
                <a:cs typeface="Calibri" panose="020F0502020204030204" pitchFamily="34" charset="0"/>
              </a:rPr>
              <a:t>mae'r</a:t>
            </a:r>
            <a:r>
              <a:rPr lang="en-GB" sz="5200" b="1" dirty="0">
                <a:solidFill>
                  <a:schemeClr val="accent1"/>
                </a:solidFill>
                <a:latin typeface="Calibri" panose="020F0502020204030204" pitchFamily="34" charset="0"/>
                <a:cs typeface="Calibri" panose="020F0502020204030204" pitchFamily="34" charset="0"/>
              </a:rPr>
              <a:t> 4 </a:t>
            </a:r>
            <a:r>
              <a:rPr lang="en-GB" sz="5200" b="1" dirty="0" err="1">
                <a:solidFill>
                  <a:schemeClr val="accent1"/>
                </a:solidFill>
                <a:latin typeface="Calibri" panose="020F0502020204030204" pitchFamily="34" charset="0"/>
                <a:cs typeface="Calibri" panose="020F0502020204030204" pitchFamily="34" charset="0"/>
              </a:rPr>
              <a:t>Diben</a:t>
            </a:r>
            <a:r>
              <a:rPr lang="en-GB" sz="5200" b="1" dirty="0">
                <a:solidFill>
                  <a:schemeClr val="accent1"/>
                </a:solidFill>
                <a:latin typeface="Calibri" panose="020F0502020204030204" pitchFamily="34" charset="0"/>
                <a:cs typeface="Calibri" panose="020F0502020204030204" pitchFamily="34" charset="0"/>
              </a:rPr>
              <a:t> </a:t>
            </a:r>
            <a:r>
              <a:rPr lang="en-GB" sz="5200" b="1" dirty="0" err="1">
                <a:solidFill>
                  <a:schemeClr val="accent1"/>
                </a:solidFill>
                <a:latin typeface="Calibri" panose="020F0502020204030204" pitchFamily="34" charset="0"/>
                <a:cs typeface="Calibri" panose="020F0502020204030204" pitchFamily="34" charset="0"/>
              </a:rPr>
              <a:t>yn</a:t>
            </a:r>
            <a:r>
              <a:rPr lang="en-GB" sz="5200" b="1" dirty="0">
                <a:solidFill>
                  <a:schemeClr val="accent1"/>
                </a:solidFill>
                <a:latin typeface="Calibri" panose="020F0502020204030204" pitchFamily="34" charset="0"/>
                <a:cs typeface="Calibri" panose="020F0502020204030204" pitchFamily="34" charset="0"/>
              </a:rPr>
              <a:t> </a:t>
            </a:r>
            <a:r>
              <a:rPr lang="en-GB" sz="5200" b="1" dirty="0" err="1">
                <a:solidFill>
                  <a:schemeClr val="accent1"/>
                </a:solidFill>
                <a:latin typeface="Calibri" panose="020F0502020204030204" pitchFamily="34" charset="0"/>
                <a:cs typeface="Calibri" panose="020F0502020204030204" pitchFamily="34" charset="0"/>
              </a:rPr>
              <a:t>cysylltu</a:t>
            </a:r>
            <a:r>
              <a:rPr lang="en-GB" sz="5200" b="1" dirty="0">
                <a:solidFill>
                  <a:schemeClr val="accent1"/>
                </a:solidFill>
                <a:latin typeface="Calibri" panose="020F0502020204030204" pitchFamily="34" charset="0"/>
                <a:cs typeface="Calibri" panose="020F0502020204030204" pitchFamily="34" charset="0"/>
              </a:rPr>
              <a:t> </a:t>
            </a:r>
            <a:r>
              <a:rPr lang="en-GB" sz="5200" b="1" dirty="0" err="1">
                <a:solidFill>
                  <a:schemeClr val="accent1"/>
                </a:solidFill>
                <a:latin typeface="Calibri" panose="020F0502020204030204" pitchFamily="34" charset="0"/>
                <a:cs typeface="Calibri" panose="020F0502020204030204" pitchFamily="34" charset="0"/>
              </a:rPr>
              <a:t>â'r</a:t>
            </a:r>
            <a:r>
              <a:rPr lang="en-GB" sz="5200" b="1" dirty="0">
                <a:solidFill>
                  <a:schemeClr val="accent1"/>
                </a:solidFill>
                <a:latin typeface="Calibri" panose="020F0502020204030204" pitchFamily="34" charset="0"/>
                <a:cs typeface="Calibri" panose="020F0502020204030204" pitchFamily="34" charset="0"/>
              </a:rPr>
              <a:t> </a:t>
            </a:r>
            <a:r>
              <a:rPr lang="en-GB" sz="5200" b="1" dirty="0" err="1">
                <a:solidFill>
                  <a:schemeClr val="accent1"/>
                </a:solidFill>
                <a:latin typeface="Calibri" panose="020F0502020204030204" pitchFamily="34" charset="0"/>
                <a:cs typeface="Calibri" panose="020F0502020204030204" pitchFamily="34" charset="0"/>
              </a:rPr>
              <a:t>gymuned</a:t>
            </a:r>
            <a:r>
              <a:rPr lang="en-GB" sz="5200" b="1" dirty="0">
                <a:solidFill>
                  <a:schemeClr val="accent1"/>
                </a:solidFill>
                <a:latin typeface="Calibri" panose="020F0502020204030204" pitchFamily="34" charset="0"/>
                <a:cs typeface="Calibri" panose="020F0502020204030204" pitchFamily="34" charset="0"/>
              </a:rPr>
              <a:t>?</a:t>
            </a:r>
          </a:p>
          <a:p>
            <a:pPr>
              <a:spcAft>
                <a:spcPts val="600"/>
              </a:spcAft>
              <a:defRPr/>
            </a:pPr>
            <a:endParaRPr lang="en-GB" sz="5200" dirty="0">
              <a:solidFill>
                <a:schemeClr val="accent1"/>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600"/>
              </a:spcAft>
              <a:buClrTx/>
              <a:buSzTx/>
              <a:buFontTx/>
              <a:buNone/>
              <a:tabLst/>
              <a:defRPr/>
            </a:pPr>
            <a:r>
              <a:rPr lang="en-GB" sz="5200" b="1" dirty="0">
                <a:solidFill>
                  <a:prstClr val="black"/>
                </a:solidFill>
                <a:latin typeface="Calibri" panose="020F0502020204030204"/>
              </a:rPr>
              <a:t>How do the 4 Purposes link to the community?</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160986" y="685800"/>
            <a:ext cx="2470773" cy="5105400"/>
          </a:xfrm>
        </p:spPr>
        <p:txBody>
          <a:bodyPr vert="horz" lIns="91440" tIns="45720" rIns="91440" bIns="45720" rtlCol="0" anchor="ctr">
            <a:normAutofit/>
          </a:bodyPr>
          <a:lstStyle/>
          <a:p>
            <a:r>
              <a:rPr lang="en-GB" sz="3600" dirty="0" err="1">
                <a:solidFill>
                  <a:schemeClr val="bg1"/>
                </a:solidFill>
              </a:rPr>
              <a:t>Diwrnod</a:t>
            </a:r>
            <a:r>
              <a:rPr lang="en-GB" sz="3600" dirty="0">
                <a:solidFill>
                  <a:schemeClr val="bg1"/>
                </a:solidFill>
              </a:rPr>
              <a:t> 1 - </a:t>
            </a:r>
            <a:r>
              <a:rPr lang="en-GB" sz="3600" dirty="0" err="1">
                <a:solidFill>
                  <a:schemeClr val="bg1"/>
                </a:solidFill>
              </a:rPr>
              <a:t>sesiwn</a:t>
            </a:r>
            <a:r>
              <a:rPr lang="en-GB" sz="3600" dirty="0">
                <a:solidFill>
                  <a:schemeClr val="bg1"/>
                </a:solidFill>
              </a:rPr>
              <a:t> 2</a:t>
            </a:r>
            <a:br>
              <a:rPr lang="en-GB" sz="3600" dirty="0">
                <a:solidFill>
                  <a:schemeClr val="bg1"/>
                </a:solidFill>
              </a:rPr>
            </a:br>
            <a:br>
              <a:rPr lang="en-GB" sz="3600" dirty="0">
                <a:solidFill>
                  <a:schemeClr val="bg1"/>
                </a:solidFill>
              </a:rPr>
            </a:br>
            <a:br>
              <a:rPr lang="en-GB" sz="3600" dirty="0">
                <a:solidFill>
                  <a:schemeClr val="bg1"/>
                </a:solidFill>
              </a:rPr>
            </a:br>
            <a:r>
              <a:rPr lang="en-US" sz="3500" kern="1200" dirty="0">
                <a:solidFill>
                  <a:srgbClr val="FFFFFF"/>
                </a:solidFill>
                <a:latin typeface="+mj-lt"/>
                <a:ea typeface="+mj-ea"/>
                <a:cs typeface="+mj-cs"/>
              </a:rPr>
              <a:t>Day 1 – Session 2</a:t>
            </a:r>
          </a:p>
        </p:txBody>
      </p:sp>
      <p:sp>
        <p:nvSpPr>
          <p:cNvPr id="4" name="Text Placeholder 3">
            <a:extLst>
              <a:ext uri="{FF2B5EF4-FFF2-40B4-BE49-F238E27FC236}">
                <a16:creationId xmlns:a16="http://schemas.microsoft.com/office/drawing/2014/main" id="{FF086E3F-8098-4790-A349-A4A5DB97779C}"/>
              </a:ext>
            </a:extLst>
          </p:cNvPr>
          <p:cNvSpPr>
            <a:spLocks noGrp="1"/>
          </p:cNvSpPr>
          <p:nvPr>
            <p:ph type="body" idx="1"/>
          </p:nvPr>
        </p:nvSpPr>
        <p:spPr>
          <a:xfrm>
            <a:off x="3746500" y="685800"/>
            <a:ext cx="4864100" cy="2489200"/>
          </a:xfrm>
        </p:spPr>
        <p:txBody>
          <a:bodyPr vert="horz" wrap="square" lIns="91440" tIns="45720" rIns="91440" bIns="45720" rtlCol="0" anchor="t">
            <a:normAutofit/>
          </a:bodyPr>
          <a:lstStyle/>
          <a:p>
            <a:r>
              <a:rPr lang="en-GB" sz="2800" b="1" dirty="0">
                <a:solidFill>
                  <a:schemeClr val="bg1"/>
                </a:solidFill>
              </a:rPr>
              <a:t>Introduction to the module and overview</a:t>
            </a:r>
            <a:endParaRPr lang="en-US" sz="2800" kern="1200" dirty="0">
              <a:solidFill>
                <a:schemeClr val="bg1"/>
              </a:solidFill>
            </a:endParaRPr>
          </a:p>
        </p:txBody>
      </p:sp>
    </p:spTree>
    <p:extLst>
      <p:ext uri="{BB962C8B-B14F-4D97-AF65-F5344CB8AC3E}">
        <p14:creationId xmlns:p14="http://schemas.microsoft.com/office/powerpoint/2010/main" val="2992277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85216"/>
            <a:ext cx="7886700" cy="1325563"/>
          </a:xfrm>
        </p:spPr>
        <p:txBody>
          <a:bodyPr vert="horz" lIns="91440" tIns="45720" rIns="91440" bIns="45720" rtlCol="0" anchor="ctr">
            <a:normAutofit/>
          </a:bodyPr>
          <a:lstStyle/>
          <a:p>
            <a:br>
              <a:rPr lang="en-US" sz="2100" b="1" dirty="0">
                <a:solidFill>
                  <a:schemeClr val="bg1"/>
                </a:solidFill>
              </a:rPr>
            </a:br>
            <a:r>
              <a:rPr lang="en-GB" sz="2400" b="1" dirty="0" err="1">
                <a:solidFill>
                  <a:srgbClr val="00B0F0"/>
                </a:solidFill>
              </a:rPr>
              <a:t>Amcan</a:t>
            </a:r>
            <a:r>
              <a:rPr lang="en-GB" sz="2400" b="1" dirty="0">
                <a:solidFill>
                  <a:srgbClr val="00B0F0"/>
                </a:solidFill>
              </a:rPr>
              <a:t> y </a:t>
            </a:r>
            <a:r>
              <a:rPr lang="en-GB" sz="2400" b="1" dirty="0" err="1">
                <a:solidFill>
                  <a:srgbClr val="00B0F0"/>
                </a:solidFill>
              </a:rPr>
              <a:t>sesiwn</a:t>
            </a:r>
            <a:br>
              <a:rPr lang="en-GB" sz="2400" b="1" dirty="0">
                <a:solidFill>
                  <a:schemeClr val="bg1"/>
                </a:solidFill>
              </a:rPr>
            </a:br>
            <a:r>
              <a:rPr lang="en-GB" sz="2400" b="1" dirty="0">
                <a:solidFill>
                  <a:schemeClr val="bg1"/>
                </a:solidFill>
              </a:rPr>
              <a:t>Session’s aim</a:t>
            </a:r>
            <a:endParaRPr lang="en-US" sz="2100" b="1" dirty="0">
              <a:solidFill>
                <a:schemeClr val="bg1"/>
              </a:solidFill>
            </a:endParaRP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6126" r="11993" b="-3"/>
          <a:stretch/>
        </p:blipFill>
        <p:spPr>
          <a:xfrm>
            <a:off x="441678" y="2595094"/>
            <a:ext cx="4540374" cy="3553144"/>
          </a:xfrm>
          <a:prstGeom prst="rect">
            <a:avLst/>
          </a:prstGeom>
        </p:spPr>
      </p:pic>
      <p:sp>
        <p:nvSpPr>
          <p:cNvPr id="3" name="TextBox 2"/>
          <p:cNvSpPr txBox="1"/>
          <p:nvPr/>
        </p:nvSpPr>
        <p:spPr>
          <a:xfrm>
            <a:off x="5215814" y="2743200"/>
            <a:ext cx="3521277" cy="3660185"/>
          </a:xfrm>
          <a:prstGeom prst="rect">
            <a:avLst/>
          </a:prstGeom>
        </p:spPr>
        <p:txBody>
          <a:bodyPr vert="horz" lIns="91440" tIns="45720" rIns="91440" bIns="45720" rtlCol="0" anchor="ctr">
            <a:normAutofit/>
          </a:bodyPr>
          <a:lstStyle/>
          <a:p>
            <a:pPr marL="285750" indent="-285750" fontAlgn="base">
              <a:buFont typeface="Arial" panose="020B0604020202020204" pitchFamily="34" charset="0"/>
              <a:buChar char="•"/>
            </a:pPr>
            <a:r>
              <a:rPr lang="en-GB" dirty="0">
                <a:solidFill>
                  <a:schemeClr val="accent1"/>
                </a:solidFill>
              </a:rPr>
              <a:t>I </a:t>
            </a:r>
            <a:r>
              <a:rPr lang="en-GB" dirty="0" err="1">
                <a:solidFill>
                  <a:schemeClr val="accent1"/>
                </a:solidFill>
              </a:rPr>
              <a:t>ystyried</a:t>
            </a:r>
            <a:r>
              <a:rPr lang="en-GB" dirty="0">
                <a:solidFill>
                  <a:schemeClr val="accent1"/>
                </a:solidFill>
              </a:rPr>
              <a:t> y </a:t>
            </a:r>
            <a:r>
              <a:rPr lang="en-GB" dirty="0" err="1">
                <a:solidFill>
                  <a:schemeClr val="accent1"/>
                </a:solidFill>
              </a:rPr>
              <a:t>cysylltiadau</a:t>
            </a:r>
            <a:r>
              <a:rPr lang="en-GB" dirty="0">
                <a:solidFill>
                  <a:schemeClr val="accent1"/>
                </a:solidFill>
              </a:rPr>
              <a:t> </a:t>
            </a:r>
            <a:r>
              <a:rPr lang="en-GB" dirty="0" err="1">
                <a:solidFill>
                  <a:schemeClr val="accent1"/>
                </a:solidFill>
              </a:rPr>
              <a:t>rhwng</a:t>
            </a:r>
            <a:r>
              <a:rPr lang="en-GB" dirty="0">
                <a:solidFill>
                  <a:schemeClr val="accent1"/>
                </a:solidFill>
              </a:rPr>
              <a:t> y 4 </a:t>
            </a:r>
            <a:r>
              <a:rPr lang="en-GB" dirty="0" err="1">
                <a:solidFill>
                  <a:schemeClr val="accent1"/>
                </a:solidFill>
              </a:rPr>
              <a:t>Diben</a:t>
            </a:r>
            <a:r>
              <a:rPr lang="en-GB" dirty="0">
                <a:solidFill>
                  <a:schemeClr val="accent1"/>
                </a:solidFill>
              </a:rPr>
              <a:t> a </a:t>
            </a:r>
            <a:r>
              <a:rPr lang="en-GB" dirty="0" err="1">
                <a:solidFill>
                  <a:schemeClr val="accent1"/>
                </a:solidFill>
              </a:rPr>
              <a:t>chymuned</a:t>
            </a:r>
            <a:r>
              <a:rPr lang="en-GB" dirty="0">
                <a:solidFill>
                  <a:schemeClr val="accent1"/>
                </a:solidFill>
              </a:rPr>
              <a:t> </a:t>
            </a:r>
            <a:r>
              <a:rPr lang="en-GB" dirty="0" err="1">
                <a:solidFill>
                  <a:schemeClr val="accent1"/>
                </a:solidFill>
              </a:rPr>
              <a:t>yr</a:t>
            </a:r>
            <a:r>
              <a:rPr lang="en-GB" dirty="0">
                <a:solidFill>
                  <a:schemeClr val="accent1"/>
                </a:solidFill>
              </a:rPr>
              <a:t> </a:t>
            </a:r>
            <a:r>
              <a:rPr lang="en-GB" dirty="0" err="1">
                <a:solidFill>
                  <a:schemeClr val="accent1"/>
                </a:solidFill>
              </a:rPr>
              <a:t>ysgol</a:t>
            </a:r>
            <a:r>
              <a:rPr lang="en-GB" dirty="0">
                <a:solidFill>
                  <a:schemeClr val="accent1"/>
                </a:solidFill>
              </a:rPr>
              <a:t>.</a:t>
            </a:r>
            <a:br>
              <a:rPr lang="en-GB" dirty="0">
                <a:solidFill>
                  <a:schemeClr val="accent1"/>
                </a:solidFill>
              </a:rPr>
            </a:br>
            <a:endParaRPr lang="en-GB" dirty="0">
              <a:solidFill>
                <a:schemeClr val="accent1"/>
              </a:solidFill>
            </a:endParaRPr>
          </a:p>
          <a:p>
            <a:pPr fontAlgn="base"/>
            <a:endParaRPr lang="en-GB" dirty="0">
              <a:solidFill>
                <a:schemeClr val="accent1"/>
              </a:solidFill>
            </a:endParaRPr>
          </a:p>
          <a:p>
            <a:pPr marL="285750" indent="-285750" fontAlgn="base">
              <a:buFont typeface="Arial" panose="020B0604020202020204" pitchFamily="34" charset="0"/>
              <a:buChar char="•"/>
            </a:pPr>
            <a:r>
              <a:rPr lang="en-GB" dirty="0"/>
              <a:t>To consider the links between the 4 Purposes and the school’s community.</a:t>
            </a:r>
          </a:p>
          <a:p>
            <a:pPr fontAlgn="base"/>
            <a:endParaRPr lang="en-GB" sz="1600" dirty="0">
              <a:solidFill>
                <a:schemeClr val="accent1"/>
              </a:solidFill>
            </a:endParaRPr>
          </a:p>
          <a:p>
            <a:pPr indent="-2286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1137347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ky, outdoor, grass, road&#10;&#10;Description automatically generated">
            <a:extLst>
              <a:ext uri="{FF2B5EF4-FFF2-40B4-BE49-F238E27FC236}">
                <a16:creationId xmlns:a16="http://schemas.microsoft.com/office/drawing/2014/main" id="{53F80C20-F584-4D7B-B6B2-93F8A229D4D5}"/>
              </a:ext>
            </a:extLst>
          </p:cNvPr>
          <p:cNvPicPr>
            <a:picLocks noChangeAspect="1"/>
          </p:cNvPicPr>
          <p:nvPr/>
        </p:nvPicPr>
        <p:blipFill rotWithShape="1">
          <a:blip r:embed="rId3">
            <a:alphaModFix amt="6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436"/>
          <a:stretch/>
        </p:blipFill>
        <p:spPr>
          <a:xfrm>
            <a:off x="-384679" y="-1"/>
            <a:ext cx="9594077" cy="6804397"/>
          </a:xfrm>
          <a:prstGeom prst="rect">
            <a:avLst/>
          </a:prstGeom>
        </p:spPr>
      </p:pic>
      <p:sp>
        <p:nvSpPr>
          <p:cNvPr id="7" name="TextBox 6">
            <a:extLst>
              <a:ext uri="{FF2B5EF4-FFF2-40B4-BE49-F238E27FC236}">
                <a16:creationId xmlns:a16="http://schemas.microsoft.com/office/drawing/2014/main" id="{CFEE451E-285E-4912-B2C4-4FBD42A02062}"/>
              </a:ext>
            </a:extLst>
          </p:cNvPr>
          <p:cNvSpPr txBox="1"/>
          <p:nvPr/>
        </p:nvSpPr>
        <p:spPr>
          <a:xfrm>
            <a:off x="-78233" y="4316568"/>
            <a:ext cx="4339243" cy="3982402"/>
          </a:xfrm>
          <a:prstGeom prst="rect">
            <a:avLst/>
          </a:prstGeom>
        </p:spPr>
        <p:txBody>
          <a:bodyPr vert="horz" lIns="68580" tIns="34290" rIns="68580" bIns="34290" rtlCol="0">
            <a:noAutofit/>
          </a:bodyPr>
          <a:lstStyle/>
          <a:p>
            <a:pPr>
              <a:lnSpc>
                <a:spcPct val="90000"/>
              </a:lnSpc>
              <a:spcAft>
                <a:spcPts val="450"/>
              </a:spcAft>
            </a:pPr>
            <a:r>
              <a:rPr lang="en-US" b="1" dirty="0" err="1"/>
              <a:t>Aseiniad</a:t>
            </a:r>
            <a:r>
              <a:rPr lang="en-US" b="1" dirty="0"/>
              <a:t>: </a:t>
            </a:r>
          </a:p>
          <a:p>
            <a:pPr>
              <a:lnSpc>
                <a:spcPct val="90000"/>
              </a:lnSpc>
              <a:spcAft>
                <a:spcPts val="450"/>
              </a:spcAft>
            </a:pPr>
            <a:r>
              <a:rPr lang="en-US" b="1" dirty="0" err="1"/>
              <a:t>Elfen</a:t>
            </a:r>
            <a:r>
              <a:rPr lang="en-US" b="1" dirty="0"/>
              <a:t> 1 </a:t>
            </a:r>
            <a:r>
              <a:rPr lang="en-US" b="1" dirty="0" err="1"/>
              <a:t>Teitl</a:t>
            </a:r>
            <a:r>
              <a:rPr lang="en-US" b="1" dirty="0"/>
              <a:t>: </a:t>
            </a:r>
          </a:p>
          <a:p>
            <a:pPr>
              <a:lnSpc>
                <a:spcPct val="90000"/>
              </a:lnSpc>
              <a:spcAft>
                <a:spcPts val="450"/>
              </a:spcAft>
            </a:pPr>
            <a:endParaRPr lang="en-US" b="1" dirty="0"/>
          </a:p>
          <a:p>
            <a:pPr>
              <a:lnSpc>
                <a:spcPct val="90000"/>
              </a:lnSpc>
              <a:spcAft>
                <a:spcPts val="450"/>
              </a:spcAft>
            </a:pPr>
            <a:r>
              <a:rPr lang="en-US" b="1" i="1" dirty="0" err="1"/>
              <a:t>Deall</a:t>
            </a:r>
            <a:r>
              <a:rPr lang="en-US" b="1" i="1" dirty="0"/>
              <a:t> </a:t>
            </a:r>
            <a:r>
              <a:rPr lang="en-US" b="1" i="1" dirty="0" err="1"/>
              <a:t>sut</a:t>
            </a:r>
            <a:r>
              <a:rPr lang="en-US" b="1" i="1" dirty="0"/>
              <a:t> </a:t>
            </a:r>
            <a:r>
              <a:rPr lang="en-US" b="1" i="1" dirty="0" err="1"/>
              <a:t>mae’r</a:t>
            </a:r>
            <a:r>
              <a:rPr lang="en-US" b="1" i="1" dirty="0"/>
              <a:t> </a:t>
            </a:r>
            <a:r>
              <a:rPr lang="en-US" b="1" i="1" dirty="0" err="1">
                <a:solidFill>
                  <a:srgbClr val="FF0000"/>
                </a:solidFill>
              </a:rPr>
              <a:t>dysgwr</a:t>
            </a:r>
            <a:r>
              <a:rPr lang="en-US" b="1" i="1" dirty="0"/>
              <a:t>, </a:t>
            </a:r>
            <a:r>
              <a:rPr lang="en-US" b="1" i="1" dirty="0" err="1">
                <a:solidFill>
                  <a:schemeClr val="accent1"/>
                </a:solidFill>
              </a:rPr>
              <a:t>yr</a:t>
            </a:r>
            <a:r>
              <a:rPr lang="en-US" b="1" i="1" dirty="0">
                <a:solidFill>
                  <a:schemeClr val="accent1"/>
                </a:solidFill>
              </a:rPr>
              <a:t> </a:t>
            </a:r>
            <a:r>
              <a:rPr lang="en-US" b="1" i="1" dirty="0" err="1">
                <a:solidFill>
                  <a:schemeClr val="accent1"/>
                </a:solidFill>
              </a:rPr>
              <a:t>ysgol</a:t>
            </a:r>
            <a:r>
              <a:rPr lang="en-US" b="1" i="1" dirty="0"/>
              <a:t> </a:t>
            </a:r>
            <a:r>
              <a:rPr lang="en-US" b="1" i="1" dirty="0" err="1"/>
              <a:t>a’r</a:t>
            </a:r>
            <a:r>
              <a:rPr lang="en-US" b="1" i="1" dirty="0"/>
              <a:t> </a:t>
            </a:r>
            <a:r>
              <a:rPr lang="en-US" b="1" i="1" dirty="0" err="1">
                <a:solidFill>
                  <a:schemeClr val="accent1"/>
                </a:solidFill>
              </a:rPr>
              <a:t>gymuned</a:t>
            </a:r>
            <a:r>
              <a:rPr lang="en-US" b="1" i="1" dirty="0">
                <a:solidFill>
                  <a:schemeClr val="accent1"/>
                </a:solidFill>
              </a:rPr>
              <a:t> </a:t>
            </a:r>
            <a:r>
              <a:rPr lang="en-US" b="1" i="1" dirty="0" err="1">
                <a:solidFill>
                  <a:schemeClr val="accent1"/>
                </a:solidFill>
              </a:rPr>
              <a:t>leol</a:t>
            </a:r>
            <a:r>
              <a:rPr lang="en-US" b="1" i="1" dirty="0">
                <a:solidFill>
                  <a:schemeClr val="accent1"/>
                </a:solidFill>
              </a:rPr>
              <a:t> </a:t>
            </a:r>
            <a:r>
              <a:rPr lang="en-US" b="1" i="1" dirty="0" err="1"/>
              <a:t>yn</a:t>
            </a:r>
            <a:r>
              <a:rPr lang="en-US" b="1" i="1" dirty="0"/>
              <a:t> </a:t>
            </a:r>
            <a:r>
              <a:rPr lang="en-US" b="1" i="1" dirty="0" err="1"/>
              <a:t>gweithio</a:t>
            </a:r>
            <a:r>
              <a:rPr lang="en-US" b="1" i="1" dirty="0"/>
              <a:t> </a:t>
            </a:r>
            <a:r>
              <a:rPr lang="en-US" b="1" i="1" dirty="0" err="1"/>
              <a:t>gyda’i</a:t>
            </a:r>
            <a:r>
              <a:rPr lang="en-US" b="1" i="1" dirty="0"/>
              <a:t> </a:t>
            </a:r>
            <a:r>
              <a:rPr lang="en-US" b="1" i="1" dirty="0" err="1"/>
              <a:t>gilydd</a:t>
            </a:r>
            <a:r>
              <a:rPr lang="en-US" b="1" i="1" dirty="0"/>
              <a:t> </a:t>
            </a:r>
            <a:r>
              <a:rPr lang="en-US" b="1" i="1" dirty="0" err="1"/>
              <a:t>i</a:t>
            </a:r>
            <a:r>
              <a:rPr lang="en-US" b="1" i="1" dirty="0"/>
              <a:t> </a:t>
            </a:r>
            <a:r>
              <a:rPr lang="en-US" b="1" i="1" dirty="0" err="1"/>
              <a:t>gyflwyno</a:t>
            </a:r>
            <a:r>
              <a:rPr lang="en-US" b="1" i="1" dirty="0"/>
              <a:t> un o </a:t>
            </a:r>
            <a:r>
              <a:rPr lang="en-US" b="1" i="1" dirty="0" err="1"/>
              <a:t>bedwar</a:t>
            </a:r>
            <a:r>
              <a:rPr lang="en-US" b="1" i="1" dirty="0"/>
              <a:t> </a:t>
            </a:r>
            <a:r>
              <a:rPr lang="en-US" b="1" i="1" dirty="0" err="1"/>
              <a:t>diben</a:t>
            </a:r>
            <a:r>
              <a:rPr lang="en-US" b="1" i="1" dirty="0"/>
              <a:t> y </a:t>
            </a:r>
            <a:r>
              <a:rPr lang="en-US" b="1" i="1" dirty="0" err="1"/>
              <a:t>cwricwlwm</a:t>
            </a:r>
            <a:r>
              <a:rPr lang="en-US" b="1" i="1" dirty="0"/>
              <a:t> </a:t>
            </a:r>
            <a:r>
              <a:rPr lang="en-US" b="1" i="1" dirty="0" err="1"/>
              <a:t>newydd</a:t>
            </a:r>
            <a:endParaRPr lang="en-US" b="1" i="1" dirty="0"/>
          </a:p>
        </p:txBody>
      </p:sp>
      <p:sp>
        <p:nvSpPr>
          <p:cNvPr id="6" name="TextBox 5">
            <a:extLst>
              <a:ext uri="{FF2B5EF4-FFF2-40B4-BE49-F238E27FC236}">
                <a16:creationId xmlns:a16="http://schemas.microsoft.com/office/drawing/2014/main" id="{0671A03B-9C69-426B-B052-B93FCD314F3C}"/>
              </a:ext>
            </a:extLst>
          </p:cNvPr>
          <p:cNvSpPr txBox="1"/>
          <p:nvPr/>
        </p:nvSpPr>
        <p:spPr>
          <a:xfrm>
            <a:off x="7378773" y="5850709"/>
            <a:ext cx="1765227"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4" tooltip="https://www.geograph.org.uk/photo/511861">
                  <a:extLst>
                    <a:ext uri="{A12FA001-AC4F-418D-AE19-62706E023703}">
                      <ahyp:hlinkClr xmlns:ahyp="http://schemas.microsoft.com/office/drawing/2018/hyperlinkcolor" val="tx"/>
                    </a:ext>
                  </a:extLst>
                </a:hlinkClick>
              </a:rPr>
              <a:t>This Photo</a:t>
            </a:r>
            <a:r>
              <a:rPr lang="en-GB" sz="525">
                <a:solidFill>
                  <a:srgbClr val="FFFFFF"/>
                </a:solidFill>
              </a:rPr>
              <a:t> by Unknown Author is licensed under </a:t>
            </a:r>
            <a:r>
              <a:rPr lang="en-GB" sz="525">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525">
              <a:solidFill>
                <a:srgbClr val="FFFFFF"/>
              </a:solidFill>
            </a:endParaRPr>
          </a:p>
        </p:txBody>
      </p:sp>
      <p:sp>
        <p:nvSpPr>
          <p:cNvPr id="8" name="TextBox 7">
            <a:extLst>
              <a:ext uri="{FF2B5EF4-FFF2-40B4-BE49-F238E27FC236}">
                <a16:creationId xmlns:a16="http://schemas.microsoft.com/office/drawing/2014/main" id="{379921C2-8B66-479F-B00A-04325055720C}"/>
              </a:ext>
            </a:extLst>
          </p:cNvPr>
          <p:cNvSpPr txBox="1"/>
          <p:nvPr/>
        </p:nvSpPr>
        <p:spPr>
          <a:xfrm>
            <a:off x="4331548" y="437680"/>
            <a:ext cx="4877850" cy="1754326"/>
          </a:xfrm>
          <a:prstGeom prst="rect">
            <a:avLst/>
          </a:prstGeom>
          <a:noFill/>
        </p:spPr>
        <p:txBody>
          <a:bodyPr wrap="square">
            <a:spAutoFit/>
          </a:bodyPr>
          <a:lstStyle/>
          <a:p>
            <a:r>
              <a:rPr lang="en-US" sz="1800" b="1" dirty="0"/>
              <a:t>Assignment </a:t>
            </a:r>
            <a:br>
              <a:rPr lang="en-US" sz="1800" b="1" dirty="0"/>
            </a:br>
            <a:r>
              <a:rPr lang="en-US" sz="1800" b="1" dirty="0"/>
              <a:t>Component 1 Title:</a:t>
            </a:r>
            <a:br>
              <a:rPr lang="en-US" sz="1800" b="1" dirty="0"/>
            </a:br>
            <a:br>
              <a:rPr lang="en-US" sz="1800" b="1" dirty="0"/>
            </a:br>
            <a:r>
              <a:rPr lang="en-US" sz="1800" b="1" dirty="0"/>
              <a:t> </a:t>
            </a:r>
            <a:r>
              <a:rPr lang="en-US" sz="1800" b="1" i="1" dirty="0"/>
              <a:t>Understanding how </a:t>
            </a:r>
            <a:r>
              <a:rPr lang="en-US" sz="1800" b="1" i="1" dirty="0">
                <a:solidFill>
                  <a:srgbClr val="FF0000"/>
                </a:solidFill>
              </a:rPr>
              <a:t>the learner</a:t>
            </a:r>
            <a:r>
              <a:rPr lang="en-US" sz="1800" b="1" i="1" dirty="0"/>
              <a:t>, the </a:t>
            </a:r>
            <a:r>
              <a:rPr lang="en-US" sz="1800" b="1" i="1" dirty="0">
                <a:solidFill>
                  <a:schemeClr val="accent1"/>
                </a:solidFill>
              </a:rPr>
              <a:t>school</a:t>
            </a:r>
            <a:r>
              <a:rPr lang="en-US" sz="1800" b="1" i="1" dirty="0"/>
              <a:t> and the </a:t>
            </a:r>
            <a:r>
              <a:rPr lang="en-US" sz="1800" b="1" i="1" dirty="0">
                <a:solidFill>
                  <a:schemeClr val="accent1"/>
                </a:solidFill>
              </a:rPr>
              <a:t>local community work </a:t>
            </a:r>
            <a:r>
              <a:rPr lang="en-US" sz="1800" b="1" i="1" dirty="0"/>
              <a:t>together to deliver one of the four purposes of the new curriculum</a:t>
            </a:r>
            <a:endParaRPr lang="en-GB" dirty="0"/>
          </a:p>
        </p:txBody>
      </p:sp>
    </p:spTree>
    <p:extLst>
      <p:ext uri="{BB962C8B-B14F-4D97-AF65-F5344CB8AC3E}">
        <p14:creationId xmlns:p14="http://schemas.microsoft.com/office/powerpoint/2010/main" val="417534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Content Placeholder 4" descr="Diagram&#10;&#10;Description automatically generated">
            <a:extLst>
              <a:ext uri="{FF2B5EF4-FFF2-40B4-BE49-F238E27FC236}">
                <a16:creationId xmlns:a16="http://schemas.microsoft.com/office/drawing/2014/main" id="{61231347-6877-4026-804D-D858A1231C8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671" r="9106" b="-1"/>
          <a:stretch/>
        </p:blipFill>
        <p:spPr>
          <a:xfrm>
            <a:off x="0" y="98102"/>
            <a:ext cx="9144000" cy="5143493"/>
          </a:xfrm>
          <a:prstGeom prst="rect">
            <a:avLst/>
          </a:prstGeom>
        </p:spPr>
      </p:pic>
      <p:sp>
        <p:nvSpPr>
          <p:cNvPr id="15" name="TextBox 14">
            <a:extLst>
              <a:ext uri="{FF2B5EF4-FFF2-40B4-BE49-F238E27FC236}">
                <a16:creationId xmlns:a16="http://schemas.microsoft.com/office/drawing/2014/main" id="{DF1FABCF-6634-43B9-9C3F-AAD56EC784E8}"/>
              </a:ext>
            </a:extLst>
          </p:cNvPr>
          <p:cNvSpPr txBox="1"/>
          <p:nvPr/>
        </p:nvSpPr>
        <p:spPr>
          <a:xfrm>
            <a:off x="394137" y="4732246"/>
            <a:ext cx="8580086" cy="2079802"/>
          </a:xfrm>
          <a:prstGeom prst="rect">
            <a:avLst/>
          </a:prstGeom>
        </p:spPr>
        <p:txBody>
          <a:bodyPr vert="horz" lIns="68580" tIns="34290" rIns="68580" bIns="34290" rtlCol="0" anchor="ctr">
            <a:normAutofit fontScale="70000" lnSpcReduction="20000"/>
          </a:bodyPr>
          <a:lstStyle/>
          <a:p>
            <a:pPr algn="ctr" fontAlgn="base">
              <a:lnSpc>
                <a:spcPct val="90000"/>
              </a:lnSpc>
              <a:spcBef>
                <a:spcPct val="0"/>
              </a:spcBef>
              <a:spcAft>
                <a:spcPts val="450"/>
              </a:spcAft>
            </a:pPr>
            <a:r>
              <a:rPr lang="en-US" sz="4600" dirty="0">
                <a:ea typeface="+mj-ea"/>
                <a:cs typeface="+mj-cs"/>
              </a:rPr>
              <a:t>Pwy </a:t>
            </a:r>
            <a:r>
              <a:rPr lang="en-US" sz="4600" dirty="0" err="1">
                <a:ea typeface="+mj-ea"/>
                <a:cs typeface="+mj-cs"/>
              </a:rPr>
              <a:t>allwn</a:t>
            </a:r>
            <a:r>
              <a:rPr lang="en-US" sz="4600" dirty="0">
                <a:ea typeface="+mj-ea"/>
                <a:cs typeface="+mj-cs"/>
              </a:rPr>
              <a:t> </a:t>
            </a:r>
            <a:r>
              <a:rPr lang="en-US" sz="4600" dirty="0" err="1">
                <a:ea typeface="+mj-ea"/>
                <a:cs typeface="+mj-cs"/>
              </a:rPr>
              <a:t>ni</a:t>
            </a:r>
            <a:r>
              <a:rPr lang="en-US" sz="4600" dirty="0">
                <a:ea typeface="+mj-ea"/>
                <a:cs typeface="+mj-cs"/>
              </a:rPr>
              <a:t> </a:t>
            </a:r>
            <a:r>
              <a:rPr lang="en-US" sz="4600" dirty="0" err="1">
                <a:ea typeface="+mj-ea"/>
                <a:cs typeface="+mj-cs"/>
              </a:rPr>
              <a:t>gynnwys</a:t>
            </a:r>
            <a:r>
              <a:rPr lang="en-US" sz="4600" dirty="0">
                <a:ea typeface="+mj-ea"/>
                <a:cs typeface="+mj-cs"/>
              </a:rPr>
              <a:t> </a:t>
            </a:r>
            <a:r>
              <a:rPr lang="en-US" sz="4600" dirty="0" err="1">
                <a:ea typeface="+mj-ea"/>
                <a:cs typeface="+mj-cs"/>
              </a:rPr>
              <a:t>yn</a:t>
            </a:r>
            <a:r>
              <a:rPr lang="en-US" sz="4600" dirty="0">
                <a:ea typeface="+mj-ea"/>
                <a:cs typeface="+mj-cs"/>
              </a:rPr>
              <a:t> y </a:t>
            </a:r>
            <a:r>
              <a:rPr lang="en-US" sz="4600" dirty="0" err="1">
                <a:ea typeface="+mj-ea"/>
                <a:cs typeface="+mj-cs"/>
              </a:rPr>
              <a:t>diffiniad</a:t>
            </a:r>
            <a:r>
              <a:rPr lang="en-US" sz="4600" dirty="0">
                <a:ea typeface="+mj-ea"/>
                <a:cs typeface="+mj-cs"/>
              </a:rPr>
              <a:t> o </a:t>
            </a:r>
            <a:r>
              <a:rPr lang="en-US" sz="4600" b="1" dirty="0">
                <a:ea typeface="+mj-ea"/>
                <a:cs typeface="+mj-cs"/>
              </a:rPr>
              <a:t>'</a:t>
            </a:r>
            <a:r>
              <a:rPr lang="en-US" sz="4600" b="1" dirty="0" err="1">
                <a:ea typeface="+mj-ea"/>
                <a:cs typeface="+mj-cs"/>
              </a:rPr>
              <a:t>gymuned</a:t>
            </a:r>
            <a:r>
              <a:rPr lang="en-US" sz="4600" b="1" dirty="0">
                <a:ea typeface="+mj-ea"/>
                <a:cs typeface="+mj-cs"/>
              </a:rPr>
              <a:t>’?</a:t>
            </a:r>
          </a:p>
          <a:p>
            <a:pPr algn="ctr" fontAlgn="base">
              <a:lnSpc>
                <a:spcPct val="90000"/>
              </a:lnSpc>
              <a:spcBef>
                <a:spcPct val="0"/>
              </a:spcBef>
              <a:spcAft>
                <a:spcPts val="450"/>
              </a:spcAft>
            </a:pPr>
            <a:endParaRPr lang="en-US" sz="4600" b="1" dirty="0">
              <a:ea typeface="+mj-ea"/>
              <a:cs typeface="+mj-cs"/>
            </a:endParaRPr>
          </a:p>
          <a:p>
            <a:pPr algn="ctr" fontAlgn="base">
              <a:lnSpc>
                <a:spcPct val="90000"/>
              </a:lnSpc>
              <a:spcBef>
                <a:spcPct val="0"/>
              </a:spcBef>
              <a:spcAft>
                <a:spcPts val="450"/>
              </a:spcAft>
            </a:pPr>
            <a:r>
              <a:rPr lang="en-US" sz="4600" dirty="0"/>
              <a:t>Who might we include in the definition of the ‘</a:t>
            </a:r>
            <a:r>
              <a:rPr lang="en-US" sz="4600" b="1" dirty="0"/>
              <a:t>community</a:t>
            </a:r>
            <a:r>
              <a:rPr lang="en-US" sz="4600" dirty="0"/>
              <a:t>’? </a:t>
            </a:r>
            <a:endParaRPr lang="en-US" sz="2100" dirty="0">
              <a:latin typeface="+mj-lt"/>
              <a:ea typeface="+mj-ea"/>
              <a:cs typeface="+mj-cs"/>
            </a:endParaRPr>
          </a:p>
          <a:p>
            <a:pPr algn="ctr">
              <a:lnSpc>
                <a:spcPct val="90000"/>
              </a:lnSpc>
              <a:spcBef>
                <a:spcPct val="0"/>
              </a:spcBef>
              <a:spcAft>
                <a:spcPts val="450"/>
              </a:spcAft>
            </a:pPr>
            <a:endParaRPr lang="en-US" sz="2100" dirty="0">
              <a:latin typeface="+mj-lt"/>
              <a:ea typeface="+mj-ea"/>
              <a:cs typeface="+mj-cs"/>
            </a:endParaRPr>
          </a:p>
        </p:txBody>
      </p:sp>
      <p:sp>
        <p:nvSpPr>
          <p:cNvPr id="14" name="Content Placeholder 2">
            <a:extLst>
              <a:ext uri="{FF2B5EF4-FFF2-40B4-BE49-F238E27FC236}">
                <a16:creationId xmlns:a16="http://schemas.microsoft.com/office/drawing/2014/main" id="{0404FD70-64CB-491E-BED1-B03A4381EC2D}"/>
              </a:ext>
            </a:extLst>
          </p:cNvPr>
          <p:cNvSpPr txBox="1">
            <a:spLocks/>
          </p:cNvSpPr>
          <p:nvPr/>
        </p:nvSpPr>
        <p:spPr>
          <a:xfrm>
            <a:off x="394137" y="3420430"/>
            <a:ext cx="3444766" cy="1964879"/>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1350" dirty="0"/>
          </a:p>
          <a:p>
            <a:endParaRPr lang="en-US" sz="1350" dirty="0"/>
          </a:p>
          <a:p>
            <a:endParaRPr lang="en-US" sz="1350" dirty="0"/>
          </a:p>
          <a:p>
            <a:endParaRPr lang="en-US" sz="1350" dirty="0"/>
          </a:p>
          <a:p>
            <a:endParaRPr lang="en-US" sz="1350" dirty="0"/>
          </a:p>
        </p:txBody>
      </p:sp>
    </p:spTree>
    <p:extLst>
      <p:ext uri="{BB962C8B-B14F-4D97-AF65-F5344CB8AC3E}">
        <p14:creationId xmlns:p14="http://schemas.microsoft.com/office/powerpoint/2010/main" val="77858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AA9418-D27E-4C1F-B0C2-58713D8E3CD7}"/>
              </a:ext>
            </a:extLst>
          </p:cNvPr>
          <p:cNvSpPr txBox="1"/>
          <p:nvPr/>
        </p:nvSpPr>
        <p:spPr>
          <a:xfrm>
            <a:off x="5598460" y="817809"/>
            <a:ext cx="3065480" cy="5009881"/>
          </a:xfrm>
          <a:prstGeom prst="rect">
            <a:avLst/>
          </a:prstGeom>
        </p:spPr>
        <p:txBody>
          <a:bodyPr vert="horz" lIns="91440" tIns="45720" rIns="91440" bIns="45720" rtlCol="0" anchor="b">
            <a:normAutofit fontScale="92500" lnSpcReduction="20000"/>
          </a:bodyPr>
          <a:lstStyle/>
          <a:p>
            <a:pPr>
              <a:lnSpc>
                <a:spcPct val="90000"/>
              </a:lnSpc>
              <a:spcBef>
                <a:spcPct val="0"/>
              </a:spcBef>
              <a:spcAft>
                <a:spcPts val="600"/>
              </a:spcAft>
            </a:pPr>
            <a:r>
              <a:rPr lang="en-GB" sz="3300" dirty="0">
                <a:solidFill>
                  <a:srgbClr val="00B0F0"/>
                </a:solidFill>
              </a:rPr>
              <a:t>Beth </a:t>
            </a:r>
            <a:r>
              <a:rPr lang="en-GB" sz="3300" dirty="0" err="1">
                <a:solidFill>
                  <a:srgbClr val="00B0F0"/>
                </a:solidFill>
              </a:rPr>
              <a:t>yw</a:t>
            </a:r>
            <a:r>
              <a:rPr lang="en-GB" sz="3300" dirty="0">
                <a:solidFill>
                  <a:srgbClr val="00B0F0"/>
                </a:solidFill>
              </a:rPr>
              <a:t> </a:t>
            </a:r>
            <a:r>
              <a:rPr lang="en-GB" sz="3300" dirty="0" err="1">
                <a:solidFill>
                  <a:srgbClr val="00B0F0"/>
                </a:solidFill>
              </a:rPr>
              <a:t>manteision</a:t>
            </a:r>
            <a:r>
              <a:rPr lang="en-GB" sz="3300" dirty="0">
                <a:solidFill>
                  <a:srgbClr val="00B0F0"/>
                </a:solidFill>
              </a:rPr>
              <a:t> </a:t>
            </a:r>
            <a:r>
              <a:rPr lang="en-GB" sz="3300" dirty="0" err="1">
                <a:solidFill>
                  <a:srgbClr val="00B0F0"/>
                </a:solidFill>
              </a:rPr>
              <a:t>datblygu</a:t>
            </a:r>
            <a:r>
              <a:rPr lang="en-GB" sz="3300" dirty="0">
                <a:solidFill>
                  <a:srgbClr val="00B0F0"/>
                </a:solidFill>
              </a:rPr>
              <a:t> </a:t>
            </a:r>
            <a:r>
              <a:rPr lang="en-GB" sz="3300" dirty="0" err="1">
                <a:solidFill>
                  <a:srgbClr val="00B0F0"/>
                </a:solidFill>
              </a:rPr>
              <a:t>partneriaethau</a:t>
            </a:r>
            <a:r>
              <a:rPr lang="en-GB" sz="3300" dirty="0">
                <a:solidFill>
                  <a:srgbClr val="00B0F0"/>
                </a:solidFill>
              </a:rPr>
              <a:t> </a:t>
            </a:r>
            <a:r>
              <a:rPr lang="en-GB" sz="3300" dirty="0" err="1">
                <a:solidFill>
                  <a:srgbClr val="00B0F0"/>
                </a:solidFill>
              </a:rPr>
              <a:t>gyda</a:t>
            </a:r>
            <a:r>
              <a:rPr lang="en-GB" sz="3300" dirty="0">
                <a:solidFill>
                  <a:srgbClr val="00B0F0"/>
                </a:solidFill>
              </a:rPr>
              <a:t> </a:t>
            </a:r>
            <a:r>
              <a:rPr lang="en-GB" sz="3300" dirty="0" err="1">
                <a:solidFill>
                  <a:srgbClr val="00B0F0"/>
                </a:solidFill>
              </a:rPr>
              <a:t>chymunedau</a:t>
            </a:r>
            <a:r>
              <a:rPr lang="en-GB" sz="3300" dirty="0">
                <a:solidFill>
                  <a:srgbClr val="00B0F0"/>
                </a:solidFill>
              </a:rPr>
              <a:t>?</a:t>
            </a:r>
            <a:endParaRPr lang="en-US" sz="3300" dirty="0">
              <a:solidFill>
                <a:srgbClr val="00B0F0"/>
              </a:solidFill>
              <a:latin typeface="Calibri" panose="020F0502020204030204" pitchFamily="34" charset="0"/>
              <a:cs typeface="Calibri" panose="020F0502020204030204" pitchFamily="34" charset="0"/>
            </a:endParaRPr>
          </a:p>
          <a:p>
            <a:pPr>
              <a:lnSpc>
                <a:spcPct val="90000"/>
              </a:lnSpc>
              <a:spcBef>
                <a:spcPct val="0"/>
              </a:spcBef>
              <a:spcAft>
                <a:spcPts val="600"/>
              </a:spcAft>
            </a:pPr>
            <a:endParaRPr lang="en-US" sz="3300" dirty="0">
              <a:latin typeface="Calibri" panose="020F0502020204030204" pitchFamily="34" charset="0"/>
              <a:cs typeface="Calibri" panose="020F0502020204030204" pitchFamily="34" charset="0"/>
            </a:endParaRPr>
          </a:p>
          <a:p>
            <a:pPr>
              <a:lnSpc>
                <a:spcPct val="90000"/>
              </a:lnSpc>
              <a:spcBef>
                <a:spcPct val="0"/>
              </a:spcBef>
              <a:spcAft>
                <a:spcPts val="600"/>
              </a:spcAft>
            </a:pPr>
            <a:endParaRPr lang="en-US" sz="3300" dirty="0">
              <a:latin typeface="Calibri" panose="020F0502020204030204" pitchFamily="34" charset="0"/>
              <a:cs typeface="Calibri" panose="020F0502020204030204" pitchFamily="34" charset="0"/>
            </a:endParaRPr>
          </a:p>
          <a:p>
            <a:pPr>
              <a:lnSpc>
                <a:spcPct val="90000"/>
              </a:lnSpc>
              <a:spcBef>
                <a:spcPct val="0"/>
              </a:spcBef>
              <a:spcAft>
                <a:spcPts val="600"/>
              </a:spcAft>
            </a:pPr>
            <a:r>
              <a:rPr lang="en-US" sz="3300" dirty="0">
                <a:latin typeface="Calibri" panose="020F0502020204030204" pitchFamily="34" charset="0"/>
                <a:ea typeface="+mj-ea"/>
                <a:cs typeface="Calibri" panose="020F0502020204030204" pitchFamily="34" charset="0"/>
              </a:rPr>
              <a:t>What are the benefits of developing partnerships with communities?</a:t>
            </a:r>
          </a:p>
        </p:txBody>
      </p:sp>
      <p:sp>
        <p:nvSpPr>
          <p:cNvPr id="17" name="Freeform: Shape 1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Icon&#10;&#10;Description automatically generated">
            <a:extLst>
              <a:ext uri="{FF2B5EF4-FFF2-40B4-BE49-F238E27FC236}">
                <a16:creationId xmlns:a16="http://schemas.microsoft.com/office/drawing/2014/main" id="{DBF0FCA6-ED32-4D1C-B1F0-D74E7E400C5E}"/>
              </a:ext>
            </a:extLst>
          </p:cNvPr>
          <p:cNvPicPr>
            <a:picLocks noChangeAspect="1"/>
          </p:cNvPicPr>
          <p:nvPr/>
        </p:nvPicPr>
        <p:blipFill rotWithShape="1">
          <a:blip r:embed="rId3"/>
          <a:srcRect l="19265" r="387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6" name="Rectangle 5">
            <a:extLst>
              <a:ext uri="{FF2B5EF4-FFF2-40B4-BE49-F238E27FC236}">
                <a16:creationId xmlns:a16="http://schemas.microsoft.com/office/drawing/2014/main" id="{DDD77110-6F2F-480A-88C1-1C6F7C66C669}"/>
              </a:ext>
            </a:extLst>
          </p:cNvPr>
          <p:cNvSpPr/>
          <p:nvPr/>
        </p:nvSpPr>
        <p:spPr>
          <a:xfrm>
            <a:off x="2286000" y="2828836"/>
            <a:ext cx="4572000" cy="1277273"/>
          </a:xfrm>
          <a:prstGeom prst="rect">
            <a:avLst/>
          </a:prstGeom>
        </p:spPr>
        <p:txBody>
          <a:bodyPr>
            <a:spAutoFit/>
          </a:bodyPr>
          <a:lstStyle/>
          <a:p>
            <a:pPr>
              <a:spcAft>
                <a:spcPts val="600"/>
              </a:spcAft>
            </a:pPr>
            <a:br>
              <a:rPr lang="en-GB" dirty="0"/>
            </a:br>
            <a:endParaRPr lang="en-GB"/>
          </a:p>
          <a:p>
            <a:pPr>
              <a:spcAft>
                <a:spcPts val="600"/>
              </a:spcAft>
            </a:pPr>
            <a:br>
              <a:rPr lang="en-GB" dirty="0">
                <a:solidFill>
                  <a:srgbClr val="F1F3F4"/>
                </a:solidFill>
                <a:hlinkClick r:id="rId4">
                  <a:extLst>
                    <a:ext uri="{A12FA001-AC4F-418D-AE19-62706E023703}">
                      <ahyp:hlinkClr xmlns:ahyp="http://schemas.microsoft.com/office/drawing/2018/hyperlinkcolor" val="tx"/>
                    </a:ext>
                  </a:extLst>
                </a:hlinkClick>
              </a:rPr>
            </a:br>
            <a:endParaRPr lang="en-GB"/>
          </a:p>
        </p:txBody>
      </p:sp>
    </p:spTree>
    <p:extLst>
      <p:ext uri="{BB962C8B-B14F-4D97-AF65-F5344CB8AC3E}">
        <p14:creationId xmlns:p14="http://schemas.microsoft.com/office/powerpoint/2010/main" val="133133541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6D4C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ext, timeline&#10;&#10;Description automatically generated">
            <a:extLst>
              <a:ext uri="{FF2B5EF4-FFF2-40B4-BE49-F238E27FC236}">
                <a16:creationId xmlns:a16="http://schemas.microsoft.com/office/drawing/2014/main" id="{583994A3-8B41-4EFB-BC4D-E5554EBD9A7A}"/>
              </a:ext>
            </a:extLst>
          </p:cNvPr>
          <p:cNvPicPr>
            <a:picLocks noChangeAspect="1"/>
          </p:cNvPicPr>
          <p:nvPr/>
        </p:nvPicPr>
        <p:blipFill rotWithShape="1">
          <a:blip r:embed="rId3"/>
          <a:srcRect l="8983" t="16370" r="10165" b="4626"/>
          <a:stretch/>
        </p:blipFill>
        <p:spPr>
          <a:xfrm>
            <a:off x="482600" y="761716"/>
            <a:ext cx="8178799" cy="5334568"/>
          </a:xfrm>
          <a:prstGeom prst="rect">
            <a:avLst/>
          </a:prstGeom>
        </p:spPr>
      </p:pic>
      <p:sp>
        <p:nvSpPr>
          <p:cNvPr id="3" name="Rectangle 2"/>
          <p:cNvSpPr/>
          <p:nvPr/>
        </p:nvSpPr>
        <p:spPr>
          <a:xfrm>
            <a:off x="3904712" y="820031"/>
            <a:ext cx="3212739" cy="388696"/>
          </a:xfrm>
          <a:prstGeom prst="rect">
            <a:avLst/>
          </a:prstGeom>
        </p:spPr>
        <p:txBody>
          <a:bodyPr wrap="none">
            <a:spAutoFit/>
          </a:bodyPr>
          <a:lstStyle/>
          <a:p>
            <a:pPr>
              <a:lnSpc>
                <a:spcPct val="107000"/>
              </a:lnSpc>
              <a:spcAft>
                <a:spcPts val="800"/>
              </a:spcAft>
            </a:pPr>
            <a:r>
              <a:rPr lang="en-GB" u="sng" dirty="0">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4"/>
              </a:rPr>
              <a:t>four purposes</a:t>
            </a:r>
            <a:r>
              <a:rPr lang="en-GB" dirty="0">
                <a:latin typeface="Comic Sans MS" panose="030F0702030302020204" pitchFamily="66" charset="0"/>
                <a:ea typeface="Calibri" panose="020F0502020204030204" pitchFamily="34" charset="0"/>
                <a:cs typeface="Times New Roman" panose="02020603050405020304" pitchFamily="18" charset="0"/>
              </a:rPr>
              <a:t>/</a:t>
            </a:r>
            <a:r>
              <a:rPr lang="en-GB" u="sng" dirty="0" err="1">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5"/>
              </a:rPr>
              <a:t>pedwar</a:t>
            </a:r>
            <a:r>
              <a:rPr lang="en-GB" u="sng" dirty="0">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5"/>
              </a:rPr>
              <a:t> </a:t>
            </a:r>
            <a:r>
              <a:rPr lang="en-GB" u="sng" dirty="0" err="1">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5"/>
              </a:rPr>
              <a:t>dibyn</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01707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6AB92E-720A-4A90-BE78-5F093B0BDBBC}"/>
              </a:ext>
            </a:extLst>
          </p:cNvPr>
          <p:cNvSpPr>
            <a:spLocks noGrp="1"/>
          </p:cNvSpPr>
          <p:nvPr>
            <p:ph type="title"/>
          </p:nvPr>
        </p:nvSpPr>
        <p:spPr>
          <a:xfrm>
            <a:off x="4766999" y="1396289"/>
            <a:ext cx="3958000" cy="1325563"/>
          </a:xfrm>
        </p:spPr>
        <p:txBody>
          <a:bodyPr vert="horz" lIns="91440" tIns="45720" rIns="91440" bIns="45720" rtlCol="0" anchor="ctr">
            <a:normAutofit/>
          </a:bodyPr>
          <a:lstStyle/>
          <a:p>
            <a:r>
              <a:rPr lang="en-US" sz="3700" b="1" kern="1200">
                <a:solidFill>
                  <a:schemeClr val="tx1"/>
                </a:solidFill>
                <a:latin typeface="+mj-lt"/>
                <a:ea typeface="+mj-ea"/>
                <a:cs typeface="+mj-cs"/>
              </a:rPr>
              <a:t>Lluniwch WORDLE ar gyfer pob diben: </a:t>
            </a:r>
          </a:p>
        </p:txBody>
      </p:sp>
      <p:sp>
        <p:nvSpPr>
          <p:cNvPr id="47" name="Freeform: Shape 46">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4042" y="1"/>
            <a:ext cx="336042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476ACF02-08B5-4542-85A6-B84886E7E380}"/>
              </a:ext>
            </a:extLst>
          </p:cNvPr>
          <p:cNvPicPr>
            <a:picLocks noChangeAspect="1"/>
          </p:cNvPicPr>
          <p:nvPr/>
        </p:nvPicPr>
        <p:blipFill rotWithShape="1">
          <a:blip r:embed="rId3"/>
          <a:srcRect l="10369" r="15087" b="2"/>
          <a:stretch/>
        </p:blipFill>
        <p:spPr>
          <a:xfrm>
            <a:off x="1137486" y="1"/>
            <a:ext cx="3113532"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p:spPr>
      </p:pic>
      <p:sp>
        <p:nvSpPr>
          <p:cNvPr id="49" name="Freeform: Shape 48">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3725152"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4" descr="Educate-it | Webinar Mentimeter: This will make your education even more  activating">
            <a:extLst>
              <a:ext uri="{FF2B5EF4-FFF2-40B4-BE49-F238E27FC236}">
                <a16:creationId xmlns:a16="http://schemas.microsoft.com/office/drawing/2014/main" id="{4FE1A911-5437-4458-BB81-B41A2D0BE6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641" r="1163" b="-6"/>
          <a:stretch/>
        </p:blipFill>
        <p:spPr bwMode="auto">
          <a:xfrm>
            <a:off x="20" y="3075259"/>
            <a:ext cx="3600796"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5" name="TextBox 2">
            <a:extLst>
              <a:ext uri="{FF2B5EF4-FFF2-40B4-BE49-F238E27FC236}">
                <a16:creationId xmlns:a16="http://schemas.microsoft.com/office/drawing/2014/main" id="{1849DF80-312F-4F46-B161-3BBC85014B98}"/>
              </a:ext>
            </a:extLst>
          </p:cNvPr>
          <p:cNvGraphicFramePr/>
          <p:nvPr>
            <p:extLst>
              <p:ext uri="{D42A27DB-BD31-4B8C-83A1-F6EECF244321}">
                <p14:modId xmlns:p14="http://schemas.microsoft.com/office/powerpoint/2010/main" val="357611053"/>
              </p:ext>
            </p:extLst>
          </p:nvPr>
        </p:nvGraphicFramePr>
        <p:xfrm>
          <a:off x="4770333" y="2871982"/>
          <a:ext cx="3954666" cy="3181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 name="TextBox 9">
            <a:extLst>
              <a:ext uri="{FF2B5EF4-FFF2-40B4-BE49-F238E27FC236}">
                <a16:creationId xmlns:a16="http://schemas.microsoft.com/office/drawing/2014/main" id="{961C9872-3112-4B81-9828-A325D51CEB4A}"/>
              </a:ext>
            </a:extLst>
          </p:cNvPr>
          <p:cNvSpPr txBox="1"/>
          <p:nvPr/>
        </p:nvSpPr>
        <p:spPr>
          <a:xfrm>
            <a:off x="5339233" y="50233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cs typeface="Calibri"/>
              </a:rPr>
              <a:t>www.menti.com</a:t>
            </a:r>
          </a:p>
        </p:txBody>
      </p:sp>
      <p:sp>
        <p:nvSpPr>
          <p:cNvPr id="3" name="Rectangle 2"/>
          <p:cNvSpPr/>
          <p:nvPr/>
        </p:nvSpPr>
        <p:spPr>
          <a:xfrm>
            <a:off x="4770333" y="6203796"/>
            <a:ext cx="3212739" cy="388696"/>
          </a:xfrm>
          <a:prstGeom prst="rect">
            <a:avLst/>
          </a:prstGeom>
        </p:spPr>
        <p:txBody>
          <a:bodyPr wrap="none">
            <a:spAutoFit/>
          </a:bodyPr>
          <a:lstStyle/>
          <a:p>
            <a:pPr>
              <a:lnSpc>
                <a:spcPct val="107000"/>
              </a:lnSpc>
              <a:spcAft>
                <a:spcPts val="800"/>
              </a:spcAft>
            </a:pPr>
            <a:r>
              <a:rPr lang="en-GB" u="sng" dirty="0">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10"/>
              </a:rPr>
              <a:t>four purposes</a:t>
            </a:r>
            <a:r>
              <a:rPr lang="en-GB" dirty="0">
                <a:latin typeface="Comic Sans MS" panose="030F0702030302020204" pitchFamily="66" charset="0"/>
                <a:ea typeface="Calibri" panose="020F0502020204030204" pitchFamily="34" charset="0"/>
                <a:cs typeface="Times New Roman" panose="02020603050405020304" pitchFamily="18" charset="0"/>
              </a:rPr>
              <a:t>/</a:t>
            </a:r>
            <a:r>
              <a:rPr lang="en-GB" u="sng" dirty="0" err="1">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11"/>
              </a:rPr>
              <a:t>pedwar</a:t>
            </a:r>
            <a:r>
              <a:rPr lang="en-GB" u="sng" dirty="0">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11"/>
              </a:rPr>
              <a:t> </a:t>
            </a:r>
            <a:r>
              <a:rPr lang="en-GB" u="sng" dirty="0" err="1">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11"/>
              </a:rPr>
              <a:t>dibyn</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7638925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6AB92E-720A-4A90-BE78-5F093B0BDBBC}"/>
              </a:ext>
            </a:extLst>
          </p:cNvPr>
          <p:cNvSpPr>
            <a:spLocks noGrp="1"/>
          </p:cNvSpPr>
          <p:nvPr>
            <p:ph type="title"/>
          </p:nvPr>
        </p:nvSpPr>
        <p:spPr>
          <a:xfrm>
            <a:off x="4766999" y="1396289"/>
            <a:ext cx="3958000" cy="1325563"/>
          </a:xfrm>
        </p:spPr>
        <p:txBody>
          <a:bodyPr vert="horz" lIns="91440" tIns="45720" rIns="91440" bIns="45720" rtlCol="0" anchor="ctr">
            <a:normAutofit/>
          </a:bodyPr>
          <a:lstStyle/>
          <a:p>
            <a:r>
              <a:rPr lang="en-US" sz="3700" b="1" kern="1200">
                <a:solidFill>
                  <a:schemeClr val="tx1"/>
                </a:solidFill>
                <a:latin typeface="+mj-lt"/>
                <a:ea typeface="+mj-ea"/>
                <a:cs typeface="+mj-cs"/>
              </a:rPr>
              <a:t>Create a word cloud for each purpose</a:t>
            </a:r>
          </a:p>
        </p:txBody>
      </p:sp>
      <p:sp>
        <p:nvSpPr>
          <p:cNvPr id="137" name="Freeform: Shape 136">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4042" y="1"/>
            <a:ext cx="336042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Create word clouds with Wordle - CNET">
            <a:extLst>
              <a:ext uri="{FF2B5EF4-FFF2-40B4-BE49-F238E27FC236}">
                <a16:creationId xmlns:a16="http://schemas.microsoft.com/office/drawing/2014/main" id="{0B56E036-EBF1-4ACE-94E3-DC9C34852D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75" r="15181" b="2"/>
          <a:stretch/>
        </p:blipFill>
        <p:spPr bwMode="auto">
          <a:xfrm>
            <a:off x="1137486" y="1"/>
            <a:ext cx="3113532"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noFill/>
          <a:extLst>
            <a:ext uri="{909E8E84-426E-40DD-AFC4-6F175D3DCCD1}">
              <a14:hiddenFill xmlns:a14="http://schemas.microsoft.com/office/drawing/2010/main">
                <a:solidFill>
                  <a:srgbClr val="FFFFFF"/>
                </a:solidFill>
              </a14:hiddenFill>
            </a:ext>
          </a:extLst>
        </p:spPr>
      </p:pic>
      <p:sp>
        <p:nvSpPr>
          <p:cNvPr id="139" name="Freeform: Shape 138">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3725152"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6" name="Picture 4" descr="Educate-it | Webinar Mentimeter: This will make your education even more  activating">
            <a:extLst>
              <a:ext uri="{FF2B5EF4-FFF2-40B4-BE49-F238E27FC236}">
                <a16:creationId xmlns:a16="http://schemas.microsoft.com/office/drawing/2014/main" id="{D5DB4238-FD4C-45D6-B53B-2EB06D568E9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641" r="1163" b="-6"/>
          <a:stretch/>
        </p:blipFill>
        <p:spPr bwMode="auto">
          <a:xfrm>
            <a:off x="20" y="3075259"/>
            <a:ext cx="3600796"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5" name="TextBox 2">
            <a:extLst>
              <a:ext uri="{FF2B5EF4-FFF2-40B4-BE49-F238E27FC236}">
                <a16:creationId xmlns:a16="http://schemas.microsoft.com/office/drawing/2014/main" id="{1849DF80-312F-4F46-B161-3BBC85014B98}"/>
              </a:ext>
            </a:extLst>
          </p:cNvPr>
          <p:cNvGraphicFramePr/>
          <p:nvPr>
            <p:extLst>
              <p:ext uri="{D42A27DB-BD31-4B8C-83A1-F6EECF244321}">
                <p14:modId xmlns:p14="http://schemas.microsoft.com/office/powerpoint/2010/main" val="3578107561"/>
              </p:ext>
            </p:extLst>
          </p:nvPr>
        </p:nvGraphicFramePr>
        <p:xfrm>
          <a:off x="4770333" y="2871982"/>
          <a:ext cx="3954666" cy="3181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A960BB3A-44B4-4217-9495-EEC575C5BD36}"/>
              </a:ext>
            </a:extLst>
          </p:cNvPr>
          <p:cNvSpPr txBox="1"/>
          <p:nvPr/>
        </p:nvSpPr>
        <p:spPr>
          <a:xfrm>
            <a:off x="5476590" y="629877"/>
            <a:ext cx="301791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cs typeface="Calibri"/>
              </a:rPr>
              <a:t>www.menti.com</a:t>
            </a:r>
          </a:p>
        </p:txBody>
      </p:sp>
      <p:sp>
        <p:nvSpPr>
          <p:cNvPr id="2" name="Rectangle 1"/>
          <p:cNvSpPr/>
          <p:nvPr/>
        </p:nvSpPr>
        <p:spPr>
          <a:xfrm>
            <a:off x="4766999" y="6203796"/>
            <a:ext cx="3212739" cy="388696"/>
          </a:xfrm>
          <a:prstGeom prst="rect">
            <a:avLst/>
          </a:prstGeom>
        </p:spPr>
        <p:txBody>
          <a:bodyPr wrap="none">
            <a:spAutoFit/>
          </a:bodyPr>
          <a:lstStyle/>
          <a:p>
            <a:pPr>
              <a:lnSpc>
                <a:spcPct val="107000"/>
              </a:lnSpc>
              <a:spcAft>
                <a:spcPts val="800"/>
              </a:spcAft>
            </a:pPr>
            <a:r>
              <a:rPr lang="en-GB" u="sng" dirty="0">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10"/>
              </a:rPr>
              <a:t>four purposes</a:t>
            </a:r>
            <a:r>
              <a:rPr lang="en-GB" dirty="0">
                <a:latin typeface="Comic Sans MS" panose="030F0702030302020204" pitchFamily="66" charset="0"/>
                <a:ea typeface="Calibri" panose="020F0502020204030204" pitchFamily="34" charset="0"/>
                <a:cs typeface="Times New Roman" panose="02020603050405020304" pitchFamily="18" charset="0"/>
              </a:rPr>
              <a:t>/</a:t>
            </a:r>
            <a:r>
              <a:rPr lang="en-GB" u="sng" dirty="0" err="1">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11"/>
              </a:rPr>
              <a:t>pedwar</a:t>
            </a:r>
            <a:r>
              <a:rPr lang="en-GB" u="sng" dirty="0">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11"/>
              </a:rPr>
              <a:t> </a:t>
            </a:r>
            <a:r>
              <a:rPr lang="en-GB" u="sng" dirty="0" err="1">
                <a:solidFill>
                  <a:srgbClr val="0563C1"/>
                </a:solidFill>
                <a:latin typeface="Comic Sans MS" panose="030F0702030302020204" pitchFamily="66" charset="0"/>
                <a:ea typeface="Calibri" panose="020F0502020204030204" pitchFamily="34" charset="0"/>
                <a:cs typeface="Times New Roman" panose="02020603050405020304" pitchFamily="18" charset="0"/>
                <a:hlinkClick r:id="rId11"/>
              </a:rPr>
              <a:t>dibyn</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1484777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AA9418-D27E-4C1F-B0C2-58713D8E3CD7}"/>
              </a:ext>
            </a:extLst>
          </p:cNvPr>
          <p:cNvSpPr txBox="1"/>
          <p:nvPr/>
        </p:nvSpPr>
        <p:spPr>
          <a:xfrm>
            <a:off x="5391038" y="609263"/>
            <a:ext cx="3546508" cy="4829012"/>
          </a:xfrm>
          <a:prstGeom prst="rect">
            <a:avLst/>
          </a:prstGeom>
        </p:spPr>
        <p:txBody>
          <a:bodyPr vert="horz" lIns="91440" tIns="45720" rIns="91440" bIns="45720" rtlCol="0" anchor="b">
            <a:normAutofit fontScale="77500" lnSpcReduction="20000"/>
          </a:bodyPr>
          <a:lstStyle/>
          <a:p>
            <a:pPr>
              <a:lnSpc>
                <a:spcPct val="90000"/>
              </a:lnSpc>
              <a:spcBef>
                <a:spcPct val="0"/>
              </a:spcBef>
              <a:spcAft>
                <a:spcPts val="600"/>
              </a:spcAft>
            </a:pPr>
            <a:endParaRPr lang="en-US" sz="3300" dirty="0">
              <a:latin typeface="Calibri" panose="020F0502020204030204" pitchFamily="34" charset="0"/>
              <a:cs typeface="Calibri" panose="020F0502020204030204" pitchFamily="34" charset="0"/>
            </a:endParaRPr>
          </a:p>
          <a:p>
            <a:pPr algn="ctr" fontAlgn="ctr"/>
            <a:r>
              <a:rPr lang="en-GB" sz="3600" dirty="0">
                <a:latin typeface="avenirroman"/>
              </a:rPr>
              <a:t>Community Schools </a:t>
            </a:r>
          </a:p>
          <a:p>
            <a:pPr algn="ctr" fontAlgn="ctr"/>
            <a:endParaRPr lang="en-GB" sz="3600" dirty="0">
              <a:latin typeface="avenirroman"/>
            </a:endParaRPr>
          </a:p>
          <a:p>
            <a:pPr algn="ctr" fontAlgn="ctr"/>
            <a:r>
              <a:rPr lang="en-GB" sz="3600" dirty="0">
                <a:latin typeface="avenirroman"/>
              </a:rPr>
              <a:t>What is meant by 'community schools'?</a:t>
            </a:r>
          </a:p>
          <a:p>
            <a:pPr algn="just"/>
            <a:br>
              <a:rPr lang="en-GB" sz="3600" dirty="0">
                <a:latin typeface="avenirroman"/>
              </a:rPr>
            </a:br>
            <a:endParaRPr lang="en-GB" sz="3600" dirty="0">
              <a:latin typeface="avenirroman"/>
            </a:endParaRPr>
          </a:p>
          <a:p>
            <a:pPr algn="just"/>
            <a:r>
              <a:rPr lang="en-GB" sz="3600" dirty="0">
                <a:latin typeface="avenirroman"/>
              </a:rPr>
              <a:t>Think of some key features you would associate with an effective community school. Write in 10 words or less.</a:t>
            </a:r>
            <a:endParaRPr lang="en-US" sz="3300" dirty="0">
              <a:latin typeface="Calibri" panose="020F0502020204030204" pitchFamily="34" charset="0"/>
              <a:cs typeface="Calibri" panose="020F0502020204030204" pitchFamily="34" charset="0"/>
            </a:endParaRPr>
          </a:p>
        </p:txBody>
      </p:sp>
      <p:sp>
        <p:nvSpPr>
          <p:cNvPr id="17" name="Freeform: Shape 1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Icon&#10;&#10;Description automatically generated">
            <a:extLst>
              <a:ext uri="{FF2B5EF4-FFF2-40B4-BE49-F238E27FC236}">
                <a16:creationId xmlns:a16="http://schemas.microsoft.com/office/drawing/2014/main" id="{DBF0FCA6-ED32-4D1C-B1F0-D74E7E400C5E}"/>
              </a:ext>
            </a:extLst>
          </p:cNvPr>
          <p:cNvPicPr>
            <a:picLocks noChangeAspect="1"/>
          </p:cNvPicPr>
          <p:nvPr/>
        </p:nvPicPr>
        <p:blipFill rotWithShape="1">
          <a:blip r:embed="rId3"/>
          <a:srcRect l="19265" r="3871"/>
          <a:stretch/>
        </p:blipFill>
        <p:spPr>
          <a:xfrm>
            <a:off x="272547" y="1371272"/>
            <a:ext cx="4845944" cy="6304537"/>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6" name="Rectangle 5">
            <a:extLst>
              <a:ext uri="{FF2B5EF4-FFF2-40B4-BE49-F238E27FC236}">
                <a16:creationId xmlns:a16="http://schemas.microsoft.com/office/drawing/2014/main" id="{DDD77110-6F2F-480A-88C1-1C6F7C66C669}"/>
              </a:ext>
            </a:extLst>
          </p:cNvPr>
          <p:cNvSpPr/>
          <p:nvPr/>
        </p:nvSpPr>
        <p:spPr>
          <a:xfrm>
            <a:off x="2286000" y="2828836"/>
            <a:ext cx="4572000" cy="1277273"/>
          </a:xfrm>
          <a:prstGeom prst="rect">
            <a:avLst/>
          </a:prstGeom>
        </p:spPr>
        <p:txBody>
          <a:bodyPr>
            <a:spAutoFit/>
          </a:bodyPr>
          <a:lstStyle/>
          <a:p>
            <a:pPr>
              <a:spcAft>
                <a:spcPts val="600"/>
              </a:spcAft>
            </a:pPr>
            <a:br>
              <a:rPr lang="en-GB" dirty="0"/>
            </a:br>
            <a:endParaRPr lang="en-GB"/>
          </a:p>
          <a:p>
            <a:pPr>
              <a:spcAft>
                <a:spcPts val="600"/>
              </a:spcAft>
            </a:pPr>
            <a:br>
              <a:rPr lang="en-GB" dirty="0">
                <a:solidFill>
                  <a:srgbClr val="F1F3F4"/>
                </a:solidFill>
                <a:hlinkClick r:id="rId4">
                  <a:extLst>
                    <a:ext uri="{A12FA001-AC4F-418D-AE19-62706E023703}">
                      <ahyp:hlinkClr xmlns:ahyp="http://schemas.microsoft.com/office/drawing/2018/hyperlinkcolor" val="tx"/>
                    </a:ext>
                  </a:extLst>
                </a:hlinkClick>
              </a:rPr>
            </a:br>
            <a:endParaRPr lang="en-GB"/>
          </a:p>
        </p:txBody>
      </p:sp>
      <p:pic>
        <p:nvPicPr>
          <p:cNvPr id="8" name="Picture 2" descr="community schoo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4769" y="78887"/>
            <a:ext cx="5001500" cy="1417783"/>
          </a:xfrm>
          <a:prstGeom prst="rect">
            <a:avLst/>
          </a:prstGeom>
          <a:pattFill prst="pct5">
            <a:fgClr>
              <a:schemeClr val="accent1"/>
            </a:fgClr>
            <a:bgClr>
              <a:schemeClr val="bg1"/>
            </a:bgClr>
          </a:pattFill>
        </p:spPr>
      </p:pic>
    </p:spTree>
    <p:extLst>
      <p:ext uri="{BB962C8B-B14F-4D97-AF65-F5344CB8AC3E}">
        <p14:creationId xmlns:p14="http://schemas.microsoft.com/office/powerpoint/2010/main" val="119919026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AA9418-D27E-4C1F-B0C2-58713D8E3CD7}"/>
              </a:ext>
            </a:extLst>
          </p:cNvPr>
          <p:cNvSpPr txBox="1"/>
          <p:nvPr/>
        </p:nvSpPr>
        <p:spPr>
          <a:xfrm>
            <a:off x="5391038" y="609263"/>
            <a:ext cx="3546508" cy="4829012"/>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3300" dirty="0">
              <a:latin typeface="Calibri" panose="020F0502020204030204" pitchFamily="34" charset="0"/>
              <a:cs typeface="Calibri" panose="020F0502020204030204" pitchFamily="34" charset="0"/>
            </a:endParaRPr>
          </a:p>
        </p:txBody>
      </p:sp>
      <p:sp>
        <p:nvSpPr>
          <p:cNvPr id="17" name="Freeform: Shape 1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Icon&#10;&#10;Description automatically generated">
            <a:extLst>
              <a:ext uri="{FF2B5EF4-FFF2-40B4-BE49-F238E27FC236}">
                <a16:creationId xmlns:a16="http://schemas.microsoft.com/office/drawing/2014/main" id="{DBF0FCA6-ED32-4D1C-B1F0-D74E7E400C5E}"/>
              </a:ext>
            </a:extLst>
          </p:cNvPr>
          <p:cNvPicPr>
            <a:picLocks noChangeAspect="1"/>
          </p:cNvPicPr>
          <p:nvPr/>
        </p:nvPicPr>
        <p:blipFill rotWithShape="1">
          <a:blip r:embed="rId3"/>
          <a:srcRect l="19265" r="3871"/>
          <a:stretch/>
        </p:blipFill>
        <p:spPr>
          <a:xfrm>
            <a:off x="272547" y="1371272"/>
            <a:ext cx="4845944" cy="6304537"/>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6" name="Rectangle 5">
            <a:extLst>
              <a:ext uri="{FF2B5EF4-FFF2-40B4-BE49-F238E27FC236}">
                <a16:creationId xmlns:a16="http://schemas.microsoft.com/office/drawing/2014/main" id="{DDD77110-6F2F-480A-88C1-1C6F7C66C669}"/>
              </a:ext>
            </a:extLst>
          </p:cNvPr>
          <p:cNvSpPr/>
          <p:nvPr/>
        </p:nvSpPr>
        <p:spPr>
          <a:xfrm>
            <a:off x="2286000" y="2828836"/>
            <a:ext cx="4572000" cy="1277273"/>
          </a:xfrm>
          <a:prstGeom prst="rect">
            <a:avLst/>
          </a:prstGeom>
        </p:spPr>
        <p:txBody>
          <a:bodyPr>
            <a:spAutoFit/>
          </a:bodyPr>
          <a:lstStyle/>
          <a:p>
            <a:pPr>
              <a:spcAft>
                <a:spcPts val="600"/>
              </a:spcAft>
            </a:pPr>
            <a:br>
              <a:rPr lang="en-GB" dirty="0"/>
            </a:br>
            <a:endParaRPr lang="en-GB"/>
          </a:p>
          <a:p>
            <a:pPr>
              <a:spcAft>
                <a:spcPts val="600"/>
              </a:spcAft>
            </a:pPr>
            <a:br>
              <a:rPr lang="en-GB" dirty="0">
                <a:solidFill>
                  <a:srgbClr val="F1F3F4"/>
                </a:solidFill>
                <a:hlinkClick r:id="rId4">
                  <a:extLst>
                    <a:ext uri="{A12FA001-AC4F-418D-AE19-62706E023703}">
                      <ahyp:hlinkClr xmlns:ahyp="http://schemas.microsoft.com/office/drawing/2018/hyperlinkcolor" val="tx"/>
                    </a:ext>
                  </a:extLst>
                </a:hlinkClick>
              </a:rPr>
            </a:br>
            <a:endParaRPr lang="en-GB"/>
          </a:p>
        </p:txBody>
      </p:sp>
      <p:pic>
        <p:nvPicPr>
          <p:cNvPr id="8" name="Picture 2" descr="community schoo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4769" y="78887"/>
            <a:ext cx="5001500" cy="1417783"/>
          </a:xfrm>
          <a:prstGeom prst="rect">
            <a:avLst/>
          </a:prstGeom>
          <a:pattFill prst="pct5">
            <a:fgClr>
              <a:schemeClr val="accent1"/>
            </a:fgClr>
            <a:bgClr>
              <a:schemeClr val="bg1"/>
            </a:bgClr>
          </a:pattFill>
        </p:spPr>
      </p:pic>
      <p:sp>
        <p:nvSpPr>
          <p:cNvPr id="2" name="Rectangle 1"/>
          <p:cNvSpPr/>
          <p:nvPr/>
        </p:nvSpPr>
        <p:spPr>
          <a:xfrm>
            <a:off x="5363546" y="843677"/>
            <a:ext cx="3780454" cy="3785652"/>
          </a:xfrm>
          <a:prstGeom prst="rect">
            <a:avLst/>
          </a:prstGeom>
        </p:spPr>
        <p:txBody>
          <a:bodyPr wrap="square">
            <a:spAutoFit/>
          </a:bodyPr>
          <a:lstStyle/>
          <a:p>
            <a:pPr algn="ctr" fontAlgn="ctr"/>
            <a:r>
              <a:rPr lang="en-GB" sz="2400" dirty="0" err="1">
                <a:latin typeface="avenirroman"/>
              </a:rPr>
              <a:t>Ysgolion</a:t>
            </a:r>
            <a:r>
              <a:rPr lang="en-GB" sz="2400" dirty="0">
                <a:latin typeface="avenirroman"/>
              </a:rPr>
              <a:t> </a:t>
            </a:r>
            <a:r>
              <a:rPr lang="en-GB" sz="2400" dirty="0" err="1">
                <a:latin typeface="avenirroman"/>
              </a:rPr>
              <a:t>Cymunedol</a:t>
            </a:r>
            <a:r>
              <a:rPr lang="en-GB" sz="2400" dirty="0">
                <a:latin typeface="avenirroman"/>
              </a:rPr>
              <a:t> </a:t>
            </a:r>
          </a:p>
          <a:p>
            <a:pPr algn="just"/>
            <a:endParaRPr lang="en-GB" sz="2400" dirty="0">
              <a:latin typeface="avenirroman"/>
            </a:endParaRPr>
          </a:p>
          <a:p>
            <a:pPr algn="just"/>
            <a:r>
              <a:rPr lang="en-GB" sz="2400" dirty="0">
                <a:latin typeface="avenirroman"/>
              </a:rPr>
              <a:t>Beth a </a:t>
            </a:r>
            <a:r>
              <a:rPr lang="en-GB" sz="2400" dirty="0" err="1">
                <a:latin typeface="avenirroman"/>
              </a:rPr>
              <a:t>olugir</a:t>
            </a:r>
            <a:r>
              <a:rPr lang="en-GB" sz="2400" dirty="0">
                <a:latin typeface="avenirroman"/>
              </a:rPr>
              <a:t> </a:t>
            </a:r>
            <a:r>
              <a:rPr lang="en-GB" sz="2400" dirty="0" err="1">
                <a:latin typeface="avenirroman"/>
              </a:rPr>
              <a:t>gan</a:t>
            </a:r>
            <a:r>
              <a:rPr lang="en-GB" sz="2400" dirty="0">
                <a:latin typeface="avenirroman"/>
              </a:rPr>
              <a:t> '</a:t>
            </a:r>
            <a:r>
              <a:rPr lang="en-GB" sz="2400" dirty="0" err="1">
                <a:latin typeface="avenirroman"/>
              </a:rPr>
              <a:t>ysgolion</a:t>
            </a:r>
            <a:r>
              <a:rPr lang="en-GB" sz="2400" dirty="0">
                <a:latin typeface="avenirroman"/>
              </a:rPr>
              <a:t> </a:t>
            </a:r>
            <a:r>
              <a:rPr lang="en-GB" sz="2400" dirty="0" err="1">
                <a:latin typeface="avenirroman"/>
              </a:rPr>
              <a:t>cymundeol</a:t>
            </a:r>
            <a:r>
              <a:rPr lang="en-GB" sz="2400" dirty="0">
                <a:latin typeface="avenirroman"/>
              </a:rPr>
              <a:t>'?  </a:t>
            </a:r>
          </a:p>
          <a:p>
            <a:pPr algn="just"/>
            <a:r>
              <a:rPr lang="en-GB" sz="2400" dirty="0">
                <a:latin typeface="avenirroman"/>
              </a:rPr>
              <a:t>                            </a:t>
            </a:r>
          </a:p>
          <a:p>
            <a:pPr algn="just"/>
            <a:r>
              <a:rPr lang="en-GB" sz="2400" dirty="0" err="1">
                <a:latin typeface="avenirroman"/>
              </a:rPr>
              <a:t>Meddyliwch</a:t>
            </a:r>
            <a:r>
              <a:rPr lang="en-GB" sz="2400" dirty="0">
                <a:latin typeface="avenirroman"/>
              </a:rPr>
              <a:t> am rai </a:t>
            </a:r>
            <a:r>
              <a:rPr lang="en-GB" sz="2400" dirty="0" err="1">
                <a:latin typeface="avenirroman"/>
              </a:rPr>
              <a:t>nodweddion</a:t>
            </a:r>
            <a:r>
              <a:rPr lang="en-GB" sz="2400" dirty="0">
                <a:latin typeface="avenirroman"/>
              </a:rPr>
              <a:t> </a:t>
            </a:r>
            <a:r>
              <a:rPr lang="en-GB" sz="2400" dirty="0" err="1">
                <a:latin typeface="avenirroman"/>
              </a:rPr>
              <a:t>allweddol</a:t>
            </a:r>
            <a:r>
              <a:rPr lang="en-GB" sz="2400" dirty="0">
                <a:latin typeface="avenirroman"/>
              </a:rPr>
              <a:t> y </a:t>
            </a:r>
            <a:r>
              <a:rPr lang="en-GB" sz="2400" dirty="0" err="1">
                <a:latin typeface="avenirroman"/>
              </a:rPr>
              <a:t>byddech</a:t>
            </a:r>
            <a:r>
              <a:rPr lang="en-GB" sz="2400" dirty="0">
                <a:latin typeface="avenirroman"/>
              </a:rPr>
              <a:t> </a:t>
            </a:r>
            <a:r>
              <a:rPr lang="en-GB" sz="2400" dirty="0" err="1">
                <a:latin typeface="avenirroman"/>
              </a:rPr>
              <a:t>yn</a:t>
            </a:r>
            <a:r>
              <a:rPr lang="en-GB" sz="2400" dirty="0">
                <a:latin typeface="avenirroman"/>
              </a:rPr>
              <a:t> </a:t>
            </a:r>
            <a:r>
              <a:rPr lang="en-GB" sz="2400" dirty="0" err="1">
                <a:latin typeface="avenirroman"/>
              </a:rPr>
              <a:t>eu</a:t>
            </a:r>
            <a:r>
              <a:rPr lang="en-GB" sz="2400" dirty="0">
                <a:latin typeface="avenirroman"/>
              </a:rPr>
              <a:t> </a:t>
            </a:r>
            <a:r>
              <a:rPr lang="en-GB" sz="2400" dirty="0" err="1">
                <a:latin typeface="avenirroman"/>
              </a:rPr>
              <a:t>cysylltu</a:t>
            </a:r>
            <a:r>
              <a:rPr lang="en-GB" sz="2400" dirty="0">
                <a:latin typeface="avenirroman"/>
              </a:rPr>
              <a:t> ag </a:t>
            </a:r>
            <a:r>
              <a:rPr lang="en-GB" sz="2400" dirty="0" err="1">
                <a:latin typeface="avenirroman"/>
              </a:rPr>
              <a:t>ysgol</a:t>
            </a:r>
            <a:r>
              <a:rPr lang="en-GB" sz="2400" dirty="0">
                <a:latin typeface="avenirroman"/>
              </a:rPr>
              <a:t> </a:t>
            </a:r>
            <a:r>
              <a:rPr lang="en-GB" sz="2400" dirty="0" err="1">
                <a:latin typeface="avenirroman"/>
              </a:rPr>
              <a:t>gymunedol</a:t>
            </a:r>
            <a:r>
              <a:rPr lang="en-GB" sz="2400" dirty="0">
                <a:latin typeface="avenirroman"/>
              </a:rPr>
              <a:t> </a:t>
            </a:r>
            <a:r>
              <a:rPr lang="en-GB" sz="2400" dirty="0" err="1">
                <a:latin typeface="avenirroman"/>
              </a:rPr>
              <a:t>effeithiol</a:t>
            </a:r>
            <a:r>
              <a:rPr lang="en-GB" sz="2400" dirty="0">
                <a:latin typeface="avenirroman"/>
              </a:rPr>
              <a:t>. </a:t>
            </a:r>
            <a:r>
              <a:rPr lang="en-GB" sz="2400" dirty="0" err="1">
                <a:latin typeface="avenirroman"/>
              </a:rPr>
              <a:t>Mewn</a:t>
            </a:r>
            <a:r>
              <a:rPr lang="en-GB" sz="2400" dirty="0">
                <a:latin typeface="avenirroman"/>
              </a:rPr>
              <a:t> 10 gair neu </a:t>
            </a:r>
            <a:r>
              <a:rPr lang="en-GB" sz="2400" dirty="0" err="1">
                <a:latin typeface="avenirroman"/>
              </a:rPr>
              <a:t>lai</a:t>
            </a:r>
            <a:endParaRPr lang="en-GB" sz="2400" b="0" i="0" dirty="0">
              <a:effectLst/>
              <a:latin typeface="avenirroman"/>
            </a:endParaRPr>
          </a:p>
        </p:txBody>
      </p:sp>
    </p:spTree>
    <p:extLst>
      <p:ext uri="{BB962C8B-B14F-4D97-AF65-F5344CB8AC3E}">
        <p14:creationId xmlns:p14="http://schemas.microsoft.com/office/powerpoint/2010/main" val="154814856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1053" y="235894"/>
            <a:ext cx="8293767" cy="1569660"/>
          </a:xfrm>
          <a:prstGeom prst="rect">
            <a:avLst/>
          </a:prstGeom>
        </p:spPr>
        <p:txBody>
          <a:bodyPr wrap="square">
            <a:spAutoFit/>
          </a:bodyPr>
          <a:lstStyle/>
          <a:p>
            <a:pPr algn="ctr"/>
            <a:r>
              <a:rPr lang="en-GB" sz="2400" dirty="0" err="1">
                <a:solidFill>
                  <a:srgbClr val="000000"/>
                </a:solidFill>
                <a:latin typeface="avenirroman"/>
              </a:rPr>
              <a:t>Sut</a:t>
            </a:r>
            <a:r>
              <a:rPr lang="en-GB" sz="2400" dirty="0">
                <a:solidFill>
                  <a:srgbClr val="000000"/>
                </a:solidFill>
                <a:latin typeface="avenirroman"/>
              </a:rPr>
              <a:t> </a:t>
            </a:r>
            <a:r>
              <a:rPr lang="en-GB" sz="2400" dirty="0" err="1">
                <a:solidFill>
                  <a:srgbClr val="000000"/>
                </a:solidFill>
                <a:latin typeface="avenirroman"/>
              </a:rPr>
              <a:t>mae’r</a:t>
            </a:r>
            <a:r>
              <a:rPr lang="en-GB" sz="2400" dirty="0">
                <a:solidFill>
                  <a:srgbClr val="000000"/>
                </a:solidFill>
                <a:latin typeface="avenirroman"/>
              </a:rPr>
              <a:t> </a:t>
            </a:r>
            <a:r>
              <a:rPr lang="en-GB" sz="2400" dirty="0" err="1">
                <a:solidFill>
                  <a:srgbClr val="000000"/>
                </a:solidFill>
                <a:latin typeface="avenirroman"/>
              </a:rPr>
              <a:t>ddelwedd</a:t>
            </a:r>
            <a:r>
              <a:rPr lang="en-GB" sz="2400" dirty="0">
                <a:solidFill>
                  <a:srgbClr val="000000"/>
                </a:solidFill>
                <a:latin typeface="avenirroman"/>
              </a:rPr>
              <a:t> </a:t>
            </a:r>
            <a:r>
              <a:rPr lang="en-GB" sz="2400" dirty="0" err="1">
                <a:solidFill>
                  <a:srgbClr val="000000"/>
                </a:solidFill>
                <a:latin typeface="avenirroman"/>
              </a:rPr>
              <a:t>isod</a:t>
            </a:r>
            <a:r>
              <a:rPr lang="en-GB" sz="2400" dirty="0">
                <a:solidFill>
                  <a:srgbClr val="000000"/>
                </a:solidFill>
                <a:latin typeface="avenirroman"/>
              </a:rPr>
              <a:t> </a:t>
            </a:r>
            <a:r>
              <a:rPr lang="en-GB" sz="2400" dirty="0" err="1">
                <a:solidFill>
                  <a:srgbClr val="000000"/>
                </a:solidFill>
                <a:latin typeface="avenirroman"/>
              </a:rPr>
              <a:t>yn</a:t>
            </a:r>
            <a:r>
              <a:rPr lang="en-GB" sz="2400" dirty="0">
                <a:solidFill>
                  <a:srgbClr val="000000"/>
                </a:solidFill>
                <a:latin typeface="avenirroman"/>
              </a:rPr>
              <a:t> </a:t>
            </a:r>
            <a:r>
              <a:rPr lang="en-GB" sz="2400" dirty="0" err="1">
                <a:solidFill>
                  <a:srgbClr val="000000"/>
                </a:solidFill>
                <a:latin typeface="avenirroman"/>
              </a:rPr>
              <a:t>cymharu</a:t>
            </a:r>
            <a:r>
              <a:rPr lang="en-GB" sz="2400" dirty="0">
                <a:solidFill>
                  <a:srgbClr val="000000"/>
                </a:solidFill>
                <a:latin typeface="avenirroman"/>
              </a:rPr>
              <a:t> </a:t>
            </a:r>
            <a:r>
              <a:rPr lang="en-GB" sz="2400" dirty="0" err="1">
                <a:solidFill>
                  <a:srgbClr val="000000"/>
                </a:solidFill>
                <a:latin typeface="avenirroman"/>
              </a:rPr>
              <a:t>â’ch</a:t>
            </a:r>
            <a:r>
              <a:rPr lang="en-GB" sz="2400" dirty="0">
                <a:solidFill>
                  <a:srgbClr val="000000"/>
                </a:solidFill>
                <a:latin typeface="avenirroman"/>
              </a:rPr>
              <a:t> </a:t>
            </a:r>
            <a:r>
              <a:rPr lang="en-GB" sz="2400" dirty="0" err="1">
                <a:solidFill>
                  <a:srgbClr val="000000"/>
                </a:solidFill>
                <a:latin typeface="avenirroman"/>
              </a:rPr>
              <a:t>bwrdd</a:t>
            </a:r>
            <a:r>
              <a:rPr lang="en-GB" sz="2400" dirty="0">
                <a:solidFill>
                  <a:srgbClr val="000000"/>
                </a:solidFill>
                <a:latin typeface="avenirroman"/>
              </a:rPr>
              <a:t> </a:t>
            </a:r>
            <a:r>
              <a:rPr lang="en-GB" sz="2400" dirty="0" err="1">
                <a:solidFill>
                  <a:srgbClr val="000000"/>
                </a:solidFill>
                <a:latin typeface="avenirroman"/>
              </a:rPr>
              <a:t>cydweithredol</a:t>
            </a:r>
            <a:r>
              <a:rPr lang="en-GB" sz="2400" dirty="0">
                <a:solidFill>
                  <a:srgbClr val="000000"/>
                </a:solidFill>
                <a:latin typeface="avenirroman"/>
              </a:rPr>
              <a:t>/chat?</a:t>
            </a:r>
          </a:p>
          <a:p>
            <a:pPr algn="ctr"/>
            <a:r>
              <a:rPr lang="en-GB" sz="2400" dirty="0">
                <a:solidFill>
                  <a:srgbClr val="000000"/>
                </a:solidFill>
                <a:latin typeface="avenirroman"/>
              </a:rPr>
              <a:t>Estyn​ 2020 </a:t>
            </a:r>
            <a:r>
              <a:rPr lang="en-GB" sz="2400" dirty="0" err="1">
                <a:solidFill>
                  <a:srgbClr val="000000"/>
                </a:solidFill>
                <a:latin typeface="avenirroman"/>
              </a:rPr>
              <a:t>Ysgolion</a:t>
            </a:r>
            <a:r>
              <a:rPr lang="en-GB" sz="2400" dirty="0">
                <a:solidFill>
                  <a:srgbClr val="000000"/>
                </a:solidFill>
                <a:latin typeface="avenirroman"/>
              </a:rPr>
              <a:t> </a:t>
            </a:r>
            <a:r>
              <a:rPr lang="en-GB" sz="2400" dirty="0" err="1">
                <a:solidFill>
                  <a:srgbClr val="000000"/>
                </a:solidFill>
                <a:latin typeface="avenirroman"/>
              </a:rPr>
              <a:t>cymunedol:teuluoedd</a:t>
            </a:r>
            <a:r>
              <a:rPr lang="en-GB" sz="2400" dirty="0">
                <a:solidFill>
                  <a:srgbClr val="000000"/>
                </a:solidFill>
                <a:latin typeface="avenirroman"/>
              </a:rPr>
              <a:t> a </a:t>
            </a:r>
            <a:r>
              <a:rPr lang="en-GB" sz="2400" dirty="0" err="1">
                <a:solidFill>
                  <a:srgbClr val="000000"/>
                </a:solidFill>
                <a:latin typeface="avenirroman"/>
              </a:rPr>
              <a:t>chymunedau</a:t>
            </a:r>
            <a:endParaRPr lang="en-GB" sz="2400" dirty="0">
              <a:solidFill>
                <a:srgbClr val="000000"/>
              </a:solidFill>
              <a:latin typeface="avenirroman"/>
            </a:endParaRPr>
          </a:p>
          <a:p>
            <a:pPr algn="ctr"/>
            <a:r>
              <a:rPr lang="en-GB" sz="2400" dirty="0" err="1">
                <a:solidFill>
                  <a:srgbClr val="000000"/>
                </a:solidFill>
                <a:latin typeface="avenirroman"/>
              </a:rPr>
              <a:t>wrth</a:t>
            </a:r>
            <a:r>
              <a:rPr lang="en-GB" sz="2400" dirty="0">
                <a:solidFill>
                  <a:srgbClr val="000000"/>
                </a:solidFill>
                <a:latin typeface="avenirroman"/>
              </a:rPr>
              <a:t> </a:t>
            </a:r>
            <a:r>
              <a:rPr lang="en-GB" sz="2400" dirty="0" err="1">
                <a:solidFill>
                  <a:srgbClr val="000000"/>
                </a:solidFill>
                <a:latin typeface="avenirroman"/>
              </a:rPr>
              <a:t>wraidd</a:t>
            </a:r>
            <a:r>
              <a:rPr lang="en-GB" sz="2400" dirty="0">
                <a:solidFill>
                  <a:srgbClr val="000000"/>
                </a:solidFill>
                <a:latin typeface="avenirroman"/>
              </a:rPr>
              <a:t> </a:t>
            </a:r>
            <a:r>
              <a:rPr lang="en-GB" sz="2400" dirty="0" err="1">
                <a:solidFill>
                  <a:srgbClr val="000000"/>
                </a:solidFill>
                <a:latin typeface="avenirroman"/>
              </a:rPr>
              <a:t>bywyd</a:t>
            </a:r>
            <a:r>
              <a:rPr lang="en-GB" sz="2400" dirty="0">
                <a:solidFill>
                  <a:srgbClr val="000000"/>
                </a:solidFill>
                <a:latin typeface="avenirroman"/>
              </a:rPr>
              <a:t> </a:t>
            </a:r>
            <a:r>
              <a:rPr lang="en-GB" sz="2400" dirty="0" err="1">
                <a:solidFill>
                  <a:srgbClr val="000000"/>
                </a:solidFill>
                <a:latin typeface="avenirroman"/>
              </a:rPr>
              <a:t>ysgol</a:t>
            </a:r>
            <a:r>
              <a:rPr lang="en-GB" sz="2400" dirty="0">
                <a:solidFill>
                  <a:srgbClr val="000000"/>
                </a:solidFill>
                <a:latin typeface="avenirroman"/>
              </a:rPr>
              <a:t> (td 81)</a:t>
            </a:r>
            <a:endParaRPr lang="en-GB" sz="2400" b="0" i="0" dirty="0">
              <a:solidFill>
                <a:srgbClr val="000000"/>
              </a:solidFill>
              <a:effectLst/>
              <a:latin typeface="avenirroman"/>
            </a:endParaRPr>
          </a:p>
        </p:txBody>
      </p:sp>
      <p:pic>
        <p:nvPicPr>
          <p:cNvPr id="5122" name="Picture 2" descr="Community schoo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466" y="1540057"/>
            <a:ext cx="7522316" cy="5317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5360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mmunity schoo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852" y="1306736"/>
            <a:ext cx="7651036" cy="540894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65221" y="150945"/>
            <a:ext cx="8356888" cy="1569660"/>
          </a:xfrm>
          <a:prstGeom prst="rect">
            <a:avLst/>
          </a:prstGeom>
        </p:spPr>
        <p:txBody>
          <a:bodyPr wrap="square">
            <a:spAutoFit/>
          </a:bodyPr>
          <a:lstStyle/>
          <a:p>
            <a:pPr algn="ctr"/>
            <a:r>
              <a:rPr lang="en-GB" sz="2400" dirty="0">
                <a:solidFill>
                  <a:srgbClr val="000000"/>
                </a:solidFill>
                <a:latin typeface="avenirroman"/>
              </a:rPr>
              <a:t>How does the image below compare with our collaborative board/chat? Estyn​ 2020 Community </a:t>
            </a:r>
            <a:r>
              <a:rPr lang="en-GB" sz="2400" dirty="0" err="1">
                <a:solidFill>
                  <a:srgbClr val="000000"/>
                </a:solidFill>
                <a:latin typeface="avenirroman"/>
              </a:rPr>
              <a:t>schools:families</a:t>
            </a:r>
            <a:r>
              <a:rPr lang="en-GB" sz="2400" dirty="0">
                <a:solidFill>
                  <a:srgbClr val="000000"/>
                </a:solidFill>
                <a:latin typeface="avenirroman"/>
              </a:rPr>
              <a:t> and communities at</a:t>
            </a:r>
          </a:p>
          <a:p>
            <a:pPr algn="ctr"/>
            <a:r>
              <a:rPr lang="en-GB" sz="2400" dirty="0">
                <a:solidFill>
                  <a:srgbClr val="000000"/>
                </a:solidFill>
                <a:latin typeface="avenirroman"/>
              </a:rPr>
              <a:t>the heart of school life (</a:t>
            </a:r>
            <a:r>
              <a:rPr lang="en-GB" sz="2400" dirty="0" err="1">
                <a:solidFill>
                  <a:srgbClr val="000000"/>
                </a:solidFill>
                <a:latin typeface="avenirroman"/>
              </a:rPr>
              <a:t>pg</a:t>
            </a:r>
            <a:r>
              <a:rPr lang="en-GB" sz="2400" dirty="0">
                <a:solidFill>
                  <a:srgbClr val="000000"/>
                </a:solidFill>
                <a:latin typeface="avenirroman"/>
              </a:rPr>
              <a:t> 81) states....</a:t>
            </a:r>
            <a:endParaRPr lang="en-GB" sz="2400" b="0" i="0" dirty="0">
              <a:solidFill>
                <a:srgbClr val="000000"/>
              </a:solidFill>
              <a:effectLst/>
              <a:latin typeface="avenirroman"/>
            </a:endParaRPr>
          </a:p>
        </p:txBody>
      </p:sp>
    </p:spTree>
    <p:extLst>
      <p:ext uri="{BB962C8B-B14F-4D97-AF65-F5344CB8AC3E}">
        <p14:creationId xmlns:p14="http://schemas.microsoft.com/office/powerpoint/2010/main" val="1760444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1BA52-64EF-4724-AE9F-8A94D182AA11}"/>
              </a:ext>
            </a:extLst>
          </p:cNvPr>
          <p:cNvSpPr>
            <a:spLocks noGrp="1"/>
          </p:cNvSpPr>
          <p:nvPr>
            <p:ph type="title"/>
          </p:nvPr>
        </p:nvSpPr>
        <p:spPr/>
        <p:txBody>
          <a:bodyPr>
            <a:normAutofit/>
          </a:bodyPr>
          <a:lstStyle/>
          <a:p>
            <a:r>
              <a:rPr lang="en-GB" sz="2800" b="1" dirty="0" err="1">
                <a:solidFill>
                  <a:schemeClr val="accent1"/>
                </a:solidFill>
                <a:cs typeface="Calibri Light"/>
              </a:rPr>
              <a:t>Teuluoedd</a:t>
            </a:r>
            <a:r>
              <a:rPr lang="en-GB" sz="2800" b="1" dirty="0">
                <a:solidFill>
                  <a:schemeClr val="accent1"/>
                </a:solidFill>
                <a:cs typeface="Calibri Light"/>
              </a:rPr>
              <a:t> a </a:t>
            </a:r>
            <a:r>
              <a:rPr lang="en-GB" sz="2800" b="1" dirty="0" err="1">
                <a:solidFill>
                  <a:schemeClr val="accent1"/>
                </a:solidFill>
                <a:cs typeface="Calibri Light"/>
              </a:rPr>
              <a:t>chymunedau</a:t>
            </a:r>
            <a:r>
              <a:rPr lang="en-GB" sz="2800" b="1" dirty="0">
                <a:solidFill>
                  <a:schemeClr val="accent1"/>
                </a:solidFill>
                <a:cs typeface="Calibri Light"/>
              </a:rPr>
              <a:t> </a:t>
            </a:r>
            <a:r>
              <a:rPr lang="en-GB" sz="2800" b="1" dirty="0" err="1">
                <a:solidFill>
                  <a:schemeClr val="accent1"/>
                </a:solidFill>
                <a:cs typeface="Calibri Light"/>
              </a:rPr>
              <a:t>wrth</a:t>
            </a:r>
            <a:r>
              <a:rPr lang="en-GB" sz="2800" b="1" dirty="0">
                <a:solidFill>
                  <a:schemeClr val="accent1"/>
                </a:solidFill>
                <a:cs typeface="Calibri Light"/>
              </a:rPr>
              <a:t> </a:t>
            </a:r>
            <a:r>
              <a:rPr lang="en-GB" sz="2800" b="1" dirty="0" err="1">
                <a:solidFill>
                  <a:schemeClr val="accent1"/>
                </a:solidFill>
                <a:cs typeface="Calibri Light"/>
              </a:rPr>
              <a:t>galon</a:t>
            </a:r>
            <a:r>
              <a:rPr lang="en-GB" sz="2800" b="1" dirty="0">
                <a:solidFill>
                  <a:schemeClr val="accent1"/>
                </a:solidFill>
                <a:cs typeface="Calibri Light"/>
              </a:rPr>
              <a:t> y </a:t>
            </a:r>
            <a:r>
              <a:rPr lang="en-GB" sz="2800" b="1" dirty="0" err="1">
                <a:solidFill>
                  <a:schemeClr val="accent1"/>
                </a:solidFill>
                <a:cs typeface="Calibri Light"/>
              </a:rPr>
              <a:t>cyfan</a:t>
            </a:r>
            <a:r>
              <a:rPr lang="en-GB" sz="2800" b="1" dirty="0">
                <a:solidFill>
                  <a:schemeClr val="accent1"/>
                </a:solidFill>
                <a:cs typeface="Calibri Light"/>
              </a:rPr>
              <a:t>?</a:t>
            </a:r>
            <a:br>
              <a:rPr lang="en-GB" sz="2800" b="1" dirty="0">
                <a:solidFill>
                  <a:schemeClr val="accent1"/>
                </a:solidFill>
                <a:cs typeface="Calibri Light"/>
              </a:rPr>
            </a:br>
            <a:r>
              <a:rPr lang="en-GB" sz="2800" b="1" dirty="0">
                <a:cs typeface="Calibri Light"/>
              </a:rPr>
              <a:t>Families and communities at the heart of everything?</a:t>
            </a:r>
            <a:endParaRPr lang="en-US" sz="2800" b="1" dirty="0">
              <a:cs typeface="Calibri Light"/>
            </a:endParaRPr>
          </a:p>
        </p:txBody>
      </p:sp>
      <p:sp>
        <p:nvSpPr>
          <p:cNvPr id="3" name="Content Placeholder 2">
            <a:extLst>
              <a:ext uri="{FF2B5EF4-FFF2-40B4-BE49-F238E27FC236}">
                <a16:creationId xmlns:a16="http://schemas.microsoft.com/office/drawing/2014/main" id="{F29F413E-80CD-4FFC-BCDC-0949FB240E4F}"/>
              </a:ext>
            </a:extLst>
          </p:cNvPr>
          <p:cNvSpPr>
            <a:spLocks noGrp="1"/>
          </p:cNvSpPr>
          <p:nvPr>
            <p:ph sz="half" idx="1"/>
          </p:nvPr>
        </p:nvSpPr>
        <p:spPr>
          <a:xfrm>
            <a:off x="64943" y="1728063"/>
            <a:ext cx="4677204" cy="4351338"/>
          </a:xfrm>
        </p:spPr>
        <p:txBody>
          <a:bodyPr vert="horz" lIns="91440" tIns="45720" rIns="91440" bIns="45720" rtlCol="0" anchor="t">
            <a:normAutofit/>
          </a:bodyPr>
          <a:lstStyle/>
          <a:p>
            <a:r>
              <a:rPr lang="en-GB" dirty="0" err="1">
                <a:solidFill>
                  <a:schemeClr val="accent1"/>
                </a:solidFill>
                <a:cs typeface="Calibri"/>
              </a:rPr>
              <a:t>Darllenwch</a:t>
            </a:r>
            <a:r>
              <a:rPr lang="en-GB" dirty="0">
                <a:solidFill>
                  <a:schemeClr val="accent1"/>
                </a:solidFill>
                <a:cs typeface="Calibri"/>
              </a:rPr>
              <a:t> y blog </a:t>
            </a:r>
            <a:r>
              <a:rPr lang="en-GB" dirty="0" err="1">
                <a:solidFill>
                  <a:schemeClr val="accent1"/>
                </a:solidFill>
                <a:cs typeface="Calibri"/>
              </a:rPr>
              <a:t>hwn</a:t>
            </a:r>
            <a:r>
              <a:rPr lang="en-GB" dirty="0">
                <a:solidFill>
                  <a:schemeClr val="accent1"/>
                </a:solidFill>
                <a:cs typeface="Calibri"/>
              </a:rPr>
              <a:t>:</a:t>
            </a:r>
            <a:endParaRPr lang="en-GB" dirty="0">
              <a:solidFill>
                <a:schemeClr val="accent1"/>
              </a:solidFill>
            </a:endParaRPr>
          </a:p>
        </p:txBody>
      </p:sp>
      <p:sp>
        <p:nvSpPr>
          <p:cNvPr id="4" name="Content Placeholder 3">
            <a:extLst>
              <a:ext uri="{FF2B5EF4-FFF2-40B4-BE49-F238E27FC236}">
                <a16:creationId xmlns:a16="http://schemas.microsoft.com/office/drawing/2014/main" id="{364665C9-0068-444D-A550-9466C756D51E}"/>
              </a:ext>
            </a:extLst>
          </p:cNvPr>
          <p:cNvSpPr>
            <a:spLocks noGrp="1"/>
          </p:cNvSpPr>
          <p:nvPr>
            <p:ph sz="half" idx="2"/>
          </p:nvPr>
        </p:nvSpPr>
        <p:spPr>
          <a:xfrm>
            <a:off x="5161684" y="1825625"/>
            <a:ext cx="3886200" cy="4351338"/>
          </a:xfrm>
        </p:spPr>
        <p:txBody>
          <a:bodyPr vert="horz" lIns="91440" tIns="45720" rIns="91440" bIns="45720" rtlCol="0" anchor="t">
            <a:normAutofit/>
          </a:bodyPr>
          <a:lstStyle/>
          <a:p>
            <a:r>
              <a:rPr lang="en-GB" dirty="0">
                <a:cs typeface="Calibri"/>
              </a:rPr>
              <a:t>Read this blog:</a:t>
            </a:r>
            <a:endParaRPr lang="en-GB" dirty="0"/>
          </a:p>
        </p:txBody>
      </p:sp>
      <p:sp>
        <p:nvSpPr>
          <p:cNvPr id="5" name="Heart 4">
            <a:extLst>
              <a:ext uri="{FF2B5EF4-FFF2-40B4-BE49-F238E27FC236}">
                <a16:creationId xmlns:a16="http://schemas.microsoft.com/office/drawing/2014/main" id="{4E5566C6-20AE-45C0-8C58-AE1464699C50}"/>
              </a:ext>
            </a:extLst>
          </p:cNvPr>
          <p:cNvSpPr/>
          <p:nvPr/>
        </p:nvSpPr>
        <p:spPr>
          <a:xfrm>
            <a:off x="503961" y="2471738"/>
            <a:ext cx="3279627" cy="2863991"/>
          </a:xfrm>
          <a:prstGeom prst="heart">
            <a:avLst/>
          </a:prstGeom>
          <a:solidFill>
            <a:srgbClr val="FF00B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hlinkClick r:id="rId3"/>
              </a:rPr>
              <a:t>https://www.estyn.llyw.cymru/blog/yw-eich-ysgol-yn-un-syn-rhoi-teuluoedd-chymunedau-wrth-wraidd-ei-gwaith?_ga=2.207076691.1398570487.1604852903-1154725575.1604673275</a:t>
            </a:r>
            <a:endParaRPr lang="en-GB" sz="1100" dirty="0"/>
          </a:p>
          <a:p>
            <a:pPr algn="ctr"/>
            <a:endParaRPr lang="en-GB" sz="1100" dirty="0">
              <a:cs typeface="Calibri"/>
            </a:endParaRPr>
          </a:p>
        </p:txBody>
      </p:sp>
      <p:sp>
        <p:nvSpPr>
          <p:cNvPr id="6" name="Heart 5">
            <a:extLst>
              <a:ext uri="{FF2B5EF4-FFF2-40B4-BE49-F238E27FC236}">
                <a16:creationId xmlns:a16="http://schemas.microsoft.com/office/drawing/2014/main" id="{F77C977E-7FCE-4165-AE9A-4F933B18B171}"/>
              </a:ext>
            </a:extLst>
          </p:cNvPr>
          <p:cNvSpPr/>
          <p:nvPr/>
        </p:nvSpPr>
        <p:spPr>
          <a:xfrm>
            <a:off x="5296766" y="2471737"/>
            <a:ext cx="3331581" cy="2863991"/>
          </a:xfrm>
          <a:prstGeom prst="heart">
            <a:avLst/>
          </a:prstGeom>
          <a:solidFill>
            <a:srgbClr val="FF00BF"/>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ea typeface="+mn-lt"/>
              <a:cs typeface="+mn-lt"/>
            </a:endParaRPr>
          </a:p>
          <a:p>
            <a:pPr algn="ctr"/>
            <a:r>
              <a:rPr lang="en-GB" sz="1400" dirty="0">
                <a:ea typeface="+mn-lt"/>
                <a:cs typeface="+mn-lt"/>
                <a:hlinkClick r:id="rId4"/>
              </a:rPr>
              <a:t>https://www.estyn.gov.wales/blog/your-school-one-puts-families-and-communities-heart-its-work</a:t>
            </a:r>
            <a:endParaRPr lang="en-GB" sz="1400" dirty="0">
              <a:ea typeface="+mn-lt"/>
              <a:cs typeface="+mn-lt"/>
            </a:endParaRPr>
          </a:p>
          <a:p>
            <a:pPr algn="ctr"/>
            <a:endParaRPr lang="en-US" sz="1400" dirty="0">
              <a:cs typeface="Calibri"/>
            </a:endParaRPr>
          </a:p>
        </p:txBody>
      </p:sp>
    </p:spTree>
    <p:extLst>
      <p:ext uri="{BB962C8B-B14F-4D97-AF65-F5344CB8AC3E}">
        <p14:creationId xmlns:p14="http://schemas.microsoft.com/office/powerpoint/2010/main" val="31751446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7" name="Straight Connector 136">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B2B14F2-F1C3-4B84-9F40-5EDA938CE515}"/>
              </a:ext>
            </a:extLst>
          </p:cNvPr>
          <p:cNvSpPr txBox="1"/>
          <p:nvPr/>
        </p:nvSpPr>
        <p:spPr>
          <a:xfrm>
            <a:off x="4913104" y="1371600"/>
            <a:ext cx="3936966" cy="4790941"/>
          </a:xfrm>
          <a:prstGeom prst="rect">
            <a:avLst/>
          </a:prstGeom>
        </p:spPr>
        <p:txBody>
          <a:bodyPr vert="horz" lIns="91440" tIns="45720" rIns="91440" bIns="45720" rtlCol="0" anchor="t">
            <a:normAutofit/>
          </a:bodyPr>
          <a:lstStyle/>
          <a:p>
            <a:pPr marL="285750" indent="-285750">
              <a:buFont typeface="Arial" panose="020B0604020202020204" pitchFamily="34" charset="0"/>
              <a:buChar char="•"/>
            </a:pPr>
            <a:r>
              <a:rPr lang="cy-GB" dirty="0"/>
              <a:t>Darllenwch flog Estyn</a:t>
            </a:r>
          </a:p>
          <a:p>
            <a:r>
              <a:rPr lang="cy-GB" dirty="0"/>
              <a:t> </a:t>
            </a:r>
          </a:p>
          <a:p>
            <a:pPr marL="285750" indent="-285750">
              <a:buFont typeface="Arial" panose="020B0604020202020204" pitchFamily="34" charset="0"/>
              <a:buChar char="•"/>
            </a:pPr>
            <a:r>
              <a:rPr lang="cy-GB" dirty="0"/>
              <a:t>Ysgrifennwch restr o’r pethau mae’r adroddiad yn cyfeirio atynt all gryfhau’r berthynas rhwng yr ysgol a’r gymuned.</a:t>
            </a:r>
          </a:p>
          <a:p>
            <a:r>
              <a:rPr lang="cy-GB" dirty="0"/>
              <a:t> </a:t>
            </a:r>
          </a:p>
          <a:p>
            <a:pPr marL="285750" indent="-285750">
              <a:buFont typeface="Arial" panose="020B0604020202020204" pitchFamily="34" charset="0"/>
              <a:buChar char="•"/>
            </a:pPr>
            <a:r>
              <a:rPr lang="cy-GB" dirty="0"/>
              <a:t>Pam mae hyn yn bwysig?</a:t>
            </a:r>
          </a:p>
          <a:p>
            <a:r>
              <a:rPr lang="cy-GB" dirty="0"/>
              <a:t> </a:t>
            </a:r>
          </a:p>
          <a:p>
            <a:pPr marL="285750" indent="-285750">
              <a:buFont typeface="Arial" panose="020B0604020202020204" pitchFamily="34" charset="0"/>
              <a:buChar char="•"/>
            </a:pPr>
            <a:r>
              <a:rPr lang="cy-GB" dirty="0"/>
              <a:t>Byddwch yn barod i adrodd yn ôl ar 5 ffactor/elfen sy’n dangos bod ysgol yn rhoi cymuned a theuluoedd wrth galon popeth.</a:t>
            </a:r>
          </a:p>
          <a:p>
            <a:r>
              <a:rPr lang="cy-GB" dirty="0"/>
              <a:t> </a:t>
            </a:r>
            <a:endParaRPr lang="en-US" sz="1600" dirty="0"/>
          </a:p>
          <a:p>
            <a:pPr>
              <a:lnSpc>
                <a:spcPct val="90000"/>
              </a:lnSpc>
              <a:spcAft>
                <a:spcPts val="600"/>
              </a:spcAft>
            </a:pPr>
            <a:endParaRPr lang="en-US" sz="900" dirty="0"/>
          </a:p>
          <a:p>
            <a:pPr indent="-228600">
              <a:lnSpc>
                <a:spcPct val="90000"/>
              </a:lnSpc>
              <a:spcAft>
                <a:spcPts val="600"/>
              </a:spcAft>
              <a:buFont typeface="Arial" panose="020B0604020202020204" pitchFamily="34" charset="0"/>
              <a:buChar char="•"/>
            </a:pPr>
            <a:endParaRPr lang="en-US" sz="900" dirty="0"/>
          </a:p>
        </p:txBody>
      </p:sp>
      <p:pic>
        <p:nvPicPr>
          <p:cNvPr id="6" name="Picture 2" descr="25 minutes stopwatch icon stopwatch icon in Vector Image">
            <a:extLst>
              <a:ext uri="{FF2B5EF4-FFF2-40B4-BE49-F238E27FC236}">
                <a16:creationId xmlns:a16="http://schemas.microsoft.com/office/drawing/2014/main" id="{C86E027B-777F-4D90-84D0-B86BCE2F38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111" t="5447" r="10896" b="13896"/>
          <a:stretch/>
        </p:blipFill>
        <p:spPr bwMode="auto">
          <a:xfrm>
            <a:off x="365163" y="1371600"/>
            <a:ext cx="3851368" cy="4353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695935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7" name="Straight Connector 136">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B2B14F2-F1C3-4B84-9F40-5EDA938CE515}"/>
              </a:ext>
            </a:extLst>
          </p:cNvPr>
          <p:cNvSpPr txBox="1"/>
          <p:nvPr/>
        </p:nvSpPr>
        <p:spPr>
          <a:xfrm>
            <a:off x="4913104" y="1371600"/>
            <a:ext cx="3936966" cy="4790941"/>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600" dirty="0"/>
              <a:t>Read the </a:t>
            </a:r>
            <a:r>
              <a:rPr lang="en-US" sz="1600" dirty="0" err="1"/>
              <a:t>Estyn</a:t>
            </a:r>
            <a:r>
              <a:rPr lang="en-US" sz="1600" dirty="0"/>
              <a:t> blog.</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Write a list of the things the report refers to that can strengthen the relationship between the school and the community. </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Why is this important?</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Be prepared to report back on 5 factors/elements that show that a school is putting community and families at the heart of everything.</a:t>
            </a:r>
          </a:p>
          <a:p>
            <a:pPr>
              <a:lnSpc>
                <a:spcPct val="90000"/>
              </a:lnSpc>
              <a:spcAft>
                <a:spcPts val="600"/>
              </a:spcAft>
            </a:pPr>
            <a:endParaRPr lang="en-US" sz="1600" dirty="0"/>
          </a:p>
          <a:p>
            <a:pPr>
              <a:lnSpc>
                <a:spcPct val="90000"/>
              </a:lnSpc>
              <a:spcAft>
                <a:spcPts val="600"/>
              </a:spcAft>
            </a:pPr>
            <a:endParaRPr lang="en-US" sz="900" dirty="0"/>
          </a:p>
          <a:p>
            <a:pPr indent="-228600">
              <a:lnSpc>
                <a:spcPct val="90000"/>
              </a:lnSpc>
              <a:spcAft>
                <a:spcPts val="600"/>
              </a:spcAft>
              <a:buFont typeface="Arial" panose="020B0604020202020204" pitchFamily="34" charset="0"/>
              <a:buChar char="•"/>
            </a:pPr>
            <a:endParaRPr lang="en-US" sz="900" dirty="0"/>
          </a:p>
        </p:txBody>
      </p:sp>
      <p:pic>
        <p:nvPicPr>
          <p:cNvPr id="6" name="Picture 2" descr="25 minutes stopwatch icon stopwatch icon in Vector Image">
            <a:extLst>
              <a:ext uri="{FF2B5EF4-FFF2-40B4-BE49-F238E27FC236}">
                <a16:creationId xmlns:a16="http://schemas.microsoft.com/office/drawing/2014/main" id="{C86E027B-777F-4D90-84D0-B86BCE2F38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111" t="5447" r="10896" b="13896"/>
          <a:stretch/>
        </p:blipFill>
        <p:spPr bwMode="auto">
          <a:xfrm>
            <a:off x="365163" y="1371600"/>
            <a:ext cx="3851368" cy="4353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229928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1" name="Freeform: Shape 140">
            <a:extLst>
              <a:ext uri="{FF2B5EF4-FFF2-40B4-BE49-F238E27FC236}">
                <a16:creationId xmlns:a16="http://schemas.microsoft.com/office/drawing/2014/main" id="{DCFD1A13-2B88-47B7-AAE9-AD6F3296E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Freeform: Shape 142">
            <a:extLst>
              <a:ext uri="{FF2B5EF4-FFF2-40B4-BE49-F238E27FC236}">
                <a16:creationId xmlns:a16="http://schemas.microsoft.com/office/drawing/2014/main" id="{F5CE4102-C93A-420A-98A7-5A7DD0C5C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8115"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4" name="Picture 4" descr="Top 5 Things You Should Know Today (01-17-20) | WQQK-FM">
            <a:extLst>
              <a:ext uri="{FF2B5EF4-FFF2-40B4-BE49-F238E27FC236}">
                <a16:creationId xmlns:a16="http://schemas.microsoft.com/office/drawing/2014/main" id="{1D4FA5EC-E513-4C3D-89A1-D67E50FAB6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2325" y="450403"/>
            <a:ext cx="3560337" cy="2670253"/>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Chat, comment, message, typing icon - Download on Iconfinder">
            <a:extLst>
              <a:ext uri="{FF2B5EF4-FFF2-40B4-BE49-F238E27FC236}">
                <a16:creationId xmlns:a16="http://schemas.microsoft.com/office/drawing/2014/main" id="{447178DA-2318-4B0A-AA96-E203BEE30AB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22325" y="3471531"/>
            <a:ext cx="2323213" cy="23232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F1EC91F-4231-471F-96AB-6855396DC531}"/>
              </a:ext>
            </a:extLst>
          </p:cNvPr>
          <p:cNvSpPr txBox="1"/>
          <p:nvPr/>
        </p:nvSpPr>
        <p:spPr>
          <a:xfrm>
            <a:off x="5045586" y="1088265"/>
            <a:ext cx="3776088" cy="4186229"/>
          </a:xfrm>
          <a:prstGeom prst="rect">
            <a:avLst/>
          </a:prstGeom>
        </p:spPr>
        <p:txBody>
          <a:bodyPr vert="horz" lIns="91440" tIns="45720" rIns="91440" bIns="45720" rtlCol="0" anchor="t">
            <a:normAutofit/>
          </a:bodyPr>
          <a:lstStyle/>
          <a:p>
            <a:pPr fontAlgn="base"/>
            <a:r>
              <a:rPr lang="en-GB" sz="2200" b="1" dirty="0">
                <a:solidFill>
                  <a:srgbClr val="FF0000"/>
                </a:solidFill>
              </a:rPr>
              <a:t>1. </a:t>
            </a:r>
            <a:r>
              <a:rPr lang="en-GB" sz="2200" b="1" dirty="0" err="1">
                <a:solidFill>
                  <a:srgbClr val="FF0000"/>
                </a:solidFill>
              </a:rPr>
              <a:t>Nodwch</a:t>
            </a:r>
            <a:r>
              <a:rPr lang="en-GB" sz="2200" b="1" dirty="0">
                <a:solidFill>
                  <a:srgbClr val="FF0000"/>
                </a:solidFill>
              </a:rPr>
              <a:t> 5 </a:t>
            </a:r>
            <a:r>
              <a:rPr lang="en-GB" sz="2200" b="1" dirty="0" err="1">
                <a:solidFill>
                  <a:srgbClr val="FF0000"/>
                </a:solidFill>
              </a:rPr>
              <a:t>peth</a:t>
            </a:r>
            <a:endParaRPr lang="en-GB" sz="2200" b="1" dirty="0">
              <a:solidFill>
                <a:srgbClr val="FF0000"/>
              </a:solidFill>
            </a:endParaRPr>
          </a:p>
          <a:p>
            <a:pPr fontAlgn="base"/>
            <a:r>
              <a:rPr lang="en-GB" sz="2200" b="1" dirty="0">
                <a:solidFill>
                  <a:srgbClr val="FF0000"/>
                </a:solidFill>
              </a:rPr>
              <a:t>2. </a:t>
            </a:r>
            <a:r>
              <a:rPr lang="en-GB" sz="2200" b="1" dirty="0" err="1">
                <a:solidFill>
                  <a:srgbClr val="FF0000"/>
                </a:solidFill>
              </a:rPr>
              <a:t>Oes</a:t>
            </a:r>
            <a:r>
              <a:rPr lang="en-GB" sz="2200" b="1" dirty="0">
                <a:solidFill>
                  <a:srgbClr val="FF0000"/>
                </a:solidFill>
              </a:rPr>
              <a:t> </a:t>
            </a:r>
            <a:r>
              <a:rPr lang="en-GB" sz="2200" b="1" dirty="0" err="1">
                <a:solidFill>
                  <a:srgbClr val="FF0000"/>
                </a:solidFill>
              </a:rPr>
              <a:t>enghreifftiau</a:t>
            </a:r>
            <a:r>
              <a:rPr lang="en-GB" sz="2200" b="1" dirty="0">
                <a:solidFill>
                  <a:srgbClr val="FF0000"/>
                </a:solidFill>
              </a:rPr>
              <a:t> da </a:t>
            </a:r>
            <a:r>
              <a:rPr lang="en-GB" sz="2200" b="1" dirty="0" err="1">
                <a:solidFill>
                  <a:srgbClr val="FF0000"/>
                </a:solidFill>
              </a:rPr>
              <a:t>o'r</a:t>
            </a:r>
            <a:r>
              <a:rPr lang="en-GB" sz="2200" b="1" dirty="0">
                <a:solidFill>
                  <a:srgbClr val="FF0000"/>
                </a:solidFill>
              </a:rPr>
              <a:t> </a:t>
            </a:r>
            <a:r>
              <a:rPr lang="en-GB" sz="2200" b="1" dirty="0" err="1">
                <a:solidFill>
                  <a:srgbClr val="FF0000"/>
                </a:solidFill>
              </a:rPr>
              <a:t>hyn</a:t>
            </a:r>
            <a:r>
              <a:rPr lang="en-GB" sz="2200" b="1" dirty="0">
                <a:solidFill>
                  <a:srgbClr val="FF0000"/>
                </a:solidFill>
              </a:rPr>
              <a:t> </a:t>
            </a:r>
            <a:r>
              <a:rPr lang="en-GB" sz="2200" b="1" dirty="0" err="1">
                <a:solidFill>
                  <a:srgbClr val="FF0000"/>
                </a:solidFill>
              </a:rPr>
              <a:t>sy'n</a:t>
            </a:r>
            <a:r>
              <a:rPr lang="en-GB" sz="2200" b="1" dirty="0">
                <a:solidFill>
                  <a:srgbClr val="FF0000"/>
                </a:solidFill>
              </a:rPr>
              <a:t> </a:t>
            </a:r>
            <a:r>
              <a:rPr lang="en-GB" sz="2200" b="1" dirty="0" err="1">
                <a:solidFill>
                  <a:srgbClr val="FF0000"/>
                </a:solidFill>
              </a:rPr>
              <a:t>digwydd</a:t>
            </a:r>
            <a:r>
              <a:rPr lang="en-GB" sz="2200" b="1" dirty="0">
                <a:solidFill>
                  <a:srgbClr val="FF0000"/>
                </a:solidFill>
              </a:rPr>
              <a:t> </a:t>
            </a:r>
            <a:r>
              <a:rPr lang="en-GB" sz="2200" b="1" dirty="0" err="1">
                <a:solidFill>
                  <a:srgbClr val="FF0000"/>
                </a:solidFill>
              </a:rPr>
              <a:t>yn</a:t>
            </a:r>
            <a:r>
              <a:rPr lang="en-GB" sz="2200" b="1" dirty="0">
                <a:solidFill>
                  <a:srgbClr val="FF0000"/>
                </a:solidFill>
              </a:rPr>
              <a:t> </a:t>
            </a:r>
            <a:r>
              <a:rPr lang="en-GB" sz="2200" b="1" dirty="0" err="1">
                <a:solidFill>
                  <a:srgbClr val="FF0000"/>
                </a:solidFill>
              </a:rPr>
              <a:t>eich</a:t>
            </a:r>
            <a:r>
              <a:rPr lang="en-GB" sz="2200" b="1" dirty="0">
                <a:solidFill>
                  <a:srgbClr val="FF0000"/>
                </a:solidFill>
              </a:rPr>
              <a:t> </a:t>
            </a:r>
            <a:r>
              <a:rPr lang="en-GB" sz="2200" b="1" dirty="0" err="1">
                <a:solidFill>
                  <a:srgbClr val="FF0000"/>
                </a:solidFill>
              </a:rPr>
              <a:t>ysgolion</a:t>
            </a:r>
            <a:r>
              <a:rPr lang="en-GB" sz="2200" b="1" dirty="0">
                <a:solidFill>
                  <a:srgbClr val="FF0000"/>
                </a:solidFill>
              </a:rPr>
              <a:t> PAP?</a:t>
            </a:r>
          </a:p>
          <a:p>
            <a:pPr fontAlgn="base"/>
            <a:br>
              <a:rPr lang="en-GB" sz="2200" b="1" dirty="0"/>
            </a:br>
            <a:endParaRPr lang="en-GB" sz="2200" b="1" dirty="0"/>
          </a:p>
          <a:p>
            <a:pPr fontAlgn="base"/>
            <a:endParaRPr lang="en-GB" sz="2200" b="1" dirty="0"/>
          </a:p>
          <a:p>
            <a:pPr>
              <a:lnSpc>
                <a:spcPct val="90000"/>
              </a:lnSpc>
              <a:spcAft>
                <a:spcPts val="600"/>
              </a:spcAft>
            </a:pPr>
            <a:r>
              <a:rPr lang="en-US" sz="2200" b="1" dirty="0"/>
              <a:t>1.Note top 5 things</a:t>
            </a:r>
          </a:p>
          <a:p>
            <a:pPr>
              <a:lnSpc>
                <a:spcPct val="90000"/>
              </a:lnSpc>
              <a:spcAft>
                <a:spcPts val="600"/>
              </a:spcAft>
            </a:pPr>
            <a:r>
              <a:rPr lang="en-US" sz="2200" b="1" dirty="0"/>
              <a:t>2. Any good examples of what happens in your PTE schools? </a:t>
            </a:r>
          </a:p>
        </p:txBody>
      </p:sp>
    </p:spTree>
    <p:extLst>
      <p:ext uri="{BB962C8B-B14F-4D97-AF65-F5344CB8AC3E}">
        <p14:creationId xmlns:p14="http://schemas.microsoft.com/office/powerpoint/2010/main" val="229488874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rotWithShape="1">
          <a:blip r:embed="rId4"/>
          <a:srcRect l="2038" t="19134" r="33726" b="16392"/>
          <a:stretch/>
        </p:blipFill>
        <p:spPr>
          <a:xfrm>
            <a:off x="1155032" y="1759345"/>
            <a:ext cx="7218947" cy="4073648"/>
          </a:xfrm>
          <a:prstGeom prst="rect">
            <a:avLst/>
          </a:prstGeom>
        </p:spPr>
      </p:pic>
      <p:sp>
        <p:nvSpPr>
          <p:cNvPr id="3" name="Rectangle 2"/>
          <p:cNvSpPr/>
          <p:nvPr/>
        </p:nvSpPr>
        <p:spPr>
          <a:xfrm>
            <a:off x="2029327" y="5832993"/>
            <a:ext cx="6344652" cy="369332"/>
          </a:xfrm>
          <a:prstGeom prst="rect">
            <a:avLst/>
          </a:prstGeom>
        </p:spPr>
        <p:txBody>
          <a:bodyPr wrap="square">
            <a:spAutoFit/>
          </a:bodyPr>
          <a:lstStyle/>
          <a:p>
            <a:r>
              <a:rPr lang="en-GB" dirty="0">
                <a:hlinkClick r:id="rId3"/>
              </a:rPr>
              <a:t>https://www.youtube.com/watch?v=tfIaEVjyDYo</a:t>
            </a:r>
            <a:endParaRPr lang="en-GB" dirty="0"/>
          </a:p>
        </p:txBody>
      </p:sp>
      <p:sp>
        <p:nvSpPr>
          <p:cNvPr id="4" name="Rectangle 3"/>
          <p:cNvSpPr/>
          <p:nvPr/>
        </p:nvSpPr>
        <p:spPr>
          <a:xfrm>
            <a:off x="677779" y="285980"/>
            <a:ext cx="8173452" cy="1200329"/>
          </a:xfrm>
          <a:prstGeom prst="rect">
            <a:avLst/>
          </a:prstGeom>
        </p:spPr>
        <p:txBody>
          <a:bodyPr wrap="square">
            <a:spAutoFit/>
          </a:bodyPr>
          <a:lstStyle/>
          <a:p>
            <a:r>
              <a:rPr lang="en-GB" sz="2400" dirty="0" err="1"/>
              <a:t>Gwyliwch</a:t>
            </a:r>
            <a:r>
              <a:rPr lang="en-GB" sz="2400" dirty="0"/>
              <a:t> y </a:t>
            </a:r>
            <a:r>
              <a:rPr lang="en-GB" sz="2400" dirty="0" err="1"/>
              <a:t>fideo</a:t>
            </a:r>
            <a:r>
              <a:rPr lang="en-GB" sz="2400" dirty="0"/>
              <a:t>. </a:t>
            </a:r>
            <a:r>
              <a:rPr lang="en-GB" sz="2400" dirty="0" err="1"/>
              <a:t>Sut</a:t>
            </a:r>
            <a:r>
              <a:rPr lang="en-GB" sz="2400" dirty="0"/>
              <a:t> </a:t>
            </a:r>
            <a:r>
              <a:rPr lang="en-GB" sz="2400" dirty="0" err="1"/>
              <a:t>mae’r</a:t>
            </a:r>
            <a:r>
              <a:rPr lang="en-GB" sz="2400" dirty="0"/>
              <a:t> </a:t>
            </a:r>
            <a:r>
              <a:rPr lang="en-GB" sz="2400" dirty="0" err="1"/>
              <a:t>prosiect</a:t>
            </a:r>
            <a:r>
              <a:rPr lang="en-GB" sz="2400" dirty="0"/>
              <a:t> </a:t>
            </a:r>
            <a:r>
              <a:rPr lang="en-GB" sz="2400" dirty="0" err="1"/>
              <a:t>yn</a:t>
            </a:r>
            <a:r>
              <a:rPr lang="en-GB" sz="2400" dirty="0"/>
              <a:t> </a:t>
            </a:r>
            <a:r>
              <a:rPr lang="en-GB" sz="2400" dirty="0" err="1"/>
              <a:t>cysylltu</a:t>
            </a:r>
            <a:r>
              <a:rPr lang="en-GB" sz="2400" dirty="0"/>
              <a:t> </a:t>
            </a:r>
            <a:r>
              <a:rPr lang="en-GB" sz="2400" dirty="0" err="1"/>
              <a:t>â’r</a:t>
            </a:r>
            <a:r>
              <a:rPr lang="en-GB" sz="2400" dirty="0"/>
              <a:t> </a:t>
            </a:r>
            <a:r>
              <a:rPr lang="en-GB" sz="2400" dirty="0" err="1"/>
              <a:t>pedwar</a:t>
            </a:r>
            <a:r>
              <a:rPr lang="en-GB" sz="2400" dirty="0"/>
              <a:t> </a:t>
            </a:r>
            <a:r>
              <a:rPr lang="en-GB" sz="2400" dirty="0" err="1"/>
              <a:t>diben</a:t>
            </a:r>
            <a:r>
              <a:rPr lang="en-GB" sz="2400" dirty="0"/>
              <a:t>?​ </a:t>
            </a:r>
            <a:r>
              <a:rPr lang="en-GB" sz="2400" dirty="0">
                <a:solidFill>
                  <a:srgbClr val="000000"/>
                </a:solidFill>
              </a:rPr>
              <a:t>Watch the video. How does the project link to the four purposes​?</a:t>
            </a:r>
            <a:endParaRPr lang="en-GB" sz="2400" dirty="0"/>
          </a:p>
        </p:txBody>
      </p:sp>
    </p:spTree>
    <p:extLst>
      <p:ext uri="{BB962C8B-B14F-4D97-AF65-F5344CB8AC3E}">
        <p14:creationId xmlns:p14="http://schemas.microsoft.com/office/powerpoint/2010/main" val="1949452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7" name="Freeform: Shape 136">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4042" y="1"/>
            <a:ext cx="336042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Freeform: Shape 138">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3725152"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5" name="TextBox 2">
            <a:extLst>
              <a:ext uri="{FF2B5EF4-FFF2-40B4-BE49-F238E27FC236}">
                <a16:creationId xmlns:a16="http://schemas.microsoft.com/office/drawing/2014/main" id="{1849DF80-312F-4F46-B161-3BBC85014B98}"/>
              </a:ext>
            </a:extLst>
          </p:cNvPr>
          <p:cNvGraphicFramePr/>
          <p:nvPr>
            <p:extLst>
              <p:ext uri="{D42A27DB-BD31-4B8C-83A1-F6EECF244321}">
                <p14:modId xmlns:p14="http://schemas.microsoft.com/office/powerpoint/2010/main" val="1275450002"/>
              </p:ext>
            </p:extLst>
          </p:nvPr>
        </p:nvGraphicFramePr>
        <p:xfrm>
          <a:off x="150207" y="3666129"/>
          <a:ext cx="3954666" cy="3181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hlinkClick r:id="rId8"/>
          </p:cNvPr>
          <p:cNvPicPr>
            <a:picLocks noChangeAspect="1"/>
          </p:cNvPicPr>
          <p:nvPr/>
        </p:nvPicPr>
        <p:blipFill rotWithShape="1">
          <a:blip r:embed="rId9"/>
          <a:srcRect l="2038" t="19134" r="33726" b="16392"/>
          <a:stretch/>
        </p:blipFill>
        <p:spPr>
          <a:xfrm>
            <a:off x="1462243" y="224589"/>
            <a:ext cx="2382819" cy="1533369"/>
          </a:xfrm>
          <a:prstGeom prst="rect">
            <a:avLst/>
          </a:prstGeom>
        </p:spPr>
      </p:pic>
      <p:sp>
        <p:nvSpPr>
          <p:cNvPr id="11" name="Rectangle 10"/>
          <p:cNvSpPr/>
          <p:nvPr/>
        </p:nvSpPr>
        <p:spPr>
          <a:xfrm>
            <a:off x="4572000" y="826765"/>
            <a:ext cx="4283242" cy="3693319"/>
          </a:xfrm>
          <a:prstGeom prst="rect">
            <a:avLst/>
          </a:prstGeom>
        </p:spPr>
        <p:txBody>
          <a:bodyPr wrap="square">
            <a:spAutoFit/>
          </a:bodyPr>
          <a:lstStyle/>
          <a:p>
            <a:r>
              <a:rPr lang="en-GB" b="1" dirty="0">
                <a:solidFill>
                  <a:schemeClr val="accent2">
                    <a:lumMod val="60000"/>
                    <a:lumOff val="40000"/>
                  </a:schemeClr>
                </a:solidFill>
                <a:latin typeface="avenirroman"/>
              </a:rPr>
              <a:t>Effective practice</a:t>
            </a:r>
            <a:r>
              <a:rPr lang="en-GB" dirty="0">
                <a:solidFill>
                  <a:schemeClr val="accent2">
                    <a:lumMod val="60000"/>
                    <a:lumOff val="40000"/>
                  </a:schemeClr>
                </a:solidFill>
                <a:latin typeface="avenirroman"/>
              </a:rPr>
              <a:t>. ESTYN 7th August 2019</a:t>
            </a:r>
          </a:p>
          <a:p>
            <a:r>
              <a:rPr lang="en-GB" u="sng" dirty="0">
                <a:solidFill>
                  <a:schemeClr val="accent2">
                    <a:lumMod val="60000"/>
                    <a:lumOff val="40000"/>
                  </a:schemeClr>
                </a:solidFill>
                <a:latin typeface="avenirroman"/>
              </a:rPr>
              <a:t>Connecting generations </a:t>
            </a:r>
          </a:p>
          <a:p>
            <a:endParaRPr lang="en-GB" dirty="0">
              <a:latin typeface="avenirroman"/>
            </a:endParaRPr>
          </a:p>
          <a:p>
            <a:r>
              <a:rPr lang="en-GB" dirty="0">
                <a:latin typeface="avenirroman"/>
              </a:rPr>
              <a:t>Task</a:t>
            </a:r>
          </a:p>
          <a:p>
            <a:endParaRPr lang="en-GB" dirty="0">
              <a:latin typeface="avenirroman"/>
            </a:endParaRPr>
          </a:p>
          <a:p>
            <a:r>
              <a:rPr lang="en-GB" dirty="0">
                <a:solidFill>
                  <a:schemeClr val="accent2">
                    <a:lumMod val="60000"/>
                    <a:lumOff val="40000"/>
                  </a:schemeClr>
                </a:solidFill>
                <a:latin typeface="avenirroman"/>
              </a:rPr>
              <a:t>Having watched the video, </a:t>
            </a:r>
            <a:r>
              <a:rPr lang="en-GB" b="1" dirty="0">
                <a:solidFill>
                  <a:schemeClr val="accent2">
                    <a:lumMod val="60000"/>
                    <a:lumOff val="40000"/>
                  </a:schemeClr>
                </a:solidFill>
                <a:latin typeface="avenirroman"/>
                <a:hlinkClick r:id="rId10"/>
              </a:rPr>
              <a:t>read the accompanying case study</a:t>
            </a:r>
            <a:endParaRPr lang="en-GB" dirty="0">
              <a:solidFill>
                <a:schemeClr val="accent2">
                  <a:lumMod val="60000"/>
                  <a:lumOff val="40000"/>
                </a:schemeClr>
              </a:solidFill>
            </a:endParaRPr>
          </a:p>
          <a:p>
            <a:endParaRPr lang="en-GB" dirty="0">
              <a:solidFill>
                <a:schemeClr val="accent2">
                  <a:lumMod val="60000"/>
                  <a:lumOff val="40000"/>
                </a:schemeClr>
              </a:solidFill>
              <a:latin typeface="avenirroman"/>
            </a:endParaRPr>
          </a:p>
          <a:p>
            <a:r>
              <a:rPr lang="en-GB" dirty="0">
                <a:solidFill>
                  <a:schemeClr val="accent2">
                    <a:lumMod val="60000"/>
                    <a:lumOff val="40000"/>
                  </a:schemeClr>
                </a:solidFill>
                <a:latin typeface="avenirroman"/>
              </a:rPr>
              <a:t>Use the poll to decide which of the four purposes you think the school are developing as part of this project? (You can chose more than one)</a:t>
            </a:r>
            <a:endParaRPr lang="en-GB" b="0" i="0" dirty="0">
              <a:solidFill>
                <a:schemeClr val="accent2">
                  <a:lumMod val="60000"/>
                  <a:lumOff val="40000"/>
                </a:schemeClr>
              </a:solidFill>
              <a:effectLst/>
              <a:latin typeface="avenirroman"/>
            </a:endParaRPr>
          </a:p>
        </p:txBody>
      </p:sp>
    </p:spTree>
    <p:extLst>
      <p:ext uri="{BB962C8B-B14F-4D97-AF65-F5344CB8AC3E}">
        <p14:creationId xmlns:p14="http://schemas.microsoft.com/office/powerpoint/2010/main" val="354031361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7" name="Freeform: Shape 136">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4042" y="1"/>
            <a:ext cx="336042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Freeform: Shape 138">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3725152"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hlinkClick r:id="rId3"/>
          </p:cNvPr>
          <p:cNvPicPr>
            <a:picLocks noChangeAspect="1"/>
          </p:cNvPicPr>
          <p:nvPr/>
        </p:nvPicPr>
        <p:blipFill rotWithShape="1">
          <a:blip r:embed="rId4"/>
          <a:srcRect l="2038" t="19134" r="33726" b="16392"/>
          <a:stretch/>
        </p:blipFill>
        <p:spPr>
          <a:xfrm>
            <a:off x="1462243" y="224589"/>
            <a:ext cx="2382819" cy="1533369"/>
          </a:xfrm>
          <a:prstGeom prst="rect">
            <a:avLst/>
          </a:prstGeom>
        </p:spPr>
      </p:pic>
      <p:sp>
        <p:nvSpPr>
          <p:cNvPr id="11" name="Rectangle 10"/>
          <p:cNvSpPr/>
          <p:nvPr/>
        </p:nvSpPr>
        <p:spPr>
          <a:xfrm>
            <a:off x="4572000" y="826765"/>
            <a:ext cx="4283242" cy="4247317"/>
          </a:xfrm>
          <a:prstGeom prst="rect">
            <a:avLst/>
          </a:prstGeom>
        </p:spPr>
        <p:txBody>
          <a:bodyPr wrap="square">
            <a:spAutoFit/>
          </a:bodyPr>
          <a:lstStyle/>
          <a:p>
            <a:r>
              <a:rPr lang="en-GB" dirty="0">
                <a:solidFill>
                  <a:schemeClr val="accent2">
                    <a:lumMod val="60000"/>
                    <a:lumOff val="40000"/>
                  </a:schemeClr>
                </a:solidFill>
                <a:latin typeface="avenirroman"/>
              </a:rPr>
              <a:t>Estyn </a:t>
            </a:r>
            <a:r>
              <a:rPr lang="en-GB" dirty="0" err="1">
                <a:solidFill>
                  <a:schemeClr val="accent2">
                    <a:lumMod val="60000"/>
                    <a:lumOff val="40000"/>
                  </a:schemeClr>
                </a:solidFill>
                <a:latin typeface="avenirroman"/>
              </a:rPr>
              <a:t>Arfer</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Effeithiol</a:t>
            </a:r>
            <a:r>
              <a:rPr lang="en-GB" dirty="0">
                <a:solidFill>
                  <a:schemeClr val="accent2">
                    <a:lumMod val="60000"/>
                    <a:lumOff val="40000"/>
                  </a:schemeClr>
                </a:solidFill>
                <a:latin typeface="avenirroman"/>
              </a:rPr>
              <a:t> 7 fed </a:t>
            </a:r>
            <a:r>
              <a:rPr lang="en-GB" dirty="0" err="1">
                <a:solidFill>
                  <a:schemeClr val="accent2">
                    <a:lumMod val="60000"/>
                    <a:lumOff val="40000"/>
                  </a:schemeClr>
                </a:solidFill>
                <a:latin typeface="avenirroman"/>
              </a:rPr>
              <a:t>Awst</a:t>
            </a:r>
            <a:r>
              <a:rPr lang="en-GB" dirty="0">
                <a:solidFill>
                  <a:schemeClr val="accent2">
                    <a:lumMod val="60000"/>
                    <a:lumOff val="40000"/>
                  </a:schemeClr>
                </a:solidFill>
                <a:latin typeface="avenirroman"/>
              </a:rPr>
              <a:t> 2019 </a:t>
            </a:r>
          </a:p>
          <a:p>
            <a:r>
              <a:rPr lang="en-GB" b="1" dirty="0" err="1">
                <a:solidFill>
                  <a:schemeClr val="accent2">
                    <a:lumMod val="60000"/>
                    <a:lumOff val="40000"/>
                  </a:schemeClr>
                </a:solidFill>
                <a:latin typeface="avenirroman"/>
              </a:rPr>
              <a:t>Cysylltu’r</a:t>
            </a:r>
            <a:r>
              <a:rPr lang="en-GB" b="1" dirty="0">
                <a:solidFill>
                  <a:schemeClr val="accent2">
                    <a:lumMod val="60000"/>
                    <a:lumOff val="40000"/>
                  </a:schemeClr>
                </a:solidFill>
                <a:latin typeface="avenirroman"/>
              </a:rPr>
              <a:t> </a:t>
            </a:r>
            <a:r>
              <a:rPr lang="en-GB" b="1" dirty="0" err="1">
                <a:solidFill>
                  <a:schemeClr val="accent2">
                    <a:lumMod val="60000"/>
                    <a:lumOff val="40000"/>
                  </a:schemeClr>
                </a:solidFill>
                <a:latin typeface="avenirroman"/>
              </a:rPr>
              <a:t>cenedlaethau</a:t>
            </a:r>
            <a:endParaRPr lang="en-GB" b="1" dirty="0">
              <a:solidFill>
                <a:schemeClr val="accent2">
                  <a:lumMod val="60000"/>
                  <a:lumOff val="40000"/>
                </a:schemeClr>
              </a:solidFill>
              <a:latin typeface="avenirroman"/>
            </a:endParaRPr>
          </a:p>
          <a:p>
            <a:endParaRPr lang="en-GB" dirty="0">
              <a:latin typeface="avenirroman"/>
            </a:endParaRPr>
          </a:p>
          <a:p>
            <a:r>
              <a:rPr lang="en-GB" dirty="0" err="1">
                <a:latin typeface="avenirroman"/>
              </a:rPr>
              <a:t>Tasg</a:t>
            </a:r>
            <a:endParaRPr lang="en-GB" dirty="0">
              <a:latin typeface="avenirroman"/>
            </a:endParaRPr>
          </a:p>
          <a:p>
            <a:endParaRPr lang="en-GB" dirty="0">
              <a:solidFill>
                <a:schemeClr val="accent2">
                  <a:lumMod val="60000"/>
                  <a:lumOff val="40000"/>
                </a:schemeClr>
              </a:solidFill>
              <a:latin typeface="avenirroman"/>
            </a:endParaRPr>
          </a:p>
          <a:p>
            <a:r>
              <a:rPr lang="en-GB" dirty="0" err="1">
                <a:solidFill>
                  <a:schemeClr val="accent2">
                    <a:lumMod val="60000"/>
                    <a:lumOff val="40000"/>
                  </a:schemeClr>
                </a:solidFill>
                <a:latin typeface="avenirroman"/>
              </a:rPr>
              <a:t>Ar</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ôl</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gwylio’r</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fideo</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darllenwch</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yr</a:t>
            </a:r>
            <a:r>
              <a:rPr lang="en-GB" dirty="0">
                <a:solidFill>
                  <a:schemeClr val="accent2">
                    <a:lumMod val="60000"/>
                    <a:lumOff val="40000"/>
                  </a:schemeClr>
                </a:solidFill>
                <a:latin typeface="avenirroman"/>
              </a:rPr>
              <a:t> </a:t>
            </a:r>
            <a:r>
              <a:rPr lang="en-GB" b="1" dirty="0">
                <a:solidFill>
                  <a:schemeClr val="accent2">
                    <a:lumMod val="60000"/>
                    <a:lumOff val="40000"/>
                  </a:schemeClr>
                </a:solidFill>
                <a:latin typeface="avenirroman"/>
                <a:hlinkClick r:id="rId5"/>
              </a:rPr>
              <a:t>astudiaeth </a:t>
            </a:r>
            <a:r>
              <a:rPr lang="en-GB" b="1" dirty="0" err="1">
                <a:solidFill>
                  <a:schemeClr val="accent2">
                    <a:lumMod val="60000"/>
                    <a:lumOff val="40000"/>
                  </a:schemeClr>
                </a:solidFill>
                <a:latin typeface="avenirroman"/>
                <a:hlinkClick r:id="rId5"/>
              </a:rPr>
              <a:t>achos</a:t>
            </a:r>
            <a:r>
              <a:rPr lang="en-GB" b="1" dirty="0">
                <a:solidFill>
                  <a:schemeClr val="accent2">
                    <a:lumMod val="60000"/>
                    <a:lumOff val="40000"/>
                  </a:schemeClr>
                </a:solidFill>
                <a:latin typeface="avenirroman"/>
                <a:hlinkClick r:id="rId5"/>
              </a:rPr>
              <a:t> </a:t>
            </a:r>
            <a:r>
              <a:rPr lang="en-GB" b="1" dirty="0" err="1">
                <a:solidFill>
                  <a:schemeClr val="accent2">
                    <a:lumMod val="60000"/>
                    <a:lumOff val="40000"/>
                  </a:schemeClr>
                </a:solidFill>
                <a:latin typeface="avenirroman"/>
                <a:hlinkClick r:id="rId5"/>
              </a:rPr>
              <a:t>gysylltiedig</a:t>
            </a:r>
            <a:endParaRPr lang="en-GB" b="1" dirty="0">
              <a:solidFill>
                <a:schemeClr val="accent2">
                  <a:lumMod val="60000"/>
                  <a:lumOff val="40000"/>
                </a:schemeClr>
              </a:solidFill>
              <a:latin typeface="avenirroman"/>
            </a:endParaRPr>
          </a:p>
          <a:p>
            <a:endParaRPr lang="en-GB" dirty="0">
              <a:latin typeface="avenirroman"/>
            </a:endParaRPr>
          </a:p>
          <a:p>
            <a:endParaRPr lang="en-GB" dirty="0">
              <a:solidFill>
                <a:schemeClr val="accent2">
                  <a:lumMod val="60000"/>
                  <a:lumOff val="40000"/>
                </a:schemeClr>
              </a:solidFill>
              <a:latin typeface="avenirroman"/>
            </a:endParaRPr>
          </a:p>
          <a:p>
            <a:r>
              <a:rPr lang="en-GB" dirty="0" err="1">
                <a:solidFill>
                  <a:schemeClr val="accent2">
                    <a:lumMod val="60000"/>
                    <a:lumOff val="40000"/>
                  </a:schemeClr>
                </a:solidFill>
                <a:latin typeface="avenirroman"/>
              </a:rPr>
              <a:t>Defnyddiwch</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yr</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arolwg</a:t>
            </a:r>
            <a:r>
              <a:rPr lang="en-GB" dirty="0">
                <a:solidFill>
                  <a:schemeClr val="accent2">
                    <a:lumMod val="60000"/>
                    <a:lumOff val="40000"/>
                  </a:schemeClr>
                </a:solidFill>
                <a:latin typeface="avenirroman"/>
              </a:rPr>
              <a:t> barn </a:t>
            </a:r>
            <a:r>
              <a:rPr lang="en-GB" dirty="0" err="1">
                <a:solidFill>
                  <a:schemeClr val="accent2">
                    <a:lumMod val="60000"/>
                    <a:lumOff val="40000"/>
                  </a:schemeClr>
                </a:solidFill>
                <a:latin typeface="avenirroman"/>
              </a:rPr>
              <a:t>isod</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i</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benderfynu</a:t>
            </a:r>
            <a:r>
              <a:rPr lang="en-GB" dirty="0">
                <a:solidFill>
                  <a:schemeClr val="accent2">
                    <a:lumMod val="60000"/>
                    <a:lumOff val="40000"/>
                  </a:schemeClr>
                </a:solidFill>
                <a:latin typeface="avenirroman"/>
              </a:rPr>
              <a:t> pa un </a:t>
            </a:r>
            <a:r>
              <a:rPr lang="en-GB" dirty="0" err="1">
                <a:solidFill>
                  <a:schemeClr val="accent2">
                    <a:lumMod val="60000"/>
                    <a:lumOff val="40000"/>
                  </a:schemeClr>
                </a:solidFill>
                <a:latin typeface="avenirroman"/>
              </a:rPr>
              <a:t>o’r</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pedwar</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diben</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ydych</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chi’n</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meddwl</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mae’r</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ysgol</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yn</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ei</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ddatblygu</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fel</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rhan</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o’r</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prosiect</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hwn</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Cewch</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ddewis</a:t>
            </a:r>
            <a:r>
              <a:rPr lang="en-GB" dirty="0">
                <a:solidFill>
                  <a:schemeClr val="accent2">
                    <a:lumMod val="60000"/>
                    <a:lumOff val="40000"/>
                  </a:schemeClr>
                </a:solidFill>
                <a:latin typeface="avenirroman"/>
              </a:rPr>
              <a:t> </a:t>
            </a:r>
            <a:r>
              <a:rPr lang="en-GB" dirty="0" err="1">
                <a:solidFill>
                  <a:schemeClr val="accent2">
                    <a:lumMod val="60000"/>
                    <a:lumOff val="40000"/>
                  </a:schemeClr>
                </a:solidFill>
                <a:latin typeface="avenirroman"/>
              </a:rPr>
              <a:t>mwy</a:t>
            </a:r>
            <a:r>
              <a:rPr lang="en-GB" dirty="0">
                <a:solidFill>
                  <a:schemeClr val="accent2">
                    <a:lumMod val="60000"/>
                    <a:lumOff val="40000"/>
                  </a:schemeClr>
                </a:solidFill>
                <a:latin typeface="avenirroman"/>
              </a:rPr>
              <a:t> nag un).</a:t>
            </a:r>
          </a:p>
          <a:p>
            <a:endParaRPr lang="en-GB" b="0" i="0" dirty="0">
              <a:solidFill>
                <a:schemeClr val="accent2">
                  <a:lumMod val="60000"/>
                  <a:lumOff val="40000"/>
                </a:schemeClr>
              </a:solidFill>
              <a:effectLst/>
              <a:latin typeface="avenirroman"/>
            </a:endParaRPr>
          </a:p>
        </p:txBody>
      </p:sp>
      <p:graphicFrame>
        <p:nvGraphicFramePr>
          <p:cNvPr id="7" name="TextBox 2">
            <a:extLst>
              <a:ext uri="{FF2B5EF4-FFF2-40B4-BE49-F238E27FC236}">
                <a16:creationId xmlns:a16="http://schemas.microsoft.com/office/drawing/2014/main" id="{1849DF80-312F-4F46-B161-3BBC85014B98}"/>
              </a:ext>
            </a:extLst>
          </p:cNvPr>
          <p:cNvGraphicFramePr/>
          <p:nvPr>
            <p:extLst>
              <p:ext uri="{D42A27DB-BD31-4B8C-83A1-F6EECF244321}">
                <p14:modId xmlns:p14="http://schemas.microsoft.com/office/powerpoint/2010/main" val="2046176784"/>
              </p:ext>
            </p:extLst>
          </p:nvPr>
        </p:nvGraphicFramePr>
        <p:xfrm>
          <a:off x="193910" y="3689684"/>
          <a:ext cx="3651152" cy="302170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2940081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1" name="Freeform: Shape 140">
            <a:extLst>
              <a:ext uri="{FF2B5EF4-FFF2-40B4-BE49-F238E27FC236}">
                <a16:creationId xmlns:a16="http://schemas.microsoft.com/office/drawing/2014/main" id="{DCFD1A13-2B88-47B7-AAE9-AD6F3296E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Freeform: Shape 142">
            <a:extLst>
              <a:ext uri="{FF2B5EF4-FFF2-40B4-BE49-F238E27FC236}">
                <a16:creationId xmlns:a16="http://schemas.microsoft.com/office/drawing/2014/main" id="{F5CE4102-C93A-420A-98A7-5A7DD0C5C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8115"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F1EC91F-4231-471F-96AB-6855396DC531}"/>
              </a:ext>
            </a:extLst>
          </p:cNvPr>
          <p:cNvSpPr txBox="1"/>
          <p:nvPr/>
        </p:nvSpPr>
        <p:spPr>
          <a:xfrm>
            <a:off x="5045586" y="478665"/>
            <a:ext cx="3776088" cy="4186229"/>
          </a:xfrm>
          <a:prstGeom prst="rect">
            <a:avLst/>
          </a:prstGeom>
        </p:spPr>
        <p:txBody>
          <a:bodyPr vert="horz" lIns="91440" tIns="45720" rIns="91440" bIns="45720" rtlCol="0" anchor="t">
            <a:normAutofit/>
          </a:bodyPr>
          <a:lstStyle/>
          <a:p>
            <a:pPr fontAlgn="base"/>
            <a:r>
              <a:rPr lang="en-GB" sz="2400" dirty="0">
                <a:hlinkClick r:id="rId3"/>
              </a:rPr>
              <a:t>https://www.estyn.gov.wales/effective-practice/enhancing-pupils-entrepreneurial-skills-and-improving-standards</a:t>
            </a:r>
            <a:br>
              <a:rPr lang="en-GB" sz="2200" b="1" dirty="0"/>
            </a:br>
            <a:endParaRPr lang="en-GB" sz="2200" b="1" dirty="0"/>
          </a:p>
          <a:p>
            <a:pPr fontAlgn="base"/>
            <a:endParaRPr lang="en-GB" sz="2200" b="1" dirty="0"/>
          </a:p>
        </p:txBody>
      </p:sp>
      <p:pic>
        <p:nvPicPr>
          <p:cNvPr id="3" name="Picture 2"/>
          <p:cNvPicPr>
            <a:picLocks noChangeAspect="1"/>
          </p:cNvPicPr>
          <p:nvPr/>
        </p:nvPicPr>
        <p:blipFill rotWithShape="1">
          <a:blip r:embed="rId4"/>
          <a:srcRect l="14491" t="27123" r="40260" b="6429"/>
          <a:stretch/>
        </p:blipFill>
        <p:spPr>
          <a:xfrm>
            <a:off x="4835132" y="3290637"/>
            <a:ext cx="4196996" cy="3465095"/>
          </a:xfrm>
          <a:prstGeom prst="rect">
            <a:avLst/>
          </a:prstGeom>
        </p:spPr>
      </p:pic>
      <p:pic>
        <p:nvPicPr>
          <p:cNvPr id="4" name="Picture 3"/>
          <p:cNvPicPr>
            <a:picLocks noChangeAspect="1"/>
          </p:cNvPicPr>
          <p:nvPr/>
        </p:nvPicPr>
        <p:blipFill rotWithShape="1">
          <a:blip r:embed="rId5"/>
          <a:srcRect l="14985" t="29111" r="41492" b="10746"/>
          <a:stretch/>
        </p:blipFill>
        <p:spPr>
          <a:xfrm>
            <a:off x="181297" y="200528"/>
            <a:ext cx="3977425" cy="3090110"/>
          </a:xfrm>
          <a:prstGeom prst="rect">
            <a:avLst/>
          </a:prstGeom>
        </p:spPr>
      </p:pic>
    </p:spTree>
    <p:extLst>
      <p:ext uri="{BB962C8B-B14F-4D97-AF65-F5344CB8AC3E}">
        <p14:creationId xmlns:p14="http://schemas.microsoft.com/office/powerpoint/2010/main" val="46333735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AutoShape 2"/>
          <p:cNvSpPr>
            <a:spLocks noGrp="1" noChangeArrowheads="1"/>
          </p:cNvSpPr>
          <p:nvPr>
            <p:ph type="title"/>
          </p:nvPr>
        </p:nvSpPr>
        <p:spPr>
          <a:xfrm>
            <a:off x="3802455" y="365124"/>
            <a:ext cx="4629150" cy="1828800"/>
          </a:xfrm>
        </p:spPr>
        <p:txBody>
          <a:bodyPr>
            <a:normAutofit/>
          </a:bodyPr>
          <a:lstStyle/>
          <a:p>
            <a:r>
              <a:rPr lang="en-GB" sz="2800" b="1" dirty="0">
                <a:ea typeface="ＭＳ Ｐゴシック" pitchFamily="-110" charset="-128"/>
                <a:cs typeface="ＭＳ Ｐゴシック" pitchFamily="-110" charset="-128"/>
              </a:rPr>
              <a:t>ESTYN: Benefits of partnerships with communities</a:t>
            </a:r>
            <a:br>
              <a:rPr lang="en-GB" sz="2800" dirty="0">
                <a:ea typeface="ＭＳ Ｐゴシック" pitchFamily="-110" charset="-128"/>
                <a:cs typeface="ＭＳ Ｐゴシック" pitchFamily="-110" charset="-128"/>
              </a:rPr>
            </a:br>
            <a:br>
              <a:rPr lang="en-GB" sz="2800" dirty="0">
                <a:ea typeface="ＭＳ Ｐゴシック" pitchFamily="-110" charset="-128"/>
                <a:cs typeface="ＭＳ Ｐゴシック" pitchFamily="-110" charset="-128"/>
              </a:rPr>
            </a:br>
            <a:r>
              <a:rPr lang="en-GB" sz="2800" dirty="0">
                <a:ea typeface="ＭＳ Ｐゴシック" pitchFamily="-110" charset="-128"/>
                <a:cs typeface="ＭＳ Ｐゴシック" pitchFamily="-110" charset="-128"/>
              </a:rPr>
              <a:t> </a:t>
            </a:r>
          </a:p>
        </p:txBody>
      </p:sp>
      <p:pic>
        <p:nvPicPr>
          <p:cNvPr id="26637" name="Picture 26628">
            <a:extLst>
              <a:ext uri="{FF2B5EF4-FFF2-40B4-BE49-F238E27FC236}">
                <a16:creationId xmlns:a16="http://schemas.microsoft.com/office/drawing/2014/main" id="{EBE480FF-9782-4C96-94E9-BD95E1123878}"/>
              </a:ext>
            </a:extLst>
          </p:cNvPr>
          <p:cNvPicPr>
            <a:picLocks noChangeAspect="1"/>
          </p:cNvPicPr>
          <p:nvPr/>
        </p:nvPicPr>
        <p:blipFill rotWithShape="1">
          <a:blip r:embed="rId3"/>
          <a:srcRect l="31840" r="34290" b="-1"/>
          <a:stretch/>
        </p:blipFill>
        <p:spPr>
          <a:xfrm>
            <a:off x="20" y="10"/>
            <a:ext cx="3479779" cy="6857990"/>
          </a:xfrm>
          <a:prstGeom prst="rect">
            <a:avLst/>
          </a:prstGeom>
        </p:spPr>
      </p:pic>
      <p:sp>
        <p:nvSpPr>
          <p:cNvPr id="26627" name="Rectangle 3"/>
          <p:cNvSpPr>
            <a:spLocks noGrp="1" noChangeArrowheads="1"/>
          </p:cNvSpPr>
          <p:nvPr>
            <p:ph idx="1"/>
          </p:nvPr>
        </p:nvSpPr>
        <p:spPr>
          <a:xfrm>
            <a:off x="3802454" y="1616299"/>
            <a:ext cx="5148363" cy="4876577"/>
          </a:xfrm>
        </p:spPr>
        <p:txBody>
          <a:bodyPr>
            <a:noAutofit/>
          </a:bodyPr>
          <a:lstStyle/>
          <a:p>
            <a:pPr eaLnBrk="1" hangingPunct="1"/>
            <a:r>
              <a:rPr lang="en-GB" sz="1600" dirty="0">
                <a:ea typeface="ＭＳ Ｐゴシック" pitchFamily="-110" charset="-128"/>
                <a:cs typeface="ＭＳ Ｐゴシック" pitchFamily="-110" charset="-128"/>
              </a:rPr>
              <a:t>partnerships with the community give schools access to</a:t>
            </a:r>
          </a:p>
          <a:p>
            <a:pPr eaLnBrk="1" hangingPunct="1">
              <a:buFont typeface="Wingdings" pitchFamily="-110" charset="2"/>
              <a:buNone/>
            </a:pPr>
            <a:r>
              <a:rPr lang="en-GB" sz="1600" dirty="0">
                <a:ea typeface="ＭＳ Ｐゴシック" pitchFamily="-110" charset="-128"/>
                <a:cs typeface="ＭＳ Ｐゴシック" pitchFamily="-110" charset="-128"/>
              </a:rPr>
              <a:t>     a wide range of activities and resources;</a:t>
            </a:r>
          </a:p>
          <a:p>
            <a:pPr eaLnBrk="1" hangingPunct="1"/>
            <a:r>
              <a:rPr lang="en-GB" sz="1600" dirty="0">
                <a:ea typeface="ＭＳ Ｐゴシック" pitchFamily="-110" charset="-128"/>
                <a:cs typeface="ＭＳ Ｐゴシック" pitchFamily="-110" charset="-128"/>
              </a:rPr>
              <a:t>pupils benefit from working with specialists and experts</a:t>
            </a:r>
          </a:p>
          <a:p>
            <a:pPr eaLnBrk="1" hangingPunct="1">
              <a:buFont typeface="Wingdings" pitchFamily="-110" charset="2"/>
              <a:buNone/>
            </a:pPr>
            <a:r>
              <a:rPr lang="en-GB" sz="1600" dirty="0">
                <a:ea typeface="ＭＳ Ｐゴシック" pitchFamily="-110" charset="-128"/>
                <a:cs typeface="ＭＳ Ｐゴシック" pitchFamily="-110" charset="-128"/>
              </a:rPr>
              <a:t>	in their field, which can in turn have a positive impact on</a:t>
            </a:r>
          </a:p>
          <a:p>
            <a:pPr eaLnBrk="1" hangingPunct="1">
              <a:buFont typeface="Wingdings" pitchFamily="-110" charset="2"/>
              <a:buNone/>
            </a:pPr>
            <a:r>
              <a:rPr lang="en-GB" sz="1600" dirty="0">
                <a:ea typeface="ＭＳ Ｐゴシック" pitchFamily="-110" charset="-128"/>
                <a:cs typeface="ＭＳ Ｐゴシック" pitchFamily="-110" charset="-128"/>
              </a:rPr>
              <a:t>	standards;</a:t>
            </a:r>
          </a:p>
          <a:p>
            <a:pPr eaLnBrk="1" hangingPunct="1"/>
            <a:r>
              <a:rPr lang="en-GB" sz="1600" dirty="0">
                <a:ea typeface="ＭＳ Ｐゴシック" pitchFamily="-110" charset="-128"/>
                <a:cs typeface="ＭＳ Ｐゴシック" pitchFamily="-110" charset="-128"/>
              </a:rPr>
              <a:t>pupils learn about sustainability, conservation and</a:t>
            </a:r>
          </a:p>
          <a:p>
            <a:pPr eaLnBrk="1" hangingPunct="1">
              <a:buFont typeface="Wingdings" pitchFamily="-110" charset="2"/>
              <a:buNone/>
            </a:pPr>
            <a:r>
              <a:rPr lang="en-GB" sz="1600" dirty="0">
                <a:ea typeface="ＭＳ Ｐゴシック" pitchFamily="-110" charset="-128"/>
                <a:cs typeface="ＭＳ Ｐゴシック" pitchFamily="-110" charset="-128"/>
              </a:rPr>
              <a:t>	other environmental issues in a meaningful way;</a:t>
            </a:r>
          </a:p>
          <a:p>
            <a:pPr eaLnBrk="1" hangingPunct="1"/>
            <a:r>
              <a:rPr lang="en-GB" sz="1600" dirty="0">
                <a:ea typeface="ＭＳ Ｐゴシック" pitchFamily="-110" charset="-128"/>
                <a:cs typeface="ＭＳ Ｐゴシック" pitchFamily="-110" charset="-128"/>
              </a:rPr>
              <a:t>pupils learn about their community and their role within</a:t>
            </a:r>
          </a:p>
          <a:p>
            <a:pPr eaLnBrk="1" hangingPunct="1">
              <a:buFont typeface="Wingdings" pitchFamily="-110" charset="2"/>
              <a:buNone/>
            </a:pPr>
            <a:r>
              <a:rPr lang="en-GB" sz="1600" dirty="0">
                <a:ea typeface="ＭＳ Ｐゴシック" pitchFamily="-110" charset="-128"/>
                <a:cs typeface="ＭＳ Ｐゴシック" pitchFamily="-110" charset="-128"/>
              </a:rPr>
              <a:t>	it as future citizens;</a:t>
            </a:r>
          </a:p>
          <a:p>
            <a:pPr eaLnBrk="1" hangingPunct="1"/>
            <a:r>
              <a:rPr lang="en-GB" sz="1600" dirty="0">
                <a:ea typeface="ＭＳ Ｐゴシック" pitchFamily="-110" charset="-128"/>
                <a:cs typeface="ＭＳ Ｐゴシック" pitchFamily="-110" charset="-128"/>
              </a:rPr>
              <a:t>parents have easy access to leisure and study facilities;</a:t>
            </a:r>
          </a:p>
          <a:p>
            <a:pPr eaLnBrk="1" hangingPunct="1">
              <a:buFont typeface="Wingdings" pitchFamily="-110" charset="2"/>
              <a:buNone/>
            </a:pPr>
            <a:r>
              <a:rPr lang="en-GB" sz="1600" dirty="0">
                <a:ea typeface="ＭＳ Ｐゴシック" pitchFamily="-110" charset="-128"/>
                <a:cs typeface="ＭＳ Ｐゴシック" pitchFamily="-110" charset="-128"/>
              </a:rPr>
              <a:t>	 partnerships between schools and groups within their</a:t>
            </a:r>
          </a:p>
          <a:p>
            <a:pPr eaLnBrk="1" hangingPunct="1">
              <a:buFont typeface="Wingdings" pitchFamily="-110" charset="2"/>
              <a:buNone/>
            </a:pPr>
            <a:r>
              <a:rPr lang="en-GB" sz="1600" dirty="0">
                <a:ea typeface="ＭＳ Ｐゴシック" pitchFamily="-110" charset="-128"/>
                <a:cs typeface="ＭＳ Ｐゴシック" pitchFamily="-110" charset="-128"/>
              </a:rPr>
              <a:t>	area support the development of learning communities;</a:t>
            </a:r>
          </a:p>
          <a:p>
            <a:pPr eaLnBrk="1" hangingPunct="1">
              <a:buFont typeface="Wingdings" pitchFamily="-110" charset="2"/>
              <a:buNone/>
            </a:pPr>
            <a:r>
              <a:rPr lang="en-GB" sz="1600" dirty="0">
                <a:ea typeface="ＭＳ Ｐゴシック" pitchFamily="-110" charset="-128"/>
                <a:cs typeface="ＭＳ Ｐゴシック" pitchFamily="-110" charset="-128"/>
              </a:rPr>
              <a:t>	and through working in partnership effective and efficient use is made of resources.</a:t>
            </a:r>
          </a:p>
          <a:p>
            <a:pPr eaLnBrk="1" hangingPunct="1"/>
            <a:endParaRPr lang="en-GB" sz="1600" dirty="0">
              <a:ea typeface="ＭＳ Ｐゴシック" pitchFamily="-110" charset="-128"/>
              <a:cs typeface="ＭＳ Ｐゴシック" pitchFamily="-110" charset="-128"/>
            </a:endParaRPr>
          </a:p>
        </p:txBody>
      </p:sp>
    </p:spTree>
    <p:extLst>
      <p:ext uri="{BB962C8B-B14F-4D97-AF65-F5344CB8AC3E}">
        <p14:creationId xmlns:p14="http://schemas.microsoft.com/office/powerpoint/2010/main" val="28662164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AutoShape 2"/>
          <p:cNvSpPr>
            <a:spLocks noGrp="1" noChangeArrowheads="1"/>
          </p:cNvSpPr>
          <p:nvPr>
            <p:ph type="title"/>
          </p:nvPr>
        </p:nvSpPr>
        <p:spPr>
          <a:xfrm>
            <a:off x="4014957" y="592429"/>
            <a:ext cx="4929420" cy="1828800"/>
          </a:xfrm>
        </p:spPr>
        <p:txBody>
          <a:bodyPr>
            <a:normAutofit fontScale="90000"/>
          </a:bodyPr>
          <a:lstStyle/>
          <a:p>
            <a:r>
              <a:rPr lang="cy-GB" sz="3100" dirty="0">
                <a:solidFill>
                  <a:srgbClr val="00B0F0"/>
                </a:solidFill>
              </a:rPr>
              <a:t>Estyn: Manteision partneriaethau gyda chymunedau:</a:t>
            </a:r>
            <a:br>
              <a:rPr lang="en-GB" sz="3100" dirty="0">
                <a:solidFill>
                  <a:srgbClr val="00B0F0"/>
                </a:solidFill>
              </a:rPr>
            </a:br>
            <a:r>
              <a:rPr lang="cy-GB" dirty="0">
                <a:solidFill>
                  <a:srgbClr val="00B0F0"/>
                </a:solidFill>
              </a:rPr>
              <a:t> </a:t>
            </a:r>
            <a:br>
              <a:rPr lang="en-GB" dirty="0">
                <a:solidFill>
                  <a:srgbClr val="00B0F0"/>
                </a:solidFill>
              </a:rPr>
            </a:br>
            <a:br>
              <a:rPr lang="en-GB" sz="2800" dirty="0">
                <a:solidFill>
                  <a:srgbClr val="00B0F0"/>
                </a:solidFill>
                <a:ea typeface="ＭＳ Ｐゴシック" pitchFamily="-110" charset="-128"/>
                <a:cs typeface="ＭＳ Ｐゴシック" pitchFamily="-110" charset="-128"/>
              </a:rPr>
            </a:br>
            <a:br>
              <a:rPr lang="en-GB" sz="2800" dirty="0">
                <a:solidFill>
                  <a:srgbClr val="00B0F0"/>
                </a:solidFill>
                <a:ea typeface="ＭＳ Ｐゴシック" pitchFamily="-110" charset="-128"/>
                <a:cs typeface="ＭＳ Ｐゴシック" pitchFamily="-110" charset="-128"/>
              </a:rPr>
            </a:br>
            <a:r>
              <a:rPr lang="en-GB" sz="2800" dirty="0">
                <a:solidFill>
                  <a:srgbClr val="00B0F0"/>
                </a:solidFill>
                <a:ea typeface="ＭＳ Ｐゴシック" pitchFamily="-110" charset="-128"/>
                <a:cs typeface="ＭＳ Ｐゴシック" pitchFamily="-110" charset="-128"/>
              </a:rPr>
              <a:t> </a:t>
            </a:r>
          </a:p>
        </p:txBody>
      </p:sp>
      <p:pic>
        <p:nvPicPr>
          <p:cNvPr id="26637" name="Picture 26628">
            <a:extLst>
              <a:ext uri="{FF2B5EF4-FFF2-40B4-BE49-F238E27FC236}">
                <a16:creationId xmlns:a16="http://schemas.microsoft.com/office/drawing/2014/main" id="{EBE480FF-9782-4C96-94E9-BD95E1123878}"/>
              </a:ext>
            </a:extLst>
          </p:cNvPr>
          <p:cNvPicPr>
            <a:picLocks noChangeAspect="1"/>
          </p:cNvPicPr>
          <p:nvPr/>
        </p:nvPicPr>
        <p:blipFill rotWithShape="1">
          <a:blip r:embed="rId3"/>
          <a:srcRect l="31840" r="34290" b="-1"/>
          <a:stretch/>
        </p:blipFill>
        <p:spPr>
          <a:xfrm>
            <a:off x="20" y="10"/>
            <a:ext cx="3479779" cy="6857990"/>
          </a:xfrm>
          <a:prstGeom prst="rect">
            <a:avLst/>
          </a:prstGeom>
        </p:spPr>
      </p:pic>
      <p:sp>
        <p:nvSpPr>
          <p:cNvPr id="26627" name="Rectangle 3"/>
          <p:cNvSpPr>
            <a:spLocks noGrp="1" noChangeArrowheads="1"/>
          </p:cNvSpPr>
          <p:nvPr>
            <p:ph idx="1"/>
          </p:nvPr>
        </p:nvSpPr>
        <p:spPr>
          <a:xfrm>
            <a:off x="3802454" y="1397358"/>
            <a:ext cx="5071089" cy="5132230"/>
          </a:xfrm>
        </p:spPr>
        <p:txBody>
          <a:bodyPr>
            <a:normAutofit fontScale="47500" lnSpcReduction="20000"/>
          </a:bodyPr>
          <a:lstStyle/>
          <a:p>
            <a:pPr marL="0" indent="0">
              <a:buNone/>
            </a:pPr>
            <a:r>
              <a:rPr lang="cy-GB" dirty="0"/>
              <a:t> </a:t>
            </a:r>
            <a:endParaRPr lang="en-GB" dirty="0"/>
          </a:p>
          <a:p>
            <a:r>
              <a:rPr lang="cy-GB" sz="3400" dirty="0">
                <a:solidFill>
                  <a:srgbClr val="00B0F0"/>
                </a:solidFill>
              </a:rPr>
              <a:t>mae partneriaethau gyda’r gymuned yn rhoi mynediad i ysgolion at ystod eang o weithgareddau ac adnoddau;</a:t>
            </a:r>
            <a:br>
              <a:rPr lang="cy-GB" sz="3400" dirty="0">
                <a:solidFill>
                  <a:srgbClr val="00B0F0"/>
                </a:solidFill>
              </a:rPr>
            </a:br>
            <a:endParaRPr lang="en-GB" sz="3400" dirty="0">
              <a:solidFill>
                <a:srgbClr val="00B0F0"/>
              </a:solidFill>
            </a:endParaRPr>
          </a:p>
          <a:p>
            <a:r>
              <a:rPr lang="cy-GB" sz="3400" dirty="0">
                <a:solidFill>
                  <a:srgbClr val="00B0F0"/>
                </a:solidFill>
              </a:rPr>
              <a:t>mae disgyblion yn elwa o weithio gydag arbenigwyr yn eu maes, sydd yn ei dro’n gallu cael effaith bositif ar safonau;</a:t>
            </a:r>
            <a:br>
              <a:rPr lang="cy-GB" sz="3400" dirty="0">
                <a:solidFill>
                  <a:srgbClr val="00B0F0"/>
                </a:solidFill>
              </a:rPr>
            </a:br>
            <a:endParaRPr lang="en-GB" sz="3400" dirty="0">
              <a:solidFill>
                <a:srgbClr val="00B0F0"/>
              </a:solidFill>
            </a:endParaRPr>
          </a:p>
          <a:p>
            <a:r>
              <a:rPr lang="cy-GB" sz="3400" dirty="0">
                <a:solidFill>
                  <a:srgbClr val="00B0F0"/>
                </a:solidFill>
              </a:rPr>
              <a:t>mae disgyblion yn dysgu am gynaliadwyedd, cadwraeth a materion amgylcheddol eraill mewn ffordd ystyrlon;</a:t>
            </a:r>
            <a:br>
              <a:rPr lang="cy-GB" sz="3400" dirty="0">
                <a:solidFill>
                  <a:srgbClr val="00B0F0"/>
                </a:solidFill>
              </a:rPr>
            </a:br>
            <a:endParaRPr lang="en-GB" sz="3400" dirty="0">
              <a:solidFill>
                <a:srgbClr val="00B0F0"/>
              </a:solidFill>
            </a:endParaRPr>
          </a:p>
          <a:p>
            <a:r>
              <a:rPr lang="cy-GB" sz="3400" dirty="0">
                <a:solidFill>
                  <a:srgbClr val="00B0F0"/>
                </a:solidFill>
              </a:rPr>
              <a:t>mae disgyblion yn dysgu am eu cymuned a’u rôl o fewn y gymuned honno yn ddinasyddion y dyfodol;</a:t>
            </a:r>
            <a:br>
              <a:rPr lang="cy-GB" sz="3400" dirty="0">
                <a:solidFill>
                  <a:srgbClr val="00B0F0"/>
                </a:solidFill>
              </a:rPr>
            </a:br>
            <a:endParaRPr lang="en-GB" sz="3400" dirty="0">
              <a:solidFill>
                <a:srgbClr val="00B0F0"/>
              </a:solidFill>
            </a:endParaRPr>
          </a:p>
          <a:p>
            <a:r>
              <a:rPr lang="cy-GB" sz="3400" dirty="0">
                <a:solidFill>
                  <a:srgbClr val="00B0F0"/>
                </a:solidFill>
              </a:rPr>
              <a:t>mae gan rieni fynediad rhwydd at gyfleusterau hamdden ac astudio;</a:t>
            </a:r>
            <a:endParaRPr lang="en-GB" sz="3400" dirty="0">
              <a:solidFill>
                <a:srgbClr val="00B0F0"/>
              </a:solidFill>
            </a:endParaRPr>
          </a:p>
          <a:p>
            <a:pPr marL="0" indent="0">
              <a:buNone/>
            </a:pPr>
            <a:endParaRPr lang="en-GB" sz="3400" dirty="0">
              <a:solidFill>
                <a:srgbClr val="00B0F0"/>
              </a:solidFill>
            </a:endParaRPr>
          </a:p>
          <a:p>
            <a:r>
              <a:rPr lang="cy-GB" sz="3400" dirty="0">
                <a:solidFill>
                  <a:srgbClr val="00B0F0"/>
                </a:solidFill>
              </a:rPr>
              <a:t>mae partneriaethau rhwng ysgolion a grwpiau yn eu hardal yn cefnogi datblygiad cymunedau dysgu;</a:t>
            </a:r>
            <a:endParaRPr lang="en-GB" sz="3400" dirty="0">
              <a:solidFill>
                <a:srgbClr val="00B0F0"/>
              </a:solidFill>
            </a:endParaRPr>
          </a:p>
          <a:p>
            <a:pPr marL="0" indent="0">
              <a:buNone/>
            </a:pPr>
            <a:endParaRPr lang="en-GB" sz="3400" dirty="0">
              <a:solidFill>
                <a:srgbClr val="00B0F0"/>
              </a:solidFill>
            </a:endParaRPr>
          </a:p>
          <a:p>
            <a:r>
              <a:rPr lang="cy-GB" sz="3400" dirty="0">
                <a:solidFill>
                  <a:srgbClr val="00B0F0"/>
                </a:solidFill>
              </a:rPr>
              <a:t>a thrwy weithio mewn partneriaeth gwneir defnydd effeithiol ac effeithlon o adnoddau.</a:t>
            </a:r>
            <a:endParaRPr lang="en-GB" sz="3400" dirty="0">
              <a:solidFill>
                <a:srgbClr val="00B0F0"/>
              </a:solidFill>
            </a:endParaRPr>
          </a:p>
          <a:p>
            <a:pPr marL="0" indent="0" eaLnBrk="1" hangingPunct="1">
              <a:buNone/>
            </a:pPr>
            <a:endParaRPr lang="en-GB" sz="1000" dirty="0">
              <a:ea typeface="ＭＳ Ｐゴシック" pitchFamily="-110" charset="-128"/>
              <a:cs typeface="ＭＳ Ｐゴシック" pitchFamily="-110" charset="-128"/>
            </a:endParaRPr>
          </a:p>
        </p:txBody>
      </p:sp>
    </p:spTree>
    <p:extLst>
      <p:ext uri="{BB962C8B-B14F-4D97-AF65-F5344CB8AC3E}">
        <p14:creationId xmlns:p14="http://schemas.microsoft.com/office/powerpoint/2010/main" val="1464530872"/>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7" name="Straight Connector 136">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B2B14F2-F1C3-4B84-9F40-5EDA938CE515}"/>
              </a:ext>
            </a:extLst>
          </p:cNvPr>
          <p:cNvSpPr txBox="1"/>
          <p:nvPr/>
        </p:nvSpPr>
        <p:spPr>
          <a:xfrm>
            <a:off x="4840248" y="821423"/>
            <a:ext cx="3936966" cy="4790941"/>
          </a:xfrm>
          <a:prstGeom prst="rect">
            <a:avLst/>
          </a:prstGeom>
        </p:spPr>
        <p:txBody>
          <a:bodyPr vert="horz" lIns="91440" tIns="45720" rIns="91440" bIns="45720" rtlCol="0" anchor="t">
            <a:normAutofit/>
          </a:bodyPr>
          <a:lstStyle/>
          <a:p>
            <a:r>
              <a:rPr lang="en-GB" sz="2400" b="1" dirty="0" err="1"/>
              <a:t>Tasg</a:t>
            </a:r>
            <a:endParaRPr lang="en-GB" sz="2400" b="1" dirty="0"/>
          </a:p>
          <a:p>
            <a:endParaRPr lang="en-GB" sz="2400" b="1" dirty="0"/>
          </a:p>
          <a:p>
            <a:r>
              <a:rPr lang="en-GB" dirty="0"/>
              <a:t>Gan </a:t>
            </a:r>
            <a:r>
              <a:rPr lang="en-GB" dirty="0" err="1"/>
              <a:t>ddefnyddio’r</a:t>
            </a:r>
            <a:r>
              <a:rPr lang="en-GB" dirty="0"/>
              <a:t> </a:t>
            </a:r>
            <a:r>
              <a:rPr lang="en-GB" dirty="0" err="1"/>
              <a:t>llenyddiaeth</a:t>
            </a:r>
            <a:r>
              <a:rPr lang="en-GB" dirty="0"/>
              <a:t> </a:t>
            </a:r>
            <a:r>
              <a:rPr lang="en-GB" dirty="0" err="1"/>
              <a:t>i’ch</a:t>
            </a:r>
            <a:r>
              <a:rPr lang="en-GB" dirty="0"/>
              <a:t> </a:t>
            </a:r>
            <a:r>
              <a:rPr lang="en-GB" dirty="0" err="1"/>
              <a:t>cynorthwyo</a:t>
            </a:r>
            <a:r>
              <a:rPr lang="en-GB" dirty="0"/>
              <a:t>, </a:t>
            </a:r>
            <a:r>
              <a:rPr lang="en-GB" dirty="0" err="1"/>
              <a:t>archwiliwch</a:t>
            </a:r>
            <a:r>
              <a:rPr lang="en-GB" dirty="0"/>
              <a:t> </a:t>
            </a:r>
            <a:r>
              <a:rPr lang="en-GB" dirty="0" err="1"/>
              <a:t>yr</a:t>
            </a:r>
            <a:r>
              <a:rPr lang="en-GB" dirty="0"/>
              <a:t> astudiaeth </a:t>
            </a:r>
            <a:r>
              <a:rPr lang="en-GB" dirty="0" err="1"/>
              <a:t>achos</a:t>
            </a:r>
            <a:r>
              <a:rPr lang="en-GB" dirty="0"/>
              <a:t> </a:t>
            </a:r>
            <a:r>
              <a:rPr lang="en-GB" dirty="0" err="1"/>
              <a:t>yn</a:t>
            </a:r>
            <a:r>
              <a:rPr lang="en-GB" dirty="0"/>
              <a:t> </a:t>
            </a:r>
            <a:r>
              <a:rPr lang="en-GB" dirty="0" err="1"/>
              <a:t>feirniadol</a:t>
            </a:r>
            <a:r>
              <a:rPr lang="en-GB" dirty="0"/>
              <a:t> a </a:t>
            </a:r>
            <a:r>
              <a:rPr lang="en-GB" dirty="0" err="1"/>
              <a:t>nodwch</a:t>
            </a:r>
            <a:r>
              <a:rPr lang="en-GB" dirty="0"/>
              <a:t> a </a:t>
            </a:r>
            <a:r>
              <a:rPr lang="en-GB" dirty="0" err="1"/>
              <a:t>yw</a:t>
            </a:r>
            <a:r>
              <a:rPr lang="en-GB" dirty="0"/>
              <a:t>, </a:t>
            </a:r>
            <a:r>
              <a:rPr lang="en-GB" dirty="0" err="1"/>
              <a:t>neu</a:t>
            </a:r>
            <a:r>
              <a:rPr lang="en-GB" dirty="0"/>
              <a:t> </a:t>
            </a:r>
            <a:r>
              <a:rPr lang="en-GB" dirty="0" err="1"/>
              <a:t>sut</a:t>
            </a:r>
            <a:r>
              <a:rPr lang="en-GB" dirty="0"/>
              <a:t> </a:t>
            </a:r>
            <a:r>
              <a:rPr lang="en-GB" dirty="0" err="1"/>
              <a:t>mae’r</a:t>
            </a:r>
            <a:r>
              <a:rPr lang="en-GB" dirty="0">
                <a:solidFill>
                  <a:srgbClr val="FFC000"/>
                </a:solidFill>
              </a:rPr>
              <a:t>, </a:t>
            </a:r>
            <a:r>
              <a:rPr lang="en-GB" dirty="0" err="1">
                <a:solidFill>
                  <a:srgbClr val="FFC000"/>
                </a:solidFill>
              </a:rPr>
              <a:t>ysgol</a:t>
            </a:r>
            <a:r>
              <a:rPr lang="en-GB" dirty="0">
                <a:solidFill>
                  <a:srgbClr val="FFC000"/>
                </a:solidFill>
              </a:rPr>
              <a:t> </a:t>
            </a:r>
            <a:r>
              <a:rPr lang="en-GB" dirty="0" err="1">
                <a:solidFill>
                  <a:srgbClr val="FFC000"/>
                </a:solidFill>
              </a:rPr>
              <a:t>yn</a:t>
            </a:r>
            <a:r>
              <a:rPr lang="en-GB" dirty="0">
                <a:solidFill>
                  <a:srgbClr val="FFC000"/>
                </a:solidFill>
              </a:rPr>
              <a:t> </a:t>
            </a:r>
            <a:r>
              <a:rPr lang="en-GB" dirty="0" err="1">
                <a:solidFill>
                  <a:srgbClr val="FFC000"/>
                </a:solidFill>
              </a:rPr>
              <a:t>gwahaniaethu</a:t>
            </a:r>
            <a:r>
              <a:rPr lang="en-GB" dirty="0">
                <a:solidFill>
                  <a:srgbClr val="FFC000"/>
                </a:solidFill>
              </a:rPr>
              <a:t> </a:t>
            </a:r>
            <a:r>
              <a:rPr lang="en-GB" dirty="0" err="1">
                <a:solidFill>
                  <a:srgbClr val="FFC000"/>
                </a:solidFill>
              </a:rPr>
              <a:t>rhwng</a:t>
            </a:r>
            <a:r>
              <a:rPr lang="en-GB" dirty="0">
                <a:solidFill>
                  <a:srgbClr val="FFC000"/>
                </a:solidFill>
              </a:rPr>
              <a:t> </a:t>
            </a:r>
            <a:r>
              <a:rPr lang="en-GB" dirty="0" err="1"/>
              <a:t>ymwneud</a:t>
            </a:r>
            <a:r>
              <a:rPr lang="en-GB" dirty="0"/>
              <a:t> </a:t>
            </a:r>
            <a:r>
              <a:rPr lang="en-GB" dirty="0" err="1">
                <a:solidFill>
                  <a:schemeClr val="accent2">
                    <a:lumMod val="60000"/>
                    <a:lumOff val="40000"/>
                  </a:schemeClr>
                </a:solidFill>
              </a:rPr>
              <a:t>rhieni</a:t>
            </a:r>
            <a:r>
              <a:rPr lang="en-GB" dirty="0">
                <a:solidFill>
                  <a:schemeClr val="accent2">
                    <a:lumMod val="60000"/>
                    <a:lumOff val="40000"/>
                  </a:schemeClr>
                </a:solidFill>
              </a:rPr>
              <a:t> </a:t>
            </a:r>
            <a:r>
              <a:rPr lang="en-GB" dirty="0" err="1">
                <a:solidFill>
                  <a:schemeClr val="accent2">
                    <a:lumMod val="60000"/>
                    <a:lumOff val="40000"/>
                  </a:schemeClr>
                </a:solidFill>
              </a:rPr>
              <a:t>â’r</a:t>
            </a:r>
            <a:r>
              <a:rPr lang="en-GB" dirty="0">
                <a:solidFill>
                  <a:schemeClr val="accent2">
                    <a:lumMod val="60000"/>
                    <a:lumOff val="40000"/>
                  </a:schemeClr>
                </a:solidFill>
              </a:rPr>
              <a:t> </a:t>
            </a:r>
            <a:r>
              <a:rPr lang="en-GB" dirty="0" err="1">
                <a:solidFill>
                  <a:schemeClr val="accent2">
                    <a:lumMod val="60000"/>
                    <a:lumOff val="40000"/>
                  </a:schemeClr>
                </a:solidFill>
              </a:rPr>
              <a:t>ysgol</a:t>
            </a:r>
            <a:r>
              <a:rPr lang="en-GB" dirty="0">
                <a:solidFill>
                  <a:schemeClr val="accent2">
                    <a:lumMod val="60000"/>
                    <a:lumOff val="40000"/>
                  </a:schemeClr>
                </a:solidFill>
              </a:rPr>
              <a:t> ac </a:t>
            </a:r>
            <a:r>
              <a:rPr lang="en-GB" dirty="0" err="1">
                <a:solidFill>
                  <a:schemeClr val="accent2">
                    <a:lumMod val="60000"/>
                    <a:lumOff val="40000"/>
                  </a:schemeClr>
                </a:solidFill>
              </a:rPr>
              <a:t>ymgysylltiad</a:t>
            </a:r>
            <a:r>
              <a:rPr lang="en-GB" dirty="0">
                <a:solidFill>
                  <a:schemeClr val="accent2">
                    <a:lumMod val="60000"/>
                    <a:lumOff val="40000"/>
                  </a:schemeClr>
                </a:solidFill>
              </a:rPr>
              <a:t> </a:t>
            </a:r>
            <a:r>
              <a:rPr lang="en-GB" dirty="0" err="1">
                <a:solidFill>
                  <a:schemeClr val="accent2">
                    <a:lumMod val="60000"/>
                    <a:lumOff val="40000"/>
                  </a:schemeClr>
                </a:solidFill>
              </a:rPr>
              <a:t>rhieni</a:t>
            </a:r>
            <a:r>
              <a:rPr lang="en-GB" dirty="0">
                <a:solidFill>
                  <a:schemeClr val="accent2">
                    <a:lumMod val="60000"/>
                    <a:lumOff val="40000"/>
                  </a:schemeClr>
                </a:solidFill>
              </a:rPr>
              <a:t> â </a:t>
            </a:r>
            <a:r>
              <a:rPr lang="en-GB" dirty="0" err="1">
                <a:solidFill>
                  <a:schemeClr val="accent2">
                    <a:lumMod val="60000"/>
                    <a:lumOff val="40000"/>
                  </a:schemeClr>
                </a:solidFill>
              </a:rPr>
              <a:t>dysgu</a:t>
            </a:r>
            <a:r>
              <a:rPr lang="en-GB" dirty="0">
                <a:solidFill>
                  <a:schemeClr val="accent2">
                    <a:lumMod val="60000"/>
                    <a:lumOff val="40000"/>
                  </a:schemeClr>
                </a:solidFill>
              </a:rPr>
              <a:t> </a:t>
            </a:r>
            <a:r>
              <a:rPr lang="en-GB" dirty="0" err="1">
                <a:solidFill>
                  <a:schemeClr val="accent2">
                    <a:lumMod val="60000"/>
                    <a:lumOff val="40000"/>
                  </a:schemeClr>
                </a:solidFill>
              </a:rPr>
              <a:t>eu</a:t>
            </a:r>
            <a:r>
              <a:rPr lang="en-GB" dirty="0">
                <a:solidFill>
                  <a:schemeClr val="accent2">
                    <a:lumMod val="60000"/>
                    <a:lumOff val="40000"/>
                  </a:schemeClr>
                </a:solidFill>
              </a:rPr>
              <a:t> plant. </a:t>
            </a:r>
          </a:p>
          <a:p>
            <a:endParaRPr lang="en-GB" dirty="0"/>
          </a:p>
          <a:p>
            <a:endParaRPr lang="en-GB" dirty="0"/>
          </a:p>
          <a:p>
            <a:endParaRPr lang="cy-GB" dirty="0"/>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endParaRPr lang="en-US" sz="900" dirty="0"/>
          </a:p>
          <a:p>
            <a:pPr indent="-228600">
              <a:lnSpc>
                <a:spcPct val="90000"/>
              </a:lnSpc>
              <a:spcAft>
                <a:spcPts val="600"/>
              </a:spcAft>
              <a:buFont typeface="Arial" panose="020B0604020202020204" pitchFamily="34" charset="0"/>
              <a:buChar char="•"/>
            </a:pPr>
            <a:endParaRPr lang="en-US" sz="900" dirty="0"/>
          </a:p>
        </p:txBody>
      </p:sp>
      <p:sp>
        <p:nvSpPr>
          <p:cNvPr id="3" name="TextBox 2"/>
          <p:cNvSpPr txBox="1"/>
          <p:nvPr/>
        </p:nvSpPr>
        <p:spPr>
          <a:xfrm>
            <a:off x="561474" y="1251284"/>
            <a:ext cx="3673642" cy="4379495"/>
          </a:xfrm>
          <a:prstGeom prst="rect">
            <a:avLst/>
          </a:prstGeom>
          <a:noFill/>
        </p:spPr>
        <p:txBody>
          <a:bodyPr wrap="square" rtlCol="0">
            <a:spAutoFit/>
          </a:bodyPr>
          <a:lstStyle/>
          <a:p>
            <a:endParaRPr lang="en-GB" dirty="0"/>
          </a:p>
        </p:txBody>
      </p:sp>
      <p:sp>
        <p:nvSpPr>
          <p:cNvPr id="4" name="TextBox 3"/>
          <p:cNvSpPr txBox="1"/>
          <p:nvPr/>
        </p:nvSpPr>
        <p:spPr>
          <a:xfrm>
            <a:off x="320842" y="807229"/>
            <a:ext cx="4154906" cy="4708981"/>
          </a:xfrm>
          <a:prstGeom prst="rect">
            <a:avLst/>
          </a:prstGeom>
          <a:noFill/>
        </p:spPr>
        <p:txBody>
          <a:bodyPr wrap="square" rtlCol="0">
            <a:spAutoFit/>
          </a:bodyPr>
          <a:lstStyle/>
          <a:p>
            <a:r>
              <a:rPr lang="en-GB" sz="2400" b="1" dirty="0"/>
              <a:t>Readings:</a:t>
            </a:r>
          </a:p>
          <a:p>
            <a:endParaRPr lang="en-GB" sz="2400" b="1" dirty="0"/>
          </a:p>
          <a:p>
            <a:r>
              <a:rPr lang="en-GB" dirty="0"/>
              <a:t>Darllenwch </a:t>
            </a:r>
            <a:r>
              <a:rPr lang="en-GB" dirty="0" err="1"/>
              <a:t>yr</a:t>
            </a:r>
            <a:r>
              <a:rPr lang="en-GB" dirty="0"/>
              <a:t> </a:t>
            </a:r>
            <a:r>
              <a:rPr lang="en-GB" dirty="0" err="1"/>
              <a:t>ymchwil</a:t>
            </a:r>
            <a:r>
              <a:rPr lang="en-GB" dirty="0"/>
              <a:t> </a:t>
            </a:r>
            <a:r>
              <a:rPr lang="en-GB" dirty="0" err="1"/>
              <a:t>gan</a:t>
            </a:r>
            <a:r>
              <a:rPr lang="en-GB" dirty="0"/>
              <a:t> Janet Goodall a Caroline Montgomery (2014) Parental involvement to parental engagement: a continuum, Educational Review, 66:4, 399-410</a:t>
            </a:r>
            <a:endParaRPr lang="en-GB" b="1" dirty="0"/>
          </a:p>
          <a:p>
            <a:r>
              <a:rPr lang="en-GB" dirty="0">
                <a:hlinkClick r:id="rId3"/>
              </a:rPr>
              <a:t>https://learningfoundation.org.uk/wp-content/uploads/2016/03/Parental-involvement-to-parental-engagement-a-continuum.pdf</a:t>
            </a:r>
            <a:endParaRPr lang="en-GB" dirty="0"/>
          </a:p>
          <a:p>
            <a:endParaRPr lang="en-GB" dirty="0"/>
          </a:p>
          <a:p>
            <a:r>
              <a:rPr lang="en-GB" dirty="0"/>
              <a:t>Darllenwch </a:t>
            </a:r>
            <a:r>
              <a:rPr lang="en-GB" dirty="0">
                <a:hlinkClick r:id="rId4"/>
              </a:rPr>
              <a:t>astudiaeth </a:t>
            </a:r>
            <a:r>
              <a:rPr lang="en-GB" dirty="0" err="1">
                <a:hlinkClick r:id="rId4"/>
              </a:rPr>
              <a:t>achos</a:t>
            </a:r>
            <a:r>
              <a:rPr lang="en-GB" dirty="0">
                <a:hlinkClick r:id="rId4"/>
              </a:rPr>
              <a:t> Estyn </a:t>
            </a:r>
            <a:r>
              <a:rPr lang="en-GB" dirty="0" err="1"/>
              <a:t>Cefnogi</a:t>
            </a:r>
            <a:r>
              <a:rPr lang="en-GB" dirty="0"/>
              <a:t> </a:t>
            </a:r>
            <a:r>
              <a:rPr lang="en-GB" dirty="0" err="1"/>
              <a:t>ymgysylltiad</a:t>
            </a:r>
            <a:r>
              <a:rPr lang="en-GB" dirty="0"/>
              <a:t> </a:t>
            </a:r>
            <a:r>
              <a:rPr lang="en-GB" dirty="0" err="1"/>
              <a:t>rhieni</a:t>
            </a:r>
            <a:r>
              <a:rPr lang="en-GB" dirty="0"/>
              <a:t> </a:t>
            </a:r>
            <a:r>
              <a:rPr lang="en-GB" dirty="0" err="1"/>
              <a:t>trwy</a:t>
            </a:r>
            <a:r>
              <a:rPr lang="en-GB" dirty="0"/>
              <a:t> </a:t>
            </a:r>
            <a:r>
              <a:rPr lang="en-GB" dirty="0" err="1"/>
              <a:t>weithdai</a:t>
            </a:r>
            <a:endParaRPr lang="en-GB" dirty="0"/>
          </a:p>
          <a:p>
            <a:endParaRPr lang="en-GB" dirty="0"/>
          </a:p>
          <a:p>
            <a:endParaRPr lang="en-GB" dirty="0"/>
          </a:p>
        </p:txBody>
      </p:sp>
    </p:spTree>
    <p:extLst>
      <p:ext uri="{BB962C8B-B14F-4D97-AF65-F5344CB8AC3E}">
        <p14:creationId xmlns:p14="http://schemas.microsoft.com/office/powerpoint/2010/main" val="2285779352"/>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7" name="Straight Connector 136">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B2B14F2-F1C3-4B84-9F40-5EDA938CE515}"/>
              </a:ext>
            </a:extLst>
          </p:cNvPr>
          <p:cNvSpPr txBox="1"/>
          <p:nvPr/>
        </p:nvSpPr>
        <p:spPr>
          <a:xfrm>
            <a:off x="4840248" y="821423"/>
            <a:ext cx="3936966" cy="4790941"/>
          </a:xfrm>
          <a:prstGeom prst="rect">
            <a:avLst/>
          </a:prstGeom>
        </p:spPr>
        <p:txBody>
          <a:bodyPr vert="horz" lIns="91440" tIns="45720" rIns="91440" bIns="45720" rtlCol="0" anchor="t">
            <a:normAutofit/>
          </a:bodyPr>
          <a:lstStyle/>
          <a:p>
            <a:r>
              <a:rPr lang="en-GB" sz="2400" b="1" dirty="0"/>
              <a:t>Task</a:t>
            </a:r>
          </a:p>
          <a:p>
            <a:endParaRPr lang="en-GB" sz="2400" b="1" dirty="0"/>
          </a:p>
          <a:p>
            <a:r>
              <a:rPr lang="en-GB" dirty="0"/>
              <a:t>Using the literature for support, critically examine the case study and identify if, or how, the school distinguishes between </a:t>
            </a:r>
            <a:r>
              <a:rPr lang="en-GB" dirty="0">
                <a:solidFill>
                  <a:schemeClr val="accent4"/>
                </a:solidFill>
              </a:rPr>
              <a:t>parental involvement with school </a:t>
            </a:r>
            <a:r>
              <a:rPr lang="en-GB" dirty="0"/>
              <a:t>and</a:t>
            </a:r>
            <a:br>
              <a:rPr lang="en-GB" dirty="0"/>
            </a:br>
            <a:r>
              <a:rPr lang="en-GB" dirty="0">
                <a:solidFill>
                  <a:schemeClr val="accent2">
                    <a:lumMod val="60000"/>
                    <a:lumOff val="40000"/>
                  </a:schemeClr>
                </a:solidFill>
              </a:rPr>
              <a:t>parental engagement with children’s learning.</a:t>
            </a:r>
            <a:r>
              <a:rPr lang="en-GB" dirty="0"/>
              <a:t> </a:t>
            </a:r>
          </a:p>
          <a:p>
            <a:endParaRPr lang="en-GB" dirty="0"/>
          </a:p>
          <a:p>
            <a:pPr>
              <a:lnSpc>
                <a:spcPct val="90000"/>
              </a:lnSpc>
              <a:spcAft>
                <a:spcPts val="600"/>
              </a:spcAft>
            </a:pPr>
            <a:endParaRPr lang="en-US" sz="1600" dirty="0"/>
          </a:p>
          <a:p>
            <a:pPr>
              <a:lnSpc>
                <a:spcPct val="90000"/>
              </a:lnSpc>
              <a:spcAft>
                <a:spcPts val="600"/>
              </a:spcAft>
            </a:pPr>
            <a:endParaRPr lang="en-US" sz="900" dirty="0"/>
          </a:p>
          <a:p>
            <a:pPr indent="-228600">
              <a:lnSpc>
                <a:spcPct val="90000"/>
              </a:lnSpc>
              <a:spcAft>
                <a:spcPts val="600"/>
              </a:spcAft>
              <a:buFont typeface="Arial" panose="020B0604020202020204" pitchFamily="34" charset="0"/>
              <a:buChar char="•"/>
            </a:pPr>
            <a:endParaRPr lang="en-US" sz="900" dirty="0"/>
          </a:p>
        </p:txBody>
      </p:sp>
      <p:sp>
        <p:nvSpPr>
          <p:cNvPr id="3" name="TextBox 2"/>
          <p:cNvSpPr txBox="1"/>
          <p:nvPr/>
        </p:nvSpPr>
        <p:spPr>
          <a:xfrm>
            <a:off x="561474" y="1251284"/>
            <a:ext cx="3673642" cy="4379495"/>
          </a:xfrm>
          <a:prstGeom prst="rect">
            <a:avLst/>
          </a:prstGeom>
          <a:noFill/>
        </p:spPr>
        <p:txBody>
          <a:bodyPr wrap="square" rtlCol="0">
            <a:spAutoFit/>
          </a:bodyPr>
          <a:lstStyle/>
          <a:p>
            <a:endParaRPr lang="en-GB" dirty="0"/>
          </a:p>
        </p:txBody>
      </p:sp>
      <p:sp>
        <p:nvSpPr>
          <p:cNvPr id="4" name="TextBox 3"/>
          <p:cNvSpPr txBox="1"/>
          <p:nvPr/>
        </p:nvSpPr>
        <p:spPr>
          <a:xfrm>
            <a:off x="320842" y="738300"/>
            <a:ext cx="4154906" cy="4985980"/>
          </a:xfrm>
          <a:prstGeom prst="rect">
            <a:avLst/>
          </a:prstGeom>
          <a:noFill/>
        </p:spPr>
        <p:txBody>
          <a:bodyPr wrap="square" rtlCol="0">
            <a:spAutoFit/>
          </a:bodyPr>
          <a:lstStyle/>
          <a:p>
            <a:r>
              <a:rPr lang="en-GB" sz="2400" b="1" dirty="0"/>
              <a:t>Readings:</a:t>
            </a:r>
          </a:p>
          <a:p>
            <a:endParaRPr lang="en-GB" sz="2400" b="1" dirty="0"/>
          </a:p>
          <a:p>
            <a:r>
              <a:rPr lang="en-GB" dirty="0"/>
              <a:t>Read the research by Janet Goodall &amp; Caroline Montgomery (2014) </a:t>
            </a:r>
            <a:r>
              <a:rPr lang="en-GB" i="1" dirty="0"/>
              <a:t>Parental involvement to parental engagement: a continuum</a:t>
            </a:r>
            <a:r>
              <a:rPr lang="en-GB" dirty="0"/>
              <a:t>, Educational Review, 66:4, 399-410,</a:t>
            </a:r>
          </a:p>
          <a:p>
            <a:r>
              <a:rPr lang="en-GB" dirty="0"/>
              <a:t> </a:t>
            </a:r>
            <a:r>
              <a:rPr lang="en-GB" dirty="0">
                <a:hlinkClick r:id="rId3"/>
              </a:rPr>
              <a:t>https://learningfoundation.org.uk/wp-content/uploads/2016/03/Parental-involvement-to-parental-engagement-a-continuum.pdf</a:t>
            </a:r>
            <a:endParaRPr lang="en-GB" dirty="0"/>
          </a:p>
          <a:p>
            <a:endParaRPr lang="en-GB" dirty="0"/>
          </a:p>
          <a:p>
            <a:r>
              <a:rPr lang="en-GB" dirty="0">
                <a:hlinkClick r:id="rId4"/>
              </a:rPr>
              <a:t>Read the Estyn case </a:t>
            </a:r>
            <a:r>
              <a:rPr lang="en-GB" dirty="0"/>
              <a:t>study </a:t>
            </a:r>
            <a:r>
              <a:rPr lang="en-GB" i="1" dirty="0"/>
              <a:t>Supporting parental engagement through workshops </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4205629891"/>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C7256E1-B425-4C2D-B174-1D3E84F7CBFE}"/>
              </a:ext>
            </a:extLst>
          </p:cNvPr>
          <p:cNvPicPr>
            <a:picLocks noChangeAspect="1"/>
          </p:cNvPicPr>
          <p:nvPr/>
        </p:nvPicPr>
        <p:blipFill>
          <a:blip r:embed="rId3"/>
          <a:stretch>
            <a:fillRect/>
          </a:stretch>
        </p:blipFill>
        <p:spPr>
          <a:xfrm>
            <a:off x="3745302" y="646310"/>
            <a:ext cx="1481456" cy="1475360"/>
          </a:xfrm>
          <a:prstGeom prst="rect">
            <a:avLst/>
          </a:prstGeom>
        </p:spPr>
      </p:pic>
      <p:sp>
        <p:nvSpPr>
          <p:cNvPr id="3" name="Rectangle 2">
            <a:extLst>
              <a:ext uri="{FF2B5EF4-FFF2-40B4-BE49-F238E27FC236}">
                <a16:creationId xmlns:a16="http://schemas.microsoft.com/office/drawing/2014/main" id="{069EAB22-E096-4CA9-91E3-68AE2A0AFF24}"/>
              </a:ext>
            </a:extLst>
          </p:cNvPr>
          <p:cNvSpPr/>
          <p:nvPr/>
        </p:nvSpPr>
        <p:spPr>
          <a:xfrm>
            <a:off x="267341" y="234058"/>
            <a:ext cx="2956181" cy="6274603"/>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1" i="0" u="sng" strike="noStrike" kern="1200" cap="none" spc="0" normalizeH="0" baseline="0" noProof="0">
                <a:ln>
                  <a:noFill/>
                </a:ln>
                <a:solidFill>
                  <a:prstClr val="black"/>
                </a:solidFill>
                <a:effectLst/>
                <a:uLnTx/>
                <a:uFillTx/>
                <a:ea typeface="+mn-ea"/>
                <a:cs typeface="+mn-cs"/>
              </a:rPr>
              <a:t>Aseiniad: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1" i="0" u="sng" strike="noStrike" kern="1200" cap="none" spc="0" normalizeH="0" baseline="0" noProof="0">
                <a:ln>
                  <a:noFill/>
                </a:ln>
                <a:solidFill>
                  <a:prstClr val="black"/>
                </a:solidFill>
                <a:effectLst/>
                <a:uLnTx/>
                <a:uFillTx/>
                <a:ea typeface="+mn-ea"/>
                <a:cs typeface="+mn-cs"/>
              </a:rPr>
              <a:t>elfen 1</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a:ln>
                <a:noFill/>
              </a:ln>
              <a:solidFill>
                <a:prstClr val="black"/>
              </a:solidFill>
              <a:effectLst/>
              <a:uLnTx/>
              <a:uFillTx/>
              <a:ea typeface="+mn-ea"/>
              <a:cs typeface="+mn-cs"/>
            </a:endParaRPr>
          </a:p>
          <a:p>
            <a:pPr marL="0" marR="0" lvl="0" indent="0" algn="l" defTabSz="457200" rtl="0" eaLnBrk="1" fontAlgn="auto" latinLnBrk="0" hangingPunct="1">
              <a:lnSpc>
                <a:spcPct val="70000"/>
              </a:lnSpc>
              <a:spcBef>
                <a:spcPts val="1000"/>
              </a:spcBef>
              <a:spcAft>
                <a:spcPts val="0"/>
              </a:spcAft>
              <a:buClrTx/>
              <a:buSzTx/>
              <a:buFontTx/>
              <a:buNone/>
              <a:tabLst/>
              <a:defRPr/>
            </a:pPr>
            <a:r>
              <a:rPr kumimoji="0" lang="cy-GB" sz="2000" b="1" i="0" u="none" strike="noStrike" kern="1200" cap="none" spc="0" normalizeH="0" baseline="0" noProof="0">
                <a:ln>
                  <a:noFill/>
                </a:ln>
                <a:solidFill>
                  <a:srgbClr val="00B0F0"/>
                </a:solidFill>
                <a:effectLst/>
                <a:uLnTx/>
                <a:uFillTx/>
                <a:ea typeface="+mn-ea"/>
                <a:cs typeface="+mn-cs"/>
              </a:rPr>
              <a:t>Teitl</a:t>
            </a:r>
            <a:r>
              <a:rPr kumimoji="0" lang="cy-GB" sz="2000" b="0" i="0" u="none" strike="noStrike" kern="1200" cap="none" spc="0" normalizeH="0" baseline="0" noProof="0">
                <a:ln>
                  <a:noFill/>
                </a:ln>
                <a:solidFill>
                  <a:srgbClr val="00B0F0"/>
                </a:solidFill>
                <a:effectLst/>
                <a:uLnTx/>
                <a:uFillTx/>
                <a:ea typeface="+mn-ea"/>
                <a:cs typeface="+mn-cs"/>
              </a:rPr>
              <a:t>: Deall sut mae’r </a:t>
            </a:r>
            <a:r>
              <a:rPr kumimoji="0" lang="cy-GB" sz="2000" b="1" i="0" u="none" strike="noStrike" kern="1200" cap="none" spc="0" normalizeH="0" baseline="0" noProof="0">
                <a:ln>
                  <a:noFill/>
                </a:ln>
                <a:solidFill>
                  <a:srgbClr val="00B0F0"/>
                </a:solidFill>
                <a:effectLst/>
                <a:uLnTx/>
                <a:uFillTx/>
                <a:ea typeface="+mn-ea"/>
                <a:cs typeface="+mn-cs"/>
              </a:rPr>
              <a:t>dysgwr</a:t>
            </a:r>
            <a:r>
              <a:rPr kumimoji="0" lang="cy-GB" sz="2000" b="0" i="0" u="none" strike="noStrike" kern="1200" cap="none" spc="0" normalizeH="0" baseline="0" noProof="0">
                <a:ln>
                  <a:noFill/>
                </a:ln>
                <a:solidFill>
                  <a:srgbClr val="00B0F0"/>
                </a:solidFill>
                <a:effectLst/>
                <a:uLnTx/>
                <a:uFillTx/>
                <a:ea typeface="+mn-ea"/>
                <a:cs typeface="+mn-cs"/>
              </a:rPr>
              <a:t>, yr </a:t>
            </a:r>
            <a:r>
              <a:rPr kumimoji="0" lang="cy-GB" sz="2000" b="1" i="0" u="none" strike="noStrike" kern="1200" cap="none" spc="0" normalizeH="0" baseline="0" noProof="0">
                <a:ln>
                  <a:noFill/>
                </a:ln>
                <a:solidFill>
                  <a:srgbClr val="00B0F0"/>
                </a:solidFill>
                <a:effectLst/>
                <a:uLnTx/>
                <a:uFillTx/>
                <a:ea typeface="+mn-ea"/>
                <a:cs typeface="+mn-cs"/>
              </a:rPr>
              <a:t>ysgol</a:t>
            </a:r>
            <a:r>
              <a:rPr kumimoji="0" lang="cy-GB" sz="2000" b="0" i="0" u="none" strike="noStrike" kern="1200" cap="none" spc="0" normalizeH="0" baseline="0" noProof="0">
                <a:ln>
                  <a:noFill/>
                </a:ln>
                <a:solidFill>
                  <a:srgbClr val="00B0F0"/>
                </a:solidFill>
                <a:effectLst/>
                <a:uLnTx/>
                <a:uFillTx/>
                <a:ea typeface="+mn-ea"/>
                <a:cs typeface="+mn-cs"/>
              </a:rPr>
              <a:t> a’r </a:t>
            </a:r>
            <a:r>
              <a:rPr kumimoji="0" lang="cy-GB" sz="2000" b="1" i="0" u="none" strike="noStrike" kern="1200" cap="none" spc="0" normalizeH="0" baseline="0" noProof="0">
                <a:ln>
                  <a:noFill/>
                </a:ln>
                <a:solidFill>
                  <a:srgbClr val="00B0F0"/>
                </a:solidFill>
                <a:effectLst/>
                <a:uLnTx/>
                <a:uFillTx/>
                <a:ea typeface="+mn-ea"/>
                <a:cs typeface="+mn-cs"/>
              </a:rPr>
              <a:t>gymuned leol</a:t>
            </a:r>
            <a:r>
              <a:rPr kumimoji="0" lang="cy-GB" sz="2000" b="0" i="0" u="none" strike="noStrike" kern="1200" cap="none" spc="0" normalizeH="0" baseline="0" noProof="0">
                <a:ln>
                  <a:noFill/>
                </a:ln>
                <a:solidFill>
                  <a:srgbClr val="00B0F0"/>
                </a:solidFill>
                <a:effectLst/>
                <a:uLnTx/>
                <a:uFillTx/>
                <a:ea typeface="+mn-ea"/>
                <a:cs typeface="+mn-cs"/>
              </a:rPr>
              <a:t> yn gweithio gyda’i gilydd i gyflwyno </a:t>
            </a:r>
            <a:r>
              <a:rPr kumimoji="0" lang="cy-GB" sz="2000" b="1" i="0" u="none" strike="noStrike" kern="1200" cap="none" spc="0" normalizeH="0" baseline="0" noProof="0">
                <a:ln>
                  <a:noFill/>
                </a:ln>
                <a:solidFill>
                  <a:srgbClr val="00B0F0"/>
                </a:solidFill>
                <a:effectLst/>
                <a:uLnTx/>
                <a:uFillTx/>
                <a:ea typeface="+mn-ea"/>
                <a:cs typeface="+mn-cs"/>
              </a:rPr>
              <a:t>un</a:t>
            </a:r>
            <a:r>
              <a:rPr kumimoji="0" lang="cy-GB" sz="2000" b="0" i="0" u="none" strike="noStrike" kern="1200" cap="none" spc="0" normalizeH="0" baseline="0" noProof="0">
                <a:ln>
                  <a:noFill/>
                </a:ln>
                <a:solidFill>
                  <a:srgbClr val="00B0F0"/>
                </a:solidFill>
                <a:effectLst/>
                <a:uLnTx/>
                <a:uFillTx/>
                <a:ea typeface="+mn-ea"/>
                <a:cs typeface="+mn-cs"/>
              </a:rPr>
              <a:t> o bedwar diben y cwricwlwm newydd: cyflwyniad fideo sy’n archwilio’r broses hon yn feirniadol. (10 munud)</a:t>
            </a:r>
          </a:p>
          <a:p>
            <a:pPr marL="0" marR="0" lvl="0" indent="0" algn="l" defTabSz="457200" rtl="0" eaLnBrk="1" fontAlgn="auto" latinLnBrk="0" hangingPunct="1">
              <a:lnSpc>
                <a:spcPct val="70000"/>
              </a:lnSpc>
              <a:spcBef>
                <a:spcPts val="1000"/>
              </a:spcBef>
              <a:spcAft>
                <a:spcPts val="0"/>
              </a:spcAft>
              <a:buClrTx/>
              <a:buSzTx/>
              <a:buFontTx/>
              <a:buNone/>
              <a:tabLst/>
              <a:defRPr/>
            </a:pPr>
            <a:endParaRPr lang="cy-GB" sz="2000">
              <a:solidFill>
                <a:prstClr val="black"/>
              </a:solidFill>
            </a:endParaRPr>
          </a:p>
          <a:p>
            <a:pPr defTabSz="457200">
              <a:lnSpc>
                <a:spcPct val="70000"/>
              </a:lnSpc>
              <a:spcBef>
                <a:spcPts val="1000"/>
              </a:spcBef>
            </a:pPr>
            <a:r>
              <a:rPr lang="cy-GB" sz="2000">
                <a:solidFill>
                  <a:srgbClr val="00B0F0"/>
                </a:solidFill>
                <a:ea typeface="Times New Roman" panose="02020603050405020304" pitchFamily="18" charset="0"/>
              </a:rPr>
              <a:t>Gan ddefnyddio eich ysgol lleoliad, lluniwch fideo 10 munud unigol sy’n archwilio’r berthynas yn feirniadol.  Dylai’r fideo fod yn seiliedig ar ddarllen academaidd, damcaniaethau ac ymchwil ac wedi’i anelu at gynulleidfa addysgu broffesiynol.</a:t>
            </a:r>
            <a:endParaRPr lang="cy-GB" sz="2000" b="1">
              <a:solidFill>
                <a:srgbClr val="00B0F0"/>
              </a:solidFill>
            </a:endParaRPr>
          </a:p>
          <a:p>
            <a:pPr marL="0" marR="0" lvl="0" indent="0" algn="l" defTabSz="457200" rtl="0" eaLnBrk="1" fontAlgn="auto" latinLnBrk="0" hangingPunct="1">
              <a:lnSpc>
                <a:spcPct val="70000"/>
              </a:lnSpc>
              <a:spcBef>
                <a:spcPts val="1000"/>
              </a:spcBef>
              <a:spcAft>
                <a:spcPts val="0"/>
              </a:spcAft>
              <a:buClrTx/>
              <a:buSzTx/>
              <a:buFontTx/>
              <a:buNone/>
              <a:tabLst/>
              <a:defRPr/>
            </a:pPr>
            <a:endParaRPr kumimoji="0" lang="en-GB" sz="2000" b="0" i="0" u="none" strike="noStrike" kern="1200" cap="none" spc="0" normalizeH="0" baseline="0" noProof="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58BBEC3E-A22B-48B5-8C0E-071DDFAF400C}"/>
              </a:ext>
            </a:extLst>
          </p:cNvPr>
          <p:cNvSpPr/>
          <p:nvPr/>
        </p:nvSpPr>
        <p:spPr>
          <a:xfrm>
            <a:off x="5690459" y="320456"/>
            <a:ext cx="3186200" cy="6217087"/>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b="1" i="0" u="sng" strike="noStrike" kern="1200" cap="none" spc="0" normalizeH="0" baseline="0" noProof="0" dirty="0" err="1">
                <a:ln>
                  <a:noFill/>
                </a:ln>
                <a:solidFill>
                  <a:prstClr val="black"/>
                </a:solidFill>
                <a:effectLst/>
                <a:uLnTx/>
                <a:uFillTx/>
                <a:latin typeface="Calibri" panose="020F0502020204030204"/>
                <a:ea typeface="+mn-ea"/>
                <a:cs typeface="+mn-cs"/>
              </a:rPr>
              <a:t>Assignment</a:t>
            </a:r>
            <a:r>
              <a:rPr kumimoji="0" lang="cy-GB" b="1" i="0" u="sng"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b="1" i="0" u="sng" strike="noStrike" kern="1200" cap="none" spc="0" normalizeH="0" baseline="0" noProof="0" dirty="0" err="1">
                <a:ln>
                  <a:noFill/>
                </a:ln>
                <a:solidFill>
                  <a:prstClr val="black"/>
                </a:solidFill>
                <a:effectLst/>
                <a:uLnTx/>
                <a:uFillTx/>
                <a:latin typeface="Calibri" panose="020F0502020204030204"/>
                <a:ea typeface="+mn-ea"/>
                <a:cs typeface="+mn-cs"/>
              </a:rPr>
              <a:t>component</a:t>
            </a:r>
            <a:r>
              <a:rPr kumimoji="0" lang="cy-GB" b="1" i="0" u="sng" strike="noStrike" kern="1200" cap="none" spc="0" normalizeH="0" baseline="0" noProof="0" dirty="0">
                <a:ln>
                  <a:noFill/>
                </a:ln>
                <a:solidFill>
                  <a:prstClr val="black"/>
                </a:solidFill>
                <a:effectLst/>
                <a:uLnTx/>
                <a:uFillTx/>
                <a:latin typeface="Calibri" panose="020F0502020204030204"/>
                <a:ea typeface="+mn-ea"/>
                <a:cs typeface="+mn-cs"/>
              </a:rPr>
              <a:t> 1</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b="1" i="0" u="none" strike="noStrike" kern="1200" cap="none" spc="0" normalizeH="0" baseline="0" noProof="0" dirty="0" err="1">
                <a:ln>
                  <a:noFill/>
                </a:ln>
                <a:effectLst/>
                <a:uLnTx/>
                <a:uFillTx/>
                <a:latin typeface="Calibri" panose="020F0502020204030204"/>
                <a:ea typeface="+mn-ea"/>
                <a:cs typeface="+mn-cs"/>
              </a:rPr>
              <a:t>Title</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Understanding</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how</a:t>
            </a:r>
            <a:r>
              <a:rPr kumimoji="0" lang="cy-GB" b="0" i="0" u="none" strike="noStrike" kern="1200" cap="none" spc="0" normalizeH="0" baseline="0" noProof="0" dirty="0">
                <a:ln>
                  <a:noFill/>
                </a:ln>
                <a:effectLst/>
                <a:uLnTx/>
                <a:uFillTx/>
                <a:latin typeface="Calibri" panose="020F0502020204030204"/>
                <a:ea typeface="+mn-ea"/>
                <a:cs typeface="+mn-cs"/>
              </a:rPr>
              <a:t> the </a:t>
            </a:r>
            <a:r>
              <a:rPr kumimoji="0" lang="cy-GB" b="1" i="0" u="none" strike="noStrike" kern="1200" cap="none" spc="0" normalizeH="0" baseline="0" noProof="0" dirty="0" err="1">
                <a:ln>
                  <a:noFill/>
                </a:ln>
                <a:effectLst/>
                <a:uLnTx/>
                <a:uFillTx/>
                <a:latin typeface="Calibri" panose="020F0502020204030204"/>
                <a:ea typeface="+mn-ea"/>
                <a:cs typeface="+mn-cs"/>
              </a:rPr>
              <a:t>learner</a:t>
            </a:r>
            <a:r>
              <a:rPr kumimoji="0" lang="cy-GB" b="0" i="0" u="none" strike="noStrike" kern="1200" cap="none" spc="0" normalizeH="0" baseline="0" noProof="0" dirty="0">
                <a:ln>
                  <a:noFill/>
                </a:ln>
                <a:effectLst/>
                <a:uLnTx/>
                <a:uFillTx/>
                <a:latin typeface="Calibri" panose="020F0502020204030204"/>
                <a:ea typeface="+mn-ea"/>
                <a:cs typeface="+mn-cs"/>
              </a:rPr>
              <a:t>, the </a:t>
            </a:r>
            <a:r>
              <a:rPr kumimoji="0" lang="cy-GB" b="1" i="0" u="none" strike="noStrike" kern="1200" cap="none" spc="0" normalizeH="0" baseline="0" noProof="0" dirty="0" err="1">
                <a:ln>
                  <a:noFill/>
                </a:ln>
                <a:effectLst/>
                <a:uLnTx/>
                <a:uFillTx/>
                <a:latin typeface="Calibri" panose="020F0502020204030204"/>
                <a:ea typeface="+mn-ea"/>
                <a:cs typeface="+mn-cs"/>
              </a:rPr>
              <a:t>school</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and</a:t>
            </a:r>
            <a:r>
              <a:rPr kumimoji="0" lang="cy-GB" b="0" i="0" u="none" strike="noStrike" kern="1200" cap="none" spc="0" normalizeH="0" baseline="0" noProof="0" dirty="0">
                <a:ln>
                  <a:noFill/>
                </a:ln>
                <a:effectLst/>
                <a:uLnTx/>
                <a:uFillTx/>
                <a:latin typeface="Calibri" panose="020F0502020204030204"/>
                <a:ea typeface="+mn-ea"/>
                <a:cs typeface="+mn-cs"/>
              </a:rPr>
              <a:t> the </a:t>
            </a:r>
            <a:r>
              <a:rPr kumimoji="0" lang="cy-GB" b="1" i="0" u="none" strike="noStrike" kern="1200" cap="none" spc="0" normalizeH="0" baseline="0" noProof="0" dirty="0" err="1">
                <a:ln>
                  <a:noFill/>
                </a:ln>
                <a:effectLst/>
                <a:uLnTx/>
                <a:uFillTx/>
                <a:latin typeface="Calibri" panose="020F0502020204030204"/>
                <a:ea typeface="+mn-ea"/>
                <a:cs typeface="+mn-cs"/>
              </a:rPr>
              <a:t>local</a:t>
            </a:r>
            <a:r>
              <a:rPr kumimoji="0" lang="cy-GB" b="1" i="0" u="none" strike="noStrike" kern="1200" cap="none" spc="0" normalizeH="0" baseline="0" noProof="0" dirty="0">
                <a:ln>
                  <a:noFill/>
                </a:ln>
                <a:effectLst/>
                <a:uLnTx/>
                <a:uFillTx/>
                <a:latin typeface="Calibri" panose="020F0502020204030204"/>
                <a:ea typeface="+mn-ea"/>
                <a:cs typeface="+mn-cs"/>
              </a:rPr>
              <a:t> </a:t>
            </a:r>
            <a:r>
              <a:rPr kumimoji="0" lang="cy-GB" b="1" i="0" u="none" strike="noStrike" kern="1200" cap="none" spc="0" normalizeH="0" baseline="0" noProof="0" dirty="0" err="1">
                <a:ln>
                  <a:noFill/>
                </a:ln>
                <a:effectLst/>
                <a:uLnTx/>
                <a:uFillTx/>
                <a:latin typeface="Calibri" panose="020F0502020204030204"/>
                <a:ea typeface="+mn-ea"/>
                <a:cs typeface="+mn-cs"/>
              </a:rPr>
              <a:t>community</a:t>
            </a:r>
            <a:r>
              <a:rPr kumimoji="0" lang="cy-GB" b="1"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work</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together</a:t>
            </a:r>
            <a:r>
              <a:rPr kumimoji="0" lang="cy-GB" b="0" i="0" u="none" strike="noStrike" kern="1200" cap="none" spc="0" normalizeH="0" baseline="0" noProof="0" dirty="0">
                <a:ln>
                  <a:noFill/>
                </a:ln>
                <a:effectLst/>
                <a:uLnTx/>
                <a:uFillTx/>
                <a:latin typeface="Calibri" panose="020F0502020204030204"/>
                <a:ea typeface="+mn-ea"/>
                <a:cs typeface="+mn-cs"/>
              </a:rPr>
              <a:t> to </a:t>
            </a:r>
            <a:r>
              <a:rPr kumimoji="0" lang="cy-GB" b="0" i="0" u="none" strike="noStrike" kern="1200" cap="none" spc="0" normalizeH="0" baseline="0" noProof="0" dirty="0" err="1">
                <a:ln>
                  <a:noFill/>
                </a:ln>
                <a:effectLst/>
                <a:uLnTx/>
                <a:uFillTx/>
                <a:latin typeface="Calibri" panose="020F0502020204030204"/>
                <a:ea typeface="+mn-ea"/>
                <a:cs typeface="+mn-cs"/>
              </a:rPr>
              <a:t>deliver</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1" i="0" u="none" strike="noStrike" kern="1200" cap="none" spc="0" normalizeH="0" baseline="0" noProof="0" dirty="0" err="1">
                <a:ln>
                  <a:noFill/>
                </a:ln>
                <a:effectLst/>
                <a:uLnTx/>
                <a:uFillTx/>
                <a:latin typeface="Calibri" panose="020F0502020204030204"/>
                <a:ea typeface="+mn-ea"/>
                <a:cs typeface="+mn-cs"/>
              </a:rPr>
              <a:t>one</a:t>
            </a:r>
            <a:r>
              <a:rPr kumimoji="0" lang="cy-GB" b="0" i="0" u="none" strike="noStrike" kern="1200" cap="none" spc="0" normalizeH="0" baseline="0" noProof="0" dirty="0">
                <a:ln>
                  <a:noFill/>
                </a:ln>
                <a:effectLst/>
                <a:uLnTx/>
                <a:uFillTx/>
                <a:latin typeface="Calibri" panose="020F0502020204030204"/>
                <a:ea typeface="+mn-ea"/>
                <a:cs typeface="+mn-cs"/>
              </a:rPr>
              <a:t> of the </a:t>
            </a:r>
            <a:r>
              <a:rPr kumimoji="0" lang="cy-GB" b="0" i="0" u="none" strike="noStrike" kern="1200" cap="none" spc="0" normalizeH="0" baseline="0" noProof="0" dirty="0" err="1">
                <a:ln>
                  <a:noFill/>
                </a:ln>
                <a:effectLst/>
                <a:uLnTx/>
                <a:uFillTx/>
                <a:latin typeface="Calibri" panose="020F0502020204030204"/>
                <a:ea typeface="+mn-ea"/>
                <a:cs typeface="+mn-cs"/>
              </a:rPr>
              <a:t>four</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purposes</a:t>
            </a:r>
            <a:r>
              <a:rPr kumimoji="0" lang="cy-GB" b="0" i="0" u="none" strike="noStrike" kern="1200" cap="none" spc="0" normalizeH="0" baseline="0" noProof="0" dirty="0">
                <a:ln>
                  <a:noFill/>
                </a:ln>
                <a:effectLst/>
                <a:uLnTx/>
                <a:uFillTx/>
                <a:latin typeface="Calibri" panose="020F0502020204030204"/>
                <a:ea typeface="+mn-ea"/>
                <a:cs typeface="+mn-cs"/>
              </a:rPr>
              <a:t> of the </a:t>
            </a:r>
            <a:r>
              <a:rPr kumimoji="0" lang="cy-GB" b="0" i="0" u="none" strike="noStrike" kern="1200" cap="none" spc="0" normalizeH="0" baseline="0" noProof="0" dirty="0" err="1">
                <a:ln>
                  <a:noFill/>
                </a:ln>
                <a:effectLst/>
                <a:uLnTx/>
                <a:uFillTx/>
                <a:latin typeface="Calibri" panose="020F0502020204030204"/>
                <a:ea typeface="+mn-ea"/>
                <a:cs typeface="+mn-cs"/>
              </a:rPr>
              <a:t>new</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curriculum</a:t>
            </a:r>
            <a:r>
              <a:rPr kumimoji="0" lang="cy-GB" b="0" i="0" u="none" strike="noStrike" kern="1200" cap="none" spc="0" normalizeH="0" baseline="0" noProof="0" dirty="0">
                <a:ln>
                  <a:noFill/>
                </a:ln>
                <a:effectLst/>
                <a:uLnTx/>
                <a:uFillTx/>
                <a:latin typeface="Calibri" panose="020F0502020204030204"/>
                <a:ea typeface="+mn-ea"/>
                <a:cs typeface="+mn-cs"/>
              </a:rPr>
              <a:t>: a </a:t>
            </a:r>
            <a:r>
              <a:rPr kumimoji="0" lang="cy-GB" b="0" i="0" u="none" strike="noStrike" kern="1200" cap="none" spc="0" normalizeH="0" baseline="0" noProof="0" dirty="0" err="1">
                <a:ln>
                  <a:noFill/>
                </a:ln>
                <a:effectLst/>
                <a:uLnTx/>
                <a:uFillTx/>
                <a:latin typeface="Calibri" panose="020F0502020204030204"/>
                <a:ea typeface="+mn-ea"/>
                <a:cs typeface="+mn-cs"/>
              </a:rPr>
              <a:t>video</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presentation</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that</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critically</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examines</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this</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process</a:t>
            </a:r>
            <a:r>
              <a:rPr kumimoji="0" lang="cy-GB" b="0" i="0" u="none" strike="noStrike" kern="1200" cap="none" spc="0" normalizeH="0" baseline="0" noProof="0" dirty="0">
                <a:ln>
                  <a:noFill/>
                </a:ln>
                <a:effectLst/>
                <a:uLnTx/>
                <a:uFillTx/>
                <a:latin typeface="Calibri" panose="020F0502020204030204"/>
                <a:ea typeface="+mn-ea"/>
                <a:cs typeface="+mn-cs"/>
              </a:rPr>
              <a:t>. (10 </a:t>
            </a:r>
            <a:r>
              <a:rPr kumimoji="0" lang="cy-GB" b="0" i="0" u="none" strike="noStrike" kern="1200" cap="none" spc="0" normalizeH="0" baseline="0" noProof="0" dirty="0" err="1">
                <a:ln>
                  <a:noFill/>
                </a:ln>
                <a:effectLst/>
                <a:uLnTx/>
                <a:uFillTx/>
                <a:latin typeface="Calibri" panose="020F0502020204030204"/>
                <a:ea typeface="+mn-ea"/>
                <a:cs typeface="+mn-cs"/>
              </a:rPr>
              <a:t>minutes</a:t>
            </a:r>
            <a:r>
              <a:rPr kumimoji="0" lang="cy-GB" b="0" i="0" u="none" strike="noStrike" kern="1200" cap="none" spc="0" normalizeH="0" baseline="0" noProof="0" dirty="0">
                <a:ln>
                  <a:noFill/>
                </a:ln>
                <a:effectLst/>
                <a:uLnTx/>
                <a:uFillTx/>
                <a:latin typeface="Calibri" panose="020F0502020204030204"/>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lang="cy-GB" dirty="0">
              <a:latin typeface="Calibri" panose="020F0502020204030204"/>
            </a:endParaRPr>
          </a:p>
          <a:p>
            <a:pPr defTabSz="457200"/>
            <a:r>
              <a:rPr lang="cy-GB" dirty="0" err="1"/>
              <a:t>Using</a:t>
            </a:r>
            <a:r>
              <a:rPr lang="cy-GB" dirty="0"/>
              <a:t> </a:t>
            </a:r>
            <a:r>
              <a:rPr lang="cy-GB" dirty="0" err="1"/>
              <a:t>your</a:t>
            </a:r>
            <a:r>
              <a:rPr lang="cy-GB" dirty="0"/>
              <a:t> </a:t>
            </a:r>
            <a:r>
              <a:rPr lang="cy-GB" dirty="0" err="1"/>
              <a:t>placement</a:t>
            </a:r>
            <a:r>
              <a:rPr lang="cy-GB" dirty="0"/>
              <a:t> </a:t>
            </a:r>
            <a:r>
              <a:rPr lang="cy-GB" dirty="0" err="1"/>
              <a:t>school</a:t>
            </a:r>
            <a:r>
              <a:rPr lang="cy-GB" dirty="0"/>
              <a:t>, </a:t>
            </a:r>
            <a:r>
              <a:rPr lang="cy-GB" dirty="0" err="1"/>
              <a:t>produce</a:t>
            </a:r>
            <a:r>
              <a:rPr lang="cy-GB" dirty="0"/>
              <a:t> </a:t>
            </a:r>
            <a:r>
              <a:rPr lang="cy-GB" dirty="0" err="1"/>
              <a:t>an</a:t>
            </a:r>
            <a:r>
              <a:rPr lang="cy-GB" dirty="0"/>
              <a:t> </a:t>
            </a:r>
            <a:r>
              <a:rPr lang="cy-GB" dirty="0" err="1"/>
              <a:t>individual</a:t>
            </a:r>
            <a:r>
              <a:rPr lang="cy-GB" dirty="0"/>
              <a:t> 10 </a:t>
            </a:r>
            <a:r>
              <a:rPr lang="cy-GB" dirty="0" err="1"/>
              <a:t>minute</a:t>
            </a:r>
            <a:r>
              <a:rPr lang="cy-GB" dirty="0"/>
              <a:t> </a:t>
            </a:r>
            <a:r>
              <a:rPr lang="cy-GB" dirty="0" err="1"/>
              <a:t>video</a:t>
            </a:r>
            <a:r>
              <a:rPr lang="cy-GB" dirty="0"/>
              <a:t> </a:t>
            </a:r>
            <a:r>
              <a:rPr lang="cy-GB" dirty="0" err="1"/>
              <a:t>which</a:t>
            </a:r>
            <a:r>
              <a:rPr lang="cy-GB" dirty="0"/>
              <a:t> </a:t>
            </a:r>
            <a:r>
              <a:rPr lang="cy-GB" dirty="0" err="1"/>
              <a:t>critically</a:t>
            </a:r>
            <a:r>
              <a:rPr lang="cy-GB" dirty="0"/>
              <a:t> </a:t>
            </a:r>
            <a:r>
              <a:rPr lang="cy-GB" dirty="0" err="1"/>
              <a:t>explores</a:t>
            </a:r>
            <a:r>
              <a:rPr lang="cy-GB" dirty="0"/>
              <a:t> the </a:t>
            </a:r>
            <a:r>
              <a:rPr lang="cy-GB" dirty="0" err="1"/>
              <a:t>relationship</a:t>
            </a:r>
            <a:r>
              <a:rPr lang="cy-GB" dirty="0"/>
              <a:t>. The </a:t>
            </a:r>
            <a:r>
              <a:rPr lang="cy-GB" dirty="0" err="1"/>
              <a:t>video</a:t>
            </a:r>
            <a:r>
              <a:rPr lang="cy-GB" dirty="0"/>
              <a:t> </a:t>
            </a:r>
            <a:r>
              <a:rPr lang="cy-GB" dirty="0" err="1"/>
              <a:t>should</a:t>
            </a:r>
            <a:r>
              <a:rPr lang="cy-GB" dirty="0"/>
              <a:t> be </a:t>
            </a:r>
            <a:r>
              <a:rPr lang="cy-GB" dirty="0" err="1"/>
              <a:t>informed</a:t>
            </a:r>
            <a:r>
              <a:rPr lang="cy-GB" dirty="0"/>
              <a:t> by </a:t>
            </a:r>
            <a:r>
              <a:rPr lang="cy-GB" dirty="0" err="1"/>
              <a:t>academic</a:t>
            </a:r>
            <a:r>
              <a:rPr lang="cy-GB" dirty="0"/>
              <a:t> </a:t>
            </a:r>
            <a:r>
              <a:rPr lang="cy-GB" dirty="0" err="1"/>
              <a:t>reading</a:t>
            </a:r>
            <a:r>
              <a:rPr lang="cy-GB" dirty="0"/>
              <a:t>, </a:t>
            </a:r>
            <a:r>
              <a:rPr lang="cy-GB" dirty="0" err="1"/>
              <a:t>theories</a:t>
            </a:r>
            <a:r>
              <a:rPr lang="cy-GB" dirty="0"/>
              <a:t> </a:t>
            </a:r>
            <a:r>
              <a:rPr lang="cy-GB" dirty="0" err="1"/>
              <a:t>and</a:t>
            </a:r>
            <a:r>
              <a:rPr lang="cy-GB" dirty="0"/>
              <a:t> </a:t>
            </a:r>
            <a:r>
              <a:rPr lang="cy-GB" dirty="0" err="1"/>
              <a:t>research</a:t>
            </a:r>
            <a:r>
              <a:rPr lang="cy-GB" dirty="0"/>
              <a:t> </a:t>
            </a:r>
            <a:r>
              <a:rPr lang="cy-GB" dirty="0" err="1"/>
              <a:t>and</a:t>
            </a:r>
            <a:r>
              <a:rPr lang="cy-GB" dirty="0"/>
              <a:t> </a:t>
            </a:r>
            <a:r>
              <a:rPr lang="cy-GB" dirty="0" err="1"/>
              <a:t>aimed</a:t>
            </a:r>
            <a:r>
              <a:rPr lang="cy-GB" dirty="0"/>
              <a:t> at a </a:t>
            </a:r>
            <a:r>
              <a:rPr lang="cy-GB" dirty="0" err="1"/>
              <a:t>professional</a:t>
            </a:r>
            <a:r>
              <a:rPr lang="cy-GB" dirty="0"/>
              <a:t> </a:t>
            </a:r>
            <a:r>
              <a:rPr lang="cy-GB" dirty="0" err="1"/>
              <a:t>teaching</a:t>
            </a:r>
            <a:r>
              <a:rPr lang="cy-GB" dirty="0"/>
              <a:t> </a:t>
            </a:r>
            <a:r>
              <a:rPr lang="cy-GB" dirty="0" err="1"/>
              <a:t>audience</a:t>
            </a:r>
            <a:r>
              <a:rPr lang="cy-GB" dirty="0"/>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9CFEFDC-9B26-4708-BD36-C4BBA80EBAAE}"/>
              </a:ext>
            </a:extLst>
          </p:cNvPr>
          <p:cNvPicPr>
            <a:picLocks noChangeAspect="1"/>
          </p:cNvPicPr>
          <p:nvPr/>
        </p:nvPicPr>
        <p:blipFill>
          <a:blip r:embed="rId4"/>
          <a:stretch>
            <a:fillRect/>
          </a:stretch>
        </p:blipFill>
        <p:spPr>
          <a:xfrm>
            <a:off x="3666736" y="2945233"/>
            <a:ext cx="1794723" cy="1787806"/>
          </a:xfrm>
          <a:prstGeom prst="rect">
            <a:avLst/>
          </a:prstGeom>
        </p:spPr>
      </p:pic>
      <p:sp>
        <p:nvSpPr>
          <p:cNvPr id="6" name="Rectangle 5">
            <a:extLst>
              <a:ext uri="{FF2B5EF4-FFF2-40B4-BE49-F238E27FC236}">
                <a16:creationId xmlns:a16="http://schemas.microsoft.com/office/drawing/2014/main" id="{FB87BAFE-D189-4592-8E05-79A816AD5F1B}"/>
              </a:ext>
            </a:extLst>
          </p:cNvPr>
          <p:cNvSpPr/>
          <p:nvPr/>
        </p:nvSpPr>
        <p:spPr>
          <a:xfrm>
            <a:off x="152331" y="173098"/>
            <a:ext cx="3186200" cy="6077765"/>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EB774E4-C69A-4585-8436-F5376625A455}"/>
              </a:ext>
            </a:extLst>
          </p:cNvPr>
          <p:cNvSpPr/>
          <p:nvPr/>
        </p:nvSpPr>
        <p:spPr>
          <a:xfrm>
            <a:off x="5575717" y="234058"/>
            <a:ext cx="3380787" cy="607776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1" name="Straight Connector 10">
            <a:extLst>
              <a:ext uri="{FF2B5EF4-FFF2-40B4-BE49-F238E27FC236}">
                <a16:creationId xmlns:a16="http://schemas.microsoft.com/office/drawing/2014/main" id="{4FE4147D-AA78-4E6C-8532-F911C4F8C3C0}"/>
              </a:ext>
            </a:extLst>
          </p:cNvPr>
          <p:cNvCxnSpPr/>
          <p:nvPr/>
        </p:nvCxnSpPr>
        <p:spPr>
          <a:xfrm>
            <a:off x="5575717" y="3739978"/>
            <a:ext cx="3380787" cy="0"/>
          </a:xfrm>
          <a:prstGeom prst="line">
            <a:avLst/>
          </a:prstGeom>
          <a:ln/>
        </p:spPr>
        <p:style>
          <a:lnRef idx="3">
            <a:schemeClr val="dk1"/>
          </a:lnRef>
          <a:fillRef idx="0">
            <a:schemeClr val="dk1"/>
          </a:fillRef>
          <a:effectRef idx="2">
            <a:schemeClr val="dk1"/>
          </a:effectRef>
          <a:fontRef idx="minor">
            <a:schemeClr val="tx1"/>
          </a:fontRef>
        </p:style>
      </p:cxnSp>
      <p:cxnSp>
        <p:nvCxnSpPr>
          <p:cNvPr id="13" name="Straight Connector 12">
            <a:extLst>
              <a:ext uri="{FF2B5EF4-FFF2-40B4-BE49-F238E27FC236}">
                <a16:creationId xmlns:a16="http://schemas.microsoft.com/office/drawing/2014/main" id="{92EB29F9-C2A3-44AA-9521-520B22C9C889}"/>
              </a:ext>
            </a:extLst>
          </p:cNvPr>
          <p:cNvCxnSpPr/>
          <p:nvPr/>
        </p:nvCxnSpPr>
        <p:spPr>
          <a:xfrm>
            <a:off x="152331" y="3489959"/>
            <a:ext cx="3165446" cy="0"/>
          </a:xfrm>
          <a:prstGeom prst="line">
            <a:avLst/>
          </a:prstGeom>
          <a:ln w="2857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872997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A29260-BFF3-46DF-BB71-600DC868CB36}">
  <ds:schemaRefs>
    <ds:schemaRef ds:uri="http://schemas.microsoft.com/office/2006/documentManagement/types"/>
    <ds:schemaRef ds:uri="http://www.w3.org/XML/1998/namespace"/>
    <ds:schemaRef ds:uri="http://purl.org/dc/elements/1.1/"/>
    <ds:schemaRef ds:uri="http://purl.org/dc/dcmitype/"/>
    <ds:schemaRef ds:uri="92c24619-d6d5-42cf-b618-23d930ad9f20"/>
    <ds:schemaRef ds:uri="http://purl.org/dc/terms/"/>
    <ds:schemaRef ds:uri="http://schemas.microsoft.com/office/2006/metadata/properties"/>
    <ds:schemaRef ds:uri="http://schemas.microsoft.com/office/infopath/2007/PartnerControls"/>
    <ds:schemaRef ds:uri="http://schemas.openxmlformats.org/package/2006/metadata/core-properties"/>
    <ds:schemaRef ds:uri="8ee9550b-f5f4-4dde-bce5-39f4ba45c2f1"/>
  </ds:schemaRefs>
</ds:datastoreItem>
</file>

<file path=customXml/itemProps2.xml><?xml version="1.0" encoding="utf-8"?>
<ds:datastoreItem xmlns:ds="http://schemas.openxmlformats.org/officeDocument/2006/customXml" ds:itemID="{533D8120-DB68-424A-96A3-FCB90A97FCD3}">
  <ds:schemaRefs>
    <ds:schemaRef ds:uri="http://schemas.microsoft.com/sharepoint/v3/contenttype/forms"/>
  </ds:schemaRefs>
</ds:datastoreItem>
</file>

<file path=customXml/itemProps3.xml><?xml version="1.0" encoding="utf-8"?>
<ds:datastoreItem xmlns:ds="http://schemas.openxmlformats.org/officeDocument/2006/customXml" ds:itemID="{5815914D-C146-414E-AE21-2B035F91E3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2570</Words>
  <Application>Microsoft Office PowerPoint</Application>
  <PresentationFormat>On-screen Show (4:3)</PresentationFormat>
  <Paragraphs>297</Paragraphs>
  <Slides>27</Slides>
  <Notes>24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27</vt:i4>
      </vt:variant>
    </vt:vector>
  </HeadingPairs>
  <TitlesOfParts>
    <vt:vector size="37" baseType="lpstr">
      <vt:lpstr>avenirroman</vt:lpstr>
      <vt:lpstr>Arial</vt:lpstr>
      <vt:lpstr>Calibri</vt:lpstr>
      <vt:lpstr>Calibri Light</vt:lpstr>
      <vt:lpstr>Comic Sans MS</vt:lpstr>
      <vt:lpstr>Times New Roman</vt:lpstr>
      <vt:lpstr>Wingdings</vt:lpstr>
      <vt:lpstr>Office Theme</vt:lpstr>
      <vt:lpstr>1_Office Theme</vt:lpstr>
      <vt:lpstr>2_Office Theme</vt:lpstr>
      <vt:lpstr>Croeso i ECAD6009C  Welcome to ECAD6009</vt:lpstr>
      <vt:lpstr>Diwrnod 1 - Sesiwn 2   Day 1 – Session 2</vt:lpstr>
      <vt:lpstr>Diwrnod 1 - sesiwn 2   Day 1 – Session 2</vt:lpstr>
      <vt:lpstr> Amcan y sesiwn Session’s aim</vt:lpstr>
      <vt:lpstr>PowerPoint Presentation</vt:lpstr>
      <vt:lpstr>PowerPoint Presentation</vt:lpstr>
      <vt:lpstr>PowerPoint Presentation</vt:lpstr>
      <vt:lpstr>PowerPoint Presentation</vt:lpstr>
      <vt:lpstr>Lluniwch WORDLE ar gyfer pob diben: </vt:lpstr>
      <vt:lpstr>Create a word cloud for each purpose</vt:lpstr>
      <vt:lpstr>PowerPoint Presentation</vt:lpstr>
      <vt:lpstr>PowerPoint Presentation</vt:lpstr>
      <vt:lpstr>PowerPoint Presentation</vt:lpstr>
      <vt:lpstr>PowerPoint Presentation</vt:lpstr>
      <vt:lpstr>Teuluoedd a chymunedau wrth galon y cyfan? Families and communities at the heart of everything?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ESTYN: Benefits of partnerships with communities   </vt:lpstr>
      <vt:lpstr>Estyn: Manteision partneriaethau gyda chymunedau: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Welcome to ECAD7003</dc:title>
  <dc:creator>Kelly Gipson</dc:creator>
  <cp:lastModifiedBy>David Stacey</cp:lastModifiedBy>
  <cp:revision>49</cp:revision>
  <dcterms:created xsi:type="dcterms:W3CDTF">2021-02-05T10:27:29Z</dcterms:created>
  <dcterms:modified xsi:type="dcterms:W3CDTF">2023-12-05T02:34:50Z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