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6"/>
  </p:notesMasterIdLst>
  <p:handoutMasterIdLst>
    <p:handoutMasterId r:id="rId27"/>
  </p:handoutMasterIdLst>
  <p:sldIdLst>
    <p:sldId id="258" r:id="rId2"/>
    <p:sldId id="340" r:id="rId3"/>
    <p:sldId id="259" r:id="rId4"/>
    <p:sldId id="295" r:id="rId5"/>
    <p:sldId id="284" r:id="rId6"/>
    <p:sldId id="298" r:id="rId7"/>
    <p:sldId id="280" r:id="rId8"/>
    <p:sldId id="292" r:id="rId9"/>
    <p:sldId id="296" r:id="rId10"/>
    <p:sldId id="297" r:id="rId11"/>
    <p:sldId id="275" r:id="rId12"/>
    <p:sldId id="261" r:id="rId13"/>
    <p:sldId id="263" r:id="rId14"/>
    <p:sldId id="269" r:id="rId15"/>
    <p:sldId id="271" r:id="rId16"/>
    <p:sldId id="272" r:id="rId17"/>
    <p:sldId id="270" r:id="rId18"/>
    <p:sldId id="264" r:id="rId19"/>
    <p:sldId id="282" r:id="rId20"/>
    <p:sldId id="274" r:id="rId21"/>
    <p:sldId id="299" r:id="rId22"/>
    <p:sldId id="294" r:id="rId23"/>
    <p:sldId id="335" r:id="rId24"/>
    <p:sldId id="286" r:id="rId25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olly Jack" initials="MJ" lastIdx="1" clrIdx="0">
    <p:extLst>
      <p:ext uri="{19B8F6BF-5375-455C-9EA6-DF929625EA0E}">
        <p15:presenceInfo xmlns:p15="http://schemas.microsoft.com/office/powerpoint/2012/main" userId="648b5de48ea54760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56" autoAdjust="0"/>
    <p:restoredTop sz="93372" autoAdjust="0"/>
  </p:normalViewPr>
  <p:slideViewPr>
    <p:cSldViewPr>
      <p:cViewPr varScale="1">
        <p:scale>
          <a:sx n="59" d="100"/>
          <a:sy n="59" d="100"/>
        </p:scale>
        <p:origin x="1488" y="5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angthetable.com/what-is-community-engagemen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1772816"/>
            <a:ext cx="9144000" cy="280831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4000" b="1" dirty="0"/>
              <a:t>Community Engagement</a:t>
            </a:r>
            <a:br>
              <a:rPr lang="en-GB" altLang="en-US" sz="4000" b="1" dirty="0"/>
            </a:br>
            <a:r>
              <a:rPr lang="en-GB" altLang="en-US" sz="4000" b="1" dirty="0"/>
              <a:t>LCBB4011</a:t>
            </a:r>
            <a:br>
              <a:rPr lang="en-GB" sz="4000" dirty="0"/>
            </a:br>
            <a:br>
              <a:rPr lang="en-GB" sz="4000" dirty="0"/>
            </a:br>
            <a:r>
              <a:rPr lang="en-GB" sz="4000" dirty="0"/>
              <a:t>Week 7: </a:t>
            </a:r>
            <a:br>
              <a:rPr lang="en-GB" sz="4000" dirty="0"/>
            </a:br>
            <a:r>
              <a:rPr lang="en-GB" sz="4000" b="1" dirty="0"/>
              <a:t>Models and Principles of Community Engagement</a:t>
            </a:r>
            <a:endParaRPr lang="en-US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414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>
            <a:extLst>
              <a:ext uri="{FF2B5EF4-FFF2-40B4-BE49-F238E27FC236}">
                <a16:creationId xmlns:a16="http://schemas.microsoft.com/office/drawing/2014/main" id="{B7F11465-D7BC-41C7-90DA-7D2330D0CB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4874" y="1700808"/>
            <a:ext cx="2617841" cy="1656185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479E4-D330-4841-858E-EA15A224CE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851920" y="476672"/>
            <a:ext cx="5149079" cy="3810398"/>
          </a:xfrm>
        </p:spPr>
        <p:txBody>
          <a:bodyPr wrap="square" anchor="t">
            <a:noAutofit/>
          </a:bodyPr>
          <a:lstStyle/>
          <a:p>
            <a:pPr marL="0" indent="0">
              <a:buNone/>
            </a:pPr>
            <a:r>
              <a:rPr lang="en-GB" sz="2000" dirty="0"/>
              <a:t>So far, we have looked at: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US" sz="2000" dirty="0"/>
              <a:t>Tools used for community engagement</a:t>
            </a:r>
          </a:p>
          <a:p>
            <a:endParaRPr lang="en-US" sz="2000" dirty="0"/>
          </a:p>
          <a:p>
            <a:r>
              <a:rPr lang="en-US" sz="2000" dirty="0"/>
              <a:t>Planning and Designing community engagement, </a:t>
            </a:r>
          </a:p>
          <a:p>
            <a:endParaRPr lang="en-US" sz="2000" dirty="0"/>
          </a:p>
          <a:p>
            <a:r>
              <a:rPr lang="en-US" sz="2000" dirty="0"/>
              <a:t>The barriers and challenges of effective community planning and design.</a:t>
            </a:r>
          </a:p>
          <a:p>
            <a:endParaRPr lang="en-US" sz="2000" dirty="0"/>
          </a:p>
          <a:p>
            <a:r>
              <a:rPr lang="en-US" sz="2000" dirty="0"/>
              <a:t>Standards to consider in community projects</a:t>
            </a:r>
          </a:p>
          <a:p>
            <a:endParaRPr lang="en-US" sz="2000" dirty="0"/>
          </a:p>
          <a:p>
            <a:r>
              <a:rPr lang="en-US" sz="2000" dirty="0"/>
              <a:t>Importance of communication</a:t>
            </a:r>
            <a:endParaRPr lang="en-GB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EE0634-8333-4FFB-8EE2-3FBCD97CC4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0EE890-E356-470E-AFB5-DE9124C8849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5307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>
            <a:extLst>
              <a:ext uri="{FF2B5EF4-FFF2-40B4-BE49-F238E27FC236}">
                <a16:creationId xmlns:a16="http://schemas.microsoft.com/office/drawing/2014/main" id="{32A2778F-4EAA-40CA-8A13-33A54842A1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4781" y="1102161"/>
            <a:ext cx="4038600" cy="3989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2995" name="Rectangle 3"/>
          <p:cNvSpPr>
            <a:spLocks noGrp="1" noChangeArrowheads="1"/>
          </p:cNvSpPr>
          <p:nvPr>
            <p:ph sz="half" idx="2"/>
          </p:nvPr>
        </p:nvSpPr>
        <p:spPr>
          <a:xfrm>
            <a:off x="4219947" y="620688"/>
            <a:ext cx="4932040" cy="4493096"/>
          </a:xfrm>
        </p:spPr>
        <p:txBody>
          <a:bodyPr wrap="square" anchor="t">
            <a:normAutofit/>
          </a:bodyPr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Understand the benefit of embedding robust community engagement approaches.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20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Understand the principles of community engagement.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sz="20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Understand how the principles illuminate success around community-based practice</a:t>
            </a:r>
            <a:r>
              <a:rPr lang="en-US" sz="1800" dirty="0"/>
              <a:t>.</a:t>
            </a:r>
            <a:endParaRPr lang="en-GB" sz="1800" dirty="0"/>
          </a:p>
          <a:p>
            <a:pPr marL="457200" lvl="1" indent="0" eaLnBrk="1" hangingPunct="1">
              <a:lnSpc>
                <a:spcPct val="90000"/>
              </a:lnSpc>
              <a:buNone/>
            </a:pPr>
            <a:endParaRPr lang="en-US" sz="1600" dirty="0"/>
          </a:p>
        </p:txBody>
      </p:sp>
      <p:sp>
        <p:nvSpPr>
          <p:cNvPr id="137" name="Date Placeholder 4">
            <a:extLst>
              <a:ext uri="{FF2B5EF4-FFF2-40B4-BE49-F238E27FC236}">
                <a16:creationId xmlns:a16="http://schemas.microsoft.com/office/drawing/2014/main" id="{2DF147E4-CDFA-4534-8B8E-4657606DE5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139" name="Slide Number Placeholder 5">
            <a:extLst>
              <a:ext uri="{FF2B5EF4-FFF2-40B4-BE49-F238E27FC236}">
                <a16:creationId xmlns:a16="http://schemas.microsoft.com/office/drawing/2014/main" id="{43F4C0DD-95D6-4AEE-8546-978C0B0551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29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B7D28-772D-43CD-BE3E-1A64B412BB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252" y="260648"/>
            <a:ext cx="8893496" cy="1209016"/>
          </a:xfrm>
        </p:spPr>
        <p:txBody>
          <a:bodyPr/>
          <a:lstStyle/>
          <a:p>
            <a:r>
              <a:rPr lang="en-US" sz="3600" b="1" dirty="0"/>
              <a:t>The Core of Community Engagement</a:t>
            </a: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5E667F-A322-4ED2-962D-20731A517E5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075240" cy="2404863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“Community Engagement requires intentional interactions between communities and public decision-makers, whereas citizen participation is mobilised by – and for- citizens and community groups” (Hussey, 2020).</a:t>
            </a:r>
          </a:p>
          <a:p>
            <a:endParaRPr lang="en-GB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CE9B59-2F0E-48D1-BAD6-53525D1F5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614AD2-EBEE-4B9C-B8EB-7B45076136C4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9F0A99-9964-4C8F-AE49-0B81586F19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86495F9-B3F5-4DDF-9323-6CEC80C52C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26938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0535B-5483-4B43-B281-EE21FAC38C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39764"/>
            <a:ext cx="9144000" cy="706090"/>
          </a:xfrm>
        </p:spPr>
        <p:txBody>
          <a:bodyPr/>
          <a:lstStyle/>
          <a:p>
            <a:r>
              <a:rPr lang="en-GB" sz="3200" b="1" dirty="0"/>
              <a:t>Understanding Terminologies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C63165-1C5A-4986-B459-3457C2920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1196752"/>
            <a:ext cx="8893175" cy="3096344"/>
          </a:xfrm>
        </p:spPr>
        <p:txBody>
          <a:bodyPr/>
          <a:lstStyle/>
          <a:p>
            <a:pPr marL="0" lvl="0" indent="0">
              <a:buNone/>
            </a:pPr>
            <a:r>
              <a:rPr lang="en-GB" sz="2800" dirty="0"/>
              <a:t>Do you know what these words mean?</a:t>
            </a:r>
          </a:p>
          <a:p>
            <a:pPr marL="0" lvl="0" indent="0">
              <a:buNone/>
            </a:pPr>
            <a:endParaRPr lang="en-GB" sz="2800" dirty="0"/>
          </a:p>
          <a:p>
            <a:pPr lvl="0"/>
            <a:r>
              <a:rPr lang="en-GB" sz="2800" dirty="0"/>
              <a:t>Consultation</a:t>
            </a:r>
          </a:p>
          <a:p>
            <a:pPr lvl="0"/>
            <a:r>
              <a:rPr lang="en-GB" sz="2800" dirty="0"/>
              <a:t>Collaboration</a:t>
            </a:r>
          </a:p>
          <a:p>
            <a:pPr lvl="0"/>
            <a:r>
              <a:rPr lang="en-GB" sz="2800" dirty="0"/>
              <a:t>Intervention</a:t>
            </a:r>
          </a:p>
          <a:p>
            <a:pPr lvl="0"/>
            <a:r>
              <a:rPr lang="en-GB" sz="2800" dirty="0"/>
              <a:t>Top-Down Engagement</a:t>
            </a:r>
          </a:p>
          <a:p>
            <a:pPr lvl="0"/>
            <a:r>
              <a:rPr lang="en-GB" sz="2800" dirty="0"/>
              <a:t>Ground Up Engagement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87DA9-2710-48E5-B254-1E56B3FECE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514603-2DAF-482E-9C7A-F1C00D27A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713468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B947D2-C928-BB74-8A24-A28E29780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060848"/>
            <a:ext cx="8229600" cy="1143000"/>
          </a:xfrm>
        </p:spPr>
        <p:txBody>
          <a:bodyPr/>
          <a:lstStyle/>
          <a:p>
            <a:r>
              <a:rPr lang="en-GB" sz="4400" b="1" dirty="0"/>
              <a:t>Models of Community Engagement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1F71FE-ED0D-8D74-BA9E-A9D014EFA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DF0F39-BFD3-0C89-BE38-1A4B5123F4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311859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EFD8C790-B456-492D-8FEE-30CCF4E900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558" y="114300"/>
            <a:ext cx="9144000" cy="850106"/>
          </a:xfrm>
        </p:spPr>
        <p:txBody>
          <a:bodyPr/>
          <a:lstStyle/>
          <a:p>
            <a:r>
              <a:rPr lang="en-GB" sz="3200" b="1" dirty="0"/>
              <a:t>Models of Community Engagement</a:t>
            </a:r>
            <a:endParaRPr lang="en-US" sz="3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CE7040-17CA-4EA5-98B1-7B5FCCC3F7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17111" b="1873"/>
          <a:stretch/>
        </p:blipFill>
        <p:spPr>
          <a:xfrm>
            <a:off x="26888" y="1196752"/>
            <a:ext cx="9144000" cy="4536504"/>
          </a:xfrm>
          <a:prstGeom prst="rect">
            <a:avLst/>
          </a:prstGeom>
          <a:noFill/>
        </p:spPr>
      </p:pic>
      <p:sp>
        <p:nvSpPr>
          <p:cNvPr id="13" name="Date Placeholder 3">
            <a:extLst>
              <a:ext uri="{FF2B5EF4-FFF2-40B4-BE49-F238E27FC236}">
                <a16:creationId xmlns:a16="http://schemas.microsoft.com/office/drawing/2014/main" id="{08CE3C2C-4696-4075-A3FB-A60951CE3EC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/>
              <a:pPr>
                <a:spcAft>
                  <a:spcPts val="600"/>
                </a:spcAft>
                <a:defRPr/>
              </a:pPr>
              <a:t>04/04/2024</a:t>
            </a:fld>
            <a:endParaRPr lang="en-GB" altLang="en-US"/>
          </a:p>
        </p:txBody>
      </p:sp>
      <p:sp>
        <p:nvSpPr>
          <p:cNvPr id="15" name="Slide Number Placeholder 4">
            <a:extLst>
              <a:ext uri="{FF2B5EF4-FFF2-40B4-BE49-F238E27FC236}">
                <a16:creationId xmlns:a16="http://schemas.microsoft.com/office/drawing/2014/main" id="{150B8D0D-6841-4311-9E34-0696391A1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42031F8D-B463-40CD-93EC-30E615929B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2303D31F-598B-47EE-BA37-93F097A3D676}" type="datetime1">
              <a:rPr lang="en-GB" altLang="en-US" smtClean="0"/>
              <a:pPr>
                <a:spcAft>
                  <a:spcPts val="600"/>
                </a:spcAft>
                <a:defRPr/>
              </a:pPr>
              <a:t>04/04/2024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65FFB190-D1A0-4CF7-9A4F-06BBD91D66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49676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E6196-C087-4CC5-A5DF-002EC1F02A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4285"/>
            <a:ext cx="8229600" cy="562074"/>
          </a:xfrm>
        </p:spPr>
        <p:txBody>
          <a:bodyPr/>
          <a:lstStyle/>
          <a:p>
            <a:r>
              <a:rPr lang="en-GB" sz="3200" b="1" dirty="0"/>
              <a:t>Models of Community Engagement</a:t>
            </a:r>
            <a:endParaRPr lang="en-GB" sz="32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B3C4DBD-8321-4DF8-97A5-498ABD21A8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836712"/>
            <a:ext cx="9144000" cy="602128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6FDF88-E50B-4DDB-A834-865105E60C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4DA3C3-86E8-450C-AF80-175104148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777459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0F24C-1719-19F1-E589-A38AD8FD9C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 lets apply these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F6E0A-5021-D7A2-92CB-297E258AF7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Read the Berkley study in Moodle week 7 in groups of 3 students and use both of the above models to outline various factors within each study</a:t>
            </a:r>
          </a:p>
          <a:p>
            <a:endParaRPr lang="en-GB" sz="2400" dirty="0"/>
          </a:p>
          <a:p>
            <a:r>
              <a:rPr lang="en-GB" sz="2400" dirty="0"/>
              <a:t>Use an empty flipchart to create filled models</a:t>
            </a:r>
          </a:p>
          <a:p>
            <a:endParaRPr lang="en-GB" sz="2400" dirty="0"/>
          </a:p>
          <a:p>
            <a:r>
              <a:rPr lang="en-GB" sz="2400" dirty="0"/>
              <a:t>Share with the other groups and compare each other's work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2A57CD-100C-A5CC-0790-7D0D48F6F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F600CB-E277-19DA-06D0-ED717F30C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755654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A8F558-AA22-BFC4-64CE-4C67A0A1A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132856"/>
            <a:ext cx="8229600" cy="1143000"/>
          </a:xfrm>
        </p:spPr>
        <p:txBody>
          <a:bodyPr/>
          <a:lstStyle/>
          <a:p>
            <a:r>
              <a:rPr lang="en-GB" sz="4400" b="1" dirty="0"/>
              <a:t>Principles of Community Engagement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A5E4B-9202-49A1-D590-88883E117E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930A71-AF95-3A3F-6AF2-E560723FD0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606134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5A761-541D-4E92-90C7-6EE51F72BF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73050"/>
            <a:ext cx="9144000" cy="491654"/>
          </a:xfrm>
        </p:spPr>
        <p:txBody>
          <a:bodyPr wrap="square" anchor="b">
            <a:noAutofit/>
          </a:bodyPr>
          <a:lstStyle/>
          <a:p>
            <a:pPr algn="ctr"/>
            <a:r>
              <a:rPr lang="en-GB" sz="3200" b="1" dirty="0"/>
              <a:t>Principles of Community Engagement </a:t>
            </a:r>
          </a:p>
        </p:txBody>
      </p:sp>
      <p:pic>
        <p:nvPicPr>
          <p:cNvPr id="12290" name="Picture 2">
            <a:extLst>
              <a:ext uri="{FF2B5EF4-FFF2-40B4-BE49-F238E27FC236}">
                <a16:creationId xmlns:a16="http://schemas.microsoft.com/office/drawing/2014/main" id="{528B0B51-9D0E-482F-BABF-D62F6A2E6B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3994" y="1053108"/>
            <a:ext cx="4853161" cy="460813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765A93-D93E-47A9-9E67-F610CD08D3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49167" y="1053108"/>
            <a:ext cx="4294833" cy="4608139"/>
          </a:xfrm>
        </p:spPr>
        <p:txBody>
          <a:bodyPr wrap="square" anchor="t">
            <a:normAutofit fontScale="62500" lnSpcReduction="20000"/>
          </a:bodyPr>
          <a:lstStyle/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Nine principles drive the success of community engagement (ATSDR, 2020).</a:t>
            </a:r>
          </a:p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principles are integral in engaging with communities in terms of information, participation, consultation, collaboration, and empowerment.</a:t>
            </a:r>
          </a:p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 principles create an ethical and moral structure around community-based practices.</a:t>
            </a:r>
          </a:p>
          <a:p>
            <a:pPr lvl="0"/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They set the parameters that guide both the communities and their partners.</a:t>
            </a:r>
          </a:p>
          <a:p>
            <a:endParaRPr lang="en-GB" sz="3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637939-7DA5-46FB-BBED-1D23569784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539CDD-03CE-4F6C-A814-4FDE0D3405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38554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9C6BB-92BF-41B8-B899-844876916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63" y="218715"/>
            <a:ext cx="9122817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 dirty="0"/>
              <a:t>Principle 1: Be clear about the purpose, goal and the community you want to engage.</a:t>
            </a:r>
          </a:p>
        </p:txBody>
      </p:sp>
      <p:pic>
        <p:nvPicPr>
          <p:cNvPr id="3074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C7C3351F-81C1-45F9-BFD6-2B4D988E6B9B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2023" y="1772816"/>
            <a:ext cx="4550817" cy="312494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3B85C0-A011-406D-A69F-BEA48C5221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716016" y="1556792"/>
            <a:ext cx="4266051" cy="3989040"/>
          </a:xfrm>
        </p:spPr>
        <p:txBody>
          <a:bodyPr wrap="square" anchor="t">
            <a:normAutofit fontScale="92500" lnSpcReduction="10000"/>
          </a:bodyPr>
          <a:lstStyle/>
          <a:p>
            <a:pPr lvl="0"/>
            <a:r>
              <a:rPr lang="en-GB" dirty="0"/>
              <a:t>Like in every business, clearly define the goal.</a:t>
            </a:r>
          </a:p>
          <a:p>
            <a:pPr lvl="0"/>
            <a:r>
              <a:rPr lang="en-GB" dirty="0"/>
              <a:t>Be clear on the need for the engagement and plan a robust approach to adopt.</a:t>
            </a:r>
          </a:p>
          <a:p>
            <a:pPr lvl="0"/>
            <a:r>
              <a:rPr lang="en-GB" dirty="0"/>
              <a:t>Why their participation is required, and what is the potential benefit of the development.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DFA5A6-5E9E-4754-90E0-F613F69C90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8AC397C-5733-49A5-8491-E0A0DEC40AE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11705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49752-4048-4670-AAD1-DCB082B063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6525"/>
            <a:ext cx="9144000" cy="916211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/>
              <a:t>Principle 2: Learn about the community </a:t>
            </a:r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F633C0D6-8731-4848-8049-F470133CA11E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1224"/>
          <a:stretch/>
        </p:blipFill>
        <p:spPr bwMode="auto">
          <a:xfrm>
            <a:off x="250825" y="1268760"/>
            <a:ext cx="4038600" cy="439248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3" name="Content Placeholder 3">
            <a:extLst>
              <a:ext uri="{FF2B5EF4-FFF2-40B4-BE49-F238E27FC236}">
                <a16:creationId xmlns:a16="http://schemas.microsoft.com/office/drawing/2014/main" id="{B72367C5-A8D2-4584-99B7-71B18CE7F0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64360" y="1052736"/>
            <a:ext cx="4258816" cy="4608512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/>
              <a:t>Use both qualitative and quantitative approaches to learn about the community:</a:t>
            </a:r>
          </a:p>
          <a:p>
            <a:pPr>
              <a:buFontTx/>
              <a:buChar char="-"/>
            </a:pPr>
            <a:r>
              <a:rPr lang="en-US" sz="2400" dirty="0"/>
              <a:t>Demographical structure</a:t>
            </a:r>
          </a:p>
          <a:p>
            <a:pPr>
              <a:buFontTx/>
              <a:buChar char="-"/>
            </a:pPr>
            <a:r>
              <a:rPr lang="en-US" sz="2400" dirty="0"/>
              <a:t>History </a:t>
            </a:r>
          </a:p>
          <a:p>
            <a:pPr>
              <a:buFontTx/>
              <a:buChar char="-"/>
            </a:pPr>
            <a:r>
              <a:rPr lang="en-US" sz="2400" dirty="0"/>
              <a:t>Culture</a:t>
            </a:r>
          </a:p>
          <a:p>
            <a:pPr>
              <a:buFontTx/>
              <a:buChar char="-"/>
            </a:pPr>
            <a:r>
              <a:rPr lang="en-US" sz="2400" dirty="0"/>
              <a:t>Norms, values, perspectives </a:t>
            </a:r>
          </a:p>
          <a:p>
            <a:pPr>
              <a:buFontTx/>
              <a:buChar char="-"/>
            </a:pPr>
            <a:r>
              <a:rPr lang="en-US" sz="2400" dirty="0"/>
              <a:t>Economic conditions</a:t>
            </a:r>
          </a:p>
          <a:p>
            <a:pPr>
              <a:buFontTx/>
              <a:buChar char="-"/>
            </a:pPr>
            <a:r>
              <a:rPr lang="en-US" sz="2400" dirty="0"/>
              <a:t>Social networks </a:t>
            </a:r>
          </a:p>
          <a:p>
            <a:pPr>
              <a:buFontTx/>
              <a:buChar char="-"/>
            </a:pPr>
            <a:r>
              <a:rPr lang="en-US" sz="2400" dirty="0"/>
              <a:t>Political interest</a:t>
            </a:r>
          </a:p>
          <a:p>
            <a:pPr>
              <a:buFontTx/>
              <a:buChar char="-"/>
            </a:pPr>
            <a:r>
              <a:rPr lang="en-US" sz="2400" dirty="0"/>
              <a:t>Power structure</a:t>
            </a:r>
          </a:p>
          <a:p>
            <a:pPr>
              <a:buFontTx/>
              <a:buChar char="-"/>
            </a:pPr>
            <a:endParaRPr lang="en-US" sz="2400" dirty="0"/>
          </a:p>
          <a:p>
            <a:pPr>
              <a:buFontTx/>
              <a:buChar char="-"/>
            </a:pPr>
            <a:endParaRPr lang="en-US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7CCF83-CF83-4DBA-BF13-8C3CF012F82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B9180D-32FA-4969-8712-BC650BDC99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827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936A8-1F41-4309-A57A-539D28D0D2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011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3: Go to the community and establish relationships</a:t>
            </a:r>
            <a:endParaRPr lang="en-GB" sz="3200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848BB5E4-AA79-4E77-8F8A-1D5526BEF15A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" b="1232"/>
          <a:stretch/>
        </p:blipFill>
        <p:spPr bwMode="auto">
          <a:xfrm>
            <a:off x="4211960" y="4232771"/>
            <a:ext cx="4932040" cy="2640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FE33478B-375F-4321-8DB1-E3A0DFF6D5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01605" y="1417638"/>
            <a:ext cx="4749674" cy="2815133"/>
          </a:xfrm>
        </p:spPr>
        <p:txBody>
          <a:bodyPr/>
          <a:lstStyle/>
          <a:p>
            <a:r>
              <a:rPr lang="en-US" sz="2000" dirty="0"/>
              <a:t>Primarily unearth the movers and shakers and engage with them in their natural environment.</a:t>
            </a:r>
          </a:p>
          <a:p>
            <a:r>
              <a:rPr lang="en-US" sz="2000" dirty="0"/>
              <a:t>Nurture and maintain existing relationships</a:t>
            </a:r>
          </a:p>
          <a:p>
            <a:r>
              <a:rPr lang="en-US" sz="2000" dirty="0"/>
              <a:t>Communicate effectively at all levels</a:t>
            </a:r>
          </a:p>
          <a:p>
            <a:r>
              <a:rPr lang="en-US" sz="2000" dirty="0"/>
              <a:t>Acknowledge the strength and resilience of the people.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AFC53-C95D-420A-892B-6964D420CA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D6FA17-03B7-4B8F-8619-9CCD5B40EA4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14</a:t>
            </a:fld>
            <a:endParaRPr lang="en-GB" altLang="en-US"/>
          </a:p>
        </p:txBody>
      </p:sp>
      <p:pic>
        <p:nvPicPr>
          <p:cNvPr id="8" name="Picture 6">
            <a:extLst>
              <a:ext uri="{FF2B5EF4-FFF2-40B4-BE49-F238E27FC236}">
                <a16:creationId xmlns:a16="http://schemas.microsoft.com/office/drawing/2014/main" id="{90D02195-8BF4-4758-A98C-9A447CE43D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19207"/>
            <a:ext cx="4211960" cy="5515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2138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73F4DE-09CA-4E7B-B567-D720A89104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50763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4: Respect and Promote the individuality of people in the community</a:t>
            </a:r>
            <a:endParaRPr lang="en-GB" sz="3200" dirty="0"/>
          </a:p>
        </p:txBody>
      </p:sp>
      <p:sp>
        <p:nvSpPr>
          <p:cNvPr id="5127" name="Content Placeholder 3">
            <a:extLst>
              <a:ext uri="{FF2B5EF4-FFF2-40B4-BE49-F238E27FC236}">
                <a16:creationId xmlns:a16="http://schemas.microsoft.com/office/drawing/2014/main" id="{45B9E33D-FF1E-4344-B3A1-04A64A4B82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72879" y="1412776"/>
            <a:ext cx="4220295" cy="4248472"/>
          </a:xfrm>
        </p:spPr>
        <p:txBody>
          <a:bodyPr/>
          <a:lstStyle/>
          <a:p>
            <a:pPr lvl="0"/>
            <a:r>
              <a:rPr lang="en-US" dirty="0"/>
              <a:t>To build trust and true partnership, you must understand and respect their rights, interest, and well-being individually.</a:t>
            </a:r>
            <a:endParaRPr lang="en-GB" dirty="0"/>
          </a:p>
          <a:p>
            <a:pPr lvl="0"/>
            <a:r>
              <a:rPr lang="en-US" dirty="0"/>
              <a:t>Participation is much easier when they get involved in the problem identification.</a:t>
            </a:r>
            <a:endParaRPr lang="en-GB" dirty="0"/>
          </a:p>
          <a:p>
            <a:pPr lvl="0"/>
            <a:r>
              <a:rPr lang="en-US" dirty="0"/>
              <a:t>It reduces community resistance</a:t>
            </a:r>
            <a:r>
              <a:rPr lang="en-GB" dirty="0"/>
              <a:t>.</a:t>
            </a:r>
            <a:endParaRPr lang="en-US" dirty="0"/>
          </a:p>
          <a:p>
            <a:endParaRPr lang="en-US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352384D8-F9ED-4FFF-BE14-0B4A2D194D3E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0" y="1412776"/>
            <a:ext cx="4318471" cy="424847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A63F1-7E17-4258-AB8C-70A4139C086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DA7DBB-9385-4988-8FF6-C5F4620344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599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808C4-0571-4127-BE87-C819DE28E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40568"/>
            <a:ext cx="9143999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5: Partnering with the community  </a:t>
            </a:r>
            <a:endParaRPr lang="en-GB" sz="3200" dirty="0"/>
          </a:p>
        </p:txBody>
      </p:sp>
      <p:pic>
        <p:nvPicPr>
          <p:cNvPr id="6146" name="Picture 2">
            <a:extLst>
              <a:ext uri="{FF2B5EF4-FFF2-40B4-BE49-F238E27FC236}">
                <a16:creationId xmlns:a16="http://schemas.microsoft.com/office/drawing/2014/main" id="{B94D4E46-2B22-46D3-B63E-5182655448C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434480"/>
            <a:ext cx="4446240" cy="429877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1" name="Content Placeholder 3">
            <a:extLst>
              <a:ext uri="{FF2B5EF4-FFF2-40B4-BE49-F238E27FC236}">
                <a16:creationId xmlns:a16="http://schemas.microsoft.com/office/drawing/2014/main" id="{08A343EA-D230-4474-8D50-8B39C167B9A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6240" y="1698254"/>
            <a:ext cx="4697759" cy="3725266"/>
          </a:xfrm>
        </p:spPr>
        <p:txBody>
          <a:bodyPr/>
          <a:lstStyle/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Encourage inclusive engagement that responds to social, economic, political and environmental trends.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 activities that create opportunities for growth and prosperity in the community.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Promote co-learning activities.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0A78F-2FBA-4129-A137-F789C52669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651B64-AA2A-4CB5-81CD-C050C4459F7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9783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FB2A3-89A3-49A5-B79D-87B0F848F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4955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6: Recognise and Respect the diversity of the community</a:t>
            </a:r>
            <a:endParaRPr lang="en-GB" sz="3200" dirty="0"/>
          </a:p>
        </p:txBody>
      </p:sp>
      <p:pic>
        <p:nvPicPr>
          <p:cNvPr id="7170" name="Picture 2">
            <a:extLst>
              <a:ext uri="{FF2B5EF4-FFF2-40B4-BE49-F238E27FC236}">
                <a16:creationId xmlns:a16="http://schemas.microsoft.com/office/drawing/2014/main" id="{CD6352F0-6B41-4381-8B73-0A08252552D1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417639"/>
            <a:ext cx="4645025" cy="4022721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75" name="Content Placeholder 5">
            <a:extLst>
              <a:ext uri="{FF2B5EF4-FFF2-40B4-BE49-F238E27FC236}">
                <a16:creationId xmlns:a16="http://schemas.microsoft.com/office/drawing/2014/main" id="{8ABB827E-742B-4615-A340-0EED75775CA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093047" y="1286222"/>
            <a:ext cx="4041775" cy="4375026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Recognise and respect the diversity of the community:</a:t>
            </a:r>
          </a:p>
          <a:p>
            <a:r>
              <a:rPr lang="en-US" dirty="0"/>
              <a:t>Race </a:t>
            </a:r>
          </a:p>
          <a:p>
            <a:r>
              <a:rPr lang="en-US" dirty="0"/>
              <a:t>Ethnicity</a:t>
            </a:r>
          </a:p>
          <a:p>
            <a:r>
              <a:rPr lang="en-US" dirty="0"/>
              <a:t>Age </a:t>
            </a:r>
          </a:p>
          <a:p>
            <a:r>
              <a:rPr lang="en-US" dirty="0"/>
              <a:t>Gender </a:t>
            </a:r>
          </a:p>
          <a:p>
            <a:r>
              <a:rPr lang="en-US" dirty="0"/>
              <a:t>Mobility </a:t>
            </a:r>
          </a:p>
          <a:p>
            <a:r>
              <a:rPr lang="en-US" dirty="0"/>
              <a:t>Literacy </a:t>
            </a:r>
          </a:p>
          <a:p>
            <a:r>
              <a:rPr lang="en-US" dirty="0"/>
              <a:t>Religion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0B08A-BA8A-48DA-B1F2-385EDBFA21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95C5FA-3AF6-4AEF-845A-7059006EF59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8647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3023D-C8F3-4FE7-8A96-8AA6AB4FDF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72" y="154856"/>
            <a:ext cx="9144000" cy="98301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7: Identify and mobilise community assets </a:t>
            </a:r>
            <a:endParaRPr lang="en-GB" sz="3200" dirty="0"/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FEF7935B-A505-421B-BEE1-65C63D7CFF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8021" y="1484784"/>
            <a:ext cx="4309963" cy="4115568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75ABB-B24B-46D7-864E-3B2BCC9A25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8275" y="1484784"/>
            <a:ext cx="4460875" cy="4115568"/>
          </a:xfrm>
        </p:spPr>
        <p:txBody>
          <a:bodyPr wrap="square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400" dirty="0"/>
              <a:t>Encourage capacity-building among communities by providing the following: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Technical empowerment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Leadership skills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Networking and partnership-building skills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Advocacy skills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Project planning and management skills</a:t>
            </a:r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36C51-A247-4308-B238-6DFA23F2E19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4FD964-385D-47AE-8C49-B379D09CEE7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15719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6DA06C-5A62-4462-BD46-0DEE2230C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4300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8: Flexible intervention to create change </a:t>
            </a:r>
            <a:endParaRPr lang="en-GB" sz="3200" dirty="0"/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AC44D8B0-B0D7-4354-99A1-1D18B7C7912C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07504" y="1600200"/>
            <a:ext cx="4363516" cy="4133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603A81BA-6D8B-4199-9E56-9BD4FD5324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363516" cy="4248471"/>
          </a:xfrm>
        </p:spPr>
        <p:txBody>
          <a:bodyPr/>
          <a:lstStyle/>
          <a:p>
            <a:r>
              <a:rPr lang="en-US" dirty="0"/>
              <a:t>Assess the level of change required across the board</a:t>
            </a:r>
          </a:p>
          <a:p>
            <a:r>
              <a:rPr lang="en-US" dirty="0"/>
              <a:t>Identify the areas and individuals that are most impacted </a:t>
            </a:r>
          </a:p>
          <a:p>
            <a:r>
              <a:rPr lang="en-US" dirty="0"/>
              <a:t>Implement positive change </a:t>
            </a:r>
          </a:p>
          <a:p>
            <a:r>
              <a:rPr lang="en-US" dirty="0"/>
              <a:t>Response to change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5F338A-5D96-4EFC-95D8-449EF0444F1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829B3F-7745-4E3B-A0CE-81FD91C4CF2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466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6AF99-54D7-4FA3-9C04-2832716711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1" y="114300"/>
            <a:ext cx="91440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Principle 9: Community collaboration and long-term commitment </a:t>
            </a:r>
            <a:endParaRPr lang="en-GB" sz="3200" dirty="0"/>
          </a:p>
        </p:txBody>
      </p:sp>
      <p:pic>
        <p:nvPicPr>
          <p:cNvPr id="10244" name="Picture 4">
            <a:extLst>
              <a:ext uri="{FF2B5EF4-FFF2-40B4-BE49-F238E27FC236}">
                <a16:creationId xmlns:a16="http://schemas.microsoft.com/office/drawing/2014/main" id="{05DB621D-8E91-4696-B846-06990A800E0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95" r="20268"/>
          <a:stretch/>
        </p:blipFill>
        <p:spPr bwMode="auto">
          <a:xfrm>
            <a:off x="107504" y="1417638"/>
            <a:ext cx="4386486" cy="4231762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141" name="Content Placeholder 5">
            <a:extLst>
              <a:ext uri="{FF2B5EF4-FFF2-40B4-BE49-F238E27FC236}">
                <a16:creationId xmlns:a16="http://schemas.microsoft.com/office/drawing/2014/main" id="{66727A1D-1248-45D5-89C8-9A200A48B1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5025" y="1417638"/>
            <a:ext cx="4247455" cy="4231761"/>
          </a:xfrm>
        </p:spPr>
        <p:txBody>
          <a:bodyPr/>
          <a:lstStyle/>
          <a:p>
            <a:r>
              <a:rPr lang="en-US" dirty="0"/>
              <a:t>Inclusiveness </a:t>
            </a:r>
          </a:p>
          <a:p>
            <a:r>
              <a:rPr lang="en-US" dirty="0"/>
              <a:t>Communities can achieve a lot collaboratively.</a:t>
            </a:r>
          </a:p>
          <a:p>
            <a:r>
              <a:rPr lang="en-US" dirty="0"/>
              <a:t>Look beyond the project.</a:t>
            </a:r>
          </a:p>
          <a:p>
            <a:r>
              <a:rPr lang="en-US" dirty="0"/>
              <a:t>Consider long-term impacts.</a:t>
            </a:r>
          </a:p>
          <a:p>
            <a:r>
              <a:rPr lang="en-US" dirty="0"/>
              <a:t>Adopt sustainable approaches.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29D9B-E56A-4284-B45D-1B0D8C80A6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04/04/2024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337927-4947-491B-89C5-5FDA2E93B8B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341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1710BA-DEFD-B234-20EB-E00E330AE0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 – 30 min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3C7E63D-D7AE-12B5-6FBA-AF5BA47D03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Through Google search identify one community engagement project. </a:t>
            </a:r>
          </a:p>
          <a:p>
            <a:endParaRPr lang="en-GB" sz="2400" dirty="0"/>
          </a:p>
          <a:p>
            <a:r>
              <a:rPr lang="en-GB" sz="2400" dirty="0"/>
              <a:t>Map this project onto one of the models.</a:t>
            </a:r>
          </a:p>
          <a:p>
            <a:endParaRPr lang="en-GB" sz="2400" dirty="0"/>
          </a:p>
          <a:p>
            <a:r>
              <a:rPr lang="en-GB" sz="2400" dirty="0"/>
              <a:t>What principles has this project used/applied?</a:t>
            </a:r>
          </a:p>
          <a:p>
            <a:endParaRPr lang="en-GB" sz="2400" dirty="0"/>
          </a:p>
          <a:p>
            <a:r>
              <a:rPr lang="en-GB" sz="2400" dirty="0"/>
              <a:t>Share your answer with class.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1D4C46-2735-1514-5C35-B49787AF98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1AECC70B-0723-F2F7-4533-8914B5FB81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1729115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C33CC-A987-4EE5-92EA-B40DDF9C0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Conclusion</a:t>
            </a:r>
            <a:endParaRPr lang="en-GB" sz="3600" b="1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6DA7C9-D311-4625-86D9-0F0A3DA99F1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721817"/>
            <a:ext cx="8075240" cy="2499271"/>
          </a:xfrm>
        </p:spPr>
        <p:txBody>
          <a:bodyPr/>
          <a:lstStyle/>
          <a:p>
            <a:pPr marL="0" indent="0" algn="ctr">
              <a:buNone/>
            </a:pPr>
            <a:r>
              <a:rPr lang="en-US" sz="2800" dirty="0"/>
              <a:t>Adopting the principles of community engagement is crucial to the success of any social intervention as they are centric on mitigating issue that might arise from exclusion and unethical practices.</a:t>
            </a:r>
            <a:endParaRPr lang="en-GB" sz="2800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982AB03-670E-41A7-AB67-3D6132B762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453B735-BACA-4CF9-84E6-D7AD67CD6A41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3800BDC-661F-4330-8B10-32A4CB12605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669F83E-C611-4B90-8FAE-1379528B23C3}" type="slidenum">
              <a:rPr lang="en-GB" altLang="en-US" smtClean="0"/>
              <a:pPr>
                <a:defRPr/>
              </a:pPr>
              <a:t>22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82590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1">
            <a:extLst>
              <a:ext uri="{FF2B5EF4-FFF2-40B4-BE49-F238E27FC236}">
                <a16:creationId xmlns:a16="http://schemas.microsoft.com/office/drawing/2014/main" id="{506631FA-7766-72B0-3214-CA49787964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288" y="2060575"/>
            <a:ext cx="8229600" cy="1143000"/>
          </a:xfrm>
        </p:spPr>
        <p:txBody>
          <a:bodyPr/>
          <a:lstStyle/>
          <a:p>
            <a:r>
              <a:rPr lang="en-GB" altLang="en-US" sz="4000" dirty="0"/>
              <a:t>Final activity – 20 min</a:t>
            </a:r>
            <a:br>
              <a:rPr lang="en-GB" altLang="en-US" sz="4000" dirty="0"/>
            </a:br>
            <a:br>
              <a:rPr lang="en-GB" altLang="en-US" sz="4000" dirty="0"/>
            </a:br>
            <a:br>
              <a:rPr lang="en-GB" altLang="en-US" sz="4000" dirty="0"/>
            </a:br>
            <a:r>
              <a:rPr lang="en-GB" altLang="en-US" sz="3600" dirty="0"/>
              <a:t>Complete the CPD Log – Moodle. </a:t>
            </a: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Remember: this will be used in your reflection portfolio</a:t>
            </a:r>
            <a:endParaRPr lang="en-GB" altLang="en-US" sz="4000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50F0EF-3732-7731-A89F-93BC73CEA1A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EE5842C1-4AE7-4515-8834-A1D06D630506}" type="datetime1">
              <a:rPr lang="en-GB" altLang="en-US" smtClean="0"/>
              <a:pPr>
                <a:defRPr/>
              </a:pPr>
              <a:t>04/04/2024</a:t>
            </a:fld>
            <a:endParaRPr lang="en-GB" altLang="en-US"/>
          </a:p>
        </p:txBody>
      </p:sp>
      <p:sp>
        <p:nvSpPr>
          <p:cNvPr id="38916" name="Slide Number Placeholder 3">
            <a:extLst>
              <a:ext uri="{FF2B5EF4-FFF2-40B4-BE49-F238E27FC236}">
                <a16:creationId xmlns:a16="http://schemas.microsoft.com/office/drawing/2014/main" id="{B67D2954-9B18-639C-8CF3-88345A3CE4DC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33CB9A4-6047-46E5-9935-3CAC67FF24DC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DC3F0-E430-465E-B6FF-CBB75157C0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7336A1-B73B-40AB-9B2B-309C2A1472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9036496" cy="4608513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/>
              <a:t>Atsdr.cdc.gov. 2020. </a:t>
            </a:r>
            <a:r>
              <a:rPr lang="en-GB" sz="2000" i="1" dirty="0"/>
              <a:t>Home | Principles Of Community Engagement | ATSDR</a:t>
            </a:r>
            <a:r>
              <a:rPr lang="en-GB" sz="2000" dirty="0"/>
              <a:t>. [online] Available at: &lt;https://www.atsdr.cdc.gov/communityengagement/index.html&gt; [Accessed 12 October 2020].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Broom, G., Casey, S., &amp; Ritchey, J. (2000). Concept and theory of organization public relationships. In J. A. </a:t>
            </a:r>
            <a:r>
              <a:rPr lang="en-GB" sz="2000" dirty="0" err="1"/>
              <a:t>Ledingham</a:t>
            </a:r>
            <a:r>
              <a:rPr lang="en-GB" sz="2000" dirty="0"/>
              <a:t> &amp; S. D. </a:t>
            </a:r>
            <a:r>
              <a:rPr lang="en-GB" sz="2000" dirty="0" err="1"/>
              <a:t>Bruning</a:t>
            </a:r>
            <a:r>
              <a:rPr lang="en-GB" sz="2000" dirty="0"/>
              <a:t> (Eds.), Public relations as relationship management (pp. 3-22). Mahwah, NJ: Lawrence Erlbaum Associates.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Hussey, S.. 2020. [online] Bang The Table. Available at: </a:t>
            </a:r>
            <a:r>
              <a:rPr lang="en-GB" sz="2000" dirty="0">
                <a:hlinkClick r:id="rId2"/>
              </a:rPr>
              <a:t>http://www.bangthetable.com/what-is-community-engagement/</a:t>
            </a:r>
            <a:r>
              <a:rPr lang="en-GB" sz="2000" dirty="0"/>
              <a:t> [Accessed12 October 2020].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EC1B4-7D11-45B4-A7D7-76900A890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04/04/2024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4C9962-9077-4735-8A27-0F7689BDDF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24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9516398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2638</TotalTime>
  <Words>896</Words>
  <Application>Microsoft Office PowerPoint</Application>
  <PresentationFormat>On-screen Show (4:3)</PresentationFormat>
  <Paragraphs>162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Myriad Pro</vt:lpstr>
      <vt:lpstr>Verdana</vt:lpstr>
      <vt:lpstr>20140311PresentationUWTSDTemplate</vt:lpstr>
      <vt:lpstr>Community Engagement LCBB4011  Week 7:  Models and Principles of Community Engagement</vt:lpstr>
      <vt:lpstr>PowerPoint Presentation</vt:lpstr>
      <vt:lpstr>PowerPoint Presentation</vt:lpstr>
      <vt:lpstr>The Core of Community Engagement</vt:lpstr>
      <vt:lpstr>Understanding Terminologies </vt:lpstr>
      <vt:lpstr>Models of Community Engagement</vt:lpstr>
      <vt:lpstr>Models of Community Engagement</vt:lpstr>
      <vt:lpstr>Models of Community Engagement</vt:lpstr>
      <vt:lpstr>Now lets apply these models</vt:lpstr>
      <vt:lpstr>Principles of Community Engagement </vt:lpstr>
      <vt:lpstr>Principles of Community Engagement </vt:lpstr>
      <vt:lpstr>Principle 1: Be clear about the purpose, goal and the community you want to engage.</vt:lpstr>
      <vt:lpstr>Principle 2: Learn about the community </vt:lpstr>
      <vt:lpstr>Principle 3: Go to the community and establish relationships</vt:lpstr>
      <vt:lpstr>Principle 4: Respect and Promote the individuality of people in the community</vt:lpstr>
      <vt:lpstr>Principle 5: Partnering with the community  </vt:lpstr>
      <vt:lpstr>Principle 6: Recognise and Respect the diversity of the community</vt:lpstr>
      <vt:lpstr>Principle 7: Identify and mobilise community assets </vt:lpstr>
      <vt:lpstr>Principle 8: Flexible intervention to create change </vt:lpstr>
      <vt:lpstr>Principle 9: Community collaboration and long-term commitment </vt:lpstr>
      <vt:lpstr>Activity – 30 min</vt:lpstr>
      <vt:lpstr>Conclusion</vt:lpstr>
      <vt:lpstr>Final activity – 20 min   Complete the CPD Log – Moodle.   Remember: this will be used in your reflection portfolio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2  Models and Principles of ‘Community Engagement’</dc:title>
  <dc:creator>Molly Jack</dc:creator>
  <cp:lastModifiedBy>Akash Puranik</cp:lastModifiedBy>
  <cp:revision>26</cp:revision>
  <dcterms:created xsi:type="dcterms:W3CDTF">2020-10-10T21:19:46Z</dcterms:created>
  <dcterms:modified xsi:type="dcterms:W3CDTF">2024-04-04T12:01:13Z</dcterms:modified>
</cp:coreProperties>
</file>