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8" d="100"/>
          <a:sy n="128" d="100"/>
        </p:scale>
        <p:origin x="113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834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79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591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68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706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051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82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279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339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45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B88A0-EA66-4311-A284-8EB82DF506F6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48199-B403-417F-AB1C-61501C2BA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6972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smtClean="0"/>
              <a:t>Groups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2836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smtClean="0"/>
              <a:t>Definition: </a:t>
            </a:r>
            <a:r>
              <a:rPr lang="en-GB" sz="4000" i="1" dirty="0" smtClean="0"/>
              <a:t>Two or more individuals who are connected to one another by social relationships </a:t>
            </a:r>
            <a:r>
              <a:rPr lang="en-GB" sz="4000" dirty="0" smtClean="0"/>
              <a:t>(Forsyth, 2006)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03589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3024336"/>
          </a:xfrm>
        </p:spPr>
        <p:txBody>
          <a:bodyPr>
            <a:normAutofit/>
          </a:bodyPr>
          <a:lstStyle/>
          <a:p>
            <a:r>
              <a:rPr lang="en-GB" b="1" dirty="0" smtClean="0"/>
              <a:t>Bruce Tuckman’s </a:t>
            </a:r>
            <a:br>
              <a:rPr lang="en-GB" b="1" dirty="0" smtClean="0"/>
            </a:br>
            <a:r>
              <a:rPr lang="en-GB" sz="4800" b="1" dirty="0" smtClean="0"/>
              <a:t>Group Development Model </a:t>
            </a:r>
            <a:r>
              <a:rPr lang="en-GB" b="1" dirty="0" smtClean="0"/>
              <a:t>(1965)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504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An explanation of group or team development and behaviour</a:t>
            </a:r>
          </a:p>
          <a:p>
            <a:r>
              <a:rPr lang="en-GB" dirty="0" smtClean="0"/>
              <a:t>Similarities can be seen with other models, such as Tannenbaum and Schmidt Continuum and especially with Hersey and Blanchard's Situational Leadership model, developed about the same time</a:t>
            </a:r>
          </a:p>
          <a:p>
            <a:r>
              <a:rPr lang="en-GB" dirty="0" smtClean="0"/>
              <a:t>Tuckman's model explains that as the team develops maturity and ability, relationships establish, and the leader changes leadership style</a:t>
            </a:r>
          </a:p>
          <a:p>
            <a:r>
              <a:rPr lang="en-GB" dirty="0" smtClean="0"/>
              <a:t>Beginning with a directing style, moving through coaching, then participating, finishing delegating and almost detached.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642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stages: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421088"/>
          </a:xfrm>
        </p:spPr>
        <p:txBody>
          <a:bodyPr>
            <a:noAutofit/>
          </a:bodyPr>
          <a:lstStyle/>
          <a:p>
            <a:r>
              <a:rPr lang="en-GB" sz="3600" dirty="0" smtClean="0"/>
              <a:t>Forming</a:t>
            </a:r>
          </a:p>
          <a:p>
            <a:endParaRPr lang="en-GB" sz="3600" dirty="0"/>
          </a:p>
          <a:p>
            <a:r>
              <a:rPr lang="en-GB" sz="3600" dirty="0" smtClean="0"/>
              <a:t>Storming </a:t>
            </a:r>
          </a:p>
          <a:p>
            <a:endParaRPr lang="en-GB" sz="3600" dirty="0"/>
          </a:p>
          <a:p>
            <a:r>
              <a:rPr lang="en-GB" sz="3600" dirty="0" smtClean="0"/>
              <a:t>Norming</a:t>
            </a:r>
          </a:p>
          <a:p>
            <a:endParaRPr lang="en-GB" sz="3600" dirty="0"/>
          </a:p>
          <a:p>
            <a:r>
              <a:rPr lang="en-GB" sz="3600" dirty="0" smtClean="0"/>
              <a:t>Performing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06851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Stage 1: Forming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125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High dependence on leader for guidance and direction. </a:t>
            </a:r>
          </a:p>
          <a:p>
            <a:r>
              <a:rPr lang="en-GB" dirty="0" smtClean="0"/>
              <a:t>Little agreement on team aims other than received from leader.  </a:t>
            </a:r>
          </a:p>
          <a:p>
            <a:r>
              <a:rPr lang="en-GB" dirty="0" smtClean="0"/>
              <a:t>Individual roles and responsibilities are unclear. </a:t>
            </a:r>
          </a:p>
          <a:p>
            <a:r>
              <a:rPr lang="en-GB" dirty="0" smtClean="0"/>
              <a:t> Leader must be prepared to answer lots of questions about the team's purpose, objectives and external relationships.  </a:t>
            </a:r>
          </a:p>
          <a:p>
            <a:r>
              <a:rPr lang="en-GB" dirty="0" smtClean="0"/>
              <a:t>Processes are often ignored. </a:t>
            </a:r>
          </a:p>
          <a:p>
            <a:r>
              <a:rPr lang="en-GB" dirty="0" smtClean="0"/>
              <a:t>Members test tolerance of system and leader. Leader directs.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086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6409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Stage 2: Storming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54461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Decisions don't come easily within group. </a:t>
            </a:r>
          </a:p>
          <a:p>
            <a:r>
              <a:rPr lang="en-GB" dirty="0" smtClean="0"/>
              <a:t>Team members vie for position as they attempt to establish themselves in relation to other team members and the leader, who might receive challenges from team members. </a:t>
            </a:r>
          </a:p>
          <a:p>
            <a:r>
              <a:rPr lang="en-GB" dirty="0" smtClean="0"/>
              <a:t>Clarity of purpose increases but plenty of uncertainties persist. </a:t>
            </a:r>
          </a:p>
          <a:p>
            <a:r>
              <a:rPr lang="en-GB" dirty="0" smtClean="0"/>
              <a:t>Cliques and factions form and there may be power struggles. </a:t>
            </a:r>
          </a:p>
          <a:p>
            <a:r>
              <a:rPr lang="en-GB" dirty="0" smtClean="0"/>
              <a:t>The team needs to be focused on its goals to avoid becoming distracted by relationships and emotional issues. </a:t>
            </a:r>
          </a:p>
          <a:p>
            <a:r>
              <a:rPr lang="en-GB" dirty="0" smtClean="0"/>
              <a:t>Compromises may be required to enable progress. </a:t>
            </a:r>
          </a:p>
          <a:p>
            <a:r>
              <a:rPr lang="en-GB" dirty="0" smtClean="0"/>
              <a:t>Leader coaches.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252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4000" dirty="0" smtClean="0"/>
              <a:t>Stage 3: Norming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Agreement and consensus largely forms among the team, who respond well to facilitation by leader. </a:t>
            </a:r>
          </a:p>
          <a:p>
            <a:r>
              <a:rPr lang="en-GB" dirty="0" smtClean="0"/>
              <a:t>Roles and responsibilities are clear and accepted.</a:t>
            </a:r>
          </a:p>
          <a:p>
            <a:r>
              <a:rPr lang="en-GB" dirty="0" smtClean="0"/>
              <a:t> Big decisions are made by group agreement. Smaller decisions may be delegated to individuals or small teams within group. </a:t>
            </a:r>
          </a:p>
          <a:p>
            <a:r>
              <a:rPr lang="en-GB" dirty="0" smtClean="0"/>
              <a:t>Commitment and unity is strong. The team may engage in fun and social activities. </a:t>
            </a:r>
          </a:p>
          <a:p>
            <a:r>
              <a:rPr lang="en-GB" dirty="0" smtClean="0"/>
              <a:t>The team discusses and develops its processes and working style. </a:t>
            </a:r>
          </a:p>
          <a:p>
            <a:r>
              <a:rPr lang="en-GB" dirty="0" smtClean="0"/>
              <a:t>There is general respect for the leader and some of leadership is more shared by the team. </a:t>
            </a:r>
          </a:p>
          <a:p>
            <a:r>
              <a:rPr lang="en-GB" dirty="0" smtClean="0"/>
              <a:t>Leader facilitates and enables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041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Stage 4: Performing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More strategically aware; the team knows clearly why it is doing what it is doing. </a:t>
            </a:r>
          </a:p>
          <a:p>
            <a:r>
              <a:rPr lang="en-GB" dirty="0" smtClean="0"/>
              <a:t>It has a shared vision and is able to stand on its own feet with no interference or participation from the leader. </a:t>
            </a:r>
          </a:p>
          <a:p>
            <a:r>
              <a:rPr lang="en-GB" dirty="0" smtClean="0"/>
              <a:t>There is a focus on achieving goals, and the team makes most of the decisions against criteria agreed with the leader. </a:t>
            </a:r>
          </a:p>
          <a:p>
            <a:r>
              <a:rPr lang="en-GB" dirty="0" smtClean="0"/>
              <a:t>There is a high degree of autonomy. </a:t>
            </a:r>
          </a:p>
          <a:p>
            <a:r>
              <a:rPr lang="en-GB" dirty="0" smtClean="0"/>
              <a:t>Disagreements occur but now they are resolved within the team positively, and necessary changes to processes and structure are made by the team. </a:t>
            </a:r>
          </a:p>
        </p:txBody>
      </p:sp>
    </p:spTree>
    <p:extLst>
      <p:ext uri="{BB962C8B-B14F-4D97-AF65-F5344CB8AC3E}">
        <p14:creationId xmlns:p14="http://schemas.microsoft.com/office/powerpoint/2010/main" val="1942786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 4 continued: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team is able to work towards achieving the goal, and also to attend to relationship, style and process issues along the way. </a:t>
            </a:r>
          </a:p>
          <a:p>
            <a:r>
              <a:rPr lang="en-GB" dirty="0" smtClean="0"/>
              <a:t>Team members look after each other. </a:t>
            </a:r>
          </a:p>
          <a:p>
            <a:r>
              <a:rPr lang="en-GB" dirty="0" smtClean="0"/>
              <a:t>The team requires delegated tasks and projects from the leader. The team does not need to be instructed or assisted. </a:t>
            </a:r>
          </a:p>
          <a:p>
            <a:r>
              <a:rPr lang="en-GB" dirty="0" smtClean="0"/>
              <a:t>Team members might ask for assistance from the leader with personal and interpersonal development. </a:t>
            </a:r>
          </a:p>
          <a:p>
            <a:r>
              <a:rPr lang="en-GB" dirty="0" smtClean="0"/>
              <a:t>Leader delegates and oversees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207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Tuckman's fifth stage - Adjourning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Tuckman refined his theory around 1975 and added a fifth stage to the model - he called it Adjourning, which is also referred to as Deforming and Mourning. </a:t>
            </a:r>
          </a:p>
          <a:p>
            <a:pPr marL="0" indent="0">
              <a:buNone/>
            </a:pPr>
            <a:r>
              <a:rPr lang="en-GB" dirty="0" smtClean="0"/>
              <a:t>Adjourning is arguably more of an adjunct to the original four stage model rather than an extension - it views the group from a perspective beyond the purpose of the first four stages. The Adjourning phase is certainly very relevant to the people in the group and their well-being, but not to the main task of managing and developing a team, which is clearly central to the original four stages.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009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72819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Stage 5: Adjourning</a:t>
            </a:r>
            <a:br>
              <a:rPr lang="en-GB" dirty="0" smtClean="0"/>
            </a:br>
            <a:r>
              <a:rPr lang="en-GB" dirty="0" smtClean="0"/>
              <a:t>(sometimes called ‘deforming’ or ‘mourning’)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is the break-up of the group. </a:t>
            </a:r>
          </a:p>
          <a:p>
            <a:r>
              <a:rPr lang="en-GB" dirty="0" smtClean="0"/>
              <a:t>Recognition of and sensitivity to people's vulnerabilities in this stage is helpful, particularly if members of the group have been closely bonded and feel a sense of insecurity or threat from this change. </a:t>
            </a:r>
          </a:p>
          <a:p>
            <a:r>
              <a:rPr lang="en-GB" dirty="0" smtClean="0"/>
              <a:t>There may be feelings of loss and insecurity after the security of the group.</a:t>
            </a:r>
          </a:p>
          <a:p>
            <a:r>
              <a:rPr lang="en-GB" dirty="0" smtClean="0"/>
              <a:t>Attention to ‘endings’.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004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720</Words>
  <Application>Microsoft Office PowerPoint</Application>
  <PresentationFormat>On-screen Show (4:3)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Groups </vt:lpstr>
      <vt:lpstr>Bruce Tuckman’s  Group Development Model (1965) </vt:lpstr>
      <vt:lpstr>PowerPoint Presentation</vt:lpstr>
      <vt:lpstr>The stages:</vt:lpstr>
      <vt:lpstr>Stage 1: Forming</vt:lpstr>
      <vt:lpstr>Stage 2: Storming</vt:lpstr>
      <vt:lpstr>Stage 3: Norming</vt:lpstr>
      <vt:lpstr>Stage 4: Performing</vt:lpstr>
      <vt:lpstr>Stage 4 continued:</vt:lpstr>
      <vt:lpstr>Tuckman's fifth stage - Adjourning</vt:lpstr>
      <vt:lpstr>Stage 5: Adjourning (sometimes called ‘deforming’ or ‘mourning’)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Ruth Groff</cp:lastModifiedBy>
  <cp:revision>7</cp:revision>
  <dcterms:created xsi:type="dcterms:W3CDTF">2016-02-29T12:23:27Z</dcterms:created>
  <dcterms:modified xsi:type="dcterms:W3CDTF">2017-11-10T11:52:45Z</dcterms:modified>
</cp:coreProperties>
</file>