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437" r:id="rId2"/>
    <p:sldId id="258" r:id="rId3"/>
    <p:sldId id="310" r:id="rId4"/>
    <p:sldId id="352" r:id="rId5"/>
    <p:sldId id="333" r:id="rId6"/>
    <p:sldId id="402" r:id="rId7"/>
    <p:sldId id="407" r:id="rId8"/>
    <p:sldId id="403" r:id="rId9"/>
    <p:sldId id="404" r:id="rId10"/>
    <p:sldId id="405" r:id="rId11"/>
    <p:sldId id="406" r:id="rId12"/>
    <p:sldId id="415" r:id="rId13"/>
    <p:sldId id="416" r:id="rId14"/>
    <p:sldId id="427" r:id="rId15"/>
    <p:sldId id="417" r:id="rId16"/>
    <p:sldId id="422" r:id="rId17"/>
    <p:sldId id="432" r:id="rId18"/>
    <p:sldId id="349" r:id="rId19"/>
    <p:sldId id="397" r:id="rId20"/>
    <p:sldId id="394" r:id="rId21"/>
    <p:sldId id="396" r:id="rId22"/>
    <p:sldId id="348" r:id="rId23"/>
    <p:sldId id="433" r:id="rId24"/>
    <p:sldId id="398" r:id="rId25"/>
    <p:sldId id="434" r:id="rId26"/>
    <p:sldId id="435" r:id="rId27"/>
    <p:sldId id="423" r:id="rId28"/>
    <p:sldId id="399" r:id="rId29"/>
    <p:sldId id="286" r:id="rId30"/>
    <p:sldId id="287" r:id="rId3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33CC33"/>
    <a:srgbClr val="EAEAEA"/>
    <a:srgbClr val="FFFFCC"/>
    <a:srgbClr val="CCFF66"/>
    <a:srgbClr val="66FF99"/>
    <a:srgbClr val="DDDDDD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8484" autoAdjust="0"/>
    <p:restoredTop sz="96454" autoAdjust="0"/>
  </p:normalViewPr>
  <p:slideViewPr>
    <p:cSldViewPr>
      <p:cViewPr>
        <p:scale>
          <a:sx n="98" d="100"/>
          <a:sy n="98" d="100"/>
        </p:scale>
        <p:origin x="-1368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81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4890079-8696-41E2-9FB1-D133DFEBBE3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8127-9798-40F4-94DA-C55C21BBAB9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C8D09-6A1B-4DD1-B084-124F13124C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7FCEB4D-7DB0-465D-9434-DFE66DA74E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1FEE3-9796-4643-B392-410B8EC5C95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2440-D8B0-4EBB-8A5E-F5D8DA7BB74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D8244-2BF5-4A4C-ABDC-A2C861A3E4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32ED-628F-4E50-AE05-9199263CB68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F9DA-28DA-4B92-80F4-C7C13E8779B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148FA-F862-4994-A9DD-BA1D5C9DAA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B98C8-9DFC-407E-AD8C-C18268FF6B7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8AC52-8ACF-47CE-8F99-FB2B4BE853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15DE097-83A2-4440-AE48-DD85D43EA55A}" type="datetimeFigureOut">
              <a:rPr lang="en-US" smtClean="0"/>
              <a:pPr/>
              <a:t>4/30/2012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1386A7F-5376-4BCA-808D-6B2131B25D0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1.xls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2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3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4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97-2003_Worksheet5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.bin"/><Relationship Id="rId4" Type="http://schemas.openxmlformats.org/officeDocument/2006/relationships/oleObject" Target="../embeddings/Microsoft_Office_Excel_97-2003_Worksheet6.xls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</a:t>
            </a:r>
            <a:r>
              <a:rPr lang="en-GB" dirty="0" smtClean="0"/>
              <a:t>17</a:t>
            </a:r>
            <a:endParaRPr lang="en-GB" dirty="0" smtClean="0"/>
          </a:p>
          <a:p>
            <a:r>
              <a:rPr lang="en-GB" dirty="0" smtClean="0"/>
              <a:t>Classification Using Decision Trees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Introduction</a:t>
            </a:r>
            <a:endParaRPr lang="en-GB" sz="3200" b="1" dirty="0" smtClean="0"/>
          </a:p>
        </p:txBody>
      </p:sp>
      <p:sp>
        <p:nvSpPr>
          <p:cNvPr id="13315" name="Content Placeholder 8"/>
          <p:cNvSpPr>
            <a:spLocks noGrp="1"/>
          </p:cNvSpPr>
          <p:nvPr>
            <p:ph idx="1"/>
          </p:nvPr>
        </p:nvSpPr>
        <p:spPr>
          <a:xfrm>
            <a:off x="500034" y="1142984"/>
            <a:ext cx="7900987" cy="4425950"/>
          </a:xfrm>
        </p:spPr>
        <p:txBody>
          <a:bodyPr/>
          <a:lstStyle/>
          <a:p>
            <a:pPr marL="284163" indent="-284163"/>
            <a:r>
              <a:rPr lang="en-GB" sz="2800" dirty="0" smtClean="0"/>
              <a:t>Process </a:t>
            </a:r>
            <a:r>
              <a:rPr lang="en-GB" sz="2800" dirty="0" smtClean="0"/>
              <a:t>of Classification</a:t>
            </a:r>
            <a:endParaRPr lang="en-GB" sz="2800" dirty="0" smtClean="0">
              <a:ea typeface="SimSun" pitchFamily="2" charset="-122"/>
            </a:endParaRP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Approach for Classification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ID3 Algorithm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Evaluating </a:t>
            </a:r>
            <a:r>
              <a:rPr lang="en-GB" sz="2800" dirty="0" smtClean="0">
                <a:ea typeface="SimSun" pitchFamily="2" charset="-122"/>
              </a:rPr>
              <a:t>Performance of Decision Trees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Induction in </a:t>
            </a:r>
            <a:r>
              <a:rPr lang="en-GB" sz="2800" dirty="0" err="1" smtClean="0">
                <a:ea typeface="SimSun" pitchFamily="2" charset="-122"/>
              </a:rPr>
              <a:t>Weka</a:t>
            </a:r>
            <a:endParaRPr lang="en-GB" sz="2800" dirty="0" smtClean="0"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Process of Classification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382000" cy="995363"/>
          </a:xfrm>
        </p:spPr>
        <p:txBody>
          <a:bodyPr/>
          <a:lstStyle/>
          <a:p>
            <a:r>
              <a:rPr lang="en-GB" sz="2600" b="1" smtClean="0"/>
              <a:t>Training, Validation and Testing Examples</a:t>
            </a:r>
          </a:p>
        </p:txBody>
      </p:sp>
      <p:grpSp>
        <p:nvGrpSpPr>
          <p:cNvPr id="14340" name="Group 47"/>
          <p:cNvGrpSpPr>
            <a:grpSpLocks/>
          </p:cNvGrpSpPr>
          <p:nvPr/>
        </p:nvGrpSpPr>
        <p:grpSpPr bwMode="auto">
          <a:xfrm>
            <a:off x="1285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Refinement</a:t>
              </a:r>
              <a:endParaRPr lang="en-GB" sz="1300" b="1" dirty="0">
                <a:latin typeface="Arial Narrow" pitchFamily="34" charset="0"/>
              </a:endParaRP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1685925" y="3910013"/>
            <a:ext cx="641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1671638" y="3092450"/>
            <a:ext cx="741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4714875" y="2714625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4714875" y="378618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4714875" y="562133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7182" y="142852"/>
            <a:ext cx="7272338" cy="666733"/>
          </a:xfrm>
        </p:spPr>
        <p:txBody>
          <a:bodyPr/>
          <a:lstStyle/>
          <a:p>
            <a:r>
              <a:rPr lang="en-GB" sz="3200" b="1" dirty="0" smtClean="0"/>
              <a:t>Process of Classification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28" y="928670"/>
            <a:ext cx="8186738" cy="4424363"/>
          </a:xfrm>
        </p:spPr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b="1" dirty="0" smtClean="0"/>
              <a:t>Influential Factors for a Good Model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Ease of interpreting decisions by the classification model</a:t>
            </a:r>
            <a:endParaRPr lang="en-GB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2934" y="261937"/>
            <a:ext cx="7272338" cy="595295"/>
          </a:xfrm>
        </p:spPr>
        <p:txBody>
          <a:bodyPr/>
          <a:lstStyle/>
          <a:p>
            <a:r>
              <a:rPr lang="en-GB" sz="3200" b="1" dirty="0" smtClean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52413" y="2195513"/>
          <a:ext cx="4083050" cy="2792412"/>
        </p:xfrm>
        <a:graphic>
          <a:graphicData uri="http://schemas.openxmlformats.org/presentationml/2006/ole">
            <p:oleObj spid="_x0000_s1026" name="Worksheet" r:id="rId3" imgW="4480587" imgH="2872741" progId="Excel.Sheet.8">
              <p:embed/>
            </p:oleObj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1042988" y="1836738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928688" y="5357813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3571875" y="5357813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1031" name="Group 59"/>
          <p:cNvGrpSpPr>
            <a:grpSpLocks/>
          </p:cNvGrpSpPr>
          <p:nvPr/>
        </p:nvGrpSpPr>
        <p:grpSpPr bwMode="auto">
          <a:xfrm>
            <a:off x="5219700" y="2555875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1061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62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63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1070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71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6904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4572000" y="3571875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3982244" y="5018881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1159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1588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2016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1029" idx="0"/>
          </p:cNvCxnSpPr>
          <p:nvPr/>
        </p:nvCxnSpPr>
        <p:spPr>
          <a:xfrm>
            <a:off x="1928813" y="5357813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2409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sp>
        <p:nvSpPr>
          <p:cNvPr id="5601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4710113"/>
          </a:xfrm>
        </p:spPr>
        <p:txBody>
          <a:bodyPr/>
          <a:lstStyle/>
          <a:p>
            <a:pPr marL="285750" indent="-285750">
              <a:spcAft>
                <a:spcPts val="1200"/>
              </a:spcAft>
            </a:pPr>
            <a:r>
              <a:rPr lang="en-GB" altLang="zh-CN" sz="2800" b="1" smtClean="0">
                <a:ea typeface="SimSun" pitchFamily="2" charset="-122"/>
              </a:rPr>
              <a:t>Principle of Tree Construction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all examples are of the same class, create a leaf node labelled by the class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examples in the training set are of different classes, determine which attribute should be </a:t>
            </a:r>
            <a:r>
              <a:rPr lang="en-GB" sz="2400" i="1" smtClean="0">
                <a:latin typeface="Helvetica" pitchFamily="34" charset="0"/>
              </a:rPr>
              <a:t>selected</a:t>
            </a:r>
            <a:r>
              <a:rPr lang="en-GB" sz="2400" smtClean="0">
                <a:latin typeface="Helvetica" pitchFamily="34" charset="0"/>
              </a:rPr>
              <a:t> as the root of the current tree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Partition the input examples into subsets according to the values of the selected root attribute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Construct a decision tree recursively for each subset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Connect the roots for the subtrees to the root of the whole tree via labelled links</a:t>
            </a:r>
          </a:p>
          <a:p>
            <a:pPr marL="762000" lvl="1" indent="-495300"/>
            <a:endParaRPr lang="en-GB" altLang="zh-CN" sz="1800" b="1" smtClean="0">
              <a:solidFill>
                <a:schemeClr val="folHlink"/>
              </a:solidFill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smtClean="0"/>
              <a:t>Random Selection of Attributes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143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78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9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7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8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4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5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81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4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63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6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4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4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solidFill>
              <a:schemeClr val="bg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97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smtClean="0"/>
              <a:t>Algorithm Outline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762000" y="1700213"/>
            <a:ext cx="7772400" cy="458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15000"/>
              </a:spcBef>
            </a:pPr>
            <a:r>
              <a:rPr lang="en-GB" sz="1600" b="1">
                <a:latin typeface="Helvetica" pitchFamily="34" charset="0"/>
              </a:rPr>
              <a:t>Algorithm </a:t>
            </a:r>
            <a:r>
              <a:rPr lang="en-GB" sz="1600">
                <a:latin typeface="Helvetica" pitchFamily="34" charset="0"/>
              </a:rPr>
              <a:t>ID3_TreeConstruct (C: Training Set) : Decision Tree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 b="1">
                <a:latin typeface="Helvetica" pitchFamily="34" charset="0"/>
              </a:rPr>
              <a:t>begin</a:t>
            </a:r>
            <a:endParaRPr lang="en-GB" sz="1600">
              <a:latin typeface="Helvetica" pitchFamily="34" charset="0"/>
            </a:endParaRP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        Tree := </a:t>
            </a:r>
            <a:r>
              <a:rPr lang="en-GB" sz="1600">
                <a:latin typeface="Helvetica" pitchFamily="34" charset="0"/>
                <a:sym typeface="Symbol" pitchFamily="18" charset="2"/>
              </a:rPr>
              <a:t></a:t>
            </a:r>
            <a:r>
              <a:rPr lang="en-GB" sz="1600">
                <a:latin typeface="Helvetica" pitchFamily="34" charset="0"/>
              </a:rPr>
              <a:t>;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        </a:t>
            </a:r>
            <a:r>
              <a:rPr lang="en-GB" sz="1600" b="1">
                <a:latin typeface="Helvetica" pitchFamily="34" charset="0"/>
              </a:rPr>
              <a:t>if</a:t>
            </a:r>
            <a:r>
              <a:rPr lang="en-GB" sz="1600">
                <a:latin typeface="Helvetica" pitchFamily="34" charset="0"/>
              </a:rPr>
              <a:t> C is not empty </a:t>
            </a:r>
            <a:r>
              <a:rPr lang="en-GB" sz="1600" b="1">
                <a:latin typeface="Helvetica" pitchFamily="34" charset="0"/>
              </a:rPr>
              <a:t>then</a:t>
            </a:r>
            <a:r>
              <a:rPr lang="en-GB" sz="1600">
                <a:latin typeface="Helvetica" pitchFamily="34" charset="0"/>
              </a:rPr>
              <a:t> 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	</a:t>
            </a:r>
            <a:r>
              <a:rPr lang="en-GB" sz="1600" b="1">
                <a:latin typeface="Helvetica" pitchFamily="34" charset="0"/>
              </a:rPr>
              <a:t>if</a:t>
            </a:r>
            <a:r>
              <a:rPr lang="en-GB" sz="1600">
                <a:latin typeface="Helvetica" pitchFamily="34" charset="0"/>
              </a:rPr>
              <a:t> all examples in C are of one class </a:t>
            </a:r>
            <a:r>
              <a:rPr lang="en-GB" sz="1600" b="1">
                <a:latin typeface="Helvetica" pitchFamily="34" charset="0"/>
              </a:rPr>
              <a:t>then</a:t>
            </a:r>
            <a:endParaRPr lang="en-GB" sz="1600">
              <a:latin typeface="Helvetica" pitchFamily="34" charset="0"/>
            </a:endParaRP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	      Tree := a leaf node labelled by the class tag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	</a:t>
            </a:r>
            <a:r>
              <a:rPr lang="en-GB" sz="1600" b="1">
                <a:latin typeface="Helvetica" pitchFamily="34" charset="0"/>
              </a:rPr>
              <a:t>else begin</a:t>
            </a:r>
            <a:endParaRPr lang="en-GB" sz="1600">
              <a:latin typeface="Helvetica" pitchFamily="34" charset="0"/>
            </a:endParaRPr>
          </a:p>
          <a:p>
            <a:pPr eaLnBrk="0" hangingPunct="0">
              <a:spcBef>
                <a:spcPct val="15000"/>
              </a:spcBef>
            </a:pPr>
            <a:r>
              <a:rPr lang="en-GB" sz="1600" i="1">
                <a:latin typeface="Helvetica" pitchFamily="34" charset="0"/>
              </a:rPr>
              <a:t>	      </a:t>
            </a:r>
            <a:r>
              <a:rPr lang="en-GB" sz="1600" i="1" u="sng">
                <a:latin typeface="Helvetica" pitchFamily="34" charset="0"/>
              </a:rPr>
              <a:t>select attribute T with maximal </a:t>
            </a:r>
            <a:r>
              <a:rPr lang="en-GB" sz="1600" b="1" i="1" u="sng">
                <a:latin typeface="Helvetica" pitchFamily="34" charset="0"/>
              </a:rPr>
              <a:t>Information Gain </a:t>
            </a:r>
            <a:r>
              <a:rPr lang="en-GB" sz="1600" i="1" u="sng">
                <a:latin typeface="Helvetica" pitchFamily="34" charset="0"/>
              </a:rPr>
              <a:t>as the root</a:t>
            </a:r>
            <a:r>
              <a:rPr lang="en-GB" sz="1600" i="1">
                <a:latin typeface="Helvetica" pitchFamily="34" charset="0"/>
              </a:rPr>
              <a:t>;</a:t>
            </a:r>
            <a:endParaRPr lang="en-GB" sz="1600">
              <a:latin typeface="Helvetica" pitchFamily="34" charset="0"/>
            </a:endParaRP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	      partition C into C</a:t>
            </a:r>
            <a:r>
              <a:rPr lang="en-GB" sz="1600" baseline="-25000">
                <a:latin typeface="Helvetica" pitchFamily="34" charset="0"/>
              </a:rPr>
              <a:t>1</a:t>
            </a:r>
            <a:r>
              <a:rPr lang="en-GB" sz="1600">
                <a:latin typeface="Helvetica" pitchFamily="34" charset="0"/>
              </a:rPr>
              <a:t>, C</a:t>
            </a:r>
            <a:r>
              <a:rPr lang="en-GB" sz="1600" baseline="-25000">
                <a:latin typeface="Helvetica" pitchFamily="34" charset="0"/>
              </a:rPr>
              <a:t>2</a:t>
            </a:r>
            <a:r>
              <a:rPr lang="en-GB" sz="1600">
                <a:latin typeface="Helvetica" pitchFamily="34" charset="0"/>
              </a:rPr>
              <a:t>, ..., C</a:t>
            </a:r>
            <a:r>
              <a:rPr lang="en-GB" sz="1600" baseline="-25000">
                <a:latin typeface="Helvetica" pitchFamily="34" charset="0"/>
              </a:rPr>
              <a:t>w</a:t>
            </a:r>
            <a:r>
              <a:rPr lang="en-GB" sz="1600">
                <a:latin typeface="Helvetica" pitchFamily="34" charset="0"/>
              </a:rPr>
              <a:t> by values of </a:t>
            </a:r>
            <a:r>
              <a:rPr lang="en-GB" sz="1600" i="1">
                <a:latin typeface="Helvetica" pitchFamily="34" charset="0"/>
              </a:rPr>
              <a:t>T</a:t>
            </a:r>
            <a:r>
              <a:rPr lang="en-GB" sz="1600">
                <a:latin typeface="Helvetica" pitchFamily="34" charset="0"/>
              </a:rPr>
              <a:t>; 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	      </a:t>
            </a:r>
            <a:r>
              <a:rPr lang="en-GB" sz="1600" b="1">
                <a:latin typeface="Helvetica" pitchFamily="34" charset="0"/>
              </a:rPr>
              <a:t>for</a:t>
            </a:r>
            <a:r>
              <a:rPr lang="en-GB" sz="1600">
                <a:latin typeface="Helvetica" pitchFamily="34" charset="0"/>
              </a:rPr>
              <a:t> each C</a:t>
            </a:r>
            <a:r>
              <a:rPr lang="en-GB" sz="1600" baseline="-25000">
                <a:latin typeface="Helvetica" pitchFamily="34" charset="0"/>
              </a:rPr>
              <a:t>i</a:t>
            </a:r>
            <a:r>
              <a:rPr lang="en-GB" sz="1600">
                <a:latin typeface="Helvetica" pitchFamily="34" charset="0"/>
              </a:rPr>
              <a:t> (1</a:t>
            </a:r>
            <a:r>
              <a:rPr lang="en-GB" sz="1600">
                <a:latin typeface="Helvetica" pitchFamily="34" charset="0"/>
                <a:sym typeface="Symbol" pitchFamily="18" charset="2"/>
              </a:rPr>
              <a:t></a:t>
            </a:r>
            <a:r>
              <a:rPr lang="en-GB" sz="1600">
                <a:latin typeface="Helvetica" pitchFamily="34" charset="0"/>
              </a:rPr>
              <a:t> i </a:t>
            </a:r>
            <a:r>
              <a:rPr lang="en-GB" sz="1600">
                <a:latin typeface="Helvetica" pitchFamily="34" charset="0"/>
                <a:sym typeface="Symbol" pitchFamily="18" charset="2"/>
              </a:rPr>
              <a:t></a:t>
            </a:r>
            <a:r>
              <a:rPr lang="en-GB" sz="1600">
                <a:latin typeface="Helvetica" pitchFamily="34" charset="0"/>
              </a:rPr>
              <a:t> w) </a:t>
            </a:r>
            <a:r>
              <a:rPr lang="en-GB" sz="1600" b="1">
                <a:latin typeface="Helvetica" pitchFamily="34" charset="0"/>
              </a:rPr>
              <a:t>do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 b="1">
                <a:latin typeface="Helvetica" pitchFamily="34" charset="0"/>
              </a:rPr>
              <a:t>		</a:t>
            </a:r>
            <a:r>
              <a:rPr lang="en-GB" sz="1600">
                <a:latin typeface="Helvetica" pitchFamily="34" charset="0"/>
              </a:rPr>
              <a:t>t</a:t>
            </a:r>
            <a:r>
              <a:rPr lang="en-GB" sz="1600" baseline="-25000">
                <a:latin typeface="Helvetica" pitchFamily="34" charset="0"/>
              </a:rPr>
              <a:t>i</a:t>
            </a:r>
            <a:r>
              <a:rPr lang="en-GB" sz="1600">
                <a:latin typeface="Helvetica" pitchFamily="34" charset="0"/>
              </a:rPr>
              <a:t> </a:t>
            </a:r>
            <a:r>
              <a:rPr lang="en-GB" sz="1600">
                <a:latin typeface="Helvetica" pitchFamily="34" charset="0"/>
                <a:sym typeface="Symbol" pitchFamily="18" charset="2"/>
              </a:rPr>
              <a:t> </a:t>
            </a:r>
            <a:r>
              <a:rPr lang="en-GB" sz="1600">
                <a:latin typeface="Helvetica" pitchFamily="34" charset="0"/>
              </a:rPr>
              <a:t>ID3_TreeConstruct (C</a:t>
            </a:r>
            <a:r>
              <a:rPr lang="en-GB" sz="1600" baseline="-25000">
                <a:latin typeface="Helvetica" pitchFamily="34" charset="0"/>
              </a:rPr>
              <a:t>i</a:t>
            </a:r>
            <a:r>
              <a:rPr lang="en-GB" sz="1600">
                <a:latin typeface="Helvetica" pitchFamily="34" charset="0"/>
              </a:rPr>
              <a:t>); 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	      Tree := a tree </a:t>
            </a:r>
            <a:r>
              <a:rPr lang="en-GB" sz="1600" i="1">
                <a:latin typeface="Helvetica" pitchFamily="34" charset="0"/>
              </a:rPr>
              <a:t>T</a:t>
            </a:r>
            <a:r>
              <a:rPr lang="en-GB" sz="1600">
                <a:latin typeface="Helvetica" pitchFamily="34" charset="0"/>
              </a:rPr>
              <a:t> as root and t</a:t>
            </a:r>
            <a:r>
              <a:rPr lang="en-GB" sz="1600" baseline="-25000">
                <a:latin typeface="Helvetica" pitchFamily="34" charset="0"/>
              </a:rPr>
              <a:t>1</a:t>
            </a:r>
            <a:r>
              <a:rPr lang="en-GB" sz="1600">
                <a:latin typeface="Helvetica" pitchFamily="34" charset="0"/>
              </a:rPr>
              <a:t>, t</a:t>
            </a:r>
            <a:r>
              <a:rPr lang="en-GB" sz="1600" baseline="-25000">
                <a:latin typeface="Helvetica" pitchFamily="34" charset="0"/>
              </a:rPr>
              <a:t>2</a:t>
            </a:r>
            <a:r>
              <a:rPr lang="en-GB" sz="1600">
                <a:latin typeface="Helvetica" pitchFamily="34" charset="0"/>
              </a:rPr>
              <a:t>, ..., t</a:t>
            </a:r>
            <a:r>
              <a:rPr lang="en-GB" sz="1600" baseline="-25000">
                <a:latin typeface="Helvetica" pitchFamily="34" charset="0"/>
              </a:rPr>
              <a:t>w</a:t>
            </a:r>
            <a:r>
              <a:rPr lang="en-GB" sz="1600">
                <a:latin typeface="Helvetica" pitchFamily="34" charset="0"/>
              </a:rPr>
              <a:t> as subtrees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	      label the linked from </a:t>
            </a:r>
            <a:r>
              <a:rPr lang="en-GB" sz="1600" i="1">
                <a:latin typeface="Helvetica" pitchFamily="34" charset="0"/>
              </a:rPr>
              <a:t>T</a:t>
            </a:r>
            <a:r>
              <a:rPr lang="en-GB" sz="1600">
                <a:latin typeface="Helvetica" pitchFamily="34" charset="0"/>
              </a:rPr>
              <a:t> to the subtrees with values of </a:t>
            </a:r>
            <a:r>
              <a:rPr lang="en-GB" sz="1600" i="1">
                <a:latin typeface="Helvetica" pitchFamily="34" charset="0"/>
              </a:rPr>
              <a:t>T</a:t>
            </a:r>
            <a:endParaRPr lang="en-GB" sz="1600">
              <a:latin typeface="Helvetica" pitchFamily="34" charset="0"/>
            </a:endParaRP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             </a:t>
            </a:r>
            <a:r>
              <a:rPr lang="en-GB" sz="1600" b="1">
                <a:latin typeface="Helvetica" pitchFamily="34" charset="0"/>
              </a:rPr>
              <a:t>end;</a:t>
            </a:r>
            <a:r>
              <a:rPr lang="en-GB" sz="1600">
                <a:latin typeface="Helvetica" pitchFamily="34" charset="0"/>
              </a:rPr>
              <a:t> 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>
                <a:latin typeface="Helvetica" pitchFamily="34" charset="0"/>
              </a:rPr>
              <a:t>         return(Tree);</a:t>
            </a:r>
          </a:p>
          <a:p>
            <a:pPr eaLnBrk="0" hangingPunct="0">
              <a:spcBef>
                <a:spcPct val="15000"/>
              </a:spcBef>
            </a:pPr>
            <a:r>
              <a:rPr lang="en-GB" sz="1600" b="1">
                <a:latin typeface="Helvetica" pitchFamily="34" charset="0"/>
              </a:rPr>
              <a:t>end</a:t>
            </a:r>
            <a:r>
              <a:rPr lang="en-GB" sz="1600">
                <a:latin typeface="Helvetica" pitchFamily="34" charset="0"/>
              </a:rPr>
              <a:t>;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850900" y="1789113"/>
          <a:ext cx="3792538" cy="2792412"/>
        </p:xfrm>
        <a:graphic>
          <a:graphicData uri="http://schemas.openxmlformats.org/presentationml/2006/ole">
            <p:oleObj spid="_x0000_s2050" name="Worksheet" r:id="rId3" imgW="4160545" imgH="2872741" progId="Excel.Sheet.8">
              <p:embed/>
            </p:oleObj>
          </a:graphicData>
        </a:graphic>
      </p:graphicFrame>
      <p:sp>
        <p:nvSpPr>
          <p:cNvPr id="2053" name="Text Box 104"/>
          <p:cNvSpPr txBox="1">
            <a:spLocks noChangeArrowheads="1"/>
          </p:cNvSpPr>
          <p:nvPr/>
        </p:nvSpPr>
        <p:spPr bwMode="auto">
          <a:xfrm>
            <a:off x="1187450" y="4797425"/>
            <a:ext cx="2813050" cy="1322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Gain(Outlook) = 0.246 bits</a:t>
            </a:r>
          </a:p>
          <a:p>
            <a:r>
              <a:rPr lang="en-GB" sz="1600" b="1" dirty="0">
                <a:latin typeface="Arial Narrow" pitchFamily="34" charset="0"/>
              </a:rPr>
              <a:t>Gain(Temperature) = 0.029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0.151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0.048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Outlook is chosen as the root.</a:t>
            </a:r>
          </a:p>
        </p:txBody>
      </p:sp>
      <p:grpSp>
        <p:nvGrpSpPr>
          <p:cNvPr id="2054" name="Group 161"/>
          <p:cNvGrpSpPr>
            <a:grpSpLocks/>
          </p:cNvGrpSpPr>
          <p:nvPr/>
        </p:nvGrpSpPr>
        <p:grpSpPr bwMode="auto">
          <a:xfrm>
            <a:off x="5638800" y="2794000"/>
            <a:ext cx="2667000" cy="1397000"/>
            <a:chOff x="3264" y="2768"/>
            <a:chExt cx="1680" cy="880"/>
          </a:xfrm>
        </p:grpSpPr>
        <p:sp>
          <p:nvSpPr>
            <p:cNvPr id="2056" name="Rectangle 107"/>
            <p:cNvSpPr>
              <a:spLocks noChangeArrowheads="1"/>
            </p:cNvSpPr>
            <p:nvPr/>
          </p:nvSpPr>
          <p:spPr bwMode="auto">
            <a:xfrm>
              <a:off x="3840" y="276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108"/>
            <p:cNvSpPr>
              <a:spLocks noChangeArrowheads="1"/>
            </p:cNvSpPr>
            <p:nvPr/>
          </p:nvSpPr>
          <p:spPr bwMode="auto">
            <a:xfrm>
              <a:off x="3904" y="2880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Rectangle 109"/>
            <p:cNvSpPr>
              <a:spLocks noChangeArrowheads="1"/>
            </p:cNvSpPr>
            <p:nvPr/>
          </p:nvSpPr>
          <p:spPr bwMode="auto">
            <a:xfrm>
              <a:off x="3936" y="2832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59" name="Line 116"/>
            <p:cNvSpPr>
              <a:spLocks noChangeShapeType="1"/>
            </p:cNvSpPr>
            <p:nvPr/>
          </p:nvSpPr>
          <p:spPr bwMode="auto">
            <a:xfrm flipH="1">
              <a:off x="3494" y="3003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Line 117"/>
            <p:cNvSpPr>
              <a:spLocks noChangeShapeType="1"/>
            </p:cNvSpPr>
            <p:nvPr/>
          </p:nvSpPr>
          <p:spPr bwMode="auto">
            <a:xfrm>
              <a:off x="4133" y="3003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Line 118"/>
            <p:cNvSpPr>
              <a:spLocks noChangeShapeType="1"/>
            </p:cNvSpPr>
            <p:nvPr/>
          </p:nvSpPr>
          <p:spPr bwMode="auto">
            <a:xfrm>
              <a:off x="4346" y="3003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Oval 119"/>
            <p:cNvSpPr>
              <a:spLocks noChangeArrowheads="1"/>
            </p:cNvSpPr>
            <p:nvPr/>
          </p:nvSpPr>
          <p:spPr bwMode="auto">
            <a:xfrm>
              <a:off x="4011" y="3276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Rectangle 120"/>
            <p:cNvSpPr>
              <a:spLocks noChangeArrowheads="1"/>
            </p:cNvSpPr>
            <p:nvPr/>
          </p:nvSpPr>
          <p:spPr bwMode="auto">
            <a:xfrm>
              <a:off x="4118" y="3296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Rectangle 121"/>
            <p:cNvSpPr>
              <a:spLocks noChangeArrowheads="1"/>
            </p:cNvSpPr>
            <p:nvPr/>
          </p:nvSpPr>
          <p:spPr bwMode="auto">
            <a:xfrm>
              <a:off x="4118" y="3295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5" name="Rectangle 125"/>
            <p:cNvSpPr>
              <a:spLocks noChangeArrowheads="1"/>
            </p:cNvSpPr>
            <p:nvPr/>
          </p:nvSpPr>
          <p:spPr bwMode="auto">
            <a:xfrm>
              <a:off x="3541" y="3119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Rectangle 126"/>
            <p:cNvSpPr>
              <a:spLocks noChangeArrowheads="1"/>
            </p:cNvSpPr>
            <p:nvPr/>
          </p:nvSpPr>
          <p:spPr bwMode="auto">
            <a:xfrm>
              <a:off x="3541" y="3111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Rectangle 127"/>
            <p:cNvSpPr>
              <a:spLocks noChangeArrowheads="1"/>
            </p:cNvSpPr>
            <p:nvPr/>
          </p:nvSpPr>
          <p:spPr bwMode="auto">
            <a:xfrm>
              <a:off x="3408" y="3053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8" name="Rectangle 128"/>
            <p:cNvSpPr>
              <a:spLocks noChangeArrowheads="1"/>
            </p:cNvSpPr>
            <p:nvPr/>
          </p:nvSpPr>
          <p:spPr bwMode="auto">
            <a:xfrm>
              <a:off x="3975" y="3119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Rectangle 129"/>
            <p:cNvSpPr>
              <a:spLocks noChangeArrowheads="1"/>
            </p:cNvSpPr>
            <p:nvPr/>
          </p:nvSpPr>
          <p:spPr bwMode="auto">
            <a:xfrm>
              <a:off x="3975" y="3111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Rectangle 130"/>
            <p:cNvSpPr>
              <a:spLocks noChangeArrowheads="1"/>
            </p:cNvSpPr>
            <p:nvPr/>
          </p:nvSpPr>
          <p:spPr bwMode="auto">
            <a:xfrm>
              <a:off x="3976" y="3072"/>
              <a:ext cx="362" cy="115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1" name="Rectangle 131"/>
            <p:cNvSpPr>
              <a:spLocks noChangeArrowheads="1"/>
            </p:cNvSpPr>
            <p:nvPr/>
          </p:nvSpPr>
          <p:spPr bwMode="auto">
            <a:xfrm>
              <a:off x="4505" y="3119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Rectangle 132"/>
            <p:cNvSpPr>
              <a:spLocks noChangeArrowheads="1"/>
            </p:cNvSpPr>
            <p:nvPr/>
          </p:nvSpPr>
          <p:spPr bwMode="auto">
            <a:xfrm>
              <a:off x="4505" y="3111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3" name="Rectangle 133"/>
            <p:cNvSpPr>
              <a:spLocks noChangeArrowheads="1"/>
            </p:cNvSpPr>
            <p:nvPr/>
          </p:nvSpPr>
          <p:spPr bwMode="auto">
            <a:xfrm>
              <a:off x="4641" y="3072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4" name="AutoShape 159"/>
            <p:cNvSpPr>
              <a:spLocks noChangeArrowheads="1"/>
            </p:cNvSpPr>
            <p:nvPr/>
          </p:nvSpPr>
          <p:spPr bwMode="auto">
            <a:xfrm>
              <a:off x="3264" y="3312"/>
              <a:ext cx="432" cy="33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5" name="AutoShape 160"/>
            <p:cNvSpPr>
              <a:spLocks noChangeArrowheads="1"/>
            </p:cNvSpPr>
            <p:nvPr/>
          </p:nvSpPr>
          <p:spPr bwMode="auto">
            <a:xfrm>
              <a:off x="4512" y="3264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055" name="AutoShape 162"/>
          <p:cNvSpPr>
            <a:spLocks noChangeArrowheads="1"/>
          </p:cNvSpPr>
          <p:nvPr/>
        </p:nvSpPr>
        <p:spPr bwMode="auto">
          <a:xfrm>
            <a:off x="2484438" y="4581525"/>
            <a:ext cx="228600" cy="2286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>
          <a:xfrm>
            <a:off x="476280" y="1000108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grpSp>
        <p:nvGrpSpPr>
          <p:cNvPr id="3077" name="Group 30"/>
          <p:cNvGrpSpPr>
            <a:grpSpLocks/>
          </p:cNvGrpSpPr>
          <p:nvPr/>
        </p:nvGrpSpPr>
        <p:grpSpPr bwMode="auto">
          <a:xfrm>
            <a:off x="1062038" y="1844675"/>
            <a:ext cx="3581400" cy="1568450"/>
            <a:chOff x="480" y="1164"/>
            <a:chExt cx="2256" cy="852"/>
          </a:xfrm>
        </p:grpSpPr>
        <p:graphicFrame>
          <p:nvGraphicFramePr>
            <p:cNvPr id="3074" name="Object 2"/>
            <p:cNvGraphicFramePr>
              <a:graphicFrameLocks noChangeAspect="1"/>
            </p:cNvGraphicFramePr>
            <p:nvPr/>
          </p:nvGraphicFramePr>
          <p:xfrm>
            <a:off x="540" y="1386"/>
            <a:ext cx="1764" cy="630"/>
          </p:xfrm>
          <a:graphic>
            <a:graphicData uri="http://schemas.openxmlformats.org/presentationml/2006/ole">
              <p:oleObj spid="_x0000_s3074" name="Worksheet" r:id="rId3" imgW="3078000" imgH="1029240" progId="Excel.Sheet.8">
                <p:embed/>
              </p:oleObj>
            </a:graphicData>
          </a:graphic>
        </p:graphicFrame>
        <p:sp>
          <p:nvSpPr>
            <p:cNvPr id="3113" name="Text Box 6"/>
            <p:cNvSpPr txBox="1">
              <a:spLocks noChangeArrowheads="1"/>
            </p:cNvSpPr>
            <p:nvPr/>
          </p:nvSpPr>
          <p:spPr bwMode="auto">
            <a:xfrm>
              <a:off x="480" y="116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Set(outlook=sunny)</a:t>
              </a:r>
            </a:p>
          </p:txBody>
        </p:sp>
      </p:grp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1116013" y="3933825"/>
            <a:ext cx="2897187" cy="1076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0.571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Gain(Humidity) = 0.971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0.020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Humidity is chosen as the root.</a:t>
            </a:r>
          </a:p>
        </p:txBody>
      </p:sp>
      <p:sp>
        <p:nvSpPr>
          <p:cNvPr id="3079" name="AutoShape 31"/>
          <p:cNvSpPr>
            <a:spLocks noChangeArrowheads="1"/>
          </p:cNvSpPr>
          <p:nvPr/>
        </p:nvSpPr>
        <p:spPr bwMode="auto">
          <a:xfrm>
            <a:off x="2514600" y="3500438"/>
            <a:ext cx="257175" cy="309562"/>
          </a:xfrm>
          <a:prstGeom prst="downArrow">
            <a:avLst>
              <a:gd name="adj1" fmla="val 50000"/>
              <a:gd name="adj2" fmla="val 5844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080" name="Group 47"/>
          <p:cNvGrpSpPr>
            <a:grpSpLocks/>
          </p:cNvGrpSpPr>
          <p:nvPr/>
        </p:nvGrpSpPr>
        <p:grpSpPr bwMode="auto">
          <a:xfrm>
            <a:off x="5219700" y="2606675"/>
            <a:ext cx="3276600" cy="1812925"/>
            <a:chOff x="3216" y="1392"/>
            <a:chExt cx="2064" cy="1142"/>
          </a:xfrm>
        </p:grpSpPr>
        <p:sp>
          <p:nvSpPr>
            <p:cNvPr id="3081" name="Line 45"/>
            <p:cNvSpPr>
              <a:spLocks noChangeShapeType="1"/>
            </p:cNvSpPr>
            <p:nvPr/>
          </p:nvSpPr>
          <p:spPr bwMode="auto">
            <a:xfrm>
              <a:off x="3840" y="2112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2" name="Line 43"/>
            <p:cNvSpPr>
              <a:spLocks noChangeShapeType="1"/>
            </p:cNvSpPr>
            <p:nvPr/>
          </p:nvSpPr>
          <p:spPr bwMode="auto">
            <a:xfrm flipH="1">
              <a:off x="3360" y="2112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3" name="Rectangle 10"/>
            <p:cNvSpPr>
              <a:spLocks noChangeArrowheads="1"/>
            </p:cNvSpPr>
            <p:nvPr/>
          </p:nvSpPr>
          <p:spPr bwMode="auto">
            <a:xfrm>
              <a:off x="4176" y="1392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Rectangle 11"/>
            <p:cNvSpPr>
              <a:spLocks noChangeArrowheads="1"/>
            </p:cNvSpPr>
            <p:nvPr/>
          </p:nvSpPr>
          <p:spPr bwMode="auto">
            <a:xfrm>
              <a:off x="4240" y="1488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Rectangle 12"/>
            <p:cNvSpPr>
              <a:spLocks noChangeArrowheads="1"/>
            </p:cNvSpPr>
            <p:nvPr/>
          </p:nvSpPr>
          <p:spPr bwMode="auto">
            <a:xfrm>
              <a:off x="4272" y="1440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86" name="Line 13"/>
            <p:cNvSpPr>
              <a:spLocks noChangeShapeType="1"/>
            </p:cNvSpPr>
            <p:nvPr/>
          </p:nvSpPr>
          <p:spPr bwMode="auto">
            <a:xfrm flipH="1">
              <a:off x="3830" y="1611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Line 14"/>
            <p:cNvSpPr>
              <a:spLocks noChangeShapeType="1"/>
            </p:cNvSpPr>
            <p:nvPr/>
          </p:nvSpPr>
          <p:spPr bwMode="auto">
            <a:xfrm>
              <a:off x="4469" y="1611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Line 15"/>
            <p:cNvSpPr>
              <a:spLocks noChangeShapeType="1"/>
            </p:cNvSpPr>
            <p:nvPr/>
          </p:nvSpPr>
          <p:spPr bwMode="auto">
            <a:xfrm>
              <a:off x="4682" y="1611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Oval 16"/>
            <p:cNvSpPr>
              <a:spLocks noChangeArrowheads="1"/>
            </p:cNvSpPr>
            <p:nvPr/>
          </p:nvSpPr>
          <p:spPr bwMode="auto">
            <a:xfrm>
              <a:off x="4347" y="1884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Rectangle 17"/>
            <p:cNvSpPr>
              <a:spLocks noChangeArrowheads="1"/>
            </p:cNvSpPr>
            <p:nvPr/>
          </p:nvSpPr>
          <p:spPr bwMode="auto">
            <a:xfrm>
              <a:off x="4454" y="1904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Rectangle 18"/>
            <p:cNvSpPr>
              <a:spLocks noChangeArrowheads="1"/>
            </p:cNvSpPr>
            <p:nvPr/>
          </p:nvSpPr>
          <p:spPr bwMode="auto">
            <a:xfrm>
              <a:off x="4454" y="1903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2" name="Rectangle 19"/>
            <p:cNvSpPr>
              <a:spLocks noChangeArrowheads="1"/>
            </p:cNvSpPr>
            <p:nvPr/>
          </p:nvSpPr>
          <p:spPr bwMode="auto">
            <a:xfrm>
              <a:off x="3877" y="1727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Rectangle 20"/>
            <p:cNvSpPr>
              <a:spLocks noChangeArrowheads="1"/>
            </p:cNvSpPr>
            <p:nvPr/>
          </p:nvSpPr>
          <p:spPr bwMode="auto">
            <a:xfrm>
              <a:off x="3877" y="1719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4" name="Rectangle 21"/>
            <p:cNvSpPr>
              <a:spLocks noChangeArrowheads="1"/>
            </p:cNvSpPr>
            <p:nvPr/>
          </p:nvSpPr>
          <p:spPr bwMode="auto">
            <a:xfrm>
              <a:off x="3744" y="1661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5" name="Rectangle 22"/>
            <p:cNvSpPr>
              <a:spLocks noChangeArrowheads="1"/>
            </p:cNvSpPr>
            <p:nvPr/>
          </p:nvSpPr>
          <p:spPr bwMode="auto">
            <a:xfrm>
              <a:off x="4311" y="1727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6" name="Rectangle 23"/>
            <p:cNvSpPr>
              <a:spLocks noChangeArrowheads="1"/>
            </p:cNvSpPr>
            <p:nvPr/>
          </p:nvSpPr>
          <p:spPr bwMode="auto">
            <a:xfrm>
              <a:off x="4311" y="1719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7" name="Rectangle 24"/>
            <p:cNvSpPr>
              <a:spLocks noChangeArrowheads="1"/>
            </p:cNvSpPr>
            <p:nvPr/>
          </p:nvSpPr>
          <p:spPr bwMode="auto">
            <a:xfrm>
              <a:off x="4312" y="1680"/>
              <a:ext cx="362" cy="115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8" name="Rectangle 25"/>
            <p:cNvSpPr>
              <a:spLocks noChangeArrowheads="1"/>
            </p:cNvSpPr>
            <p:nvPr/>
          </p:nvSpPr>
          <p:spPr bwMode="auto">
            <a:xfrm>
              <a:off x="4841" y="1727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9" name="Rectangle 26"/>
            <p:cNvSpPr>
              <a:spLocks noChangeArrowheads="1"/>
            </p:cNvSpPr>
            <p:nvPr/>
          </p:nvSpPr>
          <p:spPr bwMode="auto">
            <a:xfrm>
              <a:off x="4841" y="1719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00" name="Rectangle 27"/>
            <p:cNvSpPr>
              <a:spLocks noChangeArrowheads="1"/>
            </p:cNvSpPr>
            <p:nvPr/>
          </p:nvSpPr>
          <p:spPr bwMode="auto">
            <a:xfrm>
              <a:off x="4977" y="1680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1" name="AutoShape 29"/>
            <p:cNvSpPr>
              <a:spLocks noChangeArrowheads="1"/>
            </p:cNvSpPr>
            <p:nvPr/>
          </p:nvSpPr>
          <p:spPr bwMode="auto">
            <a:xfrm>
              <a:off x="4848" y="1872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102" name="Group 35"/>
            <p:cNvGrpSpPr>
              <a:grpSpLocks/>
            </p:cNvGrpSpPr>
            <p:nvPr/>
          </p:nvGrpSpPr>
          <p:grpSpPr bwMode="auto">
            <a:xfrm>
              <a:off x="3504" y="1920"/>
              <a:ext cx="577" cy="220"/>
              <a:chOff x="3504" y="2400"/>
              <a:chExt cx="577" cy="220"/>
            </a:xfrm>
          </p:grpSpPr>
          <p:sp>
            <p:nvSpPr>
              <p:cNvPr id="3111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2" name="Rectangle 34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3103" name="Group 39"/>
            <p:cNvGrpSpPr>
              <a:grpSpLocks/>
            </p:cNvGrpSpPr>
            <p:nvPr/>
          </p:nvGrpSpPr>
          <p:grpSpPr bwMode="auto">
            <a:xfrm>
              <a:off x="3216" y="2400"/>
              <a:ext cx="254" cy="134"/>
              <a:chOff x="3216" y="2448"/>
              <a:chExt cx="254" cy="134"/>
            </a:xfrm>
          </p:grpSpPr>
          <p:sp>
            <p:nvSpPr>
              <p:cNvPr id="3109" name="Oval 36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0" name="Rectangle 38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3104" name="Group 40"/>
            <p:cNvGrpSpPr>
              <a:grpSpLocks/>
            </p:cNvGrpSpPr>
            <p:nvPr/>
          </p:nvGrpSpPr>
          <p:grpSpPr bwMode="auto">
            <a:xfrm>
              <a:off x="4032" y="2400"/>
              <a:ext cx="240" cy="134"/>
              <a:chOff x="3216" y="2448"/>
              <a:chExt cx="254" cy="134"/>
            </a:xfrm>
          </p:grpSpPr>
          <p:sp>
            <p:nvSpPr>
              <p:cNvPr id="3107" name="Oval 41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08" name="Rectangle 42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3105" name="Rectangle 44"/>
            <p:cNvSpPr>
              <a:spLocks noChangeArrowheads="1"/>
            </p:cNvSpPr>
            <p:nvPr/>
          </p:nvSpPr>
          <p:spPr bwMode="auto">
            <a:xfrm>
              <a:off x="3276" y="2208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6" name="Rectangle 46"/>
            <p:cNvSpPr>
              <a:spLocks noChangeArrowheads="1"/>
            </p:cNvSpPr>
            <p:nvPr/>
          </p:nvSpPr>
          <p:spPr bwMode="auto">
            <a:xfrm>
              <a:off x="4074" y="2208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>
          <a:xfrm>
            <a:off x="500034" y="1038212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971550" y="3863975"/>
            <a:ext cx="2681288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0.020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0.020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Gain(Windy) = 0.971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Windy is chosen as the root.</a:t>
            </a:r>
          </a:p>
        </p:txBody>
      </p:sp>
      <p:sp>
        <p:nvSpPr>
          <p:cNvPr id="4102" name="AutoShape 8"/>
          <p:cNvSpPr>
            <a:spLocks noChangeArrowheads="1"/>
          </p:cNvSpPr>
          <p:nvPr/>
        </p:nvSpPr>
        <p:spPr bwMode="auto">
          <a:xfrm>
            <a:off x="2268538" y="3332163"/>
            <a:ext cx="215900" cy="312737"/>
          </a:xfrm>
          <a:prstGeom prst="downArrow">
            <a:avLst>
              <a:gd name="adj1" fmla="val 50000"/>
              <a:gd name="adj2" fmla="val 5828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03" name="Group 45"/>
          <p:cNvGrpSpPr>
            <a:grpSpLocks/>
          </p:cNvGrpSpPr>
          <p:nvPr/>
        </p:nvGrpSpPr>
        <p:grpSpPr bwMode="auto">
          <a:xfrm>
            <a:off x="838200" y="1847850"/>
            <a:ext cx="3581400" cy="1352550"/>
            <a:chOff x="528" y="1104"/>
            <a:chExt cx="2256" cy="852"/>
          </a:xfrm>
        </p:grpSpPr>
        <p:sp>
          <p:nvSpPr>
            <p:cNvPr id="4148" name="Text Box 6"/>
            <p:cNvSpPr txBox="1">
              <a:spLocks noChangeArrowheads="1"/>
            </p:cNvSpPr>
            <p:nvPr/>
          </p:nvSpPr>
          <p:spPr bwMode="auto">
            <a:xfrm>
              <a:off x="528" y="110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Set(outlook=rain)</a:t>
              </a:r>
            </a:p>
          </p:txBody>
        </p:sp>
        <p:graphicFrame>
          <p:nvGraphicFramePr>
            <p:cNvPr id="4098" name="Object 2"/>
            <p:cNvGraphicFramePr>
              <a:graphicFrameLocks noChangeAspect="1"/>
            </p:cNvGraphicFramePr>
            <p:nvPr/>
          </p:nvGraphicFramePr>
          <p:xfrm>
            <a:off x="600" y="1326"/>
            <a:ext cx="1764" cy="630"/>
          </p:xfrm>
          <a:graphic>
            <a:graphicData uri="http://schemas.openxmlformats.org/presentationml/2006/ole">
              <p:oleObj spid="_x0000_s4098" name="Worksheet" r:id="rId3" imgW="3078000" imgH="1029240" progId="Excel.Sheet.8">
                <p:embed/>
              </p:oleObj>
            </a:graphicData>
          </a:graphic>
        </p:graphicFrame>
      </p:grpSp>
      <p:grpSp>
        <p:nvGrpSpPr>
          <p:cNvPr id="4104" name="Group 59"/>
          <p:cNvGrpSpPr>
            <a:grpSpLocks/>
          </p:cNvGrpSpPr>
          <p:nvPr/>
        </p:nvGrpSpPr>
        <p:grpSpPr bwMode="auto">
          <a:xfrm>
            <a:off x="5021263" y="2835275"/>
            <a:ext cx="3741737" cy="1812925"/>
            <a:chOff x="3120" y="1690"/>
            <a:chExt cx="2357" cy="1142"/>
          </a:xfrm>
        </p:grpSpPr>
        <p:sp>
          <p:nvSpPr>
            <p:cNvPr id="4105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6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7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0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6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9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4122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4125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4146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7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4126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4144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5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4127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4142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3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28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29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0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1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2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4134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4140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1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4135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4138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9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36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7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85728"/>
            <a:ext cx="7429500" cy="595295"/>
          </a:xfrm>
        </p:spPr>
        <p:txBody>
          <a:bodyPr/>
          <a:lstStyle/>
          <a:p>
            <a:r>
              <a:rPr lang="en-GB" sz="3200" b="1" dirty="0" smtClean="0"/>
              <a:t>Other </a:t>
            </a:r>
            <a:r>
              <a:rPr lang="en-GB" sz="3200" b="1" dirty="0" smtClean="0"/>
              <a:t>Algorithms</a:t>
            </a:r>
            <a:endParaRPr lang="en-GB" sz="3200" b="1" dirty="0" smtClean="0"/>
          </a:p>
        </p:txBody>
      </p:sp>
      <p:sp>
        <p:nvSpPr>
          <p:cNvPr id="5785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686800" cy="5181600"/>
          </a:xfrm>
        </p:spPr>
        <p:txBody>
          <a:bodyPr/>
          <a:lstStyle/>
          <a:p>
            <a:pPr marL="266700" indent="-266700">
              <a:defRPr/>
            </a:pPr>
            <a:r>
              <a:rPr lang="en-GB" sz="2600" b="1" dirty="0" smtClean="0"/>
              <a:t>Overview</a:t>
            </a:r>
            <a:endParaRPr lang="en-GB" sz="2600" b="1" dirty="0"/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ID3 </a:t>
            </a:r>
            <a:r>
              <a:rPr lang="en-GB" altLang="zh-CN" sz="2400" dirty="0" smtClean="0">
                <a:ea typeface="SimSun" pitchFamily="2" charset="-122"/>
              </a:rPr>
              <a:t>Family: </a:t>
            </a:r>
            <a:r>
              <a:rPr lang="en-GB" altLang="zh-CN" sz="2400" dirty="0">
                <a:ea typeface="SimSun" pitchFamily="2" charset="-122"/>
              </a:rPr>
              <a:t>C4.5 and C5 (See5)</a:t>
            </a:r>
          </a:p>
          <a:p>
            <a:pPr marL="628650" lvl="1" indent="-361950">
              <a:defRPr/>
            </a:pPr>
            <a:r>
              <a:rPr lang="en-GB" altLang="zh-CN" sz="2400" dirty="0" smtClean="0">
                <a:ea typeface="SimSun" pitchFamily="2" charset="-122"/>
              </a:rPr>
              <a:t>CART 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Produce binary decision </a:t>
            </a:r>
            <a:r>
              <a:rPr lang="en-GB" altLang="zh-CN" sz="2000" dirty="0" smtClean="0">
                <a:ea typeface="SimSun" pitchFamily="2" charset="-122"/>
              </a:rPr>
              <a:t>tree with nodes </a:t>
            </a:r>
            <a:r>
              <a:rPr lang="en-GB" altLang="zh-CN" sz="2000" dirty="0">
                <a:ea typeface="SimSun" pitchFamily="2" charset="-122"/>
              </a:rPr>
              <a:t>represent a </a:t>
            </a:r>
            <a:r>
              <a:rPr lang="en-GB" altLang="zh-CN" sz="2000" dirty="0" smtClean="0">
                <a:ea typeface="SimSun" pitchFamily="2" charset="-122"/>
              </a:rPr>
              <a:t>test</a:t>
            </a:r>
            <a:endParaRPr lang="en-GB" altLang="zh-CN" sz="20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</a:t>
            </a:r>
            <a:r>
              <a:rPr lang="en-GB" altLang="zh-CN" sz="2000" dirty="0" err="1">
                <a:ea typeface="SimSun" pitchFamily="2" charset="-122"/>
              </a:rPr>
              <a:t>Gini</a:t>
            </a:r>
            <a:r>
              <a:rPr lang="en-GB" altLang="zh-CN" sz="2000" dirty="0">
                <a:ea typeface="SimSun" pitchFamily="2" charset="-122"/>
              </a:rPr>
              <a:t> Index of Impurity as attribute selection measure</a:t>
            </a:r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CHAID </a:t>
            </a:r>
            <a:r>
              <a:rPr lang="en-GB" altLang="zh-CN" sz="2400" dirty="0" smtClean="0">
                <a:ea typeface="SimSun" pitchFamily="2" charset="-122"/>
              </a:rPr>
              <a:t>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Chi-square test (</a:t>
            </a:r>
            <a:r>
              <a:rPr lang="en-GB" altLang="zh-CN" sz="2000" dirty="0">
                <a:ea typeface="SimSun" pitchFamily="2" charset="-122"/>
                <a:sym typeface="Symbol" pitchFamily="18" charset="2"/>
              </a:rPr>
              <a:t></a:t>
            </a:r>
            <a:r>
              <a:rPr lang="en-GB" altLang="zh-CN" sz="2000" baseline="30000" dirty="0">
                <a:ea typeface="SimSun" pitchFamily="2" charset="-122"/>
                <a:sym typeface="Symbol" pitchFamily="18" charset="2"/>
              </a:rPr>
              <a:t>2</a:t>
            </a:r>
            <a:r>
              <a:rPr lang="en-GB" altLang="zh-CN" sz="2000" dirty="0">
                <a:ea typeface="SimSun" pitchFamily="2" charset="-122"/>
              </a:rPr>
              <a:t>) as attribute selection measure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The algorithms mainly differ in attribute selection measures adopted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Studies show </a:t>
            </a:r>
            <a:r>
              <a:rPr lang="en-GB" altLang="zh-CN" sz="2600" dirty="0">
                <a:ea typeface="SimSun" pitchFamily="2" charset="-122"/>
              </a:rPr>
              <a:t>that </a:t>
            </a:r>
            <a:r>
              <a:rPr lang="en-GB" altLang="zh-CN" sz="2600" dirty="0" smtClean="0">
                <a:ea typeface="SimSun" pitchFamily="2" charset="-122"/>
              </a:rPr>
              <a:t>there are only marginal differences </a:t>
            </a:r>
            <a:r>
              <a:rPr lang="en-GB" altLang="zh-CN" sz="2600" dirty="0">
                <a:ea typeface="SimSun" pitchFamily="2" charset="-122"/>
              </a:rPr>
              <a:t>among the attribute selection </a:t>
            </a:r>
            <a:r>
              <a:rPr lang="en-GB" altLang="zh-CN" sz="2600" dirty="0" smtClean="0">
                <a:ea typeface="SimSun" pitchFamily="2" charset="-122"/>
              </a:rPr>
              <a:t>measures </a:t>
            </a:r>
            <a:r>
              <a:rPr lang="en-GB" altLang="zh-CN" sz="2600" dirty="0" err="1" smtClean="0">
                <a:ea typeface="SimSun" pitchFamily="2" charset="-122"/>
              </a:rPr>
              <a:t>w.r.t</a:t>
            </a:r>
            <a:r>
              <a:rPr lang="en-GB" altLang="zh-CN" sz="2600" dirty="0" smtClean="0">
                <a:ea typeface="SimSun" pitchFamily="2" charset="-122"/>
              </a:rPr>
              <a:t>. model accuracy</a:t>
            </a:r>
            <a:endParaRPr lang="en-GB" altLang="zh-CN" sz="2600" dirty="0">
              <a:ea typeface="SimSun" pitchFamily="2" charset="-122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01050" cy="4852988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Problem Description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Any algorithms that build a classification model based on a finite set of training examples tend to have the problem of model overfitting: the model induced from the training examples fits the training examples </a:t>
            </a:r>
            <a:r>
              <a:rPr lang="en-GB" sz="2400" i="1" smtClean="0"/>
              <a:t>too well</a:t>
            </a:r>
            <a:r>
              <a:rPr lang="en-GB" sz="2400" smtClean="0"/>
              <a:t>. It reflects the specific features of the examples than features of actual data at large.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In decision tree induction, a fuller tree with more branches towards the leaf nodes may be built in order to classify those few examples.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Using such trees often results in misclassification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Causes of the problem include presence of noise data, lack of representative training examples, etc. 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929187"/>
          </a:xfrm>
        </p:spPr>
        <p:txBody>
          <a:bodyPr/>
          <a:lstStyle/>
          <a:p>
            <a:pPr marL="266700" indent="-266700"/>
            <a:r>
              <a:rPr lang="en-GB" sz="2800" b="1" dirty="0" smtClean="0"/>
              <a:t>Approaches to Tackle the Problem</a:t>
            </a:r>
          </a:p>
          <a:p>
            <a:pPr lvl="1" indent="-274638"/>
            <a:r>
              <a:rPr lang="en-GB" sz="2400" dirty="0" smtClean="0"/>
              <a:t>Early stopping rule (also known as pre-pruning): tree construction is halted at some stage</a:t>
            </a:r>
          </a:p>
          <a:p>
            <a:pPr lvl="1" indent="-274638"/>
            <a:r>
              <a:rPr lang="en-GB" sz="2400" dirty="0" smtClean="0"/>
              <a:t>Tree pruning (also known as post-pruning): to “cut back” certain </a:t>
            </a:r>
            <a:r>
              <a:rPr lang="en-GB" sz="2400" dirty="0" err="1" smtClean="0"/>
              <a:t>subtrees</a:t>
            </a:r>
            <a:r>
              <a:rPr lang="en-GB" sz="2400" dirty="0" smtClean="0"/>
              <a:t> and replace them with leaf nodes, making the tree smaller and more robust</a:t>
            </a:r>
          </a:p>
          <a:p>
            <a:pPr lvl="1" indent="-274638"/>
            <a:r>
              <a:rPr lang="en-GB" sz="2400" dirty="0" smtClean="0"/>
              <a:t>Use an independently sampled validation set to assist tree pruning</a:t>
            </a:r>
          </a:p>
          <a:p>
            <a:pPr lvl="1" indent="-274638"/>
            <a:r>
              <a:rPr lang="en-GB" sz="2400" dirty="0" smtClean="0"/>
              <a:t>Pruning methods: </a:t>
            </a:r>
          </a:p>
          <a:p>
            <a:pPr lvl="2" indent="-274638"/>
            <a:r>
              <a:rPr lang="en-GB" sz="2000" dirty="0" smtClean="0"/>
              <a:t>reduced error pruning</a:t>
            </a:r>
          </a:p>
          <a:p>
            <a:pPr lvl="2" indent="-274638"/>
            <a:r>
              <a:rPr lang="en-GB" sz="2000" dirty="0" smtClean="0"/>
              <a:t>cost complexity pruning</a:t>
            </a:r>
          </a:p>
          <a:p>
            <a:pPr lvl="2" indent="-274638"/>
            <a:r>
              <a:rPr lang="en-GB" altLang="zh-CN" sz="2000" dirty="0" smtClean="0">
                <a:ea typeface="SimSun" pitchFamily="2" charset="-122"/>
              </a:rPr>
              <a:t>pessimistic pruning and many others</a:t>
            </a:r>
          </a:p>
          <a:p>
            <a:pPr lvl="1" indent="-274638"/>
            <a:endParaRPr lang="en-GB" sz="2400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  <p:sp>
        <p:nvSpPr>
          <p:cNvPr id="5806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534400" cy="4852988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Reduced Error Pruning Method</a:t>
            </a:r>
          </a:p>
          <a:p>
            <a:pPr marL="542925" lvl="1" indent="-276225">
              <a:spcBef>
                <a:spcPct val="3000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Classify all validation examples using the tree. Note down errors at non-leaf nodes</a:t>
            </a:r>
          </a:p>
          <a:p>
            <a:pPr marL="542925" lvl="1" indent="-276225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For every non-leaf node, count the number of errors if the </a:t>
            </a:r>
            <a:r>
              <a:rPr lang="en-GB" sz="2400" dirty="0" err="1" smtClean="0"/>
              <a:t>subtree</a:t>
            </a:r>
            <a:r>
              <a:rPr lang="en-GB" sz="2400" dirty="0" smtClean="0"/>
              <a:t> is replaced by </a:t>
            </a:r>
            <a:r>
              <a:rPr lang="en-GB" sz="2400" i="1" dirty="0" smtClean="0">
                <a:solidFill>
                  <a:schemeClr val="accent1"/>
                </a:solidFill>
              </a:rPr>
              <a:t>the best possible</a:t>
            </a:r>
            <a:r>
              <a:rPr lang="en-GB" sz="2400" i="1" dirty="0" smtClean="0">
                <a:solidFill>
                  <a:schemeClr val="accent2"/>
                </a:solidFill>
              </a:rPr>
              <a:t> </a:t>
            </a:r>
            <a:r>
              <a:rPr lang="en-GB" sz="2400" dirty="0" smtClean="0"/>
              <a:t>leaf. 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Choose the </a:t>
            </a:r>
            <a:r>
              <a:rPr lang="en-GB" sz="2400" dirty="0" err="1" smtClean="0"/>
              <a:t>subtree</a:t>
            </a:r>
            <a:r>
              <a:rPr lang="en-GB" sz="2400" dirty="0" smtClean="0"/>
              <a:t> that has the largest reduction of the number of errors to prune, if any of its </a:t>
            </a:r>
            <a:r>
              <a:rPr lang="en-GB" sz="2400" dirty="0" err="1" smtClean="0"/>
              <a:t>subtree</a:t>
            </a:r>
            <a:r>
              <a:rPr lang="en-GB" sz="2400" dirty="0" smtClean="0"/>
              <a:t> do not reduce the number of errors. Repeat this step until any further pruning increases the number of errors.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Monotype Sorts"/>
              <a:buNone/>
            </a:pPr>
            <a:endParaRPr lang="en-GB" sz="1000" dirty="0" smtClean="0">
              <a:solidFill>
                <a:srgbClr val="0000FF"/>
              </a:solidFill>
            </a:endParaRP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000" dirty="0" smtClean="0">
                <a:latin typeface="Helvetica" pitchFamily="34" charset="0"/>
              </a:rPr>
              <a:t>(a) Prune the tree even when there is a zero reduction in errors.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000" dirty="0" smtClean="0">
                <a:latin typeface="Helvetica" pitchFamily="34" charset="0"/>
              </a:rPr>
              <a:t>(b) There may be a number of </a:t>
            </a:r>
            <a:r>
              <a:rPr lang="en-GB" sz="2000" dirty="0" err="1" smtClean="0">
                <a:latin typeface="Helvetica" pitchFamily="34" charset="0"/>
              </a:rPr>
              <a:t>subtrees</a:t>
            </a:r>
            <a:r>
              <a:rPr lang="en-GB" sz="2000" dirty="0" smtClean="0">
                <a:latin typeface="Helvetica" pitchFamily="34" charset="0"/>
              </a:rPr>
              <a:t> with the same error reduction. In this case, choose to prune the largest </a:t>
            </a:r>
            <a:r>
              <a:rPr lang="en-GB" sz="2000" dirty="0" err="1" smtClean="0">
                <a:latin typeface="Helvetica" pitchFamily="34" charset="0"/>
              </a:rPr>
              <a:t>subtree</a:t>
            </a:r>
            <a:r>
              <a:rPr lang="en-GB" sz="2000" dirty="0" smtClean="0">
                <a:latin typeface="Helvetica" pitchFamily="34" charset="0"/>
              </a:rPr>
              <a:t>.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686800" cy="13716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What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Accuracy is measured in terms of error rate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Details of errors are shown in a confusion matrix.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124075" y="3933825"/>
          <a:ext cx="3851275" cy="1101725"/>
        </p:xfrm>
        <a:graphic>
          <a:graphicData uri="http://schemas.openxmlformats.org/presentationml/2006/ole">
            <p:oleObj spid="_x0000_s10242" name="Worksheet" r:id="rId3" imgW="3762436" imgH="1009552" progId="Excel.Sheet.8">
              <p:embed/>
            </p:oleObj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979613" y="2636838"/>
          <a:ext cx="4348162" cy="1069975"/>
        </p:xfrm>
        <a:graphic>
          <a:graphicData uri="http://schemas.openxmlformats.org/presentationml/2006/ole">
            <p:oleObj spid="_x0000_s10243" name="Worksheet" r:id="rId4" imgW="4248059" imgH="981209" progId="Excel.Sheet.8">
              <p:embed/>
            </p:oleObj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1187450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900113" y="5272088"/>
            <a:ext cx="2871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3924300" y="5300663"/>
          <a:ext cx="3743325" cy="663575"/>
        </p:xfrm>
        <a:graphic>
          <a:graphicData uri="http://schemas.openxmlformats.org/presentationml/2006/ole">
            <p:oleObj spid="_x0000_s10244" name="Equation" r:id="rId5" imgW="22478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35975" cy="465772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How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Normally, a separate independently sampled test set is used to measure accuracy of a classification model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Evaluation methods:</a:t>
            </a:r>
          </a:p>
          <a:p>
            <a:pPr marL="952500" lvl="2" indent="-228600"/>
            <a:r>
              <a:rPr lang="en-GB" sz="2000" dirty="0" smtClean="0"/>
              <a:t>Holdout Method: divide data set 50-50 as training and test sets</a:t>
            </a:r>
          </a:p>
          <a:p>
            <a:pPr marL="952500" lvl="2" indent="-228600"/>
            <a:r>
              <a:rPr lang="en-GB" sz="2000" dirty="0" smtClean="0"/>
              <a:t>Random </a:t>
            </a:r>
            <a:r>
              <a:rPr lang="en-GB" sz="2000" dirty="0" err="1" smtClean="0"/>
              <a:t>Subsampling</a:t>
            </a:r>
            <a:r>
              <a:rPr lang="en-GB" sz="2000" dirty="0" smtClean="0"/>
              <a:t>: use the holdout method several times and take the average of the accuracy.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Bootstrap: use sampling with replacement. Training examples are also test examples.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Cross Validation: the data set is divided into k equal-size partitions. For each round of decision tree induction, one partition is used for testing and the rest used for training. After k rounds, the average error rate is used.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7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58200" cy="4638675"/>
          </a:xfrm>
        </p:spPr>
        <p:txBody>
          <a:bodyPr/>
          <a:lstStyle/>
          <a:p>
            <a:pPr marL="273050" indent="-273050"/>
            <a:r>
              <a:rPr lang="en-GB" sz="2800" b="1" dirty="0" smtClean="0"/>
              <a:t>Overview</a:t>
            </a:r>
          </a:p>
          <a:p>
            <a:pPr marL="622300" lvl="1" indent="-349250"/>
            <a:r>
              <a:rPr lang="en-GB" sz="2400" dirty="0" smtClean="0"/>
              <a:t> ID3 (only work for categorical attributes)</a:t>
            </a:r>
          </a:p>
          <a:p>
            <a:pPr marL="622300" lvl="1" indent="-349250"/>
            <a:r>
              <a:rPr lang="en-GB" sz="2400" dirty="0" smtClean="0"/>
              <a:t>J48 (Java implementation of C4.5)</a:t>
            </a:r>
          </a:p>
          <a:p>
            <a:pPr marL="622300" lvl="1" indent="-349250"/>
            <a:r>
              <a:rPr lang="en-GB" sz="2400" dirty="0" err="1" smtClean="0"/>
              <a:t>RandomTree</a:t>
            </a:r>
            <a:r>
              <a:rPr lang="en-GB" sz="2400" dirty="0" smtClean="0"/>
              <a:t> (with K attributes)</a:t>
            </a:r>
          </a:p>
          <a:p>
            <a:pPr marL="622300" lvl="1" indent="-349250"/>
            <a:r>
              <a:rPr lang="en-GB" sz="2400" dirty="0" err="1" smtClean="0"/>
              <a:t>RandomForest</a:t>
            </a:r>
            <a:r>
              <a:rPr lang="en-GB" sz="2400" dirty="0" smtClean="0"/>
              <a:t> (a forest of random trees)</a:t>
            </a:r>
          </a:p>
          <a:p>
            <a:pPr marL="622300" lvl="1" indent="-349250"/>
            <a:r>
              <a:rPr lang="en-GB" sz="2400" dirty="0" err="1" smtClean="0"/>
              <a:t>REPTree</a:t>
            </a:r>
            <a:r>
              <a:rPr lang="en-GB" sz="2400" dirty="0" smtClean="0"/>
              <a:t> (regression tree with reduced error pruning)</a:t>
            </a:r>
          </a:p>
          <a:p>
            <a:pPr marL="622300" lvl="1" indent="-349250"/>
            <a:r>
              <a:rPr lang="en-GB" sz="2400" dirty="0" err="1" smtClean="0"/>
              <a:t>BFTree</a:t>
            </a:r>
            <a:r>
              <a:rPr lang="en-GB" sz="2400" dirty="0" smtClean="0"/>
              <a:t> (best-first tree, using Gain or </a:t>
            </a:r>
            <a:r>
              <a:rPr lang="en-GB" sz="2400" dirty="0" err="1" smtClean="0"/>
              <a:t>Gini</a:t>
            </a:r>
            <a:r>
              <a:rPr lang="en-GB" sz="2400" dirty="0" smtClean="0"/>
              <a:t>)</a:t>
            </a:r>
          </a:p>
          <a:p>
            <a:pPr marL="622300" lvl="1" indent="-349250"/>
            <a:r>
              <a:rPr lang="en-GB" sz="2400" dirty="0" smtClean="0"/>
              <a:t>FT (functional tree, logistic regression as split nodes)</a:t>
            </a:r>
          </a:p>
          <a:p>
            <a:pPr marL="622300" lvl="1" indent="-349250"/>
            <a:r>
              <a:rPr lang="en-GB" sz="2400" dirty="0" err="1" smtClean="0"/>
              <a:t>SimpleCart</a:t>
            </a:r>
            <a:r>
              <a:rPr lang="en-GB" sz="2400" dirty="0" smtClean="0"/>
              <a:t> (CART with cost-complexity pruning)</a:t>
            </a:r>
          </a:p>
          <a:p>
            <a:pPr marL="622300" lvl="1" indent="-349250"/>
            <a:endParaRPr lang="en-GB" sz="2400" dirty="0" smtClean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smtClean="0"/>
              <a:t>Preparation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27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1785938"/>
            <a:ext cx="6357937" cy="421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Rectangular Callout 14"/>
          <p:cNvSpPr/>
          <p:nvPr/>
        </p:nvSpPr>
        <p:spPr>
          <a:xfrm>
            <a:off x="500063" y="4643438"/>
            <a:ext cx="1500187" cy="649287"/>
          </a:xfrm>
          <a:prstGeom prst="wedgeRectCallout">
            <a:avLst>
              <a:gd name="adj1" fmla="val 92714"/>
              <a:gd name="adj2" fmla="val -1184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Selecting attributes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6" name="Rectangular Callout 15"/>
          <p:cNvSpPr/>
          <p:nvPr/>
        </p:nvSpPr>
        <p:spPr>
          <a:xfrm>
            <a:off x="3786188" y="1643063"/>
            <a:ext cx="2357437" cy="649287"/>
          </a:xfrm>
          <a:prstGeom prst="wedgeRectCallout">
            <a:avLst>
              <a:gd name="adj1" fmla="val -125231"/>
              <a:gd name="adj2" fmla="val 1002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Pre-processing attributes if necessary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7" name="Rectangular Callout 16"/>
          <p:cNvSpPr/>
          <p:nvPr/>
        </p:nvSpPr>
        <p:spPr>
          <a:xfrm>
            <a:off x="6572250" y="3000375"/>
            <a:ext cx="2214563" cy="649288"/>
          </a:xfrm>
          <a:prstGeom prst="wedgeRectCallout">
            <a:avLst>
              <a:gd name="adj1" fmla="val -86830"/>
              <a:gd name="adj2" fmla="val 1437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Specifying the class attribute</a:t>
            </a:r>
            <a:endParaRPr lang="en-GB" sz="1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smtClean="0"/>
              <a:t>Constructing Classification Models (ID3)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37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1714500"/>
            <a:ext cx="5857875" cy="439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ular Callout 8"/>
          <p:cNvSpPr/>
          <p:nvPr/>
        </p:nvSpPr>
        <p:spPr>
          <a:xfrm>
            <a:off x="7000875" y="3500438"/>
            <a:ext cx="1928813" cy="576262"/>
          </a:xfrm>
          <a:prstGeom prst="wedgeRectCallout">
            <a:avLst>
              <a:gd name="adj1" fmla="val -72271"/>
              <a:gd name="adj2" fmla="val 439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4. View the model and evaluation results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6" name="Rectangular Callout 5"/>
          <p:cNvSpPr/>
          <p:nvPr/>
        </p:nvSpPr>
        <p:spPr>
          <a:xfrm>
            <a:off x="4714875" y="1714500"/>
            <a:ext cx="2286000" cy="642938"/>
          </a:xfrm>
          <a:prstGeom prst="wedgeRectCallout">
            <a:avLst>
              <a:gd name="adj1" fmla="val -139325"/>
              <a:gd name="adj2" fmla="val 388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1. Choosing a method and setting parameters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0" name="Rectangular Callout 9"/>
          <p:cNvSpPr/>
          <p:nvPr/>
        </p:nvSpPr>
        <p:spPr>
          <a:xfrm>
            <a:off x="49213" y="3357563"/>
            <a:ext cx="1285875" cy="642937"/>
          </a:xfrm>
          <a:prstGeom prst="wedgeRectCallout">
            <a:avLst>
              <a:gd name="adj1" fmla="val 74016"/>
              <a:gd name="adj2" fmla="val -564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2. Setting a test option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1" name="Rectangular Callout 10"/>
          <p:cNvSpPr/>
          <p:nvPr/>
        </p:nvSpPr>
        <p:spPr>
          <a:xfrm>
            <a:off x="28575" y="4071938"/>
            <a:ext cx="1285875" cy="642937"/>
          </a:xfrm>
          <a:prstGeom prst="wedgeRectCallout">
            <a:avLst>
              <a:gd name="adj1" fmla="val 72503"/>
              <a:gd name="adj2" fmla="val -685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3. Starting the process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071813" y="2643188"/>
            <a:ext cx="1643062" cy="100012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Rectangular Callout 13"/>
          <p:cNvSpPr/>
          <p:nvPr/>
        </p:nvSpPr>
        <p:spPr>
          <a:xfrm>
            <a:off x="214313" y="5072063"/>
            <a:ext cx="1428750" cy="714375"/>
          </a:xfrm>
          <a:prstGeom prst="wedgeRectCallout">
            <a:avLst>
              <a:gd name="adj1" fmla="val 101249"/>
              <a:gd name="adj2" fmla="val -1608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5. Selecting the option to view the tree 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15000" y="4143375"/>
            <a:ext cx="1071563" cy="642938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pic>
        <p:nvPicPr>
          <p:cNvPr id="3380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4643438"/>
            <a:ext cx="1695450" cy="1038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smtClean="0"/>
              <a:t>J48 (unpruned tree)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63" y="1714500"/>
            <a:ext cx="5715000" cy="442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63" y="4429125"/>
            <a:ext cx="1355725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Straight Arrow Connector 16"/>
          <p:cNvCxnSpPr/>
          <p:nvPr/>
        </p:nvCxnSpPr>
        <p:spPr>
          <a:xfrm rot="5400000">
            <a:off x="3536157" y="4464844"/>
            <a:ext cx="1214437" cy="1000125"/>
          </a:xfrm>
          <a:prstGeom prst="straightConnector1">
            <a:avLst/>
          </a:prstGeom>
          <a:ln w="57150">
            <a:solidFill>
              <a:schemeClr val="bg1">
                <a:lumMod val="5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6072188" y="4786313"/>
            <a:ext cx="928687" cy="500062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smtClean="0"/>
              <a:t>RandomTree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584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1714500"/>
            <a:ext cx="6786562" cy="443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457200">
              <a:buFontTx/>
              <a:buAutoNum type="arabicPeriod"/>
            </a:pPr>
            <a:r>
              <a:rPr lang="en-GB" sz="2400" b="1" smtClean="0"/>
              <a:t>Preparing unseen records in an ARFF file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686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313" y="2286000"/>
            <a:ext cx="3981450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ular Callout 6"/>
          <p:cNvSpPr/>
          <p:nvPr/>
        </p:nvSpPr>
        <p:spPr>
          <a:xfrm>
            <a:off x="6643688" y="3929063"/>
            <a:ext cx="2000250" cy="714375"/>
          </a:xfrm>
          <a:prstGeom prst="wedgeRectCallout">
            <a:avLst>
              <a:gd name="adj1" fmla="val -144668"/>
              <a:gd name="adj2" fmla="val 324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Class values are left as “unknown” (“?”) 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382588">
              <a:buFontTx/>
              <a:buAutoNum type="arabicPeriod" startAt="2"/>
            </a:pPr>
            <a:r>
              <a:rPr lang="en-GB" sz="2400" b="1" smtClean="0"/>
              <a:t>Classifying unseen records in the file</a:t>
            </a: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789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2214563"/>
            <a:ext cx="5643562" cy="400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ular Callout 9"/>
          <p:cNvSpPr/>
          <p:nvPr/>
        </p:nvSpPr>
        <p:spPr>
          <a:xfrm>
            <a:off x="214313" y="2357438"/>
            <a:ext cx="1500187" cy="857250"/>
          </a:xfrm>
          <a:prstGeom prst="wedgeRectCallout">
            <a:avLst>
              <a:gd name="adj1" fmla="val 62503"/>
              <a:gd name="adj2" fmla="val 503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Selecting this option and click Set… button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1" name="Rectangular Callout 10"/>
          <p:cNvSpPr/>
          <p:nvPr/>
        </p:nvSpPr>
        <p:spPr>
          <a:xfrm>
            <a:off x="5786438" y="2357438"/>
            <a:ext cx="1714500" cy="714375"/>
          </a:xfrm>
          <a:prstGeom prst="wedgeRectCallout">
            <a:avLst>
              <a:gd name="adj1" fmla="val -140049"/>
              <a:gd name="adj2" fmla="val 655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the button and load the file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2" name="Rectangular Callout 11"/>
          <p:cNvSpPr/>
          <p:nvPr/>
        </p:nvSpPr>
        <p:spPr>
          <a:xfrm>
            <a:off x="5786438" y="2357438"/>
            <a:ext cx="1714500" cy="714375"/>
          </a:xfrm>
          <a:prstGeom prst="wedgeRectCallout">
            <a:avLst>
              <a:gd name="adj1" fmla="val -113950"/>
              <a:gd name="adj2" fmla="val 2031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the button and load the file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3" name="Rectangular Callout 12"/>
          <p:cNvSpPr/>
          <p:nvPr/>
        </p:nvSpPr>
        <p:spPr>
          <a:xfrm>
            <a:off x="142875" y="4786313"/>
            <a:ext cx="1571625" cy="571500"/>
          </a:xfrm>
          <a:prstGeom prst="wedgeRectCallout">
            <a:avLst>
              <a:gd name="adj1" fmla="val 71079"/>
              <a:gd name="adj2" fmla="val -142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3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to start the classification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22300" lvl="1" indent="-349250">
              <a:buFontTx/>
              <a:buAutoNum type="arabicPeriod" startAt="3"/>
            </a:pPr>
            <a:r>
              <a:rPr lang="en-GB" sz="2400" b="1" smtClean="0"/>
              <a:t>Saving Classification Results into a file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891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500" y="2143125"/>
            <a:ext cx="5715000" cy="399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50" y="4500563"/>
            <a:ext cx="1179513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Straight Arrow Connector 13"/>
          <p:cNvCxnSpPr/>
          <p:nvPr/>
        </p:nvCxnSpPr>
        <p:spPr>
          <a:xfrm rot="5400000">
            <a:off x="3357562" y="4429126"/>
            <a:ext cx="1071563" cy="785812"/>
          </a:xfrm>
          <a:prstGeom prst="straightConnector1">
            <a:avLst/>
          </a:prstGeom>
          <a:ln w="57150">
            <a:solidFill>
              <a:schemeClr val="bg1">
                <a:lumMod val="5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ular Callout 16"/>
          <p:cNvSpPr/>
          <p:nvPr/>
        </p:nvSpPr>
        <p:spPr>
          <a:xfrm>
            <a:off x="142875" y="4929188"/>
            <a:ext cx="1500188" cy="857250"/>
          </a:xfrm>
          <a:prstGeom prst="wedgeRectCallout">
            <a:avLst>
              <a:gd name="adj1" fmla="val 111135"/>
              <a:gd name="adj2" fmla="val 38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Selecting the option to pop up visualisation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8" name="Rectangular Callout 17"/>
          <p:cNvSpPr/>
          <p:nvPr/>
        </p:nvSpPr>
        <p:spPr>
          <a:xfrm>
            <a:off x="571500" y="2500313"/>
            <a:ext cx="2000250" cy="642937"/>
          </a:xfrm>
          <a:prstGeom prst="wedgeRectCallout">
            <a:avLst>
              <a:gd name="adj1" fmla="val 91682"/>
              <a:gd name="adj2" fmla="val -400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Setting both X and Y to </a:t>
            </a:r>
            <a:r>
              <a:rPr lang="en-GB" sz="1600" b="1" dirty="0" err="1">
                <a:solidFill>
                  <a:schemeClr val="tx1"/>
                </a:solidFill>
                <a:latin typeface="Arial Narrow" pitchFamily="34" charset="0"/>
              </a:rPr>
              <a:t>instance_number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9" name="Rectangular Callout 18"/>
          <p:cNvSpPr/>
          <p:nvPr/>
        </p:nvSpPr>
        <p:spPr>
          <a:xfrm>
            <a:off x="6858000" y="3429000"/>
            <a:ext cx="1785938" cy="642938"/>
          </a:xfrm>
          <a:prstGeom prst="wedgeRectCallout">
            <a:avLst>
              <a:gd name="adj1" fmla="val -136810"/>
              <a:gd name="adj2" fmla="val -1308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3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Saving the results into a file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457200">
              <a:buFontTx/>
              <a:buAutoNum type="arabicPeriod" startAt="4"/>
            </a:pPr>
            <a:r>
              <a:rPr lang="en-GB" sz="2400" b="1" smtClean="0"/>
              <a:t>Classification Results in an ARFF file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994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75" y="2286000"/>
            <a:ext cx="3981450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6572250" y="4143375"/>
            <a:ext cx="1428750" cy="6429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Class labels </a:t>
            </a:r>
            <a:r>
              <a:rPr lang="en-GB" sz="1600" b="1" dirty="0" err="1">
                <a:solidFill>
                  <a:schemeClr val="tx1"/>
                </a:solidFill>
                <a:latin typeface="Arial Narrow" pitchFamily="34" charset="0"/>
              </a:rPr>
              <a:t>assinged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>
          <a:xfrm rot="10800000" flipV="1">
            <a:off x="4857750" y="4465638"/>
            <a:ext cx="1714500" cy="249237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8" idx="1"/>
          </p:cNvCxnSpPr>
          <p:nvPr/>
        </p:nvCxnSpPr>
        <p:spPr>
          <a:xfrm rot="10800000" flipV="1">
            <a:off x="4714875" y="4465638"/>
            <a:ext cx="1857375" cy="463550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8" idx="1"/>
          </p:cNvCxnSpPr>
          <p:nvPr/>
        </p:nvCxnSpPr>
        <p:spPr>
          <a:xfrm rot="10800000" flipV="1">
            <a:off x="4643438" y="4465638"/>
            <a:ext cx="1928812" cy="606425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8" idx="1"/>
          </p:cNvCxnSpPr>
          <p:nvPr/>
        </p:nvCxnSpPr>
        <p:spPr>
          <a:xfrm rot="10800000" flipV="1">
            <a:off x="4857750" y="4465638"/>
            <a:ext cx="1714500" cy="749300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8" idx="1"/>
          </p:cNvCxnSpPr>
          <p:nvPr/>
        </p:nvCxnSpPr>
        <p:spPr>
          <a:xfrm rot="10800000" flipV="1">
            <a:off x="4572000" y="4465638"/>
            <a:ext cx="2000250" cy="928687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Related Issues</a:t>
            </a:r>
          </a:p>
        </p:txBody>
      </p:sp>
      <p:sp>
        <p:nvSpPr>
          <p:cNvPr id="5877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305800" cy="463867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Strengths and Weaknesses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Capability of generating understandable rules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Efficiency in classifying unseen data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handle categorical and continuous attributes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indicate the most important attribute for classification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Tx/>
              <a:buNone/>
            </a:pPr>
            <a:endParaRPr lang="en-GB" sz="800" dirty="0" smtClean="0">
              <a:solidFill>
                <a:srgbClr val="009900"/>
              </a:solidFill>
            </a:endParaRP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Error rate increases as the training set contains a small</a:t>
            </a:r>
            <a:r>
              <a:rPr lang="en-GB" sz="2400" dirty="0" smtClean="0">
                <a:sym typeface="Webdings" pitchFamily="18" charset="2"/>
              </a:rPr>
              <a:t> </a:t>
            </a:r>
            <a:r>
              <a:rPr lang="en-GB" sz="2400" dirty="0" smtClean="0"/>
              <a:t>number of instances of a large variety of classes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The computationally expensive to build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Single attribute splitting results in class boxes in rectangular shapes.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00034" y="285728"/>
            <a:ext cx="7272338" cy="571504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Decision Tree Induction in Practice</a:t>
            </a:r>
          </a:p>
        </p:txBody>
      </p:sp>
      <p:sp>
        <p:nvSpPr>
          <p:cNvPr id="45061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219200"/>
            <a:ext cx="8686800" cy="4800600"/>
          </a:xfrm>
        </p:spPr>
        <p:txBody>
          <a:bodyPr>
            <a:normAutofit lnSpcReduction="10000"/>
          </a:bodyPr>
          <a:lstStyle/>
          <a:p>
            <a:pPr marL="285750" indent="-285750"/>
            <a:r>
              <a:rPr lang="en-GB" sz="2800" b="1" smtClean="0"/>
              <a:t>Key Stages in a Classification Project with Decision Tree Induction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Selection of class attribute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Inclusion of descriptive attributes (manual selection of attributes to be used not recommended)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Ensuring sufficient coverage of all classes and all descriptive values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Data transformation, if necessary, to suit the solution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Using a suitable test option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Setting solution parameters (minimum number of leaf node examples, pruned or unpruned)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smtClean="0"/>
              <a:t>Evaluating model accuracy (confusion matrix details)</a:t>
            </a:r>
          </a:p>
        </p:txBody>
      </p:sp>
      <p:sp>
        <p:nvSpPr>
          <p:cNvPr id="4505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506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7"/>
          <p:cNvSpPr>
            <a:spLocks noGrp="1"/>
          </p:cNvSpPr>
          <p:nvPr>
            <p:ph type="title" idx="4294967295"/>
          </p:nvPr>
        </p:nvSpPr>
        <p:spPr>
          <a:xfrm>
            <a:off x="442934" y="285728"/>
            <a:ext cx="7272338" cy="595295"/>
          </a:xfrm>
        </p:spPr>
        <p:txBody>
          <a:bodyPr/>
          <a:lstStyle/>
          <a:p>
            <a:r>
              <a:rPr lang="en-GB" sz="3200" b="1" dirty="0" smtClean="0"/>
              <a:t>Summary</a:t>
            </a:r>
            <a:endParaRPr lang="en-GB" sz="3200" b="1" dirty="0" smtClean="0"/>
          </a:p>
        </p:txBody>
      </p:sp>
      <p:sp>
        <p:nvSpPr>
          <p:cNvPr id="46083" name="Content Placeholder 8"/>
          <p:cNvSpPr>
            <a:spLocks noGrp="1"/>
          </p:cNvSpPr>
          <p:nvPr>
            <p:ph idx="4294967295"/>
          </p:nvPr>
        </p:nvSpPr>
        <p:spPr>
          <a:xfrm>
            <a:off x="457200" y="1357313"/>
            <a:ext cx="8686800" cy="4714875"/>
          </a:xfrm>
        </p:spPr>
        <p:txBody>
          <a:bodyPr/>
          <a:lstStyle/>
          <a:p>
            <a:pPr marL="284163" indent="-284163">
              <a:spcBef>
                <a:spcPts val="1200"/>
              </a:spcBef>
            </a:pPr>
            <a:r>
              <a:rPr lang="en-GB" sz="2200" smtClean="0"/>
              <a:t>Decision Tree is a form of classification model</a:t>
            </a:r>
          </a:p>
          <a:p>
            <a:pPr marL="284163" indent="-284163"/>
            <a:r>
              <a:rPr lang="en-GB" sz="2200" smtClean="0"/>
              <a:t>A decision tree is induced from a set of training examples by using a tree induction algorithm such as ID3</a:t>
            </a:r>
          </a:p>
          <a:p>
            <a:pPr marL="284163" indent="-284163"/>
            <a:r>
              <a:rPr lang="en-GB" sz="2200" smtClean="0"/>
              <a:t>There exists a common procedural framework for building a tree </a:t>
            </a:r>
          </a:p>
          <a:p>
            <a:pPr marL="284163" indent="-284163"/>
            <a:r>
              <a:rPr lang="en-GB" sz="2200" smtClean="0"/>
              <a:t>Information gain is an attribute selection measure based on the idea of reduction of uncertainty over classification. There are other attribute selection measures</a:t>
            </a:r>
          </a:p>
          <a:p>
            <a:pPr marL="284163" indent="-284163"/>
            <a:r>
              <a:rPr lang="en-GB" sz="2200" smtClean="0"/>
              <a:t>Tree pruning is a way of reducing the effect of model overfitting. There exists a number of tree pruning methods</a:t>
            </a:r>
          </a:p>
          <a:p>
            <a:pPr marL="284163" indent="-284163"/>
            <a:r>
              <a:rPr lang="en-GB" sz="2200" smtClean="0"/>
              <a:t>Accuracy is a main evaluator for the performance of a model. Different aspects of accuracy (TP, FP, TN, FN) are important</a:t>
            </a:r>
          </a:p>
          <a:p>
            <a:pPr marL="284163" indent="-284163"/>
            <a:r>
              <a:rPr lang="en-GB" sz="2200" smtClean="0"/>
              <a:t>There is a rich collection of tree induction solutions in Weka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7"/>
          <p:cNvSpPr>
            <a:spLocks noGrp="1"/>
          </p:cNvSpPr>
          <p:nvPr>
            <p:ph type="title" idx="4294967295"/>
          </p:nvPr>
        </p:nvSpPr>
        <p:spPr>
          <a:xfrm>
            <a:off x="0" y="404813"/>
            <a:ext cx="7272338" cy="1012825"/>
          </a:xfrm>
        </p:spPr>
        <p:txBody>
          <a:bodyPr/>
          <a:lstStyle/>
          <a:p>
            <a:r>
              <a:rPr lang="en-GB" sz="3200" b="1" smtClean="0"/>
              <a:t>Useful Further References</a:t>
            </a:r>
          </a:p>
        </p:txBody>
      </p:sp>
      <p:sp>
        <p:nvSpPr>
          <p:cNvPr id="47107" name="Content Placeholder 8"/>
          <p:cNvSpPr>
            <a:spLocks noGrp="1"/>
          </p:cNvSpPr>
          <p:nvPr>
            <p:ph idx="4294967295"/>
          </p:nvPr>
        </p:nvSpPr>
        <p:spPr>
          <a:xfrm>
            <a:off x="0" y="1341438"/>
            <a:ext cx="8153400" cy="4425950"/>
          </a:xfrm>
        </p:spPr>
        <p:txBody>
          <a:bodyPr/>
          <a:lstStyle/>
          <a:p>
            <a:pPr marL="284163" indent="-284163"/>
            <a:r>
              <a:rPr lang="en-GB" sz="2400" smtClean="0"/>
              <a:t>Chapter 6 of this book</a:t>
            </a:r>
          </a:p>
          <a:p>
            <a:pPr marL="284163" indent="-284163"/>
            <a:r>
              <a:rPr lang="en-GB" sz="240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Tan, P-N., Steinbach, M. and Kumar, V. (2006), </a:t>
            </a:r>
            <a:r>
              <a:rPr lang="en-GB" sz="2400" i="1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Introduction to Data Mining</a:t>
            </a:r>
            <a:r>
              <a:rPr lang="en-GB" sz="240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, Addison-Wesley, Chapters 4</a:t>
            </a:r>
          </a:p>
          <a:p>
            <a:pPr marL="284163" indent="-284163"/>
            <a:r>
              <a:rPr lang="en-GB" sz="240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Han, J. and Kamber, M. (2006), Data Mining: Concepts and Techniques, 2</a:t>
            </a:r>
            <a:r>
              <a:rPr lang="en-GB" sz="2400" baseline="3000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nd</a:t>
            </a:r>
            <a:r>
              <a:rPr lang="en-GB" sz="240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ed. Morgan Kaufmann, Chapter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NikTeachingTemplate</Template>
  <TotalTime>10414</TotalTime>
  <Words>1599</Words>
  <Application>Microsoft Office PowerPoint</Application>
  <PresentationFormat>On-screen Show (4:3)</PresentationFormat>
  <Paragraphs>318</Paragraphs>
  <Slides>30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3" baseType="lpstr">
      <vt:lpstr>Arial</vt:lpstr>
      <vt:lpstr>SimSun</vt:lpstr>
      <vt:lpstr>Helvetica</vt:lpstr>
      <vt:lpstr>Arial Narrow</vt:lpstr>
      <vt:lpstr>Times New Roman</vt:lpstr>
      <vt:lpstr>Monotype Sorts</vt:lpstr>
      <vt:lpstr>Symbol</vt:lpstr>
      <vt:lpstr>Wingdings</vt:lpstr>
      <vt:lpstr>Webdings</vt:lpstr>
      <vt:lpstr>Arial Unicode MS</vt:lpstr>
      <vt:lpstr>Apex</vt:lpstr>
      <vt:lpstr>Worksheet</vt:lpstr>
      <vt:lpstr>Equation</vt:lpstr>
      <vt:lpstr>Data Warehousing for Business Intelligence</vt:lpstr>
      <vt:lpstr>Introduction</vt:lpstr>
      <vt:lpstr>Process of Classification</vt:lpstr>
      <vt:lpstr>Process of Classification</vt:lpstr>
      <vt:lpstr>Decision Tree Induction</vt:lpstr>
      <vt:lpstr>Decision Tree Induction</vt:lpstr>
      <vt:lpstr>Decision Tree Induction</vt:lpstr>
      <vt:lpstr>ID3 Algorithm</vt:lpstr>
      <vt:lpstr>ID3 Algorithm</vt:lpstr>
      <vt:lpstr>ID3 Algorithm</vt:lpstr>
      <vt:lpstr>ID3 Algorithm</vt:lpstr>
      <vt:lpstr>Other Algorithms</vt:lpstr>
      <vt:lpstr>The Problem of Model Overfitting</vt:lpstr>
      <vt:lpstr>The Problem of Model Overfitting</vt:lpstr>
      <vt:lpstr>The Problem of Model Overfitting</vt:lpstr>
      <vt:lpstr>Evaluating Tree Accuracy</vt:lpstr>
      <vt:lpstr>Evaluating Tree Accuracy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Related Issues</vt:lpstr>
      <vt:lpstr>Decision Tree Induction in Practice</vt:lpstr>
      <vt:lpstr>Summary</vt:lpstr>
      <vt:lpstr>Useful Further References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678</cp:revision>
  <dcterms:created xsi:type="dcterms:W3CDTF">2008-03-04T16:40:50Z</dcterms:created>
  <dcterms:modified xsi:type="dcterms:W3CDTF">2012-04-30T13:40:05Z</dcterms:modified>
</cp:coreProperties>
</file>