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772" r:id="rId2"/>
    <p:sldId id="256" r:id="rId3"/>
    <p:sldId id="765" r:id="rId4"/>
    <p:sldId id="733" r:id="rId5"/>
    <p:sldId id="766" r:id="rId6"/>
    <p:sldId id="760" r:id="rId7"/>
    <p:sldId id="761" r:id="rId8"/>
    <p:sldId id="767" r:id="rId9"/>
    <p:sldId id="420" r:id="rId10"/>
    <p:sldId id="763" r:id="rId11"/>
    <p:sldId id="770" r:id="rId12"/>
    <p:sldId id="771"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BEDA8D-F910-419A-BA28-7E427A248E31}">
          <p14:sldIdLst>
            <p14:sldId id="772"/>
            <p14:sldId id="256"/>
            <p14:sldId id="765"/>
            <p14:sldId id="733"/>
            <p14:sldId id="766"/>
            <p14:sldId id="760"/>
            <p14:sldId id="761"/>
            <p14:sldId id="767"/>
            <p14:sldId id="420"/>
            <p14:sldId id="763"/>
            <p14:sldId id="770"/>
            <p14:sldId id="7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C221"/>
    <a:srgbClr val="8707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7" autoAdjust="0"/>
    <p:restoredTop sz="94660"/>
  </p:normalViewPr>
  <p:slideViewPr>
    <p:cSldViewPr snapToGrid="0">
      <p:cViewPr varScale="1">
        <p:scale>
          <a:sx n="103" d="100"/>
          <a:sy n="103" d="100"/>
        </p:scale>
        <p:origin x="88" y="1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AECE7D-8763-4FB8-9CDD-0DDC6A02D677}"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51BBF334-6060-4624-ADD0-A2EF44430CE3}">
      <dgm:prSet/>
      <dgm:spPr/>
      <dgm:t>
        <a:bodyPr/>
        <a:lstStyle/>
        <a:p>
          <a:r>
            <a:rPr lang="en-US" dirty="0"/>
            <a:t>Personal life</a:t>
          </a:r>
        </a:p>
      </dgm:t>
    </dgm:pt>
    <dgm:pt modelId="{41978FEB-1545-4E86-8284-C396EDE9F302}" type="parTrans" cxnId="{FD4678CF-4E76-4ABC-9F1B-6487F783F2C2}">
      <dgm:prSet/>
      <dgm:spPr/>
      <dgm:t>
        <a:bodyPr/>
        <a:lstStyle/>
        <a:p>
          <a:endParaRPr lang="en-US"/>
        </a:p>
      </dgm:t>
    </dgm:pt>
    <dgm:pt modelId="{0DE8ED7B-BBA9-4286-92AE-76F03D606B0A}" type="sibTrans" cxnId="{FD4678CF-4E76-4ABC-9F1B-6487F783F2C2}">
      <dgm:prSet/>
      <dgm:spPr/>
      <dgm:t>
        <a:bodyPr/>
        <a:lstStyle/>
        <a:p>
          <a:endParaRPr lang="en-US"/>
        </a:p>
      </dgm:t>
    </dgm:pt>
    <dgm:pt modelId="{4ED66B3C-7008-446D-AB9D-782587CBA1F3}">
      <dgm:prSet/>
      <dgm:spPr/>
      <dgm:t>
        <a:bodyPr/>
        <a:lstStyle/>
        <a:p>
          <a:r>
            <a:rPr lang="en-US" dirty="0"/>
            <a:t>Current societal problems or organizational dilemmas</a:t>
          </a:r>
        </a:p>
      </dgm:t>
    </dgm:pt>
    <dgm:pt modelId="{29892CA8-3045-4060-AB3C-6851E5EE92A8}" type="parTrans" cxnId="{712088B4-321B-44BE-9D7C-C0E590D9D6D5}">
      <dgm:prSet/>
      <dgm:spPr/>
      <dgm:t>
        <a:bodyPr/>
        <a:lstStyle/>
        <a:p>
          <a:endParaRPr lang="en-US"/>
        </a:p>
      </dgm:t>
    </dgm:pt>
    <dgm:pt modelId="{0B13E7FF-4B68-4920-AF5C-6A61C28FE920}" type="sibTrans" cxnId="{712088B4-321B-44BE-9D7C-C0E590D9D6D5}">
      <dgm:prSet/>
      <dgm:spPr/>
      <dgm:t>
        <a:bodyPr/>
        <a:lstStyle/>
        <a:p>
          <a:endParaRPr lang="en-US"/>
        </a:p>
      </dgm:t>
    </dgm:pt>
    <dgm:pt modelId="{AB0605A6-5E07-4922-8152-531CE3123F4F}">
      <dgm:prSet/>
      <dgm:spPr/>
      <dgm:t>
        <a:bodyPr/>
        <a:lstStyle/>
        <a:p>
          <a:r>
            <a:rPr lang="en-US" dirty="0"/>
            <a:t>Current events</a:t>
          </a:r>
        </a:p>
      </dgm:t>
    </dgm:pt>
    <dgm:pt modelId="{FAF1F262-1BE0-451E-A682-E0261B723386}" type="parTrans" cxnId="{1C9C25CB-A9B9-428D-A188-29644BD7CA44}">
      <dgm:prSet/>
      <dgm:spPr/>
      <dgm:t>
        <a:bodyPr/>
        <a:lstStyle/>
        <a:p>
          <a:endParaRPr lang="en-US"/>
        </a:p>
      </dgm:t>
    </dgm:pt>
    <dgm:pt modelId="{86791F9F-F800-43FF-87E7-B84855D9970A}" type="sibTrans" cxnId="{1C9C25CB-A9B9-428D-A188-29644BD7CA44}">
      <dgm:prSet/>
      <dgm:spPr/>
      <dgm:t>
        <a:bodyPr/>
        <a:lstStyle/>
        <a:p>
          <a:endParaRPr lang="en-US"/>
        </a:p>
      </dgm:t>
    </dgm:pt>
    <dgm:pt modelId="{D4A98052-3FFB-9843-B593-F3A4B48A1CBE}">
      <dgm:prSet/>
      <dgm:spPr/>
      <dgm:t>
        <a:bodyPr/>
        <a:lstStyle/>
        <a:p>
          <a:r>
            <a:rPr lang="en-US" dirty="0"/>
            <a:t>Empirical research and theories</a:t>
          </a:r>
          <a:endParaRPr lang="zh-CN" altLang="en-US" dirty="0"/>
        </a:p>
      </dgm:t>
    </dgm:pt>
    <dgm:pt modelId="{B2EF5775-6359-8948-9530-F5D22775B213}" type="parTrans" cxnId="{1E76A609-DECE-4549-B6F4-0FB34D3B82F1}">
      <dgm:prSet/>
      <dgm:spPr/>
      <dgm:t>
        <a:bodyPr/>
        <a:lstStyle/>
        <a:p>
          <a:endParaRPr lang="zh-CN" altLang="en-US"/>
        </a:p>
      </dgm:t>
    </dgm:pt>
    <dgm:pt modelId="{DAA1EB8A-96C8-D24C-9F36-BF4FB609C6D1}" type="sibTrans" cxnId="{1E76A609-DECE-4549-B6F4-0FB34D3B82F1}">
      <dgm:prSet/>
      <dgm:spPr/>
      <dgm:t>
        <a:bodyPr/>
        <a:lstStyle/>
        <a:p>
          <a:endParaRPr lang="zh-CN" altLang="en-US"/>
        </a:p>
      </dgm:t>
    </dgm:pt>
    <dgm:pt modelId="{DDF71D15-6902-4F1A-8A36-1C39F3B8E3E5}" type="pres">
      <dgm:prSet presAssocID="{17AECE7D-8763-4FB8-9CDD-0DDC6A02D677}" presName="vert0" presStyleCnt="0">
        <dgm:presLayoutVars>
          <dgm:dir/>
          <dgm:animOne val="branch"/>
          <dgm:animLvl val="lvl"/>
        </dgm:presLayoutVars>
      </dgm:prSet>
      <dgm:spPr/>
    </dgm:pt>
    <dgm:pt modelId="{E5F51922-9CAA-47CD-A08E-698DD50B33BB}" type="pres">
      <dgm:prSet presAssocID="{51BBF334-6060-4624-ADD0-A2EF44430CE3}" presName="thickLine" presStyleLbl="alignNode1" presStyleIdx="0" presStyleCnt="4"/>
      <dgm:spPr/>
    </dgm:pt>
    <dgm:pt modelId="{1B49B55F-A791-4B29-93E2-51793C812DFA}" type="pres">
      <dgm:prSet presAssocID="{51BBF334-6060-4624-ADD0-A2EF44430CE3}" presName="horz1" presStyleCnt="0"/>
      <dgm:spPr/>
    </dgm:pt>
    <dgm:pt modelId="{B8D1981B-F5C6-40EC-A115-E8FD8DB858A0}" type="pres">
      <dgm:prSet presAssocID="{51BBF334-6060-4624-ADD0-A2EF44430CE3}" presName="tx1" presStyleLbl="revTx" presStyleIdx="0" presStyleCnt="4"/>
      <dgm:spPr/>
    </dgm:pt>
    <dgm:pt modelId="{52BB668C-B00F-40A5-8F66-E73E64C73AAB}" type="pres">
      <dgm:prSet presAssocID="{51BBF334-6060-4624-ADD0-A2EF44430CE3}" presName="vert1" presStyleCnt="0"/>
      <dgm:spPr/>
    </dgm:pt>
    <dgm:pt modelId="{678E4CDC-4F4D-4A37-97A7-745AB78D559E}" type="pres">
      <dgm:prSet presAssocID="{4ED66B3C-7008-446D-AB9D-782587CBA1F3}" presName="thickLine" presStyleLbl="alignNode1" presStyleIdx="1" presStyleCnt="4"/>
      <dgm:spPr/>
    </dgm:pt>
    <dgm:pt modelId="{4B55019D-55DF-4567-B1C6-6799EF3484CC}" type="pres">
      <dgm:prSet presAssocID="{4ED66B3C-7008-446D-AB9D-782587CBA1F3}" presName="horz1" presStyleCnt="0"/>
      <dgm:spPr/>
    </dgm:pt>
    <dgm:pt modelId="{3361913B-890B-47C1-8280-131A709B356D}" type="pres">
      <dgm:prSet presAssocID="{4ED66B3C-7008-446D-AB9D-782587CBA1F3}" presName="tx1" presStyleLbl="revTx" presStyleIdx="1" presStyleCnt="4"/>
      <dgm:spPr/>
    </dgm:pt>
    <dgm:pt modelId="{1A6DBB1F-19F0-497C-B382-8604A9EAE3B9}" type="pres">
      <dgm:prSet presAssocID="{4ED66B3C-7008-446D-AB9D-782587CBA1F3}" presName="vert1" presStyleCnt="0"/>
      <dgm:spPr/>
    </dgm:pt>
    <dgm:pt modelId="{6A9A99DF-6259-4277-9D96-21B5760B6784}" type="pres">
      <dgm:prSet presAssocID="{AB0605A6-5E07-4922-8152-531CE3123F4F}" presName="thickLine" presStyleLbl="alignNode1" presStyleIdx="2" presStyleCnt="4"/>
      <dgm:spPr/>
    </dgm:pt>
    <dgm:pt modelId="{1581CDB8-67F4-4210-B904-62A31FA7C813}" type="pres">
      <dgm:prSet presAssocID="{AB0605A6-5E07-4922-8152-531CE3123F4F}" presName="horz1" presStyleCnt="0"/>
      <dgm:spPr/>
    </dgm:pt>
    <dgm:pt modelId="{9D4F9277-D585-4D6F-86F7-D4E174401E2B}" type="pres">
      <dgm:prSet presAssocID="{AB0605A6-5E07-4922-8152-531CE3123F4F}" presName="tx1" presStyleLbl="revTx" presStyleIdx="2" presStyleCnt="4"/>
      <dgm:spPr/>
    </dgm:pt>
    <dgm:pt modelId="{5A17952B-9086-4358-8C3A-E484AFF8D0B3}" type="pres">
      <dgm:prSet presAssocID="{AB0605A6-5E07-4922-8152-531CE3123F4F}" presName="vert1" presStyleCnt="0"/>
      <dgm:spPr/>
    </dgm:pt>
    <dgm:pt modelId="{564E297B-F74C-A84A-A1B3-41FE5B0F09C3}" type="pres">
      <dgm:prSet presAssocID="{D4A98052-3FFB-9843-B593-F3A4B48A1CBE}" presName="thickLine" presStyleLbl="alignNode1" presStyleIdx="3" presStyleCnt="4"/>
      <dgm:spPr/>
    </dgm:pt>
    <dgm:pt modelId="{C0EB3EA9-5599-3E44-B7F1-DED610ABB269}" type="pres">
      <dgm:prSet presAssocID="{D4A98052-3FFB-9843-B593-F3A4B48A1CBE}" presName="horz1" presStyleCnt="0"/>
      <dgm:spPr/>
    </dgm:pt>
    <dgm:pt modelId="{2092CAA2-24FD-434B-BB86-26CBB4B56CFE}" type="pres">
      <dgm:prSet presAssocID="{D4A98052-3FFB-9843-B593-F3A4B48A1CBE}" presName="tx1" presStyleLbl="revTx" presStyleIdx="3" presStyleCnt="4"/>
      <dgm:spPr/>
    </dgm:pt>
    <dgm:pt modelId="{83D0A527-24A2-9C42-9198-D23B3B14E447}" type="pres">
      <dgm:prSet presAssocID="{D4A98052-3FFB-9843-B593-F3A4B48A1CBE}" presName="vert1" presStyleCnt="0"/>
      <dgm:spPr/>
    </dgm:pt>
  </dgm:ptLst>
  <dgm:cxnLst>
    <dgm:cxn modelId="{BA262F03-88C1-4437-BD31-FEC50FFDCCB1}" type="presOf" srcId="{17AECE7D-8763-4FB8-9CDD-0DDC6A02D677}" destId="{DDF71D15-6902-4F1A-8A36-1C39F3B8E3E5}" srcOrd="0" destOrd="0" presId="urn:microsoft.com/office/officeart/2008/layout/LinedList"/>
    <dgm:cxn modelId="{1E76A609-DECE-4549-B6F4-0FB34D3B82F1}" srcId="{17AECE7D-8763-4FB8-9CDD-0DDC6A02D677}" destId="{D4A98052-3FFB-9843-B593-F3A4B48A1CBE}" srcOrd="3" destOrd="0" parTransId="{B2EF5775-6359-8948-9530-F5D22775B213}" sibTransId="{DAA1EB8A-96C8-D24C-9F36-BF4FB609C6D1}"/>
    <dgm:cxn modelId="{7929581D-E019-6442-8B06-3B96BFCA2DCC}" type="presOf" srcId="{D4A98052-3FFB-9843-B593-F3A4B48A1CBE}" destId="{2092CAA2-24FD-434B-BB86-26CBB4B56CFE}" srcOrd="0" destOrd="0" presId="urn:microsoft.com/office/officeart/2008/layout/LinedList"/>
    <dgm:cxn modelId="{A35F231E-C5F5-437A-9F13-6F4D6DE7BB9F}" type="presOf" srcId="{4ED66B3C-7008-446D-AB9D-782587CBA1F3}" destId="{3361913B-890B-47C1-8280-131A709B356D}" srcOrd="0" destOrd="0" presId="urn:microsoft.com/office/officeart/2008/layout/LinedList"/>
    <dgm:cxn modelId="{81E14C68-C0FB-4BB5-BE6B-46E57813BA4A}" type="presOf" srcId="{51BBF334-6060-4624-ADD0-A2EF44430CE3}" destId="{B8D1981B-F5C6-40EC-A115-E8FD8DB858A0}" srcOrd="0" destOrd="0" presId="urn:microsoft.com/office/officeart/2008/layout/LinedList"/>
    <dgm:cxn modelId="{712088B4-321B-44BE-9D7C-C0E590D9D6D5}" srcId="{17AECE7D-8763-4FB8-9CDD-0DDC6A02D677}" destId="{4ED66B3C-7008-446D-AB9D-782587CBA1F3}" srcOrd="1" destOrd="0" parTransId="{29892CA8-3045-4060-AB3C-6851E5EE92A8}" sibTransId="{0B13E7FF-4B68-4920-AF5C-6A61C28FE920}"/>
    <dgm:cxn modelId="{CFD408C5-4AC9-4030-881A-8AB869F2F48F}" type="presOf" srcId="{AB0605A6-5E07-4922-8152-531CE3123F4F}" destId="{9D4F9277-D585-4D6F-86F7-D4E174401E2B}" srcOrd="0" destOrd="0" presId="urn:microsoft.com/office/officeart/2008/layout/LinedList"/>
    <dgm:cxn modelId="{1C9C25CB-A9B9-428D-A188-29644BD7CA44}" srcId="{17AECE7D-8763-4FB8-9CDD-0DDC6A02D677}" destId="{AB0605A6-5E07-4922-8152-531CE3123F4F}" srcOrd="2" destOrd="0" parTransId="{FAF1F262-1BE0-451E-A682-E0261B723386}" sibTransId="{86791F9F-F800-43FF-87E7-B84855D9970A}"/>
    <dgm:cxn modelId="{FD4678CF-4E76-4ABC-9F1B-6487F783F2C2}" srcId="{17AECE7D-8763-4FB8-9CDD-0DDC6A02D677}" destId="{51BBF334-6060-4624-ADD0-A2EF44430CE3}" srcOrd="0" destOrd="0" parTransId="{41978FEB-1545-4E86-8284-C396EDE9F302}" sibTransId="{0DE8ED7B-BBA9-4286-92AE-76F03D606B0A}"/>
    <dgm:cxn modelId="{67A8C0A2-C895-4679-9FF7-A1FFA3C43836}" type="presParOf" srcId="{DDF71D15-6902-4F1A-8A36-1C39F3B8E3E5}" destId="{E5F51922-9CAA-47CD-A08E-698DD50B33BB}" srcOrd="0" destOrd="0" presId="urn:microsoft.com/office/officeart/2008/layout/LinedList"/>
    <dgm:cxn modelId="{80FB1BFA-1150-4F85-B9BB-741BEB6A2641}" type="presParOf" srcId="{DDF71D15-6902-4F1A-8A36-1C39F3B8E3E5}" destId="{1B49B55F-A791-4B29-93E2-51793C812DFA}" srcOrd="1" destOrd="0" presId="urn:microsoft.com/office/officeart/2008/layout/LinedList"/>
    <dgm:cxn modelId="{FE2B9364-C87C-4521-87AA-8F00F8DF8F98}" type="presParOf" srcId="{1B49B55F-A791-4B29-93E2-51793C812DFA}" destId="{B8D1981B-F5C6-40EC-A115-E8FD8DB858A0}" srcOrd="0" destOrd="0" presId="urn:microsoft.com/office/officeart/2008/layout/LinedList"/>
    <dgm:cxn modelId="{A2E620A4-DCC6-48B0-A6D4-0240FF8D9417}" type="presParOf" srcId="{1B49B55F-A791-4B29-93E2-51793C812DFA}" destId="{52BB668C-B00F-40A5-8F66-E73E64C73AAB}" srcOrd="1" destOrd="0" presId="urn:microsoft.com/office/officeart/2008/layout/LinedList"/>
    <dgm:cxn modelId="{230AD88D-CFA5-4DD3-8486-482382224F32}" type="presParOf" srcId="{DDF71D15-6902-4F1A-8A36-1C39F3B8E3E5}" destId="{678E4CDC-4F4D-4A37-97A7-745AB78D559E}" srcOrd="2" destOrd="0" presId="urn:microsoft.com/office/officeart/2008/layout/LinedList"/>
    <dgm:cxn modelId="{818271BC-DB4A-4D75-BF88-AC23320D5271}" type="presParOf" srcId="{DDF71D15-6902-4F1A-8A36-1C39F3B8E3E5}" destId="{4B55019D-55DF-4567-B1C6-6799EF3484CC}" srcOrd="3" destOrd="0" presId="urn:microsoft.com/office/officeart/2008/layout/LinedList"/>
    <dgm:cxn modelId="{70713D20-8942-46EA-A4FE-EBDD54143F48}" type="presParOf" srcId="{4B55019D-55DF-4567-B1C6-6799EF3484CC}" destId="{3361913B-890B-47C1-8280-131A709B356D}" srcOrd="0" destOrd="0" presId="urn:microsoft.com/office/officeart/2008/layout/LinedList"/>
    <dgm:cxn modelId="{20553CDB-DA96-4853-A446-E78309752B76}" type="presParOf" srcId="{4B55019D-55DF-4567-B1C6-6799EF3484CC}" destId="{1A6DBB1F-19F0-497C-B382-8604A9EAE3B9}" srcOrd="1" destOrd="0" presId="urn:microsoft.com/office/officeart/2008/layout/LinedList"/>
    <dgm:cxn modelId="{36674EBA-FE19-4443-BE34-EB26B5631A4F}" type="presParOf" srcId="{DDF71D15-6902-4F1A-8A36-1C39F3B8E3E5}" destId="{6A9A99DF-6259-4277-9D96-21B5760B6784}" srcOrd="4" destOrd="0" presId="urn:microsoft.com/office/officeart/2008/layout/LinedList"/>
    <dgm:cxn modelId="{E8B8388A-3EAC-4FBA-AEDE-9BEABD864A49}" type="presParOf" srcId="{DDF71D15-6902-4F1A-8A36-1C39F3B8E3E5}" destId="{1581CDB8-67F4-4210-B904-62A31FA7C813}" srcOrd="5" destOrd="0" presId="urn:microsoft.com/office/officeart/2008/layout/LinedList"/>
    <dgm:cxn modelId="{92774EFD-B95B-4982-947E-5063F1F7C22B}" type="presParOf" srcId="{1581CDB8-67F4-4210-B904-62A31FA7C813}" destId="{9D4F9277-D585-4D6F-86F7-D4E174401E2B}" srcOrd="0" destOrd="0" presId="urn:microsoft.com/office/officeart/2008/layout/LinedList"/>
    <dgm:cxn modelId="{F32D9E7A-01A8-4507-A793-F1AE40B79EAB}" type="presParOf" srcId="{1581CDB8-67F4-4210-B904-62A31FA7C813}" destId="{5A17952B-9086-4358-8C3A-E484AFF8D0B3}" srcOrd="1" destOrd="0" presId="urn:microsoft.com/office/officeart/2008/layout/LinedList"/>
    <dgm:cxn modelId="{DBF88D26-56F6-EB42-8E8A-6804EE67CB1B}" type="presParOf" srcId="{DDF71D15-6902-4F1A-8A36-1C39F3B8E3E5}" destId="{564E297B-F74C-A84A-A1B3-41FE5B0F09C3}" srcOrd="6" destOrd="0" presId="urn:microsoft.com/office/officeart/2008/layout/LinedList"/>
    <dgm:cxn modelId="{E7587C39-48F9-9946-A4DE-1164CA770398}" type="presParOf" srcId="{DDF71D15-6902-4F1A-8A36-1C39F3B8E3E5}" destId="{C0EB3EA9-5599-3E44-B7F1-DED610ABB269}" srcOrd="7" destOrd="0" presId="urn:microsoft.com/office/officeart/2008/layout/LinedList"/>
    <dgm:cxn modelId="{4D72C023-E751-D74D-9C2B-F3F714F29422}" type="presParOf" srcId="{C0EB3EA9-5599-3E44-B7F1-DED610ABB269}" destId="{2092CAA2-24FD-434B-BB86-26CBB4B56CFE}" srcOrd="0" destOrd="0" presId="urn:microsoft.com/office/officeart/2008/layout/LinedList"/>
    <dgm:cxn modelId="{DCD95163-864C-9F40-AE3B-03C564D9815C}" type="presParOf" srcId="{C0EB3EA9-5599-3E44-B7F1-DED610ABB269}" destId="{83D0A527-24A2-9C42-9198-D23B3B14E44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F51922-9CAA-47CD-A08E-698DD50B33BB}">
      <dsp:nvSpPr>
        <dsp:cNvPr id="0" name=""/>
        <dsp:cNvSpPr/>
      </dsp:nvSpPr>
      <dsp:spPr>
        <a:xfrm>
          <a:off x="0" y="0"/>
          <a:ext cx="5607050" cy="0"/>
        </a:xfrm>
        <a:prstGeom prst="line">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w="6350"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B8D1981B-F5C6-40EC-A115-E8FD8DB858A0}">
      <dsp:nvSpPr>
        <dsp:cNvPr id="0" name=""/>
        <dsp:cNvSpPr/>
      </dsp:nvSpPr>
      <dsp:spPr>
        <a:xfrm>
          <a:off x="0" y="0"/>
          <a:ext cx="5607050" cy="123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dirty="0"/>
            <a:t>Personal life</a:t>
          </a:r>
        </a:p>
      </dsp:txBody>
      <dsp:txXfrm>
        <a:off x="0" y="0"/>
        <a:ext cx="5607050" cy="1231899"/>
      </dsp:txXfrm>
    </dsp:sp>
    <dsp:sp modelId="{678E4CDC-4F4D-4A37-97A7-745AB78D559E}">
      <dsp:nvSpPr>
        <dsp:cNvPr id="0" name=""/>
        <dsp:cNvSpPr/>
      </dsp:nvSpPr>
      <dsp:spPr>
        <a:xfrm>
          <a:off x="0" y="1231899"/>
          <a:ext cx="5607050" cy="0"/>
        </a:xfrm>
        <a:prstGeom prst="line">
          <a:avLst/>
        </a:prstGeom>
        <a:gradFill rotWithShape="0">
          <a:gsLst>
            <a:gs pos="0">
              <a:schemeClr val="accent3">
                <a:hueOff val="0"/>
                <a:satOff val="0"/>
                <a:lumOff val="0"/>
                <a:alphaOff val="0"/>
                <a:tint val="97000"/>
                <a:satMod val="100000"/>
                <a:lumMod val="102000"/>
              </a:schemeClr>
            </a:gs>
            <a:gs pos="50000">
              <a:schemeClr val="accent3">
                <a:hueOff val="0"/>
                <a:satOff val="0"/>
                <a:lumOff val="0"/>
                <a:alphaOff val="0"/>
                <a:shade val="100000"/>
                <a:satMod val="103000"/>
                <a:lumMod val="100000"/>
              </a:schemeClr>
            </a:gs>
            <a:gs pos="100000">
              <a:schemeClr val="accent3">
                <a:hueOff val="0"/>
                <a:satOff val="0"/>
                <a:lumOff val="0"/>
                <a:alphaOff val="0"/>
                <a:shade val="93000"/>
                <a:satMod val="110000"/>
                <a:lumMod val="99000"/>
              </a:schemeClr>
            </a:gs>
          </a:gsLst>
          <a:lin ang="5400000" scaled="0"/>
        </a:gradFill>
        <a:ln w="6350"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361913B-890B-47C1-8280-131A709B356D}">
      <dsp:nvSpPr>
        <dsp:cNvPr id="0" name=""/>
        <dsp:cNvSpPr/>
      </dsp:nvSpPr>
      <dsp:spPr>
        <a:xfrm>
          <a:off x="0" y="1231899"/>
          <a:ext cx="5607050" cy="123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dirty="0"/>
            <a:t>Current societal problems or organizational dilemmas</a:t>
          </a:r>
        </a:p>
      </dsp:txBody>
      <dsp:txXfrm>
        <a:off x="0" y="1231899"/>
        <a:ext cx="5607050" cy="1231899"/>
      </dsp:txXfrm>
    </dsp:sp>
    <dsp:sp modelId="{6A9A99DF-6259-4277-9D96-21B5760B6784}">
      <dsp:nvSpPr>
        <dsp:cNvPr id="0" name=""/>
        <dsp:cNvSpPr/>
      </dsp:nvSpPr>
      <dsp:spPr>
        <a:xfrm>
          <a:off x="0" y="2463799"/>
          <a:ext cx="5607050" cy="0"/>
        </a:xfrm>
        <a:prstGeom prst="line">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3000"/>
                <a:lumMod val="100000"/>
              </a:schemeClr>
            </a:gs>
            <a:gs pos="100000">
              <a:schemeClr val="accent4">
                <a:hueOff val="0"/>
                <a:satOff val="0"/>
                <a:lumOff val="0"/>
                <a:alphaOff val="0"/>
                <a:shade val="93000"/>
                <a:satMod val="110000"/>
                <a:lumMod val="99000"/>
              </a:schemeClr>
            </a:gs>
          </a:gsLst>
          <a:lin ang="5400000" scaled="0"/>
        </a:gradFill>
        <a:ln w="6350"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D4F9277-D585-4D6F-86F7-D4E174401E2B}">
      <dsp:nvSpPr>
        <dsp:cNvPr id="0" name=""/>
        <dsp:cNvSpPr/>
      </dsp:nvSpPr>
      <dsp:spPr>
        <a:xfrm>
          <a:off x="0" y="2463799"/>
          <a:ext cx="5607050" cy="123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dirty="0"/>
            <a:t>Current events</a:t>
          </a:r>
        </a:p>
      </dsp:txBody>
      <dsp:txXfrm>
        <a:off x="0" y="2463799"/>
        <a:ext cx="5607050" cy="1231899"/>
      </dsp:txXfrm>
    </dsp:sp>
    <dsp:sp modelId="{564E297B-F74C-A84A-A1B3-41FE5B0F09C3}">
      <dsp:nvSpPr>
        <dsp:cNvPr id="0" name=""/>
        <dsp:cNvSpPr/>
      </dsp:nvSpPr>
      <dsp:spPr>
        <a:xfrm>
          <a:off x="0" y="3695699"/>
          <a:ext cx="5607050" cy="0"/>
        </a:xfrm>
        <a:prstGeom prst="line">
          <a:avLst/>
        </a:prstGeom>
        <a:gradFill rotWithShape="0">
          <a:gsLst>
            <a:gs pos="0">
              <a:schemeClr val="accent5">
                <a:hueOff val="0"/>
                <a:satOff val="0"/>
                <a:lumOff val="0"/>
                <a:alphaOff val="0"/>
                <a:tint val="97000"/>
                <a:satMod val="100000"/>
                <a:lumMod val="102000"/>
              </a:schemeClr>
            </a:gs>
            <a:gs pos="50000">
              <a:schemeClr val="accent5">
                <a:hueOff val="0"/>
                <a:satOff val="0"/>
                <a:lumOff val="0"/>
                <a:alphaOff val="0"/>
                <a:shade val="100000"/>
                <a:satMod val="103000"/>
                <a:lumMod val="100000"/>
              </a:schemeClr>
            </a:gs>
            <a:gs pos="100000">
              <a:schemeClr val="accent5">
                <a:hueOff val="0"/>
                <a:satOff val="0"/>
                <a:lumOff val="0"/>
                <a:alphaOff val="0"/>
                <a:shade val="93000"/>
                <a:satMod val="110000"/>
                <a:lumMod val="99000"/>
              </a:schemeClr>
            </a:gs>
          </a:gsLst>
          <a:lin ang="5400000" scaled="0"/>
        </a:gradFill>
        <a:ln w="6350"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092CAA2-24FD-434B-BB86-26CBB4B56CFE}">
      <dsp:nvSpPr>
        <dsp:cNvPr id="0" name=""/>
        <dsp:cNvSpPr/>
      </dsp:nvSpPr>
      <dsp:spPr>
        <a:xfrm>
          <a:off x="0" y="3695699"/>
          <a:ext cx="5607050" cy="123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dirty="0"/>
            <a:t>Empirical research and theories</a:t>
          </a:r>
          <a:endParaRPr lang="zh-CN" altLang="en-US" sz="3600" kern="1200" dirty="0"/>
        </a:p>
      </dsp:txBody>
      <dsp:txXfrm>
        <a:off x="0" y="3695699"/>
        <a:ext cx="5607050" cy="123189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15B198-C15A-40EB-8E66-34B8AA599AE8}" type="datetimeFigureOut">
              <a:rPr lang="en-GB" smtClean="0"/>
              <a:t>11/02/2023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6642AA-6477-47D2-9BBC-0EC28AF59F42}" type="slidenum">
              <a:rPr lang="en-GB" smtClean="0"/>
              <a:t>‹#›</a:t>
            </a:fld>
            <a:endParaRPr lang="en-GB"/>
          </a:p>
        </p:txBody>
      </p:sp>
    </p:spTree>
    <p:extLst>
      <p:ext uri="{BB962C8B-B14F-4D97-AF65-F5344CB8AC3E}">
        <p14:creationId xmlns:p14="http://schemas.microsoft.com/office/powerpoint/2010/main" val="3809601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EAA2FF7-1E64-4236-9C19-9DC911B90C04}" type="datetimeFigureOut">
              <a:rPr lang="en-GB" smtClean="0"/>
              <a:t>11/02/2023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140009691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AA2FF7-1E64-4236-9C19-9DC911B90C04}" type="datetimeFigureOut">
              <a:rPr lang="en-GB" smtClean="0"/>
              <a:t>11/02/2023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2691310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EAA2FF7-1E64-4236-9C19-9DC911B90C04}" type="datetimeFigureOut">
              <a:rPr lang="en-GB" smtClean="0"/>
              <a:t>11/02/2023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77400892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1EAA2FF7-1E64-4236-9C19-9DC911B90C04}" type="datetimeFigureOut">
              <a:rPr lang="en-GB" smtClean="0"/>
              <a:t>11/02/2023</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3120185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1EAA2FF7-1E64-4236-9C19-9DC911B90C04}" type="datetimeFigureOut">
              <a:rPr lang="en-GB" smtClean="0"/>
              <a:t>11/02/2023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3B94AF-F3D6-4B37-80BA-8650947B8487}"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818405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AA2FF7-1E64-4236-9C19-9DC911B90C04}" type="datetimeFigureOut">
              <a:rPr lang="en-GB" smtClean="0"/>
              <a:t>11/02/2023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2460984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AA2FF7-1E64-4236-9C19-9DC911B90C04}" type="datetimeFigureOut">
              <a:rPr lang="en-GB" smtClean="0"/>
              <a:t>11/02/2023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1471198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1EAA2FF7-1E64-4236-9C19-9DC911B90C04}" type="datetimeFigureOut">
              <a:rPr lang="en-GB" smtClean="0"/>
              <a:t>11/02/2023</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2646392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1EAA2FF7-1E64-4236-9C19-9DC911B90C04}" type="datetimeFigureOut">
              <a:rPr lang="en-GB" smtClean="0"/>
              <a:t>11/02/2023</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1778459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AA2FF7-1E64-4236-9C19-9DC911B90C04}" type="datetimeFigureOut">
              <a:rPr lang="en-GB" smtClean="0"/>
              <a:t>11/02/2023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1583334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AA2FF7-1E64-4236-9C19-9DC911B90C04}" type="datetimeFigureOut">
              <a:rPr lang="en-GB" smtClean="0"/>
              <a:t>11/02/2023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3B94AF-F3D6-4B37-80BA-8650947B8487}" type="slidenum">
              <a:rPr lang="en-GB" smtClean="0"/>
              <a:t>‹#›</a:t>
            </a:fld>
            <a:endParaRPr lang="en-GB"/>
          </a:p>
        </p:txBody>
      </p:sp>
    </p:spTree>
    <p:extLst>
      <p:ext uri="{BB962C8B-B14F-4D97-AF65-F5344CB8AC3E}">
        <p14:creationId xmlns:p14="http://schemas.microsoft.com/office/powerpoint/2010/main" val="3782957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EAA2FF7-1E64-4236-9C19-9DC911B90C04}" type="datetimeFigureOut">
              <a:rPr lang="en-GB" smtClean="0"/>
              <a:t>11/02/2023</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33B94AF-F3D6-4B37-80BA-8650947B8487}" type="slidenum">
              <a:rPr lang="en-GB" smtClean="0"/>
              <a:t>‹#›</a:t>
            </a:fld>
            <a:endParaRPr lang="en-GB"/>
          </a:p>
        </p:txBody>
      </p:sp>
    </p:spTree>
    <p:extLst>
      <p:ext uri="{BB962C8B-B14F-4D97-AF65-F5344CB8AC3E}">
        <p14:creationId xmlns:p14="http://schemas.microsoft.com/office/powerpoint/2010/main" val="35322831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xt&#10;&#10;Description automatically generated with medium confidence">
            <a:extLst>
              <a:ext uri="{FF2B5EF4-FFF2-40B4-BE49-F238E27FC236}">
                <a16:creationId xmlns:a16="http://schemas.microsoft.com/office/drawing/2014/main" id="{E4D2DD3D-E223-4B97-8851-218B404F9848}"/>
              </a:ext>
            </a:extLst>
          </p:cNvPr>
          <p:cNvPicPr/>
          <p:nvPr/>
        </p:nvPicPr>
        <p:blipFill rotWithShape="1">
          <a:blip r:embed="rId2" cstate="print">
            <a:extLst>
              <a:ext uri="{28A0092B-C50C-407E-A947-70E740481C1C}">
                <a14:useLocalDpi xmlns:a14="http://schemas.microsoft.com/office/drawing/2010/main" val="0"/>
              </a:ext>
            </a:extLst>
          </a:blip>
          <a:srcRect t="259"/>
          <a:stretch/>
        </p:blipFill>
        <p:spPr bwMode="auto">
          <a:xfrm>
            <a:off x="1695424" y="1439884"/>
            <a:ext cx="3181375" cy="4422436"/>
          </a:xfrm>
          <a:prstGeom prst="rect">
            <a:avLst/>
          </a:prstGeom>
          <a:ln>
            <a:noFill/>
          </a:ln>
          <a:extLst>
            <a:ext uri="{53640926-AAD7-44D8-BBD7-CCE9431645EC}">
              <a14:shadowObscured xmlns:a14="http://schemas.microsoft.com/office/drawing/2010/main"/>
            </a:ext>
          </a:extLst>
        </p:spPr>
      </p:pic>
      <p:sp>
        <p:nvSpPr>
          <p:cNvPr id="3" name="Content Placeholder 4">
            <a:extLst>
              <a:ext uri="{FF2B5EF4-FFF2-40B4-BE49-F238E27FC236}">
                <a16:creationId xmlns:a16="http://schemas.microsoft.com/office/drawing/2014/main" id="{E2E9DC59-EA06-425C-BCBE-3F531EBD48E6}"/>
              </a:ext>
            </a:extLst>
          </p:cNvPr>
          <p:cNvSpPr txBox="1">
            <a:spLocks/>
          </p:cNvSpPr>
          <p:nvPr/>
        </p:nvSpPr>
        <p:spPr>
          <a:xfrm>
            <a:off x="5310329" y="1439884"/>
            <a:ext cx="5002071" cy="4422436"/>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4400" b="1" dirty="0">
                <a:solidFill>
                  <a:schemeClr val="bg1">
                    <a:lumMod val="50000"/>
                  </a:schemeClr>
                </a:solidFill>
              </a:rPr>
              <a:t>Management and Business Research</a:t>
            </a:r>
          </a:p>
          <a:p>
            <a:pPr>
              <a:buFont typeface="Arial" panose="020B0604020202020204" pitchFamily="34" charset="0"/>
              <a:buChar char="©"/>
            </a:pPr>
            <a:r>
              <a:rPr lang="en-GB" sz="2800" dirty="0">
                <a:solidFill>
                  <a:schemeClr val="bg1">
                    <a:lumMod val="65000"/>
                  </a:schemeClr>
                </a:solidFill>
              </a:rPr>
              <a:t>Mark </a:t>
            </a:r>
            <a:r>
              <a:rPr lang="en-GB" sz="2800" dirty="0" err="1">
                <a:solidFill>
                  <a:schemeClr val="bg1">
                    <a:lumMod val="65000"/>
                  </a:schemeClr>
                </a:solidFill>
              </a:rPr>
              <a:t>Easterby</a:t>
            </a:r>
            <a:r>
              <a:rPr lang="en-GB" sz="2800" dirty="0">
                <a:solidFill>
                  <a:schemeClr val="bg1">
                    <a:lumMod val="65000"/>
                  </a:schemeClr>
                </a:solidFill>
              </a:rPr>
              <a:t>-Smith, Richard Thorpe, Lena J. Jaspersen and Danat Valizade</a:t>
            </a:r>
          </a:p>
        </p:txBody>
      </p:sp>
    </p:spTree>
    <p:extLst>
      <p:ext uri="{BB962C8B-B14F-4D97-AF65-F5344CB8AC3E}">
        <p14:creationId xmlns:p14="http://schemas.microsoft.com/office/powerpoint/2010/main" val="2187068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5EB0D-76CF-41E6-9A37-670808E24EAE}"/>
              </a:ext>
            </a:extLst>
          </p:cNvPr>
          <p:cNvSpPr>
            <a:spLocks noGrp="1"/>
          </p:cNvSpPr>
          <p:nvPr>
            <p:ph type="ctrTitle"/>
          </p:nvPr>
        </p:nvSpPr>
        <p:spPr>
          <a:xfrm>
            <a:off x="5498590" y="988741"/>
            <a:ext cx="5888754" cy="4880518"/>
          </a:xfrm>
          <a:noFill/>
          <a:ln>
            <a:noFill/>
          </a:ln>
        </p:spPr>
        <p:txBody>
          <a:bodyPr wrap="square">
            <a:normAutofit/>
          </a:bodyPr>
          <a:lstStyle/>
          <a:p>
            <a:pPr algn="l"/>
            <a:r>
              <a:rPr lang="en-GB" sz="4800" dirty="0">
                <a:solidFill>
                  <a:schemeClr val="tx1"/>
                </a:solidFill>
              </a:rPr>
              <a:t>Topic &amp; </a:t>
            </a:r>
            <a:br>
              <a:rPr lang="en-GB" sz="4800" dirty="0">
                <a:solidFill>
                  <a:schemeClr val="tx1"/>
                </a:solidFill>
              </a:rPr>
            </a:br>
            <a:r>
              <a:rPr lang="en-GB" sz="4800" dirty="0">
                <a:solidFill>
                  <a:schemeClr val="tx1"/>
                </a:solidFill>
              </a:rPr>
              <a:t>key words</a:t>
            </a:r>
          </a:p>
        </p:txBody>
      </p:sp>
      <p:sp>
        <p:nvSpPr>
          <p:cNvPr id="8" name="Rectangle 7">
            <a:extLst>
              <a:ext uri="{FF2B5EF4-FFF2-40B4-BE49-F238E27FC236}">
                <a16:creationId xmlns:a16="http://schemas.microsoft.com/office/drawing/2014/main" id="{6E5BD17F-C95C-40ED-8D04-03295D46F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bg2">
              <a:alpha val="8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0" name="Rectangle 9">
            <a:extLst>
              <a:ext uri="{FF2B5EF4-FFF2-40B4-BE49-F238E27FC236}">
                <a16:creationId xmlns:a16="http://schemas.microsoft.com/office/drawing/2014/main" id="{4203DEB5-0B19-4F8E-84E2-00F5861C96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321564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B04C0CA4-D2CD-4611-939F-7013E0AEC15C}"/>
              </a:ext>
            </a:extLst>
          </p:cNvPr>
          <p:cNvSpPr>
            <a:spLocks noGrp="1"/>
          </p:cNvSpPr>
          <p:nvPr>
            <p:ph type="subTitle" idx="1"/>
          </p:nvPr>
        </p:nvSpPr>
        <p:spPr>
          <a:xfrm>
            <a:off x="1269492" y="2110251"/>
            <a:ext cx="3215640" cy="2843560"/>
          </a:xfrm>
        </p:spPr>
        <p:txBody>
          <a:bodyPr anchor="ctr">
            <a:normAutofit/>
          </a:bodyPr>
          <a:lstStyle/>
          <a:p>
            <a:pPr algn="r"/>
            <a:r>
              <a:rPr lang="en-GB" dirty="0">
                <a:solidFill>
                  <a:srgbClr val="FFFFFF"/>
                </a:solidFill>
              </a:rPr>
              <a:t>MBR 7</a:t>
            </a:r>
            <a:r>
              <a:rPr lang="en-GB" baseline="30000" dirty="0">
                <a:solidFill>
                  <a:srgbClr val="FFFFFF"/>
                </a:solidFill>
              </a:rPr>
              <a:t>th</a:t>
            </a:r>
            <a:r>
              <a:rPr lang="en-GB" dirty="0">
                <a:solidFill>
                  <a:srgbClr val="FFFFFF"/>
                </a:solidFill>
              </a:rPr>
              <a:t> ed</a:t>
            </a:r>
          </a:p>
          <a:p>
            <a:pPr algn="r"/>
            <a:r>
              <a:rPr lang="en-GB" dirty="0">
                <a:solidFill>
                  <a:srgbClr val="FFFFFF"/>
                </a:solidFill>
              </a:rPr>
              <a:t>Chapter 2</a:t>
            </a:r>
          </a:p>
          <a:p>
            <a:pPr algn="r"/>
            <a:r>
              <a:rPr lang="en-GB" dirty="0">
                <a:solidFill>
                  <a:srgbClr val="FFFFFF"/>
                </a:solidFill>
              </a:rPr>
              <a:t>Module Name</a:t>
            </a:r>
          </a:p>
          <a:p>
            <a:pPr algn="r"/>
            <a:r>
              <a:rPr lang="en-GB" dirty="0">
                <a:solidFill>
                  <a:srgbClr val="FFFFFF"/>
                </a:solidFill>
              </a:rPr>
              <a:t>Presenter Name</a:t>
            </a:r>
          </a:p>
          <a:p>
            <a:pPr algn="r"/>
            <a:r>
              <a:rPr lang="en-GB" u="sng" dirty="0">
                <a:solidFill>
                  <a:srgbClr val="00B0F0"/>
                </a:solidFill>
              </a:rPr>
              <a:t>Email</a:t>
            </a:r>
          </a:p>
        </p:txBody>
      </p:sp>
    </p:spTree>
    <p:extLst>
      <p:ext uri="{BB962C8B-B14F-4D97-AF65-F5344CB8AC3E}">
        <p14:creationId xmlns:p14="http://schemas.microsoft.com/office/powerpoint/2010/main" val="1296197943"/>
      </p:ext>
    </p:extLst>
  </p:cSld>
  <p:clrMapOvr>
    <a:masterClrMapping/>
  </p:clrMapOvr>
  <mc:AlternateContent xmlns:mc="http://schemas.openxmlformats.org/markup-compatibility/2006" xmlns:p14="http://schemas.microsoft.com/office/powerpoint/2010/main">
    <mc:Choice Requires="p14">
      <p:transition spd="slow" p14:dur="2000" advTm="38226"/>
    </mc:Choice>
    <mc:Fallback xmlns="">
      <p:transition spd="slow" advTm="3822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660E788-AFA9-4A1B-9991-6AA74632A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9">
            <a:extLst>
              <a:ext uri="{FF2B5EF4-FFF2-40B4-BE49-F238E27FC236}">
                <a16:creationId xmlns:a16="http://schemas.microsoft.com/office/drawing/2014/main" id="{E7601FF9-D2B0-47EC-AA30-453472B9DBC5}"/>
              </a:ext>
            </a:extLst>
          </p:cNvPr>
          <p:cNvPicPr>
            <a:picLocks noChangeAspect="1"/>
          </p:cNvPicPr>
          <p:nvPr/>
        </p:nvPicPr>
        <p:blipFill rotWithShape="1">
          <a:blip r:embed="rId2"/>
          <a:srcRect l="8765" r="8765"/>
          <a:stretch/>
        </p:blipFill>
        <p:spPr>
          <a:xfrm>
            <a:off x="4650909" y="10"/>
            <a:ext cx="7541090" cy="6857989"/>
          </a:xfrm>
          <a:prstGeom prst="rect">
            <a:avLst/>
          </a:prstGeom>
        </p:spPr>
      </p:pic>
      <p:sp>
        <p:nvSpPr>
          <p:cNvPr id="25" name="Rectangle 24">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670861-F82C-410B-B8A8-BB6A3A95991B}"/>
              </a:ext>
            </a:extLst>
          </p:cNvPr>
          <p:cNvSpPr>
            <a:spLocks noGrp="1"/>
          </p:cNvSpPr>
          <p:nvPr>
            <p:ph type="title"/>
          </p:nvPr>
        </p:nvSpPr>
        <p:spPr>
          <a:xfrm>
            <a:off x="643467" y="643467"/>
            <a:ext cx="3363974" cy="1728044"/>
          </a:xfrm>
          <a:noFill/>
          <a:ln>
            <a:solidFill>
              <a:schemeClr val="bg1"/>
            </a:solidFill>
          </a:ln>
        </p:spPr>
        <p:txBody>
          <a:bodyPr wrap="square">
            <a:normAutofit/>
          </a:bodyPr>
          <a:lstStyle/>
          <a:p>
            <a:r>
              <a:rPr lang="en-GB" dirty="0">
                <a:solidFill>
                  <a:schemeClr val="bg1"/>
                </a:solidFill>
              </a:rPr>
              <a:t>The review process</a:t>
            </a:r>
          </a:p>
        </p:txBody>
      </p:sp>
      <p:sp>
        <p:nvSpPr>
          <p:cNvPr id="8" name="Content Placeholder 2">
            <a:extLst>
              <a:ext uri="{FF2B5EF4-FFF2-40B4-BE49-F238E27FC236}">
                <a16:creationId xmlns:a16="http://schemas.microsoft.com/office/drawing/2014/main" id="{3701A374-294A-1944-877C-83C074CD827D}"/>
              </a:ext>
            </a:extLst>
          </p:cNvPr>
          <p:cNvSpPr>
            <a:spLocks noGrp="1"/>
          </p:cNvSpPr>
          <p:nvPr>
            <p:ph idx="1"/>
          </p:nvPr>
        </p:nvSpPr>
        <p:spPr>
          <a:xfrm>
            <a:off x="342900" y="2638044"/>
            <a:ext cx="3962400" cy="3477006"/>
          </a:xfrm>
        </p:spPr>
        <p:txBody>
          <a:bodyPr>
            <a:noAutofit/>
          </a:bodyPr>
          <a:lstStyle/>
          <a:p>
            <a:pPr lvl="1"/>
            <a:r>
              <a:rPr lang="en-US" altLang="zh-CN" sz="2000" dirty="0">
                <a:solidFill>
                  <a:schemeClr val="bg1">
                    <a:lumMod val="95000"/>
                  </a:schemeClr>
                </a:solidFill>
              </a:rPr>
              <a:t>the topic, scope and aim of the literature review need to be established</a:t>
            </a:r>
          </a:p>
          <a:p>
            <a:pPr lvl="1"/>
            <a:r>
              <a:rPr lang="en-US" altLang="zh-CN" sz="2000" dirty="0">
                <a:solidFill>
                  <a:schemeClr val="bg1"/>
                </a:solidFill>
              </a:rPr>
              <a:t>literature needs to be found, recorded and evaluated</a:t>
            </a:r>
          </a:p>
          <a:p>
            <a:pPr lvl="1"/>
            <a:r>
              <a:rPr lang="en-US" altLang="zh-CN" sz="2000" dirty="0">
                <a:solidFill>
                  <a:schemeClr val="bg1"/>
                </a:solidFill>
              </a:rPr>
              <a:t>the reviewed literature needs to be summarized and organized around different themes</a:t>
            </a:r>
          </a:p>
          <a:p>
            <a:pPr lvl="1"/>
            <a:r>
              <a:rPr lang="en-US" altLang="zh-CN" sz="2000" dirty="0">
                <a:solidFill>
                  <a:schemeClr val="bg1"/>
                </a:solidFill>
                <a:sym typeface="Wingdings" pitchFamily="2" charset="2"/>
              </a:rPr>
              <a:t>writing the literature review</a:t>
            </a:r>
            <a:endParaRPr lang="zh-CN" altLang="zh-CN" sz="2000" dirty="0">
              <a:solidFill>
                <a:schemeClr val="bg1"/>
              </a:solidFill>
            </a:endParaRPr>
          </a:p>
        </p:txBody>
      </p:sp>
    </p:spTree>
    <p:extLst>
      <p:ext uri="{BB962C8B-B14F-4D97-AF65-F5344CB8AC3E}">
        <p14:creationId xmlns:p14="http://schemas.microsoft.com/office/powerpoint/2010/main" val="4283670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73A9B5-8E13-43AD-A979-C9C086F41846}"/>
              </a:ext>
            </a:extLst>
          </p:cNvPr>
          <p:cNvSpPr>
            <a:spLocks noGrp="1"/>
          </p:cNvSpPr>
          <p:nvPr>
            <p:ph type="title"/>
          </p:nvPr>
        </p:nvSpPr>
        <p:spPr>
          <a:xfrm>
            <a:off x="643467" y="2109019"/>
            <a:ext cx="3363974" cy="2067878"/>
          </a:xfrm>
          <a:noFill/>
          <a:ln>
            <a:solidFill>
              <a:schemeClr val="bg1"/>
            </a:solidFill>
          </a:ln>
        </p:spPr>
        <p:txBody>
          <a:bodyPr wrap="square">
            <a:normAutofit fontScale="90000"/>
          </a:bodyPr>
          <a:lstStyle/>
          <a:p>
            <a:r>
              <a:rPr lang="en-GB" dirty="0">
                <a:solidFill>
                  <a:schemeClr val="bg1"/>
                </a:solidFill>
              </a:rPr>
              <a:t>Advice on the first step of choosing a topic</a:t>
            </a:r>
            <a:br>
              <a:rPr lang="en-GB" dirty="0">
                <a:solidFill>
                  <a:schemeClr val="bg1"/>
                </a:solidFill>
              </a:rPr>
            </a:br>
            <a:endParaRPr lang="en-GB" dirty="0">
              <a:solidFill>
                <a:schemeClr val="bg1"/>
              </a:solidFill>
            </a:endParaRPr>
          </a:p>
        </p:txBody>
      </p:sp>
      <p:graphicFrame>
        <p:nvGraphicFramePr>
          <p:cNvPr id="19" name="Content Placeholder 2">
            <a:extLst>
              <a:ext uri="{FF2B5EF4-FFF2-40B4-BE49-F238E27FC236}">
                <a16:creationId xmlns:a16="http://schemas.microsoft.com/office/drawing/2014/main" id="{BA6D28CC-16AD-46C9-A240-B2708A07E66B}"/>
              </a:ext>
            </a:extLst>
          </p:cNvPr>
          <p:cNvGraphicFramePr>
            <a:graphicFrameLocks noGrp="1"/>
          </p:cNvGraphicFramePr>
          <p:nvPr>
            <p:ph idx="1"/>
            <p:extLst>
              <p:ext uri="{D42A27DB-BD31-4B8C-83A1-F6EECF244321}">
                <p14:modId xmlns:p14="http://schemas.microsoft.com/office/powerpoint/2010/main" val="3069868199"/>
              </p:ext>
            </p:extLst>
          </p:nvPr>
        </p:nvGraphicFramePr>
        <p:xfrm>
          <a:off x="5619750" y="965200"/>
          <a:ext cx="5607050" cy="492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76ED5338-A2C2-4C6E-8091-14B87498F727}"/>
              </a:ext>
            </a:extLst>
          </p:cNvPr>
          <p:cNvSpPr/>
          <p:nvPr/>
        </p:nvSpPr>
        <p:spPr>
          <a:xfrm>
            <a:off x="10678040" y="6301859"/>
            <a:ext cx="1362874" cy="369332"/>
          </a:xfrm>
          <a:prstGeom prst="rect">
            <a:avLst/>
          </a:prstGeom>
        </p:spPr>
        <p:txBody>
          <a:bodyPr wrap="none">
            <a:spAutoFit/>
          </a:bodyPr>
          <a:lstStyle/>
          <a:p>
            <a:r>
              <a:rPr lang="en-GB" dirty="0"/>
              <a:t>Tracy (2020)</a:t>
            </a:r>
          </a:p>
        </p:txBody>
      </p:sp>
    </p:spTree>
    <p:extLst>
      <p:ext uri="{BB962C8B-B14F-4D97-AF65-F5344CB8AC3E}">
        <p14:creationId xmlns:p14="http://schemas.microsoft.com/office/powerpoint/2010/main" val="3878024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F81A7A6-E2D8-2A43-9EE9-04E77F63CEC5}"/>
              </a:ext>
            </a:extLst>
          </p:cNvPr>
          <p:cNvSpPr>
            <a:spLocks noGrp="1"/>
          </p:cNvSpPr>
          <p:nvPr>
            <p:ph type="title"/>
          </p:nvPr>
        </p:nvSpPr>
        <p:spPr>
          <a:xfrm>
            <a:off x="2231135" y="566486"/>
            <a:ext cx="7729728" cy="1188720"/>
          </a:xfrm>
        </p:spPr>
        <p:txBody>
          <a:bodyPr/>
          <a:lstStyle/>
          <a:p>
            <a:r>
              <a:rPr lang="en-GB" dirty="0"/>
              <a:t>Identifying research gaps</a:t>
            </a:r>
          </a:p>
        </p:txBody>
      </p:sp>
      <p:sp>
        <p:nvSpPr>
          <p:cNvPr id="4" name="文本框 3">
            <a:extLst>
              <a:ext uri="{FF2B5EF4-FFF2-40B4-BE49-F238E27FC236}">
                <a16:creationId xmlns:a16="http://schemas.microsoft.com/office/drawing/2014/main" id="{E7E26364-6206-3040-8D4B-790CA94B6950}"/>
              </a:ext>
            </a:extLst>
          </p:cNvPr>
          <p:cNvSpPr txBox="1"/>
          <p:nvPr/>
        </p:nvSpPr>
        <p:spPr>
          <a:xfrm>
            <a:off x="884902" y="2245442"/>
            <a:ext cx="10422194" cy="3493264"/>
          </a:xfrm>
          <a:prstGeom prst="rect">
            <a:avLst/>
          </a:prstGeom>
          <a:noFill/>
        </p:spPr>
        <p:txBody>
          <a:bodyPr wrap="square" rtlCol="0">
            <a:spAutoFit/>
          </a:bodyPr>
          <a:lstStyle/>
          <a:p>
            <a:pPr marL="285750" indent="-285750">
              <a:spcBef>
                <a:spcPts val="1800"/>
              </a:spcBef>
              <a:buFont typeface="Arial" panose="020B0604020202020204" pitchFamily="34" charset="0"/>
              <a:buChar char="•"/>
            </a:pPr>
            <a:r>
              <a:rPr lang="en-GB" altLang="zh-CN" sz="2200" dirty="0"/>
              <a:t>to take a well-understood problem within a particular discipline that has been explored in a particular way, and to investigate the same phenomenon using a different approach</a:t>
            </a:r>
            <a:endParaRPr lang="zh-CN" altLang="zh-CN" sz="2200" dirty="0"/>
          </a:p>
          <a:p>
            <a:pPr marL="285750" indent="-285750">
              <a:spcBef>
                <a:spcPts val="1800"/>
              </a:spcBef>
              <a:buFont typeface="Arial" panose="020B0604020202020204" pitchFamily="34" charset="0"/>
              <a:buChar char="•"/>
            </a:pPr>
            <a:r>
              <a:rPr lang="en-GB" altLang="zh-CN" sz="2200" dirty="0"/>
              <a:t>to identify contradictory results and try, through the research, to reconcile them or produce new findings</a:t>
            </a:r>
            <a:endParaRPr lang="zh-CN" altLang="zh-CN" sz="2200" dirty="0"/>
          </a:p>
          <a:p>
            <a:pPr marL="285750" indent="-285750">
              <a:spcBef>
                <a:spcPts val="1800"/>
              </a:spcBef>
              <a:buFont typeface="Arial" panose="020B0604020202020204" pitchFamily="34" charset="0"/>
              <a:buChar char="•"/>
            </a:pPr>
            <a:r>
              <a:rPr lang="en-GB" altLang="zh-CN" sz="2200" dirty="0"/>
              <a:t>to identify a novel social phenomenon that cannot be explained by existing research and theorizing</a:t>
            </a:r>
            <a:endParaRPr lang="zh-CN" altLang="zh-CN" sz="2200" dirty="0"/>
          </a:p>
          <a:p>
            <a:pPr marL="285750" indent="-285750">
              <a:spcBef>
                <a:spcPts val="1800"/>
              </a:spcBef>
              <a:buFont typeface="Arial" panose="020B0604020202020204" pitchFamily="34" charset="0"/>
              <a:buChar char="•"/>
            </a:pPr>
            <a:r>
              <a:rPr lang="en-GB" altLang="zh-CN" sz="2200" dirty="0"/>
              <a:t>to take well-understood methods from one area of the social sciences and use them (perhaps for the first time) in another</a:t>
            </a:r>
            <a:endParaRPr lang="zh-CN" altLang="zh-CN" sz="2200" dirty="0"/>
          </a:p>
        </p:txBody>
      </p:sp>
    </p:spTree>
    <p:extLst>
      <p:ext uri="{BB962C8B-B14F-4D97-AF65-F5344CB8AC3E}">
        <p14:creationId xmlns:p14="http://schemas.microsoft.com/office/powerpoint/2010/main" val="303656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E64AE-9539-4067-962A-8424E6D4C8F6}"/>
              </a:ext>
            </a:extLst>
          </p:cNvPr>
          <p:cNvSpPr>
            <a:spLocks noGrp="1"/>
          </p:cNvSpPr>
          <p:nvPr>
            <p:ph type="title"/>
          </p:nvPr>
        </p:nvSpPr>
        <p:spPr>
          <a:xfrm>
            <a:off x="5445496" y="978776"/>
            <a:ext cx="5925310" cy="1174991"/>
          </a:xfrm>
        </p:spPr>
        <p:txBody>
          <a:bodyPr>
            <a:normAutofit fontScale="90000"/>
          </a:bodyPr>
          <a:lstStyle/>
          <a:p>
            <a:r>
              <a:rPr lang="en-GB" sz="2400" dirty="0"/>
              <a:t>Before Finding and recording relevant literature</a:t>
            </a:r>
          </a:p>
        </p:txBody>
      </p:sp>
      <p:pic>
        <p:nvPicPr>
          <p:cNvPr id="5" name="Picture 4">
            <a:extLst>
              <a:ext uri="{FF2B5EF4-FFF2-40B4-BE49-F238E27FC236}">
                <a16:creationId xmlns:a16="http://schemas.microsoft.com/office/drawing/2014/main" id="{48C1D9B3-7899-4F23-842D-9AAE8E93F618}"/>
              </a:ext>
            </a:extLst>
          </p:cNvPr>
          <p:cNvPicPr>
            <a:picLocks noChangeAspect="1"/>
          </p:cNvPicPr>
          <p:nvPr/>
        </p:nvPicPr>
        <p:blipFill rotWithShape="1">
          <a:blip r:embed="rId2"/>
          <a:srcRect l="54670" r="-1" b="-1"/>
          <a:stretch/>
        </p:blipFill>
        <p:spPr>
          <a:xfrm>
            <a:off x="20" y="10"/>
            <a:ext cx="4657325" cy="6857990"/>
          </a:xfrm>
          <a:prstGeom prst="rect">
            <a:avLst/>
          </a:prstGeom>
        </p:spPr>
      </p:pic>
      <p:sp>
        <p:nvSpPr>
          <p:cNvPr id="3" name="Content Placeholder 2">
            <a:extLst>
              <a:ext uri="{FF2B5EF4-FFF2-40B4-BE49-F238E27FC236}">
                <a16:creationId xmlns:a16="http://schemas.microsoft.com/office/drawing/2014/main" id="{BDC4E20A-E973-4CB3-926A-28B05C270E1B}"/>
              </a:ext>
            </a:extLst>
          </p:cNvPr>
          <p:cNvSpPr>
            <a:spLocks noGrp="1"/>
          </p:cNvSpPr>
          <p:nvPr>
            <p:ph idx="1"/>
          </p:nvPr>
        </p:nvSpPr>
        <p:spPr>
          <a:xfrm>
            <a:off x="5445496" y="2714434"/>
            <a:ext cx="6397459" cy="3255252"/>
          </a:xfrm>
        </p:spPr>
        <p:txBody>
          <a:bodyPr>
            <a:noAutofit/>
          </a:bodyPr>
          <a:lstStyle/>
          <a:p>
            <a:pPr lvl="0"/>
            <a:r>
              <a:rPr lang="en-US" altLang="zh-CN" sz="2000" dirty="0"/>
              <a:t>What is the topic of my research?</a:t>
            </a:r>
            <a:endParaRPr lang="zh-CN" altLang="zh-CN" sz="2000" dirty="0"/>
          </a:p>
          <a:p>
            <a:pPr lvl="0"/>
            <a:r>
              <a:rPr lang="en-US" altLang="zh-CN" sz="2000" dirty="0"/>
              <a:t>Why is this topic relevant, important or interesting?</a:t>
            </a:r>
            <a:endParaRPr lang="zh-CN" altLang="zh-CN" sz="2000" dirty="0"/>
          </a:p>
          <a:p>
            <a:pPr lvl="0"/>
            <a:r>
              <a:rPr lang="en-US" altLang="zh-CN" sz="2000" dirty="0"/>
              <a:t>How does this project relate to past research in this field?</a:t>
            </a:r>
            <a:endParaRPr lang="zh-CN" altLang="zh-CN" sz="2000" dirty="0"/>
          </a:p>
          <a:p>
            <a:pPr lvl="0"/>
            <a:r>
              <a:rPr lang="en-US" altLang="zh-CN" sz="2000" dirty="0"/>
              <a:t>What are the main concepts and theories that could be relevant?</a:t>
            </a:r>
            <a:endParaRPr lang="zh-CN" altLang="zh-CN" sz="2000" dirty="0"/>
          </a:p>
          <a:p>
            <a:pPr lvl="0"/>
            <a:r>
              <a:rPr lang="en-US" altLang="zh-CN" sz="2000" dirty="0"/>
              <a:t>What is the aim of the literature review, and how does it relate to the aim of my research?</a:t>
            </a:r>
            <a:endParaRPr lang="zh-CN" altLang="zh-CN" sz="2000" dirty="0"/>
          </a:p>
          <a:p>
            <a:pPr lvl="0"/>
            <a:r>
              <a:rPr lang="en-US" altLang="zh-CN" sz="2000" dirty="0"/>
              <a:t>What could be an appropriate working title for this review?</a:t>
            </a:r>
            <a:endParaRPr lang="zh-CN" altLang="zh-CN" sz="2000" dirty="0"/>
          </a:p>
        </p:txBody>
      </p:sp>
    </p:spTree>
    <p:extLst>
      <p:ext uri="{BB962C8B-B14F-4D97-AF65-F5344CB8AC3E}">
        <p14:creationId xmlns:p14="http://schemas.microsoft.com/office/powerpoint/2010/main" val="1929520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F47E20B-1205-4238-A82B-90EF577F3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3567AC-EB9A-47A9-B6EC-B5BDB73B11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510802C4-9AAF-4D4D-9A27-BC9684D92323}"/>
              </a:ext>
            </a:extLst>
          </p:cNvPr>
          <p:cNvSpPr>
            <a:spLocks noGrp="1"/>
          </p:cNvSpPr>
          <p:nvPr>
            <p:ph type="title"/>
          </p:nvPr>
        </p:nvSpPr>
        <p:spPr>
          <a:xfrm>
            <a:off x="643468" y="820010"/>
            <a:ext cx="3415288" cy="3212654"/>
          </a:xfrm>
          <a:noFill/>
          <a:ln>
            <a:solidFill>
              <a:schemeClr val="bg1"/>
            </a:solidFill>
          </a:ln>
        </p:spPr>
        <p:txBody>
          <a:bodyPr vert="horz" lIns="274320" tIns="182880" rIns="274320" bIns="182880" rtlCol="0" anchor="ctr" anchorCtr="1">
            <a:normAutofit/>
          </a:bodyPr>
          <a:lstStyle/>
          <a:p>
            <a:r>
              <a:rPr lang="en-US" sz="3200">
                <a:solidFill>
                  <a:schemeClr val="bg1"/>
                </a:solidFill>
              </a:rPr>
              <a:t>Identifying keywords</a:t>
            </a:r>
          </a:p>
        </p:txBody>
      </p:sp>
      <p:pic>
        <p:nvPicPr>
          <p:cNvPr id="4" name="Picture 2" descr="Easterby-Smith_5e_Figure 2">
            <a:extLst>
              <a:ext uri="{FF2B5EF4-FFF2-40B4-BE49-F238E27FC236}">
                <a16:creationId xmlns:a16="http://schemas.microsoft.com/office/drawing/2014/main" id="{C9EEBC2B-3602-6B4E-AD54-4451B932951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697607" y="643467"/>
            <a:ext cx="5451081" cy="541019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9650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F47E20B-1205-4238-A82B-90EF577F3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3567AC-EB9A-47A9-B6EC-B5BDB73B11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510802C4-9AAF-4D4D-9A27-BC9684D92323}"/>
              </a:ext>
            </a:extLst>
          </p:cNvPr>
          <p:cNvSpPr>
            <a:spLocks noGrp="1"/>
          </p:cNvSpPr>
          <p:nvPr>
            <p:ph type="title"/>
          </p:nvPr>
        </p:nvSpPr>
        <p:spPr>
          <a:xfrm>
            <a:off x="643468" y="820010"/>
            <a:ext cx="3415288" cy="3212654"/>
          </a:xfrm>
          <a:noFill/>
          <a:ln>
            <a:solidFill>
              <a:schemeClr val="bg1"/>
            </a:solidFill>
          </a:ln>
        </p:spPr>
        <p:txBody>
          <a:bodyPr vert="horz" lIns="274320" tIns="182880" rIns="274320" bIns="182880" rtlCol="0" anchor="ctr" anchorCtr="1">
            <a:normAutofit/>
          </a:bodyPr>
          <a:lstStyle/>
          <a:p>
            <a:r>
              <a:rPr lang="en-US" sz="3500">
                <a:solidFill>
                  <a:schemeClr val="bg1"/>
                </a:solidFill>
              </a:rPr>
              <a:t>Mind-map of a literature review</a:t>
            </a:r>
          </a:p>
        </p:txBody>
      </p:sp>
      <p:pic>
        <p:nvPicPr>
          <p:cNvPr id="4" name="Picture 3" descr="Easterby-Smith_5e_Figure 2">
            <a:extLst>
              <a:ext uri="{FF2B5EF4-FFF2-40B4-BE49-F238E27FC236}">
                <a16:creationId xmlns:a16="http://schemas.microsoft.com/office/drawing/2014/main" id="{E409E7FB-F214-B840-A01B-F70494DC47D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745463" y="1571348"/>
            <a:ext cx="7399610" cy="35333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4436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7FF834-B204-4967-8D47-8BB36EAF0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12" name="Rectangle 11">
            <a:extLst>
              <a:ext uri="{FF2B5EF4-FFF2-40B4-BE49-F238E27FC236}">
                <a16:creationId xmlns:a16="http://schemas.microsoft.com/office/drawing/2014/main" id="{F780A22D-61EA-43E3-BD94-3E39CF902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18509"/>
            <a:ext cx="12192000" cy="19394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 name="Title 1">
            <a:extLst>
              <a:ext uri="{FF2B5EF4-FFF2-40B4-BE49-F238E27FC236}">
                <a16:creationId xmlns:a16="http://schemas.microsoft.com/office/drawing/2014/main" id="{CDE4A6B3-2859-40C6-A943-CA0964AFF9EF}"/>
              </a:ext>
            </a:extLst>
          </p:cNvPr>
          <p:cNvSpPr>
            <a:spLocks noGrp="1"/>
          </p:cNvSpPr>
          <p:nvPr>
            <p:ph type="title"/>
          </p:nvPr>
        </p:nvSpPr>
        <p:spPr>
          <a:xfrm>
            <a:off x="1600200" y="4269282"/>
            <a:ext cx="8991600" cy="1264762"/>
          </a:xfrm>
        </p:spPr>
        <p:txBody>
          <a:bodyPr vert="horz" lIns="274320" tIns="182880" rIns="274320" bIns="182880" rtlCol="0" anchor="ctr" anchorCtr="1">
            <a:normAutofit/>
          </a:bodyPr>
          <a:lstStyle/>
          <a:p>
            <a:r>
              <a:rPr lang="en-US" sz="3200" dirty="0"/>
              <a:t>Questions? </a:t>
            </a:r>
          </a:p>
        </p:txBody>
      </p:sp>
      <p:pic>
        <p:nvPicPr>
          <p:cNvPr id="7" name="Graphic 6" descr="Help">
            <a:extLst>
              <a:ext uri="{FF2B5EF4-FFF2-40B4-BE49-F238E27FC236}">
                <a16:creationId xmlns:a16="http://schemas.microsoft.com/office/drawing/2014/main" id="{725EEED1-7BC7-44A6-95B1-F70BD5BD971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45346" y="640078"/>
            <a:ext cx="3301307" cy="3301307"/>
          </a:xfrm>
          <a:prstGeom prst="rect">
            <a:avLst/>
          </a:prstGeom>
        </p:spPr>
      </p:pic>
    </p:spTree>
    <p:extLst>
      <p:ext uri="{BB962C8B-B14F-4D97-AF65-F5344CB8AC3E}">
        <p14:creationId xmlns:p14="http://schemas.microsoft.com/office/powerpoint/2010/main" val="2128117276"/>
      </p:ext>
    </p:extLst>
  </p:cSld>
  <p:clrMapOvr>
    <a:masterClrMapping/>
  </p:clrMapOvr>
  <mc:AlternateContent xmlns:mc="http://schemas.openxmlformats.org/markup-compatibility/2006" xmlns:p14="http://schemas.microsoft.com/office/powerpoint/2010/main">
    <mc:Choice Requires="p14">
      <p:transition spd="slow" p14:dur="2000" advTm="90103"/>
    </mc:Choice>
    <mc:Fallback xmlns="">
      <p:transition spd="slow" advTm="9010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70861-F82C-410B-B8A8-BB6A3A95991B}"/>
              </a:ext>
            </a:extLst>
          </p:cNvPr>
          <p:cNvSpPr>
            <a:spLocks noGrp="1"/>
          </p:cNvSpPr>
          <p:nvPr>
            <p:ph type="title"/>
          </p:nvPr>
        </p:nvSpPr>
        <p:spPr>
          <a:xfrm>
            <a:off x="804672" y="765192"/>
            <a:ext cx="10168128" cy="1188720"/>
          </a:xfrm>
        </p:spPr>
        <p:txBody>
          <a:bodyPr>
            <a:normAutofit/>
          </a:bodyPr>
          <a:lstStyle/>
          <a:p>
            <a:r>
              <a:rPr lang="en-GB" dirty="0"/>
              <a:t>Exercise: </a:t>
            </a:r>
            <a:r>
              <a:rPr lang="en-US" altLang="zh-CN" b="1" dirty="0"/>
              <a:t>mapping your topic 1</a:t>
            </a:r>
            <a:endParaRPr lang="en-GB" dirty="0"/>
          </a:p>
        </p:txBody>
      </p:sp>
      <p:sp>
        <p:nvSpPr>
          <p:cNvPr id="8" name="Content Placeholder 2">
            <a:extLst>
              <a:ext uri="{FF2B5EF4-FFF2-40B4-BE49-F238E27FC236}">
                <a16:creationId xmlns:a16="http://schemas.microsoft.com/office/drawing/2014/main" id="{3701A374-294A-1944-877C-83C074CD827D}"/>
              </a:ext>
            </a:extLst>
          </p:cNvPr>
          <p:cNvSpPr>
            <a:spLocks noGrp="1"/>
          </p:cNvSpPr>
          <p:nvPr>
            <p:ph idx="1"/>
          </p:nvPr>
        </p:nvSpPr>
        <p:spPr>
          <a:xfrm>
            <a:off x="620133" y="2267575"/>
            <a:ext cx="10588641" cy="3263206"/>
          </a:xfrm>
        </p:spPr>
        <p:txBody>
          <a:bodyPr>
            <a:noAutofit/>
          </a:bodyPr>
          <a:lstStyle/>
          <a:p>
            <a:pPr lvl="1">
              <a:lnSpc>
                <a:spcPct val="90000"/>
              </a:lnSpc>
              <a:spcBef>
                <a:spcPts val="1200"/>
              </a:spcBef>
            </a:pPr>
            <a:r>
              <a:rPr lang="en-US" altLang="zh-CN" sz="2800" dirty="0"/>
              <a:t>Decide on a working title for your literature review and write a short research statement that addresses the six questions listed above (about 500 to 1,000 words in total). The statement should help you to articulate your ideas and assumptions. It does not have to be perfect and should be considered work in progress.</a:t>
            </a:r>
            <a:r>
              <a:rPr lang="zh-CN" altLang="zh-CN" sz="2800" dirty="0"/>
              <a:t> </a:t>
            </a:r>
            <a:endParaRPr lang="en-GB" altLang="zh-CN" sz="2800" dirty="0"/>
          </a:p>
          <a:p>
            <a:pPr lvl="1">
              <a:lnSpc>
                <a:spcPct val="90000"/>
              </a:lnSpc>
              <a:spcBef>
                <a:spcPts val="1200"/>
              </a:spcBef>
            </a:pPr>
            <a:r>
              <a:rPr lang="en-US" altLang="zh-CN" sz="2800" dirty="0"/>
              <a:t>Give your research statement to one or two students in your group and ask them to comment on it. Do they understand the topic and intention of your research? What aspects do they find most/least interesting? Why?</a:t>
            </a:r>
            <a:r>
              <a:rPr lang="zh-CN" altLang="zh-CN" sz="2800" dirty="0"/>
              <a:t> </a:t>
            </a:r>
            <a:endParaRPr lang="en-GB" altLang="zh-CN" sz="2800" dirty="0"/>
          </a:p>
        </p:txBody>
      </p:sp>
    </p:spTree>
    <p:extLst>
      <p:ext uri="{BB962C8B-B14F-4D97-AF65-F5344CB8AC3E}">
        <p14:creationId xmlns:p14="http://schemas.microsoft.com/office/powerpoint/2010/main" val="1731457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70861-F82C-410B-B8A8-BB6A3A95991B}"/>
              </a:ext>
            </a:extLst>
          </p:cNvPr>
          <p:cNvSpPr>
            <a:spLocks noGrp="1"/>
          </p:cNvSpPr>
          <p:nvPr>
            <p:ph type="title"/>
          </p:nvPr>
        </p:nvSpPr>
        <p:spPr>
          <a:xfrm>
            <a:off x="804672" y="765192"/>
            <a:ext cx="10168128" cy="1188720"/>
          </a:xfrm>
        </p:spPr>
        <p:txBody>
          <a:bodyPr>
            <a:normAutofit/>
          </a:bodyPr>
          <a:lstStyle/>
          <a:p>
            <a:r>
              <a:rPr lang="en-GB" dirty="0"/>
              <a:t>Exercise: </a:t>
            </a:r>
            <a:r>
              <a:rPr lang="en-US" altLang="zh-CN" b="1" dirty="0"/>
              <a:t>mapping your topic II</a:t>
            </a:r>
            <a:endParaRPr lang="en-GB" dirty="0"/>
          </a:p>
        </p:txBody>
      </p:sp>
      <p:sp>
        <p:nvSpPr>
          <p:cNvPr id="8" name="Content Placeholder 2">
            <a:extLst>
              <a:ext uri="{FF2B5EF4-FFF2-40B4-BE49-F238E27FC236}">
                <a16:creationId xmlns:a16="http://schemas.microsoft.com/office/drawing/2014/main" id="{3701A374-294A-1944-877C-83C074CD827D}"/>
              </a:ext>
            </a:extLst>
          </p:cNvPr>
          <p:cNvSpPr>
            <a:spLocks noGrp="1"/>
          </p:cNvSpPr>
          <p:nvPr>
            <p:ph idx="1"/>
          </p:nvPr>
        </p:nvSpPr>
        <p:spPr>
          <a:xfrm>
            <a:off x="620133" y="2267575"/>
            <a:ext cx="10588641" cy="3263206"/>
          </a:xfrm>
        </p:spPr>
        <p:txBody>
          <a:bodyPr>
            <a:noAutofit/>
          </a:bodyPr>
          <a:lstStyle/>
          <a:p>
            <a:pPr lvl="1">
              <a:lnSpc>
                <a:spcPct val="90000"/>
              </a:lnSpc>
              <a:spcBef>
                <a:spcPts val="1200"/>
              </a:spcBef>
            </a:pPr>
            <a:r>
              <a:rPr lang="en-US" altLang="zh-CN" sz="2800" dirty="0"/>
              <a:t>After re-reading your initial research summary once or twice, draw a simple Venn diagram or mind-map for your own research project, adding all the items you think your study should cover.  Think about how the different items relate to one another and what keywords could be used to describe them. Prepare a list of keywords, adding alternative expressions and synonyms. Decide what kinds of truncations or wildcards could be useful. For example, the term ‘</a:t>
            </a:r>
            <a:r>
              <a:rPr lang="en-US" altLang="zh-CN" sz="2800" dirty="0" err="1"/>
              <a:t>orga</a:t>
            </a:r>
            <a:r>
              <a:rPr lang="en-US" altLang="zh-CN" sz="2800" dirty="0"/>
              <a:t>*’ might turn out too many results but, combined with ‘</a:t>
            </a:r>
            <a:r>
              <a:rPr lang="en-US" altLang="zh-CN" sz="2800" dirty="0" err="1"/>
              <a:t>innovat</a:t>
            </a:r>
            <a:r>
              <a:rPr lang="en-US" altLang="zh-CN" sz="2800" dirty="0"/>
              <a:t>*’ and ‘</a:t>
            </a:r>
            <a:r>
              <a:rPr lang="en-US" altLang="zh-CN" sz="2800" dirty="0" err="1"/>
              <a:t>manag</a:t>
            </a:r>
            <a:r>
              <a:rPr lang="en-US" altLang="zh-CN" sz="2800" dirty="0"/>
              <a:t>*’, could form part of a useful search.</a:t>
            </a:r>
            <a:r>
              <a:rPr lang="zh-CN" altLang="zh-CN" sz="2800" dirty="0"/>
              <a:t> </a:t>
            </a:r>
          </a:p>
        </p:txBody>
      </p:sp>
    </p:spTree>
    <p:extLst>
      <p:ext uri="{BB962C8B-B14F-4D97-AF65-F5344CB8AC3E}">
        <p14:creationId xmlns:p14="http://schemas.microsoft.com/office/powerpoint/2010/main" val="2204181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70861-F82C-410B-B8A8-BB6A3A95991B}"/>
              </a:ext>
            </a:extLst>
          </p:cNvPr>
          <p:cNvSpPr>
            <a:spLocks noGrp="1"/>
          </p:cNvSpPr>
          <p:nvPr>
            <p:ph type="title"/>
          </p:nvPr>
        </p:nvSpPr>
        <p:spPr>
          <a:xfrm>
            <a:off x="804672" y="765192"/>
            <a:ext cx="10168128" cy="1188720"/>
          </a:xfrm>
        </p:spPr>
        <p:txBody>
          <a:bodyPr>
            <a:normAutofit/>
          </a:bodyPr>
          <a:lstStyle/>
          <a:p>
            <a:r>
              <a:rPr lang="en-GB"/>
              <a:t>Exercise</a:t>
            </a:r>
            <a:r>
              <a:rPr lang="en-GB" dirty="0"/>
              <a:t>: </a:t>
            </a:r>
            <a:r>
              <a:rPr lang="en-US" altLang="zh-CN" b="1" dirty="0"/>
              <a:t>mapping your topic III</a:t>
            </a:r>
            <a:endParaRPr lang="en-GB" dirty="0"/>
          </a:p>
        </p:txBody>
      </p:sp>
      <p:sp>
        <p:nvSpPr>
          <p:cNvPr id="8" name="Content Placeholder 2">
            <a:extLst>
              <a:ext uri="{FF2B5EF4-FFF2-40B4-BE49-F238E27FC236}">
                <a16:creationId xmlns:a16="http://schemas.microsoft.com/office/drawing/2014/main" id="{3701A374-294A-1944-877C-83C074CD827D}"/>
              </a:ext>
            </a:extLst>
          </p:cNvPr>
          <p:cNvSpPr>
            <a:spLocks noGrp="1"/>
          </p:cNvSpPr>
          <p:nvPr>
            <p:ph idx="1"/>
          </p:nvPr>
        </p:nvSpPr>
        <p:spPr>
          <a:xfrm>
            <a:off x="620133" y="2267575"/>
            <a:ext cx="10588641" cy="3263206"/>
          </a:xfrm>
        </p:spPr>
        <p:txBody>
          <a:bodyPr>
            <a:noAutofit/>
          </a:bodyPr>
          <a:lstStyle/>
          <a:p>
            <a:pPr marL="228600" lvl="1" indent="0">
              <a:lnSpc>
                <a:spcPct val="140000"/>
              </a:lnSpc>
              <a:spcBef>
                <a:spcPts val="1200"/>
              </a:spcBef>
              <a:buNone/>
            </a:pPr>
            <a:r>
              <a:rPr lang="en-US" altLang="zh-CN" sz="2800" b="1" dirty="0"/>
              <a:t>Group exercise</a:t>
            </a:r>
            <a:r>
              <a:rPr lang="en-US" altLang="zh-CN" sz="2800" dirty="0"/>
              <a:t>: </a:t>
            </a:r>
          </a:p>
          <a:p>
            <a:pPr marL="228600" lvl="1" indent="0">
              <a:lnSpc>
                <a:spcPct val="140000"/>
              </a:lnSpc>
              <a:spcBef>
                <a:spcPts val="1200"/>
              </a:spcBef>
              <a:buNone/>
            </a:pPr>
            <a:r>
              <a:rPr lang="en-US" altLang="zh-CN" sz="2800" dirty="0"/>
              <a:t>Share your Venn diagram with two or three members of your group. Can you use it to explain your research project? What words do you use? Show them your initial list of keywords and ask them to revise this list with you. Do they have any useful suggestions</a:t>
            </a:r>
            <a:endParaRPr lang="zh-CN" altLang="zh-CN" sz="2800" dirty="0"/>
          </a:p>
        </p:txBody>
      </p:sp>
    </p:spTree>
    <p:extLst>
      <p:ext uri="{BB962C8B-B14F-4D97-AF65-F5344CB8AC3E}">
        <p14:creationId xmlns:p14="http://schemas.microsoft.com/office/powerpoint/2010/main" val="719131185"/>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562</Words>
  <Application>Microsoft Office PowerPoint</Application>
  <PresentationFormat>Widescreen</PresentationFormat>
  <Paragraphs>42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Gill Sans MT</vt:lpstr>
      <vt:lpstr>Parcel</vt:lpstr>
      <vt:lpstr>PowerPoint Presentation</vt:lpstr>
      <vt:lpstr>Topic &amp;  key words</vt:lpstr>
      <vt:lpstr>The review process</vt:lpstr>
      <vt:lpstr>Advice on the first step of choosing a topic </vt:lpstr>
      <vt:lpstr>Identifying research gaps</vt:lpstr>
      <vt:lpstr>Before Finding and recording relevant literature</vt:lpstr>
      <vt:lpstr>Identifying keywords</vt:lpstr>
      <vt:lpstr>Mind-map of a literature review</vt:lpstr>
      <vt:lpstr>Questions? </vt:lpstr>
      <vt:lpstr>Exercise: mapping your topic 1</vt:lpstr>
      <vt:lpstr>Exercise: mapping your topic II</vt:lpstr>
      <vt:lpstr>Exercise: mapping your topic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Proposals</dc:title>
  <dc:creator>Lena Jaspersen</dc:creator>
  <cp:lastModifiedBy>Caroline Jawad</cp:lastModifiedBy>
  <cp:revision>15</cp:revision>
  <dcterms:created xsi:type="dcterms:W3CDTF">2020-05-21T16:10:54Z</dcterms:created>
  <dcterms:modified xsi:type="dcterms:W3CDTF">2023-02-11T14:36:11Z</dcterms:modified>
</cp:coreProperties>
</file>