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64" r:id="rId2"/>
    <p:sldId id="265" r:id="rId3"/>
    <p:sldId id="267" r:id="rId4"/>
    <p:sldId id="268" r:id="rId5"/>
    <p:sldId id="258" r:id="rId6"/>
    <p:sldId id="261" r:id="rId7"/>
    <p:sldId id="262" r:id="rId8"/>
    <p:sldId id="263" r:id="rId9"/>
    <p:sldId id="256" r:id="rId10"/>
    <p:sldId id="259" r:id="rId11"/>
    <p:sldId id="270" r:id="rId12"/>
    <p:sldId id="269" r:id="rId13"/>
    <p:sldId id="271" r:id="rId14"/>
    <p:sldId id="272"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image" Target="../media/image6.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image" Target="../media/image6.jpeg"/></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9016C03-ECA3-BF42-B522-BD7B84B20C24}" type="doc">
      <dgm:prSet loTypeId="urn:microsoft.com/office/officeart/2005/8/layout/hList7" loCatId="list" qsTypeId="urn:microsoft.com/office/officeart/2005/8/quickstyle/simple1" qsCatId="simple" csTypeId="urn:microsoft.com/office/officeart/2005/8/colors/accent0_1" csCatId="mainScheme" phldr="1"/>
      <dgm:spPr/>
      <dgm:t>
        <a:bodyPr/>
        <a:lstStyle/>
        <a:p>
          <a:endParaRPr lang="en-GB"/>
        </a:p>
      </dgm:t>
    </dgm:pt>
    <dgm:pt modelId="{7BDC2539-2F74-6748-8DEB-F0D0587CEDBA}">
      <dgm:prSet phldrT="[Text]" phldr="0"/>
      <dgm:spPr/>
      <dgm:t>
        <a:bodyPr/>
        <a:lstStyle/>
        <a:p>
          <a:r>
            <a:rPr lang="en-GB" dirty="0" err="1"/>
            <a:t>Shabina</a:t>
          </a:r>
          <a:r>
            <a:rPr lang="en-GB" dirty="0"/>
            <a:t> dad </a:t>
          </a:r>
        </a:p>
        <a:p>
          <a:r>
            <a:rPr lang="en-GB" dirty="0"/>
            <a:t>Student id </a:t>
          </a:r>
        </a:p>
        <a:p>
          <a:r>
            <a:rPr lang="en-GB" dirty="0"/>
            <a:t>2508165</a:t>
          </a:r>
        </a:p>
      </dgm:t>
    </dgm:pt>
    <dgm:pt modelId="{F991F06A-54E9-9C49-ACDF-8EF9E052E648}" type="parTrans" cxnId="{5536E6B6-2982-574F-97E1-1B84F492DB54}">
      <dgm:prSet/>
      <dgm:spPr/>
      <dgm:t>
        <a:bodyPr/>
        <a:lstStyle/>
        <a:p>
          <a:endParaRPr lang="en-GB"/>
        </a:p>
      </dgm:t>
    </dgm:pt>
    <dgm:pt modelId="{42EFCB6C-081D-9549-9E51-CD6E47801CB2}" type="sibTrans" cxnId="{5536E6B6-2982-574F-97E1-1B84F492DB54}">
      <dgm:prSet/>
      <dgm:spPr/>
      <dgm:t>
        <a:bodyPr/>
        <a:lstStyle/>
        <a:p>
          <a:endParaRPr lang="en-GB"/>
        </a:p>
      </dgm:t>
    </dgm:pt>
    <dgm:pt modelId="{A9128B91-7EB9-074F-B06A-528333C4D31C}">
      <dgm:prSet phldrT="[Text]" phldr="0"/>
      <dgm:spPr/>
      <dgm:t>
        <a:bodyPr/>
        <a:lstStyle/>
        <a:p>
          <a:r>
            <a:rPr lang="en-GB" dirty="0" err="1"/>
            <a:t>Haleema</a:t>
          </a:r>
          <a:r>
            <a:rPr lang="en-GB" dirty="0"/>
            <a:t> Bibi </a:t>
          </a:r>
        </a:p>
        <a:p>
          <a:r>
            <a:rPr lang="en-GB" dirty="0"/>
            <a:t>Student id </a:t>
          </a:r>
        </a:p>
        <a:p>
          <a:r>
            <a:rPr lang="en-GB" dirty="0"/>
            <a:t>2511766</a:t>
          </a:r>
        </a:p>
      </dgm:t>
    </dgm:pt>
    <dgm:pt modelId="{A0204037-CC79-5B40-98AC-B8F66B986681}" type="parTrans" cxnId="{9C0ACA67-2009-2849-A630-F53BA4CE97E1}">
      <dgm:prSet/>
      <dgm:spPr/>
      <dgm:t>
        <a:bodyPr/>
        <a:lstStyle/>
        <a:p>
          <a:endParaRPr lang="en-GB"/>
        </a:p>
      </dgm:t>
    </dgm:pt>
    <dgm:pt modelId="{9B312C2C-7DAB-774A-A54E-82E3735A5B42}" type="sibTrans" cxnId="{9C0ACA67-2009-2849-A630-F53BA4CE97E1}">
      <dgm:prSet/>
      <dgm:spPr/>
      <dgm:t>
        <a:bodyPr/>
        <a:lstStyle/>
        <a:p>
          <a:endParaRPr lang="en-GB"/>
        </a:p>
      </dgm:t>
    </dgm:pt>
    <dgm:pt modelId="{C9E1E994-4E89-AA42-8942-16A567C9DB72}">
      <dgm:prSet phldrT="[Text]" phldr="0"/>
      <dgm:spPr/>
      <dgm:t>
        <a:bodyPr/>
        <a:lstStyle/>
        <a:p>
          <a:r>
            <a:rPr lang="en-GB" dirty="0"/>
            <a:t>June</a:t>
          </a:r>
        </a:p>
        <a:p>
          <a:r>
            <a:rPr lang="en-GB" dirty="0"/>
            <a:t>Student id </a:t>
          </a:r>
        </a:p>
        <a:p>
          <a:r>
            <a:rPr lang="en-GB" dirty="0"/>
            <a:t>25</a:t>
          </a:r>
        </a:p>
      </dgm:t>
    </dgm:pt>
    <dgm:pt modelId="{6BBFBF10-729F-CE43-AA78-1C2350B52A5B}" type="parTrans" cxnId="{A30F602B-17A0-A54B-8156-2D6EF57408DD}">
      <dgm:prSet/>
      <dgm:spPr/>
      <dgm:t>
        <a:bodyPr/>
        <a:lstStyle/>
        <a:p>
          <a:endParaRPr lang="en-GB"/>
        </a:p>
      </dgm:t>
    </dgm:pt>
    <dgm:pt modelId="{62E7278A-19C6-D546-86BA-6C7077691C08}" type="sibTrans" cxnId="{A30F602B-17A0-A54B-8156-2D6EF57408DD}">
      <dgm:prSet/>
      <dgm:spPr/>
      <dgm:t>
        <a:bodyPr/>
        <a:lstStyle/>
        <a:p>
          <a:endParaRPr lang="en-GB"/>
        </a:p>
      </dgm:t>
    </dgm:pt>
    <dgm:pt modelId="{C5E5083A-A9AF-A24F-90CE-DE9CF59818BB}" type="pres">
      <dgm:prSet presAssocID="{69016C03-ECA3-BF42-B522-BD7B84B20C24}" presName="Name0" presStyleCnt="0">
        <dgm:presLayoutVars>
          <dgm:dir/>
          <dgm:resizeHandles val="exact"/>
        </dgm:presLayoutVars>
      </dgm:prSet>
      <dgm:spPr/>
    </dgm:pt>
    <dgm:pt modelId="{B6FF11BC-9749-9746-A82F-6A7A7FFC17AA}" type="pres">
      <dgm:prSet presAssocID="{69016C03-ECA3-BF42-B522-BD7B84B20C24}" presName="fgShape" presStyleLbl="fgShp" presStyleIdx="0" presStyleCnt="1"/>
      <dgm:spPr/>
    </dgm:pt>
    <dgm:pt modelId="{056659EC-97C9-D04C-B927-CAA9C1FDCF77}" type="pres">
      <dgm:prSet presAssocID="{69016C03-ECA3-BF42-B522-BD7B84B20C24}" presName="linComp" presStyleCnt="0"/>
      <dgm:spPr/>
    </dgm:pt>
    <dgm:pt modelId="{B86239A6-E3BD-9B46-99B6-17DD5A54728E}" type="pres">
      <dgm:prSet presAssocID="{7BDC2539-2F74-6748-8DEB-F0D0587CEDBA}" presName="compNode" presStyleCnt="0"/>
      <dgm:spPr/>
    </dgm:pt>
    <dgm:pt modelId="{F83FB782-F1F9-F647-8B9E-B7C5EEC2BDF7}" type="pres">
      <dgm:prSet presAssocID="{7BDC2539-2F74-6748-8DEB-F0D0587CEDBA}" presName="bkgdShape" presStyleLbl="node1" presStyleIdx="0" presStyleCnt="3"/>
      <dgm:spPr/>
    </dgm:pt>
    <dgm:pt modelId="{32D6D5FF-3418-B94C-9899-43B27B834E2C}" type="pres">
      <dgm:prSet presAssocID="{7BDC2539-2F74-6748-8DEB-F0D0587CEDBA}" presName="nodeTx" presStyleLbl="node1" presStyleIdx="0" presStyleCnt="3">
        <dgm:presLayoutVars>
          <dgm:bulletEnabled val="1"/>
        </dgm:presLayoutVars>
      </dgm:prSet>
      <dgm:spPr/>
    </dgm:pt>
    <dgm:pt modelId="{5D455730-F5F5-A541-B4E4-A4A8377EF0E3}" type="pres">
      <dgm:prSet presAssocID="{7BDC2539-2F74-6748-8DEB-F0D0587CEDBA}" presName="invisiNode" presStyleLbl="node1" presStyleIdx="0" presStyleCnt="3"/>
      <dgm:spPr/>
    </dgm:pt>
    <dgm:pt modelId="{19608447-0698-5D4F-AB7D-B757755C7EE2}" type="pres">
      <dgm:prSet presAssocID="{7BDC2539-2F74-6748-8DEB-F0D0587CEDBA}" presName="imagNode" presStyleLbl="fgImgPlac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dgm:spPr>
    </dgm:pt>
    <dgm:pt modelId="{35A32546-E1F5-1347-9002-E14AA91AE606}" type="pres">
      <dgm:prSet presAssocID="{42EFCB6C-081D-9549-9E51-CD6E47801CB2}" presName="sibTrans" presStyleLbl="sibTrans2D1" presStyleIdx="0" presStyleCnt="0"/>
      <dgm:spPr/>
    </dgm:pt>
    <dgm:pt modelId="{5A0FD095-B119-D74A-97F9-E8579208D81B}" type="pres">
      <dgm:prSet presAssocID="{A9128B91-7EB9-074F-B06A-528333C4D31C}" presName="compNode" presStyleCnt="0"/>
      <dgm:spPr/>
    </dgm:pt>
    <dgm:pt modelId="{BFBBFF17-89DD-9443-919A-B17CBC77CE6D}" type="pres">
      <dgm:prSet presAssocID="{A9128B91-7EB9-074F-B06A-528333C4D31C}" presName="bkgdShape" presStyleLbl="node1" presStyleIdx="1" presStyleCnt="3"/>
      <dgm:spPr/>
    </dgm:pt>
    <dgm:pt modelId="{B37D959F-2693-2145-A52F-84E978DE40B3}" type="pres">
      <dgm:prSet presAssocID="{A9128B91-7EB9-074F-B06A-528333C4D31C}" presName="nodeTx" presStyleLbl="node1" presStyleIdx="1" presStyleCnt="3">
        <dgm:presLayoutVars>
          <dgm:bulletEnabled val="1"/>
        </dgm:presLayoutVars>
      </dgm:prSet>
      <dgm:spPr/>
    </dgm:pt>
    <dgm:pt modelId="{4867D6C3-E7DD-2549-A81C-88DC24FDB7AD}" type="pres">
      <dgm:prSet presAssocID="{A9128B91-7EB9-074F-B06A-528333C4D31C}" presName="invisiNode" presStyleLbl="node1" presStyleIdx="1" presStyleCnt="3"/>
      <dgm:spPr/>
    </dgm:pt>
    <dgm:pt modelId="{AB6FE28E-D6A3-2C46-A58E-8A2B5DE7B431}" type="pres">
      <dgm:prSet presAssocID="{A9128B91-7EB9-074F-B06A-528333C4D31C}" presName="imagNode" presStyleLbl="fgImgPlac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a:stretch>
            <a:fillRect l="-17000" r="-17000"/>
          </a:stretch>
        </a:blipFill>
      </dgm:spPr>
    </dgm:pt>
    <dgm:pt modelId="{92C95568-480A-F647-96BE-B0251C6431C2}" type="pres">
      <dgm:prSet presAssocID="{9B312C2C-7DAB-774A-A54E-82E3735A5B42}" presName="sibTrans" presStyleLbl="sibTrans2D1" presStyleIdx="0" presStyleCnt="0"/>
      <dgm:spPr/>
    </dgm:pt>
    <dgm:pt modelId="{912C553D-6BBA-DF4A-AE92-585A091A6B38}" type="pres">
      <dgm:prSet presAssocID="{C9E1E994-4E89-AA42-8942-16A567C9DB72}" presName="compNode" presStyleCnt="0"/>
      <dgm:spPr/>
    </dgm:pt>
    <dgm:pt modelId="{210AF2BF-B211-4741-838D-A7F8F14B3C01}" type="pres">
      <dgm:prSet presAssocID="{C9E1E994-4E89-AA42-8942-16A567C9DB72}" presName="bkgdShape" presStyleLbl="node1" presStyleIdx="2" presStyleCnt="3"/>
      <dgm:spPr/>
    </dgm:pt>
    <dgm:pt modelId="{DF6510E0-FD18-AF42-9999-ACED06EA2C41}" type="pres">
      <dgm:prSet presAssocID="{C9E1E994-4E89-AA42-8942-16A567C9DB72}" presName="nodeTx" presStyleLbl="node1" presStyleIdx="2" presStyleCnt="3">
        <dgm:presLayoutVars>
          <dgm:bulletEnabled val="1"/>
        </dgm:presLayoutVars>
      </dgm:prSet>
      <dgm:spPr/>
    </dgm:pt>
    <dgm:pt modelId="{A2753A35-C7EE-CA4D-95B4-A8B7E7B14C4B}" type="pres">
      <dgm:prSet presAssocID="{C9E1E994-4E89-AA42-8942-16A567C9DB72}" presName="invisiNode" presStyleLbl="node1" presStyleIdx="2" presStyleCnt="3"/>
      <dgm:spPr/>
    </dgm:pt>
    <dgm:pt modelId="{EFB64CAC-7853-D74A-95B9-3FE759B1E6E8}" type="pres">
      <dgm:prSet presAssocID="{C9E1E994-4E89-AA42-8942-16A567C9DB72}" presName="imagNode" presStyleLbl="fgImgPlac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a:stretch>
            <a:fillRect t="-20000" b="-20000"/>
          </a:stretch>
        </a:blipFill>
      </dgm:spPr>
    </dgm:pt>
  </dgm:ptLst>
  <dgm:cxnLst>
    <dgm:cxn modelId="{14F0A514-18D5-804A-8DAC-A9ECBA0E102E}" type="presOf" srcId="{9B312C2C-7DAB-774A-A54E-82E3735A5B42}" destId="{92C95568-480A-F647-96BE-B0251C6431C2}" srcOrd="0" destOrd="0" presId="urn:microsoft.com/office/officeart/2005/8/layout/hList7"/>
    <dgm:cxn modelId="{A30F602B-17A0-A54B-8156-2D6EF57408DD}" srcId="{69016C03-ECA3-BF42-B522-BD7B84B20C24}" destId="{C9E1E994-4E89-AA42-8942-16A567C9DB72}" srcOrd="2" destOrd="0" parTransId="{6BBFBF10-729F-CE43-AA78-1C2350B52A5B}" sibTransId="{62E7278A-19C6-D546-86BA-6C7077691C08}"/>
    <dgm:cxn modelId="{8FB15863-4862-494E-8B5B-E5CF1AE4BEE1}" type="presOf" srcId="{A9128B91-7EB9-074F-B06A-528333C4D31C}" destId="{B37D959F-2693-2145-A52F-84E978DE40B3}" srcOrd="1" destOrd="0" presId="urn:microsoft.com/office/officeart/2005/8/layout/hList7"/>
    <dgm:cxn modelId="{E928BA46-C294-A54E-9725-4DD4EE52E57C}" type="presOf" srcId="{7BDC2539-2F74-6748-8DEB-F0D0587CEDBA}" destId="{F83FB782-F1F9-F647-8B9E-B7C5EEC2BDF7}" srcOrd="0" destOrd="0" presId="urn:microsoft.com/office/officeart/2005/8/layout/hList7"/>
    <dgm:cxn modelId="{9C0ACA67-2009-2849-A630-F53BA4CE97E1}" srcId="{69016C03-ECA3-BF42-B522-BD7B84B20C24}" destId="{A9128B91-7EB9-074F-B06A-528333C4D31C}" srcOrd="1" destOrd="0" parTransId="{A0204037-CC79-5B40-98AC-B8F66B986681}" sibTransId="{9B312C2C-7DAB-774A-A54E-82E3735A5B42}"/>
    <dgm:cxn modelId="{1034F44A-98A0-984C-A5A9-3646F51B2194}" type="presOf" srcId="{7BDC2539-2F74-6748-8DEB-F0D0587CEDBA}" destId="{32D6D5FF-3418-B94C-9899-43B27B834E2C}" srcOrd="1" destOrd="0" presId="urn:microsoft.com/office/officeart/2005/8/layout/hList7"/>
    <dgm:cxn modelId="{61EDE055-A017-D445-BB92-F96D8983A3A1}" type="presOf" srcId="{C9E1E994-4E89-AA42-8942-16A567C9DB72}" destId="{DF6510E0-FD18-AF42-9999-ACED06EA2C41}" srcOrd="1" destOrd="0" presId="urn:microsoft.com/office/officeart/2005/8/layout/hList7"/>
    <dgm:cxn modelId="{AB43D99C-5DE2-7845-9462-6B58C5AB404B}" type="presOf" srcId="{C9E1E994-4E89-AA42-8942-16A567C9DB72}" destId="{210AF2BF-B211-4741-838D-A7F8F14B3C01}" srcOrd="0" destOrd="0" presId="urn:microsoft.com/office/officeart/2005/8/layout/hList7"/>
    <dgm:cxn modelId="{5536E6B6-2982-574F-97E1-1B84F492DB54}" srcId="{69016C03-ECA3-BF42-B522-BD7B84B20C24}" destId="{7BDC2539-2F74-6748-8DEB-F0D0587CEDBA}" srcOrd="0" destOrd="0" parTransId="{F991F06A-54E9-9C49-ACDF-8EF9E052E648}" sibTransId="{42EFCB6C-081D-9549-9E51-CD6E47801CB2}"/>
    <dgm:cxn modelId="{11E163D5-E502-0342-8A3C-0B88D84F1C5B}" type="presOf" srcId="{69016C03-ECA3-BF42-B522-BD7B84B20C24}" destId="{C5E5083A-A9AF-A24F-90CE-DE9CF59818BB}" srcOrd="0" destOrd="0" presId="urn:microsoft.com/office/officeart/2005/8/layout/hList7"/>
    <dgm:cxn modelId="{D5AFD6EE-C61A-E845-B9E3-E06B0C97032C}" type="presOf" srcId="{A9128B91-7EB9-074F-B06A-528333C4D31C}" destId="{BFBBFF17-89DD-9443-919A-B17CBC77CE6D}" srcOrd="0" destOrd="0" presId="urn:microsoft.com/office/officeart/2005/8/layout/hList7"/>
    <dgm:cxn modelId="{15CD1BFF-20CE-4541-B557-14ED74E6C8F0}" type="presOf" srcId="{42EFCB6C-081D-9549-9E51-CD6E47801CB2}" destId="{35A32546-E1F5-1347-9002-E14AA91AE606}" srcOrd="0" destOrd="0" presId="urn:microsoft.com/office/officeart/2005/8/layout/hList7"/>
    <dgm:cxn modelId="{2D42A564-9263-2748-81CE-0679198CEFC0}" type="presParOf" srcId="{C5E5083A-A9AF-A24F-90CE-DE9CF59818BB}" destId="{B6FF11BC-9749-9746-A82F-6A7A7FFC17AA}" srcOrd="0" destOrd="0" presId="urn:microsoft.com/office/officeart/2005/8/layout/hList7"/>
    <dgm:cxn modelId="{2ECAC7D9-3ADD-3147-83F1-EF1CB23B3D93}" type="presParOf" srcId="{C5E5083A-A9AF-A24F-90CE-DE9CF59818BB}" destId="{056659EC-97C9-D04C-B927-CAA9C1FDCF77}" srcOrd="1" destOrd="0" presId="urn:microsoft.com/office/officeart/2005/8/layout/hList7"/>
    <dgm:cxn modelId="{CBD56261-E675-1045-A394-821197608836}" type="presParOf" srcId="{056659EC-97C9-D04C-B927-CAA9C1FDCF77}" destId="{B86239A6-E3BD-9B46-99B6-17DD5A54728E}" srcOrd="0" destOrd="0" presId="urn:microsoft.com/office/officeart/2005/8/layout/hList7"/>
    <dgm:cxn modelId="{F69DFD85-EB43-F942-BC8D-13315223A98F}" type="presParOf" srcId="{B86239A6-E3BD-9B46-99B6-17DD5A54728E}" destId="{F83FB782-F1F9-F647-8B9E-B7C5EEC2BDF7}" srcOrd="0" destOrd="0" presId="urn:microsoft.com/office/officeart/2005/8/layout/hList7"/>
    <dgm:cxn modelId="{ECBD65A9-FE8F-6C40-9AED-ABE640E70EBB}" type="presParOf" srcId="{B86239A6-E3BD-9B46-99B6-17DD5A54728E}" destId="{32D6D5FF-3418-B94C-9899-43B27B834E2C}" srcOrd="1" destOrd="0" presId="urn:microsoft.com/office/officeart/2005/8/layout/hList7"/>
    <dgm:cxn modelId="{0C3F2D38-3A41-0F49-AF6A-4C22C2DDF345}" type="presParOf" srcId="{B86239A6-E3BD-9B46-99B6-17DD5A54728E}" destId="{5D455730-F5F5-A541-B4E4-A4A8377EF0E3}" srcOrd="2" destOrd="0" presId="urn:microsoft.com/office/officeart/2005/8/layout/hList7"/>
    <dgm:cxn modelId="{B82B68A5-07A5-FE45-92CF-224CE96AA2C5}" type="presParOf" srcId="{B86239A6-E3BD-9B46-99B6-17DD5A54728E}" destId="{19608447-0698-5D4F-AB7D-B757755C7EE2}" srcOrd="3" destOrd="0" presId="urn:microsoft.com/office/officeart/2005/8/layout/hList7"/>
    <dgm:cxn modelId="{2851B7D3-CEC8-6B49-AF7A-33BBF712FCA3}" type="presParOf" srcId="{056659EC-97C9-D04C-B927-CAA9C1FDCF77}" destId="{35A32546-E1F5-1347-9002-E14AA91AE606}" srcOrd="1" destOrd="0" presId="urn:microsoft.com/office/officeart/2005/8/layout/hList7"/>
    <dgm:cxn modelId="{B59F5CA8-9A23-E04D-9FE9-77BC207AE0D8}" type="presParOf" srcId="{056659EC-97C9-D04C-B927-CAA9C1FDCF77}" destId="{5A0FD095-B119-D74A-97F9-E8579208D81B}" srcOrd="2" destOrd="0" presId="urn:microsoft.com/office/officeart/2005/8/layout/hList7"/>
    <dgm:cxn modelId="{8362BD05-B070-8949-884F-FCB6DD2B50AA}" type="presParOf" srcId="{5A0FD095-B119-D74A-97F9-E8579208D81B}" destId="{BFBBFF17-89DD-9443-919A-B17CBC77CE6D}" srcOrd="0" destOrd="0" presId="urn:microsoft.com/office/officeart/2005/8/layout/hList7"/>
    <dgm:cxn modelId="{2D1042CF-C8BA-4345-8DAE-3921D8AECE72}" type="presParOf" srcId="{5A0FD095-B119-D74A-97F9-E8579208D81B}" destId="{B37D959F-2693-2145-A52F-84E978DE40B3}" srcOrd="1" destOrd="0" presId="urn:microsoft.com/office/officeart/2005/8/layout/hList7"/>
    <dgm:cxn modelId="{A21860B8-4D76-AB43-9794-35587E661DD3}" type="presParOf" srcId="{5A0FD095-B119-D74A-97F9-E8579208D81B}" destId="{4867D6C3-E7DD-2549-A81C-88DC24FDB7AD}" srcOrd="2" destOrd="0" presId="urn:microsoft.com/office/officeart/2005/8/layout/hList7"/>
    <dgm:cxn modelId="{9F4EEA92-9379-EA49-B042-C4D2E8D2FD8E}" type="presParOf" srcId="{5A0FD095-B119-D74A-97F9-E8579208D81B}" destId="{AB6FE28E-D6A3-2C46-A58E-8A2B5DE7B431}" srcOrd="3" destOrd="0" presId="urn:microsoft.com/office/officeart/2005/8/layout/hList7"/>
    <dgm:cxn modelId="{44CA3A47-DE0B-BC40-98C3-23C8FA3F562F}" type="presParOf" srcId="{056659EC-97C9-D04C-B927-CAA9C1FDCF77}" destId="{92C95568-480A-F647-96BE-B0251C6431C2}" srcOrd="3" destOrd="0" presId="urn:microsoft.com/office/officeart/2005/8/layout/hList7"/>
    <dgm:cxn modelId="{30714BA8-EAC4-DE4D-8328-D2DBE8423049}" type="presParOf" srcId="{056659EC-97C9-D04C-B927-CAA9C1FDCF77}" destId="{912C553D-6BBA-DF4A-AE92-585A091A6B38}" srcOrd="4" destOrd="0" presId="urn:microsoft.com/office/officeart/2005/8/layout/hList7"/>
    <dgm:cxn modelId="{A1820FFD-4602-0343-95D6-40EB59370E34}" type="presParOf" srcId="{912C553D-6BBA-DF4A-AE92-585A091A6B38}" destId="{210AF2BF-B211-4741-838D-A7F8F14B3C01}" srcOrd="0" destOrd="0" presId="urn:microsoft.com/office/officeart/2005/8/layout/hList7"/>
    <dgm:cxn modelId="{A838D704-5BA2-5248-AFE4-77A9174545BD}" type="presParOf" srcId="{912C553D-6BBA-DF4A-AE92-585A091A6B38}" destId="{DF6510E0-FD18-AF42-9999-ACED06EA2C41}" srcOrd="1" destOrd="0" presId="urn:microsoft.com/office/officeart/2005/8/layout/hList7"/>
    <dgm:cxn modelId="{4B1807B8-8F2B-E84E-9424-A4858B1F2559}" type="presParOf" srcId="{912C553D-6BBA-DF4A-AE92-585A091A6B38}" destId="{A2753A35-C7EE-CA4D-95B4-A8B7E7B14C4B}" srcOrd="2" destOrd="0" presId="urn:microsoft.com/office/officeart/2005/8/layout/hList7"/>
    <dgm:cxn modelId="{796EA9CD-CB6C-5D49-BDC1-0FFCD1461204}" type="presParOf" srcId="{912C553D-6BBA-DF4A-AE92-585A091A6B38}" destId="{EFB64CAC-7853-D74A-95B9-3FE759B1E6E8}" srcOrd="3" destOrd="0" presId="urn:microsoft.com/office/officeart/2005/8/layout/hList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3FB782-F1F9-F647-8B9E-B7C5EEC2BDF7}">
      <dsp:nvSpPr>
        <dsp:cNvPr id="0" name=""/>
        <dsp:cNvSpPr/>
      </dsp:nvSpPr>
      <dsp:spPr>
        <a:xfrm>
          <a:off x="1330" y="0"/>
          <a:ext cx="2069411" cy="3525797"/>
        </a:xfrm>
        <a:prstGeom prst="roundRect">
          <a:avLst>
            <a:gd name="adj" fmla="val 10000"/>
          </a:avLst>
        </a:prstGeom>
        <a:solidFill>
          <a:schemeClr val="lt1">
            <a:hueOff val="0"/>
            <a:satOff val="0"/>
            <a:lumOff val="0"/>
            <a:alphaOff val="0"/>
          </a:schemeClr>
        </a:solid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dirty="0" err="1"/>
            <a:t>Shabina</a:t>
          </a:r>
          <a:r>
            <a:rPr lang="en-GB" sz="2100" kern="1200" dirty="0"/>
            <a:t> dad </a:t>
          </a:r>
        </a:p>
        <a:p>
          <a:pPr marL="0" lvl="0" indent="0" algn="ctr" defTabSz="933450">
            <a:lnSpc>
              <a:spcPct val="90000"/>
            </a:lnSpc>
            <a:spcBef>
              <a:spcPct val="0"/>
            </a:spcBef>
            <a:spcAft>
              <a:spcPct val="35000"/>
            </a:spcAft>
            <a:buNone/>
          </a:pPr>
          <a:r>
            <a:rPr lang="en-GB" sz="2100" kern="1200" dirty="0"/>
            <a:t>Student id </a:t>
          </a:r>
        </a:p>
        <a:p>
          <a:pPr marL="0" lvl="0" indent="0" algn="ctr" defTabSz="933450">
            <a:lnSpc>
              <a:spcPct val="90000"/>
            </a:lnSpc>
            <a:spcBef>
              <a:spcPct val="0"/>
            </a:spcBef>
            <a:spcAft>
              <a:spcPct val="35000"/>
            </a:spcAft>
            <a:buNone/>
          </a:pPr>
          <a:r>
            <a:rPr lang="en-GB" sz="2100" kern="1200" dirty="0"/>
            <a:t>2508165</a:t>
          </a:r>
        </a:p>
      </dsp:txBody>
      <dsp:txXfrm>
        <a:off x="1330" y="1410318"/>
        <a:ext cx="2069411" cy="1410318"/>
      </dsp:txXfrm>
    </dsp:sp>
    <dsp:sp modelId="{19608447-0698-5D4F-AB7D-B757755C7EE2}">
      <dsp:nvSpPr>
        <dsp:cNvPr id="0" name=""/>
        <dsp:cNvSpPr/>
      </dsp:nvSpPr>
      <dsp:spPr>
        <a:xfrm>
          <a:off x="448990" y="211547"/>
          <a:ext cx="1174090" cy="1174090"/>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FBBFF17-89DD-9443-919A-B17CBC77CE6D}">
      <dsp:nvSpPr>
        <dsp:cNvPr id="0" name=""/>
        <dsp:cNvSpPr/>
      </dsp:nvSpPr>
      <dsp:spPr>
        <a:xfrm>
          <a:off x="2132823" y="0"/>
          <a:ext cx="2069411" cy="3525797"/>
        </a:xfrm>
        <a:prstGeom prst="roundRect">
          <a:avLst>
            <a:gd name="adj" fmla="val 10000"/>
          </a:avLst>
        </a:prstGeom>
        <a:solidFill>
          <a:schemeClr val="lt1">
            <a:hueOff val="0"/>
            <a:satOff val="0"/>
            <a:lumOff val="0"/>
            <a:alphaOff val="0"/>
          </a:schemeClr>
        </a:solid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dirty="0" err="1"/>
            <a:t>Haleema</a:t>
          </a:r>
          <a:r>
            <a:rPr lang="en-GB" sz="2100" kern="1200" dirty="0"/>
            <a:t> Bibi </a:t>
          </a:r>
        </a:p>
        <a:p>
          <a:pPr marL="0" lvl="0" indent="0" algn="ctr" defTabSz="933450">
            <a:lnSpc>
              <a:spcPct val="90000"/>
            </a:lnSpc>
            <a:spcBef>
              <a:spcPct val="0"/>
            </a:spcBef>
            <a:spcAft>
              <a:spcPct val="35000"/>
            </a:spcAft>
            <a:buNone/>
          </a:pPr>
          <a:r>
            <a:rPr lang="en-GB" sz="2100" kern="1200" dirty="0"/>
            <a:t>Student id </a:t>
          </a:r>
        </a:p>
        <a:p>
          <a:pPr marL="0" lvl="0" indent="0" algn="ctr" defTabSz="933450">
            <a:lnSpc>
              <a:spcPct val="90000"/>
            </a:lnSpc>
            <a:spcBef>
              <a:spcPct val="0"/>
            </a:spcBef>
            <a:spcAft>
              <a:spcPct val="35000"/>
            </a:spcAft>
            <a:buNone/>
          </a:pPr>
          <a:r>
            <a:rPr lang="en-GB" sz="2100" kern="1200" dirty="0"/>
            <a:t>2511766</a:t>
          </a:r>
        </a:p>
      </dsp:txBody>
      <dsp:txXfrm>
        <a:off x="2132823" y="1410318"/>
        <a:ext cx="2069411" cy="1410318"/>
      </dsp:txXfrm>
    </dsp:sp>
    <dsp:sp modelId="{AB6FE28E-D6A3-2C46-A58E-8A2B5DE7B431}">
      <dsp:nvSpPr>
        <dsp:cNvPr id="0" name=""/>
        <dsp:cNvSpPr/>
      </dsp:nvSpPr>
      <dsp:spPr>
        <a:xfrm>
          <a:off x="2580484" y="211547"/>
          <a:ext cx="1174090" cy="1174090"/>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17000" r="-17000"/>
          </a:stretch>
        </a:blip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10AF2BF-B211-4741-838D-A7F8F14B3C01}">
      <dsp:nvSpPr>
        <dsp:cNvPr id="0" name=""/>
        <dsp:cNvSpPr/>
      </dsp:nvSpPr>
      <dsp:spPr>
        <a:xfrm>
          <a:off x="4264317" y="0"/>
          <a:ext cx="2069411" cy="3525797"/>
        </a:xfrm>
        <a:prstGeom prst="roundRect">
          <a:avLst>
            <a:gd name="adj" fmla="val 10000"/>
          </a:avLst>
        </a:prstGeom>
        <a:solidFill>
          <a:schemeClr val="lt1">
            <a:hueOff val="0"/>
            <a:satOff val="0"/>
            <a:lumOff val="0"/>
            <a:alphaOff val="0"/>
          </a:schemeClr>
        </a:solid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dirty="0"/>
            <a:t>June</a:t>
          </a:r>
        </a:p>
        <a:p>
          <a:pPr marL="0" lvl="0" indent="0" algn="ctr" defTabSz="933450">
            <a:lnSpc>
              <a:spcPct val="90000"/>
            </a:lnSpc>
            <a:spcBef>
              <a:spcPct val="0"/>
            </a:spcBef>
            <a:spcAft>
              <a:spcPct val="35000"/>
            </a:spcAft>
            <a:buNone/>
          </a:pPr>
          <a:r>
            <a:rPr lang="en-GB" sz="2100" kern="1200" dirty="0"/>
            <a:t>Student id </a:t>
          </a:r>
        </a:p>
        <a:p>
          <a:pPr marL="0" lvl="0" indent="0" algn="ctr" defTabSz="933450">
            <a:lnSpc>
              <a:spcPct val="90000"/>
            </a:lnSpc>
            <a:spcBef>
              <a:spcPct val="0"/>
            </a:spcBef>
            <a:spcAft>
              <a:spcPct val="35000"/>
            </a:spcAft>
            <a:buNone/>
          </a:pPr>
          <a:r>
            <a:rPr lang="en-GB" sz="2100" kern="1200" dirty="0"/>
            <a:t>25</a:t>
          </a:r>
        </a:p>
      </dsp:txBody>
      <dsp:txXfrm>
        <a:off x="4264317" y="1410318"/>
        <a:ext cx="2069411" cy="1410318"/>
      </dsp:txXfrm>
    </dsp:sp>
    <dsp:sp modelId="{EFB64CAC-7853-D74A-95B9-3FE759B1E6E8}">
      <dsp:nvSpPr>
        <dsp:cNvPr id="0" name=""/>
        <dsp:cNvSpPr/>
      </dsp:nvSpPr>
      <dsp:spPr>
        <a:xfrm>
          <a:off x="4711978" y="211547"/>
          <a:ext cx="1174090" cy="1174090"/>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t="-20000" b="-20000"/>
          </a:stretch>
        </a:blip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6FF11BC-9749-9746-A82F-6A7A7FFC17AA}">
      <dsp:nvSpPr>
        <dsp:cNvPr id="0" name=""/>
        <dsp:cNvSpPr/>
      </dsp:nvSpPr>
      <dsp:spPr>
        <a:xfrm>
          <a:off x="253402" y="2820637"/>
          <a:ext cx="5828254" cy="528869"/>
        </a:xfrm>
        <a:prstGeom prst="leftRightArrow">
          <a:avLst/>
        </a:prstGeom>
        <a:solidFill>
          <a:schemeClr val="dk1">
            <a:tint val="6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10/10/2025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2652691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10/10/2025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9217179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10/10/2025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2683041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10/10/2025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7580611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10/10/2025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0013631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10/10/2025</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5518789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10/10/2025</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8392576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10/10/2025</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9944755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4825218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9962942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9017247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6677877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8191476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10/10/2025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933494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10/10/2025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5868960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10/10/2025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446841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10/10/2025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5517664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10/10/2025</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3632196311"/>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microsoft.com/en-us/microsoft-365/word"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researchsystem.canberra.edu.au/ws/portalfies/portal/5914281/1%20s2.0%20s1386505622001381%20main.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694C64A-4D9B-D0FB-2048-A9842BAF5B17}"/>
              </a:ext>
            </a:extLst>
          </p:cNvPr>
          <p:cNvSpPr txBox="1"/>
          <p:nvPr/>
        </p:nvSpPr>
        <p:spPr>
          <a:xfrm>
            <a:off x="255341" y="195779"/>
            <a:ext cx="8215335" cy="400110"/>
          </a:xfrm>
          <a:prstGeom prst="rect">
            <a:avLst/>
          </a:prstGeom>
          <a:noFill/>
        </p:spPr>
        <p:txBody>
          <a:bodyPr wrap="square" rtlCol="0">
            <a:spAutoFit/>
          </a:bodyPr>
          <a:lstStyle/>
          <a:p>
            <a:pPr algn="l"/>
            <a:r>
              <a:rPr lang="en-GB" sz="2000" b="1" u="sng" dirty="0"/>
              <a:t>Module; Academic and Employability Skills (LCHS4001_BIRM</a:t>
            </a:r>
            <a:endParaRPr lang="en-US" sz="2000" b="1" u="sng" dirty="0"/>
          </a:p>
        </p:txBody>
      </p:sp>
      <p:graphicFrame>
        <p:nvGraphicFramePr>
          <p:cNvPr id="5" name="Diagram 4">
            <a:extLst>
              <a:ext uri="{FF2B5EF4-FFF2-40B4-BE49-F238E27FC236}">
                <a16:creationId xmlns:a16="http://schemas.microsoft.com/office/drawing/2014/main" id="{EB8B87B9-B950-C3A0-7221-1B7AC17246C4}"/>
              </a:ext>
            </a:extLst>
          </p:cNvPr>
          <p:cNvGraphicFramePr/>
          <p:nvPr>
            <p:extLst>
              <p:ext uri="{D42A27DB-BD31-4B8C-83A1-F6EECF244321}">
                <p14:modId xmlns:p14="http://schemas.microsoft.com/office/powerpoint/2010/main" val="2264221359"/>
              </p:ext>
            </p:extLst>
          </p:nvPr>
        </p:nvGraphicFramePr>
        <p:xfrm>
          <a:off x="2567662" y="1547727"/>
          <a:ext cx="6335059" cy="35257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D58EC132-C8E8-D1D1-1591-B884DEB4FDD9}"/>
              </a:ext>
            </a:extLst>
          </p:cNvPr>
          <p:cNvSpPr txBox="1"/>
          <p:nvPr/>
        </p:nvSpPr>
        <p:spPr>
          <a:xfrm>
            <a:off x="5180490" y="2504955"/>
            <a:ext cx="1828800" cy="1828800"/>
          </a:xfrm>
          <a:prstGeom prst="rect">
            <a:avLst/>
          </a:prstGeom>
          <a:noFill/>
        </p:spPr>
        <p:txBody>
          <a:bodyPr wrap="square" rtlCol="0">
            <a:spAutoFit/>
          </a:bodyPr>
          <a:lstStyle/>
          <a:p>
            <a:pPr algn="l"/>
            <a:endParaRPr lang="en-US" dirty="0"/>
          </a:p>
        </p:txBody>
      </p:sp>
      <p:sp>
        <p:nvSpPr>
          <p:cNvPr id="7" name="TextBox 6">
            <a:extLst>
              <a:ext uri="{FF2B5EF4-FFF2-40B4-BE49-F238E27FC236}">
                <a16:creationId xmlns:a16="http://schemas.microsoft.com/office/drawing/2014/main" id="{1FF35B4B-876B-60DA-479A-248C3BC84F68}"/>
              </a:ext>
            </a:extLst>
          </p:cNvPr>
          <p:cNvSpPr txBox="1"/>
          <p:nvPr/>
        </p:nvSpPr>
        <p:spPr>
          <a:xfrm>
            <a:off x="133221" y="6292889"/>
            <a:ext cx="5338469" cy="369332"/>
          </a:xfrm>
          <a:prstGeom prst="rect">
            <a:avLst/>
          </a:prstGeom>
          <a:noFill/>
        </p:spPr>
        <p:txBody>
          <a:bodyPr wrap="square" rtlCol="0">
            <a:spAutoFit/>
          </a:bodyPr>
          <a:lstStyle/>
          <a:p>
            <a:pPr algn="l"/>
            <a:r>
              <a:rPr lang="en-GB" dirty="0"/>
              <a:t>Lecture name : </a:t>
            </a:r>
            <a:r>
              <a:rPr lang="en-GB" dirty="0" err="1"/>
              <a:t>justin</a:t>
            </a:r>
            <a:endParaRPr lang="en-US" dirty="0"/>
          </a:p>
        </p:txBody>
      </p:sp>
    </p:spTree>
    <p:extLst>
      <p:ext uri="{BB962C8B-B14F-4D97-AF65-F5344CB8AC3E}">
        <p14:creationId xmlns:p14="http://schemas.microsoft.com/office/powerpoint/2010/main" val="8030216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FA64A49-E0B6-05F0-D194-5A783DEF1811}"/>
              </a:ext>
            </a:extLst>
          </p:cNvPr>
          <p:cNvSpPr txBox="1"/>
          <p:nvPr/>
        </p:nvSpPr>
        <p:spPr>
          <a:xfrm>
            <a:off x="340104" y="316401"/>
            <a:ext cx="4639055" cy="400110"/>
          </a:xfrm>
          <a:prstGeom prst="rect">
            <a:avLst/>
          </a:prstGeom>
          <a:noFill/>
        </p:spPr>
        <p:txBody>
          <a:bodyPr wrap="square" rtlCol="0">
            <a:spAutoFit/>
          </a:bodyPr>
          <a:lstStyle/>
          <a:p>
            <a:pPr algn="l"/>
            <a:r>
              <a:rPr lang="en-GB" sz="2000" b="1" u="sng" dirty="0"/>
              <a:t>Introduction</a:t>
            </a:r>
            <a:r>
              <a:rPr lang="en-GB" dirty="0"/>
              <a:t> </a:t>
            </a:r>
            <a:endParaRPr lang="en-US" dirty="0"/>
          </a:p>
        </p:txBody>
      </p:sp>
      <p:sp>
        <p:nvSpPr>
          <p:cNvPr id="5" name="TextBox 4">
            <a:extLst>
              <a:ext uri="{FF2B5EF4-FFF2-40B4-BE49-F238E27FC236}">
                <a16:creationId xmlns:a16="http://schemas.microsoft.com/office/drawing/2014/main" id="{93CE172F-75A1-90E1-9D7C-EBBAF7B30018}"/>
              </a:ext>
            </a:extLst>
          </p:cNvPr>
          <p:cNvSpPr txBox="1"/>
          <p:nvPr/>
        </p:nvSpPr>
        <p:spPr>
          <a:xfrm>
            <a:off x="240187" y="939601"/>
            <a:ext cx="10001225" cy="2308324"/>
          </a:xfrm>
          <a:prstGeom prst="rect">
            <a:avLst/>
          </a:prstGeom>
          <a:noFill/>
        </p:spPr>
        <p:txBody>
          <a:bodyPr wrap="square" rtlCol="0">
            <a:spAutoFit/>
          </a:bodyPr>
          <a:lstStyle/>
          <a:p>
            <a:pPr algn="l"/>
            <a:r>
              <a:rPr lang="en-GB" dirty="0"/>
              <a:t>Good morning, everyone my name is </a:t>
            </a:r>
            <a:r>
              <a:rPr lang="en-GB" dirty="0" err="1"/>
              <a:t>shabina</a:t>
            </a:r>
            <a:r>
              <a:rPr lang="en-GB" dirty="0"/>
              <a:t>, today me and my colleagues </a:t>
            </a:r>
            <a:r>
              <a:rPr lang="en-GB" dirty="0" err="1"/>
              <a:t>haleema</a:t>
            </a:r>
            <a:r>
              <a:rPr lang="en-GB" dirty="0"/>
              <a:t> and </a:t>
            </a:r>
            <a:r>
              <a:rPr lang="en-GB" dirty="0" err="1"/>
              <a:t>june</a:t>
            </a:r>
            <a:r>
              <a:rPr lang="en-GB" dirty="0"/>
              <a:t> Will be discussing the benefits of Microsoft word application and teams within sunrise residential care home and how they have a great impact within the workplace. The great advance is you can open and collaborate on a word document directly inside teams. Teams uses word online for a document editing when a word file is shared. Teams is a communication and collaboration platform used by organisation like hospitals and health care homes. To chat, meetings, share files and work together. Key features teams to chat ( individually or group</a:t>
            </a:r>
            <a:endParaRPr lang="en-US" dirty="0"/>
          </a:p>
        </p:txBody>
      </p:sp>
      <p:pic>
        <p:nvPicPr>
          <p:cNvPr id="6" name="Picture 5">
            <a:extLst>
              <a:ext uri="{FF2B5EF4-FFF2-40B4-BE49-F238E27FC236}">
                <a16:creationId xmlns:a16="http://schemas.microsoft.com/office/drawing/2014/main" id="{87BCF210-81CA-E171-8B3A-3917AD08474C}"/>
              </a:ext>
            </a:extLst>
          </p:cNvPr>
          <p:cNvPicPr>
            <a:picLocks noChangeAspect="1"/>
          </p:cNvPicPr>
          <p:nvPr/>
        </p:nvPicPr>
        <p:blipFill>
          <a:blip r:embed="rId2"/>
          <a:stretch>
            <a:fillRect/>
          </a:stretch>
        </p:blipFill>
        <p:spPr>
          <a:xfrm>
            <a:off x="295901" y="4446272"/>
            <a:ext cx="4441327" cy="2220664"/>
          </a:xfrm>
          <a:prstGeom prst="rect">
            <a:avLst/>
          </a:prstGeom>
        </p:spPr>
      </p:pic>
      <p:pic>
        <p:nvPicPr>
          <p:cNvPr id="9" name="Picture 8">
            <a:extLst>
              <a:ext uri="{FF2B5EF4-FFF2-40B4-BE49-F238E27FC236}">
                <a16:creationId xmlns:a16="http://schemas.microsoft.com/office/drawing/2014/main" id="{4E0071D2-C1BD-8746-B245-2DCA8A6CDE35}"/>
              </a:ext>
            </a:extLst>
          </p:cNvPr>
          <p:cNvPicPr>
            <a:picLocks noChangeAspect="1"/>
          </p:cNvPicPr>
          <p:nvPr/>
        </p:nvPicPr>
        <p:blipFill>
          <a:blip r:embed="rId3"/>
          <a:stretch>
            <a:fillRect/>
          </a:stretch>
        </p:blipFill>
        <p:spPr>
          <a:xfrm>
            <a:off x="8044128" y="3646422"/>
            <a:ext cx="2652459" cy="2652459"/>
          </a:xfrm>
          <a:prstGeom prst="rect">
            <a:avLst/>
          </a:prstGeom>
        </p:spPr>
      </p:pic>
    </p:spTree>
    <p:extLst>
      <p:ext uri="{BB962C8B-B14F-4D97-AF65-F5344CB8AC3E}">
        <p14:creationId xmlns:p14="http://schemas.microsoft.com/office/powerpoint/2010/main" val="24153585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7D77643-8869-EBE3-A77D-37A1EBD1AB5E}"/>
              </a:ext>
            </a:extLst>
          </p:cNvPr>
          <p:cNvSpPr txBox="1"/>
          <p:nvPr/>
        </p:nvSpPr>
        <p:spPr>
          <a:xfrm>
            <a:off x="173576" y="284595"/>
            <a:ext cx="10045634" cy="646331"/>
          </a:xfrm>
          <a:prstGeom prst="rect">
            <a:avLst/>
          </a:prstGeom>
          <a:noFill/>
        </p:spPr>
        <p:txBody>
          <a:bodyPr wrap="square" rtlCol="0">
            <a:spAutoFit/>
          </a:bodyPr>
          <a:lstStyle/>
          <a:p>
            <a:pPr algn="l"/>
            <a:r>
              <a:rPr lang="en-GB" b="1" u="sng" dirty="0"/>
              <a:t>These two application Microsoft word And teams world benefits sunrise residential care home?</a:t>
            </a:r>
            <a:endParaRPr lang="en-US" b="1" u="sng" dirty="0"/>
          </a:p>
        </p:txBody>
      </p:sp>
      <p:sp>
        <p:nvSpPr>
          <p:cNvPr id="3" name="TextBox 2">
            <a:extLst>
              <a:ext uri="{FF2B5EF4-FFF2-40B4-BE49-F238E27FC236}">
                <a16:creationId xmlns:a16="http://schemas.microsoft.com/office/drawing/2014/main" id="{3B49EDBA-257C-4131-DB65-F3FC3F040B61}"/>
              </a:ext>
            </a:extLst>
          </p:cNvPr>
          <p:cNvSpPr txBox="1"/>
          <p:nvPr/>
        </p:nvSpPr>
        <p:spPr>
          <a:xfrm>
            <a:off x="224644" y="1233798"/>
            <a:ext cx="10627367" cy="4801314"/>
          </a:xfrm>
          <a:prstGeom prst="rect">
            <a:avLst/>
          </a:prstGeom>
          <a:noFill/>
        </p:spPr>
        <p:txBody>
          <a:bodyPr wrap="square" rtlCol="0">
            <a:spAutoFit/>
          </a:bodyPr>
          <a:lstStyle/>
          <a:p>
            <a:pPr algn="l"/>
            <a:r>
              <a:rPr lang="en-GB" dirty="0"/>
              <a:t>This toolkit would is very useful for help care professional to run operate smoothly by improving staff communication through secure chats and video, centralizing patient information for better Collaboration streaming administrative task like schedule and document management or while ensuring compliance with privacy regulation </a:t>
            </a:r>
          </a:p>
          <a:p>
            <a:pPr algn="l"/>
            <a:endParaRPr lang="en-GB" dirty="0"/>
          </a:p>
          <a:p>
            <a:pPr algn="l"/>
            <a:r>
              <a:rPr lang="en-GB" dirty="0"/>
              <a:t>Teams facilitate </a:t>
            </a:r>
          </a:p>
          <a:p>
            <a:pPr algn="l"/>
            <a:r>
              <a:rPr lang="en-GB" dirty="0"/>
              <a:t>. Training </a:t>
            </a:r>
          </a:p>
          <a:p>
            <a:pPr algn="l"/>
            <a:r>
              <a:rPr lang="en-GB" dirty="0"/>
              <a:t>. Meetings </a:t>
            </a:r>
          </a:p>
          <a:p>
            <a:pPr algn="l"/>
            <a:r>
              <a:rPr lang="en-GB" dirty="0"/>
              <a:t>. Spec list consultation</a:t>
            </a:r>
          </a:p>
          <a:p>
            <a:pPr algn="l"/>
            <a:endParaRPr lang="en-GB" dirty="0"/>
          </a:p>
          <a:p>
            <a:pPr algn="l"/>
            <a:endParaRPr lang="en-GB" dirty="0"/>
          </a:p>
          <a:p>
            <a:pPr algn="l"/>
            <a:r>
              <a:rPr lang="en-GB" dirty="0"/>
              <a:t>. To work together as a team </a:t>
            </a:r>
          </a:p>
          <a:p>
            <a:pPr algn="l"/>
            <a:r>
              <a:rPr lang="en-GB" dirty="0"/>
              <a:t>. To help share files </a:t>
            </a:r>
          </a:p>
          <a:p>
            <a:pPr algn="l"/>
            <a:r>
              <a:rPr lang="en-GB" dirty="0"/>
              <a:t>.to create documents </a:t>
            </a:r>
          </a:p>
          <a:p>
            <a:pPr algn="l"/>
            <a:r>
              <a:rPr lang="en-GB" dirty="0"/>
              <a:t>. To have teams meetings </a:t>
            </a:r>
          </a:p>
          <a:p>
            <a:pPr algn="l"/>
            <a:r>
              <a:rPr lang="en-GB" dirty="0"/>
              <a:t>. To record documentation and incidents </a:t>
            </a:r>
          </a:p>
          <a:p>
            <a:pPr algn="l"/>
            <a:r>
              <a:rPr lang="en-GB" dirty="0"/>
              <a:t>. Share information </a:t>
            </a:r>
            <a:endParaRPr lang="en-US" dirty="0"/>
          </a:p>
        </p:txBody>
      </p:sp>
      <p:sp>
        <p:nvSpPr>
          <p:cNvPr id="5" name="TextBox 4">
            <a:extLst>
              <a:ext uri="{FF2B5EF4-FFF2-40B4-BE49-F238E27FC236}">
                <a16:creationId xmlns:a16="http://schemas.microsoft.com/office/drawing/2014/main" id="{1C0EA165-26D8-8E50-890C-EB0E69CF227B}"/>
              </a:ext>
            </a:extLst>
          </p:cNvPr>
          <p:cNvSpPr txBox="1"/>
          <p:nvPr/>
        </p:nvSpPr>
        <p:spPr>
          <a:xfrm>
            <a:off x="4708663" y="2505670"/>
            <a:ext cx="6198858" cy="923330"/>
          </a:xfrm>
          <a:prstGeom prst="rect">
            <a:avLst/>
          </a:prstGeom>
          <a:noFill/>
        </p:spPr>
        <p:txBody>
          <a:bodyPr wrap="square" rtlCol="0">
            <a:spAutoFit/>
          </a:bodyPr>
          <a:lstStyle/>
          <a:p>
            <a:pPr algn="l"/>
            <a:r>
              <a:rPr lang="en-GB" dirty="0"/>
              <a:t>Word supports the creations and sharing care plans and other documents with Microsoft 365.and </a:t>
            </a:r>
            <a:r>
              <a:rPr lang="en-GB" dirty="0" err="1"/>
              <a:t>copilot</a:t>
            </a:r>
            <a:r>
              <a:rPr lang="en-GB" dirty="0"/>
              <a:t> offering further automatism and smart creation </a:t>
            </a:r>
            <a:endParaRPr lang="en-US" dirty="0"/>
          </a:p>
        </p:txBody>
      </p:sp>
    </p:spTree>
    <p:extLst>
      <p:ext uri="{BB962C8B-B14F-4D97-AF65-F5344CB8AC3E}">
        <p14:creationId xmlns:p14="http://schemas.microsoft.com/office/powerpoint/2010/main" val="19676508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B518EE3-531C-5E83-C690-B711009931D2}"/>
              </a:ext>
            </a:extLst>
          </p:cNvPr>
          <p:cNvSpPr txBox="1"/>
          <p:nvPr/>
        </p:nvSpPr>
        <p:spPr>
          <a:xfrm>
            <a:off x="299629" y="316511"/>
            <a:ext cx="7388370" cy="400110"/>
          </a:xfrm>
          <a:prstGeom prst="rect">
            <a:avLst/>
          </a:prstGeom>
          <a:noFill/>
        </p:spPr>
        <p:txBody>
          <a:bodyPr wrap="square" rtlCol="0">
            <a:spAutoFit/>
          </a:bodyPr>
          <a:lstStyle/>
          <a:p>
            <a:pPr algn="l"/>
            <a:r>
              <a:rPr lang="en-GB" sz="2000" b="1" u="sng" dirty="0"/>
              <a:t>Summary</a:t>
            </a:r>
            <a:r>
              <a:rPr lang="en-GB" dirty="0"/>
              <a:t>  </a:t>
            </a:r>
            <a:endParaRPr lang="en-US" dirty="0"/>
          </a:p>
        </p:txBody>
      </p:sp>
      <p:sp>
        <p:nvSpPr>
          <p:cNvPr id="3" name="TextBox 2">
            <a:extLst>
              <a:ext uri="{FF2B5EF4-FFF2-40B4-BE49-F238E27FC236}">
                <a16:creationId xmlns:a16="http://schemas.microsoft.com/office/drawing/2014/main" id="{5CFD40B1-909E-0F6E-2258-64DB1C5B2E4A}"/>
              </a:ext>
            </a:extLst>
          </p:cNvPr>
          <p:cNvSpPr txBox="1"/>
          <p:nvPr/>
        </p:nvSpPr>
        <p:spPr>
          <a:xfrm>
            <a:off x="299629" y="811930"/>
            <a:ext cx="9703095" cy="5909310"/>
          </a:xfrm>
          <a:prstGeom prst="rect">
            <a:avLst/>
          </a:prstGeom>
          <a:noFill/>
        </p:spPr>
        <p:txBody>
          <a:bodyPr wrap="square" rtlCol="0">
            <a:spAutoFit/>
          </a:bodyPr>
          <a:lstStyle/>
          <a:p>
            <a:pPr algn="l"/>
            <a:r>
              <a:rPr lang="en-GB" dirty="0"/>
              <a:t>Sunrise residential care home will benefits by accessing Microsoft word and Teams application within setting as they are platform where you can communicate, collaborate create and share record Of individual care plans with a Click of a button. It will help promoting the use of digital use among staff within the term. </a:t>
            </a:r>
          </a:p>
          <a:p>
            <a:pPr algn="l"/>
            <a:endParaRPr lang="en-GB" dirty="0"/>
          </a:p>
          <a:p>
            <a:pPr algn="l"/>
            <a:r>
              <a:rPr lang="en-GB" dirty="0"/>
              <a:t>The practise the ability to work on ones individual experiences learn and  to learn  from those experiences and reflect on others . Who what where and how it could be improved long term when concern problems are within settings.</a:t>
            </a:r>
          </a:p>
          <a:p>
            <a:pPr algn="l"/>
            <a:endParaRPr lang="en-GB" dirty="0"/>
          </a:p>
          <a:p>
            <a:pPr algn="l"/>
            <a:r>
              <a:rPr lang="en-GB" dirty="0"/>
              <a:t>This reflect on the Gibbs reflective model, which has 6 stages it was developed by graham Gibbs in 1988 to give clear understanding and learning from experience within the work field </a:t>
            </a:r>
            <a:r>
              <a:rPr lang="en-GB" dirty="0" err="1"/>
              <a:t>qibbs</a:t>
            </a:r>
            <a:r>
              <a:rPr lang="en-GB" dirty="0"/>
              <a:t> provides a frame work which explains the experience given it cyclic nature  to seeing repetitive experience allowing one to learn and plan what went wrong and where, how it can be done better.</a:t>
            </a:r>
          </a:p>
          <a:p>
            <a:pPr algn="l"/>
            <a:endParaRPr lang="en-GB" dirty="0"/>
          </a:p>
          <a:p>
            <a:pPr algn="l"/>
            <a:r>
              <a:rPr lang="en-GB" dirty="0"/>
              <a:t>How </a:t>
            </a:r>
            <a:r>
              <a:rPr lang="en-GB" dirty="0" err="1"/>
              <a:t>qibbs</a:t>
            </a:r>
            <a:r>
              <a:rPr lang="en-GB" dirty="0"/>
              <a:t> work </a:t>
            </a:r>
          </a:p>
          <a:p>
            <a:pPr algn="l"/>
            <a:r>
              <a:rPr lang="en-GB" dirty="0"/>
              <a:t>Description/describe </a:t>
            </a:r>
          </a:p>
          <a:p>
            <a:pPr algn="l"/>
            <a:r>
              <a:rPr lang="en-GB" dirty="0"/>
              <a:t>Feelings/ thoughts how you feel </a:t>
            </a:r>
          </a:p>
          <a:p>
            <a:pPr algn="l"/>
            <a:r>
              <a:rPr lang="en-GB" dirty="0"/>
              <a:t>Evaluation /why did it happen </a:t>
            </a:r>
          </a:p>
          <a:p>
            <a:pPr algn="l"/>
            <a:r>
              <a:rPr lang="en-GB" dirty="0"/>
              <a:t>Analysis / where do we go to </a:t>
            </a:r>
          </a:p>
          <a:p>
            <a:pPr algn="l"/>
            <a:r>
              <a:rPr lang="en-GB" dirty="0"/>
              <a:t>Conclusion/ make it better for the future 		</a:t>
            </a:r>
          </a:p>
        </p:txBody>
      </p:sp>
    </p:spTree>
    <p:extLst>
      <p:ext uri="{BB962C8B-B14F-4D97-AF65-F5344CB8AC3E}">
        <p14:creationId xmlns:p14="http://schemas.microsoft.com/office/powerpoint/2010/main" val="35778745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4D12A1A-92A4-B302-8D9B-83EFEDD65268}"/>
              </a:ext>
            </a:extLst>
          </p:cNvPr>
          <p:cNvSpPr txBox="1"/>
          <p:nvPr/>
        </p:nvSpPr>
        <p:spPr>
          <a:xfrm>
            <a:off x="4179829" y="101414"/>
            <a:ext cx="6094889" cy="646331"/>
          </a:xfrm>
          <a:prstGeom prst="rect">
            <a:avLst/>
          </a:prstGeom>
          <a:noFill/>
        </p:spPr>
        <p:txBody>
          <a:bodyPr wrap="square" rtlCol="0">
            <a:spAutoFit/>
          </a:bodyPr>
          <a:lstStyle/>
          <a:p>
            <a:pPr algn="l"/>
            <a:r>
              <a:rPr lang="en-GB" sz="3600" b="1" u="sng" dirty="0"/>
              <a:t>Microsoft word</a:t>
            </a:r>
            <a:endParaRPr lang="en-US" sz="3600" b="1" u="sng" dirty="0"/>
          </a:p>
        </p:txBody>
      </p:sp>
      <p:pic>
        <p:nvPicPr>
          <p:cNvPr id="8" name="Picture 7">
            <a:extLst>
              <a:ext uri="{FF2B5EF4-FFF2-40B4-BE49-F238E27FC236}">
                <a16:creationId xmlns:a16="http://schemas.microsoft.com/office/drawing/2014/main" id="{E8194C9E-FECA-4CD5-4C67-99CB93ABF08F}"/>
              </a:ext>
            </a:extLst>
          </p:cNvPr>
          <p:cNvPicPr>
            <a:picLocks noChangeAspect="1"/>
          </p:cNvPicPr>
          <p:nvPr/>
        </p:nvPicPr>
        <p:blipFill>
          <a:blip r:embed="rId2"/>
          <a:stretch>
            <a:fillRect/>
          </a:stretch>
        </p:blipFill>
        <p:spPr>
          <a:xfrm>
            <a:off x="305817" y="4661762"/>
            <a:ext cx="2219325" cy="2066925"/>
          </a:xfrm>
          <a:prstGeom prst="rect">
            <a:avLst/>
          </a:prstGeom>
        </p:spPr>
      </p:pic>
      <p:pic>
        <p:nvPicPr>
          <p:cNvPr id="11" name="Picture 10">
            <a:extLst>
              <a:ext uri="{FF2B5EF4-FFF2-40B4-BE49-F238E27FC236}">
                <a16:creationId xmlns:a16="http://schemas.microsoft.com/office/drawing/2014/main" id="{C8E7144A-4422-5649-6C5E-82044A9AA0A9}"/>
              </a:ext>
            </a:extLst>
          </p:cNvPr>
          <p:cNvPicPr>
            <a:picLocks noChangeAspect="1"/>
          </p:cNvPicPr>
          <p:nvPr/>
        </p:nvPicPr>
        <p:blipFill>
          <a:blip r:embed="rId3"/>
          <a:stretch>
            <a:fillRect/>
          </a:stretch>
        </p:blipFill>
        <p:spPr>
          <a:xfrm>
            <a:off x="7542006" y="1266445"/>
            <a:ext cx="4347860" cy="2286133"/>
          </a:xfrm>
          <a:prstGeom prst="rect">
            <a:avLst/>
          </a:prstGeom>
        </p:spPr>
      </p:pic>
    </p:spTree>
    <p:extLst>
      <p:ext uri="{BB962C8B-B14F-4D97-AF65-F5344CB8AC3E}">
        <p14:creationId xmlns:p14="http://schemas.microsoft.com/office/powerpoint/2010/main" val="10692653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85B43F2-E77B-5430-AC3B-B5BFC2CD172E}"/>
              </a:ext>
            </a:extLst>
          </p:cNvPr>
          <p:cNvSpPr>
            <a:spLocks noGrp="1"/>
          </p:cNvSpPr>
          <p:nvPr>
            <p:ph idx="1"/>
          </p:nvPr>
        </p:nvSpPr>
        <p:spPr>
          <a:xfrm>
            <a:off x="449707" y="5306662"/>
            <a:ext cx="8834205" cy="7891465"/>
          </a:xfrm>
        </p:spPr>
        <p:txBody>
          <a:bodyPr/>
          <a:lstStyle/>
          <a:p>
            <a:r>
              <a:rPr lang="en-GB" b="1" dirty="0"/>
              <a:t>Harvard Style</a:t>
            </a:r>
          </a:p>
          <a:p>
            <a:pPr marL="0" indent="0">
              <a:buNone/>
            </a:pPr>
            <a:r>
              <a:rPr lang="en-GB" dirty="0"/>
              <a:t>Microsoft Corporation (2024) </a:t>
            </a:r>
            <a:r>
              <a:rPr lang="en-GB" i="1" dirty="0"/>
              <a:t>Microsoft Word</a:t>
            </a:r>
            <a:r>
              <a:rPr lang="en-GB" dirty="0"/>
              <a:t>, version 16.0, Microsoft.</a:t>
            </a:r>
          </a:p>
        </p:txBody>
      </p:sp>
      <p:sp>
        <p:nvSpPr>
          <p:cNvPr id="4" name="TextBox 3">
            <a:extLst>
              <a:ext uri="{FF2B5EF4-FFF2-40B4-BE49-F238E27FC236}">
                <a16:creationId xmlns:a16="http://schemas.microsoft.com/office/drawing/2014/main" id="{E014D744-C3DE-EC61-C3AF-CF8B5EE8F729}"/>
              </a:ext>
            </a:extLst>
          </p:cNvPr>
          <p:cNvSpPr txBox="1"/>
          <p:nvPr/>
        </p:nvSpPr>
        <p:spPr>
          <a:xfrm>
            <a:off x="4125817" y="209491"/>
            <a:ext cx="4666809" cy="400110"/>
          </a:xfrm>
          <a:prstGeom prst="rect">
            <a:avLst/>
          </a:prstGeom>
          <a:noFill/>
        </p:spPr>
        <p:txBody>
          <a:bodyPr wrap="square" rtlCol="0">
            <a:spAutoFit/>
          </a:bodyPr>
          <a:lstStyle/>
          <a:p>
            <a:pPr algn="l"/>
            <a:r>
              <a:rPr lang="en-GB" sz="2000" b="1" u="sng" dirty="0"/>
              <a:t>What is Microsoft word?</a:t>
            </a:r>
            <a:endParaRPr lang="en-US" sz="2000" b="1" u="sng" dirty="0"/>
          </a:p>
        </p:txBody>
      </p:sp>
      <p:sp>
        <p:nvSpPr>
          <p:cNvPr id="6" name="TextBox 5">
            <a:extLst>
              <a:ext uri="{FF2B5EF4-FFF2-40B4-BE49-F238E27FC236}">
                <a16:creationId xmlns:a16="http://schemas.microsoft.com/office/drawing/2014/main" id="{2861301C-096E-96BD-3F06-050E8FBCA7E8}"/>
              </a:ext>
            </a:extLst>
          </p:cNvPr>
          <p:cNvSpPr txBox="1"/>
          <p:nvPr/>
        </p:nvSpPr>
        <p:spPr>
          <a:xfrm>
            <a:off x="334163" y="803849"/>
            <a:ext cx="9529788" cy="3570208"/>
          </a:xfrm>
          <a:prstGeom prst="rect">
            <a:avLst/>
          </a:prstGeom>
          <a:noFill/>
        </p:spPr>
        <p:txBody>
          <a:bodyPr wrap="square">
            <a:spAutoFit/>
          </a:bodyPr>
          <a:lstStyle/>
          <a:p>
            <a:r>
              <a:rPr lang="en-GB" sz="1600" dirty="0"/>
              <a:t>The Microsoft Corporation is the developer of the word processing program Microsoft Word. It is used to create, edit, format, tables, fonts , images  and share text-based documents including resumes, reports, and letters, Tools for text formatting, spell checking, adding graphics and tables.</a:t>
            </a:r>
            <a:endParaRPr lang="en-GB" dirty="0"/>
          </a:p>
          <a:p>
            <a:endParaRPr lang="en-GB" dirty="0"/>
          </a:p>
          <a:p>
            <a:r>
              <a:rPr lang="en-GB" dirty="0"/>
              <a:t>Microsoft word</a:t>
            </a:r>
          </a:p>
          <a:p>
            <a:r>
              <a:rPr lang="en-GB" dirty="0"/>
              <a:t>You can use Microsoft word when you need to write up a report or a medical report , for that you open your slides and open a new blank sheet. </a:t>
            </a:r>
          </a:p>
          <a:p>
            <a:r>
              <a:rPr lang="en-GB" dirty="0"/>
              <a:t>Medical report: </a:t>
            </a:r>
          </a:p>
          <a:p>
            <a:r>
              <a:rPr lang="en-GB" dirty="0"/>
              <a:t>You can open a template up  or a simple way to draw a table out then you write  your information about the person you choose in the table for example: you can write the patients full name, date of birth , the issues they have and his medical history </a:t>
            </a:r>
            <a:endParaRPr lang="en-US" dirty="0"/>
          </a:p>
        </p:txBody>
      </p:sp>
    </p:spTree>
    <p:extLst>
      <p:ext uri="{BB962C8B-B14F-4D97-AF65-F5344CB8AC3E}">
        <p14:creationId xmlns:p14="http://schemas.microsoft.com/office/powerpoint/2010/main" val="19646466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64A7488-B1BD-4C71-3B6A-F03292E070AF}"/>
              </a:ext>
            </a:extLst>
          </p:cNvPr>
          <p:cNvSpPr txBox="1"/>
          <p:nvPr/>
        </p:nvSpPr>
        <p:spPr>
          <a:xfrm rot="10800000" flipV="1">
            <a:off x="255340" y="224588"/>
            <a:ext cx="10263618" cy="400110"/>
          </a:xfrm>
          <a:prstGeom prst="rect">
            <a:avLst/>
          </a:prstGeom>
          <a:noFill/>
        </p:spPr>
        <p:txBody>
          <a:bodyPr wrap="square">
            <a:spAutoFit/>
          </a:bodyPr>
          <a:lstStyle/>
          <a:p>
            <a:r>
              <a:rPr lang="en-GB" sz="2000" b="1" u="sng" dirty="0"/>
              <a:t>How can Microsoft word be used to help support care homes for older people?</a:t>
            </a:r>
            <a:endParaRPr lang="en-US" sz="2000" b="1" u="sng" dirty="0"/>
          </a:p>
        </p:txBody>
      </p:sp>
      <p:sp>
        <p:nvSpPr>
          <p:cNvPr id="7" name="TextBox 6">
            <a:extLst>
              <a:ext uri="{FF2B5EF4-FFF2-40B4-BE49-F238E27FC236}">
                <a16:creationId xmlns:a16="http://schemas.microsoft.com/office/drawing/2014/main" id="{9A12E278-75F6-09D1-C89D-E055C01FE292}"/>
              </a:ext>
            </a:extLst>
          </p:cNvPr>
          <p:cNvSpPr txBox="1"/>
          <p:nvPr/>
        </p:nvSpPr>
        <p:spPr>
          <a:xfrm>
            <a:off x="341712" y="902706"/>
            <a:ext cx="10977172" cy="3693319"/>
          </a:xfrm>
          <a:prstGeom prst="rect">
            <a:avLst/>
          </a:prstGeom>
          <a:noFill/>
        </p:spPr>
        <p:txBody>
          <a:bodyPr wrap="square">
            <a:spAutoFit/>
          </a:bodyPr>
          <a:lstStyle/>
          <a:p>
            <a:pPr>
              <a:buNone/>
            </a:pPr>
            <a:endParaRPr lang="en-GB" dirty="0"/>
          </a:p>
          <a:p>
            <a:pPr>
              <a:buNone/>
            </a:pPr>
            <a:endParaRPr lang="en-GB" dirty="0"/>
          </a:p>
          <a:p>
            <a:pPr>
              <a:buNone/>
            </a:pPr>
            <a:r>
              <a:rPr lang="en-GB" dirty="0"/>
              <a:t>Microsoft Word can serve as a valuable tool in supporting care homes for older individuals by streamlining documentation and communication processes. Staff can use Word to create and manage care plans, record incident reports, schedule activities, and maintain accurate resident records. </a:t>
            </a:r>
          </a:p>
          <a:p>
            <a:pPr>
              <a:buNone/>
            </a:pPr>
            <a:endParaRPr lang="en-GB" dirty="0"/>
          </a:p>
          <a:p>
            <a:pPr>
              <a:buNone/>
            </a:pPr>
            <a:endParaRPr lang="en-GB" dirty="0"/>
          </a:p>
          <a:p>
            <a:pPr>
              <a:buNone/>
            </a:pPr>
            <a:r>
              <a:rPr lang="en-GB" b="1" dirty="0"/>
              <a:t>Reference</a:t>
            </a:r>
            <a:endParaRPr lang="en-GB" dirty="0"/>
          </a:p>
          <a:p>
            <a:pPr>
              <a:buNone/>
            </a:pPr>
            <a:r>
              <a:rPr lang="en-GB" dirty="0"/>
              <a:t>. Microsoft. </a:t>
            </a:r>
            <a:r>
              <a:rPr lang="en-GB" dirty="0">
                <a:hlinkClick r:id="rId2"/>
              </a:rPr>
              <a:t>https://www.microsoft.com/en-us/microsoft-365/word</a:t>
            </a:r>
            <a:endParaRPr lang="en-GB" dirty="0"/>
          </a:p>
          <a:p>
            <a:pPr>
              <a:buNone/>
            </a:pPr>
            <a:br>
              <a:rPr lang="en-GB" dirty="0"/>
            </a:br>
            <a:endParaRPr lang="en-GB" dirty="0"/>
          </a:p>
          <a:p>
            <a:pPr>
              <a:buNone/>
            </a:pPr>
            <a:r>
              <a:rPr lang="en-GB" dirty="0"/>
              <a:t> </a:t>
            </a:r>
          </a:p>
        </p:txBody>
      </p:sp>
      <p:sp>
        <p:nvSpPr>
          <p:cNvPr id="2" name="TextBox 1">
            <a:extLst>
              <a:ext uri="{FF2B5EF4-FFF2-40B4-BE49-F238E27FC236}">
                <a16:creationId xmlns:a16="http://schemas.microsoft.com/office/drawing/2014/main" id="{AAE699E7-1AED-36DF-83CF-208C128B96C7}"/>
              </a:ext>
            </a:extLst>
          </p:cNvPr>
          <p:cNvSpPr txBox="1"/>
          <p:nvPr/>
        </p:nvSpPr>
        <p:spPr>
          <a:xfrm>
            <a:off x="212432" y="4086962"/>
            <a:ext cx="11427808" cy="1754326"/>
          </a:xfrm>
          <a:prstGeom prst="rect">
            <a:avLst/>
          </a:prstGeom>
          <a:noFill/>
        </p:spPr>
        <p:txBody>
          <a:bodyPr wrap="square" rtlCol="0">
            <a:spAutoFit/>
          </a:bodyPr>
          <a:lstStyle/>
          <a:p>
            <a:pPr algn="l"/>
            <a:r>
              <a:rPr lang="en-GB" dirty="0"/>
              <a:t>. Care homes can use word  For older people by creating them a personalized care plan for each week. You can add there daily actives, medication, exercise, food they eaten. </a:t>
            </a:r>
          </a:p>
          <a:p>
            <a:pPr algn="l"/>
            <a:endParaRPr lang="en-GB" dirty="0"/>
          </a:p>
          <a:p>
            <a:pPr algn="l"/>
            <a:r>
              <a:rPr lang="en-GB" dirty="0"/>
              <a:t>. Reports , skin, doctor appointment, weights , Completed care needs special diets for residents with diabetic choking liquid meals peg feeds skin care </a:t>
            </a:r>
          </a:p>
          <a:p>
            <a:pPr algn="l"/>
            <a:endParaRPr lang="en-GB" dirty="0"/>
          </a:p>
        </p:txBody>
      </p:sp>
    </p:spTree>
    <p:extLst>
      <p:ext uri="{BB962C8B-B14F-4D97-AF65-F5344CB8AC3E}">
        <p14:creationId xmlns:p14="http://schemas.microsoft.com/office/powerpoint/2010/main" val="1074921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8EB4939-FF69-25FD-ED3A-B359FDBD3392}"/>
              </a:ext>
            </a:extLst>
          </p:cNvPr>
          <p:cNvSpPr txBox="1"/>
          <p:nvPr/>
        </p:nvSpPr>
        <p:spPr>
          <a:xfrm rot="10800000" flipV="1">
            <a:off x="205382" y="265230"/>
            <a:ext cx="10047131" cy="646331"/>
          </a:xfrm>
          <a:prstGeom prst="rect">
            <a:avLst/>
          </a:prstGeom>
          <a:noFill/>
        </p:spPr>
        <p:txBody>
          <a:bodyPr wrap="square">
            <a:spAutoFit/>
          </a:bodyPr>
          <a:lstStyle/>
          <a:p>
            <a:r>
              <a:rPr lang="en-GB" b="1" u="sng" dirty="0"/>
              <a:t>Technology is useful in helping people become more efficient in carrying out their duties?</a:t>
            </a:r>
            <a:endParaRPr lang="en-US" b="1" u="sng" dirty="0"/>
          </a:p>
        </p:txBody>
      </p:sp>
      <p:sp>
        <p:nvSpPr>
          <p:cNvPr id="7" name="TextBox 6">
            <a:extLst>
              <a:ext uri="{FF2B5EF4-FFF2-40B4-BE49-F238E27FC236}">
                <a16:creationId xmlns:a16="http://schemas.microsoft.com/office/drawing/2014/main" id="{17CA8C34-3B33-2E58-597B-0AEF9D81F09A}"/>
              </a:ext>
            </a:extLst>
          </p:cNvPr>
          <p:cNvSpPr txBox="1"/>
          <p:nvPr/>
        </p:nvSpPr>
        <p:spPr>
          <a:xfrm>
            <a:off x="205382" y="1011842"/>
            <a:ext cx="10985235" cy="3416320"/>
          </a:xfrm>
          <a:prstGeom prst="rect">
            <a:avLst/>
          </a:prstGeom>
          <a:noFill/>
        </p:spPr>
        <p:txBody>
          <a:bodyPr wrap="square">
            <a:spAutoFit/>
          </a:bodyPr>
          <a:lstStyle/>
          <a:p>
            <a:pPr>
              <a:buNone/>
            </a:pPr>
            <a:br>
              <a:rPr lang="en-GB" dirty="0"/>
            </a:br>
            <a:r>
              <a:rPr lang="en-GB" dirty="0"/>
              <a:t>Technology plays a significant role in enhancing individuals’ efficiency when performing their tasks and responsibilities. It can really help people get stuff done faster and better at work</a:t>
            </a:r>
          </a:p>
          <a:p>
            <a:pPr>
              <a:buNone/>
            </a:pPr>
            <a:r>
              <a:rPr lang="en-GB" b="1" dirty="0"/>
              <a:t>Reference:</a:t>
            </a:r>
            <a:br>
              <a:rPr lang="en-GB" dirty="0"/>
            </a:br>
            <a:r>
              <a:rPr lang="en-GB" dirty="0"/>
              <a:t>Laudon, K. C., &amp; Laudon, J. P. (2020). </a:t>
            </a:r>
            <a:r>
              <a:rPr lang="en-GB" i="1" dirty="0"/>
              <a:t>Management information systems: Managing the digital firm</a:t>
            </a:r>
            <a:r>
              <a:rPr lang="en-GB" dirty="0"/>
              <a:t> (16th ed.). Pearson.</a:t>
            </a:r>
          </a:p>
          <a:p>
            <a:pPr>
              <a:buNone/>
            </a:pPr>
            <a:br>
              <a:rPr lang="en-GB" dirty="0"/>
            </a:br>
            <a:endParaRPr lang="en-GB" dirty="0"/>
          </a:p>
          <a:p>
            <a:pPr>
              <a:buNone/>
            </a:pPr>
            <a:endParaRPr lang="en-GB" dirty="0"/>
          </a:p>
          <a:p>
            <a:pPr>
              <a:buNone/>
            </a:pPr>
            <a:br>
              <a:rPr lang="en-GB" dirty="0"/>
            </a:br>
            <a:endParaRPr lang="en-GB" dirty="0"/>
          </a:p>
          <a:p>
            <a:pPr>
              <a:buNone/>
            </a:pPr>
            <a:r>
              <a:rPr lang="en-GB" dirty="0"/>
              <a:t> </a:t>
            </a:r>
          </a:p>
        </p:txBody>
      </p:sp>
    </p:spTree>
    <p:extLst>
      <p:ext uri="{BB962C8B-B14F-4D97-AF65-F5344CB8AC3E}">
        <p14:creationId xmlns:p14="http://schemas.microsoft.com/office/powerpoint/2010/main" val="16282281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65C8821-28A4-ED9A-69A4-6DD2C476CA00}"/>
              </a:ext>
            </a:extLst>
          </p:cNvPr>
          <p:cNvSpPr txBox="1"/>
          <p:nvPr/>
        </p:nvSpPr>
        <p:spPr>
          <a:xfrm rot="10800000" flipV="1">
            <a:off x="3174000" y="270857"/>
            <a:ext cx="7303552" cy="307777"/>
          </a:xfrm>
          <a:prstGeom prst="rect">
            <a:avLst/>
          </a:prstGeom>
          <a:noFill/>
        </p:spPr>
        <p:txBody>
          <a:bodyPr wrap="square" rtlCol="0">
            <a:spAutoFit/>
          </a:bodyPr>
          <a:lstStyle/>
          <a:p>
            <a:pPr algn="l"/>
            <a:r>
              <a:rPr lang="en-GB" sz="1400" b="1" u="sng" dirty="0"/>
              <a:t>Usage of Microsoft word in sunrise residential care home </a:t>
            </a:r>
            <a:endParaRPr lang="en-US" sz="1400" b="1" u="sng" dirty="0"/>
          </a:p>
        </p:txBody>
      </p:sp>
      <p:sp>
        <p:nvSpPr>
          <p:cNvPr id="5" name="TextBox 4">
            <a:extLst>
              <a:ext uri="{FF2B5EF4-FFF2-40B4-BE49-F238E27FC236}">
                <a16:creationId xmlns:a16="http://schemas.microsoft.com/office/drawing/2014/main" id="{29242C76-A497-BD18-C4EC-B358834149D8}"/>
              </a:ext>
            </a:extLst>
          </p:cNvPr>
          <p:cNvSpPr txBox="1"/>
          <p:nvPr/>
        </p:nvSpPr>
        <p:spPr>
          <a:xfrm>
            <a:off x="388378" y="747164"/>
            <a:ext cx="8021704" cy="3508653"/>
          </a:xfrm>
          <a:prstGeom prst="rect">
            <a:avLst/>
          </a:prstGeom>
          <a:noFill/>
        </p:spPr>
        <p:txBody>
          <a:bodyPr wrap="square" rtlCol="0">
            <a:spAutoFit/>
          </a:bodyPr>
          <a:lstStyle/>
          <a:p>
            <a:pPr marL="342900" indent="-342900" algn="l">
              <a:buAutoNum type="arabicPeriod"/>
            </a:pPr>
            <a:r>
              <a:rPr lang="en-GB" dirty="0"/>
              <a:t>Documentation and record keeping:</a:t>
            </a:r>
          </a:p>
          <a:p>
            <a:pPr algn="l"/>
            <a:r>
              <a:rPr lang="en-GB" dirty="0"/>
              <a:t> </a:t>
            </a:r>
            <a:r>
              <a:rPr lang="en-GB" sz="1200" dirty="0"/>
              <a:t>Staff can use word to create, update and maintain resident care plans, daily logs and medical record.</a:t>
            </a:r>
          </a:p>
          <a:p>
            <a:pPr algn="l"/>
            <a:r>
              <a:rPr lang="en-GB" sz="1200" dirty="0"/>
              <a:t>It helps in drafting incident reports staff schedules, and meeting minutes when you work in care this  is the best possible communication that you have to become the very best at your job role </a:t>
            </a:r>
          </a:p>
          <a:p>
            <a:pPr algn="l"/>
            <a:endParaRPr lang="en-GB" sz="1200" dirty="0"/>
          </a:p>
          <a:p>
            <a:pPr marL="342900" indent="-342900" algn="l">
              <a:buAutoNum type="arabicPeriod" startAt="2"/>
            </a:pPr>
            <a:r>
              <a:rPr lang="en-GB" dirty="0"/>
              <a:t>Communication: </a:t>
            </a:r>
          </a:p>
          <a:p>
            <a:pPr algn="l"/>
            <a:r>
              <a:rPr lang="en-GB" sz="1200" dirty="0"/>
              <a:t>Microsoft word allows the creation of letters, memos, and newsletters to communicate with residents families staff, and external agencies. This is the safest and easiest and faster  way to communicate to other different agencies such as doctors hospitals surgery professional dentists and you will always have this information on record </a:t>
            </a:r>
          </a:p>
          <a:p>
            <a:pPr algn="l"/>
            <a:r>
              <a:rPr lang="en-GB" dirty="0"/>
              <a:t>3. Forms and templates:</a:t>
            </a:r>
          </a:p>
          <a:p>
            <a:pPr algn="l"/>
            <a:r>
              <a:rPr lang="en-GB" sz="1200" dirty="0"/>
              <a:t>Customizable templates for addition forms, consent forms, and care checklist can be created and recused saving time. As this will able to look back on documentation that been saved and this way it helps you at a faster way of recording events and passed events and for any evidence that you may need look for or to make a quirky.</a:t>
            </a:r>
          </a:p>
          <a:p>
            <a:pPr algn="l"/>
            <a:endParaRPr lang="en-GB" dirty="0"/>
          </a:p>
        </p:txBody>
      </p:sp>
      <p:pic>
        <p:nvPicPr>
          <p:cNvPr id="13" name="Picture 12">
            <a:extLst>
              <a:ext uri="{FF2B5EF4-FFF2-40B4-BE49-F238E27FC236}">
                <a16:creationId xmlns:a16="http://schemas.microsoft.com/office/drawing/2014/main" id="{D5A864F0-CEAE-6A84-7726-F5A4CEBB78AF}"/>
              </a:ext>
            </a:extLst>
          </p:cNvPr>
          <p:cNvPicPr>
            <a:picLocks noChangeAspect="1"/>
          </p:cNvPicPr>
          <p:nvPr/>
        </p:nvPicPr>
        <p:blipFill>
          <a:blip r:embed="rId2"/>
          <a:stretch>
            <a:fillRect/>
          </a:stretch>
        </p:blipFill>
        <p:spPr>
          <a:xfrm>
            <a:off x="9536449" y="4422405"/>
            <a:ext cx="2375515" cy="2212389"/>
          </a:xfrm>
          <a:prstGeom prst="rect">
            <a:avLst/>
          </a:prstGeom>
        </p:spPr>
      </p:pic>
      <p:pic>
        <p:nvPicPr>
          <p:cNvPr id="16" name="Picture 15">
            <a:extLst>
              <a:ext uri="{FF2B5EF4-FFF2-40B4-BE49-F238E27FC236}">
                <a16:creationId xmlns:a16="http://schemas.microsoft.com/office/drawing/2014/main" id="{0D046A27-A3E1-BFFF-1A69-AB3A0D305387}"/>
              </a:ext>
            </a:extLst>
          </p:cNvPr>
          <p:cNvPicPr>
            <a:picLocks noChangeAspect="1"/>
          </p:cNvPicPr>
          <p:nvPr/>
        </p:nvPicPr>
        <p:blipFill>
          <a:blip r:embed="rId3"/>
          <a:stretch>
            <a:fillRect/>
          </a:stretch>
        </p:blipFill>
        <p:spPr>
          <a:xfrm>
            <a:off x="8312844" y="1147897"/>
            <a:ext cx="2164708" cy="2398456"/>
          </a:xfrm>
          <a:prstGeom prst="rect">
            <a:avLst/>
          </a:prstGeom>
        </p:spPr>
      </p:pic>
    </p:spTree>
    <p:extLst>
      <p:ext uri="{BB962C8B-B14F-4D97-AF65-F5344CB8AC3E}">
        <p14:creationId xmlns:p14="http://schemas.microsoft.com/office/powerpoint/2010/main" val="28293491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78B8EE3-DA82-23D1-F921-DA58BB4F2389}"/>
              </a:ext>
            </a:extLst>
          </p:cNvPr>
          <p:cNvSpPr txBox="1"/>
          <p:nvPr/>
        </p:nvSpPr>
        <p:spPr>
          <a:xfrm rot="10800000" flipV="1">
            <a:off x="341202" y="5007157"/>
            <a:ext cx="8048819" cy="1477328"/>
          </a:xfrm>
          <a:prstGeom prst="rect">
            <a:avLst/>
          </a:prstGeom>
          <a:noFill/>
        </p:spPr>
        <p:txBody>
          <a:bodyPr wrap="square">
            <a:spAutoFit/>
          </a:bodyPr>
          <a:lstStyle/>
          <a:p>
            <a:pPr marL="285750" indent="-285750">
              <a:buFont typeface="Arial" panose="020B0604020202020204" pitchFamily="34" charset="0"/>
              <a:buChar char="•"/>
            </a:pPr>
            <a:r>
              <a:rPr lang="en-US" dirty="0"/>
              <a:t>[Solved] Sunrise residential care home is a </a:t>
            </a:r>
            <a:r>
              <a:rPr lang="en-US" dirty="0" err="1"/>
              <a:t>mediumsized</a:t>
            </a:r>
            <a:r>
              <a:rPr lang="en-US" dirty="0"/>
              <a:t> ...</a:t>
            </a:r>
            <a:r>
              <a:rPr lang="en-US" dirty="0" err="1"/>
              <a:t>Studocuhttps</a:t>
            </a:r>
            <a:r>
              <a:rPr lang="en-US" dirty="0"/>
              <a:t>://</a:t>
            </a:r>
            <a:r>
              <a:rPr lang="en-US" dirty="0" err="1"/>
              <a:t>www.studocu.com</a:t>
            </a:r>
            <a:r>
              <a:rPr lang="en-US" dirty="0"/>
              <a:t> › ... › Research Methods </a:t>
            </a:r>
            <a:endParaRPr lang="en-GB" dirty="0"/>
          </a:p>
          <a:p>
            <a:pPr marL="285750" indent="-285750">
              <a:buFont typeface="Arial" panose="020B0604020202020204" pitchFamily="34" charset="0"/>
              <a:buChar char="•"/>
            </a:pPr>
            <a:r>
              <a:rPr lang="en-GB" dirty="0"/>
              <a:t>Date 3th February 2025</a:t>
            </a:r>
          </a:p>
          <a:p>
            <a:pPr marL="285750" indent="-285750">
              <a:buFont typeface="Arial" panose="020B0604020202020204" pitchFamily="34" charset="0"/>
              <a:buChar char="•"/>
            </a:pPr>
            <a:r>
              <a:rPr lang="en-GB" dirty="0"/>
              <a:t>Microsoft Word 1.0 hit the scene on October 25, 1983. However, this software wasn’t available for Windows users until 1989.</a:t>
            </a:r>
            <a:endParaRPr lang="en-US" dirty="0"/>
          </a:p>
        </p:txBody>
      </p:sp>
      <p:pic>
        <p:nvPicPr>
          <p:cNvPr id="9" name="Picture 8">
            <a:extLst>
              <a:ext uri="{FF2B5EF4-FFF2-40B4-BE49-F238E27FC236}">
                <a16:creationId xmlns:a16="http://schemas.microsoft.com/office/drawing/2014/main" id="{BF2E085E-955F-EF30-A5FF-80D1DF8CC6C6}"/>
              </a:ext>
            </a:extLst>
          </p:cNvPr>
          <p:cNvPicPr>
            <a:picLocks noChangeAspect="1"/>
          </p:cNvPicPr>
          <p:nvPr/>
        </p:nvPicPr>
        <p:blipFill>
          <a:blip r:embed="rId2"/>
          <a:stretch>
            <a:fillRect/>
          </a:stretch>
        </p:blipFill>
        <p:spPr>
          <a:xfrm>
            <a:off x="9477639" y="4836184"/>
            <a:ext cx="2514600" cy="1819275"/>
          </a:xfrm>
          <a:prstGeom prst="rect">
            <a:avLst/>
          </a:prstGeom>
        </p:spPr>
      </p:pic>
      <p:sp>
        <p:nvSpPr>
          <p:cNvPr id="11" name="TextBox 10">
            <a:extLst>
              <a:ext uri="{FF2B5EF4-FFF2-40B4-BE49-F238E27FC236}">
                <a16:creationId xmlns:a16="http://schemas.microsoft.com/office/drawing/2014/main" id="{583A1CB2-A5F6-C259-9523-BB694B0ECA88}"/>
              </a:ext>
            </a:extLst>
          </p:cNvPr>
          <p:cNvSpPr txBox="1"/>
          <p:nvPr/>
        </p:nvSpPr>
        <p:spPr>
          <a:xfrm>
            <a:off x="341202" y="1372098"/>
            <a:ext cx="11321241" cy="1200329"/>
          </a:xfrm>
          <a:prstGeom prst="rect">
            <a:avLst/>
          </a:prstGeom>
          <a:noFill/>
        </p:spPr>
        <p:txBody>
          <a:bodyPr wrap="square">
            <a:spAutoFit/>
          </a:bodyPr>
          <a:lstStyle/>
          <a:p>
            <a:pPr marL="285750" indent="-285750">
              <a:buFont typeface="Arial" panose="020B0604020202020204" pitchFamily="34" charset="0"/>
              <a:buChar char="•"/>
            </a:pPr>
            <a:r>
              <a:rPr lang="en-GB" b="0" i="0" dirty="0">
                <a:effectLst/>
                <a:latin typeface="DM Sans" panose="02000000000000000000" pitchFamily="2" charset="0"/>
              </a:rPr>
              <a:t>Sunrise has begun introducing digital tools to improve the quality and efficiency of care. The home has access to the Microsoft 365 suite, but staff are still developing confidence in using its full range of applications a few care homes now are using nourish  in which  does the same thing but all more information and depth </a:t>
            </a:r>
            <a:endParaRPr lang="en-US" dirty="0"/>
          </a:p>
        </p:txBody>
      </p:sp>
      <p:sp>
        <p:nvSpPr>
          <p:cNvPr id="13" name="TextBox 12">
            <a:extLst>
              <a:ext uri="{FF2B5EF4-FFF2-40B4-BE49-F238E27FC236}">
                <a16:creationId xmlns:a16="http://schemas.microsoft.com/office/drawing/2014/main" id="{A1E9D401-F991-1900-3EED-DF8106515B77}"/>
              </a:ext>
            </a:extLst>
          </p:cNvPr>
          <p:cNvSpPr txBox="1"/>
          <p:nvPr/>
        </p:nvSpPr>
        <p:spPr>
          <a:xfrm>
            <a:off x="3469123" y="433499"/>
            <a:ext cx="6096042" cy="382284"/>
          </a:xfrm>
          <a:prstGeom prst="rect">
            <a:avLst/>
          </a:prstGeom>
          <a:noFill/>
        </p:spPr>
        <p:txBody>
          <a:bodyPr wrap="square">
            <a:spAutoFit/>
          </a:bodyPr>
          <a:lstStyle/>
          <a:p>
            <a:pPr algn="l">
              <a:lnSpc>
                <a:spcPts val="2145"/>
              </a:lnSpc>
              <a:buNone/>
            </a:pPr>
            <a:r>
              <a:rPr lang="en-GB" sz="2400" b="1" i="0" u="sng" dirty="0">
                <a:solidFill>
                  <a:srgbClr val="0A0A0A"/>
                </a:solidFill>
                <a:effectLst/>
                <a:latin typeface="DM Sans" pitchFamily="2" charset="0"/>
              </a:rPr>
              <a:t>Sunrise residential care home</a:t>
            </a:r>
          </a:p>
        </p:txBody>
      </p:sp>
      <p:sp>
        <p:nvSpPr>
          <p:cNvPr id="7" name="TextBox 6">
            <a:extLst>
              <a:ext uri="{FF2B5EF4-FFF2-40B4-BE49-F238E27FC236}">
                <a16:creationId xmlns:a16="http://schemas.microsoft.com/office/drawing/2014/main" id="{1187E5D6-50BE-1E46-D758-2B89E3BEC60A}"/>
              </a:ext>
            </a:extLst>
          </p:cNvPr>
          <p:cNvSpPr txBox="1"/>
          <p:nvPr/>
        </p:nvSpPr>
        <p:spPr>
          <a:xfrm>
            <a:off x="341202" y="2214166"/>
            <a:ext cx="10507857" cy="2308324"/>
          </a:xfrm>
          <a:prstGeom prst="rect">
            <a:avLst/>
          </a:prstGeom>
          <a:noFill/>
        </p:spPr>
        <p:txBody>
          <a:bodyPr wrap="square">
            <a:spAutoFit/>
          </a:bodyPr>
          <a:lstStyle/>
          <a:p>
            <a:pPr marL="285750" indent="-285750">
              <a:buFont typeface="Arial" panose="020B0604020202020204" pitchFamily="34" charset="0"/>
              <a:buChar char="•"/>
            </a:pPr>
            <a:endParaRPr lang="en-GB" dirty="0"/>
          </a:p>
          <a:p>
            <a:pPr marL="285750" indent="-285750">
              <a:buFont typeface="Arial" panose="020B0604020202020204" pitchFamily="34" charset="0"/>
              <a:buChar char="•"/>
            </a:pPr>
            <a:br>
              <a:rPr lang="en-GB" dirty="0"/>
            </a:br>
            <a:r>
              <a:rPr lang="en-GB" dirty="0"/>
              <a:t>The primary objective of this care home is to deliver high-quality, efficient care while fostering a positive and supportive environment for all individuals within the setting. This is top priority to have this setting in a care home that residents come first and there staff get all training up to date for this to work </a:t>
            </a:r>
            <a:br>
              <a:rPr lang="en-GB" dirty="0"/>
            </a:br>
            <a:endParaRPr lang="en-GB" dirty="0"/>
          </a:p>
          <a:p>
            <a:pPr>
              <a:buNone/>
            </a:pPr>
            <a:endParaRPr lang="en-GB" dirty="0"/>
          </a:p>
        </p:txBody>
      </p:sp>
    </p:spTree>
    <p:extLst>
      <p:ext uri="{BB962C8B-B14F-4D97-AF65-F5344CB8AC3E}">
        <p14:creationId xmlns:p14="http://schemas.microsoft.com/office/powerpoint/2010/main" val="17257012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C2FC4ED-7A20-6C6A-7A09-F9F770CC56A7}"/>
              </a:ext>
            </a:extLst>
          </p:cNvPr>
          <p:cNvSpPr txBox="1"/>
          <p:nvPr/>
        </p:nvSpPr>
        <p:spPr>
          <a:xfrm>
            <a:off x="5039303" y="267942"/>
            <a:ext cx="3834174" cy="400110"/>
          </a:xfrm>
          <a:prstGeom prst="rect">
            <a:avLst/>
          </a:prstGeom>
          <a:noFill/>
        </p:spPr>
        <p:txBody>
          <a:bodyPr wrap="square" rtlCol="0">
            <a:spAutoFit/>
          </a:bodyPr>
          <a:lstStyle/>
          <a:p>
            <a:pPr algn="l"/>
            <a:r>
              <a:rPr lang="en-GB" sz="2000" b="1" u="sng" dirty="0"/>
              <a:t>Teams</a:t>
            </a:r>
            <a:r>
              <a:rPr lang="en-GB" dirty="0"/>
              <a:t> </a:t>
            </a:r>
            <a:endParaRPr lang="en-US" dirty="0"/>
          </a:p>
        </p:txBody>
      </p:sp>
      <p:pic>
        <p:nvPicPr>
          <p:cNvPr id="7" name="Picture 6">
            <a:extLst>
              <a:ext uri="{FF2B5EF4-FFF2-40B4-BE49-F238E27FC236}">
                <a16:creationId xmlns:a16="http://schemas.microsoft.com/office/drawing/2014/main" id="{B65E7FA4-C2C8-F953-5F6E-C002854F74DC}"/>
              </a:ext>
            </a:extLst>
          </p:cNvPr>
          <p:cNvPicPr>
            <a:picLocks noChangeAspect="1"/>
          </p:cNvPicPr>
          <p:nvPr/>
        </p:nvPicPr>
        <p:blipFill>
          <a:blip r:embed="rId2"/>
          <a:stretch>
            <a:fillRect/>
          </a:stretch>
        </p:blipFill>
        <p:spPr>
          <a:xfrm>
            <a:off x="455692" y="753899"/>
            <a:ext cx="2630610" cy="2449967"/>
          </a:xfrm>
          <a:prstGeom prst="rect">
            <a:avLst/>
          </a:prstGeom>
        </p:spPr>
      </p:pic>
      <p:pic>
        <p:nvPicPr>
          <p:cNvPr id="10" name="Picture 9">
            <a:extLst>
              <a:ext uri="{FF2B5EF4-FFF2-40B4-BE49-F238E27FC236}">
                <a16:creationId xmlns:a16="http://schemas.microsoft.com/office/drawing/2014/main" id="{3593EC57-8B03-96C4-8EB4-00842C7D33D7}"/>
              </a:ext>
            </a:extLst>
          </p:cNvPr>
          <p:cNvPicPr>
            <a:picLocks noChangeAspect="1"/>
          </p:cNvPicPr>
          <p:nvPr/>
        </p:nvPicPr>
        <p:blipFill>
          <a:blip r:embed="rId3"/>
          <a:stretch>
            <a:fillRect/>
          </a:stretch>
        </p:blipFill>
        <p:spPr>
          <a:xfrm>
            <a:off x="7289073" y="3686310"/>
            <a:ext cx="4569355" cy="2947971"/>
          </a:xfrm>
          <a:prstGeom prst="rect">
            <a:avLst/>
          </a:prstGeom>
        </p:spPr>
      </p:pic>
    </p:spTree>
    <p:extLst>
      <p:ext uri="{BB962C8B-B14F-4D97-AF65-F5344CB8AC3E}">
        <p14:creationId xmlns:p14="http://schemas.microsoft.com/office/powerpoint/2010/main" val="2232095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BEFC2E7-979E-7CC1-2FCA-6FB66EFB58FE}"/>
              </a:ext>
            </a:extLst>
          </p:cNvPr>
          <p:cNvSpPr txBox="1"/>
          <p:nvPr/>
        </p:nvSpPr>
        <p:spPr>
          <a:xfrm>
            <a:off x="190229" y="251289"/>
            <a:ext cx="6759499" cy="400110"/>
          </a:xfrm>
          <a:prstGeom prst="rect">
            <a:avLst/>
          </a:prstGeom>
          <a:noFill/>
        </p:spPr>
        <p:txBody>
          <a:bodyPr wrap="square" rtlCol="0">
            <a:spAutoFit/>
          </a:bodyPr>
          <a:lstStyle/>
          <a:p>
            <a:pPr algn="l"/>
            <a:r>
              <a:rPr lang="en-GB" sz="2000" b="1" u="sng" dirty="0"/>
              <a:t>Microsoft teams in sunrise residential care home</a:t>
            </a:r>
            <a:r>
              <a:rPr lang="en-GB" dirty="0"/>
              <a:t> </a:t>
            </a:r>
            <a:endParaRPr lang="en-US" dirty="0"/>
          </a:p>
        </p:txBody>
      </p:sp>
      <p:sp>
        <p:nvSpPr>
          <p:cNvPr id="5" name="TextBox 4">
            <a:extLst>
              <a:ext uri="{FF2B5EF4-FFF2-40B4-BE49-F238E27FC236}">
                <a16:creationId xmlns:a16="http://schemas.microsoft.com/office/drawing/2014/main" id="{73C762DF-68C9-05C3-CDAD-B5D12FBB1C16}"/>
              </a:ext>
            </a:extLst>
          </p:cNvPr>
          <p:cNvSpPr txBox="1"/>
          <p:nvPr/>
        </p:nvSpPr>
        <p:spPr>
          <a:xfrm>
            <a:off x="229085" y="1083923"/>
            <a:ext cx="8130573" cy="3139321"/>
          </a:xfrm>
          <a:prstGeom prst="rect">
            <a:avLst/>
          </a:prstGeom>
          <a:noFill/>
        </p:spPr>
        <p:txBody>
          <a:bodyPr wrap="square" rtlCol="0">
            <a:spAutoFit/>
          </a:bodyPr>
          <a:lstStyle/>
          <a:p>
            <a:pPr algn="l"/>
            <a:r>
              <a:rPr lang="en-GB" dirty="0"/>
              <a:t>Teams is also reviewed due to it allowing making real time with residents is able to share files among each every care giver Microsoft/Forrester 2022 </a:t>
            </a:r>
          </a:p>
          <a:p>
            <a:pPr algn="l"/>
            <a:r>
              <a:rPr lang="en-GB" dirty="0"/>
              <a:t>This can be used, facilitate allows coordination to be used quicker with regards to mobility care plans. Dementia can be used in teams. Ms 365 tools (bail </a:t>
            </a:r>
            <a:r>
              <a:rPr lang="en-GB" dirty="0" err="1"/>
              <a:t>et,al</a:t>
            </a:r>
            <a:r>
              <a:rPr lang="en-GB" dirty="0"/>
              <a:t> 2022 the benefits can be improved interaction decreased miscommunication which empowers results in much greater productivity within the healthcare workplace such as Microsoft 2022</a:t>
            </a:r>
          </a:p>
          <a:p>
            <a:pPr algn="l"/>
            <a:r>
              <a:rPr lang="en-GB" dirty="0"/>
              <a:t>This is also a good focus on the care of their residents 2022</a:t>
            </a:r>
          </a:p>
          <a:p>
            <a:pPr algn="l"/>
            <a:endParaRPr lang="en-GB" dirty="0"/>
          </a:p>
          <a:p>
            <a:pPr algn="l"/>
            <a:endParaRPr lang="en-US" dirty="0"/>
          </a:p>
        </p:txBody>
      </p:sp>
      <p:pic>
        <p:nvPicPr>
          <p:cNvPr id="8" name="Picture 7">
            <a:extLst>
              <a:ext uri="{FF2B5EF4-FFF2-40B4-BE49-F238E27FC236}">
                <a16:creationId xmlns:a16="http://schemas.microsoft.com/office/drawing/2014/main" id="{11E40E99-B910-4D02-AFF4-CAEA48E85AC9}"/>
              </a:ext>
            </a:extLst>
          </p:cNvPr>
          <p:cNvPicPr>
            <a:picLocks noChangeAspect="1"/>
          </p:cNvPicPr>
          <p:nvPr/>
        </p:nvPicPr>
        <p:blipFill>
          <a:blip r:embed="rId2"/>
          <a:stretch>
            <a:fillRect/>
          </a:stretch>
        </p:blipFill>
        <p:spPr>
          <a:xfrm>
            <a:off x="8503981" y="4813300"/>
            <a:ext cx="2999230" cy="1637738"/>
          </a:xfrm>
          <a:prstGeom prst="rect">
            <a:avLst/>
          </a:prstGeom>
        </p:spPr>
      </p:pic>
    </p:spTree>
    <p:extLst>
      <p:ext uri="{BB962C8B-B14F-4D97-AF65-F5344CB8AC3E}">
        <p14:creationId xmlns:p14="http://schemas.microsoft.com/office/powerpoint/2010/main" val="8833194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B7D1C40-6D0A-1FBC-850E-651E6DC4CB50}"/>
              </a:ext>
            </a:extLst>
          </p:cNvPr>
          <p:cNvSpPr txBox="1"/>
          <p:nvPr/>
        </p:nvSpPr>
        <p:spPr>
          <a:xfrm>
            <a:off x="301246" y="223534"/>
            <a:ext cx="7242429" cy="400110"/>
          </a:xfrm>
          <a:prstGeom prst="rect">
            <a:avLst/>
          </a:prstGeom>
          <a:noFill/>
        </p:spPr>
        <p:txBody>
          <a:bodyPr wrap="square" rtlCol="0">
            <a:spAutoFit/>
          </a:bodyPr>
          <a:lstStyle/>
          <a:p>
            <a:pPr algn="l"/>
            <a:r>
              <a:rPr lang="en-GB" sz="2000" b="1" u="sng" dirty="0"/>
              <a:t>Impacted of limited digital skills among staff</a:t>
            </a:r>
            <a:r>
              <a:rPr lang="en-GB" dirty="0"/>
              <a:t>.</a:t>
            </a:r>
            <a:endParaRPr lang="en-US" dirty="0"/>
          </a:p>
        </p:txBody>
      </p:sp>
      <p:sp>
        <p:nvSpPr>
          <p:cNvPr id="3" name="TextBox 2">
            <a:extLst>
              <a:ext uri="{FF2B5EF4-FFF2-40B4-BE49-F238E27FC236}">
                <a16:creationId xmlns:a16="http://schemas.microsoft.com/office/drawing/2014/main" id="{B865B48D-A1E7-967F-3261-BB0ADD95EC85}"/>
              </a:ext>
            </a:extLst>
          </p:cNvPr>
          <p:cNvSpPr txBox="1"/>
          <p:nvPr/>
        </p:nvSpPr>
        <p:spPr>
          <a:xfrm>
            <a:off x="301246" y="961804"/>
            <a:ext cx="10117796" cy="923330"/>
          </a:xfrm>
          <a:prstGeom prst="rect">
            <a:avLst/>
          </a:prstGeom>
          <a:noFill/>
        </p:spPr>
        <p:txBody>
          <a:bodyPr wrap="square" rtlCol="0">
            <a:spAutoFit/>
          </a:bodyPr>
          <a:lstStyle/>
          <a:p>
            <a:pPr algn="l"/>
            <a:r>
              <a:rPr lang="en-GB" dirty="0"/>
              <a:t>Nourish e leaving full training supports nourish is a very useful tool to the care industry it can contain everything to do with your residents up to a date service from am to pm 24 hours a day.</a:t>
            </a:r>
            <a:endParaRPr lang="en-US" dirty="0"/>
          </a:p>
        </p:txBody>
      </p:sp>
      <p:sp>
        <p:nvSpPr>
          <p:cNvPr id="6" name="TextBox 5">
            <a:extLst>
              <a:ext uri="{FF2B5EF4-FFF2-40B4-BE49-F238E27FC236}">
                <a16:creationId xmlns:a16="http://schemas.microsoft.com/office/drawing/2014/main" id="{5158F612-7BEA-3A9D-4BE1-002D0F7C75FD}"/>
              </a:ext>
            </a:extLst>
          </p:cNvPr>
          <p:cNvSpPr txBox="1"/>
          <p:nvPr/>
        </p:nvSpPr>
        <p:spPr>
          <a:xfrm>
            <a:off x="229085" y="2022027"/>
            <a:ext cx="7747560" cy="2862322"/>
          </a:xfrm>
          <a:prstGeom prst="rect">
            <a:avLst/>
          </a:prstGeom>
          <a:noFill/>
        </p:spPr>
        <p:txBody>
          <a:bodyPr wrap="square" rtlCol="0">
            <a:spAutoFit/>
          </a:bodyPr>
          <a:lstStyle/>
          <a:p>
            <a:pPr algn="l"/>
            <a:r>
              <a:rPr lang="en-GB" dirty="0"/>
              <a:t>. Care plans</a:t>
            </a:r>
          </a:p>
          <a:p>
            <a:pPr algn="l"/>
            <a:r>
              <a:rPr lang="en-GB" dirty="0"/>
              <a:t>. Residents care plans </a:t>
            </a:r>
          </a:p>
          <a:p>
            <a:pPr algn="l"/>
            <a:r>
              <a:rPr lang="en-GB" dirty="0"/>
              <a:t>. Existing care plans </a:t>
            </a:r>
          </a:p>
          <a:p>
            <a:pPr algn="l"/>
            <a:r>
              <a:rPr lang="en-GB" dirty="0"/>
              <a:t>. History day to day </a:t>
            </a:r>
          </a:p>
          <a:p>
            <a:pPr algn="l"/>
            <a:r>
              <a:rPr lang="en-GB" dirty="0"/>
              <a:t>Information </a:t>
            </a:r>
          </a:p>
          <a:p>
            <a:pPr algn="l"/>
            <a:r>
              <a:rPr lang="en-GB" dirty="0"/>
              <a:t>. Appointment </a:t>
            </a:r>
          </a:p>
          <a:p>
            <a:pPr algn="l"/>
            <a:r>
              <a:rPr lang="en-GB" dirty="0"/>
              <a:t>Medical information </a:t>
            </a:r>
          </a:p>
          <a:p>
            <a:pPr algn="l"/>
            <a:r>
              <a:rPr lang="en-GB" dirty="0"/>
              <a:t>. Dentist </a:t>
            </a:r>
          </a:p>
          <a:p>
            <a:pPr algn="l"/>
            <a:r>
              <a:rPr lang="en-GB" dirty="0"/>
              <a:t>. Photos of your activity </a:t>
            </a:r>
          </a:p>
          <a:p>
            <a:pPr algn="l"/>
            <a:r>
              <a:rPr lang="en-GB" dirty="0"/>
              <a:t>. </a:t>
            </a:r>
            <a:r>
              <a:rPr lang="en-GB"/>
              <a:t>Fluid intake </a:t>
            </a:r>
            <a:endParaRPr lang="en-US" dirty="0"/>
          </a:p>
        </p:txBody>
      </p:sp>
    </p:spTree>
    <p:extLst>
      <p:ext uri="{BB962C8B-B14F-4D97-AF65-F5344CB8AC3E}">
        <p14:creationId xmlns:p14="http://schemas.microsoft.com/office/powerpoint/2010/main" val="23699018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FD56C36-16D5-66BC-9D37-AA227F0D826D}"/>
              </a:ext>
            </a:extLst>
          </p:cNvPr>
          <p:cNvSpPr txBox="1"/>
          <p:nvPr/>
        </p:nvSpPr>
        <p:spPr>
          <a:xfrm>
            <a:off x="168026" y="267941"/>
            <a:ext cx="9967920" cy="2585323"/>
          </a:xfrm>
          <a:prstGeom prst="rect">
            <a:avLst/>
          </a:prstGeom>
          <a:noFill/>
        </p:spPr>
        <p:txBody>
          <a:bodyPr wrap="square" rtlCol="0">
            <a:spAutoFit/>
          </a:bodyPr>
          <a:lstStyle/>
          <a:p>
            <a:pPr algn="l"/>
            <a:r>
              <a:rPr lang="en-GB" dirty="0"/>
              <a:t>Reference </a:t>
            </a:r>
          </a:p>
          <a:p>
            <a:pPr algn="l"/>
            <a:r>
              <a:rPr lang="en-GB" dirty="0" err="1"/>
              <a:t>Bail,k</a:t>
            </a:r>
            <a:r>
              <a:rPr lang="en-GB" dirty="0"/>
              <a:t> Gibson, D Acharya p,. </a:t>
            </a:r>
            <a:r>
              <a:rPr lang="en-GB" dirty="0" err="1"/>
              <a:t>Blackblurn</a:t>
            </a:r>
            <a:r>
              <a:rPr lang="en-GB" dirty="0"/>
              <a:t> </a:t>
            </a:r>
            <a:r>
              <a:rPr lang="en-GB" dirty="0" err="1"/>
              <a:t>j,.October</a:t>
            </a:r>
            <a:r>
              <a:rPr lang="en-GB" dirty="0"/>
              <a:t> . </a:t>
            </a:r>
            <a:r>
              <a:rPr lang="en-GB" dirty="0" err="1"/>
              <a:t>Kozlovakiaa</a:t>
            </a:r>
            <a:r>
              <a:rPr lang="en-GB" dirty="0"/>
              <a:t> M TURNER M and </a:t>
            </a:r>
            <a:r>
              <a:rPr lang="en-GB" dirty="0" err="1"/>
              <a:t>redley</a:t>
            </a:r>
            <a:r>
              <a:rPr lang="en-GB" dirty="0"/>
              <a:t> B 2022 using health information technology in residential aged care homes: An integrative review to identify service and quality outcomes international journal of medical information 165 104824</a:t>
            </a:r>
          </a:p>
          <a:p>
            <a:pPr algn="l"/>
            <a:endParaRPr lang="en-GB" dirty="0"/>
          </a:p>
          <a:p>
            <a:pPr algn="l"/>
            <a:r>
              <a:rPr lang="en-GB" dirty="0"/>
              <a:t>Available at </a:t>
            </a:r>
          </a:p>
          <a:p>
            <a:pPr algn="l"/>
            <a:r>
              <a:rPr lang="en-GB" dirty="0">
                <a:hlinkClick r:id="rId2"/>
              </a:rPr>
              <a:t>Https://researchsystem.canberra.edu.au/ws/portalfies/portal/5914281/1 s2.0 s1386505622001381 </a:t>
            </a:r>
            <a:r>
              <a:rPr lang="en-GB" dirty="0" err="1">
                <a:hlinkClick r:id="rId2"/>
              </a:rPr>
              <a:t>main.pdf</a:t>
            </a:r>
            <a:r>
              <a:rPr lang="en-GB" dirty="0"/>
              <a:t> 8</a:t>
            </a:r>
            <a:r>
              <a:rPr lang="en-GB" baseline="30000" dirty="0"/>
              <a:t>th</a:t>
            </a:r>
            <a:r>
              <a:rPr lang="en-GB" dirty="0"/>
              <a:t> october02025</a:t>
            </a:r>
          </a:p>
        </p:txBody>
      </p:sp>
    </p:spTree>
    <p:extLst>
      <p:ext uri="{BB962C8B-B14F-4D97-AF65-F5344CB8AC3E}">
        <p14:creationId xmlns:p14="http://schemas.microsoft.com/office/powerpoint/2010/main" val="147731984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Haleema Bibi (2511766)</dc:creator>
  <cp:lastModifiedBy>Haleema Bibi (2511766)</cp:lastModifiedBy>
  <cp:revision>22</cp:revision>
  <dcterms:created xsi:type="dcterms:W3CDTF">2025-10-02T21:42:13Z</dcterms:created>
  <dcterms:modified xsi:type="dcterms:W3CDTF">2025-10-10T13:36:21Z</dcterms:modified>
</cp:coreProperties>
</file>