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9"/>
  </p:notesMasterIdLst>
  <p:sldIdLst>
    <p:sldId id="256" r:id="rId2"/>
    <p:sldId id="257" r:id="rId3"/>
    <p:sldId id="258" r:id="rId4"/>
    <p:sldId id="259" r:id="rId5"/>
    <p:sldId id="260"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71" autoAdjust="0"/>
    <p:restoredTop sz="87244" autoAdjust="0"/>
  </p:normalViewPr>
  <p:slideViewPr>
    <p:cSldViewPr snapToGrid="0">
      <p:cViewPr varScale="1">
        <p:scale>
          <a:sx n="74" d="100"/>
          <a:sy n="74" d="100"/>
        </p:scale>
        <p:origin x="5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68A1BF-A869-459C-BB10-02BAF418D676}" type="datetimeFigureOut">
              <a:rPr lang="en-GB" smtClean="0"/>
              <a:t>16/10/2019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A373CC-4FA5-46F1-A526-E3BD07A55896}" type="slidenum">
              <a:rPr lang="en-GB" smtClean="0"/>
              <a:t>‹#›</a:t>
            </a:fld>
            <a:endParaRPr lang="en-GB"/>
          </a:p>
        </p:txBody>
      </p:sp>
    </p:spTree>
    <p:extLst>
      <p:ext uri="{BB962C8B-B14F-4D97-AF65-F5344CB8AC3E}">
        <p14:creationId xmlns:p14="http://schemas.microsoft.com/office/powerpoint/2010/main" val="387277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A373CC-4FA5-46F1-A526-E3BD07A55896}" type="slidenum">
              <a:rPr lang="en-GB" smtClean="0"/>
              <a:t>2</a:t>
            </a:fld>
            <a:endParaRPr lang="en-GB"/>
          </a:p>
        </p:txBody>
      </p:sp>
    </p:spTree>
    <p:extLst>
      <p:ext uri="{BB962C8B-B14F-4D97-AF65-F5344CB8AC3E}">
        <p14:creationId xmlns:p14="http://schemas.microsoft.com/office/powerpoint/2010/main" val="158732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A373CC-4FA5-46F1-A526-E3BD07A55896}" type="slidenum">
              <a:rPr lang="en-GB" smtClean="0"/>
              <a:t>3</a:t>
            </a:fld>
            <a:endParaRPr lang="en-GB"/>
          </a:p>
        </p:txBody>
      </p:sp>
    </p:spTree>
    <p:extLst>
      <p:ext uri="{BB962C8B-B14F-4D97-AF65-F5344CB8AC3E}">
        <p14:creationId xmlns:p14="http://schemas.microsoft.com/office/powerpoint/2010/main" val="4110171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A373CC-4FA5-46F1-A526-E3BD07A55896}" type="slidenum">
              <a:rPr lang="en-GB" smtClean="0"/>
              <a:t>4</a:t>
            </a:fld>
            <a:endParaRPr lang="en-GB"/>
          </a:p>
        </p:txBody>
      </p:sp>
    </p:spTree>
    <p:extLst>
      <p:ext uri="{BB962C8B-B14F-4D97-AF65-F5344CB8AC3E}">
        <p14:creationId xmlns:p14="http://schemas.microsoft.com/office/powerpoint/2010/main" val="3501430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0A373CC-4FA5-46F1-A526-E3BD07A55896}" type="slidenum">
              <a:rPr lang="en-GB" smtClean="0"/>
              <a:t>5</a:t>
            </a:fld>
            <a:endParaRPr lang="en-GB"/>
          </a:p>
        </p:txBody>
      </p:sp>
    </p:spTree>
    <p:extLst>
      <p:ext uri="{BB962C8B-B14F-4D97-AF65-F5344CB8AC3E}">
        <p14:creationId xmlns:p14="http://schemas.microsoft.com/office/powerpoint/2010/main" val="2892791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A373CC-4FA5-46F1-A526-E3BD07A55896}" type="slidenum">
              <a:rPr lang="en-GB" smtClean="0"/>
              <a:t>6</a:t>
            </a:fld>
            <a:endParaRPr lang="en-GB"/>
          </a:p>
        </p:txBody>
      </p:sp>
    </p:spTree>
    <p:extLst>
      <p:ext uri="{BB962C8B-B14F-4D97-AF65-F5344CB8AC3E}">
        <p14:creationId xmlns:p14="http://schemas.microsoft.com/office/powerpoint/2010/main" val="3651654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A373CC-4FA5-46F1-A526-E3BD07A55896}" type="slidenum">
              <a:rPr lang="en-GB" smtClean="0"/>
              <a:t>7</a:t>
            </a:fld>
            <a:endParaRPr lang="en-GB"/>
          </a:p>
        </p:txBody>
      </p:sp>
    </p:spTree>
    <p:extLst>
      <p:ext uri="{BB962C8B-B14F-4D97-AF65-F5344CB8AC3E}">
        <p14:creationId xmlns:p14="http://schemas.microsoft.com/office/powerpoint/2010/main" val="33995407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8037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1544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2411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2562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10/16/2019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61535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775B394-D9F9-4F0C-B15D-605F45CB9E9F}" type="datetime1">
              <a:rPr lang="en-US" smtClean="0"/>
              <a:t>10/16/2019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18286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9667345-2558-425A-8533-9BFDBCE15005}" type="datetime1">
              <a:rPr lang="en-US" smtClean="0"/>
              <a:t>10/16/2019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13556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2BEA474-078D-4E9B-9B14-09A87B19DC46}" type="datetime1">
              <a:rPr lang="en-US" smtClean="0"/>
              <a:t>10/16/2019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813599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10/16/2019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7797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773275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564084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8031140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060716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D6E202-B606-4609-B914-27C9371A1F6D}" type="datetime1">
              <a:rPr lang="en-US" smtClean="0"/>
              <a:t>10/16/2019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71342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D6E202-B606-4609-B914-27C9371A1F6D}" type="datetime1">
              <a:rPr lang="en-US" smtClean="0"/>
              <a:t>10/16/2019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9654028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462291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3920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2D6E202-B606-4609-B914-27C9371A1F6D}" type="datetime1">
              <a:rPr lang="en-US" smtClean="0"/>
              <a:t>10/16/2019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469050284"/>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ageuk.org.uk/our-impact/campaigning/care-in-crisi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www.icaredomcare.co.uk/uploads/files/vacancies/Domiciliary_Care_Worker_Job_Description.pdf" TargetMode="External"/><Relationship Id="rId5" Type="http://schemas.openxmlformats.org/officeDocument/2006/relationships/hyperlink" Target="https://www.gov.uk/government/publications/spending-round-2019-document/spending-round-2019" TargetMode="External"/><Relationship Id="rId4" Type="http://schemas.openxmlformats.org/officeDocument/2006/relationships/hyperlink" Target="http://www.wordsfitlyspoken.org/gospel_guardian/v20/v20n41p1-3a.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4" name="Picture 3" descr="A close up of a coral&#10;&#10;Description automatically generated">
            <a:extLst>
              <a:ext uri="{FF2B5EF4-FFF2-40B4-BE49-F238E27FC236}">
                <a16:creationId xmlns:a16="http://schemas.microsoft.com/office/drawing/2014/main" id="{BA4AA87B-97F9-47D5-95D8-E59813FCE179}"/>
              </a:ext>
            </a:extLst>
          </p:cNvPr>
          <p:cNvPicPr>
            <a:picLocks noChangeAspect="1"/>
          </p:cNvPicPr>
          <p:nvPr/>
        </p:nvPicPr>
        <p:blipFill rotWithShape="1">
          <a:blip r:embed="rId3">
            <a:duotone>
              <a:prstClr val="black"/>
              <a:schemeClr val="accent5">
                <a:tint val="45000"/>
                <a:satMod val="400000"/>
              </a:schemeClr>
            </a:duotone>
            <a:alphaModFix amt="25000"/>
          </a:blip>
          <a:srcRect l="5355" t="19470" r="3736"/>
          <a:stretch/>
        </p:blipFill>
        <p:spPr>
          <a:xfrm>
            <a:off x="-1" y="10"/>
            <a:ext cx="12191999" cy="6857990"/>
          </a:xfrm>
          <a:prstGeom prst="rect">
            <a:avLst/>
          </a:prstGeom>
        </p:spPr>
      </p:pic>
      <p:sp>
        <p:nvSpPr>
          <p:cNvPr id="2" name="Title 1">
            <a:extLst>
              <a:ext uri="{FF2B5EF4-FFF2-40B4-BE49-F238E27FC236}">
                <a16:creationId xmlns:a16="http://schemas.microsoft.com/office/drawing/2014/main" id="{5569FE6C-B444-4EAF-9B9F-932DD30DD06E}"/>
              </a:ext>
            </a:extLst>
          </p:cNvPr>
          <p:cNvSpPr>
            <a:spLocks noGrp="1"/>
          </p:cNvSpPr>
          <p:nvPr>
            <p:ph type="ctrTitle"/>
          </p:nvPr>
        </p:nvSpPr>
        <p:spPr>
          <a:xfrm>
            <a:off x="1154955" y="1447800"/>
            <a:ext cx="8825658" cy="3329581"/>
          </a:xfrm>
        </p:spPr>
        <p:txBody>
          <a:bodyPr>
            <a:normAutofit/>
          </a:bodyPr>
          <a:lstStyle/>
          <a:p>
            <a:r>
              <a:rPr lang="en-GB"/>
              <a:t>Natasha Wentworth</a:t>
            </a:r>
          </a:p>
        </p:txBody>
      </p:sp>
      <p:sp>
        <p:nvSpPr>
          <p:cNvPr id="3" name="Subtitle 2">
            <a:extLst>
              <a:ext uri="{FF2B5EF4-FFF2-40B4-BE49-F238E27FC236}">
                <a16:creationId xmlns:a16="http://schemas.microsoft.com/office/drawing/2014/main" id="{56BFE432-BBDC-45E7-AE34-930F155396DC}"/>
              </a:ext>
            </a:extLst>
          </p:cNvPr>
          <p:cNvSpPr>
            <a:spLocks noGrp="1"/>
          </p:cNvSpPr>
          <p:nvPr>
            <p:ph type="subTitle" idx="1"/>
          </p:nvPr>
        </p:nvSpPr>
        <p:spPr>
          <a:xfrm>
            <a:off x="1154955" y="4777380"/>
            <a:ext cx="8825658" cy="861420"/>
          </a:xfrm>
        </p:spPr>
        <p:txBody>
          <a:bodyPr>
            <a:normAutofit/>
          </a:bodyPr>
          <a:lstStyle/>
          <a:p>
            <a:r>
              <a:rPr lang="en-GB"/>
              <a:t>ECGE6001 16/10/2019</a:t>
            </a:r>
            <a:endParaRPr lang="en-GB" dirty="0"/>
          </a:p>
        </p:txBody>
      </p:sp>
      <p:sp>
        <p:nvSpPr>
          <p:cNvPr id="10" name="Rectangle 8">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05942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BB690-99D6-48DC-95C4-5B9DF7B8A00A}"/>
              </a:ext>
            </a:extLst>
          </p:cNvPr>
          <p:cNvSpPr>
            <a:spLocks noGrp="1"/>
          </p:cNvSpPr>
          <p:nvPr>
            <p:ph type="title"/>
          </p:nvPr>
        </p:nvSpPr>
        <p:spPr/>
        <p:txBody>
          <a:bodyPr/>
          <a:lstStyle/>
          <a:p>
            <a:r>
              <a:rPr lang="en-GB" sz="2000" dirty="0"/>
              <a:t>Applying for the position of:</a:t>
            </a:r>
            <a:br>
              <a:rPr lang="en-GB" sz="2000" dirty="0"/>
            </a:br>
            <a:r>
              <a:rPr lang="en-GB" sz="2000" dirty="0"/>
              <a:t>Domiciliary care assistant (</a:t>
            </a:r>
            <a:r>
              <a:rPr lang="en-GB" sz="2000" dirty="0" err="1"/>
              <a:t>Icaredomcare</a:t>
            </a:r>
            <a:r>
              <a:rPr lang="en-GB" sz="2000" dirty="0"/>
              <a:t>, No Date).</a:t>
            </a:r>
          </a:p>
        </p:txBody>
      </p:sp>
      <p:sp>
        <p:nvSpPr>
          <p:cNvPr id="3" name="Content Placeholder 2">
            <a:extLst>
              <a:ext uri="{FF2B5EF4-FFF2-40B4-BE49-F238E27FC236}">
                <a16:creationId xmlns:a16="http://schemas.microsoft.com/office/drawing/2014/main" id="{DFAE3622-01BE-4E07-A43E-E174CF8DED45}"/>
              </a:ext>
            </a:extLst>
          </p:cNvPr>
          <p:cNvSpPr>
            <a:spLocks noGrp="1"/>
          </p:cNvSpPr>
          <p:nvPr>
            <p:ph idx="1"/>
          </p:nvPr>
        </p:nvSpPr>
        <p:spPr>
          <a:xfrm>
            <a:off x="1103312" y="1612232"/>
            <a:ext cx="8946541" cy="4636167"/>
          </a:xfrm>
        </p:spPr>
        <p:txBody>
          <a:bodyPr/>
          <a:lstStyle/>
          <a:p>
            <a:r>
              <a:rPr lang="en-GB" dirty="0"/>
              <a:t>Previous experience within the role</a:t>
            </a:r>
          </a:p>
          <a:p>
            <a:r>
              <a:rPr lang="en-GB" dirty="0"/>
              <a:t>Student Day Planner – prepared and capable (</a:t>
            </a:r>
            <a:r>
              <a:rPr lang="en-GB" dirty="0" err="1"/>
              <a:t>Cotrell</a:t>
            </a:r>
            <a:r>
              <a:rPr lang="en-GB" dirty="0"/>
              <a:t>, 2015)</a:t>
            </a:r>
          </a:p>
          <a:p>
            <a:r>
              <a:rPr lang="en-GB" dirty="0"/>
              <a:t>Aware, knowledgeable, trained and efficient in the job role</a:t>
            </a:r>
          </a:p>
          <a:p>
            <a:r>
              <a:rPr lang="en-GB" dirty="0"/>
              <a:t>Caring and empathetic personality traits</a:t>
            </a:r>
          </a:p>
          <a:p>
            <a:r>
              <a:rPr lang="en-GB" dirty="0"/>
              <a:t>Employee of the month while in a similar caring position</a:t>
            </a:r>
          </a:p>
          <a:p>
            <a:r>
              <a:rPr lang="en-GB" dirty="0"/>
              <a:t>Understanding and upholding values, dignity and respect for other</a:t>
            </a:r>
          </a:p>
          <a:p>
            <a:r>
              <a:rPr lang="en-GB" dirty="0"/>
              <a:t>Have made mistakes, making me consciously competent (Broadwell, 1969) of my actions and behaviours within an employed caring roll.</a:t>
            </a:r>
          </a:p>
          <a:p>
            <a:endParaRPr lang="en-GB" dirty="0"/>
          </a:p>
        </p:txBody>
      </p:sp>
    </p:spTree>
    <p:extLst>
      <p:ext uri="{BB962C8B-B14F-4D97-AF65-F5344CB8AC3E}">
        <p14:creationId xmlns:p14="http://schemas.microsoft.com/office/powerpoint/2010/main" val="2271293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6CE15-5E7D-4AF7-9A60-54BE8510FAD6}"/>
              </a:ext>
            </a:extLst>
          </p:cNvPr>
          <p:cNvSpPr>
            <a:spLocks noGrp="1"/>
          </p:cNvSpPr>
          <p:nvPr>
            <p:ph type="title"/>
          </p:nvPr>
        </p:nvSpPr>
        <p:spPr/>
        <p:txBody>
          <a:bodyPr/>
          <a:lstStyle/>
          <a:p>
            <a:pPr algn="ctr"/>
            <a:r>
              <a:rPr lang="en-GB" sz="2400" b="1" u="sng" dirty="0"/>
              <a:t>The Importance of Reflection within a Caring Role </a:t>
            </a:r>
            <a:br>
              <a:rPr lang="en-GB" sz="2400" b="1" u="sng" dirty="0"/>
            </a:br>
            <a:endParaRPr lang="en-GB" sz="2400" b="1" u="sng" dirty="0"/>
          </a:p>
        </p:txBody>
      </p:sp>
      <p:sp>
        <p:nvSpPr>
          <p:cNvPr id="3" name="Content Placeholder 2">
            <a:extLst>
              <a:ext uri="{FF2B5EF4-FFF2-40B4-BE49-F238E27FC236}">
                <a16:creationId xmlns:a16="http://schemas.microsoft.com/office/drawing/2014/main" id="{01525BA1-49EA-48F9-A2D4-0BEA7E12F523}"/>
              </a:ext>
            </a:extLst>
          </p:cNvPr>
          <p:cNvSpPr>
            <a:spLocks noGrp="1"/>
          </p:cNvSpPr>
          <p:nvPr>
            <p:ph idx="1"/>
          </p:nvPr>
        </p:nvSpPr>
        <p:spPr>
          <a:xfrm>
            <a:off x="1104293" y="1907620"/>
            <a:ext cx="8946541" cy="4713513"/>
          </a:xfrm>
        </p:spPr>
        <p:txBody>
          <a:bodyPr/>
          <a:lstStyle/>
          <a:p>
            <a:r>
              <a:rPr lang="en-GB" dirty="0"/>
              <a:t>Reflection is important for planning, following through with ideas, reviewing and assessing your actions.</a:t>
            </a:r>
          </a:p>
          <a:p>
            <a:r>
              <a:rPr lang="en-GB" dirty="0"/>
              <a:t> Reflection can help with continued personal development</a:t>
            </a:r>
          </a:p>
          <a:p>
            <a:r>
              <a:rPr lang="en-GB" dirty="0"/>
              <a:t>Becoming Mindful </a:t>
            </a:r>
          </a:p>
          <a:p>
            <a:r>
              <a:rPr lang="en-GB" dirty="0"/>
              <a:t>Working with time restraints</a:t>
            </a:r>
          </a:p>
          <a:p>
            <a:r>
              <a:rPr lang="en-GB" dirty="0"/>
              <a:t>Knowing your clients to keep their care plan up to date </a:t>
            </a:r>
          </a:p>
          <a:p>
            <a:endParaRPr lang="en-GB" dirty="0"/>
          </a:p>
          <a:p>
            <a:endParaRPr lang="en-GB" dirty="0"/>
          </a:p>
        </p:txBody>
      </p:sp>
      <p:sp>
        <p:nvSpPr>
          <p:cNvPr id="4" name="Rectangle 3">
            <a:extLst>
              <a:ext uri="{FF2B5EF4-FFF2-40B4-BE49-F238E27FC236}">
                <a16:creationId xmlns:a16="http://schemas.microsoft.com/office/drawing/2014/main" id="{FBC92E97-2079-4251-87C1-F364CE0476B6}"/>
              </a:ext>
            </a:extLst>
          </p:cNvPr>
          <p:cNvSpPr/>
          <p:nvPr/>
        </p:nvSpPr>
        <p:spPr>
          <a:xfrm>
            <a:off x="8229600" y="6394774"/>
            <a:ext cx="3962400" cy="4527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t>
            </a:r>
            <a:r>
              <a:rPr lang="en-GB" dirty="0" err="1"/>
              <a:t>Cotrell</a:t>
            </a:r>
            <a:r>
              <a:rPr lang="en-GB" dirty="0"/>
              <a:t>, 2015)</a:t>
            </a:r>
          </a:p>
        </p:txBody>
      </p:sp>
    </p:spTree>
    <p:extLst>
      <p:ext uri="{BB962C8B-B14F-4D97-AF65-F5344CB8AC3E}">
        <p14:creationId xmlns:p14="http://schemas.microsoft.com/office/powerpoint/2010/main" val="1636226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DCBC9-818A-46D1-B524-D5AE5728AAD4}"/>
              </a:ext>
            </a:extLst>
          </p:cNvPr>
          <p:cNvSpPr>
            <a:spLocks noGrp="1"/>
          </p:cNvSpPr>
          <p:nvPr>
            <p:ph type="title"/>
          </p:nvPr>
        </p:nvSpPr>
        <p:spPr/>
        <p:txBody>
          <a:bodyPr/>
          <a:lstStyle/>
          <a:p>
            <a:pPr algn="ctr"/>
            <a:r>
              <a:rPr lang="en-GB" sz="2400" b="1" u="sng" dirty="0"/>
              <a:t>Skills and Competencies </a:t>
            </a:r>
            <a:br>
              <a:rPr lang="en-GB" sz="1400" u="sng" dirty="0"/>
            </a:br>
            <a:endParaRPr lang="en-GB" sz="1400" u="sng" dirty="0"/>
          </a:p>
        </p:txBody>
      </p:sp>
      <p:sp>
        <p:nvSpPr>
          <p:cNvPr id="3" name="Content Placeholder 2">
            <a:extLst>
              <a:ext uri="{FF2B5EF4-FFF2-40B4-BE49-F238E27FC236}">
                <a16:creationId xmlns:a16="http://schemas.microsoft.com/office/drawing/2014/main" id="{228719CC-1279-4D4F-BA9B-1CA7DB1964CC}"/>
              </a:ext>
            </a:extLst>
          </p:cNvPr>
          <p:cNvSpPr>
            <a:spLocks noGrp="1"/>
          </p:cNvSpPr>
          <p:nvPr>
            <p:ph idx="1"/>
          </p:nvPr>
        </p:nvSpPr>
        <p:spPr>
          <a:xfrm>
            <a:off x="1104293" y="1603214"/>
            <a:ext cx="8946541" cy="4195481"/>
          </a:xfrm>
        </p:spPr>
        <p:txBody>
          <a:bodyPr/>
          <a:lstStyle/>
          <a:p>
            <a:r>
              <a:rPr lang="en-GB" dirty="0"/>
              <a:t>Being aware of communicating with your colleagues</a:t>
            </a:r>
          </a:p>
          <a:p>
            <a:r>
              <a:rPr lang="en-GB" dirty="0"/>
              <a:t>Being understanding and compassionate and patient</a:t>
            </a:r>
          </a:p>
          <a:p>
            <a:r>
              <a:rPr lang="en-GB" dirty="0"/>
              <a:t>Communicating with clients</a:t>
            </a:r>
          </a:p>
          <a:p>
            <a:r>
              <a:rPr lang="en-GB" dirty="0"/>
              <a:t>Improving overall performance </a:t>
            </a:r>
          </a:p>
          <a:p>
            <a:r>
              <a:rPr lang="en-GB" dirty="0"/>
              <a:t>Keeping up to date with upcoming events in the community </a:t>
            </a:r>
          </a:p>
        </p:txBody>
      </p:sp>
    </p:spTree>
    <p:extLst>
      <p:ext uri="{BB962C8B-B14F-4D97-AF65-F5344CB8AC3E}">
        <p14:creationId xmlns:p14="http://schemas.microsoft.com/office/powerpoint/2010/main" val="1074517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7F655-2191-438C-9E09-9AE1221A897A}"/>
              </a:ext>
            </a:extLst>
          </p:cNvPr>
          <p:cNvSpPr>
            <a:spLocks noGrp="1"/>
          </p:cNvSpPr>
          <p:nvPr>
            <p:ph type="title"/>
          </p:nvPr>
        </p:nvSpPr>
        <p:spPr/>
        <p:txBody>
          <a:bodyPr/>
          <a:lstStyle/>
          <a:p>
            <a:pPr lvl="0" algn="ctr"/>
            <a:r>
              <a:rPr lang="en-US" sz="2400" b="1" u="sng" dirty="0"/>
              <a:t>Consciously competent </a:t>
            </a:r>
            <a:br>
              <a:rPr lang="en-GB" sz="2400" dirty="0"/>
            </a:br>
            <a:r>
              <a:rPr lang="en-GB" sz="2400" dirty="0"/>
              <a:t> </a:t>
            </a:r>
            <a:br>
              <a:rPr lang="en-GB" sz="1400" dirty="0"/>
            </a:br>
            <a:endParaRPr lang="en-GB" sz="1400" dirty="0"/>
          </a:p>
        </p:txBody>
      </p:sp>
      <p:sp>
        <p:nvSpPr>
          <p:cNvPr id="3" name="Content Placeholder 2">
            <a:extLst>
              <a:ext uri="{FF2B5EF4-FFF2-40B4-BE49-F238E27FC236}">
                <a16:creationId xmlns:a16="http://schemas.microsoft.com/office/drawing/2014/main" id="{171987B7-DB95-40A8-B7DA-EF596872D155}"/>
              </a:ext>
            </a:extLst>
          </p:cNvPr>
          <p:cNvSpPr>
            <a:spLocks noGrp="1"/>
          </p:cNvSpPr>
          <p:nvPr>
            <p:ph idx="1"/>
          </p:nvPr>
        </p:nvSpPr>
        <p:spPr>
          <a:xfrm>
            <a:off x="1103312" y="1470212"/>
            <a:ext cx="8946541" cy="4778187"/>
          </a:xfrm>
        </p:spPr>
        <p:txBody>
          <a:bodyPr/>
          <a:lstStyle/>
          <a:p>
            <a:r>
              <a:rPr lang="en-GB" dirty="0"/>
              <a:t>Good ability to reflect and improve</a:t>
            </a:r>
          </a:p>
          <a:p>
            <a:r>
              <a:rPr lang="en-GB" dirty="0"/>
              <a:t>I work well on my own and as part of a team</a:t>
            </a:r>
          </a:p>
          <a:p>
            <a:r>
              <a:rPr lang="en-GB" dirty="0"/>
              <a:t>Good listening and communication skills- verbal and written</a:t>
            </a:r>
          </a:p>
          <a:p>
            <a:r>
              <a:rPr lang="en-GB" dirty="0"/>
              <a:t>I work well under pressure and to a deadline</a:t>
            </a:r>
          </a:p>
          <a:p>
            <a:r>
              <a:rPr lang="en-GB" dirty="0"/>
              <a:t>I strive to be consciously competent (Broadwell, 1969) </a:t>
            </a:r>
          </a:p>
          <a:p>
            <a:r>
              <a:rPr lang="en-GB" dirty="0"/>
              <a:t>I am ambitious and aspire for career development </a:t>
            </a:r>
          </a:p>
          <a:p>
            <a:r>
              <a:rPr lang="en-GB" dirty="0"/>
              <a:t>My personality traits</a:t>
            </a:r>
          </a:p>
          <a:p>
            <a:endParaRPr lang="en-GB" dirty="0"/>
          </a:p>
        </p:txBody>
      </p:sp>
    </p:spTree>
    <p:extLst>
      <p:ext uri="{BB962C8B-B14F-4D97-AF65-F5344CB8AC3E}">
        <p14:creationId xmlns:p14="http://schemas.microsoft.com/office/powerpoint/2010/main" val="3707509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29B7F-7F40-4A31-8D48-11693AD200C5}"/>
              </a:ext>
            </a:extLst>
          </p:cNvPr>
          <p:cNvSpPr>
            <a:spLocks noGrp="1"/>
          </p:cNvSpPr>
          <p:nvPr>
            <p:ph type="title"/>
          </p:nvPr>
        </p:nvSpPr>
        <p:spPr>
          <a:xfrm>
            <a:off x="645130" y="152914"/>
            <a:ext cx="9404723" cy="1400530"/>
          </a:xfrm>
        </p:spPr>
        <p:txBody>
          <a:bodyPr/>
          <a:lstStyle/>
          <a:p>
            <a:pPr algn="ctr"/>
            <a:r>
              <a:rPr lang="en-GB" u="sng" dirty="0"/>
              <a:t>Interview</a:t>
            </a:r>
            <a:r>
              <a:rPr lang="en-GB" dirty="0"/>
              <a:t> </a:t>
            </a:r>
            <a:r>
              <a:rPr lang="en-GB" u="sng" dirty="0"/>
              <a:t>questions</a:t>
            </a:r>
          </a:p>
        </p:txBody>
      </p:sp>
      <p:sp>
        <p:nvSpPr>
          <p:cNvPr id="3" name="Content Placeholder 2">
            <a:extLst>
              <a:ext uri="{FF2B5EF4-FFF2-40B4-BE49-F238E27FC236}">
                <a16:creationId xmlns:a16="http://schemas.microsoft.com/office/drawing/2014/main" id="{5FEF5F71-DFFF-4877-9FDF-65891D8A962F}"/>
              </a:ext>
            </a:extLst>
          </p:cNvPr>
          <p:cNvSpPr>
            <a:spLocks noGrp="1"/>
          </p:cNvSpPr>
          <p:nvPr>
            <p:ph idx="1"/>
          </p:nvPr>
        </p:nvSpPr>
        <p:spPr>
          <a:xfrm>
            <a:off x="1103312" y="934387"/>
            <a:ext cx="8946541" cy="4989225"/>
          </a:xfrm>
        </p:spPr>
        <p:txBody>
          <a:bodyPr>
            <a:normAutofit fontScale="92500" lnSpcReduction="10000"/>
          </a:bodyPr>
          <a:lstStyle/>
          <a:p>
            <a:r>
              <a:rPr lang="en-GB" sz="1900" b="1" dirty="0"/>
              <a:t>If you were to be successful in this future job how do you see yourself developing the role? What specific attributes would you feel would be most use to you?</a:t>
            </a:r>
          </a:p>
          <a:p>
            <a:r>
              <a:rPr lang="en-GB" dirty="0"/>
              <a:t>QCF Level 2 and higher to progress within the role.</a:t>
            </a:r>
          </a:p>
          <a:p>
            <a:pPr marL="0" indent="0">
              <a:buNone/>
            </a:pPr>
            <a:endParaRPr lang="en-GB" dirty="0"/>
          </a:p>
          <a:p>
            <a:r>
              <a:rPr lang="en-GB" sz="1900" b="1" dirty="0"/>
              <a:t>What are three most important changes happening in your field and how do you see these informing your future development needs/ career plans? </a:t>
            </a:r>
          </a:p>
          <a:p>
            <a:r>
              <a:rPr lang="en-GB" b="1" dirty="0"/>
              <a:t>“Underfunding</a:t>
            </a:r>
            <a:r>
              <a:rPr lang="en-GB" dirty="0"/>
              <a:t> – in the last 5 years there has been a £160 million cut in total public spending on older people’s social care” (</a:t>
            </a:r>
            <a:r>
              <a:rPr lang="en-GB" dirty="0" err="1"/>
              <a:t>AgeUK</a:t>
            </a:r>
            <a:r>
              <a:rPr lang="en-GB" dirty="0"/>
              <a:t>, 2019).</a:t>
            </a:r>
          </a:p>
          <a:p>
            <a:r>
              <a:rPr lang="en-GB" dirty="0"/>
              <a:t>“The government is committed to ensuring quick access to quality healthcare for those who need it, and to giving every older person the dignity and security they deserve” HM Treasury, 2019). </a:t>
            </a:r>
          </a:p>
          <a:p>
            <a:r>
              <a:rPr lang="en-GB" dirty="0"/>
              <a:t>According to the report they intend to invest “£1 billion for adult and children’s social care… the government will consult on a 2% Adult Social Care precept that will enable councils to access a further £0.5 billion” (HM Treasury, 2019).</a:t>
            </a:r>
          </a:p>
          <a:p>
            <a:endParaRPr lang="en-GB" dirty="0"/>
          </a:p>
        </p:txBody>
      </p:sp>
    </p:spTree>
    <p:extLst>
      <p:ext uri="{BB962C8B-B14F-4D97-AF65-F5344CB8AC3E}">
        <p14:creationId xmlns:p14="http://schemas.microsoft.com/office/powerpoint/2010/main" val="2233715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6B57F-6FDC-4368-B274-AC569C06A8B6}"/>
              </a:ext>
            </a:extLst>
          </p:cNvPr>
          <p:cNvSpPr>
            <a:spLocks noGrp="1"/>
          </p:cNvSpPr>
          <p:nvPr>
            <p:ph type="title"/>
          </p:nvPr>
        </p:nvSpPr>
        <p:spPr>
          <a:xfrm>
            <a:off x="646111" y="452718"/>
            <a:ext cx="9063373" cy="762471"/>
          </a:xfrm>
        </p:spPr>
        <p:txBody>
          <a:bodyPr/>
          <a:lstStyle/>
          <a:p>
            <a:pPr algn="ctr"/>
            <a:r>
              <a:rPr lang="en-GB" dirty="0"/>
              <a:t>References </a:t>
            </a:r>
          </a:p>
        </p:txBody>
      </p:sp>
      <p:sp>
        <p:nvSpPr>
          <p:cNvPr id="3" name="Content Placeholder 2">
            <a:extLst>
              <a:ext uri="{FF2B5EF4-FFF2-40B4-BE49-F238E27FC236}">
                <a16:creationId xmlns:a16="http://schemas.microsoft.com/office/drawing/2014/main" id="{673B19F7-018C-439C-958A-268109BD0ABE}"/>
              </a:ext>
            </a:extLst>
          </p:cNvPr>
          <p:cNvSpPr>
            <a:spLocks noGrp="1"/>
          </p:cNvSpPr>
          <p:nvPr>
            <p:ph idx="1"/>
          </p:nvPr>
        </p:nvSpPr>
        <p:spPr>
          <a:xfrm>
            <a:off x="1103312" y="1215190"/>
            <a:ext cx="9291972" cy="5033210"/>
          </a:xfrm>
        </p:spPr>
        <p:txBody>
          <a:bodyPr>
            <a:normAutofit fontScale="92500" lnSpcReduction="20000"/>
          </a:bodyPr>
          <a:lstStyle/>
          <a:p>
            <a:pPr marL="0" indent="0">
              <a:buNone/>
            </a:pPr>
            <a:endParaRPr lang="en-GB" dirty="0"/>
          </a:p>
          <a:p>
            <a:pPr lvl="0"/>
            <a:r>
              <a:rPr lang="en-GB" dirty="0"/>
              <a:t>Age UK (11</a:t>
            </a:r>
            <a:r>
              <a:rPr lang="en-GB" baseline="30000" dirty="0"/>
              <a:t>th</a:t>
            </a:r>
            <a:r>
              <a:rPr lang="en-GB" dirty="0"/>
              <a:t> October 2019), </a:t>
            </a:r>
            <a:r>
              <a:rPr lang="en-GB" i="1" dirty="0"/>
              <a:t>Care in Crisis, </a:t>
            </a:r>
            <a:r>
              <a:rPr lang="en-GB" dirty="0"/>
              <a:t>Available at: </a:t>
            </a:r>
            <a:r>
              <a:rPr lang="en-GB" u="sng" dirty="0">
                <a:hlinkClick r:id="rId3"/>
              </a:rPr>
              <a:t>https://www.ageuk.org.uk/our-impact/campaigning/care-in-crisis/</a:t>
            </a:r>
            <a:r>
              <a:rPr lang="en-GB" dirty="0"/>
              <a:t>, (Accessed: 16</a:t>
            </a:r>
            <a:r>
              <a:rPr lang="en-GB" baseline="30000" dirty="0"/>
              <a:t>th</a:t>
            </a:r>
            <a:r>
              <a:rPr lang="en-GB" dirty="0"/>
              <a:t> October 2019).</a:t>
            </a:r>
          </a:p>
          <a:p>
            <a:pPr lvl="0"/>
            <a:r>
              <a:rPr lang="en-GB" dirty="0"/>
              <a:t>Broadwell, M. (1969), </a:t>
            </a:r>
            <a:r>
              <a:rPr lang="en-GB" i="1" dirty="0"/>
              <a:t>‘</a:t>
            </a:r>
            <a:r>
              <a:rPr lang="en-GB" dirty="0"/>
              <a:t>Teaching for Learning (XVI.), </a:t>
            </a:r>
            <a:r>
              <a:rPr lang="en-GB" i="1" dirty="0"/>
              <a:t>Devoted to the Propagation and Defence of New Testament Christianity, </a:t>
            </a:r>
            <a:r>
              <a:rPr lang="en-GB" dirty="0"/>
              <a:t>20(41), pp.1-3a, </a:t>
            </a:r>
            <a:r>
              <a:rPr lang="en-GB" i="1" dirty="0"/>
              <a:t>Available at: </a:t>
            </a:r>
            <a:r>
              <a:rPr lang="en-GB" u="sng" dirty="0">
                <a:hlinkClick r:id="rId4"/>
              </a:rPr>
              <a:t>http://www.wordsfitlyspoken.org/gospel_guardian/v20/v20n41p1-3a.html</a:t>
            </a:r>
            <a:r>
              <a:rPr lang="en-GB" dirty="0"/>
              <a:t>, (Accessed: 16</a:t>
            </a:r>
            <a:r>
              <a:rPr lang="en-GB" baseline="30000" dirty="0"/>
              <a:t>th</a:t>
            </a:r>
            <a:r>
              <a:rPr lang="en-GB" dirty="0"/>
              <a:t> October 2019). </a:t>
            </a:r>
          </a:p>
          <a:p>
            <a:pPr lvl="0"/>
            <a:r>
              <a:rPr lang="en-GB" dirty="0" err="1"/>
              <a:t>Cotrell</a:t>
            </a:r>
            <a:r>
              <a:rPr lang="en-GB" dirty="0"/>
              <a:t>, S. (2015), </a:t>
            </a:r>
            <a:r>
              <a:rPr lang="en-GB" i="1" dirty="0"/>
              <a:t>Skills for Success, </a:t>
            </a:r>
            <a:r>
              <a:rPr lang="en-GB" dirty="0"/>
              <a:t>3</a:t>
            </a:r>
            <a:r>
              <a:rPr lang="en-GB" baseline="30000" dirty="0"/>
              <a:t>rd</a:t>
            </a:r>
            <a:r>
              <a:rPr lang="en-GB" dirty="0"/>
              <a:t> ed, London: Macmillan Publishers.</a:t>
            </a:r>
          </a:p>
          <a:p>
            <a:pPr lvl="0"/>
            <a:r>
              <a:rPr lang="en-GB" dirty="0"/>
              <a:t>HM Treasury, (4</a:t>
            </a:r>
            <a:r>
              <a:rPr lang="en-GB" baseline="30000" dirty="0"/>
              <a:t>th</a:t>
            </a:r>
            <a:r>
              <a:rPr lang="en-GB" dirty="0"/>
              <a:t> September 2019), </a:t>
            </a:r>
            <a:r>
              <a:rPr lang="en-GB" i="1" dirty="0"/>
              <a:t>Policy paper Spending Round 2019, </a:t>
            </a:r>
            <a:r>
              <a:rPr lang="en-GB" dirty="0"/>
              <a:t>Available at: </a:t>
            </a:r>
            <a:r>
              <a:rPr lang="en-GB" u="sng" dirty="0">
                <a:hlinkClick r:id="rId5"/>
              </a:rPr>
              <a:t>https://www.gov.uk/government/publications/spending-round-2019-document/spending-round-2019</a:t>
            </a:r>
            <a:r>
              <a:rPr lang="en-GB" dirty="0"/>
              <a:t>, (Accessed: 16</a:t>
            </a:r>
            <a:r>
              <a:rPr lang="en-GB" baseline="30000" dirty="0"/>
              <a:t>th</a:t>
            </a:r>
            <a:r>
              <a:rPr lang="en-GB" dirty="0"/>
              <a:t> October 2019). </a:t>
            </a:r>
          </a:p>
          <a:p>
            <a:pPr lvl="0"/>
            <a:r>
              <a:rPr lang="en-GB" i="1" dirty="0" err="1"/>
              <a:t>IcareDomCare</a:t>
            </a:r>
            <a:r>
              <a:rPr lang="en-GB" i="1" dirty="0"/>
              <a:t>, (No Date), Job Description, </a:t>
            </a:r>
            <a:r>
              <a:rPr lang="en-GB" dirty="0"/>
              <a:t>Available at: </a:t>
            </a:r>
            <a:r>
              <a:rPr lang="en-GB" u="sng" dirty="0">
                <a:hlinkClick r:id="rId6"/>
              </a:rPr>
              <a:t>http://www.icaredomcare.co.uk/uploads/files/vacancies/Domiciliary_Care_Worker_Job_Description.pdf</a:t>
            </a:r>
            <a:r>
              <a:rPr lang="en-GB" dirty="0"/>
              <a:t>, (Accessed: 16</a:t>
            </a:r>
            <a:r>
              <a:rPr lang="en-GB" baseline="30000" dirty="0"/>
              <a:t>th</a:t>
            </a:r>
            <a:r>
              <a:rPr lang="en-GB" dirty="0"/>
              <a:t> October 2019). </a:t>
            </a:r>
          </a:p>
          <a:p>
            <a:endParaRPr lang="en-GB" sz="1400" dirty="0"/>
          </a:p>
        </p:txBody>
      </p:sp>
    </p:spTree>
    <p:extLst>
      <p:ext uri="{BB962C8B-B14F-4D97-AF65-F5344CB8AC3E}">
        <p14:creationId xmlns:p14="http://schemas.microsoft.com/office/powerpoint/2010/main" val="5677354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481</TotalTime>
  <Words>642</Words>
  <Application>Microsoft Office PowerPoint</Application>
  <PresentationFormat>Widescreen</PresentationFormat>
  <Paragraphs>52</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Gothic</vt:lpstr>
      <vt:lpstr>Wingdings 3</vt:lpstr>
      <vt:lpstr>Ion</vt:lpstr>
      <vt:lpstr>Natasha Wentworth</vt:lpstr>
      <vt:lpstr>Applying for the position of: Domiciliary care assistant (Icaredomcare, No Date).</vt:lpstr>
      <vt:lpstr>The Importance of Reflection within a Caring Role  </vt:lpstr>
      <vt:lpstr>Skills and Competencies  </vt:lpstr>
      <vt:lpstr>Consciously competent    </vt:lpstr>
      <vt:lpstr>Interview questions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Natasha Wentworth</dc:title>
  <dc:creator>mizz_tishy@hotmail.com</dc:creator>
  <cp:lastModifiedBy>mizz_tishy@hotmail.com</cp:lastModifiedBy>
  <cp:revision>33</cp:revision>
  <dcterms:created xsi:type="dcterms:W3CDTF">2019-10-15T15:37:13Z</dcterms:created>
  <dcterms:modified xsi:type="dcterms:W3CDTF">2019-10-16T15:22:14Z</dcterms:modified>
</cp:coreProperties>
</file>