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104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9144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189" indent="0" algn="ctr">
              <a:buNone/>
              <a:defRPr sz="1600"/>
            </a:lvl2pPr>
            <a:lvl3pPr marL="914377" indent="0" algn="ctr">
              <a:buNone/>
              <a:defRPr sz="16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52697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4065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9144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18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5862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39154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marL="0" lvl="0" indent="0" algn="l" defTabSz="914377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25045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1317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2929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500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36919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8326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1484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4460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377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0000"/>
              <a:lumOff val="10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377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57" algn="l" defTabSz="914377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57" algn="l" defTabSz="914377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57" algn="l" defTabSz="914377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57" algn="l" defTabSz="914377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57" algn="l" defTabSz="914377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57" algn="l" defTabSz="914377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57" algn="l" defTabSz="914377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57" algn="l" defTabSz="914377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>
                <a:solidFill>
                  <a:schemeClr val="tx2"/>
                </a:solidFill>
              </a:rPr>
              <a:t>Steps in the application process:</a:t>
            </a:r>
            <a:br>
              <a:rPr lang="en-GB" sz="3600" b="1" dirty="0">
                <a:solidFill>
                  <a:schemeClr val="tx2"/>
                </a:solidFill>
              </a:rPr>
            </a:br>
            <a:r>
              <a:rPr lang="en-GB" sz="3600" dirty="0">
                <a:solidFill>
                  <a:schemeClr val="tx2"/>
                </a:solidFill>
              </a:rPr>
              <a:t>Solicited or unsolicited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Preparation</a:t>
            </a:r>
          </a:p>
          <a:p>
            <a:r>
              <a:rPr lang="en-GB" dirty="0"/>
              <a:t>Curriculum Vitae (CV)</a:t>
            </a:r>
          </a:p>
          <a:p>
            <a:r>
              <a:rPr lang="en-GB" dirty="0"/>
              <a:t>Application letter</a:t>
            </a:r>
          </a:p>
          <a:p>
            <a:r>
              <a:rPr lang="en-GB" dirty="0"/>
              <a:t>Interview</a:t>
            </a:r>
          </a:p>
        </p:txBody>
      </p:sp>
    </p:spTree>
    <p:extLst>
      <p:ext uri="{BB962C8B-B14F-4D97-AF65-F5344CB8AC3E}">
        <p14:creationId xmlns:p14="http://schemas.microsoft.com/office/powerpoint/2010/main" val="3524721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5" presetClass="emph" presetSubtype="0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8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5" presetClass="emph" presetSubtype="0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B2A1016-34C3-4BE4-94F4-F4215EA18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BBFA14D-8E4F-42D4-B5A0-9588A6A454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8" y="321731"/>
            <a:ext cx="8663391" cy="6214535"/>
          </a:xfrm>
          <a:prstGeom prst="rect">
            <a:avLst/>
          </a:prstGeom>
          <a:solidFill>
            <a:schemeClr val="accent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747254" cy="149961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Preparation: the key to success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10B2B88-1A1B-486B-9366-918FE2E71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7747254" cy="386297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Consider your motivations and ambitions carefully as you’ll be asked to talk about them</a:t>
            </a:r>
          </a:p>
          <a:p>
            <a:r>
              <a:rPr lang="en-GB" dirty="0">
                <a:solidFill>
                  <a:srgbClr val="FFFFFF"/>
                </a:solidFill>
              </a:rPr>
              <a:t>Highlight your skills and characteristics too</a:t>
            </a:r>
          </a:p>
          <a:p>
            <a:r>
              <a:rPr lang="en-GB" dirty="0">
                <a:solidFill>
                  <a:srgbClr val="FFFFFF"/>
                </a:solidFill>
              </a:rPr>
              <a:t>Listing them won’t be enough</a:t>
            </a:r>
          </a:p>
          <a:p>
            <a:r>
              <a:rPr lang="en-GB" dirty="0">
                <a:solidFill>
                  <a:srgbClr val="FFFFFF"/>
                </a:solidFill>
              </a:rPr>
              <a:t>Provide examples for each competency you list – prove it!</a:t>
            </a:r>
          </a:p>
          <a:p>
            <a:r>
              <a:rPr lang="en-GB" dirty="0">
                <a:solidFill>
                  <a:srgbClr val="FFFFFF"/>
                </a:solidFill>
              </a:rPr>
              <a:t>Employers focus on your level of working and thinking – choose your level carefully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94581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>
                <a:solidFill>
                  <a:srgbClr val="1F497D"/>
                </a:solidFill>
              </a:rPr>
              <a:t>Preparation: BEFORE YOU APPLY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Gather as much information about the position/department/organisation/corporate culture/national culture (if overseas)</a:t>
            </a:r>
          </a:p>
          <a:p>
            <a:r>
              <a:rPr lang="en-GB" dirty="0"/>
              <a:t>Sources: websites/annual reports/corporate newsletters/articles about the organisation/relevant literature (+ network)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NEVER REPLY TO AN AD WITHOUT DOING THIS</a:t>
            </a:r>
          </a:p>
        </p:txBody>
      </p:sp>
    </p:spTree>
    <p:extLst>
      <p:ext uri="{BB962C8B-B14F-4D97-AF65-F5344CB8AC3E}">
        <p14:creationId xmlns:p14="http://schemas.microsoft.com/office/powerpoint/2010/main" val="2070409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B2A1016-34C3-4BE4-94F4-F4215EA18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BBFA14D-8E4F-42D4-B5A0-9588A6A454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8" y="321731"/>
            <a:ext cx="8663391" cy="6214535"/>
          </a:xfrm>
          <a:prstGeom prst="rect">
            <a:avLst/>
          </a:prstGeom>
          <a:solidFill>
            <a:schemeClr val="accent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747254" cy="149961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Preparation: </a:t>
            </a:r>
            <a:br>
              <a:rPr lang="en-GB">
                <a:solidFill>
                  <a:srgbClr val="FFFFFF"/>
                </a:solidFill>
              </a:rPr>
            </a:br>
            <a:r>
              <a:rPr lang="en-GB" b="1">
                <a:solidFill>
                  <a:srgbClr val="FFFFFF"/>
                </a:solidFill>
              </a:rPr>
              <a:t>THE APPLICATION PROCEDURE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10B2B88-1A1B-486B-9366-918FE2E71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7747254" cy="386297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Stick to it – websites often give advice on this</a:t>
            </a:r>
          </a:p>
          <a:p>
            <a:r>
              <a:rPr lang="en-GB">
                <a:solidFill>
                  <a:srgbClr val="FFFFFF"/>
                </a:solidFill>
              </a:rPr>
              <a:t>Some are happy to be called, others prefer email/website/social media</a:t>
            </a:r>
          </a:p>
          <a:p>
            <a:r>
              <a:rPr lang="en-GB">
                <a:solidFill>
                  <a:srgbClr val="FFFFFF"/>
                </a:solidFill>
              </a:rPr>
              <a:t>If you can call, prepare thoroughly as first impressions count!</a:t>
            </a:r>
          </a:p>
          <a:p>
            <a:r>
              <a:rPr lang="en-GB">
                <a:solidFill>
                  <a:srgbClr val="FFFFFF"/>
                </a:solidFill>
              </a:rPr>
              <a:t>Write down the questions you want to ask and the answers you’re given</a:t>
            </a:r>
          </a:p>
          <a:p>
            <a:r>
              <a:rPr lang="en-GB">
                <a:solidFill>
                  <a:srgbClr val="FFFFFF"/>
                </a:solidFill>
              </a:rPr>
              <a:t>Quote the answers back in your application – why?  Personalises the application - warmer</a:t>
            </a:r>
          </a:p>
        </p:txBody>
      </p:sp>
    </p:spTree>
    <p:extLst>
      <p:ext uri="{BB962C8B-B14F-4D97-AF65-F5344CB8AC3E}">
        <p14:creationId xmlns:p14="http://schemas.microsoft.com/office/powerpoint/2010/main" val="17284687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591" y="804333"/>
            <a:ext cx="2476809" cy="5249334"/>
          </a:xfrm>
        </p:spPr>
        <p:txBody>
          <a:bodyPr>
            <a:normAutofit/>
          </a:bodyPr>
          <a:lstStyle/>
          <a:p>
            <a:pPr algn="r"/>
            <a:r>
              <a:rPr lang="en-GB" sz="3400">
                <a:solidFill>
                  <a:srgbClr val="FFFFFF"/>
                </a:solidFill>
              </a:rPr>
              <a:t>Preparation: </a:t>
            </a:r>
            <a:br>
              <a:rPr lang="en-GB" sz="3400">
                <a:solidFill>
                  <a:srgbClr val="FFFFFF"/>
                </a:solidFill>
              </a:rPr>
            </a:br>
            <a:r>
              <a:rPr lang="en-GB" sz="3400" b="1">
                <a:solidFill>
                  <a:srgbClr val="FFFFFF"/>
                </a:solidFill>
              </a:rPr>
              <a:t>THE APPLICATION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2411" y="804333"/>
            <a:ext cx="4610377" cy="5249334"/>
          </a:xfrm>
        </p:spPr>
        <p:txBody>
          <a:bodyPr anchor="ctr">
            <a:normAutofit/>
          </a:bodyPr>
          <a:lstStyle/>
          <a:p>
            <a:r>
              <a:rPr lang="en-GB" dirty="0"/>
              <a:t>Also prepare what you want to </a:t>
            </a:r>
            <a:r>
              <a:rPr lang="en-GB" u="sng" dirty="0"/>
              <a:t>SAY</a:t>
            </a:r>
          </a:p>
          <a:p>
            <a:r>
              <a:rPr lang="en-GB" dirty="0"/>
              <a:t>Show you’ve done your research: mention any recent initiatives/news of a project to show you’re interested and motivated</a:t>
            </a:r>
          </a:p>
          <a:p>
            <a:r>
              <a:rPr lang="en-GB" dirty="0"/>
              <a:t>Say you’re interested; show cultural empathy</a:t>
            </a:r>
          </a:p>
          <a:p>
            <a:r>
              <a:rPr lang="en-GB" dirty="0"/>
              <a:t>Ensure that your covering letter and CV are as good as ready and send in to the contact person within 3 days of the conversation – say you’ll do this in your discussion – check preferred delivery method.</a:t>
            </a:r>
          </a:p>
          <a:p>
            <a:r>
              <a:rPr lang="en-GB" dirty="0"/>
              <a:t>Double check all spelling – names/job titles</a:t>
            </a:r>
          </a:p>
        </p:txBody>
      </p:sp>
    </p:spTree>
    <p:extLst>
      <p:ext uri="{BB962C8B-B14F-4D97-AF65-F5344CB8AC3E}">
        <p14:creationId xmlns:p14="http://schemas.microsoft.com/office/powerpoint/2010/main" val="2052448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591" y="804333"/>
            <a:ext cx="2476809" cy="5249334"/>
          </a:xfrm>
        </p:spPr>
        <p:txBody>
          <a:bodyPr>
            <a:normAutofit/>
          </a:bodyPr>
          <a:lstStyle/>
          <a:p>
            <a:pPr algn="r"/>
            <a:r>
              <a:rPr lang="en-GB" sz="3400">
                <a:solidFill>
                  <a:srgbClr val="FFFFFF"/>
                </a:solidFill>
              </a:rPr>
              <a:t>Competencies demonstrated: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2411" y="804333"/>
            <a:ext cx="4610377" cy="52493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/>
              <a:t>Accuracy</a:t>
            </a:r>
          </a:p>
          <a:p>
            <a:pPr marL="0" indent="0">
              <a:buNone/>
            </a:pPr>
            <a:r>
              <a:rPr lang="en-GB"/>
              <a:t>Decisiveness</a:t>
            </a:r>
          </a:p>
          <a:p>
            <a:pPr marL="0" indent="0">
              <a:buNone/>
            </a:pPr>
            <a:r>
              <a:rPr lang="en-GB"/>
              <a:t>Motivation</a:t>
            </a:r>
          </a:p>
          <a:p>
            <a:pPr marL="0" indent="0">
              <a:buNone/>
            </a:pPr>
            <a:r>
              <a:rPr lang="en-GB"/>
              <a:t>Empathy</a:t>
            </a:r>
          </a:p>
          <a:p>
            <a:pPr marL="0" indent="0">
              <a:buNone/>
            </a:pPr>
            <a:r>
              <a:rPr lang="en-GB"/>
              <a:t>Intercultural competence</a:t>
            </a:r>
          </a:p>
          <a:p>
            <a:pPr marL="0" indent="0">
              <a:buNone/>
            </a:pPr>
            <a:r>
              <a:rPr lang="en-GB"/>
              <a:t>Reliability</a:t>
            </a:r>
          </a:p>
          <a:p>
            <a:pPr marL="0" indent="0">
              <a:buNone/>
            </a:pPr>
            <a:r>
              <a:rPr lang="en-GB"/>
              <a:t>		</a:t>
            </a:r>
          </a:p>
        </p:txBody>
      </p:sp>
    </p:spTree>
    <p:extLst>
      <p:ext uri="{BB962C8B-B14F-4D97-AF65-F5344CB8AC3E}">
        <p14:creationId xmlns:p14="http://schemas.microsoft.com/office/powerpoint/2010/main" val="3724769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B2A1016-34C3-4BE4-94F4-F4215EA18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BBFA14D-8E4F-42D4-B5A0-9588A6A454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8" y="321731"/>
            <a:ext cx="8663391" cy="6214535"/>
          </a:xfrm>
          <a:prstGeom prst="rect">
            <a:avLst/>
          </a:prstGeom>
          <a:solidFill>
            <a:schemeClr val="accent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747254" cy="1499616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Curriculum Vitae </a:t>
            </a:r>
            <a:r>
              <a:rPr lang="en-GB">
                <a:solidFill>
                  <a:srgbClr val="FFFFFF"/>
                </a:solidFill>
              </a:rPr>
              <a:t>(CV)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10B2B88-1A1B-486B-9366-918FE2E71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7747254" cy="38629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>
                <a:solidFill>
                  <a:srgbClr val="FFFFFF"/>
                </a:solidFill>
              </a:rPr>
              <a:t>A key document in the application process</a:t>
            </a:r>
          </a:p>
          <a:p>
            <a:pPr marL="0" indent="0">
              <a:buNone/>
            </a:pPr>
            <a:r>
              <a:rPr lang="en-GB" sz="1400">
                <a:solidFill>
                  <a:srgbClr val="FFFFFF"/>
                </a:solidFill>
              </a:rPr>
              <a:t>Your primary personal ‘sales pitch’ – it sells you!</a:t>
            </a:r>
          </a:p>
          <a:p>
            <a:pPr marL="0" indent="0">
              <a:buNone/>
            </a:pPr>
            <a:r>
              <a:rPr lang="en-GB" sz="1400">
                <a:solidFill>
                  <a:srgbClr val="FFFFFF"/>
                </a:solidFill>
              </a:rPr>
              <a:t>Your ‘personal brochure’ presenting you</a:t>
            </a:r>
          </a:p>
          <a:p>
            <a:pPr marL="0" indent="0">
              <a:buNone/>
            </a:pPr>
            <a:r>
              <a:rPr lang="en-GB" sz="1400">
                <a:solidFill>
                  <a:srgbClr val="FFFFFF"/>
                </a:solidFill>
              </a:rPr>
              <a:t>Accompanies your application letter</a:t>
            </a:r>
          </a:p>
          <a:p>
            <a:pPr marL="0" indent="0">
              <a:buNone/>
            </a:pPr>
            <a:endParaRPr lang="en-GB" sz="14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400">
                <a:solidFill>
                  <a:srgbClr val="FFFFFF"/>
                </a:solidFill>
              </a:rPr>
              <a:t>What does a CV contain?</a:t>
            </a:r>
          </a:p>
          <a:p>
            <a:r>
              <a:rPr lang="en-GB" sz="1400">
                <a:solidFill>
                  <a:srgbClr val="FFFFFF"/>
                </a:solidFill>
              </a:rPr>
              <a:t>Summarises your education and life experience until now</a:t>
            </a:r>
          </a:p>
          <a:p>
            <a:pPr marL="0" indent="0">
              <a:buNone/>
            </a:pPr>
            <a:endParaRPr lang="en-GB" sz="14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400">
                <a:solidFill>
                  <a:srgbClr val="FFFFFF"/>
                </a:solidFill>
              </a:rPr>
              <a:t>How long should it be?</a:t>
            </a:r>
          </a:p>
          <a:p>
            <a:r>
              <a:rPr lang="en-GB" sz="1400">
                <a:solidFill>
                  <a:srgbClr val="FFFFFF"/>
                </a:solidFill>
              </a:rPr>
              <a:t>1-2 sides of A4</a:t>
            </a:r>
          </a:p>
          <a:p>
            <a:endParaRPr lang="en-GB" sz="1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307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591" y="804333"/>
            <a:ext cx="2476809" cy="5249334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Curriculum Vitae (CV)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2411" y="804333"/>
            <a:ext cx="4610377" cy="52493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What’s the aim of your CV?</a:t>
            </a:r>
            <a:endParaRPr lang="en-GB" u="sng" dirty="0"/>
          </a:p>
          <a:p>
            <a:r>
              <a:rPr lang="en-GB" u="sng" dirty="0"/>
              <a:t>To motivate the reader to invite you to </a:t>
            </a:r>
            <a:r>
              <a:rPr lang="en-GB" dirty="0"/>
              <a:t>an interview</a:t>
            </a:r>
          </a:p>
          <a:p>
            <a:r>
              <a:rPr lang="en-GB" dirty="0"/>
              <a:t>Use it to recommend you for an interview</a:t>
            </a:r>
          </a:p>
          <a:p>
            <a:r>
              <a:rPr lang="en-GB" dirty="0"/>
              <a:t>Make yourself a suitable candidate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The aim of the </a:t>
            </a:r>
            <a:r>
              <a:rPr lang="en-GB" b="1" u="sng" dirty="0"/>
              <a:t>interview</a:t>
            </a:r>
            <a:r>
              <a:rPr lang="en-GB" b="1" dirty="0"/>
              <a:t> is to then secure the employment itself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752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C82E0D7-37D0-4C31-B2DA-233C8F10C9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321732"/>
            <a:ext cx="6823143" cy="6148972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6051821" cy="149961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Curriculum Vitae (CV):  It’s tricky…..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AD3A364-FD48-4C42-B623-DAD0C3ED6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6055614" cy="386297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How does an HR manager select people from a pile of CV’s? </a:t>
            </a:r>
          </a:p>
          <a:p>
            <a:r>
              <a:rPr lang="en-GB">
                <a:solidFill>
                  <a:srgbClr val="FFFFFF"/>
                </a:solidFill>
              </a:rPr>
              <a:t>You want yours to be on the ‘interview’ pile not the ‘doubtful’ or ‘rejected’ list</a:t>
            </a:r>
          </a:p>
          <a:p>
            <a:r>
              <a:rPr lang="en-GB">
                <a:solidFill>
                  <a:srgbClr val="FFFFFF"/>
                </a:solidFill>
              </a:rPr>
              <a:t>So it has to work hard for you</a:t>
            </a:r>
          </a:p>
          <a:p>
            <a:r>
              <a:rPr lang="en-GB">
                <a:solidFill>
                  <a:srgbClr val="FFFFFF"/>
                </a:solidFill>
              </a:rPr>
              <a:t>Some key steps to follow with your CV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9F40211-4307-4706-AE59-83AC153FB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7511" y="325601"/>
            <a:ext cx="1715190" cy="614510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9844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591" y="804333"/>
            <a:ext cx="2476809" cy="5249334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Curriculum Vitae (CV): </a:t>
            </a:r>
            <a:br>
              <a:rPr lang="en-GB">
                <a:solidFill>
                  <a:srgbClr val="FFFFFF"/>
                </a:solidFill>
              </a:rPr>
            </a:br>
            <a:r>
              <a:rPr lang="en-GB">
                <a:solidFill>
                  <a:srgbClr val="FFFFFF"/>
                </a:solidFill>
              </a:rPr>
              <a:t>It </a:t>
            </a:r>
            <a:r>
              <a:rPr lang="en-GB" b="1">
                <a:solidFill>
                  <a:srgbClr val="FFFFFF"/>
                </a:solidFill>
              </a:rPr>
              <a:t>must.…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2411" y="804333"/>
            <a:ext cx="4610377" cy="5249334"/>
          </a:xfrm>
        </p:spPr>
        <p:txBody>
          <a:bodyPr anchor="ctr">
            <a:normAutofit/>
          </a:bodyPr>
          <a:lstStyle/>
          <a:p>
            <a:r>
              <a:rPr lang="en-GB" b="1" dirty="0"/>
              <a:t>Attract attention  </a:t>
            </a:r>
            <a:r>
              <a:rPr lang="en-GB" dirty="0"/>
              <a:t>(but take care here about going over the top)</a:t>
            </a:r>
          </a:p>
          <a:p>
            <a:pPr marL="0" indent="0">
              <a:buNone/>
            </a:pPr>
            <a:r>
              <a:rPr lang="en-GB" dirty="0"/>
              <a:t>	- No coloured paper, unusual typefaces, stating unusual 	hobbies – often counterproductive</a:t>
            </a:r>
          </a:p>
          <a:p>
            <a:r>
              <a:rPr lang="en-GB" b="1" dirty="0"/>
              <a:t>Let reader judge your suitability for the post</a:t>
            </a:r>
          </a:p>
          <a:p>
            <a:pPr marL="0" indent="0">
              <a:buNone/>
            </a:pPr>
            <a:r>
              <a:rPr lang="en-GB" b="1" dirty="0"/>
              <a:t>	</a:t>
            </a:r>
            <a:r>
              <a:rPr lang="en-GB" dirty="0"/>
              <a:t>- must be able to see your knowledge and          	  	experience at a glance</a:t>
            </a:r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865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591" y="804333"/>
            <a:ext cx="2476809" cy="5249334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Curriculum Vitae (CV):    It </a:t>
            </a:r>
            <a:r>
              <a:rPr lang="en-GB" b="1" u="sng">
                <a:solidFill>
                  <a:srgbClr val="FFFFFF"/>
                </a:solidFill>
              </a:rPr>
              <a:t>must.…</a:t>
            </a:r>
            <a:endParaRPr lang="en-GB" u="sng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2411" y="804333"/>
            <a:ext cx="4610377" cy="5249334"/>
          </a:xfrm>
        </p:spPr>
        <p:txBody>
          <a:bodyPr anchor="ctr">
            <a:normAutofit/>
          </a:bodyPr>
          <a:lstStyle/>
          <a:p>
            <a:r>
              <a:rPr lang="en-GB" b="1" dirty="0"/>
              <a:t>Show the reader that you are serious</a:t>
            </a:r>
          </a:p>
          <a:p>
            <a:pPr marL="0" indent="0">
              <a:buNone/>
            </a:pPr>
            <a:r>
              <a:rPr lang="en-GB" dirty="0"/>
              <a:t>	- show basic competencies staff 	need such as neatness, forming 	sentences correctly, avoiding 	mistakes/spelling or grammatical 	errors</a:t>
            </a:r>
          </a:p>
          <a:p>
            <a:pPr marL="0" indent="0">
              <a:buNone/>
            </a:pPr>
            <a:r>
              <a:rPr lang="en-GB" dirty="0"/>
              <a:t>	- take the organisation seriously 	and show respect, be accurate and 	precise</a:t>
            </a:r>
          </a:p>
          <a:p>
            <a:pPr marL="0" indent="0">
              <a:buNone/>
            </a:pPr>
            <a:r>
              <a:rPr lang="en-GB" dirty="0"/>
              <a:t>	- leave what you </a:t>
            </a:r>
            <a:r>
              <a:rPr lang="en-GB" u="sng" dirty="0"/>
              <a:t>want </a:t>
            </a:r>
            <a:r>
              <a:rPr lang="en-GB" dirty="0"/>
              <a:t>to the 	covering letter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872667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>
                <a:solidFill>
                  <a:srgbClr val="1F497D"/>
                </a:solidFill>
              </a:rPr>
              <a:t>Curriculum Vitae (CV):    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START WORK ON IT NOW</a:t>
            </a:r>
          </a:p>
          <a:p>
            <a:r>
              <a:rPr lang="en-GB" dirty="0"/>
              <a:t>Update it regularly</a:t>
            </a:r>
          </a:p>
          <a:p>
            <a:r>
              <a:rPr lang="en-GB" dirty="0"/>
              <a:t>Adapt it to each new post applied for by matching your skills/experience/competencies to those required for that specific role</a:t>
            </a:r>
          </a:p>
          <a:p>
            <a:r>
              <a:rPr lang="en-GB" dirty="0"/>
              <a:t>Start with a basic CV you can then adapt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01116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5" presetClass="emph" presetSubtype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81CE8CA9-D6D2-4C46-8070-9566F894E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0141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2834314" cy="1499616"/>
          </a:xfrm>
        </p:spPr>
        <p:txBody>
          <a:bodyPr>
            <a:normAutofit/>
          </a:bodyPr>
          <a:lstStyle/>
          <a:p>
            <a:r>
              <a:rPr lang="en-GB" sz="3800" b="1" u="sng">
                <a:solidFill>
                  <a:schemeClr val="tx1"/>
                </a:solidFill>
              </a:rPr>
              <a:t>Basic CV</a:t>
            </a:r>
            <a:r>
              <a:rPr lang="en-GB" sz="3800" b="1">
                <a:solidFill>
                  <a:schemeClr val="tx1"/>
                </a:solidFill>
              </a:rPr>
              <a:t> should contain…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72B31CF5-BEC2-457D-A52F-6A5CCB066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2843784" cy="3931920"/>
          </a:xfrm>
        </p:spPr>
        <p:txBody>
          <a:bodyPr>
            <a:normAutofit/>
          </a:bodyPr>
          <a:lstStyle/>
          <a:p>
            <a:r>
              <a:rPr lang="en-GB" sz="1700">
                <a:solidFill>
                  <a:srgbClr val="FFFFFF"/>
                </a:solidFill>
              </a:rPr>
              <a:t>All training, jobs, courses and other life experiences</a:t>
            </a:r>
          </a:p>
          <a:p>
            <a:r>
              <a:rPr lang="en-GB" sz="1700">
                <a:solidFill>
                  <a:srgbClr val="FFFFFF"/>
                </a:solidFill>
              </a:rPr>
              <a:t>Too big to send off to employers – you write this for yourself to get an overview with dates (in years)</a:t>
            </a:r>
          </a:p>
          <a:p>
            <a:r>
              <a:rPr lang="en-GB" sz="1700">
                <a:solidFill>
                  <a:srgbClr val="FFFFFF"/>
                </a:solidFill>
              </a:rPr>
              <a:t>When preparing it for an application, select those aspects relevant to that placement opportunity and omit the rest</a:t>
            </a:r>
          </a:p>
          <a:p>
            <a:r>
              <a:rPr lang="en-GB" sz="1700">
                <a:solidFill>
                  <a:srgbClr val="FFFFFF"/>
                </a:solidFill>
              </a:rPr>
              <a:t>Saves you time later: you’re not reinventing the wheel </a:t>
            </a:r>
          </a:p>
        </p:txBody>
      </p:sp>
      <p:pic>
        <p:nvPicPr>
          <p:cNvPr id="20482" name="Picture 2" descr="C:\Documents and Settings\bus-ad1\Local Settings\Temporary Internet Files\Content.IE5\BOC54UZ2\MC9000886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0" y="1108571"/>
            <a:ext cx="4091940" cy="4640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7019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591" y="804333"/>
            <a:ext cx="2476809" cy="5249334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CV advice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2411" y="804333"/>
            <a:ext cx="4610377" cy="5249334"/>
          </a:xfrm>
        </p:spPr>
        <p:txBody>
          <a:bodyPr anchor="ctr">
            <a:normAutofit/>
          </a:bodyPr>
          <a:lstStyle/>
          <a:p>
            <a:r>
              <a:rPr lang="en-GB" dirty="0"/>
              <a:t>There is no ‘single best way’ to create a CV</a:t>
            </a:r>
          </a:p>
          <a:p>
            <a:r>
              <a:rPr lang="en-GB" dirty="0"/>
              <a:t>Aim: to create interest in you as a potential intern/employee</a:t>
            </a:r>
          </a:p>
          <a:p>
            <a:r>
              <a:rPr lang="en-GB" dirty="0"/>
              <a:t>Can you organise your education, experience, other skills and qualifications so that the most information can be found in 15 seconds?</a:t>
            </a:r>
          </a:p>
          <a:p>
            <a:r>
              <a:rPr lang="en-GB" dirty="0"/>
              <a:t>May need a personal summary at the start if no covering letter is produced (profile if networking)</a:t>
            </a:r>
          </a:p>
        </p:txBody>
      </p:sp>
    </p:spTree>
    <p:extLst>
      <p:ext uri="{BB962C8B-B14F-4D97-AF65-F5344CB8AC3E}">
        <p14:creationId xmlns:p14="http://schemas.microsoft.com/office/powerpoint/2010/main" val="330029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B2A1016-34C3-4BE4-94F4-F4215EA18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BBFA14D-8E4F-42D4-B5A0-9588A6A454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8" y="321731"/>
            <a:ext cx="8663391" cy="6214535"/>
          </a:xfrm>
          <a:prstGeom prst="rect">
            <a:avLst/>
          </a:prstGeom>
          <a:solidFill>
            <a:schemeClr val="accent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747254" cy="149961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Ideal CV is…..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10B2B88-1A1B-486B-9366-918FE2E71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7747254" cy="386297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Complete view of your achievements, personal and professional</a:t>
            </a:r>
          </a:p>
          <a:p>
            <a:r>
              <a:rPr lang="en-GB">
                <a:solidFill>
                  <a:srgbClr val="FFFFFF"/>
                </a:solidFill>
              </a:rPr>
              <a:t>Concise and coherent (beware abbreviations)</a:t>
            </a:r>
          </a:p>
          <a:p>
            <a:r>
              <a:rPr lang="en-GB">
                <a:solidFill>
                  <a:srgbClr val="FFFFFF"/>
                </a:solidFill>
              </a:rPr>
              <a:t>Orderly – expand only what’s important, be consistent </a:t>
            </a:r>
          </a:p>
          <a:p>
            <a:r>
              <a:rPr lang="en-GB">
                <a:solidFill>
                  <a:srgbClr val="FFFFFF"/>
                </a:solidFill>
              </a:rPr>
              <a:t>Clear – no jargon: should be a pleasure to read</a:t>
            </a:r>
          </a:p>
          <a:p>
            <a:r>
              <a:rPr lang="en-GB">
                <a:solidFill>
                  <a:srgbClr val="FFFFFF"/>
                </a:solidFill>
              </a:rPr>
              <a:t>Interesting: try to keep the reader’s attention</a:t>
            </a:r>
          </a:p>
          <a:p>
            <a:r>
              <a:rPr lang="en-GB">
                <a:solidFill>
                  <a:srgbClr val="FFFFFF"/>
                </a:solidFill>
              </a:rPr>
              <a:t>Expand beyond what you did to why it helped you become more marketable as a candidate</a:t>
            </a:r>
          </a:p>
        </p:txBody>
      </p:sp>
    </p:spTree>
    <p:extLst>
      <p:ext uri="{BB962C8B-B14F-4D97-AF65-F5344CB8AC3E}">
        <p14:creationId xmlns:p14="http://schemas.microsoft.com/office/powerpoint/2010/main" val="33185925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B2A1016-34C3-4BE4-94F4-F4215EA18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BBFA14D-8E4F-42D4-B5A0-9588A6A454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8" y="321731"/>
            <a:ext cx="8663391" cy="6214535"/>
          </a:xfrm>
          <a:prstGeom prst="rect">
            <a:avLst/>
          </a:prstGeom>
          <a:solidFill>
            <a:schemeClr val="accent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747254" cy="149961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Ideal CV is…..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10B2B88-1A1B-486B-9366-918FE2E71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7747254" cy="386297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Professional:  don’t boast or be modest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	- don’t lie/mislead or you’ll get found out at interview</a:t>
            </a:r>
          </a:p>
          <a:p>
            <a:r>
              <a:rPr lang="en-GB" dirty="0">
                <a:solidFill>
                  <a:srgbClr val="FFFFFF"/>
                </a:solidFill>
              </a:rPr>
              <a:t>Concrete:  give numbers where possible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	- how many people attended the event?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	- how many people did you supervise?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	- how big was your budget?</a:t>
            </a:r>
          </a:p>
          <a:p>
            <a:r>
              <a:rPr lang="en-GB" dirty="0">
                <a:solidFill>
                  <a:srgbClr val="FFFFFF"/>
                </a:solidFill>
              </a:rPr>
              <a:t>Appropriate: i.e. be a customised version of your basic CV both in terms of content and style</a:t>
            </a: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00400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3323844" cy="1499616"/>
          </a:xfrm>
        </p:spPr>
        <p:txBody>
          <a:bodyPr>
            <a:normAutofit/>
          </a:bodyPr>
          <a:lstStyle/>
          <a:p>
            <a:r>
              <a:rPr lang="en-GB" sz="3800" b="1"/>
              <a:t>CV Layout:</a:t>
            </a:r>
            <a:r>
              <a:rPr lang="en-GB" sz="3800"/>
              <a:t> Key 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3322211" cy="3931920"/>
          </a:xfrm>
        </p:spPr>
        <p:txBody>
          <a:bodyPr>
            <a:normAutofit/>
          </a:bodyPr>
          <a:lstStyle/>
          <a:p>
            <a:r>
              <a:rPr lang="en-GB" sz="1700"/>
              <a:t>Customised CV is no longer than 2 pages A4</a:t>
            </a:r>
          </a:p>
          <a:p>
            <a:r>
              <a:rPr lang="en-GB" sz="1700"/>
              <a:t>Should say CV at the top or it isn’t one</a:t>
            </a:r>
          </a:p>
          <a:p>
            <a:r>
              <a:rPr lang="en-GB" sz="1700"/>
              <a:t>Mention what it’s an attachment to</a:t>
            </a:r>
          </a:p>
          <a:p>
            <a:r>
              <a:rPr lang="en-GB" sz="1700"/>
              <a:t>Start with your most recent experiences rather than a logical chronological order</a:t>
            </a:r>
          </a:p>
          <a:p>
            <a:r>
              <a:rPr lang="en-GB" sz="1700"/>
              <a:t>Years on the left, description one tab to right</a:t>
            </a:r>
          </a:p>
          <a:p>
            <a:r>
              <a:rPr lang="en-GB" sz="1700"/>
              <a:t>Avoid months unless something was brief</a:t>
            </a:r>
          </a:p>
        </p:txBody>
      </p:sp>
      <p:pic>
        <p:nvPicPr>
          <p:cNvPr id="24578" name="Picture 2" descr="C:\Documents and Settings\bus-ad1\Local Settings\Temporary Internet Files\Content.IE5\KCTXA56R\MC9003838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0" y="1812684"/>
            <a:ext cx="4091940" cy="3232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9923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>
            <a:normAutofit/>
          </a:bodyPr>
          <a:lstStyle/>
          <a:p>
            <a:r>
              <a:rPr lang="en-GB" b="1"/>
              <a:t>CV Layout:</a:t>
            </a:r>
            <a:r>
              <a:rPr lang="en-GB"/>
              <a:t> Key requirements</a:t>
            </a:r>
          </a:p>
        </p:txBody>
      </p:sp>
      <p:pic>
        <p:nvPicPr>
          <p:cNvPr id="25602" name="Picture 2" descr="C:\Documents and Settings\bus-ad1\Local Settings\Temporary Internet Files\Content.IE5\005XH7UX\MC9004325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8095" y="2754624"/>
            <a:ext cx="2711704" cy="2711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97709" y="2286000"/>
            <a:ext cx="4260441" cy="4023360"/>
          </a:xfrm>
        </p:spPr>
        <p:txBody>
          <a:bodyPr>
            <a:normAutofit/>
          </a:bodyPr>
          <a:lstStyle/>
          <a:p>
            <a:r>
              <a:rPr lang="en-GB" sz="1900" dirty="0"/>
              <a:t>Get rid of ‘problems’: fill gaps with experience gained in those periods, explain why you didn’t finish something, ‘fresh challenge’</a:t>
            </a:r>
          </a:p>
          <a:p>
            <a:r>
              <a:rPr lang="en-GB" sz="1900" dirty="0"/>
              <a:t>No mistakes and must be completely truthful (easy to check these days – google/social media profiles – time for a clean-up?)</a:t>
            </a:r>
          </a:p>
          <a:p>
            <a:r>
              <a:rPr lang="en-GB" sz="1900" dirty="0"/>
              <a:t>Be serious – </a:t>
            </a:r>
            <a:r>
              <a:rPr lang="en-GB" sz="1900" i="1" dirty="0"/>
              <a:t>serious email address needed!!</a:t>
            </a:r>
          </a:p>
          <a:p>
            <a:r>
              <a:rPr lang="en-GB" sz="1900" dirty="0"/>
              <a:t>Be contactable throughout the process – check emails/phone daily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1997826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>
            <a:normAutofit/>
          </a:bodyPr>
          <a:lstStyle/>
          <a:p>
            <a:r>
              <a:rPr lang="en-GB" b="1"/>
              <a:t>CV Layout:</a:t>
            </a:r>
            <a:r>
              <a:rPr lang="en-GB"/>
              <a:t> Key requirements</a:t>
            </a:r>
          </a:p>
        </p:txBody>
      </p:sp>
      <p:pic>
        <p:nvPicPr>
          <p:cNvPr id="26626" name="Picture 2" descr="C:\Documents and Settings\bus-ad1\Local Settings\Temporary Internet Files\Content.IE5\Z3G12HBK\MC9000787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6598" y="2386051"/>
            <a:ext cx="2534697" cy="3448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97709" y="2286000"/>
            <a:ext cx="4260441" cy="4023360"/>
          </a:xfrm>
        </p:spPr>
        <p:txBody>
          <a:bodyPr>
            <a:normAutofit/>
          </a:bodyPr>
          <a:lstStyle/>
          <a:p>
            <a:r>
              <a:rPr lang="en-GB" dirty="0"/>
              <a:t>Make it something worth </a:t>
            </a:r>
            <a:r>
              <a:rPr lang="en-GB" i="1" dirty="0"/>
              <a:t>reading </a:t>
            </a:r>
            <a:r>
              <a:rPr lang="en-GB" dirty="0"/>
              <a:t>not just a list – imagine yourself in the reader’s position and use the right hand column to elaborate</a:t>
            </a:r>
          </a:p>
          <a:p>
            <a:r>
              <a:rPr lang="en-GB" dirty="0"/>
              <a:t>What different about you from the usual?</a:t>
            </a:r>
          </a:p>
        </p:txBody>
      </p:sp>
    </p:spTree>
    <p:extLst>
      <p:ext uri="{BB962C8B-B14F-4D97-AF65-F5344CB8AC3E}">
        <p14:creationId xmlns:p14="http://schemas.microsoft.com/office/powerpoint/2010/main" val="2443366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C51136FD-BBB2-4EB4-A240-3E21EECF7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0141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2834314" cy="1499616"/>
          </a:xfrm>
        </p:spPr>
        <p:txBody>
          <a:bodyPr>
            <a:normAutofit/>
          </a:bodyPr>
          <a:lstStyle/>
          <a:p>
            <a:r>
              <a:rPr lang="en-GB" sz="3700" b="1">
                <a:solidFill>
                  <a:srgbClr val="FFFFFF"/>
                </a:solidFill>
              </a:rPr>
              <a:t>CV Format:  </a:t>
            </a:r>
            <a:r>
              <a:rPr lang="en-GB" sz="3700">
                <a:solidFill>
                  <a:srgbClr val="FFFFFF"/>
                </a:solidFill>
              </a:rPr>
              <a:t> Sentence structure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C6826B28-36B0-4CC1-8EC8-EF9B88B35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2843784" cy="39319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Short, simple sentences (‘Chaired the staff meeting’ – no need to mention frequency, venue, who attended, agenda etc )</a:t>
            </a:r>
          </a:p>
          <a:p>
            <a:r>
              <a:rPr lang="en-GB">
                <a:solidFill>
                  <a:srgbClr val="FFFFFF"/>
                </a:solidFill>
              </a:rPr>
              <a:t>Try to avoid 1</a:t>
            </a:r>
            <a:r>
              <a:rPr lang="en-GB" baseline="30000">
                <a:solidFill>
                  <a:srgbClr val="FFFFFF"/>
                </a:solidFill>
              </a:rPr>
              <a:t>st</a:t>
            </a:r>
            <a:r>
              <a:rPr lang="en-GB">
                <a:solidFill>
                  <a:srgbClr val="FFFFFF"/>
                </a:solidFill>
              </a:rPr>
              <a:t> person (‘I did this…..): use 3</a:t>
            </a:r>
            <a:r>
              <a:rPr lang="en-GB" baseline="30000">
                <a:solidFill>
                  <a:srgbClr val="FFFFFF"/>
                </a:solidFill>
              </a:rPr>
              <a:t>rd</a:t>
            </a:r>
            <a:r>
              <a:rPr lang="en-GB">
                <a:solidFill>
                  <a:srgbClr val="FFFFFF"/>
                </a:solidFill>
              </a:rPr>
              <a:t>   </a:t>
            </a:r>
          </a:p>
          <a:p>
            <a:r>
              <a:rPr lang="en-GB">
                <a:solidFill>
                  <a:srgbClr val="FFFFFF"/>
                </a:solidFill>
              </a:rPr>
              <a:t>Write actively in simple past tense (‘Organised a seminar….’)</a:t>
            </a:r>
          </a:p>
          <a:p>
            <a:endParaRPr lang="en-GB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</p:txBody>
      </p:sp>
      <p:pic>
        <p:nvPicPr>
          <p:cNvPr id="27650" name="Picture 2" descr="C:\Documents and Settings\bus-ad1\Local Settings\Temporary Internet Files\Content.IE5\RUFE6WE6\MP900399745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95" r="33037" b="1"/>
          <a:stretch/>
        </p:blipFill>
        <p:spPr bwMode="auto">
          <a:xfrm>
            <a:off x="4572000" y="640080"/>
            <a:ext cx="4091940" cy="557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9019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4572000"/>
            <a:ext cx="5293730" cy="1964266"/>
          </a:xfrm>
          <a:prstGeom prst="rect">
            <a:avLst/>
          </a:prstGeom>
          <a:solidFill>
            <a:srgbClr val="A074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192" y="4767072"/>
            <a:ext cx="4945641" cy="1625210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rgbClr val="FFFFFF"/>
                </a:solidFill>
              </a:rPr>
              <a:t>CV Format:  </a:t>
            </a:r>
            <a:r>
              <a:rPr lang="en-GB">
                <a:solidFill>
                  <a:srgbClr val="FFFFFF"/>
                </a:solidFill>
              </a:rPr>
              <a:t>Vocabulary</a:t>
            </a:r>
          </a:p>
        </p:txBody>
      </p:sp>
      <p:pic>
        <p:nvPicPr>
          <p:cNvPr id="28674" name="Picture 2" descr="C:\Documents and Settings\bus-ad1\Local Settings\Temporary Internet Files\Content.IE5\R6GKA3P0\MP90030961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2" b="1"/>
          <a:stretch/>
        </p:blipFill>
        <p:spPr bwMode="auto">
          <a:xfrm>
            <a:off x="245660" y="321733"/>
            <a:ext cx="5293729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1989" y="917725"/>
            <a:ext cx="2568554" cy="4852362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Be transparent – avoid terms reader won’t understand </a:t>
            </a:r>
          </a:p>
          <a:p>
            <a:r>
              <a:rPr lang="en-GB">
                <a:solidFill>
                  <a:srgbClr val="FFFFFF"/>
                </a:solidFill>
              </a:rPr>
              <a:t>Be concrete – not just what you did but what you achieved.  Write it all down and make these clear</a:t>
            </a:r>
          </a:p>
          <a:p>
            <a:r>
              <a:rPr lang="en-GB">
                <a:solidFill>
                  <a:srgbClr val="FFFFFF"/>
                </a:solidFill>
              </a:rPr>
              <a:t>Use everyday words – no jargon, take care with abbreviations</a:t>
            </a:r>
          </a:p>
        </p:txBody>
      </p:sp>
    </p:spTree>
    <p:extLst>
      <p:ext uri="{BB962C8B-B14F-4D97-AF65-F5344CB8AC3E}">
        <p14:creationId xmlns:p14="http://schemas.microsoft.com/office/powerpoint/2010/main" val="3241082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4572000"/>
            <a:ext cx="5293730" cy="1964266"/>
          </a:xfrm>
          <a:prstGeom prst="rect">
            <a:avLst/>
          </a:prstGeom>
          <a:solidFill>
            <a:srgbClr val="4552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192" y="4767072"/>
            <a:ext cx="4945641" cy="1625210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rgbClr val="FFFFFF"/>
                </a:solidFill>
              </a:rPr>
              <a:t>CV Format:  </a:t>
            </a:r>
            <a:r>
              <a:rPr lang="en-GB">
                <a:solidFill>
                  <a:srgbClr val="FFFFFF"/>
                </a:solidFill>
              </a:rPr>
              <a:t>Form/Layout</a:t>
            </a:r>
          </a:p>
        </p:txBody>
      </p:sp>
      <p:pic>
        <p:nvPicPr>
          <p:cNvPr id="29698" name="Picture 2" descr="C:\Documents and Settings\bus-ad1\Local Settings\Temporary Internet Files\Content.IE5\US9IMP6S\MP900448547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48" r="-1" b="-1"/>
          <a:stretch/>
        </p:blipFill>
        <p:spPr bwMode="auto">
          <a:xfrm>
            <a:off x="245660" y="321733"/>
            <a:ext cx="5293729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1989" y="917725"/>
            <a:ext cx="2568554" cy="4852362"/>
          </a:xfrm>
        </p:spPr>
        <p:txBody>
          <a:bodyPr anchor="ctr">
            <a:normAutofit/>
          </a:bodyPr>
          <a:lstStyle/>
          <a:p>
            <a:r>
              <a:rPr lang="en-GB" sz="1400">
                <a:solidFill>
                  <a:srgbClr val="FFFFFF"/>
                </a:solidFill>
              </a:rPr>
              <a:t>Maximum of 2 separate sheets of white A4 paper</a:t>
            </a:r>
          </a:p>
          <a:p>
            <a:r>
              <a:rPr lang="en-GB" sz="1400">
                <a:solidFill>
                  <a:srgbClr val="FFFFFF"/>
                </a:solidFill>
              </a:rPr>
              <a:t>Keep a calm layout – use wide, white margins on all sides (2.5cm) and a familiar font such as Verdana or Arial).  Align text to left</a:t>
            </a:r>
          </a:p>
          <a:p>
            <a:r>
              <a:rPr lang="en-GB" sz="1400">
                <a:solidFill>
                  <a:srgbClr val="FFFFFF"/>
                </a:solidFill>
              </a:rPr>
              <a:t>Use sub-headings, but don’t vary the text size.</a:t>
            </a:r>
          </a:p>
          <a:p>
            <a:r>
              <a:rPr lang="en-GB" sz="1400">
                <a:solidFill>
                  <a:srgbClr val="FFFFFF"/>
                </a:solidFill>
              </a:rPr>
              <a:t>Don’t underline; use bold for headings only</a:t>
            </a:r>
          </a:p>
          <a:p>
            <a:r>
              <a:rPr lang="en-GB" sz="1400">
                <a:solidFill>
                  <a:srgbClr val="FFFFFF"/>
                </a:solidFill>
              </a:rPr>
              <a:t>Don’t add images.  Only add your photo if you’ve been asked to/if normal for the particular organisation or a custom of the country concerned</a:t>
            </a:r>
          </a:p>
          <a:p>
            <a:endParaRPr lang="en-GB" sz="14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400">
                <a:solidFill>
                  <a:srgbClr val="FFFFFF"/>
                </a:solidFill>
              </a:rPr>
              <a:t>Bolte (2003 in Haag, 2013)</a:t>
            </a:r>
          </a:p>
        </p:txBody>
      </p:sp>
    </p:spTree>
    <p:extLst>
      <p:ext uri="{BB962C8B-B14F-4D97-AF65-F5344CB8AC3E}">
        <p14:creationId xmlns:p14="http://schemas.microsoft.com/office/powerpoint/2010/main" val="4005575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B0890400-BB8B-4A44-AB63-65C7CA223E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591" y="804333"/>
            <a:ext cx="2543925" cy="5249334"/>
          </a:xfrm>
        </p:spPr>
        <p:txBody>
          <a:bodyPr>
            <a:normAutofit/>
          </a:bodyPr>
          <a:lstStyle/>
          <a:p>
            <a:pPr algn="r"/>
            <a:r>
              <a:rPr lang="en-GB" sz="3700" b="1"/>
              <a:t>Application Letter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4D39B797-CDC6-4529-8A36-9CBFC98163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08197" y="1600200"/>
            <a:ext cx="0" cy="36576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9497" y="804333"/>
            <a:ext cx="4693291" cy="5249334"/>
          </a:xfrm>
        </p:spPr>
        <p:txBody>
          <a:bodyPr anchor="ctr">
            <a:normAutofit/>
          </a:bodyPr>
          <a:lstStyle/>
          <a:p>
            <a:r>
              <a:rPr lang="en-GB" dirty="0"/>
              <a:t>Here you link your strengths with the placement opportunity</a:t>
            </a:r>
          </a:p>
          <a:p>
            <a:r>
              <a:rPr lang="en-GB" dirty="0"/>
              <a:t>Core message is why you are the most suitable candidate</a:t>
            </a:r>
          </a:p>
          <a:p>
            <a:r>
              <a:rPr lang="en-GB" dirty="0"/>
              <a:t>Not designed to get you accepted immediately, but to get you invited to interview either in person or by phone</a:t>
            </a:r>
          </a:p>
          <a:p>
            <a:r>
              <a:rPr lang="en-GB" dirty="0"/>
              <a:t>One of the hardest things to write – why?</a:t>
            </a:r>
          </a:p>
          <a:p>
            <a:r>
              <a:rPr lang="en-GB" dirty="0"/>
              <a:t>You’re writing your letter for someone else – requires a certain style – target oriented writing</a:t>
            </a:r>
          </a:p>
        </p:txBody>
      </p:sp>
      <p:pic>
        <p:nvPicPr>
          <p:cNvPr id="30722" name="Picture 2" descr="C:\Documents and Settings\bus-ad1\Local Settings\Temporary Internet Files\Content.IE5\US9IMP6S\MP9004117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0"/>
            <a:ext cx="1619672" cy="1078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81828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81CE8CA9-D6D2-4C46-8070-9566F894E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0141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2834314" cy="1499616"/>
          </a:xfrm>
        </p:spPr>
        <p:txBody>
          <a:bodyPr>
            <a:normAutofit/>
          </a:bodyPr>
          <a:lstStyle/>
          <a:p>
            <a:r>
              <a:rPr lang="en-GB" sz="3800" b="1">
                <a:solidFill>
                  <a:schemeClr val="tx1"/>
                </a:solidFill>
              </a:rPr>
              <a:t>Application Letter</a:t>
            </a:r>
            <a:endParaRPr lang="en-GB" sz="3800">
              <a:solidFill>
                <a:schemeClr val="tx1"/>
              </a:solidFill>
            </a:endParaRP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72B31CF5-BEC2-457D-A52F-6A5CCB066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2843784" cy="3931920"/>
          </a:xfrm>
        </p:spPr>
        <p:txBody>
          <a:bodyPr>
            <a:normAutofit/>
          </a:bodyPr>
          <a:lstStyle/>
          <a:p>
            <a:r>
              <a:rPr lang="en-GB" sz="1700">
                <a:solidFill>
                  <a:srgbClr val="FFFFFF"/>
                </a:solidFill>
              </a:rPr>
              <a:t>It’s hard to put your motivation and aim into words</a:t>
            </a:r>
          </a:p>
          <a:p>
            <a:r>
              <a:rPr lang="en-GB" sz="1700">
                <a:solidFill>
                  <a:srgbClr val="FFFFFF"/>
                </a:solidFill>
              </a:rPr>
              <a:t>It’s difficult to describe yourself</a:t>
            </a:r>
          </a:p>
          <a:p>
            <a:r>
              <a:rPr lang="en-GB" sz="1700">
                <a:solidFill>
                  <a:srgbClr val="FFFFFF"/>
                </a:solidFill>
              </a:rPr>
              <a:t>It’s difficult to do this clearly and concisely</a:t>
            </a:r>
          </a:p>
          <a:p>
            <a:r>
              <a:rPr lang="en-GB" sz="1700">
                <a:solidFill>
                  <a:srgbClr val="FFFFFF"/>
                </a:solidFill>
              </a:rPr>
              <a:t>It’s difficult to find the right balance between boasting and modesty</a:t>
            </a:r>
          </a:p>
          <a:p>
            <a:r>
              <a:rPr lang="en-GB" sz="1700">
                <a:solidFill>
                  <a:srgbClr val="FFFFFF"/>
                </a:solidFill>
              </a:rPr>
              <a:t>It is most difficult to sell yourself through a letter – some find this uncomfortable</a:t>
            </a:r>
          </a:p>
        </p:txBody>
      </p:sp>
      <p:pic>
        <p:nvPicPr>
          <p:cNvPr id="31746" name="Picture 2" descr="C:\Documents and Settings\bus-ad1\Local Settings\Temporary Internet Files\Content.IE5\Z3G12HBK\MC9001875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0" y="1372262"/>
            <a:ext cx="4091940" cy="4113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8357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3323844" cy="1499616"/>
          </a:xfrm>
        </p:spPr>
        <p:txBody>
          <a:bodyPr>
            <a:normAutofit/>
          </a:bodyPr>
          <a:lstStyle/>
          <a:p>
            <a:r>
              <a:rPr lang="en-GB" sz="3800" b="1"/>
              <a:t>Application Letter:     AIDA</a:t>
            </a:r>
            <a:endParaRPr lang="en-GB" sz="38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3322211" cy="3931920"/>
          </a:xfrm>
        </p:spPr>
        <p:txBody>
          <a:bodyPr>
            <a:normAutofit/>
          </a:bodyPr>
          <a:lstStyle/>
          <a:p>
            <a:r>
              <a:rPr lang="en-GB" sz="1700" b="1"/>
              <a:t>A</a:t>
            </a:r>
            <a:r>
              <a:rPr lang="en-GB" sz="1700"/>
              <a:t>ttention (the reader’s…you need to stand out)</a:t>
            </a:r>
          </a:p>
          <a:p>
            <a:r>
              <a:rPr lang="en-GB" sz="1700" b="1"/>
              <a:t>I</a:t>
            </a:r>
            <a:r>
              <a:rPr lang="en-GB" sz="1700"/>
              <a:t>nterest  (show in para 1 that you have the profile needed – refer to CV’s personal profile)</a:t>
            </a:r>
          </a:p>
          <a:p>
            <a:r>
              <a:rPr lang="en-GB" sz="1700" b="1"/>
              <a:t>D</a:t>
            </a:r>
            <a:r>
              <a:rPr lang="en-GB" sz="1700"/>
              <a:t>esire  (can you make the reader </a:t>
            </a:r>
            <a:r>
              <a:rPr lang="en-GB" sz="1700" u="sng"/>
              <a:t>want to </a:t>
            </a:r>
            <a:r>
              <a:rPr lang="en-GB" sz="1700"/>
              <a:t>meet you? – use paras &amp; summarise key personal selling points re: knowledge and competencies)</a:t>
            </a:r>
          </a:p>
          <a:p>
            <a:r>
              <a:rPr lang="en-GB" sz="1700" b="1"/>
              <a:t>A</a:t>
            </a:r>
            <a:r>
              <a:rPr lang="en-GB" sz="1700"/>
              <a:t>ction  (motivate reader to act – go for the right mix of modesty and drive – ‘I truly believe that I am the right person for…..’)</a:t>
            </a:r>
            <a:endParaRPr lang="en-GB" sz="1700" b="1"/>
          </a:p>
        </p:txBody>
      </p:sp>
      <p:pic>
        <p:nvPicPr>
          <p:cNvPr id="32770" name="Picture 2" descr="C:\Documents and Settings\bus-ad1\Local Settings\Temporary Internet Files\Content.IE5\C3G35BHB\MC9001047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0" y="1598395"/>
            <a:ext cx="4091940" cy="3661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2275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4572000"/>
            <a:ext cx="5293730" cy="19642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192" y="4767072"/>
            <a:ext cx="4945641" cy="1625210"/>
          </a:xfrm>
        </p:spPr>
        <p:txBody>
          <a:bodyPr>
            <a:normAutofit/>
          </a:bodyPr>
          <a:lstStyle/>
          <a:p>
            <a:pPr algn="r"/>
            <a:r>
              <a:rPr lang="en-GB" sz="4100" b="1">
                <a:solidFill>
                  <a:srgbClr val="FFFFFF"/>
                </a:solidFill>
              </a:rPr>
              <a:t>Application Letter:  </a:t>
            </a:r>
            <a:br>
              <a:rPr lang="en-GB" sz="4100" b="1">
                <a:solidFill>
                  <a:srgbClr val="FFFFFF"/>
                </a:solidFill>
              </a:rPr>
            </a:br>
            <a:r>
              <a:rPr lang="en-GB" sz="4100">
                <a:solidFill>
                  <a:srgbClr val="FFFFFF"/>
                </a:solidFill>
              </a:rPr>
              <a:t>Advertised post/Solicited</a:t>
            </a:r>
          </a:p>
        </p:txBody>
      </p:sp>
      <p:pic>
        <p:nvPicPr>
          <p:cNvPr id="33794" name="Picture 2" descr="C:\Documents and Settings\bus-ad1\Local Settings\Temporary Internet Files\Content.IE5\005XH7UX\MC900441322[1]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550" b="2860"/>
          <a:stretch/>
        </p:blipFill>
        <p:spPr bwMode="auto">
          <a:xfrm>
            <a:off x="245660" y="321733"/>
            <a:ext cx="5293729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1989" y="917725"/>
            <a:ext cx="2568554" cy="4852362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Recipient’s full address: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- name of organisation, addressee, address</a:t>
            </a:r>
          </a:p>
          <a:p>
            <a:r>
              <a:rPr lang="en-GB" dirty="0">
                <a:solidFill>
                  <a:srgbClr val="FFFFFF"/>
                </a:solidFill>
              </a:rPr>
              <a:t>A subject: ‘Application for placement in…’</a:t>
            </a:r>
          </a:p>
          <a:p>
            <a:r>
              <a:rPr lang="en-GB" dirty="0">
                <a:solidFill>
                  <a:srgbClr val="FFFFFF"/>
                </a:solidFill>
              </a:rPr>
              <a:t>A personal greeting: ‘Dear Miss Smith….’</a:t>
            </a:r>
          </a:p>
          <a:p>
            <a:r>
              <a:rPr lang="en-GB" dirty="0">
                <a:solidFill>
                  <a:srgbClr val="FFFFFF"/>
                </a:solidFill>
              </a:rPr>
              <a:t>Information about where you found the placement advertisement – 1 paragraph using 1 sentence</a:t>
            </a: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0163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3796" y="585216"/>
            <a:ext cx="4305554" cy="1499616"/>
          </a:xfrm>
        </p:spPr>
        <p:txBody>
          <a:bodyPr>
            <a:normAutofit/>
          </a:bodyPr>
          <a:lstStyle/>
          <a:p>
            <a:r>
              <a:rPr lang="en-GB" sz="3700" b="1"/>
              <a:t>Application Letter:  </a:t>
            </a:r>
            <a:br>
              <a:rPr lang="en-GB" sz="3700" b="1"/>
            </a:br>
            <a:r>
              <a:rPr lang="en-GB" sz="3700"/>
              <a:t>Advertised post/Solicited</a:t>
            </a:r>
          </a:p>
        </p:txBody>
      </p:sp>
      <p:pic>
        <p:nvPicPr>
          <p:cNvPr id="34819" name="Picture 3" descr="C:\Documents and Settings\bus-ad1\Local Settings\Temporary Internet Files\Content.IE5\8G13O92Z\MP90044220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39" r="9072" b="-3"/>
          <a:stretch/>
        </p:blipFill>
        <p:spPr bwMode="auto">
          <a:xfrm>
            <a:off x="363474" y="484632"/>
            <a:ext cx="3371854" cy="3511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110D6E2B-CDB5-4D5D-8078-81CE987C44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2672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Rectangle 73">
            <a:extLst>
              <a:ext uri="{FF2B5EF4-FFF2-40B4-BE49-F238E27FC236}">
                <a16:creationId xmlns:a16="http://schemas.microsoft.com/office/drawing/2014/main" id="{914712CB-343F-47FD-88B1-FC04E6063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331" y="4150596"/>
            <a:ext cx="778918" cy="2231807"/>
          </a:xfrm>
          <a:prstGeom prst="rect">
            <a:avLst/>
          </a:pr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818" name="Picture 2" descr="C:\Documents and Settings\bus-ad1\Local Settings\Temporary Internet Files\Content.IE5\Z3G12HBK\MP900448645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77" r="5992" b="2"/>
          <a:stretch/>
        </p:blipFill>
        <p:spPr bwMode="auto">
          <a:xfrm>
            <a:off x="1266693" y="4150596"/>
            <a:ext cx="2468635" cy="2231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3796" y="2286000"/>
            <a:ext cx="4305554" cy="4023360"/>
          </a:xfrm>
        </p:spPr>
        <p:txBody>
          <a:bodyPr>
            <a:normAutofit/>
          </a:bodyPr>
          <a:lstStyle/>
          <a:p>
            <a:r>
              <a:rPr lang="en-GB" sz="1400"/>
              <a:t>Reason you are applying (i.e. your motivation) in 1 paragraph</a:t>
            </a:r>
          </a:p>
          <a:p>
            <a:r>
              <a:rPr lang="en-GB" sz="1400"/>
              <a:t>Reason why YOU qualify for the placement (given your experience, competencies, training) in 1 or 2 paragraphs</a:t>
            </a:r>
          </a:p>
          <a:p>
            <a:r>
              <a:rPr lang="en-GB" sz="1400"/>
              <a:t>Final paragraph (1-2 sentences) stating that you are willing to discuss your application at an interview</a:t>
            </a:r>
          </a:p>
          <a:p>
            <a:r>
              <a:rPr lang="en-GB" sz="1400"/>
              <a:t>Yours sincerely</a:t>
            </a:r>
          </a:p>
          <a:p>
            <a:r>
              <a:rPr lang="en-GB" sz="1400"/>
              <a:t>Your signature, name and address</a:t>
            </a:r>
          </a:p>
          <a:p>
            <a:r>
              <a:rPr lang="en-GB" sz="1400"/>
              <a:t>A reference to your attached CV (Enclosure: Curriculum Vitae) at bottom of page</a:t>
            </a:r>
          </a:p>
          <a:p>
            <a:r>
              <a:rPr lang="en-GB" sz="1400"/>
              <a:t>Be authentic!</a:t>
            </a:r>
          </a:p>
          <a:p>
            <a:r>
              <a:rPr lang="en-GB" sz="1400"/>
              <a:t>Acts like an extended business card – impression given will help determine whether you’re interviewed or not</a:t>
            </a:r>
          </a:p>
          <a:p>
            <a:endParaRPr lang="en-GB" sz="1400"/>
          </a:p>
          <a:p>
            <a:pPr marL="0" indent="0">
              <a:buNone/>
            </a:pP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4023866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591" y="804333"/>
            <a:ext cx="2476809" cy="5249334"/>
          </a:xfrm>
        </p:spPr>
        <p:txBody>
          <a:bodyPr>
            <a:normAutofit/>
          </a:bodyPr>
          <a:lstStyle/>
          <a:p>
            <a:pPr algn="r"/>
            <a:r>
              <a:rPr lang="en-GB" sz="3400" b="1">
                <a:solidFill>
                  <a:srgbClr val="FFFFFF"/>
                </a:solidFill>
              </a:rPr>
              <a:t>Application Letter:  </a:t>
            </a:r>
            <a:br>
              <a:rPr lang="en-GB" sz="3400" b="1">
                <a:solidFill>
                  <a:srgbClr val="FFFFFF"/>
                </a:solidFill>
              </a:rPr>
            </a:br>
            <a:r>
              <a:rPr lang="en-GB" sz="3400">
                <a:solidFill>
                  <a:srgbClr val="FFFFFF"/>
                </a:solidFill>
              </a:rPr>
              <a:t>Unsolicited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2411" y="804333"/>
            <a:ext cx="4610377" cy="5249334"/>
          </a:xfrm>
        </p:spPr>
        <p:txBody>
          <a:bodyPr anchor="ctr">
            <a:normAutofit/>
          </a:bodyPr>
          <a:lstStyle/>
          <a:p>
            <a:r>
              <a:rPr lang="en-GB" dirty="0"/>
              <a:t>Very similar layout to solicited </a:t>
            </a:r>
          </a:p>
          <a:p>
            <a:r>
              <a:rPr lang="en-GB" dirty="0"/>
              <a:t>Omit subject (application for post….) and where you saw the opportunity</a:t>
            </a:r>
          </a:p>
          <a:p>
            <a:r>
              <a:rPr lang="en-GB" dirty="0"/>
              <a:t>Different </a:t>
            </a:r>
            <a:r>
              <a:rPr lang="en-GB" b="1" dirty="0"/>
              <a:t>approach </a:t>
            </a:r>
            <a:r>
              <a:rPr lang="en-GB" dirty="0"/>
              <a:t>is needed as you’ve less knowledge (no ad to help) so prior research is </a:t>
            </a:r>
            <a:r>
              <a:rPr lang="en-GB" b="1" u="sng" dirty="0"/>
              <a:t>vital</a:t>
            </a:r>
          </a:p>
          <a:p>
            <a:r>
              <a:rPr lang="en-GB" dirty="0"/>
              <a:t>Call to check whether it’s possible to submit such an application and if so, who to address it to </a:t>
            </a:r>
          </a:p>
        </p:txBody>
      </p:sp>
    </p:spTree>
    <p:extLst>
      <p:ext uri="{BB962C8B-B14F-4D97-AF65-F5344CB8AC3E}">
        <p14:creationId xmlns:p14="http://schemas.microsoft.com/office/powerpoint/2010/main" val="459971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4572000"/>
            <a:ext cx="5293730" cy="1964266"/>
          </a:xfrm>
          <a:prstGeom prst="rect">
            <a:avLst/>
          </a:prstGeom>
          <a:solidFill>
            <a:srgbClr val="4B5B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192" y="4767072"/>
            <a:ext cx="4945641" cy="1625210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rgbClr val="FFFFFF"/>
                </a:solidFill>
              </a:rPr>
              <a:t>Application Letter:  </a:t>
            </a:r>
            <a:br>
              <a:rPr lang="en-GB" b="1">
                <a:solidFill>
                  <a:srgbClr val="FFFFFF"/>
                </a:solidFill>
              </a:rPr>
            </a:br>
            <a:r>
              <a:rPr lang="en-GB">
                <a:solidFill>
                  <a:srgbClr val="FFFFFF"/>
                </a:solidFill>
              </a:rPr>
              <a:t>Unsolicited</a:t>
            </a:r>
          </a:p>
        </p:txBody>
      </p:sp>
      <p:pic>
        <p:nvPicPr>
          <p:cNvPr id="36866" name="Picture 2" descr="C:\Documents and Settings\bus-ad1\Local Settings\Temporary Internet Files\Content.IE5\00YY7TR3\MP900405302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411" r="-2" b="-2"/>
          <a:stretch/>
        </p:blipFill>
        <p:spPr bwMode="auto">
          <a:xfrm>
            <a:off x="245660" y="321733"/>
            <a:ext cx="5293729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1989" y="917725"/>
            <a:ext cx="2568554" cy="4852362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rgbClr val="FFFFFF"/>
                </a:solidFill>
              </a:rPr>
              <a:t>Get the right person when you call – networking beforehand may have helped here</a:t>
            </a:r>
          </a:p>
          <a:p>
            <a:r>
              <a:rPr lang="en-GB" sz="1700">
                <a:solidFill>
                  <a:srgbClr val="FFFFFF"/>
                </a:solidFill>
              </a:rPr>
              <a:t>They’ve not yet thought about taking a student on placement, so you need to build a bridge here</a:t>
            </a:r>
          </a:p>
          <a:p>
            <a:r>
              <a:rPr lang="en-GB" sz="1700">
                <a:solidFill>
                  <a:srgbClr val="FFFFFF"/>
                </a:solidFill>
              </a:rPr>
              <a:t>Ball is in your court:  ‘What can you do for us?’ </a:t>
            </a:r>
          </a:p>
          <a:p>
            <a:r>
              <a:rPr lang="en-GB" sz="1700">
                <a:solidFill>
                  <a:srgbClr val="FFFFFF"/>
                </a:solidFill>
              </a:rPr>
              <a:t>What do they need?  What could you most usefully do and contribute?</a:t>
            </a:r>
          </a:p>
          <a:p>
            <a:r>
              <a:rPr lang="en-GB" sz="1700">
                <a:solidFill>
                  <a:srgbClr val="FFFFFF"/>
                </a:solidFill>
              </a:rPr>
              <a:t>Consider placement length</a:t>
            </a:r>
          </a:p>
        </p:txBody>
      </p:sp>
    </p:spTree>
    <p:extLst>
      <p:ext uri="{BB962C8B-B14F-4D97-AF65-F5344CB8AC3E}">
        <p14:creationId xmlns:p14="http://schemas.microsoft.com/office/powerpoint/2010/main" val="2476514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81CE8CA9-D6D2-4C46-8070-9566F894E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0141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2834314" cy="1499616"/>
          </a:xfrm>
        </p:spPr>
        <p:txBody>
          <a:bodyPr>
            <a:normAutofit/>
          </a:bodyPr>
          <a:lstStyle/>
          <a:p>
            <a:r>
              <a:rPr lang="en-GB" sz="3800" b="1">
                <a:solidFill>
                  <a:schemeClr val="tx1"/>
                </a:solidFill>
              </a:rPr>
              <a:t>Application Letter:  </a:t>
            </a:r>
            <a:br>
              <a:rPr lang="en-GB" sz="3800" b="1">
                <a:solidFill>
                  <a:schemeClr val="tx1"/>
                </a:solidFill>
              </a:rPr>
            </a:br>
            <a:r>
              <a:rPr lang="en-GB" sz="3800">
                <a:solidFill>
                  <a:schemeClr val="tx1"/>
                </a:solidFill>
              </a:rPr>
              <a:t>Unsolicited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72B31CF5-BEC2-457D-A52F-6A5CCB066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2843784" cy="3931920"/>
          </a:xfrm>
        </p:spPr>
        <p:txBody>
          <a:bodyPr>
            <a:normAutofit/>
          </a:bodyPr>
          <a:lstStyle/>
          <a:p>
            <a:r>
              <a:rPr lang="en-GB" sz="1900">
                <a:solidFill>
                  <a:srgbClr val="FFFFFF"/>
                </a:solidFill>
              </a:rPr>
              <a:t>Recipient’s full address: organisation’s name, addressee’s name, address</a:t>
            </a:r>
          </a:p>
          <a:p>
            <a:r>
              <a:rPr lang="en-GB" sz="1900">
                <a:solidFill>
                  <a:srgbClr val="FFFFFF"/>
                </a:solidFill>
              </a:rPr>
              <a:t>Subject: ‘e.g. unsolicited application for a placement in…..’</a:t>
            </a:r>
          </a:p>
          <a:p>
            <a:r>
              <a:rPr lang="en-GB" sz="1900">
                <a:solidFill>
                  <a:srgbClr val="FFFFFF"/>
                </a:solidFill>
              </a:rPr>
              <a:t>Dear Miss Smith</a:t>
            </a:r>
          </a:p>
          <a:p>
            <a:r>
              <a:rPr lang="en-GB" sz="1900">
                <a:solidFill>
                  <a:srgbClr val="FFFFFF"/>
                </a:solidFill>
              </a:rPr>
              <a:t>Reason why you’re applying for this particular department and/or organisation (your motivation) in 1 paragraph</a:t>
            </a:r>
          </a:p>
        </p:txBody>
      </p:sp>
      <p:pic>
        <p:nvPicPr>
          <p:cNvPr id="37890" name="Picture 2" descr="C:\Documents and Settings\bus-ad1\Local Settings\Temporary Internet Files\Content.IE5\BOC54UZ2\MC9003917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0" y="1393742"/>
            <a:ext cx="4091940" cy="4070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5618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4572000"/>
            <a:ext cx="5293730" cy="1964266"/>
          </a:xfrm>
          <a:prstGeom prst="rect">
            <a:avLst/>
          </a:prstGeom>
          <a:solidFill>
            <a:srgbClr val="7D706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192" y="4767072"/>
            <a:ext cx="4945641" cy="1625210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rgbClr val="FFFFFF"/>
                </a:solidFill>
              </a:rPr>
              <a:t>Application Letter:  </a:t>
            </a:r>
            <a:br>
              <a:rPr lang="en-GB" b="1">
                <a:solidFill>
                  <a:srgbClr val="FFFFFF"/>
                </a:solidFill>
              </a:rPr>
            </a:br>
            <a:r>
              <a:rPr lang="en-GB">
                <a:solidFill>
                  <a:srgbClr val="FFFFFF"/>
                </a:solidFill>
              </a:rPr>
              <a:t>Unsolicited</a:t>
            </a:r>
          </a:p>
        </p:txBody>
      </p:sp>
      <p:pic>
        <p:nvPicPr>
          <p:cNvPr id="38914" name="Picture 2" descr="C:\Documents and Settings\bus-ad1\Local Settings\Temporary Internet Files\Content.IE5\RUFE6WE6\MP900430487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25" r="1" b="19686"/>
          <a:stretch/>
        </p:blipFill>
        <p:spPr bwMode="auto">
          <a:xfrm>
            <a:off x="245660" y="321733"/>
            <a:ext cx="5293729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1989" y="917725"/>
            <a:ext cx="2568554" cy="4852362"/>
          </a:xfrm>
        </p:spPr>
        <p:txBody>
          <a:bodyPr anchor="ctr">
            <a:normAutofit/>
          </a:bodyPr>
          <a:lstStyle/>
          <a:p>
            <a:r>
              <a:rPr lang="en-GB" sz="1900">
                <a:solidFill>
                  <a:srgbClr val="FFFFFF"/>
                </a:solidFill>
              </a:rPr>
              <a:t>The contribution that you – given your experience, particular competencies, training – can make as a student on placement (1-2 paragraphs)</a:t>
            </a:r>
          </a:p>
          <a:p>
            <a:r>
              <a:rPr lang="en-GB" sz="1900">
                <a:solidFill>
                  <a:srgbClr val="FFFFFF"/>
                </a:solidFill>
              </a:rPr>
              <a:t>Final paragraph stating you are willing to discuss your application in an interview (1 paragraph, 1-2 sentences)</a:t>
            </a:r>
          </a:p>
          <a:p>
            <a:r>
              <a:rPr lang="en-GB" sz="1900">
                <a:solidFill>
                  <a:srgbClr val="FFFFFF"/>
                </a:solidFill>
              </a:rPr>
              <a:t>Yours sincerely; signature, name, address</a:t>
            </a:r>
          </a:p>
          <a:p>
            <a:r>
              <a:rPr lang="en-GB" sz="1900">
                <a:solidFill>
                  <a:srgbClr val="FFFFFF"/>
                </a:solidFill>
              </a:rPr>
              <a:t>Reference to attached CV (Enclosure: CV)</a:t>
            </a:r>
          </a:p>
        </p:txBody>
      </p:sp>
    </p:spTree>
    <p:extLst>
      <p:ext uri="{BB962C8B-B14F-4D97-AF65-F5344CB8AC3E}">
        <p14:creationId xmlns:p14="http://schemas.microsoft.com/office/powerpoint/2010/main" val="244406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C51136FD-BBB2-4EB4-A240-3E21EECF7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0141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2834314" cy="1499616"/>
          </a:xfrm>
        </p:spPr>
        <p:txBody>
          <a:bodyPr>
            <a:normAutofit/>
          </a:bodyPr>
          <a:lstStyle/>
          <a:p>
            <a:r>
              <a:rPr lang="en-GB" sz="3700" b="1">
                <a:solidFill>
                  <a:srgbClr val="FFFFFF"/>
                </a:solidFill>
              </a:rPr>
              <a:t>Application Letter:  </a:t>
            </a:r>
            <a:br>
              <a:rPr lang="en-GB" sz="3700" b="1">
                <a:solidFill>
                  <a:srgbClr val="FFFFFF"/>
                </a:solidFill>
              </a:rPr>
            </a:br>
            <a:r>
              <a:rPr lang="en-GB" sz="3700">
                <a:solidFill>
                  <a:srgbClr val="FFFFFF"/>
                </a:solidFill>
              </a:rPr>
              <a:t>Unsolicited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C6826B28-36B0-4CC1-8EC8-EF9B88B35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2843784" cy="3931920"/>
          </a:xfrm>
        </p:spPr>
        <p:txBody>
          <a:bodyPr>
            <a:normAutofit/>
          </a:bodyPr>
          <a:lstStyle/>
          <a:p>
            <a:r>
              <a:rPr lang="en-GB" sz="1900">
                <a:solidFill>
                  <a:srgbClr val="FFFFFF"/>
                </a:solidFill>
              </a:rPr>
              <a:t>You have to work hard to win the reader over</a:t>
            </a:r>
          </a:p>
          <a:p>
            <a:r>
              <a:rPr lang="en-GB" sz="1900">
                <a:solidFill>
                  <a:srgbClr val="FFFFFF"/>
                </a:solidFill>
              </a:rPr>
              <a:t>Needs to be tailored to the reader personally</a:t>
            </a:r>
          </a:p>
          <a:p>
            <a:r>
              <a:rPr lang="en-GB" sz="1900">
                <a:solidFill>
                  <a:srgbClr val="FFFFFF"/>
                </a:solidFill>
              </a:rPr>
              <a:t>Research keywords the organisation uses regularly and use them</a:t>
            </a:r>
          </a:p>
          <a:p>
            <a:r>
              <a:rPr lang="en-GB" sz="1900">
                <a:solidFill>
                  <a:srgbClr val="FFFFFF"/>
                </a:solidFill>
              </a:rPr>
              <a:t>Talk to employees to find out</a:t>
            </a:r>
          </a:p>
          <a:p>
            <a:r>
              <a:rPr lang="en-GB" sz="1900">
                <a:solidFill>
                  <a:srgbClr val="FFFFFF"/>
                </a:solidFill>
              </a:rPr>
              <a:t>Show you’ve researched and understand their culture.</a:t>
            </a:r>
          </a:p>
        </p:txBody>
      </p:sp>
      <p:pic>
        <p:nvPicPr>
          <p:cNvPr id="39938" name="Picture 2" descr="C:\Documents and Settings\bus-ad1\Local Settings\Temporary Internet Files\Content.IE5\005XH7UX\MP900442175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67" r="24678" b="-1"/>
          <a:stretch/>
        </p:blipFill>
        <p:spPr bwMode="auto">
          <a:xfrm>
            <a:off x="4572000" y="640080"/>
            <a:ext cx="4091940" cy="557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6316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4572000"/>
            <a:ext cx="5293730" cy="1964266"/>
          </a:xfrm>
          <a:prstGeom prst="rect">
            <a:avLst/>
          </a:prstGeom>
          <a:solidFill>
            <a:srgbClr val="2D31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192" y="4767072"/>
            <a:ext cx="4945641" cy="1625210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rgbClr val="FFFFFF"/>
                </a:solidFill>
              </a:rPr>
              <a:t>Digital Applications</a:t>
            </a:r>
          </a:p>
        </p:txBody>
      </p:sp>
      <p:pic>
        <p:nvPicPr>
          <p:cNvPr id="40962" name="Picture 2" descr="C:\Documents and Settings\bus-ad1\Local Settings\Temporary Internet Files\Content.IE5\KCTXA56R\MP900387929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154" r="-3" b="13561"/>
          <a:stretch/>
        </p:blipFill>
        <p:spPr bwMode="auto">
          <a:xfrm>
            <a:off x="245660" y="321733"/>
            <a:ext cx="5293729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1989" y="917725"/>
            <a:ext cx="2568554" cy="4852362"/>
          </a:xfrm>
        </p:spPr>
        <p:txBody>
          <a:bodyPr anchor="ctr">
            <a:normAutofit/>
          </a:bodyPr>
          <a:lstStyle/>
          <a:p>
            <a:r>
              <a:rPr lang="en-GB" sz="1400">
                <a:solidFill>
                  <a:srgbClr val="FFFFFF"/>
                </a:solidFill>
              </a:rPr>
              <a:t>On websites of organisations</a:t>
            </a:r>
          </a:p>
          <a:p>
            <a:r>
              <a:rPr lang="en-GB" sz="1400">
                <a:solidFill>
                  <a:srgbClr val="FFFFFF"/>
                </a:solidFill>
              </a:rPr>
              <a:t>Must be completed – procedure is normally explained there</a:t>
            </a:r>
          </a:p>
          <a:p>
            <a:r>
              <a:rPr lang="en-GB" sz="1400">
                <a:solidFill>
                  <a:srgbClr val="FFFFFF"/>
                </a:solidFill>
              </a:rPr>
              <a:t>Email applications included here</a:t>
            </a:r>
          </a:p>
          <a:p>
            <a:r>
              <a:rPr lang="en-GB" sz="1400">
                <a:solidFill>
                  <a:srgbClr val="FFFFFF"/>
                </a:solidFill>
              </a:rPr>
              <a:t>Find out what’s required of you: email and CV attached only quite often, so your email becomes your covering letter.</a:t>
            </a:r>
          </a:p>
          <a:p>
            <a:r>
              <a:rPr lang="en-GB" sz="1400">
                <a:solidFill>
                  <a:srgbClr val="FFFFFF"/>
                </a:solidFill>
              </a:rPr>
              <a:t>Slightly less formal, and shorter than a covering letter normally would be</a:t>
            </a:r>
          </a:p>
          <a:p>
            <a:r>
              <a:rPr lang="en-GB" sz="1400">
                <a:solidFill>
                  <a:srgbClr val="FFFFFF"/>
                </a:solidFill>
              </a:rPr>
              <a:t>Be polite – you are still being tested/assessed</a:t>
            </a:r>
          </a:p>
          <a:p>
            <a:r>
              <a:rPr lang="en-GB" sz="1400">
                <a:solidFill>
                  <a:srgbClr val="FFFFFF"/>
                </a:solidFill>
              </a:rPr>
              <a:t>Could incorporate CV into the body of your message (prevents problems with file opening)</a:t>
            </a:r>
          </a:p>
        </p:txBody>
      </p:sp>
    </p:spTree>
    <p:extLst>
      <p:ext uri="{BB962C8B-B14F-4D97-AF65-F5344CB8AC3E}">
        <p14:creationId xmlns:p14="http://schemas.microsoft.com/office/powerpoint/2010/main" val="2548246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9000"/>
                <a:satMod val="145000"/>
              </a:schemeClr>
            </a:duotone>
          </a:blip>
          <a:tile tx="0" ty="0" sx="32000" sy="32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</a:schemeClr>
              <a:schemeClr val="phClr">
                <a:shade val="95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090DCB5F-146D-478A-852A-34B16FE9F3A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2031</Words>
  <Application>Microsoft Office PowerPoint</Application>
  <PresentationFormat>On-screen Show (4:3)</PresentationFormat>
  <Paragraphs>199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Tw Cen MT</vt:lpstr>
      <vt:lpstr>Tw Cen MT Condensed</vt:lpstr>
      <vt:lpstr>Wingdings 3</vt:lpstr>
      <vt:lpstr>Integral</vt:lpstr>
      <vt:lpstr>Steps in the application process: Solicited or unsolicited</vt:lpstr>
      <vt:lpstr>Preparation: the key to success</vt:lpstr>
      <vt:lpstr>Preparation: BEFORE YOU APPLY</vt:lpstr>
      <vt:lpstr>Preparation:  THE APPLICATION PROCEDURE</vt:lpstr>
      <vt:lpstr>Preparation:  THE APPLICATION PROCESS</vt:lpstr>
      <vt:lpstr>Competencies demonstrated:</vt:lpstr>
      <vt:lpstr>Curriculum Vitae (CV)</vt:lpstr>
      <vt:lpstr>Curriculum Vitae (CV)</vt:lpstr>
      <vt:lpstr>Curriculum Vitae (CV):  It’s tricky…..</vt:lpstr>
      <vt:lpstr>Curriculum Vitae (CV):  It must.…</vt:lpstr>
      <vt:lpstr>Curriculum Vitae (CV):    It must.…</vt:lpstr>
      <vt:lpstr>Curriculum Vitae (CV):    </vt:lpstr>
      <vt:lpstr>Basic CV should contain…</vt:lpstr>
      <vt:lpstr>CV advice</vt:lpstr>
      <vt:lpstr>The Ideal CV is…..</vt:lpstr>
      <vt:lpstr>The Ideal CV is…..</vt:lpstr>
      <vt:lpstr>CV Layout: Key requirements</vt:lpstr>
      <vt:lpstr>CV Layout: Key requirements</vt:lpstr>
      <vt:lpstr>CV Layout: Key requirements</vt:lpstr>
      <vt:lpstr>CV Format:   Sentence structure</vt:lpstr>
      <vt:lpstr>CV Format:  Vocabulary</vt:lpstr>
      <vt:lpstr>CV Format:  Form/Layout</vt:lpstr>
      <vt:lpstr>Application Letter</vt:lpstr>
      <vt:lpstr>Application Letter</vt:lpstr>
      <vt:lpstr>Application Letter:     AIDA</vt:lpstr>
      <vt:lpstr>Application Letter:   Advertised post/Solicited</vt:lpstr>
      <vt:lpstr>Application Letter:   Advertised post/Solicited</vt:lpstr>
      <vt:lpstr>Application Letter:   Unsolicited</vt:lpstr>
      <vt:lpstr>Application Letter:   Unsolicited</vt:lpstr>
      <vt:lpstr>Application Letter:   Unsolicited</vt:lpstr>
      <vt:lpstr>Application Letter:   Unsolicited</vt:lpstr>
      <vt:lpstr>Application Letter:   Unsolicited</vt:lpstr>
      <vt:lpstr>Digital Applications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Steps in the application process: Solicited or unsolicited</dc:title>
  <dc:creator>Marie Pitson</dc:creator>
  <cp:lastModifiedBy>Marie Pitson</cp:lastModifiedBy>
  <cp:revision>2</cp:revision>
  <dcterms:created xsi:type="dcterms:W3CDTF">2021-02-04T14:28:43Z</dcterms:created>
  <dcterms:modified xsi:type="dcterms:W3CDTF">2021-02-17T12:00:05Z</dcterms:modified>
</cp:coreProperties>
</file>