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61" r:id="rId3"/>
    <p:sldId id="262" r:id="rId4"/>
    <p:sldId id="264" r:id="rId5"/>
    <p:sldId id="263" r:id="rId6"/>
    <p:sldId id="265" r:id="rId7"/>
    <p:sldId id="266" r:id="rId8"/>
    <p:sldId id="270" r:id="rId9"/>
    <p:sldId id="271" r:id="rId10"/>
    <p:sldId id="272" r:id="rId11"/>
    <p:sldId id="293" r:id="rId12"/>
    <p:sldId id="294" r:id="rId13"/>
    <p:sldId id="267" r:id="rId14"/>
    <p:sldId id="268" r:id="rId15"/>
    <p:sldId id="269" r:id="rId16"/>
    <p:sldId id="283" r:id="rId17"/>
    <p:sldId id="284" r:id="rId18"/>
    <p:sldId id="285" r:id="rId19"/>
    <p:sldId id="286" r:id="rId20"/>
    <p:sldId id="287" r:id="rId21"/>
    <p:sldId id="288" r:id="rId22"/>
    <p:sldId id="289" r:id="rId23"/>
    <p:sldId id="290" r:id="rId24"/>
    <p:sldId id="292" r:id="rId25"/>
    <p:sldId id="296" r:id="rId26"/>
    <p:sldId id="295" r:id="rId2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24" autoAdjust="0"/>
    <p:restoredTop sz="94660"/>
  </p:normalViewPr>
  <p:slideViewPr>
    <p:cSldViewPr>
      <p:cViewPr varScale="1">
        <p:scale>
          <a:sx n="106" d="100"/>
          <a:sy n="106" d="100"/>
        </p:scale>
        <p:origin x="-90" y="-1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2.wmf"/><Relationship Id="rId1" Type="http://schemas.openxmlformats.org/officeDocument/2006/relationships/image" Target="../media/image11.wmf"/><Relationship Id="rId4" Type="http://schemas.openxmlformats.org/officeDocument/2006/relationships/image" Target="../media/image1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8.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44CF7E6-88DD-4A0C-B413-A272A1EEED6C}" type="datetimeFigureOut">
              <a:rPr lang="en-US" smtClean="0"/>
              <a:pPr/>
              <a:t>10/27/2014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B0DFCE-034D-4E49-903C-6240958913AD}" type="slidenum">
              <a:rPr lang="en-GB" smtClean="0"/>
              <a:pPr/>
              <a:t>‹#›</a:t>
            </a:fld>
            <a:endParaRPr lang="en-GB"/>
          </a:p>
        </p:txBody>
      </p:sp>
    </p:spTree>
    <p:extLst>
      <p:ext uri="{BB962C8B-B14F-4D97-AF65-F5344CB8AC3E}">
        <p14:creationId xmlns:p14="http://schemas.microsoft.com/office/powerpoint/2010/main" val="2273189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11</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p:cNvSpPr>
            <a:spLocks noGrp="1" noChangeArrowheads="1"/>
          </p:cNvSpPr>
          <p:nvPr>
            <p:ph type="sldNum"/>
          </p:nvPr>
        </p:nvSpPr>
        <p:spPr>
          <a:ln/>
        </p:spPr>
        <p:txBody>
          <a:bodyPr/>
          <a:lstStyle/>
          <a:p>
            <a:fld id="{9DDCFBC6-5606-4E61-8CEE-67AD6C382090}" type="slidenum">
              <a:rPr lang="en-GB"/>
              <a:pPr/>
              <a:t>12</a:t>
            </a:fld>
            <a:endParaRPr lang="en-GB"/>
          </a:p>
        </p:txBody>
      </p:sp>
      <p:sp>
        <p:nvSpPr>
          <p:cNvPr id="13313" name="Rectangle 1"/>
          <p:cNvSpPr txBox="1">
            <a:spLocks noGrp="1" noRot="1" noChangeAspect="1" noChangeArrowheads="1"/>
          </p:cNvSpPr>
          <p:nvPr>
            <p:ph type="sldImg"/>
          </p:nvPr>
        </p:nvSpPr>
        <p:spPr bwMode="auto">
          <a:xfrm>
            <a:off x="1143000" y="695325"/>
            <a:ext cx="4570413" cy="3427413"/>
          </a:xfrm>
          <a:prstGeom prst="rect">
            <a:avLst/>
          </a:prstGeom>
          <a:solidFill>
            <a:srgbClr val="FFFFFF"/>
          </a:solidFill>
          <a:ln>
            <a:solidFill>
              <a:srgbClr val="000000"/>
            </a:solidFill>
            <a:miter lim="800000"/>
            <a:headEnd/>
            <a:tailEnd/>
          </a:ln>
        </p:spPr>
      </p:sp>
      <p:sp>
        <p:nvSpPr>
          <p:cNvPr id="13314" name="Rectangle 2"/>
          <p:cNvSpPr txBox="1">
            <a:spLocks noGrp="1" noChangeArrowheads="1"/>
          </p:cNvSpPr>
          <p:nvPr>
            <p:ph type="body" idx="1"/>
          </p:nvPr>
        </p:nvSpPr>
        <p:spPr bwMode="auto">
          <a:xfrm>
            <a:off x="685512" y="4343230"/>
            <a:ext cx="5486976" cy="4115139"/>
          </a:xfrm>
          <a:prstGeom prst="rect">
            <a:avLst/>
          </a:prstGeom>
          <a:noFill/>
          <a:ln>
            <a:round/>
            <a:headEnd/>
            <a:tailEnd/>
          </a:ln>
        </p:spPr>
        <p:txBody>
          <a:bodyPr wrap="none" anchor="ct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579" name="Rectangle 1027"/>
          <p:cNvSpPr>
            <a:spLocks noGrp="1" noChangeArrowheads="1"/>
          </p:cNvSpPr>
          <p:nvPr>
            <p:ph type="subTitle" idx="1"/>
          </p:nvPr>
        </p:nvSpPr>
        <p:spPr>
          <a:xfrm>
            <a:off x="573088" y="3702050"/>
            <a:ext cx="6000750" cy="1249363"/>
          </a:xfrm>
        </p:spPr>
        <p:txBody>
          <a:bodyPr rIns="0"/>
          <a:lstStyle>
            <a:lvl1pPr marL="0" indent="0">
              <a:spcBef>
                <a:spcPct val="0"/>
              </a:spcBef>
              <a:buFontTx/>
              <a:buNone/>
              <a:defRPr sz="1800" b="1"/>
            </a:lvl1pPr>
          </a:lstStyle>
          <a:p>
            <a:pPr lvl="0"/>
            <a:r>
              <a:rPr lang="en-US" noProof="0" smtClean="0"/>
              <a:t>Click to edit Master subtitle style</a:t>
            </a:r>
            <a:endParaRPr lang="en-US" noProof="0" smtClean="0"/>
          </a:p>
        </p:txBody>
      </p:sp>
      <p:sp>
        <p:nvSpPr>
          <p:cNvPr id="24578" name="Rectangle 1026"/>
          <p:cNvSpPr>
            <a:spLocks noGrp="1" noChangeArrowheads="1"/>
          </p:cNvSpPr>
          <p:nvPr>
            <p:ph type="ctrTitle"/>
          </p:nvPr>
        </p:nvSpPr>
        <p:spPr>
          <a:xfrm>
            <a:off x="573088" y="2808288"/>
            <a:ext cx="7999412" cy="593725"/>
          </a:xfrm>
        </p:spPr>
        <p:txBody>
          <a:bodyPr/>
          <a:lstStyle>
            <a:lvl1pPr>
              <a:defRPr sz="3100">
                <a:solidFill>
                  <a:srgbClr val="0070C0"/>
                </a:solidFill>
              </a:defRPr>
            </a:lvl1pPr>
          </a:lstStyle>
          <a:p>
            <a:pPr lvl="0"/>
            <a:r>
              <a:rPr lang="en-US" noProof="0" smtClean="0"/>
              <a:t>Click to edit Master title style</a:t>
            </a:r>
            <a:endParaRPr lang="en-US" noProof="0"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1" y="188640"/>
            <a:ext cx="2016224" cy="809280"/>
          </a:xfrm>
          <a:prstGeom prst="rect">
            <a:avLst/>
          </a:prstGeom>
        </p:spPr>
      </p:pic>
      <p:sp>
        <p:nvSpPr>
          <p:cNvPr id="6" name="Line 48"/>
          <p:cNvSpPr>
            <a:spLocks noChangeShapeType="1"/>
          </p:cNvSpPr>
          <p:nvPr/>
        </p:nvSpPr>
        <p:spPr bwMode="auto">
          <a:xfrm>
            <a:off x="35496" y="3501008"/>
            <a:ext cx="9144000" cy="0"/>
          </a:xfrm>
          <a:prstGeom prst="line">
            <a:avLst/>
          </a:prstGeom>
          <a:noFill/>
          <a:ln w="73025">
            <a:gradFill flip="none" rotWithShape="1">
              <a:gsLst>
                <a:gs pos="0">
                  <a:srgbClr val="0070C0"/>
                </a:gs>
                <a:gs pos="50000">
                  <a:srgbClr val="0070C0">
                    <a:alpha val="52000"/>
                  </a:srgbClr>
                </a:gs>
                <a:gs pos="100000">
                  <a:srgbClr val="0070C0">
                    <a:alpha val="23000"/>
                  </a:srgbClr>
                </a:gs>
              </a:gsLst>
              <a:lin ang="0" scaled="1"/>
              <a:tileRect/>
            </a:gradFill>
            <a:round/>
            <a:headEnd/>
            <a:tailEnd/>
          </a:ln>
          <a:effectLst/>
        </p:spPr>
        <p:txBody>
          <a:bodyPr lIns="90000" tIns="46800" rIns="90000" bIns="46800" anchor="ctr"/>
          <a:lstStyle/>
          <a:p>
            <a:pPr>
              <a:defRPr/>
            </a:pPr>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3088" y="298673"/>
            <a:ext cx="7131050" cy="754063"/>
          </a:xfrm>
        </p:spPr>
        <p:txBody>
          <a:bodyPr/>
          <a:lstStyle/>
          <a:p>
            <a:r>
              <a:rPr lang="en-US" smtClean="0"/>
              <a:t>Click to edit Master title style</a:t>
            </a:r>
            <a:endParaRPr lang="en-GB"/>
          </a:p>
        </p:txBody>
      </p:sp>
      <p:sp>
        <p:nvSpPr>
          <p:cNvPr id="3" name="Content Placeholder 2"/>
          <p:cNvSpPr>
            <a:spLocks noGrp="1"/>
          </p:cNvSpPr>
          <p:nvPr>
            <p:ph idx="1"/>
          </p:nvPr>
        </p:nvSpPr>
        <p:spPr>
          <a:ln>
            <a:noFill/>
          </a:ln>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573088" y="1390650"/>
            <a:ext cx="3924300" cy="5084763"/>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Content Placeholder 3"/>
          <p:cNvSpPr>
            <a:spLocks noGrp="1"/>
          </p:cNvSpPr>
          <p:nvPr>
            <p:ph sz="half" idx="2"/>
          </p:nvPr>
        </p:nvSpPr>
        <p:spPr>
          <a:xfrm>
            <a:off x="4649788" y="1390650"/>
            <a:ext cx="3925887" cy="5084763"/>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solidFill>
                  <a:srgbClr val="0070C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5425" y="311150"/>
            <a:ext cx="2000250" cy="616426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573088" y="311150"/>
            <a:ext cx="5849937" cy="616426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6146" name="Rectangle 46"/>
          <p:cNvSpPr>
            <a:spLocks noGrp="1" noChangeArrowheads="1"/>
          </p:cNvSpPr>
          <p:nvPr>
            <p:ph type="body" idx="1"/>
          </p:nvPr>
        </p:nvSpPr>
        <p:spPr bwMode="auto">
          <a:xfrm>
            <a:off x="573088" y="1390650"/>
            <a:ext cx="8002587" cy="5084763"/>
          </a:xfrm>
          <a:prstGeom prst="rect">
            <a:avLst/>
          </a:prstGeom>
          <a:noFill/>
          <a:ln w="9525">
            <a:noFill/>
            <a:miter lim="800000"/>
            <a:headEnd/>
            <a:tailEnd/>
          </a:ln>
        </p:spPr>
        <p:txBody>
          <a:bodyPr vert="horz" wrap="square" lIns="0" tIns="0" rIns="108000" bIns="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6147" name="Rectangle 47"/>
          <p:cNvSpPr>
            <a:spLocks noGrp="1" noChangeArrowheads="1"/>
          </p:cNvSpPr>
          <p:nvPr>
            <p:ph type="title"/>
          </p:nvPr>
        </p:nvSpPr>
        <p:spPr bwMode="auto">
          <a:xfrm>
            <a:off x="573088" y="311150"/>
            <a:ext cx="7131050" cy="754063"/>
          </a:xfrm>
          <a:prstGeom prst="rect">
            <a:avLst/>
          </a:prstGeom>
          <a:noFill/>
          <a:ln w="9525">
            <a:noFill/>
            <a:miter lim="800000"/>
            <a:headEnd/>
            <a:tailEnd/>
          </a:ln>
        </p:spPr>
        <p:txBody>
          <a:bodyPr vert="horz" wrap="square" lIns="0" tIns="0" rIns="0" bIns="0" numCol="1" anchor="t" anchorCtr="0" compatLnSpc="1">
            <a:prstTxWarp prst="textNoShape">
              <a:avLst/>
            </a:prstTxWarp>
          </a:bodyPr>
          <a:lstStyle/>
          <a:p>
            <a:pPr lvl="0"/>
            <a:r>
              <a:rPr lang="en-US" smtClean="0"/>
              <a:t>Click to edit Master title style</a:t>
            </a:r>
            <a:endParaRPr lang="en-US" dirty="0" smtClean="0"/>
          </a:p>
        </p:txBody>
      </p:sp>
      <p:sp>
        <p:nvSpPr>
          <p:cNvPr id="1030" name="Line 50"/>
          <p:cNvSpPr>
            <a:spLocks noChangeShapeType="1"/>
          </p:cNvSpPr>
          <p:nvPr/>
        </p:nvSpPr>
        <p:spPr bwMode="auto">
          <a:xfrm>
            <a:off x="0" y="6475413"/>
            <a:ext cx="9144000" cy="0"/>
          </a:xfrm>
          <a:prstGeom prst="line">
            <a:avLst/>
          </a:prstGeom>
          <a:noFill/>
          <a:ln w="12700">
            <a:solidFill>
              <a:srgbClr val="0070C0"/>
            </a:solidFill>
            <a:round/>
            <a:headEnd/>
            <a:tailEnd/>
          </a:ln>
          <a:effectLst/>
        </p:spPr>
        <p:txBody>
          <a:bodyPr lIns="90000" tIns="46800" rIns="90000" bIns="46800" anchor="ctr"/>
          <a:lstStyle/>
          <a:p>
            <a:pPr>
              <a:defRPr/>
            </a:pPr>
            <a:endParaRPr lang="en-GB"/>
          </a:p>
        </p:txBody>
      </p:sp>
      <p:pic>
        <p:nvPicPr>
          <p:cNvPr id="6151" name="Picture 7"/>
          <p:cNvPicPr>
            <a:picLocks noChangeAspect="1"/>
          </p:cNvPicPr>
          <p:nvPr/>
        </p:nvPicPr>
        <p:blipFill>
          <a:blip r:embed="rId13">
            <a:extLst>
              <a:ext uri="{28A0092B-C50C-407E-A947-70E740481C1C}">
                <a14:useLocalDpi xmlns:a14="http://schemas.microsoft.com/office/drawing/2010/main" val="0"/>
              </a:ext>
            </a:extLst>
          </a:blip>
          <a:stretch>
            <a:fillRect/>
          </a:stretch>
        </p:blipFill>
        <p:spPr bwMode="auto">
          <a:xfrm>
            <a:off x="6590633" y="44624"/>
            <a:ext cx="2301847" cy="923925"/>
          </a:xfrm>
          <a:prstGeom prst="rect">
            <a:avLst/>
          </a:prstGeom>
          <a:noFill/>
          <a:ln w="9525">
            <a:noFill/>
            <a:miter lim="800000"/>
            <a:headEnd/>
            <a:tailEnd/>
          </a:ln>
        </p:spPr>
      </p:pic>
      <p:sp>
        <p:nvSpPr>
          <p:cNvPr id="8" name="Line 48"/>
          <p:cNvSpPr>
            <a:spLocks noChangeShapeType="1"/>
          </p:cNvSpPr>
          <p:nvPr/>
        </p:nvSpPr>
        <p:spPr bwMode="auto">
          <a:xfrm>
            <a:off x="0" y="1052736"/>
            <a:ext cx="9144000" cy="0"/>
          </a:xfrm>
          <a:prstGeom prst="line">
            <a:avLst/>
          </a:prstGeom>
          <a:noFill/>
          <a:ln w="73025">
            <a:gradFill flip="none" rotWithShape="1">
              <a:gsLst>
                <a:gs pos="0">
                  <a:srgbClr val="0070C0"/>
                </a:gs>
                <a:gs pos="50000">
                  <a:srgbClr val="0070C0">
                    <a:alpha val="52000"/>
                  </a:srgbClr>
                </a:gs>
                <a:gs pos="100000">
                  <a:srgbClr val="0070C0">
                    <a:alpha val="23000"/>
                  </a:srgbClr>
                </a:gs>
              </a:gsLst>
              <a:lin ang="0" scaled="1"/>
              <a:tileRect/>
            </a:gradFill>
            <a:round/>
            <a:headEnd/>
            <a:tailEnd/>
          </a:ln>
          <a:effectLst/>
        </p:spPr>
        <p:txBody>
          <a:bodyPr lIns="90000" tIns="46800" rIns="90000" bIns="46800" anchor="ctr"/>
          <a:lstStyle/>
          <a:p>
            <a:pPr>
              <a:defRPr/>
            </a:pPr>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lnSpc>
          <a:spcPct val="95000"/>
        </a:lnSpc>
        <a:spcBef>
          <a:spcPct val="0"/>
        </a:spcBef>
        <a:spcAft>
          <a:spcPct val="0"/>
        </a:spcAft>
        <a:defRPr sz="2600" b="1">
          <a:solidFill>
            <a:srgbClr val="0070C0"/>
          </a:solidFill>
          <a:latin typeface="+mj-lt"/>
          <a:ea typeface="+mj-ea"/>
          <a:cs typeface="+mj-cs"/>
        </a:defRPr>
      </a:lvl1pPr>
      <a:lvl2pPr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2pPr>
      <a:lvl3pPr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3pPr>
      <a:lvl4pPr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4pPr>
      <a:lvl5pPr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5pPr>
      <a:lvl6pPr marL="457200"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6pPr>
      <a:lvl7pPr marL="914400"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7pPr>
      <a:lvl8pPr marL="1371600"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8pPr>
      <a:lvl9pPr marL="1828800" algn="l" rtl="0" eaLnBrk="1" fontAlgn="base" hangingPunct="1">
        <a:lnSpc>
          <a:spcPct val="95000"/>
        </a:lnSpc>
        <a:spcBef>
          <a:spcPct val="0"/>
        </a:spcBef>
        <a:spcAft>
          <a:spcPct val="0"/>
        </a:spcAft>
        <a:defRPr sz="2600" b="1">
          <a:solidFill>
            <a:schemeClr val="tx2"/>
          </a:solidFill>
          <a:latin typeface="Arial" charset="0"/>
          <a:ea typeface="ＭＳ Ｐゴシック" pitchFamily="34" charset="-128"/>
        </a:defRPr>
      </a:lvl9pPr>
    </p:titleStyle>
    <p:bodyStyle>
      <a:lvl1pPr marL="185738" indent="-185738" algn="l" rtl="0" eaLnBrk="1" fontAlgn="base" hangingPunct="1">
        <a:spcBef>
          <a:spcPct val="60000"/>
        </a:spcBef>
        <a:spcAft>
          <a:spcPct val="0"/>
        </a:spcAft>
        <a:buClr>
          <a:schemeClr val="accent1"/>
        </a:buClr>
        <a:buChar char="•"/>
        <a:defRPr sz="2200">
          <a:solidFill>
            <a:schemeClr val="tx1"/>
          </a:solidFill>
          <a:latin typeface="+mn-lt"/>
          <a:ea typeface="+mn-ea"/>
          <a:cs typeface="+mn-cs"/>
        </a:defRPr>
      </a:lvl1pPr>
      <a:lvl2pPr marL="411163" indent="-206375" algn="l" rtl="0" eaLnBrk="1" fontAlgn="base" hangingPunct="1">
        <a:spcBef>
          <a:spcPct val="30000"/>
        </a:spcBef>
        <a:spcAft>
          <a:spcPct val="0"/>
        </a:spcAft>
        <a:buFont typeface="Arial" charset="0"/>
        <a:buChar char="–"/>
        <a:defRPr sz="2000">
          <a:solidFill>
            <a:schemeClr val="tx1"/>
          </a:solidFill>
          <a:latin typeface="+mn-lt"/>
          <a:ea typeface="+mn-ea"/>
        </a:defRPr>
      </a:lvl2pPr>
      <a:lvl3pPr marL="582613" indent="-153988" algn="l" rtl="0" eaLnBrk="1" fontAlgn="base" hangingPunct="1">
        <a:spcBef>
          <a:spcPct val="20000"/>
        </a:spcBef>
        <a:spcAft>
          <a:spcPct val="0"/>
        </a:spcAft>
        <a:buChar char="•"/>
        <a:defRPr>
          <a:solidFill>
            <a:schemeClr val="tx1"/>
          </a:solidFill>
          <a:latin typeface="+mn-lt"/>
          <a:ea typeface="+mn-ea"/>
        </a:defRPr>
      </a:lvl3pPr>
      <a:lvl4pPr marL="744538" indent="-160338" algn="l" rtl="0" eaLnBrk="1" fontAlgn="base" hangingPunct="1">
        <a:spcBef>
          <a:spcPct val="20000"/>
        </a:spcBef>
        <a:spcAft>
          <a:spcPct val="0"/>
        </a:spcAft>
        <a:buChar char="•"/>
        <a:defRPr sz="1600">
          <a:solidFill>
            <a:schemeClr val="tx1"/>
          </a:solidFill>
          <a:latin typeface="+mn-lt"/>
          <a:ea typeface="+mn-ea"/>
        </a:defRPr>
      </a:lvl4pPr>
      <a:lvl5pPr marL="893763" indent="-147638" algn="l" rtl="0" eaLnBrk="1" fontAlgn="base" hangingPunct="1">
        <a:spcBef>
          <a:spcPct val="20000"/>
        </a:spcBef>
        <a:spcAft>
          <a:spcPct val="0"/>
        </a:spcAft>
        <a:buChar char="»"/>
        <a:defRPr sz="1600">
          <a:solidFill>
            <a:schemeClr val="tx1"/>
          </a:solidFill>
          <a:latin typeface="+mn-lt"/>
          <a:ea typeface="+mn-ea"/>
        </a:defRPr>
      </a:lvl5pPr>
      <a:lvl6pPr marL="1350963" indent="-147638" algn="l" rtl="0" eaLnBrk="1" fontAlgn="base" hangingPunct="1">
        <a:spcBef>
          <a:spcPct val="20000"/>
        </a:spcBef>
        <a:spcAft>
          <a:spcPct val="0"/>
        </a:spcAft>
        <a:buChar char="»"/>
        <a:defRPr sz="1600">
          <a:solidFill>
            <a:schemeClr val="tx1"/>
          </a:solidFill>
          <a:latin typeface="+mn-lt"/>
          <a:ea typeface="+mn-ea"/>
        </a:defRPr>
      </a:lvl6pPr>
      <a:lvl7pPr marL="1808163" indent="-147638" algn="l" rtl="0" eaLnBrk="1" fontAlgn="base" hangingPunct="1">
        <a:spcBef>
          <a:spcPct val="20000"/>
        </a:spcBef>
        <a:spcAft>
          <a:spcPct val="0"/>
        </a:spcAft>
        <a:buChar char="»"/>
        <a:defRPr sz="1600">
          <a:solidFill>
            <a:schemeClr val="tx1"/>
          </a:solidFill>
          <a:latin typeface="+mn-lt"/>
          <a:ea typeface="+mn-ea"/>
        </a:defRPr>
      </a:lvl7pPr>
      <a:lvl8pPr marL="2265363" indent="-147638" algn="l" rtl="0" eaLnBrk="1" fontAlgn="base" hangingPunct="1">
        <a:spcBef>
          <a:spcPct val="20000"/>
        </a:spcBef>
        <a:spcAft>
          <a:spcPct val="0"/>
        </a:spcAft>
        <a:buChar char="»"/>
        <a:defRPr sz="1600">
          <a:solidFill>
            <a:schemeClr val="tx1"/>
          </a:solidFill>
          <a:latin typeface="+mn-lt"/>
          <a:ea typeface="+mn-ea"/>
        </a:defRPr>
      </a:lvl8pPr>
      <a:lvl9pPr marL="2722563" indent="-147638" algn="l" rtl="0" eaLnBrk="1" fontAlgn="base" hangingPunct="1">
        <a:spcBef>
          <a:spcPct val="20000"/>
        </a:spcBef>
        <a:spcAft>
          <a:spcPct val="0"/>
        </a:spcAft>
        <a:buChar char="»"/>
        <a:defRPr sz="16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oleObject" Target="../embeddings/oleObject3.bin"/><Relationship Id="rId3" Type="http://schemas.openxmlformats.org/officeDocument/2006/relationships/oleObject" Target="../embeddings/oleObject1.bin"/><Relationship Id="rId7" Type="http://schemas.openxmlformats.org/officeDocument/2006/relationships/image" Target="../media/image7.gif"/><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5.wmf"/><Relationship Id="rId5" Type="http://schemas.openxmlformats.org/officeDocument/2006/relationships/oleObject" Target="../embeddings/oleObject2.bin"/><Relationship Id="rId4" Type="http://schemas.openxmlformats.org/officeDocument/2006/relationships/image" Target="../media/image4.wmf"/><Relationship Id="rId9" Type="http://schemas.openxmlformats.org/officeDocument/2006/relationships/image" Target="../media/image6.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oleObject" Target="../embeddings/oleObject6.bin"/><Relationship Id="rId3" Type="http://schemas.openxmlformats.org/officeDocument/2006/relationships/notesSlide" Target="../notesSlides/notesSlide1.xml"/><Relationship Id="rId7" Type="http://schemas.openxmlformats.org/officeDocument/2006/relationships/image" Target="../media/image12.wmf"/><Relationship Id="rId12"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5.bin"/><Relationship Id="rId11" Type="http://schemas.openxmlformats.org/officeDocument/2006/relationships/image" Target="../media/image14.wmf"/><Relationship Id="rId5" Type="http://schemas.openxmlformats.org/officeDocument/2006/relationships/image" Target="../media/image11.wmf"/><Relationship Id="rId10" Type="http://schemas.openxmlformats.org/officeDocument/2006/relationships/oleObject" Target="../embeddings/oleObject7.bin"/><Relationship Id="rId4" Type="http://schemas.openxmlformats.org/officeDocument/2006/relationships/oleObject" Target="../embeddings/oleObject4.bin"/><Relationship Id="rId9" Type="http://schemas.openxmlformats.org/officeDocument/2006/relationships/image" Target="../media/image13.wmf"/></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19.gif"/><Relationship Id="rId4" Type="http://schemas.openxmlformats.org/officeDocument/2006/relationships/image" Target="../media/image18.wmf"/></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395536" y="3649343"/>
            <a:ext cx="5168914" cy="1327144"/>
          </a:xfrm>
        </p:spPr>
        <p:txBody>
          <a:bodyPr/>
          <a:lstStyle/>
          <a:p>
            <a:r>
              <a:rPr lang="en-US" sz="1800" dirty="0" smtClean="0">
                <a:solidFill>
                  <a:srgbClr val="0070C0"/>
                </a:solidFill>
              </a:rPr>
              <a:t>Level : </a:t>
            </a:r>
            <a:r>
              <a:rPr lang="en-US" sz="1800" dirty="0" err="1" smtClean="0">
                <a:solidFill>
                  <a:srgbClr val="0070C0"/>
                </a:solidFill>
              </a:rPr>
              <a:t>Bsc</a:t>
            </a:r>
            <a:r>
              <a:rPr lang="en-US" sz="1800" dirty="0" smtClean="0">
                <a:solidFill>
                  <a:srgbClr val="0070C0"/>
                </a:solidFill>
              </a:rPr>
              <a:t> Level 3</a:t>
            </a:r>
          </a:p>
          <a:p>
            <a:r>
              <a:rPr lang="en-US" sz="1800" dirty="0" smtClean="0">
                <a:solidFill>
                  <a:srgbClr val="0070C0"/>
                </a:solidFill>
              </a:rPr>
              <a:t>Lecturer :Tim Tudor</a:t>
            </a:r>
          </a:p>
          <a:p>
            <a:r>
              <a:rPr lang="en-US" sz="1800" dirty="0" smtClean="0">
                <a:solidFill>
                  <a:srgbClr val="0070C0"/>
                </a:solidFill>
              </a:rPr>
              <a:t>Email : </a:t>
            </a:r>
            <a:r>
              <a:rPr lang="en-US" sz="1800" dirty="0" smtClean="0">
                <a:solidFill>
                  <a:srgbClr val="0070C0"/>
                </a:solidFill>
              </a:rPr>
              <a:t>timothy.tudor@sm.uwtsd.ac.uk</a:t>
            </a:r>
            <a:endParaRPr lang="en-US" sz="1800" dirty="0" smtClean="0">
              <a:solidFill>
                <a:srgbClr val="0070C0"/>
              </a:solidFill>
            </a:endParaRPr>
          </a:p>
        </p:txBody>
      </p:sp>
      <p:sp>
        <p:nvSpPr>
          <p:cNvPr id="2052" name="Rectangle 4"/>
          <p:cNvSpPr>
            <a:spLocks noGrp="1" noChangeArrowheads="1"/>
          </p:cNvSpPr>
          <p:nvPr>
            <p:ph type="ctrTitle"/>
          </p:nvPr>
        </p:nvSpPr>
        <p:spPr>
          <a:xfrm>
            <a:off x="395536" y="2564904"/>
            <a:ext cx="8394156" cy="1470025"/>
          </a:xfrm>
          <a:noFill/>
          <a:ln/>
        </p:spPr>
        <p:txBody>
          <a:bodyPr/>
          <a:lstStyle/>
          <a:p>
            <a:r>
              <a:rPr lang="en-US" sz="4400" dirty="0" smtClean="0"/>
              <a:t>Data </a:t>
            </a:r>
            <a:r>
              <a:rPr lang="en-US" sz="4400" dirty="0" smtClean="0"/>
              <a:t>Acquisition Strain </a:t>
            </a:r>
            <a:r>
              <a:rPr lang="en-US" sz="4400" dirty="0" smtClean="0"/>
              <a:t>Gauges</a:t>
            </a:r>
            <a:endParaRPr lang="en-US" sz="4400" dirty="0"/>
          </a:p>
        </p:txBody>
      </p:sp>
      <p:pic>
        <p:nvPicPr>
          <p:cNvPr id="5122" name="Picture 2" descr="http://www.openroadmotorsports.com/images/Tech/Data/DL1Graph.jpg"/>
          <p:cNvPicPr>
            <a:picLocks noChangeAspect="1" noChangeArrowheads="1"/>
          </p:cNvPicPr>
          <p:nvPr/>
        </p:nvPicPr>
        <p:blipFill>
          <a:blip r:embed="rId2" cstate="print"/>
          <a:srcRect/>
          <a:stretch>
            <a:fillRect/>
          </a:stretch>
        </p:blipFill>
        <p:spPr bwMode="auto">
          <a:xfrm>
            <a:off x="5796136" y="4437112"/>
            <a:ext cx="3000396" cy="1893583"/>
          </a:xfrm>
          <a:prstGeom prst="rect">
            <a:avLst/>
          </a:prstGeom>
          <a:noFill/>
        </p:spPr>
      </p:pic>
      <p:pic>
        <p:nvPicPr>
          <p:cNvPr id="5124" name="Picture 4" descr="http://www.lpiracing.com/catalog/dl1_300_2229_general.jpg"/>
          <p:cNvPicPr>
            <a:picLocks noChangeAspect="1" noChangeArrowheads="1"/>
          </p:cNvPicPr>
          <p:nvPr/>
        </p:nvPicPr>
        <p:blipFill>
          <a:blip r:embed="rId3" cstate="print"/>
          <a:srcRect/>
          <a:stretch>
            <a:fillRect/>
          </a:stretch>
        </p:blipFill>
        <p:spPr bwMode="auto">
          <a:xfrm>
            <a:off x="6653407" y="3789040"/>
            <a:ext cx="2143125" cy="1047751"/>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7544" y="1196752"/>
            <a:ext cx="7318397" cy="4525963"/>
          </a:xfrm>
        </p:spPr>
        <p:txBody>
          <a:bodyPr/>
          <a:lstStyle/>
          <a:p>
            <a:pPr>
              <a:buNone/>
            </a:pPr>
            <a:r>
              <a:rPr lang="en-US" b="1" dirty="0" smtClean="0">
                <a:solidFill>
                  <a:srgbClr val="0070C0"/>
                </a:solidFill>
              </a:rPr>
              <a:t>Strain Gauges</a:t>
            </a:r>
            <a:endParaRPr lang="en-US" dirty="0" smtClean="0">
              <a:solidFill>
                <a:srgbClr val="0070C0"/>
              </a:solidFill>
            </a:endParaRPr>
          </a:p>
          <a:p>
            <a:pPr lvl="3"/>
            <a:endParaRPr lang="en-US" sz="1400" dirty="0" smtClean="0"/>
          </a:p>
          <a:p>
            <a:pPr>
              <a:lnSpc>
                <a:spcPct val="150000"/>
              </a:lnSpc>
            </a:pPr>
            <a:r>
              <a:rPr lang="en-US" sz="1600" dirty="0" smtClean="0"/>
              <a:t>Understand :</a:t>
            </a:r>
          </a:p>
          <a:p>
            <a:pPr lvl="1">
              <a:lnSpc>
                <a:spcPct val="150000"/>
              </a:lnSpc>
            </a:pPr>
            <a:r>
              <a:rPr lang="en-US" sz="1600" dirty="0" smtClean="0"/>
              <a:t>What a strain gauge is</a:t>
            </a:r>
          </a:p>
          <a:p>
            <a:pPr lvl="1">
              <a:lnSpc>
                <a:spcPct val="150000"/>
              </a:lnSpc>
              <a:buFont typeface="Arial" pitchFamily="34" charset="0"/>
              <a:buChar char="•"/>
            </a:pPr>
            <a:r>
              <a:rPr lang="en-US" sz="1600" dirty="0" smtClean="0"/>
              <a:t>What different types of strain gauges there are</a:t>
            </a:r>
          </a:p>
          <a:p>
            <a:pPr lvl="1">
              <a:lnSpc>
                <a:spcPct val="150000"/>
              </a:lnSpc>
              <a:buFont typeface="Arial" pitchFamily="34" charset="0"/>
              <a:buChar char="•"/>
            </a:pPr>
            <a:r>
              <a:rPr lang="en-US" sz="1600" dirty="0" smtClean="0"/>
              <a:t>How they work</a:t>
            </a:r>
          </a:p>
          <a:p>
            <a:pPr lvl="1">
              <a:lnSpc>
                <a:spcPct val="150000"/>
              </a:lnSpc>
              <a:buFont typeface="Arial" pitchFamily="34" charset="0"/>
              <a:buChar char="•"/>
            </a:pPr>
            <a:r>
              <a:rPr lang="en-US" sz="1600" dirty="0" smtClean="0"/>
              <a:t>How to select one</a:t>
            </a:r>
          </a:p>
          <a:p>
            <a:pPr lvl="1">
              <a:lnSpc>
                <a:spcPct val="150000"/>
              </a:lnSpc>
              <a:buFont typeface="Arial" pitchFamily="34" charset="0"/>
              <a:buChar char="•"/>
            </a:pPr>
            <a:r>
              <a:rPr lang="en-US" sz="1600" dirty="0" smtClean="0"/>
              <a:t>How to install one</a:t>
            </a:r>
          </a:p>
          <a:p>
            <a:pPr lvl="1">
              <a:lnSpc>
                <a:spcPct val="150000"/>
              </a:lnSpc>
              <a:buFont typeface="Arial" pitchFamily="34" charset="0"/>
              <a:buChar char="•"/>
            </a:pPr>
            <a:r>
              <a:rPr lang="en-US" sz="1600" dirty="0" smtClean="0"/>
              <a:t>What a Wheatstone bridge circuit is</a:t>
            </a:r>
          </a:p>
          <a:p>
            <a:pPr lvl="1">
              <a:lnSpc>
                <a:spcPct val="150000"/>
              </a:lnSpc>
              <a:buFont typeface="Arial" pitchFamily="34" charset="0"/>
              <a:buChar char="•"/>
            </a:pPr>
            <a:r>
              <a:rPr lang="en-US" sz="1600" dirty="0" smtClean="0"/>
              <a:t>Calibration</a:t>
            </a:r>
          </a:p>
          <a:p>
            <a:pPr lvl="1">
              <a:lnSpc>
                <a:spcPct val="150000"/>
              </a:lnSpc>
              <a:buFont typeface="Arial" pitchFamily="34" charset="0"/>
              <a:buChar char="•"/>
            </a:pPr>
            <a:r>
              <a:rPr lang="en-US" sz="1600" dirty="0" smtClean="0"/>
              <a:t>Error compensation</a:t>
            </a:r>
          </a:p>
          <a:p>
            <a:pPr lvl="1">
              <a:lnSpc>
                <a:spcPct val="150000"/>
              </a:lnSpc>
              <a:buFont typeface="Arial" pitchFamily="34" charset="0"/>
              <a:buChar char="•"/>
            </a:pPr>
            <a:r>
              <a:rPr lang="en-US" sz="1600" dirty="0" smtClean="0"/>
              <a:t>Signal processing</a:t>
            </a:r>
            <a:endParaRPr lang="en-GB" sz="16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12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412776"/>
            <a:ext cx="7318397" cy="4525963"/>
          </a:xfrm>
        </p:spPr>
        <p:txBody>
          <a:bodyPr/>
          <a:lstStyle/>
          <a:p>
            <a:pPr>
              <a:buNone/>
            </a:pPr>
            <a:r>
              <a:rPr lang="en-US" b="1" dirty="0" smtClean="0">
                <a:solidFill>
                  <a:srgbClr val="0070C0"/>
                </a:solidFill>
              </a:rPr>
              <a:t>Strain Gauges</a:t>
            </a:r>
            <a:endParaRPr lang="en-US" dirty="0" smtClean="0">
              <a:solidFill>
                <a:srgbClr val="0070C0"/>
              </a:solidFill>
            </a:endParaRPr>
          </a:p>
          <a:p>
            <a:pPr lvl="3"/>
            <a:endParaRPr lang="en-US" sz="1400" dirty="0" smtClean="0"/>
          </a:p>
          <a:p>
            <a:pPr>
              <a:lnSpc>
                <a:spcPct val="150000"/>
              </a:lnSpc>
            </a:pPr>
            <a:r>
              <a:rPr lang="en-GB" sz="1600" dirty="0" smtClean="0"/>
              <a:t>Impossible to measure stress directly</a:t>
            </a:r>
          </a:p>
          <a:p>
            <a:pPr>
              <a:lnSpc>
                <a:spcPct val="150000"/>
              </a:lnSpc>
            </a:pPr>
            <a:r>
              <a:rPr lang="en-GB" sz="1600" dirty="0" smtClean="0"/>
              <a:t>But we can measure strain</a:t>
            </a:r>
          </a:p>
          <a:p>
            <a:pPr>
              <a:lnSpc>
                <a:spcPct val="150000"/>
              </a:lnSpc>
            </a:pPr>
            <a:r>
              <a:rPr lang="en-GB" sz="1600" dirty="0" smtClean="0"/>
              <a:t>Using Young’s modulus, E, we can determine the mechanical stress</a:t>
            </a:r>
          </a:p>
          <a:p>
            <a:pPr>
              <a:lnSpc>
                <a:spcPct val="150000"/>
              </a:lnSpc>
            </a:pPr>
            <a:r>
              <a:rPr lang="en-GB" sz="1600" dirty="0" smtClean="0"/>
              <a:t>Critical for mechanical design</a:t>
            </a:r>
          </a:p>
          <a:p>
            <a:pPr>
              <a:lnSpc>
                <a:spcPct val="150000"/>
              </a:lnSpc>
            </a:pPr>
            <a:r>
              <a:rPr lang="en-GB" sz="1600" dirty="0" smtClean="0"/>
              <a:t>Two main areas of application:</a:t>
            </a:r>
          </a:p>
          <a:p>
            <a:pPr lvl="1">
              <a:lnSpc>
                <a:spcPct val="150000"/>
              </a:lnSpc>
            </a:pPr>
            <a:r>
              <a:rPr lang="en-GB" sz="1600" dirty="0" smtClean="0"/>
              <a:t>Experimental stress analysis	</a:t>
            </a:r>
          </a:p>
          <a:p>
            <a:pPr lvl="1">
              <a:lnSpc>
                <a:spcPct val="150000"/>
              </a:lnSpc>
            </a:pPr>
            <a:r>
              <a:rPr lang="en-GB" sz="1600" dirty="0" smtClean="0"/>
              <a:t>Transducer manufacture</a:t>
            </a: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628775"/>
            <a:ext cx="7747025" cy="4525963"/>
          </a:xfrm>
        </p:spPr>
        <p:txBody>
          <a:bodyPr/>
          <a:lstStyle/>
          <a:p>
            <a:pPr>
              <a:buNone/>
            </a:pPr>
            <a:r>
              <a:rPr lang="en-US" b="1" dirty="0" smtClean="0">
                <a:solidFill>
                  <a:srgbClr val="0070C0"/>
                </a:solidFill>
              </a:rPr>
              <a:t>What is Strain</a:t>
            </a:r>
            <a:endParaRPr lang="en-US" dirty="0" smtClean="0">
              <a:solidFill>
                <a:srgbClr val="0070C0"/>
              </a:solidFill>
            </a:endParaRPr>
          </a:p>
          <a:p>
            <a:pPr lvl="3"/>
            <a:endParaRPr lang="en-US" sz="1400" dirty="0" smtClean="0"/>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graphicFrame>
        <p:nvGraphicFramePr>
          <p:cNvPr id="4" name="Object 3"/>
          <p:cNvGraphicFramePr>
            <a:graphicFrameLocks noChangeAspect="1"/>
          </p:cNvGraphicFramePr>
          <p:nvPr/>
        </p:nvGraphicFramePr>
        <p:xfrm>
          <a:off x="1500166" y="5000636"/>
          <a:ext cx="1071570" cy="977019"/>
        </p:xfrm>
        <a:graphic>
          <a:graphicData uri="http://schemas.openxmlformats.org/presentationml/2006/ole">
            <mc:AlternateContent xmlns:mc="http://schemas.openxmlformats.org/markup-compatibility/2006">
              <mc:Choice xmlns:v="urn:schemas-microsoft-com:vml" Requires="v">
                <p:oleObj spid="_x0000_s2062" name="Equation" r:id="rId3" imgW="431640" imgH="393480" progId="Equation.3">
                  <p:embed/>
                </p:oleObj>
              </mc:Choice>
              <mc:Fallback>
                <p:oleObj name="Equation" r:id="rId3" imgW="431640" imgH="393480" progId="Equation.3">
                  <p:embed/>
                  <p:pic>
                    <p:nvPicPr>
                      <p:cNvPr id="0"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0166" y="5000636"/>
                        <a:ext cx="1071570" cy="977019"/>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5" name="TextBox 4"/>
          <p:cNvSpPr txBox="1"/>
          <p:nvPr/>
        </p:nvSpPr>
        <p:spPr>
          <a:xfrm>
            <a:off x="3929058" y="4214818"/>
            <a:ext cx="3859133" cy="1200329"/>
          </a:xfrm>
          <a:prstGeom prst="rect">
            <a:avLst/>
          </a:prstGeom>
          <a:noFill/>
        </p:spPr>
        <p:txBody>
          <a:bodyPr wrap="none" rtlCol="0">
            <a:spAutoFit/>
          </a:bodyPr>
          <a:lstStyle/>
          <a:p>
            <a:r>
              <a:rPr lang="en-US" sz="1200" dirty="0" smtClean="0"/>
              <a:t>V = POISSON’S RATIO</a:t>
            </a:r>
          </a:p>
          <a:p>
            <a:r>
              <a:rPr lang="en-US" sz="1200" dirty="0" smtClean="0"/>
              <a:t>E = YOUNGS MODULUS, OR MODULUS OF ELASTICITY, </a:t>
            </a:r>
            <a:r>
              <a:rPr lang="en-US" sz="1200" dirty="0" err="1" smtClean="0"/>
              <a:t>MPa</a:t>
            </a:r>
            <a:endParaRPr lang="en-US" sz="1200" dirty="0" smtClean="0"/>
          </a:p>
          <a:p>
            <a:r>
              <a:rPr lang="en-US" sz="1200" dirty="0" smtClean="0"/>
              <a:t>SIGMA = STRESS, </a:t>
            </a:r>
            <a:r>
              <a:rPr lang="en-US" sz="1200" dirty="0" err="1" smtClean="0"/>
              <a:t>MPa</a:t>
            </a:r>
            <a:endParaRPr lang="en-US" sz="1200" dirty="0" smtClean="0"/>
          </a:p>
          <a:p>
            <a:r>
              <a:rPr lang="en-US" sz="1200" dirty="0" smtClean="0"/>
              <a:t>EPSILON = STRAIN, DIMENSIONLESS</a:t>
            </a:r>
          </a:p>
          <a:p>
            <a:r>
              <a:rPr lang="en-US" sz="1200" dirty="0" smtClean="0"/>
              <a:t>t = TRANSVERSE</a:t>
            </a:r>
          </a:p>
          <a:p>
            <a:r>
              <a:rPr lang="en-US" sz="1200" dirty="0" smtClean="0"/>
              <a:t>l = LONGITUDINAL</a:t>
            </a:r>
            <a:endParaRPr lang="en-GB" sz="1200" dirty="0"/>
          </a:p>
        </p:txBody>
      </p:sp>
      <p:graphicFrame>
        <p:nvGraphicFramePr>
          <p:cNvPr id="6" name="Object 5"/>
          <p:cNvGraphicFramePr>
            <a:graphicFrameLocks noChangeAspect="1"/>
          </p:cNvGraphicFramePr>
          <p:nvPr/>
        </p:nvGraphicFramePr>
        <p:xfrm>
          <a:off x="1571604" y="2357430"/>
          <a:ext cx="1143008" cy="1022692"/>
        </p:xfrm>
        <a:graphic>
          <a:graphicData uri="http://schemas.openxmlformats.org/presentationml/2006/ole">
            <mc:AlternateContent xmlns:mc="http://schemas.openxmlformats.org/markup-compatibility/2006">
              <mc:Choice xmlns:v="urn:schemas-microsoft-com:vml" Requires="v">
                <p:oleObj spid="_x0000_s2063" name="Equation" r:id="rId5" imgW="482400" imgH="431640" progId="Equation.3">
                  <p:embed/>
                </p:oleObj>
              </mc:Choice>
              <mc:Fallback>
                <p:oleObj name="Equation" r:id="rId5" imgW="482400" imgH="431640" progId="Equation.3">
                  <p:embed/>
                  <p:pic>
                    <p:nvPicPr>
                      <p:cNvPr id="0"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71604" y="2357430"/>
                        <a:ext cx="1143008" cy="102269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7" name="Picture 6" descr="DEF OF STRAIN.gif"/>
          <p:cNvPicPr>
            <a:picLocks noChangeAspect="1"/>
          </p:cNvPicPr>
          <p:nvPr/>
        </p:nvPicPr>
        <p:blipFill>
          <a:blip r:embed="rId7" cstate="print"/>
          <a:stretch>
            <a:fillRect/>
          </a:stretch>
        </p:blipFill>
        <p:spPr>
          <a:xfrm>
            <a:off x="4024327" y="1912357"/>
            <a:ext cx="3690945" cy="1516643"/>
          </a:xfrm>
          <a:prstGeom prst="rect">
            <a:avLst/>
          </a:prstGeom>
        </p:spPr>
      </p:pic>
      <p:graphicFrame>
        <p:nvGraphicFramePr>
          <p:cNvPr id="8" name="Object 7"/>
          <p:cNvGraphicFramePr>
            <a:graphicFrameLocks noChangeAspect="1"/>
          </p:cNvGraphicFramePr>
          <p:nvPr/>
        </p:nvGraphicFramePr>
        <p:xfrm>
          <a:off x="1500166" y="3643314"/>
          <a:ext cx="1237416" cy="1001718"/>
        </p:xfrm>
        <a:graphic>
          <a:graphicData uri="http://schemas.openxmlformats.org/presentationml/2006/ole">
            <mc:AlternateContent xmlns:mc="http://schemas.openxmlformats.org/markup-compatibility/2006">
              <mc:Choice xmlns:v="urn:schemas-microsoft-com:vml" Requires="v">
                <p:oleObj spid="_x0000_s2064" name="Equation" r:id="rId8" imgW="533160" imgH="431640" progId="Equation.3">
                  <p:embed/>
                </p:oleObj>
              </mc:Choice>
              <mc:Fallback>
                <p:oleObj name="Equation" r:id="rId8" imgW="533160" imgH="431640" progId="Equation.3">
                  <p:embed/>
                  <p:pic>
                    <p:nvPicPr>
                      <p:cNvPr id="0"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00166" y="3643314"/>
                        <a:ext cx="1237416" cy="100171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628775"/>
            <a:ext cx="7747025" cy="4525963"/>
          </a:xfrm>
        </p:spPr>
        <p:txBody>
          <a:bodyPr/>
          <a:lstStyle/>
          <a:p>
            <a:pPr>
              <a:buNone/>
            </a:pPr>
            <a:r>
              <a:rPr lang="en-US" b="1" dirty="0" smtClean="0">
                <a:solidFill>
                  <a:srgbClr val="0070C0"/>
                </a:solidFill>
              </a:rPr>
              <a:t>What is a Strain gauge</a:t>
            </a:r>
            <a:endParaRPr lang="en-US" dirty="0" smtClean="0">
              <a:solidFill>
                <a:srgbClr val="0070C0"/>
              </a:solidFill>
            </a:endParaRPr>
          </a:p>
          <a:p>
            <a:pPr lvl="3"/>
            <a:endParaRPr lang="en-US" sz="1400" dirty="0" smtClean="0"/>
          </a:p>
          <a:p>
            <a:pPr>
              <a:lnSpc>
                <a:spcPct val="90000"/>
              </a:lnSpc>
            </a:pPr>
            <a:r>
              <a:rPr lang="en-GB" sz="1800" dirty="0" smtClean="0"/>
              <a:t>An electrically resistive device for measuring strain in a component under operating conditions </a:t>
            </a:r>
          </a:p>
          <a:p>
            <a:pPr>
              <a:lnSpc>
                <a:spcPct val="90000"/>
              </a:lnSpc>
            </a:pPr>
            <a:endParaRPr lang="en-GB" sz="1800" dirty="0" smtClean="0"/>
          </a:p>
          <a:p>
            <a:pPr>
              <a:lnSpc>
                <a:spcPct val="90000"/>
              </a:lnSpc>
            </a:pPr>
            <a:r>
              <a:rPr lang="en-GB" sz="1800" dirty="0" smtClean="0"/>
              <a:t>The strain gauge is </a:t>
            </a:r>
            <a:r>
              <a:rPr lang="en-GB" sz="1800" b="1" dirty="0" smtClean="0"/>
              <a:t>fundamental sensing element </a:t>
            </a:r>
            <a:r>
              <a:rPr lang="en-GB" sz="1800" dirty="0" smtClean="0"/>
              <a:t>for many types of sensors </a:t>
            </a:r>
          </a:p>
          <a:p>
            <a:pPr>
              <a:lnSpc>
                <a:spcPct val="90000"/>
              </a:lnSpc>
            </a:pPr>
            <a:endParaRPr lang="en-GB" sz="1800" dirty="0" smtClean="0"/>
          </a:p>
          <a:p>
            <a:pPr>
              <a:lnSpc>
                <a:spcPct val="90000"/>
              </a:lnSpc>
            </a:pPr>
            <a:r>
              <a:rPr lang="en-GB" sz="1800" dirty="0" smtClean="0"/>
              <a:t>E.g. pressure sensors, load cells, torque sensors etc</a:t>
            </a:r>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628775"/>
            <a:ext cx="7747025" cy="4525963"/>
          </a:xfrm>
        </p:spPr>
        <p:txBody>
          <a:bodyPr/>
          <a:lstStyle/>
          <a:p>
            <a:pPr>
              <a:buNone/>
            </a:pPr>
            <a:r>
              <a:rPr lang="en-US" b="1" dirty="0">
                <a:solidFill>
                  <a:srgbClr val="0070C0"/>
                </a:solidFill>
              </a:rPr>
              <a:t>Requirements</a:t>
            </a:r>
            <a:endParaRPr lang="en-US" b="1" dirty="0" smtClean="0">
              <a:solidFill>
                <a:srgbClr val="0070C0"/>
              </a:solidFill>
            </a:endParaRPr>
          </a:p>
          <a:p>
            <a:pPr lvl="3"/>
            <a:endParaRPr lang="en-US" sz="1400" dirty="0" smtClean="0"/>
          </a:p>
          <a:p>
            <a:pPr>
              <a:buNone/>
            </a:pPr>
            <a:r>
              <a:rPr lang="en-GB" sz="1800" dirty="0" smtClean="0"/>
              <a:t>Strain measurement devices should:</a:t>
            </a:r>
          </a:p>
          <a:p>
            <a:endParaRPr lang="en-GB" sz="1800" dirty="0" smtClean="0"/>
          </a:p>
          <a:p>
            <a:pPr lvl="1"/>
            <a:r>
              <a:rPr lang="en-GB" sz="1800" dirty="0" smtClean="0"/>
              <a:t>Have good spatial resolution, ideally measuring strain at a point</a:t>
            </a:r>
          </a:p>
          <a:p>
            <a:pPr lvl="1"/>
            <a:endParaRPr lang="en-GB" sz="1800" dirty="0" smtClean="0"/>
          </a:p>
          <a:p>
            <a:pPr lvl="1"/>
            <a:r>
              <a:rPr lang="en-GB" sz="1800" dirty="0" smtClean="0"/>
              <a:t>Be insensitive to changes in ambient temperature</a:t>
            </a:r>
          </a:p>
          <a:p>
            <a:pPr lvl="1"/>
            <a:endParaRPr lang="en-GB" sz="1800" dirty="0" smtClean="0"/>
          </a:p>
          <a:p>
            <a:pPr lvl="1"/>
            <a:r>
              <a:rPr lang="en-GB" sz="1800" dirty="0" smtClean="0"/>
              <a:t>Have high frequency response for dynamic strain measurements.</a:t>
            </a:r>
          </a:p>
          <a:p>
            <a:pPr>
              <a:lnSpc>
                <a:spcPct val="9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628775"/>
            <a:ext cx="7747025" cy="4525963"/>
          </a:xfrm>
        </p:spPr>
        <p:txBody>
          <a:bodyPr/>
          <a:lstStyle/>
          <a:p>
            <a:pPr>
              <a:buNone/>
            </a:pPr>
            <a:r>
              <a:rPr lang="en-US" b="1" dirty="0" smtClean="0">
                <a:solidFill>
                  <a:srgbClr val="0070C0"/>
                </a:solidFill>
              </a:rPr>
              <a:t>Types</a:t>
            </a:r>
            <a:endParaRPr lang="en-US" dirty="0" smtClean="0">
              <a:solidFill>
                <a:srgbClr val="0070C0"/>
              </a:solidFill>
            </a:endParaRPr>
          </a:p>
          <a:p>
            <a:pPr lvl="3"/>
            <a:endParaRPr lang="en-US" sz="1400" dirty="0" smtClean="0"/>
          </a:p>
          <a:p>
            <a:pPr>
              <a:buNone/>
            </a:pPr>
            <a:r>
              <a:rPr lang="en-GB" sz="1800" dirty="0" smtClean="0"/>
              <a:t>There are different types of strain gauge</a:t>
            </a:r>
          </a:p>
          <a:p>
            <a:pPr>
              <a:buNone/>
            </a:pPr>
            <a:endParaRPr lang="en-GB" sz="1800" dirty="0" smtClean="0"/>
          </a:p>
          <a:p>
            <a:pPr>
              <a:lnSpc>
                <a:spcPct val="150000"/>
              </a:lnSpc>
              <a:buFont typeface="Arial" pitchFamily="34" charset="0"/>
              <a:buChar char="•"/>
            </a:pPr>
            <a:r>
              <a:rPr lang="en-US" sz="1800" dirty="0" smtClean="0"/>
              <a:t>Semi-conductor</a:t>
            </a:r>
          </a:p>
          <a:p>
            <a:pPr>
              <a:lnSpc>
                <a:spcPct val="150000"/>
              </a:lnSpc>
              <a:buFont typeface="Arial" pitchFamily="34" charset="0"/>
              <a:buChar char="•"/>
            </a:pPr>
            <a:r>
              <a:rPr lang="en-US" sz="1800" dirty="0" smtClean="0"/>
              <a:t>Capacitive</a:t>
            </a:r>
          </a:p>
          <a:p>
            <a:pPr>
              <a:lnSpc>
                <a:spcPct val="150000"/>
              </a:lnSpc>
              <a:buFont typeface="Arial" pitchFamily="34" charset="0"/>
              <a:buChar char="•"/>
            </a:pPr>
            <a:r>
              <a:rPr lang="en-US" sz="1800" dirty="0" smtClean="0"/>
              <a:t>Photo elastic (not going to go into details)</a:t>
            </a:r>
          </a:p>
          <a:p>
            <a:pPr>
              <a:lnSpc>
                <a:spcPct val="150000"/>
              </a:lnSpc>
              <a:buFont typeface="Arial" pitchFamily="34" charset="0"/>
              <a:buChar char="•"/>
            </a:pPr>
            <a:r>
              <a:rPr lang="en-US" sz="1800" dirty="0" smtClean="0"/>
              <a:t>Resistance (Most common)</a:t>
            </a:r>
          </a:p>
          <a:p>
            <a:pPr>
              <a:lnSpc>
                <a:spcPct val="150000"/>
              </a:lnSpc>
              <a:buFont typeface="Arial" pitchFamily="34" charset="0"/>
              <a:buChar char="•"/>
            </a:pPr>
            <a:endParaRPr lang="en-US" sz="1800" dirty="0" smtClean="0"/>
          </a:p>
          <a:p>
            <a:pPr>
              <a:lnSpc>
                <a:spcPct val="150000"/>
              </a:lnSpc>
              <a:buFont typeface="Arial" pitchFamily="34" charset="0"/>
              <a:buChar char="•"/>
            </a:pPr>
            <a:endParaRPr lang="en-US" sz="1800" dirty="0" smtClean="0"/>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628775"/>
            <a:ext cx="7747025" cy="4525963"/>
          </a:xfrm>
        </p:spPr>
        <p:txBody>
          <a:bodyPr/>
          <a:lstStyle/>
          <a:p>
            <a:pPr>
              <a:buNone/>
            </a:pPr>
            <a:r>
              <a:rPr lang="en-US" b="1" dirty="0" smtClean="0">
                <a:solidFill>
                  <a:srgbClr val="0070C0"/>
                </a:solidFill>
              </a:rPr>
              <a:t>Semi-conductor type strain gauge</a:t>
            </a:r>
            <a:endParaRPr lang="en-US" dirty="0" smtClean="0">
              <a:solidFill>
                <a:srgbClr val="0070C0"/>
              </a:solidFill>
            </a:endParaRPr>
          </a:p>
          <a:p>
            <a:pPr lvl="3"/>
            <a:endParaRPr lang="en-US" sz="1400" dirty="0" smtClean="0"/>
          </a:p>
          <a:p>
            <a:pPr>
              <a:buNone/>
            </a:pPr>
            <a:r>
              <a:rPr lang="en-GB" sz="1600" dirty="0" smtClean="0"/>
              <a:t>	In piezoelectric materials, such as crystalline quartz, a change in the electronic charge across the faces of the crystal occurs when the material is mechanically stressed.</a:t>
            </a:r>
          </a:p>
          <a:p>
            <a:pPr>
              <a:buNone/>
            </a:pPr>
            <a:endParaRPr lang="en-GB" sz="1600" dirty="0" smtClean="0"/>
          </a:p>
          <a:p>
            <a:pPr>
              <a:buNone/>
            </a:pPr>
            <a:r>
              <a:rPr lang="en-GB" sz="1600" dirty="0" smtClean="0"/>
              <a:t>	The </a:t>
            </a:r>
            <a:r>
              <a:rPr lang="en-GB" sz="1600" dirty="0" err="1" smtClean="0"/>
              <a:t>piezoresistive</a:t>
            </a:r>
            <a:r>
              <a:rPr lang="en-GB" sz="1600" dirty="0" smtClean="0"/>
              <a:t> effect is defined as the change in resistance of a material due to an applied stress.</a:t>
            </a:r>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lnSpc>
                <a:spcPct val="150000"/>
              </a:lnSpc>
              <a:buFont typeface="Arial" pitchFamily="34" charset="0"/>
              <a:buChar char="•"/>
            </a:pPr>
            <a:endParaRPr lang="en-US" sz="1800" dirty="0" smtClean="0"/>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5" name="Picture 4" descr="STRAIN GAUGES 002.jpg"/>
          <p:cNvPicPr>
            <a:picLocks noChangeAspect="1"/>
          </p:cNvPicPr>
          <p:nvPr/>
        </p:nvPicPr>
        <p:blipFill>
          <a:blip r:embed="rId2" cstate="print"/>
          <a:srcRect l="74387" t="6250" r="10784" b="54166"/>
          <a:stretch>
            <a:fillRect/>
          </a:stretch>
        </p:blipFill>
        <p:spPr>
          <a:xfrm rot="16200000">
            <a:off x="3476879" y="2023791"/>
            <a:ext cx="2190243" cy="642942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196752"/>
            <a:ext cx="7747025" cy="4525963"/>
          </a:xfrm>
        </p:spPr>
        <p:txBody>
          <a:bodyPr/>
          <a:lstStyle/>
          <a:p>
            <a:pPr>
              <a:buNone/>
            </a:pPr>
            <a:r>
              <a:rPr lang="en-US" b="1" dirty="0" smtClean="0">
                <a:solidFill>
                  <a:srgbClr val="0070C0"/>
                </a:solidFill>
              </a:rPr>
              <a:t>Semi-conductor type strain gauge</a:t>
            </a:r>
            <a:endParaRPr lang="en-US" dirty="0" smtClean="0">
              <a:solidFill>
                <a:srgbClr val="0070C0"/>
              </a:solidFill>
            </a:endParaRPr>
          </a:p>
          <a:p>
            <a:pPr lvl="3"/>
            <a:endParaRPr lang="en-US" sz="1400" dirty="0" smtClean="0"/>
          </a:p>
          <a:p>
            <a:pPr>
              <a:buNone/>
            </a:pPr>
            <a:r>
              <a:rPr lang="en-GB" sz="1600" dirty="0" smtClean="0"/>
              <a:t>	The resistivity is inversely proportional to the product of the electronic charge, the number of charge carriers, and their average mobility. </a:t>
            </a:r>
          </a:p>
          <a:p>
            <a:pPr>
              <a:buNone/>
            </a:pPr>
            <a:r>
              <a:rPr lang="en-GB" sz="1600" dirty="0" smtClean="0"/>
              <a:t>	The effect of applied stress is to change both the number and average mobility of the charge carriers.</a:t>
            </a:r>
          </a:p>
          <a:p>
            <a:pPr>
              <a:buNone/>
            </a:pPr>
            <a:r>
              <a:rPr lang="en-GB" sz="1600" dirty="0" smtClean="0"/>
              <a:t>	 Silicon is now almost universally used for the manufacture of semiconductor strain gauges.</a:t>
            </a:r>
          </a:p>
          <a:p>
            <a:pPr>
              <a:buNone/>
            </a:pPr>
            <a:endParaRPr lang="en-GB" sz="1600" dirty="0" smtClean="0"/>
          </a:p>
          <a:p>
            <a:pPr lvl="1">
              <a:buNone/>
            </a:pPr>
            <a:r>
              <a:rPr lang="en-GB" sz="1600" dirty="0" smtClean="0"/>
              <a:t>Advantages</a:t>
            </a:r>
            <a:br>
              <a:rPr lang="en-GB" sz="1600" dirty="0" smtClean="0"/>
            </a:br>
            <a:r>
              <a:rPr lang="en-GB" sz="1600" dirty="0" smtClean="0"/>
              <a:t>Sensitivity is 50 – 60 x that of the metal type</a:t>
            </a:r>
            <a:br>
              <a:rPr lang="en-GB" sz="1600" dirty="0" smtClean="0"/>
            </a:br>
            <a:r>
              <a:rPr lang="en-GB" sz="1600" dirty="0" smtClean="0"/>
              <a:t>Mainly used in transducer manufacture</a:t>
            </a:r>
          </a:p>
          <a:p>
            <a:pPr lvl="1">
              <a:buNone/>
            </a:pPr>
            <a:r>
              <a:rPr lang="en-GB" sz="1600" dirty="0" smtClean="0"/>
              <a:t>Disadvantages</a:t>
            </a:r>
            <a:br>
              <a:rPr lang="en-GB" sz="1600" dirty="0" smtClean="0"/>
            </a:br>
            <a:r>
              <a:rPr lang="en-GB" sz="1600" dirty="0" smtClean="0"/>
              <a:t>Non-linear characteristics</a:t>
            </a:r>
            <a:br>
              <a:rPr lang="en-GB" sz="1600" dirty="0" smtClean="0"/>
            </a:br>
            <a:r>
              <a:rPr lang="en-GB" sz="1600" dirty="0" smtClean="0"/>
              <a:t>Substantially more expensive</a:t>
            </a:r>
            <a:br>
              <a:rPr lang="en-GB" sz="1600" dirty="0" smtClean="0"/>
            </a:br>
            <a:r>
              <a:rPr lang="en-GB" sz="1600" dirty="0" smtClean="0"/>
              <a:t>Difficult to achieve temperature compensation</a:t>
            </a:r>
            <a:br>
              <a:rPr lang="en-GB" sz="1600" dirty="0" smtClean="0"/>
            </a:br>
            <a:endParaRPr lang="en-US"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lnSpc>
                <a:spcPct val="150000"/>
              </a:lnSpc>
              <a:buFont typeface="Arial" pitchFamily="34" charset="0"/>
              <a:buChar char="•"/>
            </a:pPr>
            <a:endParaRPr lang="en-US" sz="1800" dirty="0" smtClean="0"/>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124744"/>
            <a:ext cx="7747025" cy="4525963"/>
          </a:xfrm>
        </p:spPr>
        <p:txBody>
          <a:bodyPr/>
          <a:lstStyle/>
          <a:p>
            <a:pPr>
              <a:buNone/>
            </a:pPr>
            <a:r>
              <a:rPr lang="en-US" b="1" dirty="0" smtClean="0">
                <a:solidFill>
                  <a:srgbClr val="0070C0"/>
                </a:solidFill>
              </a:rPr>
              <a:t>Capacitance type strain gauge</a:t>
            </a:r>
            <a:endParaRPr lang="en-US" dirty="0" smtClean="0">
              <a:solidFill>
                <a:srgbClr val="0070C0"/>
              </a:solidFill>
            </a:endParaRPr>
          </a:p>
          <a:p>
            <a:pPr lvl="3"/>
            <a:endParaRPr lang="en-US" sz="1400" dirty="0" smtClean="0"/>
          </a:p>
          <a:p>
            <a:pPr>
              <a:buNone/>
            </a:pPr>
            <a:r>
              <a:rPr lang="en-GB" sz="1600" dirty="0" smtClean="0"/>
              <a:t>	Capacitance devices, which depend on geometric features, can be used to measure strain. The capacitance of a simple parallel plate capacitor is proportional to:</a:t>
            </a:r>
          </a:p>
          <a:p>
            <a:pPr>
              <a:buNone/>
            </a:pPr>
            <a:endParaRPr lang="en-GB" sz="1600" dirty="0" smtClean="0"/>
          </a:p>
          <a:p>
            <a:pPr>
              <a:buNone/>
            </a:pPr>
            <a:r>
              <a:rPr lang="en-GB" sz="1600" dirty="0" smtClean="0"/>
              <a:t/>
            </a:r>
            <a:br>
              <a:rPr lang="en-GB" sz="1600" dirty="0" smtClean="0"/>
            </a:br>
            <a:r>
              <a:rPr lang="en-GB" sz="1600" dirty="0" smtClean="0"/>
              <a:t>C is the capacitance, a is the plate area, k is the dielectric constant, and t is the separation between plates.</a:t>
            </a:r>
          </a:p>
          <a:p>
            <a:pPr>
              <a:buNone/>
            </a:pPr>
            <a:endParaRPr lang="en-GB" sz="1600" dirty="0" smtClean="0"/>
          </a:p>
          <a:p>
            <a:pPr>
              <a:buNone/>
            </a:pPr>
            <a:r>
              <a:rPr lang="en-GB" sz="1600" dirty="0" smtClean="0"/>
              <a:t>	The capacitance can be varied by changing the plate area, a, or the gap, t. </a:t>
            </a:r>
          </a:p>
          <a:p>
            <a:endParaRPr lang="en-GB" sz="1600" dirty="0" smtClean="0"/>
          </a:p>
          <a:p>
            <a:pPr>
              <a:buNone/>
            </a:pPr>
            <a:r>
              <a:rPr lang="en-GB" sz="1600" dirty="0" smtClean="0"/>
              <a:t/>
            </a:r>
            <a:br>
              <a:rPr lang="en-GB" sz="1600" dirty="0" smtClean="0"/>
            </a:br>
            <a:endParaRPr lang="en-US"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pPr>
              <a:lnSpc>
                <a:spcPct val="150000"/>
              </a:lnSpc>
              <a:buFont typeface="Arial" pitchFamily="34" charset="0"/>
              <a:buChar char="•"/>
            </a:pPr>
            <a:endParaRPr lang="en-US" sz="1800" dirty="0" smtClean="0"/>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2" name="Picture 2" descr="http://bits.me.berkeley.edu/beam/graphics/sg_2a1.gif"/>
          <p:cNvPicPr>
            <a:picLocks noChangeAspect="1" noChangeArrowheads="1"/>
          </p:cNvPicPr>
          <p:nvPr/>
        </p:nvPicPr>
        <p:blipFill>
          <a:blip r:embed="rId2" cstate="print"/>
          <a:srcRect/>
          <a:stretch>
            <a:fillRect/>
          </a:stretch>
        </p:blipFill>
        <p:spPr bwMode="auto">
          <a:xfrm>
            <a:off x="3929058" y="2492896"/>
            <a:ext cx="857256" cy="673560"/>
          </a:xfrm>
          <a:prstGeom prst="rect">
            <a:avLst/>
          </a:prstGeom>
          <a:noFill/>
        </p:spPr>
      </p:pic>
      <p:pic>
        <p:nvPicPr>
          <p:cNvPr id="5" name="Picture 4" descr="STRAIN GAUGES 003.jpg"/>
          <p:cNvPicPr>
            <a:picLocks noChangeAspect="1"/>
          </p:cNvPicPr>
          <p:nvPr/>
        </p:nvPicPr>
        <p:blipFill>
          <a:blip r:embed="rId3" cstate="print"/>
          <a:srcRect l="55392" t="7291" r="31127" b="48959"/>
          <a:stretch>
            <a:fillRect/>
          </a:stretch>
        </p:blipFill>
        <p:spPr>
          <a:xfrm rot="5400000">
            <a:off x="4439465" y="2697439"/>
            <a:ext cx="1357326" cy="5700768"/>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t>Sensors</a:t>
            </a:r>
            <a:endParaRPr lang="en-GB" b="1" dirty="0"/>
          </a:p>
        </p:txBody>
      </p:sp>
      <p:sp>
        <p:nvSpPr>
          <p:cNvPr id="8194" name="Text Box 2"/>
          <p:cNvSpPr txBox="1">
            <a:spLocks noChangeArrowheads="1"/>
          </p:cNvSpPr>
          <p:nvPr/>
        </p:nvSpPr>
        <p:spPr bwMode="auto">
          <a:xfrm>
            <a:off x="513493" y="1124744"/>
            <a:ext cx="7747025"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70C0"/>
                </a:solidFill>
                <a:ea typeface="MS Gothic" charset="0"/>
                <a:cs typeface="MS Gothic" charset="0"/>
              </a:rPr>
              <a:t>Resistance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dirty="0" smtClean="0"/>
          </a:p>
          <a:p>
            <a:pPr marL="3543300" lvl="7" indent="-342900"/>
            <a:endParaRPr lang="en-GB" sz="1600" dirty="0">
              <a:solidFill>
                <a:srgbClr val="000000"/>
              </a:solidFill>
              <a:ea typeface="MS Gothic" charset="0"/>
              <a:cs typeface="MS Gothic" charset="0"/>
            </a:endParaRPr>
          </a:p>
        </p:txBody>
      </p:sp>
      <p:sp>
        <p:nvSpPr>
          <p:cNvPr id="6" name="Text Box 2"/>
          <p:cNvSpPr txBox="1">
            <a:spLocks noChangeArrowheads="1"/>
          </p:cNvSpPr>
          <p:nvPr/>
        </p:nvSpPr>
        <p:spPr bwMode="auto">
          <a:xfrm>
            <a:off x="541839" y="1628800"/>
            <a:ext cx="7776095" cy="4525963"/>
          </a:xfrm>
          <a:prstGeom prst="rect">
            <a:avLst/>
          </a:prstGeom>
          <a:noFill/>
          <a:ln w="9360">
            <a:noFill/>
            <a:miter lim="800000"/>
            <a:headEnd/>
            <a:tailEnd/>
          </a:ln>
          <a:effectLst/>
        </p:spPr>
        <p:txBody>
          <a:bodyPr lIns="90000" tIns="62640" rIns="90000" bIns="45000"/>
          <a:lstStyle/>
          <a:p>
            <a:r>
              <a:rPr lang="en-GB" sz="1600" dirty="0" smtClean="0"/>
              <a:t>The </a:t>
            </a:r>
            <a:r>
              <a:rPr lang="en-GB" sz="1600" dirty="0" smtClean="0"/>
              <a:t>resistance of a conductor increases with length L and decreases with cross sectional area A</a:t>
            </a:r>
          </a:p>
          <a:p>
            <a:endParaRPr lang="en-GB" sz="1600" dirty="0" smtClean="0"/>
          </a:p>
          <a:p>
            <a:r>
              <a:rPr lang="en-GB" sz="1600" dirty="0" smtClean="0"/>
              <a:t>So, R is directly proportional to L and inversely proportional to A.</a:t>
            </a:r>
          </a:p>
          <a:p>
            <a:endParaRPr lang="en-GB" sz="1600" dirty="0" smtClean="0"/>
          </a:p>
          <a:p>
            <a:endParaRPr lang="en-GB" sz="1600" dirty="0" smtClean="0"/>
          </a:p>
          <a:p>
            <a:endParaRPr lang="en-GB" sz="1600" dirty="0" smtClean="0"/>
          </a:p>
          <a:p>
            <a:r>
              <a:rPr lang="en-GB" sz="1600" dirty="0" smtClean="0"/>
              <a:t>The constant is the resistivity of the material </a:t>
            </a:r>
            <a:r>
              <a:rPr lang="el-GR" sz="1600" dirty="0" smtClean="0"/>
              <a:t>ρ</a:t>
            </a:r>
            <a:r>
              <a:rPr lang="en-GB" sz="1600" dirty="0" smtClean="0"/>
              <a:t> and resistance measure in ohms </a:t>
            </a:r>
            <a:r>
              <a:rPr lang="el-GR" sz="1600" dirty="0" smtClean="0"/>
              <a:t>Ω</a:t>
            </a:r>
            <a:endParaRPr lang="en-GB" sz="1600" dirty="0" smtClean="0"/>
          </a:p>
          <a:p>
            <a:pPr marL="3543300" lvl="7" indent="-342900"/>
            <a:endParaRPr lang="en-GB" sz="1600" dirty="0">
              <a:solidFill>
                <a:srgbClr val="000000"/>
              </a:solidFill>
              <a:ea typeface="MS Gothic" charset="0"/>
              <a:cs typeface="MS Gothic" charset="0"/>
            </a:endParaRPr>
          </a:p>
        </p:txBody>
      </p:sp>
      <p:graphicFrame>
        <p:nvGraphicFramePr>
          <p:cNvPr id="49154" name="Object 2"/>
          <p:cNvGraphicFramePr>
            <a:graphicFrameLocks noChangeAspect="1"/>
          </p:cNvGraphicFramePr>
          <p:nvPr>
            <p:extLst>
              <p:ext uri="{D42A27DB-BD31-4B8C-83A1-F6EECF244321}">
                <p14:modId xmlns:p14="http://schemas.microsoft.com/office/powerpoint/2010/main" val="3236558251"/>
              </p:ext>
            </p:extLst>
          </p:nvPr>
        </p:nvGraphicFramePr>
        <p:xfrm>
          <a:off x="1736728" y="3763696"/>
          <a:ext cx="642942" cy="313376"/>
        </p:xfrm>
        <a:graphic>
          <a:graphicData uri="http://schemas.openxmlformats.org/presentationml/2006/ole">
            <mc:AlternateContent xmlns:mc="http://schemas.openxmlformats.org/markup-compatibility/2006">
              <mc:Choice xmlns:v="urn:schemas-microsoft-com:vml" Requires="v">
                <p:oleObj spid="_x0000_s29714" name="Equation" r:id="rId4" imgW="419040" imgH="203040" progId="Equation.3">
                  <p:embed/>
                </p:oleObj>
              </mc:Choice>
              <mc:Fallback>
                <p:oleObj name="Equation" r:id="rId4" imgW="419040" imgH="203040" progId="Equation.3">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36728" y="3763696"/>
                        <a:ext cx="642942" cy="31337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49155" name="Object 3"/>
          <p:cNvGraphicFramePr>
            <a:graphicFrameLocks noChangeAspect="1"/>
          </p:cNvGraphicFramePr>
          <p:nvPr>
            <p:extLst>
              <p:ext uri="{D42A27DB-BD31-4B8C-83A1-F6EECF244321}">
                <p14:modId xmlns:p14="http://schemas.microsoft.com/office/powerpoint/2010/main" val="2925500202"/>
              </p:ext>
            </p:extLst>
          </p:nvPr>
        </p:nvGraphicFramePr>
        <p:xfrm>
          <a:off x="5868144" y="3645024"/>
          <a:ext cx="714380" cy="632737"/>
        </p:xfrm>
        <a:graphic>
          <a:graphicData uri="http://schemas.openxmlformats.org/presentationml/2006/ole">
            <mc:AlternateContent xmlns:mc="http://schemas.openxmlformats.org/markup-compatibility/2006">
              <mc:Choice xmlns:v="urn:schemas-microsoft-com:vml" Requires="v">
                <p:oleObj spid="_x0000_s29715" name="Equation" r:id="rId6" imgW="444240" imgH="393480" progId="Equation.3">
                  <p:embed/>
                </p:oleObj>
              </mc:Choice>
              <mc:Fallback>
                <p:oleObj name="Equation" r:id="rId6" imgW="444240" imgH="393480" progId="Equation.3">
                  <p:embed/>
                  <p:pic>
                    <p:nvPicPr>
                      <p:cNvPr id="0"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68144" y="3645024"/>
                        <a:ext cx="714380" cy="632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56" name="Object 4"/>
          <p:cNvGraphicFramePr>
            <a:graphicFrameLocks noChangeAspect="1"/>
          </p:cNvGraphicFramePr>
          <p:nvPr>
            <p:extLst>
              <p:ext uri="{D42A27DB-BD31-4B8C-83A1-F6EECF244321}">
                <p14:modId xmlns:p14="http://schemas.microsoft.com/office/powerpoint/2010/main" val="2300514616"/>
              </p:ext>
            </p:extLst>
          </p:nvPr>
        </p:nvGraphicFramePr>
        <p:xfrm>
          <a:off x="2699792" y="4293096"/>
          <a:ext cx="1428760" cy="527280"/>
        </p:xfrm>
        <a:graphic>
          <a:graphicData uri="http://schemas.openxmlformats.org/presentationml/2006/ole">
            <mc:AlternateContent xmlns:mc="http://schemas.openxmlformats.org/markup-compatibility/2006">
              <mc:Choice xmlns:v="urn:schemas-microsoft-com:vml" Requires="v">
                <p:oleObj spid="_x0000_s29716" name="Equation" r:id="rId8" imgW="1066680" imgH="393480" progId="Equation.3">
                  <p:embed/>
                </p:oleObj>
              </mc:Choice>
              <mc:Fallback>
                <p:oleObj name="Equation" r:id="rId8" imgW="1066680" imgH="393480" progId="Equation.3">
                  <p:embed/>
                  <p:pic>
                    <p:nvPicPr>
                      <p:cNvPr id="0"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99792" y="4293096"/>
                        <a:ext cx="1428760" cy="5272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9157" name="Object 5"/>
          <p:cNvGraphicFramePr>
            <a:graphicFrameLocks noChangeAspect="1"/>
          </p:cNvGraphicFramePr>
          <p:nvPr>
            <p:extLst>
              <p:ext uri="{D42A27DB-BD31-4B8C-83A1-F6EECF244321}">
                <p14:modId xmlns:p14="http://schemas.microsoft.com/office/powerpoint/2010/main" val="644240671"/>
              </p:ext>
            </p:extLst>
          </p:nvPr>
        </p:nvGraphicFramePr>
        <p:xfrm>
          <a:off x="4429886" y="4293096"/>
          <a:ext cx="1145312" cy="500066"/>
        </p:xfrm>
        <a:graphic>
          <a:graphicData uri="http://schemas.openxmlformats.org/presentationml/2006/ole">
            <mc:AlternateContent xmlns:mc="http://schemas.openxmlformats.org/markup-compatibility/2006">
              <mc:Choice xmlns:v="urn:schemas-microsoft-com:vml" Requires="v">
                <p:oleObj spid="_x0000_s29717" name="Equation" r:id="rId10" imgW="901440" imgH="393480" progId="Equation.3">
                  <p:embed/>
                </p:oleObj>
              </mc:Choice>
              <mc:Fallback>
                <p:oleObj name="Equation" r:id="rId10" imgW="901440" imgH="393480" progId="Equation.3">
                  <p:embed/>
                  <p:pic>
                    <p:nvPicPr>
                      <p:cNvPr id="0" name="Picture 5"/>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429886" y="4293096"/>
                        <a:ext cx="1145312" cy="5000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pic>
        <p:nvPicPr>
          <p:cNvPr id="49158" name="Picture 6"/>
          <p:cNvPicPr>
            <a:picLocks noChangeAspect="1" noChangeArrowheads="1"/>
          </p:cNvPicPr>
          <p:nvPr/>
        </p:nvPicPr>
        <p:blipFill>
          <a:blip r:embed="rId12" cstate="print"/>
          <a:srcRect l="20703" t="50977" r="19238" b="24609"/>
          <a:stretch>
            <a:fillRect/>
          </a:stretch>
        </p:blipFill>
        <p:spPr bwMode="auto">
          <a:xfrm>
            <a:off x="1714480" y="4869160"/>
            <a:ext cx="5143536" cy="1568151"/>
          </a:xfrm>
          <a:prstGeom prst="rect">
            <a:avLst/>
          </a:prstGeom>
          <a:noFill/>
          <a:ln w="9525">
            <a:noFill/>
            <a:miter lim="800000"/>
            <a:headEnd/>
            <a:tailEnd/>
          </a:ln>
        </p:spPr>
      </p:pic>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9154"/>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915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915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91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ln/>
        </p:spPr>
        <p:txBody>
          <a:bodyPr tIns="73224"/>
          <a:lstStyle/>
          <a:p>
            <a:pPr algn="ctr">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dirty="0" smtClean="0"/>
              <a:t>Sensors</a:t>
            </a:r>
            <a:endParaRPr lang="en-GB" b="1" dirty="0"/>
          </a:p>
        </p:txBody>
      </p:sp>
      <p:sp>
        <p:nvSpPr>
          <p:cNvPr id="8194" name="Text Box 2"/>
          <p:cNvSpPr txBox="1">
            <a:spLocks noChangeArrowheads="1"/>
          </p:cNvSpPr>
          <p:nvPr/>
        </p:nvSpPr>
        <p:spPr bwMode="auto">
          <a:xfrm>
            <a:off x="499526" y="1124744"/>
            <a:ext cx="7747025" cy="585779"/>
          </a:xfrm>
          <a:prstGeom prst="rect">
            <a:avLst/>
          </a:prstGeom>
          <a:noFill/>
          <a:ln w="9360">
            <a:noFill/>
            <a:miter lim="800000"/>
            <a:headEnd/>
            <a:tailEnd/>
          </a:ln>
          <a:effectLst/>
        </p:spPr>
        <p:txBody>
          <a:bodyPr lIns="90000" tIns="62640" rIns="90000" bIns="45000"/>
          <a:lstStyle/>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sz="2000" b="1" dirty="0" smtClean="0">
                <a:solidFill>
                  <a:srgbClr val="0070C0"/>
                </a:solidFill>
                <a:ea typeface="MS Gothic" charset="0"/>
                <a:cs typeface="MS Gothic" charset="0"/>
              </a:rPr>
              <a:t>Resistance and conduction Example</a:t>
            </a: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r>
              <a:rPr lang="en-GB" sz="2000" dirty="0" smtClean="0"/>
              <a:t>Calculate the resistance of an Aluminium wire 0.2 mm diameter and 20 m long given the resistivity is 2.65 x 10</a:t>
            </a:r>
            <a:r>
              <a:rPr lang="en-GB" sz="2000" baseline="30000" dirty="0" smtClean="0"/>
              <a:t>-8</a:t>
            </a:r>
            <a:r>
              <a:rPr lang="en-GB" sz="2000" dirty="0" smtClean="0"/>
              <a:t> </a:t>
            </a:r>
            <a:r>
              <a:rPr lang="el-GR" sz="2000" dirty="0" smtClean="0"/>
              <a:t>Ω</a:t>
            </a:r>
            <a:r>
              <a:rPr lang="en-GB" sz="2000" dirty="0" smtClean="0"/>
              <a:t> m</a:t>
            </a:r>
          </a:p>
          <a:p>
            <a:endParaRPr lang="en-GB" sz="2000" dirty="0" smtClean="0"/>
          </a:p>
          <a:p>
            <a:r>
              <a:rPr lang="en-GB" sz="2000" b="1" dirty="0" smtClean="0">
                <a:solidFill>
                  <a:srgbClr val="0070C0"/>
                </a:solidFill>
                <a:ea typeface="MS Gothic" charset="0"/>
                <a:cs typeface="MS Gothic" charset="0"/>
              </a:rPr>
              <a:t>Solution</a:t>
            </a:r>
            <a:endParaRPr lang="en-GB" sz="2000" dirty="0" smtClean="0">
              <a:solidFill>
                <a:srgbClr val="0070C0"/>
              </a:solidFill>
            </a:endParaRPr>
          </a:p>
          <a:p>
            <a:endParaRPr lang="en-GB" sz="2000" dirty="0" smtClean="0"/>
          </a:p>
          <a:p>
            <a:r>
              <a:rPr lang="en-GB" sz="2000" dirty="0" smtClean="0"/>
              <a:t>A = </a:t>
            </a:r>
            <a:r>
              <a:rPr lang="el-GR" sz="2000" dirty="0" smtClean="0"/>
              <a:t>π</a:t>
            </a:r>
            <a:r>
              <a:rPr lang="en-GB" sz="2000" dirty="0" smtClean="0"/>
              <a:t>D</a:t>
            </a:r>
            <a:r>
              <a:rPr lang="en-GB" sz="2000" baseline="30000" dirty="0" smtClean="0"/>
              <a:t>2</a:t>
            </a:r>
            <a:r>
              <a:rPr lang="en-GB" sz="2000" dirty="0" smtClean="0"/>
              <a:t>/4 = </a:t>
            </a:r>
            <a:r>
              <a:rPr lang="el-GR" sz="2000" dirty="0" smtClean="0"/>
              <a:t>π</a:t>
            </a:r>
            <a:r>
              <a:rPr lang="en-GB" sz="2000" dirty="0" smtClean="0"/>
              <a:t> x 0.0002</a:t>
            </a:r>
            <a:r>
              <a:rPr lang="en-GB" sz="2000" baseline="30000" dirty="0" smtClean="0"/>
              <a:t>2</a:t>
            </a:r>
            <a:r>
              <a:rPr lang="en-GB" sz="2000" dirty="0" smtClean="0"/>
              <a:t>/4 = 31.42 x 10</a:t>
            </a:r>
            <a:r>
              <a:rPr lang="en-GB" sz="2000" baseline="30000" dirty="0" smtClean="0"/>
              <a:t>-9</a:t>
            </a:r>
            <a:r>
              <a:rPr lang="en-GB" sz="2000" dirty="0" smtClean="0"/>
              <a:t> m</a:t>
            </a:r>
            <a:r>
              <a:rPr lang="en-GB" sz="2000" baseline="30000" dirty="0" smtClean="0"/>
              <a:t>2</a:t>
            </a:r>
          </a:p>
          <a:p>
            <a:r>
              <a:rPr lang="en-GB" sz="2000" dirty="0" smtClean="0"/>
              <a:t>L = 20 m</a:t>
            </a:r>
          </a:p>
          <a:p>
            <a:r>
              <a:rPr lang="el-GR" sz="2000" dirty="0" smtClean="0"/>
              <a:t>ρ</a:t>
            </a:r>
            <a:r>
              <a:rPr lang="en-GB" sz="2000" dirty="0" smtClean="0"/>
              <a:t> =2.65 x 10</a:t>
            </a:r>
            <a:r>
              <a:rPr lang="en-GB" sz="2000" baseline="30000" dirty="0" smtClean="0"/>
              <a:t>-8</a:t>
            </a:r>
            <a:r>
              <a:rPr lang="en-GB" sz="2000" dirty="0" smtClean="0"/>
              <a:t> </a:t>
            </a:r>
            <a:r>
              <a:rPr lang="el-GR" sz="2000" dirty="0" smtClean="0"/>
              <a:t>Ω</a:t>
            </a:r>
            <a:r>
              <a:rPr lang="en-GB" sz="2000" dirty="0" smtClean="0"/>
              <a:t> m</a:t>
            </a:r>
          </a:p>
          <a:p>
            <a:endParaRPr lang="en-GB" sz="2000" dirty="0" smtClean="0"/>
          </a:p>
          <a:p>
            <a:r>
              <a:rPr lang="pt-BR" sz="2000" dirty="0" smtClean="0"/>
              <a:t>R = </a:t>
            </a:r>
            <a:r>
              <a:rPr lang="el-GR" sz="2000" dirty="0" smtClean="0"/>
              <a:t>ρ</a:t>
            </a:r>
            <a:r>
              <a:rPr lang="pt-BR" sz="2000" dirty="0" smtClean="0"/>
              <a:t>L/A = 2.65 x 10</a:t>
            </a:r>
            <a:r>
              <a:rPr lang="pt-BR" sz="2000" baseline="30000" dirty="0" smtClean="0"/>
              <a:t>-8</a:t>
            </a:r>
            <a:r>
              <a:rPr lang="pt-BR" sz="2000" dirty="0" smtClean="0"/>
              <a:t> x 20/31.42 x 10</a:t>
            </a:r>
            <a:r>
              <a:rPr lang="pt-BR" sz="2000" baseline="30000" dirty="0" smtClean="0"/>
              <a:t>-9</a:t>
            </a:r>
            <a:r>
              <a:rPr lang="pt-BR" sz="2000" dirty="0" smtClean="0"/>
              <a:t> = 16.87</a:t>
            </a:r>
            <a:r>
              <a:rPr lang="el-GR" sz="2000" dirty="0" smtClean="0"/>
              <a:t> Ω</a:t>
            </a:r>
            <a:endParaRPr lang="en-GB" sz="2000" dirty="0" smtClean="0"/>
          </a:p>
          <a:p>
            <a:endParaRPr lang="en-GB" sz="2000" dirty="0" smtClean="0"/>
          </a:p>
          <a:p>
            <a:r>
              <a:rPr lang="pt-BR" sz="2000" dirty="0" smtClean="0"/>
              <a:t>R = </a:t>
            </a:r>
            <a:r>
              <a:rPr lang="el-GR" sz="2000" dirty="0" smtClean="0"/>
              <a:t>ρ</a:t>
            </a:r>
            <a:r>
              <a:rPr lang="pt-BR" sz="2000" dirty="0" smtClean="0"/>
              <a:t>L/A = 2.65 x 10</a:t>
            </a:r>
            <a:r>
              <a:rPr lang="pt-BR" sz="2000" baseline="30000" dirty="0" smtClean="0"/>
              <a:t>-8</a:t>
            </a:r>
            <a:r>
              <a:rPr lang="pt-BR" sz="2000" dirty="0" smtClean="0"/>
              <a:t> x 25/1.131 x 10</a:t>
            </a:r>
            <a:r>
              <a:rPr lang="pt-BR" sz="2000" baseline="30000" dirty="0" smtClean="0"/>
              <a:t>-8</a:t>
            </a:r>
            <a:r>
              <a:rPr lang="pt-BR" sz="2000" dirty="0" smtClean="0"/>
              <a:t> = 58.58</a:t>
            </a:r>
            <a:r>
              <a:rPr lang="el-GR" sz="2000" dirty="0" smtClean="0"/>
              <a:t> Ω</a:t>
            </a:r>
            <a:endParaRPr lang="en-GB" sz="2000" b="1" dirty="0" smtClean="0">
              <a:solidFill>
                <a:srgbClr val="008000"/>
              </a:solidFill>
              <a:ea typeface="MS Gothic" charset="0"/>
              <a:cs typeface="MS Gothic" charset="0"/>
            </a:endParaRPr>
          </a:p>
          <a:p>
            <a:endParaRPr lang="en-GB" sz="2000" b="1" dirty="0" smtClean="0">
              <a:solidFill>
                <a:srgbClr val="008000"/>
              </a:solidFill>
              <a:ea typeface="MS Gothic" charset="0"/>
              <a:cs typeface="MS Gothic" charset="0"/>
            </a:endParaRPr>
          </a:p>
          <a:p>
            <a:pPr hangingPunct="1">
              <a:spcBef>
                <a:spcPts val="400"/>
              </a:spcBef>
              <a:tabLst>
                <a:tab pos="723900" algn="l"/>
                <a:tab pos="1447800" algn="l"/>
                <a:tab pos="2171700" algn="l"/>
                <a:tab pos="2895600" algn="l"/>
                <a:tab pos="3619500" algn="l"/>
                <a:tab pos="4343400" algn="l"/>
                <a:tab pos="5067300" algn="l"/>
                <a:tab pos="5791200" algn="l"/>
                <a:tab pos="6515100" algn="l"/>
                <a:tab pos="7239000" algn="l"/>
                <a:tab pos="7962900" algn="l"/>
              </a:tabLst>
            </a:pPr>
            <a:endParaRPr lang="en-GB" sz="2000" b="1" dirty="0" smtClean="0">
              <a:solidFill>
                <a:srgbClr val="008000"/>
              </a:solidFill>
              <a:ea typeface="MS Gothic" charset="0"/>
              <a:cs typeface="MS Gothic" charset="0"/>
            </a:endParaRPr>
          </a:p>
          <a:p>
            <a:endParaRPr lang="en-GB" sz="1600" dirty="0" smtClean="0"/>
          </a:p>
          <a:p>
            <a:pPr marL="3543300" lvl="7" indent="-342900"/>
            <a:endParaRPr lang="en-GB" sz="1600" dirty="0">
              <a:solidFill>
                <a:srgbClr val="000000"/>
              </a:solidFill>
              <a:ea typeface="MS Gothic" charset="0"/>
              <a:cs typeface="MS Gothic"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194">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194">
                                            <p:txEl>
                                              <p:pRg st="8" end="8"/>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xEl>
                                              <p:pRg st="10" end="1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4">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395536" y="1368327"/>
            <a:ext cx="5532447" cy="4525963"/>
          </a:xfrm>
        </p:spPr>
        <p:txBody>
          <a:bodyPr/>
          <a:lstStyle/>
          <a:p>
            <a:pPr>
              <a:buNone/>
            </a:pPr>
            <a:r>
              <a:rPr lang="en-US" b="1" dirty="0" smtClean="0">
                <a:solidFill>
                  <a:srgbClr val="0070C0"/>
                </a:solidFill>
              </a:rPr>
              <a:t>Metallic foil (Resistance) type strain gauges</a:t>
            </a:r>
            <a:endParaRPr lang="en-US" dirty="0" smtClean="0">
              <a:solidFill>
                <a:srgbClr val="0070C0"/>
              </a:solidFill>
            </a:endParaRPr>
          </a:p>
          <a:p>
            <a:pPr>
              <a:lnSpc>
                <a:spcPct val="150000"/>
              </a:lnSpc>
              <a:buNone/>
            </a:pPr>
            <a:r>
              <a:rPr lang="en-US" sz="1400" dirty="0" smtClean="0"/>
              <a:t>	</a:t>
            </a:r>
          </a:p>
          <a:p>
            <a:pPr>
              <a:lnSpc>
                <a:spcPct val="150000"/>
              </a:lnSpc>
              <a:buNone/>
            </a:pPr>
            <a:r>
              <a:rPr lang="en-US" sz="1400" dirty="0" smtClean="0"/>
              <a:t>	</a:t>
            </a:r>
            <a:r>
              <a:rPr lang="en-GB" sz="1600" dirty="0" smtClean="0"/>
              <a:t>Two types:</a:t>
            </a:r>
            <a:br>
              <a:rPr lang="en-GB" sz="1600" dirty="0" smtClean="0"/>
            </a:br>
            <a:r>
              <a:rPr lang="en-GB" sz="1600" dirty="0" smtClean="0"/>
              <a:t>	Wound-wire</a:t>
            </a:r>
            <a:br>
              <a:rPr lang="en-GB" sz="1600" dirty="0" smtClean="0"/>
            </a:br>
            <a:r>
              <a:rPr lang="en-GB" sz="1600" dirty="0" smtClean="0"/>
              <a:t>	Etched foil</a:t>
            </a:r>
            <a:br>
              <a:rPr lang="en-GB" sz="1600" dirty="0" smtClean="0"/>
            </a:br>
            <a:r>
              <a:rPr lang="en-GB" sz="1600" dirty="0" smtClean="0"/>
              <a:t>Theory first developed by Wheatstone (1843) &amp; Kelvin (1856)</a:t>
            </a:r>
          </a:p>
          <a:p>
            <a:pPr>
              <a:lnSpc>
                <a:spcPct val="150000"/>
              </a:lnSpc>
              <a:buNone/>
            </a:pPr>
            <a:r>
              <a:rPr lang="en-GB" sz="1600" dirty="0" smtClean="0"/>
              <a:t>	No progress until invention of electronic amplifier</a:t>
            </a:r>
          </a:p>
          <a:p>
            <a:pPr>
              <a:lnSpc>
                <a:spcPct val="150000"/>
              </a:lnSpc>
              <a:buNone/>
            </a:pPr>
            <a:r>
              <a:rPr lang="en-GB" sz="1600" dirty="0" smtClean="0"/>
              <a:t>	Modern development started in 1930s</a:t>
            </a:r>
            <a:br>
              <a:rPr lang="en-GB" sz="1600" dirty="0" smtClean="0"/>
            </a:br>
            <a:r>
              <a:rPr lang="en-GB" sz="1600" dirty="0" smtClean="0"/>
              <a:t>Mass production of wound wire type in 1941</a:t>
            </a:r>
            <a:br>
              <a:rPr lang="en-GB" sz="1600" dirty="0" smtClean="0"/>
            </a:br>
            <a:r>
              <a:rPr lang="en-GB" sz="1600" dirty="0" smtClean="0"/>
              <a:t>Etched foil type invented 1952</a:t>
            </a:r>
          </a:p>
          <a:p>
            <a:pPr>
              <a:lnSpc>
                <a:spcPct val="150000"/>
              </a:lnSpc>
              <a:buNone/>
            </a:pPr>
            <a:endParaRPr lang="en-GB" sz="1600" dirty="0" smtClean="0"/>
          </a:p>
          <a:p>
            <a:pPr>
              <a:buNone/>
            </a:pPr>
            <a:endParaRPr lang="en-GB" sz="1600" dirty="0" smtClean="0"/>
          </a:p>
          <a:p>
            <a:pPr>
              <a:lnSpc>
                <a:spcPct val="150000"/>
              </a:lnSpc>
              <a:buNone/>
            </a:pPr>
            <a:endParaRPr lang="en-GB" sz="16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4" name="Picture 3" descr="BONDED MSG.gif"/>
          <p:cNvPicPr>
            <a:picLocks noChangeAspect="1"/>
          </p:cNvPicPr>
          <p:nvPr/>
        </p:nvPicPr>
        <p:blipFill>
          <a:blip r:embed="rId2" cstate="print"/>
          <a:stretch>
            <a:fillRect/>
          </a:stretch>
        </p:blipFill>
        <p:spPr>
          <a:xfrm>
            <a:off x="6072198" y="1643050"/>
            <a:ext cx="2597726" cy="1988259"/>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7544" y="1196752"/>
            <a:ext cx="5675323" cy="4086241"/>
          </a:xfrm>
        </p:spPr>
        <p:txBody>
          <a:bodyPr/>
          <a:lstStyle/>
          <a:p>
            <a:pPr>
              <a:buNone/>
            </a:pPr>
            <a:r>
              <a:rPr lang="en-US" b="1" dirty="0" smtClean="0">
                <a:solidFill>
                  <a:srgbClr val="0070C0"/>
                </a:solidFill>
              </a:rPr>
              <a:t>Resistance type strain gauges</a:t>
            </a:r>
          </a:p>
          <a:p>
            <a:r>
              <a:rPr lang="en-GB" sz="1400" dirty="0" smtClean="0"/>
              <a:t>The </a:t>
            </a:r>
            <a:r>
              <a:rPr lang="en-GB" sz="1400" dirty="0" smtClean="0"/>
              <a:t>most commonly used strain gauge is the </a:t>
            </a:r>
            <a:r>
              <a:rPr lang="en-GB" sz="1400" b="1" dirty="0" smtClean="0"/>
              <a:t>metallic foil gauge </a:t>
            </a:r>
            <a:r>
              <a:rPr lang="en-GB" sz="1400" dirty="0" smtClean="0"/>
              <a:t>which is a resistance based gauge.</a:t>
            </a:r>
          </a:p>
          <a:p>
            <a:endParaRPr lang="en-GB" sz="1400" dirty="0" smtClean="0"/>
          </a:p>
          <a:p>
            <a:r>
              <a:rPr lang="en-GB" sz="1400" b="1" dirty="0" smtClean="0"/>
              <a:t>Resistance</a:t>
            </a:r>
            <a:r>
              <a:rPr lang="en-GB" sz="1400" dirty="0" smtClean="0"/>
              <a:t> of an electrically conductive material </a:t>
            </a:r>
            <a:r>
              <a:rPr lang="en-GB" sz="1400" b="1" dirty="0" smtClean="0"/>
              <a:t>changes</a:t>
            </a:r>
            <a:r>
              <a:rPr lang="en-GB" sz="1400" dirty="0" smtClean="0"/>
              <a:t> with dimensional changes which take place when the conductor is </a:t>
            </a:r>
            <a:r>
              <a:rPr lang="en-GB" sz="1400" b="1" dirty="0" smtClean="0"/>
              <a:t>deformed</a:t>
            </a:r>
            <a:r>
              <a:rPr lang="en-GB" sz="1400" dirty="0" smtClean="0"/>
              <a:t> elastically. </a:t>
            </a:r>
          </a:p>
          <a:p>
            <a:endParaRPr lang="en-GB" sz="1400" dirty="0" smtClean="0"/>
          </a:p>
          <a:p>
            <a:r>
              <a:rPr lang="en-GB" sz="1400" dirty="0" smtClean="0"/>
              <a:t>When such a material is </a:t>
            </a:r>
            <a:r>
              <a:rPr lang="en-GB" sz="1400" b="1" dirty="0" smtClean="0"/>
              <a:t>stretched</a:t>
            </a:r>
            <a:r>
              <a:rPr lang="en-GB" sz="1400" dirty="0" smtClean="0"/>
              <a:t>, the conductors become longer and narrower, which causes an </a:t>
            </a:r>
            <a:r>
              <a:rPr lang="en-GB" sz="1400" b="1" dirty="0" smtClean="0"/>
              <a:t>increase in resistance</a:t>
            </a:r>
            <a:r>
              <a:rPr lang="en-GB" sz="1400" dirty="0" smtClean="0"/>
              <a:t>.</a:t>
            </a:r>
          </a:p>
          <a:p>
            <a:endParaRPr lang="en-GB" sz="1400" dirty="0" smtClean="0"/>
          </a:p>
          <a:p>
            <a:r>
              <a:rPr lang="en-GB" sz="1400" dirty="0" smtClean="0"/>
              <a:t>This change in resistance is then converted to an absolute voltage by a Wheatstone bridge. </a:t>
            </a:r>
          </a:p>
          <a:p>
            <a:endParaRPr lang="en-GB" sz="1400" dirty="0" smtClean="0"/>
          </a:p>
          <a:p>
            <a:r>
              <a:rPr lang="en-GB" sz="1400" dirty="0" smtClean="0"/>
              <a:t>The resulting value is linearly related to strain by a constant called the gauge factor (GF).</a:t>
            </a:r>
            <a:endParaRPr lang="en-US" sz="1400" dirty="0" smtClean="0"/>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5" name="Picture 4" descr="http://www.sensorland.com/Images/HowPic44-Strain%20Gauge.gif"/>
          <p:cNvPicPr/>
          <p:nvPr/>
        </p:nvPicPr>
        <p:blipFill>
          <a:blip r:embed="rId2" cstate="print"/>
          <a:srcRect/>
          <a:stretch>
            <a:fillRect/>
          </a:stretch>
        </p:blipFill>
        <p:spPr bwMode="auto">
          <a:xfrm>
            <a:off x="6336662" y="3000372"/>
            <a:ext cx="2235866" cy="164307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628775"/>
            <a:ext cx="8032777" cy="4525963"/>
          </a:xfrm>
        </p:spPr>
        <p:txBody>
          <a:bodyPr/>
          <a:lstStyle/>
          <a:p>
            <a:pPr>
              <a:buNone/>
            </a:pPr>
            <a:r>
              <a:rPr lang="en-US" b="1" dirty="0" smtClean="0">
                <a:solidFill>
                  <a:srgbClr val="0070C0"/>
                </a:solidFill>
              </a:rPr>
              <a:t>Resistance type strain gauges</a:t>
            </a:r>
          </a:p>
          <a:p>
            <a:pPr>
              <a:buNone/>
            </a:pPr>
            <a:endParaRPr lang="en-US" sz="1500" b="1" dirty="0" smtClean="0">
              <a:solidFill>
                <a:srgbClr val="008000"/>
              </a:solidFill>
            </a:endParaRPr>
          </a:p>
          <a:p>
            <a:pPr lvl="1">
              <a:lnSpc>
                <a:spcPct val="90000"/>
              </a:lnSpc>
            </a:pPr>
            <a:r>
              <a:rPr lang="en-GB" sz="1500" dirty="0" smtClean="0"/>
              <a:t>Available in a wide choice of shapes and sizes to suit a variety of applications. </a:t>
            </a:r>
          </a:p>
          <a:p>
            <a:pPr lvl="1">
              <a:lnSpc>
                <a:spcPct val="90000"/>
              </a:lnSpc>
            </a:pPr>
            <a:endParaRPr lang="en-GB" sz="1500" dirty="0" smtClean="0"/>
          </a:p>
          <a:p>
            <a:pPr lvl="1">
              <a:lnSpc>
                <a:spcPct val="90000"/>
              </a:lnSpc>
            </a:pPr>
            <a:r>
              <a:rPr lang="en-GB" sz="1500" dirty="0" smtClean="0"/>
              <a:t>Consist of a pattern of resistive foil which is mounted on a backing material.</a:t>
            </a:r>
          </a:p>
          <a:p>
            <a:pPr lvl="1">
              <a:lnSpc>
                <a:spcPct val="90000"/>
              </a:lnSpc>
            </a:pPr>
            <a:endParaRPr lang="en-GB" sz="1500" dirty="0" smtClean="0"/>
          </a:p>
          <a:p>
            <a:pPr lvl="1"/>
            <a:r>
              <a:rPr lang="en-GB" sz="1500" dirty="0" smtClean="0"/>
              <a:t>Gauge factor (GF) is the ratio of the amount of change in resistance to the change in the length (strain) along the axis of the gauge. </a:t>
            </a:r>
          </a:p>
          <a:p>
            <a:pPr lvl="1"/>
            <a:endParaRPr lang="en-GB" sz="1500" dirty="0" smtClean="0"/>
          </a:p>
          <a:p>
            <a:pPr lvl="1"/>
            <a:r>
              <a:rPr lang="en-GB" sz="1500" dirty="0" smtClean="0"/>
              <a:t>The gauge factor is provided with the strain gauge: typical values are 2-2.5.</a:t>
            </a:r>
          </a:p>
          <a:p>
            <a:pPr lvl="1">
              <a:lnSpc>
                <a:spcPct val="90000"/>
              </a:lnSpc>
              <a:buNone/>
            </a:pPr>
            <a:r>
              <a:rPr lang="en-GB" sz="1800" dirty="0" smtClean="0"/>
              <a:t> </a:t>
            </a:r>
          </a:p>
          <a:p>
            <a:pPr>
              <a:buNone/>
            </a:pPr>
            <a:endParaRPr lang="en-US" b="1" dirty="0" smtClean="0">
              <a:solidFill>
                <a:srgbClr val="008000"/>
              </a:solidFill>
            </a:endParaRPr>
          </a:p>
          <a:p>
            <a:pPr>
              <a:buNone/>
            </a:pPr>
            <a:endParaRPr lang="en-US" dirty="0" smtClean="0">
              <a:solidFill>
                <a:srgbClr val="008000"/>
              </a:solidFill>
            </a:endParaRPr>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graphicFrame>
        <p:nvGraphicFramePr>
          <p:cNvPr id="4098" name="Object 2"/>
          <p:cNvGraphicFramePr>
            <a:graphicFrameLocks noChangeAspect="1"/>
          </p:cNvGraphicFramePr>
          <p:nvPr/>
        </p:nvGraphicFramePr>
        <p:xfrm>
          <a:off x="857224" y="5214950"/>
          <a:ext cx="2500330" cy="484496"/>
        </p:xfrm>
        <a:graphic>
          <a:graphicData uri="http://schemas.openxmlformats.org/presentationml/2006/ole">
            <mc:AlternateContent xmlns:mc="http://schemas.openxmlformats.org/markup-compatibility/2006">
              <mc:Choice xmlns:v="urn:schemas-microsoft-com:vml" Requires="v">
                <p:oleObj spid="_x0000_s4102" name="Equation" r:id="rId3" imgW="2031840" imgH="393480" progId="Equation.3">
                  <p:embed/>
                </p:oleObj>
              </mc:Choice>
              <mc:Fallback>
                <p:oleObj name="Equation" r:id="rId3" imgW="2031840" imgH="393480" progId="Equation.3">
                  <p:embed/>
                  <p:pic>
                    <p:nvPicPr>
                      <p:cNvPr id="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7224" y="5214950"/>
                        <a:ext cx="2500330" cy="484496"/>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pic>
        <p:nvPicPr>
          <p:cNvPr id="6" name="Picture 5" descr="http://www.sensorland.com/Images/SG-001.gif"/>
          <p:cNvPicPr/>
          <p:nvPr/>
        </p:nvPicPr>
        <p:blipFill>
          <a:blip r:embed="rId5" cstate="print"/>
          <a:srcRect/>
          <a:stretch>
            <a:fillRect/>
          </a:stretch>
        </p:blipFill>
        <p:spPr bwMode="auto">
          <a:xfrm>
            <a:off x="3929058" y="4714884"/>
            <a:ext cx="4429156" cy="161480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09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7544" y="1196752"/>
            <a:ext cx="5603885" cy="6157943"/>
          </a:xfrm>
        </p:spPr>
        <p:txBody>
          <a:bodyPr/>
          <a:lstStyle/>
          <a:p>
            <a:pPr>
              <a:buNone/>
            </a:pPr>
            <a:r>
              <a:rPr lang="en-US" b="1" dirty="0" smtClean="0">
                <a:solidFill>
                  <a:srgbClr val="0070C0"/>
                </a:solidFill>
              </a:rPr>
              <a:t>Strain Gauge Circuits – Quarter </a:t>
            </a:r>
            <a:r>
              <a:rPr lang="en-US" b="1" dirty="0" smtClean="0">
                <a:solidFill>
                  <a:srgbClr val="0070C0"/>
                </a:solidFill>
              </a:rPr>
              <a:t>Bridge</a:t>
            </a:r>
          </a:p>
          <a:p>
            <a:pPr>
              <a:buNone/>
            </a:pPr>
            <a:endParaRPr lang="en-US" b="1" dirty="0" smtClean="0">
              <a:solidFill>
                <a:srgbClr val="0070C0"/>
              </a:solidFill>
            </a:endParaRPr>
          </a:p>
          <a:p>
            <a:pPr>
              <a:spcBef>
                <a:spcPts val="0"/>
              </a:spcBef>
            </a:pPr>
            <a:r>
              <a:rPr lang="en-GB" sz="1500" dirty="0" smtClean="0"/>
              <a:t>The </a:t>
            </a:r>
            <a:r>
              <a:rPr lang="en-GB" sz="1500" dirty="0" smtClean="0"/>
              <a:t>strain gauge must be connected to an electrical circuit for it to be useful. Two-wire strain gauge connected to a Wheatstone bridge circuit. </a:t>
            </a:r>
          </a:p>
          <a:p>
            <a:pPr>
              <a:spcBef>
                <a:spcPts val="0"/>
              </a:spcBef>
            </a:pPr>
            <a:endParaRPr lang="en-GB" sz="1500" dirty="0" smtClean="0"/>
          </a:p>
          <a:p>
            <a:pPr>
              <a:spcBef>
                <a:spcPts val="0"/>
              </a:spcBef>
            </a:pPr>
            <a:r>
              <a:rPr lang="en-GB" sz="1500" dirty="0" smtClean="0"/>
              <a:t>The typical resistance for the strain gauge is 120 Ω. </a:t>
            </a:r>
          </a:p>
          <a:p>
            <a:pPr>
              <a:spcBef>
                <a:spcPts val="0"/>
              </a:spcBef>
            </a:pPr>
            <a:endParaRPr lang="en-GB" sz="1500" dirty="0" smtClean="0"/>
          </a:p>
          <a:p>
            <a:pPr>
              <a:spcBef>
                <a:spcPts val="0"/>
              </a:spcBef>
            </a:pPr>
            <a:r>
              <a:rPr lang="en-GB" sz="1500" dirty="0" smtClean="0"/>
              <a:t>Resistor R</a:t>
            </a:r>
            <a:r>
              <a:rPr lang="en-GB" sz="1500" baseline="-25000" dirty="0" smtClean="0"/>
              <a:t>2</a:t>
            </a:r>
            <a:r>
              <a:rPr lang="en-GB" sz="1500" dirty="0" smtClean="0"/>
              <a:t>, is used to balance all the resistance in the bridge. No force </a:t>
            </a:r>
            <a:r>
              <a:rPr lang="en-GB" sz="1500" dirty="0" smtClean="0">
                <a:sym typeface="Wingdings" pitchFamily="2" charset="2"/>
              </a:rPr>
              <a:t> V=0</a:t>
            </a:r>
            <a:endParaRPr lang="en-GB" sz="1500" dirty="0" smtClean="0"/>
          </a:p>
          <a:p>
            <a:pPr>
              <a:spcBef>
                <a:spcPts val="0"/>
              </a:spcBef>
            </a:pPr>
            <a:endParaRPr lang="en-GB" sz="1500" dirty="0" smtClean="0"/>
          </a:p>
          <a:p>
            <a:pPr>
              <a:spcBef>
                <a:spcPts val="0"/>
              </a:spcBef>
            </a:pPr>
            <a:r>
              <a:rPr lang="en-GB" sz="1500" dirty="0" smtClean="0"/>
              <a:t> When a force is applied to the surface the strain gauge resistance will change</a:t>
            </a:r>
          </a:p>
          <a:p>
            <a:pPr>
              <a:spcBef>
                <a:spcPts val="0"/>
              </a:spcBef>
            </a:pPr>
            <a:endParaRPr lang="en-GB" sz="1500" dirty="0" smtClean="0"/>
          </a:p>
          <a:p>
            <a:pPr>
              <a:spcBef>
                <a:spcPts val="0"/>
              </a:spcBef>
            </a:pPr>
            <a:r>
              <a:rPr lang="en-GB" sz="1500" dirty="0" smtClean="0"/>
              <a:t>The change in resistance is proportional to the deformation.</a:t>
            </a:r>
          </a:p>
          <a:p>
            <a:pPr>
              <a:spcBef>
                <a:spcPts val="0"/>
              </a:spcBef>
            </a:pPr>
            <a:endParaRPr lang="en-GB" sz="1500" dirty="0" smtClean="0"/>
          </a:p>
          <a:p>
            <a:pPr>
              <a:spcBef>
                <a:spcPts val="0"/>
              </a:spcBef>
            </a:pPr>
            <a:r>
              <a:rPr lang="en-GB" sz="1500" dirty="0" smtClean="0"/>
              <a:t> You should notice that R</a:t>
            </a:r>
            <a:r>
              <a:rPr lang="en-GB" sz="1500" baseline="-25000" dirty="0" smtClean="0"/>
              <a:t>2</a:t>
            </a:r>
            <a:r>
              <a:rPr lang="en-GB" sz="1500" dirty="0" smtClean="0"/>
              <a:t>, can be adjusted at any point to balance the bridge </a:t>
            </a:r>
            <a:r>
              <a:rPr lang="en-GB" sz="1500" dirty="0" err="1" smtClean="0"/>
              <a:t>e.g</a:t>
            </a:r>
            <a:r>
              <a:rPr lang="en-GB" sz="1500" dirty="0" smtClean="0"/>
              <a:t> to zero preload preload. </a:t>
            </a:r>
            <a:endParaRPr lang="en-US" sz="1500" dirty="0" smtClean="0">
              <a:solidFill>
                <a:srgbClr val="008000"/>
              </a:solidFill>
            </a:endParaRPr>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31748" name="Picture 4" descr="A strain gauge connected in a Wheatstone bridge circuit. Notice the symbol for the strain gauge is a resistor designated R(gauge)"/>
          <p:cNvPicPr>
            <a:picLocks noChangeAspect="1" noChangeArrowheads="1"/>
          </p:cNvPicPr>
          <p:nvPr/>
        </p:nvPicPr>
        <p:blipFill>
          <a:blip r:embed="rId2" cstate="print"/>
          <a:srcRect/>
          <a:stretch>
            <a:fillRect/>
          </a:stretch>
        </p:blipFill>
        <p:spPr bwMode="auto">
          <a:xfrm>
            <a:off x="5857883" y="2857496"/>
            <a:ext cx="2932717" cy="185738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628775"/>
            <a:ext cx="5603885" cy="6157943"/>
          </a:xfrm>
        </p:spPr>
        <p:txBody>
          <a:bodyPr/>
          <a:lstStyle/>
          <a:p>
            <a:pPr>
              <a:buNone/>
            </a:pPr>
            <a:r>
              <a:rPr lang="en-US" b="1" dirty="0" smtClean="0">
                <a:solidFill>
                  <a:srgbClr val="0070C0"/>
                </a:solidFill>
              </a:rPr>
              <a:t>Strain Gauge Circuits – Quarter Bridge</a:t>
            </a:r>
          </a:p>
          <a:p>
            <a:pPr>
              <a:buNone/>
            </a:pPr>
            <a:endParaRPr lang="en-US" sz="1500" b="1" dirty="0" smtClean="0">
              <a:solidFill>
                <a:srgbClr val="008000"/>
              </a:solidFill>
            </a:endParaRPr>
          </a:p>
          <a:p>
            <a:r>
              <a:rPr lang="en-GB" sz="1600" dirty="0" smtClean="0"/>
              <a:t>The formula for calculating the voltage out from the bridge is:</a:t>
            </a:r>
          </a:p>
          <a:p>
            <a:endParaRPr lang="en-GB" sz="1600" dirty="0" smtClean="0"/>
          </a:p>
          <a:p>
            <a:pPr>
              <a:buNone/>
            </a:pPr>
            <a:r>
              <a:rPr lang="en-GB" sz="1600" dirty="0" smtClean="0"/>
              <a:t>	</a:t>
            </a:r>
            <a:r>
              <a:rPr lang="en-GB" sz="1600" dirty="0" err="1" smtClean="0"/>
              <a:t>V</a:t>
            </a:r>
            <a:r>
              <a:rPr lang="en-GB" sz="1600" baseline="-25000" dirty="0" err="1" smtClean="0"/>
              <a:t>out</a:t>
            </a:r>
            <a:r>
              <a:rPr lang="en-GB" sz="1600" dirty="0" smtClean="0"/>
              <a:t> = V</a:t>
            </a:r>
            <a:r>
              <a:rPr lang="en-GB" sz="1600" baseline="-25000" dirty="0" smtClean="0"/>
              <a:t>in</a:t>
            </a:r>
            <a:r>
              <a:rPr lang="en-GB" sz="1600" dirty="0" smtClean="0"/>
              <a:t> x ((R</a:t>
            </a:r>
            <a:r>
              <a:rPr lang="en-GB" sz="1600" baseline="-25000" dirty="0" smtClean="0"/>
              <a:t>3</a:t>
            </a:r>
            <a:r>
              <a:rPr lang="en-GB" sz="1600" dirty="0" smtClean="0"/>
              <a:t>/(R</a:t>
            </a:r>
            <a:r>
              <a:rPr lang="en-GB" sz="1600" baseline="-25000" dirty="0" smtClean="0"/>
              <a:t>3</a:t>
            </a:r>
            <a:r>
              <a:rPr lang="en-GB" sz="1600" dirty="0" smtClean="0"/>
              <a:t>+R</a:t>
            </a:r>
            <a:r>
              <a:rPr lang="en-GB" sz="1600" baseline="-25000" dirty="0" smtClean="0"/>
              <a:t>g</a:t>
            </a:r>
            <a:r>
              <a:rPr lang="en-GB" sz="1600" dirty="0" smtClean="0"/>
              <a:t>)) - ((R</a:t>
            </a:r>
            <a:r>
              <a:rPr lang="en-GB" sz="1600" baseline="-25000" dirty="0" smtClean="0"/>
              <a:t>2</a:t>
            </a:r>
            <a:r>
              <a:rPr lang="en-GB" sz="1600" dirty="0" smtClean="0"/>
              <a:t>/(R</a:t>
            </a:r>
            <a:r>
              <a:rPr lang="en-GB" sz="1600" baseline="-25000" dirty="0" smtClean="0"/>
              <a:t>1</a:t>
            </a:r>
            <a:r>
              <a:rPr lang="en-GB" sz="1600" dirty="0" smtClean="0"/>
              <a:t>+R</a:t>
            </a:r>
            <a:r>
              <a:rPr lang="en-GB" sz="1600" baseline="-25000" dirty="0" smtClean="0"/>
              <a:t>2</a:t>
            </a:r>
            <a:r>
              <a:rPr lang="en-GB" sz="1600" dirty="0" smtClean="0"/>
              <a:t>))</a:t>
            </a:r>
          </a:p>
          <a:p>
            <a:endParaRPr lang="en-GB" sz="1600" dirty="0" smtClean="0"/>
          </a:p>
          <a:p>
            <a:r>
              <a:rPr lang="en-GB" sz="1600" dirty="0" smtClean="0"/>
              <a:t>This means that (R</a:t>
            </a:r>
            <a:r>
              <a:rPr lang="en-GB" sz="1600" baseline="-25000" dirty="0" smtClean="0"/>
              <a:t>1</a:t>
            </a:r>
            <a:r>
              <a:rPr lang="en-GB" sz="1600" dirty="0" smtClean="0"/>
              <a:t>/R</a:t>
            </a:r>
            <a:r>
              <a:rPr lang="en-GB" sz="1600" baseline="-25000" dirty="0" smtClean="0"/>
              <a:t>2</a:t>
            </a:r>
            <a:r>
              <a:rPr lang="en-GB" sz="1600" dirty="0" smtClean="0"/>
              <a:t>) = (</a:t>
            </a:r>
            <a:r>
              <a:rPr lang="en-GB" sz="1600" dirty="0" err="1" smtClean="0"/>
              <a:t>R</a:t>
            </a:r>
            <a:r>
              <a:rPr lang="en-GB" sz="1600" baseline="-25000" dirty="0" err="1" smtClean="0"/>
              <a:t>g</a:t>
            </a:r>
            <a:r>
              <a:rPr lang="en-GB" sz="1600" dirty="0" smtClean="0"/>
              <a:t>/R</a:t>
            </a:r>
            <a:r>
              <a:rPr lang="en-GB" sz="1600" baseline="-25000" dirty="0" smtClean="0"/>
              <a:t>3</a:t>
            </a:r>
            <a:r>
              <a:rPr lang="en-GB" sz="1600" dirty="0" smtClean="0"/>
              <a:t>) when the bridge is balanced.</a:t>
            </a:r>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31748" name="Picture 4" descr="A strain gauge connected in a Wheatstone bridge circuit. Notice the symbol for the strain gauge is a resistor designated R(gauge)"/>
          <p:cNvPicPr>
            <a:picLocks noChangeAspect="1" noChangeArrowheads="1"/>
          </p:cNvPicPr>
          <p:nvPr/>
        </p:nvPicPr>
        <p:blipFill>
          <a:blip r:embed="rId2" cstate="print"/>
          <a:srcRect/>
          <a:stretch>
            <a:fillRect/>
          </a:stretch>
        </p:blipFill>
        <p:spPr bwMode="auto">
          <a:xfrm>
            <a:off x="5857883" y="2857496"/>
            <a:ext cx="2932717" cy="185738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268760"/>
            <a:ext cx="5603885" cy="6157943"/>
          </a:xfrm>
        </p:spPr>
        <p:txBody>
          <a:bodyPr/>
          <a:lstStyle/>
          <a:p>
            <a:pPr>
              <a:buNone/>
            </a:pPr>
            <a:r>
              <a:rPr lang="en-US" b="1" dirty="0" smtClean="0">
                <a:solidFill>
                  <a:srgbClr val="0070C0"/>
                </a:solidFill>
              </a:rPr>
              <a:t>Strain Gauge Circuits – Quarter Bridge</a:t>
            </a:r>
          </a:p>
          <a:p>
            <a:pPr>
              <a:buNone/>
            </a:pPr>
            <a:endParaRPr lang="en-US" sz="1500" b="1" dirty="0" smtClean="0">
              <a:solidFill>
                <a:srgbClr val="008000"/>
              </a:solidFill>
            </a:endParaRPr>
          </a:p>
          <a:p>
            <a:pPr>
              <a:buNone/>
            </a:pPr>
            <a:r>
              <a:rPr lang="en-GB" sz="1600" b="1" dirty="0" smtClean="0"/>
              <a:t>Exercise:</a:t>
            </a:r>
            <a:endParaRPr lang="en-GB" sz="1600" dirty="0" smtClean="0"/>
          </a:p>
          <a:p>
            <a:pPr lvl="1"/>
            <a:r>
              <a:rPr lang="en-GB" sz="1600" dirty="0" smtClean="0"/>
              <a:t>A strain gauge is connected to a bridge circuit where R</a:t>
            </a:r>
            <a:r>
              <a:rPr lang="en-GB" sz="1600" baseline="-25000" dirty="0" smtClean="0"/>
              <a:t>1</a:t>
            </a:r>
            <a:r>
              <a:rPr lang="en-GB" sz="1600" dirty="0" smtClean="0"/>
              <a:t> and R</a:t>
            </a:r>
            <a:r>
              <a:rPr lang="en-GB" sz="1600" baseline="-25000" dirty="0" smtClean="0"/>
              <a:t>3</a:t>
            </a:r>
            <a:r>
              <a:rPr lang="en-GB" sz="1600" dirty="0" smtClean="0"/>
              <a:t>are 150 Ω resistors. The resistance of the strain gauge with no weight applied is 120 Ω. To what value should R</a:t>
            </a:r>
            <a:r>
              <a:rPr lang="en-GB" sz="1600" baseline="-25000" dirty="0" smtClean="0"/>
              <a:t>2</a:t>
            </a:r>
            <a:r>
              <a:rPr lang="en-GB" sz="1600" dirty="0" smtClean="0"/>
              <a:t> be adjusted for the bridge to be balanced when no pressure is applied o the strain gauge?</a:t>
            </a:r>
          </a:p>
          <a:p>
            <a:endParaRPr lang="en-GB" sz="1600" dirty="0" smtClean="0"/>
          </a:p>
          <a:p>
            <a:pPr>
              <a:buNone/>
            </a:pPr>
            <a:r>
              <a:rPr lang="en-GB" sz="1600" b="1" dirty="0" smtClean="0"/>
              <a:t>Solution:</a:t>
            </a:r>
            <a:endParaRPr lang="en-GB" sz="1600" dirty="0" smtClean="0"/>
          </a:p>
          <a:p>
            <a:pPr lvl="1"/>
            <a:r>
              <a:rPr lang="en-GB" sz="1600" dirty="0" smtClean="0"/>
              <a:t>Since (R</a:t>
            </a:r>
            <a:r>
              <a:rPr lang="en-GB" sz="1600" baseline="-25000" dirty="0" smtClean="0"/>
              <a:t>1</a:t>
            </a:r>
            <a:r>
              <a:rPr lang="en-GB" sz="1600" dirty="0" smtClean="0"/>
              <a:t>/R</a:t>
            </a:r>
            <a:r>
              <a:rPr lang="en-GB" sz="1600" baseline="-25000" dirty="0" smtClean="0"/>
              <a:t>2</a:t>
            </a:r>
            <a:r>
              <a:rPr lang="en-GB" sz="1600" dirty="0" smtClean="0"/>
              <a:t>) = (</a:t>
            </a:r>
            <a:r>
              <a:rPr lang="en-GB" sz="1600" dirty="0" err="1" smtClean="0"/>
              <a:t>R</a:t>
            </a:r>
            <a:r>
              <a:rPr lang="en-GB" sz="1600" baseline="-25000" dirty="0" err="1" smtClean="0"/>
              <a:t>g</a:t>
            </a:r>
            <a:r>
              <a:rPr lang="en-GB" sz="1600" dirty="0" smtClean="0"/>
              <a:t>/R</a:t>
            </a:r>
            <a:r>
              <a:rPr lang="en-GB" sz="1600" baseline="-25000" dirty="0" smtClean="0"/>
              <a:t>3</a:t>
            </a:r>
            <a:r>
              <a:rPr lang="en-GB" sz="1600" dirty="0" smtClean="0"/>
              <a:t>), this formula can be manipulated to solve for R</a:t>
            </a:r>
            <a:r>
              <a:rPr lang="en-GB" sz="1600" baseline="-25000" dirty="0" smtClean="0"/>
              <a:t>2</a:t>
            </a:r>
            <a:r>
              <a:rPr lang="en-GB" sz="1600" dirty="0" smtClean="0"/>
              <a:t>.</a:t>
            </a:r>
            <a:br>
              <a:rPr lang="en-GB" sz="1600" dirty="0" smtClean="0"/>
            </a:br>
            <a:r>
              <a:rPr lang="en-GB" sz="1600" dirty="0" smtClean="0"/>
              <a:t>R</a:t>
            </a:r>
            <a:r>
              <a:rPr lang="en-GB" sz="1600" baseline="-25000" dirty="0" smtClean="0"/>
              <a:t>2</a:t>
            </a:r>
            <a:r>
              <a:rPr lang="en-GB" sz="1600" dirty="0" smtClean="0"/>
              <a:t> = (R</a:t>
            </a:r>
            <a:r>
              <a:rPr lang="en-GB" sz="1600" baseline="-25000" dirty="0" smtClean="0"/>
              <a:t>1</a:t>
            </a:r>
            <a:r>
              <a:rPr lang="en-GB" sz="1600" dirty="0" smtClean="0"/>
              <a:t>) x (</a:t>
            </a:r>
            <a:r>
              <a:rPr lang="en-GB" sz="1600" dirty="0" err="1" smtClean="0"/>
              <a:t>R</a:t>
            </a:r>
            <a:r>
              <a:rPr lang="en-GB" sz="1600" baseline="-25000" dirty="0" err="1" smtClean="0"/>
              <a:t>g</a:t>
            </a:r>
            <a:r>
              <a:rPr lang="en-GB" sz="1600" dirty="0" smtClean="0"/>
              <a:t>/R</a:t>
            </a:r>
            <a:r>
              <a:rPr lang="en-GB" sz="1600" baseline="-25000" dirty="0" smtClean="0"/>
              <a:t>3</a:t>
            </a:r>
            <a:r>
              <a:rPr lang="en-GB" sz="1600" dirty="0" smtClean="0"/>
              <a:t>)</a:t>
            </a:r>
            <a:br>
              <a:rPr lang="en-GB" sz="1600" dirty="0" smtClean="0"/>
            </a:br>
            <a:r>
              <a:rPr lang="en-GB" sz="1600" dirty="0" smtClean="0"/>
              <a:t>R</a:t>
            </a:r>
            <a:r>
              <a:rPr lang="en-GB" sz="1600" baseline="-25000" dirty="0" smtClean="0"/>
              <a:t>2</a:t>
            </a:r>
            <a:r>
              <a:rPr lang="en-GB" sz="1600" dirty="0" smtClean="0"/>
              <a:t> = (150 Ω) x (120 Ω/150 Ω)</a:t>
            </a:r>
            <a:br>
              <a:rPr lang="en-GB" sz="1600" dirty="0" smtClean="0"/>
            </a:br>
            <a:r>
              <a:rPr lang="en-GB" sz="1600" dirty="0" smtClean="0"/>
              <a:t>R</a:t>
            </a:r>
            <a:r>
              <a:rPr lang="en-GB" sz="1600" baseline="-25000" dirty="0" smtClean="0"/>
              <a:t>2</a:t>
            </a:r>
            <a:r>
              <a:rPr lang="en-GB" sz="1600" dirty="0" smtClean="0"/>
              <a:t> = 120 Ω</a:t>
            </a:r>
          </a:p>
          <a:p>
            <a:endParaRPr lang="en-GB" sz="1600" dirty="0" smtClean="0"/>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31748" name="Picture 4" descr="A strain gauge connected in a Wheatstone bridge circuit. Notice the symbol for the strain gauge is a resistor designated R(gauge)"/>
          <p:cNvPicPr>
            <a:picLocks noChangeAspect="1" noChangeArrowheads="1"/>
          </p:cNvPicPr>
          <p:nvPr/>
        </p:nvPicPr>
        <p:blipFill>
          <a:blip r:embed="rId2" cstate="print"/>
          <a:srcRect/>
          <a:stretch>
            <a:fillRect/>
          </a:stretch>
        </p:blipFill>
        <p:spPr bwMode="auto">
          <a:xfrm>
            <a:off x="6031771" y="2857496"/>
            <a:ext cx="2932717" cy="185738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8313" y="1159489"/>
            <a:ext cx="8318529" cy="6157943"/>
          </a:xfrm>
        </p:spPr>
        <p:txBody>
          <a:bodyPr/>
          <a:lstStyle/>
          <a:p>
            <a:pPr>
              <a:buNone/>
            </a:pPr>
            <a:r>
              <a:rPr lang="en-US" b="1" dirty="0" smtClean="0">
                <a:solidFill>
                  <a:srgbClr val="0070C0"/>
                </a:solidFill>
              </a:rPr>
              <a:t>Strain Gauge Circuits– Quarter Bridge</a:t>
            </a:r>
          </a:p>
          <a:p>
            <a:r>
              <a:rPr lang="en-GB" sz="1600" b="1" dirty="0" smtClean="0"/>
              <a:t>Exercise</a:t>
            </a:r>
            <a:r>
              <a:rPr lang="en-GB" sz="1600" b="1" dirty="0" smtClean="0"/>
              <a:t>:</a:t>
            </a:r>
            <a:endParaRPr lang="en-GB" sz="1600" dirty="0" smtClean="0"/>
          </a:p>
          <a:p>
            <a:pPr>
              <a:buNone/>
            </a:pPr>
            <a:r>
              <a:rPr lang="en-GB" sz="1600" dirty="0" smtClean="0"/>
              <a:t>	When a load of 10 psi is applied to a strain gauge in the previous problem, its resistance will change 20 Ω so that the total resistance of the strain gauge changes from 120 Ω to 140 Ω. If an input voltage of 10 volts is applied to the circuit, what will be the output voltage when the 10 psi load is applied to the strain gauge?</a:t>
            </a:r>
          </a:p>
          <a:p>
            <a:r>
              <a:rPr lang="en-GB" sz="1600" b="1" dirty="0" smtClean="0"/>
              <a:t>Solution:</a:t>
            </a:r>
            <a:endParaRPr lang="en-GB" sz="1600" dirty="0" smtClean="0"/>
          </a:p>
          <a:p>
            <a:pPr>
              <a:buNone/>
            </a:pPr>
            <a:r>
              <a:rPr lang="en-GB" sz="1600" dirty="0" smtClean="0"/>
              <a:t>	Using the previous formula for voltage out:</a:t>
            </a:r>
          </a:p>
          <a:p>
            <a:pPr>
              <a:buNone/>
            </a:pPr>
            <a:r>
              <a:rPr lang="en-GB" sz="1600" dirty="0" smtClean="0"/>
              <a:t>	</a:t>
            </a:r>
            <a:r>
              <a:rPr lang="en-GB" sz="1600" dirty="0" err="1" smtClean="0"/>
              <a:t>V</a:t>
            </a:r>
            <a:r>
              <a:rPr lang="en-GB" sz="1600" baseline="-25000" dirty="0" err="1" smtClean="0"/>
              <a:t>out</a:t>
            </a:r>
            <a:r>
              <a:rPr lang="en-GB" sz="1600" dirty="0" smtClean="0"/>
              <a:t> = V</a:t>
            </a:r>
            <a:r>
              <a:rPr lang="en-GB" sz="1600" baseline="-25000" dirty="0" smtClean="0"/>
              <a:t>in </a:t>
            </a:r>
            <a:r>
              <a:rPr lang="en-GB" sz="1600" dirty="0" smtClean="0"/>
              <a:t>  (((R</a:t>
            </a:r>
            <a:r>
              <a:rPr lang="en-GB" sz="1600" baseline="-25000" dirty="0" smtClean="0"/>
              <a:t>3</a:t>
            </a:r>
            <a:r>
              <a:rPr lang="en-GB" sz="1600" dirty="0" smtClean="0"/>
              <a:t>/(R</a:t>
            </a:r>
            <a:r>
              <a:rPr lang="en-GB" sz="1600" baseline="-25000" dirty="0" smtClean="0"/>
              <a:t>3</a:t>
            </a:r>
            <a:r>
              <a:rPr lang="en-GB" sz="1600" dirty="0" smtClean="0"/>
              <a:t>+R</a:t>
            </a:r>
            <a:r>
              <a:rPr lang="en-GB" sz="1600" baseline="-25000" dirty="0" smtClean="0"/>
              <a:t>g</a:t>
            </a:r>
            <a:r>
              <a:rPr lang="en-GB" sz="1600" dirty="0" smtClean="0"/>
              <a:t>)) - ((R</a:t>
            </a:r>
            <a:r>
              <a:rPr lang="en-GB" sz="1600" baseline="-25000" dirty="0" smtClean="0"/>
              <a:t>2</a:t>
            </a:r>
            <a:r>
              <a:rPr lang="en-GB" sz="1600" dirty="0" smtClean="0"/>
              <a:t>/(R</a:t>
            </a:r>
            <a:r>
              <a:rPr lang="en-GB" sz="1600" baseline="-25000" dirty="0" smtClean="0"/>
              <a:t>1</a:t>
            </a:r>
            <a:r>
              <a:rPr lang="en-GB" sz="1600" dirty="0" smtClean="0"/>
              <a:t>+R</a:t>
            </a:r>
            <a:r>
              <a:rPr lang="en-GB" sz="1600" baseline="-25000" dirty="0" smtClean="0"/>
              <a:t>2</a:t>
            </a:r>
            <a:r>
              <a:rPr lang="en-GB" sz="1600" dirty="0" smtClean="0"/>
              <a:t>)))</a:t>
            </a:r>
          </a:p>
          <a:p>
            <a:pPr>
              <a:buNone/>
            </a:pPr>
            <a:r>
              <a:rPr lang="en-GB" sz="1600" dirty="0" smtClean="0"/>
              <a:t>	R</a:t>
            </a:r>
            <a:r>
              <a:rPr lang="en-GB" sz="1600" baseline="-25000" dirty="0" smtClean="0"/>
              <a:t>1</a:t>
            </a:r>
            <a:r>
              <a:rPr lang="en-GB" sz="1600" dirty="0" smtClean="0"/>
              <a:t> = 150 Ω (given)</a:t>
            </a:r>
            <a:br>
              <a:rPr lang="en-GB" sz="1600" dirty="0" smtClean="0"/>
            </a:br>
            <a:r>
              <a:rPr lang="en-GB" sz="1600" dirty="0" smtClean="0"/>
              <a:t>R</a:t>
            </a:r>
            <a:r>
              <a:rPr lang="en-GB" sz="1600" baseline="-25000" dirty="0" smtClean="0"/>
              <a:t>2</a:t>
            </a:r>
            <a:r>
              <a:rPr lang="en-GB" sz="1600" dirty="0" smtClean="0"/>
              <a:t> = 120 Ω (calculated from prior problem)</a:t>
            </a:r>
            <a:br>
              <a:rPr lang="en-GB" sz="1600" dirty="0" smtClean="0"/>
            </a:br>
            <a:r>
              <a:rPr lang="en-GB" sz="1600" dirty="0" smtClean="0"/>
              <a:t>R</a:t>
            </a:r>
            <a:r>
              <a:rPr lang="en-GB" sz="1600" baseline="-25000" dirty="0" smtClean="0"/>
              <a:t>3</a:t>
            </a:r>
            <a:r>
              <a:rPr lang="en-GB" sz="1600" dirty="0" smtClean="0"/>
              <a:t> = 150 Ω (given)</a:t>
            </a:r>
            <a:br>
              <a:rPr lang="en-GB" sz="1600" dirty="0" smtClean="0"/>
            </a:br>
            <a:r>
              <a:rPr lang="en-GB" sz="1600" dirty="0" err="1" smtClean="0"/>
              <a:t>R</a:t>
            </a:r>
            <a:r>
              <a:rPr lang="en-GB" sz="1600" baseline="-25000" dirty="0" err="1" smtClean="0"/>
              <a:t>g</a:t>
            </a:r>
            <a:r>
              <a:rPr lang="en-GB" sz="1600" dirty="0" smtClean="0"/>
              <a:t> = 140 Ω (increased 20 Ω because of load placed on strain gauge)</a:t>
            </a:r>
            <a:br>
              <a:rPr lang="en-GB" sz="1600" dirty="0" smtClean="0"/>
            </a:br>
            <a:r>
              <a:rPr lang="en-GB" sz="1600" dirty="0" smtClean="0"/>
              <a:t>V</a:t>
            </a:r>
            <a:r>
              <a:rPr lang="en-GB" sz="1600" baseline="-25000" dirty="0" smtClean="0"/>
              <a:t>in</a:t>
            </a:r>
            <a:r>
              <a:rPr lang="en-GB" sz="1600" dirty="0" smtClean="0"/>
              <a:t> = 10 volts</a:t>
            </a:r>
            <a:br>
              <a:rPr lang="en-GB" sz="1600" dirty="0" smtClean="0"/>
            </a:br>
            <a:r>
              <a:rPr lang="en-GB" sz="1600" dirty="0" err="1" smtClean="0"/>
              <a:t>V</a:t>
            </a:r>
            <a:r>
              <a:rPr lang="en-GB" sz="1600" baseline="-25000" dirty="0" err="1" smtClean="0"/>
              <a:t>out</a:t>
            </a:r>
            <a:r>
              <a:rPr lang="en-GB" sz="1600" dirty="0" smtClean="0"/>
              <a:t> = 10 * ((150 Ω /(150 Ω + 140 Ω)) - ((120 Ω /(150 Ω +120 Ω))</a:t>
            </a:r>
            <a:br>
              <a:rPr lang="en-GB" sz="1600" dirty="0" smtClean="0"/>
            </a:br>
            <a:r>
              <a:rPr lang="en-GB" sz="1600" dirty="0" err="1" smtClean="0"/>
              <a:t>V</a:t>
            </a:r>
            <a:r>
              <a:rPr lang="en-GB" sz="1600" baseline="-25000" dirty="0" err="1" smtClean="0"/>
              <a:t>out</a:t>
            </a:r>
            <a:r>
              <a:rPr lang="en-GB" sz="1600" dirty="0" smtClean="0"/>
              <a:t> = 10 *(0.0728)</a:t>
            </a:r>
            <a:br>
              <a:rPr lang="en-GB" sz="1600" dirty="0" smtClean="0"/>
            </a:br>
            <a:r>
              <a:rPr lang="en-GB" sz="1600" dirty="0" err="1" smtClean="0"/>
              <a:t>V</a:t>
            </a:r>
            <a:r>
              <a:rPr lang="en-GB" sz="1600" baseline="-25000" dirty="0" err="1" smtClean="0"/>
              <a:t>out</a:t>
            </a:r>
            <a:r>
              <a:rPr lang="en-GB" sz="1600" dirty="0" smtClean="0"/>
              <a:t> = 0.728 volt</a:t>
            </a:r>
          </a:p>
          <a:p>
            <a:endParaRPr lang="en-GB" sz="1600" dirty="0" smtClean="0"/>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12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84173" y="1159489"/>
            <a:ext cx="8318529" cy="6157943"/>
          </a:xfrm>
        </p:spPr>
        <p:txBody>
          <a:bodyPr/>
          <a:lstStyle/>
          <a:p>
            <a:pPr>
              <a:buNone/>
            </a:pPr>
            <a:r>
              <a:rPr lang="en-US" b="1" dirty="0" smtClean="0">
                <a:solidFill>
                  <a:srgbClr val="0070C0"/>
                </a:solidFill>
              </a:rPr>
              <a:t>Strain Gauge Circuits– Quarter Bridge</a:t>
            </a:r>
          </a:p>
          <a:p>
            <a:pPr>
              <a:buNone/>
            </a:pPr>
            <a:endParaRPr lang="en-US" sz="1500" b="1" dirty="0" smtClean="0">
              <a:solidFill>
                <a:srgbClr val="008000"/>
              </a:solidFill>
            </a:endParaRPr>
          </a:p>
          <a:p>
            <a:r>
              <a:rPr lang="en-GB" sz="1600" dirty="0" smtClean="0"/>
              <a:t>In practice, the strain measurements rarely involve quantities larger than a few </a:t>
            </a:r>
            <a:r>
              <a:rPr lang="en-GB" sz="1600" dirty="0" err="1" smtClean="0"/>
              <a:t>millistrain</a:t>
            </a:r>
            <a:r>
              <a:rPr lang="en-GB" sz="1600" dirty="0" smtClean="0"/>
              <a:t> ( x 10</a:t>
            </a:r>
            <a:r>
              <a:rPr lang="en-GB" sz="1600" baseline="30000" dirty="0" smtClean="0"/>
              <a:t>-3</a:t>
            </a:r>
            <a:r>
              <a:rPr lang="en-GB" sz="1600" dirty="0" smtClean="0"/>
              <a:t>).</a:t>
            </a:r>
          </a:p>
          <a:p>
            <a:endParaRPr lang="en-GB" sz="1600" dirty="0" smtClean="0"/>
          </a:p>
          <a:p>
            <a:r>
              <a:rPr lang="en-GB" sz="1600" dirty="0" smtClean="0"/>
              <a:t>Measuring strain requires accurate measurement of very small changes in resistance</a:t>
            </a:r>
          </a:p>
          <a:p>
            <a:endParaRPr lang="en-GB" sz="1600" dirty="0" smtClean="0"/>
          </a:p>
          <a:p>
            <a:r>
              <a:rPr lang="en-GB" sz="1600" dirty="0" smtClean="0"/>
              <a:t>For example, suppose a test specimen undergoes a substantial strain of 500 x 10</a:t>
            </a:r>
            <a:r>
              <a:rPr lang="en-GB" sz="1600" baseline="30000" dirty="0" smtClean="0"/>
              <a:t>-6 </a:t>
            </a:r>
            <a:r>
              <a:rPr lang="en-GB" sz="1600" dirty="0" smtClean="0"/>
              <a:t> . A strain gauge with a gauge factor GF = 2 will exhibit a change in electrical resistance of only 2·(500 x 10</a:t>
            </a:r>
            <a:r>
              <a:rPr lang="en-GB" sz="1600" baseline="30000" dirty="0" smtClean="0"/>
              <a:t>-6</a:t>
            </a:r>
            <a:r>
              <a:rPr lang="en-GB" sz="1600" dirty="0" smtClean="0"/>
              <a:t>) = 0.1%. For a 120 </a:t>
            </a:r>
            <a:r>
              <a:rPr lang="el-GR" sz="1600" dirty="0" smtClean="0"/>
              <a:t>Ω</a:t>
            </a:r>
            <a:r>
              <a:rPr lang="en-GB" sz="1600" dirty="0" smtClean="0"/>
              <a:t> gauge, this is a change of only 0.12</a:t>
            </a:r>
            <a:r>
              <a:rPr lang="el-GR" sz="1600" dirty="0" smtClean="0"/>
              <a:t> Ω </a:t>
            </a:r>
            <a:r>
              <a:rPr lang="en-GB" sz="1600" dirty="0" smtClean="0"/>
              <a:t>.</a:t>
            </a:r>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4" name="Picture 3" descr="1-4 BRIDGE.gif"/>
          <p:cNvPicPr>
            <a:picLocks noChangeAspect="1"/>
          </p:cNvPicPr>
          <p:nvPr/>
        </p:nvPicPr>
        <p:blipFill>
          <a:blip r:embed="rId2" cstate="print"/>
          <a:stretch>
            <a:fillRect/>
          </a:stretch>
        </p:blipFill>
        <p:spPr>
          <a:xfrm>
            <a:off x="3571868" y="4653136"/>
            <a:ext cx="1808956" cy="170311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395536" y="1124744"/>
            <a:ext cx="8318529" cy="6157943"/>
          </a:xfrm>
        </p:spPr>
        <p:txBody>
          <a:bodyPr/>
          <a:lstStyle/>
          <a:p>
            <a:pPr>
              <a:buNone/>
            </a:pPr>
            <a:r>
              <a:rPr lang="en-US" b="1" dirty="0" smtClean="0">
                <a:solidFill>
                  <a:srgbClr val="0070C0"/>
                </a:solidFill>
              </a:rPr>
              <a:t>Strain Gauge Circuits– Half Bridge</a:t>
            </a:r>
          </a:p>
          <a:p>
            <a:pPr>
              <a:buNone/>
            </a:pPr>
            <a:endParaRPr lang="en-US" sz="1500" b="1" dirty="0" smtClean="0">
              <a:solidFill>
                <a:srgbClr val="008000"/>
              </a:solidFill>
            </a:endParaRPr>
          </a:p>
          <a:p>
            <a:r>
              <a:rPr lang="en-GB" sz="1600" dirty="0" smtClean="0"/>
              <a:t>You can double the sensitivity of the bridge to strain by making two gauges active, although in different directions.</a:t>
            </a:r>
          </a:p>
          <a:p>
            <a:endParaRPr lang="en-GB" sz="1600" dirty="0" smtClean="0"/>
          </a:p>
          <a:p>
            <a:r>
              <a:rPr lang="en-GB" sz="1600" dirty="0" smtClean="0"/>
              <a:t>Half-Bridge Circuit figure illustrates a bending beam application with one bridge mounted in tension (R</a:t>
            </a:r>
            <a:r>
              <a:rPr lang="en-GB" sz="1600" baseline="-25000" dirty="0" smtClean="0"/>
              <a:t>G</a:t>
            </a:r>
            <a:r>
              <a:rPr lang="en-GB" sz="1600" dirty="0" smtClean="0"/>
              <a:t> + R) and the other mounted in compression (R</a:t>
            </a:r>
            <a:r>
              <a:rPr lang="en-GB" sz="1600" baseline="-25000" dirty="0" smtClean="0"/>
              <a:t>G</a:t>
            </a:r>
            <a:r>
              <a:rPr lang="en-GB" sz="1600" dirty="0" smtClean="0"/>
              <a:t> - R). </a:t>
            </a:r>
          </a:p>
          <a:p>
            <a:endParaRPr lang="en-GB" sz="1600" dirty="0" smtClean="0"/>
          </a:p>
          <a:p>
            <a:r>
              <a:rPr lang="en-GB" sz="1600" dirty="0" smtClean="0"/>
              <a:t>This half-bridge configuration yields an output voltage that is linear and approximately double that of the quarter-bridge circuit.</a:t>
            </a:r>
          </a:p>
          <a:p>
            <a:pPr>
              <a:lnSpc>
                <a:spcPct val="150000"/>
              </a:lnSpc>
              <a:buNone/>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51202" name="Picture 2" descr="http://zone.ni.com/cms/images/devzone/tut/a/dbc374b41048.gif"/>
          <p:cNvPicPr>
            <a:picLocks noChangeAspect="1" noChangeArrowheads="1"/>
          </p:cNvPicPr>
          <p:nvPr/>
        </p:nvPicPr>
        <p:blipFill>
          <a:blip r:embed="rId2" cstate="print"/>
          <a:srcRect/>
          <a:stretch>
            <a:fillRect/>
          </a:stretch>
        </p:blipFill>
        <p:spPr bwMode="auto">
          <a:xfrm>
            <a:off x="2714612" y="4643446"/>
            <a:ext cx="3978996" cy="176212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7544" y="1196752"/>
            <a:ext cx="8318529" cy="6157943"/>
          </a:xfrm>
        </p:spPr>
        <p:txBody>
          <a:bodyPr/>
          <a:lstStyle/>
          <a:p>
            <a:pPr>
              <a:buNone/>
            </a:pPr>
            <a:r>
              <a:rPr lang="en-US" b="1" dirty="0" smtClean="0">
                <a:solidFill>
                  <a:srgbClr val="0070C0"/>
                </a:solidFill>
              </a:rPr>
              <a:t>Strain Gauge Circuits– Full Bridge</a:t>
            </a:r>
          </a:p>
          <a:p>
            <a:pPr>
              <a:buNone/>
            </a:pPr>
            <a:endParaRPr lang="en-US" sz="1500" b="1" dirty="0" smtClean="0">
              <a:solidFill>
                <a:srgbClr val="008000"/>
              </a:solidFill>
            </a:endParaRPr>
          </a:p>
          <a:p>
            <a:r>
              <a:rPr lang="en-GB" sz="1600" dirty="0" smtClean="0"/>
              <a:t>Finally, you can further increase the sensitivity of the circuit by making four of the arms of the bridge active strain gauges.</a:t>
            </a:r>
          </a:p>
          <a:p>
            <a:endParaRPr lang="en-GB" sz="1600" dirty="0" smtClean="0"/>
          </a:p>
          <a:p>
            <a:r>
              <a:rPr lang="en-GB" sz="1600" dirty="0" smtClean="0"/>
              <a:t>Mounting two gauges in tension and two gauges in compression. The full-bridge circuit is shown in the Full-Bridge Circuit figure below.</a:t>
            </a: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56322" name="Picture 2" descr="http://zone.ni.com/cms/images/devzone/tut/a/dbc374b41049.gif"/>
          <p:cNvPicPr>
            <a:picLocks noChangeAspect="1" noChangeArrowheads="1"/>
          </p:cNvPicPr>
          <p:nvPr/>
        </p:nvPicPr>
        <p:blipFill>
          <a:blip r:embed="rId2" cstate="print"/>
          <a:srcRect/>
          <a:stretch>
            <a:fillRect/>
          </a:stretch>
        </p:blipFill>
        <p:spPr bwMode="auto">
          <a:xfrm>
            <a:off x="2714612" y="3873501"/>
            <a:ext cx="3143272" cy="2413019"/>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467544" y="1268760"/>
            <a:ext cx="8318529" cy="6157943"/>
          </a:xfrm>
        </p:spPr>
        <p:txBody>
          <a:bodyPr/>
          <a:lstStyle/>
          <a:p>
            <a:pPr>
              <a:buNone/>
            </a:pPr>
            <a:r>
              <a:rPr lang="en-US" b="1" dirty="0" smtClean="0">
                <a:solidFill>
                  <a:srgbClr val="0070C0"/>
                </a:solidFill>
              </a:rPr>
              <a:t>Strain Gauge Circuits</a:t>
            </a:r>
            <a:endParaRPr lang="en-US" sz="1500" b="1" dirty="0" smtClean="0">
              <a:solidFill>
                <a:srgbClr val="0070C0"/>
              </a:solidFill>
            </a:endParaRPr>
          </a:p>
          <a:p>
            <a:endParaRPr lang="en-GB" sz="1600" dirty="0" smtClean="0"/>
          </a:p>
          <a:p>
            <a:r>
              <a:rPr lang="en-GB" sz="1600" dirty="0" smtClean="0"/>
              <a:t>The equations given here for the Wheatstone bridge circuits assume an initially balanced bridge that generates zero output when you do not apply strain</a:t>
            </a:r>
          </a:p>
          <a:p>
            <a:endParaRPr lang="en-GB" sz="1600" dirty="0" smtClean="0"/>
          </a:p>
          <a:p>
            <a:r>
              <a:rPr lang="en-GB" sz="1600" dirty="0" smtClean="0"/>
              <a:t> In practice however, resistance tolerances and strain induced by gauge application will generate some initial offset voltage.</a:t>
            </a:r>
          </a:p>
          <a:p>
            <a:endParaRPr lang="en-GB" sz="1600" dirty="0" smtClean="0"/>
          </a:p>
          <a:p>
            <a:r>
              <a:rPr lang="en-GB" sz="1600" dirty="0" smtClean="0"/>
              <a:t> This initial offset voltage is typically handled in two ways. </a:t>
            </a:r>
          </a:p>
          <a:p>
            <a:pPr lvl="1"/>
            <a:r>
              <a:rPr lang="en-GB" sz="1600" dirty="0" smtClean="0"/>
              <a:t>Balance as shown on quarter bridge</a:t>
            </a:r>
          </a:p>
          <a:p>
            <a:pPr lvl="1"/>
            <a:r>
              <a:rPr lang="en-GB" sz="1600" dirty="0" smtClean="0"/>
              <a:t>Compensate in software. </a:t>
            </a:r>
            <a:endParaRPr lang="en-GB" sz="1800" dirty="0" smtClean="0"/>
          </a:p>
          <a:p>
            <a:pPr>
              <a:lnSpc>
                <a:spcPct val="90000"/>
              </a:lnSpc>
            </a:pPr>
            <a:endParaRPr lang="en-GB" sz="18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500034" y="1340768"/>
            <a:ext cx="8318529" cy="6157943"/>
          </a:xfrm>
        </p:spPr>
        <p:txBody>
          <a:bodyPr/>
          <a:lstStyle/>
          <a:p>
            <a:pPr>
              <a:buNone/>
            </a:pPr>
            <a:r>
              <a:rPr lang="en-US" b="1" dirty="0" smtClean="0">
                <a:solidFill>
                  <a:srgbClr val="0070C0"/>
                </a:solidFill>
              </a:rPr>
              <a:t>Strain Gauge Orientations</a:t>
            </a:r>
            <a:endParaRPr lang="en-US" sz="1500" b="1" dirty="0" smtClean="0">
              <a:solidFill>
                <a:srgbClr val="0070C0"/>
              </a:solidFill>
            </a:endParaRPr>
          </a:p>
          <a:p>
            <a:endParaRPr lang="en-GB" sz="16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4" name="Picture 3" descr="CHOOSING THE RIGHT TYPE.gif"/>
          <p:cNvPicPr>
            <a:picLocks noChangeAspect="1"/>
          </p:cNvPicPr>
          <p:nvPr/>
        </p:nvPicPr>
        <p:blipFill>
          <a:blip r:embed="rId2" cstate="print"/>
          <a:srcRect t="42180"/>
          <a:stretch>
            <a:fillRect/>
          </a:stretch>
        </p:blipFill>
        <p:spPr>
          <a:xfrm>
            <a:off x="4572000" y="2486000"/>
            <a:ext cx="3924300" cy="3133709"/>
          </a:xfrm>
          <a:prstGeom prst="rect">
            <a:avLst/>
          </a:prstGeom>
        </p:spPr>
      </p:pic>
      <p:pic>
        <p:nvPicPr>
          <p:cNvPr id="5" name="Picture 4" descr="CHOOSING THE RIGHT TYPE.gif"/>
          <p:cNvPicPr>
            <a:picLocks noChangeAspect="1"/>
          </p:cNvPicPr>
          <p:nvPr/>
        </p:nvPicPr>
        <p:blipFill>
          <a:blip r:embed="rId2" cstate="print"/>
          <a:srcRect b="56502"/>
          <a:stretch>
            <a:fillRect/>
          </a:stretch>
        </p:blipFill>
        <p:spPr>
          <a:xfrm>
            <a:off x="500034" y="2138334"/>
            <a:ext cx="3924300" cy="2357454"/>
          </a:xfrm>
          <a:prstGeom prst="rect">
            <a:avLst/>
          </a:prstGeom>
        </p:spPr>
      </p:pic>
      <p:pic>
        <p:nvPicPr>
          <p:cNvPr id="6" name="Picture 5" descr="CHOOSING THE RIGHT TYPE.gif"/>
          <p:cNvPicPr>
            <a:picLocks noChangeAspect="1"/>
          </p:cNvPicPr>
          <p:nvPr/>
        </p:nvPicPr>
        <p:blipFill>
          <a:blip r:embed="rId2" cstate="print"/>
          <a:srcRect b="93585"/>
          <a:stretch>
            <a:fillRect/>
          </a:stretch>
        </p:blipFill>
        <p:spPr>
          <a:xfrm>
            <a:off x="4572000" y="2138334"/>
            <a:ext cx="3924300" cy="347666"/>
          </a:xfrm>
          <a:prstGeom prst="rect">
            <a:avLst/>
          </a:prstGeom>
        </p:spPr>
      </p:pic>
      <p:pic>
        <p:nvPicPr>
          <p:cNvPr id="7" name="Picture 6" descr="http://www.sensorland.com/Images/HowPic45-Strain%20Gauge.gif"/>
          <p:cNvPicPr/>
          <p:nvPr/>
        </p:nvPicPr>
        <p:blipFill>
          <a:blip r:embed="rId3" cstate="print"/>
          <a:srcRect/>
          <a:stretch>
            <a:fillRect/>
          </a:stretch>
        </p:blipFill>
        <p:spPr bwMode="auto">
          <a:xfrm>
            <a:off x="1212019" y="4869160"/>
            <a:ext cx="2500330" cy="92869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395536" y="1196752"/>
            <a:ext cx="8318529" cy="6157943"/>
          </a:xfrm>
        </p:spPr>
        <p:txBody>
          <a:bodyPr/>
          <a:lstStyle/>
          <a:p>
            <a:pPr>
              <a:buNone/>
            </a:pPr>
            <a:r>
              <a:rPr lang="en-US" b="1" dirty="0" smtClean="0">
                <a:solidFill>
                  <a:srgbClr val="0070C0"/>
                </a:solidFill>
              </a:rPr>
              <a:t>Temperature Effects</a:t>
            </a:r>
            <a:endParaRPr lang="en-US" sz="1500" b="1" dirty="0" smtClean="0">
              <a:solidFill>
                <a:srgbClr val="0070C0"/>
              </a:solidFill>
            </a:endParaRPr>
          </a:p>
          <a:p>
            <a:endParaRPr lang="en-GB" sz="16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54274" name="Picture 2" descr="http://www.doitpoms.ac.uk/tlplib/mechanical-testing/images/strain-gauge-close.jpg"/>
          <p:cNvPicPr>
            <a:picLocks noChangeAspect="1" noChangeArrowheads="1"/>
          </p:cNvPicPr>
          <p:nvPr/>
        </p:nvPicPr>
        <p:blipFill>
          <a:blip r:embed="rId2" cstate="print"/>
          <a:srcRect/>
          <a:stretch>
            <a:fillRect/>
          </a:stretch>
        </p:blipFill>
        <p:spPr bwMode="auto">
          <a:xfrm>
            <a:off x="5364088" y="1484784"/>
            <a:ext cx="3372081" cy="2592288"/>
          </a:xfrm>
          <a:prstGeom prst="rect">
            <a:avLst/>
          </a:prstGeom>
          <a:noFill/>
        </p:spPr>
      </p:pic>
      <p:sp>
        <p:nvSpPr>
          <p:cNvPr id="7" name="Rectangle 3"/>
          <p:cNvSpPr txBox="1">
            <a:spLocks noChangeArrowheads="1"/>
          </p:cNvSpPr>
          <p:nvPr/>
        </p:nvSpPr>
        <p:spPr bwMode="auto">
          <a:xfrm>
            <a:off x="468313" y="1628775"/>
            <a:ext cx="4319711" cy="615794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600" b="0" i="0" u="none" strike="noStrike" kern="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sz="1600" b="0" i="0" u="none" strike="noStrike" kern="0" cap="none" spc="0" normalizeH="0" baseline="0" noProof="0" dirty="0" smtClean="0">
                <a:ln>
                  <a:noFill/>
                </a:ln>
                <a:solidFill>
                  <a:schemeClr val="tx1"/>
                </a:solidFill>
                <a:effectLst/>
                <a:uLnTx/>
                <a:uFillTx/>
                <a:latin typeface="+mn-lt"/>
                <a:ea typeface="+mn-ea"/>
                <a:cs typeface="+mn-cs"/>
              </a:rPr>
              <a:t>When a material experiences a temperature change, it will expand or contract.</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lang="en-GB" sz="1600" kern="0" dirty="0" smtClean="0">
              <a:latin typeface="+mn-lt"/>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sz="1600" b="0" i="0" u="none" strike="noStrike" kern="0" cap="none" spc="0" normalizeH="0" baseline="0" noProof="0" dirty="0" smtClean="0">
                <a:ln>
                  <a:noFill/>
                </a:ln>
                <a:solidFill>
                  <a:schemeClr val="tx1"/>
                </a:solidFill>
                <a:effectLst/>
                <a:uLnTx/>
                <a:uFillTx/>
                <a:latin typeface="+mn-lt"/>
                <a:cs typeface="+mn-cs"/>
              </a:rPr>
              <a:t>These leads to a</a:t>
            </a:r>
            <a:r>
              <a:rPr lang="en-GB" sz="1600" kern="0" noProof="0" dirty="0" smtClean="0">
                <a:latin typeface="+mn-lt"/>
                <a:cs typeface="+mn-cs"/>
              </a:rPr>
              <a:t> temperature induced strain not due to the applied load.</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600" b="0" i="0" u="none" strike="noStrike" kern="0" cap="none" spc="0" normalizeH="0" baseline="0" dirty="0" smtClean="0">
              <a:ln>
                <a:noFill/>
              </a:ln>
              <a:solidFill>
                <a:schemeClr val="tx1"/>
              </a:solidFill>
              <a:effectLst/>
              <a:uLnTx/>
              <a:uFillTx/>
              <a:latin typeface="+mn-lt"/>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lang="en-GB" sz="1600" kern="0" noProof="0" dirty="0" smtClean="0">
                <a:latin typeface="+mn-lt"/>
                <a:cs typeface="+mn-cs"/>
              </a:rPr>
              <a:t>We can account for this by applying two of the strain gauges of a full bridge to an unstressed material of the same type in the same temperature.</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600" b="0" i="0" u="none" strike="noStrike" kern="0" cap="none" spc="0" normalizeH="0" baseline="0" dirty="0" smtClean="0">
              <a:ln>
                <a:noFill/>
              </a:ln>
              <a:solidFill>
                <a:schemeClr val="tx1"/>
              </a:solidFill>
              <a:effectLst/>
              <a:uLnTx/>
              <a:uFillTx/>
              <a:latin typeface="+mn-lt"/>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lang="en-GB" sz="1600" kern="0" noProof="0" dirty="0" smtClean="0">
                <a:latin typeface="+mn-lt"/>
                <a:cs typeface="+mn-cs"/>
              </a:rPr>
              <a:t>The difference between the resistance changes of the gauges on each material is due only to the applied load and is then the offset that unbalances the bridge.</a:t>
            </a:r>
            <a:endParaRPr kumimoji="0" lang="en-GB" sz="1800" b="0" i="0" u="none" strike="noStrike" kern="0" cap="none" spc="0" normalizeH="0" baseline="0" noProof="0" dirty="0" smtClean="0">
              <a:ln>
                <a:noFill/>
              </a:ln>
              <a:solidFill>
                <a:schemeClr val="tx1"/>
              </a:solidFill>
              <a:effectLst/>
              <a:uLnTx/>
              <a:uFillTx/>
              <a:latin typeface="+mn-lt"/>
              <a:cs typeface="+mn-cs"/>
            </a:endParaRPr>
          </a:p>
          <a:p>
            <a:pPr marL="342900" marR="0" lvl="0" indent="-342900" algn="l" defTabSz="914400" rtl="0" eaLnBrk="1" fontAlgn="base" latinLnBrk="0" hangingPunct="1">
              <a:lnSpc>
                <a:spcPct val="90000"/>
              </a:lnSpc>
              <a:spcBef>
                <a:spcPct val="20000"/>
              </a:spcBef>
              <a:spcAft>
                <a:spcPct val="0"/>
              </a:spcAft>
              <a:buClrTx/>
              <a:buSzTx/>
              <a:buFontTx/>
              <a:buChar char="•"/>
              <a:tabLst/>
              <a:defRPr/>
            </a:pPr>
            <a:endParaRPr kumimoji="0" lang="en-GB" sz="1800" b="0" i="0" u="none" strike="noStrike" kern="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90000"/>
              </a:lnSpc>
              <a:spcBef>
                <a:spcPct val="20000"/>
              </a:spcBef>
              <a:spcAft>
                <a:spcPct val="0"/>
              </a:spcAft>
              <a:buClrTx/>
              <a:buSzTx/>
              <a:buFontTx/>
              <a:buChar char="•"/>
              <a:tabLst/>
              <a:defRPr/>
            </a:pPr>
            <a:endParaRPr kumimoji="0" lang="en-GB" sz="1800" b="0" i="0" u="none" strike="noStrike" kern="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90000"/>
              </a:lnSpc>
              <a:spcBef>
                <a:spcPct val="20000"/>
              </a:spcBef>
              <a:spcAft>
                <a:spcPct val="0"/>
              </a:spcAft>
              <a:buClrTx/>
              <a:buSzTx/>
              <a:buFontTx/>
              <a:buChar char="•"/>
              <a:tabLst/>
              <a:defRPr/>
            </a:pPr>
            <a:endParaRPr kumimoji="0" lang="en-US" sz="1800" b="0" i="0" u="none" strike="noStrike" kern="0" cap="none" spc="0" normalizeH="0" baseline="0" noProof="0" dirty="0" smtClean="0">
              <a:ln>
                <a:noFill/>
              </a:ln>
              <a:solidFill>
                <a:schemeClr val="tx1"/>
              </a:solidFill>
              <a:effectLst/>
              <a:uLnTx/>
              <a:uFillTx/>
              <a:latin typeface="+mn-lt"/>
              <a:ea typeface="+mn-ea"/>
              <a:cs typeface="+mn-cs"/>
            </a:endParaRPr>
          </a:p>
          <a:p>
            <a:pPr marL="1600200" marR="0" lvl="3" indent="-228600" algn="l" defTabSz="914400" rtl="0" eaLnBrk="1" fontAlgn="base" latinLnBrk="0" hangingPunct="1">
              <a:lnSpc>
                <a:spcPct val="100000"/>
              </a:lnSpc>
              <a:spcBef>
                <a:spcPct val="20000"/>
              </a:spcBef>
              <a:spcAft>
                <a:spcPct val="0"/>
              </a:spcAft>
              <a:buClrTx/>
              <a:buSzTx/>
              <a:buFontTx/>
              <a:buNone/>
              <a:tabLst/>
              <a:defRPr/>
            </a:pPr>
            <a:endParaRPr kumimoji="0" lang="en-US" sz="1600" b="0" i="0" u="none" strike="noStrike" kern="0" cap="none" spc="0" normalizeH="0" baseline="0" noProof="0" dirty="0" smtClean="0">
              <a:ln>
                <a:noFill/>
              </a:ln>
              <a:solidFill>
                <a:schemeClr val="tx1"/>
              </a:solidFill>
              <a:effectLst/>
              <a:uLnTx/>
              <a:uFillTx/>
              <a:latin typeface="+mn-lt"/>
              <a:cs typeface="+mn-cs"/>
            </a:endParaRPr>
          </a:p>
          <a:p>
            <a:pPr marL="742950" marR="0" lvl="1" indent="-285750" algn="l" defTabSz="914400" rtl="0" eaLnBrk="1" fontAlgn="base" latinLnBrk="0" hangingPunct="1">
              <a:lnSpc>
                <a:spcPct val="100000"/>
              </a:lnSpc>
              <a:spcBef>
                <a:spcPct val="20000"/>
              </a:spcBef>
              <a:spcAft>
                <a:spcPct val="0"/>
              </a:spcAft>
              <a:buClrTx/>
              <a:buSzTx/>
              <a:buFontTx/>
              <a:buNone/>
              <a:tabLst/>
              <a:defRPr/>
            </a:pPr>
            <a:endParaRPr kumimoji="0" lang="en-US" sz="2000" b="0" i="0" u="none" strike="noStrike" kern="0" cap="none" spc="0" normalizeH="0" baseline="0" noProof="0" dirty="0" smtClean="0">
              <a:ln>
                <a:noFill/>
              </a:ln>
              <a:solidFill>
                <a:schemeClr val="tx1"/>
              </a:solidFill>
              <a:effectLst/>
              <a:uLnTx/>
              <a:uFillTx/>
              <a:latin typeface="+mn-lt"/>
              <a:cs typeface="+mn-cs"/>
            </a:endParaRPr>
          </a:p>
          <a:p>
            <a:pPr marL="742950" marR="0" lvl="1" indent="-285750" algn="l" defTabSz="914400" rtl="0" eaLnBrk="1" fontAlgn="base" latinLnBrk="0" hangingPunct="1">
              <a:lnSpc>
                <a:spcPct val="100000"/>
              </a:lnSpc>
              <a:spcBef>
                <a:spcPct val="20000"/>
              </a:spcBef>
              <a:spcAft>
                <a:spcPct val="0"/>
              </a:spcAft>
              <a:buClrTx/>
              <a:buSzTx/>
              <a:buFontTx/>
              <a:buNone/>
              <a:tabLst/>
              <a:defRPr/>
            </a:pPr>
            <a:r>
              <a:rPr kumimoji="0" lang="en-GB" sz="2000" b="0" i="0" u="none" strike="noStrike" kern="0" cap="none" spc="0" normalizeH="0" baseline="0" noProof="0" dirty="0" smtClean="0">
                <a:ln>
                  <a:noFill/>
                </a:ln>
                <a:solidFill>
                  <a:schemeClr val="tx1"/>
                </a:solidFill>
                <a:effectLst/>
                <a:uLnTx/>
                <a:uFillTx/>
                <a:latin typeface="+mn-lt"/>
                <a:ea typeface="+mn-ea"/>
                <a:cs typeface="+mn-cs"/>
              </a:rPr>
              <a:t>	</a:t>
            </a:r>
          </a:p>
          <a:p>
            <a:pPr marL="1143000" marR="0" lvl="2" indent="-228600" algn="l" defTabSz="914400" rtl="0" eaLnBrk="1" fontAlgn="base" latinLnBrk="0" hangingPunct="1">
              <a:lnSpc>
                <a:spcPct val="100000"/>
              </a:lnSpc>
              <a:spcBef>
                <a:spcPct val="20000"/>
              </a:spcBef>
              <a:spcAft>
                <a:spcPct val="0"/>
              </a:spcAft>
              <a:buClrTx/>
              <a:buSzTx/>
              <a:buFontTx/>
              <a:buNone/>
              <a:tabLst/>
              <a:defRPr/>
            </a:pPr>
            <a:endParaRPr kumimoji="0" lang="en-US" sz="2000" b="0" i="0" u="none" strike="noStrike" kern="0" cap="none" spc="0" normalizeH="0" baseline="0" noProof="0" dirty="0">
              <a:ln>
                <a:noFill/>
              </a:ln>
              <a:solidFill>
                <a:schemeClr val="tx1"/>
              </a:solidFill>
              <a:effectLst/>
              <a:uLnTx/>
              <a:uFillTx/>
              <a:latin typeface="+mn-lt"/>
              <a:cs typeface="+mn-cs"/>
            </a:endParaRPr>
          </a:p>
        </p:txBody>
      </p:sp>
      <p:pic>
        <p:nvPicPr>
          <p:cNvPr id="8" name="Picture 2" descr="http://zone.ni.com/cms/images/devzone/tut/a/dbc374b41049.gif"/>
          <p:cNvPicPr>
            <a:picLocks noChangeAspect="1" noChangeArrowheads="1"/>
          </p:cNvPicPr>
          <p:nvPr/>
        </p:nvPicPr>
        <p:blipFill>
          <a:blip r:embed="rId3" cstate="print"/>
          <a:srcRect/>
          <a:stretch>
            <a:fillRect/>
          </a:stretch>
        </p:blipFill>
        <p:spPr bwMode="auto">
          <a:xfrm>
            <a:off x="5724128" y="4221089"/>
            <a:ext cx="2783232" cy="213662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Sensors</a:t>
            </a:r>
            <a:endParaRPr lang="en-US" dirty="0"/>
          </a:p>
        </p:txBody>
      </p:sp>
      <p:sp>
        <p:nvSpPr>
          <p:cNvPr id="5123" name="Rectangle 3"/>
          <p:cNvSpPr>
            <a:spLocks noGrp="1" noChangeArrowheads="1"/>
          </p:cNvSpPr>
          <p:nvPr>
            <p:ph idx="1"/>
          </p:nvPr>
        </p:nvSpPr>
        <p:spPr>
          <a:xfrm>
            <a:off x="395536" y="1196752"/>
            <a:ext cx="8318529" cy="6157943"/>
          </a:xfrm>
        </p:spPr>
        <p:txBody>
          <a:bodyPr/>
          <a:lstStyle/>
          <a:p>
            <a:pPr>
              <a:buNone/>
            </a:pPr>
            <a:r>
              <a:rPr lang="en-US" b="1" dirty="0" smtClean="0">
                <a:solidFill>
                  <a:srgbClr val="0070C0"/>
                </a:solidFill>
              </a:rPr>
              <a:t>Strain Gauge Amplifiers</a:t>
            </a:r>
            <a:endParaRPr lang="en-US" sz="1500" b="1" dirty="0" smtClean="0">
              <a:solidFill>
                <a:srgbClr val="0070C0"/>
              </a:solidFill>
            </a:endParaRPr>
          </a:p>
          <a:p>
            <a:endParaRPr lang="en-GB" sz="1600" dirty="0" smtClean="0"/>
          </a:p>
          <a:p>
            <a:pPr>
              <a:lnSpc>
                <a:spcPct val="90000"/>
              </a:lnSpc>
            </a:pPr>
            <a:endParaRPr lang="en-GB" sz="1800" dirty="0" smtClean="0"/>
          </a:p>
          <a:p>
            <a:pPr>
              <a:lnSpc>
                <a:spcPct val="90000"/>
              </a:lnSpc>
            </a:pPr>
            <a:endParaRPr lang="en-US" sz="1800" dirty="0" smtClean="0"/>
          </a:p>
          <a:p>
            <a:pPr lvl="3">
              <a:buNone/>
            </a:pPr>
            <a:endParaRPr lang="en-US" sz="1600" dirty="0" smtClean="0"/>
          </a:p>
          <a:p>
            <a:pPr lvl="1">
              <a:buNone/>
            </a:pPr>
            <a:endParaRPr lang="en-US" dirty="0" smtClean="0"/>
          </a:p>
          <a:p>
            <a:pPr lvl="1">
              <a:buNone/>
            </a:pPr>
            <a:r>
              <a:rPr lang="en-GB" dirty="0" smtClean="0">
                <a:solidFill>
                  <a:schemeClr val="tx1"/>
                </a:solidFill>
                <a:latin typeface="+mn-lt"/>
                <a:ea typeface="+mn-ea"/>
                <a:cs typeface="+mn-cs"/>
              </a:rPr>
              <a:t>	</a:t>
            </a:r>
            <a:endParaRPr lang="en-GB" dirty="0">
              <a:solidFill>
                <a:schemeClr val="tx1"/>
              </a:solidFill>
              <a:latin typeface="+mn-lt"/>
              <a:ea typeface="+mn-ea"/>
              <a:cs typeface="+mn-cs"/>
            </a:endParaRPr>
          </a:p>
          <a:p>
            <a:pPr lvl="2">
              <a:buNone/>
            </a:pPr>
            <a:endParaRPr lang="en-US" dirty="0"/>
          </a:p>
        </p:txBody>
      </p:sp>
      <p:pic>
        <p:nvPicPr>
          <p:cNvPr id="44034" name="Picture 2" descr="ATEX Embedded Load Cell Amplifier, Strain Gauge Signal Conditioner (ICA5ATEX)"/>
          <p:cNvPicPr>
            <a:picLocks noChangeAspect="1" noChangeArrowheads="1"/>
          </p:cNvPicPr>
          <p:nvPr/>
        </p:nvPicPr>
        <p:blipFill>
          <a:blip r:embed="rId2" cstate="print"/>
          <a:srcRect/>
          <a:stretch>
            <a:fillRect/>
          </a:stretch>
        </p:blipFill>
        <p:spPr bwMode="auto">
          <a:xfrm>
            <a:off x="369477" y="1746869"/>
            <a:ext cx="4667250" cy="2762251"/>
          </a:xfrm>
          <a:prstGeom prst="rect">
            <a:avLst/>
          </a:prstGeom>
          <a:noFill/>
        </p:spPr>
      </p:pic>
      <p:pic>
        <p:nvPicPr>
          <p:cNvPr id="44036" name="Picture 4" descr="SGA strain gauge amplifier for load cell signal conditioning in waterproof IP65 NEMA4 bulkhead mountable case."/>
          <p:cNvPicPr>
            <a:picLocks noChangeAspect="1" noChangeArrowheads="1"/>
          </p:cNvPicPr>
          <p:nvPr/>
        </p:nvPicPr>
        <p:blipFill>
          <a:blip r:embed="rId3" cstate="print"/>
          <a:srcRect/>
          <a:stretch>
            <a:fillRect/>
          </a:stretch>
        </p:blipFill>
        <p:spPr bwMode="auto">
          <a:xfrm>
            <a:off x="5062786" y="3553658"/>
            <a:ext cx="3803154" cy="2250847"/>
          </a:xfrm>
          <a:prstGeom prst="rect">
            <a:avLst/>
          </a:prstGeom>
          <a:noFill/>
        </p:spPr>
      </p:pic>
      <p:sp>
        <p:nvSpPr>
          <p:cNvPr id="10" name="Rectangle 3"/>
          <p:cNvSpPr txBox="1">
            <a:spLocks noChangeArrowheads="1"/>
          </p:cNvSpPr>
          <p:nvPr/>
        </p:nvSpPr>
        <p:spPr bwMode="auto">
          <a:xfrm>
            <a:off x="4644008" y="1556793"/>
            <a:ext cx="4319711" cy="230425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600" b="0" i="0" u="none" strike="noStrike" kern="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sz="1600" b="0" i="0" u="none" strike="noStrike" kern="0" cap="none" spc="0" normalizeH="0" baseline="0" noProof="0" dirty="0" smtClean="0">
                <a:ln>
                  <a:noFill/>
                </a:ln>
                <a:solidFill>
                  <a:schemeClr val="tx1"/>
                </a:solidFill>
                <a:effectLst/>
                <a:uLnTx/>
                <a:uFillTx/>
                <a:latin typeface="+mn-lt"/>
                <a:ea typeface="+mn-ea"/>
                <a:cs typeface="+mn-cs"/>
              </a:rPr>
              <a:t>As the</a:t>
            </a:r>
            <a:r>
              <a:rPr kumimoji="0" lang="en-GB" sz="1600" b="0" i="0" u="none" strike="noStrike" kern="0" cap="none" spc="0" normalizeH="0" noProof="0" dirty="0" smtClean="0">
                <a:ln>
                  <a:noFill/>
                </a:ln>
                <a:solidFill>
                  <a:schemeClr val="tx1"/>
                </a:solidFill>
                <a:effectLst/>
                <a:uLnTx/>
                <a:uFillTx/>
                <a:latin typeface="+mn-lt"/>
                <a:ea typeface="+mn-ea"/>
                <a:cs typeface="+mn-cs"/>
              </a:rPr>
              <a:t> voltage changes are usually small, to improve resolution and to reduce the effect of noise the output from a strain gauge is </a:t>
            </a:r>
            <a:r>
              <a:rPr kumimoji="0" lang="en-GB" sz="1600" b="0" i="0" u="none" strike="noStrike" kern="0" cap="none" spc="0" normalizeH="0" noProof="0" dirty="0" err="1" smtClean="0">
                <a:ln>
                  <a:noFill/>
                </a:ln>
                <a:solidFill>
                  <a:schemeClr val="tx1"/>
                </a:solidFill>
                <a:effectLst/>
                <a:uLnTx/>
                <a:uFillTx/>
                <a:latin typeface="+mn-lt"/>
                <a:ea typeface="+mn-ea"/>
                <a:cs typeface="+mn-cs"/>
              </a:rPr>
              <a:t>amplifed</a:t>
            </a:r>
            <a:r>
              <a:rPr kumimoji="0" lang="en-GB" sz="1600" b="0" i="0" u="none" strike="noStrike" kern="0" cap="none" spc="0" normalizeH="0" noProof="0" dirty="0" smtClean="0">
                <a:ln>
                  <a:noFill/>
                </a:ln>
                <a:solidFill>
                  <a:schemeClr val="tx1"/>
                </a:solidFill>
                <a:effectLst/>
                <a:uLnTx/>
                <a:uFillTx/>
                <a:latin typeface="+mn-lt"/>
                <a:ea typeface="+mn-ea"/>
                <a:cs typeface="+mn-cs"/>
              </a:rPr>
              <a:t>.</a:t>
            </a:r>
            <a:endParaRPr kumimoji="0" lang="en-GB" sz="2000" b="0" i="0" u="none" strike="noStrike" kern="0" cap="none" spc="0" normalizeH="0" baseline="0" noProof="0" dirty="0" smtClean="0">
              <a:ln>
                <a:noFill/>
              </a:ln>
              <a:solidFill>
                <a:schemeClr val="tx1"/>
              </a:solidFill>
              <a:effectLst/>
              <a:uLnTx/>
              <a:uFillTx/>
              <a:latin typeface="+mn-lt"/>
              <a:ea typeface="+mn-ea"/>
              <a:cs typeface="+mn-cs"/>
            </a:endParaRPr>
          </a:p>
          <a:p>
            <a:pPr marL="1143000" marR="0" lvl="2" indent="-228600" algn="l" defTabSz="914400" rtl="0" eaLnBrk="1" fontAlgn="base" latinLnBrk="0" hangingPunct="1">
              <a:lnSpc>
                <a:spcPct val="100000"/>
              </a:lnSpc>
              <a:spcBef>
                <a:spcPct val="20000"/>
              </a:spcBef>
              <a:spcAft>
                <a:spcPct val="0"/>
              </a:spcAft>
              <a:buClrTx/>
              <a:buSzTx/>
              <a:buFontTx/>
              <a:buNone/>
              <a:tabLst/>
              <a:defRPr/>
            </a:pPr>
            <a:endParaRPr kumimoji="0" lang="en-US" sz="2000" b="0" i="0" u="none" strike="noStrike" kern="0" cap="none" spc="0" normalizeH="0" baseline="0" noProof="0" dirty="0">
              <a:ln>
                <a:noFill/>
              </a:ln>
              <a:solidFill>
                <a:schemeClr val="tx1"/>
              </a:solidFill>
              <a:effectLst/>
              <a:uLnTx/>
              <a:uFillTx/>
              <a:latin typeface="+mn-lt"/>
              <a:cs typeface="+mn-cs"/>
            </a:endParaRPr>
          </a:p>
        </p:txBody>
      </p:sp>
      <p:sp>
        <p:nvSpPr>
          <p:cNvPr id="11" name="Rectangle 3"/>
          <p:cNvSpPr txBox="1">
            <a:spLocks noChangeArrowheads="1"/>
          </p:cNvSpPr>
          <p:nvPr/>
        </p:nvSpPr>
        <p:spPr bwMode="auto">
          <a:xfrm>
            <a:off x="381926" y="4509120"/>
            <a:ext cx="4319711" cy="1800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600" b="0" i="0" u="none" strike="noStrike" kern="0" cap="none" spc="0" normalizeH="0" baseline="0" noProof="0" dirty="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sz="1600" b="0" i="0" u="none" strike="noStrike" kern="0" cap="none" spc="0" normalizeH="0" baseline="0" noProof="0" dirty="0" smtClean="0">
                <a:ln>
                  <a:noFill/>
                </a:ln>
                <a:solidFill>
                  <a:schemeClr val="tx1"/>
                </a:solidFill>
                <a:effectLst/>
                <a:uLnTx/>
                <a:uFillTx/>
                <a:latin typeface="+mn-lt"/>
                <a:ea typeface="+mn-ea"/>
                <a:cs typeface="+mn-cs"/>
              </a:rPr>
              <a:t>Some amplifiers</a:t>
            </a:r>
            <a:r>
              <a:rPr kumimoji="0" lang="en-GB" sz="1600" b="0" i="0" u="none" strike="noStrike" kern="0" cap="none" spc="0" normalizeH="0" noProof="0" dirty="0" smtClean="0">
                <a:ln>
                  <a:noFill/>
                </a:ln>
                <a:solidFill>
                  <a:schemeClr val="tx1"/>
                </a:solidFill>
                <a:effectLst/>
                <a:uLnTx/>
                <a:uFillTx/>
                <a:latin typeface="+mn-lt"/>
                <a:ea typeface="+mn-ea"/>
                <a:cs typeface="+mn-cs"/>
              </a:rPr>
              <a:t> are mounted next to the strain gauge.</a:t>
            </a: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lang="en-GB" sz="1600" kern="0" baseline="0" dirty="0" smtClean="0">
              <a:latin typeface="+mn-lt"/>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r>
              <a:rPr kumimoji="0" lang="en-GB" sz="1600" b="0" i="0" u="none" strike="noStrike" kern="0" cap="none" spc="0" normalizeH="0" noProof="0" dirty="0" smtClean="0">
                <a:ln>
                  <a:noFill/>
                </a:ln>
                <a:solidFill>
                  <a:schemeClr val="tx1"/>
                </a:solidFill>
                <a:effectLst/>
                <a:uLnTx/>
                <a:uFillTx/>
                <a:latin typeface="+mn-lt"/>
                <a:ea typeface="+mn-ea"/>
                <a:cs typeface="+mn-cs"/>
              </a:rPr>
              <a:t>Amplifiers which have variable gain and offsets can also be purchased.</a:t>
            </a:r>
            <a:endParaRPr kumimoji="0" lang="en-GB" sz="2000" b="0" i="0" u="none" strike="noStrike" kern="0" cap="none" spc="0" normalizeH="0" baseline="0" noProof="0" dirty="0" smtClean="0">
              <a:ln>
                <a:noFill/>
              </a:ln>
              <a:solidFill>
                <a:schemeClr val="tx1"/>
              </a:solidFill>
              <a:effectLst/>
              <a:uLnTx/>
              <a:uFillTx/>
              <a:latin typeface="+mn-lt"/>
              <a:ea typeface="+mn-ea"/>
              <a:cs typeface="+mn-cs"/>
            </a:endParaRPr>
          </a:p>
          <a:p>
            <a:pPr marL="1143000" marR="0" lvl="2" indent="-228600" algn="l" defTabSz="914400" rtl="0" eaLnBrk="1" fontAlgn="base" latinLnBrk="0" hangingPunct="1">
              <a:lnSpc>
                <a:spcPct val="100000"/>
              </a:lnSpc>
              <a:spcBef>
                <a:spcPct val="20000"/>
              </a:spcBef>
              <a:spcAft>
                <a:spcPct val="0"/>
              </a:spcAft>
              <a:buClrTx/>
              <a:buSzTx/>
              <a:buFontTx/>
              <a:buNone/>
              <a:tabLst/>
              <a:defRPr/>
            </a:pPr>
            <a:endParaRPr kumimoji="0" lang="en-US" sz="2000" b="0" i="0" u="none" strike="noStrike" kern="0" cap="none" spc="0" normalizeH="0" baseline="0" noProof="0" dirty="0">
              <a:ln>
                <a:noFill/>
              </a:ln>
              <a:solidFill>
                <a:schemeClr val="tx1"/>
              </a:solidFill>
              <a:effectLst/>
              <a:uLnTx/>
              <a:uFillTx/>
              <a:latin typeface="+mn-lt"/>
              <a:cs typeface="+mn-cs"/>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UWTSD Simple">
  <a:themeElements>
    <a:clrScheme name="Corus Guidelines_White Template 1">
      <a:dk1>
        <a:srgbClr val="000000"/>
      </a:dk1>
      <a:lt1>
        <a:srgbClr val="FFFFFF"/>
      </a:lt1>
      <a:dk2>
        <a:srgbClr val="FF0000"/>
      </a:dk2>
      <a:lt2>
        <a:srgbClr val="009581"/>
      </a:lt2>
      <a:accent1>
        <a:srgbClr val="FF0000"/>
      </a:accent1>
      <a:accent2>
        <a:srgbClr val="999999"/>
      </a:accent2>
      <a:accent3>
        <a:srgbClr val="FFFFFF"/>
      </a:accent3>
      <a:accent4>
        <a:srgbClr val="000000"/>
      </a:accent4>
      <a:accent5>
        <a:srgbClr val="FFAAAA"/>
      </a:accent5>
      <a:accent6>
        <a:srgbClr val="8A8A8A"/>
      </a:accent6>
      <a:hlink>
        <a:srgbClr val="99CC00"/>
      </a:hlink>
      <a:folHlink>
        <a:srgbClr val="F0AB00"/>
      </a:folHlink>
    </a:clrScheme>
    <a:fontScheme name="Corus Guidelines_White Template">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ctr"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1" i="0" u="none" strike="noStrike" cap="none" normalizeH="0" baseline="0" smtClean="0">
            <a:ln>
              <a:noFill/>
            </a:ln>
            <a:solidFill>
              <a:schemeClr val="tx1"/>
            </a:solidFill>
            <a:effectLst/>
            <a:latin typeface="Arial" charset="0"/>
            <a:ea typeface="ＭＳ Ｐゴシック" pitchFamily="34" charset="-128"/>
          </a:defRPr>
        </a:defPPr>
      </a:lstStyle>
    </a:spDef>
    <a:lnDef>
      <a:spPr bwMode="auto">
        <a:xfrm>
          <a:off x="0" y="0"/>
          <a:ext cx="1" cy="1"/>
        </a:xfrm>
        <a:custGeom>
          <a:avLst/>
          <a:gdLst/>
          <a:ahLst/>
          <a:cxnLst/>
          <a:rect l="0" t="0" r="0" b="0"/>
          <a:pathLst/>
        </a:custGeom>
        <a:solidFill>
          <a:schemeClr val="accent1"/>
        </a:solidFill>
        <a:ln w="127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ctr"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600" b="1" i="0" u="none" strike="noStrike" cap="none" normalizeH="0" baseline="0" smtClean="0">
            <a:ln>
              <a:noFill/>
            </a:ln>
            <a:solidFill>
              <a:schemeClr val="tx1"/>
            </a:solidFill>
            <a:effectLst/>
            <a:latin typeface="Arial" charset="0"/>
            <a:ea typeface="ＭＳ Ｐゴシック" pitchFamily="34" charset="-128"/>
          </a:defRPr>
        </a:defPPr>
      </a:lstStyle>
    </a:lnDef>
  </a:objectDefaults>
  <a:extraClrSchemeLst>
    <a:extraClrScheme>
      <a:clrScheme name="Corus Guidelines_White Template 1">
        <a:dk1>
          <a:srgbClr val="000000"/>
        </a:dk1>
        <a:lt1>
          <a:srgbClr val="FFFFFF"/>
        </a:lt1>
        <a:dk2>
          <a:srgbClr val="FF0000"/>
        </a:dk2>
        <a:lt2>
          <a:srgbClr val="009581"/>
        </a:lt2>
        <a:accent1>
          <a:srgbClr val="FF0000"/>
        </a:accent1>
        <a:accent2>
          <a:srgbClr val="999999"/>
        </a:accent2>
        <a:accent3>
          <a:srgbClr val="FFFFFF"/>
        </a:accent3>
        <a:accent4>
          <a:srgbClr val="000000"/>
        </a:accent4>
        <a:accent5>
          <a:srgbClr val="FFAAAA"/>
        </a:accent5>
        <a:accent6>
          <a:srgbClr val="8A8A8A"/>
        </a:accent6>
        <a:hlink>
          <a:srgbClr val="99CC00"/>
        </a:hlink>
        <a:folHlink>
          <a:srgbClr val="F0AB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Simple</Template>
  <TotalTime>910</TotalTime>
  <Words>1039</Words>
  <Application>Microsoft Office PowerPoint</Application>
  <PresentationFormat>On-screen Show (4:3)</PresentationFormat>
  <Paragraphs>448</Paragraphs>
  <Slides>26</Slides>
  <Notes>2</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26</vt:i4>
      </vt:variant>
    </vt:vector>
  </HeadingPairs>
  <TitlesOfParts>
    <vt:vector size="28" baseType="lpstr">
      <vt:lpstr>UWTSD Simple</vt:lpstr>
      <vt:lpstr>Equation</vt:lpstr>
      <vt:lpstr>Data Acquisition Strain Gauges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lpstr>Sensors</vt:lpstr>
    </vt:vector>
  </TitlesOfParts>
  <Company>SMU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Tudor, Timothy</cp:lastModifiedBy>
  <cp:revision>102</cp:revision>
  <dcterms:created xsi:type="dcterms:W3CDTF">2010-09-22T08:44:59Z</dcterms:created>
  <dcterms:modified xsi:type="dcterms:W3CDTF">2014-10-27T07:51:24Z</dcterms:modified>
</cp:coreProperties>
</file>