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5" autoAdjust="0"/>
    <p:restoredTop sz="84146" autoAdjust="0"/>
  </p:normalViewPr>
  <p:slideViewPr>
    <p:cSldViewPr>
      <p:cViewPr varScale="1">
        <p:scale>
          <a:sx n="88" d="100"/>
          <a:sy n="88" d="100"/>
        </p:scale>
        <p:origin x="-75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151B8E2-0D30-4609-A34A-464A817F1178}" type="datetimeFigureOut">
              <a:rPr lang="en-GB" smtClean="0"/>
              <a:pPr/>
              <a:t>15/03/2020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A9863D-BD7F-4A2E-AA66-8B7AD6B1C3E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kern="1200" dirty="0" smtClean="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cap="none" normalizeH="0" baseline="0" dirty="0" smtClean="0">
                <a:ln>
                  <a:noFill/>
                </a:ln>
                <a:solidFill>
                  <a:srgbClr val="000000"/>
                </a:solidFill>
                <a:effectLst/>
                <a:latin typeface="Calibri" pitchFamily="34" charset="0"/>
                <a:ea typeface="Calibri" pitchFamily="34" charset="0"/>
                <a:cs typeface="Arial" pitchFamily="34" charset="0"/>
              </a:rPr>
              <a:t>ASDA Stores Limited was founded in 1949 when the supermarket owning Asquith family who run a butcher shop at that time in West Yorkshire merged with the Associated Dairies Company, a group of dairy farmers.  Joining together with Noel Stockdale was the begging OF ASDA formation –named after ASQUITH + DAIRIES.</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endParaRPr kumimoji="0" lang="en-GB" sz="1200" b="0" i="0" u="none" strike="noStrike" kern="1200" cap="none" normalizeH="0" baseline="0" dirty="0">
              <a:ln>
                <a:noFill/>
              </a:ln>
              <a:solidFill>
                <a:srgbClr val="000000"/>
              </a:solidFill>
              <a:effectLst/>
              <a:latin typeface="Calibri" pitchFamily="34" charset="0"/>
              <a:ea typeface="Calibri" pitchFamily="34" charset="0"/>
              <a:cs typeface="Arial" pitchFamily="34" charset="0"/>
            </a:endParaRPr>
          </a:p>
        </p:txBody>
      </p:sp>
      <p:sp>
        <p:nvSpPr>
          <p:cNvPr id="4" name="Slide Number Placeholder 3"/>
          <p:cNvSpPr>
            <a:spLocks noGrp="1"/>
          </p:cNvSpPr>
          <p:nvPr>
            <p:ph type="sldNum" sz="quarter" idx="10"/>
          </p:nvPr>
        </p:nvSpPr>
        <p:spPr/>
        <p:txBody>
          <a:bodyPr/>
          <a:lstStyle/>
          <a:p>
            <a:fld id="{4FA9863D-BD7F-4A2E-AA66-8B7AD6B1C3E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FA9863D-BD7F-4A2E-AA66-8B7AD6B1C3E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There are many benefits of sustainability. First of all sustainability maintains human health and contributes to the environment which benefits the economy because where less waste and pollution there is are more jobs and better distribution of wealth.</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ASDA’s approach to sustainability is based on the belief that protecting the environment and saving people go hand in hand.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ASDA‘s plan is to open this year in May in the heart of Leeds ,its first “test &amp; learn” sustainability store, where customers can bring  and fill up their own container with some of known brands as well as ASDA’s own brand of products as rice, pasta and coffee ,but also loose products and free plastic flowers. The benefit and advantage of this plan is that ASDA will supply a range of recycling facilities.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b="1" dirty="0" smtClean="0"/>
          </a:p>
          <a:p>
            <a:endParaRPr lang="en-GB" dirty="0"/>
          </a:p>
        </p:txBody>
      </p:sp>
      <p:sp>
        <p:nvSpPr>
          <p:cNvPr id="4" name="Slide Number Placeholder 3"/>
          <p:cNvSpPr>
            <a:spLocks noGrp="1"/>
          </p:cNvSpPr>
          <p:nvPr>
            <p:ph type="sldNum" sz="quarter" idx="10"/>
          </p:nvPr>
        </p:nvSpPr>
        <p:spPr/>
        <p:txBody>
          <a:bodyPr/>
          <a:lstStyle/>
          <a:p>
            <a:fld id="{4FA9863D-BD7F-4A2E-AA66-8B7AD6B1C3E6}"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There are some disadvantages of environmental sustainability such as air pollution, water pollution and spreading diseases among people .</a:t>
            </a:r>
          </a:p>
          <a:p>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According to The Guardian, ASDAS putts too much pressure on producers/farmers in terms of environmental standards to make long term investment in renewable energy on farms.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1" u="none" strike="noStrike" cap="none" normalizeH="0" baseline="0" dirty="0" smtClean="0">
                <a:ln>
                  <a:noFill/>
                </a:ln>
                <a:solidFill>
                  <a:srgbClr val="000000"/>
                </a:solidFill>
                <a:effectLst/>
                <a:latin typeface="+mn-lt"/>
                <a:ea typeface="Calibri" pitchFamily="34" charset="0"/>
                <a:cs typeface="Arial" pitchFamily="34" charset="0"/>
              </a:rPr>
              <a:t> </a:t>
            </a:r>
            <a:r>
              <a:rPr kumimoji="0" lang="en-GB" sz="1200" b="0" i="0" u="none" strike="noStrike" cap="none" normalizeH="0" baseline="0" dirty="0" smtClean="0">
                <a:ln>
                  <a:noFill/>
                </a:ln>
                <a:solidFill>
                  <a:srgbClr val="000000"/>
                </a:solidFill>
                <a:effectLst/>
                <a:latin typeface="+mn-lt"/>
                <a:ea typeface="Calibri" pitchFamily="34" charset="0"/>
                <a:cs typeface="Arial" pitchFamily="34" charset="0"/>
              </a:rPr>
              <a:t>(</a:t>
            </a:r>
            <a:r>
              <a:rPr kumimoji="0" lang="en-GB" sz="1200" i="0" u="none" strike="noStrike" cap="none" normalizeH="0" baseline="0" dirty="0" smtClean="0">
                <a:ln>
                  <a:noFill/>
                </a:ln>
                <a:solidFill>
                  <a:srgbClr val="000000"/>
                </a:solidFill>
                <a:effectLst/>
                <a:latin typeface="+mn-lt"/>
                <a:ea typeface="Calibri" pitchFamily="34" charset="0"/>
                <a:cs typeface="Arial" pitchFamily="34" charset="0"/>
              </a:rPr>
              <a:t>Campaigners warn on environmental impact of Sainsbury's-ASDA merger - Retail Gazette (blog) - British Utilities, 2020).</a:t>
            </a:r>
            <a:endParaRPr kumimoji="0" lang="en-GB" sz="1200" i="0" u="none" strike="noStrike" cap="none" normalizeH="0" baseline="0" dirty="0" smtClean="0">
              <a:ln>
                <a:noFill/>
              </a:ln>
              <a:solidFill>
                <a:schemeClr val="tx1"/>
              </a:solidFill>
              <a:effectLst/>
              <a:latin typeface="+mn-lt"/>
              <a:cs typeface="Arial" pitchFamily="34" charset="0"/>
            </a:endParaRPr>
          </a:p>
          <a:p>
            <a:endParaRPr lang="en-GB" b="1" dirty="0"/>
          </a:p>
        </p:txBody>
      </p:sp>
      <p:sp>
        <p:nvSpPr>
          <p:cNvPr id="4" name="Slide Number Placeholder 3"/>
          <p:cNvSpPr>
            <a:spLocks noGrp="1"/>
          </p:cNvSpPr>
          <p:nvPr>
            <p:ph type="sldNum" sz="quarter" idx="10"/>
          </p:nvPr>
        </p:nvSpPr>
        <p:spPr/>
        <p:txBody>
          <a:bodyPr/>
          <a:lstStyle/>
          <a:p>
            <a:fld id="{4FA9863D-BD7F-4A2E-AA66-8B7AD6B1C3E6}"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It is highly important to make good decisions to maintain business transparency and trust between stakeholders without harming the company’s development.</a:t>
            </a:r>
            <a:r>
              <a:rPr lang="en-GB" sz="1200" kern="1200" baseline="0" dirty="0" smtClean="0">
                <a:solidFill>
                  <a:schemeClr val="tx1"/>
                </a:solidFill>
                <a:latin typeface="+mn-lt"/>
                <a:ea typeface="+mn-ea"/>
                <a:cs typeface="+mn-cs"/>
              </a:rPr>
              <a:t> </a:t>
            </a:r>
            <a:r>
              <a:rPr lang="en-GB" sz="1200" kern="1200" dirty="0" smtClean="0">
                <a:solidFill>
                  <a:schemeClr val="tx1"/>
                </a:solidFill>
                <a:latin typeface="+mn-lt"/>
                <a:ea typeface="+mn-ea"/>
                <a:cs typeface="+mn-cs"/>
              </a:rPr>
              <a:t>This helps ASDA’s strategy to look after the risks and overcome them, because engagement with stakeholders can make the organisation stay strong and competitive in the market.</a:t>
            </a:r>
            <a:r>
              <a:rPr lang="en-GB" sz="1200" b="0" i="0" kern="1200" dirty="0" smtClean="0">
                <a:solidFill>
                  <a:schemeClr val="tx1"/>
                </a:solidFill>
                <a:latin typeface="+mn-lt"/>
                <a:ea typeface="+mn-ea"/>
                <a:cs typeface="+mn-cs"/>
              </a:rPr>
              <a:t> (</a:t>
            </a:r>
            <a:r>
              <a:rPr lang="en-GB" sz="1200" b="0" i="0" kern="1200" dirty="0" err="1" smtClean="0">
                <a:solidFill>
                  <a:schemeClr val="tx1"/>
                </a:solidFill>
                <a:latin typeface="+mn-lt"/>
                <a:ea typeface="+mn-ea"/>
                <a:cs typeface="+mn-cs"/>
              </a:rPr>
              <a:t>Rettie</a:t>
            </a:r>
            <a:r>
              <a:rPr lang="en-GB" sz="1200" b="0" i="0" kern="1200" dirty="0" smtClean="0">
                <a:solidFill>
                  <a:schemeClr val="tx1"/>
                </a:solidFill>
                <a:latin typeface="+mn-lt"/>
                <a:ea typeface="+mn-ea"/>
                <a:cs typeface="+mn-cs"/>
              </a:rPr>
              <a:t>, </a:t>
            </a:r>
            <a:r>
              <a:rPr lang="en-GB" sz="1200" b="0" i="0" kern="1200" dirty="0" err="1" smtClean="0">
                <a:solidFill>
                  <a:schemeClr val="tx1"/>
                </a:solidFill>
                <a:latin typeface="+mn-lt"/>
                <a:ea typeface="+mn-ea"/>
                <a:cs typeface="+mn-cs"/>
              </a:rPr>
              <a:t>Burchell</a:t>
            </a:r>
            <a:r>
              <a:rPr lang="en-GB" sz="1200" b="0" i="0" kern="1200" dirty="0" smtClean="0">
                <a:solidFill>
                  <a:schemeClr val="tx1"/>
                </a:solidFill>
                <a:latin typeface="+mn-lt"/>
                <a:ea typeface="+mn-ea"/>
                <a:cs typeface="+mn-cs"/>
              </a:rPr>
              <a:t> and </a:t>
            </a:r>
            <a:r>
              <a:rPr lang="en-GB" sz="1200" b="0" i="0" kern="1200" dirty="0" err="1" smtClean="0">
                <a:solidFill>
                  <a:schemeClr val="tx1"/>
                </a:solidFill>
                <a:latin typeface="+mn-lt"/>
                <a:ea typeface="+mn-ea"/>
                <a:cs typeface="+mn-cs"/>
              </a:rPr>
              <a:t>Barnham</a:t>
            </a:r>
            <a:r>
              <a:rPr lang="en-GB" sz="1200" b="0" i="0" kern="1200" dirty="0" smtClean="0">
                <a:solidFill>
                  <a:schemeClr val="tx1"/>
                </a:solidFill>
                <a:latin typeface="+mn-lt"/>
                <a:ea typeface="+mn-ea"/>
                <a:cs typeface="+mn-cs"/>
              </a:rPr>
              <a:t>, 2013)</a:t>
            </a:r>
            <a:endParaRPr lang="en-GB" dirty="0"/>
          </a:p>
        </p:txBody>
      </p:sp>
      <p:sp>
        <p:nvSpPr>
          <p:cNvPr id="4" name="Slide Number Placeholder 3"/>
          <p:cNvSpPr>
            <a:spLocks noGrp="1"/>
          </p:cNvSpPr>
          <p:nvPr>
            <p:ph type="sldNum" sz="quarter" idx="10"/>
          </p:nvPr>
        </p:nvSpPr>
        <p:spPr/>
        <p:txBody>
          <a:bodyPr/>
          <a:lstStyle/>
          <a:p>
            <a:fld id="{4FA9863D-BD7F-4A2E-AA66-8B7AD6B1C3E6}"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FA9863D-BD7F-4A2E-AA66-8B7AD6B1C3E6}"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Based on the information debated above, with the slogan “low –price strategy “, ASDA challenges the competitors with their sustainable advantage. </a:t>
            </a:r>
          </a:p>
          <a:p>
            <a:r>
              <a:rPr lang="en-GB" sz="1200" kern="1200" dirty="0" smtClean="0">
                <a:solidFill>
                  <a:schemeClr val="tx1"/>
                </a:solidFill>
                <a:latin typeface="+mn-lt"/>
                <a:ea typeface="+mn-ea"/>
                <a:cs typeface="+mn-cs"/>
              </a:rPr>
              <a:t>With regards to the opening of the new sustainability store, the recommendation would be to listen to the customers feedback to make the decision if is worth to roll out the plan or to stop.</a:t>
            </a:r>
          </a:p>
          <a:p>
            <a:r>
              <a:rPr lang="en-GB" sz="1200" kern="1200" dirty="0" smtClean="0">
                <a:solidFill>
                  <a:schemeClr val="tx1"/>
                </a:solidFill>
                <a:latin typeface="+mn-lt"/>
                <a:ea typeface="+mn-ea"/>
                <a:cs typeface="+mn-cs"/>
              </a:rPr>
              <a:t>Due to the Global Warming ASDA should focus on improving sustainability adopting to the changing environment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Vicky</a:t>
            </a:r>
            <a:r>
              <a:rPr lang="en-GB" sz="1200" kern="1200" baseline="0" dirty="0" smtClean="0">
                <a:solidFill>
                  <a:schemeClr val="tx1"/>
                </a:solidFill>
                <a:latin typeface="+mn-lt"/>
                <a:ea typeface="+mn-ea"/>
                <a:cs typeface="+mn-cs"/>
              </a:rPr>
              <a:t> </a:t>
            </a:r>
            <a:r>
              <a:rPr lang="en-GB" sz="1200" kern="1200" dirty="0" smtClean="0">
                <a:solidFill>
                  <a:schemeClr val="tx1"/>
                </a:solidFill>
                <a:latin typeface="+mn-lt"/>
                <a:ea typeface="+mn-ea"/>
                <a:cs typeface="+mn-cs"/>
              </a:rPr>
              <a:t>Hird, Friends of the Earth senior food campaigner</a:t>
            </a:r>
          </a:p>
          <a:p>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FA9863D-BD7F-4A2E-AA66-8B7AD6B1C3E6}" type="slidenum">
              <a:rPr lang="en-GB" smtClean="0"/>
              <a:pPr/>
              <a:t>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3E4A6D25-D9A3-476B-9882-A2444392D284}" type="datetimeFigureOut">
              <a:rPr lang="en-GB" smtClean="0"/>
              <a:pPr/>
              <a:t>15/03/2020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2ADA1476-67A2-47A2-A0CA-9283A506704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E4A6D25-D9A3-476B-9882-A2444392D284}" type="datetimeFigureOut">
              <a:rPr lang="en-GB" smtClean="0"/>
              <a:pPr/>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DA1476-67A2-47A2-A0CA-9283A506704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E4A6D25-D9A3-476B-9882-A2444392D284}" type="datetimeFigureOut">
              <a:rPr lang="en-GB" smtClean="0"/>
              <a:pPr/>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DA1476-67A2-47A2-A0CA-9283A506704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E4A6D25-D9A3-476B-9882-A2444392D284}" type="datetimeFigureOut">
              <a:rPr lang="en-GB" smtClean="0"/>
              <a:pPr/>
              <a:t>15/03/2020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DA1476-67A2-47A2-A0CA-9283A506704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E4A6D25-D9A3-476B-9882-A2444392D284}" type="datetimeFigureOut">
              <a:rPr lang="en-GB" smtClean="0"/>
              <a:pPr/>
              <a:t>15/03/2020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DA1476-67A2-47A2-A0CA-9283A506704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E4A6D25-D9A3-476B-9882-A2444392D284}" type="datetimeFigureOut">
              <a:rPr lang="en-GB" smtClean="0"/>
              <a:pPr/>
              <a:t>15/03/2020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DA1476-67A2-47A2-A0CA-9283A506704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4A6D25-D9A3-476B-9882-A2444392D284}" type="datetimeFigureOut">
              <a:rPr lang="en-GB" smtClean="0"/>
              <a:pPr/>
              <a:t>15/03/2020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DA1476-67A2-47A2-A0CA-9283A506704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E4A6D25-D9A3-476B-9882-A2444392D284}" type="datetimeFigureOut">
              <a:rPr lang="en-GB" smtClean="0"/>
              <a:pPr/>
              <a:t>15/03/2020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DA1476-67A2-47A2-A0CA-9283A506704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E4A6D25-D9A3-476B-9882-A2444392D284}" type="datetimeFigureOut">
              <a:rPr lang="en-GB" smtClean="0"/>
              <a:pPr/>
              <a:t>15/03/2020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2ADA1476-67A2-47A2-A0CA-9283A5067047}"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E4A6D25-D9A3-476B-9882-A2444392D284}" type="datetimeFigureOut">
              <a:rPr lang="en-GB" smtClean="0"/>
              <a:pPr/>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DA1476-67A2-47A2-A0CA-9283A506704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E4A6D25-D9A3-476B-9882-A2444392D284}" type="datetimeFigureOut">
              <a:rPr lang="en-GB" smtClean="0"/>
              <a:pPr/>
              <a:t>15/03/2020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DA1476-67A2-47A2-A0CA-9283A506704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E4A6D25-D9A3-476B-9882-A2444392D284}" type="datetimeFigureOut">
              <a:rPr lang="en-GB" smtClean="0"/>
              <a:pPr/>
              <a:t>15/03/2020</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2ADA1476-67A2-47A2-A0CA-9283A5067047}"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DDEBCF"/>
            </a:gs>
            <a:gs pos="50000">
              <a:srgbClr val="9CB86E"/>
            </a:gs>
            <a:gs pos="100000">
              <a:srgbClr val="156B13"/>
            </a:gs>
          </a:gsLst>
          <a:lin ang="5400000" scaled="0"/>
        </a:gradFill>
        <a:effectLst/>
      </p:bgPr>
    </p:bg>
    <p:spTree>
      <p:nvGrpSpPr>
        <p:cNvPr id="1" name=""/>
        <p:cNvGrpSpPr/>
        <p:nvPr/>
      </p:nvGrpSpPr>
      <p:grpSpPr>
        <a:xfrm>
          <a:off x="0" y="0"/>
          <a:ext cx="0" cy="0"/>
          <a:chOff x="0" y="0"/>
          <a:chExt cx="0" cy="0"/>
        </a:xfrm>
      </p:grpSpPr>
      <p:pic>
        <p:nvPicPr>
          <p:cNvPr id="4" name="Picture 3" descr="queens.jpg"/>
          <p:cNvPicPr>
            <a:picLocks noChangeAspect="1"/>
          </p:cNvPicPr>
          <p:nvPr/>
        </p:nvPicPr>
        <p:blipFill>
          <a:blip r:embed="rId3" cstate="print"/>
          <a:stretch>
            <a:fillRect/>
          </a:stretch>
        </p:blipFill>
        <p:spPr>
          <a:xfrm>
            <a:off x="179512" y="1700808"/>
            <a:ext cx="3960440" cy="3168352"/>
          </a:xfrm>
          <a:prstGeom prst="rect">
            <a:avLst/>
          </a:prstGeom>
        </p:spPr>
      </p:pic>
      <p:graphicFrame>
        <p:nvGraphicFramePr>
          <p:cNvPr id="6" name="Table 5"/>
          <p:cNvGraphicFramePr>
            <a:graphicFrameLocks noGrp="1"/>
          </p:cNvGraphicFramePr>
          <p:nvPr/>
        </p:nvGraphicFramePr>
        <p:xfrm>
          <a:off x="755576" y="731555"/>
          <a:ext cx="7200800" cy="984885"/>
        </p:xfrm>
        <a:graphic>
          <a:graphicData uri="http://schemas.openxmlformats.org/drawingml/2006/table">
            <a:tbl>
              <a:tblPr/>
              <a:tblGrid>
                <a:gridCol w="2794031"/>
                <a:gridCol w="4406769"/>
              </a:tblGrid>
              <a:tr h="0">
                <a:tc>
                  <a:txBody>
                    <a:bodyPr/>
                    <a:lstStyle/>
                    <a:p>
                      <a:r>
                        <a:rPr lang="en-GB" b="1" dirty="0" smtClean="0">
                          <a:solidFill>
                            <a:schemeClr val="bg2"/>
                          </a:solidFill>
                        </a:rPr>
                        <a:t>THE   BEGINING</a:t>
                      </a:r>
                      <a:r>
                        <a:rPr lang="en-GB" b="1" baseline="0" dirty="0" smtClean="0">
                          <a:solidFill>
                            <a:schemeClr val="bg2"/>
                          </a:solidFill>
                        </a:rPr>
                        <a:t>    1949</a:t>
                      </a:r>
                      <a:endParaRPr lang="en-GB" b="1" dirty="0">
                        <a:solidFill>
                          <a:schemeClr val="bg2"/>
                        </a:solidFill>
                      </a:endParaRPr>
                    </a:p>
                  </a:txBody>
                  <a:tcPr marL="9525" marR="9525" marT="9525" marB="0" anchor="b">
                    <a:lnL>
                      <a:noFill/>
                    </a:lnL>
                    <a:lnR>
                      <a:noFill/>
                    </a:lnR>
                    <a:lnT>
                      <a:noFill/>
                    </a:lnT>
                    <a:lnB>
                      <a:noFill/>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800" b="1" cap="all" spc="0" dirty="0" smtClean="0">
                          <a:ln w="9000" cmpd="sng">
                            <a:solidFill>
                              <a:schemeClr val="accent4">
                                <a:shade val="50000"/>
                                <a:satMod val="120000"/>
                              </a:schemeClr>
                            </a:solidFill>
                            <a:prstDash val="solid"/>
                          </a:ln>
                          <a:solidFill>
                            <a:schemeClr val="accent5">
                              <a:lumMod val="75000"/>
                            </a:schemeClr>
                          </a:solidFill>
                          <a:effectLst>
                            <a:reflection blurRad="12700" stA="28000" endPos="45000" dist="1000" dir="5400000" sy="-100000" algn="bl" rotWithShape="0"/>
                          </a:effectLst>
                        </a:rPr>
                        <a:t>ASDA</a:t>
                      </a:r>
                      <a:endParaRPr lang="en-GB" sz="2800" b="1" dirty="0" smtClean="0">
                        <a:solidFill>
                          <a:schemeClr val="accent5">
                            <a:lumMod val="75000"/>
                          </a:schemeClr>
                        </a:solidFill>
                      </a:endParaRPr>
                    </a:p>
                    <a:p>
                      <a:r>
                        <a:rPr lang="en-GB" dirty="0" smtClean="0">
                          <a:solidFill>
                            <a:schemeClr val="accent5">
                              <a:lumMod val="75000"/>
                            </a:schemeClr>
                          </a:solidFill>
                        </a:rPr>
                        <a:t>                             </a:t>
                      </a:r>
                      <a:r>
                        <a:rPr lang="en-GB" dirty="0" smtClean="0">
                          <a:solidFill>
                            <a:schemeClr val="accent5">
                              <a:lumMod val="75000"/>
                            </a:schemeClr>
                          </a:solidFill>
                        </a:rPr>
                        <a:t>      </a:t>
                      </a:r>
                      <a:r>
                        <a:rPr lang="en-GB" b="1" dirty="0" smtClean="0">
                          <a:solidFill>
                            <a:schemeClr val="bg2"/>
                          </a:solidFill>
                        </a:rPr>
                        <a:t>NOW</a:t>
                      </a:r>
                      <a:r>
                        <a:rPr lang="en-GB" b="1" baseline="0" dirty="0" smtClean="0">
                          <a:solidFill>
                            <a:schemeClr val="bg2"/>
                          </a:solidFill>
                        </a:rPr>
                        <a:t> 2020</a:t>
                      </a:r>
                      <a:endParaRPr lang="en-GB" b="1" dirty="0" smtClean="0">
                        <a:solidFill>
                          <a:schemeClr val="bg2"/>
                        </a:solidFill>
                      </a:endParaRPr>
                    </a:p>
                    <a:p>
                      <a:endParaRPr lang="en-GB" dirty="0" smtClean="0">
                        <a:solidFill>
                          <a:schemeClr val="bg2"/>
                        </a:solidFill>
                      </a:endParaRPr>
                    </a:p>
                  </a:txBody>
                  <a:tcPr marL="9525" marR="9525" marT="9525" marB="0" anchor="b">
                    <a:lnL>
                      <a:noFill/>
                    </a:lnL>
                    <a:lnR>
                      <a:noFill/>
                    </a:lnR>
                    <a:lnT>
                      <a:noFill/>
                    </a:lnT>
                    <a:lnB>
                      <a:noFill/>
                    </a:lnB>
                  </a:tcPr>
                </a:tc>
              </a:tr>
            </a:tbl>
          </a:graphicData>
        </a:graphic>
      </p:graphicFrame>
      <p:pic>
        <p:nvPicPr>
          <p:cNvPr id="4098" name="Picture 2" descr="C:\Users\SportTrain Wales\Desktop\Asda-Tyco-Retail-Solutions.jpg"/>
          <p:cNvPicPr>
            <a:picLocks noChangeAspect="1" noChangeArrowheads="1"/>
          </p:cNvPicPr>
          <p:nvPr/>
        </p:nvPicPr>
        <p:blipFill>
          <a:blip r:embed="rId4" cstate="print"/>
          <a:srcRect/>
          <a:stretch>
            <a:fillRect/>
          </a:stretch>
        </p:blipFill>
        <p:spPr bwMode="auto">
          <a:xfrm>
            <a:off x="4211960" y="1628800"/>
            <a:ext cx="4932040" cy="3888432"/>
          </a:xfrm>
          <a:prstGeom prst="rect">
            <a:avLst/>
          </a:prstGeom>
          <a:noFill/>
        </p:spPr>
      </p:pic>
      <p:sp>
        <p:nvSpPr>
          <p:cNvPr id="11" name="Rectangle 10"/>
          <p:cNvSpPr/>
          <p:nvPr/>
        </p:nvSpPr>
        <p:spPr>
          <a:xfrm>
            <a:off x="4427984" y="5661248"/>
            <a:ext cx="4392488" cy="646331"/>
          </a:xfrm>
          <a:prstGeom prst="rect">
            <a:avLst/>
          </a:prstGeom>
        </p:spPr>
        <p:txBody>
          <a:bodyPr wrap="square">
            <a:spAutoFit/>
          </a:bodyPr>
          <a:lstStyle/>
          <a:p>
            <a:r>
              <a:rPr lang="en-GB" dirty="0" smtClean="0"/>
              <a:t>Today ASDA is the third largest retailer in </a:t>
            </a:r>
            <a:r>
              <a:rPr lang="en-GB" dirty="0" smtClean="0"/>
              <a:t>   	the </a:t>
            </a:r>
            <a:r>
              <a:rPr lang="en-GB" dirty="0" smtClean="0"/>
              <a:t>UK with over 630 stores.</a:t>
            </a:r>
            <a:endParaRPr lang="en-GB" dirty="0"/>
          </a:p>
        </p:txBody>
      </p:sp>
      <p:sp>
        <p:nvSpPr>
          <p:cNvPr id="12" name="Rectangle 11"/>
          <p:cNvSpPr/>
          <p:nvPr/>
        </p:nvSpPr>
        <p:spPr>
          <a:xfrm>
            <a:off x="107504" y="5013176"/>
            <a:ext cx="4248472" cy="1200329"/>
          </a:xfrm>
          <a:prstGeom prst="rect">
            <a:avLst/>
          </a:prstGeom>
        </p:spPr>
        <p:txBody>
          <a:bodyPr wrap="square">
            <a:spAutoFit/>
          </a:bodyPr>
          <a:lstStyle/>
          <a:p>
            <a:r>
              <a:rPr lang="en-GB" b="1" dirty="0" smtClean="0"/>
              <a:t>ASDA</a:t>
            </a:r>
            <a:r>
              <a:rPr lang="en-GB" dirty="0" smtClean="0"/>
              <a:t> Stores Limited was founded as Associated Dairies &amp; Farm Stores Limited in 1949 in Leeds with the merger of the Asquith chain.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cstate="prin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smtClean="0">
                <a:solidFill>
                  <a:schemeClr val="accent4">
                    <a:lumMod val="50000"/>
                  </a:schemeClr>
                </a:solidFill>
              </a:rPr>
              <a:t>SUSTAINABILITY</a:t>
            </a:r>
            <a:endParaRPr lang="en-GB" sz="4000" b="1" dirty="0">
              <a:solidFill>
                <a:schemeClr val="accent4">
                  <a:lumMod val="50000"/>
                </a:schemeClr>
              </a:solidFill>
            </a:endParaRPr>
          </a:p>
        </p:txBody>
      </p:sp>
      <p:pic>
        <p:nvPicPr>
          <p:cNvPr id="3" name="Picture 2" descr="quote-sustainable-development-is-development-that-meets-the-needs-of-the-present-without-compromising-gro-harlem-brundtland-71-23-28.jpg"/>
          <p:cNvPicPr>
            <a:picLocks noChangeAspect="1"/>
          </p:cNvPicPr>
          <p:nvPr/>
        </p:nvPicPr>
        <p:blipFill>
          <a:blip r:embed="rId4" cstate="print"/>
          <a:stretch>
            <a:fillRect/>
          </a:stretch>
        </p:blipFill>
        <p:spPr>
          <a:xfrm>
            <a:off x="0" y="2276872"/>
            <a:ext cx="9144000" cy="377544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cstate="print"/>
          <a:tile tx="0" ty="0" sx="100000" sy="100000" flip="none" algn="tl"/>
        </a:blipFill>
        <a:effectLst/>
      </p:bgPr>
    </p:bg>
    <p:spTree>
      <p:nvGrpSpPr>
        <p:cNvPr id="1" name=""/>
        <p:cNvGrpSpPr/>
        <p:nvPr/>
      </p:nvGrpSpPr>
      <p:grpSpPr>
        <a:xfrm>
          <a:off x="0" y="0"/>
          <a:ext cx="0" cy="0"/>
          <a:chOff x="0" y="0"/>
          <a:chExt cx="0" cy="0"/>
        </a:xfrm>
      </p:grpSpPr>
      <p:pic>
        <p:nvPicPr>
          <p:cNvPr id="3" name="Picture 2" descr="adavntages susutainability.png"/>
          <p:cNvPicPr>
            <a:picLocks noChangeAspect="1"/>
          </p:cNvPicPr>
          <p:nvPr/>
        </p:nvPicPr>
        <p:blipFill>
          <a:blip r:embed="rId4" cstate="print"/>
          <a:stretch>
            <a:fillRect/>
          </a:stretch>
        </p:blipFill>
        <p:spPr>
          <a:xfrm>
            <a:off x="0" y="1340768"/>
            <a:ext cx="3995936" cy="4680520"/>
          </a:xfrm>
          <a:prstGeom prst="rect">
            <a:avLst/>
          </a:prstGeom>
        </p:spPr>
      </p:pic>
      <p:sp>
        <p:nvSpPr>
          <p:cNvPr id="7" name="TextBox 6"/>
          <p:cNvSpPr txBox="1"/>
          <p:nvPr/>
        </p:nvSpPr>
        <p:spPr>
          <a:xfrm>
            <a:off x="1187624" y="620688"/>
            <a:ext cx="7272808" cy="584775"/>
          </a:xfrm>
          <a:prstGeom prst="rect">
            <a:avLst/>
          </a:prstGeom>
          <a:noFill/>
        </p:spPr>
        <p:txBody>
          <a:bodyPr wrap="square" rtlCol="0">
            <a:spAutoFit/>
          </a:bodyPr>
          <a:lstStyle/>
          <a:p>
            <a:pPr algn="ctr"/>
            <a:r>
              <a:rPr lang="en-GB" sz="3200" b="1" dirty="0" smtClean="0">
                <a:solidFill>
                  <a:schemeClr val="accent4">
                    <a:lumMod val="50000"/>
                  </a:schemeClr>
                </a:solidFill>
                <a:latin typeface="Calibri" pitchFamily="34" charset="0"/>
                <a:ea typeface="Calibri" pitchFamily="34" charset="0"/>
                <a:cs typeface="Times New Roman" pitchFamily="18" charset="0"/>
              </a:rPr>
              <a:t>ADVANTAGES OF SUSTAINABILITY </a:t>
            </a:r>
            <a:endParaRPr lang="en-GB" sz="3200" b="1" dirty="0">
              <a:solidFill>
                <a:schemeClr val="accent4">
                  <a:lumMod val="50000"/>
                </a:schemeClr>
              </a:solidFill>
              <a:latin typeface="Calibri" pitchFamily="34" charset="0"/>
              <a:ea typeface="Calibri" pitchFamily="34" charset="0"/>
              <a:cs typeface="Times New Roman" pitchFamily="18" charset="0"/>
            </a:endParaRPr>
          </a:p>
        </p:txBody>
      </p:sp>
      <p:pic>
        <p:nvPicPr>
          <p:cNvPr id="10" name="Picture 9" descr="ASDA SUST ADV.jpg"/>
          <p:cNvPicPr>
            <a:picLocks noChangeAspect="1"/>
          </p:cNvPicPr>
          <p:nvPr/>
        </p:nvPicPr>
        <p:blipFill>
          <a:blip r:embed="rId5" cstate="print"/>
          <a:stretch>
            <a:fillRect/>
          </a:stretch>
        </p:blipFill>
        <p:spPr>
          <a:xfrm>
            <a:off x="3995936" y="1340768"/>
            <a:ext cx="5148064" cy="4679398"/>
          </a:xfrm>
          <a:prstGeom prst="rect">
            <a:avLst/>
          </a:prstGeom>
        </p:spPr>
      </p:pic>
      <p:sp>
        <p:nvSpPr>
          <p:cNvPr id="11" name="Rectangle 10"/>
          <p:cNvSpPr/>
          <p:nvPr/>
        </p:nvSpPr>
        <p:spPr>
          <a:xfrm>
            <a:off x="0" y="6021288"/>
            <a:ext cx="9144000" cy="646331"/>
          </a:xfrm>
          <a:prstGeom prst="rect">
            <a:avLst/>
          </a:prstGeom>
        </p:spPr>
        <p:txBody>
          <a:bodyPr wrap="square">
            <a:spAutoFit/>
          </a:bodyPr>
          <a:lstStyle/>
          <a:p>
            <a:pPr algn="ctr"/>
            <a:r>
              <a:rPr lang="en-GB" dirty="0" smtClean="0"/>
              <a:t>“</a:t>
            </a:r>
            <a:r>
              <a:rPr lang="en-GB" i="1" dirty="0" smtClean="0"/>
              <a:t>most to describe people who recycle, and use less energy and water are ‘normal’ and ‘intelligent</a:t>
            </a:r>
            <a:r>
              <a:rPr lang="en-GB" dirty="0" smtClean="0"/>
              <a:t>’”. (</a:t>
            </a:r>
            <a:r>
              <a:rPr lang="en-GB" dirty="0" err="1" smtClean="0"/>
              <a:t>Rettie</a:t>
            </a:r>
            <a:r>
              <a:rPr lang="en-GB" dirty="0" smtClean="0"/>
              <a:t>, </a:t>
            </a:r>
            <a:r>
              <a:rPr lang="en-GB" dirty="0" err="1" smtClean="0"/>
              <a:t>Burchell</a:t>
            </a:r>
            <a:r>
              <a:rPr lang="en-GB" dirty="0" smtClean="0"/>
              <a:t> and </a:t>
            </a:r>
            <a:r>
              <a:rPr lang="en-GB" dirty="0" err="1" smtClean="0"/>
              <a:t>Barnham</a:t>
            </a:r>
            <a:r>
              <a:rPr lang="en-GB" dirty="0" smtClean="0"/>
              <a:t>, 2013)</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7001">
              <a:srgbClr val="E6E6E6"/>
            </a:gs>
            <a:gs pos="32001">
              <a:srgbClr val="7D8496"/>
            </a:gs>
            <a:gs pos="47000">
              <a:srgbClr val="E6E6E6"/>
            </a:gs>
            <a:gs pos="85001">
              <a:srgbClr val="7D8496"/>
            </a:gs>
            <a:gs pos="100000">
              <a:srgbClr val="E6E6E6"/>
            </a:gs>
          </a:gsLst>
          <a:lin ang="5400000" scaled="0"/>
        </a:gradFill>
        <a:effectLst/>
      </p:bgPr>
    </p:bg>
    <p:spTree>
      <p:nvGrpSpPr>
        <p:cNvPr id="1" name=""/>
        <p:cNvGrpSpPr/>
        <p:nvPr/>
      </p:nvGrpSpPr>
      <p:grpSpPr>
        <a:xfrm>
          <a:off x="0" y="0"/>
          <a:ext cx="0" cy="0"/>
          <a:chOff x="0" y="0"/>
          <a:chExt cx="0" cy="0"/>
        </a:xfrm>
      </p:grpSpPr>
      <p:sp>
        <p:nvSpPr>
          <p:cNvPr id="19457" name="Rectangle 1"/>
          <p:cNvSpPr>
            <a:spLocks noChangeArrowheads="1"/>
          </p:cNvSpPr>
          <p:nvPr/>
        </p:nvSpPr>
        <p:spPr bwMode="auto">
          <a:xfrm>
            <a:off x="611560" y="668152"/>
            <a:ext cx="8532440" cy="58477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strike="noStrike" cap="none" normalizeH="0" baseline="0" dirty="0" smtClean="0">
                <a:ln>
                  <a:noFill/>
                </a:ln>
                <a:solidFill>
                  <a:schemeClr val="accent4">
                    <a:lumMod val="50000"/>
                  </a:schemeClr>
                </a:solidFill>
                <a:effectLst/>
                <a:latin typeface="Calibri" pitchFamily="34" charset="0"/>
                <a:ea typeface="Calibri" pitchFamily="34" charset="0"/>
                <a:cs typeface="Times New Roman" pitchFamily="18" charset="0"/>
              </a:rPr>
              <a:t>       </a:t>
            </a:r>
            <a:r>
              <a:rPr lang="en-GB" sz="3200" b="1" dirty="0" smtClean="0">
                <a:solidFill>
                  <a:schemeClr val="accent4">
                    <a:lumMod val="50000"/>
                  </a:schemeClr>
                </a:solidFill>
                <a:latin typeface="Calibri" pitchFamily="34" charset="0"/>
                <a:ea typeface="Calibri" pitchFamily="34" charset="0"/>
                <a:cs typeface="Times New Roman" pitchFamily="18" charset="0"/>
              </a:rPr>
              <a:t>DISADVANTAGES OF SUSTAINABILITY  </a:t>
            </a:r>
          </a:p>
        </p:txBody>
      </p:sp>
      <p:sp>
        <p:nvSpPr>
          <p:cNvPr id="3" name="Rectangle 2"/>
          <p:cNvSpPr/>
          <p:nvPr/>
        </p:nvSpPr>
        <p:spPr>
          <a:xfrm>
            <a:off x="323528" y="1196752"/>
            <a:ext cx="6624736" cy="369332"/>
          </a:xfrm>
          <a:prstGeom prst="rect">
            <a:avLst/>
          </a:prstGeom>
        </p:spPr>
        <p:txBody>
          <a:bodyPr wrap="square">
            <a:spAutoFit/>
          </a:bodyPr>
          <a:lstStyle/>
          <a:p>
            <a:r>
              <a:rPr lang="en-GB" b="1" dirty="0" smtClean="0">
                <a:solidFill>
                  <a:schemeClr val="accent4">
                    <a:lumMod val="50000"/>
                  </a:schemeClr>
                </a:solidFill>
              </a:rPr>
              <a:t>                                                         </a:t>
            </a:r>
            <a:endParaRPr lang="en-GB" dirty="0"/>
          </a:p>
        </p:txBody>
      </p:sp>
      <p:pic>
        <p:nvPicPr>
          <p:cNvPr id="13" name="Picture 12" descr="1_AFR_DPW_0840719sustainabilityDocument.jpg"/>
          <p:cNvPicPr>
            <a:picLocks noChangeAspect="1"/>
          </p:cNvPicPr>
          <p:nvPr/>
        </p:nvPicPr>
        <p:blipFill>
          <a:blip r:embed="rId3" cstate="print"/>
          <a:stretch>
            <a:fillRect/>
          </a:stretch>
        </p:blipFill>
        <p:spPr>
          <a:xfrm>
            <a:off x="1259632" y="4149080"/>
            <a:ext cx="6552728" cy="2088232"/>
          </a:xfrm>
          <a:prstGeom prst="rect">
            <a:avLst/>
          </a:prstGeom>
          <a:solidFill>
            <a:schemeClr val="bg1"/>
          </a:solidFill>
        </p:spPr>
      </p:pic>
      <p:pic>
        <p:nvPicPr>
          <p:cNvPr id="17" name="Picture 16" descr="DISADVANTAGE.jpg"/>
          <p:cNvPicPr>
            <a:picLocks noChangeAspect="1"/>
          </p:cNvPicPr>
          <p:nvPr/>
        </p:nvPicPr>
        <p:blipFill>
          <a:blip r:embed="rId4" cstate="print"/>
          <a:stretch>
            <a:fillRect/>
          </a:stretch>
        </p:blipFill>
        <p:spPr>
          <a:xfrm>
            <a:off x="683568" y="1196752"/>
            <a:ext cx="7776864" cy="2952328"/>
          </a:xfrm>
          <a:prstGeom prst="rect">
            <a:avLst/>
          </a:prstGeom>
        </p:spPr>
      </p:pic>
      <p:sp>
        <p:nvSpPr>
          <p:cNvPr id="19459" name="Rectangle 3"/>
          <p:cNvSpPr>
            <a:spLocks noChangeArrowheads="1"/>
          </p:cNvSpPr>
          <p:nvPr/>
        </p:nvSpPr>
        <p:spPr bwMode="auto">
          <a:xfrm>
            <a:off x="0" y="6021801"/>
            <a:ext cx="9144000" cy="64633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lang="en-GB" sz="1200" b="1" i="1" dirty="0" smtClean="0">
              <a:solidFill>
                <a:srgbClr val="000000"/>
              </a:solidFill>
              <a:latin typeface="Arial" pitchFamily="34" charset="0"/>
              <a:ea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lang="en-GB" sz="1200" b="1" i="1" dirty="0" smtClean="0">
                <a:solidFill>
                  <a:srgbClr val="000000"/>
                </a:solidFill>
                <a:latin typeface="Arial" pitchFamily="34" charset="0"/>
                <a:ea typeface="Calibri" pitchFamily="34" charset="0"/>
                <a:cs typeface="Arial" pitchFamily="34" charset="0"/>
              </a:rPr>
              <a:t> “The lure of lower food prices, particularly for shoppers on a budget, can seem attractive, but it hides the unpalatable truth that farmers will be under increased pressure to produce more but for less</a:t>
            </a:r>
            <a:r>
              <a:rPr kumimoji="0" lang="en-GB" sz="1200" b="1"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0"/>
        </a:gradFill>
        <a:effectLst/>
      </p:bgPr>
    </p:bg>
    <p:spTree>
      <p:nvGrpSpPr>
        <p:cNvPr id="1" name=""/>
        <p:cNvGrpSpPr/>
        <p:nvPr/>
      </p:nvGrpSpPr>
      <p:grpSpPr>
        <a:xfrm>
          <a:off x="0" y="0"/>
          <a:ext cx="0" cy="0"/>
          <a:chOff x="0" y="0"/>
          <a:chExt cx="0" cy="0"/>
        </a:xfrm>
      </p:grpSpPr>
      <p:sp>
        <p:nvSpPr>
          <p:cNvPr id="2" name="Rectangle 1"/>
          <p:cNvSpPr/>
          <p:nvPr/>
        </p:nvSpPr>
        <p:spPr>
          <a:xfrm>
            <a:off x="323528" y="4952494"/>
            <a:ext cx="8424936" cy="923330"/>
          </a:xfrm>
          <a:prstGeom prst="rect">
            <a:avLst/>
          </a:prstGeom>
        </p:spPr>
        <p:txBody>
          <a:bodyPr wrap="square">
            <a:spAutoFit/>
          </a:bodyPr>
          <a:lstStyle/>
          <a:p>
            <a:r>
              <a:rPr lang="en-GB" i="1" dirty="0" smtClean="0"/>
              <a:t>The main external </a:t>
            </a:r>
            <a:r>
              <a:rPr lang="en-GB" b="1" i="1" dirty="0" smtClean="0"/>
              <a:t>stakeholders</a:t>
            </a:r>
            <a:r>
              <a:rPr lang="en-GB" i="1" dirty="0" smtClean="0"/>
              <a:t> of </a:t>
            </a:r>
            <a:r>
              <a:rPr lang="en-GB" b="1" i="1" dirty="0" err="1" smtClean="0"/>
              <a:t>Asda</a:t>
            </a:r>
            <a:r>
              <a:rPr lang="en-GB" i="1" dirty="0" smtClean="0"/>
              <a:t> are customers, suppliers, creditors, competitors, pressure groups, local communities, and the government. </a:t>
            </a:r>
            <a:r>
              <a:rPr lang="en-GB" b="1" i="1" dirty="0" err="1" smtClean="0"/>
              <a:t>Asda</a:t>
            </a:r>
            <a:r>
              <a:rPr lang="en-GB" i="1" dirty="0" smtClean="0"/>
              <a:t> serves more than 19 million customers every week </a:t>
            </a:r>
            <a:r>
              <a:rPr lang="en-GB" dirty="0" smtClean="0"/>
              <a:t>(</a:t>
            </a:r>
            <a:r>
              <a:rPr lang="en-GB" b="1" dirty="0" err="1" smtClean="0"/>
              <a:t>Asda</a:t>
            </a:r>
            <a:r>
              <a:rPr lang="en-GB" dirty="0" smtClean="0"/>
              <a:t>, 2019).</a:t>
            </a:r>
            <a:endParaRPr lang="en-GB" dirty="0"/>
          </a:p>
        </p:txBody>
      </p:sp>
      <p:pic>
        <p:nvPicPr>
          <p:cNvPr id="3" name="Picture 2" descr="stakeholders.png"/>
          <p:cNvPicPr>
            <a:picLocks noChangeAspect="1"/>
          </p:cNvPicPr>
          <p:nvPr/>
        </p:nvPicPr>
        <p:blipFill>
          <a:blip r:embed="rId3" cstate="print"/>
          <a:stretch>
            <a:fillRect/>
          </a:stretch>
        </p:blipFill>
        <p:spPr>
          <a:xfrm>
            <a:off x="1331640" y="2132856"/>
            <a:ext cx="6408712" cy="2408287"/>
          </a:xfrm>
          <a:prstGeom prst="rect">
            <a:avLst/>
          </a:prstGeom>
        </p:spPr>
      </p:pic>
      <p:sp>
        <p:nvSpPr>
          <p:cNvPr id="4" name="TextBox 3"/>
          <p:cNvSpPr txBox="1"/>
          <p:nvPr/>
        </p:nvSpPr>
        <p:spPr>
          <a:xfrm>
            <a:off x="1043608" y="836712"/>
            <a:ext cx="7128792" cy="861774"/>
          </a:xfrm>
          <a:prstGeom prst="rect">
            <a:avLst/>
          </a:prstGeom>
          <a:noFill/>
        </p:spPr>
        <p:txBody>
          <a:bodyPr wrap="square" rtlCol="0">
            <a:spAutoFit/>
          </a:bodyPr>
          <a:lstStyle/>
          <a:p>
            <a:pPr algn="ctr"/>
            <a:r>
              <a:rPr lang="en-GB" sz="3600" b="1" dirty="0" smtClean="0">
                <a:solidFill>
                  <a:schemeClr val="accent4">
                    <a:lumMod val="50000"/>
                  </a:schemeClr>
                </a:solidFill>
                <a:latin typeface="+mj-lt"/>
                <a:ea typeface="+mj-ea"/>
                <a:cs typeface="+mj-cs"/>
              </a:rPr>
              <a:t>STEKEHOLDERS</a:t>
            </a:r>
            <a:r>
              <a:rPr lang="en-GB" sz="5000" b="1" dirty="0" smtClean="0">
                <a:latin typeface="+mj-lt"/>
                <a:ea typeface="+mj-ea"/>
                <a:cs typeface="+mj-cs"/>
              </a:rPr>
              <a:t> </a:t>
            </a:r>
            <a:endParaRPr lang="en-GB" sz="5000" b="1" dirty="0">
              <a:latin typeface="+mj-lt"/>
              <a:ea typeface="+mj-ea"/>
              <a:cs typeface="+mj-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5E9EFF"/>
            </a:gs>
            <a:gs pos="39999">
              <a:srgbClr val="85C2FF"/>
            </a:gs>
            <a:gs pos="70000">
              <a:srgbClr val="C4D6EB"/>
            </a:gs>
            <a:gs pos="100000">
              <a:srgbClr val="FFEBFA"/>
            </a:gs>
          </a:gsLst>
          <a:lin ang="5400000" scaled="0"/>
        </a:gradFill>
        <a:effectLst/>
      </p:bgPr>
    </p:bg>
    <p:spTree>
      <p:nvGrpSpPr>
        <p:cNvPr id="1" name=""/>
        <p:cNvGrpSpPr/>
        <p:nvPr/>
      </p:nvGrpSpPr>
      <p:grpSpPr>
        <a:xfrm>
          <a:off x="0" y="0"/>
          <a:ext cx="0" cy="0"/>
          <a:chOff x="0" y="0"/>
          <a:chExt cx="0" cy="0"/>
        </a:xfrm>
      </p:grpSpPr>
      <p:sp>
        <p:nvSpPr>
          <p:cNvPr id="3" name="TextBox 2"/>
          <p:cNvSpPr txBox="1"/>
          <p:nvPr/>
        </p:nvSpPr>
        <p:spPr>
          <a:xfrm>
            <a:off x="1259632" y="836712"/>
            <a:ext cx="7097499" cy="707886"/>
          </a:xfrm>
          <a:prstGeom prst="rect">
            <a:avLst/>
          </a:prstGeom>
          <a:noFill/>
        </p:spPr>
        <p:txBody>
          <a:bodyPr wrap="square" rtlCol="0">
            <a:spAutoFit/>
          </a:bodyPr>
          <a:lstStyle/>
          <a:p>
            <a:pPr algn="ctr"/>
            <a:r>
              <a:rPr lang="en-GB" sz="4000" b="1" dirty="0" smtClean="0">
                <a:solidFill>
                  <a:schemeClr val="accent4">
                    <a:lumMod val="50000"/>
                  </a:schemeClr>
                </a:solidFill>
                <a:latin typeface="+mj-lt"/>
                <a:ea typeface="+mj-ea"/>
                <a:cs typeface="+mj-cs"/>
              </a:rPr>
              <a:t>SWOT ANALYSES </a:t>
            </a:r>
            <a:endParaRPr lang="en-GB" sz="4000" b="1" dirty="0" smtClean="0">
              <a:solidFill>
                <a:schemeClr val="accent4">
                  <a:lumMod val="50000"/>
                </a:schemeClr>
              </a:solidFill>
              <a:latin typeface="+mj-lt"/>
              <a:ea typeface="+mj-ea"/>
              <a:cs typeface="+mj-cs"/>
            </a:endParaRPr>
          </a:p>
        </p:txBody>
      </p:sp>
      <p:graphicFrame>
        <p:nvGraphicFramePr>
          <p:cNvPr id="5" name="Table 4"/>
          <p:cNvGraphicFramePr>
            <a:graphicFrameLocks noGrp="1"/>
          </p:cNvGraphicFramePr>
          <p:nvPr/>
        </p:nvGraphicFramePr>
        <p:xfrm>
          <a:off x="1043608" y="1772816"/>
          <a:ext cx="7056784" cy="3854948"/>
        </p:xfrm>
        <a:graphic>
          <a:graphicData uri="http://schemas.openxmlformats.org/drawingml/2006/table">
            <a:tbl>
              <a:tblPr/>
              <a:tblGrid>
                <a:gridCol w="3634541"/>
                <a:gridCol w="3422243"/>
              </a:tblGrid>
              <a:tr h="146048">
                <a:tc>
                  <a:txBody>
                    <a:bodyPr/>
                    <a:lstStyle/>
                    <a:p>
                      <a:pPr algn="l" fontAlgn="ctr"/>
                      <a:endParaRPr lang="en-GB" sz="800" b="0" i="0" u="none" strike="noStrike" dirty="0">
                        <a:solidFill>
                          <a:srgbClr val="000000"/>
                        </a:solidFill>
                        <a:latin typeface="Calibri"/>
                      </a:endParaRPr>
                    </a:p>
                  </a:txBody>
                  <a:tcPr marL="7339" marR="7339" marT="7339" marB="0" anchor="ctr">
                    <a:lnL>
                      <a:noFill/>
                    </a:lnL>
                    <a:lnR>
                      <a:noFill/>
                    </a:lnR>
                    <a:lnT>
                      <a:noFill/>
                    </a:lnT>
                    <a:lnB>
                      <a:noFill/>
                    </a:lnB>
                  </a:tcPr>
                </a:tc>
                <a:tc>
                  <a:txBody>
                    <a:bodyPr/>
                    <a:lstStyle/>
                    <a:p>
                      <a:pPr algn="l" fontAlgn="ctr"/>
                      <a:endParaRPr lang="en-GB" sz="800" b="0" i="0" u="none" strike="noStrike">
                        <a:solidFill>
                          <a:srgbClr val="000000"/>
                        </a:solidFill>
                        <a:latin typeface="Calibri"/>
                      </a:endParaRPr>
                    </a:p>
                  </a:txBody>
                  <a:tcPr marL="7339" marR="7339" marT="7339" marB="0" anchor="ctr">
                    <a:lnL>
                      <a:noFill/>
                    </a:lnL>
                    <a:lnR>
                      <a:noFill/>
                    </a:lnR>
                    <a:lnT>
                      <a:noFill/>
                    </a:lnT>
                    <a:lnB>
                      <a:noFill/>
                    </a:lnB>
                  </a:tcPr>
                </a:tc>
              </a:tr>
              <a:tr h="197164">
                <a:tc>
                  <a:txBody>
                    <a:bodyPr/>
                    <a:lstStyle/>
                    <a:p>
                      <a:pPr algn="ctr" fontAlgn="ctr"/>
                      <a:r>
                        <a:rPr kumimoji="0" lang="en-GB" sz="1600" b="1" i="0" u="none" strike="noStrike" kern="1200" dirty="0">
                          <a:solidFill>
                            <a:srgbClr val="FFFFFF"/>
                          </a:solidFill>
                          <a:latin typeface="Arial"/>
                          <a:ea typeface="+mn-ea"/>
                          <a:cs typeface="+mn-cs"/>
                        </a:rPr>
                        <a:t>STRENGTHS</a:t>
                      </a:r>
                    </a:p>
                  </a:txBody>
                  <a:tcPr marL="7339" marR="7339" marT="7339" marB="0" anchor="ctr">
                    <a:lnL>
                      <a:noFill/>
                    </a:lnL>
                    <a:lnR>
                      <a:noFill/>
                    </a:lnR>
                    <a:lnT>
                      <a:noFill/>
                    </a:lnT>
                    <a:lnB w="12700" cap="flat" cmpd="sng" algn="ctr">
                      <a:solidFill>
                        <a:srgbClr val="D9D9D9"/>
                      </a:solidFill>
                      <a:prstDash val="solid"/>
                      <a:round/>
                      <a:headEnd type="none" w="med" len="med"/>
                      <a:tailEnd type="none" w="med" len="med"/>
                    </a:lnB>
                    <a:solidFill>
                      <a:srgbClr val="366092"/>
                    </a:solidFill>
                  </a:tcPr>
                </a:tc>
                <a:tc>
                  <a:txBody>
                    <a:bodyPr/>
                    <a:lstStyle/>
                    <a:p>
                      <a:pPr algn="ctr" fontAlgn="ctr"/>
                      <a:r>
                        <a:rPr lang="en-GB" sz="1600" b="1" i="0" u="none" strike="noStrike" dirty="0">
                          <a:solidFill>
                            <a:srgbClr val="FFFFFF"/>
                          </a:solidFill>
                          <a:latin typeface="Arial"/>
                        </a:rPr>
                        <a:t>WEAKNESSES</a:t>
                      </a:r>
                    </a:p>
                  </a:txBody>
                  <a:tcPr marL="7339" marR="7339" marT="7339" marB="0" anchor="ctr">
                    <a:lnL>
                      <a:noFill/>
                    </a:lnL>
                    <a:lnR>
                      <a:noFill/>
                    </a:lnR>
                    <a:lnT>
                      <a:noFill/>
                    </a:lnT>
                    <a:lnB w="12700" cap="flat" cmpd="sng" algn="ctr">
                      <a:solidFill>
                        <a:srgbClr val="D9D9D9"/>
                      </a:solidFill>
                      <a:prstDash val="solid"/>
                      <a:round/>
                      <a:headEnd type="none" w="med" len="med"/>
                      <a:tailEnd type="none" w="med" len="med"/>
                    </a:lnB>
                    <a:solidFill>
                      <a:srgbClr val="7030A0"/>
                    </a:solidFill>
                  </a:tcPr>
                </a:tc>
              </a:tr>
              <a:tr h="372422">
                <a:tc>
                  <a:txBody>
                    <a:bodyPr/>
                    <a:lstStyle/>
                    <a:p>
                      <a:pPr algn="l" fontAlgn="ctr"/>
                      <a:r>
                        <a:rPr lang="en-GB" sz="1400" b="0" i="0" u="none" strike="noStrike" dirty="0">
                          <a:solidFill>
                            <a:srgbClr val="000000"/>
                          </a:solidFill>
                          <a:latin typeface="Calibri"/>
                        </a:rPr>
                        <a:t>1</a:t>
                      </a:r>
                      <a:r>
                        <a:rPr lang="en-GB" sz="1400" b="0" i="0" u="none" strike="noStrike" dirty="0" smtClean="0">
                          <a:solidFill>
                            <a:srgbClr val="000000"/>
                          </a:solidFill>
                          <a:latin typeface="Calibri"/>
                        </a:rPr>
                        <a:t>)  </a:t>
                      </a:r>
                      <a:r>
                        <a:rPr lang="en-GB" sz="1400" b="0" i="0" u="none" strike="noStrike" dirty="0">
                          <a:solidFill>
                            <a:srgbClr val="000000"/>
                          </a:solidFill>
                          <a:latin typeface="Calibri"/>
                        </a:rPr>
                        <a:t>In 2018 ASDA removed 8,000 tones of its own brand packaging </a:t>
                      </a:r>
                    </a:p>
                  </a:txBody>
                  <a:tcPr marL="7339" marR="7339" marT="7339"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algn="l" fontAlgn="ctr"/>
                      <a:r>
                        <a:rPr kumimoji="0" lang="en-GB" sz="1400" b="0" i="0" u="none" strike="noStrike" kern="1200" dirty="0" smtClean="0">
                          <a:solidFill>
                            <a:srgbClr val="000000"/>
                          </a:solidFill>
                          <a:latin typeface="Calibri"/>
                          <a:ea typeface="+mn-ea"/>
                          <a:cs typeface="+mn-cs"/>
                        </a:rPr>
                        <a:t>1 ) Merger </a:t>
                      </a:r>
                      <a:r>
                        <a:rPr kumimoji="0" lang="en-GB" sz="1400" b="0" i="0" u="none" strike="noStrike" kern="1200" dirty="0">
                          <a:solidFill>
                            <a:srgbClr val="000000"/>
                          </a:solidFill>
                          <a:latin typeface="Calibri"/>
                          <a:ea typeface="+mn-ea"/>
                          <a:cs typeface="+mn-cs"/>
                        </a:rPr>
                        <a:t>of ASDA &amp; Sainsbury 's deal risks </a:t>
                      </a:r>
                      <a:r>
                        <a:rPr kumimoji="0" lang="en-GB" sz="1400" b="0" i="0" u="none" strike="noStrike" kern="1200" dirty="0" smtClean="0">
                          <a:solidFill>
                            <a:srgbClr val="000000"/>
                          </a:solidFill>
                          <a:latin typeface="Calibri"/>
                          <a:ea typeface="+mn-ea"/>
                          <a:cs typeface="+mn-cs"/>
                        </a:rPr>
                        <a:t> environmental </a:t>
                      </a:r>
                      <a:r>
                        <a:rPr kumimoji="0" lang="en-GB" sz="1400" b="0" i="0" u="none" strike="noStrike" kern="1200" dirty="0">
                          <a:solidFill>
                            <a:srgbClr val="000000"/>
                          </a:solidFill>
                          <a:latin typeface="Calibri"/>
                          <a:ea typeface="+mn-ea"/>
                          <a:cs typeface="+mn-cs"/>
                        </a:rPr>
                        <a:t>harm</a:t>
                      </a:r>
                    </a:p>
                  </a:txBody>
                  <a:tcPr marL="7339" marR="7339" marT="7339"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r>
              <a:tr h="554981">
                <a:tc>
                  <a:txBody>
                    <a:bodyPr/>
                    <a:lstStyle/>
                    <a:p>
                      <a:pPr algn="l" fontAlgn="ctr"/>
                      <a:r>
                        <a:rPr lang="en-GB" sz="1400" b="0" i="0" u="none" strike="noStrike" dirty="0">
                          <a:solidFill>
                            <a:srgbClr val="000000"/>
                          </a:solidFill>
                          <a:latin typeface="Calibri"/>
                        </a:rPr>
                        <a:t>2) In May 2020 it will open its fist </a:t>
                      </a:r>
                      <a:r>
                        <a:rPr lang="en-GB" sz="1400" b="0" i="0" u="none" strike="noStrike" dirty="0" smtClean="0">
                          <a:solidFill>
                            <a:srgbClr val="000000"/>
                          </a:solidFill>
                          <a:latin typeface="Calibri"/>
                        </a:rPr>
                        <a:t>sustainability </a:t>
                      </a:r>
                      <a:r>
                        <a:rPr lang="en-GB" sz="1400" b="0" i="0" u="none" strike="noStrike" dirty="0">
                          <a:solidFill>
                            <a:srgbClr val="000000"/>
                          </a:solidFill>
                          <a:latin typeface="Calibri"/>
                        </a:rPr>
                        <a:t>store </a:t>
                      </a:r>
                    </a:p>
                  </a:txBody>
                  <a:tcPr marL="7339" marR="7339" marT="7339"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algn="l" fontAlgn="ctr"/>
                      <a:r>
                        <a:rPr kumimoji="0" lang="en-GB" sz="1400" b="0" i="0" u="none" strike="noStrike" kern="1200" dirty="0">
                          <a:solidFill>
                            <a:srgbClr val="000000"/>
                          </a:solidFill>
                          <a:latin typeface="Calibri"/>
                          <a:ea typeface="+mn-ea"/>
                          <a:cs typeface="+mn-cs"/>
                        </a:rPr>
                        <a:t>2</a:t>
                      </a:r>
                      <a:r>
                        <a:rPr kumimoji="0" lang="en-GB" sz="1400" b="0" i="0" u="none" strike="noStrike" kern="1200" dirty="0" smtClean="0">
                          <a:solidFill>
                            <a:srgbClr val="000000"/>
                          </a:solidFill>
                          <a:latin typeface="Calibri"/>
                          <a:ea typeface="+mn-ea"/>
                          <a:cs typeface="+mn-cs"/>
                        </a:rPr>
                        <a:t>) Cutting </a:t>
                      </a:r>
                      <a:r>
                        <a:rPr kumimoji="0" lang="en-GB" sz="1400" b="0" i="0" u="none" strike="noStrike" kern="1200" dirty="0">
                          <a:solidFill>
                            <a:srgbClr val="000000"/>
                          </a:solidFill>
                          <a:latin typeface="Calibri"/>
                          <a:ea typeface="+mn-ea"/>
                          <a:cs typeface="+mn-cs"/>
                        </a:rPr>
                        <a:t>prices and putting pressure on producers will effect the </a:t>
                      </a:r>
                      <a:r>
                        <a:rPr kumimoji="0" lang="en-GB" sz="1400" b="0" i="0" u="none" strike="noStrike" kern="1200" dirty="0" smtClean="0">
                          <a:solidFill>
                            <a:srgbClr val="000000"/>
                          </a:solidFill>
                          <a:latin typeface="Calibri"/>
                          <a:ea typeface="+mn-ea"/>
                          <a:cs typeface="+mn-cs"/>
                        </a:rPr>
                        <a:t>environmental </a:t>
                      </a:r>
                      <a:r>
                        <a:rPr kumimoji="0" lang="en-GB" sz="1400" b="0" i="0" u="none" strike="noStrike" kern="1200" dirty="0">
                          <a:solidFill>
                            <a:srgbClr val="000000"/>
                          </a:solidFill>
                          <a:latin typeface="Calibri"/>
                          <a:ea typeface="+mn-ea"/>
                          <a:cs typeface="+mn-cs"/>
                        </a:rPr>
                        <a:t>safeguards and green initiatives </a:t>
                      </a:r>
                    </a:p>
                  </a:txBody>
                  <a:tcPr marL="7339" marR="7339" marT="7339"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r>
              <a:tr h="340924">
                <a:tc>
                  <a:txBody>
                    <a:bodyPr/>
                    <a:lstStyle/>
                    <a:p>
                      <a:pPr algn="l" fontAlgn="ctr"/>
                      <a:r>
                        <a:rPr lang="en-GB" sz="1400" b="0" i="0" u="none" strike="noStrike" dirty="0">
                          <a:solidFill>
                            <a:srgbClr val="000000"/>
                          </a:solidFill>
                          <a:latin typeface="Calibri"/>
                        </a:rPr>
                        <a:t>3) </a:t>
                      </a:r>
                      <a:r>
                        <a:rPr lang="en-GB" sz="1400" b="0" i="0" u="none" strike="noStrike" dirty="0" smtClean="0">
                          <a:solidFill>
                            <a:srgbClr val="000000"/>
                          </a:solidFill>
                          <a:latin typeface="Calibri"/>
                        </a:rPr>
                        <a:t>Plan </a:t>
                      </a:r>
                      <a:r>
                        <a:rPr lang="en-GB" sz="1400" b="0" i="0" u="none" strike="noStrike" dirty="0">
                          <a:solidFill>
                            <a:srgbClr val="000000"/>
                          </a:solidFill>
                          <a:latin typeface="Calibri"/>
                        </a:rPr>
                        <a:t>to make all packaging 100% recyclable by 2025.</a:t>
                      </a:r>
                    </a:p>
                  </a:txBody>
                  <a:tcPr marL="7339" marR="7339" marT="7339"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algn="l" fontAlgn="ctr"/>
                      <a:r>
                        <a:rPr kumimoji="0" lang="en-GB" sz="1400" b="0" i="0" u="none" strike="noStrike" kern="1200" dirty="0">
                          <a:solidFill>
                            <a:srgbClr val="000000"/>
                          </a:solidFill>
                          <a:latin typeface="Calibri"/>
                          <a:ea typeface="+mn-ea"/>
                          <a:cs typeface="+mn-cs"/>
                        </a:rPr>
                        <a:t> </a:t>
                      </a:r>
                    </a:p>
                  </a:txBody>
                  <a:tcPr marL="7339" marR="7339" marT="7339"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r>
              <a:tr h="175468">
                <a:tc>
                  <a:txBody>
                    <a:bodyPr/>
                    <a:lstStyle/>
                    <a:p>
                      <a:pPr algn="l" fontAlgn="ctr"/>
                      <a:endParaRPr lang="en-GB" sz="1100" b="0" i="0" u="none" strike="noStrike" dirty="0">
                        <a:solidFill>
                          <a:srgbClr val="000000"/>
                        </a:solidFill>
                        <a:latin typeface="Calibri"/>
                      </a:endParaRPr>
                    </a:p>
                  </a:txBody>
                  <a:tcPr marL="7339" marR="7339" marT="7339" marB="0" anchor="ctr">
                    <a:lnL>
                      <a:noFill/>
                    </a:lnL>
                    <a:lnR>
                      <a:noFill/>
                    </a:lnR>
                    <a:lnT w="12700" cap="flat" cmpd="sng" algn="ctr">
                      <a:solidFill>
                        <a:srgbClr val="D9D9D9"/>
                      </a:solidFill>
                      <a:prstDash val="solid"/>
                      <a:round/>
                      <a:headEnd type="none" w="med" len="med"/>
                      <a:tailEnd type="none" w="med" len="med"/>
                    </a:lnT>
                    <a:lnB>
                      <a:noFill/>
                    </a:lnB>
                  </a:tcPr>
                </a:tc>
                <a:tc>
                  <a:txBody>
                    <a:bodyPr/>
                    <a:lstStyle/>
                    <a:p>
                      <a:pPr algn="ctr" fontAlgn="ctr"/>
                      <a:r>
                        <a:rPr lang="en-GB" sz="1100" b="0" i="0" u="none" strike="noStrike" dirty="0">
                          <a:solidFill>
                            <a:srgbClr val="000000"/>
                          </a:solidFill>
                          <a:latin typeface="Calibri"/>
                        </a:rPr>
                        <a:t> </a:t>
                      </a:r>
                    </a:p>
                  </a:txBody>
                  <a:tcPr marL="7339" marR="7339" marT="7339" marB="0" anchor="ctr">
                    <a:lnL>
                      <a:noFill/>
                    </a:lnL>
                    <a:lnR>
                      <a:noFill/>
                    </a:lnR>
                    <a:lnT w="12700" cap="flat" cmpd="sng" algn="ctr">
                      <a:solidFill>
                        <a:srgbClr val="D9D9D9"/>
                      </a:solidFill>
                      <a:prstDash val="solid"/>
                      <a:round/>
                      <a:headEnd type="none" w="med" len="med"/>
                      <a:tailEnd type="none" w="med" len="med"/>
                    </a:lnT>
                    <a:lnB>
                      <a:noFill/>
                    </a:lnB>
                  </a:tcPr>
                </a:tc>
              </a:tr>
              <a:tr h="189862">
                <a:tc>
                  <a:txBody>
                    <a:bodyPr/>
                    <a:lstStyle/>
                    <a:p>
                      <a:pPr marL="0" algn="ctr" rtl="0" eaLnBrk="1" fontAlgn="ctr" latinLnBrk="0" hangingPunct="1"/>
                      <a:r>
                        <a:rPr kumimoji="0" lang="en-GB" sz="1600" b="1" i="0" u="none" strike="noStrike" kern="1200" dirty="0">
                          <a:solidFill>
                            <a:srgbClr val="FFFFFF"/>
                          </a:solidFill>
                          <a:latin typeface="Arial"/>
                          <a:ea typeface="+mn-ea"/>
                          <a:cs typeface="+mn-cs"/>
                        </a:rPr>
                        <a:t>OPPORTUNITIES</a:t>
                      </a:r>
                    </a:p>
                  </a:txBody>
                  <a:tcPr marL="7339" marR="7339" marT="7339" marB="0" anchor="ctr">
                    <a:lnL>
                      <a:noFill/>
                    </a:lnL>
                    <a:lnR>
                      <a:noFill/>
                    </a:lnR>
                    <a:lnT>
                      <a:noFill/>
                    </a:lnT>
                    <a:lnB w="12700" cap="flat" cmpd="sng" algn="ctr">
                      <a:solidFill>
                        <a:srgbClr val="D9D9D9"/>
                      </a:solidFill>
                      <a:prstDash val="solid"/>
                      <a:round/>
                      <a:headEnd type="none" w="med" len="med"/>
                      <a:tailEnd type="none" w="med" len="med"/>
                    </a:lnB>
                    <a:solidFill>
                      <a:srgbClr val="0D7E77"/>
                    </a:solidFill>
                  </a:tcPr>
                </a:tc>
                <a:tc>
                  <a:txBody>
                    <a:bodyPr/>
                    <a:lstStyle/>
                    <a:p>
                      <a:pPr algn="ctr" fontAlgn="ctr"/>
                      <a:r>
                        <a:rPr kumimoji="0" lang="en-GB" sz="1600" b="1" i="0" u="none" strike="noStrike" kern="1200" dirty="0">
                          <a:solidFill>
                            <a:srgbClr val="FFFFFF"/>
                          </a:solidFill>
                          <a:latin typeface="Arial"/>
                          <a:ea typeface="+mn-ea"/>
                          <a:cs typeface="+mn-cs"/>
                        </a:rPr>
                        <a:t>THREATS</a:t>
                      </a:r>
                    </a:p>
                  </a:txBody>
                  <a:tcPr marL="7339" marR="7339" marT="7339" marB="0" anchor="ctr">
                    <a:lnL>
                      <a:noFill/>
                    </a:lnL>
                    <a:lnR>
                      <a:noFill/>
                    </a:lnR>
                    <a:lnT>
                      <a:noFill/>
                    </a:lnT>
                    <a:lnB w="12700" cap="flat" cmpd="sng" algn="ctr">
                      <a:solidFill>
                        <a:srgbClr val="D9D9D9"/>
                      </a:solidFill>
                      <a:prstDash val="solid"/>
                      <a:round/>
                      <a:headEnd type="none" w="med" len="med"/>
                      <a:tailEnd type="none" w="med" len="med"/>
                    </a:lnB>
                    <a:solidFill>
                      <a:srgbClr val="963634"/>
                    </a:solidFill>
                  </a:tcPr>
                </a:tc>
              </a:tr>
              <a:tr h="372422">
                <a:tc>
                  <a:txBody>
                    <a:bodyPr/>
                    <a:lstStyle/>
                    <a:p>
                      <a:pPr algn="l" fontAlgn="ctr"/>
                      <a:r>
                        <a:rPr kumimoji="0" lang="en-GB" sz="1400" b="0" i="0" u="none" strike="noStrike" kern="1200" dirty="0">
                          <a:solidFill>
                            <a:srgbClr val="000000"/>
                          </a:solidFill>
                          <a:latin typeface="Calibri"/>
                          <a:ea typeface="+mn-ea"/>
                          <a:cs typeface="+mn-cs"/>
                        </a:rPr>
                        <a:t>1) To roll out the idea of sustainability store </a:t>
                      </a:r>
                    </a:p>
                  </a:txBody>
                  <a:tcPr marL="7339" marR="7339" marT="7339"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algn="l" fontAlgn="ctr"/>
                      <a:r>
                        <a:rPr kumimoji="0" lang="en-GB" sz="1400" b="0" i="0" u="none" strike="noStrike" kern="1200" dirty="0" smtClean="0">
                          <a:solidFill>
                            <a:srgbClr val="000000"/>
                          </a:solidFill>
                          <a:latin typeface="Calibri"/>
                          <a:ea typeface="+mn-ea"/>
                          <a:cs typeface="+mn-cs"/>
                        </a:rPr>
                        <a:t>1)Climate change will have a impact on food ASDA  buys from across the world</a:t>
                      </a:r>
                    </a:p>
                  </a:txBody>
                  <a:tcPr marL="7339" marR="7339" marT="7339"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r>
              <a:tr h="372422">
                <a:tc>
                  <a:txBody>
                    <a:bodyPr/>
                    <a:lstStyle/>
                    <a:p>
                      <a:pPr algn="l" fontAlgn="ctr"/>
                      <a:r>
                        <a:rPr kumimoji="0" lang="en-GB" sz="1400" b="0" i="0" u="none" strike="noStrike" kern="1200" dirty="0">
                          <a:solidFill>
                            <a:srgbClr val="000000"/>
                          </a:solidFill>
                          <a:latin typeface="Calibri"/>
                          <a:ea typeface="+mn-ea"/>
                          <a:cs typeface="+mn-cs"/>
                        </a:rPr>
                        <a:t>2) Reduce an increased numbe rof plastic packaging from recycle</a:t>
                      </a:r>
                    </a:p>
                  </a:txBody>
                  <a:tcPr marL="7339" marR="7339" marT="7339"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algn="l" fontAlgn="ctr"/>
                      <a:r>
                        <a:rPr kumimoji="0" lang="en-GB" sz="1400" b="0" i="0" u="none" strike="noStrike" kern="1200" dirty="0" smtClean="0">
                          <a:solidFill>
                            <a:srgbClr val="000000"/>
                          </a:solidFill>
                          <a:latin typeface="Calibri"/>
                          <a:ea typeface="+mn-ea"/>
                          <a:cs typeface="+mn-cs"/>
                        </a:rPr>
                        <a:t>2)Rising raw material can pose a threat to the ASDA profitability.</a:t>
                      </a:r>
                    </a:p>
                  </a:txBody>
                  <a:tcPr marL="7339" marR="7339" marT="7339"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r>
              <a:tr h="554981">
                <a:tc>
                  <a:txBody>
                    <a:bodyPr/>
                    <a:lstStyle/>
                    <a:p>
                      <a:pPr algn="l" fontAlgn="ctr"/>
                      <a:r>
                        <a:rPr kumimoji="0" lang="en-GB" sz="1400" b="0" i="0" u="none" strike="noStrike" kern="1200" dirty="0">
                          <a:solidFill>
                            <a:srgbClr val="000000"/>
                          </a:solidFill>
                          <a:latin typeface="Calibri"/>
                          <a:ea typeface="+mn-ea"/>
                          <a:cs typeface="+mn-cs"/>
                        </a:rPr>
                        <a:t>3</a:t>
                      </a:r>
                      <a:r>
                        <a:rPr kumimoji="0" lang="en-GB" sz="1400" b="0" i="0" u="none" strike="noStrike" kern="1200" dirty="0" smtClean="0">
                          <a:solidFill>
                            <a:srgbClr val="000000"/>
                          </a:solidFill>
                          <a:latin typeface="Calibri"/>
                          <a:ea typeface="+mn-ea"/>
                          <a:cs typeface="+mn-cs"/>
                        </a:rPr>
                        <a:t>) The </a:t>
                      </a:r>
                      <a:r>
                        <a:rPr kumimoji="0" lang="en-GB" sz="1400" b="0" i="0" u="none" strike="noStrike" kern="1200" dirty="0">
                          <a:solidFill>
                            <a:srgbClr val="000000"/>
                          </a:solidFill>
                          <a:latin typeface="Calibri"/>
                          <a:ea typeface="+mn-ea"/>
                          <a:cs typeface="+mn-cs"/>
                        </a:rPr>
                        <a:t>ASDA Sustain &amp; Save Exchange </a:t>
                      </a:r>
                      <a:r>
                        <a:rPr kumimoji="0" lang="en-GB" sz="1400" b="0" i="0" u="none" strike="noStrike" kern="1200" dirty="0" smtClean="0">
                          <a:solidFill>
                            <a:srgbClr val="000000"/>
                          </a:solidFill>
                          <a:latin typeface="Calibri"/>
                          <a:ea typeface="+mn-ea"/>
                          <a:cs typeface="+mn-cs"/>
                        </a:rPr>
                        <a:t>supported </a:t>
                      </a:r>
                      <a:r>
                        <a:rPr kumimoji="0" lang="en-GB" sz="1400" b="0" i="0" u="none" strike="noStrike" kern="1200" dirty="0">
                          <a:solidFill>
                            <a:srgbClr val="000000"/>
                          </a:solidFill>
                          <a:latin typeface="Calibri"/>
                          <a:ea typeface="+mn-ea"/>
                          <a:cs typeface="+mn-cs"/>
                        </a:rPr>
                        <a:t>by live events  enables to indentify new sustainable products.</a:t>
                      </a:r>
                    </a:p>
                  </a:txBody>
                  <a:tcPr marL="7339" marR="7339" marT="7339"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c>
                  <a:txBody>
                    <a:bodyPr/>
                    <a:lstStyle/>
                    <a:p>
                      <a:pPr algn="l" fontAlgn="ctr"/>
                      <a:r>
                        <a:rPr kumimoji="0" lang="en-GB" sz="1400" b="0" i="0" u="none" strike="noStrike" kern="1200" dirty="0" smtClean="0">
                          <a:solidFill>
                            <a:srgbClr val="000000"/>
                          </a:solidFill>
                          <a:latin typeface="Calibri"/>
                          <a:ea typeface="+mn-ea"/>
                          <a:cs typeface="+mn-cs"/>
                        </a:rPr>
                        <a:t>3)) New environment regulations  could be a threat to certain existing product categories .</a:t>
                      </a:r>
                      <a:br>
                        <a:rPr kumimoji="0" lang="en-GB" sz="1400" b="0" i="0" u="none" strike="noStrike" kern="1200" dirty="0" smtClean="0">
                          <a:solidFill>
                            <a:srgbClr val="000000"/>
                          </a:solidFill>
                          <a:latin typeface="Calibri"/>
                          <a:ea typeface="+mn-ea"/>
                          <a:cs typeface="+mn-cs"/>
                        </a:rPr>
                      </a:br>
                      <a:endParaRPr kumimoji="0" lang="en-GB" sz="1400" b="0" i="0" u="none" strike="noStrike" kern="1200" dirty="0" smtClean="0">
                        <a:solidFill>
                          <a:srgbClr val="000000"/>
                        </a:solidFill>
                        <a:latin typeface="Calibri"/>
                        <a:ea typeface="+mn-ea"/>
                        <a:cs typeface="+mn-cs"/>
                      </a:endParaRPr>
                    </a:p>
                  </a:txBody>
                  <a:tcPr marL="7339" marR="7339" marT="7339" marB="0" anchor="ctr">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solidFill>
                      <a:srgbClr val="F2F2F2"/>
                    </a:solidFill>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196752"/>
            <a:ext cx="9144000" cy="707886"/>
          </a:xfrm>
          <a:prstGeom prst="rect">
            <a:avLst/>
          </a:prstGeom>
          <a:noFill/>
        </p:spPr>
        <p:txBody>
          <a:bodyPr wrap="square" rtlCol="0">
            <a:spAutoFit/>
          </a:bodyPr>
          <a:lstStyle/>
          <a:p>
            <a:pPr algn="ctr"/>
            <a:r>
              <a:rPr lang="en-GB" sz="3600" b="1" dirty="0" smtClean="0">
                <a:solidFill>
                  <a:schemeClr val="accent4">
                    <a:lumMod val="50000"/>
                  </a:schemeClr>
                </a:solidFill>
                <a:latin typeface="+mj-lt"/>
                <a:ea typeface="+mj-ea"/>
                <a:cs typeface="+mj-cs"/>
              </a:rPr>
              <a:t>RECOMMENDATION</a:t>
            </a:r>
            <a:r>
              <a:rPr lang="en-GB" sz="4000" dirty="0" smtClean="0">
                <a:latin typeface="+mj-lt"/>
              </a:rPr>
              <a:t> </a:t>
            </a:r>
            <a:endParaRPr lang="en-GB" sz="4000" dirty="0">
              <a:latin typeface="+mj-lt"/>
            </a:endParaRPr>
          </a:p>
        </p:txBody>
      </p:sp>
      <p:sp>
        <p:nvSpPr>
          <p:cNvPr id="2050" name="Rectangle 2"/>
          <p:cNvSpPr>
            <a:spLocks noChangeArrowheads="1"/>
          </p:cNvSpPr>
          <p:nvPr/>
        </p:nvSpPr>
        <p:spPr bwMode="auto">
          <a:xfrm>
            <a:off x="251520" y="3454032"/>
            <a:ext cx="8280920" cy="24929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300" b="0" i="0" u="none" strike="noStrike" cap="none" normalizeH="0" baseline="0" dirty="0" smtClean="0">
              <a:ln>
                <a:noFill/>
              </a:ln>
              <a:solidFill>
                <a:srgbClr val="121212"/>
              </a:solidFill>
              <a:effectLst/>
              <a:latin typeface="Georgia" pitchFamily="18"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300" dirty="0" smtClean="0">
              <a:solidFill>
                <a:srgbClr val="121212"/>
              </a:solidFill>
              <a:latin typeface="Georgia" pitchFamily="18"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300" b="0" i="0" u="none" strike="noStrike" cap="none" normalizeH="0" baseline="0" dirty="0" smtClean="0">
              <a:ln>
                <a:noFill/>
              </a:ln>
              <a:solidFill>
                <a:srgbClr val="121212"/>
              </a:solidFill>
              <a:effectLst/>
              <a:latin typeface="Georgia" pitchFamily="18"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300" dirty="0" smtClean="0">
              <a:solidFill>
                <a:srgbClr val="121212"/>
              </a:solidFill>
              <a:latin typeface="Georgia" pitchFamily="18"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300" b="0" i="0" u="none" strike="noStrike" cap="none" normalizeH="0" baseline="0" dirty="0" smtClean="0">
              <a:ln>
                <a:noFill/>
              </a:ln>
              <a:solidFill>
                <a:srgbClr val="121212"/>
              </a:solidFill>
              <a:effectLst/>
              <a:latin typeface="Georgia" pitchFamily="18"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300" dirty="0" smtClean="0">
              <a:solidFill>
                <a:srgbClr val="121212"/>
              </a:solidFill>
              <a:latin typeface="Georgia" pitchFamily="18"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300" b="0" i="0" u="none" strike="noStrike" cap="none" normalizeH="0" baseline="0" dirty="0" smtClean="0">
              <a:ln>
                <a:noFill/>
              </a:ln>
              <a:solidFill>
                <a:srgbClr val="121212"/>
              </a:solidFill>
              <a:effectLst/>
              <a:latin typeface="Georgia" pitchFamily="18"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1300" dirty="0" smtClean="0">
              <a:solidFill>
                <a:srgbClr val="121212"/>
              </a:solidFill>
              <a:latin typeface="Georgia" pitchFamily="18"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300" b="0" i="0" u="none" strike="noStrike" cap="none" normalizeH="0" baseline="0" dirty="0" smtClean="0">
              <a:ln>
                <a:noFill/>
              </a:ln>
              <a:solidFill>
                <a:srgbClr val="121212"/>
              </a:solidFill>
              <a:effectLst/>
              <a:latin typeface="Georgia" pitchFamily="18" charset="0"/>
              <a:ea typeface="Calibri" pitchFamily="34" charset="0"/>
              <a:cs typeface="Times New Roman"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300" b="0" i="0" u="none" strike="noStrike" cap="none" normalizeH="0" baseline="0" smtClean="0">
                <a:ln>
                  <a:noFill/>
                </a:ln>
                <a:solidFill>
                  <a:srgbClr val="121212"/>
                </a:solidFill>
                <a:effectLst/>
                <a:latin typeface="Georgia" pitchFamily="18" charset="0"/>
                <a:ea typeface="Calibri" pitchFamily="34" charset="0"/>
                <a:cs typeface="Times New Roman" pitchFamily="18" charset="0"/>
              </a:rPr>
              <a:t>"</a:t>
            </a:r>
            <a:r>
              <a:rPr kumimoji="0" lang="en-GB" sz="1300" b="0" i="1" u="none" strike="noStrike" cap="none" normalizeH="0" baseline="0" dirty="0" smtClean="0">
                <a:ln>
                  <a:noFill/>
                </a:ln>
                <a:solidFill>
                  <a:srgbClr val="121212"/>
                </a:solidFill>
                <a:effectLst/>
                <a:latin typeface="Georgia" pitchFamily="18" charset="0"/>
                <a:ea typeface="Calibri" pitchFamily="34" charset="0"/>
                <a:cs typeface="Times New Roman" pitchFamily="18" charset="0"/>
              </a:rPr>
              <a:t>If they really want to be a greener grocer they must take steps in its marketing strategy, reviewing products which use too much water and steering customers off meat, and in its supply chain, paying producers to cover the cost of sustainable production</a:t>
            </a:r>
            <a:r>
              <a:rPr lang="en-GB" sz="1200" dirty="0" smtClean="0"/>
              <a:t>." </a:t>
            </a:r>
            <a:r>
              <a:rPr lang="en-GB" sz="1200" dirty="0" smtClean="0"/>
              <a:t>(V. Hird ).</a:t>
            </a:r>
            <a:endParaRPr lang="en-GB" sz="1200" dirty="0" smtClean="0"/>
          </a:p>
        </p:txBody>
      </p:sp>
      <p:pic>
        <p:nvPicPr>
          <p:cNvPr id="5" name="Picture 4" descr="blank-white-mockup-linen-cotton-tote-bag-on-green-royalty-free-image-1576603733.jpg"/>
          <p:cNvPicPr>
            <a:picLocks noChangeAspect="1"/>
          </p:cNvPicPr>
          <p:nvPr/>
        </p:nvPicPr>
        <p:blipFill>
          <a:blip r:embed="rId3" cstate="print"/>
          <a:stretch>
            <a:fillRect/>
          </a:stretch>
        </p:blipFill>
        <p:spPr>
          <a:xfrm>
            <a:off x="0" y="1844824"/>
            <a:ext cx="8567936" cy="3120008"/>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717</TotalTime>
  <Words>617</Words>
  <Application>Microsoft Office PowerPoint</Application>
  <PresentationFormat>On-screen Show (4:3)</PresentationFormat>
  <Paragraphs>66</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Flow</vt:lpstr>
      <vt:lpstr>Slide 1</vt:lpstr>
      <vt:lpstr>SUSTAINABILITY</vt:lpstr>
      <vt:lpstr>Slide 3</vt:lpstr>
      <vt:lpstr>Slide 4</vt:lpstr>
      <vt:lpstr>Slide 5</vt:lpstr>
      <vt:lpstr>Slide 6</vt:lpstr>
      <vt:lpstr>Slide 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SportTrain Wales</dc:creator>
  <cp:lastModifiedBy>SportTrain Wales</cp:lastModifiedBy>
  <cp:revision>58</cp:revision>
  <dcterms:created xsi:type="dcterms:W3CDTF">2020-03-09T20:36:16Z</dcterms:created>
  <dcterms:modified xsi:type="dcterms:W3CDTF">2020-03-15T15:09:26Z</dcterms:modified>
</cp:coreProperties>
</file>