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8" r:id="rId3"/>
    <p:sldId id="264" r:id="rId4"/>
    <p:sldId id="257" r:id="rId5"/>
    <p:sldId id="259" r:id="rId6"/>
    <p:sldId id="260" r:id="rId7"/>
    <p:sldId id="261" r:id="rId8"/>
    <p:sldId id="262" r:id="rId9"/>
    <p:sldId id="265" r:id="rId10"/>
    <p:sldId id="280" r:id="rId11"/>
    <p:sldId id="263" r:id="rId12"/>
    <p:sldId id="267" r:id="rId13"/>
    <p:sldId id="271" r:id="rId14"/>
    <p:sldId id="272" r:id="rId15"/>
    <p:sldId id="269" r:id="rId16"/>
    <p:sldId id="273" r:id="rId17"/>
    <p:sldId id="276" r:id="rId18"/>
    <p:sldId id="266" r:id="rId19"/>
    <p:sldId id="278" r:id="rId20"/>
    <p:sldId id="279" r:id="rId21"/>
    <p:sldId id="277"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D5D91-3CC6-43DD-AED6-8333CB153738}" v="34" dt="2022-12-02T22:14:08.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34840" autoAdjust="0"/>
  </p:normalViewPr>
  <p:slideViewPr>
    <p:cSldViewPr snapToGrid="0">
      <p:cViewPr varScale="1">
        <p:scale>
          <a:sx n="32" d="100"/>
          <a:sy n="32" d="100"/>
        </p:scale>
        <p:origin x="208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4AD718-EF67-4329-B1C3-8D5A1AB9FCB0}"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67E750E7-F1AE-40DA-AC8E-9C2FF800C78C}">
      <dgm:prSet/>
      <dgm:spPr/>
      <dgm:t>
        <a:bodyPr/>
        <a:lstStyle/>
        <a:p>
          <a:r>
            <a:rPr lang="en-GB"/>
            <a:t>Understand the role and importance of denials of liability</a:t>
          </a:r>
          <a:endParaRPr lang="en-US"/>
        </a:p>
      </dgm:t>
    </dgm:pt>
    <dgm:pt modelId="{2D92450C-3300-46C5-B439-21A49F38FE1D}" type="parTrans" cxnId="{6CEA19FE-97C0-4AE7-A72E-1844AED44726}">
      <dgm:prSet/>
      <dgm:spPr/>
      <dgm:t>
        <a:bodyPr/>
        <a:lstStyle/>
        <a:p>
          <a:endParaRPr lang="en-US"/>
        </a:p>
      </dgm:t>
    </dgm:pt>
    <dgm:pt modelId="{C97B7456-43C5-46EF-B64D-17C501A408CB}" type="sibTrans" cxnId="{6CEA19FE-97C0-4AE7-A72E-1844AED44726}">
      <dgm:prSet phldrT="1" phldr="0"/>
      <dgm:spPr/>
      <dgm:t>
        <a:bodyPr/>
        <a:lstStyle/>
        <a:p>
          <a:r>
            <a:rPr lang="en-US"/>
            <a:t>1</a:t>
          </a:r>
        </a:p>
      </dgm:t>
    </dgm:pt>
    <dgm:pt modelId="{2EEF85FD-1EF2-4D24-BC97-A611B67505F1}">
      <dgm:prSet/>
      <dgm:spPr/>
      <dgm:t>
        <a:bodyPr/>
        <a:lstStyle/>
        <a:p>
          <a:r>
            <a:rPr lang="en-GB"/>
            <a:t>Understand under what circumstances the defendant can deny liability by raising automatism, and</a:t>
          </a:r>
          <a:endParaRPr lang="en-US"/>
        </a:p>
      </dgm:t>
    </dgm:pt>
    <dgm:pt modelId="{BE181D85-93E9-415A-818D-E71FCD5B9CE3}" type="parTrans" cxnId="{00DCDF39-EBE3-4D1F-B27F-4D655C2E6B33}">
      <dgm:prSet/>
      <dgm:spPr/>
      <dgm:t>
        <a:bodyPr/>
        <a:lstStyle/>
        <a:p>
          <a:endParaRPr lang="en-US"/>
        </a:p>
      </dgm:t>
    </dgm:pt>
    <dgm:pt modelId="{75E4EE0D-CA8A-4543-BB96-31BE166E8B62}" type="sibTrans" cxnId="{00DCDF39-EBE3-4D1F-B27F-4D655C2E6B33}">
      <dgm:prSet phldrT="2" phldr="0"/>
      <dgm:spPr/>
      <dgm:t>
        <a:bodyPr/>
        <a:lstStyle/>
        <a:p>
          <a:r>
            <a:rPr lang="en-US"/>
            <a:t>2</a:t>
          </a:r>
        </a:p>
      </dgm:t>
    </dgm:pt>
    <dgm:pt modelId="{CE622892-209B-4DE9-9330-6688101A6BD7}">
      <dgm:prSet/>
      <dgm:spPr/>
      <dgm:t>
        <a:bodyPr/>
        <a:lstStyle/>
        <a:p>
          <a:r>
            <a:rPr lang="en-GB"/>
            <a:t>Understand how the criminal law deals with intoxicated defendants</a:t>
          </a:r>
          <a:endParaRPr lang="en-US"/>
        </a:p>
      </dgm:t>
    </dgm:pt>
    <dgm:pt modelId="{40B542E7-755E-48E6-8F87-2C58139725EE}" type="parTrans" cxnId="{6E0A988C-2C99-4AC7-BC91-D8945208BC90}">
      <dgm:prSet/>
      <dgm:spPr/>
      <dgm:t>
        <a:bodyPr/>
        <a:lstStyle/>
        <a:p>
          <a:endParaRPr lang="en-US"/>
        </a:p>
      </dgm:t>
    </dgm:pt>
    <dgm:pt modelId="{B59D3040-AE33-4DAB-9945-A228BE5F7944}" type="sibTrans" cxnId="{6E0A988C-2C99-4AC7-BC91-D8945208BC90}">
      <dgm:prSet phldrT="3" phldr="0"/>
      <dgm:spPr/>
      <dgm:t>
        <a:bodyPr/>
        <a:lstStyle/>
        <a:p>
          <a:r>
            <a:rPr lang="en-US"/>
            <a:t>3</a:t>
          </a:r>
        </a:p>
      </dgm:t>
    </dgm:pt>
    <dgm:pt modelId="{1A279A31-5F61-4D41-B0FA-0942FBABE226}" type="pres">
      <dgm:prSet presAssocID="{C84AD718-EF67-4329-B1C3-8D5A1AB9FCB0}" presName="Name0" presStyleCnt="0">
        <dgm:presLayoutVars>
          <dgm:animLvl val="lvl"/>
          <dgm:resizeHandles val="exact"/>
        </dgm:presLayoutVars>
      </dgm:prSet>
      <dgm:spPr/>
    </dgm:pt>
    <dgm:pt modelId="{38F72013-D568-48F5-BFB1-A9C93CC766EF}" type="pres">
      <dgm:prSet presAssocID="{67E750E7-F1AE-40DA-AC8E-9C2FF800C78C}" presName="compositeNode" presStyleCnt="0">
        <dgm:presLayoutVars>
          <dgm:bulletEnabled val="1"/>
        </dgm:presLayoutVars>
      </dgm:prSet>
      <dgm:spPr/>
    </dgm:pt>
    <dgm:pt modelId="{F97CE68C-2FDD-4EC6-A0C3-12045222CCDE}" type="pres">
      <dgm:prSet presAssocID="{67E750E7-F1AE-40DA-AC8E-9C2FF800C78C}" presName="bgRect" presStyleLbl="bgAccFollowNode1" presStyleIdx="0" presStyleCnt="3"/>
      <dgm:spPr/>
    </dgm:pt>
    <dgm:pt modelId="{298258AF-BDCA-4993-8994-9FE3E8D4F052}" type="pres">
      <dgm:prSet presAssocID="{C97B7456-43C5-46EF-B64D-17C501A408CB}" presName="sibTransNodeCircle" presStyleLbl="alignNode1" presStyleIdx="0" presStyleCnt="6">
        <dgm:presLayoutVars>
          <dgm:chMax val="0"/>
          <dgm:bulletEnabled/>
        </dgm:presLayoutVars>
      </dgm:prSet>
      <dgm:spPr/>
    </dgm:pt>
    <dgm:pt modelId="{557D99BD-CB3C-47DB-A4DD-743EA2F69898}" type="pres">
      <dgm:prSet presAssocID="{67E750E7-F1AE-40DA-AC8E-9C2FF800C78C}" presName="bottomLine" presStyleLbl="alignNode1" presStyleIdx="1" presStyleCnt="6">
        <dgm:presLayoutVars/>
      </dgm:prSet>
      <dgm:spPr/>
    </dgm:pt>
    <dgm:pt modelId="{D013222D-47CE-472C-A74F-F12CE816A6C0}" type="pres">
      <dgm:prSet presAssocID="{67E750E7-F1AE-40DA-AC8E-9C2FF800C78C}" presName="nodeText" presStyleLbl="bgAccFollowNode1" presStyleIdx="0" presStyleCnt="3">
        <dgm:presLayoutVars>
          <dgm:bulletEnabled val="1"/>
        </dgm:presLayoutVars>
      </dgm:prSet>
      <dgm:spPr/>
    </dgm:pt>
    <dgm:pt modelId="{E84E4156-77A4-478D-994C-113686C6C3F1}" type="pres">
      <dgm:prSet presAssocID="{C97B7456-43C5-46EF-B64D-17C501A408CB}" presName="sibTrans" presStyleCnt="0"/>
      <dgm:spPr/>
    </dgm:pt>
    <dgm:pt modelId="{04EC29D6-6D63-42D0-B29D-A1E33DFCB7E6}" type="pres">
      <dgm:prSet presAssocID="{2EEF85FD-1EF2-4D24-BC97-A611B67505F1}" presName="compositeNode" presStyleCnt="0">
        <dgm:presLayoutVars>
          <dgm:bulletEnabled val="1"/>
        </dgm:presLayoutVars>
      </dgm:prSet>
      <dgm:spPr/>
    </dgm:pt>
    <dgm:pt modelId="{A1CEB16C-C4B8-4E7C-886B-7E9F9DE57032}" type="pres">
      <dgm:prSet presAssocID="{2EEF85FD-1EF2-4D24-BC97-A611B67505F1}" presName="bgRect" presStyleLbl="bgAccFollowNode1" presStyleIdx="1" presStyleCnt="3"/>
      <dgm:spPr/>
    </dgm:pt>
    <dgm:pt modelId="{C5D08736-DD95-473B-AD4C-9A03723A9487}" type="pres">
      <dgm:prSet presAssocID="{75E4EE0D-CA8A-4543-BB96-31BE166E8B62}" presName="sibTransNodeCircle" presStyleLbl="alignNode1" presStyleIdx="2" presStyleCnt="6">
        <dgm:presLayoutVars>
          <dgm:chMax val="0"/>
          <dgm:bulletEnabled/>
        </dgm:presLayoutVars>
      </dgm:prSet>
      <dgm:spPr/>
    </dgm:pt>
    <dgm:pt modelId="{5E94A85D-2524-407D-9A7D-0AFE35BDED51}" type="pres">
      <dgm:prSet presAssocID="{2EEF85FD-1EF2-4D24-BC97-A611B67505F1}" presName="bottomLine" presStyleLbl="alignNode1" presStyleIdx="3" presStyleCnt="6">
        <dgm:presLayoutVars/>
      </dgm:prSet>
      <dgm:spPr/>
    </dgm:pt>
    <dgm:pt modelId="{97052EFD-EB49-4F4B-AE6F-5A664A0517DB}" type="pres">
      <dgm:prSet presAssocID="{2EEF85FD-1EF2-4D24-BC97-A611B67505F1}" presName="nodeText" presStyleLbl="bgAccFollowNode1" presStyleIdx="1" presStyleCnt="3">
        <dgm:presLayoutVars>
          <dgm:bulletEnabled val="1"/>
        </dgm:presLayoutVars>
      </dgm:prSet>
      <dgm:spPr/>
    </dgm:pt>
    <dgm:pt modelId="{64458BD2-C04F-4F6B-9780-DAEDD6BDE0A6}" type="pres">
      <dgm:prSet presAssocID="{75E4EE0D-CA8A-4543-BB96-31BE166E8B62}" presName="sibTrans" presStyleCnt="0"/>
      <dgm:spPr/>
    </dgm:pt>
    <dgm:pt modelId="{460474DB-BFBE-477A-8EDB-D0AB1DAE9E49}" type="pres">
      <dgm:prSet presAssocID="{CE622892-209B-4DE9-9330-6688101A6BD7}" presName="compositeNode" presStyleCnt="0">
        <dgm:presLayoutVars>
          <dgm:bulletEnabled val="1"/>
        </dgm:presLayoutVars>
      </dgm:prSet>
      <dgm:spPr/>
    </dgm:pt>
    <dgm:pt modelId="{DE1C7D7D-7759-49B4-9DAA-85381A09F2E5}" type="pres">
      <dgm:prSet presAssocID="{CE622892-209B-4DE9-9330-6688101A6BD7}" presName="bgRect" presStyleLbl="bgAccFollowNode1" presStyleIdx="2" presStyleCnt="3"/>
      <dgm:spPr/>
    </dgm:pt>
    <dgm:pt modelId="{35C5AF5B-0296-4F7C-8791-7B73777D9C2E}" type="pres">
      <dgm:prSet presAssocID="{B59D3040-AE33-4DAB-9945-A228BE5F7944}" presName="sibTransNodeCircle" presStyleLbl="alignNode1" presStyleIdx="4" presStyleCnt="6">
        <dgm:presLayoutVars>
          <dgm:chMax val="0"/>
          <dgm:bulletEnabled/>
        </dgm:presLayoutVars>
      </dgm:prSet>
      <dgm:spPr/>
    </dgm:pt>
    <dgm:pt modelId="{A23BA715-E39F-45DB-86E9-78576840DFA0}" type="pres">
      <dgm:prSet presAssocID="{CE622892-209B-4DE9-9330-6688101A6BD7}" presName="bottomLine" presStyleLbl="alignNode1" presStyleIdx="5" presStyleCnt="6">
        <dgm:presLayoutVars/>
      </dgm:prSet>
      <dgm:spPr/>
    </dgm:pt>
    <dgm:pt modelId="{AF605869-B35F-4B25-87B0-470ECE21DC7A}" type="pres">
      <dgm:prSet presAssocID="{CE622892-209B-4DE9-9330-6688101A6BD7}" presName="nodeText" presStyleLbl="bgAccFollowNode1" presStyleIdx="2" presStyleCnt="3">
        <dgm:presLayoutVars>
          <dgm:bulletEnabled val="1"/>
        </dgm:presLayoutVars>
      </dgm:prSet>
      <dgm:spPr/>
    </dgm:pt>
  </dgm:ptLst>
  <dgm:cxnLst>
    <dgm:cxn modelId="{D860151D-BF4C-4A8C-82CC-105E6972645B}" type="presOf" srcId="{2EEF85FD-1EF2-4D24-BC97-A611B67505F1}" destId="{A1CEB16C-C4B8-4E7C-886B-7E9F9DE57032}" srcOrd="0" destOrd="0" presId="urn:microsoft.com/office/officeart/2016/7/layout/BasicLinearProcessNumbered"/>
    <dgm:cxn modelId="{00DCDF39-EBE3-4D1F-B27F-4D655C2E6B33}" srcId="{C84AD718-EF67-4329-B1C3-8D5A1AB9FCB0}" destId="{2EEF85FD-1EF2-4D24-BC97-A611B67505F1}" srcOrd="1" destOrd="0" parTransId="{BE181D85-93E9-415A-818D-E71FCD5B9CE3}" sibTransId="{75E4EE0D-CA8A-4543-BB96-31BE166E8B62}"/>
    <dgm:cxn modelId="{EE463559-C98C-4C2E-ADCF-5B1B7378EB02}" type="presOf" srcId="{CE622892-209B-4DE9-9330-6688101A6BD7}" destId="{AF605869-B35F-4B25-87B0-470ECE21DC7A}" srcOrd="1" destOrd="0" presId="urn:microsoft.com/office/officeart/2016/7/layout/BasicLinearProcessNumbered"/>
    <dgm:cxn modelId="{6E0A988C-2C99-4AC7-BC91-D8945208BC90}" srcId="{C84AD718-EF67-4329-B1C3-8D5A1AB9FCB0}" destId="{CE622892-209B-4DE9-9330-6688101A6BD7}" srcOrd="2" destOrd="0" parTransId="{40B542E7-755E-48E6-8F87-2C58139725EE}" sibTransId="{B59D3040-AE33-4DAB-9945-A228BE5F7944}"/>
    <dgm:cxn modelId="{2B22649F-51AA-453C-8A17-E171B880F2FA}" type="presOf" srcId="{67E750E7-F1AE-40DA-AC8E-9C2FF800C78C}" destId="{D013222D-47CE-472C-A74F-F12CE816A6C0}" srcOrd="1" destOrd="0" presId="urn:microsoft.com/office/officeart/2016/7/layout/BasicLinearProcessNumbered"/>
    <dgm:cxn modelId="{0E606AB3-E6EE-4110-8828-1C8E0232375C}" type="presOf" srcId="{67E750E7-F1AE-40DA-AC8E-9C2FF800C78C}" destId="{F97CE68C-2FDD-4EC6-A0C3-12045222CCDE}" srcOrd="0" destOrd="0" presId="urn:microsoft.com/office/officeart/2016/7/layout/BasicLinearProcessNumbered"/>
    <dgm:cxn modelId="{04825BB8-0052-4664-8F12-C21E922A738C}" type="presOf" srcId="{75E4EE0D-CA8A-4543-BB96-31BE166E8B62}" destId="{C5D08736-DD95-473B-AD4C-9A03723A9487}" srcOrd="0" destOrd="0" presId="urn:microsoft.com/office/officeart/2016/7/layout/BasicLinearProcessNumbered"/>
    <dgm:cxn modelId="{E41F66BB-DC06-494D-AB83-30E9C2AD05C0}" type="presOf" srcId="{C97B7456-43C5-46EF-B64D-17C501A408CB}" destId="{298258AF-BDCA-4993-8994-9FE3E8D4F052}" srcOrd="0" destOrd="0" presId="urn:microsoft.com/office/officeart/2016/7/layout/BasicLinearProcessNumbered"/>
    <dgm:cxn modelId="{11F306BE-F036-4583-B13E-98314A5F8A37}" type="presOf" srcId="{B59D3040-AE33-4DAB-9945-A228BE5F7944}" destId="{35C5AF5B-0296-4F7C-8791-7B73777D9C2E}" srcOrd="0" destOrd="0" presId="urn:microsoft.com/office/officeart/2016/7/layout/BasicLinearProcessNumbered"/>
    <dgm:cxn modelId="{C44329D3-C18C-4D36-9296-1B3BA26BD7FE}" type="presOf" srcId="{CE622892-209B-4DE9-9330-6688101A6BD7}" destId="{DE1C7D7D-7759-49B4-9DAA-85381A09F2E5}" srcOrd="0" destOrd="0" presId="urn:microsoft.com/office/officeart/2016/7/layout/BasicLinearProcessNumbered"/>
    <dgm:cxn modelId="{D3AEC5E3-B946-42B5-A875-B03932DA48B0}" type="presOf" srcId="{2EEF85FD-1EF2-4D24-BC97-A611B67505F1}" destId="{97052EFD-EB49-4F4B-AE6F-5A664A0517DB}" srcOrd="1" destOrd="0" presId="urn:microsoft.com/office/officeart/2016/7/layout/BasicLinearProcessNumbered"/>
    <dgm:cxn modelId="{65D395F9-AA83-4F12-A9A8-CAD252240ED9}" type="presOf" srcId="{C84AD718-EF67-4329-B1C3-8D5A1AB9FCB0}" destId="{1A279A31-5F61-4D41-B0FA-0942FBABE226}" srcOrd="0" destOrd="0" presId="urn:microsoft.com/office/officeart/2016/7/layout/BasicLinearProcessNumbered"/>
    <dgm:cxn modelId="{6CEA19FE-97C0-4AE7-A72E-1844AED44726}" srcId="{C84AD718-EF67-4329-B1C3-8D5A1AB9FCB0}" destId="{67E750E7-F1AE-40DA-AC8E-9C2FF800C78C}" srcOrd="0" destOrd="0" parTransId="{2D92450C-3300-46C5-B439-21A49F38FE1D}" sibTransId="{C97B7456-43C5-46EF-B64D-17C501A408CB}"/>
    <dgm:cxn modelId="{B5DF8BA0-4A06-414A-92CA-8D43FB11531D}" type="presParOf" srcId="{1A279A31-5F61-4D41-B0FA-0942FBABE226}" destId="{38F72013-D568-48F5-BFB1-A9C93CC766EF}" srcOrd="0" destOrd="0" presId="urn:microsoft.com/office/officeart/2016/7/layout/BasicLinearProcessNumbered"/>
    <dgm:cxn modelId="{19D71F21-4070-4716-A716-BD153CFF78C4}" type="presParOf" srcId="{38F72013-D568-48F5-BFB1-A9C93CC766EF}" destId="{F97CE68C-2FDD-4EC6-A0C3-12045222CCDE}" srcOrd="0" destOrd="0" presId="urn:microsoft.com/office/officeart/2016/7/layout/BasicLinearProcessNumbered"/>
    <dgm:cxn modelId="{0102604E-FDD1-46FD-BB21-E4AE083F4A39}" type="presParOf" srcId="{38F72013-D568-48F5-BFB1-A9C93CC766EF}" destId="{298258AF-BDCA-4993-8994-9FE3E8D4F052}" srcOrd="1" destOrd="0" presId="urn:microsoft.com/office/officeart/2016/7/layout/BasicLinearProcessNumbered"/>
    <dgm:cxn modelId="{2F6FDCA2-6B1B-4774-8550-2B60A713CB92}" type="presParOf" srcId="{38F72013-D568-48F5-BFB1-A9C93CC766EF}" destId="{557D99BD-CB3C-47DB-A4DD-743EA2F69898}" srcOrd="2" destOrd="0" presId="urn:microsoft.com/office/officeart/2016/7/layout/BasicLinearProcessNumbered"/>
    <dgm:cxn modelId="{D0A452B7-22B7-47EB-8E5C-4235EED2D4B0}" type="presParOf" srcId="{38F72013-D568-48F5-BFB1-A9C93CC766EF}" destId="{D013222D-47CE-472C-A74F-F12CE816A6C0}" srcOrd="3" destOrd="0" presId="urn:microsoft.com/office/officeart/2016/7/layout/BasicLinearProcessNumbered"/>
    <dgm:cxn modelId="{D4CD4AB5-705F-44B2-A433-BF0F85640407}" type="presParOf" srcId="{1A279A31-5F61-4D41-B0FA-0942FBABE226}" destId="{E84E4156-77A4-478D-994C-113686C6C3F1}" srcOrd="1" destOrd="0" presId="urn:microsoft.com/office/officeart/2016/7/layout/BasicLinearProcessNumbered"/>
    <dgm:cxn modelId="{BD8B184F-B1A9-49F9-86BA-6C6D321AF931}" type="presParOf" srcId="{1A279A31-5F61-4D41-B0FA-0942FBABE226}" destId="{04EC29D6-6D63-42D0-B29D-A1E33DFCB7E6}" srcOrd="2" destOrd="0" presId="urn:microsoft.com/office/officeart/2016/7/layout/BasicLinearProcessNumbered"/>
    <dgm:cxn modelId="{70C35733-1AD2-4E62-BC51-2F7C2D0513E0}" type="presParOf" srcId="{04EC29D6-6D63-42D0-B29D-A1E33DFCB7E6}" destId="{A1CEB16C-C4B8-4E7C-886B-7E9F9DE57032}" srcOrd="0" destOrd="0" presId="urn:microsoft.com/office/officeart/2016/7/layout/BasicLinearProcessNumbered"/>
    <dgm:cxn modelId="{820B56D4-3B11-4558-9F78-FE1B151D7966}" type="presParOf" srcId="{04EC29D6-6D63-42D0-B29D-A1E33DFCB7E6}" destId="{C5D08736-DD95-473B-AD4C-9A03723A9487}" srcOrd="1" destOrd="0" presId="urn:microsoft.com/office/officeart/2016/7/layout/BasicLinearProcessNumbered"/>
    <dgm:cxn modelId="{A1701EB7-F59E-4EFD-8267-36436B881D68}" type="presParOf" srcId="{04EC29D6-6D63-42D0-B29D-A1E33DFCB7E6}" destId="{5E94A85D-2524-407D-9A7D-0AFE35BDED51}" srcOrd="2" destOrd="0" presId="urn:microsoft.com/office/officeart/2016/7/layout/BasicLinearProcessNumbered"/>
    <dgm:cxn modelId="{81760F24-A788-4473-A407-19B0E4BA3EF2}" type="presParOf" srcId="{04EC29D6-6D63-42D0-B29D-A1E33DFCB7E6}" destId="{97052EFD-EB49-4F4B-AE6F-5A664A0517DB}" srcOrd="3" destOrd="0" presId="urn:microsoft.com/office/officeart/2016/7/layout/BasicLinearProcessNumbered"/>
    <dgm:cxn modelId="{0293D97A-C2AE-42E2-B957-C0162B3BAEC0}" type="presParOf" srcId="{1A279A31-5F61-4D41-B0FA-0942FBABE226}" destId="{64458BD2-C04F-4F6B-9780-DAEDD6BDE0A6}" srcOrd="3" destOrd="0" presId="urn:microsoft.com/office/officeart/2016/7/layout/BasicLinearProcessNumbered"/>
    <dgm:cxn modelId="{8902B085-5093-46D9-B412-70A5E366FAE6}" type="presParOf" srcId="{1A279A31-5F61-4D41-B0FA-0942FBABE226}" destId="{460474DB-BFBE-477A-8EDB-D0AB1DAE9E49}" srcOrd="4" destOrd="0" presId="urn:microsoft.com/office/officeart/2016/7/layout/BasicLinearProcessNumbered"/>
    <dgm:cxn modelId="{B3CB56EB-7A23-4E9A-A0B3-4F9CDABBEC78}" type="presParOf" srcId="{460474DB-BFBE-477A-8EDB-D0AB1DAE9E49}" destId="{DE1C7D7D-7759-49B4-9DAA-85381A09F2E5}" srcOrd="0" destOrd="0" presId="urn:microsoft.com/office/officeart/2016/7/layout/BasicLinearProcessNumbered"/>
    <dgm:cxn modelId="{E7FC1B96-9CDA-49C2-9E03-89EF8208038A}" type="presParOf" srcId="{460474DB-BFBE-477A-8EDB-D0AB1DAE9E49}" destId="{35C5AF5B-0296-4F7C-8791-7B73777D9C2E}" srcOrd="1" destOrd="0" presId="urn:microsoft.com/office/officeart/2016/7/layout/BasicLinearProcessNumbered"/>
    <dgm:cxn modelId="{5855BF23-0AC2-42F0-B318-6907CC0833EA}" type="presParOf" srcId="{460474DB-BFBE-477A-8EDB-D0AB1DAE9E49}" destId="{A23BA715-E39F-45DB-86E9-78576840DFA0}" srcOrd="2" destOrd="0" presId="urn:microsoft.com/office/officeart/2016/7/layout/BasicLinearProcessNumbered"/>
    <dgm:cxn modelId="{30C192B5-7E8C-4C29-8B95-7F4620AD6D4F}" type="presParOf" srcId="{460474DB-BFBE-477A-8EDB-D0AB1DAE9E49}" destId="{AF605869-B35F-4B25-87B0-470ECE21DC7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D8E6AE-32C7-448D-B4D7-AA4258A485D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2AFBC5F-5DF2-4414-B59A-80DCF6ED158A}">
      <dgm:prSet/>
      <dgm:spPr/>
      <dgm:t>
        <a:bodyPr/>
        <a:lstStyle/>
        <a:p>
          <a:r>
            <a:rPr lang="en-GB"/>
            <a:t>The D’s intoxication must be voluntary (Hardie [1985], Allen [1989]).</a:t>
          </a:r>
          <a:endParaRPr lang="en-US"/>
        </a:p>
      </dgm:t>
    </dgm:pt>
    <dgm:pt modelId="{F69F82A2-8428-45A6-9264-E4B6E7117D80}" type="parTrans" cxnId="{F3E11E63-12F1-4C6E-92DD-E6AA062911C0}">
      <dgm:prSet/>
      <dgm:spPr/>
      <dgm:t>
        <a:bodyPr/>
        <a:lstStyle/>
        <a:p>
          <a:endParaRPr lang="en-US"/>
        </a:p>
      </dgm:t>
    </dgm:pt>
    <dgm:pt modelId="{3CD7D9B6-FB9D-42EA-9CC4-A409BCD14955}" type="sibTrans" cxnId="{F3E11E63-12F1-4C6E-92DD-E6AA062911C0}">
      <dgm:prSet/>
      <dgm:spPr/>
      <dgm:t>
        <a:bodyPr/>
        <a:lstStyle/>
        <a:p>
          <a:endParaRPr lang="en-US"/>
        </a:p>
      </dgm:t>
    </dgm:pt>
    <dgm:pt modelId="{284E524E-4452-486A-AA52-05C2CE5DFD41}">
      <dgm:prSet/>
      <dgm:spPr/>
      <dgm:t>
        <a:bodyPr/>
        <a:lstStyle/>
        <a:p>
          <a:r>
            <a:rPr lang="en-GB"/>
            <a:t>2. The D must lack the required MR due to their intoxication (DPP v Beard [1920], Gallagher [1963])</a:t>
          </a:r>
          <a:endParaRPr lang="en-US"/>
        </a:p>
      </dgm:t>
    </dgm:pt>
    <dgm:pt modelId="{B786C06B-D3B9-4D49-971E-7B4CED9F53D8}" type="parTrans" cxnId="{34456598-6000-4678-A6E1-F676DB8A194C}">
      <dgm:prSet/>
      <dgm:spPr/>
      <dgm:t>
        <a:bodyPr/>
        <a:lstStyle/>
        <a:p>
          <a:endParaRPr lang="en-US"/>
        </a:p>
      </dgm:t>
    </dgm:pt>
    <dgm:pt modelId="{EE966605-7F5A-440E-8938-A404027CF2BC}" type="sibTrans" cxnId="{34456598-6000-4678-A6E1-F676DB8A194C}">
      <dgm:prSet/>
      <dgm:spPr/>
      <dgm:t>
        <a:bodyPr/>
        <a:lstStyle/>
        <a:p>
          <a:endParaRPr lang="en-US"/>
        </a:p>
      </dgm:t>
    </dgm:pt>
    <dgm:pt modelId="{26814E0F-D423-4007-92BA-CE25303DE852}" type="pres">
      <dgm:prSet presAssocID="{CED8E6AE-32C7-448D-B4D7-AA4258A485DE}" presName="vert0" presStyleCnt="0">
        <dgm:presLayoutVars>
          <dgm:dir/>
          <dgm:animOne val="branch"/>
          <dgm:animLvl val="lvl"/>
        </dgm:presLayoutVars>
      </dgm:prSet>
      <dgm:spPr/>
    </dgm:pt>
    <dgm:pt modelId="{A051D0D1-353C-41C0-B69A-EA69AE591584}" type="pres">
      <dgm:prSet presAssocID="{92AFBC5F-5DF2-4414-B59A-80DCF6ED158A}" presName="thickLine" presStyleLbl="alignNode1" presStyleIdx="0" presStyleCnt="2"/>
      <dgm:spPr/>
    </dgm:pt>
    <dgm:pt modelId="{17A02260-E0B8-406A-A149-C81E73B2F1DF}" type="pres">
      <dgm:prSet presAssocID="{92AFBC5F-5DF2-4414-B59A-80DCF6ED158A}" presName="horz1" presStyleCnt="0"/>
      <dgm:spPr/>
    </dgm:pt>
    <dgm:pt modelId="{0CC43F26-1099-45CC-B099-C7B9020EC177}" type="pres">
      <dgm:prSet presAssocID="{92AFBC5F-5DF2-4414-B59A-80DCF6ED158A}" presName="tx1" presStyleLbl="revTx" presStyleIdx="0" presStyleCnt="2"/>
      <dgm:spPr/>
    </dgm:pt>
    <dgm:pt modelId="{C32331E6-4642-4DC2-8F94-66EFFAD8B865}" type="pres">
      <dgm:prSet presAssocID="{92AFBC5F-5DF2-4414-B59A-80DCF6ED158A}" presName="vert1" presStyleCnt="0"/>
      <dgm:spPr/>
    </dgm:pt>
    <dgm:pt modelId="{A8B5B121-2398-4889-B782-E3C7EBAC3D81}" type="pres">
      <dgm:prSet presAssocID="{284E524E-4452-486A-AA52-05C2CE5DFD41}" presName="thickLine" presStyleLbl="alignNode1" presStyleIdx="1" presStyleCnt="2"/>
      <dgm:spPr/>
    </dgm:pt>
    <dgm:pt modelId="{18DF19AC-3B30-4C0B-834B-A12CC58B0DB7}" type="pres">
      <dgm:prSet presAssocID="{284E524E-4452-486A-AA52-05C2CE5DFD41}" presName="horz1" presStyleCnt="0"/>
      <dgm:spPr/>
    </dgm:pt>
    <dgm:pt modelId="{C16F2F39-FA4A-4CC9-8921-D5DB3D27ED84}" type="pres">
      <dgm:prSet presAssocID="{284E524E-4452-486A-AA52-05C2CE5DFD41}" presName="tx1" presStyleLbl="revTx" presStyleIdx="1" presStyleCnt="2"/>
      <dgm:spPr/>
    </dgm:pt>
    <dgm:pt modelId="{AB354D39-5C21-41D2-ADA3-BFFB06001FF6}" type="pres">
      <dgm:prSet presAssocID="{284E524E-4452-486A-AA52-05C2CE5DFD41}" presName="vert1" presStyleCnt="0"/>
      <dgm:spPr/>
    </dgm:pt>
  </dgm:ptLst>
  <dgm:cxnLst>
    <dgm:cxn modelId="{76536F15-379F-4E89-B28A-706AECEB9479}" type="presOf" srcId="{92AFBC5F-5DF2-4414-B59A-80DCF6ED158A}" destId="{0CC43F26-1099-45CC-B099-C7B9020EC177}" srcOrd="0" destOrd="0" presId="urn:microsoft.com/office/officeart/2008/layout/LinedList"/>
    <dgm:cxn modelId="{F3E11E63-12F1-4C6E-92DD-E6AA062911C0}" srcId="{CED8E6AE-32C7-448D-B4D7-AA4258A485DE}" destId="{92AFBC5F-5DF2-4414-B59A-80DCF6ED158A}" srcOrd="0" destOrd="0" parTransId="{F69F82A2-8428-45A6-9264-E4B6E7117D80}" sibTransId="{3CD7D9B6-FB9D-42EA-9CC4-A409BCD14955}"/>
    <dgm:cxn modelId="{68ABC77D-9344-4F63-8F42-DDDCD2226E47}" type="presOf" srcId="{284E524E-4452-486A-AA52-05C2CE5DFD41}" destId="{C16F2F39-FA4A-4CC9-8921-D5DB3D27ED84}" srcOrd="0" destOrd="0" presId="urn:microsoft.com/office/officeart/2008/layout/LinedList"/>
    <dgm:cxn modelId="{34456598-6000-4678-A6E1-F676DB8A194C}" srcId="{CED8E6AE-32C7-448D-B4D7-AA4258A485DE}" destId="{284E524E-4452-486A-AA52-05C2CE5DFD41}" srcOrd="1" destOrd="0" parTransId="{B786C06B-D3B9-4D49-971E-7B4CED9F53D8}" sibTransId="{EE966605-7F5A-440E-8938-A404027CF2BC}"/>
    <dgm:cxn modelId="{134059FE-1BE6-4EFF-A158-5F29BE4FC160}" type="presOf" srcId="{CED8E6AE-32C7-448D-B4D7-AA4258A485DE}" destId="{26814E0F-D423-4007-92BA-CE25303DE852}" srcOrd="0" destOrd="0" presId="urn:microsoft.com/office/officeart/2008/layout/LinedList"/>
    <dgm:cxn modelId="{2BFC6F99-53FB-47A2-866E-90D3B84863A0}" type="presParOf" srcId="{26814E0F-D423-4007-92BA-CE25303DE852}" destId="{A051D0D1-353C-41C0-B69A-EA69AE591584}" srcOrd="0" destOrd="0" presId="urn:microsoft.com/office/officeart/2008/layout/LinedList"/>
    <dgm:cxn modelId="{525EACBD-6161-441B-9FE2-7099FF159408}" type="presParOf" srcId="{26814E0F-D423-4007-92BA-CE25303DE852}" destId="{17A02260-E0B8-406A-A149-C81E73B2F1DF}" srcOrd="1" destOrd="0" presId="urn:microsoft.com/office/officeart/2008/layout/LinedList"/>
    <dgm:cxn modelId="{491E05DD-62ED-4162-A2C5-D10F56A8F248}" type="presParOf" srcId="{17A02260-E0B8-406A-A149-C81E73B2F1DF}" destId="{0CC43F26-1099-45CC-B099-C7B9020EC177}" srcOrd="0" destOrd="0" presId="urn:microsoft.com/office/officeart/2008/layout/LinedList"/>
    <dgm:cxn modelId="{4FCC6F8E-1522-4B09-AE1F-05833A3FA0B2}" type="presParOf" srcId="{17A02260-E0B8-406A-A149-C81E73B2F1DF}" destId="{C32331E6-4642-4DC2-8F94-66EFFAD8B865}" srcOrd="1" destOrd="0" presId="urn:microsoft.com/office/officeart/2008/layout/LinedList"/>
    <dgm:cxn modelId="{CA740D52-9F49-4437-962F-147B786F86A1}" type="presParOf" srcId="{26814E0F-D423-4007-92BA-CE25303DE852}" destId="{A8B5B121-2398-4889-B782-E3C7EBAC3D81}" srcOrd="2" destOrd="0" presId="urn:microsoft.com/office/officeart/2008/layout/LinedList"/>
    <dgm:cxn modelId="{2AA22BEA-D8F7-47D3-A43C-0E66DC9BD32D}" type="presParOf" srcId="{26814E0F-D423-4007-92BA-CE25303DE852}" destId="{18DF19AC-3B30-4C0B-834B-A12CC58B0DB7}" srcOrd="3" destOrd="0" presId="urn:microsoft.com/office/officeart/2008/layout/LinedList"/>
    <dgm:cxn modelId="{5E8AC4B1-B9C0-4354-AFB0-E57DFD180628}" type="presParOf" srcId="{18DF19AC-3B30-4C0B-834B-A12CC58B0DB7}" destId="{C16F2F39-FA4A-4CC9-8921-D5DB3D27ED84}" srcOrd="0" destOrd="0" presId="urn:microsoft.com/office/officeart/2008/layout/LinedList"/>
    <dgm:cxn modelId="{5C0BA91A-318D-471B-898B-34710C51A989}" type="presParOf" srcId="{18DF19AC-3B30-4C0B-834B-A12CC58B0DB7}" destId="{AB354D39-5C21-41D2-ADA3-BFFB06001F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BB46C1-0DBE-4F09-8478-01C78FE55BC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C2E45DF-2E00-44CF-B991-0AA638EAEA6D}">
      <dgm:prSet/>
      <dgm:spPr/>
      <dgm:t>
        <a:bodyPr/>
        <a:lstStyle/>
        <a:p>
          <a:r>
            <a:rPr lang="en-GB"/>
            <a:t>3. Crimes of basic and specific intent</a:t>
          </a:r>
          <a:endParaRPr lang="en-US"/>
        </a:p>
      </dgm:t>
    </dgm:pt>
    <dgm:pt modelId="{4BEF399D-8E75-4749-9537-536FAA51C489}" type="parTrans" cxnId="{D2710285-BB82-4AA5-A786-84B550853FB2}">
      <dgm:prSet/>
      <dgm:spPr/>
      <dgm:t>
        <a:bodyPr/>
        <a:lstStyle/>
        <a:p>
          <a:endParaRPr lang="en-US"/>
        </a:p>
      </dgm:t>
    </dgm:pt>
    <dgm:pt modelId="{E28E263F-D28F-464B-B991-ED08628EA380}" type="sibTrans" cxnId="{D2710285-BB82-4AA5-A786-84B550853FB2}">
      <dgm:prSet/>
      <dgm:spPr/>
      <dgm:t>
        <a:bodyPr/>
        <a:lstStyle/>
        <a:p>
          <a:endParaRPr lang="en-US"/>
        </a:p>
      </dgm:t>
    </dgm:pt>
    <dgm:pt modelId="{A717F2EB-3DF4-4591-896B-1658C7E0F8D1}">
      <dgm:prSet/>
      <dgm:spPr/>
      <dgm:t>
        <a:bodyPr/>
        <a:lstStyle/>
        <a:p>
          <a:r>
            <a:rPr lang="en-GB"/>
            <a:t>Lipman [1970]</a:t>
          </a:r>
          <a:endParaRPr lang="en-US"/>
        </a:p>
      </dgm:t>
    </dgm:pt>
    <dgm:pt modelId="{F0B8DF05-21E4-4537-82EF-9AEB7C4EDBB3}" type="parTrans" cxnId="{4BD01971-4A24-4198-8BA7-DE42E4BE36C9}">
      <dgm:prSet/>
      <dgm:spPr/>
      <dgm:t>
        <a:bodyPr/>
        <a:lstStyle/>
        <a:p>
          <a:endParaRPr lang="en-US"/>
        </a:p>
      </dgm:t>
    </dgm:pt>
    <dgm:pt modelId="{03C1D404-C8B7-438B-8D19-6E0A6DBE397F}" type="sibTrans" cxnId="{4BD01971-4A24-4198-8BA7-DE42E4BE36C9}">
      <dgm:prSet/>
      <dgm:spPr/>
      <dgm:t>
        <a:bodyPr/>
        <a:lstStyle/>
        <a:p>
          <a:endParaRPr lang="en-US"/>
        </a:p>
      </dgm:t>
    </dgm:pt>
    <dgm:pt modelId="{9DC195A0-8B34-4074-8D1C-2D957A3F6406}">
      <dgm:prSet/>
      <dgm:spPr/>
      <dgm:t>
        <a:bodyPr/>
        <a:lstStyle/>
        <a:p>
          <a:r>
            <a:rPr lang="en-GB"/>
            <a:t>DPP v Majewski [1977]</a:t>
          </a:r>
          <a:endParaRPr lang="en-US"/>
        </a:p>
      </dgm:t>
    </dgm:pt>
    <dgm:pt modelId="{D3878E33-82FE-4295-8941-7340BBD26180}" type="parTrans" cxnId="{B4278EF4-C8D7-4D4D-915F-CC5E10AB6C46}">
      <dgm:prSet/>
      <dgm:spPr/>
      <dgm:t>
        <a:bodyPr/>
        <a:lstStyle/>
        <a:p>
          <a:endParaRPr lang="en-US"/>
        </a:p>
      </dgm:t>
    </dgm:pt>
    <dgm:pt modelId="{ECFFD3E4-5ED1-4450-99EB-EF4ACAD797DB}" type="sibTrans" cxnId="{B4278EF4-C8D7-4D4D-915F-CC5E10AB6C46}">
      <dgm:prSet/>
      <dgm:spPr/>
      <dgm:t>
        <a:bodyPr/>
        <a:lstStyle/>
        <a:p>
          <a:endParaRPr lang="en-US"/>
        </a:p>
      </dgm:t>
    </dgm:pt>
    <dgm:pt modelId="{9102BA24-19D4-4FAC-BCB2-0C095DEA7033}">
      <dgm:prSet/>
      <dgm:spPr/>
      <dgm:t>
        <a:bodyPr/>
        <a:lstStyle/>
        <a:p>
          <a:r>
            <a:rPr lang="en-GB"/>
            <a:t>Caldwell [1982]</a:t>
          </a:r>
          <a:endParaRPr lang="en-US"/>
        </a:p>
      </dgm:t>
    </dgm:pt>
    <dgm:pt modelId="{E14751AB-2025-4DC3-9A0E-E6841E843E74}" type="parTrans" cxnId="{1DD3614F-CC91-4D16-8D7B-AFA80AB49A33}">
      <dgm:prSet/>
      <dgm:spPr/>
      <dgm:t>
        <a:bodyPr/>
        <a:lstStyle/>
        <a:p>
          <a:endParaRPr lang="en-US"/>
        </a:p>
      </dgm:t>
    </dgm:pt>
    <dgm:pt modelId="{C6D2A59D-E210-44D8-AC3E-13DEC1BCEF6F}" type="sibTrans" cxnId="{1DD3614F-CC91-4D16-8D7B-AFA80AB49A33}">
      <dgm:prSet/>
      <dgm:spPr/>
      <dgm:t>
        <a:bodyPr/>
        <a:lstStyle/>
        <a:p>
          <a:endParaRPr lang="en-US"/>
        </a:p>
      </dgm:t>
    </dgm:pt>
    <dgm:pt modelId="{BF5C6A50-085A-489D-B4EE-E4BCCAE4FCA1}">
      <dgm:prSet/>
      <dgm:spPr/>
      <dgm:t>
        <a:bodyPr/>
        <a:lstStyle/>
        <a:p>
          <a:r>
            <a:rPr lang="en-GB"/>
            <a:t>Heard [2007]</a:t>
          </a:r>
          <a:endParaRPr lang="en-US"/>
        </a:p>
      </dgm:t>
    </dgm:pt>
    <dgm:pt modelId="{BC25FD4C-299B-4631-9CF9-D6892EA36A97}" type="parTrans" cxnId="{F85D348C-38A2-43C2-8311-014303CB5C83}">
      <dgm:prSet/>
      <dgm:spPr/>
      <dgm:t>
        <a:bodyPr/>
        <a:lstStyle/>
        <a:p>
          <a:endParaRPr lang="en-US"/>
        </a:p>
      </dgm:t>
    </dgm:pt>
    <dgm:pt modelId="{3D0664FC-CB62-4EE5-920A-E86E87B8AECD}" type="sibTrans" cxnId="{F85D348C-38A2-43C2-8311-014303CB5C83}">
      <dgm:prSet/>
      <dgm:spPr/>
      <dgm:t>
        <a:bodyPr/>
        <a:lstStyle/>
        <a:p>
          <a:endParaRPr lang="en-US"/>
        </a:p>
      </dgm:t>
    </dgm:pt>
    <dgm:pt modelId="{27688883-3FC8-4B7F-8D31-B9DF16D36CA3}" type="pres">
      <dgm:prSet presAssocID="{94BB46C1-0DBE-4F09-8478-01C78FE55BC3}" presName="vert0" presStyleCnt="0">
        <dgm:presLayoutVars>
          <dgm:dir/>
          <dgm:animOne val="branch"/>
          <dgm:animLvl val="lvl"/>
        </dgm:presLayoutVars>
      </dgm:prSet>
      <dgm:spPr/>
    </dgm:pt>
    <dgm:pt modelId="{95743B02-54DA-4FC6-A497-93B066EE96AE}" type="pres">
      <dgm:prSet presAssocID="{CC2E45DF-2E00-44CF-B991-0AA638EAEA6D}" presName="thickLine" presStyleLbl="alignNode1" presStyleIdx="0" presStyleCnt="5"/>
      <dgm:spPr/>
    </dgm:pt>
    <dgm:pt modelId="{F44A8A95-C3F8-4F55-992F-2716011A1B02}" type="pres">
      <dgm:prSet presAssocID="{CC2E45DF-2E00-44CF-B991-0AA638EAEA6D}" presName="horz1" presStyleCnt="0"/>
      <dgm:spPr/>
    </dgm:pt>
    <dgm:pt modelId="{935610A8-F5AE-4FCE-8E5F-B34285442F07}" type="pres">
      <dgm:prSet presAssocID="{CC2E45DF-2E00-44CF-B991-0AA638EAEA6D}" presName="tx1" presStyleLbl="revTx" presStyleIdx="0" presStyleCnt="5"/>
      <dgm:spPr/>
    </dgm:pt>
    <dgm:pt modelId="{ED545635-AABE-49C7-AFA9-4824DB7CB7FD}" type="pres">
      <dgm:prSet presAssocID="{CC2E45DF-2E00-44CF-B991-0AA638EAEA6D}" presName="vert1" presStyleCnt="0"/>
      <dgm:spPr/>
    </dgm:pt>
    <dgm:pt modelId="{B106FF36-07F8-4FED-B199-9F1A2C562E26}" type="pres">
      <dgm:prSet presAssocID="{A717F2EB-3DF4-4591-896B-1658C7E0F8D1}" presName="thickLine" presStyleLbl="alignNode1" presStyleIdx="1" presStyleCnt="5"/>
      <dgm:spPr/>
    </dgm:pt>
    <dgm:pt modelId="{4F863CD6-F5FE-4A16-921B-AA759C6D12E7}" type="pres">
      <dgm:prSet presAssocID="{A717F2EB-3DF4-4591-896B-1658C7E0F8D1}" presName="horz1" presStyleCnt="0"/>
      <dgm:spPr/>
    </dgm:pt>
    <dgm:pt modelId="{4BB6101E-EA22-47A1-AFFF-7CC719E4B5EF}" type="pres">
      <dgm:prSet presAssocID="{A717F2EB-3DF4-4591-896B-1658C7E0F8D1}" presName="tx1" presStyleLbl="revTx" presStyleIdx="1" presStyleCnt="5"/>
      <dgm:spPr/>
    </dgm:pt>
    <dgm:pt modelId="{F6B4DBBF-4777-4786-99FC-D7116EB3CCE3}" type="pres">
      <dgm:prSet presAssocID="{A717F2EB-3DF4-4591-896B-1658C7E0F8D1}" presName="vert1" presStyleCnt="0"/>
      <dgm:spPr/>
    </dgm:pt>
    <dgm:pt modelId="{6C873D11-DAA3-454C-9A74-81B9FC49614D}" type="pres">
      <dgm:prSet presAssocID="{9DC195A0-8B34-4074-8D1C-2D957A3F6406}" presName="thickLine" presStyleLbl="alignNode1" presStyleIdx="2" presStyleCnt="5"/>
      <dgm:spPr/>
    </dgm:pt>
    <dgm:pt modelId="{4BF7782C-25A3-45C6-9E13-A4DA0D10F7C0}" type="pres">
      <dgm:prSet presAssocID="{9DC195A0-8B34-4074-8D1C-2D957A3F6406}" presName="horz1" presStyleCnt="0"/>
      <dgm:spPr/>
    </dgm:pt>
    <dgm:pt modelId="{E00D6D23-33D5-4C44-B969-23DC62DBDFE2}" type="pres">
      <dgm:prSet presAssocID="{9DC195A0-8B34-4074-8D1C-2D957A3F6406}" presName="tx1" presStyleLbl="revTx" presStyleIdx="2" presStyleCnt="5"/>
      <dgm:spPr/>
    </dgm:pt>
    <dgm:pt modelId="{AC65E25E-C934-454D-8054-66695C16DC1D}" type="pres">
      <dgm:prSet presAssocID="{9DC195A0-8B34-4074-8D1C-2D957A3F6406}" presName="vert1" presStyleCnt="0"/>
      <dgm:spPr/>
    </dgm:pt>
    <dgm:pt modelId="{9D965062-4AB3-4736-9416-64B4BAA9D80C}" type="pres">
      <dgm:prSet presAssocID="{9102BA24-19D4-4FAC-BCB2-0C095DEA7033}" presName="thickLine" presStyleLbl="alignNode1" presStyleIdx="3" presStyleCnt="5"/>
      <dgm:spPr/>
    </dgm:pt>
    <dgm:pt modelId="{AA8E8C13-EF30-496F-A357-EB9658C25D9E}" type="pres">
      <dgm:prSet presAssocID="{9102BA24-19D4-4FAC-BCB2-0C095DEA7033}" presName="horz1" presStyleCnt="0"/>
      <dgm:spPr/>
    </dgm:pt>
    <dgm:pt modelId="{662C4BD9-BC5F-4ED3-BBEE-DC3D018CDC0C}" type="pres">
      <dgm:prSet presAssocID="{9102BA24-19D4-4FAC-BCB2-0C095DEA7033}" presName="tx1" presStyleLbl="revTx" presStyleIdx="3" presStyleCnt="5"/>
      <dgm:spPr/>
    </dgm:pt>
    <dgm:pt modelId="{46559453-2419-40A5-8F60-FE918E0CAFFE}" type="pres">
      <dgm:prSet presAssocID="{9102BA24-19D4-4FAC-BCB2-0C095DEA7033}" presName="vert1" presStyleCnt="0"/>
      <dgm:spPr/>
    </dgm:pt>
    <dgm:pt modelId="{BC246AA9-BACA-4B9D-A08F-F11FF4D752EA}" type="pres">
      <dgm:prSet presAssocID="{BF5C6A50-085A-489D-B4EE-E4BCCAE4FCA1}" presName="thickLine" presStyleLbl="alignNode1" presStyleIdx="4" presStyleCnt="5"/>
      <dgm:spPr/>
    </dgm:pt>
    <dgm:pt modelId="{953BCA10-FBF1-4EF1-B22E-E568C8E6DDC5}" type="pres">
      <dgm:prSet presAssocID="{BF5C6A50-085A-489D-B4EE-E4BCCAE4FCA1}" presName="horz1" presStyleCnt="0"/>
      <dgm:spPr/>
    </dgm:pt>
    <dgm:pt modelId="{751DF41E-5511-4993-B87F-FA66DCB5D4B0}" type="pres">
      <dgm:prSet presAssocID="{BF5C6A50-085A-489D-B4EE-E4BCCAE4FCA1}" presName="tx1" presStyleLbl="revTx" presStyleIdx="4" presStyleCnt="5"/>
      <dgm:spPr/>
    </dgm:pt>
    <dgm:pt modelId="{F7820BFF-7119-4A3D-80FF-260845A1A6CB}" type="pres">
      <dgm:prSet presAssocID="{BF5C6A50-085A-489D-B4EE-E4BCCAE4FCA1}" presName="vert1" presStyleCnt="0"/>
      <dgm:spPr/>
    </dgm:pt>
  </dgm:ptLst>
  <dgm:cxnLst>
    <dgm:cxn modelId="{8136A11A-EC89-4DD0-8654-9D875599FF81}" type="presOf" srcId="{BF5C6A50-085A-489D-B4EE-E4BCCAE4FCA1}" destId="{751DF41E-5511-4993-B87F-FA66DCB5D4B0}" srcOrd="0" destOrd="0" presId="urn:microsoft.com/office/officeart/2008/layout/LinedList"/>
    <dgm:cxn modelId="{1D166329-B080-4D33-B1C1-4791D84AC627}" type="presOf" srcId="{9DC195A0-8B34-4074-8D1C-2D957A3F6406}" destId="{E00D6D23-33D5-4C44-B969-23DC62DBDFE2}" srcOrd="0" destOrd="0" presId="urn:microsoft.com/office/officeart/2008/layout/LinedList"/>
    <dgm:cxn modelId="{EAAA7839-9894-4375-9CF2-69B7C2981DE9}" type="presOf" srcId="{CC2E45DF-2E00-44CF-B991-0AA638EAEA6D}" destId="{935610A8-F5AE-4FCE-8E5F-B34285442F07}" srcOrd="0" destOrd="0" presId="urn:microsoft.com/office/officeart/2008/layout/LinedList"/>
    <dgm:cxn modelId="{AD31924C-22E3-4497-BF73-B65E414A1412}" type="presOf" srcId="{A717F2EB-3DF4-4591-896B-1658C7E0F8D1}" destId="{4BB6101E-EA22-47A1-AFFF-7CC719E4B5EF}" srcOrd="0" destOrd="0" presId="urn:microsoft.com/office/officeart/2008/layout/LinedList"/>
    <dgm:cxn modelId="{1DD3614F-CC91-4D16-8D7B-AFA80AB49A33}" srcId="{94BB46C1-0DBE-4F09-8478-01C78FE55BC3}" destId="{9102BA24-19D4-4FAC-BCB2-0C095DEA7033}" srcOrd="3" destOrd="0" parTransId="{E14751AB-2025-4DC3-9A0E-E6841E843E74}" sibTransId="{C6D2A59D-E210-44D8-AC3E-13DEC1BCEF6F}"/>
    <dgm:cxn modelId="{4BD01971-4A24-4198-8BA7-DE42E4BE36C9}" srcId="{94BB46C1-0DBE-4F09-8478-01C78FE55BC3}" destId="{A717F2EB-3DF4-4591-896B-1658C7E0F8D1}" srcOrd="1" destOrd="0" parTransId="{F0B8DF05-21E4-4537-82EF-9AEB7C4EDBB3}" sibTransId="{03C1D404-C8B7-438B-8D19-6E0A6DBE397F}"/>
    <dgm:cxn modelId="{D2710285-BB82-4AA5-A786-84B550853FB2}" srcId="{94BB46C1-0DBE-4F09-8478-01C78FE55BC3}" destId="{CC2E45DF-2E00-44CF-B991-0AA638EAEA6D}" srcOrd="0" destOrd="0" parTransId="{4BEF399D-8E75-4749-9537-536FAA51C489}" sibTransId="{E28E263F-D28F-464B-B991-ED08628EA380}"/>
    <dgm:cxn modelId="{F85D348C-38A2-43C2-8311-014303CB5C83}" srcId="{94BB46C1-0DBE-4F09-8478-01C78FE55BC3}" destId="{BF5C6A50-085A-489D-B4EE-E4BCCAE4FCA1}" srcOrd="4" destOrd="0" parTransId="{BC25FD4C-299B-4631-9CF9-D6892EA36A97}" sibTransId="{3D0664FC-CB62-4EE5-920A-E86E87B8AECD}"/>
    <dgm:cxn modelId="{1DB2CFF0-31F4-489E-9A88-2234240CB836}" type="presOf" srcId="{94BB46C1-0DBE-4F09-8478-01C78FE55BC3}" destId="{27688883-3FC8-4B7F-8D31-B9DF16D36CA3}" srcOrd="0" destOrd="0" presId="urn:microsoft.com/office/officeart/2008/layout/LinedList"/>
    <dgm:cxn modelId="{B4278EF4-C8D7-4D4D-915F-CC5E10AB6C46}" srcId="{94BB46C1-0DBE-4F09-8478-01C78FE55BC3}" destId="{9DC195A0-8B34-4074-8D1C-2D957A3F6406}" srcOrd="2" destOrd="0" parTransId="{D3878E33-82FE-4295-8941-7340BBD26180}" sibTransId="{ECFFD3E4-5ED1-4450-99EB-EF4ACAD797DB}"/>
    <dgm:cxn modelId="{6B9786F7-9497-4987-B54D-9F3DBAC9F8C1}" type="presOf" srcId="{9102BA24-19D4-4FAC-BCB2-0C095DEA7033}" destId="{662C4BD9-BC5F-4ED3-BBEE-DC3D018CDC0C}" srcOrd="0" destOrd="0" presId="urn:microsoft.com/office/officeart/2008/layout/LinedList"/>
    <dgm:cxn modelId="{186A52C3-9891-4D9C-A8AA-0D1AF14A2088}" type="presParOf" srcId="{27688883-3FC8-4B7F-8D31-B9DF16D36CA3}" destId="{95743B02-54DA-4FC6-A497-93B066EE96AE}" srcOrd="0" destOrd="0" presId="urn:microsoft.com/office/officeart/2008/layout/LinedList"/>
    <dgm:cxn modelId="{AB559891-E346-4E17-9E6E-46F225DEEB01}" type="presParOf" srcId="{27688883-3FC8-4B7F-8D31-B9DF16D36CA3}" destId="{F44A8A95-C3F8-4F55-992F-2716011A1B02}" srcOrd="1" destOrd="0" presId="urn:microsoft.com/office/officeart/2008/layout/LinedList"/>
    <dgm:cxn modelId="{F92A99CD-EC30-4247-A80E-E0AA29433DA0}" type="presParOf" srcId="{F44A8A95-C3F8-4F55-992F-2716011A1B02}" destId="{935610A8-F5AE-4FCE-8E5F-B34285442F07}" srcOrd="0" destOrd="0" presId="urn:microsoft.com/office/officeart/2008/layout/LinedList"/>
    <dgm:cxn modelId="{7A9D1784-5737-4BC9-AA67-2D4686DFC31D}" type="presParOf" srcId="{F44A8A95-C3F8-4F55-992F-2716011A1B02}" destId="{ED545635-AABE-49C7-AFA9-4824DB7CB7FD}" srcOrd="1" destOrd="0" presId="urn:microsoft.com/office/officeart/2008/layout/LinedList"/>
    <dgm:cxn modelId="{7B83DF63-2C02-4CAF-9FBA-31D1B297A55D}" type="presParOf" srcId="{27688883-3FC8-4B7F-8D31-B9DF16D36CA3}" destId="{B106FF36-07F8-4FED-B199-9F1A2C562E26}" srcOrd="2" destOrd="0" presId="urn:microsoft.com/office/officeart/2008/layout/LinedList"/>
    <dgm:cxn modelId="{3AED92BD-B2C9-4165-90D7-24C8D24F482D}" type="presParOf" srcId="{27688883-3FC8-4B7F-8D31-B9DF16D36CA3}" destId="{4F863CD6-F5FE-4A16-921B-AA759C6D12E7}" srcOrd="3" destOrd="0" presId="urn:microsoft.com/office/officeart/2008/layout/LinedList"/>
    <dgm:cxn modelId="{43089C97-34BF-4AC0-93BA-DF6B677936EA}" type="presParOf" srcId="{4F863CD6-F5FE-4A16-921B-AA759C6D12E7}" destId="{4BB6101E-EA22-47A1-AFFF-7CC719E4B5EF}" srcOrd="0" destOrd="0" presId="urn:microsoft.com/office/officeart/2008/layout/LinedList"/>
    <dgm:cxn modelId="{3B5A04BE-B441-404E-A669-047D4B76CC55}" type="presParOf" srcId="{4F863CD6-F5FE-4A16-921B-AA759C6D12E7}" destId="{F6B4DBBF-4777-4786-99FC-D7116EB3CCE3}" srcOrd="1" destOrd="0" presId="urn:microsoft.com/office/officeart/2008/layout/LinedList"/>
    <dgm:cxn modelId="{67D9F8E1-7831-4E69-B31A-290EF356F23A}" type="presParOf" srcId="{27688883-3FC8-4B7F-8D31-B9DF16D36CA3}" destId="{6C873D11-DAA3-454C-9A74-81B9FC49614D}" srcOrd="4" destOrd="0" presId="urn:microsoft.com/office/officeart/2008/layout/LinedList"/>
    <dgm:cxn modelId="{E0D70CB3-B814-4DA0-AC37-EE4F847D178F}" type="presParOf" srcId="{27688883-3FC8-4B7F-8D31-B9DF16D36CA3}" destId="{4BF7782C-25A3-45C6-9E13-A4DA0D10F7C0}" srcOrd="5" destOrd="0" presId="urn:microsoft.com/office/officeart/2008/layout/LinedList"/>
    <dgm:cxn modelId="{9E5B9107-E5C0-4D1A-8A86-6D1F1A606AC5}" type="presParOf" srcId="{4BF7782C-25A3-45C6-9E13-A4DA0D10F7C0}" destId="{E00D6D23-33D5-4C44-B969-23DC62DBDFE2}" srcOrd="0" destOrd="0" presId="urn:microsoft.com/office/officeart/2008/layout/LinedList"/>
    <dgm:cxn modelId="{7774E95A-37D6-4624-941B-968D15C6704D}" type="presParOf" srcId="{4BF7782C-25A3-45C6-9E13-A4DA0D10F7C0}" destId="{AC65E25E-C934-454D-8054-66695C16DC1D}" srcOrd="1" destOrd="0" presId="urn:microsoft.com/office/officeart/2008/layout/LinedList"/>
    <dgm:cxn modelId="{183F7FB1-5E21-44E9-9093-EE8EA2EC944F}" type="presParOf" srcId="{27688883-3FC8-4B7F-8D31-B9DF16D36CA3}" destId="{9D965062-4AB3-4736-9416-64B4BAA9D80C}" srcOrd="6" destOrd="0" presId="urn:microsoft.com/office/officeart/2008/layout/LinedList"/>
    <dgm:cxn modelId="{D5A48512-ABBE-47A1-AE41-0BC53F07790F}" type="presParOf" srcId="{27688883-3FC8-4B7F-8D31-B9DF16D36CA3}" destId="{AA8E8C13-EF30-496F-A357-EB9658C25D9E}" srcOrd="7" destOrd="0" presId="urn:microsoft.com/office/officeart/2008/layout/LinedList"/>
    <dgm:cxn modelId="{9F24CD29-CA85-4C8C-A149-7F8CADFD3E8D}" type="presParOf" srcId="{AA8E8C13-EF30-496F-A357-EB9658C25D9E}" destId="{662C4BD9-BC5F-4ED3-BBEE-DC3D018CDC0C}" srcOrd="0" destOrd="0" presId="urn:microsoft.com/office/officeart/2008/layout/LinedList"/>
    <dgm:cxn modelId="{75B3EF05-9C5E-4B59-A316-36A4A58F4364}" type="presParOf" srcId="{AA8E8C13-EF30-496F-A357-EB9658C25D9E}" destId="{46559453-2419-40A5-8F60-FE918E0CAFFE}" srcOrd="1" destOrd="0" presId="urn:microsoft.com/office/officeart/2008/layout/LinedList"/>
    <dgm:cxn modelId="{B225492D-A8C4-4F21-AC2E-333DBA53610D}" type="presParOf" srcId="{27688883-3FC8-4B7F-8D31-B9DF16D36CA3}" destId="{BC246AA9-BACA-4B9D-A08F-F11FF4D752EA}" srcOrd="8" destOrd="0" presId="urn:microsoft.com/office/officeart/2008/layout/LinedList"/>
    <dgm:cxn modelId="{F4BD8730-3488-424F-B212-E250A6B87293}" type="presParOf" srcId="{27688883-3FC8-4B7F-8D31-B9DF16D36CA3}" destId="{953BCA10-FBF1-4EF1-B22E-E568C8E6DDC5}" srcOrd="9" destOrd="0" presId="urn:microsoft.com/office/officeart/2008/layout/LinedList"/>
    <dgm:cxn modelId="{CDCC014F-C52A-44B2-B0EC-8A4F65E85C61}" type="presParOf" srcId="{953BCA10-FBF1-4EF1-B22E-E568C8E6DDC5}" destId="{751DF41E-5511-4993-B87F-FA66DCB5D4B0}" srcOrd="0" destOrd="0" presId="urn:microsoft.com/office/officeart/2008/layout/LinedList"/>
    <dgm:cxn modelId="{8195444B-878C-4F48-8B03-FB399DDE2AB2}" type="presParOf" srcId="{953BCA10-FBF1-4EF1-B22E-E568C8E6DDC5}" destId="{F7820BFF-7119-4A3D-80FF-260845A1A6C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DD042F-CAED-41CF-841E-8629EDBD9A8B}"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613C440-1DF2-4017-8C70-12D652367FCE}">
      <dgm:prSet/>
      <dgm:spPr/>
      <dgm:t>
        <a:bodyPr/>
        <a:lstStyle/>
        <a:p>
          <a:r>
            <a:rPr lang="en-GB"/>
            <a:t>Where a person acts while in a state of unconsciousness or impaired consciousness.</a:t>
          </a:r>
          <a:endParaRPr lang="en-US"/>
        </a:p>
      </dgm:t>
    </dgm:pt>
    <dgm:pt modelId="{94AC4E11-4CF2-4B06-ADA5-C90FE55AEE86}" type="parTrans" cxnId="{0CDEE585-5653-47AB-999A-3F87B91E4FC5}">
      <dgm:prSet/>
      <dgm:spPr/>
      <dgm:t>
        <a:bodyPr/>
        <a:lstStyle/>
        <a:p>
          <a:endParaRPr lang="en-US"/>
        </a:p>
      </dgm:t>
    </dgm:pt>
    <dgm:pt modelId="{7C668C15-5989-4E2A-BC5C-C99C85D139BD}" type="sibTrans" cxnId="{0CDEE585-5653-47AB-999A-3F87B91E4FC5}">
      <dgm:prSet/>
      <dgm:spPr/>
      <dgm:t>
        <a:bodyPr/>
        <a:lstStyle/>
        <a:p>
          <a:endParaRPr lang="en-US"/>
        </a:p>
      </dgm:t>
    </dgm:pt>
    <dgm:pt modelId="{02D2BD7D-8F86-44C3-A743-658BF56A1F82}">
      <dgm:prSet/>
      <dgm:spPr/>
      <dgm:t>
        <a:bodyPr/>
        <a:lstStyle/>
        <a:p>
          <a:r>
            <a:rPr lang="en-GB"/>
            <a:t>In such a condition, the movements of a person’s body or limbs are involuntary (see Watmore v Jenkins [1962] 2 QB 572).</a:t>
          </a:r>
          <a:endParaRPr lang="en-US"/>
        </a:p>
      </dgm:t>
    </dgm:pt>
    <dgm:pt modelId="{41CF3A2D-B245-49E5-B329-75CA269C9AF9}" type="parTrans" cxnId="{A138DF29-CE87-4179-9F15-A861C69A9B8E}">
      <dgm:prSet/>
      <dgm:spPr/>
      <dgm:t>
        <a:bodyPr/>
        <a:lstStyle/>
        <a:p>
          <a:endParaRPr lang="en-US"/>
        </a:p>
      </dgm:t>
    </dgm:pt>
    <dgm:pt modelId="{B1B4E744-30D3-4761-8A79-837DB8025298}" type="sibTrans" cxnId="{A138DF29-CE87-4179-9F15-A861C69A9B8E}">
      <dgm:prSet/>
      <dgm:spPr/>
      <dgm:t>
        <a:bodyPr/>
        <a:lstStyle/>
        <a:p>
          <a:endParaRPr lang="en-US"/>
        </a:p>
      </dgm:t>
    </dgm:pt>
    <dgm:pt modelId="{72EB0C25-E6F1-4850-BF4F-F0BDB732A715}">
      <dgm:prSet/>
      <dgm:spPr/>
      <dgm:t>
        <a:bodyPr/>
        <a:lstStyle/>
        <a:p>
          <a:r>
            <a:rPr lang="en-GB"/>
            <a:t>In Bratty v AG for Northern Ireland [1963] AC 386, 409, Lord Denning defined an involuntary act or automatism as: </a:t>
          </a:r>
          <a:r>
            <a:rPr lang="en-GB" i="1"/>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a:p>
      </dgm:t>
    </dgm:pt>
    <dgm:pt modelId="{068DF98F-9F8B-4DA7-8628-CD4596426537}" type="parTrans" cxnId="{1DAD65AE-852C-427E-80E1-E7E46C8265CF}">
      <dgm:prSet/>
      <dgm:spPr/>
      <dgm:t>
        <a:bodyPr/>
        <a:lstStyle/>
        <a:p>
          <a:endParaRPr lang="en-US"/>
        </a:p>
      </dgm:t>
    </dgm:pt>
    <dgm:pt modelId="{2E4C9F56-FFD3-47C7-85BD-50D786BE235A}" type="sibTrans" cxnId="{1DAD65AE-852C-427E-80E1-E7E46C8265CF}">
      <dgm:prSet/>
      <dgm:spPr/>
      <dgm:t>
        <a:bodyPr/>
        <a:lstStyle/>
        <a:p>
          <a:endParaRPr lang="en-US"/>
        </a:p>
      </dgm:t>
    </dgm:pt>
    <dgm:pt modelId="{88F3DB87-5ED1-4D1E-A9E7-009145EEBC1B}" type="pres">
      <dgm:prSet presAssocID="{52DD042F-CAED-41CF-841E-8629EDBD9A8B}" presName="Name0" presStyleCnt="0">
        <dgm:presLayoutVars>
          <dgm:dir/>
          <dgm:resizeHandles val="exact"/>
        </dgm:presLayoutVars>
      </dgm:prSet>
      <dgm:spPr/>
    </dgm:pt>
    <dgm:pt modelId="{58EE5E99-D862-425A-8287-11A3D0629EC9}" type="pres">
      <dgm:prSet presAssocID="{E613C440-1DF2-4017-8C70-12D652367FCE}" presName="node" presStyleLbl="node1" presStyleIdx="0" presStyleCnt="3">
        <dgm:presLayoutVars>
          <dgm:bulletEnabled val="1"/>
        </dgm:presLayoutVars>
      </dgm:prSet>
      <dgm:spPr/>
    </dgm:pt>
    <dgm:pt modelId="{4BC88E33-382A-4791-8018-AB27203ACCC9}" type="pres">
      <dgm:prSet presAssocID="{7C668C15-5989-4E2A-BC5C-C99C85D139BD}" presName="sibTrans" presStyleLbl="sibTrans2D1" presStyleIdx="0" presStyleCnt="2"/>
      <dgm:spPr/>
    </dgm:pt>
    <dgm:pt modelId="{134B1343-2F09-411A-B05D-D81D057F6782}" type="pres">
      <dgm:prSet presAssocID="{7C668C15-5989-4E2A-BC5C-C99C85D139BD}" presName="connectorText" presStyleLbl="sibTrans2D1" presStyleIdx="0" presStyleCnt="2"/>
      <dgm:spPr/>
    </dgm:pt>
    <dgm:pt modelId="{67AC7BCF-863D-4DEC-ADC3-43003157D425}" type="pres">
      <dgm:prSet presAssocID="{02D2BD7D-8F86-44C3-A743-658BF56A1F82}" presName="node" presStyleLbl="node1" presStyleIdx="1" presStyleCnt="3">
        <dgm:presLayoutVars>
          <dgm:bulletEnabled val="1"/>
        </dgm:presLayoutVars>
      </dgm:prSet>
      <dgm:spPr/>
    </dgm:pt>
    <dgm:pt modelId="{E7DAB70B-7E6B-40DE-A83A-E3366F0CF1CB}" type="pres">
      <dgm:prSet presAssocID="{B1B4E744-30D3-4761-8A79-837DB8025298}" presName="sibTrans" presStyleLbl="sibTrans2D1" presStyleIdx="1" presStyleCnt="2"/>
      <dgm:spPr/>
    </dgm:pt>
    <dgm:pt modelId="{2AF7A0FE-67DA-418B-B4FF-331484116241}" type="pres">
      <dgm:prSet presAssocID="{B1B4E744-30D3-4761-8A79-837DB8025298}" presName="connectorText" presStyleLbl="sibTrans2D1" presStyleIdx="1" presStyleCnt="2"/>
      <dgm:spPr/>
    </dgm:pt>
    <dgm:pt modelId="{08A2FE13-677D-469B-8205-8AB544768E72}" type="pres">
      <dgm:prSet presAssocID="{72EB0C25-E6F1-4850-BF4F-F0BDB732A715}" presName="node" presStyleLbl="node1" presStyleIdx="2" presStyleCnt="3">
        <dgm:presLayoutVars>
          <dgm:bulletEnabled val="1"/>
        </dgm:presLayoutVars>
      </dgm:prSet>
      <dgm:spPr/>
    </dgm:pt>
  </dgm:ptLst>
  <dgm:cxnLst>
    <dgm:cxn modelId="{953C331B-E0CF-440F-83BC-C8C4146F02E9}" type="presOf" srcId="{B1B4E744-30D3-4761-8A79-837DB8025298}" destId="{2AF7A0FE-67DA-418B-B4FF-331484116241}" srcOrd="1" destOrd="0" presId="urn:microsoft.com/office/officeart/2005/8/layout/process1"/>
    <dgm:cxn modelId="{A138DF29-CE87-4179-9F15-A861C69A9B8E}" srcId="{52DD042F-CAED-41CF-841E-8629EDBD9A8B}" destId="{02D2BD7D-8F86-44C3-A743-658BF56A1F82}" srcOrd="1" destOrd="0" parTransId="{41CF3A2D-B245-49E5-B329-75CA269C9AF9}" sibTransId="{B1B4E744-30D3-4761-8A79-837DB8025298}"/>
    <dgm:cxn modelId="{857D2636-5CE6-4316-9C94-858DEF8DC62C}" type="presOf" srcId="{52DD042F-CAED-41CF-841E-8629EDBD9A8B}" destId="{88F3DB87-5ED1-4D1E-A9E7-009145EEBC1B}" srcOrd="0" destOrd="0" presId="urn:microsoft.com/office/officeart/2005/8/layout/process1"/>
    <dgm:cxn modelId="{85569564-A52E-4A3A-9ED4-FC195BA01356}" type="presOf" srcId="{7C668C15-5989-4E2A-BC5C-C99C85D139BD}" destId="{4BC88E33-382A-4791-8018-AB27203ACCC9}" srcOrd="0" destOrd="0" presId="urn:microsoft.com/office/officeart/2005/8/layout/process1"/>
    <dgm:cxn modelId="{12371250-815B-42E4-B5D6-7A96814F38A0}" type="presOf" srcId="{E613C440-1DF2-4017-8C70-12D652367FCE}" destId="{58EE5E99-D862-425A-8287-11A3D0629EC9}" srcOrd="0" destOrd="0" presId="urn:microsoft.com/office/officeart/2005/8/layout/process1"/>
    <dgm:cxn modelId="{5A8D5E7E-0267-4C0A-BE49-DEDA81258930}" type="presOf" srcId="{7C668C15-5989-4E2A-BC5C-C99C85D139BD}" destId="{134B1343-2F09-411A-B05D-D81D057F6782}" srcOrd="1" destOrd="0" presId="urn:microsoft.com/office/officeart/2005/8/layout/process1"/>
    <dgm:cxn modelId="{44B19583-924E-4A2A-9EAF-664EC575D6EE}" type="presOf" srcId="{72EB0C25-E6F1-4850-BF4F-F0BDB732A715}" destId="{08A2FE13-677D-469B-8205-8AB544768E72}" srcOrd="0" destOrd="0" presId="urn:microsoft.com/office/officeart/2005/8/layout/process1"/>
    <dgm:cxn modelId="{0CDEE585-5653-47AB-999A-3F87B91E4FC5}" srcId="{52DD042F-CAED-41CF-841E-8629EDBD9A8B}" destId="{E613C440-1DF2-4017-8C70-12D652367FCE}" srcOrd="0" destOrd="0" parTransId="{94AC4E11-4CF2-4B06-ADA5-C90FE55AEE86}" sibTransId="{7C668C15-5989-4E2A-BC5C-C99C85D139BD}"/>
    <dgm:cxn modelId="{1DAD65AE-852C-427E-80E1-E7E46C8265CF}" srcId="{52DD042F-CAED-41CF-841E-8629EDBD9A8B}" destId="{72EB0C25-E6F1-4850-BF4F-F0BDB732A715}" srcOrd="2" destOrd="0" parTransId="{068DF98F-9F8B-4DA7-8628-CD4596426537}" sibTransId="{2E4C9F56-FFD3-47C7-85BD-50D786BE235A}"/>
    <dgm:cxn modelId="{F13F93E7-1092-4EC7-890E-887E2008A6CF}" type="presOf" srcId="{B1B4E744-30D3-4761-8A79-837DB8025298}" destId="{E7DAB70B-7E6B-40DE-A83A-E3366F0CF1CB}" srcOrd="0" destOrd="0" presId="urn:microsoft.com/office/officeart/2005/8/layout/process1"/>
    <dgm:cxn modelId="{155E9FEE-1272-470D-B946-79D0B0A1EF9D}" type="presOf" srcId="{02D2BD7D-8F86-44C3-A743-658BF56A1F82}" destId="{67AC7BCF-863D-4DEC-ADC3-43003157D425}" srcOrd="0" destOrd="0" presId="urn:microsoft.com/office/officeart/2005/8/layout/process1"/>
    <dgm:cxn modelId="{39569D7A-8EBE-4A12-8D67-A8BB82BC048E}" type="presParOf" srcId="{88F3DB87-5ED1-4D1E-A9E7-009145EEBC1B}" destId="{58EE5E99-D862-425A-8287-11A3D0629EC9}" srcOrd="0" destOrd="0" presId="urn:microsoft.com/office/officeart/2005/8/layout/process1"/>
    <dgm:cxn modelId="{CCA66314-CCA4-4FCA-9643-2365E0319D25}" type="presParOf" srcId="{88F3DB87-5ED1-4D1E-A9E7-009145EEBC1B}" destId="{4BC88E33-382A-4791-8018-AB27203ACCC9}" srcOrd="1" destOrd="0" presId="urn:microsoft.com/office/officeart/2005/8/layout/process1"/>
    <dgm:cxn modelId="{7A8BF406-3E4B-4E16-97FE-BCE7EB498C42}" type="presParOf" srcId="{4BC88E33-382A-4791-8018-AB27203ACCC9}" destId="{134B1343-2F09-411A-B05D-D81D057F6782}" srcOrd="0" destOrd="0" presId="urn:microsoft.com/office/officeart/2005/8/layout/process1"/>
    <dgm:cxn modelId="{2CEA91D7-69C7-4E4A-91F0-857C8E96DF55}" type="presParOf" srcId="{88F3DB87-5ED1-4D1E-A9E7-009145EEBC1B}" destId="{67AC7BCF-863D-4DEC-ADC3-43003157D425}" srcOrd="2" destOrd="0" presId="urn:microsoft.com/office/officeart/2005/8/layout/process1"/>
    <dgm:cxn modelId="{CB3C6EFD-A90F-4A50-ADFF-2BFC6B40B8F0}" type="presParOf" srcId="{88F3DB87-5ED1-4D1E-A9E7-009145EEBC1B}" destId="{E7DAB70B-7E6B-40DE-A83A-E3366F0CF1CB}" srcOrd="3" destOrd="0" presId="urn:microsoft.com/office/officeart/2005/8/layout/process1"/>
    <dgm:cxn modelId="{D69A5AD1-BE47-4F18-A362-AEAA89C84AC7}" type="presParOf" srcId="{E7DAB70B-7E6B-40DE-A83A-E3366F0CF1CB}" destId="{2AF7A0FE-67DA-418B-B4FF-331484116241}" srcOrd="0" destOrd="0" presId="urn:microsoft.com/office/officeart/2005/8/layout/process1"/>
    <dgm:cxn modelId="{4053B0E4-AF23-4B50-AC94-5B6D229DC147}" type="presParOf" srcId="{88F3DB87-5ED1-4D1E-A9E7-009145EEBC1B}" destId="{08A2FE13-677D-469B-8205-8AB544768E72}"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FC5625-0EC4-49BB-8B52-F3C5785E350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A0F2E0-72B7-45A2-9732-DB9373E9F3F5}">
      <dgm:prSet/>
      <dgm:spPr/>
      <dgm:t>
        <a:bodyPr/>
        <a:lstStyle/>
        <a:p>
          <a:r>
            <a:rPr lang="en-GB"/>
            <a:t>Automatism is self-induced where it results from something which D has done or failed to do.</a:t>
          </a:r>
          <a:endParaRPr lang="en-US"/>
        </a:p>
      </dgm:t>
    </dgm:pt>
    <dgm:pt modelId="{8596269E-AD0B-41B3-9973-3A0C4DADAE51}" type="parTrans" cxnId="{AD727C7F-6DC9-4F74-924F-9DA895042857}">
      <dgm:prSet/>
      <dgm:spPr/>
      <dgm:t>
        <a:bodyPr/>
        <a:lstStyle/>
        <a:p>
          <a:endParaRPr lang="en-US"/>
        </a:p>
      </dgm:t>
    </dgm:pt>
    <dgm:pt modelId="{2FD29294-CB06-46FD-AA7F-649221DCE1FD}" type="sibTrans" cxnId="{AD727C7F-6DC9-4F74-924F-9DA895042857}">
      <dgm:prSet/>
      <dgm:spPr/>
      <dgm:t>
        <a:bodyPr/>
        <a:lstStyle/>
        <a:p>
          <a:endParaRPr lang="en-US"/>
        </a:p>
      </dgm:t>
    </dgm:pt>
    <dgm:pt modelId="{F2B3277C-31B7-421D-A009-4F2CCCAA25FE}">
      <dgm:prSet/>
      <dgm:spPr/>
      <dgm:t>
        <a:bodyPr/>
        <a:lstStyle/>
        <a:p>
          <a:r>
            <a:rPr lang="en-GB"/>
            <a:t>Most common example is voluntary ingestion of alcohol or prescribed drugs.</a:t>
          </a:r>
          <a:endParaRPr lang="en-US"/>
        </a:p>
      </dgm:t>
    </dgm:pt>
    <dgm:pt modelId="{DFD5DCC3-628A-4719-A67C-599D9AA7FE2C}" type="parTrans" cxnId="{07040577-B987-47B4-9617-FB00B28B3E5C}">
      <dgm:prSet/>
      <dgm:spPr/>
      <dgm:t>
        <a:bodyPr/>
        <a:lstStyle/>
        <a:p>
          <a:endParaRPr lang="en-US"/>
        </a:p>
      </dgm:t>
    </dgm:pt>
    <dgm:pt modelId="{1EA857E2-956F-4027-97BE-77625A2F2F38}" type="sibTrans" cxnId="{07040577-B987-47B4-9617-FB00B28B3E5C}">
      <dgm:prSet/>
      <dgm:spPr/>
      <dgm:t>
        <a:bodyPr/>
        <a:lstStyle/>
        <a:p>
          <a:endParaRPr lang="en-US"/>
        </a:p>
      </dgm:t>
    </dgm:pt>
    <dgm:pt modelId="{0B5010F1-A617-495D-84B0-50E1FC545E5E}">
      <dgm:prSet/>
      <dgm:spPr/>
      <dgm:t>
        <a:bodyPr/>
        <a:lstStyle/>
        <a:p>
          <a:r>
            <a:rPr lang="en-GB"/>
            <a:t>Where D’s state of impaired consciousness is due to self-induced intoxication by drink or drugs, this will not avail him if the crime with which he is charged is one of ‘basic intent’, although it may negate mens rea for a crime of ‘specific intent’ </a:t>
          </a:r>
          <a:endParaRPr lang="en-US"/>
        </a:p>
      </dgm:t>
    </dgm:pt>
    <dgm:pt modelId="{DC0EBDD9-1E46-4E68-9432-BD22702DDAA0}" type="parTrans" cxnId="{AA44D9C9-2B5A-4D93-8909-AACD36EE3ACB}">
      <dgm:prSet/>
      <dgm:spPr/>
      <dgm:t>
        <a:bodyPr/>
        <a:lstStyle/>
        <a:p>
          <a:endParaRPr lang="en-US"/>
        </a:p>
      </dgm:t>
    </dgm:pt>
    <dgm:pt modelId="{C52A8EED-0818-4B18-8BA7-E62FFB6B8538}" type="sibTrans" cxnId="{AA44D9C9-2B5A-4D93-8909-AACD36EE3ACB}">
      <dgm:prSet/>
      <dgm:spPr/>
      <dgm:t>
        <a:bodyPr/>
        <a:lstStyle/>
        <a:p>
          <a:endParaRPr lang="en-US"/>
        </a:p>
      </dgm:t>
    </dgm:pt>
    <dgm:pt modelId="{1A6FD620-A26E-4824-AE56-186176BFB77D}">
      <dgm:prSet/>
      <dgm:spPr/>
      <dgm:t>
        <a:bodyPr/>
        <a:lstStyle/>
        <a:p>
          <a:r>
            <a:rPr lang="en-GB"/>
            <a:t>Where automatism is due to some cause other than intoxication by alcohol or proscribed drugs, D cannot be convicted of an offence of specific intent and it may provide a defence to crimes of basic intent (Bailey [1983] 1 WLR 760). </a:t>
          </a:r>
          <a:endParaRPr lang="en-US"/>
        </a:p>
      </dgm:t>
    </dgm:pt>
    <dgm:pt modelId="{C7239CA7-1D23-4F31-B3C3-F46A8DD98CEE}" type="parTrans" cxnId="{973117AF-5CA1-4C43-840C-19942E2F5A0C}">
      <dgm:prSet/>
      <dgm:spPr/>
      <dgm:t>
        <a:bodyPr/>
        <a:lstStyle/>
        <a:p>
          <a:endParaRPr lang="en-US"/>
        </a:p>
      </dgm:t>
    </dgm:pt>
    <dgm:pt modelId="{7F9B2929-B431-43E1-90F0-E40919E75C5B}" type="sibTrans" cxnId="{973117AF-5CA1-4C43-840C-19942E2F5A0C}">
      <dgm:prSet/>
      <dgm:spPr/>
      <dgm:t>
        <a:bodyPr/>
        <a:lstStyle/>
        <a:p>
          <a:endParaRPr lang="en-US"/>
        </a:p>
      </dgm:t>
    </dgm:pt>
    <dgm:pt modelId="{67CDA586-7DF6-4278-A5D0-0C65EC9E3F45}" type="pres">
      <dgm:prSet presAssocID="{97FC5625-0EC4-49BB-8B52-F3C5785E3502}" presName="linear" presStyleCnt="0">
        <dgm:presLayoutVars>
          <dgm:animLvl val="lvl"/>
          <dgm:resizeHandles val="exact"/>
        </dgm:presLayoutVars>
      </dgm:prSet>
      <dgm:spPr/>
    </dgm:pt>
    <dgm:pt modelId="{9C84C581-FAE6-4DCE-9555-0E22EA474BD4}" type="pres">
      <dgm:prSet presAssocID="{91A0F2E0-72B7-45A2-9732-DB9373E9F3F5}" presName="parentText" presStyleLbl="node1" presStyleIdx="0" presStyleCnt="4">
        <dgm:presLayoutVars>
          <dgm:chMax val="0"/>
          <dgm:bulletEnabled val="1"/>
        </dgm:presLayoutVars>
      </dgm:prSet>
      <dgm:spPr/>
    </dgm:pt>
    <dgm:pt modelId="{70A70F40-FA39-48BF-8515-FD4F18815CB0}" type="pres">
      <dgm:prSet presAssocID="{2FD29294-CB06-46FD-AA7F-649221DCE1FD}" presName="spacer" presStyleCnt="0"/>
      <dgm:spPr/>
    </dgm:pt>
    <dgm:pt modelId="{8BCB68E5-34F3-410A-8E0C-8F6F147B108E}" type="pres">
      <dgm:prSet presAssocID="{F2B3277C-31B7-421D-A009-4F2CCCAA25FE}" presName="parentText" presStyleLbl="node1" presStyleIdx="1" presStyleCnt="4">
        <dgm:presLayoutVars>
          <dgm:chMax val="0"/>
          <dgm:bulletEnabled val="1"/>
        </dgm:presLayoutVars>
      </dgm:prSet>
      <dgm:spPr/>
    </dgm:pt>
    <dgm:pt modelId="{C58E8BE7-248C-4621-AFCD-E156FA57599C}" type="pres">
      <dgm:prSet presAssocID="{1EA857E2-956F-4027-97BE-77625A2F2F38}" presName="spacer" presStyleCnt="0"/>
      <dgm:spPr/>
    </dgm:pt>
    <dgm:pt modelId="{12D27354-BE0F-4F1E-8D0A-2275AD19D441}" type="pres">
      <dgm:prSet presAssocID="{0B5010F1-A617-495D-84B0-50E1FC545E5E}" presName="parentText" presStyleLbl="node1" presStyleIdx="2" presStyleCnt="4">
        <dgm:presLayoutVars>
          <dgm:chMax val="0"/>
          <dgm:bulletEnabled val="1"/>
        </dgm:presLayoutVars>
      </dgm:prSet>
      <dgm:spPr/>
    </dgm:pt>
    <dgm:pt modelId="{47FDACDE-E91B-4576-B265-B3902E540027}" type="pres">
      <dgm:prSet presAssocID="{C52A8EED-0818-4B18-8BA7-E62FFB6B8538}" presName="spacer" presStyleCnt="0"/>
      <dgm:spPr/>
    </dgm:pt>
    <dgm:pt modelId="{3F37788C-DE31-4A1B-ADA2-85B3B8A71395}" type="pres">
      <dgm:prSet presAssocID="{1A6FD620-A26E-4824-AE56-186176BFB77D}" presName="parentText" presStyleLbl="node1" presStyleIdx="3" presStyleCnt="4">
        <dgm:presLayoutVars>
          <dgm:chMax val="0"/>
          <dgm:bulletEnabled val="1"/>
        </dgm:presLayoutVars>
      </dgm:prSet>
      <dgm:spPr/>
    </dgm:pt>
  </dgm:ptLst>
  <dgm:cxnLst>
    <dgm:cxn modelId="{FA165911-3A6D-4A4F-BBAF-42D599C41A50}" type="presOf" srcId="{91A0F2E0-72B7-45A2-9732-DB9373E9F3F5}" destId="{9C84C581-FAE6-4DCE-9555-0E22EA474BD4}" srcOrd="0" destOrd="0" presId="urn:microsoft.com/office/officeart/2005/8/layout/vList2"/>
    <dgm:cxn modelId="{6021AF56-F12F-4E03-869F-A7B27C0B5902}" type="presOf" srcId="{1A6FD620-A26E-4824-AE56-186176BFB77D}" destId="{3F37788C-DE31-4A1B-ADA2-85B3B8A71395}" srcOrd="0" destOrd="0" presId="urn:microsoft.com/office/officeart/2005/8/layout/vList2"/>
    <dgm:cxn modelId="{07040577-B987-47B4-9617-FB00B28B3E5C}" srcId="{97FC5625-0EC4-49BB-8B52-F3C5785E3502}" destId="{F2B3277C-31B7-421D-A009-4F2CCCAA25FE}" srcOrd="1" destOrd="0" parTransId="{DFD5DCC3-628A-4719-A67C-599D9AA7FE2C}" sibTransId="{1EA857E2-956F-4027-97BE-77625A2F2F38}"/>
    <dgm:cxn modelId="{AD727C7F-6DC9-4F74-924F-9DA895042857}" srcId="{97FC5625-0EC4-49BB-8B52-F3C5785E3502}" destId="{91A0F2E0-72B7-45A2-9732-DB9373E9F3F5}" srcOrd="0" destOrd="0" parTransId="{8596269E-AD0B-41B3-9973-3A0C4DADAE51}" sibTransId="{2FD29294-CB06-46FD-AA7F-649221DCE1FD}"/>
    <dgm:cxn modelId="{9AE93688-ABFF-43BC-ABD3-19AAB41ACB9E}" type="presOf" srcId="{97FC5625-0EC4-49BB-8B52-F3C5785E3502}" destId="{67CDA586-7DF6-4278-A5D0-0C65EC9E3F45}" srcOrd="0" destOrd="0" presId="urn:microsoft.com/office/officeart/2005/8/layout/vList2"/>
    <dgm:cxn modelId="{4FEB519F-2957-4260-978E-8F45CB0CE899}" type="presOf" srcId="{0B5010F1-A617-495D-84B0-50E1FC545E5E}" destId="{12D27354-BE0F-4F1E-8D0A-2275AD19D441}" srcOrd="0" destOrd="0" presId="urn:microsoft.com/office/officeart/2005/8/layout/vList2"/>
    <dgm:cxn modelId="{973117AF-5CA1-4C43-840C-19942E2F5A0C}" srcId="{97FC5625-0EC4-49BB-8B52-F3C5785E3502}" destId="{1A6FD620-A26E-4824-AE56-186176BFB77D}" srcOrd="3" destOrd="0" parTransId="{C7239CA7-1D23-4F31-B3C3-F46A8DD98CEE}" sibTransId="{7F9B2929-B431-43E1-90F0-E40919E75C5B}"/>
    <dgm:cxn modelId="{AA44D9C9-2B5A-4D93-8909-AACD36EE3ACB}" srcId="{97FC5625-0EC4-49BB-8B52-F3C5785E3502}" destId="{0B5010F1-A617-495D-84B0-50E1FC545E5E}" srcOrd="2" destOrd="0" parTransId="{DC0EBDD9-1E46-4E68-9432-BD22702DDAA0}" sibTransId="{C52A8EED-0818-4B18-8BA7-E62FFB6B8538}"/>
    <dgm:cxn modelId="{0B24B5F3-6310-469E-B4A1-51440C7FAD38}" type="presOf" srcId="{F2B3277C-31B7-421D-A009-4F2CCCAA25FE}" destId="{8BCB68E5-34F3-410A-8E0C-8F6F147B108E}" srcOrd="0" destOrd="0" presId="urn:microsoft.com/office/officeart/2005/8/layout/vList2"/>
    <dgm:cxn modelId="{1C91838B-A850-4C19-8B1C-9B96876A55F8}" type="presParOf" srcId="{67CDA586-7DF6-4278-A5D0-0C65EC9E3F45}" destId="{9C84C581-FAE6-4DCE-9555-0E22EA474BD4}" srcOrd="0" destOrd="0" presId="urn:microsoft.com/office/officeart/2005/8/layout/vList2"/>
    <dgm:cxn modelId="{FB169E57-0300-4253-B365-FBD251F3FA64}" type="presParOf" srcId="{67CDA586-7DF6-4278-A5D0-0C65EC9E3F45}" destId="{70A70F40-FA39-48BF-8515-FD4F18815CB0}" srcOrd="1" destOrd="0" presId="urn:microsoft.com/office/officeart/2005/8/layout/vList2"/>
    <dgm:cxn modelId="{A116391F-0BC4-4E1D-A117-8991E16E8D53}" type="presParOf" srcId="{67CDA586-7DF6-4278-A5D0-0C65EC9E3F45}" destId="{8BCB68E5-34F3-410A-8E0C-8F6F147B108E}" srcOrd="2" destOrd="0" presId="urn:microsoft.com/office/officeart/2005/8/layout/vList2"/>
    <dgm:cxn modelId="{C8BF8537-FE71-47E6-BCF1-0CBB322E7656}" type="presParOf" srcId="{67CDA586-7DF6-4278-A5D0-0C65EC9E3F45}" destId="{C58E8BE7-248C-4621-AFCD-E156FA57599C}" srcOrd="3" destOrd="0" presId="urn:microsoft.com/office/officeart/2005/8/layout/vList2"/>
    <dgm:cxn modelId="{80A83F4C-F670-4406-8C20-12626699898C}" type="presParOf" srcId="{67CDA586-7DF6-4278-A5D0-0C65EC9E3F45}" destId="{12D27354-BE0F-4F1E-8D0A-2275AD19D441}" srcOrd="4" destOrd="0" presId="urn:microsoft.com/office/officeart/2005/8/layout/vList2"/>
    <dgm:cxn modelId="{A10C4869-BC1E-45CD-B3C0-BC33AB1A383F}" type="presParOf" srcId="{67CDA586-7DF6-4278-A5D0-0C65EC9E3F45}" destId="{47FDACDE-E91B-4576-B265-B3902E540027}" srcOrd="5" destOrd="0" presId="urn:microsoft.com/office/officeart/2005/8/layout/vList2"/>
    <dgm:cxn modelId="{0A16B195-6E8E-4E90-92F7-831E16EA2F9C}" type="presParOf" srcId="{67CDA586-7DF6-4278-A5D0-0C65EC9E3F45}" destId="{3F37788C-DE31-4A1B-ADA2-85B3B8A713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CE68C-2FDD-4EC6-A0C3-12045222CCDE}">
      <dsp:nvSpPr>
        <dsp:cNvPr id="0" name=""/>
        <dsp:cNvSpPr/>
      </dsp:nvSpPr>
      <dsp:spPr>
        <a:xfrm>
          <a:off x="0" y="0"/>
          <a:ext cx="3381375" cy="37337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the role and importance of denials of liability</a:t>
          </a:r>
          <a:endParaRPr lang="en-US" sz="2200" kern="1200"/>
        </a:p>
      </dsp:txBody>
      <dsp:txXfrm>
        <a:off x="0" y="1418843"/>
        <a:ext cx="3381375" cy="2240279"/>
      </dsp:txXfrm>
    </dsp:sp>
    <dsp:sp modelId="{298258AF-BDCA-4993-8994-9FE3E8D4F052}">
      <dsp:nvSpPr>
        <dsp:cNvPr id="0" name=""/>
        <dsp:cNvSpPr/>
      </dsp:nvSpPr>
      <dsp:spPr>
        <a:xfrm>
          <a:off x="1130617" y="373379"/>
          <a:ext cx="1120139" cy="112013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4658" y="537420"/>
        <a:ext cx="792057" cy="792057"/>
      </dsp:txXfrm>
    </dsp:sp>
    <dsp:sp modelId="{557D99BD-CB3C-47DB-A4DD-743EA2F69898}">
      <dsp:nvSpPr>
        <dsp:cNvPr id="0" name=""/>
        <dsp:cNvSpPr/>
      </dsp:nvSpPr>
      <dsp:spPr>
        <a:xfrm>
          <a:off x="0" y="3733727"/>
          <a:ext cx="338137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EB16C-C4B8-4E7C-886B-7E9F9DE57032}">
      <dsp:nvSpPr>
        <dsp:cNvPr id="0" name=""/>
        <dsp:cNvSpPr/>
      </dsp:nvSpPr>
      <dsp:spPr>
        <a:xfrm>
          <a:off x="3719512" y="0"/>
          <a:ext cx="3381375" cy="373379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under what circumstances the defendant can deny liability by raising automatism, and</a:t>
          </a:r>
          <a:endParaRPr lang="en-US" sz="2200" kern="1200"/>
        </a:p>
      </dsp:txBody>
      <dsp:txXfrm>
        <a:off x="3719512" y="1418843"/>
        <a:ext cx="3381375" cy="2240279"/>
      </dsp:txXfrm>
    </dsp:sp>
    <dsp:sp modelId="{C5D08736-DD95-473B-AD4C-9A03723A9487}">
      <dsp:nvSpPr>
        <dsp:cNvPr id="0" name=""/>
        <dsp:cNvSpPr/>
      </dsp:nvSpPr>
      <dsp:spPr>
        <a:xfrm>
          <a:off x="4850130" y="373379"/>
          <a:ext cx="1120139" cy="1120139"/>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4171" y="537420"/>
        <a:ext cx="792057" cy="792057"/>
      </dsp:txXfrm>
    </dsp:sp>
    <dsp:sp modelId="{5E94A85D-2524-407D-9A7D-0AFE35BDED51}">
      <dsp:nvSpPr>
        <dsp:cNvPr id="0" name=""/>
        <dsp:cNvSpPr/>
      </dsp:nvSpPr>
      <dsp:spPr>
        <a:xfrm>
          <a:off x="3719512" y="3733727"/>
          <a:ext cx="338137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C7D7D-7759-49B4-9DAA-85381A09F2E5}">
      <dsp:nvSpPr>
        <dsp:cNvPr id="0" name=""/>
        <dsp:cNvSpPr/>
      </dsp:nvSpPr>
      <dsp:spPr>
        <a:xfrm>
          <a:off x="7439025" y="0"/>
          <a:ext cx="3381375" cy="373379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how the criminal law deals with intoxicated defendants</a:t>
          </a:r>
          <a:endParaRPr lang="en-US" sz="2200" kern="1200"/>
        </a:p>
      </dsp:txBody>
      <dsp:txXfrm>
        <a:off x="7439025" y="1418843"/>
        <a:ext cx="3381375" cy="2240279"/>
      </dsp:txXfrm>
    </dsp:sp>
    <dsp:sp modelId="{35C5AF5B-0296-4F7C-8791-7B73777D9C2E}">
      <dsp:nvSpPr>
        <dsp:cNvPr id="0" name=""/>
        <dsp:cNvSpPr/>
      </dsp:nvSpPr>
      <dsp:spPr>
        <a:xfrm>
          <a:off x="8569642" y="373379"/>
          <a:ext cx="1120139" cy="1120139"/>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33683" y="537420"/>
        <a:ext cx="792057" cy="792057"/>
      </dsp:txXfrm>
    </dsp:sp>
    <dsp:sp modelId="{A23BA715-E39F-45DB-86E9-78576840DFA0}">
      <dsp:nvSpPr>
        <dsp:cNvPr id="0" name=""/>
        <dsp:cNvSpPr/>
      </dsp:nvSpPr>
      <dsp:spPr>
        <a:xfrm>
          <a:off x="7439025" y="3733727"/>
          <a:ext cx="338137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1D0D1-353C-41C0-B69A-EA69AE591584}">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43F26-1099-45CC-B099-C7B9020EC17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D’s intoxication must be voluntary (Hardie [1985], Allen [1989]).</a:t>
          </a:r>
          <a:endParaRPr lang="en-US" sz="4300" kern="1200"/>
        </a:p>
      </dsp:txBody>
      <dsp:txXfrm>
        <a:off x="0" y="0"/>
        <a:ext cx="6900512" cy="2768070"/>
      </dsp:txXfrm>
    </dsp:sp>
    <dsp:sp modelId="{A8B5B121-2398-4889-B782-E3C7EBAC3D81}">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F2F39-FA4A-4CC9-8921-D5DB3D27ED8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2. The D must lack the required MR due to their intoxication (DPP v Beard [1920], Gallagher [1963])</a:t>
          </a:r>
          <a:endParaRPr lang="en-US" sz="4300" kern="1200"/>
        </a:p>
      </dsp:txBody>
      <dsp:txXfrm>
        <a:off x="0" y="2768070"/>
        <a:ext cx="6900512" cy="2768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43B02-54DA-4FC6-A497-93B066EE96AE}">
      <dsp:nvSpPr>
        <dsp:cNvPr id="0" name=""/>
        <dsp:cNvSpPr/>
      </dsp:nvSpPr>
      <dsp:spPr>
        <a:xfrm>
          <a:off x="0" y="412"/>
          <a:ext cx="5259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610A8-F5AE-4FCE-8E5F-B34285442F07}">
      <dsp:nvSpPr>
        <dsp:cNvPr id="0" name=""/>
        <dsp:cNvSpPr/>
      </dsp:nvSpPr>
      <dsp:spPr>
        <a:xfrm>
          <a:off x="0" y="412"/>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3. Crimes of basic and specific intent</a:t>
          </a:r>
          <a:endParaRPr lang="en-US" sz="2600" kern="1200"/>
        </a:p>
      </dsp:txBody>
      <dsp:txXfrm>
        <a:off x="0" y="412"/>
        <a:ext cx="5259714" cy="675019"/>
      </dsp:txXfrm>
    </dsp:sp>
    <dsp:sp modelId="{B106FF36-07F8-4FED-B199-9F1A2C562E26}">
      <dsp:nvSpPr>
        <dsp:cNvPr id="0" name=""/>
        <dsp:cNvSpPr/>
      </dsp:nvSpPr>
      <dsp:spPr>
        <a:xfrm>
          <a:off x="0" y="675431"/>
          <a:ext cx="5259714"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6101E-EA22-47A1-AFFF-7CC719E4B5EF}">
      <dsp:nvSpPr>
        <dsp:cNvPr id="0" name=""/>
        <dsp:cNvSpPr/>
      </dsp:nvSpPr>
      <dsp:spPr>
        <a:xfrm>
          <a:off x="0" y="675431"/>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Lipman [1970]</a:t>
          </a:r>
          <a:endParaRPr lang="en-US" sz="2600" kern="1200"/>
        </a:p>
      </dsp:txBody>
      <dsp:txXfrm>
        <a:off x="0" y="675431"/>
        <a:ext cx="5259714" cy="675019"/>
      </dsp:txXfrm>
    </dsp:sp>
    <dsp:sp modelId="{6C873D11-DAA3-454C-9A74-81B9FC49614D}">
      <dsp:nvSpPr>
        <dsp:cNvPr id="0" name=""/>
        <dsp:cNvSpPr/>
      </dsp:nvSpPr>
      <dsp:spPr>
        <a:xfrm>
          <a:off x="0" y="1350450"/>
          <a:ext cx="5259714"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D6D23-33D5-4C44-B969-23DC62DBDFE2}">
      <dsp:nvSpPr>
        <dsp:cNvPr id="0" name=""/>
        <dsp:cNvSpPr/>
      </dsp:nvSpPr>
      <dsp:spPr>
        <a:xfrm>
          <a:off x="0" y="1350450"/>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DPP v Majewski [1977]</a:t>
          </a:r>
          <a:endParaRPr lang="en-US" sz="2600" kern="1200"/>
        </a:p>
      </dsp:txBody>
      <dsp:txXfrm>
        <a:off x="0" y="1350450"/>
        <a:ext cx="5259714" cy="675019"/>
      </dsp:txXfrm>
    </dsp:sp>
    <dsp:sp modelId="{9D965062-4AB3-4736-9416-64B4BAA9D80C}">
      <dsp:nvSpPr>
        <dsp:cNvPr id="0" name=""/>
        <dsp:cNvSpPr/>
      </dsp:nvSpPr>
      <dsp:spPr>
        <a:xfrm>
          <a:off x="0" y="2025469"/>
          <a:ext cx="5259714"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C4BD9-BC5F-4ED3-BBEE-DC3D018CDC0C}">
      <dsp:nvSpPr>
        <dsp:cNvPr id="0" name=""/>
        <dsp:cNvSpPr/>
      </dsp:nvSpPr>
      <dsp:spPr>
        <a:xfrm>
          <a:off x="0" y="2025469"/>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Caldwell [1982]</a:t>
          </a:r>
          <a:endParaRPr lang="en-US" sz="2600" kern="1200"/>
        </a:p>
      </dsp:txBody>
      <dsp:txXfrm>
        <a:off x="0" y="2025469"/>
        <a:ext cx="5259714" cy="675019"/>
      </dsp:txXfrm>
    </dsp:sp>
    <dsp:sp modelId="{BC246AA9-BACA-4B9D-A08F-F11FF4D752EA}">
      <dsp:nvSpPr>
        <dsp:cNvPr id="0" name=""/>
        <dsp:cNvSpPr/>
      </dsp:nvSpPr>
      <dsp:spPr>
        <a:xfrm>
          <a:off x="0" y="2700488"/>
          <a:ext cx="5259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DF41E-5511-4993-B87F-FA66DCB5D4B0}">
      <dsp:nvSpPr>
        <dsp:cNvPr id="0" name=""/>
        <dsp:cNvSpPr/>
      </dsp:nvSpPr>
      <dsp:spPr>
        <a:xfrm>
          <a:off x="0" y="2700488"/>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Heard [2007]</a:t>
          </a:r>
          <a:endParaRPr lang="en-US" sz="2600" kern="1200"/>
        </a:p>
      </dsp:txBody>
      <dsp:txXfrm>
        <a:off x="0" y="2700488"/>
        <a:ext cx="5259714" cy="675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E5E99-D862-425A-8287-11A3D0629EC9}">
      <dsp:nvSpPr>
        <dsp:cNvPr id="0" name=""/>
        <dsp:cNvSpPr/>
      </dsp:nvSpPr>
      <dsp:spPr>
        <a:xfrm>
          <a:off x="9242" y="103869"/>
          <a:ext cx="2762398" cy="414359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Where a person acts while in a state of unconsciousness or impaired consciousness.</a:t>
          </a:r>
          <a:endParaRPr lang="en-US" sz="1700" kern="1200"/>
        </a:p>
      </dsp:txBody>
      <dsp:txXfrm>
        <a:off x="90150" y="184777"/>
        <a:ext cx="2600582" cy="3981782"/>
      </dsp:txXfrm>
    </dsp:sp>
    <dsp:sp modelId="{4BC88E33-382A-4791-8018-AB27203ACCC9}">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67AC7BCF-863D-4DEC-ADC3-43003157D425}">
      <dsp:nvSpPr>
        <dsp:cNvPr id="0" name=""/>
        <dsp:cNvSpPr/>
      </dsp:nvSpPr>
      <dsp:spPr>
        <a:xfrm>
          <a:off x="3876600" y="103869"/>
          <a:ext cx="2762398" cy="414359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such a condition, the movements of a person’s body or limbs are involuntary (see Watmore v Jenkins [1962] 2 QB 572).</a:t>
          </a:r>
          <a:endParaRPr lang="en-US" sz="1700" kern="1200"/>
        </a:p>
      </dsp:txBody>
      <dsp:txXfrm>
        <a:off x="3957508" y="184777"/>
        <a:ext cx="2600582" cy="3981782"/>
      </dsp:txXfrm>
    </dsp:sp>
    <dsp:sp modelId="{E7DAB70B-7E6B-40DE-A83A-E3366F0CF1CB}">
      <dsp:nvSpPr>
        <dsp:cNvPr id="0" name=""/>
        <dsp:cNvSpPr/>
      </dsp:nvSpPr>
      <dsp:spPr>
        <a:xfrm>
          <a:off x="6915239" y="1833131"/>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08A2FE13-677D-469B-8205-8AB544768E72}">
      <dsp:nvSpPr>
        <dsp:cNvPr id="0" name=""/>
        <dsp:cNvSpPr/>
      </dsp:nvSpPr>
      <dsp:spPr>
        <a:xfrm>
          <a:off x="7743958" y="103869"/>
          <a:ext cx="2762398" cy="414359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Bratty v AG for Northern Ireland [1963] AC 386, 409, Lord Denning defined an involuntary act or automatism as: </a:t>
          </a:r>
          <a:r>
            <a:rPr lang="en-GB" sz="1700" i="1" kern="1200"/>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sz="1700" kern="1200"/>
        </a:p>
      </dsp:txBody>
      <dsp:txXfrm>
        <a:off x="7824866" y="184777"/>
        <a:ext cx="2600582" cy="3981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4C581-FAE6-4DCE-9555-0E22EA474BD4}">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Automatism is self-induced where it results from something which D has done or failed to do.</a:t>
          </a:r>
          <a:endParaRPr lang="en-US" sz="1800" kern="1200"/>
        </a:p>
      </dsp:txBody>
      <dsp:txXfrm>
        <a:off x="62262" y="185953"/>
        <a:ext cx="6139116" cy="1150922"/>
      </dsp:txXfrm>
    </dsp:sp>
    <dsp:sp modelId="{8BCB68E5-34F3-410A-8E0C-8F6F147B108E}">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Most common example is voluntary ingestion of alcohol or prescribed drugs.</a:t>
          </a:r>
          <a:endParaRPr lang="en-US" sz="1800" kern="1200"/>
        </a:p>
      </dsp:txBody>
      <dsp:txXfrm>
        <a:off x="62262" y="1513239"/>
        <a:ext cx="6139116" cy="1150922"/>
      </dsp:txXfrm>
    </dsp:sp>
    <dsp:sp modelId="{12D27354-BE0F-4F1E-8D0A-2275AD19D441}">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Where D’s state of impaired consciousness is due to self-induced intoxication by drink or drugs, this will not avail him if the crime with which he is charged is one of ‘basic intent’, although it may negate mens rea for a crime of ‘specific intent’ </a:t>
          </a:r>
          <a:endParaRPr lang="en-US" sz="1800" kern="1200"/>
        </a:p>
      </dsp:txBody>
      <dsp:txXfrm>
        <a:off x="62262" y="2840525"/>
        <a:ext cx="6139116" cy="1150922"/>
      </dsp:txXfrm>
    </dsp:sp>
    <dsp:sp modelId="{3F37788C-DE31-4A1B-ADA2-85B3B8A71395}">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Where automatism is due to some cause other than intoxication by alcohol or proscribed drugs, D cannot be convicted of an offence of specific intent and it may provide a defence to crimes of basic intent (Bailey [1983] 1 WLR 760). </a:t>
          </a:r>
          <a:endParaRPr lang="en-US" sz="1800" kern="1200"/>
        </a:p>
      </dsp:txBody>
      <dsp:txXfrm>
        <a:off x="62262" y="4167812"/>
        <a:ext cx="6139116" cy="115092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6967BC-3A9B-4178-A99A-FD93944E0238}"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D46EC-4131-4F82-8DD9-E2E7B7F31E01}" type="slidenum">
              <a:rPr lang="en-GB" smtClean="0"/>
              <a:t>‹#›</a:t>
            </a:fld>
            <a:endParaRPr lang="en-GB"/>
          </a:p>
        </p:txBody>
      </p:sp>
    </p:spTree>
    <p:extLst>
      <p:ext uri="{BB962C8B-B14F-4D97-AF65-F5344CB8AC3E}">
        <p14:creationId xmlns:p14="http://schemas.microsoft.com/office/powerpoint/2010/main" val="3191618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a:t>
            </a:fld>
            <a:endParaRPr lang="en-GB"/>
          </a:p>
        </p:txBody>
      </p:sp>
    </p:spTree>
    <p:extLst>
      <p:ext uri="{BB962C8B-B14F-4D97-AF65-F5344CB8AC3E}">
        <p14:creationId xmlns:p14="http://schemas.microsoft.com/office/powerpoint/2010/main" val="1240405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a:t>
            </a:fld>
            <a:endParaRPr lang="en-GB"/>
          </a:p>
        </p:txBody>
      </p:sp>
    </p:spTree>
    <p:extLst>
      <p:ext uri="{BB962C8B-B14F-4D97-AF65-F5344CB8AC3E}">
        <p14:creationId xmlns:p14="http://schemas.microsoft.com/office/powerpoint/2010/main" val="2432887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3</a:t>
            </a:fld>
            <a:endParaRPr lang="en-GB"/>
          </a:p>
        </p:txBody>
      </p:sp>
    </p:spTree>
    <p:extLst>
      <p:ext uri="{BB962C8B-B14F-4D97-AF65-F5344CB8AC3E}">
        <p14:creationId xmlns:p14="http://schemas.microsoft.com/office/powerpoint/2010/main" val="401075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4</a:t>
            </a:fld>
            <a:endParaRPr lang="en-GB"/>
          </a:p>
        </p:txBody>
      </p:sp>
    </p:spTree>
    <p:extLst>
      <p:ext uri="{BB962C8B-B14F-4D97-AF65-F5344CB8AC3E}">
        <p14:creationId xmlns:p14="http://schemas.microsoft.com/office/powerpoint/2010/main" val="2858953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5</a:t>
            </a:fld>
            <a:endParaRPr lang="en-GB"/>
          </a:p>
        </p:txBody>
      </p:sp>
    </p:spTree>
    <p:extLst>
      <p:ext uri="{BB962C8B-B14F-4D97-AF65-F5344CB8AC3E}">
        <p14:creationId xmlns:p14="http://schemas.microsoft.com/office/powerpoint/2010/main" val="1690864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6</a:t>
            </a:fld>
            <a:endParaRPr lang="en-GB"/>
          </a:p>
        </p:txBody>
      </p:sp>
    </p:spTree>
    <p:extLst>
      <p:ext uri="{BB962C8B-B14F-4D97-AF65-F5344CB8AC3E}">
        <p14:creationId xmlns:p14="http://schemas.microsoft.com/office/powerpoint/2010/main" val="165520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7</a:t>
            </a:fld>
            <a:endParaRPr lang="en-GB"/>
          </a:p>
        </p:txBody>
      </p:sp>
    </p:spTree>
    <p:extLst>
      <p:ext uri="{BB962C8B-B14F-4D97-AF65-F5344CB8AC3E}">
        <p14:creationId xmlns:p14="http://schemas.microsoft.com/office/powerpoint/2010/main" val="1200958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8</a:t>
            </a:fld>
            <a:endParaRPr lang="en-GB"/>
          </a:p>
        </p:txBody>
      </p:sp>
    </p:spTree>
    <p:extLst>
      <p:ext uri="{BB962C8B-B14F-4D97-AF65-F5344CB8AC3E}">
        <p14:creationId xmlns:p14="http://schemas.microsoft.com/office/powerpoint/2010/main" val="2610041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9</a:t>
            </a:fld>
            <a:endParaRPr lang="en-GB"/>
          </a:p>
        </p:txBody>
      </p:sp>
    </p:spTree>
    <p:extLst>
      <p:ext uri="{BB962C8B-B14F-4D97-AF65-F5344CB8AC3E}">
        <p14:creationId xmlns:p14="http://schemas.microsoft.com/office/powerpoint/2010/main" val="1411365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10</a:t>
            </a:fld>
            <a:endParaRPr lang="en-GB"/>
          </a:p>
        </p:txBody>
      </p:sp>
    </p:spTree>
    <p:extLst>
      <p:ext uri="{BB962C8B-B14F-4D97-AF65-F5344CB8AC3E}">
        <p14:creationId xmlns:p14="http://schemas.microsoft.com/office/powerpoint/2010/main" val="2797521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11</a:t>
            </a:fld>
            <a:endParaRPr lang="en-GB"/>
          </a:p>
        </p:txBody>
      </p:sp>
    </p:spTree>
    <p:extLst>
      <p:ext uri="{BB962C8B-B14F-4D97-AF65-F5344CB8AC3E}">
        <p14:creationId xmlns:p14="http://schemas.microsoft.com/office/powerpoint/2010/main" val="2161650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12</a:t>
            </a:fld>
            <a:endParaRPr lang="en-GB"/>
          </a:p>
        </p:txBody>
      </p:sp>
    </p:spTree>
    <p:extLst>
      <p:ext uri="{BB962C8B-B14F-4D97-AF65-F5344CB8AC3E}">
        <p14:creationId xmlns:p14="http://schemas.microsoft.com/office/powerpoint/2010/main" val="204116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13</a:t>
            </a:fld>
            <a:endParaRPr lang="en-GB"/>
          </a:p>
        </p:txBody>
      </p:sp>
    </p:spTree>
    <p:extLst>
      <p:ext uri="{BB962C8B-B14F-4D97-AF65-F5344CB8AC3E}">
        <p14:creationId xmlns:p14="http://schemas.microsoft.com/office/powerpoint/2010/main" val="3502392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15</a:t>
            </a:fld>
            <a:endParaRPr lang="en-GB"/>
          </a:p>
        </p:txBody>
      </p:sp>
    </p:spTree>
    <p:extLst>
      <p:ext uri="{BB962C8B-B14F-4D97-AF65-F5344CB8AC3E}">
        <p14:creationId xmlns:p14="http://schemas.microsoft.com/office/powerpoint/2010/main" val="1073336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16</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17</a:t>
            </a:fld>
            <a:endParaRPr lang="en-GB"/>
          </a:p>
        </p:txBody>
      </p:sp>
    </p:spTree>
    <p:extLst>
      <p:ext uri="{BB962C8B-B14F-4D97-AF65-F5344CB8AC3E}">
        <p14:creationId xmlns:p14="http://schemas.microsoft.com/office/powerpoint/2010/main" val="3177640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18</a:t>
            </a:fld>
            <a:endParaRPr lang="en-GB"/>
          </a:p>
        </p:txBody>
      </p:sp>
    </p:spTree>
    <p:extLst>
      <p:ext uri="{BB962C8B-B14F-4D97-AF65-F5344CB8AC3E}">
        <p14:creationId xmlns:p14="http://schemas.microsoft.com/office/powerpoint/2010/main" val="976742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19</a:t>
            </a:fld>
            <a:endParaRPr lang="en-GB"/>
          </a:p>
        </p:txBody>
      </p:sp>
    </p:spTree>
    <p:extLst>
      <p:ext uri="{BB962C8B-B14F-4D97-AF65-F5344CB8AC3E}">
        <p14:creationId xmlns:p14="http://schemas.microsoft.com/office/powerpoint/2010/main" val="1380581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20</a:t>
            </a:fld>
            <a:endParaRPr lang="en-GB"/>
          </a:p>
        </p:txBody>
      </p:sp>
    </p:spTree>
    <p:extLst>
      <p:ext uri="{BB962C8B-B14F-4D97-AF65-F5344CB8AC3E}">
        <p14:creationId xmlns:p14="http://schemas.microsoft.com/office/powerpoint/2010/main" val="2967966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21</a:t>
            </a:fld>
            <a:endParaRPr lang="en-GB"/>
          </a:p>
        </p:txBody>
      </p:sp>
    </p:spTree>
    <p:extLst>
      <p:ext uri="{BB962C8B-B14F-4D97-AF65-F5344CB8AC3E}">
        <p14:creationId xmlns:p14="http://schemas.microsoft.com/office/powerpoint/2010/main" val="924961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22</a:t>
            </a:fld>
            <a:endParaRPr lang="en-GB"/>
          </a:p>
        </p:txBody>
      </p:sp>
    </p:spTree>
    <p:extLst>
      <p:ext uri="{BB962C8B-B14F-4D97-AF65-F5344CB8AC3E}">
        <p14:creationId xmlns:p14="http://schemas.microsoft.com/office/powerpoint/2010/main" val="64656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C9A-9258-F788-B299-359F82E7E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3E8136-D296-86CE-9558-322CF65BB0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89C50B-5B1B-AFBE-4708-E9B5ECEA4248}"/>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6A2C1B11-7CDF-F595-B644-144C2F438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236EE-B20A-DF30-E40C-D03641EAFD23}"/>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39612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755B-A0BE-5CE6-FBD8-A3AE9F387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1A985B-DD85-7F7E-728C-66CD80CFF6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D350B-FA39-BF32-6149-A2B83563C015}"/>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FE2E6D07-D0A1-2BC4-2D7E-873746DAD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66859-A6E4-3BE0-E9E6-5022065B56AB}"/>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3558502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30A9-5BD5-873E-5DF5-88E733433C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B5E73-45E8-A9D4-4F3B-AB0582060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54C6CD-41B7-9FED-BEA2-C6AEF289F003}"/>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A2991461-EFFD-4E57-28D9-731BB2E19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40F9-1D06-850A-DF32-5DFA8419C16C}"/>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154339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58D-EB45-45FD-AAE1-83A0DE53C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5BD46C-118F-7C04-A850-F45749B413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86D84F-82AF-C26C-141A-9C6F3BFF7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C0E1B5-D74B-A19B-8BE9-62340242A315}"/>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6" name="Footer Placeholder 5">
            <a:extLst>
              <a:ext uri="{FF2B5EF4-FFF2-40B4-BE49-F238E27FC236}">
                <a16:creationId xmlns:a16="http://schemas.microsoft.com/office/drawing/2014/main" id="{9E2329A5-9F5F-AE93-5445-FD9998537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923C4-97C6-C55F-F947-54911A56D5F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982219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0CC3-BACD-D389-95EC-848EA18E5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507F52-CE58-B5A4-4A32-29269ADAEF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6B099-3EA6-FCF3-26A0-08ECAAC5A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EA829-06AA-5A6F-DDC0-768A87686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5170F-4E21-DC09-74D7-00BA39D2C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2515C9-8F65-863E-7821-8FF5F744BCE9}"/>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8" name="Footer Placeholder 7">
            <a:extLst>
              <a:ext uri="{FF2B5EF4-FFF2-40B4-BE49-F238E27FC236}">
                <a16:creationId xmlns:a16="http://schemas.microsoft.com/office/drawing/2014/main" id="{FBFD63E2-DEB3-F045-6AFC-DBDDC6D31A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DDCD9-494F-DEF0-0556-817E374FD069}"/>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622399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F1FC-A287-D262-DA7E-A715AF27E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0E6896-5533-8247-FD47-C6B3D7ADB244}"/>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4" name="Footer Placeholder 3">
            <a:extLst>
              <a:ext uri="{FF2B5EF4-FFF2-40B4-BE49-F238E27FC236}">
                <a16:creationId xmlns:a16="http://schemas.microsoft.com/office/drawing/2014/main" id="{D05F2495-3864-06E4-8439-801EE628A1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2D5E33-3FCE-9670-874A-A4A98B7959FD}"/>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1935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CC7A2-0D95-EF3D-E1EF-B0846D5BD820}"/>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3" name="Footer Placeholder 2">
            <a:extLst>
              <a:ext uri="{FF2B5EF4-FFF2-40B4-BE49-F238E27FC236}">
                <a16:creationId xmlns:a16="http://schemas.microsoft.com/office/drawing/2014/main" id="{7A9A3B18-0FA5-5436-2F28-7B4AEF9B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3FA74C-42CC-5DD8-D1EA-E58586894F80}"/>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430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CA2D-6C11-246F-E211-5908DB4E1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E814EF-F855-92C3-A333-6A04C2FB37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2DC5B-B8CE-EF74-FFEC-D328132C2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260F9C-ECBA-A389-1F20-8A6AC5527D5B}"/>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6" name="Footer Placeholder 5">
            <a:extLst>
              <a:ext uri="{FF2B5EF4-FFF2-40B4-BE49-F238E27FC236}">
                <a16:creationId xmlns:a16="http://schemas.microsoft.com/office/drawing/2014/main" id="{FF9C197C-7944-BF02-8072-EAFE4ED4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F9BEA4-E36A-5E0B-0FE3-9006B9BE9FC2}"/>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866421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1E38-9577-C99D-EE30-E9CAB3A39B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FA575-7A00-757B-6022-158EF86AA8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21DA72-72E5-1FBE-7DCA-D78AE9C53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5E205-0518-32FA-3A3B-3712567A5E46}"/>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6" name="Footer Placeholder 5">
            <a:extLst>
              <a:ext uri="{FF2B5EF4-FFF2-40B4-BE49-F238E27FC236}">
                <a16:creationId xmlns:a16="http://schemas.microsoft.com/office/drawing/2014/main" id="{82945F05-2671-3E48-0C72-11FFBA8B8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219490-7EF1-E74C-FF32-62E4502A918A}"/>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693763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8407-B272-37D7-7497-46F2E41F9A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5B2FB9-5FFB-7BD1-079D-FC8CE2D765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C4CF7-B0AB-A484-F250-EDAD2E582052}"/>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74CDC022-F2AA-EDEB-0588-1A4F7A427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A5A6A-91F4-27C2-775F-7798C4684F7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7890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0E6159-5676-C7F9-E798-9B4FDD7B4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539BE-BCA0-9CF4-6693-96772E98D0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31467-3AA2-0399-B0D7-5939323E0D4F}"/>
              </a:ext>
            </a:extLst>
          </p:cNvPr>
          <p:cNvSpPr>
            <a:spLocks noGrp="1"/>
          </p:cNvSpPr>
          <p:nvPr>
            <p:ph type="dt" sz="half" idx="10"/>
          </p:nvPr>
        </p:nvSpPr>
        <p:spPr/>
        <p:txBody>
          <a:body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36854772-624A-85CA-635A-0ABE9A79B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9FE2D-FFDA-BA64-715C-45B65F288F97}"/>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8434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3CAF1-8431-9FE3-B769-0A5C6FE73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1B541-4EAD-0486-2A20-3BA2EB0C6D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A661D-7670-FB7E-4025-E1D8C05C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0F8DE-3860-4C48-820E-D117F3332C9C}" type="datetimeFigureOut">
              <a:rPr lang="en-GB" smtClean="0"/>
              <a:t>04/12/2022</a:t>
            </a:fld>
            <a:endParaRPr lang="en-GB"/>
          </a:p>
        </p:txBody>
      </p:sp>
      <p:sp>
        <p:nvSpPr>
          <p:cNvPr id="5" name="Footer Placeholder 4">
            <a:extLst>
              <a:ext uri="{FF2B5EF4-FFF2-40B4-BE49-F238E27FC236}">
                <a16:creationId xmlns:a16="http://schemas.microsoft.com/office/drawing/2014/main" id="{3AB34821-9890-C761-8EF4-A2DEC02FC0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F17CF0-A5C4-4738-69BA-1849F85201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203AB-C501-4BB2-9F6B-337C26C95A15}" type="slidenum">
              <a:rPr lang="en-GB" smtClean="0"/>
              <a:t>‹#›</a:t>
            </a:fld>
            <a:endParaRPr lang="en-GB"/>
          </a:p>
        </p:txBody>
      </p:sp>
    </p:spTree>
    <p:extLst>
      <p:ext uri="{BB962C8B-B14F-4D97-AF65-F5344CB8AC3E}">
        <p14:creationId xmlns:p14="http://schemas.microsoft.com/office/powerpoint/2010/main" val="3572390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ZIAu8zxYR4M?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32ggTW7bsh4?feature=oembed"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plus-lexis-com.ezproxy.uwtsd.ac.uk/uk/document/?pdmfid=1001073&amp;crid=8ce07380-894f-45bf-a346-5ac952fd645d&amp;pddocfullpath=%2Fshared%2Fdocument%2Fpractical-guidance-uk%2Furn%3AcontentItem%3A592G-P1F1-F188-302T-00000-00&amp;pdcontentcomponentid=128509&amp;pdteaserkey=&amp;pdislpamode=false&amp;pddocumentnumber=1&amp;ecomp=ht5k&amp;earg=sr0&amp;prid=d1b43e5a-8d2d-4397-95ca-6d3e7f35ebc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lus-lexis-com.ezproxy.uwtsd.ac.uk/uk/document/?pdmfid=1001073&amp;crid=e8703193-1182-4d7d-9c0a-224297da6bd7&amp;pddocfullpath=%2Fshared%2Fdocument%2Fanalytical-materials-uk%2Furn%3AcontentItem%3A616R-H963-GXFD-841N-00000-00&amp;pdcontentcomponentid=127822&amp;pdteaserkey=&amp;pdislpamode=false&amp;pddocumentnumber=1&amp;ecomp=ht5k&amp;earg=sr0&amp;prid=604405f2-29c0-46b8-ad9c-6c98eb50d67f" TargetMode="External"/><Relationship Id="rId5" Type="http://schemas.openxmlformats.org/officeDocument/2006/relationships/hyperlink" Target="https://plus-lexis-com.ezproxy.uwtsd.ac.uk/uk/document/?pdmfid=1001073&amp;crid=60256b65-eb0d-4fd8-b2b8-79dd8608ce64&amp;pddocfullpath=%2Fshared%2Fdocument%2Fpractical-guidance-uk%2Furn%3AcontentItem%3A592G-P1D1-F188-33DW-00000-00&amp;pdcontentcomponentid=128509&amp;pdteaserkey=&amp;pdislpamode=false&amp;pddocumentnumber=1&amp;ecomp=ht5k&amp;earg=sr0&amp;prid=68c5c019-855c-40d5-87e1-84f220bd9f0b" TargetMode="Externa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83CB-D6B9-6DFD-44E2-0026D4CED7E2}"/>
              </a:ext>
            </a:extLst>
          </p:cNvPr>
          <p:cNvSpPr>
            <a:spLocks noGrp="1"/>
          </p:cNvSpPr>
          <p:nvPr>
            <p:ph type="ctrTitle"/>
          </p:nvPr>
        </p:nvSpPr>
        <p:spPr>
          <a:xfrm>
            <a:off x="1094095" y="851517"/>
            <a:ext cx="5238466" cy="2991416"/>
          </a:xfrm>
        </p:spPr>
        <p:txBody>
          <a:bodyPr anchor="b">
            <a:normAutofit/>
          </a:bodyPr>
          <a:lstStyle/>
          <a:p>
            <a:pPr algn="l"/>
            <a:r>
              <a:rPr lang="en-GB"/>
              <a:t>DENIALS OF LIABILITY</a:t>
            </a:r>
          </a:p>
        </p:txBody>
      </p:sp>
      <p:sp>
        <p:nvSpPr>
          <p:cNvPr id="24" name="Freeform: Shape 2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cales of Justice">
            <a:extLst>
              <a:ext uri="{FF2B5EF4-FFF2-40B4-BE49-F238E27FC236}">
                <a16:creationId xmlns:a16="http://schemas.microsoft.com/office/drawing/2014/main" id="{99E9FAB1-CD75-BB45-9971-464FF2EA8C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3859160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635AB9-22F9-96B3-C0F4-D0BDE2ED2FE3}"/>
              </a:ext>
            </a:extLst>
          </p:cNvPr>
          <p:cNvSpPr>
            <a:spLocks noGrp="1"/>
          </p:cNvSpPr>
          <p:nvPr>
            <p:ph type="title"/>
          </p:nvPr>
        </p:nvSpPr>
        <p:spPr>
          <a:xfrm>
            <a:off x="1143000" y="990599"/>
            <a:ext cx="9906000" cy="685800"/>
          </a:xfrm>
        </p:spPr>
        <p:txBody>
          <a:bodyPr anchor="t">
            <a:normAutofit/>
          </a:bodyPr>
          <a:lstStyle/>
          <a:p>
            <a:r>
              <a:rPr lang="en-GB" sz="4000"/>
              <a:t>Learning objectives</a:t>
            </a:r>
          </a:p>
        </p:txBody>
      </p:sp>
      <p:graphicFrame>
        <p:nvGraphicFramePr>
          <p:cNvPr id="14" name="Content Placeholder 2">
            <a:extLst>
              <a:ext uri="{FF2B5EF4-FFF2-40B4-BE49-F238E27FC236}">
                <a16:creationId xmlns:a16="http://schemas.microsoft.com/office/drawing/2014/main" id="{70F40D77-00C5-A66F-54C8-1CA98DE0208C}"/>
              </a:ext>
            </a:extLst>
          </p:cNvPr>
          <p:cNvGraphicFramePr>
            <a:graphicFrameLocks noGrp="1"/>
          </p:cNvGraphicFramePr>
          <p:nvPr>
            <p:ph idx="1"/>
            <p:extLst>
              <p:ext uri="{D42A27DB-BD31-4B8C-83A1-F6EECF244321}">
                <p14:modId xmlns:p14="http://schemas.microsoft.com/office/powerpoint/2010/main" val="235026823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110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5AD86E-1CE1-EDB1-9007-80F39149C35B}"/>
              </a:ext>
            </a:extLst>
          </p:cNvPr>
          <p:cNvSpPr>
            <a:spLocks noGrp="1"/>
          </p:cNvSpPr>
          <p:nvPr>
            <p:ph idx="1"/>
          </p:nvPr>
        </p:nvSpPr>
        <p:spPr/>
        <p:txBody>
          <a:bodyPr>
            <a:normAutofit/>
          </a:bodyPr>
          <a:lstStyle/>
          <a:p>
            <a:pPr marL="0" indent="0" algn="ctr">
              <a:buNone/>
            </a:pPr>
            <a:r>
              <a:rPr lang="en-GB" sz="11500" dirty="0"/>
              <a:t>INTOXICATION</a:t>
            </a:r>
          </a:p>
        </p:txBody>
      </p:sp>
      <p:sp>
        <p:nvSpPr>
          <p:cNvPr id="5" name="TextBox 4">
            <a:extLst>
              <a:ext uri="{FF2B5EF4-FFF2-40B4-BE49-F238E27FC236}">
                <a16:creationId xmlns:a16="http://schemas.microsoft.com/office/drawing/2014/main" id="{4F6DE1FD-8845-0703-E38E-DE78FF31F940}"/>
              </a:ext>
            </a:extLst>
          </p:cNvPr>
          <p:cNvSpPr txBox="1"/>
          <p:nvPr/>
        </p:nvSpPr>
        <p:spPr>
          <a:xfrm>
            <a:off x="3008264" y="3828785"/>
            <a:ext cx="6095064" cy="1477328"/>
          </a:xfrm>
          <a:prstGeom prst="rect">
            <a:avLst/>
          </a:prstGeom>
          <a:noFill/>
        </p:spPr>
        <p:txBody>
          <a:bodyPr wrap="square">
            <a:spAutoFit/>
          </a:bodyPr>
          <a:lstStyle/>
          <a:p>
            <a:r>
              <a:rPr lang="en-GB" b="1" dirty="0">
                <a:latin typeface="Consolas" panose="020B0609020204030204" pitchFamily="49" charset="0"/>
              </a:rPr>
              <a:t>Is an accused to be acquitted of a criminal offence because he was, due to his voluntary intoxication, deprived of the capacity to control his conduct or to formulate the </a:t>
            </a:r>
            <a:r>
              <a:rPr lang="en-GB" b="1" dirty="0" err="1">
                <a:latin typeface="Consolas" panose="020B0609020204030204" pitchFamily="49" charset="0"/>
              </a:rPr>
              <a:t>mens</a:t>
            </a:r>
            <a:r>
              <a:rPr lang="en-GB" b="1" dirty="0">
                <a:latin typeface="Consolas" panose="020B0609020204030204" pitchFamily="49" charset="0"/>
              </a:rPr>
              <a:t> rea required for the offence?</a:t>
            </a:r>
          </a:p>
        </p:txBody>
      </p:sp>
      <p:pic>
        <p:nvPicPr>
          <p:cNvPr id="6" name="Picture 5">
            <a:extLst>
              <a:ext uri="{FF2B5EF4-FFF2-40B4-BE49-F238E27FC236}">
                <a16:creationId xmlns:a16="http://schemas.microsoft.com/office/drawing/2014/main" id="{1576ECCE-0C03-B10B-37FC-FF72721FF82D}"/>
              </a:ext>
            </a:extLst>
          </p:cNvPr>
          <p:cNvPicPr>
            <a:picLocks noChangeAspect="1"/>
          </p:cNvPicPr>
          <p:nvPr/>
        </p:nvPicPr>
        <p:blipFill>
          <a:blip r:embed="rId3"/>
          <a:stretch>
            <a:fillRect/>
          </a:stretch>
        </p:blipFill>
        <p:spPr>
          <a:xfrm>
            <a:off x="566591" y="3097356"/>
            <a:ext cx="1841695" cy="2481606"/>
          </a:xfrm>
          <a:prstGeom prst="rect">
            <a:avLst/>
          </a:prstGeom>
        </p:spPr>
      </p:pic>
      <p:pic>
        <p:nvPicPr>
          <p:cNvPr id="7" name="Picture 6">
            <a:extLst>
              <a:ext uri="{FF2B5EF4-FFF2-40B4-BE49-F238E27FC236}">
                <a16:creationId xmlns:a16="http://schemas.microsoft.com/office/drawing/2014/main" id="{F4FE6CA3-792C-C815-8764-A76F15ABDDE1}"/>
              </a:ext>
            </a:extLst>
          </p:cNvPr>
          <p:cNvPicPr>
            <a:picLocks noChangeAspect="1"/>
          </p:cNvPicPr>
          <p:nvPr/>
        </p:nvPicPr>
        <p:blipFill>
          <a:blip r:embed="rId4"/>
          <a:stretch>
            <a:fillRect/>
          </a:stretch>
        </p:blipFill>
        <p:spPr>
          <a:xfrm>
            <a:off x="9374937" y="4078336"/>
            <a:ext cx="1869686" cy="1751752"/>
          </a:xfrm>
          <a:prstGeom prst="rect">
            <a:avLst/>
          </a:prstGeom>
        </p:spPr>
      </p:pic>
      <p:pic>
        <p:nvPicPr>
          <p:cNvPr id="8" name="Picture 7">
            <a:extLst>
              <a:ext uri="{FF2B5EF4-FFF2-40B4-BE49-F238E27FC236}">
                <a16:creationId xmlns:a16="http://schemas.microsoft.com/office/drawing/2014/main" id="{F88E6FDC-C8A0-E2DF-3D3F-5FEA44396CAB}"/>
              </a:ext>
            </a:extLst>
          </p:cNvPr>
          <p:cNvPicPr>
            <a:picLocks noChangeAspect="1"/>
          </p:cNvPicPr>
          <p:nvPr/>
        </p:nvPicPr>
        <p:blipFill>
          <a:blip r:embed="rId5"/>
          <a:stretch>
            <a:fillRect/>
          </a:stretch>
        </p:blipFill>
        <p:spPr>
          <a:xfrm>
            <a:off x="4262466" y="633908"/>
            <a:ext cx="2321938" cy="1238367"/>
          </a:xfrm>
          <a:prstGeom prst="rect">
            <a:avLst/>
          </a:prstGeom>
        </p:spPr>
      </p:pic>
    </p:spTree>
    <p:extLst>
      <p:ext uri="{BB962C8B-B14F-4D97-AF65-F5344CB8AC3E}">
        <p14:creationId xmlns:p14="http://schemas.microsoft.com/office/powerpoint/2010/main" val="2376924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15BAD8-F63F-DAC7-51F0-D9466B34F6DF}"/>
              </a:ext>
            </a:extLst>
          </p:cNvPr>
          <p:cNvSpPr>
            <a:spLocks noGrp="1"/>
          </p:cNvSpPr>
          <p:nvPr>
            <p:ph idx="1"/>
          </p:nvPr>
        </p:nvSpPr>
        <p:spPr>
          <a:xfrm>
            <a:off x="572493" y="2071316"/>
            <a:ext cx="6713552" cy="4119172"/>
          </a:xfrm>
        </p:spPr>
        <p:txBody>
          <a:bodyPr anchor="t">
            <a:normAutofit/>
          </a:bodyPr>
          <a:lstStyle/>
          <a:p>
            <a:pPr fontAlgn="base"/>
            <a:r>
              <a:rPr lang="en-GB" sz="1700" b="1" i="0">
                <a:effectLst/>
                <a:latin typeface="inherit"/>
              </a:rPr>
              <a:t>A man who beat his flatmate unconscious before setting fire to him has been jailed for 10 years.</a:t>
            </a:r>
            <a:endParaRPr lang="en-GB" sz="1700" b="0" i="0">
              <a:effectLst/>
              <a:latin typeface="ReithSans"/>
            </a:endParaRPr>
          </a:p>
          <a:p>
            <a:pPr fontAlgn="base"/>
            <a:r>
              <a:rPr lang="en-GB" sz="1700" b="0" i="0">
                <a:effectLst/>
                <a:latin typeface="ReithSans"/>
              </a:rPr>
              <a:t>Kevin Stanley, 48, of Cinderhill Walk, Bulwell, attacked the 54-year-old at their home in the early hours of 31 May.</a:t>
            </a:r>
          </a:p>
          <a:p>
            <a:pPr fontAlgn="base"/>
            <a:r>
              <a:rPr lang="en-GB" sz="1700" b="0" i="0">
                <a:effectLst/>
                <a:latin typeface="ReithSans"/>
              </a:rPr>
              <a:t>Stanley then rang police, who arrived to find the victim with burns to his arms, chest and face.</a:t>
            </a:r>
          </a:p>
          <a:p>
            <a:pPr fontAlgn="base"/>
            <a:r>
              <a:rPr lang="en-GB" sz="1700" b="0" i="0">
                <a:effectLst/>
                <a:latin typeface="ReithSans"/>
              </a:rPr>
              <a:t>At Nottingham Crown Court, Stanley admitted causing grievous bodily harm with intent to cause serious injury.</a:t>
            </a:r>
          </a:p>
          <a:p>
            <a:pPr fontAlgn="base"/>
            <a:r>
              <a:rPr lang="en-GB" sz="1700" b="0" i="0">
                <a:effectLst/>
                <a:latin typeface="ReithSans"/>
              </a:rPr>
              <a:t>Police said Stanley, in his initial call, said he had attacked someone - and that it may result in him being charged with attempted murder.</a:t>
            </a:r>
          </a:p>
          <a:p>
            <a:pPr fontAlgn="base"/>
            <a:r>
              <a:rPr lang="en-GB" sz="1700" b="0" i="0">
                <a:effectLst/>
                <a:latin typeface="ReithSans"/>
              </a:rPr>
              <a:t>When officers arrived however, Stanley, who appeared to be heavily drunk, claimed his victim had set himself on fire.</a:t>
            </a:r>
          </a:p>
          <a:p>
            <a:pPr fontAlgn="base"/>
            <a:r>
              <a:rPr lang="en-GB" sz="1700" b="0" i="0">
                <a:effectLst/>
                <a:latin typeface="ReithSans"/>
              </a:rPr>
              <a:t>Among other injuries, the victim had three shoe impressions on his back consistent with being stamped on.</a:t>
            </a:r>
          </a:p>
          <a:p>
            <a:endParaRPr lang="en-GB" sz="1700"/>
          </a:p>
        </p:txBody>
      </p:sp>
      <p:pic>
        <p:nvPicPr>
          <p:cNvPr id="1028" name="Picture 4" descr="Kevin Stanley">
            <a:extLst>
              <a:ext uri="{FF2B5EF4-FFF2-40B4-BE49-F238E27FC236}">
                <a16:creationId xmlns:a16="http://schemas.microsoft.com/office/drawing/2014/main" id="{019AB6CC-6B1F-60D6-E48A-BCF7AF61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17" r="2506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262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C3BBB-8624-DC20-E431-2B07EBDF0806}"/>
              </a:ext>
            </a:extLst>
          </p:cNvPr>
          <p:cNvSpPr>
            <a:spLocks noGrp="1"/>
          </p:cNvSpPr>
          <p:nvPr>
            <p:ph type="title"/>
          </p:nvPr>
        </p:nvSpPr>
        <p:spPr>
          <a:xfrm>
            <a:off x="635000" y="640823"/>
            <a:ext cx="3418659" cy="5583148"/>
          </a:xfrm>
        </p:spPr>
        <p:txBody>
          <a:bodyPr anchor="ctr">
            <a:normAutofit/>
          </a:bodyPr>
          <a:lstStyle/>
          <a:p>
            <a:r>
              <a:rPr lang="en-GB" sz="5400"/>
              <a:t>The intoxication rules</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EE0852-85B8-3FBD-9B18-2E217FCE22CF}"/>
              </a:ext>
            </a:extLst>
          </p:cNvPr>
          <p:cNvGraphicFramePr>
            <a:graphicFrameLocks noGrp="1"/>
          </p:cNvGraphicFramePr>
          <p:nvPr>
            <p:ph idx="1"/>
            <p:extLst>
              <p:ext uri="{D42A27DB-BD31-4B8C-83A1-F6EECF244321}">
                <p14:modId xmlns:p14="http://schemas.microsoft.com/office/powerpoint/2010/main" val="18569808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05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42EED6-538E-C122-CE85-5A75D1F5B9C7}"/>
              </a:ext>
            </a:extLst>
          </p:cNvPr>
          <p:cNvPicPr>
            <a:picLocks noChangeAspect="1"/>
          </p:cNvPicPr>
          <p:nvPr/>
        </p:nvPicPr>
        <p:blipFill rotWithShape="1">
          <a:blip r:embed="rId3"/>
          <a:srcRect l="3280" r="9653" b="-1"/>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7D5476-637A-8D6E-97A6-F2F0A68A94F2}"/>
              </a:ext>
            </a:extLst>
          </p:cNvPr>
          <p:cNvSpPr>
            <a:spLocks noGrp="1"/>
          </p:cNvSpPr>
          <p:nvPr>
            <p:ph idx="1"/>
          </p:nvPr>
        </p:nvSpPr>
        <p:spPr>
          <a:xfrm>
            <a:off x="507221" y="717597"/>
            <a:ext cx="4277952" cy="4925877"/>
          </a:xfrm>
        </p:spPr>
        <p:txBody>
          <a:bodyPr>
            <a:normAutofit fontScale="92500" lnSpcReduction="20000"/>
          </a:bodyPr>
          <a:lstStyle/>
          <a:p>
            <a:pPr marL="0" indent="0">
              <a:buNone/>
            </a:pPr>
            <a:r>
              <a:rPr lang="en-GB" sz="2000" dirty="0"/>
              <a:t>Paige and Saul are in the Duke’s Arms pub in Swindon. Paige and Saul have been drinking heavily for a while. At some point, Saul decides to go to the toilet. On his way to the toilet, Saul makes accidental physical contact with Luke.</a:t>
            </a:r>
          </a:p>
          <a:p>
            <a:pPr marL="0" indent="0">
              <a:buNone/>
            </a:pPr>
            <a:r>
              <a:rPr lang="en-GB" sz="2000" dirty="0"/>
              <a:t> Saul and Luke have an argument which ends with Saul hitting Luke in the head with an empty bottle of cider. Luke suffers some deep wounds and he is taken to the nearby hospital. At the hospital, Luke gets 10 stitches and he is discharged the following day. In the meantime, Saul is arrested on suspicion of committing the s18 OAPA 1861 offence. Although Saul does not deny that he had an argument with Luke, he claims that he was so drunk at the time that it was impossible for him to even foresee the risk that his conduct might cause some kind of harm to Luke, let alone to form an intention to cause GBH.</a:t>
            </a:r>
          </a:p>
        </p:txBody>
      </p:sp>
    </p:spTree>
    <p:extLst>
      <p:ext uri="{BB962C8B-B14F-4D97-AF65-F5344CB8AC3E}">
        <p14:creationId xmlns:p14="http://schemas.microsoft.com/office/powerpoint/2010/main" val="1035735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18D1-B597-9035-67A5-38F955657EC8}"/>
              </a:ext>
            </a:extLst>
          </p:cNvPr>
          <p:cNvSpPr>
            <a:spLocks noGrp="1"/>
          </p:cNvSpPr>
          <p:nvPr>
            <p:ph type="title"/>
          </p:nvPr>
        </p:nvSpPr>
        <p:spPr>
          <a:xfrm>
            <a:off x="6289158" y="803325"/>
            <a:ext cx="5259707" cy="1325563"/>
          </a:xfrm>
        </p:spPr>
        <p:txBody>
          <a:bodyPr>
            <a:normAutofit/>
          </a:bodyPr>
          <a:lstStyle/>
          <a:p>
            <a:r>
              <a:rPr lang="en-GB"/>
              <a:t>The intoxication rules</a:t>
            </a:r>
          </a:p>
        </p:txBody>
      </p:sp>
      <p:sp>
        <p:nvSpPr>
          <p:cNvPr id="16" name="Freeform: Shape 15">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00A09057-C6F6-5157-FFE0-F2C8577741EF}"/>
              </a:ext>
            </a:extLst>
          </p:cNvPr>
          <p:cNvPicPr>
            <a:picLocks noChangeAspect="1"/>
          </p:cNvPicPr>
          <p:nvPr/>
        </p:nvPicPr>
        <p:blipFill rotWithShape="1">
          <a:blip r:embed="rId3"/>
          <a:srcRect l="17849" r="16278"/>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graphicFrame>
        <p:nvGraphicFramePr>
          <p:cNvPr id="5" name="Content Placeholder 2">
            <a:extLst>
              <a:ext uri="{FF2B5EF4-FFF2-40B4-BE49-F238E27FC236}">
                <a16:creationId xmlns:a16="http://schemas.microsoft.com/office/drawing/2014/main" id="{495538D6-26E1-F6E5-76F6-2ED0DEEDB9D9}"/>
              </a:ext>
            </a:extLst>
          </p:cNvPr>
          <p:cNvGraphicFramePr>
            <a:graphicFrameLocks noGrp="1"/>
          </p:cNvGraphicFramePr>
          <p:nvPr>
            <p:ph idx="1"/>
            <p:extLst>
              <p:ext uri="{D42A27DB-BD31-4B8C-83A1-F6EECF244321}">
                <p14:modId xmlns:p14="http://schemas.microsoft.com/office/powerpoint/2010/main" val="2147081428"/>
              </p:ext>
            </p:extLst>
          </p:nvPr>
        </p:nvGraphicFramePr>
        <p:xfrm>
          <a:off x="6289158" y="2279018"/>
          <a:ext cx="5259714"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3603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DFAE0-5FAB-F83B-A78B-1F22032993B8}"/>
              </a:ext>
            </a:extLst>
          </p:cNvPr>
          <p:cNvSpPr>
            <a:spLocks noGrp="1"/>
          </p:cNvSpPr>
          <p:nvPr>
            <p:ph type="title"/>
          </p:nvPr>
        </p:nvSpPr>
        <p:spPr>
          <a:xfrm>
            <a:off x="686834" y="1153572"/>
            <a:ext cx="3200400" cy="4461163"/>
          </a:xfrm>
        </p:spPr>
        <p:txBody>
          <a:bodyPr>
            <a:normAutofit/>
          </a:bodyPr>
          <a:lstStyle/>
          <a:p>
            <a:r>
              <a:rPr lang="en-GB">
                <a:solidFill>
                  <a:srgbClr val="FFFFFF"/>
                </a:solidFill>
              </a:rPr>
              <a:t>Involuntary intoxication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0E5038-A163-9652-8367-D2E19DA138FF}"/>
              </a:ext>
            </a:extLst>
          </p:cNvPr>
          <p:cNvSpPr>
            <a:spLocks noGrp="1"/>
          </p:cNvSpPr>
          <p:nvPr>
            <p:ph idx="1"/>
          </p:nvPr>
        </p:nvSpPr>
        <p:spPr>
          <a:xfrm>
            <a:off x="4447308" y="591344"/>
            <a:ext cx="6906491" cy="5585619"/>
          </a:xfrm>
        </p:spPr>
        <p:txBody>
          <a:bodyPr anchor="ctr">
            <a:normAutofit/>
          </a:bodyPr>
          <a:lstStyle/>
          <a:p>
            <a:pPr marL="0" indent="0">
              <a:buNone/>
            </a:pPr>
            <a:r>
              <a:rPr lang="en-GB" dirty="0"/>
              <a:t>‘Drunken intent is still intent’</a:t>
            </a:r>
          </a:p>
          <a:p>
            <a:pPr marL="0" indent="0">
              <a:buNone/>
            </a:pPr>
            <a:r>
              <a:rPr lang="en-GB" dirty="0"/>
              <a:t>If the D has completed the AR of the offence with the required MR then they will be liable for that crime regardless of their intoxication.</a:t>
            </a:r>
          </a:p>
          <a:p>
            <a:pPr marL="0" indent="0">
              <a:buNone/>
            </a:pPr>
            <a:r>
              <a:rPr lang="en-GB" dirty="0"/>
              <a:t>If the defendant lacked the required MR, though, because of their involuntary intoxication, they may have a complete defence regardless of the type of crime, whether basic or specific intent.</a:t>
            </a:r>
          </a:p>
          <a:p>
            <a:pPr marL="0" indent="0">
              <a:buNone/>
            </a:pPr>
            <a:endParaRPr lang="en-GB" dirty="0"/>
          </a:p>
          <a:p>
            <a:pPr marL="0" indent="0">
              <a:buNone/>
            </a:pPr>
            <a:r>
              <a:rPr lang="en-GB" dirty="0"/>
              <a:t>Kingston [1994]</a:t>
            </a:r>
          </a:p>
        </p:txBody>
      </p:sp>
    </p:spTree>
    <p:extLst>
      <p:ext uri="{BB962C8B-B14F-4D97-AF65-F5344CB8AC3E}">
        <p14:creationId xmlns:p14="http://schemas.microsoft.com/office/powerpoint/2010/main" val="3816717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E4D03-4B09-D218-8C47-B3326F6419F7}"/>
              </a:ext>
            </a:extLst>
          </p:cNvPr>
          <p:cNvSpPr>
            <a:spLocks noGrp="1"/>
          </p:cNvSpPr>
          <p:nvPr>
            <p:ph type="title"/>
          </p:nvPr>
        </p:nvSpPr>
        <p:spPr>
          <a:xfrm>
            <a:off x="572493" y="238539"/>
            <a:ext cx="11018520" cy="1434415"/>
          </a:xfrm>
        </p:spPr>
        <p:txBody>
          <a:bodyPr anchor="b">
            <a:normAutofit/>
          </a:bodyPr>
          <a:lstStyle/>
          <a:p>
            <a:r>
              <a:rPr lang="en-GB" sz="5400"/>
              <a:t>INTOXICATION</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A1AC3A5E-40FF-BD6C-87A3-30C531E91888}"/>
              </a:ext>
            </a:extLst>
          </p:cNvPr>
          <p:cNvSpPr>
            <a:spLocks noGrp="1"/>
          </p:cNvSpPr>
          <p:nvPr>
            <p:ph idx="1"/>
          </p:nvPr>
        </p:nvSpPr>
        <p:spPr>
          <a:xfrm>
            <a:off x="572493" y="2071316"/>
            <a:ext cx="6713552" cy="4119172"/>
          </a:xfrm>
        </p:spPr>
        <p:txBody>
          <a:bodyPr anchor="t">
            <a:normAutofit/>
          </a:bodyPr>
          <a:lstStyle/>
          <a:p>
            <a:pPr marL="0" indent="0">
              <a:buNone/>
            </a:pPr>
            <a:r>
              <a:rPr lang="en-GB" sz="2200"/>
              <a:t>-For offences of specific intent, intoxication is relevant to the question of whether D had mens rea (DPP v Majewski (1977)).</a:t>
            </a:r>
          </a:p>
          <a:p>
            <a:pPr marL="0" indent="0">
              <a:buNone/>
            </a:pPr>
            <a:r>
              <a:rPr lang="en-GB" sz="2200"/>
              <a:t>–For offences of basic intent, self-induced intoxication is no defence. If D argues at trial that he was so intoxicated he lacked mens rea, that admission in itself supplies evidence of mens rea (Caldwell (1982)).</a:t>
            </a:r>
          </a:p>
          <a:p>
            <a:pPr marL="0" indent="0">
              <a:buNone/>
            </a:pPr>
            <a:r>
              <a:rPr lang="en-GB" sz="2200"/>
              <a:t>–A drunken intent is still an intent. There is no separate defence of involuntary intoxication: Kingston (1994). Evidence of involuntary intoxication will simply be relevant to the question of whether D had mens rea.</a:t>
            </a:r>
          </a:p>
        </p:txBody>
      </p:sp>
      <p:pic>
        <p:nvPicPr>
          <p:cNvPr id="3074" name="Picture 2" descr="How to Write a Summary of an Article - Udemy Blog">
            <a:extLst>
              <a:ext uri="{FF2B5EF4-FFF2-40B4-BE49-F238E27FC236}">
                <a16:creationId xmlns:a16="http://schemas.microsoft.com/office/drawing/2014/main" id="{ECAEBD17-3A1D-4DAD-811D-57747EA238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4" r="2050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12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Voluntary Intoxication | Criminal Law">
            <a:hlinkClick r:id="" action="ppaction://media"/>
            <a:extLst>
              <a:ext uri="{FF2B5EF4-FFF2-40B4-BE49-F238E27FC236}">
                <a16:creationId xmlns:a16="http://schemas.microsoft.com/office/drawing/2014/main" id="{818372ED-1875-2DE0-85DA-AFED8F426117}"/>
              </a:ext>
            </a:extLst>
          </p:cNvPr>
          <p:cNvPicPr>
            <a:picLocks noGrp="1" noRot="1" noChangeAspect="1"/>
          </p:cNvPicPr>
          <p:nvPr>
            <p:ph idx="1"/>
            <a:videoFile r:link="rId1"/>
          </p:nvPr>
        </p:nvPicPr>
        <p:blipFill>
          <a:blip r:embed="rId4"/>
          <a:stretch>
            <a:fillRect/>
          </a:stretch>
        </p:blipFill>
        <p:spPr>
          <a:xfrm>
            <a:off x="196793" y="667568"/>
            <a:ext cx="9750482" cy="55093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53468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196F8-E090-A826-8266-9722066F6A57}"/>
              </a:ext>
            </a:extLst>
          </p:cNvPr>
          <p:cNvSpPr>
            <a:spLocks noGrp="1"/>
          </p:cNvSpPr>
          <p:nvPr>
            <p:ph type="ctrTitle"/>
          </p:nvPr>
        </p:nvSpPr>
        <p:spPr>
          <a:xfrm>
            <a:off x="1255060" y="5279511"/>
            <a:ext cx="9681882" cy="739880"/>
          </a:xfrm>
        </p:spPr>
        <p:txBody>
          <a:bodyPr anchor="b">
            <a:normAutofit/>
          </a:bodyPr>
          <a:lstStyle/>
          <a:p>
            <a:r>
              <a:rPr lang="en-GB" sz="3600" dirty="0">
                <a:solidFill>
                  <a:schemeClr val="tx1">
                    <a:lumMod val="85000"/>
                    <a:lumOff val="15000"/>
                  </a:schemeClr>
                </a:solidFill>
              </a:rPr>
              <a:t>Automatism</a:t>
            </a:r>
          </a:p>
        </p:txBody>
      </p:sp>
      <p:pic>
        <p:nvPicPr>
          <p:cNvPr id="4" name="Picture 3">
            <a:extLst>
              <a:ext uri="{FF2B5EF4-FFF2-40B4-BE49-F238E27FC236}">
                <a16:creationId xmlns:a16="http://schemas.microsoft.com/office/drawing/2014/main" id="{189B293B-E708-7D9F-B995-D03F13C9BFD5}"/>
              </a:ext>
            </a:extLst>
          </p:cNvPr>
          <p:cNvPicPr>
            <a:picLocks noChangeAspect="1"/>
          </p:cNvPicPr>
          <p:nvPr/>
        </p:nvPicPr>
        <p:blipFill>
          <a:blip r:embed="rId3"/>
          <a:stretch>
            <a:fillRect/>
          </a:stretch>
        </p:blipFill>
        <p:spPr>
          <a:xfrm>
            <a:off x="2166239" y="579473"/>
            <a:ext cx="7859521" cy="4224493"/>
          </a:xfrm>
          <a:prstGeom prst="rect">
            <a:avLst/>
          </a:prstGeom>
        </p:spPr>
      </p:pic>
    </p:spTree>
    <p:extLst>
      <p:ext uri="{BB962C8B-B14F-4D97-AF65-F5344CB8AC3E}">
        <p14:creationId xmlns:p14="http://schemas.microsoft.com/office/powerpoint/2010/main" val="3224624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717DDAF-6AA8-AEB5-81E1-811CFF50CDAD}"/>
              </a:ext>
            </a:extLst>
          </p:cNvPr>
          <p:cNvPicPr>
            <a:picLocks noChangeAspect="1"/>
          </p:cNvPicPr>
          <p:nvPr/>
        </p:nvPicPr>
        <p:blipFill rotWithShape="1">
          <a:blip r:embed="rId3">
            <a:alphaModFix amt="35000"/>
          </a:blip>
          <a:srcRect t="9916" b="105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E0A3E78-B030-3199-93DB-6CFB1DA2B036}"/>
              </a:ext>
            </a:extLst>
          </p:cNvPr>
          <p:cNvSpPr>
            <a:spLocks noGrp="1"/>
          </p:cNvSpPr>
          <p:nvPr>
            <p:ph type="title"/>
          </p:nvPr>
        </p:nvSpPr>
        <p:spPr>
          <a:xfrm>
            <a:off x="838200" y="365125"/>
            <a:ext cx="10515600" cy="1325563"/>
          </a:xfrm>
        </p:spPr>
        <p:txBody>
          <a:bodyPr>
            <a:normAutofit/>
          </a:bodyPr>
          <a:lstStyle/>
          <a:p>
            <a:r>
              <a:rPr lang="en-GB">
                <a:solidFill>
                  <a:srgbClr val="FFFFFF"/>
                </a:solidFill>
              </a:rPr>
              <a:t>Automatism defined</a:t>
            </a:r>
          </a:p>
        </p:txBody>
      </p:sp>
      <p:graphicFrame>
        <p:nvGraphicFramePr>
          <p:cNvPr id="5" name="Content Placeholder 2">
            <a:extLst>
              <a:ext uri="{FF2B5EF4-FFF2-40B4-BE49-F238E27FC236}">
                <a16:creationId xmlns:a16="http://schemas.microsoft.com/office/drawing/2014/main" id="{08E347F5-99B5-91F9-3338-BCF8516D28DE}"/>
              </a:ext>
            </a:extLst>
          </p:cNvPr>
          <p:cNvGraphicFramePr>
            <a:graphicFrameLocks noGrp="1"/>
          </p:cNvGraphicFramePr>
          <p:nvPr>
            <p:ph idx="1"/>
            <p:extLst>
              <p:ext uri="{D42A27DB-BD31-4B8C-83A1-F6EECF244321}">
                <p14:modId xmlns:p14="http://schemas.microsoft.com/office/powerpoint/2010/main" val="24705421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47236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t>Automatism: elements</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r>
              <a:rPr lang="en-GB" sz="2000" dirty="0"/>
              <a:t>The prosecution must prove that D’s conduct was voluntary (the D was sufficiently in control of his bodily movements) for the conduct to be said to be truly his. </a:t>
            </a:r>
          </a:p>
          <a:p>
            <a:r>
              <a:rPr lang="en-GB" sz="2000" dirty="0"/>
              <a:t>D’s who claim to have been acting involuntarily is called a plea of automatism.</a:t>
            </a:r>
          </a:p>
          <a:p>
            <a:pPr marL="0" indent="0">
              <a:buNone/>
            </a:pPr>
            <a:endParaRPr lang="en-GB" sz="2000" b="1" u="sng" dirty="0"/>
          </a:p>
          <a:p>
            <a:pPr>
              <a:buFont typeface="Wingdings" panose="05000000000000000000" pitchFamily="2" charset="2"/>
              <a:buChar char="v"/>
            </a:pPr>
            <a:r>
              <a:rPr lang="en-GB" sz="2000" b="1" dirty="0"/>
              <a:t> An external factor</a:t>
            </a:r>
          </a:p>
          <a:p>
            <a:pPr>
              <a:buFont typeface="Wingdings" panose="05000000000000000000" pitchFamily="2" charset="2"/>
              <a:buChar char="v"/>
            </a:pPr>
            <a:r>
              <a:rPr lang="en-GB" sz="2000" b="1" dirty="0"/>
              <a:t>Results in involuntary conduct by D</a:t>
            </a:r>
          </a:p>
          <a:p>
            <a:pPr>
              <a:buFont typeface="Wingdings" panose="05000000000000000000" pitchFamily="2" charset="2"/>
              <a:buChar char="v"/>
            </a:pPr>
            <a:r>
              <a:rPr lang="en-GB" sz="2000" b="1" dirty="0"/>
              <a:t>Where D is not at fault</a:t>
            </a:r>
          </a:p>
          <a:p>
            <a:pPr marL="0" indent="0">
              <a:buNone/>
            </a:pPr>
            <a:endParaRPr lang="en-GB" sz="2000" b="1" dirty="0"/>
          </a:p>
        </p:txBody>
      </p:sp>
      <p:pic>
        <p:nvPicPr>
          <p:cNvPr id="7" name="Picture 6">
            <a:extLst>
              <a:ext uri="{FF2B5EF4-FFF2-40B4-BE49-F238E27FC236}">
                <a16:creationId xmlns:a16="http://schemas.microsoft.com/office/drawing/2014/main" id="{0F94762F-850E-F788-924F-91A6447BF7E9}"/>
              </a:ext>
            </a:extLst>
          </p:cNvPr>
          <p:cNvPicPr>
            <a:picLocks noChangeAspect="1"/>
          </p:cNvPicPr>
          <p:nvPr/>
        </p:nvPicPr>
        <p:blipFill>
          <a:blip r:embed="rId3"/>
          <a:stretch>
            <a:fillRect/>
          </a:stretch>
        </p:blipFill>
        <p:spPr>
          <a:xfrm>
            <a:off x="420698" y="145082"/>
            <a:ext cx="4072987" cy="2710388"/>
          </a:xfrm>
          <a:prstGeom prst="rect">
            <a:avLst/>
          </a:prstGeom>
        </p:spPr>
      </p:pic>
      <p:pic>
        <p:nvPicPr>
          <p:cNvPr id="8" name="Picture 7">
            <a:extLst>
              <a:ext uri="{FF2B5EF4-FFF2-40B4-BE49-F238E27FC236}">
                <a16:creationId xmlns:a16="http://schemas.microsoft.com/office/drawing/2014/main" id="{953D18A0-4389-F35D-4287-37008773C533}"/>
              </a:ext>
            </a:extLst>
          </p:cNvPr>
          <p:cNvPicPr>
            <a:picLocks noChangeAspect="1"/>
          </p:cNvPicPr>
          <p:nvPr/>
        </p:nvPicPr>
        <p:blipFill>
          <a:blip r:embed="rId4"/>
          <a:stretch>
            <a:fillRect/>
          </a:stretch>
        </p:blipFill>
        <p:spPr>
          <a:xfrm>
            <a:off x="740315" y="3931711"/>
            <a:ext cx="4072988" cy="2710389"/>
          </a:xfrm>
          <a:prstGeom prst="rect">
            <a:avLst/>
          </a:pr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5132438" cy="1622322"/>
          </a:xfrm>
        </p:spPr>
        <p:txBody>
          <a:bodyPr>
            <a:normAutofit/>
          </a:bodyPr>
          <a:lstStyle/>
          <a:p>
            <a:r>
              <a:rPr lang="en-GB">
                <a:solidFill>
                  <a:schemeClr val="tx1"/>
                </a:solidFill>
              </a:rPr>
              <a:t>AN EXTERNAL FACTOR</a:t>
            </a:r>
          </a:p>
        </p:txBody>
      </p:sp>
      <p:sp>
        <p:nvSpPr>
          <p:cNvPr id="3" name="Content Placeholder 2"/>
          <p:cNvSpPr>
            <a:spLocks noGrp="1"/>
          </p:cNvSpPr>
          <p:nvPr>
            <p:ph idx="1"/>
          </p:nvPr>
        </p:nvSpPr>
        <p:spPr>
          <a:xfrm>
            <a:off x="639098" y="2418735"/>
            <a:ext cx="5132439" cy="3811742"/>
          </a:xfrm>
        </p:spPr>
        <p:txBody>
          <a:bodyPr anchor="ctr">
            <a:normAutofit fontScale="92500" lnSpcReduction="20000"/>
          </a:bodyPr>
          <a:lstStyle/>
          <a:p>
            <a:pPr marL="0" indent="0">
              <a:buNone/>
            </a:pPr>
            <a:endParaRPr lang="en-GB">
              <a:solidFill>
                <a:schemeClr val="tx1"/>
              </a:solidFill>
            </a:endParaRPr>
          </a:p>
          <a:p>
            <a:pPr marL="0" indent="0">
              <a:buNone/>
            </a:pPr>
            <a:r>
              <a:rPr lang="en-GB">
                <a:solidFill>
                  <a:schemeClr val="tx1"/>
                </a:solidFill>
              </a:rPr>
              <a:t>It must be shown that D’s inability to control his conduct was due to an </a:t>
            </a:r>
            <a:r>
              <a:rPr lang="en-GB" b="1">
                <a:solidFill>
                  <a:schemeClr val="tx1"/>
                </a:solidFill>
              </a:rPr>
              <a:t>EXTERNAL FACTOR</a:t>
            </a:r>
          </a:p>
          <a:p>
            <a:pPr marL="0" indent="0">
              <a:buNone/>
            </a:pPr>
            <a:endParaRPr lang="en-GB" b="1">
              <a:solidFill>
                <a:schemeClr val="tx1"/>
              </a:solidFill>
            </a:endParaRPr>
          </a:p>
          <a:p>
            <a:pPr marL="0" indent="0">
              <a:buNone/>
            </a:pPr>
            <a:r>
              <a:rPr lang="en-GB" b="1" u="sng">
                <a:solidFill>
                  <a:schemeClr val="tx1"/>
                </a:solidFill>
              </a:rPr>
              <a:t>Examples:</a:t>
            </a:r>
          </a:p>
          <a:p>
            <a:pPr marL="0" indent="0">
              <a:buNone/>
            </a:pPr>
            <a:r>
              <a:rPr lang="en-GB" b="1">
                <a:solidFill>
                  <a:schemeClr val="tx1"/>
                </a:solidFill>
              </a:rPr>
              <a:t>Alcohol consumption</a:t>
            </a:r>
          </a:p>
          <a:p>
            <a:pPr marL="0" indent="0">
              <a:buNone/>
            </a:pPr>
            <a:r>
              <a:rPr lang="en-GB" b="1">
                <a:solidFill>
                  <a:schemeClr val="tx1"/>
                </a:solidFill>
              </a:rPr>
              <a:t>Insulin injection</a:t>
            </a:r>
          </a:p>
          <a:p>
            <a:pPr marL="0" indent="0">
              <a:buNone/>
            </a:pPr>
            <a:r>
              <a:rPr lang="en-GB" b="1">
                <a:solidFill>
                  <a:schemeClr val="tx1"/>
                </a:solidFill>
              </a:rPr>
              <a:t>Concussion </a:t>
            </a:r>
          </a:p>
          <a:p>
            <a:pPr marL="0" indent="0">
              <a:buNone/>
            </a:pPr>
            <a:r>
              <a:rPr lang="en-GB" b="1">
                <a:solidFill>
                  <a:schemeClr val="tx1"/>
                </a:solidFill>
              </a:rPr>
              <a:t>Administration of anaesthetic</a:t>
            </a:r>
          </a:p>
        </p:txBody>
      </p:sp>
      <p:pic>
        <p:nvPicPr>
          <p:cNvPr id="4" name="Picture 3"/>
          <p:cNvPicPr>
            <a:picLocks noChangeAspect="1"/>
          </p:cNvPicPr>
          <p:nvPr/>
        </p:nvPicPr>
        <p:blipFill>
          <a:blip r:embed="rId3"/>
          <a:stretch>
            <a:fillRect/>
          </a:stretch>
        </p:blipFill>
        <p:spPr>
          <a:xfrm>
            <a:off x="7090769" y="627526"/>
            <a:ext cx="4072987" cy="2710388"/>
          </a:xfrm>
          <a:prstGeom prst="rect">
            <a:avLst/>
          </a:prstGeom>
        </p:spPr>
      </p:pic>
      <p:pic>
        <p:nvPicPr>
          <p:cNvPr id="5" name="Picture 4"/>
          <p:cNvPicPr>
            <a:picLocks noChangeAspect="1"/>
          </p:cNvPicPr>
          <p:nvPr/>
        </p:nvPicPr>
        <p:blipFill>
          <a:blip r:embed="rId4"/>
          <a:stretch>
            <a:fillRect/>
          </a:stretch>
        </p:blipFill>
        <p:spPr>
          <a:xfrm>
            <a:off x="7090768" y="3520086"/>
            <a:ext cx="4072988" cy="2710389"/>
          </a:xfrm>
          <a:prstGeom prst="rect">
            <a:avLst/>
          </a:prstGeom>
        </p:spPr>
      </p:pic>
    </p:spTree>
    <p:extLst>
      <p:ext uri="{BB962C8B-B14F-4D97-AF65-F5344CB8AC3E}">
        <p14:creationId xmlns:p14="http://schemas.microsoft.com/office/powerpoint/2010/main" val="3081249402"/>
      </p:ext>
    </p:extLst>
  </p:cSld>
  <p:clrMapOvr>
    <a:masterClrMapping/>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9308F8-44A3-88B1-AD0A-E3C090544C95}"/>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Self-induced automatism</a:t>
            </a:r>
          </a:p>
        </p:txBody>
      </p:sp>
      <p:graphicFrame>
        <p:nvGraphicFramePr>
          <p:cNvPr id="5" name="Content Placeholder 2">
            <a:extLst>
              <a:ext uri="{FF2B5EF4-FFF2-40B4-BE49-F238E27FC236}">
                <a16:creationId xmlns:a16="http://schemas.microsoft.com/office/drawing/2014/main" id="{359FB884-74A7-8E28-43C1-1E48E4AF068C}"/>
              </a:ext>
            </a:extLst>
          </p:cNvPr>
          <p:cNvGraphicFramePr>
            <a:graphicFrameLocks noGrp="1"/>
          </p:cNvGraphicFramePr>
          <p:nvPr>
            <p:ph idx="1"/>
            <p:extLst>
              <p:ext uri="{D42A27DB-BD31-4B8C-83A1-F6EECF244321}">
                <p14:modId xmlns:p14="http://schemas.microsoft.com/office/powerpoint/2010/main" val="4560969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28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3567843"/>
            <a:ext cx="4381764" cy="3354444"/>
          </a:xfrm>
        </p:spPr>
        <p:txBody>
          <a:bodyPr anchor="ctr">
            <a:normAutofit/>
          </a:bodyPr>
          <a:lstStyle/>
          <a:p>
            <a:r>
              <a:rPr lang="en-GB" sz="3200" dirty="0"/>
              <a:t>Results in involuntary conduct by D</a:t>
            </a:r>
            <a:br>
              <a:rPr lang="en-GB" sz="3200" dirty="0"/>
            </a:br>
            <a:br>
              <a:rPr lang="en-GB" sz="3200" dirty="0"/>
            </a:br>
            <a:r>
              <a:rPr lang="en-GB" sz="3200" dirty="0"/>
              <a:t>conscious /unconscious </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a:p>
        </p:txBody>
      </p:sp>
      <p:pic>
        <p:nvPicPr>
          <p:cNvPr id="5" name="Picture 4">
            <a:extLst>
              <a:ext uri="{FF2B5EF4-FFF2-40B4-BE49-F238E27FC236}">
                <a16:creationId xmlns:a16="http://schemas.microsoft.com/office/drawing/2014/main" id="{D2859CD0-C507-DE62-B332-1BFC9AA553FA}"/>
              </a:ext>
            </a:extLst>
          </p:cNvPr>
          <p:cNvPicPr>
            <a:picLocks noChangeAspect="1"/>
          </p:cNvPicPr>
          <p:nvPr/>
        </p:nvPicPr>
        <p:blipFill>
          <a:blip r:embed="rId3"/>
          <a:stretch>
            <a:fillRect/>
          </a:stretch>
        </p:blipFill>
        <p:spPr>
          <a:xfrm>
            <a:off x="216164" y="562997"/>
            <a:ext cx="4381500" cy="3286125"/>
          </a:xfrm>
          <a:prstGeom prst="rect">
            <a:avLst/>
          </a:prstGeom>
        </p:spPr>
      </p:pic>
    </p:spTree>
    <p:extLst>
      <p:ext uri="{BB962C8B-B14F-4D97-AF65-F5344CB8AC3E}">
        <p14:creationId xmlns:p14="http://schemas.microsoft.com/office/powerpoint/2010/main" val="3737612442"/>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t>RESULTS IN INVOLUNATRY CONDUCT BY D</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a:p>
        </p:txBody>
      </p:sp>
      <p:pic>
        <p:nvPicPr>
          <p:cNvPr id="5" name="Picture 4">
            <a:extLst>
              <a:ext uri="{FF2B5EF4-FFF2-40B4-BE49-F238E27FC236}">
                <a16:creationId xmlns:a16="http://schemas.microsoft.com/office/drawing/2014/main" id="{1EABD0AB-27EA-D3F1-E7E3-69F6115046ED}"/>
              </a:ext>
            </a:extLst>
          </p:cNvPr>
          <p:cNvPicPr>
            <a:picLocks noChangeAspect="1"/>
          </p:cNvPicPr>
          <p:nvPr/>
        </p:nvPicPr>
        <p:blipFill>
          <a:blip r:embed="rId3"/>
          <a:stretch>
            <a:fillRect/>
          </a:stretch>
        </p:blipFill>
        <p:spPr>
          <a:xfrm>
            <a:off x="492556" y="4473694"/>
            <a:ext cx="4345504" cy="2168406"/>
          </a:xfrm>
          <a:prstGeom prst="rect">
            <a:avLst/>
          </a:prstGeom>
        </p:spPr>
      </p:pic>
    </p:spTree>
    <p:extLst>
      <p:ext uri="{BB962C8B-B14F-4D97-AF65-F5344CB8AC3E}">
        <p14:creationId xmlns:p14="http://schemas.microsoft.com/office/powerpoint/2010/main" val="334844213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86B5A-2A09-92BB-14D3-8AAA7239A809}"/>
              </a:ext>
            </a:extLst>
          </p:cNvPr>
          <p:cNvSpPr>
            <a:spLocks noGrp="1"/>
          </p:cNvSpPr>
          <p:nvPr>
            <p:ph type="title"/>
          </p:nvPr>
        </p:nvSpPr>
        <p:spPr>
          <a:xfrm>
            <a:off x="572493" y="238539"/>
            <a:ext cx="11018520" cy="1434415"/>
          </a:xfrm>
        </p:spPr>
        <p:txBody>
          <a:bodyPr anchor="b">
            <a:normAutofit/>
          </a:bodyPr>
          <a:lstStyle/>
          <a:p>
            <a:r>
              <a:rPr lang="en-GB" sz="5400"/>
              <a:t>Automatism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C34B5-B72E-57A2-EA49-D83FA7CAB0DB}"/>
              </a:ext>
            </a:extLst>
          </p:cNvPr>
          <p:cNvSpPr>
            <a:spLocks noGrp="1"/>
          </p:cNvSpPr>
          <p:nvPr>
            <p:ph idx="1"/>
          </p:nvPr>
        </p:nvSpPr>
        <p:spPr>
          <a:xfrm>
            <a:off x="572493" y="2071316"/>
            <a:ext cx="6713552" cy="4119172"/>
          </a:xfrm>
        </p:spPr>
        <p:txBody>
          <a:bodyPr anchor="t">
            <a:normAutofit/>
          </a:bodyPr>
          <a:lstStyle/>
          <a:p>
            <a:r>
              <a:rPr lang="en-GB" sz="1500"/>
              <a:t>Automatism refers to the state of unconsciousness or impaired consciousness in which a person acts involuntarily.</a:t>
            </a:r>
          </a:p>
          <a:p>
            <a:r>
              <a:rPr lang="en-GB" sz="1500"/>
              <a:t>If the prosecution cannot prove beyond reasonable doubt that D’s conduct was voluntary, he will be acquitted.</a:t>
            </a:r>
          </a:p>
          <a:p>
            <a:r>
              <a:rPr lang="en-GB" sz="1500"/>
              <a:t>It is not sufficient that D’s mind was acting imperfectly; what is required is that D’s mind is not controlling his limbs at all.</a:t>
            </a:r>
          </a:p>
          <a:p>
            <a:r>
              <a:rPr lang="en-GB" sz="1500"/>
              <a:t>The courts have drawn a dividing line between insane automatism (where the cause is internal, such as a disease) and non-insane automatism (where the cause is external to D, such as concussion resulting from a blow to the head).</a:t>
            </a:r>
          </a:p>
          <a:p>
            <a:r>
              <a:rPr lang="en-GB" sz="1500"/>
              <a:t>Where automatism is self-induced (e.g. through voluntary intoxication), that may negative mens rea for crimes of specific intent, but will not avail D if the crime with which he is charged is one of basic intent.</a:t>
            </a:r>
          </a:p>
          <a:p>
            <a:r>
              <a:rPr lang="en-GB" sz="1500"/>
              <a:t>Self-induced automatism may lead to D’s acquittal if the cause is other than intoxication by alcohol or drugs that are known to be dangerous. The test is whether D knew that his actions or inaction were likely to make him aggressive, unpredictable, or uncontrolled (Bailey (1983))</a:t>
            </a:r>
          </a:p>
        </p:txBody>
      </p:sp>
      <p:pic>
        <p:nvPicPr>
          <p:cNvPr id="4" name="Picture 3">
            <a:extLst>
              <a:ext uri="{FF2B5EF4-FFF2-40B4-BE49-F238E27FC236}">
                <a16:creationId xmlns:a16="http://schemas.microsoft.com/office/drawing/2014/main" id="{2295C500-EBE0-8B86-507A-801C287859C9}"/>
              </a:ext>
            </a:extLst>
          </p:cNvPr>
          <p:cNvPicPr>
            <a:picLocks noChangeAspect="1"/>
          </p:cNvPicPr>
          <p:nvPr/>
        </p:nvPicPr>
        <p:blipFill rotWithShape="1">
          <a:blip r:embed="rId3"/>
          <a:srcRect l="15138" r="20402" b="-3"/>
          <a:stretch/>
        </p:blipFill>
        <p:spPr>
          <a:xfrm>
            <a:off x="7675658" y="2093976"/>
            <a:ext cx="3941064" cy="4096512"/>
          </a:xfrm>
          <a:prstGeom prst="rect">
            <a:avLst/>
          </a:prstGeom>
        </p:spPr>
      </p:pic>
    </p:spTree>
    <p:extLst>
      <p:ext uri="{BB962C8B-B14F-4D97-AF65-F5344CB8AC3E}">
        <p14:creationId xmlns:p14="http://schemas.microsoft.com/office/powerpoint/2010/main" val="3956823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u="sng" dirty="0"/>
              <a:t>Andrew</a:t>
            </a:r>
          </a:p>
        </p:txBody>
      </p:sp>
      <p:sp>
        <p:nvSpPr>
          <p:cNvPr id="3" name="Content Placeholder 2"/>
          <p:cNvSpPr>
            <a:spLocks noGrp="1"/>
          </p:cNvSpPr>
          <p:nvPr>
            <p:ph idx="1"/>
          </p:nvPr>
        </p:nvSpPr>
        <p:spPr>
          <a:xfrm>
            <a:off x="726086" y="1069231"/>
            <a:ext cx="6263640" cy="4206240"/>
          </a:xfrm>
        </p:spPr>
        <p:txBody>
          <a:bodyPr vert="horz" lIns="91440" tIns="45720" rIns="91440" bIns="45720" rtlCol="0">
            <a:normAutofit/>
          </a:bodyPr>
          <a:lstStyle/>
          <a:p>
            <a:pPr marL="0" indent="0">
              <a:buNone/>
            </a:pPr>
            <a:endParaRPr lang="en-GB" b="1" dirty="0"/>
          </a:p>
          <a:p>
            <a:endParaRPr lang="en-GB" b="1" dirty="0"/>
          </a:p>
          <a:p>
            <a:r>
              <a:rPr lang="en-GB" b="1" dirty="0"/>
              <a:t>Andrew was in hospital.  Nurse Smith gave Andrew an antibiotic that Andrew had never had before. Andrew suffered a fit due to an allergic reaction and his arms moved uncontrollably, hitting Nurse Smith in the face. Can Andrew rely on the defence of automatism?</a:t>
            </a:r>
          </a:p>
        </p:txBody>
      </p:sp>
      <p:pic>
        <p:nvPicPr>
          <p:cNvPr id="5" name="Picture 4" descr="Desk with stethoscope and computer keyboard">
            <a:extLst>
              <a:ext uri="{FF2B5EF4-FFF2-40B4-BE49-F238E27FC236}">
                <a16:creationId xmlns:a16="http://schemas.microsoft.com/office/drawing/2014/main" id="{0CFBAC00-62FA-42C3-BDEF-BCAB4121BA3F}"/>
              </a:ext>
            </a:extLst>
          </p:cNvPr>
          <p:cNvPicPr>
            <a:picLocks noChangeAspect="1"/>
          </p:cNvPicPr>
          <p:nvPr/>
        </p:nvPicPr>
        <p:blipFill rotWithShape="1">
          <a:blip r:embed="rId3"/>
          <a:srcRect l="42447" r="1" b="1"/>
          <a:stretch/>
        </p:blipFill>
        <p:spPr>
          <a:xfrm>
            <a:off x="7847215" y="1822028"/>
            <a:ext cx="4342220" cy="5035972"/>
          </a:xfrm>
          <a:prstGeom prst="rect">
            <a:avLst/>
          </a:prstGeom>
        </p:spPr>
      </p:pic>
    </p:spTree>
    <p:extLst>
      <p:ext uri="{BB962C8B-B14F-4D97-AF65-F5344CB8AC3E}">
        <p14:creationId xmlns:p14="http://schemas.microsoft.com/office/powerpoint/2010/main" val="535078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utomatism | Criminal Law">
            <a:hlinkClick r:id="" action="ppaction://media"/>
            <a:extLst>
              <a:ext uri="{FF2B5EF4-FFF2-40B4-BE49-F238E27FC236}">
                <a16:creationId xmlns:a16="http://schemas.microsoft.com/office/drawing/2014/main" id="{010BAF61-609D-96F4-4C18-8000E3F9E415}"/>
              </a:ext>
            </a:extLst>
          </p:cNvPr>
          <p:cNvPicPr>
            <a:picLocks noGrp="1" noRot="1" noChangeAspect="1"/>
          </p:cNvPicPr>
          <p:nvPr>
            <p:ph idx="1"/>
            <a:videoFile r:link="rId1"/>
          </p:nvPr>
        </p:nvPicPr>
        <p:blipFill>
          <a:blip r:embed="rId4"/>
          <a:stretch>
            <a:fillRect/>
          </a:stretch>
        </p:blipFill>
        <p:spPr>
          <a:xfrm>
            <a:off x="1368796" y="365125"/>
            <a:ext cx="9689223" cy="54747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994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96F559-E25E-9030-FB8D-68BF960700BB}"/>
              </a:ext>
            </a:extLst>
          </p:cNvPr>
          <p:cNvPicPr>
            <a:picLocks noChangeAspect="1"/>
          </p:cNvPicPr>
          <p:nvPr/>
        </p:nvPicPr>
        <p:blipFill rotWithShape="1">
          <a:blip r:embed="rId3"/>
          <a:srcRect r="70432"/>
          <a:stretch/>
        </p:blipFill>
        <p:spPr>
          <a:xfrm>
            <a:off x="518563" y="291711"/>
            <a:ext cx="2387321" cy="5382618"/>
          </a:xfrm>
          <a:prstGeom prst="rect">
            <a:avLst/>
          </a:prstGeom>
        </p:spPr>
      </p:pic>
      <p:pic>
        <p:nvPicPr>
          <p:cNvPr id="2052" name="Picture 4" descr="How to Create a Quiz in 5 Minutes With Google Forms">
            <a:extLst>
              <a:ext uri="{FF2B5EF4-FFF2-40B4-BE49-F238E27FC236}">
                <a16:creationId xmlns:a16="http://schemas.microsoft.com/office/drawing/2014/main" id="{87573679-20C7-DD68-69B3-96E1EAFB2B3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561406" y="474424"/>
            <a:ext cx="7538394" cy="5017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577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ext&#10;&#10;Description automatically generated with medium confidence">
            <a:extLst>
              <a:ext uri="{FF2B5EF4-FFF2-40B4-BE49-F238E27FC236}">
                <a16:creationId xmlns:a16="http://schemas.microsoft.com/office/drawing/2014/main" id="{7108FF3A-EBD8-F74D-1B89-711A4FD93F35}"/>
              </a:ext>
            </a:extLst>
          </p:cNvPr>
          <p:cNvPicPr>
            <a:picLocks noChangeAspect="1"/>
          </p:cNvPicPr>
          <p:nvPr/>
        </p:nvPicPr>
        <p:blipFill rotWithShape="1">
          <a:blip r:embed="rId3"/>
          <a:srcRect r="3095" b="16243"/>
          <a:stretch/>
        </p:blipFill>
        <p:spPr>
          <a:xfrm>
            <a:off x="1346200" y="2962275"/>
            <a:ext cx="2732136" cy="2361440"/>
          </a:xfrm>
          <a:prstGeom prst="rect">
            <a:avLst/>
          </a:prstGeom>
        </p:spPr>
      </p:pic>
      <p:pic>
        <p:nvPicPr>
          <p:cNvPr id="4098" name="Picture 2" descr="Lexis® for Microsoft® Office Reviews 2022: Details, Pricing, &amp; Features | G2">
            <a:extLst>
              <a:ext uri="{FF2B5EF4-FFF2-40B4-BE49-F238E27FC236}">
                <a16:creationId xmlns:a16="http://schemas.microsoft.com/office/drawing/2014/main" id="{B53DD38A-E810-78D1-BCAB-FC57EEEBC03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4510292" y="2350067"/>
            <a:ext cx="5403169" cy="215786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41548C-8474-86D0-0106-385C59D8BBC6}"/>
              </a:ext>
            </a:extLst>
          </p:cNvPr>
          <p:cNvSpPr>
            <a:spLocks noGrp="1"/>
          </p:cNvSpPr>
          <p:nvPr>
            <p:ph type="title"/>
          </p:nvPr>
        </p:nvSpPr>
        <p:spPr>
          <a:xfrm>
            <a:off x="1286932" y="1204109"/>
            <a:ext cx="10023398" cy="857894"/>
          </a:xfrm>
        </p:spPr>
        <p:txBody>
          <a:bodyPr vert="horz" lIns="91440" tIns="45720" rIns="91440" bIns="45720" rtlCol="0">
            <a:normAutofit/>
          </a:bodyPr>
          <a:lstStyle/>
          <a:p>
            <a:r>
              <a:rPr lang="en-US" sz="4000" kern="1200">
                <a:solidFill>
                  <a:srgbClr val="FFFFFF"/>
                </a:solidFill>
                <a:latin typeface="+mj-lt"/>
                <a:ea typeface="+mj-ea"/>
                <a:cs typeface="+mj-cs"/>
              </a:rPr>
              <a:t>Further reading:</a:t>
            </a:r>
          </a:p>
        </p:txBody>
      </p:sp>
      <p:sp>
        <p:nvSpPr>
          <p:cNvPr id="5" name="TextBox 4">
            <a:extLst>
              <a:ext uri="{FF2B5EF4-FFF2-40B4-BE49-F238E27FC236}">
                <a16:creationId xmlns:a16="http://schemas.microsoft.com/office/drawing/2014/main" id="{BFA5EDE1-1A62-4E76-2B0C-7DB11E1D8B9A}"/>
              </a:ext>
            </a:extLst>
          </p:cNvPr>
          <p:cNvSpPr txBox="1"/>
          <p:nvPr/>
        </p:nvSpPr>
        <p:spPr>
          <a:xfrm>
            <a:off x="5503229" y="4507932"/>
            <a:ext cx="1576359" cy="923330"/>
          </a:xfrm>
          <a:prstGeom prst="rect">
            <a:avLst/>
          </a:prstGeom>
          <a:noFill/>
        </p:spPr>
        <p:txBody>
          <a:bodyPr wrap="square" rtlCol="0">
            <a:spAutoFit/>
          </a:bodyPr>
          <a:lstStyle/>
          <a:p>
            <a:r>
              <a:rPr lang="en-GB" dirty="0"/>
              <a:t>Automatism: </a:t>
            </a:r>
            <a:r>
              <a:rPr lang="en-GB" dirty="0">
                <a:hlinkClick r:id="rId5"/>
              </a:rPr>
              <a:t>Automatism (uwtsd.ac.uk)</a:t>
            </a:r>
            <a:endParaRPr lang="en-GB" dirty="0"/>
          </a:p>
        </p:txBody>
      </p:sp>
      <p:sp>
        <p:nvSpPr>
          <p:cNvPr id="7" name="TextBox 6">
            <a:extLst>
              <a:ext uri="{FF2B5EF4-FFF2-40B4-BE49-F238E27FC236}">
                <a16:creationId xmlns:a16="http://schemas.microsoft.com/office/drawing/2014/main" id="{B0B37951-603B-7ACC-639A-BB84C14EFC3A}"/>
              </a:ext>
            </a:extLst>
          </p:cNvPr>
          <p:cNvSpPr txBox="1"/>
          <p:nvPr/>
        </p:nvSpPr>
        <p:spPr>
          <a:xfrm rot="10800000" flipV="1">
            <a:off x="8764876" y="4323265"/>
            <a:ext cx="2545454" cy="646331"/>
          </a:xfrm>
          <a:prstGeom prst="rect">
            <a:avLst/>
          </a:prstGeom>
          <a:noFill/>
        </p:spPr>
        <p:txBody>
          <a:bodyPr wrap="square">
            <a:spAutoFit/>
          </a:bodyPr>
          <a:lstStyle/>
          <a:p>
            <a:r>
              <a:rPr lang="en-GB" dirty="0">
                <a:hlinkClick r:id="rId5"/>
              </a:rPr>
              <a:t>Automatism (uwtsd.ac.uk)</a:t>
            </a:r>
            <a:endParaRPr lang="en-GB" dirty="0"/>
          </a:p>
        </p:txBody>
      </p:sp>
      <p:sp>
        <p:nvSpPr>
          <p:cNvPr id="8" name="TextBox 7">
            <a:extLst>
              <a:ext uri="{FF2B5EF4-FFF2-40B4-BE49-F238E27FC236}">
                <a16:creationId xmlns:a16="http://schemas.microsoft.com/office/drawing/2014/main" id="{9BD33C63-D6A2-E17E-B352-B2E67CB2A0B4}"/>
              </a:ext>
            </a:extLst>
          </p:cNvPr>
          <p:cNvSpPr txBox="1"/>
          <p:nvPr/>
        </p:nvSpPr>
        <p:spPr>
          <a:xfrm>
            <a:off x="7988378" y="5480790"/>
            <a:ext cx="3119058" cy="923330"/>
          </a:xfrm>
          <a:prstGeom prst="rect">
            <a:avLst/>
          </a:prstGeom>
          <a:noFill/>
        </p:spPr>
        <p:txBody>
          <a:bodyPr wrap="square" rtlCol="0">
            <a:spAutoFit/>
          </a:bodyPr>
          <a:lstStyle/>
          <a:p>
            <a:r>
              <a:rPr lang="en-GB" dirty="0"/>
              <a:t>Effect of voluntary intoxication: </a:t>
            </a:r>
            <a:r>
              <a:rPr lang="en-GB" dirty="0">
                <a:hlinkClick r:id="rId6"/>
              </a:rPr>
              <a:t>24. Effect of voluntary intoxication. (uwtsd.ac.uk)</a:t>
            </a:r>
            <a:endParaRPr lang="en-GB" dirty="0"/>
          </a:p>
        </p:txBody>
      </p:sp>
      <p:sp>
        <p:nvSpPr>
          <p:cNvPr id="9" name="TextBox 8">
            <a:extLst>
              <a:ext uri="{FF2B5EF4-FFF2-40B4-BE49-F238E27FC236}">
                <a16:creationId xmlns:a16="http://schemas.microsoft.com/office/drawing/2014/main" id="{17A5EFEE-96B6-97D3-8C8D-2A87951FC3B1}"/>
              </a:ext>
            </a:extLst>
          </p:cNvPr>
          <p:cNvSpPr txBox="1"/>
          <p:nvPr/>
        </p:nvSpPr>
        <p:spPr>
          <a:xfrm>
            <a:off x="4336388" y="5800550"/>
            <a:ext cx="1626846" cy="923330"/>
          </a:xfrm>
          <a:prstGeom prst="rect">
            <a:avLst/>
          </a:prstGeom>
          <a:noFill/>
        </p:spPr>
        <p:txBody>
          <a:bodyPr wrap="square" rtlCol="0">
            <a:spAutoFit/>
          </a:bodyPr>
          <a:lstStyle/>
          <a:p>
            <a:r>
              <a:rPr lang="en-GB" dirty="0">
                <a:hlinkClick r:id="rId7"/>
              </a:rPr>
              <a:t>Intoxication and mistake (uwtsd.ac.uk)</a:t>
            </a:r>
            <a:endParaRPr lang="en-GB" dirty="0"/>
          </a:p>
        </p:txBody>
      </p:sp>
    </p:spTree>
    <p:extLst>
      <p:ext uri="{BB962C8B-B14F-4D97-AF65-F5344CB8AC3E}">
        <p14:creationId xmlns:p14="http://schemas.microsoft.com/office/powerpoint/2010/main" val="392824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1490</Words>
  <Application>Microsoft Office PowerPoint</Application>
  <PresentationFormat>Widescreen</PresentationFormat>
  <Paragraphs>116</Paragraphs>
  <Slides>22</Slides>
  <Notes>22</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inherit</vt:lpstr>
      <vt:lpstr>ReithSans</vt:lpstr>
      <vt:lpstr>Arial</vt:lpstr>
      <vt:lpstr>Calibri</vt:lpstr>
      <vt:lpstr>Calibri Light</vt:lpstr>
      <vt:lpstr>Consolas</vt:lpstr>
      <vt:lpstr>Wingdings</vt:lpstr>
      <vt:lpstr>Office Theme</vt:lpstr>
      <vt:lpstr>DENIALS OF LIABILITY</vt:lpstr>
      <vt:lpstr>Learning objectives</vt:lpstr>
      <vt:lpstr>PowerPoint Presentation</vt:lpstr>
      <vt:lpstr>PowerPoint Presentation</vt:lpstr>
      <vt:lpstr>The intoxication rules</vt:lpstr>
      <vt:lpstr>PowerPoint Presentation</vt:lpstr>
      <vt:lpstr>The intoxication rules</vt:lpstr>
      <vt:lpstr>Involuntary intoxication</vt:lpstr>
      <vt:lpstr>INTOXICATION</vt:lpstr>
      <vt:lpstr>PowerPoint Presentation</vt:lpstr>
      <vt:lpstr>Automatism</vt:lpstr>
      <vt:lpstr>Automatism defined</vt:lpstr>
      <vt:lpstr>Automatism: elements</vt:lpstr>
      <vt:lpstr>AN EXTERNAL FACTOR</vt:lpstr>
      <vt:lpstr>Self-induced automatism</vt:lpstr>
      <vt:lpstr>Results in involuntary conduct by D  conscious /unconscious </vt:lpstr>
      <vt:lpstr>RESULTS IN INVOLUNATRY CONDUCT BY D</vt:lpstr>
      <vt:lpstr>Automatism</vt:lpstr>
      <vt:lpstr>Andrew</vt:lpstr>
      <vt:lpstr>PowerPoint Presentation</vt:lpstr>
      <vt:lpstr>PowerPoint Presentation</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DENIALS OF LIABILITY</dc:title>
  <dc:creator>Laura Knight</dc:creator>
  <cp:lastModifiedBy>Laura Knight</cp:lastModifiedBy>
  <cp:revision>3</cp:revision>
  <cp:lastPrinted>2022-12-05T09:46:35Z</cp:lastPrinted>
  <dcterms:created xsi:type="dcterms:W3CDTF">2022-12-01T20:20:42Z</dcterms:created>
  <dcterms:modified xsi:type="dcterms:W3CDTF">2022-12-05T10:22:22Z</dcterms:modified>
</cp:coreProperties>
</file>