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5" r:id="rId1"/>
  </p:sldMasterIdLst>
  <p:notesMasterIdLst>
    <p:notesMasterId r:id="rId35"/>
  </p:notesMasterIdLst>
  <p:sldIdLst>
    <p:sldId id="335" r:id="rId2"/>
    <p:sldId id="336" r:id="rId3"/>
    <p:sldId id="337" r:id="rId4"/>
    <p:sldId id="338" r:id="rId5"/>
    <p:sldId id="339" r:id="rId6"/>
    <p:sldId id="340" r:id="rId7"/>
    <p:sldId id="356" r:id="rId8"/>
    <p:sldId id="350" r:id="rId9"/>
    <p:sldId id="341" r:id="rId10"/>
    <p:sldId id="358" r:id="rId11"/>
    <p:sldId id="359" r:id="rId12"/>
    <p:sldId id="360" r:id="rId13"/>
    <p:sldId id="361" r:id="rId14"/>
    <p:sldId id="362" r:id="rId15"/>
    <p:sldId id="363" r:id="rId16"/>
    <p:sldId id="364" r:id="rId17"/>
    <p:sldId id="365" r:id="rId18"/>
    <p:sldId id="354" r:id="rId19"/>
    <p:sldId id="348" r:id="rId20"/>
    <p:sldId id="349" r:id="rId21"/>
    <p:sldId id="343" r:id="rId22"/>
    <p:sldId id="351" r:id="rId23"/>
    <p:sldId id="352" r:id="rId24"/>
    <p:sldId id="344" r:id="rId25"/>
    <p:sldId id="368" r:id="rId26"/>
    <p:sldId id="366" r:id="rId27"/>
    <p:sldId id="345" r:id="rId28"/>
    <p:sldId id="353" r:id="rId29"/>
    <p:sldId id="355" r:id="rId30"/>
    <p:sldId id="367" r:id="rId31"/>
    <p:sldId id="347" r:id="rId32"/>
    <p:sldId id="357" r:id="rId33"/>
    <p:sldId id="346" r:id="rId3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45" autoAdjust="0"/>
    <p:restoredTop sz="47388" autoAdjust="0"/>
  </p:normalViewPr>
  <p:slideViewPr>
    <p:cSldViewPr>
      <p:cViewPr varScale="1">
        <p:scale>
          <a:sx n="43" d="100"/>
          <a:sy n="43" d="100"/>
        </p:scale>
        <p:origin x="2235"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2765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471C88B-053E-413E-947B-A8033C8AE909}" type="slidenum">
              <a:rPr lang="en-GB" altLang="en-US"/>
              <a:pPr>
                <a:defRPr/>
              </a:pPr>
              <a:t>‹#›</a:t>
            </a:fld>
            <a:endParaRPr lang="en-GB" altLang="en-US"/>
          </a:p>
        </p:txBody>
      </p:sp>
    </p:spTree>
    <p:extLst>
      <p:ext uri="{BB962C8B-B14F-4D97-AF65-F5344CB8AC3E}">
        <p14:creationId xmlns:p14="http://schemas.microsoft.com/office/powerpoint/2010/main" val="423216538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A8794063-007F-477B-B59F-F69C6EBD1F28}"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37452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904247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348044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B9F47E-976C-4D24-943B-83A163B8D47A}" type="slidenum">
              <a:rPr lang="en-GB" altLang="en-US" smtClean="0"/>
              <a:pPr/>
              <a:t>4</a:t>
            </a:fld>
            <a:endParaRPr lang="en-GB" altLang="en-US" smtClean="0"/>
          </a:p>
        </p:txBody>
      </p:sp>
    </p:spTree>
    <p:extLst>
      <p:ext uri="{BB962C8B-B14F-4D97-AF65-F5344CB8AC3E}">
        <p14:creationId xmlns:p14="http://schemas.microsoft.com/office/powerpoint/2010/main" val="2637515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5</a:t>
            </a:fld>
            <a:endParaRPr lang="en-GB" altLang="en-US" smtClean="0"/>
          </a:p>
        </p:txBody>
      </p:sp>
    </p:spTree>
    <p:extLst>
      <p:ext uri="{BB962C8B-B14F-4D97-AF65-F5344CB8AC3E}">
        <p14:creationId xmlns:p14="http://schemas.microsoft.com/office/powerpoint/2010/main" val="3460499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aseline="0" dirty="0" smtClean="0">
              <a:latin typeface="Arial" panose="020B0604020202020204" pitchFamily="34" charset="0"/>
            </a:endParaRPr>
          </a:p>
          <a:p>
            <a:endParaRPr lang="en-GB" altLang="en-US" dirty="0" smtClean="0">
              <a:latin typeface="Arial" panose="020B0604020202020204" pitchFamily="34" charset="0"/>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CC9417-D7B5-4E46-8136-F9B746FAA542}" type="slidenum">
              <a:rPr lang="en-GB" altLang="en-US" smtClean="0"/>
              <a:pPr/>
              <a:t>6</a:t>
            </a:fld>
            <a:endParaRPr lang="en-GB" altLang="en-US" smtClean="0"/>
          </a:p>
        </p:txBody>
      </p:sp>
    </p:spTree>
    <p:extLst>
      <p:ext uri="{BB962C8B-B14F-4D97-AF65-F5344CB8AC3E}">
        <p14:creationId xmlns:p14="http://schemas.microsoft.com/office/powerpoint/2010/main" val="1468386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aseline="0" dirty="0" smtClean="0">
              <a:latin typeface="Arial" panose="020B0604020202020204" pitchFamily="34" charset="0"/>
            </a:endParaRPr>
          </a:p>
          <a:p>
            <a:endParaRPr lang="en-GB" altLang="en-US" dirty="0" smtClean="0">
              <a:latin typeface="Arial" panose="020B0604020202020204" pitchFamily="34" charset="0"/>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CC9417-D7B5-4E46-8136-F9B746FAA542}" type="slidenum">
              <a:rPr lang="en-GB" altLang="en-US" smtClean="0"/>
              <a:pPr/>
              <a:t>7</a:t>
            </a:fld>
            <a:endParaRPr lang="en-GB" altLang="en-US" smtClean="0"/>
          </a:p>
        </p:txBody>
      </p:sp>
    </p:spTree>
    <p:extLst>
      <p:ext uri="{BB962C8B-B14F-4D97-AF65-F5344CB8AC3E}">
        <p14:creationId xmlns:p14="http://schemas.microsoft.com/office/powerpoint/2010/main" val="38532966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CC9417-D7B5-4E46-8136-F9B746FAA542}" type="slidenum">
              <a:rPr lang="en-GB" altLang="en-US" smtClean="0"/>
              <a:pPr/>
              <a:t>8</a:t>
            </a:fld>
            <a:endParaRPr lang="en-GB" altLang="en-US" smtClean="0"/>
          </a:p>
        </p:txBody>
      </p:sp>
    </p:spTree>
    <p:extLst>
      <p:ext uri="{BB962C8B-B14F-4D97-AF65-F5344CB8AC3E}">
        <p14:creationId xmlns:p14="http://schemas.microsoft.com/office/powerpoint/2010/main" val="1727847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9</a:t>
            </a:fld>
            <a:endParaRPr lang="en-GB" altLang="en-US" smtClean="0"/>
          </a:p>
        </p:txBody>
      </p:sp>
    </p:spTree>
    <p:extLst>
      <p:ext uri="{BB962C8B-B14F-4D97-AF65-F5344CB8AC3E}">
        <p14:creationId xmlns:p14="http://schemas.microsoft.com/office/powerpoint/2010/main" val="3258158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10</a:t>
            </a:fld>
            <a:endParaRPr lang="en-GB" altLang="en-US" smtClean="0"/>
          </a:p>
        </p:txBody>
      </p:sp>
    </p:spTree>
    <p:extLst>
      <p:ext uri="{BB962C8B-B14F-4D97-AF65-F5344CB8AC3E}">
        <p14:creationId xmlns:p14="http://schemas.microsoft.com/office/powerpoint/2010/main" val="37169722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11</a:t>
            </a:fld>
            <a:endParaRPr lang="en-GB" altLang="en-US" smtClean="0"/>
          </a:p>
        </p:txBody>
      </p:sp>
    </p:spTree>
    <p:extLst>
      <p:ext uri="{BB962C8B-B14F-4D97-AF65-F5344CB8AC3E}">
        <p14:creationId xmlns:p14="http://schemas.microsoft.com/office/powerpoint/2010/main" val="1959221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12</a:t>
            </a:fld>
            <a:endParaRPr lang="en-GB" altLang="en-US" smtClean="0"/>
          </a:p>
        </p:txBody>
      </p:sp>
    </p:spTree>
    <p:extLst>
      <p:ext uri="{BB962C8B-B14F-4D97-AF65-F5344CB8AC3E}">
        <p14:creationId xmlns:p14="http://schemas.microsoft.com/office/powerpoint/2010/main" val="2925945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13</a:t>
            </a:fld>
            <a:endParaRPr lang="en-GB" altLang="en-US" smtClean="0"/>
          </a:p>
        </p:txBody>
      </p:sp>
    </p:spTree>
    <p:extLst>
      <p:ext uri="{BB962C8B-B14F-4D97-AF65-F5344CB8AC3E}">
        <p14:creationId xmlns:p14="http://schemas.microsoft.com/office/powerpoint/2010/main" val="15997384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14</a:t>
            </a:fld>
            <a:endParaRPr lang="en-GB" altLang="en-US" smtClean="0"/>
          </a:p>
        </p:txBody>
      </p:sp>
    </p:spTree>
    <p:extLst>
      <p:ext uri="{BB962C8B-B14F-4D97-AF65-F5344CB8AC3E}">
        <p14:creationId xmlns:p14="http://schemas.microsoft.com/office/powerpoint/2010/main" val="5157718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15</a:t>
            </a:fld>
            <a:endParaRPr lang="en-GB" altLang="en-US" smtClean="0"/>
          </a:p>
        </p:txBody>
      </p:sp>
    </p:spTree>
    <p:extLst>
      <p:ext uri="{BB962C8B-B14F-4D97-AF65-F5344CB8AC3E}">
        <p14:creationId xmlns:p14="http://schemas.microsoft.com/office/powerpoint/2010/main" val="2040366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16</a:t>
            </a:fld>
            <a:endParaRPr lang="en-GB" altLang="en-US" smtClean="0"/>
          </a:p>
        </p:txBody>
      </p:sp>
    </p:spTree>
    <p:extLst>
      <p:ext uri="{BB962C8B-B14F-4D97-AF65-F5344CB8AC3E}">
        <p14:creationId xmlns:p14="http://schemas.microsoft.com/office/powerpoint/2010/main" val="3467209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17</a:t>
            </a:fld>
            <a:endParaRPr lang="en-GB" altLang="en-US" smtClean="0"/>
          </a:p>
        </p:txBody>
      </p:sp>
    </p:spTree>
    <p:extLst>
      <p:ext uri="{BB962C8B-B14F-4D97-AF65-F5344CB8AC3E}">
        <p14:creationId xmlns:p14="http://schemas.microsoft.com/office/powerpoint/2010/main" val="724643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base"/>
            <a:endParaRPr lang="en-US" altLang="en-US" dirty="0" smtClean="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981DF5-050E-4CD2-806B-8816D1C86A73}" type="slidenum">
              <a:rPr lang="en-GB" altLang="en-US" smtClean="0"/>
              <a:pPr/>
              <a:t>18</a:t>
            </a:fld>
            <a:endParaRPr lang="en-GB" altLang="en-US" smtClean="0"/>
          </a:p>
        </p:txBody>
      </p:sp>
    </p:spTree>
    <p:extLst>
      <p:ext uri="{BB962C8B-B14F-4D97-AF65-F5344CB8AC3E}">
        <p14:creationId xmlns:p14="http://schemas.microsoft.com/office/powerpoint/2010/main" val="12843437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981DF5-050E-4CD2-806B-8816D1C86A73}" type="slidenum">
              <a:rPr lang="en-GB" altLang="en-US" smtClean="0"/>
              <a:pPr/>
              <a:t>19</a:t>
            </a:fld>
            <a:endParaRPr lang="en-GB" altLang="en-US" smtClean="0"/>
          </a:p>
        </p:txBody>
      </p:sp>
    </p:spTree>
    <p:extLst>
      <p:ext uri="{BB962C8B-B14F-4D97-AF65-F5344CB8AC3E}">
        <p14:creationId xmlns:p14="http://schemas.microsoft.com/office/powerpoint/2010/main" val="29021438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981DF5-050E-4CD2-806B-8816D1C86A73}" type="slidenum">
              <a:rPr lang="en-GB" altLang="en-US" smtClean="0"/>
              <a:pPr/>
              <a:t>20</a:t>
            </a:fld>
            <a:endParaRPr lang="en-GB" altLang="en-US" smtClean="0"/>
          </a:p>
        </p:txBody>
      </p:sp>
    </p:spTree>
    <p:extLst>
      <p:ext uri="{BB962C8B-B14F-4D97-AF65-F5344CB8AC3E}">
        <p14:creationId xmlns:p14="http://schemas.microsoft.com/office/powerpoint/2010/main" val="17004339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CB27AC-656E-47A4-B884-8E6A569CF3E3}" type="slidenum">
              <a:rPr lang="en-GB" altLang="en-US" smtClean="0"/>
              <a:pPr/>
              <a:t>21</a:t>
            </a:fld>
            <a:endParaRPr lang="en-GB" altLang="en-US" smtClean="0"/>
          </a:p>
        </p:txBody>
      </p:sp>
    </p:spTree>
    <p:extLst>
      <p:ext uri="{BB962C8B-B14F-4D97-AF65-F5344CB8AC3E}">
        <p14:creationId xmlns:p14="http://schemas.microsoft.com/office/powerpoint/2010/main" val="21311309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CB27AC-656E-47A4-B884-8E6A569CF3E3}" type="slidenum">
              <a:rPr lang="en-GB" altLang="en-US" smtClean="0"/>
              <a:pPr/>
              <a:t>22</a:t>
            </a:fld>
            <a:endParaRPr lang="en-GB" altLang="en-US" smtClean="0"/>
          </a:p>
        </p:txBody>
      </p:sp>
    </p:spTree>
    <p:extLst>
      <p:ext uri="{BB962C8B-B14F-4D97-AF65-F5344CB8AC3E}">
        <p14:creationId xmlns:p14="http://schemas.microsoft.com/office/powerpoint/2010/main" val="8628397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CB27AC-656E-47A4-B884-8E6A569CF3E3}" type="slidenum">
              <a:rPr lang="en-GB" altLang="en-US" smtClean="0"/>
              <a:pPr/>
              <a:t>23</a:t>
            </a:fld>
            <a:endParaRPr lang="en-GB" altLang="en-US" smtClean="0"/>
          </a:p>
        </p:txBody>
      </p:sp>
    </p:spTree>
    <p:extLst>
      <p:ext uri="{BB962C8B-B14F-4D97-AF65-F5344CB8AC3E}">
        <p14:creationId xmlns:p14="http://schemas.microsoft.com/office/powerpoint/2010/main" val="4908892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414D03-E2F2-4493-8130-ECCD500982E7}" type="slidenum">
              <a:rPr lang="en-GB" altLang="en-US" smtClean="0"/>
              <a:pPr/>
              <a:t>24</a:t>
            </a:fld>
            <a:endParaRPr lang="en-GB" altLang="en-US" smtClean="0"/>
          </a:p>
        </p:txBody>
      </p:sp>
    </p:spTree>
    <p:extLst>
      <p:ext uri="{BB962C8B-B14F-4D97-AF65-F5344CB8AC3E}">
        <p14:creationId xmlns:p14="http://schemas.microsoft.com/office/powerpoint/2010/main" val="24500031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414D03-E2F2-4493-8130-ECCD500982E7}" type="slidenum">
              <a:rPr lang="en-GB" altLang="en-US" smtClean="0"/>
              <a:pPr/>
              <a:t>25</a:t>
            </a:fld>
            <a:endParaRPr lang="en-GB" altLang="en-US" smtClean="0"/>
          </a:p>
        </p:txBody>
      </p:sp>
    </p:spTree>
    <p:extLst>
      <p:ext uri="{BB962C8B-B14F-4D97-AF65-F5344CB8AC3E}">
        <p14:creationId xmlns:p14="http://schemas.microsoft.com/office/powerpoint/2010/main" val="19241696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414D03-E2F2-4493-8130-ECCD500982E7}" type="slidenum">
              <a:rPr lang="en-GB" altLang="en-US" smtClean="0"/>
              <a:pPr/>
              <a:t>26</a:t>
            </a:fld>
            <a:endParaRPr lang="en-GB" altLang="en-US" smtClean="0"/>
          </a:p>
        </p:txBody>
      </p:sp>
    </p:spTree>
    <p:extLst>
      <p:ext uri="{BB962C8B-B14F-4D97-AF65-F5344CB8AC3E}">
        <p14:creationId xmlns:p14="http://schemas.microsoft.com/office/powerpoint/2010/main" val="32328405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27</a:t>
            </a:fld>
            <a:endParaRPr lang="en-GB" altLang="en-US" smtClean="0"/>
          </a:p>
        </p:txBody>
      </p:sp>
    </p:spTree>
    <p:extLst>
      <p:ext uri="{BB962C8B-B14F-4D97-AF65-F5344CB8AC3E}">
        <p14:creationId xmlns:p14="http://schemas.microsoft.com/office/powerpoint/2010/main" val="14589097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28</a:t>
            </a:fld>
            <a:endParaRPr lang="en-GB" altLang="en-US" smtClean="0"/>
          </a:p>
        </p:txBody>
      </p:sp>
    </p:spTree>
    <p:extLst>
      <p:ext uri="{BB962C8B-B14F-4D97-AF65-F5344CB8AC3E}">
        <p14:creationId xmlns:p14="http://schemas.microsoft.com/office/powerpoint/2010/main" val="29018794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2C47F7-596E-45DF-B444-A8287AEDBE1E}" type="slidenum">
              <a:rPr lang="en-GB" altLang="en-US" smtClean="0"/>
              <a:pPr/>
              <a:t>29</a:t>
            </a:fld>
            <a:endParaRPr lang="en-GB" altLang="en-US" smtClean="0"/>
          </a:p>
        </p:txBody>
      </p:sp>
    </p:spTree>
    <p:extLst>
      <p:ext uri="{BB962C8B-B14F-4D97-AF65-F5344CB8AC3E}">
        <p14:creationId xmlns:p14="http://schemas.microsoft.com/office/powerpoint/2010/main" val="39696480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08741D-A935-4AC4-8D9B-CC197B60BDE0}" type="slidenum">
              <a:rPr lang="en-GB" altLang="en-US" smtClean="0"/>
              <a:pPr/>
              <a:t>31</a:t>
            </a:fld>
            <a:endParaRPr lang="en-GB" altLang="en-US" smtClean="0"/>
          </a:p>
        </p:txBody>
      </p:sp>
    </p:spTree>
    <p:extLst>
      <p:ext uri="{BB962C8B-B14F-4D97-AF65-F5344CB8AC3E}">
        <p14:creationId xmlns:p14="http://schemas.microsoft.com/office/powerpoint/2010/main" val="29898995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aseline="0" dirty="0" smtClean="0">
              <a:latin typeface="Arial" panose="020B0604020202020204" pitchFamily="34" charset="0"/>
            </a:endParaRPr>
          </a:p>
          <a:p>
            <a:endParaRPr lang="en-GB" altLang="en-US" dirty="0" smtClean="0">
              <a:latin typeface="Arial" panose="020B0604020202020204" pitchFamily="34" charset="0"/>
            </a:endParaRPr>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CC9417-D7B5-4E46-8136-F9B746FAA542}" type="slidenum">
              <a:rPr lang="en-GB" altLang="en-US" smtClean="0"/>
              <a:pPr/>
              <a:t>32</a:t>
            </a:fld>
            <a:endParaRPr lang="en-GB" altLang="en-US" smtClean="0"/>
          </a:p>
        </p:txBody>
      </p:sp>
    </p:spTree>
    <p:extLst>
      <p:ext uri="{BB962C8B-B14F-4D97-AF65-F5344CB8AC3E}">
        <p14:creationId xmlns:p14="http://schemas.microsoft.com/office/powerpoint/2010/main" val="1305709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409EA6-1388-4710-958F-A741ABB89A13}" type="slidenum">
              <a:rPr lang="en-GB" altLang="en-US" smtClean="0"/>
              <a:pPr/>
              <a:t>33</a:t>
            </a:fld>
            <a:endParaRPr lang="en-GB" altLang="en-US" smtClean="0"/>
          </a:p>
        </p:txBody>
      </p:sp>
    </p:spTree>
    <p:extLst>
      <p:ext uri="{BB962C8B-B14F-4D97-AF65-F5344CB8AC3E}">
        <p14:creationId xmlns:p14="http://schemas.microsoft.com/office/powerpoint/2010/main" val="18681093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7682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11843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36084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1954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70513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522801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36301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80734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2412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31352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958245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538DF45-582D-45CE-9D2A-EB0E56C013F1}" type="datetimeFigureOut">
              <a:rPr lang="en-GB"/>
              <a:pPr>
                <a:defRPr/>
              </a:pPr>
              <a:t>12/01/2021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A3922F8E-06C3-4B9B-84A4-A3D16C80BBBD}" type="slidenum">
              <a:rPr lang="en-GB"/>
              <a:pPr>
                <a:defRPr/>
              </a:pPr>
              <a:t>‹#›</a:t>
            </a:fld>
            <a:endParaRPr lang="en-GB"/>
          </a:p>
        </p:txBody>
      </p:sp>
    </p:spTree>
    <p:extLst>
      <p:ext uri="{BB962C8B-B14F-4D97-AF65-F5344CB8AC3E}">
        <p14:creationId xmlns:p14="http://schemas.microsoft.com/office/powerpoint/2010/main" val="310806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1/12/2021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89331844"/>
      </p:ext>
    </p:extLst>
  </p:cSld>
  <p:clrMap bg1="lt1" tx1="dk1" bg2="lt2" tx2="dk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www.bdadyslexia.org.uk/" TargetMode="External"/><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hyperlink" Target="https://dyslexiaaction.org.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news.bitofnews.com/this-is-what-reading-is-like-when-you-have-dyslexia/"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walesonline.co.uk/news/education/dyslexia-wales-test-diagnose-nhs-17619658"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hyperlink" Target="https://www.bbc.co.uk/news/uk-england-50095218"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www.phys-astro.sonoma.edu/people/faculty/tenn/SpellingChequer.html" TargetMode="External"/><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aCt9iUMvUfU" TargetMode="External"/><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www.bdadyslexia.org.uk/"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 Id="rId6" Type="http://schemas.openxmlformats.org/officeDocument/2006/relationships/hyperlink" Target="https://www.nhs.uk/conditions/dyslexia/diagnosis/" TargetMode="External"/><Relationship Id="rId5" Type="http://schemas.openxmlformats.org/officeDocument/2006/relationships/hyperlink" Target="https://www.helenarkell.org.uk/about-dyslexia/parents/what-are-the-indications-of-dyslexia-in-children-.php" TargetMode="External"/><Relationship Id="rId4" Type="http://schemas.openxmlformats.org/officeDocument/2006/relationships/hyperlink" Target="https://www.youtube.com/watch?v=aCt9iUMvUf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latin typeface="Lucida Sans" panose="020B0602030504020204" pitchFamily="34" charset="0"/>
              </a:rPr>
              <a:t>EAEE6002C</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EAEE6002</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a:xfrm>
            <a:off x="179512" y="1825625"/>
            <a:ext cx="4335338" cy="4351338"/>
          </a:xfrm>
        </p:spPr>
        <p:txBody>
          <a:bodyPr>
            <a:normAutofit/>
          </a:bodyPr>
          <a:lstStyle/>
          <a:p>
            <a:pPr marL="0" indent="0">
              <a:buNone/>
            </a:pPr>
            <a:r>
              <a:rPr lang="en-GB" sz="4400" dirty="0" err="1">
                <a:latin typeface="Lucida Sans" panose="020B0602030504020204" pitchFamily="34" charset="0"/>
              </a:rPr>
              <a:t>Darlith</a:t>
            </a:r>
            <a:r>
              <a:rPr lang="en-GB" sz="4400" dirty="0">
                <a:latin typeface="Lucida Sans" panose="020B0602030504020204" pitchFamily="34" charset="0"/>
              </a:rPr>
              <a:t> </a:t>
            </a:r>
            <a:r>
              <a:rPr lang="en-GB" sz="4400" dirty="0" smtClean="0">
                <a:latin typeface="Lucida Sans" panose="020B0602030504020204" pitchFamily="34" charset="0"/>
              </a:rPr>
              <a:t>7</a:t>
            </a:r>
          </a:p>
          <a:p>
            <a:pPr marL="0" indent="0">
              <a:buNone/>
            </a:pPr>
            <a:endParaRPr lang="en-GB" sz="3900" dirty="0" smtClean="0">
              <a:latin typeface="Lucida Sans" panose="020B0602030504020204" pitchFamily="34" charset="0"/>
            </a:endParaRPr>
          </a:p>
          <a:p>
            <a:pPr marL="0" indent="0">
              <a:buNone/>
            </a:pPr>
            <a:r>
              <a:rPr lang="en-GB" sz="3900" b="1" dirty="0" err="1" smtClean="0">
                <a:latin typeface="Lucida Sans" panose="020B0602030504020204" pitchFamily="34" charset="0"/>
              </a:rPr>
              <a:t>Dyslecsia</a:t>
            </a:r>
            <a:endParaRPr lang="en-GB" sz="3900" b="1" dirty="0">
              <a:latin typeface="Lucida Sans" panose="020B0602030504020204" pitchFamily="34" charset="0"/>
            </a:endParaRP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smtClean="0">
                <a:solidFill>
                  <a:srgbClr val="002060"/>
                </a:solidFill>
                <a:latin typeface="Lucida Sans" panose="020B0602030504020204" pitchFamily="34" charset="0"/>
              </a:rPr>
              <a:t>Lecture </a:t>
            </a:r>
            <a:r>
              <a:rPr lang="en-GB" sz="4400" dirty="0" smtClean="0">
                <a:solidFill>
                  <a:srgbClr val="002060"/>
                </a:solidFill>
                <a:latin typeface="Lucida Sans" panose="020B0602030504020204" pitchFamily="34" charset="0"/>
              </a:rPr>
              <a:t>7</a:t>
            </a:r>
          </a:p>
          <a:p>
            <a:pPr marL="0" indent="0">
              <a:buNone/>
            </a:pPr>
            <a:endParaRPr lang="en-GB" sz="4400" dirty="0">
              <a:solidFill>
                <a:srgbClr val="002060"/>
              </a:solidFill>
              <a:latin typeface="Lucida Sans" panose="020B0602030504020204" pitchFamily="34" charset="0"/>
            </a:endParaRPr>
          </a:p>
          <a:p>
            <a:pPr marL="0" indent="0">
              <a:buNone/>
            </a:pPr>
            <a:r>
              <a:rPr lang="en-GB" sz="3600" b="1" dirty="0" smtClean="0">
                <a:solidFill>
                  <a:srgbClr val="002060"/>
                </a:solidFill>
                <a:latin typeface="Lucida Sans" panose="020B0602030504020204" pitchFamily="34" charset="0"/>
              </a:rPr>
              <a:t>Dyslexia</a:t>
            </a:r>
            <a:endParaRPr lang="en-GB" sz="3600" b="1"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476226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Cynnwys y ddarlith</a:t>
            </a:r>
            <a:br>
              <a:rPr lang="cy-GB" sz="3200" dirty="0" smtClean="0">
                <a:latin typeface="Lucida Sans" panose="020B0602030504020204" pitchFamily="34" charset="0"/>
              </a:rPr>
            </a:br>
            <a:r>
              <a:rPr lang="cy-GB" sz="3200" dirty="0" smtClean="0">
                <a:solidFill>
                  <a:srgbClr val="002060"/>
                </a:solidFill>
                <a:latin typeface="Lucida Sans" panose="020B0602030504020204" pitchFamily="34" charset="0"/>
              </a:rPr>
              <a:t>Content of lecture</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196975"/>
            <a:ext cx="4038600" cy="4392613"/>
          </a:xfrm>
        </p:spPr>
        <p:txBody>
          <a:bodyPr rtlCol="0">
            <a:normAutofit/>
          </a:bodyPr>
          <a:lstStyle/>
          <a:p>
            <a:pPr eaLnBrk="1" fontAlgn="auto" hangingPunct="1">
              <a:spcAft>
                <a:spcPts val="0"/>
              </a:spcAft>
              <a:defRPr/>
            </a:pPr>
            <a:r>
              <a:rPr lang="cy-GB" sz="2400" dirty="0" smtClean="0">
                <a:latin typeface="Lucida Sans" panose="020B0602040502020204" pitchFamily="34" charset="0"/>
              </a:rPr>
              <a:t>Diffiniadau</a:t>
            </a:r>
            <a:endParaRPr lang="cy-GB" sz="2400" dirty="0">
              <a:latin typeface="Lucida Sans" panose="020B0602040502020204" pitchFamily="34" charset="0"/>
            </a:endParaRPr>
          </a:p>
          <a:p>
            <a:pPr eaLnBrk="1" fontAlgn="auto" hangingPunct="1">
              <a:spcAft>
                <a:spcPts val="0"/>
              </a:spcAft>
              <a:defRPr/>
            </a:pPr>
            <a:r>
              <a:rPr lang="cy-GB" sz="2400" dirty="0">
                <a:latin typeface="Lucida Sans" panose="020B0602040502020204" pitchFamily="34" charset="0"/>
              </a:rPr>
              <a:t>Nodweddion</a:t>
            </a:r>
          </a:p>
          <a:p>
            <a:pPr eaLnBrk="1" fontAlgn="auto" hangingPunct="1">
              <a:spcAft>
                <a:spcPts val="0"/>
              </a:spcAft>
              <a:defRPr/>
            </a:pPr>
            <a:r>
              <a:rPr lang="cy-GB" sz="2400" dirty="0">
                <a:latin typeface="Lucida Sans" panose="020B0602040502020204" pitchFamily="34" charset="0"/>
              </a:rPr>
              <a:t>Symptomau</a:t>
            </a:r>
          </a:p>
          <a:p>
            <a:pPr eaLnBrk="1" fontAlgn="auto" hangingPunct="1">
              <a:spcAft>
                <a:spcPts val="0"/>
              </a:spcAft>
              <a:defRPr/>
            </a:pPr>
            <a:r>
              <a:rPr lang="cy-GB" sz="2400" dirty="0">
                <a:latin typeface="Lucida Sans" panose="020B0602040502020204" pitchFamily="34" charset="0"/>
              </a:rPr>
              <a:t>Diagnosis</a:t>
            </a:r>
          </a:p>
          <a:p>
            <a:pPr eaLnBrk="1" fontAlgn="auto" hangingPunct="1">
              <a:spcAft>
                <a:spcPts val="0"/>
              </a:spcAft>
              <a:defRPr/>
            </a:pPr>
            <a:r>
              <a:rPr lang="cy-GB" sz="2400" dirty="0">
                <a:latin typeface="Lucida Sans" panose="020B0602040502020204" pitchFamily="34" charset="0"/>
              </a:rPr>
              <a:t>Ymchwil</a:t>
            </a:r>
          </a:p>
          <a:p>
            <a:pPr eaLnBrk="1" fontAlgn="auto" hangingPunct="1">
              <a:spcAft>
                <a:spcPts val="0"/>
              </a:spcAft>
              <a:defRPr/>
            </a:pPr>
            <a:r>
              <a:rPr lang="cy-GB" sz="2400" dirty="0">
                <a:latin typeface="Lucida Sans" panose="020B0602040502020204" pitchFamily="34" charset="0"/>
              </a:rPr>
              <a:t>Goblygiadau</a:t>
            </a:r>
          </a:p>
          <a:p>
            <a:pPr eaLnBrk="1" fontAlgn="auto" hangingPunct="1">
              <a:spcAft>
                <a:spcPts val="0"/>
              </a:spcAft>
              <a:defRPr/>
            </a:pPr>
            <a:r>
              <a:rPr lang="cy-GB" sz="2400" dirty="0">
                <a:latin typeface="Lucida Sans" panose="020B0602040502020204" pitchFamily="34" charset="0"/>
              </a:rPr>
              <a:t>Arfer cynhwysol</a:t>
            </a:r>
          </a:p>
          <a:p>
            <a:pPr eaLnBrk="1" fontAlgn="auto" hangingPunct="1">
              <a:spcAft>
                <a:spcPts val="0"/>
              </a:spcAft>
              <a:defRPr/>
            </a:pPr>
            <a:r>
              <a:rPr lang="cy-GB" sz="2400" dirty="0">
                <a:latin typeface="Lucida Sans" panose="020B0602040502020204" pitchFamily="34" charset="0"/>
              </a:rPr>
              <a:t>Trafodaeth</a:t>
            </a:r>
          </a:p>
          <a:p>
            <a:pPr eaLnBrk="1" fontAlgn="auto" hangingPunct="1">
              <a:spcAft>
                <a:spcPts val="0"/>
              </a:spcAft>
              <a:defRPr/>
            </a:pPr>
            <a:r>
              <a:rPr lang="cy-GB" sz="2400" dirty="0">
                <a:latin typeface="Lucida Sans" panose="020B0602040502020204" pitchFamily="34" charset="0"/>
              </a:rPr>
              <a:t>Darllen pellach</a:t>
            </a:r>
          </a:p>
          <a:p>
            <a:pPr marL="0" indent="0">
              <a:buFont typeface="Arial" panose="020B0604020202020204" pitchFamily="34" charset="0"/>
              <a:buNone/>
              <a:defRPr/>
            </a:pP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196975"/>
            <a:ext cx="4038600" cy="5500688"/>
          </a:xfrm>
        </p:spPr>
        <p:txBody>
          <a:bodyPr rtlCol="0">
            <a:normAutofit/>
          </a:bodyPr>
          <a:lstStyle/>
          <a:p>
            <a:pPr>
              <a:buFontTx/>
              <a:buChar char="•"/>
              <a:defRPr/>
            </a:pPr>
            <a:r>
              <a:rPr lang="en-GB" sz="2400" kern="0" dirty="0" smtClean="0">
                <a:solidFill>
                  <a:srgbClr val="002060"/>
                </a:solidFill>
                <a:latin typeface="Lucida Sans" panose="020B0602040502020204" pitchFamily="34" charset="0"/>
                <a:ea typeface="MS PGothic" pitchFamily="34" charset="-128"/>
              </a:rPr>
              <a:t>Definitions</a:t>
            </a:r>
            <a:endParaRPr lang="en-GB" sz="2400" kern="0" dirty="0">
              <a:solidFill>
                <a:srgbClr val="002060"/>
              </a:solidFill>
              <a:latin typeface="Lucida Sans" panose="020B0602040502020204" pitchFamily="34" charset="0"/>
              <a:ea typeface="MS PGothic" pitchFamily="34" charset="-128"/>
            </a:endParaRPr>
          </a:p>
          <a:p>
            <a:pPr>
              <a:buFontTx/>
              <a:buChar char="•"/>
              <a:defRPr/>
            </a:pPr>
            <a:r>
              <a:rPr lang="en-GB" sz="2400" kern="0" dirty="0">
                <a:solidFill>
                  <a:srgbClr val="002060"/>
                </a:solidFill>
                <a:latin typeface="Lucida Sans" panose="020B0602040502020204" pitchFamily="34" charset="0"/>
                <a:ea typeface="MS PGothic" pitchFamily="34" charset="-128"/>
              </a:rPr>
              <a:t>Characteristics</a:t>
            </a:r>
          </a:p>
          <a:p>
            <a:pPr>
              <a:buFontTx/>
              <a:buChar char="•"/>
              <a:defRPr/>
            </a:pPr>
            <a:r>
              <a:rPr lang="en-GB" sz="2400" kern="0" dirty="0">
                <a:solidFill>
                  <a:srgbClr val="002060"/>
                </a:solidFill>
                <a:latin typeface="Lucida Sans" panose="020B0602040502020204" pitchFamily="34" charset="0"/>
                <a:ea typeface="MS PGothic" pitchFamily="34" charset="-128"/>
              </a:rPr>
              <a:t>Symptoms</a:t>
            </a:r>
          </a:p>
          <a:p>
            <a:pPr>
              <a:buFontTx/>
              <a:buChar char="•"/>
              <a:defRPr/>
            </a:pPr>
            <a:r>
              <a:rPr lang="en-GB" sz="2400" kern="0" dirty="0">
                <a:solidFill>
                  <a:srgbClr val="002060"/>
                </a:solidFill>
                <a:latin typeface="Lucida Sans" panose="020B0602040502020204" pitchFamily="34" charset="0"/>
                <a:ea typeface="MS PGothic" pitchFamily="34" charset="-128"/>
              </a:rPr>
              <a:t>Diagnosis</a:t>
            </a:r>
          </a:p>
          <a:p>
            <a:pPr>
              <a:buFontTx/>
              <a:buChar char="•"/>
              <a:defRPr/>
            </a:pPr>
            <a:r>
              <a:rPr lang="en-GB" sz="2400" kern="0" dirty="0">
                <a:solidFill>
                  <a:srgbClr val="002060"/>
                </a:solidFill>
                <a:latin typeface="Lucida Sans" panose="020B0602040502020204" pitchFamily="34" charset="0"/>
                <a:ea typeface="MS PGothic" pitchFamily="34" charset="-128"/>
              </a:rPr>
              <a:t>Research</a:t>
            </a:r>
          </a:p>
          <a:p>
            <a:pPr>
              <a:buFontTx/>
              <a:buChar char="•"/>
              <a:defRPr/>
            </a:pPr>
            <a:r>
              <a:rPr lang="en-GB" sz="2400" kern="0" dirty="0">
                <a:solidFill>
                  <a:srgbClr val="002060"/>
                </a:solidFill>
                <a:latin typeface="Lucida Sans" panose="020B0602040502020204" pitchFamily="34" charset="0"/>
                <a:ea typeface="MS PGothic" pitchFamily="34" charset="-128"/>
              </a:rPr>
              <a:t>Implications</a:t>
            </a:r>
          </a:p>
          <a:p>
            <a:pPr>
              <a:buFontTx/>
              <a:buChar char="•"/>
              <a:defRPr/>
            </a:pPr>
            <a:r>
              <a:rPr lang="en-GB" sz="2400" kern="0" dirty="0">
                <a:solidFill>
                  <a:srgbClr val="002060"/>
                </a:solidFill>
                <a:latin typeface="Lucida Sans" panose="020B0602040502020204" pitchFamily="34" charset="0"/>
                <a:ea typeface="MS PGothic" pitchFamily="34" charset="-128"/>
              </a:rPr>
              <a:t>Inclusive practice</a:t>
            </a:r>
          </a:p>
          <a:p>
            <a:pPr>
              <a:buFontTx/>
              <a:buChar char="•"/>
              <a:defRPr/>
            </a:pPr>
            <a:r>
              <a:rPr lang="en-GB" sz="2400" kern="0" dirty="0">
                <a:solidFill>
                  <a:srgbClr val="002060"/>
                </a:solidFill>
                <a:latin typeface="Lucida Sans" panose="020B0602040502020204" pitchFamily="34" charset="0"/>
                <a:ea typeface="MS PGothic" pitchFamily="34" charset="-128"/>
              </a:rPr>
              <a:t>Discussion</a:t>
            </a:r>
          </a:p>
          <a:p>
            <a:pPr>
              <a:buFontTx/>
              <a:buChar char="•"/>
              <a:defRPr/>
            </a:pPr>
            <a:r>
              <a:rPr lang="en-GB" sz="2400" kern="0" dirty="0">
                <a:solidFill>
                  <a:srgbClr val="002060"/>
                </a:solidFill>
                <a:latin typeface="Lucida Sans" panose="020B0602040502020204" pitchFamily="34" charset="0"/>
                <a:ea typeface="MS PGothic" pitchFamily="34" charset="-128"/>
              </a:rPr>
              <a:t>Further reading</a:t>
            </a:r>
            <a:endParaRPr lang="cy-GB" sz="2400" kern="0" dirty="0">
              <a:solidFill>
                <a:srgbClr val="002060"/>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cy-GB" altLang="cy-GB" sz="2400" dirty="0" smtClean="0">
              <a:latin typeface="Lucida Sans" pitchFamily="34" charset="0"/>
            </a:endParaRPr>
          </a:p>
        </p:txBody>
      </p:sp>
    </p:spTree>
    <p:extLst>
      <p:ext uri="{BB962C8B-B14F-4D97-AF65-F5344CB8AC3E}">
        <p14:creationId xmlns:p14="http://schemas.microsoft.com/office/powerpoint/2010/main" val="39316296"/>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Adnoddau</a:t>
            </a:r>
            <a:br>
              <a:rPr lang="cy-GB" sz="3200" dirty="0" smtClean="0">
                <a:latin typeface="Lucida Sans" panose="020B0602030504020204" pitchFamily="34" charset="0"/>
              </a:rPr>
            </a:br>
            <a:r>
              <a:rPr lang="cy-GB" sz="3200" dirty="0" err="1" smtClean="0">
                <a:solidFill>
                  <a:srgbClr val="002060"/>
                </a:solidFill>
                <a:latin typeface="Lucida Sans" panose="020B0602030504020204" pitchFamily="34" charset="0"/>
              </a:rPr>
              <a:t>Resources</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556792"/>
            <a:ext cx="4038600" cy="4032796"/>
          </a:xfrm>
        </p:spPr>
        <p:txBody>
          <a:bodyPr rtlCol="0">
            <a:normAutofit/>
          </a:bodyPr>
          <a:lstStyle/>
          <a:p>
            <a:pPr>
              <a:defRPr/>
            </a:pPr>
            <a:r>
              <a:rPr lang="cy-GB" sz="2400" kern="0" dirty="0" smtClean="0">
                <a:solidFill>
                  <a:srgbClr val="000000"/>
                </a:solidFill>
                <a:latin typeface="Lucida Sans" panose="020B0602030504020204" pitchFamily="34" charset="0"/>
                <a:ea typeface="ＭＳ Ｐゴシック" charset="-128"/>
              </a:rPr>
              <a:t>PP</a:t>
            </a:r>
            <a:endParaRPr lang="cy-GB" sz="2400" kern="0" dirty="0">
              <a:solidFill>
                <a:srgbClr val="000000"/>
              </a:solidFill>
              <a:latin typeface="Lucida Sans" pitchFamily="34" charset="0"/>
              <a:ea typeface="ＭＳ Ｐゴシック" charset="-128"/>
            </a:endParaRPr>
          </a:p>
          <a:p>
            <a:pPr>
              <a:defRPr/>
            </a:pPr>
            <a:r>
              <a:rPr lang="cy-GB" sz="2400" kern="0" dirty="0" smtClean="0">
                <a:solidFill>
                  <a:srgbClr val="000000"/>
                </a:solidFill>
                <a:latin typeface="Lucida Sans" pitchFamily="34" charset="0"/>
                <a:ea typeface="ＭＳ Ｐゴシック" charset="-128"/>
              </a:rPr>
              <a:t>Astudiaeth achos</a:t>
            </a:r>
          </a:p>
          <a:p>
            <a:pPr>
              <a:defRPr/>
            </a:pPr>
            <a:r>
              <a:rPr lang="cy-GB" sz="2400" kern="0" dirty="0" smtClean="0">
                <a:solidFill>
                  <a:srgbClr val="000000"/>
                </a:solidFill>
                <a:latin typeface="Lucida Sans" pitchFamily="34" charset="0"/>
                <a:ea typeface="ＭＳ Ｐゴシック" charset="-128"/>
              </a:rPr>
              <a:t>Erthyglau</a:t>
            </a:r>
          </a:p>
          <a:p>
            <a:pPr>
              <a:defRPr/>
            </a:pPr>
            <a:r>
              <a:rPr lang="cy-GB" sz="2400" kern="0" dirty="0" err="1" smtClean="0">
                <a:solidFill>
                  <a:srgbClr val="000000"/>
                </a:solidFill>
                <a:latin typeface="Lucida Sans" pitchFamily="34" charset="0"/>
                <a:ea typeface="ＭＳ Ｐゴシック" charset="-128"/>
              </a:rPr>
              <a:t>Websites</a:t>
            </a:r>
            <a:endParaRPr lang="cy-GB" sz="2400" kern="0" dirty="0" smtClean="0">
              <a:solidFill>
                <a:srgbClr val="000000"/>
              </a:solidFill>
              <a:latin typeface="Lucida Sans" pitchFamily="34" charset="0"/>
              <a:ea typeface="ＭＳ Ｐゴシック" charset="-128"/>
            </a:endParaRPr>
          </a:p>
          <a:p>
            <a:pPr>
              <a:defRPr/>
            </a:pPr>
            <a:r>
              <a:rPr lang="cy-GB" sz="2400" kern="0" dirty="0" smtClean="0">
                <a:solidFill>
                  <a:srgbClr val="000000"/>
                </a:solidFill>
                <a:latin typeface="Lucida Sans" pitchFamily="34" charset="0"/>
                <a:ea typeface="ＭＳ Ｐゴシック" charset="-128"/>
              </a:rPr>
              <a:t>Clipiau </a:t>
            </a:r>
            <a:r>
              <a:rPr lang="cy-GB" sz="2400" kern="0" dirty="0" smtClean="0">
                <a:solidFill>
                  <a:srgbClr val="000000"/>
                </a:solidFill>
                <a:latin typeface="Lucida Sans" pitchFamily="34" charset="0"/>
                <a:ea typeface="ＭＳ Ｐゴシック" charset="-128"/>
              </a:rPr>
              <a:t>fideo</a:t>
            </a:r>
            <a:endParaRPr lang="cy-GB" sz="24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556793"/>
            <a:ext cx="4038600" cy="5140870"/>
          </a:xfrm>
        </p:spPr>
        <p:txBody>
          <a:bodyPr rtlCol="0">
            <a:normAutofit/>
          </a:bodyPr>
          <a:lstStyle/>
          <a:p>
            <a:pPr>
              <a:defRPr/>
            </a:pPr>
            <a:r>
              <a:rPr lang="cy-GB" altLang="cy-GB" sz="2400" dirty="0" smtClean="0">
                <a:solidFill>
                  <a:srgbClr val="002060"/>
                </a:solidFill>
                <a:latin typeface="Lucida Sans" pitchFamily="34" charset="0"/>
              </a:rPr>
              <a:t>PP</a:t>
            </a:r>
          </a:p>
          <a:p>
            <a:pPr>
              <a:defRPr/>
            </a:pPr>
            <a:r>
              <a:rPr lang="cy-GB" altLang="cy-GB" sz="2400" dirty="0" err="1" smtClean="0">
                <a:solidFill>
                  <a:srgbClr val="002060"/>
                </a:solidFill>
                <a:latin typeface="Lucida Sans" pitchFamily="34" charset="0"/>
              </a:rPr>
              <a:t>Case</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study</a:t>
            </a:r>
            <a:endParaRPr lang="cy-GB" altLang="cy-GB" sz="2400" dirty="0" smtClean="0">
              <a:solidFill>
                <a:srgbClr val="002060"/>
              </a:solidFill>
              <a:latin typeface="Lucida Sans" pitchFamily="34" charset="0"/>
            </a:endParaRPr>
          </a:p>
          <a:p>
            <a:pPr>
              <a:defRPr/>
            </a:pPr>
            <a:r>
              <a:rPr lang="cy-GB" altLang="cy-GB" sz="2400" dirty="0" err="1" smtClean="0">
                <a:solidFill>
                  <a:srgbClr val="002060"/>
                </a:solidFill>
                <a:latin typeface="Lucida Sans" pitchFamily="34" charset="0"/>
              </a:rPr>
              <a:t>Journal</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articles</a:t>
            </a:r>
            <a:endParaRPr lang="cy-GB" altLang="cy-GB" sz="2400" dirty="0" smtClean="0">
              <a:solidFill>
                <a:srgbClr val="002060"/>
              </a:solidFill>
              <a:latin typeface="Lucida Sans" pitchFamily="34" charset="0"/>
            </a:endParaRPr>
          </a:p>
          <a:p>
            <a:pPr>
              <a:defRPr/>
            </a:pPr>
            <a:r>
              <a:rPr lang="cy-GB" altLang="cy-GB" sz="2400" dirty="0" smtClean="0">
                <a:solidFill>
                  <a:srgbClr val="002060"/>
                </a:solidFill>
                <a:latin typeface="Lucida Sans" pitchFamily="34" charset="0"/>
              </a:rPr>
              <a:t>Gwefannau</a:t>
            </a:r>
          </a:p>
          <a:p>
            <a:pPr>
              <a:defRPr/>
            </a:pPr>
            <a:r>
              <a:rPr lang="cy-GB" altLang="cy-GB" sz="2400" dirty="0" err="1" smtClean="0">
                <a:solidFill>
                  <a:srgbClr val="002060"/>
                </a:solidFill>
                <a:latin typeface="Lucida Sans" pitchFamily="34" charset="0"/>
              </a:rPr>
              <a:t>Video</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clips</a:t>
            </a:r>
            <a:endParaRPr lang="cy-GB" altLang="cy-GB" sz="2400" dirty="0" smtClean="0">
              <a:solidFill>
                <a:srgbClr val="002060"/>
              </a:solidFill>
              <a:latin typeface="Lucida Sans" pitchFamily="34" charset="0"/>
            </a:endParaRPr>
          </a:p>
        </p:txBody>
      </p:sp>
    </p:spTree>
    <p:extLst>
      <p:ext uri="{BB962C8B-B14F-4D97-AF65-F5344CB8AC3E}">
        <p14:creationId xmlns:p14="http://schemas.microsoft.com/office/powerpoint/2010/main" val="924367794"/>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cy-GB" altLang="en-US" kern="0" dirty="0">
                <a:latin typeface="Lucida Sans" panose="020B0602030504020204" pitchFamily="34" charset="0"/>
              </a:rPr>
              <a:t>Dyslecsia</a:t>
            </a:r>
            <a:r>
              <a:rPr lang="cy-GB" altLang="en-US" kern="0" dirty="0">
                <a:solidFill>
                  <a:srgbClr val="000000"/>
                </a:solidFill>
                <a:latin typeface="Lucida Sans" panose="020B0602030504020204" pitchFamily="34" charset="0"/>
              </a:rPr>
              <a:t> - </a:t>
            </a:r>
            <a:r>
              <a:rPr lang="cy-GB" altLang="en-US" kern="0" dirty="0">
                <a:solidFill>
                  <a:srgbClr val="002060"/>
                </a:solidFill>
                <a:latin typeface="Lucida Sans" panose="020B0602030504020204" pitchFamily="34" charset="0"/>
              </a:rPr>
              <a:t>Dyslexia</a:t>
            </a:r>
            <a:endParaRPr lang="en-US" altLang="en-US" sz="3200" dirty="0" smtClean="0">
              <a:solidFill>
                <a:srgbClr val="002060"/>
              </a:solidFill>
              <a:latin typeface="Lucida Sans" panose="020B0602030504020204" pitchFamily="34" charset="0"/>
            </a:endParaRPr>
          </a:p>
        </p:txBody>
      </p:sp>
      <p:sp>
        <p:nvSpPr>
          <p:cNvPr id="63491" name="Content Placeholder 2"/>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GB" altLang="en-US" dirty="0" smtClean="0">
                <a:latin typeface="Lucida Sans" panose="020B0602030504020204" pitchFamily="34" charset="0"/>
              </a:rPr>
              <a:t>British Dyslexia Association</a:t>
            </a:r>
            <a:endParaRPr lang="en-US" altLang="en-US" dirty="0" smtClean="0">
              <a:latin typeface="Lucida Sans" panose="020B0602030504020204" pitchFamily="34" charset="0"/>
            </a:endParaRPr>
          </a:p>
          <a:p>
            <a:pPr marL="0" indent="0" eaLnBrk="1" hangingPunct="1">
              <a:buFont typeface="Arial" panose="020B0604020202020204" pitchFamily="34" charset="0"/>
              <a:buNone/>
            </a:pPr>
            <a:r>
              <a:rPr lang="en-US" altLang="en-US" dirty="0" smtClean="0">
                <a:latin typeface="Lucida Sans" panose="020B0602030504020204" pitchFamily="34" charset="0"/>
                <a:hlinkClick r:id="rId3"/>
              </a:rPr>
              <a:t>http://www.bdadyslexia.org.uk/</a:t>
            </a:r>
            <a:r>
              <a:rPr lang="en-US" altLang="en-US" dirty="0" smtClean="0">
                <a:latin typeface="Lucida Sans" panose="020B0602030504020204" pitchFamily="34" charset="0"/>
              </a:rPr>
              <a:t> </a:t>
            </a:r>
          </a:p>
          <a:p>
            <a:pPr marL="0" indent="0" eaLnBrk="1" hangingPunct="1">
              <a:buFont typeface="Arial" panose="020B0604020202020204" pitchFamily="34" charset="0"/>
              <a:buNone/>
            </a:pPr>
            <a:endParaRPr lang="en-GB" altLang="en-US" dirty="0" smtClean="0">
              <a:latin typeface="Lucida Sans" panose="020B0602030504020204" pitchFamily="34" charset="0"/>
            </a:endParaRPr>
          </a:p>
          <a:p>
            <a:pPr marL="0" indent="0" eaLnBrk="1" hangingPunct="1">
              <a:buFont typeface="Arial" panose="020B0604020202020204" pitchFamily="34" charset="0"/>
              <a:buNone/>
            </a:pPr>
            <a:endParaRPr lang="en-GB" altLang="en-US" dirty="0" smtClean="0">
              <a:latin typeface="Lucida Sans" panose="020B0602030504020204" pitchFamily="34" charset="0"/>
            </a:endParaRPr>
          </a:p>
          <a:p>
            <a:pPr marL="0" indent="0" eaLnBrk="1" hangingPunct="1">
              <a:buFont typeface="Arial" panose="020B0604020202020204" pitchFamily="34" charset="0"/>
              <a:buNone/>
            </a:pPr>
            <a:r>
              <a:rPr lang="en-GB" altLang="en-US" dirty="0" smtClean="0">
                <a:latin typeface="Lucida Sans" panose="020B0602030504020204" pitchFamily="34" charset="0"/>
              </a:rPr>
              <a:t>Dyslexia Action </a:t>
            </a:r>
            <a:r>
              <a:rPr lang="en-GB" altLang="en-US" dirty="0" err="1" smtClean="0">
                <a:latin typeface="Lucida Sans" panose="020B0602030504020204" pitchFamily="34" charset="0"/>
              </a:rPr>
              <a:t>Cymru</a:t>
            </a:r>
            <a:endParaRPr lang="en-GB" altLang="en-US" dirty="0" smtClean="0">
              <a:latin typeface="Lucida Sans" panose="020B0602030504020204" pitchFamily="34" charset="0"/>
            </a:endParaRPr>
          </a:p>
          <a:p>
            <a:pPr marL="0" indent="0">
              <a:buNone/>
            </a:pPr>
            <a:r>
              <a:rPr lang="en-GB" altLang="en-US" dirty="0">
                <a:latin typeface="Lucida Sans" panose="020B0602030504020204" pitchFamily="34" charset="0"/>
                <a:hlinkClick r:id="rId4"/>
              </a:rPr>
              <a:t>https://dyslexiaaction.org.uk</a:t>
            </a:r>
            <a:r>
              <a:rPr lang="en-GB" altLang="en-US" dirty="0" smtClean="0">
                <a:latin typeface="Lucida Sans" panose="020B0602030504020204" pitchFamily="34" charset="0"/>
                <a:hlinkClick r:id="rId4"/>
              </a:rPr>
              <a:t>/</a:t>
            </a:r>
            <a:r>
              <a:rPr lang="en-GB" altLang="en-US" dirty="0" smtClean="0">
                <a:latin typeface="Lucida Sans" panose="020B0602030504020204" pitchFamily="34" charset="0"/>
              </a:rPr>
              <a:t> </a:t>
            </a:r>
          </a:p>
          <a:p>
            <a:pPr marL="0" indent="0" eaLnBrk="1" hangingPunct="1">
              <a:buFont typeface="Arial" panose="020B0604020202020204" pitchFamily="34" charset="0"/>
              <a:buNone/>
            </a:pPr>
            <a:endParaRPr lang="en-GB" altLang="en-US" dirty="0" smtClean="0">
              <a:latin typeface="Lucida Sans" panose="020B0602030504020204" pitchFamily="34" charset="0"/>
            </a:endParaRPr>
          </a:p>
        </p:txBody>
      </p:sp>
    </p:spTree>
    <p:extLst>
      <p:ext uri="{BB962C8B-B14F-4D97-AF65-F5344CB8AC3E}">
        <p14:creationId xmlns:p14="http://schemas.microsoft.com/office/powerpoint/2010/main" val="28340350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cy-GB" altLang="en-US" sz="4000" kern="0" dirty="0" smtClean="0">
                <a:latin typeface="Lucida Sans" panose="020B0602030504020204" pitchFamily="34" charset="0"/>
              </a:rPr>
              <a:t>Diffiniad</a:t>
            </a:r>
            <a:r>
              <a:rPr lang="cy-GB" altLang="en-US" sz="4000" kern="0" dirty="0" smtClean="0">
                <a:solidFill>
                  <a:srgbClr val="333399"/>
                </a:solidFill>
                <a:latin typeface="Lucida Sans" panose="020B0602030504020204" pitchFamily="34" charset="0"/>
              </a:rPr>
              <a:t/>
            </a:r>
            <a:br>
              <a:rPr lang="cy-GB" altLang="en-US" sz="4000" kern="0" dirty="0" smtClean="0">
                <a:solidFill>
                  <a:srgbClr val="333399"/>
                </a:solidFill>
                <a:latin typeface="Lucida Sans" panose="020B0602030504020204" pitchFamily="34" charset="0"/>
              </a:rPr>
            </a:br>
            <a:r>
              <a:rPr lang="en-GB" altLang="en-US" sz="4000" kern="0" dirty="0" smtClean="0">
                <a:solidFill>
                  <a:srgbClr val="002060"/>
                </a:solidFill>
                <a:latin typeface="Lucida Sans" panose="020B0602030504020204" pitchFamily="34" charset="0"/>
              </a:rPr>
              <a:t>Definition</a:t>
            </a:r>
            <a:endParaRPr lang="en-US" altLang="en-US" sz="3200" dirty="0" smtClean="0">
              <a:solidFill>
                <a:srgbClr val="002060"/>
              </a:solidFill>
              <a:latin typeface="Lucida Sans" panose="020B0602030504020204" pitchFamily="34" charset="0"/>
            </a:endParaRPr>
          </a:p>
        </p:txBody>
      </p:sp>
      <p:sp>
        <p:nvSpPr>
          <p:cNvPr id="46083" name="Content Placeholder 2"/>
          <p:cNvSpPr>
            <a:spLocks noGrp="1"/>
          </p:cNvSpPr>
          <p:nvPr>
            <p:ph idx="1"/>
          </p:nvPr>
        </p:nvSpPr>
        <p:spPr>
          <a:xfrm>
            <a:off x="457200" y="1600200"/>
            <a:ext cx="8229600" cy="3916363"/>
          </a:xfrm>
        </p:spPr>
        <p:txBody>
          <a:bodyPr>
            <a:normAutofit fontScale="92500"/>
          </a:bodyPr>
          <a:lstStyle/>
          <a:p>
            <a:pPr eaLnBrk="1" hangingPunct="1">
              <a:buFont typeface="Arial" panose="020B0604020202020204" pitchFamily="34" charset="0"/>
              <a:buNone/>
              <a:defRPr/>
            </a:pPr>
            <a:r>
              <a:rPr lang="en-GB" altLang="en-US" i="1" kern="0" dirty="0">
                <a:solidFill>
                  <a:srgbClr val="000000"/>
                </a:solidFill>
                <a:latin typeface="Arial"/>
              </a:rPr>
              <a:t>“</a:t>
            </a:r>
            <a:r>
              <a:rPr lang="en-GB" altLang="en-US" kern="0" dirty="0">
                <a:solidFill>
                  <a:srgbClr val="000000"/>
                </a:solidFill>
                <a:latin typeface="Lucida Sans" panose="020B0602030504020204" pitchFamily="34" charset="0"/>
              </a:rPr>
              <a:t>Dyslexia </a:t>
            </a:r>
            <a:r>
              <a:rPr lang="en-GB" altLang="en-US" kern="0" dirty="0" smtClean="0">
                <a:solidFill>
                  <a:srgbClr val="000000"/>
                </a:solidFill>
                <a:latin typeface="Lucida Sans" panose="020B0602030504020204" pitchFamily="34" charset="0"/>
              </a:rPr>
              <a:t>is a specific learning difficulty that mainly affects development of literacy and language related skills. It is likely to be present at birth and to be life-long in its effects. It is characterised by difficulties with phonological processing, rapid naming, working memory, processing speed, and the automatic development of skills that may not match up to an individual’s other cognitive abilities.”</a:t>
            </a:r>
          </a:p>
          <a:p>
            <a:pPr algn="r" eaLnBrk="1" hangingPunct="1">
              <a:buFont typeface="Arial" panose="020B0604020202020204" pitchFamily="34" charset="0"/>
              <a:buNone/>
              <a:defRPr/>
            </a:pPr>
            <a:r>
              <a:rPr lang="en-GB" altLang="en-US" kern="0" dirty="0" smtClean="0">
                <a:solidFill>
                  <a:srgbClr val="000000"/>
                </a:solidFill>
                <a:latin typeface="Lucida Sans" panose="020B0602030504020204" pitchFamily="34" charset="0"/>
              </a:rPr>
              <a:t>(British Dyslexia Association, 2016)</a:t>
            </a:r>
            <a:endParaRPr lang="en-US" altLang="en-US" dirty="0" smtClean="0">
              <a:latin typeface="Lucida Sans" panose="020B0602030504020204" pitchFamily="34" charset="0"/>
            </a:endParaRPr>
          </a:p>
        </p:txBody>
      </p:sp>
    </p:spTree>
    <p:extLst>
      <p:ext uri="{BB962C8B-B14F-4D97-AF65-F5344CB8AC3E}">
        <p14:creationId xmlns:p14="http://schemas.microsoft.com/office/powerpoint/2010/main" val="41627009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eaLnBrk="1" hangingPunct="1">
              <a:defRPr/>
            </a:pPr>
            <a:r>
              <a:rPr lang="cy-GB" altLang="en-US" sz="3200" kern="0" dirty="0" smtClean="0">
                <a:latin typeface="Lucida Sans" panose="020B0602030504020204" pitchFamily="34" charset="0"/>
              </a:rPr>
              <a:t>Beth yw Dyslecsia?</a:t>
            </a:r>
            <a:r>
              <a:rPr lang="cy-GB" altLang="en-US" sz="3200" kern="0" dirty="0" smtClean="0">
                <a:solidFill>
                  <a:srgbClr val="000000"/>
                </a:solidFill>
                <a:latin typeface="Lucida Sans" panose="020B0602030504020204" pitchFamily="34" charset="0"/>
              </a:rPr>
              <a:t/>
            </a:r>
            <a:br>
              <a:rPr lang="cy-GB" altLang="en-US" sz="3200" kern="0" dirty="0" smtClean="0">
                <a:solidFill>
                  <a:srgbClr val="000000"/>
                </a:solidFill>
                <a:latin typeface="Lucida Sans" panose="020B0602030504020204" pitchFamily="34" charset="0"/>
              </a:rPr>
            </a:br>
            <a:r>
              <a:rPr lang="en-GB" altLang="en-US" sz="3200" kern="0" dirty="0" smtClean="0">
                <a:solidFill>
                  <a:srgbClr val="002060"/>
                </a:solidFill>
                <a:latin typeface="Lucida Sans" panose="020B0602030504020204" pitchFamily="34" charset="0"/>
              </a:rPr>
              <a:t>What is Dyslexia?</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eaLnBrk="1" hangingPunct="1">
              <a:buFontTx/>
              <a:buChar char="•"/>
              <a:defRPr/>
            </a:pPr>
            <a:r>
              <a:rPr lang="cy-GB" altLang="en-US" kern="0" dirty="0">
                <a:latin typeface="Lucida Sans" panose="020B0602030504020204" pitchFamily="34" charset="0"/>
              </a:rPr>
              <a:t>A</a:t>
            </a:r>
            <a:r>
              <a:rPr lang="cy-GB" altLang="en-US" kern="0" dirty="0" smtClean="0">
                <a:latin typeface="Lucida Sans" panose="020B0602030504020204" pitchFamily="34" charset="0"/>
              </a:rPr>
              <a:t>nhawster </a:t>
            </a:r>
            <a:r>
              <a:rPr lang="cy-GB" altLang="en-US" kern="0" dirty="0">
                <a:latin typeface="Lucida Sans" panose="020B0602030504020204" pitchFamily="34" charset="0"/>
              </a:rPr>
              <a:t>dysgu</a:t>
            </a:r>
          </a:p>
          <a:p>
            <a:pPr eaLnBrk="1" hangingPunct="1">
              <a:buFontTx/>
              <a:buChar char="•"/>
              <a:defRPr/>
            </a:pPr>
            <a:r>
              <a:rPr lang="cy-GB" altLang="en-US" kern="0" dirty="0" smtClean="0">
                <a:latin typeface="Lucida Sans" panose="020B0602030504020204" pitchFamily="34" charset="0"/>
              </a:rPr>
              <a:t>Continwwm</a:t>
            </a:r>
            <a:endParaRPr lang="cy-GB" altLang="en-US" kern="0" dirty="0">
              <a:latin typeface="Lucida Sans" panose="020B0602030504020204" pitchFamily="34" charset="0"/>
            </a:endParaRPr>
          </a:p>
          <a:p>
            <a:pPr eaLnBrk="1" hangingPunct="1">
              <a:buFontTx/>
              <a:buChar char="•"/>
              <a:defRPr/>
            </a:pPr>
            <a:r>
              <a:rPr lang="cy-GB" altLang="en-US" kern="0" dirty="0">
                <a:latin typeface="Lucida Sans" panose="020B0602030504020204" pitchFamily="34" charset="0"/>
              </a:rPr>
              <a:t>A</a:t>
            </a:r>
            <a:r>
              <a:rPr lang="cy-GB" altLang="en-US" kern="0" dirty="0" smtClean="0">
                <a:latin typeface="Lucida Sans" panose="020B0602030504020204" pitchFamily="34" charset="0"/>
              </a:rPr>
              <a:t>nawsterau </a:t>
            </a:r>
            <a:r>
              <a:rPr lang="cy-GB" altLang="en-US" kern="0" dirty="0">
                <a:latin typeface="Lucida Sans" panose="020B0602030504020204" pitchFamily="34" charset="0"/>
              </a:rPr>
              <a:t>sy’n cyd-ddigwydd</a:t>
            </a:r>
          </a:p>
          <a:p>
            <a:pPr eaLnBrk="1" hangingPunct="1">
              <a:buFontTx/>
              <a:buChar char="•"/>
              <a:defRPr/>
            </a:pPr>
            <a:r>
              <a:rPr lang="cy-GB" altLang="en-US" kern="0" dirty="0">
                <a:latin typeface="Lucida Sans" panose="020B0602030504020204" pitchFamily="34" charset="0"/>
              </a:rPr>
              <a:t>E</a:t>
            </a:r>
            <a:r>
              <a:rPr lang="cy-GB" altLang="en-US" kern="0" dirty="0" smtClean="0">
                <a:latin typeface="Lucida Sans" panose="020B0602030504020204" pitchFamily="34" charset="0"/>
              </a:rPr>
              <a:t>ffeithio </a:t>
            </a:r>
            <a:r>
              <a:rPr lang="cy-GB" altLang="en-US" kern="0" dirty="0">
                <a:latin typeface="Lucida Sans" panose="020B0602030504020204" pitchFamily="34" charset="0"/>
              </a:rPr>
              <a:t>10% o’r </a:t>
            </a:r>
            <a:r>
              <a:rPr lang="cy-GB" altLang="en-US" kern="0" dirty="0" smtClean="0">
                <a:latin typeface="Lucida Sans" panose="020B0602030504020204" pitchFamily="34" charset="0"/>
              </a:rPr>
              <a:t>boblogaeth</a:t>
            </a:r>
          </a:p>
          <a:p>
            <a:pPr>
              <a:buFontTx/>
              <a:buChar char="•"/>
              <a:defRPr/>
            </a:pPr>
            <a:r>
              <a:rPr lang="cy-GB" altLang="en-US" kern="0" dirty="0">
                <a:latin typeface="Lucida Sans" panose="020B0602030504020204" pitchFamily="34" charset="0"/>
              </a:rPr>
              <a:t>Mynychder tebyg ar draws diwylliannau, statws cymdeithasol-economaidd </a:t>
            </a:r>
            <a:r>
              <a:rPr lang="cy-GB" altLang="en-US" kern="0" dirty="0" smtClean="0">
                <a:latin typeface="Lucida Sans" panose="020B0602030504020204" pitchFamily="34" charset="0"/>
              </a:rPr>
              <a:t>ac </a:t>
            </a:r>
            <a:r>
              <a:rPr lang="cy-GB" altLang="en-US" kern="0" dirty="0">
                <a:latin typeface="Lucida Sans" panose="020B0602030504020204" pitchFamily="34" charset="0"/>
              </a:rPr>
              <a:t>IQ</a:t>
            </a:r>
          </a:p>
          <a:p>
            <a:pPr marL="0" indent="0" eaLnBrk="1" fontAlgn="auto" hangingPunct="1">
              <a:spcAft>
                <a:spcPts val="0"/>
              </a:spcAft>
              <a:buFont typeface="Arial" panose="020B0604020202020204" pitchFamily="34" charset="0"/>
              <a:buNone/>
              <a:defRPr/>
            </a:pPr>
            <a:endParaRPr lang="en-US" dirty="0"/>
          </a:p>
        </p:txBody>
      </p:sp>
      <p:sp>
        <p:nvSpPr>
          <p:cNvPr id="4" name="Content Placeholder 3"/>
          <p:cNvSpPr>
            <a:spLocks noGrp="1"/>
          </p:cNvSpPr>
          <p:nvPr>
            <p:ph sz="half" idx="2"/>
          </p:nvPr>
        </p:nvSpPr>
        <p:spPr>
          <a:xfrm>
            <a:off x="4648200" y="1143000"/>
            <a:ext cx="4038600" cy="4446588"/>
          </a:xfrm>
        </p:spPr>
        <p:txBody>
          <a:bodyPr rtlCol="0">
            <a:normAutofit/>
          </a:bodyPr>
          <a:lstStyle/>
          <a:p>
            <a:pPr eaLnBrk="1" hangingPunct="1">
              <a:buFontTx/>
              <a:buChar char="•"/>
              <a:defRPr/>
            </a:pPr>
            <a:r>
              <a:rPr lang="en-GB" altLang="en-US" kern="0" dirty="0">
                <a:solidFill>
                  <a:srgbClr val="002060"/>
                </a:solidFill>
                <a:latin typeface="Lucida Sans" panose="020B0602030504020204" pitchFamily="34" charset="0"/>
              </a:rPr>
              <a:t>A</a:t>
            </a:r>
            <a:r>
              <a:rPr lang="en-GB" altLang="en-US" kern="0" dirty="0" smtClean="0">
                <a:solidFill>
                  <a:srgbClr val="002060"/>
                </a:solidFill>
                <a:latin typeface="Lucida Sans" panose="020B0602030504020204" pitchFamily="34" charset="0"/>
              </a:rPr>
              <a:t> </a:t>
            </a:r>
            <a:r>
              <a:rPr lang="en-GB" altLang="en-US" kern="0" dirty="0">
                <a:solidFill>
                  <a:srgbClr val="002060"/>
                </a:solidFill>
                <a:latin typeface="Lucida Sans" panose="020B0602030504020204" pitchFamily="34" charset="0"/>
              </a:rPr>
              <a:t>learning difficulty</a:t>
            </a:r>
          </a:p>
          <a:p>
            <a:pPr eaLnBrk="1" hangingPunct="1">
              <a:buFontTx/>
              <a:buChar char="•"/>
              <a:defRPr/>
            </a:pPr>
            <a:r>
              <a:rPr lang="en-GB" altLang="en-US" kern="0" dirty="0">
                <a:solidFill>
                  <a:srgbClr val="002060"/>
                </a:solidFill>
                <a:latin typeface="Lucida Sans" panose="020B0602030504020204" pitchFamily="34" charset="0"/>
              </a:rPr>
              <a:t>A</a:t>
            </a:r>
            <a:r>
              <a:rPr lang="en-GB" altLang="en-US" kern="0" dirty="0" smtClean="0">
                <a:solidFill>
                  <a:srgbClr val="002060"/>
                </a:solidFill>
                <a:latin typeface="Lucida Sans" panose="020B0602030504020204" pitchFamily="34" charset="0"/>
              </a:rPr>
              <a:t> </a:t>
            </a:r>
            <a:r>
              <a:rPr lang="en-GB" altLang="en-US" kern="0" dirty="0">
                <a:solidFill>
                  <a:srgbClr val="002060"/>
                </a:solidFill>
                <a:latin typeface="Lucida Sans" panose="020B0602030504020204" pitchFamily="34" charset="0"/>
              </a:rPr>
              <a:t>continuum</a:t>
            </a:r>
          </a:p>
          <a:p>
            <a:pPr eaLnBrk="1" hangingPunct="1">
              <a:buFontTx/>
              <a:buChar char="•"/>
              <a:defRPr/>
            </a:pPr>
            <a:r>
              <a:rPr lang="en-GB" altLang="en-US" kern="0" dirty="0">
                <a:solidFill>
                  <a:srgbClr val="002060"/>
                </a:solidFill>
                <a:latin typeface="Lucida Sans" panose="020B0602030504020204" pitchFamily="34" charset="0"/>
              </a:rPr>
              <a:t>C</a:t>
            </a:r>
            <a:r>
              <a:rPr lang="en-GB" altLang="en-US" kern="0" dirty="0" smtClean="0">
                <a:solidFill>
                  <a:srgbClr val="002060"/>
                </a:solidFill>
                <a:latin typeface="Lucida Sans" panose="020B0602030504020204" pitchFamily="34" charset="0"/>
              </a:rPr>
              <a:t>o-occurring </a:t>
            </a:r>
            <a:r>
              <a:rPr lang="en-GB" altLang="en-US" kern="0" dirty="0">
                <a:solidFill>
                  <a:srgbClr val="002060"/>
                </a:solidFill>
                <a:latin typeface="Lucida Sans" panose="020B0602030504020204" pitchFamily="34" charset="0"/>
              </a:rPr>
              <a:t>difficulties</a:t>
            </a:r>
          </a:p>
          <a:p>
            <a:pPr eaLnBrk="1" hangingPunct="1">
              <a:buFontTx/>
              <a:buChar char="•"/>
              <a:defRPr/>
            </a:pPr>
            <a:r>
              <a:rPr lang="en-GB" altLang="en-US" kern="0" dirty="0">
                <a:solidFill>
                  <a:srgbClr val="002060"/>
                </a:solidFill>
                <a:latin typeface="Lucida Sans" panose="020B0602030504020204" pitchFamily="34" charset="0"/>
              </a:rPr>
              <a:t>A</a:t>
            </a:r>
            <a:r>
              <a:rPr lang="en-GB" altLang="en-US" kern="0" dirty="0" smtClean="0">
                <a:solidFill>
                  <a:srgbClr val="002060"/>
                </a:solidFill>
                <a:latin typeface="Lucida Sans" panose="020B0602030504020204" pitchFamily="34" charset="0"/>
              </a:rPr>
              <a:t>ffects </a:t>
            </a:r>
            <a:r>
              <a:rPr lang="en-GB" altLang="en-US" kern="0" dirty="0">
                <a:solidFill>
                  <a:srgbClr val="002060"/>
                </a:solidFill>
                <a:latin typeface="Lucida Sans" panose="020B0602030504020204" pitchFamily="34" charset="0"/>
              </a:rPr>
              <a:t>10% of the </a:t>
            </a:r>
            <a:r>
              <a:rPr lang="en-GB" altLang="en-US" kern="0" dirty="0" smtClean="0">
                <a:solidFill>
                  <a:srgbClr val="002060"/>
                </a:solidFill>
                <a:latin typeface="Lucida Sans" panose="020B0602030504020204" pitchFamily="34" charset="0"/>
              </a:rPr>
              <a:t>population</a:t>
            </a:r>
          </a:p>
          <a:p>
            <a:pPr eaLnBrk="1" hangingPunct="1">
              <a:buFontTx/>
              <a:buChar char="•"/>
              <a:defRPr/>
            </a:pPr>
            <a:r>
              <a:rPr lang="en-GB" altLang="en-US" kern="0" dirty="0" smtClean="0">
                <a:solidFill>
                  <a:srgbClr val="002060"/>
                </a:solidFill>
                <a:latin typeface="Lucida Sans" panose="020B0602030504020204" pitchFamily="34" charset="0"/>
              </a:rPr>
              <a:t>Similar prevalence across cultures, socio-economic status and IQ</a:t>
            </a:r>
            <a:endParaRPr lang="en-GB" altLang="en-US" kern="0" dirty="0">
              <a:solidFill>
                <a:srgbClr val="002060"/>
              </a:solidFill>
              <a:latin typeface="Lucida Sans" panose="020B0602030504020204" pitchFamily="34" charset="0"/>
            </a:endParaRPr>
          </a:p>
          <a:p>
            <a:pPr eaLnBrk="1" fontAlgn="auto" hangingPunct="1">
              <a:spcAft>
                <a:spcPts val="0"/>
              </a:spcAft>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7337646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eaLnBrk="1" hangingPunct="1">
              <a:defRPr/>
            </a:pPr>
            <a:r>
              <a:rPr lang="cy-GB" altLang="en-US" sz="3200" kern="0" dirty="0" smtClean="0">
                <a:latin typeface="Lucida Sans" panose="020B0602030504020204" pitchFamily="34" charset="0"/>
              </a:rPr>
              <a:t>Beth yw Dyslecsia?</a:t>
            </a:r>
            <a:r>
              <a:rPr lang="cy-GB" altLang="en-US" sz="3200" kern="0" dirty="0" smtClean="0">
                <a:solidFill>
                  <a:srgbClr val="000000"/>
                </a:solidFill>
                <a:latin typeface="Lucida Sans" panose="020B0602030504020204" pitchFamily="34" charset="0"/>
              </a:rPr>
              <a:t/>
            </a:r>
            <a:br>
              <a:rPr lang="cy-GB" altLang="en-US" sz="3200" kern="0" dirty="0" smtClean="0">
                <a:solidFill>
                  <a:srgbClr val="000000"/>
                </a:solidFill>
                <a:latin typeface="Lucida Sans" panose="020B0602030504020204" pitchFamily="34" charset="0"/>
              </a:rPr>
            </a:br>
            <a:r>
              <a:rPr lang="en-GB" altLang="en-US" sz="3200" kern="0" dirty="0" smtClean="0">
                <a:solidFill>
                  <a:srgbClr val="002060"/>
                </a:solidFill>
                <a:latin typeface="Lucida Sans" panose="020B0602030504020204" pitchFamily="34" charset="0"/>
              </a:rPr>
              <a:t>What is Dyslexia?</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484784"/>
            <a:ext cx="7643192" cy="4104804"/>
          </a:xfrm>
        </p:spPr>
        <p:txBody>
          <a:bodyPr rtlCol="0">
            <a:normAutofit/>
          </a:bodyPr>
          <a:lstStyle/>
          <a:p>
            <a:pPr marL="0" indent="0">
              <a:buNone/>
              <a:defRPr/>
            </a:pPr>
            <a:r>
              <a:rPr lang="en-US" dirty="0" smtClean="0"/>
              <a:t>Bit of News (2018) ‘</a:t>
            </a:r>
            <a:r>
              <a:rPr lang="en-GB" dirty="0"/>
              <a:t>This is what words look like when you have dyslexia’, </a:t>
            </a:r>
            <a:r>
              <a:rPr lang="en-GB" dirty="0">
                <a:hlinkClick r:id="rId3"/>
              </a:rPr>
              <a:t>http://news.bitofnews.com/this-is-what-reading-is-like-when-you-have-dyslexia</a:t>
            </a:r>
            <a:r>
              <a:rPr lang="en-GB" dirty="0" smtClean="0">
                <a:hlinkClick r:id="rId3"/>
              </a:rPr>
              <a:t>/</a:t>
            </a:r>
            <a:r>
              <a:rPr lang="en-GB" dirty="0" smtClean="0"/>
              <a:t> [Accessed: December 12 2018].</a:t>
            </a:r>
            <a:endParaRPr lang="en-US" dirty="0"/>
          </a:p>
        </p:txBody>
      </p:sp>
      <p:sp>
        <p:nvSpPr>
          <p:cNvPr id="4" name="Content Placeholder 3"/>
          <p:cNvSpPr>
            <a:spLocks noGrp="1"/>
          </p:cNvSpPr>
          <p:nvPr>
            <p:ph sz="half" idx="2"/>
          </p:nvPr>
        </p:nvSpPr>
        <p:spPr>
          <a:xfrm>
            <a:off x="4648200" y="1143000"/>
            <a:ext cx="4038600" cy="4446588"/>
          </a:xfrm>
        </p:spPr>
        <p:txBody>
          <a:bodyPr rtlCol="0">
            <a:normAutofit/>
          </a:bodyPr>
          <a:lstStyle/>
          <a:p>
            <a:pPr eaLnBrk="1" fontAlgn="auto" hangingPunct="1">
              <a:spcAft>
                <a:spcPts val="0"/>
              </a:spcAft>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42747632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548680"/>
            <a:ext cx="8229600" cy="594320"/>
          </a:xfrm>
        </p:spPr>
        <p:txBody>
          <a:bodyPr>
            <a:normAutofit fontScale="90000"/>
          </a:bodyPr>
          <a:lstStyle/>
          <a:p>
            <a:pPr eaLnBrk="1" hangingPunct="1">
              <a:defRPr/>
            </a:pPr>
            <a:r>
              <a:rPr lang="cy-GB" altLang="en-US" sz="3200" kern="0" dirty="0" smtClean="0">
                <a:latin typeface="Lucida Sans" panose="020B0602030504020204" pitchFamily="34" charset="0"/>
              </a:rPr>
              <a:t>Beth sy’n achosi Dyslecsia?</a:t>
            </a:r>
            <a:r>
              <a:rPr lang="cy-GB" altLang="en-US" sz="3200" kern="0" dirty="0" smtClean="0">
                <a:solidFill>
                  <a:srgbClr val="000000"/>
                </a:solidFill>
                <a:latin typeface="Lucida Sans" panose="020B0602030504020204" pitchFamily="34" charset="0"/>
              </a:rPr>
              <a:t/>
            </a:r>
            <a:br>
              <a:rPr lang="cy-GB" altLang="en-US" sz="3200" kern="0" dirty="0" smtClean="0">
                <a:solidFill>
                  <a:srgbClr val="000000"/>
                </a:solidFill>
                <a:latin typeface="Lucida Sans" panose="020B0602030504020204" pitchFamily="34" charset="0"/>
              </a:rPr>
            </a:br>
            <a:r>
              <a:rPr lang="en-GB" altLang="en-US" sz="3200" kern="0" dirty="0" smtClean="0">
                <a:solidFill>
                  <a:srgbClr val="002060"/>
                </a:solidFill>
                <a:latin typeface="Lucida Sans" panose="020B0602030504020204" pitchFamily="34" charset="0"/>
              </a:rPr>
              <a:t>What causes Dyslexia?</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772816"/>
            <a:ext cx="4038600" cy="3816772"/>
          </a:xfrm>
        </p:spPr>
        <p:txBody>
          <a:bodyPr rtlCol="0">
            <a:normAutofit/>
          </a:bodyPr>
          <a:lstStyle/>
          <a:p>
            <a:pPr eaLnBrk="1" hangingPunct="1">
              <a:buFontTx/>
              <a:buChar char="•"/>
              <a:defRPr/>
            </a:pPr>
            <a:r>
              <a:rPr lang="cy-GB" altLang="en-US" kern="0" dirty="0" smtClean="0">
                <a:latin typeface="Lucida Sans" panose="020B0602030504020204" pitchFamily="34" charset="0"/>
              </a:rPr>
              <a:t>Yn gysylltiedig a geneteg</a:t>
            </a:r>
          </a:p>
          <a:p>
            <a:pPr eaLnBrk="1" hangingPunct="1">
              <a:buFontTx/>
              <a:buChar char="•"/>
              <a:defRPr/>
            </a:pPr>
            <a:r>
              <a:rPr lang="cy-GB" altLang="en-US" kern="0" dirty="0" smtClean="0">
                <a:latin typeface="Lucida Sans" panose="020B0602030504020204" pitchFamily="34" charset="0"/>
              </a:rPr>
              <a:t>Rhedeg mewn teuluoedd</a:t>
            </a:r>
          </a:p>
          <a:p>
            <a:pPr eaLnBrk="1" hangingPunct="1">
              <a:buFontTx/>
              <a:buChar char="•"/>
              <a:defRPr/>
            </a:pPr>
            <a:r>
              <a:rPr lang="cy-GB" altLang="en-US" kern="0" dirty="0" smtClean="0">
                <a:latin typeface="Lucida Sans" panose="020B0602030504020204" pitchFamily="34" charset="0"/>
              </a:rPr>
              <a:t>Effeithio mwy o fechgyn na merched</a:t>
            </a:r>
            <a:endParaRPr lang="cy-GB" altLang="en-US" kern="0" dirty="0">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
        <p:nvSpPr>
          <p:cNvPr id="4" name="Content Placeholder 3"/>
          <p:cNvSpPr>
            <a:spLocks noGrp="1"/>
          </p:cNvSpPr>
          <p:nvPr>
            <p:ph sz="half" idx="2"/>
          </p:nvPr>
        </p:nvSpPr>
        <p:spPr>
          <a:xfrm>
            <a:off x="4648200" y="1772816"/>
            <a:ext cx="4038600" cy="3816772"/>
          </a:xfrm>
        </p:spPr>
        <p:txBody>
          <a:bodyPr rtlCol="0">
            <a:normAutofit/>
          </a:bodyPr>
          <a:lstStyle/>
          <a:p>
            <a:pPr eaLnBrk="1" hangingPunct="1">
              <a:buFontTx/>
              <a:buChar char="•"/>
              <a:defRPr/>
            </a:pPr>
            <a:r>
              <a:rPr lang="en-GB" altLang="en-US" kern="0" dirty="0" smtClean="0">
                <a:solidFill>
                  <a:srgbClr val="002060"/>
                </a:solidFill>
                <a:latin typeface="Lucida Sans" panose="020B0602030504020204" pitchFamily="34" charset="0"/>
              </a:rPr>
              <a:t>Linked to genetics</a:t>
            </a:r>
          </a:p>
          <a:p>
            <a:pPr eaLnBrk="1" hangingPunct="1">
              <a:buFontTx/>
              <a:buChar char="•"/>
              <a:defRPr/>
            </a:pPr>
            <a:r>
              <a:rPr lang="en-GB" altLang="en-US" kern="0" dirty="0" smtClean="0">
                <a:solidFill>
                  <a:srgbClr val="002060"/>
                </a:solidFill>
                <a:latin typeface="Lucida Sans" panose="020B0602030504020204" pitchFamily="34" charset="0"/>
              </a:rPr>
              <a:t>Often runs in families</a:t>
            </a:r>
          </a:p>
          <a:p>
            <a:pPr eaLnBrk="1" hangingPunct="1">
              <a:buFontTx/>
              <a:buChar char="•"/>
              <a:defRPr/>
            </a:pPr>
            <a:r>
              <a:rPr lang="en-GB" altLang="en-US" kern="0" dirty="0" smtClean="0">
                <a:solidFill>
                  <a:srgbClr val="002060"/>
                </a:solidFill>
                <a:latin typeface="Lucida Sans" panose="020B0602030504020204" pitchFamily="34" charset="0"/>
              </a:rPr>
              <a:t>Affects more boys than girls</a:t>
            </a:r>
            <a:endParaRPr lang="en-GB" altLang="en-US" kern="0" dirty="0">
              <a:solidFill>
                <a:srgbClr val="002060"/>
              </a:solidFill>
              <a:latin typeface="Lucida Sans" panose="020B0602030504020204" pitchFamily="34" charset="0"/>
            </a:endParaRPr>
          </a:p>
          <a:p>
            <a:pPr eaLnBrk="1" hangingPunct="1">
              <a:buFontTx/>
              <a:buChar char="•"/>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29974838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eaLnBrk="1" hangingPunct="1"/>
            <a:r>
              <a:rPr lang="cy-GB" altLang="en-US" sz="2400" dirty="0" smtClean="0">
                <a:latin typeface="Lucida Sans" panose="020B0602030504020204" pitchFamily="34" charset="0"/>
              </a:rPr>
              <a:t>Arwyddion o Dyslecsia - Blynyddoedd Cynnar</a:t>
            </a:r>
            <a:r>
              <a:rPr lang="cy-GB" altLang="en-US" sz="2400" dirty="0" smtClean="0">
                <a:latin typeface="Lucida Sans" panose="020B0602030504020204" pitchFamily="34" charset="0"/>
              </a:rPr>
              <a:t>    </a:t>
            </a:r>
            <a:br>
              <a:rPr lang="cy-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Signs of Dyslexia – Early Years</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662" y="980728"/>
            <a:ext cx="4606354" cy="4608860"/>
          </a:xfrm>
        </p:spPr>
        <p:txBody>
          <a:bodyPr rtlCol="0">
            <a:noAutofit/>
          </a:bodyPr>
          <a:lstStyle/>
          <a:p>
            <a:pPr>
              <a:defRPr/>
            </a:pPr>
            <a:r>
              <a:rPr lang="cy-GB" sz="1800" dirty="0" smtClean="0">
                <a:latin typeface="Lucida Sans" panose="020B0602030504020204" pitchFamily="34" charset="0"/>
              </a:rPr>
              <a:t>Anhawster dysgu hwiangerddi</a:t>
            </a:r>
            <a:endParaRPr lang="cy-GB" sz="1800" dirty="0">
              <a:latin typeface="Lucida Sans" panose="020B0602030504020204" pitchFamily="34" charset="0"/>
            </a:endParaRPr>
          </a:p>
          <a:p>
            <a:pPr>
              <a:defRPr/>
            </a:pPr>
            <a:r>
              <a:rPr lang="cy-GB" sz="1800" dirty="0" smtClean="0">
                <a:latin typeface="Lucida Sans" panose="020B0602030504020204" pitchFamily="34" charset="0"/>
              </a:rPr>
              <a:t>Anhawster talu sylw, eistedd yn llonydd, gwrando ar storïau</a:t>
            </a:r>
          </a:p>
          <a:p>
            <a:pPr>
              <a:defRPr/>
            </a:pPr>
            <a:r>
              <a:rPr lang="cy-GB" sz="1800" dirty="0" smtClean="0">
                <a:latin typeface="Lucida Sans" panose="020B0602030504020204" pitchFamily="34" charset="0"/>
              </a:rPr>
              <a:t>Hoffi gwrando ar storïau ond dim diddordeb mewn llythrennau na geiriau</a:t>
            </a:r>
          </a:p>
          <a:p>
            <a:pPr>
              <a:defRPr/>
            </a:pPr>
            <a:r>
              <a:rPr lang="cy-GB" sz="1800" dirty="0" smtClean="0">
                <a:latin typeface="Lucida Sans" panose="020B0602030504020204" pitchFamily="34" charset="0"/>
              </a:rPr>
              <a:t>Anhawster dysgu canu neu adrodd yr wyddor</a:t>
            </a:r>
          </a:p>
          <a:p>
            <a:pPr>
              <a:defRPr/>
            </a:pPr>
            <a:r>
              <a:rPr lang="cy-GB" sz="1800" dirty="0" smtClean="0">
                <a:latin typeface="Lucida Sans" panose="020B0602030504020204" pitchFamily="34" charset="0"/>
              </a:rPr>
              <a:t>Hanes oediad iaith</a:t>
            </a:r>
          </a:p>
          <a:p>
            <a:pPr>
              <a:defRPr/>
            </a:pPr>
            <a:r>
              <a:rPr lang="cy-GB" sz="1800" dirty="0" smtClean="0">
                <a:latin typeface="Lucida Sans" panose="020B0602030504020204" pitchFamily="34" charset="0"/>
              </a:rPr>
              <a:t>Cymysgu synau mewn geiriau</a:t>
            </a:r>
          </a:p>
          <a:p>
            <a:pPr>
              <a:defRPr/>
            </a:pPr>
            <a:r>
              <a:rPr lang="cy-GB" sz="1800" dirty="0" smtClean="0">
                <a:latin typeface="Lucida Sans" panose="020B0602030504020204" pitchFamily="34" charset="0"/>
              </a:rPr>
              <a:t>Anhawster cadw rhythm syml</a:t>
            </a:r>
          </a:p>
          <a:p>
            <a:pPr>
              <a:defRPr/>
            </a:pPr>
            <a:r>
              <a:rPr lang="cy-GB" sz="1800" dirty="0" smtClean="0">
                <a:latin typeface="Lucida Sans" panose="020B0602030504020204" pitchFamily="34" charset="0"/>
              </a:rPr>
              <a:t>Anhawster wrth ddilyn dau neu fwy cyfarwyddyd ar yr un pryd, ond yn iawn os yw cyfarwyddiadau yn cael eu torri lan i unedau bach</a:t>
            </a:r>
            <a:endParaRPr lang="cy-GB" sz="1800" dirty="0">
              <a:latin typeface="Lucida Sans" panose="020B0602030504020204" pitchFamily="34" charset="0"/>
            </a:endParaRPr>
          </a:p>
        </p:txBody>
      </p:sp>
      <p:sp>
        <p:nvSpPr>
          <p:cNvPr id="4" name="Content Placeholder 3"/>
          <p:cNvSpPr>
            <a:spLocks noGrp="1"/>
          </p:cNvSpPr>
          <p:nvPr>
            <p:ph sz="half" idx="2"/>
          </p:nvPr>
        </p:nvSpPr>
        <p:spPr>
          <a:xfrm>
            <a:off x="4648200" y="980728"/>
            <a:ext cx="4316288" cy="4896544"/>
          </a:xfrm>
        </p:spPr>
        <p:txBody>
          <a:bodyPr rtlCol="0">
            <a:normAutofit fontScale="55000" lnSpcReduction="20000"/>
          </a:bodyPr>
          <a:lstStyle/>
          <a:p>
            <a:pPr>
              <a:defRPr/>
            </a:pPr>
            <a:r>
              <a:rPr lang="en-GB" sz="3300" dirty="0">
                <a:solidFill>
                  <a:srgbClr val="002060"/>
                </a:solidFill>
                <a:latin typeface="Lucida Sans" panose="020B0602030504020204" pitchFamily="34" charset="0"/>
              </a:rPr>
              <a:t>Difficulty learning nursery rhymes</a:t>
            </a:r>
          </a:p>
          <a:p>
            <a:pPr>
              <a:defRPr/>
            </a:pPr>
            <a:r>
              <a:rPr lang="en-GB" sz="3300" dirty="0">
                <a:solidFill>
                  <a:srgbClr val="002060"/>
                </a:solidFill>
                <a:latin typeface="Lucida Sans" panose="020B0602030504020204" pitchFamily="34" charset="0"/>
              </a:rPr>
              <a:t>Difficulty paying attention, sitting still, listening to stories</a:t>
            </a:r>
          </a:p>
          <a:p>
            <a:pPr>
              <a:defRPr/>
            </a:pPr>
            <a:r>
              <a:rPr lang="en-GB" sz="3300" dirty="0">
                <a:solidFill>
                  <a:srgbClr val="002060"/>
                </a:solidFill>
                <a:latin typeface="Lucida Sans" panose="020B0602030504020204" pitchFamily="34" charset="0"/>
              </a:rPr>
              <a:t>Likes listening to stories but shows no interest in letters or words</a:t>
            </a:r>
          </a:p>
          <a:p>
            <a:pPr>
              <a:defRPr/>
            </a:pPr>
            <a:r>
              <a:rPr lang="en-GB" sz="3300" dirty="0">
                <a:solidFill>
                  <a:srgbClr val="002060"/>
                </a:solidFill>
                <a:latin typeface="Lucida Sans" panose="020B0602030504020204" pitchFamily="34" charset="0"/>
              </a:rPr>
              <a:t>Difficulty learning to sing or recite the alphabet</a:t>
            </a:r>
          </a:p>
          <a:p>
            <a:pPr>
              <a:defRPr/>
            </a:pPr>
            <a:r>
              <a:rPr lang="en-GB" sz="3300" dirty="0">
                <a:solidFill>
                  <a:srgbClr val="002060"/>
                </a:solidFill>
                <a:latin typeface="Lucida Sans" panose="020B0602030504020204" pitchFamily="34" charset="0"/>
              </a:rPr>
              <a:t>A history of slow speech development</a:t>
            </a:r>
          </a:p>
          <a:p>
            <a:pPr>
              <a:defRPr/>
            </a:pPr>
            <a:r>
              <a:rPr lang="en-GB" sz="3300" dirty="0">
                <a:solidFill>
                  <a:srgbClr val="002060"/>
                </a:solidFill>
                <a:latin typeface="Lucida Sans" panose="020B0602030504020204" pitchFamily="34" charset="0"/>
              </a:rPr>
              <a:t>Muddles words e.g. </a:t>
            </a:r>
            <a:r>
              <a:rPr lang="en-GB" sz="3300" dirty="0" err="1">
                <a:solidFill>
                  <a:srgbClr val="002060"/>
                </a:solidFill>
                <a:latin typeface="Lucida Sans" panose="020B0602030504020204" pitchFamily="34" charset="0"/>
              </a:rPr>
              <a:t>cubumber</a:t>
            </a:r>
            <a:r>
              <a:rPr lang="en-GB" sz="3300" dirty="0">
                <a:solidFill>
                  <a:srgbClr val="002060"/>
                </a:solidFill>
                <a:latin typeface="Lucida Sans" panose="020B0602030504020204" pitchFamily="34" charset="0"/>
              </a:rPr>
              <a:t>, </a:t>
            </a:r>
            <a:r>
              <a:rPr lang="en-GB" sz="3300" dirty="0" err="1">
                <a:solidFill>
                  <a:srgbClr val="002060"/>
                </a:solidFill>
                <a:latin typeface="Lucida Sans" panose="020B0602030504020204" pitchFamily="34" charset="0"/>
              </a:rPr>
              <a:t>flutterby</a:t>
            </a:r>
            <a:endParaRPr lang="en-GB" sz="3300" dirty="0">
              <a:solidFill>
                <a:srgbClr val="002060"/>
              </a:solidFill>
              <a:latin typeface="Lucida Sans" panose="020B0602030504020204" pitchFamily="34" charset="0"/>
            </a:endParaRPr>
          </a:p>
          <a:p>
            <a:pPr>
              <a:defRPr/>
            </a:pPr>
            <a:r>
              <a:rPr lang="en-GB" sz="3300" dirty="0">
                <a:solidFill>
                  <a:srgbClr val="002060"/>
                </a:solidFill>
                <a:latin typeface="Lucida Sans" panose="020B0602030504020204" pitchFamily="34" charset="0"/>
              </a:rPr>
              <a:t>Difficulty keeping simple rhythm</a:t>
            </a:r>
          </a:p>
          <a:p>
            <a:pPr>
              <a:defRPr/>
            </a:pPr>
            <a:r>
              <a:rPr lang="en-GB" sz="3300" dirty="0">
                <a:solidFill>
                  <a:srgbClr val="002060"/>
                </a:solidFill>
                <a:latin typeface="Lucida Sans" panose="020B0602030504020204" pitchFamily="34" charset="0"/>
              </a:rPr>
              <a:t>Finds it hard to carry out two or more instructions at one </a:t>
            </a:r>
            <a:r>
              <a:rPr lang="en-GB" sz="3300" dirty="0" smtClean="0">
                <a:solidFill>
                  <a:srgbClr val="002060"/>
                </a:solidFill>
                <a:latin typeface="Lucida Sans" panose="020B0602030504020204" pitchFamily="34" charset="0"/>
              </a:rPr>
              <a:t>time, but </a:t>
            </a:r>
            <a:r>
              <a:rPr lang="en-GB" sz="3300" dirty="0">
                <a:solidFill>
                  <a:srgbClr val="002060"/>
                </a:solidFill>
                <a:latin typeface="Lucida Sans" panose="020B0602030504020204" pitchFamily="34" charset="0"/>
              </a:rPr>
              <a:t>is fine if tasks are presented in smaller units</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24854050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eaLnBrk="1" hangingPunct="1"/>
            <a:r>
              <a:rPr lang="cy-GB" altLang="en-US" sz="2400" dirty="0" smtClean="0">
                <a:latin typeface="Lucida Sans" panose="020B0602030504020204" pitchFamily="34" charset="0"/>
              </a:rPr>
              <a:t>Arwyddion o Dyslecsia - Blynyddoedd Cynnar (2)</a:t>
            </a:r>
            <a:r>
              <a:rPr lang="cy-GB" altLang="en-US" sz="2400" dirty="0" smtClean="0">
                <a:latin typeface="Lucida Sans" panose="020B0602030504020204" pitchFamily="34" charset="0"/>
              </a:rPr>
              <a:t>    </a:t>
            </a:r>
            <a:br>
              <a:rPr lang="cy-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Signs of Dyslexia – Early Years (2)</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fontScale="62500" lnSpcReduction="20000"/>
          </a:bodyPr>
          <a:lstStyle/>
          <a:p>
            <a:pPr>
              <a:defRPr/>
            </a:pPr>
            <a:r>
              <a:rPr lang="cy-GB" dirty="0" smtClean="0">
                <a:latin typeface="Lucida Sans" panose="020B0602030504020204" pitchFamily="34" charset="0"/>
              </a:rPr>
              <a:t>Anghofio enwau ffrindiau, athro, lliwiau ayyb</a:t>
            </a:r>
          </a:p>
          <a:p>
            <a:pPr>
              <a:defRPr/>
            </a:pPr>
            <a:r>
              <a:rPr lang="cy-GB" dirty="0" smtClean="0">
                <a:latin typeface="Lucida Sans" panose="020B0602030504020204" pitchFamily="34" charset="0"/>
              </a:rPr>
              <a:t>Gwahaniaethu clywedol gwan</a:t>
            </a:r>
          </a:p>
          <a:p>
            <a:pPr>
              <a:defRPr/>
            </a:pPr>
            <a:r>
              <a:rPr lang="cy-GB" dirty="0" smtClean="0">
                <a:latin typeface="Lucida Sans" panose="020B0602030504020204" pitchFamily="34" charset="0"/>
              </a:rPr>
              <a:t>Anhawster torri, gludo a lliwio</a:t>
            </a:r>
          </a:p>
          <a:p>
            <a:pPr>
              <a:defRPr/>
            </a:pPr>
            <a:r>
              <a:rPr lang="cy-GB" dirty="0" smtClean="0">
                <a:latin typeface="Lucida Sans" panose="020B0602030504020204" pitchFamily="34" charset="0"/>
              </a:rPr>
              <a:t>Anhawster wrth wisgo, megis carrai esgid a botymau</a:t>
            </a:r>
          </a:p>
          <a:p>
            <a:pPr>
              <a:defRPr/>
            </a:pPr>
            <a:r>
              <a:rPr lang="cy-GB" dirty="0" smtClean="0">
                <a:latin typeface="Lucida Sans" panose="020B0602030504020204" pitchFamily="34" charset="0"/>
              </a:rPr>
              <a:t>Anhawster wrth ddal, cicio a thaflu pêl</a:t>
            </a:r>
          </a:p>
          <a:p>
            <a:pPr>
              <a:defRPr/>
            </a:pPr>
            <a:r>
              <a:rPr lang="cy-GB" dirty="0" smtClean="0">
                <a:latin typeface="Lucida Sans" panose="020B0602030504020204" pitchFamily="34" charset="0"/>
              </a:rPr>
              <a:t>Baglu a chwympo yn aml</a:t>
            </a:r>
          </a:p>
          <a:p>
            <a:pPr>
              <a:defRPr/>
            </a:pPr>
            <a:r>
              <a:rPr lang="cy-GB" dirty="0" smtClean="0">
                <a:latin typeface="Lucida Sans" panose="020B0602030504020204" pitchFamily="34" charset="0"/>
              </a:rPr>
              <a:t>Anhawster hercian a sgipio</a:t>
            </a:r>
          </a:p>
          <a:p>
            <a:pPr>
              <a:defRPr/>
            </a:pPr>
            <a:r>
              <a:rPr lang="cy-GB" dirty="0" smtClean="0">
                <a:latin typeface="Lucida Sans" panose="020B0602030504020204" pitchFamily="34" charset="0"/>
              </a:rPr>
              <a:t>Gwahaniaeth amlwg rhwng diwrnodau ‘da’ a ‘gwael’ heb rheswm amlwg</a:t>
            </a:r>
            <a:endParaRPr lang="cy-GB" dirty="0" smtClean="0">
              <a:latin typeface="Lucida Sans" panose="020B0602030504020204" pitchFamily="34" charset="0"/>
            </a:endParaRPr>
          </a:p>
        </p:txBody>
      </p:sp>
      <p:sp>
        <p:nvSpPr>
          <p:cNvPr id="4" name="Content Placeholder 3"/>
          <p:cNvSpPr>
            <a:spLocks noGrp="1"/>
          </p:cNvSpPr>
          <p:nvPr>
            <p:ph sz="half" idx="2"/>
          </p:nvPr>
        </p:nvSpPr>
        <p:spPr>
          <a:xfrm>
            <a:off x="4648200" y="1143000"/>
            <a:ext cx="4038600" cy="4446588"/>
          </a:xfrm>
        </p:spPr>
        <p:txBody>
          <a:bodyPr rtlCol="0">
            <a:normAutofit fontScale="62500" lnSpcReduction="20000"/>
          </a:bodyPr>
          <a:lstStyle/>
          <a:p>
            <a:pPr>
              <a:defRPr/>
            </a:pPr>
            <a:r>
              <a:rPr lang="en-GB" dirty="0" smtClean="0">
                <a:solidFill>
                  <a:srgbClr val="002060"/>
                </a:solidFill>
                <a:latin typeface="Lucida Sans" panose="020B0602030504020204" pitchFamily="34" charset="0"/>
              </a:rPr>
              <a:t>Forgets </a:t>
            </a:r>
            <a:r>
              <a:rPr lang="en-GB" dirty="0">
                <a:solidFill>
                  <a:srgbClr val="002060"/>
                </a:solidFill>
                <a:latin typeface="Lucida Sans" panose="020B0602030504020204" pitchFamily="34" charset="0"/>
              </a:rPr>
              <a:t>names of friends, teacher, colours etc.</a:t>
            </a:r>
          </a:p>
          <a:p>
            <a:pPr>
              <a:defRPr/>
            </a:pPr>
            <a:r>
              <a:rPr lang="en-GB" dirty="0">
                <a:solidFill>
                  <a:srgbClr val="002060"/>
                </a:solidFill>
                <a:latin typeface="Lucida Sans" panose="020B0602030504020204" pitchFamily="34" charset="0"/>
              </a:rPr>
              <a:t>Poor auditory discrimination</a:t>
            </a:r>
          </a:p>
          <a:p>
            <a:pPr>
              <a:defRPr/>
            </a:pPr>
            <a:r>
              <a:rPr lang="en-GB" dirty="0">
                <a:solidFill>
                  <a:srgbClr val="002060"/>
                </a:solidFill>
                <a:latin typeface="Lucida Sans" panose="020B0602030504020204" pitchFamily="34" charset="0"/>
              </a:rPr>
              <a:t>Difficulty cutting, sticking and crayoning </a:t>
            </a:r>
          </a:p>
          <a:p>
            <a:pPr>
              <a:defRPr/>
            </a:pPr>
            <a:r>
              <a:rPr lang="en-GB" dirty="0">
                <a:solidFill>
                  <a:srgbClr val="002060"/>
                </a:solidFill>
                <a:latin typeface="Lucida Sans" panose="020B0602030504020204" pitchFamily="34" charset="0"/>
              </a:rPr>
              <a:t>Difficulty in dressing, e.g. finds shoelaces and buttons difficult</a:t>
            </a:r>
          </a:p>
          <a:p>
            <a:pPr>
              <a:defRPr/>
            </a:pPr>
            <a:r>
              <a:rPr lang="en-GB" dirty="0" smtClean="0">
                <a:solidFill>
                  <a:srgbClr val="002060"/>
                </a:solidFill>
                <a:latin typeface="Lucida Sans" panose="020B0602030504020204" pitchFamily="34" charset="0"/>
              </a:rPr>
              <a:t>Difficulty with catching, kicking or throwing a ball</a:t>
            </a:r>
            <a:endParaRPr lang="en-GB" dirty="0">
              <a:solidFill>
                <a:srgbClr val="002060"/>
              </a:solidFill>
              <a:latin typeface="Lucida Sans" panose="020B0602030504020204" pitchFamily="34" charset="0"/>
            </a:endParaRPr>
          </a:p>
          <a:p>
            <a:pPr>
              <a:defRPr/>
            </a:pPr>
            <a:r>
              <a:rPr lang="en-GB" dirty="0">
                <a:solidFill>
                  <a:srgbClr val="002060"/>
                </a:solidFill>
                <a:latin typeface="Lucida Sans" panose="020B0602030504020204" pitchFamily="34" charset="0"/>
              </a:rPr>
              <a:t>Often </a:t>
            </a:r>
            <a:r>
              <a:rPr lang="en-GB" dirty="0" smtClean="0">
                <a:solidFill>
                  <a:srgbClr val="002060"/>
                </a:solidFill>
                <a:latin typeface="Lucida Sans" panose="020B0602030504020204" pitchFamily="34" charset="0"/>
              </a:rPr>
              <a:t>trips and </a:t>
            </a:r>
            <a:r>
              <a:rPr lang="en-GB" dirty="0">
                <a:solidFill>
                  <a:srgbClr val="002060"/>
                </a:solidFill>
                <a:latin typeface="Lucida Sans" panose="020B0602030504020204" pitchFamily="34" charset="0"/>
              </a:rPr>
              <a:t>falls over</a:t>
            </a:r>
          </a:p>
          <a:p>
            <a:pPr>
              <a:defRPr/>
            </a:pPr>
            <a:r>
              <a:rPr lang="en-GB" dirty="0">
                <a:solidFill>
                  <a:srgbClr val="002060"/>
                </a:solidFill>
                <a:latin typeface="Lucida Sans" panose="020B0602030504020204" pitchFamily="34" charset="0"/>
              </a:rPr>
              <a:t>Difficulty hopping or skipping</a:t>
            </a:r>
          </a:p>
          <a:p>
            <a:pPr>
              <a:defRPr/>
            </a:pPr>
            <a:r>
              <a:rPr lang="en-GB" dirty="0">
                <a:solidFill>
                  <a:srgbClr val="002060"/>
                </a:solidFill>
                <a:latin typeface="Lucida Sans" panose="020B0602030504020204" pitchFamily="34" charset="0"/>
              </a:rPr>
              <a:t>Obvious 'good' and 'bad' days for no apparent </a:t>
            </a:r>
            <a:r>
              <a:rPr lang="en-GB" dirty="0" smtClean="0">
                <a:solidFill>
                  <a:srgbClr val="002060"/>
                </a:solidFill>
                <a:latin typeface="Lucida Sans" panose="020B0602030504020204" pitchFamily="34" charset="0"/>
              </a:rPr>
              <a:t>reason</a:t>
            </a:r>
          </a:p>
          <a:p>
            <a:pPr marL="0" indent="0" algn="r">
              <a:buNone/>
              <a:defRPr/>
            </a:pPr>
            <a:r>
              <a:rPr lang="en-GB" sz="2200" dirty="0" smtClean="0">
                <a:solidFill>
                  <a:srgbClr val="002060"/>
                </a:solidFill>
                <a:latin typeface="Lucida Sans" panose="020B0602030504020204" pitchFamily="34" charset="0"/>
              </a:rPr>
              <a:t>(British Dyslexia Association, 2021)</a:t>
            </a:r>
            <a:endParaRPr lang="en-US" sz="2200" dirty="0">
              <a:solidFill>
                <a:srgbClr val="002060"/>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25834747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eaLnBrk="1" hangingPunct="1"/>
            <a:r>
              <a:rPr lang="cy-GB" altLang="en-US" sz="2400" dirty="0" smtClean="0">
                <a:latin typeface="Lucida Sans" panose="020B0602030504020204" pitchFamily="34" charset="0"/>
              </a:rPr>
              <a:t>Arwyddion o Dyslecsia - Cynradd</a:t>
            </a:r>
            <a:r>
              <a:rPr lang="cy-GB" altLang="en-US" sz="2400" dirty="0" smtClean="0">
                <a:latin typeface="Lucida Sans" panose="020B0602030504020204" pitchFamily="34" charset="0"/>
              </a:rPr>
              <a:t>    </a:t>
            </a:r>
            <a:br>
              <a:rPr lang="cy-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Signs of Dyslexia – Primary</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662" y="980728"/>
            <a:ext cx="4606354" cy="4608860"/>
          </a:xfrm>
        </p:spPr>
        <p:txBody>
          <a:bodyPr rtlCol="0">
            <a:noAutofit/>
          </a:bodyPr>
          <a:lstStyle/>
          <a:p>
            <a:pPr marL="0" indent="0" fontAlgn="base">
              <a:buNone/>
            </a:pPr>
            <a:r>
              <a:rPr lang="cy-GB" dirty="0" smtClean="0">
                <a:latin typeface="Lucida Sans" panose="020B0602030504020204" pitchFamily="34" charset="0"/>
              </a:rPr>
              <a:t>Arwyddion cyffredinol i edrych amdanynt yw:</a:t>
            </a:r>
            <a:br>
              <a:rPr lang="cy-GB" dirty="0" smtClean="0">
                <a:latin typeface="Lucida Sans" panose="020B0602030504020204" pitchFamily="34" charset="0"/>
              </a:rPr>
            </a:br>
            <a:endParaRPr lang="cy-GB" dirty="0" smtClean="0">
              <a:latin typeface="Lucida Sans" panose="020B0602030504020204" pitchFamily="34" charset="0"/>
            </a:endParaRPr>
          </a:p>
          <a:p>
            <a:pPr fontAlgn="base"/>
            <a:r>
              <a:rPr lang="cy-GB" dirty="0" smtClean="0">
                <a:latin typeface="Lucida Sans" panose="020B0602030504020204" pitchFamily="34" charset="0"/>
              </a:rPr>
              <a:t>Cyflymder prosesu: iaith ar lafar a/neu ysgrifenedig araf</a:t>
            </a:r>
          </a:p>
          <a:p>
            <a:pPr fontAlgn="base"/>
            <a:r>
              <a:rPr lang="cy-GB" dirty="0" smtClean="0">
                <a:latin typeface="Lucida Sans" panose="020B0602030504020204" pitchFamily="34" charset="0"/>
              </a:rPr>
              <a:t>Canolbwyntio gwan</a:t>
            </a:r>
          </a:p>
          <a:p>
            <a:pPr fontAlgn="base"/>
            <a:r>
              <a:rPr lang="cy-GB" dirty="0" smtClean="0">
                <a:latin typeface="Lucida Sans" panose="020B0602030504020204" pitchFamily="34" charset="0"/>
              </a:rPr>
              <a:t>Anhawster dilyn cyfarwyddiadau</a:t>
            </a:r>
          </a:p>
          <a:p>
            <a:pPr fontAlgn="base"/>
            <a:r>
              <a:rPr lang="cy-GB" dirty="0" smtClean="0">
                <a:latin typeface="Lucida Sans" panose="020B0602030504020204" pitchFamily="34" charset="0"/>
              </a:rPr>
              <a:t>Anghofio geiriau</a:t>
            </a:r>
            <a:endParaRPr lang="cy-GB" dirty="0">
              <a:latin typeface="Lucida Sans" panose="020B0602030504020204" pitchFamily="34" charset="0"/>
            </a:endParaRPr>
          </a:p>
        </p:txBody>
      </p:sp>
      <p:sp>
        <p:nvSpPr>
          <p:cNvPr id="4" name="Content Placeholder 3"/>
          <p:cNvSpPr>
            <a:spLocks noGrp="1"/>
          </p:cNvSpPr>
          <p:nvPr>
            <p:ph sz="half" idx="2"/>
          </p:nvPr>
        </p:nvSpPr>
        <p:spPr>
          <a:xfrm>
            <a:off x="4648200" y="980728"/>
            <a:ext cx="4316288" cy="4896544"/>
          </a:xfrm>
        </p:spPr>
        <p:txBody>
          <a:bodyPr rtlCol="0">
            <a:normAutofit/>
          </a:bodyPr>
          <a:lstStyle/>
          <a:p>
            <a:pPr marL="0" indent="0" fontAlgn="base">
              <a:buNone/>
            </a:pPr>
            <a:r>
              <a:rPr lang="en-GB" dirty="0">
                <a:solidFill>
                  <a:srgbClr val="002060"/>
                </a:solidFill>
                <a:latin typeface="Lucida Sans" panose="020B0602030504020204" pitchFamily="34" charset="0"/>
              </a:rPr>
              <a:t>General signs to look for are:</a:t>
            </a:r>
            <a:br>
              <a:rPr lang="en-GB" dirty="0">
                <a:solidFill>
                  <a:srgbClr val="002060"/>
                </a:solidFill>
                <a:latin typeface="Lucida Sans" panose="020B0602030504020204" pitchFamily="34" charset="0"/>
              </a:rPr>
            </a:br>
            <a:endParaRPr lang="en-GB" dirty="0">
              <a:solidFill>
                <a:srgbClr val="002060"/>
              </a:solidFill>
              <a:latin typeface="Lucida Sans" panose="020B0602030504020204" pitchFamily="34" charset="0"/>
            </a:endParaRPr>
          </a:p>
          <a:p>
            <a:pPr fontAlgn="base"/>
            <a:r>
              <a:rPr lang="en-GB" dirty="0">
                <a:solidFill>
                  <a:srgbClr val="002060"/>
                </a:solidFill>
                <a:latin typeface="Lucida Sans" panose="020B0602030504020204" pitchFamily="34" charset="0"/>
              </a:rPr>
              <a:t>Speed of processing: slow spoken and/or written language</a:t>
            </a:r>
          </a:p>
          <a:p>
            <a:pPr fontAlgn="base"/>
            <a:r>
              <a:rPr lang="en-GB" dirty="0">
                <a:solidFill>
                  <a:srgbClr val="002060"/>
                </a:solidFill>
                <a:latin typeface="Lucida Sans" panose="020B0602030504020204" pitchFamily="34" charset="0"/>
              </a:rPr>
              <a:t>Poor concentration</a:t>
            </a:r>
          </a:p>
          <a:p>
            <a:pPr fontAlgn="base"/>
            <a:r>
              <a:rPr lang="en-GB" dirty="0">
                <a:solidFill>
                  <a:srgbClr val="002060"/>
                </a:solidFill>
                <a:latin typeface="Lucida Sans" panose="020B0602030504020204" pitchFamily="34" charset="0"/>
              </a:rPr>
              <a:t>Difficulty following instructions</a:t>
            </a:r>
          </a:p>
          <a:p>
            <a:pPr fontAlgn="base"/>
            <a:r>
              <a:rPr lang="en-GB" dirty="0">
                <a:solidFill>
                  <a:srgbClr val="002060"/>
                </a:solidFill>
                <a:latin typeface="Lucida Sans" panose="020B0602030504020204" pitchFamily="34" charset="0"/>
              </a:rPr>
              <a:t>Forgetting words</a:t>
            </a:r>
          </a:p>
        </p:txBody>
      </p:sp>
    </p:spTree>
    <p:extLst>
      <p:ext uri="{BB962C8B-B14F-4D97-AF65-F5344CB8AC3E}">
        <p14:creationId xmlns:p14="http://schemas.microsoft.com/office/powerpoint/2010/main" val="41303241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eaLnBrk="1" hangingPunct="1"/>
            <a:r>
              <a:rPr lang="cy-GB" altLang="en-US" sz="2400" dirty="0" smtClean="0">
                <a:latin typeface="Lucida Sans" panose="020B0602030504020204" pitchFamily="34" charset="0"/>
              </a:rPr>
              <a:t>Arwyddion o Dyslecsia - Cynradd</a:t>
            </a:r>
            <a:r>
              <a:rPr lang="cy-GB" altLang="en-US" sz="2400" dirty="0" smtClean="0">
                <a:latin typeface="Lucida Sans" panose="020B0602030504020204" pitchFamily="34" charset="0"/>
              </a:rPr>
              <a:t> (2)   </a:t>
            </a:r>
            <a:br>
              <a:rPr lang="cy-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Signs of Dyslexia – Primary (2)</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662" y="980728"/>
            <a:ext cx="4606354" cy="4608860"/>
          </a:xfrm>
        </p:spPr>
        <p:txBody>
          <a:bodyPr rtlCol="0">
            <a:noAutofit/>
          </a:bodyPr>
          <a:lstStyle/>
          <a:p>
            <a:pPr marL="0" indent="0" fontAlgn="base">
              <a:spcBef>
                <a:spcPts val="0"/>
              </a:spcBef>
              <a:buNone/>
            </a:pPr>
            <a:r>
              <a:rPr lang="en-GB" sz="1500" b="1" dirty="0" err="1" smtClean="0">
                <a:latin typeface="Lucida Sans" panose="020B0602030504020204" pitchFamily="34" charset="0"/>
              </a:rPr>
              <a:t>Gwaith</a:t>
            </a:r>
            <a:r>
              <a:rPr lang="en-GB" sz="1500" b="1" dirty="0" smtClean="0">
                <a:latin typeface="Lucida Sans" panose="020B0602030504020204" pitchFamily="34" charset="0"/>
              </a:rPr>
              <a:t> </a:t>
            </a:r>
            <a:r>
              <a:rPr lang="en-GB" sz="1500" b="1" dirty="0" err="1" smtClean="0">
                <a:latin typeface="Lucida Sans" panose="020B0602030504020204" pitchFamily="34" charset="0"/>
              </a:rPr>
              <a:t>Ysgrifenedig</a:t>
            </a:r>
            <a:endParaRPr lang="en-GB" sz="1500" b="1" dirty="0" smtClean="0">
              <a:latin typeface="Lucida Sans" panose="020B0602030504020204" pitchFamily="34" charset="0"/>
            </a:endParaRPr>
          </a:p>
          <a:p>
            <a:pPr fontAlgn="base">
              <a:spcBef>
                <a:spcPts val="0"/>
              </a:spcBef>
            </a:pPr>
            <a:r>
              <a:rPr lang="en-GB" sz="1500" dirty="0" smtClean="0">
                <a:latin typeface="Lucida Sans" panose="020B0602030504020204" pitchFamily="34" charset="0"/>
              </a:rPr>
              <a:t>Safon </a:t>
            </a:r>
            <a:r>
              <a:rPr lang="en-GB" sz="1500" dirty="0" err="1" smtClean="0">
                <a:latin typeface="Lucida Sans" panose="020B0602030504020204" pitchFamily="34" charset="0"/>
              </a:rPr>
              <a:t>gwan</a:t>
            </a:r>
            <a:r>
              <a:rPr lang="en-GB" sz="1500" dirty="0" smtClean="0">
                <a:latin typeface="Lucida Sans" panose="020B0602030504020204" pitchFamily="34" charset="0"/>
              </a:rPr>
              <a:t> </a:t>
            </a:r>
            <a:r>
              <a:rPr lang="en-GB" sz="1500" dirty="0">
                <a:latin typeface="Lucida Sans" panose="020B0602030504020204" pitchFamily="34" charset="0"/>
              </a:rPr>
              <a:t>o </a:t>
            </a:r>
            <a:r>
              <a:rPr lang="en-GB" sz="1500" dirty="0" err="1">
                <a:latin typeface="Lucida Sans" panose="020B0602030504020204" pitchFamily="34" charset="0"/>
              </a:rPr>
              <a:t>waith</a:t>
            </a:r>
            <a:r>
              <a:rPr lang="en-GB" sz="1500" dirty="0">
                <a:latin typeface="Lucida Sans" panose="020B0602030504020204" pitchFamily="34" charset="0"/>
              </a:rPr>
              <a:t> </a:t>
            </a:r>
            <a:r>
              <a:rPr lang="en-GB" sz="1500" dirty="0" err="1">
                <a:latin typeface="Lucida Sans" panose="020B0602030504020204" pitchFamily="34" charset="0"/>
              </a:rPr>
              <a:t>ysgrifenedig</a:t>
            </a:r>
            <a:r>
              <a:rPr lang="en-GB" sz="1500" dirty="0">
                <a:latin typeface="Lucida Sans" panose="020B0602030504020204" pitchFamily="34" charset="0"/>
              </a:rPr>
              <a:t> </a:t>
            </a:r>
            <a:r>
              <a:rPr lang="en-GB" sz="1500" dirty="0" err="1">
                <a:latin typeface="Lucida Sans" panose="020B0602030504020204" pitchFamily="34" charset="0"/>
              </a:rPr>
              <a:t>o'i</a:t>
            </a:r>
            <a:r>
              <a:rPr lang="en-GB" sz="1500" dirty="0">
                <a:latin typeface="Lucida Sans" panose="020B0602030504020204" pitchFamily="34" charset="0"/>
              </a:rPr>
              <a:t> </a:t>
            </a:r>
            <a:r>
              <a:rPr lang="en-GB" sz="1500" dirty="0" err="1">
                <a:latin typeface="Lucida Sans" panose="020B0602030504020204" pitchFamily="34" charset="0"/>
              </a:rPr>
              <a:t>gymharu</a:t>
            </a:r>
            <a:r>
              <a:rPr lang="en-GB" sz="1500" dirty="0">
                <a:latin typeface="Lucida Sans" panose="020B0602030504020204" pitchFamily="34" charset="0"/>
              </a:rPr>
              <a:t> â </a:t>
            </a:r>
            <a:r>
              <a:rPr lang="en-GB" sz="1500" dirty="0" err="1">
                <a:latin typeface="Lucida Sans" panose="020B0602030504020204" pitchFamily="34" charset="0"/>
              </a:rPr>
              <a:t>gallu</a:t>
            </a:r>
            <a:r>
              <a:rPr lang="en-GB" sz="1500" dirty="0">
                <a:latin typeface="Lucida Sans" panose="020B0602030504020204" pitchFamily="34" charset="0"/>
              </a:rPr>
              <a:t> </a:t>
            </a:r>
            <a:r>
              <a:rPr lang="en-GB" sz="1500" dirty="0" err="1" smtClean="0">
                <a:latin typeface="Lucida Sans" panose="020B0602030504020204" pitchFamily="34" charset="0"/>
              </a:rPr>
              <a:t>llafar</a:t>
            </a:r>
            <a:endParaRPr lang="en-GB" sz="1500" dirty="0" smtClean="0">
              <a:latin typeface="Lucida Sans" panose="020B0602030504020204" pitchFamily="34" charset="0"/>
            </a:endParaRPr>
          </a:p>
          <a:p>
            <a:pPr fontAlgn="base">
              <a:spcBef>
                <a:spcPts val="0"/>
              </a:spcBef>
            </a:pPr>
            <a:r>
              <a:rPr lang="en-GB" sz="1500" dirty="0" err="1">
                <a:latin typeface="Lucida Sans" panose="020B0602030504020204" pitchFamily="34" charset="0"/>
              </a:rPr>
              <a:t>C</a:t>
            </a:r>
            <a:r>
              <a:rPr lang="en-GB" sz="1500" dirty="0" err="1" smtClean="0">
                <a:latin typeface="Lucida Sans" panose="020B0602030504020204" pitchFamily="34" charset="0"/>
              </a:rPr>
              <a:t>ynhyrchu</a:t>
            </a:r>
            <a:r>
              <a:rPr lang="en-GB" sz="1500" dirty="0" smtClean="0">
                <a:latin typeface="Lucida Sans" panose="020B0602030504020204" pitchFamily="34" charset="0"/>
              </a:rPr>
              <a:t> </a:t>
            </a:r>
            <a:r>
              <a:rPr lang="en-GB" sz="1500" dirty="0" err="1">
                <a:latin typeface="Lucida Sans" panose="020B0602030504020204" pitchFamily="34" charset="0"/>
              </a:rPr>
              <a:t>gwaith</a:t>
            </a:r>
            <a:r>
              <a:rPr lang="en-GB" sz="1500" dirty="0">
                <a:latin typeface="Lucida Sans" panose="020B0602030504020204" pitchFamily="34" charset="0"/>
              </a:rPr>
              <a:t> </a:t>
            </a:r>
            <a:r>
              <a:rPr lang="en-GB" sz="1500" dirty="0" err="1">
                <a:latin typeface="Lucida Sans" panose="020B0602030504020204" pitchFamily="34" charset="0"/>
              </a:rPr>
              <a:t>blêr</a:t>
            </a:r>
            <a:r>
              <a:rPr lang="en-GB" sz="1500" dirty="0">
                <a:latin typeface="Lucida Sans" panose="020B0602030504020204" pitchFamily="34" charset="0"/>
              </a:rPr>
              <a:t> </a:t>
            </a:r>
            <a:r>
              <a:rPr lang="en-GB" sz="1500" dirty="0" err="1">
                <a:latin typeface="Lucida Sans" panose="020B0602030504020204" pitchFamily="34" charset="0"/>
              </a:rPr>
              <a:t>gyda</a:t>
            </a:r>
            <a:r>
              <a:rPr lang="en-GB" sz="1500" dirty="0">
                <a:latin typeface="Lucida Sans" panose="020B0602030504020204" pitchFamily="34" charset="0"/>
              </a:rPr>
              <a:t> </a:t>
            </a:r>
            <a:r>
              <a:rPr lang="en-GB" sz="1500" dirty="0" err="1">
                <a:latin typeface="Lucida Sans" panose="020B0602030504020204" pitchFamily="34" charset="0"/>
              </a:rPr>
              <a:t>llawer</a:t>
            </a:r>
            <a:r>
              <a:rPr lang="en-GB" sz="1500" dirty="0">
                <a:latin typeface="Lucida Sans" panose="020B0602030504020204" pitchFamily="34" charset="0"/>
              </a:rPr>
              <a:t> o </a:t>
            </a:r>
            <a:r>
              <a:rPr lang="en-GB" sz="1500" dirty="0" err="1" smtClean="0">
                <a:latin typeface="Lucida Sans" panose="020B0602030504020204" pitchFamily="34" charset="0"/>
              </a:rPr>
              <a:t>groesu</a:t>
            </a:r>
            <a:r>
              <a:rPr lang="en-GB" sz="1500" dirty="0" smtClean="0">
                <a:latin typeface="Lucida Sans" panose="020B0602030504020204" pitchFamily="34" charset="0"/>
              </a:rPr>
              <a:t> </a:t>
            </a:r>
            <a:r>
              <a:rPr lang="en-GB" sz="1500" dirty="0" err="1" smtClean="0">
                <a:latin typeface="Lucida Sans" panose="020B0602030504020204" pitchFamily="34" charset="0"/>
              </a:rPr>
              <a:t>allan</a:t>
            </a:r>
            <a:endParaRPr lang="en-GB" sz="1500" dirty="0" smtClean="0">
              <a:latin typeface="Lucida Sans" panose="020B0602030504020204" pitchFamily="34" charset="0"/>
            </a:endParaRPr>
          </a:p>
          <a:p>
            <a:pPr fontAlgn="base">
              <a:spcBef>
                <a:spcPts val="0"/>
              </a:spcBef>
            </a:pPr>
            <a:r>
              <a:rPr lang="en-GB" sz="1500" dirty="0" smtClean="0">
                <a:latin typeface="Lucida Sans" panose="020B0602030504020204" pitchFamily="34" charset="0"/>
              </a:rPr>
              <a:t>Cael </a:t>
            </a:r>
            <a:r>
              <a:rPr lang="en-GB" sz="1500" dirty="0" err="1" smtClean="0">
                <a:latin typeface="Lucida Sans" panose="020B0602030504020204" pitchFamily="34" charset="0"/>
              </a:rPr>
              <a:t>ei</a:t>
            </a:r>
            <a:r>
              <a:rPr lang="en-GB" sz="1500" dirty="0" smtClean="0">
                <a:latin typeface="Lucida Sans" panose="020B0602030504020204" pitchFamily="34" charset="0"/>
              </a:rPr>
              <a:t> </a:t>
            </a:r>
            <a:r>
              <a:rPr lang="en-GB" sz="1500" dirty="0" err="1" smtClean="0">
                <a:latin typeface="Lucida Sans" panose="020B0602030504020204" pitchFamily="34" charset="0"/>
              </a:rPr>
              <a:t>drysu</a:t>
            </a:r>
            <a:r>
              <a:rPr lang="en-GB" sz="1500" dirty="0" smtClean="0">
                <a:latin typeface="Lucida Sans" panose="020B0602030504020204" pitchFamily="34" charset="0"/>
              </a:rPr>
              <a:t> </a:t>
            </a:r>
            <a:r>
              <a:rPr lang="en-GB" sz="1500" dirty="0" err="1">
                <a:latin typeface="Lucida Sans" panose="020B0602030504020204" pitchFamily="34" charset="0"/>
              </a:rPr>
              <a:t>gan</a:t>
            </a:r>
            <a:r>
              <a:rPr lang="en-GB" sz="1500" dirty="0">
                <a:latin typeface="Lucida Sans" panose="020B0602030504020204" pitchFamily="34" charset="0"/>
              </a:rPr>
              <a:t> </a:t>
            </a:r>
            <a:r>
              <a:rPr lang="en-GB" sz="1500" dirty="0" err="1">
                <a:latin typeface="Lucida Sans" panose="020B0602030504020204" pitchFamily="34" charset="0"/>
              </a:rPr>
              <a:t>lythrennau</a:t>
            </a:r>
            <a:r>
              <a:rPr lang="en-GB" sz="1500" dirty="0">
                <a:latin typeface="Lucida Sans" panose="020B0602030504020204" pitchFamily="34" charset="0"/>
              </a:rPr>
              <a:t> </a:t>
            </a:r>
            <a:r>
              <a:rPr lang="en-GB" sz="1500" dirty="0" err="1">
                <a:latin typeface="Lucida Sans" panose="020B0602030504020204" pitchFamily="34" charset="0"/>
              </a:rPr>
              <a:t>sy'n</a:t>
            </a:r>
            <a:r>
              <a:rPr lang="en-GB" sz="1500" dirty="0">
                <a:latin typeface="Lucida Sans" panose="020B0602030504020204" pitchFamily="34" charset="0"/>
              </a:rPr>
              <a:t> </a:t>
            </a:r>
            <a:r>
              <a:rPr lang="en-GB" sz="1500" dirty="0" err="1">
                <a:latin typeface="Lucida Sans" panose="020B0602030504020204" pitchFamily="34" charset="0"/>
              </a:rPr>
              <a:t>edrych</a:t>
            </a:r>
            <a:r>
              <a:rPr lang="en-GB" sz="1500" dirty="0">
                <a:latin typeface="Lucida Sans" panose="020B0602030504020204" pitchFamily="34" charset="0"/>
              </a:rPr>
              <a:t> </a:t>
            </a:r>
            <a:r>
              <a:rPr lang="en-GB" sz="1500" dirty="0" err="1">
                <a:latin typeface="Lucida Sans" panose="020B0602030504020204" pitchFamily="34" charset="0"/>
              </a:rPr>
              <a:t>yn</a:t>
            </a:r>
            <a:r>
              <a:rPr lang="en-GB" sz="1500" dirty="0">
                <a:latin typeface="Lucida Sans" panose="020B0602030504020204" pitchFamily="34" charset="0"/>
              </a:rPr>
              <a:t> </a:t>
            </a:r>
            <a:r>
              <a:rPr lang="en-GB" sz="1500" dirty="0" err="1">
                <a:latin typeface="Lucida Sans" panose="020B0602030504020204" pitchFamily="34" charset="0"/>
              </a:rPr>
              <a:t>debyg</a:t>
            </a:r>
            <a:r>
              <a:rPr lang="en-GB" sz="1500" dirty="0">
                <a:latin typeface="Lucida Sans" panose="020B0602030504020204" pitchFamily="34" charset="0"/>
              </a:rPr>
              <a:t>, </a:t>
            </a:r>
            <a:r>
              <a:rPr lang="en-GB" sz="1500" dirty="0" err="1">
                <a:latin typeface="Lucida Sans" panose="020B0602030504020204" pitchFamily="34" charset="0"/>
              </a:rPr>
              <a:t>yn</a:t>
            </a:r>
            <a:r>
              <a:rPr lang="en-GB" sz="1500" dirty="0">
                <a:latin typeface="Lucida Sans" panose="020B0602030504020204" pitchFamily="34" charset="0"/>
              </a:rPr>
              <a:t> </a:t>
            </a:r>
            <a:r>
              <a:rPr lang="en-GB" sz="1500" dirty="0" err="1">
                <a:latin typeface="Lucida Sans" panose="020B0602030504020204" pitchFamily="34" charset="0"/>
              </a:rPr>
              <a:t>enwedig</a:t>
            </a:r>
            <a:r>
              <a:rPr lang="en-GB" sz="1500" dirty="0">
                <a:latin typeface="Lucida Sans" panose="020B0602030504020204" pitchFamily="34" charset="0"/>
              </a:rPr>
              <a:t> </a:t>
            </a:r>
            <a:r>
              <a:rPr lang="en-GB" sz="1500" dirty="0" smtClean="0">
                <a:latin typeface="Lucida Sans" panose="020B0602030504020204" pitchFamily="34" charset="0"/>
              </a:rPr>
              <a:t>b/d</a:t>
            </a:r>
            <a:r>
              <a:rPr lang="en-GB" sz="1500" dirty="0">
                <a:latin typeface="Lucida Sans" panose="020B0602030504020204" pitchFamily="34" charset="0"/>
              </a:rPr>
              <a:t>, </a:t>
            </a:r>
            <a:r>
              <a:rPr lang="en-GB" sz="1500" dirty="0" smtClean="0">
                <a:latin typeface="Lucida Sans" panose="020B0602030504020204" pitchFamily="34" charset="0"/>
              </a:rPr>
              <a:t>p/g</a:t>
            </a:r>
            <a:r>
              <a:rPr lang="en-GB" sz="1500" dirty="0">
                <a:latin typeface="Lucida Sans" panose="020B0602030504020204" pitchFamily="34" charset="0"/>
              </a:rPr>
              <a:t>, </a:t>
            </a:r>
            <a:r>
              <a:rPr lang="en-GB" sz="1500" dirty="0" smtClean="0">
                <a:latin typeface="Lucida Sans" panose="020B0602030504020204" pitchFamily="34" charset="0"/>
              </a:rPr>
              <a:t>p/q</a:t>
            </a:r>
            <a:r>
              <a:rPr lang="en-GB" sz="1500" dirty="0">
                <a:latin typeface="Lucida Sans" panose="020B0602030504020204" pitchFamily="34" charset="0"/>
              </a:rPr>
              <a:t>, </a:t>
            </a:r>
            <a:r>
              <a:rPr lang="en-GB" sz="1500" dirty="0" smtClean="0">
                <a:latin typeface="Lucida Sans" panose="020B0602030504020204" pitchFamily="34" charset="0"/>
              </a:rPr>
              <a:t>n/u</a:t>
            </a:r>
            <a:r>
              <a:rPr lang="en-GB" sz="1500" dirty="0">
                <a:latin typeface="Lucida Sans" panose="020B0602030504020204" pitchFamily="34" charset="0"/>
              </a:rPr>
              <a:t>, </a:t>
            </a:r>
            <a:r>
              <a:rPr lang="en-GB" sz="1500" dirty="0" smtClean="0">
                <a:latin typeface="Lucida Sans" panose="020B0602030504020204" pitchFamily="34" charset="0"/>
              </a:rPr>
              <a:t>m/w </a:t>
            </a:r>
          </a:p>
          <a:p>
            <a:pPr fontAlgn="base">
              <a:spcBef>
                <a:spcPts val="0"/>
              </a:spcBef>
            </a:pPr>
            <a:r>
              <a:rPr lang="en-GB" sz="1500" dirty="0" err="1" smtClean="0">
                <a:latin typeface="Lucida Sans" panose="020B0602030504020204" pitchFamily="34" charset="0"/>
              </a:rPr>
              <a:t>Llawysgrifen</a:t>
            </a:r>
            <a:r>
              <a:rPr lang="en-GB" sz="1500" dirty="0" smtClean="0">
                <a:latin typeface="Lucida Sans" panose="020B0602030504020204" pitchFamily="34" charset="0"/>
              </a:rPr>
              <a:t> ‘</a:t>
            </a:r>
            <a:r>
              <a:rPr lang="en-GB" sz="1500" dirty="0" err="1" smtClean="0">
                <a:latin typeface="Lucida Sans" panose="020B0602030504020204" pitchFamily="34" charset="0"/>
              </a:rPr>
              <a:t>wael</a:t>
            </a:r>
            <a:r>
              <a:rPr lang="en-GB" sz="1500" dirty="0" smtClean="0">
                <a:latin typeface="Lucida Sans" panose="020B0602030504020204" pitchFamily="34" charset="0"/>
              </a:rPr>
              <a:t>’ </a:t>
            </a:r>
            <a:r>
              <a:rPr lang="en-GB" sz="1500" dirty="0" err="1">
                <a:latin typeface="Lucida Sans" panose="020B0602030504020204" pitchFamily="34" charset="0"/>
              </a:rPr>
              <a:t>gyda</a:t>
            </a:r>
            <a:r>
              <a:rPr lang="en-GB" sz="1500" dirty="0">
                <a:latin typeface="Lucida Sans" panose="020B0602030504020204" pitchFamily="34" charset="0"/>
              </a:rPr>
              <a:t> </a:t>
            </a:r>
            <a:r>
              <a:rPr lang="en-GB" sz="1500" dirty="0" err="1">
                <a:latin typeface="Lucida Sans" panose="020B0602030504020204" pitchFamily="34" charset="0"/>
              </a:rPr>
              <a:t>llawer</a:t>
            </a:r>
            <a:r>
              <a:rPr lang="en-GB" sz="1500" dirty="0">
                <a:latin typeface="Lucida Sans" panose="020B0602030504020204" pitchFamily="34" charset="0"/>
              </a:rPr>
              <a:t> o </a:t>
            </a:r>
            <a:r>
              <a:rPr lang="en-GB" sz="1500" dirty="0" smtClean="0">
                <a:latin typeface="Lucida Sans" panose="020B0602030504020204" pitchFamily="34" charset="0"/>
              </a:rPr>
              <a:t>‘</a:t>
            </a:r>
            <a:r>
              <a:rPr lang="en-GB" sz="1500" dirty="0" err="1" smtClean="0">
                <a:latin typeface="Lucida Sans" panose="020B0602030504020204" pitchFamily="34" charset="0"/>
              </a:rPr>
              <a:t>drawsosod</a:t>
            </a:r>
            <a:r>
              <a:rPr lang="en-GB" sz="1500" dirty="0" smtClean="0">
                <a:latin typeface="Lucida Sans" panose="020B0602030504020204" pitchFamily="34" charset="0"/>
              </a:rPr>
              <a:t>’ </a:t>
            </a:r>
            <a:r>
              <a:rPr lang="en-GB" sz="1500" dirty="0">
                <a:latin typeface="Lucida Sans" panose="020B0602030504020204" pitchFamily="34" charset="0"/>
              </a:rPr>
              <a:t>a </a:t>
            </a:r>
            <a:r>
              <a:rPr lang="en-GB" sz="1500" dirty="0" err="1">
                <a:latin typeface="Lucida Sans" panose="020B0602030504020204" pitchFamily="34" charset="0"/>
              </a:rPr>
              <a:t>llythyrau</a:t>
            </a:r>
            <a:r>
              <a:rPr lang="en-GB" sz="1500" dirty="0">
                <a:latin typeface="Lucida Sans" panose="020B0602030504020204" pitchFamily="34" charset="0"/>
              </a:rPr>
              <a:t> </a:t>
            </a:r>
            <a:r>
              <a:rPr lang="en-GB" sz="1500" dirty="0" err="1">
                <a:latin typeface="Lucida Sans" panose="020B0602030504020204" pitchFamily="34" charset="0"/>
              </a:rPr>
              <a:t>wedi’u</a:t>
            </a:r>
            <a:r>
              <a:rPr lang="en-GB" sz="1500" dirty="0">
                <a:latin typeface="Lucida Sans" panose="020B0602030504020204" pitchFamily="34" charset="0"/>
              </a:rPr>
              <a:t> </a:t>
            </a:r>
            <a:r>
              <a:rPr lang="en-GB" sz="1500" dirty="0" err="1" smtClean="0">
                <a:latin typeface="Lucida Sans" panose="020B0602030504020204" pitchFamily="34" charset="0"/>
              </a:rPr>
              <a:t>ffurfio’n</a:t>
            </a:r>
            <a:r>
              <a:rPr lang="en-GB" sz="1500" dirty="0">
                <a:latin typeface="Lucida Sans" panose="020B0602030504020204" pitchFamily="34" charset="0"/>
              </a:rPr>
              <a:t> </a:t>
            </a:r>
            <a:r>
              <a:rPr lang="en-GB" sz="1500" dirty="0" err="1" smtClean="0">
                <a:latin typeface="Lucida Sans" panose="020B0602030504020204" pitchFamily="34" charset="0"/>
              </a:rPr>
              <a:t>anghywir</a:t>
            </a:r>
            <a:endParaRPr lang="en-GB" sz="1500" dirty="0" smtClean="0">
              <a:latin typeface="Lucida Sans" panose="020B0602030504020204" pitchFamily="34" charset="0"/>
            </a:endParaRPr>
          </a:p>
          <a:p>
            <a:pPr fontAlgn="base">
              <a:spcBef>
                <a:spcPts val="0"/>
              </a:spcBef>
            </a:pPr>
            <a:r>
              <a:rPr lang="en-GB" sz="1500" dirty="0" err="1">
                <a:latin typeface="Lucida Sans" panose="020B0602030504020204" pitchFamily="34" charset="0"/>
              </a:rPr>
              <a:t>S</a:t>
            </a:r>
            <a:r>
              <a:rPr lang="en-GB" sz="1500" dirty="0" err="1" smtClean="0">
                <a:latin typeface="Lucida Sans" panose="020B0602030504020204" pitchFamily="34" charset="0"/>
              </a:rPr>
              <a:t>illafu</a:t>
            </a:r>
            <a:r>
              <a:rPr lang="en-GB" sz="1500" dirty="0" smtClean="0">
                <a:latin typeface="Lucida Sans" panose="020B0602030504020204" pitchFamily="34" charset="0"/>
              </a:rPr>
              <a:t> </a:t>
            </a:r>
            <a:r>
              <a:rPr lang="en-GB" sz="1500" dirty="0" err="1">
                <a:latin typeface="Lucida Sans" panose="020B0602030504020204" pitchFamily="34" charset="0"/>
              </a:rPr>
              <a:t>gair</a:t>
            </a:r>
            <a:r>
              <a:rPr lang="en-GB" sz="1500" dirty="0">
                <a:latin typeface="Lucida Sans" panose="020B0602030504020204" pitchFamily="34" charset="0"/>
              </a:rPr>
              <a:t> </a:t>
            </a:r>
            <a:r>
              <a:rPr lang="en-GB" sz="1500" dirty="0" err="1">
                <a:latin typeface="Lucida Sans" panose="020B0602030504020204" pitchFamily="34" charset="0"/>
              </a:rPr>
              <a:t>sawl</a:t>
            </a:r>
            <a:r>
              <a:rPr lang="en-GB" sz="1500" dirty="0">
                <a:latin typeface="Lucida Sans" panose="020B0602030504020204" pitchFamily="34" charset="0"/>
              </a:rPr>
              <a:t> </a:t>
            </a:r>
            <a:r>
              <a:rPr lang="en-GB" sz="1500" dirty="0" err="1">
                <a:latin typeface="Lucida Sans" panose="020B0602030504020204" pitchFamily="34" charset="0"/>
              </a:rPr>
              <a:t>ffordd</a:t>
            </a:r>
            <a:r>
              <a:rPr lang="en-GB" sz="1500" dirty="0">
                <a:latin typeface="Lucida Sans" panose="020B0602030504020204" pitchFamily="34" charset="0"/>
              </a:rPr>
              <a:t> </a:t>
            </a:r>
            <a:r>
              <a:rPr lang="en-GB" sz="1500" dirty="0" err="1">
                <a:latin typeface="Lucida Sans" panose="020B0602030504020204" pitchFamily="34" charset="0"/>
              </a:rPr>
              <a:t>wahanol</a:t>
            </a:r>
            <a:r>
              <a:rPr lang="en-GB" sz="1500" dirty="0">
                <a:latin typeface="Lucida Sans" panose="020B0602030504020204" pitchFamily="34" charset="0"/>
              </a:rPr>
              <a:t> </a:t>
            </a:r>
            <a:r>
              <a:rPr lang="en-GB" sz="1500" dirty="0" err="1">
                <a:latin typeface="Lucida Sans" panose="020B0602030504020204" pitchFamily="34" charset="0"/>
              </a:rPr>
              <a:t>mewn</a:t>
            </a:r>
            <a:r>
              <a:rPr lang="en-GB" sz="1500" dirty="0">
                <a:latin typeface="Lucida Sans" panose="020B0602030504020204" pitchFamily="34" charset="0"/>
              </a:rPr>
              <a:t> un darn o </a:t>
            </a:r>
            <a:r>
              <a:rPr lang="en-GB" sz="1500" dirty="0" err="1" smtClean="0">
                <a:latin typeface="Lucida Sans" panose="020B0602030504020204" pitchFamily="34" charset="0"/>
              </a:rPr>
              <a:t>ysgrifen</a:t>
            </a:r>
            <a:endParaRPr lang="en-GB" sz="1500" dirty="0" smtClean="0">
              <a:latin typeface="Lucida Sans" panose="020B0602030504020204" pitchFamily="34" charset="0"/>
            </a:endParaRPr>
          </a:p>
          <a:p>
            <a:pPr fontAlgn="base">
              <a:spcBef>
                <a:spcPts val="0"/>
              </a:spcBef>
            </a:pPr>
            <a:r>
              <a:rPr lang="en-GB" sz="1500" dirty="0" err="1" smtClean="0">
                <a:latin typeface="Lucida Sans" panose="020B0602030504020204" pitchFamily="34" charset="0"/>
              </a:rPr>
              <a:t>Gwneud</a:t>
            </a:r>
            <a:r>
              <a:rPr lang="en-GB" sz="1500" dirty="0" smtClean="0">
                <a:latin typeface="Lucida Sans" panose="020B0602030504020204" pitchFamily="34" charset="0"/>
              </a:rPr>
              <a:t> </a:t>
            </a:r>
            <a:r>
              <a:rPr lang="en-GB" sz="1500" dirty="0" err="1">
                <a:latin typeface="Lucida Sans" panose="020B0602030504020204" pitchFamily="34" charset="0"/>
              </a:rPr>
              <a:t>anagramau</a:t>
            </a:r>
            <a:r>
              <a:rPr lang="en-GB" sz="1500" dirty="0">
                <a:latin typeface="Lucida Sans" panose="020B0602030504020204" pitchFamily="34" charset="0"/>
              </a:rPr>
              <a:t> o </a:t>
            </a:r>
            <a:r>
              <a:rPr lang="en-GB" sz="1500" dirty="0" smtClean="0">
                <a:latin typeface="Lucida Sans" panose="020B0602030504020204" pitchFamily="34" charset="0"/>
              </a:rPr>
              <a:t>eiriau</a:t>
            </a:r>
          </a:p>
          <a:p>
            <a:pPr fontAlgn="base">
              <a:spcBef>
                <a:spcPts val="0"/>
              </a:spcBef>
            </a:pPr>
            <a:r>
              <a:rPr lang="en-GB" sz="1500" dirty="0" err="1">
                <a:latin typeface="Lucida Sans" panose="020B0602030504020204" pitchFamily="34" charset="0"/>
              </a:rPr>
              <a:t>C</a:t>
            </a:r>
            <a:r>
              <a:rPr lang="en-GB" sz="1500" dirty="0" err="1" smtClean="0">
                <a:latin typeface="Lucida Sans" panose="020B0602030504020204" pitchFamily="34" charset="0"/>
              </a:rPr>
              <a:t>ynhyrchu</a:t>
            </a:r>
            <a:r>
              <a:rPr lang="en-GB" sz="1500" dirty="0" smtClean="0">
                <a:latin typeface="Lucida Sans" panose="020B0602030504020204" pitchFamily="34" charset="0"/>
              </a:rPr>
              <a:t> </a:t>
            </a:r>
            <a:r>
              <a:rPr lang="en-GB" sz="1500" dirty="0" err="1">
                <a:latin typeface="Lucida Sans" panose="020B0602030504020204" pitchFamily="34" charset="0"/>
              </a:rPr>
              <a:t>gwaith</a:t>
            </a:r>
            <a:r>
              <a:rPr lang="en-GB" sz="1500" dirty="0">
                <a:latin typeface="Lucida Sans" panose="020B0602030504020204" pitchFamily="34" charset="0"/>
              </a:rPr>
              <a:t> </a:t>
            </a:r>
            <a:r>
              <a:rPr lang="en-GB" sz="1500" dirty="0" err="1">
                <a:latin typeface="Lucida Sans" panose="020B0602030504020204" pitchFamily="34" charset="0"/>
              </a:rPr>
              <a:t>ysgrifenedig</a:t>
            </a:r>
            <a:r>
              <a:rPr lang="en-GB" sz="1500" dirty="0">
                <a:latin typeface="Lucida Sans" panose="020B0602030504020204" pitchFamily="34" charset="0"/>
              </a:rPr>
              <a:t> </a:t>
            </a:r>
            <a:r>
              <a:rPr lang="en-GB" sz="1500" dirty="0" err="1">
                <a:latin typeface="Lucida Sans" panose="020B0602030504020204" pitchFamily="34" charset="0"/>
              </a:rPr>
              <a:t>wedi'i</a:t>
            </a:r>
            <a:r>
              <a:rPr lang="en-GB" sz="1500" dirty="0">
                <a:latin typeface="Lucida Sans" panose="020B0602030504020204" pitchFamily="34" charset="0"/>
              </a:rPr>
              <a:t> </a:t>
            </a:r>
            <a:r>
              <a:rPr lang="en-GB" sz="1500" dirty="0" err="1">
                <a:latin typeface="Lucida Sans" panose="020B0602030504020204" pitchFamily="34" charset="0"/>
              </a:rPr>
              <a:t>gynllunio'n</a:t>
            </a:r>
            <a:r>
              <a:rPr lang="en-GB" sz="1500" dirty="0">
                <a:latin typeface="Lucida Sans" panose="020B0602030504020204" pitchFamily="34" charset="0"/>
              </a:rPr>
              <a:t> </a:t>
            </a:r>
            <a:r>
              <a:rPr lang="en-GB" sz="1500" dirty="0" smtClean="0">
                <a:latin typeface="Lucida Sans" panose="020B0602030504020204" pitchFamily="34" charset="0"/>
              </a:rPr>
              <a:t>wan, </a:t>
            </a:r>
            <a:r>
              <a:rPr lang="en-GB" sz="1500" dirty="0" err="1">
                <a:latin typeface="Lucida Sans" panose="020B0602030504020204" pitchFamily="34" charset="0"/>
              </a:rPr>
              <a:t>nid</a:t>
            </a:r>
            <a:r>
              <a:rPr lang="en-GB" sz="1500" dirty="0">
                <a:latin typeface="Lucida Sans" panose="020B0602030504020204" pitchFamily="34" charset="0"/>
              </a:rPr>
              <a:t> </a:t>
            </a:r>
            <a:r>
              <a:rPr lang="en-GB" sz="1500" dirty="0" err="1">
                <a:latin typeface="Lucida Sans" panose="020B0602030504020204" pitchFamily="34" charset="0"/>
              </a:rPr>
              <a:t>yw'n</a:t>
            </a:r>
            <a:r>
              <a:rPr lang="en-GB" sz="1500" dirty="0">
                <a:latin typeface="Lucida Sans" panose="020B0602030504020204" pitchFamily="34" charset="0"/>
              </a:rPr>
              <a:t> </a:t>
            </a:r>
            <a:r>
              <a:rPr lang="en-GB" sz="1500" dirty="0" err="1">
                <a:latin typeface="Lucida Sans" panose="020B0602030504020204" pitchFamily="34" charset="0"/>
              </a:rPr>
              <a:t>aros</a:t>
            </a:r>
            <a:r>
              <a:rPr lang="en-GB" sz="1500" dirty="0">
                <a:latin typeface="Lucida Sans" panose="020B0602030504020204" pitchFamily="34" charset="0"/>
              </a:rPr>
              <a:t> </a:t>
            </a:r>
            <a:r>
              <a:rPr lang="en-GB" sz="1500" dirty="0" err="1">
                <a:latin typeface="Lucida Sans" panose="020B0602030504020204" pitchFamily="34" charset="0"/>
              </a:rPr>
              <a:t>yn</a:t>
            </a:r>
            <a:r>
              <a:rPr lang="en-GB" sz="1500" dirty="0">
                <a:latin typeface="Lucida Sans" panose="020B0602030504020204" pitchFamily="34" charset="0"/>
              </a:rPr>
              <a:t> </a:t>
            </a:r>
            <a:r>
              <a:rPr lang="en-GB" sz="1500" dirty="0" err="1">
                <a:latin typeface="Lucida Sans" panose="020B0602030504020204" pitchFamily="34" charset="0"/>
              </a:rPr>
              <a:t>agos</a:t>
            </a:r>
            <a:r>
              <a:rPr lang="en-GB" sz="1500" dirty="0">
                <a:latin typeface="Lucida Sans" panose="020B0602030504020204" pitchFamily="34" charset="0"/>
              </a:rPr>
              <a:t> at yr </a:t>
            </a:r>
            <a:r>
              <a:rPr lang="en-GB" sz="1500" dirty="0" err="1">
                <a:latin typeface="Lucida Sans" panose="020B0602030504020204" pitchFamily="34" charset="0"/>
              </a:rPr>
              <a:t>ymyl</a:t>
            </a:r>
            <a:r>
              <a:rPr lang="en-GB" sz="1500" dirty="0">
                <a:latin typeface="Lucida Sans" panose="020B0602030504020204" pitchFamily="34" charset="0"/>
              </a:rPr>
              <a:t> </a:t>
            </a:r>
            <a:endParaRPr lang="en-GB" sz="1500" dirty="0" smtClean="0">
              <a:latin typeface="Lucida Sans" panose="020B0602030504020204" pitchFamily="34" charset="0"/>
            </a:endParaRPr>
          </a:p>
          <a:p>
            <a:pPr fontAlgn="base">
              <a:spcBef>
                <a:spcPts val="0"/>
              </a:spcBef>
            </a:pPr>
            <a:r>
              <a:rPr lang="en-GB" sz="1500" dirty="0" err="1" smtClean="0">
                <a:latin typeface="Lucida Sans" panose="020B0602030504020204" pitchFamily="34" charset="0"/>
              </a:rPr>
              <a:t>Gafael</a:t>
            </a:r>
            <a:r>
              <a:rPr lang="en-GB" sz="1500" dirty="0" smtClean="0">
                <a:latin typeface="Lucida Sans" panose="020B0602030504020204" pitchFamily="34" charset="0"/>
              </a:rPr>
              <a:t> </a:t>
            </a:r>
            <a:r>
              <a:rPr lang="en-GB" sz="1500" dirty="0" err="1">
                <a:latin typeface="Lucida Sans" panose="020B0602030504020204" pitchFamily="34" charset="0"/>
              </a:rPr>
              <a:t>pensil</a:t>
            </a:r>
            <a:r>
              <a:rPr lang="en-GB" sz="1500" dirty="0">
                <a:latin typeface="Lucida Sans" panose="020B0602030504020204" pitchFamily="34" charset="0"/>
              </a:rPr>
              <a:t> </a:t>
            </a:r>
            <a:r>
              <a:rPr lang="en-GB" sz="1500" dirty="0" err="1" smtClean="0">
                <a:latin typeface="Lucida Sans" panose="020B0602030504020204" pitchFamily="34" charset="0"/>
              </a:rPr>
              <a:t>gwan</a:t>
            </a:r>
            <a:endParaRPr lang="en-GB" sz="1500" dirty="0" smtClean="0">
              <a:latin typeface="Lucida Sans" panose="020B0602030504020204" pitchFamily="34" charset="0"/>
            </a:endParaRPr>
          </a:p>
          <a:p>
            <a:pPr fontAlgn="base">
              <a:spcBef>
                <a:spcPts val="0"/>
              </a:spcBef>
            </a:pPr>
            <a:r>
              <a:rPr lang="en-GB" sz="1500" dirty="0" err="1">
                <a:latin typeface="Lucida Sans" panose="020B0602030504020204" pitchFamily="34" charset="0"/>
              </a:rPr>
              <a:t>C</a:t>
            </a:r>
            <a:r>
              <a:rPr lang="en-GB" sz="1500" dirty="0" err="1" smtClean="0">
                <a:latin typeface="Lucida Sans" panose="020B0602030504020204" pitchFamily="34" charset="0"/>
              </a:rPr>
              <a:t>ynhyrchu</a:t>
            </a:r>
            <a:r>
              <a:rPr lang="en-GB" sz="1500" dirty="0" smtClean="0">
                <a:latin typeface="Lucida Sans" panose="020B0602030504020204" pitchFamily="34" charset="0"/>
              </a:rPr>
              <a:t> </a:t>
            </a:r>
            <a:r>
              <a:rPr lang="en-GB" sz="1500" dirty="0" err="1">
                <a:latin typeface="Lucida Sans" panose="020B0602030504020204" pitchFamily="34" charset="0"/>
              </a:rPr>
              <a:t>sillafu</a:t>
            </a:r>
            <a:r>
              <a:rPr lang="en-GB" sz="1500" dirty="0">
                <a:latin typeface="Lucida Sans" panose="020B0602030504020204" pitchFamily="34" charset="0"/>
              </a:rPr>
              <a:t> </a:t>
            </a:r>
            <a:r>
              <a:rPr lang="en-GB" sz="1500" dirty="0" err="1">
                <a:latin typeface="Lucida Sans" panose="020B0602030504020204" pitchFamily="34" charset="0"/>
              </a:rPr>
              <a:t>ffonetig</a:t>
            </a:r>
            <a:r>
              <a:rPr lang="en-GB" sz="1500" dirty="0">
                <a:latin typeface="Lucida Sans" panose="020B0602030504020204" pitchFamily="34" charset="0"/>
              </a:rPr>
              <a:t> a </a:t>
            </a:r>
            <a:r>
              <a:rPr lang="en-GB" sz="1500" dirty="0" err="1">
                <a:latin typeface="Lucida Sans" panose="020B0602030504020204" pitchFamily="34" charset="0"/>
              </a:rPr>
              <a:t>rhyfedd</a:t>
            </a:r>
            <a:r>
              <a:rPr lang="en-GB" sz="1500" dirty="0">
                <a:latin typeface="Lucida Sans" panose="020B0602030504020204" pitchFamily="34" charset="0"/>
              </a:rPr>
              <a:t>: </a:t>
            </a:r>
            <a:r>
              <a:rPr lang="en-GB" sz="1500" dirty="0" err="1">
                <a:latin typeface="Lucida Sans" panose="020B0602030504020204" pitchFamily="34" charset="0"/>
              </a:rPr>
              <a:t>nid</a:t>
            </a:r>
            <a:r>
              <a:rPr lang="en-GB" sz="1500" dirty="0">
                <a:latin typeface="Lucida Sans" panose="020B0602030504020204" pitchFamily="34" charset="0"/>
              </a:rPr>
              <a:t> </a:t>
            </a:r>
            <a:r>
              <a:rPr lang="en-GB" sz="1500" dirty="0" err="1">
                <a:latin typeface="Lucida Sans" panose="020B0602030504020204" pitchFamily="34" charset="0"/>
              </a:rPr>
              <a:t>yw</a:t>
            </a:r>
            <a:r>
              <a:rPr lang="en-GB" sz="1500" dirty="0">
                <a:latin typeface="Lucida Sans" panose="020B0602030504020204" pitchFamily="34" charset="0"/>
              </a:rPr>
              <a:t> </a:t>
            </a:r>
            <a:r>
              <a:rPr lang="en-GB" sz="1500" dirty="0" err="1" smtClean="0">
                <a:latin typeface="Lucida Sans" panose="020B0602030504020204" pitchFamily="34" charset="0"/>
              </a:rPr>
              <a:t>oedran</a:t>
            </a:r>
            <a:r>
              <a:rPr lang="en-GB" sz="1500" dirty="0" smtClean="0">
                <a:latin typeface="Lucida Sans" panose="020B0602030504020204" pitchFamily="34" charset="0"/>
              </a:rPr>
              <a:t>/</a:t>
            </a:r>
            <a:r>
              <a:rPr lang="en-GB" sz="1500" dirty="0" err="1" smtClean="0">
                <a:latin typeface="Lucida Sans" panose="020B0602030504020204" pitchFamily="34" charset="0"/>
              </a:rPr>
              <a:t>gallu</a:t>
            </a:r>
            <a:r>
              <a:rPr lang="en-GB" sz="1500" dirty="0" smtClean="0">
                <a:latin typeface="Lucida Sans" panose="020B0602030504020204" pitchFamily="34" charset="0"/>
              </a:rPr>
              <a:t> </a:t>
            </a:r>
            <a:r>
              <a:rPr lang="en-GB" sz="1500" dirty="0" err="1">
                <a:latin typeface="Lucida Sans" panose="020B0602030504020204" pitchFamily="34" charset="0"/>
              </a:rPr>
              <a:t>yn</a:t>
            </a:r>
            <a:r>
              <a:rPr lang="en-GB" sz="1500" dirty="0">
                <a:latin typeface="Lucida Sans" panose="020B0602030504020204" pitchFamily="34" charset="0"/>
              </a:rPr>
              <a:t> </a:t>
            </a:r>
            <a:r>
              <a:rPr lang="en-GB" sz="1500" dirty="0" err="1" smtClean="0">
                <a:latin typeface="Lucida Sans" panose="020B0602030504020204" pitchFamily="34" charset="0"/>
              </a:rPr>
              <a:t>briodol</a:t>
            </a:r>
            <a:endParaRPr lang="en-GB" sz="1500" dirty="0" smtClean="0">
              <a:latin typeface="Lucida Sans" panose="020B0602030504020204" pitchFamily="34" charset="0"/>
            </a:endParaRPr>
          </a:p>
          <a:p>
            <a:pPr fontAlgn="base">
              <a:spcBef>
                <a:spcPts val="0"/>
              </a:spcBef>
            </a:pPr>
            <a:r>
              <a:rPr lang="en-GB" sz="1500" dirty="0" err="1" smtClean="0">
                <a:latin typeface="Lucida Sans" panose="020B0602030504020204" pitchFamily="34" charset="0"/>
              </a:rPr>
              <a:t>Defnyddio</a:t>
            </a:r>
            <a:r>
              <a:rPr lang="en-GB" sz="1500" dirty="0" smtClean="0">
                <a:latin typeface="Lucida Sans" panose="020B0602030504020204" pitchFamily="34" charset="0"/>
              </a:rPr>
              <a:t> </a:t>
            </a:r>
            <a:r>
              <a:rPr lang="en-GB" sz="1500" dirty="0" err="1">
                <a:latin typeface="Lucida Sans" panose="020B0602030504020204" pitchFamily="34" charset="0"/>
              </a:rPr>
              <a:t>dilyniant</a:t>
            </a:r>
            <a:r>
              <a:rPr lang="en-GB" sz="1500" dirty="0">
                <a:latin typeface="Lucida Sans" panose="020B0602030504020204" pitchFamily="34" charset="0"/>
              </a:rPr>
              <a:t> </a:t>
            </a:r>
            <a:r>
              <a:rPr lang="en-GB" sz="1500" dirty="0" err="1">
                <a:latin typeface="Lucida Sans" panose="020B0602030504020204" pitchFamily="34" charset="0"/>
              </a:rPr>
              <a:t>anarferol</a:t>
            </a:r>
            <a:r>
              <a:rPr lang="en-GB" sz="1500" dirty="0">
                <a:latin typeface="Lucida Sans" panose="020B0602030504020204" pitchFamily="34" charset="0"/>
              </a:rPr>
              <a:t> o </a:t>
            </a:r>
            <a:r>
              <a:rPr lang="en-GB" sz="1500" dirty="0" err="1">
                <a:latin typeface="Lucida Sans" panose="020B0602030504020204" pitchFamily="34" charset="0"/>
              </a:rPr>
              <a:t>lythrennau</a:t>
            </a:r>
            <a:r>
              <a:rPr lang="en-GB" sz="1500" dirty="0">
                <a:latin typeface="Lucida Sans" panose="020B0602030504020204" pitchFamily="34" charset="0"/>
              </a:rPr>
              <a:t> </a:t>
            </a:r>
            <a:r>
              <a:rPr lang="en-GB" sz="1500" dirty="0" err="1">
                <a:latin typeface="Lucida Sans" panose="020B0602030504020204" pitchFamily="34" charset="0"/>
              </a:rPr>
              <a:t>neu</a:t>
            </a:r>
            <a:r>
              <a:rPr lang="en-GB" sz="1500" dirty="0">
                <a:latin typeface="Lucida Sans" panose="020B0602030504020204" pitchFamily="34" charset="0"/>
              </a:rPr>
              <a:t> eiriau</a:t>
            </a:r>
            <a:endParaRPr lang="cy-GB" sz="1500" dirty="0">
              <a:latin typeface="Lucida Sans" panose="020B0602030504020204" pitchFamily="34" charset="0"/>
            </a:endParaRPr>
          </a:p>
        </p:txBody>
      </p:sp>
      <p:sp>
        <p:nvSpPr>
          <p:cNvPr id="4" name="Content Placeholder 3"/>
          <p:cNvSpPr>
            <a:spLocks noGrp="1"/>
          </p:cNvSpPr>
          <p:nvPr>
            <p:ph sz="half" idx="2"/>
          </p:nvPr>
        </p:nvSpPr>
        <p:spPr>
          <a:xfrm>
            <a:off x="4648200" y="980728"/>
            <a:ext cx="4316288" cy="4896544"/>
          </a:xfrm>
        </p:spPr>
        <p:txBody>
          <a:bodyPr rtlCol="0">
            <a:normAutofit fontScale="55000" lnSpcReduction="20000"/>
          </a:bodyPr>
          <a:lstStyle/>
          <a:p>
            <a:pPr marL="0" indent="0" fontAlgn="base">
              <a:buNone/>
            </a:pPr>
            <a:r>
              <a:rPr lang="en-GB" b="1" dirty="0" smtClean="0">
                <a:solidFill>
                  <a:srgbClr val="002060"/>
                </a:solidFill>
                <a:latin typeface="Lucida Sans" panose="020B0602030504020204" pitchFamily="34" charset="0"/>
              </a:rPr>
              <a:t>Written Work</a:t>
            </a:r>
          </a:p>
          <a:p>
            <a:pPr fontAlgn="base"/>
            <a:r>
              <a:rPr lang="en-GB" dirty="0" smtClean="0">
                <a:solidFill>
                  <a:srgbClr val="002060"/>
                </a:solidFill>
                <a:latin typeface="Lucida Sans" panose="020B0602030504020204" pitchFamily="34" charset="0"/>
              </a:rPr>
              <a:t>Poor </a:t>
            </a:r>
            <a:r>
              <a:rPr lang="en-GB" dirty="0">
                <a:solidFill>
                  <a:srgbClr val="002060"/>
                </a:solidFill>
                <a:latin typeface="Lucida Sans" panose="020B0602030504020204" pitchFamily="34" charset="0"/>
              </a:rPr>
              <a:t>standard of written work compared with oral ability</a:t>
            </a:r>
          </a:p>
          <a:p>
            <a:pPr fontAlgn="base"/>
            <a:r>
              <a:rPr lang="en-GB" dirty="0">
                <a:solidFill>
                  <a:srgbClr val="002060"/>
                </a:solidFill>
                <a:latin typeface="Lucida Sans" panose="020B0602030504020204" pitchFamily="34" charset="0"/>
              </a:rPr>
              <a:t>Produces messy work with many crossings </a:t>
            </a:r>
            <a:r>
              <a:rPr lang="en-GB" dirty="0" smtClean="0">
                <a:solidFill>
                  <a:srgbClr val="002060"/>
                </a:solidFill>
                <a:latin typeface="Lucida Sans" panose="020B0602030504020204" pitchFamily="34" charset="0"/>
              </a:rPr>
              <a:t>out</a:t>
            </a:r>
            <a:endParaRPr lang="en-GB" dirty="0">
              <a:solidFill>
                <a:srgbClr val="002060"/>
              </a:solidFill>
              <a:latin typeface="Lucida Sans" panose="020B0602030504020204" pitchFamily="34" charset="0"/>
            </a:endParaRPr>
          </a:p>
          <a:p>
            <a:pPr fontAlgn="base"/>
            <a:r>
              <a:rPr lang="en-GB" dirty="0">
                <a:solidFill>
                  <a:srgbClr val="002060"/>
                </a:solidFill>
                <a:latin typeface="Lucida Sans" panose="020B0602030504020204" pitchFamily="34" charset="0"/>
              </a:rPr>
              <a:t>Confused by letters which look similar, particularly b/d, p/g, p/q, n/u, m/w</a:t>
            </a:r>
          </a:p>
          <a:p>
            <a:pPr fontAlgn="base"/>
            <a:r>
              <a:rPr lang="en-GB" dirty="0">
                <a:solidFill>
                  <a:srgbClr val="002060"/>
                </a:solidFill>
                <a:latin typeface="Lucida Sans" panose="020B0602030504020204" pitchFamily="34" charset="0"/>
              </a:rPr>
              <a:t>Poor handwriting with many ‘reversals’ and badly formed letters</a:t>
            </a:r>
          </a:p>
          <a:p>
            <a:pPr fontAlgn="base"/>
            <a:r>
              <a:rPr lang="en-GB" dirty="0">
                <a:solidFill>
                  <a:srgbClr val="002060"/>
                </a:solidFill>
                <a:latin typeface="Lucida Sans" panose="020B0602030504020204" pitchFamily="34" charset="0"/>
              </a:rPr>
              <a:t>Spells a word several different ways in one piece of writing</a:t>
            </a:r>
          </a:p>
          <a:p>
            <a:pPr fontAlgn="base"/>
            <a:r>
              <a:rPr lang="en-GB" dirty="0">
                <a:solidFill>
                  <a:srgbClr val="002060"/>
                </a:solidFill>
                <a:latin typeface="Lucida Sans" panose="020B0602030504020204" pitchFamily="34" charset="0"/>
              </a:rPr>
              <a:t>Makes anagrams of words, e.g. tired for tried, bread for beard</a:t>
            </a:r>
          </a:p>
          <a:p>
            <a:pPr fontAlgn="base"/>
            <a:r>
              <a:rPr lang="en-GB" dirty="0">
                <a:solidFill>
                  <a:srgbClr val="002060"/>
                </a:solidFill>
                <a:latin typeface="Lucida Sans" panose="020B0602030504020204" pitchFamily="34" charset="0"/>
              </a:rPr>
              <a:t>Produces badly set-out written work, doesn’t stay close to the margin</a:t>
            </a:r>
          </a:p>
          <a:p>
            <a:pPr fontAlgn="base"/>
            <a:r>
              <a:rPr lang="en-GB" dirty="0">
                <a:solidFill>
                  <a:srgbClr val="002060"/>
                </a:solidFill>
                <a:latin typeface="Lucida Sans" panose="020B0602030504020204" pitchFamily="34" charset="0"/>
              </a:rPr>
              <a:t>Poor pencil grip</a:t>
            </a:r>
          </a:p>
          <a:p>
            <a:pPr fontAlgn="base"/>
            <a:r>
              <a:rPr lang="en-GB" dirty="0">
                <a:solidFill>
                  <a:srgbClr val="002060"/>
                </a:solidFill>
                <a:latin typeface="Lucida Sans" panose="020B0602030504020204" pitchFamily="34" charset="0"/>
              </a:rPr>
              <a:t>Produces phonetic and bizarre spelling: not age/ability appropriate</a:t>
            </a:r>
          </a:p>
          <a:p>
            <a:pPr fontAlgn="base"/>
            <a:r>
              <a:rPr lang="en-GB" dirty="0">
                <a:solidFill>
                  <a:srgbClr val="002060"/>
                </a:solidFill>
                <a:latin typeface="Lucida Sans" panose="020B0602030504020204" pitchFamily="34" charset="0"/>
              </a:rPr>
              <a:t>Uses unusual sequencing of letters or words</a:t>
            </a:r>
          </a:p>
        </p:txBody>
      </p:sp>
    </p:spTree>
    <p:extLst>
      <p:ext uri="{BB962C8B-B14F-4D97-AF65-F5344CB8AC3E}">
        <p14:creationId xmlns:p14="http://schemas.microsoft.com/office/powerpoint/2010/main" val="31415761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eaLnBrk="1" hangingPunct="1"/>
            <a:r>
              <a:rPr lang="cy-GB" altLang="en-US" sz="2400" dirty="0" smtClean="0">
                <a:latin typeface="Lucida Sans" panose="020B0602030504020204" pitchFamily="34" charset="0"/>
              </a:rPr>
              <a:t>Arwyddion o Dyslecsia - Cynradd</a:t>
            </a:r>
            <a:r>
              <a:rPr lang="cy-GB" altLang="en-US" sz="2400" dirty="0" smtClean="0">
                <a:latin typeface="Lucida Sans" panose="020B0602030504020204" pitchFamily="34" charset="0"/>
              </a:rPr>
              <a:t> (3)   </a:t>
            </a:r>
            <a:br>
              <a:rPr lang="cy-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Signs of Dyslexia – Primary (3)</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662" y="980728"/>
            <a:ext cx="4606354" cy="4608860"/>
          </a:xfrm>
        </p:spPr>
        <p:txBody>
          <a:bodyPr rtlCol="0">
            <a:noAutofit/>
          </a:bodyPr>
          <a:lstStyle/>
          <a:p>
            <a:pPr marL="0" indent="0" fontAlgn="base">
              <a:lnSpc>
                <a:spcPct val="100000"/>
              </a:lnSpc>
              <a:spcBef>
                <a:spcPts val="0"/>
              </a:spcBef>
              <a:buNone/>
            </a:pPr>
            <a:r>
              <a:rPr lang="cy-GB" sz="1500" b="1" dirty="0" smtClean="0">
                <a:latin typeface="Lucida Sans" panose="020B0602030504020204" pitchFamily="34" charset="0"/>
              </a:rPr>
              <a:t>Darllen</a:t>
            </a:r>
          </a:p>
          <a:p>
            <a:pPr fontAlgn="base">
              <a:lnSpc>
                <a:spcPct val="100000"/>
              </a:lnSpc>
              <a:spcBef>
                <a:spcPts val="0"/>
              </a:spcBef>
            </a:pPr>
            <a:r>
              <a:rPr lang="cy-GB" sz="1500" dirty="0" smtClean="0">
                <a:latin typeface="Lucida Sans" panose="020B0602030504020204" pitchFamily="34" charset="0"/>
              </a:rPr>
              <a:t>Cynnydd darllen araf</a:t>
            </a:r>
          </a:p>
          <a:p>
            <a:pPr fontAlgn="base">
              <a:lnSpc>
                <a:spcPct val="100000"/>
              </a:lnSpc>
              <a:spcBef>
                <a:spcPts val="0"/>
              </a:spcBef>
            </a:pPr>
            <a:r>
              <a:rPr lang="cy-GB" sz="1500" dirty="0" smtClean="0">
                <a:latin typeface="Lucida Sans" panose="020B0602030504020204" pitchFamily="34" charset="0"/>
              </a:rPr>
              <a:t>Gweld cyfuno llythrennau gyda'i gilydd yn anodd</a:t>
            </a:r>
          </a:p>
          <a:p>
            <a:pPr fontAlgn="base">
              <a:lnSpc>
                <a:spcPct val="100000"/>
              </a:lnSpc>
              <a:spcBef>
                <a:spcPts val="0"/>
              </a:spcBef>
            </a:pPr>
            <a:r>
              <a:rPr lang="cy-GB" sz="1500" dirty="0" smtClean="0">
                <a:latin typeface="Lucida Sans" panose="020B0602030504020204" pitchFamily="34" charset="0"/>
              </a:rPr>
              <a:t>Gweld sefydlu rhaniad sillaf neu wybod dechreuadau a therfyniadau geiriau yn anodd</a:t>
            </a:r>
          </a:p>
          <a:p>
            <a:pPr fontAlgn="base">
              <a:lnSpc>
                <a:spcPct val="100000"/>
              </a:lnSpc>
              <a:spcBef>
                <a:spcPts val="0"/>
              </a:spcBef>
            </a:pPr>
            <a:r>
              <a:rPr lang="cy-GB" sz="1500" dirty="0" smtClean="0">
                <a:latin typeface="Lucida Sans" panose="020B0602030504020204" pitchFamily="34" charset="0"/>
              </a:rPr>
              <a:t>Ynganiad anarferol o eiriau</a:t>
            </a:r>
          </a:p>
          <a:p>
            <a:pPr fontAlgn="base">
              <a:lnSpc>
                <a:spcPct val="100000"/>
              </a:lnSpc>
              <a:spcBef>
                <a:spcPts val="0"/>
              </a:spcBef>
            </a:pPr>
            <a:r>
              <a:rPr lang="cy-GB" sz="1500" dirty="0" smtClean="0">
                <a:latin typeface="Lucida Sans" panose="020B0602030504020204" pitchFamily="34" charset="0"/>
              </a:rPr>
              <a:t>Dim mynegiant mewn darllen, a dealltwriaeth wan</a:t>
            </a:r>
          </a:p>
          <a:p>
            <a:pPr fontAlgn="base">
              <a:lnSpc>
                <a:spcPct val="100000"/>
              </a:lnSpc>
              <a:spcBef>
                <a:spcPts val="0"/>
              </a:spcBef>
            </a:pPr>
            <a:r>
              <a:rPr lang="cy-GB" sz="1500" dirty="0" smtClean="0">
                <a:latin typeface="Lucida Sans" panose="020B0602030504020204" pitchFamily="34" charset="0"/>
              </a:rPr>
              <a:t>Darllen petrusgar a llafurus, yn enwedig wrth ddarllen allan</a:t>
            </a:r>
          </a:p>
          <a:p>
            <a:pPr fontAlgn="base">
              <a:lnSpc>
                <a:spcPct val="100000"/>
              </a:lnSpc>
              <a:spcBef>
                <a:spcPts val="0"/>
              </a:spcBef>
            </a:pPr>
            <a:r>
              <a:rPr lang="cy-GB" sz="1500" dirty="0">
                <a:latin typeface="Lucida Sans" panose="020B0602030504020204" pitchFamily="34" charset="0"/>
              </a:rPr>
              <a:t>C</a:t>
            </a:r>
            <a:r>
              <a:rPr lang="cy-GB" sz="1500" dirty="0" smtClean="0">
                <a:latin typeface="Lucida Sans" panose="020B0602030504020204" pitchFamily="34" charset="0"/>
              </a:rPr>
              <a:t>olli geiriau wrth ddarllen, neu'n ychwanegu geiriau ychwanegol</a:t>
            </a:r>
          </a:p>
          <a:p>
            <a:pPr fontAlgn="base">
              <a:lnSpc>
                <a:spcPct val="100000"/>
              </a:lnSpc>
              <a:spcBef>
                <a:spcPts val="0"/>
              </a:spcBef>
            </a:pPr>
            <a:r>
              <a:rPr lang="cy-GB" sz="1500" dirty="0">
                <a:latin typeface="Lucida Sans" panose="020B0602030504020204" pitchFamily="34" charset="0"/>
              </a:rPr>
              <a:t>M</a:t>
            </a:r>
            <a:r>
              <a:rPr lang="cy-GB" sz="1500" dirty="0" smtClean="0">
                <a:latin typeface="Lucida Sans" panose="020B0602030504020204" pitchFamily="34" charset="0"/>
              </a:rPr>
              <a:t>ethu </a:t>
            </a:r>
            <a:r>
              <a:rPr lang="cy-GB" sz="1500" dirty="0">
                <a:latin typeface="Lucida Sans" panose="020B0602030504020204" pitchFamily="34" charset="0"/>
              </a:rPr>
              <a:t>c</a:t>
            </a:r>
            <a:r>
              <a:rPr lang="cy-GB" sz="1500" dirty="0" smtClean="0">
                <a:latin typeface="Lucida Sans" panose="020B0602030504020204" pitchFamily="34" charset="0"/>
              </a:rPr>
              <a:t>ydnabod geiriau cyfarwydd</a:t>
            </a:r>
          </a:p>
          <a:p>
            <a:pPr fontAlgn="base">
              <a:lnSpc>
                <a:spcPct val="100000"/>
              </a:lnSpc>
              <a:spcBef>
                <a:spcPts val="0"/>
              </a:spcBef>
            </a:pPr>
            <a:r>
              <a:rPr lang="cy-GB" sz="1500" dirty="0">
                <a:latin typeface="Lucida Sans" panose="020B0602030504020204" pitchFamily="34" charset="0"/>
              </a:rPr>
              <a:t>C</a:t>
            </a:r>
            <a:r>
              <a:rPr lang="cy-GB" sz="1500" dirty="0" smtClean="0">
                <a:latin typeface="Lucida Sans" panose="020B0602030504020204" pitchFamily="34" charset="0"/>
              </a:rPr>
              <a:t>olli pwynt stori sy'n cael ei darllen neu ei hysgrifennu</a:t>
            </a:r>
          </a:p>
          <a:p>
            <a:pPr fontAlgn="base">
              <a:lnSpc>
                <a:spcPct val="100000"/>
              </a:lnSpc>
              <a:spcBef>
                <a:spcPts val="0"/>
              </a:spcBef>
            </a:pPr>
            <a:r>
              <a:rPr lang="cy-GB" sz="1500" dirty="0" smtClean="0">
                <a:latin typeface="Lucida Sans" panose="020B0602030504020204" pitchFamily="34" charset="0"/>
              </a:rPr>
              <a:t>Gweld dewis pwyntiau pwysicaf o ddarn yn anodd</a:t>
            </a:r>
            <a:endParaRPr lang="cy-GB" sz="1500" dirty="0">
              <a:latin typeface="Lucida Sans" panose="020B0602030504020204" pitchFamily="34" charset="0"/>
            </a:endParaRPr>
          </a:p>
        </p:txBody>
      </p:sp>
      <p:sp>
        <p:nvSpPr>
          <p:cNvPr id="4" name="Content Placeholder 3"/>
          <p:cNvSpPr>
            <a:spLocks noGrp="1"/>
          </p:cNvSpPr>
          <p:nvPr>
            <p:ph sz="half" idx="2"/>
          </p:nvPr>
        </p:nvSpPr>
        <p:spPr>
          <a:xfrm>
            <a:off x="4648200" y="980728"/>
            <a:ext cx="4316288" cy="4896544"/>
          </a:xfrm>
        </p:spPr>
        <p:txBody>
          <a:bodyPr rtlCol="0">
            <a:normAutofit fontScale="55000" lnSpcReduction="20000"/>
          </a:bodyPr>
          <a:lstStyle/>
          <a:p>
            <a:pPr marL="0" indent="0" fontAlgn="base">
              <a:buNone/>
            </a:pPr>
            <a:r>
              <a:rPr lang="en-GB" b="1" dirty="0" smtClean="0">
                <a:solidFill>
                  <a:srgbClr val="002060"/>
                </a:solidFill>
                <a:latin typeface="Lucida Sans" panose="020B0602030504020204" pitchFamily="34" charset="0"/>
              </a:rPr>
              <a:t>Reading</a:t>
            </a:r>
          </a:p>
          <a:p>
            <a:pPr fontAlgn="base"/>
            <a:r>
              <a:rPr lang="en-GB" dirty="0">
                <a:solidFill>
                  <a:srgbClr val="002060"/>
                </a:solidFill>
                <a:latin typeface="Lucida Sans" panose="020B0602030504020204" pitchFamily="34" charset="0"/>
              </a:rPr>
              <a:t>Slow reading progress</a:t>
            </a:r>
          </a:p>
          <a:p>
            <a:pPr fontAlgn="base"/>
            <a:r>
              <a:rPr lang="en-GB" dirty="0">
                <a:solidFill>
                  <a:srgbClr val="002060"/>
                </a:solidFill>
                <a:latin typeface="Lucida Sans" panose="020B0602030504020204" pitchFamily="34" charset="0"/>
              </a:rPr>
              <a:t>Finds it difficult to blend letters together</a:t>
            </a:r>
          </a:p>
          <a:p>
            <a:pPr fontAlgn="base"/>
            <a:r>
              <a:rPr lang="en-GB" dirty="0">
                <a:solidFill>
                  <a:srgbClr val="002060"/>
                </a:solidFill>
                <a:latin typeface="Lucida Sans" panose="020B0602030504020204" pitchFamily="34" charset="0"/>
              </a:rPr>
              <a:t>Has difficulty in establishing syllable division or knowing the beginnings and endings of words</a:t>
            </a:r>
          </a:p>
          <a:p>
            <a:pPr fontAlgn="base"/>
            <a:r>
              <a:rPr lang="en-GB" dirty="0">
                <a:solidFill>
                  <a:srgbClr val="002060"/>
                </a:solidFill>
                <a:latin typeface="Lucida Sans" panose="020B0602030504020204" pitchFamily="34" charset="0"/>
              </a:rPr>
              <a:t>Unusual pronunciation of words</a:t>
            </a:r>
          </a:p>
          <a:p>
            <a:pPr fontAlgn="base"/>
            <a:r>
              <a:rPr lang="en-GB" dirty="0">
                <a:solidFill>
                  <a:srgbClr val="002060"/>
                </a:solidFill>
                <a:latin typeface="Lucida Sans" panose="020B0602030504020204" pitchFamily="34" charset="0"/>
              </a:rPr>
              <a:t>No expression in reading, and poor comprehension</a:t>
            </a:r>
          </a:p>
          <a:p>
            <a:pPr fontAlgn="base"/>
            <a:r>
              <a:rPr lang="en-GB" dirty="0">
                <a:solidFill>
                  <a:srgbClr val="002060"/>
                </a:solidFill>
                <a:latin typeface="Lucida Sans" panose="020B0602030504020204" pitchFamily="34" charset="0"/>
              </a:rPr>
              <a:t>Hesitant and laboured reading, especially when reading aloud</a:t>
            </a:r>
          </a:p>
          <a:p>
            <a:pPr fontAlgn="base"/>
            <a:r>
              <a:rPr lang="en-GB" dirty="0">
                <a:solidFill>
                  <a:srgbClr val="002060"/>
                </a:solidFill>
                <a:latin typeface="Lucida Sans" panose="020B0602030504020204" pitchFamily="34" charset="0"/>
              </a:rPr>
              <a:t>Misses out words when reading, or adds extra words</a:t>
            </a:r>
          </a:p>
          <a:p>
            <a:pPr fontAlgn="base"/>
            <a:r>
              <a:rPr lang="en-GB" dirty="0">
                <a:solidFill>
                  <a:srgbClr val="002060"/>
                </a:solidFill>
                <a:latin typeface="Lucida Sans" panose="020B0602030504020204" pitchFamily="34" charset="0"/>
              </a:rPr>
              <a:t>Fails to recognise familiar words</a:t>
            </a:r>
          </a:p>
          <a:p>
            <a:pPr fontAlgn="base"/>
            <a:r>
              <a:rPr lang="en-GB" dirty="0">
                <a:solidFill>
                  <a:srgbClr val="002060"/>
                </a:solidFill>
                <a:latin typeface="Lucida Sans" panose="020B0602030504020204" pitchFamily="34" charset="0"/>
              </a:rPr>
              <a:t>Loses the point of a story being read or written</a:t>
            </a:r>
          </a:p>
          <a:p>
            <a:pPr fontAlgn="base"/>
            <a:r>
              <a:rPr lang="en-GB" dirty="0">
                <a:solidFill>
                  <a:srgbClr val="002060"/>
                </a:solidFill>
                <a:latin typeface="Lucida Sans" panose="020B0602030504020204" pitchFamily="34" charset="0"/>
              </a:rPr>
              <a:t>Has difficulty in picking out the most important points from a passage</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6981293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eaLnBrk="1" hangingPunct="1"/>
            <a:r>
              <a:rPr lang="cy-GB" altLang="en-US" sz="2400" dirty="0" smtClean="0">
                <a:latin typeface="Lucida Sans" panose="020B0602030504020204" pitchFamily="34" charset="0"/>
              </a:rPr>
              <a:t>Arwyddion o Dyslecsia - Cynradd</a:t>
            </a:r>
            <a:r>
              <a:rPr lang="cy-GB" altLang="en-US" sz="2400" dirty="0" smtClean="0">
                <a:latin typeface="Lucida Sans" panose="020B0602030504020204" pitchFamily="34" charset="0"/>
              </a:rPr>
              <a:t> (4)   </a:t>
            </a:r>
            <a:br>
              <a:rPr lang="cy-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Signs of Dyslexia – Primary (4)</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662" y="980728"/>
            <a:ext cx="4606354" cy="4608860"/>
          </a:xfrm>
        </p:spPr>
        <p:txBody>
          <a:bodyPr rtlCol="0">
            <a:noAutofit/>
          </a:bodyPr>
          <a:lstStyle/>
          <a:p>
            <a:pPr marL="0" indent="0" fontAlgn="base">
              <a:buNone/>
            </a:pPr>
            <a:r>
              <a:rPr lang="cy-GB" b="1" dirty="0" smtClean="0">
                <a:latin typeface="Lucida Sans" panose="020B0602030504020204" pitchFamily="34" charset="0"/>
              </a:rPr>
              <a:t>Rhifedd</a:t>
            </a:r>
          </a:p>
          <a:p>
            <a:pPr fontAlgn="base"/>
            <a:r>
              <a:rPr lang="cy-GB" dirty="0" smtClean="0">
                <a:latin typeface="Lucida Sans" panose="020B0602030504020204" pitchFamily="34" charset="0"/>
              </a:rPr>
              <a:t>Dryswch wrth osod gwerth e.e. unedau, </a:t>
            </a:r>
            <a:r>
              <a:rPr lang="cy-GB" dirty="0" err="1" smtClean="0">
                <a:latin typeface="Lucida Sans" panose="020B0602030504020204" pitchFamily="34" charset="0"/>
              </a:rPr>
              <a:t>degau</a:t>
            </a:r>
            <a:r>
              <a:rPr lang="cy-GB" dirty="0" smtClean="0">
                <a:latin typeface="Lucida Sans" panose="020B0602030504020204" pitchFamily="34" charset="0"/>
              </a:rPr>
              <a:t>, cannoedd </a:t>
            </a:r>
          </a:p>
          <a:p>
            <a:pPr fontAlgn="base"/>
            <a:r>
              <a:rPr lang="cy-GB" dirty="0" smtClean="0">
                <a:latin typeface="Lucida Sans" panose="020B0602030504020204" pitchFamily="34" charset="0"/>
              </a:rPr>
              <a:t>Dryswch gyda symbolau, megis + a x </a:t>
            </a:r>
          </a:p>
          <a:p>
            <a:pPr fontAlgn="base"/>
            <a:r>
              <a:rPr lang="cy-GB" dirty="0" smtClean="0">
                <a:latin typeface="Lucida Sans" panose="020B0602030504020204" pitchFamily="34" charset="0"/>
              </a:rPr>
              <a:t>Anhawster cofio unrhyw beth mewn trefn dilyniannol e.e. tablau, diwrnodau’r wythnos, yr wyddor</a:t>
            </a:r>
            <a:endParaRPr lang="cy-GB" dirty="0">
              <a:latin typeface="Lucida Sans" panose="020B0602030504020204" pitchFamily="34" charset="0"/>
            </a:endParaRPr>
          </a:p>
        </p:txBody>
      </p:sp>
      <p:sp>
        <p:nvSpPr>
          <p:cNvPr id="4" name="Content Placeholder 3"/>
          <p:cNvSpPr>
            <a:spLocks noGrp="1"/>
          </p:cNvSpPr>
          <p:nvPr>
            <p:ph sz="half" idx="2"/>
          </p:nvPr>
        </p:nvSpPr>
        <p:spPr>
          <a:xfrm>
            <a:off x="4648200" y="980728"/>
            <a:ext cx="4316288" cy="4896544"/>
          </a:xfrm>
        </p:spPr>
        <p:txBody>
          <a:bodyPr rtlCol="0">
            <a:normAutofit lnSpcReduction="10000"/>
          </a:bodyPr>
          <a:lstStyle/>
          <a:p>
            <a:pPr marL="0" indent="0" fontAlgn="base">
              <a:buNone/>
            </a:pPr>
            <a:r>
              <a:rPr lang="en-GB" b="1" dirty="0" smtClean="0">
                <a:solidFill>
                  <a:srgbClr val="002060"/>
                </a:solidFill>
                <a:latin typeface="Lucida Sans" panose="020B0602030504020204" pitchFamily="34" charset="0"/>
              </a:rPr>
              <a:t>Numeracy</a:t>
            </a:r>
          </a:p>
          <a:p>
            <a:pPr fontAlgn="base"/>
            <a:r>
              <a:rPr lang="en-GB" dirty="0">
                <a:solidFill>
                  <a:srgbClr val="002060"/>
                </a:solidFill>
                <a:latin typeface="Lucida Sans" panose="020B0602030504020204" pitchFamily="34" charset="0"/>
              </a:rPr>
              <a:t>Confusion with place value e.g. units, tens, hundreds</a:t>
            </a:r>
          </a:p>
          <a:p>
            <a:pPr fontAlgn="base"/>
            <a:r>
              <a:rPr lang="en-GB" dirty="0">
                <a:solidFill>
                  <a:srgbClr val="002060"/>
                </a:solidFill>
                <a:latin typeface="Lucida Sans" panose="020B0602030504020204" pitchFamily="34" charset="0"/>
              </a:rPr>
              <a:t>Confused by symbols such as + and x signs</a:t>
            </a:r>
          </a:p>
          <a:p>
            <a:pPr fontAlgn="base"/>
            <a:r>
              <a:rPr lang="en-GB" dirty="0">
                <a:solidFill>
                  <a:srgbClr val="002060"/>
                </a:solidFill>
                <a:latin typeface="Lucida Sans" panose="020B0602030504020204" pitchFamily="34" charset="0"/>
              </a:rPr>
              <a:t>Difficulty remembering anything in a sequential order, e.g. tables, days of the week, the alphabet</a:t>
            </a:r>
          </a:p>
        </p:txBody>
      </p:sp>
    </p:spTree>
    <p:extLst>
      <p:ext uri="{BB962C8B-B14F-4D97-AF65-F5344CB8AC3E}">
        <p14:creationId xmlns:p14="http://schemas.microsoft.com/office/powerpoint/2010/main" val="31976521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eaLnBrk="1" hangingPunct="1"/>
            <a:r>
              <a:rPr lang="cy-GB" altLang="en-US" sz="2400" dirty="0" smtClean="0">
                <a:latin typeface="Lucida Sans" panose="020B0602030504020204" pitchFamily="34" charset="0"/>
              </a:rPr>
              <a:t>Arwyddion o Dyslecsia - Cynradd</a:t>
            </a:r>
            <a:r>
              <a:rPr lang="cy-GB" altLang="en-US" sz="2400" dirty="0" smtClean="0">
                <a:latin typeface="Lucida Sans" panose="020B0602030504020204" pitchFamily="34" charset="0"/>
              </a:rPr>
              <a:t> (5)   </a:t>
            </a:r>
            <a:br>
              <a:rPr lang="cy-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Signs of Dyslexia – Primary (5)</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662" y="980728"/>
            <a:ext cx="4606354" cy="4608860"/>
          </a:xfrm>
        </p:spPr>
        <p:txBody>
          <a:bodyPr rtlCol="0">
            <a:noAutofit/>
          </a:bodyPr>
          <a:lstStyle/>
          <a:p>
            <a:pPr marL="0" indent="0" fontAlgn="base">
              <a:buNone/>
            </a:pPr>
            <a:r>
              <a:rPr lang="cy-GB" sz="2400" b="1" dirty="0" smtClean="0">
                <a:latin typeface="Lucida Sans" panose="020B0602030504020204" pitchFamily="34" charset="0"/>
              </a:rPr>
              <a:t>Amser</a:t>
            </a:r>
          </a:p>
          <a:p>
            <a:pPr fontAlgn="base"/>
            <a:r>
              <a:rPr lang="cy-GB" sz="2400" dirty="0" smtClean="0">
                <a:latin typeface="Lucida Sans" panose="020B0602030504020204" pitchFamily="34" charset="0"/>
              </a:rPr>
              <a:t>Anhawster wrth ddysgu sut i ddweud yr amser</a:t>
            </a:r>
          </a:p>
          <a:p>
            <a:pPr fontAlgn="base"/>
            <a:r>
              <a:rPr lang="cy-GB" sz="2400" dirty="0" smtClean="0">
                <a:latin typeface="Lucida Sans" panose="020B0602030504020204" pitchFamily="34" charset="0"/>
              </a:rPr>
              <a:t>Cadw amser gwan</a:t>
            </a:r>
          </a:p>
          <a:p>
            <a:pPr fontAlgn="base"/>
            <a:r>
              <a:rPr lang="cy-GB" sz="2400" dirty="0" smtClean="0">
                <a:latin typeface="Lucida Sans" panose="020B0602030504020204" pitchFamily="34" charset="0"/>
              </a:rPr>
              <a:t>Trefniadaeth personol gwan</a:t>
            </a:r>
          </a:p>
          <a:p>
            <a:pPr fontAlgn="base"/>
            <a:r>
              <a:rPr lang="cy-GB" sz="2400" dirty="0" smtClean="0">
                <a:latin typeface="Lucida Sans" panose="020B0602030504020204" pitchFamily="34" charset="0"/>
              </a:rPr>
              <a:t>Anhawster cofio diwrnod yr wythnos, eu penblwydd, misoedd a thymhorau’r flwyddyn</a:t>
            </a:r>
          </a:p>
          <a:p>
            <a:pPr fontAlgn="base"/>
            <a:r>
              <a:rPr lang="cy-GB" sz="2400" dirty="0" smtClean="0">
                <a:latin typeface="Lucida Sans" panose="020B0602030504020204" pitchFamily="34" charset="0"/>
              </a:rPr>
              <a:t>Anhawster gyda chysyniadau – ddoe, heddiw, yfory</a:t>
            </a:r>
          </a:p>
        </p:txBody>
      </p:sp>
      <p:sp>
        <p:nvSpPr>
          <p:cNvPr id="4" name="Content Placeholder 3"/>
          <p:cNvSpPr>
            <a:spLocks noGrp="1"/>
          </p:cNvSpPr>
          <p:nvPr>
            <p:ph sz="half" idx="2"/>
          </p:nvPr>
        </p:nvSpPr>
        <p:spPr>
          <a:xfrm>
            <a:off x="4648200" y="980728"/>
            <a:ext cx="4316288" cy="4896544"/>
          </a:xfrm>
        </p:spPr>
        <p:txBody>
          <a:bodyPr rtlCol="0">
            <a:normAutofit fontScale="92500" lnSpcReduction="20000"/>
          </a:bodyPr>
          <a:lstStyle/>
          <a:p>
            <a:pPr marL="0" indent="0" fontAlgn="base">
              <a:buNone/>
            </a:pPr>
            <a:r>
              <a:rPr lang="en-GB" b="1" dirty="0" smtClean="0">
                <a:solidFill>
                  <a:srgbClr val="002060"/>
                </a:solidFill>
                <a:latin typeface="Lucida Sans" panose="020B0602030504020204" pitchFamily="34" charset="0"/>
              </a:rPr>
              <a:t>Time</a:t>
            </a:r>
          </a:p>
          <a:p>
            <a:pPr fontAlgn="base"/>
            <a:r>
              <a:rPr lang="en-GB" dirty="0">
                <a:solidFill>
                  <a:srgbClr val="002060"/>
                </a:solidFill>
                <a:latin typeface="Lucida Sans" panose="020B0602030504020204" pitchFamily="34" charset="0"/>
              </a:rPr>
              <a:t>Has difficulty learning to tell the time</a:t>
            </a:r>
          </a:p>
          <a:p>
            <a:pPr fontAlgn="base"/>
            <a:r>
              <a:rPr lang="en-GB" dirty="0">
                <a:solidFill>
                  <a:srgbClr val="002060"/>
                </a:solidFill>
                <a:latin typeface="Lucida Sans" panose="020B0602030504020204" pitchFamily="34" charset="0"/>
              </a:rPr>
              <a:t>Poor time keeping</a:t>
            </a:r>
          </a:p>
          <a:p>
            <a:pPr fontAlgn="base"/>
            <a:r>
              <a:rPr lang="en-GB" dirty="0">
                <a:solidFill>
                  <a:srgbClr val="002060"/>
                </a:solidFill>
                <a:latin typeface="Lucida Sans" panose="020B0602030504020204" pitchFamily="34" charset="0"/>
              </a:rPr>
              <a:t>Poor personal organisation</a:t>
            </a:r>
          </a:p>
          <a:p>
            <a:pPr fontAlgn="base"/>
            <a:r>
              <a:rPr lang="en-GB" dirty="0">
                <a:solidFill>
                  <a:srgbClr val="002060"/>
                </a:solidFill>
                <a:latin typeface="Lucida Sans" panose="020B0602030504020204" pitchFamily="34" charset="0"/>
              </a:rPr>
              <a:t>Difficulty remembering what day of the week it is, their birth date, seasons of the year, months of the year</a:t>
            </a:r>
          </a:p>
          <a:p>
            <a:pPr fontAlgn="base"/>
            <a:r>
              <a:rPr lang="en-GB" dirty="0">
                <a:solidFill>
                  <a:srgbClr val="002060"/>
                </a:solidFill>
                <a:latin typeface="Lucida Sans" panose="020B0602030504020204" pitchFamily="34" charset="0"/>
              </a:rPr>
              <a:t>Difficulty with concepts – yesterday, today, tomorrow</a:t>
            </a:r>
          </a:p>
        </p:txBody>
      </p:sp>
    </p:spTree>
    <p:extLst>
      <p:ext uri="{BB962C8B-B14F-4D97-AF65-F5344CB8AC3E}">
        <p14:creationId xmlns:p14="http://schemas.microsoft.com/office/powerpoint/2010/main" val="707054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eaLnBrk="1" hangingPunct="1"/>
            <a:r>
              <a:rPr lang="cy-GB" altLang="en-US" sz="2400" dirty="0" smtClean="0">
                <a:latin typeface="Lucida Sans" panose="020B0602030504020204" pitchFamily="34" charset="0"/>
              </a:rPr>
              <a:t>Arwyddion o Dyslecsia - Cynradd</a:t>
            </a:r>
            <a:r>
              <a:rPr lang="cy-GB" altLang="en-US" sz="2400" dirty="0" smtClean="0">
                <a:latin typeface="Lucida Sans" panose="020B0602030504020204" pitchFamily="34" charset="0"/>
              </a:rPr>
              <a:t> (6)   </a:t>
            </a:r>
            <a:br>
              <a:rPr lang="cy-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Signs of Dyslexia – Primary (6)</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662" y="980728"/>
            <a:ext cx="4606354" cy="4608860"/>
          </a:xfrm>
        </p:spPr>
        <p:txBody>
          <a:bodyPr rtlCol="0">
            <a:noAutofit/>
          </a:bodyPr>
          <a:lstStyle/>
          <a:p>
            <a:pPr marL="0" indent="0" fontAlgn="base">
              <a:buNone/>
            </a:pPr>
            <a:r>
              <a:rPr lang="cy-GB" sz="2200" b="1" dirty="0" smtClean="0">
                <a:latin typeface="Lucida Sans" panose="020B0602030504020204" pitchFamily="34" charset="0"/>
              </a:rPr>
              <a:t>Sgiliau</a:t>
            </a:r>
          </a:p>
          <a:p>
            <a:pPr fontAlgn="base"/>
            <a:r>
              <a:rPr lang="cy-GB" sz="2200" dirty="0" smtClean="0">
                <a:latin typeface="Lucida Sans" panose="020B0602030504020204" pitchFamily="34" charset="0"/>
              </a:rPr>
              <a:t>Sgiliau </a:t>
            </a:r>
            <a:r>
              <a:rPr lang="cy-GB" sz="2200" dirty="0">
                <a:latin typeface="Lucida Sans" panose="020B0602030504020204" pitchFamily="34" charset="0"/>
              </a:rPr>
              <a:t>echddygol </a:t>
            </a:r>
            <a:r>
              <a:rPr lang="cy-GB" sz="2200" dirty="0" smtClean="0">
                <a:latin typeface="Lucida Sans" panose="020B0602030504020204" pitchFamily="34" charset="0"/>
              </a:rPr>
              <a:t>gwan, arwain </a:t>
            </a:r>
            <a:r>
              <a:rPr lang="cy-GB" sz="2200" dirty="0">
                <a:latin typeface="Lucida Sans" panose="020B0602030504020204" pitchFamily="34" charset="0"/>
              </a:rPr>
              <a:t>at wendidau yng nghyflymder, rheolaeth a chywirdeb y pensil</a:t>
            </a:r>
          </a:p>
          <a:p>
            <a:pPr fontAlgn="base"/>
            <a:r>
              <a:rPr lang="cy-GB" sz="2200" dirty="0">
                <a:latin typeface="Lucida Sans" panose="020B0602030504020204" pitchFamily="34" charset="0"/>
              </a:rPr>
              <a:t>Dealltwriaeth gyfyngedig o gyfathrebu di-eiriau</a:t>
            </a:r>
          </a:p>
          <a:p>
            <a:pPr fontAlgn="base"/>
            <a:r>
              <a:rPr lang="cy-GB" sz="2200" dirty="0" smtClean="0">
                <a:latin typeface="Lucida Sans" panose="020B0602030504020204" pitchFamily="34" charset="0"/>
              </a:rPr>
              <a:t>Dryswch rhwng </a:t>
            </a:r>
            <a:r>
              <a:rPr lang="cy-GB" sz="2200" dirty="0">
                <a:latin typeface="Lucida Sans" panose="020B0602030504020204" pitchFamily="34" charset="0"/>
              </a:rPr>
              <a:t>chwith a dde, i fyny ac i lawr, i'r dwyrain a'r gorllewin</a:t>
            </a:r>
          </a:p>
          <a:p>
            <a:pPr fontAlgn="base"/>
            <a:r>
              <a:rPr lang="cy-GB" sz="2200" dirty="0">
                <a:latin typeface="Lucida Sans" panose="020B0602030504020204" pitchFamily="34" charset="0"/>
              </a:rPr>
              <a:t>Dewis llaw amhenodol</a:t>
            </a:r>
          </a:p>
          <a:p>
            <a:pPr fontAlgn="base"/>
            <a:r>
              <a:rPr lang="cy-GB" sz="2200" dirty="0">
                <a:latin typeface="Lucida Sans" panose="020B0602030504020204" pitchFamily="34" charset="0"/>
              </a:rPr>
              <a:t>P</a:t>
            </a:r>
            <a:r>
              <a:rPr lang="cy-GB" sz="2200" dirty="0" smtClean="0">
                <a:latin typeface="Lucida Sans" panose="020B0602030504020204" pitchFamily="34" charset="0"/>
              </a:rPr>
              <a:t>erfformio'n </a:t>
            </a:r>
            <a:r>
              <a:rPr lang="cy-GB" sz="2200" dirty="0">
                <a:latin typeface="Lucida Sans" panose="020B0602030504020204" pitchFamily="34" charset="0"/>
              </a:rPr>
              <a:t>anwastad o ddydd i ddydd</a:t>
            </a:r>
            <a:endParaRPr lang="cy-GB" sz="2200" dirty="0" smtClean="0">
              <a:latin typeface="Lucida Sans" panose="020B0602030504020204" pitchFamily="34" charset="0"/>
            </a:endParaRPr>
          </a:p>
        </p:txBody>
      </p:sp>
      <p:sp>
        <p:nvSpPr>
          <p:cNvPr id="4" name="Content Placeholder 3"/>
          <p:cNvSpPr>
            <a:spLocks noGrp="1"/>
          </p:cNvSpPr>
          <p:nvPr>
            <p:ph sz="half" idx="2"/>
          </p:nvPr>
        </p:nvSpPr>
        <p:spPr>
          <a:xfrm>
            <a:off x="4648200" y="980728"/>
            <a:ext cx="4388296" cy="4896544"/>
          </a:xfrm>
        </p:spPr>
        <p:txBody>
          <a:bodyPr rtlCol="0">
            <a:normAutofit fontScale="85000" lnSpcReduction="20000"/>
          </a:bodyPr>
          <a:lstStyle/>
          <a:p>
            <a:pPr marL="0" indent="0" fontAlgn="base">
              <a:buNone/>
            </a:pPr>
            <a:r>
              <a:rPr lang="en-GB" b="1" dirty="0" smtClean="0">
                <a:solidFill>
                  <a:srgbClr val="002060"/>
                </a:solidFill>
                <a:latin typeface="Lucida Sans" panose="020B0602030504020204" pitchFamily="34" charset="0"/>
              </a:rPr>
              <a:t>Skills</a:t>
            </a:r>
          </a:p>
          <a:p>
            <a:pPr fontAlgn="base"/>
            <a:r>
              <a:rPr lang="en-GB" dirty="0">
                <a:solidFill>
                  <a:srgbClr val="002060"/>
                </a:solidFill>
                <a:latin typeface="Lucida Sans" panose="020B0602030504020204" pitchFamily="34" charset="0"/>
              </a:rPr>
              <a:t>Poor motor skills, leading to weaknesses in speed, control and accuracy of the pencil</a:t>
            </a:r>
          </a:p>
          <a:p>
            <a:pPr fontAlgn="base"/>
            <a:r>
              <a:rPr lang="en-GB" dirty="0">
                <a:solidFill>
                  <a:srgbClr val="002060"/>
                </a:solidFill>
                <a:latin typeface="Lucida Sans" panose="020B0602030504020204" pitchFamily="34" charset="0"/>
              </a:rPr>
              <a:t>Limited understanding of non verbal communication</a:t>
            </a:r>
          </a:p>
          <a:p>
            <a:pPr fontAlgn="base"/>
            <a:r>
              <a:rPr lang="en-GB" dirty="0">
                <a:solidFill>
                  <a:srgbClr val="002060"/>
                </a:solidFill>
                <a:latin typeface="Lucida Sans" panose="020B0602030504020204" pitchFamily="34" charset="0"/>
              </a:rPr>
              <a:t>Confused by the difference between left and right, up and down, east and west</a:t>
            </a:r>
          </a:p>
          <a:p>
            <a:pPr fontAlgn="base"/>
            <a:r>
              <a:rPr lang="en-GB" dirty="0">
                <a:solidFill>
                  <a:srgbClr val="002060"/>
                </a:solidFill>
                <a:latin typeface="Lucida Sans" panose="020B0602030504020204" pitchFamily="34" charset="0"/>
              </a:rPr>
              <a:t>Indeterminate hand preference</a:t>
            </a:r>
          </a:p>
          <a:p>
            <a:pPr fontAlgn="base"/>
            <a:r>
              <a:rPr lang="en-GB" dirty="0">
                <a:solidFill>
                  <a:srgbClr val="002060"/>
                </a:solidFill>
                <a:latin typeface="Lucida Sans" panose="020B0602030504020204" pitchFamily="34" charset="0"/>
              </a:rPr>
              <a:t>Performs unevenly from day to day</a:t>
            </a:r>
          </a:p>
        </p:txBody>
      </p:sp>
    </p:spTree>
    <p:extLst>
      <p:ext uri="{BB962C8B-B14F-4D97-AF65-F5344CB8AC3E}">
        <p14:creationId xmlns:p14="http://schemas.microsoft.com/office/powerpoint/2010/main" val="24978188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eaLnBrk="1" hangingPunct="1"/>
            <a:r>
              <a:rPr lang="cy-GB" altLang="en-US" sz="2400" dirty="0" smtClean="0">
                <a:latin typeface="Lucida Sans" panose="020B0602030504020204" pitchFamily="34" charset="0"/>
              </a:rPr>
              <a:t>Arwyddion o Dyslecsia - Cynradd</a:t>
            </a:r>
            <a:r>
              <a:rPr lang="cy-GB" altLang="en-US" sz="2400" dirty="0" smtClean="0">
                <a:latin typeface="Lucida Sans" panose="020B0602030504020204" pitchFamily="34" charset="0"/>
              </a:rPr>
              <a:t> (7)   </a:t>
            </a:r>
            <a:br>
              <a:rPr lang="cy-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Signs of Dyslexia – Primary (7)</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662" y="980728"/>
            <a:ext cx="4606354" cy="4608860"/>
          </a:xfrm>
        </p:spPr>
        <p:txBody>
          <a:bodyPr rtlCol="0">
            <a:noAutofit/>
          </a:bodyPr>
          <a:lstStyle/>
          <a:p>
            <a:pPr marL="0" indent="0" fontAlgn="base">
              <a:buNone/>
            </a:pPr>
            <a:r>
              <a:rPr lang="cy-GB" sz="2200" b="1" dirty="0" smtClean="0">
                <a:latin typeface="Lucida Sans" panose="020B0602030504020204" pitchFamily="34" charset="0"/>
              </a:rPr>
              <a:t>Ymddygiad</a:t>
            </a:r>
          </a:p>
          <a:p>
            <a:pPr fontAlgn="base"/>
            <a:r>
              <a:rPr lang="cy-GB" sz="2200" dirty="0">
                <a:latin typeface="Lucida Sans" panose="020B0602030504020204" pitchFamily="34" charset="0"/>
              </a:rPr>
              <a:t>D</a:t>
            </a:r>
            <a:r>
              <a:rPr lang="cy-GB" sz="2200" dirty="0" smtClean="0">
                <a:latin typeface="Lucida Sans" panose="020B0602030504020204" pitchFamily="34" charset="0"/>
              </a:rPr>
              <a:t>efnyddio </a:t>
            </a:r>
            <a:r>
              <a:rPr lang="cy-GB" sz="2200" dirty="0">
                <a:latin typeface="Lucida Sans" panose="020B0602030504020204" pitchFamily="34" charset="0"/>
              </a:rPr>
              <a:t>tactegau osgoi gwaith, fel </a:t>
            </a:r>
            <a:r>
              <a:rPr lang="cy-GB" sz="2200" dirty="0" err="1">
                <a:latin typeface="Lucida Sans" panose="020B0602030504020204" pitchFamily="34" charset="0"/>
              </a:rPr>
              <a:t>hogi</a:t>
            </a:r>
            <a:r>
              <a:rPr lang="cy-GB" sz="2200" dirty="0">
                <a:latin typeface="Lucida Sans" panose="020B0602030504020204" pitchFamily="34" charset="0"/>
              </a:rPr>
              <a:t> pensiliau a chwilio am lyfrau</a:t>
            </a:r>
          </a:p>
          <a:p>
            <a:pPr fontAlgn="base"/>
            <a:r>
              <a:rPr lang="cy-GB" sz="2200" dirty="0" smtClean="0">
                <a:latin typeface="Lucida Sans" panose="020B0602030504020204" pitchFamily="34" charset="0"/>
              </a:rPr>
              <a:t>Ymddangos </a:t>
            </a:r>
            <a:r>
              <a:rPr lang="cy-GB" sz="2200" dirty="0">
                <a:latin typeface="Lucida Sans" panose="020B0602030504020204" pitchFamily="34" charset="0"/>
              </a:rPr>
              <a:t>yn ‘freuddwydiol’, nid yw’n ymddangos ei fod yn gwrando</a:t>
            </a:r>
          </a:p>
          <a:p>
            <a:pPr fontAlgn="base"/>
            <a:r>
              <a:rPr lang="cy-GB" sz="2200" dirty="0">
                <a:latin typeface="Lucida Sans" panose="020B0602030504020204" pitchFamily="34" charset="0"/>
              </a:rPr>
              <a:t>Tynnu sylw'n hawdd</a:t>
            </a:r>
          </a:p>
          <a:p>
            <a:pPr fontAlgn="base"/>
            <a:r>
              <a:rPr lang="cy-GB" sz="2200" dirty="0" smtClean="0">
                <a:latin typeface="Lucida Sans" panose="020B0602030504020204" pitchFamily="34" charset="0"/>
              </a:rPr>
              <a:t>Clown y dosbarth neu'n </a:t>
            </a:r>
            <a:r>
              <a:rPr lang="cy-GB" sz="2200" dirty="0">
                <a:latin typeface="Lucida Sans" panose="020B0602030504020204" pitchFamily="34" charset="0"/>
              </a:rPr>
              <a:t>aflonyddgar neu'n tynnu'n ôl</a:t>
            </a:r>
          </a:p>
          <a:p>
            <a:pPr fontAlgn="base"/>
            <a:r>
              <a:rPr lang="cy-GB" sz="2200" dirty="0">
                <a:latin typeface="Lucida Sans" panose="020B0602030504020204" pitchFamily="34" charset="0"/>
              </a:rPr>
              <a:t>Wedi blino'n ormodol </a:t>
            </a:r>
            <a:r>
              <a:rPr lang="cy-GB" sz="2200" dirty="0" smtClean="0">
                <a:latin typeface="Lucida Sans" panose="020B0602030504020204" pitchFamily="34" charset="0"/>
              </a:rPr>
              <a:t>oblegid yr angen i ganolbwyntio </a:t>
            </a:r>
            <a:r>
              <a:rPr lang="cy-GB" sz="2200" dirty="0">
                <a:latin typeface="Lucida Sans" panose="020B0602030504020204" pitchFamily="34" charset="0"/>
              </a:rPr>
              <a:t>ac </a:t>
            </a:r>
            <a:r>
              <a:rPr lang="cy-GB" sz="2200" dirty="0" smtClean="0">
                <a:latin typeface="Lucida Sans" panose="020B0602030504020204" pitchFamily="34" charset="0"/>
              </a:rPr>
              <a:t>ymdrechu</a:t>
            </a:r>
          </a:p>
        </p:txBody>
      </p:sp>
      <p:sp>
        <p:nvSpPr>
          <p:cNvPr id="4" name="Content Placeholder 3"/>
          <p:cNvSpPr>
            <a:spLocks noGrp="1"/>
          </p:cNvSpPr>
          <p:nvPr>
            <p:ph sz="half" idx="2"/>
          </p:nvPr>
        </p:nvSpPr>
        <p:spPr>
          <a:xfrm>
            <a:off x="4648200" y="980728"/>
            <a:ext cx="4388296" cy="4896544"/>
          </a:xfrm>
        </p:spPr>
        <p:txBody>
          <a:bodyPr rtlCol="0">
            <a:normAutofit fontScale="92500" lnSpcReduction="20000"/>
          </a:bodyPr>
          <a:lstStyle/>
          <a:p>
            <a:pPr marL="0" indent="0" fontAlgn="base">
              <a:buNone/>
            </a:pPr>
            <a:r>
              <a:rPr lang="en-GB" b="1" dirty="0" smtClean="0">
                <a:solidFill>
                  <a:srgbClr val="002060"/>
                </a:solidFill>
                <a:latin typeface="Lucida Sans" panose="020B0602030504020204" pitchFamily="34" charset="0"/>
              </a:rPr>
              <a:t>Behaviour</a:t>
            </a:r>
          </a:p>
          <a:p>
            <a:pPr fontAlgn="base"/>
            <a:r>
              <a:rPr lang="en-GB" dirty="0">
                <a:solidFill>
                  <a:srgbClr val="002060"/>
                </a:solidFill>
                <a:latin typeface="Lucida Sans" panose="020B0602030504020204" pitchFamily="34" charset="0"/>
              </a:rPr>
              <a:t>Uses work avoidance tactics, such as sharpening pencils and looking for books</a:t>
            </a:r>
          </a:p>
          <a:p>
            <a:pPr fontAlgn="base"/>
            <a:r>
              <a:rPr lang="en-GB" dirty="0">
                <a:solidFill>
                  <a:srgbClr val="002060"/>
                </a:solidFill>
                <a:latin typeface="Lucida Sans" panose="020B0602030504020204" pitchFamily="34" charset="0"/>
              </a:rPr>
              <a:t>Seems ‘dreamy’, does not seem to listen</a:t>
            </a:r>
          </a:p>
          <a:p>
            <a:pPr fontAlgn="base"/>
            <a:r>
              <a:rPr lang="en-GB" dirty="0">
                <a:solidFill>
                  <a:srgbClr val="002060"/>
                </a:solidFill>
                <a:latin typeface="Lucida Sans" panose="020B0602030504020204" pitchFamily="34" charset="0"/>
              </a:rPr>
              <a:t>Easily distracted</a:t>
            </a:r>
          </a:p>
          <a:p>
            <a:pPr fontAlgn="base"/>
            <a:r>
              <a:rPr lang="en-GB" dirty="0">
                <a:solidFill>
                  <a:srgbClr val="002060"/>
                </a:solidFill>
                <a:latin typeface="Lucida Sans" panose="020B0602030504020204" pitchFamily="34" charset="0"/>
              </a:rPr>
              <a:t>Is the class clown or is disruptive or withdrawn</a:t>
            </a:r>
          </a:p>
          <a:p>
            <a:pPr fontAlgn="base"/>
            <a:r>
              <a:rPr lang="en-GB" dirty="0">
                <a:solidFill>
                  <a:srgbClr val="002060"/>
                </a:solidFill>
                <a:latin typeface="Lucida Sans" panose="020B0602030504020204" pitchFamily="34" charset="0"/>
              </a:rPr>
              <a:t>Is excessively tired due to amount of concentration and effort required</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9901572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422275" y="0"/>
            <a:ext cx="8229600" cy="1143000"/>
          </a:xfrm>
        </p:spPr>
        <p:txBody>
          <a:bodyPr/>
          <a:lstStyle/>
          <a:p>
            <a:pPr algn="ctr" eaLnBrk="1" hangingPunct="1"/>
            <a:r>
              <a:rPr lang="cy-GB" altLang="en-US" sz="3200" dirty="0" smtClean="0">
                <a:latin typeface="Lucida Sans" panose="020B0602030504020204" pitchFamily="34" charset="0"/>
              </a:rPr>
              <a:t>‘The </a:t>
            </a:r>
            <a:r>
              <a:rPr lang="cy-GB" altLang="en-US" sz="3200" dirty="0" err="1" smtClean="0">
                <a:latin typeface="Lucida Sans" panose="020B0602030504020204" pitchFamily="34" charset="0"/>
              </a:rPr>
              <a:t>Multi-Deficit</a:t>
            </a:r>
            <a:r>
              <a:rPr lang="cy-GB" altLang="en-US" sz="3200" dirty="0" smtClean="0">
                <a:latin typeface="Lucida Sans" panose="020B0602030504020204" pitchFamily="34" charset="0"/>
              </a:rPr>
              <a:t> Model of </a:t>
            </a:r>
            <a:r>
              <a:rPr lang="cy-GB" altLang="en-US" sz="3200" dirty="0" err="1" smtClean="0">
                <a:latin typeface="Lucida Sans" panose="020B0602030504020204" pitchFamily="34" charset="0"/>
              </a:rPr>
              <a:t>Dyslexia</a:t>
            </a:r>
            <a:r>
              <a:rPr lang="cy-GB" altLang="en-US" sz="3200" dirty="0" smtClean="0">
                <a:latin typeface="Lucida Sans" panose="020B0602030504020204" pitchFamily="34" charset="0"/>
              </a:rPr>
              <a:t>’</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fontScale="85000" lnSpcReduction="20000"/>
          </a:bodyPr>
          <a:lstStyle/>
          <a:p>
            <a:pPr>
              <a:defRPr/>
            </a:pPr>
            <a:r>
              <a:rPr lang="en-US" dirty="0">
                <a:latin typeface="Lucida Sans" panose="020B0602030504020204" pitchFamily="34" charset="0"/>
              </a:rPr>
              <a:t>Dim un </a:t>
            </a:r>
            <a:r>
              <a:rPr lang="en-US" dirty="0" err="1">
                <a:latin typeface="Lucida Sans" panose="020B0602030504020204" pitchFamily="34" charset="0"/>
              </a:rPr>
              <a:t>achos</a:t>
            </a:r>
            <a:endParaRPr lang="en-US" dirty="0">
              <a:latin typeface="Lucida Sans" panose="020B0602030504020204" pitchFamily="34" charset="0"/>
            </a:endParaRPr>
          </a:p>
          <a:p>
            <a:pPr>
              <a:defRPr/>
            </a:pPr>
            <a:r>
              <a:rPr lang="en-US" dirty="0" err="1">
                <a:latin typeface="Lucida Sans" panose="020B0602030504020204" pitchFamily="34" charset="0"/>
              </a:rPr>
              <a:t>Gormod</a:t>
            </a:r>
            <a:r>
              <a:rPr lang="en-US" dirty="0">
                <a:latin typeface="Lucida Sans" panose="020B0602030504020204" pitchFamily="34" charset="0"/>
              </a:rPr>
              <a:t> o </a:t>
            </a:r>
            <a:r>
              <a:rPr lang="en-US" dirty="0" err="1">
                <a:latin typeface="Lucida Sans" panose="020B0602030504020204" pitchFamily="34" charset="0"/>
              </a:rPr>
              <a:t>orgyffwrdd</a:t>
            </a:r>
            <a:endParaRPr lang="en-US" dirty="0">
              <a:latin typeface="Lucida Sans" panose="020B0602030504020204" pitchFamily="34" charset="0"/>
            </a:endParaRPr>
          </a:p>
          <a:p>
            <a:pPr marL="0" indent="0">
              <a:buNone/>
              <a:defRPr/>
            </a:pPr>
            <a:r>
              <a:rPr lang="en-US" b="1" dirty="0">
                <a:latin typeface="Lucida Sans" panose="020B0602030504020204" pitchFamily="34" charset="0"/>
              </a:rPr>
              <a:t>4 </a:t>
            </a:r>
            <a:r>
              <a:rPr lang="en-US" b="1" dirty="0" err="1">
                <a:latin typeface="Lucida Sans" panose="020B0602030504020204" pitchFamily="34" charset="0"/>
              </a:rPr>
              <a:t>lefel</a:t>
            </a:r>
            <a:endParaRPr lang="en-US" b="1" dirty="0">
              <a:latin typeface="Lucida Sans" panose="020B0602030504020204" pitchFamily="34" charset="0"/>
            </a:endParaRPr>
          </a:p>
          <a:p>
            <a:pPr marL="514350" indent="-514350">
              <a:buFont typeface="+mj-lt"/>
              <a:buAutoNum type="arabicPeriod"/>
              <a:defRPr/>
            </a:pPr>
            <a:r>
              <a:rPr lang="en-US" dirty="0" err="1">
                <a:latin typeface="Lucida Sans" panose="020B0602030504020204" pitchFamily="34" charset="0"/>
              </a:rPr>
              <a:t>Cyfuniad</a:t>
            </a:r>
            <a:r>
              <a:rPr lang="en-US" dirty="0">
                <a:latin typeface="Lucida Sans" panose="020B0602030504020204" pitchFamily="34" charset="0"/>
              </a:rPr>
              <a:t> o </a:t>
            </a:r>
            <a:r>
              <a:rPr lang="en-US" dirty="0" err="1">
                <a:latin typeface="Lucida Sans" panose="020B0602030504020204" pitchFamily="34" charset="0"/>
              </a:rPr>
              <a:t>ffactorau</a:t>
            </a:r>
            <a:r>
              <a:rPr lang="en-US" dirty="0">
                <a:latin typeface="Lucida Sans" panose="020B0602030504020204" pitchFamily="34" charset="0"/>
              </a:rPr>
              <a:t> </a:t>
            </a:r>
            <a:r>
              <a:rPr lang="en-US" dirty="0" err="1">
                <a:latin typeface="Lucida Sans" panose="020B0602030504020204" pitchFamily="34" charset="0"/>
              </a:rPr>
              <a:t>risg</a:t>
            </a:r>
            <a:r>
              <a:rPr lang="en-US" dirty="0">
                <a:latin typeface="Lucida Sans" panose="020B0602030504020204" pitchFamily="34" charset="0"/>
              </a:rPr>
              <a:t> </a:t>
            </a:r>
            <a:r>
              <a:rPr lang="en-US" dirty="0" err="1">
                <a:latin typeface="Lucida Sans" panose="020B0602030504020204" pitchFamily="34" charset="0"/>
              </a:rPr>
              <a:t>genetig</a:t>
            </a:r>
            <a:r>
              <a:rPr lang="en-US" dirty="0">
                <a:latin typeface="Lucida Sans" panose="020B0602030504020204" pitchFamily="34" charset="0"/>
              </a:rPr>
              <a:t> ac </a:t>
            </a:r>
            <a:r>
              <a:rPr lang="en-US" dirty="0" err="1">
                <a:latin typeface="Lucida Sans" panose="020B0602030504020204" pitchFamily="34" charset="0"/>
              </a:rPr>
              <a:t>amgylcheddol</a:t>
            </a:r>
            <a:endParaRPr lang="en-US" dirty="0">
              <a:latin typeface="Lucida Sans" panose="020B0602030504020204" pitchFamily="34" charset="0"/>
            </a:endParaRPr>
          </a:p>
          <a:p>
            <a:pPr marL="514350" indent="-514350">
              <a:buFont typeface="+mj-lt"/>
              <a:buAutoNum type="arabicPeriod"/>
              <a:defRPr/>
            </a:pPr>
            <a:r>
              <a:rPr lang="en-US" dirty="0" err="1">
                <a:latin typeface="Lucida Sans" panose="020B0602030504020204" pitchFamily="34" charset="0"/>
              </a:rPr>
              <a:t>Cyfuniad</a:t>
            </a:r>
            <a:r>
              <a:rPr lang="en-US" dirty="0">
                <a:latin typeface="Lucida Sans" panose="020B0602030504020204" pitchFamily="34" charset="0"/>
              </a:rPr>
              <a:t> o </a:t>
            </a:r>
            <a:r>
              <a:rPr lang="en-US" dirty="0" err="1">
                <a:latin typeface="Lucida Sans" panose="020B0602030504020204" pitchFamily="34" charset="0"/>
              </a:rPr>
              <a:t>systemau</a:t>
            </a:r>
            <a:r>
              <a:rPr lang="en-US" dirty="0">
                <a:latin typeface="Lucida Sans" panose="020B0602030504020204" pitchFamily="34" charset="0"/>
              </a:rPr>
              <a:t> </a:t>
            </a:r>
            <a:r>
              <a:rPr lang="en-US" dirty="0" err="1">
                <a:latin typeface="Lucida Sans" panose="020B0602030504020204" pitchFamily="34" charset="0"/>
              </a:rPr>
              <a:t>niwral</a:t>
            </a:r>
            <a:r>
              <a:rPr lang="en-US" dirty="0">
                <a:latin typeface="Lucida Sans" panose="020B0602030504020204" pitchFamily="34" charset="0"/>
              </a:rPr>
              <a:t> </a:t>
            </a:r>
            <a:r>
              <a:rPr lang="en-US" dirty="0" err="1">
                <a:latin typeface="Lucida Sans" panose="020B0602030504020204" pitchFamily="34" charset="0"/>
              </a:rPr>
              <a:t>sy'n</a:t>
            </a:r>
            <a:r>
              <a:rPr lang="en-US" dirty="0">
                <a:latin typeface="Lucida Sans" panose="020B0602030504020204" pitchFamily="34" charset="0"/>
              </a:rPr>
              <a:t> </a:t>
            </a:r>
            <a:r>
              <a:rPr lang="en-US" dirty="0" err="1">
                <a:latin typeface="Lucida Sans" panose="020B0602030504020204" pitchFamily="34" charset="0"/>
              </a:rPr>
              <a:t>cael</a:t>
            </a:r>
            <a:r>
              <a:rPr lang="en-US" dirty="0">
                <a:latin typeface="Lucida Sans" panose="020B0602030504020204" pitchFamily="34" charset="0"/>
              </a:rPr>
              <a:t> </a:t>
            </a:r>
            <a:r>
              <a:rPr lang="en-US" dirty="0" err="1">
                <a:latin typeface="Lucida Sans" panose="020B0602030504020204" pitchFamily="34" charset="0"/>
              </a:rPr>
              <a:t>eu</a:t>
            </a:r>
            <a:r>
              <a:rPr lang="en-US" dirty="0">
                <a:latin typeface="Lucida Sans" panose="020B0602030504020204" pitchFamily="34" charset="0"/>
              </a:rPr>
              <a:t> </a:t>
            </a:r>
            <a:r>
              <a:rPr lang="en-US" dirty="0" err="1">
                <a:latin typeface="Lucida Sans" panose="020B0602030504020204" pitchFamily="34" charset="0"/>
              </a:rPr>
              <a:t>heffeithio</a:t>
            </a:r>
            <a:r>
              <a:rPr lang="en-US" dirty="0">
                <a:latin typeface="Lucida Sans" panose="020B0602030504020204" pitchFamily="34" charset="0"/>
              </a:rPr>
              <a:t> </a:t>
            </a:r>
            <a:r>
              <a:rPr lang="en-US" dirty="0" err="1">
                <a:latin typeface="Lucida Sans" panose="020B0602030504020204" pitchFamily="34" charset="0"/>
              </a:rPr>
              <a:t>gan</a:t>
            </a:r>
            <a:r>
              <a:rPr lang="en-US" dirty="0">
                <a:latin typeface="Lucida Sans" panose="020B0602030504020204" pitchFamily="34" charset="0"/>
              </a:rPr>
              <a:t> bob </a:t>
            </a:r>
            <a:r>
              <a:rPr lang="en-US" dirty="0" err="1">
                <a:latin typeface="Lucida Sans" panose="020B0602030504020204" pitchFamily="34" charset="0"/>
              </a:rPr>
              <a:t>ffactor</a:t>
            </a:r>
            <a:r>
              <a:rPr lang="en-US" dirty="0">
                <a:latin typeface="Lucida Sans" panose="020B0602030504020204" pitchFamily="34" charset="0"/>
              </a:rPr>
              <a:t> </a:t>
            </a:r>
            <a:r>
              <a:rPr lang="en-US" dirty="0" err="1">
                <a:latin typeface="Lucida Sans" panose="020B0602030504020204" pitchFamily="34" charset="0"/>
              </a:rPr>
              <a:t>risg</a:t>
            </a:r>
            <a:endParaRPr lang="en-US" dirty="0">
              <a:latin typeface="Lucida Sans" panose="020B0602030504020204" pitchFamily="34" charset="0"/>
            </a:endParaRPr>
          </a:p>
          <a:p>
            <a:pPr marL="514350" indent="-514350">
              <a:buFont typeface="+mj-lt"/>
              <a:buAutoNum type="arabicPeriod"/>
              <a:defRPr/>
            </a:pPr>
            <a:r>
              <a:rPr lang="en-US" dirty="0" err="1">
                <a:latin typeface="Lucida Sans" panose="020B0602030504020204" pitchFamily="34" charset="0"/>
              </a:rPr>
              <a:t>Prosesau</a:t>
            </a:r>
            <a:r>
              <a:rPr lang="en-US" dirty="0">
                <a:latin typeface="Lucida Sans" panose="020B0602030504020204" pitchFamily="34" charset="0"/>
              </a:rPr>
              <a:t> </a:t>
            </a:r>
            <a:r>
              <a:rPr lang="en-US" dirty="0" err="1">
                <a:latin typeface="Lucida Sans" panose="020B0602030504020204" pitchFamily="34" charset="0"/>
              </a:rPr>
              <a:t>gwybyddol</a:t>
            </a:r>
            <a:r>
              <a:rPr lang="en-US" dirty="0">
                <a:latin typeface="Lucida Sans" panose="020B0602030504020204" pitchFamily="34" charset="0"/>
              </a:rPr>
              <a:t> </a:t>
            </a:r>
            <a:r>
              <a:rPr lang="en-US" dirty="0" err="1">
                <a:latin typeface="Lucida Sans" panose="020B0602030504020204" pitchFamily="34" charset="0"/>
              </a:rPr>
              <a:t>yr</a:t>
            </a:r>
            <a:r>
              <a:rPr lang="en-US" dirty="0">
                <a:latin typeface="Lucida Sans" panose="020B0602030504020204" pitchFamily="34" charset="0"/>
              </a:rPr>
              <a:t> </a:t>
            </a:r>
            <a:r>
              <a:rPr lang="en-US" dirty="0" err="1">
                <a:latin typeface="Lucida Sans" panose="020B0602030504020204" pitchFamily="34" charset="0"/>
              </a:rPr>
              <a:t>effeithir</a:t>
            </a:r>
            <a:r>
              <a:rPr lang="en-US" dirty="0">
                <a:latin typeface="Lucida Sans" panose="020B0602030504020204" pitchFamily="34" charset="0"/>
              </a:rPr>
              <a:t> </a:t>
            </a:r>
            <a:r>
              <a:rPr lang="en-US" dirty="0" err="1">
                <a:latin typeface="Lucida Sans" panose="020B0602030504020204" pitchFamily="34" charset="0"/>
              </a:rPr>
              <a:t>arnynt</a:t>
            </a:r>
            <a:endParaRPr lang="en-US" dirty="0">
              <a:latin typeface="Lucida Sans" panose="020B0602030504020204" pitchFamily="34" charset="0"/>
            </a:endParaRPr>
          </a:p>
          <a:p>
            <a:pPr marL="514350" indent="-514350">
              <a:buFont typeface="+mj-lt"/>
              <a:buAutoNum type="arabicPeriod"/>
              <a:defRPr/>
            </a:pPr>
            <a:r>
              <a:rPr lang="en-US" dirty="0" err="1">
                <a:latin typeface="Lucida Sans" panose="020B0602030504020204" pitchFamily="34" charset="0"/>
              </a:rPr>
              <a:t>Lefel</a:t>
            </a:r>
            <a:r>
              <a:rPr lang="en-US" dirty="0">
                <a:latin typeface="Lucida Sans" panose="020B0602030504020204" pitchFamily="34" charset="0"/>
              </a:rPr>
              <a:t> </a:t>
            </a:r>
            <a:r>
              <a:rPr lang="en-US" dirty="0" err="1">
                <a:latin typeface="Lucida Sans" panose="020B0602030504020204" pitchFamily="34" charset="0"/>
              </a:rPr>
              <a:t>ymddygiadol</a:t>
            </a:r>
            <a:endParaRPr lang="en-US" dirty="0">
              <a:latin typeface="Lucida Sans" panose="020B0602030504020204" pitchFamily="34" charset="0"/>
            </a:endParaRPr>
          </a:p>
        </p:txBody>
      </p:sp>
      <p:sp>
        <p:nvSpPr>
          <p:cNvPr id="4" name="Content Placeholder 3"/>
          <p:cNvSpPr>
            <a:spLocks noGrp="1"/>
          </p:cNvSpPr>
          <p:nvPr>
            <p:ph sz="half" idx="2"/>
          </p:nvPr>
        </p:nvSpPr>
        <p:spPr>
          <a:xfrm>
            <a:off x="4648200" y="1143000"/>
            <a:ext cx="4316413" cy="4446588"/>
          </a:xfrm>
        </p:spPr>
        <p:txBody>
          <a:bodyPr rtlCol="0">
            <a:normAutofit fontScale="85000" lnSpcReduction="20000"/>
          </a:bodyPr>
          <a:lstStyle/>
          <a:p>
            <a:pPr eaLnBrk="1" fontAlgn="auto" hangingPunct="1">
              <a:spcAft>
                <a:spcPts val="0"/>
              </a:spcAft>
              <a:defRPr/>
            </a:pPr>
            <a:r>
              <a:rPr lang="en-US" dirty="0" smtClean="0">
                <a:solidFill>
                  <a:srgbClr val="002060"/>
                </a:solidFill>
                <a:latin typeface="Lucida Sans" panose="020B0602030504020204" pitchFamily="34" charset="0"/>
              </a:rPr>
              <a:t>No single cause</a:t>
            </a:r>
          </a:p>
          <a:p>
            <a:pPr eaLnBrk="1" fontAlgn="auto" hangingPunct="1">
              <a:spcAft>
                <a:spcPts val="0"/>
              </a:spcAft>
              <a:defRPr/>
            </a:pPr>
            <a:r>
              <a:rPr lang="en-US" dirty="0" smtClean="0">
                <a:solidFill>
                  <a:srgbClr val="002060"/>
                </a:solidFill>
                <a:latin typeface="Lucida Sans" panose="020B0602030504020204" pitchFamily="34" charset="0"/>
              </a:rPr>
              <a:t>Too much overlap</a:t>
            </a:r>
          </a:p>
          <a:p>
            <a:pPr marL="0" indent="0" eaLnBrk="1" fontAlgn="auto" hangingPunct="1">
              <a:spcAft>
                <a:spcPts val="0"/>
              </a:spcAft>
              <a:buNone/>
              <a:defRPr/>
            </a:pPr>
            <a:r>
              <a:rPr lang="en-US" b="1" dirty="0" smtClean="0">
                <a:solidFill>
                  <a:srgbClr val="002060"/>
                </a:solidFill>
                <a:latin typeface="Lucida Sans" panose="020B0602030504020204" pitchFamily="34" charset="0"/>
              </a:rPr>
              <a:t>4 levels</a:t>
            </a:r>
          </a:p>
          <a:p>
            <a:pPr marL="514350" indent="-514350" eaLnBrk="1" fontAlgn="auto" hangingPunct="1">
              <a:spcAft>
                <a:spcPts val="0"/>
              </a:spcAft>
              <a:buAutoNum type="arabicPeriod"/>
              <a:defRPr/>
            </a:pPr>
            <a:r>
              <a:rPr lang="en-US" dirty="0" smtClean="0">
                <a:solidFill>
                  <a:srgbClr val="002060"/>
                </a:solidFill>
                <a:latin typeface="Lucida Sans" panose="020B0602030504020204" pitchFamily="34" charset="0"/>
              </a:rPr>
              <a:t>Combination of genetic and environmental risk factors</a:t>
            </a:r>
          </a:p>
          <a:p>
            <a:pPr marL="514350" indent="-514350" eaLnBrk="1" fontAlgn="auto" hangingPunct="1">
              <a:spcAft>
                <a:spcPts val="0"/>
              </a:spcAft>
              <a:buAutoNum type="arabicPeriod"/>
              <a:defRPr/>
            </a:pPr>
            <a:r>
              <a:rPr lang="en-US" dirty="0" smtClean="0">
                <a:solidFill>
                  <a:srgbClr val="002060"/>
                </a:solidFill>
                <a:latin typeface="Lucida Sans" panose="020B0602030504020204" pitchFamily="34" charset="0"/>
              </a:rPr>
              <a:t>Combination of neural systems affected by each risk factor</a:t>
            </a:r>
          </a:p>
          <a:p>
            <a:pPr marL="514350" indent="-514350" eaLnBrk="1" fontAlgn="auto" hangingPunct="1">
              <a:spcAft>
                <a:spcPts val="0"/>
              </a:spcAft>
              <a:buAutoNum type="arabicPeriod"/>
              <a:defRPr/>
            </a:pPr>
            <a:r>
              <a:rPr lang="en-US" dirty="0" smtClean="0">
                <a:solidFill>
                  <a:srgbClr val="002060"/>
                </a:solidFill>
                <a:latin typeface="Lucida Sans" panose="020B0602030504020204" pitchFamily="34" charset="0"/>
              </a:rPr>
              <a:t>Cognitive processes affected</a:t>
            </a:r>
          </a:p>
          <a:p>
            <a:pPr marL="514350" indent="-514350" eaLnBrk="1" fontAlgn="auto" hangingPunct="1">
              <a:spcAft>
                <a:spcPts val="0"/>
              </a:spcAft>
              <a:buAutoNum type="arabicPeriod"/>
              <a:defRPr/>
            </a:pPr>
            <a:r>
              <a:rPr lang="en-US" dirty="0" err="1" smtClean="0">
                <a:solidFill>
                  <a:srgbClr val="002060"/>
                </a:solidFill>
                <a:latin typeface="Lucida Sans" panose="020B0602030504020204" pitchFamily="34" charset="0"/>
              </a:rPr>
              <a:t>Behavioural</a:t>
            </a:r>
            <a:r>
              <a:rPr lang="en-US" dirty="0" smtClean="0">
                <a:solidFill>
                  <a:srgbClr val="002060"/>
                </a:solidFill>
                <a:latin typeface="Lucida Sans" panose="020B0602030504020204" pitchFamily="34" charset="0"/>
              </a:rPr>
              <a:t> level</a:t>
            </a:r>
          </a:p>
          <a:p>
            <a:pPr marL="0" indent="0" algn="r">
              <a:buNone/>
              <a:defRPr/>
            </a:pPr>
            <a:r>
              <a:rPr lang="en-US" sz="1900" dirty="0">
                <a:solidFill>
                  <a:srgbClr val="002060"/>
                </a:solidFill>
                <a:latin typeface="Lucida Sans" panose="020B0602030504020204" pitchFamily="34" charset="0"/>
              </a:rPr>
              <a:t>(Kelly and Phillips, 2016)</a:t>
            </a:r>
          </a:p>
          <a:p>
            <a:pPr marL="0" indent="0" eaLnBrk="1" fontAlgn="auto" hangingPunct="1">
              <a:spcAft>
                <a:spcPts val="0"/>
              </a:spcAft>
              <a:buNone/>
              <a:defRPr/>
            </a:pPr>
            <a:endParaRPr lang="en-US" dirty="0">
              <a:solidFill>
                <a:srgbClr val="002060"/>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8800899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422275" y="0"/>
            <a:ext cx="8229600" cy="1143000"/>
          </a:xfrm>
        </p:spPr>
        <p:txBody>
          <a:bodyPr/>
          <a:lstStyle/>
          <a:p>
            <a:pPr eaLnBrk="1" hangingPunct="1"/>
            <a:r>
              <a:rPr lang="cy-GB" altLang="en-US" sz="3200" dirty="0" smtClean="0">
                <a:latin typeface="Lucida Sans" panose="020B0602030504020204" pitchFamily="34" charset="0"/>
              </a:rPr>
              <a:t>Astudiaeth achos</a:t>
            </a:r>
            <a:br>
              <a:rPr lang="cy-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Case study</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537" y="1143000"/>
            <a:ext cx="4386263" cy="4446588"/>
          </a:xfrm>
        </p:spPr>
        <p:txBody>
          <a:bodyPr rtlCol="0">
            <a:normAutofit fontScale="85000" lnSpcReduction="20000"/>
          </a:bodyPr>
          <a:lstStyle/>
          <a:p>
            <a:pPr>
              <a:buNone/>
              <a:defRPr/>
            </a:pPr>
            <a:r>
              <a:rPr lang="cy-GB" altLang="en-US" sz="2600" kern="0" dirty="0">
                <a:solidFill>
                  <a:srgbClr val="000000"/>
                </a:solidFill>
                <a:latin typeface="Lucida Sans" panose="020B0602030504020204" pitchFamily="34" charset="0"/>
              </a:rPr>
              <a:t>Mae David yn 6 oed ac yn mynychu ei ysgol leol. Nodwyd ei fod yn </a:t>
            </a:r>
            <a:r>
              <a:rPr lang="cy-GB" altLang="en-US" sz="2600" kern="0" dirty="0" smtClean="0">
                <a:solidFill>
                  <a:srgbClr val="000000"/>
                </a:solidFill>
                <a:latin typeface="Lucida Sans" panose="020B0602030504020204" pitchFamily="34" charset="0"/>
              </a:rPr>
              <a:t>'cael </a:t>
            </a:r>
            <a:r>
              <a:rPr lang="cy-GB" altLang="en-US" sz="2600" kern="0" dirty="0">
                <a:solidFill>
                  <a:srgbClr val="000000"/>
                </a:solidFill>
                <a:latin typeface="Lucida Sans" panose="020B0602030504020204" pitchFamily="34" charset="0"/>
              </a:rPr>
              <a:t>problemau</a:t>
            </a:r>
            <a:r>
              <a:rPr lang="cy-GB" altLang="en-US" sz="2600" kern="0" dirty="0" smtClean="0">
                <a:solidFill>
                  <a:srgbClr val="000000"/>
                </a:solidFill>
                <a:latin typeface="Lucida Sans" panose="020B0602030504020204" pitchFamily="34" charset="0"/>
              </a:rPr>
              <a:t>.'</a:t>
            </a:r>
            <a:endParaRPr lang="cy-GB" altLang="en-US" sz="2600" kern="0" dirty="0">
              <a:solidFill>
                <a:srgbClr val="000000"/>
              </a:solidFill>
              <a:latin typeface="Lucida Sans" panose="020B0602030504020204" pitchFamily="34" charset="0"/>
            </a:endParaRPr>
          </a:p>
          <a:p>
            <a:pPr>
              <a:buNone/>
              <a:defRPr/>
            </a:pPr>
            <a:r>
              <a:rPr lang="cy-GB" altLang="en-US" sz="2600" kern="0" dirty="0">
                <a:solidFill>
                  <a:srgbClr val="000000"/>
                </a:solidFill>
                <a:latin typeface="Lucida Sans" panose="020B0602030504020204" pitchFamily="34" charset="0"/>
              </a:rPr>
              <a:t>Mae staff yr ysgol yn aml yn ei </a:t>
            </a:r>
            <a:r>
              <a:rPr lang="cy-GB" altLang="en-US" sz="2600" kern="0" dirty="0" smtClean="0">
                <a:solidFill>
                  <a:srgbClr val="000000"/>
                </a:solidFill>
                <a:latin typeface="Lucida Sans" panose="020B0602030504020204" pitchFamily="34" charset="0"/>
              </a:rPr>
              <a:t>ddisgrifio’n </a:t>
            </a:r>
            <a:r>
              <a:rPr lang="cy-GB" altLang="en-US" sz="2600" kern="0" dirty="0">
                <a:solidFill>
                  <a:srgbClr val="000000"/>
                </a:solidFill>
                <a:latin typeface="Lucida Sans" panose="020B0602030504020204" pitchFamily="34" charset="0"/>
              </a:rPr>
              <a:t>aflonyddgar ac yn ddiog. Mae'n ymddieithrio oddi wrth dasgau ysgrifenedig. Mae'n aml yn cael ei dynnu allan o'r dosbarth am gymorth ychwanegol.</a:t>
            </a:r>
          </a:p>
          <a:p>
            <a:pPr>
              <a:buNone/>
              <a:defRPr/>
            </a:pPr>
            <a:r>
              <a:rPr lang="cy-GB" altLang="en-US" sz="2600" kern="0" dirty="0">
                <a:solidFill>
                  <a:srgbClr val="000000"/>
                </a:solidFill>
                <a:latin typeface="Lucida Sans" panose="020B0602030504020204" pitchFamily="34" charset="0"/>
              </a:rPr>
              <a:t>Mae David yn rhagori mewn </a:t>
            </a:r>
            <a:r>
              <a:rPr lang="cy-GB" altLang="en-US" sz="2600" kern="0" dirty="0" smtClean="0">
                <a:solidFill>
                  <a:srgbClr val="000000"/>
                </a:solidFill>
                <a:latin typeface="Lucida Sans" panose="020B0602030504020204" pitchFamily="34" charset="0"/>
              </a:rPr>
              <a:t>Hanes</a:t>
            </a:r>
            <a:r>
              <a:rPr lang="cy-GB" altLang="en-US" sz="2600" kern="0" dirty="0">
                <a:solidFill>
                  <a:srgbClr val="000000"/>
                </a:solidFill>
                <a:latin typeface="Lucida Sans" panose="020B0602030504020204" pitchFamily="34" charset="0"/>
              </a:rPr>
              <a:t>; Mae'n </a:t>
            </a:r>
            <a:r>
              <a:rPr lang="cy-GB" altLang="en-US" sz="2600" kern="0" dirty="0" err="1">
                <a:solidFill>
                  <a:srgbClr val="000000"/>
                </a:solidFill>
                <a:latin typeface="Lucida Sans" panose="020B0602030504020204" pitchFamily="34" charset="0"/>
              </a:rPr>
              <a:t>cofio'r</a:t>
            </a:r>
            <a:r>
              <a:rPr lang="cy-GB" altLang="en-US" sz="2600" kern="0" dirty="0">
                <a:solidFill>
                  <a:srgbClr val="000000"/>
                </a:solidFill>
                <a:latin typeface="Lucida Sans" panose="020B0602030504020204" pitchFamily="34" charset="0"/>
              </a:rPr>
              <a:t> rhan fwyaf o ffeithiau ac mae'n cywiro staff yn aml.</a:t>
            </a:r>
            <a:endParaRPr lang="en-US" dirty="0"/>
          </a:p>
        </p:txBody>
      </p:sp>
      <p:sp>
        <p:nvSpPr>
          <p:cNvPr id="4" name="Content Placeholder 3"/>
          <p:cNvSpPr>
            <a:spLocks noGrp="1"/>
          </p:cNvSpPr>
          <p:nvPr>
            <p:ph sz="half" idx="2"/>
          </p:nvPr>
        </p:nvSpPr>
        <p:spPr>
          <a:xfrm>
            <a:off x="4648200" y="1143000"/>
            <a:ext cx="4316413" cy="4446588"/>
          </a:xfrm>
        </p:spPr>
        <p:txBody>
          <a:bodyPr rtlCol="0">
            <a:normAutofit fontScale="85000" lnSpcReduction="20000"/>
          </a:bodyPr>
          <a:lstStyle/>
          <a:p>
            <a:pPr eaLnBrk="1" hangingPunct="1">
              <a:buFontTx/>
              <a:buNone/>
              <a:defRPr/>
            </a:pPr>
            <a:r>
              <a:rPr lang="en-GB" altLang="en-US" dirty="0" smtClean="0">
                <a:solidFill>
                  <a:srgbClr val="002060"/>
                </a:solidFill>
                <a:latin typeface="Lucida Sans" panose="020B0602030504020204" pitchFamily="34" charset="0"/>
              </a:rPr>
              <a:t>David is 6 years old and attends his local school. He has been identified as ‘having problems.’</a:t>
            </a:r>
          </a:p>
          <a:p>
            <a:pPr eaLnBrk="1" hangingPunct="1">
              <a:buFontTx/>
              <a:buNone/>
              <a:defRPr/>
            </a:pPr>
            <a:r>
              <a:rPr lang="en-GB" altLang="en-US" dirty="0" smtClean="0">
                <a:solidFill>
                  <a:srgbClr val="002060"/>
                </a:solidFill>
                <a:latin typeface="Lucida Sans" panose="020B0602030504020204" pitchFamily="34" charset="0"/>
              </a:rPr>
              <a:t>Staff at the school often describe him as disruptive and lazy. He disengages from written tasks. He is often withdrawn from class for additional support.</a:t>
            </a:r>
          </a:p>
          <a:p>
            <a:pPr eaLnBrk="1" hangingPunct="1">
              <a:buFontTx/>
              <a:buNone/>
              <a:defRPr/>
            </a:pPr>
            <a:r>
              <a:rPr lang="en-GB" altLang="en-US" dirty="0" smtClean="0">
                <a:solidFill>
                  <a:srgbClr val="002060"/>
                </a:solidFill>
                <a:latin typeface="Lucida Sans" panose="020B0602030504020204" pitchFamily="34" charset="0"/>
              </a:rPr>
              <a:t>David excels in History; he remembers most facts and often corrects staff.</a:t>
            </a:r>
            <a:endParaRPr lang="en-GB" altLang="en-US" dirty="0">
              <a:solidFill>
                <a:srgbClr val="002060"/>
              </a:solidFill>
              <a:latin typeface="Lucida Sans" panose="020B0602030504020204" pitchFamily="34" charset="0"/>
            </a:endParaRPr>
          </a:p>
          <a:p>
            <a:pPr eaLnBrk="1" fontAlgn="auto" hangingPunct="1">
              <a:spcAft>
                <a:spcPts val="0"/>
              </a:spcAft>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3575219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422275" y="0"/>
            <a:ext cx="8229600" cy="1143000"/>
          </a:xfrm>
        </p:spPr>
        <p:txBody>
          <a:bodyPr/>
          <a:lstStyle/>
          <a:p>
            <a:pPr eaLnBrk="1" hangingPunct="1"/>
            <a:r>
              <a:rPr lang="cy-GB" altLang="en-US" sz="3200" dirty="0" smtClean="0">
                <a:latin typeface="Lucida Sans" panose="020B0602030504020204" pitchFamily="34" charset="0"/>
              </a:rPr>
              <a:t>Astudiaeth achos</a:t>
            </a:r>
            <a:br>
              <a:rPr lang="cy-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Case study</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09537" y="1143000"/>
            <a:ext cx="4386263" cy="4446588"/>
          </a:xfrm>
        </p:spPr>
        <p:txBody>
          <a:bodyPr rtlCol="0">
            <a:normAutofit/>
          </a:bodyPr>
          <a:lstStyle/>
          <a:p>
            <a:pPr>
              <a:defRPr/>
            </a:pPr>
            <a:r>
              <a:rPr lang="en-US" dirty="0">
                <a:latin typeface="Lucida Sans" panose="020B0602030504020204" pitchFamily="34" charset="0"/>
              </a:rPr>
              <a:t>Beth </a:t>
            </a:r>
            <a:r>
              <a:rPr lang="en-US" dirty="0" err="1">
                <a:latin typeface="Lucida Sans" panose="020B0602030504020204" pitchFamily="34" charset="0"/>
              </a:rPr>
              <a:t>yw'r</a:t>
            </a:r>
            <a:r>
              <a:rPr lang="en-US" dirty="0">
                <a:latin typeface="Lucida Sans" panose="020B0602030504020204" pitchFamily="34" charset="0"/>
              </a:rPr>
              <a:t> </a:t>
            </a:r>
            <a:r>
              <a:rPr lang="en-US" dirty="0" err="1" smtClean="0">
                <a:latin typeface="Lucida Sans" panose="020B0602030504020204" pitchFamily="34" charset="0"/>
              </a:rPr>
              <a:t>rhwystrau</a:t>
            </a:r>
            <a:r>
              <a:rPr lang="en-US" dirty="0" smtClean="0">
                <a:latin typeface="Lucida Sans" panose="020B0602030504020204" pitchFamily="34" charset="0"/>
              </a:rPr>
              <a:t> </a:t>
            </a:r>
            <a:r>
              <a:rPr lang="en-US" dirty="0" err="1">
                <a:latin typeface="Lucida Sans" panose="020B0602030504020204" pitchFamily="34" charset="0"/>
              </a:rPr>
              <a:t>mae</a:t>
            </a:r>
            <a:r>
              <a:rPr lang="en-US" dirty="0">
                <a:latin typeface="Lucida Sans" panose="020B0602030504020204" pitchFamily="34" charset="0"/>
              </a:rPr>
              <a:t> David </a:t>
            </a:r>
            <a:r>
              <a:rPr lang="en-US" dirty="0" err="1">
                <a:latin typeface="Lucida Sans" panose="020B0602030504020204" pitchFamily="34" charset="0"/>
              </a:rPr>
              <a:t>yn</a:t>
            </a:r>
            <a:r>
              <a:rPr lang="en-US" dirty="0">
                <a:latin typeface="Lucida Sans" panose="020B0602030504020204" pitchFamily="34" charset="0"/>
              </a:rPr>
              <a:t> </a:t>
            </a:r>
            <a:r>
              <a:rPr lang="en-US" dirty="0" err="1" smtClean="0">
                <a:latin typeface="Lucida Sans" panose="020B0602030504020204" pitchFamily="34" charset="0"/>
              </a:rPr>
              <a:t>wynebu</a:t>
            </a:r>
            <a:r>
              <a:rPr lang="en-US" dirty="0">
                <a:latin typeface="Lucida Sans" panose="020B0602030504020204" pitchFamily="34" charset="0"/>
              </a:rPr>
              <a:t>?</a:t>
            </a:r>
          </a:p>
          <a:p>
            <a:pPr>
              <a:defRPr/>
            </a:pPr>
            <a:r>
              <a:rPr lang="en-US" dirty="0">
                <a:latin typeface="Lucida Sans" panose="020B0602030504020204" pitchFamily="34" charset="0"/>
              </a:rPr>
              <a:t>A </a:t>
            </a:r>
            <a:r>
              <a:rPr lang="en-US" dirty="0" err="1">
                <a:latin typeface="Lucida Sans" panose="020B0602030504020204" pitchFamily="34" charset="0"/>
              </a:rPr>
              <a:t>oes</a:t>
            </a:r>
            <a:r>
              <a:rPr lang="en-US" dirty="0">
                <a:latin typeface="Lucida Sans" panose="020B0602030504020204" pitchFamily="34" charset="0"/>
              </a:rPr>
              <a:t> </a:t>
            </a:r>
            <a:r>
              <a:rPr lang="en-US" dirty="0" err="1">
                <a:latin typeface="Lucida Sans" panose="020B0602030504020204" pitchFamily="34" charset="0"/>
              </a:rPr>
              <a:t>tegwch</a:t>
            </a:r>
            <a:r>
              <a:rPr lang="en-US" dirty="0">
                <a:latin typeface="Lucida Sans" panose="020B0602030504020204" pitchFamily="34" charset="0"/>
              </a:rPr>
              <a:t>?</a:t>
            </a:r>
          </a:p>
          <a:p>
            <a:pPr>
              <a:defRPr/>
            </a:pPr>
            <a:r>
              <a:rPr lang="en-US" dirty="0">
                <a:latin typeface="Lucida Sans" panose="020B0602030504020204" pitchFamily="34" charset="0"/>
              </a:rPr>
              <a:t>Beth </a:t>
            </a:r>
            <a:r>
              <a:rPr lang="en-US" dirty="0" err="1">
                <a:latin typeface="Lucida Sans" panose="020B0602030504020204" pitchFamily="34" charset="0"/>
              </a:rPr>
              <a:t>yw</a:t>
            </a:r>
            <a:r>
              <a:rPr lang="en-US" dirty="0">
                <a:latin typeface="Lucida Sans" panose="020B0602030504020204" pitchFamily="34" charset="0"/>
              </a:rPr>
              <a:t> </a:t>
            </a:r>
            <a:r>
              <a:rPr lang="en-US" dirty="0" err="1">
                <a:latin typeface="Lucida Sans" panose="020B0602030504020204" pitchFamily="34" charset="0"/>
              </a:rPr>
              <a:t>manteision</a:t>
            </a:r>
            <a:r>
              <a:rPr lang="en-US" dirty="0">
                <a:latin typeface="Lucida Sans" panose="020B0602030504020204" pitchFamily="34" charset="0"/>
              </a:rPr>
              <a:t>/</a:t>
            </a:r>
            <a:r>
              <a:rPr lang="en-US" dirty="0" err="1">
                <a:latin typeface="Lucida Sans" panose="020B0602030504020204" pitchFamily="34" charset="0"/>
              </a:rPr>
              <a:t>anfanteision</a:t>
            </a:r>
            <a:r>
              <a:rPr lang="en-US" dirty="0">
                <a:latin typeface="Lucida Sans" panose="020B0602030504020204" pitchFamily="34" charset="0"/>
              </a:rPr>
              <a:t> </a:t>
            </a:r>
            <a:r>
              <a:rPr lang="en-US" dirty="0" smtClean="0">
                <a:latin typeface="Lucida Sans" panose="020B0602030504020204" pitchFamily="34" charset="0"/>
              </a:rPr>
              <a:t>o </a:t>
            </a:r>
            <a:r>
              <a:rPr lang="en-US" dirty="0" err="1" smtClean="0">
                <a:latin typeface="Lucida Sans" panose="020B0602030504020204" pitchFamily="34" charset="0"/>
              </a:rPr>
              <a:t>gael</a:t>
            </a:r>
            <a:r>
              <a:rPr lang="en-US" dirty="0" smtClean="0">
                <a:latin typeface="Lucida Sans" panose="020B0602030504020204" pitchFamily="34" charset="0"/>
              </a:rPr>
              <a:t> </a:t>
            </a:r>
            <a:r>
              <a:rPr lang="en-US" dirty="0" err="1">
                <a:latin typeface="Lucida Sans" panose="020B0602030504020204" pitchFamily="34" charset="0"/>
              </a:rPr>
              <a:t>cymorth</a:t>
            </a:r>
            <a:r>
              <a:rPr lang="en-US" dirty="0">
                <a:latin typeface="Lucida Sans" panose="020B0602030504020204" pitchFamily="34" charset="0"/>
              </a:rPr>
              <a:t> </a:t>
            </a:r>
            <a:r>
              <a:rPr lang="en-US" dirty="0" err="1">
                <a:latin typeface="Lucida Sans" panose="020B0602030504020204" pitchFamily="34" charset="0"/>
              </a:rPr>
              <a:t>ychwanegol</a:t>
            </a:r>
            <a:r>
              <a:rPr lang="en-US" dirty="0">
                <a:latin typeface="Lucida Sans" panose="020B0602030504020204" pitchFamily="34" charset="0"/>
              </a:rPr>
              <a:t>?</a:t>
            </a:r>
          </a:p>
          <a:p>
            <a:pPr>
              <a:defRPr/>
            </a:pPr>
            <a:r>
              <a:rPr lang="en-US" dirty="0">
                <a:latin typeface="Lucida Sans" panose="020B0602030504020204" pitchFamily="34" charset="0"/>
              </a:rPr>
              <a:t>Beth </a:t>
            </a:r>
            <a:r>
              <a:rPr lang="en-US" dirty="0" err="1">
                <a:latin typeface="Lucida Sans" panose="020B0602030504020204" pitchFamily="34" charset="0"/>
              </a:rPr>
              <a:t>fyddech</a:t>
            </a:r>
            <a:r>
              <a:rPr lang="en-US" dirty="0">
                <a:latin typeface="Lucida Sans" panose="020B0602030504020204" pitchFamily="34" charset="0"/>
              </a:rPr>
              <a:t> </a:t>
            </a:r>
            <a:r>
              <a:rPr lang="en-US" dirty="0" err="1">
                <a:latin typeface="Lucida Sans" panose="020B0602030504020204" pitchFamily="34" charset="0"/>
              </a:rPr>
              <a:t>chi'n</a:t>
            </a:r>
            <a:r>
              <a:rPr lang="en-US" dirty="0">
                <a:latin typeface="Lucida Sans" panose="020B0602030504020204" pitchFamily="34" charset="0"/>
              </a:rPr>
              <a:t> </a:t>
            </a:r>
            <a:r>
              <a:rPr lang="en-US" dirty="0" err="1">
                <a:latin typeface="Lucida Sans" panose="020B0602030504020204" pitchFamily="34" charset="0"/>
              </a:rPr>
              <a:t>ei</a:t>
            </a:r>
            <a:r>
              <a:rPr lang="en-US" dirty="0">
                <a:latin typeface="Lucida Sans" panose="020B0602030504020204" pitchFamily="34" charset="0"/>
              </a:rPr>
              <a:t> </a:t>
            </a:r>
            <a:r>
              <a:rPr lang="en-US" dirty="0" err="1">
                <a:latin typeface="Lucida Sans" panose="020B0602030504020204" pitchFamily="34" charset="0"/>
              </a:rPr>
              <a:t>wneud</a:t>
            </a:r>
            <a:r>
              <a:rPr lang="en-US" dirty="0">
                <a:latin typeface="Lucida Sans" panose="020B0602030504020204" pitchFamily="34" charset="0"/>
              </a:rPr>
              <a:t>?</a:t>
            </a:r>
          </a:p>
        </p:txBody>
      </p:sp>
      <p:sp>
        <p:nvSpPr>
          <p:cNvPr id="4" name="Content Placeholder 3"/>
          <p:cNvSpPr>
            <a:spLocks noGrp="1"/>
          </p:cNvSpPr>
          <p:nvPr>
            <p:ph sz="half" idx="2"/>
          </p:nvPr>
        </p:nvSpPr>
        <p:spPr>
          <a:xfrm>
            <a:off x="4648200" y="1143000"/>
            <a:ext cx="4316413" cy="4446588"/>
          </a:xfrm>
        </p:spPr>
        <p:txBody>
          <a:bodyPr rtlCol="0">
            <a:normAutofit/>
          </a:bodyPr>
          <a:lstStyle/>
          <a:p>
            <a:pPr eaLnBrk="1" fontAlgn="auto" hangingPunct="1">
              <a:spcAft>
                <a:spcPts val="0"/>
              </a:spcAft>
              <a:defRPr/>
            </a:pPr>
            <a:r>
              <a:rPr lang="en-US" dirty="0" smtClean="0">
                <a:solidFill>
                  <a:srgbClr val="002060"/>
                </a:solidFill>
                <a:latin typeface="Lucida Sans" panose="020B0602030504020204" pitchFamily="34" charset="0"/>
              </a:rPr>
              <a:t>What are the barriers faced by David?</a:t>
            </a:r>
          </a:p>
          <a:p>
            <a:pPr eaLnBrk="1" fontAlgn="auto" hangingPunct="1">
              <a:spcAft>
                <a:spcPts val="0"/>
              </a:spcAft>
              <a:defRPr/>
            </a:pPr>
            <a:r>
              <a:rPr lang="en-US" dirty="0" smtClean="0">
                <a:solidFill>
                  <a:srgbClr val="002060"/>
                </a:solidFill>
                <a:latin typeface="Lucida Sans" panose="020B0602030504020204" pitchFamily="34" charset="0"/>
              </a:rPr>
              <a:t>Is there equity?</a:t>
            </a:r>
          </a:p>
          <a:p>
            <a:pPr eaLnBrk="1" fontAlgn="auto" hangingPunct="1">
              <a:spcAft>
                <a:spcPts val="0"/>
              </a:spcAft>
              <a:defRPr/>
            </a:pPr>
            <a:r>
              <a:rPr lang="en-US" dirty="0" smtClean="0">
                <a:solidFill>
                  <a:srgbClr val="002060"/>
                </a:solidFill>
                <a:latin typeface="Lucida Sans" panose="020B0602030504020204" pitchFamily="34" charset="0"/>
              </a:rPr>
              <a:t>What are the advantages/disadvantages of having additional support?</a:t>
            </a:r>
          </a:p>
          <a:p>
            <a:pPr eaLnBrk="1" fontAlgn="auto" hangingPunct="1">
              <a:spcAft>
                <a:spcPts val="0"/>
              </a:spcAft>
              <a:defRPr/>
            </a:pPr>
            <a:r>
              <a:rPr lang="en-US" dirty="0" smtClean="0">
                <a:solidFill>
                  <a:srgbClr val="002060"/>
                </a:solidFill>
                <a:latin typeface="Lucida Sans" panose="020B0602030504020204" pitchFamily="34" charset="0"/>
              </a:rPr>
              <a:t>What would you do?</a:t>
            </a:r>
            <a:endParaRPr lang="en-US" dirty="0">
              <a:solidFill>
                <a:srgbClr val="002060"/>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1253203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422275" y="0"/>
            <a:ext cx="8229600" cy="1143000"/>
          </a:xfrm>
        </p:spPr>
        <p:txBody>
          <a:bodyPr/>
          <a:lstStyle/>
          <a:p>
            <a:pPr eaLnBrk="1" hangingPunct="1"/>
            <a:r>
              <a:rPr lang="cy-GB" altLang="en-US" sz="3200" smtClean="0">
                <a:latin typeface="Lucida Sans" panose="020B0602030504020204" pitchFamily="34" charset="0"/>
              </a:rPr>
              <a:t>Diagnosis</a:t>
            </a:r>
            <a:endParaRPr lang="en-US" altLang="en-US" sz="320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9512" y="1052736"/>
            <a:ext cx="4316288" cy="4536852"/>
          </a:xfrm>
        </p:spPr>
        <p:txBody>
          <a:bodyPr rtlCol="0">
            <a:normAutofit fontScale="85000" lnSpcReduction="10000"/>
          </a:bodyPr>
          <a:lstStyle/>
          <a:p>
            <a:pPr marL="0" indent="0">
              <a:buNone/>
              <a:defRPr/>
            </a:pPr>
            <a:r>
              <a:rPr lang="en-GB" dirty="0" smtClean="0">
                <a:latin typeface="Lucida Sans" panose="020B0602030504020204" pitchFamily="34" charset="0"/>
              </a:rPr>
              <a:t>“The </a:t>
            </a:r>
            <a:r>
              <a:rPr lang="en-GB" dirty="0">
                <a:latin typeface="Lucida Sans" panose="020B0602030504020204" pitchFamily="34" charset="0"/>
              </a:rPr>
              <a:t>earlier a child with dyslexia is diagnosed, the more effective educational interventions are likely to </a:t>
            </a:r>
            <a:r>
              <a:rPr lang="en-GB" dirty="0" smtClean="0">
                <a:latin typeface="Lucida Sans" panose="020B0602030504020204" pitchFamily="34" charset="0"/>
              </a:rPr>
              <a:t>be. But </a:t>
            </a:r>
            <a:r>
              <a:rPr lang="en-GB" dirty="0">
                <a:latin typeface="Lucida Sans" panose="020B0602030504020204" pitchFamily="34" charset="0"/>
              </a:rPr>
              <a:t>identifying dyslexia in young children can be difficult for both parents and teachers because the signs and symptoms are not always obvious</a:t>
            </a:r>
            <a:r>
              <a:rPr lang="en-GB" dirty="0" smtClean="0">
                <a:latin typeface="Lucida Sans" panose="020B0602030504020204" pitchFamily="34" charset="0"/>
              </a:rPr>
              <a:t>.” </a:t>
            </a:r>
          </a:p>
          <a:p>
            <a:pPr marL="0" indent="0" algn="r">
              <a:buNone/>
              <a:defRPr/>
            </a:pPr>
            <a:r>
              <a:rPr lang="en-GB" sz="2200" dirty="0" smtClean="0">
                <a:latin typeface="Lucida Sans" panose="020B0602030504020204" pitchFamily="34" charset="0"/>
              </a:rPr>
              <a:t>(NHS, 2018)</a:t>
            </a:r>
            <a:endParaRPr lang="en-US" sz="2200" dirty="0">
              <a:latin typeface="Lucida Sans" panose="020B0602030504020204" pitchFamily="34" charset="0"/>
            </a:endParaRPr>
          </a:p>
        </p:txBody>
      </p:sp>
      <p:sp>
        <p:nvSpPr>
          <p:cNvPr id="4" name="Content Placeholder 3"/>
          <p:cNvSpPr>
            <a:spLocks noGrp="1"/>
          </p:cNvSpPr>
          <p:nvPr>
            <p:ph sz="half" idx="2"/>
          </p:nvPr>
        </p:nvSpPr>
        <p:spPr>
          <a:xfrm>
            <a:off x="4648200" y="1143000"/>
            <a:ext cx="4316413" cy="4446588"/>
          </a:xfrm>
        </p:spPr>
        <p:txBody>
          <a:bodyPr rtlCol="0">
            <a:normAutofit fontScale="85000" lnSpcReduction="10000"/>
          </a:bodyPr>
          <a:lstStyle/>
          <a:p>
            <a:pPr marL="0" indent="0">
              <a:buNone/>
            </a:pPr>
            <a:r>
              <a:rPr lang="en-GB" dirty="0" smtClean="0"/>
              <a:t>“Dyslexia </a:t>
            </a:r>
            <a:r>
              <a:rPr lang="en-GB" dirty="0"/>
              <a:t>is different for everyone. It is therefore not straightforward to diagnose. An individual will show dyslexia in an individual way. It can change over the years according to your environment and the demands being made on </a:t>
            </a:r>
            <a:r>
              <a:rPr lang="en-GB" dirty="0" smtClean="0"/>
              <a:t>you. The </a:t>
            </a:r>
            <a:r>
              <a:rPr lang="en-GB" dirty="0"/>
              <a:t>shifting focus of definitions of dyslexia continues to alert us to the fact that we are dealing with more than a reading, writing and spelling problem</a:t>
            </a:r>
            <a:r>
              <a:rPr lang="en-GB" dirty="0" smtClean="0"/>
              <a:t>.”</a:t>
            </a:r>
          </a:p>
          <a:p>
            <a:pPr marL="0" indent="0" algn="r">
              <a:buNone/>
            </a:pPr>
            <a:r>
              <a:rPr lang="en-GB" sz="2100" dirty="0" smtClean="0"/>
              <a:t>(Helen </a:t>
            </a:r>
            <a:r>
              <a:rPr lang="en-GB" sz="2100" dirty="0" err="1" smtClean="0"/>
              <a:t>Arkell</a:t>
            </a:r>
            <a:r>
              <a:rPr lang="en-GB" sz="2100" dirty="0"/>
              <a:t> </a:t>
            </a:r>
            <a:r>
              <a:rPr lang="en-GB" sz="2100" dirty="0" smtClean="0"/>
              <a:t>Dyslexia Charity, 2021)</a:t>
            </a:r>
          </a:p>
          <a:p>
            <a:pPr marL="0" indent="0">
              <a:buNone/>
            </a:pPr>
            <a:endParaRPr lang="en-US" dirty="0"/>
          </a:p>
        </p:txBody>
      </p:sp>
    </p:spTree>
    <p:extLst>
      <p:ext uri="{BB962C8B-B14F-4D97-AF65-F5344CB8AC3E}">
        <p14:creationId xmlns:p14="http://schemas.microsoft.com/office/powerpoint/2010/main" val="16503527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422275" y="0"/>
            <a:ext cx="8229600" cy="1143000"/>
          </a:xfrm>
        </p:spPr>
        <p:txBody>
          <a:bodyPr/>
          <a:lstStyle/>
          <a:p>
            <a:pPr eaLnBrk="1" hangingPunct="1"/>
            <a:r>
              <a:rPr lang="cy-GB" altLang="en-US" sz="3200" dirty="0" smtClean="0">
                <a:latin typeface="Lucida Sans" panose="020B0602030504020204" pitchFamily="34" charset="0"/>
              </a:rPr>
              <a:t>Asesiadau</a:t>
            </a:r>
            <a:br>
              <a:rPr lang="cy-GB" altLang="en-US" sz="3200" dirty="0" smtClean="0">
                <a:latin typeface="Lucida Sans" panose="020B0602030504020204" pitchFamily="34" charset="0"/>
              </a:rPr>
            </a:br>
            <a:r>
              <a:rPr lang="cy-GB" altLang="en-US" sz="3200" dirty="0" err="1" smtClean="0">
                <a:solidFill>
                  <a:srgbClr val="002060"/>
                </a:solidFill>
                <a:latin typeface="Lucida Sans" panose="020B0602030504020204" pitchFamily="34" charset="0"/>
              </a:rPr>
              <a:t>Assessments</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a:defRPr/>
            </a:pPr>
            <a:r>
              <a:rPr lang="en-US" dirty="0" err="1" smtClean="0">
                <a:latin typeface="Lucida Sans" panose="020B0602030504020204" pitchFamily="34" charset="0"/>
              </a:rPr>
              <a:t>Athro</a:t>
            </a:r>
            <a:endParaRPr lang="en-US" dirty="0">
              <a:latin typeface="Lucida Sans" panose="020B0602030504020204" pitchFamily="34" charset="0"/>
            </a:endParaRPr>
          </a:p>
          <a:p>
            <a:pPr>
              <a:defRPr/>
            </a:pPr>
            <a:r>
              <a:rPr lang="en-US" dirty="0" smtClean="0">
                <a:latin typeface="Lucida Sans" panose="020B0602030504020204" pitchFamily="34" charset="0"/>
              </a:rPr>
              <a:t>CADY</a:t>
            </a:r>
            <a:endParaRPr lang="en-US" dirty="0">
              <a:latin typeface="Lucida Sans" panose="020B0602030504020204" pitchFamily="34" charset="0"/>
            </a:endParaRPr>
          </a:p>
          <a:p>
            <a:pPr>
              <a:defRPr/>
            </a:pPr>
            <a:r>
              <a:rPr lang="en-US" dirty="0" err="1">
                <a:latin typeface="Lucida Sans" panose="020B0602030504020204" pitchFamily="34" charset="0"/>
              </a:rPr>
              <a:t>Seicolegydd</a:t>
            </a:r>
            <a:r>
              <a:rPr lang="en-US" dirty="0">
                <a:latin typeface="Lucida Sans" panose="020B0602030504020204" pitchFamily="34" charset="0"/>
              </a:rPr>
              <a:t> </a:t>
            </a:r>
            <a:r>
              <a:rPr lang="en-US" dirty="0" err="1">
                <a:latin typeface="Lucida Sans" panose="020B0602030504020204" pitchFamily="34" charset="0"/>
              </a:rPr>
              <a:t>addysg</a:t>
            </a:r>
            <a:endParaRPr lang="en-US" dirty="0">
              <a:latin typeface="Lucida Sans" panose="020B0602030504020204" pitchFamily="34" charset="0"/>
            </a:endParaRPr>
          </a:p>
          <a:p>
            <a:pPr>
              <a:defRPr/>
            </a:pPr>
            <a:r>
              <a:rPr lang="en-US" dirty="0" err="1">
                <a:latin typeface="Lucida Sans" panose="020B0602030504020204" pitchFamily="34" charset="0"/>
              </a:rPr>
              <a:t>Athro</a:t>
            </a:r>
            <a:r>
              <a:rPr lang="en-US" dirty="0">
                <a:latin typeface="Lucida Sans" panose="020B0602030504020204" pitchFamily="34" charset="0"/>
              </a:rPr>
              <a:t> </a:t>
            </a:r>
            <a:r>
              <a:rPr lang="en-US" dirty="0" err="1" smtClean="0">
                <a:latin typeface="Lucida Sans" panose="020B0602030504020204" pitchFamily="34" charset="0"/>
              </a:rPr>
              <a:t>Dyslecsia</a:t>
            </a:r>
            <a:r>
              <a:rPr lang="en-US" dirty="0" smtClean="0">
                <a:latin typeface="Lucida Sans" panose="020B0602030504020204" pitchFamily="34" charset="0"/>
              </a:rPr>
              <a:t> </a:t>
            </a:r>
            <a:r>
              <a:rPr lang="en-US" dirty="0" err="1">
                <a:latin typeface="Lucida Sans" panose="020B0602030504020204" pitchFamily="34" charset="0"/>
              </a:rPr>
              <a:t>arbenigol</a:t>
            </a:r>
            <a:r>
              <a:rPr lang="en-US" dirty="0">
                <a:latin typeface="Lucida Sans" panose="020B0602030504020204" pitchFamily="34" charset="0"/>
              </a:rPr>
              <a:t> </a:t>
            </a:r>
            <a:r>
              <a:rPr lang="en-US" dirty="0" err="1">
                <a:latin typeface="Lucida Sans" panose="020B0602030504020204" pitchFamily="34" charset="0"/>
              </a:rPr>
              <a:t>cymwys</a:t>
            </a:r>
            <a:endParaRPr lang="en-US" dirty="0">
              <a:latin typeface="Lucida Sans" panose="020B0602030504020204" pitchFamily="34" charset="0"/>
            </a:endParaRPr>
          </a:p>
          <a:p>
            <a:pPr>
              <a:defRPr/>
            </a:pPr>
            <a:r>
              <a:rPr lang="en-US" dirty="0" err="1">
                <a:latin typeface="Lucida Sans" panose="020B0602030504020204" pitchFamily="34" charset="0"/>
              </a:rPr>
              <a:t>Cymdeithas</a:t>
            </a:r>
            <a:r>
              <a:rPr lang="en-US" dirty="0">
                <a:latin typeface="Lucida Sans" panose="020B0602030504020204" pitchFamily="34" charset="0"/>
              </a:rPr>
              <a:t> </a:t>
            </a:r>
            <a:r>
              <a:rPr lang="en-US" dirty="0" err="1">
                <a:latin typeface="Lucida Sans" panose="020B0602030504020204" pitchFamily="34" charset="0"/>
              </a:rPr>
              <a:t>Dyslecsia</a:t>
            </a:r>
            <a:r>
              <a:rPr lang="en-US" dirty="0">
                <a:latin typeface="Lucida Sans" panose="020B0602030504020204" pitchFamily="34" charset="0"/>
              </a:rPr>
              <a:t> </a:t>
            </a:r>
            <a:r>
              <a:rPr lang="en-US" dirty="0" err="1">
                <a:latin typeface="Lucida Sans" panose="020B0602030504020204" pitchFamily="34" charset="0"/>
              </a:rPr>
              <a:t>leol</a:t>
            </a:r>
            <a:endParaRPr lang="en-US" dirty="0">
              <a:latin typeface="Lucida Sans" panose="020B0602030504020204" pitchFamily="34" charset="0"/>
            </a:endParaRPr>
          </a:p>
        </p:txBody>
      </p:sp>
      <p:sp>
        <p:nvSpPr>
          <p:cNvPr id="4" name="Content Placeholder 3"/>
          <p:cNvSpPr>
            <a:spLocks noGrp="1"/>
          </p:cNvSpPr>
          <p:nvPr>
            <p:ph sz="half" idx="2"/>
          </p:nvPr>
        </p:nvSpPr>
        <p:spPr>
          <a:xfrm>
            <a:off x="4648200" y="1143000"/>
            <a:ext cx="4316413" cy="4446588"/>
          </a:xfrm>
        </p:spPr>
        <p:txBody>
          <a:bodyPr rtlCol="0">
            <a:normAutofit/>
          </a:bodyPr>
          <a:lstStyle/>
          <a:p>
            <a:pPr eaLnBrk="1" fontAlgn="auto" hangingPunct="1">
              <a:spcAft>
                <a:spcPts val="0"/>
              </a:spcAft>
              <a:defRPr/>
            </a:pPr>
            <a:r>
              <a:rPr lang="en-US" dirty="0" smtClean="0">
                <a:solidFill>
                  <a:srgbClr val="002060"/>
                </a:solidFill>
                <a:latin typeface="Lucida Sans" panose="020B0602030504020204" pitchFamily="34" charset="0"/>
              </a:rPr>
              <a:t>Teacher</a:t>
            </a:r>
          </a:p>
          <a:p>
            <a:pPr eaLnBrk="1" fontAlgn="auto" hangingPunct="1">
              <a:spcAft>
                <a:spcPts val="0"/>
              </a:spcAft>
              <a:defRPr/>
            </a:pPr>
            <a:r>
              <a:rPr lang="en-US" dirty="0" smtClean="0">
                <a:solidFill>
                  <a:srgbClr val="002060"/>
                </a:solidFill>
                <a:latin typeface="Lucida Sans" panose="020B0602030504020204" pitchFamily="34" charset="0"/>
              </a:rPr>
              <a:t>ALNCO</a:t>
            </a:r>
          </a:p>
          <a:p>
            <a:pPr eaLnBrk="1" fontAlgn="auto" hangingPunct="1">
              <a:spcAft>
                <a:spcPts val="0"/>
              </a:spcAft>
              <a:defRPr/>
            </a:pPr>
            <a:r>
              <a:rPr lang="en-US" dirty="0" smtClean="0">
                <a:solidFill>
                  <a:srgbClr val="002060"/>
                </a:solidFill>
                <a:latin typeface="Lucida Sans" panose="020B0602030504020204" pitchFamily="34" charset="0"/>
              </a:rPr>
              <a:t>Educational psychologist</a:t>
            </a:r>
          </a:p>
          <a:p>
            <a:pPr eaLnBrk="1" fontAlgn="auto" hangingPunct="1">
              <a:spcAft>
                <a:spcPts val="0"/>
              </a:spcAft>
              <a:defRPr/>
            </a:pPr>
            <a:r>
              <a:rPr lang="en-US" dirty="0" smtClean="0">
                <a:solidFill>
                  <a:srgbClr val="002060"/>
                </a:solidFill>
                <a:latin typeface="Lucida Sans" panose="020B0602030504020204" pitchFamily="34" charset="0"/>
              </a:rPr>
              <a:t>Qualified specialist Dyslexia teacher</a:t>
            </a:r>
          </a:p>
          <a:p>
            <a:pPr eaLnBrk="1" fontAlgn="auto" hangingPunct="1">
              <a:spcAft>
                <a:spcPts val="0"/>
              </a:spcAft>
              <a:defRPr/>
            </a:pPr>
            <a:r>
              <a:rPr lang="en-US" dirty="0" smtClean="0">
                <a:solidFill>
                  <a:srgbClr val="002060"/>
                </a:solidFill>
                <a:latin typeface="Lucida Sans" panose="020B0602030504020204" pitchFamily="34" charset="0"/>
              </a:rPr>
              <a:t>Local Dyslexia association</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6661868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422275" y="332656"/>
            <a:ext cx="8229600" cy="810344"/>
          </a:xfrm>
        </p:spPr>
        <p:txBody>
          <a:bodyPr>
            <a:normAutofit fontScale="90000"/>
          </a:bodyPr>
          <a:lstStyle/>
          <a:p>
            <a:pPr eaLnBrk="1" hangingPunct="1"/>
            <a:r>
              <a:rPr lang="cy-GB" altLang="en-US" sz="3200" dirty="0" smtClean="0">
                <a:latin typeface="Lucida Sans" panose="020B0602030504020204" pitchFamily="34" charset="0"/>
              </a:rPr>
              <a:t>Yr asesiad</a:t>
            </a:r>
            <a:br>
              <a:rPr lang="cy-GB" altLang="en-US" sz="3200" dirty="0" smtClean="0">
                <a:latin typeface="Lucida Sans" panose="020B0602030504020204" pitchFamily="34" charset="0"/>
              </a:rPr>
            </a:br>
            <a:r>
              <a:rPr lang="cy-GB" altLang="en-US" sz="3200" dirty="0" smtClean="0">
                <a:solidFill>
                  <a:srgbClr val="002060"/>
                </a:solidFill>
                <a:latin typeface="Lucida Sans" panose="020B0602030504020204" pitchFamily="34" charset="0"/>
              </a:rPr>
              <a:t>The </a:t>
            </a:r>
            <a:r>
              <a:rPr lang="cy-GB" altLang="en-US" sz="3200" dirty="0" err="1" smtClean="0">
                <a:solidFill>
                  <a:srgbClr val="002060"/>
                </a:solidFill>
                <a:latin typeface="Lucida Sans" panose="020B0602030504020204" pitchFamily="34" charset="0"/>
              </a:rPr>
              <a:t>assessment</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340768"/>
            <a:ext cx="4038600" cy="4248820"/>
          </a:xfrm>
        </p:spPr>
        <p:txBody>
          <a:bodyPr rtlCol="0">
            <a:normAutofit fontScale="92500" lnSpcReduction="20000"/>
          </a:bodyPr>
          <a:lstStyle/>
          <a:p>
            <a:pPr>
              <a:defRPr/>
            </a:pPr>
            <a:r>
              <a:rPr lang="en-US" dirty="0" err="1" smtClean="0">
                <a:latin typeface="Lucida Sans" panose="020B0602030504020204" pitchFamily="34" charset="0"/>
              </a:rPr>
              <a:t>Gallu</a:t>
            </a:r>
            <a:r>
              <a:rPr lang="en-US" dirty="0" smtClean="0">
                <a:latin typeface="Lucida Sans" panose="020B0602030504020204" pitchFamily="34" charset="0"/>
              </a:rPr>
              <a:t> </a:t>
            </a:r>
            <a:r>
              <a:rPr lang="en-US" dirty="0" err="1" smtClean="0">
                <a:latin typeface="Lucida Sans" panose="020B0602030504020204" pitchFamily="34" charset="0"/>
              </a:rPr>
              <a:t>darllen</a:t>
            </a:r>
            <a:r>
              <a:rPr lang="en-US" dirty="0" smtClean="0">
                <a:latin typeface="Lucida Sans" panose="020B0602030504020204" pitchFamily="34" charset="0"/>
              </a:rPr>
              <a:t> </a:t>
            </a:r>
            <a:r>
              <a:rPr lang="en-US" dirty="0">
                <a:latin typeface="Lucida Sans" panose="020B0602030504020204" pitchFamily="34" charset="0"/>
              </a:rPr>
              <a:t>ac </a:t>
            </a:r>
            <a:r>
              <a:rPr lang="en-US" dirty="0" err="1" smtClean="0">
                <a:latin typeface="Lucida Sans" panose="020B0602030504020204" pitchFamily="34" charset="0"/>
              </a:rPr>
              <a:t>ysgrifennu</a:t>
            </a:r>
            <a:endParaRPr lang="en-US" dirty="0" smtClean="0">
              <a:latin typeface="Lucida Sans" panose="020B0602030504020204" pitchFamily="34" charset="0"/>
            </a:endParaRPr>
          </a:p>
          <a:p>
            <a:pPr>
              <a:defRPr/>
            </a:pPr>
            <a:r>
              <a:rPr lang="en-US" dirty="0" err="1" smtClean="0">
                <a:latin typeface="Lucida Sans" panose="020B0602030504020204" pitchFamily="34" charset="0"/>
              </a:rPr>
              <a:t>Datblygiad</a:t>
            </a:r>
            <a:r>
              <a:rPr lang="en-US" dirty="0" smtClean="0">
                <a:latin typeface="Lucida Sans" panose="020B0602030504020204" pitchFamily="34" charset="0"/>
              </a:rPr>
              <a:t> </a:t>
            </a:r>
            <a:r>
              <a:rPr lang="en-US" dirty="0" err="1">
                <a:latin typeface="Lucida Sans" panose="020B0602030504020204" pitchFamily="34" charset="0"/>
              </a:rPr>
              <a:t>iaith</a:t>
            </a:r>
            <a:r>
              <a:rPr lang="en-US" dirty="0">
                <a:latin typeface="Lucida Sans" panose="020B0602030504020204" pitchFamily="34" charset="0"/>
              </a:rPr>
              <a:t> a </a:t>
            </a:r>
            <a:r>
              <a:rPr lang="en-US" dirty="0" err="1" smtClean="0">
                <a:latin typeface="Lucida Sans" panose="020B0602030504020204" pitchFamily="34" charset="0"/>
              </a:rPr>
              <a:t>geirfa</a:t>
            </a:r>
            <a:endParaRPr lang="en-US" dirty="0" smtClean="0">
              <a:latin typeface="Lucida Sans" panose="020B0602030504020204" pitchFamily="34" charset="0"/>
            </a:endParaRPr>
          </a:p>
          <a:p>
            <a:pPr>
              <a:defRPr/>
            </a:pPr>
            <a:r>
              <a:rPr lang="en-US" dirty="0" err="1">
                <a:latin typeface="Lucida Sans" panose="020B0602030504020204" pitchFamily="34" charset="0"/>
              </a:rPr>
              <a:t>R</a:t>
            </a:r>
            <a:r>
              <a:rPr lang="en-US" dirty="0" err="1" smtClean="0">
                <a:latin typeface="Lucida Sans" panose="020B0602030504020204" pitchFamily="34" charset="0"/>
              </a:rPr>
              <a:t>hesymu</a:t>
            </a:r>
            <a:r>
              <a:rPr lang="en-US" dirty="0" smtClean="0">
                <a:latin typeface="Lucida Sans" panose="020B0602030504020204" pitchFamily="34" charset="0"/>
              </a:rPr>
              <a:t> </a:t>
            </a:r>
            <a:r>
              <a:rPr lang="en-US" dirty="0" err="1">
                <a:latin typeface="Lucida Sans" panose="020B0602030504020204" pitchFamily="34" charset="0"/>
              </a:rPr>
              <a:t>rhesymegol</a:t>
            </a:r>
            <a:r>
              <a:rPr lang="en-US" dirty="0">
                <a:latin typeface="Lucida Sans" panose="020B0602030504020204" pitchFamily="34" charset="0"/>
              </a:rPr>
              <a:t> </a:t>
            </a:r>
            <a:endParaRPr lang="en-US" dirty="0" smtClean="0">
              <a:latin typeface="Lucida Sans" panose="020B0602030504020204" pitchFamily="34" charset="0"/>
            </a:endParaRPr>
          </a:p>
          <a:p>
            <a:pPr>
              <a:defRPr/>
            </a:pPr>
            <a:r>
              <a:rPr lang="en-US" dirty="0" err="1" smtClean="0">
                <a:latin typeface="Lucida Sans" panose="020B0602030504020204" pitchFamily="34" charset="0"/>
              </a:rPr>
              <a:t>Cof</a:t>
            </a:r>
            <a:endParaRPr lang="en-US" dirty="0" smtClean="0">
              <a:latin typeface="Lucida Sans" panose="020B0602030504020204" pitchFamily="34" charset="0"/>
            </a:endParaRPr>
          </a:p>
          <a:p>
            <a:pPr>
              <a:defRPr/>
            </a:pPr>
            <a:r>
              <a:rPr lang="en-US" dirty="0" err="1" smtClean="0">
                <a:latin typeface="Lucida Sans" panose="020B0602030504020204" pitchFamily="34" charset="0"/>
              </a:rPr>
              <a:t>Cyflymder</a:t>
            </a:r>
            <a:r>
              <a:rPr lang="en-US" dirty="0" smtClean="0">
                <a:latin typeface="Lucida Sans" panose="020B0602030504020204" pitchFamily="34" charset="0"/>
              </a:rPr>
              <a:t> </a:t>
            </a:r>
            <a:r>
              <a:rPr lang="en-US" dirty="0" err="1" smtClean="0">
                <a:latin typeface="Lucida Sans" panose="020B0602030504020204" pitchFamily="34" charset="0"/>
              </a:rPr>
              <a:t>prosesu</a:t>
            </a:r>
            <a:r>
              <a:rPr lang="en-US" dirty="0" smtClean="0">
                <a:latin typeface="Lucida Sans" panose="020B0602030504020204" pitchFamily="34" charset="0"/>
              </a:rPr>
              <a:t> </a:t>
            </a:r>
            <a:r>
              <a:rPr lang="en-US" dirty="0" err="1">
                <a:latin typeface="Lucida Sans" panose="020B0602030504020204" pitchFamily="34" charset="0"/>
              </a:rPr>
              <a:t>gwybodaeth</a:t>
            </a:r>
            <a:r>
              <a:rPr lang="en-US" dirty="0">
                <a:latin typeface="Lucida Sans" panose="020B0602030504020204" pitchFamily="34" charset="0"/>
              </a:rPr>
              <a:t> </a:t>
            </a:r>
            <a:r>
              <a:rPr lang="en-US" dirty="0" err="1">
                <a:latin typeface="Lucida Sans" panose="020B0602030504020204" pitchFamily="34" charset="0"/>
              </a:rPr>
              <a:t>weledol</a:t>
            </a:r>
            <a:r>
              <a:rPr lang="en-US" dirty="0">
                <a:latin typeface="Lucida Sans" panose="020B0602030504020204" pitchFamily="34" charset="0"/>
              </a:rPr>
              <a:t> a </a:t>
            </a:r>
            <a:r>
              <a:rPr lang="en-US" dirty="0" err="1">
                <a:latin typeface="Lucida Sans" panose="020B0602030504020204" pitchFamily="34" charset="0"/>
              </a:rPr>
              <a:t>chlywedol</a:t>
            </a:r>
            <a:r>
              <a:rPr lang="en-US" dirty="0">
                <a:latin typeface="Lucida Sans" panose="020B0602030504020204" pitchFamily="34" charset="0"/>
              </a:rPr>
              <a:t> (</a:t>
            </a:r>
            <a:r>
              <a:rPr lang="en-US" dirty="0" err="1">
                <a:latin typeface="Lucida Sans" panose="020B0602030504020204" pitchFamily="34" charset="0"/>
              </a:rPr>
              <a:t>sain</a:t>
            </a:r>
            <a:r>
              <a:rPr lang="en-US" dirty="0">
                <a:latin typeface="Lucida Sans" panose="020B0602030504020204" pitchFamily="34" charset="0"/>
              </a:rPr>
              <a:t>) </a:t>
            </a:r>
            <a:endParaRPr lang="en-US" dirty="0" smtClean="0">
              <a:latin typeface="Lucida Sans" panose="020B0602030504020204" pitchFamily="34" charset="0"/>
            </a:endParaRPr>
          </a:p>
          <a:p>
            <a:pPr>
              <a:defRPr/>
            </a:pPr>
            <a:r>
              <a:rPr lang="en-US" dirty="0" err="1" smtClean="0">
                <a:latin typeface="Lucida Sans" panose="020B0602030504020204" pitchFamily="34" charset="0"/>
              </a:rPr>
              <a:t>Sgiliau</a:t>
            </a:r>
            <a:r>
              <a:rPr lang="en-US" dirty="0" smtClean="0">
                <a:latin typeface="Lucida Sans" panose="020B0602030504020204" pitchFamily="34" charset="0"/>
              </a:rPr>
              <a:t> </a:t>
            </a:r>
            <a:r>
              <a:rPr lang="en-US" dirty="0" err="1" smtClean="0">
                <a:latin typeface="Lucida Sans" panose="020B0602030504020204" pitchFamily="34" charset="0"/>
              </a:rPr>
              <a:t>trefnu</a:t>
            </a:r>
            <a:endParaRPr lang="en-US" dirty="0" smtClean="0">
              <a:latin typeface="Lucida Sans" panose="020B0602030504020204" pitchFamily="34" charset="0"/>
            </a:endParaRPr>
          </a:p>
          <a:p>
            <a:pPr>
              <a:defRPr/>
            </a:pPr>
            <a:r>
              <a:rPr lang="en-US" dirty="0" err="1" smtClean="0">
                <a:latin typeface="Lucida Sans" panose="020B0602030504020204" pitchFamily="34" charset="0"/>
              </a:rPr>
              <a:t>Dulliau</a:t>
            </a:r>
            <a:r>
              <a:rPr lang="en-US" dirty="0" smtClean="0">
                <a:latin typeface="Lucida Sans" panose="020B0602030504020204" pitchFamily="34" charset="0"/>
              </a:rPr>
              <a:t> </a:t>
            </a:r>
            <a:r>
              <a:rPr lang="en-US" dirty="0" err="1">
                <a:latin typeface="Lucida Sans" panose="020B0602030504020204" pitchFamily="34" charset="0"/>
              </a:rPr>
              <a:t>dysgu</a:t>
            </a:r>
            <a:r>
              <a:rPr lang="en-US" dirty="0">
                <a:latin typeface="Lucida Sans" panose="020B0602030504020204" pitchFamily="34" charset="0"/>
              </a:rPr>
              <a:t> </a:t>
            </a:r>
          </a:p>
        </p:txBody>
      </p:sp>
      <p:sp>
        <p:nvSpPr>
          <p:cNvPr id="4" name="Content Placeholder 3"/>
          <p:cNvSpPr>
            <a:spLocks noGrp="1"/>
          </p:cNvSpPr>
          <p:nvPr>
            <p:ph sz="half" idx="2"/>
          </p:nvPr>
        </p:nvSpPr>
        <p:spPr>
          <a:xfrm>
            <a:off x="4648200" y="1340768"/>
            <a:ext cx="4316413" cy="4248820"/>
          </a:xfrm>
        </p:spPr>
        <p:txBody>
          <a:bodyPr rtlCol="0">
            <a:normAutofit fontScale="92500" lnSpcReduction="20000"/>
          </a:bodyPr>
          <a:lstStyle/>
          <a:p>
            <a:pPr>
              <a:defRPr/>
            </a:pPr>
            <a:r>
              <a:rPr lang="en-GB" dirty="0" smtClean="0">
                <a:solidFill>
                  <a:srgbClr val="002060"/>
                </a:solidFill>
                <a:latin typeface="Lucida Sans" panose="020B0602030504020204" pitchFamily="34" charset="0"/>
              </a:rPr>
              <a:t>Reading </a:t>
            </a:r>
            <a:r>
              <a:rPr lang="en-GB" dirty="0">
                <a:solidFill>
                  <a:srgbClr val="002060"/>
                </a:solidFill>
                <a:latin typeface="Lucida Sans" panose="020B0602030504020204" pitchFamily="34" charset="0"/>
              </a:rPr>
              <a:t>and writing abilities </a:t>
            </a:r>
          </a:p>
          <a:p>
            <a:pPr>
              <a:defRPr/>
            </a:pPr>
            <a:r>
              <a:rPr lang="en-GB" dirty="0" smtClean="0">
                <a:solidFill>
                  <a:srgbClr val="002060"/>
                </a:solidFill>
                <a:latin typeface="Lucida Sans" panose="020B0602030504020204" pitchFamily="34" charset="0"/>
              </a:rPr>
              <a:t>Language </a:t>
            </a:r>
            <a:r>
              <a:rPr lang="en-GB" dirty="0">
                <a:solidFill>
                  <a:srgbClr val="002060"/>
                </a:solidFill>
                <a:latin typeface="Lucida Sans" panose="020B0602030504020204" pitchFamily="34" charset="0"/>
              </a:rPr>
              <a:t>development and vocabulary </a:t>
            </a:r>
          </a:p>
          <a:p>
            <a:pPr>
              <a:defRPr/>
            </a:pPr>
            <a:r>
              <a:rPr lang="en-GB" dirty="0" smtClean="0">
                <a:solidFill>
                  <a:srgbClr val="002060"/>
                </a:solidFill>
                <a:latin typeface="Lucida Sans" panose="020B0602030504020204" pitchFamily="34" charset="0"/>
              </a:rPr>
              <a:t>Logical </a:t>
            </a:r>
            <a:r>
              <a:rPr lang="en-GB" dirty="0">
                <a:solidFill>
                  <a:srgbClr val="002060"/>
                </a:solidFill>
                <a:latin typeface="Lucida Sans" panose="020B0602030504020204" pitchFamily="34" charset="0"/>
              </a:rPr>
              <a:t>reasoning </a:t>
            </a:r>
          </a:p>
          <a:p>
            <a:pPr>
              <a:defRPr/>
            </a:pPr>
            <a:r>
              <a:rPr lang="en-GB" dirty="0" smtClean="0">
                <a:solidFill>
                  <a:srgbClr val="002060"/>
                </a:solidFill>
                <a:latin typeface="Lucida Sans" panose="020B0602030504020204" pitchFamily="34" charset="0"/>
              </a:rPr>
              <a:t>Memory </a:t>
            </a:r>
            <a:endParaRPr lang="en-GB" dirty="0">
              <a:solidFill>
                <a:srgbClr val="002060"/>
              </a:solidFill>
              <a:latin typeface="Lucida Sans" panose="020B0602030504020204" pitchFamily="34" charset="0"/>
            </a:endParaRPr>
          </a:p>
          <a:p>
            <a:pPr>
              <a:defRPr/>
            </a:pPr>
            <a:r>
              <a:rPr lang="en-GB" dirty="0" smtClean="0">
                <a:solidFill>
                  <a:srgbClr val="002060"/>
                </a:solidFill>
                <a:latin typeface="Lucida Sans" panose="020B0602030504020204" pitchFamily="34" charset="0"/>
              </a:rPr>
              <a:t>Speed </a:t>
            </a:r>
            <a:r>
              <a:rPr lang="en-GB" dirty="0">
                <a:solidFill>
                  <a:srgbClr val="002060"/>
                </a:solidFill>
                <a:latin typeface="Lucida Sans" panose="020B0602030504020204" pitchFamily="34" charset="0"/>
              </a:rPr>
              <a:t>they can process visual and auditory (sound) information </a:t>
            </a:r>
          </a:p>
          <a:p>
            <a:pPr>
              <a:defRPr/>
            </a:pPr>
            <a:r>
              <a:rPr lang="en-GB" dirty="0" smtClean="0">
                <a:solidFill>
                  <a:srgbClr val="002060"/>
                </a:solidFill>
                <a:latin typeface="Lucida Sans" panose="020B0602030504020204" pitchFamily="34" charset="0"/>
              </a:rPr>
              <a:t>Organisational </a:t>
            </a:r>
            <a:r>
              <a:rPr lang="en-GB" dirty="0">
                <a:solidFill>
                  <a:srgbClr val="002060"/>
                </a:solidFill>
                <a:latin typeface="Lucida Sans" panose="020B0602030504020204" pitchFamily="34" charset="0"/>
              </a:rPr>
              <a:t>skills </a:t>
            </a:r>
          </a:p>
          <a:p>
            <a:pPr>
              <a:defRPr/>
            </a:pPr>
            <a:r>
              <a:rPr lang="en-GB" dirty="0" smtClean="0">
                <a:solidFill>
                  <a:srgbClr val="002060"/>
                </a:solidFill>
                <a:latin typeface="Lucida Sans" panose="020B0602030504020204" pitchFamily="34" charset="0"/>
              </a:rPr>
              <a:t>Approaches </a:t>
            </a:r>
            <a:r>
              <a:rPr lang="en-GB" dirty="0">
                <a:solidFill>
                  <a:srgbClr val="002060"/>
                </a:solidFill>
                <a:latin typeface="Lucida Sans" panose="020B0602030504020204" pitchFamily="34" charset="0"/>
              </a:rPr>
              <a:t>to learning </a:t>
            </a:r>
          </a:p>
          <a:p>
            <a:pPr eaLnBrk="1" fontAlgn="auto" hangingPunct="1">
              <a:spcAft>
                <a:spcPts val="0"/>
              </a:spcAft>
              <a:defRPr/>
            </a:pP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491180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eaLnBrk="1" hangingPunct="1">
              <a:defRPr/>
            </a:pPr>
            <a:r>
              <a:rPr lang="cy-GB" altLang="en-US" sz="3200" kern="0" dirty="0">
                <a:latin typeface="Lucida Sans" panose="020B0602030504020204" pitchFamily="34" charset="0"/>
              </a:rPr>
              <a:t>Goblygiadau</a:t>
            </a:r>
            <a:r>
              <a:rPr lang="cy-GB" altLang="en-US" sz="3200" kern="0" dirty="0">
                <a:solidFill>
                  <a:srgbClr val="000000"/>
                </a:solidFill>
                <a:latin typeface="Lucida Sans" panose="020B0602030504020204" pitchFamily="34" charset="0"/>
              </a:rPr>
              <a:t>      </a:t>
            </a:r>
            <a:r>
              <a:rPr lang="en-GB" altLang="en-US" sz="3200" kern="0" dirty="0">
                <a:solidFill>
                  <a:srgbClr val="002060"/>
                </a:solidFill>
                <a:latin typeface="Lucida Sans" panose="020B0602030504020204" pitchFamily="34" charset="0"/>
              </a:rPr>
              <a:t>Implications</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eaLnBrk="1" hangingPunct="1">
              <a:buFontTx/>
              <a:buChar char="•"/>
              <a:defRPr/>
            </a:pPr>
            <a:r>
              <a:rPr lang="cy-GB" altLang="en-US" sz="3200" kern="0" dirty="0">
                <a:solidFill>
                  <a:srgbClr val="000000"/>
                </a:solidFill>
                <a:latin typeface="Lucida Sans" panose="020B0602030504020204" pitchFamily="34" charset="0"/>
              </a:rPr>
              <a:t>unigryw</a:t>
            </a:r>
          </a:p>
          <a:p>
            <a:pPr eaLnBrk="1" hangingPunct="1">
              <a:buFontTx/>
              <a:buChar char="•"/>
              <a:defRPr/>
            </a:pPr>
            <a:r>
              <a:rPr lang="cy-GB" altLang="en-US" sz="3200" kern="0" dirty="0">
                <a:solidFill>
                  <a:srgbClr val="000000"/>
                </a:solidFill>
                <a:latin typeface="Lucida Sans" panose="020B0602030504020204" pitchFamily="34" charset="0"/>
              </a:rPr>
              <a:t>strategaethau</a:t>
            </a:r>
          </a:p>
          <a:p>
            <a:pPr eaLnBrk="1" hangingPunct="1">
              <a:buFontTx/>
              <a:buChar char="•"/>
              <a:defRPr/>
            </a:pPr>
            <a:r>
              <a:rPr lang="cy-GB" altLang="en-US" sz="3200" kern="0" dirty="0">
                <a:solidFill>
                  <a:srgbClr val="000000"/>
                </a:solidFill>
                <a:latin typeface="Lucida Sans" panose="020B0602030504020204" pitchFamily="34" charset="0"/>
              </a:rPr>
              <a:t>staff</a:t>
            </a:r>
          </a:p>
          <a:p>
            <a:pPr eaLnBrk="1" hangingPunct="1">
              <a:buFontTx/>
              <a:buChar char="•"/>
              <a:defRPr/>
            </a:pPr>
            <a:r>
              <a:rPr lang="cy-GB" altLang="en-US" sz="3200" kern="0" dirty="0">
                <a:solidFill>
                  <a:srgbClr val="000000"/>
                </a:solidFill>
                <a:latin typeface="Lucida Sans" panose="020B0602030504020204" pitchFamily="34" charset="0"/>
              </a:rPr>
              <a:t>cefnogaeth</a:t>
            </a:r>
          </a:p>
          <a:p>
            <a:pPr eaLnBrk="1" hangingPunct="1">
              <a:buFontTx/>
              <a:buChar char="-"/>
              <a:defRPr/>
            </a:pPr>
            <a:r>
              <a:rPr lang="cy-GB" altLang="en-US" sz="3200" kern="0" dirty="0">
                <a:solidFill>
                  <a:srgbClr val="000000"/>
                </a:solidFill>
                <a:latin typeface="Lucida Sans" panose="020B0602030504020204" pitchFamily="34" charset="0"/>
              </a:rPr>
              <a:t>adnoddau</a:t>
            </a:r>
          </a:p>
          <a:p>
            <a:pPr eaLnBrk="1" hangingPunct="1">
              <a:buFontTx/>
              <a:buChar char="-"/>
              <a:defRPr/>
            </a:pPr>
            <a:r>
              <a:rPr lang="cy-GB" altLang="en-US" sz="3200" kern="0" dirty="0">
                <a:solidFill>
                  <a:srgbClr val="000000"/>
                </a:solidFill>
                <a:latin typeface="Lucida Sans" panose="020B0602030504020204" pitchFamily="34" charset="0"/>
              </a:rPr>
              <a:t>trefn/strwythur</a:t>
            </a:r>
          </a:p>
          <a:p>
            <a:pPr eaLnBrk="1" hangingPunct="1">
              <a:buFontTx/>
              <a:buChar char="-"/>
              <a:defRPr/>
            </a:pPr>
            <a:r>
              <a:rPr lang="cy-GB" altLang="en-US" sz="3200" kern="0" dirty="0">
                <a:solidFill>
                  <a:srgbClr val="000000"/>
                </a:solidFill>
                <a:latin typeface="Lucida Sans" panose="020B0602030504020204" pitchFamily="34" charset="0"/>
              </a:rPr>
              <a:t>cymhelliant</a:t>
            </a:r>
          </a:p>
          <a:p>
            <a:pPr marL="0" indent="0" eaLnBrk="1" fontAlgn="auto" hangingPunct="1">
              <a:spcAft>
                <a:spcPts val="0"/>
              </a:spcAft>
              <a:buFont typeface="Arial" panose="020B0604020202020204" pitchFamily="34" charset="0"/>
              <a:buNone/>
              <a:defRPr/>
            </a:pPr>
            <a:endParaRPr lang="en-US" dirty="0"/>
          </a:p>
        </p:txBody>
      </p:sp>
      <p:sp>
        <p:nvSpPr>
          <p:cNvPr id="4" name="Content Placeholder 3"/>
          <p:cNvSpPr>
            <a:spLocks noGrp="1"/>
          </p:cNvSpPr>
          <p:nvPr>
            <p:ph sz="half" idx="2"/>
          </p:nvPr>
        </p:nvSpPr>
        <p:spPr>
          <a:xfrm>
            <a:off x="4648200" y="1143000"/>
            <a:ext cx="4316413" cy="4446588"/>
          </a:xfrm>
        </p:spPr>
        <p:txBody>
          <a:bodyPr rtlCol="0">
            <a:normAutofit/>
          </a:bodyPr>
          <a:lstStyle/>
          <a:p>
            <a:pPr eaLnBrk="1" hangingPunct="1">
              <a:buFontTx/>
              <a:buChar char="•"/>
              <a:defRPr/>
            </a:pPr>
            <a:r>
              <a:rPr lang="en-GB" altLang="en-US" sz="3200" kern="0" dirty="0">
                <a:solidFill>
                  <a:srgbClr val="002060"/>
                </a:solidFill>
                <a:latin typeface="Lucida Sans" panose="020B0602030504020204" pitchFamily="34" charset="0"/>
              </a:rPr>
              <a:t>unique</a:t>
            </a:r>
          </a:p>
          <a:p>
            <a:pPr eaLnBrk="1" hangingPunct="1">
              <a:buFontTx/>
              <a:buChar char="•"/>
              <a:defRPr/>
            </a:pPr>
            <a:r>
              <a:rPr lang="en-GB" altLang="en-US" sz="3200" kern="0" dirty="0">
                <a:solidFill>
                  <a:srgbClr val="002060"/>
                </a:solidFill>
                <a:latin typeface="Lucida Sans" panose="020B0602030504020204" pitchFamily="34" charset="0"/>
              </a:rPr>
              <a:t>coping strategies</a:t>
            </a:r>
          </a:p>
          <a:p>
            <a:pPr eaLnBrk="1" hangingPunct="1">
              <a:buFontTx/>
              <a:buChar char="•"/>
              <a:defRPr/>
            </a:pPr>
            <a:r>
              <a:rPr lang="en-GB" altLang="en-US" sz="3200" kern="0" dirty="0">
                <a:solidFill>
                  <a:srgbClr val="002060"/>
                </a:solidFill>
                <a:latin typeface="Lucida Sans" panose="020B0602030504020204" pitchFamily="34" charset="0"/>
              </a:rPr>
              <a:t>staff</a:t>
            </a:r>
          </a:p>
          <a:p>
            <a:pPr eaLnBrk="1" hangingPunct="1">
              <a:buFontTx/>
              <a:buChar char="•"/>
              <a:defRPr/>
            </a:pPr>
            <a:r>
              <a:rPr lang="en-GB" altLang="en-US" sz="3200" kern="0" dirty="0">
                <a:solidFill>
                  <a:srgbClr val="002060"/>
                </a:solidFill>
                <a:latin typeface="Lucida Sans" panose="020B0602030504020204" pitchFamily="34" charset="0"/>
              </a:rPr>
              <a:t>support</a:t>
            </a:r>
          </a:p>
          <a:p>
            <a:pPr eaLnBrk="1" hangingPunct="1">
              <a:buFontTx/>
              <a:buChar char="-"/>
              <a:defRPr/>
            </a:pPr>
            <a:r>
              <a:rPr lang="en-GB" altLang="en-US" sz="3200" kern="0" dirty="0">
                <a:solidFill>
                  <a:srgbClr val="002060"/>
                </a:solidFill>
                <a:latin typeface="Lucida Sans" panose="020B0602030504020204" pitchFamily="34" charset="0"/>
              </a:rPr>
              <a:t>resources</a:t>
            </a:r>
          </a:p>
          <a:p>
            <a:pPr eaLnBrk="1" hangingPunct="1">
              <a:buFontTx/>
              <a:buChar char="-"/>
              <a:defRPr/>
            </a:pPr>
            <a:r>
              <a:rPr lang="en-GB" altLang="en-US" sz="3200" kern="0" dirty="0">
                <a:solidFill>
                  <a:srgbClr val="002060"/>
                </a:solidFill>
                <a:latin typeface="Lucida Sans" panose="020B0602030504020204" pitchFamily="34" charset="0"/>
              </a:rPr>
              <a:t>routine/structure</a:t>
            </a:r>
          </a:p>
          <a:p>
            <a:pPr eaLnBrk="1" hangingPunct="1">
              <a:buFontTx/>
              <a:buChar char="-"/>
              <a:defRPr/>
            </a:pPr>
            <a:r>
              <a:rPr lang="en-GB" altLang="en-US" sz="3200" kern="0" dirty="0">
                <a:solidFill>
                  <a:srgbClr val="002060"/>
                </a:solidFill>
                <a:latin typeface="Lucida Sans" panose="020B0602030504020204" pitchFamily="34" charset="0"/>
              </a:rPr>
              <a:t>motivation</a:t>
            </a:r>
          </a:p>
          <a:p>
            <a:pPr eaLnBrk="1" fontAlgn="auto" hangingPunct="1">
              <a:spcAft>
                <a:spcPts val="0"/>
              </a:spcAft>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7823013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eaLnBrk="1" hangingPunct="1">
              <a:defRPr/>
            </a:pPr>
            <a:r>
              <a:rPr lang="cy-GB" altLang="en-US" sz="3200" kern="0" dirty="0" smtClean="0">
                <a:latin typeface="Lucida Sans" panose="020B0602030504020204" pitchFamily="34" charset="0"/>
              </a:rPr>
              <a:t>Heb ymyraethau</a:t>
            </a:r>
            <a:r>
              <a:rPr lang="cy-GB" altLang="en-US" sz="3200" kern="0" dirty="0" smtClean="0">
                <a:latin typeface="Lucida Sans" panose="020B0602030504020204" pitchFamily="34" charset="0"/>
              </a:rPr>
              <a:t>?</a:t>
            </a:r>
            <a:r>
              <a:rPr lang="cy-GB" altLang="en-US" sz="3200" kern="0" dirty="0" smtClean="0">
                <a:latin typeface="Lucida Sans" panose="020B0602030504020204" pitchFamily="34" charset="0"/>
              </a:rPr>
              <a:t/>
            </a:r>
            <a:br>
              <a:rPr lang="cy-GB" altLang="en-US" sz="3200" kern="0" dirty="0" smtClean="0">
                <a:latin typeface="Lucida Sans" panose="020B0602030504020204" pitchFamily="34" charset="0"/>
              </a:rPr>
            </a:br>
            <a:r>
              <a:rPr lang="cy-GB" altLang="en-US" sz="3200" kern="0" dirty="0" err="1" smtClean="0">
                <a:solidFill>
                  <a:srgbClr val="002060"/>
                </a:solidFill>
                <a:latin typeface="Lucida Sans" panose="020B0602030504020204" pitchFamily="34" charset="0"/>
              </a:rPr>
              <a:t>Without</a:t>
            </a:r>
            <a:r>
              <a:rPr lang="cy-GB" altLang="en-US" sz="3200" kern="0" dirty="0" smtClean="0">
                <a:solidFill>
                  <a:srgbClr val="002060"/>
                </a:solidFill>
                <a:latin typeface="Lucida Sans" panose="020B0602030504020204" pitchFamily="34" charset="0"/>
              </a:rPr>
              <a:t> </a:t>
            </a:r>
            <a:r>
              <a:rPr lang="cy-GB" altLang="en-US" sz="3200" kern="0" dirty="0" err="1" smtClean="0">
                <a:solidFill>
                  <a:srgbClr val="002060"/>
                </a:solidFill>
                <a:latin typeface="Lucida Sans" panose="020B0602030504020204" pitchFamily="34" charset="0"/>
              </a:rPr>
              <a:t>interventions</a:t>
            </a:r>
            <a:r>
              <a:rPr lang="cy-GB" altLang="en-US" sz="3200" kern="0" dirty="0">
                <a:solidFill>
                  <a:srgbClr val="002060"/>
                </a:solidFill>
                <a:latin typeface="Lucida Sans" panose="020B0602030504020204" pitchFamily="34" charset="0"/>
              </a:rPr>
              <a:t>?</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lnSpcReduction="10000"/>
          </a:bodyPr>
          <a:lstStyle/>
          <a:p>
            <a:pPr marL="0" indent="0" eaLnBrk="1" hangingPunct="1">
              <a:buNone/>
              <a:defRPr/>
            </a:pPr>
            <a:r>
              <a:rPr lang="cy-GB" altLang="en-US" sz="3200" kern="0" dirty="0" smtClean="0">
                <a:solidFill>
                  <a:srgbClr val="000000"/>
                </a:solidFill>
                <a:latin typeface="Lucida Sans" panose="020B0602030504020204" pitchFamily="34" charset="0"/>
              </a:rPr>
              <a:t>Cynnydd mewn:</a:t>
            </a:r>
          </a:p>
          <a:p>
            <a:pPr>
              <a:defRPr/>
            </a:pPr>
            <a:r>
              <a:rPr lang="cy-GB" altLang="en-US" sz="3200" kern="0" dirty="0" smtClean="0">
                <a:solidFill>
                  <a:srgbClr val="000000"/>
                </a:solidFill>
                <a:latin typeface="Lucida Sans" panose="020B0602030504020204" pitchFamily="34" charset="0"/>
              </a:rPr>
              <a:t>Tangyflawniad</a:t>
            </a:r>
          </a:p>
          <a:p>
            <a:pPr>
              <a:defRPr/>
            </a:pPr>
            <a:r>
              <a:rPr lang="cy-GB" altLang="en-US" sz="3200" kern="0" dirty="0" smtClean="0">
                <a:solidFill>
                  <a:srgbClr val="000000"/>
                </a:solidFill>
                <a:latin typeface="Lucida Sans" panose="020B0602030504020204" pitchFamily="34" charset="0"/>
              </a:rPr>
              <a:t>Hunan-barch isel</a:t>
            </a:r>
          </a:p>
          <a:p>
            <a:pPr>
              <a:defRPr/>
            </a:pPr>
            <a:r>
              <a:rPr lang="cy-GB" altLang="en-US" sz="3200" kern="0" dirty="0" smtClean="0">
                <a:solidFill>
                  <a:srgbClr val="000000"/>
                </a:solidFill>
                <a:latin typeface="Lucida Sans" panose="020B0602030504020204" pitchFamily="34" charset="0"/>
              </a:rPr>
              <a:t>Cymhelliant gwael</a:t>
            </a:r>
            <a:endParaRPr lang="cy-GB" altLang="en-US" sz="3200" kern="0" dirty="0">
              <a:solidFill>
                <a:srgbClr val="000000"/>
              </a:solidFill>
              <a:latin typeface="Lucida Sans" panose="020B0602030504020204" pitchFamily="34" charset="0"/>
            </a:endParaRPr>
          </a:p>
          <a:p>
            <a:pPr marL="0" indent="0">
              <a:buNone/>
              <a:defRPr/>
            </a:pPr>
            <a:r>
              <a:rPr lang="en-GB" altLang="en-US" sz="3200" kern="0" dirty="0">
                <a:solidFill>
                  <a:srgbClr val="000000"/>
                </a:solidFill>
                <a:latin typeface="Lucida Sans" panose="020B0602030504020204" pitchFamily="34" charset="0"/>
                <a:hlinkClick r:id="rId3"/>
              </a:rPr>
              <a:t>'My dyslexic daughter can't get the help she needs now because she's a Welsh speaker'</a:t>
            </a:r>
            <a:endParaRPr lang="cy-GB" altLang="en-US" sz="3200" kern="0" dirty="0" smtClean="0">
              <a:solidFill>
                <a:srgbClr val="000000"/>
              </a:solidFill>
              <a:latin typeface="Lucida Sans" panose="020B0602030504020204" pitchFamily="34" charset="0"/>
            </a:endParaRPr>
          </a:p>
        </p:txBody>
      </p:sp>
      <p:sp>
        <p:nvSpPr>
          <p:cNvPr id="4" name="Content Placeholder 3"/>
          <p:cNvSpPr>
            <a:spLocks noGrp="1"/>
          </p:cNvSpPr>
          <p:nvPr>
            <p:ph sz="half" idx="2"/>
          </p:nvPr>
        </p:nvSpPr>
        <p:spPr>
          <a:xfrm>
            <a:off x="4648200" y="1143000"/>
            <a:ext cx="4316413" cy="4446588"/>
          </a:xfrm>
        </p:spPr>
        <p:txBody>
          <a:bodyPr rtlCol="0">
            <a:normAutofit lnSpcReduction="10000"/>
          </a:bodyPr>
          <a:lstStyle/>
          <a:p>
            <a:pPr marL="0" indent="0" eaLnBrk="1" hangingPunct="1">
              <a:buNone/>
              <a:defRPr/>
            </a:pPr>
            <a:r>
              <a:rPr lang="en-GB" altLang="en-US" sz="3200" kern="0" dirty="0" smtClean="0">
                <a:solidFill>
                  <a:srgbClr val="002060"/>
                </a:solidFill>
                <a:latin typeface="Lucida Sans" panose="020B0602030504020204" pitchFamily="34" charset="0"/>
              </a:rPr>
              <a:t>Increase in:</a:t>
            </a:r>
          </a:p>
          <a:p>
            <a:pPr>
              <a:defRPr/>
            </a:pPr>
            <a:r>
              <a:rPr lang="en-GB" altLang="en-US" sz="3200" kern="0" dirty="0" smtClean="0">
                <a:solidFill>
                  <a:srgbClr val="002060"/>
                </a:solidFill>
                <a:latin typeface="Lucida Sans" panose="020B0602030504020204" pitchFamily="34" charset="0"/>
              </a:rPr>
              <a:t>Underachievement</a:t>
            </a:r>
          </a:p>
          <a:p>
            <a:pPr>
              <a:defRPr/>
            </a:pPr>
            <a:r>
              <a:rPr lang="en-GB" altLang="en-US" sz="3200" kern="0" dirty="0" smtClean="0">
                <a:solidFill>
                  <a:srgbClr val="002060"/>
                </a:solidFill>
                <a:latin typeface="Lucida Sans" panose="020B0602030504020204" pitchFamily="34" charset="0"/>
              </a:rPr>
              <a:t>Low self-esteem</a:t>
            </a:r>
          </a:p>
          <a:p>
            <a:pPr>
              <a:defRPr/>
            </a:pPr>
            <a:r>
              <a:rPr lang="en-GB" altLang="en-US" sz="3200" kern="0" dirty="0" smtClean="0">
                <a:solidFill>
                  <a:srgbClr val="002060"/>
                </a:solidFill>
                <a:latin typeface="Lucida Sans" panose="020B0602030504020204" pitchFamily="34" charset="0"/>
              </a:rPr>
              <a:t>Poor motivation</a:t>
            </a:r>
            <a:endParaRPr lang="en-GB" altLang="en-US" sz="3200" kern="0" dirty="0">
              <a:solidFill>
                <a:srgbClr val="002060"/>
              </a:solidFill>
              <a:latin typeface="Lucida Sans" panose="020B0602030504020204" pitchFamily="34" charset="0"/>
            </a:endParaRPr>
          </a:p>
          <a:p>
            <a:pPr marL="0" indent="0">
              <a:buNone/>
              <a:defRPr/>
            </a:pPr>
            <a:r>
              <a:rPr lang="en-GB" dirty="0">
                <a:hlinkClick r:id="rId4"/>
              </a:rPr>
              <a:t>Schools 'failing to diagnose at least 80% of dyslexic pupils'</a:t>
            </a:r>
            <a:endParaRPr lang="en-GB" dirty="0"/>
          </a:p>
          <a:p>
            <a:pPr marL="0" indent="0" eaLnBrk="1" fontAlgn="auto" hangingPunct="1">
              <a:spcAft>
                <a:spcPts val="0"/>
              </a:spcAft>
              <a:buNone/>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1458924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eaLnBrk="1" hangingPunct="1">
              <a:defRPr/>
            </a:pPr>
            <a:r>
              <a:rPr lang="cy-GB" altLang="en-US" sz="3200" kern="0" dirty="0" smtClean="0">
                <a:latin typeface="Lucida Sans" panose="020B0602030504020204" pitchFamily="34" charset="0"/>
              </a:rPr>
              <a:t>Ymyrraeth gynnar</a:t>
            </a:r>
            <a:br>
              <a:rPr lang="cy-GB" altLang="en-US" sz="3200" kern="0" dirty="0" smtClean="0">
                <a:latin typeface="Lucida Sans" panose="020B0602030504020204" pitchFamily="34" charset="0"/>
              </a:rPr>
            </a:br>
            <a:r>
              <a:rPr lang="cy-GB" altLang="en-US" sz="3200" kern="0" dirty="0" err="1" smtClean="0">
                <a:solidFill>
                  <a:srgbClr val="002060"/>
                </a:solidFill>
                <a:latin typeface="Lucida Sans" panose="020B0602030504020204" pitchFamily="34" charset="0"/>
              </a:rPr>
              <a:t>Early</a:t>
            </a:r>
            <a:r>
              <a:rPr lang="cy-GB" altLang="en-US" sz="3200" kern="0" dirty="0" smtClean="0">
                <a:solidFill>
                  <a:srgbClr val="002060"/>
                </a:solidFill>
                <a:latin typeface="Lucida Sans" panose="020B0602030504020204" pitchFamily="34" charset="0"/>
              </a:rPr>
              <a:t> </a:t>
            </a:r>
            <a:r>
              <a:rPr lang="cy-GB" altLang="en-US" sz="3200" kern="0" dirty="0" err="1" smtClean="0">
                <a:solidFill>
                  <a:srgbClr val="002060"/>
                </a:solidFill>
                <a:latin typeface="Lucida Sans" panose="020B0602030504020204" pitchFamily="34" charset="0"/>
              </a:rPr>
              <a:t>intervention</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a:defRPr/>
            </a:pPr>
            <a:r>
              <a:rPr lang="en-US" dirty="0" smtClean="0">
                <a:latin typeface="Lucida Sans" panose="020B0602030504020204" pitchFamily="34" charset="0"/>
              </a:rPr>
              <a:t>Hyfforddiant </a:t>
            </a:r>
            <a:r>
              <a:rPr lang="en-US" dirty="0" err="1" smtClean="0">
                <a:latin typeface="Lucida Sans" panose="020B0602030504020204" pitchFamily="34" charset="0"/>
              </a:rPr>
              <a:t>mewn</a:t>
            </a:r>
            <a:r>
              <a:rPr lang="en-US" dirty="0" smtClean="0">
                <a:latin typeface="Lucida Sans" panose="020B0602030504020204" pitchFamily="34" charset="0"/>
              </a:rPr>
              <a:t> </a:t>
            </a:r>
            <a:r>
              <a:rPr lang="en-US" dirty="0" err="1">
                <a:latin typeface="Lucida Sans" panose="020B0602030504020204" pitchFamily="34" charset="0"/>
              </a:rPr>
              <a:t>synau</a:t>
            </a:r>
            <a:r>
              <a:rPr lang="en-US" dirty="0">
                <a:latin typeface="Lucida Sans" panose="020B0602030504020204" pitchFamily="34" charset="0"/>
              </a:rPr>
              <a:t> </a:t>
            </a:r>
            <a:r>
              <a:rPr lang="en-US" dirty="0" err="1">
                <a:latin typeface="Lucida Sans" panose="020B0602030504020204" pitchFamily="34" charset="0"/>
              </a:rPr>
              <a:t>llythrennau</a:t>
            </a:r>
            <a:r>
              <a:rPr lang="en-US" dirty="0">
                <a:latin typeface="Lucida Sans" panose="020B0602030504020204" pitchFamily="34" charset="0"/>
              </a:rPr>
              <a:t> ac </a:t>
            </a:r>
            <a:r>
              <a:rPr lang="en-US" dirty="0" err="1">
                <a:latin typeface="Lucida Sans" panose="020B0602030504020204" pitchFamily="34" charset="0"/>
              </a:rPr>
              <a:t>ymwybyddiaeth</a:t>
            </a:r>
            <a:r>
              <a:rPr lang="en-US" dirty="0">
                <a:latin typeface="Lucida Sans" panose="020B0602030504020204" pitchFamily="34" charset="0"/>
              </a:rPr>
              <a:t> </a:t>
            </a:r>
            <a:r>
              <a:rPr lang="en-US" dirty="0" err="1" smtClean="0">
                <a:latin typeface="Lucida Sans" panose="020B0602030504020204" pitchFamily="34" charset="0"/>
              </a:rPr>
              <a:t>ffonemau</a:t>
            </a:r>
            <a:endParaRPr lang="en-US" dirty="0">
              <a:latin typeface="Lucida Sans" panose="020B0602030504020204" pitchFamily="34" charset="0"/>
            </a:endParaRPr>
          </a:p>
          <a:p>
            <a:pPr>
              <a:defRPr/>
            </a:pPr>
            <a:r>
              <a:rPr lang="en-US" dirty="0" err="1">
                <a:latin typeface="Lucida Sans" panose="020B0602030504020204" pitchFamily="34" charset="0"/>
              </a:rPr>
              <a:t>Rhaglen</a:t>
            </a:r>
            <a:r>
              <a:rPr lang="en-US" dirty="0">
                <a:latin typeface="Lucida Sans" panose="020B0602030504020204" pitchFamily="34" charset="0"/>
              </a:rPr>
              <a:t> </a:t>
            </a:r>
            <a:r>
              <a:rPr lang="en-US" dirty="0" err="1">
                <a:latin typeface="Lucida Sans" panose="020B0602030504020204" pitchFamily="34" charset="0"/>
              </a:rPr>
              <a:t>Ffonoleg</a:t>
            </a:r>
            <a:r>
              <a:rPr lang="en-US" dirty="0">
                <a:latin typeface="Lucida Sans" panose="020B0602030504020204" pitchFamily="34" charset="0"/>
              </a:rPr>
              <a:t> </a:t>
            </a:r>
            <a:r>
              <a:rPr lang="en-US" dirty="0" err="1">
                <a:latin typeface="Lucida Sans" panose="020B0602030504020204" pitchFamily="34" charset="0"/>
              </a:rPr>
              <a:t>gyda</a:t>
            </a:r>
            <a:r>
              <a:rPr lang="en-US" dirty="0">
                <a:latin typeface="Lucida Sans" panose="020B0602030504020204" pitchFamily="34" charset="0"/>
              </a:rPr>
              <a:t> </a:t>
            </a:r>
            <a:r>
              <a:rPr lang="en-US" dirty="0" err="1">
                <a:latin typeface="Lucida Sans" panose="020B0602030504020204" pitchFamily="34" charset="0"/>
              </a:rPr>
              <a:t>Darllen</a:t>
            </a:r>
            <a:endParaRPr lang="en-US" dirty="0">
              <a:latin typeface="Lucida Sans" panose="020B0602030504020204" pitchFamily="34" charset="0"/>
            </a:endParaRPr>
          </a:p>
          <a:p>
            <a:pPr>
              <a:defRPr/>
            </a:pPr>
            <a:r>
              <a:rPr lang="en-US" dirty="0" err="1">
                <a:latin typeface="Lucida Sans" panose="020B0602030504020204" pitchFamily="34" charset="0"/>
              </a:rPr>
              <a:t>Rhaglen</a:t>
            </a:r>
            <a:r>
              <a:rPr lang="en-US" dirty="0">
                <a:latin typeface="Lucida Sans" panose="020B0602030504020204" pitchFamily="34" charset="0"/>
              </a:rPr>
              <a:t> </a:t>
            </a:r>
            <a:r>
              <a:rPr lang="en-US" dirty="0" err="1">
                <a:latin typeface="Lucida Sans" panose="020B0602030504020204" pitchFamily="34" charset="0"/>
              </a:rPr>
              <a:t>iaith</a:t>
            </a:r>
            <a:r>
              <a:rPr lang="en-US" dirty="0">
                <a:latin typeface="Lucida Sans" panose="020B0602030504020204" pitchFamily="34" charset="0"/>
              </a:rPr>
              <a:t> </a:t>
            </a:r>
            <a:r>
              <a:rPr lang="en-US" dirty="0" err="1">
                <a:latin typeface="Lucida Sans" panose="020B0602030504020204" pitchFamily="34" charset="0"/>
              </a:rPr>
              <a:t>lafar</a:t>
            </a:r>
            <a:endParaRPr lang="en-US" dirty="0">
              <a:latin typeface="Lucida Sans" panose="020B0602030504020204" pitchFamily="34" charset="0"/>
            </a:endParaRPr>
          </a:p>
          <a:p>
            <a:pPr>
              <a:defRPr/>
            </a:pPr>
            <a:r>
              <a:rPr lang="en-US" dirty="0" err="1">
                <a:latin typeface="Lucida Sans" panose="020B0602030504020204" pitchFamily="34" charset="0"/>
              </a:rPr>
              <a:t>Ymyriadau</a:t>
            </a:r>
            <a:r>
              <a:rPr lang="en-US" dirty="0">
                <a:latin typeface="Lucida Sans" panose="020B0602030504020204" pitchFamily="34" charset="0"/>
              </a:rPr>
              <a:t> </a:t>
            </a:r>
            <a:r>
              <a:rPr lang="en-US" dirty="0" err="1">
                <a:latin typeface="Lucida Sans" panose="020B0602030504020204" pitchFamily="34" charset="0"/>
              </a:rPr>
              <a:t>ar</a:t>
            </a:r>
            <a:r>
              <a:rPr lang="en-US" dirty="0">
                <a:latin typeface="Lucida Sans" panose="020B0602030504020204" pitchFamily="34" charset="0"/>
              </a:rPr>
              <a:t> </a:t>
            </a:r>
            <a:r>
              <a:rPr lang="en-US" dirty="0" err="1">
                <a:latin typeface="Lucida Sans" panose="020B0602030504020204" pitchFamily="34" charset="0"/>
              </a:rPr>
              <a:t>gyfer</a:t>
            </a:r>
            <a:r>
              <a:rPr lang="en-US" dirty="0">
                <a:latin typeface="Lucida Sans" panose="020B0602030504020204" pitchFamily="34" charset="0"/>
              </a:rPr>
              <a:t> </a:t>
            </a:r>
            <a:r>
              <a:rPr lang="en-US" dirty="0" err="1">
                <a:latin typeface="Lucida Sans" panose="020B0602030504020204" pitchFamily="34" charset="0"/>
              </a:rPr>
              <a:t>Llythrennedd</a:t>
            </a:r>
            <a:endParaRPr lang="en-US" dirty="0">
              <a:latin typeface="Lucida Sans" panose="020B0602030504020204" pitchFamily="34" charset="0"/>
            </a:endParaRPr>
          </a:p>
          <a:p>
            <a:pPr>
              <a:defRPr/>
            </a:pPr>
            <a:r>
              <a:rPr lang="en-US" dirty="0" err="1">
                <a:latin typeface="Lucida Sans" panose="020B0602030504020204" pitchFamily="34" charset="0"/>
              </a:rPr>
              <a:t>Llyfrau</a:t>
            </a:r>
            <a:r>
              <a:rPr lang="en-US" dirty="0">
                <a:latin typeface="Lucida Sans" panose="020B0602030504020204" pitchFamily="34" charset="0"/>
              </a:rPr>
              <a:t> </a:t>
            </a:r>
            <a:r>
              <a:rPr lang="en-US" dirty="0" err="1">
                <a:latin typeface="Lucida Sans" panose="020B0602030504020204" pitchFamily="34" charset="0"/>
              </a:rPr>
              <a:t>llafar</a:t>
            </a:r>
            <a:endParaRPr lang="en-US" dirty="0">
              <a:latin typeface="Lucida Sans" panose="020B0602030504020204" pitchFamily="34" charset="0"/>
            </a:endParaRPr>
          </a:p>
        </p:txBody>
      </p:sp>
      <p:sp>
        <p:nvSpPr>
          <p:cNvPr id="4" name="Content Placeholder 3"/>
          <p:cNvSpPr>
            <a:spLocks noGrp="1"/>
          </p:cNvSpPr>
          <p:nvPr>
            <p:ph sz="half" idx="2"/>
          </p:nvPr>
        </p:nvSpPr>
        <p:spPr>
          <a:xfrm>
            <a:off x="4648200" y="1143000"/>
            <a:ext cx="4316413" cy="4446588"/>
          </a:xfrm>
        </p:spPr>
        <p:txBody>
          <a:bodyPr rtlCol="0">
            <a:normAutofit/>
          </a:bodyPr>
          <a:lstStyle/>
          <a:p>
            <a:pPr eaLnBrk="1" fontAlgn="auto" hangingPunct="1">
              <a:spcAft>
                <a:spcPts val="0"/>
              </a:spcAft>
              <a:defRPr/>
            </a:pPr>
            <a:r>
              <a:rPr lang="en-US" dirty="0" smtClean="0">
                <a:solidFill>
                  <a:srgbClr val="002060"/>
                </a:solidFill>
                <a:latin typeface="Lucida Sans" panose="020B0602030504020204" pitchFamily="34" charset="0"/>
              </a:rPr>
              <a:t>Training in letter sounds and phoneme awareness</a:t>
            </a:r>
          </a:p>
          <a:p>
            <a:pPr eaLnBrk="1" fontAlgn="auto" hangingPunct="1">
              <a:spcAft>
                <a:spcPts val="0"/>
              </a:spcAft>
              <a:defRPr/>
            </a:pPr>
            <a:r>
              <a:rPr lang="en-US" dirty="0" smtClean="0">
                <a:solidFill>
                  <a:srgbClr val="002060"/>
                </a:solidFill>
                <a:latin typeface="Lucida Sans" panose="020B0602030504020204" pitchFamily="34" charset="0"/>
              </a:rPr>
              <a:t>Phonology with Reading </a:t>
            </a:r>
            <a:r>
              <a:rPr lang="en-US" dirty="0" err="1">
                <a:solidFill>
                  <a:srgbClr val="002060"/>
                </a:solidFill>
                <a:latin typeface="Lucida Sans" panose="020B0602030504020204" pitchFamily="34" charset="0"/>
              </a:rPr>
              <a:t>p</a:t>
            </a:r>
            <a:r>
              <a:rPr lang="en-US" dirty="0" err="1" smtClean="0">
                <a:solidFill>
                  <a:srgbClr val="002060"/>
                </a:solidFill>
                <a:latin typeface="Lucida Sans" panose="020B0602030504020204" pitchFamily="34" charset="0"/>
              </a:rPr>
              <a:t>rogramme</a:t>
            </a:r>
            <a:endParaRPr lang="en-US" dirty="0" smtClean="0">
              <a:solidFill>
                <a:srgbClr val="002060"/>
              </a:solidFill>
              <a:latin typeface="Lucida Sans" panose="020B0602030504020204" pitchFamily="34" charset="0"/>
            </a:endParaRPr>
          </a:p>
          <a:p>
            <a:pPr eaLnBrk="1" fontAlgn="auto" hangingPunct="1">
              <a:spcAft>
                <a:spcPts val="0"/>
              </a:spcAft>
              <a:defRPr/>
            </a:pPr>
            <a:r>
              <a:rPr lang="en-US" dirty="0" smtClean="0">
                <a:solidFill>
                  <a:srgbClr val="002060"/>
                </a:solidFill>
                <a:latin typeface="Lucida Sans" panose="020B0602030504020204" pitchFamily="34" charset="0"/>
              </a:rPr>
              <a:t>Oral language </a:t>
            </a:r>
            <a:r>
              <a:rPr lang="en-US" dirty="0" err="1" smtClean="0">
                <a:solidFill>
                  <a:srgbClr val="002060"/>
                </a:solidFill>
                <a:latin typeface="Lucida Sans" panose="020B0602030504020204" pitchFamily="34" charset="0"/>
              </a:rPr>
              <a:t>programme</a:t>
            </a:r>
            <a:endParaRPr lang="en-US" dirty="0" smtClean="0">
              <a:solidFill>
                <a:srgbClr val="002060"/>
              </a:solidFill>
              <a:latin typeface="Lucida Sans" panose="020B0602030504020204" pitchFamily="34" charset="0"/>
            </a:endParaRPr>
          </a:p>
          <a:p>
            <a:pPr eaLnBrk="1" fontAlgn="auto" hangingPunct="1">
              <a:spcAft>
                <a:spcPts val="0"/>
              </a:spcAft>
              <a:defRPr/>
            </a:pPr>
            <a:r>
              <a:rPr lang="en-US" dirty="0" smtClean="0">
                <a:solidFill>
                  <a:srgbClr val="002060"/>
                </a:solidFill>
                <a:latin typeface="Lucida Sans" panose="020B0602030504020204" pitchFamily="34" charset="0"/>
              </a:rPr>
              <a:t>Interventions for Literacy</a:t>
            </a:r>
          </a:p>
          <a:p>
            <a:pPr eaLnBrk="1" fontAlgn="auto" hangingPunct="1">
              <a:spcAft>
                <a:spcPts val="0"/>
              </a:spcAft>
              <a:defRPr/>
            </a:pPr>
            <a:r>
              <a:rPr lang="en-US" dirty="0" smtClean="0">
                <a:solidFill>
                  <a:srgbClr val="002060"/>
                </a:solidFill>
                <a:latin typeface="Lucida Sans" panose="020B0602030504020204" pitchFamily="34" charset="0"/>
              </a:rPr>
              <a:t>Audiobooks</a:t>
            </a:r>
            <a:endParaRPr lang="en-US" dirty="0">
              <a:solidFill>
                <a:srgbClr val="002060"/>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549144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468313" y="0"/>
            <a:ext cx="8229600" cy="1143000"/>
          </a:xfrm>
        </p:spPr>
        <p:txBody>
          <a:bodyPr/>
          <a:lstStyle/>
          <a:p>
            <a:pPr eaLnBrk="1" hangingPunct="1"/>
            <a:r>
              <a:rPr lang="cy-GB" altLang="en-US" sz="3200" dirty="0" smtClean="0">
                <a:latin typeface="Lucida Sans" panose="020B0602030504020204" pitchFamily="34" charset="0"/>
              </a:rPr>
              <a:t>Arfer cynhwysol</a:t>
            </a:r>
            <a:r>
              <a:rPr lang="cy-GB" altLang="en-US" sz="3200" dirty="0" smtClean="0">
                <a:solidFill>
                  <a:schemeClr val="accent2"/>
                </a:solidFill>
                <a:latin typeface="Lucida Sans" panose="020B0602030504020204" pitchFamily="34" charset="0"/>
              </a:rPr>
              <a:t/>
            </a:r>
            <a:br>
              <a:rPr lang="cy-GB" altLang="en-US" sz="3200" dirty="0" smtClean="0">
                <a:solidFill>
                  <a:schemeClr val="accent2"/>
                </a:solidFill>
                <a:latin typeface="Lucida Sans" panose="020B0602030504020204" pitchFamily="34" charset="0"/>
              </a:rPr>
            </a:br>
            <a:r>
              <a:rPr lang="en-GB" altLang="en-US" sz="3200" dirty="0" smtClean="0">
                <a:solidFill>
                  <a:srgbClr val="002060"/>
                </a:solidFill>
                <a:latin typeface="Lucida Sans" panose="020B0602030504020204" pitchFamily="34" charset="0"/>
              </a:rPr>
              <a:t>Inclusive practice</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lnSpcReduction="10000"/>
          </a:bodyPr>
          <a:lstStyle/>
          <a:p>
            <a:pPr eaLnBrk="1" hangingPunct="1">
              <a:lnSpc>
                <a:spcPct val="90000"/>
              </a:lnSpc>
              <a:buFontTx/>
              <a:buChar char="•"/>
              <a:defRPr/>
            </a:pPr>
            <a:r>
              <a:rPr lang="cy-GB" altLang="en-US" sz="2600" kern="0" dirty="0">
                <a:solidFill>
                  <a:srgbClr val="000000"/>
                </a:solidFill>
                <a:latin typeface="Lucida Sans" panose="020B0602030504020204" pitchFamily="34" charset="0"/>
              </a:rPr>
              <a:t>Heriau ddysgu addas</a:t>
            </a:r>
          </a:p>
          <a:p>
            <a:pPr eaLnBrk="1" hangingPunct="1">
              <a:lnSpc>
                <a:spcPct val="90000"/>
              </a:lnSpc>
              <a:buFontTx/>
              <a:buChar char="•"/>
              <a:defRPr/>
            </a:pPr>
            <a:r>
              <a:rPr lang="cy-GB" altLang="en-US" sz="2600" kern="0" dirty="0">
                <a:solidFill>
                  <a:srgbClr val="000000"/>
                </a:solidFill>
                <a:latin typeface="Lucida Sans" panose="020B0602030504020204" pitchFamily="34" charset="0"/>
              </a:rPr>
              <a:t>Ymateb i anghenion amrywiol</a:t>
            </a:r>
          </a:p>
          <a:p>
            <a:pPr eaLnBrk="1" hangingPunct="1">
              <a:lnSpc>
                <a:spcPct val="90000"/>
              </a:lnSpc>
              <a:buFontTx/>
              <a:buChar char="•"/>
              <a:defRPr/>
            </a:pPr>
            <a:r>
              <a:rPr lang="cy-GB" altLang="en-US" sz="2600" kern="0" dirty="0">
                <a:solidFill>
                  <a:srgbClr val="000000"/>
                </a:solidFill>
                <a:latin typeface="Lucida Sans" panose="020B0602030504020204" pitchFamily="34" charset="0"/>
              </a:rPr>
              <a:t>Darpariaeth:</a:t>
            </a:r>
          </a:p>
          <a:p>
            <a:pPr eaLnBrk="1" hangingPunct="1">
              <a:lnSpc>
                <a:spcPct val="90000"/>
              </a:lnSpc>
              <a:buFontTx/>
              <a:buChar char="-"/>
              <a:defRPr/>
            </a:pPr>
            <a:r>
              <a:rPr lang="cy-GB" altLang="en-US" sz="2600" kern="0" dirty="0">
                <a:solidFill>
                  <a:srgbClr val="000000"/>
                </a:solidFill>
                <a:latin typeface="Lucida Sans" panose="020B0602030504020204" pitchFamily="34" charset="0"/>
              </a:rPr>
              <a:t>Ysgolion arbenigol</a:t>
            </a:r>
          </a:p>
          <a:p>
            <a:pPr eaLnBrk="1" hangingPunct="1">
              <a:lnSpc>
                <a:spcPct val="90000"/>
              </a:lnSpc>
              <a:buFontTx/>
              <a:buChar char="-"/>
              <a:defRPr/>
            </a:pPr>
            <a:r>
              <a:rPr lang="cy-GB" altLang="en-US" sz="2600" kern="0" dirty="0">
                <a:solidFill>
                  <a:srgbClr val="000000"/>
                </a:solidFill>
                <a:latin typeface="Lucida Sans" panose="020B0602030504020204" pitchFamily="34" charset="0"/>
              </a:rPr>
              <a:t>Uned Dyslecsia</a:t>
            </a:r>
          </a:p>
          <a:p>
            <a:pPr eaLnBrk="1" hangingPunct="1">
              <a:lnSpc>
                <a:spcPct val="90000"/>
              </a:lnSpc>
              <a:buFontTx/>
              <a:buChar char="-"/>
              <a:defRPr/>
            </a:pPr>
            <a:r>
              <a:rPr lang="cy-GB" altLang="en-US" sz="2600" kern="0" dirty="0">
                <a:solidFill>
                  <a:srgbClr val="000000"/>
                </a:solidFill>
                <a:latin typeface="Lucida Sans" panose="020B0602030504020204" pitchFamily="34" charset="0"/>
              </a:rPr>
              <a:t>Dosbarthiadau arbenigol</a:t>
            </a:r>
          </a:p>
          <a:p>
            <a:pPr eaLnBrk="1" hangingPunct="1">
              <a:lnSpc>
                <a:spcPct val="90000"/>
              </a:lnSpc>
              <a:buFontTx/>
              <a:buChar char="-"/>
              <a:defRPr/>
            </a:pPr>
            <a:r>
              <a:rPr lang="cy-GB" altLang="en-US" sz="2600" kern="0" dirty="0">
                <a:solidFill>
                  <a:srgbClr val="000000"/>
                </a:solidFill>
                <a:latin typeface="Lucida Sans" panose="020B0602030504020204" pitchFamily="34" charset="0"/>
              </a:rPr>
              <a:t>System alldynnu</a:t>
            </a:r>
          </a:p>
          <a:p>
            <a:pPr eaLnBrk="1" hangingPunct="1">
              <a:lnSpc>
                <a:spcPct val="90000"/>
              </a:lnSpc>
              <a:buFontTx/>
              <a:buChar char="•"/>
              <a:defRPr/>
            </a:pPr>
            <a:r>
              <a:rPr lang="cy-GB" altLang="en-US" sz="2600" kern="0" dirty="0">
                <a:solidFill>
                  <a:srgbClr val="000000"/>
                </a:solidFill>
                <a:latin typeface="Lucida Sans" panose="020B0602030504020204" pitchFamily="34" charset="0"/>
              </a:rPr>
              <a:t>Ffocysu ar y positif!</a:t>
            </a:r>
          </a:p>
          <a:p>
            <a:pPr marL="0" indent="0" eaLnBrk="1" fontAlgn="auto" hangingPunct="1">
              <a:spcAft>
                <a:spcPts val="0"/>
              </a:spcAft>
              <a:buFont typeface="Arial" panose="020B0604020202020204" pitchFamily="34" charset="0"/>
              <a:buNone/>
              <a:defRPr/>
            </a:pPr>
            <a:endParaRPr lang="en-US" dirty="0"/>
          </a:p>
        </p:txBody>
      </p:sp>
      <p:sp>
        <p:nvSpPr>
          <p:cNvPr id="4" name="Content Placeholder 3"/>
          <p:cNvSpPr>
            <a:spLocks noGrp="1"/>
          </p:cNvSpPr>
          <p:nvPr>
            <p:ph sz="half" idx="2"/>
          </p:nvPr>
        </p:nvSpPr>
        <p:spPr>
          <a:xfrm>
            <a:off x="4648200" y="1143000"/>
            <a:ext cx="4316413" cy="4446588"/>
          </a:xfrm>
        </p:spPr>
        <p:txBody>
          <a:bodyPr rtlCol="0">
            <a:normAutofit lnSpcReduction="10000"/>
          </a:bodyPr>
          <a:lstStyle/>
          <a:p>
            <a:pPr eaLnBrk="1" hangingPunct="1">
              <a:lnSpc>
                <a:spcPct val="90000"/>
              </a:lnSpc>
              <a:buFontTx/>
              <a:buChar char="•"/>
              <a:defRPr/>
            </a:pPr>
            <a:r>
              <a:rPr lang="en-GB" altLang="en-US" sz="2400" kern="0" dirty="0">
                <a:solidFill>
                  <a:srgbClr val="002060"/>
                </a:solidFill>
                <a:latin typeface="Lucida Sans" panose="020B0602030504020204" pitchFamily="34" charset="0"/>
              </a:rPr>
              <a:t>Suitable learning challenges</a:t>
            </a:r>
          </a:p>
          <a:p>
            <a:pPr eaLnBrk="1" hangingPunct="1">
              <a:lnSpc>
                <a:spcPct val="90000"/>
              </a:lnSpc>
              <a:buFontTx/>
              <a:buChar char="•"/>
              <a:defRPr/>
            </a:pPr>
            <a:r>
              <a:rPr lang="en-GB" altLang="en-US" sz="2400" kern="0" dirty="0">
                <a:solidFill>
                  <a:srgbClr val="002060"/>
                </a:solidFill>
                <a:latin typeface="Lucida Sans" panose="020B0602030504020204" pitchFamily="34" charset="0"/>
              </a:rPr>
              <a:t>Respond to diverse needs</a:t>
            </a:r>
          </a:p>
          <a:p>
            <a:pPr eaLnBrk="1" hangingPunct="1">
              <a:lnSpc>
                <a:spcPct val="90000"/>
              </a:lnSpc>
              <a:buFontTx/>
              <a:buChar char="•"/>
              <a:defRPr/>
            </a:pPr>
            <a:r>
              <a:rPr lang="en-GB" altLang="en-US" sz="2400" kern="0" dirty="0">
                <a:solidFill>
                  <a:srgbClr val="002060"/>
                </a:solidFill>
                <a:latin typeface="Lucida Sans" panose="020B0602030504020204" pitchFamily="34" charset="0"/>
              </a:rPr>
              <a:t>Provision:</a:t>
            </a:r>
          </a:p>
          <a:p>
            <a:pPr eaLnBrk="1" hangingPunct="1">
              <a:lnSpc>
                <a:spcPct val="90000"/>
              </a:lnSpc>
              <a:buFontTx/>
              <a:buChar char="-"/>
              <a:defRPr/>
            </a:pPr>
            <a:r>
              <a:rPr lang="en-GB" altLang="en-US" sz="2400" kern="0" dirty="0">
                <a:solidFill>
                  <a:srgbClr val="002060"/>
                </a:solidFill>
                <a:latin typeface="Lucida Sans" panose="020B0602030504020204" pitchFamily="34" charset="0"/>
              </a:rPr>
              <a:t>Specialist provision schools</a:t>
            </a:r>
          </a:p>
          <a:p>
            <a:pPr eaLnBrk="1" hangingPunct="1">
              <a:lnSpc>
                <a:spcPct val="90000"/>
              </a:lnSpc>
              <a:buFontTx/>
              <a:buChar char="-"/>
              <a:defRPr/>
            </a:pPr>
            <a:r>
              <a:rPr lang="en-GB" altLang="en-US" sz="2400" kern="0" dirty="0">
                <a:solidFill>
                  <a:srgbClr val="002060"/>
                </a:solidFill>
                <a:latin typeface="Lucida Sans" panose="020B0602030504020204" pitchFamily="34" charset="0"/>
              </a:rPr>
              <a:t>Dyslexia unit</a:t>
            </a:r>
          </a:p>
          <a:p>
            <a:pPr eaLnBrk="1" hangingPunct="1">
              <a:lnSpc>
                <a:spcPct val="90000"/>
              </a:lnSpc>
              <a:buFontTx/>
              <a:buChar char="-"/>
              <a:defRPr/>
            </a:pPr>
            <a:r>
              <a:rPr lang="en-GB" altLang="en-US" sz="2400" kern="0" dirty="0">
                <a:solidFill>
                  <a:srgbClr val="002060"/>
                </a:solidFill>
                <a:latin typeface="Lucida Sans" panose="020B0602030504020204" pitchFamily="34" charset="0"/>
              </a:rPr>
              <a:t>Specialist classes</a:t>
            </a:r>
          </a:p>
          <a:p>
            <a:pPr eaLnBrk="1" hangingPunct="1">
              <a:lnSpc>
                <a:spcPct val="90000"/>
              </a:lnSpc>
              <a:buFontTx/>
              <a:buChar char="-"/>
              <a:defRPr/>
            </a:pPr>
            <a:r>
              <a:rPr lang="en-GB" altLang="en-US" sz="2400" kern="0" dirty="0">
                <a:solidFill>
                  <a:srgbClr val="002060"/>
                </a:solidFill>
                <a:latin typeface="Lucida Sans" panose="020B0602030504020204" pitchFamily="34" charset="0"/>
              </a:rPr>
              <a:t>Withdrawal system</a:t>
            </a:r>
          </a:p>
          <a:p>
            <a:pPr eaLnBrk="1" hangingPunct="1">
              <a:lnSpc>
                <a:spcPct val="90000"/>
              </a:lnSpc>
              <a:buFontTx/>
              <a:buChar char="•"/>
              <a:defRPr/>
            </a:pPr>
            <a:r>
              <a:rPr lang="en-GB" altLang="en-US" sz="2400" kern="0" dirty="0">
                <a:solidFill>
                  <a:srgbClr val="002060"/>
                </a:solidFill>
                <a:latin typeface="Lucida Sans" panose="020B0602030504020204" pitchFamily="34" charset="0"/>
              </a:rPr>
              <a:t>Focus on the positive!</a:t>
            </a:r>
          </a:p>
          <a:p>
            <a:pPr marL="0" indent="0" eaLnBrk="1" fontAlgn="auto" hangingPunct="1">
              <a:spcAft>
                <a:spcPts val="0"/>
              </a:spcAft>
              <a:buFont typeface="Arial" panose="020B0604020202020204" pitchFamily="34" charset="0"/>
              <a:buNone/>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82393658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468313" y="0"/>
            <a:ext cx="8229600" cy="836712"/>
          </a:xfrm>
        </p:spPr>
        <p:txBody>
          <a:bodyPr>
            <a:normAutofit/>
          </a:bodyPr>
          <a:lstStyle/>
          <a:p>
            <a:pPr eaLnBrk="1" hangingPunct="1"/>
            <a:r>
              <a:rPr lang="cy-GB" altLang="en-US" sz="2400" dirty="0" smtClean="0">
                <a:latin typeface="Lucida Sans" panose="020B0602030504020204" pitchFamily="34" charset="0"/>
              </a:rPr>
              <a:t>Strategaethau (Staff)</a:t>
            </a:r>
            <a:r>
              <a:rPr lang="cy-GB" altLang="en-US" sz="2400" dirty="0" smtClean="0">
                <a:solidFill>
                  <a:schemeClr val="accent2"/>
                </a:solidFill>
                <a:latin typeface="Lucida Sans" panose="020B0602030504020204" pitchFamily="34" charset="0"/>
              </a:rPr>
              <a:t/>
            </a:r>
            <a:br>
              <a:rPr lang="cy-GB" altLang="en-US" sz="2400" dirty="0" smtClean="0">
                <a:solidFill>
                  <a:schemeClr val="accent2"/>
                </a:solidFill>
                <a:latin typeface="Lucida Sans" panose="020B0602030504020204" pitchFamily="34" charset="0"/>
              </a:rPr>
            </a:br>
            <a:r>
              <a:rPr lang="en-GB" altLang="en-US" sz="2400" dirty="0" smtClean="0">
                <a:solidFill>
                  <a:srgbClr val="002060"/>
                </a:solidFill>
                <a:latin typeface="Lucida Sans" panose="020B0602030504020204" pitchFamily="34" charset="0"/>
              </a:rPr>
              <a:t>Strategies (Staff)</a:t>
            </a:r>
            <a:endParaRPr lang="en-US" altLang="en-US" sz="24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29730" y="836712"/>
            <a:ext cx="4586286" cy="4752876"/>
          </a:xfrm>
        </p:spPr>
        <p:txBody>
          <a:bodyPr rtlCol="0">
            <a:noAutofit/>
          </a:bodyPr>
          <a:lstStyle/>
          <a:p>
            <a:pPr marL="514350" indent="-514350">
              <a:buFont typeface="+mj-lt"/>
              <a:buAutoNum type="arabicPeriod"/>
              <a:defRPr/>
            </a:pPr>
            <a:r>
              <a:rPr lang="en-US" sz="1800" dirty="0" err="1" smtClean="0">
                <a:latin typeface="Lucida Sans" panose="020B0602030504020204" pitchFamily="34" charset="0"/>
              </a:rPr>
              <a:t>Rhoi</a:t>
            </a:r>
            <a:r>
              <a:rPr lang="en-US" sz="1800" dirty="0" smtClean="0">
                <a:latin typeface="Lucida Sans" panose="020B0602030504020204" pitchFamily="34" charset="0"/>
              </a:rPr>
              <a:t> </a:t>
            </a:r>
            <a:r>
              <a:rPr lang="en-US" sz="1800" dirty="0" err="1" smtClean="0">
                <a:latin typeface="Lucida Sans" panose="020B0602030504020204" pitchFamily="34" charset="0"/>
              </a:rPr>
              <a:t>canmoliaeth</a:t>
            </a:r>
            <a:r>
              <a:rPr lang="en-US" sz="1800" dirty="0" smtClean="0">
                <a:latin typeface="Lucida Sans" panose="020B0602030504020204" pitchFamily="34" charset="0"/>
              </a:rPr>
              <a:t> </a:t>
            </a:r>
            <a:endParaRPr lang="en-US" sz="1800" dirty="0">
              <a:latin typeface="Lucida Sans" panose="020B0602030504020204" pitchFamily="34" charset="0"/>
            </a:endParaRPr>
          </a:p>
          <a:p>
            <a:pPr marL="514350" indent="-514350">
              <a:buFont typeface="+mj-lt"/>
              <a:buAutoNum type="arabicPeriod"/>
              <a:defRPr/>
            </a:pPr>
            <a:r>
              <a:rPr lang="en-US" sz="1800" dirty="0" err="1">
                <a:latin typeface="Lucida Sans" panose="020B0602030504020204" pitchFamily="34" charset="0"/>
              </a:rPr>
              <a:t>Peidio</a:t>
            </a:r>
            <a:r>
              <a:rPr lang="en-US" sz="1800" dirty="0">
                <a:latin typeface="Lucida Sans" panose="020B0602030504020204" pitchFamily="34" charset="0"/>
              </a:rPr>
              <a:t> â </a:t>
            </a:r>
            <a:r>
              <a:rPr lang="en-US" sz="1800" dirty="0" err="1">
                <a:latin typeface="Lucida Sans" panose="020B0602030504020204" pitchFamily="34" charset="0"/>
              </a:rPr>
              <a:t>gofyn</a:t>
            </a:r>
            <a:r>
              <a:rPr lang="en-US" sz="1800" dirty="0">
                <a:latin typeface="Lucida Sans" panose="020B0602030504020204" pitchFamily="34" charset="0"/>
              </a:rPr>
              <a:t> </a:t>
            </a:r>
            <a:r>
              <a:rPr lang="en-US" sz="1800" dirty="0" err="1">
                <a:latin typeface="Lucida Sans" panose="020B0602030504020204" pitchFamily="34" charset="0"/>
              </a:rPr>
              <a:t>i</a:t>
            </a:r>
            <a:r>
              <a:rPr lang="en-US" sz="1800" dirty="0">
                <a:latin typeface="Lucida Sans" panose="020B0602030504020204" pitchFamily="34" charset="0"/>
              </a:rPr>
              <a:t> </a:t>
            </a:r>
            <a:r>
              <a:rPr lang="en-US" sz="1800" dirty="0" err="1">
                <a:latin typeface="Lucida Sans" panose="020B0602030504020204" pitchFamily="34" charset="0"/>
              </a:rPr>
              <a:t>blant</a:t>
            </a:r>
            <a:r>
              <a:rPr lang="en-US" sz="1800" dirty="0">
                <a:latin typeface="Lucida Sans" panose="020B0602030504020204" pitchFamily="34" charset="0"/>
              </a:rPr>
              <a:t> </a:t>
            </a:r>
            <a:r>
              <a:rPr lang="en-US" sz="1800" dirty="0" err="1" smtClean="0">
                <a:latin typeface="Lucida Sans" panose="020B0602030504020204" pitchFamily="34" charset="0"/>
              </a:rPr>
              <a:t>ddarllen</a:t>
            </a:r>
            <a:r>
              <a:rPr lang="en-US" sz="1800" dirty="0" smtClean="0">
                <a:latin typeface="Lucida Sans" panose="020B0602030504020204" pitchFamily="34" charset="0"/>
              </a:rPr>
              <a:t> </a:t>
            </a:r>
            <a:r>
              <a:rPr lang="en-US" sz="1800" dirty="0" err="1" smtClean="0">
                <a:latin typeface="Lucida Sans" panose="020B0602030504020204" pitchFamily="34" charset="0"/>
              </a:rPr>
              <a:t>yn</a:t>
            </a:r>
            <a:r>
              <a:rPr lang="en-US" sz="1800" dirty="0" smtClean="0">
                <a:latin typeface="Lucida Sans" panose="020B0602030504020204" pitchFamily="34" charset="0"/>
              </a:rPr>
              <a:t> </a:t>
            </a:r>
            <a:r>
              <a:rPr lang="en-US" sz="1800" dirty="0" err="1" smtClean="0">
                <a:latin typeface="Lucida Sans" panose="020B0602030504020204" pitchFamily="34" charset="0"/>
              </a:rPr>
              <a:t>uchel</a:t>
            </a:r>
            <a:endParaRPr lang="en-US" sz="1800" dirty="0">
              <a:latin typeface="Lucida Sans" panose="020B0602030504020204" pitchFamily="34" charset="0"/>
            </a:endParaRPr>
          </a:p>
          <a:p>
            <a:pPr marL="514350" indent="-514350">
              <a:buFont typeface="+mj-lt"/>
              <a:buAutoNum type="arabicPeriod"/>
              <a:defRPr/>
            </a:pPr>
            <a:r>
              <a:rPr lang="en-US" sz="1800" dirty="0">
                <a:latin typeface="Lucida Sans" panose="020B0602030504020204" pitchFamily="34" charset="0"/>
              </a:rPr>
              <a:t>Dim </a:t>
            </a:r>
            <a:r>
              <a:rPr lang="en-US" sz="1800" dirty="0" err="1">
                <a:latin typeface="Lucida Sans" panose="020B0602030504020204" pitchFamily="34" charset="0"/>
              </a:rPr>
              <a:t>cosb</a:t>
            </a:r>
            <a:r>
              <a:rPr lang="en-US" sz="1800" dirty="0">
                <a:latin typeface="Lucida Sans" panose="020B0602030504020204" pitchFamily="34" charset="0"/>
              </a:rPr>
              <a:t> am </a:t>
            </a:r>
            <a:r>
              <a:rPr lang="en-US" sz="1800" dirty="0" err="1" smtClean="0">
                <a:latin typeface="Lucida Sans" panose="020B0602030504020204" pitchFamily="34" charset="0"/>
              </a:rPr>
              <a:t>anghofio</a:t>
            </a:r>
            <a:r>
              <a:rPr lang="en-US" sz="1800" dirty="0" smtClean="0">
                <a:latin typeface="Lucida Sans" panose="020B0602030504020204" pitchFamily="34" charset="0"/>
              </a:rPr>
              <a:t> </a:t>
            </a:r>
            <a:r>
              <a:rPr lang="en-US" sz="1800" dirty="0" err="1" smtClean="0">
                <a:latin typeface="Lucida Sans" panose="020B0602030504020204" pitchFamily="34" charset="0"/>
              </a:rPr>
              <a:t>llyfrau</a:t>
            </a:r>
            <a:r>
              <a:rPr lang="en-US" sz="1800" dirty="0" smtClean="0">
                <a:latin typeface="Lucida Sans" panose="020B0602030504020204" pitchFamily="34" charset="0"/>
              </a:rPr>
              <a:t> </a:t>
            </a:r>
            <a:r>
              <a:rPr lang="en-US" sz="1800" dirty="0" err="1">
                <a:latin typeface="Lucida Sans" panose="020B0602030504020204" pitchFamily="34" charset="0"/>
              </a:rPr>
              <a:t>neu</a:t>
            </a:r>
            <a:r>
              <a:rPr lang="en-US" sz="1800" dirty="0">
                <a:latin typeface="Lucida Sans" panose="020B0602030504020204" pitchFamily="34" charset="0"/>
              </a:rPr>
              <a:t> offer </a:t>
            </a:r>
            <a:r>
              <a:rPr lang="en-US" sz="1800" dirty="0" err="1">
                <a:latin typeface="Lucida Sans" panose="020B0602030504020204" pitchFamily="34" charset="0"/>
              </a:rPr>
              <a:t>chwaraeon</a:t>
            </a:r>
            <a:endParaRPr lang="en-US" sz="1800" dirty="0">
              <a:latin typeface="Lucida Sans" panose="020B0602030504020204" pitchFamily="34" charset="0"/>
            </a:endParaRPr>
          </a:p>
          <a:p>
            <a:pPr marL="514350" indent="-514350">
              <a:buFont typeface="+mj-lt"/>
              <a:buAutoNum type="arabicPeriod"/>
              <a:defRPr/>
            </a:pPr>
            <a:r>
              <a:rPr lang="en-US" sz="1800" dirty="0">
                <a:latin typeface="Lucida Sans" panose="020B0602030504020204" pitchFamily="34" charset="0"/>
              </a:rPr>
              <a:t>Dim </a:t>
            </a:r>
            <a:r>
              <a:rPr lang="en-US" sz="1800" dirty="0" err="1">
                <a:latin typeface="Lucida Sans" panose="020B0602030504020204" pitchFamily="34" charset="0"/>
              </a:rPr>
              <a:t>defnydd</a:t>
            </a:r>
            <a:r>
              <a:rPr lang="en-US" sz="1800" dirty="0">
                <a:latin typeface="Lucida Sans" panose="020B0602030504020204" pitchFamily="34" charset="0"/>
              </a:rPr>
              <a:t> o </a:t>
            </a:r>
            <a:r>
              <a:rPr lang="en-US" sz="1800" dirty="0" err="1">
                <a:latin typeface="Lucida Sans" panose="020B0602030504020204" pitchFamily="34" charset="0"/>
              </a:rPr>
              <a:t>eiriau</a:t>
            </a:r>
            <a:r>
              <a:rPr lang="en-US" sz="1800" dirty="0">
                <a:latin typeface="Lucida Sans" panose="020B0602030504020204" pitchFamily="34" charset="0"/>
              </a:rPr>
              <a:t> </a:t>
            </a:r>
            <a:r>
              <a:rPr lang="en-US" sz="1800" dirty="0" err="1">
                <a:latin typeface="Lucida Sans" panose="020B0602030504020204" pitchFamily="34" charset="0"/>
              </a:rPr>
              <a:t>fel</a:t>
            </a:r>
            <a:r>
              <a:rPr lang="en-US" sz="1800" dirty="0">
                <a:latin typeface="Lucida Sans" panose="020B0602030504020204" pitchFamily="34" charset="0"/>
              </a:rPr>
              <a:t> ' </a:t>
            </a:r>
            <a:r>
              <a:rPr lang="en-US" sz="1800" dirty="0" err="1">
                <a:latin typeface="Lucida Sans" panose="020B0602030504020204" pitchFamily="34" charset="0"/>
              </a:rPr>
              <a:t>diog</a:t>
            </a:r>
            <a:r>
              <a:rPr lang="en-US" sz="1800" dirty="0">
                <a:latin typeface="Lucida Sans" panose="020B0602030504020204" pitchFamily="34" charset="0"/>
              </a:rPr>
              <a:t> '</a:t>
            </a:r>
          </a:p>
          <a:p>
            <a:pPr marL="514350" indent="-514350">
              <a:buFont typeface="+mj-lt"/>
              <a:buAutoNum type="arabicPeriod"/>
              <a:defRPr/>
            </a:pPr>
            <a:r>
              <a:rPr lang="en-US" sz="1800" dirty="0" err="1">
                <a:latin typeface="Lucida Sans" panose="020B0602030504020204" pitchFamily="34" charset="0"/>
              </a:rPr>
              <a:t>Disgwyl</a:t>
            </a:r>
            <a:r>
              <a:rPr lang="en-US" sz="1800" dirty="0">
                <a:latin typeface="Lucida Sans" panose="020B0602030504020204" pitchFamily="34" charset="0"/>
              </a:rPr>
              <a:t> </a:t>
            </a:r>
            <a:r>
              <a:rPr lang="en-US" sz="1800" dirty="0" err="1">
                <a:latin typeface="Lucida Sans" panose="020B0602030504020204" pitchFamily="34" charset="0"/>
              </a:rPr>
              <a:t>llai</a:t>
            </a:r>
            <a:r>
              <a:rPr lang="en-US" sz="1800" dirty="0">
                <a:latin typeface="Lucida Sans" panose="020B0602030504020204" pitchFamily="34" charset="0"/>
              </a:rPr>
              <a:t> o </a:t>
            </a:r>
            <a:r>
              <a:rPr lang="en-US" sz="1800" dirty="0" err="1">
                <a:latin typeface="Lucida Sans" panose="020B0602030504020204" pitchFamily="34" charset="0"/>
              </a:rPr>
              <a:t>waith</a:t>
            </a:r>
            <a:r>
              <a:rPr lang="en-US" sz="1800" dirty="0">
                <a:latin typeface="Lucida Sans" panose="020B0602030504020204" pitchFamily="34" charset="0"/>
              </a:rPr>
              <a:t> </a:t>
            </a:r>
            <a:r>
              <a:rPr lang="en-US" sz="1800" dirty="0" err="1">
                <a:latin typeface="Lucida Sans" panose="020B0602030504020204" pitchFamily="34" charset="0"/>
              </a:rPr>
              <a:t>ysgrifenedig</a:t>
            </a:r>
            <a:endParaRPr lang="en-US" sz="1800" dirty="0">
              <a:latin typeface="Lucida Sans" panose="020B0602030504020204" pitchFamily="34" charset="0"/>
            </a:endParaRPr>
          </a:p>
          <a:p>
            <a:pPr marL="514350" indent="-514350">
              <a:buFont typeface="+mj-lt"/>
              <a:buAutoNum type="arabicPeriod"/>
              <a:defRPr/>
            </a:pPr>
            <a:r>
              <a:rPr lang="en-US" sz="1800" dirty="0" err="1">
                <a:latin typeface="Lucida Sans" panose="020B0602030504020204" pitchFamily="34" charset="0"/>
              </a:rPr>
              <a:t>Darparu</a:t>
            </a:r>
            <a:r>
              <a:rPr lang="en-US" sz="1800" dirty="0">
                <a:latin typeface="Lucida Sans" panose="020B0602030504020204" pitchFamily="34" charset="0"/>
              </a:rPr>
              <a:t> </a:t>
            </a:r>
            <a:r>
              <a:rPr lang="en-US" sz="1800" dirty="0" err="1">
                <a:latin typeface="Lucida Sans" panose="020B0602030504020204" pitchFamily="34" charset="0"/>
              </a:rPr>
              <a:t>allbrint</a:t>
            </a:r>
            <a:r>
              <a:rPr lang="en-US" sz="1800" dirty="0">
                <a:latin typeface="Lucida Sans" panose="020B0602030504020204" pitchFamily="34" charset="0"/>
              </a:rPr>
              <a:t> o </a:t>
            </a:r>
            <a:r>
              <a:rPr lang="en-US" sz="1800" dirty="0" err="1">
                <a:latin typeface="Lucida Sans" panose="020B0602030504020204" pitchFamily="34" charset="0"/>
              </a:rPr>
              <a:t>waith</a:t>
            </a:r>
            <a:r>
              <a:rPr lang="en-US" sz="1800" dirty="0">
                <a:latin typeface="Lucida Sans" panose="020B0602030504020204" pitchFamily="34" charset="0"/>
              </a:rPr>
              <a:t> </a:t>
            </a:r>
            <a:r>
              <a:rPr lang="en-US" sz="1800" dirty="0" err="1">
                <a:latin typeface="Lucida Sans" panose="020B0602030504020204" pitchFamily="34" charset="0"/>
              </a:rPr>
              <a:t>cartref</a:t>
            </a:r>
            <a:r>
              <a:rPr lang="en-US" sz="1800" dirty="0">
                <a:latin typeface="Lucida Sans" panose="020B0602030504020204" pitchFamily="34" charset="0"/>
              </a:rPr>
              <a:t> </a:t>
            </a:r>
            <a:endParaRPr lang="en-US" sz="1800" dirty="0" smtClean="0">
              <a:latin typeface="Lucida Sans" panose="020B0602030504020204" pitchFamily="34" charset="0"/>
            </a:endParaRPr>
          </a:p>
          <a:p>
            <a:pPr marL="514350" indent="-514350">
              <a:buFont typeface="+mj-lt"/>
              <a:buAutoNum type="arabicPeriod"/>
              <a:defRPr/>
            </a:pPr>
            <a:r>
              <a:rPr lang="en-US" sz="1800" dirty="0" smtClean="0">
                <a:latin typeface="Lucida Sans" panose="020B0602030504020204" pitchFamily="34" charset="0"/>
              </a:rPr>
              <a:t>Dim </a:t>
            </a:r>
            <a:r>
              <a:rPr lang="en-US" sz="1800" dirty="0" err="1" smtClean="0">
                <a:latin typeface="Lucida Sans" panose="020B0602030504020204" pitchFamily="34" charset="0"/>
              </a:rPr>
              <a:t>gofyn</a:t>
            </a:r>
            <a:r>
              <a:rPr lang="en-US" sz="1800" dirty="0" smtClean="0">
                <a:latin typeface="Lucida Sans" panose="020B0602030504020204" pitchFamily="34" charset="0"/>
              </a:rPr>
              <a:t> </a:t>
            </a:r>
            <a:r>
              <a:rPr lang="en-US" sz="1800" dirty="0" err="1" smtClean="0">
                <a:latin typeface="Lucida Sans" panose="020B0602030504020204" pitchFamily="34" charset="0"/>
              </a:rPr>
              <a:t>i</a:t>
            </a:r>
            <a:r>
              <a:rPr lang="en-US" sz="1800" dirty="0" smtClean="0">
                <a:latin typeface="Lucida Sans" panose="020B0602030504020204" pitchFamily="34" charset="0"/>
              </a:rPr>
              <a:t> </a:t>
            </a:r>
            <a:r>
              <a:rPr lang="en-US" sz="1800" dirty="0" err="1" smtClean="0">
                <a:latin typeface="Lucida Sans" panose="020B0602030504020204" pitchFamily="34" charset="0"/>
              </a:rPr>
              <a:t>blant</a:t>
            </a:r>
            <a:r>
              <a:rPr lang="en-US" sz="1800" dirty="0" smtClean="0">
                <a:latin typeface="Lucida Sans" panose="020B0602030504020204" pitchFamily="34" charset="0"/>
              </a:rPr>
              <a:t> </a:t>
            </a:r>
            <a:r>
              <a:rPr lang="en-US" sz="1800" dirty="0" err="1">
                <a:latin typeface="Lucida Sans" panose="020B0602030504020204" pitchFamily="34" charset="0"/>
              </a:rPr>
              <a:t>gopïo</a:t>
            </a:r>
            <a:r>
              <a:rPr lang="en-US" sz="1800" dirty="0">
                <a:latin typeface="Lucida Sans" panose="020B0602030504020204" pitchFamily="34" charset="0"/>
              </a:rPr>
              <a:t> </a:t>
            </a:r>
            <a:r>
              <a:rPr lang="en-US" sz="1800" dirty="0" err="1" smtClean="0">
                <a:latin typeface="Lucida Sans" panose="020B0602030504020204" pitchFamily="34" charset="0"/>
              </a:rPr>
              <a:t>testun</a:t>
            </a:r>
            <a:endParaRPr lang="en-US" sz="1800" dirty="0" smtClean="0">
              <a:latin typeface="Lucida Sans" panose="020B0602030504020204" pitchFamily="34" charset="0"/>
            </a:endParaRPr>
          </a:p>
          <a:p>
            <a:pPr marL="514350" indent="-514350">
              <a:buFont typeface="+mj-lt"/>
              <a:buAutoNum type="arabicPeriod"/>
              <a:defRPr/>
            </a:pPr>
            <a:r>
              <a:rPr lang="en-US" sz="1800" dirty="0" err="1" smtClean="0">
                <a:latin typeface="Lucida Sans" panose="020B0602030504020204" pitchFamily="34" charset="0"/>
              </a:rPr>
              <a:t>Derbyn</a:t>
            </a:r>
            <a:r>
              <a:rPr lang="en-US" sz="1800" dirty="0" smtClean="0">
                <a:latin typeface="Lucida Sans" panose="020B0602030504020204" pitchFamily="34" charset="0"/>
              </a:rPr>
              <a:t> </a:t>
            </a:r>
            <a:r>
              <a:rPr lang="en-US" sz="1800" dirty="0" err="1">
                <a:latin typeface="Lucida Sans" panose="020B0602030504020204" pitchFamily="34" charset="0"/>
              </a:rPr>
              <a:t>gwaith</a:t>
            </a:r>
            <a:r>
              <a:rPr lang="en-US" sz="1800" dirty="0">
                <a:latin typeface="Lucida Sans" panose="020B0602030504020204" pitchFamily="34" charset="0"/>
              </a:rPr>
              <a:t> </a:t>
            </a:r>
            <a:r>
              <a:rPr lang="en-US" sz="1800" dirty="0" err="1">
                <a:latin typeface="Lucida Sans" panose="020B0602030504020204" pitchFamily="34" charset="0"/>
              </a:rPr>
              <a:t>cartref</a:t>
            </a:r>
            <a:r>
              <a:rPr lang="en-US" sz="1800" dirty="0">
                <a:latin typeface="Lucida Sans" panose="020B0602030504020204" pitchFamily="34" charset="0"/>
              </a:rPr>
              <a:t> a </a:t>
            </a:r>
            <a:r>
              <a:rPr lang="en-US" sz="1800" dirty="0" err="1">
                <a:latin typeface="Lucida Sans" panose="020B0602030504020204" pitchFamily="34" charset="0"/>
              </a:rPr>
              <a:t>grëwyd</a:t>
            </a:r>
            <a:r>
              <a:rPr lang="en-US" sz="1800" dirty="0">
                <a:latin typeface="Lucida Sans" panose="020B0602030504020204" pitchFamily="34" charset="0"/>
              </a:rPr>
              <a:t> </a:t>
            </a:r>
            <a:r>
              <a:rPr lang="en-US" sz="1800" dirty="0" err="1">
                <a:latin typeface="Lucida Sans" panose="020B0602030504020204" pitchFamily="34" charset="0"/>
              </a:rPr>
              <a:t>ar</a:t>
            </a:r>
            <a:r>
              <a:rPr lang="en-US" sz="1800" dirty="0">
                <a:latin typeface="Lucida Sans" panose="020B0602030504020204" pitchFamily="34" charset="0"/>
              </a:rPr>
              <a:t> </a:t>
            </a:r>
            <a:r>
              <a:rPr lang="en-US" sz="1800" dirty="0" err="1">
                <a:latin typeface="Lucida Sans" panose="020B0602030504020204" pitchFamily="34" charset="0"/>
              </a:rPr>
              <a:t>gyfrifiadur</a:t>
            </a:r>
            <a:endParaRPr lang="en-US" sz="1800" dirty="0">
              <a:latin typeface="Lucida Sans" panose="020B0602030504020204" pitchFamily="34" charset="0"/>
            </a:endParaRPr>
          </a:p>
          <a:p>
            <a:pPr marL="514350" indent="-514350">
              <a:buFont typeface="+mj-lt"/>
              <a:buAutoNum type="arabicPeriod"/>
              <a:defRPr/>
            </a:pPr>
            <a:r>
              <a:rPr lang="en-US" sz="1800" dirty="0" err="1" smtClean="0">
                <a:latin typeface="Lucida Sans" panose="020B0602030504020204" pitchFamily="34" charset="0"/>
              </a:rPr>
              <a:t>Trafod</a:t>
            </a:r>
            <a:r>
              <a:rPr lang="en-US" sz="1800" dirty="0" smtClean="0">
                <a:latin typeface="Lucida Sans" panose="020B0602030504020204" pitchFamily="34" charset="0"/>
              </a:rPr>
              <a:t> </a:t>
            </a:r>
            <a:r>
              <a:rPr lang="en-US" sz="1800" dirty="0" err="1" smtClean="0">
                <a:latin typeface="Lucida Sans" panose="020B0602030504020204" pitchFamily="34" charset="0"/>
              </a:rPr>
              <a:t>gweithgaredd</a:t>
            </a:r>
            <a:r>
              <a:rPr lang="en-US" sz="1800" dirty="0" smtClean="0">
                <a:latin typeface="Lucida Sans" panose="020B0602030504020204" pitchFamily="34" charset="0"/>
              </a:rPr>
              <a:t> </a:t>
            </a:r>
            <a:r>
              <a:rPr lang="en-US" sz="1800" dirty="0" err="1">
                <a:latin typeface="Lucida Sans" panose="020B0602030504020204" pitchFamily="34" charset="0"/>
              </a:rPr>
              <a:t>i</a:t>
            </a:r>
            <a:r>
              <a:rPr lang="en-US" sz="1800" dirty="0">
                <a:latin typeface="Lucida Sans" panose="020B0602030504020204" pitchFamily="34" charset="0"/>
              </a:rPr>
              <a:t> </a:t>
            </a:r>
            <a:r>
              <a:rPr lang="en-US" sz="1800" dirty="0" err="1" smtClean="0">
                <a:latin typeface="Lucida Sans" panose="020B0602030504020204" pitchFamily="34" charset="0"/>
              </a:rPr>
              <a:t>sicrhau</a:t>
            </a:r>
            <a:r>
              <a:rPr lang="en-US" sz="1800" dirty="0" smtClean="0">
                <a:latin typeface="Lucida Sans" panose="020B0602030504020204" pitchFamily="34" charset="0"/>
              </a:rPr>
              <a:t> </a:t>
            </a:r>
            <a:r>
              <a:rPr lang="en-US" sz="1800" dirty="0" err="1" smtClean="0">
                <a:latin typeface="Lucida Sans" panose="020B0602030504020204" pitchFamily="34" charset="0"/>
              </a:rPr>
              <a:t>dealltwriaeth</a:t>
            </a:r>
            <a:endParaRPr lang="en-US" sz="1800" dirty="0">
              <a:latin typeface="Lucida Sans" panose="020B0602030504020204" pitchFamily="34" charset="0"/>
            </a:endParaRPr>
          </a:p>
          <a:p>
            <a:pPr marL="514350" indent="-514350">
              <a:buFont typeface="+mj-lt"/>
              <a:buAutoNum type="arabicPeriod"/>
              <a:defRPr/>
            </a:pPr>
            <a:r>
              <a:rPr lang="en-US" sz="1800" dirty="0" err="1">
                <a:latin typeface="Lucida Sans" panose="020B0602030504020204" pitchFamily="34" charset="0"/>
              </a:rPr>
              <a:t>Rhoi</a:t>
            </a:r>
            <a:r>
              <a:rPr lang="en-US" sz="1800" dirty="0">
                <a:latin typeface="Lucida Sans" panose="020B0602030504020204" pitchFamily="34" charset="0"/>
              </a:rPr>
              <a:t> </a:t>
            </a:r>
            <a:r>
              <a:rPr lang="en-US" sz="1800" dirty="0" err="1">
                <a:latin typeface="Lucida Sans" panose="020B0602030504020204" pitchFamily="34" charset="0"/>
              </a:rPr>
              <a:t>cyfleoedd</a:t>
            </a:r>
            <a:r>
              <a:rPr lang="en-US" sz="1800" dirty="0">
                <a:latin typeface="Lucida Sans" panose="020B0602030504020204" pitchFamily="34" charset="0"/>
              </a:rPr>
              <a:t> </a:t>
            </a:r>
            <a:r>
              <a:rPr lang="en-US" sz="1800" dirty="0" err="1">
                <a:latin typeface="Lucida Sans" panose="020B0602030504020204" pitchFamily="34" charset="0"/>
              </a:rPr>
              <a:t>i</a:t>
            </a:r>
            <a:r>
              <a:rPr lang="en-US" sz="1800" dirty="0">
                <a:latin typeface="Lucida Sans" panose="020B0602030504020204" pitchFamily="34" charset="0"/>
              </a:rPr>
              <a:t> </a:t>
            </a:r>
            <a:r>
              <a:rPr lang="en-US" sz="1800" dirty="0" err="1">
                <a:latin typeface="Lucida Sans" panose="020B0602030504020204" pitchFamily="34" charset="0"/>
              </a:rPr>
              <a:t>ateb</a:t>
            </a:r>
            <a:r>
              <a:rPr lang="en-US" sz="1800" dirty="0">
                <a:latin typeface="Lucida Sans" panose="020B0602030504020204" pitchFamily="34" charset="0"/>
              </a:rPr>
              <a:t> </a:t>
            </a:r>
            <a:r>
              <a:rPr lang="en-US" sz="1800" dirty="0" err="1">
                <a:latin typeface="Lucida Sans" panose="020B0602030504020204" pitchFamily="34" charset="0"/>
              </a:rPr>
              <a:t>cwestiynau</a:t>
            </a:r>
            <a:r>
              <a:rPr lang="en-US" sz="1800" dirty="0">
                <a:latin typeface="Lucida Sans" panose="020B0602030504020204" pitchFamily="34" charset="0"/>
              </a:rPr>
              <a:t> </a:t>
            </a:r>
            <a:r>
              <a:rPr lang="en-US" sz="1800" dirty="0" err="1">
                <a:latin typeface="Lucida Sans" panose="020B0602030504020204" pitchFamily="34" charset="0"/>
              </a:rPr>
              <a:t>ar</a:t>
            </a:r>
            <a:r>
              <a:rPr lang="en-US" sz="1800" dirty="0">
                <a:latin typeface="Lucida Sans" panose="020B0602030504020204" pitchFamily="34" charset="0"/>
              </a:rPr>
              <a:t> </a:t>
            </a:r>
            <a:r>
              <a:rPr lang="en-US" sz="1800" dirty="0" err="1">
                <a:latin typeface="Lucida Sans" panose="020B0602030504020204" pitchFamily="34" charset="0"/>
              </a:rPr>
              <a:t>lafar</a:t>
            </a:r>
            <a:endParaRPr lang="en-US" sz="1800" dirty="0">
              <a:latin typeface="Lucida Sans" panose="020B0602030504020204" pitchFamily="34" charset="0"/>
            </a:endParaRPr>
          </a:p>
        </p:txBody>
      </p:sp>
      <p:sp>
        <p:nvSpPr>
          <p:cNvPr id="4" name="Content Placeholder 3"/>
          <p:cNvSpPr>
            <a:spLocks noGrp="1"/>
          </p:cNvSpPr>
          <p:nvPr>
            <p:ph sz="half" idx="2"/>
          </p:nvPr>
        </p:nvSpPr>
        <p:spPr>
          <a:xfrm>
            <a:off x="4648200" y="836712"/>
            <a:ext cx="4388296" cy="4752876"/>
          </a:xfrm>
        </p:spPr>
        <p:txBody>
          <a:bodyPr rtlCol="0">
            <a:normAutofit fontScale="62500" lnSpcReduction="20000"/>
          </a:bodyPr>
          <a:lstStyle/>
          <a:p>
            <a:pPr marL="342900" indent="-342900">
              <a:buFont typeface="+mj-lt"/>
              <a:buAutoNum type="arabicPeriod"/>
              <a:defRPr/>
            </a:pPr>
            <a:r>
              <a:rPr lang="en-GB" sz="3200" dirty="0" smtClean="0">
                <a:solidFill>
                  <a:srgbClr val="002060"/>
                </a:solidFill>
                <a:latin typeface="Lucida Sans" panose="020B0602030504020204" pitchFamily="34" charset="0"/>
              </a:rPr>
              <a:t>Give praise</a:t>
            </a:r>
          </a:p>
          <a:p>
            <a:pPr marL="342900" indent="-342900">
              <a:buFont typeface="+mj-lt"/>
              <a:buAutoNum type="arabicPeriod"/>
              <a:defRPr/>
            </a:pPr>
            <a:r>
              <a:rPr lang="en-GB" sz="3200" dirty="0" smtClean="0">
                <a:solidFill>
                  <a:srgbClr val="002060"/>
                </a:solidFill>
                <a:latin typeface="Lucida Sans" panose="020B0602030504020204" pitchFamily="34" charset="0"/>
              </a:rPr>
              <a:t>Not asking children to read aloud</a:t>
            </a:r>
          </a:p>
          <a:p>
            <a:pPr marL="342900" indent="-342900">
              <a:buFont typeface="+mj-lt"/>
              <a:buAutoNum type="arabicPeriod"/>
              <a:defRPr/>
            </a:pPr>
            <a:r>
              <a:rPr lang="en-GB" sz="3200" dirty="0" smtClean="0">
                <a:solidFill>
                  <a:srgbClr val="002060"/>
                </a:solidFill>
                <a:latin typeface="Lucida Sans" panose="020B0602030504020204" pitchFamily="34" charset="0"/>
              </a:rPr>
              <a:t>No punishment for forgetting books or sports kit</a:t>
            </a:r>
          </a:p>
          <a:p>
            <a:pPr marL="342900" indent="-342900">
              <a:buFont typeface="+mj-lt"/>
              <a:buAutoNum type="arabicPeriod"/>
              <a:defRPr/>
            </a:pPr>
            <a:r>
              <a:rPr lang="en-GB" sz="3200" dirty="0" smtClean="0">
                <a:solidFill>
                  <a:srgbClr val="002060"/>
                </a:solidFill>
                <a:latin typeface="Lucida Sans" panose="020B0602030504020204" pitchFamily="34" charset="0"/>
              </a:rPr>
              <a:t>No use of words such as ‘lazy’</a:t>
            </a:r>
          </a:p>
          <a:p>
            <a:pPr marL="342900" indent="-342900">
              <a:buFont typeface="+mj-lt"/>
              <a:buAutoNum type="arabicPeriod"/>
              <a:defRPr/>
            </a:pPr>
            <a:r>
              <a:rPr lang="en-US" sz="3200" dirty="0" smtClean="0">
                <a:solidFill>
                  <a:srgbClr val="002060"/>
                </a:solidFill>
                <a:latin typeface="Lucida Sans" panose="020B0602030504020204" pitchFamily="34" charset="0"/>
              </a:rPr>
              <a:t>Expect less written work</a:t>
            </a:r>
          </a:p>
          <a:p>
            <a:pPr marL="342900" indent="-342900">
              <a:buFont typeface="+mj-lt"/>
              <a:buAutoNum type="arabicPeriod"/>
              <a:defRPr/>
            </a:pPr>
            <a:r>
              <a:rPr lang="en-GB" sz="3200" dirty="0" smtClean="0">
                <a:solidFill>
                  <a:srgbClr val="002060"/>
                </a:solidFill>
                <a:latin typeface="Lucida Sans" panose="020B0602030504020204" pitchFamily="34" charset="0"/>
              </a:rPr>
              <a:t>Provide printout of homework </a:t>
            </a:r>
          </a:p>
          <a:p>
            <a:pPr marL="342900" indent="-342900">
              <a:buFont typeface="+mj-lt"/>
              <a:buAutoNum type="arabicPeriod"/>
              <a:defRPr/>
            </a:pPr>
            <a:r>
              <a:rPr lang="en-GB" sz="3200" dirty="0" smtClean="0">
                <a:solidFill>
                  <a:srgbClr val="002060"/>
                </a:solidFill>
                <a:latin typeface="Lucida Sans" panose="020B0602030504020204" pitchFamily="34" charset="0"/>
              </a:rPr>
              <a:t>Not asking children to copy text</a:t>
            </a:r>
          </a:p>
          <a:p>
            <a:pPr marL="342900" indent="-342900">
              <a:buFont typeface="+mj-lt"/>
              <a:buAutoNum type="arabicPeriod"/>
              <a:defRPr/>
            </a:pPr>
            <a:r>
              <a:rPr lang="en-GB" sz="3200" dirty="0" smtClean="0">
                <a:solidFill>
                  <a:srgbClr val="002060"/>
                </a:solidFill>
                <a:latin typeface="Lucida Sans" panose="020B0602030504020204" pitchFamily="34" charset="0"/>
              </a:rPr>
              <a:t>Accept homework created on a computer</a:t>
            </a:r>
          </a:p>
          <a:p>
            <a:pPr marL="342900" indent="-342900">
              <a:buFont typeface="+mj-lt"/>
              <a:buAutoNum type="arabicPeriod"/>
              <a:defRPr/>
            </a:pPr>
            <a:r>
              <a:rPr lang="en-GB" sz="3200" dirty="0" smtClean="0">
                <a:solidFill>
                  <a:srgbClr val="002060"/>
                </a:solidFill>
                <a:latin typeface="Lucida Sans" panose="020B0602030504020204" pitchFamily="34" charset="0"/>
              </a:rPr>
              <a:t>Discuss an activity to make sure it is understood</a:t>
            </a:r>
          </a:p>
          <a:p>
            <a:pPr marL="342900" indent="-342900">
              <a:buFont typeface="+mj-lt"/>
              <a:buAutoNum type="arabicPeriod"/>
              <a:defRPr/>
            </a:pPr>
            <a:r>
              <a:rPr lang="en-GB" sz="3200" dirty="0" smtClean="0">
                <a:solidFill>
                  <a:srgbClr val="002060"/>
                </a:solidFill>
                <a:latin typeface="Lucida Sans" panose="020B0602030504020204" pitchFamily="34" charset="0"/>
              </a:rPr>
              <a:t>Give opportunities </a:t>
            </a:r>
            <a:r>
              <a:rPr lang="en-GB" sz="3200" dirty="0">
                <a:solidFill>
                  <a:srgbClr val="002060"/>
                </a:solidFill>
                <a:latin typeface="Lucida Sans" panose="020B0602030504020204" pitchFamily="34" charset="0"/>
              </a:rPr>
              <a:t>to answer questions orally</a:t>
            </a:r>
            <a:endParaRPr lang="en-GB" sz="3200" dirty="0" smtClean="0">
              <a:solidFill>
                <a:srgbClr val="002060"/>
              </a:solidFill>
              <a:latin typeface="Lucida Sans" panose="020B0602030504020204" pitchFamily="34" charset="0"/>
            </a:endParaRPr>
          </a:p>
          <a:p>
            <a:pPr marL="342900" indent="-342900">
              <a:buFont typeface="+mj-lt"/>
              <a:buAutoNum type="arabicPeriod"/>
              <a:defRPr/>
            </a:pPr>
            <a:endParaRPr lang="en-GB" sz="1600" dirty="0" smtClean="0">
              <a:latin typeface="Lucida Sans" panose="020B0602030504020204" pitchFamily="34" charset="0"/>
            </a:endParaRPr>
          </a:p>
          <a:p>
            <a:pPr marL="342900" indent="-342900">
              <a:buFont typeface="+mj-lt"/>
              <a:buAutoNum type="arabicPeriod"/>
              <a:defRPr/>
            </a:pPr>
            <a:endParaRPr lang="en-US" sz="1600" dirty="0">
              <a:latin typeface="Lucida Sans" panose="020B0602030504020204" pitchFamily="34" charset="0"/>
            </a:endParaRPr>
          </a:p>
        </p:txBody>
      </p:sp>
    </p:spTree>
    <p:extLst>
      <p:ext uri="{BB962C8B-B14F-4D97-AF65-F5344CB8AC3E}">
        <p14:creationId xmlns:p14="http://schemas.microsoft.com/office/powerpoint/2010/main" val="130588546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468313" y="0"/>
            <a:ext cx="8229600" cy="1143000"/>
          </a:xfrm>
        </p:spPr>
        <p:txBody>
          <a:bodyPr/>
          <a:lstStyle/>
          <a:p>
            <a:pPr eaLnBrk="1" hangingPunct="1"/>
            <a:r>
              <a:rPr lang="cy-GB" altLang="en-US" sz="3200" dirty="0" smtClean="0">
                <a:latin typeface="Lucida Sans" panose="020B0602030504020204" pitchFamily="34" charset="0"/>
              </a:rPr>
              <a:t>Rhaglenni llwyddiannus</a:t>
            </a:r>
            <a:r>
              <a:rPr lang="cy-GB" altLang="en-US" sz="3200" dirty="0" smtClean="0">
                <a:solidFill>
                  <a:schemeClr val="accent2"/>
                </a:solidFill>
                <a:latin typeface="Lucida Sans" panose="020B0602030504020204" pitchFamily="34" charset="0"/>
              </a:rPr>
              <a:t/>
            </a:r>
            <a:br>
              <a:rPr lang="cy-GB" altLang="en-US" sz="3200" dirty="0" smtClean="0">
                <a:solidFill>
                  <a:schemeClr val="accent2"/>
                </a:solidFill>
                <a:latin typeface="Lucida Sans" panose="020B0602030504020204" pitchFamily="34" charset="0"/>
              </a:rPr>
            </a:br>
            <a:r>
              <a:rPr lang="en-GB" altLang="en-US" sz="3200" dirty="0">
                <a:solidFill>
                  <a:srgbClr val="002060"/>
                </a:solidFill>
                <a:latin typeface="Lucida Sans" panose="020B0602030504020204" pitchFamily="34" charset="0"/>
              </a:rPr>
              <a:t>S</a:t>
            </a:r>
            <a:r>
              <a:rPr lang="en-GB" altLang="en-US" sz="3200" dirty="0" smtClean="0">
                <a:solidFill>
                  <a:srgbClr val="002060"/>
                </a:solidFill>
                <a:latin typeface="Lucida Sans" panose="020B0602030504020204" pitchFamily="34" charset="0"/>
              </a:rPr>
              <a:t>uccessful programmes</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143000"/>
            <a:ext cx="4038600" cy="4446588"/>
          </a:xfrm>
        </p:spPr>
        <p:txBody>
          <a:bodyPr rtlCol="0">
            <a:normAutofit/>
          </a:bodyPr>
          <a:lstStyle/>
          <a:p>
            <a:pPr>
              <a:buFontTx/>
              <a:buChar char="•"/>
              <a:defRPr/>
            </a:pPr>
            <a:r>
              <a:rPr lang="cy-GB" altLang="en-US" sz="2600" kern="0" dirty="0">
                <a:solidFill>
                  <a:srgbClr val="000000"/>
                </a:solidFill>
                <a:latin typeface="Lucida Sans" panose="020B0602030504020204" pitchFamily="34" charset="0"/>
              </a:rPr>
              <a:t>Strwythuredig</a:t>
            </a:r>
          </a:p>
          <a:p>
            <a:pPr>
              <a:buFontTx/>
              <a:buChar char="•"/>
              <a:defRPr/>
            </a:pPr>
            <a:r>
              <a:rPr lang="cy-GB" altLang="en-US" sz="2600" kern="0" dirty="0">
                <a:solidFill>
                  <a:srgbClr val="000000"/>
                </a:solidFill>
                <a:latin typeface="Lucida Sans" panose="020B0602030504020204" pitchFamily="34" charset="0"/>
              </a:rPr>
              <a:t>Amlsynhwyraidd</a:t>
            </a:r>
          </a:p>
          <a:p>
            <a:pPr>
              <a:buFontTx/>
              <a:buChar char="•"/>
              <a:defRPr/>
            </a:pPr>
            <a:r>
              <a:rPr lang="cy-GB" altLang="en-US" sz="2600" kern="0" dirty="0">
                <a:solidFill>
                  <a:srgbClr val="000000"/>
                </a:solidFill>
                <a:latin typeface="Lucida Sans" panose="020B0602030504020204" pitchFamily="34" charset="0"/>
              </a:rPr>
              <a:t>Cronnol</a:t>
            </a:r>
          </a:p>
          <a:p>
            <a:pPr>
              <a:buFontTx/>
              <a:buChar char="•"/>
              <a:defRPr/>
            </a:pPr>
            <a:r>
              <a:rPr lang="cy-GB" altLang="en-US" sz="2600" kern="0" dirty="0">
                <a:solidFill>
                  <a:srgbClr val="000000"/>
                </a:solidFill>
                <a:latin typeface="Lucida Sans" panose="020B0602030504020204" pitchFamily="34" charset="0"/>
              </a:rPr>
              <a:t>Yn seiliedig ar ffoneg</a:t>
            </a:r>
          </a:p>
          <a:p>
            <a:pPr>
              <a:buFontTx/>
              <a:buChar char="•"/>
              <a:defRPr/>
            </a:pPr>
            <a:r>
              <a:rPr lang="cy-GB" altLang="en-US" sz="2600" kern="0" dirty="0">
                <a:solidFill>
                  <a:srgbClr val="000000"/>
                </a:solidFill>
                <a:latin typeface="Lucida Sans" panose="020B0602030504020204" pitchFamily="34" charset="0"/>
              </a:rPr>
              <a:t>Cyfleoedd i </a:t>
            </a:r>
            <a:r>
              <a:rPr lang="cy-GB" altLang="en-US" sz="2600" kern="0" dirty="0" err="1">
                <a:solidFill>
                  <a:srgbClr val="000000"/>
                </a:solidFill>
                <a:latin typeface="Lucida Sans" panose="020B0602030504020204" pitchFamily="34" charset="0"/>
              </a:rPr>
              <a:t>orddysgu</a:t>
            </a:r>
            <a:r>
              <a:rPr lang="cy-GB" altLang="en-US" sz="2600" kern="0" dirty="0">
                <a:solidFill>
                  <a:srgbClr val="000000"/>
                </a:solidFill>
                <a:latin typeface="Lucida Sans" panose="020B0602030504020204" pitchFamily="34" charset="0"/>
              </a:rPr>
              <a:t> </a:t>
            </a:r>
            <a:r>
              <a:rPr lang="cy-GB" altLang="en-US" sz="2600" kern="0" dirty="0" smtClean="0">
                <a:solidFill>
                  <a:srgbClr val="000000"/>
                </a:solidFill>
                <a:latin typeface="Lucida Sans" panose="020B0602030504020204" pitchFamily="34" charset="0"/>
              </a:rPr>
              <a:t>er mwyn gwella’r cof</a:t>
            </a:r>
          </a:p>
          <a:p>
            <a:pPr>
              <a:buFontTx/>
              <a:buChar char="•"/>
              <a:defRPr/>
            </a:pPr>
            <a:r>
              <a:rPr lang="cy-GB" sz="2600" kern="0" dirty="0" err="1" smtClean="0">
                <a:solidFill>
                  <a:srgbClr val="000000"/>
                </a:solidFill>
                <a:latin typeface="Lucida Sans" panose="020B0602030504020204" pitchFamily="34" charset="0"/>
              </a:rPr>
              <a:t>Gêmau</a:t>
            </a:r>
            <a:endParaRPr lang="cy-GB" sz="2600" kern="0" dirty="0" smtClean="0">
              <a:solidFill>
                <a:srgbClr val="000000"/>
              </a:solidFill>
              <a:latin typeface="Lucida Sans" panose="020B0602030504020204" pitchFamily="34" charset="0"/>
            </a:endParaRPr>
          </a:p>
          <a:p>
            <a:pPr>
              <a:buFontTx/>
              <a:buChar char="•"/>
              <a:defRPr/>
            </a:pPr>
            <a:r>
              <a:rPr lang="cy-GB" sz="2600" kern="0" dirty="0" smtClean="0">
                <a:solidFill>
                  <a:srgbClr val="000000"/>
                </a:solidFill>
                <a:latin typeface="Lucida Sans" panose="020B0602030504020204" pitchFamily="34" charset="0"/>
              </a:rPr>
              <a:t>Technoleg</a:t>
            </a:r>
            <a:endParaRPr lang="en-US" dirty="0"/>
          </a:p>
        </p:txBody>
      </p:sp>
      <p:sp>
        <p:nvSpPr>
          <p:cNvPr id="4" name="Content Placeholder 3"/>
          <p:cNvSpPr>
            <a:spLocks noGrp="1"/>
          </p:cNvSpPr>
          <p:nvPr>
            <p:ph sz="half" idx="2"/>
          </p:nvPr>
        </p:nvSpPr>
        <p:spPr>
          <a:xfrm>
            <a:off x="4648200" y="1143000"/>
            <a:ext cx="4316413" cy="4446588"/>
          </a:xfrm>
        </p:spPr>
        <p:txBody>
          <a:bodyPr rtlCol="0">
            <a:normAutofit/>
          </a:bodyPr>
          <a:lstStyle/>
          <a:p>
            <a:pPr eaLnBrk="1" hangingPunct="1">
              <a:lnSpc>
                <a:spcPct val="90000"/>
              </a:lnSpc>
              <a:buFontTx/>
              <a:buChar char="•"/>
              <a:defRPr/>
            </a:pPr>
            <a:r>
              <a:rPr lang="en-GB" altLang="en-US" sz="2400" kern="0" dirty="0" smtClean="0">
                <a:solidFill>
                  <a:srgbClr val="002060"/>
                </a:solidFill>
                <a:latin typeface="Lucida Sans" panose="020B0602030504020204" pitchFamily="34" charset="0"/>
              </a:rPr>
              <a:t>Structured</a:t>
            </a:r>
          </a:p>
          <a:p>
            <a:pPr eaLnBrk="1" hangingPunct="1">
              <a:lnSpc>
                <a:spcPct val="90000"/>
              </a:lnSpc>
              <a:buFontTx/>
              <a:buChar char="•"/>
              <a:defRPr/>
            </a:pPr>
            <a:r>
              <a:rPr lang="en-GB" altLang="en-US" sz="2400" kern="0" dirty="0" smtClean="0">
                <a:solidFill>
                  <a:srgbClr val="002060"/>
                </a:solidFill>
                <a:latin typeface="Lucida Sans" panose="020B0602030504020204" pitchFamily="34" charset="0"/>
              </a:rPr>
              <a:t>Multisensory</a:t>
            </a:r>
          </a:p>
          <a:p>
            <a:pPr eaLnBrk="1" hangingPunct="1">
              <a:lnSpc>
                <a:spcPct val="90000"/>
              </a:lnSpc>
              <a:buFontTx/>
              <a:buChar char="•"/>
              <a:defRPr/>
            </a:pPr>
            <a:r>
              <a:rPr lang="en-GB" altLang="en-US" sz="2400" kern="0" dirty="0" smtClean="0">
                <a:solidFill>
                  <a:srgbClr val="002060"/>
                </a:solidFill>
                <a:latin typeface="Lucida Sans" panose="020B0602030504020204" pitchFamily="34" charset="0"/>
              </a:rPr>
              <a:t>Cumulative</a:t>
            </a:r>
          </a:p>
          <a:p>
            <a:pPr eaLnBrk="1" hangingPunct="1">
              <a:lnSpc>
                <a:spcPct val="90000"/>
              </a:lnSpc>
              <a:buFontTx/>
              <a:buChar char="•"/>
              <a:defRPr/>
            </a:pPr>
            <a:r>
              <a:rPr lang="en-GB" altLang="en-US" sz="2400" kern="0" dirty="0" smtClean="0">
                <a:solidFill>
                  <a:srgbClr val="002060"/>
                </a:solidFill>
                <a:latin typeface="Lucida Sans" panose="020B0602030504020204" pitchFamily="34" charset="0"/>
              </a:rPr>
              <a:t>Based on phonics</a:t>
            </a:r>
          </a:p>
          <a:p>
            <a:pPr eaLnBrk="1" hangingPunct="1">
              <a:lnSpc>
                <a:spcPct val="90000"/>
              </a:lnSpc>
              <a:buFontTx/>
              <a:buChar char="•"/>
              <a:defRPr/>
            </a:pPr>
            <a:r>
              <a:rPr lang="en-GB" altLang="en-US" sz="2400" kern="0" dirty="0" smtClean="0">
                <a:solidFill>
                  <a:srgbClr val="002060"/>
                </a:solidFill>
                <a:latin typeface="Lucida Sans" panose="020B0602030504020204" pitchFamily="34" charset="0"/>
              </a:rPr>
              <a:t>Opportunities for overlearning to help improve memory</a:t>
            </a:r>
          </a:p>
          <a:p>
            <a:pPr eaLnBrk="1" hangingPunct="1">
              <a:lnSpc>
                <a:spcPct val="90000"/>
              </a:lnSpc>
              <a:buFontTx/>
              <a:buChar char="•"/>
              <a:defRPr/>
            </a:pPr>
            <a:r>
              <a:rPr lang="en-GB" sz="2400" kern="0" dirty="0" smtClean="0">
                <a:solidFill>
                  <a:srgbClr val="002060"/>
                </a:solidFill>
                <a:latin typeface="Lucida Sans" panose="020B0602030504020204" pitchFamily="34" charset="0"/>
              </a:rPr>
              <a:t>Games</a:t>
            </a:r>
          </a:p>
          <a:p>
            <a:pPr eaLnBrk="1" hangingPunct="1">
              <a:lnSpc>
                <a:spcPct val="90000"/>
              </a:lnSpc>
              <a:buFontTx/>
              <a:buChar char="•"/>
              <a:defRPr/>
            </a:pPr>
            <a:r>
              <a:rPr lang="en-GB" sz="2400" kern="0" dirty="0" smtClean="0">
                <a:solidFill>
                  <a:srgbClr val="002060"/>
                </a:solidFill>
                <a:latin typeface="Lucida Sans" panose="020B0602030504020204" pitchFamily="34" charset="0"/>
              </a:rPr>
              <a:t>Technology</a:t>
            </a:r>
          </a:p>
          <a:p>
            <a:pPr marL="0" indent="0" algn="r" eaLnBrk="1" hangingPunct="1">
              <a:lnSpc>
                <a:spcPct val="90000"/>
              </a:lnSpc>
              <a:buNone/>
              <a:defRPr/>
            </a:pPr>
            <a:r>
              <a:rPr lang="en-GB" sz="1600" kern="0" dirty="0" smtClean="0">
                <a:solidFill>
                  <a:srgbClr val="002060"/>
                </a:solidFill>
                <a:latin typeface="Lucida Sans" panose="020B0602030504020204" pitchFamily="34" charset="0"/>
              </a:rPr>
              <a:t>(Kelly and Phillips, 2016)</a:t>
            </a:r>
            <a:endParaRPr lang="en-US" sz="1600" dirty="0"/>
          </a:p>
        </p:txBody>
      </p:sp>
    </p:spTree>
    <p:extLst>
      <p:ext uri="{BB962C8B-B14F-4D97-AF65-F5344CB8AC3E}">
        <p14:creationId xmlns:p14="http://schemas.microsoft.com/office/powerpoint/2010/main" val="413267603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548680"/>
            <a:ext cx="8191822" cy="5628283"/>
          </a:xfrm>
        </p:spPr>
        <p:txBody>
          <a:bodyPr/>
          <a:lstStyle/>
          <a:p>
            <a:pPr marL="0" indent="0">
              <a:buNone/>
            </a:pPr>
            <a:r>
              <a:rPr lang="en-GB" sz="2400" dirty="0" smtClean="0">
                <a:latin typeface="Lucida Sans" panose="020B0602030504020204" pitchFamily="34" charset="0"/>
              </a:rPr>
              <a:t>“It is good practice to ensure that interventions are systematic, well structure and multi-sensory, and that they incorporate direct teaching, learning and time for consolidation, with frequent revision to take account of the likely limited attention and learning difficulties of the child”</a:t>
            </a:r>
          </a:p>
          <a:p>
            <a:pPr marL="0" indent="0">
              <a:buNone/>
            </a:pPr>
            <a:endParaRPr lang="en-GB" sz="2400" dirty="0">
              <a:latin typeface="Lucida Sans" panose="020B0602030504020204" pitchFamily="34" charset="0"/>
            </a:endParaRPr>
          </a:p>
          <a:p>
            <a:pPr marL="0" indent="0">
              <a:buNone/>
            </a:pPr>
            <a:r>
              <a:rPr lang="en-GB" sz="2400" dirty="0" smtClean="0">
                <a:latin typeface="Lucida Sans" panose="020B0602030504020204" pitchFamily="34" charset="0"/>
              </a:rPr>
              <a:t>“No intervention programme benefits all children, and inevitably there is variation in children’s response”</a:t>
            </a:r>
          </a:p>
          <a:p>
            <a:pPr marL="0" indent="0">
              <a:buNone/>
            </a:pPr>
            <a:endParaRPr lang="en-GB" sz="2400" dirty="0">
              <a:latin typeface="Lucida Sans" panose="020B0602030504020204" pitchFamily="34" charset="0"/>
            </a:endParaRPr>
          </a:p>
          <a:p>
            <a:pPr marL="0" indent="0" algn="r">
              <a:buNone/>
            </a:pPr>
            <a:r>
              <a:rPr lang="en-GB" sz="2400" dirty="0" smtClean="0">
                <a:latin typeface="Lucida Sans" panose="020B0602030504020204" pitchFamily="34" charset="0"/>
              </a:rPr>
              <a:t>(</a:t>
            </a:r>
            <a:r>
              <a:rPr lang="en-GB" sz="2400" dirty="0" err="1" smtClean="0">
                <a:latin typeface="Lucida Sans" panose="020B0602030504020204" pitchFamily="34" charset="0"/>
              </a:rPr>
              <a:t>Snowling</a:t>
            </a:r>
            <a:r>
              <a:rPr lang="en-GB" sz="2400" dirty="0" smtClean="0">
                <a:latin typeface="Lucida Sans" panose="020B0602030504020204" pitchFamily="34" charset="0"/>
              </a:rPr>
              <a:t>, 2013, p. 11</a:t>
            </a:r>
            <a:r>
              <a:rPr lang="en-GB" dirty="0" smtClean="0"/>
              <a:t>)</a:t>
            </a:r>
            <a:endParaRPr lang="en-GB" dirty="0"/>
          </a:p>
        </p:txBody>
      </p:sp>
    </p:spTree>
    <p:extLst>
      <p:ext uri="{BB962C8B-B14F-4D97-AF65-F5344CB8AC3E}">
        <p14:creationId xmlns:p14="http://schemas.microsoft.com/office/powerpoint/2010/main" val="41899913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p:txBody>
          <a:bodyPr/>
          <a:lstStyle/>
          <a:p>
            <a:pPr eaLnBrk="1" hangingPunct="1"/>
            <a:r>
              <a:rPr lang="en-GB" altLang="en-US" sz="3200" smtClean="0">
                <a:latin typeface="Lucida Sans" panose="020B0602030504020204" pitchFamily="34" charset="0"/>
              </a:rPr>
              <a:t>An Owed to the Spell Chequer</a:t>
            </a:r>
            <a:br>
              <a:rPr lang="en-GB" altLang="en-US" sz="3200" smtClean="0">
                <a:latin typeface="Lucida Sans" panose="020B0602030504020204" pitchFamily="34" charset="0"/>
              </a:rPr>
            </a:br>
            <a:r>
              <a:rPr lang="en-GB" altLang="en-US" sz="3200" smtClean="0">
                <a:latin typeface="Lucida Sans" panose="020B0602030504020204" pitchFamily="34" charset="0"/>
              </a:rPr>
              <a:t>(Zar, 2004)</a:t>
            </a:r>
            <a:endParaRPr lang="en-US" altLang="en-US" sz="3200" smtClean="0">
              <a:latin typeface="Lucida Sans" panose="020B0602030504020204" pitchFamily="34" charset="0"/>
            </a:endParaRPr>
          </a:p>
        </p:txBody>
      </p:sp>
      <p:sp>
        <p:nvSpPr>
          <p:cNvPr id="81923" name="Content Placeholder 2"/>
          <p:cNvSpPr>
            <a:spLocks noGrp="1"/>
          </p:cNvSpPr>
          <p:nvPr>
            <p:ph idx="1"/>
          </p:nvPr>
        </p:nvSpPr>
        <p:spPr>
          <a:xfrm>
            <a:off x="457200" y="1600200"/>
            <a:ext cx="8229600" cy="3916363"/>
          </a:xfrm>
        </p:spPr>
        <p:txBody>
          <a:bodyPr/>
          <a:lstStyle/>
          <a:p>
            <a:pPr marL="0" indent="0" eaLnBrk="1" hangingPunct="1">
              <a:buFont typeface="Arial" panose="020B0604020202020204" pitchFamily="34" charset="0"/>
              <a:buNone/>
            </a:pPr>
            <a:r>
              <a:rPr lang="en-US" altLang="en-US" sz="4000" smtClean="0">
                <a:latin typeface="Lucida Sans" panose="020B0602030504020204" pitchFamily="34" charset="0"/>
                <a:hlinkClick r:id="rId3"/>
              </a:rPr>
              <a:t>Owed to a Spell Chequer</a:t>
            </a:r>
            <a:r>
              <a:rPr lang="en-US" altLang="en-US" sz="4000" smtClean="0">
                <a:latin typeface="Lucida Sans" panose="020B0602030504020204" pitchFamily="34" charset="0"/>
              </a:rPr>
              <a:t> </a:t>
            </a:r>
          </a:p>
        </p:txBody>
      </p:sp>
    </p:spTree>
    <p:extLst>
      <p:ext uri="{BB962C8B-B14F-4D97-AF65-F5344CB8AC3E}">
        <p14:creationId xmlns:p14="http://schemas.microsoft.com/office/powerpoint/2010/main" val="17658493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22275" y="0"/>
            <a:ext cx="8229600" cy="1143000"/>
          </a:xfrm>
        </p:spPr>
        <p:txBody>
          <a:bodyPr/>
          <a:lstStyle/>
          <a:p>
            <a:pPr eaLnBrk="1" hangingPunct="1">
              <a:defRPr/>
            </a:pPr>
            <a:r>
              <a:rPr lang="cy-GB" altLang="en-US" sz="3200" kern="0" dirty="0" smtClean="0">
                <a:latin typeface="Lucida Sans" panose="020B0602030504020204" pitchFamily="34" charset="0"/>
              </a:rPr>
              <a:t>Dyslecsia</a:t>
            </a:r>
            <a:r>
              <a:rPr lang="cy-GB" altLang="en-US" sz="3200" kern="0" dirty="0" smtClean="0">
                <a:solidFill>
                  <a:srgbClr val="000000"/>
                </a:solidFill>
                <a:latin typeface="Lucida Sans" panose="020B0602030504020204" pitchFamily="34" charset="0"/>
              </a:rPr>
              <a:t/>
            </a:r>
            <a:br>
              <a:rPr lang="cy-GB" altLang="en-US" sz="3200" kern="0" dirty="0" smtClean="0">
                <a:solidFill>
                  <a:srgbClr val="000000"/>
                </a:solidFill>
                <a:latin typeface="Lucida Sans" panose="020B0602030504020204" pitchFamily="34" charset="0"/>
              </a:rPr>
            </a:br>
            <a:r>
              <a:rPr lang="en-GB" altLang="en-US" sz="3200" kern="0" dirty="0" smtClean="0">
                <a:solidFill>
                  <a:srgbClr val="002060"/>
                </a:solidFill>
                <a:latin typeface="Lucida Sans" panose="020B0602030504020204" pitchFamily="34" charset="0"/>
              </a:rPr>
              <a:t>Dyslexia</a:t>
            </a:r>
            <a:endParaRPr lang="en-US" altLang="en-US" sz="3200" dirty="0" smtClean="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57200" y="1484784"/>
            <a:ext cx="7643192" cy="4104804"/>
          </a:xfrm>
        </p:spPr>
        <p:txBody>
          <a:bodyPr rtlCol="0">
            <a:normAutofit/>
          </a:bodyPr>
          <a:lstStyle/>
          <a:p>
            <a:pPr marL="0" indent="0">
              <a:buNone/>
              <a:defRPr/>
            </a:pPr>
            <a:r>
              <a:rPr lang="en-US" dirty="0" smtClean="0"/>
              <a:t>Dyslexia Daily (2015)‘</a:t>
            </a:r>
            <a:r>
              <a:rPr lang="en-GB" dirty="0" smtClean="0"/>
              <a:t>Famous People with Dyslexia</a:t>
            </a:r>
            <a:r>
              <a:rPr lang="en-GB" dirty="0"/>
              <a:t>’, </a:t>
            </a:r>
            <a:r>
              <a:rPr lang="en-GB" dirty="0">
                <a:hlinkClick r:id="rId3"/>
              </a:rPr>
              <a:t>https://</a:t>
            </a:r>
            <a:r>
              <a:rPr lang="en-GB" dirty="0" smtClean="0">
                <a:hlinkClick r:id="rId3"/>
              </a:rPr>
              <a:t>www.youtube.com/watch?v=aCt9iUMvUfU</a:t>
            </a:r>
            <a:r>
              <a:rPr lang="en-GB" dirty="0" smtClean="0"/>
              <a:t> [</a:t>
            </a:r>
            <a:r>
              <a:rPr lang="en-GB" dirty="0"/>
              <a:t>Accessed</a:t>
            </a:r>
            <a:r>
              <a:rPr lang="en-GB" dirty="0" smtClean="0"/>
              <a:t>: December 12 2018].</a:t>
            </a:r>
            <a:endParaRPr lang="en-US" dirty="0"/>
          </a:p>
        </p:txBody>
      </p:sp>
      <p:sp>
        <p:nvSpPr>
          <p:cNvPr id="4" name="Content Placeholder 3"/>
          <p:cNvSpPr>
            <a:spLocks noGrp="1"/>
          </p:cNvSpPr>
          <p:nvPr>
            <p:ph sz="half" idx="2"/>
          </p:nvPr>
        </p:nvSpPr>
        <p:spPr>
          <a:xfrm>
            <a:off x="4648200" y="1143000"/>
            <a:ext cx="4038600" cy="4446588"/>
          </a:xfrm>
        </p:spPr>
        <p:txBody>
          <a:bodyPr rtlCol="0">
            <a:normAutofit/>
          </a:bodyPr>
          <a:lstStyle/>
          <a:p>
            <a:pPr eaLnBrk="1" fontAlgn="auto" hangingPunct="1">
              <a:spcAft>
                <a:spcPts val="0"/>
              </a:spcAft>
              <a:defRPr/>
            </a:pPr>
            <a:endParaRPr lang="en-US" dirty="0">
              <a:solidFill>
                <a:srgbClr val="0000FF"/>
              </a:solidFill>
              <a:latin typeface="Lucida Sans" panose="020B0602030504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76106122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a:xfrm>
            <a:off x="628650" y="365127"/>
            <a:ext cx="7886700" cy="399578"/>
          </a:xfrm>
        </p:spPr>
        <p:txBody>
          <a:bodyPr>
            <a:normAutofit fontScale="90000"/>
          </a:bodyPr>
          <a:lstStyle/>
          <a:p>
            <a:pPr eaLnBrk="1" hangingPunct="1"/>
            <a:r>
              <a:rPr lang="en-GB" altLang="en-US" sz="2400" dirty="0" err="1" smtClean="0">
                <a:latin typeface="Lucida Sans" panose="020B0602030504020204" pitchFamily="34" charset="0"/>
              </a:rPr>
              <a:t>Cyfeiriadau</a:t>
            </a:r>
            <a:r>
              <a:rPr lang="en-GB" altLang="en-US" sz="2400" dirty="0" smtClean="0">
                <a:latin typeface="Lucida Sans" panose="020B0602030504020204" pitchFamily="34" charset="0"/>
              </a:rPr>
              <a:t/>
            </a:r>
            <a:br>
              <a:rPr lang="en-GB" altLang="en-US" sz="2400" dirty="0" smtClean="0">
                <a:latin typeface="Lucida Sans" panose="020B0602030504020204" pitchFamily="34" charset="0"/>
              </a:rPr>
            </a:br>
            <a:r>
              <a:rPr lang="en-GB" altLang="en-US" sz="2400" dirty="0" smtClean="0">
                <a:solidFill>
                  <a:srgbClr val="002060"/>
                </a:solidFill>
                <a:latin typeface="Lucida Sans" panose="020B0602030504020204" pitchFamily="34" charset="0"/>
              </a:rPr>
              <a:t>References</a:t>
            </a:r>
            <a:endParaRPr lang="en-US" altLang="en-US" sz="2400" dirty="0" smtClean="0">
              <a:solidFill>
                <a:srgbClr val="002060"/>
              </a:solidFill>
              <a:latin typeface="Lucida Sans" panose="020B0602030504020204" pitchFamily="34" charset="0"/>
            </a:endParaRPr>
          </a:p>
        </p:txBody>
      </p:sp>
      <p:sp>
        <p:nvSpPr>
          <p:cNvPr id="47107" name="Content Placeholder 2"/>
          <p:cNvSpPr>
            <a:spLocks noGrp="1"/>
          </p:cNvSpPr>
          <p:nvPr>
            <p:ph idx="1"/>
          </p:nvPr>
        </p:nvSpPr>
        <p:spPr>
          <a:xfrm>
            <a:off x="179512" y="980728"/>
            <a:ext cx="8784976" cy="4535835"/>
          </a:xfrm>
        </p:spPr>
        <p:txBody>
          <a:bodyPr>
            <a:normAutofit fontScale="70000" lnSpcReduction="20000"/>
          </a:bodyPr>
          <a:lstStyle/>
          <a:p>
            <a:pPr eaLnBrk="1" hangingPunct="1">
              <a:lnSpc>
                <a:spcPct val="90000"/>
              </a:lnSpc>
              <a:buFontTx/>
              <a:buNone/>
              <a:defRPr/>
            </a:pPr>
            <a:r>
              <a:rPr lang="cy-GB" altLang="en-US" sz="2000" dirty="0" smtClean="0">
                <a:latin typeface="Lucida Sans" panose="020B0602030504020204" pitchFamily="34" charset="0"/>
              </a:rPr>
              <a:t>British Dyslexia Association. (No date) </a:t>
            </a:r>
            <a:r>
              <a:rPr lang="cy-GB" altLang="en-US" sz="2000" dirty="0" smtClean="0">
                <a:latin typeface="Lucida Sans" panose="020B0602030504020204" pitchFamily="34" charset="0"/>
                <a:hlinkClick r:id="rId3"/>
              </a:rPr>
              <a:t>http://www.bdadyslexia.org.uk/</a:t>
            </a:r>
            <a:r>
              <a:rPr lang="cy-GB" altLang="en-US" sz="2000" dirty="0" smtClean="0">
                <a:latin typeface="Lucida Sans" panose="020B0602030504020204" pitchFamily="34" charset="0"/>
              </a:rPr>
              <a:t> [Accessed: February 29, 2012</a:t>
            </a:r>
            <a:r>
              <a:rPr lang="cy-GB" altLang="en-US" sz="2000" dirty="0" smtClean="0">
                <a:latin typeface="Lucida Sans" panose="020B0602030504020204" pitchFamily="34" charset="0"/>
              </a:rPr>
              <a:t>].</a:t>
            </a:r>
          </a:p>
          <a:p>
            <a:pPr>
              <a:buNone/>
              <a:defRPr/>
            </a:pPr>
            <a:r>
              <a:rPr lang="cy-GB" altLang="en-US" sz="2000" dirty="0" smtClean="0">
                <a:latin typeface="Lucida Sans" panose="020B0602030504020204" pitchFamily="34" charset="0"/>
              </a:rPr>
              <a:t>Brooks, G. (2016)</a:t>
            </a:r>
            <a:r>
              <a:rPr lang="en-GB" altLang="en-US" sz="2000" dirty="0">
                <a:latin typeface="Lucida Sans" panose="020B0602030504020204" pitchFamily="34" charset="0"/>
              </a:rPr>
              <a:t> </a:t>
            </a:r>
            <a:r>
              <a:rPr lang="en-GB" altLang="en-US" sz="2000" i="1" dirty="0">
                <a:latin typeface="Lucida Sans" panose="020B0602030504020204" pitchFamily="34" charset="0"/>
              </a:rPr>
              <a:t>What works for children </a:t>
            </a:r>
            <a:r>
              <a:rPr lang="en-GB" altLang="en-US" sz="2000" i="1" dirty="0" smtClean="0">
                <a:latin typeface="Lucida Sans" panose="020B0602030504020204" pitchFamily="34" charset="0"/>
              </a:rPr>
              <a:t>and young </a:t>
            </a:r>
            <a:r>
              <a:rPr lang="en-GB" altLang="en-US" sz="2000" i="1" dirty="0">
                <a:latin typeface="Lucida Sans" panose="020B0602030504020204" pitchFamily="34" charset="0"/>
              </a:rPr>
              <a:t>people with </a:t>
            </a:r>
            <a:r>
              <a:rPr lang="en-GB" altLang="en-US" sz="2000" i="1" dirty="0" smtClean="0">
                <a:latin typeface="Lucida Sans" panose="020B0602030504020204" pitchFamily="34" charset="0"/>
              </a:rPr>
              <a:t>literacy difficulties</a:t>
            </a:r>
            <a:r>
              <a:rPr lang="en-GB" altLang="en-US" sz="2000" dirty="0" smtClean="0">
                <a:latin typeface="Lucida Sans" panose="020B0602030504020204" pitchFamily="34" charset="0"/>
              </a:rPr>
              <a:t>? (5</a:t>
            </a:r>
            <a:r>
              <a:rPr lang="en-GB" altLang="en-US" sz="2000" baseline="30000" dirty="0" smtClean="0">
                <a:latin typeface="Lucida Sans" panose="020B0602030504020204" pitchFamily="34" charset="0"/>
              </a:rPr>
              <a:t>th</a:t>
            </a:r>
            <a:r>
              <a:rPr lang="en-GB" altLang="en-US" sz="2000" dirty="0" smtClean="0">
                <a:latin typeface="Lucida Sans" panose="020B0602030504020204" pitchFamily="34" charset="0"/>
              </a:rPr>
              <a:t> ed.). University of Sheffield: The Dyslexia-</a:t>
            </a:r>
            <a:r>
              <a:rPr lang="en-GB" altLang="en-US" sz="2000" dirty="0" err="1" smtClean="0">
                <a:latin typeface="Lucida Sans" panose="020B0602030504020204" pitchFamily="34" charset="0"/>
              </a:rPr>
              <a:t>SpLD</a:t>
            </a:r>
            <a:r>
              <a:rPr lang="en-GB" altLang="en-US" sz="2000" dirty="0" smtClean="0">
                <a:latin typeface="Lucida Sans" panose="020B0602030504020204" pitchFamily="34" charset="0"/>
              </a:rPr>
              <a:t> Trust.</a:t>
            </a:r>
            <a:endParaRPr lang="cy-GB" altLang="en-US" sz="2000" dirty="0" smtClean="0">
              <a:latin typeface="Lucida Sans" panose="020B0602030504020204" pitchFamily="34" charset="0"/>
            </a:endParaRPr>
          </a:p>
          <a:p>
            <a:pPr>
              <a:buNone/>
              <a:defRPr/>
            </a:pPr>
            <a:r>
              <a:rPr lang="en-US" sz="2000" dirty="0">
                <a:latin typeface="Lucida Sans" panose="020B0602030504020204" pitchFamily="34" charset="0"/>
              </a:rPr>
              <a:t>Dyslexia Daily (</a:t>
            </a:r>
            <a:r>
              <a:rPr lang="en-US" sz="2000" dirty="0" smtClean="0">
                <a:latin typeface="Lucida Sans" panose="020B0602030504020204" pitchFamily="34" charset="0"/>
              </a:rPr>
              <a:t>2015)‘</a:t>
            </a:r>
            <a:r>
              <a:rPr lang="en-GB" sz="2000" dirty="0">
                <a:latin typeface="Lucida Sans" panose="020B0602030504020204" pitchFamily="34" charset="0"/>
              </a:rPr>
              <a:t>Famous People with Dyslexia’, </a:t>
            </a:r>
            <a:r>
              <a:rPr lang="en-GB" sz="2000" dirty="0">
                <a:latin typeface="Lucida Sans" panose="020B0602030504020204" pitchFamily="34" charset="0"/>
                <a:hlinkClick r:id="rId4"/>
              </a:rPr>
              <a:t>https://www.youtube.com/watch?v=aCt9iUMvUfU</a:t>
            </a:r>
            <a:r>
              <a:rPr lang="en-GB" sz="2000" dirty="0">
                <a:latin typeface="Lucida Sans" panose="020B0602030504020204" pitchFamily="34" charset="0"/>
              </a:rPr>
              <a:t> </a:t>
            </a:r>
            <a:endParaRPr lang="cy-GB" altLang="en-US" sz="2000" dirty="0" smtClean="0">
              <a:latin typeface="Lucida Sans" panose="020B0602030504020204" pitchFamily="34" charset="0"/>
            </a:endParaRPr>
          </a:p>
          <a:p>
            <a:pPr eaLnBrk="1" hangingPunct="1">
              <a:lnSpc>
                <a:spcPct val="90000"/>
              </a:lnSpc>
              <a:buFontTx/>
              <a:buNone/>
              <a:defRPr/>
            </a:pPr>
            <a:r>
              <a:rPr lang="cy-GB" altLang="en-US" sz="2000" dirty="0" smtClean="0">
                <a:latin typeface="Lucida Sans" panose="020B0602030504020204" pitchFamily="34" charset="0"/>
              </a:rPr>
              <a:t>Frederickson, N., Cline, T. (2009) </a:t>
            </a:r>
            <a:r>
              <a:rPr lang="cy-GB" altLang="en-US" sz="2000" i="1" dirty="0" smtClean="0">
                <a:latin typeface="Lucida Sans" panose="020B0602030504020204" pitchFamily="34" charset="0"/>
              </a:rPr>
              <a:t>Special Educational Needs, Inclusion and Diversity. </a:t>
            </a:r>
            <a:r>
              <a:rPr lang="cy-GB" altLang="en-US" sz="2000" dirty="0" smtClean="0">
                <a:latin typeface="Lucida Sans" panose="020B0602030504020204" pitchFamily="34" charset="0"/>
              </a:rPr>
              <a:t>Maidenhead: Open University </a:t>
            </a:r>
            <a:r>
              <a:rPr lang="cy-GB" altLang="en-US" sz="2000" dirty="0" err="1" smtClean="0">
                <a:latin typeface="Lucida Sans" panose="020B0602030504020204" pitchFamily="34" charset="0"/>
              </a:rPr>
              <a:t>Press</a:t>
            </a:r>
            <a:r>
              <a:rPr lang="cy-GB" altLang="en-US" sz="2000" dirty="0" smtClean="0">
                <a:latin typeface="Lucida Sans" panose="020B0602030504020204" pitchFamily="34" charset="0"/>
              </a:rPr>
              <a:t>.</a:t>
            </a:r>
          </a:p>
          <a:p>
            <a:pPr>
              <a:buNone/>
              <a:defRPr/>
            </a:pPr>
            <a:r>
              <a:rPr lang="cy-GB" altLang="en-US" sz="2000" dirty="0" smtClean="0">
                <a:latin typeface="Lucida Sans" panose="020B0602030504020204" pitchFamily="34" charset="0"/>
              </a:rPr>
              <a:t>Helen </a:t>
            </a:r>
            <a:r>
              <a:rPr lang="cy-GB" altLang="en-US" sz="2000" dirty="0" err="1" smtClean="0">
                <a:latin typeface="Lucida Sans" panose="020B0602030504020204" pitchFamily="34" charset="0"/>
              </a:rPr>
              <a:t>Arkell</a:t>
            </a:r>
            <a:r>
              <a:rPr lang="cy-GB" altLang="en-US" sz="2000" dirty="0" smtClean="0">
                <a:latin typeface="Lucida Sans" panose="020B0602030504020204" pitchFamily="34" charset="0"/>
              </a:rPr>
              <a:t> </a:t>
            </a:r>
            <a:r>
              <a:rPr lang="cy-GB" altLang="en-US" sz="2000" dirty="0" err="1" smtClean="0">
                <a:latin typeface="Lucida Sans" panose="020B0602030504020204" pitchFamily="34" charset="0"/>
              </a:rPr>
              <a:t>Dyslexia</a:t>
            </a:r>
            <a:r>
              <a:rPr lang="cy-GB" altLang="en-US" sz="2000" dirty="0" smtClean="0">
                <a:latin typeface="Lucida Sans" panose="020B0602030504020204" pitchFamily="34" charset="0"/>
              </a:rPr>
              <a:t> </a:t>
            </a:r>
            <a:r>
              <a:rPr lang="cy-GB" altLang="en-US" sz="2000" dirty="0" err="1" smtClean="0">
                <a:latin typeface="Lucida Sans" panose="020B0602030504020204" pitchFamily="34" charset="0"/>
              </a:rPr>
              <a:t>Charity</a:t>
            </a:r>
            <a:r>
              <a:rPr lang="cy-GB" altLang="en-US" sz="2000" dirty="0" smtClean="0">
                <a:latin typeface="Lucida Sans" panose="020B0602030504020204" pitchFamily="34" charset="0"/>
              </a:rPr>
              <a:t> (2021) </a:t>
            </a:r>
            <a:r>
              <a:rPr lang="en-GB" altLang="en-US" sz="2000" i="1" dirty="0">
                <a:latin typeface="Lucida Sans" panose="020B0602030504020204" pitchFamily="34" charset="0"/>
              </a:rPr>
              <a:t>What Are The Indications of Dyslexia In Children</a:t>
            </a:r>
            <a:r>
              <a:rPr lang="en-GB" altLang="en-US" sz="2000" i="1" dirty="0" smtClean="0">
                <a:latin typeface="Lucida Sans" panose="020B0602030504020204" pitchFamily="34" charset="0"/>
              </a:rPr>
              <a:t>? </a:t>
            </a:r>
            <a:r>
              <a:rPr lang="en-GB" altLang="en-US" sz="2000" dirty="0">
                <a:latin typeface="Lucida Sans" panose="020B0602030504020204" pitchFamily="34" charset="0"/>
              </a:rPr>
              <a:t>Available at: </a:t>
            </a:r>
            <a:r>
              <a:rPr lang="en-GB" altLang="en-US" sz="2000" dirty="0">
                <a:latin typeface="Lucida Sans" panose="020B0602030504020204" pitchFamily="34" charset="0"/>
                <a:hlinkClick r:id="rId5"/>
              </a:rPr>
              <a:t>https://www.helenarkell.org.uk/about-dyslexia/parents/what-are-the-indications-of-dyslexia-in-children-.</a:t>
            </a:r>
            <a:r>
              <a:rPr lang="en-GB" altLang="en-US" sz="2000" dirty="0" smtClean="0">
                <a:latin typeface="Lucida Sans" panose="020B0602030504020204" pitchFamily="34" charset="0"/>
                <a:hlinkClick r:id="rId5"/>
              </a:rPr>
              <a:t>php</a:t>
            </a:r>
            <a:r>
              <a:rPr lang="en-GB" altLang="en-US" sz="2000" dirty="0" smtClean="0">
                <a:latin typeface="Lucida Sans" panose="020B0602030504020204" pitchFamily="34" charset="0"/>
              </a:rPr>
              <a:t> </a:t>
            </a:r>
            <a:endParaRPr lang="cy-GB" altLang="en-US" sz="2000" dirty="0" smtClean="0">
              <a:latin typeface="Lucida Sans" panose="020B0602030504020204" pitchFamily="34" charset="0"/>
            </a:endParaRPr>
          </a:p>
          <a:p>
            <a:pPr eaLnBrk="1" hangingPunct="1">
              <a:lnSpc>
                <a:spcPct val="90000"/>
              </a:lnSpc>
              <a:buFontTx/>
              <a:buNone/>
              <a:defRPr/>
            </a:pPr>
            <a:r>
              <a:rPr lang="cy-GB" altLang="en-US" sz="2000" dirty="0" smtClean="0">
                <a:latin typeface="Lucida Sans" panose="020B0602030504020204" pitchFamily="34" charset="0"/>
              </a:rPr>
              <a:t>Kelly, K. </a:t>
            </a:r>
            <a:r>
              <a:rPr lang="cy-GB" altLang="en-US" sz="2000" dirty="0" err="1" smtClean="0">
                <a:latin typeface="Lucida Sans" panose="020B0602030504020204" pitchFamily="34" charset="0"/>
              </a:rPr>
              <a:t>and</a:t>
            </a:r>
            <a:r>
              <a:rPr lang="cy-GB" altLang="en-US" sz="2000" dirty="0" smtClean="0">
                <a:latin typeface="Lucida Sans" panose="020B0602030504020204" pitchFamily="34" charset="0"/>
              </a:rPr>
              <a:t> Phillips, S. (2016) </a:t>
            </a:r>
            <a:r>
              <a:rPr lang="cy-GB" altLang="en-US" sz="2000" i="1" dirty="0" err="1" smtClean="0">
                <a:latin typeface="Lucida Sans" panose="020B0602030504020204" pitchFamily="34" charset="0"/>
              </a:rPr>
              <a:t>Teaching</a:t>
            </a:r>
            <a:r>
              <a:rPr lang="cy-GB" altLang="en-US" sz="2000" i="1" dirty="0" smtClean="0">
                <a:latin typeface="Lucida Sans" panose="020B0602030504020204" pitchFamily="34" charset="0"/>
              </a:rPr>
              <a:t> </a:t>
            </a:r>
            <a:r>
              <a:rPr lang="cy-GB" altLang="en-US" sz="2000" i="1" dirty="0" err="1" smtClean="0">
                <a:latin typeface="Lucida Sans" panose="020B0602030504020204" pitchFamily="34" charset="0"/>
              </a:rPr>
              <a:t>Literacy</a:t>
            </a:r>
            <a:r>
              <a:rPr lang="cy-GB" altLang="en-US" sz="2000" i="1" dirty="0" smtClean="0">
                <a:latin typeface="Lucida Sans" panose="020B0602030504020204" pitchFamily="34" charset="0"/>
              </a:rPr>
              <a:t> to </a:t>
            </a:r>
            <a:r>
              <a:rPr lang="cy-GB" altLang="en-US" sz="2000" i="1" dirty="0" err="1" smtClean="0">
                <a:latin typeface="Lucida Sans" panose="020B0602030504020204" pitchFamily="34" charset="0"/>
              </a:rPr>
              <a:t>Learners</a:t>
            </a:r>
            <a:r>
              <a:rPr lang="cy-GB" altLang="en-US" sz="2000" i="1" dirty="0" smtClean="0">
                <a:latin typeface="Lucida Sans" panose="020B0602030504020204" pitchFamily="34" charset="0"/>
              </a:rPr>
              <a:t> </a:t>
            </a:r>
            <a:r>
              <a:rPr lang="cy-GB" altLang="en-US" sz="2000" i="1" dirty="0" err="1" smtClean="0">
                <a:latin typeface="Lucida Sans" panose="020B0602030504020204" pitchFamily="34" charset="0"/>
              </a:rPr>
              <a:t>with</a:t>
            </a:r>
            <a:r>
              <a:rPr lang="cy-GB" altLang="en-US" sz="2000" i="1" dirty="0" smtClean="0">
                <a:latin typeface="Lucida Sans" panose="020B0602030504020204" pitchFamily="34" charset="0"/>
              </a:rPr>
              <a:t> </a:t>
            </a:r>
            <a:r>
              <a:rPr lang="cy-GB" altLang="en-US" sz="2000" i="1" dirty="0" err="1" smtClean="0">
                <a:latin typeface="Lucida Sans" panose="020B0602030504020204" pitchFamily="34" charset="0"/>
              </a:rPr>
              <a:t>Dyslexia</a:t>
            </a:r>
            <a:r>
              <a:rPr lang="cy-GB" altLang="en-US" sz="2000" i="1" dirty="0" smtClean="0">
                <a:latin typeface="Lucida Sans" panose="020B0602030504020204" pitchFamily="34" charset="0"/>
              </a:rPr>
              <a:t>: A </a:t>
            </a:r>
            <a:r>
              <a:rPr lang="cy-GB" altLang="en-US" sz="2000" i="1" dirty="0" err="1" smtClean="0">
                <a:latin typeface="Lucida Sans" panose="020B0602030504020204" pitchFamily="34" charset="0"/>
              </a:rPr>
              <a:t>Multisensory</a:t>
            </a:r>
            <a:r>
              <a:rPr lang="cy-GB" altLang="en-US" sz="2000" i="1" dirty="0" smtClean="0">
                <a:latin typeface="Lucida Sans" panose="020B0602030504020204" pitchFamily="34" charset="0"/>
              </a:rPr>
              <a:t> </a:t>
            </a:r>
            <a:r>
              <a:rPr lang="cy-GB" altLang="en-US" sz="2000" i="1" dirty="0" err="1" smtClean="0">
                <a:latin typeface="Lucida Sans" panose="020B0602030504020204" pitchFamily="34" charset="0"/>
              </a:rPr>
              <a:t>Approach</a:t>
            </a:r>
            <a:r>
              <a:rPr lang="cy-GB" altLang="en-US" sz="2000" i="1" dirty="0" smtClean="0">
                <a:latin typeface="Lucida Sans" panose="020B0602030504020204" pitchFamily="34" charset="0"/>
              </a:rPr>
              <a:t>. </a:t>
            </a:r>
            <a:r>
              <a:rPr lang="cy-GB" altLang="en-US" sz="2000" dirty="0" smtClean="0">
                <a:latin typeface="Lucida Sans" panose="020B0602030504020204" pitchFamily="34" charset="0"/>
              </a:rPr>
              <a:t>London: </a:t>
            </a:r>
            <a:r>
              <a:rPr lang="cy-GB" altLang="en-US" sz="2000" dirty="0" err="1" smtClean="0">
                <a:latin typeface="Lucida Sans" panose="020B0602030504020204" pitchFamily="34" charset="0"/>
              </a:rPr>
              <a:t>Sage</a:t>
            </a:r>
            <a:r>
              <a:rPr lang="cy-GB" altLang="en-US" sz="2000" dirty="0" smtClean="0">
                <a:latin typeface="Lucida Sans" panose="020B0602030504020204" pitchFamily="34" charset="0"/>
              </a:rPr>
              <a:t> Publications Ltd.</a:t>
            </a:r>
          </a:p>
          <a:p>
            <a:pPr eaLnBrk="1" hangingPunct="1">
              <a:lnSpc>
                <a:spcPct val="90000"/>
              </a:lnSpc>
              <a:buFontTx/>
              <a:buNone/>
              <a:defRPr/>
            </a:pPr>
            <a:r>
              <a:rPr lang="cy-GB" altLang="en-US" sz="2000" dirty="0" err="1" smtClean="0">
                <a:latin typeface="Lucida Sans" panose="020B0602030504020204" pitchFamily="34" charset="0"/>
              </a:rPr>
              <a:t>Macintyre</a:t>
            </a:r>
            <a:r>
              <a:rPr lang="cy-GB" altLang="en-US" sz="2000" dirty="0" smtClean="0">
                <a:latin typeface="Lucida Sans" panose="020B0602030504020204" pitchFamily="34" charset="0"/>
              </a:rPr>
              <a:t>, C. (2010) </a:t>
            </a:r>
            <a:r>
              <a:rPr lang="cy-GB" altLang="en-US" sz="2000" i="1" dirty="0" smtClean="0">
                <a:latin typeface="Lucida Sans" panose="020B0602030504020204" pitchFamily="34" charset="0"/>
              </a:rPr>
              <a:t>Play for Children with Special Needs. </a:t>
            </a:r>
            <a:r>
              <a:rPr lang="cy-GB" altLang="en-US" sz="2000" dirty="0" smtClean="0">
                <a:latin typeface="Lucida Sans" panose="020B0602030504020204" pitchFamily="34" charset="0"/>
              </a:rPr>
              <a:t>London: Routledge</a:t>
            </a:r>
            <a:r>
              <a:rPr lang="cy-GB" altLang="en-US" sz="2000" dirty="0" smtClean="0">
                <a:latin typeface="Lucida Sans" panose="020B0602030504020204" pitchFamily="34" charset="0"/>
              </a:rPr>
              <a:t>.</a:t>
            </a:r>
          </a:p>
          <a:p>
            <a:pPr>
              <a:buNone/>
              <a:defRPr/>
            </a:pPr>
            <a:r>
              <a:rPr lang="cy-GB" altLang="en-US" sz="2000" dirty="0" smtClean="0">
                <a:latin typeface="Lucida Sans" panose="020B0602030504020204" pitchFamily="34" charset="0"/>
              </a:rPr>
              <a:t>NHS (2018) </a:t>
            </a:r>
            <a:r>
              <a:rPr lang="cy-GB" altLang="en-US" sz="2000" i="1" dirty="0" smtClean="0">
                <a:latin typeface="Lucida Sans" panose="020B0602030504020204" pitchFamily="34" charset="0"/>
              </a:rPr>
              <a:t>Diagnosis: </a:t>
            </a:r>
            <a:r>
              <a:rPr lang="cy-GB" altLang="en-US" sz="2000" i="1" dirty="0" err="1" smtClean="0">
                <a:latin typeface="Lucida Sans" panose="020B0602030504020204" pitchFamily="34" charset="0"/>
              </a:rPr>
              <a:t>Dyslexia</a:t>
            </a:r>
            <a:r>
              <a:rPr lang="cy-GB" altLang="en-US" sz="2000" dirty="0" smtClean="0">
                <a:latin typeface="Lucida Sans" panose="020B0602030504020204" pitchFamily="34" charset="0"/>
              </a:rPr>
              <a:t>. </a:t>
            </a:r>
            <a:r>
              <a:rPr lang="cy-GB" altLang="en-US" sz="2000" dirty="0" err="1" smtClean="0">
                <a:latin typeface="Lucida Sans" panose="020B0602030504020204" pitchFamily="34" charset="0"/>
              </a:rPr>
              <a:t>Available</a:t>
            </a:r>
            <a:r>
              <a:rPr lang="cy-GB" altLang="en-US" sz="2000" dirty="0">
                <a:latin typeface="Lucida Sans" panose="020B0602030504020204" pitchFamily="34" charset="0"/>
              </a:rPr>
              <a:t> at: </a:t>
            </a:r>
            <a:r>
              <a:rPr lang="cy-GB" altLang="en-US" sz="2000" dirty="0">
                <a:latin typeface="Lucida Sans" panose="020B0602030504020204" pitchFamily="34" charset="0"/>
                <a:hlinkClick r:id="rId6"/>
              </a:rPr>
              <a:t>https://www.nhs.uk/conditions/dyslexia/diagnosis</a:t>
            </a:r>
            <a:r>
              <a:rPr lang="cy-GB" altLang="en-US" sz="2000" dirty="0" smtClean="0">
                <a:latin typeface="Lucida Sans" panose="020B0602030504020204" pitchFamily="34" charset="0"/>
                <a:hlinkClick r:id="rId6"/>
              </a:rPr>
              <a:t>/</a:t>
            </a:r>
            <a:r>
              <a:rPr lang="cy-GB" altLang="en-US" sz="2000" dirty="0" smtClean="0">
                <a:latin typeface="Lucida Sans" panose="020B0602030504020204" pitchFamily="34" charset="0"/>
              </a:rPr>
              <a:t> </a:t>
            </a:r>
            <a:endParaRPr lang="cy-GB" altLang="en-US" sz="2000" dirty="0" smtClean="0">
              <a:latin typeface="Lucida Sans" panose="020B0602030504020204" pitchFamily="34" charset="0"/>
            </a:endParaRPr>
          </a:p>
          <a:p>
            <a:pPr eaLnBrk="1" hangingPunct="1">
              <a:lnSpc>
                <a:spcPct val="90000"/>
              </a:lnSpc>
              <a:buFontTx/>
              <a:buNone/>
              <a:defRPr/>
            </a:pPr>
            <a:r>
              <a:rPr lang="cy-GB" altLang="en-US" sz="2000" dirty="0" smtClean="0">
                <a:latin typeface="Lucida Sans" panose="020B0602030504020204" pitchFamily="34" charset="0"/>
              </a:rPr>
              <a:t>Reid, G. (2009) </a:t>
            </a:r>
            <a:r>
              <a:rPr lang="cy-GB" altLang="en-US" sz="2000" i="1" dirty="0" smtClean="0">
                <a:latin typeface="Lucida Sans" panose="020B0602030504020204" pitchFamily="34" charset="0"/>
              </a:rPr>
              <a:t>Dyslexia: a practitioner’s handbook. </a:t>
            </a:r>
            <a:r>
              <a:rPr lang="cy-GB" altLang="en-US" sz="2000" dirty="0" smtClean="0">
                <a:latin typeface="Lucida Sans" panose="020B0602030504020204" pitchFamily="34" charset="0"/>
              </a:rPr>
              <a:t>Chichester: </a:t>
            </a:r>
            <a:r>
              <a:rPr lang="cy-GB" altLang="en-US" sz="2000" dirty="0" err="1" smtClean="0">
                <a:latin typeface="Lucida Sans" panose="020B0602030504020204" pitchFamily="34" charset="0"/>
              </a:rPr>
              <a:t>Wiley-Blackwell</a:t>
            </a:r>
            <a:r>
              <a:rPr lang="cy-GB" altLang="en-US" sz="2000" dirty="0" smtClean="0">
                <a:latin typeface="Lucida Sans" panose="020B0602030504020204" pitchFamily="34" charset="0"/>
              </a:rPr>
              <a:t>.</a:t>
            </a:r>
          </a:p>
          <a:p>
            <a:pPr>
              <a:buNone/>
              <a:defRPr/>
            </a:pPr>
            <a:r>
              <a:rPr lang="cy-GB" altLang="en-US" sz="2000" dirty="0" err="1" smtClean="0">
                <a:latin typeface="Lucida Sans" panose="020B0602030504020204" pitchFamily="34" charset="0"/>
              </a:rPr>
              <a:t>Snowling</a:t>
            </a:r>
            <a:r>
              <a:rPr lang="cy-GB" altLang="en-US" sz="2000" dirty="0" smtClean="0">
                <a:latin typeface="Lucida Sans" panose="020B0602030504020204" pitchFamily="34" charset="0"/>
              </a:rPr>
              <a:t>, M. J. (2013) ‘</a:t>
            </a:r>
            <a:r>
              <a:rPr lang="en-GB" altLang="en-US" sz="2000" dirty="0" smtClean="0">
                <a:latin typeface="Lucida Sans" panose="020B0602030504020204" pitchFamily="34" charset="0"/>
              </a:rPr>
              <a:t>Early </a:t>
            </a:r>
            <a:r>
              <a:rPr lang="en-GB" altLang="en-US" sz="2000" dirty="0">
                <a:latin typeface="Lucida Sans" panose="020B0602030504020204" pitchFamily="34" charset="0"/>
              </a:rPr>
              <a:t>identification and interventions for dyslexia: a contemporary </a:t>
            </a:r>
            <a:r>
              <a:rPr lang="en-GB" altLang="en-US" sz="2000" dirty="0" smtClean="0">
                <a:latin typeface="Lucida Sans" panose="020B0602030504020204" pitchFamily="34" charset="0"/>
              </a:rPr>
              <a:t>view’, </a:t>
            </a:r>
            <a:r>
              <a:rPr lang="en-GB" altLang="en-US" sz="2000" i="1" dirty="0" smtClean="0">
                <a:latin typeface="Lucida Sans" panose="020B0602030504020204" pitchFamily="34" charset="0"/>
              </a:rPr>
              <a:t>Journal of Research in Special Educational Needs, </a:t>
            </a:r>
            <a:r>
              <a:rPr lang="en-GB" altLang="en-US" sz="2000" dirty="0" smtClean="0">
                <a:latin typeface="Lucida Sans" panose="020B0602030504020204" pitchFamily="34" charset="0"/>
              </a:rPr>
              <a:t>13(1), pp. 7-14.</a:t>
            </a:r>
            <a:endParaRPr lang="cy-GB" altLang="en-US" sz="2000" i="1" dirty="0" smtClean="0">
              <a:latin typeface="Lucida Sans" panose="020B0602030504020204" pitchFamily="34" charset="0"/>
            </a:endParaRPr>
          </a:p>
          <a:p>
            <a:pPr marL="0" indent="0" eaLnBrk="1" hangingPunct="1">
              <a:buFont typeface="Arial" panose="020B0604020202020204" pitchFamily="34" charset="0"/>
              <a:buNone/>
              <a:defRPr/>
            </a:pPr>
            <a:endParaRPr lang="en-US" altLang="en-US" sz="1800" dirty="0" smtClean="0">
              <a:latin typeface="Lucida Sans" panose="020B0602030504020204" pitchFamily="34" charset="0"/>
            </a:endParaRPr>
          </a:p>
        </p:txBody>
      </p:sp>
    </p:spTree>
    <p:extLst>
      <p:ext uri="{BB962C8B-B14F-4D97-AF65-F5344CB8AC3E}">
        <p14:creationId xmlns:p14="http://schemas.microsoft.com/office/powerpoint/2010/main" val="147895856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1601</TotalTime>
  <Words>2641</Words>
  <Application>Microsoft Office PowerPoint</Application>
  <PresentationFormat>On-screen Show (4:3)</PresentationFormat>
  <Paragraphs>411</Paragraphs>
  <Slides>33</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MS PGothic</vt:lpstr>
      <vt:lpstr>MS PGothic</vt:lpstr>
      <vt:lpstr>Arial</vt:lpstr>
      <vt:lpstr>Calibri</vt:lpstr>
      <vt:lpstr>Calibri Light</vt:lpstr>
      <vt:lpstr>Lucida Sans</vt:lpstr>
      <vt:lpstr>Myriad Pro</vt:lpstr>
      <vt:lpstr>Office Theme</vt:lpstr>
      <vt:lpstr>EAEE6002C EAEE6002</vt:lpstr>
      <vt:lpstr>Cynnwys y ddarlith Content of lecture</vt:lpstr>
      <vt:lpstr>Adnoddau Resources</vt:lpstr>
      <vt:lpstr>Dyslecsia - Dyslexia</vt:lpstr>
      <vt:lpstr>Diffiniad Definition</vt:lpstr>
      <vt:lpstr>Beth yw Dyslecsia? What is Dyslexia?</vt:lpstr>
      <vt:lpstr>Beth yw Dyslecsia? What is Dyslexia?</vt:lpstr>
      <vt:lpstr>Beth sy’n achosi Dyslecsia? What causes Dyslexia?</vt:lpstr>
      <vt:lpstr>Arwyddion o Dyslecsia - Blynyddoedd Cynnar     Signs of Dyslexia – Early Years</vt:lpstr>
      <vt:lpstr>Arwyddion o Dyslecsia - Blynyddoedd Cynnar (2)     Signs of Dyslexia – Early Years (2)</vt:lpstr>
      <vt:lpstr>Arwyddion o Dyslecsia - Cynradd     Signs of Dyslexia – Primary</vt:lpstr>
      <vt:lpstr>Arwyddion o Dyslecsia - Cynradd (2)    Signs of Dyslexia – Primary (2)</vt:lpstr>
      <vt:lpstr>Arwyddion o Dyslecsia - Cynradd (3)    Signs of Dyslexia – Primary (3)</vt:lpstr>
      <vt:lpstr>Arwyddion o Dyslecsia - Cynradd (4)    Signs of Dyslexia – Primary (4)</vt:lpstr>
      <vt:lpstr>Arwyddion o Dyslecsia - Cynradd (5)    Signs of Dyslexia – Primary (5)</vt:lpstr>
      <vt:lpstr>Arwyddion o Dyslecsia - Cynradd (6)    Signs of Dyslexia – Primary (6)</vt:lpstr>
      <vt:lpstr>Arwyddion o Dyslecsia - Cynradd (7)    Signs of Dyslexia – Primary (7)</vt:lpstr>
      <vt:lpstr>‘The Multi-Deficit Model of Dyslexia’</vt:lpstr>
      <vt:lpstr>Astudiaeth achos Case study</vt:lpstr>
      <vt:lpstr>Astudiaeth achos Case study</vt:lpstr>
      <vt:lpstr>Diagnosis</vt:lpstr>
      <vt:lpstr>Asesiadau Assessments</vt:lpstr>
      <vt:lpstr>Yr asesiad The assessment</vt:lpstr>
      <vt:lpstr>Goblygiadau      Implications</vt:lpstr>
      <vt:lpstr>Heb ymyraethau? Without interventions?</vt:lpstr>
      <vt:lpstr>Ymyrraeth gynnar Early intervention</vt:lpstr>
      <vt:lpstr>Arfer cynhwysol Inclusive practice</vt:lpstr>
      <vt:lpstr>Strategaethau (Staff) Strategies (Staff)</vt:lpstr>
      <vt:lpstr>Rhaglenni llwyddiannus Successful programmes</vt:lpstr>
      <vt:lpstr>PowerPoint Presentation</vt:lpstr>
      <vt:lpstr>An Owed to the Spell Chequer (Zar, 2004)</vt:lpstr>
      <vt:lpstr>Dyslecsia Dyslexia</vt:lpstr>
      <vt:lpstr>Cyfeiriadau References</vt:lpstr>
    </vt:vector>
  </TitlesOfParts>
  <Company>Geiriau Bach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64</cp:revision>
  <dcterms:created xsi:type="dcterms:W3CDTF">2006-04-22T22:14:59Z</dcterms:created>
  <dcterms:modified xsi:type="dcterms:W3CDTF">2021-01-12T15:19:45Z</dcterms:modified>
</cp:coreProperties>
</file>