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19"/>
  </p:notesMasterIdLst>
  <p:sldIdLst>
    <p:sldId id="271" r:id="rId2"/>
    <p:sldId id="278" r:id="rId3"/>
    <p:sldId id="261" r:id="rId4"/>
    <p:sldId id="262" r:id="rId5"/>
    <p:sldId id="263" r:id="rId6"/>
    <p:sldId id="264" r:id="rId7"/>
    <p:sldId id="265" r:id="rId8"/>
    <p:sldId id="266" r:id="rId9"/>
    <p:sldId id="272" r:id="rId10"/>
    <p:sldId id="273" r:id="rId11"/>
    <p:sldId id="274" r:id="rId12"/>
    <p:sldId id="275" r:id="rId13"/>
    <p:sldId id="276" r:id="rId14"/>
    <p:sldId id="269" r:id="rId15"/>
    <p:sldId id="267" r:id="rId16"/>
    <p:sldId id="268" r:id="rId17"/>
    <p:sldId id="277"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39" autoAdjust="0"/>
  </p:normalViewPr>
  <p:slideViewPr>
    <p:cSldViewPr>
      <p:cViewPr varScale="1">
        <p:scale>
          <a:sx n="81" d="100"/>
          <a:sy n="81" d="100"/>
        </p:scale>
        <p:origin x="864" y="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C9CC4E-33CE-43FF-BA0C-02C599FDB4C7}" type="datetimeFigureOut">
              <a:rPr lang="en-GB" smtClean="0"/>
              <a:t>01/11/2016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76A4990-F541-4741-8EBD-EC67A64E6465}" type="slidenum">
              <a:rPr lang="en-GB" smtClean="0"/>
              <a:t>‹#›</a:t>
            </a:fld>
            <a:endParaRPr lang="en-GB"/>
          </a:p>
        </p:txBody>
      </p:sp>
    </p:spTree>
    <p:extLst>
      <p:ext uri="{BB962C8B-B14F-4D97-AF65-F5344CB8AC3E}">
        <p14:creationId xmlns:p14="http://schemas.microsoft.com/office/powerpoint/2010/main" val="3729564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Answers from </a:t>
            </a:r>
          </a:p>
          <a:p>
            <a:r>
              <a:rPr lang="en-GB" dirty="0" smtClean="0"/>
              <a:t>Http://geographyfieldwork.com/SpearmansRank.htm</a:t>
            </a:r>
          </a:p>
          <a:p>
            <a:endParaRPr lang="en-GB" dirty="0" smtClean="0"/>
          </a:p>
          <a:p>
            <a:r>
              <a:rPr lang="en-GB" dirty="0" err="1" smtClean="0"/>
              <a:t>Ammoniacal</a:t>
            </a:r>
            <a:r>
              <a:rPr lang="en-GB" dirty="0" smtClean="0"/>
              <a:t> nitrogen (NH3-N)[edit]</a:t>
            </a:r>
          </a:p>
          <a:p>
            <a:endParaRPr lang="en-GB" dirty="0" smtClean="0"/>
          </a:p>
          <a:p>
            <a:r>
              <a:rPr lang="en-GB" dirty="0" err="1" smtClean="0"/>
              <a:t>Ammoniacal</a:t>
            </a:r>
            <a:r>
              <a:rPr lang="en-GB" dirty="0" smtClean="0"/>
              <a:t> nitrogen (NH3-N) is a measure commonly used for testing the quantity of ammonium ions, derived naturally from ammonia, and returned to ammonia via organic processes, in water or waste liquids. It is a measure used mainly for quantifying values in waste treatment and water purification systems, as well as a measure of the health of natural and man made water reserves. It is measured in units of mg/L (milligram per litre).</a:t>
            </a:r>
          </a:p>
          <a:p>
            <a:endParaRPr lang="en-GB" dirty="0"/>
          </a:p>
        </p:txBody>
      </p:sp>
      <p:sp>
        <p:nvSpPr>
          <p:cNvPr id="4" name="Slide Number Placeholder 3"/>
          <p:cNvSpPr>
            <a:spLocks noGrp="1"/>
          </p:cNvSpPr>
          <p:nvPr>
            <p:ph type="sldNum" sz="quarter" idx="10"/>
          </p:nvPr>
        </p:nvSpPr>
        <p:spPr/>
        <p:txBody>
          <a:bodyPr/>
          <a:lstStyle/>
          <a:p>
            <a:pPr>
              <a:defRPr/>
            </a:pPr>
            <a:fld id="{63345976-CF8C-477E-9777-C33FEBCA949C}" type="slidenum">
              <a:rPr lang="en-GB">
                <a:solidFill>
                  <a:prstClr val="black"/>
                </a:solidFill>
              </a:rPr>
              <a:pPr>
                <a:defRPr/>
              </a:pPr>
              <a:t>8</a:t>
            </a:fld>
            <a:endParaRPr lang="en-GB">
              <a:solidFill>
                <a:prstClr val="black"/>
              </a:solidFill>
            </a:endParaRPr>
          </a:p>
        </p:txBody>
      </p:sp>
    </p:spTree>
    <p:extLst>
      <p:ext uri="{BB962C8B-B14F-4D97-AF65-F5344CB8AC3E}">
        <p14:creationId xmlns:p14="http://schemas.microsoft.com/office/powerpoint/2010/main" val="8236860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6A4990-F541-4741-8EBD-EC67A64E6465}" type="slidenum">
              <a:rPr lang="en-GB" smtClean="0"/>
              <a:t>16</a:t>
            </a:fld>
            <a:endParaRPr lang="en-GB"/>
          </a:p>
        </p:txBody>
      </p:sp>
    </p:spTree>
    <p:extLst>
      <p:ext uri="{BB962C8B-B14F-4D97-AF65-F5344CB8AC3E}">
        <p14:creationId xmlns:p14="http://schemas.microsoft.com/office/powerpoint/2010/main" val="2417658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solidFill>
                <a:srgbClr val="FFFFCC"/>
              </a:solidFill>
            </a:endParaRPr>
          </a:p>
        </p:txBody>
      </p:sp>
      <p:sp>
        <p:nvSpPr>
          <p:cNvPr id="5" name="Footer Placeholder 4"/>
          <p:cNvSpPr>
            <a:spLocks noGrp="1"/>
          </p:cNvSpPr>
          <p:nvPr>
            <p:ph type="ftr" sz="quarter" idx="11"/>
          </p:nvPr>
        </p:nvSpPr>
        <p:spPr/>
        <p:txBody>
          <a:bodyPr/>
          <a:lstStyle/>
          <a:p>
            <a:pPr>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a:defRPr/>
            </a:pPr>
            <a:fld id="{88AF6482-6F62-4413-9F0C-36227F47E5A1}"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629095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pPr>
              <a:defRPr/>
            </a:pPr>
            <a:endParaRPr lang="en-GB">
              <a:solidFill>
                <a:srgbClr val="FFFFCC"/>
              </a:solidFill>
            </a:endParaRPr>
          </a:p>
        </p:txBody>
      </p:sp>
      <p:sp>
        <p:nvSpPr>
          <p:cNvPr id="5" name="Footer Placeholder 4"/>
          <p:cNvSpPr>
            <a:spLocks noGrp="1"/>
          </p:cNvSpPr>
          <p:nvPr>
            <p:ph type="ftr" sz="quarter" idx="11"/>
          </p:nvPr>
        </p:nvSpPr>
        <p:spPr/>
        <p:txBody>
          <a:bodyPr/>
          <a:lstStyle/>
          <a:p>
            <a:pPr>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20780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solidFill>
                <a:srgbClr val="FFFFCC"/>
              </a:solidFill>
            </a:endParaRPr>
          </a:p>
        </p:txBody>
      </p:sp>
      <p:sp>
        <p:nvSpPr>
          <p:cNvPr id="5" name="Footer Placeholder 4"/>
          <p:cNvSpPr>
            <a:spLocks noGrp="1"/>
          </p:cNvSpPr>
          <p:nvPr>
            <p:ph type="ftr" sz="quarter" idx="11"/>
          </p:nvPr>
        </p:nvSpPr>
        <p:spPr/>
        <p:txBody>
          <a:bodyPr/>
          <a:lstStyle/>
          <a:p>
            <a:pPr>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a:defRPr/>
            </a:pPr>
            <a:fld id="{B84838CB-510F-491E-A786-6A7DE590CD7B}"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4193035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solidFill>
                <a:srgbClr val="FFFFCC"/>
              </a:solidFill>
            </a:endParaRPr>
          </a:p>
        </p:txBody>
      </p:sp>
      <p:sp>
        <p:nvSpPr>
          <p:cNvPr id="6" name="Footer Placeholder 5"/>
          <p:cNvSpPr>
            <a:spLocks noGrp="1"/>
          </p:cNvSpPr>
          <p:nvPr>
            <p:ph type="ftr" sz="quarter" idx="11"/>
          </p:nvPr>
        </p:nvSpPr>
        <p:spPr/>
        <p:txBody>
          <a:bodyPr/>
          <a:lstStyle/>
          <a:p>
            <a:pPr>
              <a:defRPr/>
            </a:pPr>
            <a:endParaRPr lang="en-GB">
              <a:solidFill>
                <a:srgbClr val="FFFFCC"/>
              </a:solidFill>
            </a:endParaRPr>
          </a:p>
        </p:txBody>
      </p:sp>
      <p:sp>
        <p:nvSpPr>
          <p:cNvPr id="7" name="Slide Number Placeholder 6"/>
          <p:cNvSpPr>
            <a:spLocks noGrp="1"/>
          </p:cNvSpPr>
          <p:nvPr>
            <p:ph type="sldNum" sz="quarter" idx="12"/>
          </p:nvPr>
        </p:nvSpPr>
        <p:spPr/>
        <p:txBody>
          <a:bodyPr/>
          <a:lstStyle/>
          <a:p>
            <a:pPr>
              <a:defRPr/>
            </a:pPr>
            <a:fld id="{DCCBFEF5-A7BE-4231-BC13-3B96477DB4FC}"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549382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solidFill>
                <a:srgbClr val="FFFFCC"/>
              </a:solidFill>
            </a:endParaRPr>
          </a:p>
        </p:txBody>
      </p:sp>
      <p:sp>
        <p:nvSpPr>
          <p:cNvPr id="8" name="Footer Placeholder 7"/>
          <p:cNvSpPr>
            <a:spLocks noGrp="1"/>
          </p:cNvSpPr>
          <p:nvPr>
            <p:ph type="ftr" sz="quarter" idx="11"/>
          </p:nvPr>
        </p:nvSpPr>
        <p:spPr/>
        <p:txBody>
          <a:bodyPr/>
          <a:lstStyle/>
          <a:p>
            <a:pPr>
              <a:defRPr/>
            </a:pPr>
            <a:endParaRPr lang="en-GB">
              <a:solidFill>
                <a:srgbClr val="FFFFCC"/>
              </a:solidFill>
            </a:endParaRPr>
          </a:p>
        </p:txBody>
      </p:sp>
      <p:sp>
        <p:nvSpPr>
          <p:cNvPr id="9" name="Slide Number Placeholder 8"/>
          <p:cNvSpPr>
            <a:spLocks noGrp="1"/>
          </p:cNvSpPr>
          <p:nvPr>
            <p:ph type="sldNum" sz="quarter" idx="12"/>
          </p:nvPr>
        </p:nvSpPr>
        <p:spPr/>
        <p:txBody>
          <a:bodyPr/>
          <a:lstStyle/>
          <a:p>
            <a:pPr>
              <a:defRPr/>
            </a:pPr>
            <a:fld id="{4BD5C5CC-3263-4CAC-A0AC-25D51AF3D0AD}"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814304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solidFill>
                <a:srgbClr val="FFFFCC"/>
              </a:solidFill>
            </a:endParaRPr>
          </a:p>
        </p:txBody>
      </p:sp>
      <p:sp>
        <p:nvSpPr>
          <p:cNvPr id="5" name="Footer Placeholder 3"/>
          <p:cNvSpPr>
            <a:spLocks noGrp="1"/>
          </p:cNvSpPr>
          <p:nvPr>
            <p:ph type="ftr" sz="quarter" idx="11"/>
          </p:nvPr>
        </p:nvSpPr>
        <p:spPr/>
        <p:txBody>
          <a:bodyPr/>
          <a:lstStyle/>
          <a:p>
            <a:pPr>
              <a:defRPr/>
            </a:pPr>
            <a:endParaRPr lang="en-GB">
              <a:solidFill>
                <a:srgbClr val="FFFFCC"/>
              </a:solidFill>
            </a:endParaRPr>
          </a:p>
        </p:txBody>
      </p:sp>
      <p:sp>
        <p:nvSpPr>
          <p:cNvPr id="6" name="Slide Number Placeholder 4"/>
          <p:cNvSpPr>
            <a:spLocks noGrp="1"/>
          </p:cNvSpPr>
          <p:nvPr>
            <p:ph type="sldNum" sz="quarter" idx="12"/>
          </p:nvPr>
        </p:nvSpPr>
        <p:spPr/>
        <p:txBody>
          <a:bodyPr/>
          <a:lstStyle/>
          <a:p>
            <a:pPr>
              <a:defRPr/>
            </a:pPr>
            <a:fld id="{AAC9B43C-8409-472B-B096-8B6C6E9232DB}"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2105022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solidFill>
                <a:srgbClr val="FFFFCC"/>
              </a:solidFill>
            </a:endParaRPr>
          </a:p>
        </p:txBody>
      </p:sp>
      <p:sp>
        <p:nvSpPr>
          <p:cNvPr id="5" name="Footer Placeholder 2"/>
          <p:cNvSpPr>
            <a:spLocks noGrp="1"/>
          </p:cNvSpPr>
          <p:nvPr>
            <p:ph type="ftr" sz="quarter" idx="11"/>
          </p:nvPr>
        </p:nvSpPr>
        <p:spPr/>
        <p:txBody>
          <a:bodyPr/>
          <a:lstStyle/>
          <a:p>
            <a:pPr>
              <a:defRPr/>
            </a:pPr>
            <a:endParaRPr lang="en-GB">
              <a:solidFill>
                <a:srgbClr val="FFFFCC"/>
              </a:solidFill>
            </a:endParaRPr>
          </a:p>
        </p:txBody>
      </p:sp>
      <p:sp>
        <p:nvSpPr>
          <p:cNvPr id="6" name="Slide Number Placeholder 3"/>
          <p:cNvSpPr>
            <a:spLocks noGrp="1"/>
          </p:cNvSpPr>
          <p:nvPr>
            <p:ph type="sldNum" sz="quarter" idx="12"/>
          </p:nvPr>
        </p:nvSpPr>
        <p:spPr/>
        <p:txBody>
          <a:bodyPr/>
          <a:lstStyle/>
          <a:p>
            <a:pPr>
              <a:defRPr/>
            </a:pPr>
            <a:fld id="{0E4EDEAB-5617-42EF-AE84-12CAACF47C3D}"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33675483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pPr>
              <a:defRPr/>
            </a:pPr>
            <a:endParaRPr lang="en-GB">
              <a:solidFill>
                <a:srgbClr val="FFFFCC"/>
              </a:solidFill>
            </a:endParaRPr>
          </a:p>
        </p:txBody>
      </p:sp>
      <p:sp>
        <p:nvSpPr>
          <p:cNvPr id="5" name="Footer Placeholder 5"/>
          <p:cNvSpPr>
            <a:spLocks noGrp="1"/>
          </p:cNvSpPr>
          <p:nvPr>
            <p:ph type="ftr" sz="quarter" idx="11"/>
          </p:nvPr>
        </p:nvSpPr>
        <p:spPr/>
        <p:txBody>
          <a:bodyPr/>
          <a:lstStyle/>
          <a:p>
            <a:pPr>
              <a:defRPr/>
            </a:pPr>
            <a:endParaRPr lang="en-GB">
              <a:solidFill>
                <a:srgbClr val="FFFFCC"/>
              </a:solidFill>
            </a:endParaRPr>
          </a:p>
        </p:txBody>
      </p:sp>
      <p:sp>
        <p:nvSpPr>
          <p:cNvPr id="6" name="Slide Number Placeholder 6"/>
          <p:cNvSpPr>
            <a:spLocks noGrp="1"/>
          </p:cNvSpPr>
          <p:nvPr>
            <p:ph type="sldNum" sz="quarter" idx="12"/>
          </p:nvPr>
        </p:nvSpPr>
        <p:spPr/>
        <p:txBody>
          <a:bodyPr/>
          <a:lstStyle/>
          <a:p>
            <a:pPr>
              <a:defRPr/>
            </a:pPr>
            <a:fld id="{8352BAD1-7B4D-4DE9-82ED-487E09294B6C}"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1485380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solidFill>
                <a:srgbClr val="FFFFCC"/>
              </a:solidFill>
            </a:endParaRPr>
          </a:p>
        </p:txBody>
      </p:sp>
      <p:sp>
        <p:nvSpPr>
          <p:cNvPr id="6" name="Footer Placeholder 5"/>
          <p:cNvSpPr>
            <a:spLocks noGrp="1"/>
          </p:cNvSpPr>
          <p:nvPr>
            <p:ph type="ftr" sz="quarter" idx="11"/>
          </p:nvPr>
        </p:nvSpPr>
        <p:spPr/>
        <p:txBody>
          <a:bodyPr/>
          <a:lstStyle/>
          <a:p>
            <a:pPr>
              <a:defRPr/>
            </a:pPr>
            <a:endParaRPr lang="en-GB">
              <a:solidFill>
                <a:srgbClr val="FFFFCC"/>
              </a:solidFill>
            </a:endParaRPr>
          </a:p>
        </p:txBody>
      </p:sp>
      <p:sp>
        <p:nvSpPr>
          <p:cNvPr id="7" name="Slide Number Placeholder 6"/>
          <p:cNvSpPr>
            <a:spLocks noGrp="1"/>
          </p:cNvSpPr>
          <p:nvPr>
            <p:ph type="sldNum" sz="quarter" idx="12"/>
          </p:nvPr>
        </p:nvSpPr>
        <p:spPr/>
        <p:txBody>
          <a:bodyPr/>
          <a:lstStyle/>
          <a:p>
            <a:pPr>
              <a:defRPr/>
            </a:pPr>
            <a:fld id="{5625FEFC-D02B-4356-8FB2-48FA54530AB7}"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3882699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fontAlgn="base">
              <a:spcBef>
                <a:spcPct val="0"/>
              </a:spcBef>
              <a:spcAft>
                <a:spcPct val="0"/>
              </a:spcAft>
              <a:defRPr/>
            </a:pPr>
            <a:endParaRPr lang="en-GB">
              <a:solidFill>
                <a:srgbClr val="FFFFCC"/>
              </a:solidFill>
            </a:endParaRPr>
          </a:p>
        </p:txBody>
      </p:sp>
      <p:sp>
        <p:nvSpPr>
          <p:cNvPr id="6" name="Footer Placeholder 5"/>
          <p:cNvSpPr>
            <a:spLocks noGrp="1"/>
          </p:cNvSpPr>
          <p:nvPr>
            <p:ph type="ftr" sz="quarter" idx="11"/>
          </p:nvPr>
        </p:nvSpPr>
        <p:spPr/>
        <p:txBody>
          <a:bodyPr/>
          <a:lstStyle/>
          <a:p>
            <a:pPr fontAlgn="base">
              <a:spcBef>
                <a:spcPct val="0"/>
              </a:spcBef>
              <a:spcAft>
                <a:spcPct val="0"/>
              </a:spcAft>
              <a:defRPr/>
            </a:pPr>
            <a:endParaRPr lang="en-GB">
              <a:solidFill>
                <a:srgbClr val="FFFFCC"/>
              </a:solidFill>
            </a:endParaRPr>
          </a:p>
        </p:txBody>
      </p:sp>
      <p:sp>
        <p:nvSpPr>
          <p:cNvPr id="7" name="Slide Number Placeholder 6"/>
          <p:cNvSpPr>
            <a:spLocks noGrp="1"/>
          </p:cNvSpPr>
          <p:nvPr>
            <p:ph type="sldNum" sz="quarter" idx="12"/>
          </p:nvPr>
        </p:nvSpPr>
        <p:spPr/>
        <p:txBody>
          <a:body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394397814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pPr fontAlgn="base">
              <a:spcBef>
                <a:spcPct val="0"/>
              </a:spcBef>
              <a:spcAft>
                <a:spcPct val="0"/>
              </a:spcAft>
              <a:defRPr/>
            </a:pPr>
            <a:endParaRPr lang="en-GB">
              <a:solidFill>
                <a:srgbClr val="FFFFCC"/>
              </a:solidFill>
            </a:endParaRPr>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14084834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pPr fontAlgn="base">
              <a:spcBef>
                <a:spcPct val="0"/>
              </a:spcBef>
              <a:spcAft>
                <a:spcPct val="0"/>
              </a:spcAft>
              <a:defRPr/>
            </a:pPr>
            <a:endParaRPr lang="en-GB">
              <a:solidFill>
                <a:srgbClr val="FFFFCC"/>
              </a:solidFill>
            </a:endParaRPr>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9425325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fontAlgn="base">
              <a:spcBef>
                <a:spcPct val="0"/>
              </a:spcBef>
              <a:spcAft>
                <a:spcPct val="0"/>
              </a:spcAft>
              <a:defRPr/>
            </a:pPr>
            <a:endParaRPr lang="en-GB">
              <a:solidFill>
                <a:srgbClr val="FFFFCC"/>
              </a:solidFill>
            </a:endParaRPr>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406263016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fontAlgn="base">
              <a:spcBef>
                <a:spcPct val="0"/>
              </a:spcBef>
              <a:spcAft>
                <a:spcPct val="0"/>
              </a:spcAft>
              <a:defRPr/>
            </a:pPr>
            <a:endParaRPr lang="en-GB">
              <a:solidFill>
                <a:srgbClr val="FFFFCC"/>
              </a:solidFill>
            </a:endParaRPr>
          </a:p>
        </p:txBody>
      </p:sp>
      <p:sp>
        <p:nvSpPr>
          <p:cNvPr id="4" name="Footer Placeholder 4"/>
          <p:cNvSpPr>
            <a:spLocks noGrp="1"/>
          </p:cNvSpPr>
          <p:nvPr>
            <p:ph type="ftr" sz="quarter" idx="11"/>
          </p:nvPr>
        </p:nvSpPr>
        <p:spPr/>
        <p:txBody>
          <a:bodyPr/>
          <a:lstStyle/>
          <a:p>
            <a:pPr fontAlgn="base">
              <a:spcBef>
                <a:spcPct val="0"/>
              </a:spcBef>
              <a:spcAft>
                <a:spcPct val="0"/>
              </a:spcAft>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2967015663"/>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fontAlgn="base">
              <a:spcBef>
                <a:spcPct val="0"/>
              </a:spcBef>
              <a:spcAft>
                <a:spcPct val="0"/>
              </a:spcAft>
              <a:defRPr/>
            </a:pPr>
            <a:endParaRPr lang="en-GB">
              <a:solidFill>
                <a:srgbClr val="FFFFCC"/>
              </a:solidFill>
            </a:endParaRPr>
          </a:p>
        </p:txBody>
      </p:sp>
      <p:sp>
        <p:nvSpPr>
          <p:cNvPr id="4" name="Footer Placeholder 4"/>
          <p:cNvSpPr>
            <a:spLocks noGrp="1"/>
          </p:cNvSpPr>
          <p:nvPr>
            <p:ph type="ftr" sz="quarter" idx="11"/>
          </p:nvPr>
        </p:nvSpPr>
        <p:spPr/>
        <p:txBody>
          <a:bodyPr/>
          <a:lstStyle/>
          <a:p>
            <a:pPr fontAlgn="base">
              <a:spcBef>
                <a:spcPct val="0"/>
              </a:spcBef>
              <a:spcAft>
                <a:spcPct val="0"/>
              </a:spcAft>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360312137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solidFill>
                <a:srgbClr val="FFFFCC"/>
              </a:solidFill>
            </a:endParaRPr>
          </a:p>
        </p:txBody>
      </p:sp>
      <p:sp>
        <p:nvSpPr>
          <p:cNvPr id="5" name="Footer Placeholder 4"/>
          <p:cNvSpPr>
            <a:spLocks noGrp="1"/>
          </p:cNvSpPr>
          <p:nvPr>
            <p:ph type="ftr" sz="quarter" idx="11"/>
          </p:nvPr>
        </p:nvSpPr>
        <p:spPr/>
        <p:txBody>
          <a:bodyPr/>
          <a:lstStyle/>
          <a:p>
            <a:pPr>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a:defRPr/>
            </a:pPr>
            <a:fld id="{2065F3F6-A7D5-41C9-B808-1309988392C3}"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3276030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solidFill>
                <a:srgbClr val="FFFFCC"/>
              </a:solidFill>
            </a:endParaRPr>
          </a:p>
        </p:txBody>
      </p:sp>
      <p:sp>
        <p:nvSpPr>
          <p:cNvPr id="5" name="Footer Placeholder 4"/>
          <p:cNvSpPr>
            <a:spLocks noGrp="1"/>
          </p:cNvSpPr>
          <p:nvPr>
            <p:ph type="ftr" sz="quarter" idx="11"/>
          </p:nvPr>
        </p:nvSpPr>
        <p:spPr/>
        <p:txBody>
          <a:bodyPr/>
          <a:lstStyle/>
          <a:p>
            <a:pPr>
              <a:defRPr/>
            </a:pPr>
            <a:endParaRPr lang="en-GB">
              <a:solidFill>
                <a:srgbClr val="FFFFCC"/>
              </a:solidFill>
            </a:endParaRPr>
          </a:p>
        </p:txBody>
      </p:sp>
      <p:sp>
        <p:nvSpPr>
          <p:cNvPr id="6" name="Slide Number Placeholder 5"/>
          <p:cNvSpPr>
            <a:spLocks noGrp="1"/>
          </p:cNvSpPr>
          <p:nvPr>
            <p:ph type="sldNum" sz="quarter" idx="12"/>
          </p:nvPr>
        </p:nvSpPr>
        <p:spPr/>
        <p:txBody>
          <a:bodyPr/>
          <a:lstStyle/>
          <a:p>
            <a:pPr>
              <a:defRPr/>
            </a:pPr>
            <a:fld id="{CFC4DE5B-A5FB-4CF6-93E6-8069A76C55DE}" type="slidenum">
              <a:rPr lang="en-GB" smtClean="0">
                <a:solidFill>
                  <a:srgbClr val="FFFFCC"/>
                </a:solidFill>
              </a:rPr>
              <a:pPr>
                <a:defRPr/>
              </a:pPr>
              <a:t>‹#›</a:t>
            </a:fld>
            <a:endParaRPr lang="en-GB">
              <a:solidFill>
                <a:srgbClr val="FFFFCC"/>
              </a:solidFill>
            </a:endParaRPr>
          </a:p>
        </p:txBody>
      </p:sp>
    </p:spTree>
    <p:extLst>
      <p:ext uri="{BB962C8B-B14F-4D97-AF65-F5344CB8AC3E}">
        <p14:creationId xmlns:p14="http://schemas.microsoft.com/office/powerpoint/2010/main" val="456763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fontAlgn="base">
              <a:spcBef>
                <a:spcPct val="0"/>
              </a:spcBef>
              <a:spcAft>
                <a:spcPct val="0"/>
              </a:spcAft>
              <a:defRPr/>
            </a:pPr>
            <a:endParaRPr lang="en-GB">
              <a:solidFill>
                <a:srgbClr val="FFFFCC"/>
              </a:solidFill>
            </a:endParaRPr>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fontAlgn="base">
              <a:spcBef>
                <a:spcPct val="0"/>
              </a:spcBef>
              <a:spcAft>
                <a:spcPct val="0"/>
              </a:spcAft>
              <a:defRPr/>
            </a:pPr>
            <a:endParaRPr lang="en-GB">
              <a:solidFill>
                <a:srgbClr val="FFFFCC"/>
              </a:solidFill>
            </a:endParaRP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pPr fontAlgn="base">
              <a:spcBef>
                <a:spcPct val="0"/>
              </a:spcBef>
              <a:spcAft>
                <a:spcPct val="0"/>
              </a:spcAft>
              <a:defRPr/>
            </a:pPr>
            <a:fld id="{A9DC56FB-ADC6-4DC9-B059-14C877F2665E}" type="slidenum">
              <a:rPr lang="en-GB" sz="2400" smtClean="0">
                <a:solidFill>
                  <a:srgbClr val="FFFFCC"/>
                </a:solidFill>
              </a:rPr>
              <a:pPr fontAlgn="base">
                <a:spcBef>
                  <a:spcPct val="0"/>
                </a:spcBef>
                <a:spcAft>
                  <a:spcPct val="0"/>
                </a:spcAft>
                <a:defRPr/>
              </a:pPr>
              <a:t>‹#›</a:t>
            </a:fld>
            <a:endParaRPr lang="en-GB" sz="2400">
              <a:solidFill>
                <a:srgbClr val="FFFFCC"/>
              </a:solidFill>
            </a:endParaRPr>
          </a:p>
        </p:txBody>
      </p:sp>
    </p:spTree>
    <p:extLst>
      <p:ext uri="{BB962C8B-B14F-4D97-AF65-F5344CB8AC3E}">
        <p14:creationId xmlns:p14="http://schemas.microsoft.com/office/powerpoint/2010/main" val="4146541517"/>
      </p:ext>
    </p:extLst>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 id="2147483723" r:id="rId14"/>
    <p:sldLayoutId id="2147483724" r:id="rId15"/>
    <p:sldLayoutId id="2147483725" r:id="rId16"/>
    <p:sldLayoutId id="2147483726" r:id="rId17"/>
  </p:sldLayoutIdLst>
  <p:hf hdr="0" ftr="0" dt="0"/>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0qLKfMm45-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0600" y="2278559"/>
            <a:ext cx="7772400" cy="769441"/>
          </a:xfrm>
        </p:spPr>
        <p:txBody>
          <a:bodyPr>
            <a:normAutofit fontScale="90000"/>
          </a:bodyPr>
          <a:lstStyle/>
          <a:p>
            <a:r>
              <a:rPr lang="en-GB" dirty="0" err="1" smtClean="0"/>
              <a:t>I</a:t>
            </a:r>
            <a:r>
              <a:rPr lang="en-GB" dirty="0" err="1"/>
              <a:t>l</a:t>
            </a:r>
            <a:r>
              <a:rPr lang="en-GB" dirty="0" err="1" smtClean="0"/>
              <a:t>ston</a:t>
            </a:r>
            <a:r>
              <a:rPr lang="en-GB" dirty="0" smtClean="0"/>
              <a:t> River Research Report </a:t>
            </a:r>
            <a:endParaRPr lang="en-GB" dirty="0"/>
          </a:p>
        </p:txBody>
      </p:sp>
      <p:sp>
        <p:nvSpPr>
          <p:cNvPr id="3" name="Subtitle 2"/>
          <p:cNvSpPr>
            <a:spLocks noGrp="1"/>
          </p:cNvSpPr>
          <p:nvPr>
            <p:ph type="subTitle" idx="1"/>
          </p:nvPr>
        </p:nvSpPr>
        <p:spPr>
          <a:xfrm>
            <a:off x="5885259" y="3717032"/>
            <a:ext cx="6517482" cy="1371599"/>
          </a:xfrm>
        </p:spPr>
        <p:txBody>
          <a:bodyPr/>
          <a:lstStyle/>
          <a:p>
            <a:r>
              <a:rPr lang="en-GB" dirty="0" smtClean="0"/>
              <a:t>Statistical Tests</a:t>
            </a:r>
            <a:endParaRPr lang="en-GB" dirty="0"/>
          </a:p>
        </p:txBody>
      </p:sp>
      <p:sp>
        <p:nvSpPr>
          <p:cNvPr id="4" name="Slide Number Placeholder 3"/>
          <p:cNvSpPr>
            <a:spLocks noGrp="1"/>
          </p:cNvSpPr>
          <p:nvPr>
            <p:ph type="sldNum" sz="quarter" idx="12"/>
          </p:nvPr>
        </p:nvSpPr>
        <p:spPr/>
        <p:txBody>
          <a:bodyPr/>
          <a:lstStyle/>
          <a:p>
            <a:pPr>
              <a:defRPr/>
            </a:pPr>
            <a:fld id="{88AF6482-6F62-4413-9F0C-36227F47E5A1}" type="slidenum">
              <a:rPr lang="en-GB" smtClean="0">
                <a:solidFill>
                  <a:srgbClr val="FFFFCC"/>
                </a:solidFill>
              </a:rPr>
              <a:pPr>
                <a:defRPr/>
              </a:pPr>
              <a:t>1</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179512" y="3108411"/>
            <a:ext cx="3672408" cy="3672408"/>
          </a:xfrm>
          <a:prstGeom prst="rect">
            <a:avLst/>
          </a:prstGeom>
        </p:spPr>
      </p:pic>
    </p:spTree>
    <p:extLst>
      <p:ext uri="{BB962C8B-B14F-4D97-AF65-F5344CB8AC3E}">
        <p14:creationId xmlns:p14="http://schemas.microsoft.com/office/powerpoint/2010/main" val="27908016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Summarise data</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1. Classify sample </a:t>
            </a:r>
            <a:r>
              <a:rPr lang="en-GB" dirty="0"/>
              <a:t>into different </a:t>
            </a:r>
            <a:r>
              <a:rPr lang="en-GB" dirty="0" smtClean="0"/>
              <a:t>type:</a:t>
            </a:r>
          </a:p>
          <a:p>
            <a:pPr lvl="1"/>
            <a:r>
              <a:rPr lang="en-GB" dirty="0">
                <a:solidFill>
                  <a:srgbClr val="FFFF00"/>
                </a:solidFill>
              </a:rPr>
              <a:t>e.g. </a:t>
            </a:r>
            <a:r>
              <a:rPr lang="en-GB" dirty="0" smtClean="0">
                <a:solidFill>
                  <a:srgbClr val="FFFF00"/>
                </a:solidFill>
              </a:rPr>
              <a:t>numerical Ordinal</a:t>
            </a:r>
          </a:p>
          <a:p>
            <a:pPr lvl="1"/>
            <a:r>
              <a:rPr lang="en-GB" dirty="0">
                <a:solidFill>
                  <a:srgbClr val="FFFF00"/>
                </a:solidFill>
              </a:rPr>
              <a:t>a</a:t>
            </a:r>
            <a:r>
              <a:rPr lang="en-GB" dirty="0" smtClean="0">
                <a:solidFill>
                  <a:srgbClr val="FFFF00"/>
                </a:solidFill>
              </a:rPr>
              <a:t>lphabetical</a:t>
            </a:r>
            <a:endParaRPr lang="en-GB" dirty="0">
              <a:solidFill>
                <a:srgbClr val="FFFF00"/>
              </a:solidFill>
            </a:endParaRPr>
          </a:p>
          <a:p>
            <a:pPr marL="0" indent="0">
              <a:buNone/>
            </a:pPr>
            <a:r>
              <a:rPr lang="en-GB" dirty="0" smtClean="0"/>
              <a:t>2. Depending </a:t>
            </a:r>
            <a:r>
              <a:rPr lang="en-GB" dirty="0"/>
              <a:t>on the </a:t>
            </a:r>
            <a:r>
              <a:rPr lang="en-GB" dirty="0" smtClean="0"/>
              <a:t>type, </a:t>
            </a:r>
            <a:r>
              <a:rPr lang="en-GB" dirty="0"/>
              <a:t>use appropriate </a:t>
            </a:r>
            <a:r>
              <a:rPr lang="en-GB" dirty="0" smtClean="0"/>
              <a:t>numerical  summaries</a:t>
            </a:r>
          </a:p>
          <a:p>
            <a:pPr lvl="1"/>
            <a:r>
              <a:rPr lang="en-GB" dirty="0" smtClean="0">
                <a:solidFill>
                  <a:srgbClr val="FFFF00"/>
                </a:solidFill>
              </a:rPr>
              <a:t>E.g. mean</a:t>
            </a:r>
            <a:endParaRPr lang="en-GB" dirty="0">
              <a:solidFill>
                <a:srgbClr val="FFFF00"/>
              </a:solidFill>
            </a:endParaRPr>
          </a:p>
          <a:p>
            <a:pPr marL="0" indent="0">
              <a:buNone/>
            </a:pPr>
            <a:r>
              <a:rPr lang="en-GB" dirty="0" smtClean="0"/>
              <a:t>3. Depending </a:t>
            </a:r>
            <a:r>
              <a:rPr lang="en-GB" dirty="0"/>
              <a:t>on the </a:t>
            </a:r>
            <a:r>
              <a:rPr lang="en-GB" dirty="0" smtClean="0"/>
              <a:t>type, </a:t>
            </a:r>
            <a:r>
              <a:rPr lang="en-GB" dirty="0"/>
              <a:t>use appropriate </a:t>
            </a:r>
            <a:r>
              <a:rPr lang="en-GB" dirty="0" smtClean="0"/>
              <a:t>visual summaries</a:t>
            </a:r>
          </a:p>
          <a:p>
            <a:pPr lvl="1"/>
            <a:r>
              <a:rPr lang="en-GB" dirty="0" err="1" smtClean="0">
                <a:solidFill>
                  <a:srgbClr val="FFFF00"/>
                </a:solidFill>
              </a:rPr>
              <a:t>E.g</a:t>
            </a:r>
            <a:r>
              <a:rPr lang="en-GB" dirty="0" smtClean="0">
                <a:solidFill>
                  <a:srgbClr val="FFFF00"/>
                </a:solidFill>
              </a:rPr>
              <a:t>  </a:t>
            </a:r>
            <a:r>
              <a:rPr lang="en-GB" smtClean="0">
                <a:solidFill>
                  <a:srgbClr val="FFFF00"/>
                </a:solidFill>
              </a:rPr>
              <a:t>scatterplots, pie </a:t>
            </a:r>
            <a:r>
              <a:rPr lang="en-GB" dirty="0" smtClean="0">
                <a:solidFill>
                  <a:srgbClr val="FFFF00"/>
                </a:solidFill>
              </a:rPr>
              <a:t>charts and tables</a:t>
            </a:r>
          </a:p>
          <a:p>
            <a:pPr marL="0" indent="0">
              <a:buNone/>
            </a:pPr>
            <a:r>
              <a:rPr lang="en-GB" dirty="0" smtClean="0"/>
              <a:t>4. Depending on data analyse the results</a:t>
            </a:r>
          </a:p>
          <a:p>
            <a:pPr lvl="1"/>
            <a:r>
              <a:rPr lang="en-GB" dirty="0" smtClean="0">
                <a:solidFill>
                  <a:srgbClr val="FFFF00"/>
                </a:solidFill>
              </a:rPr>
              <a:t>E.g. Spearman's rank</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2</a:t>
            </a:fld>
            <a:endParaRPr lang="en-GB">
              <a:solidFill>
                <a:srgbClr val="FFFFCC"/>
              </a:solidFill>
            </a:endParaRPr>
          </a:p>
        </p:txBody>
      </p:sp>
    </p:spTree>
    <p:extLst>
      <p:ext uri="{BB962C8B-B14F-4D97-AF65-F5344CB8AC3E}">
        <p14:creationId xmlns:p14="http://schemas.microsoft.com/office/powerpoint/2010/main" val="2880740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7978080" cy="914400"/>
          </a:xfrm>
        </p:spPr>
        <p:txBody>
          <a:bodyPr>
            <a:normAutofit fontScale="90000"/>
          </a:bodyPr>
          <a:lstStyle/>
          <a:p>
            <a:r>
              <a:rPr lang="en-GB" sz="3200" b="1" dirty="0" smtClean="0"/>
              <a:t>How do we measure the Relationship between 2 Variables?</a:t>
            </a:r>
            <a:r>
              <a:rPr lang="en-GB" dirty="0" smtClean="0"/>
              <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With only one variable predicting/modelling  your data set can be done using the mean.  But if you have </a:t>
            </a:r>
            <a:r>
              <a:rPr lang="en-GB" dirty="0"/>
              <a:t>2 variables </a:t>
            </a:r>
            <a:r>
              <a:rPr lang="en-GB" dirty="0" smtClean="0"/>
              <a:t>(Foltz, 2014</a:t>
            </a:r>
            <a:r>
              <a:rPr lang="en-GB" dirty="0"/>
              <a:t>)</a:t>
            </a:r>
            <a:endParaRPr lang="en-GB" sz="1600" dirty="0" smtClean="0"/>
          </a:p>
          <a:p>
            <a:r>
              <a:rPr lang="en-GB" dirty="0" smtClean="0"/>
              <a:t>Quantify the relationship between variables: </a:t>
            </a:r>
            <a:r>
              <a:rPr lang="en-GB" i="1" dirty="0" smtClean="0">
                <a:solidFill>
                  <a:srgbClr val="FFFF00"/>
                </a:solidFill>
              </a:rPr>
              <a:t>“as the magnitude of 1 var. increases does the other increase or decrease?”</a:t>
            </a:r>
            <a:r>
              <a:rPr lang="en-GB" dirty="0" smtClean="0">
                <a:solidFill>
                  <a:srgbClr val="FFFF00"/>
                </a:solidFill>
              </a:rPr>
              <a:t> </a:t>
            </a:r>
            <a:r>
              <a:rPr lang="en-GB" dirty="0" smtClean="0"/>
              <a:t>(</a:t>
            </a:r>
            <a:r>
              <a:rPr lang="en-GB" dirty="0" err="1" smtClean="0"/>
              <a:t>Wheater</a:t>
            </a:r>
            <a:r>
              <a:rPr lang="en-GB" dirty="0" smtClean="0"/>
              <a:t> &amp; Cook, 2000: 89)</a:t>
            </a:r>
          </a:p>
          <a:p>
            <a:pPr>
              <a:buNone/>
            </a:pPr>
            <a:endParaRPr lang="en-GB" dirty="0" smtClean="0"/>
          </a:p>
          <a:p>
            <a:r>
              <a:rPr lang="en-GB" dirty="0" smtClean="0"/>
              <a:t>Why is it important within research?</a:t>
            </a:r>
          </a:p>
          <a:p>
            <a:pPr>
              <a:buNone/>
            </a:pPr>
            <a:endParaRPr lang="en-GB" dirty="0" smtClean="0"/>
          </a:p>
          <a:p>
            <a:r>
              <a:rPr lang="en-GB" dirty="0" smtClean="0"/>
              <a:t>e.g. Pollution and cost of remediation in the lower Swansea valley</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a:t>
            </a:fld>
            <a:endParaRPr lang="en-GB"/>
          </a:p>
        </p:txBody>
      </p:sp>
    </p:spTree>
    <p:extLst>
      <p:ext uri="{BB962C8B-B14F-4D97-AF65-F5344CB8AC3E}">
        <p14:creationId xmlns:p14="http://schemas.microsoft.com/office/powerpoint/2010/main" val="3182167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relationship</a:t>
            </a:r>
            <a:endParaRPr lang="en-GB" dirty="0"/>
          </a:p>
        </p:txBody>
      </p:sp>
      <p:sp>
        <p:nvSpPr>
          <p:cNvPr id="3" name="Content Placeholder 2"/>
          <p:cNvSpPr>
            <a:spLocks noGrp="1"/>
          </p:cNvSpPr>
          <p:nvPr>
            <p:ph idx="1"/>
          </p:nvPr>
        </p:nvSpPr>
        <p:spPr>
          <a:xfrm>
            <a:off x="685330" y="2367093"/>
            <a:ext cx="7772870" cy="3726203"/>
          </a:xfrm>
        </p:spPr>
        <p:txBody>
          <a:bodyPr>
            <a:normAutofit fontScale="70000" lnSpcReduction="20000"/>
          </a:bodyPr>
          <a:lstStyle/>
          <a:p>
            <a:r>
              <a:rPr lang="en-GB" sz="2500" b="1" dirty="0" smtClean="0">
                <a:latin typeface="Calibri" pitchFamily="34" charset="0"/>
                <a:cs typeface="Calibri" pitchFamily="34" charset="0"/>
              </a:rPr>
              <a:t>Pos+ relationship				</a:t>
            </a:r>
            <a:r>
              <a:rPr lang="en-GB" sz="2500" b="1" dirty="0" err="1" smtClean="0">
                <a:latin typeface="Calibri" pitchFamily="34" charset="0"/>
                <a:ea typeface="Times New Roman"/>
                <a:cs typeface="Calibri" pitchFamily="34" charset="0"/>
              </a:rPr>
              <a:t>Neg</a:t>
            </a:r>
            <a:r>
              <a:rPr lang="en-GB" sz="2500" b="1" dirty="0" smtClean="0">
                <a:latin typeface="Calibri" pitchFamily="34" charset="0"/>
                <a:ea typeface="Times New Roman"/>
                <a:cs typeface="Calibri" pitchFamily="34" charset="0"/>
              </a:rPr>
              <a:t>- relationship</a:t>
            </a:r>
          </a:p>
          <a:p>
            <a:endParaRPr lang="en-GB" b="1" dirty="0" smtClean="0">
              <a:latin typeface="Times New Roman"/>
            </a:endParaRPr>
          </a:p>
          <a:p>
            <a:endParaRPr lang="en-GB" dirty="0" smtClean="0"/>
          </a:p>
          <a:p>
            <a:endParaRPr lang="en-GB" dirty="0" smtClean="0"/>
          </a:p>
          <a:p>
            <a:endParaRPr lang="en-GB" dirty="0" smtClean="0"/>
          </a:p>
          <a:p>
            <a:endParaRPr lang="en-GB" dirty="0" smtClean="0"/>
          </a:p>
          <a:p>
            <a:endParaRPr lang="en-GB" dirty="0" smtClean="0"/>
          </a:p>
          <a:p>
            <a:endParaRPr lang="en-GB" dirty="0" smtClean="0">
              <a:solidFill>
                <a:srgbClr val="FFFF00"/>
              </a:solidFill>
            </a:endParaRPr>
          </a:p>
          <a:p>
            <a:endParaRPr lang="en-GB" dirty="0">
              <a:solidFill>
                <a:srgbClr val="FFFF00"/>
              </a:solidFill>
            </a:endParaRPr>
          </a:p>
          <a:p>
            <a:endParaRPr lang="en-GB" dirty="0" smtClean="0">
              <a:solidFill>
                <a:srgbClr val="FFFF00"/>
              </a:solidFill>
            </a:endParaRPr>
          </a:p>
          <a:p>
            <a:endParaRPr lang="en-GB" dirty="0">
              <a:solidFill>
                <a:srgbClr val="FFFF00"/>
              </a:solidFill>
            </a:endParaRPr>
          </a:p>
          <a:p>
            <a:r>
              <a:rPr lang="en-GB" sz="2900" cap="none" dirty="0" smtClean="0">
                <a:ln w="0"/>
                <a:effectLst>
                  <a:outerShdw blurRad="38100" dist="19050" dir="2700000" algn="tl" rotWithShape="0">
                    <a:schemeClr val="dk1">
                      <a:alpha val="40000"/>
                    </a:schemeClr>
                  </a:outerShdw>
                </a:effectLst>
              </a:rPr>
              <a:t>Individually think of an example of each</a:t>
            </a:r>
            <a:endParaRPr lang="en-GB" sz="2900" cap="none" dirty="0">
              <a:ln w="0"/>
              <a:effectLst>
                <a:outerShdw blurRad="38100" dist="19050" dir="2700000" algn="tl" rotWithShape="0">
                  <a:schemeClr val="dk1">
                    <a:alpha val="40000"/>
                  </a:schemeClr>
                </a:outerShdw>
              </a:effectLst>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a:t>
            </a:fld>
            <a:endParaRPr lang="en-GB"/>
          </a:p>
        </p:txBody>
      </p:sp>
      <p:grpSp>
        <p:nvGrpSpPr>
          <p:cNvPr id="40963" name="Group 3"/>
          <p:cNvGrpSpPr>
            <a:grpSpLocks/>
          </p:cNvGrpSpPr>
          <p:nvPr/>
        </p:nvGrpSpPr>
        <p:grpSpPr bwMode="auto">
          <a:xfrm>
            <a:off x="827584" y="2636912"/>
            <a:ext cx="3200400" cy="2822575"/>
            <a:chOff x="4500" y="6354"/>
            <a:chExt cx="5040" cy="4446"/>
          </a:xfrm>
        </p:grpSpPr>
        <p:sp>
          <p:nvSpPr>
            <p:cNvPr id="40964" name="Rectangle 4"/>
            <p:cNvSpPr>
              <a:spLocks noChangeArrowheads="1"/>
            </p:cNvSpPr>
            <p:nvPr/>
          </p:nvSpPr>
          <p:spPr bwMode="auto">
            <a:xfrm>
              <a:off x="4500" y="6354"/>
              <a:ext cx="5040" cy="4446"/>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965" name="Line 5"/>
            <p:cNvSpPr>
              <a:spLocks noChangeShapeType="1"/>
            </p:cNvSpPr>
            <p:nvPr/>
          </p:nvSpPr>
          <p:spPr bwMode="auto">
            <a:xfrm flipV="1">
              <a:off x="4500" y="6660"/>
              <a:ext cx="3780" cy="414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6" name="Oval 6"/>
            <p:cNvSpPr>
              <a:spLocks noChangeArrowheads="1"/>
            </p:cNvSpPr>
            <p:nvPr/>
          </p:nvSpPr>
          <p:spPr bwMode="auto">
            <a:xfrm>
              <a:off x="4860" y="8987"/>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7" name="Oval 7"/>
            <p:cNvSpPr>
              <a:spLocks noChangeArrowheads="1"/>
            </p:cNvSpPr>
            <p:nvPr/>
          </p:nvSpPr>
          <p:spPr bwMode="auto">
            <a:xfrm>
              <a:off x="5580" y="8669"/>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8" name="Oval 8"/>
            <p:cNvSpPr>
              <a:spLocks noChangeArrowheads="1"/>
            </p:cNvSpPr>
            <p:nvPr/>
          </p:nvSpPr>
          <p:spPr bwMode="auto">
            <a:xfrm>
              <a:off x="6120" y="9305"/>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9" name="Oval 9"/>
            <p:cNvSpPr>
              <a:spLocks noChangeArrowheads="1"/>
            </p:cNvSpPr>
            <p:nvPr/>
          </p:nvSpPr>
          <p:spPr bwMode="auto">
            <a:xfrm>
              <a:off x="7020" y="8489"/>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0" name="Oval 10"/>
            <p:cNvSpPr>
              <a:spLocks noChangeArrowheads="1"/>
            </p:cNvSpPr>
            <p:nvPr/>
          </p:nvSpPr>
          <p:spPr bwMode="auto">
            <a:xfrm>
              <a:off x="5820" y="10361"/>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1" name="Oval 11"/>
            <p:cNvSpPr>
              <a:spLocks noChangeArrowheads="1"/>
            </p:cNvSpPr>
            <p:nvPr/>
          </p:nvSpPr>
          <p:spPr bwMode="auto">
            <a:xfrm>
              <a:off x="7380" y="7356"/>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2" name="Oval 12"/>
            <p:cNvSpPr>
              <a:spLocks noChangeArrowheads="1"/>
            </p:cNvSpPr>
            <p:nvPr/>
          </p:nvSpPr>
          <p:spPr bwMode="auto">
            <a:xfrm>
              <a:off x="8460" y="685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3" name="Oval 13"/>
            <p:cNvSpPr>
              <a:spLocks noChangeArrowheads="1"/>
            </p:cNvSpPr>
            <p:nvPr/>
          </p:nvSpPr>
          <p:spPr bwMode="auto">
            <a:xfrm>
              <a:off x="5040" y="9983"/>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4" name="Oval 14"/>
            <p:cNvSpPr>
              <a:spLocks noChangeArrowheads="1"/>
            </p:cNvSpPr>
            <p:nvPr/>
          </p:nvSpPr>
          <p:spPr bwMode="auto">
            <a:xfrm>
              <a:off x="7920" y="65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40975" name="Group 15"/>
          <p:cNvGrpSpPr>
            <a:grpSpLocks/>
          </p:cNvGrpSpPr>
          <p:nvPr/>
        </p:nvGrpSpPr>
        <p:grpSpPr bwMode="auto">
          <a:xfrm>
            <a:off x="4788024" y="2636912"/>
            <a:ext cx="3416424" cy="2808312"/>
            <a:chOff x="4500" y="11700"/>
            <a:chExt cx="5040" cy="3600"/>
          </a:xfrm>
        </p:grpSpPr>
        <p:sp>
          <p:nvSpPr>
            <p:cNvPr id="40976" name="Rectangle 16"/>
            <p:cNvSpPr>
              <a:spLocks noChangeArrowheads="1"/>
            </p:cNvSpPr>
            <p:nvPr/>
          </p:nvSpPr>
          <p:spPr bwMode="auto">
            <a:xfrm>
              <a:off x="4500" y="11700"/>
              <a:ext cx="5040" cy="3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977" name="Oval 17"/>
            <p:cNvSpPr>
              <a:spLocks noChangeArrowheads="1"/>
            </p:cNvSpPr>
            <p:nvPr/>
          </p:nvSpPr>
          <p:spPr bwMode="auto">
            <a:xfrm>
              <a:off x="5580" y="132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8" name="Oval 18"/>
            <p:cNvSpPr>
              <a:spLocks noChangeArrowheads="1"/>
            </p:cNvSpPr>
            <p:nvPr/>
          </p:nvSpPr>
          <p:spPr bwMode="auto">
            <a:xfrm>
              <a:off x="6480" y="1275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9" name="Oval 19"/>
            <p:cNvSpPr>
              <a:spLocks noChangeArrowheads="1"/>
            </p:cNvSpPr>
            <p:nvPr/>
          </p:nvSpPr>
          <p:spPr bwMode="auto">
            <a:xfrm>
              <a:off x="6840" y="14382"/>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0" name="Oval 20"/>
            <p:cNvSpPr>
              <a:spLocks noChangeArrowheads="1"/>
            </p:cNvSpPr>
            <p:nvPr/>
          </p:nvSpPr>
          <p:spPr bwMode="auto">
            <a:xfrm>
              <a:off x="6480" y="13566"/>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1" name="Oval 21"/>
            <p:cNvSpPr>
              <a:spLocks noChangeArrowheads="1"/>
            </p:cNvSpPr>
            <p:nvPr/>
          </p:nvSpPr>
          <p:spPr bwMode="auto">
            <a:xfrm>
              <a:off x="7740" y="1488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2" name="Oval 22"/>
            <p:cNvSpPr>
              <a:spLocks noChangeArrowheads="1"/>
            </p:cNvSpPr>
            <p:nvPr/>
          </p:nvSpPr>
          <p:spPr bwMode="auto">
            <a:xfrm>
              <a:off x="8280" y="147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3" name="Oval 23"/>
            <p:cNvSpPr>
              <a:spLocks noChangeArrowheads="1"/>
            </p:cNvSpPr>
            <p:nvPr/>
          </p:nvSpPr>
          <p:spPr bwMode="auto">
            <a:xfrm>
              <a:off x="8100" y="130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4" name="Oval 24"/>
            <p:cNvSpPr>
              <a:spLocks noChangeArrowheads="1"/>
            </p:cNvSpPr>
            <p:nvPr/>
          </p:nvSpPr>
          <p:spPr bwMode="auto">
            <a:xfrm>
              <a:off x="5220" y="11933"/>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5" name="Line 25"/>
            <p:cNvSpPr>
              <a:spLocks noChangeShapeType="1"/>
            </p:cNvSpPr>
            <p:nvPr/>
          </p:nvSpPr>
          <p:spPr bwMode="auto">
            <a:xfrm flipH="1" flipV="1">
              <a:off x="5400" y="12432"/>
              <a:ext cx="4140" cy="2868"/>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Tree>
    <p:extLst>
      <p:ext uri="{BB962C8B-B14F-4D97-AF65-F5344CB8AC3E}">
        <p14:creationId xmlns:p14="http://schemas.microsoft.com/office/powerpoint/2010/main" val="208988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1" end="11"/>
                                            </p:txEl>
                                          </p:spTgt>
                                        </p:tgtEl>
                                        <p:attrNameLst>
                                          <p:attrName>style.visibility</p:attrName>
                                        </p:attrNameLst>
                                      </p:cBhvr>
                                      <p:to>
                                        <p:strVal val="visible"/>
                                      </p:to>
                                    </p:set>
                                    <p:animEffect transition="in" filter="fade">
                                      <p:cBhvr>
                                        <p:cTn id="12"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Correlation</a:t>
            </a:r>
            <a:br>
              <a:rPr lang="en-GB" b="1" dirty="0" smtClean="0"/>
            </a:br>
            <a:endParaRPr lang="en-GB" dirty="0"/>
          </a:p>
        </p:txBody>
      </p:sp>
      <p:sp>
        <p:nvSpPr>
          <p:cNvPr id="3" name="Content Placeholder 2"/>
          <p:cNvSpPr>
            <a:spLocks noGrp="1"/>
          </p:cNvSpPr>
          <p:nvPr>
            <p:ph idx="1"/>
          </p:nvPr>
        </p:nvSpPr>
        <p:spPr>
          <a:xfrm>
            <a:off x="539552" y="1803521"/>
            <a:ext cx="7772400" cy="5014792"/>
          </a:xfrm>
        </p:spPr>
        <p:txBody>
          <a:bodyPr>
            <a:normAutofit/>
          </a:bodyPr>
          <a:lstStyle/>
          <a:p>
            <a:r>
              <a:rPr lang="en-GB" dirty="0" smtClean="0"/>
              <a:t>Measures the degree to which 2 variables vary (strength of relationship).</a:t>
            </a:r>
          </a:p>
          <a:p>
            <a:pPr lvl="0"/>
            <a:r>
              <a:rPr lang="en-GB" i="1" dirty="0" smtClean="0"/>
              <a:t>Pearson’s Product Correlation coefficient (Parametric)</a:t>
            </a:r>
            <a:endParaRPr lang="en-GB" dirty="0" smtClean="0"/>
          </a:p>
          <a:p>
            <a:pPr lvl="0"/>
            <a:r>
              <a:rPr lang="en-GB" i="1" dirty="0" smtClean="0"/>
              <a:t>Spearman’s Rank Cor. Coe. (Non parametric)</a:t>
            </a:r>
            <a:endParaRPr lang="en-GB" dirty="0" smtClean="0"/>
          </a:p>
          <a:p>
            <a:endParaRPr lang="en-GB" i="1" dirty="0" smtClean="0">
              <a:solidFill>
                <a:schemeClr val="tx2">
                  <a:lumMod val="75000"/>
                </a:schemeClr>
              </a:solidFill>
            </a:endParaRPr>
          </a:p>
          <a:p>
            <a:r>
              <a:rPr lang="en-GB" i="1" dirty="0" smtClean="0">
                <a:solidFill>
                  <a:schemeClr val="tx2">
                    <a:lumMod val="75000"/>
                  </a:schemeClr>
                </a:solidFill>
              </a:rPr>
              <a:t>Present in a scatter plot</a:t>
            </a:r>
            <a:endParaRPr lang="en-GB" dirty="0" smtClean="0">
              <a:solidFill>
                <a:schemeClr val="tx2">
                  <a:lumMod val="75000"/>
                </a:schemeClr>
              </a:solidFill>
            </a:endParaRPr>
          </a:p>
          <a:p>
            <a:pPr marL="0" indent="0">
              <a:buNone/>
            </a:pPr>
            <a:r>
              <a:rPr lang="en-GB" dirty="0" smtClean="0"/>
              <a:t/>
            </a:r>
            <a:br>
              <a:rPr lang="en-GB" dirty="0" smtClean="0"/>
            </a:br>
            <a:r>
              <a:rPr lang="en-GB" dirty="0" smtClean="0"/>
              <a:t>Y  Measured variables </a:t>
            </a:r>
          </a:p>
          <a:p>
            <a:r>
              <a:rPr lang="en-GB" dirty="0" smtClean="0"/>
              <a:t>(dependent, predicted)   </a:t>
            </a:r>
          </a:p>
          <a:p>
            <a:pPr>
              <a:buNone/>
            </a:pPr>
            <a:r>
              <a:rPr lang="en-GB" dirty="0" smtClean="0"/>
              <a:t> </a:t>
            </a:r>
          </a:p>
          <a:p>
            <a:r>
              <a:rPr lang="en-GB" dirty="0" smtClean="0"/>
              <a:t>X  controlled variable e.g.  pH </a:t>
            </a:r>
          </a:p>
          <a:p>
            <a:r>
              <a:rPr lang="en-GB" dirty="0" smtClean="0"/>
              <a:t>(Independent)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a:t>
            </a:fld>
            <a:endParaRPr lang="en-GB"/>
          </a:p>
        </p:txBody>
      </p:sp>
      <p:sp>
        <p:nvSpPr>
          <p:cNvPr id="43014" name="Line 6"/>
          <p:cNvSpPr>
            <a:spLocks noChangeShapeType="1"/>
          </p:cNvSpPr>
          <p:nvPr/>
        </p:nvSpPr>
        <p:spPr bwMode="auto">
          <a:xfrm flipV="1">
            <a:off x="5724128" y="4437112"/>
            <a:ext cx="0" cy="822325"/>
          </a:xfrm>
          <a:prstGeom prst="line">
            <a:avLst/>
          </a:prstGeom>
          <a:ln w="47625">
            <a:headEnd/>
            <a:tailEnd/>
          </a:ln>
        </p:spPr>
        <p:style>
          <a:lnRef idx="2">
            <a:schemeClr val="accent1"/>
          </a:lnRef>
          <a:fillRef idx="0">
            <a:schemeClr val="accent1"/>
          </a:fillRef>
          <a:effectRef idx="1">
            <a:schemeClr val="accent1"/>
          </a:effectRef>
          <a:fontRef idx="minor">
            <a:schemeClr val="tx1"/>
          </a:fontRef>
        </p:style>
        <p:txBody>
          <a:bodyPr vert="horz" wrap="square" lIns="91440" tIns="45720" rIns="91440" bIns="45720" numCol="1" anchor="t" anchorCtr="0" compatLnSpc="1">
            <a:prstTxWarp prst="textNoShape">
              <a:avLst/>
            </a:prstTxWarp>
          </a:bodyPr>
          <a:lstStyle/>
          <a:p>
            <a:endParaRPr lang="en-GB" dirty="0"/>
          </a:p>
        </p:txBody>
      </p:sp>
      <p:sp>
        <p:nvSpPr>
          <p:cNvPr id="43015" name="Line 7"/>
          <p:cNvSpPr>
            <a:spLocks noChangeShapeType="1"/>
          </p:cNvSpPr>
          <p:nvPr/>
        </p:nvSpPr>
        <p:spPr bwMode="auto">
          <a:xfrm>
            <a:off x="5280426" y="6237312"/>
            <a:ext cx="1143000" cy="0"/>
          </a:xfrm>
          <a:prstGeom prst="line">
            <a:avLst/>
          </a:prstGeom>
          <a:ln w="47625">
            <a:headEnd/>
            <a:tailEnd/>
          </a:ln>
        </p:spPr>
        <p:style>
          <a:lnRef idx="2">
            <a:schemeClr val="accent1"/>
          </a:lnRef>
          <a:fillRef idx="0">
            <a:schemeClr val="accent1"/>
          </a:fillRef>
          <a:effectRef idx="1">
            <a:schemeClr val="accent1"/>
          </a:effectRef>
          <a:fontRef idx="minor">
            <a:schemeClr val="tx1"/>
          </a:fontRef>
        </p:style>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3549318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Correlation </a:t>
            </a:r>
            <a:endParaRPr lang="en-GB" dirty="0"/>
          </a:p>
        </p:txBody>
      </p:sp>
      <p:sp>
        <p:nvSpPr>
          <p:cNvPr id="3" name="Content Placeholder 2"/>
          <p:cNvSpPr>
            <a:spLocks noGrp="1"/>
          </p:cNvSpPr>
          <p:nvPr>
            <p:ph idx="1"/>
          </p:nvPr>
        </p:nvSpPr>
        <p:spPr>
          <a:xfrm>
            <a:off x="685330" y="1700809"/>
            <a:ext cx="7772870" cy="4090392"/>
          </a:xfrm>
        </p:spPr>
        <p:txBody>
          <a:bodyPr/>
          <a:lstStyle/>
          <a:p>
            <a:r>
              <a:rPr lang="en-GB" sz="1800" dirty="0" smtClean="0">
                <a:latin typeface="Calibri" pitchFamily="34" charset="0"/>
                <a:cs typeface="Calibri" pitchFamily="34" charset="0"/>
              </a:rPr>
              <a:t>Perfect Pos+ Relationship      </a:t>
            </a:r>
          </a:p>
          <a:p>
            <a:r>
              <a:rPr lang="en-GB" sz="1800" dirty="0" smtClean="0">
                <a:latin typeface="Calibri" pitchFamily="34" charset="0"/>
                <a:cs typeface="Calibri" pitchFamily="34" charset="0"/>
              </a:rPr>
              <a:t>Perfect </a:t>
            </a:r>
            <a:r>
              <a:rPr lang="en-GB" sz="1800" dirty="0" err="1" smtClean="0">
                <a:latin typeface="Calibri" pitchFamily="34" charset="0"/>
                <a:cs typeface="Calibri" pitchFamily="34" charset="0"/>
              </a:rPr>
              <a:t>Neg</a:t>
            </a:r>
            <a:r>
              <a:rPr lang="en-GB" sz="1800" dirty="0" smtClean="0">
                <a:latin typeface="Calibri" pitchFamily="34" charset="0"/>
                <a:cs typeface="Calibri" pitchFamily="34" charset="0"/>
              </a:rPr>
              <a:t>-                 </a:t>
            </a:r>
          </a:p>
          <a:p>
            <a:r>
              <a:rPr lang="en-GB" sz="1800" dirty="0" smtClean="0">
                <a:latin typeface="Calibri" pitchFamily="34" charset="0"/>
                <a:cs typeface="Calibri" pitchFamily="34" charset="0"/>
              </a:rPr>
              <a:t>No relationship</a:t>
            </a:r>
          </a:p>
          <a:p>
            <a:r>
              <a:rPr lang="en-GB" sz="1800" dirty="0" err="1" smtClean="0"/>
              <a:t>Correlaton</a:t>
            </a:r>
            <a:endParaRPr lang="en-GB" sz="1800" dirty="0" smtClean="0"/>
          </a:p>
          <a:p>
            <a:r>
              <a:rPr lang="en-GB" sz="1800" b="1" dirty="0" smtClean="0">
                <a:solidFill>
                  <a:srgbClr val="FF0000"/>
                </a:solidFill>
              </a:rPr>
              <a:t>+1</a:t>
            </a:r>
            <a:r>
              <a:rPr lang="en-GB" sz="1800" b="1" dirty="0" smtClean="0"/>
              <a:t>	</a:t>
            </a:r>
            <a:r>
              <a:rPr lang="en-GB" sz="2800" b="1" dirty="0" smtClean="0"/>
              <a:t>	</a:t>
            </a:r>
            <a:r>
              <a:rPr lang="en-GB" sz="2800" b="1" dirty="0" smtClean="0"/>
              <a:t>			</a:t>
            </a:r>
            <a:r>
              <a:rPr lang="en-GB" sz="2800" b="1" dirty="0" smtClean="0"/>
              <a:t>	</a:t>
            </a:r>
            <a:r>
              <a:rPr lang="en-GB" sz="1800" b="1" dirty="0" smtClean="0">
                <a:solidFill>
                  <a:srgbClr val="FF0000"/>
                </a:solidFill>
              </a:rPr>
              <a:t>-1		</a:t>
            </a:r>
            <a:r>
              <a:rPr lang="en-GB" sz="1800" b="1" dirty="0" smtClean="0">
                <a:solidFill>
                  <a:srgbClr val="FF0000"/>
                </a:solidFill>
              </a:rPr>
              <a:t>		</a:t>
            </a:r>
            <a:r>
              <a:rPr lang="en-GB" sz="1800" b="1" dirty="0" smtClean="0">
                <a:solidFill>
                  <a:srgbClr val="FF0000"/>
                </a:solidFill>
              </a:rPr>
              <a:t>	</a:t>
            </a:r>
            <a:r>
              <a:rPr lang="en-GB" sz="1800" b="1" dirty="0" smtClean="0">
                <a:solidFill>
                  <a:srgbClr val="FF0000"/>
                </a:solidFill>
              </a:rPr>
              <a:t>0</a:t>
            </a:r>
            <a:endParaRPr lang="en-GB" sz="1800" b="1" dirty="0" smtClean="0">
              <a:solidFill>
                <a:srgbClr val="FF00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a:t>
            </a:fld>
            <a:endParaRPr lang="en-GB"/>
          </a:p>
        </p:txBody>
      </p:sp>
      <p:grpSp>
        <p:nvGrpSpPr>
          <p:cNvPr id="41985" name="Group 1"/>
          <p:cNvGrpSpPr>
            <a:grpSpLocks/>
          </p:cNvGrpSpPr>
          <p:nvPr/>
        </p:nvGrpSpPr>
        <p:grpSpPr bwMode="auto">
          <a:xfrm>
            <a:off x="685330" y="4127199"/>
            <a:ext cx="7200800" cy="1656184"/>
            <a:chOff x="1800" y="3648"/>
            <a:chExt cx="7380" cy="1620"/>
          </a:xfrm>
        </p:grpSpPr>
        <p:sp>
          <p:nvSpPr>
            <p:cNvPr id="41986" name="Rectangle 2"/>
            <p:cNvSpPr>
              <a:spLocks noChangeArrowheads="1"/>
            </p:cNvSpPr>
            <p:nvPr/>
          </p:nvSpPr>
          <p:spPr bwMode="auto">
            <a:xfrm>
              <a:off x="180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7" name="Rectangle 3"/>
            <p:cNvSpPr>
              <a:spLocks noChangeArrowheads="1"/>
            </p:cNvSpPr>
            <p:nvPr/>
          </p:nvSpPr>
          <p:spPr bwMode="auto">
            <a:xfrm>
              <a:off x="684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8" name="Rectangle 4"/>
            <p:cNvSpPr>
              <a:spLocks noChangeArrowheads="1"/>
            </p:cNvSpPr>
            <p:nvPr/>
          </p:nvSpPr>
          <p:spPr bwMode="auto">
            <a:xfrm>
              <a:off x="432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9" name="Oval 5"/>
            <p:cNvSpPr>
              <a:spLocks noChangeArrowheads="1"/>
            </p:cNvSpPr>
            <p:nvPr/>
          </p:nvSpPr>
          <p:spPr bwMode="auto">
            <a:xfrm>
              <a:off x="198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0" name="Oval 6"/>
            <p:cNvSpPr>
              <a:spLocks noChangeArrowheads="1"/>
            </p:cNvSpPr>
            <p:nvPr/>
          </p:nvSpPr>
          <p:spPr bwMode="auto">
            <a:xfrm>
              <a:off x="23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1" name="Oval 7"/>
            <p:cNvSpPr>
              <a:spLocks noChangeArrowheads="1"/>
            </p:cNvSpPr>
            <p:nvPr/>
          </p:nvSpPr>
          <p:spPr bwMode="auto">
            <a:xfrm>
              <a:off x="2700" y="45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2" name="Oval 8"/>
            <p:cNvSpPr>
              <a:spLocks noChangeArrowheads="1"/>
            </p:cNvSpPr>
            <p:nvPr/>
          </p:nvSpPr>
          <p:spPr bwMode="auto">
            <a:xfrm>
              <a:off x="3060" y="43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3" name="Oval 9"/>
            <p:cNvSpPr>
              <a:spLocks noChangeArrowheads="1"/>
            </p:cNvSpPr>
            <p:nvPr/>
          </p:nvSpPr>
          <p:spPr bwMode="auto">
            <a:xfrm>
              <a:off x="630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4" name="Oval 10"/>
            <p:cNvSpPr>
              <a:spLocks noChangeArrowheads="1"/>
            </p:cNvSpPr>
            <p:nvPr/>
          </p:nvSpPr>
          <p:spPr bwMode="auto">
            <a:xfrm>
              <a:off x="59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5" name="Oval 11"/>
            <p:cNvSpPr>
              <a:spLocks noChangeArrowheads="1"/>
            </p:cNvSpPr>
            <p:nvPr/>
          </p:nvSpPr>
          <p:spPr bwMode="auto">
            <a:xfrm>
              <a:off x="5580" y="45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6" name="Oval 12"/>
            <p:cNvSpPr>
              <a:spLocks noChangeArrowheads="1"/>
            </p:cNvSpPr>
            <p:nvPr/>
          </p:nvSpPr>
          <p:spPr bwMode="auto">
            <a:xfrm>
              <a:off x="5220" y="43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7" name="Oval 13"/>
            <p:cNvSpPr>
              <a:spLocks noChangeArrowheads="1"/>
            </p:cNvSpPr>
            <p:nvPr/>
          </p:nvSpPr>
          <p:spPr bwMode="auto">
            <a:xfrm>
              <a:off x="486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8" name="Oval 14"/>
            <p:cNvSpPr>
              <a:spLocks noChangeArrowheads="1"/>
            </p:cNvSpPr>
            <p:nvPr/>
          </p:nvSpPr>
          <p:spPr bwMode="auto">
            <a:xfrm>
              <a:off x="342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9" name="Oval 15"/>
            <p:cNvSpPr>
              <a:spLocks noChangeArrowheads="1"/>
            </p:cNvSpPr>
            <p:nvPr/>
          </p:nvSpPr>
          <p:spPr bwMode="auto">
            <a:xfrm>
              <a:off x="738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0" name="Oval 16"/>
            <p:cNvSpPr>
              <a:spLocks noChangeArrowheads="1"/>
            </p:cNvSpPr>
            <p:nvPr/>
          </p:nvSpPr>
          <p:spPr bwMode="auto">
            <a:xfrm>
              <a:off x="702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1" name="Oval 17"/>
            <p:cNvSpPr>
              <a:spLocks noChangeArrowheads="1"/>
            </p:cNvSpPr>
            <p:nvPr/>
          </p:nvSpPr>
          <p:spPr bwMode="auto">
            <a:xfrm>
              <a:off x="7020" y="38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2" name="Oval 18"/>
            <p:cNvSpPr>
              <a:spLocks noChangeArrowheads="1"/>
            </p:cNvSpPr>
            <p:nvPr/>
          </p:nvSpPr>
          <p:spPr bwMode="auto">
            <a:xfrm>
              <a:off x="7920" y="38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3" name="Oval 19"/>
            <p:cNvSpPr>
              <a:spLocks noChangeArrowheads="1"/>
            </p:cNvSpPr>
            <p:nvPr/>
          </p:nvSpPr>
          <p:spPr bwMode="auto">
            <a:xfrm>
              <a:off x="8460" y="40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4" name="Oval 20"/>
            <p:cNvSpPr>
              <a:spLocks noChangeArrowheads="1"/>
            </p:cNvSpPr>
            <p:nvPr/>
          </p:nvSpPr>
          <p:spPr bwMode="auto">
            <a:xfrm>
              <a:off x="77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5" name="Oval 21"/>
            <p:cNvSpPr>
              <a:spLocks noChangeArrowheads="1"/>
            </p:cNvSpPr>
            <p:nvPr/>
          </p:nvSpPr>
          <p:spPr bwMode="auto">
            <a:xfrm>
              <a:off x="882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Tree>
    <p:extLst>
      <p:ext uri="{BB962C8B-B14F-4D97-AF65-F5344CB8AC3E}">
        <p14:creationId xmlns:p14="http://schemas.microsoft.com/office/powerpoint/2010/main" val="265903676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412" y="708372"/>
            <a:ext cx="8637588" cy="762000"/>
          </a:xfrm>
        </p:spPr>
        <p:txBody>
          <a:bodyPr/>
          <a:lstStyle/>
          <a:p>
            <a:r>
              <a:rPr lang="en-GB" dirty="0" smtClean="0"/>
              <a:t>Some considerations</a:t>
            </a:r>
            <a:endParaRPr lang="en-GB" dirty="0"/>
          </a:p>
        </p:txBody>
      </p:sp>
      <p:sp>
        <p:nvSpPr>
          <p:cNvPr id="3" name="Content Placeholder 2"/>
          <p:cNvSpPr>
            <a:spLocks noGrp="1"/>
          </p:cNvSpPr>
          <p:nvPr>
            <p:ph idx="1"/>
          </p:nvPr>
        </p:nvSpPr>
        <p:spPr>
          <a:xfrm>
            <a:off x="181185" y="1916832"/>
            <a:ext cx="4462824" cy="5400600"/>
          </a:xfrm>
        </p:spPr>
        <p:txBody>
          <a:bodyPr>
            <a:normAutofit/>
          </a:bodyPr>
          <a:lstStyle/>
          <a:p>
            <a:pPr lvl="0"/>
            <a:r>
              <a:rPr lang="en-GB" i="1" dirty="0" smtClean="0"/>
              <a:t>Sample size is important because of chance</a:t>
            </a:r>
          </a:p>
          <a:p>
            <a:pPr lvl="0"/>
            <a:r>
              <a:rPr lang="en-GB" i="1" dirty="0" smtClean="0"/>
              <a:t>Plausible, repeatable, proven mechanism, predictable) (Bowers, 2010</a:t>
            </a:r>
            <a:r>
              <a:rPr lang="en-GB" i="1" dirty="0" smtClean="0"/>
              <a:t>)</a:t>
            </a:r>
          </a:p>
          <a:p>
            <a:pPr lvl="0"/>
            <a:endParaRPr lang="en-GB" dirty="0" smtClean="0"/>
          </a:p>
          <a:p>
            <a:r>
              <a:rPr lang="en-GB" b="1" dirty="0" smtClean="0"/>
              <a:t>How to do Spearman's Rank</a:t>
            </a:r>
          </a:p>
          <a:p>
            <a:r>
              <a:rPr lang="en-GB" dirty="0" smtClean="0">
                <a:hlinkClick r:id="rId2"/>
              </a:rPr>
              <a:t>8 min you tube</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a:t>
            </a:fld>
            <a:endParaRPr lang="en-GB"/>
          </a:p>
        </p:txBody>
      </p:sp>
      <p:pic>
        <p:nvPicPr>
          <p:cNvPr id="5" name="Picture 4"/>
          <p:cNvPicPr>
            <a:picLocks noChangeAspect="1"/>
          </p:cNvPicPr>
          <p:nvPr/>
        </p:nvPicPr>
        <p:blipFill>
          <a:blip r:embed="rId3"/>
          <a:stretch>
            <a:fillRect/>
          </a:stretch>
        </p:blipFill>
        <p:spPr>
          <a:xfrm>
            <a:off x="4860032" y="2132856"/>
            <a:ext cx="3962400" cy="2857500"/>
          </a:xfrm>
          <a:prstGeom prst="rect">
            <a:avLst/>
          </a:prstGeom>
        </p:spPr>
      </p:pic>
    </p:spTree>
    <p:extLst>
      <p:ext uri="{BB962C8B-B14F-4D97-AF65-F5344CB8AC3E}">
        <p14:creationId xmlns:p14="http://schemas.microsoft.com/office/powerpoint/2010/main" val="768316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37763"/>
            <a:ext cx="8637588" cy="1446550"/>
          </a:xfrm>
        </p:spPr>
        <p:txBody>
          <a:bodyPr/>
          <a:lstStyle/>
          <a:p>
            <a:r>
              <a:rPr lang="en-GB" sz="3600" dirty="0" smtClean="0"/>
              <a:t>Spearman’s Rank Correlation Coefficient </a:t>
            </a:r>
            <a:r>
              <a:rPr lang="en-GB" sz="3600" b="1" u="sng" dirty="0" smtClean="0"/>
              <a:t>(go through handout)</a:t>
            </a:r>
            <a:endParaRPr lang="en-GB" sz="3600" b="1" u="sng" dirty="0"/>
          </a:p>
        </p:txBody>
      </p:sp>
      <p:graphicFrame>
        <p:nvGraphicFramePr>
          <p:cNvPr id="5" name="Content Placeholder 4"/>
          <p:cNvGraphicFramePr>
            <a:graphicFrameLocks noGrp="1"/>
          </p:cNvGraphicFramePr>
          <p:nvPr>
            <p:ph idx="1"/>
            <p:extLst/>
          </p:nvPr>
        </p:nvGraphicFramePr>
        <p:xfrm>
          <a:off x="827585" y="1916831"/>
          <a:ext cx="7920879" cy="4647482"/>
        </p:xfrm>
        <a:graphic>
          <a:graphicData uri="http://schemas.openxmlformats.org/drawingml/2006/table">
            <a:tbl>
              <a:tblPr firstRow="1" bandRow="1">
                <a:tableStyleId>{5C22544A-7EE6-4342-B048-85BDC9FD1C3A}</a:tableStyleId>
              </a:tblPr>
              <a:tblGrid>
                <a:gridCol w="1872207"/>
                <a:gridCol w="2304256"/>
                <a:gridCol w="3744416"/>
              </a:tblGrid>
              <a:tr h="919282">
                <a:tc>
                  <a:txBody>
                    <a:bodyPr/>
                    <a:lstStyle/>
                    <a:p>
                      <a:pPr algn="ctr"/>
                      <a:r>
                        <a:rPr lang="en-GB" dirty="0" smtClean="0"/>
                        <a:t>Location</a:t>
                      </a:r>
                    </a:p>
                    <a:p>
                      <a:pPr algn="ctr"/>
                      <a:r>
                        <a:rPr lang="en-GB" dirty="0" smtClean="0"/>
                        <a:t>River Ebbw </a:t>
                      </a:r>
                    </a:p>
                    <a:p>
                      <a:pPr algn="ctr"/>
                      <a:r>
                        <a:rPr lang="en-GB" dirty="0" smtClean="0"/>
                        <a:t>Pollution event</a:t>
                      </a:r>
                      <a:endParaRPr lang="en-GB" dirty="0"/>
                    </a:p>
                  </a:txBody>
                  <a:tcPr/>
                </a:tc>
                <a:tc>
                  <a:txBody>
                    <a:bodyPr/>
                    <a:lstStyle/>
                    <a:p>
                      <a:pPr algn="ctr"/>
                      <a:r>
                        <a:rPr lang="en-GB" dirty="0" smtClean="0"/>
                        <a:t>Distance from point source pollution metres</a:t>
                      </a:r>
                      <a:endParaRPr lang="en-GB" dirty="0"/>
                    </a:p>
                  </a:txBody>
                  <a:tcPr/>
                </a:tc>
                <a:tc>
                  <a:txBody>
                    <a:bodyPr/>
                    <a:lstStyle/>
                    <a:p>
                      <a:pPr algn="ctr"/>
                      <a:r>
                        <a:rPr lang="en-GB" dirty="0" err="1" smtClean="0"/>
                        <a:t>Ammoniacal</a:t>
                      </a:r>
                      <a:r>
                        <a:rPr lang="en-GB" dirty="0" smtClean="0"/>
                        <a:t> nitrogen (NH3-N) </a:t>
                      </a:r>
                    </a:p>
                    <a:p>
                      <a:pPr algn="ctr"/>
                      <a:r>
                        <a:rPr lang="en-GB" dirty="0" smtClean="0"/>
                        <a:t>mg/L (milligram per litre). Ammonium</a:t>
                      </a:r>
                      <a:r>
                        <a:rPr lang="en-GB" baseline="0" dirty="0" smtClean="0"/>
                        <a:t> from fertilisers</a:t>
                      </a:r>
                      <a:endParaRPr lang="en-GB" dirty="0"/>
                    </a:p>
                  </a:txBody>
                  <a:tcPr/>
                </a:tc>
              </a:tr>
              <a:tr h="372820">
                <a:tc>
                  <a:txBody>
                    <a:bodyPr/>
                    <a:lstStyle/>
                    <a:p>
                      <a:pPr algn="ctr"/>
                      <a:r>
                        <a:rPr lang="en-GB" dirty="0" smtClean="0"/>
                        <a:t>1</a:t>
                      </a:r>
                      <a:endParaRPr lang="en-GB" dirty="0"/>
                    </a:p>
                  </a:txBody>
                  <a:tcPr/>
                </a:tc>
                <a:tc>
                  <a:txBody>
                    <a:bodyPr/>
                    <a:lstStyle/>
                    <a:p>
                      <a:pPr algn="ctr"/>
                      <a:r>
                        <a:rPr lang="en-GB" dirty="0" smtClean="0"/>
                        <a:t>50</a:t>
                      </a:r>
                      <a:endParaRPr lang="en-GB" dirty="0"/>
                    </a:p>
                  </a:txBody>
                  <a:tcPr/>
                </a:tc>
                <a:tc>
                  <a:txBody>
                    <a:bodyPr/>
                    <a:lstStyle/>
                    <a:p>
                      <a:pPr algn="ctr"/>
                      <a:r>
                        <a:rPr lang="en-GB" dirty="0" smtClean="0"/>
                        <a:t>1.8</a:t>
                      </a:r>
                      <a:endParaRPr lang="en-GB" dirty="0"/>
                    </a:p>
                  </a:txBody>
                  <a:tcPr/>
                </a:tc>
              </a:tr>
              <a:tr h="372820">
                <a:tc>
                  <a:txBody>
                    <a:bodyPr/>
                    <a:lstStyle/>
                    <a:p>
                      <a:pPr algn="ctr"/>
                      <a:r>
                        <a:rPr lang="en-GB" dirty="0" smtClean="0"/>
                        <a:t>2</a:t>
                      </a:r>
                      <a:endParaRPr lang="en-GB" dirty="0"/>
                    </a:p>
                  </a:txBody>
                  <a:tcPr/>
                </a:tc>
                <a:tc>
                  <a:txBody>
                    <a:bodyPr/>
                    <a:lstStyle/>
                    <a:p>
                      <a:pPr algn="ctr"/>
                      <a:r>
                        <a:rPr lang="en-GB" dirty="0" smtClean="0"/>
                        <a:t>175</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3</a:t>
                      </a:r>
                      <a:endParaRPr lang="en-GB" dirty="0"/>
                    </a:p>
                  </a:txBody>
                  <a:tcPr/>
                </a:tc>
                <a:tc>
                  <a:txBody>
                    <a:bodyPr/>
                    <a:lstStyle/>
                    <a:p>
                      <a:pPr algn="ctr"/>
                      <a:r>
                        <a:rPr lang="en-GB" dirty="0" smtClean="0"/>
                        <a:t>270</a:t>
                      </a:r>
                      <a:endParaRPr lang="en-GB" dirty="0"/>
                    </a:p>
                  </a:txBody>
                  <a:tcPr/>
                </a:tc>
                <a:tc>
                  <a:txBody>
                    <a:bodyPr/>
                    <a:lstStyle/>
                    <a:p>
                      <a:pPr algn="ctr"/>
                      <a:r>
                        <a:rPr lang="en-GB" dirty="0" smtClean="0"/>
                        <a:t>2.0</a:t>
                      </a:r>
                      <a:endParaRPr lang="en-GB" dirty="0"/>
                    </a:p>
                  </a:txBody>
                  <a:tcPr/>
                </a:tc>
              </a:tr>
              <a:tr h="372820">
                <a:tc>
                  <a:txBody>
                    <a:bodyPr/>
                    <a:lstStyle/>
                    <a:p>
                      <a:pPr algn="ctr"/>
                      <a:r>
                        <a:rPr lang="en-GB" dirty="0" smtClean="0"/>
                        <a:t>4</a:t>
                      </a:r>
                      <a:endParaRPr lang="en-GB" dirty="0"/>
                    </a:p>
                  </a:txBody>
                  <a:tcPr/>
                </a:tc>
                <a:tc>
                  <a:txBody>
                    <a:bodyPr/>
                    <a:lstStyle/>
                    <a:p>
                      <a:pPr algn="ctr"/>
                      <a:r>
                        <a:rPr lang="en-GB" dirty="0" smtClean="0"/>
                        <a:t>375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5</a:t>
                      </a:r>
                      <a:endParaRPr lang="en-GB" dirty="0"/>
                    </a:p>
                  </a:txBody>
                  <a:tcPr/>
                </a:tc>
                <a:tc>
                  <a:txBody>
                    <a:bodyPr/>
                    <a:lstStyle/>
                    <a:p>
                      <a:pPr algn="ctr"/>
                      <a:r>
                        <a:rPr lang="en-GB" dirty="0" smtClean="0"/>
                        <a:t>425</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6</a:t>
                      </a:r>
                      <a:endParaRPr lang="en-GB" dirty="0"/>
                    </a:p>
                  </a:txBody>
                  <a:tcPr/>
                </a:tc>
                <a:tc>
                  <a:txBody>
                    <a:bodyPr/>
                    <a:lstStyle/>
                    <a:p>
                      <a:pPr algn="ctr"/>
                      <a:r>
                        <a:rPr lang="en-GB" dirty="0" smtClean="0"/>
                        <a:t>580</a:t>
                      </a:r>
                      <a:endParaRPr lang="en-GB" dirty="0"/>
                    </a:p>
                  </a:txBody>
                  <a:tcPr/>
                </a:tc>
                <a:tc>
                  <a:txBody>
                    <a:bodyPr/>
                    <a:lstStyle/>
                    <a:p>
                      <a:pPr algn="ctr"/>
                      <a:r>
                        <a:rPr lang="en-GB" dirty="0" smtClean="0"/>
                        <a:t>1.2</a:t>
                      </a:r>
                      <a:endParaRPr lang="en-GB" dirty="0"/>
                    </a:p>
                  </a:txBody>
                  <a:tcPr/>
                </a:tc>
              </a:tr>
              <a:tr h="372820">
                <a:tc>
                  <a:txBody>
                    <a:bodyPr/>
                    <a:lstStyle/>
                    <a:p>
                      <a:pPr algn="ctr"/>
                      <a:r>
                        <a:rPr lang="en-GB" dirty="0" smtClean="0"/>
                        <a:t>7</a:t>
                      </a:r>
                      <a:endParaRPr lang="en-GB" dirty="0"/>
                    </a:p>
                  </a:txBody>
                  <a:tcPr/>
                </a:tc>
                <a:tc>
                  <a:txBody>
                    <a:bodyPr/>
                    <a:lstStyle/>
                    <a:p>
                      <a:pPr algn="ctr"/>
                      <a:r>
                        <a:rPr lang="en-GB" dirty="0" smtClean="0"/>
                        <a:t>710</a:t>
                      </a:r>
                      <a:endParaRPr lang="en-GB" dirty="0"/>
                    </a:p>
                  </a:txBody>
                  <a:tcPr/>
                </a:tc>
                <a:tc>
                  <a:txBody>
                    <a:bodyPr/>
                    <a:lstStyle/>
                    <a:p>
                      <a:pPr algn="ctr"/>
                      <a:r>
                        <a:rPr lang="en-GB" dirty="0" smtClean="0"/>
                        <a:t>0.8</a:t>
                      </a:r>
                      <a:endParaRPr lang="en-GB" dirty="0"/>
                    </a:p>
                  </a:txBody>
                  <a:tcPr/>
                </a:tc>
              </a:tr>
              <a:tr h="372820">
                <a:tc>
                  <a:txBody>
                    <a:bodyPr/>
                    <a:lstStyle/>
                    <a:p>
                      <a:pPr algn="ctr"/>
                      <a:r>
                        <a:rPr lang="en-GB" dirty="0" smtClean="0"/>
                        <a:t>8</a:t>
                      </a:r>
                      <a:endParaRPr lang="en-GB" dirty="0"/>
                    </a:p>
                  </a:txBody>
                  <a:tcPr/>
                </a:tc>
                <a:tc>
                  <a:txBody>
                    <a:bodyPr/>
                    <a:lstStyle/>
                    <a:p>
                      <a:pPr algn="ctr"/>
                      <a:r>
                        <a:rPr lang="en-GB" dirty="0" smtClean="0"/>
                        <a:t>790</a:t>
                      </a:r>
                      <a:endParaRPr lang="en-GB" dirty="0"/>
                    </a:p>
                  </a:txBody>
                  <a:tcPr/>
                </a:tc>
                <a:tc>
                  <a:txBody>
                    <a:bodyPr/>
                    <a:lstStyle/>
                    <a:p>
                      <a:pPr algn="ctr"/>
                      <a:r>
                        <a:rPr lang="en-GB" dirty="0" smtClean="0"/>
                        <a:t>0.6</a:t>
                      </a:r>
                      <a:endParaRPr lang="en-GB" dirty="0"/>
                    </a:p>
                  </a:txBody>
                  <a:tcPr/>
                </a:tc>
              </a:tr>
              <a:tr h="372820">
                <a:tc>
                  <a:txBody>
                    <a:bodyPr/>
                    <a:lstStyle/>
                    <a:p>
                      <a:pPr algn="ctr"/>
                      <a:r>
                        <a:rPr lang="en-GB" dirty="0" smtClean="0"/>
                        <a:t>9</a:t>
                      </a:r>
                      <a:endParaRPr lang="en-GB" dirty="0"/>
                    </a:p>
                  </a:txBody>
                  <a:tcPr/>
                </a:tc>
                <a:tc>
                  <a:txBody>
                    <a:bodyPr/>
                    <a:lstStyle/>
                    <a:p>
                      <a:pPr algn="ctr"/>
                      <a:r>
                        <a:rPr lang="en-GB" dirty="0" smtClean="0"/>
                        <a:t>890</a:t>
                      </a:r>
                      <a:endParaRPr lang="en-GB" dirty="0"/>
                    </a:p>
                  </a:txBody>
                  <a:tcPr/>
                </a:tc>
                <a:tc>
                  <a:txBody>
                    <a:bodyPr/>
                    <a:lstStyle/>
                    <a:p>
                      <a:pPr algn="ctr"/>
                      <a:r>
                        <a:rPr lang="en-GB" dirty="0" smtClean="0"/>
                        <a:t>1.0</a:t>
                      </a:r>
                      <a:endParaRPr lang="en-GB" dirty="0"/>
                    </a:p>
                  </a:txBody>
                  <a:tcPr/>
                </a:tc>
              </a:tr>
              <a:tr h="372820">
                <a:tc>
                  <a:txBody>
                    <a:bodyPr/>
                    <a:lstStyle/>
                    <a:p>
                      <a:pPr algn="ctr"/>
                      <a:r>
                        <a:rPr lang="en-GB" dirty="0" smtClean="0"/>
                        <a:t>10</a:t>
                      </a:r>
                      <a:endParaRPr lang="en-GB" dirty="0"/>
                    </a:p>
                  </a:txBody>
                  <a:tcPr/>
                </a:tc>
                <a:tc>
                  <a:txBody>
                    <a:bodyPr/>
                    <a:lstStyle/>
                    <a:p>
                      <a:pPr algn="ctr"/>
                      <a:r>
                        <a:rPr lang="en-GB" dirty="0" smtClean="0"/>
                        <a:t>980</a:t>
                      </a:r>
                      <a:endParaRPr lang="en-GB" dirty="0"/>
                    </a:p>
                  </a:txBody>
                  <a:tcPr/>
                </a:tc>
                <a:tc>
                  <a:txBody>
                    <a:bodyPr/>
                    <a:lstStyle/>
                    <a:p>
                      <a:pPr algn="ctr"/>
                      <a:r>
                        <a:rPr lang="en-GB" dirty="0" smtClean="0"/>
                        <a:t>0.85</a:t>
                      </a:r>
                      <a:endParaRPr lang="en-GB" dirty="0"/>
                    </a:p>
                  </a:txBody>
                  <a:tcPr/>
                </a:tc>
              </a:tr>
            </a:tbl>
          </a:graphicData>
        </a:graphic>
      </p:graphicFrame>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8</a:t>
            </a:fld>
            <a:endParaRPr lang="en-GB">
              <a:solidFill>
                <a:srgbClr val="FFFFCC"/>
              </a:solidFill>
            </a:endParaRPr>
          </a:p>
        </p:txBody>
      </p:sp>
    </p:spTree>
    <p:extLst>
      <p:ext uri="{BB962C8B-B14F-4D97-AF65-F5344CB8AC3E}">
        <p14:creationId xmlns:p14="http://schemas.microsoft.com/office/powerpoint/2010/main" val="258168607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79512" y="1700808"/>
            <a:ext cx="8640960" cy="468052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smtClean="0"/>
              <a:t>Calculation</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9</a:t>
            </a:fld>
            <a:endParaRPr lang="en-GB">
              <a:solidFill>
                <a:srgbClr val="FFFFCC"/>
              </a:solidFill>
            </a:endParaRPr>
          </a:p>
        </p:txBody>
      </p:sp>
      <p:pic>
        <p:nvPicPr>
          <p:cNvPr id="7" name="Picture 6"/>
          <p:cNvPicPr>
            <a:picLocks noChangeAspect="1"/>
          </p:cNvPicPr>
          <p:nvPr/>
        </p:nvPicPr>
        <p:blipFill>
          <a:blip r:embed="rId2"/>
          <a:stretch>
            <a:fillRect/>
          </a:stretch>
        </p:blipFill>
        <p:spPr>
          <a:xfrm>
            <a:off x="290339" y="1574005"/>
            <a:ext cx="7881750" cy="4670438"/>
          </a:xfrm>
          <a:prstGeom prst="rect">
            <a:avLst/>
          </a:prstGeom>
        </p:spPr>
      </p:pic>
    </p:spTree>
    <p:extLst>
      <p:ext uri="{BB962C8B-B14F-4D97-AF65-F5344CB8AC3E}">
        <p14:creationId xmlns:p14="http://schemas.microsoft.com/office/powerpoint/2010/main" val="33419430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Calculation</a:t>
            </a:r>
            <a:endParaRPr lang="en-GB" dirty="0"/>
          </a:p>
        </p:txBody>
      </p:sp>
      <p:sp>
        <p:nvSpPr>
          <p:cNvPr id="3" name="Content Placeholder 2"/>
          <p:cNvSpPr>
            <a:spLocks noGrp="1"/>
          </p:cNvSpPr>
          <p:nvPr>
            <p:ph idx="1"/>
          </p:nvPr>
        </p:nvSpPr>
        <p:spPr>
          <a:xfrm>
            <a:off x="663406" y="1912535"/>
            <a:ext cx="7772870" cy="3424107"/>
          </a:xfrm>
        </p:spPr>
        <p:txBody>
          <a:bodyPr>
            <a:normAutofit/>
          </a:bodyPr>
          <a:lstStyle/>
          <a:p>
            <a:r>
              <a:rPr lang="en-GB" dirty="0"/>
              <a:t>•Calculate the coefficient (R) using the formula below. The answer will always be between 1.0 (a perfect positive correlation) and -1.0 (a perfect negative correlation</a:t>
            </a:r>
            <a:r>
              <a:rPr lang="en-GB" dirty="0" smtClean="0"/>
              <a:t>).</a:t>
            </a:r>
            <a:endParaRPr lang="en-GB" dirty="0"/>
          </a:p>
          <a:p>
            <a:r>
              <a:rPr lang="en-GB" dirty="0"/>
              <a:t>When written in mathematical notation the Spearman Rank formula looks like this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10</a:t>
            </a:fld>
            <a:endParaRPr lang="en-GB">
              <a:solidFill>
                <a:srgbClr val="FFFFCC"/>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682488757"/>
              </p:ext>
            </p:extLst>
          </p:nvPr>
        </p:nvGraphicFramePr>
        <p:xfrm>
          <a:off x="-1552517" y="4470327"/>
          <a:ext cx="406582" cy="3443534"/>
        </p:xfrm>
        <a:graphic>
          <a:graphicData uri="http://schemas.openxmlformats.org/drawingml/2006/table">
            <a:tbl>
              <a:tblPr/>
              <a:tblGrid>
                <a:gridCol w="406582"/>
              </a:tblGrid>
              <a:tr h="117096">
                <a:tc>
                  <a:txBody>
                    <a:bodyPr/>
                    <a:lstStyle/>
                    <a:p>
                      <a:endParaRPr lang="en-GB" sz="800"/>
                    </a:p>
                  </a:txBody>
                  <a:tcPr marL="0" marR="0" marT="0" marB="0">
                    <a:lnL>
                      <a:noFill/>
                    </a:lnL>
                    <a:lnR>
                      <a:noFill/>
                    </a:lnR>
                    <a:lnT>
                      <a:noFill/>
                    </a:lnT>
                    <a:lnB>
                      <a:noFill/>
                    </a:lnB>
                  </a:tcPr>
                </a:tc>
              </a:tr>
              <a:tr h="117096">
                <a:tc>
                  <a:txBody>
                    <a:bodyPr/>
                    <a:lstStyle/>
                    <a:p>
                      <a:endParaRPr lang="en-GB" sz="800"/>
                    </a:p>
                  </a:txBody>
                  <a:tcPr marL="0" marR="0" marT="0" marB="0">
                    <a:lnL>
                      <a:noFill/>
                    </a:lnL>
                    <a:lnR>
                      <a:noFill/>
                    </a:lnR>
                    <a:lnT>
                      <a:noFill/>
                    </a:lnT>
                    <a:lnB>
                      <a:noFill/>
                    </a:lnB>
                  </a:tcPr>
                </a:tc>
              </a:tr>
              <a:tr h="117096">
                <a:tc>
                  <a:txBody>
                    <a:bodyPr/>
                    <a:lstStyle/>
                    <a:p>
                      <a:endParaRPr lang="en-GB" sz="800"/>
                    </a:p>
                  </a:txBody>
                  <a:tcPr marL="0" marR="0" marT="0" marB="0">
                    <a:lnL>
                      <a:noFill/>
                    </a:lnL>
                    <a:lnR>
                      <a:noFill/>
                    </a:lnR>
                    <a:lnT>
                      <a:noFill/>
                    </a:lnT>
                    <a:lnB>
                      <a:noFill/>
                    </a:lnB>
                  </a:tcPr>
                </a:tc>
              </a:tr>
              <a:tr h="2955854">
                <a:tc>
                  <a:txBody>
                    <a:bodyPr/>
                    <a:lstStyle/>
                    <a:p>
                      <a:pPr algn="ctr"/>
                      <a:endParaRPr lang="en-GB" sz="800"/>
                    </a:p>
                  </a:txBody>
                  <a:tcPr marL="0" marR="0" marT="0" marB="0">
                    <a:lnL>
                      <a:noFill/>
                    </a:lnL>
                    <a:lnR>
                      <a:noFill/>
                    </a:lnR>
                    <a:lnT>
                      <a:noFill/>
                    </a:lnT>
                    <a:lnB>
                      <a:noFill/>
                    </a:lnB>
                  </a:tcPr>
                </a:tc>
              </a:tr>
              <a:tr h="117096">
                <a:tc>
                  <a:txBody>
                    <a:bodyPr/>
                    <a:lstStyle/>
                    <a:p>
                      <a:pPr algn="ctr"/>
                      <a:endParaRPr lang="en-GB" sz="800" dirty="0"/>
                    </a:p>
                  </a:txBody>
                  <a:tcPr marL="0" marR="0" marT="0" marB="0" anchor="ctr">
                    <a:lnL>
                      <a:noFill/>
                    </a:lnL>
                    <a:lnR>
                      <a:noFill/>
                    </a:lnR>
                    <a:lnT>
                      <a:noFill/>
                    </a:lnT>
                    <a:lnB>
                      <a:noFill/>
                    </a:lnB>
                  </a:tcPr>
                </a:tc>
              </a:tr>
            </a:tbl>
          </a:graphicData>
        </a:graphic>
      </p:graphicFrame>
      <p:pic>
        <p:nvPicPr>
          <p:cNvPr id="2050" name="Picture 2" descr="Spearman Rank Formul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9752" y="4293096"/>
            <a:ext cx="4027209" cy="11925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369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Calculation</a:t>
            </a:r>
            <a:endParaRPr lang="en-GB" dirty="0"/>
          </a:p>
        </p:txBody>
      </p:sp>
      <p:sp>
        <p:nvSpPr>
          <p:cNvPr id="3" name="Content Placeholder 2"/>
          <p:cNvSpPr>
            <a:spLocks noGrp="1"/>
          </p:cNvSpPr>
          <p:nvPr>
            <p:ph idx="1"/>
          </p:nvPr>
        </p:nvSpPr>
        <p:spPr/>
        <p:txBody>
          <a:bodyPr>
            <a:normAutofit/>
          </a:bodyPr>
          <a:lstStyle/>
          <a:p>
            <a:r>
              <a:rPr lang="en-GB" dirty="0" smtClean="0"/>
              <a:t>Find </a:t>
            </a:r>
            <a:r>
              <a:rPr lang="en-GB" dirty="0"/>
              <a:t>the value of all the d² values by adding up all the values in the Difference² column. In our example this is 285.5. Multiplying this by 6 gives 1713.</a:t>
            </a:r>
          </a:p>
          <a:p>
            <a:r>
              <a:rPr lang="en-GB" dirty="0" smtClean="0"/>
              <a:t>Now </a:t>
            </a:r>
            <a:r>
              <a:rPr lang="en-GB" dirty="0"/>
              <a:t>for the bottom line of the equation. The value n is the number of sites at which you took measurements. This, in our example is 10. Substituting these values into n³ - n we get 1000 - 10</a:t>
            </a:r>
          </a:p>
          <a:p>
            <a:r>
              <a:rPr lang="en-GB" dirty="0" smtClean="0"/>
              <a:t>We </a:t>
            </a:r>
            <a:r>
              <a:rPr lang="en-GB" dirty="0"/>
              <a:t>now have the formula: R = 1 - (1713/990) which gives a value for R: </a:t>
            </a:r>
          </a:p>
          <a:p>
            <a:pPr lvl="1"/>
            <a:r>
              <a:rPr lang="en-GB" b="1" dirty="0">
                <a:solidFill>
                  <a:schemeClr val="accent6">
                    <a:lumMod val="40000"/>
                    <a:lumOff val="60000"/>
                  </a:schemeClr>
                </a:solidFill>
              </a:rPr>
              <a:t>1 - 1.73 = -0.73</a:t>
            </a:r>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11</a:t>
            </a:fld>
            <a:endParaRPr lang="en-GB">
              <a:solidFill>
                <a:srgbClr val="FFFFCC"/>
              </a:solidFill>
            </a:endParaRPr>
          </a:p>
        </p:txBody>
      </p:sp>
    </p:spTree>
    <p:extLst>
      <p:ext uri="{BB962C8B-B14F-4D97-AF65-F5344CB8AC3E}">
        <p14:creationId xmlns:p14="http://schemas.microsoft.com/office/powerpoint/2010/main" val="22243020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R value mean?</a:t>
            </a:r>
            <a:endParaRPr lang="en-GB" dirty="0"/>
          </a:p>
        </p:txBody>
      </p:sp>
      <p:sp>
        <p:nvSpPr>
          <p:cNvPr id="3" name="Content Placeholder 2"/>
          <p:cNvSpPr>
            <a:spLocks noGrp="1"/>
          </p:cNvSpPr>
          <p:nvPr>
            <p:ph idx="1"/>
          </p:nvPr>
        </p:nvSpPr>
        <p:spPr/>
        <p:txBody>
          <a:bodyPr/>
          <a:lstStyle/>
          <a:p>
            <a:r>
              <a:rPr lang="en-GB" dirty="0"/>
              <a:t>The closer </a:t>
            </a:r>
            <a:r>
              <a:rPr lang="en-GB" b="1" i="1" dirty="0"/>
              <a:t>R</a:t>
            </a:r>
            <a:r>
              <a:rPr lang="en-GB" b="1" dirty="0"/>
              <a:t> </a:t>
            </a:r>
            <a:r>
              <a:rPr lang="en-GB" dirty="0"/>
              <a:t>is to +1 or -1, the stronger the likely correlation. A perfect positive correlation is +1 and a perfect negative correlation is -1. The </a:t>
            </a:r>
            <a:r>
              <a:rPr lang="en-GB" b="1" i="1" dirty="0"/>
              <a:t>R</a:t>
            </a:r>
            <a:r>
              <a:rPr lang="en-GB" b="1" dirty="0"/>
              <a:t> </a:t>
            </a:r>
            <a:r>
              <a:rPr lang="en-GB" dirty="0"/>
              <a:t>value of -0.73 suggests a fairly strong negative relationship</a:t>
            </a:r>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2771800" y="3861049"/>
            <a:ext cx="3803960" cy="2852970"/>
          </a:xfrm>
          <a:prstGeom prst="rect">
            <a:avLst/>
          </a:prstGeom>
        </p:spPr>
      </p:pic>
    </p:spTree>
    <p:extLst>
      <p:ext uri="{BB962C8B-B14F-4D97-AF65-F5344CB8AC3E}">
        <p14:creationId xmlns:p14="http://schemas.microsoft.com/office/powerpoint/2010/main" val="12778434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0246" y="188640"/>
            <a:ext cx="7734121" cy="1440160"/>
          </a:xfrm>
        </p:spPr>
        <p:txBody>
          <a:bodyPr/>
          <a:lstStyle/>
          <a:p>
            <a:r>
              <a:rPr lang="en-GB" dirty="0" smtClean="0"/>
              <a:t>Significance of the relationship</a:t>
            </a:r>
            <a:endParaRPr lang="en-GB" dirty="0"/>
          </a:p>
        </p:txBody>
      </p:sp>
      <p:sp>
        <p:nvSpPr>
          <p:cNvPr id="3" name="Content Placeholder 2"/>
          <p:cNvSpPr>
            <a:spLocks noGrp="1"/>
          </p:cNvSpPr>
          <p:nvPr>
            <p:ph idx="1"/>
          </p:nvPr>
        </p:nvSpPr>
        <p:spPr>
          <a:xfrm>
            <a:off x="179512" y="1844824"/>
            <a:ext cx="8784976" cy="4824535"/>
          </a:xfrm>
        </p:spPr>
        <p:txBody>
          <a:bodyPr>
            <a:normAutofit fontScale="77500" lnSpcReduction="20000"/>
          </a:bodyPr>
          <a:lstStyle/>
          <a:p>
            <a:r>
              <a:rPr lang="en-GB" dirty="0"/>
              <a:t>A further technique is now required to test the </a:t>
            </a:r>
            <a:r>
              <a:rPr lang="en-GB" b="1" dirty="0"/>
              <a:t>significance</a:t>
            </a:r>
            <a:r>
              <a:rPr lang="en-GB" dirty="0"/>
              <a:t> of the relationship.</a:t>
            </a:r>
          </a:p>
          <a:p>
            <a:r>
              <a:rPr lang="en-GB" dirty="0"/>
              <a:t>The </a:t>
            </a:r>
            <a:r>
              <a:rPr lang="en-GB" b="1" i="1" dirty="0"/>
              <a:t>R</a:t>
            </a:r>
            <a:r>
              <a:rPr lang="en-GB" dirty="0"/>
              <a:t> value of </a:t>
            </a:r>
            <a:r>
              <a:rPr lang="en-GB" b="1" dirty="0"/>
              <a:t>-0.73</a:t>
            </a:r>
            <a:r>
              <a:rPr lang="en-GB" dirty="0"/>
              <a:t> must be looked up on the Spearman Rank significance table below as follows: </a:t>
            </a:r>
          </a:p>
          <a:p>
            <a:r>
              <a:rPr lang="en-GB" dirty="0"/>
              <a:t>Work out the 'degrees of freedom' you need to use. This is the number of pairs in your sample minus 2 (n-2). In the example it is 8 (10 - 2).</a:t>
            </a:r>
          </a:p>
          <a:p>
            <a:r>
              <a:rPr lang="en-GB" dirty="0"/>
              <a:t>Now plot your result on the </a:t>
            </a:r>
            <a:r>
              <a:rPr lang="en-GB" dirty="0" smtClean="0"/>
              <a:t>table (following slide).</a:t>
            </a:r>
            <a:endParaRPr lang="en-GB" dirty="0"/>
          </a:p>
          <a:p>
            <a:r>
              <a:rPr lang="en-GB" dirty="0"/>
              <a:t>If it is below the line marked 5%, then it is possible your result was the product of chance and you must reject the hypothesis. </a:t>
            </a:r>
          </a:p>
          <a:p>
            <a:r>
              <a:rPr lang="en-GB" dirty="0"/>
              <a:t>If it is above the 0.1% significance level, then we can be 99.9% confident the correlation has not occurred by chance. </a:t>
            </a:r>
          </a:p>
          <a:p>
            <a:r>
              <a:rPr lang="en-GB" dirty="0"/>
              <a:t>If it is above 1%, but below 0.1%, you can say you are 99% confident. </a:t>
            </a:r>
          </a:p>
          <a:p>
            <a:r>
              <a:rPr lang="en-GB" dirty="0"/>
              <a:t>If it is above 5%, but below 1%, you can say you are 95% confident (i.e. statistically there is a 5% likelihood the result occurred by chance).</a:t>
            </a:r>
          </a:p>
          <a:p>
            <a:r>
              <a:rPr lang="en-GB" dirty="0">
                <a:solidFill>
                  <a:srgbClr val="FFFF00"/>
                </a:solidFill>
              </a:rPr>
              <a:t>In the example, the value 0.73 gives a significance level of slightly less than 5%. That means that the probability of the relationship you have found being a chance event is </a:t>
            </a:r>
            <a:r>
              <a:rPr lang="en-GB" b="1" dirty="0">
                <a:solidFill>
                  <a:srgbClr val="FFFF00"/>
                </a:solidFill>
              </a:rPr>
              <a:t>about 5 in a 100</a:t>
            </a:r>
            <a:r>
              <a:rPr lang="en-GB" dirty="0">
                <a:solidFill>
                  <a:srgbClr val="FFFF00"/>
                </a:solidFill>
              </a:rPr>
              <a:t>. You are 95% certain that your hypothesis is correct. The reliability of your sample can be stated in terms of how many researchers completing the same study as yours would obtain the same results: 95 out of 100</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13</a:t>
            </a:fld>
            <a:endParaRPr lang="en-GB">
              <a:solidFill>
                <a:srgbClr val="FFFFCC"/>
              </a:solidFill>
            </a:endParaRPr>
          </a:p>
        </p:txBody>
      </p:sp>
    </p:spTree>
    <p:extLst>
      <p:ext uri="{BB962C8B-B14F-4D97-AF65-F5344CB8AC3E}">
        <p14:creationId xmlns:p14="http://schemas.microsoft.com/office/powerpoint/2010/main" val="813412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14</a:t>
            </a:fld>
            <a:endParaRPr lang="en-GB">
              <a:solidFill>
                <a:srgbClr val="FFFFCC"/>
              </a:solidFill>
            </a:endParaRPr>
          </a:p>
        </p:txBody>
      </p:sp>
      <p:pic>
        <p:nvPicPr>
          <p:cNvPr id="80898" name="Picture 2" descr="http://geographyfieldwork.com/SpearmansRank8.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842" y="161467"/>
            <a:ext cx="8554630" cy="631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19556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r>
              <a:rPr lang="en-GB" sz="2400" dirty="0" smtClean="0"/>
              <a:t>∑ d</a:t>
            </a:r>
            <a:r>
              <a:rPr lang="en-GB" sz="2400" baseline="30000" dirty="0" smtClean="0"/>
              <a:t>2</a:t>
            </a:r>
            <a:r>
              <a:rPr lang="en-GB" sz="2400" dirty="0" smtClean="0"/>
              <a:t> =285.5</a:t>
            </a:r>
          </a:p>
          <a:p>
            <a:r>
              <a:rPr lang="en-GB" sz="2400" dirty="0" smtClean="0"/>
              <a:t>T= -0.73</a:t>
            </a:r>
          </a:p>
          <a:p>
            <a:r>
              <a:rPr lang="en-GB" sz="2400" dirty="0" smtClean="0"/>
              <a:t>The closer T is to +1 or -1, the stronger the likely correlation. A perfect positive correlation is +1 and a perfect negative correlation is -1. The T value of -0.73 suggests a fairly strong negative relationship.</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15</a:t>
            </a:fld>
            <a:endParaRPr lang="en-GB">
              <a:solidFill>
                <a:srgbClr val="FFFFCC"/>
              </a:solidFill>
            </a:endParaRPr>
          </a:p>
        </p:txBody>
      </p:sp>
    </p:spTree>
    <p:extLst>
      <p:ext uri="{BB962C8B-B14F-4D97-AF65-F5344CB8AC3E}">
        <p14:creationId xmlns:p14="http://schemas.microsoft.com/office/powerpoint/2010/main" val="36767684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 cont’d</a:t>
            </a:r>
            <a:endParaRPr lang="en-GB" dirty="0"/>
          </a:p>
        </p:txBody>
      </p:sp>
      <p:sp>
        <p:nvSpPr>
          <p:cNvPr id="3" name="Content Placeholder 2"/>
          <p:cNvSpPr>
            <a:spLocks noGrp="1"/>
          </p:cNvSpPr>
          <p:nvPr>
            <p:ph idx="1"/>
          </p:nvPr>
        </p:nvSpPr>
        <p:spPr/>
        <p:txBody>
          <a:bodyPr>
            <a:normAutofit lnSpcReduction="10000"/>
          </a:bodyPr>
          <a:lstStyle/>
          <a:p>
            <a:r>
              <a:rPr lang="en-GB" sz="1800" dirty="0" smtClean="0"/>
              <a:t>In the example, the value 0.73 gives a significance level of slightly less than 5%. That means that the probability of the relationship you have found being a chance event is about 5 in a 100. You are 95% certain that your hypothesis is correct. The reliability of your sample can be stated in terms of how many researchers completing the same study as yours would obtain the same results: 95 out of 100.</a:t>
            </a:r>
          </a:p>
          <a:p>
            <a:r>
              <a:rPr lang="en-GB" sz="1800" dirty="0" smtClean="0"/>
              <a:t>The fact two variables correlate cannot prove anything - only further research can actually prove that one thing affects the other. </a:t>
            </a:r>
          </a:p>
          <a:p>
            <a:r>
              <a:rPr lang="en-GB" sz="1800" dirty="0" smtClean="0"/>
              <a:t>Data reliability is related to the size of the sample. The more data you collect, the more reliable your result</a:t>
            </a:r>
            <a:r>
              <a:rPr lang="en-GB" sz="1800" dirty="0" smtClean="0"/>
              <a:t>.</a:t>
            </a:r>
          </a:p>
          <a:p>
            <a:pPr algn="r"/>
            <a:r>
              <a:rPr lang="en-GB" sz="1500" dirty="0" smtClean="0"/>
              <a:t>Barcelona Field Study Centre, 2016</a:t>
            </a:r>
            <a:endParaRPr lang="en-GB" sz="1500" dirty="0" smtClean="0"/>
          </a:p>
          <a:p>
            <a:endParaRPr lang="en-GB" sz="1800"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16</a:t>
            </a:fld>
            <a:endParaRPr lang="en-GB">
              <a:solidFill>
                <a:srgbClr val="FFFFCC"/>
              </a:solidFill>
            </a:endParaRPr>
          </a:p>
        </p:txBody>
      </p:sp>
    </p:spTree>
    <p:extLst>
      <p:ext uri="{BB962C8B-B14F-4D97-AF65-F5344CB8AC3E}">
        <p14:creationId xmlns:p14="http://schemas.microsoft.com/office/powerpoint/2010/main" val="5385288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Have a go!</a:t>
            </a:r>
            <a:endParaRPr lang="en-GB" dirty="0"/>
          </a:p>
        </p:txBody>
      </p:sp>
      <p:pic>
        <p:nvPicPr>
          <p:cNvPr id="7" name="Content Placeholder 6"/>
          <p:cNvPicPr>
            <a:picLocks noGrp="1" noChangeAspect="1"/>
          </p:cNvPicPr>
          <p:nvPr>
            <p:ph idx="1"/>
          </p:nvPr>
        </p:nvPicPr>
        <p:blipFill>
          <a:blip r:embed="rId2"/>
          <a:stretch>
            <a:fillRect/>
          </a:stretch>
        </p:blipFill>
        <p:spPr>
          <a:xfrm>
            <a:off x="4572000" y="4243507"/>
            <a:ext cx="3536328" cy="2357126"/>
          </a:xfrm>
          <a:prstGeom prst="rect">
            <a:avLst/>
          </a:prstGeom>
        </p:spPr>
      </p:pic>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17</a:t>
            </a:fld>
            <a:endParaRPr lang="en-GB">
              <a:solidFill>
                <a:srgbClr val="FFFFCC"/>
              </a:solidFill>
            </a:endParaRPr>
          </a:p>
        </p:txBody>
      </p:sp>
      <p:pic>
        <p:nvPicPr>
          <p:cNvPr id="5" name="Picture 4"/>
          <p:cNvPicPr>
            <a:picLocks noChangeAspect="1"/>
          </p:cNvPicPr>
          <p:nvPr/>
        </p:nvPicPr>
        <p:blipFill>
          <a:blip r:embed="rId3"/>
          <a:stretch>
            <a:fillRect/>
          </a:stretch>
        </p:blipFill>
        <p:spPr>
          <a:xfrm>
            <a:off x="4932040" y="1156597"/>
            <a:ext cx="3840088" cy="2880066"/>
          </a:xfrm>
          <a:prstGeom prst="rect">
            <a:avLst/>
          </a:prstGeom>
        </p:spPr>
      </p:pic>
      <p:pic>
        <p:nvPicPr>
          <p:cNvPr id="6" name="Picture 5"/>
          <p:cNvPicPr>
            <a:picLocks noChangeAspect="1"/>
          </p:cNvPicPr>
          <p:nvPr/>
        </p:nvPicPr>
        <p:blipFill>
          <a:blip r:embed="rId4"/>
          <a:stretch>
            <a:fillRect/>
          </a:stretch>
        </p:blipFill>
        <p:spPr>
          <a:xfrm>
            <a:off x="0" y="4036663"/>
            <a:ext cx="4365476" cy="2563970"/>
          </a:xfrm>
          <a:prstGeom prst="rect">
            <a:avLst/>
          </a:prstGeom>
        </p:spPr>
      </p:pic>
      <p:pic>
        <p:nvPicPr>
          <p:cNvPr id="8" name="Picture 7"/>
          <p:cNvPicPr>
            <a:picLocks noChangeAspect="1"/>
          </p:cNvPicPr>
          <p:nvPr/>
        </p:nvPicPr>
        <p:blipFill>
          <a:blip r:embed="rId5"/>
          <a:stretch>
            <a:fillRect/>
          </a:stretch>
        </p:blipFill>
        <p:spPr>
          <a:xfrm>
            <a:off x="1191598" y="1363640"/>
            <a:ext cx="3362700" cy="2465980"/>
          </a:xfrm>
          <a:prstGeom prst="rect">
            <a:avLst/>
          </a:prstGeom>
        </p:spPr>
      </p:pic>
    </p:spTree>
    <p:extLst>
      <p:ext uri="{BB962C8B-B14F-4D97-AF65-F5344CB8AC3E}">
        <p14:creationId xmlns:p14="http://schemas.microsoft.com/office/powerpoint/2010/main" val="6792220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74</TotalTime>
  <Words>1080</Words>
  <Application>Microsoft Office PowerPoint</Application>
  <PresentationFormat>On-screen Show (4:3)</PresentationFormat>
  <Paragraphs>150</Paragraphs>
  <Slides>17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Times New Roman</vt:lpstr>
      <vt:lpstr>Wingdings 3</vt:lpstr>
      <vt:lpstr>Ion</vt:lpstr>
      <vt:lpstr>Ilston River Research Report </vt:lpstr>
      <vt:lpstr>Summarise data</vt:lpstr>
      <vt:lpstr>How do we measure the Relationship between 2 Variables? </vt:lpstr>
      <vt:lpstr>The relationship</vt:lpstr>
      <vt:lpstr>Correlation </vt:lpstr>
      <vt:lpstr>Correlation </vt:lpstr>
      <vt:lpstr>Some considerations</vt:lpstr>
      <vt:lpstr>Spearman’s Rank Correlation Coefficient (go through handout)</vt:lpstr>
      <vt:lpstr>Calculation</vt:lpstr>
      <vt:lpstr>Calculation</vt:lpstr>
      <vt:lpstr>Calculation</vt:lpstr>
      <vt:lpstr>What does R value mean?</vt:lpstr>
      <vt:lpstr>Significance of the relationship</vt:lpstr>
      <vt:lpstr>PowerPoint Presentation</vt:lpstr>
      <vt:lpstr>Answer</vt:lpstr>
      <vt:lpstr>Answers cont’d</vt:lpstr>
      <vt:lpstr>Have a go!</vt:lpstr>
    </vt:vector>
  </TitlesOfParts>
  <Company>Trinity St Davids Swansea Metropolitan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Spearman’s Rank Correlation Coefficient</dc:title>
  <dc:creator>Chris House</dc:creator>
  <cp:lastModifiedBy>Chris House</cp:lastModifiedBy>
  <cp:revision>6</cp:revision>
  <dcterms:created xsi:type="dcterms:W3CDTF">2015-11-03T13:52:28Z</dcterms:created>
  <dcterms:modified xsi:type="dcterms:W3CDTF">2016-11-01T14:36:37Z</dcterms:modified>
</cp:coreProperties>
</file>