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9" r:id="rId12"/>
    <p:sldId id="266" r:id="rId13"/>
    <p:sldId id="267" r:id="rId14"/>
    <p:sldId id="271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74"/>
  </p:normalViewPr>
  <p:slideViewPr>
    <p:cSldViewPr snapToObjects="1">
      <p:cViewPr varScale="1">
        <p:scale>
          <a:sx n="94" d="100"/>
          <a:sy n="94" d="100"/>
        </p:scale>
        <p:origin x="1624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2D6441-BA7C-494F-891D-1F6D12861CED}" type="datetimeFigureOut">
              <a:rPr lang="en-US" smtClean="0"/>
              <a:pPr/>
              <a:t>10/19/15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9F284A-9266-6744-A6C5-A81415A9B2D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Research Methods: TRSK5001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Interpreting Texts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Researching Texts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/>
              <a:t>	</a:t>
            </a:r>
          </a:p>
          <a:p>
            <a:pPr marL="0" indent="0">
              <a:buNone/>
            </a:pPr>
            <a:r>
              <a:rPr lang="en-US" dirty="0" smtClean="0"/>
              <a:t>Most research projects (including dissertations) require the analysis of documentary evidence. </a:t>
            </a:r>
            <a:r>
              <a:rPr lang="en-US" dirty="0"/>
              <a:t>T</a:t>
            </a:r>
            <a:r>
              <a:rPr lang="en-US" dirty="0" smtClean="0"/>
              <a:t>exts and documents are often central to research, particularly so for theology and the study of religion.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 smtClean="0">
                <a:solidFill>
                  <a:srgbClr val="FF0000"/>
                </a:solidFill>
              </a:rPr>
              <a:t>	</a:t>
            </a:r>
            <a:r>
              <a:rPr lang="en-US" sz="3600" dirty="0" smtClean="0">
                <a:solidFill>
                  <a:srgbClr val="FF0000"/>
                </a:solidFill>
              </a:rPr>
              <a:t>Research </a:t>
            </a:r>
            <a:r>
              <a:rPr lang="en-US" sz="3600" dirty="0" smtClean="0">
                <a:solidFill>
                  <a:srgbClr val="FF0000"/>
                </a:solidFill>
              </a:rPr>
              <a:t>Projects</a:t>
            </a:r>
          </a:p>
          <a:p>
            <a:pPr marL="0" indent="0">
              <a:buNone/>
            </a:pPr>
            <a:endParaRPr lang="en-US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It is not possible to read everything. It is important to select material that is crucial for and central to the project.</a:t>
            </a:r>
          </a:p>
          <a:p>
            <a:r>
              <a:rPr lang="en-US" dirty="0" smtClean="0"/>
              <a:t>Need for a balanced approach when using sources (those which support or challenge your views).</a:t>
            </a:r>
          </a:p>
          <a:p>
            <a:r>
              <a:rPr lang="en-US" dirty="0" smtClean="0"/>
              <a:t>Need for good </a:t>
            </a:r>
            <a:r>
              <a:rPr lang="en-US" dirty="0" err="1" smtClean="0"/>
              <a:t>organisational</a:t>
            </a:r>
            <a:r>
              <a:rPr lang="en-US" dirty="0" smtClean="0"/>
              <a:t> skills </a:t>
            </a:r>
            <a:r>
              <a:rPr lang="en-US" dirty="0" smtClean="0"/>
              <a:t>(e.g., structure of argument) and time management.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71981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Textual Interpretation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smtClean="0"/>
              <a:t>All research involves the recording, analysis and interpretation of evidence:</a:t>
            </a:r>
          </a:p>
          <a:p>
            <a:pPr>
              <a:buNone/>
            </a:pPr>
            <a:r>
              <a:rPr lang="en-US" dirty="0" smtClean="0"/>
              <a:t>	- </a:t>
            </a:r>
            <a:r>
              <a:rPr lang="en-US" sz="2000" dirty="0" smtClean="0"/>
              <a:t>empirical data (interviews, questionnaires)</a:t>
            </a:r>
          </a:p>
          <a:p>
            <a:pPr>
              <a:buNone/>
            </a:pPr>
            <a:r>
              <a:rPr lang="en-US" sz="2000" dirty="0" smtClean="0"/>
              <a:t>	- written material (primary and secondary)</a:t>
            </a:r>
          </a:p>
          <a:p>
            <a:pPr>
              <a:buNone/>
            </a:pPr>
            <a:endParaRPr lang="en-US" sz="2000" dirty="0" smtClean="0"/>
          </a:p>
          <a:p>
            <a:r>
              <a:rPr lang="en-US" dirty="0" smtClean="0"/>
              <a:t>Importance of </a:t>
            </a:r>
            <a:r>
              <a:rPr lang="en-US" i="1" dirty="0" smtClean="0"/>
              <a:t>critical </a:t>
            </a:r>
            <a:r>
              <a:rPr lang="en-US" dirty="0" smtClean="0"/>
              <a:t>examination of a range of source material.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dirty="0">
                <a:solidFill>
                  <a:srgbClr val="FFFF00"/>
                </a:solidFill>
              </a:rPr>
              <a:t>	</a:t>
            </a:r>
            <a:r>
              <a:rPr lang="en-US" dirty="0" smtClean="0">
                <a:solidFill>
                  <a:srgbClr val="FF0000"/>
                </a:solidFill>
              </a:rPr>
              <a:t>Primary Sources</a:t>
            </a:r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Sources that come into existence in the period under research</a:t>
            </a:r>
          </a:p>
          <a:p>
            <a:pPr>
              <a:buFontTx/>
              <a:buChar char="-"/>
            </a:pPr>
            <a:r>
              <a:rPr lang="en-US" sz="1882" dirty="0" smtClean="0">
                <a:solidFill>
                  <a:srgbClr val="FFFF00"/>
                </a:solidFill>
              </a:rPr>
              <a:t>deliberate sources (e.g., autobiographies, diaries, memoirs, letters, newspapers, religious texts)</a:t>
            </a:r>
          </a:p>
          <a:p>
            <a:pPr>
              <a:buFontTx/>
              <a:buChar char="-"/>
            </a:pPr>
            <a:r>
              <a:rPr lang="en-US" sz="1882" dirty="0" smtClean="0">
                <a:solidFill>
                  <a:srgbClr val="FFFF00"/>
                </a:solidFill>
              </a:rPr>
              <a:t>inadvertent sources, used for a purpose other than that for which they were originally intended.</a:t>
            </a:r>
          </a:p>
          <a:p>
            <a:pPr>
              <a:buFontTx/>
              <a:buChar char="-"/>
            </a:pPr>
            <a:endParaRPr lang="en-US" sz="2162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2400" dirty="0">
                <a:solidFill>
                  <a:srgbClr val="FFFF00"/>
                </a:solidFill>
              </a:rPr>
              <a:t>	</a:t>
            </a:r>
            <a:r>
              <a:rPr lang="en-US" sz="2595" dirty="0" smtClean="0">
                <a:solidFill>
                  <a:srgbClr val="FF0000"/>
                </a:solidFill>
              </a:rPr>
              <a:t>Secondary Sources</a:t>
            </a:r>
          </a:p>
          <a:p>
            <a:pPr>
              <a:buNone/>
            </a:pPr>
            <a:r>
              <a:rPr lang="en-US" sz="2595" dirty="0" smtClean="0">
                <a:solidFill>
                  <a:srgbClr val="FFFF00"/>
                </a:solidFill>
              </a:rPr>
              <a:t>	Interpretations of ‘events’ belonging to that period of research based on primary sources</a:t>
            </a:r>
            <a:r>
              <a:rPr lang="en-US" sz="2595" dirty="0">
                <a:solidFill>
                  <a:srgbClr val="FFFF00"/>
                </a:solidFill>
              </a:rPr>
              <a:t> </a:t>
            </a:r>
            <a:r>
              <a:rPr lang="en-US" sz="2595" dirty="0" smtClean="0">
                <a:solidFill>
                  <a:srgbClr val="FFFF00"/>
                </a:solidFill>
              </a:rPr>
              <a:t>(e.g., commentaries, dictionaries, </a:t>
            </a:r>
            <a:r>
              <a:rPr lang="en-US" sz="2595" dirty="0" err="1" smtClean="0">
                <a:solidFill>
                  <a:srgbClr val="FFFF00"/>
                </a:solidFill>
              </a:rPr>
              <a:t>encyclopaedias</a:t>
            </a:r>
            <a:r>
              <a:rPr lang="en-US" sz="2595" dirty="0" smtClean="0">
                <a:solidFill>
                  <a:srgbClr val="FFFF00"/>
                </a:solidFill>
              </a:rPr>
              <a:t>, monographs, journal articles).</a:t>
            </a:r>
          </a:p>
          <a:p>
            <a:pPr>
              <a:buNone/>
            </a:pPr>
            <a:endParaRPr lang="en-US" sz="2595" dirty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2595" dirty="0" smtClean="0">
                <a:solidFill>
                  <a:srgbClr val="FFFF00"/>
                </a:solidFill>
              </a:rPr>
              <a:t>	</a:t>
            </a:r>
            <a:r>
              <a:rPr lang="en-US" sz="2595" dirty="0" smtClean="0">
                <a:solidFill>
                  <a:srgbClr val="FF0000"/>
                </a:solidFill>
              </a:rPr>
              <a:t>Sources can be primary and secondary at the same time.</a:t>
            </a:r>
            <a:endParaRPr lang="en-US" sz="2595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Textual Interpretation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Problem-oriented Approach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457200" indent="-457200">
              <a:buAutoNum type="arabicPeriod"/>
            </a:pPr>
            <a:r>
              <a:rPr lang="en-US" dirty="0" smtClean="0"/>
              <a:t>This involves discovering (and investigating) sources in order to solve predetermined questions or problems.</a:t>
            </a:r>
          </a:p>
          <a:p>
            <a:pPr marL="457200" indent="-457200">
              <a:buAutoNum type="arabicPeriod"/>
            </a:pPr>
            <a:r>
              <a:rPr lang="en-US" dirty="0" smtClean="0"/>
              <a:t>Formulating research questions with the aid of research methods and secondary sources.</a:t>
            </a:r>
          </a:p>
          <a:p>
            <a:pPr marL="457200" indent="-457200">
              <a:buAutoNum type="arabicPeriod"/>
            </a:pPr>
            <a:r>
              <a:rPr lang="en-US" dirty="0" smtClean="0"/>
              <a:t>Analysis of what has already been discovered before establishing the focus of study.</a:t>
            </a:r>
          </a:p>
          <a:p>
            <a:pPr>
              <a:buNone/>
            </a:pPr>
            <a:r>
              <a:rPr lang="en-US" dirty="0" smtClean="0"/>
              <a:t>3. 	 Orientation to the primary  	sources.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FF0000"/>
                </a:solidFill>
              </a:rPr>
              <a:t>Source-oriented Approach 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457200" indent="-457200">
              <a:buAutoNum type="arabicPeriod"/>
            </a:pPr>
            <a:r>
              <a:rPr lang="en-US" dirty="0" smtClean="0"/>
              <a:t>Primary sources are the starting-point and determine the direction and approach of the project.</a:t>
            </a:r>
          </a:p>
          <a:p>
            <a:pPr marL="457200" indent="-457200">
              <a:buAutoNum type="arabicPeriod"/>
            </a:pPr>
            <a:r>
              <a:rPr lang="en-US" dirty="0" smtClean="0"/>
              <a:t>The sources generate questions for the project.</a:t>
            </a:r>
          </a:p>
          <a:p>
            <a:pPr marL="457200" indent="-457200">
              <a:buAutoNum type="arabicPeriod"/>
            </a:pPr>
            <a:r>
              <a:rPr lang="en-US" dirty="0" smtClean="0"/>
              <a:t>The researcher is led by material contained in the sources (not by predetermined questions).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Critical Analysis of Texts</a:t>
            </a:r>
            <a:endParaRPr lang="en-US" sz="2800" dirty="0"/>
          </a:p>
        </p:txBody>
      </p:sp>
      <p:pic>
        <p:nvPicPr>
          <p:cNvPr id="5" name="Content Placeholder 4" descr="Resized_OpenBible.32064325_std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95801" y="1440656"/>
            <a:ext cx="4175124" cy="3517900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657600" cy="4691063"/>
          </a:xfrm>
        </p:spPr>
        <p:txBody>
          <a:bodyPr>
            <a:normAutofit fontScale="85000" lnSpcReduction="10000"/>
          </a:bodyPr>
          <a:lstStyle/>
          <a:p>
            <a:r>
              <a:rPr lang="en-US" sz="1800" dirty="0" smtClean="0"/>
              <a:t>What kind of document is it?</a:t>
            </a:r>
          </a:p>
          <a:p>
            <a:r>
              <a:rPr lang="en-US" sz="1800" dirty="0" smtClean="0"/>
              <a:t>What does it contain?</a:t>
            </a:r>
          </a:p>
          <a:p>
            <a:r>
              <a:rPr lang="en-US" sz="1800" dirty="0" smtClean="0"/>
              <a:t>Who wrote it and what can be known about the author?</a:t>
            </a:r>
          </a:p>
          <a:p>
            <a:r>
              <a:rPr lang="en-US" sz="1800" dirty="0" smtClean="0"/>
              <a:t>What is/was the purpose of the text (information, persuasion, encouragement)?</a:t>
            </a:r>
          </a:p>
          <a:p>
            <a:r>
              <a:rPr lang="en-US" sz="1800" dirty="0" smtClean="0"/>
              <a:t>What kind of literary form (genre) does it take?</a:t>
            </a:r>
          </a:p>
          <a:p>
            <a:r>
              <a:rPr lang="en-US" sz="1800" dirty="0" smtClean="0"/>
              <a:t>What about the audience?</a:t>
            </a:r>
          </a:p>
          <a:p>
            <a:r>
              <a:rPr lang="en-US" sz="1800" dirty="0" smtClean="0"/>
              <a:t>In what circumstances was the text written? What can be known about its social and cultural context?</a:t>
            </a:r>
          </a:p>
          <a:p>
            <a:r>
              <a:rPr lang="en-US" sz="1800" dirty="0" smtClean="0"/>
              <a:t>How long after ‘the event’ was the text produced?</a:t>
            </a:r>
          </a:p>
          <a:p>
            <a:r>
              <a:rPr lang="en-US" sz="1800" dirty="0" smtClean="0"/>
              <a:t>Has it been altered or edited?</a:t>
            </a:r>
          </a:p>
          <a:p>
            <a:r>
              <a:rPr lang="en-US" sz="1800" dirty="0" smtClean="0"/>
              <a:t>Who preserved or copied the text?</a:t>
            </a:r>
          </a:p>
          <a:p>
            <a:r>
              <a:rPr lang="en-US" sz="1800" dirty="0" smtClean="0">
                <a:solidFill>
                  <a:srgbClr val="FFFF00"/>
                </a:solidFill>
              </a:rPr>
              <a:t>Documents are usually written for a particular readership and shaped by the author’s expectations of how it will be interpreted.</a:t>
            </a:r>
            <a:endParaRPr lang="en-US" sz="18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Repositories of Fact or Bias?</a:t>
            </a:r>
            <a:endParaRPr lang="en-US" dirty="0"/>
          </a:p>
        </p:txBody>
      </p:sp>
      <p:pic>
        <p:nvPicPr>
          <p:cNvPr id="5" name="Content Placeholder 4" descr="distorted_hermeneutics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2133600"/>
            <a:ext cx="4038600" cy="312420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67200" cy="4525963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</a:t>
            </a:r>
            <a:r>
              <a:rPr lang="en-US" sz="2000" dirty="0" smtClean="0">
                <a:solidFill>
                  <a:srgbClr val="FFFF00"/>
                </a:solidFill>
              </a:rPr>
              <a:t>‘Writers will rarely declare their assumptions, so it is the task of the researcher to expose them if possible’ (Brendan Duffy, ‘The Analysis of Documentary Evidence’, in </a:t>
            </a:r>
            <a:r>
              <a:rPr lang="en-US" sz="2000" i="1" dirty="0" smtClean="0">
                <a:solidFill>
                  <a:srgbClr val="FFFF00"/>
                </a:solidFill>
              </a:rPr>
              <a:t>Doing Your Research Project, </a:t>
            </a:r>
            <a:r>
              <a:rPr lang="en-US" sz="2000" dirty="0" smtClean="0">
                <a:solidFill>
                  <a:srgbClr val="FFFF00"/>
                </a:solidFill>
              </a:rPr>
              <a:t>ed. J. Bell, page 137).</a:t>
            </a:r>
          </a:p>
          <a:p>
            <a:pPr>
              <a:buNone/>
            </a:pPr>
            <a:r>
              <a:rPr lang="en-US" sz="2000" dirty="0" smtClean="0"/>
              <a:t>	Are there signs of bias in the text? </a:t>
            </a:r>
          </a:p>
          <a:p>
            <a:pPr>
              <a:buNone/>
            </a:pPr>
            <a:r>
              <a:rPr lang="en-US" sz="2000" dirty="0" smtClean="0"/>
              <a:t>	A biased text is not necessarily worthless; it can reveal the true views of an individual or group.</a:t>
            </a:r>
          </a:p>
          <a:p>
            <a:pPr>
              <a:buNone/>
            </a:pPr>
            <a:r>
              <a:rPr lang="en-US" sz="2000" dirty="0" smtClean="0"/>
              <a:t>	The text must be scrutinized carefully and compared with other texts/artefacts.</a:t>
            </a:r>
          </a:p>
          <a:p>
            <a:pPr>
              <a:buNone/>
            </a:pPr>
            <a:r>
              <a:rPr lang="en-US" sz="2000" dirty="0" smtClean="0"/>
              <a:t>	Texts cannot be taken at ‘face value’.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Texts from the Ancient Past: </a:t>
            </a:r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 smtClean="0"/>
              <a:t>Challenges </a:t>
            </a:r>
            <a:r>
              <a:rPr lang="en-US" sz="3200" dirty="0" smtClean="0"/>
              <a:t>and Prospects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Interpretation of a text written in an ancient (and evolving) language and rooted in a past culture.</a:t>
            </a:r>
          </a:p>
          <a:p>
            <a:r>
              <a:rPr lang="en-US" dirty="0" smtClean="0"/>
              <a:t>Lack of knowledge of the author, audience or original context.</a:t>
            </a:r>
          </a:p>
          <a:p>
            <a:r>
              <a:rPr lang="en-US" dirty="0" smtClean="0"/>
              <a:t>The author cannot respond.</a:t>
            </a:r>
          </a:p>
          <a:p>
            <a:r>
              <a:rPr lang="en-US" dirty="0" smtClean="0"/>
              <a:t>Limited access to literary conventions  (e.g., metaphorical language).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Partial familiarity with the themes and issues under consideration.</a:t>
            </a:r>
          </a:p>
          <a:p>
            <a:r>
              <a:rPr lang="en-US" dirty="0" smtClean="0"/>
              <a:t>Authors generally aim to be understood, but there is the possibility of deliberate concealment. </a:t>
            </a:r>
          </a:p>
          <a:p>
            <a:r>
              <a:rPr lang="en-US" dirty="0" smtClean="0"/>
              <a:t>Hypothetical reconstructions; ‘reading between the lines’.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The Theory of Interpretation</a:t>
            </a:r>
            <a:endParaRPr lang="en-US" dirty="0"/>
          </a:p>
        </p:txBody>
      </p:sp>
      <p:pic>
        <p:nvPicPr>
          <p:cNvPr id="5" name="Content Placeholder 4" descr="hermeneutics1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57200" y="2523316"/>
            <a:ext cx="4038600" cy="2679730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sz="2000" dirty="0" smtClean="0"/>
              <a:t>From the Greek verb </a:t>
            </a:r>
            <a:r>
              <a:rPr lang="en-US" sz="2000" i="1" dirty="0" smtClean="0"/>
              <a:t>hermeneuein </a:t>
            </a:r>
            <a:r>
              <a:rPr lang="en-US" sz="2000" dirty="0" smtClean="0"/>
              <a:t>(‘to proclaim’, ‘to utter’)</a:t>
            </a:r>
          </a:p>
          <a:p>
            <a:pPr>
              <a:buNone/>
            </a:pPr>
            <a:r>
              <a:rPr lang="en-US" sz="2000" dirty="0" smtClean="0"/>
              <a:t>The god Hermes &gt; the mediator between the gods, the god of oratory, literature, the inventor of language.</a:t>
            </a:r>
          </a:p>
          <a:p>
            <a:pPr>
              <a:buNone/>
            </a:pPr>
            <a:r>
              <a:rPr lang="en-US" sz="2000" dirty="0" smtClean="0"/>
              <a:t>The message from the gods required ‘interpretation’ (</a:t>
            </a:r>
            <a:r>
              <a:rPr lang="en-US" sz="2000" i="1" dirty="0" smtClean="0"/>
              <a:t>hermeneia).</a:t>
            </a:r>
          </a:p>
          <a:p>
            <a:pPr>
              <a:buNone/>
            </a:pPr>
            <a:r>
              <a:rPr lang="en-US" sz="2000" dirty="0" smtClean="0"/>
              <a:t>Hermeneutics: the study of the interpretation of written texts.</a:t>
            </a:r>
          </a:p>
          <a:p>
            <a:pPr>
              <a:buNone/>
            </a:pPr>
            <a:r>
              <a:rPr lang="en-US" sz="2000" dirty="0" smtClean="0">
                <a:solidFill>
                  <a:srgbClr val="FFFF00"/>
                </a:solidFill>
              </a:rPr>
              <a:t>Biblical hermeneutics: the study of the theory and practice of the interpretation of the Bible. </a:t>
            </a:r>
            <a:endParaRPr lang="en-US" sz="20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643782"/>
          </a:xfrm>
        </p:spPr>
        <p:txBody>
          <a:bodyPr>
            <a:normAutofit/>
          </a:bodyPr>
          <a:lstStyle/>
          <a:p>
            <a:r>
              <a:rPr lang="en-US" sz="2400" dirty="0" smtClean="0"/>
              <a:t>Where Does Meaning Reside?</a:t>
            </a:r>
            <a:br>
              <a:rPr lang="en-US" sz="2400" dirty="0" smtClean="0"/>
            </a:br>
            <a:r>
              <a:rPr lang="en-US" sz="2400" dirty="0" smtClean="0"/>
              <a:t>KEY QUESTIONS</a:t>
            </a:r>
            <a:endParaRPr lang="en-US" sz="2400" dirty="0"/>
          </a:p>
        </p:txBody>
      </p:sp>
      <p:pic>
        <p:nvPicPr>
          <p:cNvPr id="5" name="Content Placeholder 4" descr="hermeneutics1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343400" y="533401"/>
            <a:ext cx="4343400" cy="1524000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285999"/>
            <a:ext cx="8229600" cy="3840163"/>
          </a:xfrm>
        </p:spPr>
        <p:txBody>
          <a:bodyPr>
            <a:normAutofit fontScale="92500"/>
          </a:bodyPr>
          <a:lstStyle/>
          <a:p>
            <a:pPr>
              <a:buFont typeface="Arial"/>
              <a:buChar char="•"/>
            </a:pPr>
            <a:r>
              <a:rPr lang="en-US" sz="2400" dirty="0"/>
              <a:t> </a:t>
            </a:r>
            <a:r>
              <a:rPr lang="en-US" sz="2595" dirty="0" smtClean="0"/>
              <a:t>Is ‘meaning’ to be found in the text, placed there by the author in order to be dug out by interpreters?</a:t>
            </a:r>
          </a:p>
          <a:p>
            <a:pPr>
              <a:buFont typeface="Arial"/>
              <a:buChar char="•"/>
            </a:pPr>
            <a:r>
              <a:rPr lang="en-US" sz="2595" dirty="0" smtClean="0"/>
              <a:t>Is it the interpreter’s role to recover the author’s original intention? </a:t>
            </a:r>
          </a:p>
          <a:p>
            <a:pPr>
              <a:buFont typeface="Arial"/>
              <a:buChar char="•"/>
            </a:pPr>
            <a:r>
              <a:rPr lang="en-US" sz="2595" dirty="0" smtClean="0"/>
              <a:t> Are interpreters the ‘judges’ of meaning? Are texts ‘inert objects’ unless/until they are interpreted by ‘active subjects’?</a:t>
            </a:r>
          </a:p>
          <a:p>
            <a:pPr>
              <a:buFont typeface="Arial"/>
              <a:buChar char="•"/>
            </a:pPr>
            <a:r>
              <a:rPr lang="en-US" sz="2595" dirty="0" smtClean="0"/>
              <a:t>Is meaning ‘created’ through the interaction of text and interpreter?</a:t>
            </a:r>
          </a:p>
          <a:p>
            <a:pPr>
              <a:buFont typeface="Arial"/>
              <a:buChar char="•"/>
            </a:pPr>
            <a:r>
              <a:rPr lang="en-US" sz="2595" dirty="0" smtClean="0"/>
              <a:t>Note also the impact of postmodernism.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Where Does Meaning Reside?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 smtClean="0"/>
              <a:t>FOCUS ON TEXT (AND AUTHOR)</a:t>
            </a:r>
          </a:p>
          <a:p>
            <a:r>
              <a:rPr lang="en-US" dirty="0" smtClean="0"/>
              <a:t>Most texts communicate the same message to different interpreters</a:t>
            </a:r>
          </a:p>
          <a:p>
            <a:r>
              <a:rPr lang="en-US" dirty="0" smtClean="0"/>
              <a:t>Secondary or intermediary role of interpreters as those  who elucidate the message of the text.</a:t>
            </a:r>
          </a:p>
          <a:p>
            <a:r>
              <a:rPr lang="en-US" dirty="0" smtClean="0"/>
              <a:t>Authority of texts (especially religious texts).</a:t>
            </a:r>
          </a:p>
          <a:p>
            <a:r>
              <a:rPr lang="en-US" dirty="0" smtClean="0"/>
              <a:t>Search for the author’s original intention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 smtClean="0"/>
              <a:t>FOCUS ON INTERPRETER</a:t>
            </a:r>
          </a:p>
          <a:p>
            <a:r>
              <a:rPr lang="en-US" dirty="0" smtClean="0"/>
              <a:t>Texts can be used for many reasons and purposes; they are only brought to life by interpreters (exegetes).</a:t>
            </a:r>
          </a:p>
          <a:p>
            <a:r>
              <a:rPr lang="en-US" dirty="0" smtClean="0"/>
              <a:t>Interpreters’ interests are decisive (especially for ancient texts which cannot ‘respond’).</a:t>
            </a:r>
          </a:p>
          <a:p>
            <a:r>
              <a:rPr lang="en-US" dirty="0" smtClean="0"/>
              <a:t>Religious texts mean </a:t>
            </a:r>
            <a:r>
              <a:rPr lang="en-US" dirty="0"/>
              <a:t>different things to different people at different </a:t>
            </a:r>
            <a:r>
              <a:rPr lang="en-US" dirty="0" smtClean="0"/>
              <a:t>times.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57306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Interpreter </a:t>
            </a:r>
            <a:r>
              <a:rPr lang="en-US" smtClean="0"/>
              <a:t>and Interpretation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hcycle.gi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628800"/>
            <a:ext cx="8229600" cy="4775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56947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‘Meaning’ of Religious Texts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 smtClean="0"/>
              <a:t>Religious societies need scriptures and this need determines how they are used and interpreted.</a:t>
            </a:r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/>
              <a:t>Is a single interpretation required? How does the religion understand revelation?</a:t>
            </a:r>
          </a:p>
          <a:p>
            <a:endParaRPr lang="en-US" dirty="0" smtClean="0"/>
          </a:p>
          <a:p>
            <a:r>
              <a:rPr lang="en-US" dirty="0" smtClean="0"/>
              <a:t>Resistance to an ‘anarchy of interpretations’.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>
              <a:buClr>
                <a:srgbClr val="FFFF00"/>
              </a:buClr>
            </a:pPr>
            <a:r>
              <a:rPr lang="en-US" dirty="0">
                <a:solidFill>
                  <a:srgbClr val="FFFF00"/>
                </a:solidFill>
                <a:latin typeface="Arial" charset="0"/>
                <a:ea typeface="ＭＳ Ｐゴシック" charset="0"/>
                <a:cs typeface="ＭＳ Ｐゴシック" charset="0"/>
              </a:rPr>
              <a:t>Orthodox Judaism: 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both written and oral Torah were given to Moses by God; it remains authoritative and is subject to literal interpretation.</a:t>
            </a:r>
          </a:p>
          <a:p>
            <a:r>
              <a:rPr lang="en-US" dirty="0">
                <a:solidFill>
                  <a:srgbClr val="FFFF00"/>
                </a:solidFill>
                <a:latin typeface="Arial" charset="0"/>
                <a:ea typeface="ＭＳ Ｐゴシック" charset="0"/>
                <a:cs typeface="ＭＳ Ｐゴシック" charset="0"/>
              </a:rPr>
              <a:t>Conservative Judaism: 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maintains that the truths in the Torah and later Jewish writings come from God, but were transmitted and shaped by human authors; accepts that the Torah should be observed but that it can be adapted.</a:t>
            </a:r>
          </a:p>
          <a:p>
            <a:r>
              <a:rPr lang="en-US" dirty="0">
                <a:solidFill>
                  <a:srgbClr val="FFFF00"/>
                </a:solidFill>
                <a:latin typeface="Arial" charset="0"/>
                <a:ea typeface="ＭＳ Ｐゴシック" charset="0"/>
                <a:cs typeface="ＭＳ Ｐゴシック" charset="0"/>
              </a:rPr>
              <a:t>Reform Judaism: 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the Torah can be traced to different sources from different periods; focus on the </a:t>
            </a:r>
            <a:r>
              <a:rPr lang="ja-JP" altLang="en-US" dirty="0">
                <a:latin typeface="Arial" charset="0"/>
                <a:ea typeface="ＭＳ Ｐゴシック" charset="0"/>
                <a:cs typeface="ＭＳ Ｐゴシック" charset="0"/>
              </a:rPr>
              <a:t>‘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spirit</a:t>
            </a:r>
            <a:r>
              <a:rPr lang="ja-JP" altLang="en-US" dirty="0">
                <a:latin typeface="Arial" charset="0"/>
                <a:ea typeface="ＭＳ Ｐゴシック" charset="0"/>
                <a:cs typeface="ＭＳ Ｐゴシック" charset="0"/>
              </a:rPr>
              <a:t>’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rather than the </a:t>
            </a:r>
            <a:r>
              <a:rPr lang="ja-JP" altLang="en-US" dirty="0">
                <a:latin typeface="Arial" charset="0"/>
                <a:ea typeface="ＭＳ Ｐゴシック" charset="0"/>
                <a:cs typeface="ＭＳ Ｐゴシック" charset="0"/>
              </a:rPr>
              <a:t>‘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letter</a:t>
            </a:r>
            <a:r>
              <a:rPr lang="ja-JP" altLang="en-US" dirty="0">
                <a:latin typeface="Arial" charset="0"/>
                <a:ea typeface="ＭＳ Ｐゴシック" charset="0"/>
                <a:cs typeface="ＭＳ Ｐゴシック" charset="0"/>
              </a:rPr>
              <a:t>’</a:t>
            </a:r>
            <a:r>
              <a:rPr lang="en-US" dirty="0">
                <a:latin typeface="Arial" charset="0"/>
                <a:ea typeface="ＭＳ Ｐゴシック" charset="0"/>
                <a:cs typeface="ＭＳ Ｐゴシック" charset="0"/>
              </a:rPr>
              <a:t> of the Law.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3390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Different Perspectives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HORIZONTAL</a:t>
            </a:r>
          </a:p>
          <a:p>
            <a:r>
              <a:rPr lang="en-US" dirty="0" smtClean="0"/>
              <a:t>To what extent is a religious text to be read as a single whole?</a:t>
            </a:r>
          </a:p>
          <a:p>
            <a:r>
              <a:rPr lang="en-US" dirty="0" smtClean="0"/>
              <a:t>Common themes, motifs and patterns that bind it together.</a:t>
            </a:r>
          </a:p>
          <a:p>
            <a:r>
              <a:rPr lang="en-US" dirty="0" smtClean="0"/>
              <a:t>Danger of seeking to recover </a:t>
            </a:r>
            <a:r>
              <a:rPr lang="en-US" i="1" dirty="0" smtClean="0"/>
              <a:t>the </a:t>
            </a:r>
            <a:r>
              <a:rPr lang="en-US" dirty="0" smtClean="0"/>
              <a:t>meaning of a text.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dirty="0" smtClean="0"/>
              <a:t>VERTICAL</a:t>
            </a:r>
          </a:p>
          <a:p>
            <a:r>
              <a:rPr lang="en-US" dirty="0" smtClean="0"/>
              <a:t>Historical and cultural relativism: a sense of the difference between the past and the present, the ‘then’ and the ‘now’.</a:t>
            </a:r>
          </a:p>
          <a:p>
            <a:r>
              <a:rPr lang="en-US" dirty="0" smtClean="0"/>
              <a:t>The impact of historical method and historical thinking.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30241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Some Useful </a:t>
            </a:r>
            <a:r>
              <a:rPr lang="en-US" dirty="0"/>
              <a:t>R</a:t>
            </a:r>
            <a:r>
              <a:rPr lang="en-US" smtClean="0"/>
              <a:t>esources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	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Judith </a:t>
            </a:r>
            <a:r>
              <a:rPr lang="en-GB" dirty="0"/>
              <a:t>Bell, </a:t>
            </a:r>
            <a:r>
              <a:rPr lang="en-GB" i="1" dirty="0"/>
              <a:t>Doing Your Research Project</a:t>
            </a:r>
            <a:r>
              <a:rPr lang="en-GB" dirty="0"/>
              <a:t>, </a:t>
            </a:r>
            <a:r>
              <a:rPr lang="en-GB" dirty="0" smtClean="0"/>
              <a:t>5th 	edition </a:t>
            </a:r>
            <a:r>
              <a:rPr lang="en-GB" dirty="0"/>
              <a:t>(Maidenhead: Open University Press, </a:t>
            </a:r>
            <a:r>
              <a:rPr lang="en-GB" dirty="0" smtClean="0"/>
              <a:t>	2010</a:t>
            </a:r>
            <a:r>
              <a:rPr lang="en-GB" dirty="0"/>
              <a:t>), 124-</a:t>
            </a:r>
            <a:r>
              <a:rPr lang="en-GB" dirty="0" smtClean="0"/>
              <a:t>139.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 smtClean="0"/>
              <a:t>	</a:t>
            </a:r>
            <a:r>
              <a:rPr lang="en-GB" dirty="0" err="1" smtClean="0"/>
              <a:t>www.criticalreading.com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18818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824</Words>
  <Application>Microsoft Macintosh PowerPoint</Application>
  <PresentationFormat>On-screen Show (4:3)</PresentationFormat>
  <Paragraphs>106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ＭＳ Ｐゴシック</vt:lpstr>
      <vt:lpstr>Office Theme</vt:lpstr>
      <vt:lpstr>Research Methods: TRSK5001</vt:lpstr>
      <vt:lpstr>Researching Texts</vt:lpstr>
      <vt:lpstr>Textual Interpretation</vt:lpstr>
      <vt:lpstr>Textual Interpretation</vt:lpstr>
      <vt:lpstr>Critical Analysis of Texts</vt:lpstr>
      <vt:lpstr>Repositories of Fact or Bias?</vt:lpstr>
      <vt:lpstr>Texts from the Ancient Past:  Challenges and Prospects</vt:lpstr>
      <vt:lpstr>The Theory of Interpretation</vt:lpstr>
      <vt:lpstr>Where Does Meaning Reside? KEY QUESTIONS</vt:lpstr>
      <vt:lpstr>Where Does Meaning Reside?</vt:lpstr>
      <vt:lpstr>Interpreter and Interpretation </vt:lpstr>
      <vt:lpstr>The ‘Meaning’ of Religious Texts</vt:lpstr>
      <vt:lpstr>Different Perspectives</vt:lpstr>
      <vt:lpstr>Some Useful Resources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Methods (HUSK5001)</dc:title>
  <dc:creator>Catrin Williams</dc:creator>
  <cp:lastModifiedBy>Catrin Williams</cp:lastModifiedBy>
  <cp:revision>31</cp:revision>
  <dcterms:created xsi:type="dcterms:W3CDTF">2015-10-16T14:23:02Z</dcterms:created>
  <dcterms:modified xsi:type="dcterms:W3CDTF">2015-10-19T19:24:10Z</dcterms:modified>
</cp:coreProperties>
</file>