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8" r:id="rId3"/>
    <p:sldId id="349" r:id="rId4"/>
    <p:sldId id="348" r:id="rId5"/>
    <p:sldId id="338" r:id="rId6"/>
    <p:sldId id="339" r:id="rId7"/>
    <p:sldId id="344" r:id="rId8"/>
    <p:sldId id="350" r:id="rId9"/>
    <p:sldId id="346" r:id="rId10"/>
    <p:sldId id="328" r:id="rId11"/>
    <p:sldId id="343" r:id="rId12"/>
    <p:sldId id="345" r:id="rId13"/>
    <p:sldId id="312" r:id="rId14"/>
    <p:sldId id="347" r:id="rId15"/>
    <p:sldId id="314" r:id="rId16"/>
    <p:sldId id="316" r:id="rId17"/>
    <p:sldId id="317" r:id="rId18"/>
    <p:sldId id="329" r:id="rId19"/>
    <p:sldId id="340" r:id="rId20"/>
    <p:sldId id="31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8FF53F-9450-417B-AAC8-A4F129BC1B3A}"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0017F0-3F2A-4E88-96BC-57906517750F}" type="slidenum">
              <a:rPr lang="en-GB" smtClean="0"/>
              <a:t>‹#›</a:t>
            </a:fld>
            <a:endParaRPr lang="en-GB"/>
          </a:p>
        </p:txBody>
      </p:sp>
    </p:spTree>
    <p:extLst>
      <p:ext uri="{BB962C8B-B14F-4D97-AF65-F5344CB8AC3E}">
        <p14:creationId xmlns:p14="http://schemas.microsoft.com/office/powerpoint/2010/main" val="3856290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EFAA420B-2C86-4455-818C-FDF9E20107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36366AFF-FC6F-4E81-8D1E-82381FA04C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124" name="Slide Number Placeholder 3">
            <a:extLst>
              <a:ext uri="{FF2B5EF4-FFF2-40B4-BE49-F238E27FC236}">
                <a16:creationId xmlns:a16="http://schemas.microsoft.com/office/drawing/2014/main" id="{0F21B449-7776-44FB-A423-32B71FBE68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E17F2D0E-1269-40F5-904D-34042D0A145D}" type="slidenum">
              <a:rPr lang="en-GB" altLang="en-US"/>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2A80FD11-13C9-4197-9A2D-583ADB05E3A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39D480B3-8D04-4BD9-9F9D-8C067EC1561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954D4FF6-4EDF-4CE6-8D52-D339DA40FF2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AB33C6C6-DACF-4544-B74E-80D04092984F}" type="slidenum">
              <a:rPr lang="en-GB" altLang="en-US"/>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62DA031-146E-4CB9-94CA-9706D50D4F0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FF14A755-009D-4F0E-9513-B879037C80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323F4F99-A1CC-43C6-AAFE-ABA587A23A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D04CB54-6073-48A1-B9C2-A6507A788522}" type="slidenum">
              <a:rPr lang="en-GB" altLang="en-US"/>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8A050C64-D0CD-4302-AD5E-63E3345B387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82349D09-B7B7-48AA-9E7C-D6622D406289}" type="slidenum">
              <a:rPr lang="en-GB" altLang="en-US">
                <a:latin typeface="Tahoma" panose="020B0604030504040204" pitchFamily="34" charset="0"/>
                <a:ea typeface="ＭＳ Ｐゴシック" panose="020B0600070205080204" pitchFamily="34" charset="-128"/>
              </a:rPr>
              <a:pPr eaLnBrk="1" hangingPunct="1">
                <a:spcBef>
                  <a:spcPct val="0"/>
                </a:spcBef>
              </a:pPr>
              <a:t>4</a:t>
            </a:fld>
            <a:endParaRPr lang="en-GB" altLang="en-US">
              <a:latin typeface="Tahoma" panose="020B0604030504040204" pitchFamily="34" charset="0"/>
              <a:ea typeface="ＭＳ Ｐゴシック" panose="020B0600070205080204" pitchFamily="34" charset="-128"/>
            </a:endParaRPr>
          </a:p>
        </p:txBody>
      </p:sp>
      <p:sp>
        <p:nvSpPr>
          <p:cNvPr id="11267" name="Rectangle 2">
            <a:extLst>
              <a:ext uri="{FF2B5EF4-FFF2-40B4-BE49-F238E27FC236}">
                <a16:creationId xmlns:a16="http://schemas.microsoft.com/office/drawing/2014/main" id="{299B363E-E598-48C4-900D-9B963E15F8B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a:extLst>
              <a:ext uri="{FF2B5EF4-FFF2-40B4-BE49-F238E27FC236}">
                <a16:creationId xmlns:a16="http://schemas.microsoft.com/office/drawing/2014/main" id="{19C79E63-AC5E-4260-96B0-D2142914D7B2}"/>
              </a:ext>
            </a:extLst>
          </p:cNvPr>
          <p:cNvSpPr>
            <a:spLocks noGrp="1" noChangeArrowheads="1"/>
          </p:cNvSpPr>
          <p:nvPr>
            <p:ph type="body" idx="1"/>
          </p:nvPr>
        </p:nvSpPr>
        <p:spPr bwMode="auto">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pPr>
            <a:r>
              <a:rPr lang="en-GB" altLang="en-US" sz="900">
                <a:latin typeface="Arial" panose="020B0604020202020204" pitchFamily="34" charset="0"/>
                <a:ea typeface="ＭＳ Ｐゴシック" panose="020B0600070205080204" pitchFamily="34" charset="-128"/>
              </a:rPr>
              <a:t>The life career of the individual is influenced to a very considerable extent by the clas family- education cluster of structural factors.</a:t>
            </a:r>
          </a:p>
          <a:p>
            <a:pPr eaLnBrk="1" hangingPunct="1">
              <a:lnSpc>
                <a:spcPct val="80000"/>
              </a:lnSpc>
            </a:pPr>
            <a:r>
              <a:rPr lang="en-GB" altLang="en-US" sz="900">
                <a:latin typeface="Arial" panose="020B0604020202020204" pitchFamily="34" charset="0"/>
                <a:ea typeface="ＭＳ Ｐゴシック" panose="020B0600070205080204" pitchFamily="34" charset="-128"/>
              </a:rPr>
              <a:t>The occupational structure of society which people enter is structured and segregated on a basis of class, status, gender, ethnic factors and people do not enter that structure with equal opportunities. Both the resources they take into the labour market and the aspirations they hold will be influenced by their class, family and educational background together with the way this affects their perception of themselves as members of a particular gender or an ethnic group</a:t>
            </a:r>
          </a:p>
          <a:p>
            <a:pPr eaLnBrk="1" hangingPunct="1">
              <a:lnSpc>
                <a:spcPct val="80000"/>
              </a:lnSpc>
            </a:pPr>
            <a:r>
              <a:rPr lang="en-GB" altLang="en-US" sz="900">
                <a:latin typeface="Arial" panose="020B0604020202020204" pitchFamily="34" charset="0"/>
                <a:ea typeface="ＭＳ Ｐゴシック" panose="020B0600070205080204" pitchFamily="34" charset="-128"/>
              </a:rPr>
              <a:t>Parental occupational and class background is likelt ot make a significant difference to the indivudal</a:t>
            </a:r>
            <a:r>
              <a:rPr lang="ja-JP" altLang="en-GB" sz="900">
                <a:latin typeface="Arial" panose="020B0604020202020204" pitchFamily="34" charset="0"/>
              </a:rPr>
              <a:t>’</a:t>
            </a:r>
            <a:r>
              <a:rPr lang="en-GB" altLang="ja-JP" sz="900">
                <a:latin typeface="Arial" panose="020B0604020202020204" pitchFamily="34" charset="0"/>
              </a:rPr>
              <a:t>s life chances both through material advantages which can be given ( providing books or computers in the home) and through the kind of encouragement or discouragement provided. There may be direct pressures on the child;s job preferences, with the parents either encouraging or discouraging them from entering work like their own ( I would like my daughter to follow me into medicine; I don</a:t>
            </a:r>
            <a:r>
              <a:rPr lang="ja-JP" altLang="en-GB" sz="900">
                <a:latin typeface="Arial" panose="020B0604020202020204" pitchFamily="34" charset="0"/>
              </a:rPr>
              <a:t>’</a:t>
            </a:r>
            <a:r>
              <a:rPr lang="en-GB" altLang="ja-JP" sz="900">
                <a:latin typeface="Arial" panose="020B0604020202020204" pitchFamily="34" charset="0"/>
              </a:rPr>
              <a:t>t want to see a son of mine going down the pit) or a desire to see a child succeed where a parent failed ( I always wanted to be a lawyer)</a:t>
            </a:r>
          </a:p>
          <a:p>
            <a:pPr eaLnBrk="1" hangingPunct="1">
              <a:lnSpc>
                <a:spcPct val="80000"/>
              </a:lnSpc>
            </a:pPr>
            <a:r>
              <a:rPr lang="en-GB" altLang="en-US" sz="900">
                <a:latin typeface="Arial" panose="020B0604020202020204" pitchFamily="34" charset="0"/>
                <a:ea typeface="ＭＳ Ｐゴシック" panose="020B0600070205080204" pitchFamily="34" charset="-128"/>
              </a:rPr>
              <a:t>Family networks can play a significant role in individuals work opportunities, not just in cases where middle class parents have contacts which can provide entry into careers for their children but also manual workers may sponsor members of their own families in the organisation which employs them.</a:t>
            </a:r>
          </a:p>
          <a:p>
            <a:pPr eaLnBrk="1" hangingPunct="1">
              <a:lnSpc>
                <a:spcPct val="80000"/>
              </a:lnSpc>
            </a:pPr>
            <a:r>
              <a:rPr lang="en-GB" altLang="en-US" sz="900">
                <a:latin typeface="Arial" panose="020B0604020202020204" pitchFamily="34" charset="0"/>
                <a:ea typeface="ＭＳ Ｐゴシック" panose="020B0600070205080204" pitchFamily="34" charset="-128"/>
              </a:rPr>
              <a:t>Grieco (1987 shows that this can be helpful both to the employer and the employee, who gains support from family members both inside and outsite work and is sustained in steady employment, and for employers , whose recruitment costs are kept low and who can look to employees relatives to help train them and teach them to fit in</a:t>
            </a:r>
          </a:p>
          <a:p>
            <a:pPr eaLnBrk="1" hangingPunct="1">
              <a:lnSpc>
                <a:spcPct val="80000"/>
              </a:lnSpc>
            </a:pPr>
            <a:endParaRPr lang="en-GB" altLang="en-US" sz="900">
              <a:latin typeface="Arial" panose="020B0604020202020204" pitchFamily="34" charset="0"/>
              <a:ea typeface="ＭＳ Ｐゴシック" panose="020B0600070205080204" pitchFamily="34" charset="-128"/>
            </a:endParaRPr>
          </a:p>
          <a:p>
            <a:pPr eaLnBrk="1" hangingPunct="1">
              <a:lnSpc>
                <a:spcPct val="80000"/>
              </a:lnSpc>
            </a:pPr>
            <a:r>
              <a:rPr lang="en-GB" altLang="en-US" sz="900">
                <a:latin typeface="Arial" panose="020B0604020202020204" pitchFamily="34" charset="0"/>
                <a:ea typeface="ＭＳ Ｐゴシック" panose="020B0600070205080204" pitchFamily="34" charset="-128"/>
              </a:rPr>
              <a:t>Eg in the contemporary asian small business studied by Ram (1994) the employing of family members is shown to have:</a:t>
            </a:r>
            <a:br>
              <a:rPr lang="en-GB" altLang="en-US" sz="900">
                <a:latin typeface="Arial" panose="020B0604020202020204" pitchFamily="34" charset="0"/>
                <a:ea typeface="ＭＳ Ｐゴシック" panose="020B0600070205080204" pitchFamily="34" charset="-128"/>
              </a:rPr>
            </a:br>
            <a:endParaRPr lang="en-GB" altLang="en-US" sz="900">
              <a:latin typeface="Arial" panose="020B0604020202020204" pitchFamily="34" charset="0"/>
              <a:ea typeface="ＭＳ Ｐゴシック" panose="020B0600070205080204" pitchFamily="34" charset="-128"/>
            </a:endParaRPr>
          </a:p>
          <a:p>
            <a:pPr eaLnBrk="1" hangingPunct="1">
              <a:lnSpc>
                <a:spcPct val="80000"/>
              </a:lnSpc>
            </a:pPr>
            <a:r>
              <a:rPr lang="en-GB" altLang="en-US" sz="900">
                <a:latin typeface="Arial" panose="020B0604020202020204" pitchFamily="34" charset="0"/>
                <a:ea typeface="ＭＳ Ｐゴシック" panose="020B0600070205080204" pitchFamily="34" charset="-128"/>
              </a:rPr>
              <a:t>A practical rationale in which family labour is cheaper and easier to supervise ( Ward 1987)</a:t>
            </a:r>
          </a:p>
          <a:p>
            <a:pPr eaLnBrk="1" hangingPunct="1">
              <a:lnSpc>
                <a:spcPct val="80000"/>
              </a:lnSpc>
            </a:pPr>
            <a:r>
              <a:rPr lang="en-GB" altLang="en-US" sz="900">
                <a:latin typeface="Arial" panose="020B0604020202020204" pitchFamily="34" charset="0"/>
                <a:ea typeface="ＭＳ Ｐゴシック" panose="020B0600070205080204" pitchFamily="34" charset="-128"/>
              </a:rPr>
              <a:t>An idealogical rationale in which there was a concern to develop a family culture for the organisation, one intended to promote trust and to align goals of managers and employees.</a:t>
            </a:r>
          </a:p>
          <a:p>
            <a:pPr eaLnBrk="1" hangingPunct="1">
              <a:lnSpc>
                <a:spcPct val="80000"/>
              </a:lnSpc>
            </a:pPr>
            <a:r>
              <a:rPr lang="en-GB" altLang="en-US" sz="900">
                <a:latin typeface="Arial" panose="020B0604020202020204" pitchFamily="34" charset="0"/>
                <a:ea typeface="ＭＳ Ｐゴシック" panose="020B0600070205080204" pitchFamily="34" charset="-128"/>
              </a:rPr>
              <a:t>More generally, socialisation in the home and in society at large, especially through the images to be seen in the communications media, not only provides information about and evaluations of different occupations, it suggests what kind of work might be appropriate for members of each gender. And formal schooling operates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35689F96-9904-4330-820D-0E3AA18EBC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781439E4-B87F-4202-AC8F-257FB5DE2B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3316" name="Slide Number Placeholder 3">
            <a:extLst>
              <a:ext uri="{FF2B5EF4-FFF2-40B4-BE49-F238E27FC236}">
                <a16:creationId xmlns:a16="http://schemas.microsoft.com/office/drawing/2014/main" id="{6120FCB8-4E1F-4B1B-A7AA-DADE9A75A8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DA04E022-32C1-4326-A5C9-5BB81B778904}" type="slidenum">
              <a:rPr lang="en-GB" altLang="en-US"/>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4FB489C-1104-48A4-99C8-3319CCB25C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5E2B74F-4091-49D6-A779-835454846DE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5364" name="Slide Number Placeholder 3">
            <a:extLst>
              <a:ext uri="{FF2B5EF4-FFF2-40B4-BE49-F238E27FC236}">
                <a16:creationId xmlns:a16="http://schemas.microsoft.com/office/drawing/2014/main" id="{4377244D-D0C5-4FA3-9367-F9CB751215D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7CD5A90-9D08-44DA-BDF8-A4DA2BA575BB}" type="slidenum">
              <a:rPr lang="en-GB" altLang="en-US"/>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C8FE3143-A4D0-4FCA-AE03-9C2C6945CE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3D03B593-5AC1-4A16-9382-FA2B9AC82E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7412" name="Slide Number Placeholder 3">
            <a:extLst>
              <a:ext uri="{FF2B5EF4-FFF2-40B4-BE49-F238E27FC236}">
                <a16:creationId xmlns:a16="http://schemas.microsoft.com/office/drawing/2014/main" id="{0E40EDF4-DB08-4020-8154-9136960BDC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C376E275-BA1C-4E96-B7C4-95C7340EDDFE}" type="slidenum">
              <a:rPr lang="en-GB" altLang="en-US"/>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A7FC51-C249-0044-3ECB-E282BEA9FDA1}"/>
            </a:ext>
          </a:extLst>
        </p:cNvPr>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B05DED7-EF6F-F35F-BF69-562D2EF1D75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37D4BF07-8FF9-1187-1F58-48A1C5110A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7412" name="Slide Number Placeholder 3">
            <a:extLst>
              <a:ext uri="{FF2B5EF4-FFF2-40B4-BE49-F238E27FC236}">
                <a16:creationId xmlns:a16="http://schemas.microsoft.com/office/drawing/2014/main" id="{55550C4C-871C-67BF-AD6E-CABC98D92C2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C376E275-BA1C-4E96-B7C4-95C7340EDDFE}" type="slidenum">
              <a:rPr lang="en-GB" altLang="en-US"/>
              <a:pPr/>
              <a:t>8</a:t>
            </a:fld>
            <a:endParaRPr lang="en-GB" altLang="en-US"/>
          </a:p>
        </p:txBody>
      </p:sp>
    </p:spTree>
    <p:extLst>
      <p:ext uri="{BB962C8B-B14F-4D97-AF65-F5344CB8AC3E}">
        <p14:creationId xmlns:p14="http://schemas.microsoft.com/office/powerpoint/2010/main" val="4180063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C25B05F-5F33-43AE-84E1-8EA4E26621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DBA28AB4-207F-4451-9EBF-FD8E8BD7FB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9460" name="Slide Number Placeholder 3">
            <a:extLst>
              <a:ext uri="{FF2B5EF4-FFF2-40B4-BE49-F238E27FC236}">
                <a16:creationId xmlns:a16="http://schemas.microsoft.com/office/drawing/2014/main" id="{866D352E-2A21-4212-BB4D-677E0D2A18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4480208-86AD-4F18-8A35-DE8DE98EE4AE}" type="slidenum">
              <a:rPr lang="en-GB" altLang="en-US"/>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97BE8384-630D-45D2-B499-EADEA6D656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DBBD152-DB00-4DF9-90A2-C7FE8848C9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1508" name="Slide Number Placeholder 3">
            <a:extLst>
              <a:ext uri="{FF2B5EF4-FFF2-40B4-BE49-F238E27FC236}">
                <a16:creationId xmlns:a16="http://schemas.microsoft.com/office/drawing/2014/main" id="{86360644-DA8F-4ED4-8BF7-4F524534347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3C1127C-412E-486F-83F8-56DB36EB347B}" type="slidenum">
              <a:rPr lang="en-GB" altLang="en-US"/>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4279FA83-6E14-4271-8C33-24D51C081C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FBC9D49E-710A-4157-9EDE-F2E1A404AA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3556" name="Slide Number Placeholder 3">
            <a:extLst>
              <a:ext uri="{FF2B5EF4-FFF2-40B4-BE49-F238E27FC236}">
                <a16:creationId xmlns:a16="http://schemas.microsoft.com/office/drawing/2014/main" id="{1861B6BD-3A62-4A24-A25F-F790E30674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ADE9336C-A69E-4647-B9BC-25E011FF6719}" type="slidenum">
              <a:rPr lang="en-GB" altLang="en-US"/>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AF7857E7-3AF9-41DD-943B-C6E9801C45F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151E71EE-E345-4DF2-9A51-F1092EA21A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5604" name="Slide Number Placeholder 3">
            <a:extLst>
              <a:ext uri="{FF2B5EF4-FFF2-40B4-BE49-F238E27FC236}">
                <a16:creationId xmlns:a16="http://schemas.microsoft.com/office/drawing/2014/main" id="{E4CB78EC-FAF1-4B9E-8E14-840117C5E76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377E9C71-852C-4F69-9ACC-C32C85E4FF16}" type="slidenum">
              <a:rPr lang="en-GB" altLang="en-US"/>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16B4E72-1B19-45AB-87DB-97E0282B5C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6F3D447-AF29-4A55-B998-ED167FEFA6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7652" name="Slide Number Placeholder 3">
            <a:extLst>
              <a:ext uri="{FF2B5EF4-FFF2-40B4-BE49-F238E27FC236}">
                <a16:creationId xmlns:a16="http://schemas.microsoft.com/office/drawing/2014/main" id="{47453D5B-1CDB-4DA0-96BF-10E713F3CD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6914803-33ED-40CF-A9CA-88EEF3C087C7}" type="slidenum">
              <a:rPr lang="en-GB" altLang="en-US"/>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BC4EAED-FCDB-4905-B8C8-D41DBC33F6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C155A345-F484-48E9-AC5B-24822D2B52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9700" name="Slide Number Placeholder 3">
            <a:extLst>
              <a:ext uri="{FF2B5EF4-FFF2-40B4-BE49-F238E27FC236}">
                <a16:creationId xmlns:a16="http://schemas.microsoft.com/office/drawing/2014/main" id="{B044644A-0511-4949-80C6-638A96F6BA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AD4672EA-61D7-4815-8239-011E159B611D}" type="slidenum">
              <a:rPr lang="en-GB" altLang="en-US"/>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6B3EFEE-0FD8-4DBD-B07E-BEC08CD8E4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A8E864CB-23FC-4E63-ADC8-7A5ABEE2A4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1748" name="Slide Number Placeholder 3">
            <a:extLst>
              <a:ext uri="{FF2B5EF4-FFF2-40B4-BE49-F238E27FC236}">
                <a16:creationId xmlns:a16="http://schemas.microsoft.com/office/drawing/2014/main" id="{DA53F17C-56FB-4740-A613-4F923D7DA6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140572B-BFC1-4285-AE77-7059120C8850}" type="slidenum">
              <a:rPr lang="en-GB" altLang="en-US"/>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7AC3653-7A76-4E3C-A166-9D38FF30C5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C3574541-277A-4C99-9368-18129667059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a:extLst>
              <a:ext uri="{FF2B5EF4-FFF2-40B4-BE49-F238E27FC236}">
                <a16:creationId xmlns:a16="http://schemas.microsoft.com/office/drawing/2014/main" id="{F4764B53-B463-4330-8CF2-68A60809030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0A33BE4B-42C3-4101-8877-F7CA1FA92C0B}" type="slidenum">
              <a:rPr lang="en-GB" altLang="en-US"/>
              <a:pPr/>
              <a:t>16</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005CA42E-DACE-4159-9B17-AF2E62F34C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D82B4BC-6BA9-415E-AFBD-D0685CEE0F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CAC8273B-4A38-49FD-885A-1B91726887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5BD1854-7ED1-4954-9B48-5C671FF66494}" type="slidenum">
              <a:rPr lang="en-GB" altLang="en-US"/>
              <a:pPr/>
              <a:t>17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55469827-00C0-4294-BA04-246B35B777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B0927FCD-E36F-4F95-807E-CABF45B261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7892" name="Slide Number Placeholder 3">
            <a:extLst>
              <a:ext uri="{FF2B5EF4-FFF2-40B4-BE49-F238E27FC236}">
                <a16:creationId xmlns:a16="http://schemas.microsoft.com/office/drawing/2014/main" id="{EFAA564A-DE2F-4393-81AB-3F9D4B9C95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060AC7A7-2EF5-4DD1-999D-F4887918AFEC}" type="slidenum">
              <a:rPr lang="en-GB" altLang="en-US"/>
              <a:pPr/>
              <a:t>18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3210F72-20D7-4782-BF0E-785A0AE1C98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C723DCA8-B4ED-4620-BB3C-753AA5FCA9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9940" name="Slide Number Placeholder 3">
            <a:extLst>
              <a:ext uri="{FF2B5EF4-FFF2-40B4-BE49-F238E27FC236}">
                <a16:creationId xmlns:a16="http://schemas.microsoft.com/office/drawing/2014/main" id="{D39F05BB-6D5A-40EF-9C49-761C247CE7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44AF7C5-D871-4FA8-A2D5-F6FEAA977EAB}" type="slidenum">
              <a:rPr lang="en-GB" altLang="en-US"/>
              <a:pPr/>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72408BE-971D-4C02-839F-8260E158F7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6BB7F8CB-7AC9-46EF-AD3C-4D3B9979EF0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988" name="Slide Number Placeholder 3">
            <a:extLst>
              <a:ext uri="{FF2B5EF4-FFF2-40B4-BE49-F238E27FC236}">
                <a16:creationId xmlns:a16="http://schemas.microsoft.com/office/drawing/2014/main" id="{2D914F1B-979B-42AA-A90E-F7F88F59C0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452DA466-8DBE-4B86-97F8-3730C92ED506}" type="slidenum">
              <a:rPr lang="en-GB" altLang="en-US"/>
              <a:pPr/>
              <a:t>20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1361E-8999-4A5A-9E2F-5106DEEEB87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6DEAFEF-7E33-42AC-A57D-E26D309C26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CA28AED-877D-4F99-8948-6CB0A7335388}"/>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5" name="Footer Placeholder 4">
            <a:extLst>
              <a:ext uri="{FF2B5EF4-FFF2-40B4-BE49-F238E27FC236}">
                <a16:creationId xmlns:a16="http://schemas.microsoft.com/office/drawing/2014/main" id="{B88876F5-75F7-4EEB-8573-EAE96AA3BC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AE217D-7CDC-4C48-ACD0-F4FB4D38A195}"/>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2257009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3BA3E-C070-42BA-B3CC-6A5D1DFDA63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017B15E-3465-4AFE-B0B2-DF4341673B9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FFBC977-E463-4AAC-9AC2-F33CA0E1C74F}"/>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5" name="Footer Placeholder 4">
            <a:extLst>
              <a:ext uri="{FF2B5EF4-FFF2-40B4-BE49-F238E27FC236}">
                <a16:creationId xmlns:a16="http://schemas.microsoft.com/office/drawing/2014/main" id="{C9E3A1B6-A3BE-4A26-92BF-AE7D9A8FF6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5CCD31-B4C2-45AA-9DB3-8B0C2F6537DE}"/>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2478328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DCEDE-F964-4478-8F81-6C72AF84326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43FE571-65B2-49AD-93B7-55DEF0BFDF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70ACF08-C95A-413A-B22E-E5EA4355FDFD}"/>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5" name="Footer Placeholder 4">
            <a:extLst>
              <a:ext uri="{FF2B5EF4-FFF2-40B4-BE49-F238E27FC236}">
                <a16:creationId xmlns:a16="http://schemas.microsoft.com/office/drawing/2014/main" id="{662C624C-367F-4D5A-B7A4-62EAB0E036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788DDB-04B2-4D20-A4B8-BCB9CF3C3486}"/>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3257657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0BC10-7CC5-425B-9361-1FFAB660B1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F9D516-6AB7-444D-BB81-FA94F151A3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EEEBE44-5345-40EF-AB1C-B8FF5C86F8E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586C711-1D60-4DB0-81BA-778F4F6AE913}"/>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6" name="Footer Placeholder 5">
            <a:extLst>
              <a:ext uri="{FF2B5EF4-FFF2-40B4-BE49-F238E27FC236}">
                <a16:creationId xmlns:a16="http://schemas.microsoft.com/office/drawing/2014/main" id="{1D940C94-473C-4679-9549-00BBAA0968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0B2D23-B355-45EC-9EB4-F7312905E616}"/>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1585751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B3C0B-19F2-4447-8D15-367F66CDB46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EE53DA3-FC44-4AE6-ADC7-E2A1DB72A6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E16B9D8-8B5E-4077-BD1A-2C28DF1C496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6261333-E528-4211-9D16-347BB5FFAF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126E932-C32E-4116-AC30-46C17B0D80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6204F6B-9494-44FF-8391-2819DC5F14E5}"/>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8" name="Footer Placeholder 7">
            <a:extLst>
              <a:ext uri="{FF2B5EF4-FFF2-40B4-BE49-F238E27FC236}">
                <a16:creationId xmlns:a16="http://schemas.microsoft.com/office/drawing/2014/main" id="{B4DDEF11-5695-4C7F-A724-1E57BD415E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C7ABB3-86D7-453E-876B-2330EC807D91}"/>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945944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7ACF3-0780-4ADD-9735-47D83063DE6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95BC20A-DBDF-4659-AD72-D8EAAF95F89F}"/>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4" name="Footer Placeholder 3">
            <a:extLst>
              <a:ext uri="{FF2B5EF4-FFF2-40B4-BE49-F238E27FC236}">
                <a16:creationId xmlns:a16="http://schemas.microsoft.com/office/drawing/2014/main" id="{AEE15872-E166-433C-B9EA-2D2A5BEEC4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58F8E0-6F89-4FA2-B5F6-2B97C92B2CE2}"/>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2578890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28F5D2-56FC-4D08-925A-D9DAAF47802A}"/>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3" name="Footer Placeholder 2">
            <a:extLst>
              <a:ext uri="{FF2B5EF4-FFF2-40B4-BE49-F238E27FC236}">
                <a16:creationId xmlns:a16="http://schemas.microsoft.com/office/drawing/2014/main" id="{F002913E-8853-4EBA-B056-803519E59E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395C4-6EC4-49E3-9082-CA697D9BABA5}"/>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2602939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31CF4-C4C1-451F-8A34-5E3711B516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006C2A-3654-4639-A6A9-C9F38DB735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7FD041F-6F82-4FB9-B2C4-9215ED6C14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45CE1C-90D6-4C05-9617-4055416E742C}"/>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6" name="Footer Placeholder 5">
            <a:extLst>
              <a:ext uri="{FF2B5EF4-FFF2-40B4-BE49-F238E27FC236}">
                <a16:creationId xmlns:a16="http://schemas.microsoft.com/office/drawing/2014/main" id="{F4A24B3C-7BA2-42C5-80F9-F88D23AD66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C2962D-ACB9-4D4D-9037-0E6F4EACFE37}"/>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520655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6F2F0-4216-468B-88F0-CDE88781FDA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039DBA0-6F34-4ABA-9226-0848B1464C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4BEF07-B458-4AA1-8A83-FC16C238F1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184225-DC3E-4F85-8A6C-9D5B8F4047EA}"/>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6" name="Footer Placeholder 5">
            <a:extLst>
              <a:ext uri="{FF2B5EF4-FFF2-40B4-BE49-F238E27FC236}">
                <a16:creationId xmlns:a16="http://schemas.microsoft.com/office/drawing/2014/main" id="{5681B37F-4EBA-47FC-B57F-51CF2E3C12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C7298F-1665-48E5-A481-1E818B009A43}"/>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1769617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CECFD-3B0F-432E-B10B-ADF781F455F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1E24A9E-5F61-40C3-B500-905253C9AF4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91039F-C39A-4662-98D0-58A26E60A867}"/>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5" name="Footer Placeholder 4">
            <a:extLst>
              <a:ext uri="{FF2B5EF4-FFF2-40B4-BE49-F238E27FC236}">
                <a16:creationId xmlns:a16="http://schemas.microsoft.com/office/drawing/2014/main" id="{5D8C00C8-E8E2-48FF-A2C8-19D3007640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C71F00-D4D3-45B3-9AD7-852588065718}"/>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1100617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482214-5FEE-4E38-BDBD-E74C1B9EF5D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398A65A-C08F-4D96-90C2-3D981D40D30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791AE7-076E-4E80-A82E-8AF09A76C14F}"/>
              </a:ext>
            </a:extLst>
          </p:cNvPr>
          <p:cNvSpPr>
            <a:spLocks noGrp="1"/>
          </p:cNvSpPr>
          <p:nvPr>
            <p:ph type="dt" sz="half" idx="10"/>
          </p:nvPr>
        </p:nvSpPr>
        <p:spPr/>
        <p:txBody>
          <a:bodyPr/>
          <a:lstStyle/>
          <a:p>
            <a:fld id="{7DFED494-24A6-4D2C-B998-71E2F9ADFE3F}" type="datetimeFigureOut">
              <a:rPr lang="en-GB" smtClean="0"/>
              <a:t>15/03/2026</a:t>
            </a:fld>
            <a:endParaRPr lang="en-GB"/>
          </a:p>
        </p:txBody>
      </p:sp>
      <p:sp>
        <p:nvSpPr>
          <p:cNvPr id="5" name="Footer Placeholder 4">
            <a:extLst>
              <a:ext uri="{FF2B5EF4-FFF2-40B4-BE49-F238E27FC236}">
                <a16:creationId xmlns:a16="http://schemas.microsoft.com/office/drawing/2014/main" id="{9E36F10E-3BC3-4DE7-8C56-8383C4267D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378A7A-90E3-427F-BA2F-F220B759FC96}"/>
              </a:ext>
            </a:extLst>
          </p:cNvPr>
          <p:cNvSpPr>
            <a:spLocks noGrp="1"/>
          </p:cNvSpPr>
          <p:nvPr>
            <p:ph type="sldNum" sz="quarter" idx="12"/>
          </p:nvPr>
        </p:nvSpPr>
        <p:spPr/>
        <p:txBody>
          <a:bodyPr/>
          <a:lstStyle/>
          <a:p>
            <a:fld id="{76B2435D-9D43-4DD4-BE21-0A81BFA53978}" type="slidenum">
              <a:rPr lang="en-GB" smtClean="0"/>
              <a:t>‹#›</a:t>
            </a:fld>
            <a:endParaRPr lang="en-GB"/>
          </a:p>
        </p:txBody>
      </p:sp>
    </p:spTree>
    <p:extLst>
      <p:ext uri="{BB962C8B-B14F-4D97-AF65-F5344CB8AC3E}">
        <p14:creationId xmlns:p14="http://schemas.microsoft.com/office/powerpoint/2010/main" val="105584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823CB2-410D-4023-A4C7-C4BCE5F446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45F27E7-1303-4C61-BC03-9FBD591AFA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98B07F-66A9-4748-A1F4-637D953268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FED494-24A6-4D2C-B998-71E2F9ADFE3F}" type="datetimeFigureOut">
              <a:rPr lang="en-GB" smtClean="0"/>
              <a:t>15/03/2026</a:t>
            </a:fld>
            <a:endParaRPr lang="en-GB"/>
          </a:p>
        </p:txBody>
      </p:sp>
      <p:sp>
        <p:nvSpPr>
          <p:cNvPr id="5" name="Footer Placeholder 4">
            <a:extLst>
              <a:ext uri="{FF2B5EF4-FFF2-40B4-BE49-F238E27FC236}">
                <a16:creationId xmlns:a16="http://schemas.microsoft.com/office/drawing/2014/main" id="{84C00D41-B08E-42D1-B9A0-468014393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6E3306-D375-404B-824A-B67155AC5F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B2435D-9D43-4DD4-BE21-0A81BFA53978}" type="slidenum">
              <a:rPr lang="en-GB" smtClean="0"/>
              <a:t>‹#›</a:t>
            </a:fld>
            <a:endParaRPr lang="en-GB"/>
          </a:p>
        </p:txBody>
      </p:sp>
    </p:spTree>
    <p:extLst>
      <p:ext uri="{BB962C8B-B14F-4D97-AF65-F5344CB8AC3E}">
        <p14:creationId xmlns:p14="http://schemas.microsoft.com/office/powerpoint/2010/main" val="36269416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569412/Social_Mobility_2016_Summary_final.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state-of-the-nation-2025-the-evolving-story-of-social-mobility-in-the-uk?utm_source=chatgpt.co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wm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f-U6RfKVzC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2BB2D621-525A-4BEE-8AEC-BD6FBA56907C}"/>
              </a:ext>
            </a:extLst>
          </p:cNvPr>
          <p:cNvSpPr>
            <a:spLocks noGrp="1"/>
          </p:cNvSpPr>
          <p:nvPr>
            <p:ph type="ctrTitle"/>
          </p:nvPr>
        </p:nvSpPr>
        <p:spPr>
          <a:xfrm>
            <a:off x="1169988" y="3713163"/>
            <a:ext cx="9894887" cy="1866900"/>
          </a:xfrm>
        </p:spPr>
        <p:txBody>
          <a:bodyPr>
            <a:normAutofit fontScale="90000"/>
          </a:bodyPr>
          <a:lstStyle/>
          <a:p>
            <a:pPr eaLnBrk="1" hangingPunct="1"/>
            <a:br>
              <a:rPr lang="en-GB" altLang="en-US" sz="4000" b="1">
                <a:latin typeface="Arial Unicode MS" pitchFamily="34" charset="-128"/>
                <a:ea typeface="Arial Unicode MS" pitchFamily="34" charset="-128"/>
              </a:rPr>
            </a:br>
            <a:r>
              <a:rPr lang="en-GB" altLang="en-US" sz="4000" b="1">
                <a:latin typeface="Arial Unicode MS" pitchFamily="34" charset="-128"/>
                <a:ea typeface="Arial Unicode MS" pitchFamily="34" charset="-128"/>
              </a:rPr>
              <a:t>Occupational Choice –</a:t>
            </a:r>
            <a:br>
              <a:rPr lang="en-GB" altLang="en-US" sz="4000" b="1">
                <a:latin typeface="Arial Unicode MS" pitchFamily="34" charset="-128"/>
                <a:ea typeface="Arial Unicode MS" pitchFamily="34" charset="-128"/>
              </a:rPr>
            </a:br>
            <a:r>
              <a:rPr lang="en-GB" altLang="en-US" sz="4000" b="1">
                <a:latin typeface="Arial Unicode MS" pitchFamily="34" charset="-128"/>
                <a:ea typeface="Arial Unicode MS" pitchFamily="34" charset="-128"/>
              </a:rPr>
              <a:t> Structural Approach</a:t>
            </a:r>
            <a:br>
              <a:rPr lang="en-GB" altLang="en-US" sz="4000" b="1">
                <a:latin typeface="Arial Unicode MS" pitchFamily="34" charset="-128"/>
                <a:ea typeface="Arial Unicode MS" pitchFamily="34" charset="-128"/>
              </a:rPr>
            </a:br>
            <a:endParaRPr lang="en-GB" altLang="en-US" sz="4000" b="1">
              <a:latin typeface="Arial Unicode MS" pitchFamily="34" charset="-128"/>
              <a:ea typeface="Arial Unicode MS" pitchFamily="34" charset="-128"/>
            </a:endParaRPr>
          </a:p>
        </p:txBody>
      </p:sp>
      <p:sp>
        <p:nvSpPr>
          <p:cNvPr id="3" name="Rectangle 2">
            <a:extLst>
              <a:ext uri="{FF2B5EF4-FFF2-40B4-BE49-F238E27FC236}">
                <a16:creationId xmlns:a16="http://schemas.microsoft.com/office/drawing/2014/main" id="{E6978AD9-8912-40D6-B3C9-0FA161BA6C70}"/>
              </a:ext>
            </a:extLst>
          </p:cNvPr>
          <p:cNvSpPr/>
          <p:nvPr/>
        </p:nvSpPr>
        <p:spPr>
          <a:xfrm>
            <a:off x="0" y="0"/>
            <a:ext cx="12192000" cy="709613"/>
          </a:xfrm>
          <a:prstGeom prst="rect">
            <a:avLst/>
          </a:prstGeom>
          <a:solidFill>
            <a:schemeClr val="accent1"/>
          </a:solidFill>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en-GB" dirty="0"/>
          </a:p>
        </p:txBody>
      </p:sp>
      <p:pic>
        <p:nvPicPr>
          <p:cNvPr id="4101" name="Picture 1">
            <a:extLst>
              <a:ext uri="{FF2B5EF4-FFF2-40B4-BE49-F238E27FC236}">
                <a16:creationId xmlns:a16="http://schemas.microsoft.com/office/drawing/2014/main" id="{B4DE4C43-1133-4100-87AB-2FB59281DA4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59313" y="1562100"/>
            <a:ext cx="2447925"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E63EE5FF-58DA-46C8-98C0-E2C94DDEB71A}"/>
              </a:ext>
            </a:extLst>
          </p:cNvPr>
          <p:cNvSpPr>
            <a:spLocks noGrp="1"/>
          </p:cNvSpPr>
          <p:nvPr>
            <p:ph type="title"/>
          </p:nvPr>
        </p:nvSpPr>
        <p:spPr>
          <a:xfrm>
            <a:off x="715963" y="150813"/>
            <a:ext cx="10515600" cy="763587"/>
          </a:xfrm>
        </p:spPr>
        <p:txBody>
          <a:bodyPr/>
          <a:lstStyle/>
          <a:p>
            <a:pPr algn="ctr" eaLnBrk="1" hangingPunct="1"/>
            <a:r>
              <a:rPr lang="en-GB" altLang="en-US" sz="4000">
                <a:solidFill>
                  <a:schemeClr val="bg1"/>
                </a:solidFill>
              </a:rPr>
              <a:t>Characteristics of the Spanish model</a:t>
            </a:r>
          </a:p>
        </p:txBody>
      </p:sp>
      <p:sp>
        <p:nvSpPr>
          <p:cNvPr id="3" name="Content Placeholder 2">
            <a:extLst>
              <a:ext uri="{FF2B5EF4-FFF2-40B4-BE49-F238E27FC236}">
                <a16:creationId xmlns:a16="http://schemas.microsoft.com/office/drawing/2014/main" id="{6F3897E5-3D5A-4898-9F25-C924B909C1B0}"/>
              </a:ext>
            </a:extLst>
          </p:cNvPr>
          <p:cNvSpPr>
            <a:spLocks noGrp="1"/>
          </p:cNvSpPr>
          <p:nvPr>
            <p:ph idx="1"/>
          </p:nvPr>
        </p:nvSpPr>
        <p:spPr>
          <a:xfrm>
            <a:off x="596900" y="1227138"/>
            <a:ext cx="10864850" cy="5570537"/>
          </a:xfrm>
        </p:spPr>
        <p:txBody>
          <a:bodyPr rtlCol="0">
            <a:normAutofit/>
          </a:bodyPr>
          <a:lstStyle/>
          <a:p>
            <a:pPr marL="0" indent="0" eaLnBrk="1" fontAlgn="auto" hangingPunct="1">
              <a:spcAft>
                <a:spcPts val="0"/>
              </a:spcAft>
              <a:buFont typeface="Arial" panose="020B0604020202020204" pitchFamily="34" charset="0"/>
              <a:buNone/>
              <a:defRPr/>
            </a:pPr>
            <a:endParaRPr lang="en-GB" dirty="0"/>
          </a:p>
          <a:p>
            <a:pPr>
              <a:buClr>
                <a:srgbClr val="C00000"/>
              </a:buClr>
              <a:buFont typeface="Wingdings" pitchFamily="2" charset="2"/>
              <a:buChar char="ü"/>
              <a:defRPr/>
            </a:pPr>
            <a:r>
              <a:rPr lang="en-GB" sz="3200" dirty="0">
                <a:cs typeface="Arial" pitchFamily="34" charset="0"/>
              </a:rPr>
              <a:t>To critique the structural approach to occupational choice.     </a:t>
            </a:r>
          </a:p>
          <a:p>
            <a:pPr>
              <a:buClr>
                <a:srgbClr val="C00000"/>
              </a:buClr>
              <a:buFont typeface="Wingdings" pitchFamily="2" charset="2"/>
              <a:buChar char="ü"/>
              <a:defRPr/>
            </a:pPr>
            <a:r>
              <a:rPr lang="en-GB" sz="3200" dirty="0">
                <a:cs typeface="Arial" pitchFamily="34" charset="0"/>
              </a:rPr>
              <a:t>To identify influencing structural factors.      </a:t>
            </a:r>
          </a:p>
          <a:p>
            <a:pPr>
              <a:buClr>
                <a:srgbClr val="C00000"/>
              </a:buClr>
              <a:buFont typeface="Wingdings" pitchFamily="2" charset="2"/>
              <a:buChar char="ü"/>
              <a:defRPr/>
            </a:pPr>
            <a:r>
              <a:rPr lang="en-GB" sz="3200" dirty="0">
                <a:cs typeface="Arial" pitchFamily="34" charset="0"/>
              </a:rPr>
              <a:t>To understand the concept of meritocracy.</a:t>
            </a:r>
          </a:p>
          <a:p>
            <a:pPr>
              <a:buClr>
                <a:srgbClr val="C00000"/>
              </a:buClr>
              <a:buFont typeface="Wingdings" pitchFamily="2" charset="2"/>
              <a:buChar char="ü"/>
              <a:defRPr/>
            </a:pPr>
            <a:r>
              <a:rPr lang="en-GB" sz="3200" dirty="0">
                <a:cs typeface="Arial" pitchFamily="34" charset="0"/>
              </a:rPr>
              <a:t>To compare developmental and structural approach of occupational choice.</a:t>
            </a:r>
            <a:endParaRPr lang="en-GB" dirty="0"/>
          </a:p>
        </p:txBody>
      </p:sp>
      <p:sp>
        <p:nvSpPr>
          <p:cNvPr id="7" name="6 Rectángulo">
            <a:extLst>
              <a:ext uri="{FF2B5EF4-FFF2-40B4-BE49-F238E27FC236}">
                <a16:creationId xmlns:a16="http://schemas.microsoft.com/office/drawing/2014/main" id="{36433A6F-089C-4A3C-8DB8-AB00B3730A34}"/>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6149" name="7 CuadroTexto">
            <a:extLst>
              <a:ext uri="{FF2B5EF4-FFF2-40B4-BE49-F238E27FC236}">
                <a16:creationId xmlns:a16="http://schemas.microsoft.com/office/drawing/2014/main" id="{772B1116-D225-41BE-994B-75EADF217B8B}"/>
              </a:ext>
            </a:extLst>
          </p:cNvPr>
          <p:cNvSpPr txBox="1">
            <a:spLocks noChangeArrowheads="1"/>
          </p:cNvSpPr>
          <p:nvPr/>
        </p:nvSpPr>
        <p:spPr bwMode="auto">
          <a:xfrm>
            <a:off x="758825" y="173038"/>
            <a:ext cx="10147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a:solidFill>
                  <a:schemeClr val="bg1"/>
                </a:solidFill>
                <a:latin typeface="Arial Narrow" panose="020B0606020202030204" pitchFamily="34" charset="0"/>
              </a:rPr>
              <a:t>Learning objectives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BEE15636-B514-4DBB-BF4A-930C047723DB}"/>
              </a:ext>
            </a:extLst>
          </p:cNvPr>
          <p:cNvSpPr>
            <a:spLocks noGrp="1"/>
          </p:cNvSpPr>
          <p:nvPr>
            <p:ph type="title"/>
          </p:nvPr>
        </p:nvSpPr>
        <p:spPr>
          <a:xfrm>
            <a:off x="715963" y="150813"/>
            <a:ext cx="10515600" cy="763587"/>
          </a:xfrm>
        </p:spPr>
        <p:txBody>
          <a:bodyPr/>
          <a:lstStyle/>
          <a:p>
            <a:pPr algn="ctr" eaLnBrk="1" hangingPunct="1"/>
            <a:r>
              <a:rPr lang="en-GB" altLang="en-US" sz="4000">
                <a:solidFill>
                  <a:schemeClr val="bg1"/>
                </a:solidFill>
              </a:rPr>
              <a:t>Characteristics of the Spanish model</a:t>
            </a:r>
          </a:p>
        </p:txBody>
      </p:sp>
      <p:sp>
        <p:nvSpPr>
          <p:cNvPr id="10243" name="Content Placeholder 2">
            <a:extLst>
              <a:ext uri="{FF2B5EF4-FFF2-40B4-BE49-F238E27FC236}">
                <a16:creationId xmlns:a16="http://schemas.microsoft.com/office/drawing/2014/main" id="{D121DC01-5C74-4359-8CE2-3C9E1CE62C57}"/>
              </a:ext>
            </a:extLst>
          </p:cNvPr>
          <p:cNvSpPr>
            <a:spLocks noGrp="1"/>
          </p:cNvSpPr>
          <p:nvPr>
            <p:ph idx="1"/>
          </p:nvPr>
        </p:nvSpPr>
        <p:spPr>
          <a:xfrm>
            <a:off x="596900" y="1227138"/>
            <a:ext cx="10864850" cy="5570537"/>
          </a:xfrm>
        </p:spPr>
        <p:txBody>
          <a:bodyPr/>
          <a:lstStyle/>
          <a:p>
            <a:pPr eaLnBrk="1" hangingPunct="1">
              <a:buClr>
                <a:srgbClr val="FF0000"/>
              </a:buClr>
              <a:buFont typeface="Wingdings" pitchFamily="2" charset="2"/>
              <a:buChar char="ü"/>
              <a:defRPr/>
            </a:pPr>
            <a:r>
              <a:rPr lang="en-GB" altLang="en-US" sz="3200" dirty="0"/>
              <a:t>People do not enter the occupational structure with equal opportunities. </a:t>
            </a:r>
          </a:p>
          <a:p>
            <a:pPr eaLnBrk="1" hangingPunct="1">
              <a:buClr>
                <a:srgbClr val="FF0000"/>
              </a:buClr>
              <a:buFont typeface="Wingdings" pitchFamily="2" charset="2"/>
              <a:buChar char="ü"/>
              <a:defRPr/>
            </a:pPr>
            <a:r>
              <a:rPr lang="en-GB" altLang="en-US" sz="3200" dirty="0"/>
              <a:t>Resources and aspirations are influenced by class, family and educational backgrounds. </a:t>
            </a:r>
          </a:p>
          <a:p>
            <a:pPr eaLnBrk="1" hangingPunct="1">
              <a:buClr>
                <a:srgbClr val="FF0000"/>
              </a:buClr>
              <a:buFont typeface="Wingdings" pitchFamily="2" charset="2"/>
              <a:buChar char="ü"/>
              <a:defRPr/>
            </a:pPr>
            <a:r>
              <a:rPr lang="en-GB" sz="3200" dirty="0"/>
              <a:t>Disadvantage is transmitted from one generation to the next and continues to affect future life chances. (Furlong, 2013)</a:t>
            </a:r>
          </a:p>
          <a:p>
            <a:pPr eaLnBrk="1" hangingPunct="1">
              <a:buClr>
                <a:srgbClr val="FF0000"/>
              </a:buClr>
              <a:buFont typeface="Wingdings" pitchFamily="2" charset="2"/>
              <a:buChar char="ü"/>
              <a:defRPr/>
            </a:pPr>
            <a:r>
              <a:rPr lang="en-GB" sz="3200" dirty="0"/>
              <a:t>Structural inequality remains persistent in the UK with an unequal labour market making it difficult for employees at lower levels to improve their position </a:t>
            </a:r>
          </a:p>
          <a:p>
            <a:pPr marL="0" indent="0" eaLnBrk="1" hangingPunct="1">
              <a:buClr>
                <a:srgbClr val="FF0000"/>
              </a:buClr>
              <a:buFont typeface="Arial" panose="020B0604020202020204" pitchFamily="34" charset="0"/>
              <a:buNone/>
              <a:defRPr/>
            </a:pPr>
            <a:r>
              <a:rPr lang="en-GB" sz="3200" dirty="0"/>
              <a:t>  (Hills, </a:t>
            </a:r>
            <a:r>
              <a:rPr lang="en-GB" sz="3200" dirty="0" err="1"/>
              <a:t>Cunliffe</a:t>
            </a:r>
            <a:r>
              <a:rPr lang="en-GB" sz="3200" dirty="0"/>
              <a:t>, </a:t>
            </a:r>
            <a:r>
              <a:rPr lang="en-GB" sz="3200" dirty="0" err="1"/>
              <a:t>Obolenskaya</a:t>
            </a:r>
            <a:r>
              <a:rPr lang="en-GB" sz="3200" dirty="0"/>
              <a:t> and </a:t>
            </a:r>
            <a:r>
              <a:rPr lang="en-GB" sz="3200" dirty="0" err="1"/>
              <a:t>Karragiannaki</a:t>
            </a:r>
            <a:r>
              <a:rPr lang="en-GB" sz="3200" dirty="0"/>
              <a:t>, 2015) </a:t>
            </a:r>
          </a:p>
          <a:p>
            <a:pPr eaLnBrk="1" hangingPunct="1">
              <a:buClr>
                <a:srgbClr val="FF0000"/>
              </a:buClr>
              <a:buFont typeface="Wingdings" pitchFamily="2" charset="2"/>
              <a:buChar char="ü"/>
              <a:defRPr/>
            </a:pPr>
            <a:endParaRPr lang="en-GB" sz="3200" dirty="0"/>
          </a:p>
          <a:p>
            <a:pPr marL="0" indent="0" eaLnBrk="1" hangingPunct="1">
              <a:buClr>
                <a:srgbClr val="FF0000"/>
              </a:buClr>
              <a:buFont typeface="Arial" panose="020B0604020202020204" pitchFamily="34" charset="0"/>
              <a:buNone/>
              <a:defRPr/>
            </a:pPr>
            <a:endParaRPr lang="en-GB" sz="3200" dirty="0"/>
          </a:p>
          <a:p>
            <a:pPr eaLnBrk="1" hangingPunct="1">
              <a:buClr>
                <a:srgbClr val="FF0000"/>
              </a:buClr>
              <a:buFont typeface="Wingdings" pitchFamily="2" charset="2"/>
              <a:buChar char="ü"/>
              <a:defRPr/>
            </a:pPr>
            <a:endParaRPr lang="en-GB" altLang="en-US" sz="3200" dirty="0"/>
          </a:p>
          <a:p>
            <a:pPr marL="0" indent="0" eaLnBrk="1" hangingPunct="1">
              <a:buClr>
                <a:srgbClr val="FF0000"/>
              </a:buClr>
              <a:buFont typeface="Arial" charset="0"/>
              <a:buNone/>
              <a:defRPr/>
            </a:pPr>
            <a:endParaRPr lang="en-GB" altLang="en-US" sz="2400" dirty="0">
              <a:latin typeface="Arial" charset="0"/>
              <a:cs typeface="Arial" charset="0"/>
            </a:endParaRPr>
          </a:p>
        </p:txBody>
      </p:sp>
      <p:sp>
        <p:nvSpPr>
          <p:cNvPr id="7" name="6 Rectángulo">
            <a:extLst>
              <a:ext uri="{FF2B5EF4-FFF2-40B4-BE49-F238E27FC236}">
                <a16:creationId xmlns:a16="http://schemas.microsoft.com/office/drawing/2014/main" id="{DCDC57FF-A603-4768-B66D-8D9DEFD3F455}"/>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8197" name="7 CuadroTexto">
            <a:extLst>
              <a:ext uri="{FF2B5EF4-FFF2-40B4-BE49-F238E27FC236}">
                <a16:creationId xmlns:a16="http://schemas.microsoft.com/office/drawing/2014/main" id="{0C15BCEE-3F5C-4DF3-93F8-A35188E2B170}"/>
              </a:ext>
            </a:extLst>
          </p:cNvPr>
          <p:cNvSpPr txBox="1">
            <a:spLocks noChangeArrowheads="1"/>
          </p:cNvSpPr>
          <p:nvPr/>
        </p:nvSpPr>
        <p:spPr bwMode="auto">
          <a:xfrm>
            <a:off x="138113" y="161925"/>
            <a:ext cx="11544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a:solidFill>
                  <a:schemeClr val="bg1"/>
                </a:solidFill>
                <a:latin typeface="Arial Narrow" panose="020B0606020202030204" pitchFamily="34" charset="0"/>
              </a:rPr>
              <a:t>Structure of opportunity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a:extLst>
              <a:ext uri="{FF2B5EF4-FFF2-40B4-BE49-F238E27FC236}">
                <a16:creationId xmlns:a16="http://schemas.microsoft.com/office/drawing/2014/main" id="{FA8B9927-EE65-40ED-A037-79ED05B82FB0}"/>
              </a:ext>
            </a:extLst>
          </p:cNvPr>
          <p:cNvSpPr txBox="1">
            <a:spLocks noChangeArrowheads="1"/>
          </p:cNvSpPr>
          <p:nvPr/>
        </p:nvSpPr>
        <p:spPr bwMode="auto">
          <a:xfrm>
            <a:off x="1433513" y="549275"/>
            <a:ext cx="81057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None/>
            </a:pPr>
            <a:r>
              <a:rPr lang="en-GB" altLang="en-US" sz="2400" b="1" u="sng">
                <a:latin typeface="Arial" panose="020B0604020202020204" pitchFamily="34" charset="0"/>
                <a:ea typeface="ＭＳ Ｐゴシック" panose="020B0600070205080204" pitchFamily="34" charset="-128"/>
              </a:rPr>
              <a:t>Factors Influencing an Individual’s Approach to Work</a:t>
            </a:r>
          </a:p>
        </p:txBody>
      </p:sp>
      <p:sp>
        <p:nvSpPr>
          <p:cNvPr id="10243" name="Rectangle 3">
            <a:extLst>
              <a:ext uri="{FF2B5EF4-FFF2-40B4-BE49-F238E27FC236}">
                <a16:creationId xmlns:a16="http://schemas.microsoft.com/office/drawing/2014/main" id="{EC5FC532-90F7-4177-95D9-DB2C04C3D251}"/>
              </a:ext>
            </a:extLst>
          </p:cNvPr>
          <p:cNvSpPr>
            <a:spLocks noChangeArrowheads="1"/>
          </p:cNvSpPr>
          <p:nvPr/>
        </p:nvSpPr>
        <p:spPr bwMode="auto">
          <a:xfrm>
            <a:off x="1992313" y="1700213"/>
            <a:ext cx="1871662" cy="1079500"/>
          </a:xfrm>
          <a:prstGeom prst="rect">
            <a:avLst/>
          </a:prstGeom>
          <a:gradFill rotWithShape="1">
            <a:gsLst>
              <a:gs pos="0">
                <a:srgbClr val="FFFF00"/>
              </a:gs>
              <a:gs pos="100000">
                <a:srgbClr val="E3B049"/>
              </a:gs>
            </a:gsLst>
            <a:lin ang="18900000" scaled="1"/>
          </a:gradFill>
          <a:ln w="9525">
            <a:solidFill>
              <a:schemeClr val="tx1"/>
            </a:solidFill>
            <a:miter lim="800000"/>
            <a:headEnd/>
            <a:tailEnd/>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a:latin typeface="Arial" panose="020B0604020202020204" pitchFamily="34" charset="0"/>
                <a:ea typeface="ＭＳ Ｐゴシック" panose="020B0600070205080204" pitchFamily="34" charset="-128"/>
              </a:rPr>
              <a:t>Non-Work structural factors</a:t>
            </a:r>
          </a:p>
        </p:txBody>
      </p:sp>
      <p:sp>
        <p:nvSpPr>
          <p:cNvPr id="10244" name="Rectangle 4">
            <a:extLst>
              <a:ext uri="{FF2B5EF4-FFF2-40B4-BE49-F238E27FC236}">
                <a16:creationId xmlns:a16="http://schemas.microsoft.com/office/drawing/2014/main" id="{8DF8C34D-6165-4FAA-8599-E4C58E6F5325}"/>
              </a:ext>
            </a:extLst>
          </p:cNvPr>
          <p:cNvSpPr>
            <a:spLocks noChangeArrowheads="1"/>
          </p:cNvSpPr>
          <p:nvPr/>
        </p:nvSpPr>
        <p:spPr bwMode="auto">
          <a:xfrm>
            <a:off x="4872038" y="1628775"/>
            <a:ext cx="2089150" cy="1079500"/>
          </a:xfrm>
          <a:prstGeom prst="rect">
            <a:avLst/>
          </a:prstGeom>
          <a:gradFill rotWithShape="1">
            <a:gsLst>
              <a:gs pos="0">
                <a:srgbClr val="FFFF00"/>
              </a:gs>
              <a:gs pos="100000">
                <a:srgbClr val="C1E139"/>
              </a:gs>
            </a:gsLst>
            <a:lin ang="18900000" scaled="1"/>
          </a:gradFill>
          <a:ln w="9525">
            <a:solidFill>
              <a:schemeClr val="tx1"/>
            </a:solidFill>
            <a:miter lim="800000"/>
            <a:headEnd/>
            <a:tailEnd/>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a:latin typeface="Arial" panose="020B0604020202020204" pitchFamily="34" charset="0"/>
                <a:ea typeface="ＭＳ Ｐゴシック" panose="020B0600070205080204" pitchFamily="34" charset="-128"/>
              </a:rPr>
              <a:t>Individual approaching work</a:t>
            </a:r>
          </a:p>
        </p:txBody>
      </p:sp>
      <p:sp>
        <p:nvSpPr>
          <p:cNvPr id="10245" name="Rectangle 5">
            <a:extLst>
              <a:ext uri="{FF2B5EF4-FFF2-40B4-BE49-F238E27FC236}">
                <a16:creationId xmlns:a16="http://schemas.microsoft.com/office/drawing/2014/main" id="{ED7EF20E-D562-4512-A5A3-54B86032A97A}"/>
              </a:ext>
            </a:extLst>
          </p:cNvPr>
          <p:cNvSpPr>
            <a:spLocks noChangeArrowheads="1"/>
          </p:cNvSpPr>
          <p:nvPr/>
        </p:nvSpPr>
        <p:spPr bwMode="auto">
          <a:xfrm>
            <a:off x="8112125" y="1628775"/>
            <a:ext cx="2160588" cy="1079500"/>
          </a:xfrm>
          <a:prstGeom prst="rect">
            <a:avLst/>
          </a:prstGeom>
          <a:gradFill rotWithShape="1">
            <a:gsLst>
              <a:gs pos="0">
                <a:srgbClr val="FFFF00"/>
              </a:gs>
              <a:gs pos="100000">
                <a:srgbClr val="F65858"/>
              </a:gs>
            </a:gsLst>
            <a:lin ang="18900000" scaled="1"/>
          </a:gradFill>
          <a:ln w="9525">
            <a:solidFill>
              <a:schemeClr val="tx1"/>
            </a:solidFill>
            <a:miter lim="800000"/>
            <a:headEnd/>
            <a:tailEnd/>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a:latin typeface="Arial" panose="020B0604020202020204" pitchFamily="34" charset="0"/>
                <a:ea typeface="ＭＳ Ｐゴシック" panose="020B0600070205080204" pitchFamily="34" charset="-128"/>
              </a:rPr>
              <a:t>Work sphere structural factors</a:t>
            </a:r>
          </a:p>
        </p:txBody>
      </p:sp>
      <p:sp>
        <p:nvSpPr>
          <p:cNvPr id="10246" name="Text Box 6">
            <a:extLst>
              <a:ext uri="{FF2B5EF4-FFF2-40B4-BE49-F238E27FC236}">
                <a16:creationId xmlns:a16="http://schemas.microsoft.com/office/drawing/2014/main" id="{107FA722-EBA0-423C-A368-0B91CA59852C}"/>
              </a:ext>
            </a:extLst>
          </p:cNvPr>
          <p:cNvSpPr txBox="1">
            <a:spLocks noChangeArrowheads="1"/>
          </p:cNvSpPr>
          <p:nvPr/>
        </p:nvSpPr>
        <p:spPr bwMode="auto">
          <a:xfrm>
            <a:off x="1919288" y="2852738"/>
            <a:ext cx="1655762" cy="301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None/>
            </a:pPr>
            <a:r>
              <a:rPr lang="en-GB" altLang="en-US" sz="2000" dirty="0">
                <a:latin typeface="Arial" panose="020B0604020202020204" pitchFamily="34" charset="0"/>
                <a:ea typeface="ＭＳ Ｐゴシック" panose="020B0600070205080204" pitchFamily="34" charset="-128"/>
              </a:rPr>
              <a:t>Class   Family Education Race Gender Media and Peer influences</a:t>
            </a:r>
          </a:p>
          <a:p>
            <a:pPr eaLnBrk="1" hangingPunct="1">
              <a:lnSpc>
                <a:spcPct val="100000"/>
              </a:lnSpc>
              <a:spcBef>
                <a:spcPct val="50000"/>
              </a:spcBef>
              <a:buFontTx/>
              <a:buNone/>
            </a:pPr>
            <a:endParaRPr lang="en-GB" altLang="en-US" sz="2000" dirty="0">
              <a:latin typeface="Arial" panose="020B0604020202020204" pitchFamily="34" charset="0"/>
              <a:ea typeface="ＭＳ Ｐゴシック" panose="020B0600070205080204" pitchFamily="34" charset="-128"/>
            </a:endParaRPr>
          </a:p>
        </p:txBody>
      </p:sp>
      <p:sp>
        <p:nvSpPr>
          <p:cNvPr id="10247" name="Text Box 7">
            <a:extLst>
              <a:ext uri="{FF2B5EF4-FFF2-40B4-BE49-F238E27FC236}">
                <a16:creationId xmlns:a16="http://schemas.microsoft.com/office/drawing/2014/main" id="{F152F60E-DB1B-4615-877C-9F61F91ED712}"/>
              </a:ext>
            </a:extLst>
          </p:cNvPr>
          <p:cNvSpPr txBox="1">
            <a:spLocks noChangeArrowheads="1"/>
          </p:cNvSpPr>
          <p:nvPr/>
        </p:nvSpPr>
        <p:spPr bwMode="auto">
          <a:xfrm>
            <a:off x="4800600" y="2708275"/>
            <a:ext cx="2735263"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AutoNum type="alphaLcParenR"/>
            </a:pPr>
            <a:r>
              <a:rPr lang="en-GB" altLang="en-US" sz="2000" dirty="0">
                <a:latin typeface="Arial" panose="020B0604020202020204" pitchFamily="34" charset="0"/>
                <a:ea typeface="ＭＳ Ｐゴシック" panose="020B0600070205080204" pitchFamily="34" charset="-128"/>
              </a:rPr>
              <a:t>Resources of cash, skills, knowledge, physique</a:t>
            </a:r>
          </a:p>
        </p:txBody>
      </p:sp>
      <p:sp>
        <p:nvSpPr>
          <p:cNvPr id="10248" name="Text Box 8">
            <a:extLst>
              <a:ext uri="{FF2B5EF4-FFF2-40B4-BE49-F238E27FC236}">
                <a16:creationId xmlns:a16="http://schemas.microsoft.com/office/drawing/2014/main" id="{449F420F-C31F-40C4-A6EC-747D3F982FE2}"/>
              </a:ext>
            </a:extLst>
          </p:cNvPr>
          <p:cNvSpPr txBox="1">
            <a:spLocks noChangeArrowheads="1"/>
          </p:cNvSpPr>
          <p:nvPr/>
        </p:nvSpPr>
        <p:spPr bwMode="auto">
          <a:xfrm>
            <a:off x="4943475" y="3860800"/>
            <a:ext cx="2160588"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AutoNum type="alphaLcParenR" startAt="2"/>
            </a:pPr>
            <a:r>
              <a:rPr lang="en-GB" altLang="en-US" sz="2000" dirty="0">
                <a:latin typeface="Arial" panose="020B0604020202020204" pitchFamily="34" charset="0"/>
                <a:ea typeface="ＭＳ Ｐゴシック" panose="020B0600070205080204" pitchFamily="34" charset="-128"/>
              </a:rPr>
              <a:t>Motives, expectations, interests and aspirations</a:t>
            </a:r>
          </a:p>
        </p:txBody>
      </p:sp>
      <p:sp>
        <p:nvSpPr>
          <p:cNvPr id="10249" name="AutoShape 9">
            <a:extLst>
              <a:ext uri="{FF2B5EF4-FFF2-40B4-BE49-F238E27FC236}">
                <a16:creationId xmlns:a16="http://schemas.microsoft.com/office/drawing/2014/main" id="{C267037E-AF35-44E8-9348-CF8063082BEF}"/>
              </a:ext>
            </a:extLst>
          </p:cNvPr>
          <p:cNvSpPr>
            <a:spLocks/>
          </p:cNvSpPr>
          <p:nvPr/>
        </p:nvSpPr>
        <p:spPr bwMode="auto">
          <a:xfrm>
            <a:off x="3648075" y="2924175"/>
            <a:ext cx="215900" cy="2160588"/>
          </a:xfrm>
          <a:prstGeom prst="rightBrace">
            <a:avLst>
              <a:gd name="adj1" fmla="val 83395"/>
              <a:gd name="adj2" fmla="val 50037"/>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endParaRPr lang="en-US" altLang="en-US" sz="1800">
              <a:latin typeface="Tahoma" panose="020B0604030504040204" pitchFamily="34" charset="0"/>
              <a:ea typeface="ＭＳ Ｐゴシック" panose="020B0600070205080204" pitchFamily="34" charset="-128"/>
            </a:endParaRPr>
          </a:p>
        </p:txBody>
      </p:sp>
      <p:sp>
        <p:nvSpPr>
          <p:cNvPr id="10250" name="Line 10">
            <a:extLst>
              <a:ext uri="{FF2B5EF4-FFF2-40B4-BE49-F238E27FC236}">
                <a16:creationId xmlns:a16="http://schemas.microsoft.com/office/drawing/2014/main" id="{CEBBCAE6-7D02-480A-A3A9-8D26951A1ADF}"/>
              </a:ext>
            </a:extLst>
          </p:cNvPr>
          <p:cNvSpPr>
            <a:spLocks noChangeShapeType="1"/>
          </p:cNvSpPr>
          <p:nvPr/>
        </p:nvSpPr>
        <p:spPr bwMode="auto">
          <a:xfrm>
            <a:off x="3935413" y="3213100"/>
            <a:ext cx="108108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1" name="Line 11">
            <a:extLst>
              <a:ext uri="{FF2B5EF4-FFF2-40B4-BE49-F238E27FC236}">
                <a16:creationId xmlns:a16="http://schemas.microsoft.com/office/drawing/2014/main" id="{8DF8EC79-BBE3-4953-BB08-31CFC5939055}"/>
              </a:ext>
            </a:extLst>
          </p:cNvPr>
          <p:cNvSpPr>
            <a:spLocks noChangeShapeType="1"/>
          </p:cNvSpPr>
          <p:nvPr/>
        </p:nvSpPr>
        <p:spPr bwMode="auto">
          <a:xfrm>
            <a:off x="3863975" y="4365625"/>
            <a:ext cx="122396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2" name="Text Box 12">
            <a:extLst>
              <a:ext uri="{FF2B5EF4-FFF2-40B4-BE49-F238E27FC236}">
                <a16:creationId xmlns:a16="http://schemas.microsoft.com/office/drawing/2014/main" id="{86F33C05-EE95-45CF-BC87-A32F676E7EF3}"/>
              </a:ext>
            </a:extLst>
          </p:cNvPr>
          <p:cNvSpPr txBox="1">
            <a:spLocks noChangeArrowheads="1"/>
          </p:cNvSpPr>
          <p:nvPr/>
        </p:nvSpPr>
        <p:spPr bwMode="auto">
          <a:xfrm>
            <a:off x="8183563" y="2708275"/>
            <a:ext cx="1871662" cy="222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None/>
            </a:pPr>
            <a:r>
              <a:rPr lang="en-GB" altLang="en-US" sz="2000" dirty="0">
                <a:latin typeface="Arial" panose="020B0604020202020204" pitchFamily="34" charset="0"/>
                <a:ea typeface="ＭＳ Ｐゴシック" panose="020B0600070205080204" pitchFamily="34" charset="-128"/>
              </a:rPr>
              <a:t>Occupational structure and prevailing labour market (number and type of job vacancies)</a:t>
            </a:r>
          </a:p>
        </p:txBody>
      </p:sp>
      <p:sp>
        <p:nvSpPr>
          <p:cNvPr id="10253" name="AutoShape 13">
            <a:extLst>
              <a:ext uri="{FF2B5EF4-FFF2-40B4-BE49-F238E27FC236}">
                <a16:creationId xmlns:a16="http://schemas.microsoft.com/office/drawing/2014/main" id="{F2E7A3FC-236F-4844-89C8-61A19038A623}"/>
              </a:ext>
            </a:extLst>
          </p:cNvPr>
          <p:cNvSpPr>
            <a:spLocks noChangeArrowheads="1"/>
          </p:cNvSpPr>
          <p:nvPr/>
        </p:nvSpPr>
        <p:spPr bwMode="auto">
          <a:xfrm>
            <a:off x="7319963" y="3357563"/>
            <a:ext cx="504825" cy="360362"/>
          </a:xfrm>
          <a:prstGeom prst="rightArrow">
            <a:avLst>
              <a:gd name="adj1" fmla="val 50000"/>
              <a:gd name="adj2" fmla="val 35022"/>
            </a:avLst>
          </a:prstGeom>
          <a:solidFill>
            <a:srgbClr val="FFCC00"/>
          </a:solidFill>
          <a:ln w="9525">
            <a:solidFill>
              <a:schemeClr val="tx1"/>
            </a:solidFill>
            <a:miter lim="800000"/>
            <a:headEnd/>
            <a:tailEnd/>
          </a:ln>
        </p:spPr>
        <p:txBody>
          <a:bodyPr wrap="none"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endParaRPr lang="en-US" altLang="en-US" sz="1800">
              <a:latin typeface="Tahoma" panose="020B0604030504040204" pitchFamily="34" charset="0"/>
              <a:ea typeface="ＭＳ Ｐゴシック" panose="020B0600070205080204" pitchFamily="34" charset="-128"/>
            </a:endParaRPr>
          </a:p>
        </p:txBody>
      </p:sp>
      <p:sp>
        <p:nvSpPr>
          <p:cNvPr id="10254" name="Line 14">
            <a:extLst>
              <a:ext uri="{FF2B5EF4-FFF2-40B4-BE49-F238E27FC236}">
                <a16:creationId xmlns:a16="http://schemas.microsoft.com/office/drawing/2014/main" id="{13070B17-52CF-4A22-85BE-32DE0847B22D}"/>
              </a:ext>
            </a:extLst>
          </p:cNvPr>
          <p:cNvSpPr>
            <a:spLocks noChangeShapeType="1"/>
          </p:cNvSpPr>
          <p:nvPr/>
        </p:nvSpPr>
        <p:spPr bwMode="auto">
          <a:xfrm>
            <a:off x="4367213" y="4724400"/>
            <a:ext cx="7207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5" name="Line 15">
            <a:extLst>
              <a:ext uri="{FF2B5EF4-FFF2-40B4-BE49-F238E27FC236}">
                <a16:creationId xmlns:a16="http://schemas.microsoft.com/office/drawing/2014/main" id="{2607F3C1-6889-4B21-AD10-192323F17F14}"/>
              </a:ext>
            </a:extLst>
          </p:cNvPr>
          <p:cNvSpPr>
            <a:spLocks noChangeShapeType="1"/>
          </p:cNvSpPr>
          <p:nvPr/>
        </p:nvSpPr>
        <p:spPr bwMode="auto">
          <a:xfrm>
            <a:off x="4367213" y="4724400"/>
            <a:ext cx="0" cy="11525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56" name="Line 16">
            <a:extLst>
              <a:ext uri="{FF2B5EF4-FFF2-40B4-BE49-F238E27FC236}">
                <a16:creationId xmlns:a16="http://schemas.microsoft.com/office/drawing/2014/main" id="{7A6D1286-48B8-4400-B1F8-1B04E67C984A}"/>
              </a:ext>
            </a:extLst>
          </p:cNvPr>
          <p:cNvSpPr>
            <a:spLocks noChangeShapeType="1"/>
          </p:cNvSpPr>
          <p:nvPr/>
        </p:nvSpPr>
        <p:spPr bwMode="auto">
          <a:xfrm>
            <a:off x="4367213" y="5876925"/>
            <a:ext cx="460851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57" name="Line 17">
            <a:extLst>
              <a:ext uri="{FF2B5EF4-FFF2-40B4-BE49-F238E27FC236}">
                <a16:creationId xmlns:a16="http://schemas.microsoft.com/office/drawing/2014/main" id="{3B869659-FB7F-45A6-A7DF-B0C79D94A7D1}"/>
              </a:ext>
            </a:extLst>
          </p:cNvPr>
          <p:cNvSpPr>
            <a:spLocks noChangeShapeType="1"/>
          </p:cNvSpPr>
          <p:nvPr/>
        </p:nvSpPr>
        <p:spPr bwMode="auto">
          <a:xfrm flipV="1">
            <a:off x="8975725" y="5013325"/>
            <a:ext cx="0" cy="863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58" name="Text Box 18">
            <a:extLst>
              <a:ext uri="{FF2B5EF4-FFF2-40B4-BE49-F238E27FC236}">
                <a16:creationId xmlns:a16="http://schemas.microsoft.com/office/drawing/2014/main" id="{4610F4B4-7EE7-4E4E-AF1B-0B7CC7101EEF}"/>
              </a:ext>
            </a:extLst>
          </p:cNvPr>
          <p:cNvSpPr txBox="1">
            <a:spLocks noChangeArrowheads="1"/>
          </p:cNvSpPr>
          <p:nvPr/>
        </p:nvSpPr>
        <p:spPr bwMode="auto">
          <a:xfrm>
            <a:off x="6816725" y="5445125"/>
            <a:ext cx="15843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None/>
            </a:pPr>
            <a:r>
              <a:rPr lang="en-GB" altLang="en-US" sz="2000">
                <a:latin typeface="Arial" panose="020B0604020202020204" pitchFamily="34" charset="0"/>
                <a:ea typeface="ＭＳ Ｐゴシック" panose="020B0600070205080204" pitchFamily="34" charset="-128"/>
              </a:rPr>
              <a:t>Feedback</a:t>
            </a:r>
          </a:p>
        </p:txBody>
      </p:sp>
      <p:sp>
        <p:nvSpPr>
          <p:cNvPr id="10259" name="Text Box 19">
            <a:extLst>
              <a:ext uri="{FF2B5EF4-FFF2-40B4-BE49-F238E27FC236}">
                <a16:creationId xmlns:a16="http://schemas.microsoft.com/office/drawing/2014/main" id="{381FA84B-75F9-4536-AEEF-0735AE13302E}"/>
              </a:ext>
            </a:extLst>
          </p:cNvPr>
          <p:cNvSpPr txBox="1">
            <a:spLocks noChangeArrowheads="1"/>
          </p:cNvSpPr>
          <p:nvPr/>
        </p:nvSpPr>
        <p:spPr bwMode="auto">
          <a:xfrm>
            <a:off x="1919288" y="6165850"/>
            <a:ext cx="39592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None/>
            </a:pPr>
            <a:r>
              <a:rPr lang="en-GB" altLang="en-US" sz="1800">
                <a:latin typeface="Arial" panose="020B0604020202020204" pitchFamily="34" charset="0"/>
                <a:ea typeface="ＭＳ Ｐゴシック" panose="020B0600070205080204" pitchFamily="34" charset="-128"/>
              </a:rPr>
              <a:t> Watson (2017, p278)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A5CFF97-79B7-4EA2-BE59-3DB2D3C527F4}"/>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3" name="Content Placeholder 2">
            <a:extLst>
              <a:ext uri="{FF2B5EF4-FFF2-40B4-BE49-F238E27FC236}">
                <a16:creationId xmlns:a16="http://schemas.microsoft.com/office/drawing/2014/main" id="{E1FB4CD5-84EF-49D1-B62F-70D0E03F93CC}"/>
              </a:ext>
            </a:extLst>
          </p:cNvPr>
          <p:cNvSpPr>
            <a:spLocks noGrp="1"/>
          </p:cNvSpPr>
          <p:nvPr>
            <p:ph idx="1"/>
          </p:nvPr>
        </p:nvSpPr>
        <p:spPr>
          <a:xfrm>
            <a:off x="838199" y="1173163"/>
            <a:ext cx="10842625" cy="5319712"/>
          </a:xfrm>
        </p:spPr>
        <p:txBody>
          <a:bodyPr rtlCol="0">
            <a:normAutofit fontScale="77500" lnSpcReduction="20000"/>
          </a:bodyPr>
          <a:lstStyle/>
          <a:p>
            <a:pPr eaLnBrk="1" fontAlgn="auto" hangingPunct="1">
              <a:spcAft>
                <a:spcPts val="0"/>
              </a:spcAft>
              <a:buClr>
                <a:srgbClr val="FF0000"/>
              </a:buClr>
              <a:buFont typeface="Wingdings" pitchFamily="2" charset="2"/>
              <a:buChar char="ü"/>
              <a:defRPr/>
            </a:pPr>
            <a:r>
              <a:rPr lang="en-GB" sz="3800" dirty="0"/>
              <a:t>Initial ascriptive variable.</a:t>
            </a:r>
          </a:p>
          <a:p>
            <a:pPr eaLnBrk="1" fontAlgn="auto" hangingPunct="1">
              <a:spcAft>
                <a:spcPts val="0"/>
              </a:spcAft>
              <a:buClr>
                <a:srgbClr val="FF0000"/>
              </a:buClr>
              <a:buFont typeface="Wingdings" pitchFamily="2" charset="2"/>
              <a:buChar char="ü"/>
              <a:defRPr/>
            </a:pPr>
            <a:endParaRPr lang="en-GB" sz="3800" dirty="0"/>
          </a:p>
          <a:p>
            <a:pPr eaLnBrk="1" fontAlgn="auto" hangingPunct="1">
              <a:spcAft>
                <a:spcPts val="0"/>
              </a:spcAft>
              <a:buClr>
                <a:srgbClr val="FF0000"/>
              </a:buClr>
              <a:buFont typeface="Wingdings" pitchFamily="2" charset="2"/>
              <a:buChar char="ü"/>
              <a:defRPr/>
            </a:pPr>
            <a:r>
              <a:rPr lang="en-GB" sz="3800" dirty="0"/>
              <a:t>Life chances</a:t>
            </a:r>
          </a:p>
          <a:p>
            <a:pPr eaLnBrk="1" fontAlgn="auto" hangingPunct="1">
              <a:spcAft>
                <a:spcPts val="0"/>
              </a:spcAft>
              <a:buClr>
                <a:srgbClr val="FF0000"/>
              </a:buClr>
              <a:buFont typeface="Wingdings" pitchFamily="2" charset="2"/>
              <a:buChar char="ü"/>
              <a:defRPr/>
            </a:pPr>
            <a:endParaRPr lang="en-GB" sz="3800" dirty="0"/>
          </a:p>
          <a:p>
            <a:pPr eaLnBrk="1" fontAlgn="auto" hangingPunct="1">
              <a:spcAft>
                <a:spcPts val="0"/>
              </a:spcAft>
              <a:buClr>
                <a:srgbClr val="FF0000"/>
              </a:buClr>
              <a:buFont typeface="Wingdings" pitchFamily="2" charset="2"/>
              <a:buChar char="ü"/>
              <a:defRPr/>
            </a:pPr>
            <a:r>
              <a:rPr lang="en-GB" sz="3800" dirty="0"/>
              <a:t>Material factors, norms and orientations. </a:t>
            </a:r>
          </a:p>
          <a:p>
            <a:pPr eaLnBrk="1" fontAlgn="auto" hangingPunct="1">
              <a:spcAft>
                <a:spcPts val="0"/>
              </a:spcAft>
              <a:buClr>
                <a:srgbClr val="FF0000"/>
              </a:buClr>
              <a:buFont typeface="Wingdings" pitchFamily="2" charset="2"/>
              <a:buChar char="ü"/>
              <a:defRPr/>
            </a:pPr>
            <a:endParaRPr lang="en-GB" sz="3800" dirty="0"/>
          </a:p>
          <a:p>
            <a:pPr eaLnBrk="1" fontAlgn="auto" hangingPunct="1">
              <a:spcAft>
                <a:spcPts val="0"/>
              </a:spcAft>
              <a:buClr>
                <a:srgbClr val="FF0000"/>
              </a:buClr>
              <a:buFont typeface="Wingdings" pitchFamily="2" charset="2"/>
              <a:buChar char="ü"/>
              <a:defRPr/>
            </a:pPr>
            <a:r>
              <a:rPr lang="en-GB" sz="3800" dirty="0"/>
              <a:t>Working class and middle class – limited choice </a:t>
            </a:r>
          </a:p>
          <a:p>
            <a:pPr eaLnBrk="1" fontAlgn="auto" hangingPunct="1">
              <a:spcAft>
                <a:spcPts val="0"/>
              </a:spcAft>
              <a:buClr>
                <a:srgbClr val="FF0000"/>
              </a:buClr>
              <a:buFont typeface="Wingdings" pitchFamily="2" charset="2"/>
              <a:buChar char="ü"/>
              <a:defRPr/>
            </a:pPr>
            <a:endParaRPr lang="en-GB" sz="3800" dirty="0"/>
          </a:p>
          <a:p>
            <a:pPr eaLnBrk="1" fontAlgn="auto" hangingPunct="1">
              <a:spcAft>
                <a:spcPts val="0"/>
              </a:spcAft>
              <a:buClr>
                <a:srgbClr val="FF0000"/>
              </a:buClr>
              <a:buFont typeface="Wingdings" pitchFamily="2" charset="2"/>
              <a:buChar char="ü"/>
              <a:defRPr/>
            </a:pPr>
            <a:r>
              <a:rPr lang="en-GB" sz="3800" dirty="0"/>
              <a:t>Harkonen (2013) – impact of birth order in a family on educational attainment</a:t>
            </a:r>
          </a:p>
          <a:p>
            <a:pPr eaLnBrk="1" fontAlgn="auto" hangingPunct="1">
              <a:spcAft>
                <a:spcPts val="0"/>
              </a:spcAft>
              <a:buClr>
                <a:srgbClr val="FF0000"/>
              </a:buClr>
              <a:buFont typeface="Wingdings" pitchFamily="2" charset="2"/>
              <a:buChar char="ü"/>
              <a:defRPr/>
            </a:pPr>
            <a:endParaRPr lang="en-GB" sz="3200" dirty="0"/>
          </a:p>
          <a:p>
            <a:pPr marL="0" indent="0" eaLnBrk="1" fontAlgn="auto" hangingPunct="1">
              <a:spcAft>
                <a:spcPts val="0"/>
              </a:spcAft>
              <a:buClr>
                <a:srgbClr val="FF0000"/>
              </a:buClr>
              <a:buFont typeface="Arial" charset="0"/>
              <a:buNone/>
              <a:defRPr/>
            </a:pPr>
            <a:r>
              <a:rPr lang="en-GB" sz="3200" dirty="0"/>
              <a:t>   </a:t>
            </a:r>
            <a:endParaRPr lang="en-GB" sz="3200" dirty="0">
              <a:latin typeface="Arial" pitchFamily="34" charset="0"/>
              <a:cs typeface="Arial" pitchFamily="34" charset="0"/>
            </a:endParaRPr>
          </a:p>
        </p:txBody>
      </p:sp>
      <p:sp>
        <p:nvSpPr>
          <p:cNvPr id="7" name="6 Rectángulo">
            <a:extLst>
              <a:ext uri="{FF2B5EF4-FFF2-40B4-BE49-F238E27FC236}">
                <a16:creationId xmlns:a16="http://schemas.microsoft.com/office/drawing/2014/main" id="{939D667E-3A8B-40DA-904D-8B365A5A2370}"/>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12293" name="7 CuadroTexto">
            <a:extLst>
              <a:ext uri="{FF2B5EF4-FFF2-40B4-BE49-F238E27FC236}">
                <a16:creationId xmlns:a16="http://schemas.microsoft.com/office/drawing/2014/main" id="{7561D956-2966-413B-8FD3-DE0D8BF8558B}"/>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a:solidFill>
                  <a:schemeClr val="bg1"/>
                </a:solidFill>
                <a:latin typeface="Arial Narrow" panose="020B0606020202030204" pitchFamily="34" charset="0"/>
              </a:rPr>
              <a:t>Impact of family   </a:t>
            </a:r>
          </a:p>
        </p:txBody>
      </p:sp>
      <p:pic>
        <p:nvPicPr>
          <p:cNvPr id="12294" name="Picture 4" descr="MPj03958020000[1]">
            <a:extLst>
              <a:ext uri="{FF2B5EF4-FFF2-40B4-BE49-F238E27FC236}">
                <a16:creationId xmlns:a16="http://schemas.microsoft.com/office/drawing/2014/main" id="{628EBF1F-E766-4F49-B075-7D9574E4D4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8750" y="1011238"/>
            <a:ext cx="3902075" cy="259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F241A9F-E6F4-4D39-BF51-FCD502EFB6C5}"/>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14339" name="Content Placeholder 2">
            <a:extLst>
              <a:ext uri="{FF2B5EF4-FFF2-40B4-BE49-F238E27FC236}">
                <a16:creationId xmlns:a16="http://schemas.microsoft.com/office/drawing/2014/main" id="{4C1EDA02-064B-43ED-AACF-51A3C6FB2D18}"/>
              </a:ext>
            </a:extLst>
          </p:cNvPr>
          <p:cNvSpPr>
            <a:spLocks noGrp="1"/>
          </p:cNvSpPr>
          <p:nvPr>
            <p:ph idx="1"/>
          </p:nvPr>
        </p:nvSpPr>
        <p:spPr>
          <a:xfrm>
            <a:off x="838200" y="1173163"/>
            <a:ext cx="10515600" cy="5003800"/>
          </a:xfrm>
        </p:spPr>
        <p:txBody>
          <a:bodyPr/>
          <a:lstStyle/>
          <a:p>
            <a:pPr eaLnBrk="1" hangingPunct="1">
              <a:buClr>
                <a:srgbClr val="FF0000"/>
              </a:buClr>
              <a:buFont typeface="Wingdings" panose="05000000000000000000" pitchFamily="2" charset="2"/>
              <a:buChar char="ü"/>
            </a:pPr>
            <a:r>
              <a:rPr lang="en-GB" altLang="en-US" sz="3200" dirty="0"/>
              <a:t>“Although policy makers are increasingly intent upon ‘closing the gap’ in educational achievement, recent strategies that aim to realise this, either by raising aspirations or diversifying the market, are both significantly flawed. There is a need for innovative ideas in order to close the social class gap in education.”</a:t>
            </a:r>
          </a:p>
        </p:txBody>
      </p:sp>
      <p:sp>
        <p:nvSpPr>
          <p:cNvPr id="7" name="6 Rectángulo">
            <a:extLst>
              <a:ext uri="{FF2B5EF4-FFF2-40B4-BE49-F238E27FC236}">
                <a16:creationId xmlns:a16="http://schemas.microsoft.com/office/drawing/2014/main" id="{44A8869C-EC51-46D4-9429-EB68236DD9F8}"/>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14341" name="7 CuadroTexto">
            <a:extLst>
              <a:ext uri="{FF2B5EF4-FFF2-40B4-BE49-F238E27FC236}">
                <a16:creationId xmlns:a16="http://schemas.microsoft.com/office/drawing/2014/main" id="{DE2F292C-80FA-4A7A-ADC1-5E78C7A3EDF5}"/>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dirty="0">
                <a:solidFill>
                  <a:schemeClr val="bg1"/>
                </a:solidFill>
                <a:latin typeface="Arial Narrow" panose="020B0606020202030204" pitchFamily="34" charset="0"/>
              </a:rPr>
              <a:t>Perry &amp; Francis (2010 p2)  </a:t>
            </a:r>
          </a:p>
        </p:txBody>
      </p:sp>
      <p:pic>
        <p:nvPicPr>
          <p:cNvPr id="14342" name="Picture 1">
            <a:extLst>
              <a:ext uri="{FF2B5EF4-FFF2-40B4-BE49-F238E27FC236}">
                <a16:creationId xmlns:a16="http://schemas.microsoft.com/office/drawing/2014/main" id="{39DA91B1-20B9-43BD-B5FF-C23C3E7008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734743" y="3429000"/>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3BB3BC14-4941-3E67-4772-20C030BB2D54}"/>
              </a:ext>
            </a:extLst>
          </p:cNvPr>
          <p:cNvSpPr txBox="1"/>
          <p:nvPr/>
        </p:nvSpPr>
        <p:spPr>
          <a:xfrm>
            <a:off x="179705" y="5807631"/>
            <a:ext cx="12192001" cy="369332"/>
          </a:xfrm>
          <a:prstGeom prst="rect">
            <a:avLst/>
          </a:prstGeom>
          <a:noFill/>
        </p:spPr>
        <p:txBody>
          <a:bodyPr wrap="square">
            <a:spAutoFit/>
          </a:bodyPr>
          <a:lstStyle/>
          <a:p>
            <a:r>
              <a:rPr lang="en-GB" dirty="0"/>
              <a:t>Perry, E. and Francis, B., 2010. The social class gap for educational achievement: A review of the literature. </a:t>
            </a:r>
            <a:r>
              <a:rPr lang="en-GB" i="1" dirty="0"/>
              <a:t>RSA Projects</a:t>
            </a:r>
            <a:r>
              <a:rPr lang="en-GB" dirty="0"/>
              <a:t>, pp.1-21.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4017D44-96B3-47D9-BF25-F0D68FA2EB17}"/>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3" name="Content Placeholder 2">
            <a:extLst>
              <a:ext uri="{FF2B5EF4-FFF2-40B4-BE49-F238E27FC236}">
                <a16:creationId xmlns:a16="http://schemas.microsoft.com/office/drawing/2014/main" id="{30286524-C787-46F8-8BBD-3C620F7811E1}"/>
              </a:ext>
            </a:extLst>
          </p:cNvPr>
          <p:cNvSpPr>
            <a:spLocks noGrp="1"/>
          </p:cNvSpPr>
          <p:nvPr>
            <p:ph idx="1"/>
          </p:nvPr>
        </p:nvSpPr>
        <p:spPr>
          <a:xfrm>
            <a:off x="838200" y="1173163"/>
            <a:ext cx="10886440" cy="5003800"/>
          </a:xfrm>
        </p:spPr>
        <p:txBody>
          <a:bodyPr rtlCol="0">
            <a:normAutofit lnSpcReduction="10000"/>
          </a:bodyPr>
          <a:lstStyle/>
          <a:p>
            <a:pPr eaLnBrk="1" fontAlgn="auto" hangingPunct="1">
              <a:spcAft>
                <a:spcPts val="0"/>
              </a:spcAft>
              <a:buClr>
                <a:srgbClr val="FF0000"/>
              </a:buClr>
              <a:buFont typeface="Wingdings" pitchFamily="2" charset="2"/>
              <a:buChar char="ü"/>
              <a:defRPr/>
            </a:pPr>
            <a:r>
              <a:rPr lang="en-GB" sz="3200" dirty="0"/>
              <a:t>“The early years of a child’s life have a lasting impact, but there are stark social class differences in how ready children are for school: in the last decade 500,000 poorer children were not school-ready by age five.”</a:t>
            </a:r>
          </a:p>
          <a:p>
            <a:pPr eaLnBrk="1" fontAlgn="auto" hangingPunct="1">
              <a:spcAft>
                <a:spcPts val="0"/>
              </a:spcAft>
              <a:buClr>
                <a:srgbClr val="FF0000"/>
              </a:buClr>
              <a:buFont typeface="Wingdings" pitchFamily="2" charset="2"/>
              <a:buChar char="ü"/>
              <a:defRPr/>
            </a:pPr>
            <a:r>
              <a:rPr lang="en-GB" sz="3200" dirty="0"/>
              <a:t>A child living in one of England’s most disadvantaged areas is 27 times more likely to go to an inadequate school than a child living in one of the least disadvantaged. </a:t>
            </a:r>
          </a:p>
          <a:p>
            <a:pPr eaLnBrk="1" fontAlgn="auto" hangingPunct="1">
              <a:spcAft>
                <a:spcPts val="0"/>
              </a:spcAft>
              <a:buClr>
                <a:srgbClr val="FF0000"/>
              </a:buClr>
              <a:buFont typeface="Wingdings" pitchFamily="2" charset="2"/>
              <a:buChar char="ü"/>
              <a:defRPr/>
            </a:pPr>
            <a:r>
              <a:rPr lang="en-GB" sz="3200" dirty="0"/>
              <a:t>Ten local authorities account for one in five of England’s children in failing schools.</a:t>
            </a:r>
          </a:p>
          <a:p>
            <a:pPr eaLnBrk="1" fontAlgn="auto" hangingPunct="1">
              <a:spcAft>
                <a:spcPts val="0"/>
              </a:spcAft>
              <a:buClr>
                <a:srgbClr val="FF0000"/>
              </a:buClr>
              <a:buFont typeface="Wingdings" pitchFamily="2" charset="2"/>
              <a:buChar char="ü"/>
              <a:defRPr/>
            </a:pPr>
            <a:r>
              <a:rPr lang="en-GB" sz="3200" dirty="0"/>
              <a:t>Social Mobility Commission (2016) </a:t>
            </a:r>
            <a:r>
              <a:rPr lang="en-GB" sz="1900" dirty="0">
                <a:hlinkClick r:id="rId3"/>
              </a:rPr>
              <a:t>https://www.gov.uk/government/uploads/system/uploads/attachment_data/file/569412/Social_Mobility_2016_Summary_final.pdf</a:t>
            </a:r>
            <a:r>
              <a:rPr lang="en-GB" sz="1900" dirty="0"/>
              <a:t> </a:t>
            </a:r>
          </a:p>
        </p:txBody>
      </p:sp>
      <p:sp>
        <p:nvSpPr>
          <p:cNvPr id="7" name="6 Rectángulo">
            <a:extLst>
              <a:ext uri="{FF2B5EF4-FFF2-40B4-BE49-F238E27FC236}">
                <a16:creationId xmlns:a16="http://schemas.microsoft.com/office/drawing/2014/main" id="{4F1F78FF-00BE-49CB-8CFE-4CA2A603CF3B}"/>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16389" name="7 CuadroTexto">
            <a:extLst>
              <a:ext uri="{FF2B5EF4-FFF2-40B4-BE49-F238E27FC236}">
                <a16:creationId xmlns:a16="http://schemas.microsoft.com/office/drawing/2014/main" id="{64D4A45E-23BD-4A5A-90B6-7E215525A492}"/>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dirty="0">
                <a:solidFill>
                  <a:schemeClr val="bg1"/>
                </a:solidFill>
                <a:latin typeface="Arial Narrow" panose="020B0606020202030204" pitchFamily="34" charset="0"/>
              </a:rPr>
              <a:t>State of the Nation (2016)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322A2-E15C-29D8-9C2F-E084A4E2D31B}"/>
            </a:ext>
          </a:extLst>
        </p:cNvPr>
        <p:cNvGrpSpPr/>
        <p:nvPr/>
      </p:nvGrpSpPr>
      <p:grpSpPr>
        <a:xfrm>
          <a:off x="0" y="0"/>
          <a:ext cx="0" cy="0"/>
          <a:chOff x="0" y="0"/>
          <a:chExt cx="0" cy="0"/>
        </a:xfrm>
      </p:grpSpPr>
      <p:sp>
        <p:nvSpPr>
          <p:cNvPr id="16386" name="Title 1">
            <a:extLst>
              <a:ext uri="{FF2B5EF4-FFF2-40B4-BE49-F238E27FC236}">
                <a16:creationId xmlns:a16="http://schemas.microsoft.com/office/drawing/2014/main" id="{8CEAB0B7-4C4B-6CA0-5AB4-359F8E7D0B0F}"/>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3" name="Content Placeholder 2">
            <a:extLst>
              <a:ext uri="{FF2B5EF4-FFF2-40B4-BE49-F238E27FC236}">
                <a16:creationId xmlns:a16="http://schemas.microsoft.com/office/drawing/2014/main" id="{21C3C1A7-FE11-7D74-44C4-917AA8C92F46}"/>
              </a:ext>
            </a:extLst>
          </p:cNvPr>
          <p:cNvSpPr>
            <a:spLocks noGrp="1"/>
          </p:cNvSpPr>
          <p:nvPr>
            <p:ph idx="1"/>
          </p:nvPr>
        </p:nvSpPr>
        <p:spPr>
          <a:xfrm>
            <a:off x="838200" y="1173163"/>
            <a:ext cx="10886440" cy="5003800"/>
          </a:xfrm>
        </p:spPr>
        <p:txBody>
          <a:bodyPr rtlCol="0">
            <a:normAutofit fontScale="92500" lnSpcReduction="20000"/>
          </a:bodyPr>
          <a:lstStyle/>
          <a:p>
            <a:pPr lvl="1"/>
            <a:r>
              <a:rPr lang="en-GB" sz="3200" dirty="0"/>
              <a:t>Social mobility in the UK remains uneven and strongly influenced by background and location.</a:t>
            </a:r>
          </a:p>
          <a:p>
            <a:pPr lvl="1"/>
            <a:r>
              <a:rPr lang="en-GB" sz="3200" dirty="0"/>
              <a:t>The report analyses about 40 indicators across education, employment, income, housing and wealth.</a:t>
            </a:r>
          </a:p>
          <a:p>
            <a:pPr lvl="1"/>
            <a:r>
              <a:rPr lang="en-GB" sz="3200" dirty="0"/>
              <a:t>The UK sits roughly in the middle internationally for social mobility.</a:t>
            </a:r>
          </a:p>
          <a:p>
            <a:pPr lvl="1"/>
            <a:r>
              <a:rPr lang="en-GB" sz="3100" dirty="0"/>
              <a:t>Large regional inequalities across the UK.</a:t>
            </a:r>
          </a:p>
          <a:p>
            <a:pPr lvl="1"/>
            <a:r>
              <a:rPr lang="en-GB" sz="3100" dirty="0"/>
              <a:t>Former industrial regions face long-term disadvantage.</a:t>
            </a:r>
          </a:p>
          <a:p>
            <a:pPr lvl="1"/>
            <a:r>
              <a:rPr lang="en-GB" sz="3100" dirty="0"/>
              <a:t>Education helps but does not guarantee upward mobility.</a:t>
            </a:r>
          </a:p>
          <a:p>
            <a:pPr lvl="1"/>
            <a:r>
              <a:rPr lang="en-GB" sz="3100" dirty="0"/>
              <a:t>Youth disengagement is increasing (more NEET young people).</a:t>
            </a:r>
          </a:p>
          <a:p>
            <a:pPr lvl="1"/>
            <a:r>
              <a:rPr lang="en-GB" sz="3100" dirty="0"/>
              <a:t>Some cities outside London are becoming new centres of opportunity.</a:t>
            </a:r>
          </a:p>
          <a:p>
            <a:pPr lvl="1"/>
            <a:r>
              <a:rPr lang="en-GB" sz="3100" dirty="0"/>
              <a:t>Overall progress in social mobility is slow and uneven.</a:t>
            </a:r>
          </a:p>
          <a:p>
            <a:pPr lvl="1"/>
            <a:endParaRPr lang="en-GB" sz="3100" dirty="0"/>
          </a:p>
        </p:txBody>
      </p:sp>
      <p:sp>
        <p:nvSpPr>
          <p:cNvPr id="7" name="6 Rectángulo">
            <a:extLst>
              <a:ext uri="{FF2B5EF4-FFF2-40B4-BE49-F238E27FC236}">
                <a16:creationId xmlns:a16="http://schemas.microsoft.com/office/drawing/2014/main" id="{4FA30D80-FE22-CC4B-05FD-8D6DB8BFB1B3}"/>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16389" name="7 CuadroTexto">
            <a:extLst>
              <a:ext uri="{FF2B5EF4-FFF2-40B4-BE49-F238E27FC236}">
                <a16:creationId xmlns:a16="http://schemas.microsoft.com/office/drawing/2014/main" id="{77DA555B-0F23-6D96-FA34-443E269A3818}"/>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dirty="0">
                <a:solidFill>
                  <a:schemeClr val="bg1"/>
                </a:solidFill>
                <a:latin typeface="Arial Narrow" panose="020B0606020202030204" pitchFamily="34" charset="0"/>
              </a:rPr>
              <a:t>State of the Nation (2025)   </a:t>
            </a:r>
          </a:p>
        </p:txBody>
      </p:sp>
      <p:sp>
        <p:nvSpPr>
          <p:cNvPr id="4" name="TextBox 3">
            <a:extLst>
              <a:ext uri="{FF2B5EF4-FFF2-40B4-BE49-F238E27FC236}">
                <a16:creationId xmlns:a16="http://schemas.microsoft.com/office/drawing/2014/main" id="{82A22DFF-6496-AB5F-65B0-0C382CC1E61E}"/>
              </a:ext>
            </a:extLst>
          </p:cNvPr>
          <p:cNvSpPr txBox="1"/>
          <p:nvPr/>
        </p:nvSpPr>
        <p:spPr>
          <a:xfrm>
            <a:off x="1038860" y="5974943"/>
            <a:ext cx="10685780" cy="646331"/>
          </a:xfrm>
          <a:prstGeom prst="rect">
            <a:avLst/>
          </a:prstGeom>
          <a:noFill/>
        </p:spPr>
        <p:txBody>
          <a:bodyPr wrap="square">
            <a:spAutoFit/>
          </a:bodyPr>
          <a:lstStyle/>
          <a:p>
            <a:r>
              <a:rPr lang="en-GB" dirty="0"/>
              <a:t>Social Mobility Commission (2025) </a:t>
            </a:r>
            <a:r>
              <a:rPr lang="en-GB" i="1" dirty="0"/>
              <a:t>State of the Nation 2025: The evolving story of social mobility in the UK</a:t>
            </a:r>
            <a:r>
              <a:rPr lang="en-GB" dirty="0"/>
              <a:t>. London: Social Mobility Commission. Available at: </a:t>
            </a:r>
            <a:r>
              <a:rPr lang="en-GB" dirty="0">
                <a:hlinkClick r:id="rId3"/>
              </a:rPr>
              <a:t>State of the Nation 2025 report</a:t>
            </a:r>
            <a:r>
              <a:rPr lang="en-GB" dirty="0"/>
              <a:t> (Accessed: 15 March 2026)</a:t>
            </a:r>
          </a:p>
        </p:txBody>
      </p:sp>
    </p:spTree>
    <p:extLst>
      <p:ext uri="{BB962C8B-B14F-4D97-AF65-F5344CB8AC3E}">
        <p14:creationId xmlns:p14="http://schemas.microsoft.com/office/powerpoint/2010/main" val="240037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BEE2741A-2BCA-4277-AA07-8A1427C5BCFE}"/>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18435" name="Content Placeholder 2">
            <a:extLst>
              <a:ext uri="{FF2B5EF4-FFF2-40B4-BE49-F238E27FC236}">
                <a16:creationId xmlns:a16="http://schemas.microsoft.com/office/drawing/2014/main" id="{8C428C01-8EAB-46AF-9471-6FC39DE59C6F}"/>
              </a:ext>
            </a:extLst>
          </p:cNvPr>
          <p:cNvSpPr>
            <a:spLocks noGrp="1"/>
          </p:cNvSpPr>
          <p:nvPr>
            <p:ph idx="1"/>
          </p:nvPr>
        </p:nvSpPr>
        <p:spPr>
          <a:xfrm>
            <a:off x="838199" y="1173163"/>
            <a:ext cx="11030585" cy="3469957"/>
          </a:xfrm>
        </p:spPr>
        <p:txBody>
          <a:bodyPr/>
          <a:lstStyle/>
          <a:p>
            <a:pPr eaLnBrk="1" hangingPunct="1">
              <a:buClr>
                <a:srgbClr val="FF0000"/>
              </a:buClr>
              <a:buFont typeface="Wingdings" panose="05000000000000000000" pitchFamily="2" charset="2"/>
              <a:buChar char="ü"/>
            </a:pPr>
            <a:r>
              <a:rPr lang="en-GB" altLang="en-US" sz="3600" dirty="0"/>
              <a:t>Impact of class interwoven with gender</a:t>
            </a:r>
          </a:p>
          <a:p>
            <a:pPr eaLnBrk="1" hangingPunct="1">
              <a:buClr>
                <a:srgbClr val="FF0000"/>
              </a:buClr>
              <a:buFont typeface="Wingdings" panose="05000000000000000000" pitchFamily="2" charset="2"/>
              <a:buChar char="ü"/>
            </a:pPr>
            <a:r>
              <a:rPr lang="en-GB" altLang="en-US" sz="3600" dirty="0"/>
              <a:t>Key role played by the educational level of mother</a:t>
            </a:r>
          </a:p>
          <a:p>
            <a:pPr eaLnBrk="1" hangingPunct="1">
              <a:buClr>
                <a:srgbClr val="FF0000"/>
              </a:buClr>
              <a:buFont typeface="Wingdings" panose="05000000000000000000" pitchFamily="2" charset="2"/>
              <a:buChar char="ü"/>
            </a:pPr>
            <a:r>
              <a:rPr lang="en-GB" altLang="en-US" sz="3600" dirty="0"/>
              <a:t>“…factors such as  (socio-economic group), gender…. and race/ethnicity… appear to link to academic success in schools…… (and) are not within the control of children, schools or families..” (Raag et al. p. 692)</a:t>
            </a:r>
          </a:p>
          <a:p>
            <a:pPr eaLnBrk="1" hangingPunct="1">
              <a:buClr>
                <a:srgbClr val="FF0000"/>
              </a:buClr>
              <a:buFont typeface="Wingdings" panose="05000000000000000000" pitchFamily="2" charset="2"/>
              <a:buChar char="ü"/>
            </a:pPr>
            <a:endParaRPr lang="en-GB" altLang="en-US" sz="1900" dirty="0"/>
          </a:p>
        </p:txBody>
      </p:sp>
      <p:sp>
        <p:nvSpPr>
          <p:cNvPr id="7" name="6 Rectángulo">
            <a:extLst>
              <a:ext uri="{FF2B5EF4-FFF2-40B4-BE49-F238E27FC236}">
                <a16:creationId xmlns:a16="http://schemas.microsoft.com/office/drawing/2014/main" id="{003B24DC-D7A9-490D-BA30-9088EE9FCCA7}"/>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18437" name="7 CuadroTexto">
            <a:extLst>
              <a:ext uri="{FF2B5EF4-FFF2-40B4-BE49-F238E27FC236}">
                <a16:creationId xmlns:a16="http://schemas.microsoft.com/office/drawing/2014/main" id="{20961059-74C2-44AB-940B-97ED5AC26891}"/>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a:solidFill>
                  <a:schemeClr val="bg1"/>
                </a:solidFill>
                <a:latin typeface="Arial Narrow" panose="020B0606020202030204" pitchFamily="34" charset="0"/>
              </a:rPr>
              <a:t>Educational Impact of Mother </a:t>
            </a:r>
          </a:p>
        </p:txBody>
      </p:sp>
      <p:pic>
        <p:nvPicPr>
          <p:cNvPr id="18438" name="Picture 1">
            <a:extLst>
              <a:ext uri="{FF2B5EF4-FFF2-40B4-BE49-F238E27FC236}">
                <a16:creationId xmlns:a16="http://schemas.microsoft.com/office/drawing/2014/main" id="{F5E6E355-416D-4076-9FE1-3CC11FD8376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73235" y="4857750"/>
            <a:ext cx="2495550"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52EC2FD-24C2-4C46-B2C3-8E74DC574288}"/>
              </a:ext>
            </a:extLst>
          </p:cNvPr>
          <p:cNvSpPr>
            <a:spLocks noGrp="1"/>
          </p:cNvSpPr>
          <p:nvPr>
            <p:ph type="title"/>
          </p:nvPr>
        </p:nvSpPr>
        <p:spPr>
          <a:xfrm>
            <a:off x="715963" y="150813"/>
            <a:ext cx="10515600" cy="763587"/>
          </a:xfrm>
        </p:spPr>
        <p:txBody>
          <a:bodyPr/>
          <a:lstStyle/>
          <a:p>
            <a:pPr algn="ctr" eaLnBrk="1" hangingPunct="1"/>
            <a:r>
              <a:rPr lang="en-GB" altLang="en-US" sz="4000">
                <a:solidFill>
                  <a:schemeClr val="bg1"/>
                </a:solidFill>
              </a:rPr>
              <a:t>Characteristics of the Spanish model</a:t>
            </a:r>
          </a:p>
        </p:txBody>
      </p:sp>
      <p:pic>
        <p:nvPicPr>
          <p:cNvPr id="20483" name="Content Placeholder 2">
            <a:extLst>
              <a:ext uri="{FF2B5EF4-FFF2-40B4-BE49-F238E27FC236}">
                <a16:creationId xmlns:a16="http://schemas.microsoft.com/office/drawing/2014/main" id="{1ED4C5BD-13CD-4A63-A18F-C8BD94EC9F8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1220788"/>
            <a:ext cx="11506200" cy="5364162"/>
          </a:xfrm>
        </p:spPr>
      </p:pic>
      <p:sp>
        <p:nvSpPr>
          <p:cNvPr id="7" name="6 Rectángulo">
            <a:extLst>
              <a:ext uri="{FF2B5EF4-FFF2-40B4-BE49-F238E27FC236}">
                <a16:creationId xmlns:a16="http://schemas.microsoft.com/office/drawing/2014/main" id="{779CD8AA-11C4-43BA-8371-4D9478AE2090}"/>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a-ES" sz="3600" b="1" dirty="0"/>
              <a:t>HESA (2017</a:t>
            </a:r>
            <a:r>
              <a:rPr lang="ca-ES" b="1" dirty="0"/>
              <a:t>) https://www.hesa.ac.uk/data-and-analysis/performance-indicators/widening-participation-summary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0E5E250-FD76-413A-8F50-67D9C1AB1F05}"/>
              </a:ext>
            </a:extLst>
          </p:cNvPr>
          <p:cNvSpPr>
            <a:spLocks noGrp="1"/>
          </p:cNvSpPr>
          <p:nvPr>
            <p:ph type="title"/>
          </p:nvPr>
        </p:nvSpPr>
        <p:spPr>
          <a:xfrm>
            <a:off x="715963" y="150813"/>
            <a:ext cx="10515600" cy="763587"/>
          </a:xfrm>
        </p:spPr>
        <p:txBody>
          <a:bodyPr/>
          <a:lstStyle/>
          <a:p>
            <a:pPr algn="ctr" eaLnBrk="1" hangingPunct="1"/>
            <a:r>
              <a:rPr lang="en-GB" altLang="en-US" sz="4000">
                <a:solidFill>
                  <a:schemeClr val="bg1"/>
                </a:solidFill>
              </a:rPr>
              <a:t>Characteristics of the Spanish model</a:t>
            </a:r>
          </a:p>
        </p:txBody>
      </p:sp>
      <p:sp>
        <p:nvSpPr>
          <p:cNvPr id="7" name="6 Rectángulo">
            <a:extLst>
              <a:ext uri="{FF2B5EF4-FFF2-40B4-BE49-F238E27FC236}">
                <a16:creationId xmlns:a16="http://schemas.microsoft.com/office/drawing/2014/main" id="{6A1101F6-7F43-4E92-9ACC-876922EEE179}"/>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a-ES" sz="3600" b="1" dirty="0"/>
              <a:t>HESA (2017</a:t>
            </a:r>
            <a:r>
              <a:rPr lang="ca-ES" b="1" dirty="0"/>
              <a:t>) https://www.hesa.ac.uk/data-and-analysis/performance-indicators/widening-participation-summary</a:t>
            </a:r>
          </a:p>
        </p:txBody>
      </p:sp>
      <p:pic>
        <p:nvPicPr>
          <p:cNvPr id="22532" name="Content Placeholder 3">
            <a:extLst>
              <a:ext uri="{FF2B5EF4-FFF2-40B4-BE49-F238E27FC236}">
                <a16:creationId xmlns:a16="http://schemas.microsoft.com/office/drawing/2014/main" id="{AC52095B-3D34-4176-898E-AE17E9A6267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81000" y="1530350"/>
            <a:ext cx="11430000" cy="5327650"/>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DA2599D-FB27-4548-A57D-41ECBC0E5B92}"/>
              </a:ext>
            </a:extLst>
          </p:cNvPr>
          <p:cNvSpPr>
            <a:spLocks noGrp="1"/>
          </p:cNvSpPr>
          <p:nvPr>
            <p:ph type="title"/>
          </p:nvPr>
        </p:nvSpPr>
        <p:spPr>
          <a:xfrm>
            <a:off x="715963" y="150813"/>
            <a:ext cx="10515600" cy="763587"/>
          </a:xfrm>
        </p:spPr>
        <p:txBody>
          <a:bodyPr/>
          <a:lstStyle/>
          <a:p>
            <a:pPr algn="ctr" eaLnBrk="1" hangingPunct="1"/>
            <a:r>
              <a:rPr lang="en-GB" altLang="en-US" sz="4000">
                <a:solidFill>
                  <a:schemeClr val="bg1"/>
                </a:solidFill>
              </a:rPr>
              <a:t>Characteristics of the Spanish model</a:t>
            </a:r>
          </a:p>
        </p:txBody>
      </p:sp>
      <p:sp>
        <p:nvSpPr>
          <p:cNvPr id="7" name="6 Rectángulo">
            <a:extLst>
              <a:ext uri="{FF2B5EF4-FFF2-40B4-BE49-F238E27FC236}">
                <a16:creationId xmlns:a16="http://schemas.microsoft.com/office/drawing/2014/main" id="{8FC10162-04BA-4F9A-8D02-21ED911DB8D0}"/>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a-ES" sz="3600" b="1" dirty="0"/>
              <a:t>Graduate Earnings (Department for Education, 2017) </a:t>
            </a:r>
            <a:r>
              <a:rPr lang="ca-ES" b="1" dirty="0"/>
              <a:t>https://www.gov.uk/government/uploads/system/uploads/attachment_data/file/619512/SFR_18_2017_LEO_mainText.pdf</a:t>
            </a:r>
          </a:p>
        </p:txBody>
      </p:sp>
      <p:pic>
        <p:nvPicPr>
          <p:cNvPr id="24580" name="Content Placeholder 2">
            <a:extLst>
              <a:ext uri="{FF2B5EF4-FFF2-40B4-BE49-F238E27FC236}">
                <a16:creationId xmlns:a16="http://schemas.microsoft.com/office/drawing/2014/main" id="{98AFC563-537D-4075-8572-C21CA7CF673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974725" y="954088"/>
            <a:ext cx="10496550" cy="5903912"/>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0F5B801-C953-4807-8ABE-1410BD9F27CC}"/>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18435" name="Content Placeholder 2">
            <a:extLst>
              <a:ext uri="{FF2B5EF4-FFF2-40B4-BE49-F238E27FC236}">
                <a16:creationId xmlns:a16="http://schemas.microsoft.com/office/drawing/2014/main" id="{139C9F90-BB2F-4EA2-8EA7-D27CF4336382}"/>
              </a:ext>
            </a:extLst>
          </p:cNvPr>
          <p:cNvSpPr>
            <a:spLocks noGrp="1"/>
          </p:cNvSpPr>
          <p:nvPr>
            <p:ph idx="1"/>
          </p:nvPr>
        </p:nvSpPr>
        <p:spPr>
          <a:xfrm>
            <a:off x="838200" y="1173163"/>
            <a:ext cx="10515600" cy="5003800"/>
          </a:xfrm>
        </p:spPr>
        <p:txBody>
          <a:bodyPr/>
          <a:lstStyle/>
          <a:p>
            <a:pPr eaLnBrk="1" hangingPunct="1">
              <a:buClr>
                <a:srgbClr val="FF0000"/>
              </a:buClr>
              <a:buFont typeface="Wingdings" panose="05000000000000000000" pitchFamily="2" charset="2"/>
              <a:buChar char="ü"/>
              <a:defRPr/>
            </a:pPr>
            <a:r>
              <a:rPr lang="en-GB" altLang="en-US" sz="3200" dirty="0"/>
              <a:t>British acting dominated by those from a privileged class background. </a:t>
            </a:r>
          </a:p>
          <a:p>
            <a:pPr eaLnBrk="1" hangingPunct="1">
              <a:buClr>
                <a:srgbClr val="FF0000"/>
              </a:buClr>
              <a:buFont typeface="Wingdings" panose="05000000000000000000" pitchFamily="2" charset="2"/>
              <a:buChar char="ü"/>
              <a:defRPr/>
            </a:pPr>
            <a:r>
              <a:rPr lang="en-GB" altLang="en-US" sz="3200" dirty="0"/>
              <a:t>Even when the working class access the profession their lack of social, economic and cultural capital can limit their opportunities.  </a:t>
            </a:r>
          </a:p>
          <a:p>
            <a:pPr marL="0" indent="0" eaLnBrk="1" hangingPunct="1">
              <a:buClr>
                <a:srgbClr val="FF0000"/>
              </a:buClr>
              <a:buFont typeface="Arial" panose="020B0604020202020204" pitchFamily="34" charset="0"/>
              <a:buNone/>
              <a:defRPr/>
            </a:pPr>
            <a:r>
              <a:rPr lang="en-GB" sz="3200" dirty="0"/>
              <a:t>   (Friedman, O’Brien &amp; </a:t>
            </a:r>
            <a:r>
              <a:rPr lang="en-GB" sz="3200" dirty="0" err="1"/>
              <a:t>Laurenson</a:t>
            </a:r>
            <a:r>
              <a:rPr lang="en-GB" sz="3200" dirty="0"/>
              <a:t>, 2016)</a:t>
            </a:r>
            <a:endParaRPr lang="en-GB" altLang="en-US" sz="3200" dirty="0">
              <a:latin typeface="Arial" panose="020B0604020202020204" pitchFamily="34" charset="0"/>
              <a:cs typeface="Arial" panose="020B0604020202020204" pitchFamily="34" charset="0"/>
            </a:endParaRPr>
          </a:p>
        </p:txBody>
      </p:sp>
      <p:sp>
        <p:nvSpPr>
          <p:cNvPr id="7" name="6 Rectángulo">
            <a:extLst>
              <a:ext uri="{FF2B5EF4-FFF2-40B4-BE49-F238E27FC236}">
                <a16:creationId xmlns:a16="http://schemas.microsoft.com/office/drawing/2014/main" id="{1D388CAD-1CA1-42AD-9BED-7ADF44E7CC2C}"/>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26629" name="7 CuadroTexto">
            <a:extLst>
              <a:ext uri="{FF2B5EF4-FFF2-40B4-BE49-F238E27FC236}">
                <a16:creationId xmlns:a16="http://schemas.microsoft.com/office/drawing/2014/main" id="{3A0AADA9-5035-4BC6-A288-B621FD1A4445}"/>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a:solidFill>
                  <a:schemeClr val="bg1"/>
                </a:solidFill>
                <a:latin typeface="Arial Narrow" panose="020B0606020202030204" pitchFamily="34" charset="0"/>
              </a:rPr>
              <a:t>Class and Occupations   </a:t>
            </a:r>
          </a:p>
        </p:txBody>
      </p:sp>
      <p:pic>
        <p:nvPicPr>
          <p:cNvPr id="26630" name="Picture 3">
            <a:extLst>
              <a:ext uri="{FF2B5EF4-FFF2-40B4-BE49-F238E27FC236}">
                <a16:creationId xmlns:a16="http://schemas.microsoft.com/office/drawing/2014/main" id="{DED2C016-8812-4972-A2D3-AFFE84F4D2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43788" y="4805363"/>
            <a:ext cx="33337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55CB1BA3-2734-4E83-AD3A-6A9828ED8A78}"/>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28675" name="Content Placeholder 2">
            <a:extLst>
              <a:ext uri="{FF2B5EF4-FFF2-40B4-BE49-F238E27FC236}">
                <a16:creationId xmlns:a16="http://schemas.microsoft.com/office/drawing/2014/main" id="{0C8676ED-0EA1-4699-8C21-C68AC94A060E}"/>
              </a:ext>
            </a:extLst>
          </p:cNvPr>
          <p:cNvSpPr>
            <a:spLocks noGrp="1"/>
          </p:cNvSpPr>
          <p:nvPr>
            <p:ph idx="1"/>
          </p:nvPr>
        </p:nvSpPr>
        <p:spPr>
          <a:xfrm>
            <a:off x="838200" y="1173163"/>
            <a:ext cx="10515600" cy="5003800"/>
          </a:xfrm>
        </p:spPr>
        <p:txBody>
          <a:bodyPr/>
          <a:lstStyle/>
          <a:p>
            <a:pPr eaLnBrk="1" hangingPunct="1">
              <a:buClr>
                <a:srgbClr val="FF0000"/>
              </a:buClr>
              <a:buFont typeface="Wingdings" panose="05000000000000000000" pitchFamily="2" charset="2"/>
              <a:buChar char="ü"/>
            </a:pPr>
            <a:endParaRPr lang="en-GB" altLang="en-US" sz="3200"/>
          </a:p>
          <a:p>
            <a:pPr eaLnBrk="1" hangingPunct="1">
              <a:buClr>
                <a:srgbClr val="FF0000"/>
              </a:buClr>
              <a:buFont typeface="Wingdings" panose="05000000000000000000" pitchFamily="2" charset="2"/>
              <a:buChar char="ü"/>
            </a:pPr>
            <a:endParaRPr lang="en-GB" altLang="en-US" sz="3200"/>
          </a:p>
          <a:p>
            <a:pPr eaLnBrk="1" hangingPunct="1">
              <a:buClr>
                <a:srgbClr val="FF0000"/>
              </a:buClr>
              <a:buFont typeface="Wingdings" panose="05000000000000000000" pitchFamily="2" charset="2"/>
              <a:buChar char="ü"/>
            </a:pPr>
            <a:r>
              <a:rPr lang="en-GB" altLang="en-US" sz="3600"/>
              <a:t>Roles and stereotypes at home and school</a:t>
            </a:r>
          </a:p>
          <a:p>
            <a:pPr eaLnBrk="1" hangingPunct="1">
              <a:buClr>
                <a:srgbClr val="FF0000"/>
              </a:buClr>
              <a:buFont typeface="Wingdings" panose="05000000000000000000" pitchFamily="2" charset="2"/>
              <a:buChar char="ü"/>
            </a:pPr>
            <a:r>
              <a:rPr lang="en-GB" altLang="en-US" sz="3600"/>
              <a:t>Subjects studied</a:t>
            </a:r>
          </a:p>
          <a:p>
            <a:pPr eaLnBrk="1" hangingPunct="1">
              <a:buClr>
                <a:srgbClr val="FF0000"/>
              </a:buClr>
              <a:buFont typeface="Wingdings" panose="05000000000000000000" pitchFamily="2" charset="2"/>
              <a:buChar char="ü"/>
            </a:pPr>
            <a:r>
              <a:rPr lang="en-GB" altLang="en-US" sz="3600"/>
              <a:t>Employer approaches</a:t>
            </a:r>
          </a:p>
          <a:p>
            <a:pPr eaLnBrk="1" hangingPunct="1">
              <a:buClr>
                <a:srgbClr val="FF0000"/>
              </a:buClr>
              <a:buFont typeface="Wingdings" panose="05000000000000000000" pitchFamily="2" charset="2"/>
              <a:buChar char="ü"/>
            </a:pPr>
            <a:r>
              <a:rPr lang="en-GB" altLang="en-US" sz="3600"/>
              <a:t>Vertical and Horizontal segregation </a:t>
            </a:r>
            <a:endParaRPr lang="en-GB" altLang="en-US" sz="3600">
              <a:latin typeface="Arial" panose="020B0604020202020204" pitchFamily="34" charset="0"/>
              <a:cs typeface="Arial" panose="020B0604020202020204" pitchFamily="34" charset="0"/>
            </a:endParaRPr>
          </a:p>
        </p:txBody>
      </p:sp>
      <p:sp>
        <p:nvSpPr>
          <p:cNvPr id="7" name="6 Rectángulo">
            <a:extLst>
              <a:ext uri="{FF2B5EF4-FFF2-40B4-BE49-F238E27FC236}">
                <a16:creationId xmlns:a16="http://schemas.microsoft.com/office/drawing/2014/main" id="{BECFD476-FDE0-4A6E-8B77-6D234280A50A}"/>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28677" name="7 CuadroTexto">
            <a:extLst>
              <a:ext uri="{FF2B5EF4-FFF2-40B4-BE49-F238E27FC236}">
                <a16:creationId xmlns:a16="http://schemas.microsoft.com/office/drawing/2014/main" id="{B0E1F236-96CA-4057-9A24-AC7146248F5B}"/>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a:solidFill>
                  <a:schemeClr val="bg1"/>
                </a:solidFill>
                <a:latin typeface="Arial Narrow" panose="020B0606020202030204" pitchFamily="34" charset="0"/>
              </a:rPr>
              <a:t>Gender   </a:t>
            </a:r>
          </a:p>
        </p:txBody>
      </p:sp>
      <p:pic>
        <p:nvPicPr>
          <p:cNvPr id="28678" name="Picture 6" descr="MCj01521590000[1]">
            <a:extLst>
              <a:ext uri="{FF2B5EF4-FFF2-40B4-BE49-F238E27FC236}">
                <a16:creationId xmlns:a16="http://schemas.microsoft.com/office/drawing/2014/main" id="{C3A01E9B-B694-4DE9-B919-92F548C5DE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3488" y="969963"/>
            <a:ext cx="1168400" cy="116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9" name="Picture 8" descr="MCj01521650000[1]">
            <a:extLst>
              <a:ext uri="{FF2B5EF4-FFF2-40B4-BE49-F238E27FC236}">
                <a16:creationId xmlns:a16="http://schemas.microsoft.com/office/drawing/2014/main" id="{BD27EA28-366A-4618-AC2E-9955BAA596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2313" y="969963"/>
            <a:ext cx="1168400" cy="116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E52F69E6-CA59-468E-9D32-F9768E183949}"/>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30723" name="Content Placeholder 2">
            <a:extLst>
              <a:ext uri="{FF2B5EF4-FFF2-40B4-BE49-F238E27FC236}">
                <a16:creationId xmlns:a16="http://schemas.microsoft.com/office/drawing/2014/main" id="{96F9C995-0928-4D5E-A232-BDCFFF6FA0A4}"/>
              </a:ext>
            </a:extLst>
          </p:cNvPr>
          <p:cNvSpPr>
            <a:spLocks noGrp="1"/>
          </p:cNvSpPr>
          <p:nvPr>
            <p:ph idx="1"/>
          </p:nvPr>
        </p:nvSpPr>
        <p:spPr>
          <a:xfrm>
            <a:off x="838200" y="1312863"/>
            <a:ext cx="10515600" cy="5316537"/>
          </a:xfrm>
        </p:spPr>
        <p:txBody>
          <a:bodyPr/>
          <a:lstStyle/>
          <a:p>
            <a:pPr eaLnBrk="1" hangingPunct="1">
              <a:buClr>
                <a:srgbClr val="FF0000"/>
              </a:buClr>
              <a:buFont typeface="Wingdings" panose="05000000000000000000" pitchFamily="2" charset="2"/>
              <a:buChar char="ü"/>
            </a:pPr>
            <a:r>
              <a:rPr lang="en-GB" altLang="en-US" sz="3200"/>
              <a:t>McGregor-Smith Review (2017) </a:t>
            </a:r>
          </a:p>
          <a:p>
            <a:pPr eaLnBrk="1" hangingPunct="1">
              <a:buClr>
                <a:srgbClr val="FF0000"/>
              </a:buClr>
              <a:buFont typeface="Wingdings" panose="05000000000000000000" pitchFamily="2" charset="2"/>
              <a:buChar char="ü"/>
            </a:pPr>
            <a:endParaRPr lang="en-GB" altLang="en-US" sz="3200"/>
          </a:p>
          <a:p>
            <a:pPr eaLnBrk="1" hangingPunct="1">
              <a:buClr>
                <a:srgbClr val="FF0000"/>
              </a:buClr>
              <a:buFont typeface="Wingdings" panose="05000000000000000000" pitchFamily="2" charset="2"/>
              <a:buChar char="ü"/>
            </a:pPr>
            <a:r>
              <a:rPr lang="en-GB" altLang="en-US" sz="3200"/>
              <a:t>There is discrimination and bias at every stage of an individual’s career, and even before it begins – p5</a:t>
            </a:r>
            <a:endParaRPr lang="en-GB" altLang="en-US" sz="3200">
              <a:cs typeface="Arial" panose="020B0604020202020204" pitchFamily="34" charset="0"/>
            </a:endParaRPr>
          </a:p>
          <a:p>
            <a:pPr eaLnBrk="1" hangingPunct="1">
              <a:buClr>
                <a:srgbClr val="FF0000"/>
              </a:buClr>
              <a:buFont typeface="Wingdings" panose="05000000000000000000" pitchFamily="2" charset="2"/>
              <a:buChar char="ü"/>
            </a:pPr>
            <a:endParaRPr lang="en-GB" altLang="en-US" sz="3200">
              <a:cs typeface="Arial" panose="020B0604020202020204" pitchFamily="34" charset="0"/>
            </a:endParaRPr>
          </a:p>
          <a:p>
            <a:pPr eaLnBrk="1" hangingPunct="1">
              <a:buClr>
                <a:srgbClr val="FF0000"/>
              </a:buClr>
              <a:buFont typeface="Wingdings" panose="05000000000000000000" pitchFamily="2" charset="2"/>
              <a:buChar char="ü"/>
            </a:pPr>
            <a:r>
              <a:rPr lang="en-GB" altLang="en-US" sz="3200"/>
              <a:t>Much of the bias is structural and a result of a system that benefits a certain group of people – p3 </a:t>
            </a:r>
          </a:p>
          <a:p>
            <a:pPr eaLnBrk="1" hangingPunct="1">
              <a:buClr>
                <a:srgbClr val="FF0000"/>
              </a:buClr>
              <a:buFont typeface="Wingdings" panose="05000000000000000000" pitchFamily="2" charset="2"/>
              <a:buChar char="ü"/>
            </a:pPr>
            <a:endParaRPr lang="en-GB" altLang="en-US" sz="3200"/>
          </a:p>
          <a:p>
            <a:pPr eaLnBrk="1" hangingPunct="1">
              <a:buClr>
                <a:srgbClr val="FF0000"/>
              </a:buClr>
              <a:buFont typeface="Wingdings" panose="05000000000000000000" pitchFamily="2" charset="2"/>
              <a:buChar char="ü"/>
            </a:pPr>
            <a:r>
              <a:rPr lang="en-GB" altLang="en-US" sz="3200">
                <a:cs typeface="Arial" panose="020B0604020202020204" pitchFamily="34" charset="0"/>
              </a:rPr>
              <a:t>Diverse and inclusive workforce making the most of talent will bring huge rewards to business. </a:t>
            </a:r>
          </a:p>
        </p:txBody>
      </p:sp>
      <p:sp>
        <p:nvSpPr>
          <p:cNvPr id="7" name="6 Rectángulo">
            <a:extLst>
              <a:ext uri="{FF2B5EF4-FFF2-40B4-BE49-F238E27FC236}">
                <a16:creationId xmlns:a16="http://schemas.microsoft.com/office/drawing/2014/main" id="{D908AE1E-68C5-4B93-AC63-70BA59C35DF7}"/>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30725" name="7 CuadroTexto">
            <a:extLst>
              <a:ext uri="{FF2B5EF4-FFF2-40B4-BE49-F238E27FC236}">
                <a16:creationId xmlns:a16="http://schemas.microsoft.com/office/drawing/2014/main" id="{F92E0B47-7286-4408-8385-C49BDD7C5503}"/>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a:solidFill>
                  <a:schemeClr val="bg1"/>
                </a:solidFill>
              </a:rPr>
              <a:t>Race  </a:t>
            </a:r>
            <a:endParaRPr lang="en-GB" altLang="en-US" sz="3600" b="1">
              <a:solidFill>
                <a:schemeClr val="bg1"/>
              </a:solidFill>
              <a:latin typeface="Arial Narrow" panose="020B060602020203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3CD413FA-AD40-4459-9749-4443667FAC49}"/>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32771" name="Content Placeholder 2">
            <a:extLst>
              <a:ext uri="{FF2B5EF4-FFF2-40B4-BE49-F238E27FC236}">
                <a16:creationId xmlns:a16="http://schemas.microsoft.com/office/drawing/2014/main" id="{4F60EB04-FA72-4118-BA4F-F50A0C456499}"/>
              </a:ext>
            </a:extLst>
          </p:cNvPr>
          <p:cNvSpPr>
            <a:spLocks noGrp="1"/>
          </p:cNvSpPr>
          <p:nvPr>
            <p:ph idx="1"/>
          </p:nvPr>
        </p:nvSpPr>
        <p:spPr>
          <a:xfrm>
            <a:off x="838200" y="1298575"/>
            <a:ext cx="10515600" cy="4878388"/>
          </a:xfrm>
        </p:spPr>
        <p:txBody>
          <a:bodyPr/>
          <a:lstStyle/>
          <a:p>
            <a:pPr marL="0" indent="0" eaLnBrk="1" hangingPunct="1">
              <a:buClr>
                <a:srgbClr val="FF0000"/>
              </a:buClr>
              <a:buFont typeface="Arial" panose="020B0604020202020204" pitchFamily="34" charset="0"/>
              <a:buNone/>
            </a:pPr>
            <a:r>
              <a:rPr lang="en-GB" altLang="en-US" sz="3200">
                <a:latin typeface="Arial" panose="020B0604020202020204" pitchFamily="34" charset="0"/>
                <a:cs typeface="Arial" panose="020B0604020202020204" pitchFamily="34" charset="0"/>
                <a:hlinkClick r:id="rId3"/>
              </a:rPr>
              <a:t>56 UP</a:t>
            </a:r>
            <a:endParaRPr lang="en-GB" altLang="en-US" sz="3200">
              <a:latin typeface="Arial" panose="020B0604020202020204" pitchFamily="34" charset="0"/>
              <a:cs typeface="Arial" panose="020B0604020202020204" pitchFamily="34" charset="0"/>
            </a:endParaRPr>
          </a:p>
          <a:p>
            <a:pPr marL="0" indent="0" eaLnBrk="1" hangingPunct="1">
              <a:buClr>
                <a:srgbClr val="FF0000"/>
              </a:buClr>
              <a:buFont typeface="Arial" panose="020B0604020202020204" pitchFamily="34" charset="0"/>
              <a:buNone/>
            </a:pPr>
            <a:endParaRPr lang="en-GB" altLang="en-US" sz="3200">
              <a:latin typeface="Arial" panose="020B0604020202020204" pitchFamily="34" charset="0"/>
              <a:cs typeface="Arial" panose="020B0604020202020204" pitchFamily="34" charset="0"/>
            </a:endParaRPr>
          </a:p>
        </p:txBody>
      </p:sp>
      <p:sp>
        <p:nvSpPr>
          <p:cNvPr id="7" name="6 Rectángulo">
            <a:extLst>
              <a:ext uri="{FF2B5EF4-FFF2-40B4-BE49-F238E27FC236}">
                <a16:creationId xmlns:a16="http://schemas.microsoft.com/office/drawing/2014/main" id="{AA6A20B8-D6A9-413C-94E7-36F261389A14}"/>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32773" name="7 CuadroTexto">
            <a:extLst>
              <a:ext uri="{FF2B5EF4-FFF2-40B4-BE49-F238E27FC236}">
                <a16:creationId xmlns:a16="http://schemas.microsoft.com/office/drawing/2014/main" id="{5A4FE5FA-0B7F-4755-B332-1A829DC5C3A8}"/>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a:solidFill>
                  <a:schemeClr val="bg1"/>
                </a:solidFill>
                <a:latin typeface="Arial Narrow" panose="020B0606020202030204" pitchFamily="34" charset="0"/>
              </a:rPr>
              <a:t>  </a:t>
            </a:r>
          </a:p>
        </p:txBody>
      </p:sp>
      <p:pic>
        <p:nvPicPr>
          <p:cNvPr id="32774" name="Picture 3" descr="56 up.jpg">
            <a:extLst>
              <a:ext uri="{FF2B5EF4-FFF2-40B4-BE49-F238E27FC236}">
                <a16:creationId xmlns:a16="http://schemas.microsoft.com/office/drawing/2014/main" id="{349DE4D2-1F05-4604-B57B-5BF3846FA4A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60813" y="2549525"/>
            <a:ext cx="3743325" cy="237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1A17DD54-D721-432D-949A-905828AA4C57}"/>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24579" name="Content Placeholder 2">
            <a:extLst>
              <a:ext uri="{FF2B5EF4-FFF2-40B4-BE49-F238E27FC236}">
                <a16:creationId xmlns:a16="http://schemas.microsoft.com/office/drawing/2014/main" id="{A6F5E9B2-0F6B-44A4-B65F-87AE51069B00}"/>
              </a:ext>
            </a:extLst>
          </p:cNvPr>
          <p:cNvSpPr>
            <a:spLocks noGrp="1"/>
          </p:cNvSpPr>
          <p:nvPr>
            <p:ph idx="1"/>
          </p:nvPr>
        </p:nvSpPr>
        <p:spPr>
          <a:xfrm>
            <a:off x="376238" y="1149350"/>
            <a:ext cx="11193462" cy="4377690"/>
          </a:xfrm>
        </p:spPr>
        <p:txBody>
          <a:bodyPr>
            <a:normAutofit/>
          </a:bodyPr>
          <a:lstStyle/>
          <a:p>
            <a:pPr eaLnBrk="1" hangingPunct="1">
              <a:buClr>
                <a:srgbClr val="FF0000"/>
              </a:buClr>
              <a:buFont typeface="Wingdings" pitchFamily="2" charset="2"/>
              <a:buChar char="ü"/>
              <a:defRPr/>
            </a:pPr>
            <a:r>
              <a:rPr lang="en-GB" altLang="en-US" sz="3200" dirty="0"/>
              <a:t>Progression is based on ability and talent rather than class privilege and wealth. </a:t>
            </a:r>
          </a:p>
          <a:p>
            <a:pPr eaLnBrk="1" hangingPunct="1">
              <a:buClr>
                <a:srgbClr val="FF0000"/>
              </a:buClr>
              <a:buFont typeface="Wingdings" pitchFamily="2" charset="2"/>
              <a:buChar char="ü"/>
              <a:defRPr/>
            </a:pPr>
            <a:r>
              <a:rPr lang="en-GB" sz="3200" dirty="0"/>
              <a:t>Young people can exert their agency (Snee &amp; Devine, 2014)</a:t>
            </a:r>
            <a:endParaRPr lang="en-GB" altLang="en-US" sz="3200" dirty="0"/>
          </a:p>
          <a:p>
            <a:pPr eaLnBrk="1" hangingPunct="1">
              <a:buClr>
                <a:srgbClr val="FF0000"/>
              </a:buClr>
              <a:buFont typeface="Wingdings" pitchFamily="2" charset="2"/>
              <a:buChar char="ü"/>
              <a:defRPr/>
            </a:pPr>
            <a:r>
              <a:rPr lang="en-GB" altLang="en-US" sz="3200" dirty="0"/>
              <a:t>Both merit and </a:t>
            </a:r>
            <a:r>
              <a:rPr lang="en-GB" sz="3200" dirty="0"/>
              <a:t>non-merit characteristics desired by employers for a range of occupations but particularly in higher level jobs.</a:t>
            </a:r>
          </a:p>
          <a:p>
            <a:pPr eaLnBrk="1" hangingPunct="1">
              <a:buClr>
                <a:srgbClr val="FF0000"/>
              </a:buClr>
              <a:buFont typeface="Wingdings" pitchFamily="2" charset="2"/>
              <a:buChar char="ü"/>
              <a:defRPr/>
            </a:pPr>
            <a:r>
              <a:rPr lang="en-GB" sz="3200" dirty="0"/>
              <a:t>Education plays a greater role in promoting upward mobility. </a:t>
            </a:r>
          </a:p>
          <a:p>
            <a:pPr eaLnBrk="1" hangingPunct="1">
              <a:buClr>
                <a:srgbClr val="FF0000"/>
              </a:buClr>
              <a:buFont typeface="Wingdings" pitchFamily="2" charset="2"/>
              <a:buChar char="ü"/>
              <a:defRPr/>
            </a:pPr>
            <a:r>
              <a:rPr lang="en-GB" sz="3200" dirty="0"/>
              <a:t>However, individuals from high class origins can use their non-merit benefits to maintain position (Jackson, 2007).</a:t>
            </a:r>
          </a:p>
          <a:p>
            <a:pPr marL="0" indent="0" eaLnBrk="1" hangingPunct="1">
              <a:buClr>
                <a:srgbClr val="FF0000"/>
              </a:buClr>
              <a:buFont typeface="Arial" panose="020B0604020202020204" pitchFamily="34" charset="0"/>
              <a:buNone/>
              <a:defRPr/>
            </a:pPr>
            <a:endParaRPr lang="en-GB" altLang="en-US" sz="3200" dirty="0"/>
          </a:p>
          <a:p>
            <a:pPr eaLnBrk="1" hangingPunct="1">
              <a:buClr>
                <a:srgbClr val="FF0000"/>
              </a:buClr>
              <a:buFont typeface="Wingdings" pitchFamily="2" charset="2"/>
              <a:buChar char="ü"/>
              <a:defRPr/>
            </a:pPr>
            <a:endParaRPr lang="en-GB" altLang="en-US" sz="1800" dirty="0">
              <a:latin typeface="Arial" charset="0"/>
              <a:cs typeface="Arial" charset="0"/>
            </a:endParaRPr>
          </a:p>
          <a:p>
            <a:pPr marL="0" indent="0" eaLnBrk="1" hangingPunct="1">
              <a:buClr>
                <a:srgbClr val="FF0000"/>
              </a:buClr>
              <a:buFont typeface="Arial" charset="0"/>
              <a:buNone/>
              <a:defRPr/>
            </a:pPr>
            <a:endParaRPr lang="en-GB" altLang="en-US" sz="1800" dirty="0">
              <a:latin typeface="Arial" charset="0"/>
              <a:cs typeface="Arial" charset="0"/>
            </a:endParaRPr>
          </a:p>
        </p:txBody>
      </p:sp>
      <p:sp>
        <p:nvSpPr>
          <p:cNvPr id="7" name="6 Rectángulo">
            <a:extLst>
              <a:ext uri="{FF2B5EF4-FFF2-40B4-BE49-F238E27FC236}">
                <a16:creationId xmlns:a16="http://schemas.microsoft.com/office/drawing/2014/main" id="{5F9B2283-3A2A-48BF-930D-7F712DD06236}"/>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34821" name="7 CuadroTexto">
            <a:extLst>
              <a:ext uri="{FF2B5EF4-FFF2-40B4-BE49-F238E27FC236}">
                <a16:creationId xmlns:a16="http://schemas.microsoft.com/office/drawing/2014/main" id="{BF6860EB-5D31-449B-8500-901B749F16B8}"/>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a:solidFill>
                  <a:schemeClr val="bg1"/>
                </a:solidFill>
                <a:latin typeface="Arial Narrow" panose="020B0606020202030204" pitchFamily="34" charset="0"/>
              </a:rPr>
              <a:t>Meritocracy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3C97107A-29A5-454F-80F6-CA2D6B218A36}"/>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26627" name="Content Placeholder 2">
            <a:extLst>
              <a:ext uri="{FF2B5EF4-FFF2-40B4-BE49-F238E27FC236}">
                <a16:creationId xmlns:a16="http://schemas.microsoft.com/office/drawing/2014/main" id="{E0CACC63-FCE5-4B32-845B-77CC4FEB6C0B}"/>
              </a:ext>
            </a:extLst>
          </p:cNvPr>
          <p:cNvSpPr>
            <a:spLocks noGrp="1"/>
          </p:cNvSpPr>
          <p:nvPr>
            <p:ph idx="1"/>
          </p:nvPr>
        </p:nvSpPr>
        <p:spPr>
          <a:xfrm>
            <a:off x="838200" y="1173163"/>
            <a:ext cx="10942638" cy="5003800"/>
          </a:xfrm>
        </p:spPr>
        <p:txBody>
          <a:bodyPr/>
          <a:lstStyle/>
          <a:p>
            <a:pPr eaLnBrk="1" hangingPunct="1">
              <a:buClr>
                <a:srgbClr val="FF0000"/>
              </a:buClr>
              <a:buFont typeface="Wingdings" panose="05000000000000000000" pitchFamily="2" charset="2"/>
              <a:buChar char="ü"/>
              <a:defRPr/>
            </a:pPr>
            <a:r>
              <a:rPr lang="en-GB" sz="3200" dirty="0"/>
              <a:t>Children of </a:t>
            </a:r>
            <a:r>
              <a:rPr lang="en-GB" sz="3200" dirty="0">
                <a:solidFill>
                  <a:srgbClr val="FF0000"/>
                </a:solidFill>
              </a:rPr>
              <a:t>less advantaged class origins </a:t>
            </a:r>
            <a:r>
              <a:rPr lang="en-GB" sz="3200" dirty="0"/>
              <a:t>need to show substantially MORE merit than children from more  advantaged origins in order to gain similar class positions. (Breen &amp; Goldthorpe, 1999)</a:t>
            </a:r>
          </a:p>
          <a:p>
            <a:pPr eaLnBrk="1" hangingPunct="1">
              <a:buClr>
                <a:srgbClr val="FF0000"/>
              </a:buClr>
              <a:buFont typeface="Wingdings" panose="05000000000000000000" pitchFamily="2" charset="2"/>
              <a:buChar char="ü"/>
              <a:defRPr/>
            </a:pPr>
            <a:r>
              <a:rPr lang="en-GB" altLang="en-US" sz="3200" dirty="0"/>
              <a:t>Non-meritocratic elements play an important role in accessing opportunities. (Kim &amp; Choi, 2017)</a:t>
            </a:r>
          </a:p>
          <a:p>
            <a:pPr eaLnBrk="1" hangingPunct="1">
              <a:buClr>
                <a:srgbClr val="FF0000"/>
              </a:buClr>
              <a:buFont typeface="Wingdings" panose="05000000000000000000" pitchFamily="2" charset="2"/>
              <a:buChar char="ü"/>
              <a:defRPr/>
            </a:pPr>
            <a:endParaRPr lang="en-GB" sz="3200" dirty="0"/>
          </a:p>
          <a:p>
            <a:pPr eaLnBrk="1" hangingPunct="1">
              <a:buClr>
                <a:srgbClr val="FF0000"/>
              </a:buClr>
              <a:buFont typeface="Wingdings" panose="05000000000000000000" pitchFamily="2" charset="2"/>
              <a:buChar char="ü"/>
              <a:defRPr/>
            </a:pPr>
            <a:endParaRPr lang="en-GB" sz="3200" b="1" dirty="0"/>
          </a:p>
          <a:p>
            <a:pPr eaLnBrk="1" hangingPunct="1">
              <a:buClr>
                <a:srgbClr val="FF0000"/>
              </a:buClr>
              <a:buFont typeface="Wingdings" panose="05000000000000000000" pitchFamily="2" charset="2"/>
              <a:buChar char="ü"/>
              <a:defRPr/>
            </a:pPr>
            <a:endParaRPr lang="en-GB" sz="3200" dirty="0"/>
          </a:p>
          <a:p>
            <a:pPr eaLnBrk="1" hangingPunct="1">
              <a:buClr>
                <a:srgbClr val="FF0000"/>
              </a:buClr>
              <a:buFont typeface="Wingdings" panose="05000000000000000000" pitchFamily="2" charset="2"/>
              <a:buChar char="ü"/>
              <a:defRPr/>
            </a:pPr>
            <a:endParaRPr lang="en-GB" sz="3200" dirty="0"/>
          </a:p>
          <a:p>
            <a:pPr eaLnBrk="1" hangingPunct="1">
              <a:buClr>
                <a:srgbClr val="FF0000"/>
              </a:buClr>
              <a:buFont typeface="Wingdings" panose="05000000000000000000" pitchFamily="2" charset="2"/>
              <a:buChar char="ü"/>
              <a:defRPr/>
            </a:pPr>
            <a:endParaRPr lang="en-GB" sz="3200" dirty="0"/>
          </a:p>
          <a:p>
            <a:pPr eaLnBrk="1" hangingPunct="1">
              <a:buClr>
                <a:srgbClr val="FF0000"/>
              </a:buClr>
              <a:buFont typeface="Wingdings" panose="05000000000000000000" pitchFamily="2" charset="2"/>
              <a:buChar char="ü"/>
              <a:defRPr/>
            </a:pPr>
            <a:endParaRPr lang="en-GB" sz="3200" dirty="0"/>
          </a:p>
          <a:p>
            <a:pPr marL="0" indent="0" eaLnBrk="1" hangingPunct="1">
              <a:buClr>
                <a:srgbClr val="FF0000"/>
              </a:buClr>
              <a:buFont typeface="Arial" panose="020B0604020202020204" pitchFamily="34" charset="0"/>
              <a:buNone/>
              <a:defRPr/>
            </a:pPr>
            <a:endParaRPr lang="en-GB" altLang="en-US" sz="3200" dirty="0">
              <a:latin typeface="Arial" panose="020B0604020202020204" pitchFamily="34" charset="0"/>
              <a:cs typeface="Arial" panose="020B0604020202020204" pitchFamily="34" charset="0"/>
            </a:endParaRPr>
          </a:p>
          <a:p>
            <a:pPr eaLnBrk="1" hangingPunct="1">
              <a:buClr>
                <a:srgbClr val="FF0000"/>
              </a:buClr>
              <a:buFont typeface="Wingdings" panose="05000000000000000000" pitchFamily="2" charset="2"/>
              <a:buChar char="ü"/>
              <a:defRPr/>
            </a:pPr>
            <a:endParaRPr lang="en-GB" altLang="en-US" sz="3200" dirty="0">
              <a:latin typeface="Arial" panose="020B0604020202020204" pitchFamily="34" charset="0"/>
              <a:cs typeface="Arial" panose="020B0604020202020204" pitchFamily="34" charset="0"/>
            </a:endParaRPr>
          </a:p>
        </p:txBody>
      </p:sp>
      <p:sp>
        <p:nvSpPr>
          <p:cNvPr id="7" name="6 Rectángulo">
            <a:extLst>
              <a:ext uri="{FF2B5EF4-FFF2-40B4-BE49-F238E27FC236}">
                <a16:creationId xmlns:a16="http://schemas.microsoft.com/office/drawing/2014/main" id="{E7D6EE55-7520-4795-8FCE-FD4DB1743074}"/>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36869" name="7 CuadroTexto">
            <a:extLst>
              <a:ext uri="{FF2B5EF4-FFF2-40B4-BE49-F238E27FC236}">
                <a16:creationId xmlns:a16="http://schemas.microsoft.com/office/drawing/2014/main" id="{78F5F5BE-7890-4ACE-9E5F-CD16F86BFD89}"/>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a:solidFill>
                  <a:schemeClr val="bg1"/>
                </a:solidFill>
                <a:latin typeface="Arial Narrow" panose="020B0606020202030204" pitchFamily="34" charset="0"/>
              </a:rPr>
              <a:t>Meritocracy  </a:t>
            </a:r>
          </a:p>
        </p:txBody>
      </p:sp>
      <p:pic>
        <p:nvPicPr>
          <p:cNvPr id="36870" name="Picture 1">
            <a:extLst>
              <a:ext uri="{FF2B5EF4-FFF2-40B4-BE49-F238E27FC236}">
                <a16:creationId xmlns:a16="http://schemas.microsoft.com/office/drawing/2014/main" id="{5DAA1CA1-FB70-4C48-BA62-F5D4A163EFB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32800" y="4659313"/>
            <a:ext cx="2619375"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12295EEB-F50B-459C-A5EB-B1944205B180}"/>
              </a:ext>
            </a:extLst>
          </p:cNvPr>
          <p:cNvSpPr>
            <a:spLocks noGrp="1"/>
          </p:cNvSpPr>
          <p:nvPr>
            <p:ph type="title"/>
          </p:nvPr>
        </p:nvSpPr>
        <p:spPr>
          <a:xfrm>
            <a:off x="715963" y="150813"/>
            <a:ext cx="10515600" cy="763587"/>
          </a:xfrm>
        </p:spPr>
        <p:txBody>
          <a:bodyPr/>
          <a:lstStyle/>
          <a:p>
            <a:pPr algn="ctr" eaLnBrk="1" hangingPunct="1"/>
            <a:r>
              <a:rPr lang="en-GB" altLang="en-US" sz="4000">
                <a:solidFill>
                  <a:schemeClr val="bg1"/>
                </a:solidFill>
              </a:rPr>
              <a:t>Characteristics of the Spanish model</a:t>
            </a:r>
          </a:p>
        </p:txBody>
      </p:sp>
      <p:sp>
        <p:nvSpPr>
          <p:cNvPr id="3" name="Content Placeholder 2">
            <a:extLst>
              <a:ext uri="{FF2B5EF4-FFF2-40B4-BE49-F238E27FC236}">
                <a16:creationId xmlns:a16="http://schemas.microsoft.com/office/drawing/2014/main" id="{3F736590-3ED2-40D7-A72A-B2FD9727BF63}"/>
              </a:ext>
            </a:extLst>
          </p:cNvPr>
          <p:cNvSpPr>
            <a:spLocks noGrp="1"/>
          </p:cNvSpPr>
          <p:nvPr>
            <p:ph idx="1"/>
          </p:nvPr>
        </p:nvSpPr>
        <p:spPr>
          <a:xfrm>
            <a:off x="565150" y="914400"/>
            <a:ext cx="11443970" cy="3088640"/>
          </a:xfrm>
        </p:spPr>
        <p:txBody>
          <a:bodyPr rtlCol="0">
            <a:normAutofit/>
          </a:bodyPr>
          <a:lstStyle/>
          <a:p>
            <a:pPr marL="0" indent="0" eaLnBrk="1" fontAlgn="auto" hangingPunct="1">
              <a:spcAft>
                <a:spcPts val="0"/>
              </a:spcAft>
              <a:buFont typeface="Arial" panose="020B0604020202020204" pitchFamily="34" charset="0"/>
              <a:buNone/>
              <a:defRPr/>
            </a:pPr>
            <a:endParaRPr lang="en-GB" dirty="0"/>
          </a:p>
          <a:p>
            <a:pPr>
              <a:buClr>
                <a:srgbClr val="FF0000"/>
              </a:buClr>
              <a:buFont typeface="Wingdings" pitchFamily="2" charset="2"/>
              <a:buChar char="ü"/>
              <a:defRPr/>
            </a:pPr>
            <a:r>
              <a:rPr lang="en-GB" sz="3200" dirty="0">
                <a:cs typeface="Arial" pitchFamily="34" charset="0"/>
              </a:rPr>
              <a:t>Understand the effect of structural barriers in accessing the workplace.</a:t>
            </a:r>
          </a:p>
          <a:p>
            <a:pPr>
              <a:buClr>
                <a:srgbClr val="FF0000"/>
              </a:buClr>
              <a:buFont typeface="Wingdings" pitchFamily="2" charset="2"/>
              <a:buChar char="ü"/>
              <a:defRPr/>
            </a:pPr>
            <a:r>
              <a:rPr lang="en-GB" sz="3200" dirty="0">
                <a:cs typeface="Arial" pitchFamily="34" charset="0"/>
              </a:rPr>
              <a:t>Take action to overcome these and exert your individual agency. </a:t>
            </a:r>
          </a:p>
          <a:p>
            <a:pPr>
              <a:buClr>
                <a:srgbClr val="FF0000"/>
              </a:buClr>
              <a:buFont typeface="Wingdings" pitchFamily="2" charset="2"/>
              <a:buChar char="ü"/>
              <a:defRPr/>
            </a:pPr>
            <a:r>
              <a:rPr lang="en-GB" sz="3200" dirty="0">
                <a:cs typeface="Arial" pitchFamily="34" charset="0"/>
              </a:rPr>
              <a:t>Belief in meritocracy? </a:t>
            </a:r>
          </a:p>
        </p:txBody>
      </p:sp>
      <p:sp>
        <p:nvSpPr>
          <p:cNvPr id="7" name="6 Rectángulo">
            <a:extLst>
              <a:ext uri="{FF2B5EF4-FFF2-40B4-BE49-F238E27FC236}">
                <a16:creationId xmlns:a16="http://schemas.microsoft.com/office/drawing/2014/main" id="{F1B599BA-1A64-4981-8276-C61BA05B5ECC}"/>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38917" name="7 CuadroTexto">
            <a:extLst>
              <a:ext uri="{FF2B5EF4-FFF2-40B4-BE49-F238E27FC236}">
                <a16:creationId xmlns:a16="http://schemas.microsoft.com/office/drawing/2014/main" id="{6C3C7AA2-B979-4C91-B74C-ECF2754C2E51}"/>
              </a:ext>
            </a:extLst>
          </p:cNvPr>
          <p:cNvSpPr txBox="1">
            <a:spLocks noChangeArrowheads="1"/>
          </p:cNvSpPr>
          <p:nvPr/>
        </p:nvSpPr>
        <p:spPr bwMode="auto">
          <a:xfrm>
            <a:off x="212725" y="268288"/>
            <a:ext cx="1126013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200" b="1">
                <a:solidFill>
                  <a:schemeClr val="bg1"/>
                </a:solidFill>
                <a:latin typeface="Arial Narrow" panose="020B0606020202030204" pitchFamily="34" charset="0"/>
              </a:rPr>
              <a:t>How does this topic relate to my future career?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105B7524-D745-4714-9D37-92E51E84260D}"/>
              </a:ext>
            </a:extLst>
          </p:cNvPr>
          <p:cNvSpPr>
            <a:spLocks noGrp="1"/>
          </p:cNvSpPr>
          <p:nvPr>
            <p:ph type="title"/>
          </p:nvPr>
        </p:nvSpPr>
        <p:spPr/>
        <p:txBody>
          <a:bodyPr/>
          <a:lstStyle/>
          <a:p>
            <a:pPr algn="ctr" eaLnBrk="1" hangingPunct="1"/>
            <a:r>
              <a:rPr lang="en-GB" altLang="en-US" sz="4000">
                <a:solidFill>
                  <a:schemeClr val="bg1"/>
                </a:solidFill>
              </a:rPr>
              <a:t>Characteristics of the Spanish model</a:t>
            </a:r>
          </a:p>
        </p:txBody>
      </p:sp>
      <p:sp>
        <p:nvSpPr>
          <p:cNvPr id="40963" name="Content Placeholder 2">
            <a:extLst>
              <a:ext uri="{FF2B5EF4-FFF2-40B4-BE49-F238E27FC236}">
                <a16:creationId xmlns:a16="http://schemas.microsoft.com/office/drawing/2014/main" id="{C2C5C430-06AC-4794-B7F2-1A08E019F051}"/>
              </a:ext>
            </a:extLst>
          </p:cNvPr>
          <p:cNvSpPr>
            <a:spLocks noGrp="1"/>
          </p:cNvSpPr>
          <p:nvPr>
            <p:ph idx="1"/>
          </p:nvPr>
        </p:nvSpPr>
        <p:spPr>
          <a:xfrm>
            <a:off x="838200" y="1312863"/>
            <a:ext cx="10515600" cy="2547937"/>
          </a:xfrm>
        </p:spPr>
        <p:txBody>
          <a:bodyPr/>
          <a:lstStyle/>
          <a:p>
            <a:pPr eaLnBrk="1" hangingPunct="1">
              <a:buClr>
                <a:srgbClr val="FF0000"/>
              </a:buClr>
              <a:buFont typeface="Wingdings" panose="05000000000000000000" pitchFamily="2" charset="2"/>
              <a:buChar char="ü"/>
            </a:pPr>
            <a:r>
              <a:rPr lang="en-GB" altLang="en-US" sz="3200" dirty="0">
                <a:cs typeface="Arial" panose="020B0604020202020204" pitchFamily="34" charset="0"/>
              </a:rPr>
              <a:t>Does ambition (developmental approach) or structure influence our occupational choice?</a:t>
            </a:r>
          </a:p>
          <a:p>
            <a:pPr eaLnBrk="1" hangingPunct="1">
              <a:buClr>
                <a:srgbClr val="FF0000"/>
              </a:buClr>
              <a:buFont typeface="Wingdings" panose="05000000000000000000" pitchFamily="2" charset="2"/>
              <a:buChar char="ü"/>
            </a:pPr>
            <a:r>
              <a:rPr lang="en-GB" altLang="en-US" sz="3200" dirty="0">
                <a:cs typeface="Arial" panose="020B0604020202020204" pitchFamily="34" charset="0"/>
              </a:rPr>
              <a:t>Complimentary rather than contradictory.</a:t>
            </a:r>
          </a:p>
          <a:p>
            <a:pPr eaLnBrk="1" hangingPunct="1">
              <a:buClr>
                <a:srgbClr val="FF0000"/>
              </a:buClr>
              <a:buFont typeface="Wingdings" panose="05000000000000000000" pitchFamily="2" charset="2"/>
              <a:buChar char="ü"/>
            </a:pPr>
            <a:r>
              <a:rPr lang="en-GB" altLang="en-US" sz="3200" dirty="0">
                <a:cs typeface="Arial" panose="020B0604020202020204" pitchFamily="34" charset="0"/>
              </a:rPr>
              <a:t>Developmental possible more applicable to the middle class. </a:t>
            </a:r>
            <a:endParaRPr lang="en-GB" altLang="en-US" sz="3200" dirty="0">
              <a:latin typeface="Arial" panose="020B0604020202020204" pitchFamily="34" charset="0"/>
              <a:cs typeface="Arial" panose="020B0604020202020204" pitchFamily="34" charset="0"/>
            </a:endParaRPr>
          </a:p>
        </p:txBody>
      </p:sp>
      <p:sp>
        <p:nvSpPr>
          <p:cNvPr id="7" name="6 Rectángulo">
            <a:extLst>
              <a:ext uri="{FF2B5EF4-FFF2-40B4-BE49-F238E27FC236}">
                <a16:creationId xmlns:a16="http://schemas.microsoft.com/office/drawing/2014/main" id="{3D025218-CF81-4E62-B2E1-BCED0CF694F4}"/>
              </a:ext>
            </a:extLst>
          </p:cNvPr>
          <p:cNvSpPr/>
          <p:nvPr/>
        </p:nvSpPr>
        <p:spPr>
          <a:xfrm>
            <a:off x="0" y="0"/>
            <a:ext cx="12192000" cy="94773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a-ES"/>
          </a:p>
        </p:txBody>
      </p:sp>
      <p:sp>
        <p:nvSpPr>
          <p:cNvPr id="40965" name="7 CuadroTexto">
            <a:extLst>
              <a:ext uri="{FF2B5EF4-FFF2-40B4-BE49-F238E27FC236}">
                <a16:creationId xmlns:a16="http://schemas.microsoft.com/office/drawing/2014/main" id="{0E85FE5C-9009-47B9-BF42-561BE8AADBB4}"/>
              </a:ext>
            </a:extLst>
          </p:cNvPr>
          <p:cNvSpPr txBox="1">
            <a:spLocks noChangeArrowheads="1"/>
          </p:cNvSpPr>
          <p:nvPr/>
        </p:nvSpPr>
        <p:spPr bwMode="auto">
          <a:xfrm>
            <a:off x="758825" y="161925"/>
            <a:ext cx="10147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3600" b="1">
                <a:solidFill>
                  <a:schemeClr val="bg1"/>
                </a:solidFill>
                <a:latin typeface="Arial Narrow" panose="020B0606020202030204" pitchFamily="34" charset="0"/>
              </a:rPr>
              <a:t>Conclusion and lesson outcomes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TotalTime>
  <Words>1659</Words>
  <Application>Microsoft Office PowerPoint</Application>
  <PresentationFormat>Widescreen</PresentationFormat>
  <Paragraphs>157</Paragraphs>
  <Slides>20</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Arial Narrow</vt:lpstr>
      <vt:lpstr>Arial Unicode MS</vt:lpstr>
      <vt:lpstr>Calibri</vt:lpstr>
      <vt:lpstr>Calibri Light</vt:lpstr>
      <vt:lpstr>Tahoma</vt:lpstr>
      <vt:lpstr>Wingdings</vt:lpstr>
      <vt:lpstr>Office Theme</vt:lpstr>
      <vt:lpstr> Occupational Choice –  Structural Approach </vt:lpstr>
      <vt:lpstr>Characteristics of the Spanish model</vt:lpstr>
      <vt:lpstr>Characteristics of the Spanish model</vt:lpstr>
      <vt:lpstr>PowerPoint Presentation</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lpstr>Characteristics of the Spanish model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Occupational Choice –  Structural Approach </dc:title>
  <dc:creator>Pepple, Dennis G. (Dr.)</dc:creator>
  <cp:lastModifiedBy>Mudassar Hasan</cp:lastModifiedBy>
  <cp:revision>2</cp:revision>
  <dcterms:created xsi:type="dcterms:W3CDTF">2023-08-01T13:21:58Z</dcterms:created>
  <dcterms:modified xsi:type="dcterms:W3CDTF">2026-03-15T08:03:29Z</dcterms:modified>
</cp:coreProperties>
</file>