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60" r:id="rId5"/>
    <p:sldId id="262" r:id="rId6"/>
    <p:sldId id="276" r:id="rId7"/>
    <p:sldId id="267" r:id="rId8"/>
    <p:sldId id="259" r:id="rId9"/>
    <p:sldId id="265" r:id="rId10"/>
    <p:sldId id="263" r:id="rId11"/>
    <p:sldId id="280" r:id="rId12"/>
    <p:sldId id="269" r:id="rId13"/>
    <p:sldId id="277" r:id="rId14"/>
    <p:sldId id="274" r:id="rId15"/>
    <p:sldId id="281" r:id="rId16"/>
    <p:sldId id="278" r:id="rId17"/>
    <p:sldId id="275" r:id="rId18"/>
    <p:sldId id="266" r:id="rId19"/>
    <p:sldId id="268" r:id="rId20"/>
    <p:sldId id="271" r:id="rId21"/>
    <p:sldId id="279" r:id="rId22"/>
    <p:sldId id="272" r:id="rId23"/>
    <p:sldId id="282" r:id="rId24"/>
    <p:sldId id="283" r:id="rId25"/>
    <p:sldId id="284" r:id="rId26"/>
    <p:sldId id="285" r:id="rId27"/>
    <p:sldId id="286" r:id="rId2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A94F6B-63B2-AFDE-F47C-F57AB1B3D13A}" v="322" dt="2024-03-08T13:39:41.910"/>
    <p1510:client id="{122B025E-65E1-4F71-26AD-1F4231A79BD6}" v="251" dt="2024-03-08T12:03:19.654"/>
    <p1510:client id="{882ECF4D-A3F4-32A8-D9E2-4CD10E68ED66}" v="322" dt="2024-03-07T20:23:06.466"/>
    <p1510:client id="{9D151E61-7902-73E9-8834-8EF5FA3ADAC7}" v="29" dt="2024-03-08T00:17:12.284"/>
    <p1510:client id="{A8B81112-A235-EB92-1CD6-26BA4E3C5069}" v="26" dt="2024-03-07T23:24:38.693"/>
    <p1510:client id="{BD08719D-F8F2-E4DD-0B64-72826C7232A8}" v="234" dt="2024-03-08T14:19:54.07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12.xml" Id="rId13" /><Relationship Type="http://schemas.openxmlformats.org/officeDocument/2006/relationships/slide" Target="slides/slide17.xml" Id="rId18" /><Relationship Type="http://schemas.openxmlformats.org/officeDocument/2006/relationships/slide" Target="slides/slide25.xml" Id="rId26" /><Relationship Type="http://schemas.openxmlformats.org/officeDocument/2006/relationships/slide" Target="slides/slide2.xml" Id="rId3" /><Relationship Type="http://schemas.openxmlformats.org/officeDocument/2006/relationships/slide" Target="slides/slide20.xml" Id="rId21" /><Relationship Type="http://schemas.microsoft.com/office/2015/10/relationships/revisionInfo" Target="revisionInfo.xml" Id="rId34"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slide" Target="slides/slide16.xml" Id="rId17" /><Relationship Type="http://schemas.openxmlformats.org/officeDocument/2006/relationships/slide" Target="slides/slide24.xml" Id="rId25" /><Relationship Type="http://schemas.openxmlformats.org/officeDocument/2006/relationships/slide" Target="slides/slide1.xml" Id="rId2" /><Relationship Type="http://schemas.openxmlformats.org/officeDocument/2006/relationships/slide" Target="slides/slide15.xml" Id="rId16" /><Relationship Type="http://schemas.openxmlformats.org/officeDocument/2006/relationships/slide" Target="slides/slide19.xml" Id="rId20" /><Relationship Type="http://schemas.openxmlformats.org/officeDocument/2006/relationships/presProps" Target="presProps.xml" Id="rId29"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slide" Target="slides/slide23.xml" Id="rId24" /><Relationship Type="http://schemas.openxmlformats.org/officeDocument/2006/relationships/tableStyles" Target="tableStyles.xml" Id="rId32" /><Relationship Type="http://schemas.openxmlformats.org/officeDocument/2006/relationships/slide" Target="slides/slide4.xml" Id="rId5" /><Relationship Type="http://schemas.openxmlformats.org/officeDocument/2006/relationships/slide" Target="slides/slide14.xml" Id="rId15" /><Relationship Type="http://schemas.openxmlformats.org/officeDocument/2006/relationships/slide" Target="slides/slide22.xml" Id="rId23" /><Relationship Type="http://schemas.openxmlformats.org/officeDocument/2006/relationships/slide" Target="slides/slide27.xml" Id="rId28" /><Relationship Type="http://schemas.openxmlformats.org/officeDocument/2006/relationships/slide" Target="slides/slide9.xml" Id="rId10" /><Relationship Type="http://schemas.openxmlformats.org/officeDocument/2006/relationships/slide" Target="slides/slide18.xml" Id="rId19" /><Relationship Type="http://schemas.openxmlformats.org/officeDocument/2006/relationships/theme" Target="theme/theme1.xml" Id="rId31"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slide" Target="slides/slide13.xml" Id="rId14" /><Relationship Type="http://schemas.openxmlformats.org/officeDocument/2006/relationships/slide" Target="slides/slide21.xml" Id="rId22" /><Relationship Type="http://schemas.openxmlformats.org/officeDocument/2006/relationships/slide" Target="slides/slide26.xml" Id="rId27" /><Relationship Type="http://schemas.openxmlformats.org/officeDocument/2006/relationships/viewProps" Target="viewProps.xml" Id="rId30" /><Relationship Type="http://schemas.openxmlformats.org/officeDocument/2006/relationships/slide" Target="slides/slide7.xml" Id="rId8" /></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325054D-502F-404E-8E57-BFA466124E86}"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FE320486-A5A0-45DD-BB46-4494031224E8}">
      <dgm:prSet/>
      <dgm:spPr/>
      <dgm:t>
        <a:bodyPr/>
        <a:lstStyle/>
        <a:p>
          <a:pPr rtl="0"/>
          <a:r>
            <a:rPr lang="en-GB" dirty="0"/>
            <a:t>To give a comprehensive understanding of how trauma affects children  and young people </a:t>
          </a:r>
        </a:p>
      </dgm:t>
    </dgm:pt>
    <dgm:pt modelId="{BA020D85-D1AA-42F9-B2B6-5DA018D2A028}" type="parTrans" cxnId="{CD5AC8B6-D6FE-4861-A9AC-36170A513D0F}">
      <dgm:prSet/>
      <dgm:spPr/>
      <dgm:t>
        <a:bodyPr/>
        <a:lstStyle/>
        <a:p>
          <a:endParaRPr lang="en-US"/>
        </a:p>
      </dgm:t>
    </dgm:pt>
    <dgm:pt modelId="{4CC90834-0871-4465-BA9D-86F93C662B38}" type="sibTrans" cxnId="{CD5AC8B6-D6FE-4861-A9AC-36170A513D0F}">
      <dgm:prSet/>
      <dgm:spPr/>
      <dgm:t>
        <a:bodyPr/>
        <a:lstStyle/>
        <a:p>
          <a:endParaRPr lang="en-US"/>
        </a:p>
      </dgm:t>
    </dgm:pt>
    <dgm:pt modelId="{02CA5163-0843-4A6C-955B-2312F7F3836B}">
      <dgm:prSet/>
      <dgm:spPr/>
      <dgm:t>
        <a:bodyPr/>
        <a:lstStyle/>
        <a:p>
          <a:r>
            <a:rPr lang="en-GB" dirty="0" err="1"/>
            <a:t>Defininition</a:t>
          </a:r>
          <a:r>
            <a:rPr lang="en-GB" dirty="0"/>
            <a:t> of  online bulling </a:t>
          </a:r>
          <a:endParaRPr lang="en-US" dirty="0"/>
        </a:p>
      </dgm:t>
    </dgm:pt>
    <dgm:pt modelId="{6D592706-6C6E-4F6C-A796-A1712312C5C1}" type="parTrans" cxnId="{FD06F197-C465-47E6-897C-18BA9C627E47}">
      <dgm:prSet/>
      <dgm:spPr/>
      <dgm:t>
        <a:bodyPr/>
        <a:lstStyle/>
        <a:p>
          <a:endParaRPr lang="en-US"/>
        </a:p>
      </dgm:t>
    </dgm:pt>
    <dgm:pt modelId="{F0B636AD-C149-457E-9497-745FD2A614C3}" type="sibTrans" cxnId="{FD06F197-C465-47E6-897C-18BA9C627E47}">
      <dgm:prSet/>
      <dgm:spPr/>
      <dgm:t>
        <a:bodyPr/>
        <a:lstStyle/>
        <a:p>
          <a:endParaRPr lang="en-US"/>
        </a:p>
      </dgm:t>
    </dgm:pt>
    <dgm:pt modelId="{D851DD6E-84C4-464A-BD3D-FB6E167361B8}">
      <dgm:prSet/>
      <dgm:spPr/>
      <dgm:t>
        <a:bodyPr/>
        <a:lstStyle/>
        <a:p>
          <a:r>
            <a:rPr lang="en-GB" dirty="0"/>
            <a:t>The role technology plays in </a:t>
          </a:r>
          <a:r>
            <a:rPr lang="en-GB" dirty="0" err="1"/>
            <a:t>faciliatiing</a:t>
          </a:r>
          <a:r>
            <a:rPr lang="en-GB" dirty="0"/>
            <a:t> cyberbullying </a:t>
          </a:r>
          <a:endParaRPr lang="en-US" dirty="0"/>
        </a:p>
      </dgm:t>
    </dgm:pt>
    <dgm:pt modelId="{6EECA4CA-1D9C-4528-9BD7-70EF11849072}" type="parTrans" cxnId="{F8CC28B5-BDC5-4D22-9DC8-D35915910148}">
      <dgm:prSet/>
      <dgm:spPr/>
      <dgm:t>
        <a:bodyPr/>
        <a:lstStyle/>
        <a:p>
          <a:endParaRPr lang="en-US"/>
        </a:p>
      </dgm:t>
    </dgm:pt>
    <dgm:pt modelId="{65B173BD-61DB-4CE3-BE9B-25F5462FD784}" type="sibTrans" cxnId="{F8CC28B5-BDC5-4D22-9DC8-D35915910148}">
      <dgm:prSet/>
      <dgm:spPr/>
      <dgm:t>
        <a:bodyPr/>
        <a:lstStyle/>
        <a:p>
          <a:endParaRPr lang="en-US"/>
        </a:p>
      </dgm:t>
    </dgm:pt>
    <dgm:pt modelId="{B999FDE6-6276-4B10-8679-B1C94A1107C0}">
      <dgm:prSet/>
      <dgm:spPr/>
      <dgm:t>
        <a:bodyPr/>
        <a:lstStyle/>
        <a:p>
          <a:r>
            <a:rPr lang="en-GB" dirty="0"/>
            <a:t>Chronological overview </a:t>
          </a:r>
          <a:endParaRPr lang="en-US" dirty="0"/>
        </a:p>
      </dgm:t>
    </dgm:pt>
    <dgm:pt modelId="{956193D8-8C8A-4F0E-8B0B-9C96A64AEEAE}" type="parTrans" cxnId="{E36C8D30-5FA6-43F7-A098-245C5EFCE567}">
      <dgm:prSet/>
      <dgm:spPr/>
      <dgm:t>
        <a:bodyPr/>
        <a:lstStyle/>
        <a:p>
          <a:endParaRPr lang="en-US"/>
        </a:p>
      </dgm:t>
    </dgm:pt>
    <dgm:pt modelId="{7DF50DCE-B9A6-45F2-BC8F-14319F87B543}" type="sibTrans" cxnId="{E36C8D30-5FA6-43F7-A098-245C5EFCE567}">
      <dgm:prSet/>
      <dgm:spPr/>
      <dgm:t>
        <a:bodyPr/>
        <a:lstStyle/>
        <a:p>
          <a:endParaRPr lang="en-US"/>
        </a:p>
      </dgm:t>
    </dgm:pt>
    <dgm:pt modelId="{8DC0254E-FEDD-451A-BBD1-038187BF0A00}">
      <dgm:prSet/>
      <dgm:spPr/>
      <dgm:t>
        <a:bodyPr/>
        <a:lstStyle/>
        <a:p>
          <a:r>
            <a:rPr lang="en-GB" dirty="0"/>
            <a:t>The impact of technology and the digital media </a:t>
          </a:r>
          <a:endParaRPr lang="en-US" dirty="0"/>
        </a:p>
      </dgm:t>
    </dgm:pt>
    <dgm:pt modelId="{63CB94B7-B968-4BB0-A8B6-E3AE0D46284F}" type="parTrans" cxnId="{9E360C48-5891-4920-89D9-6EFE83D7A505}">
      <dgm:prSet/>
      <dgm:spPr/>
      <dgm:t>
        <a:bodyPr/>
        <a:lstStyle/>
        <a:p>
          <a:endParaRPr lang="en-US"/>
        </a:p>
      </dgm:t>
    </dgm:pt>
    <dgm:pt modelId="{175EE8DC-1D61-43CB-A98C-BBA5AE750374}" type="sibTrans" cxnId="{9E360C48-5891-4920-89D9-6EFE83D7A505}">
      <dgm:prSet/>
      <dgm:spPr/>
      <dgm:t>
        <a:bodyPr/>
        <a:lstStyle/>
        <a:p>
          <a:endParaRPr lang="en-US"/>
        </a:p>
      </dgm:t>
    </dgm:pt>
    <dgm:pt modelId="{11527963-45F9-45F6-A960-5CB9A9C2C9F8}">
      <dgm:prSet/>
      <dgm:spPr/>
      <dgm:t>
        <a:bodyPr/>
        <a:lstStyle/>
        <a:p>
          <a:r>
            <a:rPr lang="en-GB" dirty="0"/>
            <a:t>Negative impacts </a:t>
          </a:r>
          <a:endParaRPr lang="en-US" dirty="0"/>
        </a:p>
      </dgm:t>
    </dgm:pt>
    <dgm:pt modelId="{5744F444-3619-41FF-B629-F3E1EE41AE29}" type="parTrans" cxnId="{A418DD8F-30F4-4245-8CB7-B85264E1BD54}">
      <dgm:prSet/>
      <dgm:spPr/>
      <dgm:t>
        <a:bodyPr/>
        <a:lstStyle/>
        <a:p>
          <a:endParaRPr lang="en-US"/>
        </a:p>
      </dgm:t>
    </dgm:pt>
    <dgm:pt modelId="{45DD7A8E-FA20-4B91-B438-0541D8F77C2D}" type="sibTrans" cxnId="{A418DD8F-30F4-4245-8CB7-B85264E1BD54}">
      <dgm:prSet/>
      <dgm:spPr/>
      <dgm:t>
        <a:bodyPr/>
        <a:lstStyle/>
        <a:p>
          <a:endParaRPr lang="en-US"/>
        </a:p>
      </dgm:t>
    </dgm:pt>
    <dgm:pt modelId="{CD15BFCE-AFBB-4F2B-9886-1C15FA2C0C8F}">
      <dgm:prSet/>
      <dgm:spPr/>
      <dgm:t>
        <a:bodyPr/>
        <a:lstStyle/>
        <a:p>
          <a:r>
            <a:rPr lang="en-GB" dirty="0" err="1"/>
            <a:t>Positve</a:t>
          </a:r>
          <a:r>
            <a:rPr lang="en-GB" dirty="0"/>
            <a:t> impacts of technology </a:t>
          </a:r>
          <a:endParaRPr lang="en-US" dirty="0"/>
        </a:p>
      </dgm:t>
    </dgm:pt>
    <dgm:pt modelId="{6E65D598-E1A2-4748-9322-0238A336A091}" type="parTrans" cxnId="{F5F71F59-8B42-4141-A101-27D381C3A6E1}">
      <dgm:prSet/>
      <dgm:spPr/>
      <dgm:t>
        <a:bodyPr/>
        <a:lstStyle/>
        <a:p>
          <a:endParaRPr lang="en-US"/>
        </a:p>
      </dgm:t>
    </dgm:pt>
    <dgm:pt modelId="{2EB6D3E2-38FF-4B5D-881F-7756FE2D75E0}" type="sibTrans" cxnId="{F5F71F59-8B42-4141-A101-27D381C3A6E1}">
      <dgm:prSet/>
      <dgm:spPr/>
      <dgm:t>
        <a:bodyPr/>
        <a:lstStyle/>
        <a:p>
          <a:endParaRPr lang="en-US"/>
        </a:p>
      </dgm:t>
    </dgm:pt>
    <dgm:pt modelId="{75C20014-4F3F-49D8-9252-0BAB975EC777}">
      <dgm:prSet/>
      <dgm:spPr/>
      <dgm:t>
        <a:bodyPr/>
        <a:lstStyle/>
        <a:p>
          <a:r>
            <a:rPr lang="en-GB" dirty="0"/>
            <a:t>What has been done to prevent </a:t>
          </a:r>
          <a:r>
            <a:rPr lang="en-GB" dirty="0" err="1"/>
            <a:t>cyberbullyinmg</a:t>
          </a:r>
          <a:r>
            <a:rPr lang="en-GB" dirty="0"/>
            <a:t> </a:t>
          </a:r>
          <a:endParaRPr lang="en-US" dirty="0"/>
        </a:p>
      </dgm:t>
    </dgm:pt>
    <dgm:pt modelId="{F57ACE35-F084-4F4C-8475-4135348D5327}" type="parTrans" cxnId="{BF1FDDA6-2EE7-4325-A42B-8A8691EAE3DF}">
      <dgm:prSet/>
      <dgm:spPr/>
      <dgm:t>
        <a:bodyPr/>
        <a:lstStyle/>
        <a:p>
          <a:endParaRPr lang="en-US"/>
        </a:p>
      </dgm:t>
    </dgm:pt>
    <dgm:pt modelId="{FF405992-E727-4174-A711-774D99429527}" type="sibTrans" cxnId="{BF1FDDA6-2EE7-4325-A42B-8A8691EAE3DF}">
      <dgm:prSet/>
      <dgm:spPr/>
      <dgm:t>
        <a:bodyPr/>
        <a:lstStyle/>
        <a:p>
          <a:endParaRPr lang="en-US"/>
        </a:p>
      </dgm:t>
    </dgm:pt>
    <dgm:pt modelId="{73D70ACF-A5C2-4C2C-8EAB-73A9098E925B}">
      <dgm:prSet/>
      <dgm:spPr/>
      <dgm:t>
        <a:bodyPr/>
        <a:lstStyle/>
        <a:p>
          <a:r>
            <a:rPr lang="en-GB" dirty="0"/>
            <a:t>Challenges faced tackling the issue </a:t>
          </a:r>
          <a:endParaRPr lang="en-US" dirty="0"/>
        </a:p>
      </dgm:t>
    </dgm:pt>
    <dgm:pt modelId="{D3C6F25D-CBF9-48BB-9655-3E2E5A106138}" type="parTrans" cxnId="{5549DDAC-7B27-4B34-9746-991131090176}">
      <dgm:prSet/>
      <dgm:spPr/>
      <dgm:t>
        <a:bodyPr/>
        <a:lstStyle/>
        <a:p>
          <a:endParaRPr lang="en-US"/>
        </a:p>
      </dgm:t>
    </dgm:pt>
    <dgm:pt modelId="{3355C637-39DA-432C-921A-0A159EBDEC62}" type="sibTrans" cxnId="{5549DDAC-7B27-4B34-9746-991131090176}">
      <dgm:prSet/>
      <dgm:spPr/>
      <dgm:t>
        <a:bodyPr/>
        <a:lstStyle/>
        <a:p>
          <a:endParaRPr lang="en-US"/>
        </a:p>
      </dgm:t>
    </dgm:pt>
    <dgm:pt modelId="{C9413594-7A32-4579-B1E8-6DDABA93E32A}">
      <dgm:prSet/>
      <dgm:spPr/>
      <dgm:t>
        <a:bodyPr/>
        <a:lstStyle/>
        <a:p>
          <a:r>
            <a:rPr lang="en-GB" dirty="0"/>
            <a:t>Recommendations </a:t>
          </a:r>
          <a:endParaRPr lang="en-US" dirty="0"/>
        </a:p>
      </dgm:t>
    </dgm:pt>
    <dgm:pt modelId="{00F09C2D-A4FC-40A2-976C-1A93CA21B520}" type="parTrans" cxnId="{9A22677C-55FF-4980-962B-B1046C969E15}">
      <dgm:prSet/>
      <dgm:spPr/>
      <dgm:t>
        <a:bodyPr/>
        <a:lstStyle/>
        <a:p>
          <a:endParaRPr lang="en-US"/>
        </a:p>
      </dgm:t>
    </dgm:pt>
    <dgm:pt modelId="{F916CE2C-C6D2-4007-841C-135A547315DD}" type="sibTrans" cxnId="{9A22677C-55FF-4980-962B-B1046C969E15}">
      <dgm:prSet/>
      <dgm:spPr/>
      <dgm:t>
        <a:bodyPr/>
        <a:lstStyle/>
        <a:p>
          <a:endParaRPr lang="en-US"/>
        </a:p>
      </dgm:t>
    </dgm:pt>
    <dgm:pt modelId="{D5E7A312-2C0B-4960-AE05-AAA481C14D54}" type="pres">
      <dgm:prSet presAssocID="{3325054D-502F-404E-8E57-BFA466124E86}" presName="Name0" presStyleCnt="0">
        <dgm:presLayoutVars>
          <dgm:dir/>
          <dgm:resizeHandles val="exact"/>
        </dgm:presLayoutVars>
      </dgm:prSet>
      <dgm:spPr/>
    </dgm:pt>
    <dgm:pt modelId="{671FB689-C630-4177-9994-E09CBA8AAAAC}" type="pres">
      <dgm:prSet presAssocID="{FE320486-A5A0-45DD-BB46-4494031224E8}" presName="node" presStyleLbl="node1" presStyleIdx="0" presStyleCnt="10">
        <dgm:presLayoutVars>
          <dgm:bulletEnabled val="1"/>
        </dgm:presLayoutVars>
      </dgm:prSet>
      <dgm:spPr/>
    </dgm:pt>
    <dgm:pt modelId="{A791134B-BDD4-4837-8D34-5DBA6986D428}" type="pres">
      <dgm:prSet presAssocID="{4CC90834-0871-4465-BA9D-86F93C662B38}" presName="sibTrans" presStyleLbl="sibTrans1D1" presStyleIdx="0" presStyleCnt="9"/>
      <dgm:spPr/>
    </dgm:pt>
    <dgm:pt modelId="{6FA6EC4A-E201-4AF8-9ABD-6EDFA98A3CF2}" type="pres">
      <dgm:prSet presAssocID="{4CC90834-0871-4465-BA9D-86F93C662B38}" presName="connectorText" presStyleLbl="sibTrans1D1" presStyleIdx="0" presStyleCnt="9"/>
      <dgm:spPr/>
    </dgm:pt>
    <dgm:pt modelId="{6C2946C6-ECC2-4482-B57F-8AE86F2931F0}" type="pres">
      <dgm:prSet presAssocID="{02CA5163-0843-4A6C-955B-2312F7F3836B}" presName="node" presStyleLbl="node1" presStyleIdx="1" presStyleCnt="10">
        <dgm:presLayoutVars>
          <dgm:bulletEnabled val="1"/>
        </dgm:presLayoutVars>
      </dgm:prSet>
      <dgm:spPr/>
    </dgm:pt>
    <dgm:pt modelId="{B51022A6-4864-4471-9CF2-042103F0ED33}" type="pres">
      <dgm:prSet presAssocID="{F0B636AD-C149-457E-9497-745FD2A614C3}" presName="sibTrans" presStyleLbl="sibTrans1D1" presStyleIdx="1" presStyleCnt="9"/>
      <dgm:spPr/>
    </dgm:pt>
    <dgm:pt modelId="{06274679-5A30-4464-9A52-9A276364A81E}" type="pres">
      <dgm:prSet presAssocID="{F0B636AD-C149-457E-9497-745FD2A614C3}" presName="connectorText" presStyleLbl="sibTrans1D1" presStyleIdx="1" presStyleCnt="9"/>
      <dgm:spPr/>
    </dgm:pt>
    <dgm:pt modelId="{21BCE8E8-6075-4C7F-A26B-0E199D0D01CD}" type="pres">
      <dgm:prSet presAssocID="{D851DD6E-84C4-464A-BD3D-FB6E167361B8}" presName="node" presStyleLbl="node1" presStyleIdx="2" presStyleCnt="10">
        <dgm:presLayoutVars>
          <dgm:bulletEnabled val="1"/>
        </dgm:presLayoutVars>
      </dgm:prSet>
      <dgm:spPr/>
    </dgm:pt>
    <dgm:pt modelId="{3C0B3CA9-B4AC-4478-B478-010D32D01794}" type="pres">
      <dgm:prSet presAssocID="{65B173BD-61DB-4CE3-BE9B-25F5462FD784}" presName="sibTrans" presStyleLbl="sibTrans1D1" presStyleIdx="2" presStyleCnt="9"/>
      <dgm:spPr/>
    </dgm:pt>
    <dgm:pt modelId="{00EF41AC-5B82-49CB-9389-C92BC6959987}" type="pres">
      <dgm:prSet presAssocID="{65B173BD-61DB-4CE3-BE9B-25F5462FD784}" presName="connectorText" presStyleLbl="sibTrans1D1" presStyleIdx="2" presStyleCnt="9"/>
      <dgm:spPr/>
    </dgm:pt>
    <dgm:pt modelId="{263FE789-829E-4B24-AA41-61865663086A}" type="pres">
      <dgm:prSet presAssocID="{B999FDE6-6276-4B10-8679-B1C94A1107C0}" presName="node" presStyleLbl="node1" presStyleIdx="3" presStyleCnt="10">
        <dgm:presLayoutVars>
          <dgm:bulletEnabled val="1"/>
        </dgm:presLayoutVars>
      </dgm:prSet>
      <dgm:spPr/>
    </dgm:pt>
    <dgm:pt modelId="{5488EE48-205B-4CEE-9301-9FA98310FBD9}" type="pres">
      <dgm:prSet presAssocID="{7DF50DCE-B9A6-45F2-BC8F-14319F87B543}" presName="sibTrans" presStyleLbl="sibTrans1D1" presStyleIdx="3" presStyleCnt="9"/>
      <dgm:spPr/>
    </dgm:pt>
    <dgm:pt modelId="{B5412A3D-82DB-4A88-9BDB-BAB6328598F8}" type="pres">
      <dgm:prSet presAssocID="{7DF50DCE-B9A6-45F2-BC8F-14319F87B543}" presName="connectorText" presStyleLbl="sibTrans1D1" presStyleIdx="3" presStyleCnt="9"/>
      <dgm:spPr/>
    </dgm:pt>
    <dgm:pt modelId="{F1871023-9BB2-4656-A30C-54F2EC10DA48}" type="pres">
      <dgm:prSet presAssocID="{8DC0254E-FEDD-451A-BBD1-038187BF0A00}" presName="node" presStyleLbl="node1" presStyleIdx="4" presStyleCnt="10">
        <dgm:presLayoutVars>
          <dgm:bulletEnabled val="1"/>
        </dgm:presLayoutVars>
      </dgm:prSet>
      <dgm:spPr/>
    </dgm:pt>
    <dgm:pt modelId="{8880C078-F1CE-4046-A597-6389FC0D9AAF}" type="pres">
      <dgm:prSet presAssocID="{175EE8DC-1D61-43CB-A98C-BBA5AE750374}" presName="sibTrans" presStyleLbl="sibTrans1D1" presStyleIdx="4" presStyleCnt="9"/>
      <dgm:spPr/>
    </dgm:pt>
    <dgm:pt modelId="{13D00BD2-6C1C-4984-B465-2A8A0BCBAF76}" type="pres">
      <dgm:prSet presAssocID="{175EE8DC-1D61-43CB-A98C-BBA5AE750374}" presName="connectorText" presStyleLbl="sibTrans1D1" presStyleIdx="4" presStyleCnt="9"/>
      <dgm:spPr/>
    </dgm:pt>
    <dgm:pt modelId="{6BB67A76-702A-4DA3-89B4-3618D4649312}" type="pres">
      <dgm:prSet presAssocID="{11527963-45F9-45F6-A960-5CB9A9C2C9F8}" presName="node" presStyleLbl="node1" presStyleIdx="5" presStyleCnt="10">
        <dgm:presLayoutVars>
          <dgm:bulletEnabled val="1"/>
        </dgm:presLayoutVars>
      </dgm:prSet>
      <dgm:spPr/>
    </dgm:pt>
    <dgm:pt modelId="{A7D37D1D-33BA-4706-A078-C790DA4A8624}" type="pres">
      <dgm:prSet presAssocID="{45DD7A8E-FA20-4B91-B438-0541D8F77C2D}" presName="sibTrans" presStyleLbl="sibTrans1D1" presStyleIdx="5" presStyleCnt="9"/>
      <dgm:spPr/>
    </dgm:pt>
    <dgm:pt modelId="{E985353A-6706-4701-9A13-D12358545343}" type="pres">
      <dgm:prSet presAssocID="{45DD7A8E-FA20-4B91-B438-0541D8F77C2D}" presName="connectorText" presStyleLbl="sibTrans1D1" presStyleIdx="5" presStyleCnt="9"/>
      <dgm:spPr/>
    </dgm:pt>
    <dgm:pt modelId="{37389180-BCDD-455B-A93C-80CDE60A4B6B}" type="pres">
      <dgm:prSet presAssocID="{CD15BFCE-AFBB-4F2B-9886-1C15FA2C0C8F}" presName="node" presStyleLbl="node1" presStyleIdx="6" presStyleCnt="10">
        <dgm:presLayoutVars>
          <dgm:bulletEnabled val="1"/>
        </dgm:presLayoutVars>
      </dgm:prSet>
      <dgm:spPr/>
    </dgm:pt>
    <dgm:pt modelId="{2D56FF3F-105C-499C-84A1-3368AE44E737}" type="pres">
      <dgm:prSet presAssocID="{2EB6D3E2-38FF-4B5D-881F-7756FE2D75E0}" presName="sibTrans" presStyleLbl="sibTrans1D1" presStyleIdx="6" presStyleCnt="9"/>
      <dgm:spPr/>
    </dgm:pt>
    <dgm:pt modelId="{48ED7DD4-C202-41FD-BBEF-221374337CF5}" type="pres">
      <dgm:prSet presAssocID="{2EB6D3E2-38FF-4B5D-881F-7756FE2D75E0}" presName="connectorText" presStyleLbl="sibTrans1D1" presStyleIdx="6" presStyleCnt="9"/>
      <dgm:spPr/>
    </dgm:pt>
    <dgm:pt modelId="{678A4DBA-B8F4-416A-91D5-2D354C11F514}" type="pres">
      <dgm:prSet presAssocID="{75C20014-4F3F-49D8-9252-0BAB975EC777}" presName="node" presStyleLbl="node1" presStyleIdx="7" presStyleCnt="10">
        <dgm:presLayoutVars>
          <dgm:bulletEnabled val="1"/>
        </dgm:presLayoutVars>
      </dgm:prSet>
      <dgm:spPr/>
    </dgm:pt>
    <dgm:pt modelId="{37ED2899-75E4-4A85-A298-DAC581A56B78}" type="pres">
      <dgm:prSet presAssocID="{FF405992-E727-4174-A711-774D99429527}" presName="sibTrans" presStyleLbl="sibTrans1D1" presStyleIdx="7" presStyleCnt="9"/>
      <dgm:spPr/>
    </dgm:pt>
    <dgm:pt modelId="{01278FCF-085F-4D02-A28C-E8ED67EF9F4B}" type="pres">
      <dgm:prSet presAssocID="{FF405992-E727-4174-A711-774D99429527}" presName="connectorText" presStyleLbl="sibTrans1D1" presStyleIdx="7" presStyleCnt="9"/>
      <dgm:spPr/>
    </dgm:pt>
    <dgm:pt modelId="{E36CF180-11A8-4CF7-99D9-E48EAE28CCB4}" type="pres">
      <dgm:prSet presAssocID="{73D70ACF-A5C2-4C2C-8EAB-73A9098E925B}" presName="node" presStyleLbl="node1" presStyleIdx="8" presStyleCnt="10">
        <dgm:presLayoutVars>
          <dgm:bulletEnabled val="1"/>
        </dgm:presLayoutVars>
      </dgm:prSet>
      <dgm:spPr/>
    </dgm:pt>
    <dgm:pt modelId="{C23D0127-D450-433C-8D2A-32296EF4291F}" type="pres">
      <dgm:prSet presAssocID="{3355C637-39DA-432C-921A-0A159EBDEC62}" presName="sibTrans" presStyleLbl="sibTrans1D1" presStyleIdx="8" presStyleCnt="9"/>
      <dgm:spPr/>
    </dgm:pt>
    <dgm:pt modelId="{6002420F-DB33-4054-8365-C7D1B240B2EC}" type="pres">
      <dgm:prSet presAssocID="{3355C637-39DA-432C-921A-0A159EBDEC62}" presName="connectorText" presStyleLbl="sibTrans1D1" presStyleIdx="8" presStyleCnt="9"/>
      <dgm:spPr/>
    </dgm:pt>
    <dgm:pt modelId="{8D055EC0-2EC9-47B0-9127-A077BE49D6E8}" type="pres">
      <dgm:prSet presAssocID="{C9413594-7A32-4579-B1E8-6DDABA93E32A}" presName="node" presStyleLbl="node1" presStyleIdx="9" presStyleCnt="10">
        <dgm:presLayoutVars>
          <dgm:bulletEnabled val="1"/>
        </dgm:presLayoutVars>
      </dgm:prSet>
      <dgm:spPr/>
    </dgm:pt>
  </dgm:ptLst>
  <dgm:cxnLst>
    <dgm:cxn modelId="{16AE7E00-DB1E-47A1-8C18-37BF723DDF41}" type="presOf" srcId="{F0B636AD-C149-457E-9497-745FD2A614C3}" destId="{06274679-5A30-4464-9A52-9A276364A81E}" srcOrd="1" destOrd="0" presId="urn:microsoft.com/office/officeart/2016/7/layout/RepeatingBendingProcessNew"/>
    <dgm:cxn modelId="{D9B1CE02-288D-42D1-B65B-AF7022104DA4}" type="presOf" srcId="{65B173BD-61DB-4CE3-BE9B-25F5462FD784}" destId="{00EF41AC-5B82-49CB-9389-C92BC6959987}" srcOrd="1" destOrd="0" presId="urn:microsoft.com/office/officeart/2016/7/layout/RepeatingBendingProcessNew"/>
    <dgm:cxn modelId="{D540CE03-9072-45E7-892B-056A1844FA8E}" type="presOf" srcId="{175EE8DC-1D61-43CB-A98C-BBA5AE750374}" destId="{8880C078-F1CE-4046-A597-6389FC0D9AAF}" srcOrd="0" destOrd="0" presId="urn:microsoft.com/office/officeart/2016/7/layout/RepeatingBendingProcessNew"/>
    <dgm:cxn modelId="{545EC905-B302-49EA-AB5A-91D3D89D048B}" type="presOf" srcId="{02CA5163-0843-4A6C-955B-2312F7F3836B}" destId="{6C2946C6-ECC2-4482-B57F-8AE86F2931F0}" srcOrd="0" destOrd="0" presId="urn:microsoft.com/office/officeart/2016/7/layout/RepeatingBendingProcessNew"/>
    <dgm:cxn modelId="{C620030D-A8BC-4521-9550-F69A8F982E6D}" type="presOf" srcId="{F0B636AD-C149-457E-9497-745FD2A614C3}" destId="{B51022A6-4864-4471-9CF2-042103F0ED33}" srcOrd="0" destOrd="0" presId="urn:microsoft.com/office/officeart/2016/7/layout/RepeatingBendingProcessNew"/>
    <dgm:cxn modelId="{7BF2FC10-4CE7-41C3-ABA2-A7046FB5CA03}" type="presOf" srcId="{73D70ACF-A5C2-4C2C-8EAB-73A9098E925B}" destId="{E36CF180-11A8-4CF7-99D9-E48EAE28CCB4}" srcOrd="0" destOrd="0" presId="urn:microsoft.com/office/officeart/2016/7/layout/RepeatingBendingProcessNew"/>
    <dgm:cxn modelId="{0F32BA1A-C1BC-4316-BB4E-78F50D5ED9F5}" type="presOf" srcId="{C9413594-7A32-4579-B1E8-6DDABA93E32A}" destId="{8D055EC0-2EC9-47B0-9127-A077BE49D6E8}" srcOrd="0" destOrd="0" presId="urn:microsoft.com/office/officeart/2016/7/layout/RepeatingBendingProcessNew"/>
    <dgm:cxn modelId="{F63A562A-F9DE-4D70-A480-4E51327390AD}" type="presOf" srcId="{2EB6D3E2-38FF-4B5D-881F-7756FE2D75E0}" destId="{48ED7DD4-C202-41FD-BBEF-221374337CF5}" srcOrd="1" destOrd="0" presId="urn:microsoft.com/office/officeart/2016/7/layout/RepeatingBendingProcessNew"/>
    <dgm:cxn modelId="{E36C8D30-5FA6-43F7-A098-245C5EFCE567}" srcId="{3325054D-502F-404E-8E57-BFA466124E86}" destId="{B999FDE6-6276-4B10-8679-B1C94A1107C0}" srcOrd="3" destOrd="0" parTransId="{956193D8-8C8A-4F0E-8B0B-9C96A64AEEAE}" sibTransId="{7DF50DCE-B9A6-45F2-BC8F-14319F87B543}"/>
    <dgm:cxn modelId="{689A2339-99A3-4F48-B6AA-FCEE48220ACD}" type="presOf" srcId="{3355C637-39DA-432C-921A-0A159EBDEC62}" destId="{6002420F-DB33-4054-8365-C7D1B240B2EC}" srcOrd="1" destOrd="0" presId="urn:microsoft.com/office/officeart/2016/7/layout/RepeatingBendingProcessNew"/>
    <dgm:cxn modelId="{2DBEA53B-390A-4BEE-A4F4-A9A53C15D3D9}" type="presOf" srcId="{CD15BFCE-AFBB-4F2B-9886-1C15FA2C0C8F}" destId="{37389180-BCDD-455B-A93C-80CDE60A4B6B}" srcOrd="0" destOrd="0" presId="urn:microsoft.com/office/officeart/2016/7/layout/RepeatingBendingProcessNew"/>
    <dgm:cxn modelId="{3FEAD43C-9BF0-4D20-A57C-2F96B0899C30}" type="presOf" srcId="{FF405992-E727-4174-A711-774D99429527}" destId="{01278FCF-085F-4D02-A28C-E8ED67EF9F4B}" srcOrd="1" destOrd="0" presId="urn:microsoft.com/office/officeart/2016/7/layout/RepeatingBendingProcessNew"/>
    <dgm:cxn modelId="{F14D503D-8A8B-4B7B-9EA5-ECA46B80F7D8}" type="presOf" srcId="{11527963-45F9-45F6-A960-5CB9A9C2C9F8}" destId="{6BB67A76-702A-4DA3-89B4-3618D4649312}" srcOrd="0" destOrd="0" presId="urn:microsoft.com/office/officeart/2016/7/layout/RepeatingBendingProcessNew"/>
    <dgm:cxn modelId="{8FA69A3F-C4E9-4D97-8EB0-2E125C546762}" type="presOf" srcId="{FF405992-E727-4174-A711-774D99429527}" destId="{37ED2899-75E4-4A85-A298-DAC581A56B78}" srcOrd="0" destOrd="0" presId="urn:microsoft.com/office/officeart/2016/7/layout/RepeatingBendingProcessNew"/>
    <dgm:cxn modelId="{94D2B45D-C8DE-42D9-AC87-40FD8AC55E5C}" type="presOf" srcId="{4CC90834-0871-4465-BA9D-86F93C662B38}" destId="{6FA6EC4A-E201-4AF8-9ABD-6EDFA98A3CF2}" srcOrd="1" destOrd="0" presId="urn:microsoft.com/office/officeart/2016/7/layout/RepeatingBendingProcessNew"/>
    <dgm:cxn modelId="{421B2C44-5198-436C-AD93-92D51B566DA3}" type="presOf" srcId="{7DF50DCE-B9A6-45F2-BC8F-14319F87B543}" destId="{B5412A3D-82DB-4A88-9BDB-BAB6328598F8}" srcOrd="1" destOrd="0" presId="urn:microsoft.com/office/officeart/2016/7/layout/RepeatingBendingProcessNew"/>
    <dgm:cxn modelId="{1BB50967-FE08-4093-AF85-C0D30496A63D}" type="presOf" srcId="{45DD7A8E-FA20-4B91-B438-0541D8F77C2D}" destId="{E985353A-6706-4701-9A13-D12358545343}" srcOrd="1" destOrd="0" presId="urn:microsoft.com/office/officeart/2016/7/layout/RepeatingBendingProcessNew"/>
    <dgm:cxn modelId="{78941147-B17D-43FC-B290-D942FB8AF204}" type="presOf" srcId="{8DC0254E-FEDD-451A-BBD1-038187BF0A00}" destId="{F1871023-9BB2-4656-A30C-54F2EC10DA48}" srcOrd="0" destOrd="0" presId="urn:microsoft.com/office/officeart/2016/7/layout/RepeatingBendingProcessNew"/>
    <dgm:cxn modelId="{9E360C48-5891-4920-89D9-6EFE83D7A505}" srcId="{3325054D-502F-404E-8E57-BFA466124E86}" destId="{8DC0254E-FEDD-451A-BBD1-038187BF0A00}" srcOrd="4" destOrd="0" parTransId="{63CB94B7-B968-4BB0-A8B6-E3AE0D46284F}" sibTransId="{175EE8DC-1D61-43CB-A98C-BBA5AE750374}"/>
    <dgm:cxn modelId="{F6801169-C590-4D32-A486-09DA5AC8E6CE}" type="presOf" srcId="{2EB6D3E2-38FF-4B5D-881F-7756FE2D75E0}" destId="{2D56FF3F-105C-499C-84A1-3368AE44E737}" srcOrd="0" destOrd="0" presId="urn:microsoft.com/office/officeart/2016/7/layout/RepeatingBendingProcessNew"/>
    <dgm:cxn modelId="{7F1E096B-139C-45F1-A925-A073EE21394D}" type="presOf" srcId="{4CC90834-0871-4465-BA9D-86F93C662B38}" destId="{A791134B-BDD4-4837-8D34-5DBA6986D428}" srcOrd="0" destOrd="0" presId="urn:microsoft.com/office/officeart/2016/7/layout/RepeatingBendingProcessNew"/>
    <dgm:cxn modelId="{66272076-2F22-47D4-9431-736E2F3388C1}" type="presOf" srcId="{65B173BD-61DB-4CE3-BE9B-25F5462FD784}" destId="{3C0B3CA9-B4AC-4478-B478-010D32D01794}" srcOrd="0" destOrd="0" presId="urn:microsoft.com/office/officeart/2016/7/layout/RepeatingBendingProcessNew"/>
    <dgm:cxn modelId="{1E387378-76B6-4FA4-AE76-648243857152}" type="presOf" srcId="{3355C637-39DA-432C-921A-0A159EBDEC62}" destId="{C23D0127-D450-433C-8D2A-32296EF4291F}" srcOrd="0" destOrd="0" presId="urn:microsoft.com/office/officeart/2016/7/layout/RepeatingBendingProcessNew"/>
    <dgm:cxn modelId="{F5F71F59-8B42-4141-A101-27D381C3A6E1}" srcId="{3325054D-502F-404E-8E57-BFA466124E86}" destId="{CD15BFCE-AFBB-4F2B-9886-1C15FA2C0C8F}" srcOrd="6" destOrd="0" parTransId="{6E65D598-E1A2-4748-9322-0238A336A091}" sibTransId="{2EB6D3E2-38FF-4B5D-881F-7756FE2D75E0}"/>
    <dgm:cxn modelId="{9A22677C-55FF-4980-962B-B1046C969E15}" srcId="{3325054D-502F-404E-8E57-BFA466124E86}" destId="{C9413594-7A32-4579-B1E8-6DDABA93E32A}" srcOrd="9" destOrd="0" parTransId="{00F09C2D-A4FC-40A2-976C-1A93CA21B520}" sibTransId="{F916CE2C-C6D2-4007-841C-135A547315DD}"/>
    <dgm:cxn modelId="{D331AC8A-3976-4BA3-81C1-F613CB79E866}" type="presOf" srcId="{D851DD6E-84C4-464A-BD3D-FB6E167361B8}" destId="{21BCE8E8-6075-4C7F-A26B-0E199D0D01CD}" srcOrd="0" destOrd="0" presId="urn:microsoft.com/office/officeart/2016/7/layout/RepeatingBendingProcessNew"/>
    <dgm:cxn modelId="{A418DD8F-30F4-4245-8CB7-B85264E1BD54}" srcId="{3325054D-502F-404E-8E57-BFA466124E86}" destId="{11527963-45F9-45F6-A960-5CB9A9C2C9F8}" srcOrd="5" destOrd="0" parTransId="{5744F444-3619-41FF-B629-F3E1EE41AE29}" sibTransId="{45DD7A8E-FA20-4B91-B438-0541D8F77C2D}"/>
    <dgm:cxn modelId="{90CC4294-0F53-4ABC-8D3E-4576405966A8}" type="presOf" srcId="{3325054D-502F-404E-8E57-BFA466124E86}" destId="{D5E7A312-2C0B-4960-AE05-AAA481C14D54}" srcOrd="0" destOrd="0" presId="urn:microsoft.com/office/officeart/2016/7/layout/RepeatingBendingProcessNew"/>
    <dgm:cxn modelId="{5B14B097-0D22-4C71-A4F9-0329537A1853}" type="presOf" srcId="{175EE8DC-1D61-43CB-A98C-BBA5AE750374}" destId="{13D00BD2-6C1C-4984-B465-2A8A0BCBAF76}" srcOrd="1" destOrd="0" presId="urn:microsoft.com/office/officeart/2016/7/layout/RepeatingBendingProcessNew"/>
    <dgm:cxn modelId="{FD06F197-C465-47E6-897C-18BA9C627E47}" srcId="{3325054D-502F-404E-8E57-BFA466124E86}" destId="{02CA5163-0843-4A6C-955B-2312F7F3836B}" srcOrd="1" destOrd="0" parTransId="{6D592706-6C6E-4F6C-A796-A1712312C5C1}" sibTransId="{F0B636AD-C149-457E-9497-745FD2A614C3}"/>
    <dgm:cxn modelId="{BF4F489F-8485-4183-9637-2274BCED4C79}" type="presOf" srcId="{45DD7A8E-FA20-4B91-B438-0541D8F77C2D}" destId="{A7D37D1D-33BA-4706-A078-C790DA4A8624}" srcOrd="0" destOrd="0" presId="urn:microsoft.com/office/officeart/2016/7/layout/RepeatingBendingProcessNew"/>
    <dgm:cxn modelId="{BF1FDDA6-2EE7-4325-A42B-8A8691EAE3DF}" srcId="{3325054D-502F-404E-8E57-BFA466124E86}" destId="{75C20014-4F3F-49D8-9252-0BAB975EC777}" srcOrd="7" destOrd="0" parTransId="{F57ACE35-F084-4F4C-8475-4135348D5327}" sibTransId="{FF405992-E727-4174-A711-774D99429527}"/>
    <dgm:cxn modelId="{5549DDAC-7B27-4B34-9746-991131090176}" srcId="{3325054D-502F-404E-8E57-BFA466124E86}" destId="{73D70ACF-A5C2-4C2C-8EAB-73A9098E925B}" srcOrd="8" destOrd="0" parTransId="{D3C6F25D-CBF9-48BB-9655-3E2E5A106138}" sibTransId="{3355C637-39DA-432C-921A-0A159EBDEC62}"/>
    <dgm:cxn modelId="{F8CC28B5-BDC5-4D22-9DC8-D35915910148}" srcId="{3325054D-502F-404E-8E57-BFA466124E86}" destId="{D851DD6E-84C4-464A-BD3D-FB6E167361B8}" srcOrd="2" destOrd="0" parTransId="{6EECA4CA-1D9C-4528-9BD7-70EF11849072}" sibTransId="{65B173BD-61DB-4CE3-BE9B-25F5462FD784}"/>
    <dgm:cxn modelId="{CD5AC8B6-D6FE-4861-A9AC-36170A513D0F}" srcId="{3325054D-502F-404E-8E57-BFA466124E86}" destId="{FE320486-A5A0-45DD-BB46-4494031224E8}" srcOrd="0" destOrd="0" parTransId="{BA020D85-D1AA-42F9-B2B6-5DA018D2A028}" sibTransId="{4CC90834-0871-4465-BA9D-86F93C662B38}"/>
    <dgm:cxn modelId="{051DDEB6-55C2-4915-B639-0F58578A9902}" type="presOf" srcId="{B999FDE6-6276-4B10-8679-B1C94A1107C0}" destId="{263FE789-829E-4B24-AA41-61865663086A}" srcOrd="0" destOrd="0" presId="urn:microsoft.com/office/officeart/2016/7/layout/RepeatingBendingProcessNew"/>
    <dgm:cxn modelId="{A3FB6AC2-1C8B-48C5-B4B9-CFA592C10EEF}" type="presOf" srcId="{75C20014-4F3F-49D8-9252-0BAB975EC777}" destId="{678A4DBA-B8F4-416A-91D5-2D354C11F514}" srcOrd="0" destOrd="0" presId="urn:microsoft.com/office/officeart/2016/7/layout/RepeatingBendingProcessNew"/>
    <dgm:cxn modelId="{05A179D5-6361-4715-B8C4-331A43105047}" type="presOf" srcId="{FE320486-A5A0-45DD-BB46-4494031224E8}" destId="{671FB689-C630-4177-9994-E09CBA8AAAAC}" srcOrd="0" destOrd="0" presId="urn:microsoft.com/office/officeart/2016/7/layout/RepeatingBendingProcessNew"/>
    <dgm:cxn modelId="{1C6FF2D7-EE59-4308-B0CB-FE518CA7A102}" type="presOf" srcId="{7DF50DCE-B9A6-45F2-BC8F-14319F87B543}" destId="{5488EE48-205B-4CEE-9301-9FA98310FBD9}" srcOrd="0" destOrd="0" presId="urn:microsoft.com/office/officeart/2016/7/layout/RepeatingBendingProcessNew"/>
    <dgm:cxn modelId="{E24F3F44-5438-425A-8531-C683679C06F1}" type="presParOf" srcId="{D5E7A312-2C0B-4960-AE05-AAA481C14D54}" destId="{671FB689-C630-4177-9994-E09CBA8AAAAC}" srcOrd="0" destOrd="0" presId="urn:microsoft.com/office/officeart/2016/7/layout/RepeatingBendingProcessNew"/>
    <dgm:cxn modelId="{12A01D64-FAA8-4A8A-8E73-7720F23E6D7B}" type="presParOf" srcId="{D5E7A312-2C0B-4960-AE05-AAA481C14D54}" destId="{A791134B-BDD4-4837-8D34-5DBA6986D428}" srcOrd="1" destOrd="0" presId="urn:microsoft.com/office/officeart/2016/7/layout/RepeatingBendingProcessNew"/>
    <dgm:cxn modelId="{9B019904-4CA2-4273-9636-346FA8CDB05F}" type="presParOf" srcId="{A791134B-BDD4-4837-8D34-5DBA6986D428}" destId="{6FA6EC4A-E201-4AF8-9ABD-6EDFA98A3CF2}" srcOrd="0" destOrd="0" presId="urn:microsoft.com/office/officeart/2016/7/layout/RepeatingBendingProcessNew"/>
    <dgm:cxn modelId="{F554874A-5491-492E-B6F6-C09EEC19B62D}" type="presParOf" srcId="{D5E7A312-2C0B-4960-AE05-AAA481C14D54}" destId="{6C2946C6-ECC2-4482-B57F-8AE86F2931F0}" srcOrd="2" destOrd="0" presId="urn:microsoft.com/office/officeart/2016/7/layout/RepeatingBendingProcessNew"/>
    <dgm:cxn modelId="{724573E8-A6AD-4AFA-BDD9-2CC1FC5465FD}" type="presParOf" srcId="{D5E7A312-2C0B-4960-AE05-AAA481C14D54}" destId="{B51022A6-4864-4471-9CF2-042103F0ED33}" srcOrd="3" destOrd="0" presId="urn:microsoft.com/office/officeart/2016/7/layout/RepeatingBendingProcessNew"/>
    <dgm:cxn modelId="{BCCCA229-3A9A-4DC8-B83C-54AF30727A67}" type="presParOf" srcId="{B51022A6-4864-4471-9CF2-042103F0ED33}" destId="{06274679-5A30-4464-9A52-9A276364A81E}" srcOrd="0" destOrd="0" presId="urn:microsoft.com/office/officeart/2016/7/layout/RepeatingBendingProcessNew"/>
    <dgm:cxn modelId="{B4FA97B1-060F-489A-B67B-88BA77CB38BF}" type="presParOf" srcId="{D5E7A312-2C0B-4960-AE05-AAA481C14D54}" destId="{21BCE8E8-6075-4C7F-A26B-0E199D0D01CD}" srcOrd="4" destOrd="0" presId="urn:microsoft.com/office/officeart/2016/7/layout/RepeatingBendingProcessNew"/>
    <dgm:cxn modelId="{294C1EA3-5556-433C-9761-D9BA54FD5188}" type="presParOf" srcId="{D5E7A312-2C0B-4960-AE05-AAA481C14D54}" destId="{3C0B3CA9-B4AC-4478-B478-010D32D01794}" srcOrd="5" destOrd="0" presId="urn:microsoft.com/office/officeart/2016/7/layout/RepeatingBendingProcessNew"/>
    <dgm:cxn modelId="{E11B62D5-932A-49B4-96DB-4D22665CC8CE}" type="presParOf" srcId="{3C0B3CA9-B4AC-4478-B478-010D32D01794}" destId="{00EF41AC-5B82-49CB-9389-C92BC6959987}" srcOrd="0" destOrd="0" presId="urn:microsoft.com/office/officeart/2016/7/layout/RepeatingBendingProcessNew"/>
    <dgm:cxn modelId="{13A9F5AF-A930-41D1-B5D7-5B23E8E7E3EF}" type="presParOf" srcId="{D5E7A312-2C0B-4960-AE05-AAA481C14D54}" destId="{263FE789-829E-4B24-AA41-61865663086A}" srcOrd="6" destOrd="0" presId="urn:microsoft.com/office/officeart/2016/7/layout/RepeatingBendingProcessNew"/>
    <dgm:cxn modelId="{3BBDDEA0-9C60-4E09-AC8A-0308B8802D5F}" type="presParOf" srcId="{D5E7A312-2C0B-4960-AE05-AAA481C14D54}" destId="{5488EE48-205B-4CEE-9301-9FA98310FBD9}" srcOrd="7" destOrd="0" presId="urn:microsoft.com/office/officeart/2016/7/layout/RepeatingBendingProcessNew"/>
    <dgm:cxn modelId="{8A8A13F4-2912-48C1-AA59-5153674F9D0B}" type="presParOf" srcId="{5488EE48-205B-4CEE-9301-9FA98310FBD9}" destId="{B5412A3D-82DB-4A88-9BDB-BAB6328598F8}" srcOrd="0" destOrd="0" presId="urn:microsoft.com/office/officeart/2016/7/layout/RepeatingBendingProcessNew"/>
    <dgm:cxn modelId="{3C5A4D61-6406-41A9-88E4-8322DF62391F}" type="presParOf" srcId="{D5E7A312-2C0B-4960-AE05-AAA481C14D54}" destId="{F1871023-9BB2-4656-A30C-54F2EC10DA48}" srcOrd="8" destOrd="0" presId="urn:microsoft.com/office/officeart/2016/7/layout/RepeatingBendingProcessNew"/>
    <dgm:cxn modelId="{567779F3-31B2-40BA-8CAA-D1B66B1FAD05}" type="presParOf" srcId="{D5E7A312-2C0B-4960-AE05-AAA481C14D54}" destId="{8880C078-F1CE-4046-A597-6389FC0D9AAF}" srcOrd="9" destOrd="0" presId="urn:microsoft.com/office/officeart/2016/7/layout/RepeatingBendingProcessNew"/>
    <dgm:cxn modelId="{D0E8A740-197E-4BCC-A8B5-B4BEEE55B1E3}" type="presParOf" srcId="{8880C078-F1CE-4046-A597-6389FC0D9AAF}" destId="{13D00BD2-6C1C-4984-B465-2A8A0BCBAF76}" srcOrd="0" destOrd="0" presId="urn:microsoft.com/office/officeart/2016/7/layout/RepeatingBendingProcessNew"/>
    <dgm:cxn modelId="{D7DF31CB-B181-4DC7-8B58-7589D066A270}" type="presParOf" srcId="{D5E7A312-2C0B-4960-AE05-AAA481C14D54}" destId="{6BB67A76-702A-4DA3-89B4-3618D4649312}" srcOrd="10" destOrd="0" presId="urn:microsoft.com/office/officeart/2016/7/layout/RepeatingBendingProcessNew"/>
    <dgm:cxn modelId="{3C164881-77A2-4AEE-AEB8-09E04B1B99B1}" type="presParOf" srcId="{D5E7A312-2C0B-4960-AE05-AAA481C14D54}" destId="{A7D37D1D-33BA-4706-A078-C790DA4A8624}" srcOrd="11" destOrd="0" presId="urn:microsoft.com/office/officeart/2016/7/layout/RepeatingBendingProcessNew"/>
    <dgm:cxn modelId="{1F8594C6-EEEB-4275-806A-639087DE1A49}" type="presParOf" srcId="{A7D37D1D-33BA-4706-A078-C790DA4A8624}" destId="{E985353A-6706-4701-9A13-D12358545343}" srcOrd="0" destOrd="0" presId="urn:microsoft.com/office/officeart/2016/7/layout/RepeatingBendingProcessNew"/>
    <dgm:cxn modelId="{E8629BFE-F425-4BC1-9A78-5B745ACB2AA1}" type="presParOf" srcId="{D5E7A312-2C0B-4960-AE05-AAA481C14D54}" destId="{37389180-BCDD-455B-A93C-80CDE60A4B6B}" srcOrd="12" destOrd="0" presId="urn:microsoft.com/office/officeart/2016/7/layout/RepeatingBendingProcessNew"/>
    <dgm:cxn modelId="{73554E8A-3F57-4916-98BE-2A8AD8A9F083}" type="presParOf" srcId="{D5E7A312-2C0B-4960-AE05-AAA481C14D54}" destId="{2D56FF3F-105C-499C-84A1-3368AE44E737}" srcOrd="13" destOrd="0" presId="urn:microsoft.com/office/officeart/2016/7/layout/RepeatingBendingProcessNew"/>
    <dgm:cxn modelId="{EFBCF0A8-4F30-4D1E-84AA-60F306548CAA}" type="presParOf" srcId="{2D56FF3F-105C-499C-84A1-3368AE44E737}" destId="{48ED7DD4-C202-41FD-BBEF-221374337CF5}" srcOrd="0" destOrd="0" presId="urn:microsoft.com/office/officeart/2016/7/layout/RepeatingBendingProcessNew"/>
    <dgm:cxn modelId="{ABA64BB1-D28E-415A-BA53-35F4CB94A56F}" type="presParOf" srcId="{D5E7A312-2C0B-4960-AE05-AAA481C14D54}" destId="{678A4DBA-B8F4-416A-91D5-2D354C11F514}" srcOrd="14" destOrd="0" presId="urn:microsoft.com/office/officeart/2016/7/layout/RepeatingBendingProcessNew"/>
    <dgm:cxn modelId="{013EB25A-1D74-4434-84C8-B7E71F7B4DB2}" type="presParOf" srcId="{D5E7A312-2C0B-4960-AE05-AAA481C14D54}" destId="{37ED2899-75E4-4A85-A298-DAC581A56B78}" srcOrd="15" destOrd="0" presId="urn:microsoft.com/office/officeart/2016/7/layout/RepeatingBendingProcessNew"/>
    <dgm:cxn modelId="{7675F494-F999-4888-9AF3-3977651DECAA}" type="presParOf" srcId="{37ED2899-75E4-4A85-A298-DAC581A56B78}" destId="{01278FCF-085F-4D02-A28C-E8ED67EF9F4B}" srcOrd="0" destOrd="0" presId="urn:microsoft.com/office/officeart/2016/7/layout/RepeatingBendingProcessNew"/>
    <dgm:cxn modelId="{BDA0DC4C-0318-4591-A901-CD2363C108E8}" type="presParOf" srcId="{D5E7A312-2C0B-4960-AE05-AAA481C14D54}" destId="{E36CF180-11A8-4CF7-99D9-E48EAE28CCB4}" srcOrd="16" destOrd="0" presId="urn:microsoft.com/office/officeart/2016/7/layout/RepeatingBendingProcessNew"/>
    <dgm:cxn modelId="{06BD3FD9-D488-4204-9C08-29FB0457B029}" type="presParOf" srcId="{D5E7A312-2C0B-4960-AE05-AAA481C14D54}" destId="{C23D0127-D450-433C-8D2A-32296EF4291F}" srcOrd="17" destOrd="0" presId="urn:microsoft.com/office/officeart/2016/7/layout/RepeatingBendingProcessNew"/>
    <dgm:cxn modelId="{688CBE6D-2422-463E-94D4-4C02EF1794E9}" type="presParOf" srcId="{C23D0127-D450-433C-8D2A-32296EF4291F}" destId="{6002420F-DB33-4054-8365-C7D1B240B2EC}" srcOrd="0" destOrd="0" presId="urn:microsoft.com/office/officeart/2016/7/layout/RepeatingBendingProcessNew"/>
    <dgm:cxn modelId="{D0E25E14-87A4-456A-9F9E-FCFE0A65649F}" type="presParOf" srcId="{D5E7A312-2C0B-4960-AE05-AAA481C14D54}" destId="{8D055EC0-2EC9-47B0-9127-A077BE49D6E8}" srcOrd="18"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91134B-BDD4-4837-8D34-5DBA6986D428}">
      <dsp:nvSpPr>
        <dsp:cNvPr id="0" name=""/>
        <dsp:cNvSpPr/>
      </dsp:nvSpPr>
      <dsp:spPr>
        <a:xfrm>
          <a:off x="2669704" y="533944"/>
          <a:ext cx="411666" cy="91440"/>
        </a:xfrm>
        <a:custGeom>
          <a:avLst/>
          <a:gdLst/>
          <a:ahLst/>
          <a:cxnLst/>
          <a:rect l="0" t="0" r="0" b="0"/>
          <a:pathLst>
            <a:path>
              <a:moveTo>
                <a:pt x="0" y="45720"/>
              </a:moveTo>
              <a:lnTo>
                <a:pt x="411666"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64480" y="577453"/>
        <a:ext cx="22113" cy="4422"/>
      </dsp:txXfrm>
    </dsp:sp>
    <dsp:sp modelId="{671FB689-C630-4177-9994-E09CBA8AAAAC}">
      <dsp:nvSpPr>
        <dsp:cNvPr id="0" name=""/>
        <dsp:cNvSpPr/>
      </dsp:nvSpPr>
      <dsp:spPr>
        <a:xfrm>
          <a:off x="748607" y="2795"/>
          <a:ext cx="1922896" cy="115373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rtl="0">
            <a:lnSpc>
              <a:spcPct val="90000"/>
            </a:lnSpc>
            <a:spcBef>
              <a:spcPct val="0"/>
            </a:spcBef>
            <a:spcAft>
              <a:spcPct val="35000"/>
            </a:spcAft>
            <a:buNone/>
          </a:pPr>
          <a:r>
            <a:rPr lang="en-GB" sz="1300" kern="1200" dirty="0"/>
            <a:t>To give a comprehensive understanding of how trauma affects children  and young people </a:t>
          </a:r>
        </a:p>
      </dsp:txBody>
      <dsp:txXfrm>
        <a:off x="748607" y="2795"/>
        <a:ext cx="1922896" cy="1153737"/>
      </dsp:txXfrm>
    </dsp:sp>
    <dsp:sp modelId="{B51022A6-4864-4471-9CF2-042103F0ED33}">
      <dsp:nvSpPr>
        <dsp:cNvPr id="0" name=""/>
        <dsp:cNvSpPr/>
      </dsp:nvSpPr>
      <dsp:spPr>
        <a:xfrm>
          <a:off x="5034866" y="533944"/>
          <a:ext cx="411666" cy="91440"/>
        </a:xfrm>
        <a:custGeom>
          <a:avLst/>
          <a:gdLst/>
          <a:ahLst/>
          <a:cxnLst/>
          <a:rect l="0" t="0" r="0" b="0"/>
          <a:pathLst>
            <a:path>
              <a:moveTo>
                <a:pt x="0" y="45720"/>
              </a:moveTo>
              <a:lnTo>
                <a:pt x="411666"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29643" y="577453"/>
        <a:ext cx="22113" cy="4422"/>
      </dsp:txXfrm>
    </dsp:sp>
    <dsp:sp modelId="{6C2946C6-ECC2-4482-B57F-8AE86F2931F0}">
      <dsp:nvSpPr>
        <dsp:cNvPr id="0" name=""/>
        <dsp:cNvSpPr/>
      </dsp:nvSpPr>
      <dsp:spPr>
        <a:xfrm>
          <a:off x="3113770" y="2795"/>
          <a:ext cx="1922896" cy="115373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GB" sz="1300" kern="1200" dirty="0" err="1"/>
            <a:t>Defininition</a:t>
          </a:r>
          <a:r>
            <a:rPr lang="en-GB" sz="1300" kern="1200" dirty="0"/>
            <a:t> of  online bulling </a:t>
          </a:r>
          <a:endParaRPr lang="en-US" sz="1300" kern="1200" dirty="0"/>
        </a:p>
      </dsp:txBody>
      <dsp:txXfrm>
        <a:off x="3113770" y="2795"/>
        <a:ext cx="1922896" cy="1153737"/>
      </dsp:txXfrm>
    </dsp:sp>
    <dsp:sp modelId="{3C0B3CA9-B4AC-4478-B478-010D32D01794}">
      <dsp:nvSpPr>
        <dsp:cNvPr id="0" name=""/>
        <dsp:cNvSpPr/>
      </dsp:nvSpPr>
      <dsp:spPr>
        <a:xfrm>
          <a:off x="7400029" y="533944"/>
          <a:ext cx="411666" cy="91440"/>
        </a:xfrm>
        <a:custGeom>
          <a:avLst/>
          <a:gdLst/>
          <a:ahLst/>
          <a:cxnLst/>
          <a:rect l="0" t="0" r="0" b="0"/>
          <a:pathLst>
            <a:path>
              <a:moveTo>
                <a:pt x="0" y="45720"/>
              </a:moveTo>
              <a:lnTo>
                <a:pt x="411666"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594806" y="577453"/>
        <a:ext cx="22113" cy="4422"/>
      </dsp:txXfrm>
    </dsp:sp>
    <dsp:sp modelId="{21BCE8E8-6075-4C7F-A26B-0E199D0D01CD}">
      <dsp:nvSpPr>
        <dsp:cNvPr id="0" name=""/>
        <dsp:cNvSpPr/>
      </dsp:nvSpPr>
      <dsp:spPr>
        <a:xfrm>
          <a:off x="5478933" y="2795"/>
          <a:ext cx="1922896" cy="115373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GB" sz="1300" kern="1200" dirty="0"/>
            <a:t>The role technology plays in </a:t>
          </a:r>
          <a:r>
            <a:rPr lang="en-GB" sz="1300" kern="1200" dirty="0" err="1"/>
            <a:t>faciliatiing</a:t>
          </a:r>
          <a:r>
            <a:rPr lang="en-GB" sz="1300" kern="1200" dirty="0"/>
            <a:t> cyberbullying </a:t>
          </a:r>
          <a:endParaRPr lang="en-US" sz="1300" kern="1200" dirty="0"/>
        </a:p>
      </dsp:txBody>
      <dsp:txXfrm>
        <a:off x="5478933" y="2795"/>
        <a:ext cx="1922896" cy="1153737"/>
      </dsp:txXfrm>
    </dsp:sp>
    <dsp:sp modelId="{5488EE48-205B-4CEE-9301-9FA98310FBD9}">
      <dsp:nvSpPr>
        <dsp:cNvPr id="0" name=""/>
        <dsp:cNvSpPr/>
      </dsp:nvSpPr>
      <dsp:spPr>
        <a:xfrm>
          <a:off x="1710055" y="1154733"/>
          <a:ext cx="7095488" cy="411666"/>
        </a:xfrm>
        <a:custGeom>
          <a:avLst/>
          <a:gdLst/>
          <a:ahLst/>
          <a:cxnLst/>
          <a:rect l="0" t="0" r="0" b="0"/>
          <a:pathLst>
            <a:path>
              <a:moveTo>
                <a:pt x="7095488" y="0"/>
              </a:moveTo>
              <a:lnTo>
                <a:pt x="7095488" y="222933"/>
              </a:lnTo>
              <a:lnTo>
                <a:pt x="0" y="222933"/>
              </a:lnTo>
              <a:lnTo>
                <a:pt x="0" y="411666"/>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80068" y="1358355"/>
        <a:ext cx="355462" cy="4422"/>
      </dsp:txXfrm>
    </dsp:sp>
    <dsp:sp modelId="{263FE789-829E-4B24-AA41-61865663086A}">
      <dsp:nvSpPr>
        <dsp:cNvPr id="0" name=""/>
        <dsp:cNvSpPr/>
      </dsp:nvSpPr>
      <dsp:spPr>
        <a:xfrm>
          <a:off x="7844095" y="2795"/>
          <a:ext cx="1922896" cy="115373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GB" sz="1300" kern="1200" dirty="0"/>
            <a:t>Chronological overview </a:t>
          </a:r>
          <a:endParaRPr lang="en-US" sz="1300" kern="1200" dirty="0"/>
        </a:p>
      </dsp:txBody>
      <dsp:txXfrm>
        <a:off x="7844095" y="2795"/>
        <a:ext cx="1922896" cy="1153737"/>
      </dsp:txXfrm>
    </dsp:sp>
    <dsp:sp modelId="{8880C078-F1CE-4046-A597-6389FC0D9AAF}">
      <dsp:nvSpPr>
        <dsp:cNvPr id="0" name=""/>
        <dsp:cNvSpPr/>
      </dsp:nvSpPr>
      <dsp:spPr>
        <a:xfrm>
          <a:off x="2669704" y="2129949"/>
          <a:ext cx="411666" cy="91440"/>
        </a:xfrm>
        <a:custGeom>
          <a:avLst/>
          <a:gdLst/>
          <a:ahLst/>
          <a:cxnLst/>
          <a:rect l="0" t="0" r="0" b="0"/>
          <a:pathLst>
            <a:path>
              <a:moveTo>
                <a:pt x="0" y="45720"/>
              </a:moveTo>
              <a:lnTo>
                <a:pt x="411666"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64480" y="2173457"/>
        <a:ext cx="22113" cy="4422"/>
      </dsp:txXfrm>
    </dsp:sp>
    <dsp:sp modelId="{F1871023-9BB2-4656-A30C-54F2EC10DA48}">
      <dsp:nvSpPr>
        <dsp:cNvPr id="0" name=""/>
        <dsp:cNvSpPr/>
      </dsp:nvSpPr>
      <dsp:spPr>
        <a:xfrm>
          <a:off x="748607" y="1598800"/>
          <a:ext cx="1922896" cy="115373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GB" sz="1300" kern="1200" dirty="0"/>
            <a:t>The impact of technology and the digital media </a:t>
          </a:r>
          <a:endParaRPr lang="en-US" sz="1300" kern="1200" dirty="0"/>
        </a:p>
      </dsp:txBody>
      <dsp:txXfrm>
        <a:off x="748607" y="1598800"/>
        <a:ext cx="1922896" cy="1153737"/>
      </dsp:txXfrm>
    </dsp:sp>
    <dsp:sp modelId="{A7D37D1D-33BA-4706-A078-C790DA4A8624}">
      <dsp:nvSpPr>
        <dsp:cNvPr id="0" name=""/>
        <dsp:cNvSpPr/>
      </dsp:nvSpPr>
      <dsp:spPr>
        <a:xfrm>
          <a:off x="5034866" y="2129949"/>
          <a:ext cx="411666" cy="91440"/>
        </a:xfrm>
        <a:custGeom>
          <a:avLst/>
          <a:gdLst/>
          <a:ahLst/>
          <a:cxnLst/>
          <a:rect l="0" t="0" r="0" b="0"/>
          <a:pathLst>
            <a:path>
              <a:moveTo>
                <a:pt x="0" y="45720"/>
              </a:moveTo>
              <a:lnTo>
                <a:pt x="411666"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29643" y="2173457"/>
        <a:ext cx="22113" cy="4422"/>
      </dsp:txXfrm>
    </dsp:sp>
    <dsp:sp modelId="{6BB67A76-702A-4DA3-89B4-3618D4649312}">
      <dsp:nvSpPr>
        <dsp:cNvPr id="0" name=""/>
        <dsp:cNvSpPr/>
      </dsp:nvSpPr>
      <dsp:spPr>
        <a:xfrm>
          <a:off x="3113770" y="1598800"/>
          <a:ext cx="1922896" cy="115373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GB" sz="1300" kern="1200" dirty="0"/>
            <a:t>Negative impacts </a:t>
          </a:r>
          <a:endParaRPr lang="en-US" sz="1300" kern="1200" dirty="0"/>
        </a:p>
      </dsp:txBody>
      <dsp:txXfrm>
        <a:off x="3113770" y="1598800"/>
        <a:ext cx="1922896" cy="1153737"/>
      </dsp:txXfrm>
    </dsp:sp>
    <dsp:sp modelId="{2D56FF3F-105C-499C-84A1-3368AE44E737}">
      <dsp:nvSpPr>
        <dsp:cNvPr id="0" name=""/>
        <dsp:cNvSpPr/>
      </dsp:nvSpPr>
      <dsp:spPr>
        <a:xfrm>
          <a:off x="7400029" y="2129949"/>
          <a:ext cx="411666" cy="91440"/>
        </a:xfrm>
        <a:custGeom>
          <a:avLst/>
          <a:gdLst/>
          <a:ahLst/>
          <a:cxnLst/>
          <a:rect l="0" t="0" r="0" b="0"/>
          <a:pathLst>
            <a:path>
              <a:moveTo>
                <a:pt x="0" y="45720"/>
              </a:moveTo>
              <a:lnTo>
                <a:pt x="411666"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594806" y="2173457"/>
        <a:ext cx="22113" cy="4422"/>
      </dsp:txXfrm>
    </dsp:sp>
    <dsp:sp modelId="{37389180-BCDD-455B-A93C-80CDE60A4B6B}">
      <dsp:nvSpPr>
        <dsp:cNvPr id="0" name=""/>
        <dsp:cNvSpPr/>
      </dsp:nvSpPr>
      <dsp:spPr>
        <a:xfrm>
          <a:off x="5478933" y="1598800"/>
          <a:ext cx="1922896" cy="115373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GB" sz="1300" kern="1200" dirty="0" err="1"/>
            <a:t>Positve</a:t>
          </a:r>
          <a:r>
            <a:rPr lang="en-GB" sz="1300" kern="1200" dirty="0"/>
            <a:t> impacts of technology </a:t>
          </a:r>
          <a:endParaRPr lang="en-US" sz="1300" kern="1200" dirty="0"/>
        </a:p>
      </dsp:txBody>
      <dsp:txXfrm>
        <a:off x="5478933" y="1598800"/>
        <a:ext cx="1922896" cy="1153737"/>
      </dsp:txXfrm>
    </dsp:sp>
    <dsp:sp modelId="{37ED2899-75E4-4A85-A298-DAC581A56B78}">
      <dsp:nvSpPr>
        <dsp:cNvPr id="0" name=""/>
        <dsp:cNvSpPr/>
      </dsp:nvSpPr>
      <dsp:spPr>
        <a:xfrm>
          <a:off x="1710055" y="2750737"/>
          <a:ext cx="7095488" cy="411666"/>
        </a:xfrm>
        <a:custGeom>
          <a:avLst/>
          <a:gdLst/>
          <a:ahLst/>
          <a:cxnLst/>
          <a:rect l="0" t="0" r="0" b="0"/>
          <a:pathLst>
            <a:path>
              <a:moveTo>
                <a:pt x="7095488" y="0"/>
              </a:moveTo>
              <a:lnTo>
                <a:pt x="7095488" y="222933"/>
              </a:lnTo>
              <a:lnTo>
                <a:pt x="0" y="222933"/>
              </a:lnTo>
              <a:lnTo>
                <a:pt x="0" y="411666"/>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80068" y="2954359"/>
        <a:ext cx="355462" cy="4422"/>
      </dsp:txXfrm>
    </dsp:sp>
    <dsp:sp modelId="{678A4DBA-B8F4-416A-91D5-2D354C11F514}">
      <dsp:nvSpPr>
        <dsp:cNvPr id="0" name=""/>
        <dsp:cNvSpPr/>
      </dsp:nvSpPr>
      <dsp:spPr>
        <a:xfrm>
          <a:off x="7844095" y="1598800"/>
          <a:ext cx="1922896" cy="115373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GB" sz="1300" kern="1200" dirty="0"/>
            <a:t>What has been done to prevent </a:t>
          </a:r>
          <a:r>
            <a:rPr lang="en-GB" sz="1300" kern="1200" dirty="0" err="1"/>
            <a:t>cyberbullyinmg</a:t>
          </a:r>
          <a:r>
            <a:rPr lang="en-GB" sz="1300" kern="1200" dirty="0"/>
            <a:t> </a:t>
          </a:r>
          <a:endParaRPr lang="en-US" sz="1300" kern="1200" dirty="0"/>
        </a:p>
      </dsp:txBody>
      <dsp:txXfrm>
        <a:off x="7844095" y="1598800"/>
        <a:ext cx="1922896" cy="1153737"/>
      </dsp:txXfrm>
    </dsp:sp>
    <dsp:sp modelId="{C23D0127-D450-433C-8D2A-32296EF4291F}">
      <dsp:nvSpPr>
        <dsp:cNvPr id="0" name=""/>
        <dsp:cNvSpPr/>
      </dsp:nvSpPr>
      <dsp:spPr>
        <a:xfrm>
          <a:off x="2669704" y="3725953"/>
          <a:ext cx="411666" cy="91440"/>
        </a:xfrm>
        <a:custGeom>
          <a:avLst/>
          <a:gdLst/>
          <a:ahLst/>
          <a:cxnLst/>
          <a:rect l="0" t="0" r="0" b="0"/>
          <a:pathLst>
            <a:path>
              <a:moveTo>
                <a:pt x="0" y="45720"/>
              </a:moveTo>
              <a:lnTo>
                <a:pt x="411666"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64480" y="3769461"/>
        <a:ext cx="22113" cy="4422"/>
      </dsp:txXfrm>
    </dsp:sp>
    <dsp:sp modelId="{E36CF180-11A8-4CF7-99D9-E48EAE28CCB4}">
      <dsp:nvSpPr>
        <dsp:cNvPr id="0" name=""/>
        <dsp:cNvSpPr/>
      </dsp:nvSpPr>
      <dsp:spPr>
        <a:xfrm>
          <a:off x="748607" y="3194804"/>
          <a:ext cx="1922896" cy="115373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GB" sz="1300" kern="1200" dirty="0"/>
            <a:t>Challenges faced tackling the issue </a:t>
          </a:r>
          <a:endParaRPr lang="en-US" sz="1300" kern="1200" dirty="0"/>
        </a:p>
      </dsp:txBody>
      <dsp:txXfrm>
        <a:off x="748607" y="3194804"/>
        <a:ext cx="1922896" cy="1153737"/>
      </dsp:txXfrm>
    </dsp:sp>
    <dsp:sp modelId="{8D055EC0-2EC9-47B0-9127-A077BE49D6E8}">
      <dsp:nvSpPr>
        <dsp:cNvPr id="0" name=""/>
        <dsp:cNvSpPr/>
      </dsp:nvSpPr>
      <dsp:spPr>
        <a:xfrm>
          <a:off x="3113770" y="3194804"/>
          <a:ext cx="1922896" cy="115373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GB" sz="1300" kern="1200" dirty="0"/>
            <a:t>Recommendations </a:t>
          </a:r>
          <a:endParaRPr lang="en-US" sz="1300" kern="1200" dirty="0"/>
        </a:p>
      </dsp:txBody>
      <dsp:txXfrm>
        <a:off x="3113770" y="3194804"/>
        <a:ext cx="1922896" cy="1153737"/>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3/8/2024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4393408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649517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3/8/2024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270337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3/8/2024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8520177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3/8/2024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066879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3/8/2024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5625278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3/8/2024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8462124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4452130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889288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5337470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3486609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3/8/2024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3981044651"/>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8.xml.rels><?xml version="1.0" encoding="UTF-8" standalone="yes"?>
<Relationships xmlns="http://schemas.openxmlformats.org/package/2006/relationships"><Relationship Id="rId8" Type="http://schemas.openxmlformats.org/officeDocument/2006/relationships/hyperlink" Target="https://technofaq.org/posts/2015/08/why-is-technology-crucial-in-business/" TargetMode="External"/><Relationship Id="rId13" Type="http://schemas.openxmlformats.org/officeDocument/2006/relationships/image" Target="../media/image18.png"/><Relationship Id="rId3" Type="http://schemas.openxmlformats.org/officeDocument/2006/relationships/image" Target="../media/image12.png"/><Relationship Id="rId7" Type="http://schemas.openxmlformats.org/officeDocument/2006/relationships/image" Target="../media/image15.jpeg"/><Relationship Id="rId12" Type="http://schemas.openxmlformats.org/officeDocument/2006/relationships/hyperlink" Target="https://splatoonwiki.org/wiki/After_Alterna_Turnstyle" TargetMode="External"/><Relationship Id="rId2" Type="http://schemas.openxmlformats.org/officeDocument/2006/relationships/image" Target="../media/image11.jpeg"/><Relationship Id="rId1" Type="http://schemas.openxmlformats.org/officeDocument/2006/relationships/slideLayout" Target="../slideLayouts/slideLayout2.xml"/><Relationship Id="rId6" Type="http://schemas.openxmlformats.org/officeDocument/2006/relationships/image" Target="../media/image14.png"/><Relationship Id="rId11" Type="http://schemas.openxmlformats.org/officeDocument/2006/relationships/image" Target="../media/image17.jpeg"/><Relationship Id="rId5" Type="http://schemas.openxmlformats.org/officeDocument/2006/relationships/image" Target="../media/image13.png"/><Relationship Id="rId15" Type="http://schemas.openxmlformats.org/officeDocument/2006/relationships/image" Target="../media/image19.jpeg"/><Relationship Id="rId10" Type="http://schemas.openxmlformats.org/officeDocument/2006/relationships/hyperlink" Target="https://www.wired.it/economia/business/2020/02/07/whatsapp-telegram-business/" TargetMode="External"/><Relationship Id="rId4" Type="http://schemas.openxmlformats.org/officeDocument/2006/relationships/hyperlink" Target="http://fhlogo.blogspot.com/2011/11/friendster.html" TargetMode="External"/><Relationship Id="rId9" Type="http://schemas.openxmlformats.org/officeDocument/2006/relationships/image" Target="../media/image16.jpeg"/><Relationship Id="rId14" Type="http://schemas.openxmlformats.org/officeDocument/2006/relationships/hyperlink" Target="https://www.ictworks.org/are-messaging-apps-and-emoji-driven-me-game-changing-innovation/"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jpeg"/><Relationship Id="rId1" Type="http://schemas.openxmlformats.org/officeDocument/2006/relationships/slideLayout" Target="../slideLayouts/slideLayout2.xml"/><Relationship Id="rId5" Type="http://schemas.openxmlformats.org/officeDocument/2006/relationships/image" Target="../media/image23.png"/><Relationship Id="rId4" Type="http://schemas.openxmlformats.org/officeDocument/2006/relationships/image" Target="../media/image22.png"/></Relationships>
</file>

<file path=ppt/slides/_rels/slide10.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Layout" Target="../slideLayouts/slideLayout2.xml"/><Relationship Id="rId5" Type="http://schemas.openxmlformats.org/officeDocument/2006/relationships/image" Target="../media/image27.jpeg"/><Relationship Id="rId4" Type="http://schemas.openxmlformats.org/officeDocument/2006/relationships/image" Target="../media/image26.jpeg"/></Relationships>
</file>

<file path=ppt/slides/_rels/slide11.xml.rels><?xml version="1.0" encoding="UTF-8" standalone="yes"?>
<Relationships xmlns="http://schemas.openxmlformats.org/package/2006/relationships"><Relationship Id="rId8" Type="http://schemas.openxmlformats.org/officeDocument/2006/relationships/image" Target="../media/image33.jpeg"/><Relationship Id="rId3" Type="http://schemas.openxmlformats.org/officeDocument/2006/relationships/image" Target="../media/image29.jpeg"/><Relationship Id="rId7" Type="http://schemas.openxmlformats.org/officeDocument/2006/relationships/hyperlink" Target="http://www.pngall.com/instagram-png/download/55721" TargetMode="External"/><Relationship Id="rId2" Type="http://schemas.openxmlformats.org/officeDocument/2006/relationships/image" Target="../media/image28.png"/><Relationship Id="rId1" Type="http://schemas.openxmlformats.org/officeDocument/2006/relationships/slideLayout" Target="../slideLayouts/slideLayout2.xml"/><Relationship Id="rId6" Type="http://schemas.openxmlformats.org/officeDocument/2006/relationships/image" Target="../media/image32.png"/><Relationship Id="rId5" Type="http://schemas.openxmlformats.org/officeDocument/2006/relationships/image" Target="../media/image31.jpeg"/><Relationship Id="rId10" Type="http://schemas.openxmlformats.org/officeDocument/2006/relationships/image" Target="../media/image34.png"/><Relationship Id="rId4" Type="http://schemas.openxmlformats.org/officeDocument/2006/relationships/image" Target="../media/image30.png"/><Relationship Id="rId9" Type="http://schemas.openxmlformats.org/officeDocument/2006/relationships/hyperlink" Target="https://www.wired.it/mobile/app/2018/07/30/20-trucchi-snapchat/"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jpeg"/><Relationship Id="rId1" Type="http://schemas.openxmlformats.org/officeDocument/2006/relationships/slideLayout" Target="../slideLayouts/slideLayout2.xml"/><Relationship Id="rId6" Type="http://schemas.openxmlformats.org/officeDocument/2006/relationships/image" Target="../media/image39.png"/><Relationship Id="rId5" Type="http://schemas.openxmlformats.org/officeDocument/2006/relationships/image" Target="../media/image38.png"/><Relationship Id="rId4" Type="http://schemas.openxmlformats.org/officeDocument/2006/relationships/image" Target="../media/image37.png"/></Relationships>
</file>

<file path=ppt/slides/_rels/slide13.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2.xml"/><Relationship Id="rId4" Type="http://schemas.openxmlformats.org/officeDocument/2006/relationships/image" Target="../media/image42.jpeg"/></Relationships>
</file>

<file path=ppt/slides/_rels/slide14.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46.png"/><Relationship Id="rId7" Type="http://schemas.openxmlformats.org/officeDocument/2006/relationships/image" Target="../media/image50.png"/><Relationship Id="rId2" Type="http://schemas.openxmlformats.org/officeDocument/2006/relationships/image" Target="../media/image45.jpeg"/><Relationship Id="rId1" Type="http://schemas.openxmlformats.org/officeDocument/2006/relationships/slideLayout" Target="../slideLayouts/slideLayout2.xml"/><Relationship Id="rId6" Type="http://schemas.openxmlformats.org/officeDocument/2006/relationships/image" Target="../media/image49.png"/><Relationship Id="rId5" Type="http://schemas.openxmlformats.org/officeDocument/2006/relationships/image" Target="../media/image48.png"/><Relationship Id="rId4" Type="http://schemas.openxmlformats.org/officeDocument/2006/relationships/image" Target="../media/image47.png"/></Relationships>
</file>

<file path=ppt/slides/_rels/slide17.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image" Target="../media/image52.png"/><Relationship Id="rId1" Type="http://schemas.openxmlformats.org/officeDocument/2006/relationships/slideLayout" Target="../slideLayouts/slideLayout2.xml"/><Relationship Id="rId4" Type="http://schemas.openxmlformats.org/officeDocument/2006/relationships/image" Target="../media/image54.jpe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8" Type="http://schemas.openxmlformats.org/officeDocument/2006/relationships/hyperlink" Target="https://www.coe.int/en/web/cybercrime/the-budapest-convention" TargetMode="External"/><Relationship Id="rId3" Type="http://schemas.openxmlformats.org/officeDocument/2006/relationships/hyperlink" Target="https://doi.org/10.1037/a0034335" TargetMode="External"/><Relationship Id="rId7" Type="http://schemas.openxmlformats.org/officeDocument/2006/relationships/hyperlink" Target="https://doi.org/10.1080/17577632.2022.2083870" TargetMode="External"/><Relationship Id="rId2" Type="http://schemas.openxmlformats.org/officeDocument/2006/relationships/hyperlink" Target="https://unesdoc.unesco.org/ark:/48223/pf0000366483" TargetMode="External"/><Relationship Id="rId1" Type="http://schemas.openxmlformats.org/officeDocument/2006/relationships/slideLayout" Target="../slideLayouts/slideLayout2.xml"/><Relationship Id="rId6" Type="http://schemas.openxmlformats.org/officeDocument/2006/relationships/hyperlink" Target="https://doi.org/10.1080/2331186x.2023.2288492" TargetMode="External"/><Relationship Id="rId5" Type="http://schemas.openxmlformats.org/officeDocument/2006/relationships/hyperlink" Target="https://saferinternet.org.uk/blog/new-website" TargetMode="External"/><Relationship Id="rId4" Type="http://schemas.openxmlformats.org/officeDocument/2006/relationships/hyperlink" Target="https://doi.org/10.3390/ijerph19169960" TargetMode="External"/><Relationship Id="rId9" Type="http://schemas.openxmlformats.org/officeDocument/2006/relationships/hyperlink" Target="https://www.gov.uk/government/news/increased-mental-health-support-for-children-and-young-people" TargetMode="External"/></Relationships>
</file>

<file path=ppt/slides/_rels/slide24.xml.rels><?xml version="1.0" encoding="UTF-8" standalone="yes"?>
<Relationships xmlns="http://schemas.openxmlformats.org/package/2006/relationships"><Relationship Id="rId8" Type="http://schemas.openxmlformats.org/officeDocument/2006/relationships/hyperlink" Target="https://www.google.co.uk/books/edition/Cyberbullying_and_the_Critical_Importanc/XfadDwAAQBAJ?hl=en&amp;gbpv=1&amp;dq=what+measures+have+snapchat+have+in+place+to+prevent+online+bullying&amp;pg=PA128&amp;printsec=frontcover" TargetMode="External"/><Relationship Id="rId3" Type="http://schemas.openxmlformats.org/officeDocument/2006/relationships/hyperlink" Target="https://firstsiteguide.com/cyberbullying-stats/" TargetMode="External"/><Relationship Id="rId7" Type="http://schemas.openxmlformats.org/officeDocument/2006/relationships/hyperlink" Target="https://www.pediatricsresearchjournal.com/articles/childhood-access-to-technology-and-cyberbullying.html" TargetMode="External"/><Relationship Id="rId2" Type="http://schemas.openxmlformats.org/officeDocument/2006/relationships/hyperlink" Target="https://www.gov.uk/government/publications/teaching-online-safety-in-schools/teaching-online-safety-in-schools" TargetMode="External"/><Relationship Id="rId1" Type="http://schemas.openxmlformats.org/officeDocument/2006/relationships/slideLayout" Target="../slideLayouts/slideLayout2.xml"/><Relationship Id="rId6" Type="http://schemas.openxmlformats.org/officeDocument/2006/relationships/hyperlink" Target="http://www.pediatricsresearchjournal.com" TargetMode="External"/><Relationship Id="rId5" Type="http://schemas.openxmlformats.org/officeDocument/2006/relationships/hyperlink" Target="https://www.researchgate.net/publication/303216233_The_history_of_social_media_and_its_impact_on_business" TargetMode="External"/><Relationship Id="rId10" Type="http://schemas.openxmlformats.org/officeDocument/2006/relationships/hyperlink" Target="https://doi.org/10.1186/s12888-023-04542-0" TargetMode="External"/><Relationship Id="rId4" Type="http://schemas.openxmlformats.org/officeDocument/2006/relationships/hyperlink" Target="https://www.gov.uk/government/news/britain-makes-internet-safer-as-online-safety-bill-finished-and-ready-to-become-law" TargetMode="External"/><Relationship Id="rId9" Type="http://schemas.openxmlformats.org/officeDocument/2006/relationships/hyperlink" Target="https://doi.org/10.29333/iji.2020.13111a" TargetMode="External"/></Relationships>
</file>

<file path=ppt/slides/_rels/slide25.xml.rels><?xml version="1.0" encoding="UTF-8" standalone="yes"?>
<Relationships xmlns="http://schemas.openxmlformats.org/package/2006/relationships"><Relationship Id="rId8" Type="http://schemas.openxmlformats.org/officeDocument/2006/relationships/hyperlink" Target="https://www.ditchthelabel.org/about-us" TargetMode="External"/><Relationship Id="rId3" Type="http://schemas.openxmlformats.org/officeDocument/2006/relationships/hyperlink" Target="https://www.gov.uk/bullying-at-school" TargetMode="External"/><Relationship Id="rId7" Type="http://schemas.openxmlformats.org/officeDocument/2006/relationships/hyperlink" Target="https://doi.org/10.1007/s10639-022-11168-4" TargetMode="External"/><Relationship Id="rId2" Type="http://schemas.openxmlformats.org/officeDocument/2006/relationships/hyperlink" Target="https://beinternetawesome.withgoogle.com/en_us/families" TargetMode="External"/><Relationship Id="rId1" Type="http://schemas.openxmlformats.org/officeDocument/2006/relationships/slideLayout" Target="../slideLayouts/slideLayout2.xml"/><Relationship Id="rId6" Type="http://schemas.openxmlformats.org/officeDocument/2006/relationships/hyperlink" Target="https://doi.org/10.1037/a0030309" TargetMode="External"/><Relationship Id="rId5" Type="http://schemas.openxmlformats.org/officeDocument/2006/relationships/hyperlink" Target="https://about.instagram.com/community/anti-bullying" TargetMode="External"/><Relationship Id="rId10" Type="http://schemas.openxmlformats.org/officeDocument/2006/relationships/hyperlink" Target="https://learning.nspcc.org.uk/training/our-elearning-courses?gad_source=1&amp;gclid=CjwKCAiA6KWvBhAREiwAFPZM7k_yoS4Oe1o-mVb0b3081-otBrVaLUwhBIBmRj-JZ8G2yEir-kxeGhoCQzMQAvD_BwE&amp;gclsrc=aw.ds" TargetMode="External"/><Relationship Id="rId4" Type="http://schemas.openxmlformats.org/officeDocument/2006/relationships/hyperlink" Target="https://www.legislation.gov.uk/ukpga/2023/50/enacted" TargetMode="External"/><Relationship Id="rId9" Type="http://schemas.openxmlformats.org/officeDocument/2006/relationships/hyperlink" Target="https://www.theguardian.com/society/2013/aug/06/hannah-smith-online-bullying" TargetMode="External"/></Relationships>
</file>

<file path=ppt/slides/_rels/slide26.xml.rels><?xml version="1.0" encoding="UTF-8" standalone="yes"?>
<Relationships xmlns="http://schemas.openxmlformats.org/package/2006/relationships"><Relationship Id="rId8" Type="http://schemas.openxmlformats.org/officeDocument/2006/relationships/hyperlink" Target="https://www.justice.govt.nz/about/news-and-media/news-and-media-archive/news-archive/hundreds-helped-by-cyberbullying-laws/" TargetMode="External"/><Relationship Id="rId3" Type="http://schemas.openxmlformats.org/officeDocument/2006/relationships/hyperlink" Target="https://socialmediavictims.org/cyberbullying/effects/" TargetMode="External"/><Relationship Id="rId7" Type="http://schemas.openxmlformats.org/officeDocument/2006/relationships/hyperlink" Target="http://www.justice.govt.nz" TargetMode="External"/><Relationship Id="rId12" Type="http://schemas.openxmlformats.org/officeDocument/2006/relationships/hyperlink" Target="https://www.theguardian.com/world/2008/jun/17/usa.news" TargetMode="External"/><Relationship Id="rId2" Type="http://schemas.openxmlformats.org/officeDocument/2006/relationships/hyperlink" Target="https://www.broadbandsearch.net/blog/cyber-bullying-statistics" TargetMode="External"/><Relationship Id="rId1" Type="http://schemas.openxmlformats.org/officeDocument/2006/relationships/slideLayout" Target="../slideLayouts/slideLayout2.xml"/><Relationship Id="rId6" Type="http://schemas.openxmlformats.org/officeDocument/2006/relationships/hyperlink" Target="https://www.nspcc.org.uk/what-is-child-abuse/types-of-abuse/bullying-and-cyberbullying/" TargetMode="External"/><Relationship Id="rId11" Type="http://schemas.openxmlformats.org/officeDocument/2006/relationships/hyperlink" Target="https://www.ons.gov.uk/peoplepopulationandcommunity/crimeandjustice/bulletins/onlinebullyinginenglandandwales/yearendingmarch2020" TargetMode="External"/><Relationship Id="rId5" Type="http://schemas.openxmlformats.org/officeDocument/2006/relationships/hyperlink" Target="https://www.statista.com/chart/15926/the-share-of-parents-who-say-their-child-has-experienced-cyberbullying/" TargetMode="External"/><Relationship Id="rId10" Type="http://schemas.openxmlformats.org/officeDocument/2006/relationships/hyperlink" Target="http://www.ons.gov.uk" TargetMode="External"/><Relationship Id="rId4" Type="http://schemas.openxmlformats.org/officeDocument/2006/relationships/hyperlink" Target="https://www.bbc.co.uk/news/uk-england-london-63254635" TargetMode="External"/><Relationship Id="rId9" Type="http://schemas.openxmlformats.org/officeDocument/2006/relationships/hyperlink" Target="https://www.ofcom.org.uk/news-centre/2022/threat-of-online-bullying-greater-than-offline" TargetMode="External"/></Relationships>
</file>

<file path=ppt/slides/_rels/slide27.xml.rels><?xml version="1.0" encoding="UTF-8" standalone="yes"?>
<Relationships xmlns="http://schemas.openxmlformats.org/package/2006/relationships"><Relationship Id="rId8" Type="http://schemas.openxmlformats.org/officeDocument/2006/relationships/hyperlink" Target="https://www.google.co.uk/books/edition/Business_Ethics_Seventh_Edition/C04IEAAAQBAJ?hl=en&amp;gbpv=1&amp;dq=facebook+doing+to+prevent+cyberbullying&amp;pg=PA56&amp;printsec=frontcover" TargetMode="External"/><Relationship Id="rId3" Type="http://schemas.openxmlformats.org/officeDocument/2006/relationships/hyperlink" Target="https://doi.org/10.3390/ijerph14121449" TargetMode="External"/><Relationship Id="rId7" Type="http://schemas.openxmlformats.org/officeDocument/2006/relationships/hyperlink" Target="https://www.unicef.org/end-violence/how-to-stop-cyberbullying" TargetMode="External"/><Relationship Id="rId2" Type="http://schemas.openxmlformats.org/officeDocument/2006/relationships/hyperlink" Target="https://mrsmyersrr.com/news/9-positive-effects-technology-child-development" TargetMode="External"/><Relationship Id="rId1" Type="http://schemas.openxmlformats.org/officeDocument/2006/relationships/slideLayout" Target="../slideLayouts/slideLayout2.xml"/><Relationship Id="rId6" Type="http://schemas.openxmlformats.org/officeDocument/2006/relationships/hyperlink" Target="https://www.unicef.org/press-releases/unicef-poll-more-third-young-people-30-countries-report-being-victim-online-bullying" TargetMode="External"/><Relationship Id="rId5" Type="http://schemas.openxmlformats.org/officeDocument/2006/relationships/hyperlink" Target="https://www.gov.uk/guidance/a-guide-to-the-online-safety-bill#how-the-online-safety-bill-will-protect-children" TargetMode="External"/><Relationship Id="rId4" Type="http://schemas.openxmlformats.org/officeDocument/2006/relationships/hyperlink" Target="https://www.thescottishsun.co.uk/news/3622953/ben-mckenzie-bullied-death-parents-grief-christma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3" name="Picture 2" descr="A group of kids in a classroom&#10;&#10;Description automatically generated">
            <a:extLst>
              <a:ext uri="{FF2B5EF4-FFF2-40B4-BE49-F238E27FC236}">
                <a16:creationId xmlns:a16="http://schemas.microsoft.com/office/drawing/2014/main" id="{09F03226-1590-D725-BE66-7A817B2D59D4}"/>
              </a:ext>
            </a:extLst>
          </p:cNvPr>
          <p:cNvPicPr>
            <a:picLocks noChangeAspect="1"/>
          </p:cNvPicPr>
          <p:nvPr/>
        </p:nvPicPr>
        <p:blipFill rotWithShape="1">
          <a:blip r:embed="rId2">
            <a:alphaModFix amt="50000"/>
          </a:blip>
          <a:srcRect b="1316"/>
          <a:stretch/>
        </p:blipFill>
        <p:spPr>
          <a:xfrm>
            <a:off x="20" y="1"/>
            <a:ext cx="12191980" cy="6857999"/>
          </a:xfrm>
          <a:prstGeom prst="rect">
            <a:avLst/>
          </a:prstGeom>
        </p:spPr>
      </p:pic>
      <p:sp>
        <p:nvSpPr>
          <p:cNvPr id="2" name="Title 1"/>
          <p:cNvSpPr>
            <a:spLocks noGrp="1"/>
          </p:cNvSpPr>
          <p:nvPr>
            <p:ph type="ctrTitle"/>
          </p:nvPr>
        </p:nvSpPr>
        <p:spPr>
          <a:xfrm>
            <a:off x="1418492" y="606547"/>
            <a:ext cx="9144000" cy="2900518"/>
          </a:xfrm>
        </p:spPr>
        <p:txBody>
          <a:bodyPr>
            <a:normAutofit/>
          </a:bodyPr>
          <a:lstStyle/>
          <a:p>
            <a:r>
              <a:rPr lang="en-GB" sz="4700">
                <a:solidFill>
                  <a:srgbClr val="FFFFFF"/>
                </a:solidFill>
                <a:ea typeface="Calibri Light"/>
                <a:cs typeface="Calibri Light"/>
              </a:rPr>
              <a:t>The Influence of technology and the utilisation of digital media on the occurrence of </a:t>
            </a:r>
            <a:r>
              <a:rPr lang="en-GB" sz="4700" err="1">
                <a:solidFill>
                  <a:srgbClr val="FFFFFF"/>
                </a:solidFill>
                <a:ea typeface="Calibri Light"/>
                <a:cs typeface="Calibri Light"/>
              </a:rPr>
              <a:t>onlinebullying</a:t>
            </a:r>
            <a:r>
              <a:rPr lang="en-GB" sz="4700">
                <a:solidFill>
                  <a:srgbClr val="FFFFFF"/>
                </a:solidFill>
                <a:ea typeface="Calibri Light"/>
                <a:cs typeface="Calibri Light"/>
              </a:rPr>
              <a:t> among children and young people </a:t>
            </a:r>
          </a:p>
        </p:txBody>
      </p:sp>
      <p:sp>
        <p:nvSpPr>
          <p:cNvPr id="4" name="TextBox 3">
            <a:extLst>
              <a:ext uri="{FF2B5EF4-FFF2-40B4-BE49-F238E27FC236}">
                <a16:creationId xmlns:a16="http://schemas.microsoft.com/office/drawing/2014/main" id="{58B3419F-33B3-F2CD-1B6A-62AB9CDDDCDF}"/>
              </a:ext>
            </a:extLst>
          </p:cNvPr>
          <p:cNvSpPr txBox="1"/>
          <p:nvPr/>
        </p:nvSpPr>
        <p:spPr>
          <a:xfrm>
            <a:off x="4576737" y="4547894"/>
            <a:ext cx="3811828"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cs typeface="Calibri"/>
              </a:rPr>
              <a:t>Student : Nia </a:t>
            </a:r>
            <a:r>
              <a:rPr lang="en-GB" sz="2800" err="1">
                <a:cs typeface="Calibri"/>
              </a:rPr>
              <a:t>clarke</a:t>
            </a:r>
            <a:r>
              <a:rPr lang="en-GB" sz="2800">
                <a:cs typeface="Calibri"/>
              </a:rPr>
              <a:t> (2126229)</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1EE3BA-E826-3114-DD6B-3E7615225F69}"/>
              </a:ext>
            </a:extLst>
          </p:cNvPr>
          <p:cNvSpPr>
            <a:spLocks noGrp="1"/>
          </p:cNvSpPr>
          <p:nvPr>
            <p:ph type="title"/>
          </p:nvPr>
        </p:nvSpPr>
        <p:spPr/>
        <p:txBody>
          <a:bodyPr/>
          <a:lstStyle/>
          <a:p>
            <a:r>
              <a:rPr lang="en-GB" dirty="0">
                <a:ea typeface="Calibri Light"/>
                <a:cs typeface="Calibri Light"/>
              </a:rPr>
              <a:t>                                    Aims </a:t>
            </a:r>
          </a:p>
        </p:txBody>
      </p:sp>
      <p:graphicFrame>
        <p:nvGraphicFramePr>
          <p:cNvPr id="5" name="Content Placeholder 2">
            <a:extLst>
              <a:ext uri="{FF2B5EF4-FFF2-40B4-BE49-F238E27FC236}">
                <a16:creationId xmlns:a16="http://schemas.microsoft.com/office/drawing/2014/main" id="{79C70D73-6079-A1F0-04F5-8E4EB7B6CC2F}"/>
              </a:ext>
            </a:extLst>
          </p:cNvPr>
          <p:cNvGraphicFramePr>
            <a:graphicFrameLocks noGrp="1"/>
          </p:cNvGraphicFramePr>
          <p:nvPr>
            <p:ph idx="1"/>
            <p:extLst>
              <p:ext uri="{D42A27DB-BD31-4B8C-83A1-F6EECF244321}">
                <p14:modId xmlns:p14="http://schemas.microsoft.com/office/powerpoint/2010/main" val="3749385826"/>
              </p:ext>
            </p:extLst>
          </p:nvPr>
        </p:nvGraphicFramePr>
        <p:xfrm>
          <a:off x="434009" y="1694632"/>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295565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79091-84F0-0AB6-0CAF-30F4CD9547D7}"/>
              </a:ext>
            </a:extLst>
          </p:cNvPr>
          <p:cNvSpPr>
            <a:spLocks noGrp="1"/>
          </p:cNvSpPr>
          <p:nvPr>
            <p:ph type="title"/>
          </p:nvPr>
        </p:nvSpPr>
        <p:spPr>
          <a:xfrm>
            <a:off x="3053861" y="247893"/>
            <a:ext cx="10515600" cy="1325563"/>
          </a:xfrm>
        </p:spPr>
        <p:txBody>
          <a:bodyPr/>
          <a:lstStyle/>
          <a:p>
            <a:r>
              <a:rPr lang="en-GB">
                <a:ea typeface="Calibri Light"/>
                <a:cs typeface="Calibri Light"/>
              </a:rPr>
              <a:t>What is cyberbullying ?</a:t>
            </a:r>
            <a:br>
              <a:rPr lang="en-GB">
                <a:ea typeface="Calibri Light"/>
                <a:cs typeface="Calibri Light"/>
              </a:rPr>
            </a:br>
            <a:endParaRPr lang="en-GB"/>
          </a:p>
        </p:txBody>
      </p:sp>
      <p:pic>
        <p:nvPicPr>
          <p:cNvPr id="4" name="Content Placeholder 3" descr="A stop sign with dark clouds in the background&#10;&#10;Description automatically generated">
            <a:extLst>
              <a:ext uri="{FF2B5EF4-FFF2-40B4-BE49-F238E27FC236}">
                <a16:creationId xmlns:a16="http://schemas.microsoft.com/office/drawing/2014/main" id="{A0F2AD29-DEF2-7D9E-2269-4E7107A52613}"/>
              </a:ext>
            </a:extLst>
          </p:cNvPr>
          <p:cNvPicPr>
            <a:picLocks noGrp="1" noChangeAspect="1"/>
          </p:cNvPicPr>
          <p:nvPr>
            <p:ph idx="1"/>
          </p:nvPr>
        </p:nvPicPr>
        <p:blipFill>
          <a:blip r:embed="rId2"/>
          <a:stretch>
            <a:fillRect/>
          </a:stretch>
        </p:blipFill>
        <p:spPr>
          <a:xfrm>
            <a:off x="8732048" y="500159"/>
            <a:ext cx="2993780" cy="2499946"/>
          </a:xfrm>
        </p:spPr>
      </p:pic>
      <p:pic>
        <p:nvPicPr>
          <p:cNvPr id="5" name="Picture 4" descr="A person sitting in the lotus position with her hands over her face&#10;&#10;Description automatically generated">
            <a:extLst>
              <a:ext uri="{FF2B5EF4-FFF2-40B4-BE49-F238E27FC236}">
                <a16:creationId xmlns:a16="http://schemas.microsoft.com/office/drawing/2014/main" id="{F232AB9D-CFE9-AEB4-03C7-C0890944DC7F}"/>
              </a:ext>
            </a:extLst>
          </p:cNvPr>
          <p:cNvPicPr>
            <a:picLocks noChangeAspect="1"/>
          </p:cNvPicPr>
          <p:nvPr/>
        </p:nvPicPr>
        <p:blipFill>
          <a:blip r:embed="rId3"/>
          <a:stretch>
            <a:fillRect/>
          </a:stretch>
        </p:blipFill>
        <p:spPr>
          <a:xfrm>
            <a:off x="-131153" y="334840"/>
            <a:ext cx="2886807" cy="2886807"/>
          </a:xfrm>
          <a:prstGeom prst="rect">
            <a:avLst/>
          </a:prstGeom>
        </p:spPr>
      </p:pic>
      <p:sp>
        <p:nvSpPr>
          <p:cNvPr id="6" name="TextBox 5">
            <a:extLst>
              <a:ext uri="{FF2B5EF4-FFF2-40B4-BE49-F238E27FC236}">
                <a16:creationId xmlns:a16="http://schemas.microsoft.com/office/drawing/2014/main" id="{D6914083-0862-84E4-0D12-16572AA4C4A3}"/>
              </a:ext>
            </a:extLst>
          </p:cNvPr>
          <p:cNvSpPr txBox="1"/>
          <p:nvPr/>
        </p:nvSpPr>
        <p:spPr>
          <a:xfrm>
            <a:off x="2961779" y="1150325"/>
            <a:ext cx="5576840" cy="489364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gn="ctr">
              <a:buFont typeface="Arial"/>
              <a:buChar char="•"/>
            </a:pPr>
            <a:r>
              <a:rPr lang="en-GB" sz="2400" dirty="0">
                <a:ea typeface="+mn-lt"/>
                <a:cs typeface="+mn-lt"/>
              </a:rPr>
              <a:t>Cyberbullying is bullying with the use of digital technologies.</a:t>
            </a:r>
            <a:endParaRPr lang="en-US" sz="2400" dirty="0">
              <a:ea typeface="Calibri" panose="020F0502020204030204"/>
              <a:cs typeface="Calibri"/>
            </a:endParaRPr>
          </a:p>
          <a:p>
            <a:pPr marL="342900" indent="-342900" algn="ctr">
              <a:buFont typeface="Arial"/>
              <a:buChar char="•"/>
            </a:pPr>
            <a:endParaRPr lang="en-GB" sz="2400" dirty="0">
              <a:ea typeface="Calibri" panose="020F0502020204030204"/>
              <a:cs typeface="Calibri"/>
            </a:endParaRPr>
          </a:p>
          <a:p>
            <a:pPr algn="ctr"/>
            <a:r>
              <a:rPr lang="en-GB" sz="2400" dirty="0">
                <a:cs typeface="Calibri"/>
              </a:rPr>
              <a:t>Harassing</a:t>
            </a:r>
            <a:r>
              <a:rPr lang="en-GB" sz="2400" dirty="0">
                <a:ea typeface="+mn-lt"/>
                <a:cs typeface="+mn-lt"/>
              </a:rPr>
              <a:t> someone through the </a:t>
            </a:r>
            <a:r>
              <a:rPr lang="en-GB" sz="2400" dirty="0" err="1">
                <a:ea typeface="+mn-lt"/>
                <a:cs typeface="+mn-lt"/>
              </a:rPr>
              <a:t>internet.Online</a:t>
            </a:r>
            <a:r>
              <a:rPr lang="en-GB" sz="2400" dirty="0">
                <a:ea typeface="+mn-lt"/>
                <a:cs typeface="+mn-lt"/>
              </a:rPr>
              <a:t> bullying has the added danger of being able to follow  the child , unlike in-person bullying.</a:t>
            </a:r>
            <a:endParaRPr lang="en-GB" sz="2400" dirty="0">
              <a:ea typeface="Calibri" panose="020F0502020204030204"/>
              <a:cs typeface="Calibri"/>
            </a:endParaRPr>
          </a:p>
          <a:p>
            <a:pPr marL="342900" indent="-342900" algn="ctr">
              <a:buFont typeface="Arial"/>
              <a:buChar char="•"/>
            </a:pPr>
            <a:endParaRPr lang="en-GB" sz="2400" dirty="0">
              <a:ea typeface="Calibri" panose="020F0502020204030204"/>
              <a:cs typeface="Calibri"/>
            </a:endParaRPr>
          </a:p>
          <a:p>
            <a:pPr algn="ctr">
              <a:buFont typeface="Arial"/>
              <a:buChar char="•"/>
            </a:pPr>
            <a:r>
              <a:rPr lang="en-GB" sz="2400" dirty="0">
                <a:ea typeface="+mn-lt"/>
                <a:cs typeface="+mn-lt"/>
              </a:rPr>
              <a:t>  Research on the prevalence rates of cyberbullying varies.  found in their cross-sectional study that cyberbullying prevalence rates range from 10% to 70%. </a:t>
            </a:r>
          </a:p>
          <a:p>
            <a:pPr marL="342900" indent="-342900">
              <a:buFont typeface="Arial"/>
              <a:buChar char="•"/>
            </a:pPr>
            <a:endParaRPr lang="en-GB" sz="2400" dirty="0">
              <a:cs typeface="Calibri"/>
            </a:endParaRPr>
          </a:p>
        </p:txBody>
      </p:sp>
      <p:sp>
        <p:nvSpPr>
          <p:cNvPr id="7" name="TextBox 6">
            <a:extLst>
              <a:ext uri="{FF2B5EF4-FFF2-40B4-BE49-F238E27FC236}">
                <a16:creationId xmlns:a16="http://schemas.microsoft.com/office/drawing/2014/main" id="{2E1A8344-8BE1-93EA-5139-664C9FF70510}"/>
              </a:ext>
            </a:extLst>
          </p:cNvPr>
          <p:cNvSpPr txBox="1"/>
          <p:nvPr/>
        </p:nvSpPr>
        <p:spPr>
          <a:xfrm>
            <a:off x="10778401" y="6521124"/>
            <a:ext cx="1539392"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Times New Roman"/>
                <a:cs typeface="Times New Roman"/>
              </a:rPr>
              <a:t>NSPCC (2016)</a:t>
            </a:r>
            <a:endParaRPr lang="en-US" sz="1400"/>
          </a:p>
        </p:txBody>
      </p:sp>
      <p:sp>
        <p:nvSpPr>
          <p:cNvPr id="8" name="TextBox 7">
            <a:extLst>
              <a:ext uri="{FF2B5EF4-FFF2-40B4-BE49-F238E27FC236}">
                <a16:creationId xmlns:a16="http://schemas.microsoft.com/office/drawing/2014/main" id="{F859DF0D-31DE-9675-BE3A-AD894C0CD738}"/>
              </a:ext>
            </a:extLst>
          </p:cNvPr>
          <p:cNvSpPr txBox="1"/>
          <p:nvPr/>
        </p:nvSpPr>
        <p:spPr>
          <a:xfrm>
            <a:off x="108529" y="6518158"/>
            <a:ext cx="1712244"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Times New Roman"/>
                <a:cs typeface="Times New Roman"/>
              </a:rPr>
              <a:t>UNICEF (2023)</a:t>
            </a:r>
            <a:endParaRPr lang="en-US" sz="1400" dirty="0"/>
          </a:p>
        </p:txBody>
      </p:sp>
      <p:sp>
        <p:nvSpPr>
          <p:cNvPr id="9" name="TextBox 8">
            <a:extLst>
              <a:ext uri="{FF2B5EF4-FFF2-40B4-BE49-F238E27FC236}">
                <a16:creationId xmlns:a16="http://schemas.microsoft.com/office/drawing/2014/main" id="{92CCE6B1-CFCB-5122-C06D-926D8A8BAE63}"/>
              </a:ext>
            </a:extLst>
          </p:cNvPr>
          <p:cNvSpPr txBox="1"/>
          <p:nvPr/>
        </p:nvSpPr>
        <p:spPr>
          <a:xfrm>
            <a:off x="3987758" y="6597394"/>
            <a:ext cx="3870471" cy="879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0" name="TextBox 9">
            <a:extLst>
              <a:ext uri="{FF2B5EF4-FFF2-40B4-BE49-F238E27FC236}">
                <a16:creationId xmlns:a16="http://schemas.microsoft.com/office/drawing/2014/main" id="{868538DB-90E4-A7BD-2A1F-904887B30691}"/>
              </a:ext>
            </a:extLst>
          </p:cNvPr>
          <p:cNvSpPr txBox="1"/>
          <p:nvPr/>
        </p:nvSpPr>
        <p:spPr>
          <a:xfrm>
            <a:off x="4409789" y="6482988"/>
            <a:ext cx="2286674"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cs typeface="Calibri"/>
              </a:rPr>
              <a:t> Gohal et al. (2023)</a:t>
            </a:r>
            <a:endParaRPr lang="en-US" sz="1400" dirty="0"/>
          </a:p>
        </p:txBody>
      </p:sp>
    </p:spTree>
    <p:extLst>
      <p:ext uri="{BB962C8B-B14F-4D97-AF65-F5344CB8AC3E}">
        <p14:creationId xmlns:p14="http://schemas.microsoft.com/office/powerpoint/2010/main" val="4402723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9DB316-9AE0-49CB-866A-3EC9195096C1}"/>
              </a:ext>
            </a:extLst>
          </p:cNvPr>
          <p:cNvSpPr>
            <a:spLocks noGrp="1"/>
          </p:cNvSpPr>
          <p:nvPr>
            <p:ph type="title"/>
          </p:nvPr>
        </p:nvSpPr>
        <p:spPr>
          <a:xfrm>
            <a:off x="2315308" y="-185860"/>
            <a:ext cx="10515600" cy="1325563"/>
          </a:xfrm>
        </p:spPr>
        <p:txBody>
          <a:bodyPr/>
          <a:lstStyle/>
          <a:p>
            <a:r>
              <a:rPr lang="en-GB">
                <a:cs typeface="Calibri Light"/>
              </a:rPr>
              <a:t>Statistics of  cyberbullying </a:t>
            </a:r>
            <a:endParaRPr lang="en-GB"/>
          </a:p>
        </p:txBody>
      </p:sp>
      <p:pic>
        <p:nvPicPr>
          <p:cNvPr id="4" name="Content Placeholder 3" descr="A graph of bullying&#10;&#10;Description automatically generated">
            <a:extLst>
              <a:ext uri="{FF2B5EF4-FFF2-40B4-BE49-F238E27FC236}">
                <a16:creationId xmlns:a16="http://schemas.microsoft.com/office/drawing/2014/main" id="{C2BDE497-EE60-CAEB-ED9B-8C8AF41FBEBE}"/>
              </a:ext>
            </a:extLst>
          </p:cNvPr>
          <p:cNvPicPr>
            <a:picLocks noGrp="1" noChangeAspect="1"/>
          </p:cNvPicPr>
          <p:nvPr>
            <p:ph idx="1"/>
          </p:nvPr>
        </p:nvPicPr>
        <p:blipFill>
          <a:blip r:embed="rId2"/>
          <a:stretch>
            <a:fillRect/>
          </a:stretch>
        </p:blipFill>
        <p:spPr>
          <a:xfrm>
            <a:off x="742847" y="1309810"/>
            <a:ext cx="6954922" cy="5488475"/>
          </a:xfrm>
        </p:spPr>
      </p:pic>
      <p:sp>
        <p:nvSpPr>
          <p:cNvPr id="5" name="TextBox 4">
            <a:extLst>
              <a:ext uri="{FF2B5EF4-FFF2-40B4-BE49-F238E27FC236}">
                <a16:creationId xmlns:a16="http://schemas.microsoft.com/office/drawing/2014/main" id="{B6543DA8-3A07-46D6-1FD3-3DA7BCD7946A}"/>
              </a:ext>
            </a:extLst>
          </p:cNvPr>
          <p:cNvSpPr txBox="1"/>
          <p:nvPr/>
        </p:nvSpPr>
        <p:spPr>
          <a:xfrm>
            <a:off x="9822647" y="6280759"/>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Times New Roman"/>
                <a:cs typeface="Times New Roman"/>
              </a:rPr>
              <a:t>Office for National Statistics (2020)</a:t>
            </a:r>
            <a:endParaRPr lang="en-US" sz="1400"/>
          </a:p>
        </p:txBody>
      </p:sp>
    </p:spTree>
    <p:extLst>
      <p:ext uri="{BB962C8B-B14F-4D97-AF65-F5344CB8AC3E}">
        <p14:creationId xmlns:p14="http://schemas.microsoft.com/office/powerpoint/2010/main" val="25294068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B0A85-828D-6F7D-904E-86AB909C3BB4}"/>
              </a:ext>
            </a:extLst>
          </p:cNvPr>
          <p:cNvSpPr>
            <a:spLocks noGrp="1"/>
          </p:cNvSpPr>
          <p:nvPr>
            <p:ph type="title"/>
          </p:nvPr>
        </p:nvSpPr>
        <p:spPr/>
        <p:txBody>
          <a:bodyPr>
            <a:normAutofit/>
          </a:bodyPr>
          <a:lstStyle/>
          <a:p>
            <a:r>
              <a:rPr lang="en-GB" sz="4800">
                <a:cs typeface="Calibri Light"/>
              </a:rPr>
              <a:t>                      A global perspective </a:t>
            </a:r>
            <a:endParaRPr lang="en-GB" sz="4800"/>
          </a:p>
        </p:txBody>
      </p:sp>
      <p:pic>
        <p:nvPicPr>
          <p:cNvPr id="7" name="Content Placeholder 6" descr="A globe with different flags&#10;&#10;Description automatically generated">
            <a:extLst>
              <a:ext uri="{FF2B5EF4-FFF2-40B4-BE49-F238E27FC236}">
                <a16:creationId xmlns:a16="http://schemas.microsoft.com/office/drawing/2014/main" id="{CBEA3918-B823-C8E6-93BF-D60BE8A19843}"/>
              </a:ext>
            </a:extLst>
          </p:cNvPr>
          <p:cNvPicPr>
            <a:picLocks noGrp="1" noChangeAspect="1"/>
          </p:cNvPicPr>
          <p:nvPr>
            <p:ph idx="1"/>
          </p:nvPr>
        </p:nvPicPr>
        <p:blipFill>
          <a:blip r:embed="rId2"/>
          <a:stretch>
            <a:fillRect/>
          </a:stretch>
        </p:blipFill>
        <p:spPr>
          <a:xfrm>
            <a:off x="816516" y="2122257"/>
            <a:ext cx="4569801" cy="3250222"/>
          </a:xfrm>
        </p:spPr>
      </p:pic>
      <p:sp>
        <p:nvSpPr>
          <p:cNvPr id="5" name="TextBox 4">
            <a:extLst>
              <a:ext uri="{FF2B5EF4-FFF2-40B4-BE49-F238E27FC236}">
                <a16:creationId xmlns:a16="http://schemas.microsoft.com/office/drawing/2014/main" id="{F3D70ADA-3012-C5EE-16E4-D74F7FA0B8D9}"/>
              </a:ext>
            </a:extLst>
          </p:cNvPr>
          <p:cNvSpPr txBox="1"/>
          <p:nvPr/>
        </p:nvSpPr>
        <p:spPr>
          <a:xfrm>
            <a:off x="255135" y="6462594"/>
            <a:ext cx="151007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Times New Roman"/>
                <a:cs typeface="Times New Roman"/>
              </a:rPr>
              <a:t>UNICEF (2019)</a:t>
            </a:r>
            <a:endParaRPr lang="en-US" sz="1400" dirty="0"/>
          </a:p>
        </p:txBody>
      </p:sp>
      <p:pic>
        <p:nvPicPr>
          <p:cNvPr id="10" name="Picture 9">
            <a:extLst>
              <a:ext uri="{FF2B5EF4-FFF2-40B4-BE49-F238E27FC236}">
                <a16:creationId xmlns:a16="http://schemas.microsoft.com/office/drawing/2014/main" id="{04A4321D-8E9F-5DCF-9D7E-FEB701D5DE74}"/>
              </a:ext>
            </a:extLst>
          </p:cNvPr>
          <p:cNvPicPr>
            <a:picLocks noChangeAspect="1"/>
          </p:cNvPicPr>
          <p:nvPr/>
        </p:nvPicPr>
        <p:blipFill>
          <a:blip r:embed="rId3"/>
          <a:stretch>
            <a:fillRect/>
          </a:stretch>
        </p:blipFill>
        <p:spPr>
          <a:xfrm>
            <a:off x="6330462" y="1941635"/>
            <a:ext cx="5076092" cy="3642947"/>
          </a:xfrm>
          <a:prstGeom prst="rect">
            <a:avLst/>
          </a:prstGeom>
        </p:spPr>
      </p:pic>
      <p:sp>
        <p:nvSpPr>
          <p:cNvPr id="13" name="TextBox 12">
            <a:extLst>
              <a:ext uri="{FF2B5EF4-FFF2-40B4-BE49-F238E27FC236}">
                <a16:creationId xmlns:a16="http://schemas.microsoft.com/office/drawing/2014/main" id="{B50C55DA-4A4C-E50A-DDEA-1732F686E4B8}"/>
              </a:ext>
            </a:extLst>
          </p:cNvPr>
          <p:cNvSpPr txBox="1"/>
          <p:nvPr/>
        </p:nvSpPr>
        <p:spPr>
          <a:xfrm>
            <a:off x="8526370" y="6553872"/>
            <a:ext cx="2829549"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Times New Roman"/>
                <a:cs typeface="Times New Roman"/>
              </a:rPr>
              <a:t>Niall McCarthy (2018)</a:t>
            </a:r>
            <a:endParaRPr lang="en-US" sz="1400" dirty="0"/>
          </a:p>
        </p:txBody>
      </p:sp>
      <p:sp>
        <p:nvSpPr>
          <p:cNvPr id="3" name="TextBox 2">
            <a:extLst>
              <a:ext uri="{FF2B5EF4-FFF2-40B4-BE49-F238E27FC236}">
                <a16:creationId xmlns:a16="http://schemas.microsoft.com/office/drawing/2014/main" id="{E595D70E-4441-8266-64E4-A68DF6359A56}"/>
              </a:ext>
            </a:extLst>
          </p:cNvPr>
          <p:cNvSpPr txBox="1"/>
          <p:nvPr/>
        </p:nvSpPr>
        <p:spPr>
          <a:xfrm>
            <a:off x="10824935" y="6336259"/>
            <a:ext cx="1280834"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Times New Roman"/>
                <a:cs typeface="Times New Roman"/>
              </a:rPr>
              <a:t>Kaur and Saini (2022)</a:t>
            </a:r>
            <a:endParaRPr lang="en-US" sz="1400" dirty="0"/>
          </a:p>
        </p:txBody>
      </p:sp>
    </p:spTree>
    <p:extLst>
      <p:ext uri="{BB962C8B-B14F-4D97-AF65-F5344CB8AC3E}">
        <p14:creationId xmlns:p14="http://schemas.microsoft.com/office/powerpoint/2010/main" val="12615772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E6C016-7FAB-8626-E7A0-9E5044D10F37}"/>
              </a:ext>
            </a:extLst>
          </p:cNvPr>
          <p:cNvSpPr>
            <a:spLocks noGrp="1"/>
          </p:cNvSpPr>
          <p:nvPr>
            <p:ph type="title"/>
          </p:nvPr>
        </p:nvSpPr>
        <p:spPr/>
        <p:txBody>
          <a:bodyPr/>
          <a:lstStyle/>
          <a:p>
            <a:r>
              <a:rPr lang="en-GB" dirty="0">
                <a:cs typeface="Calibri Light"/>
              </a:rPr>
              <a:t>Social Learning and Cyber Bullying:</a:t>
            </a:r>
            <a:br>
              <a:rPr lang="en-GB" dirty="0">
                <a:cs typeface="Calibri Light"/>
              </a:rPr>
            </a:br>
            <a:endParaRPr lang="en-GB"/>
          </a:p>
        </p:txBody>
      </p:sp>
      <p:pic>
        <p:nvPicPr>
          <p:cNvPr id="4" name="Content Placeholder 3" descr="A person wearing glasses and a suit&#10;&#10;Description automatically generated">
            <a:extLst>
              <a:ext uri="{FF2B5EF4-FFF2-40B4-BE49-F238E27FC236}">
                <a16:creationId xmlns:a16="http://schemas.microsoft.com/office/drawing/2014/main" id="{4538633D-01DD-59D9-112E-4C4A5A6C2B35}"/>
              </a:ext>
            </a:extLst>
          </p:cNvPr>
          <p:cNvPicPr>
            <a:picLocks noGrp="1" noChangeAspect="1"/>
          </p:cNvPicPr>
          <p:nvPr>
            <p:ph idx="1"/>
          </p:nvPr>
        </p:nvPicPr>
        <p:blipFill>
          <a:blip r:embed="rId2"/>
          <a:stretch>
            <a:fillRect/>
          </a:stretch>
        </p:blipFill>
        <p:spPr>
          <a:xfrm>
            <a:off x="242957" y="1909707"/>
            <a:ext cx="5397542" cy="4229216"/>
          </a:xfrm>
        </p:spPr>
      </p:pic>
      <p:sp>
        <p:nvSpPr>
          <p:cNvPr id="127" name="Rectangle: Rounded Corners 126">
            <a:extLst>
              <a:ext uri="{FF2B5EF4-FFF2-40B4-BE49-F238E27FC236}">
                <a16:creationId xmlns:a16="http://schemas.microsoft.com/office/drawing/2014/main" id="{029CA487-2AE4-73A7-6B16-8698EBCFE73F}"/>
              </a:ext>
            </a:extLst>
          </p:cNvPr>
          <p:cNvSpPr/>
          <p:nvPr/>
        </p:nvSpPr>
        <p:spPr>
          <a:xfrm>
            <a:off x="5951564" y="3262342"/>
            <a:ext cx="4008781" cy="165074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742950" lvl="1" indent="-285750">
              <a:buFont typeface="Arial"/>
              <a:buChar char="•"/>
            </a:pPr>
            <a:endParaRPr lang="en-GB" sz="1400" dirty="0">
              <a:solidFill>
                <a:srgbClr val="444444"/>
              </a:solidFill>
              <a:cs typeface="Calibri"/>
            </a:endParaRPr>
          </a:p>
          <a:p>
            <a:pPr marL="742950" lvl="1" indent="-285750">
              <a:buFont typeface="Arial"/>
              <a:buChar char="•"/>
            </a:pPr>
            <a:r>
              <a:rPr lang="en-GB" sz="1400" dirty="0">
                <a:solidFill>
                  <a:srgbClr val="444444"/>
                </a:solidFill>
                <a:cs typeface="Calibri"/>
              </a:rPr>
              <a:t>Bandura's social learning theory, stresses how important it is to learn and behave by watching, copying, and following what others do.</a:t>
            </a:r>
            <a:endParaRPr lang="en-GB" sz="1100" dirty="0">
              <a:solidFill>
                <a:srgbClr val="444444"/>
              </a:solidFill>
              <a:cs typeface="Calibri"/>
            </a:endParaRPr>
          </a:p>
          <a:p>
            <a:pPr marL="742950" lvl="1" indent="-285750">
              <a:buFont typeface="Arial"/>
              <a:buChar char="•"/>
            </a:pPr>
            <a:endParaRPr lang="en-GB" sz="1100" dirty="0">
              <a:solidFill>
                <a:srgbClr val="444444"/>
              </a:solidFill>
              <a:cs typeface="Calibri"/>
            </a:endParaRPr>
          </a:p>
          <a:p>
            <a:pPr algn="ctr"/>
            <a:endParaRPr lang="en-GB" dirty="0">
              <a:cs typeface="Calibri"/>
            </a:endParaRPr>
          </a:p>
        </p:txBody>
      </p:sp>
      <p:sp>
        <p:nvSpPr>
          <p:cNvPr id="128" name="Rectangle: Rounded Corners 127">
            <a:extLst>
              <a:ext uri="{FF2B5EF4-FFF2-40B4-BE49-F238E27FC236}">
                <a16:creationId xmlns:a16="http://schemas.microsoft.com/office/drawing/2014/main" id="{4510AC46-A336-2DD4-1F1A-CA31876DB089}"/>
              </a:ext>
            </a:extLst>
          </p:cNvPr>
          <p:cNvSpPr/>
          <p:nvPr/>
        </p:nvSpPr>
        <p:spPr>
          <a:xfrm>
            <a:off x="5843169" y="5093349"/>
            <a:ext cx="4059580" cy="169661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742950" lvl="1" indent="-285750">
              <a:buFont typeface="Arial"/>
              <a:buChar char="•"/>
            </a:pPr>
            <a:endParaRPr lang="en-GB" sz="1200" dirty="0">
              <a:solidFill>
                <a:srgbClr val="444444"/>
              </a:solidFill>
              <a:ea typeface="+mn-lt"/>
              <a:cs typeface="+mn-lt"/>
            </a:endParaRPr>
          </a:p>
          <a:p>
            <a:pPr marL="742950" lvl="1" indent="-285750">
              <a:buFont typeface="Arial"/>
              <a:buChar char="•"/>
            </a:pPr>
            <a:r>
              <a:rPr lang="en-GB" sz="1200" dirty="0">
                <a:solidFill>
                  <a:srgbClr val="444444"/>
                </a:solidFill>
                <a:ea typeface="+mn-lt"/>
                <a:cs typeface="+mn-lt"/>
              </a:rPr>
              <a:t>Teens may see a popular social media figure make harsh remarks. The adolescent sees how the influencer's followers like it, confirming cyberbullying's acceptability. The teen may then cyberbully themself because they think it's socially acceptable.</a:t>
            </a:r>
          </a:p>
          <a:p>
            <a:pPr algn="ctr"/>
            <a:endParaRPr lang="en-GB" dirty="0">
              <a:cs typeface="Calibri"/>
            </a:endParaRPr>
          </a:p>
        </p:txBody>
      </p:sp>
      <p:sp>
        <p:nvSpPr>
          <p:cNvPr id="129" name="Rectangle: Rounded Corners 128">
            <a:extLst>
              <a:ext uri="{FF2B5EF4-FFF2-40B4-BE49-F238E27FC236}">
                <a16:creationId xmlns:a16="http://schemas.microsoft.com/office/drawing/2014/main" id="{F56A0A92-76A4-FA06-087F-9AF5350C6DE7}"/>
              </a:ext>
            </a:extLst>
          </p:cNvPr>
          <p:cNvSpPr/>
          <p:nvPr/>
        </p:nvSpPr>
        <p:spPr>
          <a:xfrm>
            <a:off x="5947827" y="1331941"/>
            <a:ext cx="4008781" cy="176695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742950" lvl="1" indent="-285750">
              <a:buFont typeface="Arial"/>
              <a:buChar char="•"/>
            </a:pPr>
            <a:endParaRPr lang="en-GB" sz="1100" dirty="0">
              <a:solidFill>
                <a:srgbClr val="444444"/>
              </a:solidFill>
              <a:cs typeface="Calibri"/>
            </a:endParaRPr>
          </a:p>
          <a:p>
            <a:pPr marL="742950" lvl="1" indent="-285750">
              <a:buFont typeface="Arial"/>
              <a:buChar char="•"/>
            </a:pPr>
            <a:r>
              <a:rPr lang="en-GB" sz="1400" dirty="0">
                <a:solidFill>
                  <a:srgbClr val="0D0D0D"/>
                </a:solidFill>
                <a:ea typeface="+mn-lt"/>
                <a:cs typeface="+mn-lt"/>
              </a:rPr>
              <a:t>Bandura was of the opinion that that people learn by observing others, particularly those who serve as role models and influencers. Observation is a method that teaches new behaviours and skills without the use of direct reward</a:t>
            </a:r>
          </a:p>
          <a:p>
            <a:pPr algn="ctr"/>
            <a:endParaRPr lang="en-GB" sz="1400" dirty="0">
              <a:cs typeface="Calibri"/>
            </a:endParaRPr>
          </a:p>
        </p:txBody>
      </p:sp>
      <p:sp>
        <p:nvSpPr>
          <p:cNvPr id="3" name="TextBox 2">
            <a:extLst>
              <a:ext uri="{FF2B5EF4-FFF2-40B4-BE49-F238E27FC236}">
                <a16:creationId xmlns:a16="http://schemas.microsoft.com/office/drawing/2014/main" id="{EE614C57-73E1-4879-8810-B82944A6B5A8}"/>
              </a:ext>
            </a:extLst>
          </p:cNvPr>
          <p:cNvSpPr txBox="1"/>
          <p:nvPr/>
        </p:nvSpPr>
        <p:spPr>
          <a:xfrm>
            <a:off x="10419884" y="6454228"/>
            <a:ext cx="1655548"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Times New Roman"/>
                <a:cs typeface="Times New Roman"/>
              </a:rPr>
              <a:t>Bandura (1977)</a:t>
            </a:r>
            <a:endParaRPr lang="en-US" sz="1400" dirty="0"/>
          </a:p>
        </p:txBody>
      </p:sp>
    </p:spTree>
    <p:extLst>
      <p:ext uri="{BB962C8B-B14F-4D97-AF65-F5344CB8AC3E}">
        <p14:creationId xmlns:p14="http://schemas.microsoft.com/office/powerpoint/2010/main" val="32691228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7A550F-2877-F536-1438-517D91CCBA87}"/>
              </a:ext>
            </a:extLst>
          </p:cNvPr>
          <p:cNvSpPr>
            <a:spLocks noGrp="1"/>
          </p:cNvSpPr>
          <p:nvPr>
            <p:ph type="title"/>
          </p:nvPr>
        </p:nvSpPr>
        <p:spPr/>
        <p:txBody>
          <a:bodyPr/>
          <a:lstStyle/>
          <a:p>
            <a:r>
              <a:rPr lang="en-GB" dirty="0">
                <a:cs typeface="Calibri Light"/>
              </a:rPr>
              <a:t>The role of technology and the influence of cyberbullying  </a:t>
            </a:r>
            <a:endParaRPr lang="en-GB" dirty="0"/>
          </a:p>
        </p:txBody>
      </p:sp>
      <p:pic>
        <p:nvPicPr>
          <p:cNvPr id="4" name="Content Placeholder 3" descr="A group of square icons&#10;&#10;Description automatically generated">
            <a:extLst>
              <a:ext uri="{FF2B5EF4-FFF2-40B4-BE49-F238E27FC236}">
                <a16:creationId xmlns:a16="http://schemas.microsoft.com/office/drawing/2014/main" id="{EB0BD99D-17EF-FB5F-E639-41D3EED92BE5}"/>
              </a:ext>
            </a:extLst>
          </p:cNvPr>
          <p:cNvPicPr>
            <a:picLocks noGrp="1" noChangeAspect="1"/>
          </p:cNvPicPr>
          <p:nvPr>
            <p:ph idx="1"/>
          </p:nvPr>
        </p:nvPicPr>
        <p:blipFill>
          <a:blip r:embed="rId2"/>
          <a:stretch>
            <a:fillRect/>
          </a:stretch>
        </p:blipFill>
        <p:spPr>
          <a:xfrm>
            <a:off x="490171" y="2580604"/>
            <a:ext cx="3615104" cy="1798026"/>
          </a:xfrm>
        </p:spPr>
      </p:pic>
      <p:sp>
        <p:nvSpPr>
          <p:cNvPr id="5" name="TextBox 4">
            <a:extLst>
              <a:ext uri="{FF2B5EF4-FFF2-40B4-BE49-F238E27FC236}">
                <a16:creationId xmlns:a16="http://schemas.microsoft.com/office/drawing/2014/main" id="{11772B10-8071-FE0E-8D6E-B0C5131A3F22}"/>
              </a:ext>
            </a:extLst>
          </p:cNvPr>
          <p:cNvSpPr txBox="1"/>
          <p:nvPr/>
        </p:nvSpPr>
        <p:spPr>
          <a:xfrm>
            <a:off x="94746" y="6143088"/>
            <a:ext cx="1314921"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err="1">
                <a:latin typeface="Times New Roman"/>
                <a:cs typeface="Times New Roman"/>
              </a:rPr>
              <a:t>Djuraskovic</a:t>
            </a:r>
            <a:r>
              <a:rPr lang="en-GB" sz="1400" dirty="0">
                <a:latin typeface="Times New Roman"/>
                <a:cs typeface="Times New Roman"/>
              </a:rPr>
              <a:t> (2023)</a:t>
            </a:r>
            <a:endParaRPr lang="en-US" sz="1400" dirty="0"/>
          </a:p>
        </p:txBody>
      </p:sp>
      <p:pic>
        <p:nvPicPr>
          <p:cNvPr id="7" name="Picture 6" descr="A screen shot of a phone&#10;&#10;Description automatically generated">
            <a:extLst>
              <a:ext uri="{FF2B5EF4-FFF2-40B4-BE49-F238E27FC236}">
                <a16:creationId xmlns:a16="http://schemas.microsoft.com/office/drawing/2014/main" id="{896C6766-A783-CECE-D2E3-5B06CD4C4E8F}"/>
              </a:ext>
            </a:extLst>
          </p:cNvPr>
          <p:cNvPicPr>
            <a:picLocks noChangeAspect="1"/>
          </p:cNvPicPr>
          <p:nvPr/>
        </p:nvPicPr>
        <p:blipFill>
          <a:blip r:embed="rId3"/>
          <a:stretch>
            <a:fillRect/>
          </a:stretch>
        </p:blipFill>
        <p:spPr>
          <a:xfrm>
            <a:off x="4699490" y="2557307"/>
            <a:ext cx="3115407" cy="1740876"/>
          </a:xfrm>
          <a:prstGeom prst="rect">
            <a:avLst/>
          </a:prstGeom>
        </p:spPr>
      </p:pic>
      <p:pic>
        <p:nvPicPr>
          <p:cNvPr id="8" name="Picture 7" descr="A screen shot of a phone&#10;&#10;Description automatically generated">
            <a:extLst>
              <a:ext uri="{FF2B5EF4-FFF2-40B4-BE49-F238E27FC236}">
                <a16:creationId xmlns:a16="http://schemas.microsoft.com/office/drawing/2014/main" id="{45A8312A-2AF3-9EE6-8CCC-1ECF372C8B2D}"/>
              </a:ext>
            </a:extLst>
          </p:cNvPr>
          <p:cNvPicPr>
            <a:picLocks noChangeAspect="1"/>
          </p:cNvPicPr>
          <p:nvPr/>
        </p:nvPicPr>
        <p:blipFill>
          <a:blip r:embed="rId3"/>
          <a:stretch>
            <a:fillRect/>
          </a:stretch>
        </p:blipFill>
        <p:spPr>
          <a:xfrm>
            <a:off x="5336721" y="12839700"/>
            <a:ext cx="2857500" cy="1600200"/>
          </a:xfrm>
          <a:prstGeom prst="rect">
            <a:avLst/>
          </a:prstGeom>
        </p:spPr>
      </p:pic>
      <p:pic>
        <p:nvPicPr>
          <p:cNvPr id="9" name="Picture 8" descr="A screen shot of a phone&#10;&#10;Description automatically generated">
            <a:extLst>
              <a:ext uri="{FF2B5EF4-FFF2-40B4-BE49-F238E27FC236}">
                <a16:creationId xmlns:a16="http://schemas.microsoft.com/office/drawing/2014/main" id="{15AE9D70-184E-34F0-248E-08681485BF71}"/>
              </a:ext>
            </a:extLst>
          </p:cNvPr>
          <p:cNvPicPr>
            <a:picLocks noChangeAspect="1"/>
          </p:cNvPicPr>
          <p:nvPr/>
        </p:nvPicPr>
        <p:blipFill>
          <a:blip r:embed="rId3"/>
          <a:stretch>
            <a:fillRect/>
          </a:stretch>
        </p:blipFill>
        <p:spPr>
          <a:xfrm>
            <a:off x="7024007" y="11805557"/>
            <a:ext cx="2857500" cy="1600200"/>
          </a:xfrm>
          <a:prstGeom prst="rect">
            <a:avLst/>
          </a:prstGeom>
        </p:spPr>
      </p:pic>
      <p:pic>
        <p:nvPicPr>
          <p:cNvPr id="11" name="Picture 10" descr="A group of gaming devices&#10;&#10;Description automatically generated">
            <a:extLst>
              <a:ext uri="{FF2B5EF4-FFF2-40B4-BE49-F238E27FC236}">
                <a16:creationId xmlns:a16="http://schemas.microsoft.com/office/drawing/2014/main" id="{5D31B9B1-F614-573C-10E2-B3CC5F07613C}"/>
              </a:ext>
            </a:extLst>
          </p:cNvPr>
          <p:cNvPicPr>
            <a:picLocks noChangeAspect="1"/>
          </p:cNvPicPr>
          <p:nvPr/>
        </p:nvPicPr>
        <p:blipFill>
          <a:blip r:embed="rId4"/>
          <a:stretch>
            <a:fillRect/>
          </a:stretch>
        </p:blipFill>
        <p:spPr>
          <a:xfrm>
            <a:off x="8521316" y="2651457"/>
            <a:ext cx="2952750" cy="1552575"/>
          </a:xfrm>
          <a:prstGeom prst="rect">
            <a:avLst/>
          </a:prstGeom>
        </p:spPr>
      </p:pic>
      <p:sp>
        <p:nvSpPr>
          <p:cNvPr id="12" name="TextBox 11">
            <a:extLst>
              <a:ext uri="{FF2B5EF4-FFF2-40B4-BE49-F238E27FC236}">
                <a16:creationId xmlns:a16="http://schemas.microsoft.com/office/drawing/2014/main" id="{7D4EEABC-955C-B7D2-4EF9-70C5D99F716A}"/>
              </a:ext>
            </a:extLst>
          </p:cNvPr>
          <p:cNvSpPr txBox="1"/>
          <p:nvPr/>
        </p:nvSpPr>
        <p:spPr>
          <a:xfrm>
            <a:off x="5341204" y="6539718"/>
            <a:ext cx="1980032"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Times New Roman"/>
                <a:cs typeface="Times New Roman"/>
              </a:rPr>
              <a:t>OFCOM (2022)</a:t>
            </a:r>
            <a:endParaRPr lang="en-US" sz="1400" dirty="0"/>
          </a:p>
        </p:txBody>
      </p:sp>
      <p:sp>
        <p:nvSpPr>
          <p:cNvPr id="13" name="TextBox 12">
            <a:extLst>
              <a:ext uri="{FF2B5EF4-FFF2-40B4-BE49-F238E27FC236}">
                <a16:creationId xmlns:a16="http://schemas.microsoft.com/office/drawing/2014/main" id="{0E1C91DC-FB8D-1F68-01A1-7A472E03F327}"/>
              </a:ext>
            </a:extLst>
          </p:cNvPr>
          <p:cNvSpPr txBox="1"/>
          <p:nvPr/>
        </p:nvSpPr>
        <p:spPr>
          <a:xfrm>
            <a:off x="10711304" y="6541123"/>
            <a:ext cx="1522667"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Times New Roman"/>
                <a:cs typeface="Times New Roman"/>
              </a:rPr>
              <a:t>OFCOM (2022)</a:t>
            </a:r>
            <a:endParaRPr lang="en-US" sz="1400" dirty="0"/>
          </a:p>
        </p:txBody>
      </p:sp>
      <p:sp>
        <p:nvSpPr>
          <p:cNvPr id="3" name="TextBox 2">
            <a:extLst>
              <a:ext uri="{FF2B5EF4-FFF2-40B4-BE49-F238E27FC236}">
                <a16:creationId xmlns:a16="http://schemas.microsoft.com/office/drawing/2014/main" id="{62B39DA5-E9AB-51F6-313A-05B2B125BD28}"/>
              </a:ext>
            </a:extLst>
          </p:cNvPr>
          <p:cNvSpPr txBox="1"/>
          <p:nvPr/>
        </p:nvSpPr>
        <p:spPr>
          <a:xfrm>
            <a:off x="9278184" y="6192822"/>
            <a:ext cx="99967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200" dirty="0">
              <a:latin typeface="Times New Roman"/>
              <a:cs typeface="Times New Roman"/>
            </a:endParaRPr>
          </a:p>
        </p:txBody>
      </p:sp>
    </p:spTree>
    <p:extLst>
      <p:ext uri="{BB962C8B-B14F-4D97-AF65-F5344CB8AC3E}">
        <p14:creationId xmlns:p14="http://schemas.microsoft.com/office/powerpoint/2010/main" val="20283710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7301F447-EEF7-48F5-AF73-7566EE7F64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23F082-802E-F52A-933F-32C077916D09}"/>
              </a:ext>
            </a:extLst>
          </p:cNvPr>
          <p:cNvSpPr>
            <a:spLocks noGrp="1"/>
          </p:cNvSpPr>
          <p:nvPr>
            <p:ph type="title"/>
          </p:nvPr>
        </p:nvSpPr>
        <p:spPr>
          <a:xfrm>
            <a:off x="841248" y="334644"/>
            <a:ext cx="10509504" cy="1076914"/>
          </a:xfrm>
        </p:spPr>
        <p:txBody>
          <a:bodyPr vert="horz" lIns="91440" tIns="45720" rIns="91440" bIns="45720" rtlCol="0" anchor="ctr">
            <a:normAutofit/>
          </a:bodyPr>
          <a:lstStyle/>
          <a:p>
            <a:r>
              <a:rPr lang="en-US" sz="4000">
                <a:cs typeface="Calibri Light"/>
              </a:rPr>
              <a:t>Chronological overview </a:t>
            </a:r>
            <a:endParaRPr lang="en-US" sz="4000" kern="1200">
              <a:latin typeface="+mj-lt"/>
              <a:cs typeface="Calibri Light"/>
            </a:endParaRPr>
          </a:p>
        </p:txBody>
      </p:sp>
      <p:sp>
        <p:nvSpPr>
          <p:cNvPr id="47" name="Rectangle 46">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8" name="Rectangle 47">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512994"/>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Content Placeholder 3" descr="A blue sign with white text&#10;&#10;Description automatically generated">
            <a:extLst>
              <a:ext uri="{FF2B5EF4-FFF2-40B4-BE49-F238E27FC236}">
                <a16:creationId xmlns:a16="http://schemas.microsoft.com/office/drawing/2014/main" id="{C827DE4B-62F9-CE9E-CB69-D950C0C8B80D}"/>
              </a:ext>
            </a:extLst>
          </p:cNvPr>
          <p:cNvPicPr>
            <a:picLocks noChangeAspect="1"/>
          </p:cNvPicPr>
          <p:nvPr/>
        </p:nvPicPr>
        <p:blipFill>
          <a:blip r:embed="rId2"/>
          <a:stretch>
            <a:fillRect/>
          </a:stretch>
        </p:blipFill>
        <p:spPr>
          <a:xfrm>
            <a:off x="360570" y="2596631"/>
            <a:ext cx="2242061" cy="1259132"/>
          </a:xfrm>
          <a:prstGeom prst="rect">
            <a:avLst/>
          </a:prstGeom>
        </p:spPr>
      </p:pic>
      <p:pic>
        <p:nvPicPr>
          <p:cNvPr id="3" name="Picture 2" descr="A green and white logo&#10;&#10;Description automatically generated">
            <a:extLst>
              <a:ext uri="{FF2B5EF4-FFF2-40B4-BE49-F238E27FC236}">
                <a16:creationId xmlns:a16="http://schemas.microsoft.com/office/drawing/2014/main" id="{81707ADC-232A-2B25-1D13-4C6B32F78BBA}"/>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1823" y="4197015"/>
            <a:ext cx="2426718" cy="855922"/>
          </a:xfrm>
          <a:prstGeom prst="rect">
            <a:avLst/>
          </a:prstGeom>
        </p:spPr>
      </p:pic>
      <p:pic>
        <p:nvPicPr>
          <p:cNvPr id="8" name="Picture 7" descr="Facebook Logo Social Network · Free image on Pixabay">
            <a:extLst>
              <a:ext uri="{FF2B5EF4-FFF2-40B4-BE49-F238E27FC236}">
                <a16:creationId xmlns:a16="http://schemas.microsoft.com/office/drawing/2014/main" id="{E975A4D9-E854-9E49-B95E-7B1E9C0BF5C8}"/>
              </a:ext>
            </a:extLst>
          </p:cNvPr>
          <p:cNvPicPr>
            <a:picLocks noChangeAspect="1"/>
          </p:cNvPicPr>
          <p:nvPr/>
        </p:nvPicPr>
        <p:blipFill>
          <a:blip r:embed="rId5"/>
          <a:stretch>
            <a:fillRect/>
          </a:stretch>
        </p:blipFill>
        <p:spPr>
          <a:xfrm>
            <a:off x="3850095" y="3062112"/>
            <a:ext cx="1403471" cy="1403471"/>
          </a:xfrm>
          <a:prstGeom prst="rect">
            <a:avLst/>
          </a:prstGeom>
        </p:spPr>
      </p:pic>
      <p:pic>
        <p:nvPicPr>
          <p:cNvPr id="9" name="Picture 8" descr="Youtube You Tube · Free image on Pixabay">
            <a:extLst>
              <a:ext uri="{FF2B5EF4-FFF2-40B4-BE49-F238E27FC236}">
                <a16:creationId xmlns:a16="http://schemas.microsoft.com/office/drawing/2014/main" id="{77DC4A61-634D-E936-5639-DB5AF3F2B385}"/>
              </a:ext>
            </a:extLst>
          </p:cNvPr>
          <p:cNvPicPr>
            <a:picLocks noChangeAspect="1"/>
          </p:cNvPicPr>
          <p:nvPr/>
        </p:nvPicPr>
        <p:blipFill>
          <a:blip r:embed="rId6"/>
          <a:stretch>
            <a:fillRect/>
          </a:stretch>
        </p:blipFill>
        <p:spPr>
          <a:xfrm>
            <a:off x="3545109" y="4304887"/>
            <a:ext cx="1701189" cy="1153282"/>
          </a:xfrm>
          <a:prstGeom prst="rect">
            <a:avLst/>
          </a:prstGeom>
        </p:spPr>
      </p:pic>
      <p:sp>
        <p:nvSpPr>
          <p:cNvPr id="10" name="TextBox 9">
            <a:extLst>
              <a:ext uri="{FF2B5EF4-FFF2-40B4-BE49-F238E27FC236}">
                <a16:creationId xmlns:a16="http://schemas.microsoft.com/office/drawing/2014/main" id="{73B155B5-5D3F-B8C1-5CBF-BBF239B5C875}"/>
              </a:ext>
            </a:extLst>
          </p:cNvPr>
          <p:cNvSpPr txBox="1"/>
          <p:nvPr/>
        </p:nvSpPr>
        <p:spPr>
          <a:xfrm>
            <a:off x="1132002" y="2040492"/>
            <a:ext cx="1468477" cy="352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868680">
              <a:spcAft>
                <a:spcPts val="600"/>
              </a:spcAft>
            </a:pPr>
            <a:r>
              <a:rPr lang="en-GB" sz="1710" kern="1200">
                <a:solidFill>
                  <a:schemeClr val="tx1"/>
                </a:solidFill>
                <a:latin typeface="+mn-lt"/>
                <a:ea typeface="+mn-ea"/>
                <a:cs typeface="Calibri"/>
              </a:rPr>
              <a:t>Early 2000s </a:t>
            </a:r>
            <a:endParaRPr lang="en-GB"/>
          </a:p>
        </p:txBody>
      </p:sp>
      <p:sp>
        <p:nvSpPr>
          <p:cNvPr id="12" name="TextBox 11">
            <a:extLst>
              <a:ext uri="{FF2B5EF4-FFF2-40B4-BE49-F238E27FC236}">
                <a16:creationId xmlns:a16="http://schemas.microsoft.com/office/drawing/2014/main" id="{BED8C15C-EAF8-6808-0AA9-C3A4DB2FF6A0}"/>
              </a:ext>
            </a:extLst>
          </p:cNvPr>
          <p:cNvSpPr txBox="1"/>
          <p:nvPr/>
        </p:nvSpPr>
        <p:spPr>
          <a:xfrm>
            <a:off x="5239811" y="1865654"/>
            <a:ext cx="2852210" cy="3539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868680">
              <a:spcAft>
                <a:spcPts val="600"/>
              </a:spcAft>
            </a:pPr>
            <a:r>
              <a:rPr lang="en-GB" sz="1700" kern="1200" dirty="0">
                <a:latin typeface="+mn-lt"/>
                <a:ea typeface="+mn-ea"/>
                <a:cs typeface="Calibri"/>
              </a:rPr>
              <a:t>Mid 2000s </a:t>
            </a:r>
            <a:r>
              <a:rPr lang="en-GB" sz="1700" dirty="0">
                <a:cs typeface="Calibri"/>
              </a:rPr>
              <a:t> and late 2000</a:t>
            </a:r>
            <a:endParaRPr lang="en-GB" dirty="0"/>
          </a:p>
        </p:txBody>
      </p:sp>
      <p:pic>
        <p:nvPicPr>
          <p:cNvPr id="13" name="Picture 12" descr="A person holding a computer and tablet&#10;&#10;Description automatically generated">
            <a:extLst>
              <a:ext uri="{FF2B5EF4-FFF2-40B4-BE49-F238E27FC236}">
                <a16:creationId xmlns:a16="http://schemas.microsoft.com/office/drawing/2014/main" id="{853AB6B8-A5D5-17B3-B1CB-801673794A68}"/>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5494512" y="3126269"/>
            <a:ext cx="2046496" cy="1351471"/>
          </a:xfrm>
          <a:prstGeom prst="rect">
            <a:avLst/>
          </a:prstGeom>
        </p:spPr>
      </p:pic>
      <p:pic>
        <p:nvPicPr>
          <p:cNvPr id="29" name="Picture 28" descr="A close up of a phone screen&#10;&#10;Description automatically generated">
            <a:extLst>
              <a:ext uri="{FF2B5EF4-FFF2-40B4-BE49-F238E27FC236}">
                <a16:creationId xmlns:a16="http://schemas.microsoft.com/office/drawing/2014/main" id="{BB3971BD-340A-1593-2F58-72BEDBA13D5F}"/>
              </a:ext>
            </a:extLst>
          </p:cNvPr>
          <p:cNvPicPr>
            <a:picLocks noChangeAspect="1"/>
          </p:cNvPicPr>
          <p:nvPr/>
        </p:nvPicPr>
        <p:blipFill>
          <a:blip r:embed="rId9">
            <a:extLst>
              <a:ext uri="{837473B0-CC2E-450A-ABE3-18F120FF3D39}">
                <a1611:picAttrSrcUrl xmlns:a1611="http://schemas.microsoft.com/office/drawing/2016/11/main" r:id="rId10"/>
              </a:ext>
            </a:extLst>
          </a:blip>
          <a:stretch>
            <a:fillRect/>
          </a:stretch>
        </p:blipFill>
        <p:spPr>
          <a:xfrm>
            <a:off x="6938014" y="4212248"/>
            <a:ext cx="1431429" cy="798469"/>
          </a:xfrm>
          <a:prstGeom prst="rect">
            <a:avLst/>
          </a:prstGeom>
        </p:spPr>
      </p:pic>
      <p:pic>
        <p:nvPicPr>
          <p:cNvPr id="32" name="Picture 31" descr="A screenshot of a video game&#10;&#10;Description automatically generated">
            <a:extLst>
              <a:ext uri="{FF2B5EF4-FFF2-40B4-BE49-F238E27FC236}">
                <a16:creationId xmlns:a16="http://schemas.microsoft.com/office/drawing/2014/main" id="{3C4B42B8-2976-DDD6-1649-D01E4D9DA70A}"/>
              </a:ext>
            </a:extLst>
          </p:cNvPr>
          <p:cNvPicPr>
            <a:picLocks noChangeAspect="1"/>
          </p:cNvPicPr>
          <p:nvPr/>
        </p:nvPicPr>
        <p:blipFill>
          <a:blip r:embed="rId11">
            <a:extLst>
              <a:ext uri="{837473B0-CC2E-450A-ABE3-18F120FF3D39}">
                <a1611:picAttrSrcUrl xmlns:a1611="http://schemas.microsoft.com/office/drawing/2016/11/main" r:id="rId12"/>
              </a:ext>
            </a:extLst>
          </a:blip>
          <a:stretch>
            <a:fillRect/>
          </a:stretch>
        </p:blipFill>
        <p:spPr>
          <a:xfrm>
            <a:off x="4989465" y="4790252"/>
            <a:ext cx="1543259" cy="847116"/>
          </a:xfrm>
          <a:prstGeom prst="rect">
            <a:avLst/>
          </a:prstGeom>
        </p:spPr>
      </p:pic>
      <p:pic>
        <p:nvPicPr>
          <p:cNvPr id="35" name="Picture 34" descr="A group of yellow emojis&#10;&#10;Description automatically generated">
            <a:extLst>
              <a:ext uri="{FF2B5EF4-FFF2-40B4-BE49-F238E27FC236}">
                <a16:creationId xmlns:a16="http://schemas.microsoft.com/office/drawing/2014/main" id="{6C1C9CBF-7FC4-82FA-E514-FCE293EB67FA}"/>
              </a:ext>
            </a:extLst>
          </p:cNvPr>
          <p:cNvPicPr>
            <a:picLocks noChangeAspect="1"/>
          </p:cNvPicPr>
          <p:nvPr/>
        </p:nvPicPr>
        <p:blipFill>
          <a:blip r:embed="rId13">
            <a:extLst>
              <a:ext uri="{837473B0-CC2E-450A-ABE3-18F120FF3D39}">
                <a1611:picAttrSrcUrl xmlns:a1611="http://schemas.microsoft.com/office/drawing/2016/11/main" r:id="rId14"/>
              </a:ext>
            </a:extLst>
          </a:blip>
          <a:stretch>
            <a:fillRect/>
          </a:stretch>
        </p:blipFill>
        <p:spPr>
          <a:xfrm>
            <a:off x="6999205" y="5047042"/>
            <a:ext cx="1367090" cy="670475"/>
          </a:xfrm>
          <a:prstGeom prst="rect">
            <a:avLst/>
          </a:prstGeom>
        </p:spPr>
      </p:pic>
      <p:sp>
        <p:nvSpPr>
          <p:cNvPr id="39" name="TextBox 38">
            <a:extLst>
              <a:ext uri="{FF2B5EF4-FFF2-40B4-BE49-F238E27FC236}">
                <a16:creationId xmlns:a16="http://schemas.microsoft.com/office/drawing/2014/main" id="{E377AA64-FDCB-DCFF-D1D3-B73504D1F2AF}"/>
              </a:ext>
            </a:extLst>
          </p:cNvPr>
          <p:cNvSpPr txBox="1"/>
          <p:nvPr/>
        </p:nvSpPr>
        <p:spPr>
          <a:xfrm>
            <a:off x="0" y="6411173"/>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err="1"/>
              <a:t>Edosomwan</a:t>
            </a:r>
            <a:r>
              <a:rPr lang="en-US" sz="1400"/>
              <a:t> (2011)</a:t>
            </a:r>
          </a:p>
        </p:txBody>
      </p:sp>
      <p:sp>
        <p:nvSpPr>
          <p:cNvPr id="49" name="TextBox 48">
            <a:extLst>
              <a:ext uri="{FF2B5EF4-FFF2-40B4-BE49-F238E27FC236}">
                <a16:creationId xmlns:a16="http://schemas.microsoft.com/office/drawing/2014/main" id="{730D90A0-07B5-21B9-108A-452F7DFB9372}"/>
              </a:ext>
            </a:extLst>
          </p:cNvPr>
          <p:cNvSpPr txBox="1"/>
          <p:nvPr/>
        </p:nvSpPr>
        <p:spPr>
          <a:xfrm>
            <a:off x="10039051" y="6411591"/>
            <a:ext cx="13488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err="1">
                <a:latin typeface="Times New Roman"/>
                <a:cs typeface="Times New Roman"/>
              </a:rPr>
              <a:t>Bozzola</a:t>
            </a:r>
            <a:r>
              <a:rPr lang="en-GB" sz="1400" dirty="0">
                <a:latin typeface="Times New Roman"/>
                <a:cs typeface="Times New Roman"/>
              </a:rPr>
              <a:t> (2022)</a:t>
            </a:r>
            <a:endParaRPr lang="en-US" sz="1400" dirty="0"/>
          </a:p>
        </p:txBody>
      </p:sp>
      <p:sp>
        <p:nvSpPr>
          <p:cNvPr id="5" name="TextBox 4">
            <a:extLst>
              <a:ext uri="{FF2B5EF4-FFF2-40B4-BE49-F238E27FC236}">
                <a16:creationId xmlns:a16="http://schemas.microsoft.com/office/drawing/2014/main" id="{671633B4-8C26-CA64-D9D9-09B3C1488E2B}"/>
              </a:ext>
            </a:extLst>
          </p:cNvPr>
          <p:cNvSpPr txBox="1"/>
          <p:nvPr/>
        </p:nvSpPr>
        <p:spPr>
          <a:xfrm>
            <a:off x="1736241" y="6046484"/>
            <a:ext cx="1314092"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Times New Roman"/>
                <a:cs typeface="Times New Roman"/>
              </a:rPr>
              <a:t>Jones, Mitchell and </a:t>
            </a:r>
            <a:r>
              <a:rPr lang="en-GB" sz="1400" err="1">
                <a:latin typeface="Times New Roman"/>
                <a:cs typeface="Times New Roman"/>
              </a:rPr>
              <a:t>Finkelhor</a:t>
            </a:r>
            <a:r>
              <a:rPr lang="en-GB" sz="1400" dirty="0">
                <a:latin typeface="Times New Roman"/>
                <a:cs typeface="Times New Roman"/>
              </a:rPr>
              <a:t> (2013)</a:t>
            </a:r>
            <a:endParaRPr lang="en-US" sz="1400" dirty="0"/>
          </a:p>
        </p:txBody>
      </p:sp>
      <p:sp>
        <p:nvSpPr>
          <p:cNvPr id="11" name="TextBox 10">
            <a:extLst>
              <a:ext uri="{FF2B5EF4-FFF2-40B4-BE49-F238E27FC236}">
                <a16:creationId xmlns:a16="http://schemas.microsoft.com/office/drawing/2014/main" id="{7BEEE039-9A9B-E720-FA88-045475237E0C}"/>
              </a:ext>
            </a:extLst>
          </p:cNvPr>
          <p:cNvSpPr txBox="1"/>
          <p:nvPr/>
        </p:nvSpPr>
        <p:spPr>
          <a:xfrm>
            <a:off x="10121066" y="5930479"/>
            <a:ext cx="86219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Times New Roman"/>
                <a:cs typeface="Times New Roman"/>
              </a:rPr>
              <a:t>Howarth (2023)</a:t>
            </a:r>
            <a:endParaRPr lang="en-US" dirty="0"/>
          </a:p>
        </p:txBody>
      </p:sp>
      <p:sp>
        <p:nvSpPr>
          <p:cNvPr id="14" name="TextBox 13">
            <a:extLst>
              <a:ext uri="{FF2B5EF4-FFF2-40B4-BE49-F238E27FC236}">
                <a16:creationId xmlns:a16="http://schemas.microsoft.com/office/drawing/2014/main" id="{254ADD28-4D31-098D-FA48-09AB4DD0143E}"/>
              </a:ext>
            </a:extLst>
          </p:cNvPr>
          <p:cNvSpPr txBox="1"/>
          <p:nvPr/>
        </p:nvSpPr>
        <p:spPr>
          <a:xfrm>
            <a:off x="9438811" y="2427770"/>
            <a:ext cx="115716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Present</a:t>
            </a:r>
            <a:endParaRPr lang="en-GB" dirty="0"/>
          </a:p>
        </p:txBody>
      </p:sp>
      <p:pic>
        <p:nvPicPr>
          <p:cNvPr id="15" name="Picture 14" descr="A blue and white pie chart&#10;&#10;Description automatically generated">
            <a:extLst>
              <a:ext uri="{FF2B5EF4-FFF2-40B4-BE49-F238E27FC236}">
                <a16:creationId xmlns:a16="http://schemas.microsoft.com/office/drawing/2014/main" id="{73195264-D804-2F68-463F-7E0B689B7916}"/>
              </a:ext>
            </a:extLst>
          </p:cNvPr>
          <p:cNvPicPr>
            <a:picLocks noChangeAspect="1"/>
          </p:cNvPicPr>
          <p:nvPr/>
        </p:nvPicPr>
        <p:blipFill>
          <a:blip r:embed="rId15"/>
          <a:stretch>
            <a:fillRect/>
          </a:stretch>
        </p:blipFill>
        <p:spPr>
          <a:xfrm>
            <a:off x="22191889" y="8346621"/>
            <a:ext cx="2457450" cy="1866900"/>
          </a:xfrm>
          <a:prstGeom prst="rect">
            <a:avLst/>
          </a:prstGeom>
        </p:spPr>
      </p:pic>
      <p:pic>
        <p:nvPicPr>
          <p:cNvPr id="16" name="Picture 15" descr="A blue and white pie chart&#10;&#10;Description automatically generated">
            <a:extLst>
              <a:ext uri="{FF2B5EF4-FFF2-40B4-BE49-F238E27FC236}">
                <a16:creationId xmlns:a16="http://schemas.microsoft.com/office/drawing/2014/main" id="{178D11B9-61A4-3A01-16FB-B2AB59764885}"/>
              </a:ext>
            </a:extLst>
          </p:cNvPr>
          <p:cNvPicPr>
            <a:picLocks noChangeAspect="1"/>
          </p:cNvPicPr>
          <p:nvPr/>
        </p:nvPicPr>
        <p:blipFill>
          <a:blip r:embed="rId15"/>
          <a:stretch>
            <a:fillRect/>
          </a:stretch>
        </p:blipFill>
        <p:spPr>
          <a:xfrm>
            <a:off x="9375775" y="3273878"/>
            <a:ext cx="2457450" cy="1866900"/>
          </a:xfrm>
          <a:prstGeom prst="rect">
            <a:avLst/>
          </a:prstGeom>
        </p:spPr>
      </p:pic>
    </p:spTree>
    <p:extLst>
      <p:ext uri="{BB962C8B-B14F-4D97-AF65-F5344CB8AC3E}">
        <p14:creationId xmlns:p14="http://schemas.microsoft.com/office/powerpoint/2010/main" val="22579617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B58D87-2E5C-B55D-6205-DC815F1EEF7C}"/>
              </a:ext>
            </a:extLst>
          </p:cNvPr>
          <p:cNvSpPr>
            <a:spLocks noGrp="1"/>
          </p:cNvSpPr>
          <p:nvPr>
            <p:ph type="title"/>
          </p:nvPr>
        </p:nvSpPr>
        <p:spPr/>
        <p:txBody>
          <a:bodyPr/>
          <a:lstStyle/>
          <a:p>
            <a:r>
              <a:rPr lang="en-GB">
                <a:cs typeface="Calibri Light"/>
              </a:rPr>
              <a:t>Negative </a:t>
            </a:r>
            <a:r>
              <a:rPr lang="en-GB" err="1">
                <a:cs typeface="Calibri Light"/>
              </a:rPr>
              <a:t>imapcts</a:t>
            </a:r>
            <a:r>
              <a:rPr lang="en-GB">
                <a:cs typeface="Calibri Light"/>
              </a:rPr>
              <a:t> of technology and cyberbullying </a:t>
            </a:r>
            <a:endParaRPr lang="en-GB"/>
          </a:p>
        </p:txBody>
      </p:sp>
      <p:pic>
        <p:nvPicPr>
          <p:cNvPr id="4" name="Content Placeholder 3" descr="A poster of a person hugging a person&#10;&#10;Description automatically generated">
            <a:extLst>
              <a:ext uri="{FF2B5EF4-FFF2-40B4-BE49-F238E27FC236}">
                <a16:creationId xmlns:a16="http://schemas.microsoft.com/office/drawing/2014/main" id="{69392AE0-8BFD-DADA-564B-B5CC4A581466}"/>
              </a:ext>
            </a:extLst>
          </p:cNvPr>
          <p:cNvPicPr>
            <a:picLocks noGrp="1" noChangeAspect="1"/>
          </p:cNvPicPr>
          <p:nvPr>
            <p:ph idx="1"/>
          </p:nvPr>
        </p:nvPicPr>
        <p:blipFill>
          <a:blip r:embed="rId2"/>
          <a:stretch>
            <a:fillRect/>
          </a:stretch>
        </p:blipFill>
        <p:spPr>
          <a:xfrm>
            <a:off x="6559923" y="1098794"/>
            <a:ext cx="5109536" cy="4351338"/>
          </a:xfrm>
        </p:spPr>
      </p:pic>
      <p:sp>
        <p:nvSpPr>
          <p:cNvPr id="5" name="TextBox 4">
            <a:extLst>
              <a:ext uri="{FF2B5EF4-FFF2-40B4-BE49-F238E27FC236}">
                <a16:creationId xmlns:a16="http://schemas.microsoft.com/office/drawing/2014/main" id="{DC95CE0E-4A6B-BF11-2B8E-76FB879D4230}"/>
              </a:ext>
            </a:extLst>
          </p:cNvPr>
          <p:cNvSpPr txBox="1"/>
          <p:nvPr/>
        </p:nvSpPr>
        <p:spPr>
          <a:xfrm>
            <a:off x="7856767" y="6337039"/>
            <a:ext cx="1574222"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Times New Roman"/>
                <a:cs typeface="Times New Roman"/>
              </a:rPr>
              <a:t>Matthew Bergman (2023)</a:t>
            </a:r>
            <a:endParaRPr lang="en-US" sz="1400"/>
          </a:p>
        </p:txBody>
      </p:sp>
      <p:pic>
        <p:nvPicPr>
          <p:cNvPr id="6" name="Picture 5" descr="A screenshot of a cellphone&#10;&#10;Description automatically generated">
            <a:extLst>
              <a:ext uri="{FF2B5EF4-FFF2-40B4-BE49-F238E27FC236}">
                <a16:creationId xmlns:a16="http://schemas.microsoft.com/office/drawing/2014/main" id="{6C30FC13-FEEF-D5CF-BF69-4AB985BFCB5C}"/>
              </a:ext>
            </a:extLst>
          </p:cNvPr>
          <p:cNvPicPr>
            <a:picLocks noChangeAspect="1"/>
          </p:cNvPicPr>
          <p:nvPr/>
        </p:nvPicPr>
        <p:blipFill>
          <a:blip r:embed="rId3"/>
          <a:stretch>
            <a:fillRect/>
          </a:stretch>
        </p:blipFill>
        <p:spPr>
          <a:xfrm>
            <a:off x="12633089" y="19850100"/>
            <a:ext cx="3080222" cy="4114800"/>
          </a:xfrm>
          <a:prstGeom prst="rect">
            <a:avLst/>
          </a:prstGeom>
        </p:spPr>
      </p:pic>
      <p:pic>
        <p:nvPicPr>
          <p:cNvPr id="7" name="Picture 6" descr="A screenshot of a computer&#10;&#10;Description automatically generated">
            <a:extLst>
              <a:ext uri="{FF2B5EF4-FFF2-40B4-BE49-F238E27FC236}">
                <a16:creationId xmlns:a16="http://schemas.microsoft.com/office/drawing/2014/main" id="{449A2FEA-20BA-8694-6689-24213C1C6E66}"/>
              </a:ext>
            </a:extLst>
          </p:cNvPr>
          <p:cNvPicPr>
            <a:picLocks noChangeAspect="1"/>
          </p:cNvPicPr>
          <p:nvPr/>
        </p:nvPicPr>
        <p:blipFill>
          <a:blip r:embed="rId4"/>
          <a:stretch>
            <a:fillRect/>
          </a:stretch>
        </p:blipFill>
        <p:spPr>
          <a:xfrm>
            <a:off x="12534900" y="21764625"/>
            <a:ext cx="1847850" cy="2476500"/>
          </a:xfrm>
          <a:prstGeom prst="rect">
            <a:avLst/>
          </a:prstGeom>
        </p:spPr>
      </p:pic>
      <p:pic>
        <p:nvPicPr>
          <p:cNvPr id="8" name="Picture 7" descr="A screenshot of a computer&#10;&#10;Description automatically generated">
            <a:extLst>
              <a:ext uri="{FF2B5EF4-FFF2-40B4-BE49-F238E27FC236}">
                <a16:creationId xmlns:a16="http://schemas.microsoft.com/office/drawing/2014/main" id="{183ADF0B-BC4F-4082-F3C3-C8DB5593CE86}"/>
              </a:ext>
            </a:extLst>
          </p:cNvPr>
          <p:cNvPicPr>
            <a:picLocks noChangeAspect="1"/>
          </p:cNvPicPr>
          <p:nvPr/>
        </p:nvPicPr>
        <p:blipFill>
          <a:blip r:embed="rId4"/>
          <a:stretch>
            <a:fillRect/>
          </a:stretch>
        </p:blipFill>
        <p:spPr>
          <a:xfrm>
            <a:off x="16249650" y="16287750"/>
            <a:ext cx="1847850" cy="2476500"/>
          </a:xfrm>
          <a:prstGeom prst="rect">
            <a:avLst/>
          </a:prstGeom>
        </p:spPr>
      </p:pic>
      <p:pic>
        <p:nvPicPr>
          <p:cNvPr id="11" name="Picture 10" descr="A graph with blue bars and text&#10;&#10;Description automatically generated">
            <a:extLst>
              <a:ext uri="{FF2B5EF4-FFF2-40B4-BE49-F238E27FC236}">
                <a16:creationId xmlns:a16="http://schemas.microsoft.com/office/drawing/2014/main" id="{FA5207DA-187C-5FFA-BB7C-2D59D095F4C9}"/>
              </a:ext>
            </a:extLst>
          </p:cNvPr>
          <p:cNvPicPr>
            <a:picLocks noChangeAspect="1"/>
          </p:cNvPicPr>
          <p:nvPr/>
        </p:nvPicPr>
        <p:blipFill>
          <a:blip r:embed="rId5"/>
          <a:stretch>
            <a:fillRect/>
          </a:stretch>
        </p:blipFill>
        <p:spPr>
          <a:xfrm>
            <a:off x="578931" y="1717065"/>
            <a:ext cx="5373565" cy="3248023"/>
          </a:xfrm>
          <a:prstGeom prst="rect">
            <a:avLst/>
          </a:prstGeom>
        </p:spPr>
      </p:pic>
      <p:sp>
        <p:nvSpPr>
          <p:cNvPr id="12" name="TextBox 11">
            <a:extLst>
              <a:ext uri="{FF2B5EF4-FFF2-40B4-BE49-F238E27FC236}">
                <a16:creationId xmlns:a16="http://schemas.microsoft.com/office/drawing/2014/main" id="{5F6ED8E4-ED16-1393-92D4-A425F4D98EA7}"/>
              </a:ext>
            </a:extLst>
          </p:cNvPr>
          <p:cNvSpPr txBox="1"/>
          <p:nvPr/>
        </p:nvSpPr>
        <p:spPr>
          <a:xfrm>
            <a:off x="3011" y="6322153"/>
            <a:ext cx="126002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Times New Roman"/>
                <a:cs typeface="Times New Roman"/>
              </a:rPr>
              <a:t>Gjelaj et al. (2020)</a:t>
            </a:r>
            <a:endParaRPr lang="en-US" sz="1400" dirty="0"/>
          </a:p>
        </p:txBody>
      </p:sp>
      <p:sp>
        <p:nvSpPr>
          <p:cNvPr id="3" name="TextBox 2">
            <a:extLst>
              <a:ext uri="{FF2B5EF4-FFF2-40B4-BE49-F238E27FC236}">
                <a16:creationId xmlns:a16="http://schemas.microsoft.com/office/drawing/2014/main" id="{62139572-9308-3AC4-5A50-3A0FCD266C35}"/>
              </a:ext>
            </a:extLst>
          </p:cNvPr>
          <p:cNvSpPr txBox="1"/>
          <p:nvPr/>
        </p:nvSpPr>
        <p:spPr>
          <a:xfrm>
            <a:off x="11079449" y="6292942"/>
            <a:ext cx="1114226"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Times New Roman"/>
                <a:cs typeface="Times New Roman"/>
              </a:rPr>
              <a:t>Lyndon Seitz (2022)</a:t>
            </a:r>
            <a:endParaRPr lang="en-US" sz="1400" dirty="0"/>
          </a:p>
        </p:txBody>
      </p:sp>
    </p:spTree>
    <p:extLst>
      <p:ext uri="{BB962C8B-B14F-4D97-AF65-F5344CB8AC3E}">
        <p14:creationId xmlns:p14="http://schemas.microsoft.com/office/powerpoint/2010/main" val="3689048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7A8919-05DB-A8A9-2A88-507FF8BF53A2}"/>
              </a:ext>
            </a:extLst>
          </p:cNvPr>
          <p:cNvSpPr>
            <a:spLocks noGrp="1"/>
          </p:cNvSpPr>
          <p:nvPr>
            <p:ph type="title"/>
          </p:nvPr>
        </p:nvSpPr>
        <p:spPr/>
        <p:txBody>
          <a:bodyPr/>
          <a:lstStyle/>
          <a:p>
            <a:r>
              <a:rPr lang="en-GB">
                <a:ea typeface="Calibri Light"/>
                <a:cs typeface="Calibri Light"/>
              </a:rPr>
              <a:t>Impact of technology and digital media </a:t>
            </a:r>
            <a:br>
              <a:rPr lang="en-US"/>
            </a:br>
            <a:endParaRPr lang="en-GB"/>
          </a:p>
        </p:txBody>
      </p:sp>
      <p:pic>
        <p:nvPicPr>
          <p:cNvPr id="4" name="Content Placeholder 3" descr="meier10c.jpg (460×276)">
            <a:extLst>
              <a:ext uri="{FF2B5EF4-FFF2-40B4-BE49-F238E27FC236}">
                <a16:creationId xmlns:a16="http://schemas.microsoft.com/office/drawing/2014/main" id="{A270D065-C2AD-9173-B039-C89834037138}"/>
              </a:ext>
            </a:extLst>
          </p:cNvPr>
          <p:cNvPicPr>
            <a:picLocks noGrp="1" noChangeAspect="1"/>
          </p:cNvPicPr>
          <p:nvPr>
            <p:ph idx="1"/>
          </p:nvPr>
        </p:nvPicPr>
        <p:blipFill>
          <a:blip r:embed="rId2"/>
          <a:stretch>
            <a:fillRect/>
          </a:stretch>
        </p:blipFill>
        <p:spPr>
          <a:xfrm>
            <a:off x="1465" y="2018628"/>
            <a:ext cx="2770683" cy="1833432"/>
          </a:xfrm>
        </p:spPr>
      </p:pic>
      <p:sp>
        <p:nvSpPr>
          <p:cNvPr id="5" name="TextBox 4">
            <a:extLst>
              <a:ext uri="{FF2B5EF4-FFF2-40B4-BE49-F238E27FC236}">
                <a16:creationId xmlns:a16="http://schemas.microsoft.com/office/drawing/2014/main" id="{6C9874AD-0082-B49F-FBE3-3CCC252F3212}"/>
              </a:ext>
            </a:extLst>
          </p:cNvPr>
          <p:cNvSpPr txBox="1"/>
          <p:nvPr/>
        </p:nvSpPr>
        <p:spPr>
          <a:xfrm>
            <a:off x="120589" y="6353107"/>
            <a:ext cx="2756244"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Times New Roman"/>
                <a:cs typeface="Times New Roman"/>
              </a:rPr>
              <a:t>Pilkington (2008)</a:t>
            </a:r>
            <a:endParaRPr lang="en-US" sz="1400" dirty="0"/>
          </a:p>
        </p:txBody>
      </p:sp>
      <p:sp>
        <p:nvSpPr>
          <p:cNvPr id="3" name="TextBox 2">
            <a:extLst>
              <a:ext uri="{FF2B5EF4-FFF2-40B4-BE49-F238E27FC236}">
                <a16:creationId xmlns:a16="http://schemas.microsoft.com/office/drawing/2014/main" id="{3570CF47-9A8B-78A4-5426-25EFD57D6485}"/>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cs typeface="Calibri"/>
            </a:endParaRPr>
          </a:p>
        </p:txBody>
      </p:sp>
      <p:pic>
        <p:nvPicPr>
          <p:cNvPr id="7" name="Picture 6" descr="A child in a suit and tie&#10;&#10;Description automatically generated">
            <a:extLst>
              <a:ext uri="{FF2B5EF4-FFF2-40B4-BE49-F238E27FC236}">
                <a16:creationId xmlns:a16="http://schemas.microsoft.com/office/drawing/2014/main" id="{8366088E-ADA7-D89D-F287-FA4EB2869A28}"/>
              </a:ext>
            </a:extLst>
          </p:cNvPr>
          <p:cNvPicPr>
            <a:picLocks noChangeAspect="1"/>
          </p:cNvPicPr>
          <p:nvPr/>
        </p:nvPicPr>
        <p:blipFill>
          <a:blip r:embed="rId3"/>
          <a:stretch>
            <a:fillRect/>
          </a:stretch>
        </p:blipFill>
        <p:spPr>
          <a:xfrm>
            <a:off x="3413590" y="2655391"/>
            <a:ext cx="2527202" cy="1842867"/>
          </a:xfrm>
          <a:prstGeom prst="rect">
            <a:avLst/>
          </a:prstGeom>
        </p:spPr>
      </p:pic>
      <p:pic>
        <p:nvPicPr>
          <p:cNvPr id="8" name="Picture 7" descr="A person taking a selfie&#10;&#10;Description automatically generated">
            <a:extLst>
              <a:ext uri="{FF2B5EF4-FFF2-40B4-BE49-F238E27FC236}">
                <a16:creationId xmlns:a16="http://schemas.microsoft.com/office/drawing/2014/main" id="{BC70ABD8-C3DA-9F72-67BD-0CB27C47D7F0}"/>
              </a:ext>
            </a:extLst>
          </p:cNvPr>
          <p:cNvPicPr>
            <a:picLocks noChangeAspect="1"/>
          </p:cNvPicPr>
          <p:nvPr/>
        </p:nvPicPr>
        <p:blipFill>
          <a:blip r:embed="rId4"/>
          <a:stretch>
            <a:fillRect/>
          </a:stretch>
        </p:blipFill>
        <p:spPr>
          <a:xfrm>
            <a:off x="6372435" y="1586028"/>
            <a:ext cx="2768111" cy="1667901"/>
          </a:xfrm>
          <a:prstGeom prst="rect">
            <a:avLst/>
          </a:prstGeom>
        </p:spPr>
      </p:pic>
      <p:pic>
        <p:nvPicPr>
          <p:cNvPr id="9" name="Picture 8" descr="A child looking to the side&#10;&#10;Description automatically generated">
            <a:extLst>
              <a:ext uri="{FF2B5EF4-FFF2-40B4-BE49-F238E27FC236}">
                <a16:creationId xmlns:a16="http://schemas.microsoft.com/office/drawing/2014/main" id="{6DB3256D-1E1D-A738-5FFE-1A211D45A3CD}"/>
              </a:ext>
            </a:extLst>
          </p:cNvPr>
          <p:cNvPicPr>
            <a:picLocks noChangeAspect="1"/>
          </p:cNvPicPr>
          <p:nvPr/>
        </p:nvPicPr>
        <p:blipFill>
          <a:blip r:embed="rId5"/>
          <a:stretch>
            <a:fillRect/>
          </a:stretch>
        </p:blipFill>
        <p:spPr>
          <a:xfrm>
            <a:off x="9656600" y="3132534"/>
            <a:ext cx="2175656" cy="1776338"/>
          </a:xfrm>
          <a:prstGeom prst="rect">
            <a:avLst/>
          </a:prstGeom>
        </p:spPr>
      </p:pic>
      <p:sp>
        <p:nvSpPr>
          <p:cNvPr id="10" name="TextBox 9">
            <a:extLst>
              <a:ext uri="{FF2B5EF4-FFF2-40B4-BE49-F238E27FC236}">
                <a16:creationId xmlns:a16="http://schemas.microsoft.com/office/drawing/2014/main" id="{0930C8A9-9BC3-528E-0701-9050E669F574}"/>
              </a:ext>
            </a:extLst>
          </p:cNvPr>
          <p:cNvSpPr txBox="1"/>
          <p:nvPr/>
        </p:nvSpPr>
        <p:spPr>
          <a:xfrm>
            <a:off x="4153683" y="6454790"/>
            <a:ext cx="1524731"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Times New Roman"/>
                <a:cs typeface="Times New Roman"/>
              </a:rPr>
              <a:t>News (2022)</a:t>
            </a:r>
            <a:endParaRPr lang="en-US" sz="1400" dirty="0"/>
          </a:p>
        </p:txBody>
      </p:sp>
      <p:sp>
        <p:nvSpPr>
          <p:cNvPr id="11" name="TextBox 10">
            <a:extLst>
              <a:ext uri="{FF2B5EF4-FFF2-40B4-BE49-F238E27FC236}">
                <a16:creationId xmlns:a16="http://schemas.microsoft.com/office/drawing/2014/main" id="{F899B8A8-B5F8-C764-1551-555AB0757668}"/>
              </a:ext>
            </a:extLst>
          </p:cNvPr>
          <p:cNvSpPr txBox="1"/>
          <p:nvPr/>
        </p:nvSpPr>
        <p:spPr>
          <a:xfrm>
            <a:off x="10891857" y="6337179"/>
            <a:ext cx="1219941"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Times New Roman"/>
                <a:cs typeface="Times New Roman"/>
              </a:rPr>
              <a:t>'The Scottish Sun (2018)</a:t>
            </a:r>
            <a:endParaRPr lang="en-US" sz="1400" dirty="0"/>
          </a:p>
        </p:txBody>
      </p:sp>
      <p:sp>
        <p:nvSpPr>
          <p:cNvPr id="12" name="TextBox 11">
            <a:extLst>
              <a:ext uri="{FF2B5EF4-FFF2-40B4-BE49-F238E27FC236}">
                <a16:creationId xmlns:a16="http://schemas.microsoft.com/office/drawing/2014/main" id="{CD4649BC-1A9C-5B6C-8E91-691B5759C325}"/>
              </a:ext>
            </a:extLst>
          </p:cNvPr>
          <p:cNvSpPr txBox="1"/>
          <p:nvPr/>
        </p:nvSpPr>
        <p:spPr>
          <a:xfrm>
            <a:off x="7624774" y="6469895"/>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Times New Roman"/>
                <a:cs typeface="Times New Roman"/>
              </a:rPr>
              <a:t>Labs (2013)</a:t>
            </a:r>
            <a:endParaRPr lang="en-US" sz="1400" dirty="0"/>
          </a:p>
        </p:txBody>
      </p:sp>
    </p:spTree>
    <p:extLst>
      <p:ext uri="{BB962C8B-B14F-4D97-AF65-F5344CB8AC3E}">
        <p14:creationId xmlns:p14="http://schemas.microsoft.com/office/powerpoint/2010/main" val="41722989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E8D41CF8-5232-42BC-8D05-AFEDE21539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56"/>
            <a:ext cx="12192000" cy="6869256"/>
          </a:xfrm>
          <a:prstGeom prst="rect">
            <a:avLst/>
          </a:prstGeom>
          <a:solidFill>
            <a:schemeClr val="bg1">
              <a:lumMod val="8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blue and orange logo&#10;&#10;Description automatically generated">
            <a:extLst>
              <a:ext uri="{FF2B5EF4-FFF2-40B4-BE49-F238E27FC236}">
                <a16:creationId xmlns:a16="http://schemas.microsoft.com/office/drawing/2014/main" id="{1813C5E9-ACC4-522C-F0A6-66714AC745AE}"/>
              </a:ext>
            </a:extLst>
          </p:cNvPr>
          <p:cNvPicPr>
            <a:picLocks noChangeAspect="1"/>
          </p:cNvPicPr>
          <p:nvPr/>
        </p:nvPicPr>
        <p:blipFill>
          <a:blip r:embed="rId2"/>
          <a:stretch>
            <a:fillRect/>
          </a:stretch>
        </p:blipFill>
        <p:spPr>
          <a:xfrm>
            <a:off x="-2277" y="1431857"/>
            <a:ext cx="3043268" cy="1194130"/>
          </a:xfrm>
          <a:prstGeom prst="rect">
            <a:avLst/>
          </a:prstGeom>
        </p:spPr>
      </p:pic>
      <p:sp>
        <p:nvSpPr>
          <p:cNvPr id="9" name="TextBox 8">
            <a:extLst>
              <a:ext uri="{FF2B5EF4-FFF2-40B4-BE49-F238E27FC236}">
                <a16:creationId xmlns:a16="http://schemas.microsoft.com/office/drawing/2014/main" id="{96273D25-BEF8-7169-88EB-86995B35C412}"/>
              </a:ext>
            </a:extLst>
          </p:cNvPr>
          <p:cNvSpPr txBox="1"/>
          <p:nvPr/>
        </p:nvSpPr>
        <p:spPr>
          <a:xfrm>
            <a:off x="-2277" y="3021152"/>
            <a:ext cx="1779519" cy="544443"/>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spcAft>
                <a:spcPts val="600"/>
              </a:spcAft>
            </a:pPr>
            <a:r>
              <a:rPr lang="en-GB" sz="1400" dirty="0">
                <a:solidFill>
                  <a:srgbClr val="FFFFFF"/>
                </a:solidFill>
                <a:latin typeface="Times New Roman"/>
                <a:cs typeface="Times New Roman"/>
              </a:rPr>
              <a:t>Cawthorne (2016)</a:t>
            </a:r>
            <a:endParaRPr lang="en-US" sz="1400" dirty="0">
              <a:solidFill>
                <a:srgbClr val="FFFFFF"/>
              </a:solidFill>
            </a:endParaRPr>
          </a:p>
        </p:txBody>
      </p:sp>
      <p:pic>
        <p:nvPicPr>
          <p:cNvPr id="6" name="Picture 5" descr="A person holding a cell phone&#10;&#10;Description automatically generated">
            <a:extLst>
              <a:ext uri="{FF2B5EF4-FFF2-40B4-BE49-F238E27FC236}">
                <a16:creationId xmlns:a16="http://schemas.microsoft.com/office/drawing/2014/main" id="{096CEBD6-BED5-C778-EEB1-4BD19B406AE7}"/>
              </a:ext>
            </a:extLst>
          </p:cNvPr>
          <p:cNvPicPr>
            <a:picLocks noChangeAspect="1"/>
          </p:cNvPicPr>
          <p:nvPr/>
        </p:nvPicPr>
        <p:blipFill>
          <a:blip r:embed="rId3"/>
          <a:stretch>
            <a:fillRect/>
          </a:stretch>
        </p:blipFill>
        <p:spPr>
          <a:xfrm>
            <a:off x="96816" y="4342092"/>
            <a:ext cx="3345192" cy="2058179"/>
          </a:xfrm>
          <a:prstGeom prst="rect">
            <a:avLst/>
          </a:prstGeom>
        </p:spPr>
      </p:pic>
      <p:sp>
        <p:nvSpPr>
          <p:cNvPr id="7" name="TextBox 6">
            <a:extLst>
              <a:ext uri="{FF2B5EF4-FFF2-40B4-BE49-F238E27FC236}">
                <a16:creationId xmlns:a16="http://schemas.microsoft.com/office/drawing/2014/main" id="{C5DB728F-866D-C196-DA5A-4FE7C7AA719F}"/>
              </a:ext>
            </a:extLst>
          </p:cNvPr>
          <p:cNvSpPr txBox="1"/>
          <p:nvPr/>
        </p:nvSpPr>
        <p:spPr>
          <a:xfrm>
            <a:off x="52939" y="6556445"/>
            <a:ext cx="1724302" cy="247858"/>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spcAft>
                <a:spcPts val="600"/>
              </a:spcAft>
            </a:pPr>
            <a:r>
              <a:rPr lang="en-GB" sz="1400" dirty="0">
                <a:solidFill>
                  <a:srgbClr val="FFFFFF"/>
                </a:solidFill>
                <a:latin typeface="Times New Roman"/>
                <a:cs typeface="Times New Roman"/>
              </a:rPr>
              <a:t>Learning (2024)</a:t>
            </a:r>
            <a:endParaRPr lang="en-US" sz="1400" dirty="0">
              <a:solidFill>
                <a:srgbClr val="FFFFFF"/>
              </a:solidFill>
            </a:endParaRPr>
          </a:p>
        </p:txBody>
      </p:sp>
      <p:pic>
        <p:nvPicPr>
          <p:cNvPr id="4" name="Content Placeholder 3" descr="A black and white logo&#10;&#10;Description automatically generated">
            <a:extLst>
              <a:ext uri="{FF2B5EF4-FFF2-40B4-BE49-F238E27FC236}">
                <a16:creationId xmlns:a16="http://schemas.microsoft.com/office/drawing/2014/main" id="{749C18EB-4231-15E7-B192-9F302443533F}"/>
              </a:ext>
            </a:extLst>
          </p:cNvPr>
          <p:cNvPicPr>
            <a:picLocks noGrp="1" noChangeAspect="1"/>
          </p:cNvPicPr>
          <p:nvPr>
            <p:ph idx="1"/>
          </p:nvPr>
        </p:nvPicPr>
        <p:blipFill>
          <a:blip r:embed="rId4"/>
          <a:stretch>
            <a:fillRect/>
          </a:stretch>
        </p:blipFill>
        <p:spPr>
          <a:xfrm>
            <a:off x="8101425" y="2149650"/>
            <a:ext cx="3522064" cy="2056653"/>
          </a:xfrm>
        </p:spPr>
      </p:pic>
      <p:sp>
        <p:nvSpPr>
          <p:cNvPr id="8" name="TextBox 7">
            <a:extLst>
              <a:ext uri="{FF2B5EF4-FFF2-40B4-BE49-F238E27FC236}">
                <a16:creationId xmlns:a16="http://schemas.microsoft.com/office/drawing/2014/main" id="{21C7FBF7-6140-2EC1-3258-ACDCD84CAF25}"/>
              </a:ext>
            </a:extLst>
          </p:cNvPr>
          <p:cNvSpPr txBox="1"/>
          <p:nvPr/>
        </p:nvSpPr>
        <p:spPr>
          <a:xfrm>
            <a:off x="9584160" y="4329221"/>
            <a:ext cx="2295323" cy="391918"/>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spcAft>
                <a:spcPts val="600"/>
              </a:spcAft>
            </a:pPr>
            <a:r>
              <a:rPr lang="en-GB" sz="1300">
                <a:solidFill>
                  <a:srgbClr val="FFFFFF"/>
                </a:solidFill>
                <a:latin typeface="Times New Roman"/>
                <a:cs typeface="Times New Roman"/>
              </a:rPr>
              <a:t>Department for Education (2023)</a:t>
            </a:r>
            <a:endParaRPr lang="en-US" sz="1300">
              <a:solidFill>
                <a:srgbClr val="FFFFFF"/>
              </a:solidFill>
            </a:endParaRPr>
          </a:p>
        </p:txBody>
      </p:sp>
      <p:sp>
        <p:nvSpPr>
          <p:cNvPr id="2" name="Title 1">
            <a:extLst>
              <a:ext uri="{FF2B5EF4-FFF2-40B4-BE49-F238E27FC236}">
                <a16:creationId xmlns:a16="http://schemas.microsoft.com/office/drawing/2014/main" id="{5508A809-5B45-69DE-8FA5-293F575A164E}"/>
              </a:ext>
            </a:extLst>
          </p:cNvPr>
          <p:cNvSpPr>
            <a:spLocks noGrp="1"/>
          </p:cNvSpPr>
          <p:nvPr>
            <p:ph type="title"/>
          </p:nvPr>
        </p:nvSpPr>
        <p:spPr>
          <a:xfrm>
            <a:off x="1765852" y="44864"/>
            <a:ext cx="10515600" cy="1325563"/>
          </a:xfrm>
        </p:spPr>
        <p:txBody>
          <a:bodyPr vert="horz" lIns="91440" tIns="45720" rIns="91440" bIns="45720" rtlCol="0" anchor="ctr">
            <a:normAutofit/>
          </a:bodyPr>
          <a:lstStyle/>
          <a:p>
            <a:r>
              <a:rPr lang="en-US" dirty="0">
                <a:cs typeface="Calibri Light"/>
              </a:rPr>
              <a:t>What has been done ?</a:t>
            </a:r>
            <a:endParaRPr lang="en-US" kern="1200" dirty="0">
              <a:latin typeface="+mj-lt"/>
              <a:cs typeface="Calibri Light"/>
            </a:endParaRPr>
          </a:p>
        </p:txBody>
      </p:sp>
      <p:sp>
        <p:nvSpPr>
          <p:cNvPr id="10" name="TextBox 9">
            <a:extLst>
              <a:ext uri="{FF2B5EF4-FFF2-40B4-BE49-F238E27FC236}">
                <a16:creationId xmlns:a16="http://schemas.microsoft.com/office/drawing/2014/main" id="{58437D2E-7F6A-7A1E-C89B-99E99F8BE897}"/>
              </a:ext>
            </a:extLst>
          </p:cNvPr>
          <p:cNvSpPr txBox="1"/>
          <p:nvPr/>
        </p:nvSpPr>
        <p:spPr>
          <a:xfrm>
            <a:off x="7367319" y="6451883"/>
            <a:ext cx="120254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Times New Roman"/>
                <a:cs typeface="Times New Roman"/>
              </a:rPr>
              <a:t>Gordon (2018)</a:t>
            </a:r>
            <a:endParaRPr lang="en-US" dirty="0"/>
          </a:p>
        </p:txBody>
      </p:sp>
      <p:pic>
        <p:nvPicPr>
          <p:cNvPr id="11" name="Picture 10" descr="A person and a child looking at a computer&#10;&#10;Description automatically generated">
            <a:extLst>
              <a:ext uri="{FF2B5EF4-FFF2-40B4-BE49-F238E27FC236}">
                <a16:creationId xmlns:a16="http://schemas.microsoft.com/office/drawing/2014/main" id="{017D29DE-B4E7-98ED-5416-92D0E23EAD46}"/>
              </a:ext>
            </a:extLst>
          </p:cNvPr>
          <p:cNvPicPr>
            <a:picLocks noChangeAspect="1"/>
          </p:cNvPicPr>
          <p:nvPr/>
        </p:nvPicPr>
        <p:blipFill>
          <a:blip r:embed="rId5"/>
          <a:stretch>
            <a:fillRect/>
          </a:stretch>
        </p:blipFill>
        <p:spPr>
          <a:xfrm>
            <a:off x="7345175" y="4979432"/>
            <a:ext cx="2159300" cy="1412396"/>
          </a:xfrm>
          <a:prstGeom prst="rect">
            <a:avLst/>
          </a:prstGeom>
        </p:spPr>
      </p:pic>
      <p:pic>
        <p:nvPicPr>
          <p:cNvPr id="12" name="Picture 11" descr="A person and a child looking at a computer&#10;&#10;Description automatically generated">
            <a:extLst>
              <a:ext uri="{FF2B5EF4-FFF2-40B4-BE49-F238E27FC236}">
                <a16:creationId xmlns:a16="http://schemas.microsoft.com/office/drawing/2014/main" id="{644B6382-9A87-05C0-004D-71976F0324C9}"/>
              </a:ext>
            </a:extLst>
          </p:cNvPr>
          <p:cNvPicPr>
            <a:picLocks noChangeAspect="1"/>
          </p:cNvPicPr>
          <p:nvPr/>
        </p:nvPicPr>
        <p:blipFill>
          <a:blip r:embed="rId5"/>
          <a:stretch>
            <a:fillRect/>
          </a:stretch>
        </p:blipFill>
        <p:spPr>
          <a:xfrm>
            <a:off x="11672887" y="12253912"/>
            <a:ext cx="2619375" cy="1743075"/>
          </a:xfrm>
          <a:prstGeom prst="rect">
            <a:avLst/>
          </a:prstGeom>
        </p:spPr>
      </p:pic>
      <p:pic>
        <p:nvPicPr>
          <p:cNvPr id="15" name="Picture 14" descr="A logo of a camera&#10;&#10;Description automatically generated">
            <a:extLst>
              <a:ext uri="{FF2B5EF4-FFF2-40B4-BE49-F238E27FC236}">
                <a16:creationId xmlns:a16="http://schemas.microsoft.com/office/drawing/2014/main" id="{2B95744F-DD43-D999-A937-B7C55AD9D59F}"/>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9379070" y="271013"/>
            <a:ext cx="1600202" cy="1571447"/>
          </a:xfrm>
          <a:prstGeom prst="rect">
            <a:avLst/>
          </a:prstGeom>
        </p:spPr>
      </p:pic>
      <p:sp>
        <p:nvSpPr>
          <p:cNvPr id="19" name="TextBox 18">
            <a:extLst>
              <a:ext uri="{FF2B5EF4-FFF2-40B4-BE49-F238E27FC236}">
                <a16:creationId xmlns:a16="http://schemas.microsoft.com/office/drawing/2014/main" id="{91985B32-4934-FF3C-C169-465B60516ECA}"/>
              </a:ext>
            </a:extLst>
          </p:cNvPr>
          <p:cNvSpPr txBox="1"/>
          <p:nvPr/>
        </p:nvSpPr>
        <p:spPr>
          <a:xfrm>
            <a:off x="10727051" y="1005863"/>
            <a:ext cx="95609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Times New Roman"/>
                <a:cs typeface="Times New Roman"/>
              </a:rPr>
              <a:t>Instagram (2023)</a:t>
            </a:r>
            <a:endParaRPr lang="en-US" dirty="0"/>
          </a:p>
        </p:txBody>
      </p:sp>
      <p:pic>
        <p:nvPicPr>
          <p:cNvPr id="20" name="Picture 19" descr="A phone with a logo on the screen&#10;&#10;Description automatically generated">
            <a:extLst>
              <a:ext uri="{FF2B5EF4-FFF2-40B4-BE49-F238E27FC236}">
                <a16:creationId xmlns:a16="http://schemas.microsoft.com/office/drawing/2014/main" id="{A206D6D2-854E-41FC-6BEF-C437A0F4DD4B}"/>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4255698" y="1672806"/>
            <a:ext cx="2300377" cy="1341408"/>
          </a:xfrm>
          <a:prstGeom prst="rect">
            <a:avLst/>
          </a:prstGeom>
        </p:spPr>
      </p:pic>
      <p:sp>
        <p:nvSpPr>
          <p:cNvPr id="23" name="TextBox 22">
            <a:extLst>
              <a:ext uri="{FF2B5EF4-FFF2-40B4-BE49-F238E27FC236}">
                <a16:creationId xmlns:a16="http://schemas.microsoft.com/office/drawing/2014/main" id="{8E26E899-85E6-57EB-3E18-DB0218098BE6}"/>
              </a:ext>
            </a:extLst>
          </p:cNvPr>
          <p:cNvSpPr txBox="1"/>
          <p:nvPr/>
        </p:nvSpPr>
        <p:spPr>
          <a:xfrm>
            <a:off x="5521505" y="3066451"/>
            <a:ext cx="135833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Times New Roman"/>
                <a:cs typeface="Times New Roman"/>
              </a:rPr>
              <a:t>Gilberto and Joanna (2019)</a:t>
            </a:r>
            <a:endParaRPr lang="en-US" dirty="0"/>
          </a:p>
        </p:txBody>
      </p:sp>
      <p:pic>
        <p:nvPicPr>
          <p:cNvPr id="24" name="Picture 23" descr="Facebook Icon Symbol · Free vector graphic on Pixabay">
            <a:extLst>
              <a:ext uri="{FF2B5EF4-FFF2-40B4-BE49-F238E27FC236}">
                <a16:creationId xmlns:a16="http://schemas.microsoft.com/office/drawing/2014/main" id="{E2DD0EC8-7980-DC61-C966-E2C82660C587}"/>
              </a:ext>
            </a:extLst>
          </p:cNvPr>
          <p:cNvPicPr>
            <a:picLocks noChangeAspect="1"/>
          </p:cNvPicPr>
          <p:nvPr/>
        </p:nvPicPr>
        <p:blipFill>
          <a:blip r:embed="rId10"/>
          <a:stretch>
            <a:fillRect/>
          </a:stretch>
        </p:blipFill>
        <p:spPr>
          <a:xfrm>
            <a:off x="4116956" y="4095391"/>
            <a:ext cx="1398919" cy="1470804"/>
          </a:xfrm>
          <a:prstGeom prst="rect">
            <a:avLst/>
          </a:prstGeom>
        </p:spPr>
      </p:pic>
      <p:sp>
        <p:nvSpPr>
          <p:cNvPr id="25" name="TextBox 24">
            <a:extLst>
              <a:ext uri="{FF2B5EF4-FFF2-40B4-BE49-F238E27FC236}">
                <a16:creationId xmlns:a16="http://schemas.microsoft.com/office/drawing/2014/main" id="{8E19AB3A-C087-A536-3144-4620D880BD1B}"/>
              </a:ext>
            </a:extLst>
          </p:cNvPr>
          <p:cNvSpPr txBox="1"/>
          <p:nvPr/>
        </p:nvSpPr>
        <p:spPr>
          <a:xfrm>
            <a:off x="4816228" y="5564196"/>
            <a:ext cx="77907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Times New Roman"/>
                <a:cs typeface="Times New Roman"/>
              </a:rPr>
              <a:t>Weiss (2021)</a:t>
            </a:r>
            <a:endParaRPr lang="en-US" dirty="0"/>
          </a:p>
        </p:txBody>
      </p:sp>
    </p:spTree>
    <p:extLst>
      <p:ext uri="{BB962C8B-B14F-4D97-AF65-F5344CB8AC3E}">
        <p14:creationId xmlns:p14="http://schemas.microsoft.com/office/powerpoint/2010/main" val="29518480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9701CA-36A3-4B07-C421-E002C773E137}"/>
              </a:ext>
            </a:extLst>
          </p:cNvPr>
          <p:cNvSpPr>
            <a:spLocks noGrp="1"/>
          </p:cNvSpPr>
          <p:nvPr>
            <p:ph type="title"/>
          </p:nvPr>
        </p:nvSpPr>
        <p:spPr>
          <a:xfrm>
            <a:off x="720969" y="1710"/>
            <a:ext cx="10515600" cy="1325563"/>
          </a:xfrm>
        </p:spPr>
        <p:txBody>
          <a:bodyPr/>
          <a:lstStyle/>
          <a:p>
            <a:r>
              <a:rPr lang="en-GB" dirty="0">
                <a:cs typeface="Calibri Light"/>
              </a:rPr>
              <a:t>What has been done to prevent cyberbullying so far ?</a:t>
            </a:r>
            <a:endParaRPr lang="en-GB" dirty="0"/>
          </a:p>
        </p:txBody>
      </p:sp>
      <p:sp>
        <p:nvSpPr>
          <p:cNvPr id="6" name="Content Placeholder 5">
            <a:extLst>
              <a:ext uri="{FF2B5EF4-FFF2-40B4-BE49-F238E27FC236}">
                <a16:creationId xmlns:a16="http://schemas.microsoft.com/office/drawing/2014/main" id="{FFA0307F-1168-154F-8BCE-F891FA931C4A}"/>
              </a:ext>
            </a:extLst>
          </p:cNvPr>
          <p:cNvSpPr>
            <a:spLocks noGrp="1"/>
          </p:cNvSpPr>
          <p:nvPr>
            <p:ph idx="1"/>
          </p:nvPr>
        </p:nvSpPr>
        <p:spPr/>
        <p:txBody>
          <a:bodyPr vert="horz" lIns="91440" tIns="45720" rIns="91440" bIns="45720" rtlCol="0" anchor="t">
            <a:normAutofit/>
          </a:bodyPr>
          <a:lstStyle/>
          <a:p>
            <a:endParaRPr lang="en-GB" dirty="0">
              <a:cs typeface="Calibri"/>
            </a:endParaRPr>
          </a:p>
          <a:p>
            <a:endParaRPr lang="en-GB">
              <a:solidFill>
                <a:srgbClr val="FFFFFF"/>
              </a:solidFill>
              <a:ea typeface="+mn-lt"/>
              <a:cs typeface="+mn-lt"/>
            </a:endParaRPr>
          </a:p>
        </p:txBody>
      </p:sp>
      <p:pic>
        <p:nvPicPr>
          <p:cNvPr id="3" name="Picture 2" descr="A teacher guide with a group of people&#10;&#10;Description automatically generated">
            <a:extLst>
              <a:ext uri="{FF2B5EF4-FFF2-40B4-BE49-F238E27FC236}">
                <a16:creationId xmlns:a16="http://schemas.microsoft.com/office/drawing/2014/main" id="{1F6553DF-F8A7-17A9-6B0F-5FC589BB9591}"/>
              </a:ext>
            </a:extLst>
          </p:cNvPr>
          <p:cNvPicPr>
            <a:picLocks noChangeAspect="1"/>
          </p:cNvPicPr>
          <p:nvPr/>
        </p:nvPicPr>
        <p:blipFill>
          <a:blip r:embed="rId2"/>
          <a:stretch>
            <a:fillRect/>
          </a:stretch>
        </p:blipFill>
        <p:spPr>
          <a:xfrm>
            <a:off x="448304" y="1209727"/>
            <a:ext cx="1663212" cy="2147522"/>
          </a:xfrm>
          <a:prstGeom prst="rect">
            <a:avLst/>
          </a:prstGeom>
        </p:spPr>
      </p:pic>
      <p:pic>
        <p:nvPicPr>
          <p:cNvPr id="4" name="Picture 3" descr="A blue and white sign with white text&#10;&#10;Description automatically generated">
            <a:extLst>
              <a:ext uri="{FF2B5EF4-FFF2-40B4-BE49-F238E27FC236}">
                <a16:creationId xmlns:a16="http://schemas.microsoft.com/office/drawing/2014/main" id="{1343A1B8-38FB-F186-A27C-0EA63B957502}"/>
              </a:ext>
            </a:extLst>
          </p:cNvPr>
          <p:cNvPicPr>
            <a:picLocks noChangeAspect="1"/>
          </p:cNvPicPr>
          <p:nvPr/>
        </p:nvPicPr>
        <p:blipFill>
          <a:blip r:embed="rId3"/>
          <a:stretch>
            <a:fillRect/>
          </a:stretch>
        </p:blipFill>
        <p:spPr>
          <a:xfrm>
            <a:off x="6358025" y="1408280"/>
            <a:ext cx="2410834" cy="1405494"/>
          </a:xfrm>
          <a:prstGeom prst="rect">
            <a:avLst/>
          </a:prstGeom>
        </p:spPr>
      </p:pic>
      <p:pic>
        <p:nvPicPr>
          <p:cNvPr id="9" name="Picture 8">
            <a:extLst>
              <a:ext uri="{FF2B5EF4-FFF2-40B4-BE49-F238E27FC236}">
                <a16:creationId xmlns:a16="http://schemas.microsoft.com/office/drawing/2014/main" id="{FA2E589F-77FD-B90D-19CF-1FE6555CA837}"/>
              </a:ext>
            </a:extLst>
          </p:cNvPr>
          <p:cNvPicPr>
            <a:picLocks noChangeAspect="1"/>
          </p:cNvPicPr>
          <p:nvPr/>
        </p:nvPicPr>
        <p:blipFill>
          <a:blip r:embed="rId4"/>
          <a:stretch>
            <a:fillRect/>
          </a:stretch>
        </p:blipFill>
        <p:spPr>
          <a:xfrm>
            <a:off x="6580240" y="4468356"/>
            <a:ext cx="2494085" cy="1424354"/>
          </a:xfrm>
          <a:prstGeom prst="rect">
            <a:avLst/>
          </a:prstGeom>
        </p:spPr>
      </p:pic>
      <p:pic>
        <p:nvPicPr>
          <p:cNvPr id="11" name="Picture 10" descr="A blue and white logo&#10;&#10;Description automatically generated">
            <a:extLst>
              <a:ext uri="{FF2B5EF4-FFF2-40B4-BE49-F238E27FC236}">
                <a16:creationId xmlns:a16="http://schemas.microsoft.com/office/drawing/2014/main" id="{676B2905-71A4-BB25-E4B9-9E2192DBD0BA}"/>
              </a:ext>
            </a:extLst>
          </p:cNvPr>
          <p:cNvPicPr>
            <a:picLocks noChangeAspect="1"/>
          </p:cNvPicPr>
          <p:nvPr/>
        </p:nvPicPr>
        <p:blipFill>
          <a:blip r:embed="rId5"/>
          <a:stretch>
            <a:fillRect/>
          </a:stretch>
        </p:blipFill>
        <p:spPr>
          <a:xfrm>
            <a:off x="9215437" y="13955486"/>
            <a:ext cx="1304925" cy="2819400"/>
          </a:xfrm>
          <a:prstGeom prst="rect">
            <a:avLst/>
          </a:prstGeom>
        </p:spPr>
      </p:pic>
      <p:pic>
        <p:nvPicPr>
          <p:cNvPr id="14" name="Picture 13" descr="A group of paper robots holding signs&#10;&#10;Description automatically generated">
            <a:extLst>
              <a:ext uri="{FF2B5EF4-FFF2-40B4-BE49-F238E27FC236}">
                <a16:creationId xmlns:a16="http://schemas.microsoft.com/office/drawing/2014/main" id="{336CC7DB-5C42-5F27-74E3-59758F056B64}"/>
              </a:ext>
            </a:extLst>
          </p:cNvPr>
          <p:cNvPicPr>
            <a:picLocks noChangeAspect="1"/>
          </p:cNvPicPr>
          <p:nvPr/>
        </p:nvPicPr>
        <p:blipFill>
          <a:blip r:embed="rId6"/>
          <a:stretch>
            <a:fillRect/>
          </a:stretch>
        </p:blipFill>
        <p:spPr>
          <a:xfrm>
            <a:off x="103819" y="4638171"/>
            <a:ext cx="2607792" cy="1338141"/>
          </a:xfrm>
          <a:prstGeom prst="rect">
            <a:avLst/>
          </a:prstGeom>
        </p:spPr>
      </p:pic>
      <p:sp>
        <p:nvSpPr>
          <p:cNvPr id="18" name="Rectangle 17">
            <a:extLst>
              <a:ext uri="{FF2B5EF4-FFF2-40B4-BE49-F238E27FC236}">
                <a16:creationId xmlns:a16="http://schemas.microsoft.com/office/drawing/2014/main" id="{C0B7922C-E71D-8F5E-7D08-6B1333C558D7}"/>
              </a:ext>
            </a:extLst>
          </p:cNvPr>
          <p:cNvSpPr/>
          <p:nvPr/>
        </p:nvSpPr>
        <p:spPr>
          <a:xfrm>
            <a:off x="2313278" y="1326525"/>
            <a:ext cx="2559708" cy="197168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b="1" dirty="0">
                <a:solidFill>
                  <a:srgbClr val="0D0D0D"/>
                </a:solidFill>
                <a:ea typeface="+mn-lt"/>
                <a:cs typeface="+mn-lt"/>
              </a:rPr>
              <a:t>School-Based Anti-Bullying Programs:</a:t>
            </a:r>
            <a:endParaRPr lang="en-US" dirty="0">
              <a:solidFill>
                <a:srgbClr val="FFFFFF"/>
              </a:solidFill>
              <a:ea typeface="+mn-lt"/>
              <a:cs typeface="+mn-lt"/>
            </a:endParaRPr>
          </a:p>
          <a:p>
            <a:pPr algn="ctr"/>
            <a:endParaRPr lang="en-GB" sz="1200" b="1" dirty="0">
              <a:solidFill>
                <a:srgbClr val="0D0D0D"/>
              </a:solidFill>
              <a:cs typeface="Calibri"/>
            </a:endParaRPr>
          </a:p>
          <a:p>
            <a:pPr algn="ctr"/>
            <a:r>
              <a:rPr lang="en-GB" sz="1200" dirty="0">
                <a:solidFill>
                  <a:srgbClr val="0D0D0D"/>
                </a:solidFill>
                <a:ea typeface="+mn-lt"/>
                <a:cs typeface="+mn-lt"/>
              </a:rPr>
              <a:t>The school-wide "Olweus Bullying Prevention Programme" involves teacher training, classroom activities, and parent involvement to prevent and handle bullying, including cyberbullying.</a:t>
            </a:r>
            <a:endParaRPr lang="en-GB" dirty="0"/>
          </a:p>
        </p:txBody>
      </p:sp>
      <p:sp>
        <p:nvSpPr>
          <p:cNvPr id="21" name="Rectangle 20">
            <a:extLst>
              <a:ext uri="{FF2B5EF4-FFF2-40B4-BE49-F238E27FC236}">
                <a16:creationId xmlns:a16="http://schemas.microsoft.com/office/drawing/2014/main" id="{9336BF34-7E9A-9C8D-7D87-2306FAC70428}"/>
              </a:ext>
            </a:extLst>
          </p:cNvPr>
          <p:cNvSpPr/>
          <p:nvPr/>
        </p:nvSpPr>
        <p:spPr>
          <a:xfrm>
            <a:off x="8928467" y="1362234"/>
            <a:ext cx="2757639" cy="148815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200" b="1" dirty="0">
                <a:solidFill>
                  <a:srgbClr val="0D0D0D"/>
                </a:solidFill>
                <a:ea typeface="+mn-lt"/>
                <a:cs typeface="+mn-lt"/>
              </a:rPr>
              <a:t>Online Safety Education </a:t>
            </a:r>
            <a:r>
              <a:rPr lang="en-GB" sz="1200" b="1">
                <a:solidFill>
                  <a:srgbClr val="0D0D0D"/>
                </a:solidFill>
                <a:ea typeface="+mn-lt"/>
                <a:cs typeface="+mn-lt"/>
              </a:rPr>
              <a:t>Programs:</a:t>
            </a:r>
          </a:p>
          <a:p>
            <a:pPr algn="ctr"/>
            <a:r>
              <a:rPr lang="en-GB" sz="1200" dirty="0">
                <a:solidFill>
                  <a:srgbClr val="0D0D0D"/>
                </a:solidFill>
                <a:ea typeface="+mn-lt"/>
                <a:cs typeface="+mn-lt"/>
              </a:rPr>
              <a:t>The UK National Crime Agency's "</a:t>
            </a:r>
            <a:r>
              <a:rPr lang="en-GB" sz="1200" dirty="0" err="1">
                <a:solidFill>
                  <a:srgbClr val="0D0D0D"/>
                </a:solidFill>
                <a:ea typeface="+mn-lt"/>
                <a:cs typeface="+mn-lt"/>
              </a:rPr>
              <a:t>Thinkuknow</a:t>
            </a:r>
            <a:r>
              <a:rPr lang="en-GB" sz="1200" dirty="0">
                <a:solidFill>
                  <a:srgbClr val="0D0D0D"/>
                </a:solidFill>
                <a:ea typeface="+mn-lt"/>
                <a:cs typeface="+mn-lt"/>
              </a:rPr>
              <a:t>" campaign educates kids, parents, and educators about cyberbullying and online </a:t>
            </a:r>
            <a:r>
              <a:rPr lang="en-GB" sz="1200" dirty="0" err="1">
                <a:solidFill>
                  <a:srgbClr val="0D0D0D"/>
                </a:solidFill>
                <a:ea typeface="+mn-lt"/>
                <a:cs typeface="+mn-lt"/>
              </a:rPr>
              <a:t>safety.example</a:t>
            </a:r>
            <a:r>
              <a:rPr lang="en-GB" sz="1200" dirty="0">
                <a:solidFill>
                  <a:srgbClr val="0D0D0D"/>
                </a:solidFill>
                <a:ea typeface="+mn-lt"/>
                <a:cs typeface="+mn-lt"/>
              </a:rPr>
              <a:t> age-appropriate and cyberbullying detection and response </a:t>
            </a:r>
            <a:endParaRPr lang="en-GB" dirty="0"/>
          </a:p>
        </p:txBody>
      </p:sp>
      <p:sp>
        <p:nvSpPr>
          <p:cNvPr id="22" name="Rectangle 21">
            <a:extLst>
              <a:ext uri="{FF2B5EF4-FFF2-40B4-BE49-F238E27FC236}">
                <a16:creationId xmlns:a16="http://schemas.microsoft.com/office/drawing/2014/main" id="{BD8CCBEB-853E-6D8B-FFF7-17F05AAE30A9}"/>
              </a:ext>
            </a:extLst>
          </p:cNvPr>
          <p:cNvSpPr/>
          <p:nvPr/>
        </p:nvSpPr>
        <p:spPr>
          <a:xfrm>
            <a:off x="9210140" y="4558226"/>
            <a:ext cx="2810140" cy="139725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b="1" dirty="0">
                <a:solidFill>
                  <a:srgbClr val="0D0D0D"/>
                </a:solidFill>
                <a:ea typeface="+mn-lt"/>
                <a:cs typeface="+mn-lt"/>
              </a:rPr>
              <a:t>Youth-Led Advocacy and Support Groups:</a:t>
            </a:r>
            <a:endParaRPr lang="en-US" dirty="0">
              <a:solidFill>
                <a:srgbClr val="FFFFFF"/>
              </a:solidFill>
              <a:ea typeface="+mn-lt"/>
              <a:cs typeface="+mn-lt"/>
            </a:endParaRPr>
          </a:p>
          <a:p>
            <a:pPr algn="ctr"/>
            <a:r>
              <a:rPr lang="en-GB" sz="1200" dirty="0">
                <a:solidFill>
                  <a:srgbClr val="0D0D0D"/>
                </a:solidFill>
                <a:ea typeface="+mn-lt"/>
                <a:cs typeface="+mn-lt"/>
              </a:rPr>
              <a:t>"Ditch the Label" is an international anti-bullying organization that offers online support, advice, and resources for young people experiencing cyberbullying, as well as youth-led campaigns to raise awareness and advocate for change.</a:t>
            </a:r>
            <a:endParaRPr lang="en-GB" dirty="0"/>
          </a:p>
        </p:txBody>
      </p:sp>
      <p:sp>
        <p:nvSpPr>
          <p:cNvPr id="23" name="Rectangle 22">
            <a:extLst>
              <a:ext uri="{FF2B5EF4-FFF2-40B4-BE49-F238E27FC236}">
                <a16:creationId xmlns:a16="http://schemas.microsoft.com/office/drawing/2014/main" id="{CE4A6779-201A-60E9-6564-BFAB26329604}"/>
              </a:ext>
            </a:extLst>
          </p:cNvPr>
          <p:cNvSpPr/>
          <p:nvPr/>
        </p:nvSpPr>
        <p:spPr>
          <a:xfrm>
            <a:off x="2878922" y="4642737"/>
            <a:ext cx="2749826" cy="133626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b="1" dirty="0">
                <a:solidFill>
                  <a:srgbClr val="0D0D0D"/>
                </a:solidFill>
                <a:ea typeface="+mn-lt"/>
                <a:cs typeface="+mn-lt"/>
              </a:rPr>
              <a:t>Corporate Initiatives</a:t>
            </a:r>
          </a:p>
          <a:p>
            <a:pPr algn="ctr"/>
            <a:r>
              <a:rPr lang="en-GB" sz="1200" dirty="0">
                <a:solidFill>
                  <a:srgbClr val="0D0D0D"/>
                </a:solidFill>
                <a:ea typeface="+mn-lt"/>
                <a:cs typeface="+mn-lt"/>
              </a:rPr>
              <a:t>Google's "Be Internet Awesome" program offers online safety resources and educational games for children, parents, and educators to promote digital citizenship and combat cyberbullying.</a:t>
            </a:r>
            <a:endParaRPr lang="en-GB" dirty="0">
              <a:ea typeface="+mn-lt"/>
              <a:cs typeface="+mn-lt"/>
            </a:endParaRPr>
          </a:p>
        </p:txBody>
      </p:sp>
      <p:sp>
        <p:nvSpPr>
          <p:cNvPr id="24" name="TextBox 23">
            <a:extLst>
              <a:ext uri="{FF2B5EF4-FFF2-40B4-BE49-F238E27FC236}">
                <a16:creationId xmlns:a16="http://schemas.microsoft.com/office/drawing/2014/main" id="{C7151FE0-F4E5-0EC5-44ED-D38F12A261DB}"/>
              </a:ext>
            </a:extLst>
          </p:cNvPr>
          <p:cNvSpPr txBox="1"/>
          <p:nvPr/>
        </p:nvSpPr>
        <p:spPr>
          <a:xfrm>
            <a:off x="102820" y="6354955"/>
            <a:ext cx="1852971"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Times New Roman"/>
                <a:cs typeface="Times New Roman"/>
              </a:rPr>
              <a:t>Google (2024)</a:t>
            </a:r>
            <a:endParaRPr lang="en-US" dirty="0"/>
          </a:p>
        </p:txBody>
      </p:sp>
      <p:sp>
        <p:nvSpPr>
          <p:cNvPr id="25" name="TextBox 24">
            <a:extLst>
              <a:ext uri="{FF2B5EF4-FFF2-40B4-BE49-F238E27FC236}">
                <a16:creationId xmlns:a16="http://schemas.microsoft.com/office/drawing/2014/main" id="{E9341A2A-6A4B-22DF-C2A8-9080648F3FCD}"/>
              </a:ext>
            </a:extLst>
          </p:cNvPr>
          <p:cNvSpPr txBox="1"/>
          <p:nvPr/>
        </p:nvSpPr>
        <p:spPr>
          <a:xfrm>
            <a:off x="382086" y="3461647"/>
            <a:ext cx="232875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Times New Roman"/>
                <a:cs typeface="Times New Roman"/>
              </a:rPr>
              <a:t>Olweus and Hazelden Publishing And Educational Services (2007)</a:t>
            </a:r>
            <a:endParaRPr lang="en-US" dirty="0"/>
          </a:p>
        </p:txBody>
      </p:sp>
      <p:sp>
        <p:nvSpPr>
          <p:cNvPr id="26" name="TextBox 25">
            <a:extLst>
              <a:ext uri="{FF2B5EF4-FFF2-40B4-BE49-F238E27FC236}">
                <a16:creationId xmlns:a16="http://schemas.microsoft.com/office/drawing/2014/main" id="{907D76E9-858B-629F-94C0-55DADF46B30E}"/>
              </a:ext>
            </a:extLst>
          </p:cNvPr>
          <p:cNvSpPr txBox="1"/>
          <p:nvPr/>
        </p:nvSpPr>
        <p:spPr>
          <a:xfrm>
            <a:off x="10755626" y="6469927"/>
            <a:ext cx="1365905"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Times New Roman"/>
                <a:cs typeface="Times New Roman"/>
              </a:rPr>
              <a:t>Label (2024)</a:t>
            </a:r>
            <a:endParaRPr lang="en-US" dirty="0"/>
          </a:p>
        </p:txBody>
      </p:sp>
      <p:sp>
        <p:nvSpPr>
          <p:cNvPr id="27" name="TextBox 26">
            <a:extLst>
              <a:ext uri="{FF2B5EF4-FFF2-40B4-BE49-F238E27FC236}">
                <a16:creationId xmlns:a16="http://schemas.microsoft.com/office/drawing/2014/main" id="{E973E1AB-54CF-CD53-A390-6EB71EB8F670}"/>
              </a:ext>
            </a:extLst>
          </p:cNvPr>
          <p:cNvSpPr txBox="1"/>
          <p:nvPr/>
        </p:nvSpPr>
        <p:spPr>
          <a:xfrm>
            <a:off x="7411888" y="2361215"/>
            <a:ext cx="1355316" cy="1058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28" name="TextBox 27">
            <a:extLst>
              <a:ext uri="{FF2B5EF4-FFF2-40B4-BE49-F238E27FC236}">
                <a16:creationId xmlns:a16="http://schemas.microsoft.com/office/drawing/2014/main" id="{C916AE8F-D62A-CCCA-C6D6-0A50749920A8}"/>
              </a:ext>
            </a:extLst>
          </p:cNvPr>
          <p:cNvSpPr txBox="1"/>
          <p:nvPr/>
        </p:nvSpPr>
        <p:spPr>
          <a:xfrm>
            <a:off x="7761305" y="2287096"/>
            <a:ext cx="921191" cy="3494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29" name="TextBox 28">
            <a:extLst>
              <a:ext uri="{FF2B5EF4-FFF2-40B4-BE49-F238E27FC236}">
                <a16:creationId xmlns:a16="http://schemas.microsoft.com/office/drawing/2014/main" id="{F3016403-2492-E783-0C9C-9DC80BA3FE9D}"/>
              </a:ext>
            </a:extLst>
          </p:cNvPr>
          <p:cNvSpPr txBox="1"/>
          <p:nvPr/>
        </p:nvSpPr>
        <p:spPr>
          <a:xfrm>
            <a:off x="7756806" y="2809854"/>
            <a:ext cx="1694145"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200" dirty="0"/>
              <a:t>Admin (2021)</a:t>
            </a:r>
            <a:endParaRPr lang="en-GB" dirty="0"/>
          </a:p>
        </p:txBody>
      </p:sp>
    </p:spTree>
    <p:extLst>
      <p:ext uri="{BB962C8B-B14F-4D97-AF65-F5344CB8AC3E}">
        <p14:creationId xmlns:p14="http://schemas.microsoft.com/office/powerpoint/2010/main" val="34991709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4FB0E1-5D3A-AAAB-A288-B9D826CC89DD}"/>
              </a:ext>
            </a:extLst>
          </p:cNvPr>
          <p:cNvSpPr>
            <a:spLocks noGrp="1"/>
          </p:cNvSpPr>
          <p:nvPr>
            <p:ph type="title"/>
          </p:nvPr>
        </p:nvSpPr>
        <p:spPr/>
        <p:txBody>
          <a:bodyPr/>
          <a:lstStyle/>
          <a:p>
            <a:r>
              <a:rPr lang="en-GB" dirty="0">
                <a:cs typeface="Calibri Light"/>
              </a:rPr>
              <a:t>Government and non-profit charities </a:t>
            </a:r>
            <a:endParaRPr lang="en-GB" dirty="0"/>
          </a:p>
        </p:txBody>
      </p:sp>
      <p:pic>
        <p:nvPicPr>
          <p:cNvPr id="5" name="Picture 4" descr="A black background with red and blue text&#10;&#10;Description automatically generated">
            <a:extLst>
              <a:ext uri="{FF2B5EF4-FFF2-40B4-BE49-F238E27FC236}">
                <a16:creationId xmlns:a16="http://schemas.microsoft.com/office/drawing/2014/main" id="{FC62D291-9EC9-1776-BDC6-61904D0114A2}"/>
              </a:ext>
            </a:extLst>
          </p:cNvPr>
          <p:cNvPicPr>
            <a:picLocks noChangeAspect="1"/>
          </p:cNvPicPr>
          <p:nvPr/>
        </p:nvPicPr>
        <p:blipFill>
          <a:blip r:embed="rId2"/>
          <a:stretch>
            <a:fillRect/>
          </a:stretch>
        </p:blipFill>
        <p:spPr>
          <a:xfrm>
            <a:off x="-45858" y="2128954"/>
            <a:ext cx="2857500" cy="1095375"/>
          </a:xfrm>
          <a:prstGeom prst="rect">
            <a:avLst/>
          </a:prstGeom>
        </p:spPr>
      </p:pic>
      <p:pic>
        <p:nvPicPr>
          <p:cNvPr id="6" name="Picture 5" descr="A pink background with white text&#10;&#10;Description automatically generated">
            <a:extLst>
              <a:ext uri="{FF2B5EF4-FFF2-40B4-BE49-F238E27FC236}">
                <a16:creationId xmlns:a16="http://schemas.microsoft.com/office/drawing/2014/main" id="{52804E96-F2E2-8CAE-AA34-4780698502ED}"/>
              </a:ext>
            </a:extLst>
          </p:cNvPr>
          <p:cNvPicPr>
            <a:picLocks noChangeAspect="1"/>
          </p:cNvPicPr>
          <p:nvPr/>
        </p:nvPicPr>
        <p:blipFill>
          <a:blip r:embed="rId3"/>
          <a:stretch>
            <a:fillRect/>
          </a:stretch>
        </p:blipFill>
        <p:spPr>
          <a:xfrm>
            <a:off x="5704795" y="10897280"/>
            <a:ext cx="2143125" cy="2143125"/>
          </a:xfrm>
          <a:prstGeom prst="rect">
            <a:avLst/>
          </a:prstGeom>
        </p:spPr>
      </p:pic>
      <p:pic>
        <p:nvPicPr>
          <p:cNvPr id="7" name="Picture 6" descr="A pink background with white text&#10;&#10;Description automatically generated">
            <a:extLst>
              <a:ext uri="{FF2B5EF4-FFF2-40B4-BE49-F238E27FC236}">
                <a16:creationId xmlns:a16="http://schemas.microsoft.com/office/drawing/2014/main" id="{7DC24386-0CC5-F5CE-F5C1-32ECC2C81BFC}"/>
              </a:ext>
            </a:extLst>
          </p:cNvPr>
          <p:cNvPicPr>
            <a:picLocks noChangeAspect="1"/>
          </p:cNvPicPr>
          <p:nvPr/>
        </p:nvPicPr>
        <p:blipFill>
          <a:blip r:embed="rId3"/>
          <a:stretch>
            <a:fillRect/>
          </a:stretch>
        </p:blipFill>
        <p:spPr>
          <a:xfrm>
            <a:off x="2738437" y="12121923"/>
            <a:ext cx="2143125" cy="2143125"/>
          </a:xfrm>
          <a:prstGeom prst="rect">
            <a:avLst/>
          </a:prstGeom>
        </p:spPr>
      </p:pic>
      <p:pic>
        <p:nvPicPr>
          <p:cNvPr id="8" name="Picture 7" descr="A pink background with white text&#10;&#10;Description automatically generated">
            <a:extLst>
              <a:ext uri="{FF2B5EF4-FFF2-40B4-BE49-F238E27FC236}">
                <a16:creationId xmlns:a16="http://schemas.microsoft.com/office/drawing/2014/main" id="{30C07C4D-0B6E-86BF-66DD-21589AA5D9F7}"/>
              </a:ext>
            </a:extLst>
          </p:cNvPr>
          <p:cNvPicPr>
            <a:picLocks noChangeAspect="1"/>
          </p:cNvPicPr>
          <p:nvPr/>
        </p:nvPicPr>
        <p:blipFill>
          <a:blip r:embed="rId3"/>
          <a:stretch>
            <a:fillRect/>
          </a:stretch>
        </p:blipFill>
        <p:spPr>
          <a:xfrm>
            <a:off x="4567868" y="2288022"/>
            <a:ext cx="2143125" cy="2143125"/>
          </a:xfrm>
          <a:prstGeom prst="rect">
            <a:avLst/>
          </a:prstGeom>
        </p:spPr>
      </p:pic>
      <p:sp>
        <p:nvSpPr>
          <p:cNvPr id="9" name="TextBox 8">
            <a:extLst>
              <a:ext uri="{FF2B5EF4-FFF2-40B4-BE49-F238E27FC236}">
                <a16:creationId xmlns:a16="http://schemas.microsoft.com/office/drawing/2014/main" id="{D8162F8C-CC39-422C-9241-E0EBA05A1794}"/>
              </a:ext>
            </a:extLst>
          </p:cNvPr>
          <p:cNvSpPr txBox="1"/>
          <p:nvPr/>
        </p:nvSpPr>
        <p:spPr>
          <a:xfrm>
            <a:off x="114440" y="5950037"/>
            <a:ext cx="1620359"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Times New Roman"/>
                <a:cs typeface="Times New Roman"/>
              </a:rPr>
              <a:t>Cyberbullying Research Center (2015)</a:t>
            </a:r>
            <a:endParaRPr lang="en-US" sz="1400" dirty="0"/>
          </a:p>
        </p:txBody>
      </p:sp>
      <p:pic>
        <p:nvPicPr>
          <p:cNvPr id="11" name="Picture 10" descr="A blue background with text overlay&#10;&#10;Description automatically generated">
            <a:extLst>
              <a:ext uri="{FF2B5EF4-FFF2-40B4-BE49-F238E27FC236}">
                <a16:creationId xmlns:a16="http://schemas.microsoft.com/office/drawing/2014/main" id="{BEF8B355-66BF-9736-90E8-712228C6C0FC}"/>
              </a:ext>
            </a:extLst>
          </p:cNvPr>
          <p:cNvPicPr>
            <a:picLocks noChangeAspect="1"/>
          </p:cNvPicPr>
          <p:nvPr/>
        </p:nvPicPr>
        <p:blipFill>
          <a:blip r:embed="rId4"/>
          <a:stretch>
            <a:fillRect/>
          </a:stretch>
        </p:blipFill>
        <p:spPr>
          <a:xfrm>
            <a:off x="8946202" y="1963843"/>
            <a:ext cx="2857500" cy="1857375"/>
          </a:xfrm>
          <a:prstGeom prst="rect">
            <a:avLst/>
          </a:prstGeom>
        </p:spPr>
      </p:pic>
      <p:sp>
        <p:nvSpPr>
          <p:cNvPr id="16" name="TextBox 15">
            <a:extLst>
              <a:ext uri="{FF2B5EF4-FFF2-40B4-BE49-F238E27FC236}">
                <a16:creationId xmlns:a16="http://schemas.microsoft.com/office/drawing/2014/main" id="{BD88880F-8E85-5169-D9A5-90A78B9EA49C}"/>
              </a:ext>
            </a:extLst>
          </p:cNvPr>
          <p:cNvSpPr txBox="1"/>
          <p:nvPr/>
        </p:nvSpPr>
        <p:spPr>
          <a:xfrm>
            <a:off x="10727482" y="6476159"/>
            <a:ext cx="139767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Times New Roman"/>
                <a:cs typeface="Times New Roman"/>
              </a:rPr>
              <a:t>GOV.UK (2020)</a:t>
            </a:r>
            <a:endParaRPr lang="en-US" dirty="0"/>
          </a:p>
        </p:txBody>
      </p:sp>
      <p:sp>
        <p:nvSpPr>
          <p:cNvPr id="17" name="Rectangle 16">
            <a:extLst>
              <a:ext uri="{FF2B5EF4-FFF2-40B4-BE49-F238E27FC236}">
                <a16:creationId xmlns:a16="http://schemas.microsoft.com/office/drawing/2014/main" id="{ADF484EC-68F5-8739-F6D2-E2E7EE8F1CE9}"/>
              </a:ext>
            </a:extLst>
          </p:cNvPr>
          <p:cNvSpPr/>
          <p:nvPr/>
        </p:nvSpPr>
        <p:spPr>
          <a:xfrm>
            <a:off x="8864451" y="3928544"/>
            <a:ext cx="2720093" cy="208109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285750" indent="-285750">
              <a:buFont typeface="Arial"/>
              <a:buChar char="•"/>
            </a:pPr>
            <a:r>
              <a:rPr lang="en-GB" sz="1400" dirty="0">
                <a:solidFill>
                  <a:srgbClr val="0D0D0D"/>
                </a:solidFill>
                <a:ea typeface="+mn-lt"/>
                <a:cs typeface="+mn-lt"/>
              </a:rPr>
              <a:t>Online Harms by the UK Government White Paper suggests new laws and rules of behaviour to deal with harmful online content, like cyberbullying.</a:t>
            </a:r>
            <a:endParaRPr lang="en-GB" sz="1400" dirty="0">
              <a:solidFill>
                <a:srgbClr val="0D0D0D"/>
              </a:solidFill>
              <a:ea typeface="Calibri"/>
              <a:cs typeface="Calibri"/>
            </a:endParaRPr>
          </a:p>
          <a:p>
            <a:pPr algn="ctr"/>
            <a:br>
              <a:rPr lang="en-US" dirty="0"/>
            </a:br>
            <a:endParaRPr lang="en-US" dirty="0"/>
          </a:p>
        </p:txBody>
      </p:sp>
      <p:sp>
        <p:nvSpPr>
          <p:cNvPr id="18" name="Rectangle 17">
            <a:extLst>
              <a:ext uri="{FF2B5EF4-FFF2-40B4-BE49-F238E27FC236}">
                <a16:creationId xmlns:a16="http://schemas.microsoft.com/office/drawing/2014/main" id="{249ADF86-91BE-B522-8654-DD9241218566}"/>
              </a:ext>
            </a:extLst>
          </p:cNvPr>
          <p:cNvSpPr/>
          <p:nvPr/>
        </p:nvSpPr>
        <p:spPr>
          <a:xfrm>
            <a:off x="116139" y="3567383"/>
            <a:ext cx="2771912" cy="184426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800" baseline="0" dirty="0">
                <a:solidFill>
                  <a:srgbClr val="FFFFFF"/>
                </a:solidFill>
                <a:latin typeface="Calibri"/>
              </a:rPr>
              <a:t>Researches, provides information, and trains educators, parents, and children to prevent and respond to cyberbullying.</a:t>
            </a:r>
            <a:endParaRPr lang="en-GB" dirty="0"/>
          </a:p>
        </p:txBody>
      </p:sp>
      <p:sp>
        <p:nvSpPr>
          <p:cNvPr id="3" name="TextBox 2">
            <a:extLst>
              <a:ext uri="{FF2B5EF4-FFF2-40B4-BE49-F238E27FC236}">
                <a16:creationId xmlns:a16="http://schemas.microsoft.com/office/drawing/2014/main" id="{B1FB8941-EFDA-EC41-4EDC-3571121C9282}"/>
              </a:ext>
            </a:extLst>
          </p:cNvPr>
          <p:cNvSpPr txBox="1"/>
          <p:nvPr/>
        </p:nvSpPr>
        <p:spPr>
          <a:xfrm>
            <a:off x="5263952" y="4458477"/>
            <a:ext cx="135002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Times New Roman"/>
                <a:cs typeface="Times New Roman"/>
              </a:rPr>
              <a:t>ALLIANCE (2024)</a:t>
            </a:r>
            <a:endParaRPr lang="en-US" dirty="0"/>
          </a:p>
        </p:txBody>
      </p:sp>
    </p:spTree>
    <p:extLst>
      <p:ext uri="{BB962C8B-B14F-4D97-AF65-F5344CB8AC3E}">
        <p14:creationId xmlns:p14="http://schemas.microsoft.com/office/powerpoint/2010/main" val="12742657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A person lying down with a computer&#10;&#10;Description automatically generated">
            <a:extLst>
              <a:ext uri="{FF2B5EF4-FFF2-40B4-BE49-F238E27FC236}">
                <a16:creationId xmlns:a16="http://schemas.microsoft.com/office/drawing/2014/main" id="{84198D61-4FE4-87D1-8291-6441BDF13656}"/>
              </a:ext>
            </a:extLst>
          </p:cNvPr>
          <p:cNvPicPr>
            <a:picLocks noChangeAspect="1"/>
          </p:cNvPicPr>
          <p:nvPr/>
        </p:nvPicPr>
        <p:blipFill>
          <a:blip r:embed="rId2"/>
          <a:stretch>
            <a:fillRect/>
          </a:stretch>
        </p:blipFill>
        <p:spPr>
          <a:xfrm>
            <a:off x="4876000" y="1206387"/>
            <a:ext cx="6379456" cy="4257656"/>
          </a:xfrm>
          <a:prstGeom prst="rect">
            <a:avLst/>
          </a:prstGeom>
        </p:spPr>
      </p:pic>
      <p:sp>
        <p:nvSpPr>
          <p:cNvPr id="7" name="TextBox 6">
            <a:extLst>
              <a:ext uri="{FF2B5EF4-FFF2-40B4-BE49-F238E27FC236}">
                <a16:creationId xmlns:a16="http://schemas.microsoft.com/office/drawing/2014/main" id="{B78F0902-E88C-5B5C-CCC8-0CC39E93608D}"/>
              </a:ext>
            </a:extLst>
          </p:cNvPr>
          <p:cNvSpPr txBox="1"/>
          <p:nvPr/>
        </p:nvSpPr>
        <p:spPr>
          <a:xfrm>
            <a:off x="522515" y="1270519"/>
            <a:ext cx="3431959"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896112">
              <a:spcAft>
                <a:spcPts val="600"/>
              </a:spcAft>
              <a:buChar char="•"/>
            </a:pPr>
            <a:r>
              <a:rPr lang="en-GB" sz="2400" kern="1200">
                <a:latin typeface="+mn-lt"/>
                <a:ea typeface="+mn-ea"/>
                <a:cs typeface="+mn-cs"/>
              </a:rPr>
              <a:t>The Online Safety Bill proposes a new set of laws to protect children and adults within online environments.</a:t>
            </a:r>
            <a:r>
              <a:rPr lang="en-GB" sz="2400"/>
              <a:t> </a:t>
            </a:r>
            <a:endParaRPr lang="en-GB"/>
          </a:p>
        </p:txBody>
      </p:sp>
      <p:sp>
        <p:nvSpPr>
          <p:cNvPr id="8" name="TextBox 7">
            <a:extLst>
              <a:ext uri="{FF2B5EF4-FFF2-40B4-BE49-F238E27FC236}">
                <a16:creationId xmlns:a16="http://schemas.microsoft.com/office/drawing/2014/main" id="{67120FB7-7DD1-3073-AEA6-7801FF545C17}"/>
              </a:ext>
            </a:extLst>
          </p:cNvPr>
          <p:cNvSpPr txBox="1"/>
          <p:nvPr/>
        </p:nvSpPr>
        <p:spPr>
          <a:xfrm>
            <a:off x="510775" y="3731026"/>
            <a:ext cx="3435909" cy="192360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896112">
              <a:spcAft>
                <a:spcPts val="600"/>
              </a:spcAft>
            </a:pPr>
            <a:r>
              <a:rPr lang="en-GB" sz="2400" kern="1200">
                <a:latin typeface="+mn-lt"/>
                <a:ea typeface="+mn-lt"/>
                <a:cs typeface="+mn-lt"/>
              </a:rPr>
              <a:t>•The Bill makes social media firms more accountable for user safety.</a:t>
            </a:r>
            <a:endParaRPr lang="en-US" sz="2400" kern="1200">
              <a:latin typeface="+mn-lt"/>
              <a:ea typeface="+mn-ea"/>
              <a:cs typeface="+mn-cs"/>
            </a:endParaRPr>
          </a:p>
          <a:p>
            <a:pPr algn="l">
              <a:spcAft>
                <a:spcPts val="600"/>
              </a:spcAft>
            </a:pPr>
            <a:endParaRPr lang="en-GB">
              <a:ea typeface="Calibri"/>
              <a:cs typeface="Calibri"/>
            </a:endParaRPr>
          </a:p>
        </p:txBody>
      </p:sp>
      <p:sp>
        <p:nvSpPr>
          <p:cNvPr id="2" name="TextBox 1">
            <a:extLst>
              <a:ext uri="{FF2B5EF4-FFF2-40B4-BE49-F238E27FC236}">
                <a16:creationId xmlns:a16="http://schemas.microsoft.com/office/drawing/2014/main" id="{61BA4F3C-6244-91B6-0E75-5C5C59B1234B}"/>
              </a:ext>
            </a:extLst>
          </p:cNvPr>
          <p:cNvSpPr txBox="1"/>
          <p:nvPr/>
        </p:nvSpPr>
        <p:spPr>
          <a:xfrm>
            <a:off x="129206" y="6550192"/>
            <a:ext cx="1926168"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Times New Roman"/>
                <a:cs typeface="Times New Roman"/>
              </a:rPr>
              <a:t>Donelan (2023)</a:t>
            </a:r>
            <a:endParaRPr lang="en-US" sz="1400" dirty="0"/>
          </a:p>
        </p:txBody>
      </p:sp>
    </p:spTree>
    <p:extLst>
      <p:ext uri="{BB962C8B-B14F-4D97-AF65-F5344CB8AC3E}">
        <p14:creationId xmlns:p14="http://schemas.microsoft.com/office/powerpoint/2010/main" val="1136624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63D11721-9146-1C8F-195F-22FA9701FB75}"/>
              </a:ext>
            </a:extLst>
          </p:cNvPr>
          <p:cNvSpPr>
            <a:spLocks noGrp="1"/>
          </p:cNvSpPr>
          <p:nvPr>
            <p:ph idx="1"/>
          </p:nvPr>
        </p:nvSpPr>
        <p:spPr>
          <a:xfrm>
            <a:off x="794026" y="1505364"/>
            <a:ext cx="6893340" cy="4782034"/>
          </a:xfrm>
        </p:spPr>
        <p:txBody>
          <a:bodyPr vert="horz" lIns="91440" tIns="45720" rIns="91440" bIns="45720" rtlCol="0" anchor="t">
            <a:normAutofit fontScale="70000" lnSpcReduction="20000"/>
          </a:bodyPr>
          <a:lstStyle/>
          <a:p>
            <a:r>
              <a:rPr lang="en-GB" dirty="0"/>
              <a:t>The Bill will require social media corporations to protect children and teens online. </a:t>
            </a:r>
            <a:br>
              <a:rPr lang="en-GB" dirty="0"/>
            </a:br>
            <a:br>
              <a:rPr lang="en-GB" dirty="0"/>
            </a:br>
            <a:r>
              <a:rPr lang="en-GB" dirty="0"/>
              <a:t>Creating social media platforms will protect children: </a:t>
            </a:r>
            <a:br>
              <a:rPr lang="en-GB" dirty="0"/>
            </a:br>
            <a:br>
              <a:rPr lang="en-GB" dirty="0"/>
            </a:br>
            <a:br>
              <a:rPr lang="en-GB" dirty="0"/>
            </a:br>
            <a:r>
              <a:rPr lang="en-GB" dirty="0">
                <a:ea typeface="+mn-lt"/>
                <a:cs typeface="+mn-lt"/>
              </a:rPr>
              <a:t>Promptly delete or block unlawful content. This encompasses the removal of content related to self-harm. </a:t>
            </a:r>
            <a:br>
              <a:rPr lang="en-GB" dirty="0"/>
            </a:br>
            <a:br>
              <a:rPr lang="en-GB" dirty="0"/>
            </a:br>
            <a:r>
              <a:rPr lang="en-GB" dirty="0"/>
              <a:t>Prevent kids from viewing harmful and inappropriate information </a:t>
            </a:r>
            <a:br>
              <a:rPr lang="en-GB" dirty="0"/>
            </a:br>
            <a:br>
              <a:rPr lang="en-GB" dirty="0"/>
            </a:br>
            <a:r>
              <a:rPr lang="en-GB" dirty="0"/>
              <a:t>Enforce age limitations and age checks </a:t>
            </a:r>
            <a:br>
              <a:rPr lang="en-GB" dirty="0"/>
            </a:br>
            <a:br>
              <a:rPr lang="en-GB" dirty="0"/>
            </a:br>
            <a:r>
              <a:rPr lang="en-GB" dirty="0"/>
              <a:t>Make the biggest social media platforms' child hazards more apparent, particularly by publishing risk assessments </a:t>
            </a:r>
            <a:br>
              <a:rPr lang="en-GB" dirty="0"/>
            </a:br>
            <a:br>
              <a:rPr lang="en-GB" dirty="0"/>
            </a:br>
            <a:r>
              <a:rPr lang="en-GB"/>
              <a:t>Give parents and children with easy online tools to report </a:t>
            </a:r>
            <a:r>
              <a:rPr lang="en-GB" dirty="0"/>
              <a:t>issues </a:t>
            </a:r>
            <a:br>
              <a:rPr lang="en-GB" dirty="0"/>
            </a:br>
            <a:br>
              <a:rPr lang="en-GB" dirty="0"/>
            </a:br>
            <a:endParaRPr lang="en-GB" dirty="0">
              <a:cs typeface="Calibri"/>
            </a:endParaRPr>
          </a:p>
        </p:txBody>
      </p:sp>
      <p:sp>
        <p:nvSpPr>
          <p:cNvPr id="6" name="TextBox 5">
            <a:extLst>
              <a:ext uri="{FF2B5EF4-FFF2-40B4-BE49-F238E27FC236}">
                <a16:creationId xmlns:a16="http://schemas.microsoft.com/office/drawing/2014/main" id="{4DAD47AB-B4F2-87CD-7426-53F022E5BEB5}"/>
              </a:ext>
            </a:extLst>
          </p:cNvPr>
          <p:cNvSpPr txBox="1"/>
          <p:nvPr/>
        </p:nvSpPr>
        <p:spPr>
          <a:xfrm>
            <a:off x="350713" y="6417656"/>
            <a:ext cx="1493512"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Times New Roman"/>
                <a:cs typeface="Times New Roman"/>
              </a:rPr>
              <a:t>UK (2022)</a:t>
            </a:r>
            <a:endParaRPr lang="en-US" sz="1400" dirty="0"/>
          </a:p>
        </p:txBody>
      </p:sp>
      <p:pic>
        <p:nvPicPr>
          <p:cNvPr id="7" name="Picture 6" descr="A child looking at a cellphone&#10;&#10;Description automatically generated">
            <a:extLst>
              <a:ext uri="{FF2B5EF4-FFF2-40B4-BE49-F238E27FC236}">
                <a16:creationId xmlns:a16="http://schemas.microsoft.com/office/drawing/2014/main" id="{3BA692D6-A4F4-7C4A-731E-B8842A136226}"/>
              </a:ext>
            </a:extLst>
          </p:cNvPr>
          <p:cNvPicPr>
            <a:picLocks noChangeAspect="1"/>
          </p:cNvPicPr>
          <p:nvPr/>
        </p:nvPicPr>
        <p:blipFill>
          <a:blip r:embed="rId2"/>
          <a:stretch>
            <a:fillRect/>
          </a:stretch>
        </p:blipFill>
        <p:spPr>
          <a:xfrm>
            <a:off x="7683105" y="185766"/>
            <a:ext cx="4340087" cy="2893392"/>
          </a:xfrm>
          <a:prstGeom prst="rect">
            <a:avLst/>
          </a:prstGeom>
        </p:spPr>
      </p:pic>
    </p:spTree>
    <p:extLst>
      <p:ext uri="{BB962C8B-B14F-4D97-AF65-F5344CB8AC3E}">
        <p14:creationId xmlns:p14="http://schemas.microsoft.com/office/powerpoint/2010/main" val="30264695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0855A890-B60B-4670-9DC2-69DC05015A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797ACC-01F7-CCAF-26CA-8CF5E88ACE5E}"/>
              </a:ext>
            </a:extLst>
          </p:cNvPr>
          <p:cNvSpPr>
            <a:spLocks noGrp="1"/>
          </p:cNvSpPr>
          <p:nvPr>
            <p:ph type="title"/>
          </p:nvPr>
        </p:nvSpPr>
        <p:spPr>
          <a:xfrm>
            <a:off x="293912" y="-627834"/>
            <a:ext cx="7030580" cy="2846070"/>
          </a:xfrm>
        </p:spPr>
        <p:txBody>
          <a:bodyPr vert="horz" lIns="91440" tIns="45720" rIns="91440" bIns="45720" rtlCol="0" anchor="ctr">
            <a:normAutofit/>
          </a:bodyPr>
          <a:lstStyle/>
          <a:p>
            <a:r>
              <a:rPr lang="en-US" sz="3100"/>
              <a:t>Leading the way Sustainable Development Goals  </a:t>
            </a:r>
          </a:p>
        </p:txBody>
      </p:sp>
      <p:sp>
        <p:nvSpPr>
          <p:cNvPr id="12" name="TextBox 11">
            <a:extLst>
              <a:ext uri="{FF2B5EF4-FFF2-40B4-BE49-F238E27FC236}">
                <a16:creationId xmlns:a16="http://schemas.microsoft.com/office/drawing/2014/main" id="{1597CF79-12E2-8667-ADFD-340A19FDDC13}"/>
              </a:ext>
            </a:extLst>
          </p:cNvPr>
          <p:cNvSpPr txBox="1"/>
          <p:nvPr/>
        </p:nvSpPr>
        <p:spPr>
          <a:xfrm>
            <a:off x="10317366" y="6201742"/>
            <a:ext cx="1673422" cy="60403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Bef>
                <a:spcPts val="1000"/>
              </a:spcBef>
            </a:pPr>
            <a:r>
              <a:rPr lang="en-US" sz="1400" dirty="0" err="1"/>
              <a:t>Attawell</a:t>
            </a:r>
            <a:r>
              <a:rPr lang="en-US" sz="1400" dirty="0"/>
              <a:t> (2019)</a:t>
            </a:r>
          </a:p>
        </p:txBody>
      </p:sp>
      <p:sp>
        <p:nvSpPr>
          <p:cNvPr id="28" name="Rectangle 27">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22480"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042549"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descr="A child with his hands over his face&#10;&#10;Description automatically generated">
            <a:extLst>
              <a:ext uri="{FF2B5EF4-FFF2-40B4-BE49-F238E27FC236}">
                <a16:creationId xmlns:a16="http://schemas.microsoft.com/office/drawing/2014/main" id="{ED55799C-4799-6654-8E4E-F5EEF84182B1}"/>
              </a:ext>
            </a:extLst>
          </p:cNvPr>
          <p:cNvPicPr>
            <a:picLocks noChangeAspect="1"/>
          </p:cNvPicPr>
          <p:nvPr/>
        </p:nvPicPr>
        <p:blipFill>
          <a:blip r:embed="rId2"/>
          <a:stretch>
            <a:fillRect/>
          </a:stretch>
        </p:blipFill>
        <p:spPr>
          <a:xfrm>
            <a:off x="8874892" y="1512941"/>
            <a:ext cx="2609691" cy="3727482"/>
          </a:xfrm>
          <a:prstGeom prst="rect">
            <a:avLst/>
          </a:prstGeom>
        </p:spPr>
      </p:pic>
      <p:pic>
        <p:nvPicPr>
          <p:cNvPr id="4" name="Picture 3" descr="A colorful circle with text&#10;&#10;Description automatically generated">
            <a:extLst>
              <a:ext uri="{FF2B5EF4-FFF2-40B4-BE49-F238E27FC236}">
                <a16:creationId xmlns:a16="http://schemas.microsoft.com/office/drawing/2014/main" id="{5C7C2A8F-4C83-4A5E-C20E-BD1D8161D11C}"/>
              </a:ext>
            </a:extLst>
          </p:cNvPr>
          <p:cNvPicPr>
            <a:picLocks noChangeAspect="1"/>
          </p:cNvPicPr>
          <p:nvPr/>
        </p:nvPicPr>
        <p:blipFill>
          <a:blip r:embed="rId3"/>
          <a:stretch>
            <a:fillRect/>
          </a:stretch>
        </p:blipFill>
        <p:spPr>
          <a:xfrm>
            <a:off x="677529" y="1788528"/>
            <a:ext cx="2706094" cy="1510952"/>
          </a:xfrm>
          <a:prstGeom prst="rect">
            <a:avLst/>
          </a:prstGeom>
        </p:spPr>
      </p:pic>
      <p:pic>
        <p:nvPicPr>
          <p:cNvPr id="3" name="Picture 2" descr="A close-up of a logo&#10;&#10;Description automatically generated">
            <a:extLst>
              <a:ext uri="{FF2B5EF4-FFF2-40B4-BE49-F238E27FC236}">
                <a16:creationId xmlns:a16="http://schemas.microsoft.com/office/drawing/2014/main" id="{2B78384A-3C02-B30F-6A54-783B7FDBEFBD}"/>
              </a:ext>
            </a:extLst>
          </p:cNvPr>
          <p:cNvPicPr>
            <a:picLocks noChangeAspect="1"/>
          </p:cNvPicPr>
          <p:nvPr/>
        </p:nvPicPr>
        <p:blipFill>
          <a:blip r:embed="rId4"/>
          <a:stretch>
            <a:fillRect/>
          </a:stretch>
        </p:blipFill>
        <p:spPr>
          <a:xfrm>
            <a:off x="2505128" y="4115650"/>
            <a:ext cx="2595660" cy="1298148"/>
          </a:xfrm>
          <a:prstGeom prst="rect">
            <a:avLst/>
          </a:prstGeom>
        </p:spPr>
      </p:pic>
      <p:pic>
        <p:nvPicPr>
          <p:cNvPr id="7" name="Picture 6" descr="A child with his hands over his face&#10;&#10;Description automatically generated">
            <a:extLst>
              <a:ext uri="{FF2B5EF4-FFF2-40B4-BE49-F238E27FC236}">
                <a16:creationId xmlns:a16="http://schemas.microsoft.com/office/drawing/2014/main" id="{A2ADC9F8-181D-965D-F830-C11B4CEA17F9}"/>
              </a:ext>
            </a:extLst>
          </p:cNvPr>
          <p:cNvPicPr>
            <a:picLocks noChangeAspect="1"/>
          </p:cNvPicPr>
          <p:nvPr/>
        </p:nvPicPr>
        <p:blipFill>
          <a:blip r:embed="rId2"/>
          <a:stretch>
            <a:fillRect/>
          </a:stretch>
        </p:blipFill>
        <p:spPr>
          <a:xfrm>
            <a:off x="4863193" y="9446079"/>
            <a:ext cx="1790700" cy="2552700"/>
          </a:xfrm>
          <a:prstGeom prst="rect">
            <a:avLst/>
          </a:prstGeom>
        </p:spPr>
      </p:pic>
      <p:pic>
        <p:nvPicPr>
          <p:cNvPr id="9" name="Picture 8" descr="A red sign with a book and a pencil&#10;&#10;Description automatically generated">
            <a:extLst>
              <a:ext uri="{FF2B5EF4-FFF2-40B4-BE49-F238E27FC236}">
                <a16:creationId xmlns:a16="http://schemas.microsoft.com/office/drawing/2014/main" id="{4219C342-76D5-FB7E-857A-0A967B2CE848}"/>
              </a:ext>
            </a:extLst>
          </p:cNvPr>
          <p:cNvPicPr>
            <a:picLocks noChangeAspect="1"/>
          </p:cNvPicPr>
          <p:nvPr/>
        </p:nvPicPr>
        <p:blipFill>
          <a:blip r:embed="rId5"/>
          <a:stretch>
            <a:fillRect/>
          </a:stretch>
        </p:blipFill>
        <p:spPr>
          <a:xfrm>
            <a:off x="3728210" y="1886019"/>
            <a:ext cx="1701386" cy="1701386"/>
          </a:xfrm>
          <a:prstGeom prst="rect">
            <a:avLst/>
          </a:prstGeom>
        </p:spPr>
      </p:pic>
      <p:pic>
        <p:nvPicPr>
          <p:cNvPr id="10" name="Picture 9" descr="A pink background with white text and a circle with a sign&#10;&#10;Description automatically generated">
            <a:extLst>
              <a:ext uri="{FF2B5EF4-FFF2-40B4-BE49-F238E27FC236}">
                <a16:creationId xmlns:a16="http://schemas.microsoft.com/office/drawing/2014/main" id="{FF19A711-BFF8-86BB-E54E-4CE729D0161D}"/>
              </a:ext>
            </a:extLst>
          </p:cNvPr>
          <p:cNvPicPr>
            <a:picLocks noChangeAspect="1"/>
          </p:cNvPicPr>
          <p:nvPr/>
        </p:nvPicPr>
        <p:blipFill>
          <a:blip r:embed="rId6"/>
          <a:stretch>
            <a:fillRect/>
          </a:stretch>
        </p:blipFill>
        <p:spPr>
          <a:xfrm>
            <a:off x="561620" y="3581390"/>
            <a:ext cx="2032689" cy="2025373"/>
          </a:xfrm>
          <a:prstGeom prst="rect">
            <a:avLst/>
          </a:prstGeom>
        </p:spPr>
      </p:pic>
      <p:pic>
        <p:nvPicPr>
          <p:cNvPr id="11" name="Picture 10">
            <a:extLst>
              <a:ext uri="{FF2B5EF4-FFF2-40B4-BE49-F238E27FC236}">
                <a16:creationId xmlns:a16="http://schemas.microsoft.com/office/drawing/2014/main" id="{BE9C7FC0-D7FE-1513-E5C5-80AE9B7EA4A0}"/>
              </a:ext>
            </a:extLst>
          </p:cNvPr>
          <p:cNvPicPr>
            <a:picLocks noChangeAspect="1"/>
          </p:cNvPicPr>
          <p:nvPr/>
        </p:nvPicPr>
        <p:blipFill>
          <a:blip r:embed="rId7"/>
          <a:stretch>
            <a:fillRect/>
          </a:stretch>
        </p:blipFill>
        <p:spPr>
          <a:xfrm>
            <a:off x="5318342" y="4035701"/>
            <a:ext cx="1646169" cy="1625601"/>
          </a:xfrm>
          <a:prstGeom prst="rect">
            <a:avLst/>
          </a:prstGeom>
        </p:spPr>
      </p:pic>
      <p:sp>
        <p:nvSpPr>
          <p:cNvPr id="13" name="TextBox 12">
            <a:extLst>
              <a:ext uri="{FF2B5EF4-FFF2-40B4-BE49-F238E27FC236}">
                <a16:creationId xmlns:a16="http://schemas.microsoft.com/office/drawing/2014/main" id="{4C28C3AF-3F07-F655-DC48-87758E57BC92}"/>
              </a:ext>
            </a:extLst>
          </p:cNvPr>
          <p:cNvSpPr txBox="1"/>
          <p:nvPr/>
        </p:nvSpPr>
        <p:spPr>
          <a:xfrm>
            <a:off x="294578" y="6128820"/>
            <a:ext cx="2521670"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Times New Roman"/>
                <a:cs typeface="Times New Roman"/>
              </a:rPr>
              <a:t>Suman Verma, Petersen and </a:t>
            </a:r>
            <a:r>
              <a:rPr lang="en-GB" sz="1400" err="1">
                <a:latin typeface="Times New Roman"/>
                <a:cs typeface="Times New Roman"/>
              </a:rPr>
              <a:t>Springerlink</a:t>
            </a:r>
            <a:r>
              <a:rPr lang="en-GB" sz="1400" dirty="0">
                <a:latin typeface="Times New Roman"/>
                <a:cs typeface="Times New Roman"/>
              </a:rPr>
              <a:t> (Online Service (2018)</a:t>
            </a:r>
            <a:endParaRPr lang="en-US" sz="1400" dirty="0"/>
          </a:p>
        </p:txBody>
      </p:sp>
    </p:spTree>
    <p:extLst>
      <p:ext uri="{BB962C8B-B14F-4D97-AF65-F5344CB8AC3E}">
        <p14:creationId xmlns:p14="http://schemas.microsoft.com/office/powerpoint/2010/main" val="2418038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301F447-EEF7-48F5-AF73-7566EE7F64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608E50-BB70-DFCF-2179-16E73C9A0C12}"/>
              </a:ext>
            </a:extLst>
          </p:cNvPr>
          <p:cNvSpPr>
            <a:spLocks noGrp="1"/>
          </p:cNvSpPr>
          <p:nvPr>
            <p:ph type="title"/>
          </p:nvPr>
        </p:nvSpPr>
        <p:spPr>
          <a:xfrm>
            <a:off x="841248" y="334644"/>
            <a:ext cx="10509504" cy="1076914"/>
          </a:xfrm>
        </p:spPr>
        <p:txBody>
          <a:bodyPr anchor="ctr">
            <a:normAutofit/>
          </a:bodyPr>
          <a:lstStyle/>
          <a:p>
            <a:r>
              <a:rPr lang="en-GB" sz="4000">
                <a:ea typeface="+mj-lt"/>
                <a:cs typeface="+mj-lt"/>
              </a:rPr>
              <a:t>Criticism directed towards Bill </a:t>
            </a:r>
            <a:endParaRPr lang="en-US" sz="4000"/>
          </a:p>
        </p:txBody>
      </p:sp>
      <p:sp>
        <p:nvSpPr>
          <p:cNvPr id="13" name="Rectangle 12">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512994"/>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Content Placeholder 3" descr="A close-up of words&#10;&#10;Description automatically generated">
            <a:extLst>
              <a:ext uri="{FF2B5EF4-FFF2-40B4-BE49-F238E27FC236}">
                <a16:creationId xmlns:a16="http://schemas.microsoft.com/office/drawing/2014/main" id="{95D2DDE9-80B4-E33D-69FA-C1258D82918B}"/>
              </a:ext>
            </a:extLst>
          </p:cNvPr>
          <p:cNvPicPr>
            <a:picLocks noChangeAspect="1"/>
          </p:cNvPicPr>
          <p:nvPr/>
        </p:nvPicPr>
        <p:blipFill>
          <a:blip r:embed="rId2"/>
          <a:stretch>
            <a:fillRect/>
          </a:stretch>
        </p:blipFill>
        <p:spPr>
          <a:xfrm>
            <a:off x="7266998" y="1737360"/>
            <a:ext cx="3922151" cy="2088445"/>
          </a:xfrm>
          <a:prstGeom prst="rect">
            <a:avLst/>
          </a:prstGeom>
        </p:spPr>
      </p:pic>
      <p:sp>
        <p:nvSpPr>
          <p:cNvPr id="3" name="TextBox 2">
            <a:extLst>
              <a:ext uri="{FF2B5EF4-FFF2-40B4-BE49-F238E27FC236}">
                <a16:creationId xmlns:a16="http://schemas.microsoft.com/office/drawing/2014/main" id="{A987BA28-1F6B-322C-6A48-8A167395A198}"/>
              </a:ext>
            </a:extLst>
          </p:cNvPr>
          <p:cNvSpPr txBox="1"/>
          <p:nvPr/>
        </p:nvSpPr>
        <p:spPr>
          <a:xfrm>
            <a:off x="68421" y="6459558"/>
            <a:ext cx="1544618"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868680">
              <a:spcAft>
                <a:spcPts val="600"/>
              </a:spcAft>
            </a:pPr>
            <a:r>
              <a:rPr lang="en-GB" sz="1400" kern="1200" dirty="0">
                <a:latin typeface="Times New Roman"/>
                <a:ea typeface="+mn-ea"/>
                <a:cs typeface="Times New Roman"/>
              </a:rPr>
              <a:t>Coe (2022)</a:t>
            </a:r>
            <a:endParaRPr lang="en-US" sz="1400" dirty="0"/>
          </a:p>
        </p:txBody>
      </p:sp>
      <p:sp>
        <p:nvSpPr>
          <p:cNvPr id="5" name="TextBox 4">
            <a:extLst>
              <a:ext uri="{FF2B5EF4-FFF2-40B4-BE49-F238E27FC236}">
                <a16:creationId xmlns:a16="http://schemas.microsoft.com/office/drawing/2014/main" id="{F0A9B4DA-0078-CD52-B5BB-0521BB25F2AF}"/>
              </a:ext>
            </a:extLst>
          </p:cNvPr>
          <p:cNvSpPr txBox="1"/>
          <p:nvPr/>
        </p:nvSpPr>
        <p:spPr>
          <a:xfrm>
            <a:off x="1330715" y="2411238"/>
            <a:ext cx="5306070" cy="13265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868680">
              <a:spcAft>
                <a:spcPts val="600"/>
              </a:spcAft>
            </a:pPr>
            <a:r>
              <a:rPr lang="en-GB" sz="2660" kern="1200">
                <a:solidFill>
                  <a:schemeClr val="tx1"/>
                </a:solidFill>
                <a:latin typeface="+mn-lt"/>
                <a:ea typeface="+mn-lt"/>
                <a:cs typeface="+mn-lt"/>
              </a:rPr>
              <a:t>.Online safety bill debates have intensified on whether it protects individuals or violates their rights. </a:t>
            </a:r>
            <a:endParaRPr lang="en-US" sz="2800"/>
          </a:p>
        </p:txBody>
      </p:sp>
    </p:spTree>
    <p:extLst>
      <p:ext uri="{BB962C8B-B14F-4D97-AF65-F5344CB8AC3E}">
        <p14:creationId xmlns:p14="http://schemas.microsoft.com/office/powerpoint/2010/main" val="37678991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32DA51-D043-E656-C905-1370712CFDAA}"/>
              </a:ext>
            </a:extLst>
          </p:cNvPr>
          <p:cNvSpPr>
            <a:spLocks noGrp="1"/>
          </p:cNvSpPr>
          <p:nvPr>
            <p:ph type="title"/>
          </p:nvPr>
        </p:nvSpPr>
        <p:spPr/>
        <p:txBody>
          <a:bodyPr/>
          <a:lstStyle/>
          <a:p>
            <a:r>
              <a:rPr lang="en-GB" dirty="0">
                <a:cs typeface="Calibri Light"/>
              </a:rPr>
              <a:t>Positive impact on the role of  technology to stop cyberbullying </a:t>
            </a:r>
          </a:p>
        </p:txBody>
      </p:sp>
      <p:sp>
        <p:nvSpPr>
          <p:cNvPr id="3" name="Content Placeholder 2">
            <a:extLst>
              <a:ext uri="{FF2B5EF4-FFF2-40B4-BE49-F238E27FC236}">
                <a16:creationId xmlns:a16="http://schemas.microsoft.com/office/drawing/2014/main" id="{50362657-9013-A699-FE10-A449332708C1}"/>
              </a:ext>
            </a:extLst>
          </p:cNvPr>
          <p:cNvSpPr>
            <a:spLocks noGrp="1"/>
          </p:cNvSpPr>
          <p:nvPr>
            <p:ph idx="1"/>
          </p:nvPr>
        </p:nvSpPr>
        <p:spPr>
          <a:xfrm>
            <a:off x="440635" y="2024407"/>
            <a:ext cx="5656470" cy="4837251"/>
          </a:xfrm>
        </p:spPr>
        <p:txBody>
          <a:bodyPr vert="horz" lIns="91440" tIns="45720" rIns="91440" bIns="45720" rtlCol="0" anchor="t">
            <a:normAutofit fontScale="47500" lnSpcReduction="20000"/>
          </a:bodyPr>
          <a:lstStyle/>
          <a:p>
            <a:endParaRPr lang="en-GB">
              <a:cs typeface="Calibri" panose="020F0502020204030204"/>
            </a:endParaRPr>
          </a:p>
          <a:p>
            <a:r>
              <a:rPr lang="en-US" sz="4800" dirty="0">
                <a:cs typeface="Calibri" panose="020F0502020204030204"/>
              </a:rPr>
              <a:t>More learning </a:t>
            </a:r>
            <a:r>
              <a:rPr lang="en-US" sz="4800" dirty="0" err="1">
                <a:cs typeface="Calibri" panose="020F0502020204030204"/>
              </a:rPr>
              <a:t>opportunites</a:t>
            </a:r>
            <a:r>
              <a:rPr lang="en-US" sz="4800" dirty="0">
                <a:cs typeface="Calibri" panose="020F0502020204030204"/>
              </a:rPr>
              <a:t>                                          </a:t>
            </a:r>
          </a:p>
          <a:p>
            <a:r>
              <a:rPr lang="en-US" sz="4800" dirty="0">
                <a:ea typeface="+mn-lt"/>
                <a:cs typeface="+mn-lt"/>
              </a:rPr>
              <a:t>Communication</a:t>
            </a:r>
          </a:p>
          <a:p>
            <a:r>
              <a:rPr lang="en-US" sz="4800" dirty="0">
                <a:cs typeface="Calibri"/>
              </a:rPr>
              <a:t>More creativity and </a:t>
            </a:r>
            <a:r>
              <a:rPr lang="en-US" sz="4800">
                <a:cs typeface="Calibri"/>
              </a:rPr>
              <a:t>self-expression</a:t>
            </a:r>
            <a:endParaRPr lang="en-US" sz="4800" dirty="0">
              <a:cs typeface="Calibri"/>
            </a:endParaRPr>
          </a:p>
          <a:p>
            <a:r>
              <a:rPr lang="en-US" sz="4800" dirty="0">
                <a:solidFill>
                  <a:srgbClr val="FFFFFF"/>
                </a:solidFill>
                <a:cs typeface="Calibri"/>
              </a:rPr>
              <a:t>Efficiency </a:t>
            </a:r>
          </a:p>
          <a:p>
            <a:r>
              <a:rPr lang="en-US" sz="4800" dirty="0">
                <a:solidFill>
                  <a:srgbClr val="FFFFFF"/>
                </a:solidFill>
                <a:cs typeface="Calibri"/>
              </a:rPr>
              <a:t>Better problem skills </a:t>
            </a:r>
          </a:p>
          <a:p>
            <a:r>
              <a:rPr lang="en-US" sz="4800" dirty="0">
                <a:solidFill>
                  <a:srgbClr val="FFFFFF"/>
                </a:solidFill>
                <a:cs typeface="Calibri"/>
              </a:rPr>
              <a:t>Improved memory focus </a:t>
            </a:r>
          </a:p>
          <a:p>
            <a:r>
              <a:rPr lang="en-US" sz="4800" dirty="0">
                <a:solidFill>
                  <a:srgbClr val="FFFFFF"/>
                </a:solidFill>
                <a:cs typeface="Calibri"/>
              </a:rPr>
              <a:t>Better </a:t>
            </a:r>
            <a:r>
              <a:rPr lang="en-US" sz="4800">
                <a:solidFill>
                  <a:srgbClr val="FFFFFF"/>
                </a:solidFill>
                <a:cs typeface="Calibri"/>
              </a:rPr>
              <a:t>organization</a:t>
            </a:r>
            <a:endParaRPr lang="en-US" sz="4800" dirty="0">
              <a:solidFill>
                <a:srgbClr val="FFFFFF"/>
              </a:solidFill>
              <a:cs typeface="Calibri"/>
            </a:endParaRPr>
          </a:p>
          <a:p>
            <a:r>
              <a:rPr lang="en-US" sz="4800" dirty="0">
                <a:solidFill>
                  <a:srgbClr val="FFFFFF"/>
                </a:solidFill>
                <a:cs typeface="Calibri"/>
              </a:rPr>
              <a:t> Future preparation </a:t>
            </a:r>
          </a:p>
          <a:p>
            <a:r>
              <a:rPr lang="en-US" sz="4800" dirty="0">
                <a:ea typeface="+mn-lt"/>
                <a:cs typeface="+mn-lt"/>
              </a:rPr>
              <a:t>Educational transformation</a:t>
            </a:r>
            <a:endParaRPr lang="en-US" sz="4800">
              <a:cs typeface="Calibri"/>
            </a:endParaRPr>
          </a:p>
          <a:p>
            <a:br>
              <a:rPr lang="en-US" dirty="0"/>
            </a:br>
            <a:endParaRPr lang="en-US" dirty="0"/>
          </a:p>
          <a:p>
            <a:br>
              <a:rPr lang="en-US" dirty="0"/>
            </a:br>
            <a:endParaRPr lang="en-US">
              <a:cs typeface="Calibri"/>
            </a:endParaRPr>
          </a:p>
          <a:p>
            <a:endParaRPr lang="en-GB">
              <a:cs typeface="Calibri"/>
            </a:endParaRPr>
          </a:p>
        </p:txBody>
      </p:sp>
      <p:sp>
        <p:nvSpPr>
          <p:cNvPr id="5" name="TextBox 4">
            <a:extLst>
              <a:ext uri="{FF2B5EF4-FFF2-40B4-BE49-F238E27FC236}">
                <a16:creationId xmlns:a16="http://schemas.microsoft.com/office/drawing/2014/main" id="{E3BC4D41-D4E3-2268-03F3-9FFB53304543}"/>
              </a:ext>
            </a:extLst>
          </p:cNvPr>
          <p:cNvSpPr txBox="1"/>
          <p:nvPr/>
        </p:nvSpPr>
        <p:spPr>
          <a:xfrm>
            <a:off x="9346" y="6506045"/>
            <a:ext cx="1145156"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Times New Roman"/>
                <a:cs typeface="Times New Roman"/>
              </a:rPr>
              <a:t>Sam (2022)</a:t>
            </a:r>
            <a:endParaRPr lang="en-US" sz="1400" dirty="0"/>
          </a:p>
        </p:txBody>
      </p:sp>
      <p:sp>
        <p:nvSpPr>
          <p:cNvPr id="6" name="TextBox 5">
            <a:extLst>
              <a:ext uri="{FF2B5EF4-FFF2-40B4-BE49-F238E27FC236}">
                <a16:creationId xmlns:a16="http://schemas.microsoft.com/office/drawing/2014/main" id="{5FE4351C-11F5-728C-2B5F-C5B8ABF68B4E}"/>
              </a:ext>
            </a:extLst>
          </p:cNvPr>
          <p:cNvSpPr txBox="1"/>
          <p:nvPr/>
        </p:nvSpPr>
        <p:spPr>
          <a:xfrm>
            <a:off x="9741338" y="6215397"/>
            <a:ext cx="1048252" cy="741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8" name="TextBox 7">
            <a:extLst>
              <a:ext uri="{FF2B5EF4-FFF2-40B4-BE49-F238E27FC236}">
                <a16:creationId xmlns:a16="http://schemas.microsoft.com/office/drawing/2014/main" id="{CAB2CC4C-9423-60ED-08D1-35D48F1426C8}"/>
              </a:ext>
            </a:extLst>
          </p:cNvPr>
          <p:cNvSpPr txBox="1"/>
          <p:nvPr/>
        </p:nvSpPr>
        <p:spPr>
          <a:xfrm>
            <a:off x="10377122" y="6326845"/>
            <a:ext cx="1810618"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Times New Roman"/>
                <a:cs typeface="Times New Roman"/>
              </a:rPr>
              <a:t>Chan Nee </a:t>
            </a:r>
            <a:r>
              <a:rPr lang="en-GB" sz="1400" err="1">
                <a:latin typeface="Times New Roman"/>
                <a:cs typeface="Times New Roman"/>
              </a:rPr>
              <a:t>Nee</a:t>
            </a:r>
            <a:r>
              <a:rPr lang="en-GB" sz="1400" dirty="0">
                <a:latin typeface="Times New Roman"/>
                <a:cs typeface="Times New Roman"/>
              </a:rPr>
              <a:t> et al. (2023)</a:t>
            </a:r>
            <a:endParaRPr lang="en-US" sz="1400" dirty="0">
              <a:cs typeface="Calibri" panose="020F0502020204030204"/>
            </a:endParaRPr>
          </a:p>
        </p:txBody>
      </p:sp>
      <p:sp>
        <p:nvSpPr>
          <p:cNvPr id="4" name="TextBox 3">
            <a:extLst>
              <a:ext uri="{FF2B5EF4-FFF2-40B4-BE49-F238E27FC236}">
                <a16:creationId xmlns:a16="http://schemas.microsoft.com/office/drawing/2014/main" id="{31BA70EB-5EF4-86FC-49BA-9CC8369787C2}"/>
              </a:ext>
            </a:extLst>
          </p:cNvPr>
          <p:cNvSpPr txBox="1"/>
          <p:nvPr/>
        </p:nvSpPr>
        <p:spPr>
          <a:xfrm>
            <a:off x="6747046" y="1558226"/>
            <a:ext cx="4763290" cy="458587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dirty="0">
                <a:ea typeface="+mn-lt"/>
                <a:cs typeface="+mn-lt"/>
              </a:rPr>
              <a:t>F</a:t>
            </a:r>
            <a:r>
              <a:rPr lang="en-GB" sz="1600" dirty="0">
                <a:ea typeface="+mn-lt"/>
                <a:cs typeface="+mn-lt"/>
              </a:rPr>
              <a:t>ilter and block </a:t>
            </a:r>
            <a:endParaRPr lang="en-US"/>
          </a:p>
          <a:p>
            <a:pPr marL="285750" indent="-285750">
              <a:buFont typeface="Arial"/>
              <a:buChar char="•"/>
            </a:pPr>
            <a:endParaRPr lang="en-GB" sz="1600" dirty="0">
              <a:ea typeface="+mn-lt"/>
              <a:cs typeface="+mn-lt"/>
            </a:endParaRPr>
          </a:p>
          <a:p>
            <a:pPr marL="285750" indent="-285750">
              <a:buFont typeface="Arial"/>
              <a:buChar char="•"/>
            </a:pPr>
            <a:endParaRPr lang="en-GB" sz="1600" dirty="0">
              <a:ea typeface="+mn-lt"/>
              <a:cs typeface="+mn-lt"/>
            </a:endParaRPr>
          </a:p>
          <a:p>
            <a:pPr marL="285750" indent="-285750">
              <a:buFont typeface="Arial"/>
              <a:buChar char="•"/>
            </a:pPr>
            <a:r>
              <a:rPr lang="en-GB" sz="1600" dirty="0">
                <a:ea typeface="+mn-lt"/>
                <a:cs typeface="+mn-lt"/>
              </a:rPr>
              <a:t>Anonymous reporting tools </a:t>
            </a:r>
          </a:p>
          <a:p>
            <a:pPr marL="285750" indent="-285750">
              <a:buFont typeface="Arial"/>
              <a:buChar char="•"/>
            </a:pPr>
            <a:endParaRPr lang="en-GB" sz="1600" dirty="0">
              <a:ea typeface="+mn-lt"/>
              <a:cs typeface="+mn-lt"/>
            </a:endParaRPr>
          </a:p>
          <a:p>
            <a:pPr marL="285750" indent="-285750">
              <a:buFont typeface="Arial"/>
              <a:buChar char="•"/>
            </a:pPr>
            <a:endParaRPr lang="en-GB" sz="1600" dirty="0">
              <a:ea typeface="+mn-lt"/>
              <a:cs typeface="+mn-lt"/>
            </a:endParaRPr>
          </a:p>
          <a:p>
            <a:pPr marL="285750" indent="-285750">
              <a:buFont typeface="Arial"/>
              <a:buChar char="•"/>
            </a:pPr>
            <a:r>
              <a:rPr lang="en-GB" sz="1600" dirty="0">
                <a:ea typeface="+mn-lt"/>
                <a:cs typeface="+mn-lt"/>
              </a:rPr>
              <a:t>Peer mentorship programmes can help kids/students support each other and avoid cyberbullying. This might include teaching pupils how to spot and report cyberbullying and report positive online behaviour. </a:t>
            </a:r>
            <a:endParaRPr lang="en-GB" sz="1600">
              <a:cs typeface="Calibri"/>
            </a:endParaRPr>
          </a:p>
          <a:p>
            <a:pPr marL="285750" indent="-285750">
              <a:buFont typeface="Arial"/>
              <a:buChar char="•"/>
            </a:pPr>
            <a:endParaRPr lang="en-GB" sz="1600" dirty="0">
              <a:cs typeface="Calibri"/>
            </a:endParaRPr>
          </a:p>
          <a:p>
            <a:pPr marL="285750" indent="-285750">
              <a:buFont typeface="Arial"/>
              <a:buChar char="•"/>
            </a:pPr>
            <a:r>
              <a:rPr lang="en-GB" sz="1600" dirty="0">
                <a:cs typeface="Calibri"/>
              </a:rPr>
              <a:t>Education and awareness programs </a:t>
            </a:r>
          </a:p>
          <a:p>
            <a:pPr marL="285750" indent="-285750">
              <a:buFont typeface="Arial"/>
              <a:buChar char="•"/>
            </a:pPr>
            <a:r>
              <a:rPr lang="en-GB" sz="1600" dirty="0">
                <a:ea typeface="+mn-lt"/>
                <a:cs typeface="+mn-lt"/>
              </a:rPr>
              <a:t>By teaching people about the risks and effects, education and knowledge programmes, and cyberbullying can be stopped. For instance, workshops, seminars, or online tools that teach people how to spot and deal with</a:t>
            </a:r>
            <a:r>
              <a:rPr lang="en-GB" dirty="0">
                <a:ea typeface="+mn-lt"/>
                <a:cs typeface="+mn-lt"/>
              </a:rPr>
              <a:t> cyberbullying </a:t>
            </a:r>
            <a:endParaRPr lang="en-GB">
              <a:cs typeface="Calibri"/>
            </a:endParaRPr>
          </a:p>
        </p:txBody>
      </p:sp>
    </p:spTree>
    <p:extLst>
      <p:ext uri="{BB962C8B-B14F-4D97-AF65-F5344CB8AC3E}">
        <p14:creationId xmlns:p14="http://schemas.microsoft.com/office/powerpoint/2010/main" val="39859571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21797-85DD-6D8E-4AD8-180C233C6B60}"/>
              </a:ext>
            </a:extLst>
          </p:cNvPr>
          <p:cNvSpPr>
            <a:spLocks noGrp="1"/>
          </p:cNvSpPr>
          <p:nvPr>
            <p:ph type="title"/>
          </p:nvPr>
        </p:nvSpPr>
        <p:spPr/>
        <p:txBody>
          <a:bodyPr/>
          <a:lstStyle/>
          <a:p>
            <a:r>
              <a:rPr lang="en-GB">
                <a:cs typeface="Calibri Light"/>
              </a:rPr>
              <a:t>Challenges faced tackling the issue </a:t>
            </a:r>
            <a:endParaRPr lang="en-GB"/>
          </a:p>
        </p:txBody>
      </p:sp>
      <p:pic>
        <p:nvPicPr>
          <p:cNvPr id="4" name="Content Placeholder 3" descr="A person with a question mark&#10;&#10;Description automatically generated">
            <a:extLst>
              <a:ext uri="{FF2B5EF4-FFF2-40B4-BE49-F238E27FC236}">
                <a16:creationId xmlns:a16="http://schemas.microsoft.com/office/drawing/2014/main" id="{4AC1D07B-BB9D-50DC-91EC-B51F4084C43B}"/>
              </a:ext>
            </a:extLst>
          </p:cNvPr>
          <p:cNvPicPr>
            <a:picLocks noGrp="1" noChangeAspect="1"/>
          </p:cNvPicPr>
          <p:nvPr>
            <p:ph idx="1"/>
          </p:nvPr>
        </p:nvPicPr>
        <p:blipFill>
          <a:blip r:embed="rId2"/>
          <a:stretch>
            <a:fillRect/>
          </a:stretch>
        </p:blipFill>
        <p:spPr>
          <a:xfrm>
            <a:off x="722068" y="1991886"/>
            <a:ext cx="2143125" cy="2143125"/>
          </a:xfrm>
        </p:spPr>
      </p:pic>
      <p:pic>
        <p:nvPicPr>
          <p:cNvPr id="11" name="Picture 10">
            <a:extLst>
              <a:ext uri="{FF2B5EF4-FFF2-40B4-BE49-F238E27FC236}">
                <a16:creationId xmlns:a16="http://schemas.microsoft.com/office/drawing/2014/main" id="{C6DB882A-F159-2D6D-BB2F-B87DE628635F}"/>
              </a:ext>
            </a:extLst>
          </p:cNvPr>
          <p:cNvPicPr>
            <a:picLocks noChangeAspect="1"/>
          </p:cNvPicPr>
          <p:nvPr/>
        </p:nvPicPr>
        <p:blipFill>
          <a:blip r:embed="rId3"/>
          <a:stretch>
            <a:fillRect/>
          </a:stretch>
        </p:blipFill>
        <p:spPr>
          <a:xfrm>
            <a:off x="3801155" y="2564633"/>
            <a:ext cx="3076575" cy="1485900"/>
          </a:xfrm>
          <a:prstGeom prst="rect">
            <a:avLst/>
          </a:prstGeom>
        </p:spPr>
      </p:pic>
      <p:pic>
        <p:nvPicPr>
          <p:cNvPr id="14" name="Picture 13" descr="A person typing on a computer&#10;&#10;Description automatically generated">
            <a:extLst>
              <a:ext uri="{FF2B5EF4-FFF2-40B4-BE49-F238E27FC236}">
                <a16:creationId xmlns:a16="http://schemas.microsoft.com/office/drawing/2014/main" id="{AB41CCD5-5587-F726-8633-7EBACA7F4FC2}"/>
              </a:ext>
            </a:extLst>
          </p:cNvPr>
          <p:cNvPicPr>
            <a:picLocks noChangeAspect="1"/>
          </p:cNvPicPr>
          <p:nvPr/>
        </p:nvPicPr>
        <p:blipFill>
          <a:blip r:embed="rId4"/>
          <a:stretch>
            <a:fillRect/>
          </a:stretch>
        </p:blipFill>
        <p:spPr>
          <a:xfrm>
            <a:off x="7924171" y="2138728"/>
            <a:ext cx="3531577" cy="2322635"/>
          </a:xfrm>
          <a:prstGeom prst="rect">
            <a:avLst/>
          </a:prstGeom>
        </p:spPr>
      </p:pic>
      <p:sp>
        <p:nvSpPr>
          <p:cNvPr id="16" name="TextBox 15">
            <a:extLst>
              <a:ext uri="{FF2B5EF4-FFF2-40B4-BE49-F238E27FC236}">
                <a16:creationId xmlns:a16="http://schemas.microsoft.com/office/drawing/2014/main" id="{D01236A1-B029-EC65-BC32-B3916E3C8585}"/>
              </a:ext>
            </a:extLst>
          </p:cNvPr>
          <p:cNvSpPr txBox="1"/>
          <p:nvPr/>
        </p:nvSpPr>
        <p:spPr>
          <a:xfrm>
            <a:off x="299674" y="6545866"/>
            <a:ext cx="1334139"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Times New Roman"/>
                <a:cs typeface="Times New Roman"/>
              </a:rPr>
              <a:t>Barlett (2015)</a:t>
            </a:r>
            <a:endParaRPr lang="en-US" sz="1400" dirty="0"/>
          </a:p>
        </p:txBody>
      </p:sp>
      <p:sp>
        <p:nvSpPr>
          <p:cNvPr id="17" name="TextBox 16">
            <a:extLst>
              <a:ext uri="{FF2B5EF4-FFF2-40B4-BE49-F238E27FC236}">
                <a16:creationId xmlns:a16="http://schemas.microsoft.com/office/drawing/2014/main" id="{C7B1B061-F72C-AE79-54BC-DF08BC495AEB}"/>
              </a:ext>
            </a:extLst>
          </p:cNvPr>
          <p:cNvSpPr txBox="1"/>
          <p:nvPr/>
        </p:nvSpPr>
        <p:spPr>
          <a:xfrm>
            <a:off x="4127969" y="6431359"/>
            <a:ext cx="165141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Times New Roman"/>
                <a:cs typeface="Times New Roman"/>
              </a:rPr>
              <a:t>Samara et al. (2017)</a:t>
            </a:r>
            <a:endParaRPr lang="en-US" sz="1400" dirty="0"/>
          </a:p>
        </p:txBody>
      </p:sp>
      <p:sp>
        <p:nvSpPr>
          <p:cNvPr id="3" name="TextBox 2">
            <a:extLst>
              <a:ext uri="{FF2B5EF4-FFF2-40B4-BE49-F238E27FC236}">
                <a16:creationId xmlns:a16="http://schemas.microsoft.com/office/drawing/2014/main" id="{28433BA0-8273-357E-70D3-7EABAC26C773}"/>
              </a:ext>
            </a:extLst>
          </p:cNvPr>
          <p:cNvSpPr txBox="1"/>
          <p:nvPr/>
        </p:nvSpPr>
        <p:spPr>
          <a:xfrm>
            <a:off x="10789590" y="6244999"/>
            <a:ext cx="1319478"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Times New Roman"/>
                <a:cs typeface="Times New Roman"/>
              </a:rPr>
              <a:t>Englander (2019)</a:t>
            </a:r>
            <a:endParaRPr lang="en-US" sz="1400" dirty="0"/>
          </a:p>
        </p:txBody>
      </p:sp>
      <p:sp>
        <p:nvSpPr>
          <p:cNvPr id="8" name="TextBox 7">
            <a:extLst>
              <a:ext uri="{FF2B5EF4-FFF2-40B4-BE49-F238E27FC236}">
                <a16:creationId xmlns:a16="http://schemas.microsoft.com/office/drawing/2014/main" id="{9E3E6500-5734-F15D-FB81-AA2380BE6A82}"/>
              </a:ext>
            </a:extLst>
          </p:cNvPr>
          <p:cNvSpPr txBox="1"/>
          <p:nvPr/>
        </p:nvSpPr>
        <p:spPr>
          <a:xfrm>
            <a:off x="216295" y="5962594"/>
            <a:ext cx="176046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err="1">
                <a:latin typeface="Times New Roman"/>
                <a:cs typeface="Times New Roman"/>
              </a:rPr>
              <a:t>Morese</a:t>
            </a:r>
            <a:r>
              <a:rPr lang="en-GB" sz="1200" dirty="0">
                <a:latin typeface="Times New Roman"/>
                <a:cs typeface="Times New Roman"/>
              </a:rPr>
              <a:t>, Thornberg and Longobardi (2022)</a:t>
            </a:r>
            <a:endParaRPr lang="en-US" dirty="0"/>
          </a:p>
        </p:txBody>
      </p:sp>
      <p:sp>
        <p:nvSpPr>
          <p:cNvPr id="9" name="TextBox 8">
            <a:extLst>
              <a:ext uri="{FF2B5EF4-FFF2-40B4-BE49-F238E27FC236}">
                <a16:creationId xmlns:a16="http://schemas.microsoft.com/office/drawing/2014/main" id="{5BBB0F4C-3CBD-66FD-2487-C2031189F4B8}"/>
              </a:ext>
            </a:extLst>
          </p:cNvPr>
          <p:cNvSpPr txBox="1"/>
          <p:nvPr/>
        </p:nvSpPr>
        <p:spPr>
          <a:xfrm>
            <a:off x="5775811" y="6153377"/>
            <a:ext cx="987425"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Times New Roman"/>
                <a:cs typeface="Times New Roman"/>
              </a:rPr>
              <a:t>Council of Europe (2014)</a:t>
            </a:r>
            <a:endParaRPr lang="en-US" sz="1400" dirty="0"/>
          </a:p>
        </p:txBody>
      </p:sp>
      <p:sp>
        <p:nvSpPr>
          <p:cNvPr id="10" name="TextBox 9">
            <a:extLst>
              <a:ext uri="{FF2B5EF4-FFF2-40B4-BE49-F238E27FC236}">
                <a16:creationId xmlns:a16="http://schemas.microsoft.com/office/drawing/2014/main" id="{B268C743-DA73-6D4B-2251-889982642699}"/>
              </a:ext>
            </a:extLst>
          </p:cNvPr>
          <p:cNvSpPr txBox="1"/>
          <p:nvPr/>
        </p:nvSpPr>
        <p:spPr>
          <a:xfrm>
            <a:off x="6817116" y="6425267"/>
            <a:ext cx="1211953"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Times New Roman"/>
                <a:cs typeface="Times New Roman"/>
              </a:rPr>
              <a:t>NZ(2024))</a:t>
            </a:r>
            <a:endParaRPr lang="en-US" sz="1400" dirty="0"/>
          </a:p>
        </p:txBody>
      </p:sp>
      <p:sp>
        <p:nvSpPr>
          <p:cNvPr id="5" name="TextBox 4">
            <a:extLst>
              <a:ext uri="{FF2B5EF4-FFF2-40B4-BE49-F238E27FC236}">
                <a16:creationId xmlns:a16="http://schemas.microsoft.com/office/drawing/2014/main" id="{FDE50A55-1DF1-5D0C-550A-F4E2191643AA}"/>
              </a:ext>
            </a:extLst>
          </p:cNvPr>
          <p:cNvSpPr txBox="1"/>
          <p:nvPr/>
        </p:nvSpPr>
        <p:spPr>
          <a:xfrm>
            <a:off x="9964872" y="6249327"/>
            <a:ext cx="88569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Times New Roman"/>
                <a:cs typeface="Times New Roman"/>
              </a:rPr>
              <a:t>GOV.UK (2023)</a:t>
            </a:r>
            <a:endParaRPr lang="en-US" dirty="0"/>
          </a:p>
        </p:txBody>
      </p:sp>
    </p:spTree>
    <p:extLst>
      <p:ext uri="{BB962C8B-B14F-4D97-AF65-F5344CB8AC3E}">
        <p14:creationId xmlns:p14="http://schemas.microsoft.com/office/powerpoint/2010/main" val="39021833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30AFA-D4F4-2B47-5D7B-A9ABB355EAA3}"/>
              </a:ext>
            </a:extLst>
          </p:cNvPr>
          <p:cNvSpPr>
            <a:spLocks noGrp="1"/>
          </p:cNvSpPr>
          <p:nvPr>
            <p:ph type="title"/>
          </p:nvPr>
        </p:nvSpPr>
        <p:spPr/>
        <p:txBody>
          <a:bodyPr/>
          <a:lstStyle/>
          <a:p>
            <a:r>
              <a:rPr lang="en-GB" dirty="0">
                <a:cs typeface="Calibri Light"/>
              </a:rPr>
              <a:t>Recommendations </a:t>
            </a:r>
          </a:p>
        </p:txBody>
      </p:sp>
      <p:sp>
        <p:nvSpPr>
          <p:cNvPr id="3" name="Content Placeholder 2">
            <a:extLst>
              <a:ext uri="{FF2B5EF4-FFF2-40B4-BE49-F238E27FC236}">
                <a16:creationId xmlns:a16="http://schemas.microsoft.com/office/drawing/2014/main" id="{7BE3448B-5ECE-E396-19F7-733474C3FF77}"/>
              </a:ext>
            </a:extLst>
          </p:cNvPr>
          <p:cNvSpPr>
            <a:spLocks noGrp="1"/>
          </p:cNvSpPr>
          <p:nvPr>
            <p:ph idx="1"/>
          </p:nvPr>
        </p:nvSpPr>
        <p:spPr/>
        <p:txBody>
          <a:bodyPr vert="horz" lIns="91440" tIns="45720" rIns="91440" bIns="45720" rtlCol="0" anchor="t">
            <a:normAutofit/>
          </a:bodyPr>
          <a:lstStyle/>
          <a:p>
            <a:r>
              <a:rPr lang="en-GB" dirty="0">
                <a:cs typeface="Calibri" panose="020F0502020204030204"/>
              </a:rPr>
              <a:t>Enhanced educational programmes </a:t>
            </a:r>
          </a:p>
          <a:p>
            <a:endParaRPr lang="en-GB" dirty="0">
              <a:cs typeface="Calibri" panose="020F0502020204030204"/>
            </a:endParaRPr>
          </a:p>
          <a:p>
            <a:r>
              <a:rPr lang="en-GB" dirty="0">
                <a:cs typeface="Calibri" panose="020F0502020204030204"/>
              </a:rPr>
              <a:t>Collaboration with tech companies for effective solutions </a:t>
            </a:r>
          </a:p>
          <a:p>
            <a:endParaRPr lang="en-GB" dirty="0">
              <a:cs typeface="Calibri" panose="020F0502020204030204"/>
            </a:endParaRPr>
          </a:p>
          <a:p>
            <a:r>
              <a:rPr lang="en-GB" dirty="0">
                <a:cs typeface="Calibri" panose="020F0502020204030204"/>
              </a:rPr>
              <a:t>Increased funding for mental health support </a:t>
            </a:r>
          </a:p>
        </p:txBody>
      </p:sp>
      <p:sp>
        <p:nvSpPr>
          <p:cNvPr id="4" name="TextBox 3">
            <a:extLst>
              <a:ext uri="{FF2B5EF4-FFF2-40B4-BE49-F238E27FC236}">
                <a16:creationId xmlns:a16="http://schemas.microsoft.com/office/drawing/2014/main" id="{E57AED08-11B7-F9D2-4FBE-132E856B199E}"/>
              </a:ext>
            </a:extLst>
          </p:cNvPr>
          <p:cNvSpPr txBox="1"/>
          <p:nvPr/>
        </p:nvSpPr>
        <p:spPr>
          <a:xfrm>
            <a:off x="188516" y="5733114"/>
            <a:ext cx="1141195"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Times New Roman"/>
                <a:cs typeface="Times New Roman"/>
              </a:rPr>
              <a:t>Lan, Law and Pan (2022)</a:t>
            </a:r>
            <a:endParaRPr lang="en-US" sz="1400" dirty="0"/>
          </a:p>
        </p:txBody>
      </p:sp>
      <p:sp>
        <p:nvSpPr>
          <p:cNvPr id="5" name="TextBox 4">
            <a:extLst>
              <a:ext uri="{FF2B5EF4-FFF2-40B4-BE49-F238E27FC236}">
                <a16:creationId xmlns:a16="http://schemas.microsoft.com/office/drawing/2014/main" id="{8BB55AFD-E225-C123-91DC-D6EC47AD4A43}"/>
              </a:ext>
            </a:extLst>
          </p:cNvPr>
          <p:cNvSpPr txBox="1"/>
          <p:nvPr/>
        </p:nvSpPr>
        <p:spPr>
          <a:xfrm>
            <a:off x="4298018" y="6041832"/>
            <a:ext cx="1458847"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Times New Roman"/>
                <a:cs typeface="Times New Roman"/>
              </a:rPr>
              <a:t>Burrell (2024)</a:t>
            </a:r>
            <a:endParaRPr lang="en-US" sz="1400" dirty="0"/>
          </a:p>
        </p:txBody>
      </p:sp>
      <p:sp>
        <p:nvSpPr>
          <p:cNvPr id="6" name="TextBox 5">
            <a:extLst>
              <a:ext uri="{FF2B5EF4-FFF2-40B4-BE49-F238E27FC236}">
                <a16:creationId xmlns:a16="http://schemas.microsoft.com/office/drawing/2014/main" id="{D1C11AF8-312D-DCD0-E6D2-3C61A426ACD9}"/>
              </a:ext>
            </a:extLst>
          </p:cNvPr>
          <p:cNvSpPr txBox="1"/>
          <p:nvPr/>
        </p:nvSpPr>
        <p:spPr>
          <a:xfrm>
            <a:off x="9506040" y="5905980"/>
            <a:ext cx="166001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Times New Roman"/>
                <a:cs typeface="Times New Roman"/>
              </a:rPr>
              <a:t>DEPARTMENT FOR EDUCATION (2022)</a:t>
            </a:r>
            <a:endParaRPr lang="en-US" dirty="0"/>
          </a:p>
        </p:txBody>
      </p:sp>
    </p:spTree>
    <p:extLst>
      <p:ext uri="{BB962C8B-B14F-4D97-AF65-F5344CB8AC3E}">
        <p14:creationId xmlns:p14="http://schemas.microsoft.com/office/powerpoint/2010/main" val="21553948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AB1F15-2E13-A1F0-28FA-E8C87DC8F42C}"/>
              </a:ext>
            </a:extLst>
          </p:cNvPr>
          <p:cNvSpPr>
            <a:spLocks noGrp="1"/>
          </p:cNvSpPr>
          <p:nvPr>
            <p:ph type="title"/>
          </p:nvPr>
        </p:nvSpPr>
        <p:spPr/>
        <p:txBody>
          <a:bodyPr/>
          <a:lstStyle/>
          <a:p>
            <a:r>
              <a:rPr lang="en-GB" dirty="0">
                <a:ea typeface="Calibri Light"/>
                <a:cs typeface="Calibri Light"/>
              </a:rPr>
              <a:t>Conclusion </a:t>
            </a:r>
            <a:endParaRPr lang="en-GB" dirty="0"/>
          </a:p>
        </p:txBody>
      </p:sp>
      <p:sp>
        <p:nvSpPr>
          <p:cNvPr id="3" name="Content Placeholder 2">
            <a:extLst>
              <a:ext uri="{FF2B5EF4-FFF2-40B4-BE49-F238E27FC236}">
                <a16:creationId xmlns:a16="http://schemas.microsoft.com/office/drawing/2014/main" id="{BC725914-49C6-332B-446F-2996BD8BC192}"/>
              </a:ext>
            </a:extLst>
          </p:cNvPr>
          <p:cNvSpPr>
            <a:spLocks noGrp="1"/>
          </p:cNvSpPr>
          <p:nvPr>
            <p:ph idx="1"/>
          </p:nvPr>
        </p:nvSpPr>
        <p:spPr/>
        <p:txBody>
          <a:bodyPr vert="horz" lIns="91440" tIns="45720" rIns="91440" bIns="45720" rtlCol="0" anchor="t">
            <a:normAutofit/>
          </a:bodyPr>
          <a:lstStyle/>
          <a:p>
            <a:pPr marL="0" indent="0">
              <a:buNone/>
            </a:pPr>
            <a:r>
              <a:rPr lang="en-GB" dirty="0">
                <a:ea typeface="+mn-lt"/>
                <a:cs typeface="+mn-lt"/>
              </a:rPr>
              <a:t>The effects of cyberbullying on mental and physical health are profound and wide-ranging.</a:t>
            </a:r>
            <a:endParaRPr lang="en-US" dirty="0">
              <a:ea typeface="+mn-lt"/>
              <a:cs typeface="+mn-lt"/>
            </a:endParaRPr>
          </a:p>
          <a:p>
            <a:pPr marL="0" indent="0">
              <a:buNone/>
            </a:pPr>
            <a:endParaRPr lang="en-GB" dirty="0">
              <a:ea typeface="Calibri"/>
              <a:cs typeface="Calibri"/>
            </a:endParaRPr>
          </a:p>
          <a:p>
            <a:pPr marL="0" indent="0">
              <a:buNone/>
            </a:pPr>
            <a:r>
              <a:rPr lang="en-GB" dirty="0">
                <a:ea typeface="+mn-lt"/>
                <a:cs typeface="+mn-lt"/>
              </a:rPr>
              <a:t>To counteract its detrimental effects, support, intervention, and prevention are crucial.</a:t>
            </a:r>
          </a:p>
          <a:p>
            <a:pPr marL="0" indent="0">
              <a:buNone/>
            </a:pPr>
            <a:endParaRPr lang="en-GB" dirty="0">
              <a:ea typeface="Calibri"/>
              <a:cs typeface="Calibri"/>
            </a:endParaRPr>
          </a:p>
          <a:p>
            <a:pPr marL="0" indent="0">
              <a:buNone/>
            </a:pPr>
            <a:endParaRPr lang="en-GB" dirty="0"/>
          </a:p>
        </p:txBody>
      </p:sp>
    </p:spTree>
    <p:extLst>
      <p:ext uri="{BB962C8B-B14F-4D97-AF65-F5344CB8AC3E}">
        <p14:creationId xmlns:p14="http://schemas.microsoft.com/office/powerpoint/2010/main" val="367556216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ny question marks on black background">
            <a:extLst>
              <a:ext uri="{FF2B5EF4-FFF2-40B4-BE49-F238E27FC236}">
                <a16:creationId xmlns:a16="http://schemas.microsoft.com/office/drawing/2014/main" id="{7077C494-F9FE-37FE-F13C-45060C9AF17B}"/>
              </a:ext>
            </a:extLst>
          </p:cNvPr>
          <p:cNvPicPr>
            <a:picLocks noChangeAspect="1"/>
          </p:cNvPicPr>
          <p:nvPr/>
        </p:nvPicPr>
        <p:blipFill rotWithShape="1">
          <a:blip r:embed="rId2"/>
          <a:srcRect t="7619" r="-2" b="-2"/>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BEA343-9EAA-E1EC-7697-11DD9FD6A84B}"/>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rPr>
              <a:t>Any questions </a:t>
            </a:r>
          </a:p>
        </p:txBody>
      </p:sp>
    </p:spTree>
    <p:extLst>
      <p:ext uri="{BB962C8B-B14F-4D97-AF65-F5344CB8AC3E}">
        <p14:creationId xmlns:p14="http://schemas.microsoft.com/office/powerpoint/2010/main" val="28514768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97648B-D088-5937-4F5A-28AC14E605F2}"/>
              </a:ext>
            </a:extLst>
          </p:cNvPr>
          <p:cNvSpPr>
            <a:spLocks noGrp="1"/>
          </p:cNvSpPr>
          <p:nvPr>
            <p:ph type="title"/>
          </p:nvPr>
        </p:nvSpPr>
        <p:spPr/>
        <p:txBody>
          <a:bodyPr/>
          <a:lstStyle/>
          <a:p>
            <a:r>
              <a:rPr lang="en-GB" dirty="0">
                <a:cs typeface="Calibri Light"/>
              </a:rPr>
              <a:t>Reference list </a:t>
            </a:r>
            <a:endParaRPr lang="en-GB" dirty="0"/>
          </a:p>
        </p:txBody>
      </p:sp>
      <p:sp>
        <p:nvSpPr>
          <p:cNvPr id="3" name="Content Placeholder 2">
            <a:extLst>
              <a:ext uri="{FF2B5EF4-FFF2-40B4-BE49-F238E27FC236}">
                <a16:creationId xmlns:a16="http://schemas.microsoft.com/office/drawing/2014/main" id="{C2878F0C-F973-E295-E4D9-2CDAFD919F9E}"/>
              </a:ext>
            </a:extLst>
          </p:cNvPr>
          <p:cNvSpPr>
            <a:spLocks noGrp="1"/>
          </p:cNvSpPr>
          <p:nvPr>
            <p:ph idx="1"/>
          </p:nvPr>
        </p:nvSpPr>
        <p:spPr/>
        <p:txBody>
          <a:bodyPr vert="horz" lIns="91440" tIns="45720" rIns="91440" bIns="45720" rtlCol="0" anchor="t">
            <a:normAutofit/>
          </a:bodyPr>
          <a:lstStyle/>
          <a:p>
            <a:r>
              <a:rPr lang="en-US" sz="1200" dirty="0" err="1">
                <a:latin typeface="Times New Roman"/>
                <a:cs typeface="Times New Roman"/>
              </a:rPr>
              <a:t>Attawell</a:t>
            </a:r>
            <a:r>
              <a:rPr lang="en-US" sz="1200" dirty="0">
                <a:latin typeface="Times New Roman"/>
                <a:cs typeface="Times New Roman"/>
              </a:rPr>
              <a:t>, K. (2019). </a:t>
            </a:r>
            <a:r>
              <a:rPr lang="en-US" sz="1200" i="1" dirty="0">
                <a:latin typeface="Times New Roman"/>
                <a:cs typeface="Times New Roman"/>
              </a:rPr>
              <a:t>Behind the numbers : ending school violence and bullying</a:t>
            </a:r>
            <a:r>
              <a:rPr lang="en-US" sz="1200" dirty="0">
                <a:latin typeface="Times New Roman"/>
                <a:cs typeface="Times New Roman"/>
              </a:rPr>
              <a:t>. [online] Paris, France: The United Nations Educational, Scientific And Cultural Organization. Available at: </a:t>
            </a:r>
            <a:r>
              <a:rPr lang="en-US" sz="1200" dirty="0">
                <a:latin typeface="Times New Roman"/>
                <a:cs typeface="Times New Roman"/>
                <a:hlinkClick r:id="rId2"/>
              </a:rPr>
              <a:t>https://unesdoc.unesco.org/ark:/48223/pf0000366483</a:t>
            </a:r>
            <a:r>
              <a:rPr lang="en-US" sz="1200" dirty="0">
                <a:latin typeface="Times New Roman"/>
                <a:cs typeface="Times New Roman"/>
              </a:rPr>
              <a:t>.</a:t>
            </a:r>
            <a:endParaRPr lang="en-GB">
              <a:cs typeface="Calibri" panose="020F0502020204030204"/>
            </a:endParaRPr>
          </a:p>
          <a:p>
            <a:r>
              <a:rPr lang="en-US" sz="1200" dirty="0">
                <a:latin typeface="Times New Roman"/>
                <a:cs typeface="Times New Roman"/>
              </a:rPr>
              <a:t>Bandura, A. (1977). </a:t>
            </a:r>
            <a:r>
              <a:rPr lang="en-US" sz="1200" i="1" dirty="0">
                <a:latin typeface="Times New Roman"/>
                <a:cs typeface="Times New Roman"/>
              </a:rPr>
              <a:t>Social Learning Theory</a:t>
            </a:r>
            <a:r>
              <a:rPr lang="en-US" sz="1200" dirty="0">
                <a:latin typeface="Times New Roman"/>
                <a:cs typeface="Times New Roman"/>
              </a:rPr>
              <a:t>. Englewood Cliffs: Prentice-Hall.</a:t>
            </a:r>
            <a:endParaRPr lang="en-GB" dirty="0"/>
          </a:p>
          <a:p>
            <a:r>
              <a:rPr lang="en-US" sz="1200" dirty="0">
                <a:latin typeface="Times New Roman"/>
                <a:cs typeface="Times New Roman"/>
              </a:rPr>
              <a:t>Barlett, C.P. (2015). Anonymously hurting others online: The effect of anonymity on cyberbullying frequency. </a:t>
            </a:r>
            <a:r>
              <a:rPr lang="en-US" sz="1200" i="1" dirty="0">
                <a:latin typeface="Times New Roman"/>
                <a:cs typeface="Times New Roman"/>
              </a:rPr>
              <a:t>Psychology of Popular Media Culture</a:t>
            </a:r>
            <a:r>
              <a:rPr lang="en-US" sz="1200" dirty="0">
                <a:latin typeface="Times New Roman"/>
                <a:cs typeface="Times New Roman"/>
              </a:rPr>
              <a:t>, 4(2), pp.70–79. </a:t>
            </a:r>
            <a:r>
              <a:rPr lang="en-US" sz="1200" dirty="0" err="1">
                <a:latin typeface="Times New Roman"/>
                <a:cs typeface="Times New Roman"/>
              </a:rPr>
              <a:t>doi</a:t>
            </a:r>
            <a:r>
              <a:rPr lang="en-US" sz="1200" dirty="0">
                <a:latin typeface="Times New Roman"/>
                <a:cs typeface="Times New Roman"/>
              </a:rPr>
              <a:t>:</a:t>
            </a:r>
            <a:r>
              <a:rPr lang="en-US" sz="1200" dirty="0">
                <a:latin typeface="Times New Roman"/>
                <a:cs typeface="Times New Roman"/>
                <a:hlinkClick r:id="rId3"/>
              </a:rPr>
              <a:t>https://doi.org/10.1037/a0034335</a:t>
            </a:r>
            <a:r>
              <a:rPr lang="en-US" sz="1200" dirty="0">
                <a:latin typeface="Times New Roman"/>
                <a:cs typeface="Times New Roman"/>
              </a:rPr>
              <a:t>.</a:t>
            </a:r>
            <a:endParaRPr lang="en-GB" dirty="0"/>
          </a:p>
          <a:p>
            <a:r>
              <a:rPr lang="en-US" sz="1200" dirty="0" err="1">
                <a:latin typeface="Times New Roman"/>
                <a:cs typeface="Times New Roman"/>
              </a:rPr>
              <a:t>Bozzola</a:t>
            </a:r>
            <a:r>
              <a:rPr lang="en-US" sz="1200" dirty="0">
                <a:latin typeface="Times New Roman"/>
                <a:cs typeface="Times New Roman"/>
              </a:rPr>
              <a:t>, E. (2022a). The Use of Social Media in Children and Adolescents: Scoping Review on the Potential Risks. </a:t>
            </a:r>
            <a:r>
              <a:rPr lang="en-US" sz="1200" i="1" dirty="0">
                <a:latin typeface="Times New Roman"/>
                <a:cs typeface="Times New Roman"/>
              </a:rPr>
              <a:t>International Journal of Environmental Research and Public Health</a:t>
            </a:r>
            <a:r>
              <a:rPr lang="en-US" sz="1200" dirty="0">
                <a:latin typeface="Times New Roman"/>
                <a:cs typeface="Times New Roman"/>
              </a:rPr>
              <a:t>, [online] 19(16), p.9960. </a:t>
            </a:r>
            <a:r>
              <a:rPr lang="en-US" sz="1200" dirty="0" err="1">
                <a:latin typeface="Times New Roman"/>
                <a:cs typeface="Times New Roman"/>
              </a:rPr>
              <a:t>doi</a:t>
            </a:r>
            <a:r>
              <a:rPr lang="en-US" sz="1200" dirty="0">
                <a:latin typeface="Times New Roman"/>
                <a:cs typeface="Times New Roman"/>
              </a:rPr>
              <a:t>:</a:t>
            </a:r>
            <a:r>
              <a:rPr lang="en-US" sz="1200" dirty="0">
                <a:latin typeface="Times New Roman"/>
                <a:cs typeface="Times New Roman"/>
                <a:hlinkClick r:id="rId4"/>
              </a:rPr>
              <a:t>https://doi.org/10.3390/ijerph19169960</a:t>
            </a:r>
            <a:endParaRPr lang="en-GB"/>
          </a:p>
          <a:p>
            <a:r>
              <a:rPr lang="en-US" sz="1200" dirty="0">
                <a:latin typeface="Times New Roman"/>
                <a:cs typeface="Times New Roman"/>
              </a:rPr>
              <a:t>Burrell, D.N. (2024). </a:t>
            </a:r>
            <a:r>
              <a:rPr lang="en-US" sz="1200" i="1" dirty="0">
                <a:latin typeface="Times New Roman"/>
                <a:cs typeface="Times New Roman"/>
              </a:rPr>
              <a:t>Change Dynamics in Healthcare, Technological Innovations, and Complex Scenarios</a:t>
            </a:r>
            <a:r>
              <a:rPr lang="en-US" sz="1200" dirty="0">
                <a:latin typeface="Times New Roman"/>
                <a:cs typeface="Times New Roman"/>
              </a:rPr>
              <a:t>. IGI Global.</a:t>
            </a:r>
            <a:endParaRPr lang="en-GB" dirty="0"/>
          </a:p>
          <a:p>
            <a:r>
              <a:rPr lang="en-US" sz="1200" dirty="0">
                <a:latin typeface="Times New Roman"/>
                <a:cs typeface="Times New Roman"/>
              </a:rPr>
              <a:t>Cawthorne, B. (2016). </a:t>
            </a:r>
            <a:r>
              <a:rPr lang="en-US" sz="1200" i="1" dirty="0">
                <a:latin typeface="Times New Roman"/>
                <a:cs typeface="Times New Roman"/>
              </a:rPr>
              <a:t>New Website</a:t>
            </a:r>
            <a:r>
              <a:rPr lang="en-US" sz="1200" dirty="0">
                <a:latin typeface="Times New Roman"/>
                <a:cs typeface="Times New Roman"/>
              </a:rPr>
              <a:t>. [online] UK Safer Internet Centre. Available at: </a:t>
            </a:r>
            <a:r>
              <a:rPr lang="en-US" sz="1200" dirty="0">
                <a:latin typeface="Times New Roman"/>
                <a:cs typeface="Times New Roman"/>
                <a:hlinkClick r:id="rId5"/>
              </a:rPr>
              <a:t>https://saferinternet.org.uk/blog/new-website</a:t>
            </a:r>
            <a:r>
              <a:rPr lang="en-US" sz="1200" dirty="0">
                <a:latin typeface="Times New Roman"/>
                <a:cs typeface="Times New Roman"/>
              </a:rPr>
              <a:t>.</a:t>
            </a:r>
            <a:endParaRPr lang="en-GB" dirty="0"/>
          </a:p>
          <a:p>
            <a:r>
              <a:rPr lang="en-US" sz="1200" dirty="0">
                <a:latin typeface="Times New Roman"/>
                <a:cs typeface="Times New Roman"/>
              </a:rPr>
              <a:t>Chan Nee </a:t>
            </a:r>
            <a:r>
              <a:rPr lang="en-US" sz="1200" dirty="0" err="1">
                <a:latin typeface="Times New Roman"/>
                <a:cs typeface="Times New Roman"/>
              </a:rPr>
              <a:t>Nee</a:t>
            </a:r>
            <a:r>
              <a:rPr lang="en-US" sz="1200" dirty="0">
                <a:latin typeface="Times New Roman"/>
                <a:cs typeface="Times New Roman"/>
              </a:rPr>
              <a:t>, Samsudin, N., Ho Meng Chuan, Mohd </a:t>
            </a:r>
            <a:r>
              <a:rPr lang="en-US" sz="1200" dirty="0" err="1">
                <a:latin typeface="Times New Roman"/>
                <a:cs typeface="Times New Roman"/>
              </a:rPr>
              <a:t>Rozaimy</a:t>
            </a:r>
            <a:r>
              <a:rPr lang="en-US" sz="1200" dirty="0">
                <a:latin typeface="Times New Roman"/>
                <a:cs typeface="Times New Roman"/>
              </a:rPr>
              <a:t> Ridzuan, Ooi Pei Boon, Ani Munirah Mohamad and Scheithauer, H. (2023). The digital </a:t>
            </a:r>
            <a:r>
              <a:rPr lang="en-US" sz="1200" dirty="0" err="1">
                <a:latin typeface="Times New Roman"/>
                <a:cs typeface="Times New Roman"/>
              </a:rPr>
              <a:t>defence</a:t>
            </a:r>
            <a:r>
              <a:rPr lang="en-US" sz="1200" dirty="0">
                <a:latin typeface="Times New Roman"/>
                <a:cs typeface="Times New Roman"/>
              </a:rPr>
              <a:t> against cyberbullying: A systematic review of tech-based approaches. </a:t>
            </a:r>
            <a:r>
              <a:rPr lang="en-US" sz="1200" i="1" dirty="0">
                <a:latin typeface="Times New Roman"/>
                <a:cs typeface="Times New Roman"/>
              </a:rPr>
              <a:t>Cogent Education</a:t>
            </a:r>
            <a:r>
              <a:rPr lang="en-US" sz="1200" dirty="0">
                <a:latin typeface="Times New Roman"/>
                <a:cs typeface="Times New Roman"/>
              </a:rPr>
              <a:t>, 10(2). </a:t>
            </a:r>
            <a:r>
              <a:rPr lang="en-US" sz="1200" dirty="0" err="1">
                <a:latin typeface="Times New Roman"/>
                <a:cs typeface="Times New Roman"/>
              </a:rPr>
              <a:t>doi</a:t>
            </a:r>
            <a:r>
              <a:rPr lang="en-US" sz="1200" dirty="0">
                <a:latin typeface="Times New Roman"/>
                <a:cs typeface="Times New Roman"/>
              </a:rPr>
              <a:t>:</a:t>
            </a:r>
            <a:r>
              <a:rPr lang="en-US" sz="1200" dirty="0">
                <a:latin typeface="Times New Roman"/>
                <a:cs typeface="Times New Roman"/>
                <a:hlinkClick r:id="rId6"/>
              </a:rPr>
              <a:t>https://doi.org/10.1080/2331186x.2023.2288492</a:t>
            </a:r>
            <a:r>
              <a:rPr lang="en-US" sz="1200" dirty="0">
                <a:latin typeface="Times New Roman"/>
                <a:cs typeface="Times New Roman"/>
              </a:rPr>
              <a:t>.</a:t>
            </a:r>
            <a:endParaRPr lang="en-GB" dirty="0"/>
          </a:p>
          <a:p>
            <a:r>
              <a:rPr lang="en-US" sz="1200" dirty="0">
                <a:latin typeface="Times New Roman"/>
                <a:cs typeface="Times New Roman"/>
              </a:rPr>
              <a:t>Coe, P. (2022). The Draft Online Safety Bill and the Regulation of Hate speech: Have We Opened Pandora’s box? </a:t>
            </a:r>
            <a:r>
              <a:rPr lang="en-US" sz="1200" i="1" dirty="0">
                <a:latin typeface="Times New Roman"/>
                <a:cs typeface="Times New Roman"/>
              </a:rPr>
              <a:t>Journal of Media Law</a:t>
            </a:r>
            <a:r>
              <a:rPr lang="en-US" sz="1200" dirty="0">
                <a:latin typeface="Times New Roman"/>
                <a:cs typeface="Times New Roman"/>
              </a:rPr>
              <a:t>, 14(1), pp.1–26. </a:t>
            </a:r>
            <a:r>
              <a:rPr lang="en-US" sz="1200" dirty="0" err="1">
                <a:latin typeface="Times New Roman"/>
                <a:cs typeface="Times New Roman"/>
              </a:rPr>
              <a:t>doi</a:t>
            </a:r>
            <a:r>
              <a:rPr lang="en-US" sz="1200" dirty="0">
                <a:latin typeface="Times New Roman"/>
                <a:cs typeface="Times New Roman"/>
              </a:rPr>
              <a:t>:</a:t>
            </a:r>
            <a:r>
              <a:rPr lang="en-US" sz="1200" dirty="0">
                <a:latin typeface="Times New Roman"/>
                <a:cs typeface="Times New Roman"/>
                <a:hlinkClick r:id="rId7"/>
              </a:rPr>
              <a:t>https://doi.org/10.1080/17577632.2022.2083870</a:t>
            </a:r>
            <a:r>
              <a:rPr lang="en-US" sz="1200" dirty="0">
                <a:latin typeface="Times New Roman"/>
                <a:cs typeface="Times New Roman"/>
              </a:rPr>
              <a:t>.</a:t>
            </a:r>
            <a:endParaRPr lang="en-GB" dirty="0"/>
          </a:p>
          <a:p>
            <a:r>
              <a:rPr lang="en-US" sz="1200" dirty="0">
                <a:latin typeface="Times New Roman"/>
                <a:cs typeface="Times New Roman"/>
              </a:rPr>
              <a:t>Council of Europe (2014). </a:t>
            </a:r>
            <a:r>
              <a:rPr lang="en-US" sz="1200" i="1" dirty="0">
                <a:latin typeface="Times New Roman"/>
                <a:cs typeface="Times New Roman"/>
              </a:rPr>
              <a:t>Budapest Convention and related standards</a:t>
            </a:r>
            <a:r>
              <a:rPr lang="en-US" sz="1200" dirty="0">
                <a:latin typeface="Times New Roman"/>
                <a:cs typeface="Times New Roman"/>
              </a:rPr>
              <a:t>. [online] Cybercrime. Available at: </a:t>
            </a:r>
            <a:r>
              <a:rPr lang="en-US" sz="1200" dirty="0">
                <a:latin typeface="Times New Roman"/>
                <a:cs typeface="Times New Roman"/>
                <a:hlinkClick r:id="rId8"/>
              </a:rPr>
              <a:t>https://www.coe.int/en/web/cybercrime/the-budapest-convention</a:t>
            </a:r>
            <a:r>
              <a:rPr lang="en-US" sz="1200" dirty="0">
                <a:latin typeface="Times New Roman"/>
                <a:cs typeface="Times New Roman"/>
              </a:rPr>
              <a:t>.</a:t>
            </a:r>
            <a:endParaRPr lang="en-GB" dirty="0"/>
          </a:p>
          <a:p>
            <a:r>
              <a:rPr lang="en-US" sz="1200" dirty="0">
                <a:latin typeface="Times New Roman"/>
                <a:cs typeface="Times New Roman"/>
              </a:rPr>
              <a:t>DEPARTMENT FOR EDUCATION (2022). </a:t>
            </a:r>
            <a:r>
              <a:rPr lang="en-US" sz="1200" i="1" dirty="0">
                <a:latin typeface="Times New Roman"/>
                <a:cs typeface="Times New Roman"/>
              </a:rPr>
              <a:t>Increased mental health support for children and young people</a:t>
            </a:r>
            <a:r>
              <a:rPr lang="en-US" sz="1200" dirty="0">
                <a:latin typeface="Times New Roman"/>
                <a:cs typeface="Times New Roman"/>
              </a:rPr>
              <a:t>. [online] GOV.UK. Available at: </a:t>
            </a:r>
            <a:r>
              <a:rPr lang="en-US" sz="1200" dirty="0">
                <a:latin typeface="Times New Roman"/>
                <a:cs typeface="Times New Roman"/>
                <a:hlinkClick r:id="rId9"/>
              </a:rPr>
              <a:t>https://www.gov.uk/government/news/increased-mental-health-support-for-children-and-young-people</a:t>
            </a:r>
            <a:r>
              <a:rPr lang="en-US" sz="1200" dirty="0">
                <a:latin typeface="Times New Roman"/>
                <a:cs typeface="Times New Roman"/>
              </a:rPr>
              <a:t>.</a:t>
            </a:r>
            <a:endParaRPr lang="en-GB" dirty="0"/>
          </a:p>
          <a:p>
            <a:endParaRPr lang="en-GB" dirty="0">
              <a:cs typeface="Calibri"/>
            </a:endParaRPr>
          </a:p>
        </p:txBody>
      </p:sp>
    </p:spTree>
    <p:extLst>
      <p:ext uri="{BB962C8B-B14F-4D97-AF65-F5344CB8AC3E}">
        <p14:creationId xmlns:p14="http://schemas.microsoft.com/office/powerpoint/2010/main" val="298927313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980D56-C9C3-4EA5-8768-317F4CEF4C9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7844736-9074-6455-3496-9AC0258AB5B1}"/>
              </a:ext>
            </a:extLst>
          </p:cNvPr>
          <p:cNvSpPr>
            <a:spLocks noGrp="1"/>
          </p:cNvSpPr>
          <p:nvPr>
            <p:ph idx="1"/>
          </p:nvPr>
        </p:nvSpPr>
        <p:spPr/>
        <p:txBody>
          <a:bodyPr vert="horz" lIns="91440" tIns="45720" rIns="91440" bIns="45720" rtlCol="0" anchor="t">
            <a:normAutofit/>
          </a:bodyPr>
          <a:lstStyle/>
          <a:p>
            <a:r>
              <a:rPr lang="en-US" sz="1200" dirty="0">
                <a:latin typeface="Times New Roman"/>
                <a:cs typeface="Times New Roman"/>
              </a:rPr>
              <a:t>Department for Education (2023). </a:t>
            </a:r>
            <a:r>
              <a:rPr lang="en-US" sz="1200" i="1" dirty="0">
                <a:latin typeface="Times New Roman"/>
                <a:cs typeface="Times New Roman"/>
              </a:rPr>
              <a:t>Teaching online safety in schools</a:t>
            </a:r>
            <a:r>
              <a:rPr lang="en-US" sz="1200" dirty="0">
                <a:latin typeface="Times New Roman"/>
                <a:cs typeface="Times New Roman"/>
              </a:rPr>
              <a:t>. [online] GOV.UK. Available at: </a:t>
            </a:r>
            <a:r>
              <a:rPr lang="en-US" sz="1200" dirty="0">
                <a:latin typeface="Times New Roman"/>
                <a:cs typeface="Times New Roman"/>
                <a:hlinkClick r:id="rId2"/>
              </a:rPr>
              <a:t>https://www.gov.uk/government/publications/teaching-online-safety-in-schools/teaching-online-safety-in-schools</a:t>
            </a:r>
            <a:r>
              <a:rPr lang="en-US" sz="1200" dirty="0">
                <a:latin typeface="Times New Roman"/>
                <a:cs typeface="Times New Roman"/>
              </a:rPr>
              <a:t>.</a:t>
            </a:r>
            <a:endParaRPr lang="en-GB">
              <a:cs typeface="Calibri" panose="020F0502020204030204"/>
            </a:endParaRPr>
          </a:p>
          <a:p>
            <a:r>
              <a:rPr lang="en-US" sz="1200" dirty="0" err="1">
                <a:latin typeface="Times New Roman"/>
                <a:cs typeface="Times New Roman"/>
              </a:rPr>
              <a:t>Djuraskovic</a:t>
            </a:r>
            <a:r>
              <a:rPr lang="en-US" sz="1200" dirty="0">
                <a:latin typeface="Times New Roman"/>
                <a:cs typeface="Times New Roman"/>
              </a:rPr>
              <a:t>, O. (2023). </a:t>
            </a:r>
            <a:r>
              <a:rPr lang="en-US" sz="1200" i="1" dirty="0" err="1">
                <a:latin typeface="Times New Roman"/>
                <a:cs typeface="Times New Roman"/>
              </a:rPr>
              <a:t>FirstSiteGuide</a:t>
            </a:r>
            <a:r>
              <a:rPr lang="en-US" sz="1200" i="1" dirty="0">
                <a:latin typeface="Times New Roman"/>
                <a:cs typeface="Times New Roman"/>
              </a:rPr>
              <a:t> team</a:t>
            </a:r>
            <a:r>
              <a:rPr lang="en-US" sz="1200" dirty="0">
                <a:latin typeface="Times New Roman"/>
                <a:cs typeface="Times New Roman"/>
              </a:rPr>
              <a:t>. [online] </a:t>
            </a:r>
            <a:r>
              <a:rPr lang="en-US" sz="1200" dirty="0" err="1">
                <a:latin typeface="Times New Roman"/>
                <a:cs typeface="Times New Roman"/>
              </a:rPr>
              <a:t>FirstSiteGuide</a:t>
            </a:r>
            <a:r>
              <a:rPr lang="en-US" sz="1200" dirty="0">
                <a:latin typeface="Times New Roman"/>
                <a:cs typeface="Times New Roman"/>
              </a:rPr>
              <a:t>. Available at: </a:t>
            </a:r>
            <a:r>
              <a:rPr lang="en-US" sz="1200" dirty="0">
                <a:latin typeface="Times New Roman"/>
                <a:cs typeface="Times New Roman"/>
                <a:hlinkClick r:id="rId3"/>
              </a:rPr>
              <a:t>https://firstsiteguide.com/cyberbullying-stats/</a:t>
            </a:r>
            <a:r>
              <a:rPr lang="en-US" sz="1200" dirty="0">
                <a:latin typeface="Times New Roman"/>
                <a:cs typeface="Times New Roman"/>
              </a:rPr>
              <a:t>.</a:t>
            </a:r>
            <a:endParaRPr lang="en-GB" dirty="0"/>
          </a:p>
          <a:p>
            <a:r>
              <a:rPr lang="en-US" sz="1200" dirty="0">
                <a:latin typeface="Times New Roman"/>
                <a:cs typeface="Times New Roman"/>
              </a:rPr>
              <a:t>Donelan, M. (2023). </a:t>
            </a:r>
            <a:r>
              <a:rPr lang="en-US" sz="1200" i="1" dirty="0">
                <a:latin typeface="Times New Roman"/>
                <a:cs typeface="Times New Roman"/>
              </a:rPr>
              <a:t>Britain Makes Internet safer, as Online Safety Bill Finished and Ready to Become Law</a:t>
            </a:r>
            <a:r>
              <a:rPr lang="en-US" sz="1200" dirty="0">
                <a:latin typeface="Times New Roman"/>
                <a:cs typeface="Times New Roman"/>
              </a:rPr>
              <a:t>. [online] GOV.UK. Available at: </a:t>
            </a:r>
            <a:r>
              <a:rPr lang="en-US" sz="1200" dirty="0">
                <a:latin typeface="Times New Roman"/>
                <a:cs typeface="Times New Roman"/>
                <a:hlinkClick r:id="rId4"/>
              </a:rPr>
              <a:t>https://www.gov.uk/government/news/britain-makes-internet-safer-as-online-safety-bill-finished-and-ready-to-become-law</a:t>
            </a:r>
            <a:r>
              <a:rPr lang="en-US" sz="1200" dirty="0">
                <a:latin typeface="Times New Roman"/>
                <a:cs typeface="Times New Roman"/>
              </a:rPr>
              <a:t>.</a:t>
            </a:r>
            <a:endParaRPr lang="en-GB" dirty="0"/>
          </a:p>
          <a:p>
            <a:r>
              <a:rPr lang="en-US" sz="1200" dirty="0" err="1">
                <a:latin typeface="Times New Roman"/>
                <a:cs typeface="Times New Roman"/>
              </a:rPr>
              <a:t>Edosomwan</a:t>
            </a:r>
            <a:r>
              <a:rPr lang="en-US" sz="1200" dirty="0">
                <a:latin typeface="Times New Roman"/>
                <a:cs typeface="Times New Roman"/>
              </a:rPr>
              <a:t>, S. (2011). </a:t>
            </a:r>
            <a:r>
              <a:rPr lang="en-US" sz="1200" i="1" dirty="0">
                <a:latin typeface="Times New Roman"/>
                <a:cs typeface="Times New Roman"/>
              </a:rPr>
              <a:t>The History of Social Media and Its Impact on Business</a:t>
            </a:r>
            <a:r>
              <a:rPr lang="en-US" sz="1200" dirty="0">
                <a:latin typeface="Times New Roman"/>
                <a:cs typeface="Times New Roman"/>
              </a:rPr>
              <a:t>. [online] ResearchGate. Available at: </a:t>
            </a:r>
            <a:r>
              <a:rPr lang="en-US" sz="1200" dirty="0">
                <a:latin typeface="Times New Roman"/>
                <a:cs typeface="Times New Roman"/>
                <a:hlinkClick r:id="rId5"/>
              </a:rPr>
              <a:t>https://www.researchgate.net/publication/303216233_The_history_of_social_media_and_its_impact_on_business</a:t>
            </a:r>
            <a:r>
              <a:rPr lang="en-US" sz="1200" dirty="0">
                <a:latin typeface="Times New Roman"/>
                <a:cs typeface="Times New Roman"/>
              </a:rPr>
              <a:t>.</a:t>
            </a:r>
            <a:endParaRPr lang="en-GB" dirty="0"/>
          </a:p>
          <a:p>
            <a:r>
              <a:rPr lang="en-US" sz="1200" dirty="0">
                <a:latin typeface="Times New Roman"/>
                <a:cs typeface="Times New Roman"/>
              </a:rPr>
              <a:t>Englander, E. (2019). </a:t>
            </a:r>
            <a:r>
              <a:rPr lang="en-US" sz="1200" i="1" dirty="0">
                <a:latin typeface="Times New Roman"/>
                <a:cs typeface="Times New Roman"/>
              </a:rPr>
              <a:t>Childhood Access to Technology and Cyberbullying</a:t>
            </a:r>
            <a:r>
              <a:rPr lang="en-US" sz="1200" dirty="0">
                <a:latin typeface="Times New Roman"/>
                <a:cs typeface="Times New Roman"/>
              </a:rPr>
              <a:t>. [online] </a:t>
            </a:r>
            <a:r>
              <a:rPr lang="en-US" sz="1200" dirty="0">
                <a:latin typeface="Times New Roman"/>
                <a:cs typeface="Times New Roman"/>
                <a:hlinkClick r:id="rId6"/>
              </a:rPr>
              <a:t>www.pediatricsresearchjournal.com</a:t>
            </a:r>
            <a:r>
              <a:rPr lang="en-US" sz="1200" dirty="0">
                <a:latin typeface="Times New Roman"/>
                <a:cs typeface="Times New Roman"/>
              </a:rPr>
              <a:t>. Available at: </a:t>
            </a:r>
            <a:r>
              <a:rPr lang="en-US" sz="1200" dirty="0">
                <a:latin typeface="Times New Roman"/>
                <a:cs typeface="Times New Roman"/>
                <a:hlinkClick r:id="rId7"/>
              </a:rPr>
              <a:t>https://www.pediatricsresearchjournal.com/articles/childhood-access-to-technology-and-cyberbullying.html</a:t>
            </a:r>
            <a:r>
              <a:rPr lang="en-US" sz="1200" dirty="0">
                <a:latin typeface="Times New Roman"/>
                <a:cs typeface="Times New Roman"/>
              </a:rPr>
              <a:t>.</a:t>
            </a:r>
            <a:endParaRPr lang="en-GB"/>
          </a:p>
          <a:p>
            <a:r>
              <a:rPr lang="en-US" sz="1200" dirty="0">
                <a:latin typeface="Times New Roman"/>
                <a:cs typeface="Times New Roman"/>
              </a:rPr>
              <a:t>Gilberto, M. and Joanna, L. (2019). </a:t>
            </a:r>
            <a:r>
              <a:rPr lang="en-US" sz="1200" i="1" dirty="0">
                <a:latin typeface="Times New Roman"/>
                <a:cs typeface="Times New Roman"/>
              </a:rPr>
              <a:t>Cyberbullying and the Critical Importance of Educational Resources for Prevention and Intervention</a:t>
            </a:r>
            <a:r>
              <a:rPr lang="en-US" sz="1200" dirty="0">
                <a:latin typeface="Times New Roman"/>
                <a:cs typeface="Times New Roman"/>
              </a:rPr>
              <a:t>. [online] </a:t>
            </a:r>
            <a:r>
              <a:rPr lang="en-US" sz="1200" i="1" dirty="0">
                <a:latin typeface="Times New Roman"/>
                <a:cs typeface="Times New Roman"/>
              </a:rPr>
              <a:t>Google Books</a:t>
            </a:r>
            <a:r>
              <a:rPr lang="en-US" sz="1200" dirty="0">
                <a:latin typeface="Times New Roman"/>
                <a:cs typeface="Times New Roman"/>
              </a:rPr>
              <a:t>. IGI Global. Available at: </a:t>
            </a:r>
            <a:r>
              <a:rPr lang="en-US" sz="1200" dirty="0">
                <a:latin typeface="Times New Roman"/>
                <a:cs typeface="Times New Roman"/>
                <a:hlinkClick r:id="rId8"/>
              </a:rPr>
              <a:t>https://www.google.co.uk/books/edition/Cyberbullying_and_the_Critical_Importanc/XfadDwAAQBAJ?hl=en&amp;gbpv=1&amp;dq=what+measures+have+snapchat+have+in+place+to+prevent+online+bullying&amp;pg=PA128&amp;printsec=frontcover</a:t>
            </a:r>
            <a:r>
              <a:rPr lang="en-US" sz="1200" dirty="0">
                <a:latin typeface="Times New Roman"/>
                <a:cs typeface="Times New Roman"/>
              </a:rPr>
              <a:t> [Accessed 7 Mar. 2024].</a:t>
            </a:r>
            <a:endParaRPr lang="en-GB" dirty="0"/>
          </a:p>
          <a:p>
            <a:r>
              <a:rPr lang="en-US" sz="1200" dirty="0">
                <a:latin typeface="Times New Roman"/>
                <a:cs typeface="Times New Roman"/>
              </a:rPr>
              <a:t>Gjelaj, M., Buza, K., </a:t>
            </a:r>
            <a:r>
              <a:rPr lang="en-US" sz="1200" dirty="0" err="1">
                <a:latin typeface="Times New Roman"/>
                <a:cs typeface="Times New Roman"/>
              </a:rPr>
              <a:t>Shatri</a:t>
            </a:r>
            <a:r>
              <a:rPr lang="en-US" sz="1200" dirty="0">
                <a:latin typeface="Times New Roman"/>
                <a:cs typeface="Times New Roman"/>
              </a:rPr>
              <a:t>, K. and </a:t>
            </a:r>
            <a:r>
              <a:rPr lang="en-US" sz="1200" dirty="0" err="1">
                <a:latin typeface="Times New Roman"/>
                <a:cs typeface="Times New Roman"/>
              </a:rPr>
              <a:t>Zabeli</a:t>
            </a:r>
            <a:r>
              <a:rPr lang="en-US" sz="1200" dirty="0">
                <a:latin typeface="Times New Roman"/>
                <a:cs typeface="Times New Roman"/>
              </a:rPr>
              <a:t>, N. (2020). Digital Technologies in Early Childhood: Attitudes and Practices of Parents and Teachers in Kosovo. </a:t>
            </a:r>
            <a:r>
              <a:rPr lang="en-US" sz="1200" i="1" dirty="0">
                <a:latin typeface="Times New Roman"/>
                <a:cs typeface="Times New Roman"/>
              </a:rPr>
              <a:t>International Journal of Instruction</a:t>
            </a:r>
            <a:r>
              <a:rPr lang="en-US" sz="1200" dirty="0">
                <a:latin typeface="Times New Roman"/>
                <a:cs typeface="Times New Roman"/>
              </a:rPr>
              <a:t>, 13(1), pp.165–184. </a:t>
            </a:r>
            <a:r>
              <a:rPr lang="en-US" sz="1200" dirty="0" err="1">
                <a:latin typeface="Times New Roman"/>
                <a:cs typeface="Times New Roman"/>
              </a:rPr>
              <a:t>doi</a:t>
            </a:r>
            <a:r>
              <a:rPr lang="en-US" sz="1200" dirty="0">
                <a:latin typeface="Times New Roman"/>
                <a:cs typeface="Times New Roman"/>
              </a:rPr>
              <a:t>:</a:t>
            </a:r>
            <a:r>
              <a:rPr lang="en-US" sz="1200" dirty="0">
                <a:latin typeface="Times New Roman"/>
                <a:cs typeface="Times New Roman"/>
                <a:hlinkClick r:id="rId9"/>
              </a:rPr>
              <a:t>https://doi.org/10.29333/iji.2020.13111a</a:t>
            </a:r>
            <a:r>
              <a:rPr lang="en-US" sz="1200" dirty="0">
                <a:latin typeface="Times New Roman"/>
                <a:cs typeface="Times New Roman"/>
              </a:rPr>
              <a:t>.</a:t>
            </a:r>
            <a:endParaRPr lang="en-GB" dirty="0"/>
          </a:p>
          <a:p>
            <a:r>
              <a:rPr lang="en-US" sz="1200" dirty="0">
                <a:latin typeface="Times New Roman"/>
                <a:cs typeface="Times New Roman"/>
              </a:rPr>
              <a:t>Gohal, G., </a:t>
            </a:r>
            <a:r>
              <a:rPr lang="en-US" sz="1200" dirty="0" err="1">
                <a:latin typeface="Times New Roman"/>
                <a:cs typeface="Times New Roman"/>
              </a:rPr>
              <a:t>Alqassim</a:t>
            </a:r>
            <a:r>
              <a:rPr lang="en-US" sz="1200" dirty="0">
                <a:latin typeface="Times New Roman"/>
                <a:cs typeface="Times New Roman"/>
              </a:rPr>
              <a:t>, A., </a:t>
            </a:r>
            <a:r>
              <a:rPr lang="en-US" sz="1200" dirty="0" err="1">
                <a:latin typeface="Times New Roman"/>
                <a:cs typeface="Times New Roman"/>
              </a:rPr>
              <a:t>Eltyeb</a:t>
            </a:r>
            <a:r>
              <a:rPr lang="en-US" sz="1200" dirty="0">
                <a:latin typeface="Times New Roman"/>
                <a:cs typeface="Times New Roman"/>
              </a:rPr>
              <a:t>, E., </a:t>
            </a:r>
            <a:r>
              <a:rPr lang="en-US" sz="1200" dirty="0" err="1">
                <a:latin typeface="Times New Roman"/>
                <a:cs typeface="Times New Roman"/>
              </a:rPr>
              <a:t>Rayyani</a:t>
            </a:r>
            <a:r>
              <a:rPr lang="en-US" sz="1200" dirty="0">
                <a:latin typeface="Times New Roman"/>
                <a:cs typeface="Times New Roman"/>
              </a:rPr>
              <a:t>, A., Hakami, B., Al Faqih, A., Hakami, A., Qadri, A. and Mahfouz, M. (2023). Prevalence and related risks of cyberbullying and its effects on adolescent. </a:t>
            </a:r>
            <a:r>
              <a:rPr lang="en-US" sz="1200" i="1" dirty="0">
                <a:latin typeface="Times New Roman"/>
                <a:cs typeface="Times New Roman"/>
              </a:rPr>
              <a:t>BMC Psychiatry</a:t>
            </a:r>
            <a:r>
              <a:rPr lang="en-US" sz="1200" dirty="0">
                <a:latin typeface="Times New Roman"/>
                <a:cs typeface="Times New Roman"/>
              </a:rPr>
              <a:t>, [online] 23(1), pp.1–10. </a:t>
            </a:r>
            <a:r>
              <a:rPr lang="en-US" sz="1200" dirty="0" err="1">
                <a:latin typeface="Times New Roman"/>
                <a:cs typeface="Times New Roman"/>
              </a:rPr>
              <a:t>doi</a:t>
            </a:r>
            <a:r>
              <a:rPr lang="en-US" sz="1200" dirty="0">
                <a:latin typeface="Times New Roman"/>
                <a:cs typeface="Times New Roman"/>
              </a:rPr>
              <a:t>:</a:t>
            </a:r>
            <a:r>
              <a:rPr lang="en-US" sz="1200" dirty="0">
                <a:latin typeface="Times New Roman"/>
                <a:cs typeface="Times New Roman"/>
                <a:hlinkClick r:id="rId10"/>
              </a:rPr>
              <a:t>https://doi.org/10.1186/s12888-023-04542-0</a:t>
            </a:r>
            <a:r>
              <a:rPr lang="en-US" sz="1200" dirty="0">
                <a:latin typeface="Times New Roman"/>
                <a:cs typeface="Times New Roman"/>
              </a:rPr>
              <a:t>.</a:t>
            </a:r>
            <a:endParaRPr lang="en-GB" dirty="0"/>
          </a:p>
          <a:p>
            <a:endParaRPr lang="en-GB" dirty="0">
              <a:cs typeface="Calibri"/>
            </a:endParaRPr>
          </a:p>
        </p:txBody>
      </p:sp>
    </p:spTree>
    <p:extLst>
      <p:ext uri="{BB962C8B-B14F-4D97-AF65-F5344CB8AC3E}">
        <p14:creationId xmlns:p14="http://schemas.microsoft.com/office/powerpoint/2010/main" val="196481718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292BB-EFF1-A9A6-7932-436E495AF73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4F41663-2735-4A8F-F99E-70DC3CEC8B28}"/>
              </a:ext>
            </a:extLst>
          </p:cNvPr>
          <p:cNvSpPr>
            <a:spLocks noGrp="1"/>
          </p:cNvSpPr>
          <p:nvPr>
            <p:ph idx="1"/>
          </p:nvPr>
        </p:nvSpPr>
        <p:spPr/>
        <p:txBody>
          <a:bodyPr vert="horz" lIns="91440" tIns="45720" rIns="91440" bIns="45720" rtlCol="0" anchor="t">
            <a:normAutofit/>
          </a:bodyPr>
          <a:lstStyle/>
          <a:p>
            <a:r>
              <a:rPr lang="en-US" sz="1200">
                <a:latin typeface="Times New Roman"/>
                <a:cs typeface="Times New Roman"/>
              </a:rPr>
              <a:t>Google (2024). </a:t>
            </a:r>
            <a:r>
              <a:rPr lang="en-US" sz="1200" i="1">
                <a:latin typeface="Times New Roman"/>
                <a:cs typeface="Times New Roman"/>
              </a:rPr>
              <a:t>Be Internet Awesome</a:t>
            </a:r>
            <a:r>
              <a:rPr lang="en-US" sz="1200">
                <a:latin typeface="Times New Roman"/>
                <a:cs typeface="Times New Roman"/>
              </a:rPr>
              <a:t>. [online] Be Internet Awesome. Available at: </a:t>
            </a:r>
            <a:r>
              <a:rPr lang="en-US" sz="1200" dirty="0">
                <a:latin typeface="Times New Roman"/>
                <a:cs typeface="Times New Roman"/>
                <a:hlinkClick r:id="rId2"/>
              </a:rPr>
              <a:t>https://beinternetawesome.withgoogle.com/en_us/families</a:t>
            </a:r>
            <a:r>
              <a:rPr lang="en-US" sz="1200" dirty="0">
                <a:latin typeface="Times New Roman"/>
                <a:cs typeface="Times New Roman"/>
              </a:rPr>
              <a:t>.</a:t>
            </a:r>
            <a:endParaRPr lang="en-GB">
              <a:cs typeface="Calibri" panose="020F0502020204030204"/>
            </a:endParaRPr>
          </a:p>
          <a:p>
            <a:r>
              <a:rPr lang="en-US" sz="1200">
                <a:latin typeface="Times New Roman"/>
                <a:cs typeface="Times New Roman"/>
              </a:rPr>
              <a:t>GOV.UK (2011). </a:t>
            </a:r>
            <a:r>
              <a:rPr lang="en-US" sz="1200" i="1">
                <a:latin typeface="Times New Roman"/>
                <a:cs typeface="Times New Roman"/>
              </a:rPr>
              <a:t>Bullying at school</a:t>
            </a:r>
            <a:r>
              <a:rPr lang="en-US" sz="1200">
                <a:latin typeface="Times New Roman"/>
                <a:cs typeface="Times New Roman"/>
              </a:rPr>
              <a:t>. [online] GOV.UK. Available at: </a:t>
            </a:r>
            <a:r>
              <a:rPr lang="en-US" sz="1200" dirty="0">
                <a:latin typeface="Times New Roman"/>
                <a:cs typeface="Times New Roman"/>
                <a:hlinkClick r:id="rId3"/>
              </a:rPr>
              <a:t>https://www.gov.uk/bullying-at-school</a:t>
            </a:r>
            <a:r>
              <a:rPr lang="en-US" sz="1200" dirty="0">
                <a:latin typeface="Times New Roman"/>
                <a:cs typeface="Times New Roman"/>
              </a:rPr>
              <a:t>.</a:t>
            </a:r>
            <a:endParaRPr lang="en-GB" dirty="0"/>
          </a:p>
          <a:p>
            <a:r>
              <a:rPr lang="en-US" sz="1200">
                <a:latin typeface="Times New Roman"/>
                <a:cs typeface="Times New Roman"/>
              </a:rPr>
              <a:t>GOV.UK (2023). </a:t>
            </a:r>
            <a:r>
              <a:rPr lang="en-US" sz="1200" i="1">
                <a:latin typeface="Times New Roman"/>
                <a:cs typeface="Times New Roman"/>
              </a:rPr>
              <a:t>Online Safety Act 2023</a:t>
            </a:r>
            <a:r>
              <a:rPr lang="en-US" sz="1200">
                <a:latin typeface="Times New Roman"/>
                <a:cs typeface="Times New Roman"/>
              </a:rPr>
              <a:t>. [online] Legislation.gov.uk. Available at: </a:t>
            </a:r>
            <a:r>
              <a:rPr lang="en-US" sz="1200" dirty="0">
                <a:latin typeface="Times New Roman"/>
                <a:cs typeface="Times New Roman"/>
                <a:hlinkClick r:id="rId4"/>
              </a:rPr>
              <a:t>https://www.legislation.gov.uk/ukpga/2023/50/enacted</a:t>
            </a:r>
            <a:r>
              <a:rPr lang="en-US" sz="1200" dirty="0">
                <a:latin typeface="Times New Roman"/>
                <a:cs typeface="Times New Roman"/>
              </a:rPr>
              <a:t>.</a:t>
            </a:r>
            <a:endParaRPr lang="en-GB" dirty="0"/>
          </a:p>
          <a:p>
            <a:r>
              <a:rPr lang="en-US" sz="1200" dirty="0">
                <a:latin typeface="Times New Roman"/>
                <a:cs typeface="Times New Roman"/>
              </a:rPr>
              <a:t>Instagram (2023). </a:t>
            </a:r>
            <a:r>
              <a:rPr lang="en-US" sz="1200" i="1" dirty="0">
                <a:latin typeface="Times New Roman"/>
                <a:cs typeface="Times New Roman"/>
              </a:rPr>
              <a:t>Anti-Bullying on Instagram</a:t>
            </a:r>
            <a:r>
              <a:rPr lang="en-US" sz="1200" dirty="0">
                <a:latin typeface="Times New Roman"/>
                <a:cs typeface="Times New Roman"/>
              </a:rPr>
              <a:t>. [online] about.instagram.com. Available at: </a:t>
            </a:r>
            <a:r>
              <a:rPr lang="en-US" sz="1200" dirty="0">
                <a:latin typeface="Times New Roman"/>
                <a:cs typeface="Times New Roman"/>
                <a:hlinkClick r:id="rId5"/>
              </a:rPr>
              <a:t>https://about.instagram.com/community/anti-bullying</a:t>
            </a:r>
            <a:r>
              <a:rPr lang="en-US" sz="1200" dirty="0">
                <a:latin typeface="Times New Roman"/>
                <a:cs typeface="Times New Roman"/>
              </a:rPr>
              <a:t>.</a:t>
            </a:r>
            <a:endParaRPr lang="en-GB" dirty="0"/>
          </a:p>
          <a:p>
            <a:r>
              <a:rPr lang="en-US" sz="1200" dirty="0">
                <a:latin typeface="Times New Roman"/>
                <a:cs typeface="Times New Roman"/>
              </a:rPr>
              <a:t>Jacob </a:t>
            </a:r>
            <a:r>
              <a:rPr lang="en-US" sz="1200" dirty="0" err="1">
                <a:latin typeface="Times New Roman"/>
                <a:cs typeface="Times New Roman"/>
              </a:rPr>
              <a:t>U'mofe</a:t>
            </a:r>
            <a:r>
              <a:rPr lang="en-US" sz="1200" dirty="0">
                <a:latin typeface="Times New Roman"/>
                <a:cs typeface="Times New Roman"/>
              </a:rPr>
              <a:t> Gordon and </a:t>
            </a:r>
            <a:r>
              <a:rPr lang="en-US" sz="1200" dirty="0" err="1">
                <a:latin typeface="Times New Roman"/>
                <a:cs typeface="Times New Roman"/>
              </a:rPr>
              <a:t>Springerlink</a:t>
            </a:r>
            <a:r>
              <a:rPr lang="en-US" sz="1200" dirty="0">
                <a:latin typeface="Times New Roman"/>
                <a:cs typeface="Times New Roman"/>
              </a:rPr>
              <a:t> (Online Service (2018). </a:t>
            </a:r>
            <a:r>
              <a:rPr lang="en-US" sz="1200" i="1" dirty="0">
                <a:latin typeface="Times New Roman"/>
                <a:cs typeface="Times New Roman"/>
              </a:rPr>
              <a:t>Bullying Prevention and Intervention at School : Integrating Theory and Research into Best Practices</a:t>
            </a:r>
            <a:r>
              <a:rPr lang="en-US" sz="1200" dirty="0">
                <a:latin typeface="Times New Roman"/>
                <a:cs typeface="Times New Roman"/>
              </a:rPr>
              <a:t>. Cham: Springer International Publishing.</a:t>
            </a:r>
            <a:endParaRPr lang="en-GB" dirty="0"/>
          </a:p>
          <a:p>
            <a:r>
              <a:rPr lang="en-US" sz="1200" dirty="0">
                <a:latin typeface="Times New Roman"/>
                <a:cs typeface="Times New Roman"/>
              </a:rPr>
              <a:t>Jones, L.M., Mitchell, K.J. and </a:t>
            </a:r>
            <a:r>
              <a:rPr lang="en-US" sz="1200" dirty="0" err="1">
                <a:latin typeface="Times New Roman"/>
                <a:cs typeface="Times New Roman"/>
              </a:rPr>
              <a:t>Finkelhor</a:t>
            </a:r>
            <a:r>
              <a:rPr lang="en-US" sz="1200" dirty="0">
                <a:latin typeface="Times New Roman"/>
                <a:cs typeface="Times New Roman"/>
              </a:rPr>
              <a:t>, D. (2013). Online harassment in context: Trends from three Youth Internet Safety Surveys (2000, 2005, 2010). </a:t>
            </a:r>
            <a:r>
              <a:rPr lang="en-US" sz="1200" i="1" dirty="0">
                <a:latin typeface="Times New Roman"/>
                <a:cs typeface="Times New Roman"/>
              </a:rPr>
              <a:t>Psychology of Violence</a:t>
            </a:r>
            <a:r>
              <a:rPr lang="en-US" sz="1200" dirty="0">
                <a:latin typeface="Times New Roman"/>
                <a:cs typeface="Times New Roman"/>
              </a:rPr>
              <a:t>, [online] 3(1), pp.53–69. </a:t>
            </a:r>
            <a:r>
              <a:rPr lang="en-US" sz="1200" dirty="0" err="1">
                <a:latin typeface="Times New Roman"/>
                <a:cs typeface="Times New Roman"/>
              </a:rPr>
              <a:t>doi</a:t>
            </a:r>
            <a:r>
              <a:rPr lang="en-US" sz="1200" dirty="0">
                <a:latin typeface="Times New Roman"/>
                <a:cs typeface="Times New Roman"/>
              </a:rPr>
              <a:t>:</a:t>
            </a:r>
            <a:r>
              <a:rPr lang="en-US" sz="1200" dirty="0">
                <a:latin typeface="Times New Roman"/>
                <a:cs typeface="Times New Roman"/>
                <a:hlinkClick r:id="rId6"/>
              </a:rPr>
              <a:t>https://doi.org/10.1037/a0030309</a:t>
            </a:r>
            <a:r>
              <a:rPr lang="en-US" sz="1200" dirty="0">
                <a:latin typeface="Times New Roman"/>
                <a:cs typeface="Times New Roman"/>
              </a:rPr>
              <a:t>.</a:t>
            </a:r>
            <a:endParaRPr lang="en-GB" dirty="0"/>
          </a:p>
          <a:p>
            <a:r>
              <a:rPr lang="en-US" sz="1200" dirty="0">
                <a:latin typeface="Times New Roman"/>
                <a:cs typeface="Times New Roman"/>
              </a:rPr>
              <a:t>Kaur, M. and Saini, M. (2022). Indian government initiatives on cyberbullying: A case study on cyberbullying in Indian higher education institutions. </a:t>
            </a:r>
            <a:r>
              <a:rPr lang="en-US" sz="1200" i="1" dirty="0">
                <a:latin typeface="Times New Roman"/>
                <a:cs typeface="Times New Roman"/>
              </a:rPr>
              <a:t>Education and Information Technologies</a:t>
            </a:r>
            <a:r>
              <a:rPr lang="en-US" sz="1200" dirty="0">
                <a:latin typeface="Times New Roman"/>
                <a:cs typeface="Times New Roman"/>
              </a:rPr>
              <a:t>, Volume 28, pages 581–615, (2023)(Volume 28, pages 581–615, (2023)). </a:t>
            </a:r>
            <a:r>
              <a:rPr lang="en-US" sz="1200" dirty="0" err="1">
                <a:latin typeface="Times New Roman"/>
                <a:cs typeface="Times New Roman"/>
              </a:rPr>
              <a:t>doi</a:t>
            </a:r>
            <a:r>
              <a:rPr lang="en-US" sz="1200" dirty="0">
                <a:latin typeface="Times New Roman"/>
                <a:cs typeface="Times New Roman"/>
              </a:rPr>
              <a:t>:</a:t>
            </a:r>
            <a:r>
              <a:rPr lang="en-US" sz="1200" dirty="0">
                <a:latin typeface="Times New Roman"/>
                <a:cs typeface="Times New Roman"/>
                <a:hlinkClick r:id="rId7"/>
              </a:rPr>
              <a:t>https://doi.org/10.1007/s10639-022-11168-4</a:t>
            </a:r>
            <a:r>
              <a:rPr lang="en-US" sz="1200" dirty="0">
                <a:latin typeface="Times New Roman"/>
                <a:cs typeface="Times New Roman"/>
              </a:rPr>
              <a:t>.</a:t>
            </a:r>
            <a:endParaRPr lang="en-GB" dirty="0"/>
          </a:p>
          <a:p>
            <a:r>
              <a:rPr lang="en-US" sz="1200" dirty="0">
                <a:latin typeface="Times New Roman"/>
                <a:cs typeface="Times New Roman"/>
              </a:rPr>
              <a:t>Label , D.T. (2024). </a:t>
            </a:r>
            <a:r>
              <a:rPr lang="en-US" sz="1200" i="1" dirty="0">
                <a:latin typeface="Times New Roman"/>
                <a:cs typeface="Times New Roman"/>
              </a:rPr>
              <a:t>Ditch the Label, mental health platform</a:t>
            </a:r>
            <a:r>
              <a:rPr lang="en-US" sz="1200" dirty="0">
                <a:latin typeface="Times New Roman"/>
                <a:cs typeface="Times New Roman"/>
              </a:rPr>
              <a:t>. [online] Ditch The Label. Available at: </a:t>
            </a:r>
            <a:r>
              <a:rPr lang="en-US" sz="1200" dirty="0">
                <a:latin typeface="Times New Roman"/>
                <a:cs typeface="Times New Roman"/>
                <a:hlinkClick r:id="rId8"/>
              </a:rPr>
              <a:t>https://www.ditchthelabel.org/about-us</a:t>
            </a:r>
            <a:r>
              <a:rPr lang="en-US" sz="1200" dirty="0">
                <a:latin typeface="Times New Roman"/>
                <a:cs typeface="Times New Roman"/>
              </a:rPr>
              <a:t>.</a:t>
            </a:r>
            <a:endParaRPr lang="en-GB" dirty="0"/>
          </a:p>
          <a:p>
            <a:r>
              <a:rPr lang="en-US" sz="1200" dirty="0">
                <a:latin typeface="Times New Roman"/>
                <a:cs typeface="Times New Roman"/>
              </a:rPr>
              <a:t>Labs , T.G. (2013). </a:t>
            </a:r>
            <a:r>
              <a:rPr lang="en-US" sz="1200" i="1" dirty="0">
                <a:latin typeface="Times New Roman"/>
                <a:cs typeface="Times New Roman"/>
              </a:rPr>
              <a:t>Teenager Hannah Smith killed herself because of online bullying, says father</a:t>
            </a:r>
            <a:r>
              <a:rPr lang="en-US" sz="1200" dirty="0">
                <a:latin typeface="Times New Roman"/>
                <a:cs typeface="Times New Roman"/>
              </a:rPr>
              <a:t>. [online] the Guardian. Available at: </a:t>
            </a:r>
            <a:r>
              <a:rPr lang="en-US" sz="1200" dirty="0">
                <a:latin typeface="Times New Roman"/>
                <a:cs typeface="Times New Roman"/>
                <a:hlinkClick r:id="rId9"/>
              </a:rPr>
              <a:t>https://www.theguardian.com/society/2013/aug/06/hannah-smith-online-bullying</a:t>
            </a:r>
            <a:r>
              <a:rPr lang="en-US" sz="1200" dirty="0">
                <a:latin typeface="Times New Roman"/>
                <a:cs typeface="Times New Roman"/>
              </a:rPr>
              <a:t>.</a:t>
            </a:r>
            <a:endParaRPr lang="en-GB" dirty="0"/>
          </a:p>
          <a:p>
            <a:r>
              <a:rPr lang="en-US" sz="1200" dirty="0">
                <a:latin typeface="Times New Roman"/>
                <a:cs typeface="Times New Roman"/>
              </a:rPr>
              <a:t>Learning, N. (2024). </a:t>
            </a:r>
            <a:r>
              <a:rPr lang="en-US" sz="1200" i="1" dirty="0">
                <a:latin typeface="Times New Roman"/>
                <a:cs typeface="Times New Roman"/>
              </a:rPr>
              <a:t>NSPCC </a:t>
            </a:r>
            <a:r>
              <a:rPr lang="en-US" sz="1200" i="1" dirty="0" err="1">
                <a:latin typeface="Times New Roman"/>
                <a:cs typeface="Times New Roman"/>
              </a:rPr>
              <a:t>elearning</a:t>
            </a:r>
            <a:r>
              <a:rPr lang="en-US" sz="1200" i="1" dirty="0">
                <a:latin typeface="Times New Roman"/>
                <a:cs typeface="Times New Roman"/>
              </a:rPr>
              <a:t>: online courses</a:t>
            </a:r>
            <a:r>
              <a:rPr lang="en-US" sz="1200" dirty="0">
                <a:latin typeface="Times New Roman"/>
                <a:cs typeface="Times New Roman"/>
              </a:rPr>
              <a:t>. [online] NSPCC Learning. Available at: </a:t>
            </a:r>
            <a:r>
              <a:rPr lang="en-US" sz="1200" dirty="0">
                <a:latin typeface="Times New Roman"/>
                <a:cs typeface="Times New Roman"/>
                <a:hlinkClick r:id="rId10"/>
              </a:rPr>
              <a:t>https://learning.nspcc.org.uk/training/our-elearning-courses?gad_source=1&amp;gclid=CjwKCAiA6KWvBhAREiwAFPZM7k_yoS4Oe1o-mVb0b3081-otBrVaLUwhBIBmRj-JZ8G2yEir-kxeGhoCQzMQAvD_BwE&amp;gclsrc=aw.ds</a:t>
            </a:r>
            <a:r>
              <a:rPr lang="en-US" sz="1200" dirty="0">
                <a:latin typeface="Times New Roman"/>
                <a:cs typeface="Times New Roman"/>
              </a:rPr>
              <a:t> [Accessed 7 Mar. 2024].</a:t>
            </a:r>
            <a:endParaRPr lang="en-GB" dirty="0"/>
          </a:p>
          <a:p>
            <a:endParaRPr lang="en-GB" dirty="0">
              <a:cs typeface="Calibri"/>
            </a:endParaRPr>
          </a:p>
        </p:txBody>
      </p:sp>
    </p:spTree>
    <p:extLst>
      <p:ext uri="{BB962C8B-B14F-4D97-AF65-F5344CB8AC3E}">
        <p14:creationId xmlns:p14="http://schemas.microsoft.com/office/powerpoint/2010/main" val="266229962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B9A1EE-1B4B-B4DC-8960-AEB48ABB73A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06174F9-A487-7CBC-BFF3-4AC5D70A3BF6}"/>
              </a:ext>
            </a:extLst>
          </p:cNvPr>
          <p:cNvSpPr>
            <a:spLocks noGrp="1"/>
          </p:cNvSpPr>
          <p:nvPr>
            <p:ph idx="1"/>
          </p:nvPr>
        </p:nvSpPr>
        <p:spPr/>
        <p:txBody>
          <a:bodyPr vert="horz" lIns="91440" tIns="45720" rIns="91440" bIns="45720" rtlCol="0" anchor="t">
            <a:normAutofit lnSpcReduction="10000"/>
          </a:bodyPr>
          <a:lstStyle/>
          <a:p>
            <a:r>
              <a:rPr lang="en-US" sz="1200" dirty="0">
                <a:latin typeface="Times New Roman"/>
                <a:cs typeface="Times New Roman"/>
              </a:rPr>
              <a:t>Lyndon Seitz (2022). </a:t>
            </a:r>
            <a:r>
              <a:rPr lang="en-US" sz="1200" i="1" dirty="0">
                <a:latin typeface="Times New Roman"/>
                <a:cs typeface="Times New Roman"/>
              </a:rPr>
              <a:t>51 Critical Cyber Bullying Statistics in 2019</a:t>
            </a:r>
            <a:r>
              <a:rPr lang="en-US" sz="1200" dirty="0">
                <a:latin typeface="Times New Roman"/>
                <a:cs typeface="Times New Roman"/>
              </a:rPr>
              <a:t>. [online] BroadbandSearch.net. Available at: </a:t>
            </a:r>
            <a:r>
              <a:rPr lang="en-US" sz="1200" dirty="0">
                <a:latin typeface="Times New Roman"/>
                <a:cs typeface="Times New Roman"/>
                <a:hlinkClick r:id="rId2"/>
              </a:rPr>
              <a:t>https://www.broadbandsearch.net/blog/cyber-bullying-statistics</a:t>
            </a:r>
            <a:r>
              <a:rPr lang="en-US" sz="1200" dirty="0">
                <a:latin typeface="Times New Roman"/>
                <a:cs typeface="Times New Roman"/>
              </a:rPr>
              <a:t>.</a:t>
            </a:r>
            <a:endParaRPr lang="en-GB">
              <a:cs typeface="Calibri" panose="020F0502020204030204"/>
            </a:endParaRPr>
          </a:p>
          <a:p>
            <a:r>
              <a:rPr lang="en-US" sz="1200" dirty="0">
                <a:latin typeface="Times New Roman"/>
                <a:cs typeface="Times New Roman"/>
              </a:rPr>
              <a:t>Matthew Bergman (2023). </a:t>
            </a:r>
            <a:r>
              <a:rPr lang="en-US" sz="1200" i="1" dirty="0">
                <a:latin typeface="Times New Roman"/>
                <a:cs typeface="Times New Roman"/>
              </a:rPr>
              <a:t>Effects of Cyberbullying: What Parents &amp; Teenagers Need to Know</a:t>
            </a:r>
            <a:r>
              <a:rPr lang="en-US" sz="1200" dirty="0">
                <a:latin typeface="Times New Roman"/>
                <a:cs typeface="Times New Roman"/>
              </a:rPr>
              <a:t>. [online] Social Media Victim’s Law Center. Available at: </a:t>
            </a:r>
            <a:r>
              <a:rPr lang="en-US" sz="1200" dirty="0">
                <a:latin typeface="Times New Roman"/>
                <a:cs typeface="Times New Roman"/>
                <a:hlinkClick r:id="rId3"/>
              </a:rPr>
              <a:t>https://socialmediavictims.org/cyberbullying/effects/</a:t>
            </a:r>
            <a:r>
              <a:rPr lang="en-US" sz="1200" dirty="0">
                <a:latin typeface="Times New Roman"/>
                <a:cs typeface="Times New Roman"/>
              </a:rPr>
              <a:t>.</a:t>
            </a:r>
            <a:endParaRPr lang="en-GB" dirty="0"/>
          </a:p>
          <a:p>
            <a:r>
              <a:rPr lang="en-US" sz="1200" dirty="0" err="1">
                <a:latin typeface="Times New Roman"/>
                <a:cs typeface="Times New Roman"/>
              </a:rPr>
              <a:t>Morese</a:t>
            </a:r>
            <a:r>
              <a:rPr lang="en-US" sz="1200" dirty="0">
                <a:latin typeface="Times New Roman"/>
                <a:cs typeface="Times New Roman"/>
              </a:rPr>
              <a:t>, R., Thornberg, R. and Longobardi, C. (2022). </a:t>
            </a:r>
            <a:r>
              <a:rPr lang="en-US" sz="1200" i="1" dirty="0">
                <a:latin typeface="Times New Roman"/>
                <a:cs typeface="Times New Roman"/>
              </a:rPr>
              <a:t>Cyberbullying and Mental Health: An Interdisciplinary Perspective</a:t>
            </a:r>
            <a:r>
              <a:rPr lang="en-US" sz="1200" dirty="0">
                <a:latin typeface="Times New Roman"/>
                <a:cs typeface="Times New Roman"/>
              </a:rPr>
              <a:t>. Frontiers Media SA.</a:t>
            </a:r>
            <a:endParaRPr lang="en-GB" dirty="0"/>
          </a:p>
          <a:p>
            <a:r>
              <a:rPr lang="en-US" sz="1200" dirty="0">
                <a:latin typeface="Times New Roman"/>
                <a:cs typeface="Times New Roman"/>
              </a:rPr>
              <a:t>News, B. (2022). Molly Russell: Coroner’s report urges social media changes. </a:t>
            </a:r>
            <a:r>
              <a:rPr lang="en-US" sz="1200" i="1" dirty="0">
                <a:latin typeface="Times New Roman"/>
                <a:cs typeface="Times New Roman"/>
              </a:rPr>
              <a:t>BBC News</a:t>
            </a:r>
            <a:r>
              <a:rPr lang="en-US" sz="1200" dirty="0">
                <a:latin typeface="Times New Roman"/>
                <a:cs typeface="Times New Roman"/>
              </a:rPr>
              <a:t>. [online] 14 Oct. Available at: </a:t>
            </a:r>
            <a:r>
              <a:rPr lang="en-US" sz="1200" dirty="0">
                <a:latin typeface="Times New Roman"/>
                <a:cs typeface="Times New Roman"/>
                <a:hlinkClick r:id="rId4"/>
              </a:rPr>
              <a:t>https://www.bbc.co.uk/news/uk-england-london-63254635</a:t>
            </a:r>
            <a:r>
              <a:rPr lang="en-US" sz="1200" dirty="0">
                <a:latin typeface="Times New Roman"/>
                <a:cs typeface="Times New Roman"/>
              </a:rPr>
              <a:t>.</a:t>
            </a:r>
            <a:endParaRPr lang="en-GB" dirty="0"/>
          </a:p>
          <a:p>
            <a:r>
              <a:rPr lang="en-US" sz="1200" dirty="0">
                <a:latin typeface="Times New Roman"/>
                <a:cs typeface="Times New Roman"/>
              </a:rPr>
              <a:t>Niall McCarthy (2018). </a:t>
            </a:r>
            <a:r>
              <a:rPr lang="en-US" sz="1200" i="1" dirty="0">
                <a:latin typeface="Times New Roman"/>
                <a:cs typeface="Times New Roman"/>
              </a:rPr>
              <a:t>Infographic: Where Cyberbullying Is Most Prevalent</a:t>
            </a:r>
            <a:r>
              <a:rPr lang="en-US" sz="1200" dirty="0">
                <a:latin typeface="Times New Roman"/>
                <a:cs typeface="Times New Roman"/>
              </a:rPr>
              <a:t>. [online] Statista Infographics. Available at: </a:t>
            </a:r>
            <a:r>
              <a:rPr lang="en-US" sz="1200" dirty="0">
                <a:latin typeface="Times New Roman"/>
                <a:cs typeface="Times New Roman"/>
                <a:hlinkClick r:id="rId5"/>
              </a:rPr>
              <a:t>https://www.statista.com/chart/15926/the-share-of-parents-who-say-their-child-has-experienced-cyberbullying/</a:t>
            </a:r>
            <a:r>
              <a:rPr lang="en-US" sz="1200" dirty="0">
                <a:latin typeface="Times New Roman"/>
                <a:cs typeface="Times New Roman"/>
              </a:rPr>
              <a:t>.</a:t>
            </a:r>
            <a:endParaRPr lang="en-GB" dirty="0"/>
          </a:p>
          <a:p>
            <a:r>
              <a:rPr lang="en-US" sz="1200" dirty="0">
                <a:latin typeface="Times New Roman"/>
                <a:cs typeface="Times New Roman"/>
              </a:rPr>
              <a:t>NSPCC (2016). </a:t>
            </a:r>
            <a:r>
              <a:rPr lang="en-US" sz="1200" i="1" dirty="0">
                <a:latin typeface="Times New Roman"/>
                <a:cs typeface="Times New Roman"/>
              </a:rPr>
              <a:t>Bullying and cyberbullying</a:t>
            </a:r>
            <a:r>
              <a:rPr lang="en-US" sz="1200" dirty="0">
                <a:latin typeface="Times New Roman"/>
                <a:cs typeface="Times New Roman"/>
              </a:rPr>
              <a:t>. [online] NSPCC. Available at: </a:t>
            </a:r>
            <a:r>
              <a:rPr lang="en-US" sz="1200" dirty="0">
                <a:latin typeface="Times New Roman"/>
                <a:cs typeface="Times New Roman"/>
                <a:hlinkClick r:id="rId6"/>
              </a:rPr>
              <a:t>https://www.nspcc.org.uk/what-is-child-abuse/types-of-abuse/bullying-and-cyberbullying/</a:t>
            </a:r>
            <a:r>
              <a:rPr lang="en-US" sz="1200" dirty="0">
                <a:latin typeface="Times New Roman"/>
                <a:cs typeface="Times New Roman"/>
              </a:rPr>
              <a:t>.</a:t>
            </a:r>
            <a:endParaRPr lang="en-GB" dirty="0"/>
          </a:p>
          <a:p>
            <a:r>
              <a:rPr lang="en-US" sz="1200" dirty="0" err="1">
                <a:latin typeface="Times New Roman"/>
                <a:cs typeface="Times New Roman"/>
              </a:rPr>
              <a:t>nz</a:t>
            </a:r>
            <a:r>
              <a:rPr lang="en-US" sz="1200" dirty="0">
                <a:latin typeface="Times New Roman"/>
                <a:cs typeface="Times New Roman"/>
              </a:rPr>
              <a:t>, Justice. govt. (2024). </a:t>
            </a:r>
            <a:r>
              <a:rPr lang="en-US" sz="1200" i="1" dirty="0">
                <a:latin typeface="Times New Roman"/>
                <a:cs typeface="Times New Roman"/>
              </a:rPr>
              <a:t>Hundreds helped by cyberbullying laws | New Zealand Ministry of Justice</a:t>
            </a:r>
            <a:r>
              <a:rPr lang="en-US" sz="1200" dirty="0">
                <a:latin typeface="Times New Roman"/>
                <a:cs typeface="Times New Roman"/>
              </a:rPr>
              <a:t>. [online] </a:t>
            </a:r>
            <a:r>
              <a:rPr lang="en-US" sz="1200" dirty="0">
                <a:latin typeface="Times New Roman"/>
                <a:cs typeface="Times New Roman"/>
                <a:hlinkClick r:id="rId7"/>
              </a:rPr>
              <a:t>www.justice.govt.nz</a:t>
            </a:r>
            <a:r>
              <a:rPr lang="en-US" sz="1200" dirty="0">
                <a:latin typeface="Times New Roman"/>
                <a:cs typeface="Times New Roman"/>
              </a:rPr>
              <a:t>. Available at: </a:t>
            </a:r>
            <a:r>
              <a:rPr lang="en-US" sz="1200" dirty="0">
                <a:latin typeface="Times New Roman"/>
                <a:cs typeface="Times New Roman"/>
                <a:hlinkClick r:id="rId8"/>
              </a:rPr>
              <a:t>https://www.justice.govt.nz/about/news-and-media/news-and-media-archive/news-archive/hundreds-helped-by-cyberbullying-laws/</a:t>
            </a:r>
            <a:r>
              <a:rPr lang="en-US" sz="1200" dirty="0">
                <a:latin typeface="Times New Roman"/>
                <a:cs typeface="Times New Roman"/>
              </a:rPr>
              <a:t>.</a:t>
            </a:r>
            <a:endParaRPr lang="en-GB"/>
          </a:p>
          <a:p>
            <a:r>
              <a:rPr lang="en-US" sz="1200" dirty="0">
                <a:latin typeface="Times New Roman"/>
                <a:cs typeface="Times New Roman"/>
              </a:rPr>
              <a:t>OFCOM (2022). </a:t>
            </a:r>
            <a:r>
              <a:rPr lang="en-US" sz="1200" i="1" dirty="0">
                <a:latin typeface="Times New Roman"/>
                <a:cs typeface="Times New Roman"/>
              </a:rPr>
              <a:t>Threat of online bullying greater than offline</a:t>
            </a:r>
            <a:r>
              <a:rPr lang="en-US" sz="1200" dirty="0">
                <a:latin typeface="Times New Roman"/>
                <a:cs typeface="Times New Roman"/>
              </a:rPr>
              <a:t>. [online] Ofcom. Available at: </a:t>
            </a:r>
            <a:r>
              <a:rPr lang="en-US" sz="1200" dirty="0">
                <a:latin typeface="Times New Roman"/>
                <a:cs typeface="Times New Roman"/>
                <a:hlinkClick r:id="rId9"/>
              </a:rPr>
              <a:t>https://www.ofcom.org.uk/news-centre/2022/threat-of-online-bullying-greater-than-offline</a:t>
            </a:r>
            <a:endParaRPr lang="en-GB"/>
          </a:p>
          <a:p>
            <a:r>
              <a:rPr lang="en-US" sz="1200" dirty="0">
                <a:latin typeface="Times New Roman"/>
                <a:cs typeface="Times New Roman"/>
              </a:rPr>
              <a:t>Office for National Statistics (2020). </a:t>
            </a:r>
            <a:r>
              <a:rPr lang="en-US" sz="1200" i="1" dirty="0">
                <a:latin typeface="Times New Roman"/>
                <a:cs typeface="Times New Roman"/>
              </a:rPr>
              <a:t>Online bullying in England and Wales - Office for National Statistics</a:t>
            </a:r>
            <a:r>
              <a:rPr lang="en-US" sz="1200" dirty="0">
                <a:latin typeface="Times New Roman"/>
                <a:cs typeface="Times New Roman"/>
              </a:rPr>
              <a:t>. [online] </a:t>
            </a:r>
            <a:r>
              <a:rPr lang="en-US" sz="1200" dirty="0">
                <a:latin typeface="Times New Roman"/>
                <a:cs typeface="Times New Roman"/>
                <a:hlinkClick r:id="rId10"/>
              </a:rPr>
              <a:t>www.ons.gov.uk</a:t>
            </a:r>
            <a:r>
              <a:rPr lang="en-US" sz="1200" dirty="0">
                <a:latin typeface="Times New Roman"/>
                <a:cs typeface="Times New Roman"/>
              </a:rPr>
              <a:t>. Available at: </a:t>
            </a:r>
            <a:r>
              <a:rPr lang="en-US" sz="1200" dirty="0">
                <a:latin typeface="Times New Roman"/>
                <a:cs typeface="Times New Roman"/>
                <a:hlinkClick r:id="rId11"/>
              </a:rPr>
              <a:t>https://www.ons.gov.uk/peoplepopulationandcommunity/crimeandjustice/bulletins/onlinebullyinginenglandandwales/yearendingmarch2020</a:t>
            </a:r>
            <a:r>
              <a:rPr lang="en-US" sz="1200" dirty="0">
                <a:latin typeface="Times New Roman"/>
                <a:cs typeface="Times New Roman"/>
              </a:rPr>
              <a:t>.</a:t>
            </a:r>
            <a:endParaRPr lang="en-GB"/>
          </a:p>
          <a:p>
            <a:r>
              <a:rPr lang="en-US" sz="1200" dirty="0">
                <a:latin typeface="Times New Roman"/>
                <a:cs typeface="Times New Roman"/>
              </a:rPr>
              <a:t>Olweus, D. and Hazelden Publishing And Educational Services (2007). </a:t>
            </a:r>
            <a:r>
              <a:rPr lang="en-US" sz="1200" i="1" dirty="0">
                <a:latin typeface="Times New Roman"/>
                <a:cs typeface="Times New Roman"/>
              </a:rPr>
              <a:t>Olweus bullying prevention program : teacher guide</a:t>
            </a:r>
            <a:r>
              <a:rPr lang="en-US" sz="1200" dirty="0">
                <a:latin typeface="Times New Roman"/>
                <a:cs typeface="Times New Roman"/>
              </a:rPr>
              <a:t>. Center City, Mn: Hazelden.</a:t>
            </a:r>
            <a:endParaRPr lang="en-GB" dirty="0"/>
          </a:p>
          <a:p>
            <a:r>
              <a:rPr lang="en-US" sz="1200" dirty="0">
                <a:latin typeface="Times New Roman"/>
                <a:cs typeface="Times New Roman"/>
              </a:rPr>
              <a:t>Pilkington, E. (2008). </a:t>
            </a:r>
            <a:r>
              <a:rPr lang="en-US" sz="1200" i="1" dirty="0">
                <a:latin typeface="Times New Roman"/>
                <a:cs typeface="Times New Roman"/>
              </a:rPr>
              <a:t>Death of 13-year-old prompts cyberbullying test case</a:t>
            </a:r>
            <a:r>
              <a:rPr lang="en-US" sz="1200" dirty="0">
                <a:latin typeface="Times New Roman"/>
                <a:cs typeface="Times New Roman"/>
              </a:rPr>
              <a:t>. [online] the Guardian. Available at: </a:t>
            </a:r>
            <a:r>
              <a:rPr lang="en-US" sz="1200" dirty="0">
                <a:latin typeface="Times New Roman"/>
                <a:cs typeface="Times New Roman"/>
                <a:hlinkClick r:id="rId12"/>
              </a:rPr>
              <a:t>https://www.theguardian.com/world/2008/jun/17/usa.news</a:t>
            </a:r>
            <a:endParaRPr lang="en-GB"/>
          </a:p>
          <a:p>
            <a:endParaRPr lang="en-GB" dirty="0">
              <a:cs typeface="Calibri"/>
            </a:endParaRPr>
          </a:p>
          <a:p>
            <a:endParaRPr lang="en-GB" dirty="0">
              <a:cs typeface="Calibri"/>
            </a:endParaRPr>
          </a:p>
          <a:p>
            <a:endParaRPr lang="en-GB" dirty="0">
              <a:cs typeface="Calibri"/>
            </a:endParaRPr>
          </a:p>
        </p:txBody>
      </p:sp>
    </p:spTree>
    <p:extLst>
      <p:ext uri="{BB962C8B-B14F-4D97-AF65-F5344CB8AC3E}">
        <p14:creationId xmlns:p14="http://schemas.microsoft.com/office/powerpoint/2010/main" val="291569374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A82650-2815-C4DF-75D8-AF6F8BB9FED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8C8A287-5A2C-7408-8DC9-107987C4613E}"/>
              </a:ext>
            </a:extLst>
          </p:cNvPr>
          <p:cNvSpPr>
            <a:spLocks noGrp="1"/>
          </p:cNvSpPr>
          <p:nvPr>
            <p:ph idx="1"/>
          </p:nvPr>
        </p:nvSpPr>
        <p:spPr/>
        <p:txBody>
          <a:bodyPr vert="horz" lIns="91440" tIns="45720" rIns="91440" bIns="45720" rtlCol="0" anchor="t">
            <a:normAutofit/>
          </a:bodyPr>
          <a:lstStyle/>
          <a:p>
            <a:r>
              <a:rPr lang="en-US" sz="1200">
                <a:latin typeface="Times New Roman"/>
                <a:cs typeface="Times New Roman"/>
              </a:rPr>
              <a:t>Sam (2022). </a:t>
            </a:r>
            <a:r>
              <a:rPr lang="en-US" sz="1200" i="1">
                <a:latin typeface="Times New Roman"/>
                <a:cs typeface="Times New Roman"/>
              </a:rPr>
              <a:t>9 Positive Effects of Technology on Child Development | Mrs. Myers Reading Room</a:t>
            </a:r>
            <a:r>
              <a:rPr lang="en-US" sz="1200">
                <a:latin typeface="Times New Roman"/>
                <a:cs typeface="Times New Roman"/>
              </a:rPr>
              <a:t>. [online] mrsmyersrr.com. Available at: </a:t>
            </a:r>
            <a:r>
              <a:rPr lang="en-US" sz="1200" dirty="0">
                <a:latin typeface="Times New Roman"/>
                <a:cs typeface="Times New Roman"/>
                <a:hlinkClick r:id="rId2"/>
              </a:rPr>
              <a:t>https://mrsmyersrr.com/news/9-positive-effects-technology-child-development</a:t>
            </a:r>
            <a:endParaRPr lang="en-GB" dirty="0">
              <a:cs typeface="Calibri"/>
            </a:endParaRPr>
          </a:p>
          <a:p>
            <a:r>
              <a:rPr lang="en-US" sz="1200">
                <a:latin typeface="Times New Roman"/>
                <a:cs typeface="Times New Roman"/>
              </a:rPr>
              <a:t>Samara, M., Burbidge, V., El Asam, A., Foody, M., Smith, P. and Morsi, H. (2017). Bullying and Cyberbullying: Their Legal Status and Use in Psychological Assessment. </a:t>
            </a:r>
            <a:r>
              <a:rPr lang="en-US" sz="1200" i="1">
                <a:latin typeface="Times New Roman"/>
                <a:cs typeface="Times New Roman"/>
              </a:rPr>
              <a:t>International Journal of Environmental Research and Public Health</a:t>
            </a:r>
            <a:r>
              <a:rPr lang="en-US" sz="1200">
                <a:latin typeface="Times New Roman"/>
                <a:cs typeface="Times New Roman"/>
              </a:rPr>
              <a:t>, [online] 14(12), p.1449. </a:t>
            </a:r>
            <a:r>
              <a:rPr lang="en-US" sz="1200" err="1">
                <a:latin typeface="Times New Roman"/>
                <a:cs typeface="Times New Roman"/>
              </a:rPr>
              <a:t>doi</a:t>
            </a:r>
            <a:r>
              <a:rPr lang="en-US" sz="1200">
                <a:latin typeface="Times New Roman"/>
                <a:cs typeface="Times New Roman"/>
              </a:rPr>
              <a:t>:</a:t>
            </a:r>
            <a:r>
              <a:rPr lang="en-US" sz="1200" dirty="0">
                <a:latin typeface="Times New Roman"/>
                <a:cs typeface="Times New Roman"/>
                <a:hlinkClick r:id="rId3"/>
              </a:rPr>
              <a:t>https://doi.org/10.3390/ijerph14121449</a:t>
            </a:r>
            <a:r>
              <a:rPr lang="en-US" sz="1200">
                <a:latin typeface="Times New Roman"/>
                <a:cs typeface="Times New Roman"/>
              </a:rPr>
              <a:t>.</a:t>
            </a:r>
            <a:endParaRPr lang="en-GB"/>
          </a:p>
          <a:p>
            <a:r>
              <a:rPr lang="en-US" sz="1200">
                <a:latin typeface="Times New Roman"/>
                <a:cs typeface="Times New Roman"/>
              </a:rPr>
              <a:t>Suman Verma, Petersen, A.C. and Springerlink (Online Service (2018). </a:t>
            </a:r>
            <a:r>
              <a:rPr lang="en-US" sz="1200" i="1">
                <a:latin typeface="Times New Roman"/>
                <a:cs typeface="Times New Roman"/>
              </a:rPr>
              <a:t>Developmental Science and Sustainable Development Goals for Children and Youth</a:t>
            </a:r>
            <a:r>
              <a:rPr lang="en-US" sz="1200">
                <a:latin typeface="Times New Roman"/>
                <a:cs typeface="Times New Roman"/>
              </a:rPr>
              <a:t>. Cham: Springer International Publishing.</a:t>
            </a:r>
            <a:endParaRPr lang="en-GB"/>
          </a:p>
          <a:p>
            <a:r>
              <a:rPr lang="en-US" sz="1200">
                <a:latin typeface="Times New Roman"/>
                <a:cs typeface="Times New Roman"/>
              </a:rPr>
              <a:t>'The Scottish Sun (2018). </a:t>
            </a:r>
            <a:r>
              <a:rPr lang="en-US" sz="1200" i="1">
                <a:latin typeface="Times New Roman"/>
                <a:cs typeface="Times New Roman"/>
              </a:rPr>
              <a:t>Scots schoolboy, 13, bullied to death as parents face first Christmas without son</a:t>
            </a:r>
            <a:r>
              <a:rPr lang="en-US" sz="1200">
                <a:latin typeface="Times New Roman"/>
                <a:cs typeface="Times New Roman"/>
              </a:rPr>
              <a:t>. [online] The Scottish Sun. Available at: </a:t>
            </a:r>
            <a:r>
              <a:rPr lang="en-US" sz="1200" dirty="0">
                <a:latin typeface="Times New Roman"/>
                <a:cs typeface="Times New Roman"/>
                <a:hlinkClick r:id="rId4"/>
              </a:rPr>
              <a:t>https://www.thescottishsun.co.uk/news/3622953/ben-mckenzie-bullied-death-parents-grief-christmas/</a:t>
            </a:r>
            <a:r>
              <a:rPr lang="en-US" sz="1200">
                <a:latin typeface="Times New Roman"/>
                <a:cs typeface="Times New Roman"/>
              </a:rPr>
              <a:t> [Accessed 29 Feb. 2024].</a:t>
            </a:r>
            <a:endParaRPr lang="en-GB"/>
          </a:p>
          <a:p>
            <a:r>
              <a:rPr lang="en-US" sz="1200">
                <a:latin typeface="Times New Roman"/>
                <a:cs typeface="Times New Roman"/>
              </a:rPr>
              <a:t>UK, GOV. (2022). </a:t>
            </a:r>
            <a:r>
              <a:rPr lang="en-US" sz="1200" i="1">
                <a:latin typeface="Times New Roman"/>
                <a:cs typeface="Times New Roman"/>
              </a:rPr>
              <a:t>A guide to the Online Safety Bill</a:t>
            </a:r>
            <a:r>
              <a:rPr lang="en-US" sz="1200">
                <a:latin typeface="Times New Roman"/>
                <a:cs typeface="Times New Roman"/>
              </a:rPr>
              <a:t>. [online] GOV.UK. Available at: </a:t>
            </a:r>
            <a:r>
              <a:rPr lang="en-US" sz="1200" dirty="0">
                <a:latin typeface="Times New Roman"/>
                <a:cs typeface="Times New Roman"/>
                <a:hlinkClick r:id="rId5"/>
              </a:rPr>
              <a:t>https://www.gov.uk/guidance/a-guide-to-the-online-safety-bill#how-the-online-safety-bill-will-protect-children</a:t>
            </a:r>
            <a:r>
              <a:rPr lang="en-US" sz="1200" dirty="0">
                <a:latin typeface="Times New Roman"/>
                <a:cs typeface="Times New Roman"/>
              </a:rPr>
              <a:t>.</a:t>
            </a:r>
            <a:endParaRPr lang="en-GB" dirty="0"/>
          </a:p>
          <a:p>
            <a:r>
              <a:rPr lang="en-US" sz="1200">
                <a:latin typeface="Times New Roman"/>
                <a:cs typeface="Times New Roman"/>
              </a:rPr>
              <a:t>UNICEF (2019). </a:t>
            </a:r>
            <a:r>
              <a:rPr lang="en-US" sz="1200" i="1">
                <a:latin typeface="Times New Roman"/>
                <a:cs typeface="Times New Roman"/>
              </a:rPr>
              <a:t>UNICEF poll: More than a Third of Young People in 30 Countries Report Being a Victim of Online Bullying</a:t>
            </a:r>
            <a:r>
              <a:rPr lang="en-US" sz="1200">
                <a:latin typeface="Times New Roman"/>
                <a:cs typeface="Times New Roman"/>
              </a:rPr>
              <a:t>. [online] Unicef.org. Available at: </a:t>
            </a:r>
            <a:r>
              <a:rPr lang="en-US" sz="1200" dirty="0">
                <a:latin typeface="Times New Roman"/>
                <a:cs typeface="Times New Roman"/>
                <a:hlinkClick r:id="rId6"/>
              </a:rPr>
              <a:t>https://www.unicef.org/press-releases/unicef-poll-more-third-young-people-30-countries-report-being-victim-online-bullying</a:t>
            </a:r>
            <a:r>
              <a:rPr lang="en-US" sz="1200" dirty="0">
                <a:latin typeface="Times New Roman"/>
                <a:cs typeface="Times New Roman"/>
              </a:rPr>
              <a:t>.</a:t>
            </a:r>
            <a:endParaRPr lang="en-GB" dirty="0"/>
          </a:p>
          <a:p>
            <a:r>
              <a:rPr lang="en-US" sz="1200">
                <a:latin typeface="Times New Roman"/>
                <a:cs typeface="Times New Roman"/>
              </a:rPr>
              <a:t>UNICEF (2023). </a:t>
            </a:r>
            <a:r>
              <a:rPr lang="en-US" sz="1200" i="1">
                <a:latin typeface="Times New Roman"/>
                <a:cs typeface="Times New Roman"/>
              </a:rPr>
              <a:t>Cyberbullying: What is it and how to stop it</a:t>
            </a:r>
            <a:r>
              <a:rPr lang="en-US" sz="1200">
                <a:latin typeface="Times New Roman"/>
                <a:cs typeface="Times New Roman"/>
              </a:rPr>
              <a:t>. [online] UNICEF. Available at: </a:t>
            </a:r>
            <a:r>
              <a:rPr lang="en-US" sz="1200" dirty="0">
                <a:latin typeface="Times New Roman"/>
                <a:cs typeface="Times New Roman"/>
                <a:hlinkClick r:id="rId7"/>
              </a:rPr>
              <a:t>https://www.unicef.org/end-violence/how-to-stop-cyberbullying</a:t>
            </a:r>
            <a:endParaRPr lang="en-GB"/>
          </a:p>
          <a:p>
            <a:r>
              <a:rPr lang="en-US" sz="1200" dirty="0" err="1">
                <a:latin typeface="Times New Roman"/>
                <a:cs typeface="Times New Roman"/>
              </a:rPr>
              <a:t>Vandebosch</a:t>
            </a:r>
            <a:r>
              <a:rPr lang="en-US" sz="1200" dirty="0">
                <a:latin typeface="Times New Roman"/>
                <a:cs typeface="Times New Roman"/>
              </a:rPr>
              <a:t>, H. and Green, L. (2019). </a:t>
            </a:r>
            <a:r>
              <a:rPr lang="en-US" sz="1200" i="1" dirty="0">
                <a:latin typeface="Times New Roman"/>
                <a:cs typeface="Times New Roman"/>
              </a:rPr>
              <a:t>Narratives in Research and Interventions on Cyberbullying among Young People</a:t>
            </a:r>
            <a:r>
              <a:rPr lang="en-US" sz="1200" dirty="0">
                <a:latin typeface="Times New Roman"/>
                <a:cs typeface="Times New Roman"/>
              </a:rPr>
              <a:t>. Cham: Springer International Publishing.</a:t>
            </a:r>
            <a:endParaRPr lang="en-GB" dirty="0"/>
          </a:p>
          <a:p>
            <a:r>
              <a:rPr lang="en-GB" sz="1200" dirty="0">
                <a:latin typeface="Times New Roman"/>
                <a:ea typeface="+mn-lt"/>
                <a:cs typeface="+mn-lt"/>
              </a:rPr>
              <a:t>Weiss, J.W. (2021). </a:t>
            </a:r>
            <a:r>
              <a:rPr lang="en-GB" sz="1200" i="1" dirty="0">
                <a:latin typeface="Times New Roman"/>
                <a:ea typeface="+mn-lt"/>
                <a:cs typeface="+mn-lt"/>
              </a:rPr>
              <a:t>Business Ethics, Seventh Edition: A Stakeholder and Issues Management Approach</a:t>
            </a:r>
            <a:r>
              <a:rPr lang="en-GB" sz="1200" dirty="0">
                <a:latin typeface="Times New Roman"/>
                <a:ea typeface="+mn-lt"/>
                <a:cs typeface="+mn-lt"/>
              </a:rPr>
              <a:t>. [online] </a:t>
            </a:r>
            <a:r>
              <a:rPr lang="en-GB" sz="1200" i="1" dirty="0">
                <a:latin typeface="Times New Roman"/>
                <a:ea typeface="+mn-lt"/>
                <a:cs typeface="+mn-lt"/>
              </a:rPr>
              <a:t>Google Books</a:t>
            </a:r>
            <a:r>
              <a:rPr lang="en-GB" sz="1200" dirty="0">
                <a:latin typeface="Times New Roman"/>
                <a:ea typeface="+mn-lt"/>
                <a:cs typeface="+mn-lt"/>
              </a:rPr>
              <a:t>. Berrett-Koehler Publishers. Available at: </a:t>
            </a:r>
            <a:r>
              <a:rPr lang="en-GB" sz="1200" dirty="0">
                <a:latin typeface="Times New Roman"/>
                <a:ea typeface="+mn-lt"/>
                <a:cs typeface="+mn-lt"/>
                <a:hlinkClick r:id="rId8"/>
              </a:rPr>
              <a:t>https://www.google.co.uk/books/edition/Business_Ethics_Seventh_Edition/C04IEAAAQBAJ?hl=en&amp;gbpv=1&amp;dq=facebook+doing+to+prevent+cyberbullying&amp;pg=PA56&amp;printsec=frontcover</a:t>
            </a:r>
            <a:r>
              <a:rPr lang="en-GB" sz="1200" dirty="0">
                <a:latin typeface="Times New Roman"/>
                <a:ea typeface="+mn-lt"/>
                <a:cs typeface="+mn-lt"/>
              </a:rPr>
              <a:t> [Accessed 8 Mar. 2024].</a:t>
            </a:r>
            <a:endParaRPr lang="en-GB" sz="1200" dirty="0">
              <a:latin typeface="Times New Roman"/>
            </a:endParaRPr>
          </a:p>
          <a:p>
            <a:endParaRPr lang="en-GB"/>
          </a:p>
          <a:p>
            <a:endParaRPr lang="en-GB" dirty="0">
              <a:cs typeface="Calibri"/>
            </a:endParaRPr>
          </a:p>
        </p:txBody>
      </p:sp>
    </p:spTree>
    <p:extLst>
      <p:ext uri="{BB962C8B-B14F-4D97-AF65-F5344CB8AC3E}">
        <p14:creationId xmlns:p14="http://schemas.microsoft.com/office/powerpoint/2010/main" val="339950325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27</Slides>
  <Notes>0</Notes>
  <HiddenSlides>0</HiddenSlides>
  <ScaleCrop>false</ScaleCrop>
  <HeadingPairs>
    <vt:vector size="4" baseType="variant">
      <vt:variant>
        <vt:lpstr>Theme</vt:lpstr>
      </vt:variant>
      <vt:variant>
        <vt:i4>1</vt:i4>
      </vt:variant>
      <vt:variant>
        <vt:lpstr>Slide Titles</vt:lpstr>
      </vt:variant>
      <vt:variant>
        <vt:i4>27</vt:i4>
      </vt:variant>
    </vt:vector>
  </HeadingPairs>
  <TitlesOfParts>
    <vt:vector size="28" baseType="lpstr">
      <vt:lpstr>Office Theme</vt:lpstr>
      <vt:lpstr>The Influence of technology and the utilisation of digital media on the occurrence of onlinebullying among children and young people </vt:lpstr>
      <vt:lpstr>                                    Aims </vt:lpstr>
      <vt:lpstr>What is cyberbullying ? </vt:lpstr>
      <vt:lpstr>Statistics of  cyberbullying </vt:lpstr>
      <vt:lpstr>                      A global perspective </vt:lpstr>
      <vt:lpstr>Social Learning and Cyber Bullying: </vt:lpstr>
      <vt:lpstr>The role of technology and the influence of cyberbullying  </vt:lpstr>
      <vt:lpstr>Chronological overview </vt:lpstr>
      <vt:lpstr>Negative imapcts of technology and cyberbullying </vt:lpstr>
      <vt:lpstr>Impact of technology and digital media  </vt:lpstr>
      <vt:lpstr>What has been done ?</vt:lpstr>
      <vt:lpstr>What has been done to prevent cyberbullying so far ?</vt:lpstr>
      <vt:lpstr>Government and non-profit charities </vt:lpstr>
      <vt:lpstr>PowerPoint Presentation</vt:lpstr>
      <vt:lpstr>PowerPoint Presentation</vt:lpstr>
      <vt:lpstr>Leading the way Sustainable Development Goals  </vt:lpstr>
      <vt:lpstr>Criticism directed towards Bill </vt:lpstr>
      <vt:lpstr>Positive impact on the role of  technology to stop cyberbullying </vt:lpstr>
      <vt:lpstr>Challenges faced tackling the issue </vt:lpstr>
      <vt:lpstr>Recommendations </vt:lpstr>
      <vt:lpstr>Conclusion </vt:lpstr>
      <vt:lpstr>Any questions </vt:lpstr>
      <vt:lpstr>Reference list </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1072</cp:revision>
  <dcterms:created xsi:type="dcterms:W3CDTF">2024-02-12T09:57:12Z</dcterms:created>
  <dcterms:modified xsi:type="dcterms:W3CDTF">2024-03-08T14:19:54Z</dcterms:modified>
</cp:coreProperties>
</file>