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24"/>
  </p:notesMasterIdLst>
  <p:handoutMasterIdLst>
    <p:handoutMasterId r:id="rId25"/>
  </p:handoutMasterIdLst>
  <p:sldIdLst>
    <p:sldId id="301" r:id="rId5"/>
    <p:sldId id="360" r:id="rId6"/>
    <p:sldId id="275" r:id="rId7"/>
    <p:sldId id="280" r:id="rId8"/>
    <p:sldId id="362" r:id="rId9"/>
    <p:sldId id="361" r:id="rId10"/>
    <p:sldId id="363" r:id="rId11"/>
    <p:sldId id="364" r:id="rId12"/>
    <p:sldId id="365" r:id="rId13"/>
    <p:sldId id="366" r:id="rId14"/>
    <p:sldId id="367" r:id="rId15"/>
    <p:sldId id="368" r:id="rId16"/>
    <p:sldId id="369" r:id="rId17"/>
    <p:sldId id="370" r:id="rId18"/>
    <p:sldId id="371" r:id="rId19"/>
    <p:sldId id="372" r:id="rId20"/>
    <p:sldId id="374" r:id="rId21"/>
    <p:sldId id="373" r:id="rId22"/>
    <p:sldId id="316" r:id="rId23"/>
  </p:sldIdLst>
  <p:sldSz cx="9144000" cy="5143500" type="screen16x9"/>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2B2D58-50A2-437C-9D3E-068956BE114E}">
          <p14:sldIdLst>
            <p14:sldId id="301"/>
            <p14:sldId id="360"/>
          </p14:sldIdLst>
        </p14:section>
        <p14:section name="Section 1" id="{590D57CB-7062-4556-9482-77BA1A330431}">
          <p14:sldIdLst>
            <p14:sldId id="275"/>
            <p14:sldId id="280"/>
            <p14:sldId id="362"/>
            <p14:sldId id="361"/>
            <p14:sldId id="363"/>
            <p14:sldId id="364"/>
            <p14:sldId id="365"/>
            <p14:sldId id="366"/>
            <p14:sldId id="367"/>
            <p14:sldId id="368"/>
            <p14:sldId id="369"/>
            <p14:sldId id="370"/>
            <p14:sldId id="371"/>
            <p14:sldId id="372"/>
            <p14:sldId id="374"/>
            <p14:sldId id="373"/>
          </p14:sldIdLst>
        </p14:section>
        <p14:section name="End" id="{9BFE455D-CAC8-4794-A658-DD4097F1953F}">
          <p14:sldIdLst>
            <p14:sldId id="316"/>
          </p14:sldIdLst>
        </p14:section>
      </p14:sectionLst>
    </p:ex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224">
          <p15:clr>
            <a:srgbClr val="A4A3A4"/>
          </p15:clr>
        </p15:guide>
        <p15:guide id="2" pos="22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5CA"/>
    <a:srgbClr val="3D7EDB"/>
    <a:srgbClr val="BEB9A6"/>
    <a:srgbClr val="EBEAE4"/>
    <a:srgbClr val="E5E3DB"/>
    <a:srgbClr val="E0E0E0"/>
    <a:srgbClr val="999999"/>
    <a:srgbClr val="D6D6D6"/>
    <a:srgbClr val="C4D8F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BD9485-A200-4884-B8EA-5DF71FFC7539}" v="21" dt="2026-03-25T23:57:06.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8" autoAdjust="0"/>
    <p:restoredTop sz="60131" autoAdjust="0"/>
  </p:normalViewPr>
  <p:slideViewPr>
    <p:cSldViewPr snapToGrid="0" showGuides="1">
      <p:cViewPr varScale="1">
        <p:scale>
          <a:sx n="65" d="100"/>
          <a:sy n="65" d="100"/>
        </p:scale>
        <p:origin x="1982" y="53"/>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outlineViewPr>
    <p:cViewPr>
      <p:scale>
        <a:sx n="33" d="100"/>
        <a:sy n="33" d="100"/>
      </p:scale>
      <p:origin x="0" y="27042"/>
    </p:cViewPr>
  </p:outlineViewPr>
  <p:notesTextViewPr>
    <p:cViewPr>
      <p:scale>
        <a:sx n="3" d="2"/>
        <a:sy n="3" d="2"/>
      </p:scale>
      <p:origin x="0" y="-1162"/>
    </p:cViewPr>
  </p:notesTextViewPr>
  <p:sorterViewPr>
    <p:cViewPr varScale="1">
      <p:scale>
        <a:sx n="100" d="100"/>
        <a:sy n="100" d="100"/>
      </p:scale>
      <p:origin x="0" y="-60"/>
    </p:cViewPr>
  </p:sorterViewPr>
  <p:notesViewPr>
    <p:cSldViewPr snapToGrid="0" showGuides="1">
      <p:cViewPr varScale="1">
        <p:scale>
          <a:sx n="82" d="100"/>
          <a:sy n="82" d="100"/>
        </p:scale>
        <p:origin x="-3168" y="-96"/>
      </p:cViewPr>
      <p:guideLst>
        <p:guide orient="horz" pos="3224"/>
        <p:guide pos="223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yrne, Darrell" userId="a81f5036-97b8-4551-bb65-8c171a1ddb35" providerId="ADAL" clId="{0C35BECF-B0CA-451B-8AC5-5A328F3DEB64}"/>
    <pc:docChg chg="undo custSel addSld delSld modSld sldOrd modSection">
      <pc:chgData name="Byrne, Darrell" userId="a81f5036-97b8-4551-bb65-8c171a1ddb35" providerId="ADAL" clId="{0C35BECF-B0CA-451B-8AC5-5A328F3DEB64}" dt="2026-03-26T00:06:34.678" v="6518" actId="20577"/>
      <pc:docMkLst>
        <pc:docMk/>
      </pc:docMkLst>
      <pc:sldChg chg="del">
        <pc:chgData name="Byrne, Darrell" userId="a81f5036-97b8-4551-bb65-8c171a1ddb35" providerId="ADAL" clId="{0C35BECF-B0CA-451B-8AC5-5A328F3DEB64}" dt="2026-03-25T23:55:35.380" v="6437" actId="47"/>
        <pc:sldMkLst>
          <pc:docMk/>
          <pc:sldMk cId="4141228744" sldId="279"/>
        </pc:sldMkLst>
      </pc:sldChg>
      <pc:sldChg chg="modNotesTx">
        <pc:chgData name="Byrne, Darrell" userId="a81f5036-97b8-4551-bb65-8c171a1ddb35" providerId="ADAL" clId="{0C35BECF-B0CA-451B-8AC5-5A328F3DEB64}" dt="2026-03-25T23:58:20.097" v="6488" actId="20577"/>
        <pc:sldMkLst>
          <pc:docMk/>
          <pc:sldMk cId="2868083221" sldId="280"/>
        </pc:sldMkLst>
      </pc:sldChg>
      <pc:sldChg chg="modSp mod">
        <pc:chgData name="Byrne, Darrell" userId="a81f5036-97b8-4551-bb65-8c171a1ddb35" providerId="ADAL" clId="{0C35BECF-B0CA-451B-8AC5-5A328F3DEB64}" dt="2026-03-25T23:57:09.810" v="6473" actId="12"/>
        <pc:sldMkLst>
          <pc:docMk/>
          <pc:sldMk cId="1259510518" sldId="360"/>
        </pc:sldMkLst>
        <pc:spChg chg="mod">
          <ac:chgData name="Byrne, Darrell" userId="a81f5036-97b8-4551-bb65-8c171a1ddb35" providerId="ADAL" clId="{0C35BECF-B0CA-451B-8AC5-5A328F3DEB64}" dt="2026-03-25T23:57:09.810" v="6473" actId="12"/>
          <ac:spMkLst>
            <pc:docMk/>
            <pc:sldMk cId="1259510518" sldId="360"/>
            <ac:spMk id="4" creationId="{00000000-0000-0000-0000-000000000000}"/>
          </ac:spMkLst>
        </pc:spChg>
      </pc:sldChg>
      <pc:sldChg chg="modNotesTx">
        <pc:chgData name="Byrne, Darrell" userId="a81f5036-97b8-4551-bb65-8c171a1ddb35" providerId="ADAL" clId="{0C35BECF-B0CA-451B-8AC5-5A328F3DEB64}" dt="2026-03-26T00:01:17.858" v="6508" actId="20577"/>
        <pc:sldMkLst>
          <pc:docMk/>
          <pc:sldMk cId="1768857267" sldId="363"/>
        </pc:sldMkLst>
      </pc:sldChg>
      <pc:sldChg chg="addSp delSp modSp add mod modNotesTx">
        <pc:chgData name="Byrne, Darrell" userId="a81f5036-97b8-4551-bb65-8c171a1ddb35" providerId="ADAL" clId="{0C35BECF-B0CA-451B-8AC5-5A328F3DEB64}" dt="2026-03-26T00:02:13.796" v="6509" actId="20577"/>
        <pc:sldMkLst>
          <pc:docMk/>
          <pc:sldMk cId="1152347698" sldId="364"/>
        </pc:sldMkLst>
        <pc:spChg chg="add del mod">
          <ac:chgData name="Byrne, Darrell" userId="a81f5036-97b8-4551-bb65-8c171a1ddb35" providerId="ADAL" clId="{0C35BECF-B0CA-451B-8AC5-5A328F3DEB64}" dt="2026-03-25T22:35:27.891" v="1007"/>
          <ac:spMkLst>
            <pc:docMk/>
            <pc:sldMk cId="1152347698" sldId="364"/>
            <ac:spMk id="3" creationId="{B3A61DA4-2B79-05B3-26D8-14A8941F92ED}"/>
          </ac:spMkLst>
        </pc:spChg>
        <pc:spChg chg="mod">
          <ac:chgData name="Byrne, Darrell" userId="a81f5036-97b8-4551-bb65-8c171a1ddb35" providerId="ADAL" clId="{0C35BECF-B0CA-451B-8AC5-5A328F3DEB64}" dt="2026-03-25T22:26:34.881" v="69" actId="20577"/>
          <ac:spMkLst>
            <pc:docMk/>
            <pc:sldMk cId="1152347698" sldId="364"/>
            <ac:spMk id="7" creationId="{021FC68E-3F88-5A99-FE60-E462A7487BB7}"/>
          </ac:spMkLst>
        </pc:spChg>
        <pc:spChg chg="mod">
          <ac:chgData name="Byrne, Darrell" userId="a81f5036-97b8-4551-bb65-8c171a1ddb35" providerId="ADAL" clId="{0C35BECF-B0CA-451B-8AC5-5A328F3DEB64}" dt="2026-03-25T22:31:58.709" v="997" actId="33524"/>
          <ac:spMkLst>
            <pc:docMk/>
            <pc:sldMk cId="1152347698" sldId="364"/>
            <ac:spMk id="8" creationId="{BC0F4034-A9A8-2FEA-5D7D-4622FC1DA2D0}"/>
          </ac:spMkLst>
        </pc:spChg>
        <pc:picChg chg="add mod">
          <ac:chgData name="Byrne, Darrell" userId="a81f5036-97b8-4551-bb65-8c171a1ddb35" providerId="ADAL" clId="{0C35BECF-B0CA-451B-8AC5-5A328F3DEB64}" dt="2026-03-25T22:35:27.891" v="1007"/>
          <ac:picMkLst>
            <pc:docMk/>
            <pc:sldMk cId="1152347698" sldId="364"/>
            <ac:picMk id="4" creationId="{08320805-993D-A89F-F057-39BC275B29E5}"/>
          </ac:picMkLst>
        </pc:picChg>
        <pc:picChg chg="del">
          <ac:chgData name="Byrne, Darrell" userId="a81f5036-97b8-4551-bb65-8c171a1ddb35" providerId="ADAL" clId="{0C35BECF-B0CA-451B-8AC5-5A328F3DEB64}" dt="2026-03-25T22:34:43.902" v="1006" actId="478"/>
          <ac:picMkLst>
            <pc:docMk/>
            <pc:sldMk cId="1152347698" sldId="364"/>
            <ac:picMk id="10" creationId="{24715D32-CD1F-E773-2477-B1371854FC02}"/>
          </ac:picMkLst>
        </pc:picChg>
      </pc:sldChg>
      <pc:sldChg chg="modSp add mod ord">
        <pc:chgData name="Byrne, Darrell" userId="a81f5036-97b8-4551-bb65-8c171a1ddb35" providerId="ADAL" clId="{0C35BECF-B0CA-451B-8AC5-5A328F3DEB64}" dt="2026-03-25T22:36:14.866" v="1063" actId="20577"/>
        <pc:sldMkLst>
          <pc:docMk/>
          <pc:sldMk cId="3550389136" sldId="365"/>
        </pc:sldMkLst>
        <pc:spChg chg="mod">
          <ac:chgData name="Byrne, Darrell" userId="a81f5036-97b8-4551-bb65-8c171a1ddb35" providerId="ADAL" clId="{0C35BECF-B0CA-451B-8AC5-5A328F3DEB64}" dt="2026-03-25T22:36:14.866" v="1063" actId="20577"/>
          <ac:spMkLst>
            <pc:docMk/>
            <pc:sldMk cId="3550389136" sldId="365"/>
            <ac:spMk id="13" creationId="{2F088DD6-2738-0195-3D0F-A5C22552C590}"/>
          </ac:spMkLst>
        </pc:spChg>
      </pc:sldChg>
      <pc:sldChg chg="addSp delSp modSp add mod ord modClrScheme chgLayout modNotesTx">
        <pc:chgData name="Byrne, Darrell" userId="a81f5036-97b8-4551-bb65-8c171a1ddb35" providerId="ADAL" clId="{0C35BECF-B0CA-451B-8AC5-5A328F3DEB64}" dt="2026-03-25T23:54:58.837" v="6436"/>
        <pc:sldMkLst>
          <pc:docMk/>
          <pc:sldMk cId="3254909668" sldId="366"/>
        </pc:sldMkLst>
        <pc:spChg chg="add del mod">
          <ac:chgData name="Byrne, Darrell" userId="a81f5036-97b8-4551-bb65-8c171a1ddb35" providerId="ADAL" clId="{0C35BECF-B0CA-451B-8AC5-5A328F3DEB64}" dt="2026-03-25T22:46:08.387" v="1820" actId="22"/>
          <ac:spMkLst>
            <pc:docMk/>
            <pc:sldMk cId="3254909668" sldId="366"/>
            <ac:spMk id="3" creationId="{3738CDE6-08B4-6955-6F7A-456DFB41506D}"/>
          </ac:spMkLst>
        </pc:spChg>
        <pc:spChg chg="mod ord">
          <ac:chgData name="Byrne, Darrell" userId="a81f5036-97b8-4551-bb65-8c171a1ddb35" providerId="ADAL" clId="{0C35BECF-B0CA-451B-8AC5-5A328F3DEB64}" dt="2026-03-25T22:46:17.697" v="1822" actId="26606"/>
          <ac:spMkLst>
            <pc:docMk/>
            <pc:sldMk cId="3254909668" sldId="366"/>
            <ac:spMk id="6" creationId="{31CDCEA7-A59D-BEBA-33BF-EB9CA17992C9}"/>
          </ac:spMkLst>
        </pc:spChg>
        <pc:spChg chg="mod">
          <ac:chgData name="Byrne, Darrell" userId="a81f5036-97b8-4551-bb65-8c171a1ddb35" providerId="ADAL" clId="{0C35BECF-B0CA-451B-8AC5-5A328F3DEB64}" dt="2026-03-25T22:46:17.697" v="1822" actId="26606"/>
          <ac:spMkLst>
            <pc:docMk/>
            <pc:sldMk cId="3254909668" sldId="366"/>
            <ac:spMk id="7" creationId="{1BAD400B-83CE-E5BF-CBD9-A6EB08D316ED}"/>
          </ac:spMkLst>
        </pc:spChg>
        <pc:spChg chg="mod ord">
          <ac:chgData name="Byrne, Darrell" userId="a81f5036-97b8-4551-bb65-8c171a1ddb35" providerId="ADAL" clId="{0C35BECF-B0CA-451B-8AC5-5A328F3DEB64}" dt="2026-03-25T22:46:17.697" v="1822" actId="26606"/>
          <ac:spMkLst>
            <pc:docMk/>
            <pc:sldMk cId="3254909668" sldId="366"/>
            <ac:spMk id="8" creationId="{3268D71B-B707-9BBF-C383-4D497A3E199F}"/>
          </ac:spMkLst>
        </pc:spChg>
        <pc:spChg chg="add del mod">
          <ac:chgData name="Byrne, Darrell" userId="a81f5036-97b8-4551-bb65-8c171a1ddb35" providerId="ADAL" clId="{0C35BECF-B0CA-451B-8AC5-5A328F3DEB64}" dt="2026-03-25T23:54:58.837" v="6436"/>
          <ac:spMkLst>
            <pc:docMk/>
            <pc:sldMk cId="3254909668" sldId="366"/>
            <ac:spMk id="11" creationId="{0EFABB82-493E-C409-03F8-ACCBC27B2D1F}"/>
          </ac:spMkLst>
        </pc:spChg>
        <pc:picChg chg="add mod">
          <ac:chgData name="Byrne, Darrell" userId="a81f5036-97b8-4551-bb65-8c171a1ddb35" providerId="ADAL" clId="{0C35BECF-B0CA-451B-8AC5-5A328F3DEB64}" dt="2026-03-25T23:54:58.837" v="6436"/>
          <ac:picMkLst>
            <pc:docMk/>
            <pc:sldMk cId="3254909668" sldId="366"/>
            <ac:picMk id="2" creationId="{FE0F751B-2293-45EE-E3E6-442BC2744CF5}"/>
          </ac:picMkLst>
        </pc:picChg>
        <pc:picChg chg="del">
          <ac:chgData name="Byrne, Darrell" userId="a81f5036-97b8-4551-bb65-8c171a1ddb35" providerId="ADAL" clId="{0C35BECF-B0CA-451B-8AC5-5A328F3DEB64}" dt="2026-03-25T22:46:06.251" v="1819" actId="478"/>
          <ac:picMkLst>
            <pc:docMk/>
            <pc:sldMk cId="3254909668" sldId="366"/>
            <ac:picMk id="4" creationId="{DB53CBBF-B762-0E23-85A2-485C9F0602E9}"/>
          </ac:picMkLst>
        </pc:picChg>
        <pc:picChg chg="add del mod ord">
          <ac:chgData name="Byrne, Darrell" userId="a81f5036-97b8-4551-bb65-8c171a1ddb35" providerId="ADAL" clId="{0C35BECF-B0CA-451B-8AC5-5A328F3DEB64}" dt="2026-03-25T22:46:19.082" v="1823" actId="478"/>
          <ac:picMkLst>
            <pc:docMk/>
            <pc:sldMk cId="3254909668" sldId="366"/>
            <ac:picMk id="9" creationId="{EF58B435-9E78-4D5B-5999-A4607ADDFFD0}"/>
          </ac:picMkLst>
        </pc:picChg>
      </pc:sldChg>
      <pc:sldChg chg="addSp delSp modSp add mod modNotesTx">
        <pc:chgData name="Byrne, Darrell" userId="a81f5036-97b8-4551-bb65-8c171a1ddb35" providerId="ADAL" clId="{0C35BECF-B0CA-451B-8AC5-5A328F3DEB64}" dt="2026-03-26T00:04:22.389" v="6514" actId="20577"/>
        <pc:sldMkLst>
          <pc:docMk/>
          <pc:sldMk cId="3917695944" sldId="367"/>
        </pc:sldMkLst>
        <pc:spChg chg="mod">
          <ac:chgData name="Byrne, Darrell" userId="a81f5036-97b8-4551-bb65-8c171a1ddb35" providerId="ADAL" clId="{0C35BECF-B0CA-451B-8AC5-5A328F3DEB64}" dt="2026-03-25T22:50:55.980" v="1881" actId="20577"/>
          <ac:spMkLst>
            <pc:docMk/>
            <pc:sldMk cId="3917695944" sldId="367"/>
            <ac:spMk id="7" creationId="{1060C3DC-6567-6526-3072-138DAFC0B0DF}"/>
          </ac:spMkLst>
        </pc:spChg>
        <pc:spChg chg="mod">
          <ac:chgData name="Byrne, Darrell" userId="a81f5036-97b8-4551-bb65-8c171a1ddb35" providerId="ADAL" clId="{0C35BECF-B0CA-451B-8AC5-5A328F3DEB64}" dt="2026-03-25T22:54:44.221" v="2529" actId="20577"/>
          <ac:spMkLst>
            <pc:docMk/>
            <pc:sldMk cId="3917695944" sldId="367"/>
            <ac:spMk id="8" creationId="{A80FB556-2771-1AA2-7AA0-59C95A96BDE7}"/>
          </ac:spMkLst>
        </pc:spChg>
        <pc:spChg chg="del">
          <ac:chgData name="Byrne, Darrell" userId="a81f5036-97b8-4551-bb65-8c171a1ddb35" providerId="ADAL" clId="{0C35BECF-B0CA-451B-8AC5-5A328F3DEB64}" dt="2026-03-25T23:54:16.183" v="6435"/>
          <ac:spMkLst>
            <pc:docMk/>
            <pc:sldMk cId="3917695944" sldId="367"/>
            <ac:spMk id="11" creationId="{3E264173-740F-4796-DB07-C003BF73BEC6}"/>
          </ac:spMkLst>
        </pc:spChg>
        <pc:picChg chg="add mod">
          <ac:chgData name="Byrne, Darrell" userId="a81f5036-97b8-4551-bb65-8c171a1ddb35" providerId="ADAL" clId="{0C35BECF-B0CA-451B-8AC5-5A328F3DEB64}" dt="2026-03-25T23:54:16.183" v="6435"/>
          <ac:picMkLst>
            <pc:docMk/>
            <pc:sldMk cId="3917695944" sldId="367"/>
            <ac:picMk id="2" creationId="{658C24BA-52AE-5D68-969A-AE8B2B095CE8}"/>
          </ac:picMkLst>
        </pc:picChg>
      </pc:sldChg>
      <pc:sldChg chg="modSp add mod ord">
        <pc:chgData name="Byrne, Darrell" userId="a81f5036-97b8-4551-bb65-8c171a1ddb35" providerId="ADAL" clId="{0C35BECF-B0CA-451B-8AC5-5A328F3DEB64}" dt="2026-03-25T22:57:46.469" v="2583" actId="20577"/>
        <pc:sldMkLst>
          <pc:docMk/>
          <pc:sldMk cId="3658844304" sldId="368"/>
        </pc:sldMkLst>
        <pc:spChg chg="mod">
          <ac:chgData name="Byrne, Darrell" userId="a81f5036-97b8-4551-bb65-8c171a1ddb35" providerId="ADAL" clId="{0C35BECF-B0CA-451B-8AC5-5A328F3DEB64}" dt="2026-03-25T22:57:46.469" v="2583" actId="20577"/>
          <ac:spMkLst>
            <pc:docMk/>
            <pc:sldMk cId="3658844304" sldId="368"/>
            <ac:spMk id="13" creationId="{3657BC48-92F5-6D7C-9477-65AA7D87E27F}"/>
          </ac:spMkLst>
        </pc:spChg>
      </pc:sldChg>
      <pc:sldChg chg="addSp delSp modSp add mod ord modNotesTx">
        <pc:chgData name="Byrne, Darrell" userId="a81f5036-97b8-4551-bb65-8c171a1ddb35" providerId="ADAL" clId="{0C35BECF-B0CA-451B-8AC5-5A328F3DEB64}" dt="2026-03-25T23:12:29.303" v="3875" actId="18131"/>
        <pc:sldMkLst>
          <pc:docMk/>
          <pc:sldMk cId="1335570477" sldId="369"/>
        </pc:sldMkLst>
        <pc:spChg chg="mod">
          <ac:chgData name="Byrne, Darrell" userId="a81f5036-97b8-4551-bb65-8c171a1ddb35" providerId="ADAL" clId="{0C35BECF-B0CA-451B-8AC5-5A328F3DEB64}" dt="2026-03-25T22:58:25.520" v="2641" actId="313"/>
          <ac:spMkLst>
            <pc:docMk/>
            <pc:sldMk cId="1335570477" sldId="369"/>
            <ac:spMk id="7" creationId="{B7DF7D05-6BA8-B95E-D406-3C8FF0FDEF0E}"/>
          </ac:spMkLst>
        </pc:spChg>
        <pc:spChg chg="mod">
          <ac:chgData name="Byrne, Darrell" userId="a81f5036-97b8-4551-bb65-8c171a1ddb35" providerId="ADAL" clId="{0C35BECF-B0CA-451B-8AC5-5A328F3DEB64}" dt="2026-03-25T23:03:02.595" v="3241" actId="20577"/>
          <ac:spMkLst>
            <pc:docMk/>
            <pc:sldMk cId="1335570477" sldId="369"/>
            <ac:spMk id="8" creationId="{F659F6B1-C90C-69BF-3626-74F55A00D1D8}"/>
          </ac:spMkLst>
        </pc:spChg>
        <pc:spChg chg="del">
          <ac:chgData name="Byrne, Darrell" userId="a81f5036-97b8-4551-bb65-8c171a1ddb35" providerId="ADAL" clId="{0C35BECF-B0CA-451B-8AC5-5A328F3DEB64}" dt="2026-03-25T23:12:09.467" v="3833"/>
          <ac:spMkLst>
            <pc:docMk/>
            <pc:sldMk cId="1335570477" sldId="369"/>
            <ac:spMk id="11" creationId="{048A8800-328E-B424-3766-4860D9C5C2C5}"/>
          </ac:spMkLst>
        </pc:spChg>
        <pc:picChg chg="add mod modCrop">
          <ac:chgData name="Byrne, Darrell" userId="a81f5036-97b8-4551-bb65-8c171a1ddb35" providerId="ADAL" clId="{0C35BECF-B0CA-451B-8AC5-5A328F3DEB64}" dt="2026-03-25T23:12:29.303" v="3875" actId="18131"/>
          <ac:picMkLst>
            <pc:docMk/>
            <pc:sldMk cId="1335570477" sldId="369"/>
            <ac:picMk id="2" creationId="{16C9FA33-2060-BC3E-65CA-7378B268DA59}"/>
          </ac:picMkLst>
        </pc:picChg>
      </pc:sldChg>
      <pc:sldChg chg="addSp delSp modSp add mod modNotesTx">
        <pc:chgData name="Byrne, Darrell" userId="a81f5036-97b8-4551-bb65-8c171a1ddb35" providerId="ADAL" clId="{0C35BECF-B0CA-451B-8AC5-5A328F3DEB64}" dt="2026-03-25T23:10:10.592" v="3832"/>
        <pc:sldMkLst>
          <pc:docMk/>
          <pc:sldMk cId="1604705547" sldId="370"/>
        </pc:sldMkLst>
        <pc:spChg chg="add del mod">
          <ac:chgData name="Byrne, Darrell" userId="a81f5036-97b8-4551-bb65-8c171a1ddb35" providerId="ADAL" clId="{0C35BECF-B0CA-451B-8AC5-5A328F3DEB64}" dt="2026-03-25T23:10:10.592" v="3832"/>
          <ac:spMkLst>
            <pc:docMk/>
            <pc:sldMk cId="1604705547" sldId="370"/>
            <ac:spMk id="4" creationId="{3078F4ED-8367-12E8-421A-64E17336ABAA}"/>
          </ac:spMkLst>
        </pc:spChg>
        <pc:spChg chg="mod">
          <ac:chgData name="Byrne, Darrell" userId="a81f5036-97b8-4551-bb65-8c171a1ddb35" providerId="ADAL" clId="{0C35BECF-B0CA-451B-8AC5-5A328F3DEB64}" dt="2026-03-25T23:05:04.392" v="3318" actId="313"/>
          <ac:spMkLst>
            <pc:docMk/>
            <pc:sldMk cId="1604705547" sldId="370"/>
            <ac:spMk id="7" creationId="{EE3D24DB-4202-B749-49A1-219DC518FF8E}"/>
          </ac:spMkLst>
        </pc:spChg>
        <pc:spChg chg="mod">
          <ac:chgData name="Byrne, Darrell" userId="a81f5036-97b8-4551-bb65-8c171a1ddb35" providerId="ADAL" clId="{0C35BECF-B0CA-451B-8AC5-5A328F3DEB64}" dt="2026-03-25T23:08:23.271" v="3818" actId="20577"/>
          <ac:spMkLst>
            <pc:docMk/>
            <pc:sldMk cId="1604705547" sldId="370"/>
            <ac:spMk id="8" creationId="{5ECFBFAB-A0B7-60F6-AFE5-F76BEE316086}"/>
          </ac:spMkLst>
        </pc:spChg>
        <pc:spChg chg="del">
          <ac:chgData name="Byrne, Darrell" userId="a81f5036-97b8-4551-bb65-8c171a1ddb35" providerId="ADAL" clId="{0C35BECF-B0CA-451B-8AC5-5A328F3DEB64}" dt="2026-03-25T23:09:49.846" v="3830"/>
          <ac:spMkLst>
            <pc:docMk/>
            <pc:sldMk cId="1604705547" sldId="370"/>
            <ac:spMk id="11" creationId="{396210CF-EF0B-1961-2F4E-EB3AEE5DA1F6}"/>
          </ac:spMkLst>
        </pc:spChg>
        <pc:picChg chg="add del mod">
          <ac:chgData name="Byrne, Darrell" userId="a81f5036-97b8-4551-bb65-8c171a1ddb35" providerId="ADAL" clId="{0C35BECF-B0CA-451B-8AC5-5A328F3DEB64}" dt="2026-03-25T23:09:58.161" v="3831" actId="478"/>
          <ac:picMkLst>
            <pc:docMk/>
            <pc:sldMk cId="1604705547" sldId="370"/>
            <ac:picMk id="2" creationId="{4C67DE7D-B9F7-66D3-B5FA-4A8403F02894}"/>
          </ac:picMkLst>
        </pc:picChg>
        <pc:picChg chg="add mod">
          <ac:chgData name="Byrne, Darrell" userId="a81f5036-97b8-4551-bb65-8c171a1ddb35" providerId="ADAL" clId="{0C35BECF-B0CA-451B-8AC5-5A328F3DEB64}" dt="2026-03-25T23:10:10.592" v="3832"/>
          <ac:picMkLst>
            <pc:docMk/>
            <pc:sldMk cId="1604705547" sldId="370"/>
            <ac:picMk id="5" creationId="{C23AE9F7-E6FB-284F-BA61-81B81EAC5CE8}"/>
          </ac:picMkLst>
        </pc:picChg>
      </pc:sldChg>
      <pc:sldChg chg="modSp add mod ord">
        <pc:chgData name="Byrne, Darrell" userId="a81f5036-97b8-4551-bb65-8c171a1ddb35" providerId="ADAL" clId="{0C35BECF-B0CA-451B-8AC5-5A328F3DEB64}" dt="2026-03-25T23:13:19.497" v="3942" actId="313"/>
        <pc:sldMkLst>
          <pc:docMk/>
          <pc:sldMk cId="691878428" sldId="371"/>
        </pc:sldMkLst>
        <pc:spChg chg="mod">
          <ac:chgData name="Byrne, Darrell" userId="a81f5036-97b8-4551-bb65-8c171a1ddb35" providerId="ADAL" clId="{0C35BECF-B0CA-451B-8AC5-5A328F3DEB64}" dt="2026-03-25T23:13:19.497" v="3942" actId="313"/>
          <ac:spMkLst>
            <pc:docMk/>
            <pc:sldMk cId="691878428" sldId="371"/>
            <ac:spMk id="13" creationId="{D7E9887E-672C-0C16-0E40-4C408BF96C78}"/>
          </ac:spMkLst>
        </pc:spChg>
      </pc:sldChg>
      <pc:sldChg chg="addSp delSp modSp add mod ord modClrScheme chgLayout modNotesTx">
        <pc:chgData name="Byrne, Darrell" userId="a81f5036-97b8-4551-bb65-8c171a1ddb35" providerId="ADAL" clId="{0C35BECF-B0CA-451B-8AC5-5A328F3DEB64}" dt="2026-03-26T00:06:34.678" v="6518" actId="20577"/>
        <pc:sldMkLst>
          <pc:docMk/>
          <pc:sldMk cId="1852809163" sldId="372"/>
        </pc:sldMkLst>
        <pc:spChg chg="add del mod">
          <ac:chgData name="Byrne, Darrell" userId="a81f5036-97b8-4551-bb65-8c171a1ddb35" providerId="ADAL" clId="{0C35BECF-B0CA-451B-8AC5-5A328F3DEB64}" dt="2026-03-25T23:22:23.147" v="4596" actId="22"/>
          <ac:spMkLst>
            <pc:docMk/>
            <pc:sldMk cId="1852809163" sldId="372"/>
            <ac:spMk id="3" creationId="{8F4B51C1-B1B5-FFA9-9488-85ACCB2C5AAF}"/>
          </ac:spMkLst>
        </pc:spChg>
        <pc:spChg chg="mod ord">
          <ac:chgData name="Byrne, Darrell" userId="a81f5036-97b8-4551-bb65-8c171a1ddb35" providerId="ADAL" clId="{0C35BECF-B0CA-451B-8AC5-5A328F3DEB64}" dt="2026-03-25T23:24:52.760" v="5630" actId="26606"/>
          <ac:spMkLst>
            <pc:docMk/>
            <pc:sldMk cId="1852809163" sldId="372"/>
            <ac:spMk id="6" creationId="{9BFEB476-9120-620E-D6F9-22EE949D8CFC}"/>
          </ac:spMkLst>
        </pc:spChg>
        <pc:spChg chg="mod">
          <ac:chgData name="Byrne, Darrell" userId="a81f5036-97b8-4551-bb65-8c171a1ddb35" providerId="ADAL" clId="{0C35BECF-B0CA-451B-8AC5-5A328F3DEB64}" dt="2026-03-25T23:24:52.760" v="5630" actId="26606"/>
          <ac:spMkLst>
            <pc:docMk/>
            <pc:sldMk cId="1852809163" sldId="372"/>
            <ac:spMk id="7" creationId="{52B3E088-B382-B95F-E4E4-821224CD6D8D}"/>
          </ac:spMkLst>
        </pc:spChg>
        <pc:spChg chg="mod ord">
          <ac:chgData name="Byrne, Darrell" userId="a81f5036-97b8-4551-bb65-8c171a1ddb35" providerId="ADAL" clId="{0C35BECF-B0CA-451B-8AC5-5A328F3DEB64}" dt="2026-03-25T23:24:52.760" v="5630" actId="26606"/>
          <ac:spMkLst>
            <pc:docMk/>
            <pc:sldMk cId="1852809163" sldId="372"/>
            <ac:spMk id="8" creationId="{3CF96E07-68C0-CE70-6B16-9F426D5C298B}"/>
          </ac:spMkLst>
        </pc:spChg>
        <pc:spChg chg="add del mod">
          <ac:chgData name="Byrne, Darrell" userId="a81f5036-97b8-4551-bb65-8c171a1ddb35" providerId="ADAL" clId="{0C35BECF-B0CA-451B-8AC5-5A328F3DEB64}" dt="2026-03-25T23:23:41.938" v="5142" actId="22"/>
          <ac:spMkLst>
            <pc:docMk/>
            <pc:sldMk cId="1852809163" sldId="372"/>
            <ac:spMk id="13" creationId="{A2A7D12E-29ED-5AB8-362B-5BAB0C7C5111}"/>
          </ac:spMkLst>
        </pc:spChg>
        <pc:picChg chg="del">
          <ac:chgData name="Byrne, Darrell" userId="a81f5036-97b8-4551-bb65-8c171a1ddb35" providerId="ADAL" clId="{0C35BECF-B0CA-451B-8AC5-5A328F3DEB64}" dt="2026-03-25T23:21:30.536" v="4587" actId="478"/>
          <ac:picMkLst>
            <pc:docMk/>
            <pc:sldMk cId="1852809163" sldId="372"/>
            <ac:picMk id="5" creationId="{889ABE37-4EAC-2246-16AB-E8DBF2EF57BD}"/>
          </ac:picMkLst>
        </pc:picChg>
        <pc:picChg chg="add del mod ord">
          <ac:chgData name="Byrne, Darrell" userId="a81f5036-97b8-4551-bb65-8c171a1ddb35" providerId="ADAL" clId="{0C35BECF-B0CA-451B-8AC5-5A328F3DEB64}" dt="2026-03-25T23:22:18.320" v="4595" actId="22"/>
          <ac:picMkLst>
            <pc:docMk/>
            <pc:sldMk cId="1852809163" sldId="372"/>
            <ac:picMk id="9" creationId="{D1AA2993-5A75-AD4F-9674-0FB40B526D7D}"/>
          </ac:picMkLst>
        </pc:picChg>
        <pc:picChg chg="add del mod ord modCrop">
          <ac:chgData name="Byrne, Darrell" userId="a81f5036-97b8-4551-bb65-8c171a1ddb35" providerId="ADAL" clId="{0C35BECF-B0CA-451B-8AC5-5A328F3DEB64}" dt="2026-03-25T23:23:12.789" v="5141" actId="478"/>
          <ac:picMkLst>
            <pc:docMk/>
            <pc:sldMk cId="1852809163" sldId="372"/>
            <ac:picMk id="11" creationId="{7C2817B6-43DC-92F6-9B57-E6FAB52789DF}"/>
          </ac:picMkLst>
        </pc:picChg>
        <pc:picChg chg="add mod ord modCrop">
          <ac:chgData name="Byrne, Darrell" userId="a81f5036-97b8-4551-bb65-8c171a1ddb35" providerId="ADAL" clId="{0C35BECF-B0CA-451B-8AC5-5A328F3DEB64}" dt="2026-03-25T23:24:57.855" v="5632" actId="14100"/>
          <ac:picMkLst>
            <pc:docMk/>
            <pc:sldMk cId="1852809163" sldId="372"/>
            <ac:picMk id="15" creationId="{6878E85A-AA3F-379C-2560-2895D1AFE61C}"/>
          </ac:picMkLst>
        </pc:picChg>
      </pc:sldChg>
      <pc:sldChg chg="addSp delSp modSp add mod ord modNotesTx">
        <pc:chgData name="Byrne, Darrell" userId="a81f5036-97b8-4551-bb65-8c171a1ddb35" providerId="ADAL" clId="{0C35BECF-B0CA-451B-8AC5-5A328F3DEB64}" dt="2026-03-25T23:49:51.837" v="6434" actId="18131"/>
        <pc:sldMkLst>
          <pc:docMk/>
          <pc:sldMk cId="994408752" sldId="373"/>
        </pc:sldMkLst>
        <pc:spChg chg="add del mod">
          <ac:chgData name="Byrne, Darrell" userId="a81f5036-97b8-4551-bb65-8c171a1ddb35" providerId="ADAL" clId="{0C35BECF-B0CA-451B-8AC5-5A328F3DEB64}" dt="2026-03-25T23:48:49.050" v="6355"/>
          <ac:spMkLst>
            <pc:docMk/>
            <pc:sldMk cId="994408752" sldId="373"/>
            <ac:spMk id="3" creationId="{5019F8D7-EF1C-CA46-64B7-EAC832BACB91}"/>
          </ac:spMkLst>
        </pc:spChg>
        <pc:spChg chg="mod">
          <ac:chgData name="Byrne, Darrell" userId="a81f5036-97b8-4551-bb65-8c171a1ddb35" providerId="ADAL" clId="{0C35BECF-B0CA-451B-8AC5-5A328F3DEB64}" dt="2026-03-25T23:39:00.978" v="5651" actId="20577"/>
          <ac:spMkLst>
            <pc:docMk/>
            <pc:sldMk cId="994408752" sldId="373"/>
            <ac:spMk id="7" creationId="{CBBE2963-7ABB-0BBF-9F98-A38B23199267}"/>
          </ac:spMkLst>
        </pc:spChg>
        <pc:spChg chg="mod">
          <ac:chgData name="Byrne, Darrell" userId="a81f5036-97b8-4551-bb65-8c171a1ddb35" providerId="ADAL" clId="{0C35BECF-B0CA-451B-8AC5-5A328F3DEB64}" dt="2026-03-25T23:46:51.909" v="6353" actId="313"/>
          <ac:spMkLst>
            <pc:docMk/>
            <pc:sldMk cId="994408752" sldId="373"/>
            <ac:spMk id="8" creationId="{4AEDAAC7-BAA0-1D18-B9AB-8DF45A4BA9A5}"/>
          </ac:spMkLst>
        </pc:spChg>
        <pc:spChg chg="add del mod">
          <ac:chgData name="Byrne, Darrell" userId="a81f5036-97b8-4551-bb65-8c171a1ddb35" providerId="ADAL" clId="{0C35BECF-B0CA-451B-8AC5-5A328F3DEB64}" dt="2026-03-25T23:49:32.659" v="6357" actId="22"/>
          <ac:spMkLst>
            <pc:docMk/>
            <pc:sldMk cId="994408752" sldId="373"/>
            <ac:spMk id="9" creationId="{5B1804E5-1366-CC09-45A9-1FD5DEEF0D05}"/>
          </ac:spMkLst>
        </pc:spChg>
        <pc:picChg chg="add del mod">
          <ac:chgData name="Byrne, Darrell" userId="a81f5036-97b8-4551-bb65-8c171a1ddb35" providerId="ADAL" clId="{0C35BECF-B0CA-451B-8AC5-5A328F3DEB64}" dt="2026-03-25T23:48:53.595" v="6356" actId="478"/>
          <ac:picMkLst>
            <pc:docMk/>
            <pc:sldMk cId="994408752" sldId="373"/>
            <ac:picMk id="4" creationId="{8727648B-D89E-0E82-4D24-54AA61109362}"/>
          </ac:picMkLst>
        </pc:picChg>
        <pc:picChg chg="del">
          <ac:chgData name="Byrne, Darrell" userId="a81f5036-97b8-4551-bb65-8c171a1ddb35" providerId="ADAL" clId="{0C35BECF-B0CA-451B-8AC5-5A328F3DEB64}" dt="2026-03-25T23:46:55.617" v="6354" actId="478"/>
          <ac:picMkLst>
            <pc:docMk/>
            <pc:sldMk cId="994408752" sldId="373"/>
            <ac:picMk id="10" creationId="{21406438-4346-C7FE-52CA-2B60C56CDE2F}"/>
          </ac:picMkLst>
        </pc:picChg>
        <pc:picChg chg="add mod ord modCrop">
          <ac:chgData name="Byrne, Darrell" userId="a81f5036-97b8-4551-bb65-8c171a1ddb35" providerId="ADAL" clId="{0C35BECF-B0CA-451B-8AC5-5A328F3DEB64}" dt="2026-03-25T23:49:51.837" v="6434" actId="18131"/>
          <ac:picMkLst>
            <pc:docMk/>
            <pc:sldMk cId="994408752" sldId="373"/>
            <ac:picMk id="12" creationId="{FFA7ECF1-0A61-9A10-8057-48B9DFD77FCA}"/>
          </ac:picMkLst>
        </pc:picChg>
      </pc:sldChg>
      <pc:sldChg chg="modSp add mod ord">
        <pc:chgData name="Byrne, Darrell" userId="a81f5036-97b8-4551-bb65-8c171a1ddb35" providerId="ADAL" clId="{0C35BECF-B0CA-451B-8AC5-5A328F3DEB64}" dt="2026-03-25T23:56:51.901" v="6470" actId="20577"/>
        <pc:sldMkLst>
          <pc:docMk/>
          <pc:sldMk cId="1850664654" sldId="374"/>
        </pc:sldMkLst>
        <pc:spChg chg="mod">
          <ac:chgData name="Byrne, Darrell" userId="a81f5036-97b8-4551-bb65-8c171a1ddb35" providerId="ADAL" clId="{0C35BECF-B0CA-451B-8AC5-5A328F3DEB64}" dt="2026-03-25T23:56:51.901" v="6470" actId="20577"/>
          <ac:spMkLst>
            <pc:docMk/>
            <pc:sldMk cId="1850664654" sldId="374"/>
            <ac:spMk id="13" creationId="{3A4DC854-A494-A655-8D10-C4FC09C0611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5DD6265A-E304-4306-9A88-E5792CB4882E}" type="datetimeFigureOut">
              <a:rPr lang="nl-NL" smtClean="0"/>
              <a:t>25-3-2026</a:t>
            </a:fld>
            <a:endParaRPr lang="nl-NL"/>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4C4D0ECF-1825-485F-892B-3B901BEB1B2B}" type="slidenum">
              <a:rPr lang="nl-NL" smtClean="0"/>
              <a:t>‹#›</a:t>
            </a:fld>
            <a:endParaRPr lang="nl-NL"/>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D14C50CD-24A7-4808-AE3B-2F34A7018126}" type="datetimeFigureOut">
              <a:rPr lang="nl-NL" smtClean="0"/>
              <a:t>25-3-2026</a:t>
            </a:fld>
            <a:endParaRPr lang="nl-NL"/>
          </a:p>
        </p:txBody>
      </p:sp>
      <p:sp>
        <p:nvSpPr>
          <p:cNvPr id="4" name="Slide Image Placeholder 3"/>
          <p:cNvSpPr>
            <a:spLocks noGrp="1" noRot="1" noChangeAspect="1"/>
          </p:cNvSpPr>
          <p:nvPr>
            <p:ph type="sldImg" idx="2"/>
          </p:nvPr>
        </p:nvSpPr>
        <p:spPr>
          <a:xfrm>
            <a:off x="139700" y="768350"/>
            <a:ext cx="6819900" cy="3836988"/>
          </a:xfrm>
          <a:prstGeom prst="rect">
            <a:avLst/>
          </a:prstGeom>
          <a:noFill/>
          <a:ln w="12700">
            <a:solidFill>
              <a:prstClr val="black"/>
            </a:solidFill>
          </a:ln>
        </p:spPr>
        <p:txBody>
          <a:bodyPr vert="horz" lIns="99048" tIns="49524" rIns="99048" bIns="49524" rtlCol="0" anchor="ctr"/>
          <a:lstStyle/>
          <a:p>
            <a:endParaRPr lang="nl-NL"/>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A5DB9DF4-39C0-4F8C-BEB7-288A19F8CDC5}" type="slidenum">
              <a:rPr lang="nl-NL" smtClean="0"/>
              <a:t>‹#›</a:t>
            </a:fld>
            <a:endParaRPr lang="nl-NL"/>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768350"/>
            <a:ext cx="6819900" cy="3836988"/>
          </a:xfrm>
        </p:spPr>
      </p:sp>
      <p:sp>
        <p:nvSpPr>
          <p:cNvPr id="3" name="Notes Placeholder 2"/>
          <p:cNvSpPr>
            <a:spLocks noGrp="1"/>
          </p:cNvSpPr>
          <p:nvPr>
            <p:ph type="body" idx="1"/>
          </p:nvPr>
        </p:nvSpPr>
        <p:spPr/>
        <p:txBody>
          <a:bodyPr/>
          <a:lstStyle/>
          <a:p>
            <a:endParaRPr lang="nl-NL" dirty="0"/>
          </a:p>
        </p:txBody>
      </p:sp>
      <p:sp>
        <p:nvSpPr>
          <p:cNvPr id="4" name="Slide Number Placeholder 3"/>
          <p:cNvSpPr>
            <a:spLocks noGrp="1"/>
          </p:cNvSpPr>
          <p:nvPr>
            <p:ph type="sldNum" sz="quarter" idx="10"/>
          </p:nvPr>
        </p:nvSpPr>
        <p:spPr/>
        <p:txBody>
          <a:bodyPr/>
          <a:lstStyle/>
          <a:p>
            <a:fld id="{A5DB9DF4-39C0-4F8C-BEB7-288A19F8CDC5}" type="slidenum">
              <a:rPr lang="nl-NL" smtClean="0"/>
              <a:t>1</a:t>
            </a:fld>
            <a:endParaRPr lang="nl-NL"/>
          </a:p>
        </p:txBody>
      </p:sp>
    </p:spTree>
    <p:extLst>
      <p:ext uri="{BB962C8B-B14F-4D97-AF65-F5344CB8AC3E}">
        <p14:creationId xmlns:p14="http://schemas.microsoft.com/office/powerpoint/2010/main" val="898610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When planning a flat steel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warehouse in the West Midlands, the first thing people usually think about is equipment - but the real work starts with understanding how the whole operation needs to function day to day. The region’s strong links to automotive and construction customers make it an ideal location, but they also raise expectations around responsiveness and reliability.</a:t>
            </a:r>
          </a:p>
          <a:p>
            <a:pPr fontAlgn="t"/>
            <a:r>
              <a:rPr lang="en-GB" sz="1200" b="0" i="0" kern="1200" dirty="0">
                <a:solidFill>
                  <a:schemeClr val="tx1"/>
                </a:solidFill>
                <a:effectLst/>
                <a:latin typeface="+mn-lt"/>
                <a:ea typeface="+mn-ea"/>
                <a:cs typeface="+mn-cs"/>
              </a:rPr>
              <a:t>Coils come into the warehouse in different weights and orientations, and the layout must make dealing with them feel routine rather than risky. That means good crane access, clear staging areas and a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line positioned so material doesn’t have to be moved more than necessary. The heavy nature of the product also forces you to think about floor strength, traffic routes, and how pedestrians stay safely separated from moving machinery.</a:t>
            </a:r>
          </a:p>
          <a:p>
            <a:pPr fontAlgn="t"/>
            <a:r>
              <a:rPr lang="en-GB" sz="1200" b="0" i="0" kern="1200" dirty="0">
                <a:solidFill>
                  <a:schemeClr val="tx1"/>
                </a:solidFill>
                <a:effectLst/>
                <a:latin typeface="+mn-lt"/>
                <a:ea typeface="+mn-ea"/>
                <a:cs typeface="+mn-cs"/>
              </a:rPr>
              <a:t>Different customers work in different ways. Some want tight scheduling and predictable turnaround; others work in bursts. Those patterns affect how many people you need on shift, how much line capacity you build in, and how much finished material you keep ready for loading.</a:t>
            </a:r>
          </a:p>
          <a:p>
            <a:pPr fontAlgn="t"/>
            <a:r>
              <a:rPr lang="en-GB" sz="1200" b="0" i="0" kern="1200" dirty="0">
                <a:solidFill>
                  <a:schemeClr val="tx1"/>
                </a:solidFill>
                <a:effectLst/>
                <a:latin typeface="+mn-lt"/>
                <a:ea typeface="+mn-ea"/>
                <a:cs typeface="+mn-cs"/>
              </a:rPr>
              <a:t>All of this feeds into a bigger question: does the warehouse support the full process smoothly, from receiving the coil to dispatching the sheets? If each stage connects properly, the operation becomes safer, faster, and much easier to scale.</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4</a:t>
            </a:fld>
            <a:endParaRPr lang="nl-NL"/>
          </a:p>
        </p:txBody>
      </p:sp>
    </p:spTree>
    <p:extLst>
      <p:ext uri="{BB962C8B-B14F-4D97-AF65-F5344CB8AC3E}">
        <p14:creationId xmlns:p14="http://schemas.microsoft.com/office/powerpoint/2010/main" val="3070990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70DE5-C022-16AC-4AD5-B7528B66DC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4D4BEC-D80B-7FB8-863C-2B07919BAC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EB4724-BAF1-B716-FFD1-895CB644D038}"/>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Selecting a site for a flat steel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warehouse starts with location, but the deeper challenge is making sure the building and infrastructure can actually cope with the realities of coil processing. The West Midlands has a strong advantage thanks to the M6, M5, and M42, which makes rapid distribution far easier - a big benefit if the operation depends on same‑day or next‑day deliveries.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Once the general area is right, the focus shifts to whether the building can physically handle coils, which routinely fall between 5 and 35 tonnes. That level of weight demands reinforced floor slabs typically around 10 tonnes per square metre, to avoid long‑term settlement, cracking, or unsafe deflection under stacked coils or travelling crane loads. The vertical space matters just as much: overhead cranes need enough hook height to lift coils safely over storage rows and onto the </a:t>
            </a:r>
            <a:r>
              <a:rPr lang="en-GB" sz="1200" b="0" i="0" kern="1200" dirty="0" err="1">
                <a:solidFill>
                  <a:schemeClr val="tx1"/>
                </a:solidFill>
                <a:effectLst/>
                <a:latin typeface="+mn-lt"/>
                <a:ea typeface="+mn-ea"/>
                <a:cs typeface="+mn-cs"/>
              </a:rPr>
              <a:t>decoiler</a:t>
            </a:r>
            <a:r>
              <a:rPr lang="en-GB" sz="1200" b="0" i="0" kern="1200" dirty="0">
                <a:solidFill>
                  <a:schemeClr val="tx1"/>
                </a:solidFill>
                <a:effectLst/>
                <a:latin typeface="+mn-lt"/>
                <a:ea typeface="+mn-ea"/>
                <a:cs typeface="+mn-cs"/>
              </a:rPr>
              <a:t> mandrel without working against the roof structure or truss layout.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Power supply is another area where problems often go unnoticed until too late. </a:t>
            </a:r>
            <a:r>
              <a:rPr lang="en-GB" sz="1200" b="0" i="0" kern="1200" dirty="0" err="1">
                <a:solidFill>
                  <a:schemeClr val="tx1"/>
                </a:solidFill>
                <a:effectLst/>
                <a:latin typeface="+mn-lt"/>
                <a:ea typeface="+mn-ea"/>
                <a:cs typeface="+mn-cs"/>
              </a:rPr>
              <a:t>Decoilers</a:t>
            </a:r>
            <a:r>
              <a:rPr lang="en-GB" sz="1200" b="0" i="0" kern="1200" dirty="0">
                <a:solidFill>
                  <a:schemeClr val="tx1"/>
                </a:solidFill>
                <a:effectLst/>
                <a:latin typeface="+mn-lt"/>
                <a:ea typeface="+mn-ea"/>
                <a:cs typeface="+mn-cs"/>
              </a:rPr>
              <a:t>, hydraulic systems, and compressors draw substantial current, and the electrical system needs to handle peak loads without dragging down other services in the building. Water access for cooling and lubrication, and proper drainage for oil capture, also need to be built in rather than retrofitted - both for operational reliability and environmental compliance.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Safety systems are equally critical. Fire protection must account for electrical equipment, oil‑based hazards, and the fact that coil stacks can restrict escape routes if the layout isn’t planned well. Externally, the yard should allow HGVs to manoeuvre without tight reversing angles, ideally supported by a one‑way traffic design that reduces congestion and blind spots around loading areas.</a:t>
            </a:r>
          </a:p>
          <a:p>
            <a:pPr fontAlgn="t"/>
            <a:r>
              <a:rPr lang="en-GB" sz="1200" b="0" i="0" kern="1200" dirty="0">
                <a:solidFill>
                  <a:schemeClr val="tx1"/>
                </a:solidFill>
                <a:effectLst/>
                <a:latin typeface="+mn-lt"/>
                <a:ea typeface="+mn-ea"/>
                <a:cs typeface="+mn-cs"/>
              </a:rPr>
              <a:t>When all these factors line up - transport links, structural capability, utilities, safety systems, and yard efficiency - the site becomes more than just suitable. It becomes a foundation the whole operation can rely on.</a:t>
            </a:r>
          </a:p>
          <a:p>
            <a:pPr fontAlgn="t"/>
            <a:endParaRPr lang="en-GB" dirty="0"/>
          </a:p>
        </p:txBody>
      </p:sp>
      <p:sp>
        <p:nvSpPr>
          <p:cNvPr id="4" name="Slide Number Placeholder 3">
            <a:extLst>
              <a:ext uri="{FF2B5EF4-FFF2-40B4-BE49-F238E27FC236}">
                <a16:creationId xmlns:a16="http://schemas.microsoft.com/office/drawing/2014/main" id="{F6ECA8A6-AB44-DC98-5B7E-E2F89EE94DB4}"/>
              </a:ext>
            </a:extLst>
          </p:cNvPr>
          <p:cNvSpPr>
            <a:spLocks noGrp="1"/>
          </p:cNvSpPr>
          <p:nvPr>
            <p:ph type="sldNum" sz="quarter" idx="5"/>
          </p:nvPr>
        </p:nvSpPr>
        <p:spPr/>
        <p:txBody>
          <a:bodyPr/>
          <a:lstStyle/>
          <a:p>
            <a:fld id="{A5DB9DF4-39C0-4F8C-BEB7-288A19F8CDC5}" type="slidenum">
              <a:rPr lang="nl-NL" smtClean="0"/>
              <a:t>5</a:t>
            </a:fld>
            <a:endParaRPr lang="nl-NL"/>
          </a:p>
        </p:txBody>
      </p:sp>
    </p:spTree>
    <p:extLst>
      <p:ext uri="{BB962C8B-B14F-4D97-AF65-F5344CB8AC3E}">
        <p14:creationId xmlns:p14="http://schemas.microsoft.com/office/powerpoint/2010/main" val="3930736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F4C40-D120-E4A7-3843-A4C491CD1B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E1B393-10C4-2129-C98D-006FB1BB18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7336E0-00E2-32E3-DAD3-9CB784053A4B}"/>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receiving and storage stage is where the whole operation begins, and getting this part right makes everything downstream more stable.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Coils arrive on articulated lorries and are unloaded using overhead cranes, so the intake area needs clear separation between vehicles, pedestrians and crane movements. Once unloaded, coils move into organised storage zones, usually grouped by Make-To‑Order, Make‑To‑Stock or Non‑Standard categories to make planning and retrieval easier.</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way coils are stored depends on the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line, so, the warehouse layout must support the right orientation. Aisle spacing, crane runway alignment and floor strength all influence how safely and efficiently coils can be retrieved without creating congestion.</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Accurate identification is essential. Barcode or RFID systems help track coil location, prevent mix‑ups between similar materials and keep real‑time stock accurate. </a:t>
            </a:r>
          </a:p>
          <a:p>
            <a:pPr fontAlgn="t"/>
            <a:r>
              <a:rPr lang="en-GB" sz="1200" b="0" i="0" kern="1200" dirty="0">
                <a:solidFill>
                  <a:schemeClr val="tx1"/>
                </a:solidFill>
                <a:effectLst/>
                <a:latin typeface="+mn-lt"/>
                <a:ea typeface="+mn-ea"/>
                <a:cs typeface="+mn-cs"/>
              </a:rPr>
              <a:t>Near the </a:t>
            </a:r>
            <a:r>
              <a:rPr lang="en-GB" sz="1200" b="0" i="0" kern="1200" dirty="0" err="1">
                <a:solidFill>
                  <a:schemeClr val="tx1"/>
                </a:solidFill>
                <a:effectLst/>
                <a:latin typeface="+mn-lt"/>
                <a:ea typeface="+mn-ea"/>
                <a:cs typeface="+mn-cs"/>
              </a:rPr>
              <a:t>decoiler</a:t>
            </a:r>
            <a:r>
              <a:rPr lang="en-GB" sz="1200" b="0" i="0" kern="1200" dirty="0">
                <a:solidFill>
                  <a:schemeClr val="tx1"/>
                </a:solidFill>
                <a:effectLst/>
                <a:latin typeface="+mn-lt"/>
                <a:ea typeface="+mn-ea"/>
                <a:cs typeface="+mn-cs"/>
              </a:rPr>
              <a:t>, buffer storage helps operators change coils quickly during busy periods, and keeping the movement of coils in a simple, linear flow reduces unnecessary travel and avoids cross‑traffic around cranes.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Digital systems such as SAP or dedicated warehouse management platforms add another level of control. Pre‑receipting coils using advance shipping data allows incoming deliveries to be checked before they arrive, which reduces booking errors and keeps system stock aligned with what is physically on the floor. </a:t>
            </a:r>
          </a:p>
          <a:p>
            <a:pPr fontAlgn="t"/>
            <a:r>
              <a:rPr lang="en-GB" sz="1200" b="0" i="0" kern="1200" dirty="0">
                <a:solidFill>
                  <a:schemeClr val="tx1"/>
                </a:solidFill>
                <a:effectLst/>
                <a:latin typeface="+mn-lt"/>
                <a:ea typeface="+mn-ea"/>
                <a:cs typeface="+mn-cs"/>
              </a:rPr>
              <a:t>Creating a digital record or using EDI for each coil prior to receiving improves traceability, label printing and storage allocation further reduces the risk of receiving or sending the wrong coil to the line.</a:t>
            </a:r>
          </a:p>
          <a:p>
            <a:pPr fontAlgn="t"/>
            <a:r>
              <a:rPr lang="en-GB" sz="1200" b="0" i="0" kern="1200" dirty="0">
                <a:solidFill>
                  <a:schemeClr val="tx1"/>
                </a:solidFill>
                <a:effectLst/>
                <a:latin typeface="+mn-lt"/>
                <a:ea typeface="+mn-ea"/>
                <a:cs typeface="+mn-cs"/>
              </a:rPr>
              <a:t>Throughout the area, clear walkways, crane exclusion zones and visible signage help maintain safety in what is naturally a high‑risk environment. </a:t>
            </a:r>
          </a:p>
          <a:p>
            <a:pPr fontAlgn="t"/>
            <a:r>
              <a:rPr lang="en-GB" sz="1200" b="0" i="0" kern="1200" dirty="0">
                <a:solidFill>
                  <a:schemeClr val="tx1"/>
                </a:solidFill>
                <a:effectLst/>
                <a:latin typeface="+mn-lt"/>
                <a:ea typeface="+mn-ea"/>
                <a:cs typeface="+mn-cs"/>
              </a:rPr>
              <a:t>When receiving, storage and digital systems all work together, the warehouse runs more smoothly, downtime is reduced and the entire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process becomes far more predictable.</a:t>
            </a:r>
          </a:p>
          <a:p>
            <a:pPr fontAlgn="t"/>
            <a:endParaRPr lang="en-GB" dirty="0"/>
          </a:p>
        </p:txBody>
      </p:sp>
      <p:sp>
        <p:nvSpPr>
          <p:cNvPr id="4" name="Slide Number Placeholder 3">
            <a:extLst>
              <a:ext uri="{FF2B5EF4-FFF2-40B4-BE49-F238E27FC236}">
                <a16:creationId xmlns:a16="http://schemas.microsoft.com/office/drawing/2014/main" id="{9FD13215-B701-DE93-F34F-56473AD8602D}"/>
              </a:ext>
            </a:extLst>
          </p:cNvPr>
          <p:cNvSpPr>
            <a:spLocks noGrp="1"/>
          </p:cNvSpPr>
          <p:nvPr>
            <p:ph type="sldNum" sz="quarter" idx="5"/>
          </p:nvPr>
        </p:nvSpPr>
        <p:spPr/>
        <p:txBody>
          <a:bodyPr/>
          <a:lstStyle/>
          <a:p>
            <a:fld id="{A5DB9DF4-39C0-4F8C-BEB7-288A19F8CDC5}" type="slidenum">
              <a:rPr lang="nl-NL" smtClean="0"/>
              <a:t>7</a:t>
            </a:fld>
            <a:endParaRPr lang="nl-NL"/>
          </a:p>
        </p:txBody>
      </p:sp>
    </p:spTree>
    <p:extLst>
      <p:ext uri="{BB962C8B-B14F-4D97-AF65-F5344CB8AC3E}">
        <p14:creationId xmlns:p14="http://schemas.microsoft.com/office/powerpoint/2010/main" val="3269494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A3695-C5DF-521E-5397-A7F6E4213B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AA74A0-F474-1849-F2C9-3344583DA3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87EAD4-1073-D873-17B8-2E9B7C79902E}"/>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line is basically the core of the warehouse, because this is the point where coils become usable sheet products. Choosing the right line depends on what you want to run through it - things like how much material needs to be processed per hour, what grades you’re working with and how tight the sheet tolerances need to be.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Most lines follow a similar structure. There’s an entry mandrel to hold the coil, pinch rolls to feed it, a straightener or leveller to remove stress, a loop area to keep the flow steady, then shears and stacking equipment at the end. All these pieces must run at the right speed relative to each other, or you end up with buckling, marks on the surface or poor edges.</a:t>
            </a:r>
          </a:p>
          <a:p>
            <a:pPr fontAlgn="t"/>
            <a:r>
              <a:rPr lang="en-GB" sz="1200" b="0" i="0" kern="1200" dirty="0">
                <a:solidFill>
                  <a:schemeClr val="tx1"/>
                </a:solidFill>
                <a:effectLst/>
                <a:latin typeface="+mn-lt"/>
                <a:ea typeface="+mn-ea"/>
                <a:cs typeface="+mn-cs"/>
              </a:rPr>
              <a:t>It also helps to design the surrounding layout so material can move in and out smoothly. Coils need clear space before the mandrel, and stacked sheets need a safe area to be taken away without blocking the next batch. Having a dedicated spot for scrap or trim makes a big difference because it stops waste material from piling up around the line.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Safety is a constant concern. PUWER requires guarding on anything that rotates or cuts, and operators need fast access to emergency stops. </a:t>
            </a:r>
          </a:p>
          <a:p>
            <a:pPr fontAlgn="t"/>
            <a:r>
              <a:rPr lang="en-GB" sz="1200" b="0" i="0" kern="1200" dirty="0">
                <a:solidFill>
                  <a:schemeClr val="tx1"/>
                </a:solidFill>
                <a:effectLst/>
                <a:latin typeface="+mn-lt"/>
                <a:ea typeface="+mn-ea"/>
                <a:cs typeface="+mn-cs"/>
              </a:rPr>
              <a:t>Marking out safe working zones around the line makes it much easier to keep people away from hazards like coil recoil or hydraulic issues.</a:t>
            </a:r>
          </a:p>
          <a:p>
            <a:pPr fontAlgn="t"/>
            <a:r>
              <a:rPr lang="en-GB" sz="1200" b="0" i="0" kern="1200" dirty="0">
                <a:solidFill>
                  <a:schemeClr val="tx1"/>
                </a:solidFill>
                <a:effectLst/>
                <a:latin typeface="+mn-lt"/>
                <a:ea typeface="+mn-ea"/>
                <a:cs typeface="+mn-cs"/>
              </a:rPr>
              <a:t>Modern lines often run better with sensors and digital monitoring. These systems track tension, flatness and running speed so problems can be spotted early. Dust and noise control also help keep the environment workable. When the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area is set up properly, the line runs more reliably and the final product quality stays consistent.</a:t>
            </a:r>
          </a:p>
          <a:p>
            <a:pPr fontAlgn="t"/>
            <a:endParaRPr lang="en-GB" dirty="0"/>
          </a:p>
        </p:txBody>
      </p:sp>
      <p:sp>
        <p:nvSpPr>
          <p:cNvPr id="4" name="Slide Number Placeholder 3">
            <a:extLst>
              <a:ext uri="{FF2B5EF4-FFF2-40B4-BE49-F238E27FC236}">
                <a16:creationId xmlns:a16="http://schemas.microsoft.com/office/drawing/2014/main" id="{B704A20B-86F2-3656-A544-591105521BF2}"/>
              </a:ext>
            </a:extLst>
          </p:cNvPr>
          <p:cNvSpPr>
            <a:spLocks noGrp="1"/>
          </p:cNvSpPr>
          <p:nvPr>
            <p:ph type="sldNum" sz="quarter" idx="5"/>
          </p:nvPr>
        </p:nvSpPr>
        <p:spPr/>
        <p:txBody>
          <a:bodyPr/>
          <a:lstStyle/>
          <a:p>
            <a:fld id="{A5DB9DF4-39C0-4F8C-BEB7-288A19F8CDC5}" type="slidenum">
              <a:rPr lang="nl-NL" smtClean="0"/>
              <a:t>8</a:t>
            </a:fld>
            <a:endParaRPr lang="nl-NL"/>
          </a:p>
        </p:txBody>
      </p:sp>
    </p:spTree>
    <p:extLst>
      <p:ext uri="{BB962C8B-B14F-4D97-AF65-F5344CB8AC3E}">
        <p14:creationId xmlns:p14="http://schemas.microsoft.com/office/powerpoint/2010/main" val="591601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D3457-6349-77DA-BEEE-C6B1AA9D2F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77CD80-FF66-3C72-566F-9A73ADA64C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DD0D1D-9BAA-294D-85CB-7B52E27C69E4}"/>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Following exit from the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line, material enters the WIP and packing stages, which form a critical bridge between processing and outbound logistics. WIP areas generally consist of controlled staging lanes, designated rework zones and inspection stations. FIFO sequencing is essential to maintain product order integrity and prevent cross‑grade ageing, particularly where multiple specifications are produced concurrently.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Sheets undergo dimensional and visual validation at this stage, including checks on length, width, flatness, edge condition and surface finish. Packing operations must be designed to minimise manual handling exposure and ensure repeatable, secure preparation for transport. Automated banding, wrapping and stacking systems improve ergonomics and maintain consistent pack integrity.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Traceability is maintained through robust labelling linked back to coil identity, processing parameters and inspection data. Packing layouts require buffer capacity calibrated to throughput variability, preventing WIP accumulation from interfering with upstream processes. Quality‑control gates positioned within this zone act as the final safeguard against downstream non‑conformance.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Environmental and safety considerations include the management of oil contamination, slip‑risk mitigation and adequate ventilation for operators. When engineered correctly, WIP and packing operations support high‑quality output, stable throughput and reduced operational losses.</a:t>
            </a:r>
          </a:p>
          <a:p>
            <a:pPr fontAlgn="t"/>
            <a:endParaRPr lang="en-GB" dirty="0"/>
          </a:p>
        </p:txBody>
      </p:sp>
      <p:sp>
        <p:nvSpPr>
          <p:cNvPr id="4" name="Slide Number Placeholder 3">
            <a:extLst>
              <a:ext uri="{FF2B5EF4-FFF2-40B4-BE49-F238E27FC236}">
                <a16:creationId xmlns:a16="http://schemas.microsoft.com/office/drawing/2014/main" id="{263CF1BA-1545-1794-F4CE-A01B79DA9131}"/>
              </a:ext>
            </a:extLst>
          </p:cNvPr>
          <p:cNvSpPr>
            <a:spLocks noGrp="1"/>
          </p:cNvSpPr>
          <p:nvPr>
            <p:ph type="sldNum" sz="quarter" idx="5"/>
          </p:nvPr>
        </p:nvSpPr>
        <p:spPr/>
        <p:txBody>
          <a:bodyPr/>
          <a:lstStyle/>
          <a:p>
            <a:fld id="{A5DB9DF4-39C0-4F8C-BEB7-288A19F8CDC5}" type="slidenum">
              <a:rPr lang="nl-NL" smtClean="0"/>
              <a:t>10</a:t>
            </a:fld>
            <a:endParaRPr lang="nl-NL"/>
          </a:p>
        </p:txBody>
      </p:sp>
    </p:spTree>
    <p:extLst>
      <p:ext uri="{BB962C8B-B14F-4D97-AF65-F5344CB8AC3E}">
        <p14:creationId xmlns:p14="http://schemas.microsoft.com/office/powerpoint/2010/main" val="2451061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9886D-B241-ABF8-0CFB-6BA6495925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8695B8-958B-DB4B-B8D5-E7CB11D17A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DE6639-0D4A-55A2-3AB3-C2624B8C5C10}"/>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final phase of warehouse operations encompasses the organised storage of finished goods, the coordination of dispatch activities, and the safe loading of HGVs. Effective layout design is critical, ensuring finished packs are positioned logically within dedicated lanes situated near loading bays to minimise handling time. Transport flow must support one‑way vehicle movement to mitigate reversing, which is recognised as a key operational safety risk. Pedestrian segregation is addressed through designated walkways, physical barriers where feasible, and rigorously enforced traffic‑management procedures.</a:t>
            </a:r>
          </a:p>
          <a:p>
            <a:pPr fontAlgn="t"/>
            <a:r>
              <a:rPr lang="en-GB" sz="1200" b="0" i="0" kern="1200" dirty="0">
                <a:solidFill>
                  <a:schemeClr val="tx1"/>
                </a:solidFill>
                <a:effectLst/>
                <a:latin typeface="+mn-lt"/>
                <a:ea typeface="+mn-ea"/>
                <a:cs typeface="+mn-cs"/>
              </a:rPr>
              <a:t>Loading activities must fully comply with DVSA load‑security standards, requiring operators to inspect vehicle bed conditions, verify appropriate weight distribution, assess packaging integrity, and ensure that pack orientation aligns with customer offloading requirements. </a:t>
            </a:r>
          </a:p>
          <a:p>
            <a:pPr fontAlgn="t"/>
            <a:r>
              <a:rPr lang="en-GB" sz="1200" b="0" i="0" kern="1200" dirty="0">
                <a:solidFill>
                  <a:schemeClr val="tx1"/>
                </a:solidFill>
                <a:effectLst/>
                <a:latin typeface="+mn-lt"/>
                <a:ea typeface="+mn-ea"/>
                <a:cs typeface="+mn-cs"/>
              </a:rPr>
              <a:t>Integration with a Warehouse Management System enhances operational control by providing real‑time visibility of dispatch priorities, enabling dynamic load‑slot allocation, and ensuring adherence to correct loading sequences. Yard‑management considerations - including HGV pre‑staging areas, controlled entry via the gate house, and clear directional signage - support efficient and safe vehicle movement. Environmental objectives, such as reducing idling and optimising loading windows, contribute to lower emissions. Overall, well‑managed dispatch operations strengthen delivery performance, improve customer satisfaction, and maintain alignment with the facility’s production cadence.</a:t>
            </a:r>
          </a:p>
          <a:p>
            <a:pPr fontAlgn="t"/>
            <a:endParaRPr lang="en-GB" dirty="0"/>
          </a:p>
        </p:txBody>
      </p:sp>
      <p:sp>
        <p:nvSpPr>
          <p:cNvPr id="4" name="Slide Number Placeholder 3">
            <a:extLst>
              <a:ext uri="{FF2B5EF4-FFF2-40B4-BE49-F238E27FC236}">
                <a16:creationId xmlns:a16="http://schemas.microsoft.com/office/drawing/2014/main" id="{B12CE3E9-53D4-E68E-48AA-46CC6FDF7564}"/>
              </a:ext>
            </a:extLst>
          </p:cNvPr>
          <p:cNvSpPr>
            <a:spLocks noGrp="1"/>
          </p:cNvSpPr>
          <p:nvPr>
            <p:ph type="sldNum" sz="quarter" idx="5"/>
          </p:nvPr>
        </p:nvSpPr>
        <p:spPr/>
        <p:txBody>
          <a:bodyPr/>
          <a:lstStyle/>
          <a:p>
            <a:fld id="{A5DB9DF4-39C0-4F8C-BEB7-288A19F8CDC5}" type="slidenum">
              <a:rPr lang="nl-NL" smtClean="0"/>
              <a:t>11</a:t>
            </a:fld>
            <a:endParaRPr lang="nl-NL"/>
          </a:p>
        </p:txBody>
      </p:sp>
    </p:spTree>
    <p:extLst>
      <p:ext uri="{BB962C8B-B14F-4D97-AF65-F5344CB8AC3E}">
        <p14:creationId xmlns:p14="http://schemas.microsoft.com/office/powerpoint/2010/main" val="2540447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EA89E-14AF-7C01-1AC6-2172AD41C9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80FF24-EC3D-42EC-AA04-04826DF581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425B62-6D79-8FDA-8C34-90E9705EDFC7}"/>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Maintaining operational efficiency requires an integrated approach to equipment selection, workforce capability, and maintenance planning. Core equipment includes overhead cranes appropriately rated for maximum coil weights, forklifts for internal product movement, and automated or semi‑automated packing systems. Operational resilience is strengthened through equipment redundancy, such as maintaining at least two cranes capable of lifting the heaviest coils, thereby reducing the risk of unplanned downtime.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Workforce planning must be closely aligned with production requirements, with emphasis on developing multi‑skilled operators competent in crane operation,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line control, and quality inspection. Shift structures must reflect workload distribution, whether operating in two‑shift, three‑shift, or continuous 24‑hour formats. Comprehensive training programmes covering safe load handling, regulatory compliance, equipment operation, and emergency response form the foundation of a resilient and competent workforce.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Maintenance strategies should integrate both preventative and predictive methodologies. Digital monitoring systems - tracking parameters such as bearing temperatures, hydraulic pressures, vibration levels, and crane duty cycles - enable early detection of faults and improve equipment reliability. Accurate recording of maintenance histories and adherence to scheduled service intervals support compliance with LOLER, PUWER, and insurer requirements. A well‑structured operational support framework enhances productivity, minimises downtime, improves safety, and ensures long‑term equipment performance.</a:t>
            </a:r>
          </a:p>
          <a:p>
            <a:pPr fontAlgn="t"/>
            <a:endParaRPr lang="en-GB" dirty="0"/>
          </a:p>
        </p:txBody>
      </p:sp>
      <p:sp>
        <p:nvSpPr>
          <p:cNvPr id="4" name="Slide Number Placeholder 3">
            <a:extLst>
              <a:ext uri="{FF2B5EF4-FFF2-40B4-BE49-F238E27FC236}">
                <a16:creationId xmlns:a16="http://schemas.microsoft.com/office/drawing/2014/main" id="{27F14FC8-CA96-B5E2-FF60-7A3F7DAA104F}"/>
              </a:ext>
            </a:extLst>
          </p:cNvPr>
          <p:cNvSpPr>
            <a:spLocks noGrp="1"/>
          </p:cNvSpPr>
          <p:nvPr>
            <p:ph type="sldNum" sz="quarter" idx="5"/>
          </p:nvPr>
        </p:nvSpPr>
        <p:spPr/>
        <p:txBody>
          <a:bodyPr/>
          <a:lstStyle/>
          <a:p>
            <a:fld id="{A5DB9DF4-39C0-4F8C-BEB7-288A19F8CDC5}" type="slidenum">
              <a:rPr lang="nl-NL" smtClean="0"/>
              <a:t>13</a:t>
            </a:fld>
            <a:endParaRPr lang="nl-NL"/>
          </a:p>
        </p:txBody>
      </p:sp>
    </p:spTree>
    <p:extLst>
      <p:ext uri="{BB962C8B-B14F-4D97-AF65-F5344CB8AC3E}">
        <p14:creationId xmlns:p14="http://schemas.microsoft.com/office/powerpoint/2010/main" val="4279908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BA532-10D1-E20B-1B70-7D845275D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E603C2-C2D6-7DCE-36FB-F3E1EA5F51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0311C1-9638-1D2C-58D6-53F0EF2FE566}"/>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Digital infrastructure and environmental governance are fundamental to high‑performing warehouse operations. A Warehouse Management System (WMS) provides real‑time inventory visibility, supports process sequencing, and reduces operational errors, while integration with production‑planning systems drives lean workflows and maximises machine utilisation. Digital quality‑control platforms enable detailed capture of sheet‑level characteristics - including surface condition, dimensional accuracy, and full coil traceability - enhancing customer confidence through data transparency.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Environmental management includes mitigating noise from mechanical lines, ensuring effective collection and containment of oils and lubricants, and implementing structured scrap‑segregation processes to support recycling objectives. Energy‑efficiency measures such as LED lighting technologies, variable‑speed drives on motors, and heat‑recovery systems help reduce operational energy consumption and lower long‑term costs.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Robust risk‑management frameworks must identify hazards such as coil instability, mechanical breakdowns, and HGV loading incidents, enabling formation of detailed emergency and response procedures. Regulatory compliance remains central to operational governance, encompassing LOLER, PUWER, DVSA load‑security standards, and HSE warehouse‑safety requirements. Ongoing audits, emergency drills, and continuous‑improvement programmes strengthen operational resilience and support long‑term business sustainability.</a:t>
            </a:r>
          </a:p>
          <a:p>
            <a:pPr fontAlgn="t"/>
            <a:endParaRPr lang="en-GB" dirty="0"/>
          </a:p>
        </p:txBody>
      </p:sp>
      <p:sp>
        <p:nvSpPr>
          <p:cNvPr id="4" name="Slide Number Placeholder 3">
            <a:extLst>
              <a:ext uri="{FF2B5EF4-FFF2-40B4-BE49-F238E27FC236}">
                <a16:creationId xmlns:a16="http://schemas.microsoft.com/office/drawing/2014/main" id="{5A0BCF4F-4868-E7EB-9D89-EAA0B77CF81D}"/>
              </a:ext>
            </a:extLst>
          </p:cNvPr>
          <p:cNvSpPr>
            <a:spLocks noGrp="1"/>
          </p:cNvSpPr>
          <p:nvPr>
            <p:ph type="sldNum" sz="quarter" idx="5"/>
          </p:nvPr>
        </p:nvSpPr>
        <p:spPr/>
        <p:txBody>
          <a:bodyPr/>
          <a:lstStyle/>
          <a:p>
            <a:fld id="{A5DB9DF4-39C0-4F8C-BEB7-288A19F8CDC5}" type="slidenum">
              <a:rPr lang="nl-NL" smtClean="0"/>
              <a:t>14</a:t>
            </a:fld>
            <a:endParaRPr lang="nl-NL"/>
          </a:p>
        </p:txBody>
      </p:sp>
    </p:spTree>
    <p:extLst>
      <p:ext uri="{BB962C8B-B14F-4D97-AF65-F5344CB8AC3E}">
        <p14:creationId xmlns:p14="http://schemas.microsoft.com/office/powerpoint/2010/main" val="2302572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5A4BA-778B-78E1-8116-23B21C3892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5C4DA0-7D36-F089-466A-49A3283DA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F249C-F88D-2291-149B-87C1F29E4631}"/>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Developing a steel flat‑product </a:t>
            </a:r>
            <a:r>
              <a:rPr lang="en-GB" sz="1200" b="0" i="0" kern="1200" dirty="0" err="1">
                <a:solidFill>
                  <a:schemeClr val="tx1"/>
                </a:solidFill>
                <a:effectLst/>
                <a:latin typeface="+mn-lt"/>
                <a:ea typeface="+mn-ea"/>
                <a:cs typeface="+mn-cs"/>
              </a:rPr>
              <a:t>decoiling</a:t>
            </a:r>
            <a:r>
              <a:rPr lang="en-GB" sz="1200" b="0" i="0" kern="1200" dirty="0">
                <a:solidFill>
                  <a:schemeClr val="tx1"/>
                </a:solidFill>
                <a:effectLst/>
                <a:latin typeface="+mn-lt"/>
                <a:ea typeface="+mn-ea"/>
                <a:cs typeface="+mn-cs"/>
              </a:rPr>
              <a:t> warehouse demands a fully integrated strategic approach that aligns operational efficiency, safety, equipment capability, and customer‑service performance. At the core of the design is a linear, unobstructed material flow that enables high throughput and </a:t>
            </a:r>
            <a:r>
              <a:rPr lang="en-GB" sz="1200" b="0" i="0" kern="1200">
                <a:solidFill>
                  <a:schemeClr val="tx1"/>
                </a:solidFill>
                <a:effectLst/>
                <a:latin typeface="+mn-lt"/>
                <a:ea typeface="+mn-ea"/>
                <a:cs typeface="+mn-cs"/>
              </a:rPr>
              <a:t>dependable delivery - from </a:t>
            </a:r>
            <a:r>
              <a:rPr lang="en-GB" sz="1200" b="0" i="0" kern="1200" dirty="0">
                <a:solidFill>
                  <a:schemeClr val="tx1"/>
                </a:solidFill>
                <a:effectLst/>
                <a:latin typeface="+mn-lt"/>
                <a:ea typeface="+mn-ea"/>
                <a:cs typeface="+mn-cs"/>
              </a:rPr>
              <a:t>initial coil receipt, through processing, to final dispatch. This flow is reinforced by robust safety systems engineered to control the significant risks associated with heavy‑coil handling and high‑speed processing equipment.</a:t>
            </a:r>
          </a:p>
          <a:p>
            <a:pPr fontAlgn="t"/>
            <a:r>
              <a:rPr lang="en-GB" sz="1200" b="0" i="0" kern="1200" dirty="0">
                <a:solidFill>
                  <a:schemeClr val="tx1"/>
                </a:solidFill>
                <a:effectLst/>
                <a:latin typeface="+mn-lt"/>
                <a:ea typeface="+mn-ea"/>
                <a:cs typeface="+mn-cs"/>
              </a:rPr>
              <a:t>A strong digital infrastructure underpins the entire operation. Advanced WMS platforms and quality‑control systems enhance traceability, improve scheduling accuracy, and provide real‑time operational visibility. Alongside this, environmental and sustainability measures - such as efficient energy use, effective waste management, and noise and oil‑control practices - support long‑term operational resilience and regulatory compliance.</a:t>
            </a:r>
          </a:p>
          <a:p>
            <a:pPr fontAlgn="t"/>
            <a:r>
              <a:rPr lang="en-GB" sz="1200" b="0" i="0" kern="1200" dirty="0">
                <a:solidFill>
                  <a:schemeClr val="tx1"/>
                </a:solidFill>
                <a:effectLst/>
                <a:latin typeface="+mn-lt"/>
                <a:ea typeface="+mn-ea"/>
                <a:cs typeface="+mn-cs"/>
              </a:rPr>
              <a:t>The workforce forms another critical pillar. Structured planning ensures the operation is staffed with multi‑skilled, well‑trained personnel whose capabilities align with production demands and shifting operational priorities.</a:t>
            </a:r>
          </a:p>
          <a:p>
            <a:pPr fontAlgn="t"/>
            <a:r>
              <a:rPr lang="en-GB" sz="1200" b="0" i="0" kern="1200" dirty="0">
                <a:solidFill>
                  <a:schemeClr val="tx1"/>
                </a:solidFill>
                <a:effectLst/>
                <a:latin typeface="+mn-lt"/>
                <a:ea typeface="+mn-ea"/>
                <a:cs typeface="+mn-cs"/>
              </a:rPr>
              <a:t>When material flow, safety, digital systems, sustainability, and workforce planning are aligned, the warehouse operates as a cohesive, high‑performance system, capable of delivering reliable customer service, stable throughput, and long‑term business value.</a:t>
            </a:r>
          </a:p>
          <a:p>
            <a:pPr fontAlgn="t"/>
            <a:endParaRPr lang="en-GB" dirty="0"/>
          </a:p>
        </p:txBody>
      </p:sp>
      <p:sp>
        <p:nvSpPr>
          <p:cNvPr id="4" name="Slide Number Placeholder 3">
            <a:extLst>
              <a:ext uri="{FF2B5EF4-FFF2-40B4-BE49-F238E27FC236}">
                <a16:creationId xmlns:a16="http://schemas.microsoft.com/office/drawing/2014/main" id="{37EC3CB4-4602-34B0-693B-44D87400BFEA}"/>
              </a:ext>
            </a:extLst>
          </p:cNvPr>
          <p:cNvSpPr>
            <a:spLocks noGrp="1"/>
          </p:cNvSpPr>
          <p:nvPr>
            <p:ph type="sldNum" sz="quarter" idx="5"/>
          </p:nvPr>
        </p:nvSpPr>
        <p:spPr/>
        <p:txBody>
          <a:bodyPr/>
          <a:lstStyle/>
          <a:p>
            <a:fld id="{A5DB9DF4-39C0-4F8C-BEB7-288A19F8CDC5}" type="slidenum">
              <a:rPr lang="nl-NL" smtClean="0"/>
              <a:t>16</a:t>
            </a:fld>
            <a:endParaRPr lang="nl-NL"/>
          </a:p>
        </p:txBody>
      </p:sp>
    </p:spTree>
    <p:extLst>
      <p:ext uri="{BB962C8B-B14F-4D97-AF65-F5344CB8AC3E}">
        <p14:creationId xmlns:p14="http://schemas.microsoft.com/office/powerpoint/2010/main" val="34585774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A9ED4-806A-DAEB-7901-A0D0229753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2746A-9ED9-9D61-4F67-21C8FA8857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25E10D-FBF7-0360-7E7D-957BA083852E}"/>
              </a:ext>
            </a:extLst>
          </p:cNvPr>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Inventory plays a critical role in business because it underpins service levels, production continuity, and financial performance, and managing it effectively means balancing availability with the cost of holding stock. Since inventory often represents a large portion of working capital, businesses need to consider factors such as demand patterns, supplier lead times, storage capacity, and carrying costs, which typically include warehousing, insurance, and depreciation. Good inventory control also requires monitoring risks like obsolescence, shrinkage, and supply chain disruptions, all of which can erode value if not managed proactively. Ultimately, effective inventory management is about maintaining the right stock, in the right place, at the right time, while minimising cost and operational risk.</a:t>
            </a:r>
          </a:p>
          <a:p>
            <a:pPr fontAlgn="t"/>
            <a:endParaRPr lang="en-GB" dirty="0"/>
          </a:p>
        </p:txBody>
      </p:sp>
      <p:sp>
        <p:nvSpPr>
          <p:cNvPr id="4" name="Slide Number Placeholder 3">
            <a:extLst>
              <a:ext uri="{FF2B5EF4-FFF2-40B4-BE49-F238E27FC236}">
                <a16:creationId xmlns:a16="http://schemas.microsoft.com/office/drawing/2014/main" id="{20492C7F-011E-9A6D-4D84-D6AB0A27AFB7}"/>
              </a:ext>
            </a:extLst>
          </p:cNvPr>
          <p:cNvSpPr>
            <a:spLocks noGrp="1"/>
          </p:cNvSpPr>
          <p:nvPr>
            <p:ph type="sldNum" sz="quarter" idx="5"/>
          </p:nvPr>
        </p:nvSpPr>
        <p:spPr/>
        <p:txBody>
          <a:bodyPr/>
          <a:lstStyle/>
          <a:p>
            <a:fld id="{A5DB9DF4-39C0-4F8C-BEB7-288A19F8CDC5}" type="slidenum">
              <a:rPr lang="nl-NL" smtClean="0"/>
              <a:t>18</a:t>
            </a:fld>
            <a:endParaRPr lang="nl-NL"/>
          </a:p>
        </p:txBody>
      </p:sp>
    </p:spTree>
    <p:extLst>
      <p:ext uri="{BB962C8B-B14F-4D97-AF65-F5344CB8AC3E}">
        <p14:creationId xmlns:p14="http://schemas.microsoft.com/office/powerpoint/2010/main" val="6936926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a:srcRect/>
          <a:stretch>
            <a:fillRect t="-17000" b="-17000"/>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dirty="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dirty="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4" name="Date Placeholder 13"/>
          <p:cNvSpPr>
            <a:spLocks noGrp="1"/>
          </p:cNvSpPr>
          <p:nvPr>
            <p:ph type="dt" sz="half" idx="14"/>
          </p:nvPr>
        </p:nvSpPr>
        <p:spPr/>
        <p:txBody>
          <a:bodyPr/>
          <a:lstStyle/>
          <a:p>
            <a:fld id="{095D71E4-E973-438F-A4DC-B1518620F05B}" type="datetime1">
              <a:rPr lang="en-GB" noProof="0" smtClean="0"/>
              <a:t>25/3/26</a:t>
            </a:fld>
            <a:endParaRPr lang="en-GB" noProof="0" dirty="0"/>
          </a:p>
        </p:txBody>
      </p:sp>
      <p:sp>
        <p:nvSpPr>
          <p:cNvPr id="15" name="Footer Placeholder 14"/>
          <p:cNvSpPr>
            <a:spLocks noGrp="1"/>
          </p:cNvSpPr>
          <p:nvPr>
            <p:ph type="ftr" sz="quarter" idx="15"/>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18"/>
          </p:nvPr>
        </p:nvSpPr>
        <p:spPr/>
        <p:txBody>
          <a:bodyPr/>
          <a:lstStyle/>
          <a:p>
            <a:fld id="{22D0B827-2DDC-4DCA-BC37-D8C8B6574ABB}" type="datetime1">
              <a:rPr lang="en-GB" noProof="0" smtClean="0"/>
              <a:t>25/3/26</a:t>
            </a:fld>
            <a:endParaRPr lang="en-GB" noProof="0" dirty="0"/>
          </a:p>
        </p:txBody>
      </p:sp>
      <p:sp>
        <p:nvSpPr>
          <p:cNvPr id="5" name="Footer Placeholder 4"/>
          <p:cNvSpPr>
            <a:spLocks noGrp="1"/>
          </p:cNvSpPr>
          <p:nvPr>
            <p:ph type="ftr" sz="quarter" idx="19"/>
          </p:nvPr>
        </p:nvSpPr>
        <p:spPr/>
        <p:txBody>
          <a:bodyPr/>
          <a:lstStyle/>
          <a:p>
            <a:r>
              <a:rPr lang="en-GB" noProof="0"/>
              <a:t>Tata Steel | TITLE POWERPOINT PRESENTATION</a:t>
            </a:r>
            <a:endParaRPr lang="en-GB" noProof="0" dirty="0"/>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Date Placeholder 9"/>
          <p:cNvSpPr>
            <a:spLocks noGrp="1"/>
          </p:cNvSpPr>
          <p:nvPr>
            <p:ph type="dt" sz="half" idx="10"/>
          </p:nvPr>
        </p:nvSpPr>
        <p:spPr/>
        <p:txBody>
          <a:bodyPr/>
          <a:lstStyle/>
          <a:p>
            <a:fld id="{C417921E-CD43-4085-800D-1BC2DC1605F0}" type="datetime1">
              <a:rPr lang="en-GB" noProof="0" smtClean="0"/>
              <a:t>25/3/26</a:t>
            </a:fld>
            <a:endParaRPr lang="en-GB" noProof="0" dirty="0"/>
          </a:p>
        </p:txBody>
      </p:sp>
      <p:sp>
        <p:nvSpPr>
          <p:cNvPr id="11" name="Footer Placeholder 10"/>
          <p:cNvSpPr>
            <a:spLocks noGrp="1"/>
          </p:cNvSpPr>
          <p:nvPr>
            <p:ph type="ftr" sz="quarter" idx="11"/>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C7D87CA5-09D6-4499-AB33-BD10E620DAD3}" type="datetime1">
              <a:rPr lang="en-GB" noProof="0" smtClean="0"/>
              <a:t>25/3/26</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25/3/26</a:t>
            </a:fld>
            <a:endParaRPr lang="en-GB" noProof="0" dirty="0"/>
          </a:p>
        </p:txBody>
      </p:sp>
      <p:sp>
        <p:nvSpPr>
          <p:cNvPr id="13" name="Footer Placeholder 12"/>
          <p:cNvSpPr>
            <a:spLocks noGrp="1"/>
          </p:cNvSpPr>
          <p:nvPr>
            <p:ph type="ftr" sz="quarter" idx="11"/>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25/3/26</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25/3/26</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B4E5E6DD-5CB3-4B13-8FE9-5D24883D7293}" type="datetime1">
              <a:rPr lang="en-GB" noProof="0" smtClean="0"/>
              <a:t>25/3/26</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dirty="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25/3/26</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endParaRPr lang="en-GB" dirty="0"/>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Date Placeholder 9"/>
          <p:cNvSpPr>
            <a:spLocks noGrp="1"/>
          </p:cNvSpPr>
          <p:nvPr>
            <p:ph type="dt" sz="half" idx="14"/>
          </p:nvPr>
        </p:nvSpPr>
        <p:spPr/>
        <p:txBody>
          <a:bodyPr/>
          <a:lstStyle/>
          <a:p>
            <a:fld id="{D67988AC-E587-4DDA-84C8-802B104B513E}" type="datetime1">
              <a:rPr lang="en-GB" noProof="0" smtClean="0"/>
              <a:t>25/3/26</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CF7C234A-AA53-4BF5-88C1-596684D23AE5}" type="datetime1">
              <a:rPr lang="en-GB" noProof="0" smtClean="0"/>
              <a:t>25/3/26</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2" name="Date Placeholder 1"/>
          <p:cNvSpPr>
            <a:spLocks noGrp="1"/>
          </p:cNvSpPr>
          <p:nvPr>
            <p:ph type="dt" sz="half" idx="15"/>
          </p:nvPr>
        </p:nvSpPr>
        <p:spPr/>
        <p:txBody>
          <a:bodyPr/>
          <a:lstStyle/>
          <a:p>
            <a:fld id="{B4DF5529-5816-4701-AD82-A14096065691}" type="datetime1">
              <a:rPr lang="en-GB" noProof="0" smtClean="0"/>
              <a:t>25/3/26</a:t>
            </a:fld>
            <a:endParaRPr lang="en-GB" noProof="0" dirty="0"/>
          </a:p>
        </p:txBody>
      </p:sp>
      <p:sp>
        <p:nvSpPr>
          <p:cNvPr id="4" name="Footer Placeholder 3"/>
          <p:cNvSpPr>
            <a:spLocks noGrp="1"/>
          </p:cNvSpPr>
          <p:nvPr>
            <p:ph type="ftr" sz="quarter" idx="16"/>
          </p:nvPr>
        </p:nvSpPr>
        <p:spPr/>
        <p:txBody>
          <a:bodyPr/>
          <a:lstStyle/>
          <a:p>
            <a:r>
              <a:rPr lang="en-GB" noProof="0"/>
              <a:t>Tata Steel | TITLE POWERPOINT PRESENTATION</a:t>
            </a:r>
            <a:endParaRPr lang="en-GB" noProof="0" dirty="0"/>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25/3/26</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endParaRPr lang="en-GB" dirty="0"/>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935BFC90-A58D-46E0-87B3-DB56AB627FE2}" type="datetime1">
              <a:rPr lang="en-GB" noProof="0" smtClean="0"/>
              <a:t>25/3/26</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25/3/26</a:t>
            </a:fld>
            <a:endParaRPr lang="en-GB" noProof="0" dirty="0"/>
          </a:p>
        </p:txBody>
      </p:sp>
      <p:sp>
        <p:nvSpPr>
          <p:cNvPr id="15" name="Footer Placeholder 14"/>
          <p:cNvSpPr>
            <a:spLocks noGrp="1"/>
          </p:cNvSpPr>
          <p:nvPr>
            <p:ph type="ftr" sz="quarter" idx="17"/>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25/3/26</a:t>
            </a:fld>
            <a:endParaRPr lang="en-GB" noProof="0" dirty="0"/>
          </a:p>
        </p:txBody>
      </p:sp>
      <p:sp>
        <p:nvSpPr>
          <p:cNvPr id="14" name="Footer Placeholder 13"/>
          <p:cNvSpPr>
            <a:spLocks noGrp="1"/>
          </p:cNvSpPr>
          <p:nvPr>
            <p:ph type="ftr" sz="quarter" idx="17"/>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2" name="Date Placeholder 11"/>
          <p:cNvSpPr>
            <a:spLocks noGrp="1"/>
          </p:cNvSpPr>
          <p:nvPr>
            <p:ph type="dt" sz="half" idx="14"/>
          </p:nvPr>
        </p:nvSpPr>
        <p:spPr/>
        <p:txBody>
          <a:bodyPr/>
          <a:lstStyle/>
          <a:p>
            <a:fld id="{1F2FEE4E-64F3-4D7C-97BD-A2D47D5152CB}" type="datetime1">
              <a:rPr lang="en-GB" noProof="0" smtClean="0"/>
              <a:t>25/3/26</a:t>
            </a:fld>
            <a:endParaRPr lang="en-GB" noProof="0" dirty="0"/>
          </a:p>
        </p:txBody>
      </p:sp>
      <p:sp>
        <p:nvSpPr>
          <p:cNvPr id="13" name="Footer Placeholder 12"/>
          <p:cNvSpPr>
            <a:spLocks noGrp="1"/>
          </p:cNvSpPr>
          <p:nvPr>
            <p:ph type="ftr" sz="quarter" idx="15"/>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25/3/26</a:t>
            </a:fld>
            <a:endParaRPr lang="en-GB" noProof="0" dirty="0"/>
          </a:p>
        </p:txBody>
      </p:sp>
      <p:sp>
        <p:nvSpPr>
          <p:cNvPr id="16" name="Footer Placeholder 15"/>
          <p:cNvSpPr>
            <a:spLocks noGrp="1"/>
          </p:cNvSpPr>
          <p:nvPr>
            <p:ph type="ftr" sz="quarter" idx="18"/>
          </p:nvPr>
        </p:nvSpPr>
        <p:spPr/>
        <p:txBody>
          <a:bodyPr/>
          <a:lstStyle/>
          <a:p>
            <a:r>
              <a:rPr lang="en-GB" noProof="0"/>
              <a:t>Tata Steel | TITLE POWERPOINT PRESENTATION</a:t>
            </a:r>
            <a:endParaRPr lang="en-GB" noProof="0" dirty="0"/>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25/3/26</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9" name="Date Placeholder 8"/>
          <p:cNvSpPr>
            <a:spLocks noGrp="1"/>
          </p:cNvSpPr>
          <p:nvPr>
            <p:ph type="dt" sz="half" idx="10"/>
          </p:nvPr>
        </p:nvSpPr>
        <p:spPr/>
        <p:txBody>
          <a:bodyPr/>
          <a:lstStyle/>
          <a:p>
            <a:fld id="{FB9BFCD8-9B70-4579-8446-397BDFF25A51}" type="datetime1">
              <a:rPr lang="en-GB" noProof="0" smtClean="0"/>
              <a:t>25/3/26</a:t>
            </a:fld>
            <a:endParaRPr lang="en-GB" noProof="0" dirty="0"/>
          </a:p>
        </p:txBody>
      </p:sp>
      <p:sp>
        <p:nvSpPr>
          <p:cNvPr id="10" name="Footer Placeholder 9"/>
          <p:cNvSpPr>
            <a:spLocks noGrp="1"/>
          </p:cNvSpPr>
          <p:nvPr>
            <p:ph type="ftr" sz="quarter" idx="11"/>
          </p:nvPr>
        </p:nvSpPr>
        <p:spPr/>
        <p:txBody>
          <a:bodyPr/>
          <a:lstStyle/>
          <a:p>
            <a:r>
              <a:rPr lang="en-GB" noProof="0"/>
              <a:t>Tata Steel | TITLE POWERPOINT PRESENTATION</a:t>
            </a:r>
            <a:endParaRPr lang="en-GB" noProof="0" dirty="0"/>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25/3/26</a:t>
            </a:fld>
            <a:endParaRPr lang="en-GB" noProof="0" dirty="0"/>
          </a:p>
        </p:txBody>
      </p:sp>
      <p:sp>
        <p:nvSpPr>
          <p:cNvPr id="14" name="Footer Placeholder 13"/>
          <p:cNvSpPr>
            <a:spLocks noGrp="1"/>
          </p:cNvSpPr>
          <p:nvPr>
            <p:ph type="ftr" sz="quarter" idx="18"/>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25/3/26</a:t>
            </a:fld>
            <a:endParaRPr lang="en-GB" noProof="0" dirty="0"/>
          </a:p>
        </p:txBody>
      </p:sp>
      <p:sp>
        <p:nvSpPr>
          <p:cNvPr id="9" name="Footer Placeholder 8"/>
          <p:cNvSpPr>
            <a:spLocks noGrp="1"/>
          </p:cNvSpPr>
          <p:nvPr>
            <p:ph type="ftr" sz="quarter" idx="11"/>
          </p:nvPr>
        </p:nvSpPr>
        <p:spPr/>
        <p:txBody>
          <a:bodyPr/>
          <a:lstStyle/>
          <a:p>
            <a:r>
              <a:rPr lang="en-GB" noProof="0"/>
              <a:t>Tata Steel | TITLE POWERPOINT PRESENTATION</a:t>
            </a:r>
            <a:endParaRPr lang="en-GB" noProof="0" dirty="0"/>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endParaRPr lang="en-GB" noProof="0" dirty="0"/>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dirty="0"/>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25/3/26</a:t>
            </a:fld>
            <a:endParaRPr lang="en-GB" noProof="0" dirty="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a:p>
        </p:txBody>
      </p:sp>
      <p:sp>
        <p:nvSpPr>
          <p:cNvPr id="8" name="TextBox 7">
            <a:extLst>
              <a:ext uri="{FF2B5EF4-FFF2-40B4-BE49-F238E27FC236}">
                <a16:creationId xmlns:a16="http://schemas.microsoft.com/office/drawing/2014/main" id="{71BD781E-8965-D34D-C3B9-71B83F2250B0}"/>
              </a:ext>
            </a:extLst>
          </p:cNvPr>
          <p:cNvSpPr txBox="1"/>
          <p:nvPr userDrawn="1">
            <p:extLst>
              <p:ext uri="{1162E1C5-73C7-4A58-AE30-91384D911F3F}">
                <p184:classification xmlns:p184="http://schemas.microsoft.com/office/powerpoint/2018/4/main" val="ftr"/>
              </p:ext>
            </p:extLst>
          </p:nvPr>
        </p:nvSpPr>
        <p:spPr>
          <a:xfrm>
            <a:off x="190500" y="4831080"/>
            <a:ext cx="803275" cy="121920"/>
          </a:xfrm>
          <a:prstGeom prst="rect">
            <a:avLst/>
          </a:prstGeom>
        </p:spPr>
        <p:txBody>
          <a:bodyPr horzOverflow="overflow" lIns="0" tIns="0" rIns="0" bIns="0">
            <a:spAutoFit/>
          </a:bodyPr>
          <a:lstStyle/>
          <a:p>
            <a:pPr algn="l"/>
            <a:r>
              <a:rPr lang="en-GB" sz="8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221621"/>
            <a:ext cx="8229600" cy="1102519"/>
          </a:xfrm>
        </p:spPr>
        <p:txBody>
          <a:bodyPr/>
          <a:lstStyle/>
          <a:p>
            <a:r>
              <a:rPr lang="en-GB" sz="3600" dirty="0"/>
              <a:t>Setting Up A New Steel Processing Warehouse</a:t>
            </a:r>
            <a:br>
              <a:rPr lang="en-GB" dirty="0"/>
            </a:br>
            <a:r>
              <a:rPr lang="en-GB" sz="2000" dirty="0"/>
              <a:t>BSc Supply Chain Management and Logistics</a:t>
            </a:r>
            <a:br>
              <a:rPr lang="en-GB" sz="2000" dirty="0"/>
            </a:br>
            <a:r>
              <a:rPr lang="en-GB" sz="2000" dirty="0"/>
              <a:t>Warehousing and Inventory Operations</a:t>
            </a:r>
            <a:br>
              <a:rPr lang="en-GB" sz="2000" dirty="0"/>
            </a:br>
            <a:r>
              <a:rPr lang="en-GB" sz="2000" dirty="0"/>
              <a:t>ACMA 4024</a:t>
            </a:r>
            <a:br>
              <a:rPr lang="en-GB" sz="2000" dirty="0"/>
            </a:br>
            <a:endParaRPr lang="en-GB" dirty="0"/>
          </a:p>
        </p:txBody>
      </p:sp>
      <p:sp>
        <p:nvSpPr>
          <p:cNvPr id="3" name="Subtitle 2"/>
          <p:cNvSpPr>
            <a:spLocks noGrp="1"/>
          </p:cNvSpPr>
          <p:nvPr>
            <p:ph type="subTitle" idx="1"/>
          </p:nvPr>
        </p:nvSpPr>
        <p:spPr>
          <a:xfrm>
            <a:off x="457200" y="3229942"/>
            <a:ext cx="8229600" cy="585610"/>
          </a:xfrm>
        </p:spPr>
        <p:txBody>
          <a:bodyPr/>
          <a:lstStyle/>
          <a:p>
            <a:r>
              <a:rPr lang="en-GB" dirty="0"/>
              <a:t>Darrell Byrne - 2420160</a:t>
            </a:r>
          </a:p>
          <a:p>
            <a:r>
              <a:rPr lang="en-GB" dirty="0"/>
              <a:t>26</a:t>
            </a:r>
            <a:r>
              <a:rPr lang="en-GB" baseline="30000" dirty="0"/>
              <a:t>th</a:t>
            </a:r>
            <a:r>
              <a:rPr lang="en-GB" dirty="0"/>
              <a:t> March 2025</a:t>
            </a:r>
          </a:p>
        </p:txBody>
      </p:sp>
    </p:spTree>
    <p:extLst>
      <p:ext uri="{BB962C8B-B14F-4D97-AF65-F5344CB8AC3E}">
        <p14:creationId xmlns:p14="http://schemas.microsoft.com/office/powerpoint/2010/main" val="2811797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tanding in front of a computer&#10;&#10;Description automatically generated">
            <a:extLst>
              <a:ext uri="{FF2B5EF4-FFF2-40B4-BE49-F238E27FC236}">
                <a16:creationId xmlns:a16="http://schemas.microsoft.com/office/drawing/2014/main" id="{83D8F0EE-382E-4BEA-BB65-C09F64DCFF19}"/>
              </a:ext>
            </a:extLst>
          </p:cNvPr>
          <p:cNvPicPr>
            <a:picLocks noGrp="1" noChangeAspect="1"/>
          </p:cNvPicPr>
          <p:nvPr>
            <p:ph type="pic" idx="13"/>
          </p:nvPr>
        </p:nvPicPr>
        <p:blipFill rotWithShape="1">
          <a:blip r:embed="rId2"/>
          <a:srcRect l="19172" r="10280"/>
          <a:stretch/>
        </p:blipFill>
        <p:spPr>
          <a:xfrm>
            <a:off x="3702997" y="0"/>
            <a:ext cx="5441003" cy="5143500"/>
          </a:xfrm>
        </p:spPr>
      </p:pic>
      <p:sp>
        <p:nvSpPr>
          <p:cNvPr id="4" name="Content Placeholder 3"/>
          <p:cNvSpPr>
            <a:spLocks noGrp="1"/>
          </p:cNvSpPr>
          <p:nvPr>
            <p:ph sz="half" idx="1"/>
          </p:nvPr>
        </p:nvSpPr>
        <p:spPr/>
        <p:txBody>
          <a:bodyPr/>
          <a:lstStyle/>
          <a:p>
            <a:pPr marL="285750" lvl="4" indent="-285750">
              <a:buFont typeface="Arial" panose="020B0604020202020204" pitchFamily="34" charset="0"/>
              <a:buChar char="•"/>
            </a:pPr>
            <a:r>
              <a:rPr lang="en-GB" dirty="0"/>
              <a:t>Foundational Planning For A Steel Processing Centre</a:t>
            </a:r>
          </a:p>
          <a:p>
            <a:pPr marL="285750" lvl="4" indent="-285750">
              <a:buFont typeface="Arial" panose="020B0604020202020204" pitchFamily="34" charset="0"/>
              <a:buChar char="•"/>
            </a:pPr>
            <a:r>
              <a:rPr lang="en-GB" dirty="0"/>
              <a:t>Operational Layout and Material Flow Engineering</a:t>
            </a:r>
          </a:p>
          <a:p>
            <a:pPr marL="285750" lvl="4" indent="-285750">
              <a:buFont typeface="Arial" panose="020B0604020202020204" pitchFamily="34" charset="0"/>
              <a:buChar char="•"/>
            </a:pPr>
            <a:r>
              <a:rPr lang="en-GB" dirty="0"/>
              <a:t>Downstream Processing, Packaging and Goods Dispatch</a:t>
            </a:r>
          </a:p>
          <a:p>
            <a:pPr marL="285750" lvl="4" indent="-285750">
              <a:buFont typeface="Arial" panose="020B0604020202020204" pitchFamily="34" charset="0"/>
              <a:buChar char="•"/>
            </a:pPr>
            <a:r>
              <a:rPr lang="en-GB" dirty="0"/>
              <a:t>Strategic Support Systems and Governance</a:t>
            </a:r>
          </a:p>
          <a:p>
            <a:pPr marL="285750" lvl="4" indent="-285750">
              <a:buFont typeface="Arial" panose="020B0604020202020204" pitchFamily="34" charset="0"/>
              <a:buChar char="•"/>
            </a:pPr>
            <a:r>
              <a:rPr lang="en-GB" dirty="0"/>
              <a:t>Role Of Inventory</a:t>
            </a:r>
          </a:p>
        </p:txBody>
      </p:sp>
      <p:sp>
        <p:nvSpPr>
          <p:cNvPr id="5" name="Title 4"/>
          <p:cNvSpPr>
            <a:spLocks noGrp="1"/>
          </p:cNvSpPr>
          <p:nvPr>
            <p:ph type="title"/>
          </p:nvPr>
        </p:nvSpPr>
        <p:spPr/>
        <p:txBody>
          <a:bodyPr/>
          <a:lstStyle/>
          <a:p>
            <a:r>
              <a:rPr lang="en-GB"/>
              <a:t>Agenda</a:t>
            </a:r>
            <a:endParaRPr lang="en-GB" dirty="0"/>
          </a:p>
        </p:txBody>
      </p:sp>
      <p:sp>
        <p:nvSpPr>
          <p:cNvPr id="3" name="Slide Number Placeholder 2"/>
          <p:cNvSpPr>
            <a:spLocks noGrp="1"/>
          </p:cNvSpPr>
          <p:nvPr>
            <p:ph type="sldNum" sz="quarter" idx="16"/>
          </p:nvPr>
        </p:nvSpPr>
        <p:spPr>
          <a:xfrm>
            <a:off x="8385243" y="4697399"/>
            <a:ext cx="346802" cy="446102"/>
          </a:xfrm>
        </p:spPr>
        <p:txBody>
          <a:bodyPr/>
          <a:lstStyle/>
          <a:p>
            <a:fld id="{1F3F7073-2DD3-4386-BBF7-0F6C7BAF276C}" type="slidenum">
              <a:rPr lang="en-US" smtClean="0"/>
              <a:pPr/>
              <a:t>2</a:t>
            </a:fld>
            <a:endParaRPr lang="en-US"/>
          </a:p>
        </p:txBody>
      </p:sp>
    </p:spTree>
    <p:extLst>
      <p:ext uri="{BB962C8B-B14F-4D97-AF65-F5344CB8AC3E}">
        <p14:creationId xmlns:p14="http://schemas.microsoft.com/office/powerpoint/2010/main" val="12595105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337629" y="2652061"/>
            <a:ext cx="6040877" cy="1846659"/>
          </a:xfrm>
        </p:spPr>
        <p:txBody>
          <a:bodyPr/>
          <a:lstStyle/>
          <a:p>
            <a:r>
              <a:rPr lang="en-GB" dirty="0"/>
              <a:t>Foundational Planning For A Steel Processing Centre</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en-US" smtClean="0"/>
              <a:pPr/>
              <a:t>3</a:t>
            </a:fld>
            <a:endParaRPr lang="en-US"/>
          </a:p>
        </p:txBody>
      </p:sp>
    </p:spTree>
    <p:extLst>
      <p:ext uri="{BB962C8B-B14F-4D97-AF65-F5344CB8AC3E}">
        <p14:creationId xmlns:p14="http://schemas.microsoft.com/office/powerpoint/2010/main" val="325061035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a:t>Facility Purpose and Location</a:t>
            </a:r>
          </a:p>
          <a:p>
            <a:pPr marL="0" indent="0">
              <a:lnSpc>
                <a:spcPct val="110000"/>
              </a:lnSpc>
              <a:spcAft>
                <a:spcPts val="600"/>
              </a:spcAft>
              <a:buNone/>
            </a:pPr>
            <a:r>
              <a:rPr lang="en-GB" sz="1000"/>
              <a:t>The warehouse processes steel coils into flat sheets, strategically located near automotive and construction customers in the west midlands.</a:t>
            </a:r>
          </a:p>
          <a:p>
            <a:pPr marL="0" indent="0">
              <a:lnSpc>
                <a:spcPct val="110000"/>
              </a:lnSpc>
              <a:spcAft>
                <a:spcPts val="600"/>
              </a:spcAft>
              <a:buNone/>
            </a:pPr>
            <a:r>
              <a:rPr lang="en-GB" sz="1000" b="1"/>
              <a:t>Operational Objectives</a:t>
            </a:r>
          </a:p>
          <a:p>
            <a:pPr marL="0" indent="0">
              <a:lnSpc>
                <a:spcPct val="110000"/>
              </a:lnSpc>
              <a:spcAft>
                <a:spcPts val="600"/>
              </a:spcAft>
              <a:buNone/>
            </a:pPr>
            <a:r>
              <a:rPr lang="en-GB" sz="1000"/>
              <a:t>Key goals include optimising material flow, rapid customer response, safe coil handling and regulatory compliance.</a:t>
            </a:r>
          </a:p>
          <a:p>
            <a:pPr marL="0" indent="0">
              <a:lnSpc>
                <a:spcPct val="110000"/>
              </a:lnSpc>
              <a:spcAft>
                <a:spcPts val="600"/>
              </a:spcAft>
              <a:buNone/>
            </a:pPr>
            <a:r>
              <a:rPr lang="en-GB" sz="1000" b="1"/>
              <a:t>Design considerations</a:t>
            </a:r>
          </a:p>
          <a:p>
            <a:pPr marL="0" indent="0">
              <a:lnSpc>
                <a:spcPct val="110000"/>
              </a:lnSpc>
              <a:spcAft>
                <a:spcPts val="600"/>
              </a:spcAft>
              <a:buNone/>
            </a:pPr>
            <a:r>
              <a:rPr lang="en-GB" sz="1000"/>
              <a:t>Design must consider coil weight, orientation, storage needs, heavy-duty floors, overhead cranes, forklift trucks, heavy goods vehicles and pedestrian segregation.</a:t>
            </a:r>
          </a:p>
          <a:p>
            <a:pPr marL="0" indent="0">
              <a:lnSpc>
                <a:spcPct val="110000"/>
              </a:lnSpc>
              <a:spcAft>
                <a:spcPts val="600"/>
              </a:spcAft>
              <a:buNone/>
            </a:pPr>
            <a:r>
              <a:rPr lang="en-GB" sz="1000" b="1"/>
              <a:t>Market Demand and Planning</a:t>
            </a:r>
          </a:p>
          <a:p>
            <a:pPr marL="0" indent="0">
              <a:lnSpc>
                <a:spcPct val="110000"/>
              </a:lnSpc>
              <a:spcAft>
                <a:spcPts val="600"/>
              </a:spcAft>
              <a:buNone/>
            </a:pPr>
            <a:r>
              <a:rPr lang="en-GB" sz="1000"/>
              <a:t>Understanding JIT and batch supply demands determines equipment capacity, staffing and scheduling strategies.</a:t>
            </a:r>
          </a:p>
        </p:txBody>
      </p:sp>
      <p:sp>
        <p:nvSpPr>
          <p:cNvPr id="7" name="Title 6"/>
          <p:cNvSpPr>
            <a:spLocks noGrp="1"/>
          </p:cNvSpPr>
          <p:nvPr>
            <p:ph type="title"/>
          </p:nvPr>
        </p:nvSpPr>
        <p:spPr>
          <a:xfrm>
            <a:off x="457200" y="337225"/>
            <a:ext cx="3740400" cy="799032"/>
          </a:xfrm>
        </p:spPr>
        <p:txBody>
          <a:bodyPr anchor="t">
            <a:normAutofit/>
          </a:bodyPr>
          <a:lstStyle/>
          <a:p>
            <a:r>
              <a:rPr lang="en-GB" sz="1900"/>
              <a:t>Introduction to Facility Purpose and Industry Context</a:t>
            </a:r>
          </a:p>
        </p:txBody>
      </p:sp>
      <p:sp>
        <p:nvSpPr>
          <p:cNvPr id="6" name="Slide Number Placeholder 5"/>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4</a:t>
            </a:fld>
            <a:endParaRPr lang="en-US">
              <a:solidFill>
                <a:srgbClr val="FFFFFF"/>
              </a:solidFill>
            </a:endParaRPr>
          </a:p>
        </p:txBody>
      </p:sp>
      <p:pic>
        <p:nvPicPr>
          <p:cNvPr id="25" name="Picture Placeholder 24">
            <a:extLst>
              <a:ext uri="{FF2B5EF4-FFF2-40B4-BE49-F238E27FC236}">
                <a16:creationId xmlns:a16="http://schemas.microsoft.com/office/drawing/2014/main" id="{DC8A0B9D-5D13-0117-E2C4-D843FF275938}"/>
              </a:ext>
            </a:extLst>
          </p:cNvPr>
          <p:cNvPicPr>
            <a:picLocks noGrp="1" noChangeAspect="1"/>
          </p:cNvPicPr>
          <p:nvPr>
            <p:ph type="pic" idx="13"/>
          </p:nvPr>
        </p:nvPicPr>
        <p:blipFill>
          <a:blip r:embed="rId3"/>
          <a:srcRect l="20370" r="20370"/>
          <a:stretch>
            <a:fillRect/>
          </a:stretch>
        </p:blipFill>
        <p:spPr>
          <a:prstGeom prst="rect">
            <a:avLst/>
          </a:prstGeom>
        </p:spPr>
      </p:pic>
    </p:spTree>
    <p:extLst>
      <p:ext uri="{BB962C8B-B14F-4D97-AF65-F5344CB8AC3E}">
        <p14:creationId xmlns:p14="http://schemas.microsoft.com/office/powerpoint/2010/main" val="286808322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B903D-6831-7112-B762-E86F32C2BCD8}"/>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A12DCBF-4D62-277A-48EF-5E3CC82AED76}"/>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Site Accessibility and Location</a:t>
            </a:r>
          </a:p>
          <a:p>
            <a:pPr marL="0" indent="0">
              <a:lnSpc>
                <a:spcPct val="110000"/>
              </a:lnSpc>
              <a:spcAft>
                <a:spcPts val="600"/>
              </a:spcAft>
              <a:buNone/>
            </a:pPr>
            <a:r>
              <a:rPr lang="en-GB" sz="1000" dirty="0"/>
              <a:t>Selecting sites near major transport corridors enables efficient same-day or next-day delivery in steel logistics</a:t>
            </a:r>
          </a:p>
          <a:p>
            <a:pPr marL="0" indent="0">
              <a:lnSpc>
                <a:spcPct val="110000"/>
              </a:lnSpc>
              <a:spcAft>
                <a:spcPts val="600"/>
              </a:spcAft>
              <a:buNone/>
            </a:pPr>
            <a:r>
              <a:rPr lang="en-GB" sz="1000" b="1" dirty="0"/>
              <a:t>Structural Building Requirements</a:t>
            </a:r>
          </a:p>
          <a:p>
            <a:pPr marL="0" indent="0">
              <a:lnSpc>
                <a:spcPct val="110000"/>
              </a:lnSpc>
              <a:spcAft>
                <a:spcPts val="600"/>
              </a:spcAft>
              <a:buNone/>
            </a:pPr>
            <a:r>
              <a:rPr lang="en-GB" sz="1000" dirty="0"/>
              <a:t>Reinforced floors and tall roof trusses accommodate heavy steel coils and overhead cranes safely.</a:t>
            </a:r>
          </a:p>
          <a:p>
            <a:pPr marL="0" indent="0">
              <a:lnSpc>
                <a:spcPct val="110000"/>
              </a:lnSpc>
              <a:spcAft>
                <a:spcPts val="600"/>
              </a:spcAft>
              <a:buNone/>
            </a:pPr>
            <a:r>
              <a:rPr lang="en-GB" sz="1000" b="1" dirty="0"/>
              <a:t>Power and utilities Infrastructure</a:t>
            </a:r>
          </a:p>
          <a:p>
            <a:pPr marL="0" indent="0">
              <a:lnSpc>
                <a:spcPct val="110000"/>
              </a:lnSpc>
              <a:spcAft>
                <a:spcPts val="600"/>
              </a:spcAft>
              <a:buNone/>
            </a:pPr>
            <a:r>
              <a:rPr lang="en-GB" sz="1000" dirty="0"/>
              <a:t>Heavy- duty electrical and water systems support </a:t>
            </a:r>
            <a:r>
              <a:rPr lang="en-GB" sz="1000" dirty="0" err="1"/>
              <a:t>decoiler</a:t>
            </a:r>
            <a:r>
              <a:rPr lang="en-GB" sz="1000" dirty="0"/>
              <a:t> motors, cooling and environmental compliance.</a:t>
            </a:r>
          </a:p>
          <a:p>
            <a:pPr marL="0" indent="0">
              <a:lnSpc>
                <a:spcPct val="110000"/>
              </a:lnSpc>
              <a:spcAft>
                <a:spcPts val="600"/>
              </a:spcAft>
              <a:buNone/>
            </a:pPr>
            <a:r>
              <a:rPr lang="en-GB" sz="1000" b="1" dirty="0"/>
              <a:t>Safety and External Space</a:t>
            </a:r>
          </a:p>
          <a:p>
            <a:pPr marL="0" indent="0">
              <a:lnSpc>
                <a:spcPct val="110000"/>
              </a:lnSpc>
              <a:spcAft>
                <a:spcPts val="600"/>
              </a:spcAft>
              <a:buNone/>
            </a:pPr>
            <a:r>
              <a:rPr lang="en-GB" sz="1000" dirty="0"/>
              <a:t>Fire protection and sufficient yard space ensure safe operations, truck movement and traffic flow </a:t>
            </a:r>
          </a:p>
        </p:txBody>
      </p:sp>
      <p:sp>
        <p:nvSpPr>
          <p:cNvPr id="7" name="Title 6">
            <a:extLst>
              <a:ext uri="{FF2B5EF4-FFF2-40B4-BE49-F238E27FC236}">
                <a16:creationId xmlns:a16="http://schemas.microsoft.com/office/drawing/2014/main" id="{CBF9FC64-729A-BE58-E070-6CA1D2AA5FFC}"/>
              </a:ext>
            </a:extLst>
          </p:cNvPr>
          <p:cNvSpPr>
            <a:spLocks noGrp="1"/>
          </p:cNvSpPr>
          <p:nvPr>
            <p:ph type="title"/>
          </p:nvPr>
        </p:nvSpPr>
        <p:spPr>
          <a:xfrm>
            <a:off x="457200" y="337225"/>
            <a:ext cx="3740400" cy="799032"/>
          </a:xfrm>
        </p:spPr>
        <p:txBody>
          <a:bodyPr anchor="t">
            <a:normAutofit/>
          </a:bodyPr>
          <a:lstStyle/>
          <a:p>
            <a:r>
              <a:rPr lang="en-GB" sz="1900" dirty="0"/>
              <a:t>Key Site Selection and Building Requirements</a:t>
            </a:r>
          </a:p>
        </p:txBody>
      </p:sp>
      <p:sp>
        <p:nvSpPr>
          <p:cNvPr id="6" name="Slide Number Placeholder 5">
            <a:extLst>
              <a:ext uri="{FF2B5EF4-FFF2-40B4-BE49-F238E27FC236}">
                <a16:creationId xmlns:a16="http://schemas.microsoft.com/office/drawing/2014/main" id="{04E1572D-E5A6-976A-7C81-743AB1C06CE7}"/>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5</a:t>
            </a:fld>
            <a:endParaRPr lang="en-US">
              <a:solidFill>
                <a:srgbClr val="FFFFFF"/>
              </a:solidFill>
            </a:endParaRPr>
          </a:p>
        </p:txBody>
      </p:sp>
      <p:pic>
        <p:nvPicPr>
          <p:cNvPr id="16" name="Picture Placeholder 15">
            <a:extLst>
              <a:ext uri="{FF2B5EF4-FFF2-40B4-BE49-F238E27FC236}">
                <a16:creationId xmlns:a16="http://schemas.microsoft.com/office/drawing/2014/main" id="{BDB4BDF0-D4A4-08EB-D9C7-D71B87F05E94}"/>
              </a:ext>
            </a:extLst>
          </p:cNvPr>
          <p:cNvPicPr>
            <a:picLocks noGrp="1" noChangeAspect="1"/>
          </p:cNvPicPr>
          <p:nvPr>
            <p:ph type="pic" idx="13"/>
          </p:nvPr>
        </p:nvPicPr>
        <p:blipFill>
          <a:blip r:embed="rId3"/>
          <a:srcRect l="390" r="390"/>
          <a:stretch>
            <a:fillRect/>
          </a:stretch>
        </p:blipFill>
        <p:spPr>
          <a:xfrm>
            <a:off x="4572000" y="0"/>
            <a:ext cx="4572000" cy="5143500"/>
          </a:xfrm>
          <a:prstGeom prst="rect">
            <a:avLst/>
          </a:prstGeom>
        </p:spPr>
      </p:pic>
    </p:spTree>
    <p:extLst>
      <p:ext uri="{BB962C8B-B14F-4D97-AF65-F5344CB8AC3E}">
        <p14:creationId xmlns:p14="http://schemas.microsoft.com/office/powerpoint/2010/main" val="170757905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a:extLst>
            <a:ext uri="{FF2B5EF4-FFF2-40B4-BE49-F238E27FC236}">
              <a16:creationId xmlns:a16="http://schemas.microsoft.com/office/drawing/2014/main" id="{09519950-C812-BE74-B864-870175445E48}"/>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D4C74668-DE97-289E-8CFA-08ACE08A9ACE}"/>
              </a:ext>
            </a:extLst>
          </p:cNvPr>
          <p:cNvSpPr>
            <a:spLocks noGrp="1"/>
          </p:cNvSpPr>
          <p:nvPr>
            <p:ph type="title"/>
          </p:nvPr>
        </p:nvSpPr>
        <p:spPr>
          <a:xfrm>
            <a:off x="337629" y="2652061"/>
            <a:ext cx="6040877" cy="1846659"/>
          </a:xfrm>
        </p:spPr>
        <p:txBody>
          <a:bodyPr/>
          <a:lstStyle/>
          <a:p>
            <a:r>
              <a:rPr lang="en-GB" dirty="0"/>
              <a:t>Operational Layout and Material Flow Engineering</a:t>
            </a:r>
          </a:p>
        </p:txBody>
      </p:sp>
      <p:sp>
        <p:nvSpPr>
          <p:cNvPr id="5" name="Slide Number Placeholder 4">
            <a:extLst>
              <a:ext uri="{FF2B5EF4-FFF2-40B4-BE49-F238E27FC236}">
                <a16:creationId xmlns:a16="http://schemas.microsoft.com/office/drawing/2014/main" id="{1748E05C-3CF7-E6D3-F6B2-4F3BD3067DCA}"/>
              </a:ext>
            </a:extLst>
          </p:cNvPr>
          <p:cNvSpPr>
            <a:spLocks noGrp="1"/>
          </p:cNvSpPr>
          <p:nvPr>
            <p:ph type="sldNum" sz="quarter" idx="12"/>
          </p:nvPr>
        </p:nvSpPr>
        <p:spPr>
          <a:xfrm>
            <a:off x="8385243" y="4697399"/>
            <a:ext cx="346802" cy="446102"/>
          </a:xfrm>
        </p:spPr>
        <p:txBody>
          <a:bodyPr/>
          <a:lstStyle/>
          <a:p>
            <a:fld id="{1F3F7073-2DD3-4386-BBF7-0F6C7BAF276C}" type="slidenum">
              <a:rPr lang="en-US" smtClean="0"/>
              <a:pPr/>
              <a:t>6</a:t>
            </a:fld>
            <a:endParaRPr lang="en-US"/>
          </a:p>
        </p:txBody>
      </p:sp>
    </p:spTree>
    <p:extLst>
      <p:ext uri="{BB962C8B-B14F-4D97-AF65-F5344CB8AC3E}">
        <p14:creationId xmlns:p14="http://schemas.microsoft.com/office/powerpoint/2010/main" val="787529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6ECA5-C7B4-2904-E84D-082FEA346CF8}"/>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FD87B62-0CB1-2624-A7F6-392DF7AE01E3}"/>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Safe Receiving and Unloading</a:t>
            </a:r>
          </a:p>
          <a:p>
            <a:pPr marL="0" indent="0">
              <a:lnSpc>
                <a:spcPct val="110000"/>
              </a:lnSpc>
              <a:spcAft>
                <a:spcPts val="600"/>
              </a:spcAft>
              <a:buNone/>
            </a:pPr>
            <a:r>
              <a:rPr lang="en-GB" sz="1000" dirty="0"/>
              <a:t>Coils arrive by articulated lorries and are unloaded using overhead cranes with dedicated intake lanes for safety.</a:t>
            </a:r>
          </a:p>
          <a:p>
            <a:pPr marL="0" indent="0">
              <a:lnSpc>
                <a:spcPct val="110000"/>
              </a:lnSpc>
              <a:spcAft>
                <a:spcPts val="600"/>
              </a:spcAft>
              <a:buNone/>
            </a:pPr>
            <a:r>
              <a:rPr lang="en-GB" sz="1000" b="1" dirty="0"/>
              <a:t>Organised Storage Zones</a:t>
            </a:r>
          </a:p>
          <a:p>
            <a:pPr marL="0" indent="0">
              <a:lnSpc>
                <a:spcPct val="110000"/>
              </a:lnSpc>
              <a:spcAft>
                <a:spcPts val="600"/>
              </a:spcAft>
              <a:buNone/>
            </a:pPr>
            <a:r>
              <a:rPr lang="en-GB" sz="1000" dirty="0"/>
              <a:t>Coils are stored according to order type and size to optimise processing and retrieval efficiency.</a:t>
            </a:r>
          </a:p>
          <a:p>
            <a:pPr marL="0" indent="0">
              <a:lnSpc>
                <a:spcPct val="110000"/>
              </a:lnSpc>
              <a:spcAft>
                <a:spcPts val="600"/>
              </a:spcAft>
              <a:buNone/>
            </a:pPr>
            <a:r>
              <a:rPr lang="en-GB" sz="1000" b="1" dirty="0"/>
              <a:t>Inventory Tracking Systems</a:t>
            </a:r>
          </a:p>
          <a:p>
            <a:pPr marL="0" indent="0">
              <a:lnSpc>
                <a:spcPct val="110000"/>
              </a:lnSpc>
              <a:spcAft>
                <a:spcPts val="600"/>
              </a:spcAft>
              <a:buNone/>
            </a:pPr>
            <a:r>
              <a:rPr lang="en-GB" sz="1000" dirty="0"/>
              <a:t>Barcode or RFID tracking ensures real-time inventory accuracy and reduces errors in booking in.</a:t>
            </a:r>
          </a:p>
          <a:p>
            <a:pPr marL="0" indent="0">
              <a:lnSpc>
                <a:spcPct val="110000"/>
              </a:lnSpc>
              <a:spcAft>
                <a:spcPts val="600"/>
              </a:spcAft>
              <a:buNone/>
            </a:pPr>
            <a:r>
              <a:rPr lang="en-GB" sz="1000" b="1" dirty="0"/>
              <a:t>Safety and Efficient Movement</a:t>
            </a:r>
          </a:p>
          <a:p>
            <a:pPr marL="0" indent="0">
              <a:lnSpc>
                <a:spcPct val="110000"/>
              </a:lnSpc>
              <a:spcAft>
                <a:spcPts val="600"/>
              </a:spcAft>
              <a:buNone/>
            </a:pPr>
            <a:r>
              <a:rPr lang="en-GB" sz="1000" dirty="0"/>
              <a:t>Designated walkways, Hazard signage and logical coil movement paths ensure safety and smooth material flow.</a:t>
            </a:r>
          </a:p>
        </p:txBody>
      </p:sp>
      <p:sp>
        <p:nvSpPr>
          <p:cNvPr id="7" name="Title 6">
            <a:extLst>
              <a:ext uri="{FF2B5EF4-FFF2-40B4-BE49-F238E27FC236}">
                <a16:creationId xmlns:a16="http://schemas.microsoft.com/office/drawing/2014/main" id="{FE3BADEB-1FF6-3B92-6863-2170167D4611}"/>
              </a:ext>
            </a:extLst>
          </p:cNvPr>
          <p:cNvSpPr>
            <a:spLocks noGrp="1"/>
          </p:cNvSpPr>
          <p:nvPr>
            <p:ph type="title"/>
          </p:nvPr>
        </p:nvSpPr>
        <p:spPr>
          <a:xfrm>
            <a:off x="457200" y="337225"/>
            <a:ext cx="3740400" cy="799032"/>
          </a:xfrm>
        </p:spPr>
        <p:txBody>
          <a:bodyPr anchor="t">
            <a:normAutofit/>
          </a:bodyPr>
          <a:lstStyle/>
          <a:p>
            <a:r>
              <a:rPr lang="en-GB" sz="1900" dirty="0"/>
              <a:t>Coil Receiving, Storage and Early Material Movement</a:t>
            </a:r>
          </a:p>
        </p:txBody>
      </p:sp>
      <p:sp>
        <p:nvSpPr>
          <p:cNvPr id="6" name="Slide Number Placeholder 5">
            <a:extLst>
              <a:ext uri="{FF2B5EF4-FFF2-40B4-BE49-F238E27FC236}">
                <a16:creationId xmlns:a16="http://schemas.microsoft.com/office/drawing/2014/main" id="{C661589D-648F-9413-D540-E0DEE3402875}"/>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7</a:t>
            </a:fld>
            <a:endParaRPr lang="en-US">
              <a:solidFill>
                <a:srgbClr val="FFFFFF"/>
              </a:solidFill>
            </a:endParaRPr>
          </a:p>
        </p:txBody>
      </p:sp>
      <p:pic>
        <p:nvPicPr>
          <p:cNvPr id="10" name="Picture Placeholder 9">
            <a:extLst>
              <a:ext uri="{FF2B5EF4-FFF2-40B4-BE49-F238E27FC236}">
                <a16:creationId xmlns:a16="http://schemas.microsoft.com/office/drawing/2014/main" id="{C5FAFDF3-ED79-1D6F-F216-EA10A2C8810A}"/>
              </a:ext>
            </a:extLst>
          </p:cNvPr>
          <p:cNvPicPr>
            <a:picLocks noGrp="1" noChangeAspect="1"/>
          </p:cNvPicPr>
          <p:nvPr>
            <p:ph type="pic" idx="13"/>
          </p:nvPr>
        </p:nvPicPr>
        <p:blipFill>
          <a:blip r:embed="rId3"/>
          <a:srcRect l="390" r="390"/>
          <a:stretch>
            <a:fillRect/>
          </a:stretch>
        </p:blipFill>
        <p:spPr>
          <a:xfrm>
            <a:off x="4572000" y="0"/>
            <a:ext cx="4572000" cy="1711569"/>
          </a:xfrm>
          <a:prstGeom prst="rect">
            <a:avLst/>
          </a:prstGeom>
        </p:spPr>
      </p:pic>
    </p:spTree>
    <p:extLst>
      <p:ext uri="{BB962C8B-B14F-4D97-AF65-F5344CB8AC3E}">
        <p14:creationId xmlns:p14="http://schemas.microsoft.com/office/powerpoint/2010/main" val="176885726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5C561-1E34-5269-02F1-63EF1E4D7B97}"/>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C0F4034-A9A8-2FEA-5D7D-4622FC1DA2D0}"/>
              </a:ext>
            </a:extLst>
          </p:cNvPr>
          <p:cNvSpPr>
            <a:spLocks noGrp="1"/>
          </p:cNvSpPr>
          <p:nvPr>
            <p:ph idx="1"/>
          </p:nvPr>
        </p:nvSpPr>
        <p:spPr>
          <a:xfrm>
            <a:off x="457205" y="1184449"/>
            <a:ext cx="3740149" cy="3394472"/>
          </a:xfrm>
        </p:spPr>
        <p:txBody>
          <a:bodyPr>
            <a:normAutofit lnSpcReduction="10000"/>
          </a:bodyPr>
          <a:lstStyle/>
          <a:p>
            <a:pPr marL="0" indent="0">
              <a:lnSpc>
                <a:spcPct val="110000"/>
              </a:lnSpc>
              <a:spcAft>
                <a:spcPts val="600"/>
              </a:spcAft>
              <a:buNone/>
            </a:pPr>
            <a:r>
              <a:rPr lang="en-GB" sz="1000" b="1" dirty="0"/>
              <a:t>Line Specification and Components</a:t>
            </a:r>
          </a:p>
          <a:p>
            <a:pPr marL="0" indent="0">
              <a:lnSpc>
                <a:spcPct val="110000"/>
              </a:lnSpc>
              <a:spcAft>
                <a:spcPts val="600"/>
              </a:spcAft>
              <a:buNone/>
            </a:pPr>
            <a:r>
              <a:rPr lang="en-GB" sz="1000" dirty="0"/>
              <a:t>Choosing the right </a:t>
            </a:r>
            <a:r>
              <a:rPr lang="en-GB" sz="1000" dirty="0" err="1"/>
              <a:t>decoiling</a:t>
            </a:r>
            <a:r>
              <a:rPr lang="en-GB" sz="1000" dirty="0"/>
              <a:t> line depends on throughput, steel grade, thickness and dimensional tolerances. Key components include mandrels, pinch rolls, straighteners, shears and conveyors.</a:t>
            </a:r>
          </a:p>
          <a:p>
            <a:pPr marL="0" indent="0">
              <a:lnSpc>
                <a:spcPct val="110000"/>
              </a:lnSpc>
              <a:spcAft>
                <a:spcPts val="600"/>
              </a:spcAft>
              <a:buNone/>
            </a:pPr>
            <a:r>
              <a:rPr lang="en-GB" sz="1000" b="1" dirty="0"/>
              <a:t>Safety Zone and Regulations</a:t>
            </a:r>
          </a:p>
          <a:p>
            <a:pPr marL="0" indent="0">
              <a:lnSpc>
                <a:spcPct val="110000"/>
              </a:lnSpc>
              <a:spcAft>
                <a:spcPts val="600"/>
              </a:spcAft>
              <a:buNone/>
            </a:pPr>
            <a:r>
              <a:rPr lang="en-GB" sz="1000" dirty="0"/>
              <a:t>PUWER regulations mandate guarding of rotating and cutting equipment. Emergency stops and exclusion zones protect operators from hazards like coil recoil and equipment failures.</a:t>
            </a:r>
          </a:p>
          <a:p>
            <a:pPr marL="0" indent="0">
              <a:lnSpc>
                <a:spcPct val="110000"/>
              </a:lnSpc>
              <a:spcAft>
                <a:spcPts val="600"/>
              </a:spcAft>
              <a:buNone/>
            </a:pPr>
            <a:r>
              <a:rPr lang="en-GB" sz="1000" b="1" dirty="0"/>
              <a:t>Workflow and Material Handling</a:t>
            </a:r>
          </a:p>
          <a:p>
            <a:pPr marL="0" indent="0">
              <a:lnSpc>
                <a:spcPct val="110000"/>
              </a:lnSpc>
              <a:spcAft>
                <a:spcPts val="600"/>
              </a:spcAft>
              <a:buNone/>
            </a:pPr>
            <a:r>
              <a:rPr lang="en-GB" sz="1000" dirty="0"/>
              <a:t>Efficient workflow requires clear staging for incoming coils and outgoing sheets, plus adequate scrap handling to avoid production disruptions.</a:t>
            </a:r>
          </a:p>
          <a:p>
            <a:pPr marL="0" indent="0">
              <a:lnSpc>
                <a:spcPct val="110000"/>
              </a:lnSpc>
              <a:spcAft>
                <a:spcPts val="600"/>
              </a:spcAft>
              <a:buNone/>
            </a:pPr>
            <a:r>
              <a:rPr lang="en-GB" sz="1000" b="1" dirty="0"/>
              <a:t>Digital Monitoring and Environmental Controls</a:t>
            </a:r>
          </a:p>
          <a:p>
            <a:pPr marL="0" indent="0">
              <a:lnSpc>
                <a:spcPct val="110000"/>
              </a:lnSpc>
              <a:spcAft>
                <a:spcPts val="600"/>
              </a:spcAft>
              <a:buNone/>
            </a:pPr>
            <a:r>
              <a:rPr lang="en-GB" sz="1000" dirty="0"/>
              <a:t>Sensors and digital systems enable real-time feedback and predictive maintenance; dust extraction and noise mitigation improve environmental safety..</a:t>
            </a:r>
          </a:p>
        </p:txBody>
      </p:sp>
      <p:sp>
        <p:nvSpPr>
          <p:cNvPr id="7" name="Title 6">
            <a:extLst>
              <a:ext uri="{FF2B5EF4-FFF2-40B4-BE49-F238E27FC236}">
                <a16:creationId xmlns:a16="http://schemas.microsoft.com/office/drawing/2014/main" id="{021FC68E-3F88-5A99-FE60-E462A7487BB7}"/>
              </a:ext>
            </a:extLst>
          </p:cNvPr>
          <p:cNvSpPr>
            <a:spLocks noGrp="1"/>
          </p:cNvSpPr>
          <p:nvPr>
            <p:ph type="title"/>
          </p:nvPr>
        </p:nvSpPr>
        <p:spPr>
          <a:xfrm>
            <a:off x="457200" y="337225"/>
            <a:ext cx="3740400" cy="799032"/>
          </a:xfrm>
        </p:spPr>
        <p:txBody>
          <a:bodyPr anchor="t">
            <a:normAutofit/>
          </a:bodyPr>
          <a:lstStyle/>
          <a:p>
            <a:r>
              <a:rPr lang="en-GB" sz="1900" dirty="0" err="1"/>
              <a:t>Decoiling</a:t>
            </a:r>
            <a:r>
              <a:rPr lang="en-GB" sz="1900" dirty="0"/>
              <a:t> Line Requirements, Safety and Workflow Controls</a:t>
            </a:r>
          </a:p>
        </p:txBody>
      </p:sp>
      <p:sp>
        <p:nvSpPr>
          <p:cNvPr id="6" name="Slide Number Placeholder 5">
            <a:extLst>
              <a:ext uri="{FF2B5EF4-FFF2-40B4-BE49-F238E27FC236}">
                <a16:creationId xmlns:a16="http://schemas.microsoft.com/office/drawing/2014/main" id="{D99DDCD1-F372-B408-AB18-D0CFAF79DF6A}"/>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8</a:t>
            </a:fld>
            <a:endParaRPr lang="en-US">
              <a:solidFill>
                <a:srgbClr val="FFFFFF"/>
              </a:solidFill>
            </a:endParaRPr>
          </a:p>
        </p:txBody>
      </p:sp>
      <p:pic>
        <p:nvPicPr>
          <p:cNvPr id="4" name="Picture Placeholder 3">
            <a:extLst>
              <a:ext uri="{FF2B5EF4-FFF2-40B4-BE49-F238E27FC236}">
                <a16:creationId xmlns:a16="http://schemas.microsoft.com/office/drawing/2014/main" id="{08320805-993D-A89F-F057-39BC275B29E5}"/>
              </a:ext>
            </a:extLst>
          </p:cNvPr>
          <p:cNvPicPr>
            <a:picLocks noGrp="1" noChangeAspect="1"/>
          </p:cNvPicPr>
          <p:nvPr>
            <p:ph type="pic" idx="13"/>
          </p:nvPr>
        </p:nvPicPr>
        <p:blipFill>
          <a:blip r:embed="rId3"/>
          <a:srcRect l="16667" r="16667"/>
          <a:stretch>
            <a:fillRect/>
          </a:stretch>
        </p:blipFill>
        <p:spPr>
          <a:prstGeom prst="rect">
            <a:avLst/>
          </a:prstGeom>
        </p:spPr>
      </p:pic>
    </p:spTree>
    <p:extLst>
      <p:ext uri="{BB962C8B-B14F-4D97-AF65-F5344CB8AC3E}">
        <p14:creationId xmlns:p14="http://schemas.microsoft.com/office/powerpoint/2010/main" val="115234769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a:extLst>
            <a:ext uri="{FF2B5EF4-FFF2-40B4-BE49-F238E27FC236}">
              <a16:creationId xmlns:a16="http://schemas.microsoft.com/office/drawing/2014/main" id="{C9DB1279-A3D5-86B9-7870-4BEB8122FE4E}"/>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2F088DD6-2738-0195-3D0F-A5C22552C590}"/>
              </a:ext>
            </a:extLst>
          </p:cNvPr>
          <p:cNvSpPr>
            <a:spLocks noGrp="1"/>
          </p:cNvSpPr>
          <p:nvPr>
            <p:ph type="title"/>
          </p:nvPr>
        </p:nvSpPr>
        <p:spPr>
          <a:xfrm>
            <a:off x="337629" y="2652061"/>
            <a:ext cx="6040877" cy="1846659"/>
          </a:xfrm>
        </p:spPr>
        <p:txBody>
          <a:bodyPr/>
          <a:lstStyle/>
          <a:p>
            <a:r>
              <a:rPr lang="en-GB" dirty="0"/>
              <a:t>Downstream Processing, Packaging and Goods Dispatch</a:t>
            </a:r>
          </a:p>
        </p:txBody>
      </p:sp>
      <p:sp>
        <p:nvSpPr>
          <p:cNvPr id="5" name="Slide Number Placeholder 4">
            <a:extLst>
              <a:ext uri="{FF2B5EF4-FFF2-40B4-BE49-F238E27FC236}">
                <a16:creationId xmlns:a16="http://schemas.microsoft.com/office/drawing/2014/main" id="{80DF8B23-EA5B-CC0E-1E13-2AF99BFF77E6}"/>
              </a:ext>
            </a:extLst>
          </p:cNvPr>
          <p:cNvSpPr>
            <a:spLocks noGrp="1"/>
          </p:cNvSpPr>
          <p:nvPr>
            <p:ph type="sldNum" sz="quarter" idx="12"/>
          </p:nvPr>
        </p:nvSpPr>
        <p:spPr>
          <a:xfrm>
            <a:off x="8385243" y="4697399"/>
            <a:ext cx="346802" cy="446102"/>
          </a:xfrm>
        </p:spPr>
        <p:txBody>
          <a:bodyPr/>
          <a:lstStyle/>
          <a:p>
            <a:fld id="{1F3F7073-2DD3-4386-BBF7-0F6C7BAF276C}" type="slidenum">
              <a:rPr lang="en-US" smtClean="0"/>
              <a:pPr/>
              <a:t>9</a:t>
            </a:fld>
            <a:endParaRPr lang="en-US"/>
          </a:p>
        </p:txBody>
      </p:sp>
    </p:spTree>
    <p:extLst>
      <p:ext uri="{BB962C8B-B14F-4D97-AF65-F5344CB8AC3E}">
        <p14:creationId xmlns:p14="http://schemas.microsoft.com/office/powerpoint/2010/main" val="355038913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285C3-8A60-FEE5-5819-B4343326C45B}"/>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3268D71B-B707-9BBF-C383-4D497A3E199F}"/>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a:t>Work-in-progress (WIP) Management</a:t>
            </a:r>
          </a:p>
          <a:p>
            <a:pPr marL="0" indent="0">
              <a:lnSpc>
                <a:spcPct val="110000"/>
              </a:lnSpc>
              <a:spcAft>
                <a:spcPts val="600"/>
              </a:spcAft>
              <a:buNone/>
            </a:pPr>
            <a:r>
              <a:rPr lang="en-GB" sz="1000"/>
              <a:t>WIP zones include staging lanes, rework areas and inspection points to maintain product flow and quality.</a:t>
            </a:r>
          </a:p>
          <a:p>
            <a:pPr marL="0" indent="0">
              <a:lnSpc>
                <a:spcPct val="110000"/>
              </a:lnSpc>
              <a:spcAft>
                <a:spcPts val="600"/>
              </a:spcAft>
              <a:buNone/>
            </a:pPr>
            <a:r>
              <a:rPr lang="en-GB" sz="1000" b="1"/>
              <a:t>Final Inspection Processes</a:t>
            </a:r>
          </a:p>
          <a:p>
            <a:pPr marL="0" indent="0">
              <a:lnSpc>
                <a:spcPct val="110000"/>
              </a:lnSpc>
              <a:spcAft>
                <a:spcPts val="600"/>
              </a:spcAft>
              <a:buNone/>
            </a:pPr>
            <a:r>
              <a:rPr lang="en-GB" sz="1000"/>
              <a:t>Material undergoes thorough checks of dimensions, flatness, edge quality and surface finish before packing..</a:t>
            </a:r>
          </a:p>
          <a:p>
            <a:pPr marL="0" indent="0">
              <a:lnSpc>
                <a:spcPct val="110000"/>
              </a:lnSpc>
              <a:spcAft>
                <a:spcPts val="600"/>
              </a:spcAft>
              <a:buNone/>
            </a:pPr>
            <a:r>
              <a:rPr lang="en-GB" sz="1000" b="1"/>
              <a:t>Ergonomic Packing Operations</a:t>
            </a:r>
          </a:p>
          <a:p>
            <a:pPr marL="0" indent="0">
              <a:lnSpc>
                <a:spcPct val="110000"/>
              </a:lnSpc>
              <a:spcAft>
                <a:spcPts val="600"/>
              </a:spcAft>
              <a:buNone/>
            </a:pPr>
            <a:r>
              <a:rPr lang="en-GB" sz="1000"/>
              <a:t>Packing using banding and wrapping to secure heavy sheet packs safely and efficiently. </a:t>
            </a:r>
          </a:p>
          <a:p>
            <a:pPr marL="0" indent="0">
              <a:lnSpc>
                <a:spcPct val="110000"/>
              </a:lnSpc>
              <a:spcAft>
                <a:spcPts val="600"/>
              </a:spcAft>
              <a:buNone/>
            </a:pPr>
            <a:r>
              <a:rPr lang="en-GB" sz="1000" b="1"/>
              <a:t>Safety and Environmental Controls</a:t>
            </a:r>
          </a:p>
          <a:p>
            <a:pPr marL="0" indent="0">
              <a:lnSpc>
                <a:spcPct val="110000"/>
              </a:lnSpc>
              <a:spcAft>
                <a:spcPts val="600"/>
              </a:spcAft>
              <a:buNone/>
            </a:pPr>
            <a:r>
              <a:rPr lang="en-GB" sz="1000"/>
              <a:t>Packing areas manage oil residues, slip hazards and ventilation to ensure safe and complaint operations</a:t>
            </a:r>
            <a:endParaRPr lang="en-GB" sz="1000" dirty="0"/>
          </a:p>
        </p:txBody>
      </p:sp>
      <p:sp>
        <p:nvSpPr>
          <p:cNvPr id="7" name="Title 6">
            <a:extLst>
              <a:ext uri="{FF2B5EF4-FFF2-40B4-BE49-F238E27FC236}">
                <a16:creationId xmlns:a16="http://schemas.microsoft.com/office/drawing/2014/main" id="{1BAD400B-83CE-E5BF-CBD9-A6EB08D316ED}"/>
              </a:ext>
            </a:extLst>
          </p:cNvPr>
          <p:cNvSpPr>
            <a:spLocks noGrp="1"/>
          </p:cNvSpPr>
          <p:nvPr>
            <p:ph type="title"/>
          </p:nvPr>
        </p:nvSpPr>
        <p:spPr>
          <a:xfrm>
            <a:off x="457200" y="337225"/>
            <a:ext cx="3740400" cy="799032"/>
          </a:xfrm>
        </p:spPr>
        <p:txBody>
          <a:bodyPr anchor="t">
            <a:normAutofit fontScale="90000"/>
          </a:bodyPr>
          <a:lstStyle/>
          <a:p>
            <a:r>
              <a:rPr lang="en-GB" sz="1900"/>
              <a:t>WIP Flow, Finishing Operations and Packing Infrastructure</a:t>
            </a:r>
            <a:endParaRPr lang="en-GB" sz="1900" dirty="0"/>
          </a:p>
        </p:txBody>
      </p:sp>
      <p:sp>
        <p:nvSpPr>
          <p:cNvPr id="6" name="Slide Number Placeholder 5">
            <a:extLst>
              <a:ext uri="{FF2B5EF4-FFF2-40B4-BE49-F238E27FC236}">
                <a16:creationId xmlns:a16="http://schemas.microsoft.com/office/drawing/2014/main" id="{31CDCEA7-A59D-BEBA-33BF-EB9CA17992C9}"/>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10</a:t>
            </a:fld>
            <a:endParaRPr lang="en-US">
              <a:solidFill>
                <a:srgbClr val="FFFFFF"/>
              </a:solidFill>
            </a:endParaRPr>
          </a:p>
        </p:txBody>
      </p:sp>
      <p:pic>
        <p:nvPicPr>
          <p:cNvPr id="2" name="Picture Placeholder 1">
            <a:extLst>
              <a:ext uri="{FF2B5EF4-FFF2-40B4-BE49-F238E27FC236}">
                <a16:creationId xmlns:a16="http://schemas.microsoft.com/office/drawing/2014/main" id="{FE0F751B-2293-45EE-E3E6-442BC2744CF5}"/>
              </a:ext>
            </a:extLst>
          </p:cNvPr>
          <p:cNvPicPr>
            <a:picLocks noGrp="1" noChangeAspect="1"/>
          </p:cNvPicPr>
          <p:nvPr>
            <p:ph type="pic" idx="13"/>
          </p:nvPr>
        </p:nvPicPr>
        <p:blipFill>
          <a:blip r:embed="rId3"/>
          <a:srcRect l="20037" r="20037"/>
          <a:stretch>
            <a:fillRect/>
          </a:stretch>
        </p:blipFill>
        <p:spPr>
          <a:prstGeom prst="rect">
            <a:avLst/>
          </a:prstGeom>
        </p:spPr>
      </p:pic>
    </p:spTree>
    <p:extLst>
      <p:ext uri="{BB962C8B-B14F-4D97-AF65-F5344CB8AC3E}">
        <p14:creationId xmlns:p14="http://schemas.microsoft.com/office/powerpoint/2010/main" val="325490966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1AE3E-BB73-3968-0555-DB3DA5DF00DC}"/>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A80FB556-2771-1AA2-7AA0-59C95A96BDE7}"/>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Finished Goods Storage Layout</a:t>
            </a:r>
          </a:p>
          <a:p>
            <a:pPr marL="0" indent="0">
              <a:lnSpc>
                <a:spcPct val="110000"/>
              </a:lnSpc>
              <a:spcAft>
                <a:spcPts val="600"/>
              </a:spcAft>
              <a:buNone/>
            </a:pPr>
            <a:r>
              <a:rPr lang="en-GB" sz="1000" dirty="0"/>
              <a:t>Stroe finished packs logically near loading bays with dedicated lanes to support efficient vehicle flow and safety.</a:t>
            </a:r>
          </a:p>
          <a:p>
            <a:pPr marL="0" indent="0">
              <a:lnSpc>
                <a:spcPct val="110000"/>
              </a:lnSpc>
              <a:spcAft>
                <a:spcPts val="600"/>
              </a:spcAft>
              <a:buNone/>
            </a:pPr>
            <a:r>
              <a:rPr lang="en-GB" sz="1000" b="1" dirty="0"/>
              <a:t>Safe HGV Loading</a:t>
            </a:r>
          </a:p>
          <a:p>
            <a:pPr marL="0" indent="0">
              <a:lnSpc>
                <a:spcPct val="110000"/>
              </a:lnSpc>
              <a:spcAft>
                <a:spcPts val="600"/>
              </a:spcAft>
              <a:buNone/>
            </a:pPr>
            <a:r>
              <a:rPr lang="en-GB" sz="1000" dirty="0"/>
              <a:t>Comply with load security regulations and inspect vehicle conditions to secure goods and ensure proper weight distribution.</a:t>
            </a:r>
          </a:p>
          <a:p>
            <a:pPr marL="0" indent="0">
              <a:lnSpc>
                <a:spcPct val="110000"/>
              </a:lnSpc>
              <a:spcAft>
                <a:spcPts val="600"/>
              </a:spcAft>
              <a:buNone/>
            </a:pPr>
            <a:r>
              <a:rPr lang="en-GB" sz="1000" b="1" dirty="0"/>
              <a:t>Dispatch Coordination and WMS</a:t>
            </a:r>
          </a:p>
          <a:p>
            <a:pPr marL="0" indent="0">
              <a:lnSpc>
                <a:spcPct val="110000"/>
              </a:lnSpc>
              <a:spcAft>
                <a:spcPts val="600"/>
              </a:spcAft>
              <a:buNone/>
            </a:pPr>
            <a:r>
              <a:rPr lang="en-GB" sz="1000" dirty="0"/>
              <a:t>Use warehouse management systems to visualise dispatch queues, allocate slots dynamically and load orders sequentially.</a:t>
            </a:r>
          </a:p>
          <a:p>
            <a:pPr marL="0" indent="0">
              <a:lnSpc>
                <a:spcPct val="110000"/>
              </a:lnSpc>
              <a:spcAft>
                <a:spcPts val="600"/>
              </a:spcAft>
              <a:buNone/>
            </a:pPr>
            <a:r>
              <a:rPr lang="en-GB" sz="1000" b="1" dirty="0"/>
              <a:t>Yard Management and Environmental Safety </a:t>
            </a:r>
          </a:p>
          <a:p>
            <a:pPr marL="0" indent="0">
              <a:lnSpc>
                <a:spcPct val="110000"/>
              </a:lnSpc>
              <a:spcAft>
                <a:spcPts val="600"/>
              </a:spcAft>
              <a:buNone/>
            </a:pPr>
            <a:r>
              <a:rPr lang="en-GB" sz="1000" dirty="0"/>
              <a:t>Manage HGV staging, gate control and signage while reducing idling to minimise environmental impact and improve safety.</a:t>
            </a:r>
          </a:p>
        </p:txBody>
      </p:sp>
      <p:sp>
        <p:nvSpPr>
          <p:cNvPr id="7" name="Title 6">
            <a:extLst>
              <a:ext uri="{FF2B5EF4-FFF2-40B4-BE49-F238E27FC236}">
                <a16:creationId xmlns:a16="http://schemas.microsoft.com/office/drawing/2014/main" id="{1060C3DC-6567-6526-3072-138DAFC0B0DF}"/>
              </a:ext>
            </a:extLst>
          </p:cNvPr>
          <p:cNvSpPr>
            <a:spLocks noGrp="1"/>
          </p:cNvSpPr>
          <p:nvPr>
            <p:ph type="title"/>
          </p:nvPr>
        </p:nvSpPr>
        <p:spPr>
          <a:xfrm>
            <a:off x="457200" y="337225"/>
            <a:ext cx="3740400" cy="799032"/>
          </a:xfrm>
        </p:spPr>
        <p:txBody>
          <a:bodyPr anchor="t">
            <a:normAutofit/>
          </a:bodyPr>
          <a:lstStyle/>
          <a:p>
            <a:r>
              <a:rPr lang="en-GB" sz="1900" dirty="0"/>
              <a:t>Final Storage, HGV Loading and Dispatch Coordination</a:t>
            </a:r>
          </a:p>
        </p:txBody>
      </p:sp>
      <p:sp>
        <p:nvSpPr>
          <p:cNvPr id="6" name="Slide Number Placeholder 5">
            <a:extLst>
              <a:ext uri="{FF2B5EF4-FFF2-40B4-BE49-F238E27FC236}">
                <a16:creationId xmlns:a16="http://schemas.microsoft.com/office/drawing/2014/main" id="{F3FAF290-4007-9263-40CE-DC918AE93EAE}"/>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11</a:t>
            </a:fld>
            <a:endParaRPr lang="en-US">
              <a:solidFill>
                <a:srgbClr val="FFFFFF"/>
              </a:solidFill>
            </a:endParaRPr>
          </a:p>
        </p:txBody>
      </p:sp>
      <p:pic>
        <p:nvPicPr>
          <p:cNvPr id="2" name="Picture Placeholder 1">
            <a:extLst>
              <a:ext uri="{FF2B5EF4-FFF2-40B4-BE49-F238E27FC236}">
                <a16:creationId xmlns:a16="http://schemas.microsoft.com/office/drawing/2014/main" id="{658C24BA-52AE-5D68-969A-AE8B2B095CE8}"/>
              </a:ext>
            </a:extLst>
          </p:cNvPr>
          <p:cNvPicPr>
            <a:picLocks noGrp="1" noChangeAspect="1"/>
          </p:cNvPicPr>
          <p:nvPr>
            <p:ph type="pic" idx="13"/>
          </p:nvPr>
        </p:nvPicPr>
        <p:blipFill>
          <a:blip r:embed="rId3"/>
          <a:srcRect l="20352" r="20352"/>
          <a:stretch>
            <a:fillRect/>
          </a:stretch>
        </p:blipFill>
        <p:spPr>
          <a:prstGeom prst="rect">
            <a:avLst/>
          </a:prstGeom>
        </p:spPr>
      </p:pic>
    </p:spTree>
    <p:extLst>
      <p:ext uri="{BB962C8B-B14F-4D97-AF65-F5344CB8AC3E}">
        <p14:creationId xmlns:p14="http://schemas.microsoft.com/office/powerpoint/2010/main" val="391769594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a:extLst>
            <a:ext uri="{FF2B5EF4-FFF2-40B4-BE49-F238E27FC236}">
              <a16:creationId xmlns:a16="http://schemas.microsoft.com/office/drawing/2014/main" id="{370E997C-0343-9A55-AEFF-53CE4B8BDD16}"/>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657BC48-92F5-6D7C-9477-65AA7D87E27F}"/>
              </a:ext>
            </a:extLst>
          </p:cNvPr>
          <p:cNvSpPr>
            <a:spLocks noGrp="1"/>
          </p:cNvSpPr>
          <p:nvPr>
            <p:ph type="title"/>
          </p:nvPr>
        </p:nvSpPr>
        <p:spPr>
          <a:xfrm>
            <a:off x="337629" y="2652061"/>
            <a:ext cx="6040877" cy="1846659"/>
          </a:xfrm>
        </p:spPr>
        <p:txBody>
          <a:bodyPr/>
          <a:lstStyle/>
          <a:p>
            <a:r>
              <a:rPr lang="en-GB" dirty="0"/>
              <a:t>Strategic Support Systems and Governance</a:t>
            </a:r>
          </a:p>
        </p:txBody>
      </p:sp>
      <p:sp>
        <p:nvSpPr>
          <p:cNvPr id="5" name="Slide Number Placeholder 4">
            <a:extLst>
              <a:ext uri="{FF2B5EF4-FFF2-40B4-BE49-F238E27FC236}">
                <a16:creationId xmlns:a16="http://schemas.microsoft.com/office/drawing/2014/main" id="{EC3796EE-3502-4672-8F47-85C733C64AD5}"/>
              </a:ext>
            </a:extLst>
          </p:cNvPr>
          <p:cNvSpPr>
            <a:spLocks noGrp="1"/>
          </p:cNvSpPr>
          <p:nvPr>
            <p:ph type="sldNum" sz="quarter" idx="12"/>
          </p:nvPr>
        </p:nvSpPr>
        <p:spPr>
          <a:xfrm>
            <a:off x="8385243" y="4697399"/>
            <a:ext cx="346802" cy="446102"/>
          </a:xfrm>
        </p:spPr>
        <p:txBody>
          <a:bodyPr/>
          <a:lstStyle/>
          <a:p>
            <a:fld id="{1F3F7073-2DD3-4386-BBF7-0F6C7BAF276C}" type="slidenum">
              <a:rPr lang="en-US" smtClean="0"/>
              <a:pPr/>
              <a:t>12</a:t>
            </a:fld>
            <a:endParaRPr lang="en-US"/>
          </a:p>
        </p:txBody>
      </p:sp>
    </p:spTree>
    <p:extLst>
      <p:ext uri="{BB962C8B-B14F-4D97-AF65-F5344CB8AC3E}">
        <p14:creationId xmlns:p14="http://schemas.microsoft.com/office/powerpoint/2010/main" val="3658844304"/>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6C614-2092-A6E5-69F3-04B3E6CFBDBD}"/>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659F6B1-C90C-69BF-3626-74F55A00D1D8}"/>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Equipment Selection</a:t>
            </a:r>
          </a:p>
          <a:p>
            <a:pPr marL="0" indent="0">
              <a:lnSpc>
                <a:spcPct val="110000"/>
              </a:lnSpc>
              <a:spcAft>
                <a:spcPts val="600"/>
              </a:spcAft>
              <a:buNone/>
            </a:pPr>
            <a:r>
              <a:rPr lang="en-GB" sz="1000" dirty="0"/>
              <a:t>Choosing appropriately sized cranes prevents operational downtime and supports smooth internal transport.</a:t>
            </a:r>
          </a:p>
          <a:p>
            <a:pPr marL="0" indent="0">
              <a:lnSpc>
                <a:spcPct val="110000"/>
              </a:lnSpc>
              <a:spcAft>
                <a:spcPts val="600"/>
              </a:spcAft>
              <a:buNone/>
            </a:pPr>
            <a:r>
              <a:rPr lang="en-GB" sz="1000" b="1" dirty="0"/>
              <a:t>Workforce Planning and Training</a:t>
            </a:r>
          </a:p>
          <a:p>
            <a:pPr marL="0" indent="0">
              <a:lnSpc>
                <a:spcPct val="110000"/>
              </a:lnSpc>
              <a:spcAft>
                <a:spcPts val="600"/>
              </a:spcAft>
              <a:buNone/>
            </a:pPr>
            <a:r>
              <a:rPr lang="en-GB" sz="1000" dirty="0"/>
              <a:t>Multi-skilled operators trained in crane operation, </a:t>
            </a:r>
            <a:r>
              <a:rPr lang="en-GB" sz="1000" dirty="0" err="1"/>
              <a:t>decoiling</a:t>
            </a:r>
            <a:r>
              <a:rPr lang="en-GB" sz="1000" dirty="0"/>
              <a:t> and quality inspection ensure operational efficiency across varied shift patterns.</a:t>
            </a:r>
          </a:p>
          <a:p>
            <a:pPr marL="0" indent="0">
              <a:lnSpc>
                <a:spcPct val="110000"/>
              </a:lnSpc>
              <a:spcAft>
                <a:spcPts val="600"/>
              </a:spcAft>
              <a:buNone/>
            </a:pPr>
            <a:r>
              <a:rPr lang="en-GB" sz="1000" b="1" dirty="0"/>
              <a:t>Maintenance Strategy and Monitoring</a:t>
            </a:r>
          </a:p>
          <a:p>
            <a:pPr marL="0" indent="0">
              <a:lnSpc>
                <a:spcPct val="110000"/>
              </a:lnSpc>
              <a:spcAft>
                <a:spcPts val="600"/>
              </a:spcAft>
              <a:buNone/>
            </a:pPr>
            <a:r>
              <a:rPr lang="en-GB" sz="1000" dirty="0"/>
              <a:t>Combing preventative and predictive maintenance with digital monitoring enhances safety, compliance and equipment reliability.</a:t>
            </a:r>
          </a:p>
        </p:txBody>
      </p:sp>
      <p:sp>
        <p:nvSpPr>
          <p:cNvPr id="7" name="Title 6">
            <a:extLst>
              <a:ext uri="{FF2B5EF4-FFF2-40B4-BE49-F238E27FC236}">
                <a16:creationId xmlns:a16="http://schemas.microsoft.com/office/drawing/2014/main" id="{B7DF7D05-6BA8-B95E-D406-3C8FF0FDEF0E}"/>
              </a:ext>
            </a:extLst>
          </p:cNvPr>
          <p:cNvSpPr>
            <a:spLocks noGrp="1"/>
          </p:cNvSpPr>
          <p:nvPr>
            <p:ph type="title"/>
          </p:nvPr>
        </p:nvSpPr>
        <p:spPr>
          <a:xfrm>
            <a:off x="457200" y="337225"/>
            <a:ext cx="3740400" cy="799032"/>
          </a:xfrm>
        </p:spPr>
        <p:txBody>
          <a:bodyPr anchor="t">
            <a:normAutofit/>
          </a:bodyPr>
          <a:lstStyle/>
          <a:p>
            <a:r>
              <a:rPr lang="en-GB" sz="1900" dirty="0"/>
              <a:t>Equipment, Workforce and Maintenance Strategy</a:t>
            </a:r>
          </a:p>
        </p:txBody>
      </p:sp>
      <p:sp>
        <p:nvSpPr>
          <p:cNvPr id="6" name="Slide Number Placeholder 5">
            <a:extLst>
              <a:ext uri="{FF2B5EF4-FFF2-40B4-BE49-F238E27FC236}">
                <a16:creationId xmlns:a16="http://schemas.microsoft.com/office/drawing/2014/main" id="{F5E53F69-8DA2-5E87-DC56-CCDC99DF76A5}"/>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13</a:t>
            </a:fld>
            <a:endParaRPr lang="en-US">
              <a:solidFill>
                <a:srgbClr val="FFFFFF"/>
              </a:solidFill>
            </a:endParaRPr>
          </a:p>
        </p:txBody>
      </p:sp>
      <p:pic>
        <p:nvPicPr>
          <p:cNvPr id="2" name="Picture Placeholder 1">
            <a:extLst>
              <a:ext uri="{FF2B5EF4-FFF2-40B4-BE49-F238E27FC236}">
                <a16:creationId xmlns:a16="http://schemas.microsoft.com/office/drawing/2014/main" id="{16C9FA33-2060-BC3E-65CA-7378B268DA59}"/>
              </a:ext>
            </a:extLst>
          </p:cNvPr>
          <p:cNvPicPr>
            <a:picLocks noGrp="1" noChangeAspect="1"/>
          </p:cNvPicPr>
          <p:nvPr>
            <p:ph type="pic" idx="13"/>
          </p:nvPr>
        </p:nvPicPr>
        <p:blipFill>
          <a:blip r:embed="rId3"/>
          <a:srcRect l="11281" r="11281"/>
          <a:stretch>
            <a:fillRect/>
          </a:stretch>
        </p:blipFill>
        <p:spPr>
          <a:xfrm>
            <a:off x="4572000" y="0"/>
            <a:ext cx="4572000" cy="5143500"/>
          </a:xfrm>
          <a:prstGeom prst="rect">
            <a:avLst/>
          </a:prstGeom>
        </p:spPr>
      </p:pic>
    </p:spTree>
    <p:extLst>
      <p:ext uri="{BB962C8B-B14F-4D97-AF65-F5344CB8AC3E}">
        <p14:creationId xmlns:p14="http://schemas.microsoft.com/office/powerpoint/2010/main" val="133557047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A7AFD-3C75-8154-B9CB-0689AE76A28D}"/>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ECFBFAB-A0B7-60F6-AFE5-F76BEE316086}"/>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Warehouse Management Systems</a:t>
            </a:r>
          </a:p>
          <a:p>
            <a:pPr marL="0" indent="0">
              <a:lnSpc>
                <a:spcPct val="110000"/>
              </a:lnSpc>
              <a:spcAft>
                <a:spcPts val="600"/>
              </a:spcAft>
              <a:buNone/>
            </a:pPr>
            <a:r>
              <a:rPr lang="en-GB" sz="1000" dirty="0"/>
              <a:t>WMS enables real-time inventory tracking and process sequencing, improving accuracy and efficiency in operations.</a:t>
            </a:r>
          </a:p>
          <a:p>
            <a:pPr marL="0" indent="0">
              <a:lnSpc>
                <a:spcPct val="110000"/>
              </a:lnSpc>
              <a:spcAft>
                <a:spcPts val="600"/>
              </a:spcAft>
              <a:buNone/>
            </a:pPr>
            <a:r>
              <a:rPr lang="en-GB" sz="1000" b="1" dirty="0"/>
              <a:t>Environmental Control Measures</a:t>
            </a:r>
          </a:p>
          <a:p>
            <a:pPr marL="0" indent="0">
              <a:lnSpc>
                <a:spcPct val="110000"/>
              </a:lnSpc>
              <a:spcAft>
                <a:spcPts val="600"/>
              </a:spcAft>
              <a:buNone/>
            </a:pPr>
            <a:r>
              <a:rPr lang="en-GB" sz="1000" dirty="0"/>
              <a:t>Noise mitigation, oil contamination, scrap segregation and energy-efficient systems reduce environmental impact and costs.</a:t>
            </a:r>
          </a:p>
          <a:p>
            <a:pPr marL="0" indent="0">
              <a:lnSpc>
                <a:spcPct val="110000"/>
              </a:lnSpc>
              <a:spcAft>
                <a:spcPts val="600"/>
              </a:spcAft>
              <a:buNone/>
            </a:pPr>
            <a:r>
              <a:rPr lang="en-GB" sz="1000" b="1" dirty="0"/>
              <a:t>Risk Management and Compliance</a:t>
            </a:r>
          </a:p>
          <a:p>
            <a:pPr marL="0" indent="0">
              <a:lnSpc>
                <a:spcPct val="110000"/>
              </a:lnSpc>
              <a:spcAft>
                <a:spcPts val="600"/>
              </a:spcAft>
              <a:buNone/>
            </a:pPr>
            <a:r>
              <a:rPr lang="en-GB" sz="1000" dirty="0"/>
              <a:t>Risk frameworks identify hazards and ensure compliance with safety regulations through audits and drills.</a:t>
            </a:r>
          </a:p>
        </p:txBody>
      </p:sp>
      <p:sp>
        <p:nvSpPr>
          <p:cNvPr id="7" name="Title 6">
            <a:extLst>
              <a:ext uri="{FF2B5EF4-FFF2-40B4-BE49-F238E27FC236}">
                <a16:creationId xmlns:a16="http://schemas.microsoft.com/office/drawing/2014/main" id="{EE3D24DB-4202-B749-49A1-219DC518FF8E}"/>
              </a:ext>
            </a:extLst>
          </p:cNvPr>
          <p:cNvSpPr>
            <a:spLocks noGrp="1"/>
          </p:cNvSpPr>
          <p:nvPr>
            <p:ph type="title"/>
          </p:nvPr>
        </p:nvSpPr>
        <p:spPr>
          <a:xfrm>
            <a:off x="457200" y="337225"/>
            <a:ext cx="3740400" cy="799032"/>
          </a:xfrm>
        </p:spPr>
        <p:txBody>
          <a:bodyPr anchor="t">
            <a:normAutofit fontScale="90000"/>
          </a:bodyPr>
          <a:lstStyle/>
          <a:p>
            <a:r>
              <a:rPr lang="en-GB" sz="1900" dirty="0"/>
              <a:t>Digital Systems, Environmental Controls and Risk Governance</a:t>
            </a:r>
          </a:p>
        </p:txBody>
      </p:sp>
      <p:sp>
        <p:nvSpPr>
          <p:cNvPr id="6" name="Slide Number Placeholder 5">
            <a:extLst>
              <a:ext uri="{FF2B5EF4-FFF2-40B4-BE49-F238E27FC236}">
                <a16:creationId xmlns:a16="http://schemas.microsoft.com/office/drawing/2014/main" id="{68C54C70-F157-8812-F920-3E904D81F90F}"/>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14</a:t>
            </a:fld>
            <a:endParaRPr lang="en-US">
              <a:solidFill>
                <a:srgbClr val="FFFFFF"/>
              </a:solidFill>
            </a:endParaRPr>
          </a:p>
        </p:txBody>
      </p:sp>
      <p:pic>
        <p:nvPicPr>
          <p:cNvPr id="5" name="Picture Placeholder 4">
            <a:extLst>
              <a:ext uri="{FF2B5EF4-FFF2-40B4-BE49-F238E27FC236}">
                <a16:creationId xmlns:a16="http://schemas.microsoft.com/office/drawing/2014/main" id="{C23AE9F7-E6FB-284F-BA61-81B81EAC5CE8}"/>
              </a:ext>
            </a:extLst>
          </p:cNvPr>
          <p:cNvPicPr>
            <a:picLocks noGrp="1" noChangeAspect="1"/>
          </p:cNvPicPr>
          <p:nvPr>
            <p:ph type="pic" idx="13"/>
          </p:nvPr>
        </p:nvPicPr>
        <p:blipFill>
          <a:blip r:embed="rId3"/>
          <a:srcRect l="26667" r="26667"/>
          <a:stretch>
            <a:fillRect/>
          </a:stretch>
        </p:blipFill>
        <p:spPr>
          <a:prstGeom prst="rect">
            <a:avLst/>
          </a:prstGeom>
        </p:spPr>
      </p:pic>
    </p:spTree>
    <p:extLst>
      <p:ext uri="{BB962C8B-B14F-4D97-AF65-F5344CB8AC3E}">
        <p14:creationId xmlns:p14="http://schemas.microsoft.com/office/powerpoint/2010/main" val="1604705547"/>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a:extLst>
            <a:ext uri="{FF2B5EF4-FFF2-40B4-BE49-F238E27FC236}">
              <a16:creationId xmlns:a16="http://schemas.microsoft.com/office/drawing/2014/main" id="{2DD84035-E30B-C866-DDBD-BCED6C400F96}"/>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D7E9887E-672C-0C16-0E40-4C408BF96C78}"/>
              </a:ext>
            </a:extLst>
          </p:cNvPr>
          <p:cNvSpPr>
            <a:spLocks noGrp="1"/>
          </p:cNvSpPr>
          <p:nvPr>
            <p:ph type="title"/>
          </p:nvPr>
        </p:nvSpPr>
        <p:spPr>
          <a:xfrm>
            <a:off x="337629" y="2652061"/>
            <a:ext cx="6040877" cy="1261884"/>
          </a:xfrm>
        </p:spPr>
        <p:txBody>
          <a:bodyPr/>
          <a:lstStyle/>
          <a:p>
            <a:r>
              <a:rPr lang="en-GB" dirty="0"/>
              <a:t>Integration and Strategic Outcomes</a:t>
            </a:r>
          </a:p>
        </p:txBody>
      </p:sp>
      <p:sp>
        <p:nvSpPr>
          <p:cNvPr id="5" name="Slide Number Placeholder 4">
            <a:extLst>
              <a:ext uri="{FF2B5EF4-FFF2-40B4-BE49-F238E27FC236}">
                <a16:creationId xmlns:a16="http://schemas.microsoft.com/office/drawing/2014/main" id="{DC3F4917-453A-3306-ADC3-32DE8F6B4163}"/>
              </a:ext>
            </a:extLst>
          </p:cNvPr>
          <p:cNvSpPr>
            <a:spLocks noGrp="1"/>
          </p:cNvSpPr>
          <p:nvPr>
            <p:ph type="sldNum" sz="quarter" idx="12"/>
          </p:nvPr>
        </p:nvSpPr>
        <p:spPr>
          <a:xfrm>
            <a:off x="8385243" y="4697399"/>
            <a:ext cx="346802" cy="446102"/>
          </a:xfrm>
        </p:spPr>
        <p:txBody>
          <a:bodyPr/>
          <a:lstStyle/>
          <a:p>
            <a:fld id="{1F3F7073-2DD3-4386-BBF7-0F6C7BAF276C}" type="slidenum">
              <a:rPr lang="en-US" smtClean="0"/>
              <a:pPr/>
              <a:t>15</a:t>
            </a:fld>
            <a:endParaRPr lang="en-US"/>
          </a:p>
        </p:txBody>
      </p:sp>
    </p:spTree>
    <p:extLst>
      <p:ext uri="{BB962C8B-B14F-4D97-AF65-F5344CB8AC3E}">
        <p14:creationId xmlns:p14="http://schemas.microsoft.com/office/powerpoint/2010/main" val="69187842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7C888-6088-145F-9E77-AC3B1F14D52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2B3E088-B382-B95F-E4E4-821224CD6D8D}"/>
              </a:ext>
            </a:extLst>
          </p:cNvPr>
          <p:cNvSpPr>
            <a:spLocks noGrp="1"/>
          </p:cNvSpPr>
          <p:nvPr>
            <p:ph type="title"/>
          </p:nvPr>
        </p:nvSpPr>
        <p:spPr>
          <a:xfrm>
            <a:off x="457200" y="337225"/>
            <a:ext cx="8229600" cy="799032"/>
          </a:xfrm>
        </p:spPr>
        <p:txBody>
          <a:bodyPr anchor="t">
            <a:normAutofit/>
          </a:bodyPr>
          <a:lstStyle/>
          <a:p>
            <a:r>
              <a:rPr lang="en-GB"/>
              <a:t>Holistic Design Integration and Key Takeaways</a:t>
            </a:r>
          </a:p>
        </p:txBody>
      </p:sp>
      <p:sp>
        <p:nvSpPr>
          <p:cNvPr id="8" name="Content Placeholder 7">
            <a:extLst>
              <a:ext uri="{FF2B5EF4-FFF2-40B4-BE49-F238E27FC236}">
                <a16:creationId xmlns:a16="http://schemas.microsoft.com/office/drawing/2014/main" id="{3CF96E07-68C0-CE70-6B16-9F426D5C298B}"/>
              </a:ext>
            </a:extLst>
          </p:cNvPr>
          <p:cNvSpPr>
            <a:spLocks noGrp="1"/>
          </p:cNvSpPr>
          <p:nvPr>
            <p:ph sz="half" idx="1"/>
          </p:nvPr>
        </p:nvSpPr>
        <p:spPr>
          <a:xfrm>
            <a:off x="457200" y="1184447"/>
            <a:ext cx="4038600" cy="3394800"/>
          </a:xfrm>
        </p:spPr>
        <p:txBody>
          <a:bodyPr>
            <a:normAutofit/>
          </a:bodyPr>
          <a:lstStyle/>
          <a:p>
            <a:pPr marL="0" indent="0">
              <a:lnSpc>
                <a:spcPct val="110000"/>
              </a:lnSpc>
              <a:spcAft>
                <a:spcPts val="600"/>
              </a:spcAft>
              <a:buNone/>
            </a:pPr>
            <a:r>
              <a:rPr lang="en-GB" sz="1100" b="1"/>
              <a:t>Integrated Material Flow</a:t>
            </a:r>
          </a:p>
          <a:p>
            <a:pPr marL="0" indent="0">
              <a:lnSpc>
                <a:spcPct val="110000"/>
              </a:lnSpc>
              <a:spcAft>
                <a:spcPts val="600"/>
              </a:spcAft>
              <a:buNone/>
            </a:pPr>
            <a:r>
              <a:rPr lang="en-GB" sz="1100"/>
              <a:t>A linear and unobstructed material flow optimises efficiency from coil receiving to dispatch in the warehouse.</a:t>
            </a:r>
          </a:p>
          <a:p>
            <a:pPr marL="0" indent="0">
              <a:lnSpc>
                <a:spcPct val="110000"/>
              </a:lnSpc>
              <a:spcAft>
                <a:spcPts val="600"/>
              </a:spcAft>
              <a:buNone/>
            </a:pPr>
            <a:r>
              <a:rPr lang="en-GB" sz="1100" b="1"/>
              <a:t>Safety systems importance</a:t>
            </a:r>
          </a:p>
          <a:p>
            <a:pPr marL="0" indent="0">
              <a:lnSpc>
                <a:spcPct val="110000"/>
              </a:lnSpc>
              <a:spcAft>
                <a:spcPts val="600"/>
              </a:spcAft>
              <a:buNone/>
            </a:pPr>
            <a:r>
              <a:rPr lang="en-GB" sz="1100"/>
              <a:t>Safety systems are critical to reduce risks in heavy coil handling and high-speed processing lines.</a:t>
            </a:r>
          </a:p>
          <a:p>
            <a:pPr marL="0" indent="0">
              <a:lnSpc>
                <a:spcPct val="110000"/>
              </a:lnSpc>
              <a:spcAft>
                <a:spcPts val="600"/>
              </a:spcAft>
              <a:buNone/>
            </a:pPr>
            <a:r>
              <a:rPr lang="en-GB" sz="1100" b="1"/>
              <a:t>Digital Tools For Accuracy</a:t>
            </a:r>
          </a:p>
          <a:p>
            <a:pPr marL="0" indent="0">
              <a:lnSpc>
                <a:spcPct val="110000"/>
              </a:lnSpc>
              <a:spcAft>
                <a:spcPts val="600"/>
              </a:spcAft>
              <a:buNone/>
            </a:pPr>
            <a:r>
              <a:rPr lang="en-GB" sz="1100"/>
              <a:t>Robust digital tools ensure traceability and scheduling accuracy for reliable delivery and operations.</a:t>
            </a:r>
          </a:p>
          <a:p>
            <a:pPr marL="0" indent="0">
              <a:lnSpc>
                <a:spcPct val="110000"/>
              </a:lnSpc>
              <a:spcAft>
                <a:spcPts val="600"/>
              </a:spcAft>
              <a:buNone/>
            </a:pPr>
            <a:r>
              <a:rPr lang="en-GB" sz="1100" b="1"/>
              <a:t>Sustainability and Workforce</a:t>
            </a:r>
          </a:p>
          <a:p>
            <a:pPr marL="0" indent="0">
              <a:lnSpc>
                <a:spcPct val="110000"/>
              </a:lnSpc>
              <a:spcAft>
                <a:spcPts val="600"/>
              </a:spcAft>
              <a:buNone/>
            </a:pPr>
            <a:r>
              <a:rPr lang="en-GB" sz="1100"/>
              <a:t>Environmental sustainability and workforce planning enhance long-tern viability and align staffing with production demands.</a:t>
            </a:r>
          </a:p>
          <a:p>
            <a:pPr marL="0" indent="0">
              <a:lnSpc>
                <a:spcPct val="110000"/>
              </a:lnSpc>
              <a:spcAft>
                <a:spcPts val="600"/>
              </a:spcAft>
              <a:buNone/>
            </a:pPr>
            <a:endParaRPr lang="en-GB" sz="1100"/>
          </a:p>
        </p:txBody>
      </p:sp>
      <p:pic>
        <p:nvPicPr>
          <p:cNvPr id="15" name="Picture Placeholder 14">
            <a:extLst>
              <a:ext uri="{FF2B5EF4-FFF2-40B4-BE49-F238E27FC236}">
                <a16:creationId xmlns:a16="http://schemas.microsoft.com/office/drawing/2014/main" id="{6878E85A-AA3F-379C-2560-2895D1AFE61C}"/>
              </a:ext>
            </a:extLst>
          </p:cNvPr>
          <p:cNvPicPr>
            <a:picLocks noGrp="1" noChangeAspect="1"/>
          </p:cNvPicPr>
          <p:nvPr>
            <p:ph sz="half" idx="2"/>
          </p:nvPr>
        </p:nvPicPr>
        <p:blipFill>
          <a:blip r:embed="rId3"/>
          <a:stretch/>
        </p:blipFill>
        <p:spPr bwMode="gray">
          <a:xfrm>
            <a:off x="4648199" y="1863969"/>
            <a:ext cx="4355123" cy="1307065"/>
          </a:xfrm>
          <a:prstGeom prst="rect">
            <a:avLst/>
          </a:prstGeom>
          <a:noFill/>
        </p:spPr>
      </p:pic>
      <p:sp>
        <p:nvSpPr>
          <p:cNvPr id="6" name="Slide Number Placeholder 5">
            <a:extLst>
              <a:ext uri="{FF2B5EF4-FFF2-40B4-BE49-F238E27FC236}">
                <a16:creationId xmlns:a16="http://schemas.microsoft.com/office/drawing/2014/main" id="{9BFEB476-9120-620E-D6F9-22EE949D8CFC}"/>
              </a:ext>
            </a:extLst>
          </p:cNvPr>
          <p:cNvSpPr>
            <a:spLocks noGrp="1"/>
          </p:cNvSpPr>
          <p:nvPr>
            <p:ph type="sldNum" sz="quarter" idx="12"/>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16</a:t>
            </a:fld>
            <a:endParaRPr lang="en-US">
              <a:solidFill>
                <a:srgbClr val="FFFFFF"/>
              </a:solidFill>
            </a:endParaRPr>
          </a:p>
        </p:txBody>
      </p:sp>
    </p:spTree>
    <p:extLst>
      <p:ext uri="{BB962C8B-B14F-4D97-AF65-F5344CB8AC3E}">
        <p14:creationId xmlns:p14="http://schemas.microsoft.com/office/powerpoint/2010/main" val="1852809163"/>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10000"/>
          </a:stretch>
        </a:blipFill>
        <a:effectLst/>
      </p:bgPr>
    </p:bg>
    <p:spTree>
      <p:nvGrpSpPr>
        <p:cNvPr id="1" name="">
          <a:extLst>
            <a:ext uri="{FF2B5EF4-FFF2-40B4-BE49-F238E27FC236}">
              <a16:creationId xmlns:a16="http://schemas.microsoft.com/office/drawing/2014/main" id="{E059E49B-258B-2464-3DC3-08D62B35B7A1}"/>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A4DC854-A494-A655-8D10-C4FC09C06113}"/>
              </a:ext>
            </a:extLst>
          </p:cNvPr>
          <p:cNvSpPr>
            <a:spLocks noGrp="1"/>
          </p:cNvSpPr>
          <p:nvPr>
            <p:ph type="title"/>
          </p:nvPr>
        </p:nvSpPr>
        <p:spPr>
          <a:xfrm>
            <a:off x="337629" y="2652061"/>
            <a:ext cx="6040877" cy="677108"/>
          </a:xfrm>
        </p:spPr>
        <p:txBody>
          <a:bodyPr/>
          <a:lstStyle/>
          <a:p>
            <a:r>
              <a:rPr lang="en-GB" dirty="0"/>
              <a:t>Role Of Inventory</a:t>
            </a:r>
          </a:p>
        </p:txBody>
      </p:sp>
      <p:sp>
        <p:nvSpPr>
          <p:cNvPr id="5" name="Slide Number Placeholder 4">
            <a:extLst>
              <a:ext uri="{FF2B5EF4-FFF2-40B4-BE49-F238E27FC236}">
                <a16:creationId xmlns:a16="http://schemas.microsoft.com/office/drawing/2014/main" id="{69CE0885-9972-17AB-6FB1-5EEA2F794CB0}"/>
              </a:ext>
            </a:extLst>
          </p:cNvPr>
          <p:cNvSpPr>
            <a:spLocks noGrp="1"/>
          </p:cNvSpPr>
          <p:nvPr>
            <p:ph type="sldNum" sz="quarter" idx="12"/>
          </p:nvPr>
        </p:nvSpPr>
        <p:spPr>
          <a:xfrm>
            <a:off x="8385243" y="4697399"/>
            <a:ext cx="346802" cy="446102"/>
          </a:xfrm>
        </p:spPr>
        <p:txBody>
          <a:bodyPr/>
          <a:lstStyle/>
          <a:p>
            <a:fld id="{1F3F7073-2DD3-4386-BBF7-0F6C7BAF276C}" type="slidenum">
              <a:rPr lang="en-US" smtClean="0"/>
              <a:pPr/>
              <a:t>17</a:t>
            </a:fld>
            <a:endParaRPr lang="en-US"/>
          </a:p>
        </p:txBody>
      </p:sp>
    </p:spTree>
    <p:extLst>
      <p:ext uri="{BB962C8B-B14F-4D97-AF65-F5344CB8AC3E}">
        <p14:creationId xmlns:p14="http://schemas.microsoft.com/office/powerpoint/2010/main" val="1850664654"/>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CA57C-CB91-1ED0-42DA-0EC989FE2F95}"/>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4AEDAAC7-BAA0-1D18-B9AB-8DF45A4BA9A5}"/>
              </a:ext>
            </a:extLst>
          </p:cNvPr>
          <p:cNvSpPr>
            <a:spLocks noGrp="1"/>
          </p:cNvSpPr>
          <p:nvPr>
            <p:ph idx="1"/>
          </p:nvPr>
        </p:nvSpPr>
        <p:spPr>
          <a:xfrm>
            <a:off x="457205" y="1184449"/>
            <a:ext cx="3740149" cy="3394472"/>
          </a:xfrm>
        </p:spPr>
        <p:txBody>
          <a:bodyPr>
            <a:normAutofit/>
          </a:bodyPr>
          <a:lstStyle/>
          <a:p>
            <a:pPr marL="0" indent="0">
              <a:lnSpc>
                <a:spcPct val="110000"/>
              </a:lnSpc>
              <a:spcAft>
                <a:spcPts val="600"/>
              </a:spcAft>
              <a:buNone/>
            </a:pPr>
            <a:r>
              <a:rPr lang="en-GB" sz="1000" b="1" dirty="0"/>
              <a:t>Inventory Supports Operations</a:t>
            </a:r>
          </a:p>
          <a:p>
            <a:pPr marL="0" indent="0">
              <a:lnSpc>
                <a:spcPct val="110000"/>
              </a:lnSpc>
              <a:spcAft>
                <a:spcPts val="600"/>
              </a:spcAft>
              <a:buNone/>
            </a:pPr>
            <a:r>
              <a:rPr lang="en-GB" sz="1000" dirty="0"/>
              <a:t>By ensuring materials and products are available to meet customer demand and maintain smooth productivity and delivery..</a:t>
            </a:r>
          </a:p>
          <a:p>
            <a:pPr marL="0" indent="0">
              <a:lnSpc>
                <a:spcPct val="110000"/>
              </a:lnSpc>
              <a:spcAft>
                <a:spcPts val="600"/>
              </a:spcAft>
              <a:buNone/>
            </a:pPr>
            <a:r>
              <a:rPr lang="en-GB" sz="1000" b="1" dirty="0"/>
              <a:t>It Ties Up Working Capital</a:t>
            </a:r>
          </a:p>
          <a:p>
            <a:pPr marL="0" indent="0">
              <a:lnSpc>
                <a:spcPct val="110000"/>
              </a:lnSpc>
              <a:spcAft>
                <a:spcPts val="600"/>
              </a:spcAft>
              <a:buNone/>
            </a:pPr>
            <a:r>
              <a:rPr lang="en-GB" sz="1000" dirty="0"/>
              <a:t>Businesses must balance having enough stock whilst minimising cash being tied up in excess inventory.</a:t>
            </a:r>
          </a:p>
          <a:p>
            <a:pPr marL="0" indent="0">
              <a:lnSpc>
                <a:spcPct val="110000"/>
              </a:lnSpc>
              <a:spcAft>
                <a:spcPts val="600"/>
              </a:spcAft>
              <a:buNone/>
            </a:pPr>
            <a:r>
              <a:rPr lang="en-GB" sz="1000" b="1" dirty="0"/>
              <a:t>Effective Management</a:t>
            </a:r>
          </a:p>
          <a:p>
            <a:pPr marL="0" indent="0">
              <a:lnSpc>
                <a:spcPct val="110000"/>
              </a:lnSpc>
              <a:spcAft>
                <a:spcPts val="600"/>
              </a:spcAft>
              <a:buNone/>
            </a:pPr>
            <a:r>
              <a:rPr lang="en-GB" sz="1000" dirty="0"/>
              <a:t>By considering demand variability, lead times, storage capacity and cost factors such as holding, ordering and stock outs..</a:t>
            </a:r>
          </a:p>
          <a:p>
            <a:pPr marL="0" indent="0">
              <a:lnSpc>
                <a:spcPct val="110000"/>
              </a:lnSpc>
              <a:spcAft>
                <a:spcPts val="600"/>
              </a:spcAft>
              <a:buNone/>
            </a:pPr>
            <a:r>
              <a:rPr lang="en-GB" sz="1000" b="1" dirty="0"/>
              <a:t>Risk Management</a:t>
            </a:r>
          </a:p>
          <a:p>
            <a:pPr marL="0" indent="0">
              <a:lnSpc>
                <a:spcPct val="110000"/>
              </a:lnSpc>
              <a:spcAft>
                <a:spcPts val="600"/>
              </a:spcAft>
              <a:buNone/>
            </a:pPr>
            <a:r>
              <a:rPr lang="en-GB" sz="1000" dirty="0"/>
              <a:t>Risks such as obsolesce, shrinkage and supply chain disruption must be monitored to maintain optimal stock levels and service performance.</a:t>
            </a:r>
          </a:p>
        </p:txBody>
      </p:sp>
      <p:sp>
        <p:nvSpPr>
          <p:cNvPr id="7" name="Title 6">
            <a:extLst>
              <a:ext uri="{FF2B5EF4-FFF2-40B4-BE49-F238E27FC236}">
                <a16:creationId xmlns:a16="http://schemas.microsoft.com/office/drawing/2014/main" id="{CBBE2963-7ABB-0BBF-9F98-A38B23199267}"/>
              </a:ext>
            </a:extLst>
          </p:cNvPr>
          <p:cNvSpPr>
            <a:spLocks noGrp="1"/>
          </p:cNvSpPr>
          <p:nvPr>
            <p:ph type="title"/>
          </p:nvPr>
        </p:nvSpPr>
        <p:spPr>
          <a:xfrm>
            <a:off x="457200" y="337225"/>
            <a:ext cx="3740400" cy="799032"/>
          </a:xfrm>
        </p:spPr>
        <p:txBody>
          <a:bodyPr anchor="t">
            <a:normAutofit/>
          </a:bodyPr>
          <a:lstStyle/>
          <a:p>
            <a:r>
              <a:rPr lang="en-GB" sz="1900" dirty="0"/>
              <a:t>Role of Inventory </a:t>
            </a:r>
          </a:p>
        </p:txBody>
      </p:sp>
      <p:sp>
        <p:nvSpPr>
          <p:cNvPr id="6" name="Slide Number Placeholder 5">
            <a:extLst>
              <a:ext uri="{FF2B5EF4-FFF2-40B4-BE49-F238E27FC236}">
                <a16:creationId xmlns:a16="http://schemas.microsoft.com/office/drawing/2014/main" id="{698A62C2-71AC-33B5-584B-C8663F6C0998}"/>
              </a:ext>
            </a:extLst>
          </p:cNvPr>
          <p:cNvSpPr>
            <a:spLocks noGrp="1"/>
          </p:cNvSpPr>
          <p:nvPr>
            <p:ph type="sldNum" sz="quarter" idx="16"/>
          </p:nvPr>
        </p:nvSpPr>
        <p:spPr>
          <a:xfrm>
            <a:off x="8385243" y="4697399"/>
            <a:ext cx="346802" cy="446102"/>
          </a:xfrm>
        </p:spPr>
        <p:txBody>
          <a:bodyPr wrap="none" anchor="t">
            <a:normAutofit/>
          </a:bodyPr>
          <a:lstStyle/>
          <a:p>
            <a:pPr>
              <a:spcAft>
                <a:spcPts val="600"/>
              </a:spcAft>
            </a:pPr>
            <a:fld id="{1F3F7073-2DD3-4386-BBF7-0F6C7BAF276C}" type="slidenum">
              <a:rPr lang="en-US" smtClean="0">
                <a:solidFill>
                  <a:srgbClr val="FFFFFF"/>
                </a:solidFill>
              </a:rPr>
              <a:pPr>
                <a:spcAft>
                  <a:spcPts val="600"/>
                </a:spcAft>
              </a:pPr>
              <a:t>18</a:t>
            </a:fld>
            <a:endParaRPr lang="en-US">
              <a:solidFill>
                <a:srgbClr val="FFFFFF"/>
              </a:solidFill>
            </a:endParaRPr>
          </a:p>
        </p:txBody>
      </p:sp>
      <p:pic>
        <p:nvPicPr>
          <p:cNvPr id="12" name="Picture Placeholder 11">
            <a:extLst>
              <a:ext uri="{FF2B5EF4-FFF2-40B4-BE49-F238E27FC236}">
                <a16:creationId xmlns:a16="http://schemas.microsoft.com/office/drawing/2014/main" id="{FFA7ECF1-0A61-9A10-8057-48B9DFD77FCA}"/>
              </a:ext>
            </a:extLst>
          </p:cNvPr>
          <p:cNvPicPr>
            <a:picLocks noGrp="1" noChangeAspect="1"/>
          </p:cNvPicPr>
          <p:nvPr>
            <p:ph type="pic" idx="13"/>
          </p:nvPr>
        </p:nvPicPr>
        <p:blipFill>
          <a:blip r:embed="rId3"/>
          <a:srcRect l="3309" t="43" r="3309" b="43"/>
          <a:stretch>
            <a:fillRect/>
          </a:stretch>
        </p:blipFill>
        <p:spPr bwMode="gray">
          <a:xfrm>
            <a:off x="4572000" y="0"/>
            <a:ext cx="4572000" cy="5143500"/>
          </a:xfrm>
          <a:prstGeom prst="rect">
            <a:avLst/>
          </a:prstGeom>
          <a:solidFill>
            <a:srgbClr val="BEB9A6"/>
          </a:solidFill>
        </p:spPr>
      </p:pic>
    </p:spTree>
    <p:extLst>
      <p:ext uri="{BB962C8B-B14F-4D97-AF65-F5344CB8AC3E}">
        <p14:creationId xmlns:p14="http://schemas.microsoft.com/office/powerpoint/2010/main" val="994408752"/>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you have any questions?</a:t>
            </a:r>
          </a:p>
        </p:txBody>
      </p:sp>
      <p:sp>
        <p:nvSpPr>
          <p:cNvPr id="4" name="Text Placeholder 3"/>
          <p:cNvSpPr>
            <a:spLocks noGrp="1"/>
          </p:cNvSpPr>
          <p:nvPr>
            <p:ph type="body" sz="quarter" idx="10"/>
          </p:nvPr>
        </p:nvSpPr>
        <p:spPr>
          <a:xfrm>
            <a:off x="457200" y="3753284"/>
            <a:ext cx="7345362" cy="1052596"/>
          </a:xfrm>
        </p:spPr>
        <p:txBody>
          <a:bodyPr/>
          <a:lstStyle/>
          <a:p>
            <a:pPr lvl="4"/>
            <a:r>
              <a:rPr lang="en-GB" dirty="0"/>
              <a:t>Tata Steel</a:t>
            </a:r>
          </a:p>
          <a:p>
            <a:r>
              <a:rPr lang="en-GB" dirty="0"/>
              <a:t>Department</a:t>
            </a:r>
          </a:p>
          <a:p>
            <a:endParaRPr lang="en-GB" dirty="0"/>
          </a:p>
          <a:p>
            <a:r>
              <a:rPr lang="en-GB" dirty="0"/>
              <a:t>www.tatasteeleurope.com</a:t>
            </a:r>
          </a:p>
        </p:txBody>
      </p:sp>
    </p:spTree>
    <p:extLst>
      <p:ext uri="{BB962C8B-B14F-4D97-AF65-F5344CB8AC3E}">
        <p14:creationId xmlns:p14="http://schemas.microsoft.com/office/powerpoint/2010/main" val="3514538882"/>
      </p:ext>
    </p:extLst>
  </p:cSld>
  <p:clrMapOvr>
    <a:masterClrMapping/>
  </p:clrMapOvr>
  <p:transition spd="slow">
    <p:push dir="u"/>
  </p:transition>
</p:sld>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Presentation1" id="{86DD6DD4-2654-49EB-A3EA-3C2AEA767732}" vid="{0EA9D66D-3D97-4DF3-9C50-4045AE4152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9037C23315B4E45866995FA935AD68F" ma:contentTypeVersion="8" ma:contentTypeDescription="Create a new document." ma:contentTypeScope="" ma:versionID="c689674c85b4b5bf9773c9b9f4241b63">
  <xsd:schema xmlns:xsd="http://www.w3.org/2001/XMLSchema" xmlns:xs="http://www.w3.org/2001/XMLSchema" xmlns:p="http://schemas.microsoft.com/office/2006/metadata/properties" xmlns:ns3="f7c0ee55-c9ec-4929-abcd-c2838a8cc37b" targetNamespace="http://schemas.microsoft.com/office/2006/metadata/properties" ma:root="true" ma:fieldsID="b8c331137f1783a9f5ee1bb2ee35f243" ns3:_="">
    <xsd:import namespace="f7c0ee55-c9ec-4929-abcd-c2838a8cc37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EventHashCode" minOccurs="0"/>
                <xsd:element ref="ns3:MediaServiceGenerationTim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c0ee55-c9ec-4929-abcd-c2838a8cc3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Location" ma:index="15"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BACEA6-70C9-470B-BCC8-5B8E28C9D9D8}">
  <ds:schemaRefs>
    <ds:schemaRef ds:uri="http://schemas.microsoft.com/sharepoint/v3/contenttype/forms"/>
  </ds:schemaRefs>
</ds:datastoreItem>
</file>

<file path=customXml/itemProps2.xml><?xml version="1.0" encoding="utf-8"?>
<ds:datastoreItem xmlns:ds="http://schemas.openxmlformats.org/officeDocument/2006/customXml" ds:itemID="{39592CD8-B590-42A6-8EDC-5F3847C67ECF}">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f7c0ee55-c9ec-4929-abcd-c2838a8cc37b"/>
    <ds:schemaRef ds:uri="http://www.w3.org/XML/1998/namespace"/>
  </ds:schemaRefs>
</ds:datastoreItem>
</file>

<file path=customXml/itemProps3.xml><?xml version="1.0" encoding="utf-8"?>
<ds:datastoreItem xmlns:ds="http://schemas.openxmlformats.org/officeDocument/2006/customXml" ds:itemID="{89C02A7C-2622-4DC6-9C79-EF91E9167D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c0ee55-c9ec-4929-abcd-c2838a8cc3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emplate>blank</Template>
  <TotalTime>0</TotalTime>
  <Words>3577</Words>
  <Application>Microsoft Office PowerPoint</Application>
  <PresentationFormat>On-screen Show (16:9)</PresentationFormat>
  <Paragraphs>192</Paragraphs>
  <Slides>19</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Wingdings</vt:lpstr>
      <vt:lpstr>2_Office Theme</vt:lpstr>
      <vt:lpstr>Setting Up A New Steel Processing Warehouse BSc Supply Chain Management and Logistics Warehousing and Inventory Operations ACMA 4024 </vt:lpstr>
      <vt:lpstr>Agenda</vt:lpstr>
      <vt:lpstr>Foundational Planning For A Steel Processing Centre</vt:lpstr>
      <vt:lpstr>Introduction to Facility Purpose and Industry Context</vt:lpstr>
      <vt:lpstr>Key Site Selection and Building Requirements</vt:lpstr>
      <vt:lpstr>Operational Layout and Material Flow Engineering</vt:lpstr>
      <vt:lpstr>Coil Receiving, Storage and Early Material Movement</vt:lpstr>
      <vt:lpstr>Decoiling Line Requirements, Safety and Workflow Controls</vt:lpstr>
      <vt:lpstr>Downstream Processing, Packaging and Goods Dispatch</vt:lpstr>
      <vt:lpstr>WIP Flow, Finishing Operations and Packing Infrastructure</vt:lpstr>
      <vt:lpstr>Final Storage, HGV Loading and Dispatch Coordination</vt:lpstr>
      <vt:lpstr>Strategic Support Systems and Governance</vt:lpstr>
      <vt:lpstr>Equipment, Workforce and Maintenance Strategy</vt:lpstr>
      <vt:lpstr>Digital Systems, Environmental Controls and Risk Governance</vt:lpstr>
      <vt:lpstr>Integration and Strategic Outcomes</vt:lpstr>
      <vt:lpstr>Holistic Design Integration and Key Takeaways</vt:lpstr>
      <vt:lpstr>Role Of Inventory</vt:lpstr>
      <vt:lpstr>Role of Inventory </vt:lpstr>
      <vt:lpstr>Do you have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Byrne, Darrell</dc:creator>
  <cp:lastModifiedBy>Byrne, Darrell</cp:lastModifiedBy>
  <cp:revision>1</cp:revision>
  <cp:lastPrinted>2019-07-15T14:28:02Z</cp:lastPrinted>
  <dcterms:created xsi:type="dcterms:W3CDTF">2026-03-25T20:40:20Z</dcterms:created>
  <dcterms:modified xsi:type="dcterms:W3CDTF">2026-03-26T00:06:42Z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0x01010039037C23315B4E45866995FA935AD68F</vt:lpwstr>
  </property>
  <property fmtid="{D5CDD505-2E9C-101B-9397-08002B2CF9AE}" pid="3" name="ClassificationContentMarkingFooterLocations">
    <vt:lpwstr>2_Office Theme:8</vt:lpwstr>
  </property>
  <property fmtid="{D5CDD505-2E9C-101B-9397-08002B2CF9AE}" pid="4" name="ClassificationContentMarkingFooterText">
    <vt:lpwstr>Sensitivity: general</vt:lpwstr>
  </property>
</Properties>
</file>