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9" r:id="rId4"/>
    <p:sldId id="257" r:id="rId5"/>
    <p:sldId id="261" r:id="rId6"/>
    <p:sldId id="268" r:id="rId7"/>
    <p:sldId id="265" r:id="rId8"/>
    <p:sldId id="262" r:id="rId9"/>
    <p:sldId id="273" r:id="rId10"/>
    <p:sldId id="274" r:id="rId11"/>
    <p:sldId id="260" r:id="rId12"/>
    <p:sldId id="263" r:id="rId13"/>
    <p:sldId id="271" r:id="rId14"/>
    <p:sldId id="269" r:id="rId15"/>
    <p:sldId id="272" r:id="rId16"/>
    <p:sldId id="26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83" d="100"/>
          <a:sy n="83" d="100"/>
        </p:scale>
        <p:origin x="60" y="558"/>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2/23/2023</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2/23/2023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2/23/2023</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Hazard Identification</a:t>
            </a:r>
          </a:p>
        </p:txBody>
      </p:sp>
      <p:sp>
        <p:nvSpPr>
          <p:cNvPr id="3" name="Subtitle 2"/>
          <p:cNvSpPr>
            <a:spLocks noGrp="1"/>
          </p:cNvSpPr>
          <p:nvPr>
            <p:ph type="subTitle" idx="1"/>
          </p:nvPr>
        </p:nvSpPr>
        <p:spPr>
          <a:xfrm>
            <a:off x="3962399" y="4888240"/>
            <a:ext cx="7197726" cy="1405467"/>
          </a:xfrm>
        </p:spPr>
        <p:txBody>
          <a:bodyPr/>
          <a:lstStyle/>
          <a:p>
            <a:r>
              <a:rPr lang="en-US" dirty="0"/>
              <a:t>Rhodri Thomas</a:t>
            </a:r>
          </a:p>
        </p:txBody>
      </p:sp>
    </p:spTree>
    <p:extLst>
      <p:ext uri="{BB962C8B-B14F-4D97-AF65-F5344CB8AC3E}">
        <p14:creationId xmlns:p14="http://schemas.microsoft.com/office/powerpoint/2010/main" val="2526593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152" y="378941"/>
            <a:ext cx="10131425" cy="1456267"/>
          </a:xfrm>
        </p:spPr>
        <p:txBody>
          <a:bodyPr/>
          <a:lstStyle/>
          <a:p>
            <a:r>
              <a:rPr lang="en-GB" dirty="0"/>
              <a:t>Lesson Objectives</a:t>
            </a:r>
          </a:p>
        </p:txBody>
      </p:sp>
      <p:sp>
        <p:nvSpPr>
          <p:cNvPr id="3" name="Content Placeholder 2"/>
          <p:cNvSpPr>
            <a:spLocks noGrp="1"/>
          </p:cNvSpPr>
          <p:nvPr>
            <p:ph idx="1"/>
          </p:nvPr>
        </p:nvSpPr>
        <p:spPr>
          <a:xfrm>
            <a:off x="2075911" y="2262627"/>
            <a:ext cx="7861303" cy="4118919"/>
          </a:xfrm>
        </p:spPr>
        <p:txBody>
          <a:bodyPr>
            <a:normAutofit fontScale="92500" lnSpcReduction="20000"/>
          </a:bodyPr>
          <a:lstStyle/>
          <a:p>
            <a:r>
              <a:rPr lang="en-GB" sz="3600" dirty="0"/>
              <a:t>Define what Hazard means</a:t>
            </a:r>
          </a:p>
          <a:p>
            <a:pPr marL="0" indent="0">
              <a:buNone/>
            </a:pPr>
            <a:endParaRPr lang="en-GB" sz="3600" dirty="0"/>
          </a:p>
          <a:p>
            <a:r>
              <a:rPr lang="en-GB" sz="3600" dirty="0"/>
              <a:t>Describe methods of identifying hazards</a:t>
            </a:r>
          </a:p>
          <a:p>
            <a:endParaRPr lang="en-GB" sz="3600" dirty="0"/>
          </a:p>
          <a:p>
            <a:r>
              <a:rPr lang="en-GB" sz="3600" dirty="0"/>
              <a:t>Identify the cause of identified hazards</a:t>
            </a:r>
          </a:p>
          <a:p>
            <a:endParaRPr lang="en-GB" sz="3600" dirty="0"/>
          </a:p>
          <a:p>
            <a:r>
              <a:rPr lang="en-GB" sz="3600" dirty="0"/>
              <a:t>Create a hazard identification form</a:t>
            </a:r>
          </a:p>
          <a:p>
            <a:endParaRPr lang="en-GB" dirty="0"/>
          </a:p>
        </p:txBody>
      </p:sp>
    </p:spTree>
    <p:extLst>
      <p:ext uri="{BB962C8B-B14F-4D97-AF65-F5344CB8AC3E}">
        <p14:creationId xmlns:p14="http://schemas.microsoft.com/office/powerpoint/2010/main" val="2153192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p:cTn id="12"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4" dur="500"/>
                                        <p:tgtEl>
                                          <p:spTgt spid="3">
                                            <p:txEl>
                                              <p:pRg st="2" end="2"/>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p:cTn id="17"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19" dur="500"/>
                                        <p:tgtEl>
                                          <p:spTgt spid="3">
                                            <p:txEl>
                                              <p:pRg st="4" end="4"/>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 calcmode="lin" valueType="num">
                                      <p:cBhvr>
                                        <p:cTn id="2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24"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hazard mean?</a:t>
            </a:r>
          </a:p>
        </p:txBody>
      </p:sp>
      <p:sp>
        <p:nvSpPr>
          <p:cNvPr id="3" name="Content Placeholder 2"/>
          <p:cNvSpPr>
            <a:spLocks noGrp="1"/>
          </p:cNvSpPr>
          <p:nvPr>
            <p:ph idx="1"/>
          </p:nvPr>
        </p:nvSpPr>
        <p:spPr>
          <a:xfrm>
            <a:off x="1365969" y="2624625"/>
            <a:ext cx="10131425" cy="3649133"/>
          </a:xfrm>
        </p:spPr>
        <p:txBody>
          <a:bodyPr>
            <a:normAutofit/>
          </a:bodyPr>
          <a:lstStyle/>
          <a:p>
            <a:r>
              <a:rPr lang="en-GB" sz="3200" dirty="0"/>
              <a:t>Something with the potential to cause harm. </a:t>
            </a:r>
          </a:p>
          <a:p>
            <a:endParaRPr lang="en-GB" sz="3200" dirty="0"/>
          </a:p>
          <a:p>
            <a:endParaRPr lang="en-GB" sz="3200" dirty="0"/>
          </a:p>
          <a:p>
            <a:r>
              <a:rPr lang="en-GB" sz="3200" dirty="0"/>
              <a:t>Harm including ill health and injury, damage to property, plant, products or the environment, production losses or increased liabilities</a:t>
            </a:r>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41353" y="297284"/>
            <a:ext cx="2143125" cy="214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57445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 calcmode="lin" valueType="num">
                                      <p:cBhvr additive="base">
                                        <p:cTn id="1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02276" y="1829029"/>
            <a:ext cx="10131425" cy="3649133"/>
          </a:xfrm>
        </p:spPr>
        <p:txBody>
          <a:bodyPr>
            <a:noAutofit/>
          </a:bodyPr>
          <a:lstStyle/>
          <a:p>
            <a:r>
              <a:rPr lang="en-GB" sz="3200" dirty="0"/>
              <a:t>One of the most important aspects of your </a:t>
            </a:r>
            <a:r>
              <a:rPr lang="en-GB" sz="3200" dirty="0">
                <a:solidFill>
                  <a:srgbClr val="FF0000"/>
                </a:solidFill>
              </a:rPr>
              <a:t>risk assessment </a:t>
            </a:r>
            <a:r>
              <a:rPr lang="en-GB" sz="3200" dirty="0"/>
              <a:t>is accurately identifying the potential hazards in your workplace. </a:t>
            </a:r>
          </a:p>
          <a:p>
            <a:endParaRPr lang="en-GB" sz="3200" dirty="0"/>
          </a:p>
          <a:p>
            <a:r>
              <a:rPr lang="en-GB" sz="3200" dirty="0"/>
              <a:t>A good starting point is to walk around your workplace and think about any hazards. In other words, what is it about the activities, processes or substances used that could injure your employees or harm their health?</a:t>
            </a:r>
          </a:p>
        </p:txBody>
      </p:sp>
    </p:spTree>
    <p:extLst>
      <p:ext uri="{BB962C8B-B14F-4D97-AF65-F5344CB8AC3E}">
        <p14:creationId xmlns:p14="http://schemas.microsoft.com/office/powerpoint/2010/main" val="1040607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725" y="479626"/>
            <a:ext cx="10131425" cy="1456267"/>
          </a:xfrm>
        </p:spPr>
        <p:txBody>
          <a:bodyPr/>
          <a:lstStyle/>
          <a:p>
            <a:r>
              <a:rPr lang="en-GB" dirty="0"/>
              <a:t>Broad categories of hazard</a:t>
            </a:r>
            <a:br>
              <a:rPr lang="en-GB" dirty="0"/>
            </a:br>
            <a:endParaRPr lang="en-GB" dirty="0"/>
          </a:p>
        </p:txBody>
      </p:sp>
      <p:sp>
        <p:nvSpPr>
          <p:cNvPr id="3" name="Content Placeholder 2"/>
          <p:cNvSpPr>
            <a:spLocks noGrp="1"/>
          </p:cNvSpPr>
          <p:nvPr>
            <p:ph idx="1"/>
          </p:nvPr>
        </p:nvSpPr>
        <p:spPr>
          <a:xfrm>
            <a:off x="685801" y="1935893"/>
            <a:ext cx="10591799" cy="4464908"/>
          </a:xfrm>
        </p:spPr>
        <p:txBody>
          <a:bodyPr>
            <a:normAutofit fontScale="55000" lnSpcReduction="20000"/>
          </a:bodyPr>
          <a:lstStyle/>
          <a:p>
            <a:pPr>
              <a:buFontTx/>
              <a:buNone/>
            </a:pPr>
            <a:r>
              <a:rPr lang="en-GB" altLang="en-US" dirty="0">
                <a:cs typeface="Times New Roman" pitchFamily="18" charset="0"/>
              </a:rPr>
              <a:t>	</a:t>
            </a:r>
            <a:r>
              <a:rPr lang="en-GB" altLang="en-US" sz="5800" dirty="0">
                <a:cs typeface="Times New Roman" pitchFamily="18" charset="0"/>
              </a:rPr>
              <a:t>To help with the process of identifying hazards it is useful to categorise hazards in different ways, for example by topic, e.g.:</a:t>
            </a:r>
          </a:p>
          <a:p>
            <a:pPr>
              <a:buFontTx/>
              <a:buNone/>
            </a:pPr>
            <a:endParaRPr lang="en-GB" altLang="en-US" sz="5800" dirty="0">
              <a:cs typeface="Times New Roman" pitchFamily="18" charset="0"/>
            </a:endParaRPr>
          </a:p>
          <a:p>
            <a:r>
              <a:rPr lang="en-GB" altLang="en-US" sz="5100" dirty="0">
                <a:cs typeface="Times New Roman" pitchFamily="18" charset="0"/>
              </a:rPr>
              <a:t>Noise.</a:t>
            </a:r>
          </a:p>
          <a:p>
            <a:r>
              <a:rPr lang="en-GB" altLang="en-US" sz="5100" dirty="0">
                <a:cs typeface="Times New Roman" pitchFamily="18" charset="0"/>
              </a:rPr>
              <a:t>Electrical.</a:t>
            </a:r>
          </a:p>
          <a:p>
            <a:r>
              <a:rPr lang="en-GB" altLang="en-US" sz="5100" dirty="0">
                <a:cs typeface="Times New Roman" pitchFamily="18" charset="0"/>
              </a:rPr>
              <a:t>Manual handling.</a:t>
            </a:r>
          </a:p>
          <a:p>
            <a:r>
              <a:rPr lang="en-GB" altLang="en-US" sz="5100" dirty="0">
                <a:cs typeface="Times New Roman" pitchFamily="18" charset="0"/>
              </a:rPr>
              <a:t>Substances.</a:t>
            </a:r>
          </a:p>
          <a:p>
            <a:r>
              <a:rPr lang="en-GB" altLang="en-US" sz="5100" dirty="0">
                <a:cs typeface="Times New Roman" pitchFamily="18" charset="0"/>
              </a:rPr>
              <a:t>Fire and explosion.</a:t>
            </a:r>
            <a:endParaRPr lang="en-GB" altLang="en-US" sz="5100" dirty="0"/>
          </a:p>
          <a:p>
            <a:endParaRPr lang="en-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2500" y="3048000"/>
            <a:ext cx="3619500"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2405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6565" y="393348"/>
            <a:ext cx="5144877" cy="47461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253387" y="393348"/>
            <a:ext cx="5618603" cy="5016758"/>
          </a:xfrm>
          <a:prstGeom prst="rect">
            <a:avLst/>
          </a:prstGeom>
        </p:spPr>
        <p:txBody>
          <a:bodyPr wrap="square">
            <a:spAutoFit/>
          </a:bodyPr>
          <a:lstStyle/>
          <a:p>
            <a:r>
              <a:rPr lang="en-GB" sz="3200" dirty="0"/>
              <a:t>There are some hazards with a recognised risk of harm, for example working at height, working with chemicals, machinery, and asbestos. </a:t>
            </a:r>
          </a:p>
          <a:p>
            <a:endParaRPr lang="en-GB" sz="3200" dirty="0"/>
          </a:p>
          <a:p>
            <a:r>
              <a:rPr lang="en-GB" sz="3200" dirty="0"/>
              <a:t>Depending on the type of work you do, there may be other hazards that are relevant to your business.</a:t>
            </a:r>
          </a:p>
        </p:txBody>
      </p:sp>
    </p:spTree>
    <p:extLst>
      <p:ext uri="{BB962C8B-B14F-4D97-AF65-F5344CB8AC3E}">
        <p14:creationId xmlns:p14="http://schemas.microsoft.com/office/powerpoint/2010/main" val="1627904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a:t>
            </a:r>
          </a:p>
        </p:txBody>
      </p:sp>
      <p:sp>
        <p:nvSpPr>
          <p:cNvPr id="3" name="Content Placeholder 2"/>
          <p:cNvSpPr>
            <a:spLocks noGrp="1"/>
          </p:cNvSpPr>
          <p:nvPr>
            <p:ph idx="1"/>
          </p:nvPr>
        </p:nvSpPr>
        <p:spPr>
          <a:xfrm>
            <a:off x="1017993" y="2397042"/>
            <a:ext cx="10418804" cy="3649133"/>
          </a:xfrm>
        </p:spPr>
        <p:txBody>
          <a:bodyPr>
            <a:normAutofit/>
          </a:bodyPr>
          <a:lstStyle/>
          <a:p>
            <a:r>
              <a:rPr lang="en-GB" sz="3200" dirty="0"/>
              <a:t>Take 10 minutes to list as many hazards as you can think of</a:t>
            </a: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34300" y="0"/>
            <a:ext cx="4457700" cy="3209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69388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8912646" cy="3966072"/>
          </a:xfrm>
        </p:spPr>
        <p:txBody>
          <a:bodyPr>
            <a:normAutofit fontScale="70000" lnSpcReduction="20000"/>
          </a:bodyPr>
          <a:lstStyle/>
          <a:p>
            <a:r>
              <a:rPr lang="en-GB" sz="4600" dirty="0"/>
              <a:t>Slips/falls on the level.</a:t>
            </a:r>
          </a:p>
          <a:p>
            <a:r>
              <a:rPr lang="en-GB" sz="4600" dirty="0"/>
              <a:t>People falling form heights.</a:t>
            </a:r>
          </a:p>
          <a:p>
            <a:r>
              <a:rPr lang="en-GB" sz="4600" dirty="0"/>
              <a:t>Tools, materials, falling from heights.</a:t>
            </a:r>
          </a:p>
          <a:p>
            <a:r>
              <a:rPr lang="en-GB" sz="4600" dirty="0"/>
              <a:t>Inadequate headroom.</a:t>
            </a:r>
          </a:p>
          <a:p>
            <a:r>
              <a:rPr lang="en-GB" sz="4600" dirty="0"/>
              <a:t>Manual lifting/handling of tools, materials, etc..</a:t>
            </a:r>
          </a:p>
          <a:p>
            <a:r>
              <a:rPr lang="en-GB" sz="4600" dirty="0"/>
              <a:t>Plant and machinery - assembly, operation, maintenance, repair and dismantling.</a:t>
            </a:r>
          </a:p>
          <a:p>
            <a:endParaRPr lang="en-GB" dirty="0"/>
          </a:p>
        </p:txBody>
      </p:sp>
      <p:sp>
        <p:nvSpPr>
          <p:cNvPr id="4" name="Rectangle 3"/>
          <p:cNvSpPr/>
          <p:nvPr/>
        </p:nvSpPr>
        <p:spPr>
          <a:xfrm>
            <a:off x="4428780" y="3811012"/>
            <a:ext cx="7763219" cy="3046988"/>
          </a:xfrm>
          <a:prstGeom prst="rect">
            <a:avLst/>
          </a:prstGeom>
        </p:spPr>
        <p:txBody>
          <a:bodyPr wrap="square">
            <a:spAutoFit/>
          </a:bodyPr>
          <a:lstStyle/>
          <a:p>
            <a:pPr marL="285750" indent="-285750">
              <a:buFont typeface="Arial" panose="020B0604020202020204" pitchFamily="34" charset="0"/>
              <a:buChar char="•"/>
            </a:pPr>
            <a:r>
              <a:rPr lang="en-GB" sz="3200" dirty="0"/>
              <a:t>Repetitive strain injury.</a:t>
            </a:r>
          </a:p>
          <a:p>
            <a:pPr marL="285750" indent="-285750">
              <a:buFont typeface="Arial" panose="020B0604020202020204" pitchFamily="34" charset="0"/>
              <a:buChar char="•"/>
            </a:pPr>
            <a:r>
              <a:rPr lang="en-GB" sz="3200" dirty="0"/>
              <a:t>Inadequate thermal environment, e.g. too hot.</a:t>
            </a:r>
          </a:p>
          <a:p>
            <a:pPr marL="285750" indent="-285750">
              <a:buFont typeface="Arial" panose="020B0604020202020204" pitchFamily="34" charset="0"/>
              <a:buChar char="•"/>
            </a:pPr>
            <a:r>
              <a:rPr lang="en-GB" sz="3200" dirty="0"/>
              <a:t>Lighting levels.</a:t>
            </a:r>
          </a:p>
          <a:p>
            <a:pPr marL="285750" indent="-285750">
              <a:buFont typeface="Arial" panose="020B0604020202020204" pitchFamily="34" charset="0"/>
              <a:buChar char="•"/>
            </a:pPr>
            <a:r>
              <a:rPr lang="en-GB" sz="3200" dirty="0"/>
              <a:t>Slippery, uneven ground/surfaces.</a:t>
            </a:r>
          </a:p>
          <a:p>
            <a:pPr marL="285750" indent="-285750">
              <a:buFont typeface="Arial" panose="020B0604020202020204" pitchFamily="34" charset="0"/>
              <a:buChar char="•"/>
            </a:pPr>
            <a:r>
              <a:rPr lang="en-GB" sz="3200" dirty="0"/>
              <a:t>Inadequate guard rails working at  height.</a:t>
            </a:r>
          </a:p>
        </p:txBody>
      </p:sp>
      <p:sp>
        <p:nvSpPr>
          <p:cNvPr id="6" name="Rectangle 5"/>
          <p:cNvSpPr/>
          <p:nvPr/>
        </p:nvSpPr>
        <p:spPr>
          <a:xfrm>
            <a:off x="8697973" y="1204636"/>
            <a:ext cx="2684133" cy="923330"/>
          </a:xfrm>
          <a:prstGeom prst="rect">
            <a:avLst/>
          </a:prstGeom>
          <a:noFill/>
        </p:spPr>
        <p:txBody>
          <a:bodyPr wrap="none" lIns="91440" tIns="45720" rIns="91440" bIns="45720">
            <a:spAutoFit/>
          </a:bodyPr>
          <a:lstStyle/>
          <a:p>
            <a:pPr algn="ctr"/>
            <a:r>
              <a:rPr lang="en-US" sz="5400" b="1" cap="none" spc="0"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rPr>
              <a:t>Hazards!</a:t>
            </a:r>
          </a:p>
        </p:txBody>
      </p:sp>
      <p:pic>
        <p:nvPicPr>
          <p:cNvPr id="717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5738" r="15451"/>
          <a:stretch/>
        </p:blipFill>
        <p:spPr bwMode="auto">
          <a:xfrm>
            <a:off x="1393764" y="3811012"/>
            <a:ext cx="1911296" cy="27776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57211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down)">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circle(in)">
                                      <p:cBhvr>
                                        <p:cTn id="18" dur="2000"/>
                                        <p:tgtEl>
                                          <p:spTgt spid="3">
                                            <p:txEl>
                                              <p:pRg st="3" end="3"/>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circle(in)">
                                      <p:cBhvr>
                                        <p:cTn id="21" dur="2000"/>
                                        <p:tgtEl>
                                          <p:spTgt spid="3">
                                            <p:txEl>
                                              <p:pRg st="4" end="4"/>
                                            </p:txEl>
                                          </p:spTgt>
                                        </p:tgtEl>
                                      </p:cBhvr>
                                    </p:animEffect>
                                  </p:childTnLst>
                                </p:cTn>
                              </p:par>
                              <p:par>
                                <p:cTn id="22" presetID="6" presetClass="entr" presetSubtype="16"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circle(in)">
                                      <p:cBhvr>
                                        <p:cTn id="24" dur="20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
                                            <p:txEl>
                                              <p:pRg st="0" end="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randombar(horizontal)">
                                      <p:cBhvr>
                                        <p:cTn id="35" dur="500"/>
                                        <p:tgtEl>
                                          <p:spTgt spid="4">
                                            <p:txEl>
                                              <p:pRg st="2" end="2"/>
                                            </p:txEl>
                                          </p:spTgt>
                                        </p:tgtEl>
                                      </p:cBhvr>
                                    </p:animEffect>
                                  </p:childTnLst>
                                </p:cTn>
                              </p:par>
                              <p:par>
                                <p:cTn id="36" presetID="14" presetClass="entr" presetSubtype="10" fill="hold" nodeType="withEffect">
                                  <p:stCondLst>
                                    <p:cond delay="0"/>
                                  </p:stCondLst>
                                  <p:childTnLst>
                                    <p:set>
                                      <p:cBhvr>
                                        <p:cTn id="37" dur="1" fill="hold">
                                          <p:stCondLst>
                                            <p:cond delay="0"/>
                                          </p:stCondLst>
                                        </p:cTn>
                                        <p:tgtEl>
                                          <p:spTgt spid="4">
                                            <p:txEl>
                                              <p:pRg st="3" end="3"/>
                                            </p:txEl>
                                          </p:spTgt>
                                        </p:tgtEl>
                                        <p:attrNameLst>
                                          <p:attrName>style.visibility</p:attrName>
                                        </p:attrNameLst>
                                      </p:cBhvr>
                                      <p:to>
                                        <p:strVal val="visible"/>
                                      </p:to>
                                    </p:set>
                                    <p:animEffect transition="in" filter="randombar(horizontal)">
                                      <p:cBhvr>
                                        <p:cTn id="38" dur="500"/>
                                        <p:tgtEl>
                                          <p:spTgt spid="4">
                                            <p:txEl>
                                              <p:pRg st="3" end="3"/>
                                            </p:txEl>
                                          </p:spTgt>
                                        </p:tgtEl>
                                      </p:cBhvr>
                                    </p:animEffect>
                                  </p:childTnLst>
                                </p:cTn>
                              </p:par>
                              <p:par>
                                <p:cTn id="39" presetID="14" presetClass="entr" presetSubtype="10" fill="hold" nodeType="withEffect">
                                  <p:stCondLst>
                                    <p:cond delay="0"/>
                                  </p:stCondLst>
                                  <p:childTnLst>
                                    <p:set>
                                      <p:cBhvr>
                                        <p:cTn id="40" dur="1" fill="hold">
                                          <p:stCondLst>
                                            <p:cond delay="0"/>
                                          </p:stCondLst>
                                        </p:cTn>
                                        <p:tgtEl>
                                          <p:spTgt spid="4">
                                            <p:txEl>
                                              <p:pRg st="4" end="4"/>
                                            </p:txEl>
                                          </p:spTgt>
                                        </p:tgtEl>
                                        <p:attrNameLst>
                                          <p:attrName>style.visibility</p:attrName>
                                        </p:attrNameLst>
                                      </p:cBhvr>
                                      <p:to>
                                        <p:strVal val="visible"/>
                                      </p:to>
                                    </p:set>
                                    <p:animEffect transition="in" filter="randombar(horizontal)">
                                      <p:cBhvr>
                                        <p:cTn id="41"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52390"/>
            <a:ext cx="10925977" cy="5405610"/>
          </a:xfrm>
        </p:spPr>
        <p:txBody>
          <a:bodyPr>
            <a:normAutofit/>
          </a:bodyPr>
          <a:lstStyle/>
          <a:p>
            <a:pPr lvl="0">
              <a:spcAft>
                <a:spcPts val="0"/>
              </a:spcAft>
              <a:buClrTx/>
              <a:buSzTx/>
              <a:buFont typeface="Arial" panose="020B0604020202020204" pitchFamily="34" charset="0"/>
              <a:buChar char="•"/>
            </a:pPr>
            <a:r>
              <a:rPr lang="en-GB" sz="3200" dirty="0">
                <a:solidFill>
                  <a:prstClr val="white"/>
                </a:solidFill>
              </a:rPr>
              <a:t>Vehicle hazards, covering both site transport, and travel.</a:t>
            </a:r>
          </a:p>
          <a:p>
            <a:pPr lvl="0">
              <a:spcAft>
                <a:spcPts val="0"/>
              </a:spcAft>
              <a:buClrTx/>
              <a:buSzTx/>
              <a:buFont typeface="Arial" panose="020B0604020202020204" pitchFamily="34" charset="0"/>
              <a:buChar char="•"/>
            </a:pPr>
            <a:r>
              <a:rPr lang="en-GB" sz="3200" dirty="0">
                <a:solidFill>
                  <a:prstClr val="white"/>
                </a:solidFill>
              </a:rPr>
              <a:t>Fire and explosion.</a:t>
            </a:r>
          </a:p>
          <a:p>
            <a:pPr lvl="0">
              <a:spcAft>
                <a:spcPts val="0"/>
              </a:spcAft>
              <a:buClrTx/>
              <a:buSzTx/>
              <a:buFont typeface="Arial" panose="020B0604020202020204" pitchFamily="34" charset="0"/>
              <a:buChar char="•"/>
            </a:pPr>
            <a:r>
              <a:rPr lang="en-GB" sz="3200" dirty="0">
                <a:solidFill>
                  <a:prstClr val="white"/>
                </a:solidFill>
              </a:rPr>
              <a:t>Violence to staff.</a:t>
            </a:r>
          </a:p>
          <a:p>
            <a:pPr lvl="0">
              <a:spcAft>
                <a:spcPts val="0"/>
              </a:spcAft>
              <a:buClrTx/>
              <a:buSzTx/>
              <a:buFont typeface="Arial" panose="020B0604020202020204" pitchFamily="34" charset="0"/>
              <a:buChar char="•"/>
            </a:pPr>
            <a:r>
              <a:rPr lang="en-GB" sz="3200" dirty="0">
                <a:solidFill>
                  <a:prstClr val="white"/>
                </a:solidFill>
              </a:rPr>
              <a:t>Substances that may be inhaled.</a:t>
            </a:r>
          </a:p>
          <a:p>
            <a:pPr lvl="0">
              <a:spcAft>
                <a:spcPts val="0"/>
              </a:spcAft>
              <a:buClrTx/>
              <a:buSzTx/>
              <a:buFont typeface="Arial" panose="020B0604020202020204" pitchFamily="34" charset="0"/>
              <a:buChar char="•"/>
            </a:pPr>
            <a:r>
              <a:rPr lang="en-GB" sz="3200" dirty="0">
                <a:solidFill>
                  <a:prstClr val="white"/>
                </a:solidFill>
              </a:rPr>
              <a:t>Substances that may damage the eye.</a:t>
            </a:r>
          </a:p>
          <a:p>
            <a:pPr lvl="0">
              <a:spcAft>
                <a:spcPts val="0"/>
              </a:spcAft>
              <a:buClrTx/>
              <a:buSzTx/>
              <a:buFont typeface="Arial" panose="020B0604020202020204" pitchFamily="34" charset="0"/>
              <a:buChar char="•"/>
            </a:pPr>
            <a:r>
              <a:rPr lang="en-GB" sz="3200" dirty="0">
                <a:solidFill>
                  <a:prstClr val="white"/>
                </a:solidFill>
              </a:rPr>
              <a:t>Substances that may come into contact with, or be absorbed through, the skin.</a:t>
            </a:r>
          </a:p>
          <a:p>
            <a:pPr lvl="0">
              <a:spcAft>
                <a:spcPts val="0"/>
              </a:spcAft>
              <a:buClrTx/>
              <a:buSzTx/>
              <a:buFont typeface="Arial" panose="020B0604020202020204" pitchFamily="34" charset="0"/>
              <a:buChar char="•"/>
            </a:pPr>
            <a:r>
              <a:rPr lang="en-GB" sz="3200" dirty="0">
                <a:solidFill>
                  <a:prstClr val="white"/>
                </a:solidFill>
              </a:rPr>
              <a:t>Substances that may cause harm by being ingested.</a:t>
            </a:r>
          </a:p>
          <a:p>
            <a:pPr lvl="0">
              <a:spcAft>
                <a:spcPts val="0"/>
              </a:spcAft>
              <a:buClrTx/>
              <a:buSzTx/>
              <a:buFont typeface="Arial" panose="020B0604020202020204" pitchFamily="34" charset="0"/>
              <a:buChar char="•"/>
            </a:pPr>
            <a:r>
              <a:rPr lang="en-GB" sz="3200" dirty="0">
                <a:solidFill>
                  <a:prstClr val="white"/>
                </a:solidFill>
              </a:rPr>
              <a:t>Electricity, radiation, noise, vibration).</a:t>
            </a:r>
          </a:p>
          <a:p>
            <a:endParaRPr lang="en-GB"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83293" y="447848"/>
            <a:ext cx="3408362"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67875" y="2346592"/>
            <a:ext cx="2524125" cy="1809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15587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2</a:t>
            </a:r>
          </a:p>
        </p:txBody>
      </p:sp>
      <p:sp>
        <p:nvSpPr>
          <p:cNvPr id="3" name="Content Placeholder 2"/>
          <p:cNvSpPr>
            <a:spLocks noGrp="1"/>
          </p:cNvSpPr>
          <p:nvPr>
            <p:ph idx="1"/>
          </p:nvPr>
        </p:nvSpPr>
        <p:spPr>
          <a:xfrm>
            <a:off x="685801" y="2142067"/>
            <a:ext cx="10930943" cy="3649133"/>
          </a:xfrm>
        </p:spPr>
        <p:txBody>
          <a:bodyPr>
            <a:normAutofit/>
          </a:bodyPr>
          <a:lstStyle/>
          <a:p>
            <a:r>
              <a:rPr lang="en-GB" sz="3200" dirty="0"/>
              <a:t>Take 10 minutes to list methods of identifying these hazards</a:t>
            </a:r>
          </a:p>
        </p:txBody>
      </p:sp>
    </p:spTree>
    <p:extLst>
      <p:ext uri="{BB962C8B-B14F-4D97-AF65-F5344CB8AC3E}">
        <p14:creationId xmlns:p14="http://schemas.microsoft.com/office/powerpoint/2010/main" val="24418894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0"/>
            <a:ext cx="10131425" cy="1188786"/>
          </a:xfrm>
        </p:spPr>
        <p:txBody>
          <a:bodyPr/>
          <a:lstStyle/>
          <a:p>
            <a:pPr algn="ctr"/>
            <a:r>
              <a:rPr lang="en-GB" dirty="0"/>
              <a:t>Methods of Identifying hazards</a:t>
            </a:r>
          </a:p>
        </p:txBody>
      </p:sp>
      <p:sp>
        <p:nvSpPr>
          <p:cNvPr id="3" name="Content Placeholder 2"/>
          <p:cNvSpPr>
            <a:spLocks noGrp="1"/>
          </p:cNvSpPr>
          <p:nvPr>
            <p:ph idx="1"/>
          </p:nvPr>
        </p:nvSpPr>
        <p:spPr>
          <a:xfrm>
            <a:off x="0" y="1309419"/>
            <a:ext cx="12191999" cy="5140410"/>
          </a:xfrm>
        </p:spPr>
        <p:txBody>
          <a:bodyPr>
            <a:normAutofit fontScale="25000" lnSpcReduction="20000"/>
          </a:bodyPr>
          <a:lstStyle/>
          <a:p>
            <a:endParaRPr lang="en-GB" dirty="0"/>
          </a:p>
          <a:p>
            <a:r>
              <a:rPr lang="en-GB" sz="9600" dirty="0"/>
              <a:t>Check manufacturers' instructions or data sheets for chemicals and equipment as they can be very helpful in spelling out the hazards and putting them in their true perspective</a:t>
            </a:r>
          </a:p>
          <a:p>
            <a:endParaRPr lang="en-GB" sz="9600" dirty="0"/>
          </a:p>
          <a:p>
            <a:r>
              <a:rPr lang="en-GB" sz="9600" dirty="0"/>
              <a:t>Look back at your accident and ill-health records - these often help to identify the less obvious hazards</a:t>
            </a:r>
          </a:p>
          <a:p>
            <a:endParaRPr lang="en-GB" sz="9600" dirty="0"/>
          </a:p>
          <a:p>
            <a:r>
              <a:rPr lang="en-GB" sz="9600" dirty="0"/>
              <a:t>Take account of non-routine operations (e.g. maintenance, cleaning operations or changes in production cycles)</a:t>
            </a:r>
          </a:p>
          <a:p>
            <a:endParaRPr lang="en-GB" sz="9600" dirty="0"/>
          </a:p>
          <a:p>
            <a:r>
              <a:rPr lang="en-GB" sz="9600" dirty="0"/>
              <a:t>Remember to think about long-term hazards to health (e.g. high levels of noise or exposure to harmful substances)</a:t>
            </a:r>
          </a:p>
          <a:p>
            <a:endParaRPr lang="en-GB" sz="9600" dirty="0"/>
          </a:p>
          <a:p>
            <a:r>
              <a:rPr lang="en-GB" sz="9600" dirty="0"/>
              <a:t>Visit the HSE website. HSE publishes practical guidance on hazards and how to control them</a:t>
            </a:r>
          </a:p>
          <a:p>
            <a:endParaRPr lang="en-GB" dirty="0"/>
          </a:p>
        </p:txBody>
      </p:sp>
    </p:spTree>
    <p:extLst>
      <p:ext uri="{BB962C8B-B14F-4D97-AF65-F5344CB8AC3E}">
        <p14:creationId xmlns:p14="http://schemas.microsoft.com/office/powerpoint/2010/main" val="523916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4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40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40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4000"/>
                                        <p:tgtEl>
                                          <p:spTgt spid="3">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Effect transition="in" filter="fade">
                                      <p:cBhvr>
                                        <p:cTn id="27" dur="4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3          30 minutes</a:t>
            </a:r>
          </a:p>
        </p:txBody>
      </p:sp>
      <p:sp>
        <p:nvSpPr>
          <p:cNvPr id="3" name="Content Placeholder 2"/>
          <p:cNvSpPr>
            <a:spLocks noGrp="1"/>
          </p:cNvSpPr>
          <p:nvPr>
            <p:ph idx="1"/>
          </p:nvPr>
        </p:nvSpPr>
        <p:spPr/>
        <p:txBody>
          <a:bodyPr>
            <a:normAutofit/>
          </a:bodyPr>
          <a:lstStyle/>
          <a:p>
            <a:r>
              <a:rPr lang="en-GB" sz="3200" dirty="0"/>
              <a:t>Visit the workshop and create a list of any hazards you see or anticipate. </a:t>
            </a:r>
          </a:p>
          <a:p>
            <a:endParaRPr lang="en-GB" sz="3200" dirty="0"/>
          </a:p>
          <a:p>
            <a:r>
              <a:rPr lang="en-GB" sz="3200" dirty="0"/>
              <a:t>Make a note of the possible causes</a:t>
            </a:r>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52473" y="0"/>
            <a:ext cx="2739528" cy="24518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281694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3075" y="209550"/>
            <a:ext cx="8705850" cy="6438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846592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2172" t="15386" r="2005" b="8510"/>
          <a:stretch/>
        </p:blipFill>
        <p:spPr bwMode="auto">
          <a:xfrm>
            <a:off x="383263" y="539827"/>
            <a:ext cx="11441152" cy="56736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510635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4                       10 minutes</a:t>
            </a:r>
          </a:p>
        </p:txBody>
      </p:sp>
      <p:sp>
        <p:nvSpPr>
          <p:cNvPr id="3" name="Content Placeholder 2"/>
          <p:cNvSpPr>
            <a:spLocks noGrp="1"/>
          </p:cNvSpPr>
          <p:nvPr>
            <p:ph idx="1"/>
          </p:nvPr>
        </p:nvSpPr>
        <p:spPr/>
        <p:txBody>
          <a:bodyPr>
            <a:normAutofit/>
          </a:bodyPr>
          <a:lstStyle/>
          <a:p>
            <a:r>
              <a:rPr lang="en-GB" sz="3200" dirty="0"/>
              <a:t>Complete your blank forms using the information you got from your investigation in the workshop</a:t>
            </a:r>
          </a:p>
        </p:txBody>
      </p:sp>
    </p:spTree>
    <p:extLst>
      <p:ext uri="{BB962C8B-B14F-4D97-AF65-F5344CB8AC3E}">
        <p14:creationId xmlns:p14="http://schemas.microsoft.com/office/powerpoint/2010/main" val="32373191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152" y="378941"/>
            <a:ext cx="10131425" cy="1456267"/>
          </a:xfrm>
        </p:spPr>
        <p:txBody>
          <a:bodyPr/>
          <a:lstStyle/>
          <a:p>
            <a:r>
              <a:rPr lang="en-GB" dirty="0"/>
              <a:t>Lesson Objectives</a:t>
            </a:r>
          </a:p>
        </p:txBody>
      </p:sp>
      <p:sp>
        <p:nvSpPr>
          <p:cNvPr id="3" name="Content Placeholder 2"/>
          <p:cNvSpPr>
            <a:spLocks noGrp="1"/>
          </p:cNvSpPr>
          <p:nvPr>
            <p:ph idx="1"/>
          </p:nvPr>
        </p:nvSpPr>
        <p:spPr>
          <a:xfrm>
            <a:off x="2814042" y="2207542"/>
            <a:ext cx="7960455" cy="4118919"/>
          </a:xfrm>
        </p:spPr>
        <p:txBody>
          <a:bodyPr>
            <a:normAutofit fontScale="92500" lnSpcReduction="20000"/>
          </a:bodyPr>
          <a:lstStyle/>
          <a:p>
            <a:r>
              <a:rPr lang="en-GB" sz="3600" dirty="0"/>
              <a:t>Define what Hazard means</a:t>
            </a:r>
          </a:p>
          <a:p>
            <a:pPr marL="0" indent="0">
              <a:buNone/>
            </a:pPr>
            <a:endParaRPr lang="en-GB" sz="3600" dirty="0"/>
          </a:p>
          <a:p>
            <a:r>
              <a:rPr lang="en-GB" sz="3600" dirty="0"/>
              <a:t>Describe methods of identifying hazards</a:t>
            </a:r>
          </a:p>
          <a:p>
            <a:endParaRPr lang="en-GB" sz="3600" dirty="0"/>
          </a:p>
          <a:p>
            <a:r>
              <a:rPr lang="en-GB" sz="3600" dirty="0"/>
              <a:t>Identify the cause of the hazards</a:t>
            </a:r>
          </a:p>
          <a:p>
            <a:endParaRPr lang="en-GB" sz="3600" dirty="0"/>
          </a:p>
          <a:p>
            <a:r>
              <a:rPr lang="en-GB" sz="3600" dirty="0"/>
              <a:t>Create a hazard identification form</a:t>
            </a:r>
          </a:p>
          <a:p>
            <a:endParaRPr lang="en-GB" dirty="0"/>
          </a:p>
        </p:txBody>
      </p:sp>
    </p:spTree>
    <p:extLst>
      <p:ext uri="{BB962C8B-B14F-4D97-AF65-F5344CB8AC3E}">
        <p14:creationId xmlns:p14="http://schemas.microsoft.com/office/powerpoint/2010/main" val="42718374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Celestial</Template>
  <TotalTime>0</TotalTime>
  <Words>567</Words>
  <Application>Microsoft Office PowerPoint</Application>
  <PresentationFormat>Widescreen</PresentationFormat>
  <Paragraphs>78</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Celestial</vt:lpstr>
      <vt:lpstr>Hazard Identification</vt:lpstr>
      <vt:lpstr>Lesson Objectives</vt:lpstr>
      <vt:lpstr>What does hazard mean?</vt:lpstr>
      <vt:lpstr>PowerPoint Presentation</vt:lpstr>
      <vt:lpstr>Broad categories of hazard </vt:lpstr>
      <vt:lpstr>PowerPoint Presentation</vt:lpstr>
      <vt:lpstr>Activity 1</vt:lpstr>
      <vt:lpstr>PowerPoint Presentation</vt:lpstr>
      <vt:lpstr>PowerPoint Presentation</vt:lpstr>
      <vt:lpstr>Activity 2</vt:lpstr>
      <vt:lpstr>Methods of Identifying hazards</vt:lpstr>
      <vt:lpstr>Activity 3          30 minutes</vt:lpstr>
      <vt:lpstr>PowerPoint Presentation</vt:lpstr>
      <vt:lpstr>PowerPoint Presentation</vt:lpstr>
      <vt:lpstr>Activity 4                       10 minutes</vt:lpstr>
      <vt:lpstr>Lesson Objectives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Thomas, Rhodri</dc:creator>
  <cp:lastModifiedBy>Rhodri Thomas</cp:lastModifiedBy>
  <cp:revision>23</cp:revision>
  <dcterms:created xsi:type="dcterms:W3CDTF">2014-09-12T02:08:24Z</dcterms:created>
  <dcterms:modified xsi:type="dcterms:W3CDTF">2023-02-23T11:47:45Z</dcterms:modified>
</cp:coreProperties>
</file>