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 id="265" r:id="rId9"/>
    <p:sldId id="263" r:id="rId10"/>
    <p:sldId id="266" r:id="rId11"/>
    <p:sldId id="267" r:id="rId12"/>
    <p:sldId id="268" r:id="rId13"/>
    <p:sldId id="26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eil jagger" initials="nj" lastIdx="1" clrIdx="0">
    <p:extLst>
      <p:ext uri="{19B8F6BF-5375-455C-9EA6-DF929625EA0E}">
        <p15:presenceInfo xmlns:p15="http://schemas.microsoft.com/office/powerpoint/2012/main" userId="913773c27f69905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0E8FEE-4307-4F41-8A27-EE830099F3C3}" v="108" dt="2020-05-16T08:50:42.8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249" autoAdjust="0"/>
  </p:normalViewPr>
  <p:slideViewPr>
    <p:cSldViewPr snapToGrid="0">
      <p:cViewPr varScale="1">
        <p:scale>
          <a:sx n="68" d="100"/>
          <a:sy n="68" d="100"/>
        </p:scale>
        <p:origin x="81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jagger" userId="913773c27f699051" providerId="LiveId" clId="{3C473CCA-A0FB-4F94-B820-D94D659FA82F}"/>
    <pc:docChg chg="modSld">
      <pc:chgData name="neil jagger" userId="913773c27f699051" providerId="LiveId" clId="{3C473CCA-A0FB-4F94-B820-D94D659FA82F}" dt="2020-05-16T13:15:37.289" v="40" actId="20577"/>
      <pc:docMkLst>
        <pc:docMk/>
      </pc:docMkLst>
      <pc:sldChg chg="modSp mod">
        <pc:chgData name="neil jagger" userId="913773c27f699051" providerId="LiveId" clId="{3C473CCA-A0FB-4F94-B820-D94D659FA82F}" dt="2020-05-16T11:41:41.264" v="39" actId="20577"/>
        <pc:sldMkLst>
          <pc:docMk/>
          <pc:sldMk cId="1907866033" sldId="256"/>
        </pc:sldMkLst>
        <pc:spChg chg="mod">
          <ac:chgData name="neil jagger" userId="913773c27f699051" providerId="LiveId" clId="{3C473CCA-A0FB-4F94-B820-D94D659FA82F}" dt="2020-05-16T11:41:41.264" v="39" actId="20577"/>
          <ac:spMkLst>
            <pc:docMk/>
            <pc:sldMk cId="1907866033" sldId="256"/>
            <ac:spMk id="2" creationId="{19B3685E-2D56-4F40-A130-7BBD901A6E9A}"/>
          </ac:spMkLst>
        </pc:spChg>
      </pc:sldChg>
      <pc:sldChg chg="modSp mod">
        <pc:chgData name="neil jagger" userId="913773c27f699051" providerId="LiveId" clId="{3C473CCA-A0FB-4F94-B820-D94D659FA82F}" dt="2020-05-16T13:15:37.289" v="40" actId="20577"/>
        <pc:sldMkLst>
          <pc:docMk/>
          <pc:sldMk cId="2858639087" sldId="258"/>
        </pc:sldMkLst>
        <pc:spChg chg="mod">
          <ac:chgData name="neil jagger" userId="913773c27f699051" providerId="LiveId" clId="{3C473CCA-A0FB-4F94-B820-D94D659FA82F}" dt="2020-05-16T13:15:37.289" v="40" actId="20577"/>
          <ac:spMkLst>
            <pc:docMk/>
            <pc:sldMk cId="2858639087" sldId="258"/>
            <ac:spMk id="2" creationId="{6D8E7F5C-BF57-4A0F-B99D-62816C6555CE}"/>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A20C45CA-9943-45B9-A6C9-666997F8D6BE}" type="datetimeFigureOut">
              <a:rPr lang="en-GB" smtClean="0"/>
              <a:t>16/05/2020</a:t>
            </a:fld>
            <a:endParaRPr lang="en-GB" dirty="0"/>
          </a:p>
        </p:txBody>
      </p:sp>
      <p:sp>
        <p:nvSpPr>
          <p:cNvPr id="5" name="Footer Placeholder 4"/>
          <p:cNvSpPr>
            <a:spLocks noGrp="1"/>
          </p:cNvSpPr>
          <p:nvPr>
            <p:ph type="ftr" sz="quarter" idx="11"/>
          </p:nvPr>
        </p:nvSpPr>
        <p:spPr>
          <a:xfrm>
            <a:off x="1876424" y="5410201"/>
            <a:ext cx="5124886" cy="365125"/>
          </a:xfrm>
        </p:spPr>
        <p:txBody>
          <a:bodyPr/>
          <a:lstStyle/>
          <a:p>
            <a:endParaRPr lang="en-GB" dirty="0"/>
          </a:p>
        </p:txBody>
      </p:sp>
      <p:sp>
        <p:nvSpPr>
          <p:cNvPr id="6" name="Slide Number Placeholder 5"/>
          <p:cNvSpPr>
            <a:spLocks noGrp="1"/>
          </p:cNvSpPr>
          <p:nvPr>
            <p:ph type="sldNum" sz="quarter" idx="12"/>
          </p:nvPr>
        </p:nvSpPr>
        <p:spPr>
          <a:xfrm>
            <a:off x="9896911" y="5410199"/>
            <a:ext cx="771089" cy="365125"/>
          </a:xfrm>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818428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3332834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3905089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1551578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1499601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584053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1362208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424439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1745724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dirty="0"/>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660711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26877505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82807BA-DE87-4988-A16B-4F486F7C4744}" type="slidenum">
              <a:rPr lang="en-GB" smtClean="0"/>
              <a:t>‹#›</a:t>
            </a:fld>
            <a:endParaRPr lang="en-GB"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7491010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14915667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4549807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dirty="0"/>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3365099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2125683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20C45CA-9943-45B9-A6C9-666997F8D6BE}" type="datetimeFigureOut">
              <a:rPr lang="en-GB" smtClean="0"/>
              <a:t>16/05/2020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82807BA-DE87-4988-A16B-4F486F7C4744}" type="slidenum">
              <a:rPr lang="en-GB" smtClean="0"/>
              <a:t>‹#›</a:t>
            </a:fld>
            <a:endParaRPr lang="en-GB" dirty="0"/>
          </a:p>
        </p:txBody>
      </p:sp>
    </p:spTree>
    <p:extLst>
      <p:ext uri="{BB962C8B-B14F-4D97-AF65-F5344CB8AC3E}">
        <p14:creationId xmlns:p14="http://schemas.microsoft.com/office/powerpoint/2010/main" val="3296788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20C45CA-9943-45B9-A6C9-666997F8D6BE}" type="datetimeFigureOut">
              <a:rPr lang="en-GB" smtClean="0"/>
              <a:t>16/05/2020</a:t>
            </a:fld>
            <a:endParaRPr lang="en-GB"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82807BA-DE87-4988-A16B-4F486F7C4744}" type="slidenum">
              <a:rPr lang="en-GB" smtClean="0"/>
              <a:t>‹#›</a:t>
            </a:fld>
            <a:endParaRPr lang="en-GB" dirty="0"/>
          </a:p>
        </p:txBody>
      </p:sp>
    </p:spTree>
    <p:extLst>
      <p:ext uri="{BB962C8B-B14F-4D97-AF65-F5344CB8AC3E}">
        <p14:creationId xmlns:p14="http://schemas.microsoft.com/office/powerpoint/2010/main" val="2694701842"/>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3685E-2D56-4F40-A130-7BBD901A6E9A}"/>
              </a:ext>
            </a:extLst>
          </p:cNvPr>
          <p:cNvSpPr>
            <a:spLocks noGrp="1"/>
          </p:cNvSpPr>
          <p:nvPr>
            <p:ph type="ctrTitle"/>
          </p:nvPr>
        </p:nvSpPr>
        <p:spPr>
          <a:xfrm>
            <a:off x="1876424" y="1122362"/>
            <a:ext cx="8791575" cy="3562179"/>
          </a:xfrm>
        </p:spPr>
        <p:txBody>
          <a:bodyPr>
            <a:noAutofit/>
          </a:bodyPr>
          <a:lstStyle/>
          <a:p>
            <a:pPr algn="ctr"/>
            <a:br>
              <a:rPr lang="en-GB" sz="8800" dirty="0">
                <a:solidFill>
                  <a:srgbClr val="FFFF00"/>
                </a:solidFill>
                <a:latin typeface="Algerian" panose="04020705040A02060702" pitchFamily="82" charset="0"/>
              </a:rPr>
            </a:br>
            <a:r>
              <a:rPr lang="en-GB" sz="8800" dirty="0">
                <a:solidFill>
                  <a:srgbClr val="FFFF00"/>
                </a:solidFill>
                <a:latin typeface="Algerian" panose="04020705040A02060702" pitchFamily="82" charset="0"/>
              </a:rPr>
              <a:t>Effective Team Working</a:t>
            </a:r>
            <a:br>
              <a:rPr lang="en-GB" sz="8800" dirty="0">
                <a:solidFill>
                  <a:srgbClr val="FFFF00"/>
                </a:solidFill>
                <a:latin typeface="Algerian" panose="04020705040A02060702" pitchFamily="82" charset="0"/>
              </a:rPr>
            </a:br>
            <a:r>
              <a:rPr lang="en-GB" sz="2000" dirty="0">
                <a:solidFill>
                  <a:srgbClr val="FFFF00"/>
                </a:solidFill>
                <a:latin typeface="Arial" panose="020B0604020202020204" pitchFamily="34" charset="0"/>
                <a:cs typeface="Arial" panose="020B0604020202020204" pitchFamily="34" charset="0"/>
              </a:rPr>
              <a:t>bmsk4002</a:t>
            </a:r>
            <a:br>
              <a:rPr lang="en-GB" sz="2000" dirty="0">
                <a:solidFill>
                  <a:srgbClr val="FFFF00"/>
                </a:solidFill>
                <a:latin typeface="Arial" panose="020B0604020202020204" pitchFamily="34" charset="0"/>
                <a:cs typeface="Arial" panose="020B0604020202020204" pitchFamily="34" charset="0"/>
              </a:rPr>
            </a:br>
            <a:r>
              <a:rPr lang="en-GB" sz="2000" dirty="0">
                <a:solidFill>
                  <a:srgbClr val="FFFF00"/>
                </a:solidFill>
                <a:latin typeface="Arial" panose="020B0604020202020204" pitchFamily="34" charset="0"/>
                <a:cs typeface="Arial" panose="020B0604020202020204" pitchFamily="34" charset="0"/>
              </a:rPr>
              <a:t>by Neil jagger</a:t>
            </a:r>
            <a:endParaRPr lang="en-GB" sz="8800" dirty="0">
              <a:solidFill>
                <a:srgbClr val="FFFF00"/>
              </a:solidFill>
              <a:latin typeface="Algerian" panose="04020705040A02060702" pitchFamily="82" charset="0"/>
            </a:endParaRPr>
          </a:p>
        </p:txBody>
      </p:sp>
    </p:spTree>
    <p:extLst>
      <p:ext uri="{BB962C8B-B14F-4D97-AF65-F5344CB8AC3E}">
        <p14:creationId xmlns:p14="http://schemas.microsoft.com/office/powerpoint/2010/main" val="1907866033"/>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143A5-655E-4C58-8DFD-E473FE916E07}"/>
              </a:ext>
            </a:extLst>
          </p:cNvPr>
          <p:cNvSpPr>
            <a:spLocks noGrp="1"/>
          </p:cNvSpPr>
          <p:nvPr>
            <p:ph type="title"/>
          </p:nvPr>
        </p:nvSpPr>
        <p:spPr>
          <a:xfrm>
            <a:off x="1141413" y="618518"/>
            <a:ext cx="9905998" cy="1478570"/>
          </a:xfrm>
        </p:spPr>
        <p:txBody>
          <a:bodyPr vert="horz" lIns="91440" tIns="45720" rIns="91440" bIns="45720" rtlCol="0" anchor="ctr">
            <a:normAutofit fontScale="90000"/>
          </a:bodyPr>
          <a:lstStyle/>
          <a:p>
            <a:pPr algn="ctr"/>
            <a:r>
              <a:rPr lang="en-US" sz="9600" dirty="0">
                <a:solidFill>
                  <a:srgbClr val="FFFF00"/>
                </a:solidFill>
                <a:latin typeface="Algerian" panose="020B0604020202020204" pitchFamily="82" charset="0"/>
              </a:rPr>
              <a:t>What is a team ?</a:t>
            </a:r>
          </a:p>
        </p:txBody>
      </p:sp>
      <p:sp>
        <p:nvSpPr>
          <p:cNvPr id="4" name="Text Placeholder 3">
            <a:extLst>
              <a:ext uri="{FF2B5EF4-FFF2-40B4-BE49-F238E27FC236}">
                <a16:creationId xmlns:a16="http://schemas.microsoft.com/office/drawing/2014/main" id="{A2611655-E0B9-4A5C-85CD-47024C24A9E5}"/>
              </a:ext>
            </a:extLst>
          </p:cNvPr>
          <p:cNvSpPr>
            <a:spLocks noGrp="1"/>
          </p:cNvSpPr>
          <p:nvPr>
            <p:ph type="body" sz="half" idx="2"/>
          </p:nvPr>
        </p:nvSpPr>
        <p:spPr>
          <a:xfrm>
            <a:off x="1141412" y="2249486"/>
            <a:ext cx="4844521" cy="3989995"/>
          </a:xfrm>
        </p:spPr>
        <p:txBody>
          <a:bodyPr vert="horz" lIns="91440" tIns="45720" rIns="91440" bIns="45720" rtlCol="0" anchor="ctr">
            <a:normAutofit/>
          </a:bodyPr>
          <a:lstStyle/>
          <a:p>
            <a:pPr indent="-228600">
              <a:buFont typeface="Arial" panose="020B0604020202020204" pitchFamily="34" charset="0"/>
              <a:buChar char="•"/>
            </a:pPr>
            <a:r>
              <a:rPr lang="en-GB" sz="2400" dirty="0">
                <a:latin typeface="Arial Black" panose="020B0A04020102020204" pitchFamily="34" charset="0"/>
              </a:rPr>
              <a:t>A group of people with different skills and different tasks, who work together on a common project, service, or goal, with a meshing of functions and mutual support. </a:t>
            </a:r>
            <a:r>
              <a:rPr lang="en-GB" sz="1200" dirty="0">
                <a:latin typeface="Arial Black" panose="020B0A04020102020204" pitchFamily="34" charset="0"/>
              </a:rPr>
              <a:t>courses.washington.edu</a:t>
            </a:r>
            <a:endParaRPr lang="en-US" sz="1200" dirty="0">
              <a:latin typeface="Arial Black" panose="020B0A04020102020204" pitchFamily="34" charset="0"/>
            </a:endParaRPr>
          </a:p>
        </p:txBody>
      </p:sp>
      <p:pic>
        <p:nvPicPr>
          <p:cNvPr id="8" name="Picture Placeholder 7" descr="A group of people watching a football ball&#10;&#10;Description automatically generated">
            <a:extLst>
              <a:ext uri="{FF2B5EF4-FFF2-40B4-BE49-F238E27FC236}">
                <a16:creationId xmlns:a16="http://schemas.microsoft.com/office/drawing/2014/main" id="{302DFC1D-5091-4957-8F1F-B943E2FA9CFF}"/>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t="1055" b="1055"/>
          <a:stretch>
            <a:fillRect/>
          </a:stretch>
        </p:blipFill>
        <p:spPr>
          <a:xfrm>
            <a:off x="5986463" y="2506224"/>
            <a:ext cx="5067300" cy="3298825"/>
          </a:xfrm>
        </p:spPr>
      </p:pic>
    </p:spTree>
    <p:extLst>
      <p:ext uri="{BB962C8B-B14F-4D97-AF65-F5344CB8AC3E}">
        <p14:creationId xmlns:p14="http://schemas.microsoft.com/office/powerpoint/2010/main" val="935971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E7F5C-BF57-4A0F-B99D-62816C6555CE}"/>
              </a:ext>
            </a:extLst>
          </p:cNvPr>
          <p:cNvSpPr>
            <a:spLocks noGrp="1"/>
          </p:cNvSpPr>
          <p:nvPr>
            <p:ph type="title"/>
          </p:nvPr>
        </p:nvSpPr>
        <p:spPr>
          <a:xfrm>
            <a:off x="1563757" y="609600"/>
            <a:ext cx="9483654" cy="2570922"/>
          </a:xfrm>
        </p:spPr>
        <p:txBody>
          <a:bodyPr>
            <a:normAutofit fontScale="90000"/>
          </a:bodyPr>
          <a:lstStyle/>
          <a:p>
            <a:pPr algn="ctr"/>
            <a:r>
              <a:rPr lang="en-GB" sz="8800" dirty="0">
                <a:solidFill>
                  <a:srgbClr val="FFFF00"/>
                </a:solidFill>
                <a:latin typeface="Algerian" panose="04020705040A02060702" pitchFamily="82" charset="0"/>
              </a:rPr>
              <a:t> What makes an effective team ?</a:t>
            </a:r>
          </a:p>
        </p:txBody>
      </p:sp>
      <p:sp>
        <p:nvSpPr>
          <p:cNvPr id="3" name="Text Placeholder 2">
            <a:extLst>
              <a:ext uri="{FF2B5EF4-FFF2-40B4-BE49-F238E27FC236}">
                <a16:creationId xmlns:a16="http://schemas.microsoft.com/office/drawing/2014/main" id="{EA04B400-ABA3-48B0-93F2-192D002C2FC2}"/>
              </a:ext>
            </a:extLst>
          </p:cNvPr>
          <p:cNvSpPr>
            <a:spLocks noGrp="1"/>
          </p:cNvSpPr>
          <p:nvPr>
            <p:ph type="body" sz="half" idx="2"/>
          </p:nvPr>
        </p:nvSpPr>
        <p:spPr>
          <a:xfrm>
            <a:off x="1141410" y="3021497"/>
            <a:ext cx="9904459" cy="2769702"/>
          </a:xfrm>
        </p:spPr>
        <p:txBody>
          <a:bodyPr>
            <a:noAutofit/>
          </a:bodyPr>
          <a:lstStyle/>
          <a:p>
            <a:r>
              <a:rPr lang="en-GB" sz="2000" dirty="0">
                <a:latin typeface="Arial Black" panose="020B0A040201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Communication                                          Focus on goal                    </a:t>
            </a:r>
          </a:p>
          <a:p>
            <a:r>
              <a:rPr lang="en-GB" sz="2400" dirty="0">
                <a:latin typeface="Arial" panose="020B0604020202020204" pitchFamily="34" charset="0"/>
                <a:cs typeface="Arial" panose="020B0604020202020204" pitchFamily="34" charset="0"/>
              </a:rPr>
              <a:t>              Contribution                                                   Support</a:t>
            </a:r>
          </a:p>
          <a:p>
            <a:r>
              <a:rPr lang="en-GB" sz="2400" dirty="0">
                <a:latin typeface="Arial" panose="020B0604020202020204" pitchFamily="34" charset="0"/>
                <a:cs typeface="Arial" panose="020B0604020202020204" pitchFamily="34" charset="0"/>
              </a:rPr>
              <a:t>                 Flexibility                                             Good leadership</a:t>
            </a:r>
          </a:p>
          <a:p>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858639087"/>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68D11F-AFAD-400E-93FF-65D0AF03C2BA}"/>
              </a:ext>
            </a:extLst>
          </p:cNvPr>
          <p:cNvSpPr>
            <a:spLocks noGrp="1"/>
          </p:cNvSpPr>
          <p:nvPr>
            <p:ph sz="half" idx="1"/>
          </p:nvPr>
        </p:nvSpPr>
        <p:spPr>
          <a:xfrm>
            <a:off x="1364566" y="1166191"/>
            <a:ext cx="4670474" cy="4625009"/>
          </a:xfrm>
        </p:spPr>
        <p:txBody>
          <a:bodyPr/>
          <a:lstStyle/>
          <a:p>
            <a:r>
              <a:rPr lang="en-GB" dirty="0"/>
              <a:t>       </a:t>
            </a:r>
            <a:r>
              <a:rPr lang="en-GB" sz="3200" dirty="0">
                <a:solidFill>
                  <a:srgbClr val="FFFF00"/>
                </a:solidFill>
                <a:latin typeface="Algerian" panose="04020705040A02060702" pitchFamily="82" charset="0"/>
              </a:rPr>
              <a:t>Communication</a:t>
            </a:r>
          </a:p>
          <a:p>
            <a:pPr marL="0" indent="0" algn="ctr">
              <a:buNone/>
            </a:pPr>
            <a:r>
              <a:rPr lang="en-GB" dirty="0">
                <a:latin typeface="Algerian" panose="04020705040A02060702" pitchFamily="82" charset="0"/>
              </a:rPr>
              <a:t> </a:t>
            </a:r>
            <a:r>
              <a:rPr lang="en-GB" dirty="0">
                <a:latin typeface="Arial" panose="020B0604020202020204" pitchFamily="34" charset="0"/>
                <a:cs typeface="Arial" panose="020B0604020202020204" pitchFamily="34" charset="0"/>
              </a:rPr>
              <a:t>Good communication is a major key for a successful effective team, This can include team meetings, one to one meetings. A lack of communication can have a dramatic affect on the team’s outcome</a:t>
            </a:r>
            <a:r>
              <a:rPr lang="en-GB" dirty="0">
                <a:solidFill>
                  <a:srgbClr val="FF0000"/>
                </a:solidFill>
                <a:latin typeface="Arial" panose="020B0604020202020204" pitchFamily="34" charset="0"/>
                <a:cs typeface="Arial" panose="020B0604020202020204" pitchFamily="34" charset="0"/>
              </a:rPr>
              <a:t>.</a:t>
            </a:r>
            <a:endParaRPr lang="en-GB" dirty="0">
              <a:solidFill>
                <a:srgbClr val="FFFF00"/>
              </a:solidFill>
              <a:latin typeface="Algerian" panose="04020705040A02060702" pitchFamily="82" charset="0"/>
            </a:endParaRPr>
          </a:p>
        </p:txBody>
      </p:sp>
      <p:sp>
        <p:nvSpPr>
          <p:cNvPr id="4" name="Content Placeholder 3">
            <a:extLst>
              <a:ext uri="{FF2B5EF4-FFF2-40B4-BE49-F238E27FC236}">
                <a16:creationId xmlns:a16="http://schemas.microsoft.com/office/drawing/2014/main" id="{BB4282D5-C00A-45C2-BA45-17527FBDD1C4}"/>
              </a:ext>
            </a:extLst>
          </p:cNvPr>
          <p:cNvSpPr>
            <a:spLocks noGrp="1"/>
          </p:cNvSpPr>
          <p:nvPr>
            <p:ph sz="half" idx="2"/>
          </p:nvPr>
        </p:nvSpPr>
        <p:spPr>
          <a:xfrm>
            <a:off x="6172200" y="1166191"/>
            <a:ext cx="4875211" cy="4625009"/>
          </a:xfrm>
        </p:spPr>
        <p:txBody>
          <a:bodyPr>
            <a:normAutofit/>
          </a:bodyPr>
          <a:lstStyle/>
          <a:p>
            <a:r>
              <a:rPr lang="en-GB" sz="3200" dirty="0">
                <a:solidFill>
                  <a:srgbClr val="FFFF00"/>
                </a:solidFill>
                <a:latin typeface="Algerian" panose="04020705040A02060702" pitchFamily="82" charset="0"/>
              </a:rPr>
              <a:t>      FOCUS ON GOAL</a:t>
            </a:r>
          </a:p>
          <a:p>
            <a:pPr marL="0" indent="0" algn="ctr">
              <a:buNone/>
            </a:pPr>
            <a:r>
              <a:rPr lang="en-GB" dirty="0">
                <a:solidFill>
                  <a:srgbClr val="FFFF0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Keeping focus on the goal keeps the team enthusiastic and driven and gives them a target to aim for </a:t>
            </a:r>
          </a:p>
        </p:txBody>
      </p:sp>
    </p:spTree>
    <p:extLst>
      <p:ext uri="{BB962C8B-B14F-4D97-AF65-F5344CB8AC3E}">
        <p14:creationId xmlns:p14="http://schemas.microsoft.com/office/powerpoint/2010/main" val="1880583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FB36F1-45D9-452B-9D4A-96F633C38F55}"/>
              </a:ext>
            </a:extLst>
          </p:cNvPr>
          <p:cNvSpPr>
            <a:spLocks noGrp="1"/>
          </p:cNvSpPr>
          <p:nvPr>
            <p:ph sz="half" idx="1"/>
          </p:nvPr>
        </p:nvSpPr>
        <p:spPr>
          <a:xfrm>
            <a:off x="1141410" y="1258957"/>
            <a:ext cx="4878389" cy="4532243"/>
          </a:xfrm>
        </p:spPr>
        <p:txBody>
          <a:bodyPr>
            <a:normAutofit/>
          </a:bodyPr>
          <a:lstStyle/>
          <a:p>
            <a:pPr algn="ctr"/>
            <a:r>
              <a:rPr lang="en-GB" sz="3200" dirty="0">
                <a:solidFill>
                  <a:srgbClr val="FFFF00"/>
                </a:solidFill>
                <a:latin typeface="Algerian" panose="04020705040A02060702" pitchFamily="82" charset="0"/>
              </a:rPr>
              <a:t>Contribution</a:t>
            </a:r>
          </a:p>
          <a:p>
            <a:pPr marL="0" indent="0" algn="ctr">
              <a:buNone/>
            </a:pPr>
            <a:r>
              <a:rPr lang="en-GB" dirty="0">
                <a:latin typeface="Arial" panose="020B0604020202020204" pitchFamily="34" charset="0"/>
                <a:cs typeface="Arial" panose="020B0604020202020204" pitchFamily="34" charset="0"/>
              </a:rPr>
              <a:t>Make sure each team member is involved with decision making and ideas and has their suggestions treated fairly and is listened to.</a:t>
            </a:r>
          </a:p>
        </p:txBody>
      </p:sp>
      <p:sp>
        <p:nvSpPr>
          <p:cNvPr id="4" name="Content Placeholder 3">
            <a:extLst>
              <a:ext uri="{FF2B5EF4-FFF2-40B4-BE49-F238E27FC236}">
                <a16:creationId xmlns:a16="http://schemas.microsoft.com/office/drawing/2014/main" id="{5BA4476B-0D9B-44BB-BD48-A8591B947AFC}"/>
              </a:ext>
            </a:extLst>
          </p:cNvPr>
          <p:cNvSpPr>
            <a:spLocks noGrp="1"/>
          </p:cNvSpPr>
          <p:nvPr>
            <p:ph sz="half" idx="2"/>
          </p:nvPr>
        </p:nvSpPr>
        <p:spPr>
          <a:xfrm>
            <a:off x="6172200" y="1258957"/>
            <a:ext cx="4875211" cy="4532243"/>
          </a:xfrm>
        </p:spPr>
        <p:txBody>
          <a:bodyPr>
            <a:normAutofit/>
          </a:bodyPr>
          <a:lstStyle/>
          <a:p>
            <a:pPr algn="ctr"/>
            <a:r>
              <a:rPr lang="en-GB" sz="3200" dirty="0">
                <a:solidFill>
                  <a:srgbClr val="FFFF00"/>
                </a:solidFill>
                <a:latin typeface="Algerian" panose="04020705040A02060702" pitchFamily="82" charset="0"/>
              </a:rPr>
              <a:t>SUPPORT</a:t>
            </a:r>
          </a:p>
          <a:p>
            <a:pPr marL="0" indent="0" algn="ctr">
              <a:buNone/>
            </a:pPr>
            <a:r>
              <a:rPr lang="en-GB" dirty="0">
                <a:latin typeface="Arial" panose="020B0604020202020204" pitchFamily="34" charset="0"/>
                <a:cs typeface="Arial" panose="020B0604020202020204" pitchFamily="34" charset="0"/>
              </a:rPr>
              <a:t>Supporting team members is vital in any team, support come in many different forms from saying good job or well done to emotional and physical support, supporting team members also help with moral and help keeps focus.</a:t>
            </a:r>
          </a:p>
        </p:txBody>
      </p:sp>
    </p:spTree>
    <p:extLst>
      <p:ext uri="{BB962C8B-B14F-4D97-AF65-F5344CB8AC3E}">
        <p14:creationId xmlns:p14="http://schemas.microsoft.com/office/powerpoint/2010/main" val="3231052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108A8D-3718-4723-8A1E-C6BC9EB60317}"/>
              </a:ext>
            </a:extLst>
          </p:cNvPr>
          <p:cNvSpPr>
            <a:spLocks noGrp="1"/>
          </p:cNvSpPr>
          <p:nvPr>
            <p:ph sz="half" idx="1"/>
          </p:nvPr>
        </p:nvSpPr>
        <p:spPr>
          <a:xfrm>
            <a:off x="1141410" y="1285461"/>
            <a:ext cx="4878389" cy="4505739"/>
          </a:xfrm>
        </p:spPr>
        <p:txBody>
          <a:bodyPr>
            <a:normAutofit/>
          </a:bodyPr>
          <a:lstStyle/>
          <a:p>
            <a:pPr algn="ctr"/>
            <a:r>
              <a:rPr lang="en-GB" sz="3200" dirty="0">
                <a:solidFill>
                  <a:srgbClr val="FFFF00"/>
                </a:solidFill>
                <a:latin typeface="Algerian" panose="04020705040A02060702" pitchFamily="82" charset="0"/>
              </a:rPr>
              <a:t>Flexibility</a:t>
            </a:r>
          </a:p>
          <a:p>
            <a:pPr marL="0" indent="0" algn="ctr">
              <a:buNone/>
            </a:pPr>
            <a:r>
              <a:rPr lang="en-GB" dirty="0">
                <a:latin typeface="Arial" panose="020B0604020202020204" pitchFamily="34" charset="0"/>
                <a:cs typeface="Arial" panose="020B0604020202020204" pitchFamily="34" charset="0"/>
              </a:rPr>
              <a:t>Been flexible and been able to adapt is a great skill to have in any team.</a:t>
            </a:r>
          </a:p>
          <a:p>
            <a:pPr marL="0" indent="0" algn="ctr">
              <a:buNone/>
            </a:pPr>
            <a:endParaRPr lang="en-GB" dirty="0">
              <a:latin typeface="Arial" panose="020B0604020202020204" pitchFamily="34" charset="0"/>
              <a:cs typeface="Arial" panose="020B0604020202020204" pitchFamily="34" charset="0"/>
            </a:endParaRPr>
          </a:p>
          <a:p>
            <a:pPr algn="ctr"/>
            <a:endParaRPr lang="en-GB" sz="3200" dirty="0">
              <a:solidFill>
                <a:srgbClr val="FFFF00"/>
              </a:solidFill>
              <a:latin typeface="Algerian" panose="04020705040A02060702" pitchFamily="82" charset="0"/>
            </a:endParaRPr>
          </a:p>
        </p:txBody>
      </p:sp>
      <p:sp>
        <p:nvSpPr>
          <p:cNvPr id="4" name="Content Placeholder 3">
            <a:extLst>
              <a:ext uri="{FF2B5EF4-FFF2-40B4-BE49-F238E27FC236}">
                <a16:creationId xmlns:a16="http://schemas.microsoft.com/office/drawing/2014/main" id="{A67781B2-1FE8-4C1F-A73B-83B4CAD6D917}"/>
              </a:ext>
            </a:extLst>
          </p:cNvPr>
          <p:cNvSpPr>
            <a:spLocks noGrp="1"/>
          </p:cNvSpPr>
          <p:nvPr>
            <p:ph sz="half" idx="2"/>
          </p:nvPr>
        </p:nvSpPr>
        <p:spPr>
          <a:xfrm>
            <a:off x="6172200" y="1285461"/>
            <a:ext cx="4875211" cy="4505739"/>
          </a:xfrm>
        </p:spPr>
        <p:txBody>
          <a:bodyPr>
            <a:normAutofit/>
          </a:bodyPr>
          <a:lstStyle/>
          <a:p>
            <a:pPr algn="ctr"/>
            <a:r>
              <a:rPr lang="en-GB" sz="3200" dirty="0">
                <a:solidFill>
                  <a:srgbClr val="FFFF00"/>
                </a:solidFill>
                <a:latin typeface="Algerian" panose="04020705040A02060702" pitchFamily="82" charset="0"/>
              </a:rPr>
              <a:t>Good leadership</a:t>
            </a:r>
          </a:p>
          <a:p>
            <a:pPr marL="0" indent="0" algn="ctr">
              <a:buNone/>
            </a:pPr>
            <a:r>
              <a:rPr lang="en-GB" dirty="0">
                <a:latin typeface="Arial" panose="020B0604020202020204" pitchFamily="34" charset="0"/>
                <a:cs typeface="Arial" panose="020B0604020202020204" pitchFamily="34" charset="0"/>
              </a:rPr>
              <a:t>A good team leader is key to a successful team.</a:t>
            </a:r>
          </a:p>
          <a:p>
            <a:pPr marL="0" indent="0" algn="ctr">
              <a:buNone/>
            </a:pPr>
            <a:r>
              <a:rPr lang="en-GB" dirty="0">
                <a:latin typeface="Arial" panose="020B0604020202020204" pitchFamily="34" charset="0"/>
                <a:cs typeface="Arial" panose="020B0604020202020204" pitchFamily="34" charset="0"/>
              </a:rPr>
              <a:t>A good leader listens to the team’s ideas and feedback.</a:t>
            </a:r>
          </a:p>
          <a:p>
            <a:pPr algn="ctr"/>
            <a:endParaRPr lang="en-GB" dirty="0">
              <a:solidFill>
                <a:srgbClr val="FFFF00"/>
              </a:solidFill>
              <a:latin typeface="Arial" panose="020B0604020202020204" pitchFamily="34" charset="0"/>
              <a:cs typeface="Arial" panose="020B0604020202020204" pitchFamily="34" charset="0"/>
            </a:endParaRPr>
          </a:p>
          <a:p>
            <a:pPr algn="ctr"/>
            <a:endParaRPr lang="en-GB" sz="2000" dirty="0">
              <a:solidFill>
                <a:srgbClr val="FFFF00"/>
              </a:solidFill>
              <a:latin typeface="Arial" panose="020B0604020202020204" pitchFamily="34" charset="0"/>
              <a:cs typeface="Arial" panose="020B0604020202020204" pitchFamily="34" charset="0"/>
            </a:endParaRPr>
          </a:p>
          <a:p>
            <a:pPr algn="ctr"/>
            <a:endParaRPr lang="en-GB" sz="2000" dirty="0">
              <a:solidFill>
                <a:srgbClr val="FFFF00"/>
              </a:solidFill>
              <a:latin typeface="Arial" panose="020B0604020202020204" pitchFamily="34" charset="0"/>
              <a:cs typeface="Arial" panose="020B0604020202020204" pitchFamily="34" charset="0"/>
            </a:endParaRPr>
          </a:p>
          <a:p>
            <a:pPr algn="ctr"/>
            <a:endParaRPr lang="en-GB" sz="20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71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8EEE2-33C8-456A-B387-E3368537512F}"/>
              </a:ext>
            </a:extLst>
          </p:cNvPr>
          <p:cNvSpPr>
            <a:spLocks noGrp="1"/>
          </p:cNvSpPr>
          <p:nvPr>
            <p:ph type="ctrTitle"/>
          </p:nvPr>
        </p:nvSpPr>
        <p:spPr>
          <a:xfrm>
            <a:off x="1876424" y="1122363"/>
            <a:ext cx="8791575" cy="1198806"/>
          </a:xfrm>
        </p:spPr>
        <p:txBody>
          <a:bodyPr>
            <a:normAutofit/>
          </a:bodyPr>
          <a:lstStyle/>
          <a:p>
            <a:pPr algn="ctr"/>
            <a:r>
              <a:rPr lang="en-GB" sz="3200" dirty="0">
                <a:solidFill>
                  <a:srgbClr val="FFFF00"/>
                </a:solidFill>
                <a:latin typeface="Algerian" panose="04020705040A02060702" pitchFamily="82" charset="0"/>
              </a:rPr>
              <a:t>Belbin TEAM ROLES</a:t>
            </a:r>
          </a:p>
        </p:txBody>
      </p:sp>
      <p:sp>
        <p:nvSpPr>
          <p:cNvPr id="3" name="Subtitle 2">
            <a:extLst>
              <a:ext uri="{FF2B5EF4-FFF2-40B4-BE49-F238E27FC236}">
                <a16:creationId xmlns:a16="http://schemas.microsoft.com/office/drawing/2014/main" id="{DD437B09-56A9-4935-9ABD-6018F1B570AC}"/>
              </a:ext>
            </a:extLst>
          </p:cNvPr>
          <p:cNvSpPr>
            <a:spLocks noGrp="1"/>
          </p:cNvSpPr>
          <p:nvPr>
            <p:ph type="subTitle" idx="1"/>
          </p:nvPr>
        </p:nvSpPr>
        <p:spPr>
          <a:xfrm>
            <a:off x="1876424" y="3094892"/>
            <a:ext cx="8791575" cy="2162908"/>
          </a:xfrm>
        </p:spPr>
        <p:txBody>
          <a:bodyPr/>
          <a:lstStyle/>
          <a:p>
            <a:pPr algn="ctr"/>
            <a:r>
              <a:rPr lang="en-GB" sz="2400" dirty="0">
                <a:solidFill>
                  <a:schemeClr val="tx1"/>
                </a:solidFill>
              </a:rPr>
              <a:t>A team is not a bunch of people with job titles, but a congregation of individuals, each of whom has a role which is understood by other members</a:t>
            </a:r>
            <a:r>
              <a:rPr lang="en-GB" dirty="0">
                <a:solidFill>
                  <a:schemeClr val="tx1"/>
                </a:solidFill>
              </a:rPr>
              <a:t>.</a:t>
            </a:r>
          </a:p>
          <a:p>
            <a:br>
              <a:rPr lang="en-GB"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Belbin 1969</a:t>
            </a:r>
          </a:p>
        </p:txBody>
      </p:sp>
    </p:spTree>
    <p:extLst>
      <p:ext uri="{BB962C8B-B14F-4D97-AF65-F5344CB8AC3E}">
        <p14:creationId xmlns:p14="http://schemas.microsoft.com/office/powerpoint/2010/main" val="2084321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E9FCEEF-E178-4385-8A29-0C64B6E08F52}"/>
              </a:ext>
            </a:extLst>
          </p:cNvPr>
          <p:cNvSpPr>
            <a:spLocks noGrp="1"/>
          </p:cNvSpPr>
          <p:nvPr>
            <p:ph type="subTitle" idx="1"/>
          </p:nvPr>
        </p:nvSpPr>
        <p:spPr>
          <a:xfrm>
            <a:off x="1876424" y="745588"/>
            <a:ext cx="8791575" cy="1336430"/>
          </a:xfrm>
        </p:spPr>
        <p:txBody>
          <a:bodyPr>
            <a:normAutofit/>
          </a:bodyPr>
          <a:lstStyle/>
          <a:p>
            <a:pPr algn="ctr"/>
            <a:r>
              <a:rPr lang="en-GB" sz="3200" dirty="0">
                <a:solidFill>
                  <a:srgbClr val="FFFF00"/>
                </a:solidFill>
                <a:latin typeface="Algerian" panose="04020705040A02060702" pitchFamily="82" charset="0"/>
              </a:rPr>
              <a:t>Belbin test</a:t>
            </a:r>
          </a:p>
          <a:p>
            <a:pPr algn="ctr"/>
            <a:r>
              <a:rPr lang="en-GB" dirty="0">
                <a:solidFill>
                  <a:srgbClr val="FFFF00"/>
                </a:solidFill>
                <a:latin typeface="arial" panose="020B0604020202020204" pitchFamily="34" charset="0"/>
              </a:rPr>
              <a:t>(</a:t>
            </a:r>
            <a:r>
              <a:rPr lang="en-GB" sz="2400" dirty="0">
                <a:solidFill>
                  <a:srgbClr val="FFFF00"/>
                </a:solidFill>
                <a:latin typeface="arial" panose="020B0604020202020204" pitchFamily="34" charset="0"/>
              </a:rPr>
              <a:t>Belbin Self-Perception Inventory)</a:t>
            </a:r>
          </a:p>
          <a:p>
            <a:pPr algn="ctr"/>
            <a:endParaRPr lang="en-GB" dirty="0">
              <a:solidFill>
                <a:srgbClr val="FFFF00"/>
              </a:solidFill>
              <a:latin typeface="arial" panose="020B0604020202020204" pitchFamily="34" charset="0"/>
            </a:endParaRPr>
          </a:p>
          <a:p>
            <a:pPr algn="ctr"/>
            <a:endParaRPr lang="en-GB" dirty="0">
              <a:solidFill>
                <a:srgbClr val="FFFF00"/>
              </a:solidFill>
              <a:latin typeface="Algerian" panose="04020705040A02060702" pitchFamily="82" charset="0"/>
            </a:endParaRPr>
          </a:p>
        </p:txBody>
      </p:sp>
      <p:sp>
        <p:nvSpPr>
          <p:cNvPr id="8" name="TextBox 7">
            <a:extLst>
              <a:ext uri="{FF2B5EF4-FFF2-40B4-BE49-F238E27FC236}">
                <a16:creationId xmlns:a16="http://schemas.microsoft.com/office/drawing/2014/main" id="{CCE01BE2-7DE6-4BA4-8AA2-459AADDCDB87}"/>
              </a:ext>
            </a:extLst>
          </p:cNvPr>
          <p:cNvSpPr txBox="1"/>
          <p:nvPr/>
        </p:nvSpPr>
        <p:spPr>
          <a:xfrm>
            <a:off x="3601328" y="2180492"/>
            <a:ext cx="5345723" cy="1569660"/>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Belbin devised  the self-perception test in 1969. By taking the test it determined the role of the individual within the team.</a:t>
            </a:r>
          </a:p>
        </p:txBody>
      </p:sp>
    </p:spTree>
    <p:extLst>
      <p:ext uri="{BB962C8B-B14F-4D97-AF65-F5344CB8AC3E}">
        <p14:creationId xmlns:p14="http://schemas.microsoft.com/office/powerpoint/2010/main" val="3673235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546BE-8776-40FE-89DD-61438465758F}"/>
              </a:ext>
            </a:extLst>
          </p:cNvPr>
          <p:cNvSpPr>
            <a:spLocks noGrp="1"/>
          </p:cNvSpPr>
          <p:nvPr>
            <p:ph type="title"/>
          </p:nvPr>
        </p:nvSpPr>
        <p:spPr>
          <a:xfrm>
            <a:off x="1141413" y="609600"/>
            <a:ext cx="4471728" cy="726831"/>
          </a:xfrm>
        </p:spPr>
        <p:txBody>
          <a:bodyPr/>
          <a:lstStyle/>
          <a:p>
            <a:pPr algn="ctr"/>
            <a:r>
              <a:rPr lang="en-GB" dirty="0">
                <a:solidFill>
                  <a:srgbClr val="FFFF00"/>
                </a:solidFill>
                <a:latin typeface="Algerian" panose="04020705040A02060702" pitchFamily="82" charset="0"/>
              </a:rPr>
              <a:t>Belbin’s team roles</a:t>
            </a:r>
          </a:p>
        </p:txBody>
      </p:sp>
      <p:sp>
        <p:nvSpPr>
          <p:cNvPr id="4" name="Text Placeholder 3">
            <a:extLst>
              <a:ext uri="{FF2B5EF4-FFF2-40B4-BE49-F238E27FC236}">
                <a16:creationId xmlns:a16="http://schemas.microsoft.com/office/drawing/2014/main" id="{BA7D721A-9CFF-4BE1-8535-C71554A9E4F8}"/>
              </a:ext>
            </a:extLst>
          </p:cNvPr>
          <p:cNvSpPr>
            <a:spLocks noGrp="1"/>
          </p:cNvSpPr>
          <p:nvPr>
            <p:ph type="body" sz="half" idx="2"/>
          </p:nvPr>
        </p:nvSpPr>
        <p:spPr>
          <a:xfrm>
            <a:off x="1127215" y="1688123"/>
            <a:ext cx="4471728" cy="4271889"/>
          </a:xfrm>
        </p:spPr>
        <p:txBody>
          <a:bodyPr>
            <a:normAutofit/>
          </a:bodyPr>
          <a:lstStyle/>
          <a:p>
            <a:pPr algn="ctr"/>
            <a:r>
              <a:rPr lang="en-GB" sz="2400" dirty="0">
                <a:latin typeface="Arial" panose="020B0604020202020204" pitchFamily="34" charset="0"/>
                <a:cs typeface="Arial" panose="020B0604020202020204" pitchFamily="34" charset="0"/>
              </a:rPr>
              <a:t>Belbin categorised a team into nine different categories and produced a list of what each team member’s role is within the team and their strengths and weaknesses are</a:t>
            </a:r>
            <a:r>
              <a:rPr lang="en-GB" sz="2000" dirty="0">
                <a:latin typeface="Arial" panose="020B0604020202020204" pitchFamily="34" charset="0"/>
                <a:cs typeface="Arial" panose="020B0604020202020204" pitchFamily="34" charset="0"/>
              </a:rPr>
              <a:t>.</a:t>
            </a:r>
          </a:p>
        </p:txBody>
      </p:sp>
      <p:pic>
        <p:nvPicPr>
          <p:cNvPr id="10" name="Picture Placeholder 9">
            <a:extLst>
              <a:ext uri="{FF2B5EF4-FFF2-40B4-BE49-F238E27FC236}">
                <a16:creationId xmlns:a16="http://schemas.microsoft.com/office/drawing/2014/main" id="{9D8FFCE1-E021-4136-A8D5-72F4BCF5B642}"/>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2031" r="2031"/>
          <a:stretch>
            <a:fillRect/>
          </a:stretch>
        </p:blipFill>
        <p:spPr>
          <a:xfrm>
            <a:off x="5992813" y="609600"/>
            <a:ext cx="5054600" cy="5453063"/>
          </a:xfrm>
        </p:spPr>
      </p:pic>
    </p:spTree>
    <p:extLst>
      <p:ext uri="{BB962C8B-B14F-4D97-AF65-F5344CB8AC3E}">
        <p14:creationId xmlns:p14="http://schemas.microsoft.com/office/powerpoint/2010/main" val="459597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4FD98C3-FF03-4FF1-9641-05E26F2D8C90}"/>
              </a:ext>
            </a:extLst>
          </p:cNvPr>
          <p:cNvSpPr>
            <a:spLocks noGrp="1"/>
          </p:cNvSpPr>
          <p:nvPr>
            <p:ph type="body" idx="1"/>
          </p:nvPr>
        </p:nvSpPr>
        <p:spPr>
          <a:xfrm>
            <a:off x="1141410" y="1519311"/>
            <a:ext cx="3196899" cy="759655"/>
          </a:xfrm>
        </p:spPr>
        <p:txBody>
          <a:bodyPr/>
          <a:lstStyle/>
          <a:p>
            <a:pPr algn="ctr"/>
            <a:r>
              <a:rPr lang="en-GB" sz="3200" dirty="0">
                <a:solidFill>
                  <a:srgbClr val="FFFF00"/>
                </a:solidFill>
                <a:latin typeface="Algerian" panose="04020705040A02060702" pitchFamily="82" charset="0"/>
              </a:rPr>
              <a:t>plant</a:t>
            </a:r>
          </a:p>
        </p:txBody>
      </p:sp>
      <p:sp>
        <p:nvSpPr>
          <p:cNvPr id="4" name="Text Placeholder 3">
            <a:extLst>
              <a:ext uri="{FF2B5EF4-FFF2-40B4-BE49-F238E27FC236}">
                <a16:creationId xmlns:a16="http://schemas.microsoft.com/office/drawing/2014/main" id="{75A35A50-E8B7-4CD4-8D09-AA8407506CEA}"/>
              </a:ext>
            </a:extLst>
          </p:cNvPr>
          <p:cNvSpPr>
            <a:spLocks noGrp="1"/>
          </p:cNvSpPr>
          <p:nvPr>
            <p:ph type="body" sz="half" idx="15"/>
          </p:nvPr>
        </p:nvSpPr>
        <p:spPr>
          <a:xfrm>
            <a:off x="1127918" y="2275795"/>
            <a:ext cx="3208735" cy="3515404"/>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Creative</a:t>
            </a:r>
          </a:p>
          <a:p>
            <a:pPr algn="ctr"/>
            <a:r>
              <a:rPr lang="en-GB" sz="2400" dirty="0">
                <a:latin typeface="Arial" panose="020B0604020202020204" pitchFamily="34" charset="0"/>
                <a:cs typeface="Arial" panose="020B0604020202020204" pitchFamily="34" charset="0"/>
              </a:rPr>
              <a:t>Imaginative</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Preoccupied</a:t>
            </a:r>
          </a:p>
        </p:txBody>
      </p:sp>
      <p:sp>
        <p:nvSpPr>
          <p:cNvPr id="5" name="Text Placeholder 4">
            <a:extLst>
              <a:ext uri="{FF2B5EF4-FFF2-40B4-BE49-F238E27FC236}">
                <a16:creationId xmlns:a16="http://schemas.microsoft.com/office/drawing/2014/main" id="{08EFC726-B1F6-411E-992A-F0FAF0783A05}"/>
              </a:ext>
            </a:extLst>
          </p:cNvPr>
          <p:cNvSpPr>
            <a:spLocks noGrp="1"/>
          </p:cNvSpPr>
          <p:nvPr>
            <p:ph type="body" sz="quarter" idx="3"/>
          </p:nvPr>
        </p:nvSpPr>
        <p:spPr>
          <a:xfrm>
            <a:off x="4514766" y="1519310"/>
            <a:ext cx="3184385" cy="759655"/>
          </a:xfrm>
        </p:spPr>
        <p:txBody>
          <a:bodyPr/>
          <a:lstStyle/>
          <a:p>
            <a:pPr algn="ctr"/>
            <a:r>
              <a:rPr lang="en-GB" sz="3200" dirty="0">
                <a:solidFill>
                  <a:srgbClr val="FFFF00"/>
                </a:solidFill>
                <a:latin typeface="Algerian" panose="04020705040A02060702" pitchFamily="82" charset="0"/>
                <a:cs typeface="Arial" panose="020B0604020202020204" pitchFamily="34" charset="0"/>
              </a:rPr>
              <a:t>Resource Investigator</a:t>
            </a:r>
          </a:p>
        </p:txBody>
      </p:sp>
      <p:sp>
        <p:nvSpPr>
          <p:cNvPr id="6" name="Text Placeholder 5">
            <a:extLst>
              <a:ext uri="{FF2B5EF4-FFF2-40B4-BE49-F238E27FC236}">
                <a16:creationId xmlns:a16="http://schemas.microsoft.com/office/drawing/2014/main" id="{81DC5015-D147-4262-8ACC-B1EBE94CAB64}"/>
              </a:ext>
            </a:extLst>
          </p:cNvPr>
          <p:cNvSpPr>
            <a:spLocks noGrp="1"/>
          </p:cNvSpPr>
          <p:nvPr>
            <p:ph type="body" sz="half" idx="16"/>
          </p:nvPr>
        </p:nvSpPr>
        <p:spPr>
          <a:xfrm>
            <a:off x="4504213" y="2275795"/>
            <a:ext cx="3195830" cy="3518576"/>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Outgoing</a:t>
            </a:r>
          </a:p>
          <a:p>
            <a:pPr algn="ctr"/>
            <a:r>
              <a:rPr lang="en-GB" sz="2400" dirty="0">
                <a:latin typeface="Arial" panose="020B0604020202020204" pitchFamily="34" charset="0"/>
                <a:cs typeface="Arial" panose="020B0604020202020204" pitchFamily="34" charset="0"/>
              </a:rPr>
              <a:t>Enthusiastic</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Losses interest easily</a:t>
            </a:r>
          </a:p>
        </p:txBody>
      </p:sp>
      <p:sp>
        <p:nvSpPr>
          <p:cNvPr id="7" name="Text Placeholder 6">
            <a:extLst>
              <a:ext uri="{FF2B5EF4-FFF2-40B4-BE49-F238E27FC236}">
                <a16:creationId xmlns:a16="http://schemas.microsoft.com/office/drawing/2014/main" id="{EC5BCE5E-483B-4CF7-9180-8ADCB756BA3B}"/>
              </a:ext>
            </a:extLst>
          </p:cNvPr>
          <p:cNvSpPr>
            <a:spLocks noGrp="1"/>
          </p:cNvSpPr>
          <p:nvPr>
            <p:ph type="body" sz="quarter" idx="13"/>
          </p:nvPr>
        </p:nvSpPr>
        <p:spPr>
          <a:xfrm>
            <a:off x="7852442" y="1516140"/>
            <a:ext cx="3194968" cy="759655"/>
          </a:xfrm>
        </p:spPr>
        <p:txBody>
          <a:bodyPr/>
          <a:lstStyle/>
          <a:p>
            <a:pPr algn="ctr"/>
            <a:r>
              <a:rPr lang="en-GB" sz="3200" dirty="0">
                <a:solidFill>
                  <a:srgbClr val="FFFF00"/>
                </a:solidFill>
                <a:latin typeface="Algerian" panose="04020705040A02060702" pitchFamily="82" charset="0"/>
              </a:rPr>
              <a:t>Co-ordinator</a:t>
            </a:r>
          </a:p>
        </p:txBody>
      </p:sp>
      <p:sp>
        <p:nvSpPr>
          <p:cNvPr id="8" name="Text Placeholder 7">
            <a:extLst>
              <a:ext uri="{FF2B5EF4-FFF2-40B4-BE49-F238E27FC236}">
                <a16:creationId xmlns:a16="http://schemas.microsoft.com/office/drawing/2014/main" id="{2E3E392A-FB59-404F-A38A-6769B343E2DA}"/>
              </a:ext>
            </a:extLst>
          </p:cNvPr>
          <p:cNvSpPr>
            <a:spLocks noGrp="1"/>
          </p:cNvSpPr>
          <p:nvPr>
            <p:ph type="body" sz="half" idx="17"/>
          </p:nvPr>
        </p:nvSpPr>
        <p:spPr>
          <a:xfrm>
            <a:off x="7852442" y="2272623"/>
            <a:ext cx="3194968" cy="3518576"/>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Confident</a:t>
            </a:r>
          </a:p>
          <a:p>
            <a:pPr algn="ctr"/>
            <a:r>
              <a:rPr lang="en-GB" sz="2400" dirty="0">
                <a:latin typeface="Arial" panose="020B0604020202020204" pitchFamily="34" charset="0"/>
                <a:cs typeface="Arial" panose="020B0604020202020204" pitchFamily="34" charset="0"/>
              </a:rPr>
              <a:t>Identifies talent</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Manipulative</a:t>
            </a:r>
          </a:p>
        </p:txBody>
      </p:sp>
    </p:spTree>
    <p:extLst>
      <p:ext uri="{BB962C8B-B14F-4D97-AF65-F5344CB8AC3E}">
        <p14:creationId xmlns:p14="http://schemas.microsoft.com/office/powerpoint/2010/main" val="27875316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4FD98C3-FF03-4FF1-9641-05E26F2D8C90}"/>
              </a:ext>
            </a:extLst>
          </p:cNvPr>
          <p:cNvSpPr>
            <a:spLocks noGrp="1"/>
          </p:cNvSpPr>
          <p:nvPr>
            <p:ph type="body" idx="1"/>
          </p:nvPr>
        </p:nvSpPr>
        <p:spPr>
          <a:xfrm>
            <a:off x="1141410" y="1519311"/>
            <a:ext cx="3196899" cy="759655"/>
          </a:xfrm>
        </p:spPr>
        <p:txBody>
          <a:bodyPr/>
          <a:lstStyle/>
          <a:p>
            <a:pPr algn="ctr"/>
            <a:r>
              <a:rPr lang="en-GB" sz="3200" dirty="0">
                <a:solidFill>
                  <a:srgbClr val="FFFF00"/>
                </a:solidFill>
                <a:latin typeface="Algerian" panose="04020705040A02060702" pitchFamily="82" charset="0"/>
              </a:rPr>
              <a:t>shaper</a:t>
            </a:r>
          </a:p>
        </p:txBody>
      </p:sp>
      <p:sp>
        <p:nvSpPr>
          <p:cNvPr id="4" name="Text Placeholder 3">
            <a:extLst>
              <a:ext uri="{FF2B5EF4-FFF2-40B4-BE49-F238E27FC236}">
                <a16:creationId xmlns:a16="http://schemas.microsoft.com/office/drawing/2014/main" id="{75A35A50-E8B7-4CD4-8D09-AA8407506CEA}"/>
              </a:ext>
            </a:extLst>
          </p:cNvPr>
          <p:cNvSpPr>
            <a:spLocks noGrp="1"/>
          </p:cNvSpPr>
          <p:nvPr>
            <p:ph type="body" sz="half" idx="15"/>
          </p:nvPr>
        </p:nvSpPr>
        <p:spPr>
          <a:xfrm>
            <a:off x="1127918" y="2275795"/>
            <a:ext cx="3208735" cy="3515404"/>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Thrives on pressure</a:t>
            </a:r>
          </a:p>
          <a:p>
            <a:pPr algn="ctr"/>
            <a:r>
              <a:rPr lang="en-GB" sz="2400" dirty="0">
                <a:latin typeface="Arial" panose="020B0604020202020204" pitchFamily="34" charset="0"/>
                <a:cs typeface="Arial" panose="020B0604020202020204" pitchFamily="34" charset="0"/>
              </a:rPr>
              <a:t>Driven</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Offend people's feelings</a:t>
            </a:r>
          </a:p>
        </p:txBody>
      </p:sp>
      <p:sp>
        <p:nvSpPr>
          <p:cNvPr id="5" name="Text Placeholder 4">
            <a:extLst>
              <a:ext uri="{FF2B5EF4-FFF2-40B4-BE49-F238E27FC236}">
                <a16:creationId xmlns:a16="http://schemas.microsoft.com/office/drawing/2014/main" id="{08EFC726-B1F6-411E-992A-F0FAF0783A05}"/>
              </a:ext>
            </a:extLst>
          </p:cNvPr>
          <p:cNvSpPr>
            <a:spLocks noGrp="1"/>
          </p:cNvSpPr>
          <p:nvPr>
            <p:ph type="body" sz="quarter" idx="3"/>
          </p:nvPr>
        </p:nvSpPr>
        <p:spPr>
          <a:xfrm>
            <a:off x="7866205" y="1254234"/>
            <a:ext cx="3184385" cy="759655"/>
          </a:xfrm>
        </p:spPr>
        <p:txBody>
          <a:bodyPr/>
          <a:lstStyle/>
          <a:p>
            <a:pPr algn="ctr"/>
            <a:r>
              <a:rPr lang="en-GB" sz="3200" dirty="0">
                <a:solidFill>
                  <a:srgbClr val="FFFF00"/>
                </a:solidFill>
                <a:latin typeface="Algerian" panose="04020705040A02060702" pitchFamily="82" charset="0"/>
                <a:cs typeface="Arial" panose="020B0604020202020204" pitchFamily="34" charset="0"/>
              </a:rPr>
              <a:t>TEAMWORKER</a:t>
            </a:r>
          </a:p>
        </p:txBody>
      </p:sp>
      <p:sp>
        <p:nvSpPr>
          <p:cNvPr id="6" name="Text Placeholder 5">
            <a:extLst>
              <a:ext uri="{FF2B5EF4-FFF2-40B4-BE49-F238E27FC236}">
                <a16:creationId xmlns:a16="http://schemas.microsoft.com/office/drawing/2014/main" id="{81DC5015-D147-4262-8ACC-B1EBE94CAB64}"/>
              </a:ext>
            </a:extLst>
          </p:cNvPr>
          <p:cNvSpPr>
            <a:spLocks noGrp="1"/>
          </p:cNvSpPr>
          <p:nvPr>
            <p:ph type="body" sz="half" idx="16"/>
          </p:nvPr>
        </p:nvSpPr>
        <p:spPr>
          <a:xfrm>
            <a:off x="7868252" y="2266280"/>
            <a:ext cx="3195830" cy="3518576"/>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Co-operative</a:t>
            </a:r>
          </a:p>
          <a:p>
            <a:pPr algn="ctr"/>
            <a:r>
              <a:rPr lang="en-GB" sz="2400" dirty="0">
                <a:latin typeface="Arial" panose="020B0604020202020204" pitchFamily="34" charset="0"/>
                <a:cs typeface="Arial" panose="020B0604020202020204" pitchFamily="34" charset="0"/>
              </a:rPr>
              <a:t>Diplomatic</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Avoids confrontation</a:t>
            </a:r>
          </a:p>
        </p:txBody>
      </p:sp>
      <p:sp>
        <p:nvSpPr>
          <p:cNvPr id="7" name="Text Placeholder 6">
            <a:extLst>
              <a:ext uri="{FF2B5EF4-FFF2-40B4-BE49-F238E27FC236}">
                <a16:creationId xmlns:a16="http://schemas.microsoft.com/office/drawing/2014/main" id="{EC5BCE5E-483B-4CF7-9180-8ADCB756BA3B}"/>
              </a:ext>
            </a:extLst>
          </p:cNvPr>
          <p:cNvSpPr>
            <a:spLocks noGrp="1"/>
          </p:cNvSpPr>
          <p:nvPr>
            <p:ph type="body" sz="quarter" idx="13"/>
          </p:nvPr>
        </p:nvSpPr>
        <p:spPr>
          <a:xfrm>
            <a:off x="4505075" y="1506625"/>
            <a:ext cx="3194968" cy="759655"/>
          </a:xfrm>
        </p:spPr>
        <p:txBody>
          <a:bodyPr/>
          <a:lstStyle/>
          <a:p>
            <a:pPr algn="ctr"/>
            <a:r>
              <a:rPr lang="en-GB" sz="3200" dirty="0">
                <a:solidFill>
                  <a:srgbClr val="FFFF00"/>
                </a:solidFill>
                <a:latin typeface="Algerian" panose="04020705040A02060702" pitchFamily="82" charset="0"/>
              </a:rPr>
              <a:t>Monitor Evaluator</a:t>
            </a:r>
          </a:p>
        </p:txBody>
      </p:sp>
      <p:sp>
        <p:nvSpPr>
          <p:cNvPr id="8" name="Text Placeholder 7">
            <a:extLst>
              <a:ext uri="{FF2B5EF4-FFF2-40B4-BE49-F238E27FC236}">
                <a16:creationId xmlns:a16="http://schemas.microsoft.com/office/drawing/2014/main" id="{2E3E392A-FB59-404F-A38A-6769B343E2DA}"/>
              </a:ext>
            </a:extLst>
          </p:cNvPr>
          <p:cNvSpPr>
            <a:spLocks noGrp="1"/>
          </p:cNvSpPr>
          <p:nvPr>
            <p:ph type="body" sz="half" idx="17"/>
          </p:nvPr>
        </p:nvSpPr>
        <p:spPr>
          <a:xfrm>
            <a:off x="4505075" y="2275795"/>
            <a:ext cx="3194968" cy="3518576"/>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Strategic</a:t>
            </a:r>
          </a:p>
          <a:p>
            <a:pPr algn="ctr"/>
            <a:r>
              <a:rPr lang="en-GB" sz="2400" dirty="0">
                <a:latin typeface="Arial" panose="020B0604020202020204" pitchFamily="34" charset="0"/>
                <a:cs typeface="Arial" panose="020B0604020202020204" pitchFamily="34" charset="0"/>
              </a:rPr>
              <a:t>Judges well</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Lacks drive to inspire</a:t>
            </a:r>
          </a:p>
        </p:txBody>
      </p:sp>
    </p:spTree>
    <p:extLst>
      <p:ext uri="{BB962C8B-B14F-4D97-AF65-F5344CB8AC3E}">
        <p14:creationId xmlns:p14="http://schemas.microsoft.com/office/powerpoint/2010/main" val="16259490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4FD98C3-FF03-4FF1-9641-05E26F2D8C90}"/>
              </a:ext>
            </a:extLst>
          </p:cNvPr>
          <p:cNvSpPr>
            <a:spLocks noGrp="1"/>
          </p:cNvSpPr>
          <p:nvPr>
            <p:ph type="body" idx="1"/>
          </p:nvPr>
        </p:nvSpPr>
        <p:spPr>
          <a:xfrm>
            <a:off x="1141410" y="1519311"/>
            <a:ext cx="3196899" cy="759655"/>
          </a:xfrm>
        </p:spPr>
        <p:txBody>
          <a:bodyPr/>
          <a:lstStyle/>
          <a:p>
            <a:pPr algn="ctr"/>
            <a:r>
              <a:rPr lang="en-GB" sz="3200" dirty="0">
                <a:solidFill>
                  <a:srgbClr val="FFFF00"/>
                </a:solidFill>
                <a:latin typeface="Algerian" panose="04020705040A02060702" pitchFamily="82" charset="0"/>
              </a:rPr>
              <a:t>IMPLOMENTER</a:t>
            </a:r>
          </a:p>
        </p:txBody>
      </p:sp>
      <p:sp>
        <p:nvSpPr>
          <p:cNvPr id="4" name="Text Placeholder 3">
            <a:extLst>
              <a:ext uri="{FF2B5EF4-FFF2-40B4-BE49-F238E27FC236}">
                <a16:creationId xmlns:a16="http://schemas.microsoft.com/office/drawing/2014/main" id="{75A35A50-E8B7-4CD4-8D09-AA8407506CEA}"/>
              </a:ext>
            </a:extLst>
          </p:cNvPr>
          <p:cNvSpPr>
            <a:spLocks noGrp="1"/>
          </p:cNvSpPr>
          <p:nvPr>
            <p:ph type="body" sz="half" idx="15"/>
          </p:nvPr>
        </p:nvSpPr>
        <p:spPr>
          <a:xfrm>
            <a:off x="1127918" y="2275795"/>
            <a:ext cx="3208735" cy="3515404"/>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Practical</a:t>
            </a:r>
          </a:p>
          <a:p>
            <a:pPr algn="ctr"/>
            <a:r>
              <a:rPr lang="en-GB" sz="2400" dirty="0">
                <a:latin typeface="Arial" panose="020B0604020202020204" pitchFamily="34" charset="0"/>
                <a:cs typeface="Arial" panose="020B0604020202020204" pitchFamily="34" charset="0"/>
              </a:rPr>
              <a:t>Efficient</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Inflexible</a:t>
            </a:r>
          </a:p>
        </p:txBody>
      </p:sp>
      <p:sp>
        <p:nvSpPr>
          <p:cNvPr id="5" name="Text Placeholder 4">
            <a:extLst>
              <a:ext uri="{FF2B5EF4-FFF2-40B4-BE49-F238E27FC236}">
                <a16:creationId xmlns:a16="http://schemas.microsoft.com/office/drawing/2014/main" id="{08EFC726-B1F6-411E-992A-F0FAF0783A05}"/>
              </a:ext>
            </a:extLst>
          </p:cNvPr>
          <p:cNvSpPr>
            <a:spLocks noGrp="1"/>
          </p:cNvSpPr>
          <p:nvPr>
            <p:ph type="body" sz="quarter" idx="3"/>
          </p:nvPr>
        </p:nvSpPr>
        <p:spPr>
          <a:xfrm>
            <a:off x="4514766" y="1519310"/>
            <a:ext cx="3184385" cy="759655"/>
          </a:xfrm>
        </p:spPr>
        <p:txBody>
          <a:bodyPr/>
          <a:lstStyle/>
          <a:p>
            <a:pPr algn="ctr"/>
            <a:r>
              <a:rPr lang="en-GB" sz="3200" dirty="0">
                <a:solidFill>
                  <a:srgbClr val="FFFF00"/>
                </a:solidFill>
                <a:latin typeface="Algerian" panose="04020705040A02060702" pitchFamily="82" charset="0"/>
                <a:cs typeface="Arial" panose="020B0604020202020204" pitchFamily="34" charset="0"/>
              </a:rPr>
              <a:t>Completer finisher</a:t>
            </a:r>
          </a:p>
        </p:txBody>
      </p:sp>
      <p:sp>
        <p:nvSpPr>
          <p:cNvPr id="6" name="Text Placeholder 5">
            <a:extLst>
              <a:ext uri="{FF2B5EF4-FFF2-40B4-BE49-F238E27FC236}">
                <a16:creationId xmlns:a16="http://schemas.microsoft.com/office/drawing/2014/main" id="{81DC5015-D147-4262-8ACC-B1EBE94CAB64}"/>
              </a:ext>
            </a:extLst>
          </p:cNvPr>
          <p:cNvSpPr>
            <a:spLocks noGrp="1"/>
          </p:cNvSpPr>
          <p:nvPr>
            <p:ph type="body" sz="half" idx="16"/>
          </p:nvPr>
        </p:nvSpPr>
        <p:spPr>
          <a:xfrm>
            <a:off x="4504213" y="2275795"/>
            <a:ext cx="3195830" cy="3518576"/>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Searches out errors</a:t>
            </a:r>
          </a:p>
          <a:p>
            <a:pPr algn="ctr"/>
            <a:r>
              <a:rPr lang="en-GB" sz="2400" dirty="0">
                <a:latin typeface="Arial" panose="020B0604020202020204" pitchFamily="34" charset="0"/>
                <a:cs typeface="Arial" panose="020B0604020202020204" pitchFamily="34" charset="0"/>
              </a:rPr>
              <a:t>Polishes and perfects</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Reluctant to delegate</a:t>
            </a:r>
          </a:p>
        </p:txBody>
      </p:sp>
      <p:sp>
        <p:nvSpPr>
          <p:cNvPr id="7" name="Text Placeholder 6">
            <a:extLst>
              <a:ext uri="{FF2B5EF4-FFF2-40B4-BE49-F238E27FC236}">
                <a16:creationId xmlns:a16="http://schemas.microsoft.com/office/drawing/2014/main" id="{EC5BCE5E-483B-4CF7-9180-8ADCB756BA3B}"/>
              </a:ext>
            </a:extLst>
          </p:cNvPr>
          <p:cNvSpPr>
            <a:spLocks noGrp="1"/>
          </p:cNvSpPr>
          <p:nvPr>
            <p:ph type="body" sz="quarter" idx="13"/>
          </p:nvPr>
        </p:nvSpPr>
        <p:spPr>
          <a:xfrm>
            <a:off x="7852442" y="1516140"/>
            <a:ext cx="3194968" cy="759655"/>
          </a:xfrm>
        </p:spPr>
        <p:txBody>
          <a:bodyPr/>
          <a:lstStyle/>
          <a:p>
            <a:pPr algn="ctr"/>
            <a:r>
              <a:rPr lang="en-GB" sz="3200" dirty="0">
                <a:solidFill>
                  <a:srgbClr val="FFFF00"/>
                </a:solidFill>
                <a:latin typeface="Algerian" panose="04020705040A02060702" pitchFamily="82" charset="0"/>
              </a:rPr>
              <a:t>Specialist</a:t>
            </a:r>
          </a:p>
        </p:txBody>
      </p:sp>
      <p:sp>
        <p:nvSpPr>
          <p:cNvPr id="8" name="Text Placeholder 7">
            <a:extLst>
              <a:ext uri="{FF2B5EF4-FFF2-40B4-BE49-F238E27FC236}">
                <a16:creationId xmlns:a16="http://schemas.microsoft.com/office/drawing/2014/main" id="{2E3E392A-FB59-404F-A38A-6769B343E2DA}"/>
              </a:ext>
            </a:extLst>
          </p:cNvPr>
          <p:cNvSpPr>
            <a:spLocks noGrp="1"/>
          </p:cNvSpPr>
          <p:nvPr>
            <p:ph type="body" sz="half" idx="17"/>
          </p:nvPr>
        </p:nvSpPr>
        <p:spPr>
          <a:xfrm>
            <a:off x="7852442" y="2272623"/>
            <a:ext cx="3194968" cy="3518576"/>
          </a:xfrm>
        </p:spPr>
        <p:txBody>
          <a:bodyPr>
            <a:normAutofit/>
          </a:bodyPr>
          <a:lstStyle/>
          <a:p>
            <a:pPr algn="ctr"/>
            <a:r>
              <a:rPr lang="en-GB" sz="2400" dirty="0">
                <a:latin typeface="Arial" panose="020B0604020202020204" pitchFamily="34" charset="0"/>
                <a:cs typeface="Arial" panose="020B0604020202020204" pitchFamily="34" charset="0"/>
              </a:rPr>
              <a:t>STREGHTS</a:t>
            </a:r>
          </a:p>
          <a:p>
            <a:pPr algn="ctr"/>
            <a:r>
              <a:rPr lang="en-GB" sz="2400" dirty="0">
                <a:latin typeface="Arial" panose="020B0604020202020204" pitchFamily="34" charset="0"/>
                <a:cs typeface="Arial" panose="020B0604020202020204" pitchFamily="34" charset="0"/>
              </a:rPr>
              <a:t>Dedicated</a:t>
            </a:r>
          </a:p>
          <a:p>
            <a:pPr algn="ctr"/>
            <a:r>
              <a:rPr lang="en-GB" sz="2400" dirty="0">
                <a:latin typeface="Arial" panose="020B0604020202020204" pitchFamily="34" charset="0"/>
                <a:cs typeface="Arial" panose="020B0604020202020204" pitchFamily="34" charset="0"/>
              </a:rPr>
              <a:t>Specialist knowledge</a:t>
            </a:r>
          </a:p>
          <a:p>
            <a:pPr algn="ctr"/>
            <a:r>
              <a:rPr lang="en-GB" sz="2400" dirty="0">
                <a:latin typeface="Arial" panose="020B0604020202020204" pitchFamily="34" charset="0"/>
                <a:cs typeface="Arial" panose="020B0604020202020204" pitchFamily="34" charset="0"/>
              </a:rPr>
              <a:t>WEEKNESSES</a:t>
            </a:r>
          </a:p>
          <a:p>
            <a:pPr algn="ctr"/>
            <a:r>
              <a:rPr lang="en-GB" sz="2400" dirty="0">
                <a:latin typeface="Arial" panose="020B0604020202020204" pitchFamily="34" charset="0"/>
                <a:cs typeface="Arial" panose="020B0604020202020204" pitchFamily="34" charset="0"/>
              </a:rPr>
              <a:t>Dwell on technicalities</a:t>
            </a:r>
          </a:p>
        </p:txBody>
      </p:sp>
    </p:spTree>
    <p:extLst>
      <p:ext uri="{BB962C8B-B14F-4D97-AF65-F5344CB8AC3E}">
        <p14:creationId xmlns:p14="http://schemas.microsoft.com/office/powerpoint/2010/main" val="242647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1E160C58-C278-4058-B565-AC65FA596D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20"/>
            <a:ext cx="12192000" cy="6842760"/>
          </a:xfrm>
          <a:prstGeom prst="rect">
            <a:avLst/>
          </a:prstGeom>
        </p:spPr>
      </p:pic>
    </p:spTree>
    <p:extLst>
      <p:ext uri="{BB962C8B-B14F-4D97-AF65-F5344CB8AC3E}">
        <p14:creationId xmlns:p14="http://schemas.microsoft.com/office/powerpoint/2010/main" val="1612318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Circuit</Template>
  <TotalTime>594</TotalTime>
  <Words>421</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Algerian</vt:lpstr>
      <vt:lpstr>Arial</vt:lpstr>
      <vt:lpstr>Arial</vt:lpstr>
      <vt:lpstr>Arial Black</vt:lpstr>
      <vt:lpstr>Tw Cen MT</vt:lpstr>
      <vt:lpstr>Circuit</vt:lpstr>
      <vt:lpstr> Effective Team Working bmsk4002 by Neil jagger</vt:lpstr>
      <vt:lpstr>What is a team ?</vt:lpstr>
      <vt:lpstr> What makes an effective team ?</vt:lpstr>
      <vt:lpstr>PowerPoint Presentation</vt:lpstr>
      <vt:lpstr>PowerPoint Presentation</vt:lpstr>
      <vt:lpstr>PowerPoint Presentation</vt:lpstr>
      <vt:lpstr>Belbin TEAM ROLES</vt:lpstr>
      <vt:lpstr>PowerPoint Presentation</vt:lpstr>
      <vt:lpstr>Belbin’s team roles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dc:title>
  <dc:creator>neil jagger</dc:creator>
  <cp:lastModifiedBy>neil jagger</cp:lastModifiedBy>
  <cp:revision>6</cp:revision>
  <dcterms:created xsi:type="dcterms:W3CDTF">2020-05-04T11:58:51Z</dcterms:created>
  <dcterms:modified xsi:type="dcterms:W3CDTF">2020-05-16T13:16:05Z</dcterms:modified>
</cp:coreProperties>
</file>