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notesMasterIdLst>
    <p:notesMasterId r:id="rId10"/>
  </p:notesMasterIdLst>
  <p:sldIdLst>
    <p:sldId id="256" r:id="rId2"/>
    <p:sldId id="257" r:id="rId3"/>
    <p:sldId id="259" r:id="rId4"/>
    <p:sldId id="258" r:id="rId5"/>
    <p:sldId id="263" r:id="rId6"/>
    <p:sldId id="260" r:id="rId7"/>
    <p:sldId id="261" r:id="rId8"/>
    <p:sldId id="262"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4A8215-C6FB-49DC-ABEB-09D9284FD684}" v="4" dt="2025-11-05T23:39:50.4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559" autoAdjust="0"/>
    <p:restoredTop sz="94660"/>
  </p:normalViewPr>
  <p:slideViewPr>
    <p:cSldViewPr snapToGrid="0">
      <p:cViewPr varScale="1">
        <p:scale>
          <a:sx n="78" d="100"/>
          <a:sy n="78" d="100"/>
        </p:scale>
        <p:origin x="1128"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maine Silby" userId="71e3de15acd92ddb" providerId="LiveId" clId="{3878C254-D3E0-4EAB-B92C-ED9080DBB7D7}"/>
    <pc:docChg chg="undo custSel modSld">
      <pc:chgData name="Charmaine Silby" userId="71e3de15acd92ddb" providerId="LiveId" clId="{3878C254-D3E0-4EAB-B92C-ED9080DBB7D7}" dt="2025-11-05T23:41:58.771" v="63" actId="20577"/>
      <pc:docMkLst>
        <pc:docMk/>
      </pc:docMkLst>
      <pc:sldChg chg="addSp delSp modSp mod modAnim">
        <pc:chgData name="Charmaine Silby" userId="71e3de15acd92ddb" providerId="LiveId" clId="{3878C254-D3E0-4EAB-B92C-ED9080DBB7D7}" dt="2025-11-05T23:41:58.771" v="63" actId="20577"/>
        <pc:sldMkLst>
          <pc:docMk/>
          <pc:sldMk cId="2571085698" sldId="256"/>
        </pc:sldMkLst>
        <pc:spChg chg="mod">
          <ac:chgData name="Charmaine Silby" userId="71e3de15acd92ddb" providerId="LiveId" clId="{3878C254-D3E0-4EAB-B92C-ED9080DBB7D7}" dt="2025-11-05T23:39:14.638" v="2" actId="20577"/>
          <ac:spMkLst>
            <pc:docMk/>
            <pc:sldMk cId="2571085698" sldId="256"/>
            <ac:spMk id="3" creationId="{C3B69EC5-41B1-F91F-DA02-70A22C35CEC3}"/>
          </ac:spMkLst>
        </pc:spChg>
        <pc:spChg chg="add del mod">
          <ac:chgData name="Charmaine Silby" userId="71e3de15acd92ddb" providerId="LiveId" clId="{3878C254-D3E0-4EAB-B92C-ED9080DBB7D7}" dt="2025-11-05T23:41:58.771" v="63" actId="20577"/>
          <ac:spMkLst>
            <pc:docMk/>
            <pc:sldMk cId="2571085698" sldId="256"/>
            <ac:spMk id="5" creationId="{817A3C8F-6360-A847-EEF8-65E3EAEBCC59}"/>
          </ac:spMkLst>
        </pc:spChg>
        <pc:picChg chg="mod">
          <ac:chgData name="Charmaine Silby" userId="71e3de15acd92ddb" providerId="LiveId" clId="{3878C254-D3E0-4EAB-B92C-ED9080DBB7D7}" dt="2025-11-05T23:40:18.783" v="13" actId="1076"/>
          <ac:picMkLst>
            <pc:docMk/>
            <pc:sldMk cId="2571085698" sldId="256"/>
            <ac:picMk id="4" creationId="{5AC59A62-DD7C-7B55-6389-20AEE1D5B470}"/>
          </ac:picMkLst>
        </pc:picChg>
        <pc:picChg chg="add mod">
          <ac:chgData name="Charmaine Silby" userId="71e3de15acd92ddb" providerId="LiveId" clId="{3878C254-D3E0-4EAB-B92C-ED9080DBB7D7}" dt="2025-11-05T23:39:28.608" v="5" actId="1076"/>
          <ac:picMkLst>
            <pc:docMk/>
            <pc:sldMk cId="2571085698" sldId="256"/>
            <ac:picMk id="7" creationId="{F4462CC7-5627-6FE9-1D74-5A3C5E704EF6}"/>
          </ac:picMkLst>
        </pc:picChg>
      </pc:sldChg>
      <pc:sldChg chg="modSp mod">
        <pc:chgData name="Charmaine Silby" userId="71e3de15acd92ddb" providerId="LiveId" clId="{3878C254-D3E0-4EAB-B92C-ED9080DBB7D7}" dt="2025-11-05T23:39:11.675" v="1" actId="27636"/>
        <pc:sldMkLst>
          <pc:docMk/>
          <pc:sldMk cId="801967494" sldId="262"/>
        </pc:sldMkLst>
        <pc:spChg chg="mod">
          <ac:chgData name="Charmaine Silby" userId="71e3de15acd92ddb" providerId="LiveId" clId="{3878C254-D3E0-4EAB-B92C-ED9080DBB7D7}" dt="2025-11-05T23:39:11.675" v="1" actId="27636"/>
          <ac:spMkLst>
            <pc:docMk/>
            <pc:sldMk cId="801967494" sldId="262"/>
            <ac:spMk id="3" creationId="{FA307514-C75A-51E0-B40F-613E7929933C}"/>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4.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4.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BDF1098-2F1B-40CC-91C3-F350DE2ED6B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3EE23F8-445E-474B-8D2A-E9D594CAB408}">
      <dgm:prSet/>
      <dgm:spPr/>
      <dgm:t>
        <a:bodyPr/>
        <a:lstStyle/>
        <a:p>
          <a:pPr>
            <a:lnSpc>
              <a:spcPct val="100000"/>
            </a:lnSpc>
          </a:pPr>
          <a:r>
            <a:rPr lang="en-GB" b="1" dirty="0"/>
            <a:t>Vision:</a:t>
          </a:r>
          <a:endParaRPr lang="en-US" b="1" dirty="0"/>
        </a:p>
      </dgm:t>
    </dgm:pt>
    <dgm:pt modelId="{ED6F65E4-BD02-4C25-81AF-821CE572ECD3}" type="parTrans" cxnId="{12CAC8AD-AF39-4F6D-BE11-1720E423C56F}">
      <dgm:prSet/>
      <dgm:spPr/>
      <dgm:t>
        <a:bodyPr/>
        <a:lstStyle/>
        <a:p>
          <a:endParaRPr lang="en-US"/>
        </a:p>
      </dgm:t>
    </dgm:pt>
    <dgm:pt modelId="{7DA032DC-0175-4C3B-AE8D-26FAD1613380}" type="sibTrans" cxnId="{12CAC8AD-AF39-4F6D-BE11-1720E423C56F}">
      <dgm:prSet/>
      <dgm:spPr/>
      <dgm:t>
        <a:bodyPr/>
        <a:lstStyle/>
        <a:p>
          <a:endParaRPr lang="en-US"/>
        </a:p>
      </dgm:t>
    </dgm:pt>
    <dgm:pt modelId="{C19D9E5B-12B7-4C26-B64F-2465533B5437}">
      <dgm:prSet/>
      <dgm:spPr/>
      <dgm:t>
        <a:bodyPr/>
        <a:lstStyle/>
        <a:p>
          <a:pPr>
            <a:lnSpc>
              <a:spcPct val="100000"/>
            </a:lnSpc>
          </a:pPr>
          <a:r>
            <a:rPr lang="en-GB" dirty="0"/>
            <a:t>To deliver nutrient-rich, sustainable cold-pressed juices that support modern wellness lifestyles.</a:t>
          </a:r>
          <a:endParaRPr lang="en-US" dirty="0"/>
        </a:p>
      </dgm:t>
    </dgm:pt>
    <dgm:pt modelId="{1793078D-9393-45A6-A6E3-682B269E184E}" type="parTrans" cxnId="{A044F8D2-8303-4BCE-BEEA-9D57BA056682}">
      <dgm:prSet/>
      <dgm:spPr/>
      <dgm:t>
        <a:bodyPr/>
        <a:lstStyle/>
        <a:p>
          <a:endParaRPr lang="en-US"/>
        </a:p>
      </dgm:t>
    </dgm:pt>
    <dgm:pt modelId="{FBE7E221-D12B-404A-B09B-41F87210CF5B}" type="sibTrans" cxnId="{A044F8D2-8303-4BCE-BEEA-9D57BA056682}">
      <dgm:prSet/>
      <dgm:spPr/>
      <dgm:t>
        <a:bodyPr/>
        <a:lstStyle/>
        <a:p>
          <a:endParaRPr lang="en-US"/>
        </a:p>
      </dgm:t>
    </dgm:pt>
    <dgm:pt modelId="{2BCE3320-C6AF-4BC3-BC19-E6F6D9FD381E}">
      <dgm:prSet/>
      <dgm:spPr/>
      <dgm:t>
        <a:bodyPr/>
        <a:lstStyle/>
        <a:p>
          <a:pPr>
            <a:lnSpc>
              <a:spcPct val="100000"/>
            </a:lnSpc>
          </a:pPr>
          <a:r>
            <a:rPr lang="en-GB" b="1" dirty="0"/>
            <a:t>Mission: </a:t>
          </a:r>
          <a:endParaRPr lang="en-US" b="1" dirty="0"/>
        </a:p>
      </dgm:t>
    </dgm:pt>
    <dgm:pt modelId="{6202E59B-73B8-4380-86D7-E99BF6972501}" type="parTrans" cxnId="{360BFEFE-833F-4693-8341-D061048212E9}">
      <dgm:prSet/>
      <dgm:spPr/>
      <dgm:t>
        <a:bodyPr/>
        <a:lstStyle/>
        <a:p>
          <a:endParaRPr lang="en-US"/>
        </a:p>
      </dgm:t>
    </dgm:pt>
    <dgm:pt modelId="{CDECC02F-CEE2-4089-BBA9-92B133D5F6AD}" type="sibTrans" cxnId="{360BFEFE-833F-4693-8341-D061048212E9}">
      <dgm:prSet/>
      <dgm:spPr/>
      <dgm:t>
        <a:bodyPr/>
        <a:lstStyle/>
        <a:p>
          <a:endParaRPr lang="en-US"/>
        </a:p>
      </dgm:t>
    </dgm:pt>
    <dgm:pt modelId="{03BD892F-9E21-4799-BC46-6D2828203D6A}">
      <dgm:prSet/>
      <dgm:spPr/>
      <dgm:t>
        <a:bodyPr/>
        <a:lstStyle/>
        <a:p>
          <a:pPr>
            <a:lnSpc>
              <a:spcPct val="100000"/>
            </a:lnSpc>
          </a:pPr>
          <a:r>
            <a:rPr lang="en-GB" dirty="0"/>
            <a:t>Empowering healthier living through premium, functional, and eco-conscious beverages.</a:t>
          </a:r>
          <a:endParaRPr lang="en-US" dirty="0"/>
        </a:p>
      </dgm:t>
    </dgm:pt>
    <dgm:pt modelId="{A04A35D6-69C8-4FDB-A934-28678BEDA401}" type="parTrans" cxnId="{212FBAFF-B07F-444D-A954-FF2F780BCAA5}">
      <dgm:prSet/>
      <dgm:spPr/>
      <dgm:t>
        <a:bodyPr/>
        <a:lstStyle/>
        <a:p>
          <a:endParaRPr lang="en-US"/>
        </a:p>
      </dgm:t>
    </dgm:pt>
    <dgm:pt modelId="{15342D8C-5B90-4399-92C7-B93E08CF41AD}" type="sibTrans" cxnId="{212FBAFF-B07F-444D-A954-FF2F780BCAA5}">
      <dgm:prSet/>
      <dgm:spPr/>
      <dgm:t>
        <a:bodyPr/>
        <a:lstStyle/>
        <a:p>
          <a:endParaRPr lang="en-US"/>
        </a:p>
      </dgm:t>
    </dgm:pt>
    <dgm:pt modelId="{B8E9EF6D-4595-404B-A211-454CA44CCBCF}">
      <dgm:prSet/>
      <dgm:spPr/>
      <dgm:t>
        <a:bodyPr/>
        <a:lstStyle/>
        <a:p>
          <a:pPr>
            <a:lnSpc>
              <a:spcPct val="100000"/>
            </a:lnSpc>
          </a:pPr>
          <a:r>
            <a:rPr lang="en-GB" dirty="0"/>
            <a:t>According to Mordor Intelligence (2020), the global cold-pressed juice market is expanding rapidly, reflecting consumer demand for nutrient retention and minimal processing</a:t>
          </a:r>
          <a:endParaRPr lang="en-US" dirty="0"/>
        </a:p>
      </dgm:t>
    </dgm:pt>
    <dgm:pt modelId="{FAAE718E-B498-44D0-9680-589CE5186597}" type="parTrans" cxnId="{443FF947-CE57-4C3E-8413-5660AD0694A9}">
      <dgm:prSet/>
      <dgm:spPr/>
      <dgm:t>
        <a:bodyPr/>
        <a:lstStyle/>
        <a:p>
          <a:endParaRPr lang="en-US"/>
        </a:p>
      </dgm:t>
    </dgm:pt>
    <dgm:pt modelId="{9619DC99-417F-4C71-B389-FEF0E93DEAF1}" type="sibTrans" cxnId="{443FF947-CE57-4C3E-8413-5660AD0694A9}">
      <dgm:prSet/>
      <dgm:spPr/>
      <dgm:t>
        <a:bodyPr/>
        <a:lstStyle/>
        <a:p>
          <a:endParaRPr lang="en-US"/>
        </a:p>
      </dgm:t>
    </dgm:pt>
    <dgm:pt modelId="{4CA7A753-DE11-4C2B-A485-0B35F717F811}" type="pres">
      <dgm:prSet presAssocID="{2BDF1098-2F1B-40CC-91C3-F350DE2ED6B5}" presName="root" presStyleCnt="0">
        <dgm:presLayoutVars>
          <dgm:dir/>
          <dgm:resizeHandles val="exact"/>
        </dgm:presLayoutVars>
      </dgm:prSet>
      <dgm:spPr/>
    </dgm:pt>
    <dgm:pt modelId="{B0B50AFD-CAD1-40A5-8F65-5170A5D88471}" type="pres">
      <dgm:prSet presAssocID="{33EE23F8-445E-474B-8D2A-E9D594CAB408}" presName="compNode" presStyleCnt="0"/>
      <dgm:spPr/>
    </dgm:pt>
    <dgm:pt modelId="{844C96A7-C9C2-4B9A-8732-94960802BA9A}" type="pres">
      <dgm:prSet presAssocID="{33EE23F8-445E-474B-8D2A-E9D594CAB408}" presName="bgRect" presStyleLbl="bgShp" presStyleIdx="0" presStyleCnt="5" custLinFactNeighborX="-8270" custLinFactNeighborY="-14473"/>
      <dgm:spPr/>
    </dgm:pt>
    <dgm:pt modelId="{47AABEF6-C45D-4C6E-BB85-883D166FD9B0}" type="pres">
      <dgm:prSet presAssocID="{33EE23F8-445E-474B-8D2A-E9D594CAB408}"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Eyes"/>
        </a:ext>
      </dgm:extLst>
    </dgm:pt>
    <dgm:pt modelId="{506527A3-2365-4A82-A4D1-78A772A4C963}" type="pres">
      <dgm:prSet presAssocID="{33EE23F8-445E-474B-8D2A-E9D594CAB408}" presName="spaceRect" presStyleCnt="0"/>
      <dgm:spPr/>
    </dgm:pt>
    <dgm:pt modelId="{D2E0EE12-3E4B-4CE1-9E63-1FCF5713EA97}" type="pres">
      <dgm:prSet presAssocID="{33EE23F8-445E-474B-8D2A-E9D594CAB408}" presName="parTx" presStyleLbl="revTx" presStyleIdx="0" presStyleCnt="5" custLinFactNeighborX="-1320">
        <dgm:presLayoutVars>
          <dgm:chMax val="0"/>
          <dgm:chPref val="0"/>
        </dgm:presLayoutVars>
      </dgm:prSet>
      <dgm:spPr/>
    </dgm:pt>
    <dgm:pt modelId="{ED05FC9E-C674-4A07-97B5-66CB73B38405}" type="pres">
      <dgm:prSet presAssocID="{7DA032DC-0175-4C3B-AE8D-26FAD1613380}" presName="sibTrans" presStyleCnt="0"/>
      <dgm:spPr/>
    </dgm:pt>
    <dgm:pt modelId="{4C558C99-CDA1-45AF-8E72-E961490F10C2}" type="pres">
      <dgm:prSet presAssocID="{C19D9E5B-12B7-4C26-B64F-2465533B5437}" presName="compNode" presStyleCnt="0"/>
      <dgm:spPr/>
    </dgm:pt>
    <dgm:pt modelId="{06E6A312-0364-4D69-8E66-C94853309DE9}" type="pres">
      <dgm:prSet presAssocID="{C19D9E5B-12B7-4C26-B64F-2465533B5437}" presName="bgRect" presStyleLbl="bgShp" presStyleIdx="1" presStyleCnt="5"/>
      <dgm:spPr/>
    </dgm:pt>
    <dgm:pt modelId="{3714E318-005B-4F51-844A-DD4684A3A265}" type="pres">
      <dgm:prSet presAssocID="{C19D9E5B-12B7-4C26-B64F-2465533B543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Fruit Bowl"/>
        </a:ext>
      </dgm:extLst>
    </dgm:pt>
    <dgm:pt modelId="{75E58CCF-CE79-4763-8428-6F6E1D1E5927}" type="pres">
      <dgm:prSet presAssocID="{C19D9E5B-12B7-4C26-B64F-2465533B5437}" presName="spaceRect" presStyleCnt="0"/>
      <dgm:spPr/>
    </dgm:pt>
    <dgm:pt modelId="{2C93FAD3-F78D-4AB7-B3D9-C376135E1445}" type="pres">
      <dgm:prSet presAssocID="{C19D9E5B-12B7-4C26-B64F-2465533B5437}" presName="parTx" presStyleLbl="revTx" presStyleIdx="1" presStyleCnt="5" custLinFactNeighborX="-1320" custLinFactNeighborY="7601">
        <dgm:presLayoutVars>
          <dgm:chMax val="0"/>
          <dgm:chPref val="0"/>
        </dgm:presLayoutVars>
      </dgm:prSet>
      <dgm:spPr/>
    </dgm:pt>
    <dgm:pt modelId="{B6945422-C4C3-47EF-83B8-FFFFEB7D12E9}" type="pres">
      <dgm:prSet presAssocID="{FBE7E221-D12B-404A-B09B-41F87210CF5B}" presName="sibTrans" presStyleCnt="0"/>
      <dgm:spPr/>
    </dgm:pt>
    <dgm:pt modelId="{156A91D9-E2E9-430B-B9DA-2ECACE83EDCB}" type="pres">
      <dgm:prSet presAssocID="{2BCE3320-C6AF-4BC3-BC19-E6F6D9FD381E}" presName="compNode" presStyleCnt="0"/>
      <dgm:spPr/>
    </dgm:pt>
    <dgm:pt modelId="{80929954-24F8-4AA7-B7F5-17508F65EB74}" type="pres">
      <dgm:prSet presAssocID="{2BCE3320-C6AF-4BC3-BC19-E6F6D9FD381E}" presName="bgRect" presStyleLbl="bgShp" presStyleIdx="2" presStyleCnt="5"/>
      <dgm:spPr/>
    </dgm:pt>
    <dgm:pt modelId="{C602C8B3-23DC-45B5-9F7A-C5AACCB4D2AB}" type="pres">
      <dgm:prSet presAssocID="{2BCE3320-C6AF-4BC3-BC19-E6F6D9FD381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Life ring"/>
        </a:ext>
      </dgm:extLst>
    </dgm:pt>
    <dgm:pt modelId="{00B4FCDD-2E34-4C11-9EBF-0506D37ACC88}" type="pres">
      <dgm:prSet presAssocID="{2BCE3320-C6AF-4BC3-BC19-E6F6D9FD381E}" presName="spaceRect" presStyleCnt="0"/>
      <dgm:spPr/>
    </dgm:pt>
    <dgm:pt modelId="{30D83D01-5339-4370-BD59-BF5A6590E6FD}" type="pres">
      <dgm:prSet presAssocID="{2BCE3320-C6AF-4BC3-BC19-E6F6D9FD381E}" presName="parTx" presStyleLbl="revTx" presStyleIdx="2" presStyleCnt="5" custScaleX="100000" custScaleY="78438" custLinFactNeighborX="-1320" custLinFactNeighborY="10709">
        <dgm:presLayoutVars>
          <dgm:chMax val="0"/>
          <dgm:chPref val="0"/>
        </dgm:presLayoutVars>
      </dgm:prSet>
      <dgm:spPr/>
    </dgm:pt>
    <dgm:pt modelId="{8F571554-497D-44B5-851E-C08EA634FB2D}" type="pres">
      <dgm:prSet presAssocID="{CDECC02F-CEE2-4089-BBA9-92B133D5F6AD}" presName="sibTrans" presStyleCnt="0"/>
      <dgm:spPr/>
    </dgm:pt>
    <dgm:pt modelId="{21FD94C5-A097-410E-B5CB-99B985EEAD16}" type="pres">
      <dgm:prSet presAssocID="{03BD892F-9E21-4799-BC46-6D2828203D6A}" presName="compNode" presStyleCnt="0"/>
      <dgm:spPr/>
    </dgm:pt>
    <dgm:pt modelId="{B2607D64-D638-499D-A0B0-BCF15AB431FA}" type="pres">
      <dgm:prSet presAssocID="{03BD892F-9E21-4799-BC46-6D2828203D6A}" presName="bgRect" presStyleLbl="bgShp" presStyleIdx="3" presStyleCnt="5"/>
      <dgm:spPr/>
    </dgm:pt>
    <dgm:pt modelId="{7B6356D7-9F1A-4ED6-A188-86C14D10863A}" type="pres">
      <dgm:prSet presAssocID="{03BD892F-9E21-4799-BC46-6D2828203D6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Open Hand with Plant"/>
        </a:ext>
      </dgm:extLst>
    </dgm:pt>
    <dgm:pt modelId="{A6DA1096-CDE8-4047-91E3-B813795C540A}" type="pres">
      <dgm:prSet presAssocID="{03BD892F-9E21-4799-BC46-6D2828203D6A}" presName="spaceRect" presStyleCnt="0"/>
      <dgm:spPr/>
    </dgm:pt>
    <dgm:pt modelId="{C9D42DA9-78BA-4669-84A1-AAA72F2A4B47}" type="pres">
      <dgm:prSet presAssocID="{03BD892F-9E21-4799-BC46-6D2828203D6A}" presName="parTx" presStyleLbl="revTx" presStyleIdx="3" presStyleCnt="5" custLinFactNeighborX="-1320" custLinFactNeighborY="-7308">
        <dgm:presLayoutVars>
          <dgm:chMax val="0"/>
          <dgm:chPref val="0"/>
        </dgm:presLayoutVars>
      </dgm:prSet>
      <dgm:spPr/>
    </dgm:pt>
    <dgm:pt modelId="{5386DE2D-351E-4A56-949C-F886DDCDA5A6}" type="pres">
      <dgm:prSet presAssocID="{15342D8C-5B90-4399-92C7-B93E08CF41AD}" presName="sibTrans" presStyleCnt="0"/>
      <dgm:spPr/>
    </dgm:pt>
    <dgm:pt modelId="{12638195-076F-4090-8DC8-D4C5767C6D6D}" type="pres">
      <dgm:prSet presAssocID="{B8E9EF6D-4595-404B-A211-454CA44CCBCF}" presName="compNode" presStyleCnt="0"/>
      <dgm:spPr/>
    </dgm:pt>
    <dgm:pt modelId="{265DF83A-3B52-4F9F-BF1D-3294F1F6A5DD}" type="pres">
      <dgm:prSet presAssocID="{B8E9EF6D-4595-404B-A211-454CA44CCBCF}" presName="bgRect" presStyleLbl="bgShp" presStyleIdx="4" presStyleCnt="5"/>
      <dgm:spPr/>
    </dgm:pt>
    <dgm:pt modelId="{53EA71AC-C7F7-43EF-BD7F-79207ED22D6D}" type="pres">
      <dgm:prSet presAssocID="{B8E9EF6D-4595-404B-A211-454CA44CCBCF}"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Grapes"/>
        </a:ext>
      </dgm:extLst>
    </dgm:pt>
    <dgm:pt modelId="{0F641F9D-51F4-4DD6-BA9C-D9260E55E2BE}" type="pres">
      <dgm:prSet presAssocID="{B8E9EF6D-4595-404B-A211-454CA44CCBCF}" presName="spaceRect" presStyleCnt="0"/>
      <dgm:spPr/>
    </dgm:pt>
    <dgm:pt modelId="{053075B2-3ED4-455E-B497-B8C4C3EB4E4F}" type="pres">
      <dgm:prSet presAssocID="{B8E9EF6D-4595-404B-A211-454CA44CCBCF}" presName="parTx" presStyleLbl="revTx" presStyleIdx="4" presStyleCnt="5" custLinFactNeighborX="-1289" custLinFactNeighborY="1371">
        <dgm:presLayoutVars>
          <dgm:chMax val="0"/>
          <dgm:chPref val="0"/>
        </dgm:presLayoutVars>
      </dgm:prSet>
      <dgm:spPr/>
    </dgm:pt>
  </dgm:ptLst>
  <dgm:cxnLst>
    <dgm:cxn modelId="{0D048F34-63E1-4AE1-A72A-4711F9D080E1}" type="presOf" srcId="{2BDF1098-2F1B-40CC-91C3-F350DE2ED6B5}" destId="{4CA7A753-DE11-4C2B-A485-0B35F717F811}" srcOrd="0" destOrd="0" presId="urn:microsoft.com/office/officeart/2018/2/layout/IconVerticalSolidList"/>
    <dgm:cxn modelId="{443FF947-CE57-4C3E-8413-5660AD0694A9}" srcId="{2BDF1098-2F1B-40CC-91C3-F350DE2ED6B5}" destId="{B8E9EF6D-4595-404B-A211-454CA44CCBCF}" srcOrd="4" destOrd="0" parTransId="{FAAE718E-B498-44D0-9680-589CE5186597}" sibTransId="{9619DC99-417F-4C71-B389-FEF0E93DEAF1}"/>
    <dgm:cxn modelId="{9AD71C88-11E1-4442-A04E-3AD3C4B28CAE}" type="presOf" srcId="{B8E9EF6D-4595-404B-A211-454CA44CCBCF}" destId="{053075B2-3ED4-455E-B497-B8C4C3EB4E4F}" srcOrd="0" destOrd="0" presId="urn:microsoft.com/office/officeart/2018/2/layout/IconVerticalSolidList"/>
    <dgm:cxn modelId="{12CAC8AD-AF39-4F6D-BE11-1720E423C56F}" srcId="{2BDF1098-2F1B-40CC-91C3-F350DE2ED6B5}" destId="{33EE23F8-445E-474B-8D2A-E9D594CAB408}" srcOrd="0" destOrd="0" parTransId="{ED6F65E4-BD02-4C25-81AF-821CE572ECD3}" sibTransId="{7DA032DC-0175-4C3B-AE8D-26FAD1613380}"/>
    <dgm:cxn modelId="{D56C7DB1-982A-4764-91BD-940FE93E1873}" type="presOf" srcId="{33EE23F8-445E-474B-8D2A-E9D594CAB408}" destId="{D2E0EE12-3E4B-4CE1-9E63-1FCF5713EA97}" srcOrd="0" destOrd="0" presId="urn:microsoft.com/office/officeart/2018/2/layout/IconVerticalSolidList"/>
    <dgm:cxn modelId="{D5EE88C0-6FC3-47C7-AB5B-535DE62557EA}" type="presOf" srcId="{C19D9E5B-12B7-4C26-B64F-2465533B5437}" destId="{2C93FAD3-F78D-4AB7-B3D9-C376135E1445}" srcOrd="0" destOrd="0" presId="urn:microsoft.com/office/officeart/2018/2/layout/IconVerticalSolidList"/>
    <dgm:cxn modelId="{795EF0C4-1A1E-4AF2-A1A3-449D71701732}" type="presOf" srcId="{03BD892F-9E21-4799-BC46-6D2828203D6A}" destId="{C9D42DA9-78BA-4669-84A1-AAA72F2A4B47}" srcOrd="0" destOrd="0" presId="urn:microsoft.com/office/officeart/2018/2/layout/IconVerticalSolidList"/>
    <dgm:cxn modelId="{A044F8D2-8303-4BCE-BEEA-9D57BA056682}" srcId="{2BDF1098-2F1B-40CC-91C3-F350DE2ED6B5}" destId="{C19D9E5B-12B7-4C26-B64F-2465533B5437}" srcOrd="1" destOrd="0" parTransId="{1793078D-9393-45A6-A6E3-682B269E184E}" sibTransId="{FBE7E221-D12B-404A-B09B-41F87210CF5B}"/>
    <dgm:cxn modelId="{AEC2D9E1-06EE-4A86-ABDD-CDDEF4B93F87}" type="presOf" srcId="{2BCE3320-C6AF-4BC3-BC19-E6F6D9FD381E}" destId="{30D83D01-5339-4370-BD59-BF5A6590E6FD}" srcOrd="0" destOrd="0" presId="urn:microsoft.com/office/officeart/2018/2/layout/IconVerticalSolidList"/>
    <dgm:cxn modelId="{360BFEFE-833F-4693-8341-D061048212E9}" srcId="{2BDF1098-2F1B-40CC-91C3-F350DE2ED6B5}" destId="{2BCE3320-C6AF-4BC3-BC19-E6F6D9FD381E}" srcOrd="2" destOrd="0" parTransId="{6202E59B-73B8-4380-86D7-E99BF6972501}" sibTransId="{CDECC02F-CEE2-4089-BBA9-92B133D5F6AD}"/>
    <dgm:cxn modelId="{212FBAFF-B07F-444D-A954-FF2F780BCAA5}" srcId="{2BDF1098-2F1B-40CC-91C3-F350DE2ED6B5}" destId="{03BD892F-9E21-4799-BC46-6D2828203D6A}" srcOrd="3" destOrd="0" parTransId="{A04A35D6-69C8-4FDB-A934-28678BEDA401}" sibTransId="{15342D8C-5B90-4399-92C7-B93E08CF41AD}"/>
    <dgm:cxn modelId="{25B6D7E5-64DD-48F0-BA78-99051FAC2A8A}" type="presParOf" srcId="{4CA7A753-DE11-4C2B-A485-0B35F717F811}" destId="{B0B50AFD-CAD1-40A5-8F65-5170A5D88471}" srcOrd="0" destOrd="0" presId="urn:microsoft.com/office/officeart/2018/2/layout/IconVerticalSolidList"/>
    <dgm:cxn modelId="{B49800E7-7B52-4D50-A1BB-BBBA75000BDD}" type="presParOf" srcId="{B0B50AFD-CAD1-40A5-8F65-5170A5D88471}" destId="{844C96A7-C9C2-4B9A-8732-94960802BA9A}" srcOrd="0" destOrd="0" presId="urn:microsoft.com/office/officeart/2018/2/layout/IconVerticalSolidList"/>
    <dgm:cxn modelId="{2005B6F2-0D31-44B1-AFFF-C0F47B45A72F}" type="presParOf" srcId="{B0B50AFD-CAD1-40A5-8F65-5170A5D88471}" destId="{47AABEF6-C45D-4C6E-BB85-883D166FD9B0}" srcOrd="1" destOrd="0" presId="urn:microsoft.com/office/officeart/2018/2/layout/IconVerticalSolidList"/>
    <dgm:cxn modelId="{C25DFF1F-BC28-474B-8E2D-C2210E1A53E8}" type="presParOf" srcId="{B0B50AFD-CAD1-40A5-8F65-5170A5D88471}" destId="{506527A3-2365-4A82-A4D1-78A772A4C963}" srcOrd="2" destOrd="0" presId="urn:microsoft.com/office/officeart/2018/2/layout/IconVerticalSolidList"/>
    <dgm:cxn modelId="{5A3FC77F-8664-4A31-9F5D-46D2B14B4DCF}" type="presParOf" srcId="{B0B50AFD-CAD1-40A5-8F65-5170A5D88471}" destId="{D2E0EE12-3E4B-4CE1-9E63-1FCF5713EA97}" srcOrd="3" destOrd="0" presId="urn:microsoft.com/office/officeart/2018/2/layout/IconVerticalSolidList"/>
    <dgm:cxn modelId="{5BFCF151-6645-4FAA-9088-A3CEFC8337DA}" type="presParOf" srcId="{4CA7A753-DE11-4C2B-A485-0B35F717F811}" destId="{ED05FC9E-C674-4A07-97B5-66CB73B38405}" srcOrd="1" destOrd="0" presId="urn:microsoft.com/office/officeart/2018/2/layout/IconVerticalSolidList"/>
    <dgm:cxn modelId="{3759ACA0-813B-47FE-8F81-BD3361338CF2}" type="presParOf" srcId="{4CA7A753-DE11-4C2B-A485-0B35F717F811}" destId="{4C558C99-CDA1-45AF-8E72-E961490F10C2}" srcOrd="2" destOrd="0" presId="urn:microsoft.com/office/officeart/2018/2/layout/IconVerticalSolidList"/>
    <dgm:cxn modelId="{CE66248C-8F75-4EF7-976A-E2DBC4609151}" type="presParOf" srcId="{4C558C99-CDA1-45AF-8E72-E961490F10C2}" destId="{06E6A312-0364-4D69-8E66-C94853309DE9}" srcOrd="0" destOrd="0" presId="urn:microsoft.com/office/officeart/2018/2/layout/IconVerticalSolidList"/>
    <dgm:cxn modelId="{964641C7-6090-487C-8A67-52623F4E00E4}" type="presParOf" srcId="{4C558C99-CDA1-45AF-8E72-E961490F10C2}" destId="{3714E318-005B-4F51-844A-DD4684A3A265}" srcOrd="1" destOrd="0" presId="urn:microsoft.com/office/officeart/2018/2/layout/IconVerticalSolidList"/>
    <dgm:cxn modelId="{75C51DB8-1634-4227-912A-0BE49C9C80A5}" type="presParOf" srcId="{4C558C99-CDA1-45AF-8E72-E961490F10C2}" destId="{75E58CCF-CE79-4763-8428-6F6E1D1E5927}" srcOrd="2" destOrd="0" presId="urn:microsoft.com/office/officeart/2018/2/layout/IconVerticalSolidList"/>
    <dgm:cxn modelId="{3E70B0F0-A55E-447B-B59E-927FF209B6FD}" type="presParOf" srcId="{4C558C99-CDA1-45AF-8E72-E961490F10C2}" destId="{2C93FAD3-F78D-4AB7-B3D9-C376135E1445}" srcOrd="3" destOrd="0" presId="urn:microsoft.com/office/officeart/2018/2/layout/IconVerticalSolidList"/>
    <dgm:cxn modelId="{F22B2852-6DA8-4034-880F-FEAD3EDC4194}" type="presParOf" srcId="{4CA7A753-DE11-4C2B-A485-0B35F717F811}" destId="{B6945422-C4C3-47EF-83B8-FFFFEB7D12E9}" srcOrd="3" destOrd="0" presId="urn:microsoft.com/office/officeart/2018/2/layout/IconVerticalSolidList"/>
    <dgm:cxn modelId="{F3B58964-24F8-4B5C-93E6-6823A214D1A9}" type="presParOf" srcId="{4CA7A753-DE11-4C2B-A485-0B35F717F811}" destId="{156A91D9-E2E9-430B-B9DA-2ECACE83EDCB}" srcOrd="4" destOrd="0" presId="urn:microsoft.com/office/officeart/2018/2/layout/IconVerticalSolidList"/>
    <dgm:cxn modelId="{44BEF8C2-6328-4C59-B8AC-6BB0E2F8FDA9}" type="presParOf" srcId="{156A91D9-E2E9-430B-B9DA-2ECACE83EDCB}" destId="{80929954-24F8-4AA7-B7F5-17508F65EB74}" srcOrd="0" destOrd="0" presId="urn:microsoft.com/office/officeart/2018/2/layout/IconVerticalSolidList"/>
    <dgm:cxn modelId="{A1A60A55-94D5-4BAF-9284-425788983D6C}" type="presParOf" srcId="{156A91D9-E2E9-430B-B9DA-2ECACE83EDCB}" destId="{C602C8B3-23DC-45B5-9F7A-C5AACCB4D2AB}" srcOrd="1" destOrd="0" presId="urn:microsoft.com/office/officeart/2018/2/layout/IconVerticalSolidList"/>
    <dgm:cxn modelId="{E23D04CF-FD20-484E-87D7-BE408A1D09B5}" type="presParOf" srcId="{156A91D9-E2E9-430B-B9DA-2ECACE83EDCB}" destId="{00B4FCDD-2E34-4C11-9EBF-0506D37ACC88}" srcOrd="2" destOrd="0" presId="urn:microsoft.com/office/officeart/2018/2/layout/IconVerticalSolidList"/>
    <dgm:cxn modelId="{CFC0C545-9B45-4E3D-8FC4-53EAFBD9429E}" type="presParOf" srcId="{156A91D9-E2E9-430B-B9DA-2ECACE83EDCB}" destId="{30D83D01-5339-4370-BD59-BF5A6590E6FD}" srcOrd="3" destOrd="0" presId="urn:microsoft.com/office/officeart/2018/2/layout/IconVerticalSolidList"/>
    <dgm:cxn modelId="{DBC25F27-01CB-4AD1-BFAA-264E603F3131}" type="presParOf" srcId="{4CA7A753-DE11-4C2B-A485-0B35F717F811}" destId="{8F571554-497D-44B5-851E-C08EA634FB2D}" srcOrd="5" destOrd="0" presId="urn:microsoft.com/office/officeart/2018/2/layout/IconVerticalSolidList"/>
    <dgm:cxn modelId="{EB25805A-F74D-4BB5-B57B-A0F05CCE0B53}" type="presParOf" srcId="{4CA7A753-DE11-4C2B-A485-0B35F717F811}" destId="{21FD94C5-A097-410E-B5CB-99B985EEAD16}" srcOrd="6" destOrd="0" presId="urn:microsoft.com/office/officeart/2018/2/layout/IconVerticalSolidList"/>
    <dgm:cxn modelId="{177580C0-BE2B-4BCD-BABE-B838A1C3789C}" type="presParOf" srcId="{21FD94C5-A097-410E-B5CB-99B985EEAD16}" destId="{B2607D64-D638-499D-A0B0-BCF15AB431FA}" srcOrd="0" destOrd="0" presId="urn:microsoft.com/office/officeart/2018/2/layout/IconVerticalSolidList"/>
    <dgm:cxn modelId="{FA376830-AA1E-4A9F-8A1C-1BBEF0262EC8}" type="presParOf" srcId="{21FD94C5-A097-410E-B5CB-99B985EEAD16}" destId="{7B6356D7-9F1A-4ED6-A188-86C14D10863A}" srcOrd="1" destOrd="0" presId="urn:microsoft.com/office/officeart/2018/2/layout/IconVerticalSolidList"/>
    <dgm:cxn modelId="{19CDF0AA-04FE-4E27-BAA8-5892F95C6D12}" type="presParOf" srcId="{21FD94C5-A097-410E-B5CB-99B985EEAD16}" destId="{A6DA1096-CDE8-4047-91E3-B813795C540A}" srcOrd="2" destOrd="0" presId="urn:microsoft.com/office/officeart/2018/2/layout/IconVerticalSolidList"/>
    <dgm:cxn modelId="{FE0E214E-7EFE-41C0-B5CA-2D4AFA120776}" type="presParOf" srcId="{21FD94C5-A097-410E-B5CB-99B985EEAD16}" destId="{C9D42DA9-78BA-4669-84A1-AAA72F2A4B47}" srcOrd="3" destOrd="0" presId="urn:microsoft.com/office/officeart/2018/2/layout/IconVerticalSolidList"/>
    <dgm:cxn modelId="{2529D2CC-50DD-4A5C-85C2-4C1D1AEE2385}" type="presParOf" srcId="{4CA7A753-DE11-4C2B-A485-0B35F717F811}" destId="{5386DE2D-351E-4A56-949C-F886DDCDA5A6}" srcOrd="7" destOrd="0" presId="urn:microsoft.com/office/officeart/2018/2/layout/IconVerticalSolidList"/>
    <dgm:cxn modelId="{441710BC-B4C6-46A2-8F2A-2A79419CCCB2}" type="presParOf" srcId="{4CA7A753-DE11-4C2B-A485-0B35F717F811}" destId="{12638195-076F-4090-8DC8-D4C5767C6D6D}" srcOrd="8" destOrd="0" presId="urn:microsoft.com/office/officeart/2018/2/layout/IconVerticalSolidList"/>
    <dgm:cxn modelId="{B1A18F8B-186B-4D23-B260-A89E2FE74BE8}" type="presParOf" srcId="{12638195-076F-4090-8DC8-D4C5767C6D6D}" destId="{265DF83A-3B52-4F9F-BF1D-3294F1F6A5DD}" srcOrd="0" destOrd="0" presId="urn:microsoft.com/office/officeart/2018/2/layout/IconVerticalSolidList"/>
    <dgm:cxn modelId="{8EEBC35F-6CF9-4B97-8A98-E8C2941277C1}" type="presParOf" srcId="{12638195-076F-4090-8DC8-D4C5767C6D6D}" destId="{53EA71AC-C7F7-43EF-BD7F-79207ED22D6D}" srcOrd="1" destOrd="0" presId="urn:microsoft.com/office/officeart/2018/2/layout/IconVerticalSolidList"/>
    <dgm:cxn modelId="{0153ADE4-4E10-482B-8985-2DB873A1094C}" type="presParOf" srcId="{12638195-076F-4090-8DC8-D4C5767C6D6D}" destId="{0F641F9D-51F4-4DD6-BA9C-D9260E55E2BE}" srcOrd="2" destOrd="0" presId="urn:microsoft.com/office/officeart/2018/2/layout/IconVerticalSolidList"/>
    <dgm:cxn modelId="{108F4584-E3FA-4A27-9A98-B61765C4809B}" type="presParOf" srcId="{12638195-076F-4090-8DC8-D4C5767C6D6D}" destId="{053075B2-3ED4-455E-B497-B8C4C3EB4E4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AAF0350-7A64-4C7E-8870-416F9A40C9B4}" type="doc">
      <dgm:prSet loTypeId="urn:microsoft.com/office/officeart/2016/7/layout/LinearArrowProcessNumbered" loCatId="process" qsTypeId="urn:microsoft.com/office/officeart/2005/8/quickstyle/simple1" qsCatId="simple" csTypeId="urn:microsoft.com/office/officeart/2005/8/colors/accent1_2" csCatId="accent1" phldr="1"/>
      <dgm:spPr/>
      <dgm:t>
        <a:bodyPr/>
        <a:lstStyle/>
        <a:p>
          <a:endParaRPr lang="en-US"/>
        </a:p>
      </dgm:t>
    </dgm:pt>
    <dgm:pt modelId="{FF2A3D23-D095-4EC9-9A64-03BFF198D776}">
      <dgm:prSet custT="1"/>
      <dgm:spPr/>
      <dgm:t>
        <a:bodyPr/>
        <a:lstStyle/>
        <a:p>
          <a:r>
            <a:rPr lang="en-GB" sz="1400" b="1" dirty="0"/>
            <a:t>Rivalry:</a:t>
          </a:r>
          <a:r>
            <a:rPr lang="en-GB" sz="1400" dirty="0"/>
            <a:t> </a:t>
          </a:r>
        </a:p>
        <a:p>
          <a:r>
            <a:rPr lang="en-GB" sz="1200" dirty="0"/>
            <a:t>Moderate → supermarkets &amp; juice bars compete, but premium functional brands differentiating themselves as UK functional drinks market was </a:t>
          </a:r>
          <a:r>
            <a:rPr lang="en-GB" sz="1200" b="1" dirty="0"/>
            <a:t>US$4,546.5M in 2023</a:t>
          </a:r>
          <a:r>
            <a:rPr lang="en-GB" sz="1200" dirty="0"/>
            <a:t> with strong growth (Leading Market Research, 2018). </a:t>
          </a:r>
          <a:endParaRPr lang="en-US" sz="1200" dirty="0"/>
        </a:p>
      </dgm:t>
    </dgm:pt>
    <dgm:pt modelId="{AA21BA25-73D5-400C-ABF9-2E09FB554224}" type="parTrans" cxnId="{1C2C28B9-2110-4397-AA39-175A8D8B404E}">
      <dgm:prSet/>
      <dgm:spPr/>
      <dgm:t>
        <a:bodyPr/>
        <a:lstStyle/>
        <a:p>
          <a:endParaRPr lang="en-US"/>
        </a:p>
      </dgm:t>
    </dgm:pt>
    <dgm:pt modelId="{B992A0D5-4163-4049-B81F-5A333DCA5E71}" type="sibTrans" cxnId="{1C2C28B9-2110-4397-AA39-175A8D8B404E}">
      <dgm:prSet phldrT="1" phldr="0"/>
      <dgm:spPr/>
      <dgm:t>
        <a:bodyPr/>
        <a:lstStyle/>
        <a:p>
          <a:r>
            <a:rPr lang="en-US"/>
            <a:t>1</a:t>
          </a:r>
        </a:p>
      </dgm:t>
    </dgm:pt>
    <dgm:pt modelId="{69CE518B-6DB3-4918-8C18-557F44B1694D}">
      <dgm:prSet custT="1"/>
      <dgm:spPr/>
      <dgm:t>
        <a:bodyPr/>
        <a:lstStyle/>
        <a:p>
          <a:r>
            <a:rPr lang="en-GB" sz="1400" b="1" dirty="0"/>
            <a:t>Buyer Power:</a:t>
          </a:r>
          <a:r>
            <a:rPr lang="en-GB" sz="1400" dirty="0"/>
            <a:t> </a:t>
          </a:r>
        </a:p>
        <a:p>
          <a:r>
            <a:rPr lang="en-GB" sz="1200" dirty="0"/>
            <a:t>High → UK consumers are health-savvy; about </a:t>
          </a:r>
          <a:r>
            <a:rPr lang="en-GB" sz="1200" b="1" dirty="0"/>
            <a:t>49% have consumed functional beverages in the past 3 months</a:t>
          </a:r>
          <a:r>
            <a:rPr lang="en-GB" sz="1200" dirty="0"/>
            <a:t>; among ages 18-44 it is ~62% (</a:t>
          </a:r>
          <a:r>
            <a:rPr lang="en-GB" sz="1200" dirty="0" err="1"/>
            <a:t>Nielseniq</a:t>
          </a:r>
          <a:r>
            <a:rPr lang="en-GB" sz="1200" dirty="0"/>
            <a:t>, 2024).</a:t>
          </a:r>
          <a:endParaRPr lang="en-US" sz="1200" dirty="0"/>
        </a:p>
      </dgm:t>
    </dgm:pt>
    <dgm:pt modelId="{E23CE500-18FD-4785-9F8B-00819C683703}" type="parTrans" cxnId="{32C1F8F8-8FA9-4F9D-9F09-137C11BDB498}">
      <dgm:prSet/>
      <dgm:spPr/>
      <dgm:t>
        <a:bodyPr/>
        <a:lstStyle/>
        <a:p>
          <a:endParaRPr lang="en-US"/>
        </a:p>
      </dgm:t>
    </dgm:pt>
    <dgm:pt modelId="{76CAA46A-75A3-4F97-ADA6-CC09D51B9178}" type="sibTrans" cxnId="{32C1F8F8-8FA9-4F9D-9F09-137C11BDB498}">
      <dgm:prSet phldrT="2" phldr="0"/>
      <dgm:spPr/>
      <dgm:t>
        <a:bodyPr/>
        <a:lstStyle/>
        <a:p>
          <a:r>
            <a:rPr lang="en-US"/>
            <a:t>2</a:t>
          </a:r>
        </a:p>
      </dgm:t>
    </dgm:pt>
    <dgm:pt modelId="{1C285F12-4B5E-4C4F-9CD3-12D80689FAE0}">
      <dgm:prSet custT="1"/>
      <dgm:spPr/>
      <dgm:t>
        <a:bodyPr/>
        <a:lstStyle/>
        <a:p>
          <a:r>
            <a:rPr lang="en-GB" sz="1400" b="1" dirty="0"/>
            <a:t>Substitutes:</a:t>
          </a:r>
          <a:r>
            <a:rPr lang="en-GB" sz="1400" dirty="0"/>
            <a:t> </a:t>
          </a:r>
        </a:p>
        <a:p>
          <a:r>
            <a:rPr lang="en-GB" sz="1200" dirty="0"/>
            <a:t>Moderate → functional drinks are growing quickly, but still face substitutes like energy drinks, traditional soft drinks. Market forecast shows functional segment growth, but existing substitute categories are well-established (Brake , 2024). </a:t>
          </a:r>
          <a:endParaRPr lang="en-US" sz="1200" dirty="0"/>
        </a:p>
      </dgm:t>
    </dgm:pt>
    <dgm:pt modelId="{F4E1D538-08CC-47E7-90C0-EC4D37D69A7C}" type="parTrans" cxnId="{DEFB4BD8-F133-46DC-B37B-019317FA6375}">
      <dgm:prSet/>
      <dgm:spPr/>
      <dgm:t>
        <a:bodyPr/>
        <a:lstStyle/>
        <a:p>
          <a:endParaRPr lang="en-US"/>
        </a:p>
      </dgm:t>
    </dgm:pt>
    <dgm:pt modelId="{3C6240B0-1EF6-4F17-A0A4-C7040558BC89}" type="sibTrans" cxnId="{DEFB4BD8-F133-46DC-B37B-019317FA6375}">
      <dgm:prSet phldrT="3" phldr="0"/>
      <dgm:spPr/>
      <dgm:t>
        <a:bodyPr/>
        <a:lstStyle/>
        <a:p>
          <a:r>
            <a:rPr lang="en-US"/>
            <a:t>3</a:t>
          </a:r>
        </a:p>
      </dgm:t>
    </dgm:pt>
    <dgm:pt modelId="{32C15D93-BFDF-4E23-8BF8-433099D5BAAE}">
      <dgm:prSet custT="1"/>
      <dgm:spPr/>
      <dgm:t>
        <a:bodyPr/>
        <a:lstStyle/>
        <a:p>
          <a:r>
            <a:rPr lang="en-GB" sz="1400" b="1" dirty="0"/>
            <a:t>Supplier Power:</a:t>
          </a:r>
          <a:r>
            <a:rPr lang="en-GB" sz="1400" dirty="0"/>
            <a:t> </a:t>
          </a:r>
        </a:p>
        <a:p>
          <a:r>
            <a:rPr lang="en-GB" sz="1200" dirty="0"/>
            <a:t>Low → many sources of produce; with functional drinks growth and broad product options, suppliers are abundant. </a:t>
          </a:r>
          <a:endParaRPr lang="en-US" sz="1200" dirty="0"/>
        </a:p>
      </dgm:t>
    </dgm:pt>
    <dgm:pt modelId="{9711593B-875D-4678-BB68-088E64ECB6E7}" type="parTrans" cxnId="{F5C7523A-FF34-474A-96DC-BB6C7466BC8B}">
      <dgm:prSet/>
      <dgm:spPr/>
      <dgm:t>
        <a:bodyPr/>
        <a:lstStyle/>
        <a:p>
          <a:endParaRPr lang="en-US"/>
        </a:p>
      </dgm:t>
    </dgm:pt>
    <dgm:pt modelId="{C9083CB1-F00E-4868-91FA-5367594A3D30}" type="sibTrans" cxnId="{F5C7523A-FF34-474A-96DC-BB6C7466BC8B}">
      <dgm:prSet phldrT="4" phldr="0"/>
      <dgm:spPr/>
      <dgm:t>
        <a:bodyPr/>
        <a:lstStyle/>
        <a:p>
          <a:r>
            <a:rPr lang="en-US"/>
            <a:t>4</a:t>
          </a:r>
        </a:p>
      </dgm:t>
    </dgm:pt>
    <dgm:pt modelId="{369AC565-2806-4060-B3B0-845C16D59512}">
      <dgm:prSet custT="1"/>
      <dgm:spPr/>
      <dgm:t>
        <a:bodyPr/>
        <a:lstStyle/>
        <a:p>
          <a:r>
            <a:rPr lang="en-GB" sz="1400" b="1" dirty="0"/>
            <a:t>Growth Potential:</a:t>
          </a:r>
          <a:r>
            <a:rPr lang="en-GB" sz="1400" dirty="0"/>
            <a:t> </a:t>
          </a:r>
        </a:p>
        <a:p>
          <a:r>
            <a:rPr lang="en-GB" sz="1200" dirty="0"/>
            <a:t>High → UK functional drinks market expected to grow at CAGR ~8.3% from 2025-2030 (Grand View Research , 2025). </a:t>
          </a:r>
          <a:br>
            <a:rPr lang="en-GB" sz="1200" dirty="0"/>
          </a:br>
          <a:br>
            <a:rPr lang="en-GB" sz="1200" dirty="0"/>
          </a:br>
          <a:br>
            <a:rPr lang="en-GB" sz="1200" dirty="0"/>
          </a:br>
          <a:endParaRPr lang="en-US" sz="1200" dirty="0"/>
        </a:p>
      </dgm:t>
    </dgm:pt>
    <dgm:pt modelId="{320D3248-B6E6-4D13-9C91-B61024631E9F}" type="parTrans" cxnId="{CCAFC069-A9C8-49A9-9679-6B92010FC96C}">
      <dgm:prSet/>
      <dgm:spPr/>
      <dgm:t>
        <a:bodyPr/>
        <a:lstStyle/>
        <a:p>
          <a:endParaRPr lang="en-US"/>
        </a:p>
      </dgm:t>
    </dgm:pt>
    <dgm:pt modelId="{094E0AB6-2429-45C2-9512-AE395BF81EF8}" type="sibTrans" cxnId="{CCAFC069-A9C8-49A9-9679-6B92010FC96C}">
      <dgm:prSet phldrT="5" phldr="0"/>
      <dgm:spPr/>
      <dgm:t>
        <a:bodyPr/>
        <a:lstStyle/>
        <a:p>
          <a:r>
            <a:rPr lang="en-US"/>
            <a:t>5</a:t>
          </a:r>
        </a:p>
      </dgm:t>
    </dgm:pt>
    <dgm:pt modelId="{E1746A8D-E489-40FE-8DE6-2B423990AD9C}" type="pres">
      <dgm:prSet presAssocID="{EAAF0350-7A64-4C7E-8870-416F9A40C9B4}" presName="linearFlow" presStyleCnt="0">
        <dgm:presLayoutVars>
          <dgm:dir/>
          <dgm:animLvl val="lvl"/>
          <dgm:resizeHandles val="exact"/>
        </dgm:presLayoutVars>
      </dgm:prSet>
      <dgm:spPr/>
    </dgm:pt>
    <dgm:pt modelId="{A5B53E1C-8B9D-4121-A77B-FC1C95A60D6B}" type="pres">
      <dgm:prSet presAssocID="{FF2A3D23-D095-4EC9-9A64-03BFF198D776}" presName="compositeNode" presStyleCnt="0"/>
      <dgm:spPr/>
    </dgm:pt>
    <dgm:pt modelId="{18D83B9E-BE83-474A-838E-FE826F97E3B6}" type="pres">
      <dgm:prSet presAssocID="{FF2A3D23-D095-4EC9-9A64-03BFF198D776}" presName="parTx" presStyleLbl="node1" presStyleIdx="0" presStyleCnt="0">
        <dgm:presLayoutVars>
          <dgm:chMax val="0"/>
          <dgm:chPref val="0"/>
          <dgm:bulletEnabled val="1"/>
        </dgm:presLayoutVars>
      </dgm:prSet>
      <dgm:spPr/>
    </dgm:pt>
    <dgm:pt modelId="{372BB75D-94F1-4C74-BA59-ADAB02AE851C}" type="pres">
      <dgm:prSet presAssocID="{FF2A3D23-D095-4EC9-9A64-03BFF198D776}" presName="parSh" presStyleCnt="0"/>
      <dgm:spPr/>
    </dgm:pt>
    <dgm:pt modelId="{47923057-4091-46AC-BDFD-60F771E04398}" type="pres">
      <dgm:prSet presAssocID="{FF2A3D23-D095-4EC9-9A64-03BFF198D776}" presName="lineNode" presStyleLbl="alignAccFollowNode1" presStyleIdx="0" presStyleCnt="15"/>
      <dgm:spPr/>
    </dgm:pt>
    <dgm:pt modelId="{DA575888-E841-43FA-AE76-8B6039484D5B}" type="pres">
      <dgm:prSet presAssocID="{FF2A3D23-D095-4EC9-9A64-03BFF198D776}" presName="lineArrowNode" presStyleLbl="alignAccFollowNode1" presStyleIdx="1" presStyleCnt="15"/>
      <dgm:spPr/>
    </dgm:pt>
    <dgm:pt modelId="{CB2C9E1E-246C-4383-A1C4-942BE53CC646}" type="pres">
      <dgm:prSet presAssocID="{B992A0D5-4163-4049-B81F-5A333DCA5E71}" presName="sibTransNodeCircle" presStyleLbl="alignNode1" presStyleIdx="0" presStyleCnt="5">
        <dgm:presLayoutVars>
          <dgm:chMax val="0"/>
          <dgm:bulletEnabled/>
        </dgm:presLayoutVars>
      </dgm:prSet>
      <dgm:spPr/>
    </dgm:pt>
    <dgm:pt modelId="{1B83C638-1F44-424A-ABBD-8B582991AA76}" type="pres">
      <dgm:prSet presAssocID="{B992A0D5-4163-4049-B81F-5A333DCA5E71}" presName="spacerBetweenCircleAndCallout" presStyleCnt="0">
        <dgm:presLayoutVars/>
      </dgm:prSet>
      <dgm:spPr/>
    </dgm:pt>
    <dgm:pt modelId="{FE5AEE7E-539F-4FF4-A297-986D084066E9}" type="pres">
      <dgm:prSet presAssocID="{FF2A3D23-D095-4EC9-9A64-03BFF198D776}" presName="nodeText" presStyleLbl="alignAccFollowNode1" presStyleIdx="2" presStyleCnt="15">
        <dgm:presLayoutVars>
          <dgm:bulletEnabled val="1"/>
        </dgm:presLayoutVars>
      </dgm:prSet>
      <dgm:spPr/>
    </dgm:pt>
    <dgm:pt modelId="{9851ED15-35BC-45EA-B74F-D531C53728A7}" type="pres">
      <dgm:prSet presAssocID="{B992A0D5-4163-4049-B81F-5A333DCA5E71}" presName="sibTransComposite" presStyleCnt="0"/>
      <dgm:spPr/>
    </dgm:pt>
    <dgm:pt modelId="{C04A9BC0-5B05-4FD9-BEE0-96920AD8BEB0}" type="pres">
      <dgm:prSet presAssocID="{69CE518B-6DB3-4918-8C18-557F44B1694D}" presName="compositeNode" presStyleCnt="0"/>
      <dgm:spPr/>
    </dgm:pt>
    <dgm:pt modelId="{EDE8E0D3-7A27-4E98-A0C7-0255F9A374F9}" type="pres">
      <dgm:prSet presAssocID="{69CE518B-6DB3-4918-8C18-557F44B1694D}" presName="parTx" presStyleLbl="node1" presStyleIdx="0" presStyleCnt="0">
        <dgm:presLayoutVars>
          <dgm:chMax val="0"/>
          <dgm:chPref val="0"/>
          <dgm:bulletEnabled val="1"/>
        </dgm:presLayoutVars>
      </dgm:prSet>
      <dgm:spPr/>
    </dgm:pt>
    <dgm:pt modelId="{A96ECB98-4B8F-42CE-893C-9916809ABE93}" type="pres">
      <dgm:prSet presAssocID="{69CE518B-6DB3-4918-8C18-557F44B1694D}" presName="parSh" presStyleCnt="0"/>
      <dgm:spPr/>
    </dgm:pt>
    <dgm:pt modelId="{A0E3C0F8-821F-4353-B593-B0325DF20751}" type="pres">
      <dgm:prSet presAssocID="{69CE518B-6DB3-4918-8C18-557F44B1694D}" presName="lineNode" presStyleLbl="alignAccFollowNode1" presStyleIdx="3" presStyleCnt="15"/>
      <dgm:spPr/>
    </dgm:pt>
    <dgm:pt modelId="{D6F4B6E1-4CE0-4A7A-B31A-2C94869969E1}" type="pres">
      <dgm:prSet presAssocID="{69CE518B-6DB3-4918-8C18-557F44B1694D}" presName="lineArrowNode" presStyleLbl="alignAccFollowNode1" presStyleIdx="4" presStyleCnt="15"/>
      <dgm:spPr/>
    </dgm:pt>
    <dgm:pt modelId="{B348F94B-DE73-423E-83EF-6410BD5F768C}" type="pres">
      <dgm:prSet presAssocID="{76CAA46A-75A3-4F97-ADA6-CC09D51B9178}" presName="sibTransNodeCircle" presStyleLbl="alignNode1" presStyleIdx="1" presStyleCnt="5">
        <dgm:presLayoutVars>
          <dgm:chMax val="0"/>
          <dgm:bulletEnabled/>
        </dgm:presLayoutVars>
      </dgm:prSet>
      <dgm:spPr/>
    </dgm:pt>
    <dgm:pt modelId="{FF3FC5DD-6BEF-450B-988F-969C24FF452C}" type="pres">
      <dgm:prSet presAssocID="{76CAA46A-75A3-4F97-ADA6-CC09D51B9178}" presName="spacerBetweenCircleAndCallout" presStyleCnt="0">
        <dgm:presLayoutVars/>
      </dgm:prSet>
      <dgm:spPr/>
    </dgm:pt>
    <dgm:pt modelId="{5D1C84B6-32BC-41F3-BFC2-C8B9BE3AF8C7}" type="pres">
      <dgm:prSet presAssocID="{69CE518B-6DB3-4918-8C18-557F44B1694D}" presName="nodeText" presStyleLbl="alignAccFollowNode1" presStyleIdx="5" presStyleCnt="15">
        <dgm:presLayoutVars>
          <dgm:bulletEnabled val="1"/>
        </dgm:presLayoutVars>
      </dgm:prSet>
      <dgm:spPr/>
    </dgm:pt>
    <dgm:pt modelId="{143613F5-C190-4184-BCE3-EBBF4540A46B}" type="pres">
      <dgm:prSet presAssocID="{76CAA46A-75A3-4F97-ADA6-CC09D51B9178}" presName="sibTransComposite" presStyleCnt="0"/>
      <dgm:spPr/>
    </dgm:pt>
    <dgm:pt modelId="{FC76165B-1A8E-4F10-B551-FCCDB1B837AE}" type="pres">
      <dgm:prSet presAssocID="{1C285F12-4B5E-4C4F-9CD3-12D80689FAE0}" presName="compositeNode" presStyleCnt="0"/>
      <dgm:spPr/>
    </dgm:pt>
    <dgm:pt modelId="{5850CD97-59AB-4B6E-B220-6B21AD96933F}" type="pres">
      <dgm:prSet presAssocID="{1C285F12-4B5E-4C4F-9CD3-12D80689FAE0}" presName="parTx" presStyleLbl="node1" presStyleIdx="0" presStyleCnt="0">
        <dgm:presLayoutVars>
          <dgm:chMax val="0"/>
          <dgm:chPref val="0"/>
          <dgm:bulletEnabled val="1"/>
        </dgm:presLayoutVars>
      </dgm:prSet>
      <dgm:spPr/>
    </dgm:pt>
    <dgm:pt modelId="{66ABCCE3-1557-4341-8D1C-C5EA2E280BC7}" type="pres">
      <dgm:prSet presAssocID="{1C285F12-4B5E-4C4F-9CD3-12D80689FAE0}" presName="parSh" presStyleCnt="0"/>
      <dgm:spPr/>
    </dgm:pt>
    <dgm:pt modelId="{C6CFBC7B-F84B-4017-BA53-6CCC34B82673}" type="pres">
      <dgm:prSet presAssocID="{1C285F12-4B5E-4C4F-9CD3-12D80689FAE0}" presName="lineNode" presStyleLbl="alignAccFollowNode1" presStyleIdx="6" presStyleCnt="15"/>
      <dgm:spPr/>
    </dgm:pt>
    <dgm:pt modelId="{FC88CF2F-D5E5-489C-82CA-7AE1B70C7BC5}" type="pres">
      <dgm:prSet presAssocID="{1C285F12-4B5E-4C4F-9CD3-12D80689FAE0}" presName="lineArrowNode" presStyleLbl="alignAccFollowNode1" presStyleIdx="7" presStyleCnt="15"/>
      <dgm:spPr/>
    </dgm:pt>
    <dgm:pt modelId="{E90D3F77-4DEF-4843-897C-52DD5CFA5D74}" type="pres">
      <dgm:prSet presAssocID="{3C6240B0-1EF6-4F17-A0A4-C7040558BC89}" presName="sibTransNodeCircle" presStyleLbl="alignNode1" presStyleIdx="2" presStyleCnt="5">
        <dgm:presLayoutVars>
          <dgm:chMax val="0"/>
          <dgm:bulletEnabled/>
        </dgm:presLayoutVars>
      </dgm:prSet>
      <dgm:spPr/>
    </dgm:pt>
    <dgm:pt modelId="{0BAD1F21-2BF5-489A-A1B9-706E2CD5220A}" type="pres">
      <dgm:prSet presAssocID="{3C6240B0-1EF6-4F17-A0A4-C7040558BC89}" presName="spacerBetweenCircleAndCallout" presStyleCnt="0">
        <dgm:presLayoutVars/>
      </dgm:prSet>
      <dgm:spPr/>
    </dgm:pt>
    <dgm:pt modelId="{E36CB833-4821-4A2E-9526-D43A41E4AAD4}" type="pres">
      <dgm:prSet presAssocID="{1C285F12-4B5E-4C4F-9CD3-12D80689FAE0}" presName="nodeText" presStyleLbl="alignAccFollowNode1" presStyleIdx="8" presStyleCnt="15">
        <dgm:presLayoutVars>
          <dgm:bulletEnabled val="1"/>
        </dgm:presLayoutVars>
      </dgm:prSet>
      <dgm:spPr/>
    </dgm:pt>
    <dgm:pt modelId="{ACB29F18-08A8-415A-9B1F-379BC7B2C51D}" type="pres">
      <dgm:prSet presAssocID="{3C6240B0-1EF6-4F17-A0A4-C7040558BC89}" presName="sibTransComposite" presStyleCnt="0"/>
      <dgm:spPr/>
    </dgm:pt>
    <dgm:pt modelId="{87193624-779B-49A1-95EE-287134457919}" type="pres">
      <dgm:prSet presAssocID="{32C15D93-BFDF-4E23-8BF8-433099D5BAAE}" presName="compositeNode" presStyleCnt="0"/>
      <dgm:spPr/>
    </dgm:pt>
    <dgm:pt modelId="{4E288393-2E82-46CD-AEC4-8A958475BC79}" type="pres">
      <dgm:prSet presAssocID="{32C15D93-BFDF-4E23-8BF8-433099D5BAAE}" presName="parTx" presStyleLbl="node1" presStyleIdx="0" presStyleCnt="0">
        <dgm:presLayoutVars>
          <dgm:chMax val="0"/>
          <dgm:chPref val="0"/>
          <dgm:bulletEnabled val="1"/>
        </dgm:presLayoutVars>
      </dgm:prSet>
      <dgm:spPr/>
    </dgm:pt>
    <dgm:pt modelId="{4D04AAFD-9854-4C83-8213-BE1DF232ACA1}" type="pres">
      <dgm:prSet presAssocID="{32C15D93-BFDF-4E23-8BF8-433099D5BAAE}" presName="parSh" presStyleCnt="0"/>
      <dgm:spPr/>
    </dgm:pt>
    <dgm:pt modelId="{38A36768-B902-45B4-A553-8EE24227EACC}" type="pres">
      <dgm:prSet presAssocID="{32C15D93-BFDF-4E23-8BF8-433099D5BAAE}" presName="lineNode" presStyleLbl="alignAccFollowNode1" presStyleIdx="9" presStyleCnt="15"/>
      <dgm:spPr/>
    </dgm:pt>
    <dgm:pt modelId="{638F7FDA-A3B1-4D59-9B41-90A5183F9BD3}" type="pres">
      <dgm:prSet presAssocID="{32C15D93-BFDF-4E23-8BF8-433099D5BAAE}" presName="lineArrowNode" presStyleLbl="alignAccFollowNode1" presStyleIdx="10" presStyleCnt="15"/>
      <dgm:spPr/>
    </dgm:pt>
    <dgm:pt modelId="{74C91303-25EE-490A-9D9B-91D41167B170}" type="pres">
      <dgm:prSet presAssocID="{C9083CB1-F00E-4868-91FA-5367594A3D30}" presName="sibTransNodeCircle" presStyleLbl="alignNode1" presStyleIdx="3" presStyleCnt="5">
        <dgm:presLayoutVars>
          <dgm:chMax val="0"/>
          <dgm:bulletEnabled/>
        </dgm:presLayoutVars>
      </dgm:prSet>
      <dgm:spPr/>
    </dgm:pt>
    <dgm:pt modelId="{CA8F3DFB-91E2-4BF5-9F96-E7AB70E02BC2}" type="pres">
      <dgm:prSet presAssocID="{C9083CB1-F00E-4868-91FA-5367594A3D30}" presName="spacerBetweenCircleAndCallout" presStyleCnt="0">
        <dgm:presLayoutVars/>
      </dgm:prSet>
      <dgm:spPr/>
    </dgm:pt>
    <dgm:pt modelId="{0B6A1B29-C8F0-47D1-BB9D-F180A1B8FBDE}" type="pres">
      <dgm:prSet presAssocID="{32C15D93-BFDF-4E23-8BF8-433099D5BAAE}" presName="nodeText" presStyleLbl="alignAccFollowNode1" presStyleIdx="11" presStyleCnt="15">
        <dgm:presLayoutVars>
          <dgm:bulletEnabled val="1"/>
        </dgm:presLayoutVars>
      </dgm:prSet>
      <dgm:spPr/>
    </dgm:pt>
    <dgm:pt modelId="{818EB0A3-734D-4FE0-A7D6-CDCBFDE419C3}" type="pres">
      <dgm:prSet presAssocID="{C9083CB1-F00E-4868-91FA-5367594A3D30}" presName="sibTransComposite" presStyleCnt="0"/>
      <dgm:spPr/>
    </dgm:pt>
    <dgm:pt modelId="{E707D29B-803C-4014-9C47-F00EDB99D4AE}" type="pres">
      <dgm:prSet presAssocID="{369AC565-2806-4060-B3B0-845C16D59512}" presName="compositeNode" presStyleCnt="0"/>
      <dgm:spPr/>
    </dgm:pt>
    <dgm:pt modelId="{27C44754-4B6E-415B-8279-3097D24FE1E4}" type="pres">
      <dgm:prSet presAssocID="{369AC565-2806-4060-B3B0-845C16D59512}" presName="parTx" presStyleLbl="node1" presStyleIdx="0" presStyleCnt="0">
        <dgm:presLayoutVars>
          <dgm:chMax val="0"/>
          <dgm:chPref val="0"/>
          <dgm:bulletEnabled val="1"/>
        </dgm:presLayoutVars>
      </dgm:prSet>
      <dgm:spPr/>
    </dgm:pt>
    <dgm:pt modelId="{EDCE9E24-3EA1-43C3-B730-F18FAC67C335}" type="pres">
      <dgm:prSet presAssocID="{369AC565-2806-4060-B3B0-845C16D59512}" presName="parSh" presStyleCnt="0"/>
      <dgm:spPr/>
    </dgm:pt>
    <dgm:pt modelId="{BA9C0EEE-BDFB-4AE3-9DD0-47DC9F5E521D}" type="pres">
      <dgm:prSet presAssocID="{369AC565-2806-4060-B3B0-845C16D59512}" presName="lineNode" presStyleLbl="alignAccFollowNode1" presStyleIdx="12" presStyleCnt="15"/>
      <dgm:spPr/>
    </dgm:pt>
    <dgm:pt modelId="{D8370B38-EF94-44E2-BF21-828B2D51376A}" type="pres">
      <dgm:prSet presAssocID="{369AC565-2806-4060-B3B0-845C16D59512}" presName="lineArrowNode" presStyleLbl="alignAccFollowNode1" presStyleIdx="13" presStyleCnt="15"/>
      <dgm:spPr/>
    </dgm:pt>
    <dgm:pt modelId="{491AAB5A-9B73-4743-99B2-32EAB88AEC75}" type="pres">
      <dgm:prSet presAssocID="{094E0AB6-2429-45C2-9512-AE395BF81EF8}" presName="sibTransNodeCircle" presStyleLbl="alignNode1" presStyleIdx="4" presStyleCnt="5">
        <dgm:presLayoutVars>
          <dgm:chMax val="0"/>
          <dgm:bulletEnabled/>
        </dgm:presLayoutVars>
      </dgm:prSet>
      <dgm:spPr/>
    </dgm:pt>
    <dgm:pt modelId="{1E8124E8-905C-4AC1-853C-F44D30E079E7}" type="pres">
      <dgm:prSet presAssocID="{094E0AB6-2429-45C2-9512-AE395BF81EF8}" presName="spacerBetweenCircleAndCallout" presStyleCnt="0">
        <dgm:presLayoutVars/>
      </dgm:prSet>
      <dgm:spPr/>
    </dgm:pt>
    <dgm:pt modelId="{92D18A6B-8096-43B6-9FD3-F392FB4CAF78}" type="pres">
      <dgm:prSet presAssocID="{369AC565-2806-4060-B3B0-845C16D59512}" presName="nodeText" presStyleLbl="alignAccFollowNode1" presStyleIdx="14" presStyleCnt="15">
        <dgm:presLayoutVars>
          <dgm:bulletEnabled val="1"/>
        </dgm:presLayoutVars>
      </dgm:prSet>
      <dgm:spPr/>
    </dgm:pt>
  </dgm:ptLst>
  <dgm:cxnLst>
    <dgm:cxn modelId="{62C79A25-BF04-4634-80C6-0025BAD16769}" type="presOf" srcId="{FF2A3D23-D095-4EC9-9A64-03BFF198D776}" destId="{FE5AEE7E-539F-4FF4-A297-986D084066E9}" srcOrd="0" destOrd="0" presId="urn:microsoft.com/office/officeart/2016/7/layout/LinearArrowProcessNumbered"/>
    <dgm:cxn modelId="{B49A682F-25FD-4A6E-AD43-A102ACC22C31}" type="presOf" srcId="{76CAA46A-75A3-4F97-ADA6-CC09D51B9178}" destId="{B348F94B-DE73-423E-83EF-6410BD5F768C}" srcOrd="0" destOrd="0" presId="urn:microsoft.com/office/officeart/2016/7/layout/LinearArrowProcessNumbered"/>
    <dgm:cxn modelId="{F5C7523A-FF34-474A-96DC-BB6C7466BC8B}" srcId="{EAAF0350-7A64-4C7E-8870-416F9A40C9B4}" destId="{32C15D93-BFDF-4E23-8BF8-433099D5BAAE}" srcOrd="3" destOrd="0" parTransId="{9711593B-875D-4678-BB68-088E64ECB6E7}" sibTransId="{C9083CB1-F00E-4868-91FA-5367594A3D30}"/>
    <dgm:cxn modelId="{758F7742-4172-497B-ACA5-B25756CE0D48}" type="presOf" srcId="{3C6240B0-1EF6-4F17-A0A4-C7040558BC89}" destId="{E90D3F77-4DEF-4843-897C-52DD5CFA5D74}" srcOrd="0" destOrd="0" presId="urn:microsoft.com/office/officeart/2016/7/layout/LinearArrowProcessNumbered"/>
    <dgm:cxn modelId="{CCAFC069-A9C8-49A9-9679-6B92010FC96C}" srcId="{EAAF0350-7A64-4C7E-8870-416F9A40C9B4}" destId="{369AC565-2806-4060-B3B0-845C16D59512}" srcOrd="4" destOrd="0" parTransId="{320D3248-B6E6-4D13-9C91-B61024631E9F}" sibTransId="{094E0AB6-2429-45C2-9512-AE395BF81EF8}"/>
    <dgm:cxn modelId="{107EE352-92E1-4031-9C63-733CD63A977D}" type="presOf" srcId="{69CE518B-6DB3-4918-8C18-557F44B1694D}" destId="{5D1C84B6-32BC-41F3-BFC2-C8B9BE3AF8C7}" srcOrd="0" destOrd="0" presId="urn:microsoft.com/office/officeart/2016/7/layout/LinearArrowProcessNumbered"/>
    <dgm:cxn modelId="{B026D37F-C391-485F-A4D4-F71FF5353AF2}" type="presOf" srcId="{369AC565-2806-4060-B3B0-845C16D59512}" destId="{92D18A6B-8096-43B6-9FD3-F392FB4CAF78}" srcOrd="0" destOrd="0" presId="urn:microsoft.com/office/officeart/2016/7/layout/LinearArrowProcessNumbered"/>
    <dgm:cxn modelId="{8C53C1A9-CA81-4B58-B03D-6E49F9D878BC}" type="presOf" srcId="{1C285F12-4B5E-4C4F-9CD3-12D80689FAE0}" destId="{E36CB833-4821-4A2E-9526-D43A41E4AAD4}" srcOrd="0" destOrd="0" presId="urn:microsoft.com/office/officeart/2016/7/layout/LinearArrowProcessNumbered"/>
    <dgm:cxn modelId="{8CD09CAE-10CF-4E46-9EFB-31550088FAF8}" type="presOf" srcId="{EAAF0350-7A64-4C7E-8870-416F9A40C9B4}" destId="{E1746A8D-E489-40FE-8DE6-2B423990AD9C}" srcOrd="0" destOrd="0" presId="urn:microsoft.com/office/officeart/2016/7/layout/LinearArrowProcessNumbered"/>
    <dgm:cxn modelId="{1C2C28B9-2110-4397-AA39-175A8D8B404E}" srcId="{EAAF0350-7A64-4C7E-8870-416F9A40C9B4}" destId="{FF2A3D23-D095-4EC9-9A64-03BFF198D776}" srcOrd="0" destOrd="0" parTransId="{AA21BA25-73D5-400C-ABF9-2E09FB554224}" sibTransId="{B992A0D5-4163-4049-B81F-5A333DCA5E71}"/>
    <dgm:cxn modelId="{05E62DBD-703F-4244-BDD3-8492F95D38B1}" type="presOf" srcId="{C9083CB1-F00E-4868-91FA-5367594A3D30}" destId="{74C91303-25EE-490A-9D9B-91D41167B170}" srcOrd="0" destOrd="0" presId="urn:microsoft.com/office/officeart/2016/7/layout/LinearArrowProcessNumbered"/>
    <dgm:cxn modelId="{5FD3DEC6-5604-4272-BC64-76D1D0AF4593}" type="presOf" srcId="{094E0AB6-2429-45C2-9512-AE395BF81EF8}" destId="{491AAB5A-9B73-4743-99B2-32EAB88AEC75}" srcOrd="0" destOrd="0" presId="urn:microsoft.com/office/officeart/2016/7/layout/LinearArrowProcessNumbered"/>
    <dgm:cxn modelId="{DEFB4BD8-F133-46DC-B37B-019317FA6375}" srcId="{EAAF0350-7A64-4C7E-8870-416F9A40C9B4}" destId="{1C285F12-4B5E-4C4F-9CD3-12D80689FAE0}" srcOrd="2" destOrd="0" parTransId="{F4E1D538-08CC-47E7-90C0-EC4D37D69A7C}" sibTransId="{3C6240B0-1EF6-4F17-A0A4-C7040558BC89}"/>
    <dgm:cxn modelId="{5A3868E5-7BF1-492A-8D76-A875140DE5FF}" type="presOf" srcId="{B992A0D5-4163-4049-B81F-5A333DCA5E71}" destId="{CB2C9E1E-246C-4383-A1C4-942BE53CC646}" srcOrd="0" destOrd="0" presId="urn:microsoft.com/office/officeart/2016/7/layout/LinearArrowProcessNumbered"/>
    <dgm:cxn modelId="{D8BD21F2-C8B4-4317-8717-41862D845186}" type="presOf" srcId="{32C15D93-BFDF-4E23-8BF8-433099D5BAAE}" destId="{0B6A1B29-C8F0-47D1-BB9D-F180A1B8FBDE}" srcOrd="0" destOrd="0" presId="urn:microsoft.com/office/officeart/2016/7/layout/LinearArrowProcessNumbered"/>
    <dgm:cxn modelId="{32C1F8F8-8FA9-4F9D-9F09-137C11BDB498}" srcId="{EAAF0350-7A64-4C7E-8870-416F9A40C9B4}" destId="{69CE518B-6DB3-4918-8C18-557F44B1694D}" srcOrd="1" destOrd="0" parTransId="{E23CE500-18FD-4785-9F8B-00819C683703}" sibTransId="{76CAA46A-75A3-4F97-ADA6-CC09D51B9178}"/>
    <dgm:cxn modelId="{E9F54ADA-6F9A-4DEB-A24D-161A34E82BD4}" type="presParOf" srcId="{E1746A8D-E489-40FE-8DE6-2B423990AD9C}" destId="{A5B53E1C-8B9D-4121-A77B-FC1C95A60D6B}" srcOrd="0" destOrd="0" presId="urn:microsoft.com/office/officeart/2016/7/layout/LinearArrowProcessNumbered"/>
    <dgm:cxn modelId="{D1ACD4AE-B0BA-42EE-84C3-D247511E7FB6}" type="presParOf" srcId="{A5B53E1C-8B9D-4121-A77B-FC1C95A60D6B}" destId="{18D83B9E-BE83-474A-838E-FE826F97E3B6}" srcOrd="0" destOrd="0" presId="urn:microsoft.com/office/officeart/2016/7/layout/LinearArrowProcessNumbered"/>
    <dgm:cxn modelId="{77DAF9F0-AE2E-4255-B1F3-89259FE44B98}" type="presParOf" srcId="{A5B53E1C-8B9D-4121-A77B-FC1C95A60D6B}" destId="{372BB75D-94F1-4C74-BA59-ADAB02AE851C}" srcOrd="1" destOrd="0" presId="urn:microsoft.com/office/officeart/2016/7/layout/LinearArrowProcessNumbered"/>
    <dgm:cxn modelId="{ECDDD83A-6640-473F-B835-282AF3AF549C}" type="presParOf" srcId="{372BB75D-94F1-4C74-BA59-ADAB02AE851C}" destId="{47923057-4091-46AC-BDFD-60F771E04398}" srcOrd="0" destOrd="0" presId="urn:microsoft.com/office/officeart/2016/7/layout/LinearArrowProcessNumbered"/>
    <dgm:cxn modelId="{99127EDB-5934-4C48-8145-472BD64D6122}" type="presParOf" srcId="{372BB75D-94F1-4C74-BA59-ADAB02AE851C}" destId="{DA575888-E841-43FA-AE76-8B6039484D5B}" srcOrd="1" destOrd="0" presId="urn:microsoft.com/office/officeart/2016/7/layout/LinearArrowProcessNumbered"/>
    <dgm:cxn modelId="{4BAB04AF-2DE4-4F10-BF01-5C44067CED6F}" type="presParOf" srcId="{372BB75D-94F1-4C74-BA59-ADAB02AE851C}" destId="{CB2C9E1E-246C-4383-A1C4-942BE53CC646}" srcOrd="2" destOrd="0" presId="urn:microsoft.com/office/officeart/2016/7/layout/LinearArrowProcessNumbered"/>
    <dgm:cxn modelId="{1D702A7E-021D-4B7A-B034-A5B4E840253E}" type="presParOf" srcId="{372BB75D-94F1-4C74-BA59-ADAB02AE851C}" destId="{1B83C638-1F44-424A-ABBD-8B582991AA76}" srcOrd="3" destOrd="0" presId="urn:microsoft.com/office/officeart/2016/7/layout/LinearArrowProcessNumbered"/>
    <dgm:cxn modelId="{58F79AA7-294D-4E47-9007-36B203EF57B8}" type="presParOf" srcId="{A5B53E1C-8B9D-4121-A77B-FC1C95A60D6B}" destId="{FE5AEE7E-539F-4FF4-A297-986D084066E9}" srcOrd="2" destOrd="0" presId="urn:microsoft.com/office/officeart/2016/7/layout/LinearArrowProcessNumbered"/>
    <dgm:cxn modelId="{CF4CA91F-C1FD-48A0-BD0D-9EB015D6577B}" type="presParOf" srcId="{E1746A8D-E489-40FE-8DE6-2B423990AD9C}" destId="{9851ED15-35BC-45EA-B74F-D531C53728A7}" srcOrd="1" destOrd="0" presId="urn:microsoft.com/office/officeart/2016/7/layout/LinearArrowProcessNumbered"/>
    <dgm:cxn modelId="{12283337-B703-479A-826C-2EE1B3B7B4EB}" type="presParOf" srcId="{E1746A8D-E489-40FE-8DE6-2B423990AD9C}" destId="{C04A9BC0-5B05-4FD9-BEE0-96920AD8BEB0}" srcOrd="2" destOrd="0" presId="urn:microsoft.com/office/officeart/2016/7/layout/LinearArrowProcessNumbered"/>
    <dgm:cxn modelId="{093852D9-2DF1-4DCE-B62E-8FAC89C7E98D}" type="presParOf" srcId="{C04A9BC0-5B05-4FD9-BEE0-96920AD8BEB0}" destId="{EDE8E0D3-7A27-4E98-A0C7-0255F9A374F9}" srcOrd="0" destOrd="0" presId="urn:microsoft.com/office/officeart/2016/7/layout/LinearArrowProcessNumbered"/>
    <dgm:cxn modelId="{83CDDE83-D613-4DD5-90F0-8775DEAE4B18}" type="presParOf" srcId="{C04A9BC0-5B05-4FD9-BEE0-96920AD8BEB0}" destId="{A96ECB98-4B8F-42CE-893C-9916809ABE93}" srcOrd="1" destOrd="0" presId="urn:microsoft.com/office/officeart/2016/7/layout/LinearArrowProcessNumbered"/>
    <dgm:cxn modelId="{F76C62C0-FD12-4C11-B2E2-EB1995BC1069}" type="presParOf" srcId="{A96ECB98-4B8F-42CE-893C-9916809ABE93}" destId="{A0E3C0F8-821F-4353-B593-B0325DF20751}" srcOrd="0" destOrd="0" presId="urn:microsoft.com/office/officeart/2016/7/layout/LinearArrowProcessNumbered"/>
    <dgm:cxn modelId="{B4CB028E-B897-47E1-8CA3-B6AC1A2AF727}" type="presParOf" srcId="{A96ECB98-4B8F-42CE-893C-9916809ABE93}" destId="{D6F4B6E1-4CE0-4A7A-B31A-2C94869969E1}" srcOrd="1" destOrd="0" presId="urn:microsoft.com/office/officeart/2016/7/layout/LinearArrowProcessNumbered"/>
    <dgm:cxn modelId="{8027FE30-0EC6-466C-AC31-AF737BE12DE2}" type="presParOf" srcId="{A96ECB98-4B8F-42CE-893C-9916809ABE93}" destId="{B348F94B-DE73-423E-83EF-6410BD5F768C}" srcOrd="2" destOrd="0" presId="urn:microsoft.com/office/officeart/2016/7/layout/LinearArrowProcessNumbered"/>
    <dgm:cxn modelId="{3595716F-B62A-4D31-8D8E-2F86453E6EF9}" type="presParOf" srcId="{A96ECB98-4B8F-42CE-893C-9916809ABE93}" destId="{FF3FC5DD-6BEF-450B-988F-969C24FF452C}" srcOrd="3" destOrd="0" presId="urn:microsoft.com/office/officeart/2016/7/layout/LinearArrowProcessNumbered"/>
    <dgm:cxn modelId="{ED894A53-5213-44D1-B4C7-CCD55ACD5FFE}" type="presParOf" srcId="{C04A9BC0-5B05-4FD9-BEE0-96920AD8BEB0}" destId="{5D1C84B6-32BC-41F3-BFC2-C8B9BE3AF8C7}" srcOrd="2" destOrd="0" presId="urn:microsoft.com/office/officeart/2016/7/layout/LinearArrowProcessNumbered"/>
    <dgm:cxn modelId="{C42D2645-646A-4FC4-A202-AA638C3C07BE}" type="presParOf" srcId="{E1746A8D-E489-40FE-8DE6-2B423990AD9C}" destId="{143613F5-C190-4184-BCE3-EBBF4540A46B}" srcOrd="3" destOrd="0" presId="urn:microsoft.com/office/officeart/2016/7/layout/LinearArrowProcessNumbered"/>
    <dgm:cxn modelId="{4C329650-37ED-44E8-BE64-9EE0A841D7B8}" type="presParOf" srcId="{E1746A8D-E489-40FE-8DE6-2B423990AD9C}" destId="{FC76165B-1A8E-4F10-B551-FCCDB1B837AE}" srcOrd="4" destOrd="0" presId="urn:microsoft.com/office/officeart/2016/7/layout/LinearArrowProcessNumbered"/>
    <dgm:cxn modelId="{2DD7A2FA-40A0-4228-8967-A0CB10787C4A}" type="presParOf" srcId="{FC76165B-1A8E-4F10-B551-FCCDB1B837AE}" destId="{5850CD97-59AB-4B6E-B220-6B21AD96933F}" srcOrd="0" destOrd="0" presId="urn:microsoft.com/office/officeart/2016/7/layout/LinearArrowProcessNumbered"/>
    <dgm:cxn modelId="{7A3591EF-4C22-4815-ABC5-68E3957A14AA}" type="presParOf" srcId="{FC76165B-1A8E-4F10-B551-FCCDB1B837AE}" destId="{66ABCCE3-1557-4341-8D1C-C5EA2E280BC7}" srcOrd="1" destOrd="0" presId="urn:microsoft.com/office/officeart/2016/7/layout/LinearArrowProcessNumbered"/>
    <dgm:cxn modelId="{9B7A6FB8-45EF-4D79-BC4B-1B8D87AD114D}" type="presParOf" srcId="{66ABCCE3-1557-4341-8D1C-C5EA2E280BC7}" destId="{C6CFBC7B-F84B-4017-BA53-6CCC34B82673}" srcOrd="0" destOrd="0" presId="urn:microsoft.com/office/officeart/2016/7/layout/LinearArrowProcessNumbered"/>
    <dgm:cxn modelId="{B2666F83-1088-47F8-9FBA-B57985CFBC57}" type="presParOf" srcId="{66ABCCE3-1557-4341-8D1C-C5EA2E280BC7}" destId="{FC88CF2F-D5E5-489C-82CA-7AE1B70C7BC5}" srcOrd="1" destOrd="0" presId="urn:microsoft.com/office/officeart/2016/7/layout/LinearArrowProcessNumbered"/>
    <dgm:cxn modelId="{74A418BF-0990-4AC0-965A-683A4A36915C}" type="presParOf" srcId="{66ABCCE3-1557-4341-8D1C-C5EA2E280BC7}" destId="{E90D3F77-4DEF-4843-897C-52DD5CFA5D74}" srcOrd="2" destOrd="0" presId="urn:microsoft.com/office/officeart/2016/7/layout/LinearArrowProcessNumbered"/>
    <dgm:cxn modelId="{989036C2-94D1-41EF-B5F8-318BA8943C54}" type="presParOf" srcId="{66ABCCE3-1557-4341-8D1C-C5EA2E280BC7}" destId="{0BAD1F21-2BF5-489A-A1B9-706E2CD5220A}" srcOrd="3" destOrd="0" presId="urn:microsoft.com/office/officeart/2016/7/layout/LinearArrowProcessNumbered"/>
    <dgm:cxn modelId="{B758FCD4-EFB8-4AEA-A5F0-0738BC7A93D1}" type="presParOf" srcId="{FC76165B-1A8E-4F10-B551-FCCDB1B837AE}" destId="{E36CB833-4821-4A2E-9526-D43A41E4AAD4}" srcOrd="2" destOrd="0" presId="urn:microsoft.com/office/officeart/2016/7/layout/LinearArrowProcessNumbered"/>
    <dgm:cxn modelId="{5D69CBA5-4403-4273-BA56-0ED8F55BBC1D}" type="presParOf" srcId="{E1746A8D-E489-40FE-8DE6-2B423990AD9C}" destId="{ACB29F18-08A8-415A-9B1F-379BC7B2C51D}" srcOrd="5" destOrd="0" presId="urn:microsoft.com/office/officeart/2016/7/layout/LinearArrowProcessNumbered"/>
    <dgm:cxn modelId="{7464B1A9-3DD9-48A2-9F3C-732D26225034}" type="presParOf" srcId="{E1746A8D-E489-40FE-8DE6-2B423990AD9C}" destId="{87193624-779B-49A1-95EE-287134457919}" srcOrd="6" destOrd="0" presId="urn:microsoft.com/office/officeart/2016/7/layout/LinearArrowProcessNumbered"/>
    <dgm:cxn modelId="{01E02E41-5E92-4EA1-B077-7DED3EA02B47}" type="presParOf" srcId="{87193624-779B-49A1-95EE-287134457919}" destId="{4E288393-2E82-46CD-AEC4-8A958475BC79}" srcOrd="0" destOrd="0" presId="urn:microsoft.com/office/officeart/2016/7/layout/LinearArrowProcessNumbered"/>
    <dgm:cxn modelId="{9CC97476-8FDD-482C-B4C9-F573A5B1BCA3}" type="presParOf" srcId="{87193624-779B-49A1-95EE-287134457919}" destId="{4D04AAFD-9854-4C83-8213-BE1DF232ACA1}" srcOrd="1" destOrd="0" presId="urn:microsoft.com/office/officeart/2016/7/layout/LinearArrowProcessNumbered"/>
    <dgm:cxn modelId="{80262CC2-110F-4393-93DB-FBA8468322D7}" type="presParOf" srcId="{4D04AAFD-9854-4C83-8213-BE1DF232ACA1}" destId="{38A36768-B902-45B4-A553-8EE24227EACC}" srcOrd="0" destOrd="0" presId="urn:microsoft.com/office/officeart/2016/7/layout/LinearArrowProcessNumbered"/>
    <dgm:cxn modelId="{79566E88-E90E-4D16-A170-68104B54E2CD}" type="presParOf" srcId="{4D04AAFD-9854-4C83-8213-BE1DF232ACA1}" destId="{638F7FDA-A3B1-4D59-9B41-90A5183F9BD3}" srcOrd="1" destOrd="0" presId="urn:microsoft.com/office/officeart/2016/7/layout/LinearArrowProcessNumbered"/>
    <dgm:cxn modelId="{0E116961-887F-462B-B021-1460DDA779BD}" type="presParOf" srcId="{4D04AAFD-9854-4C83-8213-BE1DF232ACA1}" destId="{74C91303-25EE-490A-9D9B-91D41167B170}" srcOrd="2" destOrd="0" presId="urn:microsoft.com/office/officeart/2016/7/layout/LinearArrowProcessNumbered"/>
    <dgm:cxn modelId="{1FD20CA9-4800-4E1C-93D2-EC8B98D10951}" type="presParOf" srcId="{4D04AAFD-9854-4C83-8213-BE1DF232ACA1}" destId="{CA8F3DFB-91E2-4BF5-9F96-E7AB70E02BC2}" srcOrd="3" destOrd="0" presId="urn:microsoft.com/office/officeart/2016/7/layout/LinearArrowProcessNumbered"/>
    <dgm:cxn modelId="{FF60CBCE-BCD9-49BE-BF60-1C264B5032AB}" type="presParOf" srcId="{87193624-779B-49A1-95EE-287134457919}" destId="{0B6A1B29-C8F0-47D1-BB9D-F180A1B8FBDE}" srcOrd="2" destOrd="0" presId="urn:microsoft.com/office/officeart/2016/7/layout/LinearArrowProcessNumbered"/>
    <dgm:cxn modelId="{74796A6F-DE8C-4502-8265-7244B90CF4CA}" type="presParOf" srcId="{E1746A8D-E489-40FE-8DE6-2B423990AD9C}" destId="{818EB0A3-734D-4FE0-A7D6-CDCBFDE419C3}" srcOrd="7" destOrd="0" presId="urn:microsoft.com/office/officeart/2016/7/layout/LinearArrowProcessNumbered"/>
    <dgm:cxn modelId="{0175A57F-3E7A-40E6-BA2F-FFFAAE266874}" type="presParOf" srcId="{E1746A8D-E489-40FE-8DE6-2B423990AD9C}" destId="{E707D29B-803C-4014-9C47-F00EDB99D4AE}" srcOrd="8" destOrd="0" presId="urn:microsoft.com/office/officeart/2016/7/layout/LinearArrowProcessNumbered"/>
    <dgm:cxn modelId="{9251A027-5520-417E-8D6F-2762A4731AF2}" type="presParOf" srcId="{E707D29B-803C-4014-9C47-F00EDB99D4AE}" destId="{27C44754-4B6E-415B-8279-3097D24FE1E4}" srcOrd="0" destOrd="0" presId="urn:microsoft.com/office/officeart/2016/7/layout/LinearArrowProcessNumbered"/>
    <dgm:cxn modelId="{66640ADB-1627-4A09-9F6D-ECF7B01B74E8}" type="presParOf" srcId="{E707D29B-803C-4014-9C47-F00EDB99D4AE}" destId="{EDCE9E24-3EA1-43C3-B730-F18FAC67C335}" srcOrd="1" destOrd="0" presId="urn:microsoft.com/office/officeart/2016/7/layout/LinearArrowProcessNumbered"/>
    <dgm:cxn modelId="{883407CC-8D58-487B-9549-5D358CC267A9}" type="presParOf" srcId="{EDCE9E24-3EA1-43C3-B730-F18FAC67C335}" destId="{BA9C0EEE-BDFB-4AE3-9DD0-47DC9F5E521D}" srcOrd="0" destOrd="0" presId="urn:microsoft.com/office/officeart/2016/7/layout/LinearArrowProcessNumbered"/>
    <dgm:cxn modelId="{6F4F6916-648B-483A-841D-BE70A63FA4AD}" type="presParOf" srcId="{EDCE9E24-3EA1-43C3-B730-F18FAC67C335}" destId="{D8370B38-EF94-44E2-BF21-828B2D51376A}" srcOrd="1" destOrd="0" presId="urn:microsoft.com/office/officeart/2016/7/layout/LinearArrowProcessNumbered"/>
    <dgm:cxn modelId="{8BEA800D-5932-4D67-831A-6642D772B519}" type="presParOf" srcId="{EDCE9E24-3EA1-43C3-B730-F18FAC67C335}" destId="{491AAB5A-9B73-4743-99B2-32EAB88AEC75}" srcOrd="2" destOrd="0" presId="urn:microsoft.com/office/officeart/2016/7/layout/LinearArrowProcessNumbered"/>
    <dgm:cxn modelId="{FC08E985-EC29-4A27-AF83-63243B6A0994}" type="presParOf" srcId="{EDCE9E24-3EA1-43C3-B730-F18FAC67C335}" destId="{1E8124E8-905C-4AC1-853C-F44D30E079E7}" srcOrd="3" destOrd="0" presId="urn:microsoft.com/office/officeart/2016/7/layout/LinearArrowProcessNumbered"/>
    <dgm:cxn modelId="{7BED2FD3-1C4A-4F64-836E-44E6F600EC6E}" type="presParOf" srcId="{E707D29B-803C-4014-9C47-F00EDB99D4AE}" destId="{92D18A6B-8096-43B6-9FD3-F392FB4CAF78}" srcOrd="2" destOrd="0" presId="urn:microsoft.com/office/officeart/2016/7/layout/LinearArrow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944FFA1-67C3-4AF1-9308-994BA52A7861}"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E86C2B51-D5F2-4D13-98B3-0F7C33370703}">
      <dgm:prSet/>
      <dgm:spPr/>
      <dgm:t>
        <a:bodyPr/>
        <a:lstStyle/>
        <a:p>
          <a:r>
            <a:rPr lang="en-GB" b="1" dirty="0"/>
            <a:t>Segments:</a:t>
          </a:r>
        </a:p>
        <a:p>
          <a:r>
            <a:rPr lang="en-GB" dirty="0"/>
            <a:t>Millennials/Gen Z, Families, Corporates</a:t>
          </a:r>
          <a:endParaRPr lang="en-US" dirty="0"/>
        </a:p>
      </dgm:t>
    </dgm:pt>
    <dgm:pt modelId="{5110EA69-70E5-4476-8065-25B480BDA351}" type="parTrans" cxnId="{A4BE5C86-EF48-408B-8D59-0A3803CC84C5}">
      <dgm:prSet/>
      <dgm:spPr/>
      <dgm:t>
        <a:bodyPr/>
        <a:lstStyle/>
        <a:p>
          <a:endParaRPr lang="en-US"/>
        </a:p>
      </dgm:t>
    </dgm:pt>
    <dgm:pt modelId="{422A3FD0-9A8C-440C-901A-140998A91FC4}" type="sibTrans" cxnId="{A4BE5C86-EF48-408B-8D59-0A3803CC84C5}">
      <dgm:prSet/>
      <dgm:spPr/>
      <dgm:t>
        <a:bodyPr/>
        <a:lstStyle/>
        <a:p>
          <a:endParaRPr lang="en-US"/>
        </a:p>
      </dgm:t>
    </dgm:pt>
    <dgm:pt modelId="{6943ABE2-4C31-4FA3-9604-5CD26E05C7C7}">
      <dgm:prSet/>
      <dgm:spPr/>
      <dgm:t>
        <a:bodyPr/>
        <a:lstStyle/>
        <a:p>
          <a:r>
            <a:rPr lang="en-GB" b="1" dirty="0"/>
            <a:t>Product: </a:t>
          </a:r>
        </a:p>
        <a:p>
          <a:r>
            <a:rPr lang="en-GB" dirty="0"/>
            <a:t>HPP juices, functional blends</a:t>
          </a:r>
          <a:endParaRPr lang="en-US" dirty="0"/>
        </a:p>
      </dgm:t>
    </dgm:pt>
    <dgm:pt modelId="{128308EC-FBB9-41BF-9D86-51B57C73BBE5}" type="parTrans" cxnId="{FF59BC13-3B8E-41A3-A1F0-F9EA2128FB20}">
      <dgm:prSet/>
      <dgm:spPr/>
      <dgm:t>
        <a:bodyPr/>
        <a:lstStyle/>
        <a:p>
          <a:endParaRPr lang="en-US"/>
        </a:p>
      </dgm:t>
    </dgm:pt>
    <dgm:pt modelId="{B8318636-2140-46FF-AE70-066725D077D9}" type="sibTrans" cxnId="{FF59BC13-3B8E-41A3-A1F0-F9EA2128FB20}">
      <dgm:prSet/>
      <dgm:spPr/>
      <dgm:t>
        <a:bodyPr/>
        <a:lstStyle/>
        <a:p>
          <a:endParaRPr lang="en-US"/>
        </a:p>
      </dgm:t>
    </dgm:pt>
    <dgm:pt modelId="{92D509A9-B9E3-403E-8A1A-FE21E00DEB2B}">
      <dgm:prSet/>
      <dgm:spPr/>
      <dgm:t>
        <a:bodyPr/>
        <a:lstStyle/>
        <a:p>
          <a:r>
            <a:rPr lang="en-GB" b="1" dirty="0"/>
            <a:t>Price: </a:t>
          </a:r>
        </a:p>
        <a:p>
          <a:r>
            <a:rPr lang="en-GB" dirty="0"/>
            <a:t>Premium pricing, subscriptions</a:t>
          </a:r>
          <a:endParaRPr lang="en-US" dirty="0"/>
        </a:p>
      </dgm:t>
    </dgm:pt>
    <dgm:pt modelId="{1A3E8A5F-E9B6-46F1-90B2-CD91181E9B15}" type="parTrans" cxnId="{7A60A079-0C2D-468C-8BDD-A02B074ADD52}">
      <dgm:prSet/>
      <dgm:spPr/>
      <dgm:t>
        <a:bodyPr/>
        <a:lstStyle/>
        <a:p>
          <a:endParaRPr lang="en-US"/>
        </a:p>
      </dgm:t>
    </dgm:pt>
    <dgm:pt modelId="{65445CDE-CE8B-4FF4-8CBA-3A0AB369DB42}" type="sibTrans" cxnId="{7A60A079-0C2D-468C-8BDD-A02B074ADD52}">
      <dgm:prSet/>
      <dgm:spPr/>
      <dgm:t>
        <a:bodyPr/>
        <a:lstStyle/>
        <a:p>
          <a:endParaRPr lang="en-US"/>
        </a:p>
      </dgm:t>
    </dgm:pt>
    <dgm:pt modelId="{DCCCC087-20E7-4CC8-85F3-EA36B51A39DE}">
      <dgm:prSet/>
      <dgm:spPr/>
      <dgm:t>
        <a:bodyPr/>
        <a:lstStyle/>
        <a:p>
          <a:r>
            <a:rPr lang="fr-FR" b="1" dirty="0"/>
            <a:t>Place: </a:t>
          </a:r>
        </a:p>
        <a:p>
          <a:r>
            <a:rPr lang="fr-FR" dirty="0"/>
            <a:t>Online, gyms, boutique stores</a:t>
          </a:r>
          <a:endParaRPr lang="en-US" dirty="0"/>
        </a:p>
      </dgm:t>
    </dgm:pt>
    <dgm:pt modelId="{2B6711B4-F96F-4EB6-A1D1-84D0FFF0F4DD}" type="parTrans" cxnId="{2B1E10D9-6250-47D2-B0C0-CAEA1BE4A77A}">
      <dgm:prSet/>
      <dgm:spPr/>
      <dgm:t>
        <a:bodyPr/>
        <a:lstStyle/>
        <a:p>
          <a:endParaRPr lang="en-US"/>
        </a:p>
      </dgm:t>
    </dgm:pt>
    <dgm:pt modelId="{1B2C0187-8ADB-4E6D-92F2-CF46B1A16B8C}" type="sibTrans" cxnId="{2B1E10D9-6250-47D2-B0C0-CAEA1BE4A77A}">
      <dgm:prSet/>
      <dgm:spPr/>
      <dgm:t>
        <a:bodyPr/>
        <a:lstStyle/>
        <a:p>
          <a:endParaRPr lang="en-US"/>
        </a:p>
      </dgm:t>
    </dgm:pt>
    <dgm:pt modelId="{71A28E12-3804-4927-96FC-236A2F708E88}">
      <dgm:prSet/>
      <dgm:spPr/>
      <dgm:t>
        <a:bodyPr/>
        <a:lstStyle/>
        <a:p>
          <a:r>
            <a:rPr lang="en-GB" b="1" dirty="0"/>
            <a:t>Promotion:</a:t>
          </a:r>
        </a:p>
        <a:p>
          <a:r>
            <a:rPr lang="en-GB" dirty="0"/>
            <a:t>Instagram, influencers, events</a:t>
          </a:r>
          <a:endParaRPr lang="en-US" dirty="0"/>
        </a:p>
      </dgm:t>
    </dgm:pt>
    <dgm:pt modelId="{83BCD6E4-BDF5-4ED0-A5E2-30A8515157DA}" type="parTrans" cxnId="{C7BD6559-DBD8-40A7-AF4C-56C29B1409FB}">
      <dgm:prSet/>
      <dgm:spPr/>
      <dgm:t>
        <a:bodyPr/>
        <a:lstStyle/>
        <a:p>
          <a:endParaRPr lang="en-US"/>
        </a:p>
      </dgm:t>
    </dgm:pt>
    <dgm:pt modelId="{5B4439C5-0EA5-490D-97E8-542A93C1FFC7}" type="sibTrans" cxnId="{C7BD6559-DBD8-40A7-AF4C-56C29B1409FB}">
      <dgm:prSet/>
      <dgm:spPr/>
      <dgm:t>
        <a:bodyPr/>
        <a:lstStyle/>
        <a:p>
          <a:endParaRPr lang="en-US"/>
        </a:p>
      </dgm:t>
    </dgm:pt>
    <dgm:pt modelId="{FE8B93D7-9D01-49F3-80EA-A0B0C6E59E6F}" type="pres">
      <dgm:prSet presAssocID="{A944FFA1-67C3-4AF1-9308-994BA52A7861}" presName="diagram" presStyleCnt="0">
        <dgm:presLayoutVars>
          <dgm:dir/>
          <dgm:resizeHandles val="exact"/>
        </dgm:presLayoutVars>
      </dgm:prSet>
      <dgm:spPr/>
    </dgm:pt>
    <dgm:pt modelId="{F355AF80-F27B-4344-8FB4-E1259F7E53F3}" type="pres">
      <dgm:prSet presAssocID="{E86C2B51-D5F2-4D13-98B3-0F7C33370703}" presName="node" presStyleLbl="node1" presStyleIdx="0" presStyleCnt="5">
        <dgm:presLayoutVars>
          <dgm:bulletEnabled val="1"/>
        </dgm:presLayoutVars>
      </dgm:prSet>
      <dgm:spPr/>
    </dgm:pt>
    <dgm:pt modelId="{6A9EB09A-5B4B-4E1F-91B4-260BD3DA629E}" type="pres">
      <dgm:prSet presAssocID="{422A3FD0-9A8C-440C-901A-140998A91FC4}" presName="sibTrans" presStyleCnt="0"/>
      <dgm:spPr/>
    </dgm:pt>
    <dgm:pt modelId="{72C9FAC0-7EF2-4838-83D1-D1CDBF3981AB}" type="pres">
      <dgm:prSet presAssocID="{6943ABE2-4C31-4FA3-9604-5CD26E05C7C7}" presName="node" presStyleLbl="node1" presStyleIdx="1" presStyleCnt="5">
        <dgm:presLayoutVars>
          <dgm:bulletEnabled val="1"/>
        </dgm:presLayoutVars>
      </dgm:prSet>
      <dgm:spPr/>
    </dgm:pt>
    <dgm:pt modelId="{29EF320C-AFF5-4AC5-85EF-00CFF4DDB7B1}" type="pres">
      <dgm:prSet presAssocID="{B8318636-2140-46FF-AE70-066725D077D9}" presName="sibTrans" presStyleCnt="0"/>
      <dgm:spPr/>
    </dgm:pt>
    <dgm:pt modelId="{0A87FE5B-38B3-412E-AA44-217762D5A8C6}" type="pres">
      <dgm:prSet presAssocID="{92D509A9-B9E3-403E-8A1A-FE21E00DEB2B}" presName="node" presStyleLbl="node1" presStyleIdx="2" presStyleCnt="5">
        <dgm:presLayoutVars>
          <dgm:bulletEnabled val="1"/>
        </dgm:presLayoutVars>
      </dgm:prSet>
      <dgm:spPr/>
    </dgm:pt>
    <dgm:pt modelId="{C6E6E389-5A73-4223-A450-39A870BCC057}" type="pres">
      <dgm:prSet presAssocID="{65445CDE-CE8B-4FF4-8CBA-3A0AB369DB42}" presName="sibTrans" presStyleCnt="0"/>
      <dgm:spPr/>
    </dgm:pt>
    <dgm:pt modelId="{F42DFD05-AEA2-4180-A729-23C972EF56B7}" type="pres">
      <dgm:prSet presAssocID="{DCCCC087-20E7-4CC8-85F3-EA36B51A39DE}" presName="node" presStyleLbl="node1" presStyleIdx="3" presStyleCnt="5">
        <dgm:presLayoutVars>
          <dgm:bulletEnabled val="1"/>
        </dgm:presLayoutVars>
      </dgm:prSet>
      <dgm:spPr/>
    </dgm:pt>
    <dgm:pt modelId="{2A78B615-5091-4D9F-AE2C-05BF83DB3287}" type="pres">
      <dgm:prSet presAssocID="{1B2C0187-8ADB-4E6D-92F2-CF46B1A16B8C}" presName="sibTrans" presStyleCnt="0"/>
      <dgm:spPr/>
    </dgm:pt>
    <dgm:pt modelId="{1C1DB0DD-514A-45DA-BBD9-87B705AE8641}" type="pres">
      <dgm:prSet presAssocID="{71A28E12-3804-4927-96FC-236A2F708E88}" presName="node" presStyleLbl="node1" presStyleIdx="4" presStyleCnt="5">
        <dgm:presLayoutVars>
          <dgm:bulletEnabled val="1"/>
        </dgm:presLayoutVars>
      </dgm:prSet>
      <dgm:spPr/>
    </dgm:pt>
  </dgm:ptLst>
  <dgm:cxnLst>
    <dgm:cxn modelId="{32AE0103-69E4-4E2F-9D43-7AE42BACFDD0}" type="presOf" srcId="{92D509A9-B9E3-403E-8A1A-FE21E00DEB2B}" destId="{0A87FE5B-38B3-412E-AA44-217762D5A8C6}" srcOrd="0" destOrd="0" presId="urn:microsoft.com/office/officeart/2005/8/layout/default"/>
    <dgm:cxn modelId="{FF59BC13-3B8E-41A3-A1F0-F9EA2128FB20}" srcId="{A944FFA1-67C3-4AF1-9308-994BA52A7861}" destId="{6943ABE2-4C31-4FA3-9604-5CD26E05C7C7}" srcOrd="1" destOrd="0" parTransId="{128308EC-FBB9-41BF-9D86-51B57C73BBE5}" sibTransId="{B8318636-2140-46FF-AE70-066725D077D9}"/>
    <dgm:cxn modelId="{2F335A20-764B-4E40-B6F3-24EE58CAD19A}" type="presOf" srcId="{A944FFA1-67C3-4AF1-9308-994BA52A7861}" destId="{FE8B93D7-9D01-49F3-80EA-A0B0C6E59E6F}" srcOrd="0" destOrd="0" presId="urn:microsoft.com/office/officeart/2005/8/layout/default"/>
    <dgm:cxn modelId="{03A09625-00AC-45CB-93B7-537A0DD62E6B}" type="presOf" srcId="{71A28E12-3804-4927-96FC-236A2F708E88}" destId="{1C1DB0DD-514A-45DA-BBD9-87B705AE8641}" srcOrd="0" destOrd="0" presId="urn:microsoft.com/office/officeart/2005/8/layout/default"/>
    <dgm:cxn modelId="{C7BD6559-DBD8-40A7-AF4C-56C29B1409FB}" srcId="{A944FFA1-67C3-4AF1-9308-994BA52A7861}" destId="{71A28E12-3804-4927-96FC-236A2F708E88}" srcOrd="4" destOrd="0" parTransId="{83BCD6E4-BDF5-4ED0-A5E2-30A8515157DA}" sibTransId="{5B4439C5-0EA5-490D-97E8-542A93C1FFC7}"/>
    <dgm:cxn modelId="{7A60A079-0C2D-468C-8BDD-A02B074ADD52}" srcId="{A944FFA1-67C3-4AF1-9308-994BA52A7861}" destId="{92D509A9-B9E3-403E-8A1A-FE21E00DEB2B}" srcOrd="2" destOrd="0" parTransId="{1A3E8A5F-E9B6-46F1-90B2-CD91181E9B15}" sibTransId="{65445CDE-CE8B-4FF4-8CBA-3A0AB369DB42}"/>
    <dgm:cxn modelId="{8885977B-284B-4B98-81DE-2202515AF05C}" type="presOf" srcId="{6943ABE2-4C31-4FA3-9604-5CD26E05C7C7}" destId="{72C9FAC0-7EF2-4838-83D1-D1CDBF3981AB}" srcOrd="0" destOrd="0" presId="urn:microsoft.com/office/officeart/2005/8/layout/default"/>
    <dgm:cxn modelId="{AF251384-A82F-461C-AC24-BDFADD971D0F}" type="presOf" srcId="{DCCCC087-20E7-4CC8-85F3-EA36B51A39DE}" destId="{F42DFD05-AEA2-4180-A729-23C972EF56B7}" srcOrd="0" destOrd="0" presId="urn:microsoft.com/office/officeart/2005/8/layout/default"/>
    <dgm:cxn modelId="{A4BE5C86-EF48-408B-8D59-0A3803CC84C5}" srcId="{A944FFA1-67C3-4AF1-9308-994BA52A7861}" destId="{E86C2B51-D5F2-4D13-98B3-0F7C33370703}" srcOrd="0" destOrd="0" parTransId="{5110EA69-70E5-4476-8065-25B480BDA351}" sibTransId="{422A3FD0-9A8C-440C-901A-140998A91FC4}"/>
    <dgm:cxn modelId="{12EF4DCC-B1C7-4CAC-9C48-53F9DA6D6ABA}" type="presOf" srcId="{E86C2B51-D5F2-4D13-98B3-0F7C33370703}" destId="{F355AF80-F27B-4344-8FB4-E1259F7E53F3}" srcOrd="0" destOrd="0" presId="urn:microsoft.com/office/officeart/2005/8/layout/default"/>
    <dgm:cxn modelId="{2B1E10D9-6250-47D2-B0C0-CAEA1BE4A77A}" srcId="{A944FFA1-67C3-4AF1-9308-994BA52A7861}" destId="{DCCCC087-20E7-4CC8-85F3-EA36B51A39DE}" srcOrd="3" destOrd="0" parTransId="{2B6711B4-F96F-4EB6-A1D1-84D0FFF0F4DD}" sibTransId="{1B2C0187-8ADB-4E6D-92F2-CF46B1A16B8C}"/>
    <dgm:cxn modelId="{C2651806-5B41-4662-9CF5-07FFF2FC33BC}" type="presParOf" srcId="{FE8B93D7-9D01-49F3-80EA-A0B0C6E59E6F}" destId="{F355AF80-F27B-4344-8FB4-E1259F7E53F3}" srcOrd="0" destOrd="0" presId="urn:microsoft.com/office/officeart/2005/8/layout/default"/>
    <dgm:cxn modelId="{A94EF261-8992-4A08-B19A-74480D1E0A68}" type="presParOf" srcId="{FE8B93D7-9D01-49F3-80EA-A0B0C6E59E6F}" destId="{6A9EB09A-5B4B-4E1F-91B4-260BD3DA629E}" srcOrd="1" destOrd="0" presId="urn:microsoft.com/office/officeart/2005/8/layout/default"/>
    <dgm:cxn modelId="{8AE0CEBE-566A-41FD-A38B-4746EE7237F1}" type="presParOf" srcId="{FE8B93D7-9D01-49F3-80EA-A0B0C6E59E6F}" destId="{72C9FAC0-7EF2-4838-83D1-D1CDBF3981AB}" srcOrd="2" destOrd="0" presId="urn:microsoft.com/office/officeart/2005/8/layout/default"/>
    <dgm:cxn modelId="{23CB6CD6-7AEE-4ED8-BA6D-5741CE288BB5}" type="presParOf" srcId="{FE8B93D7-9D01-49F3-80EA-A0B0C6E59E6F}" destId="{29EF320C-AFF5-4AC5-85EF-00CFF4DDB7B1}" srcOrd="3" destOrd="0" presId="urn:microsoft.com/office/officeart/2005/8/layout/default"/>
    <dgm:cxn modelId="{CE0A6649-F173-440E-BB1A-B9AFBD3A2127}" type="presParOf" srcId="{FE8B93D7-9D01-49F3-80EA-A0B0C6E59E6F}" destId="{0A87FE5B-38B3-412E-AA44-217762D5A8C6}" srcOrd="4" destOrd="0" presId="urn:microsoft.com/office/officeart/2005/8/layout/default"/>
    <dgm:cxn modelId="{85C9C5BF-E9D2-4EC7-B58D-A1735430C1B7}" type="presParOf" srcId="{FE8B93D7-9D01-49F3-80EA-A0B0C6E59E6F}" destId="{C6E6E389-5A73-4223-A450-39A870BCC057}" srcOrd="5" destOrd="0" presId="urn:microsoft.com/office/officeart/2005/8/layout/default"/>
    <dgm:cxn modelId="{FEF1890F-BEA8-4E3D-92CA-956822893421}" type="presParOf" srcId="{FE8B93D7-9D01-49F3-80EA-A0B0C6E59E6F}" destId="{F42DFD05-AEA2-4180-A729-23C972EF56B7}" srcOrd="6" destOrd="0" presId="urn:microsoft.com/office/officeart/2005/8/layout/default"/>
    <dgm:cxn modelId="{8F5BC4FB-F451-43D6-8CB4-310FA4A850EF}" type="presParOf" srcId="{FE8B93D7-9D01-49F3-80EA-A0B0C6E59E6F}" destId="{2A78B615-5091-4D9F-AE2C-05BF83DB3287}" srcOrd="7" destOrd="0" presId="urn:microsoft.com/office/officeart/2005/8/layout/default"/>
    <dgm:cxn modelId="{4315372D-D910-499A-8DFD-670880AEDD22}" type="presParOf" srcId="{FE8B93D7-9D01-49F3-80EA-A0B0C6E59E6F}" destId="{1C1DB0DD-514A-45DA-BBD9-87B705AE8641}"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2D4678E-72C7-4472-915E-0342BDFB579F}"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8F16533-3A8D-4D3F-8FE3-A7F2F3BB1DC3}">
      <dgm:prSet/>
      <dgm:spPr/>
      <dgm:t>
        <a:bodyPr/>
        <a:lstStyle/>
        <a:p>
          <a:pPr>
            <a:lnSpc>
              <a:spcPct val="100000"/>
            </a:lnSpc>
          </a:pPr>
          <a:r>
            <a:rPr lang="en-GB" b="1" dirty="0"/>
            <a:t>Legal Structure:</a:t>
          </a:r>
          <a:r>
            <a:rPr lang="en-GB" dirty="0"/>
            <a:t> </a:t>
          </a:r>
        </a:p>
        <a:p>
          <a:pPr>
            <a:lnSpc>
              <a:spcPct val="100000"/>
            </a:lnSpc>
          </a:pPr>
          <a:r>
            <a:rPr lang="en-GB" dirty="0"/>
            <a:t>Private Limited Company (Ltd) – offers liability protection &amp; credibility (GOV.UK, 2023)</a:t>
          </a:r>
          <a:endParaRPr lang="en-US" dirty="0"/>
        </a:p>
      </dgm:t>
    </dgm:pt>
    <dgm:pt modelId="{59BF2E79-87CE-422B-A1DC-5B8D031D8B29}" type="parTrans" cxnId="{93E19BC8-09C2-428E-92F9-F6BBA30FBE7D}">
      <dgm:prSet/>
      <dgm:spPr/>
      <dgm:t>
        <a:bodyPr/>
        <a:lstStyle/>
        <a:p>
          <a:endParaRPr lang="en-US"/>
        </a:p>
      </dgm:t>
    </dgm:pt>
    <dgm:pt modelId="{6A87684F-2E97-40B7-8B07-4791FAD33741}" type="sibTrans" cxnId="{93E19BC8-09C2-428E-92F9-F6BBA30FBE7D}">
      <dgm:prSet/>
      <dgm:spPr/>
      <dgm:t>
        <a:bodyPr/>
        <a:lstStyle/>
        <a:p>
          <a:pPr>
            <a:lnSpc>
              <a:spcPct val="100000"/>
            </a:lnSpc>
          </a:pPr>
          <a:endParaRPr lang="en-US"/>
        </a:p>
      </dgm:t>
    </dgm:pt>
    <dgm:pt modelId="{6770D102-B9C4-47FB-A030-5B19636BE751}">
      <dgm:prSet/>
      <dgm:spPr/>
      <dgm:t>
        <a:bodyPr/>
        <a:lstStyle/>
        <a:p>
          <a:pPr>
            <a:lnSpc>
              <a:spcPct val="100000"/>
            </a:lnSpc>
          </a:pPr>
          <a:r>
            <a:rPr lang="en-GB" b="1" dirty="0"/>
            <a:t>Start-up Cost:</a:t>
          </a:r>
          <a:r>
            <a:rPr lang="en-GB" dirty="0"/>
            <a:t> </a:t>
          </a:r>
        </a:p>
        <a:p>
          <a:pPr>
            <a:lnSpc>
              <a:spcPct val="100000"/>
            </a:lnSpc>
          </a:pPr>
          <a:r>
            <a:rPr lang="en-GB" dirty="0"/>
            <a:t>~£150,000 </a:t>
          </a:r>
          <a:endParaRPr lang="en-US" dirty="0"/>
        </a:p>
      </dgm:t>
    </dgm:pt>
    <dgm:pt modelId="{B198D4BB-6A11-494C-99E3-CC653ECEC621}" type="parTrans" cxnId="{65A66CF5-0C46-4577-BE5F-135BB96CDA2C}">
      <dgm:prSet/>
      <dgm:spPr/>
      <dgm:t>
        <a:bodyPr/>
        <a:lstStyle/>
        <a:p>
          <a:endParaRPr lang="en-US"/>
        </a:p>
      </dgm:t>
    </dgm:pt>
    <dgm:pt modelId="{A811E756-A88F-42E8-95E5-2EBCD7C303FB}" type="sibTrans" cxnId="{65A66CF5-0C46-4577-BE5F-135BB96CDA2C}">
      <dgm:prSet/>
      <dgm:spPr/>
      <dgm:t>
        <a:bodyPr/>
        <a:lstStyle/>
        <a:p>
          <a:pPr>
            <a:lnSpc>
              <a:spcPct val="100000"/>
            </a:lnSpc>
          </a:pPr>
          <a:endParaRPr lang="en-US"/>
        </a:p>
      </dgm:t>
    </dgm:pt>
    <dgm:pt modelId="{4BD20AD8-D80C-4D02-AA06-8A479E2A0E52}">
      <dgm:prSet/>
      <dgm:spPr/>
      <dgm:t>
        <a:bodyPr/>
        <a:lstStyle/>
        <a:p>
          <a:pPr>
            <a:lnSpc>
              <a:spcPct val="100000"/>
            </a:lnSpc>
          </a:pPr>
          <a:r>
            <a:rPr lang="en-GB" b="1" dirty="0"/>
            <a:t>Funding Sources:</a:t>
          </a:r>
          <a:r>
            <a:rPr lang="en-GB" dirty="0"/>
            <a:t> </a:t>
          </a:r>
        </a:p>
        <a:p>
          <a:pPr>
            <a:lnSpc>
              <a:spcPct val="100000"/>
            </a:lnSpc>
          </a:pPr>
          <a:r>
            <a:rPr lang="en-GB" dirty="0"/>
            <a:t>Founder equity, Start-Up Loan, Angel Investors, Crowdfunding </a:t>
          </a:r>
          <a:endParaRPr lang="en-US" dirty="0"/>
        </a:p>
      </dgm:t>
    </dgm:pt>
    <dgm:pt modelId="{B0DA6334-E32D-4AB0-8E7F-F1869BB4E263}" type="parTrans" cxnId="{BD1BF586-F07F-4F5D-9FAB-FF93E171DCC8}">
      <dgm:prSet/>
      <dgm:spPr/>
      <dgm:t>
        <a:bodyPr/>
        <a:lstStyle/>
        <a:p>
          <a:endParaRPr lang="en-US"/>
        </a:p>
      </dgm:t>
    </dgm:pt>
    <dgm:pt modelId="{DF35ED04-4B24-484C-A7C1-75130DACD4A5}" type="sibTrans" cxnId="{BD1BF586-F07F-4F5D-9FAB-FF93E171DCC8}">
      <dgm:prSet/>
      <dgm:spPr/>
      <dgm:t>
        <a:bodyPr/>
        <a:lstStyle/>
        <a:p>
          <a:pPr>
            <a:lnSpc>
              <a:spcPct val="100000"/>
            </a:lnSpc>
          </a:pPr>
          <a:endParaRPr lang="en-US"/>
        </a:p>
      </dgm:t>
    </dgm:pt>
    <dgm:pt modelId="{BEF42AC6-71D4-44D5-ADD2-8D8161E08103}">
      <dgm:prSet/>
      <dgm:spPr/>
      <dgm:t>
        <a:bodyPr/>
        <a:lstStyle/>
        <a:p>
          <a:pPr>
            <a:lnSpc>
              <a:spcPct val="100000"/>
            </a:lnSpc>
          </a:pPr>
          <a:r>
            <a:rPr lang="en-GB" b="1" dirty="0"/>
            <a:t>Organisational Structure:</a:t>
          </a:r>
        </a:p>
        <a:p>
          <a:pPr>
            <a:lnSpc>
              <a:spcPct val="100000"/>
            </a:lnSpc>
          </a:pPr>
          <a:r>
            <a:rPr lang="en-GB" dirty="0"/>
            <a:t>Managing Director → Operations / Marketing / Finance / Product Development</a:t>
          </a:r>
          <a:endParaRPr lang="en-US" dirty="0"/>
        </a:p>
      </dgm:t>
    </dgm:pt>
    <dgm:pt modelId="{578D4E24-AB1F-4683-BCAD-477F74E8F62F}" type="parTrans" cxnId="{5BF40BA5-C78F-4815-9FA0-6FCEDF4DB790}">
      <dgm:prSet/>
      <dgm:spPr/>
      <dgm:t>
        <a:bodyPr/>
        <a:lstStyle/>
        <a:p>
          <a:endParaRPr lang="en-US"/>
        </a:p>
      </dgm:t>
    </dgm:pt>
    <dgm:pt modelId="{223A93C3-9DE4-4390-8F52-A2A2E968F410}" type="sibTrans" cxnId="{5BF40BA5-C78F-4815-9FA0-6FCEDF4DB790}">
      <dgm:prSet/>
      <dgm:spPr/>
      <dgm:t>
        <a:bodyPr/>
        <a:lstStyle/>
        <a:p>
          <a:endParaRPr lang="en-US"/>
        </a:p>
      </dgm:t>
    </dgm:pt>
    <dgm:pt modelId="{BC45369F-CBDA-4B07-B0F0-6AA9BE061D75}" type="pres">
      <dgm:prSet presAssocID="{02D4678E-72C7-4472-915E-0342BDFB579F}" presName="root" presStyleCnt="0">
        <dgm:presLayoutVars>
          <dgm:dir/>
          <dgm:resizeHandles val="exact"/>
        </dgm:presLayoutVars>
      </dgm:prSet>
      <dgm:spPr/>
    </dgm:pt>
    <dgm:pt modelId="{97E7FAD9-AD8A-4C84-BD73-9907A868CB94}" type="pres">
      <dgm:prSet presAssocID="{02D4678E-72C7-4472-915E-0342BDFB579F}" presName="container" presStyleCnt="0">
        <dgm:presLayoutVars>
          <dgm:dir/>
          <dgm:resizeHandles val="exact"/>
        </dgm:presLayoutVars>
      </dgm:prSet>
      <dgm:spPr/>
    </dgm:pt>
    <dgm:pt modelId="{D6576A8D-452C-43EF-ACA1-CC0369D18CDC}" type="pres">
      <dgm:prSet presAssocID="{78F16533-3A8D-4D3F-8FE3-A7F2F3BB1DC3}" presName="compNode" presStyleCnt="0"/>
      <dgm:spPr/>
    </dgm:pt>
    <dgm:pt modelId="{8B555C3E-B4D5-482B-A2E0-AB0DF62100C1}" type="pres">
      <dgm:prSet presAssocID="{78F16533-3A8D-4D3F-8FE3-A7F2F3BB1DC3}" presName="iconBgRect" presStyleLbl="bgShp" presStyleIdx="0" presStyleCnt="4"/>
      <dgm:spPr/>
    </dgm:pt>
    <dgm:pt modelId="{9D68C67C-E739-4ADE-8AF6-633E37865646}" type="pres">
      <dgm:prSet presAssocID="{78F16533-3A8D-4D3F-8FE3-A7F2F3BB1DC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tract"/>
        </a:ext>
      </dgm:extLst>
    </dgm:pt>
    <dgm:pt modelId="{7CA4EAB2-DA3D-49F8-B7A3-AB62A253650B}" type="pres">
      <dgm:prSet presAssocID="{78F16533-3A8D-4D3F-8FE3-A7F2F3BB1DC3}" presName="spaceRect" presStyleCnt="0"/>
      <dgm:spPr/>
    </dgm:pt>
    <dgm:pt modelId="{11813902-57DB-45E7-A9AD-A1B5D37CE8F1}" type="pres">
      <dgm:prSet presAssocID="{78F16533-3A8D-4D3F-8FE3-A7F2F3BB1DC3}" presName="textRect" presStyleLbl="revTx" presStyleIdx="0" presStyleCnt="4">
        <dgm:presLayoutVars>
          <dgm:chMax val="1"/>
          <dgm:chPref val="1"/>
        </dgm:presLayoutVars>
      </dgm:prSet>
      <dgm:spPr/>
    </dgm:pt>
    <dgm:pt modelId="{CBF00EB8-4FC9-4EC5-AB6A-0223B953BE3A}" type="pres">
      <dgm:prSet presAssocID="{6A87684F-2E97-40B7-8B07-4791FAD33741}" presName="sibTrans" presStyleLbl="sibTrans2D1" presStyleIdx="0" presStyleCnt="0"/>
      <dgm:spPr/>
    </dgm:pt>
    <dgm:pt modelId="{270104FD-E39C-4A86-A471-E4171A82A1FA}" type="pres">
      <dgm:prSet presAssocID="{6770D102-B9C4-47FB-A030-5B19636BE751}" presName="compNode" presStyleCnt="0"/>
      <dgm:spPr/>
    </dgm:pt>
    <dgm:pt modelId="{5D68C9E5-45BF-4B76-882A-69BDD8FA3E8F}" type="pres">
      <dgm:prSet presAssocID="{6770D102-B9C4-47FB-A030-5B19636BE751}" presName="iconBgRect" presStyleLbl="bgShp" presStyleIdx="1" presStyleCnt="4"/>
      <dgm:spPr/>
    </dgm:pt>
    <dgm:pt modelId="{B738FFD9-2356-44BB-BC55-AF0002D01D5E}" type="pres">
      <dgm:prSet presAssocID="{6770D102-B9C4-47FB-A030-5B19636BE75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ins"/>
        </a:ext>
      </dgm:extLst>
    </dgm:pt>
    <dgm:pt modelId="{D224D134-F461-4512-A13C-662ED42A38F4}" type="pres">
      <dgm:prSet presAssocID="{6770D102-B9C4-47FB-A030-5B19636BE751}" presName="spaceRect" presStyleCnt="0"/>
      <dgm:spPr/>
    </dgm:pt>
    <dgm:pt modelId="{A5870C79-D3F4-4A9B-97A5-8925B4E31042}" type="pres">
      <dgm:prSet presAssocID="{6770D102-B9C4-47FB-A030-5B19636BE751}" presName="textRect" presStyleLbl="revTx" presStyleIdx="1" presStyleCnt="4">
        <dgm:presLayoutVars>
          <dgm:chMax val="1"/>
          <dgm:chPref val="1"/>
        </dgm:presLayoutVars>
      </dgm:prSet>
      <dgm:spPr/>
    </dgm:pt>
    <dgm:pt modelId="{C05F0C02-4983-4E4A-8C7C-1D9F9C3F703F}" type="pres">
      <dgm:prSet presAssocID="{A811E756-A88F-42E8-95E5-2EBCD7C303FB}" presName="sibTrans" presStyleLbl="sibTrans2D1" presStyleIdx="0" presStyleCnt="0"/>
      <dgm:spPr/>
    </dgm:pt>
    <dgm:pt modelId="{26A05FC2-7D53-4CCD-95F4-CA64845563DE}" type="pres">
      <dgm:prSet presAssocID="{4BD20AD8-D80C-4D02-AA06-8A479E2A0E52}" presName="compNode" presStyleCnt="0"/>
      <dgm:spPr/>
    </dgm:pt>
    <dgm:pt modelId="{3004916F-7346-4303-9F24-990139171CDF}" type="pres">
      <dgm:prSet presAssocID="{4BD20AD8-D80C-4D02-AA06-8A479E2A0E52}" presName="iconBgRect" presStyleLbl="bgShp" presStyleIdx="2" presStyleCnt="4"/>
      <dgm:spPr/>
    </dgm:pt>
    <dgm:pt modelId="{B21B4F6D-6BC2-4BB3-87A3-49929AC4DD94}" type="pres">
      <dgm:prSet presAssocID="{4BD20AD8-D80C-4D02-AA06-8A479E2A0E5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nk"/>
        </a:ext>
      </dgm:extLst>
    </dgm:pt>
    <dgm:pt modelId="{051B091C-223C-4B96-AA92-236C4DC16C0E}" type="pres">
      <dgm:prSet presAssocID="{4BD20AD8-D80C-4D02-AA06-8A479E2A0E52}" presName="spaceRect" presStyleCnt="0"/>
      <dgm:spPr/>
    </dgm:pt>
    <dgm:pt modelId="{BA551A3B-5609-46A4-BAF4-1A3A1E906901}" type="pres">
      <dgm:prSet presAssocID="{4BD20AD8-D80C-4D02-AA06-8A479E2A0E52}" presName="textRect" presStyleLbl="revTx" presStyleIdx="2" presStyleCnt="4">
        <dgm:presLayoutVars>
          <dgm:chMax val="1"/>
          <dgm:chPref val="1"/>
        </dgm:presLayoutVars>
      </dgm:prSet>
      <dgm:spPr/>
    </dgm:pt>
    <dgm:pt modelId="{B0A7F523-35F6-4313-B591-47B97D285731}" type="pres">
      <dgm:prSet presAssocID="{DF35ED04-4B24-484C-A7C1-75130DACD4A5}" presName="sibTrans" presStyleLbl="sibTrans2D1" presStyleIdx="0" presStyleCnt="0"/>
      <dgm:spPr/>
    </dgm:pt>
    <dgm:pt modelId="{5BB1CE00-BC5E-49AB-826B-2D56E3A7D348}" type="pres">
      <dgm:prSet presAssocID="{BEF42AC6-71D4-44D5-ADD2-8D8161E08103}" presName="compNode" presStyleCnt="0"/>
      <dgm:spPr/>
    </dgm:pt>
    <dgm:pt modelId="{A6810869-7EBC-4808-90DD-ABEEC2E19C43}" type="pres">
      <dgm:prSet presAssocID="{BEF42AC6-71D4-44D5-ADD2-8D8161E08103}" presName="iconBgRect" presStyleLbl="bgShp" presStyleIdx="3" presStyleCnt="4"/>
      <dgm:spPr/>
    </dgm:pt>
    <dgm:pt modelId="{F7934E9A-2CA0-4041-A0F1-21EFA95765A4}" type="pres">
      <dgm:prSet presAssocID="{BEF42AC6-71D4-44D5-ADD2-8D8161E0810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ierarchy"/>
        </a:ext>
      </dgm:extLst>
    </dgm:pt>
    <dgm:pt modelId="{8F2FD064-9765-4306-AFE5-8DE840BB54D5}" type="pres">
      <dgm:prSet presAssocID="{BEF42AC6-71D4-44D5-ADD2-8D8161E08103}" presName="spaceRect" presStyleCnt="0"/>
      <dgm:spPr/>
    </dgm:pt>
    <dgm:pt modelId="{1FD6FD1C-DE68-45C2-B086-5A868901624E}" type="pres">
      <dgm:prSet presAssocID="{BEF42AC6-71D4-44D5-ADD2-8D8161E08103}" presName="textRect" presStyleLbl="revTx" presStyleIdx="3" presStyleCnt="4">
        <dgm:presLayoutVars>
          <dgm:chMax val="1"/>
          <dgm:chPref val="1"/>
        </dgm:presLayoutVars>
      </dgm:prSet>
      <dgm:spPr/>
    </dgm:pt>
  </dgm:ptLst>
  <dgm:cxnLst>
    <dgm:cxn modelId="{48052C06-81CC-4398-87D2-C45E9F99AA9D}" type="presOf" srcId="{02D4678E-72C7-4472-915E-0342BDFB579F}" destId="{BC45369F-CBDA-4B07-B0F0-6AA9BE061D75}" srcOrd="0" destOrd="0" presId="urn:microsoft.com/office/officeart/2018/2/layout/IconCircleList"/>
    <dgm:cxn modelId="{599E7C1A-4936-4442-B0A6-A43A8F221177}" type="presOf" srcId="{A811E756-A88F-42E8-95E5-2EBCD7C303FB}" destId="{C05F0C02-4983-4E4A-8C7C-1D9F9C3F703F}" srcOrd="0" destOrd="0" presId="urn:microsoft.com/office/officeart/2018/2/layout/IconCircleList"/>
    <dgm:cxn modelId="{B8BFF137-3F3C-4BD0-B5C7-ACCCA7DF82F4}" type="presOf" srcId="{4BD20AD8-D80C-4D02-AA06-8A479E2A0E52}" destId="{BA551A3B-5609-46A4-BAF4-1A3A1E906901}" srcOrd="0" destOrd="0" presId="urn:microsoft.com/office/officeart/2018/2/layout/IconCircleList"/>
    <dgm:cxn modelId="{4F05623E-01E5-435C-83A5-B6D3B7B87CF5}" type="presOf" srcId="{6770D102-B9C4-47FB-A030-5B19636BE751}" destId="{A5870C79-D3F4-4A9B-97A5-8925B4E31042}" srcOrd="0" destOrd="0" presId="urn:microsoft.com/office/officeart/2018/2/layout/IconCircleList"/>
    <dgm:cxn modelId="{BD1BF586-F07F-4F5D-9FAB-FF93E171DCC8}" srcId="{02D4678E-72C7-4472-915E-0342BDFB579F}" destId="{4BD20AD8-D80C-4D02-AA06-8A479E2A0E52}" srcOrd="2" destOrd="0" parTransId="{B0DA6334-E32D-4AB0-8E7F-F1869BB4E263}" sibTransId="{DF35ED04-4B24-484C-A7C1-75130DACD4A5}"/>
    <dgm:cxn modelId="{B5A48490-39AF-4C7A-84C7-EBFD435DC4E4}" type="presOf" srcId="{78F16533-3A8D-4D3F-8FE3-A7F2F3BB1DC3}" destId="{11813902-57DB-45E7-A9AD-A1B5D37CE8F1}" srcOrd="0" destOrd="0" presId="urn:microsoft.com/office/officeart/2018/2/layout/IconCircleList"/>
    <dgm:cxn modelId="{5BF40BA5-C78F-4815-9FA0-6FCEDF4DB790}" srcId="{02D4678E-72C7-4472-915E-0342BDFB579F}" destId="{BEF42AC6-71D4-44D5-ADD2-8D8161E08103}" srcOrd="3" destOrd="0" parTransId="{578D4E24-AB1F-4683-BCAD-477F74E8F62F}" sibTransId="{223A93C3-9DE4-4390-8F52-A2A2E968F410}"/>
    <dgm:cxn modelId="{460FCFA8-E0BD-4655-8DCB-690CFE4F284D}" type="presOf" srcId="{6A87684F-2E97-40B7-8B07-4791FAD33741}" destId="{CBF00EB8-4FC9-4EC5-AB6A-0223B953BE3A}" srcOrd="0" destOrd="0" presId="urn:microsoft.com/office/officeart/2018/2/layout/IconCircleList"/>
    <dgm:cxn modelId="{93E19BC8-09C2-428E-92F9-F6BBA30FBE7D}" srcId="{02D4678E-72C7-4472-915E-0342BDFB579F}" destId="{78F16533-3A8D-4D3F-8FE3-A7F2F3BB1DC3}" srcOrd="0" destOrd="0" parTransId="{59BF2E79-87CE-422B-A1DC-5B8D031D8B29}" sibTransId="{6A87684F-2E97-40B7-8B07-4791FAD33741}"/>
    <dgm:cxn modelId="{782EF9EB-BAAB-4D5F-B467-905216777451}" type="presOf" srcId="{BEF42AC6-71D4-44D5-ADD2-8D8161E08103}" destId="{1FD6FD1C-DE68-45C2-B086-5A868901624E}" srcOrd="0" destOrd="0" presId="urn:microsoft.com/office/officeart/2018/2/layout/IconCircleList"/>
    <dgm:cxn modelId="{65A66CF5-0C46-4577-BE5F-135BB96CDA2C}" srcId="{02D4678E-72C7-4472-915E-0342BDFB579F}" destId="{6770D102-B9C4-47FB-A030-5B19636BE751}" srcOrd="1" destOrd="0" parTransId="{B198D4BB-6A11-494C-99E3-CC653ECEC621}" sibTransId="{A811E756-A88F-42E8-95E5-2EBCD7C303FB}"/>
    <dgm:cxn modelId="{EEB044F7-C66D-42EA-A4EB-29C761357BCE}" type="presOf" srcId="{DF35ED04-4B24-484C-A7C1-75130DACD4A5}" destId="{B0A7F523-35F6-4313-B591-47B97D285731}" srcOrd="0" destOrd="0" presId="urn:microsoft.com/office/officeart/2018/2/layout/IconCircleList"/>
    <dgm:cxn modelId="{43B46978-BC2C-477D-8335-2371B7570AD8}" type="presParOf" srcId="{BC45369F-CBDA-4B07-B0F0-6AA9BE061D75}" destId="{97E7FAD9-AD8A-4C84-BD73-9907A868CB94}" srcOrd="0" destOrd="0" presId="urn:microsoft.com/office/officeart/2018/2/layout/IconCircleList"/>
    <dgm:cxn modelId="{2D5B0A15-1127-4624-A97E-FD37513EB407}" type="presParOf" srcId="{97E7FAD9-AD8A-4C84-BD73-9907A868CB94}" destId="{D6576A8D-452C-43EF-ACA1-CC0369D18CDC}" srcOrd="0" destOrd="0" presId="urn:microsoft.com/office/officeart/2018/2/layout/IconCircleList"/>
    <dgm:cxn modelId="{E38CDEC6-7F00-4701-A42E-578EDFCFE6D7}" type="presParOf" srcId="{D6576A8D-452C-43EF-ACA1-CC0369D18CDC}" destId="{8B555C3E-B4D5-482B-A2E0-AB0DF62100C1}" srcOrd="0" destOrd="0" presId="urn:microsoft.com/office/officeart/2018/2/layout/IconCircleList"/>
    <dgm:cxn modelId="{B5714D4A-78C7-4EB6-931B-1E9F41E320A0}" type="presParOf" srcId="{D6576A8D-452C-43EF-ACA1-CC0369D18CDC}" destId="{9D68C67C-E739-4ADE-8AF6-633E37865646}" srcOrd="1" destOrd="0" presId="urn:microsoft.com/office/officeart/2018/2/layout/IconCircleList"/>
    <dgm:cxn modelId="{F61AE754-868C-42A0-9B48-750103D18583}" type="presParOf" srcId="{D6576A8D-452C-43EF-ACA1-CC0369D18CDC}" destId="{7CA4EAB2-DA3D-49F8-B7A3-AB62A253650B}" srcOrd="2" destOrd="0" presId="urn:microsoft.com/office/officeart/2018/2/layout/IconCircleList"/>
    <dgm:cxn modelId="{F9716539-A363-490E-A5BF-1281FFE2E491}" type="presParOf" srcId="{D6576A8D-452C-43EF-ACA1-CC0369D18CDC}" destId="{11813902-57DB-45E7-A9AD-A1B5D37CE8F1}" srcOrd="3" destOrd="0" presId="urn:microsoft.com/office/officeart/2018/2/layout/IconCircleList"/>
    <dgm:cxn modelId="{37C4F0F8-FE98-47CB-B18D-A5CDAEC25AA3}" type="presParOf" srcId="{97E7FAD9-AD8A-4C84-BD73-9907A868CB94}" destId="{CBF00EB8-4FC9-4EC5-AB6A-0223B953BE3A}" srcOrd="1" destOrd="0" presId="urn:microsoft.com/office/officeart/2018/2/layout/IconCircleList"/>
    <dgm:cxn modelId="{2D740288-A4C1-430A-9777-937411C76A63}" type="presParOf" srcId="{97E7FAD9-AD8A-4C84-BD73-9907A868CB94}" destId="{270104FD-E39C-4A86-A471-E4171A82A1FA}" srcOrd="2" destOrd="0" presId="urn:microsoft.com/office/officeart/2018/2/layout/IconCircleList"/>
    <dgm:cxn modelId="{93457E90-FEBD-453C-9C99-A0D32463792A}" type="presParOf" srcId="{270104FD-E39C-4A86-A471-E4171A82A1FA}" destId="{5D68C9E5-45BF-4B76-882A-69BDD8FA3E8F}" srcOrd="0" destOrd="0" presId="urn:microsoft.com/office/officeart/2018/2/layout/IconCircleList"/>
    <dgm:cxn modelId="{843DCB3A-1077-40A7-9119-A30A99E55F2D}" type="presParOf" srcId="{270104FD-E39C-4A86-A471-E4171A82A1FA}" destId="{B738FFD9-2356-44BB-BC55-AF0002D01D5E}" srcOrd="1" destOrd="0" presId="urn:microsoft.com/office/officeart/2018/2/layout/IconCircleList"/>
    <dgm:cxn modelId="{F64D020A-5A10-4783-87D4-41ECDDDB9340}" type="presParOf" srcId="{270104FD-E39C-4A86-A471-E4171A82A1FA}" destId="{D224D134-F461-4512-A13C-662ED42A38F4}" srcOrd="2" destOrd="0" presId="urn:microsoft.com/office/officeart/2018/2/layout/IconCircleList"/>
    <dgm:cxn modelId="{D941E889-2C8D-4CBD-8BFF-B67C0A78F4E9}" type="presParOf" srcId="{270104FD-E39C-4A86-A471-E4171A82A1FA}" destId="{A5870C79-D3F4-4A9B-97A5-8925B4E31042}" srcOrd="3" destOrd="0" presId="urn:microsoft.com/office/officeart/2018/2/layout/IconCircleList"/>
    <dgm:cxn modelId="{90CB7687-2A0D-4181-B045-BFFF6D2A4F50}" type="presParOf" srcId="{97E7FAD9-AD8A-4C84-BD73-9907A868CB94}" destId="{C05F0C02-4983-4E4A-8C7C-1D9F9C3F703F}" srcOrd="3" destOrd="0" presId="urn:microsoft.com/office/officeart/2018/2/layout/IconCircleList"/>
    <dgm:cxn modelId="{DC77313A-9CC4-4534-A889-2DF6BB66709A}" type="presParOf" srcId="{97E7FAD9-AD8A-4C84-BD73-9907A868CB94}" destId="{26A05FC2-7D53-4CCD-95F4-CA64845563DE}" srcOrd="4" destOrd="0" presId="urn:microsoft.com/office/officeart/2018/2/layout/IconCircleList"/>
    <dgm:cxn modelId="{5F045017-5E77-4D8D-9CFD-D960BC74C1DD}" type="presParOf" srcId="{26A05FC2-7D53-4CCD-95F4-CA64845563DE}" destId="{3004916F-7346-4303-9F24-990139171CDF}" srcOrd="0" destOrd="0" presId="urn:microsoft.com/office/officeart/2018/2/layout/IconCircleList"/>
    <dgm:cxn modelId="{10DD44C2-5370-4613-8F00-397B0E421592}" type="presParOf" srcId="{26A05FC2-7D53-4CCD-95F4-CA64845563DE}" destId="{B21B4F6D-6BC2-4BB3-87A3-49929AC4DD94}" srcOrd="1" destOrd="0" presId="urn:microsoft.com/office/officeart/2018/2/layout/IconCircleList"/>
    <dgm:cxn modelId="{A1FCC3D8-393C-4AD6-811D-8BA162B4DF79}" type="presParOf" srcId="{26A05FC2-7D53-4CCD-95F4-CA64845563DE}" destId="{051B091C-223C-4B96-AA92-236C4DC16C0E}" srcOrd="2" destOrd="0" presId="urn:microsoft.com/office/officeart/2018/2/layout/IconCircleList"/>
    <dgm:cxn modelId="{082629D3-A713-4341-A43C-DE98271EEFDC}" type="presParOf" srcId="{26A05FC2-7D53-4CCD-95F4-CA64845563DE}" destId="{BA551A3B-5609-46A4-BAF4-1A3A1E906901}" srcOrd="3" destOrd="0" presId="urn:microsoft.com/office/officeart/2018/2/layout/IconCircleList"/>
    <dgm:cxn modelId="{24ABF2A1-E1C9-449E-B35B-3D75FF54DDBA}" type="presParOf" srcId="{97E7FAD9-AD8A-4C84-BD73-9907A868CB94}" destId="{B0A7F523-35F6-4313-B591-47B97D285731}" srcOrd="5" destOrd="0" presId="urn:microsoft.com/office/officeart/2018/2/layout/IconCircleList"/>
    <dgm:cxn modelId="{20AE432B-ECF0-4066-9544-88E6BA54FFE6}" type="presParOf" srcId="{97E7FAD9-AD8A-4C84-BD73-9907A868CB94}" destId="{5BB1CE00-BC5E-49AB-826B-2D56E3A7D348}" srcOrd="6" destOrd="0" presId="urn:microsoft.com/office/officeart/2018/2/layout/IconCircleList"/>
    <dgm:cxn modelId="{477E4A8E-A86F-4C75-A9DE-84FF5816DDB5}" type="presParOf" srcId="{5BB1CE00-BC5E-49AB-826B-2D56E3A7D348}" destId="{A6810869-7EBC-4808-90DD-ABEEC2E19C43}" srcOrd="0" destOrd="0" presId="urn:microsoft.com/office/officeart/2018/2/layout/IconCircleList"/>
    <dgm:cxn modelId="{402CCDAC-318E-4839-911E-12A172F98387}" type="presParOf" srcId="{5BB1CE00-BC5E-49AB-826B-2D56E3A7D348}" destId="{F7934E9A-2CA0-4041-A0F1-21EFA95765A4}" srcOrd="1" destOrd="0" presId="urn:microsoft.com/office/officeart/2018/2/layout/IconCircleList"/>
    <dgm:cxn modelId="{F4335552-879C-493B-B81D-E4D867208CA0}" type="presParOf" srcId="{5BB1CE00-BC5E-49AB-826B-2D56E3A7D348}" destId="{8F2FD064-9765-4306-AFE5-8DE840BB54D5}" srcOrd="2" destOrd="0" presId="urn:microsoft.com/office/officeart/2018/2/layout/IconCircleList"/>
    <dgm:cxn modelId="{9E3B3F9A-1EF4-4B92-B25A-47A740152001}" type="presParOf" srcId="{5BB1CE00-BC5E-49AB-826B-2D56E3A7D348}" destId="{1FD6FD1C-DE68-45C2-B086-5A868901624E}"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C7841FA-7B82-4767-9E44-F43E43F19DA0}"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E7C9A42B-41B2-4B31-911D-3E866066FF4D}">
      <dgm:prSet/>
      <dgm:spPr/>
      <dgm:t>
        <a:bodyPr/>
        <a:lstStyle/>
        <a:p>
          <a:r>
            <a:rPr lang="en-GB"/>
            <a:t>Purity Pressed – Redefining wellness, one bottle at a time.</a:t>
          </a:r>
          <a:endParaRPr lang="en-US"/>
        </a:p>
      </dgm:t>
    </dgm:pt>
    <dgm:pt modelId="{92F0858D-818C-4588-A62B-84BC124289EF}" type="parTrans" cxnId="{2AA7D3AE-EA01-4DF8-A037-E4ED2FFC0699}">
      <dgm:prSet/>
      <dgm:spPr/>
      <dgm:t>
        <a:bodyPr/>
        <a:lstStyle/>
        <a:p>
          <a:endParaRPr lang="en-US"/>
        </a:p>
      </dgm:t>
    </dgm:pt>
    <dgm:pt modelId="{24BF231A-77C9-4CDF-8FCB-ECD3361784D0}" type="sibTrans" cxnId="{2AA7D3AE-EA01-4DF8-A037-E4ED2FFC0699}">
      <dgm:prSet/>
      <dgm:spPr/>
      <dgm:t>
        <a:bodyPr/>
        <a:lstStyle/>
        <a:p>
          <a:endParaRPr lang="en-US"/>
        </a:p>
      </dgm:t>
    </dgm:pt>
    <dgm:pt modelId="{C781737C-12ED-4D13-9E61-7740155CE5C3}">
      <dgm:prSet/>
      <dgm:spPr/>
      <dgm:t>
        <a:bodyPr/>
        <a:lstStyle/>
        <a:p>
          <a:r>
            <a:rPr lang="en-GB"/>
            <a:t>Growth Path: </a:t>
          </a:r>
        </a:p>
        <a:p>
          <a:r>
            <a:rPr lang="en-GB"/>
            <a:t>- Nationwide distribution </a:t>
          </a:r>
        </a:p>
        <a:p>
          <a:r>
            <a:rPr lang="en-GB"/>
            <a:t>- Franchising &amp; wellness cafés </a:t>
          </a:r>
        </a:p>
        <a:p>
          <a:r>
            <a:rPr lang="en-GB"/>
            <a:t>- Corporate partnerships</a:t>
          </a:r>
          <a:br>
            <a:rPr lang="en-GB"/>
          </a:br>
          <a:endParaRPr lang="en-US" dirty="0"/>
        </a:p>
      </dgm:t>
    </dgm:pt>
    <dgm:pt modelId="{FE4C6F59-675A-4F7E-805F-FA98B1674695}" type="parTrans" cxnId="{21DFA790-C5AD-431A-8DB4-226091455444}">
      <dgm:prSet/>
      <dgm:spPr/>
      <dgm:t>
        <a:bodyPr/>
        <a:lstStyle/>
        <a:p>
          <a:endParaRPr lang="en-US"/>
        </a:p>
      </dgm:t>
    </dgm:pt>
    <dgm:pt modelId="{46D5668A-ACA3-4D92-9486-B4B707FBC854}" type="sibTrans" cxnId="{21DFA790-C5AD-431A-8DB4-226091455444}">
      <dgm:prSet/>
      <dgm:spPr/>
      <dgm:t>
        <a:bodyPr/>
        <a:lstStyle/>
        <a:p>
          <a:endParaRPr lang="en-US"/>
        </a:p>
      </dgm:t>
    </dgm:pt>
    <dgm:pt modelId="{DCF2FF53-6D2B-454A-8A79-A2E46B7FDC4A}" type="pres">
      <dgm:prSet presAssocID="{DC7841FA-7B82-4767-9E44-F43E43F19DA0}" presName="hierChild1" presStyleCnt="0">
        <dgm:presLayoutVars>
          <dgm:chPref val="1"/>
          <dgm:dir/>
          <dgm:animOne val="branch"/>
          <dgm:animLvl val="lvl"/>
          <dgm:resizeHandles/>
        </dgm:presLayoutVars>
      </dgm:prSet>
      <dgm:spPr/>
    </dgm:pt>
    <dgm:pt modelId="{5E0E8F86-16E2-4375-8B15-A4547FF75F5C}" type="pres">
      <dgm:prSet presAssocID="{E7C9A42B-41B2-4B31-911D-3E866066FF4D}" presName="hierRoot1" presStyleCnt="0"/>
      <dgm:spPr/>
    </dgm:pt>
    <dgm:pt modelId="{4362FAE6-AB42-4D9F-B79B-92D72EC74E10}" type="pres">
      <dgm:prSet presAssocID="{E7C9A42B-41B2-4B31-911D-3E866066FF4D}" presName="composite" presStyleCnt="0"/>
      <dgm:spPr/>
    </dgm:pt>
    <dgm:pt modelId="{52EB82C0-441D-431E-AFDF-9DA734C0BC63}" type="pres">
      <dgm:prSet presAssocID="{E7C9A42B-41B2-4B31-911D-3E866066FF4D}" presName="background" presStyleLbl="node0" presStyleIdx="0" presStyleCnt="2"/>
      <dgm:spPr/>
    </dgm:pt>
    <dgm:pt modelId="{5E8DF453-162E-47E9-A83D-D5CC2B476F62}" type="pres">
      <dgm:prSet presAssocID="{E7C9A42B-41B2-4B31-911D-3E866066FF4D}" presName="text" presStyleLbl="fgAcc0" presStyleIdx="0" presStyleCnt="2">
        <dgm:presLayoutVars>
          <dgm:chPref val="3"/>
        </dgm:presLayoutVars>
      </dgm:prSet>
      <dgm:spPr/>
    </dgm:pt>
    <dgm:pt modelId="{539B48A3-28E5-49B1-B2DB-B9638857D5C4}" type="pres">
      <dgm:prSet presAssocID="{E7C9A42B-41B2-4B31-911D-3E866066FF4D}" presName="hierChild2" presStyleCnt="0"/>
      <dgm:spPr/>
    </dgm:pt>
    <dgm:pt modelId="{7336B3A6-B5C7-411B-95C6-A0F432F3A3B1}" type="pres">
      <dgm:prSet presAssocID="{C781737C-12ED-4D13-9E61-7740155CE5C3}" presName="hierRoot1" presStyleCnt="0"/>
      <dgm:spPr/>
    </dgm:pt>
    <dgm:pt modelId="{CCA9B353-6731-444B-9592-B00BA8F68A91}" type="pres">
      <dgm:prSet presAssocID="{C781737C-12ED-4D13-9E61-7740155CE5C3}" presName="composite" presStyleCnt="0"/>
      <dgm:spPr/>
    </dgm:pt>
    <dgm:pt modelId="{8A425932-DAF7-4DC4-923A-E79C256DADA8}" type="pres">
      <dgm:prSet presAssocID="{C781737C-12ED-4D13-9E61-7740155CE5C3}" presName="background" presStyleLbl="node0" presStyleIdx="1" presStyleCnt="2"/>
      <dgm:spPr/>
    </dgm:pt>
    <dgm:pt modelId="{AF51E6FC-E6D1-4E55-93F0-398D8373BC0A}" type="pres">
      <dgm:prSet presAssocID="{C781737C-12ED-4D13-9E61-7740155CE5C3}" presName="text" presStyleLbl="fgAcc0" presStyleIdx="1" presStyleCnt="2">
        <dgm:presLayoutVars>
          <dgm:chPref val="3"/>
        </dgm:presLayoutVars>
      </dgm:prSet>
      <dgm:spPr/>
    </dgm:pt>
    <dgm:pt modelId="{FF0332FB-A9E8-486F-BF2C-3884542ACC79}" type="pres">
      <dgm:prSet presAssocID="{C781737C-12ED-4D13-9E61-7740155CE5C3}" presName="hierChild2" presStyleCnt="0"/>
      <dgm:spPr/>
    </dgm:pt>
  </dgm:ptLst>
  <dgm:cxnLst>
    <dgm:cxn modelId="{A305F604-0757-4AB8-B80C-634FB45F2819}" type="presOf" srcId="{E7C9A42B-41B2-4B31-911D-3E866066FF4D}" destId="{5E8DF453-162E-47E9-A83D-D5CC2B476F62}" srcOrd="0" destOrd="0" presId="urn:microsoft.com/office/officeart/2005/8/layout/hierarchy1"/>
    <dgm:cxn modelId="{7EE17A2B-05CA-4B0B-ACA8-503B6AD96BED}" type="presOf" srcId="{DC7841FA-7B82-4767-9E44-F43E43F19DA0}" destId="{DCF2FF53-6D2B-454A-8A79-A2E46B7FDC4A}" srcOrd="0" destOrd="0" presId="urn:microsoft.com/office/officeart/2005/8/layout/hierarchy1"/>
    <dgm:cxn modelId="{9A36FE67-AF0D-4491-B9C4-027547F46998}" type="presOf" srcId="{C781737C-12ED-4D13-9E61-7740155CE5C3}" destId="{AF51E6FC-E6D1-4E55-93F0-398D8373BC0A}" srcOrd="0" destOrd="0" presId="urn:microsoft.com/office/officeart/2005/8/layout/hierarchy1"/>
    <dgm:cxn modelId="{21DFA790-C5AD-431A-8DB4-226091455444}" srcId="{DC7841FA-7B82-4767-9E44-F43E43F19DA0}" destId="{C781737C-12ED-4D13-9E61-7740155CE5C3}" srcOrd="1" destOrd="0" parTransId="{FE4C6F59-675A-4F7E-805F-FA98B1674695}" sibTransId="{46D5668A-ACA3-4D92-9486-B4B707FBC854}"/>
    <dgm:cxn modelId="{2AA7D3AE-EA01-4DF8-A037-E4ED2FFC0699}" srcId="{DC7841FA-7B82-4767-9E44-F43E43F19DA0}" destId="{E7C9A42B-41B2-4B31-911D-3E866066FF4D}" srcOrd="0" destOrd="0" parTransId="{92F0858D-818C-4588-A62B-84BC124289EF}" sibTransId="{24BF231A-77C9-4CDF-8FCB-ECD3361784D0}"/>
    <dgm:cxn modelId="{70314D3D-477C-40E0-AB62-EA5331D61810}" type="presParOf" srcId="{DCF2FF53-6D2B-454A-8A79-A2E46B7FDC4A}" destId="{5E0E8F86-16E2-4375-8B15-A4547FF75F5C}" srcOrd="0" destOrd="0" presId="urn:microsoft.com/office/officeart/2005/8/layout/hierarchy1"/>
    <dgm:cxn modelId="{530BFCA3-017B-441E-AB85-4283066DD0AE}" type="presParOf" srcId="{5E0E8F86-16E2-4375-8B15-A4547FF75F5C}" destId="{4362FAE6-AB42-4D9F-B79B-92D72EC74E10}" srcOrd="0" destOrd="0" presId="urn:microsoft.com/office/officeart/2005/8/layout/hierarchy1"/>
    <dgm:cxn modelId="{BF5A5E32-CEDA-417E-A70D-0F6351A32A7C}" type="presParOf" srcId="{4362FAE6-AB42-4D9F-B79B-92D72EC74E10}" destId="{52EB82C0-441D-431E-AFDF-9DA734C0BC63}" srcOrd="0" destOrd="0" presId="urn:microsoft.com/office/officeart/2005/8/layout/hierarchy1"/>
    <dgm:cxn modelId="{822D3B97-425D-42C1-A9CD-6EEA745D8718}" type="presParOf" srcId="{4362FAE6-AB42-4D9F-B79B-92D72EC74E10}" destId="{5E8DF453-162E-47E9-A83D-D5CC2B476F62}" srcOrd="1" destOrd="0" presId="urn:microsoft.com/office/officeart/2005/8/layout/hierarchy1"/>
    <dgm:cxn modelId="{3A314786-964A-41EF-B5D6-4B573D622DDB}" type="presParOf" srcId="{5E0E8F86-16E2-4375-8B15-A4547FF75F5C}" destId="{539B48A3-28E5-49B1-B2DB-B9638857D5C4}" srcOrd="1" destOrd="0" presId="urn:microsoft.com/office/officeart/2005/8/layout/hierarchy1"/>
    <dgm:cxn modelId="{AC01861B-3CF8-494F-A41D-18BB1317A47D}" type="presParOf" srcId="{DCF2FF53-6D2B-454A-8A79-A2E46B7FDC4A}" destId="{7336B3A6-B5C7-411B-95C6-A0F432F3A3B1}" srcOrd="1" destOrd="0" presId="urn:microsoft.com/office/officeart/2005/8/layout/hierarchy1"/>
    <dgm:cxn modelId="{B10F1A2E-4554-4DDA-9DF4-F5FB29AD8B16}" type="presParOf" srcId="{7336B3A6-B5C7-411B-95C6-A0F432F3A3B1}" destId="{CCA9B353-6731-444B-9592-B00BA8F68A91}" srcOrd="0" destOrd="0" presId="urn:microsoft.com/office/officeart/2005/8/layout/hierarchy1"/>
    <dgm:cxn modelId="{1638E213-261C-4E5D-8389-5212A6772022}" type="presParOf" srcId="{CCA9B353-6731-444B-9592-B00BA8F68A91}" destId="{8A425932-DAF7-4DC4-923A-E79C256DADA8}" srcOrd="0" destOrd="0" presId="urn:microsoft.com/office/officeart/2005/8/layout/hierarchy1"/>
    <dgm:cxn modelId="{776CFDE1-065B-495E-9495-73CAF8E2C970}" type="presParOf" srcId="{CCA9B353-6731-444B-9592-B00BA8F68A91}" destId="{AF51E6FC-E6D1-4E55-93F0-398D8373BC0A}" srcOrd="1" destOrd="0" presId="urn:microsoft.com/office/officeart/2005/8/layout/hierarchy1"/>
    <dgm:cxn modelId="{191B6B37-8FB3-410D-817C-7A4E893F746A}" type="presParOf" srcId="{7336B3A6-B5C7-411B-95C6-A0F432F3A3B1}" destId="{FF0332FB-A9E8-486F-BF2C-3884542ACC79}"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4C96A7-C9C2-4B9A-8732-94960802BA9A}">
      <dsp:nvSpPr>
        <dsp:cNvPr id="0" name=""/>
        <dsp:cNvSpPr/>
      </dsp:nvSpPr>
      <dsp:spPr>
        <a:xfrm>
          <a:off x="0" y="193953"/>
          <a:ext cx="6645674" cy="5822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AABEF6-C45D-4C6E-BB85-883D166FD9B0}">
      <dsp:nvSpPr>
        <dsp:cNvPr id="0" name=""/>
        <dsp:cNvSpPr/>
      </dsp:nvSpPr>
      <dsp:spPr>
        <a:xfrm>
          <a:off x="176145" y="409246"/>
          <a:ext cx="320263" cy="32026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E0EE12-3E4B-4CE1-9E63-1FCF5713EA97}">
      <dsp:nvSpPr>
        <dsp:cNvPr id="0" name=""/>
        <dsp:cNvSpPr/>
      </dsp:nvSpPr>
      <dsp:spPr>
        <a:xfrm>
          <a:off x="594510" y="278229"/>
          <a:ext cx="5912354" cy="5429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458" tIns="57458" rIns="57458" bIns="57458" numCol="1" spcCol="1270" anchor="ctr" anchorCtr="0">
          <a:noAutofit/>
        </a:bodyPr>
        <a:lstStyle/>
        <a:p>
          <a:pPr marL="0" lvl="0" indent="0" algn="l" defTabSz="622300">
            <a:lnSpc>
              <a:spcPct val="100000"/>
            </a:lnSpc>
            <a:spcBef>
              <a:spcPct val="0"/>
            </a:spcBef>
            <a:spcAft>
              <a:spcPct val="35000"/>
            </a:spcAft>
            <a:buNone/>
          </a:pPr>
          <a:r>
            <a:rPr lang="en-GB" sz="1400" b="1" kern="1200" dirty="0"/>
            <a:t>Vision:</a:t>
          </a:r>
          <a:endParaRPr lang="en-US" sz="1400" b="1" kern="1200" dirty="0"/>
        </a:p>
      </dsp:txBody>
      <dsp:txXfrm>
        <a:off x="594510" y="278229"/>
        <a:ext cx="5912354" cy="542912"/>
      </dsp:txXfrm>
    </dsp:sp>
    <dsp:sp modelId="{06E6A312-0364-4D69-8E66-C94853309DE9}">
      <dsp:nvSpPr>
        <dsp:cNvPr id="0" name=""/>
        <dsp:cNvSpPr/>
      </dsp:nvSpPr>
      <dsp:spPr>
        <a:xfrm>
          <a:off x="0" y="1033396"/>
          <a:ext cx="6645674" cy="5822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14E318-005B-4F51-844A-DD4684A3A265}">
      <dsp:nvSpPr>
        <dsp:cNvPr id="0" name=""/>
        <dsp:cNvSpPr/>
      </dsp:nvSpPr>
      <dsp:spPr>
        <a:xfrm>
          <a:off x="176145" y="1164413"/>
          <a:ext cx="320263" cy="32026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93FAD3-F78D-4AB7-B3D9-C376135E1445}">
      <dsp:nvSpPr>
        <dsp:cNvPr id="0" name=""/>
        <dsp:cNvSpPr/>
      </dsp:nvSpPr>
      <dsp:spPr>
        <a:xfrm>
          <a:off x="594510" y="1074663"/>
          <a:ext cx="5912354" cy="5429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458" tIns="57458" rIns="57458" bIns="57458" numCol="1" spcCol="1270" anchor="ctr" anchorCtr="0">
          <a:noAutofit/>
        </a:bodyPr>
        <a:lstStyle/>
        <a:p>
          <a:pPr marL="0" lvl="0" indent="0" algn="l" defTabSz="622300">
            <a:lnSpc>
              <a:spcPct val="100000"/>
            </a:lnSpc>
            <a:spcBef>
              <a:spcPct val="0"/>
            </a:spcBef>
            <a:spcAft>
              <a:spcPct val="35000"/>
            </a:spcAft>
            <a:buNone/>
          </a:pPr>
          <a:r>
            <a:rPr lang="en-GB" sz="1400" kern="1200" dirty="0"/>
            <a:t>To deliver nutrient-rich, sustainable cold-pressed juices that support modern wellness lifestyles.</a:t>
          </a:r>
          <a:endParaRPr lang="en-US" sz="1400" kern="1200" dirty="0"/>
        </a:p>
      </dsp:txBody>
      <dsp:txXfrm>
        <a:off x="594510" y="1074663"/>
        <a:ext cx="5912354" cy="542912"/>
      </dsp:txXfrm>
    </dsp:sp>
    <dsp:sp modelId="{80929954-24F8-4AA7-B7F5-17508F65EB74}">
      <dsp:nvSpPr>
        <dsp:cNvPr id="0" name=""/>
        <dsp:cNvSpPr/>
      </dsp:nvSpPr>
      <dsp:spPr>
        <a:xfrm>
          <a:off x="0" y="1788563"/>
          <a:ext cx="6645674" cy="5822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02C8B3-23DC-45B5-9F7A-C5AACCB4D2AB}">
      <dsp:nvSpPr>
        <dsp:cNvPr id="0" name=""/>
        <dsp:cNvSpPr/>
      </dsp:nvSpPr>
      <dsp:spPr>
        <a:xfrm>
          <a:off x="176145" y="1919580"/>
          <a:ext cx="320263" cy="32026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D83D01-5339-4370-BD59-BF5A6590E6FD}">
      <dsp:nvSpPr>
        <dsp:cNvPr id="0" name=""/>
        <dsp:cNvSpPr/>
      </dsp:nvSpPr>
      <dsp:spPr>
        <a:xfrm>
          <a:off x="594510" y="1880078"/>
          <a:ext cx="5912354" cy="334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069" tIns="45069" rIns="45069" bIns="45069" numCol="1" spcCol="1270" anchor="ctr" anchorCtr="0">
          <a:noAutofit/>
        </a:bodyPr>
        <a:lstStyle/>
        <a:p>
          <a:pPr marL="0" lvl="0" indent="0" algn="l" defTabSz="622300">
            <a:lnSpc>
              <a:spcPct val="100000"/>
            </a:lnSpc>
            <a:spcBef>
              <a:spcPct val="0"/>
            </a:spcBef>
            <a:spcAft>
              <a:spcPct val="35000"/>
            </a:spcAft>
            <a:buNone/>
          </a:pPr>
          <a:r>
            <a:rPr lang="en-GB" sz="1400" b="1" kern="1200" dirty="0"/>
            <a:t>Mission: </a:t>
          </a:r>
          <a:endParaRPr lang="en-US" sz="1400" b="1" kern="1200" dirty="0"/>
        </a:p>
      </dsp:txBody>
      <dsp:txXfrm>
        <a:off x="594510" y="1880078"/>
        <a:ext cx="5912354" cy="334027"/>
      </dsp:txXfrm>
    </dsp:sp>
    <dsp:sp modelId="{B2607D64-D638-499D-A0B0-BCF15AB431FA}">
      <dsp:nvSpPr>
        <dsp:cNvPr id="0" name=""/>
        <dsp:cNvSpPr/>
      </dsp:nvSpPr>
      <dsp:spPr>
        <a:xfrm>
          <a:off x="0" y="2543730"/>
          <a:ext cx="6645674" cy="5822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6356D7-9F1A-4ED6-A188-86C14D10863A}">
      <dsp:nvSpPr>
        <dsp:cNvPr id="0" name=""/>
        <dsp:cNvSpPr/>
      </dsp:nvSpPr>
      <dsp:spPr>
        <a:xfrm>
          <a:off x="176145" y="2674747"/>
          <a:ext cx="320263" cy="32026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D42DA9-78BA-4669-84A1-AAA72F2A4B47}">
      <dsp:nvSpPr>
        <dsp:cNvPr id="0" name=""/>
        <dsp:cNvSpPr/>
      </dsp:nvSpPr>
      <dsp:spPr>
        <a:xfrm>
          <a:off x="594510" y="2504054"/>
          <a:ext cx="5912354" cy="5429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458" tIns="57458" rIns="57458" bIns="57458" numCol="1" spcCol="1270" anchor="ctr" anchorCtr="0">
          <a:noAutofit/>
        </a:bodyPr>
        <a:lstStyle/>
        <a:p>
          <a:pPr marL="0" lvl="0" indent="0" algn="l" defTabSz="622300">
            <a:lnSpc>
              <a:spcPct val="100000"/>
            </a:lnSpc>
            <a:spcBef>
              <a:spcPct val="0"/>
            </a:spcBef>
            <a:spcAft>
              <a:spcPct val="35000"/>
            </a:spcAft>
            <a:buNone/>
          </a:pPr>
          <a:r>
            <a:rPr lang="en-GB" sz="1400" kern="1200" dirty="0"/>
            <a:t>Empowering healthier living through premium, functional, and eco-conscious beverages.</a:t>
          </a:r>
          <a:endParaRPr lang="en-US" sz="1400" kern="1200" dirty="0"/>
        </a:p>
      </dsp:txBody>
      <dsp:txXfrm>
        <a:off x="594510" y="2504054"/>
        <a:ext cx="5912354" cy="542912"/>
      </dsp:txXfrm>
    </dsp:sp>
    <dsp:sp modelId="{265DF83A-3B52-4F9F-BF1D-3294F1F6A5DD}">
      <dsp:nvSpPr>
        <dsp:cNvPr id="0" name=""/>
        <dsp:cNvSpPr/>
      </dsp:nvSpPr>
      <dsp:spPr>
        <a:xfrm>
          <a:off x="0" y="3298898"/>
          <a:ext cx="6645674" cy="58229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EA71AC-C7F7-43EF-BD7F-79207ED22D6D}">
      <dsp:nvSpPr>
        <dsp:cNvPr id="0" name=""/>
        <dsp:cNvSpPr/>
      </dsp:nvSpPr>
      <dsp:spPr>
        <a:xfrm>
          <a:off x="176145" y="3429915"/>
          <a:ext cx="320263" cy="32026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3075B2-3ED4-455E-B497-B8C4C3EB4E4F}">
      <dsp:nvSpPr>
        <dsp:cNvPr id="0" name=""/>
        <dsp:cNvSpPr/>
      </dsp:nvSpPr>
      <dsp:spPr>
        <a:xfrm>
          <a:off x="596343" y="3306341"/>
          <a:ext cx="5912354" cy="5429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458" tIns="57458" rIns="57458" bIns="57458" numCol="1" spcCol="1270" anchor="ctr" anchorCtr="0">
          <a:noAutofit/>
        </a:bodyPr>
        <a:lstStyle/>
        <a:p>
          <a:pPr marL="0" lvl="0" indent="0" algn="l" defTabSz="622300">
            <a:lnSpc>
              <a:spcPct val="100000"/>
            </a:lnSpc>
            <a:spcBef>
              <a:spcPct val="0"/>
            </a:spcBef>
            <a:spcAft>
              <a:spcPct val="35000"/>
            </a:spcAft>
            <a:buNone/>
          </a:pPr>
          <a:r>
            <a:rPr lang="en-GB" sz="1400" kern="1200" dirty="0"/>
            <a:t>According to Mordor Intelligence (2020), the global cold-pressed juice market is expanding rapidly, reflecting consumer demand for nutrient retention and minimal processing</a:t>
          </a:r>
          <a:endParaRPr lang="en-US" sz="1400" kern="1200" dirty="0"/>
        </a:p>
      </dsp:txBody>
      <dsp:txXfrm>
        <a:off x="596343" y="3306341"/>
        <a:ext cx="5912354" cy="5429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923057-4091-46AC-BDFD-60F771E04398}">
      <dsp:nvSpPr>
        <dsp:cNvPr id="0" name=""/>
        <dsp:cNvSpPr/>
      </dsp:nvSpPr>
      <dsp:spPr>
        <a:xfrm>
          <a:off x="1131077" y="770815"/>
          <a:ext cx="899367" cy="7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A575888-E841-43FA-AE76-8B6039484D5B}">
      <dsp:nvSpPr>
        <dsp:cNvPr id="0" name=""/>
        <dsp:cNvSpPr/>
      </dsp:nvSpPr>
      <dsp:spPr>
        <a:xfrm>
          <a:off x="2084407" y="695230"/>
          <a:ext cx="103427" cy="194452"/>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B2C9E1E-246C-4383-A1C4-942BE53CC646}">
      <dsp:nvSpPr>
        <dsp:cNvPr id="0" name=""/>
        <dsp:cNvSpPr/>
      </dsp:nvSpPr>
      <dsp:spPr>
        <a:xfrm>
          <a:off x="561309" y="313503"/>
          <a:ext cx="914695" cy="914695"/>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495" tIns="35495" rIns="35495" bIns="35495" numCol="1" spcCol="1270" anchor="ctr" anchorCtr="0">
          <a:noAutofit/>
        </a:bodyPr>
        <a:lstStyle/>
        <a:p>
          <a:pPr marL="0" lvl="0" indent="0" algn="ctr" defTabSz="1822450">
            <a:lnSpc>
              <a:spcPct val="90000"/>
            </a:lnSpc>
            <a:spcBef>
              <a:spcPct val="0"/>
            </a:spcBef>
            <a:spcAft>
              <a:spcPct val="35000"/>
            </a:spcAft>
            <a:buNone/>
          </a:pPr>
          <a:r>
            <a:rPr lang="en-US" sz="4100" kern="1200"/>
            <a:t>1</a:t>
          </a:r>
        </a:p>
      </dsp:txBody>
      <dsp:txXfrm>
        <a:off x="695263" y="447457"/>
        <a:ext cx="646787" cy="646787"/>
      </dsp:txXfrm>
    </dsp:sp>
    <dsp:sp modelId="{FE5AEE7E-539F-4FF4-A297-986D084066E9}">
      <dsp:nvSpPr>
        <dsp:cNvPr id="0" name=""/>
        <dsp:cNvSpPr/>
      </dsp:nvSpPr>
      <dsp:spPr>
        <a:xfrm>
          <a:off x="6868" y="1393798"/>
          <a:ext cx="2023576" cy="2886974"/>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622" tIns="165100" rIns="159622" bIns="165100" numCol="1" spcCol="1270" anchor="t" anchorCtr="0">
          <a:noAutofit/>
        </a:bodyPr>
        <a:lstStyle/>
        <a:p>
          <a:pPr marL="0" lvl="0" indent="0" algn="l" defTabSz="622300">
            <a:lnSpc>
              <a:spcPct val="90000"/>
            </a:lnSpc>
            <a:spcBef>
              <a:spcPct val="0"/>
            </a:spcBef>
            <a:spcAft>
              <a:spcPct val="35000"/>
            </a:spcAft>
            <a:buNone/>
          </a:pPr>
          <a:r>
            <a:rPr lang="en-GB" sz="1400" b="1" kern="1200" dirty="0"/>
            <a:t>Rivalry:</a:t>
          </a:r>
          <a:r>
            <a:rPr lang="en-GB" sz="1400" kern="1200" dirty="0"/>
            <a:t> </a:t>
          </a:r>
        </a:p>
        <a:p>
          <a:pPr marL="0" lvl="0" indent="0" algn="l" defTabSz="622300">
            <a:lnSpc>
              <a:spcPct val="90000"/>
            </a:lnSpc>
            <a:spcBef>
              <a:spcPct val="0"/>
            </a:spcBef>
            <a:spcAft>
              <a:spcPct val="35000"/>
            </a:spcAft>
            <a:buNone/>
          </a:pPr>
          <a:r>
            <a:rPr lang="en-GB" sz="1200" kern="1200" dirty="0"/>
            <a:t>Moderate → supermarkets &amp; juice bars compete, but premium functional brands differentiating themselves as UK functional drinks market was </a:t>
          </a:r>
          <a:r>
            <a:rPr lang="en-GB" sz="1200" b="1" kern="1200" dirty="0"/>
            <a:t>US$4,546.5M in 2023</a:t>
          </a:r>
          <a:r>
            <a:rPr lang="en-GB" sz="1200" kern="1200" dirty="0"/>
            <a:t> with strong growth (Leading Market Research, 2018). </a:t>
          </a:r>
          <a:endParaRPr lang="en-US" sz="1200" kern="1200" dirty="0"/>
        </a:p>
      </dsp:txBody>
      <dsp:txXfrm>
        <a:off x="6868" y="1798513"/>
        <a:ext cx="2023576" cy="2482259"/>
      </dsp:txXfrm>
    </dsp:sp>
    <dsp:sp modelId="{A0E3C0F8-821F-4353-B593-B0325DF20751}">
      <dsp:nvSpPr>
        <dsp:cNvPr id="0" name=""/>
        <dsp:cNvSpPr/>
      </dsp:nvSpPr>
      <dsp:spPr>
        <a:xfrm>
          <a:off x="2255287" y="770815"/>
          <a:ext cx="2023576"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6F4B6E1-4CE0-4A7A-B31A-2C94869969E1}">
      <dsp:nvSpPr>
        <dsp:cNvPr id="0" name=""/>
        <dsp:cNvSpPr/>
      </dsp:nvSpPr>
      <dsp:spPr>
        <a:xfrm>
          <a:off x="4332825" y="695230"/>
          <a:ext cx="103427" cy="194453"/>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348F94B-DE73-423E-83EF-6410BD5F768C}">
      <dsp:nvSpPr>
        <dsp:cNvPr id="0" name=""/>
        <dsp:cNvSpPr/>
      </dsp:nvSpPr>
      <dsp:spPr>
        <a:xfrm>
          <a:off x="2809727" y="313503"/>
          <a:ext cx="914695" cy="914695"/>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495" tIns="35495" rIns="35495" bIns="35495" numCol="1" spcCol="1270" anchor="ctr" anchorCtr="0">
          <a:noAutofit/>
        </a:bodyPr>
        <a:lstStyle/>
        <a:p>
          <a:pPr marL="0" lvl="0" indent="0" algn="ctr" defTabSz="1822450">
            <a:lnSpc>
              <a:spcPct val="90000"/>
            </a:lnSpc>
            <a:spcBef>
              <a:spcPct val="0"/>
            </a:spcBef>
            <a:spcAft>
              <a:spcPct val="35000"/>
            </a:spcAft>
            <a:buNone/>
          </a:pPr>
          <a:r>
            <a:rPr lang="en-US" sz="4100" kern="1200"/>
            <a:t>2</a:t>
          </a:r>
        </a:p>
      </dsp:txBody>
      <dsp:txXfrm>
        <a:off x="2943681" y="447457"/>
        <a:ext cx="646787" cy="646787"/>
      </dsp:txXfrm>
    </dsp:sp>
    <dsp:sp modelId="{5D1C84B6-32BC-41F3-BFC2-C8B9BE3AF8C7}">
      <dsp:nvSpPr>
        <dsp:cNvPr id="0" name=""/>
        <dsp:cNvSpPr/>
      </dsp:nvSpPr>
      <dsp:spPr>
        <a:xfrm>
          <a:off x="2255287" y="1393798"/>
          <a:ext cx="2023576" cy="2886974"/>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622" tIns="165100" rIns="159622" bIns="165100" numCol="1" spcCol="1270" anchor="t" anchorCtr="0">
          <a:noAutofit/>
        </a:bodyPr>
        <a:lstStyle/>
        <a:p>
          <a:pPr marL="0" lvl="0" indent="0" algn="l" defTabSz="622300">
            <a:lnSpc>
              <a:spcPct val="90000"/>
            </a:lnSpc>
            <a:spcBef>
              <a:spcPct val="0"/>
            </a:spcBef>
            <a:spcAft>
              <a:spcPct val="35000"/>
            </a:spcAft>
            <a:buNone/>
          </a:pPr>
          <a:r>
            <a:rPr lang="en-GB" sz="1400" b="1" kern="1200" dirty="0"/>
            <a:t>Buyer Power:</a:t>
          </a:r>
          <a:r>
            <a:rPr lang="en-GB" sz="1400" kern="1200" dirty="0"/>
            <a:t> </a:t>
          </a:r>
        </a:p>
        <a:p>
          <a:pPr marL="0" lvl="0" indent="0" algn="l" defTabSz="622300">
            <a:lnSpc>
              <a:spcPct val="90000"/>
            </a:lnSpc>
            <a:spcBef>
              <a:spcPct val="0"/>
            </a:spcBef>
            <a:spcAft>
              <a:spcPct val="35000"/>
            </a:spcAft>
            <a:buNone/>
          </a:pPr>
          <a:r>
            <a:rPr lang="en-GB" sz="1200" kern="1200" dirty="0"/>
            <a:t>High → UK consumers are health-savvy; about </a:t>
          </a:r>
          <a:r>
            <a:rPr lang="en-GB" sz="1200" b="1" kern="1200" dirty="0"/>
            <a:t>49% have consumed functional beverages in the past 3 months</a:t>
          </a:r>
          <a:r>
            <a:rPr lang="en-GB" sz="1200" kern="1200" dirty="0"/>
            <a:t>; among ages 18-44 it is ~62% (</a:t>
          </a:r>
          <a:r>
            <a:rPr lang="en-GB" sz="1200" kern="1200" dirty="0" err="1"/>
            <a:t>Nielseniq</a:t>
          </a:r>
          <a:r>
            <a:rPr lang="en-GB" sz="1200" kern="1200" dirty="0"/>
            <a:t>, 2024).</a:t>
          </a:r>
          <a:endParaRPr lang="en-US" sz="1200" kern="1200" dirty="0"/>
        </a:p>
      </dsp:txBody>
      <dsp:txXfrm>
        <a:off x="2255287" y="1798513"/>
        <a:ext cx="2023576" cy="2482259"/>
      </dsp:txXfrm>
    </dsp:sp>
    <dsp:sp modelId="{C6CFBC7B-F84B-4017-BA53-6CCC34B82673}">
      <dsp:nvSpPr>
        <dsp:cNvPr id="0" name=""/>
        <dsp:cNvSpPr/>
      </dsp:nvSpPr>
      <dsp:spPr>
        <a:xfrm>
          <a:off x="4503705" y="770815"/>
          <a:ext cx="2023576"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C88CF2F-D5E5-489C-82CA-7AE1B70C7BC5}">
      <dsp:nvSpPr>
        <dsp:cNvPr id="0" name=""/>
        <dsp:cNvSpPr/>
      </dsp:nvSpPr>
      <dsp:spPr>
        <a:xfrm>
          <a:off x="6581243" y="695230"/>
          <a:ext cx="103427" cy="194453"/>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90D3F77-4DEF-4843-897C-52DD5CFA5D74}">
      <dsp:nvSpPr>
        <dsp:cNvPr id="0" name=""/>
        <dsp:cNvSpPr/>
      </dsp:nvSpPr>
      <dsp:spPr>
        <a:xfrm>
          <a:off x="5058145" y="313503"/>
          <a:ext cx="914695" cy="914695"/>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495" tIns="35495" rIns="35495" bIns="35495" numCol="1" spcCol="1270" anchor="ctr" anchorCtr="0">
          <a:noAutofit/>
        </a:bodyPr>
        <a:lstStyle/>
        <a:p>
          <a:pPr marL="0" lvl="0" indent="0" algn="ctr" defTabSz="1822450">
            <a:lnSpc>
              <a:spcPct val="90000"/>
            </a:lnSpc>
            <a:spcBef>
              <a:spcPct val="0"/>
            </a:spcBef>
            <a:spcAft>
              <a:spcPct val="35000"/>
            </a:spcAft>
            <a:buNone/>
          </a:pPr>
          <a:r>
            <a:rPr lang="en-US" sz="4100" kern="1200"/>
            <a:t>3</a:t>
          </a:r>
        </a:p>
      </dsp:txBody>
      <dsp:txXfrm>
        <a:off x="5192099" y="447457"/>
        <a:ext cx="646787" cy="646787"/>
      </dsp:txXfrm>
    </dsp:sp>
    <dsp:sp modelId="{E36CB833-4821-4A2E-9526-D43A41E4AAD4}">
      <dsp:nvSpPr>
        <dsp:cNvPr id="0" name=""/>
        <dsp:cNvSpPr/>
      </dsp:nvSpPr>
      <dsp:spPr>
        <a:xfrm>
          <a:off x="4503705" y="1393798"/>
          <a:ext cx="2023576" cy="2886974"/>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622" tIns="165100" rIns="159622" bIns="165100" numCol="1" spcCol="1270" anchor="t" anchorCtr="0">
          <a:noAutofit/>
        </a:bodyPr>
        <a:lstStyle/>
        <a:p>
          <a:pPr marL="0" lvl="0" indent="0" algn="l" defTabSz="622300">
            <a:lnSpc>
              <a:spcPct val="90000"/>
            </a:lnSpc>
            <a:spcBef>
              <a:spcPct val="0"/>
            </a:spcBef>
            <a:spcAft>
              <a:spcPct val="35000"/>
            </a:spcAft>
            <a:buNone/>
          </a:pPr>
          <a:r>
            <a:rPr lang="en-GB" sz="1400" b="1" kern="1200" dirty="0"/>
            <a:t>Substitutes:</a:t>
          </a:r>
          <a:r>
            <a:rPr lang="en-GB" sz="1400" kern="1200" dirty="0"/>
            <a:t> </a:t>
          </a:r>
        </a:p>
        <a:p>
          <a:pPr marL="0" lvl="0" indent="0" algn="l" defTabSz="622300">
            <a:lnSpc>
              <a:spcPct val="90000"/>
            </a:lnSpc>
            <a:spcBef>
              <a:spcPct val="0"/>
            </a:spcBef>
            <a:spcAft>
              <a:spcPct val="35000"/>
            </a:spcAft>
            <a:buNone/>
          </a:pPr>
          <a:r>
            <a:rPr lang="en-GB" sz="1200" kern="1200" dirty="0"/>
            <a:t>Moderate → functional drinks are growing quickly, but still face substitutes like energy drinks, traditional soft drinks. Market forecast shows functional segment growth, but existing substitute categories are well-established (Brake , 2024). </a:t>
          </a:r>
          <a:endParaRPr lang="en-US" sz="1200" kern="1200" dirty="0"/>
        </a:p>
      </dsp:txBody>
      <dsp:txXfrm>
        <a:off x="4503705" y="1798513"/>
        <a:ext cx="2023576" cy="2482259"/>
      </dsp:txXfrm>
    </dsp:sp>
    <dsp:sp modelId="{38A36768-B902-45B4-A553-8EE24227EACC}">
      <dsp:nvSpPr>
        <dsp:cNvPr id="0" name=""/>
        <dsp:cNvSpPr/>
      </dsp:nvSpPr>
      <dsp:spPr>
        <a:xfrm>
          <a:off x="6752123" y="770814"/>
          <a:ext cx="2023576"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8F7FDA-A3B1-4D59-9B41-90A5183F9BD3}">
      <dsp:nvSpPr>
        <dsp:cNvPr id="0" name=""/>
        <dsp:cNvSpPr/>
      </dsp:nvSpPr>
      <dsp:spPr>
        <a:xfrm>
          <a:off x="8829662" y="695230"/>
          <a:ext cx="103427" cy="194453"/>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4C91303-25EE-490A-9D9B-91D41167B170}">
      <dsp:nvSpPr>
        <dsp:cNvPr id="0" name=""/>
        <dsp:cNvSpPr/>
      </dsp:nvSpPr>
      <dsp:spPr>
        <a:xfrm>
          <a:off x="7306564" y="313503"/>
          <a:ext cx="914695" cy="914695"/>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495" tIns="35495" rIns="35495" bIns="35495" numCol="1" spcCol="1270" anchor="ctr" anchorCtr="0">
          <a:noAutofit/>
        </a:bodyPr>
        <a:lstStyle/>
        <a:p>
          <a:pPr marL="0" lvl="0" indent="0" algn="ctr" defTabSz="1822450">
            <a:lnSpc>
              <a:spcPct val="90000"/>
            </a:lnSpc>
            <a:spcBef>
              <a:spcPct val="0"/>
            </a:spcBef>
            <a:spcAft>
              <a:spcPct val="35000"/>
            </a:spcAft>
            <a:buNone/>
          </a:pPr>
          <a:r>
            <a:rPr lang="en-US" sz="4100" kern="1200"/>
            <a:t>4</a:t>
          </a:r>
        </a:p>
      </dsp:txBody>
      <dsp:txXfrm>
        <a:off x="7440518" y="447457"/>
        <a:ext cx="646787" cy="646787"/>
      </dsp:txXfrm>
    </dsp:sp>
    <dsp:sp modelId="{0B6A1B29-C8F0-47D1-BB9D-F180A1B8FBDE}">
      <dsp:nvSpPr>
        <dsp:cNvPr id="0" name=""/>
        <dsp:cNvSpPr/>
      </dsp:nvSpPr>
      <dsp:spPr>
        <a:xfrm>
          <a:off x="6752123" y="1393798"/>
          <a:ext cx="2023576" cy="2886974"/>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622" tIns="165100" rIns="159622" bIns="165100" numCol="1" spcCol="1270" anchor="t" anchorCtr="0">
          <a:noAutofit/>
        </a:bodyPr>
        <a:lstStyle/>
        <a:p>
          <a:pPr marL="0" lvl="0" indent="0" algn="l" defTabSz="622300">
            <a:lnSpc>
              <a:spcPct val="90000"/>
            </a:lnSpc>
            <a:spcBef>
              <a:spcPct val="0"/>
            </a:spcBef>
            <a:spcAft>
              <a:spcPct val="35000"/>
            </a:spcAft>
            <a:buNone/>
          </a:pPr>
          <a:r>
            <a:rPr lang="en-GB" sz="1400" b="1" kern="1200" dirty="0"/>
            <a:t>Supplier Power:</a:t>
          </a:r>
          <a:r>
            <a:rPr lang="en-GB" sz="1400" kern="1200" dirty="0"/>
            <a:t> </a:t>
          </a:r>
        </a:p>
        <a:p>
          <a:pPr marL="0" lvl="0" indent="0" algn="l" defTabSz="622300">
            <a:lnSpc>
              <a:spcPct val="90000"/>
            </a:lnSpc>
            <a:spcBef>
              <a:spcPct val="0"/>
            </a:spcBef>
            <a:spcAft>
              <a:spcPct val="35000"/>
            </a:spcAft>
            <a:buNone/>
          </a:pPr>
          <a:r>
            <a:rPr lang="en-GB" sz="1200" kern="1200" dirty="0"/>
            <a:t>Low → many sources of produce; with functional drinks growth and broad product options, suppliers are abundant. </a:t>
          </a:r>
          <a:endParaRPr lang="en-US" sz="1200" kern="1200" dirty="0"/>
        </a:p>
      </dsp:txBody>
      <dsp:txXfrm>
        <a:off x="6752123" y="1798513"/>
        <a:ext cx="2023576" cy="2482259"/>
      </dsp:txXfrm>
    </dsp:sp>
    <dsp:sp modelId="{BA9C0EEE-BDFB-4AE3-9DD0-47DC9F5E521D}">
      <dsp:nvSpPr>
        <dsp:cNvPr id="0" name=""/>
        <dsp:cNvSpPr/>
      </dsp:nvSpPr>
      <dsp:spPr>
        <a:xfrm>
          <a:off x="9000541" y="770814"/>
          <a:ext cx="1011788"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91AAB5A-9B73-4743-99B2-32EAB88AEC75}">
      <dsp:nvSpPr>
        <dsp:cNvPr id="0" name=""/>
        <dsp:cNvSpPr/>
      </dsp:nvSpPr>
      <dsp:spPr>
        <a:xfrm>
          <a:off x="9554982" y="313503"/>
          <a:ext cx="914695" cy="914695"/>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495" tIns="35495" rIns="35495" bIns="35495" numCol="1" spcCol="1270" anchor="ctr" anchorCtr="0">
          <a:noAutofit/>
        </a:bodyPr>
        <a:lstStyle/>
        <a:p>
          <a:pPr marL="0" lvl="0" indent="0" algn="ctr" defTabSz="1822450">
            <a:lnSpc>
              <a:spcPct val="90000"/>
            </a:lnSpc>
            <a:spcBef>
              <a:spcPct val="0"/>
            </a:spcBef>
            <a:spcAft>
              <a:spcPct val="35000"/>
            </a:spcAft>
            <a:buNone/>
          </a:pPr>
          <a:r>
            <a:rPr lang="en-US" sz="4100" kern="1200"/>
            <a:t>5</a:t>
          </a:r>
        </a:p>
      </dsp:txBody>
      <dsp:txXfrm>
        <a:off x="9688936" y="447457"/>
        <a:ext cx="646787" cy="646787"/>
      </dsp:txXfrm>
    </dsp:sp>
    <dsp:sp modelId="{92D18A6B-8096-43B6-9FD3-F392FB4CAF78}">
      <dsp:nvSpPr>
        <dsp:cNvPr id="0" name=""/>
        <dsp:cNvSpPr/>
      </dsp:nvSpPr>
      <dsp:spPr>
        <a:xfrm>
          <a:off x="9000541" y="1393798"/>
          <a:ext cx="2023576" cy="2886974"/>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9622" tIns="165100" rIns="159622" bIns="165100" numCol="1" spcCol="1270" anchor="t" anchorCtr="0">
          <a:noAutofit/>
        </a:bodyPr>
        <a:lstStyle/>
        <a:p>
          <a:pPr marL="0" lvl="0" indent="0" algn="l" defTabSz="622300">
            <a:lnSpc>
              <a:spcPct val="90000"/>
            </a:lnSpc>
            <a:spcBef>
              <a:spcPct val="0"/>
            </a:spcBef>
            <a:spcAft>
              <a:spcPct val="35000"/>
            </a:spcAft>
            <a:buNone/>
          </a:pPr>
          <a:r>
            <a:rPr lang="en-GB" sz="1400" b="1" kern="1200" dirty="0"/>
            <a:t>Growth Potential:</a:t>
          </a:r>
          <a:r>
            <a:rPr lang="en-GB" sz="1400" kern="1200" dirty="0"/>
            <a:t> </a:t>
          </a:r>
        </a:p>
        <a:p>
          <a:pPr marL="0" lvl="0" indent="0" algn="l" defTabSz="622300">
            <a:lnSpc>
              <a:spcPct val="90000"/>
            </a:lnSpc>
            <a:spcBef>
              <a:spcPct val="0"/>
            </a:spcBef>
            <a:spcAft>
              <a:spcPct val="35000"/>
            </a:spcAft>
            <a:buNone/>
          </a:pPr>
          <a:r>
            <a:rPr lang="en-GB" sz="1200" kern="1200" dirty="0"/>
            <a:t>High → UK functional drinks market expected to grow at CAGR ~8.3% from 2025-2030 (Grand View Research , 2025). </a:t>
          </a:r>
          <a:br>
            <a:rPr lang="en-GB" sz="1200" kern="1200" dirty="0"/>
          </a:br>
          <a:br>
            <a:rPr lang="en-GB" sz="1200" kern="1200" dirty="0"/>
          </a:br>
          <a:br>
            <a:rPr lang="en-GB" sz="1200" kern="1200" dirty="0"/>
          </a:br>
          <a:endParaRPr lang="en-US" sz="1200" kern="1200" dirty="0"/>
        </a:p>
      </dsp:txBody>
      <dsp:txXfrm>
        <a:off x="9000541" y="1798513"/>
        <a:ext cx="2023576" cy="248225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55AF80-F27B-4344-8FB4-E1259F7E53F3}">
      <dsp:nvSpPr>
        <dsp:cNvPr id="0" name=""/>
        <dsp:cNvSpPr/>
      </dsp:nvSpPr>
      <dsp:spPr>
        <a:xfrm>
          <a:off x="0" y="133588"/>
          <a:ext cx="3283267" cy="1969960"/>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t>Segments:</a:t>
          </a:r>
        </a:p>
        <a:p>
          <a:pPr marL="0" lvl="0" indent="0" algn="ctr" defTabSz="1244600">
            <a:lnSpc>
              <a:spcPct val="90000"/>
            </a:lnSpc>
            <a:spcBef>
              <a:spcPct val="0"/>
            </a:spcBef>
            <a:spcAft>
              <a:spcPct val="35000"/>
            </a:spcAft>
            <a:buNone/>
          </a:pPr>
          <a:r>
            <a:rPr lang="en-GB" sz="2800" kern="1200" dirty="0"/>
            <a:t>Millennials/Gen Z, Families, Corporates</a:t>
          </a:r>
          <a:endParaRPr lang="en-US" sz="2800" kern="1200" dirty="0"/>
        </a:p>
      </dsp:txBody>
      <dsp:txXfrm>
        <a:off x="0" y="133588"/>
        <a:ext cx="3283267" cy="1969960"/>
      </dsp:txXfrm>
    </dsp:sp>
    <dsp:sp modelId="{72C9FAC0-7EF2-4838-83D1-D1CDBF3981AB}">
      <dsp:nvSpPr>
        <dsp:cNvPr id="0" name=""/>
        <dsp:cNvSpPr/>
      </dsp:nvSpPr>
      <dsp:spPr>
        <a:xfrm>
          <a:off x="3611594" y="133588"/>
          <a:ext cx="3283267" cy="1969960"/>
        </a:xfrm>
        <a:prstGeom prst="rect">
          <a:avLst/>
        </a:prstGeom>
        <a:solidFill>
          <a:schemeClr val="accent5">
            <a:hueOff val="4352466"/>
            <a:satOff val="1923"/>
            <a:lumOff val="-21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t>Product: </a:t>
          </a:r>
        </a:p>
        <a:p>
          <a:pPr marL="0" lvl="0" indent="0" algn="ctr" defTabSz="1244600">
            <a:lnSpc>
              <a:spcPct val="90000"/>
            </a:lnSpc>
            <a:spcBef>
              <a:spcPct val="0"/>
            </a:spcBef>
            <a:spcAft>
              <a:spcPct val="35000"/>
            </a:spcAft>
            <a:buNone/>
          </a:pPr>
          <a:r>
            <a:rPr lang="en-GB" sz="2800" kern="1200" dirty="0"/>
            <a:t>HPP juices, functional blends</a:t>
          </a:r>
          <a:endParaRPr lang="en-US" sz="2800" kern="1200" dirty="0"/>
        </a:p>
      </dsp:txBody>
      <dsp:txXfrm>
        <a:off x="3611594" y="133588"/>
        <a:ext cx="3283267" cy="1969960"/>
      </dsp:txXfrm>
    </dsp:sp>
    <dsp:sp modelId="{0A87FE5B-38B3-412E-AA44-217762D5A8C6}">
      <dsp:nvSpPr>
        <dsp:cNvPr id="0" name=""/>
        <dsp:cNvSpPr/>
      </dsp:nvSpPr>
      <dsp:spPr>
        <a:xfrm>
          <a:off x="7223188" y="133588"/>
          <a:ext cx="3283267" cy="1969960"/>
        </a:xfrm>
        <a:prstGeom prst="rect">
          <a:avLst/>
        </a:prstGeom>
        <a:solidFill>
          <a:schemeClr val="accent5">
            <a:hueOff val="8704932"/>
            <a:satOff val="3846"/>
            <a:lumOff val="-421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t>Price: </a:t>
          </a:r>
        </a:p>
        <a:p>
          <a:pPr marL="0" lvl="0" indent="0" algn="ctr" defTabSz="1244600">
            <a:lnSpc>
              <a:spcPct val="90000"/>
            </a:lnSpc>
            <a:spcBef>
              <a:spcPct val="0"/>
            </a:spcBef>
            <a:spcAft>
              <a:spcPct val="35000"/>
            </a:spcAft>
            <a:buNone/>
          </a:pPr>
          <a:r>
            <a:rPr lang="en-GB" sz="2800" kern="1200" dirty="0"/>
            <a:t>Premium pricing, subscriptions</a:t>
          </a:r>
          <a:endParaRPr lang="en-US" sz="2800" kern="1200" dirty="0"/>
        </a:p>
      </dsp:txBody>
      <dsp:txXfrm>
        <a:off x="7223188" y="133588"/>
        <a:ext cx="3283267" cy="1969960"/>
      </dsp:txXfrm>
    </dsp:sp>
    <dsp:sp modelId="{F42DFD05-AEA2-4180-A729-23C972EF56B7}">
      <dsp:nvSpPr>
        <dsp:cNvPr id="0" name=""/>
        <dsp:cNvSpPr/>
      </dsp:nvSpPr>
      <dsp:spPr>
        <a:xfrm>
          <a:off x="1805797" y="2431875"/>
          <a:ext cx="3283267" cy="1969960"/>
        </a:xfrm>
        <a:prstGeom prst="rect">
          <a:avLst/>
        </a:prstGeom>
        <a:solidFill>
          <a:schemeClr val="accent5">
            <a:hueOff val="13057397"/>
            <a:satOff val="5769"/>
            <a:lumOff val="-63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fr-FR" sz="2800" b="1" kern="1200" dirty="0"/>
            <a:t>Place: </a:t>
          </a:r>
        </a:p>
        <a:p>
          <a:pPr marL="0" lvl="0" indent="0" algn="ctr" defTabSz="1244600">
            <a:lnSpc>
              <a:spcPct val="90000"/>
            </a:lnSpc>
            <a:spcBef>
              <a:spcPct val="0"/>
            </a:spcBef>
            <a:spcAft>
              <a:spcPct val="35000"/>
            </a:spcAft>
            <a:buNone/>
          </a:pPr>
          <a:r>
            <a:rPr lang="fr-FR" sz="2800" kern="1200" dirty="0"/>
            <a:t>Online, gyms, boutique stores</a:t>
          </a:r>
          <a:endParaRPr lang="en-US" sz="2800" kern="1200" dirty="0"/>
        </a:p>
      </dsp:txBody>
      <dsp:txXfrm>
        <a:off x="1805797" y="2431875"/>
        <a:ext cx="3283267" cy="1969960"/>
      </dsp:txXfrm>
    </dsp:sp>
    <dsp:sp modelId="{1C1DB0DD-514A-45DA-BBD9-87B705AE8641}">
      <dsp:nvSpPr>
        <dsp:cNvPr id="0" name=""/>
        <dsp:cNvSpPr/>
      </dsp:nvSpPr>
      <dsp:spPr>
        <a:xfrm>
          <a:off x="5417391" y="2431875"/>
          <a:ext cx="3283267" cy="1969960"/>
        </a:xfrm>
        <a:prstGeom prst="rect">
          <a:avLst/>
        </a:prstGeom>
        <a:solidFill>
          <a:schemeClr val="accent5">
            <a:hueOff val="17409864"/>
            <a:satOff val="7692"/>
            <a:lumOff val="-843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1" kern="1200" dirty="0"/>
            <a:t>Promotion:</a:t>
          </a:r>
        </a:p>
        <a:p>
          <a:pPr marL="0" lvl="0" indent="0" algn="ctr" defTabSz="1244600">
            <a:lnSpc>
              <a:spcPct val="90000"/>
            </a:lnSpc>
            <a:spcBef>
              <a:spcPct val="0"/>
            </a:spcBef>
            <a:spcAft>
              <a:spcPct val="35000"/>
            </a:spcAft>
            <a:buNone/>
          </a:pPr>
          <a:r>
            <a:rPr lang="en-GB" sz="2800" kern="1200" dirty="0"/>
            <a:t>Instagram, influencers, events</a:t>
          </a:r>
          <a:endParaRPr lang="en-US" sz="2800" kern="1200" dirty="0"/>
        </a:p>
      </dsp:txBody>
      <dsp:txXfrm>
        <a:off x="5417391" y="2431875"/>
        <a:ext cx="3283267" cy="196996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555C3E-B4D5-482B-A2E0-AB0DF62100C1}">
      <dsp:nvSpPr>
        <dsp:cNvPr id="0" name=""/>
        <dsp:cNvSpPr/>
      </dsp:nvSpPr>
      <dsp:spPr>
        <a:xfrm>
          <a:off x="210785" y="547086"/>
          <a:ext cx="1335114" cy="133511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68C67C-E739-4ADE-8AF6-633E37865646}">
      <dsp:nvSpPr>
        <dsp:cNvPr id="0" name=""/>
        <dsp:cNvSpPr/>
      </dsp:nvSpPr>
      <dsp:spPr>
        <a:xfrm>
          <a:off x="491159" y="827460"/>
          <a:ext cx="774366" cy="7743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813902-57DB-45E7-A9AD-A1B5D37CE8F1}">
      <dsp:nvSpPr>
        <dsp:cNvPr id="0" name=""/>
        <dsp:cNvSpPr/>
      </dsp:nvSpPr>
      <dsp:spPr>
        <a:xfrm>
          <a:off x="1831996" y="547086"/>
          <a:ext cx="3147056" cy="1335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b="1" kern="1200" dirty="0"/>
            <a:t>Legal Structure:</a:t>
          </a:r>
          <a:r>
            <a:rPr lang="en-GB" sz="1700" kern="1200" dirty="0"/>
            <a:t> </a:t>
          </a:r>
        </a:p>
        <a:p>
          <a:pPr marL="0" lvl="0" indent="0" algn="l" defTabSz="755650">
            <a:lnSpc>
              <a:spcPct val="100000"/>
            </a:lnSpc>
            <a:spcBef>
              <a:spcPct val="0"/>
            </a:spcBef>
            <a:spcAft>
              <a:spcPct val="35000"/>
            </a:spcAft>
            <a:buNone/>
          </a:pPr>
          <a:r>
            <a:rPr lang="en-GB" sz="1700" kern="1200" dirty="0"/>
            <a:t>Private Limited Company (Ltd) – offers liability protection &amp; credibility (GOV.UK, 2023)</a:t>
          </a:r>
          <a:endParaRPr lang="en-US" sz="1700" kern="1200" dirty="0"/>
        </a:p>
      </dsp:txBody>
      <dsp:txXfrm>
        <a:off x="1831996" y="547086"/>
        <a:ext cx="3147056" cy="1335114"/>
      </dsp:txXfrm>
    </dsp:sp>
    <dsp:sp modelId="{5D68C9E5-45BF-4B76-882A-69BDD8FA3E8F}">
      <dsp:nvSpPr>
        <dsp:cNvPr id="0" name=""/>
        <dsp:cNvSpPr/>
      </dsp:nvSpPr>
      <dsp:spPr>
        <a:xfrm>
          <a:off x="5527403" y="547086"/>
          <a:ext cx="1335114" cy="133511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38FFD9-2356-44BB-BC55-AF0002D01D5E}">
      <dsp:nvSpPr>
        <dsp:cNvPr id="0" name=""/>
        <dsp:cNvSpPr/>
      </dsp:nvSpPr>
      <dsp:spPr>
        <a:xfrm>
          <a:off x="5807777" y="827460"/>
          <a:ext cx="774366" cy="7743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870C79-D3F4-4A9B-97A5-8925B4E31042}">
      <dsp:nvSpPr>
        <dsp:cNvPr id="0" name=""/>
        <dsp:cNvSpPr/>
      </dsp:nvSpPr>
      <dsp:spPr>
        <a:xfrm>
          <a:off x="7148614" y="547086"/>
          <a:ext cx="3147056" cy="1335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b="1" kern="1200" dirty="0"/>
            <a:t>Start-up Cost:</a:t>
          </a:r>
          <a:r>
            <a:rPr lang="en-GB" sz="1700" kern="1200" dirty="0"/>
            <a:t> </a:t>
          </a:r>
        </a:p>
        <a:p>
          <a:pPr marL="0" lvl="0" indent="0" algn="l" defTabSz="755650">
            <a:lnSpc>
              <a:spcPct val="100000"/>
            </a:lnSpc>
            <a:spcBef>
              <a:spcPct val="0"/>
            </a:spcBef>
            <a:spcAft>
              <a:spcPct val="35000"/>
            </a:spcAft>
            <a:buNone/>
          </a:pPr>
          <a:r>
            <a:rPr lang="en-GB" sz="1700" kern="1200" dirty="0"/>
            <a:t>~£150,000 </a:t>
          </a:r>
          <a:endParaRPr lang="en-US" sz="1700" kern="1200" dirty="0"/>
        </a:p>
      </dsp:txBody>
      <dsp:txXfrm>
        <a:off x="7148614" y="547086"/>
        <a:ext cx="3147056" cy="1335114"/>
      </dsp:txXfrm>
    </dsp:sp>
    <dsp:sp modelId="{3004916F-7346-4303-9F24-990139171CDF}">
      <dsp:nvSpPr>
        <dsp:cNvPr id="0" name=""/>
        <dsp:cNvSpPr/>
      </dsp:nvSpPr>
      <dsp:spPr>
        <a:xfrm>
          <a:off x="210785" y="2653223"/>
          <a:ext cx="1335114" cy="133511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1B4F6D-6BC2-4BB3-87A3-49929AC4DD94}">
      <dsp:nvSpPr>
        <dsp:cNvPr id="0" name=""/>
        <dsp:cNvSpPr/>
      </dsp:nvSpPr>
      <dsp:spPr>
        <a:xfrm>
          <a:off x="491159" y="2933597"/>
          <a:ext cx="774366" cy="7743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551A3B-5609-46A4-BAF4-1A3A1E906901}">
      <dsp:nvSpPr>
        <dsp:cNvPr id="0" name=""/>
        <dsp:cNvSpPr/>
      </dsp:nvSpPr>
      <dsp:spPr>
        <a:xfrm>
          <a:off x="1831996" y="2653223"/>
          <a:ext cx="3147056" cy="1335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b="1" kern="1200" dirty="0"/>
            <a:t>Funding Sources:</a:t>
          </a:r>
          <a:r>
            <a:rPr lang="en-GB" sz="1700" kern="1200" dirty="0"/>
            <a:t> </a:t>
          </a:r>
        </a:p>
        <a:p>
          <a:pPr marL="0" lvl="0" indent="0" algn="l" defTabSz="755650">
            <a:lnSpc>
              <a:spcPct val="100000"/>
            </a:lnSpc>
            <a:spcBef>
              <a:spcPct val="0"/>
            </a:spcBef>
            <a:spcAft>
              <a:spcPct val="35000"/>
            </a:spcAft>
            <a:buNone/>
          </a:pPr>
          <a:r>
            <a:rPr lang="en-GB" sz="1700" kern="1200" dirty="0"/>
            <a:t>Founder equity, Start-Up Loan, Angel Investors, Crowdfunding </a:t>
          </a:r>
          <a:endParaRPr lang="en-US" sz="1700" kern="1200" dirty="0"/>
        </a:p>
      </dsp:txBody>
      <dsp:txXfrm>
        <a:off x="1831996" y="2653223"/>
        <a:ext cx="3147056" cy="1335114"/>
      </dsp:txXfrm>
    </dsp:sp>
    <dsp:sp modelId="{A6810869-7EBC-4808-90DD-ABEEC2E19C43}">
      <dsp:nvSpPr>
        <dsp:cNvPr id="0" name=""/>
        <dsp:cNvSpPr/>
      </dsp:nvSpPr>
      <dsp:spPr>
        <a:xfrm>
          <a:off x="5527403" y="2653223"/>
          <a:ext cx="1335114" cy="133511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934E9A-2CA0-4041-A0F1-21EFA95765A4}">
      <dsp:nvSpPr>
        <dsp:cNvPr id="0" name=""/>
        <dsp:cNvSpPr/>
      </dsp:nvSpPr>
      <dsp:spPr>
        <a:xfrm>
          <a:off x="5807777" y="2933597"/>
          <a:ext cx="774366" cy="77436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D6FD1C-DE68-45C2-B086-5A868901624E}">
      <dsp:nvSpPr>
        <dsp:cNvPr id="0" name=""/>
        <dsp:cNvSpPr/>
      </dsp:nvSpPr>
      <dsp:spPr>
        <a:xfrm>
          <a:off x="7148614" y="2653223"/>
          <a:ext cx="3147056" cy="1335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b="1" kern="1200" dirty="0"/>
            <a:t>Organisational Structure:</a:t>
          </a:r>
        </a:p>
        <a:p>
          <a:pPr marL="0" lvl="0" indent="0" algn="l" defTabSz="755650">
            <a:lnSpc>
              <a:spcPct val="100000"/>
            </a:lnSpc>
            <a:spcBef>
              <a:spcPct val="0"/>
            </a:spcBef>
            <a:spcAft>
              <a:spcPct val="35000"/>
            </a:spcAft>
            <a:buNone/>
          </a:pPr>
          <a:r>
            <a:rPr lang="en-GB" sz="1700" kern="1200" dirty="0"/>
            <a:t>Managing Director → Operations / Marketing / Finance / Product Development</a:t>
          </a:r>
          <a:endParaRPr lang="en-US" sz="1700" kern="1200" dirty="0"/>
        </a:p>
      </dsp:txBody>
      <dsp:txXfrm>
        <a:off x="7148614" y="2653223"/>
        <a:ext cx="3147056" cy="133511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EB82C0-441D-431E-AFDF-9DA734C0BC63}">
      <dsp:nvSpPr>
        <dsp:cNvPr id="0" name=""/>
        <dsp:cNvSpPr/>
      </dsp:nvSpPr>
      <dsp:spPr>
        <a:xfrm>
          <a:off x="1283" y="510443"/>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8DF453-162E-47E9-A83D-D5CC2B476F62}">
      <dsp:nvSpPr>
        <dsp:cNvPr id="0" name=""/>
        <dsp:cNvSpPr/>
      </dsp:nvSpPr>
      <dsp:spPr>
        <a:xfrm>
          <a:off x="501904" y="986033"/>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Purity Pressed – Redefining wellness, one bottle at a time.</a:t>
          </a:r>
          <a:endParaRPr lang="en-US" sz="2500" kern="1200"/>
        </a:p>
      </dsp:txBody>
      <dsp:txXfrm>
        <a:off x="585701" y="1069830"/>
        <a:ext cx="4337991" cy="2693452"/>
      </dsp:txXfrm>
    </dsp:sp>
    <dsp:sp modelId="{8A425932-DAF7-4DC4-923A-E79C256DADA8}">
      <dsp:nvSpPr>
        <dsp:cNvPr id="0" name=""/>
        <dsp:cNvSpPr/>
      </dsp:nvSpPr>
      <dsp:spPr>
        <a:xfrm>
          <a:off x="5508110" y="510443"/>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51E6FC-E6D1-4E55-93F0-398D8373BC0A}">
      <dsp:nvSpPr>
        <dsp:cNvPr id="0" name=""/>
        <dsp:cNvSpPr/>
      </dsp:nvSpPr>
      <dsp:spPr>
        <a:xfrm>
          <a:off x="6008730" y="986033"/>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Growth Path: </a:t>
          </a:r>
        </a:p>
        <a:p>
          <a:pPr marL="0" lvl="0" indent="0" algn="ctr" defTabSz="1111250">
            <a:lnSpc>
              <a:spcPct val="90000"/>
            </a:lnSpc>
            <a:spcBef>
              <a:spcPct val="0"/>
            </a:spcBef>
            <a:spcAft>
              <a:spcPct val="35000"/>
            </a:spcAft>
            <a:buNone/>
          </a:pPr>
          <a:r>
            <a:rPr lang="en-GB" sz="2500" kern="1200"/>
            <a:t>- Nationwide distribution </a:t>
          </a:r>
        </a:p>
        <a:p>
          <a:pPr marL="0" lvl="0" indent="0" algn="ctr" defTabSz="1111250">
            <a:lnSpc>
              <a:spcPct val="90000"/>
            </a:lnSpc>
            <a:spcBef>
              <a:spcPct val="0"/>
            </a:spcBef>
            <a:spcAft>
              <a:spcPct val="35000"/>
            </a:spcAft>
            <a:buNone/>
          </a:pPr>
          <a:r>
            <a:rPr lang="en-GB" sz="2500" kern="1200"/>
            <a:t>- Franchising &amp; wellness cafés </a:t>
          </a:r>
        </a:p>
        <a:p>
          <a:pPr marL="0" lvl="0" indent="0" algn="ctr" defTabSz="1111250">
            <a:lnSpc>
              <a:spcPct val="90000"/>
            </a:lnSpc>
            <a:spcBef>
              <a:spcPct val="0"/>
            </a:spcBef>
            <a:spcAft>
              <a:spcPct val="35000"/>
            </a:spcAft>
            <a:buNone/>
          </a:pPr>
          <a:r>
            <a:rPr lang="en-GB" sz="2500" kern="1200"/>
            <a:t>- Corporate partnerships</a:t>
          </a:r>
          <a:br>
            <a:rPr lang="en-GB" sz="2500" kern="1200"/>
          </a:br>
          <a:endParaRPr lang="en-US" sz="2500" kern="1200" dirty="0"/>
        </a:p>
      </dsp:txBody>
      <dsp:txXfrm>
        <a:off x="6092527" y="1069830"/>
        <a:ext cx="4337991" cy="269345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D5B72F6-1E81-4331-A507-BDFA7766CB04}" type="datetimeFigureOut">
              <a:rPr lang="en-GB" smtClean="0"/>
              <a:t>05/11/2025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C76415-E12D-442F-BF94-3FC713A21D8D}" type="slidenum">
              <a:rPr lang="en-GB" smtClean="0"/>
              <a:t>‹#›</a:t>
            </a:fld>
            <a:endParaRPr lang="en-GB"/>
          </a:p>
        </p:txBody>
      </p:sp>
    </p:spTree>
    <p:extLst>
      <p:ext uri="{BB962C8B-B14F-4D97-AF65-F5344CB8AC3E}">
        <p14:creationId xmlns:p14="http://schemas.microsoft.com/office/powerpoint/2010/main" val="36933785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 Today I will present the business plan for </a:t>
            </a:r>
            <a:r>
              <a:rPr lang="en-GB" sz="1200" b="0" i="0" u="none" strike="noStrike" kern="1200" dirty="0" err="1">
                <a:solidFill>
                  <a:schemeClr val="tx1"/>
                </a:solidFill>
                <a:effectLst/>
                <a:latin typeface="+mn-lt"/>
                <a:ea typeface="+mn-ea"/>
                <a:cs typeface="+mn-cs"/>
              </a:rPr>
              <a:t>PurityPressed</a:t>
            </a:r>
            <a:r>
              <a:rPr lang="en-GB" sz="1200" b="0" i="0" u="none" strike="noStrike" kern="1200" dirty="0">
                <a:solidFill>
                  <a:schemeClr val="tx1"/>
                </a:solidFill>
                <a:effectLst/>
                <a:latin typeface="+mn-lt"/>
                <a:ea typeface="+mn-ea"/>
                <a:cs typeface="+mn-cs"/>
              </a:rPr>
              <a:t> UK Ltd. Our vision is to deliver nutrient-rich, sustainable cold-pressed juices that fit the lifestyle of modern, health-conscious consumers. Our mission is to empower healthier living through functional, eco-conscious beverages that blend authenticity with innovation. The business is grounded in three key principles: wellness, sustainability, and premium quality. The market is expanding rapidly hence, the business if aiming to tap into this rapidly growing market (Mordor Intelligence, 2020).</a:t>
            </a:r>
            <a:endParaRPr lang="en-GB" dirty="0"/>
          </a:p>
        </p:txBody>
      </p:sp>
      <p:sp>
        <p:nvSpPr>
          <p:cNvPr id="4" name="Slide Number Placeholder 3"/>
          <p:cNvSpPr>
            <a:spLocks noGrp="1"/>
          </p:cNvSpPr>
          <p:nvPr>
            <p:ph type="sldNum" sz="quarter" idx="5"/>
          </p:nvPr>
        </p:nvSpPr>
        <p:spPr/>
        <p:txBody>
          <a:bodyPr/>
          <a:lstStyle/>
          <a:p>
            <a:fld id="{FCC76415-E12D-442F-BF94-3FC713A21D8D}" type="slidenum">
              <a:rPr lang="en-GB" smtClean="0"/>
              <a:t>2</a:t>
            </a:fld>
            <a:endParaRPr lang="en-GB"/>
          </a:p>
        </p:txBody>
      </p:sp>
    </p:spTree>
    <p:extLst>
      <p:ext uri="{BB962C8B-B14F-4D97-AF65-F5344CB8AC3E}">
        <p14:creationId xmlns:p14="http://schemas.microsoft.com/office/powerpoint/2010/main" val="36359387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0" i="0" u="none" strike="noStrike" kern="1200" dirty="0" err="1">
                <a:solidFill>
                  <a:schemeClr val="tx1"/>
                </a:solidFill>
                <a:effectLst/>
                <a:latin typeface="+mn-lt"/>
                <a:ea typeface="+mn-ea"/>
                <a:cs typeface="+mn-cs"/>
              </a:rPr>
              <a:t>PurityPressed</a:t>
            </a:r>
            <a:r>
              <a:rPr lang="en-GB" sz="1200" b="0" i="0" u="none" strike="noStrike" kern="1200" dirty="0">
                <a:solidFill>
                  <a:schemeClr val="tx1"/>
                </a:solidFill>
                <a:effectLst/>
                <a:latin typeface="+mn-lt"/>
                <a:ea typeface="+mn-ea"/>
                <a:cs typeface="+mn-cs"/>
              </a:rPr>
              <a:t> will offer three main product families: daily wellness juices, concentrated functional shots, and seasonal botanical blends. What makes us unique is the use of High Pressure Processing rather than pasteurisation, which preserves nutrients, flavour, and bioactive compounds (Grand View Research, 2023)</a:t>
            </a:r>
            <a:endParaRPr lang="en-GB" b="0" dirty="0">
              <a:effectLst/>
            </a:endParaRPr>
          </a:p>
          <a:p>
            <a:pPr rtl="0"/>
            <a:r>
              <a:rPr lang="en-GB" sz="1200" b="0" i="0" u="none" strike="noStrike" kern="1200" dirty="0">
                <a:solidFill>
                  <a:schemeClr val="tx1"/>
                </a:solidFill>
                <a:effectLst/>
                <a:latin typeface="+mn-lt"/>
                <a:ea typeface="+mn-ea"/>
                <a:cs typeface="+mn-cs"/>
              </a:rPr>
              <a:t>. Our USP lies in combining functional health benefits (</a:t>
            </a:r>
            <a:r>
              <a:rPr lang="en-GB" sz="1200" b="0" i="0" u="none" strike="noStrike" kern="1200" dirty="0" err="1">
                <a:solidFill>
                  <a:schemeClr val="tx1"/>
                </a:solidFill>
                <a:effectLst/>
                <a:latin typeface="+mn-lt"/>
                <a:ea typeface="+mn-ea"/>
                <a:cs typeface="+mn-cs"/>
              </a:rPr>
              <a:t>BeverageDaily</a:t>
            </a:r>
            <a:r>
              <a:rPr lang="en-GB" sz="1200" b="0" i="0" u="none" strike="noStrike" kern="1200" dirty="0">
                <a:solidFill>
                  <a:schemeClr val="tx1"/>
                </a:solidFill>
                <a:effectLst/>
                <a:latin typeface="+mn-lt"/>
                <a:ea typeface="+mn-ea"/>
                <a:cs typeface="+mn-cs"/>
              </a:rPr>
              <a:t>, 2024), sustainability through eco-packaging and sourcing (Treatt, 2025), and a brand identity that resonates with authenticity and modern wellness trends (Glanbia </a:t>
            </a:r>
            <a:r>
              <a:rPr lang="en-GB" sz="1200" b="0" i="0" u="none" strike="noStrike" kern="1200" dirty="0" err="1">
                <a:solidFill>
                  <a:schemeClr val="tx1"/>
                </a:solidFill>
                <a:effectLst/>
                <a:latin typeface="+mn-lt"/>
                <a:ea typeface="+mn-ea"/>
                <a:cs typeface="+mn-cs"/>
              </a:rPr>
              <a:t>Nutritionals</a:t>
            </a:r>
            <a:r>
              <a:rPr lang="en-GB" sz="1200" b="0" i="0" u="none" strike="noStrike" kern="1200" dirty="0">
                <a:solidFill>
                  <a:schemeClr val="tx1"/>
                </a:solidFill>
                <a:effectLst/>
                <a:latin typeface="+mn-lt"/>
                <a:ea typeface="+mn-ea"/>
                <a:cs typeface="+mn-cs"/>
              </a:rPr>
              <a:t>, 2023)</a:t>
            </a:r>
            <a:endParaRPr lang="en-GB" b="0" dirty="0">
              <a:effectLst/>
            </a:endParaRPr>
          </a:p>
          <a:p>
            <a:br>
              <a:rPr lang="en-GB" b="0" dirty="0">
                <a:effectLst/>
              </a:rPr>
            </a:br>
            <a:endParaRPr lang="en-GB" dirty="0"/>
          </a:p>
        </p:txBody>
      </p:sp>
      <p:sp>
        <p:nvSpPr>
          <p:cNvPr id="4" name="Slide Number Placeholder 3"/>
          <p:cNvSpPr>
            <a:spLocks noGrp="1"/>
          </p:cNvSpPr>
          <p:nvPr>
            <p:ph type="sldNum" sz="quarter" idx="5"/>
          </p:nvPr>
        </p:nvSpPr>
        <p:spPr/>
        <p:txBody>
          <a:bodyPr/>
          <a:lstStyle/>
          <a:p>
            <a:fld id="{FCC76415-E12D-442F-BF94-3FC713A21D8D}" type="slidenum">
              <a:rPr lang="en-GB" smtClean="0"/>
              <a:t>3</a:t>
            </a:fld>
            <a:endParaRPr lang="en-GB"/>
          </a:p>
        </p:txBody>
      </p:sp>
    </p:spTree>
    <p:extLst>
      <p:ext uri="{BB962C8B-B14F-4D97-AF65-F5344CB8AC3E}">
        <p14:creationId xmlns:p14="http://schemas.microsoft.com/office/powerpoint/2010/main" val="25024369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0" i="0" u="none" strike="noStrike" kern="1200" dirty="0">
                <a:solidFill>
                  <a:schemeClr val="tx1"/>
                </a:solidFill>
                <a:effectLst/>
                <a:latin typeface="+mn-lt"/>
                <a:ea typeface="+mn-ea"/>
                <a:cs typeface="+mn-cs"/>
              </a:rPr>
              <a:t>The wellness beverage market is growing quickly, but competition is moderate. Rivalry exists from supermarkets and juice bars, but our premium focus differentiates us (Leading Market Research, 2018). Buyer power is high, as consumers are health-savvy and selective (</a:t>
            </a:r>
            <a:r>
              <a:rPr lang="en-GB" sz="1200" b="0" i="0" u="none" strike="noStrike" kern="1200" dirty="0" err="1">
                <a:solidFill>
                  <a:schemeClr val="tx1"/>
                </a:solidFill>
                <a:effectLst/>
                <a:latin typeface="+mn-lt"/>
                <a:ea typeface="+mn-ea"/>
                <a:cs typeface="+mn-cs"/>
              </a:rPr>
              <a:t>Nielseniq</a:t>
            </a:r>
            <a:r>
              <a:rPr lang="en-GB" sz="1200" b="0" i="0" u="none" strike="noStrike" kern="1200" dirty="0">
                <a:solidFill>
                  <a:schemeClr val="tx1"/>
                </a:solidFill>
                <a:effectLst/>
                <a:latin typeface="+mn-lt"/>
                <a:ea typeface="+mn-ea"/>
                <a:cs typeface="+mn-cs"/>
              </a:rPr>
              <a:t>, 2024). Substitutes exist in smoothies, supplements, and energy drinks (Brake , 2024). Supplier power is relatively low due to the wide availability of fresh produce. Importantly, industry growth is strong, supported by the rise of wellness lifestyles and functional health products (Grand View Research , 2025).</a:t>
            </a:r>
            <a:endParaRPr lang="en-GB" b="0" dirty="0">
              <a:effectLst/>
            </a:endParaRPr>
          </a:p>
          <a:p>
            <a:br>
              <a:rPr lang="en-GB" dirty="0"/>
            </a:br>
            <a:endParaRPr lang="en-GB" dirty="0"/>
          </a:p>
        </p:txBody>
      </p:sp>
      <p:sp>
        <p:nvSpPr>
          <p:cNvPr id="4" name="Slide Number Placeholder 3"/>
          <p:cNvSpPr>
            <a:spLocks noGrp="1"/>
          </p:cNvSpPr>
          <p:nvPr>
            <p:ph type="sldNum" sz="quarter" idx="5"/>
          </p:nvPr>
        </p:nvSpPr>
        <p:spPr/>
        <p:txBody>
          <a:bodyPr/>
          <a:lstStyle/>
          <a:p>
            <a:fld id="{FCC76415-E12D-442F-BF94-3FC713A21D8D}" type="slidenum">
              <a:rPr lang="en-GB" smtClean="0"/>
              <a:t>4</a:t>
            </a:fld>
            <a:endParaRPr lang="en-GB"/>
          </a:p>
        </p:txBody>
      </p:sp>
    </p:spTree>
    <p:extLst>
      <p:ext uri="{BB962C8B-B14F-4D97-AF65-F5344CB8AC3E}">
        <p14:creationId xmlns:p14="http://schemas.microsoft.com/office/powerpoint/2010/main" val="24000271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0" i="0" u="none" strike="noStrike" kern="1200" dirty="0">
                <a:solidFill>
                  <a:schemeClr val="tx1"/>
                </a:solidFill>
                <a:effectLst/>
                <a:latin typeface="+mn-lt"/>
                <a:ea typeface="+mn-ea"/>
                <a:cs typeface="+mn-cs"/>
              </a:rPr>
              <a:t>We are targeting three key customer groups: urban professionals, wellness-oriented families, and corporate wellness programmes. For professionals, we emphasise digital subscriptions and influencer-led promotions. Families are targeted with affordable bundles and health packs via retail channels. Corporate clients are addressed with bulk subscriptions and wellness packages. The marketing mix supports this: premium, nutrient-preserving products, a pricing model built around subscriptions and bundles, multiple channels from direct-to-consumer online to gyms and boutique health stores, and promotions centred on social media, influencers, and experiential events</a:t>
            </a:r>
            <a:endParaRPr lang="en-GB" b="0" dirty="0">
              <a:effectLst/>
            </a:endParaRPr>
          </a:p>
          <a:p>
            <a:br>
              <a:rPr lang="en-GB" dirty="0"/>
            </a:br>
            <a:endParaRPr lang="en-GB" dirty="0"/>
          </a:p>
        </p:txBody>
      </p:sp>
      <p:sp>
        <p:nvSpPr>
          <p:cNvPr id="4" name="Slide Number Placeholder 3"/>
          <p:cNvSpPr>
            <a:spLocks noGrp="1"/>
          </p:cNvSpPr>
          <p:nvPr>
            <p:ph type="sldNum" sz="quarter" idx="5"/>
          </p:nvPr>
        </p:nvSpPr>
        <p:spPr/>
        <p:txBody>
          <a:bodyPr/>
          <a:lstStyle/>
          <a:p>
            <a:fld id="{FCC76415-E12D-442F-BF94-3FC713A21D8D}" type="slidenum">
              <a:rPr lang="en-GB" smtClean="0"/>
              <a:t>5</a:t>
            </a:fld>
            <a:endParaRPr lang="en-GB"/>
          </a:p>
        </p:txBody>
      </p:sp>
    </p:spTree>
    <p:extLst>
      <p:ext uri="{BB962C8B-B14F-4D97-AF65-F5344CB8AC3E}">
        <p14:creationId xmlns:p14="http://schemas.microsoft.com/office/powerpoint/2010/main" val="27558897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0" i="0" u="none" strike="noStrike" kern="1200" dirty="0" err="1">
                <a:solidFill>
                  <a:schemeClr val="tx1"/>
                </a:solidFill>
                <a:effectLst/>
                <a:latin typeface="+mn-lt"/>
                <a:ea typeface="+mn-ea"/>
                <a:cs typeface="+mn-cs"/>
              </a:rPr>
              <a:t>PurityPressed</a:t>
            </a:r>
            <a:r>
              <a:rPr lang="en-GB" sz="1200" b="0" i="0" u="none" strike="noStrike" kern="1200" dirty="0">
                <a:solidFill>
                  <a:schemeClr val="tx1"/>
                </a:solidFill>
                <a:effectLst/>
                <a:latin typeface="+mn-lt"/>
                <a:ea typeface="+mn-ea"/>
                <a:cs typeface="+mn-cs"/>
              </a:rPr>
              <a:t> will operate as a Private Limited Company, which provides credibility, limited liability, and greater funding opportunities (GOV.UK, 2023). Our organisational structure is lean: the Managing Director will oversee Operations, Marketing, and Finance, supported by specialist roles as we grow. Start-up costs are estimated at £150,000, covering equipment, production, marketing, and distribution. Funding will be sourced through founder equity, government start-up loans, angel investors, and crowdfunding. This diversified funding approach balances financial stability with growth potential</a:t>
            </a:r>
            <a:endParaRPr lang="en-GB" b="0" dirty="0">
              <a:effectLst/>
            </a:endParaRPr>
          </a:p>
          <a:p>
            <a:br>
              <a:rPr lang="en-GB" dirty="0"/>
            </a:br>
            <a:endParaRPr lang="en-GB" dirty="0"/>
          </a:p>
        </p:txBody>
      </p:sp>
      <p:sp>
        <p:nvSpPr>
          <p:cNvPr id="4" name="Slide Number Placeholder 3"/>
          <p:cNvSpPr>
            <a:spLocks noGrp="1"/>
          </p:cNvSpPr>
          <p:nvPr>
            <p:ph type="sldNum" sz="quarter" idx="5"/>
          </p:nvPr>
        </p:nvSpPr>
        <p:spPr/>
        <p:txBody>
          <a:bodyPr/>
          <a:lstStyle/>
          <a:p>
            <a:fld id="{FCC76415-E12D-442F-BF94-3FC713A21D8D}" type="slidenum">
              <a:rPr lang="en-GB" smtClean="0"/>
              <a:t>6</a:t>
            </a:fld>
            <a:endParaRPr lang="en-GB"/>
          </a:p>
        </p:txBody>
      </p:sp>
    </p:spTree>
    <p:extLst>
      <p:ext uri="{BB962C8B-B14F-4D97-AF65-F5344CB8AC3E}">
        <p14:creationId xmlns:p14="http://schemas.microsoft.com/office/powerpoint/2010/main" val="35424300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0" i="0" u="none" strike="noStrike" kern="1200" dirty="0">
                <a:solidFill>
                  <a:schemeClr val="tx1"/>
                </a:solidFill>
                <a:effectLst/>
                <a:latin typeface="+mn-lt"/>
                <a:ea typeface="+mn-ea"/>
                <a:cs typeface="+mn-cs"/>
              </a:rPr>
              <a:t>In conclusion, </a:t>
            </a:r>
            <a:r>
              <a:rPr lang="en-GB" sz="1200" b="0" i="0" u="none" strike="noStrike" kern="1200" dirty="0" err="1">
                <a:solidFill>
                  <a:schemeClr val="tx1"/>
                </a:solidFill>
                <a:effectLst/>
                <a:latin typeface="+mn-lt"/>
                <a:ea typeface="+mn-ea"/>
                <a:cs typeface="+mn-cs"/>
              </a:rPr>
              <a:t>PurityPressed</a:t>
            </a:r>
            <a:r>
              <a:rPr lang="en-GB" sz="1200" b="0" i="0" u="none" strike="noStrike" kern="1200" dirty="0">
                <a:solidFill>
                  <a:schemeClr val="tx1"/>
                </a:solidFill>
                <a:effectLst/>
                <a:latin typeface="+mn-lt"/>
                <a:ea typeface="+mn-ea"/>
                <a:cs typeface="+mn-cs"/>
              </a:rPr>
              <a:t> is positioned to capture the growing demand for wellness-driven beverages through a premium, sustainable, and authentic offering. Looking ahead, our growth plan includes nationwide distribution, franchising into wellness cafés, and expanding into corporate partnerships. </a:t>
            </a:r>
            <a:r>
              <a:rPr lang="en-GB" sz="1200" b="0" i="0" u="none" strike="noStrike" kern="1200" dirty="0" err="1">
                <a:solidFill>
                  <a:schemeClr val="tx1"/>
                </a:solidFill>
                <a:effectLst/>
                <a:latin typeface="+mn-lt"/>
                <a:ea typeface="+mn-ea"/>
                <a:cs typeface="+mn-cs"/>
              </a:rPr>
              <a:t>PurityPressed</a:t>
            </a:r>
            <a:r>
              <a:rPr lang="en-GB" sz="1200" b="0" i="0" u="none" strike="noStrike" kern="1200" dirty="0">
                <a:solidFill>
                  <a:schemeClr val="tx1"/>
                </a:solidFill>
                <a:effectLst/>
                <a:latin typeface="+mn-lt"/>
                <a:ea typeface="+mn-ea"/>
                <a:cs typeface="+mn-cs"/>
              </a:rPr>
              <a:t> is not just selling juice – it is promoting a lifestyle of health, sustainability, and innovation. Thank you</a:t>
            </a:r>
            <a:endParaRPr lang="en-GB" b="0" dirty="0">
              <a:effectLst/>
            </a:endParaRPr>
          </a:p>
          <a:p>
            <a:br>
              <a:rPr lang="en-GB" dirty="0"/>
            </a:br>
            <a:endParaRPr lang="en-GB" dirty="0"/>
          </a:p>
        </p:txBody>
      </p:sp>
      <p:sp>
        <p:nvSpPr>
          <p:cNvPr id="4" name="Slide Number Placeholder 3"/>
          <p:cNvSpPr>
            <a:spLocks noGrp="1"/>
          </p:cNvSpPr>
          <p:nvPr>
            <p:ph type="sldNum" sz="quarter" idx="5"/>
          </p:nvPr>
        </p:nvSpPr>
        <p:spPr/>
        <p:txBody>
          <a:bodyPr/>
          <a:lstStyle/>
          <a:p>
            <a:fld id="{FCC76415-E12D-442F-BF94-3FC713A21D8D}" type="slidenum">
              <a:rPr lang="en-GB" smtClean="0"/>
              <a:t>7</a:t>
            </a:fld>
            <a:endParaRPr lang="en-GB"/>
          </a:p>
        </p:txBody>
      </p:sp>
    </p:spTree>
    <p:extLst>
      <p:ext uri="{BB962C8B-B14F-4D97-AF65-F5344CB8AC3E}">
        <p14:creationId xmlns:p14="http://schemas.microsoft.com/office/powerpoint/2010/main" val="11352620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11/5/2025</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70346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11/5/2025</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5475770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11/5/2025</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7254273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11/5/2025</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864861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11/5/2025</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520266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11/5/2025</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297123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11/5/2025</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4967886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11/5/2025</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7354607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11/5/2025</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6471905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11/5/2025</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9313424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11/5/2025</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7449469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11/5/2025</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413378574"/>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44" r:id="rId6"/>
    <p:sldLayoutId id="2147483740" r:id="rId7"/>
    <p:sldLayoutId id="2147483741" r:id="rId8"/>
    <p:sldLayoutId id="2147483742" r:id="rId9"/>
    <p:sldLayoutId id="2147483743" r:id="rId10"/>
    <p:sldLayoutId id="214748374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13.svg"/></Relationships>
</file>

<file path=ppt/slides/_rels/slide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4DA4374D-F270-4C02-88D7-B751FD9BD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a:extLst>
              <a:ext uri="{FF2B5EF4-FFF2-40B4-BE49-F238E27FC236}">
                <a16:creationId xmlns:a16="http://schemas.microsoft.com/office/drawing/2014/main" id="{1ACA2EA0-FFD3-42EC-9406-B595015ED9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pic>
        <p:nvPicPr>
          <p:cNvPr id="4" name="Picture 3" descr="A yellow and orange background&#10;&#10;AI-generated content may be incorrect.">
            <a:extLst>
              <a:ext uri="{FF2B5EF4-FFF2-40B4-BE49-F238E27FC236}">
                <a16:creationId xmlns:a16="http://schemas.microsoft.com/office/drawing/2014/main" id="{5AC59A62-DD7C-7B55-6389-20AEE1D5B470}"/>
              </a:ext>
            </a:extLst>
          </p:cNvPr>
          <p:cNvPicPr>
            <a:picLocks noChangeAspect="1"/>
          </p:cNvPicPr>
          <p:nvPr/>
        </p:nvPicPr>
        <p:blipFill>
          <a:blip r:embed="rId2">
            <a:alphaModFix amt="60000"/>
          </a:blip>
          <a:srcRect t="449" b="5802"/>
          <a:stretch>
            <a:fillRect/>
          </a:stretch>
        </p:blipFill>
        <p:spPr>
          <a:xfrm>
            <a:off x="20" y="10"/>
            <a:ext cx="12191981" cy="6857990"/>
          </a:xfrm>
          <a:prstGeom prst="rect">
            <a:avLst/>
          </a:prstGeom>
        </p:spPr>
      </p:pic>
      <p:sp>
        <p:nvSpPr>
          <p:cNvPr id="33" name="Rectangle 32">
            <a:extLst>
              <a:ext uri="{FF2B5EF4-FFF2-40B4-BE49-F238E27FC236}">
                <a16:creationId xmlns:a16="http://schemas.microsoft.com/office/drawing/2014/main" id="{D5288BCE-665C-472A-8C43-664BCFA31E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8762" y="1247775"/>
            <a:ext cx="9144000" cy="3007447"/>
          </a:xfrm>
          <a:prstGeom prst="rect">
            <a:avLst/>
          </a:prstGeom>
          <a:solidFill>
            <a:schemeClr val="bg1">
              <a:alpha val="95000"/>
            </a:schemeClr>
          </a:solidFill>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2C33AC6-3CA0-333C-8A4B-91CFE30E1D56}"/>
              </a:ext>
            </a:extLst>
          </p:cNvPr>
          <p:cNvSpPr>
            <a:spLocks noGrp="1"/>
          </p:cNvSpPr>
          <p:nvPr>
            <p:ph type="ctrTitle"/>
          </p:nvPr>
        </p:nvSpPr>
        <p:spPr>
          <a:xfrm>
            <a:off x="1804988" y="1442172"/>
            <a:ext cx="8582025" cy="2177328"/>
          </a:xfrm>
        </p:spPr>
        <p:txBody>
          <a:bodyPr anchor="ctr">
            <a:normAutofit/>
          </a:bodyPr>
          <a:lstStyle/>
          <a:p>
            <a:pPr algn="ctr"/>
            <a:r>
              <a:rPr lang="en-GB" sz="5000"/>
              <a:t>PurityPressed </a:t>
            </a:r>
            <a:br>
              <a:rPr lang="en-GB" sz="5000"/>
            </a:br>
            <a:r>
              <a:rPr lang="en-GB" sz="5000"/>
              <a:t>– Business Plan Presentation</a:t>
            </a:r>
          </a:p>
        </p:txBody>
      </p:sp>
      <p:sp>
        <p:nvSpPr>
          <p:cNvPr id="35" name="Rectangle: Rounded Corners 34">
            <a:extLst>
              <a:ext uri="{FF2B5EF4-FFF2-40B4-BE49-F238E27FC236}">
                <a16:creationId xmlns:a16="http://schemas.microsoft.com/office/drawing/2014/main" id="{46C57131-53A7-4C1A-BEA8-25F06A06AD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7872" y="3912322"/>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3" name="Subtitle 2">
            <a:extLst>
              <a:ext uri="{FF2B5EF4-FFF2-40B4-BE49-F238E27FC236}">
                <a16:creationId xmlns:a16="http://schemas.microsoft.com/office/drawing/2014/main" id="{C3B69EC5-41B1-F91F-DA02-70A22C35CEC3}"/>
              </a:ext>
            </a:extLst>
          </p:cNvPr>
          <p:cNvSpPr>
            <a:spLocks noGrp="1"/>
          </p:cNvSpPr>
          <p:nvPr>
            <p:ph type="subTitle" idx="1"/>
          </p:nvPr>
        </p:nvSpPr>
        <p:spPr>
          <a:xfrm>
            <a:off x="2566988" y="3962400"/>
            <a:ext cx="7058025" cy="581025"/>
          </a:xfrm>
        </p:spPr>
        <p:txBody>
          <a:bodyPr anchor="ctr">
            <a:normAutofit/>
          </a:bodyPr>
          <a:lstStyle/>
          <a:p>
            <a:pPr algn="ctr"/>
            <a:r>
              <a:rPr lang="en-GB" dirty="0">
                <a:solidFill>
                  <a:srgbClr val="FFFFFF"/>
                </a:solidFill>
              </a:rPr>
              <a:t>By Charmaine Vickers-Silby</a:t>
            </a:r>
          </a:p>
        </p:txBody>
      </p:sp>
      <p:sp>
        <p:nvSpPr>
          <p:cNvPr id="5" name="TextBox 4">
            <a:extLst>
              <a:ext uri="{FF2B5EF4-FFF2-40B4-BE49-F238E27FC236}">
                <a16:creationId xmlns:a16="http://schemas.microsoft.com/office/drawing/2014/main" id="{817A3C8F-6360-A847-EEF8-65E3EAEBCC59}"/>
              </a:ext>
            </a:extLst>
          </p:cNvPr>
          <p:cNvSpPr txBox="1"/>
          <p:nvPr/>
        </p:nvSpPr>
        <p:spPr>
          <a:xfrm>
            <a:off x="0" y="5415828"/>
            <a:ext cx="4277031" cy="1661993"/>
          </a:xfrm>
          <a:prstGeom prst="rect">
            <a:avLst/>
          </a:prstGeom>
          <a:noFill/>
        </p:spPr>
        <p:txBody>
          <a:bodyPr wrap="square" rtlCol="0">
            <a:spAutoFit/>
          </a:bodyPr>
          <a:lstStyle/>
          <a:p>
            <a:r>
              <a:rPr lang="en-GB" sz="1200" b="1" dirty="0"/>
              <a:t>Programme of study:</a:t>
            </a:r>
            <a:r>
              <a:rPr lang="en-GB" sz="1200" dirty="0"/>
              <a:t> BA (Hons) Business Management</a:t>
            </a:r>
          </a:p>
          <a:p>
            <a:r>
              <a:rPr lang="en-GB" sz="1200" b="1" dirty="0"/>
              <a:t>Module Name:</a:t>
            </a:r>
            <a:r>
              <a:rPr lang="en-GB" sz="1200" dirty="0"/>
              <a:t> Entrepreneurship</a:t>
            </a:r>
          </a:p>
          <a:p>
            <a:r>
              <a:rPr lang="en-GB" sz="1200" b="1" dirty="0"/>
              <a:t>Module Code: </a:t>
            </a:r>
            <a:r>
              <a:rPr lang="en-GB" sz="1200" dirty="0"/>
              <a:t>LCBB5013</a:t>
            </a:r>
          </a:p>
          <a:p>
            <a:r>
              <a:rPr lang="en-GB" sz="1200" b="1" dirty="0"/>
              <a:t>Assignment Title:</a:t>
            </a:r>
            <a:r>
              <a:rPr lang="en-GB" sz="1200" dirty="0"/>
              <a:t> Task 2 – Business Plan Presentation</a:t>
            </a:r>
          </a:p>
          <a:p>
            <a:r>
              <a:rPr lang="en-GB" sz="1200" b="1" dirty="0"/>
              <a:t>Lecturer’s Name:</a:t>
            </a:r>
            <a:r>
              <a:rPr lang="en-GB" sz="1200" dirty="0"/>
              <a:t> Masud Ibrahim</a:t>
            </a:r>
          </a:p>
          <a:p>
            <a:r>
              <a:rPr lang="en-GB" sz="1200" b="1" dirty="0"/>
              <a:t>Student Name:</a:t>
            </a:r>
            <a:r>
              <a:rPr lang="en-GB" sz="1200" dirty="0"/>
              <a:t> Charmaine Vickers-Silby</a:t>
            </a:r>
          </a:p>
          <a:p>
            <a:r>
              <a:rPr lang="en-GB" sz="1200" b="1" dirty="0"/>
              <a:t>Student Number</a:t>
            </a:r>
            <a:r>
              <a:rPr lang="en-GB" sz="1200" b="1"/>
              <a:t>: </a:t>
            </a:r>
            <a:r>
              <a:rPr lang="en-GB" sz="1200"/>
              <a:t>2321095</a:t>
            </a:r>
            <a:endParaRPr lang="en-GB" sz="1200" dirty="0"/>
          </a:p>
          <a:p>
            <a:r>
              <a:rPr lang="en-GB" dirty="0"/>
              <a:t> </a:t>
            </a:r>
          </a:p>
        </p:txBody>
      </p:sp>
      <p:pic>
        <p:nvPicPr>
          <p:cNvPr id="7" name="Picture 6">
            <a:extLst>
              <a:ext uri="{FF2B5EF4-FFF2-40B4-BE49-F238E27FC236}">
                <a16:creationId xmlns:a16="http://schemas.microsoft.com/office/drawing/2014/main" id="{F4462CC7-5627-6FE9-1D74-5A3C5E704EF6}"/>
              </a:ext>
            </a:extLst>
          </p:cNvPr>
          <p:cNvPicPr>
            <a:picLocks noChangeAspect="1"/>
          </p:cNvPicPr>
          <p:nvPr/>
        </p:nvPicPr>
        <p:blipFill>
          <a:blip r:embed="rId3"/>
          <a:stretch>
            <a:fillRect/>
          </a:stretch>
        </p:blipFill>
        <p:spPr>
          <a:xfrm>
            <a:off x="10242603" y="224706"/>
            <a:ext cx="1752752" cy="647756"/>
          </a:xfrm>
          <a:prstGeom prst="rect">
            <a:avLst/>
          </a:prstGeom>
        </p:spPr>
      </p:pic>
    </p:spTree>
    <p:extLst>
      <p:ext uri="{BB962C8B-B14F-4D97-AF65-F5344CB8AC3E}">
        <p14:creationId xmlns:p14="http://schemas.microsoft.com/office/powerpoint/2010/main" val="2571085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C9A9DA9-7DC8-488B-A882-123947B0F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6838569" cy="5495925"/>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B40ADEA-B61B-CDE8-6CB1-69C8B32A23F1}"/>
              </a:ext>
            </a:extLst>
          </p:cNvPr>
          <p:cNvSpPr>
            <a:spLocks noGrp="1"/>
          </p:cNvSpPr>
          <p:nvPr>
            <p:ph type="title"/>
          </p:nvPr>
        </p:nvSpPr>
        <p:spPr>
          <a:xfrm>
            <a:off x="841246" y="978619"/>
            <a:ext cx="5991244" cy="1106424"/>
          </a:xfrm>
        </p:spPr>
        <p:txBody>
          <a:bodyPr>
            <a:normAutofit/>
          </a:bodyPr>
          <a:lstStyle/>
          <a:p>
            <a:r>
              <a:rPr lang="en-GB" sz="3200" dirty="0"/>
              <a:t>Introduction &amp; Vision</a:t>
            </a:r>
          </a:p>
        </p:txBody>
      </p:sp>
      <p:sp>
        <p:nvSpPr>
          <p:cNvPr id="14" name="Rectangle 13">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1300"/>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8" y="2093976"/>
            <a:ext cx="5846683"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8" name="Content Placeholder 2">
            <a:extLst>
              <a:ext uri="{FF2B5EF4-FFF2-40B4-BE49-F238E27FC236}">
                <a16:creationId xmlns:a16="http://schemas.microsoft.com/office/drawing/2014/main" id="{384B6A49-4D4B-93C1-2B97-D8BA01B38F34}"/>
              </a:ext>
            </a:extLst>
          </p:cNvPr>
          <p:cNvGraphicFramePr>
            <a:graphicFrameLocks noGrp="1"/>
          </p:cNvGraphicFramePr>
          <p:nvPr>
            <p:ph idx="1"/>
            <p:extLst>
              <p:ext uri="{D42A27DB-BD31-4B8C-83A1-F6EECF244321}">
                <p14:modId xmlns:p14="http://schemas.microsoft.com/office/powerpoint/2010/main" val="4204913030"/>
              </p:ext>
            </p:extLst>
          </p:nvPr>
        </p:nvGraphicFramePr>
        <p:xfrm>
          <a:off x="473583" y="2121197"/>
          <a:ext cx="6645674" cy="41594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Graphic 6" descr="Fruit Bowl">
            <a:extLst>
              <a:ext uri="{FF2B5EF4-FFF2-40B4-BE49-F238E27FC236}">
                <a16:creationId xmlns:a16="http://schemas.microsoft.com/office/drawing/2014/main" id="{96514BEC-6465-04E6-C5E4-F03E788C45C6}"/>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7679814" y="1329879"/>
            <a:ext cx="4097657" cy="4097657"/>
          </a:xfrm>
          <a:prstGeom prst="rect">
            <a:avLst/>
          </a:prstGeom>
        </p:spPr>
      </p:pic>
    </p:spTree>
    <p:extLst>
      <p:ext uri="{BB962C8B-B14F-4D97-AF65-F5344CB8AC3E}">
        <p14:creationId xmlns:p14="http://schemas.microsoft.com/office/powerpoint/2010/main" val="4944868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F27744B-47AB-4459-8C2F-1D5EE63A3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op view of spices in containers">
            <a:extLst>
              <a:ext uri="{FF2B5EF4-FFF2-40B4-BE49-F238E27FC236}">
                <a16:creationId xmlns:a16="http://schemas.microsoft.com/office/drawing/2014/main" id="{07B999E7-9BE1-F04B-C70F-4EA819387734}"/>
              </a:ext>
            </a:extLst>
          </p:cNvPr>
          <p:cNvPicPr>
            <a:picLocks noChangeAspect="1"/>
          </p:cNvPicPr>
          <p:nvPr/>
        </p:nvPicPr>
        <p:blipFill>
          <a:blip r:embed="rId3"/>
          <a:srcRect l="11259" r="2152" b="1"/>
          <a:stretch>
            <a:fillRect/>
          </a:stretch>
        </p:blipFill>
        <p:spPr>
          <a:xfrm>
            <a:off x="1" y="10"/>
            <a:ext cx="6865165" cy="6857990"/>
          </a:xfrm>
          <a:custGeom>
            <a:avLst/>
            <a:gdLst/>
            <a:ahLst/>
            <a:cxnLst/>
            <a:rect l="l" t="t" r="r" b="b"/>
            <a:pathLst>
              <a:path w="6865165" h="6858000">
                <a:moveTo>
                  <a:pt x="0" y="0"/>
                </a:moveTo>
                <a:lnTo>
                  <a:pt x="6865165" y="0"/>
                </a:lnTo>
                <a:lnTo>
                  <a:pt x="6859621" y="22952"/>
                </a:lnTo>
                <a:cubicBezTo>
                  <a:pt x="6623056" y="1069835"/>
                  <a:pt x="6492240" y="2220824"/>
                  <a:pt x="6492240" y="3429001"/>
                </a:cubicBezTo>
                <a:cubicBezTo>
                  <a:pt x="6492240" y="4637179"/>
                  <a:pt x="6623056" y="5788167"/>
                  <a:pt x="6859621" y="6835050"/>
                </a:cubicBezTo>
                <a:lnTo>
                  <a:pt x="6865165" y="6858000"/>
                </a:lnTo>
                <a:lnTo>
                  <a:pt x="0" y="6858000"/>
                </a:lnTo>
                <a:close/>
              </a:path>
            </a:pathLst>
          </a:custGeom>
        </p:spPr>
      </p:pic>
      <p:sp useBgFill="1">
        <p:nvSpPr>
          <p:cNvPr id="20" name="Freeform: Shape 19">
            <a:extLst>
              <a:ext uri="{FF2B5EF4-FFF2-40B4-BE49-F238E27FC236}">
                <a16:creationId xmlns:a16="http://schemas.microsoft.com/office/drawing/2014/main" id="{7D266DCC-5218-4AE0-B964-6FC2EA3BD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2240" y="0"/>
            <a:ext cx="5699760" cy="6858000"/>
          </a:xfrm>
          <a:custGeom>
            <a:avLst/>
            <a:gdLst>
              <a:gd name="connsiteX0" fmla="*/ 365648 w 5588548"/>
              <a:gd name="connsiteY0" fmla="*/ 0 h 6858000"/>
              <a:gd name="connsiteX1" fmla="*/ 5588548 w 5588548"/>
              <a:gd name="connsiteY1" fmla="*/ 0 h 6858000"/>
              <a:gd name="connsiteX2" fmla="*/ 5588548 w 5588548"/>
              <a:gd name="connsiteY2" fmla="*/ 6858000 h 6858000"/>
              <a:gd name="connsiteX3" fmla="*/ 365648 w 5588548"/>
              <a:gd name="connsiteY3" fmla="*/ 6858000 h 6858000"/>
              <a:gd name="connsiteX4" fmla="*/ 360213 w 5588548"/>
              <a:gd name="connsiteY4" fmla="*/ 6835050 h 6858000"/>
              <a:gd name="connsiteX5" fmla="*/ 0 w 5588548"/>
              <a:gd name="connsiteY5" fmla="*/ 3429001 h 6858000"/>
              <a:gd name="connsiteX6" fmla="*/ 360213 w 5588548"/>
              <a:gd name="connsiteY6" fmla="*/ 229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88548" h="6858000">
                <a:moveTo>
                  <a:pt x="365648" y="0"/>
                </a:moveTo>
                <a:lnTo>
                  <a:pt x="5588548" y="0"/>
                </a:lnTo>
                <a:lnTo>
                  <a:pt x="5588548" y="6858000"/>
                </a:lnTo>
                <a:lnTo>
                  <a:pt x="365648" y="6858000"/>
                </a:lnTo>
                <a:lnTo>
                  <a:pt x="360213" y="6835050"/>
                </a:lnTo>
                <a:cubicBezTo>
                  <a:pt x="128263" y="5788167"/>
                  <a:pt x="0" y="4637179"/>
                  <a:pt x="0" y="3429001"/>
                </a:cubicBezTo>
                <a:cubicBezTo>
                  <a:pt x="0" y="2220824"/>
                  <a:pt x="128263" y="1069835"/>
                  <a:pt x="360213" y="22952"/>
                </a:cubicBezTo>
                <a:close/>
              </a:path>
            </a:pathLst>
          </a:custGeom>
          <a:ln w="9525">
            <a:solidFill>
              <a:schemeClr val="tx2">
                <a:lumMod val="10000"/>
                <a:lumOff val="90000"/>
              </a:schemeClr>
            </a:solidFill>
          </a:ln>
          <a:effectLst>
            <a:outerShdw blurRad="50800" dist="38100" dir="10800000" algn="r"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2" name="Freeform: Shape 21">
            <a:extLst>
              <a:ext uri="{FF2B5EF4-FFF2-40B4-BE49-F238E27FC236}">
                <a16:creationId xmlns:a16="http://schemas.microsoft.com/office/drawing/2014/main" id="{973DE4F1-1583-4AE3-9696-9659D27C5F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1384" y="0"/>
            <a:ext cx="5690616" cy="6858000"/>
          </a:xfrm>
          <a:custGeom>
            <a:avLst/>
            <a:gdLst>
              <a:gd name="connsiteX0" fmla="*/ 372925 w 5690616"/>
              <a:gd name="connsiteY0" fmla="*/ 0 h 6858000"/>
              <a:gd name="connsiteX1" fmla="*/ 5690616 w 5690616"/>
              <a:gd name="connsiteY1" fmla="*/ 0 h 6858000"/>
              <a:gd name="connsiteX2" fmla="*/ 5690616 w 5690616"/>
              <a:gd name="connsiteY2" fmla="*/ 6858000 h 6858000"/>
              <a:gd name="connsiteX3" fmla="*/ 372925 w 5690616"/>
              <a:gd name="connsiteY3" fmla="*/ 6858000 h 6858000"/>
              <a:gd name="connsiteX4" fmla="*/ 367381 w 5690616"/>
              <a:gd name="connsiteY4" fmla="*/ 6835050 h 6858000"/>
              <a:gd name="connsiteX5" fmla="*/ 0 w 5690616"/>
              <a:gd name="connsiteY5" fmla="*/ 3429001 h 6858000"/>
              <a:gd name="connsiteX6" fmla="*/ 367381 w 5690616"/>
              <a:gd name="connsiteY6" fmla="*/ 229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90616" h="6858000">
                <a:moveTo>
                  <a:pt x="372925" y="0"/>
                </a:moveTo>
                <a:lnTo>
                  <a:pt x="5690616" y="0"/>
                </a:lnTo>
                <a:lnTo>
                  <a:pt x="5690616" y="6858000"/>
                </a:lnTo>
                <a:lnTo>
                  <a:pt x="372925" y="6858000"/>
                </a:lnTo>
                <a:lnTo>
                  <a:pt x="367381" y="6835050"/>
                </a:lnTo>
                <a:cubicBezTo>
                  <a:pt x="130816" y="5788167"/>
                  <a:pt x="0" y="4637179"/>
                  <a:pt x="0" y="3429001"/>
                </a:cubicBezTo>
                <a:cubicBezTo>
                  <a:pt x="0" y="2220824"/>
                  <a:pt x="130816" y="1069835"/>
                  <a:pt x="367381" y="22952"/>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4DFBD21-3563-5E45-C6D2-3BEE13CFC78F}"/>
              </a:ext>
            </a:extLst>
          </p:cNvPr>
          <p:cNvSpPr>
            <a:spLocks noGrp="1"/>
          </p:cNvSpPr>
          <p:nvPr>
            <p:ph type="title"/>
          </p:nvPr>
        </p:nvSpPr>
        <p:spPr>
          <a:xfrm>
            <a:off x="7255564" y="914400"/>
            <a:ext cx="4485861" cy="1106556"/>
          </a:xfrm>
        </p:spPr>
        <p:txBody>
          <a:bodyPr anchor="b">
            <a:normAutofit/>
          </a:bodyPr>
          <a:lstStyle/>
          <a:p>
            <a:r>
              <a:rPr lang="en-GB" sz="3200" dirty="0"/>
              <a:t>Products &amp; USP</a:t>
            </a:r>
          </a:p>
        </p:txBody>
      </p:sp>
      <p:sp>
        <p:nvSpPr>
          <p:cNvPr id="24" name="Rectangle 23">
            <a:extLst>
              <a:ext uri="{FF2B5EF4-FFF2-40B4-BE49-F238E27FC236}">
                <a16:creationId xmlns:a16="http://schemas.microsoft.com/office/drawing/2014/main" id="{D6297641-8B9F-4767-9606-8A1131322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89864" y="38793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FD3C8959-A2A1-469E-8619-82F077E33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4495" y="2182390"/>
            <a:ext cx="43891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9C1C11D-C640-A8BE-F64E-415511368219}"/>
              </a:ext>
            </a:extLst>
          </p:cNvPr>
          <p:cNvSpPr>
            <a:spLocks noGrp="1"/>
          </p:cNvSpPr>
          <p:nvPr>
            <p:ph idx="1"/>
          </p:nvPr>
        </p:nvSpPr>
        <p:spPr>
          <a:xfrm>
            <a:off x="7043057" y="2440100"/>
            <a:ext cx="4698367" cy="4089586"/>
          </a:xfrm>
        </p:spPr>
        <p:txBody>
          <a:bodyPr anchor="t">
            <a:normAutofit lnSpcReduction="10000"/>
          </a:bodyPr>
          <a:lstStyle/>
          <a:p>
            <a:pPr>
              <a:lnSpc>
                <a:spcPct val="100000"/>
              </a:lnSpc>
            </a:pPr>
            <a:r>
              <a:rPr lang="en-GB" sz="1400" b="1" dirty="0"/>
              <a:t>High Pressure Processing (HPP) preserves nutrients, flavour &amp; bioactive compounds</a:t>
            </a:r>
            <a:r>
              <a:rPr lang="en-GB" sz="1400" dirty="0"/>
              <a:t> (Grand View Research, 2023)</a:t>
            </a:r>
          </a:p>
          <a:p>
            <a:pPr marL="0" indent="0">
              <a:lnSpc>
                <a:spcPct val="100000"/>
              </a:lnSpc>
              <a:buNone/>
            </a:pPr>
            <a:endParaRPr lang="en-GB" sz="1400" dirty="0"/>
          </a:p>
          <a:p>
            <a:pPr>
              <a:lnSpc>
                <a:spcPct val="100000"/>
              </a:lnSpc>
            </a:pPr>
            <a:r>
              <a:rPr lang="en-GB" sz="1400" b="1" dirty="0"/>
              <a:t>Three product families:</a:t>
            </a:r>
            <a:r>
              <a:rPr lang="en-GB" sz="1400" dirty="0"/>
              <a:t> wellness juices, functional shots, seasonal botanical blends</a:t>
            </a:r>
          </a:p>
          <a:p>
            <a:pPr marL="0" indent="0">
              <a:lnSpc>
                <a:spcPct val="100000"/>
              </a:lnSpc>
              <a:buNone/>
            </a:pPr>
            <a:endParaRPr lang="en-GB" sz="1400" dirty="0"/>
          </a:p>
          <a:p>
            <a:pPr>
              <a:lnSpc>
                <a:spcPct val="100000"/>
              </a:lnSpc>
            </a:pPr>
            <a:r>
              <a:rPr lang="en-GB" sz="1400" b="1" dirty="0"/>
              <a:t>Functional health benefits</a:t>
            </a:r>
            <a:r>
              <a:rPr lang="en-GB" sz="1400" dirty="0"/>
              <a:t> aligned with modern wellness trends (</a:t>
            </a:r>
            <a:r>
              <a:rPr lang="en-GB" sz="1400" dirty="0" err="1"/>
              <a:t>BeverageDaily</a:t>
            </a:r>
            <a:r>
              <a:rPr lang="en-GB" sz="1400" dirty="0"/>
              <a:t>, 2024)</a:t>
            </a:r>
          </a:p>
          <a:p>
            <a:pPr marL="0" indent="0">
              <a:lnSpc>
                <a:spcPct val="100000"/>
              </a:lnSpc>
              <a:buNone/>
            </a:pPr>
            <a:endParaRPr lang="en-GB" sz="1400" dirty="0"/>
          </a:p>
          <a:p>
            <a:pPr>
              <a:lnSpc>
                <a:spcPct val="100000"/>
              </a:lnSpc>
            </a:pPr>
            <a:r>
              <a:rPr lang="en-GB" sz="1400" b="1" dirty="0"/>
              <a:t>Eco-friendly packaging &amp; authentic sourcing</a:t>
            </a:r>
            <a:r>
              <a:rPr lang="en-GB" sz="1400" dirty="0"/>
              <a:t> as core principles (Treatt, 2025)</a:t>
            </a:r>
          </a:p>
          <a:p>
            <a:pPr marL="0" indent="0">
              <a:lnSpc>
                <a:spcPct val="100000"/>
              </a:lnSpc>
              <a:buNone/>
            </a:pPr>
            <a:endParaRPr lang="en-GB" sz="1400" dirty="0"/>
          </a:p>
          <a:p>
            <a:pPr>
              <a:lnSpc>
                <a:spcPct val="100000"/>
              </a:lnSpc>
            </a:pPr>
            <a:r>
              <a:rPr lang="en-GB" sz="1400" b="1" dirty="0"/>
              <a:t>Brand identity rooted in wellness, sustainability &amp; authenticity</a:t>
            </a:r>
            <a:r>
              <a:rPr lang="en-GB" sz="1400" dirty="0"/>
              <a:t> (Glanbia </a:t>
            </a:r>
            <a:r>
              <a:rPr lang="en-GB" sz="1400" dirty="0" err="1"/>
              <a:t>Nutritionals</a:t>
            </a:r>
            <a:r>
              <a:rPr lang="en-GB" sz="1400" dirty="0"/>
              <a:t>, 2023)</a:t>
            </a:r>
            <a:endParaRPr lang="en-GB" sz="1300" dirty="0"/>
          </a:p>
        </p:txBody>
      </p:sp>
    </p:spTree>
    <p:extLst>
      <p:ext uri="{BB962C8B-B14F-4D97-AF65-F5344CB8AC3E}">
        <p14:creationId xmlns:p14="http://schemas.microsoft.com/office/powerpoint/2010/main" val="33323561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F3DA02-7F77-FF41-396B-B0B735BF82C5}"/>
              </a:ext>
            </a:extLst>
          </p:cNvPr>
          <p:cNvSpPr>
            <a:spLocks noGrp="1"/>
          </p:cNvSpPr>
          <p:nvPr>
            <p:ph type="title"/>
          </p:nvPr>
        </p:nvSpPr>
        <p:spPr>
          <a:xfrm>
            <a:off x="841248" y="256032"/>
            <a:ext cx="10506456" cy="1014984"/>
          </a:xfrm>
        </p:spPr>
        <p:txBody>
          <a:bodyPr anchor="b">
            <a:normAutofit/>
          </a:bodyPr>
          <a:lstStyle/>
          <a:p>
            <a:r>
              <a:rPr lang="en-GB" sz="3100" dirty="0"/>
              <a:t>Market &amp; Competition (Porter’s Five Forces)</a:t>
            </a:r>
            <a:br>
              <a:rPr lang="en-GB" sz="3100" dirty="0"/>
            </a:br>
            <a:endParaRPr lang="en-GB" sz="3100" dirty="0"/>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9144"/>
          </a:xfrm>
          <a:prstGeom prst="rect">
            <a:avLst/>
          </a:prstGeom>
          <a:solidFill>
            <a:schemeClr val="tx1">
              <a:lumMod val="65000"/>
              <a:lumOff val="35000"/>
              <a:alpha val="30000"/>
            </a:schemeClr>
          </a:solidFill>
          <a:ln w="9525">
            <a:solidFill>
              <a:schemeClr val="tx1">
                <a:lumMod val="65000"/>
                <a:lumOff val="35000"/>
                <a:alpha val="3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25" name="Content Placeholder 2">
            <a:extLst>
              <a:ext uri="{FF2B5EF4-FFF2-40B4-BE49-F238E27FC236}">
                <a16:creationId xmlns:a16="http://schemas.microsoft.com/office/drawing/2014/main" id="{89980A84-D5EC-8B71-9C8E-59F0BDB92BEB}"/>
              </a:ext>
            </a:extLst>
          </p:cNvPr>
          <p:cNvGraphicFramePr>
            <a:graphicFrameLocks noGrp="1"/>
          </p:cNvGraphicFramePr>
          <p:nvPr>
            <p:ph idx="1"/>
            <p:extLst>
              <p:ext uri="{D42A27DB-BD31-4B8C-83A1-F6EECF244321}">
                <p14:modId xmlns:p14="http://schemas.microsoft.com/office/powerpoint/2010/main" val="183768079"/>
              </p:ext>
            </p:extLst>
          </p:nvPr>
        </p:nvGraphicFramePr>
        <p:xfrm>
          <a:off x="522513" y="1926265"/>
          <a:ext cx="11255829" cy="45942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25460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E3A447-FDB2-BEFD-DB7D-3305EC5D759C}"/>
              </a:ext>
            </a:extLst>
          </p:cNvPr>
          <p:cNvSpPr>
            <a:spLocks noGrp="1"/>
          </p:cNvSpPr>
          <p:nvPr>
            <p:ph type="title"/>
          </p:nvPr>
        </p:nvSpPr>
        <p:spPr>
          <a:xfrm>
            <a:off x="841248" y="334644"/>
            <a:ext cx="10509504" cy="1076914"/>
          </a:xfrm>
        </p:spPr>
        <p:txBody>
          <a:bodyPr anchor="ctr">
            <a:normAutofit/>
          </a:bodyPr>
          <a:lstStyle/>
          <a:p>
            <a:r>
              <a:rPr lang="en-GB"/>
              <a:t>Segmentation &amp; 4Ps</a:t>
            </a:r>
          </a:p>
        </p:txBody>
      </p:sp>
      <p:sp>
        <p:nvSpPr>
          <p:cNvPr id="20" name="Rectangle 19">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D30BFED5-3478-457A-7BFA-A0FF183446CD}"/>
              </a:ext>
            </a:extLst>
          </p:cNvPr>
          <p:cNvGraphicFramePr>
            <a:graphicFrameLocks noGrp="1"/>
          </p:cNvGraphicFramePr>
          <p:nvPr>
            <p:ph idx="1"/>
            <p:extLst>
              <p:ext uri="{D42A27DB-BD31-4B8C-83A1-F6EECF244321}">
                <p14:modId xmlns:p14="http://schemas.microsoft.com/office/powerpoint/2010/main" val="4021640088"/>
              </p:ext>
            </p:extLst>
          </p:nvPr>
        </p:nvGraphicFramePr>
        <p:xfrm>
          <a:off x="838200" y="1737360"/>
          <a:ext cx="10506456" cy="45354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715508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8D5835-076D-CD1C-D1D6-20F70279B03C}"/>
              </a:ext>
            </a:extLst>
          </p:cNvPr>
          <p:cNvSpPr>
            <a:spLocks noGrp="1"/>
          </p:cNvSpPr>
          <p:nvPr>
            <p:ph type="title"/>
          </p:nvPr>
        </p:nvSpPr>
        <p:spPr>
          <a:xfrm>
            <a:off x="841248" y="334644"/>
            <a:ext cx="10509504" cy="1076914"/>
          </a:xfrm>
        </p:spPr>
        <p:txBody>
          <a:bodyPr anchor="ctr">
            <a:normAutofit/>
          </a:bodyPr>
          <a:lstStyle/>
          <a:p>
            <a:r>
              <a:rPr lang="en-GB" dirty="0"/>
              <a:t>Legal &amp; Financial Plan</a:t>
            </a:r>
          </a:p>
        </p:txBody>
      </p:sp>
      <p:sp>
        <p:nvSpPr>
          <p:cNvPr id="20" name="Rectangle 19">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215D4911-4D98-C11D-8F46-5551EC136B2A}"/>
              </a:ext>
            </a:extLst>
          </p:cNvPr>
          <p:cNvGraphicFramePr>
            <a:graphicFrameLocks noGrp="1"/>
          </p:cNvGraphicFramePr>
          <p:nvPr>
            <p:ph idx="1"/>
            <p:extLst>
              <p:ext uri="{D42A27DB-BD31-4B8C-83A1-F6EECF244321}">
                <p14:modId xmlns:p14="http://schemas.microsoft.com/office/powerpoint/2010/main" val="865068162"/>
              </p:ext>
            </p:extLst>
          </p:nvPr>
        </p:nvGraphicFramePr>
        <p:xfrm>
          <a:off x="838200" y="1737360"/>
          <a:ext cx="10506456" cy="45354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121005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94E9A6-C0CC-5CCE-854D-D58DFABBDEF3}"/>
              </a:ext>
            </a:extLst>
          </p:cNvPr>
          <p:cNvSpPr>
            <a:spLocks noGrp="1"/>
          </p:cNvSpPr>
          <p:nvPr>
            <p:ph type="title"/>
          </p:nvPr>
        </p:nvSpPr>
        <p:spPr>
          <a:xfrm>
            <a:off x="841248" y="256032"/>
            <a:ext cx="10506456" cy="1014984"/>
          </a:xfrm>
        </p:spPr>
        <p:txBody>
          <a:bodyPr anchor="b">
            <a:normAutofit/>
          </a:bodyPr>
          <a:lstStyle/>
          <a:p>
            <a:r>
              <a:rPr lang="en-GB" dirty="0"/>
              <a:t>Conclusion &amp; Growth Potential</a:t>
            </a:r>
          </a:p>
        </p:txBody>
      </p:sp>
      <p:sp>
        <p:nvSpPr>
          <p:cNvPr id="22" name="Rectangle 21">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9144"/>
          </a:xfrm>
          <a:prstGeom prst="rect">
            <a:avLst/>
          </a:prstGeom>
          <a:solidFill>
            <a:schemeClr val="tx1">
              <a:lumMod val="65000"/>
              <a:lumOff val="35000"/>
              <a:alpha val="30000"/>
            </a:schemeClr>
          </a:solidFill>
          <a:ln w="9525">
            <a:solidFill>
              <a:schemeClr val="tx1">
                <a:lumMod val="65000"/>
                <a:lumOff val="35000"/>
                <a:alpha val="3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5" name="Content Placeholder 2">
            <a:extLst>
              <a:ext uri="{FF2B5EF4-FFF2-40B4-BE49-F238E27FC236}">
                <a16:creationId xmlns:a16="http://schemas.microsoft.com/office/drawing/2014/main" id="{B1ED9F23-13BA-E21D-ADDD-A5E2760F56F7}"/>
              </a:ext>
            </a:extLst>
          </p:cNvPr>
          <p:cNvGraphicFramePr>
            <a:graphicFrameLocks noGrp="1"/>
          </p:cNvGraphicFramePr>
          <p:nvPr>
            <p:ph idx="1"/>
            <p:extLst>
              <p:ext uri="{D42A27DB-BD31-4B8C-83A1-F6EECF244321}">
                <p14:modId xmlns:p14="http://schemas.microsoft.com/office/powerpoint/2010/main" val="2406965548"/>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014138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ED48C-E930-8E8D-D337-2B5D39E89205}"/>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FA307514-C75A-51E0-B40F-613E7929933C}"/>
              </a:ext>
            </a:extLst>
          </p:cNvPr>
          <p:cNvSpPr>
            <a:spLocks noGrp="1"/>
          </p:cNvSpPr>
          <p:nvPr>
            <p:ph idx="1"/>
          </p:nvPr>
        </p:nvSpPr>
        <p:spPr>
          <a:xfrm>
            <a:off x="195944" y="2133601"/>
            <a:ext cx="11800114" cy="4550228"/>
          </a:xfrm>
        </p:spPr>
        <p:txBody>
          <a:bodyPr>
            <a:normAutofit fontScale="40000" lnSpcReduction="20000"/>
          </a:bodyPr>
          <a:lstStyle/>
          <a:p>
            <a:pPr marL="514350" indent="-514350" fontAlgn="base">
              <a:buFont typeface="+mj-lt"/>
              <a:buAutoNum type="arabicParenR"/>
            </a:pPr>
            <a:r>
              <a:rPr lang="en-GB" dirty="0"/>
              <a:t>Beverage Daily (2025). </a:t>
            </a:r>
            <a:r>
              <a:rPr lang="en-GB" i="1" dirty="0"/>
              <a:t>Five top trends in functional beverages</a:t>
            </a:r>
            <a:r>
              <a:rPr lang="en-GB" dirty="0"/>
              <a:t>. [online] BeverageDaily.com. Available at: https://www.beveragedaily.com/Article/2025/04/23/functional-beverages-top-trends-of-hydration-gut-health-and-energy/.</a:t>
            </a:r>
          </a:p>
          <a:p>
            <a:pPr marL="514350" indent="-514350" fontAlgn="base">
              <a:buFont typeface="+mj-lt"/>
              <a:buAutoNum type="arabicParenR"/>
            </a:pPr>
            <a:r>
              <a:rPr lang="en-GB" dirty="0"/>
              <a:t>Brake (2024). </a:t>
            </a:r>
            <a:r>
              <a:rPr lang="en-GB" i="1" dirty="0"/>
              <a:t>UK’s Soft Drink Revolution: Functional Beverages on the Rise! | Brakes Foodservice</a:t>
            </a:r>
            <a:r>
              <a:rPr lang="en-GB" dirty="0"/>
              <a:t>. [online] Brake.co.uk. Available at: https://www.brake.co.uk/news/brand-news/uks-soft-drink-revolution-functional-beverages-on-the-rise.</a:t>
            </a:r>
          </a:p>
          <a:p>
            <a:pPr marL="514350" indent="-514350" fontAlgn="base">
              <a:buFont typeface="+mj-lt"/>
              <a:buAutoNum type="arabicParenR"/>
            </a:pPr>
            <a:r>
              <a:rPr lang="en-GB" dirty="0"/>
              <a:t>Glanbia </a:t>
            </a:r>
            <a:r>
              <a:rPr lang="en-GB" dirty="0" err="1"/>
              <a:t>Nutritionals</a:t>
            </a:r>
            <a:r>
              <a:rPr lang="en-GB" dirty="0"/>
              <a:t> (2023). </a:t>
            </a:r>
            <a:r>
              <a:rPr lang="en-GB" i="1" dirty="0"/>
              <a:t>European Functional Beverage Market Insights for 2023 | Glanbia </a:t>
            </a:r>
            <a:r>
              <a:rPr lang="en-GB" i="1" dirty="0" err="1"/>
              <a:t>Nutritionals</a:t>
            </a:r>
            <a:r>
              <a:rPr lang="en-GB" dirty="0"/>
              <a:t>. [online] www.glanbianutritionals.com. Available at: https://www.glanbianutritionals.com/en/nutri-knowledge-center/insights/european-functional-beverage-market-insights.</a:t>
            </a:r>
          </a:p>
          <a:p>
            <a:pPr marL="514350" indent="-514350" fontAlgn="base">
              <a:buFont typeface="+mj-lt"/>
              <a:buAutoNum type="arabicParenR"/>
            </a:pPr>
            <a:r>
              <a:rPr lang="en-GB" dirty="0"/>
              <a:t>Government of UK (2024). </a:t>
            </a:r>
            <a:r>
              <a:rPr lang="en-GB" i="1" dirty="0"/>
              <a:t>Set up a private limited company</a:t>
            </a:r>
            <a:r>
              <a:rPr lang="en-GB" dirty="0"/>
              <a:t>. [online] GOV.UK. Available at: https://www.gov.uk/limited-company-formation.</a:t>
            </a:r>
          </a:p>
          <a:p>
            <a:pPr marL="514350" indent="-514350" fontAlgn="base">
              <a:buFont typeface="+mj-lt"/>
              <a:buAutoNum type="arabicParenR"/>
            </a:pPr>
            <a:r>
              <a:rPr lang="en-GB" dirty="0"/>
              <a:t>Grand View Research (2023). </a:t>
            </a:r>
            <a:r>
              <a:rPr lang="en-GB" i="1" dirty="0"/>
              <a:t>Cold Press Juice Market Size, Share &amp; Growth Report, 2030</a:t>
            </a:r>
            <a:r>
              <a:rPr lang="en-GB" dirty="0"/>
              <a:t>. [online] Grandviewresearch.com. Available at: https://www.grandviewresearch.com/industry-analysis/cold-press-juice-market-report.</a:t>
            </a:r>
          </a:p>
          <a:p>
            <a:pPr marL="514350" indent="-514350" fontAlgn="base">
              <a:buFont typeface="+mj-lt"/>
              <a:buAutoNum type="arabicParenR"/>
            </a:pPr>
            <a:r>
              <a:rPr lang="en-GB" dirty="0"/>
              <a:t>Grand View Research (2025). </a:t>
            </a:r>
            <a:r>
              <a:rPr lang="en-GB" i="1" dirty="0"/>
              <a:t>UK Functional Drinks Market Size &amp; Outlook, 2030</a:t>
            </a:r>
            <a:r>
              <a:rPr lang="en-GB" dirty="0"/>
              <a:t>. [online] Grandviewresearch.com. Available at: https://www.grandviewresearch.com/horizon/outlook/functional-drinks-market/uk.</a:t>
            </a:r>
          </a:p>
          <a:p>
            <a:pPr marL="514350" indent="-514350" fontAlgn="base">
              <a:buFont typeface="+mj-lt"/>
              <a:buAutoNum type="arabicParenR"/>
            </a:pPr>
            <a:r>
              <a:rPr lang="en-GB" dirty="0"/>
              <a:t>Leading Market Research (2018). </a:t>
            </a:r>
            <a:r>
              <a:rPr lang="en-GB" i="1" dirty="0"/>
              <a:t>Functional Drinks in the United Kingdom</a:t>
            </a:r>
            <a:r>
              <a:rPr lang="en-GB" dirty="0"/>
              <a:t>. [online] Leadingmarketresearch.com. Available at: https://www.leadingmarketresearch.com/functional-drinks-in-the-united-kingdom [Accessed 30 Sep. 2025].</a:t>
            </a:r>
          </a:p>
          <a:p>
            <a:pPr marL="514350" indent="-514350" fontAlgn="base">
              <a:buFont typeface="+mj-lt"/>
              <a:buAutoNum type="arabicParenR"/>
            </a:pPr>
            <a:r>
              <a:rPr lang="en-GB" dirty="0"/>
              <a:t>Mordor Intelligence (2020). </a:t>
            </a:r>
            <a:r>
              <a:rPr lang="en-GB" i="1" dirty="0"/>
              <a:t>Cold-Pressed Juice Market | 2022 - 27 | Industry Share, Size, Growth - Mordor Intelligence</a:t>
            </a:r>
            <a:r>
              <a:rPr lang="en-GB" dirty="0"/>
              <a:t>. [online] www.mordorintelligence.com. Available at: https://www.mordorintelligence.com/industry-reports/cold-pressed-juice-market.</a:t>
            </a:r>
          </a:p>
          <a:p>
            <a:pPr marL="514350" indent="-514350" fontAlgn="base">
              <a:buFont typeface="+mj-lt"/>
              <a:buAutoNum type="arabicParenR"/>
            </a:pPr>
            <a:r>
              <a:rPr lang="en-GB" dirty="0" err="1"/>
              <a:t>Nielseniq</a:t>
            </a:r>
            <a:r>
              <a:rPr lang="en-GB" dirty="0"/>
              <a:t> (2024). </a:t>
            </a:r>
            <a:r>
              <a:rPr lang="en-GB" i="1" dirty="0"/>
              <a:t>Hydrate and Heal: The Rise of Functional Beverages</a:t>
            </a:r>
            <a:r>
              <a:rPr lang="en-GB" dirty="0"/>
              <a:t>. [online] NIQ. Available at: https://nielseniq.com/global/en/insights/education/2024/rise-of-functional-beverages/.</a:t>
            </a:r>
          </a:p>
          <a:p>
            <a:pPr marL="514350" indent="-514350" fontAlgn="base">
              <a:buFont typeface="+mj-lt"/>
              <a:buAutoNum type="arabicParenR"/>
            </a:pPr>
            <a:r>
              <a:rPr lang="en-GB" dirty="0"/>
              <a:t>Treatt (2025). </a:t>
            </a:r>
            <a:r>
              <a:rPr lang="en-GB" i="1" dirty="0"/>
              <a:t>Supplier of Flavour, Fragrance Ingredients | TREATT</a:t>
            </a:r>
            <a:r>
              <a:rPr lang="en-GB" dirty="0"/>
              <a:t>. [online] www.treatt.com. Available at: https://www.treatt.com [Accessed 13 Dec. 2020].</a:t>
            </a:r>
          </a:p>
          <a:p>
            <a:endParaRPr lang="en-GB" dirty="0"/>
          </a:p>
        </p:txBody>
      </p:sp>
    </p:spTree>
    <p:extLst>
      <p:ext uri="{BB962C8B-B14F-4D97-AF65-F5344CB8AC3E}">
        <p14:creationId xmlns:p14="http://schemas.microsoft.com/office/powerpoint/2010/main" val="801967494"/>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45</TotalTime>
  <Words>1463</Words>
  <Application>Microsoft Office PowerPoint</Application>
  <PresentationFormat>Widescreen</PresentationFormat>
  <Paragraphs>92</Paragraphs>
  <Slides>8</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Aptos</vt:lpstr>
      <vt:lpstr>Arial</vt:lpstr>
      <vt:lpstr>Avenir Next LT Pro</vt:lpstr>
      <vt:lpstr>Calibri</vt:lpstr>
      <vt:lpstr>AccentBoxVTI</vt:lpstr>
      <vt:lpstr>PurityPressed  – Business Plan Presentation</vt:lpstr>
      <vt:lpstr>Introduction &amp; Vision</vt:lpstr>
      <vt:lpstr>Products &amp; USP</vt:lpstr>
      <vt:lpstr>Market &amp; Competition (Porter’s Five Forces) </vt:lpstr>
      <vt:lpstr>Segmentation &amp; 4Ps</vt:lpstr>
      <vt:lpstr>Legal &amp; Financial Plan</vt:lpstr>
      <vt:lpstr>Conclusion &amp; Growth Potential</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Charmaine Silby</dc:creator>
  <cp:lastModifiedBy>Charmaine Silby</cp:lastModifiedBy>
  <cp:revision>1</cp:revision>
  <dcterms:created xsi:type="dcterms:W3CDTF">2025-11-05T03:25:59Z</dcterms:created>
  <dcterms:modified xsi:type="dcterms:W3CDTF">2025-11-05T23:41:59Z</dcterms:modified>
</cp:coreProperties>
</file>