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8" d="100"/>
          <a:sy n="118" d="100"/>
        </p:scale>
        <p:origin x="27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62F7-7C09-2CA4-E500-CD8C8465B4D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FC0DA2-2DC5-D77E-CECC-3CC9963264F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B878D-24C0-2BBC-C980-C875AB56E4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F0407E-08E3-4948-AD5D-DA7E8800A464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8746C-6F2C-5F5A-D46E-EB7740CCF7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8E15B-B868-9267-E8CB-C348BEB27E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7E6DE1-2B7B-4777-A052-2B0E186875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9885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09F1F-E562-FAB2-CA1C-EDFF23FDD2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EF997-AE8A-48E2-3B94-F764A654156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20647-6247-B7A4-6D54-C0A7C06FC5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8EEFDD-6DFB-4E18-BFA7-50264ED92C5E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C5F42-F88E-05DF-7E4F-7F22DAC075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44A17-9CBD-C1D8-740F-E476919EC8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A0D848-740F-4909-A146-F31ADC6000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31513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316F-7E29-5DCB-A8DA-5D8EE8388B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0E7C7-D20E-FD14-48EA-F4053A3F28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0789A-79B9-8691-FBDB-A15A21573A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C9984C-9B7C-476C-ACBE-953177825A50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F87928-D504-D510-C037-EC9A255C9A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07C4A-1F1A-4756-D292-D640BFB2F2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2DAE69-3A0B-44E9-9446-B22265B8A0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057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D35FA-3FAE-6715-8834-70E7F263A28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97858-8849-C256-9B23-D0FF0560E5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C53700-8A09-7E02-5627-AF4BD0E4953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7B35CD-CEC6-38CB-585E-E0BDBC0030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439D1C-F953-4230-A2EE-67D988145376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7420B0-E0BD-89D0-5B0E-35B90C1234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22E90-23CE-CAEF-E9CB-5043E8A2C5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ED5CC2-B97F-4E06-AB7B-88179588D9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7423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F192E-DECC-5AA0-3314-9BD1E01EA0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0E580-1919-5E42-2E15-CEB8E75221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75D24-1B8C-FCDE-2E4B-75C35018161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484583-68E3-D11D-679E-481B9863F5C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BFBDB1-E823-6F64-E8C7-E287020B3BB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0F6B7C-EF08-8C9B-D848-97A497E26D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AB22F8-B2E5-4739-84FD-805F0B53A7E4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191C6D-64CA-8C5F-FA32-689883E39D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837F8B-A818-BEEA-6F7E-D46A2C5BF4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843EB9-4DC3-4B18-963A-A2CE4B02603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31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FDB0-3E2D-ECD0-0F6A-52781617405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2372CE-4CB3-F0FB-C0BE-B6A4E642B9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A97581-AF2E-4133-8370-49921CF7DFB5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15C723-46EB-C909-0761-E9532215B8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8F3E90-6495-F130-9D36-69651C31CF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F57984-7206-4713-BBE5-AAEAE23C8D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732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86F097-7209-7DB7-335E-C23F68F18B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D1E64B-5CAF-4216-91D2-0874C44A0BF3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88029C-4CC8-30D0-6B0A-57702A8F8D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133DAE-2ED9-A617-0CA3-956C4C9B66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B36A93-718C-4E67-94C1-1187426022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51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9E395-C668-E906-7890-BC29F5474D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28C9E-9A5C-C6B1-2FF6-7CD9356D579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19476B-06DA-1883-7FA7-CEBAB0DE973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0E8AF0-44A8-9ED8-FFBE-150478DBAD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144979-4EAC-411F-A073-DF3BF0303A94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DC30E4-08A2-BF42-34D1-592B280216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31E3C4-F3B0-B4F7-BBE1-791E5B92AF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DDA959-E0C3-42ED-94F3-35A467FF921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223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E90F5-C87B-9FAC-D100-BE34AAD7AC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FCCE13-CBE0-494A-4F7A-E7E8CD4DE3D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5AD019-8DED-B1D7-33F6-552A094F2AB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922176-FAA8-305B-0B41-5B893ACEA5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C37AC0-2840-4DF4-9120-98C35711765B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358FB-09E9-7CF8-FF2F-361C46E061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FCB651-23CA-F34A-BA2B-CE85C08EE3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F57D88-81D1-4237-83B8-D8207332F6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5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5441B-3C31-DFA7-C54A-0970BB71A33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7AFC12-0CFF-05DB-5D5E-1415E2C6B27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295A8A-8D57-98FB-50D7-10EBE3DBC3B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2663DB-411E-49B1-A32F-D61E7C15420E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D0FA7-8226-8B61-85FB-E4D7583755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B562A-67E5-A4AD-1F28-5A8BEF32B0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453792-6429-4348-A9DB-F999426326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29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8EBD9-DCA7-0F3E-2DDC-A7A404E6761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D2463D-78E1-49AD-A59B-AF7C31CA6FE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E0609-C5E0-932E-DA33-28BD3A088B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A808F5-007C-4E98-B908-9464DA026678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4224B-E55A-B8EB-DF87-85BAB2C376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AE6C0-72C5-C98E-F42C-D013B93A7E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C7B6E6-A5C3-433E-873C-39F1A8E008C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89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86D5BB-E454-8AEC-4BAB-941858A832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9F487-82EC-031E-4F4A-DE5630B2A4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CDD7C-C871-1384-4BFE-53C8CAE911C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DA42F4F-CAF4-41DB-A14C-86F4034A5218}" type="datetime1">
              <a:rPr lang="en-GB"/>
              <a:pPr lvl="0"/>
              <a:t>04/11/2024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6C72E-EBCF-A5C3-EF2D-0A25610A3C5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0F535-2435-2715-6D6F-ADF778A1300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EB21CB8-9405-4945-AC6B-C39DEEDB6ED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hotelline.com/blog/the-role-of-ai-in-hotel-staff-training-revolutionizing-the-hospitality-industry" TargetMode="External"/><Relationship Id="rId2" Type="http://schemas.openxmlformats.org/officeDocument/2006/relationships/hyperlink" Target="https://hospitalitytech.com/balancing-tech-and-human-touch-how-ai-enhances-guest-experiences-hospita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ansformhospitality.com/blog/transforming-hospitality-ais-game-changing-role-in-hotels/" TargetMode="External"/><Relationship Id="rId5" Type="http://schemas.openxmlformats.org/officeDocument/2006/relationships/hyperlink" Target="https://www.forbes.com/sites/neilsahota/2024/03/06/ai-in-hospitality-elevating-the-hotel-guest-experience-through-innovation/" TargetMode="External"/><Relationship Id="rId4" Type="http://schemas.openxmlformats.org/officeDocument/2006/relationships/hyperlink" Target="https://orderific.com/blog/ai-in-hospitality/#:~:text=Embracing%20AI%20technology%20means%20enhancing%20customer%20service%20and,hospitality%20business%2C%20optimizing%20operational%20efficiency%20and%20revenue%20management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30">
            <a:extLst>
              <a:ext uri="{FF2B5EF4-FFF2-40B4-BE49-F238E27FC236}">
                <a16:creationId xmlns:a16="http://schemas.microsoft.com/office/drawing/2014/main" id="{C16D63B8-87CD-5615-21B0-FC20848D4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51FEDEB-0C9C-0120-241F-6582DA4302C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1841" y="882032"/>
            <a:ext cx="6085209" cy="3672098"/>
          </a:xfrm>
        </p:spPr>
        <p:txBody>
          <a:bodyPr anchorCtr="0">
            <a:noAutofit/>
          </a:bodyPr>
          <a:lstStyle/>
          <a:p>
            <a:pPr lvl="0" algn="l"/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Assessing the impact of Artificial Intelligence in</a:t>
            </a: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hospitality industry</a:t>
            </a: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dirty="0">
                <a:solidFill>
                  <a:srgbClr val="FFFFFF"/>
                </a:solidFill>
              </a:rPr>
            </a:b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103A1E1-0171-DC98-1D7F-DE8BDE19A32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08456" y="3429001"/>
            <a:ext cx="4605339" cy="2007162"/>
          </a:xfrm>
        </p:spPr>
        <p:txBody>
          <a:bodyPr anchorCtr="0">
            <a:normAutofit/>
          </a:bodyPr>
          <a:lstStyle/>
          <a:p>
            <a:pPr lvl="0" algn="l">
              <a:lnSpc>
                <a:spcPct val="80000"/>
              </a:lnSpc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BMIH6001</a:t>
            </a:r>
          </a:p>
          <a:p>
            <a:pPr lvl="0" algn="l">
              <a:lnSpc>
                <a:spcPct val="80000"/>
              </a:lnSpc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Contemporary themes in the hotel and hospitality sector</a:t>
            </a:r>
          </a:p>
          <a:p>
            <a:pPr lvl="0" algn="l">
              <a:lnSpc>
                <a:spcPct val="80000"/>
              </a:lnSpc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Laura Lewis 2120327</a:t>
            </a:r>
          </a:p>
          <a:p>
            <a:pPr lvl="0" algn="l">
              <a:lnSpc>
                <a:spcPct val="80000"/>
              </a:lnSpc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Dr Ernest </a:t>
            </a:r>
            <a:r>
              <a:rPr lang="en-GB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Balutie</a:t>
            </a: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Wavei</a:t>
            </a:r>
            <a:endParaRPr lang="en-GB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2" descr="Artificial Intelligence In Hospitality ...">
            <a:extLst>
              <a:ext uri="{FF2B5EF4-FFF2-40B4-BE49-F238E27FC236}">
                <a16:creationId xmlns:a16="http://schemas.microsoft.com/office/drawing/2014/main" id="{BC58D3F8-B49E-14DF-2BF0-CB29E2AA2F0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2549" r="4435" b="-2"/>
          <a:stretch>
            <a:fillRect/>
          </a:stretch>
        </p:blipFill>
        <p:spPr>
          <a:xfrm>
            <a:off x="6427957" y="1267486"/>
            <a:ext cx="5051831" cy="432755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 advTm="4432">
        <p15:prstTrans prst="curtains"/>
      </p:transition>
    </mc:Choice>
    <mc:Fallback>
      <p:transition spd="slow" advTm="4432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54">
            <a:extLst>
              <a:ext uri="{FF2B5EF4-FFF2-40B4-BE49-F238E27FC236}">
                <a16:creationId xmlns:a16="http://schemas.microsoft.com/office/drawing/2014/main" id="{3FBDD187-A043-1236-0691-F9044455C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A097099-4B73-C545-DD9C-28822DF093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0470" y="1397120"/>
            <a:ext cx="4707669" cy="567485"/>
          </a:xfrm>
        </p:spPr>
        <p:txBody>
          <a:bodyPr anchor="b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9225403-F49E-56F3-78B5-4EFE1D18AF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20470" y="2370965"/>
            <a:ext cx="4707669" cy="344720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Artificial Intelligence (AI) is rapidly transforming the hospitality sector (Rawat, 2023).</a:t>
            </a:r>
          </a:p>
          <a:p>
            <a:pPr marL="0" lvl="0" indent="0">
              <a:buNone/>
            </a:pPr>
            <a:endParaRPr lang="en-US" sz="2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is AI so popular in the hospitality sector? </a:t>
            </a:r>
          </a:p>
          <a:p>
            <a:pPr marL="0" lvl="0" indent="0">
              <a:buNone/>
            </a:pPr>
            <a:endParaRPr lang="en-US" sz="2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About today’s presentation</a:t>
            </a: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5" name="Picture 2" descr="Perfecting AI Customer Service in the ...">
            <a:extLst>
              <a:ext uri="{FF2B5EF4-FFF2-40B4-BE49-F238E27FC236}">
                <a16:creationId xmlns:a16="http://schemas.microsoft.com/office/drawing/2014/main" id="{B20543A1-5B25-6944-D7F8-0FC63FE21DB8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l="33247" r="11868" b="-1"/>
          <a:stretch>
            <a:fillRect/>
          </a:stretch>
        </p:blipFill>
        <p:spPr>
          <a:xfrm>
            <a:off x="6735470" y="1341433"/>
            <a:ext cx="4551654" cy="4183059"/>
          </a:xfrm>
        </p:spPr>
      </p:pic>
      <p:sp>
        <p:nvSpPr>
          <p:cNvPr id="6" name="Rectangle 2056">
            <a:extLst>
              <a:ext uri="{FF2B5EF4-FFF2-40B4-BE49-F238E27FC236}">
                <a16:creationId xmlns:a16="http://schemas.microsoft.com/office/drawing/2014/main" id="{47F02DE6-FCA1-F023-FBA2-18D3F5469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6205" y="115196"/>
            <a:ext cx="11939585" cy="6627616"/>
          </a:xfrm>
          <a:prstGeom prst="rect">
            <a:avLst/>
          </a:prstGeom>
          <a:noFill/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78">
            <a:extLst>
              <a:ext uri="{FF2B5EF4-FFF2-40B4-BE49-F238E27FC236}">
                <a16:creationId xmlns:a16="http://schemas.microsoft.com/office/drawing/2014/main" id="{B1C4BECC-B885-643A-485D-A9ECC800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AE9A61F-C36B-7F23-32F6-4D62E625F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8862" y="1397120"/>
            <a:ext cx="4979278" cy="594643"/>
          </a:xfrm>
        </p:spPr>
        <p:txBody>
          <a:bodyPr anchor="b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Literature review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EFEEF5-0FF2-16EC-E52A-4A445E440C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7823" y="2306229"/>
            <a:ext cx="5648241" cy="3973189"/>
          </a:xfrm>
        </p:spPr>
        <p:txBody>
          <a:bodyPr>
            <a:normAutofit fontScale="92500" lnSpcReduction="10000"/>
          </a:bodyPr>
          <a:lstStyle/>
          <a:p>
            <a:pPr marL="0" lvl="0" indent="0">
              <a:lnSpc>
                <a:spcPct val="80000"/>
              </a:lnSpc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Literature reveals that AI’s impact on the hotel industry can be </a:t>
            </a:r>
            <a:r>
              <a:rPr lang="en-US" sz="26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categorised</a:t>
            </a: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into several key areas:</a:t>
            </a:r>
          </a:p>
          <a:p>
            <a:pPr marL="0" lvl="0" indent="0">
              <a:lnSpc>
                <a:spcPct val="80000"/>
              </a:lnSpc>
              <a:buNone/>
            </a:pPr>
            <a:endParaRPr lang="en-US" sz="2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Operational efficiency (</a:t>
            </a:r>
            <a:r>
              <a:rPr lang="en-US" sz="26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Buhalis</a:t>
            </a: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et al., 2020).</a:t>
            </a:r>
          </a:p>
          <a:p>
            <a:pPr lvl="0">
              <a:lnSpc>
                <a:spcPct val="80000"/>
              </a:lnSpc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 experience </a:t>
            </a:r>
          </a:p>
          <a:p>
            <a:pPr lvl="0">
              <a:lnSpc>
                <a:spcPct val="80000"/>
              </a:lnSpc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 driven decision making </a:t>
            </a:r>
          </a:p>
          <a:p>
            <a:pPr marL="0" lvl="0" indent="0">
              <a:lnSpc>
                <a:spcPct val="80000"/>
              </a:lnSpc>
              <a:buNone/>
            </a:pPr>
            <a:endParaRPr lang="en-US" sz="2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Challenges and limitations</a:t>
            </a:r>
          </a:p>
          <a:p>
            <a:pPr lvl="0">
              <a:lnSpc>
                <a:spcPct val="80000"/>
              </a:lnSpc>
            </a:pPr>
            <a:endParaRPr lang="en-US" sz="1900" dirty="0">
              <a:solidFill>
                <a:srgbClr val="FFFFFF"/>
              </a:solidFill>
            </a:endParaRPr>
          </a:p>
        </p:txBody>
      </p:sp>
      <p:pic>
        <p:nvPicPr>
          <p:cNvPr id="5" name="Picture 2" descr="Free Futuristic Library Design Image ...">
            <a:extLst>
              <a:ext uri="{FF2B5EF4-FFF2-40B4-BE49-F238E27FC236}">
                <a16:creationId xmlns:a16="http://schemas.microsoft.com/office/drawing/2014/main" id="{5CA5B00C-0B55-D3C7-6EC2-14CF487E4965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 t="14348" r="1" b="32003"/>
          <a:stretch>
            <a:fillRect/>
          </a:stretch>
        </p:blipFill>
        <p:spPr>
          <a:xfrm>
            <a:off x="6735470" y="1235866"/>
            <a:ext cx="4707669" cy="4279108"/>
          </a:xfrm>
        </p:spPr>
      </p:pic>
      <p:sp>
        <p:nvSpPr>
          <p:cNvPr id="6" name="Rectangle 3080">
            <a:extLst>
              <a:ext uri="{FF2B5EF4-FFF2-40B4-BE49-F238E27FC236}">
                <a16:creationId xmlns:a16="http://schemas.microsoft.com/office/drawing/2014/main" id="{EC664853-3133-7B29-A097-B88C51974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6205" y="115196"/>
            <a:ext cx="11939585" cy="6627616"/>
          </a:xfrm>
          <a:prstGeom prst="rect">
            <a:avLst/>
          </a:prstGeom>
          <a:noFill/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102">
            <a:extLst>
              <a:ext uri="{FF2B5EF4-FFF2-40B4-BE49-F238E27FC236}">
                <a16:creationId xmlns:a16="http://schemas.microsoft.com/office/drawing/2014/main" id="{B0AF78A6-E205-417D-CFBD-0B51C312E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D8685FA-33ED-760E-ACF9-CEED1A2D6D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0470" y="1235866"/>
            <a:ext cx="4707669" cy="1193008"/>
          </a:xfrm>
        </p:spPr>
        <p:txBody>
          <a:bodyPr anchor="b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Application to the hotel and hospitality sector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FA064DF-8AC1-C83B-DB8F-D0820B9F76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20470" y="2994053"/>
            <a:ext cx="5075530" cy="248282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PESTEL Analysis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Political 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Economic (Xiao &amp; </a:t>
            </a:r>
            <a:r>
              <a:rPr lang="en-US" sz="24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Katsamakas</a:t>
            </a:r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2022).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Technological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Environmental (Costa &amp; Costa, 2022).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Legal </a:t>
            </a:r>
          </a:p>
        </p:txBody>
      </p:sp>
      <p:pic>
        <p:nvPicPr>
          <p:cNvPr id="5" name="Picture 2" descr="How to do a PESTEL analysis">
            <a:extLst>
              <a:ext uri="{FF2B5EF4-FFF2-40B4-BE49-F238E27FC236}">
                <a16:creationId xmlns:a16="http://schemas.microsoft.com/office/drawing/2014/main" id="{F31A871B-A787-9CD5-5548-BBAE23A8A268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7229475" y="1314449"/>
            <a:ext cx="4210053" cy="4162421"/>
          </a:xfrm>
        </p:spPr>
      </p:pic>
      <p:sp>
        <p:nvSpPr>
          <p:cNvPr id="6" name="Rectangle 4104">
            <a:extLst>
              <a:ext uri="{FF2B5EF4-FFF2-40B4-BE49-F238E27FC236}">
                <a16:creationId xmlns:a16="http://schemas.microsoft.com/office/drawing/2014/main" id="{127E6504-4C11-BA28-E73D-44BA4D0C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6205" y="115196"/>
            <a:ext cx="11939585" cy="6627616"/>
          </a:xfrm>
          <a:prstGeom prst="rect">
            <a:avLst/>
          </a:prstGeom>
          <a:noFill/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135">
            <a:extLst>
              <a:ext uri="{FF2B5EF4-FFF2-40B4-BE49-F238E27FC236}">
                <a16:creationId xmlns:a16="http://schemas.microsoft.com/office/drawing/2014/main" id="{326493DC-7AD5-3D26-6C16-DD7009EE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1D8E310-FB42-2EB9-3CCF-3E15B18A98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0470" y="1235866"/>
            <a:ext cx="4707669" cy="1145377"/>
          </a:xfrm>
        </p:spPr>
        <p:txBody>
          <a:bodyPr anchor="b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Industry responses to AI adoption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E72E836-BAB9-2316-FD92-AD3E9D4678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20470" y="2457450"/>
            <a:ext cx="4707669" cy="3009903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US" sz="2400" dirty="0">
                <a:solidFill>
                  <a:srgbClr val="FFFFFF"/>
                </a:solidFill>
              </a:rPr>
              <a:t>Several major hotel chains have already embraced AI.</a:t>
            </a:r>
          </a:p>
          <a:p>
            <a:pPr marL="0" lv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lvl="0"/>
            <a:r>
              <a:rPr lang="en-US" sz="2400" dirty="0">
                <a:solidFill>
                  <a:srgbClr val="FFFFFF"/>
                </a:solidFill>
              </a:rPr>
              <a:t>Hilton 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</a:rPr>
              <a:t>Marriott (Sahota, 2024).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</a:rPr>
              <a:t>Hyatt (Schorn, 2024).</a:t>
            </a:r>
          </a:p>
          <a:p>
            <a:pPr lvl="0"/>
            <a:r>
              <a:rPr lang="en-US" sz="2400" dirty="0">
                <a:solidFill>
                  <a:srgbClr val="FFFFFF"/>
                </a:solidFill>
              </a:rPr>
              <a:t>Ritz Carlton </a:t>
            </a:r>
          </a:p>
          <a:p>
            <a:pPr lvl="0"/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Six Trends in the Hotel Industry">
            <a:extLst>
              <a:ext uri="{FF2B5EF4-FFF2-40B4-BE49-F238E27FC236}">
                <a16:creationId xmlns:a16="http://schemas.microsoft.com/office/drawing/2014/main" id="{56237E01-2748-2A18-3314-6B83DB167B6F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867528" y="1304921"/>
            <a:ext cx="4575611" cy="4162421"/>
          </a:xfrm>
        </p:spPr>
      </p:pic>
      <p:sp>
        <p:nvSpPr>
          <p:cNvPr id="6" name="Rectangle 5137">
            <a:extLst>
              <a:ext uri="{FF2B5EF4-FFF2-40B4-BE49-F238E27FC236}">
                <a16:creationId xmlns:a16="http://schemas.microsoft.com/office/drawing/2014/main" id="{9C5A19C9-2722-8EF5-9292-CC19A32FC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6205" y="115196"/>
            <a:ext cx="11939585" cy="6627616"/>
          </a:xfrm>
          <a:prstGeom prst="rect">
            <a:avLst/>
          </a:prstGeom>
          <a:noFill/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150">
            <a:extLst>
              <a:ext uri="{FF2B5EF4-FFF2-40B4-BE49-F238E27FC236}">
                <a16:creationId xmlns:a16="http://schemas.microsoft.com/office/drawing/2014/main" id="{5AA358CD-B7D2-C0F9-8D2E-232C2716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3428EF5-4874-353C-6415-85D3C11211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08456" y="1197772"/>
            <a:ext cx="4605339" cy="1602577"/>
          </a:xfrm>
        </p:spPr>
        <p:txBody>
          <a:bodyPr anchor="b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Evaluate future policy and management options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0F45778-392C-EED2-64E6-4E6CFF03F9E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08456" y="3180169"/>
            <a:ext cx="5330421" cy="2961685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recommendations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Investing in AI education and training (My Hotel Line, 2024).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a balance between AI and human interaction (Lee, 2024).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Developing transparent data policies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Encouraging collaboration between stakeholders</a:t>
            </a:r>
          </a:p>
          <a:p>
            <a:pPr marL="0" lv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5" name="Picture 2" descr="The Human Touch: What It Takes To ...">
            <a:extLst>
              <a:ext uri="{FF2B5EF4-FFF2-40B4-BE49-F238E27FC236}">
                <a16:creationId xmlns:a16="http://schemas.microsoft.com/office/drawing/2014/main" id="{5EA2AABD-617D-401D-35BE-E80CF99EDD92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>
            <a:alphaModFix/>
          </a:blip>
          <a:srcRect l="3113" r="13871" b="-2"/>
          <a:stretch>
            <a:fillRect/>
          </a:stretch>
        </p:blipFill>
        <p:spPr>
          <a:xfrm>
            <a:off x="6762746" y="1338260"/>
            <a:ext cx="4520793" cy="415765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174">
            <a:extLst>
              <a:ext uri="{FF2B5EF4-FFF2-40B4-BE49-F238E27FC236}">
                <a16:creationId xmlns:a16="http://schemas.microsoft.com/office/drawing/2014/main" id="{544F0EAC-5979-FD83-EFFC-7203000F2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DBF4967-C34C-F34E-3799-86025BBF29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0470" y="679732"/>
            <a:ext cx="4707669" cy="833479"/>
          </a:xfrm>
        </p:spPr>
        <p:txBody>
          <a:bodyPr anchor="b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810BA3B-6177-2DE1-F975-2AAF9F5B8A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20470" y="2263366"/>
            <a:ext cx="5456535" cy="3422209"/>
          </a:xfrm>
        </p:spPr>
        <p:txBody>
          <a:bodyPr>
            <a:normAutofit lnSpcReduction="10000"/>
          </a:bodyPr>
          <a:lstStyle/>
          <a:p>
            <a:pPr lvl="0">
              <a:lnSpc>
                <a:spcPct val="80000"/>
              </a:lnSpc>
            </a:pPr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AI is revolutionising the hospitality industry.</a:t>
            </a:r>
          </a:p>
          <a:p>
            <a:pPr lvl="0">
              <a:lnSpc>
                <a:spcPct val="80000"/>
              </a:lnSpc>
            </a:pPr>
            <a:endParaRPr lang="en-GB" sz="2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Looking ahead, there are several future recommendations for the hospitality industry to consider as it continues to adopt AI technologies</a:t>
            </a: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0">
              <a:lnSpc>
                <a:spcPct val="8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conclusion, AI represents both an opportunity and a challenge for the hospitality industry</a:t>
            </a:r>
          </a:p>
          <a:p>
            <a:pPr lvl="0">
              <a:lnSpc>
                <a:spcPct val="80000"/>
              </a:lnSpc>
            </a:pPr>
            <a:endParaRPr lang="en-GB" sz="1800" dirty="0">
              <a:solidFill>
                <a:srgbClr val="FFFFFF"/>
              </a:solidFill>
              <a:latin typeface="Aptos" pitchFamily="34"/>
              <a:cs typeface="Times New Roman" pitchFamily="18"/>
            </a:endParaRPr>
          </a:p>
          <a:p>
            <a:pPr lvl="0">
              <a:lnSpc>
                <a:spcPct val="80000"/>
              </a:lnSpc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Rectangle 7176">
            <a:extLst>
              <a:ext uri="{FF2B5EF4-FFF2-40B4-BE49-F238E27FC236}">
                <a16:creationId xmlns:a16="http://schemas.microsoft.com/office/drawing/2014/main" id="{8BAC4CA5-59ED-35B4-E55A-D96AB925E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6205" y="115196"/>
            <a:ext cx="11939585" cy="6627616"/>
          </a:xfrm>
          <a:prstGeom prst="rect">
            <a:avLst/>
          </a:prstGeom>
          <a:noFill/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7" name="Picture 4" descr="How AI in the Hospitality Industry Is ...">
            <a:extLst>
              <a:ext uri="{FF2B5EF4-FFF2-40B4-BE49-F238E27FC236}">
                <a16:creationId xmlns:a16="http://schemas.microsoft.com/office/drawing/2014/main" id="{65C8B3B3-B2AE-B392-13A7-C68583A42C29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334246" y="1397120"/>
            <a:ext cx="3981453" cy="401308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222">
            <a:extLst>
              <a:ext uri="{FF2B5EF4-FFF2-40B4-BE49-F238E27FC236}">
                <a16:creationId xmlns:a16="http://schemas.microsoft.com/office/drawing/2014/main" id="{47AAFDE0-1048-843F-57FE-9BB45C5A2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3F4456-0F14-862E-2393-026629F26B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352553"/>
            <a:ext cx="4391021" cy="676271"/>
          </a:xfrm>
        </p:spPr>
        <p:txBody>
          <a:bodyPr anchor="t">
            <a:noAutofit/>
          </a:bodyPr>
          <a:lstStyle/>
          <a:p>
            <a:pPr lvl="0"/>
            <a:r>
              <a:rPr lang="en-US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Thank you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B4EF75-27F4-0E07-3799-BFE7D88F7F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152653"/>
            <a:ext cx="4391021" cy="2855223"/>
          </a:xfrm>
        </p:spPr>
        <p:txBody>
          <a:bodyPr/>
          <a:lstStyle/>
          <a:p>
            <a:pPr marL="0" lv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lv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lvl="0" indent="0">
              <a:buNone/>
            </a:pPr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Thank you for listening!</a:t>
            </a:r>
          </a:p>
          <a:p>
            <a:pPr marL="0" lvl="0" indent="0">
              <a:buNone/>
            </a:pPr>
            <a:endParaRPr lang="en-US" sz="2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US" sz="24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Does anyone have any questions?</a:t>
            </a:r>
          </a:p>
        </p:txBody>
      </p:sp>
      <p:pic>
        <p:nvPicPr>
          <p:cNvPr id="5" name="Picture 2" descr="Digital Transformation ...">
            <a:extLst>
              <a:ext uri="{FF2B5EF4-FFF2-40B4-BE49-F238E27FC236}">
                <a16:creationId xmlns:a16="http://schemas.microsoft.com/office/drawing/2014/main" id="{075108AC-D877-AFC1-DFA2-541D5C82888F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6096003" y="1811097"/>
            <a:ext cx="5260972" cy="319676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">
            <a:extLst>
              <a:ext uri="{FF2B5EF4-FFF2-40B4-BE49-F238E27FC236}">
                <a16:creationId xmlns:a16="http://schemas.microsoft.com/office/drawing/2014/main" id="{1EE3701B-811B-1065-F461-3C0684611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08886D-0701-0C8C-A913-19447109A7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63786" y="669926"/>
            <a:ext cx="4800600" cy="1325559"/>
          </a:xfrm>
        </p:spPr>
        <p:txBody>
          <a:bodyPr anchor="b">
            <a:normAutofit/>
          </a:bodyPr>
          <a:lstStyle/>
          <a:p>
            <a:pPr lvl="0"/>
            <a:r>
              <a:rPr lang="en-GB" sz="4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A23323-158A-C45F-E315-6BA157E30F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6271" y="2213533"/>
            <a:ext cx="11088114" cy="4357200"/>
          </a:xfrm>
        </p:spPr>
        <p:txBody>
          <a:bodyPr>
            <a:noAutofit/>
          </a:bodyPr>
          <a:lstStyle/>
          <a:p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Buhalis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D., Harwood, T.,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Bogicevic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V.,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Viglia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G.,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Beldona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S. and Hofacker, C. (2020) Technological disruptions in services: lessons from tourism and hospitality.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Service Management,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31(5), pp.1-31.</a:t>
            </a: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Costa, V. and Costa, C. (2022)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Sustainability and competitiveness in the hospitality industry.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Hershey, Pennsylvania: Business Science.</a:t>
            </a: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Lee, J. (2024)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Balancing Tech and Human Touch: How AI Enhances Guest Experiences in Hospitality.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Balancing Tech and Human Touch: How AI Enhances Guest Experiences in Hospitality | Hospitality Technology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(Accessed: 17/10/2024).</a:t>
            </a: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 Hotel Line (2024)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Role of AI in Hotel Staff Training: Revolutionizing the Hospitality Industry.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Role of AI in Hotel Staff Training: Revolutionizing the Hospitality Industry -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MyHotelLine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 Blog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(Accessed: 18/10/2024).</a:t>
            </a: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Rawat, S. (2023)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Importance of Integrating AI In Hospitality.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AI in Hospitality: Revolutionizing Guest Experiences &amp; Operations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(Accessed: 16/10/2024).</a:t>
            </a: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Sahota, N. (2024)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AI In Hospitality: Elevating the Hotel Guest Experience Through Innovation.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AI In Hospitality: Elevating The Hotel Guest Experience Through Innovation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(Accessed: 18/10/2024).</a:t>
            </a: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Schorn, K. (2024)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Transforming Hospitality: AI’s Game-Changing Role in Hotels.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Transforming Hospitality: AI’s Game-Changing Role in Hotels - Transformation Hospitality Solutions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(Accessed: 19/10/2024).</a:t>
            </a:r>
          </a:p>
          <a:p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Xiao, L. and </a:t>
            </a:r>
            <a:r>
              <a:rPr lang="en-GB" sz="16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Katsamakas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E. (2022) The impact of artificial intelligence on the hotel industry: Implications for revenue management. </a:t>
            </a:r>
            <a:r>
              <a:rPr lang="en-GB" sz="16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Journal of Hospitality Management. </a:t>
            </a:r>
            <a:r>
              <a:rPr lang="en-GB" sz="1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99, pp. 103095.</a:t>
            </a:r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537C0C09-A22F-54B5-DF28-A7D0E0C4C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6205" y="115196"/>
            <a:ext cx="11939585" cy="6627616"/>
          </a:xfrm>
          <a:prstGeom prst="rect">
            <a:avLst/>
          </a:prstGeom>
          <a:noFill/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7" ma:contentTypeDescription="Create a new document." ma:contentTypeScope="" ma:versionID="5fd152232c563c79be69079e7a6fb633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85679b2270520c60cdf87524ad98c324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AF60B94E-C89D-471F-876B-58D92BAAAD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278BA4D-1F57-45A2-B8BF-DD1440A979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5657A2-E46C-4480-8716-FCA103FF0181}">
  <ds:schemaRefs>
    <ds:schemaRef ds:uri="http://www.w3.org/XML/1998/namespace"/>
    <ds:schemaRef ds:uri="0e7fbce4-8ae7-4085-8b0a-9efa4c7cae6d"/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http://purl.org/dc/terms/"/>
    <ds:schemaRef ds:uri="4eb0a523-77d0-454a-93a8-50ca111d3c44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5589</TotalTime>
  <Words>573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     Assessing the impact of Artificial Intelligence in the hospitality industry    </vt:lpstr>
      <vt:lpstr>Introduction</vt:lpstr>
      <vt:lpstr>Literature review</vt:lpstr>
      <vt:lpstr>Application to the hotel and hospitality sector</vt:lpstr>
      <vt:lpstr>Industry responses to AI adoption</vt:lpstr>
      <vt:lpstr>Evaluate future policy and management options</vt:lpstr>
      <vt:lpstr>Conclusion</vt:lpstr>
      <vt:lpstr>Thank you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Lewis (2120327)</dc:creator>
  <cp:lastModifiedBy>Laura Lewis (2120327)</cp:lastModifiedBy>
  <cp:revision>15</cp:revision>
  <dcterms:created xsi:type="dcterms:W3CDTF">2024-10-25T09:20:10Z</dcterms:created>
  <dcterms:modified xsi:type="dcterms:W3CDTF">2024-11-07T20:40:29Z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