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 id="268" r:id="rId14"/>
    <p:sldId id="269" r:id="rId15"/>
    <p:sldId id="270" r:id="rId16"/>
    <p:sldId id="271" r:id="rId17"/>
    <p:sldId id="273" r:id="rId18"/>
    <p:sldId id="272" r:id="rId19"/>
    <p:sldId id="275" r:id="rId20"/>
    <p:sldId id="274"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335" r:id="rId37"/>
    <p:sldId id="336" r:id="rId38"/>
    <p:sldId id="291" r:id="rId39"/>
    <p:sldId id="292" r:id="rId40"/>
    <p:sldId id="293" r:id="rId41"/>
    <p:sldId id="294" r:id="rId42"/>
    <p:sldId id="300" r:id="rId43"/>
    <p:sldId id="301" r:id="rId44"/>
    <p:sldId id="302" r:id="rId45"/>
    <p:sldId id="303" r:id="rId46"/>
    <p:sldId id="304" r:id="rId47"/>
    <p:sldId id="309" r:id="rId48"/>
    <p:sldId id="310" r:id="rId49"/>
    <p:sldId id="311" r:id="rId50"/>
    <p:sldId id="317" r:id="rId51"/>
    <p:sldId id="337" r:id="rId52"/>
    <p:sldId id="343" r:id="rId53"/>
    <p:sldId id="344" r:id="rId54"/>
    <p:sldId id="374"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90E77A-DEBB-43E6-98AD-FC634093A4AA}" v="4" dt="2023-02-06T11:24:30.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6" d="100"/>
          <a:sy n="116" d="100"/>
        </p:scale>
        <p:origin x="67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EC90E77A-DEBB-43E6-98AD-FC634093A4AA}"/>
    <pc:docChg chg="undo custSel addSld delSld modSld sldOrd">
      <pc:chgData name="Tim Bashford" userId="5fd3d9a1-443c-4717-9608-098946ca22e0" providerId="ADAL" clId="{EC90E77A-DEBB-43E6-98AD-FC634093A4AA}" dt="2023-02-09T11:48:33.668" v="2735" actId="20577"/>
      <pc:docMkLst>
        <pc:docMk/>
      </pc:docMkLst>
      <pc:sldChg chg="modSp mod">
        <pc:chgData name="Tim Bashford" userId="5fd3d9a1-443c-4717-9608-098946ca22e0" providerId="ADAL" clId="{EC90E77A-DEBB-43E6-98AD-FC634093A4AA}" dt="2023-02-08T12:54:45.723" v="2725" actId="20577"/>
        <pc:sldMkLst>
          <pc:docMk/>
          <pc:sldMk cId="1107293622" sldId="281"/>
        </pc:sldMkLst>
        <pc:spChg chg="mod">
          <ac:chgData name="Tim Bashford" userId="5fd3d9a1-443c-4717-9608-098946ca22e0" providerId="ADAL" clId="{EC90E77A-DEBB-43E6-98AD-FC634093A4AA}" dt="2023-02-08T12:54:45.723" v="2725" actId="20577"/>
          <ac:spMkLst>
            <pc:docMk/>
            <pc:sldMk cId="1107293622" sldId="281"/>
            <ac:spMk id="3" creationId="{44AAD50E-3883-49D5-B43B-052A1EF9D611}"/>
          </ac:spMkLst>
        </pc:spChg>
      </pc:sldChg>
      <pc:sldChg chg="new del">
        <pc:chgData name="Tim Bashford" userId="5fd3d9a1-443c-4717-9608-098946ca22e0" providerId="ADAL" clId="{EC90E77A-DEBB-43E6-98AD-FC634093A4AA}" dt="2023-02-06T09:54:48.555" v="1" actId="47"/>
        <pc:sldMkLst>
          <pc:docMk/>
          <pc:sldMk cId="730151870" sldId="289"/>
        </pc:sldMkLst>
      </pc:sldChg>
      <pc:sldChg chg="delSp modSp new mod ord">
        <pc:chgData name="Tim Bashford" userId="5fd3d9a1-443c-4717-9608-098946ca22e0" providerId="ADAL" clId="{EC90E77A-DEBB-43E6-98AD-FC634093A4AA}" dt="2023-02-06T10:45:48.554" v="779"/>
        <pc:sldMkLst>
          <pc:docMk/>
          <pc:sldMk cId="1068227471" sldId="289"/>
        </pc:sldMkLst>
        <pc:spChg chg="mod">
          <ac:chgData name="Tim Bashford" userId="5fd3d9a1-443c-4717-9608-098946ca22e0" providerId="ADAL" clId="{EC90E77A-DEBB-43E6-98AD-FC634093A4AA}" dt="2023-02-06T09:54:53.333" v="6" actId="20577"/>
          <ac:spMkLst>
            <pc:docMk/>
            <pc:sldMk cId="1068227471" sldId="289"/>
            <ac:spMk id="2" creationId="{8AF4FA77-25D5-8528-F5BA-942ADF5B2DBF}"/>
          </ac:spMkLst>
        </pc:spChg>
        <pc:spChg chg="del">
          <ac:chgData name="Tim Bashford" userId="5fd3d9a1-443c-4717-9608-098946ca22e0" providerId="ADAL" clId="{EC90E77A-DEBB-43E6-98AD-FC634093A4AA}" dt="2023-02-06T09:54:56.831" v="7" actId="478"/>
          <ac:spMkLst>
            <pc:docMk/>
            <pc:sldMk cId="1068227471" sldId="289"/>
            <ac:spMk id="3" creationId="{18356513-632B-6E6C-18DB-A5CD10F2B662}"/>
          </ac:spMkLst>
        </pc:spChg>
      </pc:sldChg>
      <pc:sldChg chg="modSp new mod ord">
        <pc:chgData name="Tim Bashford" userId="5fd3d9a1-443c-4717-9608-098946ca22e0" providerId="ADAL" clId="{EC90E77A-DEBB-43E6-98AD-FC634093A4AA}" dt="2023-02-06T10:51:35.516" v="1227" actId="20577"/>
        <pc:sldMkLst>
          <pc:docMk/>
          <pc:sldMk cId="3267503681" sldId="290"/>
        </pc:sldMkLst>
        <pc:spChg chg="mod">
          <ac:chgData name="Tim Bashford" userId="5fd3d9a1-443c-4717-9608-098946ca22e0" providerId="ADAL" clId="{EC90E77A-DEBB-43E6-98AD-FC634093A4AA}" dt="2023-02-06T09:56:05.827" v="19" actId="20577"/>
          <ac:spMkLst>
            <pc:docMk/>
            <pc:sldMk cId="3267503681" sldId="290"/>
            <ac:spMk id="2" creationId="{2FDD9B37-6C3C-019B-E34B-88B2FFAA0F27}"/>
          </ac:spMkLst>
        </pc:spChg>
        <pc:spChg chg="mod">
          <ac:chgData name="Tim Bashford" userId="5fd3d9a1-443c-4717-9608-098946ca22e0" providerId="ADAL" clId="{EC90E77A-DEBB-43E6-98AD-FC634093A4AA}" dt="2023-02-06T10:51:35.516" v="1227" actId="20577"/>
          <ac:spMkLst>
            <pc:docMk/>
            <pc:sldMk cId="3267503681" sldId="290"/>
            <ac:spMk id="3" creationId="{357CC1B3-ABAC-5733-B2BA-C459375BB77D}"/>
          </ac:spMkLst>
        </pc:spChg>
      </pc:sldChg>
      <pc:sldChg chg="modSp add mod">
        <pc:chgData name="Tim Bashford" userId="5fd3d9a1-443c-4717-9608-098946ca22e0" providerId="ADAL" clId="{EC90E77A-DEBB-43E6-98AD-FC634093A4AA}" dt="2023-02-06T10:35:22.414" v="478" actId="20577"/>
        <pc:sldMkLst>
          <pc:docMk/>
          <pc:sldMk cId="398809088" sldId="291"/>
        </pc:sldMkLst>
        <pc:spChg chg="mod">
          <ac:chgData name="Tim Bashford" userId="5fd3d9a1-443c-4717-9608-098946ca22e0" providerId="ADAL" clId="{EC90E77A-DEBB-43E6-98AD-FC634093A4AA}" dt="2023-02-06T10:35:22.414" v="478" actId="20577"/>
          <ac:spMkLst>
            <pc:docMk/>
            <pc:sldMk cId="398809088" sldId="291"/>
            <ac:spMk id="3" creationId="{08CB326E-2B72-4263-AF4B-42D5829627E8}"/>
          </ac:spMkLst>
        </pc:spChg>
      </pc:sldChg>
      <pc:sldChg chg="modSp add mod">
        <pc:chgData name="Tim Bashford" userId="5fd3d9a1-443c-4717-9608-098946ca22e0" providerId="ADAL" clId="{EC90E77A-DEBB-43E6-98AD-FC634093A4AA}" dt="2023-02-06T10:29:20.920" v="191" actId="20577"/>
        <pc:sldMkLst>
          <pc:docMk/>
          <pc:sldMk cId="3400286606" sldId="292"/>
        </pc:sldMkLst>
        <pc:spChg chg="mod">
          <ac:chgData name="Tim Bashford" userId="5fd3d9a1-443c-4717-9608-098946ca22e0" providerId="ADAL" clId="{EC90E77A-DEBB-43E6-98AD-FC634093A4AA}" dt="2023-02-06T10:29:20.920" v="191" actId="20577"/>
          <ac:spMkLst>
            <pc:docMk/>
            <pc:sldMk cId="3400286606" sldId="292"/>
            <ac:spMk id="3" creationId="{30B39D8C-BB8D-4472-8019-CCB37BA4FCC1}"/>
          </ac:spMkLst>
        </pc:spChg>
      </pc:sldChg>
      <pc:sldChg chg="add">
        <pc:chgData name="Tim Bashford" userId="5fd3d9a1-443c-4717-9608-098946ca22e0" providerId="ADAL" clId="{EC90E77A-DEBB-43E6-98AD-FC634093A4AA}" dt="2023-02-06T10:27:21.942" v="20"/>
        <pc:sldMkLst>
          <pc:docMk/>
          <pc:sldMk cId="550759786" sldId="293"/>
        </pc:sldMkLst>
      </pc:sldChg>
      <pc:sldChg chg="modSp add mod">
        <pc:chgData name="Tim Bashford" userId="5fd3d9a1-443c-4717-9608-098946ca22e0" providerId="ADAL" clId="{EC90E77A-DEBB-43E6-98AD-FC634093A4AA}" dt="2023-02-06T10:29:48.436" v="192" actId="20577"/>
        <pc:sldMkLst>
          <pc:docMk/>
          <pc:sldMk cId="2374214714" sldId="294"/>
        </pc:sldMkLst>
        <pc:spChg chg="mod">
          <ac:chgData name="Tim Bashford" userId="5fd3d9a1-443c-4717-9608-098946ca22e0" providerId="ADAL" clId="{EC90E77A-DEBB-43E6-98AD-FC634093A4AA}" dt="2023-02-06T10:29:48.436" v="192" actId="20577"/>
          <ac:spMkLst>
            <pc:docMk/>
            <pc:sldMk cId="2374214714" sldId="294"/>
            <ac:spMk id="3" creationId="{C7082411-9F9C-4050-8A67-014964B6FA52}"/>
          </ac:spMkLst>
        </pc:spChg>
      </pc:sldChg>
      <pc:sldChg chg="add del">
        <pc:chgData name="Tim Bashford" userId="5fd3d9a1-443c-4717-9608-098946ca22e0" providerId="ADAL" clId="{EC90E77A-DEBB-43E6-98AD-FC634093A4AA}" dt="2023-02-06T10:30:07.425" v="193" actId="47"/>
        <pc:sldMkLst>
          <pc:docMk/>
          <pc:sldMk cId="1541827563" sldId="295"/>
        </pc:sldMkLst>
      </pc:sldChg>
      <pc:sldChg chg="add del">
        <pc:chgData name="Tim Bashford" userId="5fd3d9a1-443c-4717-9608-098946ca22e0" providerId="ADAL" clId="{EC90E77A-DEBB-43E6-98AD-FC634093A4AA}" dt="2023-02-06T10:30:09.971" v="194" actId="47"/>
        <pc:sldMkLst>
          <pc:docMk/>
          <pc:sldMk cId="3335893019" sldId="296"/>
        </pc:sldMkLst>
      </pc:sldChg>
      <pc:sldChg chg="add del">
        <pc:chgData name="Tim Bashford" userId="5fd3d9a1-443c-4717-9608-098946ca22e0" providerId="ADAL" clId="{EC90E77A-DEBB-43E6-98AD-FC634093A4AA}" dt="2023-02-06T10:30:12.308" v="195" actId="47"/>
        <pc:sldMkLst>
          <pc:docMk/>
          <pc:sldMk cId="718353056" sldId="297"/>
        </pc:sldMkLst>
      </pc:sldChg>
      <pc:sldChg chg="add del">
        <pc:chgData name="Tim Bashford" userId="5fd3d9a1-443c-4717-9608-098946ca22e0" providerId="ADAL" clId="{EC90E77A-DEBB-43E6-98AD-FC634093A4AA}" dt="2023-02-06T10:30:15.262" v="196" actId="47"/>
        <pc:sldMkLst>
          <pc:docMk/>
          <pc:sldMk cId="4162554088" sldId="298"/>
        </pc:sldMkLst>
      </pc:sldChg>
      <pc:sldChg chg="add del">
        <pc:chgData name="Tim Bashford" userId="5fd3d9a1-443c-4717-9608-098946ca22e0" providerId="ADAL" clId="{EC90E77A-DEBB-43E6-98AD-FC634093A4AA}" dt="2023-02-06T10:30:17.403" v="197" actId="47"/>
        <pc:sldMkLst>
          <pc:docMk/>
          <pc:sldMk cId="3026747227" sldId="299"/>
        </pc:sldMkLst>
      </pc:sldChg>
      <pc:sldChg chg="modSp add mod">
        <pc:chgData name="Tim Bashford" userId="5fd3d9a1-443c-4717-9608-098946ca22e0" providerId="ADAL" clId="{EC90E77A-DEBB-43E6-98AD-FC634093A4AA}" dt="2023-02-06T10:32:59.166" v="410" actId="20577"/>
        <pc:sldMkLst>
          <pc:docMk/>
          <pc:sldMk cId="2331519471" sldId="300"/>
        </pc:sldMkLst>
        <pc:spChg chg="mod">
          <ac:chgData name="Tim Bashford" userId="5fd3d9a1-443c-4717-9608-098946ca22e0" providerId="ADAL" clId="{EC90E77A-DEBB-43E6-98AD-FC634093A4AA}" dt="2023-02-06T10:30:36.548" v="212" actId="5793"/>
          <ac:spMkLst>
            <pc:docMk/>
            <pc:sldMk cId="2331519471" sldId="300"/>
            <ac:spMk id="2" creationId="{90A32EF9-27BD-479C-B07A-04E84FBF8584}"/>
          </ac:spMkLst>
        </pc:spChg>
        <pc:spChg chg="mod">
          <ac:chgData name="Tim Bashford" userId="5fd3d9a1-443c-4717-9608-098946ca22e0" providerId="ADAL" clId="{EC90E77A-DEBB-43E6-98AD-FC634093A4AA}" dt="2023-02-06T10:32:59.166" v="410" actId="20577"/>
          <ac:spMkLst>
            <pc:docMk/>
            <pc:sldMk cId="2331519471" sldId="300"/>
            <ac:spMk id="3" creationId="{899F081F-5AEF-44AD-8297-BC08F2F7B5D1}"/>
          </ac:spMkLst>
        </pc:spChg>
        <pc:graphicFrameChg chg="modGraphic">
          <ac:chgData name="Tim Bashford" userId="5fd3d9a1-443c-4717-9608-098946ca22e0" providerId="ADAL" clId="{EC90E77A-DEBB-43E6-98AD-FC634093A4AA}" dt="2023-02-06T10:31:33.171" v="230" actId="20577"/>
          <ac:graphicFrameMkLst>
            <pc:docMk/>
            <pc:sldMk cId="2331519471" sldId="300"/>
            <ac:graphicFrameMk id="4" creationId="{AC2E61AC-9F80-4555-B5C0-8D9A3657CEE1}"/>
          </ac:graphicFrameMkLst>
        </pc:graphicFrameChg>
      </pc:sldChg>
      <pc:sldChg chg="add">
        <pc:chgData name="Tim Bashford" userId="5fd3d9a1-443c-4717-9608-098946ca22e0" providerId="ADAL" clId="{EC90E77A-DEBB-43E6-98AD-FC634093A4AA}" dt="2023-02-06T10:27:21.942" v="20"/>
        <pc:sldMkLst>
          <pc:docMk/>
          <pc:sldMk cId="2913973040" sldId="301"/>
        </pc:sldMkLst>
      </pc:sldChg>
      <pc:sldChg chg="modSp add mod">
        <pc:chgData name="Tim Bashford" userId="5fd3d9a1-443c-4717-9608-098946ca22e0" providerId="ADAL" clId="{EC90E77A-DEBB-43E6-98AD-FC634093A4AA}" dt="2023-02-06T10:36:43.356" v="572" actId="20577"/>
        <pc:sldMkLst>
          <pc:docMk/>
          <pc:sldMk cId="1996285166" sldId="302"/>
        </pc:sldMkLst>
        <pc:spChg chg="mod">
          <ac:chgData name="Tim Bashford" userId="5fd3d9a1-443c-4717-9608-098946ca22e0" providerId="ADAL" clId="{EC90E77A-DEBB-43E6-98AD-FC634093A4AA}" dt="2023-02-06T10:36:43.356" v="572" actId="20577"/>
          <ac:spMkLst>
            <pc:docMk/>
            <pc:sldMk cId="1996285166" sldId="302"/>
            <ac:spMk id="3" creationId="{DD3E645F-FC3C-4588-AA66-7A50231E674A}"/>
          </ac:spMkLst>
        </pc:spChg>
      </pc:sldChg>
      <pc:sldChg chg="add">
        <pc:chgData name="Tim Bashford" userId="5fd3d9a1-443c-4717-9608-098946ca22e0" providerId="ADAL" clId="{EC90E77A-DEBB-43E6-98AD-FC634093A4AA}" dt="2023-02-06T10:27:21.942" v="20"/>
        <pc:sldMkLst>
          <pc:docMk/>
          <pc:sldMk cId="1890062555" sldId="303"/>
        </pc:sldMkLst>
      </pc:sldChg>
      <pc:sldChg chg="add">
        <pc:chgData name="Tim Bashford" userId="5fd3d9a1-443c-4717-9608-098946ca22e0" providerId="ADAL" clId="{EC90E77A-DEBB-43E6-98AD-FC634093A4AA}" dt="2023-02-06T10:27:21.942" v="20"/>
        <pc:sldMkLst>
          <pc:docMk/>
          <pc:sldMk cId="1510152086" sldId="304"/>
        </pc:sldMkLst>
      </pc:sldChg>
      <pc:sldChg chg="add del">
        <pc:chgData name="Tim Bashford" userId="5fd3d9a1-443c-4717-9608-098946ca22e0" providerId="ADAL" clId="{EC90E77A-DEBB-43E6-98AD-FC634093A4AA}" dt="2023-02-06T10:36:55.744" v="573" actId="47"/>
        <pc:sldMkLst>
          <pc:docMk/>
          <pc:sldMk cId="2100645874" sldId="305"/>
        </pc:sldMkLst>
      </pc:sldChg>
      <pc:sldChg chg="add del">
        <pc:chgData name="Tim Bashford" userId="5fd3d9a1-443c-4717-9608-098946ca22e0" providerId="ADAL" clId="{EC90E77A-DEBB-43E6-98AD-FC634093A4AA}" dt="2023-02-06T10:36:57.939" v="574" actId="47"/>
        <pc:sldMkLst>
          <pc:docMk/>
          <pc:sldMk cId="158556775" sldId="306"/>
        </pc:sldMkLst>
      </pc:sldChg>
      <pc:sldChg chg="add del">
        <pc:chgData name="Tim Bashford" userId="5fd3d9a1-443c-4717-9608-098946ca22e0" providerId="ADAL" clId="{EC90E77A-DEBB-43E6-98AD-FC634093A4AA}" dt="2023-02-06T10:37:00.341" v="575" actId="47"/>
        <pc:sldMkLst>
          <pc:docMk/>
          <pc:sldMk cId="3378156486" sldId="307"/>
        </pc:sldMkLst>
      </pc:sldChg>
      <pc:sldChg chg="add del">
        <pc:chgData name="Tim Bashford" userId="5fd3d9a1-443c-4717-9608-098946ca22e0" providerId="ADAL" clId="{EC90E77A-DEBB-43E6-98AD-FC634093A4AA}" dt="2023-02-06T10:37:05.828" v="576" actId="47"/>
        <pc:sldMkLst>
          <pc:docMk/>
          <pc:sldMk cId="2215057704" sldId="308"/>
        </pc:sldMkLst>
      </pc:sldChg>
      <pc:sldChg chg="modSp add mod">
        <pc:chgData name="Tim Bashford" userId="5fd3d9a1-443c-4717-9608-098946ca22e0" providerId="ADAL" clId="{EC90E77A-DEBB-43E6-98AD-FC634093A4AA}" dt="2023-02-06T10:38:13.124" v="736" actId="20577"/>
        <pc:sldMkLst>
          <pc:docMk/>
          <pc:sldMk cId="8907076" sldId="309"/>
        </pc:sldMkLst>
        <pc:spChg chg="mod">
          <ac:chgData name="Tim Bashford" userId="5fd3d9a1-443c-4717-9608-098946ca22e0" providerId="ADAL" clId="{EC90E77A-DEBB-43E6-98AD-FC634093A4AA}" dt="2023-02-06T10:38:13.124" v="736" actId="20577"/>
          <ac:spMkLst>
            <pc:docMk/>
            <pc:sldMk cId="8907076" sldId="309"/>
            <ac:spMk id="3" creationId="{0DB4B710-FB17-4ABC-9254-ED7062007F8F}"/>
          </ac:spMkLst>
        </pc:spChg>
      </pc:sldChg>
      <pc:sldChg chg="modSp add mod">
        <pc:chgData name="Tim Bashford" userId="5fd3d9a1-443c-4717-9608-098946ca22e0" providerId="ADAL" clId="{EC90E77A-DEBB-43E6-98AD-FC634093A4AA}" dt="2023-02-06T10:38:59.091" v="740" actId="20577"/>
        <pc:sldMkLst>
          <pc:docMk/>
          <pc:sldMk cId="1962791600" sldId="310"/>
        </pc:sldMkLst>
        <pc:spChg chg="mod">
          <ac:chgData name="Tim Bashford" userId="5fd3d9a1-443c-4717-9608-098946ca22e0" providerId="ADAL" clId="{EC90E77A-DEBB-43E6-98AD-FC634093A4AA}" dt="2023-02-06T10:38:59.091" v="740" actId="20577"/>
          <ac:spMkLst>
            <pc:docMk/>
            <pc:sldMk cId="1962791600" sldId="310"/>
            <ac:spMk id="3" creationId="{274C517F-B0B9-4A18-9CCC-9CB28DC88455}"/>
          </ac:spMkLst>
        </pc:spChg>
      </pc:sldChg>
      <pc:sldChg chg="add">
        <pc:chgData name="Tim Bashford" userId="5fd3d9a1-443c-4717-9608-098946ca22e0" providerId="ADAL" clId="{EC90E77A-DEBB-43E6-98AD-FC634093A4AA}" dt="2023-02-06T10:27:21.942" v="20"/>
        <pc:sldMkLst>
          <pc:docMk/>
          <pc:sldMk cId="63009305" sldId="311"/>
        </pc:sldMkLst>
      </pc:sldChg>
      <pc:sldChg chg="add del">
        <pc:chgData name="Tim Bashford" userId="5fd3d9a1-443c-4717-9608-098946ca22e0" providerId="ADAL" clId="{EC90E77A-DEBB-43E6-98AD-FC634093A4AA}" dt="2023-02-06T10:38:43.591" v="737" actId="47"/>
        <pc:sldMkLst>
          <pc:docMk/>
          <pc:sldMk cId="3351224318" sldId="312"/>
        </pc:sldMkLst>
      </pc:sldChg>
      <pc:sldChg chg="add del">
        <pc:chgData name="Tim Bashford" userId="5fd3d9a1-443c-4717-9608-098946ca22e0" providerId="ADAL" clId="{EC90E77A-DEBB-43E6-98AD-FC634093A4AA}" dt="2023-02-06T10:39:02.662" v="741" actId="47"/>
        <pc:sldMkLst>
          <pc:docMk/>
          <pc:sldMk cId="4152985983" sldId="313"/>
        </pc:sldMkLst>
      </pc:sldChg>
      <pc:sldChg chg="add del">
        <pc:chgData name="Tim Bashford" userId="5fd3d9a1-443c-4717-9608-098946ca22e0" providerId="ADAL" clId="{EC90E77A-DEBB-43E6-98AD-FC634093A4AA}" dt="2023-02-06T10:39:05.311" v="742" actId="47"/>
        <pc:sldMkLst>
          <pc:docMk/>
          <pc:sldMk cId="2148497892" sldId="314"/>
        </pc:sldMkLst>
      </pc:sldChg>
      <pc:sldChg chg="add del">
        <pc:chgData name="Tim Bashford" userId="5fd3d9a1-443c-4717-9608-098946ca22e0" providerId="ADAL" clId="{EC90E77A-DEBB-43E6-98AD-FC634093A4AA}" dt="2023-02-06T10:39:07.004" v="743" actId="47"/>
        <pc:sldMkLst>
          <pc:docMk/>
          <pc:sldMk cId="1608839339" sldId="315"/>
        </pc:sldMkLst>
      </pc:sldChg>
      <pc:sldChg chg="add del">
        <pc:chgData name="Tim Bashford" userId="5fd3d9a1-443c-4717-9608-098946ca22e0" providerId="ADAL" clId="{EC90E77A-DEBB-43E6-98AD-FC634093A4AA}" dt="2023-02-06T10:39:11.335" v="744" actId="47"/>
        <pc:sldMkLst>
          <pc:docMk/>
          <pc:sldMk cId="2917787409" sldId="316"/>
        </pc:sldMkLst>
      </pc:sldChg>
      <pc:sldChg chg="modSp add mod">
        <pc:chgData name="Tim Bashford" userId="5fd3d9a1-443c-4717-9608-098946ca22e0" providerId="ADAL" clId="{EC90E77A-DEBB-43E6-98AD-FC634093A4AA}" dt="2023-02-06T10:39:41.769" v="775" actId="20577"/>
        <pc:sldMkLst>
          <pc:docMk/>
          <pc:sldMk cId="3489803760" sldId="317"/>
        </pc:sldMkLst>
        <pc:spChg chg="mod">
          <ac:chgData name="Tim Bashford" userId="5fd3d9a1-443c-4717-9608-098946ca22e0" providerId="ADAL" clId="{EC90E77A-DEBB-43E6-98AD-FC634093A4AA}" dt="2023-02-06T10:39:41.769" v="775" actId="20577"/>
          <ac:spMkLst>
            <pc:docMk/>
            <pc:sldMk cId="3489803760" sldId="317"/>
            <ac:spMk id="3" creationId="{01945819-C412-419D-B9DF-F5209A0C14AF}"/>
          </ac:spMkLst>
        </pc:spChg>
      </pc:sldChg>
      <pc:sldChg chg="add del">
        <pc:chgData name="Tim Bashford" userId="5fd3d9a1-443c-4717-9608-098946ca22e0" providerId="ADAL" clId="{EC90E77A-DEBB-43E6-98AD-FC634093A4AA}" dt="2023-02-06T10:39:45.160" v="776" actId="47"/>
        <pc:sldMkLst>
          <pc:docMk/>
          <pc:sldMk cId="1379209348" sldId="318"/>
        </pc:sldMkLst>
      </pc:sldChg>
      <pc:sldChg chg="modSp add mod">
        <pc:chgData name="Tim Bashford" userId="5fd3d9a1-443c-4717-9608-098946ca22e0" providerId="ADAL" clId="{EC90E77A-DEBB-43E6-98AD-FC634093A4AA}" dt="2023-02-09T11:48:33.668" v="2735" actId="20577"/>
        <pc:sldMkLst>
          <pc:docMk/>
          <pc:sldMk cId="0" sldId="335"/>
        </pc:sldMkLst>
        <pc:spChg chg="mod">
          <ac:chgData name="Tim Bashford" userId="5fd3d9a1-443c-4717-9608-098946ca22e0" providerId="ADAL" clId="{EC90E77A-DEBB-43E6-98AD-FC634093A4AA}" dt="2023-02-06T10:52:19.416" v="1265" actId="20577"/>
          <ac:spMkLst>
            <pc:docMk/>
            <pc:sldMk cId="0" sldId="335"/>
            <ac:spMk id="10242" creationId="{D5F9CAB1-E66B-4DEA-BC63-831D0521222B}"/>
          </ac:spMkLst>
        </pc:spChg>
        <pc:spChg chg="mod">
          <ac:chgData name="Tim Bashford" userId="5fd3d9a1-443c-4717-9608-098946ca22e0" providerId="ADAL" clId="{EC90E77A-DEBB-43E6-98AD-FC634093A4AA}" dt="2023-02-09T11:48:33.668" v="2735" actId="20577"/>
          <ac:spMkLst>
            <pc:docMk/>
            <pc:sldMk cId="0" sldId="335"/>
            <ac:spMk id="10243" creationId="{E770D546-F7F1-421E-83D5-4510E8F54743}"/>
          </ac:spMkLst>
        </pc:spChg>
      </pc:sldChg>
      <pc:sldChg chg="modSp add mod">
        <pc:chgData name="Tim Bashford" userId="5fd3d9a1-443c-4717-9608-098946ca22e0" providerId="ADAL" clId="{EC90E77A-DEBB-43E6-98AD-FC634093A4AA}" dt="2023-02-06T10:55:32.435" v="1661" actId="20577"/>
        <pc:sldMkLst>
          <pc:docMk/>
          <pc:sldMk cId="0" sldId="336"/>
        </pc:sldMkLst>
        <pc:spChg chg="mod">
          <ac:chgData name="Tim Bashford" userId="5fd3d9a1-443c-4717-9608-098946ca22e0" providerId="ADAL" clId="{EC90E77A-DEBB-43E6-98AD-FC634093A4AA}" dt="2023-02-06T10:55:32.435" v="1661" actId="20577"/>
          <ac:spMkLst>
            <pc:docMk/>
            <pc:sldMk cId="0" sldId="336"/>
            <ac:spMk id="11267" creationId="{D1ED1ABF-7AF7-4918-84B7-DE5FAD9E8167}"/>
          </ac:spMkLst>
        </pc:spChg>
      </pc:sldChg>
      <pc:sldChg chg="modSp new mod">
        <pc:chgData name="Tim Bashford" userId="5fd3d9a1-443c-4717-9608-098946ca22e0" providerId="ADAL" clId="{EC90E77A-DEBB-43E6-98AD-FC634093A4AA}" dt="2023-02-06T10:57:56.975" v="2313" actId="20577"/>
        <pc:sldMkLst>
          <pc:docMk/>
          <pc:sldMk cId="754775869" sldId="337"/>
        </pc:sldMkLst>
        <pc:spChg chg="mod">
          <ac:chgData name="Tim Bashford" userId="5fd3d9a1-443c-4717-9608-098946ca22e0" providerId="ADAL" clId="{EC90E77A-DEBB-43E6-98AD-FC634093A4AA}" dt="2023-02-06T10:55:51.749" v="1683" actId="20577"/>
          <ac:spMkLst>
            <pc:docMk/>
            <pc:sldMk cId="754775869" sldId="337"/>
            <ac:spMk id="2" creationId="{55189E97-6AD3-67EC-D545-65F526C55F28}"/>
          </ac:spMkLst>
        </pc:spChg>
        <pc:spChg chg="mod">
          <ac:chgData name="Tim Bashford" userId="5fd3d9a1-443c-4717-9608-098946ca22e0" providerId="ADAL" clId="{EC90E77A-DEBB-43E6-98AD-FC634093A4AA}" dt="2023-02-06T10:57:56.975" v="2313" actId="20577"/>
          <ac:spMkLst>
            <pc:docMk/>
            <pc:sldMk cId="754775869" sldId="337"/>
            <ac:spMk id="3" creationId="{92A7BCB1-490E-5EAA-EA26-863564BF8E6C}"/>
          </ac:spMkLst>
        </pc:spChg>
      </pc:sldChg>
      <pc:sldChg chg="modSp add mod">
        <pc:chgData name="Tim Bashford" userId="5fd3d9a1-443c-4717-9608-098946ca22e0" providerId="ADAL" clId="{EC90E77A-DEBB-43E6-98AD-FC634093A4AA}" dt="2023-02-06T11:18:52.433" v="2332" actId="20577"/>
        <pc:sldMkLst>
          <pc:docMk/>
          <pc:sldMk cId="0" sldId="343"/>
        </pc:sldMkLst>
        <pc:spChg chg="mod">
          <ac:chgData name="Tim Bashford" userId="5fd3d9a1-443c-4717-9608-098946ca22e0" providerId="ADAL" clId="{EC90E77A-DEBB-43E6-98AD-FC634093A4AA}" dt="2023-02-06T11:18:52.433" v="2332" actId="20577"/>
          <ac:spMkLst>
            <pc:docMk/>
            <pc:sldMk cId="0" sldId="343"/>
            <ac:spMk id="14339" creationId="{3B8FF148-359D-440A-BC8A-F0CE93F7ADAE}"/>
          </ac:spMkLst>
        </pc:spChg>
      </pc:sldChg>
      <pc:sldChg chg="modSp new mod">
        <pc:chgData name="Tim Bashford" userId="5fd3d9a1-443c-4717-9608-098946ca22e0" providerId="ADAL" clId="{EC90E77A-DEBB-43E6-98AD-FC634093A4AA}" dt="2023-02-06T11:24:15.240" v="2640" actId="20577"/>
        <pc:sldMkLst>
          <pc:docMk/>
          <pc:sldMk cId="1801595163" sldId="344"/>
        </pc:sldMkLst>
        <pc:spChg chg="mod">
          <ac:chgData name="Tim Bashford" userId="5fd3d9a1-443c-4717-9608-098946ca22e0" providerId="ADAL" clId="{EC90E77A-DEBB-43E6-98AD-FC634093A4AA}" dt="2023-02-06T11:21:12.344" v="2360" actId="5793"/>
          <ac:spMkLst>
            <pc:docMk/>
            <pc:sldMk cId="1801595163" sldId="344"/>
            <ac:spMk id="2" creationId="{CFB22682-B438-5607-7BAF-DF414184176B}"/>
          </ac:spMkLst>
        </pc:spChg>
        <pc:spChg chg="mod">
          <ac:chgData name="Tim Bashford" userId="5fd3d9a1-443c-4717-9608-098946ca22e0" providerId="ADAL" clId="{EC90E77A-DEBB-43E6-98AD-FC634093A4AA}" dt="2023-02-06T11:24:15.240" v="2640" actId="20577"/>
          <ac:spMkLst>
            <pc:docMk/>
            <pc:sldMk cId="1801595163" sldId="344"/>
            <ac:spMk id="3" creationId="{5D41D6D0-1C81-F5CE-DD5D-1F5C8620DBA3}"/>
          </ac:spMkLst>
        </pc:spChg>
      </pc:sldChg>
      <pc:sldChg chg="modSp add mod">
        <pc:chgData name="Tim Bashford" userId="5fd3d9a1-443c-4717-9608-098946ca22e0" providerId="ADAL" clId="{EC90E77A-DEBB-43E6-98AD-FC634093A4AA}" dt="2023-02-06T11:24:56.076" v="2697" actId="20577"/>
        <pc:sldMkLst>
          <pc:docMk/>
          <pc:sldMk cId="3716689833" sldId="374"/>
        </pc:sldMkLst>
        <pc:spChg chg="mod">
          <ac:chgData name="Tim Bashford" userId="5fd3d9a1-443c-4717-9608-098946ca22e0" providerId="ADAL" clId="{EC90E77A-DEBB-43E6-98AD-FC634093A4AA}" dt="2023-02-06T11:24:56.076" v="2697" actId="20577"/>
          <ac:spMkLst>
            <pc:docMk/>
            <pc:sldMk cId="3716689833" sldId="374"/>
            <ac:spMk id="3" creationId="{B7D05F67-F773-40C4-BF9F-011C7792D3F8}"/>
          </ac:spMkLst>
        </pc:spChg>
      </pc:sldChg>
    </pc:docChg>
  </pc:docChgLst>
  <pc:docChgLst>
    <pc:chgData name="Tim Bashford" userId="5fd3d9a1-443c-4717-9608-098946ca22e0" providerId="ADAL" clId="{32F8A1F4-F277-4F48-8B1F-9258094D446A}"/>
    <pc:docChg chg="modSld">
      <pc:chgData name="Tim Bashford" userId="5fd3d9a1-443c-4717-9608-098946ca22e0" providerId="ADAL" clId="{32F8A1F4-F277-4F48-8B1F-9258094D446A}" dt="2022-11-03T10:54:19.786" v="4" actId="6549"/>
      <pc:docMkLst>
        <pc:docMk/>
      </pc:docMkLst>
      <pc:sldChg chg="modSp mod">
        <pc:chgData name="Tim Bashford" userId="5fd3d9a1-443c-4717-9608-098946ca22e0" providerId="ADAL" clId="{32F8A1F4-F277-4F48-8B1F-9258094D446A}" dt="2022-11-03T10:54:19.786" v="4" actId="6549"/>
        <pc:sldMkLst>
          <pc:docMk/>
          <pc:sldMk cId="2635949487" sldId="288"/>
        </pc:sldMkLst>
        <pc:spChg chg="mod">
          <ac:chgData name="Tim Bashford" userId="5fd3d9a1-443c-4717-9608-098946ca22e0" providerId="ADAL" clId="{32F8A1F4-F277-4F48-8B1F-9258094D446A}" dt="2022-11-03T10:54:19.786" v="4" actId="6549"/>
          <ac:spMkLst>
            <pc:docMk/>
            <pc:sldMk cId="2635949487" sldId="288"/>
            <ac:spMk id="3" creationId="{3C929D06-DFFC-4BF1-9628-BB4C669B042E}"/>
          </ac:spMkLst>
        </pc:spChg>
      </pc:sldChg>
    </pc:docChg>
  </pc:docChgLst>
  <pc:docChgLst>
    <pc:chgData name="Tim Bashford" userId="5fd3d9a1-443c-4717-9608-098946ca22e0" providerId="ADAL" clId="{3328823F-98FF-4E62-99EF-51B830FCBB42}"/>
    <pc:docChg chg="custSel modSld">
      <pc:chgData name="Tim Bashford" userId="5fd3d9a1-443c-4717-9608-098946ca22e0" providerId="ADAL" clId="{3328823F-98FF-4E62-99EF-51B830FCBB42}" dt="2020-10-29T13:57:56.844" v="65" actId="27636"/>
      <pc:docMkLst>
        <pc:docMk/>
      </pc:docMkLst>
      <pc:sldChg chg="modSp mod">
        <pc:chgData name="Tim Bashford" userId="5fd3d9a1-443c-4717-9608-098946ca22e0" providerId="ADAL" clId="{3328823F-98FF-4E62-99EF-51B830FCBB42}" dt="2020-10-29T13:57:56.844" v="65" actId="27636"/>
        <pc:sldMkLst>
          <pc:docMk/>
          <pc:sldMk cId="2635949487" sldId="288"/>
        </pc:sldMkLst>
        <pc:spChg chg="mod">
          <ac:chgData name="Tim Bashford" userId="5fd3d9a1-443c-4717-9608-098946ca22e0" providerId="ADAL" clId="{3328823F-98FF-4E62-99EF-51B830FCBB42}" dt="2020-10-29T13:57:56.844" v="65" actId="27636"/>
          <ac:spMkLst>
            <pc:docMk/>
            <pc:sldMk cId="2635949487" sldId="288"/>
            <ac:spMk id="3" creationId="{3C929D06-DFFC-4BF1-9628-BB4C669B042E}"/>
          </ac:spMkLst>
        </pc:spChg>
      </pc:sldChg>
    </pc:docChg>
  </pc:docChgLst>
  <pc:docChgLst>
    <pc:chgData name="Tim Bashford" userId="5fd3d9a1-443c-4717-9608-098946ca22e0" providerId="ADAL" clId="{386DB0FC-4E07-4570-AED5-7C19350D353B}"/>
    <pc:docChg chg="custSel addSld modSld">
      <pc:chgData name="Tim Bashford" userId="5fd3d9a1-443c-4717-9608-098946ca22e0" providerId="ADAL" clId="{386DB0FC-4E07-4570-AED5-7C19350D353B}" dt="2019-02-03T14:35:55.634" v="10626" actId="20577"/>
      <pc:docMkLst>
        <pc:docMk/>
      </pc:docMkLst>
      <pc:sldChg chg="modSp">
        <pc:chgData name="Tim Bashford" userId="5fd3d9a1-443c-4717-9608-098946ca22e0" providerId="ADAL" clId="{386DB0FC-4E07-4570-AED5-7C19350D353B}" dt="2019-02-03T09:45:25.942" v="62" actId="20577"/>
        <pc:sldMkLst>
          <pc:docMk/>
          <pc:sldMk cId="2272819065" sldId="276"/>
        </pc:sldMkLst>
        <pc:spChg chg="mod">
          <ac:chgData name="Tim Bashford" userId="5fd3d9a1-443c-4717-9608-098946ca22e0" providerId="ADAL" clId="{386DB0FC-4E07-4570-AED5-7C19350D353B}" dt="2019-02-03T09:45:25.942" v="62" actId="20577"/>
          <ac:spMkLst>
            <pc:docMk/>
            <pc:sldMk cId="2272819065" sldId="276"/>
            <ac:spMk id="3" creationId="{7A723BDD-3138-4F55-9873-9E57E1720748}"/>
          </ac:spMkLst>
        </pc:spChg>
      </pc:sldChg>
      <pc:sldChg chg="modSp add">
        <pc:chgData name="Tim Bashford" userId="5fd3d9a1-443c-4717-9608-098946ca22e0" providerId="ADAL" clId="{386DB0FC-4E07-4570-AED5-7C19350D353B}" dt="2019-02-03T10:07:39.717" v="1085" actId="20577"/>
        <pc:sldMkLst>
          <pc:docMk/>
          <pc:sldMk cId="2335305810" sldId="277"/>
        </pc:sldMkLst>
        <pc:spChg chg="mod">
          <ac:chgData name="Tim Bashford" userId="5fd3d9a1-443c-4717-9608-098946ca22e0" providerId="ADAL" clId="{386DB0FC-4E07-4570-AED5-7C19350D353B}" dt="2019-02-03T09:45:37.037" v="67" actId="20577"/>
          <ac:spMkLst>
            <pc:docMk/>
            <pc:sldMk cId="2335305810" sldId="277"/>
            <ac:spMk id="2" creationId="{0B0A7056-F2AC-4D3E-89B0-4FADDC5C833D}"/>
          </ac:spMkLst>
        </pc:spChg>
        <pc:spChg chg="mod">
          <ac:chgData name="Tim Bashford" userId="5fd3d9a1-443c-4717-9608-098946ca22e0" providerId="ADAL" clId="{386DB0FC-4E07-4570-AED5-7C19350D353B}" dt="2019-02-03T10:07:39.717" v="1085" actId="20577"/>
          <ac:spMkLst>
            <pc:docMk/>
            <pc:sldMk cId="2335305810" sldId="277"/>
            <ac:spMk id="3" creationId="{7E091A30-E9DB-46E8-9DCE-99C97133955E}"/>
          </ac:spMkLst>
        </pc:spChg>
      </pc:sldChg>
      <pc:sldChg chg="modSp add">
        <pc:chgData name="Tim Bashford" userId="5fd3d9a1-443c-4717-9608-098946ca22e0" providerId="ADAL" clId="{386DB0FC-4E07-4570-AED5-7C19350D353B}" dt="2019-02-03T10:37:41.732" v="1854" actId="20577"/>
        <pc:sldMkLst>
          <pc:docMk/>
          <pc:sldMk cId="3223466256" sldId="278"/>
        </pc:sldMkLst>
        <pc:spChg chg="mod">
          <ac:chgData name="Tim Bashford" userId="5fd3d9a1-443c-4717-9608-098946ca22e0" providerId="ADAL" clId="{386DB0FC-4E07-4570-AED5-7C19350D353B}" dt="2019-02-03T10:12:37.611" v="1101" actId="20577"/>
          <ac:spMkLst>
            <pc:docMk/>
            <pc:sldMk cId="3223466256" sldId="278"/>
            <ac:spMk id="2" creationId="{26EE9693-E3A6-4E2A-A896-E1D1EAD5C6A7}"/>
          </ac:spMkLst>
        </pc:spChg>
        <pc:spChg chg="mod">
          <ac:chgData name="Tim Bashford" userId="5fd3d9a1-443c-4717-9608-098946ca22e0" providerId="ADAL" clId="{386DB0FC-4E07-4570-AED5-7C19350D353B}" dt="2019-02-03T10:37:41.732" v="1854" actId="20577"/>
          <ac:spMkLst>
            <pc:docMk/>
            <pc:sldMk cId="3223466256" sldId="278"/>
            <ac:spMk id="3" creationId="{B6B1CAD2-6CA9-4F3F-9834-46AC5706F85C}"/>
          </ac:spMkLst>
        </pc:spChg>
      </pc:sldChg>
      <pc:sldChg chg="addSp modSp add">
        <pc:chgData name="Tim Bashford" userId="5fd3d9a1-443c-4717-9608-098946ca22e0" providerId="ADAL" clId="{386DB0FC-4E07-4570-AED5-7C19350D353B}" dt="2019-02-03T11:22:21.579" v="3374" actId="20577"/>
        <pc:sldMkLst>
          <pc:docMk/>
          <pc:sldMk cId="3724451827" sldId="279"/>
        </pc:sldMkLst>
        <pc:spChg chg="mod">
          <ac:chgData name="Tim Bashford" userId="5fd3d9a1-443c-4717-9608-098946ca22e0" providerId="ADAL" clId="{386DB0FC-4E07-4570-AED5-7C19350D353B}" dt="2019-02-03T11:22:21.579" v="3374" actId="20577"/>
          <ac:spMkLst>
            <pc:docMk/>
            <pc:sldMk cId="3724451827" sldId="279"/>
            <ac:spMk id="2" creationId="{DABBD73E-25F8-4625-B889-F3BE31E17EBF}"/>
          </ac:spMkLst>
        </pc:spChg>
        <pc:spChg chg="mod">
          <ac:chgData name="Tim Bashford" userId="5fd3d9a1-443c-4717-9608-098946ca22e0" providerId="ADAL" clId="{386DB0FC-4E07-4570-AED5-7C19350D353B}" dt="2019-02-03T11:20:03.820" v="3308" actId="20577"/>
          <ac:spMkLst>
            <pc:docMk/>
            <pc:sldMk cId="3724451827" sldId="279"/>
            <ac:spMk id="3" creationId="{80E4B782-3DBD-4804-BF28-B3EBF25B742B}"/>
          </ac:spMkLst>
        </pc:spChg>
        <pc:picChg chg="add mod">
          <ac:chgData name="Tim Bashford" userId="5fd3d9a1-443c-4717-9608-098946ca22e0" providerId="ADAL" clId="{386DB0FC-4E07-4570-AED5-7C19350D353B}" dt="2019-02-03T11:21:40.334" v="3313" actId="1076"/>
          <ac:picMkLst>
            <pc:docMk/>
            <pc:sldMk cId="3724451827" sldId="279"/>
            <ac:picMk id="2050" creationId="{919E7B25-5666-4A14-9419-CBEC44AAB0D3}"/>
          </ac:picMkLst>
        </pc:picChg>
      </pc:sldChg>
      <pc:sldChg chg="modSp add">
        <pc:chgData name="Tim Bashford" userId="5fd3d9a1-443c-4717-9608-098946ca22e0" providerId="ADAL" clId="{386DB0FC-4E07-4570-AED5-7C19350D353B}" dt="2019-02-03T11:22:12.976" v="3363" actId="20577"/>
        <pc:sldMkLst>
          <pc:docMk/>
          <pc:sldMk cId="3862338560" sldId="280"/>
        </pc:sldMkLst>
        <pc:spChg chg="mod">
          <ac:chgData name="Tim Bashford" userId="5fd3d9a1-443c-4717-9608-098946ca22e0" providerId="ADAL" clId="{386DB0FC-4E07-4570-AED5-7C19350D353B}" dt="2019-02-03T11:22:12.976" v="3363" actId="20577"/>
          <ac:spMkLst>
            <pc:docMk/>
            <pc:sldMk cId="3862338560" sldId="280"/>
            <ac:spMk id="2" creationId="{4FDD9C8E-8F3F-4776-BB0A-D7D798F56126}"/>
          </ac:spMkLst>
        </pc:spChg>
        <pc:spChg chg="mod">
          <ac:chgData name="Tim Bashford" userId="5fd3d9a1-443c-4717-9608-098946ca22e0" providerId="ADAL" clId="{386DB0FC-4E07-4570-AED5-7C19350D353B}" dt="2019-02-03T11:22:01.299" v="3351" actId="20577"/>
          <ac:spMkLst>
            <pc:docMk/>
            <pc:sldMk cId="3862338560" sldId="280"/>
            <ac:spMk id="3" creationId="{D47845B8-42FC-4755-991F-45E381A7929F}"/>
          </ac:spMkLst>
        </pc:spChg>
      </pc:sldChg>
      <pc:sldChg chg="modSp add">
        <pc:chgData name="Tim Bashford" userId="5fd3d9a1-443c-4717-9608-098946ca22e0" providerId="ADAL" clId="{386DB0FC-4E07-4570-AED5-7C19350D353B}" dt="2019-02-03T11:59:46.212" v="4259" actId="20577"/>
        <pc:sldMkLst>
          <pc:docMk/>
          <pc:sldMk cId="1107293622" sldId="281"/>
        </pc:sldMkLst>
        <pc:spChg chg="mod">
          <ac:chgData name="Tim Bashford" userId="5fd3d9a1-443c-4717-9608-098946ca22e0" providerId="ADAL" clId="{386DB0FC-4E07-4570-AED5-7C19350D353B}" dt="2019-02-03T11:22:57.309" v="3400" actId="20577"/>
          <ac:spMkLst>
            <pc:docMk/>
            <pc:sldMk cId="1107293622" sldId="281"/>
            <ac:spMk id="2" creationId="{665E9859-18D8-4541-B4B0-F424F2492A7C}"/>
          </ac:spMkLst>
        </pc:spChg>
        <pc:spChg chg="mod">
          <ac:chgData name="Tim Bashford" userId="5fd3d9a1-443c-4717-9608-098946ca22e0" providerId="ADAL" clId="{386DB0FC-4E07-4570-AED5-7C19350D353B}" dt="2019-02-03T11:59:46.212" v="4259" actId="20577"/>
          <ac:spMkLst>
            <pc:docMk/>
            <pc:sldMk cId="1107293622" sldId="281"/>
            <ac:spMk id="3" creationId="{44AAD50E-3883-49D5-B43B-052A1EF9D611}"/>
          </ac:spMkLst>
        </pc:spChg>
      </pc:sldChg>
      <pc:sldChg chg="modSp add">
        <pc:chgData name="Tim Bashford" userId="5fd3d9a1-443c-4717-9608-098946ca22e0" providerId="ADAL" clId="{386DB0FC-4E07-4570-AED5-7C19350D353B}" dt="2019-02-03T12:21:37.023" v="6718" actId="20577"/>
        <pc:sldMkLst>
          <pc:docMk/>
          <pc:sldMk cId="2172138359" sldId="282"/>
        </pc:sldMkLst>
        <pc:spChg chg="mod">
          <ac:chgData name="Tim Bashford" userId="5fd3d9a1-443c-4717-9608-098946ca22e0" providerId="ADAL" clId="{386DB0FC-4E07-4570-AED5-7C19350D353B}" dt="2019-02-03T12:00:30.927" v="4302" actId="20577"/>
          <ac:spMkLst>
            <pc:docMk/>
            <pc:sldMk cId="2172138359" sldId="282"/>
            <ac:spMk id="2" creationId="{160E72B6-7AD3-4690-B3DC-4C8173F96F46}"/>
          </ac:spMkLst>
        </pc:spChg>
        <pc:spChg chg="mod">
          <ac:chgData name="Tim Bashford" userId="5fd3d9a1-443c-4717-9608-098946ca22e0" providerId="ADAL" clId="{386DB0FC-4E07-4570-AED5-7C19350D353B}" dt="2019-02-03T12:21:37.023" v="6718" actId="20577"/>
          <ac:spMkLst>
            <pc:docMk/>
            <pc:sldMk cId="2172138359" sldId="282"/>
            <ac:spMk id="3" creationId="{3D5723EF-3693-4BC1-8B0F-F51B79BD64E0}"/>
          </ac:spMkLst>
        </pc:spChg>
      </pc:sldChg>
      <pc:sldChg chg="modSp add">
        <pc:chgData name="Tim Bashford" userId="5fd3d9a1-443c-4717-9608-098946ca22e0" providerId="ADAL" clId="{386DB0FC-4E07-4570-AED5-7C19350D353B}" dt="2019-02-03T12:36:19.292" v="8341" actId="20577"/>
        <pc:sldMkLst>
          <pc:docMk/>
          <pc:sldMk cId="2299856031" sldId="283"/>
        </pc:sldMkLst>
        <pc:spChg chg="mod">
          <ac:chgData name="Tim Bashford" userId="5fd3d9a1-443c-4717-9608-098946ca22e0" providerId="ADAL" clId="{386DB0FC-4E07-4570-AED5-7C19350D353B}" dt="2019-02-03T12:11:24.628" v="5239"/>
          <ac:spMkLst>
            <pc:docMk/>
            <pc:sldMk cId="2299856031" sldId="283"/>
            <ac:spMk id="2" creationId="{4AE04717-55B0-4E1A-A481-00CE56F144F2}"/>
          </ac:spMkLst>
        </pc:spChg>
        <pc:spChg chg="mod">
          <ac:chgData name="Tim Bashford" userId="5fd3d9a1-443c-4717-9608-098946ca22e0" providerId="ADAL" clId="{386DB0FC-4E07-4570-AED5-7C19350D353B}" dt="2019-02-03T12:36:19.292" v="8341" actId="20577"/>
          <ac:spMkLst>
            <pc:docMk/>
            <pc:sldMk cId="2299856031" sldId="283"/>
            <ac:spMk id="3" creationId="{892207F9-0BF4-4C34-9DAE-997092CAB9D7}"/>
          </ac:spMkLst>
        </pc:spChg>
      </pc:sldChg>
      <pc:sldChg chg="modSp add">
        <pc:chgData name="Tim Bashford" userId="5fd3d9a1-443c-4717-9608-098946ca22e0" providerId="ADAL" clId="{386DB0FC-4E07-4570-AED5-7C19350D353B}" dt="2019-02-03T12:28:48.738" v="7555" actId="20577"/>
        <pc:sldMkLst>
          <pc:docMk/>
          <pc:sldMk cId="2582368619" sldId="284"/>
        </pc:sldMkLst>
        <pc:spChg chg="mod">
          <ac:chgData name="Tim Bashford" userId="5fd3d9a1-443c-4717-9608-098946ca22e0" providerId="ADAL" clId="{386DB0FC-4E07-4570-AED5-7C19350D353B}" dt="2019-02-03T12:17:16.060" v="6143" actId="20577"/>
          <ac:spMkLst>
            <pc:docMk/>
            <pc:sldMk cId="2582368619" sldId="284"/>
            <ac:spMk id="2" creationId="{1AA1A940-7041-4AB4-AED4-212413833F2E}"/>
          </ac:spMkLst>
        </pc:spChg>
        <pc:spChg chg="mod">
          <ac:chgData name="Tim Bashford" userId="5fd3d9a1-443c-4717-9608-098946ca22e0" providerId="ADAL" clId="{386DB0FC-4E07-4570-AED5-7C19350D353B}" dt="2019-02-03T12:28:48.738" v="7555" actId="20577"/>
          <ac:spMkLst>
            <pc:docMk/>
            <pc:sldMk cId="2582368619" sldId="284"/>
            <ac:spMk id="3" creationId="{D2F8A55B-1B02-4324-95D8-3521A45CD2FA}"/>
          </ac:spMkLst>
        </pc:spChg>
      </pc:sldChg>
      <pc:sldChg chg="modSp add">
        <pc:chgData name="Tim Bashford" userId="5fd3d9a1-443c-4717-9608-098946ca22e0" providerId="ADAL" clId="{386DB0FC-4E07-4570-AED5-7C19350D353B}" dt="2019-02-03T12:35:55.517" v="8338" actId="20577"/>
        <pc:sldMkLst>
          <pc:docMk/>
          <pc:sldMk cId="144239018" sldId="285"/>
        </pc:sldMkLst>
        <pc:spChg chg="mod">
          <ac:chgData name="Tim Bashford" userId="5fd3d9a1-443c-4717-9608-098946ca22e0" providerId="ADAL" clId="{386DB0FC-4E07-4570-AED5-7C19350D353B}" dt="2019-02-03T12:23:52.774" v="7261"/>
          <ac:spMkLst>
            <pc:docMk/>
            <pc:sldMk cId="144239018" sldId="285"/>
            <ac:spMk id="2" creationId="{968E7FFC-E877-4174-B0B7-B460FE545399}"/>
          </ac:spMkLst>
        </pc:spChg>
        <pc:spChg chg="mod">
          <ac:chgData name="Tim Bashford" userId="5fd3d9a1-443c-4717-9608-098946ca22e0" providerId="ADAL" clId="{386DB0FC-4E07-4570-AED5-7C19350D353B}" dt="2019-02-03T12:35:55.517" v="8338" actId="20577"/>
          <ac:spMkLst>
            <pc:docMk/>
            <pc:sldMk cId="144239018" sldId="285"/>
            <ac:spMk id="3" creationId="{15797B45-6E4E-4C55-98B2-CFEA469437E3}"/>
          </ac:spMkLst>
        </pc:spChg>
      </pc:sldChg>
      <pc:sldChg chg="addSp delSp modSp add">
        <pc:chgData name="Tim Bashford" userId="5fd3d9a1-443c-4717-9608-098946ca22e0" providerId="ADAL" clId="{386DB0FC-4E07-4570-AED5-7C19350D353B}" dt="2019-02-03T13:38:35.353" v="8840" actId="20577"/>
        <pc:sldMkLst>
          <pc:docMk/>
          <pc:sldMk cId="1389045608" sldId="286"/>
        </pc:sldMkLst>
        <pc:spChg chg="mod">
          <ac:chgData name="Tim Bashford" userId="5fd3d9a1-443c-4717-9608-098946ca22e0" providerId="ADAL" clId="{386DB0FC-4E07-4570-AED5-7C19350D353B}" dt="2019-02-03T13:33:21.328" v="8482" actId="20577"/>
          <ac:spMkLst>
            <pc:docMk/>
            <pc:sldMk cId="1389045608" sldId="286"/>
            <ac:spMk id="2" creationId="{107CB3DB-474D-475E-B5FA-2154A54404AB}"/>
          </ac:spMkLst>
        </pc:spChg>
        <pc:spChg chg="del">
          <ac:chgData name="Tim Bashford" userId="5fd3d9a1-443c-4717-9608-098946ca22e0" providerId="ADAL" clId="{386DB0FC-4E07-4570-AED5-7C19350D353B}" dt="2019-02-03T12:47:51.482" v="8420" actId="478"/>
          <ac:spMkLst>
            <pc:docMk/>
            <pc:sldMk cId="1389045608" sldId="286"/>
            <ac:spMk id="3" creationId="{26189688-F787-4F9C-97AC-572EA9575305}"/>
          </ac:spMkLst>
        </pc:spChg>
        <pc:spChg chg="add mod">
          <ac:chgData name="Tim Bashford" userId="5fd3d9a1-443c-4717-9608-098946ca22e0" providerId="ADAL" clId="{386DB0FC-4E07-4570-AED5-7C19350D353B}" dt="2019-02-03T13:33:31.526" v="8483" actId="113"/>
          <ac:spMkLst>
            <pc:docMk/>
            <pc:sldMk cId="1389045608" sldId="286"/>
            <ac:spMk id="4" creationId="{55A4C4D5-A488-4B8C-BA59-3A33D126843C}"/>
          </ac:spMkLst>
        </pc:spChg>
        <pc:spChg chg="add mod">
          <ac:chgData name="Tim Bashford" userId="5fd3d9a1-443c-4717-9608-098946ca22e0" providerId="ADAL" clId="{386DB0FC-4E07-4570-AED5-7C19350D353B}" dt="2019-02-03T13:33:34.927" v="8484" actId="113"/>
          <ac:spMkLst>
            <pc:docMk/>
            <pc:sldMk cId="1389045608" sldId="286"/>
            <ac:spMk id="5" creationId="{D6E034D2-83E3-4695-9443-636D43D6C851}"/>
          </ac:spMkLst>
        </pc:spChg>
        <pc:spChg chg="add mod">
          <ac:chgData name="Tim Bashford" userId="5fd3d9a1-443c-4717-9608-098946ca22e0" providerId="ADAL" clId="{386DB0FC-4E07-4570-AED5-7C19350D353B}" dt="2019-02-03T13:33:01.623" v="8436" actId="20577"/>
          <ac:spMkLst>
            <pc:docMk/>
            <pc:sldMk cId="1389045608" sldId="286"/>
            <ac:spMk id="6" creationId="{C7DC4952-B8C8-433C-A817-DCE0931E507A}"/>
          </ac:spMkLst>
        </pc:spChg>
        <pc:spChg chg="add del mod">
          <ac:chgData name="Tim Bashford" userId="5fd3d9a1-443c-4717-9608-098946ca22e0" providerId="ADAL" clId="{386DB0FC-4E07-4570-AED5-7C19350D353B}" dt="2019-02-03T13:37:24.044" v="8486" actId="478"/>
          <ac:spMkLst>
            <pc:docMk/>
            <pc:sldMk cId="1389045608" sldId="286"/>
            <ac:spMk id="7" creationId="{9386C061-2EAD-42CD-A861-83C8303E801F}"/>
          </ac:spMkLst>
        </pc:spChg>
        <pc:spChg chg="add mod">
          <ac:chgData name="Tim Bashford" userId="5fd3d9a1-443c-4717-9608-098946ca22e0" providerId="ADAL" clId="{386DB0FC-4E07-4570-AED5-7C19350D353B}" dt="2019-02-03T13:38:35.353" v="8840" actId="20577"/>
          <ac:spMkLst>
            <pc:docMk/>
            <pc:sldMk cId="1389045608" sldId="286"/>
            <ac:spMk id="8" creationId="{0B6F3E8E-45C6-4DC9-A2DE-7AF3ADF7E2B5}"/>
          </ac:spMkLst>
        </pc:spChg>
      </pc:sldChg>
      <pc:sldChg chg="modSp add">
        <pc:chgData name="Tim Bashford" userId="5fd3d9a1-443c-4717-9608-098946ca22e0" providerId="ADAL" clId="{386DB0FC-4E07-4570-AED5-7C19350D353B}" dt="2019-02-03T14:03:23.337" v="9607" actId="6549"/>
        <pc:sldMkLst>
          <pc:docMk/>
          <pc:sldMk cId="820404096" sldId="287"/>
        </pc:sldMkLst>
        <pc:spChg chg="mod">
          <ac:chgData name="Tim Bashford" userId="5fd3d9a1-443c-4717-9608-098946ca22e0" providerId="ADAL" clId="{386DB0FC-4E07-4570-AED5-7C19350D353B}" dt="2019-02-03T13:43:55.231" v="8902" actId="20577"/>
          <ac:spMkLst>
            <pc:docMk/>
            <pc:sldMk cId="820404096" sldId="287"/>
            <ac:spMk id="2" creationId="{16E02D5F-B502-44A0-B328-7F8950CEBDE1}"/>
          </ac:spMkLst>
        </pc:spChg>
        <pc:spChg chg="mod">
          <ac:chgData name="Tim Bashford" userId="5fd3d9a1-443c-4717-9608-098946ca22e0" providerId="ADAL" clId="{386DB0FC-4E07-4570-AED5-7C19350D353B}" dt="2019-02-03T14:03:23.337" v="9607" actId="6549"/>
          <ac:spMkLst>
            <pc:docMk/>
            <pc:sldMk cId="820404096" sldId="287"/>
            <ac:spMk id="3" creationId="{4C5070E9-BA75-424E-A91D-3957B78A54A2}"/>
          </ac:spMkLst>
        </pc:spChg>
      </pc:sldChg>
      <pc:sldChg chg="modSp add">
        <pc:chgData name="Tim Bashford" userId="5fd3d9a1-443c-4717-9608-098946ca22e0" providerId="ADAL" clId="{386DB0FC-4E07-4570-AED5-7C19350D353B}" dt="2019-02-03T14:35:55.634" v="10626" actId="20577"/>
        <pc:sldMkLst>
          <pc:docMk/>
          <pc:sldMk cId="2635949487" sldId="288"/>
        </pc:sldMkLst>
        <pc:spChg chg="mod">
          <ac:chgData name="Tim Bashford" userId="5fd3d9a1-443c-4717-9608-098946ca22e0" providerId="ADAL" clId="{386DB0FC-4E07-4570-AED5-7C19350D353B}" dt="2019-02-03T14:35:55.634" v="10626" actId="20577"/>
          <ac:spMkLst>
            <pc:docMk/>
            <pc:sldMk cId="2635949487" sldId="288"/>
            <ac:spMk id="2" creationId="{4A75BD5E-33B2-408B-9D34-DC3504E803BD}"/>
          </ac:spMkLst>
        </pc:spChg>
        <pc:spChg chg="mod">
          <ac:chgData name="Tim Bashford" userId="5fd3d9a1-443c-4717-9608-098946ca22e0" providerId="ADAL" clId="{386DB0FC-4E07-4570-AED5-7C19350D353B}" dt="2019-02-03T14:35:49.551" v="10614" actId="20577"/>
          <ac:spMkLst>
            <pc:docMk/>
            <pc:sldMk cId="2635949487" sldId="288"/>
            <ac:spMk id="3" creationId="{3C929D06-DFFC-4BF1-9628-BB4C669B042E}"/>
          </ac:spMkLst>
        </pc:spChg>
      </pc:sldChg>
    </pc:docChg>
  </pc:docChgLst>
  <pc:docChgLst>
    <pc:chgData name="Tim Bashford" userId="5fd3d9a1-443c-4717-9608-098946ca22e0" providerId="ADAL" clId="{73E1F756-0169-45E3-A909-6FF5C2B20D82}"/>
    <pc:docChg chg="modSld">
      <pc:chgData name="Tim Bashford" userId="5fd3d9a1-443c-4717-9608-098946ca22e0" providerId="ADAL" clId="{73E1F756-0169-45E3-A909-6FF5C2B20D82}" dt="2021-02-04T16:00:48.551" v="39" actId="1076"/>
      <pc:docMkLst>
        <pc:docMk/>
      </pc:docMkLst>
      <pc:sldChg chg="modSp mod">
        <pc:chgData name="Tim Bashford" userId="5fd3d9a1-443c-4717-9608-098946ca22e0" providerId="ADAL" clId="{73E1F756-0169-45E3-A909-6FF5C2B20D82}" dt="2021-02-04T15:20:27.392" v="29" actId="6549"/>
        <pc:sldMkLst>
          <pc:docMk/>
          <pc:sldMk cId="2335305810" sldId="277"/>
        </pc:sldMkLst>
        <pc:spChg chg="mod">
          <ac:chgData name="Tim Bashford" userId="5fd3d9a1-443c-4717-9608-098946ca22e0" providerId="ADAL" clId="{73E1F756-0169-45E3-A909-6FF5C2B20D82}" dt="2021-02-04T15:20:27.392" v="29" actId="6549"/>
          <ac:spMkLst>
            <pc:docMk/>
            <pc:sldMk cId="2335305810" sldId="277"/>
            <ac:spMk id="3" creationId="{7E091A30-E9DB-46E8-9DCE-99C97133955E}"/>
          </ac:spMkLst>
        </pc:spChg>
      </pc:sldChg>
      <pc:sldChg chg="modSp mod">
        <pc:chgData name="Tim Bashford" userId="5fd3d9a1-443c-4717-9608-098946ca22e0" providerId="ADAL" clId="{73E1F756-0169-45E3-A909-6FF5C2B20D82}" dt="2021-02-04T15:34:57.036" v="35" actId="20577"/>
        <pc:sldMkLst>
          <pc:docMk/>
          <pc:sldMk cId="1107293622" sldId="281"/>
        </pc:sldMkLst>
        <pc:spChg chg="mod">
          <ac:chgData name="Tim Bashford" userId="5fd3d9a1-443c-4717-9608-098946ca22e0" providerId="ADAL" clId="{73E1F756-0169-45E3-A909-6FF5C2B20D82}" dt="2021-02-04T15:34:57.036" v="35" actId="20577"/>
          <ac:spMkLst>
            <pc:docMk/>
            <pc:sldMk cId="1107293622" sldId="281"/>
            <ac:spMk id="3" creationId="{44AAD50E-3883-49D5-B43B-052A1EF9D611}"/>
          </ac:spMkLst>
        </pc:spChg>
      </pc:sldChg>
      <pc:sldChg chg="modSp mod">
        <pc:chgData name="Tim Bashford" userId="5fd3d9a1-443c-4717-9608-098946ca22e0" providerId="ADAL" clId="{73E1F756-0169-45E3-A909-6FF5C2B20D82}" dt="2021-02-04T16:00:48.551" v="39" actId="1076"/>
        <pc:sldMkLst>
          <pc:docMk/>
          <pc:sldMk cId="1389045608" sldId="286"/>
        </pc:sldMkLst>
        <pc:spChg chg="mod">
          <ac:chgData name="Tim Bashford" userId="5fd3d9a1-443c-4717-9608-098946ca22e0" providerId="ADAL" clId="{73E1F756-0169-45E3-A909-6FF5C2B20D82}" dt="2021-02-04T15:57:44.153" v="38" actId="20578"/>
          <ac:spMkLst>
            <pc:docMk/>
            <pc:sldMk cId="1389045608" sldId="286"/>
            <ac:spMk id="4" creationId="{55A4C4D5-A488-4B8C-BA59-3A33D126843C}"/>
          </ac:spMkLst>
        </pc:spChg>
        <pc:spChg chg="mod">
          <ac:chgData name="Tim Bashford" userId="5fd3d9a1-443c-4717-9608-098946ca22e0" providerId="ADAL" clId="{73E1F756-0169-45E3-A909-6FF5C2B20D82}" dt="2021-02-04T16:00:48.551" v="39" actId="1076"/>
          <ac:spMkLst>
            <pc:docMk/>
            <pc:sldMk cId="1389045608" sldId="286"/>
            <ac:spMk id="5" creationId="{D6E034D2-83E3-4695-9443-636D43D6C85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460838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46578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403997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B77E04-F02F-42A2-BE12-3394C4D864A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35207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77E04-F02F-42A2-BE12-3394C4D864A9}" type="datetimeFigureOut">
              <a:rPr lang="en-GB" smtClean="0"/>
              <a:t>08/02/2023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485699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B77E04-F02F-42A2-BE12-3394C4D864A9}" type="datetimeFigureOut">
              <a:rPr lang="en-GB" smtClean="0"/>
              <a:t>08/02/2023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60663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B77E04-F02F-42A2-BE12-3394C4D864A9}" type="datetimeFigureOut">
              <a:rPr lang="en-GB" smtClean="0"/>
              <a:t>08/02/2023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870416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291376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6565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5403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55318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939154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7652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958680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438263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5419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B77E04-F02F-42A2-BE12-3394C4D864A9}" type="datetimeFigureOut">
              <a:rPr lang="en-GB" smtClean="0"/>
              <a:t>08/02/2023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8097F89-1D0B-4CBA-8180-D1A5548E2876}" type="slidenum">
              <a:rPr lang="en-GB" smtClean="0"/>
              <a:t>‹#›</a:t>
            </a:fld>
            <a:endParaRPr lang="en-GB"/>
          </a:p>
        </p:txBody>
      </p:sp>
    </p:spTree>
    <p:extLst>
      <p:ext uri="{BB962C8B-B14F-4D97-AF65-F5344CB8AC3E}">
        <p14:creationId xmlns:p14="http://schemas.microsoft.com/office/powerpoint/2010/main" val="24931160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en.wikipedia.org/wiki/User_Datagram_Protocol" TargetMode="External"/><Relationship Id="rId2" Type="http://schemas.openxmlformats.org/officeDocument/2006/relationships/hyperlink" Target="https://en.wikipedia.org/wiki/QUIC"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dog.ceo/dog-api/breeds-list" TargetMode="External"/><Relationship Id="rId2" Type="http://schemas.openxmlformats.org/officeDocument/2006/relationships/hyperlink" Target="https://dog.ceo/api/breed/breedname/images/rand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8AC0-0613-4E3A-A791-11794A99139D}"/>
              </a:ext>
            </a:extLst>
          </p:cNvPr>
          <p:cNvSpPr>
            <a:spLocks noGrp="1"/>
          </p:cNvSpPr>
          <p:nvPr>
            <p:ph type="ctrTitle"/>
          </p:nvPr>
        </p:nvSpPr>
        <p:spPr/>
        <p:txBody>
          <a:bodyPr/>
          <a:lstStyle/>
          <a:p>
            <a:r>
              <a:rPr lang="en-GB" dirty="0"/>
              <a:t>HTTP over TCP/IP</a:t>
            </a:r>
          </a:p>
        </p:txBody>
      </p:sp>
      <p:sp>
        <p:nvSpPr>
          <p:cNvPr id="3" name="Subtitle 2">
            <a:extLst>
              <a:ext uri="{FF2B5EF4-FFF2-40B4-BE49-F238E27FC236}">
                <a16:creationId xmlns:a16="http://schemas.microsoft.com/office/drawing/2014/main" id="{C19C685E-0F89-4A65-8D50-B38296A66A53}"/>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56565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85F0-D020-4C80-AAF3-8E01A9EF9702}"/>
              </a:ext>
            </a:extLst>
          </p:cNvPr>
          <p:cNvSpPr>
            <a:spLocks noGrp="1"/>
          </p:cNvSpPr>
          <p:nvPr>
            <p:ph type="title"/>
          </p:nvPr>
        </p:nvSpPr>
        <p:spPr/>
        <p:txBody>
          <a:bodyPr/>
          <a:lstStyle/>
          <a:p>
            <a:r>
              <a:rPr lang="en-GB" dirty="0"/>
              <a:t>Transmission Control Protocol over Internet Protocol (TCP/IP)</a:t>
            </a:r>
          </a:p>
        </p:txBody>
      </p:sp>
      <p:sp>
        <p:nvSpPr>
          <p:cNvPr id="3" name="Content Placeholder 2">
            <a:extLst>
              <a:ext uri="{FF2B5EF4-FFF2-40B4-BE49-F238E27FC236}">
                <a16:creationId xmlns:a16="http://schemas.microsoft.com/office/drawing/2014/main" id="{7EDA5152-ACBC-44BC-9761-6C2F5B35E1C1}"/>
              </a:ext>
            </a:extLst>
          </p:cNvPr>
          <p:cNvSpPr>
            <a:spLocks noGrp="1"/>
          </p:cNvSpPr>
          <p:nvPr>
            <p:ph idx="1"/>
          </p:nvPr>
        </p:nvSpPr>
        <p:spPr/>
        <p:txBody>
          <a:bodyPr/>
          <a:lstStyle/>
          <a:p>
            <a:r>
              <a:rPr lang="en-GB" dirty="0"/>
              <a:t>TCP/IP is the “language” of most network communication.</a:t>
            </a:r>
          </a:p>
          <a:p>
            <a:r>
              <a:rPr lang="en-GB" dirty="0"/>
              <a:t>TCP is the way – at least the most common way - the data is represented, IP is the address the data is directed to.</a:t>
            </a:r>
          </a:p>
          <a:p>
            <a:r>
              <a:rPr lang="en-GB" dirty="0"/>
              <a:t>We all know what IP is (hopefully) </a:t>
            </a:r>
            <a:r>
              <a:rPr lang="en-GB" dirty="0">
                <a:sym typeface="Wingdings" panose="05000000000000000000" pitchFamily="2" charset="2"/>
              </a:rPr>
              <a:t>.</a:t>
            </a:r>
            <a:endParaRPr lang="en-GB" dirty="0"/>
          </a:p>
          <a:p>
            <a:r>
              <a:rPr lang="en-GB" dirty="0"/>
              <a:t>TCP is the practical reality of how data is taken from one computer, turned into packets, sent, received on the other side and turned back into data.</a:t>
            </a:r>
          </a:p>
          <a:p>
            <a:r>
              <a:rPr lang="en-GB" dirty="0"/>
              <a:t>User Datagram Protocol (UDP) is an alternative we’ll discuss later, which is eventually going to become a lot more relevant.</a:t>
            </a:r>
          </a:p>
        </p:txBody>
      </p:sp>
    </p:spTree>
    <p:extLst>
      <p:ext uri="{BB962C8B-B14F-4D97-AF65-F5344CB8AC3E}">
        <p14:creationId xmlns:p14="http://schemas.microsoft.com/office/powerpoint/2010/main" val="568243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9958-A758-487D-BD4E-F39F00612F1E}"/>
              </a:ext>
            </a:extLst>
          </p:cNvPr>
          <p:cNvSpPr>
            <a:spLocks noGrp="1"/>
          </p:cNvSpPr>
          <p:nvPr>
            <p:ph type="title"/>
          </p:nvPr>
        </p:nvSpPr>
        <p:spPr/>
        <p:txBody>
          <a:bodyPr/>
          <a:lstStyle/>
          <a:p>
            <a:r>
              <a:rPr lang="en-GB" dirty="0"/>
              <a:t>Packets</a:t>
            </a:r>
          </a:p>
        </p:txBody>
      </p:sp>
      <p:sp>
        <p:nvSpPr>
          <p:cNvPr id="3" name="Content Placeholder 2">
            <a:extLst>
              <a:ext uri="{FF2B5EF4-FFF2-40B4-BE49-F238E27FC236}">
                <a16:creationId xmlns:a16="http://schemas.microsoft.com/office/drawing/2014/main" id="{C2FB42AF-1D7F-4226-A10E-667487F33C73}"/>
              </a:ext>
            </a:extLst>
          </p:cNvPr>
          <p:cNvSpPr>
            <a:spLocks noGrp="1"/>
          </p:cNvSpPr>
          <p:nvPr>
            <p:ph idx="1"/>
          </p:nvPr>
        </p:nvSpPr>
        <p:spPr>
          <a:xfrm>
            <a:off x="677334" y="2160589"/>
            <a:ext cx="8596668" cy="3880773"/>
          </a:xfrm>
        </p:spPr>
        <p:txBody>
          <a:bodyPr>
            <a:normAutofit lnSpcReduction="10000"/>
          </a:bodyPr>
          <a:lstStyle/>
          <a:p>
            <a:r>
              <a:rPr lang="en-GB" dirty="0"/>
              <a:t>Networks are not fundamentally reliable.</a:t>
            </a:r>
          </a:p>
          <a:p>
            <a:pPr lvl="1"/>
            <a:r>
              <a:rPr lang="en-GB" dirty="0"/>
              <a:t>Reliability is not guaranteed.</a:t>
            </a:r>
          </a:p>
          <a:p>
            <a:pPr lvl="1"/>
            <a:r>
              <a:rPr lang="en-GB" dirty="0"/>
              <a:t>Errors happen even on “stable” networks.</a:t>
            </a:r>
          </a:p>
          <a:p>
            <a:r>
              <a:rPr lang="en-GB" dirty="0"/>
              <a:t>Sending data as one huge stream increases the chance of a fault at some stage.</a:t>
            </a:r>
          </a:p>
          <a:p>
            <a:pPr lvl="1"/>
            <a:r>
              <a:rPr lang="en-GB" dirty="0"/>
              <a:t>When a fault occurs, data has to be re-sent.</a:t>
            </a:r>
          </a:p>
          <a:p>
            <a:pPr lvl="1"/>
            <a:r>
              <a:rPr lang="en-GB" dirty="0"/>
              <a:t>The smaller the data, the less data to re-send.</a:t>
            </a:r>
          </a:p>
          <a:p>
            <a:pPr lvl="1"/>
            <a:r>
              <a:rPr lang="en-GB" dirty="0"/>
              <a:t>Because there’s metadata attached to each packet*, packets also don’t want to be too small.</a:t>
            </a:r>
          </a:p>
          <a:p>
            <a:pPr lvl="1"/>
            <a:r>
              <a:rPr lang="en-GB" dirty="0"/>
              <a:t>Packets tend to be a little over 1kb.</a:t>
            </a:r>
          </a:p>
          <a:p>
            <a:r>
              <a:rPr lang="en-GB" dirty="0"/>
              <a:t>Packets can be “encapsulated” (wrapped) in other packets.</a:t>
            </a:r>
          </a:p>
        </p:txBody>
      </p:sp>
      <p:sp>
        <p:nvSpPr>
          <p:cNvPr id="4" name="TextBox 3">
            <a:extLst>
              <a:ext uri="{FF2B5EF4-FFF2-40B4-BE49-F238E27FC236}">
                <a16:creationId xmlns:a16="http://schemas.microsoft.com/office/drawing/2014/main" id="{111228A6-C754-4EBE-A5A3-F924650F3029}"/>
              </a:ext>
            </a:extLst>
          </p:cNvPr>
          <p:cNvSpPr txBox="1"/>
          <p:nvPr/>
        </p:nvSpPr>
        <p:spPr>
          <a:xfrm>
            <a:off x="9206144" y="1340528"/>
            <a:ext cx="2902998" cy="1477328"/>
          </a:xfrm>
          <a:prstGeom prst="rect">
            <a:avLst/>
          </a:prstGeom>
          <a:noFill/>
        </p:spPr>
        <p:txBody>
          <a:bodyPr wrap="square" rtlCol="0">
            <a:spAutoFit/>
          </a:bodyPr>
          <a:lstStyle/>
          <a:p>
            <a:r>
              <a:rPr lang="en-GB" dirty="0"/>
              <a:t>*</a:t>
            </a:r>
          </a:p>
          <a:p>
            <a:r>
              <a:rPr lang="en-GB" dirty="0"/>
              <a:t>Ethernet frame: 24 bytes</a:t>
            </a:r>
          </a:p>
          <a:p>
            <a:r>
              <a:rPr lang="en-GB" dirty="0"/>
              <a:t>IPv4 header: 20 bytes</a:t>
            </a:r>
          </a:p>
          <a:p>
            <a:r>
              <a:rPr lang="en-GB" dirty="0"/>
              <a:t>TCP header: 20 bytes</a:t>
            </a:r>
          </a:p>
          <a:p>
            <a:r>
              <a:rPr lang="en-GB" dirty="0"/>
              <a:t>64 bytes minimum</a:t>
            </a:r>
          </a:p>
        </p:txBody>
      </p:sp>
    </p:spTree>
    <p:extLst>
      <p:ext uri="{BB962C8B-B14F-4D97-AF65-F5344CB8AC3E}">
        <p14:creationId xmlns:p14="http://schemas.microsoft.com/office/powerpoint/2010/main" val="295581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8983-445E-453A-955A-D464520FE22A}"/>
              </a:ext>
            </a:extLst>
          </p:cNvPr>
          <p:cNvSpPr>
            <a:spLocks noGrp="1"/>
          </p:cNvSpPr>
          <p:nvPr>
            <p:ph type="title"/>
          </p:nvPr>
        </p:nvSpPr>
        <p:spPr/>
        <p:txBody>
          <a:bodyPr/>
          <a:lstStyle/>
          <a:p>
            <a:r>
              <a:rPr lang="en-GB" dirty="0"/>
              <a:t>Packet structure (Network packets)</a:t>
            </a:r>
          </a:p>
        </p:txBody>
      </p:sp>
      <p:sp>
        <p:nvSpPr>
          <p:cNvPr id="3" name="Content Placeholder 2">
            <a:extLst>
              <a:ext uri="{FF2B5EF4-FFF2-40B4-BE49-F238E27FC236}">
                <a16:creationId xmlns:a16="http://schemas.microsoft.com/office/drawing/2014/main" id="{2FD52727-E65E-4C8D-9611-765DC00449E4}"/>
              </a:ext>
            </a:extLst>
          </p:cNvPr>
          <p:cNvSpPr>
            <a:spLocks noGrp="1"/>
          </p:cNvSpPr>
          <p:nvPr>
            <p:ph idx="1"/>
          </p:nvPr>
        </p:nvSpPr>
        <p:spPr/>
        <p:txBody>
          <a:bodyPr/>
          <a:lstStyle/>
          <a:p>
            <a:r>
              <a:rPr lang="en-GB" dirty="0"/>
              <a:t>Header – instructions and metadata relating to the packet:</a:t>
            </a:r>
          </a:p>
          <a:p>
            <a:pPr lvl="1"/>
            <a:r>
              <a:rPr lang="en-GB" dirty="0"/>
              <a:t>Destination/origin address</a:t>
            </a:r>
          </a:p>
          <a:p>
            <a:pPr lvl="1"/>
            <a:r>
              <a:rPr lang="en-GB" dirty="0"/>
              <a:t>Packet number (if sequenced) and/or synchronisation</a:t>
            </a:r>
          </a:p>
          <a:p>
            <a:pPr lvl="1"/>
            <a:r>
              <a:rPr lang="en-GB" dirty="0"/>
              <a:t>Length – though some protocols use a fixed length</a:t>
            </a:r>
          </a:p>
          <a:p>
            <a:r>
              <a:rPr lang="en-GB" dirty="0"/>
              <a:t>Payload – the data being carried.</a:t>
            </a:r>
          </a:p>
          <a:p>
            <a:r>
              <a:rPr lang="en-GB" dirty="0"/>
              <a:t>Trailer – the data at the end of the packet, usually to ensure it was received correctly.</a:t>
            </a:r>
          </a:p>
          <a:p>
            <a:pPr lvl="1"/>
            <a:r>
              <a:rPr lang="en-GB" dirty="0"/>
              <a:t>Most commonly a Cyclic Redundancy Check (CRC) – the sum of the bits stored in hexadecimal.</a:t>
            </a:r>
          </a:p>
          <a:p>
            <a:pPr lvl="1"/>
            <a:endParaRPr lang="en-GB" dirty="0"/>
          </a:p>
        </p:txBody>
      </p:sp>
    </p:spTree>
    <p:extLst>
      <p:ext uri="{BB962C8B-B14F-4D97-AF65-F5344CB8AC3E}">
        <p14:creationId xmlns:p14="http://schemas.microsoft.com/office/powerpoint/2010/main" val="109918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9B29-88AA-4F4D-83DE-B1C1F07EAD96}"/>
              </a:ext>
            </a:extLst>
          </p:cNvPr>
          <p:cNvSpPr>
            <a:spLocks noGrp="1"/>
          </p:cNvSpPr>
          <p:nvPr>
            <p:ph type="title"/>
          </p:nvPr>
        </p:nvSpPr>
        <p:spPr/>
        <p:txBody>
          <a:bodyPr/>
          <a:lstStyle/>
          <a:p>
            <a:r>
              <a:rPr lang="en-GB" dirty="0"/>
              <a:t>TCP packets</a:t>
            </a:r>
          </a:p>
        </p:txBody>
      </p:sp>
      <p:sp>
        <p:nvSpPr>
          <p:cNvPr id="3" name="Content Placeholder 2">
            <a:extLst>
              <a:ext uri="{FF2B5EF4-FFF2-40B4-BE49-F238E27FC236}">
                <a16:creationId xmlns:a16="http://schemas.microsoft.com/office/drawing/2014/main" id="{34FDC53F-A0AD-4F2B-9E7E-F49EE07588FD}"/>
              </a:ext>
            </a:extLst>
          </p:cNvPr>
          <p:cNvSpPr>
            <a:spLocks noGrp="1"/>
          </p:cNvSpPr>
          <p:nvPr>
            <p:ph idx="1"/>
          </p:nvPr>
        </p:nvSpPr>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We’ve talked about ports previously.  Lots of information you don’t need to worry too much about (further reading if interested).  Crucially, no address, because we wrap our TCP packets up in…</a:t>
            </a:r>
          </a:p>
        </p:txBody>
      </p:sp>
      <p:graphicFrame>
        <p:nvGraphicFramePr>
          <p:cNvPr id="4" name="Table 3">
            <a:extLst>
              <a:ext uri="{FF2B5EF4-FFF2-40B4-BE49-F238E27FC236}">
                <a16:creationId xmlns:a16="http://schemas.microsoft.com/office/drawing/2014/main" id="{CA39E062-B6A7-4172-B98C-0FF016C51620}"/>
              </a:ext>
            </a:extLst>
          </p:cNvPr>
          <p:cNvGraphicFramePr>
            <a:graphicFrameLocks noGrp="1"/>
          </p:cNvGraphicFramePr>
          <p:nvPr>
            <p:extLst>
              <p:ext uri="{D42A27DB-BD31-4B8C-83A1-F6EECF244321}">
                <p14:modId xmlns:p14="http://schemas.microsoft.com/office/powerpoint/2010/main" val="4203512557"/>
              </p:ext>
            </p:extLst>
          </p:nvPr>
        </p:nvGraphicFramePr>
        <p:xfrm>
          <a:off x="1146002" y="1382608"/>
          <a:ext cx="8128000" cy="2595880"/>
        </p:xfrm>
        <a:graphic>
          <a:graphicData uri="http://schemas.openxmlformats.org/drawingml/2006/table">
            <a:tbl>
              <a:tblPr firstRow="1" bandRow="1">
                <a:tableStyleId>{69CF1AB2-1976-4502-BF36-3FF5EA218861}</a:tableStyleId>
              </a:tblPr>
              <a:tblGrid>
                <a:gridCol w="1354667">
                  <a:extLst>
                    <a:ext uri="{9D8B030D-6E8A-4147-A177-3AD203B41FA5}">
                      <a16:colId xmlns:a16="http://schemas.microsoft.com/office/drawing/2014/main" val="278930089"/>
                    </a:ext>
                  </a:extLst>
                </a:gridCol>
                <a:gridCol w="1354666">
                  <a:extLst>
                    <a:ext uri="{9D8B030D-6E8A-4147-A177-3AD203B41FA5}">
                      <a16:colId xmlns:a16="http://schemas.microsoft.com/office/drawing/2014/main" val="610904127"/>
                    </a:ext>
                  </a:extLst>
                </a:gridCol>
                <a:gridCol w="1354667">
                  <a:extLst>
                    <a:ext uri="{9D8B030D-6E8A-4147-A177-3AD203B41FA5}">
                      <a16:colId xmlns:a16="http://schemas.microsoft.com/office/drawing/2014/main" val="1426303701"/>
                    </a:ext>
                  </a:extLst>
                </a:gridCol>
                <a:gridCol w="4064000">
                  <a:extLst>
                    <a:ext uri="{9D8B030D-6E8A-4147-A177-3AD203B41FA5}">
                      <a16:colId xmlns:a16="http://schemas.microsoft.com/office/drawing/2014/main" val="3506654877"/>
                    </a:ext>
                  </a:extLst>
                </a:gridCol>
              </a:tblGrid>
              <a:tr h="370840">
                <a:tc gridSpan="3">
                  <a:txBody>
                    <a:bodyPr/>
                    <a:lstStyle/>
                    <a:p>
                      <a:pPr algn="ctr"/>
                      <a:r>
                        <a:rPr lang="en-GB" dirty="0"/>
                        <a:t>Source port</a:t>
                      </a:r>
                    </a:p>
                  </a:txBody>
                  <a:tcPr/>
                </a:tc>
                <a:tc hMerge="1">
                  <a:txBody>
                    <a:bodyPr/>
                    <a:lstStyle/>
                    <a:p>
                      <a:endParaRPr lang="en-GB"/>
                    </a:p>
                  </a:txBody>
                  <a:tcPr/>
                </a:tc>
                <a:tc hMerge="1">
                  <a:txBody>
                    <a:bodyPr/>
                    <a:lstStyle/>
                    <a:p>
                      <a:endParaRPr lang="en-GB"/>
                    </a:p>
                  </a:txBody>
                  <a:tcPr/>
                </a:tc>
                <a:tc>
                  <a:txBody>
                    <a:bodyPr/>
                    <a:lstStyle/>
                    <a:p>
                      <a:pPr algn="ctr"/>
                      <a:r>
                        <a:rPr lang="en-GB" dirty="0"/>
                        <a:t>Destination port</a:t>
                      </a:r>
                    </a:p>
                  </a:txBody>
                  <a:tcPr/>
                </a:tc>
                <a:extLst>
                  <a:ext uri="{0D108BD9-81ED-4DB2-BD59-A6C34878D82A}">
                    <a16:rowId xmlns:a16="http://schemas.microsoft.com/office/drawing/2014/main" val="3616039730"/>
                  </a:ext>
                </a:extLst>
              </a:tr>
              <a:tr h="370840">
                <a:tc gridSpan="4">
                  <a:txBody>
                    <a:bodyPr/>
                    <a:lstStyle/>
                    <a:p>
                      <a:pPr algn="ctr"/>
                      <a:r>
                        <a:rPr lang="en-GB" dirty="0"/>
                        <a:t>Sequence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4199647578"/>
                  </a:ext>
                </a:extLst>
              </a:tr>
              <a:tr h="370840">
                <a:tc gridSpan="4">
                  <a:txBody>
                    <a:bodyPr/>
                    <a:lstStyle/>
                    <a:p>
                      <a:pPr algn="ctr"/>
                      <a:r>
                        <a:rPr lang="en-GB" dirty="0"/>
                        <a:t>Acknowledgement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676496104"/>
                  </a:ext>
                </a:extLst>
              </a:tr>
              <a:tr h="370840">
                <a:tc>
                  <a:txBody>
                    <a:bodyPr/>
                    <a:lstStyle/>
                    <a:p>
                      <a:pPr algn="ctr"/>
                      <a:r>
                        <a:rPr lang="en-GB" dirty="0"/>
                        <a:t>Data offset</a:t>
                      </a:r>
                    </a:p>
                  </a:txBody>
                  <a:tcPr/>
                </a:tc>
                <a:tc>
                  <a:txBody>
                    <a:bodyPr/>
                    <a:lstStyle/>
                    <a:p>
                      <a:pPr algn="ctr"/>
                      <a:r>
                        <a:rPr lang="en-GB" dirty="0"/>
                        <a:t>Reserved</a:t>
                      </a:r>
                    </a:p>
                  </a:txBody>
                  <a:tcPr/>
                </a:tc>
                <a:tc>
                  <a:txBody>
                    <a:bodyPr/>
                    <a:lstStyle/>
                    <a:p>
                      <a:pPr algn="ctr"/>
                      <a:r>
                        <a:rPr lang="en-GB" dirty="0"/>
                        <a:t>Flags</a:t>
                      </a:r>
                    </a:p>
                  </a:txBody>
                  <a:tcPr/>
                </a:tc>
                <a:tc>
                  <a:txBody>
                    <a:bodyPr/>
                    <a:lstStyle/>
                    <a:p>
                      <a:pPr algn="ctr"/>
                      <a:r>
                        <a:rPr lang="en-GB" dirty="0"/>
                        <a:t>Window</a:t>
                      </a:r>
                    </a:p>
                  </a:txBody>
                  <a:tcPr/>
                </a:tc>
                <a:extLst>
                  <a:ext uri="{0D108BD9-81ED-4DB2-BD59-A6C34878D82A}">
                    <a16:rowId xmlns:a16="http://schemas.microsoft.com/office/drawing/2014/main" val="488427599"/>
                  </a:ext>
                </a:extLst>
              </a:tr>
              <a:tr h="370840">
                <a:tc gridSpan="3">
                  <a:txBody>
                    <a:bodyPr/>
                    <a:lstStyle/>
                    <a:p>
                      <a:pPr algn="ctr"/>
                      <a:r>
                        <a:rPr lang="en-GB" dirty="0"/>
                        <a:t>Checksum</a:t>
                      </a:r>
                    </a:p>
                  </a:txBody>
                  <a:tcPr/>
                </a:tc>
                <a:tc hMerge="1">
                  <a:txBody>
                    <a:bodyPr/>
                    <a:lstStyle/>
                    <a:p>
                      <a:endParaRPr lang="en-GB"/>
                    </a:p>
                  </a:txBody>
                  <a:tcPr/>
                </a:tc>
                <a:tc hMerge="1">
                  <a:txBody>
                    <a:bodyPr/>
                    <a:lstStyle/>
                    <a:p>
                      <a:endParaRPr lang="en-GB"/>
                    </a:p>
                  </a:txBody>
                  <a:tcPr/>
                </a:tc>
                <a:tc>
                  <a:txBody>
                    <a:bodyPr/>
                    <a:lstStyle/>
                    <a:p>
                      <a:pPr algn="ctr"/>
                      <a:r>
                        <a:rPr lang="en-GB" dirty="0"/>
                        <a:t>Urgent pointer</a:t>
                      </a:r>
                    </a:p>
                  </a:txBody>
                  <a:tcPr/>
                </a:tc>
                <a:extLst>
                  <a:ext uri="{0D108BD9-81ED-4DB2-BD59-A6C34878D82A}">
                    <a16:rowId xmlns:a16="http://schemas.microsoft.com/office/drawing/2014/main" val="2633401583"/>
                  </a:ext>
                </a:extLst>
              </a:tr>
              <a:tr h="370840">
                <a:tc gridSpan="4">
                  <a:txBody>
                    <a:bodyPr/>
                    <a:lstStyle/>
                    <a:p>
                      <a:pPr algn="ctr"/>
                      <a:r>
                        <a:rPr lang="en-GB" dirty="0"/>
                        <a:t>Options (+padding)</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440882946"/>
                  </a:ext>
                </a:extLst>
              </a:tr>
              <a:tr h="370840">
                <a:tc gridSpan="4">
                  <a:txBody>
                    <a:bodyPr/>
                    <a:lstStyle/>
                    <a:p>
                      <a:pPr algn="ctr"/>
                      <a:r>
                        <a:rPr lang="en-GB" dirty="0"/>
                        <a:t>Data</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2969193374"/>
                  </a:ext>
                </a:extLst>
              </a:tr>
            </a:tbl>
          </a:graphicData>
        </a:graphic>
      </p:graphicFrame>
    </p:spTree>
    <p:extLst>
      <p:ext uri="{BB962C8B-B14F-4D97-AF65-F5344CB8AC3E}">
        <p14:creationId xmlns:p14="http://schemas.microsoft.com/office/powerpoint/2010/main" val="9756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11B9-E862-4ECA-875E-E0EAAAD0F9AF}"/>
              </a:ext>
            </a:extLst>
          </p:cNvPr>
          <p:cNvSpPr>
            <a:spLocks noGrp="1"/>
          </p:cNvSpPr>
          <p:nvPr>
            <p:ph type="title"/>
          </p:nvPr>
        </p:nvSpPr>
        <p:spPr/>
        <p:txBody>
          <a:bodyPr/>
          <a:lstStyle/>
          <a:p>
            <a:r>
              <a:rPr lang="en-GB" dirty="0"/>
              <a:t>IP packets</a:t>
            </a:r>
          </a:p>
        </p:txBody>
      </p:sp>
      <p:graphicFrame>
        <p:nvGraphicFramePr>
          <p:cNvPr id="4" name="Content Placeholder 3">
            <a:extLst>
              <a:ext uri="{FF2B5EF4-FFF2-40B4-BE49-F238E27FC236}">
                <a16:creationId xmlns:a16="http://schemas.microsoft.com/office/drawing/2014/main" id="{E7D6C51C-A621-41F8-B64F-6861610D43F7}"/>
              </a:ext>
            </a:extLst>
          </p:cNvPr>
          <p:cNvGraphicFramePr>
            <a:graphicFrameLocks noGrp="1"/>
          </p:cNvGraphicFramePr>
          <p:nvPr>
            <p:ph idx="1"/>
            <p:extLst>
              <p:ext uri="{D42A27DB-BD31-4B8C-83A1-F6EECF244321}">
                <p14:modId xmlns:p14="http://schemas.microsoft.com/office/powerpoint/2010/main" val="2951347561"/>
              </p:ext>
            </p:extLst>
          </p:nvPr>
        </p:nvGraphicFramePr>
        <p:xfrm>
          <a:off x="1299300" y="1797039"/>
          <a:ext cx="8596312" cy="2225040"/>
        </p:xfrm>
        <a:graphic>
          <a:graphicData uri="http://schemas.openxmlformats.org/drawingml/2006/table">
            <a:tbl>
              <a:tblPr firstRow="1" bandRow="1">
                <a:tableStyleId>{69CF1AB2-1976-4502-BF36-3FF5EA218861}</a:tableStyleId>
              </a:tblPr>
              <a:tblGrid>
                <a:gridCol w="1266347">
                  <a:extLst>
                    <a:ext uri="{9D8B030D-6E8A-4147-A177-3AD203B41FA5}">
                      <a16:colId xmlns:a16="http://schemas.microsoft.com/office/drawing/2014/main" val="13164786"/>
                    </a:ext>
                  </a:extLst>
                </a:gridCol>
                <a:gridCol w="1136341">
                  <a:extLst>
                    <a:ext uri="{9D8B030D-6E8A-4147-A177-3AD203B41FA5}">
                      <a16:colId xmlns:a16="http://schemas.microsoft.com/office/drawing/2014/main" val="2524227365"/>
                    </a:ext>
                  </a:extLst>
                </a:gridCol>
                <a:gridCol w="1895468">
                  <a:extLst>
                    <a:ext uri="{9D8B030D-6E8A-4147-A177-3AD203B41FA5}">
                      <a16:colId xmlns:a16="http://schemas.microsoft.com/office/drawing/2014/main" val="641457045"/>
                    </a:ext>
                  </a:extLst>
                </a:gridCol>
                <a:gridCol w="838855">
                  <a:extLst>
                    <a:ext uri="{9D8B030D-6E8A-4147-A177-3AD203B41FA5}">
                      <a16:colId xmlns:a16="http://schemas.microsoft.com/office/drawing/2014/main" val="2510247712"/>
                    </a:ext>
                  </a:extLst>
                </a:gridCol>
                <a:gridCol w="923277">
                  <a:extLst>
                    <a:ext uri="{9D8B030D-6E8A-4147-A177-3AD203B41FA5}">
                      <a16:colId xmlns:a16="http://schemas.microsoft.com/office/drawing/2014/main" val="2821588914"/>
                    </a:ext>
                  </a:extLst>
                </a:gridCol>
                <a:gridCol w="2536024">
                  <a:extLst>
                    <a:ext uri="{9D8B030D-6E8A-4147-A177-3AD203B41FA5}">
                      <a16:colId xmlns:a16="http://schemas.microsoft.com/office/drawing/2014/main" val="3002357604"/>
                    </a:ext>
                  </a:extLst>
                </a:gridCol>
              </a:tblGrid>
              <a:tr h="370840">
                <a:tc>
                  <a:txBody>
                    <a:bodyPr/>
                    <a:lstStyle/>
                    <a:p>
                      <a:pPr algn="ctr"/>
                      <a:r>
                        <a:rPr lang="en-GB" b="0" dirty="0"/>
                        <a:t>Version</a:t>
                      </a:r>
                    </a:p>
                  </a:txBody>
                  <a:tcPr/>
                </a:tc>
                <a:tc>
                  <a:txBody>
                    <a:bodyPr/>
                    <a:lstStyle/>
                    <a:p>
                      <a:pPr algn="ctr"/>
                      <a:r>
                        <a:rPr lang="en-GB" b="0" dirty="0"/>
                        <a:t>IHL</a:t>
                      </a:r>
                    </a:p>
                  </a:txBody>
                  <a:tcPr/>
                </a:tc>
                <a:tc>
                  <a:txBody>
                    <a:bodyPr/>
                    <a:lstStyle/>
                    <a:p>
                      <a:pPr algn="ctr"/>
                      <a:r>
                        <a:rPr lang="en-GB" b="0" dirty="0"/>
                        <a:t>Type of Service</a:t>
                      </a:r>
                    </a:p>
                  </a:txBody>
                  <a:tcPr/>
                </a:tc>
                <a:tc gridSpan="3">
                  <a:txBody>
                    <a:bodyPr/>
                    <a:lstStyle/>
                    <a:p>
                      <a:pPr algn="ctr"/>
                      <a:r>
                        <a:rPr lang="en-GB" b="0" dirty="0"/>
                        <a:t>Total length</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3567727"/>
                  </a:ext>
                </a:extLst>
              </a:tr>
              <a:tr h="370840">
                <a:tc gridSpan="3">
                  <a:txBody>
                    <a:bodyPr/>
                    <a:lstStyle/>
                    <a:p>
                      <a:pPr algn="ctr"/>
                      <a:r>
                        <a:rPr lang="en-GB" dirty="0"/>
                        <a:t>Identification</a:t>
                      </a:r>
                    </a:p>
                  </a:txBody>
                  <a:tcPr/>
                </a:tc>
                <a:tc hMerge="1">
                  <a:txBody>
                    <a:bodyPr/>
                    <a:lstStyle/>
                    <a:p>
                      <a:endParaRPr lang="en-GB"/>
                    </a:p>
                  </a:txBody>
                  <a:tcPr/>
                </a:tc>
                <a:tc hMerge="1">
                  <a:txBody>
                    <a:bodyPr/>
                    <a:lstStyle/>
                    <a:p>
                      <a:endParaRPr lang="en-GB"/>
                    </a:p>
                  </a:txBody>
                  <a:tcPr/>
                </a:tc>
                <a:tc>
                  <a:txBody>
                    <a:bodyPr/>
                    <a:lstStyle/>
                    <a:p>
                      <a:pPr algn="ctr"/>
                      <a:r>
                        <a:rPr lang="en-GB" dirty="0"/>
                        <a:t>Flags</a:t>
                      </a:r>
                    </a:p>
                  </a:txBody>
                  <a:tcPr/>
                </a:tc>
                <a:tc gridSpan="2">
                  <a:txBody>
                    <a:bodyPr/>
                    <a:lstStyle/>
                    <a:p>
                      <a:pPr algn="ctr"/>
                      <a:r>
                        <a:rPr lang="en-GB" dirty="0"/>
                        <a:t>Fragment Offset</a:t>
                      </a:r>
                    </a:p>
                  </a:txBody>
                  <a:tcPr/>
                </a:tc>
                <a:tc hMerge="1">
                  <a:txBody>
                    <a:bodyPr/>
                    <a:lstStyle/>
                    <a:p>
                      <a:endParaRPr lang="en-GB" dirty="0"/>
                    </a:p>
                  </a:txBody>
                  <a:tcPr/>
                </a:tc>
                <a:extLst>
                  <a:ext uri="{0D108BD9-81ED-4DB2-BD59-A6C34878D82A}">
                    <a16:rowId xmlns:a16="http://schemas.microsoft.com/office/drawing/2014/main" val="3901001008"/>
                  </a:ext>
                </a:extLst>
              </a:tr>
              <a:tr h="370840">
                <a:tc gridSpan="2">
                  <a:txBody>
                    <a:bodyPr/>
                    <a:lstStyle/>
                    <a:p>
                      <a:pPr algn="ctr"/>
                      <a:r>
                        <a:rPr lang="en-GB" dirty="0"/>
                        <a:t>Time to Live</a:t>
                      </a:r>
                    </a:p>
                  </a:txBody>
                  <a:tcPr/>
                </a:tc>
                <a:tc hMerge="1">
                  <a:txBody>
                    <a:bodyPr/>
                    <a:lstStyle/>
                    <a:p>
                      <a:endParaRPr lang="en-GB"/>
                    </a:p>
                  </a:txBody>
                  <a:tcPr/>
                </a:tc>
                <a:tc>
                  <a:txBody>
                    <a:bodyPr/>
                    <a:lstStyle/>
                    <a:p>
                      <a:pPr algn="ctr"/>
                      <a:r>
                        <a:rPr lang="en-GB" dirty="0"/>
                        <a:t>Protocol</a:t>
                      </a:r>
                    </a:p>
                  </a:txBody>
                  <a:tcPr/>
                </a:tc>
                <a:tc gridSpan="3">
                  <a:txBody>
                    <a:bodyPr/>
                    <a:lstStyle/>
                    <a:p>
                      <a:pPr algn="ctr"/>
                      <a:r>
                        <a:rPr lang="en-GB" dirty="0"/>
                        <a:t>Header Checksum</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64199805"/>
                  </a:ext>
                </a:extLst>
              </a:tr>
              <a:tr h="370840">
                <a:tc gridSpan="6">
                  <a:txBody>
                    <a:bodyPr/>
                    <a:lstStyle/>
                    <a:p>
                      <a:pPr algn="ctr"/>
                      <a:r>
                        <a:rPr lang="en-GB" dirty="0"/>
                        <a:t>Source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89857821"/>
                  </a:ext>
                </a:extLst>
              </a:tr>
              <a:tr h="370840">
                <a:tc gridSpan="6">
                  <a:txBody>
                    <a:bodyPr/>
                    <a:lstStyle/>
                    <a:p>
                      <a:pPr algn="ctr"/>
                      <a:r>
                        <a:rPr lang="en-GB" dirty="0"/>
                        <a:t>Destination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6534202"/>
                  </a:ext>
                </a:extLst>
              </a:tr>
              <a:tr h="370840">
                <a:tc gridSpan="5">
                  <a:txBody>
                    <a:bodyPr/>
                    <a:lstStyle/>
                    <a:p>
                      <a:pPr algn="ctr"/>
                      <a:r>
                        <a:rPr lang="en-GB" dirty="0"/>
                        <a:t>Options</a:t>
                      </a:r>
                    </a:p>
                  </a:txBody>
                  <a:tcPr/>
                </a:tc>
                <a:tc hMerge="1">
                  <a:txBody>
                    <a:bodyPr/>
                    <a:lstStyle/>
                    <a:p>
                      <a:endParaRPr lang="en-GB"/>
                    </a:p>
                  </a:txBody>
                  <a:tcPr/>
                </a:tc>
                <a:tc hMerge="1">
                  <a:txBody>
                    <a:bodyPr/>
                    <a:lstStyle/>
                    <a:p>
                      <a:endParaRPr lang="en-GB"/>
                    </a:p>
                  </a:txBody>
                  <a:tcPr/>
                </a:tc>
                <a:tc hMerge="1">
                  <a:txBody>
                    <a:bodyPr/>
                    <a:lstStyle/>
                    <a:p>
                      <a:r>
                        <a:rPr lang="en-GB" dirty="0"/>
                        <a:t>Padding</a:t>
                      </a:r>
                    </a:p>
                  </a:txBody>
                  <a:tcPr/>
                </a:tc>
                <a:tc hMerge="1">
                  <a:txBody>
                    <a:bodyPr/>
                    <a:lstStyle/>
                    <a:p>
                      <a:endParaRPr lang="en-GB" dirty="0"/>
                    </a:p>
                  </a:txBody>
                  <a:tcPr/>
                </a:tc>
                <a:tc>
                  <a:txBody>
                    <a:bodyPr/>
                    <a:lstStyle/>
                    <a:p>
                      <a:pPr algn="ctr"/>
                      <a:r>
                        <a:rPr lang="en-GB" dirty="0"/>
                        <a:t>Padding</a:t>
                      </a:r>
                    </a:p>
                  </a:txBody>
                  <a:tcPr/>
                </a:tc>
                <a:extLst>
                  <a:ext uri="{0D108BD9-81ED-4DB2-BD59-A6C34878D82A}">
                    <a16:rowId xmlns:a16="http://schemas.microsoft.com/office/drawing/2014/main" val="3300691622"/>
                  </a:ext>
                </a:extLst>
              </a:tr>
            </a:tbl>
          </a:graphicData>
        </a:graphic>
      </p:graphicFrame>
      <p:sp>
        <p:nvSpPr>
          <p:cNvPr id="5" name="TextBox 4">
            <a:extLst>
              <a:ext uri="{FF2B5EF4-FFF2-40B4-BE49-F238E27FC236}">
                <a16:creationId xmlns:a16="http://schemas.microsoft.com/office/drawing/2014/main" id="{F2D546CD-767D-4F0F-A9AE-7789C9C0B3C0}"/>
              </a:ext>
            </a:extLst>
          </p:cNvPr>
          <p:cNvSpPr txBox="1"/>
          <p:nvPr/>
        </p:nvSpPr>
        <p:spPr>
          <a:xfrm>
            <a:off x="1136342" y="1414017"/>
            <a:ext cx="355107" cy="369332"/>
          </a:xfrm>
          <a:prstGeom prst="rect">
            <a:avLst/>
          </a:prstGeom>
          <a:noFill/>
        </p:spPr>
        <p:txBody>
          <a:bodyPr wrap="square" rtlCol="0">
            <a:spAutoFit/>
          </a:bodyPr>
          <a:lstStyle/>
          <a:p>
            <a:r>
              <a:rPr lang="en-GB" dirty="0"/>
              <a:t>0</a:t>
            </a:r>
          </a:p>
        </p:txBody>
      </p:sp>
      <p:sp>
        <p:nvSpPr>
          <p:cNvPr id="6" name="TextBox 5">
            <a:extLst>
              <a:ext uri="{FF2B5EF4-FFF2-40B4-BE49-F238E27FC236}">
                <a16:creationId xmlns:a16="http://schemas.microsoft.com/office/drawing/2014/main" id="{E8C2C38E-18D1-4E47-927B-15DE2BC216BE}"/>
              </a:ext>
            </a:extLst>
          </p:cNvPr>
          <p:cNvSpPr txBox="1"/>
          <p:nvPr/>
        </p:nvSpPr>
        <p:spPr>
          <a:xfrm>
            <a:off x="2416206" y="1414017"/>
            <a:ext cx="355107" cy="369332"/>
          </a:xfrm>
          <a:prstGeom prst="rect">
            <a:avLst/>
          </a:prstGeom>
          <a:noFill/>
        </p:spPr>
        <p:txBody>
          <a:bodyPr wrap="square" rtlCol="0">
            <a:spAutoFit/>
          </a:bodyPr>
          <a:lstStyle/>
          <a:p>
            <a:r>
              <a:rPr lang="en-GB" dirty="0"/>
              <a:t>4</a:t>
            </a:r>
          </a:p>
        </p:txBody>
      </p:sp>
      <p:sp>
        <p:nvSpPr>
          <p:cNvPr id="7" name="TextBox 6">
            <a:extLst>
              <a:ext uri="{FF2B5EF4-FFF2-40B4-BE49-F238E27FC236}">
                <a16:creationId xmlns:a16="http://schemas.microsoft.com/office/drawing/2014/main" id="{76EEC8B6-F800-4011-81D0-67318E1CBE2B}"/>
              </a:ext>
            </a:extLst>
          </p:cNvPr>
          <p:cNvSpPr txBox="1"/>
          <p:nvPr/>
        </p:nvSpPr>
        <p:spPr>
          <a:xfrm>
            <a:off x="3518516" y="1414017"/>
            <a:ext cx="355107"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7B347C80-961B-49F9-AC40-881BE011865A}"/>
              </a:ext>
            </a:extLst>
          </p:cNvPr>
          <p:cNvSpPr txBox="1"/>
          <p:nvPr/>
        </p:nvSpPr>
        <p:spPr>
          <a:xfrm>
            <a:off x="5402146" y="1414017"/>
            <a:ext cx="430482" cy="369332"/>
          </a:xfrm>
          <a:prstGeom prst="rect">
            <a:avLst/>
          </a:prstGeom>
          <a:noFill/>
        </p:spPr>
        <p:txBody>
          <a:bodyPr wrap="square" rtlCol="0">
            <a:spAutoFit/>
          </a:bodyPr>
          <a:lstStyle/>
          <a:p>
            <a:r>
              <a:rPr lang="en-GB" dirty="0"/>
              <a:t>16</a:t>
            </a:r>
          </a:p>
        </p:txBody>
      </p:sp>
      <p:sp>
        <p:nvSpPr>
          <p:cNvPr id="9" name="TextBox 8">
            <a:extLst>
              <a:ext uri="{FF2B5EF4-FFF2-40B4-BE49-F238E27FC236}">
                <a16:creationId xmlns:a16="http://schemas.microsoft.com/office/drawing/2014/main" id="{39CF801F-1CC0-4CF5-A2D1-916079CFF88C}"/>
              </a:ext>
            </a:extLst>
          </p:cNvPr>
          <p:cNvSpPr txBox="1"/>
          <p:nvPr/>
        </p:nvSpPr>
        <p:spPr>
          <a:xfrm>
            <a:off x="6215934" y="1404586"/>
            <a:ext cx="430482" cy="369332"/>
          </a:xfrm>
          <a:prstGeom prst="rect">
            <a:avLst/>
          </a:prstGeom>
          <a:noFill/>
        </p:spPr>
        <p:txBody>
          <a:bodyPr wrap="square" rtlCol="0">
            <a:spAutoFit/>
          </a:bodyPr>
          <a:lstStyle/>
          <a:p>
            <a:r>
              <a:rPr lang="en-GB" dirty="0"/>
              <a:t>19</a:t>
            </a:r>
          </a:p>
        </p:txBody>
      </p:sp>
      <p:sp>
        <p:nvSpPr>
          <p:cNvPr id="10" name="TextBox 9">
            <a:extLst>
              <a:ext uri="{FF2B5EF4-FFF2-40B4-BE49-F238E27FC236}">
                <a16:creationId xmlns:a16="http://schemas.microsoft.com/office/drawing/2014/main" id="{3534AD75-F63C-4A00-93F4-0A0CE97B6DE1}"/>
              </a:ext>
            </a:extLst>
          </p:cNvPr>
          <p:cNvSpPr txBox="1"/>
          <p:nvPr/>
        </p:nvSpPr>
        <p:spPr>
          <a:xfrm>
            <a:off x="9656783" y="1427707"/>
            <a:ext cx="430482" cy="369332"/>
          </a:xfrm>
          <a:prstGeom prst="rect">
            <a:avLst/>
          </a:prstGeom>
          <a:noFill/>
        </p:spPr>
        <p:txBody>
          <a:bodyPr wrap="square" rtlCol="0">
            <a:spAutoFit/>
          </a:bodyPr>
          <a:lstStyle/>
          <a:p>
            <a:r>
              <a:rPr lang="en-GB" dirty="0"/>
              <a:t>31</a:t>
            </a:r>
          </a:p>
        </p:txBody>
      </p:sp>
      <p:sp>
        <p:nvSpPr>
          <p:cNvPr id="13" name="TextBox 12">
            <a:extLst>
              <a:ext uri="{FF2B5EF4-FFF2-40B4-BE49-F238E27FC236}">
                <a16:creationId xmlns:a16="http://schemas.microsoft.com/office/drawing/2014/main" id="{F91F08FC-4513-4BB4-ADA4-E1559D83CDB7}"/>
              </a:ext>
            </a:extLst>
          </p:cNvPr>
          <p:cNvSpPr txBox="1"/>
          <p:nvPr/>
        </p:nvSpPr>
        <p:spPr>
          <a:xfrm>
            <a:off x="319593" y="1402673"/>
            <a:ext cx="763351" cy="369332"/>
          </a:xfrm>
          <a:prstGeom prst="rect">
            <a:avLst/>
          </a:prstGeom>
          <a:noFill/>
        </p:spPr>
        <p:txBody>
          <a:bodyPr wrap="none" rtlCol="0">
            <a:spAutoFit/>
          </a:bodyPr>
          <a:lstStyle/>
          <a:p>
            <a:r>
              <a:rPr lang="en-GB" dirty="0"/>
              <a:t>Octet</a:t>
            </a:r>
          </a:p>
        </p:txBody>
      </p:sp>
      <p:sp>
        <p:nvSpPr>
          <p:cNvPr id="14" name="TextBox 13">
            <a:extLst>
              <a:ext uri="{FF2B5EF4-FFF2-40B4-BE49-F238E27FC236}">
                <a16:creationId xmlns:a16="http://schemas.microsoft.com/office/drawing/2014/main" id="{890A3177-BC53-466C-8A17-CD4DBFEED64A}"/>
              </a:ext>
            </a:extLst>
          </p:cNvPr>
          <p:cNvSpPr txBox="1"/>
          <p:nvPr/>
        </p:nvSpPr>
        <p:spPr>
          <a:xfrm>
            <a:off x="677334" y="4199138"/>
            <a:ext cx="9218278" cy="923330"/>
          </a:xfrm>
          <a:prstGeom prst="rect">
            <a:avLst/>
          </a:prstGeom>
          <a:noFill/>
        </p:spPr>
        <p:txBody>
          <a:bodyPr wrap="square" rtlCol="0">
            <a:spAutoFit/>
          </a:bodyPr>
          <a:lstStyle/>
          <a:p>
            <a:r>
              <a:rPr lang="en-GB" dirty="0"/>
              <a:t>Crucially, in the IP frame, we gain source and destination addresses.</a:t>
            </a:r>
          </a:p>
          <a:p>
            <a:r>
              <a:rPr lang="en-GB" dirty="0"/>
              <a:t>This packet “encapsulates” the TCP packet – so this header wraps around the existing TCP frame.</a:t>
            </a:r>
          </a:p>
        </p:txBody>
      </p:sp>
    </p:spTree>
    <p:extLst>
      <p:ext uri="{BB962C8B-B14F-4D97-AF65-F5344CB8AC3E}">
        <p14:creationId xmlns:p14="http://schemas.microsoft.com/office/powerpoint/2010/main" val="379867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0E0A-BF08-4D3A-8436-FEAD1CD28A3C}"/>
              </a:ext>
            </a:extLst>
          </p:cNvPr>
          <p:cNvSpPr>
            <a:spLocks noGrp="1"/>
          </p:cNvSpPr>
          <p:nvPr>
            <p:ph type="title"/>
          </p:nvPr>
        </p:nvSpPr>
        <p:spPr/>
        <p:txBody>
          <a:bodyPr/>
          <a:lstStyle/>
          <a:p>
            <a:r>
              <a:rPr lang="en-GB" dirty="0"/>
              <a:t>Ethernet packets</a:t>
            </a:r>
          </a:p>
        </p:txBody>
      </p:sp>
      <p:graphicFrame>
        <p:nvGraphicFramePr>
          <p:cNvPr id="4" name="Content Placeholder 3">
            <a:extLst>
              <a:ext uri="{FF2B5EF4-FFF2-40B4-BE49-F238E27FC236}">
                <a16:creationId xmlns:a16="http://schemas.microsoft.com/office/drawing/2014/main" id="{C1FECD09-39A9-42BF-A9E2-831AFEA4934A}"/>
              </a:ext>
            </a:extLst>
          </p:cNvPr>
          <p:cNvGraphicFramePr>
            <a:graphicFrameLocks noGrp="1"/>
          </p:cNvGraphicFramePr>
          <p:nvPr>
            <p:ph idx="1"/>
            <p:extLst>
              <p:ext uri="{D42A27DB-BD31-4B8C-83A1-F6EECF244321}">
                <p14:modId xmlns:p14="http://schemas.microsoft.com/office/powerpoint/2010/main" val="79579405"/>
              </p:ext>
            </p:extLst>
          </p:nvPr>
        </p:nvGraphicFramePr>
        <p:xfrm>
          <a:off x="337350" y="2160588"/>
          <a:ext cx="11594240" cy="1285240"/>
        </p:xfrm>
        <a:graphic>
          <a:graphicData uri="http://schemas.openxmlformats.org/drawingml/2006/table">
            <a:tbl>
              <a:tblPr firstRow="1" bandRow="1">
                <a:tableStyleId>{69CF1AB2-1976-4502-BF36-3FF5EA218861}</a:tableStyleId>
              </a:tblPr>
              <a:tblGrid>
                <a:gridCol w="1449280">
                  <a:extLst>
                    <a:ext uri="{9D8B030D-6E8A-4147-A177-3AD203B41FA5}">
                      <a16:colId xmlns:a16="http://schemas.microsoft.com/office/drawing/2014/main" val="2555020423"/>
                    </a:ext>
                  </a:extLst>
                </a:gridCol>
                <a:gridCol w="1449280">
                  <a:extLst>
                    <a:ext uri="{9D8B030D-6E8A-4147-A177-3AD203B41FA5}">
                      <a16:colId xmlns:a16="http://schemas.microsoft.com/office/drawing/2014/main" val="1444632382"/>
                    </a:ext>
                  </a:extLst>
                </a:gridCol>
                <a:gridCol w="1449280">
                  <a:extLst>
                    <a:ext uri="{9D8B030D-6E8A-4147-A177-3AD203B41FA5}">
                      <a16:colId xmlns:a16="http://schemas.microsoft.com/office/drawing/2014/main" val="1547768157"/>
                    </a:ext>
                  </a:extLst>
                </a:gridCol>
                <a:gridCol w="1449280">
                  <a:extLst>
                    <a:ext uri="{9D8B030D-6E8A-4147-A177-3AD203B41FA5}">
                      <a16:colId xmlns:a16="http://schemas.microsoft.com/office/drawing/2014/main" val="1095933200"/>
                    </a:ext>
                  </a:extLst>
                </a:gridCol>
                <a:gridCol w="1449280">
                  <a:extLst>
                    <a:ext uri="{9D8B030D-6E8A-4147-A177-3AD203B41FA5}">
                      <a16:colId xmlns:a16="http://schemas.microsoft.com/office/drawing/2014/main" val="2881336229"/>
                    </a:ext>
                  </a:extLst>
                </a:gridCol>
                <a:gridCol w="1449280">
                  <a:extLst>
                    <a:ext uri="{9D8B030D-6E8A-4147-A177-3AD203B41FA5}">
                      <a16:colId xmlns:a16="http://schemas.microsoft.com/office/drawing/2014/main" val="4248448810"/>
                    </a:ext>
                  </a:extLst>
                </a:gridCol>
                <a:gridCol w="1449280">
                  <a:extLst>
                    <a:ext uri="{9D8B030D-6E8A-4147-A177-3AD203B41FA5}">
                      <a16:colId xmlns:a16="http://schemas.microsoft.com/office/drawing/2014/main" val="2249061478"/>
                    </a:ext>
                  </a:extLst>
                </a:gridCol>
                <a:gridCol w="1449280">
                  <a:extLst>
                    <a:ext uri="{9D8B030D-6E8A-4147-A177-3AD203B41FA5}">
                      <a16:colId xmlns:a16="http://schemas.microsoft.com/office/drawing/2014/main" val="491327272"/>
                    </a:ext>
                  </a:extLst>
                </a:gridCol>
              </a:tblGrid>
              <a:tr h="370840">
                <a:tc>
                  <a:txBody>
                    <a:bodyPr/>
                    <a:lstStyle/>
                    <a:p>
                      <a:r>
                        <a:rPr lang="en-GB" dirty="0"/>
                        <a:t>7 bytes</a:t>
                      </a:r>
                    </a:p>
                  </a:txBody>
                  <a:tcPr/>
                </a:tc>
                <a:tc>
                  <a:txBody>
                    <a:bodyPr/>
                    <a:lstStyle/>
                    <a:p>
                      <a:r>
                        <a:rPr lang="en-GB" dirty="0"/>
                        <a:t>1b</a:t>
                      </a:r>
                    </a:p>
                  </a:txBody>
                  <a:tcPr/>
                </a:tc>
                <a:tc>
                  <a:txBody>
                    <a:bodyPr/>
                    <a:lstStyle/>
                    <a:p>
                      <a:r>
                        <a:rPr lang="en-GB" dirty="0"/>
                        <a:t>6b</a:t>
                      </a:r>
                    </a:p>
                  </a:txBody>
                  <a:tcPr/>
                </a:tc>
                <a:tc>
                  <a:txBody>
                    <a:bodyPr/>
                    <a:lstStyle/>
                    <a:p>
                      <a:r>
                        <a:rPr lang="en-GB" dirty="0"/>
                        <a:t>6b</a:t>
                      </a:r>
                    </a:p>
                  </a:txBody>
                  <a:tcPr/>
                </a:tc>
                <a:tc>
                  <a:txBody>
                    <a:bodyPr/>
                    <a:lstStyle/>
                    <a:p>
                      <a:r>
                        <a:rPr lang="en-GB" dirty="0"/>
                        <a:t>2b</a:t>
                      </a:r>
                    </a:p>
                  </a:txBody>
                  <a:tcPr/>
                </a:tc>
                <a:tc>
                  <a:txBody>
                    <a:bodyPr/>
                    <a:lstStyle/>
                    <a:p>
                      <a:r>
                        <a:rPr lang="en-GB" dirty="0"/>
                        <a:t>42-1500b</a:t>
                      </a:r>
                    </a:p>
                  </a:txBody>
                  <a:tcPr/>
                </a:tc>
                <a:tc>
                  <a:txBody>
                    <a:bodyPr/>
                    <a:lstStyle/>
                    <a:p>
                      <a:r>
                        <a:rPr lang="en-GB" dirty="0"/>
                        <a:t>4b</a:t>
                      </a:r>
                    </a:p>
                  </a:txBody>
                  <a:tcPr/>
                </a:tc>
                <a:tc>
                  <a:txBody>
                    <a:bodyPr/>
                    <a:lstStyle/>
                    <a:p>
                      <a:r>
                        <a:rPr lang="en-GB" dirty="0"/>
                        <a:t>12b</a:t>
                      </a:r>
                    </a:p>
                  </a:txBody>
                  <a:tcPr/>
                </a:tc>
                <a:extLst>
                  <a:ext uri="{0D108BD9-81ED-4DB2-BD59-A6C34878D82A}">
                    <a16:rowId xmlns:a16="http://schemas.microsoft.com/office/drawing/2014/main" val="3564357998"/>
                  </a:ext>
                </a:extLst>
              </a:tr>
              <a:tr h="370840">
                <a:tc>
                  <a:txBody>
                    <a:bodyPr/>
                    <a:lstStyle/>
                    <a:p>
                      <a:r>
                        <a:rPr lang="en-GB" dirty="0"/>
                        <a:t>Preamble</a:t>
                      </a:r>
                    </a:p>
                  </a:txBody>
                  <a:tcPr/>
                </a:tc>
                <a:tc>
                  <a:txBody>
                    <a:bodyPr/>
                    <a:lstStyle/>
                    <a:p>
                      <a:r>
                        <a:rPr lang="en-GB" dirty="0"/>
                        <a:t>Start of frame delimiter</a:t>
                      </a:r>
                    </a:p>
                  </a:txBody>
                  <a:tcPr/>
                </a:tc>
                <a:tc>
                  <a:txBody>
                    <a:bodyPr/>
                    <a:lstStyle/>
                    <a:p>
                      <a:r>
                        <a:rPr lang="en-GB" dirty="0"/>
                        <a:t>Destination MAC</a:t>
                      </a:r>
                    </a:p>
                  </a:txBody>
                  <a:tcPr/>
                </a:tc>
                <a:tc>
                  <a:txBody>
                    <a:bodyPr/>
                    <a:lstStyle/>
                    <a:p>
                      <a:r>
                        <a:rPr lang="en-GB" dirty="0"/>
                        <a:t>Source MAC</a:t>
                      </a:r>
                    </a:p>
                  </a:txBody>
                  <a:tcPr/>
                </a:tc>
                <a:tc>
                  <a:txBody>
                    <a:bodyPr/>
                    <a:lstStyle/>
                    <a:p>
                      <a:r>
                        <a:rPr lang="en-GB" dirty="0"/>
                        <a:t>Type</a:t>
                      </a:r>
                    </a:p>
                  </a:txBody>
                  <a:tcPr/>
                </a:tc>
                <a:tc>
                  <a:txBody>
                    <a:bodyPr/>
                    <a:lstStyle/>
                    <a:p>
                      <a:r>
                        <a:rPr lang="en-GB" dirty="0"/>
                        <a:t>Data (payload)</a:t>
                      </a:r>
                    </a:p>
                  </a:txBody>
                  <a:tcPr/>
                </a:tc>
                <a:tc>
                  <a:txBody>
                    <a:bodyPr/>
                    <a:lstStyle/>
                    <a:p>
                      <a:r>
                        <a:rPr lang="en-GB" dirty="0"/>
                        <a:t>CRC</a:t>
                      </a:r>
                    </a:p>
                  </a:txBody>
                  <a:tcPr/>
                </a:tc>
                <a:tc>
                  <a:txBody>
                    <a:bodyPr/>
                    <a:lstStyle/>
                    <a:p>
                      <a:r>
                        <a:rPr lang="en-GB" dirty="0"/>
                        <a:t>Inter-frame gap</a:t>
                      </a:r>
                    </a:p>
                  </a:txBody>
                  <a:tcPr/>
                </a:tc>
                <a:extLst>
                  <a:ext uri="{0D108BD9-81ED-4DB2-BD59-A6C34878D82A}">
                    <a16:rowId xmlns:a16="http://schemas.microsoft.com/office/drawing/2014/main" val="1286385958"/>
                  </a:ext>
                </a:extLst>
              </a:tr>
            </a:tbl>
          </a:graphicData>
        </a:graphic>
      </p:graphicFrame>
      <p:sp>
        <p:nvSpPr>
          <p:cNvPr id="5" name="TextBox 4">
            <a:extLst>
              <a:ext uri="{FF2B5EF4-FFF2-40B4-BE49-F238E27FC236}">
                <a16:creationId xmlns:a16="http://schemas.microsoft.com/office/drawing/2014/main" id="{0D226AD6-A4B6-4ED1-8E7A-4F802B4BAF89}"/>
              </a:ext>
            </a:extLst>
          </p:cNvPr>
          <p:cNvSpPr txBox="1"/>
          <p:nvPr/>
        </p:nvSpPr>
        <p:spPr>
          <a:xfrm>
            <a:off x="408373" y="3719744"/>
            <a:ext cx="10484528" cy="1200329"/>
          </a:xfrm>
          <a:prstGeom prst="rect">
            <a:avLst/>
          </a:prstGeom>
          <a:noFill/>
        </p:spPr>
        <p:txBody>
          <a:bodyPr wrap="square" rtlCol="0">
            <a:spAutoFit/>
          </a:bodyPr>
          <a:lstStyle/>
          <a:p>
            <a:r>
              <a:rPr lang="en-GB" dirty="0"/>
              <a:t>Now at the physical level – the stage where we talk to the hardware.  Again, this header information encapsulates the TCP/IP packet.</a:t>
            </a:r>
          </a:p>
          <a:p>
            <a:endParaRPr lang="en-GB" dirty="0"/>
          </a:p>
          <a:p>
            <a:r>
              <a:rPr lang="en-GB" dirty="0"/>
              <a:t>This could equally be an 802.11 wireless frame – looks different, but achieves the same goal.</a:t>
            </a:r>
          </a:p>
        </p:txBody>
      </p:sp>
    </p:spTree>
    <p:extLst>
      <p:ext uri="{BB962C8B-B14F-4D97-AF65-F5344CB8AC3E}">
        <p14:creationId xmlns:p14="http://schemas.microsoft.com/office/powerpoint/2010/main" val="3343411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5D2E-3027-40A8-ADE0-6971D25F73D6}"/>
              </a:ext>
            </a:extLst>
          </p:cNvPr>
          <p:cNvSpPr>
            <a:spLocks noGrp="1"/>
          </p:cNvSpPr>
          <p:nvPr>
            <p:ph type="title"/>
          </p:nvPr>
        </p:nvSpPr>
        <p:spPr/>
        <p:txBody>
          <a:bodyPr/>
          <a:lstStyle/>
          <a:p>
            <a:r>
              <a:rPr lang="en-GB" dirty="0"/>
              <a:t>OSI/TCP</a:t>
            </a:r>
          </a:p>
        </p:txBody>
      </p:sp>
      <p:graphicFrame>
        <p:nvGraphicFramePr>
          <p:cNvPr id="4" name="Object 6">
            <a:extLst>
              <a:ext uri="{FF2B5EF4-FFF2-40B4-BE49-F238E27FC236}">
                <a16:creationId xmlns:a16="http://schemas.microsoft.com/office/drawing/2014/main" id="{5FBCFBA9-2A5F-478B-B27D-551BA6F6844E}"/>
              </a:ext>
            </a:extLst>
          </p:cNvPr>
          <p:cNvGraphicFramePr>
            <a:graphicFrameLocks noChangeAspect="1"/>
          </p:cNvGraphicFramePr>
          <p:nvPr>
            <p:extLst>
              <p:ext uri="{D42A27DB-BD31-4B8C-83A1-F6EECF244321}">
                <p14:modId xmlns:p14="http://schemas.microsoft.com/office/powerpoint/2010/main" val="2627184749"/>
              </p:ext>
            </p:extLst>
          </p:nvPr>
        </p:nvGraphicFramePr>
        <p:xfrm>
          <a:off x="2790652" y="1213790"/>
          <a:ext cx="4619625" cy="2571750"/>
        </p:xfrm>
        <a:graphic>
          <a:graphicData uri="http://schemas.openxmlformats.org/presentationml/2006/ole">
            <mc:AlternateContent xmlns:mc="http://schemas.openxmlformats.org/markup-compatibility/2006">
              <mc:Choice xmlns:v="urn:schemas-microsoft-com:vml" Requires="v">
                <p:oleObj name="Picture" r:id="rId2" imgW="3986749" imgH="2612148" progId="Word.Picture.8">
                  <p:embed/>
                </p:oleObj>
              </mc:Choice>
              <mc:Fallback>
                <p:oleObj name="Picture" r:id="rId2" imgW="3986749" imgH="2612148" progId="Word.Picture.8">
                  <p:embed/>
                  <p:pic>
                    <p:nvPicPr>
                      <p:cNvPr id="4" name="Object 6">
                        <a:extLst>
                          <a:ext uri="{FF2B5EF4-FFF2-40B4-BE49-F238E27FC236}">
                            <a16:creationId xmlns:a16="http://schemas.microsoft.com/office/drawing/2014/main" id="{5FBCFBA9-2A5F-478B-B27D-551BA6F684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0652" y="1213790"/>
                        <a:ext cx="461962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Text Box 9">
            <a:extLst>
              <a:ext uri="{FF2B5EF4-FFF2-40B4-BE49-F238E27FC236}">
                <a16:creationId xmlns:a16="http://schemas.microsoft.com/office/drawing/2014/main" id="{581122A8-3EEB-4204-BE3A-569F225FF323}"/>
              </a:ext>
            </a:extLst>
          </p:cNvPr>
          <p:cNvSpPr txBox="1">
            <a:spLocks noChangeArrowheads="1"/>
          </p:cNvSpPr>
          <p:nvPr/>
        </p:nvSpPr>
        <p:spPr bwMode="auto">
          <a:xfrm>
            <a:off x="928514" y="3760140"/>
            <a:ext cx="8345488"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i="1">
                <a:latin typeface="Helvetica" panose="020B0604020202020204" pitchFamily="34" charset="0"/>
              </a:rPr>
              <a:t>Differences</a:t>
            </a:r>
          </a:p>
          <a:p>
            <a:pPr eaLnBrk="1" hangingPunct="1"/>
            <a:r>
              <a:rPr lang="en-US" altLang="en-US" sz="1600" b="1">
                <a:latin typeface="Helvetica" panose="020B0604020202020204" pitchFamily="34" charset="0"/>
              </a:rPr>
              <a:t>• TCP/IP combines presentation and session layer functions into its application layer.</a:t>
            </a:r>
          </a:p>
          <a:p>
            <a:pPr eaLnBrk="1" hangingPunct="1"/>
            <a:r>
              <a:rPr lang="en-US" altLang="en-US" sz="1600" b="1">
                <a:latin typeface="Helvetica" panose="020B0604020202020204" pitchFamily="34" charset="0"/>
              </a:rPr>
              <a:t>• TCP/IP combines the OSI data link and physical layers into one layer.</a:t>
            </a:r>
          </a:p>
          <a:p>
            <a:pPr eaLnBrk="1" hangingPunct="1"/>
            <a:r>
              <a:rPr lang="en-US" altLang="en-US" sz="1600" b="1">
                <a:latin typeface="Helvetica" panose="020B0604020202020204" pitchFamily="34" charset="0"/>
              </a:rPr>
              <a:t>• TCP/IP appears simpler because it has fewer layers; however, this is a misconception. The OSI reference model, with its less complex and multiple layers, is simpler to develop and troubleshoot.</a:t>
            </a:r>
          </a:p>
          <a:p>
            <a:pPr eaLnBrk="1" hangingPunct="1"/>
            <a:r>
              <a:rPr lang="en-US" altLang="en-US" sz="1600" b="1">
                <a:latin typeface="Helvetica" panose="020B0604020202020204" pitchFamily="34" charset="0"/>
              </a:rPr>
              <a:t>• TCP/IP protocols are the standards around which the Internet was devel­oped, so the TCP/IP model gains credibility just because of its protocols. In contrast, networks typically aren't built with the OSI protocols, although the OSI model is used as a guide.</a:t>
            </a:r>
            <a:endParaRPr lang="en-US" altLang="en-US" sz="1400" b="1">
              <a:latin typeface="Helvetica" panose="020B0604020202020204" pitchFamily="34" charset="0"/>
            </a:endParaRPr>
          </a:p>
        </p:txBody>
      </p:sp>
    </p:spTree>
    <p:extLst>
      <p:ext uri="{BB962C8B-B14F-4D97-AF65-F5344CB8AC3E}">
        <p14:creationId xmlns:p14="http://schemas.microsoft.com/office/powerpoint/2010/main" val="3627178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Encapsulation</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005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6F5A-DA53-45D3-8B8D-8B14A6E01811}"/>
              </a:ext>
            </a:extLst>
          </p:cNvPr>
          <p:cNvSpPr>
            <a:spLocks noGrp="1"/>
          </p:cNvSpPr>
          <p:nvPr>
            <p:ph type="title"/>
          </p:nvPr>
        </p:nvSpPr>
        <p:spPr/>
        <p:txBody>
          <a:bodyPr/>
          <a:lstStyle/>
          <a:p>
            <a:r>
              <a:rPr lang="en-GB" dirty="0"/>
              <a:t>Ensuring delivery</a:t>
            </a:r>
          </a:p>
        </p:txBody>
      </p:sp>
      <p:sp>
        <p:nvSpPr>
          <p:cNvPr id="3" name="Content Placeholder 2">
            <a:extLst>
              <a:ext uri="{FF2B5EF4-FFF2-40B4-BE49-F238E27FC236}">
                <a16:creationId xmlns:a16="http://schemas.microsoft.com/office/drawing/2014/main" id="{82BDAD30-E4AD-4850-AD1B-1C805E0C22FB}"/>
              </a:ext>
            </a:extLst>
          </p:cNvPr>
          <p:cNvSpPr>
            <a:spLocks noGrp="1"/>
          </p:cNvSpPr>
          <p:nvPr>
            <p:ph idx="1"/>
          </p:nvPr>
        </p:nvSpPr>
        <p:spPr/>
        <p:txBody>
          <a:bodyPr/>
          <a:lstStyle/>
          <a:p>
            <a:r>
              <a:rPr lang="en-GB" dirty="0"/>
              <a:t>In TCP, we’re generally working with applications in which we require data to ultimately arrive in its entirety in order for it to make sense.</a:t>
            </a:r>
          </a:p>
          <a:p>
            <a:pPr lvl="1"/>
            <a:r>
              <a:rPr lang="en-GB" dirty="0"/>
              <a:t>You might think this would be all applications, but it isn’t.  More on this later.</a:t>
            </a:r>
          </a:p>
          <a:p>
            <a:r>
              <a:rPr lang="en-GB" dirty="0"/>
              <a:t>TCP initiates a “session” – this is a very important concept which we’re going to explore first.</a:t>
            </a:r>
          </a:p>
          <a:p>
            <a:pPr lvl="1"/>
            <a:r>
              <a:rPr lang="en-GB" dirty="0"/>
              <a:t>Applicable to several other fields, including web development.</a:t>
            </a:r>
          </a:p>
          <a:p>
            <a:pPr lvl="1"/>
            <a:r>
              <a:rPr lang="en-GB" dirty="0"/>
              <a:t>Annoyingly, we have to refer to two different kinds of session in this lecture, which are subtly different: TCP sessions and HTTP sessions.</a:t>
            </a:r>
          </a:p>
        </p:txBody>
      </p:sp>
    </p:spTree>
    <p:extLst>
      <p:ext uri="{BB962C8B-B14F-4D97-AF65-F5344CB8AC3E}">
        <p14:creationId xmlns:p14="http://schemas.microsoft.com/office/powerpoint/2010/main" val="11241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FA2A-F85A-496F-A149-177DB73E4217}"/>
              </a:ext>
            </a:extLst>
          </p:cNvPr>
          <p:cNvSpPr>
            <a:spLocks noGrp="1"/>
          </p:cNvSpPr>
          <p:nvPr>
            <p:ph type="title"/>
          </p:nvPr>
        </p:nvSpPr>
        <p:spPr/>
        <p:txBody>
          <a:bodyPr/>
          <a:lstStyle/>
          <a:p>
            <a:r>
              <a:rPr lang="en-GB" dirty="0"/>
              <a:t>Sessions</a:t>
            </a:r>
          </a:p>
        </p:txBody>
      </p:sp>
      <p:sp>
        <p:nvSpPr>
          <p:cNvPr id="3" name="Content Placeholder 2">
            <a:extLst>
              <a:ext uri="{FF2B5EF4-FFF2-40B4-BE49-F238E27FC236}">
                <a16:creationId xmlns:a16="http://schemas.microsoft.com/office/drawing/2014/main" id="{23FE5368-628F-40A0-88FD-A4712FE32EBD}"/>
              </a:ext>
            </a:extLst>
          </p:cNvPr>
          <p:cNvSpPr>
            <a:spLocks noGrp="1"/>
          </p:cNvSpPr>
          <p:nvPr>
            <p:ph idx="1"/>
          </p:nvPr>
        </p:nvSpPr>
        <p:spPr/>
        <p:txBody>
          <a:bodyPr/>
          <a:lstStyle/>
          <a:p>
            <a:r>
              <a:rPr lang="en-GB" dirty="0"/>
              <a:t>In general usage, a session is a non-permanent establishment of exchange or understanding between two or more computers or devices.</a:t>
            </a:r>
          </a:p>
          <a:p>
            <a:r>
              <a:rPr lang="en-GB" dirty="0"/>
              <a:t>When you log into a university computer, that’s a sort of session.  You provide your login credentials and are given privileged access to university resources by the domain controller for a period of time – with the understanding that, at some point, you will terminate the session by logging out.</a:t>
            </a:r>
          </a:p>
          <a:p>
            <a:r>
              <a:rPr lang="en-GB" dirty="0"/>
              <a:t>TCP initiates a session for all data transfer.  We work with the understanding that all data transport occurs by initiating a session, sending the data then terminating the session again.</a:t>
            </a:r>
          </a:p>
          <a:p>
            <a:pPr lvl="1"/>
            <a:r>
              <a:rPr lang="en-GB" dirty="0"/>
              <a:t>Sessions are not necessarily constantly sending data.  They may be kept alive for a long period of time – but will send small amounts of data occasionally to ensure they don’t “time out”.</a:t>
            </a:r>
          </a:p>
        </p:txBody>
      </p:sp>
    </p:spTree>
    <p:extLst>
      <p:ext uri="{BB962C8B-B14F-4D97-AF65-F5344CB8AC3E}">
        <p14:creationId xmlns:p14="http://schemas.microsoft.com/office/powerpoint/2010/main" val="1276372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E313-1DE6-4FC0-9DEC-0EBBC137C1A0}"/>
              </a:ext>
            </a:extLst>
          </p:cNvPr>
          <p:cNvSpPr>
            <a:spLocks noGrp="1"/>
          </p:cNvSpPr>
          <p:nvPr>
            <p:ph type="title"/>
          </p:nvPr>
        </p:nvSpPr>
        <p:spPr/>
        <p:txBody>
          <a:bodyPr/>
          <a:lstStyle/>
          <a:p>
            <a:r>
              <a:rPr lang="en-GB" dirty="0"/>
              <a:t>TCP sessions</a:t>
            </a:r>
          </a:p>
        </p:txBody>
      </p:sp>
      <p:sp>
        <p:nvSpPr>
          <p:cNvPr id="3" name="Content Placeholder 2">
            <a:extLst>
              <a:ext uri="{FF2B5EF4-FFF2-40B4-BE49-F238E27FC236}">
                <a16:creationId xmlns:a16="http://schemas.microsoft.com/office/drawing/2014/main" id="{82AC856A-4BC5-4DC9-AB15-F607408A2028}"/>
              </a:ext>
            </a:extLst>
          </p:cNvPr>
          <p:cNvSpPr>
            <a:spLocks noGrp="1"/>
          </p:cNvSpPr>
          <p:nvPr>
            <p:ph idx="1"/>
          </p:nvPr>
        </p:nvSpPr>
        <p:spPr/>
        <p:txBody>
          <a:bodyPr/>
          <a:lstStyle/>
          <a:p>
            <a:r>
              <a:rPr lang="en-GB" dirty="0"/>
              <a:t>It’s worth mentioning at this juncture that these technologies containing the word “protocol” is accurate.  Operations are steeped in precisely prescribed steps.</a:t>
            </a:r>
          </a:p>
          <a:p>
            <a:r>
              <a:rPr lang="en-GB" dirty="0"/>
              <a:t>At the core of TCP is the so-called “three-way handshake”.</a:t>
            </a:r>
          </a:p>
          <a:p>
            <a:pPr lvl="1"/>
            <a:r>
              <a:rPr lang="en-GB" dirty="0"/>
              <a:t>Important: this can easily be misinterpreted.  It means a series of communication which occurs in three steps between two computers or devices.</a:t>
            </a:r>
          </a:p>
          <a:p>
            <a:r>
              <a:rPr lang="en-GB" dirty="0"/>
              <a:t>Three bits of key terminology to introduce initially:</a:t>
            </a:r>
          </a:p>
          <a:p>
            <a:pPr lvl="1"/>
            <a:r>
              <a:rPr lang="en-GB" dirty="0"/>
              <a:t>SYN (synchronise) – used to initialise the connection and set a (random) sequence number.</a:t>
            </a:r>
          </a:p>
          <a:p>
            <a:pPr lvl="1"/>
            <a:r>
              <a:rPr lang="en-GB" dirty="0"/>
              <a:t>ACK (acknowledge) – an acknowledgement of the request received.</a:t>
            </a:r>
          </a:p>
          <a:p>
            <a:pPr lvl="1"/>
            <a:r>
              <a:rPr lang="en-GB" dirty="0"/>
              <a:t>FIN (finish) – terminates the connection.</a:t>
            </a:r>
          </a:p>
        </p:txBody>
      </p:sp>
    </p:spTree>
    <p:extLst>
      <p:ext uri="{BB962C8B-B14F-4D97-AF65-F5344CB8AC3E}">
        <p14:creationId xmlns:p14="http://schemas.microsoft.com/office/powerpoint/2010/main" val="2914561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0E26-68C0-4AE9-A1B6-C1DADB140A2C}"/>
              </a:ext>
            </a:extLst>
          </p:cNvPr>
          <p:cNvSpPr>
            <a:spLocks noGrp="1"/>
          </p:cNvSpPr>
          <p:nvPr>
            <p:ph type="title"/>
          </p:nvPr>
        </p:nvSpPr>
        <p:spPr/>
        <p:txBody>
          <a:bodyPr/>
          <a:lstStyle/>
          <a:p>
            <a:r>
              <a:rPr lang="en-GB" dirty="0"/>
              <a:t>TCP states</a:t>
            </a:r>
          </a:p>
        </p:txBody>
      </p:sp>
      <p:sp>
        <p:nvSpPr>
          <p:cNvPr id="3" name="Content Placeholder 2">
            <a:extLst>
              <a:ext uri="{FF2B5EF4-FFF2-40B4-BE49-F238E27FC236}">
                <a16:creationId xmlns:a16="http://schemas.microsoft.com/office/drawing/2014/main" id="{4E528D72-CAFE-42EF-9C87-B09D06BFC0C1}"/>
              </a:ext>
            </a:extLst>
          </p:cNvPr>
          <p:cNvSpPr>
            <a:spLocks noGrp="1"/>
          </p:cNvSpPr>
          <p:nvPr>
            <p:ph idx="1"/>
          </p:nvPr>
        </p:nvSpPr>
        <p:spPr/>
        <p:txBody>
          <a:bodyPr/>
          <a:lstStyle/>
          <a:p>
            <a:r>
              <a:rPr lang="en-GB" dirty="0"/>
              <a:t>Both sides of the connection are always in a distinct “state”.  These include:</a:t>
            </a:r>
          </a:p>
          <a:p>
            <a:pPr lvl="1"/>
            <a:r>
              <a:rPr lang="en-GB" dirty="0"/>
              <a:t>CLOSED: no connection.</a:t>
            </a:r>
          </a:p>
          <a:p>
            <a:pPr lvl="1"/>
            <a:r>
              <a:rPr lang="en-GB" dirty="0"/>
              <a:t>LISTEN: a computer (usually server) which will allow incoming connections and is waiting for one to initialise.  Research: passive open.</a:t>
            </a:r>
          </a:p>
          <a:p>
            <a:pPr lvl="1"/>
            <a:r>
              <a:rPr lang="en-GB" dirty="0"/>
              <a:t>ESTABLISHED: an open connection.</a:t>
            </a:r>
          </a:p>
          <a:p>
            <a:pPr lvl="1"/>
            <a:r>
              <a:rPr lang="en-GB" dirty="0"/>
              <a:t>CLOSING: awaiting connection termination.</a:t>
            </a:r>
          </a:p>
          <a:p>
            <a:r>
              <a:rPr lang="en-GB" dirty="0"/>
              <a:t>There are quite a few more, including: SYN-SENT, SYN-RECEIVED, CLOSE-WAIT, FIN-WAIT1, FIN-WAIT2, LAST-ACK and TIME-WAIT.</a:t>
            </a:r>
          </a:p>
          <a:p>
            <a:pPr lvl="1"/>
            <a:r>
              <a:rPr lang="en-GB" dirty="0"/>
              <a:t>Do some further reading if interested, but you can largely intuit these and research the more obscure permutations of FIN-WAIT.</a:t>
            </a:r>
          </a:p>
        </p:txBody>
      </p:sp>
    </p:spTree>
    <p:extLst>
      <p:ext uri="{BB962C8B-B14F-4D97-AF65-F5344CB8AC3E}">
        <p14:creationId xmlns:p14="http://schemas.microsoft.com/office/powerpoint/2010/main" val="1801874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p:txBody>
          <a:bodyPr/>
          <a:lstStyle/>
          <a:p>
            <a:r>
              <a:rPr lang="en-GB" dirty="0"/>
              <a:t>TCP sessions – active open</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71090" y="1586345"/>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29054" y="1586345"/>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710871"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9" name="Rectangle 8">
            <a:extLst>
              <a:ext uri="{FF2B5EF4-FFF2-40B4-BE49-F238E27FC236}">
                <a16:creationId xmlns:a16="http://schemas.microsoft.com/office/drawing/2014/main" id="{DC0C60BA-C11B-422C-9727-A239E0E75014}"/>
              </a:ext>
            </a:extLst>
          </p:cNvPr>
          <p:cNvSpPr/>
          <p:nvPr/>
        </p:nvSpPr>
        <p:spPr>
          <a:xfrm>
            <a:off x="2710869" y="398548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SYN-SENT</a:t>
            </a:r>
          </a:p>
        </p:txBody>
      </p:sp>
      <p:sp>
        <p:nvSpPr>
          <p:cNvPr id="10" name="Rectangle 9">
            <a:extLst>
              <a:ext uri="{FF2B5EF4-FFF2-40B4-BE49-F238E27FC236}">
                <a16:creationId xmlns:a16="http://schemas.microsoft.com/office/drawing/2014/main" id="{B2E94103-F3EB-4C1A-BF38-6DEDFFFAF59E}"/>
              </a:ext>
            </a:extLst>
          </p:cNvPr>
          <p:cNvSpPr/>
          <p:nvPr/>
        </p:nvSpPr>
        <p:spPr>
          <a:xfrm>
            <a:off x="2710869" y="526241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1" name="Rectangle 10">
            <a:extLst>
              <a:ext uri="{FF2B5EF4-FFF2-40B4-BE49-F238E27FC236}">
                <a16:creationId xmlns:a16="http://schemas.microsoft.com/office/drawing/2014/main" id="{384274A9-FC0F-466C-A46E-8690BAC4B99A}"/>
              </a:ext>
            </a:extLst>
          </p:cNvPr>
          <p:cNvSpPr/>
          <p:nvPr/>
        </p:nvSpPr>
        <p:spPr>
          <a:xfrm>
            <a:off x="7001162"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2" name="Rectangle 11">
            <a:extLst>
              <a:ext uri="{FF2B5EF4-FFF2-40B4-BE49-F238E27FC236}">
                <a16:creationId xmlns:a16="http://schemas.microsoft.com/office/drawing/2014/main" id="{5D3B8057-4919-4634-962B-9C70D7CC115F}"/>
              </a:ext>
            </a:extLst>
          </p:cNvPr>
          <p:cNvSpPr/>
          <p:nvPr/>
        </p:nvSpPr>
        <p:spPr>
          <a:xfrm>
            <a:off x="7001162" y="469437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SYN-RECEIVED</a:t>
            </a:r>
          </a:p>
        </p:txBody>
      </p:sp>
      <p:sp>
        <p:nvSpPr>
          <p:cNvPr id="13" name="Rectangle 12">
            <a:extLst>
              <a:ext uri="{FF2B5EF4-FFF2-40B4-BE49-F238E27FC236}">
                <a16:creationId xmlns:a16="http://schemas.microsoft.com/office/drawing/2014/main" id="{BC3EE842-5EBF-42EA-8174-70A5C8CE35B7}"/>
              </a:ext>
            </a:extLst>
          </p:cNvPr>
          <p:cNvSpPr/>
          <p:nvPr/>
        </p:nvSpPr>
        <p:spPr>
          <a:xfrm>
            <a:off x="7001162" y="568728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4" name="Rectangle 13">
            <a:extLst>
              <a:ext uri="{FF2B5EF4-FFF2-40B4-BE49-F238E27FC236}">
                <a16:creationId xmlns:a16="http://schemas.microsoft.com/office/drawing/2014/main" id="{993BA5DB-1B75-48B3-A2DA-11C2C348AFA4}"/>
              </a:ext>
            </a:extLst>
          </p:cNvPr>
          <p:cNvSpPr/>
          <p:nvPr/>
        </p:nvSpPr>
        <p:spPr>
          <a:xfrm>
            <a:off x="7001162" y="370147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LISTEN</a:t>
            </a:r>
          </a:p>
        </p:txBody>
      </p:sp>
      <p:cxnSp>
        <p:nvCxnSpPr>
          <p:cNvPr id="16" name="Straight Arrow Connector 15">
            <a:extLst>
              <a:ext uri="{FF2B5EF4-FFF2-40B4-BE49-F238E27FC236}">
                <a16:creationId xmlns:a16="http://schemas.microsoft.com/office/drawing/2014/main" id="{B3E39693-8672-4A38-95DF-3F7949BAF4C1}"/>
              </a:ext>
            </a:extLst>
          </p:cNvPr>
          <p:cNvCxnSpPr>
            <a:stCxn id="8" idx="2"/>
            <a:endCxn id="9" idx="0"/>
          </p:cNvCxnSpPr>
          <p:nvPr/>
        </p:nvCxnSpPr>
        <p:spPr>
          <a:xfrm flipH="1">
            <a:off x="3528288" y="3133436"/>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DF12A946-54A9-4E23-ADCC-759D8F375DB7}"/>
              </a:ext>
            </a:extLst>
          </p:cNvPr>
          <p:cNvCxnSpPr/>
          <p:nvPr/>
        </p:nvCxnSpPr>
        <p:spPr>
          <a:xfrm flipH="1">
            <a:off x="3528285" y="4410362"/>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818581" y="313343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818579" y="4126344"/>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818579" y="5119252"/>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51817136-5162-4F96-A024-E0308F2FC551}"/>
              </a:ext>
            </a:extLst>
          </p:cNvPr>
          <p:cNvCxnSpPr/>
          <p:nvPr/>
        </p:nvCxnSpPr>
        <p:spPr>
          <a:xfrm>
            <a:off x="4498109" y="4197925"/>
            <a:ext cx="2401455" cy="63846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EF009A5-DCFE-41C4-9D2D-E9556425F212}"/>
              </a:ext>
            </a:extLst>
          </p:cNvPr>
          <p:cNvSpPr txBox="1"/>
          <p:nvPr/>
        </p:nvSpPr>
        <p:spPr>
          <a:xfrm rot="910403">
            <a:off x="5370326" y="4157620"/>
            <a:ext cx="574196" cy="369332"/>
          </a:xfrm>
          <a:prstGeom prst="rect">
            <a:avLst/>
          </a:prstGeom>
          <a:noFill/>
        </p:spPr>
        <p:txBody>
          <a:bodyPr wrap="none" rtlCol="0">
            <a:spAutoFit/>
          </a:bodyPr>
          <a:lstStyle/>
          <a:p>
            <a:r>
              <a:rPr lang="en-GB" dirty="0"/>
              <a:t>SYN</a:t>
            </a:r>
          </a:p>
        </p:txBody>
      </p:sp>
      <p:cxnSp>
        <p:nvCxnSpPr>
          <p:cNvPr id="26" name="Straight Arrow Connector 25">
            <a:extLst>
              <a:ext uri="{FF2B5EF4-FFF2-40B4-BE49-F238E27FC236}">
                <a16:creationId xmlns:a16="http://schemas.microsoft.com/office/drawing/2014/main" id="{6F2E2A0F-E32C-406B-B3C2-D15328D9B764}"/>
              </a:ext>
            </a:extLst>
          </p:cNvPr>
          <p:cNvCxnSpPr/>
          <p:nvPr/>
        </p:nvCxnSpPr>
        <p:spPr>
          <a:xfrm flipH="1">
            <a:off x="4498109" y="5033818"/>
            <a:ext cx="2401455" cy="3694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28EBA074-F1E6-4189-BD8C-61388B0AAE5A}"/>
              </a:ext>
            </a:extLst>
          </p:cNvPr>
          <p:cNvCxnSpPr>
            <a:cxnSpLocks/>
          </p:cNvCxnSpPr>
          <p:nvPr/>
        </p:nvCxnSpPr>
        <p:spPr>
          <a:xfrm>
            <a:off x="4430829" y="5582705"/>
            <a:ext cx="2401455" cy="4867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EBB99B52-0918-4890-83C6-4F5ED252E6EE}"/>
              </a:ext>
            </a:extLst>
          </p:cNvPr>
          <p:cNvSpPr txBox="1"/>
          <p:nvPr/>
        </p:nvSpPr>
        <p:spPr>
          <a:xfrm rot="612452">
            <a:off x="5300652" y="5487499"/>
            <a:ext cx="606076" cy="369332"/>
          </a:xfrm>
          <a:prstGeom prst="rect">
            <a:avLst/>
          </a:prstGeom>
          <a:noFill/>
        </p:spPr>
        <p:txBody>
          <a:bodyPr wrap="square" rtlCol="0">
            <a:spAutoFit/>
          </a:bodyPr>
          <a:lstStyle/>
          <a:p>
            <a:r>
              <a:rPr lang="en-GB" dirty="0"/>
              <a:t>ACK</a:t>
            </a:r>
          </a:p>
        </p:txBody>
      </p:sp>
      <p:sp>
        <p:nvSpPr>
          <p:cNvPr id="30" name="TextBox 29">
            <a:extLst>
              <a:ext uri="{FF2B5EF4-FFF2-40B4-BE49-F238E27FC236}">
                <a16:creationId xmlns:a16="http://schemas.microsoft.com/office/drawing/2014/main" id="{1CEDBA95-9AF0-4A42-8039-3EDD53D1A53B}"/>
              </a:ext>
            </a:extLst>
          </p:cNvPr>
          <p:cNvSpPr txBox="1"/>
          <p:nvPr/>
        </p:nvSpPr>
        <p:spPr>
          <a:xfrm rot="21083545">
            <a:off x="5139378" y="4869259"/>
            <a:ext cx="1346568" cy="369332"/>
          </a:xfrm>
          <a:prstGeom prst="rect">
            <a:avLst/>
          </a:prstGeom>
          <a:noFill/>
        </p:spPr>
        <p:txBody>
          <a:bodyPr wrap="square" rtlCol="0">
            <a:spAutoFit/>
          </a:bodyPr>
          <a:lstStyle/>
          <a:p>
            <a:r>
              <a:rPr lang="en-GB" dirty="0"/>
              <a:t>SYN-ACK</a:t>
            </a:r>
          </a:p>
        </p:txBody>
      </p:sp>
      <p:sp>
        <p:nvSpPr>
          <p:cNvPr id="31" name="TextBox 30">
            <a:extLst>
              <a:ext uri="{FF2B5EF4-FFF2-40B4-BE49-F238E27FC236}">
                <a16:creationId xmlns:a16="http://schemas.microsoft.com/office/drawing/2014/main" id="{91ECCDFE-433B-4119-8CD4-17037041C46E}"/>
              </a:ext>
            </a:extLst>
          </p:cNvPr>
          <p:cNvSpPr txBox="1"/>
          <p:nvPr/>
        </p:nvSpPr>
        <p:spPr>
          <a:xfrm>
            <a:off x="174078" y="3695955"/>
            <a:ext cx="2335891" cy="923330"/>
          </a:xfrm>
          <a:prstGeom prst="rect">
            <a:avLst/>
          </a:prstGeom>
          <a:noFill/>
        </p:spPr>
        <p:txBody>
          <a:bodyPr wrap="square" rtlCol="0">
            <a:spAutoFit/>
          </a:bodyPr>
          <a:lstStyle/>
          <a:p>
            <a:r>
              <a:rPr lang="en-GB" dirty="0"/>
              <a:t>Sends a request with a random sequence number, N.</a:t>
            </a:r>
          </a:p>
        </p:txBody>
      </p:sp>
      <p:sp>
        <p:nvSpPr>
          <p:cNvPr id="32" name="TextBox 31">
            <a:extLst>
              <a:ext uri="{FF2B5EF4-FFF2-40B4-BE49-F238E27FC236}">
                <a16:creationId xmlns:a16="http://schemas.microsoft.com/office/drawing/2014/main" id="{56521667-CA0D-4590-86F1-4D12F76C355F}"/>
              </a:ext>
            </a:extLst>
          </p:cNvPr>
          <p:cNvSpPr txBox="1"/>
          <p:nvPr/>
        </p:nvSpPr>
        <p:spPr>
          <a:xfrm>
            <a:off x="8768944" y="4236390"/>
            <a:ext cx="3206985" cy="1200329"/>
          </a:xfrm>
          <a:prstGeom prst="rect">
            <a:avLst/>
          </a:prstGeom>
          <a:noFill/>
        </p:spPr>
        <p:txBody>
          <a:bodyPr wrap="square" rtlCol="0">
            <a:spAutoFit/>
          </a:bodyPr>
          <a:lstStyle/>
          <a:p>
            <a:r>
              <a:rPr lang="en-GB" dirty="0"/>
              <a:t>Sends an acknowledgement for N+1, then a synchronise for random sequence number M.</a:t>
            </a:r>
          </a:p>
        </p:txBody>
      </p:sp>
      <p:sp>
        <p:nvSpPr>
          <p:cNvPr id="33" name="TextBox 32">
            <a:extLst>
              <a:ext uri="{FF2B5EF4-FFF2-40B4-BE49-F238E27FC236}">
                <a16:creationId xmlns:a16="http://schemas.microsoft.com/office/drawing/2014/main" id="{08233DF5-3052-474F-9044-F23EB2EAE22E}"/>
              </a:ext>
            </a:extLst>
          </p:cNvPr>
          <p:cNvSpPr txBox="1"/>
          <p:nvPr/>
        </p:nvSpPr>
        <p:spPr>
          <a:xfrm>
            <a:off x="174077" y="5047662"/>
            <a:ext cx="2335891" cy="923330"/>
          </a:xfrm>
          <a:prstGeom prst="rect">
            <a:avLst/>
          </a:prstGeom>
          <a:noFill/>
        </p:spPr>
        <p:txBody>
          <a:bodyPr wrap="square" rtlCol="0">
            <a:spAutoFit/>
          </a:bodyPr>
          <a:lstStyle/>
          <a:p>
            <a:r>
              <a:rPr lang="en-GB" dirty="0"/>
              <a:t>Sends an acknowledgement for M+1.</a:t>
            </a:r>
          </a:p>
        </p:txBody>
      </p:sp>
    </p:spTree>
    <p:extLst>
      <p:ext uri="{BB962C8B-B14F-4D97-AF65-F5344CB8AC3E}">
        <p14:creationId xmlns:p14="http://schemas.microsoft.com/office/powerpoint/2010/main" val="2549390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30B48-A52E-4233-BDA4-1FCD58255215}"/>
              </a:ext>
            </a:extLst>
          </p:cNvPr>
          <p:cNvSpPr>
            <a:spLocks noGrp="1"/>
          </p:cNvSpPr>
          <p:nvPr>
            <p:ph type="title"/>
          </p:nvPr>
        </p:nvSpPr>
        <p:spPr/>
        <p:txBody>
          <a:bodyPr/>
          <a:lstStyle/>
          <a:p>
            <a:r>
              <a:rPr lang="en-GB" dirty="0"/>
              <a:t>Sending data</a:t>
            </a:r>
          </a:p>
        </p:txBody>
      </p:sp>
      <p:sp>
        <p:nvSpPr>
          <p:cNvPr id="3" name="Content Placeholder 2">
            <a:extLst>
              <a:ext uri="{FF2B5EF4-FFF2-40B4-BE49-F238E27FC236}">
                <a16:creationId xmlns:a16="http://schemas.microsoft.com/office/drawing/2014/main" id="{989386A2-1A1A-4452-AAF9-0C47D4F1AFBF}"/>
              </a:ext>
            </a:extLst>
          </p:cNvPr>
          <p:cNvSpPr>
            <a:spLocks noGrp="1"/>
          </p:cNvSpPr>
          <p:nvPr>
            <p:ph idx="1"/>
          </p:nvPr>
        </p:nvSpPr>
        <p:spPr/>
        <p:txBody>
          <a:bodyPr>
            <a:normAutofit lnSpcReduction="10000"/>
          </a:bodyPr>
          <a:lstStyle/>
          <a:p>
            <a:r>
              <a:rPr lang="en-GB" dirty="0"/>
              <a:t>Once the session is open, we can send data.  Regardless of the direction, the sender will send the data and the receiver will respond with ACK.</a:t>
            </a:r>
          </a:p>
          <a:p>
            <a:pPr lvl="1"/>
            <a:r>
              <a:rPr lang="en-GB" dirty="0"/>
              <a:t>In this way, the protocol can establish when data was not successfully received so that it can be re-sent.</a:t>
            </a:r>
          </a:p>
          <a:p>
            <a:pPr lvl="1"/>
            <a:r>
              <a:rPr lang="en-GB" dirty="0"/>
              <a:t>The protocol will wait for a pre-determined amount of time.  If that time elapses without receiving an ACK, the sender will re-send their data.  This period of time can be changed, but is usually 3000ms (3 seconds) by default.</a:t>
            </a:r>
          </a:p>
          <a:p>
            <a:r>
              <a:rPr lang="en-GB" dirty="0"/>
              <a:t>Two common approaches to opening a connection and sending data:</a:t>
            </a:r>
          </a:p>
          <a:p>
            <a:pPr lvl="1"/>
            <a:r>
              <a:rPr lang="en-GB" dirty="0"/>
              <a:t>Open a connection with a specific amount of data to be transferred immediately in one go, e.g. downloading a file, then closing.</a:t>
            </a:r>
          </a:p>
          <a:p>
            <a:pPr lvl="1"/>
            <a:r>
              <a:rPr lang="en-GB" dirty="0"/>
              <a:t>Open a connection for an undetermined amount of data transfer in either direction, keeping the connection alive until a specified (normally user-driven) point.  Research: TCP keepalive (KA).</a:t>
            </a:r>
          </a:p>
        </p:txBody>
      </p:sp>
    </p:spTree>
    <p:extLst>
      <p:ext uri="{BB962C8B-B14F-4D97-AF65-F5344CB8AC3E}">
        <p14:creationId xmlns:p14="http://schemas.microsoft.com/office/powerpoint/2010/main" val="4001964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A9C8-56B2-40B7-B5C9-52F24BEDA68A}"/>
              </a:ext>
            </a:extLst>
          </p:cNvPr>
          <p:cNvSpPr>
            <a:spLocks noGrp="1"/>
          </p:cNvSpPr>
          <p:nvPr>
            <p:ph type="title"/>
          </p:nvPr>
        </p:nvSpPr>
        <p:spPr/>
        <p:txBody>
          <a:bodyPr/>
          <a:lstStyle/>
          <a:p>
            <a:r>
              <a:rPr lang="en-GB" dirty="0"/>
              <a:t>Session end</a:t>
            </a:r>
          </a:p>
        </p:txBody>
      </p:sp>
      <p:sp>
        <p:nvSpPr>
          <p:cNvPr id="3" name="Content Placeholder 2">
            <a:extLst>
              <a:ext uri="{FF2B5EF4-FFF2-40B4-BE49-F238E27FC236}">
                <a16:creationId xmlns:a16="http://schemas.microsoft.com/office/drawing/2014/main" id="{CD15FC80-24C7-4709-90F9-9926A6314498}"/>
              </a:ext>
            </a:extLst>
          </p:cNvPr>
          <p:cNvSpPr>
            <a:spLocks noGrp="1"/>
          </p:cNvSpPr>
          <p:nvPr>
            <p:ph idx="1"/>
          </p:nvPr>
        </p:nvSpPr>
        <p:spPr/>
        <p:txBody>
          <a:bodyPr/>
          <a:lstStyle/>
          <a:p>
            <a:r>
              <a:rPr lang="en-GB" dirty="0"/>
              <a:t>There are two ways a TCP session can end:</a:t>
            </a:r>
          </a:p>
          <a:p>
            <a:pPr lvl="1"/>
            <a:r>
              <a:rPr lang="en-GB" dirty="0"/>
              <a:t>Cleanly, following the process outlined in the next slide.</a:t>
            </a:r>
          </a:p>
          <a:p>
            <a:pPr lvl="1"/>
            <a:r>
              <a:rPr lang="en-GB" dirty="0"/>
              <a:t>Through a timeout.  This usually occurs as the result of network or hardware disruption.</a:t>
            </a:r>
          </a:p>
          <a:p>
            <a:r>
              <a:rPr lang="en-GB" dirty="0"/>
              <a:t>Important to note that the session timeout is not the same as the re-send timeout.</a:t>
            </a:r>
          </a:p>
          <a:p>
            <a:pPr lvl="1"/>
            <a:r>
              <a:rPr lang="en-GB" dirty="0"/>
              <a:t>A session timeout occurs when there is no activity through the connection for a specified period of time.  This explains why a keepalive is necessary.</a:t>
            </a:r>
          </a:p>
          <a:p>
            <a:pPr lvl="1"/>
            <a:r>
              <a:rPr lang="en-GB" dirty="0"/>
              <a:t>By default, the session timeout is 72 seconds.</a:t>
            </a:r>
          </a:p>
          <a:p>
            <a:pPr lvl="1"/>
            <a:r>
              <a:rPr lang="en-GB" dirty="0"/>
              <a:t>Once timed out, a session must be re-initiated from the start with an active open.</a:t>
            </a:r>
          </a:p>
        </p:txBody>
      </p:sp>
    </p:spTree>
    <p:extLst>
      <p:ext uri="{BB962C8B-B14F-4D97-AF65-F5344CB8AC3E}">
        <p14:creationId xmlns:p14="http://schemas.microsoft.com/office/powerpoint/2010/main" val="3412267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a:xfrm>
            <a:off x="677334" y="609600"/>
            <a:ext cx="8596668" cy="1320800"/>
          </a:xfrm>
        </p:spPr>
        <p:txBody>
          <a:bodyPr/>
          <a:lstStyle/>
          <a:p>
            <a:r>
              <a:rPr lang="en-GB" dirty="0"/>
              <a:t>TCP sessions – active close</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41781" y="1246909"/>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99745" y="1246909"/>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581560" y="21936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9" name="Rectangle 8">
            <a:extLst>
              <a:ext uri="{FF2B5EF4-FFF2-40B4-BE49-F238E27FC236}">
                <a16:creationId xmlns:a16="http://schemas.microsoft.com/office/drawing/2014/main" id="{DC0C60BA-C11B-422C-9727-A239E0E75014}"/>
              </a:ext>
            </a:extLst>
          </p:cNvPr>
          <p:cNvSpPr/>
          <p:nvPr/>
        </p:nvSpPr>
        <p:spPr>
          <a:xfrm>
            <a:off x="2581560" y="310110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FIN_WAIT1</a:t>
            </a:r>
          </a:p>
        </p:txBody>
      </p:sp>
      <p:sp>
        <p:nvSpPr>
          <p:cNvPr id="10" name="Rectangle 9">
            <a:extLst>
              <a:ext uri="{FF2B5EF4-FFF2-40B4-BE49-F238E27FC236}">
                <a16:creationId xmlns:a16="http://schemas.microsoft.com/office/drawing/2014/main" id="{B2E94103-F3EB-4C1A-BF38-6DEDFFFAF59E}"/>
              </a:ext>
            </a:extLst>
          </p:cNvPr>
          <p:cNvSpPr/>
          <p:nvPr/>
        </p:nvSpPr>
        <p:spPr>
          <a:xfrm>
            <a:off x="2581559" y="400858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FIN_WAIT2</a:t>
            </a:r>
          </a:p>
        </p:txBody>
      </p:sp>
      <p:sp>
        <p:nvSpPr>
          <p:cNvPr id="11" name="Rectangle 10">
            <a:extLst>
              <a:ext uri="{FF2B5EF4-FFF2-40B4-BE49-F238E27FC236}">
                <a16:creationId xmlns:a16="http://schemas.microsoft.com/office/drawing/2014/main" id="{384274A9-FC0F-466C-A46E-8690BAC4B99A}"/>
              </a:ext>
            </a:extLst>
          </p:cNvPr>
          <p:cNvSpPr/>
          <p:nvPr/>
        </p:nvSpPr>
        <p:spPr>
          <a:xfrm>
            <a:off x="6871853" y="23691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2" name="Rectangle 11">
            <a:extLst>
              <a:ext uri="{FF2B5EF4-FFF2-40B4-BE49-F238E27FC236}">
                <a16:creationId xmlns:a16="http://schemas.microsoft.com/office/drawing/2014/main" id="{5D3B8057-4919-4634-962B-9C70D7CC115F}"/>
              </a:ext>
            </a:extLst>
          </p:cNvPr>
          <p:cNvSpPr/>
          <p:nvPr/>
        </p:nvSpPr>
        <p:spPr>
          <a:xfrm>
            <a:off x="6871853" y="435494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LAST_ACK</a:t>
            </a:r>
          </a:p>
        </p:txBody>
      </p:sp>
      <p:sp>
        <p:nvSpPr>
          <p:cNvPr id="13" name="Rectangle 12">
            <a:extLst>
              <a:ext uri="{FF2B5EF4-FFF2-40B4-BE49-F238E27FC236}">
                <a16:creationId xmlns:a16="http://schemas.microsoft.com/office/drawing/2014/main" id="{BC3EE842-5EBF-42EA-8174-70A5C8CE35B7}"/>
              </a:ext>
            </a:extLst>
          </p:cNvPr>
          <p:cNvSpPr/>
          <p:nvPr/>
        </p:nvSpPr>
        <p:spPr>
          <a:xfrm>
            <a:off x="6871853" y="5347852"/>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4" name="Rectangle 13">
            <a:extLst>
              <a:ext uri="{FF2B5EF4-FFF2-40B4-BE49-F238E27FC236}">
                <a16:creationId xmlns:a16="http://schemas.microsoft.com/office/drawing/2014/main" id="{993BA5DB-1B75-48B3-A2DA-11C2C348AFA4}"/>
              </a:ext>
            </a:extLst>
          </p:cNvPr>
          <p:cNvSpPr/>
          <p:nvPr/>
        </p:nvSpPr>
        <p:spPr>
          <a:xfrm>
            <a:off x="6871853" y="33620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CLOSE_WAIT</a:t>
            </a:r>
          </a:p>
        </p:txBody>
      </p: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689272" y="2794000"/>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689270" y="3786908"/>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689270" y="477981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9" name="Rectangle 28">
            <a:extLst>
              <a:ext uri="{FF2B5EF4-FFF2-40B4-BE49-F238E27FC236}">
                <a16:creationId xmlns:a16="http://schemas.microsoft.com/office/drawing/2014/main" id="{F6646B71-4E4B-476D-A613-B9816573F284}"/>
              </a:ext>
            </a:extLst>
          </p:cNvPr>
          <p:cNvSpPr/>
          <p:nvPr/>
        </p:nvSpPr>
        <p:spPr>
          <a:xfrm>
            <a:off x="2581558" y="491836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TIME_WAIT</a:t>
            </a:r>
          </a:p>
        </p:txBody>
      </p:sp>
      <p:sp>
        <p:nvSpPr>
          <p:cNvPr id="34" name="Rectangle 33">
            <a:extLst>
              <a:ext uri="{FF2B5EF4-FFF2-40B4-BE49-F238E27FC236}">
                <a16:creationId xmlns:a16="http://schemas.microsoft.com/office/drawing/2014/main" id="{1C96E2E8-E587-491F-AEEE-87E003F1DDF9}"/>
              </a:ext>
            </a:extLst>
          </p:cNvPr>
          <p:cNvSpPr/>
          <p:nvPr/>
        </p:nvSpPr>
        <p:spPr>
          <a:xfrm>
            <a:off x="2581557" y="58235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cxnSp>
        <p:nvCxnSpPr>
          <p:cNvPr id="4" name="Straight Arrow Connector 3">
            <a:extLst>
              <a:ext uri="{FF2B5EF4-FFF2-40B4-BE49-F238E27FC236}">
                <a16:creationId xmlns:a16="http://schemas.microsoft.com/office/drawing/2014/main" id="{024B62B4-2301-49B7-8B94-135B2822ECAE}"/>
              </a:ext>
            </a:extLst>
          </p:cNvPr>
          <p:cNvCxnSpPr>
            <a:cxnSpLocks/>
          </p:cNvCxnSpPr>
          <p:nvPr/>
        </p:nvCxnSpPr>
        <p:spPr>
          <a:xfrm>
            <a:off x="4331855" y="3288145"/>
            <a:ext cx="2438399" cy="1524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372FBC3F-C3FE-4229-820F-0FA45C62F00C}"/>
              </a:ext>
            </a:extLst>
          </p:cNvPr>
          <p:cNvSpPr txBox="1"/>
          <p:nvPr/>
        </p:nvSpPr>
        <p:spPr>
          <a:xfrm rot="239462">
            <a:off x="5285078" y="3049646"/>
            <a:ext cx="518091" cy="369332"/>
          </a:xfrm>
          <a:prstGeom prst="rect">
            <a:avLst/>
          </a:prstGeom>
          <a:noFill/>
        </p:spPr>
        <p:txBody>
          <a:bodyPr wrap="none" rtlCol="0">
            <a:spAutoFit/>
          </a:bodyPr>
          <a:lstStyle/>
          <a:p>
            <a:r>
              <a:rPr lang="en-GB" dirty="0"/>
              <a:t>FIN</a:t>
            </a:r>
          </a:p>
        </p:txBody>
      </p:sp>
      <p:cxnSp>
        <p:nvCxnSpPr>
          <p:cNvPr id="25" name="Straight Arrow Connector 24">
            <a:extLst>
              <a:ext uri="{FF2B5EF4-FFF2-40B4-BE49-F238E27FC236}">
                <a16:creationId xmlns:a16="http://schemas.microsoft.com/office/drawing/2014/main" id="{B79EB57D-7361-48CA-865E-A6DD1C8317A3}"/>
              </a:ext>
            </a:extLst>
          </p:cNvPr>
          <p:cNvCxnSpPr/>
          <p:nvPr/>
        </p:nvCxnSpPr>
        <p:spPr>
          <a:xfrm flipH="1">
            <a:off x="4331855" y="3703782"/>
            <a:ext cx="2438399" cy="3671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365F0F28-0593-4A02-9D03-BA2FFC688385}"/>
              </a:ext>
            </a:extLst>
          </p:cNvPr>
          <p:cNvSpPr txBox="1"/>
          <p:nvPr/>
        </p:nvSpPr>
        <p:spPr>
          <a:xfrm rot="21070605">
            <a:off x="5248209" y="3561311"/>
            <a:ext cx="591829" cy="369332"/>
          </a:xfrm>
          <a:prstGeom prst="rect">
            <a:avLst/>
          </a:prstGeom>
          <a:noFill/>
        </p:spPr>
        <p:txBody>
          <a:bodyPr wrap="none" rtlCol="0">
            <a:spAutoFit/>
          </a:bodyPr>
          <a:lstStyle/>
          <a:p>
            <a:r>
              <a:rPr lang="en-GB" dirty="0"/>
              <a:t>ACK</a:t>
            </a:r>
          </a:p>
        </p:txBody>
      </p:sp>
      <p:sp>
        <p:nvSpPr>
          <p:cNvPr id="40" name="TextBox 39">
            <a:extLst>
              <a:ext uri="{FF2B5EF4-FFF2-40B4-BE49-F238E27FC236}">
                <a16:creationId xmlns:a16="http://schemas.microsoft.com/office/drawing/2014/main" id="{89A4E4B9-4B91-4557-A053-D6CA15B560EE}"/>
              </a:ext>
            </a:extLst>
          </p:cNvPr>
          <p:cNvSpPr txBox="1"/>
          <p:nvPr/>
        </p:nvSpPr>
        <p:spPr>
          <a:xfrm rot="20971254">
            <a:off x="5285076" y="4437177"/>
            <a:ext cx="518091" cy="369332"/>
          </a:xfrm>
          <a:prstGeom prst="rect">
            <a:avLst/>
          </a:prstGeom>
          <a:noFill/>
        </p:spPr>
        <p:txBody>
          <a:bodyPr wrap="none" rtlCol="0">
            <a:spAutoFit/>
          </a:bodyPr>
          <a:lstStyle/>
          <a:p>
            <a:r>
              <a:rPr lang="en-GB" dirty="0"/>
              <a:t>FIN</a:t>
            </a:r>
          </a:p>
        </p:txBody>
      </p:sp>
      <p:cxnSp>
        <p:nvCxnSpPr>
          <p:cNvPr id="41" name="Straight Arrow Connector 40">
            <a:extLst>
              <a:ext uri="{FF2B5EF4-FFF2-40B4-BE49-F238E27FC236}">
                <a16:creationId xmlns:a16="http://schemas.microsoft.com/office/drawing/2014/main" id="{A71F4DB7-E483-403B-81FA-D4B344D562F3}"/>
              </a:ext>
            </a:extLst>
          </p:cNvPr>
          <p:cNvCxnSpPr>
            <a:cxnSpLocks/>
          </p:cNvCxnSpPr>
          <p:nvPr/>
        </p:nvCxnSpPr>
        <p:spPr>
          <a:xfrm flipH="1">
            <a:off x="4324923" y="4531475"/>
            <a:ext cx="2438399" cy="4469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B57BEB74-4389-455C-BCDA-5B5186964BAB}"/>
              </a:ext>
            </a:extLst>
          </p:cNvPr>
          <p:cNvCxnSpPr>
            <a:cxnSpLocks/>
          </p:cNvCxnSpPr>
          <p:nvPr/>
        </p:nvCxnSpPr>
        <p:spPr>
          <a:xfrm>
            <a:off x="4324921" y="5311094"/>
            <a:ext cx="2438401" cy="2491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E7565A28-AC2B-4C15-8943-3B51647B4C4C}"/>
              </a:ext>
            </a:extLst>
          </p:cNvPr>
          <p:cNvSpPr txBox="1"/>
          <p:nvPr/>
        </p:nvSpPr>
        <p:spPr>
          <a:xfrm rot="334009">
            <a:off x="5248207" y="5105970"/>
            <a:ext cx="591829" cy="369332"/>
          </a:xfrm>
          <a:prstGeom prst="rect">
            <a:avLst/>
          </a:prstGeom>
          <a:noFill/>
        </p:spPr>
        <p:txBody>
          <a:bodyPr wrap="none" rtlCol="0">
            <a:spAutoFit/>
          </a:bodyPr>
          <a:lstStyle/>
          <a:p>
            <a:r>
              <a:rPr lang="en-GB" dirty="0"/>
              <a:t>ACK</a:t>
            </a:r>
          </a:p>
        </p:txBody>
      </p:sp>
      <p:cxnSp>
        <p:nvCxnSpPr>
          <p:cNvPr id="48" name="Straight Arrow Connector 47">
            <a:extLst>
              <a:ext uri="{FF2B5EF4-FFF2-40B4-BE49-F238E27FC236}">
                <a16:creationId xmlns:a16="http://schemas.microsoft.com/office/drawing/2014/main" id="{2C7E5577-961F-4E86-A16C-BA22F5D6FCB4}"/>
              </a:ext>
            </a:extLst>
          </p:cNvPr>
          <p:cNvCxnSpPr>
            <a:stCxn id="8" idx="2"/>
            <a:endCxn id="9" idx="0"/>
          </p:cNvCxnSpPr>
          <p:nvPr/>
        </p:nvCxnSpPr>
        <p:spPr>
          <a:xfrm>
            <a:off x="3398979" y="2618508"/>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ABF3666D-28A3-423D-BB30-12D7F298CE66}"/>
              </a:ext>
            </a:extLst>
          </p:cNvPr>
          <p:cNvCxnSpPr/>
          <p:nvPr/>
        </p:nvCxnSpPr>
        <p:spPr>
          <a:xfrm>
            <a:off x="3403591" y="3525981"/>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0" name="Straight Arrow Connector 49">
            <a:extLst>
              <a:ext uri="{FF2B5EF4-FFF2-40B4-BE49-F238E27FC236}">
                <a16:creationId xmlns:a16="http://schemas.microsoft.com/office/drawing/2014/main" id="{E0DF162C-AFC0-4002-9DDC-97284F25F799}"/>
              </a:ext>
            </a:extLst>
          </p:cNvPr>
          <p:cNvCxnSpPr/>
          <p:nvPr/>
        </p:nvCxnSpPr>
        <p:spPr>
          <a:xfrm>
            <a:off x="3394354" y="4435765"/>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6D54C8D6-6F92-47DF-97F7-54E1BC87D16A}"/>
              </a:ext>
            </a:extLst>
          </p:cNvPr>
          <p:cNvCxnSpPr/>
          <p:nvPr/>
        </p:nvCxnSpPr>
        <p:spPr>
          <a:xfrm>
            <a:off x="3403591" y="5357087"/>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50D67D79-83EB-49EF-A8CA-DDB90EFD408D}"/>
              </a:ext>
            </a:extLst>
          </p:cNvPr>
          <p:cNvCxnSpPr>
            <a:cxnSpLocks/>
          </p:cNvCxnSpPr>
          <p:nvPr/>
        </p:nvCxnSpPr>
        <p:spPr>
          <a:xfrm flipH="1">
            <a:off x="7878619" y="4070925"/>
            <a:ext cx="127461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5" name="TextBox 54">
            <a:extLst>
              <a:ext uri="{FF2B5EF4-FFF2-40B4-BE49-F238E27FC236}">
                <a16:creationId xmlns:a16="http://schemas.microsoft.com/office/drawing/2014/main" id="{2514AF9D-2C99-4E6A-8842-BB30426EC9D2}"/>
              </a:ext>
            </a:extLst>
          </p:cNvPr>
          <p:cNvSpPr txBox="1"/>
          <p:nvPr/>
        </p:nvSpPr>
        <p:spPr>
          <a:xfrm>
            <a:off x="9255529" y="3482111"/>
            <a:ext cx="2705559" cy="1200329"/>
          </a:xfrm>
          <a:prstGeom prst="rect">
            <a:avLst/>
          </a:prstGeom>
          <a:noFill/>
        </p:spPr>
        <p:txBody>
          <a:bodyPr wrap="square" rtlCol="0">
            <a:spAutoFit/>
          </a:bodyPr>
          <a:lstStyle/>
          <a:p>
            <a:r>
              <a:rPr lang="en-GB" dirty="0"/>
              <a:t>At this point, we can continue sending data, but know we won’t receive any.</a:t>
            </a:r>
          </a:p>
        </p:txBody>
      </p:sp>
    </p:spTree>
    <p:extLst>
      <p:ext uri="{BB962C8B-B14F-4D97-AF65-F5344CB8AC3E}">
        <p14:creationId xmlns:p14="http://schemas.microsoft.com/office/powerpoint/2010/main" val="2308358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7A99-6300-4E42-89AB-8077FC916CE9}"/>
              </a:ext>
            </a:extLst>
          </p:cNvPr>
          <p:cNvSpPr>
            <a:spLocks noGrp="1"/>
          </p:cNvSpPr>
          <p:nvPr>
            <p:ph type="title"/>
          </p:nvPr>
        </p:nvSpPr>
        <p:spPr/>
        <p:txBody>
          <a:bodyPr/>
          <a:lstStyle/>
          <a:p>
            <a:r>
              <a:rPr lang="en-GB" dirty="0"/>
              <a:t>TCP sessions – active close</a:t>
            </a:r>
          </a:p>
        </p:txBody>
      </p:sp>
      <p:sp>
        <p:nvSpPr>
          <p:cNvPr id="3" name="Content Placeholder 2">
            <a:extLst>
              <a:ext uri="{FF2B5EF4-FFF2-40B4-BE49-F238E27FC236}">
                <a16:creationId xmlns:a16="http://schemas.microsoft.com/office/drawing/2014/main" id="{D6EEF25D-413A-45EA-95AB-B49D8581E7D8}"/>
              </a:ext>
            </a:extLst>
          </p:cNvPr>
          <p:cNvSpPr>
            <a:spLocks noGrp="1"/>
          </p:cNvSpPr>
          <p:nvPr>
            <p:ph idx="1"/>
          </p:nvPr>
        </p:nvSpPr>
        <p:spPr/>
        <p:txBody>
          <a:bodyPr/>
          <a:lstStyle/>
          <a:p>
            <a:r>
              <a:rPr lang="en-GB" dirty="0"/>
              <a:t>Important to understand that, in an active close, the first sender of FIN may continue receiving data indefinitely, until they receive a FIN response in return.</a:t>
            </a:r>
          </a:p>
          <a:p>
            <a:pPr lvl="1"/>
            <a:r>
              <a:rPr lang="en-GB" dirty="0"/>
              <a:t>No more data can be sent after a FIN.</a:t>
            </a:r>
          </a:p>
          <a:p>
            <a:pPr lvl="1"/>
            <a:r>
              <a:rPr lang="en-GB" dirty="0"/>
              <a:t>In some applications, a FIN request will be interpreted as an immediate request to terminate the connection, which’ll be handled by an immediate ACK-FIN return.</a:t>
            </a:r>
          </a:p>
          <a:p>
            <a:pPr lvl="1"/>
            <a:r>
              <a:rPr lang="en-GB" dirty="0"/>
              <a:t>Once both sides of the connection send FIN, the connection is closed.  If more data needs to be sent, a new one must be created using an active open.</a:t>
            </a:r>
          </a:p>
          <a:p>
            <a:r>
              <a:rPr lang="en-GB" dirty="0"/>
              <a:t>The previous diagram depicts the client initiating the active close, which is generally the case, but either side of the connection may initiate the active close.</a:t>
            </a:r>
          </a:p>
        </p:txBody>
      </p:sp>
    </p:spTree>
    <p:extLst>
      <p:ext uri="{BB962C8B-B14F-4D97-AF65-F5344CB8AC3E}">
        <p14:creationId xmlns:p14="http://schemas.microsoft.com/office/powerpoint/2010/main" val="2269736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Reminder</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06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05D0-82F3-4808-B35E-B251546921C0}"/>
              </a:ext>
            </a:extLst>
          </p:cNvPr>
          <p:cNvSpPr>
            <a:spLocks noGrp="1"/>
          </p:cNvSpPr>
          <p:nvPr>
            <p:ph type="title"/>
          </p:nvPr>
        </p:nvSpPr>
        <p:spPr/>
        <p:txBody>
          <a:bodyPr/>
          <a:lstStyle/>
          <a:p>
            <a:r>
              <a:rPr lang="en-GB" dirty="0"/>
              <a:t>The Application Layer</a:t>
            </a:r>
          </a:p>
        </p:txBody>
      </p:sp>
      <p:sp>
        <p:nvSpPr>
          <p:cNvPr id="3" name="Content Placeholder 2">
            <a:extLst>
              <a:ext uri="{FF2B5EF4-FFF2-40B4-BE49-F238E27FC236}">
                <a16:creationId xmlns:a16="http://schemas.microsoft.com/office/drawing/2014/main" id="{DB0D413C-0F47-4758-A685-E35742F3118E}"/>
              </a:ext>
            </a:extLst>
          </p:cNvPr>
          <p:cNvSpPr>
            <a:spLocks noGrp="1"/>
          </p:cNvSpPr>
          <p:nvPr>
            <p:ph idx="1"/>
          </p:nvPr>
        </p:nvSpPr>
        <p:spPr/>
        <p:txBody>
          <a:bodyPr/>
          <a:lstStyle/>
          <a:p>
            <a:r>
              <a:rPr lang="en-GB" dirty="0"/>
              <a:t>We now understand the two middle layers in the stack – TCP/IP.</a:t>
            </a:r>
          </a:p>
          <a:p>
            <a:pPr lvl="1"/>
            <a:r>
              <a:rPr lang="en-GB" dirty="0"/>
              <a:t>We don’t care about the bottom layer too much here.  This is the physical layer (level 1 in the OSI model).  This really defines how our data gets turned into 1s and 0s then transported across a medium.  Out of the scope of this module – research if you’re interested.</a:t>
            </a:r>
          </a:p>
          <a:p>
            <a:r>
              <a:rPr lang="en-GB" dirty="0"/>
              <a:t>We’re now going to look at the application layer.  This is the software which is running on your computer.</a:t>
            </a:r>
          </a:p>
          <a:p>
            <a:pPr lvl="1"/>
            <a:r>
              <a:rPr lang="en-GB" dirty="0"/>
              <a:t>What we’ve really investigated so far is the process by which the data we send through our code in the software we write is transmitted.  Conceptually, we go from software to the hardware of our computer, across the network to the hardware of the receiving computer, to software which handles the data.</a:t>
            </a:r>
          </a:p>
          <a:p>
            <a:pPr lvl="1"/>
            <a:r>
              <a:rPr lang="en-GB" dirty="0"/>
              <a:t>Specifically, we’re going to look at HTTP.</a:t>
            </a:r>
          </a:p>
        </p:txBody>
      </p:sp>
    </p:spTree>
    <p:extLst>
      <p:ext uri="{BB962C8B-B14F-4D97-AF65-F5344CB8AC3E}">
        <p14:creationId xmlns:p14="http://schemas.microsoft.com/office/powerpoint/2010/main" val="2920735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BA16-269B-4FE1-A091-CB430417503E}"/>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7A723BDD-3138-4F55-9873-9E57E1720748}"/>
              </a:ext>
            </a:extLst>
          </p:cNvPr>
          <p:cNvSpPr>
            <a:spLocks noGrp="1"/>
          </p:cNvSpPr>
          <p:nvPr>
            <p:ph idx="1"/>
          </p:nvPr>
        </p:nvSpPr>
        <p:spPr/>
        <p:txBody>
          <a:bodyPr/>
          <a:lstStyle/>
          <a:p>
            <a:r>
              <a:rPr lang="en-GB" dirty="0">
                <a:sym typeface="Wingdings" panose="05000000000000000000" pitchFamily="2" charset="2"/>
              </a:rPr>
              <a:t>Hypertext Transfer Protocol.  We type (or imply) http:// before every web address.</a:t>
            </a:r>
            <a:endParaRPr lang="en-GB" dirty="0"/>
          </a:p>
          <a:p>
            <a:pPr lvl="1"/>
            <a:r>
              <a:rPr lang="en-GB" dirty="0"/>
              <a:t>You’ve almost certainly heard of HTML – Hypertext </a:t>
            </a:r>
            <a:r>
              <a:rPr lang="en-GB" dirty="0" err="1"/>
              <a:t>Markup</a:t>
            </a:r>
            <a:r>
              <a:rPr lang="en-GB" dirty="0"/>
              <a:t> Language.  HTML is how we create consumable media on the web, HTTP is the mechanism by which we deliver it.</a:t>
            </a:r>
          </a:p>
          <a:p>
            <a:pPr lvl="1"/>
            <a:r>
              <a:rPr lang="en-GB" dirty="0"/>
              <a:t>The web has moved on, so HTTP can be used to deliver a wide range of multimedia.</a:t>
            </a:r>
          </a:p>
          <a:p>
            <a:r>
              <a:rPr lang="en-GB" dirty="0"/>
              <a:t>If TCP/IP is the language of network communication and the internet, HTTP is the language of the web.</a:t>
            </a:r>
          </a:p>
          <a:p>
            <a:pPr lvl="1"/>
            <a:r>
              <a:rPr lang="en-GB" dirty="0"/>
              <a:t>Hopefully by now we all know the difference </a:t>
            </a:r>
            <a:r>
              <a:rPr lang="en-GB" dirty="0">
                <a:sym typeface="Wingdings" panose="05000000000000000000" pitchFamily="2" charset="2"/>
              </a:rPr>
              <a:t></a:t>
            </a:r>
          </a:p>
        </p:txBody>
      </p:sp>
    </p:spTree>
    <p:extLst>
      <p:ext uri="{BB962C8B-B14F-4D97-AF65-F5344CB8AC3E}">
        <p14:creationId xmlns:p14="http://schemas.microsoft.com/office/powerpoint/2010/main" val="2272819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7056-F2AC-4D3E-89B0-4FADDC5C833D}"/>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7E091A30-E9DB-46E8-9DCE-99C97133955E}"/>
              </a:ext>
            </a:extLst>
          </p:cNvPr>
          <p:cNvSpPr>
            <a:spLocks noGrp="1"/>
          </p:cNvSpPr>
          <p:nvPr>
            <p:ph idx="1"/>
          </p:nvPr>
        </p:nvSpPr>
        <p:spPr/>
        <p:txBody>
          <a:bodyPr>
            <a:normAutofit/>
          </a:bodyPr>
          <a:lstStyle/>
          <a:p>
            <a:r>
              <a:rPr lang="en-GB" dirty="0"/>
              <a:t>HTTP is a protocol, but a standard first.</a:t>
            </a:r>
          </a:p>
          <a:p>
            <a:pPr lvl="1"/>
            <a:r>
              <a:rPr lang="en-GB" dirty="0"/>
              <a:t>Developed by the Internet Engineering Task Force.</a:t>
            </a:r>
          </a:p>
          <a:p>
            <a:pPr lvl="1"/>
            <a:r>
              <a:rPr lang="en-GB" dirty="0"/>
              <a:t>HTTP/1.1 was released in 1997, HTTP/2.0 in 2015.  HTTP/3.0 came out in 2019.</a:t>
            </a:r>
          </a:p>
          <a:p>
            <a:pPr lvl="1"/>
            <a:r>
              <a:rPr lang="en-GB" dirty="0"/>
              <a:t>Versions don’t generally focus on new features, but new underlying network technologies to improve speed.</a:t>
            </a:r>
          </a:p>
          <a:p>
            <a:r>
              <a:rPr lang="en-GB" dirty="0"/>
              <a:t>It is a client-server protocol.  </a:t>
            </a:r>
          </a:p>
          <a:p>
            <a:pPr lvl="1"/>
            <a:r>
              <a:rPr lang="en-GB" dirty="0"/>
              <a:t>This is a common paradigm in which a client (in this case, almost certainly a web browser) makes a connection to a web server (Apache, </a:t>
            </a:r>
            <a:r>
              <a:rPr lang="en-GB" dirty="0" err="1"/>
              <a:t>nginx</a:t>
            </a:r>
            <a:r>
              <a:rPr lang="en-GB" dirty="0"/>
              <a:t> IIS etc.) to request something.  The server then replies with a pre-defined code and (hopefully) the requested resource.</a:t>
            </a:r>
          </a:p>
        </p:txBody>
      </p:sp>
    </p:spTree>
    <p:extLst>
      <p:ext uri="{BB962C8B-B14F-4D97-AF65-F5344CB8AC3E}">
        <p14:creationId xmlns:p14="http://schemas.microsoft.com/office/powerpoint/2010/main" val="2335305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9693-E3A6-4E2A-A896-E1D1EAD5C6A7}"/>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B6B1CAD2-6CA9-4F3F-9834-46AC5706F85C}"/>
              </a:ext>
            </a:extLst>
          </p:cNvPr>
          <p:cNvSpPr>
            <a:spLocks noGrp="1"/>
          </p:cNvSpPr>
          <p:nvPr>
            <p:ph idx="1"/>
          </p:nvPr>
        </p:nvSpPr>
        <p:spPr/>
        <p:txBody>
          <a:bodyPr/>
          <a:lstStyle/>
          <a:p>
            <a:r>
              <a:rPr lang="en-GB" dirty="0"/>
              <a:t>Unlike the things we’ve looked at until now, it’s designed to be relatively simple and human-readable.</a:t>
            </a:r>
          </a:p>
          <a:p>
            <a:pPr lvl="1"/>
            <a:r>
              <a:rPr lang="en-GB" dirty="0"/>
              <a:t>Inspecting web traffic to figure out what’s going wrong is a reasonably common activity for web developers.</a:t>
            </a:r>
          </a:p>
          <a:p>
            <a:r>
              <a:rPr lang="en-GB" dirty="0"/>
              <a:t>A </a:t>
            </a:r>
            <a:r>
              <a:rPr lang="en-GB" b="1" u="sng" dirty="0"/>
              <a:t>stateless</a:t>
            </a:r>
            <a:r>
              <a:rPr lang="en-GB" dirty="0"/>
              <a:t> protocol.</a:t>
            </a:r>
          </a:p>
          <a:p>
            <a:pPr lvl="1"/>
            <a:r>
              <a:rPr lang="en-GB" dirty="0"/>
              <a:t>Each request is independent and contains all of the information required to fulfil that request.</a:t>
            </a:r>
          </a:p>
          <a:p>
            <a:pPr lvl="1"/>
            <a:r>
              <a:rPr lang="en-GB" dirty="0"/>
              <a:t>… though, while it doesn’t have to retain state, in some situations it will, for the purpose of making subsequent requests faster.</a:t>
            </a:r>
          </a:p>
          <a:p>
            <a:pPr lvl="1"/>
            <a:r>
              <a:rPr lang="en-GB" dirty="0"/>
              <a:t>TCP, of course, is not a stateless protocol – the vast majority of HTTP requests are built on top of it.</a:t>
            </a:r>
          </a:p>
          <a:p>
            <a:pPr lvl="1"/>
            <a:r>
              <a:rPr lang="en-GB" dirty="0"/>
              <a:t>Again, this correlates with the intention of being as simple as possible.</a:t>
            </a:r>
          </a:p>
        </p:txBody>
      </p:sp>
    </p:spTree>
    <p:extLst>
      <p:ext uri="{BB962C8B-B14F-4D97-AF65-F5344CB8AC3E}">
        <p14:creationId xmlns:p14="http://schemas.microsoft.com/office/powerpoint/2010/main" val="3223466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D73E-25F8-4625-B889-F3BE31E17EBF}"/>
              </a:ext>
            </a:extLst>
          </p:cNvPr>
          <p:cNvSpPr>
            <a:spLocks noGrp="1"/>
          </p:cNvSpPr>
          <p:nvPr>
            <p:ph type="title"/>
          </p:nvPr>
        </p:nvSpPr>
        <p:spPr/>
        <p:txBody>
          <a:bodyPr/>
          <a:lstStyle/>
          <a:p>
            <a:r>
              <a:rPr lang="en-GB" dirty="0"/>
              <a:t>HTTP - sessions</a:t>
            </a:r>
          </a:p>
        </p:txBody>
      </p:sp>
      <p:sp>
        <p:nvSpPr>
          <p:cNvPr id="3" name="Content Placeholder 2">
            <a:extLst>
              <a:ext uri="{FF2B5EF4-FFF2-40B4-BE49-F238E27FC236}">
                <a16:creationId xmlns:a16="http://schemas.microsoft.com/office/drawing/2014/main" id="{80E4B782-3DBD-4804-BF28-B3EBF25B742B}"/>
              </a:ext>
            </a:extLst>
          </p:cNvPr>
          <p:cNvSpPr>
            <a:spLocks noGrp="1"/>
          </p:cNvSpPr>
          <p:nvPr>
            <p:ph idx="1"/>
          </p:nvPr>
        </p:nvSpPr>
        <p:spPr/>
        <p:txBody>
          <a:bodyPr>
            <a:normAutofit/>
          </a:bodyPr>
          <a:lstStyle/>
          <a:p>
            <a:r>
              <a:rPr lang="en-GB" dirty="0"/>
              <a:t>While stateless, HTTP can maintain </a:t>
            </a:r>
            <a:r>
              <a:rPr lang="en-GB" b="1" u="sng" dirty="0"/>
              <a:t>sessions</a:t>
            </a:r>
            <a:r>
              <a:rPr lang="en-GB" dirty="0"/>
              <a:t> on the server side.</a:t>
            </a:r>
          </a:p>
          <a:p>
            <a:pPr lvl="1"/>
            <a:r>
              <a:rPr lang="en-GB" dirty="0"/>
              <a:t>In this context, a session is usually a “token” (long, pseudorandom string) which the client and server store and the client uses to identify itself.</a:t>
            </a:r>
          </a:p>
          <a:p>
            <a:pPr lvl="1"/>
            <a:r>
              <a:rPr lang="en-GB" dirty="0"/>
              <a:t>Consider logging in to a site – once done, you can generally browse that site for a while before being required to do so again.  The server is storing a “session” to allow you access.</a:t>
            </a:r>
          </a:p>
          <a:p>
            <a:pPr lvl="1"/>
            <a:r>
              <a:rPr lang="en-GB" dirty="0"/>
              <a:t>Session information is usually stored in cookies (research if unsure), so can persist nearly indefinitely.</a:t>
            </a:r>
          </a:p>
          <a:p>
            <a:r>
              <a:rPr lang="en-GB" dirty="0"/>
              <a:t>Only a server should be able to initiate a session – it informs the client of its session token.  Only the server can then verify that session.</a:t>
            </a:r>
          </a:p>
          <a:p>
            <a:r>
              <a:rPr lang="en-GB" dirty="0"/>
              <a:t>Investigate session hijacking and cookie theft.</a:t>
            </a:r>
          </a:p>
        </p:txBody>
      </p:sp>
      <p:pic>
        <p:nvPicPr>
          <p:cNvPr id="2050" name="Picture 2" descr="Cookie Monster">
            <a:extLst>
              <a:ext uri="{FF2B5EF4-FFF2-40B4-BE49-F238E27FC236}">
                <a16:creationId xmlns:a16="http://schemas.microsoft.com/office/drawing/2014/main" id="{919E7B25-5666-4A14-9419-CBEC44AAB0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197" y="5380961"/>
            <a:ext cx="1320801" cy="1320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451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D9C8E-8F3F-4776-BB0A-D7D798F56126}"/>
              </a:ext>
            </a:extLst>
          </p:cNvPr>
          <p:cNvSpPr>
            <a:spLocks noGrp="1"/>
          </p:cNvSpPr>
          <p:nvPr>
            <p:ph type="title"/>
          </p:nvPr>
        </p:nvSpPr>
        <p:spPr/>
        <p:txBody>
          <a:bodyPr/>
          <a:lstStyle/>
          <a:p>
            <a:r>
              <a:rPr lang="en-GB" dirty="0"/>
              <a:t>HTTP process</a:t>
            </a:r>
          </a:p>
        </p:txBody>
      </p:sp>
      <p:sp>
        <p:nvSpPr>
          <p:cNvPr id="3" name="Content Placeholder 2">
            <a:extLst>
              <a:ext uri="{FF2B5EF4-FFF2-40B4-BE49-F238E27FC236}">
                <a16:creationId xmlns:a16="http://schemas.microsoft.com/office/drawing/2014/main" id="{D47845B8-42FC-4755-991F-45E381A7929F}"/>
              </a:ext>
            </a:extLst>
          </p:cNvPr>
          <p:cNvSpPr>
            <a:spLocks noGrp="1"/>
          </p:cNvSpPr>
          <p:nvPr>
            <p:ph idx="1"/>
          </p:nvPr>
        </p:nvSpPr>
        <p:spPr/>
        <p:txBody>
          <a:bodyPr/>
          <a:lstStyle/>
          <a:p>
            <a:r>
              <a:rPr lang="en-GB" dirty="0"/>
              <a:t>Important to understand that there are generally three steps:</a:t>
            </a:r>
          </a:p>
          <a:p>
            <a:pPr>
              <a:buFont typeface="+mj-lt"/>
              <a:buAutoNum type="arabicPeriod"/>
            </a:pPr>
            <a:r>
              <a:rPr lang="en-GB" dirty="0"/>
              <a:t>Client establishes a TCP connection with the server.</a:t>
            </a:r>
          </a:p>
          <a:p>
            <a:pPr>
              <a:buFont typeface="+mj-lt"/>
              <a:buAutoNum type="arabicPeriod"/>
            </a:pPr>
            <a:r>
              <a:rPr lang="en-GB" dirty="0"/>
              <a:t>The client sends a request.</a:t>
            </a:r>
          </a:p>
          <a:p>
            <a:pPr>
              <a:buFont typeface="+mj-lt"/>
              <a:buAutoNum type="arabicPeriod"/>
            </a:pPr>
            <a:r>
              <a:rPr lang="en-GB" dirty="0"/>
              <a:t>The server responds with a status code and associated data.</a:t>
            </a:r>
          </a:p>
          <a:p>
            <a:r>
              <a:rPr lang="en-GB" dirty="0"/>
              <a:t>Steps 2 and 3 can repeat any number of times.  If the connection drops, a new TCP connection can be established reasonably seamlessly.</a:t>
            </a:r>
          </a:p>
          <a:p>
            <a:r>
              <a:rPr lang="en-GB" dirty="0"/>
              <a:t>There are transport-layer protocols other than TCP… but they aren’t used much (at the moment).</a:t>
            </a:r>
          </a:p>
        </p:txBody>
      </p:sp>
    </p:spTree>
    <p:extLst>
      <p:ext uri="{BB962C8B-B14F-4D97-AF65-F5344CB8AC3E}">
        <p14:creationId xmlns:p14="http://schemas.microsoft.com/office/powerpoint/2010/main" val="386233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9859-18D8-4541-B4B0-F424F2492A7C}"/>
              </a:ext>
            </a:extLst>
          </p:cNvPr>
          <p:cNvSpPr>
            <a:spLocks noGrp="1"/>
          </p:cNvSpPr>
          <p:nvPr>
            <p:ph type="title"/>
          </p:nvPr>
        </p:nvSpPr>
        <p:spPr/>
        <p:txBody>
          <a:bodyPr/>
          <a:lstStyle/>
          <a:p>
            <a:r>
              <a:rPr lang="en-GB" dirty="0"/>
              <a:t>HTTP Methods</a:t>
            </a:r>
          </a:p>
        </p:txBody>
      </p:sp>
      <p:sp>
        <p:nvSpPr>
          <p:cNvPr id="3" name="Content Placeholder 2">
            <a:extLst>
              <a:ext uri="{FF2B5EF4-FFF2-40B4-BE49-F238E27FC236}">
                <a16:creationId xmlns:a16="http://schemas.microsoft.com/office/drawing/2014/main" id="{44AAD50E-3883-49D5-B43B-052A1EF9D611}"/>
              </a:ext>
            </a:extLst>
          </p:cNvPr>
          <p:cNvSpPr>
            <a:spLocks noGrp="1"/>
          </p:cNvSpPr>
          <p:nvPr>
            <p:ph idx="1"/>
          </p:nvPr>
        </p:nvSpPr>
        <p:spPr/>
        <p:txBody>
          <a:bodyPr>
            <a:normAutofit lnSpcReduction="10000"/>
          </a:bodyPr>
          <a:lstStyle/>
          <a:p>
            <a:r>
              <a:rPr lang="en-GB" dirty="0"/>
              <a:t>We can make one of a number of specified HTTP requests:</a:t>
            </a:r>
          </a:p>
          <a:p>
            <a:pPr lvl="1"/>
            <a:r>
              <a:rPr lang="en-GB" dirty="0"/>
              <a:t>GET – retrieve the specified data from the server.</a:t>
            </a:r>
          </a:p>
          <a:p>
            <a:pPr lvl="1"/>
            <a:r>
              <a:rPr lang="en-GB" dirty="0"/>
              <a:t>HEAD – retrieve the header for the specified data.  Like GET, but header only.</a:t>
            </a:r>
          </a:p>
          <a:p>
            <a:pPr lvl="1"/>
            <a:r>
              <a:rPr lang="en-GB" dirty="0"/>
              <a:t>POST – send the specified data to the server, usually to create.</a:t>
            </a:r>
          </a:p>
          <a:p>
            <a:pPr lvl="1"/>
            <a:r>
              <a:rPr lang="en-GB" dirty="0"/>
              <a:t>PUT/PATCH – send the specified data to the server, usually to update or replace.  This is idempotent while POST is not.  When we get into REST, we’ll look at this and the implications of idempotency.</a:t>
            </a:r>
          </a:p>
          <a:p>
            <a:pPr lvl="1"/>
            <a:r>
              <a:rPr lang="en-GB" dirty="0"/>
              <a:t>DELETE – delete the specified data.</a:t>
            </a:r>
          </a:p>
          <a:p>
            <a:pPr lvl="1"/>
            <a:r>
              <a:rPr lang="en-GB" dirty="0"/>
              <a:t>CONNECT – creates a HTTP tunnel.  Needed under certain circumstances, notably SSL and proxy connections.</a:t>
            </a:r>
          </a:p>
          <a:p>
            <a:pPr lvl="1"/>
            <a:r>
              <a:rPr lang="en-GB" dirty="0"/>
              <a:t>OPTIONS – list the supported HTTP methods for this web server.</a:t>
            </a:r>
          </a:p>
          <a:p>
            <a:pPr lvl="1"/>
            <a:r>
              <a:rPr lang="en-GB" dirty="0"/>
              <a:t>TRACE – echo the request, used for debugging.</a:t>
            </a:r>
          </a:p>
          <a:p>
            <a:pPr lvl="1"/>
            <a:endParaRPr lang="en-GB" dirty="0"/>
          </a:p>
          <a:p>
            <a:pPr lvl="1"/>
            <a:endParaRPr lang="en-GB" dirty="0"/>
          </a:p>
        </p:txBody>
      </p:sp>
    </p:spTree>
    <p:extLst>
      <p:ext uri="{BB962C8B-B14F-4D97-AF65-F5344CB8AC3E}">
        <p14:creationId xmlns:p14="http://schemas.microsoft.com/office/powerpoint/2010/main" val="1107293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E72B6-7AD3-4690-B3DC-4C8173F96F46}"/>
              </a:ext>
            </a:extLst>
          </p:cNvPr>
          <p:cNvSpPr>
            <a:spLocks noGrp="1"/>
          </p:cNvSpPr>
          <p:nvPr>
            <p:ph type="title"/>
          </p:nvPr>
        </p:nvSpPr>
        <p:spPr/>
        <p:txBody>
          <a:bodyPr/>
          <a:lstStyle/>
          <a:p>
            <a:r>
              <a:rPr lang="en-GB" dirty="0"/>
              <a:t>HTTP response status codes</a:t>
            </a:r>
          </a:p>
        </p:txBody>
      </p:sp>
      <p:sp>
        <p:nvSpPr>
          <p:cNvPr id="3" name="Content Placeholder 2">
            <a:extLst>
              <a:ext uri="{FF2B5EF4-FFF2-40B4-BE49-F238E27FC236}">
                <a16:creationId xmlns:a16="http://schemas.microsoft.com/office/drawing/2014/main" id="{3D5723EF-3693-4BC1-8B0F-F51B79BD64E0}"/>
              </a:ext>
            </a:extLst>
          </p:cNvPr>
          <p:cNvSpPr>
            <a:spLocks noGrp="1"/>
          </p:cNvSpPr>
          <p:nvPr>
            <p:ph idx="1"/>
          </p:nvPr>
        </p:nvSpPr>
        <p:spPr/>
        <p:txBody>
          <a:bodyPr/>
          <a:lstStyle/>
          <a:p>
            <a:r>
              <a:rPr lang="en-GB" dirty="0"/>
              <a:t>Each HTTP request receives a response with a status code comprising 3 numbers.  The first digit is a category, the second and third are arbitrary and define the specific code.</a:t>
            </a:r>
          </a:p>
          <a:p>
            <a:pPr lvl="1"/>
            <a:r>
              <a:rPr lang="en-GB" dirty="0"/>
              <a:t>1xx – Information (HTTP 1.1+ only).  Suggests an ongoing process, this code provided on an interim basis.  Instructs the client to await a final code in response.</a:t>
            </a:r>
          </a:p>
          <a:p>
            <a:pPr lvl="1"/>
            <a:r>
              <a:rPr lang="en-GB" dirty="0"/>
              <a:t>2xx – Success. Suggests that everything went as intended in the request.</a:t>
            </a:r>
          </a:p>
          <a:p>
            <a:pPr lvl="1"/>
            <a:r>
              <a:rPr lang="en-GB" dirty="0"/>
              <a:t>3xx – Redirection.  Tells the client that further action is needed (usually URL redirection) to complete this request.  The follow-on is generally handled entirely by the browser.</a:t>
            </a:r>
          </a:p>
          <a:p>
            <a:pPr lvl="1"/>
            <a:r>
              <a:rPr lang="en-GB" dirty="0"/>
              <a:t>4xx – Client error.  Failure, generally suggests that the client did something to cause the error.</a:t>
            </a:r>
          </a:p>
          <a:p>
            <a:pPr lvl="1"/>
            <a:r>
              <a:rPr lang="en-GB" dirty="0"/>
              <a:t>5xx – Server error.  Failure, originating from an issue with the server.</a:t>
            </a:r>
          </a:p>
        </p:txBody>
      </p:sp>
    </p:spTree>
    <p:extLst>
      <p:ext uri="{BB962C8B-B14F-4D97-AF65-F5344CB8AC3E}">
        <p14:creationId xmlns:p14="http://schemas.microsoft.com/office/powerpoint/2010/main" val="2172138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04717-55B0-4E1A-A481-00CE56F144F2}"/>
              </a:ext>
            </a:extLst>
          </p:cNvPr>
          <p:cNvSpPr>
            <a:spLocks noGrp="1"/>
          </p:cNvSpPr>
          <p:nvPr>
            <p:ph type="title"/>
          </p:nvPr>
        </p:nvSpPr>
        <p:spPr/>
        <p:txBody>
          <a:bodyPr/>
          <a:lstStyle/>
          <a:p>
            <a:r>
              <a:rPr lang="en-GB" dirty="0"/>
              <a:t>HTTP response status codes</a:t>
            </a:r>
          </a:p>
        </p:txBody>
      </p:sp>
      <p:sp>
        <p:nvSpPr>
          <p:cNvPr id="3" name="Content Placeholder 2">
            <a:extLst>
              <a:ext uri="{FF2B5EF4-FFF2-40B4-BE49-F238E27FC236}">
                <a16:creationId xmlns:a16="http://schemas.microsoft.com/office/drawing/2014/main" id="{892207F9-0BF4-4C34-9DAE-997092CAB9D7}"/>
              </a:ext>
            </a:extLst>
          </p:cNvPr>
          <p:cNvSpPr>
            <a:spLocks noGrp="1"/>
          </p:cNvSpPr>
          <p:nvPr>
            <p:ph idx="1"/>
          </p:nvPr>
        </p:nvSpPr>
        <p:spPr/>
        <p:txBody>
          <a:bodyPr/>
          <a:lstStyle/>
          <a:p>
            <a:r>
              <a:rPr lang="en-GB" dirty="0"/>
              <a:t>There are more than 60 official codes and quite a few more which are unofficial but supported.</a:t>
            </a:r>
          </a:p>
          <a:p>
            <a:pPr lvl="1"/>
            <a:r>
              <a:rPr lang="en-GB" dirty="0"/>
              <a:t>Lots of them are so obscure that you’ll never encounter them.</a:t>
            </a:r>
          </a:p>
          <a:p>
            <a:pPr lvl="1"/>
            <a:r>
              <a:rPr lang="en-GB" dirty="0"/>
              <a:t>One is a joke (418 – I’m a teapot) and one violates monotonic order as a pop culture reference (451 – Unavailable For Legal Reasons).  451 is fairly new (standardised 2016) in response to the GDPR.</a:t>
            </a:r>
          </a:p>
          <a:p>
            <a:pPr lvl="1"/>
            <a:r>
              <a:rPr lang="en-GB" dirty="0"/>
              <a:t>There are a few you’re going to encounter daily.  I’ll list the 10 common ones – </a:t>
            </a:r>
            <a:r>
              <a:rPr lang="en-GB" b="1" dirty="0"/>
              <a:t>you should learn them</a:t>
            </a:r>
            <a:r>
              <a:rPr lang="en-GB" dirty="0"/>
              <a:t>.</a:t>
            </a:r>
          </a:p>
          <a:p>
            <a:pPr lvl="1"/>
            <a:r>
              <a:rPr lang="en-GB" dirty="0"/>
              <a:t>Knowing the few most common codes will make your life as a developer considerably easier.  You can always research the uncommon ones as/when you encounter them.</a:t>
            </a:r>
          </a:p>
        </p:txBody>
      </p:sp>
    </p:spTree>
    <p:extLst>
      <p:ext uri="{BB962C8B-B14F-4D97-AF65-F5344CB8AC3E}">
        <p14:creationId xmlns:p14="http://schemas.microsoft.com/office/powerpoint/2010/main" val="2299856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A940-7041-4AB4-AED4-212413833F2E}"/>
              </a:ext>
            </a:extLst>
          </p:cNvPr>
          <p:cNvSpPr>
            <a:spLocks noGrp="1"/>
          </p:cNvSpPr>
          <p:nvPr>
            <p:ph type="title"/>
          </p:nvPr>
        </p:nvSpPr>
        <p:spPr/>
        <p:txBody>
          <a:bodyPr/>
          <a:lstStyle/>
          <a:p>
            <a:r>
              <a:rPr lang="en-GB" dirty="0"/>
              <a:t>Common HTTP response status codes</a:t>
            </a:r>
          </a:p>
        </p:txBody>
      </p:sp>
      <p:sp>
        <p:nvSpPr>
          <p:cNvPr id="3" name="Content Placeholder 2">
            <a:extLst>
              <a:ext uri="{FF2B5EF4-FFF2-40B4-BE49-F238E27FC236}">
                <a16:creationId xmlns:a16="http://schemas.microsoft.com/office/drawing/2014/main" id="{D2F8A55B-1B02-4324-95D8-3521A45CD2FA}"/>
              </a:ext>
            </a:extLst>
          </p:cNvPr>
          <p:cNvSpPr>
            <a:spLocks noGrp="1"/>
          </p:cNvSpPr>
          <p:nvPr>
            <p:ph idx="1"/>
          </p:nvPr>
        </p:nvSpPr>
        <p:spPr/>
        <p:txBody>
          <a:bodyPr>
            <a:normAutofit fontScale="92500" lnSpcReduction="10000"/>
          </a:bodyPr>
          <a:lstStyle/>
          <a:p>
            <a:r>
              <a:rPr lang="en-GB" dirty="0"/>
              <a:t>100 Continue – request header received and understood, server now expects something else to complete the request, e.g. a body in a POST request.</a:t>
            </a:r>
          </a:p>
          <a:p>
            <a:r>
              <a:rPr lang="en-GB" dirty="0"/>
              <a:t>200 OK – everything successful.  As a developer, this should make you happy.</a:t>
            </a:r>
          </a:p>
          <a:p>
            <a:r>
              <a:rPr lang="en-GB" dirty="0"/>
              <a:t>204 No Content – successful, but no data to return.  This is good news… unless you were expecting data.  If so, check your request again.</a:t>
            </a:r>
          </a:p>
          <a:p>
            <a:r>
              <a:rPr lang="en-GB" dirty="0"/>
              <a:t>400 Bad Request – the client sent a request the server couldn’t interpret.  Usually a malformed request or violating size limits.  Normally means you, the developer, made a mistake.  You’ll see this one a lot early on.</a:t>
            </a:r>
          </a:p>
          <a:p>
            <a:r>
              <a:rPr lang="en-GB" dirty="0"/>
              <a:t>403 Forbidden – may or may not exist, but you don’t have access to it.  Often Unix file permissions.  Generally for persistent errors.</a:t>
            </a:r>
          </a:p>
          <a:p>
            <a:r>
              <a:rPr lang="en-GB" dirty="0"/>
              <a:t>401 Unauthorized – a more specific form of 403.  Often transient errors like login failures, especially for .</a:t>
            </a:r>
            <a:r>
              <a:rPr lang="en-GB" dirty="0" err="1"/>
              <a:t>htaccess</a:t>
            </a:r>
            <a:r>
              <a:rPr lang="en-GB" dirty="0"/>
              <a:t> (research).  Used somewhat interchangeably with 403.</a:t>
            </a:r>
          </a:p>
        </p:txBody>
      </p:sp>
    </p:spTree>
    <p:extLst>
      <p:ext uri="{BB962C8B-B14F-4D97-AF65-F5344CB8AC3E}">
        <p14:creationId xmlns:p14="http://schemas.microsoft.com/office/powerpoint/2010/main" val="2582368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7FFC-E877-4174-B0B7-B460FE545399}"/>
              </a:ext>
            </a:extLst>
          </p:cNvPr>
          <p:cNvSpPr>
            <a:spLocks noGrp="1"/>
          </p:cNvSpPr>
          <p:nvPr>
            <p:ph type="title"/>
          </p:nvPr>
        </p:nvSpPr>
        <p:spPr/>
        <p:txBody>
          <a:bodyPr/>
          <a:lstStyle/>
          <a:p>
            <a:r>
              <a:rPr lang="en-GB" dirty="0"/>
              <a:t>Common HTTP response status codes</a:t>
            </a:r>
          </a:p>
        </p:txBody>
      </p:sp>
      <p:sp>
        <p:nvSpPr>
          <p:cNvPr id="3" name="Content Placeholder 2">
            <a:extLst>
              <a:ext uri="{FF2B5EF4-FFF2-40B4-BE49-F238E27FC236}">
                <a16:creationId xmlns:a16="http://schemas.microsoft.com/office/drawing/2014/main" id="{15797B45-6E4E-4C55-98B2-CFEA469437E3}"/>
              </a:ext>
            </a:extLst>
          </p:cNvPr>
          <p:cNvSpPr>
            <a:spLocks noGrp="1"/>
          </p:cNvSpPr>
          <p:nvPr>
            <p:ph idx="1"/>
          </p:nvPr>
        </p:nvSpPr>
        <p:spPr/>
        <p:txBody>
          <a:bodyPr/>
          <a:lstStyle/>
          <a:p>
            <a:r>
              <a:rPr lang="en-GB" dirty="0"/>
              <a:t>404 Not Found – the resource you’re asking for doesn’t exist on the server.  This code has entered popular culture to some extent, lots of people know it even outside web development.</a:t>
            </a:r>
          </a:p>
          <a:p>
            <a:r>
              <a:rPr lang="en-GB" dirty="0"/>
              <a:t>500 Internal Server Error – your nightmare.  Unspecified server error not covered by any other 5xx code.  Often related to server configuration, but can be almost anything.</a:t>
            </a:r>
          </a:p>
          <a:p>
            <a:r>
              <a:rPr lang="en-GB" dirty="0"/>
              <a:t>503 Service Unavailable – server is undergoing maintenance or is overloaded.  Unless you maintain the server, this generally implies that it’ll be resolved without your intervention.</a:t>
            </a:r>
          </a:p>
          <a:p>
            <a:r>
              <a:rPr lang="en-GB" dirty="0"/>
              <a:t>504 Gateway Timeout – suggests that the server is a proxy to a number of backend servers, from which it did not receive a response in a timely fashion.</a:t>
            </a:r>
          </a:p>
        </p:txBody>
      </p:sp>
    </p:spTree>
    <p:extLst>
      <p:ext uri="{BB962C8B-B14F-4D97-AF65-F5344CB8AC3E}">
        <p14:creationId xmlns:p14="http://schemas.microsoft.com/office/powerpoint/2010/main" val="144239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CB3DB-474D-475E-B5FA-2154A54404AB}"/>
              </a:ext>
            </a:extLst>
          </p:cNvPr>
          <p:cNvSpPr>
            <a:spLocks noGrp="1"/>
          </p:cNvSpPr>
          <p:nvPr>
            <p:ph type="title"/>
          </p:nvPr>
        </p:nvSpPr>
        <p:spPr/>
        <p:txBody>
          <a:bodyPr/>
          <a:lstStyle/>
          <a:p>
            <a:r>
              <a:rPr lang="en-GB" dirty="0"/>
              <a:t>Example HTTP request and response</a:t>
            </a:r>
          </a:p>
        </p:txBody>
      </p:sp>
      <p:sp>
        <p:nvSpPr>
          <p:cNvPr id="4" name="TextBox 3">
            <a:extLst>
              <a:ext uri="{FF2B5EF4-FFF2-40B4-BE49-F238E27FC236}">
                <a16:creationId xmlns:a16="http://schemas.microsoft.com/office/drawing/2014/main" id="{55A4C4D5-A488-4B8C-BA59-3A33D126843C}"/>
              </a:ext>
            </a:extLst>
          </p:cNvPr>
          <p:cNvSpPr txBox="1"/>
          <p:nvPr/>
        </p:nvSpPr>
        <p:spPr>
          <a:xfrm>
            <a:off x="1016001" y="1385454"/>
            <a:ext cx="4978400" cy="1754326"/>
          </a:xfrm>
          <a:prstGeom prst="rect">
            <a:avLst/>
          </a:prstGeom>
          <a:noFill/>
        </p:spPr>
        <p:txBody>
          <a:bodyPr wrap="square" rtlCol="0">
            <a:spAutoFit/>
          </a:bodyPr>
          <a:lstStyle/>
          <a:p>
            <a:r>
              <a:rPr lang="en-GB" b="1" dirty="0"/>
              <a:t>GET</a:t>
            </a:r>
            <a:r>
              <a:rPr lang="en-GB" dirty="0"/>
              <a:t> /index.html HTTP/1.1</a:t>
            </a:r>
          </a:p>
          <a:p>
            <a:r>
              <a:rPr lang="en-GB" dirty="0"/>
              <a:t>User-Agent: Chrome/71.0.3578.98</a:t>
            </a:r>
          </a:p>
          <a:p>
            <a:r>
              <a:rPr lang="en-GB" dirty="0"/>
              <a:t>Host: someserver.com</a:t>
            </a:r>
          </a:p>
          <a:p>
            <a:r>
              <a:rPr lang="en-GB" dirty="0"/>
              <a:t>Accept-Language: </a:t>
            </a:r>
            <a:r>
              <a:rPr lang="en-GB" dirty="0" err="1"/>
              <a:t>en-gb,en;q</a:t>
            </a:r>
            <a:r>
              <a:rPr lang="en-GB" dirty="0"/>
              <a:t>=0.9</a:t>
            </a:r>
          </a:p>
          <a:p>
            <a:r>
              <a:rPr lang="en-GB" dirty="0"/>
              <a:t>Accept-Encoding: </a:t>
            </a:r>
            <a:r>
              <a:rPr lang="en-GB" dirty="0" err="1"/>
              <a:t>gzip</a:t>
            </a:r>
            <a:r>
              <a:rPr lang="en-GB" dirty="0"/>
              <a:t>, deflate, </a:t>
            </a:r>
            <a:r>
              <a:rPr lang="en-GB" dirty="0" err="1"/>
              <a:t>br</a:t>
            </a:r>
            <a:endParaRPr lang="en-GB" dirty="0"/>
          </a:p>
          <a:p>
            <a:r>
              <a:rPr lang="en-GB" dirty="0"/>
              <a:t>Connection: Keep-Alive</a:t>
            </a:r>
          </a:p>
        </p:txBody>
      </p:sp>
      <p:sp>
        <p:nvSpPr>
          <p:cNvPr id="5" name="TextBox 4">
            <a:extLst>
              <a:ext uri="{FF2B5EF4-FFF2-40B4-BE49-F238E27FC236}">
                <a16:creationId xmlns:a16="http://schemas.microsoft.com/office/drawing/2014/main" id="{D6E034D2-83E3-4695-9443-636D43D6C851}"/>
              </a:ext>
            </a:extLst>
          </p:cNvPr>
          <p:cNvSpPr txBox="1"/>
          <p:nvPr/>
        </p:nvSpPr>
        <p:spPr>
          <a:xfrm>
            <a:off x="5532780" y="1385454"/>
            <a:ext cx="5698837" cy="1754326"/>
          </a:xfrm>
          <a:prstGeom prst="rect">
            <a:avLst/>
          </a:prstGeom>
          <a:noFill/>
        </p:spPr>
        <p:txBody>
          <a:bodyPr wrap="square" rtlCol="0">
            <a:spAutoFit/>
          </a:bodyPr>
          <a:lstStyle/>
          <a:p>
            <a:r>
              <a:rPr lang="en-GB" dirty="0"/>
              <a:t>HTTP/1.1 </a:t>
            </a:r>
            <a:r>
              <a:rPr lang="en-GB" b="1" dirty="0"/>
              <a:t>200 OK</a:t>
            </a:r>
          </a:p>
          <a:p>
            <a:r>
              <a:rPr lang="en-GB" dirty="0"/>
              <a:t>Date: Wed, 13 Feb 2019 16:05:35 GMT</a:t>
            </a:r>
          </a:p>
          <a:p>
            <a:r>
              <a:rPr lang="en-GB" dirty="0"/>
              <a:t>Server: Apache/2.4.6</a:t>
            </a:r>
          </a:p>
          <a:p>
            <a:r>
              <a:rPr lang="en-GB" dirty="0"/>
              <a:t>Content-Length: 102</a:t>
            </a:r>
          </a:p>
          <a:p>
            <a:r>
              <a:rPr lang="en-GB" dirty="0"/>
              <a:t>Content-Type: text/html</a:t>
            </a:r>
          </a:p>
          <a:p>
            <a:r>
              <a:rPr lang="en-GB" dirty="0"/>
              <a:t>Connection: Closed</a:t>
            </a:r>
          </a:p>
        </p:txBody>
      </p:sp>
      <p:sp>
        <p:nvSpPr>
          <p:cNvPr id="6" name="TextBox 5">
            <a:extLst>
              <a:ext uri="{FF2B5EF4-FFF2-40B4-BE49-F238E27FC236}">
                <a16:creationId xmlns:a16="http://schemas.microsoft.com/office/drawing/2014/main" id="{C7DC4952-B8C8-433C-A817-DCE0931E507A}"/>
              </a:ext>
            </a:extLst>
          </p:cNvPr>
          <p:cNvSpPr txBox="1"/>
          <p:nvPr/>
        </p:nvSpPr>
        <p:spPr>
          <a:xfrm>
            <a:off x="5523346" y="3429000"/>
            <a:ext cx="5698837" cy="1754326"/>
          </a:xfrm>
          <a:prstGeom prst="rect">
            <a:avLst/>
          </a:prstGeom>
          <a:noFill/>
        </p:spPr>
        <p:txBody>
          <a:bodyPr wrap="square" rtlCol="0">
            <a:spAutoFit/>
          </a:bodyPr>
          <a:lstStyle/>
          <a:p>
            <a:r>
              <a:rPr lang="en-GB" dirty="0"/>
              <a:t>&lt;html&gt;</a:t>
            </a:r>
          </a:p>
          <a:p>
            <a:r>
              <a:rPr lang="en-GB" dirty="0"/>
              <a:t>&lt;head&gt;Hello, World&lt;/head&gt;</a:t>
            </a:r>
          </a:p>
          <a:p>
            <a:r>
              <a:rPr lang="en-GB" dirty="0"/>
              <a:t>&lt;body&gt;</a:t>
            </a:r>
          </a:p>
          <a:p>
            <a:r>
              <a:rPr lang="en-GB" dirty="0"/>
              <a:t>Hello</a:t>
            </a:r>
          </a:p>
          <a:p>
            <a:r>
              <a:rPr lang="en-GB" dirty="0"/>
              <a:t>&lt;/body&gt;</a:t>
            </a:r>
          </a:p>
          <a:p>
            <a:r>
              <a:rPr lang="en-GB" dirty="0"/>
              <a:t>&lt;/html&gt;</a:t>
            </a:r>
          </a:p>
        </p:txBody>
      </p:sp>
      <p:sp>
        <p:nvSpPr>
          <p:cNvPr id="8" name="TextBox 7">
            <a:extLst>
              <a:ext uri="{FF2B5EF4-FFF2-40B4-BE49-F238E27FC236}">
                <a16:creationId xmlns:a16="http://schemas.microsoft.com/office/drawing/2014/main" id="{0B6F3E8E-45C6-4DC9-A2DE-7AF3ADF7E2B5}"/>
              </a:ext>
            </a:extLst>
          </p:cNvPr>
          <p:cNvSpPr txBox="1"/>
          <p:nvPr/>
        </p:nvSpPr>
        <p:spPr>
          <a:xfrm>
            <a:off x="1117600" y="5310909"/>
            <a:ext cx="9882909" cy="1200329"/>
          </a:xfrm>
          <a:prstGeom prst="rect">
            <a:avLst/>
          </a:prstGeom>
          <a:noFill/>
        </p:spPr>
        <p:txBody>
          <a:bodyPr wrap="square" rtlCol="0">
            <a:spAutoFit/>
          </a:bodyPr>
          <a:lstStyle/>
          <a:p>
            <a:r>
              <a:rPr lang="en-GB" dirty="0"/>
              <a:t>You might not know exactly what all of this means immediately – but it’s generally fairly decipherable with a good grasp of the fundamentals.</a:t>
            </a:r>
          </a:p>
          <a:p>
            <a:r>
              <a:rPr lang="en-GB" dirty="0"/>
              <a:t>This is slightly truncated – a real request might contain a few more fields, but it’s not significantly more complicated than this.</a:t>
            </a:r>
          </a:p>
        </p:txBody>
      </p:sp>
    </p:spTree>
    <p:extLst>
      <p:ext uri="{BB962C8B-B14F-4D97-AF65-F5344CB8AC3E}">
        <p14:creationId xmlns:p14="http://schemas.microsoft.com/office/powerpoint/2010/main" val="1389045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02D5F-B502-44A0-B328-7F8950CEBDE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C5070E9-BA75-424E-A91D-3957B78A54A2}"/>
              </a:ext>
            </a:extLst>
          </p:cNvPr>
          <p:cNvSpPr>
            <a:spLocks noGrp="1"/>
          </p:cNvSpPr>
          <p:nvPr>
            <p:ph idx="1"/>
          </p:nvPr>
        </p:nvSpPr>
        <p:spPr/>
        <p:txBody>
          <a:bodyPr/>
          <a:lstStyle/>
          <a:p>
            <a:r>
              <a:rPr lang="en-GB" dirty="0"/>
              <a:t>HTTP is an application-layer technology which (mostly) uses TCP/IP at the transport layer.</a:t>
            </a:r>
          </a:p>
          <a:p>
            <a:pPr lvl="1"/>
            <a:r>
              <a:rPr lang="en-GB" dirty="0"/>
              <a:t>TCP/IP is transmitted over the physical layer using almost certainly using Ethernet or Wireless initially.</a:t>
            </a:r>
          </a:p>
          <a:p>
            <a:pPr lvl="1"/>
            <a:r>
              <a:rPr lang="en-GB" dirty="0"/>
              <a:t>Protocols encapsulate one another as the situation dictates.</a:t>
            </a:r>
          </a:p>
          <a:p>
            <a:r>
              <a:rPr lang="en-GB" dirty="0"/>
              <a:t>HTTP is a human-readable format for working with hypertext.</a:t>
            </a:r>
          </a:p>
          <a:p>
            <a:pPr lvl="1"/>
            <a:r>
              <a:rPr lang="en-GB" dirty="0"/>
              <a:t>We’re going to be looking into other, specific ways of using HTTP – notably REST.</a:t>
            </a:r>
          </a:p>
          <a:p>
            <a:r>
              <a:rPr lang="en-GB" dirty="0"/>
              <a:t>Some of this seems obtuse, but knowing it, especially some of the parts I’ve highlighted, will make your lives as web developers vastly easier.</a:t>
            </a:r>
          </a:p>
          <a:p>
            <a:endParaRPr lang="en-GB" dirty="0"/>
          </a:p>
        </p:txBody>
      </p:sp>
    </p:spTree>
    <p:extLst>
      <p:ext uri="{BB962C8B-B14F-4D97-AF65-F5344CB8AC3E}">
        <p14:creationId xmlns:p14="http://schemas.microsoft.com/office/powerpoint/2010/main" val="820404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5BD5E-33B2-408B-9D34-DC3504E803BD}"/>
              </a:ext>
            </a:extLst>
          </p:cNvPr>
          <p:cNvSpPr>
            <a:spLocks noGrp="1"/>
          </p:cNvSpPr>
          <p:nvPr>
            <p:ph type="title"/>
          </p:nvPr>
        </p:nvSpPr>
        <p:spPr/>
        <p:txBody>
          <a:bodyPr/>
          <a:lstStyle/>
          <a:p>
            <a:r>
              <a:rPr lang="en-GB"/>
              <a:t>Final word – HTTP/3.0</a:t>
            </a:r>
            <a:endParaRPr lang="en-GB" dirty="0"/>
          </a:p>
        </p:txBody>
      </p:sp>
      <p:sp>
        <p:nvSpPr>
          <p:cNvPr id="3" name="Content Placeholder 2">
            <a:extLst>
              <a:ext uri="{FF2B5EF4-FFF2-40B4-BE49-F238E27FC236}">
                <a16:creationId xmlns:a16="http://schemas.microsoft.com/office/drawing/2014/main" id="{3C929D06-DFFC-4BF1-9628-BB4C669B042E}"/>
              </a:ext>
            </a:extLst>
          </p:cNvPr>
          <p:cNvSpPr>
            <a:spLocks noGrp="1"/>
          </p:cNvSpPr>
          <p:nvPr>
            <p:ph idx="1"/>
          </p:nvPr>
        </p:nvSpPr>
        <p:spPr/>
        <p:txBody>
          <a:bodyPr>
            <a:normAutofit fontScale="92500" lnSpcReduction="10000"/>
          </a:bodyPr>
          <a:lstStyle/>
          <a:p>
            <a:r>
              <a:rPr lang="en-GB" dirty="0"/>
              <a:t>I mentioned earlier that HTTP/3.0 came out in 2019.</a:t>
            </a:r>
          </a:p>
          <a:p>
            <a:pPr lvl="1"/>
            <a:r>
              <a:rPr lang="en-GB" dirty="0"/>
              <a:t>This uses an interesting transport mechanism called </a:t>
            </a:r>
            <a:r>
              <a:rPr lang="en-GB" dirty="0">
                <a:hlinkClick r:id="rId2"/>
              </a:rPr>
              <a:t>QUIC</a:t>
            </a:r>
            <a:r>
              <a:rPr lang="en-GB" dirty="0"/>
              <a:t> using multiplexed </a:t>
            </a:r>
            <a:r>
              <a:rPr lang="en-GB" dirty="0">
                <a:hlinkClick r:id="rId3"/>
              </a:rPr>
              <a:t>User Datagram Protocol</a:t>
            </a:r>
            <a:r>
              <a:rPr lang="en-GB" dirty="0"/>
              <a:t> (UDP), an alternative to TCP which doesn’t acknowledge receipt, in the transport layer.</a:t>
            </a:r>
          </a:p>
          <a:p>
            <a:r>
              <a:rPr lang="en-GB" dirty="0"/>
              <a:t>Wait, if HTTP is getting rid of TCP, why did we just spend an hour learning about it?!</a:t>
            </a:r>
          </a:p>
          <a:p>
            <a:pPr lvl="1"/>
            <a:r>
              <a:rPr lang="en-GB" dirty="0"/>
              <a:t>It isn’t.  The release of HTTP/3.0 is going to be very similar to that of 2.0.</a:t>
            </a:r>
          </a:p>
          <a:p>
            <a:pPr lvl="1"/>
            <a:r>
              <a:rPr lang="en-GB" dirty="0"/>
              <a:t>HTTP/2.0 changed the data transport approach slightly from 1.1.</a:t>
            </a:r>
          </a:p>
          <a:p>
            <a:pPr lvl="1"/>
            <a:r>
              <a:rPr lang="en-GB" dirty="0"/>
              <a:t>Despite HTTP/2.0 coming out in 2015, the majority (more than 2/3rds) of the Web still runs on other versions, mostly HTTP/1.1.</a:t>
            </a:r>
          </a:p>
          <a:p>
            <a:pPr lvl="1"/>
            <a:r>
              <a:rPr lang="en-GB" dirty="0"/>
              <a:t>HTTP/1.1 and 2.0 are going nowhere fast.  Support and uptake will be slow.</a:t>
            </a:r>
          </a:p>
          <a:p>
            <a:r>
              <a:rPr lang="en-GB" dirty="0"/>
              <a:t>Despite this, it’s a very interesting thing to research.  So do that if you’re interested – spend an hour or two investigating HTTP/3.0 and what it means.</a:t>
            </a:r>
          </a:p>
        </p:txBody>
      </p:sp>
    </p:spTree>
    <p:extLst>
      <p:ext uri="{BB962C8B-B14F-4D97-AF65-F5344CB8AC3E}">
        <p14:creationId xmlns:p14="http://schemas.microsoft.com/office/powerpoint/2010/main" val="2635949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4FA77-25D5-8528-F5BA-942ADF5B2DBF}"/>
              </a:ext>
            </a:extLst>
          </p:cNvPr>
          <p:cNvSpPr>
            <a:spLocks noGrp="1"/>
          </p:cNvSpPr>
          <p:nvPr>
            <p:ph type="ctrTitle"/>
          </p:nvPr>
        </p:nvSpPr>
        <p:spPr/>
        <p:txBody>
          <a:bodyPr/>
          <a:lstStyle/>
          <a:p>
            <a:r>
              <a:rPr lang="en-GB" dirty="0"/>
              <a:t>REST</a:t>
            </a:r>
          </a:p>
        </p:txBody>
      </p:sp>
    </p:spTree>
    <p:extLst>
      <p:ext uri="{BB962C8B-B14F-4D97-AF65-F5344CB8AC3E}">
        <p14:creationId xmlns:p14="http://schemas.microsoft.com/office/powerpoint/2010/main" val="10682274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D9B37-6C3C-019B-E34B-88B2FFAA0F27}"/>
              </a:ext>
            </a:extLst>
          </p:cNvPr>
          <p:cNvSpPr>
            <a:spLocks noGrp="1"/>
          </p:cNvSpPr>
          <p:nvPr>
            <p:ph type="title"/>
          </p:nvPr>
        </p:nvSpPr>
        <p:spPr/>
        <p:txBody>
          <a:bodyPr/>
          <a:lstStyle/>
          <a:p>
            <a:r>
              <a:rPr lang="en-GB" dirty="0" err="1"/>
              <a:t>REpresentational</a:t>
            </a:r>
            <a:r>
              <a:rPr lang="en-GB" dirty="0"/>
              <a:t> State Transfer (REST)</a:t>
            </a:r>
          </a:p>
        </p:txBody>
      </p:sp>
      <p:sp>
        <p:nvSpPr>
          <p:cNvPr id="3" name="Content Placeholder 2">
            <a:extLst>
              <a:ext uri="{FF2B5EF4-FFF2-40B4-BE49-F238E27FC236}">
                <a16:creationId xmlns:a16="http://schemas.microsoft.com/office/drawing/2014/main" id="{357CC1B3-ABAC-5733-B2BA-C459375BB77D}"/>
              </a:ext>
            </a:extLst>
          </p:cNvPr>
          <p:cNvSpPr>
            <a:spLocks noGrp="1"/>
          </p:cNvSpPr>
          <p:nvPr>
            <p:ph idx="1"/>
          </p:nvPr>
        </p:nvSpPr>
        <p:spPr/>
        <p:txBody>
          <a:bodyPr/>
          <a:lstStyle/>
          <a:p>
            <a:r>
              <a:rPr lang="en-GB" dirty="0"/>
              <a:t>Created by Roy Fielding as part of his PhD thesis, based on some key principles:</a:t>
            </a:r>
          </a:p>
          <a:p>
            <a:pPr lvl="1"/>
            <a:r>
              <a:rPr lang="en-GB" dirty="0"/>
              <a:t>Uniformity – a well-defined, finite mechanism of use.</a:t>
            </a:r>
          </a:p>
          <a:p>
            <a:pPr lvl="1"/>
            <a:r>
              <a:rPr lang="en-GB" dirty="0"/>
              <a:t>Client-server – a clear separation of boundaries.</a:t>
            </a:r>
          </a:p>
          <a:p>
            <a:pPr lvl="1"/>
            <a:r>
              <a:rPr lang="en-GB" dirty="0"/>
              <a:t>Stateless – each request and response makes sense independently, reducing complexity.</a:t>
            </a:r>
          </a:p>
          <a:p>
            <a:pPr lvl="1"/>
            <a:r>
              <a:rPr lang="en-GB" dirty="0" err="1"/>
              <a:t>Cacheability</a:t>
            </a:r>
            <a:r>
              <a:rPr lang="en-GB" dirty="0"/>
              <a:t> – clients can cache and reuse responses, unless specified.</a:t>
            </a:r>
          </a:p>
          <a:p>
            <a:pPr lvl="1"/>
            <a:endParaRPr lang="en-GB" dirty="0"/>
          </a:p>
          <a:p>
            <a:endParaRPr lang="en-GB" dirty="0"/>
          </a:p>
        </p:txBody>
      </p:sp>
    </p:spTree>
    <p:extLst>
      <p:ext uri="{BB962C8B-B14F-4D97-AF65-F5344CB8AC3E}">
        <p14:creationId xmlns:p14="http://schemas.microsoft.com/office/powerpoint/2010/main" val="32675036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5F9CAB1-E66B-4DEA-BC63-831D0521222B}"/>
              </a:ext>
            </a:extLst>
          </p:cNvPr>
          <p:cNvSpPr>
            <a:spLocks noGrp="1" noChangeArrowheads="1"/>
          </p:cNvSpPr>
          <p:nvPr>
            <p:ph type="title"/>
          </p:nvPr>
        </p:nvSpPr>
        <p:spPr/>
        <p:txBody>
          <a:bodyPr/>
          <a:lstStyle/>
          <a:p>
            <a:r>
              <a:rPr lang="en-US" altLang="en-US" dirty="0"/>
              <a:t>REST - Request</a:t>
            </a:r>
          </a:p>
        </p:txBody>
      </p:sp>
      <p:sp>
        <p:nvSpPr>
          <p:cNvPr id="10243" name="Rectangle 3">
            <a:extLst>
              <a:ext uri="{FF2B5EF4-FFF2-40B4-BE49-F238E27FC236}">
                <a16:creationId xmlns:a16="http://schemas.microsoft.com/office/drawing/2014/main" id="{E770D546-F7F1-421E-83D5-4510E8F54743}"/>
              </a:ext>
            </a:extLst>
          </p:cNvPr>
          <p:cNvSpPr>
            <a:spLocks noGrp="1" noChangeArrowheads="1"/>
          </p:cNvSpPr>
          <p:nvPr>
            <p:ph idx="1"/>
          </p:nvPr>
        </p:nvSpPr>
        <p:spPr>
          <a:xfrm>
            <a:off x="677334" y="2011215"/>
            <a:ext cx="8506137" cy="4114800"/>
          </a:xfrm>
        </p:spPr>
        <p:txBody>
          <a:bodyPr/>
          <a:lstStyle/>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 HTTP Request is sent specifying the method, telling the server what the client wants. </a:t>
            </a:r>
          </a:p>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There </a:t>
            </a: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are 9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methods (a limited set from HTTP): -  OPTIONS, GET, HEAD, POST, PUT, PATCH, DELETE, TRACE and CONNECT.</a:t>
            </a:r>
          </a:p>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GET method asks the web server to return the specified URI and takes the form: -</a:t>
            </a:r>
          </a:p>
          <a:p>
            <a:pPr>
              <a:lnSpc>
                <a:spcPct val="90000"/>
              </a:lnSpc>
              <a:buFont typeface="Wingdings 2" panose="05020102010507070707" pitchFamily="18" charset="2"/>
              <a:buNone/>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GET &lt;URL&gt; &lt;HTTP Version&gt;.</a:t>
            </a:r>
          </a:p>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For example,</a:t>
            </a:r>
          </a:p>
          <a:p>
            <a:pPr>
              <a:lnSpc>
                <a:spcPct val="90000"/>
              </a:lnSpc>
              <a:buFont typeface="Wingdings 2" panose="05020102010507070707" pitchFamily="18" charset="2"/>
              <a:buNone/>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GET / HTTP/1.1, where URL=/ and Version=HTTP/1.1</a:t>
            </a:r>
          </a:p>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We may also send some data – more about that in a second.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6B27FED-EB68-4FE4-B4DB-F7B4874B14FE}"/>
              </a:ext>
            </a:extLst>
          </p:cNvPr>
          <p:cNvSpPr>
            <a:spLocks noGrp="1" noChangeArrowheads="1"/>
          </p:cNvSpPr>
          <p:nvPr>
            <p:ph type="title"/>
          </p:nvPr>
        </p:nvSpPr>
        <p:spPr/>
        <p:txBody>
          <a:bodyPr/>
          <a:lstStyle/>
          <a:p>
            <a:r>
              <a:rPr lang="en-US" altLang="en-US"/>
              <a:t>HTTP - Response</a:t>
            </a:r>
          </a:p>
        </p:txBody>
      </p:sp>
      <p:sp>
        <p:nvSpPr>
          <p:cNvPr id="11267" name="Rectangle 3">
            <a:extLst>
              <a:ext uri="{FF2B5EF4-FFF2-40B4-BE49-F238E27FC236}">
                <a16:creationId xmlns:a16="http://schemas.microsoft.com/office/drawing/2014/main" id="{D1ED1ABF-7AF7-4918-84B7-DE5FAD9E8167}"/>
              </a:ext>
            </a:extLst>
          </p:cNvPr>
          <p:cNvSpPr>
            <a:spLocks noGrp="1" noChangeArrowheads="1"/>
          </p:cNvSpPr>
          <p:nvPr>
            <p:ph idx="1"/>
          </p:nvPr>
        </p:nvSpPr>
        <p:spPr>
          <a:xfrm>
            <a:off x="677333" y="1748709"/>
            <a:ext cx="8696911" cy="4114800"/>
          </a:xfrm>
        </p:spPr>
        <p:txBody>
          <a:bodyPr/>
          <a:lstStyle/>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Server answers with a HTTP Response, again this is in ASCII.</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In two parts: -</a:t>
            </a:r>
          </a:p>
          <a:p>
            <a:pPr lvl="1"/>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HTTP Headers</a:t>
            </a:r>
          </a:p>
          <a:p>
            <a:pPr lvl="1"/>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Body, if available.</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From a HTTP server, we might expect a response in HTML – in REST, that’s not so likely.</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REST imposes no requirement on the format of data transfer, but standards have emerged.</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pPr>
              <a:buFont typeface="Wingdings 2" panose="05020102010507070707" pitchFamily="18" charset="2"/>
              <a:buNone/>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a:t>
            </a:r>
            <a:endParaRPr lang="en-US"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B743E-396B-47ED-ABD4-B8219D47FC57}"/>
              </a:ext>
            </a:extLst>
          </p:cNvPr>
          <p:cNvSpPr>
            <a:spLocks noGrp="1"/>
          </p:cNvSpPr>
          <p:nvPr>
            <p:ph type="title"/>
          </p:nvPr>
        </p:nvSpPr>
        <p:spPr/>
        <p:txBody>
          <a:bodyPr/>
          <a:lstStyle/>
          <a:p>
            <a:r>
              <a:rPr lang="en-GB" dirty="0"/>
              <a:t>File formats</a:t>
            </a:r>
          </a:p>
        </p:txBody>
      </p:sp>
      <p:sp>
        <p:nvSpPr>
          <p:cNvPr id="3" name="Content Placeholder 2">
            <a:extLst>
              <a:ext uri="{FF2B5EF4-FFF2-40B4-BE49-F238E27FC236}">
                <a16:creationId xmlns:a16="http://schemas.microsoft.com/office/drawing/2014/main" id="{08CB326E-2B72-4263-AF4B-42D5829627E8}"/>
              </a:ext>
            </a:extLst>
          </p:cNvPr>
          <p:cNvSpPr>
            <a:spLocks noGrp="1"/>
          </p:cNvSpPr>
          <p:nvPr>
            <p:ph idx="1"/>
          </p:nvPr>
        </p:nvSpPr>
        <p:spPr/>
        <p:txBody>
          <a:bodyPr/>
          <a:lstStyle/>
          <a:p>
            <a:r>
              <a:rPr lang="en-GB" dirty="0"/>
              <a:t>When working with REST, we often need to serialise data.</a:t>
            </a:r>
          </a:p>
          <a:p>
            <a:r>
              <a:rPr lang="en-GB" dirty="0"/>
              <a:t>Four we care about in most cases:</a:t>
            </a:r>
          </a:p>
          <a:p>
            <a:pPr lvl="1"/>
            <a:r>
              <a:rPr lang="en-GB" dirty="0"/>
              <a:t>json</a:t>
            </a:r>
          </a:p>
          <a:p>
            <a:pPr lvl="1"/>
            <a:r>
              <a:rPr lang="en-GB" dirty="0"/>
              <a:t>xml</a:t>
            </a:r>
          </a:p>
          <a:p>
            <a:pPr lvl="1"/>
            <a:r>
              <a:rPr lang="en-GB" dirty="0" err="1"/>
              <a:t>yaml</a:t>
            </a:r>
            <a:endParaRPr lang="en-GB" dirty="0"/>
          </a:p>
          <a:p>
            <a:pPr lvl="1"/>
            <a:r>
              <a:rPr lang="en-GB" dirty="0"/>
              <a:t>csv</a:t>
            </a:r>
          </a:p>
          <a:p>
            <a:r>
              <a:rPr lang="en-GB" dirty="0"/>
              <a:t>These are used in a ton of different programming and computing contexts. If we want to use APIs, they will invariably return data in one of the first three.</a:t>
            </a:r>
          </a:p>
        </p:txBody>
      </p:sp>
    </p:spTree>
    <p:extLst>
      <p:ext uri="{BB962C8B-B14F-4D97-AF65-F5344CB8AC3E}">
        <p14:creationId xmlns:p14="http://schemas.microsoft.com/office/powerpoint/2010/main" val="3988090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069A-1A15-473E-B1BF-3BA3B8C67575}"/>
              </a:ext>
            </a:extLst>
          </p:cNvPr>
          <p:cNvSpPr>
            <a:spLocks noGrp="1"/>
          </p:cNvSpPr>
          <p:nvPr>
            <p:ph type="title"/>
          </p:nvPr>
        </p:nvSpPr>
        <p:spPr/>
        <p:txBody>
          <a:bodyPr/>
          <a:lstStyle/>
          <a:p>
            <a:r>
              <a:rPr lang="en-GB" dirty="0"/>
              <a:t>The challenge</a:t>
            </a:r>
          </a:p>
        </p:txBody>
      </p:sp>
      <p:sp>
        <p:nvSpPr>
          <p:cNvPr id="3" name="Content Placeholder 2">
            <a:extLst>
              <a:ext uri="{FF2B5EF4-FFF2-40B4-BE49-F238E27FC236}">
                <a16:creationId xmlns:a16="http://schemas.microsoft.com/office/drawing/2014/main" id="{30B39D8C-BB8D-4472-8019-CCB37BA4FCC1}"/>
              </a:ext>
            </a:extLst>
          </p:cNvPr>
          <p:cNvSpPr>
            <a:spLocks noGrp="1"/>
          </p:cNvSpPr>
          <p:nvPr>
            <p:ph idx="1"/>
          </p:nvPr>
        </p:nvSpPr>
        <p:spPr/>
        <p:txBody>
          <a:bodyPr>
            <a:normAutofit fontScale="92500"/>
          </a:bodyPr>
          <a:lstStyle/>
          <a:p>
            <a:r>
              <a:rPr lang="en-GB" dirty="0"/>
              <a:t>This topic recognises two problems:</a:t>
            </a:r>
          </a:p>
          <a:p>
            <a:pPr lvl="1"/>
            <a:r>
              <a:rPr lang="en-GB" dirty="0"/>
              <a:t>Humans can easily read freeform data. E.G. “Tim has a router, 2 computers and a server on his home network, their IP addresses are 192.168.0.1, 192.168.0.2, 192.168.0.3 and 192.168.0.4 respectively”. Computers can’t easily read this data.</a:t>
            </a:r>
          </a:p>
          <a:p>
            <a:pPr lvl="1"/>
            <a:r>
              <a:rPr lang="en-GB" dirty="0"/>
              <a:t>This information could very easily be represented in binary, or some other machine-readable format such that, if a computer wanted to know the IP addresses, they’d be easy to read. 00:11000000.10101000.00000000.00000011 01: 11000000.10101000.00000000.00000100 10:11000000.10101000.00000000.00001010 11: 11000000.10101000.00000000.00010100. Humans can’t easily work with data in this form. The more complex the data, the more complex we usually need to make the schema that defines it.</a:t>
            </a:r>
          </a:p>
          <a:p>
            <a:r>
              <a:rPr lang="en-GB" dirty="0"/>
              <a:t>There are a number of standards which are intended to meet this dual purpose – to be human </a:t>
            </a:r>
            <a:r>
              <a:rPr lang="en-GB" i="1" dirty="0"/>
              <a:t>and</a:t>
            </a:r>
            <a:r>
              <a:rPr lang="en-GB" dirty="0"/>
              <a:t> machine readable/writable. That is writing data in a format that humans can work with and easily understand, but which can be used by tools too.</a:t>
            </a:r>
          </a:p>
        </p:txBody>
      </p:sp>
    </p:spTree>
    <p:extLst>
      <p:ext uri="{BB962C8B-B14F-4D97-AF65-F5344CB8AC3E}">
        <p14:creationId xmlns:p14="http://schemas.microsoft.com/office/powerpoint/2010/main" val="34002866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9B131-3C83-4AA2-B437-043D45A3237B}"/>
              </a:ext>
            </a:extLst>
          </p:cNvPr>
          <p:cNvSpPr>
            <a:spLocks noGrp="1"/>
          </p:cNvSpPr>
          <p:nvPr>
            <p:ph type="title"/>
          </p:nvPr>
        </p:nvSpPr>
        <p:spPr/>
        <p:txBody>
          <a:bodyPr/>
          <a:lstStyle/>
          <a:p>
            <a:r>
              <a:rPr lang="en-GB" dirty="0"/>
              <a:t>CSV</a:t>
            </a:r>
          </a:p>
        </p:txBody>
      </p:sp>
      <p:sp>
        <p:nvSpPr>
          <p:cNvPr id="3" name="Content Placeholder 2">
            <a:extLst>
              <a:ext uri="{FF2B5EF4-FFF2-40B4-BE49-F238E27FC236}">
                <a16:creationId xmlns:a16="http://schemas.microsoft.com/office/drawing/2014/main" id="{96AF0F51-2FAB-4C1F-B544-0CBB4D577C56}"/>
              </a:ext>
            </a:extLst>
          </p:cNvPr>
          <p:cNvSpPr>
            <a:spLocks noGrp="1"/>
          </p:cNvSpPr>
          <p:nvPr>
            <p:ph idx="1"/>
          </p:nvPr>
        </p:nvSpPr>
        <p:spPr>
          <a:xfrm>
            <a:off x="677334" y="1526797"/>
            <a:ext cx="8596668" cy="4514566"/>
          </a:xfrm>
        </p:spPr>
        <p:txBody>
          <a:bodyPr/>
          <a:lstStyle/>
          <a:p>
            <a:r>
              <a:rPr lang="en-GB" dirty="0"/>
              <a:t>“Comma Separated Values” – exactly what it sounds like, values separated by commas.</a:t>
            </a:r>
          </a:p>
          <a:p>
            <a:r>
              <a:rPr lang="en-GB" dirty="0"/>
              <a:t>The simplest format we’re going to look at. We tend to use them for “series” data, that is data which relates to other data in a sequence.</a:t>
            </a:r>
          </a:p>
          <a:p>
            <a:pPr lvl="1"/>
            <a:r>
              <a:rPr lang="en-GB" dirty="0"/>
              <a:t>It’s quite hard in this format to represent more than “rows” and “columns” in CSV format.</a:t>
            </a:r>
          </a:p>
          <a:p>
            <a:pPr lvl="1"/>
            <a:r>
              <a:rPr lang="en-GB" dirty="0"/>
              <a:t>Excel can read CSVs, which is how we often look at a CSV non-programmatically.</a:t>
            </a:r>
          </a:p>
          <a:p>
            <a:r>
              <a:rPr lang="en-GB" dirty="0"/>
              <a:t>We often use these to store simple lists of information, e.g. a list of IP addresses.</a:t>
            </a:r>
          </a:p>
        </p:txBody>
      </p:sp>
    </p:spTree>
    <p:extLst>
      <p:ext uri="{BB962C8B-B14F-4D97-AF65-F5344CB8AC3E}">
        <p14:creationId xmlns:p14="http://schemas.microsoft.com/office/powerpoint/2010/main" val="5507597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082411-9F9C-4050-8A67-014964B6FA52}"/>
              </a:ext>
            </a:extLst>
          </p:cNvPr>
          <p:cNvSpPr>
            <a:spLocks noGrp="1"/>
          </p:cNvSpPr>
          <p:nvPr>
            <p:ph idx="1"/>
          </p:nvPr>
        </p:nvSpPr>
        <p:spPr>
          <a:xfrm>
            <a:off x="677334" y="4732133"/>
            <a:ext cx="8596668" cy="1551221"/>
          </a:xfrm>
        </p:spPr>
        <p:txBody>
          <a:bodyPr/>
          <a:lstStyle/>
          <a:p>
            <a:r>
              <a:rPr lang="en-GB" dirty="0"/>
              <a:t>Not easy to track columns.</a:t>
            </a:r>
          </a:p>
          <a:p>
            <a:r>
              <a:rPr lang="en-GB" dirty="0"/>
              <a:t>Not realistically possible to represent more than 2D data.</a:t>
            </a:r>
          </a:p>
        </p:txBody>
      </p:sp>
      <p:pic>
        <p:nvPicPr>
          <p:cNvPr id="5" name="Picture 4">
            <a:extLst>
              <a:ext uri="{FF2B5EF4-FFF2-40B4-BE49-F238E27FC236}">
                <a16:creationId xmlns:a16="http://schemas.microsoft.com/office/drawing/2014/main" id="{96496CCB-663A-4ED9-855E-E16589190DFA}"/>
              </a:ext>
            </a:extLst>
          </p:cNvPr>
          <p:cNvPicPr>
            <a:picLocks noChangeAspect="1"/>
          </p:cNvPicPr>
          <p:nvPr/>
        </p:nvPicPr>
        <p:blipFill>
          <a:blip r:embed="rId2"/>
          <a:stretch>
            <a:fillRect/>
          </a:stretch>
        </p:blipFill>
        <p:spPr>
          <a:xfrm>
            <a:off x="2549745" y="574646"/>
            <a:ext cx="6724257" cy="3962654"/>
          </a:xfrm>
          <a:prstGeom prst="rect">
            <a:avLst/>
          </a:prstGeom>
        </p:spPr>
      </p:pic>
    </p:spTree>
    <p:extLst>
      <p:ext uri="{BB962C8B-B14F-4D97-AF65-F5344CB8AC3E}">
        <p14:creationId xmlns:p14="http://schemas.microsoft.com/office/powerpoint/2010/main" val="23742147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32EF9-27BD-479C-B07A-04E84FBF8584}"/>
              </a:ext>
            </a:extLst>
          </p:cNvPr>
          <p:cNvSpPr>
            <a:spLocks noGrp="1"/>
          </p:cNvSpPr>
          <p:nvPr>
            <p:ph type="title"/>
          </p:nvPr>
        </p:nvSpPr>
        <p:spPr/>
        <p:txBody>
          <a:bodyPr/>
          <a:lstStyle/>
          <a:p>
            <a:r>
              <a:rPr lang="en-GB" dirty="0"/>
              <a:t>The problem…</a:t>
            </a:r>
          </a:p>
        </p:txBody>
      </p:sp>
      <p:sp>
        <p:nvSpPr>
          <p:cNvPr id="3" name="Content Placeholder 2">
            <a:extLst>
              <a:ext uri="{FF2B5EF4-FFF2-40B4-BE49-F238E27FC236}">
                <a16:creationId xmlns:a16="http://schemas.microsoft.com/office/drawing/2014/main" id="{899F081F-5AEF-44AD-8297-BC08F2F7B5D1}"/>
              </a:ext>
            </a:extLst>
          </p:cNvPr>
          <p:cNvSpPr>
            <a:spLocks noGrp="1"/>
          </p:cNvSpPr>
          <p:nvPr>
            <p:ph idx="1"/>
          </p:nvPr>
        </p:nvSpPr>
        <p:spPr>
          <a:xfrm>
            <a:off x="618611" y="1556580"/>
            <a:ext cx="8596668" cy="5204947"/>
          </a:xfrm>
        </p:spPr>
        <p:txBody>
          <a:bodyPr/>
          <a:lstStyle/>
          <a:p>
            <a:r>
              <a:rPr lang="en-GB" dirty="0"/>
              <a:t>Using Python, write a CSV file to contain the following data:</a:t>
            </a:r>
          </a:p>
          <a:p>
            <a:endParaRPr lang="en-GB" dirty="0"/>
          </a:p>
          <a:p>
            <a:endParaRPr lang="en-GB" dirty="0"/>
          </a:p>
          <a:p>
            <a:endParaRPr lang="en-GB" dirty="0"/>
          </a:p>
          <a:p>
            <a:endParaRPr lang="en-GB" dirty="0"/>
          </a:p>
          <a:p>
            <a:endParaRPr lang="en-GB" dirty="0"/>
          </a:p>
          <a:p>
            <a:endParaRPr lang="en-GB" dirty="0"/>
          </a:p>
          <a:p>
            <a:endParaRPr lang="en-GB" dirty="0"/>
          </a:p>
          <a:p>
            <a:r>
              <a:rPr lang="en-GB" dirty="0"/>
              <a:t>The server has two IP addresses. How would you represent this?</a:t>
            </a:r>
          </a:p>
          <a:p>
            <a:pPr lvl="1"/>
            <a:r>
              <a:rPr lang="en-GB" dirty="0"/>
              <a:t>Truthfully, it’s not very easily in this format – we’d need an extra column (redundant for the first 3 entries) or a way to represent a third dimension of data, there’s no perfect approach here.</a:t>
            </a:r>
          </a:p>
          <a:p>
            <a:r>
              <a:rPr lang="en-GB" dirty="0"/>
              <a:t>Hard to change – no way to add or ignore a column without causing hassle in the rest of our data.</a:t>
            </a:r>
          </a:p>
          <a:p>
            <a:endParaRPr lang="en-GB" dirty="0"/>
          </a:p>
          <a:p>
            <a:pPr marL="0" indent="0">
              <a:buNone/>
            </a:pPr>
            <a:endParaRPr lang="en-GB" dirty="0"/>
          </a:p>
        </p:txBody>
      </p:sp>
      <p:graphicFrame>
        <p:nvGraphicFramePr>
          <p:cNvPr id="4" name="Table 4">
            <a:extLst>
              <a:ext uri="{FF2B5EF4-FFF2-40B4-BE49-F238E27FC236}">
                <a16:creationId xmlns:a16="http://schemas.microsoft.com/office/drawing/2014/main" id="{AC2E61AC-9F80-4555-B5C0-8D9A3657CEE1}"/>
              </a:ext>
            </a:extLst>
          </p:cNvPr>
          <p:cNvGraphicFramePr>
            <a:graphicFrameLocks noGrp="1"/>
          </p:cNvGraphicFramePr>
          <p:nvPr>
            <p:extLst>
              <p:ext uri="{D42A27DB-BD31-4B8C-83A1-F6EECF244321}">
                <p14:modId xmlns:p14="http://schemas.microsoft.com/office/powerpoint/2010/main" val="301369700"/>
              </p:ext>
            </p:extLst>
          </p:nvPr>
        </p:nvGraphicFramePr>
        <p:xfrm>
          <a:off x="419449" y="1950280"/>
          <a:ext cx="8967830" cy="2667000"/>
        </p:xfrm>
        <a:graphic>
          <a:graphicData uri="http://schemas.openxmlformats.org/drawingml/2006/table">
            <a:tbl>
              <a:tblPr firstRow="1" bandRow="1">
                <a:tableStyleId>{5C22544A-7EE6-4342-B048-85BDC9FD1C3A}</a:tableStyleId>
              </a:tblPr>
              <a:tblGrid>
                <a:gridCol w="1793566">
                  <a:extLst>
                    <a:ext uri="{9D8B030D-6E8A-4147-A177-3AD203B41FA5}">
                      <a16:colId xmlns:a16="http://schemas.microsoft.com/office/drawing/2014/main" val="3022288736"/>
                    </a:ext>
                  </a:extLst>
                </a:gridCol>
                <a:gridCol w="1793566">
                  <a:extLst>
                    <a:ext uri="{9D8B030D-6E8A-4147-A177-3AD203B41FA5}">
                      <a16:colId xmlns:a16="http://schemas.microsoft.com/office/drawing/2014/main" val="3097110393"/>
                    </a:ext>
                  </a:extLst>
                </a:gridCol>
                <a:gridCol w="1793566">
                  <a:extLst>
                    <a:ext uri="{9D8B030D-6E8A-4147-A177-3AD203B41FA5}">
                      <a16:colId xmlns:a16="http://schemas.microsoft.com/office/drawing/2014/main" val="1506270570"/>
                    </a:ext>
                  </a:extLst>
                </a:gridCol>
                <a:gridCol w="1793566">
                  <a:extLst>
                    <a:ext uri="{9D8B030D-6E8A-4147-A177-3AD203B41FA5}">
                      <a16:colId xmlns:a16="http://schemas.microsoft.com/office/drawing/2014/main" val="228543688"/>
                    </a:ext>
                  </a:extLst>
                </a:gridCol>
                <a:gridCol w="1793566">
                  <a:extLst>
                    <a:ext uri="{9D8B030D-6E8A-4147-A177-3AD203B41FA5}">
                      <a16:colId xmlns:a16="http://schemas.microsoft.com/office/drawing/2014/main" val="2590999513"/>
                    </a:ext>
                  </a:extLst>
                </a:gridCol>
              </a:tblGrid>
              <a:tr h="370840">
                <a:tc>
                  <a:txBody>
                    <a:bodyPr/>
                    <a:lstStyle/>
                    <a:p>
                      <a:r>
                        <a:rPr lang="en-GB" dirty="0" err="1"/>
                        <a:t>HostName</a:t>
                      </a:r>
                      <a:endParaRPr lang="en-GB" dirty="0"/>
                    </a:p>
                  </a:txBody>
                  <a:tcPr/>
                </a:tc>
                <a:tc>
                  <a:txBody>
                    <a:bodyPr/>
                    <a:lstStyle/>
                    <a:p>
                      <a:r>
                        <a:rPr lang="en-GB" dirty="0"/>
                        <a:t>IP Address</a:t>
                      </a:r>
                    </a:p>
                  </a:txBody>
                  <a:tcPr/>
                </a:tc>
                <a:tc>
                  <a:txBody>
                    <a:bodyPr/>
                    <a:lstStyle/>
                    <a:p>
                      <a:r>
                        <a:rPr lang="en-GB" dirty="0"/>
                        <a:t>Subnet Mask</a:t>
                      </a:r>
                    </a:p>
                  </a:txBody>
                  <a:tcPr/>
                </a:tc>
                <a:tc>
                  <a:txBody>
                    <a:bodyPr/>
                    <a:lstStyle/>
                    <a:p>
                      <a:r>
                        <a:rPr lang="en-GB" dirty="0"/>
                        <a:t>Default Gateway</a:t>
                      </a:r>
                    </a:p>
                  </a:txBody>
                  <a:tcPr/>
                </a:tc>
                <a:tc>
                  <a:txBody>
                    <a:bodyPr/>
                    <a:lstStyle/>
                    <a:p>
                      <a:r>
                        <a:rPr lang="en-GB" dirty="0"/>
                        <a:t>DNS Server</a:t>
                      </a:r>
                    </a:p>
                  </a:txBody>
                  <a:tcPr/>
                </a:tc>
                <a:extLst>
                  <a:ext uri="{0D108BD9-81ED-4DB2-BD59-A6C34878D82A}">
                    <a16:rowId xmlns:a16="http://schemas.microsoft.com/office/drawing/2014/main" val="60090270"/>
                  </a:ext>
                </a:extLst>
              </a:tr>
              <a:tr h="370840">
                <a:tc>
                  <a:txBody>
                    <a:bodyPr/>
                    <a:lstStyle/>
                    <a:p>
                      <a:r>
                        <a:rPr lang="en-GB" dirty="0"/>
                        <a:t>Router</a:t>
                      </a:r>
                    </a:p>
                  </a:txBody>
                  <a:tcPr/>
                </a:tc>
                <a:tc>
                  <a:txBody>
                    <a:bodyPr/>
                    <a:lstStyle/>
                    <a:p>
                      <a:r>
                        <a:rPr lang="en-GB" dirty="0"/>
                        <a:t>192.168.0.1</a:t>
                      </a:r>
                    </a:p>
                  </a:txBody>
                  <a:tcPr/>
                </a:tc>
                <a:tc>
                  <a:txBody>
                    <a:bodyPr/>
                    <a:lstStyle/>
                    <a:p>
                      <a:r>
                        <a:rPr lang="en-GB" dirty="0"/>
                        <a:t>255.255.255.0</a:t>
                      </a:r>
                    </a:p>
                  </a:txBody>
                  <a:tcPr/>
                </a:tc>
                <a:tc>
                  <a:txBody>
                    <a:bodyPr/>
                    <a:lstStyle/>
                    <a:p>
                      <a:r>
                        <a:rPr lang="en-GB" dirty="0"/>
                        <a:t>103.25.91.228</a:t>
                      </a:r>
                    </a:p>
                  </a:txBody>
                  <a:tcPr/>
                </a:tc>
                <a:tc>
                  <a:txBody>
                    <a:bodyPr/>
                    <a:lstStyle/>
                    <a:p>
                      <a:r>
                        <a:rPr lang="en-GB" dirty="0"/>
                        <a:t>103.25.91.250</a:t>
                      </a:r>
                    </a:p>
                  </a:txBody>
                  <a:tcPr/>
                </a:tc>
                <a:extLst>
                  <a:ext uri="{0D108BD9-81ED-4DB2-BD59-A6C34878D82A}">
                    <a16:rowId xmlns:a16="http://schemas.microsoft.com/office/drawing/2014/main" val="1609931021"/>
                  </a:ext>
                </a:extLst>
              </a:tr>
              <a:tr h="370840">
                <a:tc>
                  <a:txBody>
                    <a:bodyPr/>
                    <a:lstStyle/>
                    <a:p>
                      <a:r>
                        <a:rPr lang="en-GB" dirty="0"/>
                        <a:t>PC-1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255.255.255.0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192.168.0.4</a:t>
                      </a:r>
                    </a:p>
                  </a:txBody>
                  <a:tcPr/>
                </a:tc>
                <a:extLst>
                  <a:ext uri="{0D108BD9-81ED-4DB2-BD59-A6C34878D82A}">
                    <a16:rowId xmlns:a16="http://schemas.microsoft.com/office/drawing/2014/main" val="995256802"/>
                  </a:ext>
                </a:extLst>
              </a:tr>
              <a:tr h="370840">
                <a:tc>
                  <a:txBody>
                    <a:bodyPr/>
                    <a:lstStyle/>
                    <a:p>
                      <a:r>
                        <a:rPr lang="en-GB" dirty="0"/>
                        <a:t>PC-2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255.255.255.0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192.168.0.4</a:t>
                      </a:r>
                    </a:p>
                  </a:txBody>
                  <a:tcPr/>
                </a:tc>
                <a:extLst>
                  <a:ext uri="{0D108BD9-81ED-4DB2-BD59-A6C34878D82A}">
                    <a16:rowId xmlns:a16="http://schemas.microsoft.com/office/drawing/2014/main" val="2103693421"/>
                  </a:ext>
                </a:extLst>
              </a:tr>
              <a:tr h="370840">
                <a:tc>
                  <a:txBody>
                    <a:bodyPr/>
                    <a:lstStyle/>
                    <a:p>
                      <a:r>
                        <a:rPr lang="en-GB" dirty="0"/>
                        <a:t>Server</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192.168.0.4 and 192.168.0.250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255.255.255.0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extLst>
                  <a:ext uri="{0D108BD9-81ED-4DB2-BD59-A6C34878D82A}">
                    <a16:rowId xmlns:a16="http://schemas.microsoft.com/office/drawing/2014/main" val="851345859"/>
                  </a:ext>
                </a:extLst>
              </a:tr>
            </a:tbl>
          </a:graphicData>
        </a:graphic>
      </p:graphicFrame>
    </p:spTree>
    <p:extLst>
      <p:ext uri="{BB962C8B-B14F-4D97-AF65-F5344CB8AC3E}">
        <p14:creationId xmlns:p14="http://schemas.microsoft.com/office/powerpoint/2010/main" val="23315194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C8190-D557-42B8-9118-D1B1C0FA1243}"/>
              </a:ext>
            </a:extLst>
          </p:cNvPr>
          <p:cNvSpPr>
            <a:spLocks noGrp="1"/>
          </p:cNvSpPr>
          <p:nvPr>
            <p:ph type="title"/>
          </p:nvPr>
        </p:nvSpPr>
        <p:spPr/>
        <p:txBody>
          <a:bodyPr/>
          <a:lstStyle/>
          <a:p>
            <a:r>
              <a:rPr lang="en-GB" dirty="0"/>
              <a:t>xml, json, </a:t>
            </a:r>
            <a:r>
              <a:rPr lang="en-GB" dirty="0" err="1"/>
              <a:t>yaml</a:t>
            </a:r>
            <a:endParaRPr lang="en-GB" dirty="0"/>
          </a:p>
        </p:txBody>
      </p:sp>
      <p:sp>
        <p:nvSpPr>
          <p:cNvPr id="3" name="Content Placeholder 2">
            <a:extLst>
              <a:ext uri="{FF2B5EF4-FFF2-40B4-BE49-F238E27FC236}">
                <a16:creationId xmlns:a16="http://schemas.microsoft.com/office/drawing/2014/main" id="{19A3E5DE-1121-43A2-A9E7-DFAEB36DE42A}"/>
              </a:ext>
            </a:extLst>
          </p:cNvPr>
          <p:cNvSpPr>
            <a:spLocks noGrp="1"/>
          </p:cNvSpPr>
          <p:nvPr>
            <p:ph idx="1"/>
          </p:nvPr>
        </p:nvSpPr>
        <p:spPr/>
        <p:txBody>
          <a:bodyPr/>
          <a:lstStyle/>
          <a:p>
            <a:r>
              <a:rPr lang="en-GB" dirty="0"/>
              <a:t>These formats give us a lot more control over our data than </a:t>
            </a:r>
            <a:r>
              <a:rPr lang="en-GB" dirty="0" err="1"/>
              <a:t>csvs</a:t>
            </a:r>
            <a:r>
              <a:rPr lang="en-GB" dirty="0"/>
              <a:t>.</a:t>
            </a:r>
          </a:p>
          <a:p>
            <a:r>
              <a:rPr lang="en-GB" dirty="0"/>
              <a:t>Built on key-value pairs, defined into the structure.</a:t>
            </a:r>
          </a:p>
          <a:p>
            <a:r>
              <a:rPr lang="en-GB" dirty="0"/>
              <a:t>Nestable – we have different levels of data stored within other levels.</a:t>
            </a:r>
          </a:p>
          <a:p>
            <a:pPr lvl="1"/>
            <a:r>
              <a:rPr lang="en-GB" dirty="0"/>
              <a:t>This helps us solve the problem above.</a:t>
            </a:r>
          </a:p>
          <a:p>
            <a:r>
              <a:rPr lang="en-GB" dirty="0"/>
              <a:t>There are more, such as TOML and CSON which fulfil the same role.</a:t>
            </a:r>
          </a:p>
          <a:p>
            <a:pPr lvl="1"/>
            <a:r>
              <a:rPr lang="en-GB" dirty="0"/>
              <a:t>Usually, you use the format supported by the tool you’re using.</a:t>
            </a:r>
          </a:p>
          <a:p>
            <a:pPr lvl="1"/>
            <a:r>
              <a:rPr lang="en-GB" dirty="0"/>
              <a:t>Many modern tools (such as most RESTful </a:t>
            </a:r>
            <a:r>
              <a:rPr lang="en-GB" dirty="0" err="1"/>
              <a:t>apis</a:t>
            </a:r>
            <a:r>
              <a:rPr lang="en-GB" dirty="0"/>
              <a:t>) let you pick the format and will at least support xml and json.</a:t>
            </a:r>
          </a:p>
          <a:p>
            <a:pPr lvl="1"/>
            <a:r>
              <a:rPr lang="en-GB" dirty="0"/>
              <a:t>If you can pick, it’s up to you… but json is generally the most concise and the most popular, so has become something of a default.</a:t>
            </a:r>
          </a:p>
        </p:txBody>
      </p:sp>
    </p:spTree>
    <p:extLst>
      <p:ext uri="{BB962C8B-B14F-4D97-AF65-F5344CB8AC3E}">
        <p14:creationId xmlns:p14="http://schemas.microsoft.com/office/powerpoint/2010/main" val="29139730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EDD6-0A1C-4660-A942-96A46EB58390}"/>
              </a:ext>
            </a:extLst>
          </p:cNvPr>
          <p:cNvSpPr>
            <a:spLocks noGrp="1"/>
          </p:cNvSpPr>
          <p:nvPr>
            <p:ph type="title"/>
          </p:nvPr>
        </p:nvSpPr>
        <p:spPr/>
        <p:txBody>
          <a:bodyPr/>
          <a:lstStyle/>
          <a:p>
            <a:r>
              <a:rPr lang="en-GB" dirty="0"/>
              <a:t>xml, json, </a:t>
            </a:r>
            <a:r>
              <a:rPr lang="en-GB" dirty="0" err="1"/>
              <a:t>yaml</a:t>
            </a:r>
            <a:endParaRPr lang="en-GB" dirty="0"/>
          </a:p>
        </p:txBody>
      </p:sp>
      <p:sp>
        <p:nvSpPr>
          <p:cNvPr id="3" name="Content Placeholder 2">
            <a:extLst>
              <a:ext uri="{FF2B5EF4-FFF2-40B4-BE49-F238E27FC236}">
                <a16:creationId xmlns:a16="http://schemas.microsoft.com/office/drawing/2014/main" id="{DD3E645F-FC3C-4588-AA66-7A50231E674A}"/>
              </a:ext>
            </a:extLst>
          </p:cNvPr>
          <p:cNvSpPr>
            <a:spLocks noGrp="1"/>
          </p:cNvSpPr>
          <p:nvPr>
            <p:ph idx="1"/>
          </p:nvPr>
        </p:nvSpPr>
        <p:spPr/>
        <p:txBody>
          <a:bodyPr/>
          <a:lstStyle/>
          <a:p>
            <a:r>
              <a:rPr lang="en-GB" dirty="0" err="1"/>
              <a:t>yaml</a:t>
            </a:r>
            <a:r>
              <a:rPr lang="en-GB" dirty="0"/>
              <a:t> and json are extremely similar – to the point that a recent </a:t>
            </a:r>
            <a:r>
              <a:rPr lang="en-GB" dirty="0" err="1"/>
              <a:t>yaml</a:t>
            </a:r>
            <a:r>
              <a:rPr lang="en-GB" dirty="0"/>
              <a:t> interpreter can understand </a:t>
            </a:r>
            <a:r>
              <a:rPr lang="en-GB" dirty="0" err="1"/>
              <a:t>json</a:t>
            </a:r>
            <a:r>
              <a:rPr lang="en-GB" dirty="0"/>
              <a:t>.</a:t>
            </a:r>
          </a:p>
          <a:p>
            <a:pPr lvl="1"/>
            <a:r>
              <a:rPr lang="en-GB" dirty="0" err="1"/>
              <a:t>yaml</a:t>
            </a:r>
            <a:r>
              <a:rPr lang="en-GB" dirty="0"/>
              <a:t> now considered a subset of </a:t>
            </a:r>
            <a:r>
              <a:rPr lang="en-GB" dirty="0" err="1"/>
              <a:t>json</a:t>
            </a:r>
            <a:r>
              <a:rPr lang="en-GB" dirty="0"/>
              <a:t>.</a:t>
            </a:r>
          </a:p>
          <a:p>
            <a:pPr lvl="1"/>
            <a:r>
              <a:rPr lang="en-GB" dirty="0"/>
              <a:t>We aren’t going to look at </a:t>
            </a:r>
            <a:r>
              <a:rPr lang="en-GB" dirty="0" err="1"/>
              <a:t>yaml</a:t>
            </a:r>
            <a:r>
              <a:rPr lang="en-GB" dirty="0"/>
              <a:t> specifically, </a:t>
            </a:r>
            <a:r>
              <a:rPr lang="en-GB" dirty="0" err="1"/>
              <a:t>json</a:t>
            </a:r>
            <a:r>
              <a:rPr lang="en-GB" dirty="0"/>
              <a:t> is vastly more well-used – but know that it exists.</a:t>
            </a:r>
          </a:p>
          <a:p>
            <a:endParaRPr lang="en-GB" dirty="0"/>
          </a:p>
        </p:txBody>
      </p:sp>
    </p:spTree>
    <p:extLst>
      <p:ext uri="{BB962C8B-B14F-4D97-AF65-F5344CB8AC3E}">
        <p14:creationId xmlns:p14="http://schemas.microsoft.com/office/powerpoint/2010/main" val="19962851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60569-DD8C-4F39-B19C-7A28EA540862}"/>
              </a:ext>
            </a:extLst>
          </p:cNvPr>
          <p:cNvSpPr>
            <a:spLocks noGrp="1"/>
          </p:cNvSpPr>
          <p:nvPr>
            <p:ph type="title"/>
          </p:nvPr>
        </p:nvSpPr>
        <p:spPr/>
        <p:txBody>
          <a:bodyPr/>
          <a:lstStyle/>
          <a:p>
            <a:r>
              <a:rPr lang="en-GB" dirty="0"/>
              <a:t>XML</a:t>
            </a:r>
          </a:p>
        </p:txBody>
      </p:sp>
      <p:sp>
        <p:nvSpPr>
          <p:cNvPr id="3" name="Content Placeholder 2">
            <a:extLst>
              <a:ext uri="{FF2B5EF4-FFF2-40B4-BE49-F238E27FC236}">
                <a16:creationId xmlns:a16="http://schemas.microsoft.com/office/drawing/2014/main" id="{C9E2C88E-F065-4348-A57D-3A4713B2C72B}"/>
              </a:ext>
            </a:extLst>
          </p:cNvPr>
          <p:cNvSpPr>
            <a:spLocks noGrp="1"/>
          </p:cNvSpPr>
          <p:nvPr>
            <p:ph idx="1"/>
          </p:nvPr>
        </p:nvSpPr>
        <p:spPr/>
        <p:txBody>
          <a:bodyPr/>
          <a:lstStyle/>
          <a:p>
            <a:r>
              <a:rPr lang="en-GB" dirty="0"/>
              <a:t>Intended to circumvent some of these limitations.</a:t>
            </a:r>
          </a:p>
          <a:p>
            <a:r>
              <a:rPr lang="en-GB" dirty="0"/>
              <a:t>A much more arbitrary (not a bad thing!) and flexible format.</a:t>
            </a:r>
          </a:p>
          <a:p>
            <a:pPr lvl="1"/>
            <a:r>
              <a:rPr lang="en-GB" dirty="0"/>
              <a:t>Can create relevant fields on a case-by-case basis.</a:t>
            </a:r>
          </a:p>
          <a:p>
            <a:pPr lvl="1"/>
            <a:r>
              <a:rPr lang="en-GB" dirty="0"/>
              <a:t>Gives us a lot more power in how we represent our data.</a:t>
            </a:r>
          </a:p>
          <a:p>
            <a:r>
              <a:rPr lang="en-GB" dirty="0"/>
              <a:t>Dimensionality no longer matters.</a:t>
            </a:r>
          </a:p>
        </p:txBody>
      </p:sp>
    </p:spTree>
    <p:extLst>
      <p:ext uri="{BB962C8B-B14F-4D97-AF65-F5344CB8AC3E}">
        <p14:creationId xmlns:p14="http://schemas.microsoft.com/office/powerpoint/2010/main" val="18900625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344E-796A-431A-9D88-D001C7747923}"/>
              </a:ext>
            </a:extLst>
          </p:cNvPr>
          <p:cNvSpPr>
            <a:spLocks noGrp="1"/>
          </p:cNvSpPr>
          <p:nvPr>
            <p:ph type="title"/>
          </p:nvPr>
        </p:nvSpPr>
        <p:spPr/>
        <p:txBody>
          <a:bodyPr/>
          <a:lstStyle/>
          <a:p>
            <a:r>
              <a:rPr lang="en-GB" dirty="0"/>
              <a:t>XML</a:t>
            </a:r>
          </a:p>
        </p:txBody>
      </p:sp>
      <p:sp>
        <p:nvSpPr>
          <p:cNvPr id="8" name="TextBox 7">
            <a:extLst>
              <a:ext uri="{FF2B5EF4-FFF2-40B4-BE49-F238E27FC236}">
                <a16:creationId xmlns:a16="http://schemas.microsoft.com/office/drawing/2014/main" id="{7CCEE412-EE11-414E-862B-02A20948EAFE}"/>
              </a:ext>
            </a:extLst>
          </p:cNvPr>
          <p:cNvSpPr txBox="1"/>
          <p:nvPr/>
        </p:nvSpPr>
        <p:spPr>
          <a:xfrm>
            <a:off x="5586457" y="443297"/>
            <a:ext cx="4050886" cy="923330"/>
          </a:xfrm>
          <a:prstGeom prst="rect">
            <a:avLst/>
          </a:prstGeom>
          <a:noFill/>
        </p:spPr>
        <p:txBody>
          <a:bodyPr wrap="square" rtlCol="0">
            <a:spAutoFit/>
          </a:bodyPr>
          <a:lstStyle/>
          <a:p>
            <a:r>
              <a:rPr lang="en-GB" b="1" dirty="0"/>
              <a:t>Tags</a:t>
            </a:r>
            <a:r>
              <a:rPr lang="en-GB" dirty="0"/>
              <a:t> use corner brackets &lt;name&gt;. They must be paired with a closing tag &lt;/name&gt; </a:t>
            </a:r>
          </a:p>
        </p:txBody>
      </p:sp>
      <p:sp>
        <p:nvSpPr>
          <p:cNvPr id="10" name="TextBox 9">
            <a:extLst>
              <a:ext uri="{FF2B5EF4-FFF2-40B4-BE49-F238E27FC236}">
                <a16:creationId xmlns:a16="http://schemas.microsoft.com/office/drawing/2014/main" id="{31ECACF6-4FAA-453E-B20B-5E3087DA7685}"/>
              </a:ext>
            </a:extLst>
          </p:cNvPr>
          <p:cNvSpPr txBox="1"/>
          <p:nvPr/>
        </p:nvSpPr>
        <p:spPr>
          <a:xfrm>
            <a:off x="5586457" y="1468735"/>
            <a:ext cx="4050886" cy="923330"/>
          </a:xfrm>
          <a:prstGeom prst="rect">
            <a:avLst/>
          </a:prstGeom>
          <a:noFill/>
        </p:spPr>
        <p:txBody>
          <a:bodyPr wrap="square" rtlCol="0">
            <a:spAutoFit/>
          </a:bodyPr>
          <a:lstStyle/>
          <a:p>
            <a:r>
              <a:rPr lang="en-GB" b="1" dirty="0"/>
              <a:t>Attributes </a:t>
            </a:r>
            <a:r>
              <a:rPr lang="en-GB" dirty="0"/>
              <a:t>are key-value pairs which exist within a tag. In this example, hostname=“Router” is an attribute.</a:t>
            </a:r>
          </a:p>
        </p:txBody>
      </p:sp>
      <p:sp>
        <p:nvSpPr>
          <p:cNvPr id="12" name="TextBox 11">
            <a:extLst>
              <a:ext uri="{FF2B5EF4-FFF2-40B4-BE49-F238E27FC236}">
                <a16:creationId xmlns:a16="http://schemas.microsoft.com/office/drawing/2014/main" id="{0E70FA00-34A4-4379-9AED-81268C3FA0D3}"/>
              </a:ext>
            </a:extLst>
          </p:cNvPr>
          <p:cNvSpPr txBox="1"/>
          <p:nvPr/>
        </p:nvSpPr>
        <p:spPr>
          <a:xfrm>
            <a:off x="5573088" y="2494173"/>
            <a:ext cx="4050886" cy="1754326"/>
          </a:xfrm>
          <a:prstGeom prst="rect">
            <a:avLst/>
          </a:prstGeom>
          <a:noFill/>
        </p:spPr>
        <p:txBody>
          <a:bodyPr wrap="square" rtlCol="0">
            <a:spAutoFit/>
          </a:bodyPr>
          <a:lstStyle/>
          <a:p>
            <a:r>
              <a:rPr lang="en-GB" b="1" dirty="0"/>
              <a:t>Elements </a:t>
            </a:r>
            <a:r>
              <a:rPr lang="en-GB" dirty="0"/>
              <a:t>are the contents between an opening and closing tag, including the tag itself. So here, &lt;</a:t>
            </a:r>
            <a:r>
              <a:rPr lang="en-GB" dirty="0" err="1"/>
              <a:t>ipaddress</a:t>
            </a:r>
            <a:r>
              <a:rPr lang="en-GB" dirty="0"/>
              <a:t>&gt;…&lt;/</a:t>
            </a:r>
            <a:r>
              <a:rPr lang="en-GB" dirty="0" err="1"/>
              <a:t>ipaddress</a:t>
            </a:r>
            <a:r>
              <a:rPr lang="en-GB" dirty="0"/>
              <a:t>&gt; is an element. &lt;devices&gt;…&lt;/devices&gt; is also an element.</a:t>
            </a:r>
          </a:p>
        </p:txBody>
      </p:sp>
      <p:sp>
        <p:nvSpPr>
          <p:cNvPr id="14" name="TextBox 13">
            <a:extLst>
              <a:ext uri="{FF2B5EF4-FFF2-40B4-BE49-F238E27FC236}">
                <a16:creationId xmlns:a16="http://schemas.microsoft.com/office/drawing/2014/main" id="{F25C72A0-BC15-417D-B80A-C3758F779F22}"/>
              </a:ext>
            </a:extLst>
          </p:cNvPr>
          <p:cNvSpPr txBox="1"/>
          <p:nvPr/>
        </p:nvSpPr>
        <p:spPr>
          <a:xfrm>
            <a:off x="5573088" y="4494074"/>
            <a:ext cx="4050886" cy="2031325"/>
          </a:xfrm>
          <a:prstGeom prst="rect">
            <a:avLst/>
          </a:prstGeom>
          <a:noFill/>
        </p:spPr>
        <p:txBody>
          <a:bodyPr wrap="square" rtlCol="0">
            <a:spAutoFit/>
          </a:bodyPr>
          <a:lstStyle/>
          <a:p>
            <a:r>
              <a:rPr lang="en-GB" dirty="0"/>
              <a:t>Tags and other forms of metadata are referred to generically as </a:t>
            </a:r>
            <a:r>
              <a:rPr lang="en-GB" b="1" dirty="0" err="1"/>
              <a:t>markup</a:t>
            </a:r>
            <a:r>
              <a:rPr lang="en-GB" dirty="0"/>
              <a:t>. Everything else is called </a:t>
            </a:r>
            <a:r>
              <a:rPr lang="en-GB" b="1" dirty="0"/>
              <a:t>content</a:t>
            </a:r>
            <a:r>
              <a:rPr lang="en-GB" dirty="0"/>
              <a:t>. So here: </a:t>
            </a:r>
          </a:p>
          <a:p>
            <a:r>
              <a:rPr lang="en-GB" dirty="0">
                <a:solidFill>
                  <a:srgbClr val="FF0000"/>
                </a:solidFill>
              </a:rPr>
              <a:t>&lt;</a:t>
            </a:r>
            <a:r>
              <a:rPr lang="en-GB" dirty="0" err="1">
                <a:solidFill>
                  <a:srgbClr val="FF0000"/>
                </a:solidFill>
              </a:rPr>
              <a:t>ipaddress</a:t>
            </a:r>
            <a:r>
              <a:rPr lang="en-GB" dirty="0">
                <a:solidFill>
                  <a:srgbClr val="FF0000"/>
                </a:solidFill>
              </a:rPr>
              <a:t>&gt;</a:t>
            </a:r>
            <a:r>
              <a:rPr lang="en-GB" dirty="0">
                <a:solidFill>
                  <a:srgbClr val="00B0F0"/>
                </a:solidFill>
              </a:rPr>
              <a:t>192.168.0.1</a:t>
            </a:r>
            <a:r>
              <a:rPr lang="en-GB" dirty="0">
                <a:solidFill>
                  <a:srgbClr val="FF0000"/>
                </a:solidFill>
              </a:rPr>
              <a:t>&lt;/</a:t>
            </a:r>
            <a:r>
              <a:rPr lang="en-GB" dirty="0" err="1">
                <a:solidFill>
                  <a:srgbClr val="FF0000"/>
                </a:solidFill>
              </a:rPr>
              <a:t>ipaddress</a:t>
            </a:r>
            <a:r>
              <a:rPr lang="en-GB" dirty="0">
                <a:solidFill>
                  <a:srgbClr val="FF0000"/>
                </a:solidFill>
              </a:rPr>
              <a:t>&gt;</a:t>
            </a:r>
          </a:p>
          <a:p>
            <a:pPr algn="ctr"/>
            <a:r>
              <a:rPr lang="en-GB" dirty="0" err="1">
                <a:solidFill>
                  <a:srgbClr val="FF0000"/>
                </a:solidFill>
              </a:rPr>
              <a:t>markup</a:t>
            </a:r>
            <a:endParaRPr lang="en-GB" dirty="0">
              <a:solidFill>
                <a:srgbClr val="FF0000"/>
              </a:solidFill>
            </a:endParaRPr>
          </a:p>
          <a:p>
            <a:pPr algn="ctr"/>
            <a:r>
              <a:rPr lang="en-GB" dirty="0">
                <a:solidFill>
                  <a:srgbClr val="00B0F0"/>
                </a:solidFill>
              </a:rPr>
              <a:t>content</a:t>
            </a:r>
          </a:p>
        </p:txBody>
      </p:sp>
      <p:pic>
        <p:nvPicPr>
          <p:cNvPr id="15" name="Picture 14">
            <a:extLst>
              <a:ext uri="{FF2B5EF4-FFF2-40B4-BE49-F238E27FC236}">
                <a16:creationId xmlns:a16="http://schemas.microsoft.com/office/drawing/2014/main" id="{E5AFB7E8-F337-46FF-9FAF-E72549F06E2A}"/>
              </a:ext>
            </a:extLst>
          </p:cNvPr>
          <p:cNvPicPr>
            <a:picLocks noChangeAspect="1"/>
          </p:cNvPicPr>
          <p:nvPr/>
        </p:nvPicPr>
        <p:blipFill>
          <a:blip r:embed="rId2"/>
          <a:stretch>
            <a:fillRect/>
          </a:stretch>
        </p:blipFill>
        <p:spPr>
          <a:xfrm>
            <a:off x="677334" y="1468735"/>
            <a:ext cx="4810125" cy="4638675"/>
          </a:xfrm>
          <a:prstGeom prst="rect">
            <a:avLst/>
          </a:prstGeom>
        </p:spPr>
      </p:pic>
    </p:spTree>
    <p:extLst>
      <p:ext uri="{BB962C8B-B14F-4D97-AF65-F5344CB8AC3E}">
        <p14:creationId xmlns:p14="http://schemas.microsoft.com/office/powerpoint/2010/main" val="15101520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B4B710-FB17-4ABC-9254-ED7062007F8F}"/>
              </a:ext>
            </a:extLst>
          </p:cNvPr>
          <p:cNvSpPr>
            <a:spLocks noGrp="1"/>
          </p:cNvSpPr>
          <p:nvPr>
            <p:ph idx="1"/>
          </p:nvPr>
        </p:nvSpPr>
        <p:spPr>
          <a:xfrm>
            <a:off x="652167" y="516346"/>
            <a:ext cx="8596668" cy="5384494"/>
          </a:xfrm>
        </p:spPr>
        <p:txBody>
          <a:bodyPr>
            <a:normAutofit/>
          </a:bodyPr>
          <a:lstStyle/>
          <a:p>
            <a:r>
              <a:rPr lang="en-GB" dirty="0"/>
              <a:t>Just be aware that whitespace is optional…</a:t>
            </a:r>
          </a:p>
          <a:p>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a:p>
            <a:r>
              <a:rPr lang="en-GB" dirty="0"/>
              <a:t>But it’s effectively the same file - we can add the whitespace if we want.</a:t>
            </a:r>
          </a:p>
          <a:p>
            <a:pPr lvl="1"/>
            <a:r>
              <a:rPr lang="en-GB" dirty="0"/>
              <a:t>The format doesn’t care, whitespace is ignored other than as a delimiter (e.g. between tag definition and attribute).</a:t>
            </a:r>
          </a:p>
          <a:p>
            <a:pPr lvl="1"/>
            <a:r>
              <a:rPr lang="en-GB" dirty="0"/>
              <a:t>Lots of tools (even, for example, notepad++) can give us a nicer view on the data.</a:t>
            </a:r>
          </a:p>
        </p:txBody>
      </p:sp>
      <p:pic>
        <p:nvPicPr>
          <p:cNvPr id="5" name="Picture 4">
            <a:extLst>
              <a:ext uri="{FF2B5EF4-FFF2-40B4-BE49-F238E27FC236}">
                <a16:creationId xmlns:a16="http://schemas.microsoft.com/office/drawing/2014/main" id="{C2B3DC0C-B3FC-418C-85AB-A6E3660E1AE0}"/>
              </a:ext>
            </a:extLst>
          </p:cNvPr>
          <p:cNvPicPr>
            <a:picLocks noChangeAspect="1"/>
          </p:cNvPicPr>
          <p:nvPr/>
        </p:nvPicPr>
        <p:blipFill>
          <a:blip r:embed="rId2"/>
          <a:stretch>
            <a:fillRect/>
          </a:stretch>
        </p:blipFill>
        <p:spPr>
          <a:xfrm>
            <a:off x="2144034" y="1226889"/>
            <a:ext cx="5612934" cy="2405543"/>
          </a:xfrm>
          <a:prstGeom prst="rect">
            <a:avLst/>
          </a:prstGeom>
        </p:spPr>
      </p:pic>
    </p:spTree>
    <p:extLst>
      <p:ext uri="{BB962C8B-B14F-4D97-AF65-F5344CB8AC3E}">
        <p14:creationId xmlns:p14="http://schemas.microsoft.com/office/powerpoint/2010/main" val="89070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834A7-9671-420C-9C32-0A390C87362A}"/>
              </a:ext>
            </a:extLst>
          </p:cNvPr>
          <p:cNvSpPr>
            <a:spLocks noGrp="1"/>
          </p:cNvSpPr>
          <p:nvPr>
            <p:ph type="title"/>
          </p:nvPr>
        </p:nvSpPr>
        <p:spPr>
          <a:xfrm>
            <a:off x="677334" y="274041"/>
            <a:ext cx="8596668" cy="1320800"/>
          </a:xfrm>
        </p:spPr>
        <p:txBody>
          <a:bodyPr/>
          <a:lstStyle/>
          <a:p>
            <a:r>
              <a:rPr lang="en-GB" dirty="0"/>
              <a:t>Json</a:t>
            </a:r>
          </a:p>
        </p:txBody>
      </p:sp>
      <p:sp>
        <p:nvSpPr>
          <p:cNvPr id="3" name="Content Placeholder 2">
            <a:extLst>
              <a:ext uri="{FF2B5EF4-FFF2-40B4-BE49-F238E27FC236}">
                <a16:creationId xmlns:a16="http://schemas.microsoft.com/office/drawing/2014/main" id="{274C517F-B0B9-4A18-9CCC-9CB28DC88455}"/>
              </a:ext>
            </a:extLst>
          </p:cNvPr>
          <p:cNvSpPr>
            <a:spLocks noGrp="1"/>
          </p:cNvSpPr>
          <p:nvPr>
            <p:ph idx="1"/>
          </p:nvPr>
        </p:nvSpPr>
        <p:spPr>
          <a:xfrm>
            <a:off x="677334" y="1154939"/>
            <a:ext cx="8596668" cy="4548122"/>
          </a:xfrm>
        </p:spPr>
        <p:txBody>
          <a:bodyPr/>
          <a:lstStyle/>
          <a:p>
            <a:r>
              <a:rPr lang="en-GB" dirty="0"/>
              <a:t>Very similar to xml in function, however where XML is quite verbose and can be tough to read without whitespace, json is designed to be easier.</a:t>
            </a:r>
          </a:p>
          <a:p>
            <a:r>
              <a:rPr lang="en-GB" dirty="0"/>
              <a:t>Originally comes from JavaScript – </a:t>
            </a:r>
            <a:r>
              <a:rPr lang="en-GB" b="1" dirty="0"/>
              <a:t>J</a:t>
            </a:r>
            <a:r>
              <a:rPr lang="en-GB" dirty="0"/>
              <a:t>ava</a:t>
            </a:r>
            <a:r>
              <a:rPr lang="en-GB" b="1" dirty="0"/>
              <a:t>S</a:t>
            </a:r>
            <a:r>
              <a:rPr lang="en-GB" dirty="0"/>
              <a:t>cript </a:t>
            </a:r>
            <a:r>
              <a:rPr lang="en-GB" b="1" dirty="0"/>
              <a:t>O</a:t>
            </a:r>
            <a:r>
              <a:rPr lang="en-GB" dirty="0"/>
              <a:t>bject </a:t>
            </a:r>
            <a:r>
              <a:rPr lang="en-GB" b="1" dirty="0"/>
              <a:t>N</a:t>
            </a:r>
            <a:r>
              <a:rPr lang="en-GB" dirty="0"/>
              <a:t>otation, but has been increasingly recognised as a useful format for lost of other use cases.</a:t>
            </a:r>
          </a:p>
          <a:p>
            <a:r>
              <a:rPr lang="en-GB" dirty="0"/>
              <a:t>Is typed in a way XML isn’t really – you’ll see strings in “quotes”, integers, floats and bools outside them plus lists in square brackets [].</a:t>
            </a:r>
          </a:p>
          <a:p>
            <a:pPr lvl="1"/>
            <a:r>
              <a:rPr lang="en-GB" dirty="0"/>
              <a:t>This typing belies the foundation of json as part of a programming language and is quite useful.</a:t>
            </a:r>
          </a:p>
          <a:p>
            <a:r>
              <a:rPr lang="en-GB" dirty="0"/>
              <a:t>Still works on nested key-value pairs like xml, but because of the support for lists, doesn’t require the same level of tagging.</a:t>
            </a:r>
          </a:p>
        </p:txBody>
      </p:sp>
    </p:spTree>
    <p:extLst>
      <p:ext uri="{BB962C8B-B14F-4D97-AF65-F5344CB8AC3E}">
        <p14:creationId xmlns:p14="http://schemas.microsoft.com/office/powerpoint/2010/main" val="19627916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D9977C-C7DB-4BCB-8054-15B161F37002}"/>
              </a:ext>
            </a:extLst>
          </p:cNvPr>
          <p:cNvPicPr>
            <a:picLocks noChangeAspect="1"/>
          </p:cNvPicPr>
          <p:nvPr/>
        </p:nvPicPr>
        <p:blipFill>
          <a:blip r:embed="rId2"/>
          <a:stretch>
            <a:fillRect/>
          </a:stretch>
        </p:blipFill>
        <p:spPr>
          <a:xfrm>
            <a:off x="3114125" y="801291"/>
            <a:ext cx="3806976" cy="4708878"/>
          </a:xfrm>
          <a:prstGeom prst="rect">
            <a:avLst/>
          </a:prstGeom>
        </p:spPr>
      </p:pic>
    </p:spTree>
    <p:extLst>
      <p:ext uri="{BB962C8B-B14F-4D97-AF65-F5344CB8AC3E}">
        <p14:creationId xmlns:p14="http://schemas.microsoft.com/office/powerpoint/2010/main" val="630093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945819-C412-419D-B9DF-F5209A0C14AF}"/>
              </a:ext>
            </a:extLst>
          </p:cNvPr>
          <p:cNvSpPr>
            <a:spLocks noGrp="1"/>
          </p:cNvSpPr>
          <p:nvPr>
            <p:ph idx="1"/>
          </p:nvPr>
        </p:nvSpPr>
        <p:spPr>
          <a:xfrm>
            <a:off x="677334" y="713065"/>
            <a:ext cx="8596668" cy="5328298"/>
          </a:xfrm>
        </p:spPr>
        <p:txBody>
          <a:bodyPr/>
          <a:lstStyle/>
          <a:p>
            <a:r>
              <a:rPr lang="en-GB" dirty="0"/>
              <a:t>Again, it’s quite common to have unformatted output files:</a:t>
            </a:r>
          </a:p>
          <a:p>
            <a:endParaRPr lang="en-GB" dirty="0"/>
          </a:p>
          <a:p>
            <a:endParaRPr lang="en-GB" dirty="0"/>
          </a:p>
          <a:p>
            <a:pPr marL="0" indent="0">
              <a:buNone/>
            </a:pPr>
            <a:r>
              <a:rPr lang="en-GB" dirty="0"/>
              <a:t>Though this is still way more readable than the XML example</a:t>
            </a:r>
          </a:p>
        </p:txBody>
      </p:sp>
      <p:pic>
        <p:nvPicPr>
          <p:cNvPr id="5" name="Picture 4">
            <a:extLst>
              <a:ext uri="{FF2B5EF4-FFF2-40B4-BE49-F238E27FC236}">
                <a16:creationId xmlns:a16="http://schemas.microsoft.com/office/drawing/2014/main" id="{19EA032B-5172-459F-98F4-0901927E5E01}"/>
              </a:ext>
            </a:extLst>
          </p:cNvPr>
          <p:cNvPicPr>
            <a:picLocks noChangeAspect="1"/>
          </p:cNvPicPr>
          <p:nvPr/>
        </p:nvPicPr>
        <p:blipFill>
          <a:blip r:embed="rId2"/>
          <a:stretch>
            <a:fillRect/>
          </a:stretch>
        </p:blipFill>
        <p:spPr>
          <a:xfrm>
            <a:off x="627936" y="1232798"/>
            <a:ext cx="10936128" cy="383831"/>
          </a:xfrm>
          <a:prstGeom prst="rect">
            <a:avLst/>
          </a:prstGeom>
        </p:spPr>
      </p:pic>
    </p:spTree>
    <p:extLst>
      <p:ext uri="{BB962C8B-B14F-4D97-AF65-F5344CB8AC3E}">
        <p14:creationId xmlns:p14="http://schemas.microsoft.com/office/powerpoint/2010/main" val="34898037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97-6AD3-67EC-D545-65F526C55F28}"/>
              </a:ext>
            </a:extLst>
          </p:cNvPr>
          <p:cNvSpPr>
            <a:spLocks noGrp="1"/>
          </p:cNvSpPr>
          <p:nvPr>
            <p:ph type="title"/>
          </p:nvPr>
        </p:nvSpPr>
        <p:spPr/>
        <p:txBody>
          <a:bodyPr/>
          <a:lstStyle/>
          <a:p>
            <a:r>
              <a:rPr lang="en-GB" dirty="0"/>
              <a:t>File formats in REST</a:t>
            </a:r>
          </a:p>
        </p:txBody>
      </p:sp>
      <p:sp>
        <p:nvSpPr>
          <p:cNvPr id="3" name="Content Placeholder 2">
            <a:extLst>
              <a:ext uri="{FF2B5EF4-FFF2-40B4-BE49-F238E27FC236}">
                <a16:creationId xmlns:a16="http://schemas.microsoft.com/office/drawing/2014/main" id="{92A7BCB1-490E-5EAA-EA26-863564BF8E6C}"/>
              </a:ext>
            </a:extLst>
          </p:cNvPr>
          <p:cNvSpPr>
            <a:spLocks noGrp="1"/>
          </p:cNvSpPr>
          <p:nvPr>
            <p:ph idx="1"/>
          </p:nvPr>
        </p:nvSpPr>
        <p:spPr/>
        <p:txBody>
          <a:bodyPr/>
          <a:lstStyle/>
          <a:p>
            <a:r>
              <a:rPr lang="en-GB" dirty="0"/>
              <a:t>As mentioned, REST imposes no actual requirement on the format of data transfer – and this has evolved over time.</a:t>
            </a:r>
          </a:p>
          <a:p>
            <a:r>
              <a:rPr lang="en-GB" dirty="0"/>
              <a:t>Some services will even allow you to specify. The framework we’ll be using will actually support xml, </a:t>
            </a:r>
            <a:r>
              <a:rPr lang="en-GB" dirty="0" err="1"/>
              <a:t>json</a:t>
            </a:r>
            <a:r>
              <a:rPr lang="en-GB" dirty="0"/>
              <a:t> and a few others – and will try to return data in the format you send it.</a:t>
            </a:r>
          </a:p>
          <a:p>
            <a:r>
              <a:rPr lang="en-GB" dirty="0"/>
              <a:t>The de-facto standard is </a:t>
            </a:r>
            <a:r>
              <a:rPr lang="en-GB" dirty="0" err="1"/>
              <a:t>json</a:t>
            </a:r>
            <a:r>
              <a:rPr lang="en-GB" dirty="0"/>
              <a:t>. Practically speaking, this is what we’ll use for the duration of this module, and this is what you’ll use for most work in </a:t>
            </a:r>
            <a:r>
              <a:rPr lang="en-GB"/>
              <a:t>this field.</a:t>
            </a:r>
            <a:endParaRPr lang="en-GB" dirty="0"/>
          </a:p>
        </p:txBody>
      </p:sp>
    </p:spTree>
    <p:extLst>
      <p:ext uri="{BB962C8B-B14F-4D97-AF65-F5344CB8AC3E}">
        <p14:creationId xmlns:p14="http://schemas.microsoft.com/office/powerpoint/2010/main" val="7547758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6516E07-74A5-4567-01C4-562077830BB6}"/>
              </a:ext>
            </a:extLst>
          </p:cNvPr>
          <p:cNvSpPr>
            <a:spLocks noGrp="1" noChangeArrowheads="1"/>
          </p:cNvSpPr>
          <p:nvPr>
            <p:ph type="title"/>
          </p:nvPr>
        </p:nvSpPr>
        <p:spPr/>
        <p:txBody>
          <a:bodyPr/>
          <a:lstStyle/>
          <a:p>
            <a:r>
              <a:rPr lang="en-GB" altLang="en-US"/>
              <a:t>CRUD Design Principle</a:t>
            </a:r>
          </a:p>
        </p:txBody>
      </p:sp>
      <p:sp>
        <p:nvSpPr>
          <p:cNvPr id="14339" name="Content Placeholder 2">
            <a:extLst>
              <a:ext uri="{FF2B5EF4-FFF2-40B4-BE49-F238E27FC236}">
                <a16:creationId xmlns:a16="http://schemas.microsoft.com/office/drawing/2014/main" id="{3B8FF148-359D-440A-BC8A-F0CE93F7ADAE}"/>
              </a:ext>
            </a:extLst>
          </p:cNvPr>
          <p:cNvSpPr>
            <a:spLocks noGrp="1"/>
          </p:cNvSpPr>
          <p:nvPr>
            <p:ph idx="1"/>
          </p:nvPr>
        </p:nvSpPr>
        <p:spPr>
          <a:xfrm>
            <a:off x="677334" y="1532771"/>
            <a:ext cx="8596668" cy="4508591"/>
          </a:xfrm>
        </p:spPr>
        <p:txBody>
          <a:bodyPr rtlCol="0">
            <a:normAutofit/>
          </a:bodyPr>
          <a:lstStyle/>
          <a:p>
            <a:pPr>
              <a:defRPr/>
            </a:pPr>
            <a:r>
              <a:rPr lang="en-GB" altLang="en-US" dirty="0">
                <a:solidFill>
                  <a:schemeClr val="tx1">
                    <a:lumMod val="75000"/>
                    <a:lumOff val="25000"/>
                  </a:schemeClr>
                </a:solidFill>
              </a:rPr>
              <a:t>This basic REST design principle establishes a one-to-one mapping between Create, Read, Update, and Delete </a:t>
            </a:r>
          </a:p>
          <a:p>
            <a:pPr>
              <a:defRPr/>
            </a:pPr>
            <a:r>
              <a:rPr lang="en-GB" altLang="en-US" dirty="0">
                <a:solidFill>
                  <a:schemeClr val="tx1">
                    <a:lumMod val="75000"/>
                    <a:lumOff val="25000"/>
                  </a:schemeClr>
                </a:solidFill>
              </a:rPr>
              <a:t>(CRUD) operations and HTTP methods. According to this mapping:</a:t>
            </a:r>
          </a:p>
          <a:p>
            <a:pPr lvl="1">
              <a:defRPr/>
            </a:pPr>
            <a:r>
              <a:rPr lang="en-GB" altLang="en-US" dirty="0">
                <a:solidFill>
                  <a:schemeClr val="tx1">
                    <a:lumMod val="75000"/>
                    <a:lumOff val="25000"/>
                  </a:schemeClr>
                </a:solidFill>
              </a:rPr>
              <a:t>To create a resource on the server, use POST.</a:t>
            </a:r>
          </a:p>
          <a:p>
            <a:pPr lvl="1">
              <a:defRPr/>
            </a:pPr>
            <a:r>
              <a:rPr lang="en-GB" altLang="en-US" dirty="0">
                <a:solidFill>
                  <a:schemeClr val="tx1">
                    <a:lumMod val="75000"/>
                    <a:lumOff val="25000"/>
                  </a:schemeClr>
                </a:solidFill>
              </a:rPr>
              <a:t> To retrieve a resource, use GET.</a:t>
            </a:r>
          </a:p>
          <a:p>
            <a:pPr lvl="1">
              <a:defRPr/>
            </a:pPr>
            <a:r>
              <a:rPr lang="en-GB" altLang="en-US" dirty="0">
                <a:solidFill>
                  <a:schemeClr val="tx1">
                    <a:lumMod val="75000"/>
                    <a:lumOff val="25000"/>
                  </a:schemeClr>
                </a:solidFill>
              </a:rPr>
              <a:t>To change the state of a resource or to update it, use PUT/PATCH.</a:t>
            </a:r>
          </a:p>
          <a:p>
            <a:pPr lvl="1">
              <a:defRPr/>
            </a:pPr>
            <a:r>
              <a:rPr lang="en-GB" altLang="en-US" dirty="0">
                <a:solidFill>
                  <a:schemeClr val="tx1">
                    <a:lumMod val="75000"/>
                    <a:lumOff val="25000"/>
                  </a:schemeClr>
                </a:solidFill>
              </a:rPr>
              <a:t>To remove or delete a resource, use DELETE.</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POST and PUT are expected to have request bodies.</a:t>
            </a:r>
          </a:p>
          <a:p>
            <a:pPr>
              <a:defRPr/>
            </a:pPr>
            <a:r>
              <a:rPr lang="en-GB" altLang="en-US" dirty="0">
                <a:solidFill>
                  <a:schemeClr val="tx1">
                    <a:lumMod val="75000"/>
                    <a:lumOff val="25000"/>
                  </a:schemeClr>
                </a:solidFill>
              </a:rPr>
              <a:t>GET, PUT and DELETE can have parameters specified in the Requests URI .... Name/value pairs</a:t>
            </a:r>
          </a:p>
          <a:p>
            <a:pPr lvl="1">
              <a:defRPr/>
            </a:pPr>
            <a:r>
              <a:rPr lang="en-GB" altLang="en-US" dirty="0">
                <a:solidFill>
                  <a:schemeClr val="tx1">
                    <a:lumMod val="75000"/>
                    <a:lumOff val="25000"/>
                  </a:schemeClr>
                </a:solidFill>
              </a:rPr>
              <a:t>www.service.com/myendpoint</a:t>
            </a:r>
            <a:r>
              <a:rPr lang="en-GB" altLang="en-US" b="1" dirty="0">
                <a:solidFill>
                  <a:schemeClr val="tx1">
                    <a:lumMod val="75000"/>
                    <a:lumOff val="25000"/>
                  </a:schemeClr>
                </a:solidFill>
              </a:rPr>
              <a:t>?myvalue=6&amp;anothervalue=fred</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2682-B438-5607-7BAF-DF414184176B}"/>
              </a:ext>
            </a:extLst>
          </p:cNvPr>
          <p:cNvSpPr>
            <a:spLocks noGrp="1"/>
          </p:cNvSpPr>
          <p:nvPr>
            <p:ph type="title"/>
          </p:nvPr>
        </p:nvSpPr>
        <p:spPr/>
        <p:txBody>
          <a:bodyPr/>
          <a:lstStyle/>
          <a:p>
            <a:r>
              <a:rPr lang="en-GB" dirty="0"/>
              <a:t>Some additional reading…</a:t>
            </a:r>
          </a:p>
        </p:txBody>
      </p:sp>
      <p:sp>
        <p:nvSpPr>
          <p:cNvPr id="3" name="Content Placeholder 2">
            <a:extLst>
              <a:ext uri="{FF2B5EF4-FFF2-40B4-BE49-F238E27FC236}">
                <a16:creationId xmlns:a16="http://schemas.microsoft.com/office/drawing/2014/main" id="{5D41D6D0-1C81-F5CE-DD5D-1F5C8620DBA3}"/>
              </a:ext>
            </a:extLst>
          </p:cNvPr>
          <p:cNvSpPr>
            <a:spLocks noGrp="1"/>
          </p:cNvSpPr>
          <p:nvPr>
            <p:ph idx="1"/>
          </p:nvPr>
        </p:nvSpPr>
        <p:spPr/>
        <p:txBody>
          <a:bodyPr/>
          <a:lstStyle/>
          <a:p>
            <a:r>
              <a:rPr lang="en-GB" dirty="0"/>
              <a:t>Cross-Origin Resource Sharing (CORS) and Same-origin Policy (SOP)</a:t>
            </a:r>
          </a:p>
          <a:p>
            <a:pPr lvl="1"/>
            <a:r>
              <a:rPr lang="en-GB" dirty="0" err="1"/>
              <a:t>Preflighted</a:t>
            </a:r>
            <a:r>
              <a:rPr lang="en-GB" dirty="0"/>
              <a:t> Requests</a:t>
            </a:r>
          </a:p>
          <a:p>
            <a:pPr lvl="1"/>
            <a:r>
              <a:rPr lang="en-GB" dirty="0"/>
              <a:t>Server-side proxies</a:t>
            </a:r>
          </a:p>
          <a:p>
            <a:r>
              <a:rPr lang="en-GB" dirty="0"/>
              <a:t>JSON with Padding (JSONP)</a:t>
            </a:r>
          </a:p>
          <a:p>
            <a:r>
              <a:rPr lang="en-GB" dirty="0"/>
              <a:t>Cross-Site Request Forgery (CSRF)</a:t>
            </a:r>
          </a:p>
          <a:p>
            <a:r>
              <a:rPr lang="en-GB" dirty="0"/>
              <a:t>Authentication, especially OAuth – we’ll be looking at this in greater detail later in the module.</a:t>
            </a:r>
          </a:p>
          <a:p>
            <a:endParaRPr lang="en-GB" dirty="0"/>
          </a:p>
          <a:p>
            <a:endParaRPr lang="en-GB" dirty="0"/>
          </a:p>
          <a:p>
            <a:endParaRPr lang="en-GB" dirty="0"/>
          </a:p>
        </p:txBody>
      </p:sp>
    </p:spTree>
    <p:extLst>
      <p:ext uri="{BB962C8B-B14F-4D97-AF65-F5344CB8AC3E}">
        <p14:creationId xmlns:p14="http://schemas.microsoft.com/office/powerpoint/2010/main" val="18015951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F531A-C7A4-4C0B-96B0-CF8F7E0B316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7D05F67-F773-40C4-BF9F-011C7792D3F8}"/>
              </a:ext>
            </a:extLst>
          </p:cNvPr>
          <p:cNvSpPr>
            <a:spLocks noGrp="1"/>
          </p:cNvSpPr>
          <p:nvPr>
            <p:ph idx="1"/>
          </p:nvPr>
        </p:nvSpPr>
        <p:spPr>
          <a:xfrm>
            <a:off x="890280" y="1581687"/>
            <a:ext cx="7276051" cy="4246562"/>
          </a:xfrm>
        </p:spPr>
        <p:txBody>
          <a:bodyPr/>
          <a:lstStyle/>
          <a:p>
            <a:r>
              <a:rPr lang="en-GB" dirty="0"/>
              <a:t>Here’s a great API from which we can get </a:t>
            </a:r>
            <a:r>
              <a:rPr lang="en-GB"/>
              <a:t>an image of a </a:t>
            </a:r>
            <a:r>
              <a:rPr lang="en-GB" dirty="0"/>
              <a:t>specific breed of dog using:</a:t>
            </a:r>
          </a:p>
          <a:p>
            <a:pPr marL="0" indent="0">
              <a:buNone/>
            </a:pPr>
            <a:r>
              <a:rPr lang="en-GB" dirty="0"/>
              <a:t>	</a:t>
            </a:r>
            <a:r>
              <a:rPr lang="en-GB" dirty="0">
                <a:hlinkClick r:id="rId2"/>
              </a:rPr>
              <a:t>https://dog.ceo/api/breed/</a:t>
            </a:r>
            <a:r>
              <a:rPr lang="en-GB" b="1" dirty="0">
                <a:hlinkClick r:id="rId2"/>
              </a:rPr>
              <a:t>breedname</a:t>
            </a:r>
            <a:r>
              <a:rPr lang="en-GB" dirty="0">
                <a:hlinkClick r:id="rId2"/>
              </a:rPr>
              <a:t>/images/random</a:t>
            </a:r>
            <a:endParaRPr lang="en-GB" dirty="0"/>
          </a:p>
          <a:p>
            <a:r>
              <a:rPr lang="en-GB" dirty="0"/>
              <a:t>Where </a:t>
            </a:r>
            <a:r>
              <a:rPr lang="en-GB" dirty="0" err="1"/>
              <a:t>breedname</a:t>
            </a:r>
            <a:r>
              <a:rPr lang="en-GB" dirty="0"/>
              <a:t> comes from here: </a:t>
            </a:r>
            <a:r>
              <a:rPr lang="en-GB" dirty="0">
                <a:hlinkClick r:id="rId3"/>
              </a:rPr>
              <a:t>https://dog.ceo/dog-api/breeds-list</a:t>
            </a:r>
            <a:endParaRPr lang="en-GB" dirty="0"/>
          </a:p>
          <a:p>
            <a:endParaRPr lang="en-GB" dirty="0"/>
          </a:p>
          <a:p>
            <a:r>
              <a:rPr lang="en-GB" dirty="0"/>
              <a:t>Let’s use postman to look at some pictures of dogs…</a:t>
            </a:r>
          </a:p>
        </p:txBody>
      </p:sp>
      <p:sp>
        <p:nvSpPr>
          <p:cNvPr id="4" name="Footer Placeholder 3">
            <a:extLst>
              <a:ext uri="{FF2B5EF4-FFF2-40B4-BE49-F238E27FC236}">
                <a16:creationId xmlns:a16="http://schemas.microsoft.com/office/drawing/2014/main" id="{58084F10-21F8-4806-B7A6-6D43E5F85132}"/>
              </a:ext>
            </a:extLst>
          </p:cNvPr>
          <p:cNvSpPr>
            <a:spLocks noGrp="1"/>
          </p:cNvSpPr>
          <p:nvPr>
            <p:ph type="ftr" sz="quarter" idx="11"/>
          </p:nvPr>
        </p:nvSpPr>
        <p:spPr/>
        <p:txBody>
          <a:bodyPr/>
          <a:lstStyle/>
          <a:p>
            <a:pPr>
              <a:defRPr/>
            </a:pPr>
            <a:r>
              <a:rPr lang="en-US"/>
              <a:t>WAN</a:t>
            </a:r>
          </a:p>
        </p:txBody>
      </p:sp>
    </p:spTree>
    <p:extLst>
      <p:ext uri="{BB962C8B-B14F-4D97-AF65-F5344CB8AC3E}">
        <p14:creationId xmlns:p14="http://schemas.microsoft.com/office/powerpoint/2010/main" val="37166898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27444</TotalTime>
  <Words>5249</Words>
  <Application>Microsoft Office PowerPoint</Application>
  <PresentationFormat>Widescreen</PresentationFormat>
  <Paragraphs>503</Paragraphs>
  <Slides>54</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2" baseType="lpstr">
      <vt:lpstr>Arial</vt:lpstr>
      <vt:lpstr>Arial Unicode MS</vt:lpstr>
      <vt:lpstr>Helvetica</vt:lpstr>
      <vt:lpstr>Trebuchet MS</vt:lpstr>
      <vt:lpstr>Wingdings 2</vt:lpstr>
      <vt:lpstr>Wingdings 3</vt:lpstr>
      <vt:lpstr>Facet</vt:lpstr>
      <vt:lpstr>Picture</vt:lpstr>
      <vt:lpstr>HTTP over TCP/IP</vt:lpstr>
      <vt:lpstr>Transmission Control Protocol over Internet Protocol (TCP/IP)</vt:lpstr>
      <vt:lpstr>Packets</vt:lpstr>
      <vt:lpstr>Packet structure (Network packets)</vt:lpstr>
      <vt:lpstr>TCP packets</vt:lpstr>
      <vt:lpstr>IP packets</vt:lpstr>
      <vt:lpstr>Ethernet packets</vt:lpstr>
      <vt:lpstr>OSI/TCP</vt:lpstr>
      <vt:lpstr>Encapsulation</vt:lpstr>
      <vt:lpstr>Ensuring delivery</vt:lpstr>
      <vt:lpstr>Sessions</vt:lpstr>
      <vt:lpstr>TCP sessions</vt:lpstr>
      <vt:lpstr>TCP states</vt:lpstr>
      <vt:lpstr>TCP sessions – active open</vt:lpstr>
      <vt:lpstr>Sending data</vt:lpstr>
      <vt:lpstr>Session end</vt:lpstr>
      <vt:lpstr>TCP sessions – active close</vt:lpstr>
      <vt:lpstr>TCP sessions – active close</vt:lpstr>
      <vt:lpstr>Reminder</vt:lpstr>
      <vt:lpstr>The Application Layer</vt:lpstr>
      <vt:lpstr>HTTP</vt:lpstr>
      <vt:lpstr>HTTP</vt:lpstr>
      <vt:lpstr>HTTP</vt:lpstr>
      <vt:lpstr>HTTP - sessions</vt:lpstr>
      <vt:lpstr>HTTP process</vt:lpstr>
      <vt:lpstr>HTTP Methods</vt:lpstr>
      <vt:lpstr>HTTP response status codes</vt:lpstr>
      <vt:lpstr>HTTP response status codes</vt:lpstr>
      <vt:lpstr>Common HTTP response status codes</vt:lpstr>
      <vt:lpstr>Common HTTP response status codes</vt:lpstr>
      <vt:lpstr>Example HTTP request and response</vt:lpstr>
      <vt:lpstr>Conclusion</vt:lpstr>
      <vt:lpstr>Final word – HTTP/3.0</vt:lpstr>
      <vt:lpstr>REST</vt:lpstr>
      <vt:lpstr>REpresentational State Transfer (REST)</vt:lpstr>
      <vt:lpstr>REST - Request</vt:lpstr>
      <vt:lpstr>HTTP - Response</vt:lpstr>
      <vt:lpstr>File formats</vt:lpstr>
      <vt:lpstr>The challenge</vt:lpstr>
      <vt:lpstr>CSV</vt:lpstr>
      <vt:lpstr>PowerPoint Presentation</vt:lpstr>
      <vt:lpstr>The problem…</vt:lpstr>
      <vt:lpstr>xml, json, yaml</vt:lpstr>
      <vt:lpstr>xml, json, yaml</vt:lpstr>
      <vt:lpstr>XML</vt:lpstr>
      <vt:lpstr>XML</vt:lpstr>
      <vt:lpstr>PowerPoint Presentation</vt:lpstr>
      <vt:lpstr>Json</vt:lpstr>
      <vt:lpstr>PowerPoint Presentation</vt:lpstr>
      <vt:lpstr>PowerPoint Presentation</vt:lpstr>
      <vt:lpstr>File formats in REST</vt:lpstr>
      <vt:lpstr>CRUD Design Principle</vt:lpstr>
      <vt:lpstr>Some additional reading…</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HTTP over TCP/IP</dc:title>
  <dc:creator>Tim Bashford</dc:creator>
  <cp:lastModifiedBy>Tim Bashford</cp:lastModifiedBy>
  <cp:revision>37</cp:revision>
  <dcterms:created xsi:type="dcterms:W3CDTF">2019-01-15T15:57:18Z</dcterms:created>
  <dcterms:modified xsi:type="dcterms:W3CDTF">2023-02-09T11:48:35Z</dcterms:modified>
</cp:coreProperties>
</file>