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8" r:id="rId3"/>
    <p:sldId id="257" r:id="rId4"/>
    <p:sldId id="26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74568" autoAdjust="0"/>
  </p:normalViewPr>
  <p:slideViewPr>
    <p:cSldViewPr snapToGrid="0">
      <p:cViewPr varScale="1">
        <p:scale>
          <a:sx n="87" d="100"/>
          <a:sy n="87" d="100"/>
        </p:scale>
        <p:origin x="7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70E670-62E7-42A4-998A-03FB0A5EBE8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2CF978-118B-4FB7-A80A-9FFDBEA416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256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526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109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931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6048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83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614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080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9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969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996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668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95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092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83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73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664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F015CD-3C0E-435E-8CFE-CEA843F76DB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507546-1CA3-430F-817B-F19AC93DE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9749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Ethics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18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begin to think about research ethics</a:t>
            </a:r>
          </a:p>
          <a:p>
            <a:r>
              <a:rPr lang="en-GB" dirty="0" smtClean="0"/>
              <a:t>To understand the links to the Counselling frameworks</a:t>
            </a:r>
          </a:p>
          <a:p>
            <a:r>
              <a:rPr lang="en-GB" dirty="0" smtClean="0"/>
              <a:t>To consider how ethical awareness is important within any research project.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230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and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Hippocratic Oath (5</a:t>
            </a:r>
            <a:r>
              <a:rPr lang="en-GB" baseline="30000" dirty="0" smtClean="0"/>
              <a:t>th</a:t>
            </a:r>
            <a:r>
              <a:rPr lang="en-GB" dirty="0" smtClean="0"/>
              <a:t> century BCE)</a:t>
            </a:r>
          </a:p>
          <a:p>
            <a:r>
              <a:rPr lang="en-GB" dirty="0" smtClean="0"/>
              <a:t>Nuremburg Code (1947)</a:t>
            </a:r>
          </a:p>
          <a:p>
            <a:r>
              <a:rPr lang="en-GB" dirty="0" smtClean="0"/>
              <a:t>Declaration of Helsinki (1964/2008) sets out ethical research standards</a:t>
            </a:r>
          </a:p>
          <a:p>
            <a:r>
              <a:rPr lang="en-GB" dirty="0" smtClean="0"/>
              <a:t>Bioethics</a:t>
            </a:r>
          </a:p>
          <a:p>
            <a:r>
              <a:rPr lang="en-GB" dirty="0" smtClean="0"/>
              <a:t>Research ethics standards (latter part of twentieth century) (British Education Research Association (BERA)).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459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Unethical Research Projects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Little Albert</a:t>
            </a:r>
          </a:p>
          <a:p>
            <a:r>
              <a:rPr lang="en-GB" dirty="0" smtClean="0"/>
              <a:t>Milgram </a:t>
            </a:r>
            <a:r>
              <a:rPr lang="en-GB" dirty="0"/>
              <a:t>“shock Experiments</a:t>
            </a:r>
            <a:r>
              <a:rPr lang="en-GB" dirty="0" smtClean="0"/>
              <a:t>”</a:t>
            </a:r>
          </a:p>
          <a:p>
            <a:r>
              <a:rPr lang="en-GB" dirty="0"/>
              <a:t>https://www.youtube.com/watch?v=iktqSLt1Kes</a:t>
            </a:r>
          </a:p>
          <a:p>
            <a:r>
              <a:rPr lang="en-GB" dirty="0" smtClean="0"/>
              <a:t>Stanford Prison Experiment</a:t>
            </a:r>
          </a:p>
          <a:p>
            <a:r>
              <a:rPr lang="en-GB" dirty="0"/>
              <a:t>https://www.youtube.com/watch?v=oAX9b7agT9o</a:t>
            </a:r>
            <a:endParaRPr lang="en-GB" dirty="0" smtClean="0"/>
          </a:p>
          <a:p>
            <a:r>
              <a:rPr lang="en-GB" dirty="0" smtClean="0"/>
              <a:t>Lost in the Mall study</a:t>
            </a:r>
          </a:p>
          <a:p>
            <a:r>
              <a:rPr lang="en-GB" dirty="0"/>
              <a:t>https://www.youtube.com/watch?v=VTF7FUAoGWw</a:t>
            </a:r>
          </a:p>
        </p:txBody>
      </p:sp>
    </p:spTree>
    <p:extLst>
      <p:ext uri="{BB962C8B-B14F-4D97-AF65-F5344CB8AC3E}">
        <p14:creationId xmlns:p14="http://schemas.microsoft.com/office/powerpoint/2010/main" val="3198500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frameworks for research ethics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Principles, Outcomes or Rights</a:t>
            </a:r>
          </a:p>
          <a:p>
            <a:endParaRPr lang="en-GB" dirty="0"/>
          </a:p>
          <a:p>
            <a:r>
              <a:rPr lang="en-GB" dirty="0" smtClean="0"/>
              <a:t>Principles:</a:t>
            </a:r>
          </a:p>
          <a:p>
            <a:pPr lvl="1"/>
            <a:r>
              <a:rPr lang="en-GB" dirty="0" smtClean="0"/>
              <a:t>Doing research because it is the right thing to do. </a:t>
            </a:r>
          </a:p>
          <a:p>
            <a:pPr lvl="1"/>
            <a:r>
              <a:rPr lang="en-GB" dirty="0" smtClean="0"/>
              <a:t>There are four principles:</a:t>
            </a:r>
          </a:p>
          <a:p>
            <a:pPr lvl="2"/>
            <a:r>
              <a:rPr lang="en-GB" dirty="0" smtClean="0"/>
              <a:t>Personal integrity and autonomy</a:t>
            </a:r>
          </a:p>
          <a:p>
            <a:pPr lvl="2"/>
            <a:r>
              <a:rPr lang="en-GB" dirty="0" smtClean="0"/>
              <a:t>Justice</a:t>
            </a:r>
          </a:p>
          <a:p>
            <a:pPr lvl="2"/>
            <a:r>
              <a:rPr lang="en-GB" dirty="0" smtClean="0"/>
              <a:t>Doing no harm</a:t>
            </a:r>
          </a:p>
          <a:p>
            <a:pPr lvl="2"/>
            <a:r>
              <a:rPr lang="en-GB" dirty="0" smtClean="0"/>
              <a:t>Beneficence, doing good</a:t>
            </a:r>
          </a:p>
          <a:p>
            <a:pPr lvl="2"/>
            <a:endParaRPr lang="en-GB" dirty="0"/>
          </a:p>
          <a:p>
            <a:r>
              <a:rPr lang="en-GB" dirty="0" smtClean="0"/>
              <a:t>Any thoughts?!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966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Frameworks cont..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</a:p>
          <a:p>
            <a:pPr lvl="1"/>
            <a:r>
              <a:rPr lang="en-GB" dirty="0" smtClean="0"/>
              <a:t>How to reduce harm as much as possible,</a:t>
            </a:r>
          </a:p>
          <a:p>
            <a:pPr lvl="1"/>
            <a:r>
              <a:rPr lang="en-GB" dirty="0" smtClean="0"/>
              <a:t>How to reduce costs wherever possible</a:t>
            </a:r>
          </a:p>
          <a:p>
            <a:pPr lvl="1"/>
            <a:r>
              <a:rPr lang="en-GB" dirty="0" smtClean="0"/>
              <a:t>Promote the anticipated benefits of the research </a:t>
            </a:r>
          </a:p>
          <a:p>
            <a:pPr lvl="1"/>
            <a:r>
              <a:rPr lang="en-GB" dirty="0" smtClean="0"/>
              <a:t>To inform policy and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41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Principles cont..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Rights based research </a:t>
            </a:r>
          </a:p>
          <a:p>
            <a:pPr lvl="1"/>
            <a:r>
              <a:rPr lang="en-GB" dirty="0" smtClean="0"/>
              <a:t>This is based on respect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There are other ethical frameworks, including virtue ethics, feminist ethics and situated ethics.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258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 of these frameworks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Looking at the three frameworks again, can you critically reflect on the limitations of these?</a:t>
            </a:r>
          </a:p>
          <a:p>
            <a:pPr lvl="1"/>
            <a:r>
              <a:rPr lang="en-GB" dirty="0" smtClean="0"/>
              <a:t>Principles</a:t>
            </a:r>
          </a:p>
          <a:p>
            <a:pPr lvl="1"/>
            <a:r>
              <a:rPr lang="en-GB" dirty="0" smtClean="0"/>
              <a:t>Outcomes</a:t>
            </a:r>
          </a:p>
          <a:p>
            <a:pPr lvl="1"/>
            <a:r>
              <a:rPr lang="en-GB" dirty="0" smtClean="0"/>
              <a:t>Rights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558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 research ethics matter?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59413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Research Plans and 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developing a research plan, the researcher has to consider the question whether their research will cause harm to the people in their study. What might be the potential challenges within the project?</a:t>
            </a:r>
          </a:p>
          <a:p>
            <a:r>
              <a:rPr lang="en-GB" dirty="0" smtClean="0"/>
              <a:t>Are they justified?</a:t>
            </a:r>
          </a:p>
          <a:p>
            <a:r>
              <a:rPr lang="en-GB" dirty="0" smtClean="0"/>
              <a:t>What are the risks?</a:t>
            </a:r>
          </a:p>
          <a:p>
            <a:r>
              <a:rPr lang="en-GB" dirty="0" smtClean="0"/>
              <a:t>Exploitation and labelling?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930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Privacy and Confidentiality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Privacy means ensuring that no one except the research team will see any identifiable data.</a:t>
            </a:r>
          </a:p>
          <a:p>
            <a:r>
              <a:rPr lang="en-GB" dirty="0" smtClean="0"/>
              <a:t>Confidentiality means that there will not be any identifiable data within the published report or shared with others that are not part of the primary research team.</a:t>
            </a:r>
          </a:p>
          <a:p>
            <a:r>
              <a:rPr lang="en-GB" dirty="0" smtClean="0"/>
              <a:t>Data Protection Act 1998.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5683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Consent and Competence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researcher must receive the consent from their participants, but it must be informed and voluntary.</a:t>
            </a:r>
          </a:p>
          <a:p>
            <a:r>
              <a:rPr lang="en-GB" dirty="0" smtClean="0"/>
              <a:t>Competence – Are children old enough to be competent to give consent? What about other vulnerable groups?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741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Reflecting on own Research Projects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might be the ethical tensions within your project?</a:t>
            </a:r>
          </a:p>
          <a:p>
            <a:r>
              <a:rPr lang="en-GB" dirty="0" smtClean="0"/>
              <a:t>What might you need to do to ensure that you have considered ethics within your work?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4481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90</TotalTime>
  <Words>416</Words>
  <Application>Microsoft Office PowerPoint</Application>
  <PresentationFormat>Widescreen</PresentationFormat>
  <Paragraphs>73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Research Ethics</vt:lpstr>
      <vt:lpstr>Aims</vt:lpstr>
      <vt:lpstr>History and Context</vt:lpstr>
      <vt:lpstr>Unethical Research Projects</vt:lpstr>
      <vt:lpstr>Three frameworks for research ethics </vt:lpstr>
      <vt:lpstr>Frameworks cont..</vt:lpstr>
      <vt:lpstr>Principles cont..</vt:lpstr>
      <vt:lpstr>Limitations of these frameworks</vt:lpstr>
      <vt:lpstr>Why do research ethics matter?</vt:lpstr>
      <vt:lpstr>Early Research Plans and Ethics</vt:lpstr>
      <vt:lpstr>Privacy and Confidentiality</vt:lpstr>
      <vt:lpstr>Consent and Competence</vt:lpstr>
      <vt:lpstr>Reflecting on own Research Projects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Ethics</dc:title>
  <dc:creator>Catherine Slade</dc:creator>
  <cp:lastModifiedBy>Catherine Slade</cp:lastModifiedBy>
  <cp:revision>2</cp:revision>
  <dcterms:created xsi:type="dcterms:W3CDTF">2018-02-26T13:03:16Z</dcterms:created>
  <dcterms:modified xsi:type="dcterms:W3CDTF">2018-02-26T14:34:06Z</dcterms:modified>
</cp:coreProperties>
</file>