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7" r:id="rId3"/>
    <p:sldId id="258" r:id="rId4"/>
    <p:sldId id="263" r:id="rId5"/>
    <p:sldId id="265"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mina Abdallah" initials="AA" lastIdx="1" clrIdx="0">
    <p:extLst>
      <p:ext uri="{19B8F6BF-5375-455C-9EA6-DF929625EA0E}">
        <p15:presenceInfo xmlns:p15="http://schemas.microsoft.com/office/powerpoint/2012/main" userId="ff46f7066f806f45"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C408E-892E-4937-90BA-E1145A74F6BE}" v="93" dt="2021-08-10T23:45:54.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974"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Abdallah" userId="ff46f7066f806f45" providerId="LiveId" clId="{EB4FA755-6504-4C01-90DE-D6AC7D558DA1}"/>
    <pc:docChg chg="undo redo custSel modSld">
      <pc:chgData name="Amina Abdallah" userId="ff46f7066f806f45" providerId="LiveId" clId="{EB4FA755-6504-4C01-90DE-D6AC7D558DA1}" dt="2021-08-05T11:42:00.016" v="1811" actId="20577"/>
      <pc:docMkLst>
        <pc:docMk/>
      </pc:docMkLst>
      <pc:sldChg chg="modSp mod">
        <pc:chgData name="Amina Abdallah" userId="ff46f7066f806f45" providerId="LiveId" clId="{EB4FA755-6504-4C01-90DE-D6AC7D558DA1}" dt="2021-08-05T09:51:12.188" v="787" actId="20577"/>
        <pc:sldMkLst>
          <pc:docMk/>
          <pc:sldMk cId="1512845258" sldId="257"/>
        </pc:sldMkLst>
        <pc:spChg chg="mod">
          <ac:chgData name="Amina Abdallah" userId="ff46f7066f806f45" providerId="LiveId" clId="{EB4FA755-6504-4C01-90DE-D6AC7D558DA1}" dt="2021-08-05T09:51:12.188" v="787" actId="20577"/>
          <ac:spMkLst>
            <pc:docMk/>
            <pc:sldMk cId="1512845258" sldId="257"/>
            <ac:spMk id="3" creationId="{7C55405F-B1B5-4DEF-B747-6D8A425C7DED}"/>
          </ac:spMkLst>
        </pc:spChg>
      </pc:sldChg>
      <pc:sldChg chg="modSp mod">
        <pc:chgData name="Amina Abdallah" userId="ff46f7066f806f45" providerId="LiveId" clId="{EB4FA755-6504-4C01-90DE-D6AC7D558DA1}" dt="2021-08-05T10:02:20.753" v="926" actId="20577"/>
        <pc:sldMkLst>
          <pc:docMk/>
          <pc:sldMk cId="2274947693" sldId="258"/>
        </pc:sldMkLst>
        <pc:spChg chg="mod">
          <ac:chgData name="Amina Abdallah" userId="ff46f7066f806f45" providerId="LiveId" clId="{EB4FA755-6504-4C01-90DE-D6AC7D558DA1}" dt="2021-08-05T10:02:20.753" v="926" actId="20577"/>
          <ac:spMkLst>
            <pc:docMk/>
            <pc:sldMk cId="2274947693" sldId="258"/>
            <ac:spMk id="3" creationId="{D342EDA8-78A7-48B7-9C96-97679DE6DE9B}"/>
          </ac:spMkLst>
        </pc:spChg>
      </pc:sldChg>
      <pc:sldChg chg="modSp mod">
        <pc:chgData name="Amina Abdallah" userId="ff46f7066f806f45" providerId="LiveId" clId="{EB4FA755-6504-4C01-90DE-D6AC7D558DA1}" dt="2021-08-05T11:30:49.795" v="1710" actId="2711"/>
        <pc:sldMkLst>
          <pc:docMk/>
          <pc:sldMk cId="42112689" sldId="259"/>
        </pc:sldMkLst>
        <pc:spChg chg="mod">
          <ac:chgData name="Amina Abdallah" userId="ff46f7066f806f45" providerId="LiveId" clId="{EB4FA755-6504-4C01-90DE-D6AC7D558DA1}" dt="2021-08-05T11:30:49.795" v="1710" actId="2711"/>
          <ac:spMkLst>
            <pc:docMk/>
            <pc:sldMk cId="42112689" sldId="259"/>
            <ac:spMk id="3" creationId="{7D0CCD17-28FE-496A-8B33-DCC80EBEBEEF}"/>
          </ac:spMkLst>
        </pc:spChg>
      </pc:sldChg>
      <pc:sldChg chg="modSp mod">
        <pc:chgData name="Amina Abdallah" userId="ff46f7066f806f45" providerId="LiveId" clId="{EB4FA755-6504-4C01-90DE-D6AC7D558DA1}" dt="2021-08-05T11:21:41.799" v="1678" actId="20577"/>
        <pc:sldMkLst>
          <pc:docMk/>
          <pc:sldMk cId="999340479" sldId="260"/>
        </pc:sldMkLst>
        <pc:graphicFrameChg chg="mod modGraphic">
          <ac:chgData name="Amina Abdallah" userId="ff46f7066f806f45" providerId="LiveId" clId="{EB4FA755-6504-4C01-90DE-D6AC7D558DA1}" dt="2021-08-05T11:21:41.799" v="1678" actId="20577"/>
          <ac:graphicFrameMkLst>
            <pc:docMk/>
            <pc:sldMk cId="999340479" sldId="260"/>
            <ac:graphicFrameMk id="6" creationId="{4E015688-109E-44EE-8228-480161D6B8B2}"/>
          </ac:graphicFrameMkLst>
        </pc:graphicFrameChg>
      </pc:sldChg>
      <pc:sldChg chg="modSp mod">
        <pc:chgData name="Amina Abdallah" userId="ff46f7066f806f45" providerId="LiveId" clId="{EB4FA755-6504-4C01-90DE-D6AC7D558DA1}" dt="2021-08-01T03:31:46.827" v="29" actId="20577"/>
        <pc:sldMkLst>
          <pc:docMk/>
          <pc:sldMk cId="1995036363" sldId="261"/>
        </pc:sldMkLst>
        <pc:spChg chg="mod">
          <ac:chgData name="Amina Abdallah" userId="ff46f7066f806f45" providerId="LiveId" clId="{EB4FA755-6504-4C01-90DE-D6AC7D558DA1}" dt="2021-08-01T03:31:46.827" v="29" actId="20577"/>
          <ac:spMkLst>
            <pc:docMk/>
            <pc:sldMk cId="1995036363" sldId="261"/>
            <ac:spMk id="3" creationId="{CEAD54F1-95E5-440C-B085-1E65C00D8C6D}"/>
          </ac:spMkLst>
        </pc:spChg>
      </pc:sldChg>
      <pc:sldChg chg="modSp mod">
        <pc:chgData name="Amina Abdallah" userId="ff46f7066f806f45" providerId="LiveId" clId="{EB4FA755-6504-4C01-90DE-D6AC7D558DA1}" dt="2021-08-05T11:42:00.016" v="1811" actId="20577"/>
        <pc:sldMkLst>
          <pc:docMk/>
          <pc:sldMk cId="1616361580" sldId="262"/>
        </pc:sldMkLst>
        <pc:graphicFrameChg chg="mod modGraphic">
          <ac:chgData name="Amina Abdallah" userId="ff46f7066f806f45" providerId="LiveId" clId="{EB4FA755-6504-4C01-90DE-D6AC7D558DA1}" dt="2021-08-05T11:42:00.016" v="1811" actId="20577"/>
          <ac:graphicFrameMkLst>
            <pc:docMk/>
            <pc:sldMk cId="1616361580" sldId="262"/>
            <ac:graphicFrameMk id="6" creationId="{4E015688-109E-44EE-8228-480161D6B8B2}"/>
          </ac:graphicFrameMkLst>
        </pc:graphicFrameChg>
      </pc:sldChg>
    </pc:docChg>
  </pc:docChgLst>
  <pc:docChgLst>
    <pc:chgData name="Amina Abdallah" userId="ff46f7066f806f45" providerId="LiveId" clId="{86FC408E-892E-4937-90BA-E1145A74F6BE}"/>
    <pc:docChg chg="undo redo custSel addSld delSld modSld">
      <pc:chgData name="Amina Abdallah" userId="ff46f7066f806f45" providerId="LiveId" clId="{86FC408E-892E-4937-90BA-E1145A74F6BE}" dt="2021-08-10T23:54:48.069" v="5377" actId="20577"/>
      <pc:docMkLst>
        <pc:docMk/>
      </pc:docMkLst>
      <pc:sldChg chg="modSp mod">
        <pc:chgData name="Amina Abdallah" userId="ff46f7066f806f45" providerId="LiveId" clId="{86FC408E-892E-4937-90BA-E1145A74F6BE}" dt="2021-08-09T20:04:51.879" v="3201" actId="12"/>
        <pc:sldMkLst>
          <pc:docMk/>
          <pc:sldMk cId="1512845258" sldId="257"/>
        </pc:sldMkLst>
        <pc:spChg chg="mod">
          <ac:chgData name="Amina Abdallah" userId="ff46f7066f806f45" providerId="LiveId" clId="{86FC408E-892E-4937-90BA-E1145A74F6BE}" dt="2021-08-06T08:48:17.777" v="2590" actId="14100"/>
          <ac:spMkLst>
            <pc:docMk/>
            <pc:sldMk cId="1512845258" sldId="257"/>
            <ac:spMk id="2" creationId="{CF7B95FD-75B9-45E4-993D-A06DD4DE0C0B}"/>
          </ac:spMkLst>
        </pc:spChg>
        <pc:spChg chg="mod">
          <ac:chgData name="Amina Abdallah" userId="ff46f7066f806f45" providerId="LiveId" clId="{86FC408E-892E-4937-90BA-E1145A74F6BE}" dt="2021-08-09T20:04:51.879" v="3201" actId="12"/>
          <ac:spMkLst>
            <pc:docMk/>
            <pc:sldMk cId="1512845258" sldId="257"/>
            <ac:spMk id="3" creationId="{7C55405F-B1B5-4DEF-B747-6D8A425C7DED}"/>
          </ac:spMkLst>
        </pc:spChg>
      </pc:sldChg>
      <pc:sldChg chg="modSp mod">
        <pc:chgData name="Amina Abdallah" userId="ff46f7066f806f45" providerId="LiveId" clId="{86FC408E-892E-4937-90BA-E1145A74F6BE}" dt="2021-08-09T21:24:51.140" v="3803" actId="6549"/>
        <pc:sldMkLst>
          <pc:docMk/>
          <pc:sldMk cId="2274947693" sldId="258"/>
        </pc:sldMkLst>
        <pc:spChg chg="mod">
          <ac:chgData name="Amina Abdallah" userId="ff46f7066f806f45" providerId="LiveId" clId="{86FC408E-892E-4937-90BA-E1145A74F6BE}" dt="2021-08-06T08:47:28.879" v="2582" actId="14100"/>
          <ac:spMkLst>
            <pc:docMk/>
            <pc:sldMk cId="2274947693" sldId="258"/>
            <ac:spMk id="2" creationId="{700E2F0E-0041-485B-A017-7B44BEB42284}"/>
          </ac:spMkLst>
        </pc:spChg>
        <pc:spChg chg="mod">
          <ac:chgData name="Amina Abdallah" userId="ff46f7066f806f45" providerId="LiveId" clId="{86FC408E-892E-4937-90BA-E1145A74F6BE}" dt="2021-08-09T21:24:51.140" v="3803" actId="6549"/>
          <ac:spMkLst>
            <pc:docMk/>
            <pc:sldMk cId="2274947693" sldId="258"/>
            <ac:spMk id="3" creationId="{D342EDA8-78A7-48B7-9C96-97679DE6DE9B}"/>
          </ac:spMkLst>
        </pc:spChg>
      </pc:sldChg>
      <pc:sldChg chg="modSp mod">
        <pc:chgData name="Amina Abdallah" userId="ff46f7066f806f45" providerId="LiveId" clId="{86FC408E-892E-4937-90BA-E1145A74F6BE}" dt="2021-08-10T21:33:30.925" v="4276" actId="27636"/>
        <pc:sldMkLst>
          <pc:docMk/>
          <pc:sldMk cId="42112689" sldId="259"/>
        </pc:sldMkLst>
        <pc:spChg chg="mod">
          <ac:chgData name="Amina Abdallah" userId="ff46f7066f806f45" providerId="LiveId" clId="{86FC408E-892E-4937-90BA-E1145A74F6BE}" dt="2021-08-06T19:52:07.803" v="3169" actId="122"/>
          <ac:spMkLst>
            <pc:docMk/>
            <pc:sldMk cId="42112689" sldId="259"/>
            <ac:spMk id="2" creationId="{3B16B467-C08C-466F-BE6B-7F9ED5E6F580}"/>
          </ac:spMkLst>
        </pc:spChg>
        <pc:spChg chg="mod">
          <ac:chgData name="Amina Abdallah" userId="ff46f7066f806f45" providerId="LiveId" clId="{86FC408E-892E-4937-90BA-E1145A74F6BE}" dt="2021-08-10T21:33:30.925" v="4276" actId="27636"/>
          <ac:spMkLst>
            <pc:docMk/>
            <pc:sldMk cId="42112689" sldId="259"/>
            <ac:spMk id="3" creationId="{7D0CCD17-28FE-496A-8B33-DCC80EBEBEEF}"/>
          </ac:spMkLst>
        </pc:spChg>
      </pc:sldChg>
      <pc:sldChg chg="addSp delSp modSp mod">
        <pc:chgData name="Amina Abdallah" userId="ff46f7066f806f45" providerId="LiveId" clId="{86FC408E-892E-4937-90BA-E1145A74F6BE}" dt="2021-08-10T23:44:56.543" v="5368" actId="20577"/>
        <pc:sldMkLst>
          <pc:docMk/>
          <pc:sldMk cId="999340479" sldId="260"/>
        </pc:sldMkLst>
        <pc:spChg chg="mod">
          <ac:chgData name="Amina Abdallah" userId="ff46f7066f806f45" providerId="LiveId" clId="{86FC408E-892E-4937-90BA-E1145A74F6BE}" dt="2021-08-06T19:55:21.572" v="3191" actId="255"/>
          <ac:spMkLst>
            <pc:docMk/>
            <pc:sldMk cId="999340479" sldId="260"/>
            <ac:spMk id="2" creationId="{84C0EAA8-394C-495A-8ADE-02A487113AED}"/>
          </ac:spMkLst>
        </pc:spChg>
        <pc:graphicFrameChg chg="add del modGraphic">
          <ac:chgData name="Amina Abdallah" userId="ff46f7066f806f45" providerId="LiveId" clId="{86FC408E-892E-4937-90BA-E1145A74F6BE}" dt="2021-08-10T22:59:11.356" v="5143" actId="3680"/>
          <ac:graphicFrameMkLst>
            <pc:docMk/>
            <pc:sldMk cId="999340479" sldId="260"/>
            <ac:graphicFrameMk id="3" creationId="{5D55DA8E-37EE-4675-8925-245FD9B7F303}"/>
          </ac:graphicFrameMkLst>
        </pc:graphicFrameChg>
        <pc:graphicFrameChg chg="add del mod">
          <ac:chgData name="Amina Abdallah" userId="ff46f7066f806f45" providerId="LiveId" clId="{86FC408E-892E-4937-90BA-E1145A74F6BE}" dt="2021-08-10T22:59:50.545" v="5146"/>
          <ac:graphicFrameMkLst>
            <pc:docMk/>
            <pc:sldMk cId="999340479" sldId="260"/>
            <ac:graphicFrameMk id="4" creationId="{CAB7D041-73E3-44C7-82EE-41D03D5982B2}"/>
          </ac:graphicFrameMkLst>
        </pc:graphicFrameChg>
        <pc:graphicFrameChg chg="add del modGraphic">
          <ac:chgData name="Amina Abdallah" userId="ff46f7066f806f45" providerId="LiveId" clId="{86FC408E-892E-4937-90BA-E1145A74F6BE}" dt="2021-08-10T23:00:34.488" v="5150" actId="3680"/>
          <ac:graphicFrameMkLst>
            <pc:docMk/>
            <pc:sldMk cId="999340479" sldId="260"/>
            <ac:graphicFrameMk id="5" creationId="{1128D817-F9DB-4D6B-BE14-AAF271D019ED}"/>
          </ac:graphicFrameMkLst>
        </pc:graphicFrameChg>
        <pc:graphicFrameChg chg="add del mod modGraphic">
          <ac:chgData name="Amina Abdallah" userId="ff46f7066f806f45" providerId="LiveId" clId="{86FC408E-892E-4937-90BA-E1145A74F6BE}" dt="2021-08-10T23:44:56.543" v="5368" actId="20577"/>
          <ac:graphicFrameMkLst>
            <pc:docMk/>
            <pc:sldMk cId="999340479" sldId="260"/>
            <ac:graphicFrameMk id="6" creationId="{4E015688-109E-44EE-8228-480161D6B8B2}"/>
          </ac:graphicFrameMkLst>
        </pc:graphicFrameChg>
      </pc:sldChg>
      <pc:sldChg chg="addSp delSp modSp mod addCm delCm">
        <pc:chgData name="Amina Abdallah" userId="ff46f7066f806f45" providerId="LiveId" clId="{86FC408E-892E-4937-90BA-E1145A74F6BE}" dt="2021-08-10T23:13:35.510" v="5159" actId="21"/>
        <pc:sldMkLst>
          <pc:docMk/>
          <pc:sldMk cId="1616361580" sldId="262"/>
        </pc:sldMkLst>
        <pc:spChg chg="mod">
          <ac:chgData name="Amina Abdallah" userId="ff46f7066f806f45" providerId="LiveId" clId="{86FC408E-892E-4937-90BA-E1145A74F6BE}" dt="2021-08-06T19:55:51.906" v="3193" actId="255"/>
          <ac:spMkLst>
            <pc:docMk/>
            <pc:sldMk cId="1616361580" sldId="262"/>
            <ac:spMk id="2" creationId="{84C0EAA8-394C-495A-8ADE-02A487113AED}"/>
          </ac:spMkLst>
        </pc:spChg>
        <pc:graphicFrameChg chg="add del mod modGraphic">
          <ac:chgData name="Amina Abdallah" userId="ff46f7066f806f45" providerId="LiveId" clId="{86FC408E-892E-4937-90BA-E1145A74F6BE}" dt="2021-08-10T23:13:35.510" v="5159" actId="21"/>
          <ac:graphicFrameMkLst>
            <pc:docMk/>
            <pc:sldMk cId="1616361580" sldId="262"/>
            <ac:graphicFrameMk id="6" creationId="{4E015688-109E-44EE-8228-480161D6B8B2}"/>
          </ac:graphicFrameMkLst>
        </pc:graphicFrameChg>
      </pc:sldChg>
      <pc:sldChg chg="addSp modSp new mod modClrScheme chgLayout">
        <pc:chgData name="Amina Abdallah" userId="ff46f7066f806f45" providerId="LiveId" clId="{86FC408E-892E-4937-90BA-E1145A74F6BE}" dt="2021-08-10T23:54:48.069" v="5377" actId="20577"/>
        <pc:sldMkLst>
          <pc:docMk/>
          <pc:sldMk cId="1019137171" sldId="263"/>
        </pc:sldMkLst>
        <pc:spChg chg="add mod">
          <ac:chgData name="Amina Abdallah" userId="ff46f7066f806f45" providerId="LiveId" clId="{86FC408E-892E-4937-90BA-E1145A74F6BE}" dt="2021-08-10T23:20:41.175" v="5210" actId="14100"/>
          <ac:spMkLst>
            <pc:docMk/>
            <pc:sldMk cId="1019137171" sldId="263"/>
            <ac:spMk id="2" creationId="{70B2C21C-35CE-4CBB-BD91-BD5344A9B44C}"/>
          </ac:spMkLst>
        </pc:spChg>
        <pc:graphicFrameChg chg="add mod modGraphic">
          <ac:chgData name="Amina Abdallah" userId="ff46f7066f806f45" providerId="LiveId" clId="{86FC408E-892E-4937-90BA-E1145A74F6BE}" dt="2021-08-10T23:54:48.069" v="5377" actId="20577"/>
          <ac:graphicFrameMkLst>
            <pc:docMk/>
            <pc:sldMk cId="1019137171" sldId="263"/>
            <ac:graphicFrameMk id="3" creationId="{94EBC15F-AD5C-420F-A1A5-2216178F7E9C}"/>
          </ac:graphicFrameMkLst>
        </pc:graphicFrameChg>
      </pc:sldChg>
      <pc:sldChg chg="addSp delSp modSp new del mod">
        <pc:chgData name="Amina Abdallah" userId="ff46f7066f806f45" providerId="LiveId" clId="{86FC408E-892E-4937-90BA-E1145A74F6BE}" dt="2021-08-10T23:15:10.050" v="5166" actId="680"/>
        <pc:sldMkLst>
          <pc:docMk/>
          <pc:sldMk cId="4165246178" sldId="263"/>
        </pc:sldMkLst>
        <pc:picChg chg="add del mod">
          <ac:chgData name="Amina Abdallah" userId="ff46f7066f806f45" providerId="LiveId" clId="{86FC408E-892E-4937-90BA-E1145A74F6BE}" dt="2021-08-10T23:15:09.199" v="5165"/>
          <ac:picMkLst>
            <pc:docMk/>
            <pc:sldMk cId="4165246178" sldId="263"/>
            <ac:picMk id="2" creationId="{0F14D83B-E79C-416C-8661-9059F7FDF7A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DF0F7-4E8E-4BD4-BFDA-CD06EB26EAD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7326CC-5237-4899-B516-2F0F18DAA2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3272FA-5F19-4E06-8B19-15DA0322666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F390E1-755B-4F31-93F0-4D85B31205D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8FD5099-F392-4A7A-8AA4-2600B8C26241}"/>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69652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FC2BA-7EA0-41AD-8AB5-358E0C8DB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F4962A-21E8-4711-8C94-504EF98B6D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1081FC-42C3-4514-ADB1-1EABDDF410E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D22AE23C-98FC-485F-9F21-3E013D0CC71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DE3F907-A911-408A-AB06-BD28A72EA1C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136184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DAA72-8CCF-4814-9961-2D86C36EB1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461034-F4AA-40C9-823D-8040EA13F4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BF40AB4-3196-4A37-8CC5-47A0CD865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637CD19C-88DF-417F-874E-FF96996A3D2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970220D-7A24-4027-837C-B2174CDFD4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0712815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5B66-70B3-433D-8B56-01A8ADB462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197ED0-F091-4181-819A-971A9355BC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F1DAE3-518C-46ED-BAF6-44C5E3F73D5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6F341-B327-40E1-8EED-536683A989E3}"/>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DEBA8E0D-9172-475C-A690-D8B56A4C10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5621783-D97C-4DC8-9BBC-F841D0958DE3}"/>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3896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99D-B6EE-41C4-BE50-44462DE2F8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C21CE6-BC4D-4D6D-92F8-9F1F28D607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A3FE63B-A31D-4560-B5D0-D5DB1145F8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4E56A-1DB8-45CA-9F64-B6F561F771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95B422-756D-44DC-9A62-286A5579CF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9487175-0388-4874-ABF2-D8456B152DD7}"/>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8" name="Footer Placeholder 7">
            <a:extLst>
              <a:ext uri="{FF2B5EF4-FFF2-40B4-BE49-F238E27FC236}">
                <a16:creationId xmlns:a16="http://schemas.microsoft.com/office/drawing/2014/main" id="{E274538B-BD6F-4A56-A479-A97D3C9E53D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32661B-F8F5-4B75-B5CD-FC121C696036}"/>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782536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CE6D3-31AE-41C3-8245-6A6CA02A1A8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69F138-8196-4882-9369-3C6231CB4F4D}"/>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4" name="Footer Placeholder 3">
            <a:extLst>
              <a:ext uri="{FF2B5EF4-FFF2-40B4-BE49-F238E27FC236}">
                <a16:creationId xmlns:a16="http://schemas.microsoft.com/office/drawing/2014/main" id="{CBAEF500-F84E-490B-B576-6A6800130FAC}"/>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260ED19-9D1F-4ADD-9180-95146C1038D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1228156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C60785-B0B7-46E4-B09A-11BA6DC526A4}"/>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3" name="Footer Placeholder 2">
            <a:extLst>
              <a:ext uri="{FF2B5EF4-FFF2-40B4-BE49-F238E27FC236}">
                <a16:creationId xmlns:a16="http://schemas.microsoft.com/office/drawing/2014/main" id="{45A69350-5D51-46B7-8410-B078E017016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AA4993F-9E27-4D0A-9BC9-2EFE4BA978E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55769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086E5-8CE0-40ED-961D-0B78F97C26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66DC49-E25F-4BD5-8AF2-046750C994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8CC0FC-74D9-4920-8E35-FB72D7B8A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8C124B-9CDB-4851-85A9-0CC9F73B1CCC}"/>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4939243B-0077-4FDA-9EFE-39936A4F75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B344981-D768-4B48-8849-8F74655DE34A}"/>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8505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A54C-94B8-4F55-AA32-EA7589CD70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4AC843E-519D-4E4D-89FB-6E859C8EC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00E5294-EA6B-455E-9177-0C48D36D26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D0268A-424E-4232-86D1-4313B4F3D0B9}"/>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6" name="Footer Placeholder 5">
            <a:extLst>
              <a:ext uri="{FF2B5EF4-FFF2-40B4-BE49-F238E27FC236}">
                <a16:creationId xmlns:a16="http://schemas.microsoft.com/office/drawing/2014/main" id="{972CF69B-52E5-4584-A59D-44C105C13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0A6EF42-B6F4-429B-A50E-7E2AFFED9879}"/>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19567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25FAC-D56C-4288-B1CA-298C56C16D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F06C6-9D41-44D9-B658-2218007147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5F10F0-EA0A-47DC-B570-AAD043C91482}"/>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B5CE488A-226A-41E2-B0B9-917C376776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71AAF9C-5267-4105-A96C-5C87BD568E5C}"/>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2454128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00933E-835C-45E3-85FA-A1C91E1C64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924868-5CFF-44F8-9213-AFBEAD58C8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9F109-FA34-41DB-AE3D-13917C1EAF30}"/>
              </a:ext>
            </a:extLst>
          </p:cNvPr>
          <p:cNvSpPr>
            <a:spLocks noGrp="1"/>
          </p:cNvSpPr>
          <p:nvPr>
            <p:ph type="dt" sz="half" idx="10"/>
          </p:nvPr>
        </p:nvSpPr>
        <p:spPr/>
        <p:txBody>
          <a:body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38C24C14-14AA-4C69-A912-B6A0F812FC0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563E128-5EFF-4F1D-B71D-2F67192D2570}"/>
              </a:ext>
            </a:extLst>
          </p:cNvPr>
          <p:cNvSpPr>
            <a:spLocks noGrp="1"/>
          </p:cNvSpPr>
          <p:nvPr>
            <p:ph type="sldNum" sz="quarter" idx="12"/>
          </p:nvPr>
        </p:nvSpPr>
        <p:spPr/>
        <p:txBody>
          <a:bodyPr/>
          <a:lstStyle/>
          <a:p>
            <a:fld id="{B029412C-A950-4FEA-8934-3DE23815A09E}" type="slidenum">
              <a:rPr lang="en-GB" smtClean="0"/>
              <a:t>‹#›</a:t>
            </a:fld>
            <a:endParaRPr lang="en-GB" dirty="0"/>
          </a:p>
        </p:txBody>
      </p:sp>
    </p:spTree>
    <p:extLst>
      <p:ext uri="{BB962C8B-B14F-4D97-AF65-F5344CB8AC3E}">
        <p14:creationId xmlns:p14="http://schemas.microsoft.com/office/powerpoint/2010/main" val="385183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339464-C59E-44DA-8A4D-24CCBD42E1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7572B1-3D32-4EB3-B7A8-C989DB00C53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62C4B2-C8BF-4398-AEC6-9E94DE14DB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11222D-1497-48C5-AB7E-D38FF1BE8D50}" type="datetimeFigureOut">
              <a:rPr lang="en-GB" smtClean="0"/>
              <a:t>11/08/2021</a:t>
            </a:fld>
            <a:endParaRPr lang="en-GB" dirty="0"/>
          </a:p>
        </p:txBody>
      </p:sp>
      <p:sp>
        <p:nvSpPr>
          <p:cNvPr id="5" name="Footer Placeholder 4">
            <a:extLst>
              <a:ext uri="{FF2B5EF4-FFF2-40B4-BE49-F238E27FC236}">
                <a16:creationId xmlns:a16="http://schemas.microsoft.com/office/drawing/2014/main" id="{F47AAAA8-B015-4476-9C0C-CE8AA6F0B8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53EA97A-3650-4644-9DD1-3C2791C35C9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29412C-A950-4FEA-8934-3DE23815A09E}" type="slidenum">
              <a:rPr lang="en-GB" smtClean="0"/>
              <a:t>‹#›</a:t>
            </a:fld>
            <a:endParaRPr lang="en-GB" dirty="0"/>
          </a:p>
        </p:txBody>
      </p:sp>
    </p:spTree>
    <p:extLst>
      <p:ext uri="{BB962C8B-B14F-4D97-AF65-F5344CB8AC3E}">
        <p14:creationId xmlns:p14="http://schemas.microsoft.com/office/powerpoint/2010/main" val="339632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p:txBody>
          <a:bodyPr>
            <a:normAutofit/>
          </a:bodyPr>
          <a:lstStyle/>
          <a:p>
            <a:r>
              <a:rPr lang="en-GB" sz="4400" dirty="0"/>
              <a:t>Introduction to Research</a:t>
            </a:r>
            <a:br>
              <a:rPr lang="en-GB" sz="4400" dirty="0"/>
            </a:br>
            <a:r>
              <a:rPr lang="en-GB" sz="4400" dirty="0"/>
              <a:t>BMHP5005</a:t>
            </a:r>
            <a:br>
              <a:rPr lang="en-GB" sz="4400" dirty="0"/>
            </a:br>
            <a:r>
              <a:rPr lang="en-GB" sz="4400" dirty="0"/>
              <a:t>Viva</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p:txBody>
          <a:bodyPr/>
          <a:lstStyle/>
          <a:p>
            <a:r>
              <a:rPr lang="en-GB" dirty="0"/>
              <a:t>Student Name: Amina Abdallah </a:t>
            </a:r>
            <a:r>
              <a:rPr lang="en-GB" dirty="0" err="1"/>
              <a:t>Nassor</a:t>
            </a:r>
            <a:endParaRPr lang="en-GB" dirty="0"/>
          </a:p>
          <a:p>
            <a:r>
              <a:rPr lang="en-GB" dirty="0"/>
              <a:t>Student Number: 1917570</a:t>
            </a: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639192" y="1"/>
            <a:ext cx="10714608" cy="1083075"/>
          </a:xfrm>
        </p:spPr>
        <p:txBody>
          <a:bodyPr/>
          <a:lstStyle/>
          <a:p>
            <a:r>
              <a:rPr lang="en-GB" b="1" dirty="0"/>
              <a:t>Literature Review Focus</a:t>
            </a:r>
          </a:p>
        </p:txBody>
      </p:sp>
      <p:sp>
        <p:nvSpPr>
          <p:cNvPr id="3" name="Content Placeholder 2">
            <a:extLst>
              <a:ext uri="{FF2B5EF4-FFF2-40B4-BE49-F238E27FC236}">
                <a16:creationId xmlns:a16="http://schemas.microsoft.com/office/drawing/2014/main" id="{7C55405F-B1B5-4DEF-B747-6D8A425C7DED}"/>
              </a:ext>
            </a:extLst>
          </p:cNvPr>
          <p:cNvSpPr>
            <a:spLocks noGrp="1"/>
          </p:cNvSpPr>
          <p:nvPr>
            <p:ph idx="1"/>
          </p:nvPr>
        </p:nvSpPr>
        <p:spPr>
          <a:xfrm>
            <a:off x="838200" y="962719"/>
            <a:ext cx="10515600" cy="5358182"/>
          </a:xfrm>
        </p:spPr>
        <p:txBody>
          <a:bodyPr>
            <a:normAutofit/>
          </a:bodyPr>
          <a:lstStyle/>
          <a:p>
            <a:pPr marL="0" indent="0">
              <a:buNone/>
            </a:pPr>
            <a:r>
              <a:rPr lang="en-US" sz="1400" b="1" dirty="0">
                <a:latin typeface="Arial" panose="020B0604020202020204" pitchFamily="34" charset="0"/>
                <a:cs typeface="Arial" panose="020B0604020202020204" pitchFamily="34" charset="0"/>
              </a:rPr>
              <a:t>Research rationale</a:t>
            </a:r>
          </a:p>
          <a:p>
            <a:pPr marL="0" indent="0" algn="just">
              <a:lnSpc>
                <a:spcPct val="150000"/>
              </a:lnSpc>
              <a:buNone/>
            </a:pPr>
            <a:r>
              <a:rPr lang="en-GB" sz="1200" dirty="0">
                <a:latin typeface="Arial" panose="020B0604020202020204" pitchFamily="34" charset="0"/>
                <a:cs typeface="Arial" panose="020B0604020202020204" pitchFamily="34" charset="0"/>
              </a:rPr>
              <a:t>Most obesity in adulthood caused by childhood obesity which led to obesity a paediatric concern and the interventions should be done. Both family intervention, socioeconomic, and environmental factors influence childhood obesity. Therefore, food management and increased physical activity should  be promoted, prioritized, emphasised to safeguard children.</a:t>
            </a:r>
            <a:endParaRPr lang="en-US" sz="1200" dirty="0">
              <a:latin typeface="Arial" panose="020B0604020202020204" pitchFamily="34" charset="0"/>
              <a:cs typeface="Arial" panose="020B0604020202020204" pitchFamily="34" charset="0"/>
            </a:endParaRPr>
          </a:p>
          <a:p>
            <a:pPr marL="0" indent="0" algn="just">
              <a:lnSpc>
                <a:spcPct val="150000"/>
              </a:lnSpc>
              <a:buNone/>
            </a:pPr>
            <a:r>
              <a:rPr lang="en-US" sz="1400" b="1" dirty="0">
                <a:latin typeface="Arial" panose="020B0604020202020204" pitchFamily="34" charset="0"/>
                <a:cs typeface="Arial" panose="020B0604020202020204" pitchFamily="34" charset="0"/>
              </a:rPr>
              <a:t>Research Question</a:t>
            </a:r>
          </a:p>
          <a:p>
            <a:pPr marL="0" indent="0" algn="just">
              <a:lnSpc>
                <a:spcPct val="150000"/>
              </a:lnSpc>
              <a:buNone/>
            </a:pPr>
            <a:r>
              <a:rPr lang="en-GB" sz="1200" dirty="0">
                <a:latin typeface="Arial" panose="020B0604020202020204" pitchFamily="34" charset="0"/>
                <a:cs typeface="Arial" panose="020B0604020202020204" pitchFamily="34" charset="0"/>
              </a:rPr>
              <a:t>What are the risk factors and interventions of childhood obesity?</a:t>
            </a:r>
            <a:endParaRPr lang="en-US" sz="1200" dirty="0">
              <a:latin typeface="Arial" panose="020B0604020202020204" pitchFamily="34" charset="0"/>
              <a:cs typeface="Arial" panose="020B0604020202020204" pitchFamily="34" charset="0"/>
            </a:endParaRPr>
          </a:p>
          <a:p>
            <a:pPr marL="0" indent="0" algn="just">
              <a:lnSpc>
                <a:spcPct val="150000"/>
              </a:lnSpc>
              <a:buNone/>
            </a:pPr>
            <a:r>
              <a:rPr lang="en-US" sz="1400" b="1" dirty="0">
                <a:latin typeface="Arial" panose="020B0604020202020204" pitchFamily="34" charset="0"/>
                <a:cs typeface="Arial" panose="020B0604020202020204" pitchFamily="34" charset="0"/>
              </a:rPr>
              <a:t>Aim</a:t>
            </a:r>
          </a:p>
          <a:p>
            <a:pPr marL="0" indent="0" algn="just">
              <a:lnSpc>
                <a:spcPct val="150000"/>
              </a:lnSpc>
              <a:buNone/>
            </a:pPr>
            <a:r>
              <a:rPr lang="en-US" sz="1200" dirty="0">
                <a:latin typeface="Arial" panose="020B0604020202020204" pitchFamily="34" charset="0"/>
                <a:cs typeface="Arial" panose="020B0604020202020204" pitchFamily="34" charset="0"/>
              </a:rPr>
              <a:t>The aim is to explore childhood obesity in UK.</a:t>
            </a:r>
          </a:p>
          <a:p>
            <a:pPr marL="0" indent="0" algn="just">
              <a:lnSpc>
                <a:spcPct val="150000"/>
              </a:lnSpc>
              <a:buNone/>
            </a:pPr>
            <a:r>
              <a:rPr lang="en-US" sz="1400" b="1" dirty="0">
                <a:latin typeface="Arial" panose="020B0604020202020204" pitchFamily="34" charset="0"/>
                <a:cs typeface="Arial" panose="020B0604020202020204" pitchFamily="34" charset="0"/>
              </a:rPr>
              <a:t>Objectives</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To explore the environmental factors, family intervention, the role of religion setting and socioeconomic factors.</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To explore the family intervention in childhood obesity</a:t>
            </a: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a:p>
            <a:pPr marL="0" indent="0" algn="just">
              <a:lnSpc>
                <a:spcPct val="150000"/>
              </a:lnSpc>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86431" y="1"/>
            <a:ext cx="11167369" cy="1171851"/>
          </a:xfrm>
        </p:spPr>
        <p:txBody>
          <a:bodyPr/>
          <a:lstStyle/>
          <a:p>
            <a:r>
              <a:rPr lang="en-GB" b="1" dirty="0"/>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0" y="1003177"/>
            <a:ext cx="11353800" cy="5173786"/>
          </a:xfrm>
        </p:spPr>
        <p:txBody>
          <a:bodyPr>
            <a:normAutofit lnSpcReduction="10000"/>
          </a:bodyPr>
          <a:lstStyle/>
          <a:p>
            <a:pPr marL="0" indent="0">
              <a:lnSpc>
                <a:spcPct val="200000"/>
              </a:lnSpc>
              <a:buNone/>
            </a:pPr>
            <a:r>
              <a:rPr lang="en-US" sz="2000" dirty="0">
                <a:latin typeface="+mj-lt"/>
                <a:cs typeface="Arial" panose="020B0604020202020204" pitchFamily="34" charset="0"/>
              </a:rPr>
              <a:t>Secondary Research – Systematic literature Review of  12 articles on obesity in children.</a:t>
            </a:r>
          </a:p>
          <a:p>
            <a:pPr marL="0" indent="0">
              <a:lnSpc>
                <a:spcPct val="200000"/>
              </a:lnSpc>
              <a:buNone/>
            </a:pPr>
            <a:r>
              <a:rPr lang="en-US" sz="2000" b="1" dirty="0">
                <a:latin typeface="+mj-lt"/>
                <a:cs typeface="Arial" panose="020B0604020202020204" pitchFamily="34" charset="0"/>
              </a:rPr>
              <a:t>Keywords: </a:t>
            </a:r>
            <a:r>
              <a:rPr lang="en-US" sz="2000" dirty="0">
                <a:latin typeface="+mj-lt"/>
                <a:cs typeface="Arial" panose="020B0604020202020204" pitchFamily="34" charset="0"/>
              </a:rPr>
              <a:t>childhood obesity,  Islamic religious settings, household routines, socioeconomic influence, childcare setting, Health behavior, Family interventions, child protection, Media influence, Childhood obesity prevention</a:t>
            </a:r>
            <a:endParaRPr lang="en-US" sz="2000" b="1" dirty="0">
              <a:latin typeface="+mj-lt"/>
              <a:cs typeface="Arial" panose="020B0604020202020204" pitchFamily="34" charset="0"/>
            </a:endParaRPr>
          </a:p>
          <a:p>
            <a:pPr marL="0" indent="0">
              <a:lnSpc>
                <a:spcPct val="200000"/>
              </a:lnSpc>
              <a:buNone/>
            </a:pPr>
            <a:r>
              <a:rPr lang="en-US" sz="2000" b="1" dirty="0">
                <a:latin typeface="+mj-lt"/>
                <a:cs typeface="Arial" panose="020B0604020202020204" pitchFamily="34" charset="0"/>
              </a:rPr>
              <a:t>Data sources</a:t>
            </a:r>
            <a:r>
              <a:rPr lang="en-US" sz="2000" dirty="0">
                <a:latin typeface="+mj-lt"/>
                <a:cs typeface="Arial" panose="020B0604020202020204" pitchFamily="34" charset="0"/>
              </a:rPr>
              <a:t>: Elsevier, PMC, ProQuest, </a:t>
            </a:r>
            <a:r>
              <a:rPr lang="en-US" sz="2000" dirty="0" err="1">
                <a:latin typeface="+mj-lt"/>
                <a:cs typeface="Arial" panose="020B0604020202020204" pitchFamily="34" charset="0"/>
              </a:rPr>
              <a:t>EbScoHost</a:t>
            </a:r>
            <a:r>
              <a:rPr lang="en-US" sz="2000" dirty="0">
                <a:latin typeface="+mj-lt"/>
                <a:cs typeface="Arial" panose="020B0604020202020204" pitchFamily="34" charset="0"/>
              </a:rPr>
              <a:t>, Wiley Online Library, BMC Public Health, BMC Medicine, The British Journal of Social Work, SAGE journals</a:t>
            </a:r>
          </a:p>
          <a:p>
            <a:pPr marL="0" indent="0">
              <a:lnSpc>
                <a:spcPct val="200000"/>
              </a:lnSpc>
              <a:buNone/>
            </a:pPr>
            <a:r>
              <a:rPr lang="en-US" sz="2000" b="1" dirty="0">
                <a:latin typeface="+mj-lt"/>
                <a:cs typeface="Arial" panose="020B0604020202020204" pitchFamily="34" charset="0"/>
              </a:rPr>
              <a:t>Inclusion criteria</a:t>
            </a:r>
            <a:r>
              <a:rPr lang="en-US" sz="2000" dirty="0">
                <a:latin typeface="+mj-lt"/>
                <a:cs typeface="Arial" panose="020B0604020202020204" pitchFamily="34" charset="0"/>
              </a:rPr>
              <a:t>: Year-2015 to present, children 0-16 years old, UK/USA/ Canada/Austria based articles</a:t>
            </a:r>
          </a:p>
          <a:p>
            <a:pPr marL="0" indent="0">
              <a:lnSpc>
                <a:spcPct val="200000"/>
              </a:lnSpc>
              <a:buNone/>
            </a:pPr>
            <a:r>
              <a:rPr lang="en-US" sz="2000" b="1" dirty="0">
                <a:latin typeface="+mj-lt"/>
                <a:cs typeface="Arial" panose="020B0604020202020204" pitchFamily="34" charset="0"/>
              </a:rPr>
              <a:t>Exclusion criteria</a:t>
            </a:r>
            <a:r>
              <a:rPr lang="en-US" sz="2000" dirty="0">
                <a:latin typeface="+mj-lt"/>
                <a:cs typeface="Arial" panose="020B0604020202020204" pitchFamily="34" charset="0"/>
              </a:rPr>
              <a:t>: adult obesity, pre-2015</a:t>
            </a:r>
            <a:endParaRPr lang="en-GB" sz="2000" dirty="0">
              <a:latin typeface="+mj-lt"/>
              <a:cs typeface="Arial" panose="020B0604020202020204" pitchFamily="34" charset="0"/>
            </a:endParaRPr>
          </a:p>
        </p:txBody>
      </p:sp>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2C21C-35CE-4CBB-BD91-BD5344A9B44C}"/>
              </a:ext>
            </a:extLst>
          </p:cNvPr>
          <p:cNvSpPr>
            <a:spLocks noGrp="1"/>
          </p:cNvSpPr>
          <p:nvPr>
            <p:ph type="title"/>
          </p:nvPr>
        </p:nvSpPr>
        <p:spPr>
          <a:xfrm>
            <a:off x="0" y="0"/>
            <a:ext cx="11687175" cy="452761"/>
          </a:xfrm>
        </p:spPr>
        <p:txBody>
          <a:bodyPr>
            <a:normAutofit fontScale="90000"/>
          </a:bodyPr>
          <a:lstStyle/>
          <a:p>
            <a:pPr algn="just"/>
            <a:r>
              <a:rPr lang="en-GB" b="1" dirty="0">
                <a:latin typeface="Arial" panose="020B0604020202020204" pitchFamily="34" charset="0"/>
                <a:cs typeface="Arial" panose="020B0604020202020204" pitchFamily="34" charset="0"/>
              </a:rPr>
              <a:t>Literature Review</a:t>
            </a:r>
          </a:p>
        </p:txBody>
      </p:sp>
      <p:graphicFrame>
        <p:nvGraphicFramePr>
          <p:cNvPr id="3" name="Table 3">
            <a:extLst>
              <a:ext uri="{FF2B5EF4-FFF2-40B4-BE49-F238E27FC236}">
                <a16:creationId xmlns:a16="http://schemas.microsoft.com/office/drawing/2014/main" id="{94EBC15F-AD5C-420F-A1A5-2216178F7E9C}"/>
              </a:ext>
            </a:extLst>
          </p:cNvPr>
          <p:cNvGraphicFramePr>
            <a:graphicFrameLocks noGrp="1"/>
          </p:cNvGraphicFramePr>
          <p:nvPr>
            <p:extLst>
              <p:ext uri="{D42A27DB-BD31-4B8C-83A1-F6EECF244321}">
                <p14:modId xmlns:p14="http://schemas.microsoft.com/office/powerpoint/2010/main" val="3075519129"/>
              </p:ext>
            </p:extLst>
          </p:nvPr>
        </p:nvGraphicFramePr>
        <p:xfrm>
          <a:off x="0" y="648069"/>
          <a:ext cx="12192000" cy="6000609"/>
        </p:xfrm>
        <a:graphic>
          <a:graphicData uri="http://schemas.openxmlformats.org/drawingml/2006/table">
            <a:tbl>
              <a:tblPr firstRow="1" bandRow="1">
                <a:tableStyleId>{5940675A-B579-460E-94D1-54222C63F5DA}</a:tableStyleId>
              </a:tblPr>
              <a:tblGrid>
                <a:gridCol w="1651247">
                  <a:extLst>
                    <a:ext uri="{9D8B030D-6E8A-4147-A177-3AD203B41FA5}">
                      <a16:colId xmlns:a16="http://schemas.microsoft.com/office/drawing/2014/main" val="505418046"/>
                    </a:ext>
                  </a:extLst>
                </a:gridCol>
                <a:gridCol w="2024108">
                  <a:extLst>
                    <a:ext uri="{9D8B030D-6E8A-4147-A177-3AD203B41FA5}">
                      <a16:colId xmlns:a16="http://schemas.microsoft.com/office/drawing/2014/main" val="2973132635"/>
                    </a:ext>
                  </a:extLst>
                </a:gridCol>
                <a:gridCol w="3468395">
                  <a:extLst>
                    <a:ext uri="{9D8B030D-6E8A-4147-A177-3AD203B41FA5}">
                      <a16:colId xmlns:a16="http://schemas.microsoft.com/office/drawing/2014/main" val="2053196750"/>
                    </a:ext>
                  </a:extLst>
                </a:gridCol>
                <a:gridCol w="5048250">
                  <a:extLst>
                    <a:ext uri="{9D8B030D-6E8A-4147-A177-3AD203B41FA5}">
                      <a16:colId xmlns:a16="http://schemas.microsoft.com/office/drawing/2014/main" val="4172909186"/>
                    </a:ext>
                  </a:extLst>
                </a:gridCol>
              </a:tblGrid>
              <a:tr h="443146">
                <a:tc>
                  <a:txBody>
                    <a:bodyPr/>
                    <a:lstStyle/>
                    <a:p>
                      <a:pPr>
                        <a:lnSpc>
                          <a:spcPct val="100000"/>
                        </a:lnSpc>
                      </a:pPr>
                      <a:r>
                        <a:rPr lang="en-GB" sz="1100" b="1" dirty="0">
                          <a:latin typeface="Arial" panose="020B0604020202020204" pitchFamily="34" charset="0"/>
                          <a:cs typeface="Arial" panose="020B0604020202020204" pitchFamily="34" charset="0"/>
                        </a:rPr>
                        <a:t>Author and title </a:t>
                      </a:r>
                    </a:p>
                    <a:p>
                      <a:pPr>
                        <a:lnSpc>
                          <a:spcPct val="100000"/>
                        </a:lnSpc>
                      </a:pPr>
                      <a:endParaRPr lang="en-GB" dirty="0"/>
                    </a:p>
                  </a:txBody>
                  <a:tcPr/>
                </a:tc>
                <a:tc>
                  <a:txBody>
                    <a:bodyPr/>
                    <a:lstStyle/>
                    <a:p>
                      <a:pPr>
                        <a:lnSpc>
                          <a:spcPct val="100000"/>
                        </a:lnSpc>
                      </a:pPr>
                      <a:r>
                        <a:rPr lang="en-GB" sz="1100" b="1" dirty="0">
                          <a:latin typeface="Arial" panose="020B0604020202020204" pitchFamily="34" charset="0"/>
                          <a:cs typeface="Arial" panose="020B0604020202020204" pitchFamily="34" charset="0"/>
                        </a:rPr>
                        <a:t>Research Questions or Research Objectives </a:t>
                      </a:r>
                    </a:p>
                  </a:txBody>
                  <a:tcPr/>
                </a:tc>
                <a:tc>
                  <a:txBody>
                    <a:bodyPr/>
                    <a:lstStyle/>
                    <a:p>
                      <a:pPr>
                        <a:lnSpc>
                          <a:spcPct val="100000"/>
                        </a:lnSpc>
                      </a:pPr>
                      <a:r>
                        <a:rPr lang="en-GB" sz="1100" b="1" dirty="0">
                          <a:latin typeface="Arial" panose="020B0604020202020204" pitchFamily="34" charset="0"/>
                          <a:cs typeface="Arial" panose="020B0604020202020204" pitchFamily="34" charset="0"/>
                        </a:rPr>
                        <a:t>Methods and Sample </a:t>
                      </a:r>
                    </a:p>
                    <a:p>
                      <a:pPr>
                        <a:lnSpc>
                          <a:spcPct val="100000"/>
                        </a:lnSpc>
                      </a:pPr>
                      <a:endParaRPr lang="en-GB" dirty="0"/>
                    </a:p>
                  </a:txBody>
                  <a:tcPr/>
                </a:tc>
                <a:tc>
                  <a:txBody>
                    <a:bodyPr/>
                    <a:lstStyle/>
                    <a:p>
                      <a:pPr algn="just">
                        <a:lnSpc>
                          <a:spcPct val="100000"/>
                        </a:lnSpc>
                      </a:pPr>
                      <a:r>
                        <a:rPr lang="en-GB" sz="1100" b="1" dirty="0">
                          <a:latin typeface="Arial" panose="020B0604020202020204" pitchFamily="34" charset="0"/>
                          <a:cs typeface="Arial" panose="020B0604020202020204" pitchFamily="34" charset="0"/>
                        </a:rPr>
                        <a:t>Evaluation of the Article </a:t>
                      </a:r>
                    </a:p>
                    <a:p>
                      <a:pPr>
                        <a:lnSpc>
                          <a:spcPct val="100000"/>
                        </a:lnSpc>
                      </a:pPr>
                      <a:endParaRPr lang="en-GB" dirty="0"/>
                    </a:p>
                  </a:txBody>
                  <a:tcPr/>
                </a:tc>
                <a:extLst>
                  <a:ext uri="{0D108BD9-81ED-4DB2-BD59-A6C34878D82A}">
                    <a16:rowId xmlns:a16="http://schemas.microsoft.com/office/drawing/2014/main" val="4260289827"/>
                  </a:ext>
                </a:extLst>
              </a:tr>
              <a:tr h="875508">
                <a:tc>
                  <a:txBody>
                    <a:bodyPr/>
                    <a:lstStyle/>
                    <a:p>
                      <a:pPr algn="just">
                        <a:lnSpc>
                          <a:spcPct val="100000"/>
                        </a:lnSpc>
                      </a:pPr>
                      <a:r>
                        <a:rPr lang="en-GB" sz="1100" dirty="0">
                          <a:latin typeface="Arial" panose="020B0604020202020204" pitchFamily="34" charset="0"/>
                          <a:cs typeface="Arial" panose="020B0604020202020204" pitchFamily="34" charset="0"/>
                        </a:rPr>
                        <a:t>Dogra et al, (2021)</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Islamic religious settings (IRS) intervention.</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Interviews 20 parents and 20 Islamic leaders.</a:t>
                      </a:r>
                    </a:p>
                    <a:p>
                      <a:pPr algn="just">
                        <a:lnSpc>
                          <a:spcPct val="100000"/>
                        </a:lnSpc>
                      </a:pPr>
                      <a:r>
                        <a:rPr lang="en-GB" sz="1100" dirty="0">
                          <a:latin typeface="Arial" panose="020B0604020202020204" pitchFamily="34" charset="0"/>
                          <a:cs typeface="Arial" panose="020B0604020202020204" pitchFamily="34" charset="0"/>
                        </a:rPr>
                        <a:t>Focus group of 26 managers and workers in Bradford and Birmingham. </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Focus groups caused less open conversations.</a:t>
                      </a:r>
                    </a:p>
                  </a:txBody>
                  <a:tcPr/>
                </a:tc>
                <a:extLst>
                  <a:ext uri="{0D108BD9-81ED-4DB2-BD59-A6C34878D82A}">
                    <a16:rowId xmlns:a16="http://schemas.microsoft.com/office/drawing/2014/main" val="1148857891"/>
                  </a:ext>
                </a:extLst>
              </a:tr>
              <a:tr h="679233">
                <a:tc>
                  <a:txBody>
                    <a:bodyPr/>
                    <a:lstStyle/>
                    <a:p>
                      <a:pPr algn="just">
                        <a:lnSpc>
                          <a:spcPct val="100000"/>
                        </a:lnSpc>
                      </a:pPr>
                      <a:r>
                        <a:rPr lang="en-GB" sz="1100" dirty="0">
                          <a:latin typeface="Arial" panose="020B0604020202020204" pitchFamily="34" charset="0"/>
                          <a:cs typeface="Arial" panose="020B0604020202020204" pitchFamily="34" charset="0"/>
                        </a:rPr>
                        <a:t>Anderson et al, (2018)</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Household routines and self-regulation</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Parent-report with the Child Social Behaviour Questionnaire.</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Consistent regular mealtime bedtime routine, and limited time on watching video and television have huge benefit to the physical and emotional wellbeing  of the children which help to prevent childhood obesity in the UK. </a:t>
                      </a:r>
                    </a:p>
                  </a:txBody>
                  <a:tcPr/>
                </a:tc>
                <a:extLst>
                  <a:ext uri="{0D108BD9-81ED-4DB2-BD59-A6C34878D82A}">
                    <a16:rowId xmlns:a16="http://schemas.microsoft.com/office/drawing/2014/main" val="3675086943"/>
                  </a:ext>
                </a:extLst>
              </a:tr>
              <a:tr h="900722">
                <a:tc>
                  <a:txBody>
                    <a:bodyPr/>
                    <a:lstStyle/>
                    <a:p>
                      <a:pPr algn="just">
                        <a:lnSpc>
                          <a:spcPct val="100000"/>
                        </a:lnSpc>
                      </a:pP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Goisis et al, (2019)</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Divide between advantaged and disadvantaged families</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Records from the Millennium Cohort Study of children born in 19,244 families in 2000-2002 from September 2000 in England and Wales, and 1 December 2002 in Scotland and Northern Ireland. </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The study show white children of lower socioeconomic position are obese than children of higher socioeconomic position. However, it did  not grasp for children from ethnic minority groups. Also, the sample sizes of the ethnic groups examined in this study are small which could result in some coefficients not being precisely estimated</a:t>
                      </a:r>
                    </a:p>
                  </a:txBody>
                  <a:tcPr/>
                </a:tc>
                <a:extLst>
                  <a:ext uri="{0D108BD9-81ED-4DB2-BD59-A6C34878D82A}">
                    <a16:rowId xmlns:a16="http://schemas.microsoft.com/office/drawing/2014/main" val="2421934215"/>
                  </a:ext>
                </a:extLst>
              </a:tr>
              <a:tr h="738296">
                <a:tc>
                  <a:txBody>
                    <a:bodyPr/>
                    <a:lstStyle/>
                    <a:p>
                      <a:pPr algn="just">
                        <a:lnSpc>
                          <a:spcPct val="100000"/>
                        </a:lnSpc>
                      </a:pPr>
                      <a:r>
                        <a:rPr lang="en-GB" sz="1100" dirty="0">
                          <a:latin typeface="Arial" panose="020B0604020202020204" pitchFamily="34" charset="0"/>
                          <a:cs typeface="Arial" panose="020B0604020202020204" pitchFamily="34" charset="0"/>
                        </a:rPr>
                        <a:t>Griffiths et al, (2019)</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health service operation on childhood obesity</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Records from 3269 children (1678 boys; 51.3% [weighted]) living in Wales or Scotland at age seven whose parents agreed to record linkage.</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For children with obesity starting primary school did not increased hospital admissions in early adolescence and childhood. However, it not included BMI measures, it only used weight and height measurements at age five to classify  as obese.</a:t>
                      </a:r>
                    </a:p>
                  </a:txBody>
                  <a:tcPr/>
                </a:tc>
                <a:extLst>
                  <a:ext uri="{0D108BD9-81ED-4DB2-BD59-A6C34878D82A}">
                    <a16:rowId xmlns:a16="http://schemas.microsoft.com/office/drawing/2014/main" val="2423448543"/>
                  </a:ext>
                </a:extLst>
              </a:tr>
              <a:tr h="841658">
                <a:tc>
                  <a:txBody>
                    <a:bodyPr/>
                    <a:lstStyle/>
                    <a:p>
                      <a:pPr algn="just">
                        <a:lnSpc>
                          <a:spcPct val="100000"/>
                        </a:lnSpc>
                      </a:pPr>
                      <a:r>
                        <a:rPr lang="en-GB" dirty="0"/>
                        <a:t> </a:t>
                      </a:r>
                      <a:r>
                        <a:rPr lang="en-GB" sz="1100" dirty="0">
                          <a:latin typeface="Arial" panose="020B0604020202020204" pitchFamily="34" charset="0"/>
                          <a:cs typeface="Arial" panose="020B0604020202020204" pitchFamily="34" charset="0"/>
                        </a:rPr>
                        <a:t>Lidgate et al, (2018)</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Parents losing control over the child’s feeding and activity levels</a:t>
                      </a:r>
                    </a:p>
                    <a:p>
                      <a:pPr>
                        <a:lnSpc>
                          <a:spcPct val="100000"/>
                        </a:lnSpc>
                      </a:pPr>
                      <a:endParaRPr lang="en-GB" dirty="0"/>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Focus groups with a total of 14 participants (7 parents and 7 informal caregivers) in Birmingham and Edinburgh.</a:t>
                      </a:r>
                    </a:p>
                  </a:txBody>
                  <a:tcPr/>
                </a:tc>
                <a:tc>
                  <a:txBody>
                    <a:bodyPr/>
                    <a:lstStyle/>
                    <a:p>
                      <a:pPr algn="just">
                        <a:lnSpc>
                          <a:spcPct val="100000"/>
                        </a:lnSpc>
                      </a:pPr>
                      <a:r>
                        <a:rPr lang="en-GB" sz="1100" dirty="0">
                          <a:latin typeface="Arial" panose="020B0604020202020204" pitchFamily="34" charset="0"/>
                          <a:cs typeface="Arial" panose="020B0604020202020204" pitchFamily="34" charset="0"/>
                        </a:rPr>
                        <a:t>The study had small number of participant that not enough to make policy. Also, it was not include obese children, and conducted on informal care (grandparents) only, so it should include children with obesity and other form of care because gaining opinions from many sources would help approval and accomplishment of the future intervention. </a:t>
                      </a:r>
                    </a:p>
                  </a:txBody>
                  <a:tcPr/>
                </a:tc>
                <a:extLst>
                  <a:ext uri="{0D108BD9-81ED-4DB2-BD59-A6C34878D82A}">
                    <a16:rowId xmlns:a16="http://schemas.microsoft.com/office/drawing/2014/main" val="1152024116"/>
                  </a:ext>
                </a:extLst>
              </a:tr>
              <a:tr h="1269381">
                <a:tc>
                  <a:txBody>
                    <a:bodyPr/>
                    <a:lstStyle/>
                    <a:p>
                      <a:pPr algn="just"/>
                      <a:r>
                        <a:rPr lang="en-GB" sz="1100" dirty="0">
                          <a:latin typeface="Arial" panose="020B0604020202020204" pitchFamily="34" charset="0"/>
                          <a:cs typeface="Arial" panose="020B0604020202020204" pitchFamily="34" charset="0"/>
                        </a:rPr>
                        <a:t>Wilding (2020)</a:t>
                      </a:r>
                    </a:p>
                  </a:txBody>
                  <a:tcPr/>
                </a:tc>
                <a:tc>
                  <a:txBody>
                    <a:bodyPr/>
                    <a:lstStyle/>
                    <a:p>
                      <a:pPr algn="just"/>
                      <a:r>
                        <a:rPr lang="en-GB" sz="1100" dirty="0">
                          <a:latin typeface="Arial" panose="020B0604020202020204" pitchFamily="34" charset="0"/>
                          <a:cs typeface="Arial" panose="020B0604020202020204" pitchFamily="34" charset="0"/>
                        </a:rPr>
                        <a:t>Geographical inequalities in obesity prevalence </a:t>
                      </a:r>
                    </a:p>
                    <a:p>
                      <a:endParaRPr lang="en-GB" dirty="0"/>
                    </a:p>
                  </a:txBody>
                  <a:tcPr/>
                </a:tc>
                <a:tc>
                  <a:txBody>
                    <a:bodyPr/>
                    <a:lstStyle/>
                    <a:p>
                      <a:pPr algn="just"/>
                      <a:r>
                        <a:rPr lang="en-GB" sz="1100" dirty="0">
                          <a:latin typeface="Arial" panose="020B0604020202020204" pitchFamily="34" charset="0"/>
                          <a:cs typeface="Arial" panose="020B0604020202020204" pitchFamily="34" charset="0"/>
                        </a:rPr>
                        <a:t>Records of antenatal and birth data at University Hospital Southampton related to school-measured weight and height data for 14,084 reception children at ages 4–5 and 5637 year six children at ages 10–11 within Southampton</a:t>
                      </a:r>
                      <a:r>
                        <a:rPr lang="en-GB" dirty="0"/>
                        <a:t>.     </a:t>
                      </a:r>
                    </a:p>
                  </a:txBody>
                  <a:tcPr/>
                </a:tc>
                <a:tc>
                  <a:txBody>
                    <a:bodyPr/>
                    <a:lstStyle/>
                    <a:p>
                      <a:pPr algn="just"/>
                      <a:r>
                        <a:rPr lang="en-GB" sz="1100" dirty="0">
                          <a:latin typeface="Arial" panose="020B0604020202020204" pitchFamily="34" charset="0"/>
                          <a:cs typeface="Arial" panose="020B0604020202020204" pitchFamily="34" charset="0"/>
                        </a:rPr>
                        <a:t>The study not included the parents,  also the  children from other year/class (year 1-5). However, it is relevant to healthy promotion and policy making because it is going to help the public health practitioner on implementing obesity education strategies. </a:t>
                      </a:r>
                    </a:p>
                    <a:p>
                      <a:endParaRPr lang="en-GB" dirty="0"/>
                    </a:p>
                  </a:txBody>
                  <a:tcPr/>
                </a:tc>
                <a:extLst>
                  <a:ext uri="{0D108BD9-81ED-4DB2-BD59-A6C34878D82A}">
                    <a16:rowId xmlns:a16="http://schemas.microsoft.com/office/drawing/2014/main" val="1080926614"/>
                  </a:ext>
                </a:extLst>
              </a:tr>
            </a:tbl>
          </a:graphicData>
        </a:graphic>
      </p:graphicFrame>
    </p:spTree>
    <p:extLst>
      <p:ext uri="{BB962C8B-B14F-4D97-AF65-F5344CB8AC3E}">
        <p14:creationId xmlns:p14="http://schemas.microsoft.com/office/powerpoint/2010/main" val="1019137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5177A-F574-475C-8DA9-62A1E336EE97}"/>
              </a:ext>
            </a:extLst>
          </p:cNvPr>
          <p:cNvSpPr>
            <a:spLocks noGrp="1"/>
          </p:cNvSpPr>
          <p:nvPr>
            <p:ph type="title"/>
          </p:nvPr>
        </p:nvSpPr>
        <p:spPr>
          <a:xfrm>
            <a:off x="0" y="1"/>
            <a:ext cx="12192000" cy="612558"/>
          </a:xfrm>
        </p:spPr>
        <p:txBody>
          <a:bodyPr>
            <a:normAutofit fontScale="90000"/>
          </a:bodyPr>
          <a:lstStyle/>
          <a:p>
            <a:pPr algn="just"/>
            <a:r>
              <a:rPr lang="en-GB" b="1" dirty="0">
                <a:latin typeface="Arial" panose="020B0604020202020204" pitchFamily="34" charset="0"/>
                <a:cs typeface="Arial" panose="020B0604020202020204" pitchFamily="34" charset="0"/>
              </a:rPr>
              <a:t>Literature Review</a:t>
            </a:r>
          </a:p>
        </p:txBody>
      </p:sp>
      <p:graphicFrame>
        <p:nvGraphicFramePr>
          <p:cNvPr id="3" name="Table 3">
            <a:extLst>
              <a:ext uri="{FF2B5EF4-FFF2-40B4-BE49-F238E27FC236}">
                <a16:creationId xmlns:a16="http://schemas.microsoft.com/office/drawing/2014/main" id="{DC23C635-AF96-4859-8AE0-A9123E4C63E9}"/>
              </a:ext>
            </a:extLst>
          </p:cNvPr>
          <p:cNvGraphicFramePr>
            <a:graphicFrameLocks noGrp="1"/>
          </p:cNvGraphicFramePr>
          <p:nvPr>
            <p:extLst>
              <p:ext uri="{D42A27DB-BD31-4B8C-83A1-F6EECF244321}">
                <p14:modId xmlns:p14="http://schemas.microsoft.com/office/powerpoint/2010/main" val="4166926593"/>
              </p:ext>
            </p:extLst>
          </p:nvPr>
        </p:nvGraphicFramePr>
        <p:xfrm>
          <a:off x="0" y="719668"/>
          <a:ext cx="12192000" cy="6147157"/>
        </p:xfrm>
        <a:graphic>
          <a:graphicData uri="http://schemas.openxmlformats.org/drawingml/2006/table">
            <a:tbl>
              <a:tblPr firstRow="1" bandRow="1">
                <a:tableStyleId>{5940675A-B579-460E-94D1-54222C63F5DA}</a:tableStyleId>
              </a:tblPr>
              <a:tblGrid>
                <a:gridCol w="2032000">
                  <a:extLst>
                    <a:ext uri="{9D8B030D-6E8A-4147-A177-3AD203B41FA5}">
                      <a16:colId xmlns:a16="http://schemas.microsoft.com/office/drawing/2014/main" val="912393866"/>
                    </a:ext>
                  </a:extLst>
                </a:gridCol>
                <a:gridCol w="2418080">
                  <a:extLst>
                    <a:ext uri="{9D8B030D-6E8A-4147-A177-3AD203B41FA5}">
                      <a16:colId xmlns:a16="http://schemas.microsoft.com/office/drawing/2014/main" val="1862226677"/>
                    </a:ext>
                  </a:extLst>
                </a:gridCol>
                <a:gridCol w="3180080">
                  <a:extLst>
                    <a:ext uri="{9D8B030D-6E8A-4147-A177-3AD203B41FA5}">
                      <a16:colId xmlns:a16="http://schemas.microsoft.com/office/drawing/2014/main" val="15034256"/>
                    </a:ext>
                  </a:extLst>
                </a:gridCol>
                <a:gridCol w="4561840">
                  <a:extLst>
                    <a:ext uri="{9D8B030D-6E8A-4147-A177-3AD203B41FA5}">
                      <a16:colId xmlns:a16="http://schemas.microsoft.com/office/drawing/2014/main" val="146133363"/>
                    </a:ext>
                  </a:extLst>
                </a:gridCol>
              </a:tblGrid>
              <a:tr h="559622">
                <a:tc>
                  <a:txBody>
                    <a:bodyPr/>
                    <a:lstStyle/>
                    <a:p>
                      <a:pPr algn="just"/>
                      <a:r>
                        <a:rPr lang="en-GB" sz="1100" b="1" dirty="0">
                          <a:latin typeface="Arial" panose="020B0604020202020204" pitchFamily="34" charset="0"/>
                          <a:cs typeface="Arial" panose="020B0604020202020204" pitchFamily="34" charset="0"/>
                        </a:rPr>
                        <a:t>Author and title </a:t>
                      </a:r>
                    </a:p>
                  </a:txBody>
                  <a:tcPr/>
                </a:tc>
                <a:tc>
                  <a:txBody>
                    <a:bodyPr/>
                    <a:lstStyle/>
                    <a:p>
                      <a:pPr algn="just"/>
                      <a:r>
                        <a:rPr lang="en-GB" sz="1100" b="1" dirty="0">
                          <a:latin typeface="Arial" panose="020B0604020202020204" pitchFamily="34" charset="0"/>
                          <a:cs typeface="Arial" panose="020B0604020202020204" pitchFamily="34" charset="0"/>
                        </a:rPr>
                        <a:t>Research Questions or Research Objectives </a:t>
                      </a:r>
                    </a:p>
                  </a:txBody>
                  <a:tcPr/>
                </a:tc>
                <a:tc>
                  <a:txBody>
                    <a:bodyPr/>
                    <a:lstStyle/>
                    <a:p>
                      <a:pPr algn="just"/>
                      <a:r>
                        <a:rPr lang="en-GB" sz="1100" b="1" dirty="0">
                          <a:latin typeface="Arial" panose="020B0604020202020204" pitchFamily="34" charset="0"/>
                          <a:cs typeface="Arial" panose="020B0604020202020204" pitchFamily="34" charset="0"/>
                        </a:rPr>
                        <a:t>Methods and Sample </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b="1" dirty="0">
                          <a:latin typeface="Arial" panose="020B0604020202020204" pitchFamily="34" charset="0"/>
                          <a:cs typeface="Arial" panose="020B0604020202020204" pitchFamily="34" charset="0"/>
                        </a:rPr>
                        <a:t>Evaluation of the Article </a:t>
                      </a:r>
                    </a:p>
                  </a:txBody>
                  <a:tcPr/>
                </a:tc>
                <a:extLst>
                  <a:ext uri="{0D108BD9-81ED-4DB2-BD59-A6C34878D82A}">
                    <a16:rowId xmlns:a16="http://schemas.microsoft.com/office/drawing/2014/main" val="3856684218"/>
                  </a:ext>
                </a:extLst>
              </a:tr>
              <a:tr h="1086865">
                <a:tc>
                  <a:txBody>
                    <a:bodyPr/>
                    <a:lstStyle/>
                    <a:p>
                      <a:pPr algn="just"/>
                      <a:r>
                        <a:rPr lang="en-GB" sz="1100" dirty="0">
                          <a:latin typeface="Arial" panose="020B0604020202020204" pitchFamily="34" charset="0"/>
                          <a:cs typeface="Arial" panose="020B0604020202020204" pitchFamily="34" charset="0"/>
                        </a:rPr>
                        <a:t>LeBlanc et al, (2015)</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Social media involvement on childhood obesity</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Focus group and data (5844-55.6% is boys average age 10.4)</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The study was limited to children 9–11 years of age which limits the generalize other age sets and relied on children only. Therefore, it would have been helpful to ask both the children and parents to report on time spent in screen time to know their perspectives. </a:t>
                      </a:r>
                    </a:p>
                  </a:txBody>
                  <a:tcPr/>
                </a:tc>
                <a:extLst>
                  <a:ext uri="{0D108BD9-81ED-4DB2-BD59-A6C34878D82A}">
                    <a16:rowId xmlns:a16="http://schemas.microsoft.com/office/drawing/2014/main" val="435002566"/>
                  </a:ext>
                </a:extLst>
              </a:tr>
              <a:tr h="1086865">
                <a:tc>
                  <a:txBody>
                    <a:bodyPr/>
                    <a:lstStyle/>
                    <a:p>
                      <a:pPr algn="just"/>
                      <a:r>
                        <a:rPr lang="en-GB" sz="1100" dirty="0">
                          <a:latin typeface="Arial" panose="020B0604020202020204" pitchFamily="34" charset="0"/>
                          <a:cs typeface="Arial" panose="020B0604020202020204" pitchFamily="34" charset="0"/>
                        </a:rPr>
                        <a:t>Wong et al, (2017)</a:t>
                      </a:r>
                    </a:p>
                    <a:p>
                      <a:endParaRPr lang="en-GB" dirty="0"/>
                    </a:p>
                  </a:txBody>
                  <a:tcPr/>
                </a:tc>
                <a:tc>
                  <a:txBody>
                    <a:bodyPr/>
                    <a:lstStyle/>
                    <a:p>
                      <a:pPr algn="just"/>
                      <a:r>
                        <a:rPr lang="en-GB" sz="1100" dirty="0">
                          <a:latin typeface="Arial" panose="020B0604020202020204" pitchFamily="34" charset="0"/>
                          <a:cs typeface="Arial" panose="020B0604020202020204" pitchFamily="34" charset="0"/>
                        </a:rPr>
                        <a:t>Father involvement in preventing childhood obesity</a:t>
                      </a:r>
                    </a:p>
                  </a:txBody>
                  <a:tcPr/>
                </a:tc>
                <a:tc>
                  <a:txBody>
                    <a:bodyPr/>
                    <a:lstStyle/>
                    <a:p>
                      <a:pPr algn="just"/>
                      <a:r>
                        <a:rPr lang="en-GB" sz="1100" dirty="0">
                          <a:latin typeface="Arial" panose="020B0604020202020204" pitchFamily="34" charset="0"/>
                          <a:cs typeface="Arial" panose="020B0604020202020204" pitchFamily="34" charset="0"/>
                        </a:rPr>
                        <a:t>Records from Early Childhood Longitudinal Study–Birth Cohort (ECLS-B) from age 2 and age 4 children.</a:t>
                      </a:r>
                    </a:p>
                  </a:txBody>
                  <a:tcPr/>
                </a:tc>
                <a:tc>
                  <a:txBody>
                    <a:bodyPr/>
                    <a:lstStyle/>
                    <a:p>
                      <a:pPr algn="just"/>
                      <a:r>
                        <a:rPr lang="en-GB" sz="1100" dirty="0">
                          <a:latin typeface="Arial" panose="020B0604020202020204" pitchFamily="34" charset="0"/>
                          <a:cs typeface="Arial" panose="020B0604020202020204" pitchFamily="34" charset="0"/>
                        </a:rPr>
                        <a:t>Fathers who frequency taking their children, from age 2 to age 4.  outdoors and participation in active childcare there is lower risk of their children to become obese . However, the study sample included fathers who were not the primary caregivers.</a:t>
                      </a:r>
                    </a:p>
                  </a:txBody>
                  <a:tcPr/>
                </a:tc>
                <a:extLst>
                  <a:ext uri="{0D108BD9-81ED-4DB2-BD59-A6C34878D82A}">
                    <a16:rowId xmlns:a16="http://schemas.microsoft.com/office/drawing/2014/main" val="605809674"/>
                  </a:ext>
                </a:extLst>
              </a:tr>
              <a:tr h="920816">
                <a:tc>
                  <a:txBody>
                    <a:bodyPr/>
                    <a:lstStyle/>
                    <a:p>
                      <a:pPr algn="just"/>
                      <a:r>
                        <a:rPr lang="en-GB" sz="1100" dirty="0">
                          <a:latin typeface="Arial" panose="020B0604020202020204" pitchFamily="34" charset="0"/>
                          <a:cs typeface="Arial" panose="020B0604020202020204" pitchFamily="34" charset="0"/>
                        </a:rPr>
                        <a:t>Nelson et al, (2020)</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Parent neglect and children protection</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Semi-structure interview (23 health professionals) and focus groups with key professional stakeholders, from social care, health and education.</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If parent fail to provide or participate in treatment, childhood obesity can become a child protection concern. However, The sample size was limited, it is very important to  increase participation of school teachers and health visitors.</a:t>
                      </a:r>
                    </a:p>
                  </a:txBody>
                  <a:tcPr/>
                </a:tc>
                <a:extLst>
                  <a:ext uri="{0D108BD9-81ED-4DB2-BD59-A6C34878D82A}">
                    <a16:rowId xmlns:a16="http://schemas.microsoft.com/office/drawing/2014/main" val="692883745"/>
                  </a:ext>
                </a:extLst>
              </a:tr>
              <a:tr h="828055">
                <a:tc>
                  <a:txBody>
                    <a:bodyPr/>
                    <a:lstStyle/>
                    <a:p>
                      <a:pPr algn="just"/>
                      <a:r>
                        <a:rPr lang="en-GB" sz="1100" dirty="0">
                          <a:latin typeface="Arial" panose="020B0604020202020204" pitchFamily="34" charset="0"/>
                          <a:cs typeface="Arial" panose="020B0604020202020204" pitchFamily="34" charset="0"/>
                        </a:rPr>
                        <a:t>Povey et al, (2019)</a:t>
                      </a:r>
                    </a:p>
                  </a:txBody>
                  <a:tcPr/>
                </a:tc>
                <a:tc>
                  <a:txBody>
                    <a:bodyPr/>
                    <a:lstStyle/>
                    <a:p>
                      <a:pPr algn="just"/>
                      <a:r>
                        <a:rPr lang="en-GB" sz="1100" dirty="0">
                          <a:latin typeface="Arial" panose="020B0604020202020204" pitchFamily="34" charset="0"/>
                          <a:cs typeface="Arial" panose="020B0604020202020204" pitchFamily="34" charset="0"/>
                        </a:rPr>
                        <a:t>Family intervention in preventing childhood obesity</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Interview (10 families)</a:t>
                      </a:r>
                    </a:p>
                    <a:p>
                      <a:pPr algn="just"/>
                      <a:endParaRPr lang="en-GB" sz="1100" dirty="0">
                        <a:latin typeface="Arial" panose="020B0604020202020204" pitchFamily="34" charset="0"/>
                        <a:cs typeface="Arial" panose="020B0604020202020204" pitchFamily="34" charset="0"/>
                      </a:endParaRPr>
                    </a:p>
                  </a:txBody>
                  <a:tcPr/>
                </a:tc>
                <a:tc>
                  <a:txBody>
                    <a:bodyPr/>
                    <a:lstStyle/>
                    <a:p>
                      <a:pPr algn="just"/>
                      <a:r>
                        <a:rPr lang="en-GB" sz="1100" dirty="0">
                          <a:latin typeface="Arial" panose="020B0604020202020204" pitchFamily="34" charset="0"/>
                          <a:cs typeface="Arial" panose="020B0604020202020204" pitchFamily="34" charset="0"/>
                        </a:rPr>
                        <a:t>The method used is not relevant for the participant because the use of interview can lead to less open conversations. The questionnaire could be relevant method for this research.</a:t>
                      </a:r>
                    </a:p>
                  </a:txBody>
                  <a:tcPr/>
                </a:tc>
                <a:extLst>
                  <a:ext uri="{0D108BD9-81ED-4DB2-BD59-A6C34878D82A}">
                    <a16:rowId xmlns:a16="http://schemas.microsoft.com/office/drawing/2014/main" val="3425008552"/>
                  </a:ext>
                </a:extLst>
              </a:tr>
              <a:tr h="828055">
                <a:tc>
                  <a:txBody>
                    <a:bodyPr/>
                    <a:lstStyle/>
                    <a:p>
                      <a:pPr algn="just"/>
                      <a:r>
                        <a:rPr lang="en-GB" sz="1100" dirty="0">
                          <a:latin typeface="Arial" panose="020B0604020202020204" pitchFamily="34" charset="0"/>
                          <a:cs typeface="Arial" panose="020B0604020202020204" pitchFamily="34" charset="0"/>
                        </a:rPr>
                        <a:t>Nemecek et al, (2017)</a:t>
                      </a:r>
                    </a:p>
                  </a:txBody>
                  <a:tcPr/>
                </a:tc>
                <a:tc>
                  <a:txBody>
                    <a:bodyPr/>
                    <a:lstStyle/>
                    <a:p>
                      <a:pPr algn="just"/>
                      <a:r>
                        <a:rPr lang="en-GB" sz="1100" dirty="0">
                          <a:latin typeface="Arial" panose="020B0604020202020204" pitchFamily="34" charset="0"/>
                          <a:cs typeface="Arial" panose="020B0604020202020204" pitchFamily="34" charset="0"/>
                        </a:rPr>
                        <a:t>Parent perception on childhood obesity.</a:t>
                      </a:r>
                    </a:p>
                  </a:txBody>
                  <a:tcPr/>
                </a:tc>
                <a:tc>
                  <a:txBody>
                    <a:bodyPr/>
                    <a:lstStyle/>
                    <a:p>
                      <a:pPr algn="just"/>
                      <a:r>
                        <a:rPr lang="en-GB" sz="1100" dirty="0">
                          <a:latin typeface="Arial" panose="020B0604020202020204" pitchFamily="34" charset="0"/>
                          <a:cs typeface="Arial" panose="020B0604020202020204" pitchFamily="34" charset="0"/>
                        </a:rPr>
                        <a:t>Questionnaire on comprising items relating to parental weight and social demographics</a:t>
                      </a:r>
                    </a:p>
                  </a:txBody>
                  <a:tcPr/>
                </a:tc>
                <a:tc>
                  <a:txBody>
                    <a:bodyPr/>
                    <a:lstStyle/>
                    <a:p>
                      <a:pPr algn="just"/>
                      <a:r>
                        <a:rPr lang="en-GB" sz="1100" dirty="0">
                          <a:latin typeface="Arial" panose="020B0604020202020204" pitchFamily="34" charset="0"/>
                          <a:cs typeface="Arial" panose="020B0604020202020204" pitchFamily="34" charset="0"/>
                        </a:rPr>
                        <a:t>Because parents requested to provide information on their children's weight and height, as well as their projected weight status on questionnaire which were easy for them to provide false information. Therefore, observation could be relevant method for this research.</a:t>
                      </a:r>
                    </a:p>
                  </a:txBody>
                  <a:tcPr/>
                </a:tc>
                <a:extLst>
                  <a:ext uri="{0D108BD9-81ED-4DB2-BD59-A6C34878D82A}">
                    <a16:rowId xmlns:a16="http://schemas.microsoft.com/office/drawing/2014/main" val="842483292"/>
                  </a:ext>
                </a:extLst>
              </a:tr>
              <a:tr h="828055">
                <a:tc>
                  <a:txBody>
                    <a:bodyPr/>
                    <a:lstStyle/>
                    <a:p>
                      <a:pPr algn="just"/>
                      <a:r>
                        <a:rPr lang="en-GB" sz="1100" dirty="0">
                          <a:latin typeface="Arial" panose="020B0604020202020204" pitchFamily="34" charset="0"/>
                          <a:cs typeface="Arial" panose="020B0604020202020204" pitchFamily="34" charset="0"/>
                        </a:rPr>
                        <a:t>Schroeder et al, (2021)</a:t>
                      </a:r>
                    </a:p>
                  </a:txBody>
                  <a:tcPr/>
                </a:tc>
                <a:tc>
                  <a:txBody>
                    <a:bodyPr/>
                    <a:lstStyle/>
                    <a:p>
                      <a:pPr algn="just"/>
                      <a:r>
                        <a:rPr lang="en-GB" sz="1100" dirty="0">
                          <a:latin typeface="Arial" panose="020B0604020202020204" pitchFamily="34" charset="0"/>
                          <a:cs typeface="Arial" panose="020B0604020202020204" pitchFamily="34" charset="0"/>
                        </a:rPr>
                        <a:t>Association between Childhood experience and childhood obesity</a:t>
                      </a:r>
                    </a:p>
                  </a:txBody>
                  <a:tcPr/>
                </a:tc>
                <a:tc>
                  <a:txBody>
                    <a:bodyPr/>
                    <a:lstStyle/>
                    <a:p>
                      <a:pPr algn="just"/>
                      <a:r>
                        <a:rPr lang="en-GB" sz="1100" dirty="0">
                          <a:latin typeface="Arial" panose="020B0604020202020204" pitchFamily="34" charset="0"/>
                          <a:cs typeface="Arial" panose="020B0604020202020204" pitchFamily="34" charset="0"/>
                        </a:rPr>
                        <a:t>Data Records</a:t>
                      </a:r>
                    </a:p>
                  </a:txBody>
                  <a:tcPr/>
                </a:tc>
                <a:tc>
                  <a:txBody>
                    <a:bodyPr/>
                    <a:lstStyle/>
                    <a:p>
                      <a:pPr algn="just"/>
                      <a:r>
                        <a:rPr lang="en-GB" sz="1100" dirty="0">
                          <a:latin typeface="Arial" panose="020B0604020202020204" pitchFamily="34" charset="0"/>
                          <a:cs typeface="Arial" panose="020B0604020202020204" pitchFamily="34" charset="0"/>
                        </a:rPr>
                        <a:t>Adverse childhood experiences are associated with obesity during childhood, though the association is not consistent across ACEs or populations.</a:t>
                      </a:r>
                    </a:p>
                  </a:txBody>
                  <a:tcPr/>
                </a:tc>
                <a:extLst>
                  <a:ext uri="{0D108BD9-81ED-4DB2-BD59-A6C34878D82A}">
                    <a16:rowId xmlns:a16="http://schemas.microsoft.com/office/drawing/2014/main" val="3416446968"/>
                  </a:ext>
                </a:extLst>
              </a:tr>
            </a:tbl>
          </a:graphicData>
        </a:graphic>
      </p:graphicFrame>
    </p:spTree>
    <p:extLst>
      <p:ext uri="{BB962C8B-B14F-4D97-AF65-F5344CB8AC3E}">
        <p14:creationId xmlns:p14="http://schemas.microsoft.com/office/powerpoint/2010/main" val="990799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433954" y="0"/>
            <a:ext cx="9574828" cy="612559"/>
          </a:xfrm>
        </p:spPr>
        <p:txBody>
          <a:bodyPr>
            <a:normAutofit/>
          </a:bodyPr>
          <a:lstStyle/>
          <a:p>
            <a:r>
              <a:rPr lang="en-GB" sz="3200" dirty="0">
                <a:latin typeface="Arial" panose="020B0604020202020204" pitchFamily="34" charset="0"/>
                <a:cs typeface="Arial" panose="020B0604020202020204" pitchFamily="34" charset="0"/>
              </a:rPr>
              <a:t>                           Findings</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274155" y="612559"/>
            <a:ext cx="10919847" cy="5948641"/>
          </a:xfrm>
        </p:spPr>
        <p:txBody>
          <a:bodyPr>
            <a:normAutofit lnSpcReduction="10000"/>
          </a:bodyPr>
          <a:lstStyle/>
          <a:p>
            <a:pPr marL="0" indent="0" algn="just">
              <a:lnSpc>
                <a:spcPct val="150000"/>
              </a:lnSpc>
              <a:buNone/>
            </a:pPr>
            <a:r>
              <a:rPr lang="en-US" sz="1400" b="1" dirty="0">
                <a:latin typeface="Arial" panose="020B0604020202020204" pitchFamily="34" charset="0"/>
                <a:cs typeface="Arial" panose="020B0604020202020204" pitchFamily="34" charset="0"/>
              </a:rPr>
              <a:t>Key findings</a:t>
            </a:r>
            <a:r>
              <a:rPr lang="en-US" sz="1400" dirty="0">
                <a:latin typeface="Arial" panose="020B0604020202020204" pitchFamily="34" charset="0"/>
                <a:cs typeface="Arial" panose="020B0604020202020204" pitchFamily="34" charset="0"/>
              </a:rPr>
              <a:t> </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Obesity is influenced by family socioeconomic position</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Association between Informal childcare and obesity in children</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Environmental inequality influence childhood obesity</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Divide between advantaged and disadvantaged families</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Family involvement/ behavioural conception and misconception</a:t>
            </a:r>
          </a:p>
          <a:p>
            <a:pPr algn="just">
              <a:lnSpc>
                <a:spcPct val="150000"/>
              </a:lnSpc>
              <a:buFont typeface="+mj-lt"/>
              <a:buAutoNum type="arabicPeriod"/>
            </a:pPr>
            <a:r>
              <a:rPr lang="en-GB" sz="1200" dirty="0">
                <a:latin typeface="Arial" panose="020B0604020202020204" pitchFamily="34" charset="0"/>
                <a:cs typeface="Arial" panose="020B0604020202020204" pitchFamily="34" charset="0"/>
              </a:rPr>
              <a:t>Cultural and religious awareness are an appropriate means for obesity prevention initiatives. </a:t>
            </a:r>
          </a:p>
          <a:p>
            <a:pPr algn="just">
              <a:lnSpc>
                <a:spcPct val="150000"/>
              </a:lnSpc>
              <a:buFont typeface="+mj-lt"/>
              <a:buAutoNum type="arabicPeriod"/>
            </a:pPr>
            <a:r>
              <a:rPr lang="en-US" sz="1200" dirty="0">
                <a:latin typeface="Arial" panose="020B0604020202020204" pitchFamily="34" charset="0"/>
                <a:cs typeface="Arial" panose="020B0604020202020204" pitchFamily="34" charset="0"/>
              </a:rPr>
              <a:t>Association between childhood experience and childhood obesity</a:t>
            </a:r>
          </a:p>
          <a:p>
            <a:pPr marL="0" indent="0" algn="just">
              <a:lnSpc>
                <a:spcPct val="150000"/>
              </a:lnSpc>
              <a:buNone/>
            </a:pPr>
            <a:r>
              <a:rPr lang="en-US" sz="1400" b="1" dirty="0">
                <a:latin typeface="Arial" panose="020B0604020202020204" pitchFamily="34" charset="0"/>
                <a:cs typeface="Arial" panose="020B0604020202020204" pitchFamily="34" charset="0"/>
              </a:rPr>
              <a:t>Key themes</a:t>
            </a:r>
            <a:endParaRPr lang="en-US" sz="1400" dirty="0">
              <a:latin typeface="Arial" panose="020B0604020202020204" pitchFamily="34" charset="0"/>
              <a:cs typeface="Arial" panose="020B0604020202020204" pitchFamily="34" charset="0"/>
            </a:endParaRP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The household routines and self-regulation </a:t>
            </a: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Amount of greenspace in the local area</a:t>
            </a: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Parents losing control over the child’s feeding and activity levels</a:t>
            </a: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Social media involvement on childhood obesity</a:t>
            </a: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Parent neglect and not participate</a:t>
            </a:r>
          </a:p>
          <a:p>
            <a:pPr marL="514350" indent="-514350" algn="just">
              <a:lnSpc>
                <a:spcPct val="150000"/>
              </a:lnSpc>
              <a:buFont typeface="+mj-lt"/>
              <a:buAutoNum type="arabicPeriod"/>
            </a:pPr>
            <a:r>
              <a:rPr lang="en-GB" sz="1200" dirty="0">
                <a:latin typeface="Arial" panose="020B0604020202020204" pitchFamily="34" charset="0"/>
                <a:cs typeface="Arial" panose="020B0604020202020204" pitchFamily="34" charset="0"/>
              </a:rPr>
              <a:t>The Islamic narratives is ideal healthy life. </a:t>
            </a:r>
          </a:p>
          <a:p>
            <a:pPr marL="514350" indent="-514350">
              <a:buFont typeface="+mj-lt"/>
              <a:buAutoNum type="arabicPeriod"/>
            </a:pPr>
            <a:endParaRPr lang="en-GB" sz="1200" dirty="0">
              <a:latin typeface="+mj-lt"/>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2112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1265</TotalTime>
  <Words>1222</Words>
  <Application>Microsoft Office PowerPoint</Application>
  <PresentationFormat>Widescreen</PresentationFormat>
  <Paragraphs>95</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Introduction to Research BMHP5005 Viva</vt:lpstr>
      <vt:lpstr>Literature Review Focus</vt:lpstr>
      <vt:lpstr>Methods</vt:lpstr>
      <vt:lpstr>Literature Review</vt:lpstr>
      <vt:lpstr>Literature Review</vt:lpstr>
      <vt:lpstr>                           Findings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Amina Abdallah</cp:lastModifiedBy>
  <cp:revision>26</cp:revision>
  <dcterms:created xsi:type="dcterms:W3CDTF">2020-04-30T09:56:57Z</dcterms:created>
  <dcterms:modified xsi:type="dcterms:W3CDTF">2021-08-11T20:41:41Z</dcterms:modified>
</cp:coreProperties>
</file>