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59" r:id="rId4"/>
    <p:sldId id="269" r:id="rId5"/>
    <p:sldId id="260" r:id="rId6"/>
    <p:sldId id="261" r:id="rId7"/>
    <p:sldId id="264" r:id="rId8"/>
    <p:sldId id="270" r:id="rId9"/>
    <p:sldId id="265" r:id="rId10"/>
    <p:sldId id="271" r:id="rId11"/>
    <p:sldId id="263" r:id="rId12"/>
    <p:sldId id="266" r:id="rId13"/>
    <p:sldId id="267" r:id="rId14"/>
    <p:sldId id="272" r:id="rId15"/>
    <p:sldId id="273" r:id="rId16"/>
    <p:sldId id="274" r:id="rId17"/>
    <p:sldId id="27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474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D63561-6DF5-36C3-BFEB-A4C7022FAD02}" v="651" dt="2021-03-28T13:45:54.614"/>
    <p1510:client id="{51FAF4F1-0705-C218-A533-0CF1DEE8BE06}" v="351" dt="2021-03-28T11:07:55.707"/>
    <p1510:client id="{6D6C48BC-37B5-D853-2664-B569481D34C7}" v="10" dt="2021-04-01T08:38:43.652"/>
    <p1510:client id="{8EFDEABB-A19B-CA99-58F7-78E91E01415D}" v="86" dt="2021-03-25T13:23:13.253"/>
    <p1510:client id="{BCC6F331-6F3F-47AE-A4D2-0681ACEBF970}" v="1464" dt="2021-04-26T20:54:26.099"/>
    <p1510:client id="{BFC52CF0-EC93-4F9E-889C-07F1B1120408}" v="273" dt="2021-03-25T10:21:33.046"/>
    <p1510:client id="{CBC19D7A-6609-FFCB-457F-90C4DC1CCD47}" v="1137" dt="2021-04-05T11:43:16.134"/>
    <p1510:client id="{D12FEBB7-4C9A-2889-F5B8-5F709D55AE1D}" v="4" dt="2021-03-27T21:21:50.812"/>
    <p1510:client id="{E5EDADC0-965F-D81D-3A11-5BB1CD75DC60}" v="982" dt="2021-03-29T20:01:12.392"/>
    <p1510:client id="{FDFF133D-3DF0-3752-4E23-ECF5F97EB82D}" v="10" dt="2021-03-25T11:56:55.4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9689" autoAdjust="0"/>
  </p:normalViewPr>
  <p:slideViewPr>
    <p:cSldViewPr snapToGrid="0">
      <p:cViewPr>
        <p:scale>
          <a:sx n="66" d="100"/>
          <a:sy n="66" d="100"/>
        </p:scale>
        <p:origin x="876"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55CF54-60C2-4F19-9672-0B6A1C5D6EA3}" type="datetimeFigureOut">
              <a:rPr lang="en-US"/>
              <a:t>4/26/2021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EE5820-3891-4591-BCD5-2200A07DFFD6}" type="slidenum">
              <a:rPr lang="en-US"/>
              <a:t>‹#›</a:t>
            </a:fld>
            <a:endParaRPr lang="en-US"/>
          </a:p>
        </p:txBody>
      </p:sp>
    </p:spTree>
    <p:extLst>
      <p:ext uri="{BB962C8B-B14F-4D97-AF65-F5344CB8AC3E}">
        <p14:creationId xmlns:p14="http://schemas.microsoft.com/office/powerpoint/2010/main" val="21745829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8FEE5820-3891-4591-BCD5-2200A07DFFD6}" type="slidenum">
              <a:rPr lang="en-US"/>
              <a:t>1</a:t>
            </a:fld>
            <a:endParaRPr lang="en-US"/>
          </a:p>
        </p:txBody>
      </p:sp>
    </p:spTree>
    <p:extLst>
      <p:ext uri="{BB962C8B-B14F-4D97-AF65-F5344CB8AC3E}">
        <p14:creationId xmlns:p14="http://schemas.microsoft.com/office/powerpoint/2010/main" val="10000007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Intext Citations within Notes Section.</a:t>
            </a:r>
          </a:p>
        </p:txBody>
      </p:sp>
      <p:sp>
        <p:nvSpPr>
          <p:cNvPr id="4" name="Slide Number Placeholder 3"/>
          <p:cNvSpPr>
            <a:spLocks noGrp="1"/>
          </p:cNvSpPr>
          <p:nvPr>
            <p:ph type="sldNum" sz="quarter" idx="5"/>
          </p:nvPr>
        </p:nvSpPr>
        <p:spPr/>
        <p:txBody>
          <a:bodyPr/>
          <a:lstStyle/>
          <a:p>
            <a:fld id="{8FEE5820-3891-4591-BCD5-2200A07DFFD6}" type="slidenum">
              <a:rPr lang="en-US"/>
              <a:t>2</a:t>
            </a:fld>
            <a:endParaRPr lang="en-US"/>
          </a:p>
        </p:txBody>
      </p:sp>
    </p:spTree>
    <p:extLst>
      <p:ext uri="{BB962C8B-B14F-4D97-AF65-F5344CB8AC3E}">
        <p14:creationId xmlns:p14="http://schemas.microsoft.com/office/powerpoint/2010/main" val="33959252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Overview of McDonalds – </a:t>
            </a:r>
            <a:r>
              <a:rPr lang="en-US" dirty="0"/>
              <a:t>History of evolution, Company Profile, Value, Global Reach, Mission Statement, Goals, objectives.</a:t>
            </a:r>
          </a:p>
          <a:p>
            <a:endParaRPr lang="en-US" b="1" dirty="0">
              <a:cs typeface="Calibri"/>
            </a:endParaRPr>
          </a:p>
          <a:p>
            <a:r>
              <a:rPr lang="en-US" dirty="0"/>
              <a:t>McDonalds was founded in the 1940’s, by brothers Richard and Maurice. However, it wasn’t until the mid 50’s (1955) When Ray Kroc joined as a franchisee, later buying the company that McDonalds corporation was founded. </a:t>
            </a:r>
            <a:endParaRPr lang="en-US" dirty="0">
              <a:cs typeface="Calibri"/>
            </a:endParaRPr>
          </a:p>
          <a:p>
            <a:r>
              <a:rPr lang="en-US" dirty="0"/>
              <a:t>They specialize in food which can be prepared and served quickly, coining the phrase “Fast Food” according to </a:t>
            </a:r>
            <a:r>
              <a:rPr lang="en-US" b="1" dirty="0"/>
              <a:t>Merriam-Webster (2021) </a:t>
            </a:r>
            <a:r>
              <a:rPr lang="en-US" dirty="0"/>
              <a:t> fast-food, first appeared in 1951. </a:t>
            </a:r>
            <a:endParaRPr lang="en-US" dirty="0">
              <a:cs typeface="Calibri"/>
            </a:endParaRPr>
          </a:p>
          <a:p>
            <a:r>
              <a:rPr lang="en-US" dirty="0"/>
              <a:t>McDonalds is the world's largest restaurant chain and has 39,198 outlets in 119 countries </a:t>
            </a:r>
            <a:r>
              <a:rPr lang="en-US" b="1" dirty="0"/>
              <a:t>(McDonalds Corporate, 2021).</a:t>
            </a:r>
            <a:r>
              <a:rPr lang="en-US" dirty="0"/>
              <a:t> Of these 36,521 are franchised which equates to 93% of all Mcdonald's restaurants </a:t>
            </a:r>
            <a:r>
              <a:rPr lang="en-US" b="1" dirty="0"/>
              <a:t>(UNITED STATES SECURITIES AND EXCHANGE COMMISSION, 2021)</a:t>
            </a:r>
            <a:endParaRPr lang="en-US" dirty="0"/>
          </a:p>
          <a:p>
            <a:r>
              <a:rPr lang="en-US" dirty="0"/>
              <a:t>Easily recognized by their iconic golden arches introduced in 1968, according </a:t>
            </a:r>
            <a:r>
              <a:rPr lang="en-US" b="1" dirty="0"/>
              <a:t>Cliffe, (2020) </a:t>
            </a:r>
            <a:r>
              <a:rPr lang="en-US" dirty="0"/>
              <a:t>they are the ninth most recognizable brand in the world.</a:t>
            </a:r>
            <a:endParaRPr lang="en-US" dirty="0">
              <a:cs typeface="Calibri"/>
            </a:endParaRPr>
          </a:p>
          <a:p>
            <a:r>
              <a:rPr lang="en-US" dirty="0"/>
              <a:t>McDonald’s employs 200,000 people worldwide, which is a 2.44% decline from 2019 </a:t>
            </a:r>
            <a:r>
              <a:rPr lang="en-US" b="1" dirty="0"/>
              <a:t>(Macrotrends, 2021). </a:t>
            </a:r>
            <a:r>
              <a:rPr lang="en-US" dirty="0"/>
              <a:t>This decline is strongly linked to the increase in AI Technology.</a:t>
            </a:r>
            <a:r>
              <a:rPr lang="en-US" b="1" dirty="0"/>
              <a:t>(Taylor, 2016)</a:t>
            </a:r>
          </a:p>
          <a:p>
            <a:endParaRPr lang="en-US" b="1" dirty="0">
              <a:cs typeface="Calibri"/>
            </a:endParaRPr>
          </a:p>
          <a:p>
            <a:endParaRPr lang="en-US" dirty="0"/>
          </a:p>
        </p:txBody>
      </p:sp>
      <p:sp>
        <p:nvSpPr>
          <p:cNvPr id="4" name="Slide Number Placeholder 3"/>
          <p:cNvSpPr>
            <a:spLocks noGrp="1"/>
          </p:cNvSpPr>
          <p:nvPr>
            <p:ph type="sldNum" sz="quarter" idx="5"/>
          </p:nvPr>
        </p:nvSpPr>
        <p:spPr/>
        <p:txBody>
          <a:bodyPr/>
          <a:lstStyle/>
          <a:p>
            <a:fld id="{8FEE5820-3891-4591-BCD5-2200A07DFFD6}" type="slidenum">
              <a:rPr lang="en-US"/>
              <a:t>3</a:t>
            </a:fld>
            <a:endParaRPr lang="en-US"/>
          </a:p>
        </p:txBody>
      </p:sp>
    </p:spTree>
    <p:extLst>
      <p:ext uri="{BB962C8B-B14F-4D97-AF65-F5344CB8AC3E}">
        <p14:creationId xmlns:p14="http://schemas.microsoft.com/office/powerpoint/2010/main" val="38733980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Overview of McDonalds – </a:t>
            </a:r>
            <a:r>
              <a:rPr lang="en-US" dirty="0"/>
              <a:t>History of evolution, Company Profile, Value, Global Reach, Mission Statement, Goals, objectives.</a:t>
            </a:r>
          </a:p>
          <a:p>
            <a:endParaRPr lang="en-US" b="1" dirty="0">
              <a:cs typeface="Calibri"/>
            </a:endParaRPr>
          </a:p>
          <a:p>
            <a:r>
              <a:rPr lang="en-US" dirty="0"/>
              <a:t>McDonalds reported a profit of $129bn, although this was a drop of 1bn from 2019, they have attributed due to Covid-19 </a:t>
            </a:r>
            <a:r>
              <a:rPr lang="en-US" b="1" dirty="0"/>
              <a:t>(Statista, 2021). </a:t>
            </a:r>
            <a:r>
              <a:rPr lang="en-US" dirty="0"/>
              <a:t>Although </a:t>
            </a:r>
            <a:r>
              <a:rPr lang="en-US" b="1" dirty="0"/>
              <a:t>Hall (2021)</a:t>
            </a:r>
            <a:r>
              <a:rPr lang="en-US" dirty="0"/>
              <a:t> reveals McDonalds are still within the dividend aristocrats and based on historical data are safe investors.</a:t>
            </a:r>
            <a:endParaRPr lang="en-US" dirty="0">
              <a:cs typeface="Calibri"/>
            </a:endParaRPr>
          </a:p>
          <a:p>
            <a:r>
              <a:rPr lang="en-US" dirty="0"/>
              <a:t>However, Mcdonald’s does not make all its money from fast-food, According to</a:t>
            </a:r>
            <a:r>
              <a:rPr lang="en-US" b="1" dirty="0"/>
              <a:t> Lockie, (2021)</a:t>
            </a:r>
            <a:r>
              <a:rPr lang="en-US" dirty="0"/>
              <a:t> in fact they make more money from the land in which the restaurants stand by taking a royalty from the franchisees sales and from leases.</a:t>
            </a:r>
            <a:endParaRPr lang="en-US" dirty="0">
              <a:cs typeface="Calibri"/>
            </a:endParaRPr>
          </a:p>
          <a:p>
            <a:r>
              <a:rPr lang="en-US" dirty="0"/>
              <a:t>In 1979 Mcdonalds introduced Happy meals, which means that McDonalds are also the largest toy distributor in the world and according to </a:t>
            </a:r>
            <a:r>
              <a:rPr lang="en-US" b="1" dirty="0" err="1"/>
              <a:t>Newsdesk</a:t>
            </a:r>
            <a:r>
              <a:rPr lang="en-US" b="1" dirty="0"/>
              <a:t> Cambridge (2019)</a:t>
            </a:r>
            <a:r>
              <a:rPr lang="en-US" dirty="0"/>
              <a:t> twenty percent of sales include a toy.</a:t>
            </a:r>
            <a:endParaRPr lang="en-US" dirty="0">
              <a:cs typeface="Calibri"/>
            </a:endParaRPr>
          </a:p>
          <a:p>
            <a:r>
              <a:rPr lang="en-US" dirty="0"/>
              <a:t>Mission statement</a:t>
            </a:r>
            <a:endParaRPr lang="en-US" dirty="0">
              <a:cs typeface="Calibri" panose="020F0502020204030204"/>
            </a:endParaRPr>
          </a:p>
          <a:p>
            <a:r>
              <a:rPr lang="en-US" dirty="0"/>
              <a:t>• Mission </a:t>
            </a:r>
            <a:r>
              <a:rPr lang="en-US" i="1" dirty="0"/>
              <a:t>“to create delicious feel-good moments for everyone”</a:t>
            </a:r>
            <a:endParaRPr lang="en-US" dirty="0"/>
          </a:p>
          <a:p>
            <a:r>
              <a:rPr lang="en-US" dirty="0"/>
              <a:t>• McDonalds Core values  </a:t>
            </a:r>
            <a:endParaRPr lang="en-US" dirty="0">
              <a:cs typeface="Calibri"/>
            </a:endParaRPr>
          </a:p>
          <a:p>
            <a:r>
              <a:rPr lang="en-US" dirty="0"/>
              <a:t>1. Serve – “</a:t>
            </a:r>
            <a:r>
              <a:rPr lang="en-US" i="1" dirty="0"/>
              <a:t>We put our customers and people first</a:t>
            </a:r>
            <a:r>
              <a:rPr lang="en-US" dirty="0"/>
              <a:t>”</a:t>
            </a:r>
            <a:endParaRPr lang="en-US" dirty="0">
              <a:cs typeface="Calibri"/>
            </a:endParaRPr>
          </a:p>
          <a:p>
            <a:r>
              <a:rPr lang="en-US" dirty="0"/>
              <a:t>2. Inclusion – “We open our doors to everyone”</a:t>
            </a:r>
            <a:endParaRPr lang="en-US" dirty="0">
              <a:cs typeface="Calibri"/>
            </a:endParaRPr>
          </a:p>
          <a:p>
            <a:r>
              <a:rPr lang="en-US" dirty="0"/>
              <a:t>3. Integrity – “We do the right thing”</a:t>
            </a:r>
            <a:endParaRPr lang="en-US" dirty="0">
              <a:cs typeface="Calibri"/>
            </a:endParaRPr>
          </a:p>
          <a:p>
            <a:r>
              <a:rPr lang="en-US" dirty="0"/>
              <a:t>4. Community – “We are good Neighbours.”</a:t>
            </a:r>
            <a:endParaRPr lang="en-US" dirty="0">
              <a:cs typeface="Calibri"/>
            </a:endParaRPr>
          </a:p>
          <a:p>
            <a:endParaRPr lang="en-US" dirty="0">
              <a:cs typeface="Calibri"/>
            </a:endParaRPr>
          </a:p>
          <a:p>
            <a:endParaRPr lang="en-US" dirty="0">
              <a:cs typeface="Calibri"/>
            </a:endParaRPr>
          </a:p>
          <a:p>
            <a:endParaRPr lang="en-US" b="1" dirty="0">
              <a:cs typeface="Calibri"/>
            </a:endParaRPr>
          </a:p>
          <a:p>
            <a:endParaRPr lang="en-US" b="1" dirty="0">
              <a:cs typeface="Calibri"/>
            </a:endParaRPr>
          </a:p>
          <a:p>
            <a:endParaRPr lang="en-US" dirty="0">
              <a:cs typeface="Calibri"/>
            </a:endParaRPr>
          </a:p>
          <a:p>
            <a:endParaRPr lang="en-US" b="1" dirty="0">
              <a:cs typeface="Calibri"/>
            </a:endParaRPr>
          </a:p>
        </p:txBody>
      </p:sp>
      <p:sp>
        <p:nvSpPr>
          <p:cNvPr id="4" name="Slide Number Placeholder 3"/>
          <p:cNvSpPr>
            <a:spLocks noGrp="1"/>
          </p:cNvSpPr>
          <p:nvPr>
            <p:ph type="sldNum" sz="quarter" idx="5"/>
          </p:nvPr>
        </p:nvSpPr>
        <p:spPr/>
        <p:txBody>
          <a:bodyPr/>
          <a:lstStyle/>
          <a:p>
            <a:fld id="{8FEE5820-3891-4591-BCD5-2200A07DFFD6}" type="slidenum">
              <a:rPr lang="en-US"/>
              <a:t>4</a:t>
            </a:fld>
            <a:endParaRPr lang="en-US"/>
          </a:p>
        </p:txBody>
      </p:sp>
    </p:spTree>
    <p:extLst>
      <p:ext uri="{BB962C8B-B14F-4D97-AF65-F5344CB8AC3E}">
        <p14:creationId xmlns:p14="http://schemas.microsoft.com/office/powerpoint/2010/main" val="42565742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Strengths</a:t>
            </a:r>
            <a:endParaRPr lang="en-US" dirty="0"/>
          </a:p>
          <a:p>
            <a:r>
              <a:rPr lang="en-US" dirty="0"/>
              <a:t>Being the</a:t>
            </a:r>
            <a:r>
              <a:rPr lang="en-US" b="1" dirty="0"/>
              <a:t> Largest</a:t>
            </a:r>
            <a:r>
              <a:rPr lang="en-US" dirty="0"/>
              <a:t> Restaurant brand in the world, means they have a competitive advantage and can exercise its </a:t>
            </a:r>
            <a:r>
              <a:rPr lang="en-US" b="1" dirty="0"/>
              <a:t>market power</a:t>
            </a:r>
            <a:r>
              <a:rPr lang="en-US" dirty="0"/>
              <a:t> over its supply chain, they have </a:t>
            </a:r>
            <a:r>
              <a:rPr lang="en-US" b="1" dirty="0"/>
              <a:t>Partnerships</a:t>
            </a:r>
            <a:r>
              <a:rPr lang="en-US" dirty="0"/>
              <a:t> with well known brands such as </a:t>
            </a:r>
            <a:r>
              <a:rPr lang="en-US" dirty="0" err="1"/>
              <a:t>Cokecola</a:t>
            </a:r>
            <a:r>
              <a:rPr lang="en-US" dirty="0"/>
              <a:t>, Dannon Yogurt and Heinz Ketchup etc. They own </a:t>
            </a:r>
            <a:r>
              <a:rPr lang="en-US" b="1" dirty="0"/>
              <a:t>Real Estate</a:t>
            </a:r>
            <a:r>
              <a:rPr lang="en-US" dirty="0"/>
              <a:t> in which the restaurants stand and make revenue from their </a:t>
            </a:r>
            <a:r>
              <a:rPr lang="en-US" b="1" dirty="0"/>
              <a:t>Franchises</a:t>
            </a:r>
            <a:r>
              <a:rPr lang="en-US" dirty="0"/>
              <a:t> in from of rent and by having an agreement in place which means they procure the uniformed Branding, recipes, Name, and ingredients etc. Having franchisees, means they </a:t>
            </a:r>
            <a:r>
              <a:rPr lang="en-US" b="1" dirty="0"/>
              <a:t>outsource</a:t>
            </a:r>
            <a:r>
              <a:rPr lang="en-US" dirty="0"/>
              <a:t> the risk, but also share the costs across the chain which also results in </a:t>
            </a:r>
            <a:r>
              <a:rPr lang="en-US" b="1" dirty="0"/>
              <a:t>Affordable </a:t>
            </a:r>
            <a:r>
              <a:rPr lang="en-US" dirty="0"/>
              <a:t>food for the consumer. Uniformity from their </a:t>
            </a:r>
            <a:r>
              <a:rPr lang="en-US" b="1" dirty="0"/>
              <a:t>systems approach</a:t>
            </a:r>
            <a:r>
              <a:rPr lang="en-US" dirty="0"/>
              <a:t> means they can seek the most efficient processes and deliver </a:t>
            </a:r>
            <a:r>
              <a:rPr lang="en-US" b="1" dirty="0"/>
              <a:t>fast </a:t>
            </a:r>
            <a:r>
              <a:rPr lang="en-US" dirty="0"/>
              <a:t>and </a:t>
            </a:r>
            <a:r>
              <a:rPr lang="en-US" b="1" dirty="0"/>
              <a:t>consistent </a:t>
            </a:r>
            <a:r>
              <a:rPr lang="en-US" dirty="0"/>
              <a:t>food to their customers. McDonalds has a recognizable restaurant </a:t>
            </a:r>
            <a:r>
              <a:rPr lang="en-US" b="1" dirty="0"/>
              <a:t>brand</a:t>
            </a:r>
            <a:r>
              <a:rPr lang="en-US" dirty="0"/>
              <a:t> with only Starbucks appearing in top list </a:t>
            </a:r>
            <a:r>
              <a:rPr lang="en-US" b="1" dirty="0"/>
              <a:t>(Jurevicius, 2020)</a:t>
            </a:r>
            <a:r>
              <a:rPr lang="en-US" dirty="0"/>
              <a:t> this also means they spend less on </a:t>
            </a:r>
            <a:r>
              <a:rPr lang="en-US" b="1" dirty="0"/>
              <a:t>advertising </a:t>
            </a:r>
            <a:r>
              <a:rPr lang="en-US" dirty="0"/>
              <a:t>as its familiar across the world, they also have a strong celebrity endorsement and co-endorse Coca Cola and spite which means they are able to sell their products the cheapest. </a:t>
            </a:r>
            <a:r>
              <a:rPr lang="en-US" b="1" dirty="0"/>
              <a:t>Training and Development</a:t>
            </a:r>
            <a:r>
              <a:rPr lang="en-US" dirty="0"/>
              <a:t> for all franchisees and eligible employees through their eight McDonald Hamburger Universities around the world. McDonalds </a:t>
            </a:r>
            <a:r>
              <a:rPr lang="en-US" b="1" dirty="0"/>
              <a:t>Quality Control</a:t>
            </a:r>
            <a:r>
              <a:rPr lang="en-US" dirty="0"/>
              <a:t> of its global suppliers and quality products ensures consistent production and taste, so no matter where you are, either Carmarthen or New York the food tastes the same.</a:t>
            </a:r>
            <a:endParaRPr lang="en-US" dirty="0">
              <a:cs typeface="Calibri"/>
            </a:endParaRPr>
          </a:p>
          <a:p>
            <a:r>
              <a:rPr lang="en-US" dirty="0">
                <a:cs typeface="Calibri"/>
              </a:rPr>
              <a:t>The Majority of McDonalds restaurants are </a:t>
            </a:r>
            <a:r>
              <a:rPr lang="en-US" b="1" dirty="0">
                <a:cs typeface="Calibri"/>
              </a:rPr>
              <a:t>open</a:t>
            </a:r>
            <a:r>
              <a:rPr lang="en-US" dirty="0">
                <a:cs typeface="Calibri"/>
              </a:rPr>
              <a:t> 24 hours</a:t>
            </a:r>
          </a:p>
          <a:p>
            <a:endParaRPr lang="en-US" dirty="0"/>
          </a:p>
          <a:p>
            <a:r>
              <a:rPr lang="en-US" b="1" dirty="0"/>
              <a:t>Weakness</a:t>
            </a:r>
            <a:endParaRPr lang="en-US" b="1" dirty="0">
              <a:cs typeface="Calibri"/>
            </a:endParaRPr>
          </a:p>
          <a:p>
            <a:r>
              <a:rPr lang="en-US" dirty="0"/>
              <a:t>McDonalds Revenue is made up from 35 percent USA with the rest coming from countries such as the U.K, France, and Canada, who have been impacted by </a:t>
            </a:r>
            <a:r>
              <a:rPr lang="en-US" b="1" dirty="0"/>
              <a:t>Covid-19</a:t>
            </a:r>
            <a:r>
              <a:rPr lang="en-US" dirty="0"/>
              <a:t> due to force closures. They have struggled to penetrate the eastern markets of China, Singapore, Malaysia, and India due to cultural differences and as such are dependent on stronger </a:t>
            </a:r>
            <a:r>
              <a:rPr lang="en-US" b="1" dirty="0"/>
              <a:t>markets</a:t>
            </a:r>
            <a:r>
              <a:rPr lang="en-US" dirty="0"/>
              <a:t> to balance profits.</a:t>
            </a:r>
          </a:p>
          <a:p>
            <a:r>
              <a:rPr lang="en-US" dirty="0"/>
              <a:t>AS many restaurants are franchised this also adds</a:t>
            </a:r>
            <a:r>
              <a:rPr lang="en-US" b="1" dirty="0"/>
              <a:t> risk</a:t>
            </a:r>
            <a:r>
              <a:rPr lang="en-US" dirty="0"/>
              <a:t> and Mcdonnolds must bail out struggling franchises who are financially impacted by wage-rate inflation, store remodels, tech upgrades and of course Covid-19 with rent deferrals etc.</a:t>
            </a:r>
            <a:endParaRPr lang="en-US" dirty="0">
              <a:cs typeface="Calibri"/>
            </a:endParaRPr>
          </a:p>
          <a:p>
            <a:r>
              <a:rPr lang="en-US" dirty="0"/>
              <a:t>The </a:t>
            </a:r>
            <a:r>
              <a:rPr lang="en-US" b="1" dirty="0"/>
              <a:t>supply chain</a:t>
            </a:r>
            <a:r>
              <a:rPr lang="en-US" dirty="0"/>
              <a:t> has a large exposure of risk potential, due to McDonalds streamlined menu, if raw materials are not delivered on time or to quality control this causes interruptions which increase operational expense and reduce profits and revenue. </a:t>
            </a:r>
            <a:endParaRPr lang="en-US" dirty="0">
              <a:cs typeface="Calibri"/>
            </a:endParaRPr>
          </a:p>
          <a:p>
            <a:r>
              <a:rPr lang="en-US" b="1" dirty="0"/>
              <a:t>Employee dissatisfaction</a:t>
            </a:r>
            <a:r>
              <a:rPr lang="en-US" dirty="0"/>
              <a:t> due to low wages, </a:t>
            </a:r>
            <a:r>
              <a:rPr lang="en-US" dirty="0" err="1"/>
              <a:t>zero-hour</a:t>
            </a:r>
            <a:r>
              <a:rPr lang="en-US" dirty="0"/>
              <a:t> contracts, unfair treatment, safety fears and employing underaged staff over recent years has impacted McDonalds reputation.</a:t>
            </a:r>
            <a:endParaRPr lang="en-US" dirty="0">
              <a:cs typeface="Calibri"/>
            </a:endParaRPr>
          </a:p>
          <a:p>
            <a:r>
              <a:rPr lang="en-US" b="1" dirty="0">
                <a:cs typeface="Calibri"/>
              </a:rPr>
              <a:t>Negative press</a:t>
            </a:r>
            <a:r>
              <a:rPr lang="en-US" dirty="0">
                <a:cs typeface="Calibri"/>
              </a:rPr>
              <a:t> surrounding employees pay &amp; rights, Unhealthy food menu.</a:t>
            </a:r>
          </a:p>
          <a:p>
            <a:endParaRPr lang="en-US" dirty="0"/>
          </a:p>
          <a:p>
            <a:r>
              <a:rPr lang="en-US" b="1" dirty="0"/>
              <a:t>Opportunities</a:t>
            </a:r>
            <a:endParaRPr lang="en-US" dirty="0"/>
          </a:p>
          <a:p>
            <a:r>
              <a:rPr lang="en-US" dirty="0"/>
              <a:t>Over recent years McDonalds have introduced more </a:t>
            </a:r>
            <a:r>
              <a:rPr lang="en-US" b="1" dirty="0"/>
              <a:t>technology</a:t>
            </a:r>
            <a:r>
              <a:rPr lang="en-US" dirty="0"/>
              <a:t> and made use of artificial Intelligence </a:t>
            </a:r>
            <a:r>
              <a:rPr lang="en-US" b="1" dirty="0"/>
              <a:t>(AI)</a:t>
            </a:r>
            <a:r>
              <a:rPr lang="en-US" dirty="0"/>
              <a:t> in the forms of self-serving kiosks, mobile orders, and payment systems. </a:t>
            </a:r>
            <a:r>
              <a:rPr lang="en-US" b="1" dirty="0"/>
              <a:t>Thompson, Bonnet, &amp; Ye, (2020)</a:t>
            </a:r>
            <a:r>
              <a:rPr lang="en-US" dirty="0"/>
              <a:t> state how McDonalds is now eager to enhance its mobile engagement with younger customers and has purchased a stake in Plexure which allows mobile ordering and provides customers with offers which increased loyalty from consumers.</a:t>
            </a:r>
            <a:endParaRPr lang="en-US" dirty="0">
              <a:cs typeface="Calibri"/>
            </a:endParaRPr>
          </a:p>
          <a:p>
            <a:endParaRPr lang="en-US" dirty="0"/>
          </a:p>
          <a:p>
            <a:r>
              <a:rPr lang="en-US" dirty="0"/>
              <a:t>Increasing international </a:t>
            </a:r>
            <a:r>
              <a:rPr lang="en-US" b="1" dirty="0"/>
              <a:t>trade agreements</a:t>
            </a:r>
            <a:r>
              <a:rPr lang="en-US" dirty="0"/>
              <a:t> can assist to expand its multinational businesses due to improved international trade which can enhance global supply chains, McDonalds have also began to explore local supply chains examples India an Thailand (Tien, 2019) and (Panwar &amp; Patra, 2017)</a:t>
            </a:r>
            <a:endParaRPr lang="en-US" dirty="0" err="1">
              <a:cs typeface="Calibri"/>
            </a:endParaRPr>
          </a:p>
          <a:p>
            <a:endParaRPr lang="en-US" dirty="0">
              <a:cs typeface="Calibri"/>
            </a:endParaRPr>
          </a:p>
          <a:p>
            <a:r>
              <a:rPr lang="en-US" dirty="0"/>
              <a:t>In recent years McDonalds have launched thier </a:t>
            </a:r>
            <a:r>
              <a:rPr lang="en-US" b="1" dirty="0"/>
              <a:t>McCafe</a:t>
            </a:r>
            <a:r>
              <a:rPr lang="en-US" dirty="0"/>
              <a:t> coffee range to target their coopetitor Starbucks, they are also offering beans in retail bags so customers can enjoy at home.</a:t>
            </a:r>
            <a:endParaRPr lang="en-US" dirty="0">
              <a:cs typeface="Calibri"/>
            </a:endParaRPr>
          </a:p>
          <a:p>
            <a:r>
              <a:rPr lang="en-US" b="1" dirty="0"/>
              <a:t>Governmental guidelines for diet and health. </a:t>
            </a:r>
            <a:r>
              <a:rPr lang="en-US" dirty="0"/>
              <a:t>Mcdonnolds have received a lot of pressure regards to the health of their food and released several healthier food choices such as salads, sliced apples in happy meals and yogurts. They are also expanding their market and adapting thier menus to cater for cultural differences such as the Asian Market </a:t>
            </a:r>
            <a:r>
              <a:rPr lang="en-US" b="1" dirty="0"/>
              <a:t>(Kumar &amp; Marwah, 2017)</a:t>
            </a:r>
            <a:endParaRPr lang="en-US" dirty="0">
              <a:cs typeface="Calibri"/>
            </a:endParaRPr>
          </a:p>
          <a:p>
            <a:endParaRPr lang="en-US" dirty="0"/>
          </a:p>
          <a:p>
            <a:r>
              <a:rPr lang="en-US" b="1" dirty="0"/>
              <a:t>Threats </a:t>
            </a:r>
            <a:endParaRPr lang="en-US" dirty="0">
              <a:cs typeface="Calibri"/>
            </a:endParaRPr>
          </a:p>
          <a:p>
            <a:r>
              <a:rPr lang="en-US" dirty="0"/>
              <a:t>Unlike the 2008 recessions when McDonalds made profits </a:t>
            </a:r>
            <a:r>
              <a:rPr lang="en-US" b="1" dirty="0"/>
              <a:t>Covid-19</a:t>
            </a:r>
            <a:r>
              <a:rPr lang="en-US" dirty="0"/>
              <a:t> has seen a negative impact in the restaurant's profits, this was due to many stores having forced closures.</a:t>
            </a:r>
            <a:endParaRPr lang="en-US" dirty="0">
              <a:cs typeface="Calibri"/>
            </a:endParaRPr>
          </a:p>
          <a:p>
            <a:r>
              <a:rPr lang="en-US" dirty="0"/>
              <a:t>Mcdonalds face growing competition from </a:t>
            </a:r>
            <a:r>
              <a:rPr lang="en-US" b="1" dirty="0"/>
              <a:t>competitors</a:t>
            </a:r>
            <a:r>
              <a:rPr lang="en-US" dirty="0"/>
              <a:t> such as Burger King, Sub-way, Wendy’s </a:t>
            </a:r>
            <a:r>
              <a:rPr lang="en-US" dirty="0" err="1"/>
              <a:t>etc</a:t>
            </a:r>
            <a:endParaRPr lang="en-US" dirty="0" err="1">
              <a:cs typeface="Calibri"/>
            </a:endParaRPr>
          </a:p>
          <a:p>
            <a:r>
              <a:rPr lang="en-US" b="1" dirty="0"/>
              <a:t>Regulatory pressure</a:t>
            </a:r>
            <a:r>
              <a:rPr lang="en-US" dirty="0"/>
              <a:t> is increasing within the fast-food industry as government oversight increased so too do the costs involved with implementing the changes, e.g. Displaying calorie figures, Health and Hygiene policies, Animal Welfare, Fat, Sugar and Salt regulations. </a:t>
            </a:r>
            <a:endParaRPr lang="en-US" dirty="0">
              <a:cs typeface="Calibri"/>
            </a:endParaRPr>
          </a:p>
          <a:p>
            <a:r>
              <a:rPr lang="en-US" b="1" dirty="0"/>
              <a:t>Bottom Line</a:t>
            </a:r>
            <a:r>
              <a:rPr lang="en-US" dirty="0"/>
              <a:t> impacts from economic fluctuations can impact McDonalds especially economic crisis within the key markets it depends upon such as Canada, US, France and Western countries. </a:t>
            </a:r>
            <a:endParaRPr lang="en-US" dirty="0">
              <a:cs typeface="Calibri"/>
            </a:endParaRPr>
          </a:p>
          <a:p>
            <a:r>
              <a:rPr lang="en-US" b="1" dirty="0"/>
              <a:t>Cultural Differences</a:t>
            </a:r>
            <a:r>
              <a:rPr lang="en-US" dirty="0"/>
              <a:t> bring challenges such different food tastes for geographical locations which may prove hard to adapt to fast-food process impacting on the brand image.</a:t>
            </a:r>
            <a:endParaRPr lang="en-US" dirty="0">
              <a:cs typeface="Calibri"/>
            </a:endParaRPr>
          </a:p>
          <a:p>
            <a:r>
              <a:rPr lang="en-US" b="1" dirty="0"/>
              <a:t>Health and Wellness pressures</a:t>
            </a:r>
            <a:r>
              <a:rPr lang="en-US" dirty="0"/>
              <a:t> are growing which is impacting McDonalds reputation.</a:t>
            </a:r>
            <a:endParaRPr lang="en-US" dirty="0">
              <a:cs typeface="Calibri"/>
            </a:endParaRPr>
          </a:p>
          <a:p>
            <a:r>
              <a:rPr lang="en-US" dirty="0"/>
              <a:t>Environmentally friendly</a:t>
            </a:r>
            <a:r>
              <a:rPr lang="en-US" b="1" dirty="0"/>
              <a:t> Waste</a:t>
            </a:r>
            <a:r>
              <a:rPr lang="en-US" dirty="0"/>
              <a:t> is something McDonalds has begun to tackle by implementing paper straws, however these were later proved to be non-recyclable and impacted their reputation. </a:t>
            </a:r>
            <a:endParaRPr lang="en-US" dirty="0">
              <a:cs typeface="Calibri"/>
            </a:endParaRPr>
          </a:p>
          <a:p>
            <a:r>
              <a:rPr lang="en-US" dirty="0"/>
              <a:t>The use of boxes, wrappers, cups and straws which are not sustainable for the environment as well as the amount of litter generated by fast food is under spotlight.</a:t>
            </a:r>
            <a:endParaRPr lang="en-US" dirty="0">
              <a:cs typeface="Calibri"/>
            </a:endParaRPr>
          </a:p>
          <a:p>
            <a:r>
              <a:rPr lang="en-US" dirty="0"/>
              <a:t>McDonalds sees pressure from Animal Welfare standards which have scrutinized its ethics of food sourcing. </a:t>
            </a:r>
            <a:r>
              <a:rPr lang="en-US" b="1" dirty="0"/>
              <a:t>Thaxton et al., (2016)</a:t>
            </a:r>
            <a:r>
              <a:rPr lang="en-US" dirty="0"/>
              <a:t> comments on how some of McDonalds practice are inhumane and need to change, such things as pork from facilities which use gestation crates, eggs from caged hens and the use of hormones and antibiotics to name a few, however they have stated they are stopping all use of battery cage eggs by 2025. </a:t>
            </a:r>
            <a:r>
              <a:rPr lang="en-US" b="1" dirty="0"/>
              <a:t>(McDonalds Corporate, 2021)</a:t>
            </a:r>
            <a:r>
              <a:rPr lang="en-US" dirty="0"/>
              <a:t>.</a:t>
            </a:r>
          </a:p>
          <a:p>
            <a:endParaRPr lang="en-US" dirty="0"/>
          </a:p>
          <a:p>
            <a:endParaRPr lang="en-US" dirty="0"/>
          </a:p>
        </p:txBody>
      </p:sp>
      <p:sp>
        <p:nvSpPr>
          <p:cNvPr id="4" name="Slide Number Placeholder 3"/>
          <p:cNvSpPr>
            <a:spLocks noGrp="1"/>
          </p:cNvSpPr>
          <p:nvPr>
            <p:ph type="sldNum" sz="quarter" idx="5"/>
          </p:nvPr>
        </p:nvSpPr>
        <p:spPr/>
        <p:txBody>
          <a:bodyPr/>
          <a:lstStyle/>
          <a:p>
            <a:fld id="{8FEE5820-3891-4591-BCD5-2200A07DFFD6}" type="slidenum">
              <a:rPr lang="en-US"/>
              <a:t>5</a:t>
            </a:fld>
            <a:endParaRPr lang="en-US"/>
          </a:p>
        </p:txBody>
      </p:sp>
    </p:spTree>
    <p:extLst>
      <p:ext uri="{BB962C8B-B14F-4D97-AF65-F5344CB8AC3E}">
        <p14:creationId xmlns:p14="http://schemas.microsoft.com/office/powerpoint/2010/main" val="41997946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Political</a:t>
            </a:r>
            <a:endParaRPr lang="en-US" dirty="0"/>
          </a:p>
          <a:p>
            <a:r>
              <a:rPr lang="en-US" dirty="0"/>
              <a:t>As mentioned during the SWOT - Increasing international </a:t>
            </a:r>
            <a:r>
              <a:rPr lang="en-US" b="1" dirty="0"/>
              <a:t>trade agreements</a:t>
            </a:r>
            <a:r>
              <a:rPr lang="en-US" dirty="0"/>
              <a:t> can assist to expand its multinational businesses due to improved international trade which can enhance global supply chains.</a:t>
            </a:r>
            <a:endParaRPr lang="en-US"/>
          </a:p>
          <a:p>
            <a:r>
              <a:rPr lang="en-US" dirty="0"/>
              <a:t>Political pressure regards the </a:t>
            </a:r>
            <a:r>
              <a:rPr lang="en-US" b="1" dirty="0"/>
              <a:t>government guidelines</a:t>
            </a:r>
            <a:r>
              <a:rPr lang="en-US"/>
              <a:t> on diet and health because of the high amounts of sodium, sugar and fats in their menus, these are linked to common health disease like type 2 diabetes, hypertension and heart disease. In the UK and USA, Health and Hygiene regulations are strict and without adherence they could risk fine or closure, due to operations in over 100 countries they must have a ensure this is regulated. As McDonalds has resturant chains across the globe </a:t>
            </a:r>
            <a:r>
              <a:rPr lang="en-US" b="1"/>
              <a:t>Political Stability</a:t>
            </a:r>
            <a:r>
              <a:rPr lang="en-US"/>
              <a:t> and or unrest could impact bottomline.</a:t>
            </a:r>
            <a:endParaRPr lang="en-US">
              <a:cs typeface="Calibri"/>
            </a:endParaRPr>
          </a:p>
          <a:p>
            <a:r>
              <a:rPr lang="en-US" b="1" dirty="0">
                <a:cs typeface="Calibri"/>
              </a:rPr>
              <a:t>Economic</a:t>
            </a:r>
            <a:endParaRPr lang="en-US" dirty="0" err="1"/>
          </a:p>
          <a:p>
            <a:r>
              <a:rPr lang="en-US" b="1" dirty="0"/>
              <a:t>Covid-19 </a:t>
            </a:r>
            <a:r>
              <a:rPr lang="en-US" dirty="0"/>
              <a:t>caused a global shut down, unlike the recession of 2008 when McDonalds grew its revenue, they have experienced a loss due to forced restaurant closure.</a:t>
            </a:r>
          </a:p>
          <a:p>
            <a:r>
              <a:rPr lang="en-US" dirty="0"/>
              <a:t>McDonalds deals with varying </a:t>
            </a:r>
            <a:r>
              <a:rPr lang="en-US" b="1" dirty="0"/>
              <a:t>Interest </a:t>
            </a:r>
            <a:r>
              <a:rPr lang="en-US"/>
              <a:t>Rates and </a:t>
            </a:r>
            <a:r>
              <a:rPr lang="en-US" b="1"/>
              <a:t>economies </a:t>
            </a:r>
            <a:r>
              <a:rPr lang="en-US"/>
              <a:t>of each country they operate in, so must decide whether to purchase locally or import, the tariffs and foreign incorporation taxes affects their profits.</a:t>
            </a:r>
            <a:endParaRPr lang="en-US">
              <a:cs typeface="Calibri"/>
            </a:endParaRPr>
          </a:p>
          <a:p>
            <a:r>
              <a:rPr lang="en-US" b="1" dirty="0">
                <a:cs typeface="Calibri"/>
              </a:rPr>
              <a:t>Social</a:t>
            </a:r>
            <a:endParaRPr lang="en-US" dirty="0">
              <a:cs typeface="Calibri"/>
            </a:endParaRPr>
          </a:p>
          <a:p>
            <a:r>
              <a:rPr lang="en-US" b="1" dirty="0"/>
              <a:t>Cultural Differences</a:t>
            </a:r>
            <a:r>
              <a:rPr lang="en-US" dirty="0"/>
              <a:t> and the need to cater for local tastes and regional variations such as the </a:t>
            </a:r>
            <a:r>
              <a:rPr lang="en-US" err="1"/>
              <a:t>McSpicy</a:t>
            </a:r>
            <a:r>
              <a:rPr lang="en-US" dirty="0"/>
              <a:t> Paneer in India, Ebi Burger in Hong Kong, Panzerotti in Italy, </a:t>
            </a:r>
            <a:r>
              <a:rPr lang="en-US" err="1"/>
              <a:t>McVegan</a:t>
            </a:r>
            <a:r>
              <a:rPr lang="en-US" dirty="0"/>
              <a:t> in Finland and Sweden and the Corn Pie in Thailand are some examples.  This increases costs for McDonalds, as they do not have the monopoly on the supply chain, this cost however can be shared over the cooperation costs.</a:t>
            </a:r>
          </a:p>
          <a:p>
            <a:r>
              <a:rPr lang="en-US" b="1" dirty="0"/>
              <a:t>Consumer Pressure</a:t>
            </a:r>
            <a:r>
              <a:rPr lang="en-US"/>
              <a:t>, increase in health consciousness among consumers McDonalds has been the subject to criticism along with other fast-food chains due to links to obesity, stroke, and heart attacks, however, this can also create opportunities for improved products, and they have recently introduced high protein smoothies. (The Association for the Publication of the Journal of Internal Medicine, 2013)</a:t>
            </a:r>
            <a:endParaRPr lang="en-US" dirty="0">
              <a:cs typeface="Calibri"/>
            </a:endParaRPr>
          </a:p>
          <a:p>
            <a:r>
              <a:rPr lang="en-US" b="1" dirty="0"/>
              <a:t>According to </a:t>
            </a:r>
            <a:r>
              <a:rPr lang="en-US" b="1" err="1"/>
              <a:t>Su</a:t>
            </a:r>
            <a:r>
              <a:rPr lang="en-US" b="1" dirty="0"/>
              <a:t> et al.,(2019)</a:t>
            </a:r>
            <a:endParaRPr lang="en-US" dirty="0"/>
          </a:p>
          <a:p>
            <a:r>
              <a:rPr lang="en-US" b="1" dirty="0"/>
              <a:t>Gen Z</a:t>
            </a:r>
            <a:r>
              <a:rPr lang="en-US" dirty="0"/>
              <a:t> are environmental consciousness and seek sustainable and healthy food.</a:t>
            </a:r>
            <a:endParaRPr lang="en-US" dirty="0">
              <a:cs typeface="Calibri"/>
            </a:endParaRPr>
          </a:p>
          <a:p>
            <a:r>
              <a:rPr lang="en-US" b="1" dirty="0">
                <a:cs typeface="Calibri"/>
              </a:rPr>
              <a:t>Press </a:t>
            </a:r>
            <a:r>
              <a:rPr lang="en-US" dirty="0">
                <a:cs typeface="Calibri"/>
              </a:rPr>
              <a:t>There have been numerous court cases over the years involving social groups such as Vegetarian &amp; Vegans, Animal rights, Human rights Hindus and Buddhists these cases surrounded misrepresenting it's French fries as vegetarian when they contained beef, these cases relating to social groups are harmful to McDonalds reputation.</a:t>
            </a:r>
            <a:r>
              <a:rPr lang="en-US" dirty="0"/>
              <a:t> </a:t>
            </a:r>
            <a:r>
              <a:rPr lang="en-US" b="1" dirty="0"/>
              <a:t>(McCann, 2002)</a:t>
            </a:r>
            <a:r>
              <a:rPr lang="en-US" dirty="0"/>
              <a:t>.</a:t>
            </a:r>
            <a:endParaRPr lang="en-US" dirty="0">
              <a:cs typeface="Calibri"/>
            </a:endParaRPr>
          </a:p>
          <a:p>
            <a:r>
              <a:rPr lang="en-US" dirty="0">
                <a:cs typeface="Calibri"/>
              </a:rPr>
              <a:t>McDonalds House Charities raise a lot of money to fight poverty, </a:t>
            </a:r>
            <a:r>
              <a:rPr lang="en-US" b="1" dirty="0"/>
              <a:t>Ronald McDonald House Charities Australia, (2020)</a:t>
            </a:r>
            <a:r>
              <a:rPr lang="en-US" dirty="0"/>
              <a:t> </a:t>
            </a:r>
            <a:r>
              <a:rPr lang="en-US" dirty="0">
                <a:cs typeface="Calibri"/>
              </a:rPr>
              <a:t>state that </a:t>
            </a:r>
            <a:r>
              <a:rPr lang="en-US" err="1">
                <a:cs typeface="Calibri"/>
              </a:rPr>
              <a:t>McHappy</a:t>
            </a:r>
            <a:r>
              <a:rPr lang="en-US" dirty="0">
                <a:cs typeface="Calibri"/>
              </a:rPr>
              <a:t> Day which runs annually in Australia raise $5M in 2020. However, this good work and positive press is questioned by </a:t>
            </a:r>
            <a:r>
              <a:rPr lang="en-US" b="1" dirty="0"/>
              <a:t>Sherman, (2018) </a:t>
            </a:r>
            <a:r>
              <a:rPr lang="en-US" dirty="0"/>
              <a:t>who claims the </a:t>
            </a:r>
            <a:r>
              <a:rPr lang="en-US" err="1"/>
              <a:t>payrise</a:t>
            </a:r>
            <a:r>
              <a:rPr lang="en-US" dirty="0"/>
              <a:t> is vastly disproportionate from other employees who struggle financially </a:t>
            </a:r>
            <a:r>
              <a:rPr lang="en-US" b="1" dirty="0"/>
              <a:t>Royle, (2020)</a:t>
            </a:r>
            <a:r>
              <a:rPr lang="en-US" dirty="0"/>
              <a:t> Research displays how McDonalds workers experiencing low pay, long hours, Insecure work, Unpaid Hours and hazardous working environment, the first Uk strikes took place in 2017 </a:t>
            </a:r>
            <a:r>
              <a:rPr lang="en-US" b="1" dirty="0"/>
              <a:t>(Jones, 2017)</a:t>
            </a:r>
            <a:endParaRPr lang="en-US" b="1" dirty="0">
              <a:cs typeface="Calibri"/>
            </a:endParaRPr>
          </a:p>
          <a:p>
            <a:endParaRPr lang="en-US" b="1" dirty="0">
              <a:cs typeface="Calibri"/>
            </a:endParaRPr>
          </a:p>
          <a:p>
            <a:r>
              <a:rPr lang="en-US" b="1">
                <a:cs typeface="Calibri"/>
              </a:rPr>
              <a:t>Technology</a:t>
            </a:r>
            <a:endParaRPr lang="en-US" b="1" dirty="0">
              <a:cs typeface="Calibri"/>
            </a:endParaRPr>
          </a:p>
          <a:p>
            <a:r>
              <a:rPr lang="en-US" dirty="0"/>
              <a:t>McDonalds has advanced its business process by utilizing technology, this not only improves </a:t>
            </a:r>
            <a:r>
              <a:rPr lang="en-US" b="1" dirty="0"/>
              <a:t>efficiency</a:t>
            </a:r>
            <a:r>
              <a:rPr lang="en-US" dirty="0"/>
              <a:t> but </a:t>
            </a:r>
            <a:r>
              <a:rPr lang="en-US" b="1" dirty="0"/>
              <a:t>Dhruv, Noble, Roggeveen &amp; Jens, (2020) </a:t>
            </a:r>
            <a:r>
              <a:rPr lang="en-US" dirty="0"/>
              <a:t>state how Mcdonalds are using technology to drive sales. </a:t>
            </a:r>
            <a:r>
              <a:rPr lang="en-US" b="1" dirty="0"/>
              <a:t>Ferrell &amp; Ferrell, (2020)</a:t>
            </a:r>
            <a:r>
              <a:rPr lang="en-US" dirty="0"/>
              <a:t> state there are also opportunities for McDonalds to advance its marketing within on-line menus. They have free wi-fi which encourages more customers to stay in their restaurants and implemented AI in the form of Self-Service Kiosks, Delivery </a:t>
            </a:r>
            <a:r>
              <a:rPr lang="en-US" b="1" dirty="0"/>
              <a:t>APP</a:t>
            </a:r>
            <a:r>
              <a:rPr lang="en-US" dirty="0"/>
              <a:t> and Mobile order and Pay </a:t>
            </a:r>
            <a:r>
              <a:rPr lang="en-US" b="1"/>
              <a:t>App</a:t>
            </a:r>
            <a:r>
              <a:rPr lang="en-US"/>
              <a:t>, a study by </a:t>
            </a:r>
            <a:r>
              <a:rPr lang="en-US" b="1" dirty="0"/>
              <a:t>Akcam, (2020)</a:t>
            </a:r>
            <a:r>
              <a:rPr lang="en-US" dirty="0"/>
              <a:t> reveals how using Uber Eats has assisted McDonalds to engage with younger customers, this is also supported by research completed by </a:t>
            </a:r>
            <a:r>
              <a:rPr lang="en-US" b="1" dirty="0"/>
              <a:t>(JAMIL, AFIZ, JALIL &amp; SUMAR, 2020)</a:t>
            </a:r>
            <a:r>
              <a:rPr lang="en-US" dirty="0"/>
              <a:t>. Although these advances enhance the customers' journey, they are also impacting on staffing levels which have declined since 2015 although McDonalds Cooperation has grown in size, </a:t>
            </a:r>
            <a:r>
              <a:rPr lang="en-US" b="1" dirty="0"/>
              <a:t>(Taylor, 2016)</a:t>
            </a:r>
            <a:endParaRPr lang="en-US" dirty="0"/>
          </a:p>
          <a:p>
            <a:endParaRPr lang="en-US" b="1" dirty="0">
              <a:cs typeface="Calibri"/>
            </a:endParaRPr>
          </a:p>
          <a:p>
            <a:r>
              <a:rPr lang="en-US" b="1">
                <a:cs typeface="Calibri"/>
              </a:rPr>
              <a:t>Legal</a:t>
            </a:r>
            <a:endParaRPr lang="en-US" b="1" dirty="0">
              <a:cs typeface="Calibri"/>
            </a:endParaRPr>
          </a:p>
          <a:p>
            <a:endParaRPr lang="en-US" b="1" dirty="0">
              <a:cs typeface="Calibri"/>
            </a:endParaRPr>
          </a:p>
          <a:p>
            <a:r>
              <a:rPr lang="en-GB" b="1"/>
              <a:t>Employment Laws</a:t>
            </a:r>
            <a:r>
              <a:rPr lang="en-GB"/>
              <a:t>, Increasing health and safety regulations can be costly to adhere to, however the costs involved outweigh those if an employee were to get harmed during work, however </a:t>
            </a:r>
            <a:r>
              <a:rPr lang="en-US" b="1"/>
              <a:t>Liversedge, (2018)</a:t>
            </a:r>
            <a:r>
              <a:rPr lang="en-US"/>
              <a:t> states how inadequate training and health and safety caused harm to staff</a:t>
            </a:r>
            <a:r>
              <a:rPr lang="en-GB"/>
              <a:t>. </a:t>
            </a:r>
            <a:r>
              <a:rPr lang="en-US" b="1"/>
              <a:t>NSF International (2021) </a:t>
            </a:r>
            <a:r>
              <a:rPr lang="en-US"/>
              <a:t>and </a:t>
            </a:r>
            <a:r>
              <a:rPr lang="en-US" b="1"/>
              <a:t>McDonalds Corporate. (2021)</a:t>
            </a:r>
            <a:r>
              <a:rPr lang="en-US"/>
              <a:t>.</a:t>
            </a:r>
            <a:r>
              <a:rPr lang="en-GB"/>
              <a:t> state it values the safety of staff and customers and have enhanced its standards of cleanliness by introducing several additional measures following Covid19, however this is later argued by </a:t>
            </a:r>
            <a:r>
              <a:rPr lang="en-US" b="1"/>
              <a:t>Holmes, (2021)</a:t>
            </a:r>
            <a:r>
              <a:rPr lang="en-US"/>
              <a:t> who reported fines imposed upon them for unfairly sacking staff who expressed health and safety concerns.</a:t>
            </a:r>
            <a:endParaRPr lang="en-US" dirty="0"/>
          </a:p>
          <a:p>
            <a:r>
              <a:rPr lang="en-GB"/>
              <a:t>The rise in</a:t>
            </a:r>
            <a:r>
              <a:rPr lang="en-GB" b="1"/>
              <a:t> Minimum Wages</a:t>
            </a:r>
            <a:r>
              <a:rPr lang="en-GB"/>
              <a:t> impacts on McDonalds revenues, although the use of AI could provide opportunities to balance bottom line expenses whilst also improving employees working environment. There are claims by </a:t>
            </a:r>
            <a:r>
              <a:rPr lang="en-US" b="1"/>
              <a:t>Farrell, &amp; McDonald, (2018)</a:t>
            </a:r>
            <a:r>
              <a:rPr lang="en-US"/>
              <a:t> and </a:t>
            </a:r>
            <a:r>
              <a:rPr lang="en-US" b="1"/>
              <a:t>Kay, &amp; Carnevali, (2020)</a:t>
            </a:r>
            <a:r>
              <a:rPr lang="en-US"/>
              <a:t> stating that McDonaolds Favours younger workers with additional hours and have zero hour contracts to cut costs. </a:t>
            </a:r>
            <a:endParaRPr lang="en-US" dirty="0"/>
          </a:p>
          <a:p>
            <a:r>
              <a:rPr lang="en-GB"/>
              <a:t>Increasing </a:t>
            </a:r>
            <a:r>
              <a:rPr lang="en-GB" b="1"/>
              <a:t>Animal Welfare regulations</a:t>
            </a:r>
            <a:r>
              <a:rPr lang="en-GB"/>
              <a:t> have exposed McDonalds over recent years, however, these regulations also create an opportunity for change and to demonstrate legal and environmental awareness and social responsibility, although these regulations increase costs within the supply chain, they assist with consumer relations.</a:t>
            </a:r>
            <a:endParaRPr lang="en-US" dirty="0"/>
          </a:p>
          <a:p>
            <a:r>
              <a:rPr lang="en-GB" b="1"/>
              <a:t>Patents Protection</a:t>
            </a:r>
            <a:r>
              <a:rPr lang="en-GB"/>
              <a:t> and </a:t>
            </a:r>
            <a:r>
              <a:rPr lang="en-GB" b="1"/>
              <a:t>Copyright </a:t>
            </a:r>
            <a:r>
              <a:rPr lang="en-GB"/>
              <a:t>is something which Mcdonalds takes seriously, with various legal action cases for the use of Mc or Mac within trading names. </a:t>
            </a:r>
            <a:r>
              <a:rPr lang="en-US" b="1"/>
              <a:t>Catayoc, (2019)</a:t>
            </a:r>
            <a:r>
              <a:rPr lang="en-GB"/>
              <a:t> Confirms the nicknamed McLibel is the longest case in English history.</a:t>
            </a:r>
            <a:endParaRPr lang="en-US" dirty="0"/>
          </a:p>
          <a:p>
            <a:r>
              <a:rPr lang="en-US" b="1"/>
              <a:t>Theodore, Theodore, &amp; Syrrakos, (2017)</a:t>
            </a:r>
            <a:r>
              <a:rPr lang="en-US"/>
              <a:t> state how </a:t>
            </a:r>
            <a:r>
              <a:rPr lang="en-GB"/>
              <a:t>McDonalds faced legal action regards to unpaid </a:t>
            </a:r>
            <a:r>
              <a:rPr lang="en-GB" b="1"/>
              <a:t>Taxes</a:t>
            </a:r>
            <a:r>
              <a:rPr lang="en-GB"/>
              <a:t>, through a series of tax manoeuvres to avoid taxes in France which cost McDonalds 341 Million Euros.</a:t>
            </a:r>
            <a:endParaRPr lang="en-US" dirty="0"/>
          </a:p>
          <a:p>
            <a:r>
              <a:rPr lang="en-GB" b="1"/>
              <a:t>Health regulations</a:t>
            </a:r>
            <a:r>
              <a:rPr lang="en-GB"/>
              <a:t>, imposed limits on availability within some markets such as workplaces and schools and awareness of the harmful effects of Fastfood threatens McDonalds revenues.</a:t>
            </a:r>
            <a:endParaRPr lang="en-US" dirty="0"/>
          </a:p>
          <a:p>
            <a:endParaRPr lang="en-US" dirty="0"/>
          </a:p>
          <a:p>
            <a:endParaRPr lang="en-US" b="1" dirty="0">
              <a:cs typeface="Calibri"/>
            </a:endParaRPr>
          </a:p>
          <a:p>
            <a:r>
              <a:rPr lang="en-US" b="1">
                <a:cs typeface="Calibri"/>
              </a:rPr>
              <a:t>Environmental</a:t>
            </a:r>
            <a:endParaRPr lang="en-US" b="1" dirty="0">
              <a:cs typeface="Calibri"/>
            </a:endParaRPr>
          </a:p>
          <a:p>
            <a:endParaRPr lang="en-US" b="1" dirty="0"/>
          </a:p>
          <a:p>
            <a:r>
              <a:rPr lang="en-US" b="1"/>
              <a:t>McDonalds Corporate, (2021)</a:t>
            </a:r>
            <a:r>
              <a:rPr lang="en-US"/>
              <a:t> is working on its sustainable business and has introduced measures to reduce its Carbon footprint by reducing the amount of paper and plastic within its packaging, they are also working on protecting water resources. </a:t>
            </a:r>
            <a:r>
              <a:rPr lang="en-US" b="1"/>
              <a:t>Byrne, (2018)</a:t>
            </a:r>
            <a:r>
              <a:rPr lang="en-US"/>
              <a:t> concludes how they are working with WWF and have also pledged to remove deforestation within its supply chain </a:t>
            </a:r>
            <a:r>
              <a:rPr lang="en-US" b="1"/>
              <a:t>(Srinivas, 2015). </a:t>
            </a:r>
            <a:r>
              <a:rPr lang="en-US"/>
              <a:t>McDonalds also discloses the impact of environmental risks and opportunities within its annual CDP Climate change, Forest, and water reports </a:t>
            </a:r>
            <a:r>
              <a:rPr lang="en-US" b="1"/>
              <a:t>(CDP Disclosure Insight Action, 2020) </a:t>
            </a:r>
            <a:r>
              <a:rPr lang="en-US"/>
              <a:t>In McDonalds Financial Report 2021 they state acting on environmental matters will drive business and increase value long-term by ensuring a sustainable business model </a:t>
            </a:r>
            <a:r>
              <a:rPr lang="en-US" b="1"/>
              <a:t>(McDonalds Corporate, 2021).</a:t>
            </a:r>
            <a:endParaRPr lang="en-US"/>
          </a:p>
          <a:p>
            <a:r>
              <a:rPr lang="en-US"/>
              <a:t>According to </a:t>
            </a:r>
            <a:r>
              <a:rPr lang="en-US" b="1"/>
              <a:t>McDonalds Corporate (2021)</a:t>
            </a:r>
            <a:r>
              <a:rPr lang="en-US"/>
              <a:t> they are taking environmental concerns seriously and are looking at ways to continuously reduce, reuse and recycle across the whole business 85% of packaging is made from renewable resources and they recycle 89% of the boxes they use. They have installed low energy LED lights, energy saving equipment and even waterless urinals. They recycle used cooking oil into biodiesel which fuels more than half their delivery trucks.</a:t>
            </a:r>
          </a:p>
          <a:p>
            <a:r>
              <a:rPr lang="en-US" b="1"/>
              <a:t>Scott et al., (2019) </a:t>
            </a:r>
            <a:r>
              <a:rPr lang="en-US"/>
              <a:t>State how Mcdonalds has pledged to restrict the use of antibiotics within it’s beef and it’s global chicken supply </a:t>
            </a:r>
            <a:r>
              <a:rPr lang="en-US" b="1"/>
              <a:t>Morgans et al., (2021)</a:t>
            </a:r>
            <a:r>
              <a:rPr lang="en-US"/>
              <a:t> state how U. K farmers are supporting the reduction.</a:t>
            </a:r>
          </a:p>
          <a:p>
            <a:endParaRPr lang="en-US" dirty="0">
              <a:cs typeface="Calibri"/>
            </a:endParaRPr>
          </a:p>
        </p:txBody>
      </p:sp>
      <p:sp>
        <p:nvSpPr>
          <p:cNvPr id="4" name="Slide Number Placeholder 3"/>
          <p:cNvSpPr>
            <a:spLocks noGrp="1"/>
          </p:cNvSpPr>
          <p:nvPr>
            <p:ph type="sldNum" sz="quarter" idx="5"/>
          </p:nvPr>
        </p:nvSpPr>
        <p:spPr/>
        <p:txBody>
          <a:bodyPr/>
          <a:lstStyle/>
          <a:p>
            <a:fld id="{8FEE5820-3891-4591-BCD5-2200A07DFFD6}" type="slidenum">
              <a:rPr lang="en-US"/>
              <a:t>6</a:t>
            </a:fld>
            <a:endParaRPr lang="en-US"/>
          </a:p>
        </p:txBody>
      </p:sp>
    </p:spTree>
    <p:extLst>
      <p:ext uri="{BB962C8B-B14F-4D97-AF65-F5344CB8AC3E}">
        <p14:creationId xmlns:p14="http://schemas.microsoft.com/office/powerpoint/2010/main" val="16008086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cs typeface="Calibri"/>
            </a:endParaRPr>
          </a:p>
          <a:p>
            <a:r>
              <a:rPr lang="en-US" b="1" dirty="0"/>
              <a:t>CSR</a:t>
            </a:r>
            <a:endParaRPr lang="en-US" dirty="0"/>
          </a:p>
          <a:p>
            <a:r>
              <a:rPr lang="en-US" b="1" dirty="0"/>
              <a:t>According to McDonalds Corporate (2021) </a:t>
            </a:r>
            <a:r>
              <a:rPr lang="en-US" dirty="0"/>
              <a:t>state they have been socially responsible for several years and can demonstrate this by their environmental policies such as litter piking, sourcing sustainable products and its steps to reduce its carbon footprint as mentioned during SWOT and Pestle.</a:t>
            </a:r>
            <a:endParaRPr lang="en-US" dirty="0">
              <a:cs typeface="Calibri"/>
            </a:endParaRPr>
          </a:p>
          <a:p>
            <a:r>
              <a:rPr lang="en-US" b="1" dirty="0"/>
              <a:t>Langert, (2019) </a:t>
            </a:r>
            <a:r>
              <a:rPr lang="en-US" dirty="0"/>
              <a:t>state how McDonalds are seeking ways to improve their image by championing environmental issues, this is supported by publishing figures on their global packaging, claiming 85% is made from renewable resources and recycle 89% of the boxes they use. </a:t>
            </a:r>
            <a:r>
              <a:rPr lang="en-US" b="1" dirty="0"/>
              <a:t>Nagaraja et al., (2019)</a:t>
            </a:r>
            <a:r>
              <a:rPr lang="en-US" dirty="0"/>
              <a:t> case study concluded McDonalds has an effective solution to overcome recycling and sustainable product sourcing.</a:t>
            </a:r>
            <a:endParaRPr lang="en-US" dirty="0">
              <a:cs typeface="Calibri"/>
            </a:endParaRPr>
          </a:p>
          <a:p>
            <a:r>
              <a:rPr lang="en-US" dirty="0"/>
              <a:t>They have installed low energy LED lights, energy saving equipment and even waterless urinals. They recycle used cooking oil into biodiesel which fuels more than half their delivery trucks. </a:t>
            </a:r>
            <a:r>
              <a:rPr lang="en-US" b="1" dirty="0"/>
              <a:t>(McDonalds Corporate, 2021)</a:t>
            </a:r>
            <a:endParaRPr lang="en-US" dirty="0"/>
          </a:p>
          <a:p>
            <a:r>
              <a:rPr lang="en-US" dirty="0"/>
              <a:t>They also advise they value </a:t>
            </a:r>
            <a:r>
              <a:rPr lang="en-US" b="1" dirty="0"/>
              <a:t>community</a:t>
            </a:r>
            <a:r>
              <a:rPr lang="en-US" dirty="0"/>
              <a:t> and have partnerships with four U.K football clubs giving away 250.00 kits and training 30,000 new coaches. </a:t>
            </a:r>
            <a:endParaRPr lang="en-US" dirty="0">
              <a:cs typeface="Calibri"/>
            </a:endParaRPr>
          </a:p>
          <a:p>
            <a:r>
              <a:rPr lang="en-US" dirty="0"/>
              <a:t>They state how they value employees and have flexible working, attractive salary, as well as a solid training and progression so they can reach their potential, they have a moto which promotes continued </a:t>
            </a:r>
            <a:r>
              <a:rPr lang="en-US" b="1" dirty="0"/>
              <a:t>development “Training </a:t>
            </a:r>
            <a:r>
              <a:rPr lang="en-US" dirty="0"/>
              <a:t>is everyone's job, every day.” They promote a healthy and fun working environment and support these claims by 9/10 restaurant managers having started off as crew members. They have received awards for thier training and leading employer.</a:t>
            </a:r>
            <a:endParaRPr lang="en-US" dirty="0">
              <a:cs typeface="Calibri"/>
            </a:endParaRPr>
          </a:p>
          <a:p>
            <a:r>
              <a:rPr lang="en-US"/>
              <a:t>They have </a:t>
            </a:r>
            <a:r>
              <a:rPr lang="en-US" b="1"/>
              <a:t>equality</a:t>
            </a:r>
            <a:r>
              <a:rPr lang="en-US"/>
              <a:t> and </a:t>
            </a:r>
            <a:r>
              <a:rPr lang="en-US" b="1"/>
              <a:t>diversity goals</a:t>
            </a:r>
            <a:r>
              <a:rPr lang="en-US"/>
              <a:t> in place to achieve a gender balanced environment by 2030 and state they have 5/12 board members who are female or of racial ethnicity.</a:t>
            </a:r>
            <a:r>
              <a:rPr lang="en-US" b="1"/>
              <a:t>(Mozammel, 2019)</a:t>
            </a:r>
            <a:r>
              <a:rPr lang="en-US"/>
              <a:t> States that the culture of McDonalds consists of both a Modernist and Postmodernist nature and despite negative feedback in regards to fast food, McDonaldization is here to stay.</a:t>
            </a:r>
          </a:p>
          <a:p>
            <a:r>
              <a:rPr lang="en-US" b="1"/>
              <a:t>Rowley and McMurtrey (2016) </a:t>
            </a:r>
            <a:r>
              <a:rPr lang="en-US"/>
              <a:t>State corporate social responsibility is the overarching theme of the triple bottom line and companies are focusing more than ever on economic, environment and  social responsibility</a:t>
            </a:r>
          </a:p>
        </p:txBody>
      </p:sp>
      <p:sp>
        <p:nvSpPr>
          <p:cNvPr id="4" name="Slide Number Placeholder 3"/>
          <p:cNvSpPr>
            <a:spLocks noGrp="1"/>
          </p:cNvSpPr>
          <p:nvPr>
            <p:ph type="sldNum" sz="quarter" idx="5"/>
          </p:nvPr>
        </p:nvSpPr>
        <p:spPr/>
        <p:txBody>
          <a:bodyPr/>
          <a:lstStyle/>
          <a:p>
            <a:fld id="{8FEE5820-3891-4591-BCD5-2200A07DFFD6}" type="slidenum">
              <a:rPr lang="en-US"/>
              <a:t>7</a:t>
            </a:fld>
            <a:endParaRPr lang="en-US"/>
          </a:p>
        </p:txBody>
      </p:sp>
    </p:spTree>
    <p:extLst>
      <p:ext uri="{BB962C8B-B14F-4D97-AF65-F5344CB8AC3E}">
        <p14:creationId xmlns:p14="http://schemas.microsoft.com/office/powerpoint/2010/main" val="14719992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Looking at the approaches to management, the company appears to employ a Systems approach. The systems approach is a unity between the Classical and Human relations approaches and McDonalds sees the whole organization as a system which considers the structure and </a:t>
            </a:r>
            <a:r>
              <a:rPr lang="en-US" dirty="0" err="1"/>
              <a:t>behaviour</a:t>
            </a:r>
            <a:r>
              <a:rPr lang="en-US" dirty="0"/>
              <a:t>. </a:t>
            </a:r>
            <a:r>
              <a:rPr lang="en-US" b="1" dirty="0" err="1"/>
              <a:t>Amudan</a:t>
            </a:r>
            <a:r>
              <a:rPr lang="en-US" b="1" dirty="0"/>
              <a:t>, Menezes and Agarwal (2018) </a:t>
            </a:r>
            <a:r>
              <a:rPr lang="en-US" dirty="0"/>
              <a:t>State that every step of production is simplified to the extreme to ensure the recourses required are kept to a </a:t>
            </a:r>
            <a:r>
              <a:rPr lang="en-US" dirty="0" err="1"/>
              <a:t>Miniumn</a:t>
            </a:r>
            <a:r>
              <a:rPr lang="en-US" dirty="0"/>
              <a:t> to achieve ultimate productivity. By formulating strategies and ensuring every element of the process is efficient leads to a competitive advantage which helps the triple bottom line. According to </a:t>
            </a:r>
            <a:r>
              <a:rPr lang="en-US" b="1" dirty="0"/>
              <a:t>Raj and Singh (2021)</a:t>
            </a:r>
            <a:r>
              <a:rPr lang="en-US" dirty="0"/>
              <a:t> the introduction of a balanced scorecard makes sure McDonalds are continually seeking innovative approaches to gain a competitive edge.</a:t>
            </a:r>
          </a:p>
        </p:txBody>
      </p:sp>
      <p:sp>
        <p:nvSpPr>
          <p:cNvPr id="4" name="Slide Number Placeholder 3"/>
          <p:cNvSpPr>
            <a:spLocks noGrp="1"/>
          </p:cNvSpPr>
          <p:nvPr>
            <p:ph type="sldNum" sz="quarter" idx="5"/>
          </p:nvPr>
        </p:nvSpPr>
        <p:spPr/>
        <p:txBody>
          <a:bodyPr/>
          <a:lstStyle/>
          <a:p>
            <a:fld id="{8FEE5820-3891-4591-BCD5-2200A07DFFD6}" type="slidenum">
              <a:rPr lang="en-US"/>
              <a:t>8</a:t>
            </a:fld>
            <a:endParaRPr lang="en-US"/>
          </a:p>
        </p:txBody>
      </p:sp>
    </p:spTree>
    <p:extLst>
      <p:ext uri="{BB962C8B-B14F-4D97-AF65-F5344CB8AC3E}">
        <p14:creationId xmlns:p14="http://schemas.microsoft.com/office/powerpoint/2010/main" val="7244307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cs typeface="Calibri" panose="020F0502020204030204"/>
            </a:endParaRPr>
          </a:p>
          <a:p>
            <a:pPr marL="342900" indent="-342900">
              <a:buFont typeface="Arial,Sans-Serif"/>
              <a:buChar char="•"/>
            </a:pPr>
            <a:r>
              <a:rPr lang="en-US"/>
              <a:t>Crew member - Starting point  </a:t>
            </a:r>
          </a:p>
          <a:p>
            <a:pPr marL="342900" indent="-342900">
              <a:buFont typeface="Arial,Sans-Serif"/>
              <a:buChar char="•"/>
            </a:pPr>
            <a:r>
              <a:rPr lang="en-US"/>
              <a:t>Crew trainer - Trains crew members  </a:t>
            </a:r>
          </a:p>
          <a:p>
            <a:pPr marL="342900" indent="-342900">
              <a:buFont typeface="Arial,Sans-Serif"/>
              <a:buChar char="•"/>
            </a:pPr>
            <a:r>
              <a:rPr lang="en-US"/>
              <a:t>Assistant Manager - Supervises the floor staff </a:t>
            </a:r>
          </a:p>
          <a:p>
            <a:pPr marL="342900" indent="-342900">
              <a:buFont typeface="Arial,Sans-Serif"/>
              <a:buChar char="•"/>
            </a:pPr>
            <a:r>
              <a:rPr lang="en-US"/>
              <a:t>Department Manager - (three per store) In charge of people, kitchen, or customer service  </a:t>
            </a:r>
          </a:p>
          <a:p>
            <a:pPr marL="342900" indent="-342900">
              <a:buFont typeface="Arial,Sans-Serif"/>
              <a:buChar char="•"/>
            </a:pPr>
            <a:r>
              <a:rPr lang="en-US"/>
              <a:t>General or restaurant manager -</a:t>
            </a:r>
          </a:p>
          <a:p>
            <a:pPr marL="342900" indent="-342900">
              <a:buFont typeface="Arial,Sans-Serif"/>
              <a:buChar char="•"/>
            </a:pPr>
            <a:endParaRPr lang="en-US"/>
          </a:p>
        </p:txBody>
      </p:sp>
      <p:sp>
        <p:nvSpPr>
          <p:cNvPr id="4" name="Slide Number Placeholder 3"/>
          <p:cNvSpPr>
            <a:spLocks noGrp="1"/>
          </p:cNvSpPr>
          <p:nvPr>
            <p:ph type="sldNum" sz="quarter" idx="5"/>
          </p:nvPr>
        </p:nvSpPr>
        <p:spPr/>
        <p:txBody>
          <a:bodyPr/>
          <a:lstStyle/>
          <a:p>
            <a:fld id="{8FEE5820-3891-4591-BCD5-2200A07DFFD6}" type="slidenum">
              <a:rPr lang="en-US"/>
              <a:t>9</a:t>
            </a:fld>
            <a:endParaRPr lang="en-US"/>
          </a:p>
        </p:txBody>
      </p:sp>
    </p:spTree>
    <p:extLst>
      <p:ext uri="{BB962C8B-B14F-4D97-AF65-F5344CB8AC3E}">
        <p14:creationId xmlns:p14="http://schemas.microsoft.com/office/powerpoint/2010/main" val="5369087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According to </a:t>
            </a:r>
            <a:r>
              <a:rPr lang="en-US" b="1"/>
              <a:t>McDonalds Corporate (2021)</a:t>
            </a:r>
            <a:r>
              <a:rPr lang="en-US"/>
              <a:t> 95% of General restaurant managers started as crew members, this brings equality into play and those who have the ambition and drive can develop their skillsets and build a career. </a:t>
            </a:r>
          </a:p>
          <a:p>
            <a:r>
              <a:rPr lang="en-US"/>
              <a:t>Using the Belbin team role theory the starting role of crew member would require characteristic traits of a “team worker” as they are ultimately required to listen and cooperate, whereas the crew trainers key traits would be “Coordinator” as they are confident, can identify talent and can delegate effectively.  The roles of Assistant Manager and Department manager could fall into a few of the Belbin team roles in addition to the “Team worker” and “ Coordinator”, such as the “Shaper” as they are dynamic and thrive under pressure as well as a “Monitor/Evaluator” as they need a strategic ability to formulate correct judgments. The further advanced roles such as Restaurant General and Operations could tend to steer towards the more “Specialist” skill set as they require the knowledge and grit, the “Plant” is a key characteristic for a more senior operations position who can possesses innovative creativity and can solve complex problems.</a:t>
            </a:r>
          </a:p>
          <a:p>
            <a:endParaRPr lang="en-US" b="1" dirty="0">
              <a:cs typeface="Calibri" panose="020F0502020204030204"/>
            </a:endParaRPr>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8FEE5820-3891-4591-BCD5-2200A07DFFD6}" type="slidenum">
              <a:rPr lang="en-US"/>
              <a:t>10</a:t>
            </a:fld>
            <a:endParaRPr lang="en-US"/>
          </a:p>
        </p:txBody>
      </p:sp>
    </p:spTree>
    <p:extLst>
      <p:ext uri="{BB962C8B-B14F-4D97-AF65-F5344CB8AC3E}">
        <p14:creationId xmlns:p14="http://schemas.microsoft.com/office/powerpoint/2010/main" val="12106497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leadership style practiced in McDonald's restaurants is </a:t>
            </a:r>
            <a:r>
              <a:rPr lang="en-GB" b="1" dirty="0"/>
              <a:t>autocratic</a:t>
            </a:r>
            <a:r>
              <a:rPr lang="en-GB" dirty="0"/>
              <a:t> and therefore crew members are not involved in any decision-making.</a:t>
            </a:r>
            <a:r>
              <a:rPr lang="en-US"/>
              <a:t>Adair’s Leadership Model and Maslow’s theory of hierarchy applies to McDonald’s Leadership style, this</a:t>
            </a:r>
            <a:r>
              <a:rPr lang="en-GB"/>
              <a:t> style of leadership exerts a lot of pressure on team members who are often very stressful.</a:t>
            </a:r>
            <a:endParaRPr lang="en-US"/>
          </a:p>
          <a:p>
            <a:r>
              <a:rPr lang="en-US"/>
              <a:t>There are several factors that influence the success of a team such as transparency, effective communication and all members should harmonize and appreciate the efforts of fellow members.</a:t>
            </a:r>
          </a:p>
          <a:p>
            <a:r>
              <a:rPr lang="en-US"/>
              <a:t>An effective leader is one who does the right things, effectively develop and lead teams. They should have the ability to create and communicate a vision and naturally gain the support of all team through mutual respect and appreciation.</a:t>
            </a:r>
          </a:p>
          <a:p>
            <a:endParaRPr lang="en-US" b="1" dirty="0">
              <a:cs typeface="Calibri"/>
            </a:endParaRPr>
          </a:p>
        </p:txBody>
      </p:sp>
      <p:sp>
        <p:nvSpPr>
          <p:cNvPr id="4" name="Slide Number Placeholder 3"/>
          <p:cNvSpPr>
            <a:spLocks noGrp="1"/>
          </p:cNvSpPr>
          <p:nvPr>
            <p:ph type="sldNum" sz="quarter" idx="5"/>
          </p:nvPr>
        </p:nvSpPr>
        <p:spPr/>
        <p:txBody>
          <a:bodyPr/>
          <a:lstStyle/>
          <a:p>
            <a:fld id="{8FEE5820-3891-4591-BCD5-2200A07DFFD6}" type="slidenum">
              <a:rPr lang="en-US"/>
              <a:t>11</a:t>
            </a:fld>
            <a:endParaRPr lang="en-US"/>
          </a:p>
        </p:txBody>
      </p:sp>
    </p:spTree>
    <p:extLst>
      <p:ext uri="{BB962C8B-B14F-4D97-AF65-F5344CB8AC3E}">
        <p14:creationId xmlns:p14="http://schemas.microsoft.com/office/powerpoint/2010/main" val="41096214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a:cs typeface="Calibri"/>
            </a:endParaRPr>
          </a:p>
        </p:txBody>
      </p:sp>
      <p:sp>
        <p:nvSpPr>
          <p:cNvPr id="4" name="Slide Number Placeholder 3"/>
          <p:cNvSpPr>
            <a:spLocks noGrp="1"/>
          </p:cNvSpPr>
          <p:nvPr>
            <p:ph type="sldNum" sz="quarter" idx="5"/>
          </p:nvPr>
        </p:nvSpPr>
        <p:spPr/>
        <p:txBody>
          <a:bodyPr/>
          <a:lstStyle/>
          <a:p>
            <a:fld id="{8FEE5820-3891-4591-BCD5-2200A07DFFD6}" type="slidenum">
              <a:rPr lang="en-US"/>
              <a:t>12</a:t>
            </a:fld>
            <a:endParaRPr lang="en-US"/>
          </a:p>
        </p:txBody>
      </p:sp>
    </p:spTree>
    <p:extLst>
      <p:ext uri="{BB962C8B-B14F-4D97-AF65-F5344CB8AC3E}">
        <p14:creationId xmlns:p14="http://schemas.microsoft.com/office/powerpoint/2010/main" val="9475567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cs typeface="Calibri"/>
              </a:rPr>
              <a:t>Refs</a:t>
            </a:r>
          </a:p>
        </p:txBody>
      </p:sp>
      <p:sp>
        <p:nvSpPr>
          <p:cNvPr id="4" name="Slide Number Placeholder 3"/>
          <p:cNvSpPr>
            <a:spLocks noGrp="1"/>
          </p:cNvSpPr>
          <p:nvPr>
            <p:ph type="sldNum" sz="quarter" idx="5"/>
          </p:nvPr>
        </p:nvSpPr>
        <p:spPr/>
        <p:txBody>
          <a:bodyPr/>
          <a:lstStyle/>
          <a:p>
            <a:fld id="{8FEE5820-3891-4591-BCD5-2200A07DFFD6}" type="slidenum">
              <a:rPr lang="en-US"/>
              <a:t>13</a:t>
            </a:fld>
            <a:endParaRPr lang="en-US"/>
          </a:p>
        </p:txBody>
      </p:sp>
    </p:spTree>
    <p:extLst>
      <p:ext uri="{BB962C8B-B14F-4D97-AF65-F5344CB8AC3E}">
        <p14:creationId xmlns:p14="http://schemas.microsoft.com/office/powerpoint/2010/main" val="17572679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cs typeface="Calibri"/>
              </a:rPr>
              <a:t>Refs</a:t>
            </a:r>
          </a:p>
        </p:txBody>
      </p:sp>
      <p:sp>
        <p:nvSpPr>
          <p:cNvPr id="4" name="Slide Number Placeholder 3"/>
          <p:cNvSpPr>
            <a:spLocks noGrp="1"/>
          </p:cNvSpPr>
          <p:nvPr>
            <p:ph type="sldNum" sz="quarter" idx="5"/>
          </p:nvPr>
        </p:nvSpPr>
        <p:spPr/>
        <p:txBody>
          <a:bodyPr/>
          <a:lstStyle/>
          <a:p>
            <a:fld id="{8FEE5820-3891-4591-BCD5-2200A07DFFD6}" type="slidenum">
              <a:rPr lang="en-US"/>
              <a:t>14</a:t>
            </a:fld>
            <a:endParaRPr lang="en-US"/>
          </a:p>
        </p:txBody>
      </p:sp>
    </p:spTree>
    <p:extLst>
      <p:ext uri="{BB962C8B-B14F-4D97-AF65-F5344CB8AC3E}">
        <p14:creationId xmlns:p14="http://schemas.microsoft.com/office/powerpoint/2010/main" val="33750570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cs typeface="Calibri"/>
              </a:rPr>
              <a:t>Refs</a:t>
            </a:r>
          </a:p>
        </p:txBody>
      </p:sp>
      <p:sp>
        <p:nvSpPr>
          <p:cNvPr id="4" name="Slide Number Placeholder 3"/>
          <p:cNvSpPr>
            <a:spLocks noGrp="1"/>
          </p:cNvSpPr>
          <p:nvPr>
            <p:ph type="sldNum" sz="quarter" idx="5"/>
          </p:nvPr>
        </p:nvSpPr>
        <p:spPr/>
        <p:txBody>
          <a:bodyPr/>
          <a:lstStyle/>
          <a:p>
            <a:fld id="{8FEE5820-3891-4591-BCD5-2200A07DFFD6}" type="slidenum">
              <a:rPr lang="en-US"/>
              <a:t>15</a:t>
            </a:fld>
            <a:endParaRPr lang="en-US"/>
          </a:p>
        </p:txBody>
      </p:sp>
    </p:spTree>
    <p:extLst>
      <p:ext uri="{BB962C8B-B14F-4D97-AF65-F5344CB8AC3E}">
        <p14:creationId xmlns:p14="http://schemas.microsoft.com/office/powerpoint/2010/main" val="2107462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cs typeface="Calibri"/>
              </a:rPr>
              <a:t>Refs</a:t>
            </a:r>
          </a:p>
        </p:txBody>
      </p:sp>
      <p:sp>
        <p:nvSpPr>
          <p:cNvPr id="4" name="Slide Number Placeholder 3"/>
          <p:cNvSpPr>
            <a:spLocks noGrp="1"/>
          </p:cNvSpPr>
          <p:nvPr>
            <p:ph type="sldNum" sz="quarter" idx="5"/>
          </p:nvPr>
        </p:nvSpPr>
        <p:spPr/>
        <p:txBody>
          <a:bodyPr/>
          <a:lstStyle/>
          <a:p>
            <a:fld id="{8FEE5820-3891-4591-BCD5-2200A07DFFD6}" type="slidenum">
              <a:rPr lang="en-US"/>
              <a:t>16</a:t>
            </a:fld>
            <a:endParaRPr lang="en-US"/>
          </a:p>
        </p:txBody>
      </p:sp>
    </p:spTree>
    <p:extLst>
      <p:ext uri="{BB962C8B-B14F-4D97-AF65-F5344CB8AC3E}">
        <p14:creationId xmlns:p14="http://schemas.microsoft.com/office/powerpoint/2010/main" val="4557897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cs typeface="Calibri"/>
              </a:rPr>
              <a:t>Refs</a:t>
            </a:r>
          </a:p>
        </p:txBody>
      </p:sp>
      <p:sp>
        <p:nvSpPr>
          <p:cNvPr id="4" name="Slide Number Placeholder 3"/>
          <p:cNvSpPr>
            <a:spLocks noGrp="1"/>
          </p:cNvSpPr>
          <p:nvPr>
            <p:ph type="sldNum" sz="quarter" idx="5"/>
          </p:nvPr>
        </p:nvSpPr>
        <p:spPr/>
        <p:txBody>
          <a:bodyPr/>
          <a:lstStyle/>
          <a:p>
            <a:fld id="{8FEE5820-3891-4591-BCD5-2200A07DFFD6}" type="slidenum">
              <a:rPr lang="en-US"/>
              <a:t>17</a:t>
            </a:fld>
            <a:endParaRPr lang="en-US"/>
          </a:p>
        </p:txBody>
      </p:sp>
    </p:spTree>
    <p:extLst>
      <p:ext uri="{BB962C8B-B14F-4D97-AF65-F5344CB8AC3E}">
        <p14:creationId xmlns:p14="http://schemas.microsoft.com/office/powerpoint/2010/main" val="8661331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4/26/2021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4/26/2021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4/26/2021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4/26/2021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4/26/2021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4/26/2021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4/26/2021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4/26/2021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4/26/2021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3.m4a"/><Relationship Id="rId7" Type="http://schemas.openxmlformats.org/officeDocument/2006/relationships/image" Target="../media/image3.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notesSlide" Target="../notesSlides/notesSlide2.xml"/><Relationship Id="rId5" Type="http://schemas.openxmlformats.org/officeDocument/2006/relationships/slideLayout" Target="../slideLayouts/slideLayout2.xml"/><Relationship Id="rId4" Type="http://schemas.openxmlformats.org/officeDocument/2006/relationships/audio" Target="../media/media3.m4a"/></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hyperlink" Target="https://www.ig.com/uk/trading-strategies/what-are-the-top-10-most-recognisable-brands-in-the-world--200217" TargetMode="External"/><Relationship Id="rId3" Type="http://schemas.openxmlformats.org/officeDocument/2006/relationships/slideLayout" Target="../slideLayouts/slideLayout6.xml"/><Relationship Id="rId7" Type="http://schemas.openxmlformats.org/officeDocument/2006/relationships/hyperlink" Target="https://corporate.mcdonalds.com/content/dam/gwscorp/assets/our-planet/climate-action/McDonalds_Corporation_%20CDP_Climate_Change_2020.pdf" TargetMode="External"/><Relationship Id="rId12" Type="http://schemas.openxmlformats.org/officeDocument/2006/relationships/image" Target="../media/image2.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sites.google.com/site/fernandocastropdp/3-area-of-expertise" TargetMode="External"/><Relationship Id="rId11" Type="http://schemas.openxmlformats.org/officeDocument/2006/relationships/hyperlink" Target="https://la.eater.com/2021/2/18/22289914/california-labor-commissioner-boyle-heights-mcdonalds-retaliation-worker-protections#:~:text=Share%20All%20sharing%20options%20for,Spoke%20Out%20About%20COVID%2D19&amp;text=On%20Friday%2C%20California%E2%80%99s%20Labor%20Commissioner,laws%20during%20the%20ongoing%20pandemic" TargetMode="External"/><Relationship Id="rId5" Type="http://schemas.openxmlformats.org/officeDocument/2006/relationships/hyperlink" Target="https://www.feednavigator.com/Article/2018/04/06/Waitrose-McDonald-s-and-WWF-see-partnerships-as-vital-for-sustainable-feed" TargetMode="External"/><Relationship Id="rId10" Type="http://schemas.openxmlformats.org/officeDocument/2006/relationships/hyperlink" Target="https://www.fool.com/investing/stock-market/types-of-stocks/dividend-stocks/dividend-aristocrats/" TargetMode="External"/><Relationship Id="rId4" Type="http://schemas.openxmlformats.org/officeDocument/2006/relationships/notesSlide" Target="../notesSlides/notesSlide13.xml"/><Relationship Id="rId9" Type="http://schemas.openxmlformats.org/officeDocument/2006/relationships/hyperlink" Target="https://www.abc.net.au/news/2018-10-09/learn-and-churn-mcdonalds-accused-of-exploiting-young-workers/10342934"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logos-download.com/1120-mcdonalds-logo-download.html" TargetMode="External"/><Relationship Id="rId3" Type="http://schemas.openxmlformats.org/officeDocument/2006/relationships/hyperlink" Target="https://www.independent.co.uk/news/uk/home-news/mcdonalds-strike-action-uk-pay-working-conditions-zero-hour-contracts-cambridge-crayford-a7927581.html" TargetMode="External"/><Relationship Id="rId7" Type="http://schemas.openxmlformats.org/officeDocument/2006/relationships/hyperlink" Target="https://1851franchise.com/why-is-mcdonalds-considered-a-real-estate-company-2715077#stories" TargetMode="Externa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hyperlink" Target="https://www.britsafe.org/publications/safety-management-magazine/safety-management-magazine/2018/news-mcdonalds-fined-200k-for-employee-s-drive-thru-injury/" TargetMode="External"/><Relationship Id="rId5" Type="http://schemas.openxmlformats.org/officeDocument/2006/relationships/hyperlink" Target="https://www.dol.gov/newsroom/releases/whd/whd20200911" TargetMode="External"/><Relationship Id="rId10" Type="http://schemas.openxmlformats.org/officeDocument/2006/relationships/hyperlink" Target="https://www.cbsnews.com/news/mcdonalds-settles-beef-over-fries/" TargetMode="External"/><Relationship Id="rId4" Type="http://schemas.openxmlformats.org/officeDocument/2006/relationships/hyperlink" Target="https://strategicmanagementinsight.com/swot-analyses/mcdonalds-swot-analysis.html" TargetMode="External"/><Relationship Id="rId9" Type="http://schemas.openxmlformats.org/officeDocument/2006/relationships/hyperlink" Target="https://www.macrotrends.net/stocks/charts/MCD/mcdonalds/number-of-employees"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merriam-webster.com/dictionary/fast-food" TargetMode="External"/><Relationship Id="rId3" Type="http://schemas.openxmlformats.org/officeDocument/2006/relationships/hyperlink" Target="https://www.mcdonalds.com.my/career" TargetMode="External"/><Relationship Id="rId7" Type="http://schemas.openxmlformats.org/officeDocument/2006/relationships/hyperlink" Target="https://www.mcdonalds.com/gb/en-gb/help/faq/19263-what-is-mcdonalds-corporate-social-responsibility-csr-policy.html" TargetMode="External"/><Relationship Id="rId2" Type="http://schemas.openxmlformats.org/officeDocument/2006/relationships/notesSlide" Target="../notesSlides/notesSlide15.xml"/><Relationship Id="rId1" Type="http://schemas.openxmlformats.org/officeDocument/2006/relationships/slideLayout" Target="../slideLayouts/slideLayout6.xml"/><Relationship Id="rId6" Type="http://schemas.openxmlformats.org/officeDocument/2006/relationships/hyperlink" Target="https://corporate.mcdonalds.com/content/dam/gwscorp/assets/investors/financial-information/Supplemental-Information/Restaurants%20by%20Country%202020.pdf" TargetMode="External"/><Relationship Id="rId5" Type="http://schemas.openxmlformats.org/officeDocument/2006/relationships/hyperlink" Target="https://www.mcdonalds.com/gb/en-gb/latest-updates/reassurance/covid-safety.html" TargetMode="External"/><Relationship Id="rId10" Type="http://schemas.openxmlformats.org/officeDocument/2006/relationships/hyperlink" Target="https://www.nsfinternationalfood.co.uk/%C2%A0%20date%C2%A0accessed%C2%A023.03.2021.%C2%A0" TargetMode="External"/><Relationship Id="rId4" Type="http://schemas.openxmlformats.org/officeDocument/2006/relationships/hyperlink" Target="https://www.mcdonalds.com/gb/en-gb/good-to-know/environment.html" TargetMode="External"/><Relationship Id="rId9" Type="http://schemas.openxmlformats.org/officeDocument/2006/relationships/hyperlink" Target="https://www.cambridgeindependent.co.uk/business/fast-food-and-creativity-not-an-obvious-partnership-9067510/"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oxfordlearnersdictionaries.com/definition/english/autocratic?q=autocratic%E2%80%8B" TargetMode="External"/><Relationship Id="rId7" Type="http://schemas.openxmlformats.org/officeDocument/2006/relationships/hyperlink" Target="https://www.statista.com/statistics/326059/mcdonalds-brand-value/" TargetMode="External"/><Relationship Id="rId2" Type="http://schemas.openxmlformats.org/officeDocument/2006/relationships/notesSlide" Target="../notesSlides/notesSlide16.xml"/><Relationship Id="rId1" Type="http://schemas.openxmlformats.org/officeDocument/2006/relationships/slideLayout" Target="../slideLayouts/slideLayout6.xml"/><Relationship Id="rId6" Type="http://schemas.openxmlformats.org/officeDocument/2006/relationships/hyperlink" Target="https://www.forbes.com/sites/eriksherman/2018/07/12/how-many-workers-must-live-in-poverty-for-mcdonalds-ceo-to-make-21-8-million/?sh=160d4c301092" TargetMode="External"/><Relationship Id="rId5" Type="http://schemas.openxmlformats.org/officeDocument/2006/relationships/hyperlink" Target="https://www.rmhc.org.au/mchappyday" TargetMode="External"/><Relationship Id="rId4" Type="http://schemas.openxmlformats.org/officeDocument/2006/relationships/hyperlink" Target="https://people.mcdonalds.co.uk/parents-information/"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businessinsider.com/mcdonalds-ex-ceo-takes-on-minimum-wage-2016-5?r=US&amp;IR=T" TargetMode="External"/><Relationship Id="rId2" Type="http://schemas.openxmlformats.org/officeDocument/2006/relationships/notesSlide" Target="../notesSlides/notesSlide17.xml"/><Relationship Id="rId1" Type="http://schemas.openxmlformats.org/officeDocument/2006/relationships/slideLayout" Target="../slideLayouts/slideLayout6.xml"/><Relationship Id="rId5" Type="http://schemas.openxmlformats.org/officeDocument/2006/relationships/hyperlink" Target="https://d18rn0p25nwr6d.cloudfront.net/CIK-0000063908/66cf4c9f-1e8c-4436-8a2f-95f189fde65f.pdf" TargetMode="External"/><Relationship Id="rId4" Type="http://schemas.openxmlformats.org/officeDocument/2006/relationships/hyperlink" Target="https://doi.org/10.1111/joim.1212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559294"/>
            <a:ext cx="12191999" cy="6298279"/>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428"/>
            <a:ext cx="6096001" cy="6858000"/>
          </a:xfrm>
          <a:prstGeom prst="rect">
            <a:avLst/>
          </a:prstGeom>
          <a:gradFill>
            <a:gsLst>
              <a:gs pos="13000">
                <a:srgbClr val="000000">
                  <a:alpha val="72000"/>
                </a:srgbClr>
              </a:gs>
              <a:gs pos="99000">
                <a:schemeClr val="accent1">
                  <a:lumMod val="50000"/>
                  <a:alpha val="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1116381" y="798662"/>
            <a:ext cx="9947305" cy="1090657"/>
          </a:xfrm>
        </p:spPr>
        <p:txBody>
          <a:bodyPr>
            <a:normAutofit/>
          </a:bodyPr>
          <a:lstStyle/>
          <a:p>
            <a:r>
              <a:rPr lang="en-US" sz="4800">
                <a:solidFill>
                  <a:srgbClr val="FFFFFF"/>
                </a:solidFill>
                <a:cs typeface="Calibri Light"/>
              </a:rPr>
              <a:t>Contemporary Management</a:t>
            </a:r>
            <a:endParaRPr lang="en-US" sz="4800">
              <a:solidFill>
                <a:srgbClr val="FFFFFF"/>
              </a:solidFill>
            </a:endParaRPr>
          </a:p>
        </p:txBody>
      </p:sp>
      <p:sp>
        <p:nvSpPr>
          <p:cNvPr id="3" name="Subtitle 2"/>
          <p:cNvSpPr>
            <a:spLocks noGrp="1"/>
          </p:cNvSpPr>
          <p:nvPr>
            <p:ph type="subTitle" idx="1"/>
          </p:nvPr>
        </p:nvSpPr>
        <p:spPr>
          <a:xfrm>
            <a:off x="3953774" y="1883508"/>
            <a:ext cx="4284453" cy="952515"/>
          </a:xfrm>
        </p:spPr>
        <p:txBody>
          <a:bodyPr vert="horz" lIns="91440" tIns="45720" rIns="91440" bIns="45720" rtlCol="0" anchor="t">
            <a:normAutofit/>
          </a:bodyPr>
          <a:lstStyle/>
          <a:p>
            <a:r>
              <a:rPr lang="en-US" sz="1800">
                <a:solidFill>
                  <a:srgbClr val="FFFFFF"/>
                </a:solidFill>
                <a:cs typeface="Calibri"/>
              </a:rPr>
              <a:t>BMSP4002</a:t>
            </a:r>
          </a:p>
          <a:p>
            <a:r>
              <a:rPr lang="en-US" sz="1800">
                <a:solidFill>
                  <a:srgbClr val="FFFFFF"/>
                </a:solidFill>
                <a:cs typeface="Calibri"/>
              </a:rPr>
              <a:t>Christine Joy</a:t>
            </a:r>
          </a:p>
        </p:txBody>
      </p:sp>
      <p:sp>
        <p:nvSpPr>
          <p:cNvPr id="25" name="Freeform: Shape 24">
            <a:extLst>
              <a:ext uri="{FF2B5EF4-FFF2-40B4-BE49-F238E27FC236}">
                <a16:creationId xmlns:a16="http://schemas.microsoft.com/office/drawing/2014/main" id="{32B3ACB3-D689-442E-8A40-8680B0FEB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4063256" y="400727"/>
            <a:ext cx="4065484" cy="8849062"/>
          </a:xfrm>
          <a:custGeom>
            <a:avLst/>
            <a:gdLst>
              <a:gd name="connsiteX0" fmla="*/ 0 w 4065484"/>
              <a:gd name="connsiteY0" fmla="*/ 4424531 h 8849062"/>
              <a:gd name="connsiteX1" fmla="*/ 3899197 w 4065484"/>
              <a:gd name="connsiteY1" fmla="*/ 8840480 h 8849062"/>
              <a:gd name="connsiteX2" fmla="*/ 4065484 w 4065484"/>
              <a:gd name="connsiteY2" fmla="*/ 8849062 h 8849062"/>
              <a:gd name="connsiteX3" fmla="*/ 4065483 w 4065484"/>
              <a:gd name="connsiteY3" fmla="*/ 0 h 8849062"/>
              <a:gd name="connsiteX4" fmla="*/ 3899197 w 4065484"/>
              <a:gd name="connsiteY4" fmla="*/ 8581 h 8849062"/>
              <a:gd name="connsiteX5" fmla="*/ 0 w 4065484"/>
              <a:gd name="connsiteY5" fmla="*/ 4424531 h 8849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5484" h="8849062">
                <a:moveTo>
                  <a:pt x="0" y="4424531"/>
                </a:moveTo>
                <a:cubicBezTo>
                  <a:pt x="0" y="6722831"/>
                  <a:pt x="1709076" y="8613167"/>
                  <a:pt x="3899197" y="8840480"/>
                </a:cubicBezTo>
                <a:lnTo>
                  <a:pt x="4065484" y="8849062"/>
                </a:lnTo>
                <a:lnTo>
                  <a:pt x="4065483" y="0"/>
                </a:lnTo>
                <a:lnTo>
                  <a:pt x="3899197" y="8581"/>
                </a:lnTo>
                <a:cubicBezTo>
                  <a:pt x="1709075" y="235897"/>
                  <a:pt x="0" y="2126232"/>
                  <a:pt x="0" y="4424531"/>
                </a:cubicBezTo>
                <a:close/>
              </a:path>
            </a:pathLst>
          </a:custGeom>
          <a:gradFill flip="none" rotWithShape="1">
            <a:gsLst>
              <a:gs pos="0">
                <a:schemeClr val="accent1">
                  <a:alpha val="5000"/>
                </a:schemeClr>
              </a:gs>
              <a:gs pos="68000">
                <a:schemeClr val="accent1">
                  <a:alpha val="15000"/>
                </a:schemeClr>
              </a:gs>
            </a:gsLst>
            <a:lin ang="21594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5" descr="Logo&#10;&#10;Description automatically generated">
            <a:extLst>
              <a:ext uri="{FF2B5EF4-FFF2-40B4-BE49-F238E27FC236}">
                <a16:creationId xmlns:a16="http://schemas.microsoft.com/office/drawing/2014/main" id="{7E949A01-F1D7-45F6-BE53-888BF6322BF2}"/>
              </a:ext>
            </a:extLst>
          </p:cNvPr>
          <p:cNvPicPr>
            <a:picLocks noChangeAspect="1"/>
          </p:cNvPicPr>
          <p:nvPr/>
        </p:nvPicPr>
        <p:blipFill rotWithShape="1">
          <a:blip r:embed="rId5"/>
          <a:srcRect t="10284" r="1" b="9322"/>
          <a:stretch/>
        </p:blipFill>
        <p:spPr>
          <a:xfrm>
            <a:off x="2343302" y="3351745"/>
            <a:ext cx="7519558" cy="3506255"/>
          </a:xfrm>
          <a:custGeom>
            <a:avLst/>
            <a:gdLst/>
            <a:ahLst/>
            <a:cxnLst/>
            <a:rect l="l" t="t" r="r" b="b"/>
            <a:pathLst>
              <a:path w="7519558" h="3506255">
                <a:moveTo>
                  <a:pt x="3759779" y="0"/>
                </a:moveTo>
                <a:cubicBezTo>
                  <a:pt x="5713450" y="0"/>
                  <a:pt x="7320331" y="1484777"/>
                  <a:pt x="7513560" y="3387468"/>
                </a:cubicBezTo>
                <a:lnTo>
                  <a:pt x="7519558" y="3506255"/>
                </a:lnTo>
                <a:lnTo>
                  <a:pt x="0" y="3506255"/>
                </a:lnTo>
                <a:lnTo>
                  <a:pt x="5998" y="3387468"/>
                </a:lnTo>
                <a:cubicBezTo>
                  <a:pt x="199227" y="1484777"/>
                  <a:pt x="1806109" y="0"/>
                  <a:pt x="3759779" y="0"/>
                </a:cubicBezTo>
                <a:close/>
              </a:path>
            </a:pathLst>
          </a:custGeom>
        </p:spPr>
      </p:pic>
      <p:sp>
        <p:nvSpPr>
          <p:cNvPr id="4" name="TextBox 3">
            <a:extLst>
              <a:ext uri="{FF2B5EF4-FFF2-40B4-BE49-F238E27FC236}">
                <a16:creationId xmlns:a16="http://schemas.microsoft.com/office/drawing/2014/main" id="{033B2625-CA09-4876-9069-55ABAA3BD27C}"/>
              </a:ext>
            </a:extLst>
          </p:cNvPr>
          <p:cNvSpPr txBox="1"/>
          <p:nvPr/>
        </p:nvSpPr>
        <p:spPr>
          <a:xfrm>
            <a:off x="2343302" y="6507375"/>
            <a:ext cx="7519558" cy="350625"/>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300" i="1">
                <a:solidFill>
                  <a:srgbClr val="FFFFFF"/>
                </a:solidFill>
              </a:rPr>
              <a:t>McDonald’s</a:t>
            </a:r>
            <a:r>
              <a:rPr lang="en-US" sz="1300">
                <a:solidFill>
                  <a:srgbClr val="FFFFFF"/>
                </a:solidFill>
              </a:rPr>
              <a:t> [Illustration]. (Logos-Download, 2021)</a:t>
            </a:r>
          </a:p>
        </p:txBody>
      </p:sp>
      <p:pic>
        <p:nvPicPr>
          <p:cNvPr id="6" name="Recorded Sound">
            <a:hlinkClick r:id="" action="ppaction://media"/>
            <a:extLst>
              <a:ext uri="{FF2B5EF4-FFF2-40B4-BE49-F238E27FC236}">
                <a16:creationId xmlns:a16="http://schemas.microsoft.com/office/drawing/2014/main" id="{FBADD14F-F9B8-4D15-849D-9417DCEBF7D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92365" y="6073087"/>
            <a:ext cx="609600" cy="609600"/>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par>
                                <p:cTn id="11" presetID="10" presetClass="entr" presetSubtype="0" fill="hold" grpId="0" nodeType="withEffect">
                                  <p:stCondLst>
                                    <p:cond delay="1000"/>
                                  </p:stCondLst>
                                  <p:iterate>
                                    <p:tmPct val="10000"/>
                                  </p:iterate>
                                  <p:childTnLst>
                                    <p:set>
                                      <p:cBhvr>
                                        <p:cTn id="12" dur="1" fill="hold">
                                          <p:stCondLst>
                                            <p:cond delay="0"/>
                                          </p:stCondLst>
                                        </p:cTn>
                                        <p:tgtEl>
                                          <p:spTgt spid="2"/>
                                        </p:tgtEl>
                                        <p:attrNameLst>
                                          <p:attrName>style.visibility</p:attrName>
                                        </p:attrNameLst>
                                      </p:cBhvr>
                                      <p:to>
                                        <p:strVal val="visible"/>
                                      </p:to>
                                    </p:set>
                                    <p:animEffect transition="in" filter="fade">
                                      <p:cBhvr>
                                        <p:cTn id="13" dur="7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1" presetClass="mediacall" presetSubtype="0" fill="hold" nodeType="clickEffect">
                                  <p:stCondLst>
                                    <p:cond delay="0"/>
                                  </p:stCondLst>
                                  <p:childTnLst>
                                    <p:cmd type="call" cmd="playFrom(0.0)">
                                      <p:cBhvr>
                                        <p:cTn id="17" dur="687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8" fill="hold" display="0">
                  <p:stCondLst>
                    <p:cond delay="indefinite"/>
                  </p:stCondLst>
                  <p:endCondLst>
                    <p:cond evt="onStopAudio" delay="0">
                      <p:tgtEl>
                        <p:sldTgt/>
                      </p:tgtEl>
                    </p:cond>
                  </p:endCondLst>
                </p:cTn>
                <p:tgtEl>
                  <p:spTgt spid="6"/>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2D5B8E2-96D2-47DE-B672-9657AFD98769}"/>
              </a:ext>
            </a:extLst>
          </p:cNvPr>
          <p:cNvSpPr>
            <a:spLocks noGrp="1"/>
          </p:cNvSpPr>
          <p:nvPr>
            <p:ph type="title"/>
          </p:nvPr>
        </p:nvSpPr>
        <p:spPr>
          <a:xfrm>
            <a:off x="643467" y="321734"/>
            <a:ext cx="4970877" cy="1135737"/>
          </a:xfrm>
        </p:spPr>
        <p:txBody>
          <a:bodyPr vert="horz" lIns="91440" tIns="45720" rIns="91440" bIns="45720" rtlCol="0" anchor="ctr">
            <a:normAutofit/>
          </a:bodyPr>
          <a:lstStyle/>
          <a:p>
            <a:r>
              <a:rPr lang="en-US" sz="3600" dirty="0">
                <a:solidFill>
                  <a:schemeClr val="tx1">
                    <a:lumMod val="65000"/>
                    <a:lumOff val="35000"/>
                  </a:schemeClr>
                </a:solidFill>
              </a:rPr>
              <a:t>Intro</a:t>
            </a:r>
            <a:r>
              <a:rPr lang="en-US" sz="3600" kern="1200" dirty="0">
                <a:solidFill>
                  <a:schemeClr val="tx1">
                    <a:lumMod val="65000"/>
                    <a:lumOff val="35000"/>
                  </a:schemeClr>
                </a:solidFill>
                <a:latin typeface="+mj-lt"/>
                <a:ea typeface="+mj-ea"/>
                <a:cs typeface="+mj-cs"/>
              </a:rPr>
              <a:t> &amp; Table of contents</a:t>
            </a:r>
          </a:p>
        </p:txBody>
      </p:sp>
      <p:sp>
        <p:nvSpPr>
          <p:cNvPr id="5" name="TextBox 4">
            <a:extLst>
              <a:ext uri="{FF2B5EF4-FFF2-40B4-BE49-F238E27FC236}">
                <a16:creationId xmlns:a16="http://schemas.microsoft.com/office/drawing/2014/main" id="{F2956208-EC08-409C-AFDC-3E1D5D2984ED}"/>
              </a:ext>
            </a:extLst>
          </p:cNvPr>
          <p:cNvSpPr txBox="1"/>
          <p:nvPr/>
        </p:nvSpPr>
        <p:spPr>
          <a:xfrm>
            <a:off x="7573354" y="6081811"/>
            <a:ext cx="3144954" cy="28205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gn="ctr">
              <a:lnSpc>
                <a:spcPct val="90000"/>
              </a:lnSpc>
              <a:spcAft>
                <a:spcPts val="600"/>
              </a:spcAft>
            </a:pPr>
            <a:r>
              <a:rPr lang="en-US" sz="1000" i="1" dirty="0">
                <a:solidFill>
                  <a:schemeClr val="tx1">
                    <a:lumMod val="65000"/>
                    <a:lumOff val="35000"/>
                  </a:schemeClr>
                </a:solidFill>
              </a:rPr>
              <a:t>McDonald’s</a:t>
            </a:r>
            <a:r>
              <a:rPr lang="en-US" sz="1000" dirty="0">
                <a:solidFill>
                  <a:schemeClr val="tx1">
                    <a:lumMod val="65000"/>
                    <a:lumOff val="35000"/>
                  </a:schemeClr>
                </a:solidFill>
              </a:rPr>
              <a:t> [Illustration]. (Logos-Download, 2021)</a:t>
            </a:r>
            <a:endParaRPr lang="en-US"/>
          </a:p>
        </p:txBody>
      </p:sp>
      <p:sp>
        <p:nvSpPr>
          <p:cNvPr id="18" name="Isosceles Triangle 1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Logo&#10;&#10;Description automatically generated">
            <a:extLst>
              <a:ext uri="{FF2B5EF4-FFF2-40B4-BE49-F238E27FC236}">
                <a16:creationId xmlns:a16="http://schemas.microsoft.com/office/drawing/2014/main" id="{0ED78A2F-EB39-4CB5-96FE-BA2B10E2A5C0}"/>
              </a:ext>
            </a:extLst>
          </p:cNvPr>
          <p:cNvPicPr>
            <a:picLocks noGrp="1" noChangeAspect="1"/>
          </p:cNvPicPr>
          <p:nvPr>
            <p:ph idx="1"/>
          </p:nvPr>
        </p:nvPicPr>
        <p:blipFill>
          <a:blip r:embed="rId7"/>
          <a:stretch>
            <a:fillRect/>
          </a:stretch>
        </p:blipFill>
        <p:spPr>
          <a:xfrm>
            <a:off x="6257813" y="783639"/>
            <a:ext cx="5290720" cy="5190079"/>
          </a:xfrm>
          <a:prstGeom prst="rect">
            <a:avLst/>
          </a:prstGeom>
        </p:spPr>
      </p:pic>
      <p:grpSp>
        <p:nvGrpSpPr>
          <p:cNvPr id="22" name="Group 21">
            <a:extLst>
              <a:ext uri="{FF2B5EF4-FFF2-40B4-BE49-F238E27FC236}">
                <a16:creationId xmlns:a16="http://schemas.microsoft.com/office/drawing/2014/main" id="{15CBE6EC-46EF-45D9-8E16-DCDC5917CA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4720" y="0"/>
            <a:ext cx="1097280" cy="1097280"/>
            <a:chOff x="11094720" y="0"/>
            <a:chExt cx="1097280" cy="1097280"/>
          </a:xfrm>
        </p:grpSpPr>
        <p:sp>
          <p:nvSpPr>
            <p:cNvPr id="23" name="Isosceles Triangle 22">
              <a:extLst>
                <a:ext uri="{FF2B5EF4-FFF2-40B4-BE49-F238E27FC236}">
                  <a16:creationId xmlns:a16="http://schemas.microsoft.com/office/drawing/2014/main" id="{DEEDCD65-9740-4F34-BDF1-9C068E0532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4B3DA7FD-5CC0-46D1-9DFB-5BAF6BE249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 name="TextBox 11">
            <a:extLst>
              <a:ext uri="{FF2B5EF4-FFF2-40B4-BE49-F238E27FC236}">
                <a16:creationId xmlns:a16="http://schemas.microsoft.com/office/drawing/2014/main" id="{828E788B-5A31-4CED-B914-8B8E1C5E17AE}"/>
              </a:ext>
            </a:extLst>
          </p:cNvPr>
          <p:cNvSpPr txBox="1"/>
          <p:nvPr/>
        </p:nvSpPr>
        <p:spPr>
          <a:xfrm>
            <a:off x="507030" y="1779205"/>
            <a:ext cx="6093822" cy="2585323"/>
          </a:xfrm>
          <a:prstGeom prst="rect">
            <a:avLst/>
          </a:prstGeom>
          <a:noFill/>
        </p:spPr>
        <p:txBody>
          <a:bodyPr wrap="square">
            <a:spAutoFit/>
          </a:bodyPr>
          <a:lstStyle/>
          <a:p>
            <a:pPr algn="l" rtl="0" fontAlgn="base"/>
            <a:r>
              <a:rPr lang="en-US" b="1" i="0" u="none" strike="noStrike" dirty="0">
                <a:solidFill>
                  <a:srgbClr val="3B3838"/>
                </a:solidFill>
                <a:effectLst/>
                <a:latin typeface="Calibri" panose="020F0502020204030204" pitchFamily="34" charset="0"/>
              </a:rPr>
              <a:t>Company Overview </a:t>
            </a:r>
            <a:r>
              <a:rPr lang="en-US" b="0" i="0" dirty="0">
                <a:solidFill>
                  <a:srgbClr val="000000"/>
                </a:solidFill>
                <a:effectLst/>
                <a:latin typeface="Calibri" panose="020F0502020204030204" pitchFamily="34" charset="0"/>
              </a:rPr>
              <a:t>​</a:t>
            </a:r>
            <a:endParaRPr lang="en-US" b="0" i="0" dirty="0">
              <a:solidFill>
                <a:srgbClr val="000000"/>
              </a:solidFill>
              <a:effectLst/>
              <a:latin typeface="Segoe UI" panose="020B0502040204020203" pitchFamily="34" charset="0"/>
            </a:endParaRPr>
          </a:p>
          <a:p>
            <a:pPr algn="l" rtl="0" fontAlgn="base"/>
            <a:r>
              <a:rPr lang="en-US" b="1" i="0" u="none" strike="noStrike" dirty="0">
                <a:solidFill>
                  <a:srgbClr val="3B3838"/>
                </a:solidFill>
                <a:effectLst/>
                <a:latin typeface="Calibri" panose="020F0502020204030204" pitchFamily="34" charset="0"/>
              </a:rPr>
              <a:t>Swot</a:t>
            </a:r>
            <a:r>
              <a:rPr lang="en-US" b="0" i="0" dirty="0">
                <a:solidFill>
                  <a:srgbClr val="000000"/>
                </a:solidFill>
                <a:effectLst/>
                <a:latin typeface="Calibri" panose="020F0502020204030204" pitchFamily="34" charset="0"/>
              </a:rPr>
              <a:t>​</a:t>
            </a:r>
            <a:endParaRPr lang="en-US" b="0" i="0" dirty="0">
              <a:solidFill>
                <a:srgbClr val="000000"/>
              </a:solidFill>
              <a:effectLst/>
              <a:latin typeface="Segoe UI" panose="020B0502040204020203" pitchFamily="34" charset="0"/>
            </a:endParaRPr>
          </a:p>
          <a:p>
            <a:pPr algn="l" rtl="0" fontAlgn="base"/>
            <a:r>
              <a:rPr lang="en-US" b="1" i="0" u="none" strike="noStrike" dirty="0">
                <a:solidFill>
                  <a:srgbClr val="3B3838"/>
                </a:solidFill>
                <a:effectLst/>
                <a:latin typeface="Calibri" panose="020F0502020204030204" pitchFamily="34" charset="0"/>
              </a:rPr>
              <a:t>Pestle</a:t>
            </a:r>
            <a:r>
              <a:rPr lang="en-US" b="0" i="0" dirty="0">
                <a:solidFill>
                  <a:srgbClr val="000000"/>
                </a:solidFill>
                <a:effectLst/>
                <a:latin typeface="Calibri" panose="020F0502020204030204" pitchFamily="34" charset="0"/>
              </a:rPr>
              <a:t>​</a:t>
            </a:r>
            <a:endParaRPr lang="en-US" b="0" i="0" dirty="0">
              <a:solidFill>
                <a:srgbClr val="000000"/>
              </a:solidFill>
              <a:effectLst/>
              <a:latin typeface="Segoe UI" panose="020B0502040204020203" pitchFamily="34" charset="0"/>
            </a:endParaRPr>
          </a:p>
          <a:p>
            <a:pPr algn="l" rtl="0" fontAlgn="base"/>
            <a:r>
              <a:rPr lang="en-US" b="1" i="0" u="none" strike="noStrike" dirty="0">
                <a:solidFill>
                  <a:srgbClr val="3B3838"/>
                </a:solidFill>
                <a:effectLst/>
                <a:latin typeface="Calibri" panose="020F0502020204030204" pitchFamily="34" charset="0"/>
              </a:rPr>
              <a:t>Corporate Social Responsibility</a:t>
            </a:r>
            <a:r>
              <a:rPr lang="en-US" b="0" i="0" dirty="0">
                <a:solidFill>
                  <a:srgbClr val="000000"/>
                </a:solidFill>
                <a:effectLst/>
                <a:latin typeface="Calibri" panose="020F0502020204030204" pitchFamily="34" charset="0"/>
              </a:rPr>
              <a:t>​</a:t>
            </a:r>
            <a:endParaRPr lang="en-US" b="0" i="0" dirty="0">
              <a:solidFill>
                <a:srgbClr val="000000"/>
              </a:solidFill>
              <a:effectLst/>
              <a:latin typeface="Segoe UI" panose="020B0502040204020203" pitchFamily="34" charset="0"/>
            </a:endParaRPr>
          </a:p>
          <a:p>
            <a:pPr algn="l" rtl="0" fontAlgn="base"/>
            <a:r>
              <a:rPr lang="en-US" b="1" i="0" u="none" strike="noStrike" dirty="0" err="1">
                <a:solidFill>
                  <a:srgbClr val="3B3838"/>
                </a:solidFill>
                <a:effectLst/>
                <a:latin typeface="Calibri" panose="020F0502020204030204" pitchFamily="34" charset="0"/>
              </a:rPr>
              <a:t>Organisation</a:t>
            </a:r>
            <a:r>
              <a:rPr lang="en-US" b="1" i="0" u="none" strike="noStrike" dirty="0">
                <a:solidFill>
                  <a:srgbClr val="3B3838"/>
                </a:solidFill>
                <a:effectLst/>
                <a:latin typeface="Calibri" panose="020F0502020204030204" pitchFamily="34" charset="0"/>
              </a:rPr>
              <a:t> and Management</a:t>
            </a:r>
            <a:r>
              <a:rPr lang="en-US" b="0" i="0" dirty="0">
                <a:solidFill>
                  <a:srgbClr val="000000"/>
                </a:solidFill>
                <a:effectLst/>
                <a:latin typeface="Calibri" panose="020F0502020204030204" pitchFamily="34" charset="0"/>
              </a:rPr>
              <a:t>​</a:t>
            </a:r>
            <a:endParaRPr lang="en-US" b="0" i="0" dirty="0">
              <a:solidFill>
                <a:srgbClr val="000000"/>
              </a:solidFill>
              <a:effectLst/>
              <a:latin typeface="Segoe UI" panose="020B0502040204020203" pitchFamily="34" charset="0"/>
            </a:endParaRPr>
          </a:p>
          <a:p>
            <a:pPr algn="l" rtl="0" fontAlgn="base"/>
            <a:r>
              <a:rPr lang="en-US" b="1" i="0" u="none" strike="noStrike" dirty="0">
                <a:solidFill>
                  <a:srgbClr val="3B3838"/>
                </a:solidFill>
                <a:effectLst/>
                <a:latin typeface="Calibri" panose="020F0502020204030204" pitchFamily="34" charset="0"/>
              </a:rPr>
              <a:t>The Team</a:t>
            </a:r>
            <a:r>
              <a:rPr lang="en-US" b="0" i="0" dirty="0">
                <a:solidFill>
                  <a:srgbClr val="000000"/>
                </a:solidFill>
                <a:effectLst/>
                <a:latin typeface="Calibri" panose="020F0502020204030204" pitchFamily="34" charset="0"/>
              </a:rPr>
              <a:t>​</a:t>
            </a:r>
            <a:endParaRPr lang="en-US" b="0" i="0" dirty="0">
              <a:solidFill>
                <a:srgbClr val="000000"/>
              </a:solidFill>
              <a:effectLst/>
              <a:latin typeface="Segoe UI" panose="020B0502040204020203" pitchFamily="34" charset="0"/>
            </a:endParaRPr>
          </a:p>
          <a:p>
            <a:pPr algn="l" rtl="0" fontAlgn="base"/>
            <a:r>
              <a:rPr lang="en-US" b="1" i="0" u="none" strike="noStrike" dirty="0">
                <a:solidFill>
                  <a:srgbClr val="3B3838"/>
                </a:solidFill>
                <a:effectLst/>
                <a:latin typeface="Calibri" panose="020F0502020204030204" pitchFamily="34" charset="0"/>
              </a:rPr>
              <a:t>Leadership</a:t>
            </a:r>
            <a:r>
              <a:rPr lang="en-US" b="0" i="0" dirty="0">
                <a:solidFill>
                  <a:srgbClr val="000000"/>
                </a:solidFill>
                <a:effectLst/>
                <a:latin typeface="Calibri" panose="020F0502020204030204" pitchFamily="34" charset="0"/>
              </a:rPr>
              <a:t>​</a:t>
            </a:r>
            <a:endParaRPr lang="en-US" b="0" i="0" dirty="0">
              <a:solidFill>
                <a:srgbClr val="000000"/>
              </a:solidFill>
              <a:effectLst/>
              <a:latin typeface="Segoe UI" panose="020B0502040204020203" pitchFamily="34" charset="0"/>
            </a:endParaRPr>
          </a:p>
          <a:p>
            <a:pPr algn="l" rtl="0" fontAlgn="base"/>
            <a:r>
              <a:rPr lang="en-US" b="1" i="0" u="none" strike="noStrike" dirty="0">
                <a:solidFill>
                  <a:srgbClr val="3B3838"/>
                </a:solidFill>
                <a:effectLst/>
                <a:latin typeface="Calibri" panose="020F0502020204030204" pitchFamily="34" charset="0"/>
              </a:rPr>
              <a:t>Closing Summary</a:t>
            </a:r>
            <a:r>
              <a:rPr lang="en-US" b="0" i="0" dirty="0">
                <a:solidFill>
                  <a:srgbClr val="000000"/>
                </a:solidFill>
                <a:effectLst/>
                <a:latin typeface="Calibri" panose="020F0502020204030204" pitchFamily="34" charset="0"/>
              </a:rPr>
              <a:t>​</a:t>
            </a:r>
            <a:endParaRPr lang="en-US" b="0" i="0" dirty="0">
              <a:solidFill>
                <a:srgbClr val="000000"/>
              </a:solidFill>
              <a:effectLst/>
              <a:latin typeface="Segoe UI" panose="020B0502040204020203" pitchFamily="34" charset="0"/>
            </a:endParaRPr>
          </a:p>
          <a:p>
            <a:pPr algn="l" rtl="0" fontAlgn="base"/>
            <a:r>
              <a:rPr lang="en-US" b="1" i="0" u="none" strike="noStrike" dirty="0">
                <a:solidFill>
                  <a:srgbClr val="3B3838"/>
                </a:solidFill>
                <a:effectLst/>
                <a:latin typeface="Calibri" panose="020F0502020204030204" pitchFamily="34" charset="0"/>
              </a:rPr>
              <a:t>References</a:t>
            </a:r>
            <a:r>
              <a:rPr lang="en-US" b="0" i="0" dirty="0">
                <a:solidFill>
                  <a:srgbClr val="000000"/>
                </a:solidFill>
                <a:effectLst/>
                <a:latin typeface="Calibri" panose="020F0502020204030204" pitchFamily="34" charset="0"/>
              </a:rPr>
              <a:t>​</a:t>
            </a:r>
            <a:endParaRPr lang="en-US" b="0" i="0" dirty="0">
              <a:solidFill>
                <a:srgbClr val="000000"/>
              </a:solidFill>
              <a:effectLst/>
              <a:latin typeface="Segoe UI" panose="020B0502040204020203" pitchFamily="34" charset="0"/>
            </a:endParaRPr>
          </a:p>
        </p:txBody>
      </p:sp>
      <p:sp>
        <p:nvSpPr>
          <p:cNvPr id="14" name="TextBox 13">
            <a:extLst>
              <a:ext uri="{FF2B5EF4-FFF2-40B4-BE49-F238E27FC236}">
                <a16:creationId xmlns:a16="http://schemas.microsoft.com/office/drawing/2014/main" id="{D5730637-89E0-4587-9232-1EBE0834B1A2}"/>
              </a:ext>
            </a:extLst>
          </p:cNvPr>
          <p:cNvSpPr txBox="1"/>
          <p:nvPr/>
        </p:nvSpPr>
        <p:spPr>
          <a:xfrm>
            <a:off x="4300947" y="1792893"/>
            <a:ext cx="6093822" cy="2585323"/>
          </a:xfrm>
          <a:prstGeom prst="rect">
            <a:avLst/>
          </a:prstGeom>
          <a:noFill/>
        </p:spPr>
        <p:txBody>
          <a:bodyPr wrap="square">
            <a:spAutoFit/>
          </a:bodyPr>
          <a:lstStyle/>
          <a:p>
            <a:pPr algn="l" rtl="0" fontAlgn="base"/>
            <a:r>
              <a:rPr lang="en-US" b="1" i="0" u="none" strike="noStrike" dirty="0">
                <a:solidFill>
                  <a:srgbClr val="3B3838"/>
                </a:solidFill>
                <a:effectLst/>
                <a:latin typeface="Calibri" panose="020F0502020204030204" pitchFamily="34" charset="0"/>
              </a:rPr>
              <a:t>3-4</a:t>
            </a:r>
            <a:r>
              <a:rPr lang="en-US" b="0" i="0" dirty="0">
                <a:solidFill>
                  <a:srgbClr val="000000"/>
                </a:solidFill>
                <a:effectLst/>
                <a:latin typeface="Calibri" panose="020F0502020204030204" pitchFamily="34" charset="0"/>
              </a:rPr>
              <a:t>​</a:t>
            </a:r>
            <a:endParaRPr lang="en-US" b="0" i="0" dirty="0">
              <a:solidFill>
                <a:srgbClr val="000000"/>
              </a:solidFill>
              <a:effectLst/>
              <a:latin typeface="Segoe UI" panose="020B0502040204020203" pitchFamily="34" charset="0"/>
            </a:endParaRPr>
          </a:p>
          <a:p>
            <a:pPr algn="l" rtl="0" fontAlgn="base"/>
            <a:r>
              <a:rPr lang="en-US" b="1" i="0" u="none" strike="noStrike" dirty="0">
                <a:solidFill>
                  <a:srgbClr val="3B3838"/>
                </a:solidFill>
                <a:effectLst/>
                <a:latin typeface="Calibri" panose="020F0502020204030204" pitchFamily="34" charset="0"/>
              </a:rPr>
              <a:t>5</a:t>
            </a:r>
            <a:r>
              <a:rPr lang="en-US" b="0" i="0" dirty="0">
                <a:solidFill>
                  <a:srgbClr val="000000"/>
                </a:solidFill>
                <a:effectLst/>
                <a:latin typeface="Calibri" panose="020F0502020204030204" pitchFamily="34" charset="0"/>
              </a:rPr>
              <a:t>​</a:t>
            </a:r>
            <a:endParaRPr lang="en-US" b="0" i="0" dirty="0">
              <a:solidFill>
                <a:srgbClr val="000000"/>
              </a:solidFill>
              <a:effectLst/>
              <a:latin typeface="Segoe UI" panose="020B0502040204020203" pitchFamily="34" charset="0"/>
            </a:endParaRPr>
          </a:p>
          <a:p>
            <a:pPr algn="l" rtl="0" fontAlgn="base"/>
            <a:r>
              <a:rPr lang="en-US" b="1" i="0" u="none" strike="noStrike" dirty="0">
                <a:solidFill>
                  <a:srgbClr val="3B3838"/>
                </a:solidFill>
                <a:effectLst/>
                <a:latin typeface="Calibri" panose="020F0502020204030204" pitchFamily="34" charset="0"/>
              </a:rPr>
              <a:t>6</a:t>
            </a:r>
            <a:r>
              <a:rPr lang="en-US" b="0" i="0" dirty="0">
                <a:solidFill>
                  <a:srgbClr val="000000"/>
                </a:solidFill>
                <a:effectLst/>
                <a:latin typeface="Calibri" panose="020F0502020204030204" pitchFamily="34" charset="0"/>
              </a:rPr>
              <a:t>​</a:t>
            </a:r>
            <a:endParaRPr lang="en-US" b="0" i="0" dirty="0">
              <a:solidFill>
                <a:srgbClr val="000000"/>
              </a:solidFill>
              <a:effectLst/>
              <a:latin typeface="Segoe UI" panose="020B0502040204020203" pitchFamily="34" charset="0"/>
            </a:endParaRPr>
          </a:p>
          <a:p>
            <a:pPr algn="l" rtl="0" fontAlgn="base"/>
            <a:r>
              <a:rPr lang="en-US" b="1" i="0" u="none" strike="noStrike" dirty="0">
                <a:solidFill>
                  <a:srgbClr val="3B3838"/>
                </a:solidFill>
                <a:effectLst/>
                <a:latin typeface="Calibri" panose="020F0502020204030204" pitchFamily="34" charset="0"/>
              </a:rPr>
              <a:t>7</a:t>
            </a:r>
            <a:r>
              <a:rPr lang="en-US" b="0" i="0" dirty="0">
                <a:solidFill>
                  <a:srgbClr val="000000"/>
                </a:solidFill>
                <a:effectLst/>
                <a:latin typeface="Calibri" panose="020F0502020204030204" pitchFamily="34" charset="0"/>
              </a:rPr>
              <a:t>​</a:t>
            </a:r>
            <a:endParaRPr lang="en-US" b="0" i="0" dirty="0">
              <a:solidFill>
                <a:srgbClr val="000000"/>
              </a:solidFill>
              <a:effectLst/>
              <a:latin typeface="Segoe UI" panose="020B0502040204020203" pitchFamily="34" charset="0"/>
            </a:endParaRPr>
          </a:p>
          <a:p>
            <a:pPr algn="l" rtl="0" fontAlgn="base"/>
            <a:r>
              <a:rPr lang="en-US" b="1" i="0" u="none" strike="noStrike" dirty="0">
                <a:solidFill>
                  <a:srgbClr val="3B3838"/>
                </a:solidFill>
                <a:effectLst/>
                <a:latin typeface="Calibri" panose="020F0502020204030204" pitchFamily="34" charset="0"/>
              </a:rPr>
              <a:t>8</a:t>
            </a:r>
            <a:r>
              <a:rPr lang="en-US" b="0" i="0" dirty="0">
                <a:solidFill>
                  <a:srgbClr val="000000"/>
                </a:solidFill>
                <a:effectLst/>
                <a:latin typeface="Calibri" panose="020F0502020204030204" pitchFamily="34" charset="0"/>
              </a:rPr>
              <a:t>​</a:t>
            </a:r>
            <a:endParaRPr lang="en-US" b="0" i="0" dirty="0">
              <a:solidFill>
                <a:srgbClr val="000000"/>
              </a:solidFill>
              <a:effectLst/>
              <a:latin typeface="Segoe UI" panose="020B0502040204020203" pitchFamily="34" charset="0"/>
            </a:endParaRPr>
          </a:p>
          <a:p>
            <a:pPr algn="l" rtl="0" fontAlgn="base"/>
            <a:r>
              <a:rPr lang="en-US" b="1" i="0" u="none" strike="noStrike" dirty="0">
                <a:solidFill>
                  <a:srgbClr val="3B3838"/>
                </a:solidFill>
                <a:effectLst/>
                <a:latin typeface="Calibri" panose="020F0502020204030204" pitchFamily="34" charset="0"/>
              </a:rPr>
              <a:t>9-10</a:t>
            </a:r>
            <a:r>
              <a:rPr lang="en-US" b="0" i="0" dirty="0">
                <a:solidFill>
                  <a:srgbClr val="000000"/>
                </a:solidFill>
                <a:effectLst/>
                <a:latin typeface="Calibri" panose="020F0502020204030204" pitchFamily="34" charset="0"/>
              </a:rPr>
              <a:t>​</a:t>
            </a:r>
            <a:endParaRPr lang="en-US" b="0" i="0" dirty="0">
              <a:solidFill>
                <a:srgbClr val="000000"/>
              </a:solidFill>
              <a:effectLst/>
              <a:latin typeface="Segoe UI" panose="020B0502040204020203" pitchFamily="34" charset="0"/>
            </a:endParaRPr>
          </a:p>
          <a:p>
            <a:pPr algn="l" rtl="0" fontAlgn="base"/>
            <a:r>
              <a:rPr lang="en-US" b="1" i="0" u="none" strike="noStrike" dirty="0">
                <a:solidFill>
                  <a:srgbClr val="3B3838"/>
                </a:solidFill>
                <a:effectLst/>
                <a:latin typeface="Calibri" panose="020F0502020204030204" pitchFamily="34" charset="0"/>
              </a:rPr>
              <a:t>11</a:t>
            </a:r>
            <a:r>
              <a:rPr lang="en-US" b="0" i="0" dirty="0">
                <a:solidFill>
                  <a:srgbClr val="000000"/>
                </a:solidFill>
                <a:effectLst/>
                <a:latin typeface="Calibri" panose="020F0502020204030204" pitchFamily="34" charset="0"/>
              </a:rPr>
              <a:t>​</a:t>
            </a:r>
            <a:endParaRPr lang="en-US" b="0" i="0" dirty="0">
              <a:solidFill>
                <a:srgbClr val="000000"/>
              </a:solidFill>
              <a:effectLst/>
              <a:latin typeface="Segoe UI" panose="020B0502040204020203" pitchFamily="34" charset="0"/>
            </a:endParaRPr>
          </a:p>
          <a:p>
            <a:pPr algn="l" rtl="0" fontAlgn="base"/>
            <a:r>
              <a:rPr lang="en-US" b="1" i="0" u="none" strike="noStrike" dirty="0">
                <a:solidFill>
                  <a:srgbClr val="3B3838"/>
                </a:solidFill>
                <a:effectLst/>
                <a:latin typeface="Calibri" panose="020F0502020204030204" pitchFamily="34" charset="0"/>
              </a:rPr>
              <a:t>12</a:t>
            </a:r>
            <a:r>
              <a:rPr lang="en-US" b="0" i="0" dirty="0">
                <a:solidFill>
                  <a:srgbClr val="000000"/>
                </a:solidFill>
                <a:effectLst/>
                <a:latin typeface="Calibri" panose="020F0502020204030204" pitchFamily="34" charset="0"/>
              </a:rPr>
              <a:t>​</a:t>
            </a:r>
            <a:endParaRPr lang="en-US" b="0" i="0" dirty="0">
              <a:solidFill>
                <a:srgbClr val="000000"/>
              </a:solidFill>
              <a:effectLst/>
              <a:latin typeface="Segoe UI" panose="020B0502040204020203" pitchFamily="34" charset="0"/>
            </a:endParaRPr>
          </a:p>
          <a:p>
            <a:pPr algn="l" rtl="0" fontAlgn="base"/>
            <a:r>
              <a:rPr lang="en-US" b="1" i="0" u="none" strike="noStrike" dirty="0">
                <a:solidFill>
                  <a:srgbClr val="3B3838"/>
                </a:solidFill>
                <a:effectLst/>
                <a:latin typeface="Calibri" panose="020F0502020204030204" pitchFamily="34" charset="0"/>
              </a:rPr>
              <a:t>13-17</a:t>
            </a:r>
            <a:r>
              <a:rPr lang="en-US" b="0" i="0" dirty="0">
                <a:solidFill>
                  <a:srgbClr val="000000"/>
                </a:solidFill>
                <a:effectLst/>
                <a:latin typeface="Calibri" panose="020F0502020204030204" pitchFamily="34" charset="0"/>
              </a:rPr>
              <a:t>​</a:t>
            </a:r>
            <a:endParaRPr lang="en-US" b="0" i="0" dirty="0">
              <a:solidFill>
                <a:srgbClr val="000000"/>
              </a:solidFill>
              <a:effectLst/>
              <a:latin typeface="Segoe UI" panose="020B0502040204020203" pitchFamily="34" charset="0"/>
            </a:endParaRPr>
          </a:p>
        </p:txBody>
      </p:sp>
      <p:pic>
        <p:nvPicPr>
          <p:cNvPr id="7" name="Recorded Sound">
            <a:hlinkClick r:id="" action="ppaction://media"/>
            <a:extLst>
              <a:ext uri="{FF2B5EF4-FFF2-40B4-BE49-F238E27FC236}">
                <a16:creationId xmlns:a16="http://schemas.microsoft.com/office/drawing/2014/main" id="{57D9131B-6650-4E15-92DA-58E1ABAD2583}"/>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2519305" y="6222840"/>
            <a:ext cx="609600" cy="609600"/>
          </a:xfrm>
          <a:prstGeom prst="rect">
            <a:avLst/>
          </a:prstGeom>
        </p:spPr>
      </p:pic>
      <p:pic>
        <p:nvPicPr>
          <p:cNvPr id="8" name="Recorded Sound">
            <a:hlinkClick r:id="" action="ppaction://media"/>
            <a:extLst>
              <a:ext uri="{FF2B5EF4-FFF2-40B4-BE49-F238E27FC236}">
                <a16:creationId xmlns:a16="http://schemas.microsoft.com/office/drawing/2014/main" id="{86BDC0FA-09CA-4061-9265-811227F79962}"/>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09678547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384"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4017"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7"/>
                </p:tgtEl>
              </p:cMediaNode>
            </p:audio>
            <p:audio>
              <p:cMediaNode vol="80000">
                <p:cTn id="12"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ABFAF37-EF35-430E-A9AE-E0A9551C79EA}"/>
              </a:ext>
            </a:extLst>
          </p:cNvPr>
          <p:cNvSpPr>
            <a:spLocks noGrp="1"/>
          </p:cNvSpPr>
          <p:nvPr>
            <p:ph type="title"/>
          </p:nvPr>
        </p:nvSpPr>
        <p:spPr>
          <a:xfrm>
            <a:off x="643467" y="321734"/>
            <a:ext cx="10905066" cy="1135737"/>
          </a:xfrm>
        </p:spPr>
        <p:txBody>
          <a:bodyPr vert="horz" lIns="91440" tIns="45720" rIns="91440" bIns="45720" rtlCol="0" anchor="ctr">
            <a:normAutofit/>
          </a:bodyPr>
          <a:lstStyle/>
          <a:p>
            <a:r>
              <a:rPr lang="en-US" sz="3600" kern="1200" dirty="0">
                <a:solidFill>
                  <a:schemeClr val="tx1">
                    <a:lumMod val="65000"/>
                    <a:lumOff val="35000"/>
                  </a:schemeClr>
                </a:solidFill>
                <a:latin typeface="+mj-lt"/>
                <a:ea typeface="+mj-ea"/>
                <a:cs typeface="+mj-cs"/>
              </a:rPr>
              <a:t>Company overview</a:t>
            </a:r>
          </a:p>
        </p:txBody>
      </p:sp>
      <p:sp>
        <p:nvSpPr>
          <p:cNvPr id="4" name="Text Placeholder 3">
            <a:extLst>
              <a:ext uri="{FF2B5EF4-FFF2-40B4-BE49-F238E27FC236}">
                <a16:creationId xmlns:a16="http://schemas.microsoft.com/office/drawing/2014/main" id="{346F7ABF-7520-4F05-B8EF-CB5FF924D5FB}"/>
              </a:ext>
            </a:extLst>
          </p:cNvPr>
          <p:cNvSpPr>
            <a:spLocks noGrp="1"/>
          </p:cNvSpPr>
          <p:nvPr>
            <p:ph type="body" sz="half" idx="2"/>
          </p:nvPr>
        </p:nvSpPr>
        <p:spPr>
          <a:xfrm>
            <a:off x="643469" y="1782981"/>
            <a:ext cx="4008384" cy="4393982"/>
          </a:xfrm>
        </p:spPr>
        <p:txBody>
          <a:bodyPr vert="horz" lIns="91440" tIns="45720" rIns="91440" bIns="45720" rtlCol="0" anchor="t">
            <a:normAutofit/>
          </a:bodyPr>
          <a:lstStyle/>
          <a:p>
            <a:pPr indent="-228600">
              <a:buFont typeface="Arial" panose="020B0604020202020204" pitchFamily="34" charset="0"/>
              <a:buChar char="•"/>
            </a:pPr>
            <a:r>
              <a:rPr lang="en-US" sz="2000" b="1" dirty="0">
                <a:solidFill>
                  <a:schemeClr val="tx1">
                    <a:lumMod val="65000"/>
                    <a:lumOff val="35000"/>
                  </a:schemeClr>
                </a:solidFill>
              </a:rPr>
              <a:t>Founded 1940's</a:t>
            </a:r>
            <a:endParaRPr lang="en-US" sz="2000" b="1" dirty="0">
              <a:solidFill>
                <a:schemeClr val="tx1">
                  <a:lumMod val="65000"/>
                  <a:lumOff val="35000"/>
                </a:schemeClr>
              </a:solidFill>
              <a:cs typeface="Calibri"/>
            </a:endParaRPr>
          </a:p>
          <a:p>
            <a:pPr indent="-228600">
              <a:buFont typeface="Arial" panose="020B0604020202020204" pitchFamily="34" charset="0"/>
              <a:buChar char="•"/>
            </a:pPr>
            <a:r>
              <a:rPr lang="en-US" sz="2000" b="1" dirty="0">
                <a:solidFill>
                  <a:schemeClr val="tx1">
                    <a:lumMod val="65000"/>
                    <a:lumOff val="35000"/>
                  </a:schemeClr>
                </a:solidFill>
              </a:rPr>
              <a:t>Brother Richard and Maurice</a:t>
            </a:r>
            <a:endParaRPr lang="en-US" sz="2000" b="1" dirty="0">
              <a:solidFill>
                <a:schemeClr val="tx1">
                  <a:lumMod val="65000"/>
                  <a:lumOff val="35000"/>
                </a:schemeClr>
              </a:solidFill>
              <a:cs typeface="Calibri"/>
            </a:endParaRPr>
          </a:p>
          <a:p>
            <a:pPr indent="-228600">
              <a:buFont typeface="Arial" panose="020B0604020202020204" pitchFamily="34" charset="0"/>
              <a:buChar char="•"/>
            </a:pPr>
            <a:r>
              <a:rPr lang="en-US" sz="2000" b="1" dirty="0">
                <a:solidFill>
                  <a:schemeClr val="tx1">
                    <a:lumMod val="65000"/>
                    <a:lumOff val="35000"/>
                  </a:schemeClr>
                </a:solidFill>
              </a:rPr>
              <a:t>Ray Kroc Franchisee</a:t>
            </a:r>
            <a:endParaRPr lang="en-US" sz="2000" b="1" dirty="0">
              <a:solidFill>
                <a:schemeClr val="tx1">
                  <a:lumMod val="65000"/>
                  <a:lumOff val="35000"/>
                </a:schemeClr>
              </a:solidFill>
              <a:cs typeface="Calibri"/>
            </a:endParaRPr>
          </a:p>
          <a:p>
            <a:pPr indent="-228600">
              <a:buFont typeface="Arial" panose="020B0604020202020204" pitchFamily="34" charset="0"/>
              <a:buChar char="•"/>
            </a:pPr>
            <a:r>
              <a:rPr lang="en-US" sz="2000" b="1" dirty="0">
                <a:solidFill>
                  <a:schemeClr val="tx1">
                    <a:lumMod val="65000"/>
                    <a:lumOff val="35000"/>
                  </a:schemeClr>
                </a:solidFill>
              </a:rPr>
              <a:t>McDonalds Corporation</a:t>
            </a:r>
            <a:endParaRPr lang="en-US" sz="2000" b="1" dirty="0">
              <a:solidFill>
                <a:schemeClr val="tx1">
                  <a:lumMod val="65000"/>
                  <a:lumOff val="35000"/>
                </a:schemeClr>
              </a:solidFill>
              <a:cs typeface="Calibri"/>
            </a:endParaRPr>
          </a:p>
          <a:p>
            <a:pPr indent="-228600">
              <a:buFont typeface="Arial" panose="020B0604020202020204" pitchFamily="34" charset="0"/>
              <a:buChar char="•"/>
            </a:pPr>
            <a:r>
              <a:rPr lang="en-US" sz="2000" b="1" dirty="0">
                <a:solidFill>
                  <a:schemeClr val="tx1">
                    <a:lumMod val="65000"/>
                    <a:lumOff val="35000"/>
                  </a:schemeClr>
                </a:solidFill>
              </a:rPr>
              <a:t>Fast food</a:t>
            </a:r>
            <a:endParaRPr lang="en-US" sz="2000" b="1" dirty="0">
              <a:solidFill>
                <a:schemeClr val="tx1">
                  <a:lumMod val="65000"/>
                  <a:lumOff val="35000"/>
                </a:schemeClr>
              </a:solidFill>
              <a:cs typeface="Calibri"/>
            </a:endParaRPr>
          </a:p>
          <a:p>
            <a:pPr indent="-228600">
              <a:buFont typeface="Arial" panose="020B0604020202020204" pitchFamily="34" charset="0"/>
              <a:buChar char="•"/>
            </a:pPr>
            <a:r>
              <a:rPr lang="en-US" sz="2000" b="1" dirty="0">
                <a:solidFill>
                  <a:schemeClr val="tx1">
                    <a:lumMod val="65000"/>
                    <a:lumOff val="35000"/>
                  </a:schemeClr>
                </a:solidFill>
              </a:rPr>
              <a:t>Global Reach</a:t>
            </a:r>
            <a:endParaRPr lang="en-US" sz="2000" b="1" dirty="0">
              <a:solidFill>
                <a:schemeClr val="tx1">
                  <a:lumMod val="65000"/>
                  <a:lumOff val="35000"/>
                </a:schemeClr>
              </a:solidFill>
              <a:cs typeface="Calibri"/>
            </a:endParaRPr>
          </a:p>
          <a:p>
            <a:pPr indent="-228600">
              <a:buFont typeface="Arial" panose="020B0604020202020204" pitchFamily="34" charset="0"/>
              <a:buChar char="•"/>
            </a:pPr>
            <a:r>
              <a:rPr lang="en-US" sz="2000" b="1" dirty="0">
                <a:solidFill>
                  <a:schemeClr val="tx1">
                    <a:lumMod val="65000"/>
                    <a:lumOff val="35000"/>
                  </a:schemeClr>
                </a:solidFill>
              </a:rPr>
              <a:t>Franchised Percentage</a:t>
            </a:r>
            <a:endParaRPr lang="en-US" sz="2000" b="1" dirty="0">
              <a:solidFill>
                <a:schemeClr val="tx1">
                  <a:lumMod val="65000"/>
                  <a:lumOff val="35000"/>
                </a:schemeClr>
              </a:solidFill>
              <a:cs typeface="Calibri"/>
            </a:endParaRPr>
          </a:p>
          <a:p>
            <a:pPr indent="-228600">
              <a:buFont typeface="Arial" panose="020B0604020202020204" pitchFamily="34" charset="0"/>
              <a:buChar char="•"/>
            </a:pPr>
            <a:r>
              <a:rPr lang="en-US" sz="2000" b="1" dirty="0">
                <a:solidFill>
                  <a:schemeClr val="tx1">
                    <a:lumMod val="65000"/>
                    <a:lumOff val="35000"/>
                  </a:schemeClr>
                </a:solidFill>
              </a:rPr>
              <a:t>Brand Value</a:t>
            </a:r>
            <a:endParaRPr lang="en-US" sz="2000" b="1" dirty="0">
              <a:solidFill>
                <a:schemeClr val="tx1">
                  <a:lumMod val="65000"/>
                  <a:lumOff val="35000"/>
                </a:schemeClr>
              </a:solidFill>
              <a:cs typeface="Calibri"/>
            </a:endParaRPr>
          </a:p>
          <a:p>
            <a:pPr indent="-228600">
              <a:buFont typeface="Arial" panose="020B0604020202020204" pitchFamily="34" charset="0"/>
              <a:buChar char="•"/>
            </a:pPr>
            <a:r>
              <a:rPr lang="en-US" sz="2000" b="1" dirty="0">
                <a:solidFill>
                  <a:schemeClr val="tx1">
                    <a:lumMod val="65000"/>
                    <a:lumOff val="35000"/>
                  </a:schemeClr>
                </a:solidFill>
              </a:rPr>
              <a:t>Employment</a:t>
            </a:r>
            <a:endParaRPr lang="en-US" sz="2000" b="1" dirty="0">
              <a:solidFill>
                <a:schemeClr val="tx1">
                  <a:lumMod val="65000"/>
                  <a:lumOff val="35000"/>
                </a:schemeClr>
              </a:solidFill>
              <a:cs typeface="Calibri"/>
            </a:endParaRPr>
          </a:p>
        </p:txBody>
      </p:sp>
      <p:grpSp>
        <p:nvGrpSpPr>
          <p:cNvPr id="27" name="Group 26">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28" name="Isosceles Triangle 2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 name="Picture 11" descr="Chart, bar chart&#10;&#10;Description automatically generated">
            <a:extLst>
              <a:ext uri="{FF2B5EF4-FFF2-40B4-BE49-F238E27FC236}">
                <a16:creationId xmlns:a16="http://schemas.microsoft.com/office/drawing/2014/main" id="{1F629CBC-80F6-4B07-8ACB-170394F9DB6F}"/>
              </a:ext>
            </a:extLst>
          </p:cNvPr>
          <p:cNvPicPr>
            <a:picLocks noChangeAspect="1"/>
          </p:cNvPicPr>
          <p:nvPr/>
        </p:nvPicPr>
        <p:blipFill>
          <a:blip r:embed="rId5"/>
          <a:stretch>
            <a:fillRect/>
          </a:stretch>
        </p:blipFill>
        <p:spPr>
          <a:xfrm>
            <a:off x="5280944" y="1613511"/>
            <a:ext cx="6253212" cy="3751926"/>
          </a:xfrm>
          <a:prstGeom prst="rect">
            <a:avLst/>
          </a:prstGeom>
        </p:spPr>
      </p:pic>
      <p:grpSp>
        <p:nvGrpSpPr>
          <p:cNvPr id="31" name="Group 30">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32" name="Rectangle 31">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Isosceles Triangle 32">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0" name="TextBox 9">
            <a:extLst>
              <a:ext uri="{FF2B5EF4-FFF2-40B4-BE49-F238E27FC236}">
                <a16:creationId xmlns:a16="http://schemas.microsoft.com/office/drawing/2014/main" id="{4E7AEF0F-B277-4A77-882C-7792049F38C0}"/>
              </a:ext>
            </a:extLst>
          </p:cNvPr>
          <p:cNvSpPr txBox="1"/>
          <p:nvPr/>
        </p:nvSpPr>
        <p:spPr>
          <a:xfrm>
            <a:off x="5411053" y="5562517"/>
            <a:ext cx="6229845" cy="332097"/>
          </a:xfrm>
          <a:prstGeom prst="rect">
            <a:avLst/>
          </a:prstGeom>
          <a:solidFill>
            <a:schemeClr val="bg1"/>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100" b="1" i="1" dirty="0">
                <a:solidFill>
                  <a:schemeClr val="tx1">
                    <a:lumMod val="65000"/>
                    <a:lumOff val="35000"/>
                  </a:schemeClr>
                </a:solidFill>
              </a:rPr>
              <a:t>McDonald’s: Number of Employees 2006–2020 | MCD</a:t>
            </a:r>
            <a:r>
              <a:rPr lang="en-US" sz="1100" b="1" dirty="0">
                <a:solidFill>
                  <a:schemeClr val="tx1">
                    <a:lumMod val="65000"/>
                    <a:lumOff val="35000"/>
                  </a:schemeClr>
                </a:solidFill>
              </a:rPr>
              <a:t>. (Macrotrends, 2021)</a:t>
            </a:r>
            <a:endParaRPr lang="en-US" sz="1100" dirty="0">
              <a:solidFill>
                <a:schemeClr val="tx1">
                  <a:lumMod val="65000"/>
                  <a:lumOff val="35000"/>
                </a:schemeClr>
              </a:solidFill>
            </a:endParaRPr>
          </a:p>
        </p:txBody>
      </p:sp>
      <p:pic>
        <p:nvPicPr>
          <p:cNvPr id="3" name="Recorded Sound">
            <a:hlinkClick r:id="" action="ppaction://media"/>
            <a:extLst>
              <a:ext uri="{FF2B5EF4-FFF2-40B4-BE49-F238E27FC236}">
                <a16:creationId xmlns:a16="http://schemas.microsoft.com/office/drawing/2014/main" id="{F23CB4CE-A3D4-41FC-8584-E4A9DD02FF0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55051" y="6030575"/>
            <a:ext cx="609600" cy="609600"/>
          </a:xfrm>
          <a:prstGeom prst="rect">
            <a:avLst/>
          </a:prstGeom>
        </p:spPr>
      </p:pic>
    </p:spTree>
    <p:extLst>
      <p:ext uri="{BB962C8B-B14F-4D97-AF65-F5344CB8AC3E}">
        <p14:creationId xmlns:p14="http://schemas.microsoft.com/office/powerpoint/2010/main" val="1340799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877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ABFAF37-EF35-430E-A9AE-E0A9551C79EA}"/>
              </a:ext>
            </a:extLst>
          </p:cNvPr>
          <p:cNvSpPr>
            <a:spLocks noGrp="1"/>
          </p:cNvSpPr>
          <p:nvPr>
            <p:ph type="title"/>
          </p:nvPr>
        </p:nvSpPr>
        <p:spPr>
          <a:xfrm>
            <a:off x="643467" y="321734"/>
            <a:ext cx="10905066" cy="1135737"/>
          </a:xfrm>
        </p:spPr>
        <p:txBody>
          <a:bodyPr vert="horz" lIns="91440" tIns="45720" rIns="91440" bIns="45720" rtlCol="0" anchor="ctr">
            <a:normAutofit/>
          </a:bodyPr>
          <a:lstStyle/>
          <a:p>
            <a:r>
              <a:rPr lang="en-US" sz="3600" kern="1200" dirty="0">
                <a:solidFill>
                  <a:schemeClr val="tx1">
                    <a:lumMod val="65000"/>
                    <a:lumOff val="35000"/>
                  </a:schemeClr>
                </a:solidFill>
                <a:latin typeface="+mj-lt"/>
                <a:ea typeface="+mj-ea"/>
                <a:cs typeface="+mj-cs"/>
              </a:rPr>
              <a:t>Company overview</a:t>
            </a:r>
          </a:p>
        </p:txBody>
      </p:sp>
      <p:sp>
        <p:nvSpPr>
          <p:cNvPr id="4" name="Text Placeholder 3">
            <a:extLst>
              <a:ext uri="{FF2B5EF4-FFF2-40B4-BE49-F238E27FC236}">
                <a16:creationId xmlns:a16="http://schemas.microsoft.com/office/drawing/2014/main" id="{346F7ABF-7520-4F05-B8EF-CB5FF924D5FB}"/>
              </a:ext>
            </a:extLst>
          </p:cNvPr>
          <p:cNvSpPr>
            <a:spLocks noGrp="1"/>
          </p:cNvSpPr>
          <p:nvPr>
            <p:ph type="body" sz="half" idx="2"/>
          </p:nvPr>
        </p:nvSpPr>
        <p:spPr>
          <a:xfrm>
            <a:off x="887884" y="1279773"/>
            <a:ext cx="4008384" cy="4393982"/>
          </a:xfrm>
        </p:spPr>
        <p:txBody>
          <a:bodyPr vert="horz" lIns="91440" tIns="45720" rIns="91440" bIns="45720" rtlCol="0" anchor="t">
            <a:normAutofit/>
          </a:bodyPr>
          <a:lstStyle/>
          <a:p>
            <a:pPr indent="-228600">
              <a:buFont typeface="Arial" panose="020B0604020202020204" pitchFamily="34" charset="0"/>
              <a:buChar char="•"/>
            </a:pPr>
            <a:r>
              <a:rPr lang="en-US" b="1" dirty="0">
                <a:solidFill>
                  <a:schemeClr val="tx1">
                    <a:lumMod val="65000"/>
                    <a:lumOff val="35000"/>
                  </a:schemeClr>
                </a:solidFill>
              </a:rPr>
              <a:t>Profits</a:t>
            </a:r>
            <a:endParaRPr lang="en-US" b="1" dirty="0">
              <a:solidFill>
                <a:schemeClr val="tx1">
                  <a:lumMod val="65000"/>
                  <a:lumOff val="35000"/>
                </a:schemeClr>
              </a:solidFill>
              <a:cs typeface="Calibri"/>
            </a:endParaRPr>
          </a:p>
          <a:p>
            <a:pPr indent="-228600">
              <a:buFont typeface="Arial" panose="020B0604020202020204" pitchFamily="34" charset="0"/>
              <a:buChar char="•"/>
            </a:pPr>
            <a:r>
              <a:rPr lang="en-US" b="1" dirty="0">
                <a:solidFill>
                  <a:schemeClr val="tx1">
                    <a:lumMod val="65000"/>
                    <a:lumOff val="35000"/>
                  </a:schemeClr>
                </a:solidFill>
              </a:rPr>
              <a:t>Real Estate</a:t>
            </a:r>
            <a:endParaRPr lang="en-US" b="1" dirty="0">
              <a:solidFill>
                <a:schemeClr val="tx1">
                  <a:lumMod val="65000"/>
                  <a:lumOff val="35000"/>
                </a:schemeClr>
              </a:solidFill>
              <a:cs typeface="Calibri"/>
            </a:endParaRPr>
          </a:p>
          <a:p>
            <a:pPr indent="-228600">
              <a:buFont typeface="Arial" panose="020B0604020202020204" pitchFamily="34" charset="0"/>
              <a:buChar char="•"/>
            </a:pPr>
            <a:r>
              <a:rPr lang="en-US" b="1" dirty="0">
                <a:solidFill>
                  <a:schemeClr val="tx1">
                    <a:lumMod val="65000"/>
                    <a:lumOff val="35000"/>
                  </a:schemeClr>
                </a:solidFill>
              </a:rPr>
              <a:t>Toys</a:t>
            </a:r>
            <a:endParaRPr lang="en-US" b="1" dirty="0">
              <a:solidFill>
                <a:schemeClr val="tx1">
                  <a:lumMod val="65000"/>
                  <a:lumOff val="35000"/>
                </a:schemeClr>
              </a:solidFill>
              <a:cs typeface="Calibri"/>
            </a:endParaRPr>
          </a:p>
          <a:p>
            <a:pPr indent="-228600">
              <a:buFont typeface="Arial" panose="020B0604020202020204" pitchFamily="34" charset="0"/>
              <a:buChar char="•"/>
            </a:pPr>
            <a:r>
              <a:rPr lang="en-US" b="1" dirty="0">
                <a:solidFill>
                  <a:schemeClr val="tx1">
                    <a:lumMod val="65000"/>
                    <a:lumOff val="35000"/>
                  </a:schemeClr>
                </a:solidFill>
              </a:rPr>
              <a:t>Mission Statement</a:t>
            </a:r>
            <a:endParaRPr lang="en-US" b="1" dirty="0">
              <a:solidFill>
                <a:schemeClr val="tx1">
                  <a:lumMod val="65000"/>
                  <a:lumOff val="35000"/>
                </a:schemeClr>
              </a:solidFill>
              <a:cs typeface="Calibri"/>
            </a:endParaRPr>
          </a:p>
          <a:p>
            <a:pPr indent="-228600">
              <a:buFont typeface="Arial" panose="020B0604020202020204" pitchFamily="34" charset="0"/>
              <a:buChar char="•"/>
            </a:pPr>
            <a:r>
              <a:rPr lang="en-US" b="1" i="1" dirty="0">
                <a:solidFill>
                  <a:schemeClr val="tx1">
                    <a:lumMod val="65000"/>
                    <a:lumOff val="35000"/>
                  </a:schemeClr>
                </a:solidFill>
              </a:rPr>
              <a:t>“to create delicious feel-good moments for everyone”</a:t>
            </a:r>
            <a:endParaRPr lang="en-US" b="1" dirty="0">
              <a:solidFill>
                <a:schemeClr val="tx1">
                  <a:lumMod val="65000"/>
                  <a:lumOff val="35000"/>
                </a:schemeClr>
              </a:solidFill>
              <a:cs typeface="Calibri"/>
            </a:endParaRPr>
          </a:p>
          <a:p>
            <a:pPr indent="-228600">
              <a:buFont typeface="Arial" panose="020B0604020202020204" pitchFamily="34" charset="0"/>
              <a:buChar char="•"/>
            </a:pPr>
            <a:r>
              <a:rPr lang="en-US" b="1" dirty="0">
                <a:solidFill>
                  <a:schemeClr val="tx1">
                    <a:lumMod val="65000"/>
                    <a:lumOff val="35000"/>
                  </a:schemeClr>
                </a:solidFill>
              </a:rPr>
              <a:t> McDonalds Core values  </a:t>
            </a:r>
            <a:endParaRPr lang="en-US" b="1" dirty="0">
              <a:solidFill>
                <a:schemeClr val="tx1">
                  <a:lumMod val="65000"/>
                  <a:lumOff val="35000"/>
                </a:schemeClr>
              </a:solidFill>
              <a:cs typeface="Calibri"/>
            </a:endParaRPr>
          </a:p>
          <a:p>
            <a:pPr indent="-228600">
              <a:buFont typeface="Arial" panose="020B0604020202020204" pitchFamily="34" charset="0"/>
              <a:buChar char="•"/>
            </a:pPr>
            <a:r>
              <a:rPr lang="en-US" b="1" dirty="0">
                <a:solidFill>
                  <a:schemeClr val="tx1">
                    <a:lumMod val="65000"/>
                    <a:lumOff val="35000"/>
                  </a:schemeClr>
                </a:solidFill>
              </a:rPr>
              <a:t>Serve – “</a:t>
            </a:r>
            <a:r>
              <a:rPr lang="en-US" b="1" i="1" dirty="0">
                <a:solidFill>
                  <a:schemeClr val="tx1">
                    <a:lumMod val="65000"/>
                    <a:lumOff val="35000"/>
                  </a:schemeClr>
                </a:solidFill>
              </a:rPr>
              <a:t>We put our customers and people first</a:t>
            </a:r>
            <a:r>
              <a:rPr lang="en-US" b="1" dirty="0">
                <a:solidFill>
                  <a:schemeClr val="tx1">
                    <a:lumMod val="65000"/>
                    <a:lumOff val="35000"/>
                  </a:schemeClr>
                </a:solidFill>
              </a:rPr>
              <a:t>”</a:t>
            </a:r>
            <a:endParaRPr lang="en-US" b="1" dirty="0">
              <a:solidFill>
                <a:schemeClr val="tx1">
                  <a:lumMod val="65000"/>
                  <a:lumOff val="35000"/>
                </a:schemeClr>
              </a:solidFill>
              <a:cs typeface="Calibri"/>
            </a:endParaRPr>
          </a:p>
          <a:p>
            <a:pPr indent="-228600">
              <a:buFont typeface="Arial" panose="020B0604020202020204" pitchFamily="34" charset="0"/>
              <a:buChar char="•"/>
            </a:pPr>
            <a:r>
              <a:rPr lang="en-US" b="1" dirty="0">
                <a:solidFill>
                  <a:schemeClr val="tx1">
                    <a:lumMod val="65000"/>
                    <a:lumOff val="35000"/>
                  </a:schemeClr>
                </a:solidFill>
              </a:rPr>
              <a:t>Inclusion – “We open our doors to everyone”</a:t>
            </a:r>
            <a:endParaRPr lang="en-US" b="1" dirty="0">
              <a:solidFill>
                <a:schemeClr val="tx1">
                  <a:lumMod val="65000"/>
                  <a:lumOff val="35000"/>
                </a:schemeClr>
              </a:solidFill>
              <a:cs typeface="Calibri"/>
            </a:endParaRPr>
          </a:p>
          <a:p>
            <a:pPr indent="-228600">
              <a:buFont typeface="Arial" panose="020B0604020202020204" pitchFamily="34" charset="0"/>
              <a:buChar char="•"/>
            </a:pPr>
            <a:r>
              <a:rPr lang="en-US" b="1" dirty="0">
                <a:solidFill>
                  <a:schemeClr val="tx1">
                    <a:lumMod val="65000"/>
                    <a:lumOff val="35000"/>
                  </a:schemeClr>
                </a:solidFill>
              </a:rPr>
              <a:t>Integrity – “We do the right thing”</a:t>
            </a:r>
            <a:endParaRPr lang="en-US" b="1" dirty="0">
              <a:solidFill>
                <a:schemeClr val="tx1">
                  <a:lumMod val="65000"/>
                  <a:lumOff val="35000"/>
                </a:schemeClr>
              </a:solidFill>
              <a:cs typeface="Calibri"/>
            </a:endParaRPr>
          </a:p>
          <a:p>
            <a:pPr indent="-228600">
              <a:buFont typeface="Arial" panose="020B0604020202020204" pitchFamily="34" charset="0"/>
              <a:buChar char="•"/>
            </a:pPr>
            <a:r>
              <a:rPr lang="en-US" b="1" dirty="0">
                <a:solidFill>
                  <a:schemeClr val="tx1">
                    <a:lumMod val="65000"/>
                    <a:lumOff val="35000"/>
                  </a:schemeClr>
                </a:solidFill>
              </a:rPr>
              <a:t>Community – “We are good Neighbours.”</a:t>
            </a:r>
            <a:endParaRPr lang="en-US" b="1" dirty="0">
              <a:solidFill>
                <a:schemeClr val="tx1">
                  <a:lumMod val="65000"/>
                  <a:lumOff val="35000"/>
                </a:schemeClr>
              </a:solidFill>
              <a:cs typeface="Calibri"/>
            </a:endParaRPr>
          </a:p>
          <a:p>
            <a:pPr indent="-228600">
              <a:buFont typeface="Arial" panose="020B0604020202020204" pitchFamily="34" charset="0"/>
              <a:buChar char="•"/>
            </a:pPr>
            <a:endParaRPr lang="en-US" b="1"/>
          </a:p>
        </p:txBody>
      </p:sp>
      <p:grpSp>
        <p:nvGrpSpPr>
          <p:cNvPr id="27" name="Group 26">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28" name="Isosceles Triangle 2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 name="Picture 4" descr="Chart, bar chart&#10;&#10;Description automatically generated">
            <a:extLst>
              <a:ext uri="{FF2B5EF4-FFF2-40B4-BE49-F238E27FC236}">
                <a16:creationId xmlns:a16="http://schemas.microsoft.com/office/drawing/2014/main" id="{C7BE931D-2EFF-40D1-928C-AF1BCB180CD5}"/>
              </a:ext>
            </a:extLst>
          </p:cNvPr>
          <p:cNvPicPr>
            <a:picLocks noChangeAspect="1"/>
          </p:cNvPicPr>
          <p:nvPr/>
        </p:nvPicPr>
        <p:blipFill>
          <a:blip r:embed="rId5"/>
          <a:stretch>
            <a:fillRect/>
          </a:stretch>
        </p:blipFill>
        <p:spPr>
          <a:xfrm>
            <a:off x="5295320" y="1383064"/>
            <a:ext cx="6253212" cy="4299083"/>
          </a:xfrm>
          <a:prstGeom prst="rect">
            <a:avLst/>
          </a:prstGeom>
        </p:spPr>
      </p:pic>
      <p:grpSp>
        <p:nvGrpSpPr>
          <p:cNvPr id="31" name="Group 30">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32" name="Rectangle 31">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Isosceles Triangle 32">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TextBox 4">
            <a:extLst>
              <a:ext uri="{FF2B5EF4-FFF2-40B4-BE49-F238E27FC236}">
                <a16:creationId xmlns:a16="http://schemas.microsoft.com/office/drawing/2014/main" id="{83FEB03A-D3EA-4420-A8CD-C7845970C836}"/>
              </a:ext>
            </a:extLst>
          </p:cNvPr>
          <p:cNvSpPr txBox="1"/>
          <p:nvPr/>
        </p:nvSpPr>
        <p:spPr>
          <a:xfrm>
            <a:off x="5295320" y="5683560"/>
            <a:ext cx="6253212" cy="429908"/>
          </a:xfrm>
          <a:prstGeom prst="rect">
            <a:avLst/>
          </a:prstGeom>
          <a:solidFill>
            <a:schemeClr val="bg1"/>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300" i="1" dirty="0">
                <a:solidFill>
                  <a:schemeClr val="tx1">
                    <a:lumMod val="65000"/>
                    <a:lumOff val="35000"/>
                  </a:schemeClr>
                </a:solidFill>
              </a:rPr>
              <a:t>McDonald’s: brand value 2006–2020</a:t>
            </a:r>
            <a:r>
              <a:rPr lang="en-US" sz="1300" dirty="0">
                <a:solidFill>
                  <a:schemeClr val="tx1">
                    <a:lumMod val="65000"/>
                    <a:lumOff val="35000"/>
                  </a:schemeClr>
                </a:solidFill>
              </a:rPr>
              <a:t>. (Statista, 2021) </a:t>
            </a:r>
          </a:p>
        </p:txBody>
      </p:sp>
      <p:pic>
        <p:nvPicPr>
          <p:cNvPr id="6" name="Recorded Sound">
            <a:hlinkClick r:id="" action="ppaction://media"/>
            <a:extLst>
              <a:ext uri="{FF2B5EF4-FFF2-40B4-BE49-F238E27FC236}">
                <a16:creationId xmlns:a16="http://schemas.microsoft.com/office/drawing/2014/main" id="{04FEE91D-4B2B-4A52-876D-E4D29EA8462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999062" y="6092346"/>
            <a:ext cx="609600" cy="609600"/>
          </a:xfrm>
          <a:prstGeom prst="rect">
            <a:avLst/>
          </a:prstGeom>
        </p:spPr>
      </p:pic>
    </p:spTree>
    <p:extLst>
      <p:ext uri="{BB962C8B-B14F-4D97-AF65-F5344CB8AC3E}">
        <p14:creationId xmlns:p14="http://schemas.microsoft.com/office/powerpoint/2010/main" val="1794703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476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B1DEA-AE73-465C-8040-0ABE0F21D91F}"/>
              </a:ext>
            </a:extLst>
          </p:cNvPr>
          <p:cNvSpPr>
            <a:spLocks noGrp="1"/>
          </p:cNvSpPr>
          <p:nvPr>
            <p:ph type="title"/>
          </p:nvPr>
        </p:nvSpPr>
        <p:spPr>
          <a:xfrm>
            <a:off x="3914954" y="6187956"/>
            <a:ext cx="4620882" cy="664204"/>
          </a:xfrm>
        </p:spPr>
        <p:txBody>
          <a:bodyPr>
            <a:normAutofit/>
          </a:bodyPr>
          <a:lstStyle/>
          <a:p>
            <a:pPr algn="ctr"/>
            <a:br>
              <a:rPr lang="en-US" sz="1100" b="1" dirty="0">
                <a:latin typeface="Calibri"/>
                <a:cs typeface="Calibri"/>
              </a:rPr>
            </a:br>
            <a:br>
              <a:rPr lang="en-US" sz="1100" b="1" dirty="0">
                <a:latin typeface="Calibri"/>
                <a:ea typeface="+mj-lt"/>
                <a:cs typeface="Calibri"/>
              </a:rPr>
            </a:br>
            <a:r>
              <a:rPr lang="en-US" sz="1100" b="1" dirty="0">
                <a:solidFill>
                  <a:schemeClr val="bg2">
                    <a:lumMod val="50000"/>
                  </a:schemeClr>
                </a:solidFill>
                <a:latin typeface="Calibri"/>
                <a:ea typeface="+mj-lt"/>
                <a:cs typeface="Calibri"/>
              </a:rPr>
              <a:t>Image retrieved from Strategic Management Insight. (Jurevicius, 2020)</a:t>
            </a:r>
          </a:p>
        </p:txBody>
      </p:sp>
      <p:graphicFrame>
        <p:nvGraphicFramePr>
          <p:cNvPr id="8" name="Table 7">
            <a:extLst>
              <a:ext uri="{FF2B5EF4-FFF2-40B4-BE49-F238E27FC236}">
                <a16:creationId xmlns:a16="http://schemas.microsoft.com/office/drawing/2014/main" id="{2C42F4ED-D378-4787-90B6-B0F650EEEA22}"/>
              </a:ext>
            </a:extLst>
          </p:cNvPr>
          <p:cNvGraphicFramePr>
            <a:graphicFrameLocks noGrp="1"/>
          </p:cNvGraphicFramePr>
          <p:nvPr>
            <p:extLst>
              <p:ext uri="{D42A27DB-BD31-4B8C-83A1-F6EECF244321}">
                <p14:modId xmlns:p14="http://schemas.microsoft.com/office/powerpoint/2010/main" val="3595620425"/>
              </p:ext>
            </p:extLst>
          </p:nvPr>
        </p:nvGraphicFramePr>
        <p:xfrm>
          <a:off x="1452113" y="1754037"/>
          <a:ext cx="9607961" cy="4663440"/>
        </p:xfrm>
        <a:graphic>
          <a:graphicData uri="http://schemas.openxmlformats.org/drawingml/2006/table">
            <a:tbl>
              <a:tblPr firstRow="1" bandRow="1">
                <a:tableStyleId>{5C22544A-7EE6-4342-B048-85BDC9FD1C3A}</a:tableStyleId>
              </a:tblPr>
              <a:tblGrid>
                <a:gridCol w="2330898">
                  <a:extLst>
                    <a:ext uri="{9D8B030D-6E8A-4147-A177-3AD203B41FA5}">
                      <a16:colId xmlns:a16="http://schemas.microsoft.com/office/drawing/2014/main" val="1801903985"/>
                    </a:ext>
                  </a:extLst>
                </a:gridCol>
                <a:gridCol w="2349995">
                  <a:extLst>
                    <a:ext uri="{9D8B030D-6E8A-4147-A177-3AD203B41FA5}">
                      <a16:colId xmlns:a16="http://schemas.microsoft.com/office/drawing/2014/main" val="494068036"/>
                    </a:ext>
                  </a:extLst>
                </a:gridCol>
                <a:gridCol w="2422306">
                  <a:extLst>
                    <a:ext uri="{9D8B030D-6E8A-4147-A177-3AD203B41FA5}">
                      <a16:colId xmlns:a16="http://schemas.microsoft.com/office/drawing/2014/main" val="3543864641"/>
                    </a:ext>
                  </a:extLst>
                </a:gridCol>
                <a:gridCol w="2504762">
                  <a:extLst>
                    <a:ext uri="{9D8B030D-6E8A-4147-A177-3AD203B41FA5}">
                      <a16:colId xmlns:a16="http://schemas.microsoft.com/office/drawing/2014/main" val="339215417"/>
                    </a:ext>
                  </a:extLst>
                </a:gridCol>
              </a:tblGrid>
              <a:tr h="598763">
                <a:tc gridSpan="2">
                  <a:txBody>
                    <a:bodyPr/>
                    <a:lstStyle/>
                    <a:p>
                      <a:pPr algn="ctr" rtl="0" fontAlgn="base"/>
                      <a:r>
                        <a:rPr lang="en-GB" sz="1800" b="1" dirty="0">
                          <a:solidFill>
                            <a:schemeClr val="accent5">
                              <a:lumMod val="60000"/>
                              <a:lumOff val="40000"/>
                            </a:schemeClr>
                          </a:solidFill>
                          <a:effectLst/>
                        </a:rPr>
                        <a:t>Strengths</a:t>
                      </a:r>
                      <a:r>
                        <a:rPr lang="en-GB" sz="1800" b="0" dirty="0">
                          <a:solidFill>
                            <a:schemeClr val="accent5">
                              <a:lumMod val="60000"/>
                              <a:lumOff val="40000"/>
                            </a:schemeClr>
                          </a:solidFill>
                          <a:effectLst/>
                        </a:rPr>
                        <a:t> </a:t>
                      </a:r>
                      <a:endParaRPr lang="en-GB" sz="1800" b="0">
                        <a:solidFill>
                          <a:schemeClr val="accent5">
                            <a:lumMod val="60000"/>
                            <a:lumOff val="40000"/>
                          </a:schemeClr>
                        </a:solidFill>
                        <a:effectLst/>
                      </a:endParaRPr>
                    </a:p>
                    <a:p>
                      <a:pPr rtl="0" fontAlgn="base"/>
                      <a:endParaRPr lang="en-GB" sz="1800" b="0" dirty="0">
                        <a:solidFill>
                          <a:schemeClr val="bg2">
                            <a:lumMod val="25000"/>
                          </a:schemeClr>
                        </a:solidFill>
                        <a:effectLst/>
                      </a:endParaRPr>
                    </a:p>
                  </a:txBody>
                  <a:tcPr>
                    <a:lnL w="12700">
                      <a:solidFill>
                        <a:schemeClr val="tx1"/>
                      </a:solidFill>
                    </a:lnL>
                    <a:lnR w="12700">
                      <a:solidFill>
                        <a:schemeClr val="tx1"/>
                      </a:solidFill>
                    </a:lnR>
                    <a:lnT w="12700">
                      <a:solidFill>
                        <a:schemeClr val="tx1"/>
                      </a:solidFill>
                    </a:lnT>
                    <a:lnB w="0">
                      <a:noFill/>
                    </a:lnB>
                    <a:solidFill>
                      <a:schemeClr val="accent3">
                        <a:lumMod val="20000"/>
                        <a:lumOff val="80000"/>
                      </a:schemeClr>
                    </a:solidFill>
                  </a:tcPr>
                </a:tc>
                <a:tc hMerge="1">
                  <a:txBody>
                    <a:bodyPr/>
                    <a:lstStyle/>
                    <a:p>
                      <a:endParaRPr lang="en-US"/>
                    </a:p>
                  </a:txBody>
                  <a:tcPr>
                    <a:solidFill>
                      <a:schemeClr val="accent3">
                        <a:lumMod val="20000"/>
                        <a:lumOff val="80000"/>
                      </a:schemeClr>
                    </a:solidFill>
                  </a:tcPr>
                </a:tc>
                <a:tc rowSpan="2" gridSpan="2">
                  <a:txBody>
                    <a:bodyPr/>
                    <a:lstStyle/>
                    <a:p>
                      <a:pPr algn="ctr" rtl="0" fontAlgn="base"/>
                      <a:r>
                        <a:rPr lang="en-GB" sz="1800" b="0" dirty="0">
                          <a:solidFill>
                            <a:schemeClr val="accent4"/>
                          </a:solidFill>
                          <a:effectLst/>
                        </a:rPr>
                        <a:t>Weaknesses </a:t>
                      </a:r>
                      <a:endParaRPr lang="en-GB" sz="1800" b="0">
                        <a:solidFill>
                          <a:schemeClr val="accent4"/>
                        </a:solidFill>
                        <a:effectLst/>
                      </a:endParaRPr>
                    </a:p>
                    <a:p>
                      <a:pPr algn="ctr" rtl="0" fontAlgn="base"/>
                      <a:endParaRPr lang="en-GB" sz="1400" b="0" dirty="0">
                        <a:solidFill>
                          <a:schemeClr val="bg2">
                            <a:lumMod val="25000"/>
                          </a:schemeClr>
                        </a:solidFill>
                        <a:effectLst/>
                      </a:endParaRPr>
                    </a:p>
                    <a:p>
                      <a:pPr lvl="0" algn="ctr">
                        <a:buNone/>
                      </a:pPr>
                      <a:endParaRPr lang="en-GB" sz="1400" b="0" dirty="0">
                        <a:solidFill>
                          <a:schemeClr val="bg2">
                            <a:lumMod val="25000"/>
                          </a:schemeClr>
                        </a:solidFill>
                        <a:effectLst/>
                      </a:endParaRPr>
                    </a:p>
                    <a:p>
                      <a:pPr lvl="0" algn="ctr">
                        <a:buNone/>
                      </a:pPr>
                      <a:endParaRPr lang="en-GB"/>
                    </a:p>
                    <a:p>
                      <a:pPr rtl="0" fontAlgn="base"/>
                      <a:r>
                        <a:rPr lang="en-GB" sz="1400" b="0" dirty="0">
                          <a:solidFill>
                            <a:schemeClr val="bg2">
                              <a:lumMod val="25000"/>
                            </a:schemeClr>
                          </a:solidFill>
                          <a:effectLst/>
                        </a:rPr>
                        <a:t>Dependant on Markets</a:t>
                      </a:r>
                    </a:p>
                    <a:p>
                      <a:pPr lvl="0">
                        <a:buNone/>
                      </a:pPr>
                      <a:r>
                        <a:rPr lang="en-GB" sz="1400" b="0" dirty="0">
                          <a:solidFill>
                            <a:schemeClr val="bg2">
                              <a:lumMod val="25000"/>
                            </a:schemeClr>
                          </a:solidFill>
                          <a:effectLst/>
                        </a:rPr>
                        <a:t>Supply Chain </a:t>
                      </a:r>
                      <a:endParaRPr lang="en-GB" dirty="0"/>
                    </a:p>
                    <a:p>
                      <a:pPr rtl="0" fontAlgn="base"/>
                      <a:r>
                        <a:rPr lang="en-GB" sz="1400" b="0" dirty="0">
                          <a:solidFill>
                            <a:schemeClr val="bg2">
                              <a:lumMod val="25000"/>
                            </a:schemeClr>
                          </a:solidFill>
                          <a:effectLst/>
                        </a:rPr>
                        <a:t>Employee dissatisfaction </a:t>
                      </a:r>
                    </a:p>
                    <a:p>
                      <a:pPr rtl="0" fontAlgn="base"/>
                      <a:r>
                        <a:rPr lang="en-GB" sz="1400" b="0" dirty="0">
                          <a:solidFill>
                            <a:schemeClr val="bg2">
                              <a:lumMod val="25000"/>
                            </a:schemeClr>
                          </a:solidFill>
                          <a:effectLst/>
                        </a:rPr>
                        <a:t>Franchisee risk </a:t>
                      </a:r>
                      <a:endParaRPr lang="en-GB" sz="1400" b="0">
                        <a:solidFill>
                          <a:schemeClr val="bg2">
                            <a:lumMod val="25000"/>
                          </a:schemeClr>
                        </a:solidFill>
                        <a:effectLst/>
                      </a:endParaRPr>
                    </a:p>
                    <a:p>
                      <a:pPr lvl="0">
                        <a:buNone/>
                      </a:pPr>
                      <a:r>
                        <a:rPr lang="en-GB" sz="1400" b="0">
                          <a:solidFill>
                            <a:schemeClr val="bg2">
                              <a:lumMod val="25000"/>
                            </a:schemeClr>
                          </a:solidFill>
                          <a:effectLst/>
                        </a:rPr>
                        <a:t>Negative press </a:t>
                      </a:r>
                      <a:endParaRPr lang="en-GB" sz="1400" b="0" dirty="0">
                        <a:solidFill>
                          <a:schemeClr val="bg2">
                            <a:lumMod val="25000"/>
                          </a:schemeClr>
                        </a:solidFill>
                        <a:effectLst/>
                      </a:endParaRPr>
                    </a:p>
                  </a:txBody>
                  <a:tcPr>
                    <a:lnL w="12700">
                      <a:solidFill>
                        <a:schemeClr val="tx1"/>
                      </a:solidFill>
                    </a:lnL>
                    <a:lnR w="12700">
                      <a:solidFill>
                        <a:schemeClr val="tx1"/>
                      </a:solidFill>
                    </a:lnR>
                    <a:lnT w="12700">
                      <a:solidFill>
                        <a:schemeClr val="tx1"/>
                      </a:solidFill>
                    </a:lnT>
                    <a:lnB w="12700">
                      <a:solidFill>
                        <a:schemeClr val="tx1"/>
                      </a:solidFill>
                    </a:lnB>
                    <a:solidFill>
                      <a:schemeClr val="accent3">
                        <a:lumMod val="20000"/>
                        <a:lumOff val="80000"/>
                      </a:schemeClr>
                    </a:solidFill>
                  </a:tcPr>
                </a:tc>
                <a:tc rowSpan="2" hMerge="1">
                  <a:txBody>
                    <a:bodyPr/>
                    <a:lstStyle/>
                    <a:p>
                      <a:pPr rtl="0" fontAlgn="base"/>
                      <a:endParaRPr lang="en-GB" sz="1800" b="0">
                        <a:solidFill>
                          <a:schemeClr val="bg2">
                            <a:lumMod val="25000"/>
                          </a:schemeClr>
                        </a:solidFill>
                        <a:effectLst/>
                      </a:endParaRPr>
                    </a:p>
                  </a:txBody>
                  <a:tcPr>
                    <a:solidFill>
                      <a:schemeClr val="accent3">
                        <a:lumMod val="20000"/>
                        <a:lumOff val="80000"/>
                      </a:schemeClr>
                    </a:solidFill>
                  </a:tcPr>
                </a:tc>
                <a:extLst>
                  <a:ext uri="{0D108BD9-81ED-4DB2-BD59-A6C34878D82A}">
                    <a16:rowId xmlns:a16="http://schemas.microsoft.com/office/drawing/2014/main" val="2000074936"/>
                  </a:ext>
                </a:extLst>
              </a:tr>
              <a:tr h="1727858">
                <a:tc>
                  <a:txBody>
                    <a:bodyPr/>
                    <a:lstStyle/>
                    <a:p>
                      <a:pPr lvl="0">
                        <a:buNone/>
                      </a:pPr>
                      <a:r>
                        <a:rPr lang="en-GB" sz="1400" b="0" i="0" u="none" strike="noStrike" noProof="0" dirty="0">
                          <a:solidFill>
                            <a:schemeClr val="bg2">
                              <a:lumMod val="25000"/>
                            </a:schemeClr>
                          </a:solidFill>
                          <a:effectLst/>
                          <a:latin typeface="Calibri"/>
                        </a:rPr>
                        <a:t>Size </a:t>
                      </a:r>
                      <a:endParaRPr lang="en-US" sz="1400" b="1" i="0" u="none" strike="noStrike" noProof="0">
                        <a:effectLst/>
                        <a:latin typeface="Calibri"/>
                      </a:endParaRPr>
                    </a:p>
                    <a:p>
                      <a:pPr lvl="0">
                        <a:buNone/>
                      </a:pPr>
                      <a:r>
                        <a:rPr lang="en-GB" sz="1400" b="0" i="0" u="none" strike="noStrike" noProof="0" dirty="0">
                          <a:solidFill>
                            <a:schemeClr val="bg2">
                              <a:lumMod val="25000"/>
                            </a:schemeClr>
                          </a:solidFill>
                          <a:effectLst/>
                          <a:latin typeface="Calibri"/>
                        </a:rPr>
                        <a:t>Market Power </a:t>
                      </a:r>
                      <a:endParaRPr lang="en-US" sz="1400" b="1" i="0" u="none" strike="noStrike" noProof="0">
                        <a:effectLst/>
                        <a:latin typeface="Calibri"/>
                      </a:endParaRPr>
                    </a:p>
                    <a:p>
                      <a:pPr lvl="0">
                        <a:buNone/>
                      </a:pPr>
                      <a:r>
                        <a:rPr lang="en-GB" sz="1400" b="0" i="0" u="none" strike="noStrike" noProof="0">
                          <a:solidFill>
                            <a:schemeClr val="bg2">
                              <a:lumMod val="25000"/>
                            </a:schemeClr>
                          </a:solidFill>
                          <a:effectLst/>
                          <a:latin typeface="Calibri"/>
                        </a:rPr>
                        <a:t>Partnerships</a:t>
                      </a:r>
                      <a:endParaRPr lang="en-GB" sz="1400" b="0" i="0" u="none" strike="noStrike" noProof="0" dirty="0">
                        <a:solidFill>
                          <a:schemeClr val="bg2">
                            <a:lumMod val="25000"/>
                          </a:schemeClr>
                        </a:solidFill>
                        <a:effectLst/>
                        <a:latin typeface="Calibri"/>
                      </a:endParaRPr>
                    </a:p>
                    <a:p>
                      <a:pPr lvl="0">
                        <a:buNone/>
                      </a:pPr>
                      <a:r>
                        <a:rPr lang="en-GB" sz="1400" b="0" i="0" u="none" strike="noStrike" noProof="0" dirty="0">
                          <a:solidFill>
                            <a:schemeClr val="bg2">
                              <a:lumMod val="25000"/>
                            </a:schemeClr>
                          </a:solidFill>
                          <a:effectLst/>
                          <a:latin typeface="Calibri"/>
                        </a:rPr>
                        <a:t>Real Estate </a:t>
                      </a:r>
                      <a:endParaRPr lang="en-US" sz="1400" b="1" i="0" u="none" strike="noStrike" noProof="0">
                        <a:effectLst/>
                        <a:latin typeface="Calibri"/>
                      </a:endParaRPr>
                    </a:p>
                    <a:p>
                      <a:pPr lvl="0">
                        <a:buNone/>
                      </a:pPr>
                      <a:r>
                        <a:rPr lang="en-GB" sz="1400" b="0" i="0" u="none" strike="noStrike" noProof="0" dirty="0">
                          <a:solidFill>
                            <a:schemeClr val="bg2">
                              <a:lumMod val="25000"/>
                            </a:schemeClr>
                          </a:solidFill>
                          <a:effectLst/>
                          <a:latin typeface="Calibri"/>
                        </a:rPr>
                        <a:t>Franchises </a:t>
                      </a:r>
                      <a:endParaRPr lang="en-US" sz="1400" b="1" i="0" u="none" strike="noStrike" noProof="0">
                        <a:effectLst/>
                        <a:latin typeface="Calibri"/>
                      </a:endParaRPr>
                    </a:p>
                    <a:p>
                      <a:pPr lvl="0">
                        <a:buNone/>
                      </a:pPr>
                      <a:r>
                        <a:rPr lang="en-GB" sz="1400" b="0" i="0" u="none" strike="noStrike" noProof="0" dirty="0">
                          <a:solidFill>
                            <a:schemeClr val="bg2">
                              <a:lumMod val="25000"/>
                            </a:schemeClr>
                          </a:solidFill>
                          <a:effectLst/>
                          <a:latin typeface="Calibri"/>
                        </a:rPr>
                        <a:t>Outsourcing of risk </a:t>
                      </a:r>
                      <a:endParaRPr lang="en-US" sz="1400" b="1" i="0" u="none" strike="noStrike" noProof="0">
                        <a:effectLst/>
                        <a:latin typeface="Calibri"/>
                      </a:endParaRPr>
                    </a:p>
                    <a:p>
                      <a:pPr lvl="0">
                        <a:buNone/>
                      </a:pPr>
                      <a:r>
                        <a:rPr lang="en-GB" sz="1400" b="0" i="0" u="none" strike="noStrike" noProof="0" dirty="0">
                          <a:solidFill>
                            <a:schemeClr val="bg2">
                              <a:lumMod val="25000"/>
                            </a:schemeClr>
                          </a:solidFill>
                          <a:effectLst/>
                          <a:latin typeface="Calibri"/>
                        </a:rPr>
                        <a:t>Affordable </a:t>
                      </a:r>
                      <a:endParaRPr lang="en-US" sz="1400" b="1" i="0" u="none" strike="noStrike" noProof="0">
                        <a:effectLst/>
                        <a:latin typeface="Calibri"/>
                      </a:endParaRPr>
                    </a:p>
                    <a:p>
                      <a:pPr lvl="0">
                        <a:buNone/>
                      </a:pPr>
                      <a:r>
                        <a:rPr lang="en-GB" sz="1400" b="0" i="0" u="none" strike="noStrike" noProof="0" dirty="0">
                          <a:solidFill>
                            <a:schemeClr val="bg2">
                              <a:lumMod val="25000"/>
                            </a:schemeClr>
                          </a:solidFill>
                          <a:effectLst/>
                          <a:latin typeface="Calibri"/>
                        </a:rPr>
                        <a:t>System approach </a:t>
                      </a:r>
                      <a:endParaRPr lang="en-GB" sz="1400"/>
                    </a:p>
                  </a:txBody>
                  <a:tcPr>
                    <a:lnL w="12700">
                      <a:solidFill>
                        <a:schemeClr val="tx1"/>
                      </a:solidFill>
                    </a:lnL>
                    <a:lnR w="0">
                      <a:noFill/>
                    </a:lnR>
                    <a:lnT w="0">
                      <a:noFill/>
                    </a:lnT>
                    <a:lnB w="12700">
                      <a:solidFill>
                        <a:schemeClr val="tx1"/>
                      </a:solidFill>
                    </a:lnB>
                    <a:solidFill>
                      <a:schemeClr val="accent3">
                        <a:lumMod val="20000"/>
                        <a:lumOff val="80000"/>
                      </a:schemeClr>
                    </a:solidFill>
                  </a:tcPr>
                </a:tc>
                <a:tc>
                  <a:txBody>
                    <a:bodyPr/>
                    <a:lstStyle/>
                    <a:p>
                      <a:pPr lvl="0">
                        <a:buNone/>
                      </a:pPr>
                      <a:r>
                        <a:rPr lang="en-GB" sz="1400" b="0" i="0" u="none" strike="noStrike" noProof="0" dirty="0">
                          <a:solidFill>
                            <a:schemeClr val="bg2">
                              <a:lumMod val="25000"/>
                            </a:schemeClr>
                          </a:solidFill>
                          <a:effectLst/>
                          <a:latin typeface="Calibri"/>
                        </a:rPr>
                        <a:t>Fast </a:t>
                      </a:r>
                      <a:endParaRPr lang="en-GB" sz="1400" b="1" i="0" u="none" strike="noStrike" noProof="0">
                        <a:effectLst/>
                        <a:latin typeface="Calibri"/>
                      </a:endParaRPr>
                    </a:p>
                    <a:p>
                      <a:pPr lvl="0">
                        <a:buNone/>
                      </a:pPr>
                      <a:r>
                        <a:rPr lang="en-GB" sz="1400" b="0" i="0" u="none" strike="noStrike" noProof="0" dirty="0">
                          <a:solidFill>
                            <a:schemeClr val="bg2">
                              <a:lumMod val="25000"/>
                            </a:schemeClr>
                          </a:solidFill>
                          <a:effectLst/>
                          <a:latin typeface="Calibri"/>
                        </a:rPr>
                        <a:t>Consistent </a:t>
                      </a:r>
                      <a:endParaRPr lang="en-GB" sz="1400" b="1" i="0" u="none" strike="noStrike" noProof="0">
                        <a:effectLst/>
                        <a:latin typeface="Calibri"/>
                      </a:endParaRPr>
                    </a:p>
                    <a:p>
                      <a:pPr lvl="0">
                        <a:buNone/>
                      </a:pPr>
                      <a:r>
                        <a:rPr lang="en-GB" sz="1400" b="0" i="0" u="none" strike="noStrike" noProof="0" dirty="0">
                          <a:solidFill>
                            <a:schemeClr val="bg2">
                              <a:lumMod val="25000"/>
                            </a:schemeClr>
                          </a:solidFill>
                          <a:effectLst/>
                          <a:latin typeface="Calibri"/>
                        </a:rPr>
                        <a:t>Branding </a:t>
                      </a:r>
                      <a:endParaRPr lang="en-GB" sz="1400" b="1" i="0" u="none" strike="noStrike" noProof="0">
                        <a:effectLst/>
                        <a:latin typeface="Calibri"/>
                      </a:endParaRPr>
                    </a:p>
                    <a:p>
                      <a:pPr lvl="0">
                        <a:buNone/>
                      </a:pPr>
                      <a:r>
                        <a:rPr lang="en-GB" sz="1400" b="0" i="0" u="none" strike="noStrike" noProof="0" dirty="0">
                          <a:solidFill>
                            <a:schemeClr val="bg2">
                              <a:lumMod val="25000"/>
                            </a:schemeClr>
                          </a:solidFill>
                          <a:effectLst/>
                          <a:latin typeface="Calibri"/>
                        </a:rPr>
                        <a:t>Advertising </a:t>
                      </a:r>
                      <a:endParaRPr lang="en-GB" sz="1400" b="1" i="0" u="none" strike="noStrike" noProof="0">
                        <a:effectLst/>
                        <a:latin typeface="Calibri"/>
                      </a:endParaRPr>
                    </a:p>
                    <a:p>
                      <a:pPr lvl="0">
                        <a:buNone/>
                      </a:pPr>
                      <a:r>
                        <a:rPr lang="en-GB" sz="1400" b="0" i="0" u="none" strike="noStrike" noProof="0" dirty="0">
                          <a:solidFill>
                            <a:schemeClr val="bg2">
                              <a:lumMod val="25000"/>
                            </a:schemeClr>
                          </a:solidFill>
                          <a:effectLst/>
                          <a:latin typeface="Calibri"/>
                        </a:rPr>
                        <a:t>Training and Development </a:t>
                      </a:r>
                      <a:endParaRPr lang="en-GB" sz="1400" b="1" i="0" u="none" strike="noStrike" noProof="0">
                        <a:effectLst/>
                        <a:latin typeface="Calibri"/>
                      </a:endParaRPr>
                    </a:p>
                    <a:p>
                      <a:pPr lvl="0">
                        <a:buNone/>
                      </a:pPr>
                      <a:r>
                        <a:rPr lang="en-GB" sz="1400" b="0" i="0" u="none" strike="noStrike" noProof="0" dirty="0">
                          <a:solidFill>
                            <a:schemeClr val="bg2">
                              <a:lumMod val="25000"/>
                            </a:schemeClr>
                          </a:solidFill>
                          <a:effectLst/>
                          <a:latin typeface="Calibri"/>
                        </a:rPr>
                        <a:t>Quality Control</a:t>
                      </a:r>
                      <a:endParaRPr lang="en-GB" sz="1400"/>
                    </a:p>
                    <a:p>
                      <a:pPr lvl="0">
                        <a:buNone/>
                      </a:pPr>
                      <a:r>
                        <a:rPr lang="en-GB" sz="1400" b="0" i="0" u="none" strike="noStrike" noProof="0" dirty="0">
                          <a:solidFill>
                            <a:schemeClr val="bg2">
                              <a:lumMod val="25000"/>
                            </a:schemeClr>
                          </a:solidFill>
                          <a:effectLst/>
                          <a:latin typeface="Calibri"/>
                        </a:rPr>
                        <a:t>Opening hours</a:t>
                      </a:r>
                    </a:p>
                    <a:p>
                      <a:pPr lvl="0">
                        <a:buNone/>
                      </a:pPr>
                      <a:r>
                        <a:rPr lang="en-GB" sz="1400" b="0" i="0" u="none" strike="noStrike" noProof="0" dirty="0">
                          <a:solidFill>
                            <a:schemeClr val="bg2">
                              <a:lumMod val="25000"/>
                            </a:schemeClr>
                          </a:solidFill>
                          <a:effectLst/>
                          <a:latin typeface="Calibri"/>
                        </a:rPr>
                        <a:t>House Charities</a:t>
                      </a:r>
                    </a:p>
                  </a:txBody>
                  <a:tcPr>
                    <a:lnL w="0">
                      <a:noFill/>
                    </a:lnL>
                    <a:lnR w="12700">
                      <a:solidFill>
                        <a:schemeClr val="tx1"/>
                      </a:solidFill>
                    </a:lnR>
                    <a:lnT w="0">
                      <a:noFill/>
                    </a:lnT>
                    <a:lnB w="12700">
                      <a:solidFill>
                        <a:schemeClr val="tx1"/>
                      </a:solidFill>
                    </a:lnB>
                    <a:solidFill>
                      <a:schemeClr val="accent3">
                        <a:lumMod val="20000"/>
                        <a:lumOff val="80000"/>
                      </a:schemeClr>
                    </a:solidFill>
                  </a:tcPr>
                </a:tc>
                <a:tc gridSpan="2" vMerge="1">
                  <a:txBody>
                    <a:bodyPr/>
                    <a:lstStyle/>
                    <a:p>
                      <a:pPr rtl="0" fontAlgn="base"/>
                      <a:endParaRPr lang="en-GB" sz="1800" b="0">
                        <a:solidFill>
                          <a:schemeClr val="bg2">
                            <a:lumMod val="25000"/>
                          </a:schemeClr>
                        </a:solidFill>
                        <a:effectLst/>
                      </a:endParaRPr>
                    </a:p>
                  </a:txBody>
                  <a:tcPr>
                    <a:solidFill>
                      <a:schemeClr val="accent3">
                        <a:lumMod val="20000"/>
                        <a:lumOff val="80000"/>
                      </a:schemeClr>
                    </a:solidFill>
                  </a:tcPr>
                </a:tc>
                <a:tc hMerge="1" vMerge="1">
                  <a:txBody>
                    <a:bodyPr/>
                    <a:lstStyle/>
                    <a:p>
                      <a:endParaRPr lang="en-US"/>
                    </a:p>
                  </a:txBody>
                  <a:tcPr/>
                </a:tc>
                <a:extLst>
                  <a:ext uri="{0D108BD9-81ED-4DB2-BD59-A6C34878D82A}">
                    <a16:rowId xmlns:a16="http://schemas.microsoft.com/office/drawing/2014/main" val="2772772910"/>
                  </a:ext>
                </a:extLst>
              </a:tr>
              <a:tr h="365760">
                <a:tc rowSpan="2" gridSpan="2">
                  <a:txBody>
                    <a:bodyPr/>
                    <a:lstStyle/>
                    <a:p>
                      <a:pPr algn="ctr" rtl="0" fontAlgn="base"/>
                      <a:r>
                        <a:rPr lang="en-GB" sz="1800" b="1" dirty="0">
                          <a:solidFill>
                            <a:srgbClr val="92D050"/>
                          </a:solidFill>
                          <a:effectLst/>
                        </a:rPr>
                        <a:t>Opportunities  </a:t>
                      </a:r>
                      <a:endParaRPr lang="en-GB" sz="1800" b="1">
                        <a:solidFill>
                          <a:srgbClr val="92D050"/>
                        </a:solidFill>
                        <a:effectLst/>
                      </a:endParaRPr>
                    </a:p>
                    <a:p>
                      <a:pPr rtl="0" fontAlgn="base"/>
                      <a:endParaRPr lang="en-GB" sz="1400" b="0" dirty="0">
                        <a:solidFill>
                          <a:schemeClr val="bg2">
                            <a:lumMod val="25000"/>
                          </a:schemeClr>
                        </a:solidFill>
                        <a:effectLst/>
                      </a:endParaRPr>
                    </a:p>
                  </a:txBody>
                  <a:tcPr>
                    <a:lnL w="12700">
                      <a:solidFill>
                        <a:schemeClr val="tx1"/>
                      </a:solidFill>
                    </a:lnL>
                    <a:lnR w="12700">
                      <a:solidFill>
                        <a:schemeClr val="tx1"/>
                      </a:solidFill>
                    </a:lnR>
                    <a:lnT w="12700">
                      <a:solidFill>
                        <a:schemeClr val="tx1"/>
                      </a:solidFill>
                    </a:lnT>
                    <a:lnB w="0" cap="flat" cmpd="sng" algn="ctr">
                      <a:noFill/>
                      <a:prstDash val="solid"/>
                      <a:round/>
                      <a:headEnd type="none" w="med" len="med"/>
                      <a:tailEnd type="none" w="med" len="med"/>
                    </a:lnB>
                    <a:solidFill>
                      <a:schemeClr val="accent3">
                        <a:lumMod val="20000"/>
                        <a:lumOff val="80000"/>
                      </a:schemeClr>
                    </a:solidFill>
                  </a:tcPr>
                </a:tc>
                <a:tc rowSpan="2" hMerge="1">
                  <a:txBody>
                    <a:bodyPr/>
                    <a:lstStyle/>
                    <a:p>
                      <a:endParaRPr lang="en-US"/>
                    </a:p>
                  </a:txBody>
                  <a:tcPr>
                    <a:lnL w="12700">
                      <a:solidFill>
                        <a:schemeClr val="tx1"/>
                      </a:solidFill>
                    </a:lnL>
                    <a:lnR w="12700">
                      <a:solidFill>
                        <a:schemeClr val="tx1"/>
                      </a:solidFill>
                    </a:lnR>
                    <a:lnT w="12700">
                      <a:solidFill>
                        <a:schemeClr val="tx1"/>
                      </a:solidFill>
                    </a:lnT>
                    <a:lnB w="12700">
                      <a:solidFill>
                        <a:schemeClr val="tx1"/>
                      </a:solidFill>
                    </a:lnB>
                    <a:solidFill>
                      <a:schemeClr val="accent3">
                        <a:lumMod val="20000"/>
                        <a:lumOff val="80000"/>
                      </a:schemeClr>
                    </a:solidFill>
                  </a:tcPr>
                </a:tc>
                <a:tc gridSpan="2">
                  <a:txBody>
                    <a:bodyPr/>
                    <a:lstStyle/>
                    <a:p>
                      <a:pPr algn="ctr" rtl="0" fontAlgn="base"/>
                      <a:r>
                        <a:rPr lang="en-GB" sz="1800" b="1" dirty="0">
                          <a:solidFill>
                            <a:srgbClr val="D47466"/>
                          </a:solidFill>
                          <a:effectLst/>
                        </a:rPr>
                        <a:t>Threats </a:t>
                      </a:r>
                    </a:p>
                    <a:p>
                      <a:pPr lvl="0" algn="ctr">
                        <a:buNone/>
                      </a:pPr>
                      <a:endParaRPr lang="en-GB" sz="1400" b="0" dirty="0">
                        <a:solidFill>
                          <a:schemeClr val="bg2">
                            <a:lumMod val="75000"/>
                          </a:schemeClr>
                        </a:solidFill>
                        <a:effectLst/>
                      </a:endParaRPr>
                    </a:p>
                    <a:p>
                      <a:pPr rtl="0" fontAlgn="base"/>
                      <a:endParaRPr lang="en-GB" sz="1800" b="0" dirty="0">
                        <a:solidFill>
                          <a:schemeClr val="bg2">
                            <a:lumMod val="25000"/>
                          </a:schemeClr>
                        </a:solidFill>
                        <a:effectLst/>
                      </a:endParaRPr>
                    </a:p>
                  </a:txBody>
                  <a:tcPr>
                    <a:lnL w="12700">
                      <a:solidFill>
                        <a:schemeClr val="tx1"/>
                      </a:solidFill>
                    </a:lnL>
                    <a:lnR w="12700">
                      <a:solidFill>
                        <a:schemeClr val="tx1"/>
                      </a:solidFill>
                    </a:lnR>
                    <a:lnT w="12700">
                      <a:solidFill>
                        <a:schemeClr val="tx1"/>
                      </a:solidFill>
                    </a:lnT>
                    <a:lnB w="0">
                      <a:noFill/>
                    </a:lnB>
                    <a:solidFill>
                      <a:schemeClr val="accent3">
                        <a:lumMod val="20000"/>
                        <a:lumOff val="80000"/>
                      </a:schemeClr>
                    </a:solidFill>
                  </a:tcPr>
                </a:tc>
                <a:tc hMerge="1">
                  <a:txBody>
                    <a:bodyPr/>
                    <a:lstStyle/>
                    <a:p>
                      <a:endParaRPr lang="en-US"/>
                    </a:p>
                  </a:txBody>
                  <a:tcPr>
                    <a:solidFill>
                      <a:schemeClr val="accent3">
                        <a:lumMod val="20000"/>
                        <a:lumOff val="80000"/>
                      </a:schemeClr>
                    </a:solidFill>
                  </a:tcPr>
                </a:tc>
                <a:extLst>
                  <a:ext uri="{0D108BD9-81ED-4DB2-BD59-A6C34878D82A}">
                    <a16:rowId xmlns:a16="http://schemas.microsoft.com/office/drawing/2014/main" val="3777572993"/>
                  </a:ext>
                </a:extLst>
              </a:tr>
              <a:tr h="160421">
                <a:tc gridSpan="2" vMerge="1">
                  <a:txBody>
                    <a:bodyPr/>
                    <a:lstStyle/>
                    <a:p>
                      <a:pPr rtl="0" fontAlgn="base"/>
                      <a:endParaRPr lang="en-GB" sz="1800" b="0">
                        <a:solidFill>
                          <a:schemeClr val="bg2">
                            <a:lumMod val="25000"/>
                          </a:schemeClr>
                        </a:solidFill>
                        <a:effectLst/>
                      </a:endParaRPr>
                    </a:p>
                  </a:txBody>
                  <a:tcPr>
                    <a:solidFill>
                      <a:schemeClr val="accent3">
                        <a:lumMod val="20000"/>
                        <a:lumOff val="80000"/>
                      </a:schemeClr>
                    </a:solidFill>
                  </a:tcPr>
                </a:tc>
                <a:tc hMerge="1" vMerge="1">
                  <a:txBody>
                    <a:bodyPr/>
                    <a:lstStyle/>
                    <a:p>
                      <a:endParaRPr lang="en-US"/>
                    </a:p>
                  </a:txBody>
                  <a:tcPr/>
                </a:tc>
                <a:tc rowSpan="2">
                  <a:txBody>
                    <a:bodyPr/>
                    <a:lstStyle/>
                    <a:p>
                      <a:pPr lvl="0">
                        <a:buNone/>
                      </a:pPr>
                      <a:r>
                        <a:rPr lang="en-GB" sz="1400" b="0" i="0" u="none" strike="noStrike" noProof="0" dirty="0">
                          <a:solidFill>
                            <a:schemeClr val="tx1">
                              <a:lumMod val="85000"/>
                              <a:lumOff val="15000"/>
                            </a:schemeClr>
                          </a:solidFill>
                          <a:effectLst/>
                          <a:latin typeface="Calibri"/>
                        </a:rPr>
                        <a:t>Covid-19 </a:t>
                      </a:r>
                      <a:endParaRPr lang="en-US" sz="1400" b="0" i="0" u="none" strike="noStrike" noProof="0">
                        <a:solidFill>
                          <a:schemeClr val="tx1">
                            <a:lumMod val="85000"/>
                            <a:lumOff val="15000"/>
                          </a:schemeClr>
                        </a:solidFill>
                        <a:effectLst/>
                        <a:latin typeface="Calibri"/>
                      </a:endParaRPr>
                    </a:p>
                    <a:p>
                      <a:pPr lvl="0">
                        <a:buNone/>
                      </a:pPr>
                      <a:r>
                        <a:rPr lang="en-GB" sz="1400" b="0" i="0" u="none" strike="noStrike" noProof="0" dirty="0">
                          <a:solidFill>
                            <a:schemeClr val="tx1">
                              <a:lumMod val="85000"/>
                              <a:lumOff val="15000"/>
                            </a:schemeClr>
                          </a:solidFill>
                          <a:effectLst/>
                          <a:latin typeface="Calibri"/>
                        </a:rPr>
                        <a:t>Competitors </a:t>
                      </a:r>
                      <a:endParaRPr lang="en-US" sz="1400" b="0" i="0" u="none" strike="noStrike" noProof="0">
                        <a:solidFill>
                          <a:schemeClr val="tx1">
                            <a:lumMod val="85000"/>
                            <a:lumOff val="15000"/>
                          </a:schemeClr>
                        </a:solidFill>
                        <a:effectLst/>
                        <a:latin typeface="Calibri"/>
                      </a:endParaRPr>
                    </a:p>
                    <a:p>
                      <a:pPr lvl="0">
                        <a:buNone/>
                      </a:pPr>
                      <a:r>
                        <a:rPr lang="en-GB" sz="1400" b="0" i="0" u="none" strike="noStrike" noProof="0" dirty="0">
                          <a:solidFill>
                            <a:schemeClr val="tx1">
                              <a:lumMod val="85000"/>
                              <a:lumOff val="15000"/>
                            </a:schemeClr>
                          </a:solidFill>
                          <a:effectLst/>
                          <a:latin typeface="Calibri"/>
                        </a:rPr>
                        <a:t>Regulatory pressure </a:t>
                      </a:r>
                      <a:endParaRPr lang="en-US" sz="1400" b="0" i="0" u="none" strike="noStrike" noProof="0">
                        <a:solidFill>
                          <a:schemeClr val="tx1">
                            <a:lumMod val="85000"/>
                            <a:lumOff val="15000"/>
                          </a:schemeClr>
                        </a:solidFill>
                        <a:effectLst/>
                        <a:latin typeface="Calibri"/>
                      </a:endParaRPr>
                    </a:p>
                    <a:p>
                      <a:pPr lvl="0">
                        <a:buNone/>
                      </a:pPr>
                      <a:r>
                        <a:rPr lang="en-GB" sz="1400" b="0" i="0" u="none" strike="noStrike" noProof="0" dirty="0">
                          <a:solidFill>
                            <a:schemeClr val="tx1">
                              <a:lumMod val="85000"/>
                              <a:lumOff val="15000"/>
                            </a:schemeClr>
                          </a:solidFill>
                          <a:effectLst/>
                          <a:latin typeface="Calibri"/>
                        </a:rPr>
                        <a:t>Bottom Line </a:t>
                      </a:r>
                      <a:endParaRPr lang="en-US" sz="1400" b="0" i="0" u="none" strike="noStrike" noProof="0">
                        <a:solidFill>
                          <a:schemeClr val="tx1">
                            <a:lumMod val="85000"/>
                            <a:lumOff val="15000"/>
                          </a:schemeClr>
                        </a:solidFill>
                        <a:effectLst/>
                        <a:latin typeface="Calibri"/>
                      </a:endParaRPr>
                    </a:p>
                    <a:p>
                      <a:pPr lvl="0">
                        <a:buNone/>
                      </a:pPr>
                      <a:r>
                        <a:rPr lang="en-GB" sz="1400" b="0" i="0" u="none" strike="noStrike" noProof="0" dirty="0">
                          <a:solidFill>
                            <a:schemeClr val="tx1">
                              <a:lumMod val="85000"/>
                              <a:lumOff val="15000"/>
                            </a:schemeClr>
                          </a:solidFill>
                          <a:effectLst/>
                          <a:latin typeface="Calibri"/>
                        </a:rPr>
                        <a:t>Cultural Difference</a:t>
                      </a:r>
                    </a:p>
                    <a:p>
                      <a:pPr lvl="0">
                        <a:buNone/>
                      </a:pPr>
                      <a:endParaRPr lang="en-GB" sz="1400" b="0" i="0" u="none" strike="noStrike" noProof="0" dirty="0">
                        <a:solidFill>
                          <a:schemeClr val="tx1">
                            <a:lumMod val="85000"/>
                            <a:lumOff val="15000"/>
                          </a:schemeClr>
                        </a:solidFill>
                        <a:effectLst/>
                        <a:latin typeface="Calibri"/>
                      </a:endParaRPr>
                    </a:p>
                  </a:txBody>
                  <a:tcPr>
                    <a:lnL w="12700">
                      <a:solidFill>
                        <a:schemeClr val="tx1"/>
                      </a:solidFill>
                    </a:lnL>
                    <a:lnR w="0">
                      <a:noFill/>
                    </a:lnR>
                    <a:lnT w="0">
                      <a:noFill/>
                    </a:lnT>
                    <a:lnB w="12700">
                      <a:solidFill>
                        <a:schemeClr val="tx1"/>
                      </a:solidFill>
                    </a:lnB>
                    <a:solidFill>
                      <a:schemeClr val="accent3">
                        <a:lumMod val="20000"/>
                        <a:lumOff val="80000"/>
                      </a:schemeClr>
                    </a:solidFill>
                  </a:tcPr>
                </a:tc>
                <a:tc rowSpan="2">
                  <a:txBody>
                    <a:bodyPr/>
                    <a:lstStyle/>
                    <a:p>
                      <a:pPr lvl="0">
                        <a:buNone/>
                      </a:pPr>
                      <a:r>
                        <a:rPr lang="en-GB" sz="1400" b="0" i="0" u="none" strike="noStrike" noProof="0" dirty="0">
                          <a:solidFill>
                            <a:schemeClr val="tx1">
                              <a:lumMod val="85000"/>
                              <a:lumOff val="15000"/>
                            </a:schemeClr>
                          </a:solidFill>
                          <a:effectLst/>
                          <a:latin typeface="Calibri"/>
                        </a:rPr>
                        <a:t>Health and Wellness </a:t>
                      </a:r>
                      <a:endParaRPr lang="en-US" sz="1400" b="0" i="0" u="none" strike="noStrike" noProof="0">
                        <a:solidFill>
                          <a:schemeClr val="tx1">
                            <a:lumMod val="85000"/>
                            <a:lumOff val="15000"/>
                          </a:schemeClr>
                        </a:solidFill>
                        <a:effectLst/>
                        <a:latin typeface="Calibri"/>
                      </a:endParaRPr>
                    </a:p>
                    <a:p>
                      <a:pPr lvl="0">
                        <a:buNone/>
                      </a:pPr>
                      <a:r>
                        <a:rPr lang="en-GB" sz="1400" b="0" i="0" u="none" strike="noStrike" noProof="0" dirty="0">
                          <a:solidFill>
                            <a:schemeClr val="tx1">
                              <a:lumMod val="85000"/>
                              <a:lumOff val="15000"/>
                            </a:schemeClr>
                          </a:solidFill>
                          <a:effectLst/>
                          <a:latin typeface="Calibri"/>
                        </a:rPr>
                        <a:t>Waste </a:t>
                      </a:r>
                      <a:endParaRPr lang="en-US" sz="1400" b="0" i="0" u="none" strike="noStrike" noProof="0">
                        <a:solidFill>
                          <a:schemeClr val="tx1">
                            <a:lumMod val="85000"/>
                            <a:lumOff val="15000"/>
                          </a:schemeClr>
                        </a:solidFill>
                        <a:effectLst/>
                        <a:latin typeface="Calibri"/>
                      </a:endParaRPr>
                    </a:p>
                    <a:p>
                      <a:pPr lvl="0">
                        <a:buNone/>
                      </a:pPr>
                      <a:r>
                        <a:rPr lang="en-GB" sz="1400" b="0" i="0" u="none" strike="noStrike" noProof="0" dirty="0">
                          <a:solidFill>
                            <a:schemeClr val="tx1">
                              <a:lumMod val="85000"/>
                              <a:lumOff val="15000"/>
                            </a:schemeClr>
                          </a:solidFill>
                          <a:effectLst/>
                          <a:latin typeface="Calibri"/>
                        </a:rPr>
                        <a:t>Social Pressure </a:t>
                      </a:r>
                      <a:endParaRPr lang="en-US" sz="1400" b="0" i="0" u="none" strike="noStrike" noProof="0">
                        <a:solidFill>
                          <a:schemeClr val="tx1">
                            <a:lumMod val="85000"/>
                            <a:lumOff val="15000"/>
                          </a:schemeClr>
                        </a:solidFill>
                        <a:effectLst/>
                        <a:latin typeface="Calibri"/>
                      </a:endParaRPr>
                    </a:p>
                    <a:p>
                      <a:pPr lvl="0">
                        <a:buNone/>
                      </a:pPr>
                      <a:r>
                        <a:rPr lang="en-GB" sz="1400" b="0" i="0" u="none" strike="noStrike" noProof="0" dirty="0">
                          <a:solidFill>
                            <a:schemeClr val="tx1">
                              <a:lumMod val="85000"/>
                              <a:lumOff val="15000"/>
                            </a:schemeClr>
                          </a:solidFill>
                          <a:effectLst/>
                          <a:latin typeface="Calibri"/>
                        </a:rPr>
                        <a:t>Animal Welfare </a:t>
                      </a:r>
                    </a:p>
                    <a:p>
                      <a:pPr lvl="0">
                        <a:buNone/>
                      </a:pPr>
                      <a:r>
                        <a:rPr lang="en-GB" sz="1400" b="0" i="0" u="none" strike="noStrike" noProof="0">
                          <a:solidFill>
                            <a:schemeClr val="tx1">
                              <a:lumMod val="85000"/>
                              <a:lumOff val="15000"/>
                            </a:schemeClr>
                          </a:solidFill>
                          <a:effectLst/>
                          <a:latin typeface="Calibri"/>
                        </a:rPr>
                        <a:t>Expensive Legal Issues</a:t>
                      </a:r>
                    </a:p>
                  </a:txBody>
                  <a:tcPr>
                    <a:lnL w="0">
                      <a:noFill/>
                    </a:lnL>
                    <a:lnR w="12700">
                      <a:solidFill>
                        <a:schemeClr val="tx1"/>
                      </a:solidFill>
                    </a:lnR>
                    <a:lnT w="0">
                      <a:noFill/>
                    </a:lnT>
                    <a:lnB w="12700">
                      <a:solidFill>
                        <a:schemeClr val="tx1"/>
                      </a:solidFill>
                    </a:lnB>
                    <a:solidFill>
                      <a:schemeClr val="accent3">
                        <a:lumMod val="20000"/>
                        <a:lumOff val="80000"/>
                      </a:schemeClr>
                    </a:solidFill>
                  </a:tcPr>
                </a:tc>
                <a:extLst>
                  <a:ext uri="{0D108BD9-81ED-4DB2-BD59-A6C34878D82A}">
                    <a16:rowId xmlns:a16="http://schemas.microsoft.com/office/drawing/2014/main" val="2668182752"/>
                  </a:ext>
                </a:extLst>
              </a:tr>
              <a:tr h="365760">
                <a:tc>
                  <a:txBody>
                    <a:bodyPr/>
                    <a:lstStyle/>
                    <a:p>
                      <a:pPr lvl="0">
                        <a:buNone/>
                      </a:pPr>
                      <a:r>
                        <a:rPr lang="en-GB" sz="1400" b="0" i="0" u="none" strike="noStrike" noProof="0">
                          <a:solidFill>
                            <a:schemeClr val="bg2">
                              <a:lumMod val="25000"/>
                            </a:schemeClr>
                          </a:solidFill>
                          <a:effectLst/>
                          <a:latin typeface="Calibri"/>
                        </a:rPr>
                        <a:t>Technology (AI) </a:t>
                      </a:r>
                      <a:endParaRPr lang="en-US" sz="1400" b="0" i="0" u="none" strike="noStrike" noProof="0">
                        <a:effectLst/>
                        <a:latin typeface="Calibri"/>
                      </a:endParaRPr>
                    </a:p>
                    <a:p>
                      <a:pPr lvl="0">
                        <a:buNone/>
                      </a:pPr>
                      <a:r>
                        <a:rPr lang="en-GB" sz="1400" b="0" i="0" u="none" strike="noStrike" noProof="0">
                          <a:solidFill>
                            <a:schemeClr val="bg2">
                              <a:lumMod val="25000"/>
                            </a:schemeClr>
                          </a:solidFill>
                          <a:effectLst/>
                          <a:latin typeface="Calibri"/>
                        </a:rPr>
                        <a:t>Food Choice </a:t>
                      </a:r>
                      <a:endParaRPr lang="en-US" sz="1400" b="0" i="0" u="none" strike="noStrike" noProof="0">
                        <a:effectLst/>
                        <a:latin typeface="Calibri"/>
                      </a:endParaRPr>
                    </a:p>
                    <a:p>
                      <a:pPr lvl="0">
                        <a:buNone/>
                      </a:pPr>
                      <a:r>
                        <a:rPr lang="en-GB" sz="1400" b="0" i="0" u="none" strike="noStrike" noProof="0">
                          <a:solidFill>
                            <a:schemeClr val="bg2">
                              <a:lumMod val="25000"/>
                            </a:schemeClr>
                          </a:solidFill>
                          <a:effectLst/>
                          <a:latin typeface="Calibri"/>
                        </a:rPr>
                        <a:t>Asian Markets</a:t>
                      </a:r>
                      <a:endParaRPr lang="en-US" sz="1400" b="0" i="0" u="none" strike="noStrike" noProof="0">
                        <a:effectLst/>
                        <a:latin typeface="Calibri"/>
                      </a:endParaRPr>
                    </a:p>
                    <a:p>
                      <a:pPr lvl="0">
                        <a:buNone/>
                      </a:pPr>
                      <a:r>
                        <a:rPr lang="en-GB" sz="1400" b="0" i="0" u="none" strike="noStrike" noProof="0">
                          <a:solidFill>
                            <a:schemeClr val="bg2">
                              <a:lumMod val="25000"/>
                            </a:schemeClr>
                          </a:solidFill>
                          <a:effectLst/>
                          <a:latin typeface="Calibri"/>
                        </a:rPr>
                        <a:t>McCafe </a:t>
                      </a:r>
                      <a:endParaRPr lang="en-GB"/>
                    </a:p>
                    <a:p>
                      <a:pPr lvl="0">
                        <a:buNone/>
                      </a:pPr>
                      <a:r>
                        <a:rPr lang="en-GB" sz="1400" b="0" i="0" u="none" strike="noStrike" noProof="0">
                          <a:solidFill>
                            <a:schemeClr val="bg2">
                              <a:lumMod val="25000"/>
                            </a:schemeClr>
                          </a:solidFill>
                          <a:effectLst/>
                          <a:latin typeface="Calibri"/>
                        </a:rPr>
                        <a:t>Trade Agreements</a:t>
                      </a:r>
                      <a:endParaRPr lang="en-GB" sz="1400" b="0" i="0" u="none" strike="noStrike" noProof="0" dirty="0">
                        <a:solidFill>
                          <a:schemeClr val="bg2">
                            <a:lumMod val="25000"/>
                          </a:schemeClr>
                        </a:solidFill>
                        <a:effectLst/>
                        <a:latin typeface="Calibri"/>
                      </a:endParaRPr>
                    </a:p>
                  </a:txBody>
                  <a:tcPr>
                    <a:lnL w="12700">
                      <a:solidFill>
                        <a:schemeClr val="tx1"/>
                      </a:solidFill>
                    </a:lnL>
                    <a:lnR w="0">
                      <a:noFill/>
                    </a:lnR>
                    <a:lnT w="0">
                      <a:noFill/>
                    </a:lnT>
                    <a:lnB w="12700">
                      <a:solidFill>
                        <a:schemeClr val="tx1"/>
                      </a:solidFill>
                    </a:lnB>
                    <a:solidFill>
                      <a:schemeClr val="accent3">
                        <a:lumMod val="20000"/>
                        <a:lumOff val="80000"/>
                      </a:schemeClr>
                    </a:solidFill>
                  </a:tcPr>
                </a:tc>
                <a:tc>
                  <a:txBody>
                    <a:bodyPr/>
                    <a:lstStyle/>
                    <a:p>
                      <a:pPr lvl="0">
                        <a:buNone/>
                      </a:pPr>
                      <a:r>
                        <a:rPr lang="en-GB" sz="1400" b="0" i="0" u="none" strike="noStrike" noProof="0" dirty="0">
                          <a:solidFill>
                            <a:schemeClr val="bg2">
                              <a:lumMod val="25000"/>
                            </a:schemeClr>
                          </a:solidFill>
                          <a:effectLst/>
                          <a:latin typeface="Calibri"/>
                        </a:rPr>
                        <a:t>Governmental guidelines for diet and health </a:t>
                      </a:r>
                      <a:endParaRPr lang="en-US" sz="1400" b="0" i="0" u="none" strike="noStrike" noProof="0" dirty="0">
                        <a:effectLst/>
                        <a:latin typeface="Calibri"/>
                      </a:endParaRPr>
                    </a:p>
                    <a:p>
                      <a:pPr lvl="0">
                        <a:buNone/>
                      </a:pPr>
                      <a:r>
                        <a:rPr lang="en-GB" sz="1400" b="0" i="0" u="none" strike="noStrike" noProof="0" dirty="0">
                          <a:solidFill>
                            <a:schemeClr val="bg2">
                              <a:lumMod val="25000"/>
                            </a:schemeClr>
                          </a:solidFill>
                          <a:effectLst/>
                          <a:latin typeface="Calibri"/>
                        </a:rPr>
                        <a:t>Supply Chain</a:t>
                      </a:r>
                      <a:endParaRPr lang="en-US" sz="1400" b="0" i="0" u="none" strike="noStrike" noProof="0" dirty="0">
                        <a:effectLst/>
                        <a:latin typeface="Calibri"/>
                      </a:endParaRPr>
                    </a:p>
                    <a:p>
                      <a:pPr lvl="0">
                        <a:buNone/>
                      </a:pPr>
                      <a:r>
                        <a:rPr lang="en-GB" sz="1400" b="0" i="0" u="none" strike="noStrike" noProof="0" dirty="0">
                          <a:solidFill>
                            <a:schemeClr val="bg2">
                              <a:lumMod val="25000"/>
                            </a:schemeClr>
                          </a:solidFill>
                          <a:effectLst/>
                          <a:latin typeface="Calibri"/>
                        </a:rPr>
                        <a:t>Environment Action</a:t>
                      </a:r>
                      <a:endParaRPr lang="en-US" sz="1400" b="0" i="0" u="none" strike="noStrike" noProof="0" dirty="0">
                        <a:effectLst/>
                        <a:latin typeface="Calibri"/>
                      </a:endParaRPr>
                    </a:p>
                    <a:p>
                      <a:pPr lvl="0">
                        <a:buNone/>
                      </a:pPr>
                      <a:r>
                        <a:rPr lang="en-GB" sz="1400" b="0" i="0" u="none" strike="noStrike" noProof="0" dirty="0">
                          <a:solidFill>
                            <a:schemeClr val="bg2">
                              <a:lumMod val="25000"/>
                            </a:schemeClr>
                          </a:solidFill>
                          <a:effectLst/>
                          <a:latin typeface="Calibri"/>
                        </a:rPr>
                        <a:t>Sustainability</a:t>
                      </a:r>
                      <a:endParaRPr lang="en-GB" dirty="0"/>
                    </a:p>
                  </a:txBody>
                  <a:tcPr>
                    <a:lnL w="0">
                      <a:noFill/>
                    </a:lnL>
                    <a:lnR w="12700">
                      <a:solidFill>
                        <a:schemeClr val="tx1"/>
                      </a:solidFill>
                    </a:lnR>
                    <a:lnT w="0">
                      <a:noFill/>
                    </a:lnT>
                    <a:lnB w="12700">
                      <a:solidFill>
                        <a:schemeClr val="tx1"/>
                      </a:solidFill>
                    </a:lnB>
                    <a:solidFill>
                      <a:schemeClr val="accent3">
                        <a:lumMod val="20000"/>
                        <a:lumOff val="80000"/>
                      </a:schemeClr>
                    </a:solidFill>
                  </a:tcPr>
                </a:tc>
                <a:tc vMerge="1">
                  <a:txBody>
                    <a:bodyPr/>
                    <a:lstStyle/>
                    <a:p>
                      <a:pPr lvl="0">
                        <a:buNone/>
                      </a:pPr>
                      <a:endParaRPr lang="en-GB" sz="1400" b="0" i="0" u="none" strike="noStrike" noProof="0" dirty="0">
                        <a:solidFill>
                          <a:schemeClr val="tx1">
                            <a:lumMod val="85000"/>
                            <a:lumOff val="15000"/>
                          </a:schemeClr>
                        </a:solidFill>
                        <a:effectLst/>
                        <a:latin typeface="Calibri"/>
                      </a:endParaRPr>
                    </a:p>
                  </a:txBody>
                  <a:tcPr>
                    <a:lnL w="12700">
                      <a:solidFill>
                        <a:schemeClr val="tx1"/>
                      </a:solidFill>
                    </a:lnL>
                    <a:lnR w="0">
                      <a:noFill/>
                    </a:lnR>
                    <a:lnT w="0">
                      <a:noFill/>
                    </a:lnT>
                    <a:lnB w="12700">
                      <a:solidFill>
                        <a:schemeClr val="tx1"/>
                      </a:solidFill>
                    </a:lnB>
                    <a:solidFill>
                      <a:schemeClr val="accent3">
                        <a:lumMod val="20000"/>
                        <a:lumOff val="80000"/>
                      </a:schemeClr>
                    </a:solidFill>
                  </a:tcPr>
                </a:tc>
                <a:tc vMerge="1">
                  <a:txBody>
                    <a:bodyPr/>
                    <a:lstStyle/>
                    <a:p>
                      <a:pPr lvl="0">
                        <a:buNone/>
                      </a:pPr>
                      <a:endParaRPr lang="en-GB" sz="1400" b="0" i="0" u="none" strike="noStrike" noProof="0">
                        <a:solidFill>
                          <a:schemeClr val="tx1">
                            <a:lumMod val="85000"/>
                            <a:lumOff val="15000"/>
                          </a:schemeClr>
                        </a:solidFill>
                        <a:effectLst/>
                        <a:latin typeface="Calibri"/>
                      </a:endParaRPr>
                    </a:p>
                  </a:txBody>
                  <a:tcPr>
                    <a:lnL w="0">
                      <a:noFill/>
                    </a:lnL>
                    <a:lnR w="12700">
                      <a:solidFill>
                        <a:schemeClr val="tx1"/>
                      </a:solidFill>
                    </a:lnR>
                    <a:lnT w="0">
                      <a:noFill/>
                    </a:lnT>
                    <a:lnB w="12700">
                      <a:solidFill>
                        <a:schemeClr val="tx1"/>
                      </a:solidFill>
                    </a:lnB>
                    <a:solidFill>
                      <a:schemeClr val="accent3">
                        <a:lumMod val="20000"/>
                        <a:lumOff val="80000"/>
                      </a:schemeClr>
                    </a:solidFill>
                  </a:tcPr>
                </a:tc>
                <a:extLst>
                  <a:ext uri="{0D108BD9-81ED-4DB2-BD59-A6C34878D82A}">
                    <a16:rowId xmlns:a16="http://schemas.microsoft.com/office/drawing/2014/main" val="473076901"/>
                  </a:ext>
                </a:extLst>
              </a:tr>
            </a:tbl>
          </a:graphicData>
        </a:graphic>
      </p:graphicFrame>
      <p:pic>
        <p:nvPicPr>
          <p:cNvPr id="4" name="Graphic 4">
            <a:extLst>
              <a:ext uri="{FF2B5EF4-FFF2-40B4-BE49-F238E27FC236}">
                <a16:creationId xmlns:a16="http://schemas.microsoft.com/office/drawing/2014/main" id="{AA5D5E55-3F2E-435A-B36B-3FD955E0988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724400" y="21566"/>
            <a:ext cx="3016369" cy="1696528"/>
          </a:xfrm>
          <a:prstGeom prst="rect">
            <a:avLst/>
          </a:prstGeom>
        </p:spPr>
      </p:pic>
      <p:pic>
        <p:nvPicPr>
          <p:cNvPr id="7" name="Recorded Sound">
            <a:hlinkClick r:id="" action="ppaction://media"/>
            <a:extLst>
              <a:ext uri="{FF2B5EF4-FFF2-40B4-BE49-F238E27FC236}">
                <a16:creationId xmlns:a16="http://schemas.microsoft.com/office/drawing/2014/main" id="{C68D0F6E-F7DC-494A-B787-86259050AB7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892962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873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dirty="0"/>
          </a:p>
          <a:p>
            <a:pPr algn="ctr"/>
            <a:endParaRPr lang="en-US" dirty="0">
              <a:cs typeface="Calibri" panose="020F0502020204030204"/>
            </a:endParaRPr>
          </a:p>
        </p:txBody>
      </p:sp>
      <p:sp>
        <p:nvSpPr>
          <p:cNvPr id="21"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4">
            <a:extLst>
              <a:ext uri="{FF2B5EF4-FFF2-40B4-BE49-F238E27FC236}">
                <a16:creationId xmlns:a16="http://schemas.microsoft.com/office/drawing/2014/main" id="{2AB86D3C-6C82-4AFF-B788-865B1D7C9215}"/>
              </a:ext>
            </a:extLst>
          </p:cNvPr>
          <p:cNvGraphicFramePr>
            <a:graphicFrameLocks noGrp="1"/>
          </p:cNvGraphicFramePr>
          <p:nvPr>
            <p:extLst>
              <p:ext uri="{D42A27DB-BD31-4B8C-83A1-F6EECF244321}">
                <p14:modId xmlns:p14="http://schemas.microsoft.com/office/powerpoint/2010/main" val="1639664322"/>
              </p:ext>
            </p:extLst>
          </p:nvPr>
        </p:nvGraphicFramePr>
        <p:xfrm>
          <a:off x="186906" y="1667773"/>
          <a:ext cx="11944905" cy="4548176"/>
        </p:xfrm>
        <a:graphic>
          <a:graphicData uri="http://schemas.openxmlformats.org/drawingml/2006/table">
            <a:tbl>
              <a:tblPr firstRow="1" bandRow="1">
                <a:noFill/>
                <a:tableStyleId>{5C22544A-7EE6-4342-B048-85BDC9FD1C3A}</a:tableStyleId>
              </a:tblPr>
              <a:tblGrid>
                <a:gridCol w="1990818">
                  <a:extLst>
                    <a:ext uri="{9D8B030D-6E8A-4147-A177-3AD203B41FA5}">
                      <a16:colId xmlns:a16="http://schemas.microsoft.com/office/drawing/2014/main" val="3000055610"/>
                    </a:ext>
                  </a:extLst>
                </a:gridCol>
                <a:gridCol w="1990818">
                  <a:extLst>
                    <a:ext uri="{9D8B030D-6E8A-4147-A177-3AD203B41FA5}">
                      <a16:colId xmlns:a16="http://schemas.microsoft.com/office/drawing/2014/main" val="205326723"/>
                    </a:ext>
                  </a:extLst>
                </a:gridCol>
                <a:gridCol w="2105526">
                  <a:extLst>
                    <a:ext uri="{9D8B030D-6E8A-4147-A177-3AD203B41FA5}">
                      <a16:colId xmlns:a16="http://schemas.microsoft.com/office/drawing/2014/main" val="2775809126"/>
                    </a:ext>
                  </a:extLst>
                </a:gridCol>
                <a:gridCol w="1830396">
                  <a:extLst>
                    <a:ext uri="{9D8B030D-6E8A-4147-A177-3AD203B41FA5}">
                      <a16:colId xmlns:a16="http://schemas.microsoft.com/office/drawing/2014/main" val="1001006473"/>
                    </a:ext>
                  </a:extLst>
                </a:gridCol>
                <a:gridCol w="2036529">
                  <a:extLst>
                    <a:ext uri="{9D8B030D-6E8A-4147-A177-3AD203B41FA5}">
                      <a16:colId xmlns:a16="http://schemas.microsoft.com/office/drawing/2014/main" val="988805383"/>
                    </a:ext>
                  </a:extLst>
                </a:gridCol>
                <a:gridCol w="1990818">
                  <a:extLst>
                    <a:ext uri="{9D8B030D-6E8A-4147-A177-3AD203B41FA5}">
                      <a16:colId xmlns:a16="http://schemas.microsoft.com/office/drawing/2014/main" val="1109271046"/>
                    </a:ext>
                  </a:extLst>
                </a:gridCol>
              </a:tblGrid>
              <a:tr h="1932992">
                <a:tc>
                  <a:txBody>
                    <a:bodyPr/>
                    <a:lstStyle/>
                    <a:p>
                      <a:pPr algn="ctr" rtl="0" fontAlgn="base"/>
                      <a:r>
                        <a:rPr lang="en-GB" sz="7200" b="1" cap="all" spc="150" dirty="0">
                          <a:solidFill>
                            <a:schemeClr val="bg2">
                              <a:lumMod val="25000"/>
                            </a:schemeClr>
                          </a:solidFill>
                          <a:effectLst/>
                        </a:rPr>
                        <a:t>P </a:t>
                      </a:r>
                    </a:p>
                  </a:txBody>
                  <a:tcPr marL="158496" marR="158496" marT="158496" marB="158496" anchor="ctr">
                    <a:lnL w="12700" cmpd="sng">
                      <a:solidFill>
                        <a:schemeClr val="tx1"/>
                      </a:solidFill>
                    </a:lnL>
                    <a:lnR w="12700" cmpd="sng">
                      <a:solidFill>
                        <a:schemeClr val="tx1"/>
                      </a:solidFill>
                    </a:lnR>
                    <a:lnT w="12700" cmpd="sng">
                      <a:solidFill>
                        <a:schemeClr val="tx1"/>
                      </a:solidFill>
                    </a:lnT>
                    <a:lnB w="12700" cmpd="sng">
                      <a:solidFill>
                        <a:schemeClr val="tx1"/>
                      </a:solidFill>
                    </a:lnB>
                    <a:solidFill>
                      <a:schemeClr val="tx2">
                        <a:lumMod val="60000"/>
                        <a:lumOff val="40000"/>
                      </a:schemeClr>
                    </a:solidFill>
                  </a:tcPr>
                </a:tc>
                <a:tc>
                  <a:txBody>
                    <a:bodyPr/>
                    <a:lstStyle/>
                    <a:p>
                      <a:pPr algn="ctr" rtl="0" fontAlgn="base"/>
                      <a:r>
                        <a:rPr lang="en-GB" sz="7200" b="1" cap="all" spc="150" dirty="0">
                          <a:solidFill>
                            <a:schemeClr val="bg2">
                              <a:lumMod val="25000"/>
                            </a:schemeClr>
                          </a:solidFill>
                          <a:effectLst/>
                        </a:rPr>
                        <a:t>E </a:t>
                      </a:r>
                    </a:p>
                  </a:txBody>
                  <a:tcPr marL="158496" marR="158496" marT="158496" marB="158496" anchor="ctr">
                    <a:lnL w="12700" cmpd="sng">
                      <a:solidFill>
                        <a:schemeClr val="tx1"/>
                      </a:solidFill>
                    </a:lnL>
                    <a:lnR w="12700" cmpd="sng">
                      <a:solidFill>
                        <a:schemeClr val="tx1"/>
                      </a:solidFill>
                    </a:lnR>
                    <a:lnT w="12700" cmpd="sng">
                      <a:solidFill>
                        <a:schemeClr val="tx1"/>
                      </a:solidFill>
                    </a:lnT>
                    <a:lnB w="12700" cmpd="sng">
                      <a:solidFill>
                        <a:schemeClr val="tx1"/>
                      </a:solidFill>
                    </a:lnB>
                    <a:solidFill>
                      <a:schemeClr val="tx2">
                        <a:lumMod val="20000"/>
                        <a:lumOff val="80000"/>
                      </a:schemeClr>
                    </a:solidFill>
                  </a:tcPr>
                </a:tc>
                <a:tc>
                  <a:txBody>
                    <a:bodyPr/>
                    <a:lstStyle/>
                    <a:p>
                      <a:pPr algn="ctr" rtl="0" fontAlgn="base"/>
                      <a:r>
                        <a:rPr lang="en-GB" sz="7200" b="1" cap="all" spc="150" dirty="0">
                          <a:solidFill>
                            <a:schemeClr val="bg2">
                              <a:lumMod val="25000"/>
                            </a:schemeClr>
                          </a:solidFill>
                          <a:effectLst/>
                        </a:rPr>
                        <a:t>S </a:t>
                      </a:r>
                    </a:p>
                  </a:txBody>
                  <a:tcPr marL="158496" marR="158496" marT="158496" marB="158496" anchor="ctr">
                    <a:lnL w="12700" cmpd="sng">
                      <a:solidFill>
                        <a:schemeClr val="tx1"/>
                      </a:solidFill>
                    </a:lnL>
                    <a:lnR w="12700" cmpd="sng">
                      <a:solidFill>
                        <a:schemeClr val="tx1"/>
                      </a:solidFill>
                    </a:lnR>
                    <a:lnT w="12700" cmpd="sng">
                      <a:solidFill>
                        <a:schemeClr val="tx1"/>
                      </a:solidFill>
                    </a:lnT>
                    <a:lnB w="12700" cmpd="sng">
                      <a:solidFill>
                        <a:schemeClr val="tx1"/>
                      </a:solidFill>
                    </a:lnB>
                    <a:solidFill>
                      <a:schemeClr val="tx2">
                        <a:lumMod val="60000"/>
                        <a:lumOff val="40000"/>
                      </a:schemeClr>
                    </a:solidFill>
                  </a:tcPr>
                </a:tc>
                <a:tc>
                  <a:txBody>
                    <a:bodyPr/>
                    <a:lstStyle/>
                    <a:p>
                      <a:pPr algn="ctr" rtl="0" fontAlgn="base"/>
                      <a:r>
                        <a:rPr lang="en-GB" sz="7200" b="1" cap="all" spc="150" dirty="0">
                          <a:solidFill>
                            <a:schemeClr val="bg2">
                              <a:lumMod val="25000"/>
                            </a:schemeClr>
                          </a:solidFill>
                          <a:effectLst/>
                        </a:rPr>
                        <a:t>T </a:t>
                      </a:r>
                    </a:p>
                  </a:txBody>
                  <a:tcPr marL="158496" marR="158496" marT="158496" marB="158496" anchor="ctr">
                    <a:lnL w="12700" cmpd="sng">
                      <a:solidFill>
                        <a:schemeClr val="tx1"/>
                      </a:solidFill>
                    </a:lnL>
                    <a:lnR w="12700" cmpd="sng">
                      <a:solidFill>
                        <a:schemeClr val="tx1"/>
                      </a:solidFill>
                    </a:lnR>
                    <a:lnT w="12700" cmpd="sng">
                      <a:solidFill>
                        <a:schemeClr val="tx1"/>
                      </a:solidFill>
                    </a:lnT>
                    <a:lnB w="12700" cmpd="sng">
                      <a:solidFill>
                        <a:schemeClr val="tx1"/>
                      </a:solidFill>
                    </a:lnB>
                    <a:solidFill>
                      <a:schemeClr val="tx2">
                        <a:lumMod val="20000"/>
                        <a:lumOff val="80000"/>
                      </a:schemeClr>
                    </a:solidFill>
                  </a:tcPr>
                </a:tc>
                <a:tc>
                  <a:txBody>
                    <a:bodyPr/>
                    <a:lstStyle/>
                    <a:p>
                      <a:pPr algn="ctr" rtl="0" fontAlgn="base"/>
                      <a:r>
                        <a:rPr lang="en-GB" sz="7200" b="1" cap="all" spc="150" dirty="0">
                          <a:solidFill>
                            <a:schemeClr val="bg2">
                              <a:lumMod val="25000"/>
                            </a:schemeClr>
                          </a:solidFill>
                          <a:effectLst/>
                        </a:rPr>
                        <a:t>L </a:t>
                      </a:r>
                    </a:p>
                  </a:txBody>
                  <a:tcPr marL="158496" marR="158496" marT="158496" marB="158496" anchor="ctr">
                    <a:lnL w="12700" cmpd="sng">
                      <a:solidFill>
                        <a:schemeClr val="tx1"/>
                      </a:solidFill>
                    </a:lnL>
                    <a:lnR w="12700" cmpd="sng">
                      <a:solidFill>
                        <a:schemeClr val="tx1"/>
                      </a:solidFill>
                    </a:lnR>
                    <a:lnT w="12700" cmpd="sng">
                      <a:solidFill>
                        <a:schemeClr val="tx1"/>
                      </a:solidFill>
                    </a:lnT>
                    <a:lnB w="12700" cmpd="sng">
                      <a:solidFill>
                        <a:schemeClr val="tx1"/>
                      </a:solidFill>
                    </a:lnB>
                    <a:solidFill>
                      <a:schemeClr val="tx2">
                        <a:lumMod val="60000"/>
                        <a:lumOff val="40000"/>
                      </a:schemeClr>
                    </a:solidFill>
                  </a:tcPr>
                </a:tc>
                <a:tc>
                  <a:txBody>
                    <a:bodyPr/>
                    <a:lstStyle/>
                    <a:p>
                      <a:pPr algn="ctr" rtl="0" fontAlgn="base"/>
                      <a:r>
                        <a:rPr lang="en-GB" sz="7200" b="1" cap="all" spc="150" dirty="0">
                          <a:solidFill>
                            <a:schemeClr val="bg2">
                              <a:lumMod val="25000"/>
                            </a:schemeClr>
                          </a:solidFill>
                          <a:effectLst/>
                        </a:rPr>
                        <a:t>E </a:t>
                      </a:r>
                    </a:p>
                  </a:txBody>
                  <a:tcPr marL="158496" marR="158496" marT="158496" marB="158496" anchor="ctr">
                    <a:lnL w="12700" cmpd="sng">
                      <a:solidFill>
                        <a:schemeClr val="tx1"/>
                      </a:solidFill>
                    </a:lnL>
                    <a:lnR w="12700" cmpd="sng">
                      <a:solidFill>
                        <a:schemeClr val="tx1"/>
                      </a:solidFill>
                    </a:lnR>
                    <a:lnT w="12700" cmpd="sng">
                      <a:solidFill>
                        <a:schemeClr val="tx1"/>
                      </a:solidFill>
                    </a:lnT>
                    <a:lnB w="12700" cmpd="sng">
                      <a:solidFill>
                        <a:schemeClr val="tx1"/>
                      </a:solidFill>
                    </a:lnB>
                    <a:solidFill>
                      <a:schemeClr val="tx2">
                        <a:lumMod val="20000"/>
                        <a:lumOff val="80000"/>
                      </a:schemeClr>
                    </a:solidFill>
                  </a:tcPr>
                </a:tc>
                <a:extLst>
                  <a:ext uri="{0D108BD9-81ED-4DB2-BD59-A6C34878D82A}">
                    <a16:rowId xmlns:a16="http://schemas.microsoft.com/office/drawing/2014/main" val="3872266078"/>
                  </a:ext>
                </a:extLst>
              </a:tr>
              <a:tr h="365760">
                <a:tc>
                  <a:txBody>
                    <a:bodyPr/>
                    <a:lstStyle/>
                    <a:p>
                      <a:pPr algn="ctr" rtl="0" fontAlgn="base"/>
                      <a:r>
                        <a:rPr lang="en-GB" sz="1800" b="1" cap="none" spc="0" dirty="0">
                          <a:solidFill>
                            <a:schemeClr val="bg2">
                              <a:lumMod val="25000"/>
                            </a:schemeClr>
                          </a:solidFill>
                          <a:effectLst/>
                        </a:rPr>
                        <a:t>Political </a:t>
                      </a:r>
                    </a:p>
                  </a:txBody>
                  <a:tcPr marL="158496" marR="158496" marT="158496" marB="158496">
                    <a:lnL w="12700" cmpd="sng">
                      <a:solidFill>
                        <a:schemeClr val="tx1"/>
                      </a:solidFill>
                      <a:prstDash val="solid"/>
                    </a:lnL>
                    <a:lnR w="12700" cmpd="sng">
                      <a:solidFill>
                        <a:schemeClr val="tx1"/>
                      </a:solidFill>
                      <a:prstDash val="solid"/>
                    </a:lnR>
                    <a:lnT w="12700" cmpd="sng">
                      <a:solidFill>
                        <a:schemeClr val="tx1"/>
                      </a:solidFill>
                    </a:lnT>
                    <a:lnB w="12700" cmpd="sng">
                      <a:solidFill>
                        <a:schemeClr val="tx1"/>
                      </a:solidFill>
                      <a:prstDash val="solid"/>
                    </a:lnB>
                    <a:noFill/>
                  </a:tcPr>
                </a:tc>
                <a:tc>
                  <a:txBody>
                    <a:bodyPr/>
                    <a:lstStyle/>
                    <a:p>
                      <a:pPr algn="ctr" rtl="0" fontAlgn="base"/>
                      <a:r>
                        <a:rPr lang="en-GB" sz="1800" b="1" cap="none" spc="0" dirty="0">
                          <a:solidFill>
                            <a:schemeClr val="bg2">
                              <a:lumMod val="25000"/>
                            </a:schemeClr>
                          </a:solidFill>
                          <a:effectLst/>
                        </a:rPr>
                        <a:t>Economic </a:t>
                      </a:r>
                    </a:p>
                  </a:txBody>
                  <a:tcPr marL="158496" marR="158496" marT="158496" marB="158496">
                    <a:lnL w="12700" cmpd="sng">
                      <a:solidFill>
                        <a:schemeClr val="tx1"/>
                      </a:solidFill>
                      <a:prstDash val="solid"/>
                    </a:lnL>
                    <a:lnR w="12700" cmpd="sng">
                      <a:solidFill>
                        <a:schemeClr val="tx1"/>
                      </a:solidFill>
                      <a:prstDash val="solid"/>
                    </a:lnR>
                    <a:lnT w="12700" cmpd="sng">
                      <a:solidFill>
                        <a:schemeClr val="tx1"/>
                      </a:solidFill>
                    </a:lnT>
                    <a:lnB w="12700" cmpd="sng">
                      <a:solidFill>
                        <a:schemeClr val="tx1"/>
                      </a:solidFill>
                      <a:prstDash val="solid"/>
                    </a:lnB>
                    <a:noFill/>
                  </a:tcPr>
                </a:tc>
                <a:tc>
                  <a:txBody>
                    <a:bodyPr/>
                    <a:lstStyle/>
                    <a:p>
                      <a:pPr algn="ctr" rtl="0" fontAlgn="base"/>
                      <a:r>
                        <a:rPr lang="en-GB" sz="1800" b="1" cap="none" spc="0" dirty="0">
                          <a:solidFill>
                            <a:schemeClr val="bg2">
                              <a:lumMod val="25000"/>
                            </a:schemeClr>
                          </a:solidFill>
                          <a:effectLst/>
                        </a:rPr>
                        <a:t>Social </a:t>
                      </a:r>
                    </a:p>
                  </a:txBody>
                  <a:tcPr marL="158496" marR="158496" marT="158496" marB="158496">
                    <a:lnL w="12700" cmpd="sng">
                      <a:solidFill>
                        <a:schemeClr val="tx1"/>
                      </a:solidFill>
                      <a:prstDash val="solid"/>
                    </a:lnL>
                    <a:lnR w="12700" cmpd="sng">
                      <a:solidFill>
                        <a:schemeClr val="tx1"/>
                      </a:solidFill>
                      <a:prstDash val="solid"/>
                    </a:lnR>
                    <a:lnT w="12700" cmpd="sng">
                      <a:solidFill>
                        <a:schemeClr val="tx1"/>
                      </a:solidFill>
                    </a:lnT>
                    <a:lnB w="12700" cmpd="sng">
                      <a:solidFill>
                        <a:schemeClr val="tx1"/>
                      </a:solidFill>
                      <a:prstDash val="solid"/>
                    </a:lnB>
                    <a:noFill/>
                  </a:tcPr>
                </a:tc>
                <a:tc>
                  <a:txBody>
                    <a:bodyPr/>
                    <a:lstStyle/>
                    <a:p>
                      <a:pPr algn="ctr" rtl="0" fontAlgn="base"/>
                      <a:r>
                        <a:rPr lang="en-GB" sz="1800" b="1" cap="none" spc="0" dirty="0">
                          <a:solidFill>
                            <a:schemeClr val="bg2">
                              <a:lumMod val="25000"/>
                            </a:schemeClr>
                          </a:solidFill>
                          <a:effectLst/>
                        </a:rPr>
                        <a:t>Technological </a:t>
                      </a:r>
                    </a:p>
                  </a:txBody>
                  <a:tcPr marL="158496" marR="158496" marT="158496" marB="158496">
                    <a:lnL w="12700" cmpd="sng">
                      <a:solidFill>
                        <a:schemeClr val="tx1"/>
                      </a:solidFill>
                      <a:prstDash val="solid"/>
                    </a:lnL>
                    <a:lnR w="12700" cmpd="sng">
                      <a:solidFill>
                        <a:schemeClr val="tx1"/>
                      </a:solidFill>
                      <a:prstDash val="solid"/>
                    </a:lnR>
                    <a:lnT w="12700" cmpd="sng">
                      <a:solidFill>
                        <a:schemeClr val="tx1"/>
                      </a:solidFill>
                    </a:lnT>
                    <a:lnB w="12700" cmpd="sng">
                      <a:solidFill>
                        <a:schemeClr val="tx1"/>
                      </a:solidFill>
                      <a:prstDash val="solid"/>
                    </a:lnB>
                    <a:noFill/>
                  </a:tcPr>
                </a:tc>
                <a:tc>
                  <a:txBody>
                    <a:bodyPr/>
                    <a:lstStyle/>
                    <a:p>
                      <a:pPr algn="ctr" rtl="0" fontAlgn="base"/>
                      <a:r>
                        <a:rPr lang="en-GB" sz="1800" b="1" cap="none" spc="0" dirty="0">
                          <a:solidFill>
                            <a:schemeClr val="bg2">
                              <a:lumMod val="25000"/>
                            </a:schemeClr>
                          </a:solidFill>
                          <a:effectLst/>
                        </a:rPr>
                        <a:t>Legal </a:t>
                      </a:r>
                    </a:p>
                  </a:txBody>
                  <a:tcPr marL="158496" marR="158496" marT="158496" marB="158496">
                    <a:lnL w="12700" cmpd="sng">
                      <a:solidFill>
                        <a:schemeClr val="tx1"/>
                      </a:solidFill>
                      <a:prstDash val="solid"/>
                    </a:lnL>
                    <a:lnR w="12700" cmpd="sng">
                      <a:solidFill>
                        <a:schemeClr val="tx1"/>
                      </a:solidFill>
                      <a:prstDash val="solid"/>
                    </a:lnR>
                    <a:lnT w="12700" cmpd="sng">
                      <a:solidFill>
                        <a:schemeClr val="tx1"/>
                      </a:solidFill>
                    </a:lnT>
                    <a:lnB w="12700" cmpd="sng">
                      <a:solidFill>
                        <a:schemeClr val="tx1"/>
                      </a:solidFill>
                      <a:prstDash val="solid"/>
                    </a:lnB>
                    <a:noFill/>
                  </a:tcPr>
                </a:tc>
                <a:tc>
                  <a:txBody>
                    <a:bodyPr/>
                    <a:lstStyle/>
                    <a:p>
                      <a:pPr algn="ctr" rtl="0" fontAlgn="base"/>
                      <a:r>
                        <a:rPr lang="en-GB" sz="1800" b="1" cap="none" spc="0" dirty="0">
                          <a:solidFill>
                            <a:schemeClr val="bg2">
                              <a:lumMod val="25000"/>
                            </a:schemeClr>
                          </a:solidFill>
                          <a:effectLst/>
                        </a:rPr>
                        <a:t>Environmental </a:t>
                      </a:r>
                    </a:p>
                  </a:txBody>
                  <a:tcPr marL="158496" marR="158496" marT="158496" marB="158496">
                    <a:lnL w="12700" cmpd="sng">
                      <a:solidFill>
                        <a:schemeClr val="tx1"/>
                      </a:solidFill>
                      <a:prstDash val="solid"/>
                    </a:lnL>
                    <a:lnR w="12700" cmpd="sng">
                      <a:solidFill>
                        <a:schemeClr val="tx1"/>
                      </a:solidFill>
                      <a:prstDash val="solid"/>
                    </a:lnR>
                    <a:lnT w="12700" cmpd="sng">
                      <a:solidFill>
                        <a:schemeClr val="tx1"/>
                      </a:solidFill>
                    </a:lnT>
                    <a:lnB w="12700" cmpd="sng">
                      <a:solidFill>
                        <a:schemeClr val="tx1"/>
                      </a:solidFill>
                      <a:prstDash val="solid"/>
                    </a:lnB>
                    <a:noFill/>
                  </a:tcPr>
                </a:tc>
                <a:extLst>
                  <a:ext uri="{0D108BD9-81ED-4DB2-BD59-A6C34878D82A}">
                    <a16:rowId xmlns:a16="http://schemas.microsoft.com/office/drawing/2014/main" val="560501492"/>
                  </a:ext>
                </a:extLst>
              </a:tr>
              <a:tr h="1775196">
                <a:tc>
                  <a:txBody>
                    <a:bodyPr/>
                    <a:lstStyle/>
                    <a:p>
                      <a:pPr marL="285750" indent="-285750" rtl="0" fontAlgn="base">
                        <a:buFont typeface="Arial"/>
                        <a:buChar char="•"/>
                      </a:pPr>
                      <a:r>
                        <a:rPr lang="en-GB" sz="1400" cap="none" spc="0" dirty="0">
                          <a:solidFill>
                            <a:schemeClr val="tx1">
                              <a:lumMod val="75000"/>
                              <a:lumOff val="25000"/>
                            </a:schemeClr>
                          </a:solidFill>
                          <a:effectLst/>
                          <a:latin typeface="Calibri"/>
                        </a:rPr>
                        <a:t>Trade agreements </a:t>
                      </a:r>
                    </a:p>
                    <a:p>
                      <a:pPr marL="285750" indent="-285750" rtl="0" fontAlgn="base">
                        <a:buFont typeface="Arial"/>
                        <a:buChar char="•"/>
                      </a:pPr>
                      <a:r>
                        <a:rPr lang="en-GB" sz="1400" cap="none" spc="0" dirty="0">
                          <a:solidFill>
                            <a:schemeClr val="tx1">
                              <a:lumMod val="75000"/>
                              <a:lumOff val="25000"/>
                            </a:schemeClr>
                          </a:solidFill>
                          <a:effectLst/>
                          <a:latin typeface="Calibri"/>
                        </a:rPr>
                        <a:t>Gov  Guidelines </a:t>
                      </a:r>
                    </a:p>
                    <a:p>
                      <a:pPr marL="285750" lvl="0" indent="-285750">
                        <a:buFont typeface="Arial"/>
                        <a:buChar char="•"/>
                      </a:pPr>
                      <a:r>
                        <a:rPr lang="en-GB" sz="1400" cap="none" spc="0" dirty="0">
                          <a:solidFill>
                            <a:schemeClr val="tx1">
                              <a:lumMod val="75000"/>
                              <a:lumOff val="25000"/>
                            </a:schemeClr>
                          </a:solidFill>
                          <a:effectLst/>
                          <a:latin typeface="Calibri"/>
                        </a:rPr>
                        <a:t>Food &amp; Hygiene Regulations</a:t>
                      </a:r>
                    </a:p>
                    <a:p>
                      <a:pPr marL="285750" lvl="0" indent="-285750">
                        <a:buFont typeface="Arial"/>
                        <a:buChar char="•"/>
                      </a:pPr>
                      <a:r>
                        <a:rPr lang="en-GB" sz="1400" cap="none" spc="0">
                          <a:solidFill>
                            <a:schemeClr val="tx1">
                              <a:lumMod val="75000"/>
                              <a:lumOff val="25000"/>
                            </a:schemeClr>
                          </a:solidFill>
                          <a:effectLst/>
                          <a:latin typeface="Calibri"/>
                        </a:rPr>
                        <a:t>Political Stability</a:t>
                      </a:r>
                      <a:endParaRPr lang="en-GB" sz="1400" cap="none" spc="0" dirty="0">
                        <a:solidFill>
                          <a:schemeClr val="tx1">
                            <a:lumMod val="75000"/>
                            <a:lumOff val="25000"/>
                          </a:schemeClr>
                        </a:solidFill>
                        <a:effectLst/>
                        <a:latin typeface="Calibri"/>
                      </a:endParaRPr>
                    </a:p>
                    <a:p>
                      <a:pPr rtl="0" fontAlgn="base"/>
                      <a:endParaRPr lang="en-GB" sz="1400" cap="none" spc="0" dirty="0">
                        <a:solidFill>
                          <a:schemeClr val="tx1">
                            <a:lumMod val="75000"/>
                            <a:lumOff val="25000"/>
                          </a:schemeClr>
                        </a:solidFill>
                        <a:effectLst/>
                        <a:latin typeface="Calibri"/>
                      </a:endParaRPr>
                    </a:p>
                  </a:txBody>
                  <a:tcPr marL="158496" marR="158496" marT="158496" marB="158496">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rgbClr val="000000">
                        <a:alpha val="7843"/>
                      </a:srgbClr>
                    </a:solidFill>
                  </a:tcPr>
                </a:tc>
                <a:tc>
                  <a:txBody>
                    <a:bodyPr/>
                    <a:lstStyle/>
                    <a:p>
                      <a:pPr marL="285750" indent="-285750" rtl="0" fontAlgn="base">
                        <a:buFont typeface="Arial"/>
                        <a:buChar char="•"/>
                      </a:pPr>
                      <a:r>
                        <a:rPr lang="en-GB" sz="1400" cap="none" spc="0" dirty="0">
                          <a:solidFill>
                            <a:schemeClr val="tx1">
                              <a:lumMod val="75000"/>
                              <a:lumOff val="25000"/>
                            </a:schemeClr>
                          </a:solidFill>
                          <a:effectLst/>
                          <a:latin typeface="Calibri"/>
                        </a:rPr>
                        <a:t>Covid-19 </a:t>
                      </a:r>
                    </a:p>
                    <a:p>
                      <a:pPr marL="285750" lvl="0" indent="-285750">
                        <a:buFont typeface="Arial"/>
                        <a:buChar char="•"/>
                      </a:pPr>
                      <a:r>
                        <a:rPr lang="en-GB" sz="1400" cap="none" spc="0" dirty="0">
                          <a:solidFill>
                            <a:schemeClr val="tx1">
                              <a:lumMod val="75000"/>
                              <a:lumOff val="25000"/>
                            </a:schemeClr>
                          </a:solidFill>
                          <a:effectLst/>
                          <a:latin typeface="Calibri"/>
                        </a:rPr>
                        <a:t>Foreign  Economy</a:t>
                      </a:r>
                    </a:p>
                    <a:p>
                      <a:pPr marL="285750" lvl="0" indent="-285750">
                        <a:buFont typeface="Arial"/>
                        <a:buChar char="•"/>
                      </a:pPr>
                      <a:r>
                        <a:rPr lang="en-GB" sz="1400" cap="none" spc="0">
                          <a:solidFill>
                            <a:schemeClr val="tx1">
                              <a:lumMod val="75000"/>
                              <a:lumOff val="25000"/>
                            </a:schemeClr>
                          </a:solidFill>
                          <a:effectLst/>
                          <a:latin typeface="Calibri"/>
                        </a:rPr>
                        <a:t>Interest Rates</a:t>
                      </a:r>
                      <a:endParaRPr lang="en-GB" sz="1400" cap="none" spc="0" dirty="0">
                        <a:solidFill>
                          <a:schemeClr val="tx1">
                            <a:lumMod val="75000"/>
                            <a:lumOff val="25000"/>
                          </a:schemeClr>
                        </a:solidFill>
                        <a:effectLst/>
                        <a:latin typeface="Calibri"/>
                      </a:endParaRPr>
                    </a:p>
                    <a:p>
                      <a:pPr rtl="0" fontAlgn="base"/>
                      <a:endParaRPr lang="en-GB" sz="1400" cap="none" spc="0" dirty="0">
                        <a:solidFill>
                          <a:schemeClr val="tx1">
                            <a:lumMod val="75000"/>
                            <a:lumOff val="25000"/>
                          </a:schemeClr>
                        </a:solidFill>
                        <a:effectLst/>
                        <a:latin typeface="Calibri"/>
                      </a:endParaRPr>
                    </a:p>
                  </a:txBody>
                  <a:tcPr marL="158496" marR="158496" marT="158496" marB="158496">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rgbClr val="000000">
                        <a:alpha val="7843"/>
                      </a:srgbClr>
                    </a:solidFill>
                  </a:tcPr>
                </a:tc>
                <a:tc>
                  <a:txBody>
                    <a:bodyPr/>
                    <a:lstStyle/>
                    <a:p>
                      <a:pPr marL="285750" lvl="0" indent="-285750">
                        <a:buFont typeface="Arial"/>
                        <a:buChar char="•"/>
                      </a:pPr>
                      <a:r>
                        <a:rPr lang="en-GB" sz="1400" b="0" i="0" u="none" strike="noStrike" cap="none" spc="0" noProof="0" dirty="0">
                          <a:solidFill>
                            <a:schemeClr val="tx1">
                              <a:lumMod val="75000"/>
                              <a:lumOff val="25000"/>
                            </a:schemeClr>
                          </a:solidFill>
                          <a:effectLst/>
                          <a:latin typeface="Calibri"/>
                        </a:rPr>
                        <a:t>Cultural Difference</a:t>
                      </a:r>
                      <a:endParaRPr lang="en-US" sz="1400" dirty="0">
                        <a:solidFill>
                          <a:schemeClr val="tx1">
                            <a:lumMod val="75000"/>
                            <a:lumOff val="25000"/>
                          </a:schemeClr>
                        </a:solidFill>
                        <a:latin typeface="Calibri"/>
                      </a:endParaRPr>
                    </a:p>
                    <a:p>
                      <a:pPr marL="285750" lvl="0" indent="-285750">
                        <a:buFont typeface="Arial"/>
                        <a:buChar char="•"/>
                      </a:pPr>
                      <a:r>
                        <a:rPr lang="en-GB" sz="1400" cap="none" spc="0" dirty="0">
                          <a:solidFill>
                            <a:schemeClr val="tx1">
                              <a:lumMod val="75000"/>
                              <a:lumOff val="25000"/>
                            </a:schemeClr>
                          </a:solidFill>
                          <a:effectLst/>
                          <a:latin typeface="Calibri"/>
                        </a:rPr>
                        <a:t>Consumer  Pressure</a:t>
                      </a:r>
                      <a:endParaRPr lang="en-US" sz="1400" dirty="0">
                        <a:solidFill>
                          <a:schemeClr val="tx1">
                            <a:lumMod val="75000"/>
                            <a:lumOff val="25000"/>
                          </a:schemeClr>
                        </a:solidFill>
                        <a:latin typeface="Calibri"/>
                      </a:endParaRPr>
                    </a:p>
                    <a:p>
                      <a:pPr marL="285750" lvl="0" indent="-285750">
                        <a:buFont typeface="Arial"/>
                        <a:buChar char="•"/>
                      </a:pPr>
                      <a:r>
                        <a:rPr lang="en-GB" sz="1400" cap="none" spc="0" dirty="0">
                          <a:solidFill>
                            <a:schemeClr val="tx1">
                              <a:lumMod val="75000"/>
                              <a:lumOff val="25000"/>
                            </a:schemeClr>
                          </a:solidFill>
                          <a:effectLst/>
                          <a:latin typeface="Calibri"/>
                        </a:rPr>
                        <a:t>Gen Z</a:t>
                      </a:r>
                    </a:p>
                    <a:p>
                      <a:pPr marL="285750" lvl="0" indent="-285750">
                        <a:buFont typeface="Arial"/>
                        <a:buChar char="•"/>
                      </a:pPr>
                      <a:r>
                        <a:rPr lang="en-GB" sz="1400" cap="none" spc="0" dirty="0">
                          <a:solidFill>
                            <a:schemeClr val="tx1">
                              <a:lumMod val="75000"/>
                              <a:lumOff val="25000"/>
                            </a:schemeClr>
                          </a:solidFill>
                          <a:effectLst/>
                          <a:latin typeface="Calibri"/>
                        </a:rPr>
                        <a:t>Press </a:t>
                      </a:r>
                    </a:p>
                    <a:p>
                      <a:pPr marL="285750" lvl="0" indent="-285750">
                        <a:buFont typeface="Arial"/>
                        <a:buChar char="•"/>
                      </a:pPr>
                      <a:r>
                        <a:rPr lang="en-US" sz="1400" dirty="0">
                          <a:solidFill>
                            <a:schemeClr val="tx1">
                              <a:lumMod val="75000"/>
                              <a:lumOff val="25000"/>
                            </a:schemeClr>
                          </a:solidFill>
                          <a:latin typeface="Calibri"/>
                        </a:rPr>
                        <a:t>Ronald McDonald House Charities </a:t>
                      </a:r>
                    </a:p>
                    <a:p>
                      <a:pPr rtl="0" fontAlgn="base"/>
                      <a:endParaRPr lang="en-GB" sz="1400" cap="none" spc="0" dirty="0">
                        <a:solidFill>
                          <a:schemeClr val="tx1">
                            <a:lumMod val="75000"/>
                            <a:lumOff val="25000"/>
                          </a:schemeClr>
                        </a:solidFill>
                        <a:effectLst/>
                        <a:latin typeface="Calibri"/>
                      </a:endParaRPr>
                    </a:p>
                  </a:txBody>
                  <a:tcPr marL="158496" marR="158496" marT="158496" marB="158496">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rgbClr val="000000">
                        <a:alpha val="7843"/>
                      </a:srgbClr>
                    </a:solidFill>
                  </a:tcPr>
                </a:tc>
                <a:tc>
                  <a:txBody>
                    <a:bodyPr/>
                    <a:lstStyle/>
                    <a:p>
                      <a:pPr marL="285750" indent="-285750" rtl="0" fontAlgn="base">
                        <a:buFont typeface="Arial"/>
                        <a:buChar char="•"/>
                      </a:pPr>
                      <a:r>
                        <a:rPr lang="en-GB" sz="1400" cap="none" spc="0">
                          <a:solidFill>
                            <a:schemeClr val="tx1">
                              <a:lumMod val="75000"/>
                              <a:lumOff val="25000"/>
                            </a:schemeClr>
                          </a:solidFill>
                          <a:effectLst/>
                          <a:latin typeface="Calibri"/>
                        </a:rPr>
                        <a:t>Automation</a:t>
                      </a:r>
                      <a:endParaRPr lang="en-GB" sz="1400" cap="none" spc="0" dirty="0">
                        <a:solidFill>
                          <a:schemeClr val="tx1">
                            <a:lumMod val="75000"/>
                            <a:lumOff val="25000"/>
                          </a:schemeClr>
                        </a:solidFill>
                        <a:effectLst/>
                        <a:latin typeface="Calibri"/>
                      </a:endParaRPr>
                    </a:p>
                    <a:p>
                      <a:pPr marL="285750" lvl="0" indent="-285750">
                        <a:buFont typeface="Arial"/>
                        <a:buChar char="•"/>
                      </a:pPr>
                      <a:r>
                        <a:rPr lang="en-GB" sz="1400" cap="none" spc="0">
                          <a:solidFill>
                            <a:schemeClr val="tx1">
                              <a:lumMod val="75000"/>
                              <a:lumOff val="25000"/>
                            </a:schemeClr>
                          </a:solidFill>
                          <a:effectLst/>
                          <a:latin typeface="Calibri"/>
                        </a:rPr>
                        <a:t>Self-Service</a:t>
                      </a:r>
                      <a:endParaRPr lang="en-GB" sz="1400" cap="none" spc="0" dirty="0">
                        <a:solidFill>
                          <a:schemeClr val="tx1">
                            <a:lumMod val="75000"/>
                            <a:lumOff val="25000"/>
                          </a:schemeClr>
                        </a:solidFill>
                        <a:effectLst/>
                        <a:latin typeface="Calibri"/>
                      </a:endParaRPr>
                    </a:p>
                    <a:p>
                      <a:pPr marL="285750" lvl="0" indent="-285750">
                        <a:buFont typeface="Arial"/>
                        <a:buChar char="•"/>
                      </a:pPr>
                      <a:r>
                        <a:rPr lang="en-GB" sz="1400" cap="none" spc="0">
                          <a:solidFill>
                            <a:schemeClr val="tx1">
                              <a:lumMod val="75000"/>
                              <a:lumOff val="25000"/>
                            </a:schemeClr>
                          </a:solidFill>
                          <a:effectLst/>
                          <a:latin typeface="Calibri"/>
                        </a:rPr>
                        <a:t>Marketing</a:t>
                      </a:r>
                      <a:endParaRPr lang="en-GB" sz="1400" cap="none" spc="0" dirty="0">
                        <a:solidFill>
                          <a:schemeClr val="tx1">
                            <a:lumMod val="75000"/>
                            <a:lumOff val="25000"/>
                          </a:schemeClr>
                        </a:solidFill>
                        <a:effectLst/>
                        <a:latin typeface="Calibri"/>
                      </a:endParaRPr>
                    </a:p>
                    <a:p>
                      <a:pPr marL="285750" lvl="0" indent="-285750">
                        <a:buFont typeface="Arial"/>
                        <a:buChar char="•"/>
                      </a:pPr>
                      <a:r>
                        <a:rPr lang="en-GB" sz="1400" cap="none" spc="0">
                          <a:solidFill>
                            <a:schemeClr val="tx1">
                              <a:lumMod val="75000"/>
                              <a:lumOff val="25000"/>
                            </a:schemeClr>
                          </a:solidFill>
                          <a:effectLst/>
                          <a:latin typeface="Calibri"/>
                        </a:rPr>
                        <a:t>Efficiency </a:t>
                      </a:r>
                      <a:endParaRPr lang="en-GB" sz="1400" cap="none" spc="0" dirty="0">
                        <a:solidFill>
                          <a:schemeClr val="tx1">
                            <a:lumMod val="75000"/>
                            <a:lumOff val="25000"/>
                          </a:schemeClr>
                        </a:solidFill>
                        <a:effectLst/>
                        <a:latin typeface="Calibri"/>
                      </a:endParaRPr>
                    </a:p>
                    <a:p>
                      <a:pPr marL="285750" lvl="0" indent="-285750">
                        <a:buFont typeface="Arial"/>
                        <a:buChar char="•"/>
                      </a:pPr>
                      <a:r>
                        <a:rPr lang="en-GB" sz="1400" cap="none" spc="0">
                          <a:solidFill>
                            <a:schemeClr val="tx1">
                              <a:lumMod val="75000"/>
                              <a:lumOff val="25000"/>
                            </a:schemeClr>
                          </a:solidFill>
                          <a:effectLst/>
                          <a:latin typeface="Calibri"/>
                        </a:rPr>
                        <a:t>Apps</a:t>
                      </a:r>
                      <a:endParaRPr lang="en-GB" sz="1400" cap="none" spc="0" dirty="0">
                        <a:solidFill>
                          <a:schemeClr val="tx1">
                            <a:lumMod val="75000"/>
                            <a:lumOff val="25000"/>
                          </a:schemeClr>
                        </a:solidFill>
                        <a:effectLst/>
                        <a:latin typeface="Calibri"/>
                      </a:endParaRPr>
                    </a:p>
                  </a:txBody>
                  <a:tcPr marL="158496" marR="158496" marT="158496" marB="158496">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rgbClr val="000000">
                        <a:alpha val="7843"/>
                      </a:srgbClr>
                    </a:solidFill>
                  </a:tcPr>
                </a:tc>
                <a:tc>
                  <a:txBody>
                    <a:bodyPr/>
                    <a:lstStyle/>
                    <a:p>
                      <a:pPr marL="285750" lvl="0" indent="-285750" algn="l">
                        <a:lnSpc>
                          <a:spcPct val="100000"/>
                        </a:lnSpc>
                        <a:spcBef>
                          <a:spcPts val="0"/>
                        </a:spcBef>
                        <a:spcAft>
                          <a:spcPts val="0"/>
                        </a:spcAft>
                        <a:buFont typeface="Arial"/>
                        <a:buChar char="•"/>
                      </a:pPr>
                      <a:r>
                        <a:rPr lang="en-GB" sz="1400" b="0" i="0" u="none" strike="noStrike" cap="none" spc="0" noProof="0">
                          <a:solidFill>
                            <a:schemeClr val="tx1">
                              <a:lumMod val="75000"/>
                              <a:lumOff val="25000"/>
                            </a:schemeClr>
                          </a:solidFill>
                          <a:effectLst/>
                          <a:latin typeface="Calibri"/>
                        </a:rPr>
                        <a:t>Employment Laws</a:t>
                      </a:r>
                      <a:endParaRPr lang="en-US" sz="1400" b="0" i="0" u="none" strike="noStrike" cap="none" spc="0" noProof="0">
                        <a:solidFill>
                          <a:schemeClr val="tx1">
                            <a:lumMod val="75000"/>
                            <a:lumOff val="25000"/>
                          </a:schemeClr>
                        </a:solidFill>
                        <a:effectLst/>
                        <a:latin typeface="Calibri"/>
                      </a:endParaRPr>
                    </a:p>
                    <a:p>
                      <a:pPr marL="285750" lvl="0" indent="-285750" algn="l">
                        <a:lnSpc>
                          <a:spcPct val="100000"/>
                        </a:lnSpc>
                        <a:spcBef>
                          <a:spcPts val="0"/>
                        </a:spcBef>
                        <a:spcAft>
                          <a:spcPts val="0"/>
                        </a:spcAft>
                        <a:buFont typeface="Arial"/>
                        <a:buChar char="•"/>
                      </a:pPr>
                      <a:r>
                        <a:rPr lang="en-GB" sz="1400" b="0" i="0" u="none" strike="noStrike" cap="none" spc="0" noProof="0">
                          <a:solidFill>
                            <a:schemeClr val="tx1">
                              <a:lumMod val="75000"/>
                              <a:lumOff val="25000"/>
                            </a:schemeClr>
                          </a:solidFill>
                          <a:effectLst/>
                          <a:latin typeface="Calibri"/>
                        </a:rPr>
                        <a:t>Minimum Wages</a:t>
                      </a:r>
                      <a:endParaRPr lang="en-US" sz="1400" b="0" i="0" u="none" strike="noStrike" cap="none" spc="0" noProof="0">
                        <a:solidFill>
                          <a:schemeClr val="tx1">
                            <a:lumMod val="75000"/>
                            <a:lumOff val="25000"/>
                          </a:schemeClr>
                        </a:solidFill>
                        <a:effectLst/>
                        <a:latin typeface="Calibri"/>
                      </a:endParaRPr>
                    </a:p>
                    <a:p>
                      <a:pPr marL="285750" lvl="0" indent="-285750" algn="l">
                        <a:lnSpc>
                          <a:spcPct val="100000"/>
                        </a:lnSpc>
                        <a:spcBef>
                          <a:spcPts val="0"/>
                        </a:spcBef>
                        <a:spcAft>
                          <a:spcPts val="0"/>
                        </a:spcAft>
                        <a:buFont typeface="Arial"/>
                        <a:buChar char="•"/>
                      </a:pPr>
                      <a:r>
                        <a:rPr lang="en-GB" sz="1400" b="0" i="0" u="none" strike="noStrike" cap="none" spc="0" noProof="0">
                          <a:solidFill>
                            <a:schemeClr val="tx1">
                              <a:lumMod val="75000"/>
                              <a:lumOff val="25000"/>
                            </a:schemeClr>
                          </a:solidFill>
                          <a:effectLst/>
                          <a:latin typeface="Calibri"/>
                        </a:rPr>
                        <a:t>Animal Welfare regulations</a:t>
                      </a:r>
                      <a:endParaRPr lang="en-US" sz="1400" b="0" i="0" u="none" strike="noStrike" cap="none" spc="0" noProof="0">
                        <a:solidFill>
                          <a:schemeClr val="tx1">
                            <a:lumMod val="75000"/>
                            <a:lumOff val="25000"/>
                          </a:schemeClr>
                        </a:solidFill>
                        <a:effectLst/>
                        <a:latin typeface="Calibri"/>
                      </a:endParaRPr>
                    </a:p>
                    <a:p>
                      <a:pPr marL="285750" lvl="0" indent="-285750" algn="l">
                        <a:lnSpc>
                          <a:spcPct val="100000"/>
                        </a:lnSpc>
                        <a:spcBef>
                          <a:spcPts val="0"/>
                        </a:spcBef>
                        <a:spcAft>
                          <a:spcPts val="0"/>
                        </a:spcAft>
                        <a:buFont typeface="Arial"/>
                        <a:buChar char="•"/>
                      </a:pPr>
                      <a:r>
                        <a:rPr lang="en-GB" sz="1400" b="0" i="0" u="none" strike="noStrike" cap="none" spc="0" noProof="0">
                          <a:solidFill>
                            <a:schemeClr val="tx1">
                              <a:lumMod val="75000"/>
                              <a:lumOff val="25000"/>
                            </a:schemeClr>
                          </a:solidFill>
                          <a:effectLst/>
                          <a:latin typeface="Calibri"/>
                        </a:rPr>
                        <a:t>Patents Protection</a:t>
                      </a:r>
                      <a:endParaRPr lang="en-US" sz="1400" b="0" i="0" u="none" strike="noStrike" cap="none" spc="0" noProof="0">
                        <a:solidFill>
                          <a:schemeClr val="tx1">
                            <a:lumMod val="75000"/>
                            <a:lumOff val="25000"/>
                          </a:schemeClr>
                        </a:solidFill>
                        <a:effectLst/>
                        <a:latin typeface="Calibri"/>
                      </a:endParaRPr>
                    </a:p>
                    <a:p>
                      <a:pPr marL="285750" lvl="0" indent="-285750" algn="l">
                        <a:lnSpc>
                          <a:spcPct val="100000"/>
                        </a:lnSpc>
                        <a:spcBef>
                          <a:spcPts val="0"/>
                        </a:spcBef>
                        <a:spcAft>
                          <a:spcPts val="0"/>
                        </a:spcAft>
                        <a:buFont typeface="Arial"/>
                        <a:buChar char="•"/>
                      </a:pPr>
                      <a:r>
                        <a:rPr lang="en-GB" sz="1400" b="0" i="0" u="none" strike="noStrike" cap="none" spc="0" noProof="0">
                          <a:solidFill>
                            <a:schemeClr val="tx1">
                              <a:lumMod val="75000"/>
                              <a:lumOff val="25000"/>
                            </a:schemeClr>
                          </a:solidFill>
                          <a:effectLst/>
                          <a:latin typeface="Calibri"/>
                        </a:rPr>
                        <a:t>Copyright</a:t>
                      </a:r>
                      <a:endParaRPr lang="en-US" sz="1400" b="0" i="0" u="none" strike="noStrike" cap="none" spc="0" noProof="0">
                        <a:solidFill>
                          <a:schemeClr val="tx1">
                            <a:lumMod val="75000"/>
                            <a:lumOff val="25000"/>
                          </a:schemeClr>
                        </a:solidFill>
                        <a:effectLst/>
                        <a:latin typeface="Calibri"/>
                      </a:endParaRPr>
                    </a:p>
                    <a:p>
                      <a:pPr marL="285750" lvl="0" indent="-285750" algn="l">
                        <a:lnSpc>
                          <a:spcPct val="100000"/>
                        </a:lnSpc>
                        <a:spcBef>
                          <a:spcPts val="0"/>
                        </a:spcBef>
                        <a:spcAft>
                          <a:spcPts val="0"/>
                        </a:spcAft>
                        <a:buFont typeface="Arial"/>
                        <a:buChar char="•"/>
                      </a:pPr>
                      <a:r>
                        <a:rPr lang="en-GB" sz="1400" b="0" i="0" u="none" strike="noStrike" cap="none" spc="0" noProof="0">
                          <a:solidFill>
                            <a:schemeClr val="tx1">
                              <a:lumMod val="75000"/>
                              <a:lumOff val="25000"/>
                            </a:schemeClr>
                          </a:solidFill>
                          <a:effectLst/>
                          <a:latin typeface="Calibri"/>
                        </a:rPr>
                        <a:t>Taxes</a:t>
                      </a:r>
                      <a:endParaRPr lang="en-US" sz="1400" b="0" i="0" u="none" strike="noStrike" cap="none" spc="0" noProof="0">
                        <a:solidFill>
                          <a:schemeClr val="tx1">
                            <a:lumMod val="75000"/>
                            <a:lumOff val="25000"/>
                          </a:schemeClr>
                        </a:solidFill>
                        <a:effectLst/>
                        <a:latin typeface="Calibri"/>
                      </a:endParaRPr>
                    </a:p>
                    <a:p>
                      <a:pPr marL="285750" lvl="0" indent="-285750" algn="l">
                        <a:lnSpc>
                          <a:spcPct val="100000"/>
                        </a:lnSpc>
                        <a:spcBef>
                          <a:spcPts val="0"/>
                        </a:spcBef>
                        <a:spcAft>
                          <a:spcPts val="0"/>
                        </a:spcAft>
                        <a:buFont typeface="Arial"/>
                        <a:buChar char="•"/>
                      </a:pPr>
                      <a:r>
                        <a:rPr lang="en-GB" sz="1400" b="0" i="0" u="none" strike="noStrike" cap="none" spc="0" noProof="0">
                          <a:solidFill>
                            <a:schemeClr val="tx1">
                              <a:lumMod val="75000"/>
                              <a:lumOff val="25000"/>
                            </a:schemeClr>
                          </a:solidFill>
                          <a:effectLst/>
                          <a:latin typeface="Calibri"/>
                        </a:rPr>
                        <a:t>Health Regulations</a:t>
                      </a:r>
                      <a:endParaRPr lang="en-GB" sz="1400" b="0" i="0" u="none" strike="noStrike" cap="none" spc="0" noProof="0" dirty="0">
                        <a:solidFill>
                          <a:schemeClr val="tx1">
                            <a:lumMod val="75000"/>
                            <a:lumOff val="25000"/>
                          </a:schemeClr>
                        </a:solidFill>
                        <a:effectLst/>
                        <a:latin typeface="Calibri"/>
                      </a:endParaRPr>
                    </a:p>
                  </a:txBody>
                  <a:tcPr marL="158496" marR="158496" marT="158496" marB="158496">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rgbClr val="000000">
                        <a:alpha val="7843"/>
                      </a:srgbClr>
                    </a:solidFill>
                  </a:tcPr>
                </a:tc>
                <a:tc>
                  <a:txBody>
                    <a:bodyPr/>
                    <a:lstStyle/>
                    <a:p>
                      <a:pPr marL="285750" indent="-285750" rtl="0" fontAlgn="base">
                        <a:buFont typeface="Arial"/>
                        <a:buChar char="•"/>
                      </a:pPr>
                      <a:r>
                        <a:rPr lang="en-GB" sz="1400" cap="none" spc="0" dirty="0">
                          <a:solidFill>
                            <a:schemeClr val="tx1">
                              <a:lumMod val="75000"/>
                              <a:lumOff val="25000"/>
                            </a:schemeClr>
                          </a:solidFill>
                          <a:effectLst/>
                          <a:latin typeface="Calibri"/>
                        </a:rPr>
                        <a:t>Developing a Sustainable model</a:t>
                      </a:r>
                    </a:p>
                    <a:p>
                      <a:pPr marL="285750" lvl="0" indent="-285750">
                        <a:buFont typeface="Arial"/>
                        <a:buChar char="•"/>
                      </a:pPr>
                      <a:r>
                        <a:rPr lang="en-GB" sz="1400" cap="none" spc="0">
                          <a:solidFill>
                            <a:schemeClr val="tx1">
                              <a:lumMod val="75000"/>
                              <a:lumOff val="25000"/>
                            </a:schemeClr>
                          </a:solidFill>
                          <a:effectLst/>
                          <a:latin typeface="Calibri"/>
                        </a:rPr>
                        <a:t>Animal Wellfare</a:t>
                      </a:r>
                      <a:endParaRPr lang="en-GB" sz="1400" cap="none" spc="0" dirty="0">
                        <a:solidFill>
                          <a:schemeClr val="tx1">
                            <a:lumMod val="75000"/>
                            <a:lumOff val="25000"/>
                          </a:schemeClr>
                        </a:solidFill>
                        <a:effectLst/>
                        <a:latin typeface="Calibri"/>
                      </a:endParaRPr>
                    </a:p>
                    <a:p>
                      <a:pPr marL="285750" lvl="0" indent="-285750">
                        <a:buFont typeface="Arial"/>
                        <a:buChar char="•"/>
                      </a:pPr>
                      <a:r>
                        <a:rPr lang="en-GB" sz="1400" cap="none" spc="0">
                          <a:solidFill>
                            <a:schemeClr val="tx1">
                              <a:lumMod val="75000"/>
                              <a:lumOff val="25000"/>
                            </a:schemeClr>
                          </a:solidFill>
                          <a:effectLst/>
                          <a:latin typeface="Calibri"/>
                        </a:rPr>
                        <a:t>Carbon Footprint</a:t>
                      </a:r>
                    </a:p>
                    <a:p>
                      <a:pPr marL="285750" lvl="0" indent="-285750">
                        <a:buFont typeface="Arial"/>
                        <a:buChar char="•"/>
                      </a:pPr>
                      <a:r>
                        <a:rPr lang="en-GB" sz="1400" cap="none" spc="0">
                          <a:solidFill>
                            <a:schemeClr val="tx1">
                              <a:lumMod val="75000"/>
                              <a:lumOff val="25000"/>
                            </a:schemeClr>
                          </a:solidFill>
                          <a:effectLst/>
                          <a:latin typeface="Calibri"/>
                        </a:rPr>
                        <a:t>Deforestation</a:t>
                      </a:r>
                    </a:p>
                    <a:p>
                      <a:pPr marL="285750" lvl="0" indent="-285750">
                        <a:buFont typeface="Arial"/>
                        <a:buChar char="•"/>
                      </a:pPr>
                      <a:endParaRPr lang="en-GB" sz="1400" cap="none" spc="0" dirty="0">
                        <a:solidFill>
                          <a:schemeClr val="tx1">
                            <a:lumMod val="75000"/>
                            <a:lumOff val="25000"/>
                          </a:schemeClr>
                        </a:solidFill>
                        <a:effectLst/>
                        <a:latin typeface="Calibri"/>
                      </a:endParaRPr>
                    </a:p>
                  </a:txBody>
                  <a:tcPr marL="158496" marR="158496" marT="158496" marB="158496">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rgbClr val="000000">
                        <a:alpha val="7843"/>
                      </a:srgbClr>
                    </a:solidFill>
                  </a:tcPr>
                </a:tc>
                <a:extLst>
                  <a:ext uri="{0D108BD9-81ED-4DB2-BD59-A6C34878D82A}">
                    <a16:rowId xmlns:a16="http://schemas.microsoft.com/office/drawing/2014/main" val="1227207707"/>
                  </a:ext>
                </a:extLst>
              </a:tr>
            </a:tbl>
          </a:graphicData>
        </a:graphic>
      </p:graphicFrame>
      <p:pic>
        <p:nvPicPr>
          <p:cNvPr id="2" name="Recorded Sound">
            <a:hlinkClick r:id="" action="ppaction://media"/>
            <a:extLst>
              <a:ext uri="{FF2B5EF4-FFF2-40B4-BE49-F238E27FC236}">
                <a16:creationId xmlns:a16="http://schemas.microsoft.com/office/drawing/2014/main" id="{5443399F-7A2D-4BEA-9327-4E41AE0E9BB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618927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469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2" name="Freeform: Shape 11">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0FEB1DEA-AE73-465C-8040-0ABE0F21D91F}"/>
              </a:ext>
            </a:extLst>
          </p:cNvPr>
          <p:cNvSpPr>
            <a:spLocks noGrp="1"/>
          </p:cNvSpPr>
          <p:nvPr>
            <p:ph type="title"/>
          </p:nvPr>
        </p:nvSpPr>
        <p:spPr>
          <a:xfrm>
            <a:off x="4667843" y="2641426"/>
            <a:ext cx="3029148" cy="1145746"/>
          </a:xfrm>
          <a:ln/>
        </p:spPr>
        <p:style>
          <a:lnRef idx="2">
            <a:schemeClr val="accent1"/>
          </a:lnRef>
          <a:fillRef idx="1">
            <a:schemeClr val="lt1"/>
          </a:fillRef>
          <a:effectRef idx="0">
            <a:schemeClr val="accent1"/>
          </a:effectRef>
          <a:fontRef idx="minor">
            <a:schemeClr val="dk1"/>
          </a:fontRef>
        </p:style>
        <p:txBody>
          <a:bodyPr vert="horz" lIns="91440" tIns="45720" rIns="91440" bIns="45720" rtlCol="0" anchor="b">
            <a:normAutofit fontScale="90000"/>
          </a:bodyPr>
          <a:lstStyle/>
          <a:p>
            <a:pPr algn="ctr"/>
            <a:br>
              <a:rPr lang="en-US" sz="3300" kern="1200" dirty="0"/>
            </a:br>
            <a:br>
              <a:rPr lang="en-US" sz="3300" kern="1200" dirty="0"/>
            </a:br>
            <a:br>
              <a:rPr lang="en-US" sz="3300" kern="1200" dirty="0"/>
            </a:br>
            <a:r>
              <a:rPr lang="en-US" sz="3300" b="1" kern="1200" dirty="0">
                <a:solidFill>
                  <a:schemeClr val="tx2">
                    <a:lumMod val="75000"/>
                  </a:schemeClr>
                </a:solidFill>
                <a:latin typeface="+mj-lt"/>
                <a:ea typeface="+mj-ea"/>
                <a:cs typeface="+mj-cs"/>
              </a:rPr>
              <a:t>Corporate Social </a:t>
            </a:r>
            <a:r>
              <a:rPr lang="en-US" sz="3300" b="1" dirty="0">
                <a:solidFill>
                  <a:schemeClr val="tx2">
                    <a:lumMod val="75000"/>
                  </a:schemeClr>
                </a:solidFill>
                <a:latin typeface="+mj-lt"/>
                <a:ea typeface="+mj-ea"/>
                <a:cs typeface="+mj-cs"/>
              </a:rPr>
              <a:t>Responsibility</a:t>
            </a:r>
            <a:r>
              <a:rPr lang="en-US" sz="3300" kern="1200" dirty="0">
                <a:solidFill>
                  <a:schemeClr val="tx2">
                    <a:lumMod val="75000"/>
                  </a:schemeClr>
                </a:solidFill>
                <a:latin typeface="+mj-lt"/>
                <a:ea typeface="+mj-ea"/>
                <a:cs typeface="+mj-cs"/>
              </a:rPr>
              <a:t> </a:t>
            </a:r>
          </a:p>
        </p:txBody>
      </p:sp>
      <p:sp>
        <p:nvSpPr>
          <p:cNvPr id="4" name="TextBox 3">
            <a:extLst>
              <a:ext uri="{FF2B5EF4-FFF2-40B4-BE49-F238E27FC236}">
                <a16:creationId xmlns:a16="http://schemas.microsoft.com/office/drawing/2014/main" id="{C96B9B22-8EAA-449E-AEFD-3029C36D47E2}"/>
              </a:ext>
            </a:extLst>
          </p:cNvPr>
          <p:cNvSpPr txBox="1"/>
          <p:nvPr/>
        </p:nvSpPr>
        <p:spPr>
          <a:xfrm>
            <a:off x="3573312" y="1086030"/>
            <a:ext cx="1420484" cy="461665"/>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solidFill>
                  <a:schemeClr val="tx2">
                    <a:lumMod val="75000"/>
                  </a:schemeClr>
                </a:solidFill>
                <a:cs typeface="Calibri"/>
              </a:rPr>
              <a:t>Equality</a:t>
            </a:r>
          </a:p>
        </p:txBody>
      </p:sp>
      <p:sp>
        <p:nvSpPr>
          <p:cNvPr id="19" name="TextBox 18">
            <a:extLst>
              <a:ext uri="{FF2B5EF4-FFF2-40B4-BE49-F238E27FC236}">
                <a16:creationId xmlns:a16="http://schemas.microsoft.com/office/drawing/2014/main" id="{3FF8EA85-7D97-4F34-A6DD-FBE531754BAF}"/>
              </a:ext>
            </a:extLst>
          </p:cNvPr>
          <p:cNvSpPr txBox="1"/>
          <p:nvPr/>
        </p:nvSpPr>
        <p:spPr>
          <a:xfrm>
            <a:off x="2049312" y="2293726"/>
            <a:ext cx="1866182" cy="461665"/>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a:solidFill>
                  <a:schemeClr val="tx2">
                    <a:lumMod val="75000"/>
                  </a:schemeClr>
                </a:solidFill>
                <a:cs typeface="Calibri"/>
              </a:rPr>
              <a:t>Environment</a:t>
            </a:r>
            <a:endParaRPr lang="en-US" sz="2400" dirty="0">
              <a:solidFill>
                <a:schemeClr val="tx2">
                  <a:lumMod val="75000"/>
                </a:schemeClr>
              </a:solidFill>
              <a:cs typeface="Calibri"/>
            </a:endParaRPr>
          </a:p>
        </p:txBody>
      </p:sp>
      <p:sp>
        <p:nvSpPr>
          <p:cNvPr id="20" name="TextBox 19">
            <a:extLst>
              <a:ext uri="{FF2B5EF4-FFF2-40B4-BE49-F238E27FC236}">
                <a16:creationId xmlns:a16="http://schemas.microsoft.com/office/drawing/2014/main" id="{FEF8DD52-D9D4-45E5-9BE9-66EF637CBE7F}"/>
              </a:ext>
            </a:extLst>
          </p:cNvPr>
          <p:cNvSpPr txBox="1"/>
          <p:nvPr/>
        </p:nvSpPr>
        <p:spPr>
          <a:xfrm>
            <a:off x="7196407" y="1416709"/>
            <a:ext cx="1535502" cy="461665"/>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solidFill>
                  <a:schemeClr val="tx2">
                    <a:lumMod val="75000"/>
                  </a:schemeClr>
                </a:solidFill>
              </a:rPr>
              <a:t>Diversity</a:t>
            </a:r>
          </a:p>
        </p:txBody>
      </p:sp>
      <p:sp>
        <p:nvSpPr>
          <p:cNvPr id="21" name="TextBox 20">
            <a:extLst>
              <a:ext uri="{FF2B5EF4-FFF2-40B4-BE49-F238E27FC236}">
                <a16:creationId xmlns:a16="http://schemas.microsoft.com/office/drawing/2014/main" id="{A0BF2978-985B-4E46-9886-73621C05FE16}"/>
              </a:ext>
            </a:extLst>
          </p:cNvPr>
          <p:cNvSpPr txBox="1"/>
          <p:nvPr/>
        </p:nvSpPr>
        <p:spPr>
          <a:xfrm>
            <a:off x="8720406" y="3204450"/>
            <a:ext cx="1722408" cy="461665"/>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US" sz="2400" b="1">
                <a:solidFill>
                  <a:schemeClr val="tx2">
                    <a:lumMod val="75000"/>
                  </a:schemeClr>
                </a:solidFill>
              </a:rPr>
              <a:t>Inclusion</a:t>
            </a:r>
            <a:endParaRPr lang="en-US">
              <a:solidFill>
                <a:schemeClr val="tx2">
                  <a:lumMod val="75000"/>
                </a:schemeClr>
              </a:solidFill>
              <a:cs typeface="Calibri"/>
            </a:endParaRPr>
          </a:p>
        </p:txBody>
      </p:sp>
      <p:sp>
        <p:nvSpPr>
          <p:cNvPr id="3" name="TextBox 2">
            <a:extLst>
              <a:ext uri="{FF2B5EF4-FFF2-40B4-BE49-F238E27FC236}">
                <a16:creationId xmlns:a16="http://schemas.microsoft.com/office/drawing/2014/main" id="{8B52D247-EA31-46E0-B115-A419DDBE9DCF}"/>
              </a:ext>
            </a:extLst>
          </p:cNvPr>
          <p:cNvSpPr txBox="1"/>
          <p:nvPr/>
        </p:nvSpPr>
        <p:spPr>
          <a:xfrm>
            <a:off x="6722853" y="4264324"/>
            <a:ext cx="2743200" cy="461665"/>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a:solidFill>
                  <a:schemeClr val="tx2">
                    <a:lumMod val="75000"/>
                  </a:schemeClr>
                </a:solidFill>
              </a:rPr>
              <a:t>Community</a:t>
            </a:r>
            <a:endParaRPr lang="en-US" sz="2400" b="1">
              <a:solidFill>
                <a:schemeClr val="tx2">
                  <a:lumMod val="75000"/>
                </a:schemeClr>
              </a:solidFill>
              <a:cs typeface="Calibri"/>
            </a:endParaRPr>
          </a:p>
        </p:txBody>
      </p:sp>
      <p:sp>
        <p:nvSpPr>
          <p:cNvPr id="5" name="TextBox 4">
            <a:extLst>
              <a:ext uri="{FF2B5EF4-FFF2-40B4-BE49-F238E27FC236}">
                <a16:creationId xmlns:a16="http://schemas.microsoft.com/office/drawing/2014/main" id="{18617B92-AA00-4F14-837F-30E5024E3D9A}"/>
              </a:ext>
            </a:extLst>
          </p:cNvPr>
          <p:cNvSpPr txBox="1"/>
          <p:nvPr/>
        </p:nvSpPr>
        <p:spPr>
          <a:xfrm>
            <a:off x="1804897" y="4191539"/>
            <a:ext cx="3677727" cy="461665"/>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tx2">
                    <a:lumMod val="75000"/>
                  </a:schemeClr>
                </a:solidFill>
                <a:cs typeface="Calibri"/>
              </a:rPr>
              <a:t>Training &amp; Development</a:t>
            </a:r>
            <a:endParaRPr lang="en-US" sz="2400" b="1" dirty="0">
              <a:solidFill>
                <a:schemeClr val="tx2">
                  <a:lumMod val="75000"/>
                </a:schemeClr>
              </a:solidFill>
              <a:cs typeface="Calibri"/>
            </a:endParaRPr>
          </a:p>
        </p:txBody>
      </p:sp>
      <p:sp>
        <p:nvSpPr>
          <p:cNvPr id="6" name="TextBox 5">
            <a:extLst>
              <a:ext uri="{FF2B5EF4-FFF2-40B4-BE49-F238E27FC236}">
                <a16:creationId xmlns:a16="http://schemas.microsoft.com/office/drawing/2014/main" id="{A9078320-2DAB-41D3-8C05-0E0676958EE5}"/>
              </a:ext>
            </a:extLst>
          </p:cNvPr>
          <p:cNvSpPr txBox="1"/>
          <p:nvPr/>
        </p:nvSpPr>
        <p:spPr>
          <a:xfrm>
            <a:off x="4465608" y="5371381"/>
            <a:ext cx="917276" cy="461665"/>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a:solidFill>
                  <a:srgbClr val="323E4F"/>
                </a:solidFill>
                <a:cs typeface="Calibri"/>
              </a:rPr>
              <a:t>Goals</a:t>
            </a:r>
            <a:endParaRPr lang="en-US" sz="2400" b="1" dirty="0">
              <a:solidFill>
                <a:srgbClr val="323E4F"/>
              </a:solidFill>
              <a:cs typeface="Calibri"/>
            </a:endParaRPr>
          </a:p>
        </p:txBody>
      </p:sp>
      <p:sp>
        <p:nvSpPr>
          <p:cNvPr id="8" name="TextBox 7">
            <a:extLst>
              <a:ext uri="{FF2B5EF4-FFF2-40B4-BE49-F238E27FC236}">
                <a16:creationId xmlns:a16="http://schemas.microsoft.com/office/drawing/2014/main" id="{405B6A42-3387-46EA-A98C-9B912A34871E}"/>
              </a:ext>
            </a:extLst>
          </p:cNvPr>
          <p:cNvSpPr txBox="1"/>
          <p:nvPr/>
        </p:nvSpPr>
        <p:spPr>
          <a:xfrm>
            <a:off x="9253268" y="1877683"/>
            <a:ext cx="1736785" cy="461665"/>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rgbClr val="323E4F"/>
                </a:solidFill>
              </a:rPr>
              <a:t>Core Values</a:t>
            </a:r>
          </a:p>
        </p:txBody>
      </p:sp>
      <p:sp>
        <p:nvSpPr>
          <p:cNvPr id="10" name="TextBox 9">
            <a:extLst>
              <a:ext uri="{FF2B5EF4-FFF2-40B4-BE49-F238E27FC236}">
                <a16:creationId xmlns:a16="http://schemas.microsoft.com/office/drawing/2014/main" id="{087332AE-471B-410A-9710-30218CB05A39}"/>
              </a:ext>
            </a:extLst>
          </p:cNvPr>
          <p:cNvSpPr txBox="1"/>
          <p:nvPr/>
        </p:nvSpPr>
        <p:spPr>
          <a:xfrm>
            <a:off x="8879457" y="5299494"/>
            <a:ext cx="1391729" cy="461665"/>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a:solidFill>
                  <a:srgbClr val="323E4F"/>
                </a:solidFill>
                <a:cs typeface="Calibri"/>
              </a:rPr>
              <a:t>Integrity</a:t>
            </a:r>
            <a:endParaRPr lang="en-US" sz="2400" b="1" dirty="0">
              <a:solidFill>
                <a:srgbClr val="323E4F"/>
              </a:solidFill>
              <a:cs typeface="Calibri"/>
            </a:endParaRPr>
          </a:p>
        </p:txBody>
      </p:sp>
      <p:sp>
        <p:nvSpPr>
          <p:cNvPr id="23" name="TextBox 22">
            <a:extLst>
              <a:ext uri="{FF2B5EF4-FFF2-40B4-BE49-F238E27FC236}">
                <a16:creationId xmlns:a16="http://schemas.microsoft.com/office/drawing/2014/main" id="{26C6944D-9A30-401B-85CA-B649EBB81D1E}"/>
              </a:ext>
            </a:extLst>
          </p:cNvPr>
          <p:cNvSpPr txBox="1"/>
          <p:nvPr/>
        </p:nvSpPr>
        <p:spPr>
          <a:xfrm>
            <a:off x="6507192" y="5428890"/>
            <a:ext cx="989163" cy="461665"/>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a:solidFill>
                  <a:srgbClr val="323E4F"/>
                </a:solidFill>
                <a:cs typeface="Calibri"/>
              </a:rPr>
              <a:t>Ethics</a:t>
            </a:r>
            <a:endParaRPr lang="en-US" sz="2400" b="1" dirty="0">
              <a:solidFill>
                <a:srgbClr val="323E4F"/>
              </a:solidFill>
              <a:cs typeface="Calibri"/>
            </a:endParaRPr>
          </a:p>
        </p:txBody>
      </p:sp>
      <p:sp>
        <p:nvSpPr>
          <p:cNvPr id="24" name="TextBox 23">
            <a:extLst>
              <a:ext uri="{FF2B5EF4-FFF2-40B4-BE49-F238E27FC236}">
                <a16:creationId xmlns:a16="http://schemas.microsoft.com/office/drawing/2014/main" id="{4F48A2E1-AAB3-4D19-A9DE-FA43A26609DC}"/>
              </a:ext>
            </a:extLst>
          </p:cNvPr>
          <p:cNvSpPr txBox="1"/>
          <p:nvPr/>
        </p:nvSpPr>
        <p:spPr>
          <a:xfrm>
            <a:off x="6333765" y="367159"/>
            <a:ext cx="2038710" cy="461665"/>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a:solidFill>
                  <a:schemeClr val="tx2">
                    <a:lumMod val="75000"/>
                  </a:schemeClr>
                </a:solidFill>
                <a:cs typeface="Calibri"/>
              </a:rPr>
              <a:t>Sustainability</a:t>
            </a:r>
            <a:endParaRPr lang="en-US" sz="2400" b="1" dirty="0">
              <a:solidFill>
                <a:schemeClr val="tx2">
                  <a:lumMod val="75000"/>
                </a:schemeClr>
              </a:solidFill>
              <a:cs typeface="Calibri"/>
            </a:endParaRPr>
          </a:p>
        </p:txBody>
      </p:sp>
      <p:pic>
        <p:nvPicPr>
          <p:cNvPr id="22" name="Recorded Sound">
            <a:hlinkClick r:id="" action="ppaction://media"/>
            <a:extLst>
              <a:ext uri="{FF2B5EF4-FFF2-40B4-BE49-F238E27FC236}">
                <a16:creationId xmlns:a16="http://schemas.microsoft.com/office/drawing/2014/main" id="{A404B036-9050-4514-AE5D-21729970E16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724734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580"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3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D5B8E2-96D2-47DE-B672-9657AFD98769}"/>
              </a:ext>
            </a:extLst>
          </p:cNvPr>
          <p:cNvSpPr>
            <a:spLocks noGrp="1"/>
          </p:cNvSpPr>
          <p:nvPr>
            <p:ph type="title"/>
          </p:nvPr>
        </p:nvSpPr>
        <p:spPr>
          <a:xfrm>
            <a:off x="1245072" y="1289765"/>
            <a:ext cx="3651101" cy="4270963"/>
          </a:xfrm>
        </p:spPr>
        <p:txBody>
          <a:bodyPr vert="horz" lIns="91440" tIns="45720" rIns="91440" bIns="45720" rtlCol="0" anchor="ctr">
            <a:normAutofit/>
          </a:bodyPr>
          <a:lstStyle/>
          <a:p>
            <a:pPr algn="ctr"/>
            <a:r>
              <a:rPr lang="en-US" sz="4800" dirty="0" err="1">
                <a:solidFill>
                  <a:srgbClr val="FFFFFF"/>
                </a:solidFill>
                <a:cs typeface="Calibri Light"/>
              </a:rPr>
              <a:t>Organisation</a:t>
            </a:r>
            <a:r>
              <a:rPr lang="en-US" sz="4800" dirty="0">
                <a:solidFill>
                  <a:srgbClr val="FFFFFF"/>
                </a:solidFill>
                <a:cs typeface="Calibri Light"/>
              </a:rPr>
              <a:t> and Management</a:t>
            </a:r>
            <a:endParaRPr lang="en-US" sz="4800" kern="1200" dirty="0">
              <a:solidFill>
                <a:srgbClr val="FFFFFF"/>
              </a:solidFill>
              <a:latin typeface="+mj-lt"/>
              <a:ea typeface="+mj-ea"/>
              <a:cs typeface="+mj-cs"/>
            </a:endParaRPr>
          </a:p>
        </p:txBody>
      </p:sp>
      <p:sp>
        <p:nvSpPr>
          <p:cNvPr id="28"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30"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6" name="Content Placeholder 5">
            <a:extLst>
              <a:ext uri="{FF2B5EF4-FFF2-40B4-BE49-F238E27FC236}">
                <a16:creationId xmlns:a16="http://schemas.microsoft.com/office/drawing/2014/main" id="{7A408182-4107-40C7-8BC5-7C68BAAD4F9D}"/>
              </a:ext>
            </a:extLst>
          </p:cNvPr>
          <p:cNvSpPr>
            <a:spLocks noGrp="1"/>
          </p:cNvSpPr>
          <p:nvPr>
            <p:ph idx="1"/>
          </p:nvPr>
        </p:nvSpPr>
        <p:spPr>
          <a:xfrm>
            <a:off x="6297233" y="518400"/>
            <a:ext cx="4771607" cy="5837949"/>
          </a:xfrm>
        </p:spPr>
        <p:txBody>
          <a:bodyPr vert="horz" lIns="91440" tIns="45720" rIns="91440" bIns="45720" rtlCol="0" anchor="ctr">
            <a:normAutofit/>
          </a:bodyPr>
          <a:lstStyle/>
          <a:p>
            <a:r>
              <a:rPr lang="en-US" sz="3600" b="1">
                <a:solidFill>
                  <a:schemeClr val="bg2">
                    <a:lumMod val="50000"/>
                  </a:schemeClr>
                </a:solidFill>
                <a:cs typeface="Calibri"/>
              </a:rPr>
              <a:t>Systems approach</a:t>
            </a:r>
          </a:p>
          <a:p>
            <a:r>
              <a:rPr lang="en-US" sz="3600" b="1">
                <a:solidFill>
                  <a:schemeClr val="bg2">
                    <a:lumMod val="50000"/>
                  </a:schemeClr>
                </a:solidFill>
                <a:cs typeface="Calibri"/>
              </a:rPr>
              <a:t>Tripple bottom line</a:t>
            </a:r>
          </a:p>
          <a:p>
            <a:r>
              <a:rPr lang="en-US" sz="3600" b="1">
                <a:solidFill>
                  <a:schemeClr val="bg2">
                    <a:lumMod val="50000"/>
                  </a:schemeClr>
                </a:solidFill>
                <a:cs typeface="Calibri"/>
              </a:rPr>
              <a:t>Quality Assurance</a:t>
            </a:r>
          </a:p>
          <a:p>
            <a:endParaRPr lang="en-US" sz="2000" b="1">
              <a:solidFill>
                <a:schemeClr val="tx1">
                  <a:alpha val="80000"/>
                </a:schemeClr>
              </a:solidFill>
              <a:cs typeface="Calibri"/>
            </a:endParaRPr>
          </a:p>
        </p:txBody>
      </p:sp>
      <p:sp>
        <p:nvSpPr>
          <p:cNvPr id="3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39" name="Straight Connector 3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631FBC44-02CB-43B4-8519-AD721C94DDDF}"/>
              </a:ext>
            </a:extLst>
          </p:cNvPr>
          <p:cNvSpPr txBox="1"/>
          <p:nvPr/>
        </p:nvSpPr>
        <p:spPr>
          <a:xfrm>
            <a:off x="7039305" y="4115818"/>
            <a:ext cx="1477693" cy="446896"/>
          </a:xfrm>
          <a:prstGeom prst="rect">
            <a:avLst/>
          </a:prstGeom>
        </p:spPr>
        <p:txBody>
          <a:bodyPr lIns="91440" tIns="45720" rIns="91440" bIns="45720" anchor="t">
            <a:normAutofit/>
          </a:bodyPr>
          <a:lstStyle/>
          <a:p>
            <a:endParaRPr lang="en-US" dirty="0">
              <a:cs typeface="Calibri"/>
            </a:endParaRPr>
          </a:p>
        </p:txBody>
      </p:sp>
      <p:pic>
        <p:nvPicPr>
          <p:cNvPr id="3" name="Recorded Sound">
            <a:hlinkClick r:id="" action="ppaction://media"/>
            <a:extLst>
              <a:ext uri="{FF2B5EF4-FFF2-40B4-BE49-F238E27FC236}">
                <a16:creationId xmlns:a16="http://schemas.microsoft.com/office/drawing/2014/main" id="{6BC3DB59-6CF6-46EC-A0CD-A0EBC35F838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614397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01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B1DEA-AE73-465C-8040-0ABE0F21D91F}"/>
              </a:ext>
            </a:extLst>
          </p:cNvPr>
          <p:cNvSpPr>
            <a:spLocks noGrp="1"/>
          </p:cNvSpPr>
          <p:nvPr>
            <p:ph type="title"/>
          </p:nvPr>
        </p:nvSpPr>
        <p:spPr/>
        <p:txBody>
          <a:bodyPr/>
          <a:lstStyle/>
          <a:p>
            <a:r>
              <a:rPr lang="en-US">
                <a:solidFill>
                  <a:schemeClr val="bg2">
                    <a:lumMod val="50000"/>
                  </a:schemeClr>
                </a:solidFill>
                <a:cs typeface="Calibri Light"/>
              </a:rPr>
              <a:t>The McTeam</a:t>
            </a:r>
          </a:p>
        </p:txBody>
      </p:sp>
      <p:pic>
        <p:nvPicPr>
          <p:cNvPr id="6" name="Picture 6" descr="A picture containing diagram&#10;&#10;Description automatically generated">
            <a:extLst>
              <a:ext uri="{FF2B5EF4-FFF2-40B4-BE49-F238E27FC236}">
                <a16:creationId xmlns:a16="http://schemas.microsoft.com/office/drawing/2014/main" id="{DF49E376-CCEA-4697-848F-E2189E541954}"/>
              </a:ext>
            </a:extLst>
          </p:cNvPr>
          <p:cNvPicPr>
            <a:picLocks noChangeAspect="1"/>
          </p:cNvPicPr>
          <p:nvPr/>
        </p:nvPicPr>
        <p:blipFill>
          <a:blip r:embed="rId5"/>
          <a:stretch>
            <a:fillRect/>
          </a:stretch>
        </p:blipFill>
        <p:spPr>
          <a:xfrm>
            <a:off x="8146064" y="221412"/>
            <a:ext cx="3146064" cy="5955103"/>
          </a:xfrm>
          <a:prstGeom prst="rect">
            <a:avLst/>
          </a:prstGeom>
        </p:spPr>
      </p:pic>
      <p:sp>
        <p:nvSpPr>
          <p:cNvPr id="7" name="TextBox 6">
            <a:extLst>
              <a:ext uri="{FF2B5EF4-FFF2-40B4-BE49-F238E27FC236}">
                <a16:creationId xmlns:a16="http://schemas.microsoft.com/office/drawing/2014/main" id="{F6E8AAB9-F757-4668-A4E9-F56545DA2DA3}"/>
              </a:ext>
            </a:extLst>
          </p:cNvPr>
          <p:cNvSpPr txBox="1"/>
          <p:nvPr/>
        </p:nvSpPr>
        <p:spPr>
          <a:xfrm>
            <a:off x="7456098" y="6248400"/>
            <a:ext cx="4382218"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solidFill>
                  <a:schemeClr val="bg2">
                    <a:lumMod val="50000"/>
                  </a:schemeClr>
                </a:solidFill>
              </a:rPr>
              <a:t>(McDonalds Corporate 2021). </a:t>
            </a:r>
            <a:r>
              <a:rPr lang="en-US" sz="1000" i="1" dirty="0">
                <a:solidFill>
                  <a:schemeClr val="bg2">
                    <a:lumMod val="50000"/>
                  </a:schemeClr>
                </a:solidFill>
              </a:rPr>
              <a:t>Career Path And Training</a:t>
            </a:r>
            <a:r>
              <a:rPr lang="en-US" sz="1000" dirty="0">
                <a:solidFill>
                  <a:schemeClr val="bg2">
                    <a:lumMod val="50000"/>
                  </a:schemeClr>
                </a:solidFill>
              </a:rPr>
              <a:t> [Graph]. </a:t>
            </a:r>
            <a:r>
              <a:rPr lang="en-US" sz="1000">
                <a:solidFill>
                  <a:schemeClr val="bg2">
                    <a:lumMod val="50000"/>
                  </a:schemeClr>
                </a:solidFill>
              </a:rPr>
              <a:t>McDonalds. </a:t>
            </a:r>
            <a:endParaRPr lang="en-US" sz="1000">
              <a:solidFill>
                <a:schemeClr val="bg2">
                  <a:lumMod val="50000"/>
                </a:schemeClr>
              </a:solidFill>
              <a:cs typeface="Calibri"/>
            </a:endParaRPr>
          </a:p>
        </p:txBody>
      </p:sp>
      <p:sp>
        <p:nvSpPr>
          <p:cNvPr id="3" name="TextBox 2">
            <a:extLst>
              <a:ext uri="{FF2B5EF4-FFF2-40B4-BE49-F238E27FC236}">
                <a16:creationId xmlns:a16="http://schemas.microsoft.com/office/drawing/2014/main" id="{BD262B82-D471-4CD7-8AEA-6E3BCAEAD2FE}"/>
              </a:ext>
            </a:extLst>
          </p:cNvPr>
          <p:cNvSpPr txBox="1"/>
          <p:nvPr/>
        </p:nvSpPr>
        <p:spPr>
          <a:xfrm>
            <a:off x="842513" y="1719533"/>
            <a:ext cx="7257689"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a:solidFill>
                  <a:schemeClr val="bg2">
                    <a:lumMod val="50000"/>
                  </a:schemeClr>
                </a:solidFill>
                <a:cs typeface="Segoe UI"/>
              </a:rPr>
              <a:t>Crew member - Starting point  </a:t>
            </a:r>
            <a:endParaRPr lang="en-US"/>
          </a:p>
          <a:p>
            <a:pPr marL="342900" indent="-342900">
              <a:buFont typeface="Arial"/>
              <a:buChar char="•"/>
            </a:pPr>
            <a:r>
              <a:rPr lang="en-US" sz="2400">
                <a:solidFill>
                  <a:schemeClr val="bg2">
                    <a:lumMod val="50000"/>
                  </a:schemeClr>
                </a:solidFill>
                <a:cs typeface="Segoe UI"/>
              </a:rPr>
              <a:t>Crew trainer - Trains crew members  </a:t>
            </a:r>
          </a:p>
          <a:p>
            <a:pPr marL="342900" indent="-342900">
              <a:buFont typeface="Arial"/>
              <a:buChar char="•"/>
            </a:pPr>
            <a:r>
              <a:rPr lang="en-US" sz="2400">
                <a:solidFill>
                  <a:schemeClr val="bg2">
                    <a:lumMod val="50000"/>
                  </a:schemeClr>
                </a:solidFill>
                <a:cs typeface="Segoe UI"/>
              </a:rPr>
              <a:t>Assistant Manager - Supervises the floor staff </a:t>
            </a:r>
          </a:p>
          <a:p>
            <a:pPr marL="342900" indent="-342900">
              <a:buFont typeface="Arial"/>
              <a:buChar char="•"/>
            </a:pPr>
            <a:r>
              <a:rPr lang="en-US" sz="2400">
                <a:solidFill>
                  <a:schemeClr val="bg2">
                    <a:lumMod val="50000"/>
                  </a:schemeClr>
                </a:solidFill>
                <a:cs typeface="Segoe UI"/>
              </a:rPr>
              <a:t>Department Manager - In charge of people, kitchen, or customer service  </a:t>
            </a:r>
            <a:endParaRPr lang="en-US" sz="2400" dirty="0">
              <a:solidFill>
                <a:schemeClr val="bg2">
                  <a:lumMod val="50000"/>
                </a:schemeClr>
              </a:solidFill>
              <a:cs typeface="Segoe UI"/>
            </a:endParaRPr>
          </a:p>
          <a:p>
            <a:pPr marL="342900" indent="-342900">
              <a:buFont typeface="Arial"/>
              <a:buChar char="•"/>
            </a:pPr>
            <a:r>
              <a:rPr lang="en-US" sz="2400">
                <a:solidFill>
                  <a:schemeClr val="bg2">
                    <a:lumMod val="50000"/>
                  </a:schemeClr>
                </a:solidFill>
                <a:cs typeface="Segoe UI"/>
              </a:rPr>
              <a:t>General or restaurant manager – Accountable for the overall restaurant</a:t>
            </a:r>
          </a:p>
          <a:p>
            <a:pPr marL="342900" indent="-342900">
              <a:buFont typeface="Arial"/>
              <a:buChar char="•"/>
            </a:pPr>
            <a:r>
              <a:rPr lang="en-US" sz="2400">
                <a:solidFill>
                  <a:schemeClr val="bg2">
                    <a:lumMod val="50000"/>
                  </a:schemeClr>
                </a:solidFill>
                <a:cs typeface="Segoe UI"/>
              </a:rPr>
              <a:t>Opperations Consultant – Manages the General restaurant managers</a:t>
            </a:r>
          </a:p>
          <a:p>
            <a:pPr marL="342900" indent="-342900">
              <a:buFont typeface="Arial"/>
              <a:buChar char="•"/>
            </a:pPr>
            <a:r>
              <a:rPr lang="en-US" sz="2400">
                <a:solidFill>
                  <a:schemeClr val="bg2">
                    <a:lumMod val="50000"/>
                  </a:schemeClr>
                </a:solidFill>
                <a:cs typeface="Segoe UI"/>
              </a:rPr>
              <a:t>Opperations Manager – Manages the opperations consultants </a:t>
            </a:r>
            <a:endParaRPr lang="en-US" sz="2400" dirty="0">
              <a:solidFill>
                <a:schemeClr val="bg2">
                  <a:lumMod val="50000"/>
                </a:schemeClr>
              </a:solidFill>
              <a:cs typeface="Segoe UI"/>
            </a:endParaRPr>
          </a:p>
        </p:txBody>
      </p:sp>
      <p:pic>
        <p:nvPicPr>
          <p:cNvPr id="4" name="Recorded Sound">
            <a:hlinkClick r:id="" action="ppaction://media"/>
            <a:extLst>
              <a:ext uri="{FF2B5EF4-FFF2-40B4-BE49-F238E27FC236}">
                <a16:creationId xmlns:a16="http://schemas.microsoft.com/office/drawing/2014/main" id="{21E1BF10-20C6-4875-8A3B-77F06317240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520015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64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B1DEA-AE73-465C-8040-0ABE0F21D91F}"/>
              </a:ext>
            </a:extLst>
          </p:cNvPr>
          <p:cNvSpPr>
            <a:spLocks noGrp="1"/>
          </p:cNvSpPr>
          <p:nvPr>
            <p:ph type="title"/>
          </p:nvPr>
        </p:nvSpPr>
        <p:spPr/>
        <p:txBody>
          <a:bodyPr/>
          <a:lstStyle/>
          <a:p>
            <a:r>
              <a:rPr lang="en-US">
                <a:solidFill>
                  <a:schemeClr val="bg2">
                    <a:lumMod val="50000"/>
                  </a:schemeClr>
                </a:solidFill>
                <a:cs typeface="Calibri Light"/>
              </a:rPr>
              <a:t>The McTeam</a:t>
            </a:r>
          </a:p>
        </p:txBody>
      </p:sp>
      <p:sp>
        <p:nvSpPr>
          <p:cNvPr id="7" name="TextBox 6">
            <a:extLst>
              <a:ext uri="{FF2B5EF4-FFF2-40B4-BE49-F238E27FC236}">
                <a16:creationId xmlns:a16="http://schemas.microsoft.com/office/drawing/2014/main" id="{F6E8AAB9-F757-4668-A4E9-F56545DA2DA3}"/>
              </a:ext>
            </a:extLst>
          </p:cNvPr>
          <p:cNvSpPr txBox="1"/>
          <p:nvPr/>
        </p:nvSpPr>
        <p:spPr>
          <a:xfrm>
            <a:off x="842514" y="6305909"/>
            <a:ext cx="10018142"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solidFill>
                  <a:schemeClr val="bg2">
                    <a:lumMod val="50000"/>
                  </a:schemeClr>
                </a:solidFill>
              </a:rPr>
              <a:t>(</a:t>
            </a:r>
            <a:r>
              <a:rPr lang="en-US" sz="1000">
                <a:solidFill>
                  <a:schemeClr val="bg2">
                    <a:lumMod val="50000"/>
                  </a:schemeClr>
                </a:solidFill>
                <a:ea typeface="+mn-lt"/>
                <a:cs typeface="+mn-lt"/>
              </a:rPr>
              <a:t>Castro, 2021). </a:t>
            </a:r>
            <a:r>
              <a:rPr lang="en-US" sz="1000" i="1">
                <a:solidFill>
                  <a:schemeClr val="bg2">
                    <a:lumMod val="50000"/>
                  </a:schemeClr>
                </a:solidFill>
                <a:ea typeface="+mn-lt"/>
                <a:cs typeface="+mn-lt"/>
              </a:rPr>
              <a:t>Belbin - Team Role </a:t>
            </a:r>
            <a:r>
              <a:rPr lang="en-US" sz="1000" i="1" dirty="0">
                <a:solidFill>
                  <a:schemeClr val="bg2">
                    <a:lumMod val="50000"/>
                  </a:schemeClr>
                </a:solidFill>
                <a:ea typeface="+mn-lt"/>
                <a:cs typeface="+mn-lt"/>
              </a:rPr>
              <a:t>Theory</a:t>
            </a:r>
            <a:r>
              <a:rPr lang="en-US" sz="1000" dirty="0">
                <a:solidFill>
                  <a:schemeClr val="bg2">
                    <a:lumMod val="50000"/>
                  </a:schemeClr>
                </a:solidFill>
                <a:ea typeface="+mn-lt"/>
                <a:cs typeface="+mn-lt"/>
              </a:rPr>
              <a:t> [Illustration]. Sites.</a:t>
            </a:r>
            <a:endParaRPr lang="en-US" sz="1000" dirty="0">
              <a:solidFill>
                <a:schemeClr val="bg2">
                  <a:lumMod val="50000"/>
                </a:schemeClr>
              </a:solidFill>
              <a:cs typeface="Calibri"/>
            </a:endParaRPr>
          </a:p>
        </p:txBody>
      </p:sp>
      <p:pic>
        <p:nvPicPr>
          <p:cNvPr id="3" name="Picture 3" descr="A picture containing table&#10;&#10;Description automatically generated">
            <a:extLst>
              <a:ext uri="{FF2B5EF4-FFF2-40B4-BE49-F238E27FC236}">
                <a16:creationId xmlns:a16="http://schemas.microsoft.com/office/drawing/2014/main" id="{414B6407-733A-4760-8013-943BF23EBCD4}"/>
              </a:ext>
            </a:extLst>
          </p:cNvPr>
          <p:cNvPicPr>
            <a:picLocks noChangeAspect="1"/>
          </p:cNvPicPr>
          <p:nvPr/>
        </p:nvPicPr>
        <p:blipFill rotWithShape="1">
          <a:blip r:embed="rId5"/>
          <a:srcRect r="-429" b="6332"/>
          <a:stretch/>
        </p:blipFill>
        <p:spPr>
          <a:xfrm>
            <a:off x="1101307" y="1764219"/>
            <a:ext cx="9759338" cy="4250093"/>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4" name="Recorded Sound">
            <a:hlinkClick r:id="" action="ppaction://media"/>
            <a:extLst>
              <a:ext uri="{FF2B5EF4-FFF2-40B4-BE49-F238E27FC236}">
                <a16:creationId xmlns:a16="http://schemas.microsoft.com/office/drawing/2014/main" id="{7D4C9E4E-BBD1-47F5-89D6-8527C56E5B9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721276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35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B1DEA-AE73-465C-8040-0ABE0F21D91F}"/>
              </a:ext>
            </a:extLst>
          </p:cNvPr>
          <p:cNvSpPr>
            <a:spLocks noGrp="1"/>
          </p:cNvSpPr>
          <p:nvPr>
            <p:ph type="title"/>
          </p:nvPr>
        </p:nvSpPr>
        <p:spPr/>
        <p:txBody>
          <a:bodyPr/>
          <a:lstStyle/>
          <a:p>
            <a:r>
              <a:rPr lang="en-US" dirty="0">
                <a:solidFill>
                  <a:schemeClr val="bg2">
                    <a:lumMod val="50000"/>
                  </a:schemeClr>
                </a:solidFill>
                <a:cs typeface="Calibri Light"/>
              </a:rPr>
              <a:t>Leadership</a:t>
            </a:r>
          </a:p>
        </p:txBody>
      </p:sp>
      <p:sp>
        <p:nvSpPr>
          <p:cNvPr id="3" name="TextBox 2">
            <a:extLst>
              <a:ext uri="{FF2B5EF4-FFF2-40B4-BE49-F238E27FC236}">
                <a16:creationId xmlns:a16="http://schemas.microsoft.com/office/drawing/2014/main" id="{1E93D2E7-2A5F-4222-8EAF-7E7DBF105BB4}"/>
              </a:ext>
            </a:extLst>
          </p:cNvPr>
          <p:cNvSpPr txBox="1"/>
          <p:nvPr/>
        </p:nvSpPr>
        <p:spPr>
          <a:xfrm>
            <a:off x="842514" y="5141344"/>
            <a:ext cx="540301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4" name="TextBox 3">
            <a:extLst>
              <a:ext uri="{FF2B5EF4-FFF2-40B4-BE49-F238E27FC236}">
                <a16:creationId xmlns:a16="http://schemas.microsoft.com/office/drawing/2014/main" id="{0711080F-70AB-4F3E-ACFB-83F6E63C9E55}"/>
              </a:ext>
            </a:extLst>
          </p:cNvPr>
          <p:cNvSpPr txBox="1"/>
          <p:nvPr/>
        </p:nvSpPr>
        <p:spPr>
          <a:xfrm>
            <a:off x="842514" y="1805796"/>
            <a:ext cx="9960633"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chemeClr val="bg2">
                    <a:lumMod val="50000"/>
                  </a:schemeClr>
                </a:solidFill>
                <a:cs typeface="Segoe UI"/>
              </a:rPr>
              <a:t>Autocratic</a:t>
            </a:r>
            <a:r>
              <a:rPr lang="en-US" sz="2800" b="1">
                <a:solidFill>
                  <a:schemeClr val="bg2">
                    <a:lumMod val="50000"/>
                  </a:schemeClr>
                </a:solidFill>
                <a:cs typeface="Segoe UI"/>
              </a:rPr>
              <a:t>​ - </a:t>
            </a:r>
            <a:r>
              <a:rPr lang="en-US" sz="2800">
                <a:solidFill>
                  <a:schemeClr val="bg2">
                    <a:lumMod val="50000"/>
                  </a:schemeClr>
                </a:solidFill>
                <a:cs typeface="Calibri"/>
              </a:rPr>
              <a:t>having complete power; involving rule by somebody who has complete power.</a:t>
            </a:r>
            <a:endParaRPr lang="en-US" sz="2800">
              <a:solidFill>
                <a:schemeClr val="bg2">
                  <a:lumMod val="50000"/>
                </a:schemeClr>
              </a:solidFill>
              <a:ea typeface="+mn-lt"/>
              <a:cs typeface="+mn-lt"/>
            </a:endParaRPr>
          </a:p>
          <a:p>
            <a:r>
              <a:rPr lang="en-US" sz="2800" b="1">
                <a:solidFill>
                  <a:schemeClr val="bg2">
                    <a:lumMod val="50000"/>
                  </a:schemeClr>
                </a:solidFill>
                <a:cs typeface="Calibri"/>
              </a:rPr>
              <a:t>Autocractic Manager</a:t>
            </a:r>
            <a:r>
              <a:rPr lang="en-US" sz="2800">
                <a:solidFill>
                  <a:schemeClr val="bg2">
                    <a:lumMod val="50000"/>
                  </a:schemeClr>
                </a:solidFill>
                <a:cs typeface="Calibri"/>
              </a:rPr>
              <a:t> - expecting to be obeyed by other people and not caring about their opinions or feelings</a:t>
            </a:r>
          </a:p>
          <a:p>
            <a:r>
              <a:rPr lang="en-US" sz="2800">
                <a:solidFill>
                  <a:schemeClr val="bg2">
                    <a:lumMod val="50000"/>
                  </a:schemeClr>
                </a:solidFill>
                <a:ea typeface="+mn-lt"/>
                <a:cs typeface="+mn-lt"/>
              </a:rPr>
              <a:t>(</a:t>
            </a:r>
            <a:r>
              <a:rPr lang="en-US" sz="2800" b="1">
                <a:solidFill>
                  <a:schemeClr val="bg2">
                    <a:lumMod val="50000"/>
                  </a:schemeClr>
                </a:solidFill>
                <a:ea typeface="+mn-lt"/>
                <a:cs typeface="+mn-lt"/>
              </a:rPr>
              <a:t>Oxford University Press, 2021</a:t>
            </a:r>
            <a:r>
              <a:rPr lang="en-US" sz="2800">
                <a:solidFill>
                  <a:schemeClr val="bg2">
                    <a:lumMod val="50000"/>
                  </a:schemeClr>
                </a:solidFill>
                <a:ea typeface="+mn-lt"/>
                <a:cs typeface="+mn-lt"/>
              </a:rPr>
              <a:t>)</a:t>
            </a:r>
            <a:endParaRPr lang="en-US" sz="2800">
              <a:solidFill>
                <a:schemeClr val="bg2">
                  <a:lumMod val="50000"/>
                </a:schemeClr>
              </a:solidFill>
            </a:endParaRPr>
          </a:p>
          <a:p>
            <a:endParaRPr lang="en-US" dirty="0">
              <a:solidFill>
                <a:schemeClr val="bg2">
                  <a:lumMod val="50000"/>
                </a:schemeClr>
              </a:solidFill>
              <a:ea typeface="+mn-lt"/>
              <a:cs typeface="Calibri"/>
            </a:endParaRPr>
          </a:p>
          <a:p>
            <a:endParaRPr lang="en-US" dirty="0">
              <a:solidFill>
                <a:schemeClr val="bg2">
                  <a:lumMod val="50000"/>
                </a:schemeClr>
              </a:solidFill>
              <a:cs typeface="Segoe UI"/>
            </a:endParaRPr>
          </a:p>
        </p:txBody>
      </p:sp>
      <p:pic>
        <p:nvPicPr>
          <p:cNvPr id="6" name="Recorded Sound">
            <a:hlinkClick r:id="" action="ppaction://media"/>
            <a:extLst>
              <a:ext uri="{FF2B5EF4-FFF2-40B4-BE49-F238E27FC236}">
                <a16:creationId xmlns:a16="http://schemas.microsoft.com/office/drawing/2014/main" id="{C883C240-AE9E-46AC-8CAF-9C629C21107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983921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90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B1DEA-AE73-465C-8040-0ABE0F21D91F}"/>
              </a:ext>
            </a:extLst>
          </p:cNvPr>
          <p:cNvSpPr>
            <a:spLocks noGrp="1"/>
          </p:cNvSpPr>
          <p:nvPr>
            <p:ph type="title"/>
          </p:nvPr>
        </p:nvSpPr>
        <p:spPr>
          <a:xfrm>
            <a:off x="651294" y="379502"/>
            <a:ext cx="10515600" cy="1325563"/>
          </a:xfrm>
        </p:spPr>
        <p:txBody>
          <a:bodyPr/>
          <a:lstStyle/>
          <a:p>
            <a:r>
              <a:rPr lang="en-US" dirty="0">
                <a:solidFill>
                  <a:schemeClr val="bg2">
                    <a:lumMod val="50000"/>
                  </a:schemeClr>
                </a:solidFill>
                <a:cs typeface="Calibri Light"/>
              </a:rPr>
              <a:t>Closing Summary</a:t>
            </a:r>
          </a:p>
        </p:txBody>
      </p:sp>
      <p:sp>
        <p:nvSpPr>
          <p:cNvPr id="3" name="TextBox 2">
            <a:extLst>
              <a:ext uri="{FF2B5EF4-FFF2-40B4-BE49-F238E27FC236}">
                <a16:creationId xmlns:a16="http://schemas.microsoft.com/office/drawing/2014/main" id="{9330C506-AC40-43FE-911C-E7D82B405FE5}"/>
              </a:ext>
            </a:extLst>
          </p:cNvPr>
          <p:cNvSpPr txBox="1"/>
          <p:nvPr/>
        </p:nvSpPr>
        <p:spPr>
          <a:xfrm>
            <a:off x="655608" y="1992702"/>
            <a:ext cx="10276935"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chemeClr val="bg2">
                    <a:lumMod val="50000"/>
                  </a:schemeClr>
                </a:solidFill>
              </a:rPr>
              <a:t>McDonalds with its Iconic Golden Arches and brand image remain the market leading restaurant provider with a strong loyal customer following worldwide. The company's main strength is its monopoly and risk management such as franchising and real estate. Its supply chain and economic fluctuations, regulations and social pressures could cause a weakness, however huge opportunities lay within its technology, variant food menu, empathizes on CSR and with its global operations poor performing franchisees are balanced making it a safer risk for investors.</a:t>
            </a:r>
            <a:r>
              <a:rPr lang="en-US" sz="2400" dirty="0">
                <a:solidFill>
                  <a:schemeClr val="bg2">
                    <a:lumMod val="50000"/>
                  </a:schemeClr>
                </a:solidFill>
                <a:cs typeface="Calibri"/>
              </a:rPr>
              <a:t> </a:t>
            </a:r>
            <a:endParaRPr lang="en-US" sz="2400" dirty="0">
              <a:solidFill>
                <a:schemeClr val="bg2">
                  <a:lumMod val="50000"/>
                </a:schemeClr>
              </a:solidFill>
            </a:endParaRPr>
          </a:p>
        </p:txBody>
      </p:sp>
      <p:pic>
        <p:nvPicPr>
          <p:cNvPr id="4" name="Recorded Sound">
            <a:hlinkClick r:id="" action="ppaction://media"/>
            <a:extLst>
              <a:ext uri="{FF2B5EF4-FFF2-40B4-BE49-F238E27FC236}">
                <a16:creationId xmlns:a16="http://schemas.microsoft.com/office/drawing/2014/main" id="{2009B517-D4C3-4D1C-925D-1C630497EE0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567948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30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B1DEA-AE73-465C-8040-0ABE0F21D91F}"/>
              </a:ext>
            </a:extLst>
          </p:cNvPr>
          <p:cNvSpPr>
            <a:spLocks noGrp="1"/>
          </p:cNvSpPr>
          <p:nvPr>
            <p:ph type="title"/>
          </p:nvPr>
        </p:nvSpPr>
        <p:spPr>
          <a:xfrm>
            <a:off x="507521" y="379502"/>
            <a:ext cx="10515600" cy="1325563"/>
          </a:xfrm>
        </p:spPr>
        <p:txBody>
          <a:bodyPr/>
          <a:lstStyle/>
          <a:p>
            <a:r>
              <a:rPr lang="en-US" dirty="0">
                <a:solidFill>
                  <a:schemeClr val="bg2">
                    <a:lumMod val="50000"/>
                  </a:schemeClr>
                </a:solidFill>
                <a:cs typeface="Calibri Light"/>
              </a:rPr>
              <a:t>Refs</a:t>
            </a:r>
          </a:p>
        </p:txBody>
      </p:sp>
      <p:sp>
        <p:nvSpPr>
          <p:cNvPr id="3" name="TextBox 2">
            <a:extLst>
              <a:ext uri="{FF2B5EF4-FFF2-40B4-BE49-F238E27FC236}">
                <a16:creationId xmlns:a16="http://schemas.microsoft.com/office/drawing/2014/main" id="{BE885C06-1BCD-4C2D-A0CC-8DAB522FA261}"/>
              </a:ext>
            </a:extLst>
          </p:cNvPr>
          <p:cNvSpPr txBox="1"/>
          <p:nvPr/>
        </p:nvSpPr>
        <p:spPr>
          <a:xfrm>
            <a:off x="554966" y="1403231"/>
            <a:ext cx="11110822" cy="60016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err="1"/>
              <a:t>Akcam</a:t>
            </a:r>
            <a:r>
              <a:rPr lang="en-US" sz="1200" dirty="0">
                <a:ea typeface="+mn-lt"/>
                <a:cs typeface="+mn-lt"/>
              </a:rPr>
              <a:t>, B. K. (2020). Improving order processes with information technology: McDonald’s  case. </a:t>
            </a:r>
            <a:r>
              <a:rPr lang="en-US" sz="1200" i="1" dirty="0">
                <a:ea typeface="+mn-lt"/>
                <a:cs typeface="+mn-lt"/>
              </a:rPr>
              <a:t>Journal of Information Technology Teaching Cases</a:t>
            </a:r>
            <a:r>
              <a:rPr lang="en-US" sz="1200" dirty="0">
                <a:ea typeface="+mn-lt"/>
                <a:cs typeface="+mn-lt"/>
              </a:rPr>
              <a:t>, </a:t>
            </a:r>
            <a:r>
              <a:rPr lang="en-US" sz="1200" i="1" dirty="0">
                <a:ea typeface="+mn-lt"/>
                <a:cs typeface="+mn-lt"/>
              </a:rPr>
              <a:t>10</a:t>
            </a:r>
            <a:r>
              <a:rPr lang="en-US" sz="1200" dirty="0">
                <a:ea typeface="+mn-lt"/>
                <a:cs typeface="+mn-lt"/>
              </a:rPr>
              <a:t>(2), 102-107.</a:t>
            </a:r>
          </a:p>
          <a:p>
            <a:endParaRPr lang="en-US" sz="1200" dirty="0">
              <a:ea typeface="+mn-lt"/>
              <a:cs typeface="+mn-lt"/>
            </a:endParaRPr>
          </a:p>
          <a:p>
            <a:r>
              <a:rPr lang="en-US" sz="1200" dirty="0" err="1">
                <a:ea typeface="+mn-lt"/>
                <a:cs typeface="+mn-lt"/>
              </a:rPr>
              <a:t>Amudan</a:t>
            </a:r>
            <a:r>
              <a:rPr lang="en-US" sz="1200" dirty="0">
                <a:ea typeface="+mn-lt"/>
                <a:cs typeface="+mn-lt"/>
              </a:rPr>
              <a:t>, V., Menezes, A., &amp; Agarwal, D. (2018) Quality Control at McDonald’s–Are we really ‘Lovin it’?.</a:t>
            </a:r>
          </a:p>
          <a:p>
            <a:endParaRPr lang="en-US" sz="1200" dirty="0">
              <a:ea typeface="+mn-lt"/>
              <a:cs typeface="+mn-lt"/>
            </a:endParaRPr>
          </a:p>
          <a:p>
            <a:r>
              <a:rPr lang="en-US" sz="1200" dirty="0">
                <a:ea typeface="+mn-lt"/>
                <a:cs typeface="+mn-lt"/>
              </a:rPr>
              <a:t>Byrne, J. (2018). </a:t>
            </a:r>
            <a:r>
              <a:rPr lang="en-US" sz="1200" i="1" dirty="0">
                <a:ea typeface="+mn-lt"/>
                <a:cs typeface="+mn-lt"/>
              </a:rPr>
              <a:t>Waitrose, McDonalds and WWF see partnerships as vital for sustainable feed</a:t>
            </a:r>
            <a:r>
              <a:rPr lang="en-US" sz="1200" dirty="0">
                <a:ea typeface="+mn-lt"/>
                <a:cs typeface="+mn-lt"/>
              </a:rPr>
              <a:t>. Feed Navigator. </a:t>
            </a:r>
            <a:r>
              <a:rPr lang="en-US" sz="1200" u="sng" dirty="0">
                <a:ea typeface="+mn-lt"/>
                <a:cs typeface="+mn-lt"/>
                <a:hlinkClick r:id="rId5"/>
              </a:rPr>
              <a:t>https://www.feednavigator.com/Article/2018/04/06/Waitrose-McDonald-s-and-WWF-see-partnerships-as-vital-for-sustainable-feed</a:t>
            </a:r>
            <a:r>
              <a:rPr lang="en-US" sz="1200" dirty="0">
                <a:ea typeface="+mn-lt"/>
                <a:cs typeface="+mn-lt"/>
              </a:rPr>
              <a:t> Date accessed 23.03.2021.</a:t>
            </a:r>
          </a:p>
          <a:p>
            <a:endParaRPr lang="en-US" sz="1200" dirty="0">
              <a:ea typeface="+mn-lt"/>
              <a:cs typeface="+mn-lt"/>
            </a:endParaRPr>
          </a:p>
          <a:p>
            <a:r>
              <a:rPr lang="en-US" sz="1200" dirty="0">
                <a:ea typeface="+mn-lt"/>
                <a:cs typeface="+mn-lt"/>
              </a:rPr>
              <a:t>Castro, F. (2021). </a:t>
            </a:r>
            <a:r>
              <a:rPr lang="en-US" sz="1200" i="1" dirty="0">
                <a:ea typeface="+mn-lt"/>
                <a:cs typeface="+mn-lt"/>
              </a:rPr>
              <a:t>Belbin - Team Role Theory</a:t>
            </a:r>
            <a:r>
              <a:rPr lang="en-US" sz="1200" dirty="0">
                <a:ea typeface="+mn-lt"/>
                <a:cs typeface="+mn-lt"/>
              </a:rPr>
              <a:t> [Illustration]. Sites. </a:t>
            </a:r>
            <a:r>
              <a:rPr lang="en-US" sz="1200" u="sng" dirty="0">
                <a:ea typeface="+mn-lt"/>
                <a:cs typeface="+mn-lt"/>
                <a:hlinkClick r:id="rId6"/>
              </a:rPr>
              <a:t>https://sites.google.com/site/fernandocastropdp/3-area-of-expertise</a:t>
            </a:r>
            <a:r>
              <a:rPr lang="en-US" sz="1200" dirty="0">
                <a:ea typeface="+mn-lt"/>
                <a:cs typeface="+mn-lt"/>
              </a:rPr>
              <a:t>  Date accessed 24.03.2021.Catayoc, R. (2019). Importance of Intellectual Property Law: The </a:t>
            </a:r>
            <a:r>
              <a:rPr lang="en-US" sz="1200" dirty="0" err="1">
                <a:ea typeface="+mn-lt"/>
                <a:cs typeface="+mn-lt"/>
              </a:rPr>
              <a:t>McLibel</a:t>
            </a:r>
            <a:r>
              <a:rPr lang="en-US" sz="1200" dirty="0">
                <a:ea typeface="+mn-lt"/>
                <a:cs typeface="+mn-lt"/>
              </a:rPr>
              <a:t> Case. </a:t>
            </a:r>
            <a:r>
              <a:rPr lang="en-US" sz="1200" i="1" dirty="0">
                <a:ea typeface="+mn-lt"/>
                <a:cs typeface="+mn-lt"/>
              </a:rPr>
              <a:t>Available at </a:t>
            </a:r>
            <a:r>
              <a:rPr lang="en-US" sz="1200" dirty="0">
                <a:ea typeface="+mn-lt"/>
                <a:cs typeface="+mn-lt"/>
              </a:rPr>
              <a:t> </a:t>
            </a:r>
            <a:r>
              <a:rPr lang="en-US" sz="1200" i="1" dirty="0">
                <a:ea typeface="+mn-lt"/>
                <a:cs typeface="+mn-lt"/>
              </a:rPr>
              <a:t>SSRN 3506567</a:t>
            </a:r>
            <a:r>
              <a:rPr lang="en-US" sz="1200" dirty="0">
                <a:ea typeface="+mn-lt"/>
                <a:cs typeface="+mn-lt"/>
              </a:rPr>
              <a:t>.</a:t>
            </a:r>
          </a:p>
          <a:p>
            <a:endParaRPr lang="en-US" sz="1200" dirty="0">
              <a:ea typeface="+mn-lt"/>
              <a:cs typeface="+mn-lt"/>
            </a:endParaRPr>
          </a:p>
          <a:p>
            <a:r>
              <a:rPr lang="en-US" sz="1200" dirty="0">
                <a:ea typeface="+mn-lt"/>
                <a:cs typeface="+mn-lt"/>
              </a:rPr>
              <a:t>CDP Disclosure Insight Action. (2020). </a:t>
            </a:r>
            <a:r>
              <a:rPr lang="en-US" sz="1200" i="1" dirty="0">
                <a:ea typeface="+mn-lt"/>
                <a:cs typeface="+mn-lt"/>
              </a:rPr>
              <a:t>McDonald’s Corporation - Climate Change 2020</a:t>
            </a:r>
            <a:r>
              <a:rPr lang="en-US" sz="1200" dirty="0">
                <a:ea typeface="+mn-lt"/>
                <a:cs typeface="+mn-lt"/>
              </a:rPr>
              <a:t>. Corporate McDonalds. </a:t>
            </a:r>
            <a:r>
              <a:rPr lang="en-US" sz="1200" u="sng" dirty="0">
                <a:ea typeface="+mn-lt"/>
                <a:cs typeface="+mn-lt"/>
                <a:hlinkClick r:id="rId7"/>
              </a:rPr>
              <a:t>https://corporate.mcdonalds.com/content/dam/gwscorp/assets/our-planet/climate-action/McDonalds_Corporation_%20CDP_Climate_Change_2020.pdf</a:t>
            </a:r>
            <a:r>
              <a:rPr lang="en-US" sz="1200" dirty="0">
                <a:ea typeface="+mn-lt"/>
                <a:cs typeface="+mn-lt"/>
              </a:rPr>
              <a:t> Date accessed 23.03.2021.</a:t>
            </a:r>
          </a:p>
          <a:p>
            <a:endParaRPr lang="en-US" sz="1200" dirty="0">
              <a:ea typeface="+mn-lt"/>
              <a:cs typeface="+mn-lt"/>
            </a:endParaRPr>
          </a:p>
          <a:p>
            <a:r>
              <a:rPr lang="en-US" sz="1200" dirty="0">
                <a:ea typeface="+mn-lt"/>
                <a:cs typeface="+mn-lt"/>
              </a:rPr>
              <a:t>Cliffe, C. (2020). </a:t>
            </a:r>
            <a:r>
              <a:rPr lang="en-US" sz="1200" i="1" dirty="0">
                <a:ea typeface="+mn-lt"/>
                <a:cs typeface="+mn-lt"/>
              </a:rPr>
              <a:t>What are the top 10 most </a:t>
            </a:r>
            <a:r>
              <a:rPr lang="en-US" sz="1200" i="1" dirty="0" err="1">
                <a:ea typeface="+mn-lt"/>
                <a:cs typeface="+mn-lt"/>
              </a:rPr>
              <a:t>recognisable</a:t>
            </a:r>
            <a:r>
              <a:rPr lang="en-US" sz="1200" i="1" dirty="0">
                <a:ea typeface="+mn-lt"/>
                <a:cs typeface="+mn-lt"/>
              </a:rPr>
              <a:t> brands in the world?</a:t>
            </a:r>
            <a:r>
              <a:rPr lang="en-US" sz="1200" dirty="0">
                <a:ea typeface="+mn-lt"/>
                <a:cs typeface="+mn-lt"/>
              </a:rPr>
              <a:t> IG. </a:t>
            </a:r>
            <a:r>
              <a:rPr lang="en-US" sz="1200" dirty="0">
                <a:ea typeface="+mn-lt"/>
                <a:cs typeface="+mn-lt"/>
                <a:hlinkClick r:id="rId8"/>
              </a:rPr>
              <a:t>https://www.ig.com/uk/trading-strategies/what-are-the-top-10-most-recognisable-</a:t>
            </a:r>
            <a:r>
              <a:rPr lang="en-US" sz="1200" u="sng" dirty="0">
                <a:ea typeface="+mn-lt"/>
                <a:cs typeface="+mn-lt"/>
                <a:hlinkClick r:id="rId8"/>
              </a:rPr>
              <a:t>brands-in-the-world--200217</a:t>
            </a:r>
            <a:r>
              <a:rPr lang="en-US" sz="1200" dirty="0">
                <a:ea typeface="+mn-lt"/>
                <a:cs typeface="+mn-lt"/>
              </a:rPr>
              <a:t> Date accessed 23.03.2021.</a:t>
            </a:r>
          </a:p>
          <a:p>
            <a:r>
              <a:rPr lang="en-US" sz="1200" dirty="0">
                <a:ea typeface="+mn-lt"/>
                <a:cs typeface="+mn-lt"/>
              </a:rPr>
              <a:t>Dhruv, G., Noble, S. M., </a:t>
            </a:r>
            <a:r>
              <a:rPr lang="en-US" sz="1200" dirty="0" err="1">
                <a:ea typeface="+mn-lt"/>
                <a:cs typeface="+mn-lt"/>
              </a:rPr>
              <a:t>Roggeveen</a:t>
            </a:r>
            <a:r>
              <a:rPr lang="en-US" sz="1200" dirty="0">
                <a:ea typeface="+mn-lt"/>
                <a:cs typeface="+mn-lt"/>
              </a:rPr>
              <a:t>, A. L., &amp; Jens, N. (2020). The future of in-store technology. </a:t>
            </a:r>
            <a:r>
              <a:rPr lang="en-US" sz="1200" i="1" dirty="0">
                <a:ea typeface="+mn-lt"/>
                <a:cs typeface="+mn-lt"/>
              </a:rPr>
              <a:t>Journal of the Academy of Marketing Science</a:t>
            </a:r>
            <a:r>
              <a:rPr lang="en-US" sz="1200" dirty="0">
                <a:ea typeface="+mn-lt"/>
                <a:cs typeface="+mn-lt"/>
              </a:rPr>
              <a:t>, </a:t>
            </a:r>
            <a:r>
              <a:rPr lang="en-US" sz="1200" i="1" dirty="0">
                <a:ea typeface="+mn-lt"/>
                <a:cs typeface="+mn-lt"/>
              </a:rPr>
              <a:t>48</a:t>
            </a:r>
            <a:r>
              <a:rPr lang="en-US" sz="1200" dirty="0">
                <a:ea typeface="+mn-lt"/>
                <a:cs typeface="+mn-lt"/>
              </a:rPr>
              <a:t>(1), 96-113.</a:t>
            </a:r>
          </a:p>
          <a:p>
            <a:endParaRPr lang="en-US" sz="1200" dirty="0">
              <a:ea typeface="+mn-lt"/>
              <a:cs typeface="+mn-lt"/>
            </a:endParaRPr>
          </a:p>
          <a:p>
            <a:r>
              <a:rPr lang="en-US" sz="1200" dirty="0">
                <a:ea typeface="+mn-lt"/>
                <a:cs typeface="+mn-lt"/>
              </a:rPr>
              <a:t>Farrell, P., &amp; McDonald, A. (2018). </a:t>
            </a:r>
            <a:r>
              <a:rPr lang="en-US" sz="1200" i="1" dirty="0">
                <a:ea typeface="+mn-lt"/>
                <a:cs typeface="+mn-lt"/>
              </a:rPr>
              <a:t>McDonald’s accused of exploiting young workers with ‘learn and churn’ practice</a:t>
            </a:r>
            <a:r>
              <a:rPr lang="en-US" sz="1200" dirty="0">
                <a:ea typeface="+mn-lt"/>
                <a:cs typeface="+mn-lt"/>
              </a:rPr>
              <a:t>. ABC News. </a:t>
            </a:r>
            <a:r>
              <a:rPr lang="en-US" sz="1200" dirty="0">
                <a:ea typeface="+mn-lt"/>
                <a:cs typeface="+mn-lt"/>
                <a:hlinkClick r:id="rId9"/>
              </a:rPr>
              <a:t>https://www.abc.net.au/news/2018-10-09/learn-and-churn-mcdonalds-accused-of-exploiting-young-workers/10342934</a:t>
            </a:r>
            <a:r>
              <a:rPr lang="en-US" sz="1200" dirty="0">
                <a:ea typeface="+mn-lt"/>
                <a:cs typeface="+mn-lt"/>
              </a:rPr>
              <a:t> Date accessed 23.03.2021.</a:t>
            </a:r>
          </a:p>
          <a:p>
            <a:endParaRPr lang="en-US" sz="1200" dirty="0">
              <a:ea typeface="+mn-lt"/>
              <a:cs typeface="+mn-lt"/>
            </a:endParaRPr>
          </a:p>
          <a:p>
            <a:r>
              <a:rPr lang="en-US" sz="1200" dirty="0">
                <a:ea typeface="+mn-lt"/>
                <a:cs typeface="+mn-lt"/>
              </a:rPr>
              <a:t>Ferrell, O. C., &amp; Ferrell, L. (2020). Technology challenges and opportunities facing marketing  education. </a:t>
            </a:r>
            <a:r>
              <a:rPr lang="en-US" sz="1200" i="1" dirty="0">
                <a:ea typeface="+mn-lt"/>
                <a:cs typeface="+mn-lt"/>
              </a:rPr>
              <a:t>Marketing Education Review</a:t>
            </a:r>
            <a:r>
              <a:rPr lang="en-US" sz="1200" dirty="0">
                <a:ea typeface="+mn-lt"/>
                <a:cs typeface="+mn-lt"/>
              </a:rPr>
              <a:t>, </a:t>
            </a:r>
            <a:r>
              <a:rPr lang="en-US" sz="1200" i="1" dirty="0">
                <a:ea typeface="+mn-lt"/>
                <a:cs typeface="+mn-lt"/>
              </a:rPr>
              <a:t>30</a:t>
            </a:r>
            <a:r>
              <a:rPr lang="en-US" sz="1200" dirty="0">
                <a:ea typeface="+mn-lt"/>
                <a:cs typeface="+mn-lt"/>
              </a:rPr>
              <a:t>(1), 3-14.</a:t>
            </a:r>
          </a:p>
          <a:p>
            <a:endParaRPr lang="en-US" sz="1200" dirty="0">
              <a:ea typeface="+mn-lt"/>
              <a:cs typeface="+mn-lt"/>
            </a:endParaRPr>
          </a:p>
          <a:p>
            <a:r>
              <a:rPr lang="en-US" sz="1200" dirty="0">
                <a:ea typeface="+mn-lt"/>
                <a:cs typeface="+mn-lt"/>
              </a:rPr>
              <a:t>Hall, J. (2021). </a:t>
            </a:r>
            <a:r>
              <a:rPr lang="en-US" sz="1200" i="1" dirty="0">
                <a:ea typeface="+mn-lt"/>
                <a:cs typeface="+mn-lt"/>
              </a:rPr>
              <a:t>Dividend Aristocrats</a:t>
            </a:r>
            <a:r>
              <a:rPr lang="en-US" sz="1200" dirty="0">
                <a:ea typeface="+mn-lt"/>
                <a:cs typeface="+mn-lt"/>
              </a:rPr>
              <a:t>. The Motley Fool. </a:t>
            </a:r>
            <a:r>
              <a:rPr lang="en-US" sz="1200" u="sng" dirty="0">
                <a:ea typeface="+mn-lt"/>
                <a:cs typeface="+mn-lt"/>
                <a:hlinkClick r:id="rId10"/>
              </a:rPr>
              <a:t>https://www.fool.com/investing/stock-</a:t>
            </a:r>
            <a:r>
              <a:rPr lang="en-US" sz="1200" dirty="0">
                <a:ea typeface="+mn-lt"/>
                <a:cs typeface="+mn-lt"/>
                <a:hlinkClick r:id="rId10"/>
              </a:rPr>
              <a:t> </a:t>
            </a:r>
            <a:r>
              <a:rPr lang="en-US" sz="1200" u="sng" dirty="0">
                <a:ea typeface="+mn-lt"/>
                <a:cs typeface="+mn-lt"/>
              </a:rPr>
              <a:t>market/types-of-stocks/dividend-stocks/dividend-aristocrats/</a:t>
            </a:r>
            <a:r>
              <a:rPr lang="en-US" sz="1200" dirty="0">
                <a:ea typeface="+mn-lt"/>
                <a:cs typeface="+mn-lt"/>
              </a:rPr>
              <a:t> Date accessed 23.03.2021.</a:t>
            </a:r>
          </a:p>
          <a:p>
            <a:r>
              <a:rPr lang="en-US" sz="1200" dirty="0">
                <a:ea typeface="+mn-lt"/>
                <a:cs typeface="+mn-lt"/>
              </a:rPr>
              <a:t>Holmes, M. (2021). </a:t>
            </a:r>
            <a:r>
              <a:rPr lang="en-US" sz="1200" i="1" dirty="0">
                <a:ea typeface="+mn-lt"/>
                <a:cs typeface="+mn-lt"/>
              </a:rPr>
              <a:t>Area McDonald’s Fined $125,000 for Firing Workers Who Spoke Out About COVID-19</a:t>
            </a:r>
            <a:r>
              <a:rPr lang="en-US" sz="1200" dirty="0">
                <a:ea typeface="+mn-lt"/>
                <a:cs typeface="+mn-lt"/>
              </a:rPr>
              <a:t>. Eater. </a:t>
            </a:r>
            <a:r>
              <a:rPr lang="en-US" sz="1200" u="sng" dirty="0">
                <a:ea typeface="+mn-lt"/>
                <a:cs typeface="+mn-lt"/>
                <a:hlinkClick r:id="rId11"/>
              </a:rPr>
              <a:t>https://la.eater.com/2021/2/18/22289914/california-labor-commissioner-boyle-heights-mcdonalds-retaliation-worker-protections#:~:text=Share%20All%20sharing%20options%20for,Spoke%20Out%20About%20COVID%2D19&amp;text=On%20Friday%2C%20California’s%20Labor%20Commissioner,laws%20during%20the%20ongoing%20pandemic</a:t>
            </a:r>
            <a:r>
              <a:rPr lang="en-US" sz="1200" dirty="0">
                <a:ea typeface="+mn-lt"/>
                <a:cs typeface="+mn-lt"/>
              </a:rPr>
              <a:t>. Date accessed 23.03.2021</a:t>
            </a:r>
          </a:p>
          <a:p>
            <a:pPr algn="l"/>
            <a:endParaRPr lang="en-US" dirty="0">
              <a:cs typeface="Calibri"/>
            </a:endParaRPr>
          </a:p>
          <a:p>
            <a:endParaRPr lang="en-US" dirty="0">
              <a:cs typeface="Calibri"/>
            </a:endParaRPr>
          </a:p>
        </p:txBody>
      </p:sp>
      <p:pic>
        <p:nvPicPr>
          <p:cNvPr id="4" name="Recorded Sound">
            <a:hlinkClick r:id="" action="ppaction://media"/>
            <a:extLst>
              <a:ext uri="{FF2B5EF4-FFF2-40B4-BE49-F238E27FC236}">
                <a16:creationId xmlns:a16="http://schemas.microsoft.com/office/drawing/2014/main" id="{CD615084-D85C-4FF9-A85D-0EA74FEFB655}"/>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610499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6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B1DEA-AE73-465C-8040-0ABE0F21D91F}"/>
              </a:ext>
            </a:extLst>
          </p:cNvPr>
          <p:cNvSpPr>
            <a:spLocks noGrp="1"/>
          </p:cNvSpPr>
          <p:nvPr>
            <p:ph type="title"/>
          </p:nvPr>
        </p:nvSpPr>
        <p:spPr>
          <a:xfrm>
            <a:off x="550653" y="379502"/>
            <a:ext cx="10515600" cy="1325563"/>
          </a:xfrm>
        </p:spPr>
        <p:txBody>
          <a:bodyPr/>
          <a:lstStyle/>
          <a:p>
            <a:r>
              <a:rPr lang="en-US">
                <a:solidFill>
                  <a:schemeClr val="bg2">
                    <a:lumMod val="50000"/>
                  </a:schemeClr>
                </a:solidFill>
                <a:cs typeface="Calibri Light"/>
              </a:rPr>
              <a:t>Refs</a:t>
            </a:r>
            <a:r>
              <a:rPr lang="en-US" dirty="0">
                <a:cs typeface="Calibri Light"/>
              </a:rPr>
              <a:t> </a:t>
            </a:r>
          </a:p>
        </p:txBody>
      </p:sp>
      <p:sp>
        <p:nvSpPr>
          <p:cNvPr id="3" name="TextBox 2">
            <a:extLst>
              <a:ext uri="{FF2B5EF4-FFF2-40B4-BE49-F238E27FC236}">
                <a16:creationId xmlns:a16="http://schemas.microsoft.com/office/drawing/2014/main" id="{BE885C06-1BCD-4C2D-A0CC-8DAB522FA261}"/>
              </a:ext>
            </a:extLst>
          </p:cNvPr>
          <p:cNvSpPr txBox="1"/>
          <p:nvPr/>
        </p:nvSpPr>
        <p:spPr>
          <a:xfrm>
            <a:off x="554966" y="1403231"/>
            <a:ext cx="11110822" cy="54476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ea typeface="+mn-lt"/>
                <a:cs typeface="+mn-lt"/>
              </a:rPr>
              <a:t>Jamil, J. B., Afiz, N. I. B. A., Jalil, P. N. R. B. A., &amp; Sumar, M. B. (2020). CUSTOMER ACCEPTANCE TOWARDS SELF-SERVICE TECHNOLOGY AT MCDONALD’S.</a:t>
            </a:r>
            <a:endParaRPr lang="en-US" sz="1200" dirty="0">
              <a:ea typeface="+mn-lt"/>
              <a:cs typeface="+mn-lt"/>
            </a:endParaRPr>
          </a:p>
          <a:p>
            <a:endParaRPr lang="en-US" sz="1200" dirty="0">
              <a:ea typeface="+mn-lt"/>
              <a:cs typeface="+mn-lt"/>
            </a:endParaRPr>
          </a:p>
          <a:p>
            <a:r>
              <a:rPr lang="en-US" sz="1200">
                <a:ea typeface="+mn-lt"/>
                <a:cs typeface="+mn-lt"/>
              </a:rPr>
              <a:t>Jones, A. (2017). </a:t>
            </a:r>
            <a:r>
              <a:rPr lang="en-US" sz="1200" i="1">
                <a:ea typeface="+mn-lt"/>
                <a:cs typeface="+mn-lt"/>
              </a:rPr>
              <a:t>McDonald’s faces strike for first time in UK as workers take action over pay and zero-hour contracts</a:t>
            </a:r>
            <a:r>
              <a:rPr lang="en-US" sz="1200">
                <a:ea typeface="+mn-lt"/>
                <a:cs typeface="+mn-lt"/>
              </a:rPr>
              <a:t>. Independent. </a:t>
            </a:r>
            <a:r>
              <a:rPr lang="en-US" sz="1200" u="sng" dirty="0">
                <a:ea typeface="+mn-lt"/>
                <a:cs typeface="+mn-lt"/>
                <a:hlinkClick r:id="rId3"/>
              </a:rPr>
              <a:t>https://www.independent.co.uk/news/uk/home-news/mcdonalds-strike-action-uk-pay-working-conditions-zero-hour-contracts-cambridge-crayford-a7927581.html</a:t>
            </a:r>
            <a:r>
              <a:rPr lang="en-US" sz="1200">
                <a:ea typeface="+mn-lt"/>
                <a:cs typeface="+mn-lt"/>
              </a:rPr>
              <a:t> Date accessed 23.03.2021.</a:t>
            </a:r>
            <a:endParaRPr lang="en-US" sz="1200" dirty="0">
              <a:ea typeface="+mn-lt"/>
              <a:cs typeface="+mn-lt"/>
            </a:endParaRPr>
          </a:p>
          <a:p>
            <a:endParaRPr lang="en-US" sz="1200" dirty="0">
              <a:ea typeface="+mn-lt"/>
              <a:cs typeface="+mn-lt"/>
            </a:endParaRPr>
          </a:p>
          <a:p>
            <a:r>
              <a:rPr lang="en-US" sz="1200">
                <a:ea typeface="+mn-lt"/>
                <a:cs typeface="+mn-lt"/>
              </a:rPr>
              <a:t>Jurevicius, O. (2020). </a:t>
            </a:r>
            <a:r>
              <a:rPr lang="en-US" sz="1200" i="1">
                <a:ea typeface="+mn-lt"/>
                <a:cs typeface="+mn-lt"/>
              </a:rPr>
              <a:t>SWOT analysis of McDonald’s (5 Key Strengths in 2020)</a:t>
            </a:r>
            <a:r>
              <a:rPr lang="en-US" sz="1200">
                <a:ea typeface="+mn-lt"/>
                <a:cs typeface="+mn-lt"/>
              </a:rPr>
              <a:t>. Strategic Management Insight. </a:t>
            </a:r>
            <a:r>
              <a:rPr lang="en-US" sz="1200" u="sng" dirty="0">
                <a:ea typeface="+mn-lt"/>
                <a:cs typeface="+mn-lt"/>
                <a:hlinkClick r:id="rId4"/>
              </a:rPr>
              <a:t>https://strategicmanagementinsight.com/swot-analyses/mcdonalds-swot-analysis.html</a:t>
            </a:r>
            <a:r>
              <a:rPr lang="en-US" sz="1200">
                <a:ea typeface="+mn-lt"/>
                <a:cs typeface="+mn-lt"/>
              </a:rPr>
              <a:t> Date accessed 23.03.2021.</a:t>
            </a:r>
            <a:endParaRPr lang="en-US" sz="1200" dirty="0">
              <a:ea typeface="+mn-lt"/>
              <a:cs typeface="+mn-lt"/>
            </a:endParaRPr>
          </a:p>
          <a:p>
            <a:endParaRPr lang="en-US" sz="1200" dirty="0">
              <a:ea typeface="+mn-lt"/>
              <a:cs typeface="+mn-lt"/>
            </a:endParaRPr>
          </a:p>
          <a:p>
            <a:r>
              <a:rPr lang="en-US" sz="1200">
                <a:ea typeface="+mn-lt"/>
                <a:cs typeface="+mn-lt"/>
              </a:rPr>
              <a:t>Kay, L., &amp; Carnevali, J. (2020). </a:t>
            </a:r>
            <a:r>
              <a:rPr lang="en-US" sz="1200" i="1">
                <a:ea typeface="+mn-lt"/>
                <a:cs typeface="+mn-lt"/>
              </a:rPr>
              <a:t>MCDONALD’S FRANCHISEE PAYS PENALTIES AFTER U.S. DEPARTMENT OF LABOR FINDS CHILD LABOR VIOLATIONS AT 11 IDAHO LOCATIONS</a:t>
            </a:r>
            <a:r>
              <a:rPr lang="en-US" sz="1200">
                <a:ea typeface="+mn-lt"/>
                <a:cs typeface="+mn-lt"/>
              </a:rPr>
              <a:t>. U.S. DEPARTMENT OF LABOR. </a:t>
            </a:r>
            <a:r>
              <a:rPr lang="en-US" sz="1200" u="sng" dirty="0">
                <a:ea typeface="+mn-lt"/>
                <a:cs typeface="+mn-lt"/>
                <a:hlinkClick r:id="rId5"/>
              </a:rPr>
              <a:t>https://www.dol.gov/newsroom/releases/whd/whd20200911</a:t>
            </a:r>
            <a:r>
              <a:rPr lang="en-US" sz="1200">
                <a:ea typeface="+mn-lt"/>
                <a:cs typeface="+mn-lt"/>
              </a:rPr>
              <a:t> Date Accessed 23.03.2021</a:t>
            </a:r>
            <a:endParaRPr lang="en-US" sz="1200" dirty="0">
              <a:ea typeface="+mn-lt"/>
              <a:cs typeface="+mn-lt"/>
            </a:endParaRPr>
          </a:p>
          <a:p>
            <a:endParaRPr lang="en-US" sz="1200" dirty="0">
              <a:ea typeface="+mn-lt"/>
              <a:cs typeface="+mn-lt"/>
            </a:endParaRPr>
          </a:p>
          <a:p>
            <a:r>
              <a:rPr lang="en-US" sz="1200">
                <a:ea typeface="+mn-lt"/>
                <a:cs typeface="+mn-lt"/>
              </a:rPr>
              <a:t>Kumar, A., &amp; Marwah, N (2017) Impact of Asian Culture on the Market Entry Strategies and new Product Acquisition of McDonalds and Starbucks in Indian and Chinese Market.</a:t>
            </a:r>
            <a:endParaRPr lang="en-US" sz="1200" dirty="0">
              <a:ea typeface="+mn-lt"/>
              <a:cs typeface="+mn-lt"/>
            </a:endParaRPr>
          </a:p>
          <a:p>
            <a:endParaRPr lang="en-US" sz="1200" dirty="0">
              <a:ea typeface="+mn-lt"/>
              <a:cs typeface="+mn-lt"/>
            </a:endParaRPr>
          </a:p>
          <a:p>
            <a:r>
              <a:rPr lang="en-US" sz="1200">
                <a:ea typeface="+mn-lt"/>
                <a:cs typeface="+mn-lt"/>
              </a:rPr>
              <a:t>Langert, B. (2019). </a:t>
            </a:r>
            <a:r>
              <a:rPr lang="en-US" sz="1200" i="1">
                <a:ea typeface="+mn-lt"/>
                <a:cs typeface="+mn-lt"/>
              </a:rPr>
              <a:t>The Battle To Do Good: Inside McDonald’s Sustainability Journey</a:t>
            </a:r>
            <a:r>
              <a:rPr lang="en-US" sz="1200">
                <a:ea typeface="+mn-lt"/>
                <a:cs typeface="+mn-lt"/>
              </a:rPr>
              <a:t>. Emerald  Group Publishing.</a:t>
            </a:r>
            <a:endParaRPr lang="en-US" sz="1200" dirty="0">
              <a:ea typeface="+mn-lt"/>
              <a:cs typeface="+mn-lt"/>
            </a:endParaRPr>
          </a:p>
          <a:p>
            <a:endParaRPr lang="en-US" sz="1200" dirty="0">
              <a:ea typeface="+mn-lt"/>
              <a:cs typeface="+mn-lt"/>
            </a:endParaRPr>
          </a:p>
          <a:p>
            <a:endParaRPr lang="en-US" sz="1200" dirty="0">
              <a:ea typeface="+mn-lt"/>
              <a:cs typeface="+mn-lt"/>
            </a:endParaRPr>
          </a:p>
          <a:p>
            <a:r>
              <a:rPr lang="en-US" sz="1200">
                <a:ea typeface="+mn-lt"/>
                <a:cs typeface="+mn-lt"/>
              </a:rPr>
              <a:t>Liversedge, B. (2018). </a:t>
            </a:r>
            <a:r>
              <a:rPr lang="en-US" sz="1200" i="1">
                <a:ea typeface="+mn-lt"/>
                <a:cs typeface="+mn-lt"/>
              </a:rPr>
              <a:t>McDonalds fined £200k for employee’s Drive-thru injury</a:t>
            </a:r>
            <a:r>
              <a:rPr lang="en-US" sz="1200">
                <a:ea typeface="+mn-lt"/>
                <a:cs typeface="+mn-lt"/>
              </a:rPr>
              <a:t>. British Safety Council. </a:t>
            </a:r>
            <a:r>
              <a:rPr lang="en-US" sz="1200" u="sng" dirty="0">
                <a:ea typeface="+mn-lt"/>
                <a:cs typeface="+mn-lt"/>
                <a:hlinkClick r:id="rId6"/>
              </a:rPr>
              <a:t>https://www.britsafe.org/publications/safety-management-magazine/safety-management-magazine/2018/news-mcdonalds-fined-200k-for-employee-s-drive-thru-injury/</a:t>
            </a:r>
            <a:r>
              <a:rPr lang="en-US" sz="1200">
                <a:ea typeface="+mn-lt"/>
                <a:cs typeface="+mn-lt"/>
              </a:rPr>
              <a:t> Date accessed 23.03.2021</a:t>
            </a:r>
            <a:endParaRPr lang="en-US" sz="1200" dirty="0">
              <a:ea typeface="+mn-lt"/>
              <a:cs typeface="+mn-lt"/>
            </a:endParaRPr>
          </a:p>
          <a:p>
            <a:endParaRPr lang="en-US" sz="1200" dirty="0">
              <a:ea typeface="+mn-lt"/>
              <a:cs typeface="+mn-lt"/>
            </a:endParaRPr>
          </a:p>
          <a:p>
            <a:r>
              <a:rPr lang="en-US" sz="1200">
                <a:ea typeface="+mn-lt"/>
                <a:cs typeface="+mn-lt"/>
              </a:rPr>
              <a:t>Lockie, A. (2021). </a:t>
            </a:r>
            <a:r>
              <a:rPr lang="en-US" sz="1200" i="1">
                <a:ea typeface="+mn-lt"/>
                <a:cs typeface="+mn-lt"/>
              </a:rPr>
              <a:t>Why is McDonald’s Considered a Real Estate Company?</a:t>
            </a:r>
            <a:r>
              <a:rPr lang="en-US" sz="1200">
                <a:ea typeface="+mn-lt"/>
                <a:cs typeface="+mn-lt"/>
              </a:rPr>
              <a:t> 1851 Franchise. </a:t>
            </a:r>
            <a:r>
              <a:rPr lang="en-US" sz="1200" u="sng" dirty="0">
                <a:ea typeface="+mn-lt"/>
                <a:cs typeface="+mn-lt"/>
                <a:hlinkClick r:id="rId7"/>
              </a:rPr>
              <a:t>https://1851franchise.com/why-is-mcdonalds-considered-a-real-estate-company-2715077#stories</a:t>
            </a:r>
            <a:r>
              <a:rPr lang="en-US" sz="1200">
                <a:ea typeface="+mn-lt"/>
                <a:cs typeface="+mn-lt"/>
              </a:rPr>
              <a:t> Date accessed 23.03.2021.</a:t>
            </a:r>
            <a:endParaRPr lang="en-US" sz="1200" dirty="0">
              <a:ea typeface="+mn-lt"/>
              <a:cs typeface="+mn-lt"/>
            </a:endParaRPr>
          </a:p>
          <a:p>
            <a:endParaRPr lang="en-US" sz="1200" dirty="0">
              <a:ea typeface="+mn-lt"/>
              <a:cs typeface="+mn-lt"/>
            </a:endParaRPr>
          </a:p>
          <a:p>
            <a:r>
              <a:rPr lang="en-US" sz="1200">
                <a:ea typeface="+mn-lt"/>
                <a:cs typeface="+mn-lt"/>
              </a:rPr>
              <a:t>Logos-Download. (2021). </a:t>
            </a:r>
            <a:r>
              <a:rPr lang="en-US" sz="1200" i="1">
                <a:ea typeface="+mn-lt"/>
                <a:cs typeface="+mn-lt"/>
              </a:rPr>
              <a:t>McDonald’s</a:t>
            </a:r>
            <a:r>
              <a:rPr lang="en-US" sz="1200">
                <a:ea typeface="+mn-lt"/>
                <a:cs typeface="+mn-lt"/>
              </a:rPr>
              <a:t> [Illustration]. Logos-Download.Com. </a:t>
            </a:r>
            <a:r>
              <a:rPr lang="en-US" sz="1200" u="sng" dirty="0">
                <a:ea typeface="+mn-lt"/>
                <a:cs typeface="+mn-lt"/>
                <a:hlinkClick r:id="rId8"/>
              </a:rPr>
              <a:t>https://logos-download.com/1120-mcdonalds-logo-download.html</a:t>
            </a:r>
            <a:r>
              <a:rPr lang="en-US" sz="1200">
                <a:ea typeface="+mn-lt"/>
                <a:cs typeface="+mn-lt"/>
              </a:rPr>
              <a:t> Date accessed 23.03.2021.</a:t>
            </a:r>
            <a:endParaRPr lang="en-US" sz="1200" dirty="0">
              <a:ea typeface="+mn-lt"/>
              <a:cs typeface="+mn-lt"/>
            </a:endParaRPr>
          </a:p>
          <a:p>
            <a:endParaRPr lang="en-US" sz="1200" dirty="0">
              <a:ea typeface="+mn-lt"/>
              <a:cs typeface="+mn-lt"/>
            </a:endParaRPr>
          </a:p>
          <a:p>
            <a:r>
              <a:rPr lang="en-US" sz="1200">
                <a:ea typeface="+mn-lt"/>
                <a:cs typeface="+mn-lt"/>
              </a:rPr>
              <a:t>Macrotrends. (2021). </a:t>
            </a:r>
            <a:r>
              <a:rPr lang="en-US" sz="1200" i="1">
                <a:ea typeface="+mn-lt"/>
                <a:cs typeface="+mn-lt"/>
              </a:rPr>
              <a:t>McDonald’s: Number of Employees 2006–2020 | MCD</a:t>
            </a:r>
            <a:r>
              <a:rPr lang="en-US" sz="1200">
                <a:ea typeface="+mn-lt"/>
                <a:cs typeface="+mn-lt"/>
              </a:rPr>
              <a:t>. </a:t>
            </a:r>
            <a:r>
              <a:rPr lang="en-US" sz="1200" u="sng" dirty="0">
                <a:ea typeface="+mn-lt"/>
                <a:cs typeface="+mn-lt"/>
                <a:hlinkClick r:id="rId9"/>
              </a:rPr>
              <a:t>https://www.macrotrends.net/stocks/charts/MCD/mcdonalds/number-of-employees</a:t>
            </a:r>
            <a:r>
              <a:rPr lang="en-US" sz="1200">
                <a:ea typeface="+mn-lt"/>
                <a:cs typeface="+mn-lt"/>
              </a:rPr>
              <a:t> Date accessed 23.03.2021.</a:t>
            </a:r>
            <a:endParaRPr lang="en-US" sz="1200" dirty="0">
              <a:ea typeface="+mn-lt"/>
              <a:cs typeface="+mn-lt"/>
            </a:endParaRPr>
          </a:p>
          <a:p>
            <a:endParaRPr lang="en-US" sz="1200" dirty="0">
              <a:ea typeface="+mn-lt"/>
              <a:cs typeface="+mn-lt"/>
            </a:endParaRPr>
          </a:p>
          <a:p>
            <a:r>
              <a:rPr lang="en-US" sz="1200">
                <a:ea typeface="+mn-lt"/>
                <a:cs typeface="+mn-lt"/>
              </a:rPr>
              <a:t>McCann, H. (2002). </a:t>
            </a:r>
            <a:r>
              <a:rPr lang="en-US" sz="1200" i="1">
                <a:ea typeface="+mn-lt"/>
                <a:cs typeface="+mn-lt"/>
              </a:rPr>
              <a:t>McDonald’s Settles Beef Over Fries</a:t>
            </a:r>
            <a:r>
              <a:rPr lang="en-US" sz="1200">
                <a:ea typeface="+mn-lt"/>
                <a:cs typeface="+mn-lt"/>
              </a:rPr>
              <a:t>. CBS News. </a:t>
            </a:r>
            <a:r>
              <a:rPr lang="en-US" sz="1200" u="sng" dirty="0">
                <a:ea typeface="+mn-lt"/>
                <a:cs typeface="+mn-lt"/>
                <a:hlinkClick r:id="rId10"/>
              </a:rPr>
              <a:t>https://www.cbsnews.com/news/mcdonalds-settles-beef-over-fries/</a:t>
            </a:r>
            <a:r>
              <a:rPr lang="en-US" sz="1200">
                <a:ea typeface="+mn-lt"/>
                <a:cs typeface="+mn-lt"/>
              </a:rPr>
              <a:t> Date accessed 23.03.2021.</a:t>
            </a:r>
            <a:endParaRPr lang="en-US" sz="1200" dirty="0">
              <a:ea typeface="+mn-lt"/>
              <a:cs typeface="+mn-lt"/>
            </a:endParaRPr>
          </a:p>
        </p:txBody>
      </p:sp>
    </p:spTree>
    <p:extLst>
      <p:ext uri="{BB962C8B-B14F-4D97-AF65-F5344CB8AC3E}">
        <p14:creationId xmlns:p14="http://schemas.microsoft.com/office/powerpoint/2010/main" val="23921844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B1DEA-AE73-465C-8040-0ABE0F21D91F}"/>
              </a:ext>
            </a:extLst>
          </p:cNvPr>
          <p:cNvSpPr>
            <a:spLocks noGrp="1"/>
          </p:cNvSpPr>
          <p:nvPr>
            <p:ph type="title"/>
          </p:nvPr>
        </p:nvSpPr>
        <p:spPr>
          <a:xfrm>
            <a:off x="550653" y="250106"/>
            <a:ext cx="10515600" cy="1325563"/>
          </a:xfrm>
        </p:spPr>
        <p:txBody>
          <a:bodyPr/>
          <a:lstStyle/>
          <a:p>
            <a:r>
              <a:rPr lang="en-US">
                <a:solidFill>
                  <a:schemeClr val="bg2">
                    <a:lumMod val="50000"/>
                  </a:schemeClr>
                </a:solidFill>
                <a:cs typeface="Calibri Light"/>
              </a:rPr>
              <a:t>Refs</a:t>
            </a:r>
            <a:r>
              <a:rPr lang="en-US" dirty="0">
                <a:cs typeface="Calibri Light"/>
              </a:rPr>
              <a:t> </a:t>
            </a:r>
          </a:p>
        </p:txBody>
      </p:sp>
      <p:sp>
        <p:nvSpPr>
          <p:cNvPr id="3" name="TextBox 2">
            <a:extLst>
              <a:ext uri="{FF2B5EF4-FFF2-40B4-BE49-F238E27FC236}">
                <a16:creationId xmlns:a16="http://schemas.microsoft.com/office/drawing/2014/main" id="{BE885C06-1BCD-4C2D-A0CC-8DAB522FA261}"/>
              </a:ext>
            </a:extLst>
          </p:cNvPr>
          <p:cNvSpPr txBox="1"/>
          <p:nvPr/>
        </p:nvSpPr>
        <p:spPr>
          <a:xfrm>
            <a:off x="554966" y="1403231"/>
            <a:ext cx="11110822"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ea typeface="+mn-lt"/>
                <a:cs typeface="+mn-lt"/>
              </a:rPr>
              <a:t>McDonalds Corporate. (2021). </a:t>
            </a:r>
            <a:r>
              <a:rPr lang="en-US" sz="1200" i="1">
                <a:ea typeface="+mn-lt"/>
                <a:cs typeface="+mn-lt"/>
              </a:rPr>
              <a:t>Career Path And Training</a:t>
            </a:r>
            <a:r>
              <a:rPr lang="en-US" sz="1200">
                <a:ea typeface="+mn-lt"/>
                <a:cs typeface="+mn-lt"/>
              </a:rPr>
              <a:t> [Graph]. McDonalds. </a:t>
            </a:r>
            <a:endParaRPr lang="en-US" sz="1200" dirty="0">
              <a:ea typeface="+mn-lt"/>
              <a:cs typeface="+mn-lt"/>
            </a:endParaRPr>
          </a:p>
          <a:p>
            <a:r>
              <a:rPr lang="en-US" sz="1200" u="sng" dirty="0">
                <a:ea typeface="+mn-lt"/>
                <a:cs typeface="+mn-lt"/>
                <a:hlinkClick r:id="rId3"/>
              </a:rPr>
              <a:t>https://www.mcdonalds.com.my/career</a:t>
            </a:r>
            <a:r>
              <a:rPr lang="en-US" sz="1200">
                <a:ea typeface="+mn-lt"/>
                <a:cs typeface="+mn-lt"/>
              </a:rPr>
              <a:t> Date accessed 23.03.2021.</a:t>
            </a:r>
            <a:endParaRPr lang="en-US" sz="1200" dirty="0">
              <a:ea typeface="+mn-lt"/>
              <a:cs typeface="+mn-lt"/>
            </a:endParaRPr>
          </a:p>
          <a:p>
            <a:endParaRPr lang="en-US" sz="1200" dirty="0">
              <a:ea typeface="+mn-lt"/>
              <a:cs typeface="+mn-lt"/>
            </a:endParaRPr>
          </a:p>
          <a:p>
            <a:r>
              <a:rPr lang="en-US" sz="1200">
                <a:ea typeface="+mn-lt"/>
                <a:cs typeface="+mn-lt"/>
              </a:rPr>
              <a:t>McDonalds Corporate. (2021). </a:t>
            </a:r>
            <a:r>
              <a:rPr lang="en-US" sz="1200" i="1">
                <a:ea typeface="+mn-lt"/>
                <a:cs typeface="+mn-lt"/>
              </a:rPr>
              <a:t>Environment &amp; recycling</a:t>
            </a:r>
            <a:r>
              <a:rPr lang="en-US" sz="1200">
                <a:ea typeface="+mn-lt"/>
                <a:cs typeface="+mn-lt"/>
              </a:rPr>
              <a:t>. McDonalds. </a:t>
            </a:r>
            <a:r>
              <a:rPr lang="en-US" sz="1200" u="sng" dirty="0">
                <a:ea typeface="+mn-lt"/>
                <a:cs typeface="+mn-lt"/>
                <a:hlinkClick r:id="rId4"/>
              </a:rPr>
              <a:t>https://www.mcdonalds.com/gb/en-gb/good-to-know/environment.html</a:t>
            </a:r>
            <a:r>
              <a:rPr lang="en-US" sz="1200">
                <a:ea typeface="+mn-lt"/>
                <a:cs typeface="+mn-lt"/>
              </a:rPr>
              <a:t> Date accessed 23.03.2021.</a:t>
            </a:r>
            <a:endParaRPr lang="en-US" sz="1200" dirty="0">
              <a:ea typeface="+mn-lt"/>
              <a:cs typeface="+mn-lt"/>
            </a:endParaRPr>
          </a:p>
          <a:p>
            <a:endParaRPr lang="en-US" sz="1200" dirty="0">
              <a:ea typeface="+mn-lt"/>
              <a:cs typeface="+mn-lt"/>
            </a:endParaRPr>
          </a:p>
          <a:p>
            <a:r>
              <a:rPr lang="en-US" sz="1200">
                <a:ea typeface="+mn-lt"/>
                <a:cs typeface="+mn-lt"/>
              </a:rPr>
              <a:t>McDonalds Corporate. (2021). </a:t>
            </a:r>
            <a:r>
              <a:rPr lang="en-US" sz="1200" i="1">
                <a:ea typeface="+mn-lt"/>
                <a:cs typeface="+mn-lt"/>
              </a:rPr>
              <a:t>New steps to help keep our teams and customers safe</a:t>
            </a:r>
            <a:r>
              <a:rPr lang="en-US" sz="1200">
                <a:ea typeface="+mn-lt"/>
                <a:cs typeface="+mn-lt"/>
              </a:rPr>
              <a:t>. McDonalds. </a:t>
            </a:r>
            <a:r>
              <a:rPr lang="en-US" sz="1200" u="sng" dirty="0">
                <a:ea typeface="+mn-lt"/>
                <a:cs typeface="+mn-lt"/>
                <a:hlinkClick r:id="rId5"/>
              </a:rPr>
              <a:t>https://www.mcdonalds.com/gb/en-gb/latest-updates/reassurance/covid-safety.html</a:t>
            </a:r>
            <a:r>
              <a:rPr lang="en-US" sz="1200">
                <a:ea typeface="+mn-lt"/>
                <a:cs typeface="+mn-lt"/>
              </a:rPr>
              <a:t> Date accessed 23.03.2021.</a:t>
            </a:r>
            <a:endParaRPr lang="en-US" sz="1200" dirty="0">
              <a:ea typeface="+mn-lt"/>
              <a:cs typeface="+mn-lt"/>
            </a:endParaRPr>
          </a:p>
          <a:p>
            <a:endParaRPr lang="en-US" sz="1200" dirty="0">
              <a:ea typeface="+mn-lt"/>
              <a:cs typeface="+mn-lt"/>
            </a:endParaRPr>
          </a:p>
          <a:p>
            <a:r>
              <a:rPr lang="en-US" sz="1200">
                <a:ea typeface="+mn-lt"/>
                <a:cs typeface="+mn-lt"/>
              </a:rPr>
              <a:t>McDonalds Corporate. (2021). </a:t>
            </a:r>
            <a:r>
              <a:rPr lang="en-US" sz="1200" i="1">
                <a:ea typeface="+mn-lt"/>
                <a:cs typeface="+mn-lt"/>
              </a:rPr>
              <a:t>Restaurants by Country 2020</a:t>
            </a:r>
            <a:r>
              <a:rPr lang="en-US" sz="1200">
                <a:ea typeface="+mn-lt"/>
                <a:cs typeface="+mn-lt"/>
              </a:rPr>
              <a:t>. Corporate McDonalds. </a:t>
            </a:r>
            <a:r>
              <a:rPr lang="en-US" sz="1200" u="sng" dirty="0">
                <a:ea typeface="+mn-lt"/>
                <a:cs typeface="+mn-lt"/>
                <a:hlinkClick r:id="rId6"/>
              </a:rPr>
              <a:t>https://corporate.mcdonalds.com/content/dam/gwscorp/assets/investors/financial-information/Supplemental-Information/Restaurants%20by%20Country%202020.pdf</a:t>
            </a:r>
            <a:r>
              <a:rPr lang="en-US" sz="1200">
                <a:ea typeface="+mn-lt"/>
                <a:cs typeface="+mn-lt"/>
              </a:rPr>
              <a:t> Date accessed 23.03.2021.</a:t>
            </a:r>
            <a:endParaRPr lang="en-US" sz="1200" dirty="0">
              <a:ea typeface="+mn-lt"/>
              <a:cs typeface="+mn-lt"/>
            </a:endParaRPr>
          </a:p>
          <a:p>
            <a:endParaRPr lang="en-US" sz="1200" dirty="0">
              <a:ea typeface="+mn-lt"/>
              <a:cs typeface="+mn-lt"/>
            </a:endParaRPr>
          </a:p>
          <a:p>
            <a:r>
              <a:rPr lang="en-US" sz="1200">
                <a:ea typeface="+mn-lt"/>
                <a:cs typeface="+mn-lt"/>
              </a:rPr>
              <a:t>McDonalds Corporate. (2021). </a:t>
            </a:r>
            <a:r>
              <a:rPr lang="en-US" sz="1200" i="1">
                <a:ea typeface="+mn-lt"/>
                <a:cs typeface="+mn-lt"/>
              </a:rPr>
              <a:t>What is McDonald’s corporate social responsibility (CSR) policy?</a:t>
            </a:r>
            <a:r>
              <a:rPr lang="en-US" sz="1200" dirty="0">
                <a:ea typeface="+mn-lt"/>
                <a:cs typeface="+mn-lt"/>
              </a:rPr>
              <a:t> </a:t>
            </a:r>
            <a:r>
              <a:rPr lang="en-US" sz="1200" u="sng" dirty="0">
                <a:ea typeface="+mn-lt"/>
                <a:cs typeface="+mn-lt"/>
                <a:hlinkClick r:id="rId7"/>
              </a:rPr>
              <a:t>https://www.mcdonalds.com/gb/en-gb/help/faq/19263-what-is-mcdonalds-corporate-social-responsibility-csr-policy.html</a:t>
            </a:r>
            <a:r>
              <a:rPr lang="en-US" sz="1200">
                <a:ea typeface="+mn-lt"/>
                <a:cs typeface="+mn-lt"/>
              </a:rPr>
              <a:t> Date accessed 23.03.2021.</a:t>
            </a:r>
            <a:endParaRPr lang="en-US" sz="1200" dirty="0">
              <a:ea typeface="+mn-lt"/>
              <a:cs typeface="+mn-lt"/>
            </a:endParaRPr>
          </a:p>
          <a:p>
            <a:endParaRPr lang="en-US" sz="1200" dirty="0">
              <a:ea typeface="+mn-lt"/>
              <a:cs typeface="+mn-lt"/>
            </a:endParaRPr>
          </a:p>
          <a:p>
            <a:r>
              <a:rPr lang="en-US" sz="1200">
                <a:ea typeface="+mn-lt"/>
                <a:cs typeface="+mn-lt"/>
              </a:rPr>
              <a:t>Merriam-Webster, Incorporated. (2021). </a:t>
            </a:r>
            <a:r>
              <a:rPr lang="en-US" sz="1200" i="1">
                <a:ea typeface="+mn-lt"/>
                <a:cs typeface="+mn-lt"/>
              </a:rPr>
              <a:t>fast-food</a:t>
            </a:r>
            <a:r>
              <a:rPr lang="en-US" sz="1200">
                <a:ea typeface="+mn-lt"/>
                <a:cs typeface="+mn-lt"/>
              </a:rPr>
              <a:t>. Merriam-Webster. </a:t>
            </a:r>
            <a:r>
              <a:rPr lang="en-US" sz="1200" u="sng" dirty="0">
                <a:ea typeface="+mn-lt"/>
                <a:cs typeface="+mn-lt"/>
                <a:hlinkClick r:id="rId8"/>
              </a:rPr>
              <a:t>https://www.merriam-webster.com/dictionary/fast-food</a:t>
            </a:r>
            <a:r>
              <a:rPr lang="en-US" sz="1200">
                <a:ea typeface="+mn-lt"/>
                <a:cs typeface="+mn-lt"/>
              </a:rPr>
              <a:t> Date accessed 23.03.2021.</a:t>
            </a:r>
            <a:endParaRPr lang="en-US" sz="1200" dirty="0">
              <a:ea typeface="+mn-lt"/>
              <a:cs typeface="+mn-lt"/>
            </a:endParaRPr>
          </a:p>
          <a:p>
            <a:endParaRPr lang="en-US" sz="1200" dirty="0">
              <a:ea typeface="+mn-lt"/>
              <a:cs typeface="+mn-lt"/>
            </a:endParaRPr>
          </a:p>
          <a:p>
            <a:r>
              <a:rPr lang="en-US" sz="1200">
                <a:ea typeface="+mn-lt"/>
                <a:cs typeface="+mn-lt"/>
              </a:rPr>
              <a:t>Morgans, L. C., Bolt, S., Bruno-McClung, E., van Dijk, L., Escobar, M. P., Buller, H. J., ... &amp; Reyher, K. K. (2021). A participatory, farmer-led approach to changing practices around antimicrobial use on UK farms. </a:t>
            </a:r>
            <a:r>
              <a:rPr lang="en-US" sz="1200" i="1">
                <a:ea typeface="+mn-lt"/>
                <a:cs typeface="+mn-lt"/>
              </a:rPr>
              <a:t>Journal of Dairy Science</a:t>
            </a:r>
            <a:r>
              <a:rPr lang="en-US" sz="1200">
                <a:ea typeface="+mn-lt"/>
                <a:cs typeface="+mn-lt"/>
              </a:rPr>
              <a:t>, </a:t>
            </a:r>
            <a:r>
              <a:rPr lang="en-US" sz="1200" i="1">
                <a:ea typeface="+mn-lt"/>
                <a:cs typeface="+mn-lt"/>
              </a:rPr>
              <a:t>104</a:t>
            </a:r>
            <a:r>
              <a:rPr lang="en-US" sz="1200">
                <a:ea typeface="+mn-lt"/>
                <a:cs typeface="+mn-lt"/>
              </a:rPr>
              <a:t>(2), 2212-2230.</a:t>
            </a:r>
            <a:endParaRPr lang="en-US" sz="1200" dirty="0">
              <a:ea typeface="+mn-lt"/>
              <a:cs typeface="+mn-lt"/>
            </a:endParaRPr>
          </a:p>
          <a:p>
            <a:endParaRPr lang="en-US" sz="1200" dirty="0">
              <a:ea typeface="+mn-lt"/>
              <a:cs typeface="+mn-lt"/>
            </a:endParaRPr>
          </a:p>
          <a:p>
            <a:r>
              <a:rPr lang="en-US" sz="1200">
                <a:ea typeface="+mn-lt"/>
                <a:cs typeface="+mn-lt"/>
              </a:rPr>
              <a:t>Mozammel, S. (2019). AN ANALYSIS OF MCDONALD’S CORPORATION FROM MODERNIST AND POSTMODERNIST PERSPECTIVES. </a:t>
            </a:r>
            <a:r>
              <a:rPr lang="en-US" sz="1200" i="1">
                <a:ea typeface="+mn-lt"/>
                <a:cs typeface="+mn-lt"/>
              </a:rPr>
              <a:t>Humanities &amp; Social Sciences Reviews</a:t>
            </a:r>
            <a:r>
              <a:rPr lang="en-US" sz="1200">
                <a:ea typeface="+mn-lt"/>
                <a:cs typeface="+mn-lt"/>
              </a:rPr>
              <a:t>, </a:t>
            </a:r>
            <a:r>
              <a:rPr lang="en-US" sz="1200" i="1">
                <a:ea typeface="+mn-lt"/>
                <a:cs typeface="+mn-lt"/>
              </a:rPr>
              <a:t>7</a:t>
            </a:r>
            <a:r>
              <a:rPr lang="en-US" sz="1200">
                <a:ea typeface="+mn-lt"/>
                <a:cs typeface="+mn-lt"/>
              </a:rPr>
              <a:t>(2), 572-580.</a:t>
            </a:r>
            <a:endParaRPr lang="en-US" sz="1200" dirty="0">
              <a:ea typeface="+mn-lt"/>
              <a:cs typeface="+mn-lt"/>
            </a:endParaRPr>
          </a:p>
          <a:p>
            <a:endParaRPr lang="en-US" sz="1200" dirty="0">
              <a:ea typeface="+mn-lt"/>
              <a:cs typeface="+mn-lt"/>
            </a:endParaRPr>
          </a:p>
          <a:p>
            <a:r>
              <a:rPr lang="en-US" sz="1200">
                <a:ea typeface="+mn-lt"/>
                <a:cs typeface="+mn-lt"/>
              </a:rPr>
              <a:t>Nagarajan, K., Kee, D. M. H., Thevarajan, R., Kumaran, S., Letchumanan, M., &amp; Aziz, A. (2019).  Efforts of McDonald’s Towards Green Environment: Case Study on McDonald’s. </a:t>
            </a:r>
            <a:r>
              <a:rPr lang="en-US" sz="1200" i="1">
                <a:ea typeface="+mn-lt"/>
                <a:cs typeface="+mn-lt"/>
              </a:rPr>
              <a:t>International journal of Tourism and hospitality in Asia Pasific</a:t>
            </a:r>
            <a:r>
              <a:rPr lang="en-US" sz="1200">
                <a:ea typeface="+mn-lt"/>
                <a:cs typeface="+mn-lt"/>
              </a:rPr>
              <a:t>, </a:t>
            </a:r>
            <a:r>
              <a:rPr lang="en-US" sz="1200" i="1">
                <a:ea typeface="+mn-lt"/>
                <a:cs typeface="+mn-lt"/>
              </a:rPr>
              <a:t>2</a:t>
            </a:r>
            <a:r>
              <a:rPr lang="en-US" sz="1200">
                <a:ea typeface="+mn-lt"/>
                <a:cs typeface="+mn-lt"/>
              </a:rPr>
              <a:t>(2).</a:t>
            </a:r>
            <a:endParaRPr lang="en-US" sz="1200" dirty="0">
              <a:ea typeface="+mn-lt"/>
              <a:cs typeface="+mn-lt"/>
            </a:endParaRPr>
          </a:p>
          <a:p>
            <a:endParaRPr lang="en-US" sz="1200" dirty="0">
              <a:ea typeface="+mn-lt"/>
              <a:cs typeface="+mn-lt"/>
            </a:endParaRPr>
          </a:p>
          <a:p>
            <a:r>
              <a:rPr lang="en-US" sz="1200">
                <a:ea typeface="+mn-lt"/>
                <a:cs typeface="+mn-lt"/>
              </a:rPr>
              <a:t>Newsdesk Cambridge. (2019). </a:t>
            </a:r>
            <a:r>
              <a:rPr lang="en-US" sz="1200" i="1">
                <a:ea typeface="+mn-lt"/>
                <a:cs typeface="+mn-lt"/>
              </a:rPr>
              <a:t>Fast food and creativity – not an obvious partnership</a:t>
            </a:r>
            <a:r>
              <a:rPr lang="en-US" sz="1200">
                <a:ea typeface="+mn-lt"/>
                <a:cs typeface="+mn-lt"/>
              </a:rPr>
              <a:t>. Cambridge Independent. </a:t>
            </a:r>
            <a:r>
              <a:rPr lang="en-US" sz="1200" u="sng" dirty="0">
                <a:ea typeface="+mn-lt"/>
                <a:cs typeface="+mn-lt"/>
                <a:hlinkClick r:id="rId9"/>
              </a:rPr>
              <a:t>https://www.cambridgeindependent.co.uk/business/fast-food-and-</a:t>
            </a:r>
            <a:r>
              <a:rPr lang="en-US" sz="1200" u="sng">
                <a:ea typeface="+mn-lt"/>
                <a:cs typeface="+mn-lt"/>
              </a:rPr>
              <a:t>creativity-not-an-obvious-partnership-9067510/</a:t>
            </a:r>
            <a:r>
              <a:rPr lang="en-US" sz="1200">
                <a:ea typeface="+mn-lt"/>
                <a:cs typeface="+mn-lt"/>
              </a:rPr>
              <a:t> Date accessed 23.03.2021.</a:t>
            </a:r>
            <a:endParaRPr lang="en-US" sz="1200" dirty="0">
              <a:ea typeface="+mn-lt"/>
              <a:cs typeface="+mn-lt"/>
            </a:endParaRPr>
          </a:p>
          <a:p>
            <a:endParaRPr lang="en-US" sz="1200" dirty="0">
              <a:ea typeface="+mn-lt"/>
              <a:cs typeface="+mn-lt"/>
            </a:endParaRPr>
          </a:p>
          <a:p>
            <a:r>
              <a:rPr lang="en-US" sz="1200">
                <a:ea typeface="+mn-lt"/>
                <a:cs typeface="+mn-lt"/>
              </a:rPr>
              <a:t>NSF International. (2021). </a:t>
            </a:r>
            <a:r>
              <a:rPr lang="en-US" sz="1200" i="1">
                <a:ea typeface="+mn-lt"/>
                <a:cs typeface="+mn-lt"/>
              </a:rPr>
              <a:t>Reopening After Covid 19</a:t>
            </a:r>
            <a:r>
              <a:rPr lang="en-US" sz="1200">
                <a:ea typeface="+mn-lt"/>
                <a:cs typeface="+mn-lt"/>
              </a:rPr>
              <a:t>. </a:t>
            </a:r>
            <a:r>
              <a:rPr lang="en-US" sz="1200" u="sng" dirty="0">
                <a:ea typeface="+mn-lt"/>
                <a:cs typeface="+mn-lt"/>
                <a:hlinkClick r:id="rId10"/>
              </a:rPr>
              <a:t>https://www.nsfinternationalfood.co.uk/  </a:t>
            </a:r>
            <a:r>
              <a:rPr lang="en-US" sz="1200" dirty="0">
                <a:ea typeface="+mn-lt"/>
                <a:cs typeface="+mn-lt"/>
                <a:hlinkClick r:id="rId10"/>
              </a:rPr>
              <a:t>Date accessed 23.03.2021.</a:t>
            </a:r>
            <a:r>
              <a:rPr lang="en-US" sz="1200" u="sng" dirty="0">
                <a:ea typeface="+mn-lt"/>
                <a:cs typeface="+mn-lt"/>
                <a:hlinkClick r:id="rId10"/>
              </a:rPr>
              <a:t>  </a:t>
            </a:r>
            <a:endParaRPr lang="en-US" sz="1200" dirty="0">
              <a:ea typeface="+mn-lt"/>
              <a:cs typeface="+mn-lt"/>
            </a:endParaRPr>
          </a:p>
        </p:txBody>
      </p:sp>
    </p:spTree>
    <p:extLst>
      <p:ext uri="{BB962C8B-B14F-4D97-AF65-F5344CB8AC3E}">
        <p14:creationId xmlns:p14="http://schemas.microsoft.com/office/powerpoint/2010/main" val="37337597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B1DEA-AE73-465C-8040-0ABE0F21D91F}"/>
              </a:ext>
            </a:extLst>
          </p:cNvPr>
          <p:cNvSpPr>
            <a:spLocks noGrp="1"/>
          </p:cNvSpPr>
          <p:nvPr>
            <p:ph type="title"/>
          </p:nvPr>
        </p:nvSpPr>
        <p:spPr>
          <a:xfrm>
            <a:off x="550653" y="379502"/>
            <a:ext cx="10515600" cy="1325563"/>
          </a:xfrm>
        </p:spPr>
        <p:txBody>
          <a:bodyPr/>
          <a:lstStyle/>
          <a:p>
            <a:r>
              <a:rPr lang="en-US">
                <a:solidFill>
                  <a:schemeClr val="bg2">
                    <a:lumMod val="50000"/>
                  </a:schemeClr>
                </a:solidFill>
                <a:cs typeface="Calibri Light"/>
              </a:rPr>
              <a:t>Refs</a:t>
            </a:r>
            <a:r>
              <a:rPr lang="en-US" dirty="0">
                <a:cs typeface="Calibri Light"/>
              </a:rPr>
              <a:t> </a:t>
            </a:r>
          </a:p>
        </p:txBody>
      </p:sp>
      <p:sp>
        <p:nvSpPr>
          <p:cNvPr id="3" name="TextBox 2">
            <a:extLst>
              <a:ext uri="{FF2B5EF4-FFF2-40B4-BE49-F238E27FC236}">
                <a16:creationId xmlns:a16="http://schemas.microsoft.com/office/drawing/2014/main" id="{BE885C06-1BCD-4C2D-A0CC-8DAB522FA261}"/>
              </a:ext>
            </a:extLst>
          </p:cNvPr>
          <p:cNvSpPr txBox="1"/>
          <p:nvPr/>
        </p:nvSpPr>
        <p:spPr>
          <a:xfrm>
            <a:off x="554966" y="1403231"/>
            <a:ext cx="11110822" cy="54476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ea typeface="+mn-lt"/>
                <a:cs typeface="+mn-lt"/>
              </a:rPr>
              <a:t>Oxford University Press. (2021a). </a:t>
            </a:r>
            <a:r>
              <a:rPr lang="en-US" sz="1200" i="1">
                <a:ea typeface="+mn-lt"/>
                <a:cs typeface="+mn-lt"/>
              </a:rPr>
              <a:t>autocratic</a:t>
            </a:r>
            <a:r>
              <a:rPr lang="en-US" sz="1200">
                <a:ea typeface="+mn-lt"/>
                <a:cs typeface="+mn-lt"/>
              </a:rPr>
              <a:t>. Oxford Learners Dictionaries. </a:t>
            </a:r>
            <a:r>
              <a:rPr lang="en-US" sz="1200" dirty="0">
                <a:ea typeface="+mn-lt"/>
                <a:cs typeface="+mn-lt"/>
                <a:hlinkClick r:id="rId3"/>
              </a:rPr>
              <a:t>https://www.oxfordlearnersdictionaries.com/definition/english/autocratic?q=autocratic%E2%80%8B</a:t>
            </a:r>
            <a:r>
              <a:rPr lang="en-US" sz="1200">
                <a:ea typeface="+mn-lt"/>
                <a:cs typeface="+mn-lt"/>
              </a:rPr>
              <a:t> Date accessed 23.03.2021</a:t>
            </a:r>
          </a:p>
          <a:p>
            <a:endParaRPr lang="en-US" sz="1200" dirty="0">
              <a:ea typeface="+mn-lt"/>
              <a:cs typeface="+mn-lt"/>
            </a:endParaRPr>
          </a:p>
          <a:p>
            <a:r>
              <a:rPr lang="en-US" sz="1200">
                <a:ea typeface="+mn-lt"/>
                <a:cs typeface="+mn-lt"/>
              </a:rPr>
              <a:t>Panwar, D., &amp; Patra, S. (2017). Localization in Fast Food industry: A case study on McDonald’s strategy in India. </a:t>
            </a:r>
            <a:r>
              <a:rPr lang="en-US" sz="1200" i="1">
                <a:ea typeface="+mn-lt"/>
                <a:cs typeface="+mn-lt"/>
              </a:rPr>
              <a:t>Journal of Arts, Science &amp; Commerce</a:t>
            </a:r>
            <a:r>
              <a:rPr lang="en-US" sz="1200">
                <a:ea typeface="+mn-lt"/>
                <a:cs typeface="+mn-lt"/>
              </a:rPr>
              <a:t>, </a:t>
            </a:r>
            <a:r>
              <a:rPr lang="en-US" sz="1200" i="1">
                <a:ea typeface="+mn-lt"/>
                <a:cs typeface="+mn-lt"/>
              </a:rPr>
              <a:t>8</a:t>
            </a:r>
            <a:r>
              <a:rPr lang="en-US" sz="1200">
                <a:ea typeface="+mn-lt"/>
                <a:cs typeface="+mn-lt"/>
              </a:rPr>
              <a:t>(1), 70-74.</a:t>
            </a:r>
            <a:endParaRPr lang="en-US" sz="1200" dirty="0">
              <a:ea typeface="+mn-lt"/>
              <a:cs typeface="+mn-lt"/>
            </a:endParaRPr>
          </a:p>
          <a:p>
            <a:endParaRPr lang="en-US" sz="1200" dirty="0">
              <a:ea typeface="+mn-lt"/>
              <a:cs typeface="+mn-lt"/>
            </a:endParaRPr>
          </a:p>
          <a:p>
            <a:r>
              <a:rPr lang="en-US" sz="1200">
                <a:ea typeface="+mn-lt"/>
                <a:cs typeface="+mn-lt"/>
              </a:rPr>
              <a:t>People McDonalds. (2021). </a:t>
            </a:r>
            <a:r>
              <a:rPr lang="en-US" sz="1200" i="1">
                <a:ea typeface="+mn-lt"/>
                <a:cs typeface="+mn-lt"/>
              </a:rPr>
              <a:t>Parents Information</a:t>
            </a:r>
            <a:r>
              <a:rPr lang="en-US" sz="1200">
                <a:ea typeface="+mn-lt"/>
                <a:cs typeface="+mn-lt"/>
              </a:rPr>
              <a:t>. </a:t>
            </a:r>
            <a:r>
              <a:rPr lang="en-US" sz="1200" dirty="0">
                <a:ea typeface="+mn-lt"/>
                <a:cs typeface="+mn-lt"/>
                <a:hlinkClick r:id="rId4"/>
              </a:rPr>
              <a:t>https://people.mcdonalds.co.uk/parents-information/</a:t>
            </a:r>
            <a:r>
              <a:rPr lang="en-US" sz="1200">
                <a:ea typeface="+mn-lt"/>
                <a:cs typeface="+mn-lt"/>
              </a:rPr>
              <a:t> Date accessed 23.03.2021.</a:t>
            </a:r>
            <a:endParaRPr lang="en-US" sz="1200" dirty="0">
              <a:ea typeface="+mn-lt"/>
              <a:cs typeface="+mn-lt"/>
            </a:endParaRPr>
          </a:p>
          <a:p>
            <a:endParaRPr lang="en-US" sz="1200" dirty="0">
              <a:ea typeface="+mn-lt"/>
              <a:cs typeface="+mn-lt"/>
            </a:endParaRPr>
          </a:p>
          <a:p>
            <a:r>
              <a:rPr lang="en-US" sz="1200">
                <a:ea typeface="+mn-lt"/>
                <a:cs typeface="+mn-lt"/>
              </a:rPr>
              <a:t>Raj, S. K., &amp; Singh, N. K. (2021). Strategizing of Fast Food Industries using A Balanced Scorecard Approach: A Case Study of McDonald’s Corporation. </a:t>
            </a:r>
            <a:r>
              <a:rPr lang="en-US" sz="1200" i="1">
                <a:ea typeface="+mn-lt"/>
                <a:cs typeface="+mn-lt"/>
              </a:rPr>
              <a:t>Raj, SK &amp; Singh, NK (2020). Strategizing of fast food industries using a balanced scorecard approach: A case study of McDonald’s Corporation. International Journal of Humanities, Arts and Social Sciences</a:t>
            </a:r>
            <a:r>
              <a:rPr lang="en-US" sz="1200">
                <a:ea typeface="+mn-lt"/>
                <a:cs typeface="+mn-lt"/>
              </a:rPr>
              <a:t>, </a:t>
            </a:r>
            <a:r>
              <a:rPr lang="en-US" sz="1200" i="1">
                <a:ea typeface="+mn-lt"/>
                <a:cs typeface="+mn-lt"/>
              </a:rPr>
              <a:t>6</a:t>
            </a:r>
            <a:r>
              <a:rPr lang="en-US" sz="1200">
                <a:ea typeface="+mn-lt"/>
                <a:cs typeface="+mn-lt"/>
              </a:rPr>
              <a:t>(6), 258-273.</a:t>
            </a:r>
            <a:endParaRPr lang="en-US" sz="1200" dirty="0">
              <a:ea typeface="+mn-lt"/>
              <a:cs typeface="+mn-lt"/>
            </a:endParaRPr>
          </a:p>
          <a:p>
            <a:endParaRPr lang="en-US" sz="1200" dirty="0">
              <a:ea typeface="+mn-lt"/>
              <a:cs typeface="+mn-lt"/>
            </a:endParaRPr>
          </a:p>
          <a:p>
            <a:r>
              <a:rPr lang="en-US" sz="1200">
                <a:ea typeface="+mn-lt"/>
                <a:cs typeface="+mn-lt"/>
              </a:rPr>
              <a:t>Ronald McDonald House Charities Australia. (2020). </a:t>
            </a:r>
            <a:r>
              <a:rPr lang="en-US" sz="1200" i="1">
                <a:ea typeface="+mn-lt"/>
                <a:cs typeface="+mn-lt"/>
              </a:rPr>
              <a:t>McHappy Day</a:t>
            </a:r>
            <a:r>
              <a:rPr lang="en-US" sz="1200">
                <a:ea typeface="+mn-lt"/>
                <a:cs typeface="+mn-lt"/>
              </a:rPr>
              <a:t>. RMHC Org. </a:t>
            </a:r>
            <a:r>
              <a:rPr lang="en-US" sz="1200" u="sng" dirty="0">
                <a:ea typeface="+mn-lt"/>
                <a:cs typeface="+mn-lt"/>
                <a:hlinkClick r:id="rId5"/>
              </a:rPr>
              <a:t>https://www.rmhc.org.au/mchappyday</a:t>
            </a:r>
            <a:r>
              <a:rPr lang="en-US" sz="1200">
                <a:ea typeface="+mn-lt"/>
                <a:cs typeface="+mn-lt"/>
              </a:rPr>
              <a:t> Date accessed 23.03.2021.</a:t>
            </a:r>
            <a:endParaRPr lang="en-US" sz="1200" dirty="0">
              <a:ea typeface="+mn-lt"/>
              <a:cs typeface="+mn-lt"/>
            </a:endParaRPr>
          </a:p>
          <a:p>
            <a:endParaRPr lang="en-US" sz="1200" dirty="0">
              <a:ea typeface="+mn-lt"/>
              <a:cs typeface="+mn-lt"/>
            </a:endParaRPr>
          </a:p>
          <a:p>
            <a:r>
              <a:rPr lang="en-US" sz="1200">
                <a:ea typeface="+mn-lt"/>
                <a:cs typeface="+mn-lt"/>
              </a:rPr>
              <a:t>Rowley, B., &amp; McMurtrey, M. E. (2016). McDonald’s and the Triple Bottom Line: A Case Study of Corporate Sustainability. </a:t>
            </a:r>
            <a:r>
              <a:rPr lang="en-US" sz="1200" i="1">
                <a:ea typeface="+mn-lt"/>
                <a:cs typeface="+mn-lt"/>
              </a:rPr>
              <a:t>Journal of Strategic Innovation and Sustainability</a:t>
            </a:r>
            <a:r>
              <a:rPr lang="en-US" sz="1200">
                <a:ea typeface="+mn-lt"/>
                <a:cs typeface="+mn-lt"/>
              </a:rPr>
              <a:t>, </a:t>
            </a:r>
            <a:r>
              <a:rPr lang="en-US" sz="1200" i="1">
                <a:ea typeface="+mn-lt"/>
                <a:cs typeface="+mn-lt"/>
              </a:rPr>
              <a:t>11</a:t>
            </a:r>
            <a:r>
              <a:rPr lang="en-US" sz="1200">
                <a:ea typeface="+mn-lt"/>
                <a:cs typeface="+mn-lt"/>
              </a:rPr>
              <a:t>(1), 33-37. Date Accessed 23.03.2021.</a:t>
            </a:r>
            <a:endParaRPr lang="en-US" sz="1200" dirty="0">
              <a:ea typeface="+mn-lt"/>
              <a:cs typeface="+mn-lt"/>
            </a:endParaRPr>
          </a:p>
          <a:p>
            <a:endParaRPr lang="en-US" sz="1200" dirty="0">
              <a:ea typeface="+mn-lt"/>
              <a:cs typeface="+mn-lt"/>
            </a:endParaRPr>
          </a:p>
          <a:p>
            <a:r>
              <a:rPr lang="en-US" sz="1200">
                <a:ea typeface="+mn-lt"/>
                <a:cs typeface="+mn-lt"/>
              </a:rPr>
              <a:t>Royle, T. (2010). ‘Low-road Americanization’ and the global ‘McJob’: a longitudinal analysis of work, pay and unionization in the international fast-food industry. </a:t>
            </a:r>
            <a:r>
              <a:rPr lang="en-US" sz="1200" i="1">
                <a:ea typeface="+mn-lt"/>
                <a:cs typeface="+mn-lt"/>
              </a:rPr>
              <a:t>Labor History</a:t>
            </a:r>
            <a:r>
              <a:rPr lang="en-US" sz="1200">
                <a:ea typeface="+mn-lt"/>
                <a:cs typeface="+mn-lt"/>
              </a:rPr>
              <a:t>, </a:t>
            </a:r>
            <a:r>
              <a:rPr lang="en-US" sz="1200" i="1">
                <a:ea typeface="+mn-lt"/>
                <a:cs typeface="+mn-lt"/>
              </a:rPr>
              <a:t>51</a:t>
            </a:r>
            <a:r>
              <a:rPr lang="en-US" sz="1200">
                <a:ea typeface="+mn-lt"/>
                <a:cs typeface="+mn-lt"/>
              </a:rPr>
              <a:t>(2), 249-270. Date accessed 23.03.2021.</a:t>
            </a:r>
            <a:endParaRPr lang="en-US" sz="1200" dirty="0">
              <a:ea typeface="+mn-lt"/>
              <a:cs typeface="+mn-lt"/>
            </a:endParaRPr>
          </a:p>
          <a:p>
            <a:endParaRPr lang="en-US" sz="1200" dirty="0">
              <a:ea typeface="+mn-lt"/>
              <a:cs typeface="+mn-lt"/>
            </a:endParaRPr>
          </a:p>
          <a:p>
            <a:r>
              <a:rPr lang="en-US" sz="1200">
                <a:ea typeface="+mn-lt"/>
                <a:cs typeface="+mn-lt"/>
              </a:rPr>
              <a:t>Scott, H. M., Acuff, G., Bergeron, G., Bourassa, M. W., Gill, J., Graham, D. W., ... &amp; Wittum, T. E. (2019). Critically important antibiotics: criteria and approaches for measuring and reducing their use in food animal agriculture. </a:t>
            </a:r>
            <a:r>
              <a:rPr lang="en-US" sz="1200" i="1">
                <a:ea typeface="+mn-lt"/>
                <a:cs typeface="+mn-lt"/>
              </a:rPr>
              <a:t>Annals of the New York Academy of Sciences</a:t>
            </a:r>
            <a:r>
              <a:rPr lang="en-US" sz="1200">
                <a:ea typeface="+mn-lt"/>
                <a:cs typeface="+mn-lt"/>
              </a:rPr>
              <a:t>, </a:t>
            </a:r>
            <a:r>
              <a:rPr lang="en-US" sz="1200" i="1">
                <a:ea typeface="+mn-lt"/>
                <a:cs typeface="+mn-lt"/>
              </a:rPr>
              <a:t>1441</a:t>
            </a:r>
            <a:r>
              <a:rPr lang="en-US" sz="1200">
                <a:ea typeface="+mn-lt"/>
                <a:cs typeface="+mn-lt"/>
              </a:rPr>
              <a:t>(1), 8.</a:t>
            </a:r>
            <a:endParaRPr lang="en-US" sz="1200" dirty="0">
              <a:ea typeface="+mn-lt"/>
              <a:cs typeface="+mn-lt"/>
            </a:endParaRPr>
          </a:p>
          <a:p>
            <a:endParaRPr lang="en-US" sz="1200" dirty="0">
              <a:ea typeface="+mn-lt"/>
              <a:cs typeface="+mn-lt"/>
            </a:endParaRPr>
          </a:p>
          <a:p>
            <a:r>
              <a:rPr lang="en-US" sz="1200">
                <a:ea typeface="+mn-lt"/>
                <a:cs typeface="+mn-lt"/>
              </a:rPr>
              <a:t>Sherman, E. (2018). </a:t>
            </a:r>
            <a:r>
              <a:rPr lang="en-US" sz="1200" i="1">
                <a:ea typeface="+mn-lt"/>
                <a:cs typeface="+mn-lt"/>
              </a:rPr>
              <a:t>How Many Workers Must Live In Poverty For McDonalds CEO To Make $21.8 Million?</a:t>
            </a:r>
            <a:r>
              <a:rPr lang="en-US" sz="1200">
                <a:ea typeface="+mn-lt"/>
                <a:cs typeface="+mn-lt"/>
              </a:rPr>
              <a:t> Forbes. </a:t>
            </a:r>
            <a:r>
              <a:rPr lang="en-US" sz="1200" u="sng" dirty="0">
                <a:ea typeface="+mn-lt"/>
                <a:cs typeface="+mn-lt"/>
                <a:hlinkClick r:id="rId6"/>
              </a:rPr>
              <a:t>https://www.forbes.com/sites/eriksherman/2018/07/12/how-many-workers-must-live-in-poverty-for-mcdonalds-ceo-to-make-21-8-million/?sh=160d4c301092</a:t>
            </a:r>
            <a:r>
              <a:rPr lang="en-US" sz="1200">
                <a:ea typeface="+mn-lt"/>
                <a:cs typeface="+mn-lt"/>
              </a:rPr>
              <a:t> Date accessed 23.03.2021.</a:t>
            </a:r>
            <a:endParaRPr lang="en-US" sz="1200" dirty="0">
              <a:ea typeface="+mn-lt"/>
              <a:cs typeface="+mn-lt"/>
            </a:endParaRPr>
          </a:p>
          <a:p>
            <a:endParaRPr lang="en-US" sz="1200" dirty="0">
              <a:ea typeface="+mn-lt"/>
              <a:cs typeface="+mn-lt"/>
            </a:endParaRPr>
          </a:p>
          <a:p>
            <a:r>
              <a:rPr lang="en-US" sz="1200">
                <a:ea typeface="+mn-lt"/>
                <a:cs typeface="+mn-lt"/>
              </a:rPr>
              <a:t>Srinivas, S. (2015). McDonald's to axe deforestation from its global supply chain. </a:t>
            </a:r>
            <a:r>
              <a:rPr lang="en-US" sz="1200" i="1">
                <a:ea typeface="+mn-lt"/>
                <a:cs typeface="+mn-lt"/>
              </a:rPr>
              <a:t>The Guardian</a:t>
            </a:r>
            <a:r>
              <a:rPr lang="en-US" sz="1200">
                <a:ea typeface="+mn-lt"/>
                <a:cs typeface="+mn-lt"/>
              </a:rPr>
              <a:t>, </a:t>
            </a:r>
            <a:r>
              <a:rPr lang="en-US" sz="1200" i="1">
                <a:ea typeface="+mn-lt"/>
                <a:cs typeface="+mn-lt"/>
              </a:rPr>
              <a:t>24</a:t>
            </a:r>
            <a:r>
              <a:rPr lang="en-US" sz="1200">
                <a:ea typeface="+mn-lt"/>
                <a:cs typeface="+mn-lt"/>
              </a:rPr>
              <a:t>.Statista. (2021). </a:t>
            </a:r>
            <a:r>
              <a:rPr lang="en-US" sz="1200" i="1">
                <a:ea typeface="+mn-lt"/>
                <a:cs typeface="+mn-lt"/>
              </a:rPr>
              <a:t>McDonald’s: brand value 2006–2020</a:t>
            </a:r>
            <a:r>
              <a:rPr lang="en-US" sz="1200">
                <a:ea typeface="+mn-lt"/>
                <a:cs typeface="+mn-lt"/>
              </a:rPr>
              <a:t>.</a:t>
            </a:r>
            <a:r>
              <a:rPr lang="en-US" sz="1200" u="sng" dirty="0">
                <a:ea typeface="+mn-lt"/>
                <a:cs typeface="+mn-lt"/>
                <a:hlinkClick r:id="rId7"/>
              </a:rPr>
              <a:t>https://www.statista.com/statistics/326059/mcdonalds-brand-value/</a:t>
            </a:r>
            <a:r>
              <a:rPr lang="en-US" sz="1200">
                <a:ea typeface="+mn-lt"/>
                <a:cs typeface="+mn-lt"/>
              </a:rPr>
              <a:t> Date accessed 20.03.2021.</a:t>
            </a:r>
            <a:endParaRPr lang="en-US" sz="1200" dirty="0">
              <a:ea typeface="+mn-lt"/>
              <a:cs typeface="+mn-lt"/>
            </a:endParaRPr>
          </a:p>
          <a:p>
            <a:endParaRPr lang="en-US" sz="1200" dirty="0">
              <a:ea typeface="+mn-lt"/>
              <a:cs typeface="+mn-lt"/>
            </a:endParaRPr>
          </a:p>
          <a:p>
            <a:r>
              <a:rPr lang="en-US" sz="1200">
                <a:ea typeface="+mn-lt"/>
                <a:cs typeface="+mn-lt"/>
              </a:rPr>
              <a:t>Su, C. H. J., Tsai, C. H. K., Chen, M. H., &amp; Lv, W. Q. (2019). US sustainable food market generation Z consumer segments. </a:t>
            </a:r>
            <a:r>
              <a:rPr lang="en-US" sz="1200" i="1">
                <a:ea typeface="+mn-lt"/>
                <a:cs typeface="+mn-lt"/>
              </a:rPr>
              <a:t>Sustainability</a:t>
            </a:r>
            <a:r>
              <a:rPr lang="en-US" sz="1200">
                <a:ea typeface="+mn-lt"/>
                <a:cs typeface="+mn-lt"/>
              </a:rPr>
              <a:t>, </a:t>
            </a:r>
            <a:r>
              <a:rPr lang="en-US" sz="1200" i="1">
                <a:ea typeface="+mn-lt"/>
                <a:cs typeface="+mn-lt"/>
              </a:rPr>
              <a:t>11</a:t>
            </a:r>
            <a:r>
              <a:rPr lang="en-US" sz="1200">
                <a:ea typeface="+mn-lt"/>
                <a:cs typeface="+mn-lt"/>
              </a:rPr>
              <a:t>(13), 3607.</a:t>
            </a:r>
            <a:endParaRPr lang="en-US" sz="1200" dirty="0">
              <a:ea typeface="+mn-lt"/>
              <a:cs typeface="+mn-lt"/>
            </a:endParaRPr>
          </a:p>
        </p:txBody>
      </p:sp>
    </p:spTree>
    <p:extLst>
      <p:ext uri="{BB962C8B-B14F-4D97-AF65-F5344CB8AC3E}">
        <p14:creationId xmlns:p14="http://schemas.microsoft.com/office/powerpoint/2010/main" val="4417973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B1DEA-AE73-465C-8040-0ABE0F21D91F}"/>
              </a:ext>
            </a:extLst>
          </p:cNvPr>
          <p:cNvSpPr>
            <a:spLocks noGrp="1"/>
          </p:cNvSpPr>
          <p:nvPr>
            <p:ph type="title"/>
          </p:nvPr>
        </p:nvSpPr>
        <p:spPr>
          <a:xfrm>
            <a:off x="507521" y="379502"/>
            <a:ext cx="10515600" cy="1325563"/>
          </a:xfrm>
        </p:spPr>
        <p:txBody>
          <a:bodyPr/>
          <a:lstStyle/>
          <a:p>
            <a:r>
              <a:rPr lang="en-US">
                <a:solidFill>
                  <a:schemeClr val="bg2">
                    <a:lumMod val="50000"/>
                  </a:schemeClr>
                </a:solidFill>
                <a:cs typeface="Calibri Light"/>
              </a:rPr>
              <a:t>Refs </a:t>
            </a:r>
            <a:endParaRPr lang="en-US">
              <a:cs typeface="Calibri Light"/>
            </a:endParaRPr>
          </a:p>
        </p:txBody>
      </p:sp>
      <p:sp>
        <p:nvSpPr>
          <p:cNvPr id="3" name="TextBox 2">
            <a:extLst>
              <a:ext uri="{FF2B5EF4-FFF2-40B4-BE49-F238E27FC236}">
                <a16:creationId xmlns:a16="http://schemas.microsoft.com/office/drawing/2014/main" id="{BE885C06-1BCD-4C2D-A0CC-8DAB522FA261}"/>
              </a:ext>
            </a:extLst>
          </p:cNvPr>
          <p:cNvSpPr txBox="1"/>
          <p:nvPr/>
        </p:nvSpPr>
        <p:spPr>
          <a:xfrm>
            <a:off x="554966" y="1403231"/>
            <a:ext cx="11110822"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ea typeface="+mn-lt"/>
                <a:cs typeface="+mn-lt"/>
              </a:rPr>
              <a:t>Taylor, K. (2016). </a:t>
            </a:r>
            <a:r>
              <a:rPr lang="en-US" sz="1200" i="1">
                <a:ea typeface="+mn-lt"/>
                <a:cs typeface="+mn-lt"/>
              </a:rPr>
              <a:t>McDonald’s ex-CEO just revealed a terrifying reality for fast-food workers</a:t>
            </a:r>
            <a:r>
              <a:rPr lang="en-US" sz="1200">
                <a:ea typeface="+mn-lt"/>
                <a:cs typeface="+mn-lt"/>
              </a:rPr>
              <a:t>. Business Insider. </a:t>
            </a:r>
            <a:r>
              <a:rPr lang="en-US" sz="1200" u="sng" dirty="0">
                <a:ea typeface="+mn-lt"/>
                <a:cs typeface="+mn-lt"/>
                <a:hlinkClick r:id="rId3"/>
              </a:rPr>
              <a:t>https://www.businessinsider.com/mcdonalds-ex-ceo-takes-on-minimum-wage-2016-5?r=US&amp;IR=T</a:t>
            </a:r>
            <a:r>
              <a:rPr lang="en-US" sz="1200">
                <a:ea typeface="+mn-lt"/>
                <a:cs typeface="+mn-lt"/>
              </a:rPr>
              <a:t> Date accessed 23.03.2021.</a:t>
            </a:r>
            <a:endParaRPr lang="en-US" sz="1200" dirty="0">
              <a:ea typeface="+mn-lt"/>
              <a:cs typeface="+mn-lt"/>
            </a:endParaRPr>
          </a:p>
          <a:p>
            <a:endParaRPr lang="en-US" sz="1200" dirty="0">
              <a:ea typeface="+mn-lt"/>
              <a:cs typeface="+mn-lt"/>
            </a:endParaRPr>
          </a:p>
          <a:p>
            <a:r>
              <a:rPr lang="en-US" sz="1200">
                <a:ea typeface="+mn-lt"/>
                <a:cs typeface="+mn-lt"/>
              </a:rPr>
              <a:t>Thaxton, Y. V., Christensen, K. D., Mench, J. A., Rumley, E. R., Daugherty, C., Feinberg, B., ... &amp; Scanes, C. G. (2016). Symposium: Animal welfare challenges for today and tomorrow. </a:t>
            </a:r>
            <a:r>
              <a:rPr lang="en-US" sz="1200" i="1">
                <a:ea typeface="+mn-lt"/>
                <a:cs typeface="+mn-lt"/>
              </a:rPr>
              <a:t>Poultry science</a:t>
            </a:r>
            <a:r>
              <a:rPr lang="en-US" sz="1200">
                <a:ea typeface="+mn-lt"/>
                <a:cs typeface="+mn-lt"/>
              </a:rPr>
              <a:t>, </a:t>
            </a:r>
            <a:r>
              <a:rPr lang="en-US" sz="1200" i="1">
                <a:ea typeface="+mn-lt"/>
                <a:cs typeface="+mn-lt"/>
              </a:rPr>
              <a:t>95</a:t>
            </a:r>
            <a:r>
              <a:rPr lang="en-US" sz="1200">
                <a:ea typeface="+mn-lt"/>
                <a:cs typeface="+mn-lt"/>
              </a:rPr>
              <a:t>(9), 2198-2207.</a:t>
            </a:r>
            <a:endParaRPr lang="en-US" sz="1200" dirty="0">
              <a:ea typeface="+mn-lt"/>
              <a:cs typeface="+mn-lt"/>
            </a:endParaRPr>
          </a:p>
          <a:p>
            <a:endParaRPr lang="en-US" sz="1200" dirty="0">
              <a:ea typeface="+mn-lt"/>
              <a:cs typeface="+mn-lt"/>
            </a:endParaRPr>
          </a:p>
          <a:p>
            <a:r>
              <a:rPr lang="en-US" sz="1200">
                <a:ea typeface="+mn-lt"/>
                <a:cs typeface="+mn-lt"/>
              </a:rPr>
              <a:t>The Association for the Publication of the Journal of Internal Medicine. (2013). Worldwide relation between the number of McDonald’s restaurants and the prevalence of obesity. </a:t>
            </a:r>
            <a:r>
              <a:rPr lang="en-US" sz="1200" i="1">
                <a:ea typeface="+mn-lt"/>
                <a:cs typeface="+mn-lt"/>
              </a:rPr>
              <a:t>Worldwide Relation between the Number of McDonald’s Restaurants and the Prevalence of Obesity</a:t>
            </a:r>
            <a:r>
              <a:rPr lang="en-US" sz="1200">
                <a:ea typeface="+mn-lt"/>
                <a:cs typeface="+mn-lt"/>
              </a:rPr>
              <a:t>, </a:t>
            </a:r>
            <a:r>
              <a:rPr lang="en-US" sz="1200" i="1">
                <a:ea typeface="+mn-lt"/>
                <a:cs typeface="+mn-lt"/>
              </a:rPr>
              <a:t>1</a:t>
            </a:r>
            <a:r>
              <a:rPr lang="en-US" sz="1200">
                <a:ea typeface="+mn-lt"/>
                <a:cs typeface="+mn-lt"/>
              </a:rPr>
              <a:t>(1), 1–2. </a:t>
            </a:r>
            <a:r>
              <a:rPr lang="en-US" sz="1200" dirty="0">
                <a:ea typeface="+mn-lt"/>
                <a:cs typeface="+mn-lt"/>
                <a:hlinkClick r:id="rId4"/>
              </a:rPr>
              <a:t>https://doi.org/10.1111/joim.12126</a:t>
            </a:r>
            <a:r>
              <a:rPr lang="en-US" sz="1200">
                <a:ea typeface="+mn-lt"/>
                <a:cs typeface="+mn-lt"/>
              </a:rPr>
              <a:t> Date accessed 23.03.2021.</a:t>
            </a:r>
            <a:endParaRPr lang="en-US" sz="1200" dirty="0">
              <a:ea typeface="+mn-lt"/>
              <a:cs typeface="+mn-lt"/>
            </a:endParaRPr>
          </a:p>
          <a:p>
            <a:endParaRPr lang="en-US" sz="1200" dirty="0">
              <a:ea typeface="+mn-lt"/>
              <a:cs typeface="+mn-lt"/>
            </a:endParaRPr>
          </a:p>
          <a:p>
            <a:r>
              <a:rPr lang="en-US" sz="1200">
                <a:ea typeface="+mn-lt"/>
                <a:cs typeface="+mn-lt"/>
              </a:rPr>
              <a:t>Theodore, J., Theodore, J., &amp; Syrrakos, D. (2017). The EU, Taxation and the Multinationals. In </a:t>
            </a:r>
            <a:r>
              <a:rPr lang="en-US" sz="1200" i="1">
                <a:ea typeface="+mn-lt"/>
                <a:cs typeface="+mn-lt"/>
              </a:rPr>
              <a:t>The European Union and the Eurozone under Stress</a:t>
            </a:r>
            <a:r>
              <a:rPr lang="en-US" sz="1200">
                <a:ea typeface="+mn-lt"/>
                <a:cs typeface="+mn-lt"/>
              </a:rPr>
              <a:t> (pp. 191-202). Palgrave Macmillan, Cham.</a:t>
            </a:r>
            <a:endParaRPr lang="en-US" sz="1200" dirty="0">
              <a:ea typeface="+mn-lt"/>
              <a:cs typeface="+mn-lt"/>
            </a:endParaRPr>
          </a:p>
          <a:p>
            <a:endParaRPr lang="en-US" sz="1200" dirty="0">
              <a:ea typeface="+mn-lt"/>
              <a:cs typeface="+mn-lt"/>
            </a:endParaRPr>
          </a:p>
          <a:p>
            <a:r>
              <a:rPr lang="en-US" sz="1200">
                <a:ea typeface="+mn-lt"/>
                <a:cs typeface="+mn-lt"/>
              </a:rPr>
              <a:t>Thompson, N. C., Bonnet, D., &amp; Ye, Y. (2020). Why Innovation's Future Isn't (Just) Open. </a:t>
            </a:r>
            <a:r>
              <a:rPr lang="en-US" sz="1200" i="1">
                <a:ea typeface="+mn-lt"/>
                <a:cs typeface="+mn-lt"/>
              </a:rPr>
              <a:t>MIT Sloan Management Review</a:t>
            </a:r>
            <a:r>
              <a:rPr lang="en-US" sz="1200">
                <a:ea typeface="+mn-lt"/>
                <a:cs typeface="+mn-lt"/>
              </a:rPr>
              <a:t>, </a:t>
            </a:r>
            <a:r>
              <a:rPr lang="en-US" sz="1200" i="1">
                <a:ea typeface="+mn-lt"/>
                <a:cs typeface="+mn-lt"/>
              </a:rPr>
              <a:t>61</a:t>
            </a:r>
            <a:r>
              <a:rPr lang="en-US" sz="1200">
                <a:ea typeface="+mn-lt"/>
                <a:cs typeface="+mn-lt"/>
              </a:rPr>
              <a:t>(4), 55-60.</a:t>
            </a:r>
            <a:endParaRPr lang="en-US" sz="1200" dirty="0">
              <a:ea typeface="+mn-lt"/>
              <a:cs typeface="+mn-lt"/>
            </a:endParaRPr>
          </a:p>
          <a:p>
            <a:endParaRPr lang="en-US" sz="1200" dirty="0">
              <a:ea typeface="+mn-lt"/>
              <a:cs typeface="+mn-lt"/>
            </a:endParaRPr>
          </a:p>
          <a:p>
            <a:r>
              <a:rPr lang="en-US" sz="1200">
                <a:ea typeface="+mn-lt"/>
                <a:cs typeface="+mn-lt"/>
              </a:rPr>
              <a:t>Tien, N. H. (2019). Customization and Standardization of the Business Strategy of Foreign Enterprises in Vietnam–the McDonald’s Case and the Fast Food Sector.“. </a:t>
            </a:r>
            <a:r>
              <a:rPr lang="en-US" sz="1200" i="1">
                <a:ea typeface="+mn-lt"/>
                <a:cs typeface="+mn-lt"/>
              </a:rPr>
              <a:t>International Journal of Research in Marketing Management and Sales</a:t>
            </a:r>
            <a:r>
              <a:rPr lang="en-US" sz="1200">
                <a:ea typeface="+mn-lt"/>
                <a:cs typeface="+mn-lt"/>
              </a:rPr>
              <a:t>, </a:t>
            </a:r>
            <a:r>
              <a:rPr lang="en-US" sz="1200" i="1">
                <a:ea typeface="+mn-lt"/>
                <a:cs typeface="+mn-lt"/>
              </a:rPr>
              <a:t>1</a:t>
            </a:r>
            <a:r>
              <a:rPr lang="en-US" sz="1200">
                <a:ea typeface="+mn-lt"/>
                <a:cs typeface="+mn-lt"/>
              </a:rPr>
              <a:t>(2), 44-50</a:t>
            </a:r>
            <a:endParaRPr lang="en-US" sz="1200" dirty="0">
              <a:ea typeface="+mn-lt"/>
              <a:cs typeface="+mn-lt"/>
            </a:endParaRPr>
          </a:p>
          <a:p>
            <a:endParaRPr lang="en-US" sz="1200" dirty="0">
              <a:ea typeface="+mn-lt"/>
              <a:cs typeface="+mn-lt"/>
            </a:endParaRPr>
          </a:p>
          <a:p>
            <a:r>
              <a:rPr lang="en-US" sz="1200">
                <a:ea typeface="+mn-lt"/>
                <a:cs typeface="+mn-lt"/>
              </a:rPr>
              <a:t>UNITED STATES SECURITIES AND EXCHANGE COMMISSION. (2021). </a:t>
            </a:r>
            <a:r>
              <a:rPr lang="en-US" sz="1200" i="1">
                <a:ea typeface="+mn-lt"/>
                <a:cs typeface="+mn-lt"/>
              </a:rPr>
              <a:t>McDonald’s Corporation 2020 Annual Report</a:t>
            </a:r>
            <a:r>
              <a:rPr lang="en-US" sz="1200">
                <a:ea typeface="+mn-lt"/>
                <a:cs typeface="+mn-lt"/>
              </a:rPr>
              <a:t>. McDONALD’S CORPORATION. </a:t>
            </a:r>
            <a:r>
              <a:rPr lang="en-US" sz="1200" u="sng" dirty="0">
                <a:ea typeface="+mn-lt"/>
                <a:cs typeface="+mn-lt"/>
                <a:hlinkClick r:id="rId5"/>
              </a:rPr>
              <a:t>https://d18rn0p25nwr6d.cloudfront.net/CIK-0000063908/66cf4c9f-1e8c-4436-8a2f-95f189fde65f.pdf</a:t>
            </a:r>
            <a:r>
              <a:rPr lang="en-US" sz="1200">
                <a:ea typeface="+mn-lt"/>
                <a:cs typeface="+mn-lt"/>
              </a:rPr>
              <a:t> P.g 3. Date accessed 20.03.2021.</a:t>
            </a:r>
            <a:endParaRPr lang="en-US" sz="1200" dirty="0">
              <a:ea typeface="+mn-lt"/>
              <a:cs typeface="+mn-lt"/>
            </a:endParaRPr>
          </a:p>
          <a:p>
            <a:endParaRPr lang="en-US" sz="1200" dirty="0">
              <a:ea typeface="+mn-lt"/>
              <a:cs typeface="+mn-lt"/>
            </a:endParaRPr>
          </a:p>
          <a:p>
            <a:endParaRPr lang="en-US" sz="1200" dirty="0">
              <a:ea typeface="+mn-lt"/>
              <a:cs typeface="+mn-lt"/>
            </a:endParaRPr>
          </a:p>
          <a:p>
            <a:endParaRPr lang="en-US" sz="1200" dirty="0">
              <a:ea typeface="+mn-lt"/>
              <a:cs typeface="+mn-lt"/>
            </a:endParaRPr>
          </a:p>
          <a:p>
            <a:endParaRPr lang="en-US" sz="1200" dirty="0">
              <a:ea typeface="+mn-lt"/>
              <a:cs typeface="+mn-lt"/>
            </a:endParaRPr>
          </a:p>
        </p:txBody>
      </p:sp>
    </p:spTree>
    <p:extLst>
      <p:ext uri="{BB962C8B-B14F-4D97-AF65-F5344CB8AC3E}">
        <p14:creationId xmlns:p14="http://schemas.microsoft.com/office/powerpoint/2010/main" val="325915681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46</TotalTime>
  <Words>6352</Words>
  <Application>Microsoft Office PowerPoint</Application>
  <PresentationFormat>Widescreen</PresentationFormat>
  <Paragraphs>400</Paragraphs>
  <Slides>17</Slides>
  <Notes>17</Notes>
  <HiddenSlides>0</HiddenSlides>
  <MMClips>14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Arial,Sans-Serif</vt:lpstr>
      <vt:lpstr>Calibri</vt:lpstr>
      <vt:lpstr>Calibri Light</vt:lpstr>
      <vt:lpstr>Segoe UI</vt:lpstr>
      <vt:lpstr>office theme</vt:lpstr>
      <vt:lpstr>Contemporary Management</vt:lpstr>
      <vt:lpstr>Intro &amp; Table of contents</vt:lpstr>
      <vt:lpstr>Company overview</vt:lpstr>
      <vt:lpstr>Company overview</vt:lpstr>
      <vt:lpstr>  Image retrieved from Strategic Management Insight. (Jurevicius, 2020)</vt:lpstr>
      <vt:lpstr>PowerPoint Presentation</vt:lpstr>
      <vt:lpstr>   Corporate Social Responsibility </vt:lpstr>
      <vt:lpstr>Organisation and Management</vt:lpstr>
      <vt:lpstr>The McTeam</vt:lpstr>
      <vt:lpstr>The McTeam</vt:lpstr>
      <vt:lpstr>Leadership</vt:lpstr>
      <vt:lpstr>Closing Summary</vt:lpstr>
      <vt:lpstr>Refs</vt:lpstr>
      <vt:lpstr>Refs </vt:lpstr>
      <vt:lpstr>Refs </vt:lpstr>
      <vt:lpstr>Refs </vt:lpstr>
      <vt:lpstr>Refs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Christine</cp:lastModifiedBy>
  <cp:revision>1404</cp:revision>
  <dcterms:created xsi:type="dcterms:W3CDTF">2021-03-25T09:59:39Z</dcterms:created>
  <dcterms:modified xsi:type="dcterms:W3CDTF">2021-04-26T22:45:35Z</dcterms:modified>
</cp:coreProperties>
</file>