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61" r:id="rId4"/>
    <p:sldId id="258" r:id="rId5"/>
    <p:sldId id="259" r:id="rId6"/>
    <p:sldId id="260" r:id="rId7"/>
    <p:sldId id="262" r:id="rId8"/>
    <p:sldId id="263"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B74D32-03DB-8879-B972-F888A8CD4FB9}" v="597" dt="2026-04-26T20:47:21.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319154-3D98-45C7-ACD0-E758E8656B52}" type="datetimeFigureOut">
              <a:t>4/26/2026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6A191-05CA-4554-8D41-BA5C6ED62453}" type="slidenum">
              <a:t>‹#›</a:t>
            </a:fld>
            <a:endParaRPr lang="en-GB"/>
          </a:p>
        </p:txBody>
      </p:sp>
    </p:spTree>
    <p:extLst>
      <p:ext uri="{BB962C8B-B14F-4D97-AF65-F5344CB8AC3E}">
        <p14:creationId xmlns:p14="http://schemas.microsoft.com/office/powerpoint/2010/main" val="1414041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trust is the confidence communities have in the police to act fairly and effectively, Police legitimacy refers to whether the public accept police authority as lawful and justified. This is important because policing in England and Wales relies heavily on public cooperation including reporting crime and sharing intelligence in order to support investigations. Historically, discriminatory practices such as the use of Sus laws damaged trust in many minority communities during the 1970's, as a result created long-term tension between police and the public. As a result modern policing now places greater emphasis on fairness, transparency and consent in order to improve police public relationships. Research suggests that community engagement can improve confidence when the public feel listened to and involved in local policing priorities (College of Policing, 2023). It has also been found that people are more likely to cooperate with police when they believe officers act fairly and respectfully (Bradford, 2017). Therefore, community engagement remains an important tool in strengthening both trust and legitimacy.</a:t>
            </a:r>
          </a:p>
        </p:txBody>
      </p:sp>
      <p:sp>
        <p:nvSpPr>
          <p:cNvPr id="4" name="Slide Number Placeholder 3"/>
          <p:cNvSpPr>
            <a:spLocks noGrp="1"/>
          </p:cNvSpPr>
          <p:nvPr>
            <p:ph type="sldNum" sz="quarter" idx="5"/>
          </p:nvPr>
        </p:nvSpPr>
        <p:spPr/>
        <p:txBody>
          <a:bodyPr/>
          <a:lstStyle/>
          <a:p>
            <a:fld id="{A906A191-05CA-4554-8D41-BA5C6ED62453}" type="slidenum">
              <a:t>2</a:t>
            </a:fld>
            <a:endParaRPr lang="en-GB"/>
          </a:p>
        </p:txBody>
      </p:sp>
    </p:spTree>
    <p:extLst>
      <p:ext uri="{BB962C8B-B14F-4D97-AF65-F5344CB8AC3E}">
        <p14:creationId xmlns:p14="http://schemas.microsoft.com/office/powerpoint/2010/main" val="2734596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trust in policing has been influenced by both historical and recent events, which helps us understand why community engagement remains important today. A key example was the use of Sus laws, which gave police powers to stop and search on suspicion and were widely </a:t>
            </a:r>
            <a:r>
              <a:rPr lang="en-US" dirty="0" err="1"/>
              <a:t>criticised</a:t>
            </a:r>
            <a:r>
              <a:rPr lang="en-US" dirty="0"/>
              <a:t> for disproportionately targeting Black communities. This contributed to tensions that resulted in the Brixton riots of 1981 and highlighted how policing without fairness or consent can seriously damage legitimacy and cooperation. Recent analysis suggests these events remain an important example of why trust and community relations are central to effective policing (Newburn, 2017).</a:t>
            </a:r>
          </a:p>
          <a:p>
            <a:r>
              <a:rPr lang="en-US" dirty="0"/>
              <a:t>In recent years, confidence has also been affected by high-profile scandals involving police misconduct </a:t>
            </a:r>
            <a:r>
              <a:rPr lang="en-US" dirty="0" err="1"/>
              <a:t>covere</a:t>
            </a:r>
            <a:r>
              <a:rPr lang="en-US" dirty="0"/>
              <a:t>d within the media. The murder of Sarah Everard in 2021 was </a:t>
            </a:r>
            <a:r>
              <a:rPr lang="en-US" dirty="0" err="1"/>
              <a:t>commited</a:t>
            </a:r>
            <a:r>
              <a:rPr lang="en-US" dirty="0"/>
              <a:t> by a serving Metropolitan Police officer which raised serious concerns surrounding police culture, accountability and the safety of women. This showed that trust can still be quickly undermined when police fail to meet expected ethical standards (HMICFRS, 2022). As a result, community engagement is now vital in addressing both historical mistrust and modern concerns as police forces must actively rebuild confidence through openness, fairness and meaningful communication.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3</a:t>
            </a:fld>
            <a:endParaRPr lang="en-GB"/>
          </a:p>
        </p:txBody>
      </p:sp>
    </p:spTree>
    <p:extLst>
      <p:ext uri="{BB962C8B-B14F-4D97-AF65-F5344CB8AC3E}">
        <p14:creationId xmlns:p14="http://schemas.microsoft.com/office/powerpoint/2010/main" val="453563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Community engagement strategies are implemented by police in order to build stronger relationships with the public and improve confidence in policing. A key example is </a:t>
            </a:r>
            <a:r>
              <a:rPr lang="en-US" dirty="0" err="1"/>
              <a:t>neighbourhood</a:t>
            </a:r>
            <a:r>
              <a:rPr lang="en-US" dirty="0"/>
              <a:t> policing, where officers and PCSOs maintain a visible presence and regular contact with residents. This helps the police understand local concerns and respond to issues such as anti-social </a:t>
            </a:r>
            <a:r>
              <a:rPr lang="en-US" dirty="0" err="1"/>
              <a:t>behaviour</a:t>
            </a:r>
            <a:r>
              <a:rPr lang="en-US" dirty="0"/>
              <a:t>. Public meetings, youth outreach </a:t>
            </a:r>
            <a:r>
              <a:rPr lang="en-US" dirty="0" err="1"/>
              <a:t>programmes</a:t>
            </a:r>
            <a:r>
              <a:rPr lang="en-US" dirty="0"/>
              <a:t> and social media also allow communities to engage directly with police and feel more informed. Research suggests that community engagement can improve public confidence when it creates meaningful dialogue between police and local residents (Myhill, 2018). This is important because when people feel listened to, they are more likely to view policing as fair and cooperate with officers when needed.</a:t>
            </a:r>
          </a:p>
          <a:p>
            <a:r>
              <a:rPr lang="en-US" dirty="0"/>
              <a:t>For example, on Wind Street in Swansea policing is highly visible due to the busy night-time atmosphere . Regular patrols and engagement with door staff, taxi marshals and members of the public can help deter crime, manage disorder and reassure people during busy periods. Visible and approachable policing can improve confidence when officers are seen to respond to community concerns (College of Policing, 2023). This is important because reassurance and quick intervention may reduce fear of crime and help create a safer environment for residents, students and tourists.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4</a:t>
            </a:fld>
            <a:endParaRPr lang="en-GB"/>
          </a:p>
        </p:txBody>
      </p:sp>
    </p:spTree>
    <p:extLst>
      <p:ext uri="{BB962C8B-B14F-4D97-AF65-F5344CB8AC3E}">
        <p14:creationId xmlns:p14="http://schemas.microsoft.com/office/powerpoint/2010/main" val="2552234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Operation Trident was launched by the Metropolitan Police in 1998 following a rise in shootings affecting London’s Black communities (Metropolitan Police, 2020). This was significant due to trust in policing declining and many residents felt reluctant to share information with officers. Traditional enforcement alone had limited success, so Trident adopted a different approach by working closely with community leaders, churches, youth workers and residents to build stronger relationships and encourage communication.</a:t>
            </a:r>
          </a:p>
          <a:p>
            <a:r>
              <a:rPr lang="en-GB" dirty="0">
                <a:highlight>
                  <a:srgbClr val="FFFFFF"/>
                </a:highlight>
              </a:rPr>
              <a:t>This approach produced positive results as police were able to receive better local intelligence on offenders, weapons and ongoing disputes. As confidence improved, witnesses were more willing to come forward and communities were more likely to report crime. This allowed police to use targeted enforcement rather than relying purely on reactive patrols. Research suggests that when communities view police as fair and legitimate, cooperation levels are higher and policing becomes more effective (Bradford, 2017). Overall, Operation Trident demonstrates that community engagement can strengthen public relations whilst also improving crime control outcomes when supported by consistent and respectful policing.</a:t>
            </a:r>
            <a:endParaRPr lang="en-US" dirty="0">
              <a:highlight>
                <a:srgbClr val="606060"/>
              </a:highlight>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5</a:t>
            </a:fld>
            <a:endParaRPr lang="en-GB"/>
          </a:p>
        </p:txBody>
      </p:sp>
    </p:spTree>
    <p:extLst>
      <p:ext uri="{BB962C8B-B14F-4D97-AF65-F5344CB8AC3E}">
        <p14:creationId xmlns:p14="http://schemas.microsoft.com/office/powerpoint/2010/main" val="2126585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Evidence suggests community engagement strategies can be effective when they are visible and consistent. Crime Survey data has regularly shown that around two-thirds of adults in England and Wales express confidence in their local police, with confidence often higher where people have positive local contact and believe officers are visible within their community (ONS, 2023). Regular engagement through </a:t>
            </a:r>
            <a:r>
              <a:rPr lang="en-US" dirty="0" err="1"/>
              <a:t>neighbourhood</a:t>
            </a:r>
            <a:r>
              <a:rPr lang="en-US" dirty="0"/>
              <a:t> officers and PCSOs can therefore improve reassurance and show that police understand local concerns. This demonstrates that engagement is not only about communication, but also about visible action.</a:t>
            </a:r>
          </a:p>
          <a:p>
            <a:r>
              <a:rPr lang="en-US" dirty="0"/>
              <a:t>Trust also has a direct impact on cooperation and the wider principle of policing by consent. Where members of the public believe police act fairly and respectfully, they are more willing to report crime, provide witness statements and share intelligence without coercion. This was evident within Operation Trident, where stronger relationships with local communities helped improve information sharing and support targeted enforcement against gun crime. Research suggests that people are significantly more likely to cooperate when they view police as legitimate and procedurally fair (Bradford, 2017). Therefore, community engagement can strengthen both public trust and practical policing outcomes.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6</a:t>
            </a:fld>
            <a:endParaRPr lang="en-GB"/>
          </a:p>
        </p:txBody>
      </p:sp>
    </p:spTree>
    <p:extLst>
      <p:ext uri="{BB962C8B-B14F-4D97-AF65-F5344CB8AC3E}">
        <p14:creationId xmlns:p14="http://schemas.microsoft.com/office/powerpoint/2010/main" val="3058300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community engagement strategies can improve trust, their impact is limited when wider police </a:t>
            </a:r>
            <a:r>
              <a:rPr lang="en-US" dirty="0" err="1"/>
              <a:t>behaviour</a:t>
            </a:r>
            <a:r>
              <a:rPr lang="en-US" dirty="0"/>
              <a:t> damages confidence. A clear example followed the murder of Sarah Everard in 2021, as a result increasing concern surrounding police culture and women’s safety. Subsequent research and professional reviews found confidence in the Metropolitan Police had fallen significantly, particularly amongst women and younger people (College of Policing, 2022). This highlights that one major scandal can damage trust far beyond the force involved.</a:t>
            </a:r>
          </a:p>
          <a:p>
            <a:r>
              <a:rPr lang="en-US" dirty="0"/>
              <a:t>Trust is impacted when communities feel they are treated unfairly. Stop and search remains controversial, with data showing Black ethnic groups are still searched at disproportionately higher rates than White people (Home Office, 2023). Studies suggest negative encounters often have a stronger effect on trust than positive contact, meaning poor treatment can quickly undermine local engagement work (Bradford, 2017). Therefore, community engagement is less effective unless it is supported by fair and consistent policing in everyday practice.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7</a:t>
            </a:fld>
            <a:endParaRPr lang="en-GB"/>
          </a:p>
        </p:txBody>
      </p:sp>
    </p:spTree>
    <p:extLst>
      <p:ext uri="{BB962C8B-B14F-4D97-AF65-F5344CB8AC3E}">
        <p14:creationId xmlns:p14="http://schemas.microsoft.com/office/powerpoint/2010/main" val="2910209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community engagement can play an important role in strengthening public trust and police legitimacy. Strategies such as </a:t>
            </a:r>
            <a:r>
              <a:rPr lang="en-US" dirty="0" err="1"/>
              <a:t>neighbourhood</a:t>
            </a:r>
            <a:r>
              <a:rPr lang="en-US" dirty="0"/>
              <a:t> policing, partnership working and regular communication may improve confidence when communities see officers as visible, approachable and responsive to local concerns. This supports the wider concept of policing by consent, where cooperation is gained through legitimacy rather than authority alone.</a:t>
            </a:r>
          </a:p>
          <a:p>
            <a:r>
              <a:rPr lang="en-US" dirty="0"/>
              <a:t>However, the evidence also shows that engagement is not effective in isolation. Trust can be quickly undermined by misconduct, unfair treatment and negative contact with police, resulting in reduced confidence and weaker community cooperation. Community engagement is therefore most successful when it is genuine, consistent and supported by professional standards across the wider police service. Ultimately, strong public relations are not created through isolated initiatives, but through everyday policing that communities view as fair, respectful and accountable.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06A191-05CA-4554-8D41-BA5C6ED62453}" type="slidenum">
              <a:rPr lang="en-GB"/>
              <a:t>8</a:t>
            </a:fld>
            <a:endParaRPr lang="en-GB"/>
          </a:p>
        </p:txBody>
      </p:sp>
    </p:spTree>
    <p:extLst>
      <p:ext uri="{BB962C8B-B14F-4D97-AF65-F5344CB8AC3E}">
        <p14:creationId xmlns:p14="http://schemas.microsoft.com/office/powerpoint/2010/main" val="1643832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4/26/2026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435449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4/26/2026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47798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4/26/2026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277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4/26/2026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81513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4/26/2026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17008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4/26/2026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8548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4/26/2026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51271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4/26/2026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31000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4/26/2026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1297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4/26/2026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4564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4/26/2026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48819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4/26/2026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440345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esignbundles.net/designstudio/1340466-red-thumb-down-dislike-symbol-bad-sign-negative-ch" TargetMode="External"/><Relationship Id="rId7" Type="http://schemas.openxmlformats.org/officeDocument/2006/relationships/hyperlink" Target="https://imagesoftinc.com/allblogposts/community-policing/" TargetMode="External"/><Relationship Id="rId2" Type="http://schemas.openxmlformats.org/officeDocument/2006/relationships/hyperlink" Target="https://stockcake.com/i/scales-of-justice_183315_31696" TargetMode="External"/><Relationship Id="rId1" Type="http://schemas.openxmlformats.org/officeDocument/2006/relationships/slideLayout" Target="../slideLayouts/slideLayout2.xml"/><Relationship Id="rId6" Type="http://schemas.openxmlformats.org/officeDocument/2006/relationships/hyperlink" Target="https://www.psychologytoday.com/gb/blog/psych-unseen/202005/the-psychology-rioting-the-language-the-unheard" TargetMode="External"/><Relationship Id="rId5" Type="http://schemas.openxmlformats.org/officeDocument/2006/relationships/hyperlink" Target="https://uk.news.yahoo.com/this-photo-of-a-police-officer-helping-a-lost-elderly-woman-will-warm-your-heart-154741037.html" TargetMode="External"/><Relationship Id="rId4" Type="http://schemas.openxmlformats.org/officeDocument/2006/relationships/hyperlink" Target="https://www.dreamstime.com/green-thumbs-up-sign-representing-approval-liking-features-stylized-hand-thumb-extended-upwards-symbolizing-image3715527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dirty="0"/>
              <a:t>How Community Engagement </a:t>
            </a:r>
            <a:r>
              <a:rPr lang="en-GB" sz="5400" err="1"/>
              <a:t>Strengthen's</a:t>
            </a:r>
            <a:r>
              <a:rPr lang="en-GB" sz="5400" dirty="0"/>
              <a:t> </a:t>
            </a:r>
            <a:r>
              <a:rPr lang="en-GB" sz="5400"/>
              <a:t>Public Trust and Legitimacy within Policing</a:t>
            </a:r>
            <a:endParaRPr lang="en-GB" sz="5400" dirty="0"/>
          </a:p>
        </p:txBody>
      </p:sp>
      <p:sp>
        <p:nvSpPr>
          <p:cNvPr id="3" name="Subtitle 2"/>
          <p:cNvSpPr>
            <a:spLocks noGrp="1"/>
          </p:cNvSpPr>
          <p:nvPr>
            <p:ph type="subTitle" idx="1"/>
          </p:nvPr>
        </p:nvSpPr>
        <p:spPr/>
        <p:txBody>
          <a:bodyPr vert="horz" lIns="91440" tIns="45720" rIns="91440" bIns="45720" rtlCol="0" anchor="t">
            <a:normAutofit/>
          </a:bodyPr>
          <a:lstStyle/>
          <a:p>
            <a:r>
              <a:rPr lang="en-GB"/>
              <a:t>Jack Garbutt (2500901)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hattan 2019. Behind the police with gun belt">
            <a:extLst>
              <a:ext uri="{FF2B5EF4-FFF2-40B4-BE49-F238E27FC236}">
                <a16:creationId xmlns:a16="http://schemas.microsoft.com/office/drawing/2014/main" id="{158FA636-CE64-B5A4-A9E3-3CC26D1E5B9F}"/>
              </a:ext>
            </a:extLst>
          </p:cNvPr>
          <p:cNvPicPr>
            <a:picLocks noChangeAspect="1"/>
          </p:cNvPicPr>
          <p:nvPr/>
        </p:nvPicPr>
        <p:blipFill>
          <a:blip r:embed="rId3">
            <a:alphaModFix amt="35000"/>
          </a:blip>
          <a:srcRect r="1" b="7390"/>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BE1BB1B6-B7F5-2EFA-FDF9-0DF86E957A63}"/>
              </a:ext>
            </a:extLst>
          </p:cNvPr>
          <p:cNvSpPr>
            <a:spLocks noGrp="1"/>
          </p:cNvSpPr>
          <p:nvPr>
            <p:ph type="title"/>
          </p:nvPr>
        </p:nvSpPr>
        <p:spPr>
          <a:xfrm>
            <a:off x="1261872" y="365760"/>
            <a:ext cx="9692640" cy="1325562"/>
          </a:xfrm>
        </p:spPr>
        <p:txBody>
          <a:bodyPr>
            <a:normAutofit/>
          </a:bodyPr>
          <a:lstStyle/>
          <a:p>
            <a:r>
              <a:rPr lang="en-GB">
                <a:solidFill>
                  <a:schemeClr val="bg1"/>
                </a:solidFill>
              </a:rPr>
              <a:t>Introduction:</a:t>
            </a:r>
          </a:p>
        </p:txBody>
      </p:sp>
      <p:sp>
        <p:nvSpPr>
          <p:cNvPr id="3" name="Content Placeholder 2">
            <a:extLst>
              <a:ext uri="{FF2B5EF4-FFF2-40B4-BE49-F238E27FC236}">
                <a16:creationId xmlns:a16="http://schemas.microsoft.com/office/drawing/2014/main" id="{146BDA9A-631B-A044-9B0C-659A3CEBECC8}"/>
              </a:ext>
            </a:extLst>
          </p:cNvPr>
          <p:cNvSpPr>
            <a:spLocks noGrp="1"/>
          </p:cNvSpPr>
          <p:nvPr>
            <p:ph idx="1"/>
          </p:nvPr>
        </p:nvSpPr>
        <p:spPr>
          <a:xfrm>
            <a:off x="1261872" y="2005739"/>
            <a:ext cx="8595360" cy="4174398"/>
          </a:xfrm>
        </p:spPr>
        <p:txBody>
          <a:bodyPr vert="horz" lIns="91440" tIns="45720" rIns="91440" bIns="45720" rtlCol="0">
            <a:normAutofit/>
          </a:bodyPr>
          <a:lstStyle/>
          <a:p>
            <a:r>
              <a:rPr lang="en-GB" sz="1500">
                <a:solidFill>
                  <a:schemeClr val="bg1"/>
                </a:solidFill>
              </a:rPr>
              <a:t>Public trust in confidence refers to confidence in police fairness, honesty and effectiveness.</a:t>
            </a:r>
          </a:p>
          <a:p>
            <a:r>
              <a:rPr lang="en-GB" sz="1500">
                <a:solidFill>
                  <a:schemeClr val="bg1"/>
                </a:solidFill>
              </a:rPr>
              <a:t>Police legitimacy is the belief that the police have a rightful authority to exercise power.</a:t>
            </a:r>
          </a:p>
          <a:p>
            <a:r>
              <a:rPr lang="en-GB" sz="1500">
                <a:solidFill>
                  <a:schemeClr val="bg1"/>
                </a:solidFill>
              </a:rPr>
              <a:t>Legitimacy increases cooperation, compliance and willingness to report crimes to the police </a:t>
            </a:r>
          </a:p>
          <a:p>
            <a:r>
              <a:rPr lang="en-GB" sz="1500">
                <a:solidFill>
                  <a:schemeClr val="bg1"/>
                </a:solidFill>
              </a:rPr>
              <a:t>Procedural justice focuses on fairness, respect and neutral decision-making.</a:t>
            </a:r>
          </a:p>
          <a:p>
            <a:r>
              <a:rPr lang="en-GB" sz="1500">
                <a:solidFill>
                  <a:schemeClr val="bg1"/>
                </a:solidFill>
              </a:rPr>
              <a:t>Community engagement may strengthen trust through visibility, dialogue and accountability. </a:t>
            </a:r>
          </a:p>
          <a:p>
            <a:r>
              <a:rPr lang="en-GB" sz="1500">
                <a:solidFill>
                  <a:schemeClr val="bg1"/>
                </a:solidFill>
              </a:rPr>
              <a:t>Traditionally police relied on authority and enforcement.</a:t>
            </a:r>
          </a:p>
          <a:p>
            <a:r>
              <a:rPr lang="en-GB" sz="1500">
                <a:solidFill>
                  <a:schemeClr val="bg1"/>
                </a:solidFill>
              </a:rPr>
              <a:t>Whereas modern-policing is more dependent on fairness, consent and public cooperation .</a:t>
            </a:r>
          </a:p>
        </p:txBody>
      </p:sp>
    </p:spTree>
    <p:extLst>
      <p:ext uri="{BB962C8B-B14F-4D97-AF65-F5344CB8AC3E}">
        <p14:creationId xmlns:p14="http://schemas.microsoft.com/office/powerpoint/2010/main" val="406916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9AC83-A833-FDE8-9232-1819C6C4B221}"/>
              </a:ext>
            </a:extLst>
          </p:cNvPr>
          <p:cNvSpPr>
            <a:spLocks noGrp="1"/>
          </p:cNvSpPr>
          <p:nvPr>
            <p:ph type="title"/>
          </p:nvPr>
        </p:nvSpPr>
        <p:spPr>
          <a:xfrm>
            <a:off x="1229032" y="365760"/>
            <a:ext cx="5997678" cy="1325562"/>
          </a:xfrm>
        </p:spPr>
        <p:txBody>
          <a:bodyPr>
            <a:normAutofit/>
          </a:bodyPr>
          <a:lstStyle/>
          <a:p>
            <a:r>
              <a:rPr lang="en-GB" sz="2800"/>
              <a:t>Context: Why Community Engagement Is More Important Today </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81EFFBB-F0A4-BA95-F62B-A3C8E230CD05}"/>
              </a:ext>
            </a:extLst>
          </p:cNvPr>
          <p:cNvSpPr>
            <a:spLocks noGrp="1"/>
          </p:cNvSpPr>
          <p:nvPr>
            <p:ph idx="1"/>
          </p:nvPr>
        </p:nvSpPr>
        <p:spPr>
          <a:xfrm>
            <a:off x="1211139" y="2005739"/>
            <a:ext cx="6015571" cy="4174398"/>
          </a:xfrm>
        </p:spPr>
        <p:txBody>
          <a:bodyPr vert="horz" lIns="91440" tIns="45720" rIns="91440" bIns="45720" rtlCol="0">
            <a:normAutofit/>
          </a:bodyPr>
          <a:lstStyle/>
          <a:p>
            <a:r>
              <a:rPr lang="en-GB">
                <a:ea typeface="+mn-lt"/>
                <a:cs typeface="+mn-lt"/>
              </a:rPr>
              <a:t>Trust in policing has been shaped by past and recent events. </a:t>
            </a:r>
            <a:endParaRPr lang="en-GB"/>
          </a:p>
          <a:p>
            <a:r>
              <a:rPr lang="en-GB" dirty="0">
                <a:ea typeface="+mn-lt"/>
                <a:cs typeface="+mn-lt"/>
              </a:rPr>
              <a:t>Sus laws and the Brixton riots impacted police-community relations. </a:t>
            </a:r>
            <a:endParaRPr lang="en-GB" dirty="0"/>
          </a:p>
          <a:p>
            <a:r>
              <a:rPr lang="en-GB">
                <a:ea typeface="+mn-lt"/>
                <a:cs typeface="+mn-lt"/>
              </a:rPr>
              <a:t>Recent scandals have created new concerns over police culture. </a:t>
            </a:r>
            <a:endParaRPr lang="en-GB"/>
          </a:p>
          <a:p>
            <a:r>
              <a:rPr lang="en-GB">
                <a:ea typeface="+mn-lt"/>
                <a:cs typeface="+mn-lt"/>
              </a:rPr>
              <a:t>Confidence often falls when fairness is questioned. </a:t>
            </a:r>
            <a:endParaRPr lang="en-GB"/>
          </a:p>
          <a:p>
            <a:r>
              <a:rPr lang="en-GB">
                <a:ea typeface="+mn-lt"/>
                <a:cs typeface="+mn-lt"/>
              </a:rPr>
              <a:t>Community engagement is important in rebuilding legitimacy.</a:t>
            </a:r>
            <a:endParaRPr lang="en-GB"/>
          </a:p>
          <a:p>
            <a:endParaRPr lang="en-GB" dirty="0"/>
          </a:p>
        </p:txBody>
      </p:sp>
      <p:pic>
        <p:nvPicPr>
          <p:cNvPr id="4" name="Picture 3" descr="The Psychology of Rioting: The Language of the Unheard | Psychology Today  United Kingdom">
            <a:extLst>
              <a:ext uri="{FF2B5EF4-FFF2-40B4-BE49-F238E27FC236}">
                <a16:creationId xmlns:a16="http://schemas.microsoft.com/office/drawing/2014/main" id="{D4E99E8E-993F-D092-AFB3-7DA1B904AA8D}"/>
              </a:ext>
            </a:extLst>
          </p:cNvPr>
          <p:cNvPicPr>
            <a:picLocks noChangeAspect="1"/>
          </p:cNvPicPr>
          <p:nvPr/>
        </p:nvPicPr>
        <p:blipFill>
          <a:blip r:embed="rId3"/>
          <a:srcRect l="14168" r="17980"/>
          <a:stretch>
            <a:fillRect/>
          </a:stretch>
        </p:blipFill>
        <p:spPr>
          <a:xfrm>
            <a:off x="7538689" y="10"/>
            <a:ext cx="4653311" cy="6857990"/>
          </a:xfrm>
          <a:prstGeom prst="rect">
            <a:avLst/>
          </a:prstGeom>
        </p:spPr>
      </p:pic>
    </p:spTree>
    <p:extLst>
      <p:ext uri="{BB962C8B-B14F-4D97-AF65-F5344CB8AC3E}">
        <p14:creationId xmlns:p14="http://schemas.microsoft.com/office/powerpoint/2010/main" val="3366283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42DC-43BB-5701-84BA-8841952ECC8A}"/>
              </a:ext>
            </a:extLst>
          </p:cNvPr>
          <p:cNvSpPr>
            <a:spLocks noGrp="1"/>
          </p:cNvSpPr>
          <p:nvPr>
            <p:ph type="title"/>
          </p:nvPr>
        </p:nvSpPr>
        <p:spPr>
          <a:xfrm>
            <a:off x="1261872" y="365760"/>
            <a:ext cx="9692640" cy="1325562"/>
          </a:xfrm>
        </p:spPr>
        <p:txBody>
          <a:bodyPr>
            <a:normAutofit/>
          </a:bodyPr>
          <a:lstStyle/>
          <a:p>
            <a:r>
              <a:rPr lang="en-GB" dirty="0"/>
              <a:t>Community Engagement Strateg</a:t>
            </a:r>
            <a:r>
              <a:rPr lang="en-GB"/>
              <a:t>ies:</a:t>
            </a:r>
            <a:endParaRPr lang="en-GB" dirty="0"/>
          </a:p>
        </p:txBody>
      </p:sp>
      <p:sp>
        <p:nvSpPr>
          <p:cNvPr id="3" name="Content Placeholder 2">
            <a:extLst>
              <a:ext uri="{FF2B5EF4-FFF2-40B4-BE49-F238E27FC236}">
                <a16:creationId xmlns:a16="http://schemas.microsoft.com/office/drawing/2014/main" id="{C4E74CAD-E14A-40AF-5E75-E0733E31987A}"/>
              </a:ext>
            </a:extLst>
          </p:cNvPr>
          <p:cNvSpPr>
            <a:spLocks noGrp="1"/>
          </p:cNvSpPr>
          <p:nvPr>
            <p:ph idx="1"/>
          </p:nvPr>
        </p:nvSpPr>
        <p:spPr>
          <a:xfrm>
            <a:off x="1261872" y="1933575"/>
            <a:ext cx="4401509" cy="4246562"/>
          </a:xfrm>
        </p:spPr>
        <p:txBody>
          <a:bodyPr vert="horz" lIns="91440" tIns="45720" rIns="91440" bIns="45720" rtlCol="0">
            <a:normAutofit/>
          </a:bodyPr>
          <a:lstStyle/>
          <a:p>
            <a:r>
              <a:rPr lang="en-GB">
                <a:ea typeface="+mn-lt"/>
                <a:cs typeface="+mn-lt"/>
              </a:rPr>
              <a:t>Neighbourhood officers and PCSOs build regular local contact. </a:t>
            </a:r>
            <a:endParaRPr lang="en-GB"/>
          </a:p>
          <a:p>
            <a:r>
              <a:rPr lang="en-GB">
                <a:ea typeface="+mn-lt"/>
                <a:cs typeface="+mn-lt"/>
              </a:rPr>
              <a:t>Public meetings which allow communities to raise concerns. </a:t>
            </a:r>
            <a:endParaRPr lang="en-GB"/>
          </a:p>
          <a:p>
            <a:r>
              <a:rPr lang="en-GB">
                <a:ea typeface="+mn-lt"/>
                <a:cs typeface="+mn-lt"/>
              </a:rPr>
              <a:t>Youth outreach programmes improve relationships with young people. </a:t>
            </a:r>
            <a:endParaRPr lang="en-GB"/>
          </a:p>
          <a:p>
            <a:r>
              <a:rPr lang="en-GB">
                <a:ea typeface="+mn-lt"/>
                <a:cs typeface="+mn-lt"/>
              </a:rPr>
              <a:t>Social media can improve communication and transparency. </a:t>
            </a:r>
            <a:endParaRPr lang="en-GB"/>
          </a:p>
          <a:p>
            <a:r>
              <a:rPr lang="en-GB">
                <a:ea typeface="+mn-lt"/>
                <a:cs typeface="+mn-lt"/>
              </a:rPr>
              <a:t>Partnerships with local agencies support problem solving.</a:t>
            </a:r>
            <a:endParaRPr lang="en-GB"/>
          </a:p>
          <a:p>
            <a:endParaRPr lang="en-GB" dirty="0"/>
          </a:p>
        </p:txBody>
      </p:sp>
      <p:pic>
        <p:nvPicPr>
          <p:cNvPr id="4" name="Picture 3" descr="The Rise of Community Policing - ImageSoft">
            <a:extLst>
              <a:ext uri="{FF2B5EF4-FFF2-40B4-BE49-F238E27FC236}">
                <a16:creationId xmlns:a16="http://schemas.microsoft.com/office/drawing/2014/main" id="{6C37B347-EB93-1564-DADF-E3EB55400928}"/>
              </a:ext>
            </a:extLst>
          </p:cNvPr>
          <p:cNvPicPr>
            <a:picLocks noChangeAspect="1"/>
          </p:cNvPicPr>
          <p:nvPr/>
        </p:nvPicPr>
        <p:blipFill>
          <a:blip r:embed="rId3"/>
          <a:stretch>
            <a:fillRect/>
          </a:stretch>
        </p:blipFill>
        <p:spPr>
          <a:xfrm>
            <a:off x="6095999" y="2222364"/>
            <a:ext cx="4807287" cy="3062293"/>
          </a:xfrm>
          <a:prstGeom prst="rect">
            <a:avLst/>
          </a:prstGeom>
        </p:spPr>
      </p:pic>
    </p:spTree>
    <p:extLst>
      <p:ext uri="{BB962C8B-B14F-4D97-AF65-F5344CB8AC3E}">
        <p14:creationId xmlns:p14="http://schemas.microsoft.com/office/powerpoint/2010/main" val="106853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809AD-EBEE-A671-8AD9-75E7A4C7FCEA}"/>
              </a:ext>
            </a:extLst>
          </p:cNvPr>
          <p:cNvSpPr>
            <a:spLocks noGrp="1"/>
          </p:cNvSpPr>
          <p:nvPr>
            <p:ph type="title"/>
          </p:nvPr>
        </p:nvSpPr>
        <p:spPr>
          <a:xfrm>
            <a:off x="6420464" y="645106"/>
            <a:ext cx="4534047" cy="1422530"/>
          </a:xfrm>
        </p:spPr>
        <p:txBody>
          <a:bodyPr>
            <a:normAutofit/>
          </a:bodyPr>
          <a:lstStyle/>
          <a:p>
            <a:r>
              <a:rPr lang="en-GB" sz="3100"/>
              <a:t>Case Study: Operation Trident and Community Trust in London</a:t>
            </a:r>
          </a:p>
        </p:txBody>
      </p:sp>
      <p:pic>
        <p:nvPicPr>
          <p:cNvPr id="4" name="Picture 3" descr="This photo of a police officer helping a lost elderly woman will warm your  heart - Yahoo News UK">
            <a:extLst>
              <a:ext uri="{FF2B5EF4-FFF2-40B4-BE49-F238E27FC236}">
                <a16:creationId xmlns:a16="http://schemas.microsoft.com/office/drawing/2014/main" id="{5AA48C81-C48D-4824-8503-1025A8FFB384}"/>
              </a:ext>
            </a:extLst>
          </p:cNvPr>
          <p:cNvPicPr>
            <a:picLocks noChangeAspect="1"/>
          </p:cNvPicPr>
          <p:nvPr/>
        </p:nvPicPr>
        <p:blipFill>
          <a:blip r:embed="rId3"/>
          <a:srcRect r="15295" b="-1"/>
          <a:stretch>
            <a:fillRect/>
          </a:stretch>
        </p:blipFill>
        <p:spPr>
          <a:xfrm>
            <a:off x="643192" y="645106"/>
            <a:ext cx="5451627" cy="5535031"/>
          </a:xfrm>
          <a:prstGeom prst="rect">
            <a:avLst/>
          </a:prstGeom>
        </p:spPr>
      </p:pic>
      <p:sp>
        <p:nvSpPr>
          <p:cNvPr id="3" name="Content Placeholder 2">
            <a:extLst>
              <a:ext uri="{FF2B5EF4-FFF2-40B4-BE49-F238E27FC236}">
                <a16:creationId xmlns:a16="http://schemas.microsoft.com/office/drawing/2014/main" id="{8592AE6D-613E-292B-1763-AAE628A87FBE}"/>
              </a:ext>
            </a:extLst>
          </p:cNvPr>
          <p:cNvSpPr>
            <a:spLocks noGrp="1"/>
          </p:cNvSpPr>
          <p:nvPr>
            <p:ph idx="1"/>
          </p:nvPr>
        </p:nvSpPr>
        <p:spPr>
          <a:xfrm>
            <a:off x="6420463" y="2455332"/>
            <a:ext cx="4572002" cy="3724805"/>
          </a:xfrm>
        </p:spPr>
        <p:txBody>
          <a:bodyPr vert="horz" lIns="91440" tIns="45720" rIns="91440" bIns="45720" rtlCol="0">
            <a:normAutofit/>
          </a:bodyPr>
          <a:lstStyle/>
          <a:p>
            <a:r>
              <a:rPr lang="en-GB">
                <a:ea typeface="+mn-lt"/>
                <a:cs typeface="+mn-lt"/>
              </a:rPr>
              <a:t>Launched by the Metropolitan Police in 1998. </a:t>
            </a:r>
            <a:endParaRPr lang="en-GB"/>
          </a:p>
          <a:p>
            <a:r>
              <a:rPr lang="en-GB">
                <a:ea typeface="+mn-lt"/>
                <a:cs typeface="+mn-lt"/>
              </a:rPr>
              <a:t>Tackled gun crime affecting London’s Black communities. </a:t>
            </a:r>
            <a:endParaRPr lang="en-GB"/>
          </a:p>
          <a:p>
            <a:r>
              <a:rPr lang="en-GB">
                <a:ea typeface="+mn-lt"/>
                <a:cs typeface="+mn-lt"/>
              </a:rPr>
              <a:t>Used community intelligence and partnership working. </a:t>
            </a:r>
            <a:endParaRPr lang="en-GB"/>
          </a:p>
          <a:p>
            <a:r>
              <a:rPr lang="en-GB" dirty="0">
                <a:ea typeface="+mn-lt"/>
                <a:cs typeface="+mn-lt"/>
              </a:rPr>
              <a:t>Increased reporting, witness cooperation and targeted enforcement. </a:t>
            </a:r>
            <a:endParaRPr lang="en-GB" dirty="0"/>
          </a:p>
          <a:p>
            <a:r>
              <a:rPr lang="en-GB">
                <a:ea typeface="+mn-lt"/>
                <a:cs typeface="+mn-lt"/>
              </a:rPr>
              <a:t>Demonstrates how engagement can improve legitimacy and results. </a:t>
            </a:r>
            <a:endParaRPr lang="en-GB"/>
          </a:p>
          <a:p>
            <a:endParaRPr lang="en-GB" dirty="0"/>
          </a:p>
        </p:txBody>
      </p:sp>
    </p:spTree>
    <p:extLst>
      <p:ext uri="{BB962C8B-B14F-4D97-AF65-F5344CB8AC3E}">
        <p14:creationId xmlns:p14="http://schemas.microsoft.com/office/powerpoint/2010/main" val="2624389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A5432-1485-0D3A-DF6F-7A25939B3659}"/>
              </a:ext>
            </a:extLst>
          </p:cNvPr>
          <p:cNvSpPr>
            <a:spLocks noGrp="1"/>
          </p:cNvSpPr>
          <p:nvPr>
            <p:ph type="title"/>
          </p:nvPr>
        </p:nvSpPr>
        <p:spPr>
          <a:xfrm>
            <a:off x="718874" y="677863"/>
            <a:ext cx="4534047" cy="1325562"/>
          </a:xfrm>
        </p:spPr>
        <p:txBody>
          <a:bodyPr>
            <a:normAutofit/>
          </a:bodyPr>
          <a:lstStyle/>
          <a:p>
            <a:r>
              <a:rPr lang="en-GB" dirty="0"/>
              <a:t>Evidence of </a:t>
            </a:r>
            <a:r>
              <a:rPr lang="en-GB"/>
              <a:t>Effectiveness:</a:t>
            </a:r>
            <a:endParaRPr lang="en-GB" dirty="0"/>
          </a:p>
        </p:txBody>
      </p:sp>
      <p:sp>
        <p:nvSpPr>
          <p:cNvPr id="3" name="Content Placeholder 2">
            <a:extLst>
              <a:ext uri="{FF2B5EF4-FFF2-40B4-BE49-F238E27FC236}">
                <a16:creationId xmlns:a16="http://schemas.microsoft.com/office/drawing/2014/main" id="{01BB471F-5540-8F25-3965-0493D0D39760}"/>
              </a:ext>
            </a:extLst>
          </p:cNvPr>
          <p:cNvSpPr>
            <a:spLocks noGrp="1"/>
          </p:cNvSpPr>
          <p:nvPr>
            <p:ph idx="1"/>
          </p:nvPr>
        </p:nvSpPr>
        <p:spPr>
          <a:xfrm>
            <a:off x="718874" y="2325158"/>
            <a:ext cx="4534048" cy="3854979"/>
          </a:xfrm>
        </p:spPr>
        <p:txBody>
          <a:bodyPr vert="horz" lIns="91440" tIns="45720" rIns="91440" bIns="45720" rtlCol="0">
            <a:normAutofit/>
          </a:bodyPr>
          <a:lstStyle/>
          <a:p>
            <a:r>
              <a:rPr lang="en-GB">
                <a:ea typeface="+mn-lt"/>
                <a:cs typeface="+mn-lt"/>
              </a:rPr>
              <a:t>Visible local policing can be linked to higher confidence levels. </a:t>
            </a:r>
            <a:endParaRPr lang="en-GB"/>
          </a:p>
          <a:p>
            <a:r>
              <a:rPr lang="en-GB">
                <a:ea typeface="+mn-lt"/>
                <a:cs typeface="+mn-lt"/>
              </a:rPr>
              <a:t>Around two-thirds of people in England and Wales report confidence in their local police force. </a:t>
            </a:r>
            <a:endParaRPr lang="en-GB"/>
          </a:p>
          <a:p>
            <a:r>
              <a:rPr lang="en-GB">
                <a:ea typeface="+mn-lt"/>
                <a:cs typeface="+mn-lt"/>
              </a:rPr>
              <a:t>Fair treatment enables policing by consent. </a:t>
            </a:r>
            <a:endParaRPr lang="en-GB"/>
          </a:p>
          <a:p>
            <a:r>
              <a:rPr lang="en-GB">
                <a:ea typeface="+mn-lt"/>
                <a:cs typeface="+mn-lt"/>
              </a:rPr>
              <a:t>Trusted communities are more likely to report crime and share intelligence. </a:t>
            </a:r>
            <a:endParaRPr lang="en-GB"/>
          </a:p>
          <a:p>
            <a:r>
              <a:rPr lang="en-GB">
                <a:ea typeface="+mn-lt"/>
                <a:cs typeface="+mn-lt"/>
              </a:rPr>
              <a:t>Effective engagement are shown to improve police legitimacy and results.</a:t>
            </a:r>
            <a:endParaRPr lang="en-GB"/>
          </a:p>
          <a:p>
            <a:endParaRPr lang="en-GB" dirty="0"/>
          </a:p>
        </p:txBody>
      </p:sp>
      <p:pic>
        <p:nvPicPr>
          <p:cNvPr id="4" name="Picture 3" descr="Green thumbs-up sign representing approval or liking. It features a stylized hand with the thumb extended upwards, symbolizing agreement or success. The glossy finish and shadow beneath give it a three-dimensional effect, set against a white background. The circular cuff detail enhances its button-like appearance, often used in digital communication to express positive sentiment.">
            <a:extLst>
              <a:ext uri="{FF2B5EF4-FFF2-40B4-BE49-F238E27FC236}">
                <a16:creationId xmlns:a16="http://schemas.microsoft.com/office/drawing/2014/main" id="{E9A659FF-C042-30E9-E91D-303B6345A31B}"/>
              </a:ext>
            </a:extLst>
          </p:cNvPr>
          <p:cNvPicPr>
            <a:picLocks noChangeAspect="1"/>
          </p:cNvPicPr>
          <p:nvPr/>
        </p:nvPicPr>
        <p:blipFill>
          <a:blip r:embed="rId3"/>
          <a:stretch>
            <a:fillRect/>
          </a:stretch>
        </p:blipFill>
        <p:spPr>
          <a:xfrm>
            <a:off x="5633157" y="824005"/>
            <a:ext cx="5209989" cy="5209989"/>
          </a:xfrm>
          <a:prstGeom prst="rect">
            <a:avLst/>
          </a:prstGeom>
        </p:spPr>
      </p:pic>
    </p:spTree>
    <p:extLst>
      <p:ext uri="{BB962C8B-B14F-4D97-AF65-F5344CB8AC3E}">
        <p14:creationId xmlns:p14="http://schemas.microsoft.com/office/powerpoint/2010/main" val="3885981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7A69-7888-471C-7052-26869504398F}"/>
              </a:ext>
            </a:extLst>
          </p:cNvPr>
          <p:cNvSpPr>
            <a:spLocks noGrp="1"/>
          </p:cNvSpPr>
          <p:nvPr>
            <p:ph type="title"/>
          </p:nvPr>
        </p:nvSpPr>
        <p:spPr>
          <a:xfrm>
            <a:off x="718874" y="677863"/>
            <a:ext cx="4534047" cy="1325562"/>
          </a:xfrm>
        </p:spPr>
        <p:txBody>
          <a:bodyPr>
            <a:normAutofit/>
          </a:bodyPr>
          <a:lstStyle/>
          <a:p>
            <a:r>
              <a:rPr lang="en-GB"/>
              <a:t>Limitations:</a:t>
            </a:r>
          </a:p>
        </p:txBody>
      </p:sp>
      <p:sp>
        <p:nvSpPr>
          <p:cNvPr id="3" name="Content Placeholder 2">
            <a:extLst>
              <a:ext uri="{FF2B5EF4-FFF2-40B4-BE49-F238E27FC236}">
                <a16:creationId xmlns:a16="http://schemas.microsoft.com/office/drawing/2014/main" id="{60DBDBED-D270-9C92-317E-4B56546A6635}"/>
              </a:ext>
            </a:extLst>
          </p:cNvPr>
          <p:cNvSpPr>
            <a:spLocks noGrp="1"/>
          </p:cNvSpPr>
          <p:nvPr>
            <p:ph idx="1"/>
          </p:nvPr>
        </p:nvSpPr>
        <p:spPr>
          <a:xfrm>
            <a:off x="718874" y="2325158"/>
            <a:ext cx="4534048" cy="3854979"/>
          </a:xfrm>
        </p:spPr>
        <p:txBody>
          <a:bodyPr vert="horz" lIns="91440" tIns="45720" rIns="91440" bIns="45720" rtlCol="0">
            <a:normAutofit/>
          </a:bodyPr>
          <a:lstStyle/>
          <a:p>
            <a:r>
              <a:rPr lang="en-GB">
                <a:ea typeface="+mn-lt"/>
                <a:cs typeface="+mn-lt"/>
              </a:rPr>
              <a:t>Community engagement does not always repair damaged confidence. </a:t>
            </a:r>
            <a:endParaRPr lang="en-GB"/>
          </a:p>
          <a:p>
            <a:r>
              <a:rPr lang="en-GB">
                <a:ea typeface="+mn-lt"/>
                <a:cs typeface="+mn-lt"/>
              </a:rPr>
              <a:t>High-profile scandals can quickly reduce trust in police. </a:t>
            </a:r>
            <a:endParaRPr lang="en-GB"/>
          </a:p>
          <a:p>
            <a:r>
              <a:rPr lang="en-GB">
                <a:ea typeface="+mn-lt"/>
                <a:cs typeface="+mn-lt"/>
              </a:rPr>
              <a:t>Groups continue to report lower confidence levels. </a:t>
            </a:r>
            <a:endParaRPr lang="en-GB"/>
          </a:p>
          <a:p>
            <a:r>
              <a:rPr lang="en-GB">
                <a:ea typeface="+mn-lt"/>
                <a:cs typeface="+mn-lt"/>
              </a:rPr>
              <a:t>Negative contact often has a stronger impact than positive contact. </a:t>
            </a:r>
            <a:endParaRPr lang="en-GB"/>
          </a:p>
          <a:p>
            <a:r>
              <a:rPr lang="en-GB">
                <a:ea typeface="+mn-lt"/>
                <a:cs typeface="+mn-lt"/>
              </a:rPr>
              <a:t>Engagement is less effective without fair and consistent policing. </a:t>
            </a:r>
            <a:endParaRPr lang="en-GB"/>
          </a:p>
          <a:p>
            <a:endParaRPr lang="en-GB" dirty="0"/>
          </a:p>
        </p:txBody>
      </p:sp>
      <p:pic>
        <p:nvPicPr>
          <p:cNvPr id="5" name="Picture 4" descr="Red thumb down. Dislike symbol. Bad sign. Negative (1340466)">
            <a:extLst>
              <a:ext uri="{FF2B5EF4-FFF2-40B4-BE49-F238E27FC236}">
                <a16:creationId xmlns:a16="http://schemas.microsoft.com/office/drawing/2014/main" id="{50DED695-9CBB-3CC1-C655-9FE821B68F8A}"/>
              </a:ext>
            </a:extLst>
          </p:cNvPr>
          <p:cNvPicPr>
            <a:picLocks noChangeAspect="1"/>
          </p:cNvPicPr>
          <p:nvPr/>
        </p:nvPicPr>
        <p:blipFill>
          <a:blip r:embed="rId3"/>
          <a:stretch>
            <a:fillRect/>
          </a:stretch>
        </p:blipFill>
        <p:spPr>
          <a:xfrm>
            <a:off x="5633157" y="1690166"/>
            <a:ext cx="5209989" cy="3477667"/>
          </a:xfrm>
          <a:prstGeom prst="rect">
            <a:avLst/>
          </a:prstGeom>
        </p:spPr>
      </p:pic>
    </p:spTree>
    <p:extLst>
      <p:ext uri="{BB962C8B-B14F-4D97-AF65-F5344CB8AC3E}">
        <p14:creationId xmlns:p14="http://schemas.microsoft.com/office/powerpoint/2010/main" val="441004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DE4F8-20BA-7A6A-CD6B-D9BB7CD531B9}"/>
              </a:ext>
            </a:extLst>
          </p:cNvPr>
          <p:cNvSpPr>
            <a:spLocks noGrp="1"/>
          </p:cNvSpPr>
          <p:nvPr>
            <p:ph type="title"/>
          </p:nvPr>
        </p:nvSpPr>
        <p:spPr>
          <a:xfrm>
            <a:off x="6420464" y="539087"/>
            <a:ext cx="4534047" cy="1584895"/>
          </a:xfrm>
        </p:spPr>
        <p:txBody>
          <a:bodyPr>
            <a:normAutofit/>
          </a:bodyPr>
          <a:lstStyle/>
          <a:p>
            <a:r>
              <a:rPr lang="en-GB" sz="3100"/>
              <a:t>Evaluation/Conclusion: </a:t>
            </a:r>
          </a:p>
        </p:txBody>
      </p:sp>
      <p:pic>
        <p:nvPicPr>
          <p:cNvPr id="4" name="Picture 3" descr="Free Scales of Justice Image - Justice, Scales, Legal | Download at  StockCake">
            <a:extLst>
              <a:ext uri="{FF2B5EF4-FFF2-40B4-BE49-F238E27FC236}">
                <a16:creationId xmlns:a16="http://schemas.microsoft.com/office/drawing/2014/main" id="{90782A25-41EE-8FAD-532D-2A414258EE63}"/>
              </a:ext>
            </a:extLst>
          </p:cNvPr>
          <p:cNvPicPr>
            <a:picLocks noChangeAspect="1"/>
          </p:cNvPicPr>
          <p:nvPr/>
        </p:nvPicPr>
        <p:blipFill>
          <a:blip r:embed="rId3"/>
          <a:srcRect l="8316" r="2813"/>
          <a:stretch>
            <a:fillRect/>
          </a:stretch>
        </p:blipFill>
        <p:spPr>
          <a:xfrm>
            <a:off x="20" y="10"/>
            <a:ext cx="6094799" cy="6857990"/>
          </a:xfrm>
          <a:prstGeom prst="rect">
            <a:avLst/>
          </a:prstGeom>
        </p:spPr>
      </p:pic>
      <p:sp>
        <p:nvSpPr>
          <p:cNvPr id="3" name="Content Placeholder 2">
            <a:extLst>
              <a:ext uri="{FF2B5EF4-FFF2-40B4-BE49-F238E27FC236}">
                <a16:creationId xmlns:a16="http://schemas.microsoft.com/office/drawing/2014/main" id="{67E5C85E-D44A-2F45-1F85-4365925A98FC}"/>
              </a:ext>
            </a:extLst>
          </p:cNvPr>
          <p:cNvSpPr>
            <a:spLocks noGrp="1"/>
          </p:cNvSpPr>
          <p:nvPr>
            <p:ph idx="1"/>
          </p:nvPr>
        </p:nvSpPr>
        <p:spPr>
          <a:xfrm>
            <a:off x="6420463" y="2438399"/>
            <a:ext cx="4572002" cy="3880514"/>
          </a:xfrm>
        </p:spPr>
        <p:txBody>
          <a:bodyPr vert="horz" lIns="91440" tIns="45720" rIns="91440" bIns="45720" rtlCol="0">
            <a:normAutofit/>
          </a:bodyPr>
          <a:lstStyle/>
          <a:p>
            <a:r>
              <a:rPr lang="en-GB">
                <a:ea typeface="+mn-lt"/>
                <a:cs typeface="+mn-lt"/>
              </a:rPr>
              <a:t>Community engagement can strengthen trust and legitimacy. </a:t>
            </a:r>
            <a:endParaRPr lang="en-GB"/>
          </a:p>
          <a:p>
            <a:r>
              <a:rPr lang="en-GB" dirty="0">
                <a:ea typeface="+mn-lt"/>
                <a:cs typeface="+mn-lt"/>
              </a:rPr>
              <a:t>Visibility, fairness and communication remain key factors. </a:t>
            </a:r>
            <a:endParaRPr lang="en-GB" dirty="0"/>
          </a:p>
          <a:p>
            <a:r>
              <a:rPr lang="en-GB">
                <a:ea typeface="+mn-lt"/>
                <a:cs typeface="+mn-lt"/>
              </a:rPr>
              <a:t>Positive results are strongest when engagement is genuine. </a:t>
            </a:r>
            <a:endParaRPr lang="en-GB"/>
          </a:p>
          <a:p>
            <a:r>
              <a:rPr lang="en-GB">
                <a:ea typeface="+mn-lt"/>
                <a:cs typeface="+mn-lt"/>
              </a:rPr>
              <a:t>Misconduct and unfair treatment can quickly undermine progress. </a:t>
            </a:r>
            <a:endParaRPr lang="en-GB"/>
          </a:p>
          <a:p>
            <a:r>
              <a:rPr lang="en-GB">
                <a:ea typeface="+mn-lt"/>
                <a:cs typeface="+mn-lt"/>
              </a:rPr>
              <a:t>Effective policing still depends on public consent. </a:t>
            </a:r>
            <a:endParaRPr lang="en-GB"/>
          </a:p>
          <a:p>
            <a:endParaRPr lang="en-GB" dirty="0"/>
          </a:p>
        </p:txBody>
      </p:sp>
    </p:spTree>
    <p:extLst>
      <p:ext uri="{BB962C8B-B14F-4D97-AF65-F5344CB8AC3E}">
        <p14:creationId xmlns:p14="http://schemas.microsoft.com/office/powerpoint/2010/main" val="1203193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F7E58-997D-58A2-3589-C84A1042BC6C}"/>
              </a:ext>
            </a:extLst>
          </p:cNvPr>
          <p:cNvSpPr>
            <a:spLocks noGrp="1"/>
          </p:cNvSpPr>
          <p:nvPr>
            <p:ph type="title"/>
          </p:nvPr>
        </p:nvSpPr>
        <p:spPr>
          <a:xfrm>
            <a:off x="1261872" y="365760"/>
            <a:ext cx="9692640" cy="1325562"/>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661D4729-01F2-2BC0-B507-4B193F776C45}"/>
              </a:ext>
            </a:extLst>
          </p:cNvPr>
          <p:cNvSpPr>
            <a:spLocks noGrp="1"/>
          </p:cNvSpPr>
          <p:nvPr>
            <p:ph idx="1"/>
          </p:nvPr>
        </p:nvSpPr>
        <p:spPr>
          <a:xfrm>
            <a:off x="1261872" y="1828800"/>
            <a:ext cx="8595360" cy="4351337"/>
          </a:xfrm>
        </p:spPr>
        <p:txBody>
          <a:bodyPr vert="horz" lIns="91440" tIns="45720" rIns="91440" bIns="45720" rtlCol="0" anchor="t">
            <a:noAutofit/>
          </a:bodyPr>
          <a:lstStyle/>
          <a:p>
            <a:r>
              <a:rPr lang="en-GB" sz="1200">
                <a:ea typeface="+mn-lt"/>
                <a:cs typeface="+mn-lt"/>
              </a:rPr>
              <a:t>Bradford, B. (2017) </a:t>
            </a:r>
            <a:r>
              <a:rPr lang="en-GB" sz="1200" i="1">
                <a:ea typeface="+mn-lt"/>
                <a:cs typeface="+mn-lt"/>
              </a:rPr>
              <a:t>Stop and Search and Police Legitimacy</a:t>
            </a:r>
            <a:r>
              <a:rPr lang="en-GB" sz="1200">
                <a:ea typeface="+mn-lt"/>
                <a:cs typeface="+mn-lt"/>
              </a:rPr>
              <a:t>. Abingdon: Routledge.</a:t>
            </a:r>
            <a:endParaRPr lang="en-GB" sz="1200"/>
          </a:p>
          <a:p>
            <a:r>
              <a:rPr lang="en-GB" sz="1200">
                <a:ea typeface="+mn-lt"/>
                <a:cs typeface="+mn-lt"/>
              </a:rPr>
              <a:t>College of Policing (2023) </a:t>
            </a:r>
            <a:r>
              <a:rPr lang="en-GB" sz="1200" i="1">
                <a:ea typeface="+mn-lt"/>
                <a:cs typeface="+mn-lt"/>
              </a:rPr>
              <a:t>Neighbourhood policing</a:t>
            </a:r>
            <a:r>
              <a:rPr lang="en-GB" sz="1200">
                <a:ea typeface="+mn-lt"/>
                <a:cs typeface="+mn-lt"/>
              </a:rPr>
              <a:t>. Available at: www.college.police.uk (Accessed: 26 April 2026).</a:t>
            </a:r>
            <a:endParaRPr lang="en-GB" sz="1200"/>
          </a:p>
          <a:p>
            <a:r>
              <a:rPr lang="en-GB" sz="1200">
                <a:ea typeface="+mn-lt"/>
                <a:cs typeface="+mn-lt"/>
              </a:rPr>
              <a:t>His Majesty’s Inspectorate of Constabulary and Fire &amp; Rescue Services (HMICFRS) (2022) </a:t>
            </a:r>
            <a:r>
              <a:rPr lang="en-GB" sz="1200" i="1">
                <a:ea typeface="+mn-lt"/>
                <a:cs typeface="+mn-lt"/>
              </a:rPr>
              <a:t>An inspection of vetting, misconduct and misogyny in the police service</a:t>
            </a:r>
            <a:r>
              <a:rPr lang="en-GB" sz="1200">
                <a:ea typeface="+mn-lt"/>
                <a:cs typeface="+mn-lt"/>
              </a:rPr>
              <a:t>. London: HMICFRS. Available at: www.justiceinspectorates.gov.uk/hmicfrs (Accessed: 26 April 2026).</a:t>
            </a:r>
            <a:endParaRPr lang="en-GB" sz="1200"/>
          </a:p>
          <a:p>
            <a:r>
              <a:rPr lang="en-GB" sz="1200">
                <a:ea typeface="+mn-lt"/>
                <a:cs typeface="+mn-lt"/>
              </a:rPr>
              <a:t>Home Office (2023) </a:t>
            </a:r>
            <a:r>
              <a:rPr lang="en-GB" sz="1200" i="1">
                <a:ea typeface="+mn-lt"/>
                <a:cs typeface="+mn-lt"/>
              </a:rPr>
              <a:t>Police powers and procedures: Stop and search and arrests, England and Wales, year ending 31 March 2023</a:t>
            </a:r>
            <a:r>
              <a:rPr lang="en-GB" sz="1200">
                <a:ea typeface="+mn-lt"/>
                <a:cs typeface="+mn-lt"/>
              </a:rPr>
              <a:t>. London: Home Office. Available at: www.gov.uk/government/statistics (Accessed: 26 April 2026).</a:t>
            </a:r>
            <a:endParaRPr lang="en-GB" sz="1200"/>
          </a:p>
          <a:p>
            <a:r>
              <a:rPr lang="en-GB" sz="1200">
                <a:ea typeface="+mn-lt"/>
                <a:cs typeface="+mn-lt"/>
              </a:rPr>
              <a:t>Metropolitan Police Service (2020) </a:t>
            </a:r>
            <a:r>
              <a:rPr lang="en-GB" sz="1200" i="1">
                <a:ea typeface="+mn-lt"/>
                <a:cs typeface="+mn-lt"/>
              </a:rPr>
              <a:t>Trident</a:t>
            </a:r>
            <a:r>
              <a:rPr lang="en-GB" sz="1200">
                <a:ea typeface="+mn-lt"/>
                <a:cs typeface="+mn-lt"/>
              </a:rPr>
              <a:t>. Available at: www.met.police.uk (Accessed: 26 April 2026).</a:t>
            </a:r>
            <a:endParaRPr lang="en-GB" sz="1200"/>
          </a:p>
          <a:p>
            <a:r>
              <a:rPr lang="en-GB" sz="1200">
                <a:ea typeface="+mn-lt"/>
                <a:cs typeface="+mn-lt"/>
              </a:rPr>
              <a:t>Myhill, A. (2018) ‘Community engagement in policing and public confidence’, </a:t>
            </a:r>
            <a:r>
              <a:rPr lang="en-GB" sz="1200" i="1">
                <a:ea typeface="+mn-lt"/>
                <a:cs typeface="+mn-lt"/>
              </a:rPr>
              <a:t>Policing: A Journal of Policy and Practice</a:t>
            </a:r>
            <a:r>
              <a:rPr lang="en-GB" sz="1200">
                <a:ea typeface="+mn-lt"/>
                <a:cs typeface="+mn-lt"/>
              </a:rPr>
              <a:t>, 12(3), pp. 287–301.</a:t>
            </a:r>
            <a:endParaRPr lang="en-GB" sz="1200"/>
          </a:p>
          <a:p>
            <a:r>
              <a:rPr lang="en-GB" sz="1200">
                <a:ea typeface="+mn-lt"/>
                <a:cs typeface="+mn-lt"/>
              </a:rPr>
              <a:t>Newburn, T. (2017) </a:t>
            </a:r>
            <a:r>
              <a:rPr lang="en-GB" sz="1200" i="1">
                <a:ea typeface="+mn-lt"/>
                <a:cs typeface="+mn-lt"/>
              </a:rPr>
              <a:t>Criminology</a:t>
            </a:r>
            <a:r>
              <a:rPr lang="en-GB" sz="1200">
                <a:ea typeface="+mn-lt"/>
                <a:cs typeface="+mn-lt"/>
              </a:rPr>
              <a:t>. 3rd </a:t>
            </a:r>
            <a:r>
              <a:rPr lang="en-GB" sz="1200" err="1">
                <a:ea typeface="+mn-lt"/>
                <a:cs typeface="+mn-lt"/>
              </a:rPr>
              <a:t>edn</a:t>
            </a:r>
            <a:r>
              <a:rPr lang="en-GB" sz="1200">
                <a:ea typeface="+mn-lt"/>
                <a:cs typeface="+mn-lt"/>
              </a:rPr>
              <a:t>. Abingdon: Routledge.</a:t>
            </a:r>
            <a:endParaRPr lang="en-GB" sz="1200"/>
          </a:p>
          <a:p>
            <a:r>
              <a:rPr lang="en-GB" sz="1200">
                <a:ea typeface="+mn-lt"/>
                <a:cs typeface="+mn-lt"/>
              </a:rPr>
              <a:t>Office for National Statistics (ONS) (2023) </a:t>
            </a:r>
            <a:r>
              <a:rPr lang="en-GB" sz="1200" i="1">
                <a:ea typeface="+mn-lt"/>
                <a:cs typeface="+mn-lt"/>
              </a:rPr>
              <a:t>Public confidence in the police and criminal justice system</a:t>
            </a:r>
            <a:r>
              <a:rPr lang="en-GB" sz="1200">
                <a:ea typeface="+mn-lt"/>
                <a:cs typeface="+mn-lt"/>
              </a:rPr>
              <a:t>. Available at: www.ons.gov.uk (Accessed: 26 April 2026).</a:t>
            </a:r>
            <a:endParaRPr lang="en-GB" sz="1200"/>
          </a:p>
          <a:p>
            <a:endParaRPr lang="en-GB" sz="110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27517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85506-F8FE-C5B6-2ED1-F475CE4271C7}"/>
              </a:ext>
            </a:extLst>
          </p:cNvPr>
          <p:cNvSpPr>
            <a:spLocks noGrp="1"/>
          </p:cNvSpPr>
          <p:nvPr>
            <p:ph type="title"/>
          </p:nvPr>
        </p:nvSpPr>
        <p:spPr/>
        <p:txBody>
          <a:bodyPr/>
          <a:lstStyle/>
          <a:p>
            <a:r>
              <a:rPr lang="en-GB" dirty="0"/>
              <a:t>Image Refere</a:t>
            </a:r>
            <a:r>
              <a:rPr lang="en-GB"/>
              <a:t>nce List:</a:t>
            </a:r>
          </a:p>
        </p:txBody>
      </p:sp>
      <p:sp>
        <p:nvSpPr>
          <p:cNvPr id="3" name="Content Placeholder 2">
            <a:extLst>
              <a:ext uri="{FF2B5EF4-FFF2-40B4-BE49-F238E27FC236}">
                <a16:creationId xmlns:a16="http://schemas.microsoft.com/office/drawing/2014/main" id="{4E604331-2E1E-2E57-858A-E37FF714C81C}"/>
              </a:ext>
            </a:extLst>
          </p:cNvPr>
          <p:cNvSpPr>
            <a:spLocks noGrp="1"/>
          </p:cNvSpPr>
          <p:nvPr>
            <p:ph idx="1"/>
          </p:nvPr>
        </p:nvSpPr>
        <p:spPr/>
        <p:txBody>
          <a:bodyPr vert="horz" lIns="91440" tIns="45720" rIns="91440" bIns="45720" rtlCol="0" anchor="t">
            <a:normAutofit/>
          </a:bodyPr>
          <a:lstStyle/>
          <a:p>
            <a:r>
              <a:rPr lang="en-GB" sz="1400" dirty="0">
                <a:ea typeface="+mn-lt"/>
                <a:cs typeface="+mn-lt"/>
                <a:hlinkClick r:id="rId2"/>
              </a:rPr>
              <a:t>https://stockcake.com/i/scales-of-justice_183315_31696</a:t>
            </a:r>
            <a:endParaRPr lang="en-GB" sz="1400" dirty="0">
              <a:ea typeface="+mn-lt"/>
              <a:cs typeface="+mn-lt"/>
            </a:endParaRPr>
          </a:p>
          <a:p>
            <a:r>
              <a:rPr lang="en-GB" sz="1400" dirty="0">
                <a:ea typeface="+mn-lt"/>
                <a:cs typeface="+mn-lt"/>
                <a:hlinkClick r:id="rId3"/>
              </a:rPr>
              <a:t>https://designbundles.net/designstudio/1340466-red-thumb-down-dislike-symbol-bad-sign-negative-ch</a:t>
            </a:r>
            <a:endParaRPr lang="en-GB" sz="1400" dirty="0">
              <a:ea typeface="+mn-lt"/>
              <a:cs typeface="+mn-lt"/>
            </a:endParaRPr>
          </a:p>
          <a:p>
            <a:r>
              <a:rPr lang="en-GB" sz="1400" dirty="0">
                <a:ea typeface="+mn-lt"/>
                <a:cs typeface="+mn-lt"/>
                <a:hlinkClick r:id="rId4"/>
              </a:rPr>
              <a:t>https://www.dreamstime.com/green-thumbs-up-sign-representing-approval-liking-features-stylized-hand-thumb-extended-upwards-symbolizing-image371552740</a:t>
            </a:r>
            <a:endParaRPr lang="en-GB" sz="1400" dirty="0">
              <a:ea typeface="+mn-lt"/>
              <a:cs typeface="+mn-lt"/>
            </a:endParaRPr>
          </a:p>
          <a:p>
            <a:r>
              <a:rPr lang="en-GB" sz="1400" dirty="0">
                <a:ea typeface="+mn-lt"/>
                <a:cs typeface="+mn-lt"/>
                <a:hlinkClick r:id="rId5"/>
              </a:rPr>
              <a:t>https://uk.news.yahoo.com/this-photo-of-a-police-officer-helping-a-lost-elderly-woman-will-warm-your-heart-154741037.html</a:t>
            </a:r>
            <a:endParaRPr lang="en-GB" sz="1400" dirty="0">
              <a:ea typeface="+mn-lt"/>
              <a:cs typeface="+mn-lt"/>
            </a:endParaRPr>
          </a:p>
          <a:p>
            <a:r>
              <a:rPr lang="en-GB" sz="1400" dirty="0">
                <a:ea typeface="+mn-lt"/>
                <a:cs typeface="+mn-lt"/>
                <a:hlinkClick r:id="rId6"/>
              </a:rPr>
              <a:t>https://www.psychologytoday.com/gb/blog/psych-unseen/202005/the-psychology-rioting-the-language-the-unheard</a:t>
            </a:r>
            <a:endParaRPr lang="en-GB" sz="1400" dirty="0">
              <a:ea typeface="+mn-lt"/>
              <a:cs typeface="+mn-lt"/>
            </a:endParaRPr>
          </a:p>
          <a:p>
            <a:r>
              <a:rPr lang="en-GB" sz="1400" dirty="0">
                <a:ea typeface="+mn-lt"/>
                <a:cs typeface="+mn-lt"/>
                <a:hlinkClick r:id="rId7"/>
              </a:rPr>
              <a:t>https://imagesoftinc.com/allblogposts/community-policing/</a:t>
            </a:r>
            <a:endParaRPr lang="en-GB" sz="1400" dirty="0">
              <a:ea typeface="+mn-lt"/>
              <a:cs typeface="+mn-lt"/>
            </a:endParaRPr>
          </a:p>
          <a:p>
            <a:r>
              <a:rPr lang="en-GB" sz="1400" dirty="0">
                <a:ea typeface="+mn-lt"/>
                <a:cs typeface="+mn-lt"/>
              </a:rPr>
              <a:t>https://stock.adobe.com/uk/search?k=police</a:t>
            </a:r>
            <a:endParaRPr lang="en-GB" sz="1400" dirty="0"/>
          </a:p>
        </p:txBody>
      </p:sp>
    </p:spTree>
    <p:extLst>
      <p:ext uri="{BB962C8B-B14F-4D97-AF65-F5344CB8AC3E}">
        <p14:creationId xmlns:p14="http://schemas.microsoft.com/office/powerpoint/2010/main" val="150906486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View</vt:lpstr>
      <vt:lpstr>How Community Engagement Strengthen's Public Trust and Legitimacy within Policing</vt:lpstr>
      <vt:lpstr>Introduction:</vt:lpstr>
      <vt:lpstr>Context: Why Community Engagement Is More Important Today </vt:lpstr>
      <vt:lpstr>Community Engagement Strategies:</vt:lpstr>
      <vt:lpstr>Case Study: Operation Trident and Community Trust in London</vt:lpstr>
      <vt:lpstr>Evidence of Effectiveness:</vt:lpstr>
      <vt:lpstr>Limitations:</vt:lpstr>
      <vt:lpstr>Evaluation/Conclusion: </vt:lpstr>
      <vt:lpstr>Reference List:</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311</cp:revision>
  <dcterms:created xsi:type="dcterms:W3CDTF">2026-04-20T13:50:34Z</dcterms:created>
  <dcterms:modified xsi:type="dcterms:W3CDTF">2026-04-26T20:48:56Z</dcterms:modified>
</cp:coreProperties>
</file>