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6"/>
  </p:notesMasterIdLst>
  <p:sldIdLst>
    <p:sldId id="256" r:id="rId2"/>
    <p:sldId id="269" r:id="rId3"/>
    <p:sldId id="270" r:id="rId4"/>
    <p:sldId id="287" r:id="rId5"/>
    <p:sldId id="271" r:id="rId6"/>
    <p:sldId id="272" r:id="rId7"/>
    <p:sldId id="279" r:id="rId8"/>
    <p:sldId id="273" r:id="rId9"/>
    <p:sldId id="280" r:id="rId10"/>
    <p:sldId id="274" r:id="rId11"/>
    <p:sldId id="281" r:id="rId12"/>
    <p:sldId id="275" r:id="rId13"/>
    <p:sldId id="276" r:id="rId14"/>
    <p:sldId id="282" r:id="rId15"/>
    <p:sldId id="277" r:id="rId16"/>
    <p:sldId id="283" r:id="rId17"/>
    <p:sldId id="278" r:id="rId18"/>
    <p:sldId id="257" r:id="rId19"/>
    <p:sldId id="288" r:id="rId20"/>
    <p:sldId id="258" r:id="rId21"/>
    <p:sldId id="289" r:id="rId22"/>
    <p:sldId id="259" r:id="rId23"/>
    <p:sldId id="260" r:id="rId24"/>
    <p:sldId id="262" r:id="rId25"/>
    <p:sldId id="261" r:id="rId26"/>
    <p:sldId id="284" r:id="rId27"/>
    <p:sldId id="263" r:id="rId28"/>
    <p:sldId id="264" r:id="rId29"/>
    <p:sldId id="291" r:id="rId30"/>
    <p:sldId id="265" r:id="rId31"/>
    <p:sldId id="285" r:id="rId32"/>
    <p:sldId id="266" r:id="rId33"/>
    <p:sldId id="267" r:id="rId34"/>
    <p:sldId id="26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149" autoAdjust="0"/>
  </p:normalViewPr>
  <p:slideViewPr>
    <p:cSldViewPr snapToGrid="0">
      <p:cViewPr varScale="1">
        <p:scale>
          <a:sx n="59" d="100"/>
          <a:sy n="59" d="100"/>
        </p:scale>
        <p:origin x="11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E428A1-AB3F-4ED0-BB49-6B176F7FB55D}" type="datetimeFigureOut">
              <a:rPr lang="en-IN" smtClean="0"/>
              <a:t>10-10-2026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9379B1-4639-44AD-B178-FDF4D18C6382}" type="slidenum">
              <a:rPr lang="en-IN" smtClean="0"/>
              <a:t>‹#›</a:t>
            </a:fld>
            <a:endParaRPr lang="en-IN"/>
          </a:p>
        </p:txBody>
      </p:sp>
    </p:spTree>
    <p:extLst>
      <p:ext uri="{BB962C8B-B14F-4D97-AF65-F5344CB8AC3E}">
        <p14:creationId xmlns:p14="http://schemas.microsoft.com/office/powerpoint/2010/main" val="2769180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designs interactive weekly sessions to build awareness, practical skills, healthier routines and sustainable behaviour change.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3</a:t>
            </a:fld>
            <a:endParaRPr lang="en-IN"/>
          </a:p>
        </p:txBody>
      </p:sp>
    </p:spTree>
    <p:extLst>
      <p:ext uri="{BB962C8B-B14F-4D97-AF65-F5344CB8AC3E}">
        <p14:creationId xmlns:p14="http://schemas.microsoft.com/office/powerpoint/2010/main" val="2286866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This campaign is aimed to increase awareness about screen use time and reduce it through best practices. These practices can include how to use digital platforms so that scroll time can be reduced and sleep time can be increased. One can indulge in other healthy activities to be screen free.</a:t>
            </a:r>
          </a:p>
        </p:txBody>
      </p:sp>
      <p:sp>
        <p:nvSpPr>
          <p:cNvPr id="4" name="Slide Number Placeholder 3"/>
          <p:cNvSpPr>
            <a:spLocks noGrp="1"/>
          </p:cNvSpPr>
          <p:nvPr>
            <p:ph type="sldNum" sz="quarter" idx="5"/>
          </p:nvPr>
        </p:nvSpPr>
        <p:spPr/>
        <p:txBody>
          <a:bodyPr/>
          <a:lstStyle/>
          <a:p>
            <a:fld id="{DA1BD2C5-719B-4572-BC2D-E2676D5536E2}" type="slidenum">
              <a:rPr lang="en-GB" smtClean="0"/>
              <a:t>4</a:t>
            </a:fld>
            <a:endParaRPr lang="en-GB"/>
          </a:p>
        </p:txBody>
      </p:sp>
    </p:spTree>
    <p:extLst>
      <p:ext uri="{BB962C8B-B14F-4D97-AF65-F5344CB8AC3E}">
        <p14:creationId xmlns:p14="http://schemas.microsoft.com/office/powerpoint/2010/main" val="3672871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campaign helps young people develop good habits by focusing on healthy screen use habits before they become established.</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5</a:t>
            </a:fld>
            <a:endParaRPr lang="en-IN"/>
          </a:p>
        </p:txBody>
      </p:sp>
    </p:spTree>
    <p:extLst>
      <p:ext uri="{BB962C8B-B14F-4D97-AF65-F5344CB8AC3E}">
        <p14:creationId xmlns:p14="http://schemas.microsoft.com/office/powerpoint/2010/main" val="2418232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UK guidelines recommend reducing prolonged sedentary time and promoting physical activity. The campaign compares participants’ baseline screen use, physical activity and sleep patterns against current UK guidance.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6</a:t>
            </a:fld>
            <a:endParaRPr lang="en-IN"/>
          </a:p>
        </p:txBody>
      </p:sp>
    </p:spTree>
    <p:extLst>
      <p:ext uri="{BB962C8B-B14F-4D97-AF65-F5344CB8AC3E}">
        <p14:creationId xmlns:p14="http://schemas.microsoft.com/office/powerpoint/2010/main" val="1725676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920D0-BF8B-4956-BA60-015E5B99DA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3A6409-738A-803A-4901-635155045337}"/>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6CD0236D-11DD-D32F-C9AA-3DD9A45BC481}"/>
              </a:ext>
            </a:extLst>
          </p:cNvPr>
          <p:cNvSpPr>
            <a:spLocks noGrp="1"/>
          </p:cNvSpPr>
          <p:nvPr>
            <p:ph type="body" idx="1"/>
          </p:nvPr>
        </p:nvSpPr>
        <p:spPr/>
        <p:txBody>
          <a:bodyPr/>
          <a:lstStyle/>
          <a:p>
            <a:r>
              <a:rPr lang="en-US" dirty="0"/>
              <a:t>The campaign target is healthy recreational screen use. The intention is to balance screens with activity and sleep rather than impose a complete ban.</a:t>
            </a:r>
          </a:p>
          <a:p>
            <a:br>
              <a:rPr lang="en-IN" dirty="0"/>
            </a:br>
            <a:endParaRPr lang="en-IN" dirty="0"/>
          </a:p>
        </p:txBody>
      </p:sp>
      <p:sp>
        <p:nvSpPr>
          <p:cNvPr id="4" name="Slide Number Placeholder 3">
            <a:extLst>
              <a:ext uri="{FF2B5EF4-FFF2-40B4-BE49-F238E27FC236}">
                <a16:creationId xmlns:a16="http://schemas.microsoft.com/office/drawing/2014/main" id="{95B2C708-F008-F905-81D3-BECFD35369E0}"/>
              </a:ext>
            </a:extLst>
          </p:cNvPr>
          <p:cNvSpPr>
            <a:spLocks noGrp="1"/>
          </p:cNvSpPr>
          <p:nvPr>
            <p:ph type="sldNum" sz="quarter" idx="5"/>
          </p:nvPr>
        </p:nvSpPr>
        <p:spPr/>
        <p:txBody>
          <a:bodyPr/>
          <a:lstStyle/>
          <a:p>
            <a:fld id="{999379B1-4639-44AD-B178-FDF4D18C6382}" type="slidenum">
              <a:rPr lang="en-IN" smtClean="0"/>
              <a:t>7</a:t>
            </a:fld>
            <a:endParaRPr lang="en-IN"/>
          </a:p>
        </p:txBody>
      </p:sp>
    </p:spTree>
    <p:extLst>
      <p:ext uri="{BB962C8B-B14F-4D97-AF65-F5344CB8AC3E}">
        <p14:creationId xmlns:p14="http://schemas.microsoft.com/office/powerpoint/2010/main" val="2073836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Later bedtimes, poor sleep routines, difficulty concentrating after prolonged use, less face-to-face interaction as well as eye strain and headaches can impact people’s school, family, physical and social life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8</a:t>
            </a:fld>
            <a:endParaRPr lang="en-IN"/>
          </a:p>
        </p:txBody>
      </p:sp>
    </p:spTree>
    <p:extLst>
      <p:ext uri="{BB962C8B-B14F-4D97-AF65-F5344CB8AC3E}">
        <p14:creationId xmlns:p14="http://schemas.microsoft.com/office/powerpoint/2010/main" val="3448364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979AB-26A8-E601-3141-8CF4EEC642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BFFAC5-F8D9-1EF3-EA0C-C770F4CB487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0983F5D4-D339-D229-B855-7E57AC614B67}"/>
              </a:ext>
            </a:extLst>
          </p:cNvPr>
          <p:cNvSpPr>
            <a:spLocks noGrp="1"/>
          </p:cNvSpPr>
          <p:nvPr>
            <p:ph type="body" idx="1"/>
          </p:nvPr>
        </p:nvSpPr>
        <p:spPr/>
        <p:txBody>
          <a:bodyPr/>
          <a:lstStyle/>
          <a:p>
            <a:r>
              <a:rPr lang="en-US" dirty="0"/>
              <a:t>Excessive use can also reduce face-to-face interaction with friends and family. Other possible effects include poor sleep quality, reduced concentration, mood changes and tiredness. These concerns show why SCREEN SMART encourages healthier screen habits, regular breaks and more offline activities.</a:t>
            </a:r>
          </a:p>
          <a:p>
            <a:endParaRPr lang="en-IN" dirty="0"/>
          </a:p>
        </p:txBody>
      </p:sp>
      <p:sp>
        <p:nvSpPr>
          <p:cNvPr id="4" name="Slide Number Placeholder 3">
            <a:extLst>
              <a:ext uri="{FF2B5EF4-FFF2-40B4-BE49-F238E27FC236}">
                <a16:creationId xmlns:a16="http://schemas.microsoft.com/office/drawing/2014/main" id="{80590EAD-110A-868E-DA95-262646C65253}"/>
              </a:ext>
            </a:extLst>
          </p:cNvPr>
          <p:cNvSpPr>
            <a:spLocks noGrp="1"/>
          </p:cNvSpPr>
          <p:nvPr>
            <p:ph type="sldNum" sz="quarter" idx="5"/>
          </p:nvPr>
        </p:nvSpPr>
        <p:spPr/>
        <p:txBody>
          <a:bodyPr/>
          <a:lstStyle/>
          <a:p>
            <a:fld id="{999379B1-4639-44AD-B178-FDF4D18C6382}" type="slidenum">
              <a:rPr lang="en-IN" smtClean="0"/>
              <a:t>9</a:t>
            </a:fld>
            <a:endParaRPr lang="en-IN"/>
          </a:p>
        </p:txBody>
      </p:sp>
    </p:spTree>
    <p:extLst>
      <p:ext uri="{BB962C8B-B14F-4D97-AF65-F5344CB8AC3E}">
        <p14:creationId xmlns:p14="http://schemas.microsoft.com/office/powerpoint/2010/main" val="3927874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Early interventions such as less active daily routines, healthy sleeping habits can help young people to develop healthier screen, activity and sleeping habits before they become established.</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10</a:t>
            </a:fld>
            <a:endParaRPr lang="en-IN"/>
          </a:p>
        </p:txBody>
      </p:sp>
    </p:spTree>
    <p:extLst>
      <p:ext uri="{BB962C8B-B14F-4D97-AF65-F5344CB8AC3E}">
        <p14:creationId xmlns:p14="http://schemas.microsoft.com/office/powerpoint/2010/main" val="2985637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5114F-4542-1710-9F73-4C4DA6C78D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FEA267-5A81-480E-841E-E32887FCDD0D}"/>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B596FBFB-D490-3DDA-7722-43CF71AA21E3}"/>
              </a:ext>
            </a:extLst>
          </p:cNvPr>
          <p:cNvSpPr>
            <a:spLocks noGrp="1"/>
          </p:cNvSpPr>
          <p:nvPr>
            <p:ph type="body" idx="1"/>
          </p:nvPr>
        </p:nvSpPr>
        <p:spPr/>
        <p:txBody>
          <a:bodyPr/>
          <a:lstStyle/>
          <a:p>
            <a:r>
              <a:rPr lang="en-US" dirty="0"/>
              <a:t>It may also affect face-to-face relationships and encourage unhealthy daily habits. Another important concern is that digital habits can become difficult to change over time. Therefore, SCREEN SMART encourages young people to develop balanced screen-use habits early and maintain healthier routines for long-term wellbeing.</a:t>
            </a:r>
          </a:p>
          <a:p>
            <a:br>
              <a:rPr lang="en-IN" dirty="0"/>
            </a:br>
            <a:endParaRPr lang="en-IN" dirty="0"/>
          </a:p>
        </p:txBody>
      </p:sp>
      <p:sp>
        <p:nvSpPr>
          <p:cNvPr id="4" name="Slide Number Placeholder 3">
            <a:extLst>
              <a:ext uri="{FF2B5EF4-FFF2-40B4-BE49-F238E27FC236}">
                <a16:creationId xmlns:a16="http://schemas.microsoft.com/office/drawing/2014/main" id="{90BA103E-66E7-D1DC-4396-18902919461B}"/>
              </a:ext>
            </a:extLst>
          </p:cNvPr>
          <p:cNvSpPr>
            <a:spLocks noGrp="1"/>
          </p:cNvSpPr>
          <p:nvPr>
            <p:ph type="sldNum" sz="quarter" idx="5"/>
          </p:nvPr>
        </p:nvSpPr>
        <p:spPr/>
        <p:txBody>
          <a:bodyPr/>
          <a:lstStyle/>
          <a:p>
            <a:fld id="{999379B1-4639-44AD-B178-FDF4D18C6382}" type="slidenum">
              <a:rPr lang="en-IN" smtClean="0"/>
              <a:t>11</a:t>
            </a:fld>
            <a:endParaRPr lang="en-IN"/>
          </a:p>
        </p:txBody>
      </p:sp>
    </p:spTree>
    <p:extLst>
      <p:ext uri="{BB962C8B-B14F-4D97-AF65-F5344CB8AC3E}">
        <p14:creationId xmlns:p14="http://schemas.microsoft.com/office/powerpoint/2010/main" val="1671983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campaign has three measurable aims to increase knowledge of healthy screen use habits by Week 8, decrease recreational screen time from baseline and increase self-confidence in managing screen use, particularly prior to bedtime.</a:t>
            </a:r>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12</a:t>
            </a:fld>
            <a:endParaRPr lang="en-IN"/>
          </a:p>
        </p:txBody>
      </p:sp>
    </p:spTree>
    <p:extLst>
      <p:ext uri="{BB962C8B-B14F-4D97-AF65-F5344CB8AC3E}">
        <p14:creationId xmlns:p14="http://schemas.microsoft.com/office/powerpoint/2010/main" val="1721775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Monitoring daily recreational screen time, developing a screen-free bedtime routine, replacing prolonged sitting with movement and offline activities help to develop awareness, self-control and healthier substitutes for excessive screen use. Intervention consists of educational, monitoring and realistic behaviour-changing activities.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13</a:t>
            </a:fld>
            <a:endParaRPr lang="en-IN"/>
          </a:p>
        </p:txBody>
      </p:sp>
    </p:spTree>
    <p:extLst>
      <p:ext uri="{BB962C8B-B14F-4D97-AF65-F5344CB8AC3E}">
        <p14:creationId xmlns:p14="http://schemas.microsoft.com/office/powerpoint/2010/main" val="4034839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57087-B4EE-A1B0-68D2-8ACB68A2FB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CB2FCF-ECA0-81C0-2D38-63DF76FEBE9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734AB42F-E2A4-E9B6-E285-773573D128DF}"/>
              </a:ext>
            </a:extLst>
          </p:cNvPr>
          <p:cNvSpPr>
            <a:spLocks noGrp="1"/>
          </p:cNvSpPr>
          <p:nvPr>
            <p:ph type="body" idx="1"/>
          </p:nvPr>
        </p:nvSpPr>
        <p:spPr/>
        <p:txBody>
          <a:bodyPr/>
          <a:lstStyle/>
          <a:p>
            <a:r>
              <a:rPr lang="en-US" dirty="0"/>
              <a:t>These activities aim to improve physical activity, concentration, sleep quality and mental wellbeing. The main focus is to encourage healthier screen-use habits through small, achievable changes rather than completely avoiding technology.</a:t>
            </a:r>
          </a:p>
          <a:p>
            <a:br>
              <a:rPr lang="en-IN" dirty="0"/>
            </a:br>
            <a:endParaRPr lang="en-IN" dirty="0"/>
          </a:p>
        </p:txBody>
      </p:sp>
      <p:sp>
        <p:nvSpPr>
          <p:cNvPr id="4" name="Slide Number Placeholder 3">
            <a:extLst>
              <a:ext uri="{FF2B5EF4-FFF2-40B4-BE49-F238E27FC236}">
                <a16:creationId xmlns:a16="http://schemas.microsoft.com/office/drawing/2014/main" id="{84315181-60B0-8E87-041D-6F29BAC7B286}"/>
              </a:ext>
            </a:extLst>
          </p:cNvPr>
          <p:cNvSpPr>
            <a:spLocks noGrp="1"/>
          </p:cNvSpPr>
          <p:nvPr>
            <p:ph type="sldNum" sz="quarter" idx="5"/>
          </p:nvPr>
        </p:nvSpPr>
        <p:spPr/>
        <p:txBody>
          <a:bodyPr/>
          <a:lstStyle/>
          <a:p>
            <a:fld id="{999379B1-4639-44AD-B178-FDF4D18C6382}" type="slidenum">
              <a:rPr lang="en-IN" smtClean="0"/>
              <a:t>14</a:t>
            </a:fld>
            <a:endParaRPr lang="en-IN"/>
          </a:p>
        </p:txBody>
      </p:sp>
    </p:spTree>
    <p:extLst>
      <p:ext uri="{BB962C8B-B14F-4D97-AF65-F5344CB8AC3E}">
        <p14:creationId xmlns:p14="http://schemas.microsoft.com/office/powerpoint/2010/main" val="2197272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evaluation by people attendance, engagement and completion of activities accompanied with their follow-ups allows to assess whether the intervention was delivered effectively and had the desired impact. </a:t>
            </a:r>
            <a:endParaRPr lang="en-IN" b="0" dirty="0">
              <a:effectLst/>
            </a:endParaRPr>
          </a:p>
          <a:p>
            <a:br>
              <a:rPr lang="en-IN" dirty="0"/>
            </a:br>
            <a:endParaRPr lang="en-IN" dirty="0"/>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15</a:t>
            </a:fld>
            <a:endParaRPr lang="en-IN"/>
          </a:p>
        </p:txBody>
      </p:sp>
    </p:spTree>
    <p:extLst>
      <p:ext uri="{BB962C8B-B14F-4D97-AF65-F5344CB8AC3E}">
        <p14:creationId xmlns:p14="http://schemas.microsoft.com/office/powerpoint/2010/main" val="3134351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0429F-B946-CDCF-C51F-441BDE18A7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8343AB-9C6B-E48A-8FC1-B47169352B7F}"/>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D006270C-9E20-6348-6A48-E93F606439A3}"/>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changes can be seen in knowledge, attitudes, recreational screen time, healthy routines and self-efficacy before and after the intervention.</a:t>
            </a:r>
            <a:endParaRPr lang="en-IN" b="0" dirty="0">
              <a:effectLst/>
            </a:endParaRPr>
          </a:p>
          <a:p>
            <a:br>
              <a:rPr lang="en-IN" dirty="0"/>
            </a:br>
            <a:endParaRPr lang="en-IN" dirty="0"/>
          </a:p>
          <a:p>
            <a:endParaRPr lang="en-IN" dirty="0"/>
          </a:p>
        </p:txBody>
      </p:sp>
      <p:sp>
        <p:nvSpPr>
          <p:cNvPr id="4" name="Slide Number Placeholder 3">
            <a:extLst>
              <a:ext uri="{FF2B5EF4-FFF2-40B4-BE49-F238E27FC236}">
                <a16:creationId xmlns:a16="http://schemas.microsoft.com/office/drawing/2014/main" id="{77C4D031-4761-E920-FFAF-547C23E508DA}"/>
              </a:ext>
            </a:extLst>
          </p:cNvPr>
          <p:cNvSpPr>
            <a:spLocks noGrp="1"/>
          </p:cNvSpPr>
          <p:nvPr>
            <p:ph type="sldNum" sz="quarter" idx="5"/>
          </p:nvPr>
        </p:nvSpPr>
        <p:spPr/>
        <p:txBody>
          <a:bodyPr/>
          <a:lstStyle/>
          <a:p>
            <a:fld id="{999379B1-4639-44AD-B178-FDF4D18C6382}" type="slidenum">
              <a:rPr lang="en-IN" smtClean="0"/>
              <a:t>16</a:t>
            </a:fld>
            <a:endParaRPr lang="en-IN"/>
          </a:p>
        </p:txBody>
      </p:sp>
    </p:spTree>
    <p:extLst>
      <p:ext uri="{BB962C8B-B14F-4D97-AF65-F5344CB8AC3E}">
        <p14:creationId xmlns:p14="http://schemas.microsoft.com/office/powerpoint/2010/main" val="12466160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Quantifiable data such as scores on pre or post questionnaires, records of weekly screen time, confidence rating scale allows to assess progress and determine areas that require further assistance.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17</a:t>
            </a:fld>
            <a:endParaRPr lang="en-IN"/>
          </a:p>
        </p:txBody>
      </p:sp>
    </p:spTree>
    <p:extLst>
      <p:ext uri="{BB962C8B-B14F-4D97-AF65-F5344CB8AC3E}">
        <p14:creationId xmlns:p14="http://schemas.microsoft.com/office/powerpoint/2010/main" val="35880802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Working in partnership makes the campaign more effective in terms of its coverage and credibility. The schools can reach the teenagers directly, whereas health agencies offer credible information. The parents help in reinforcing the behaviour at home, whereas the community agencies offer alternative activities that do not involve inactive use of screens. Ofcom has particularly useful research on youth media usage.</a:t>
            </a:r>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20</a:t>
            </a:fld>
            <a:endParaRPr lang="en-IN"/>
          </a:p>
        </p:txBody>
      </p:sp>
    </p:spTree>
    <p:extLst>
      <p:ext uri="{BB962C8B-B14F-4D97-AF65-F5344CB8AC3E}">
        <p14:creationId xmlns:p14="http://schemas.microsoft.com/office/powerpoint/2010/main" val="22358204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B692F6-F9EE-B9D4-965A-EB4BC97DAA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EB37DD-1ED5-4362-ADE2-086646F0901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D8C4DAE7-AFC0-67DE-FC26-E4C32808785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Working in partnership makes the campaign more effective in terms of its coverage and credibility. The schools can reach the teenagers directly, whereas health agencies offer credible information. The parents help in reinforcing the behaviour at home, whereas the community agencies offer alternative activities that do not involve inactive use of screens. Ofcom has particularly useful research on youth media usage.</a:t>
            </a:r>
          </a:p>
          <a:p>
            <a:endParaRPr lang="en-IN" dirty="0"/>
          </a:p>
        </p:txBody>
      </p:sp>
      <p:sp>
        <p:nvSpPr>
          <p:cNvPr id="4" name="Slide Number Placeholder 3">
            <a:extLst>
              <a:ext uri="{FF2B5EF4-FFF2-40B4-BE49-F238E27FC236}">
                <a16:creationId xmlns:a16="http://schemas.microsoft.com/office/drawing/2014/main" id="{BD37FD8E-E756-6018-3CC1-05D52D2C9FA8}"/>
              </a:ext>
            </a:extLst>
          </p:cNvPr>
          <p:cNvSpPr>
            <a:spLocks noGrp="1"/>
          </p:cNvSpPr>
          <p:nvPr>
            <p:ph type="sldNum" sz="quarter" idx="5"/>
          </p:nvPr>
        </p:nvSpPr>
        <p:spPr/>
        <p:txBody>
          <a:bodyPr/>
          <a:lstStyle/>
          <a:p>
            <a:fld id="{999379B1-4639-44AD-B178-FDF4D18C6382}" type="slidenum">
              <a:rPr lang="en-IN" smtClean="0"/>
              <a:t>21</a:t>
            </a:fld>
            <a:endParaRPr lang="en-IN"/>
          </a:p>
        </p:txBody>
      </p:sp>
    </p:spTree>
    <p:extLst>
      <p:ext uri="{BB962C8B-B14F-4D97-AF65-F5344CB8AC3E}">
        <p14:creationId xmlns:p14="http://schemas.microsoft.com/office/powerpoint/2010/main" val="3340490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SCREEN SMART program uses existing materials in the fields of public health and media literacy rather than having to develop new resources. The program integrates educational efforts with self-regulation activities. This is because it has recently been discovered that successful healthy-screen programs include education, and only information-based programs show weak results.</a:t>
            </a:r>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22</a:t>
            </a:fld>
            <a:endParaRPr lang="en-IN"/>
          </a:p>
        </p:txBody>
      </p:sp>
    </p:spTree>
    <p:extLst>
      <p:ext uri="{BB962C8B-B14F-4D97-AF65-F5344CB8AC3E}">
        <p14:creationId xmlns:p14="http://schemas.microsoft.com/office/powerpoint/2010/main" val="23067268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Physiological benefits stem largely from what replaces sedentary screen use. Young people have the potential to enhance their general movement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if their sedentary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are changed to more physically active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and better sleeping patterns. Scientific research has found the connection between digital media usage and sleep-related consequences, which helps support the sleep aspect of SCREEN SMART.</a:t>
            </a:r>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23</a:t>
            </a:fld>
            <a:endParaRPr lang="en-IN"/>
          </a:p>
        </p:txBody>
      </p:sp>
    </p:spTree>
    <p:extLst>
      <p:ext uri="{BB962C8B-B14F-4D97-AF65-F5344CB8AC3E}">
        <p14:creationId xmlns:p14="http://schemas.microsoft.com/office/powerpoint/2010/main" val="26951300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SCREEN SMART does not necessarily view online communication as being socially detrimental but encourages a balance to be struck between both forms of interaction. Peer challenges, family "screen-off" times, and group activities can afford chances for participation without forcing children to forego the educational and social benefits that they may derive from online interaction.</a:t>
            </a:r>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24</a:t>
            </a:fld>
            <a:endParaRPr lang="en-IN"/>
          </a:p>
        </p:txBody>
      </p:sp>
    </p:spTree>
    <p:extLst>
      <p:ext uri="{BB962C8B-B14F-4D97-AF65-F5344CB8AC3E}">
        <p14:creationId xmlns:p14="http://schemas.microsoft.com/office/powerpoint/2010/main" val="40253157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Psychological benefits should not be overstated because there are also social and educational advantages that come from using screens. The approach called SCREEN SMART emphasizes the importance of balance. Eliminating unnecessary use will give more time for sleep, focus, exercise, and other activities.</a:t>
            </a:r>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25</a:t>
            </a:fld>
            <a:endParaRPr lang="en-IN"/>
          </a:p>
        </p:txBody>
      </p:sp>
    </p:spTree>
    <p:extLst>
      <p:ext uri="{BB962C8B-B14F-4D97-AF65-F5344CB8AC3E}">
        <p14:creationId xmlns:p14="http://schemas.microsoft.com/office/powerpoint/2010/main" val="6337711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345EE-0B7F-3FE9-D154-95B26D0582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21E376-C69B-330A-2BA1-9C1EF409E5DB}"/>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614D507E-7E1D-53D3-7B42-618B1D6B775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approach called SCREEN SMART emphasizes the importance of balance. Eliminating unnecessary use will give more time for sleep, focus, exercise, and other activities.</a:t>
            </a:r>
          </a:p>
          <a:p>
            <a:endParaRPr lang="en-IN" dirty="0"/>
          </a:p>
        </p:txBody>
      </p:sp>
      <p:sp>
        <p:nvSpPr>
          <p:cNvPr id="4" name="Slide Number Placeholder 3">
            <a:extLst>
              <a:ext uri="{FF2B5EF4-FFF2-40B4-BE49-F238E27FC236}">
                <a16:creationId xmlns:a16="http://schemas.microsoft.com/office/drawing/2014/main" id="{56B6F3E2-81E0-F643-0D24-414C8808F50D}"/>
              </a:ext>
            </a:extLst>
          </p:cNvPr>
          <p:cNvSpPr>
            <a:spLocks noGrp="1"/>
          </p:cNvSpPr>
          <p:nvPr>
            <p:ph type="sldNum" sz="quarter" idx="5"/>
          </p:nvPr>
        </p:nvSpPr>
        <p:spPr/>
        <p:txBody>
          <a:bodyPr/>
          <a:lstStyle/>
          <a:p>
            <a:fld id="{999379B1-4639-44AD-B178-FDF4D18C6382}" type="slidenum">
              <a:rPr lang="en-IN" smtClean="0"/>
              <a:t>26</a:t>
            </a:fld>
            <a:endParaRPr lang="en-IN"/>
          </a:p>
        </p:txBody>
      </p:sp>
    </p:spTree>
    <p:extLst>
      <p:ext uri="{BB962C8B-B14F-4D97-AF65-F5344CB8AC3E}">
        <p14:creationId xmlns:p14="http://schemas.microsoft.com/office/powerpoint/2010/main" val="11063848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Theories like these are those which consider different complimentary factors which contribute to influencing the </a:t>
            </a:r>
            <a:r>
              <a:rPr lang="en-IN" sz="1200" kern="1200" dirty="0" err="1">
                <a:solidFill>
                  <a:schemeClr val="tx1"/>
                </a:solidFill>
                <a:effectLst/>
                <a:latin typeface="+mn-lt"/>
                <a:ea typeface="+mn-ea"/>
                <a:cs typeface="+mn-cs"/>
              </a:rPr>
              <a:t>behavior</a:t>
            </a:r>
            <a:r>
              <a:rPr lang="en-IN" sz="1200" kern="1200" dirty="0">
                <a:solidFill>
                  <a:schemeClr val="tx1"/>
                </a:solidFill>
                <a:effectLst/>
                <a:latin typeface="+mn-lt"/>
                <a:ea typeface="+mn-ea"/>
                <a:cs typeface="+mn-cs"/>
              </a:rPr>
              <a:t> of the individual. The Health Belief Model looks at the risk perception and benefits, whereas the Social Cognitive Theory is concerned with </a:t>
            </a:r>
            <a:r>
              <a:rPr lang="en-IN" sz="1200" kern="1200" dirty="0" err="1">
                <a:solidFill>
                  <a:schemeClr val="tx1"/>
                </a:solidFill>
                <a:effectLst/>
                <a:latin typeface="+mn-lt"/>
                <a:ea typeface="+mn-ea"/>
                <a:cs typeface="+mn-cs"/>
              </a:rPr>
              <a:t>modeling</a:t>
            </a:r>
            <a:r>
              <a:rPr lang="en-IN" sz="1200" kern="1200" dirty="0">
                <a:solidFill>
                  <a:schemeClr val="tx1"/>
                </a:solidFill>
                <a:effectLst/>
                <a:latin typeface="+mn-lt"/>
                <a:ea typeface="+mn-ea"/>
                <a:cs typeface="+mn-cs"/>
              </a:rPr>
              <a:t> and self-regulation. The Theory of Planned </a:t>
            </a:r>
            <a:r>
              <a:rPr lang="en-IN" sz="1200" kern="1200" dirty="0" err="1">
                <a:solidFill>
                  <a:schemeClr val="tx1"/>
                </a:solidFill>
                <a:effectLst/>
                <a:latin typeface="+mn-lt"/>
                <a:ea typeface="+mn-ea"/>
                <a:cs typeface="+mn-cs"/>
              </a:rPr>
              <a:t>Behavior</a:t>
            </a:r>
            <a:r>
              <a:rPr lang="en-IN" sz="1200" kern="1200" dirty="0">
                <a:solidFill>
                  <a:schemeClr val="tx1"/>
                </a:solidFill>
                <a:effectLst/>
                <a:latin typeface="+mn-lt"/>
                <a:ea typeface="+mn-ea"/>
                <a:cs typeface="+mn-cs"/>
              </a:rPr>
              <a:t> is focused on attitudes, social norms, and perceptions of control.</a:t>
            </a:r>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27</a:t>
            </a:fld>
            <a:endParaRPr lang="en-IN"/>
          </a:p>
        </p:txBody>
      </p:sp>
    </p:spTree>
    <p:extLst>
      <p:ext uri="{BB962C8B-B14F-4D97-AF65-F5344CB8AC3E}">
        <p14:creationId xmlns:p14="http://schemas.microsoft.com/office/powerpoint/2010/main" val="33803563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Such barriers include educational dependence on gadgets, peer influence, video games, notifications, and habitual scrolling. The strategy SCREEN SMART helps deal with such barriers through realistic goal-setting, peer-group support, self-monitoring, and digital literacy education. Therefore, the marketing strategy is aimed at dealing with technology rather than trying to abstain from it completely.</a:t>
            </a:r>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28</a:t>
            </a:fld>
            <a:endParaRPr lang="en-IN"/>
          </a:p>
        </p:txBody>
      </p:sp>
    </p:spTree>
    <p:extLst>
      <p:ext uri="{BB962C8B-B14F-4D97-AF65-F5344CB8AC3E}">
        <p14:creationId xmlns:p14="http://schemas.microsoft.com/office/powerpoint/2010/main" val="5744506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A8AD3-5207-CA7B-D4F1-3761CDF831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C71213-BF51-B976-8662-BA4F532116D0}"/>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76E043B7-04E9-6D43-446C-D5DE103D001A}"/>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EDE645C4-AEB5-516E-1F60-A8D52A8D880E}"/>
              </a:ext>
            </a:extLst>
          </p:cNvPr>
          <p:cNvSpPr>
            <a:spLocks noGrp="1"/>
          </p:cNvSpPr>
          <p:nvPr>
            <p:ph type="sldNum" sz="quarter" idx="5"/>
          </p:nvPr>
        </p:nvSpPr>
        <p:spPr/>
        <p:txBody>
          <a:bodyPr/>
          <a:lstStyle/>
          <a:p>
            <a:fld id="{999379B1-4639-44AD-B178-FDF4D18C6382}" type="slidenum">
              <a:rPr lang="en-IN" smtClean="0"/>
              <a:t>29</a:t>
            </a:fld>
            <a:endParaRPr lang="en-IN"/>
          </a:p>
        </p:txBody>
      </p:sp>
    </p:spTree>
    <p:extLst>
      <p:ext uri="{BB962C8B-B14F-4D97-AF65-F5344CB8AC3E}">
        <p14:creationId xmlns:p14="http://schemas.microsoft.com/office/powerpoint/2010/main" val="11306082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SCREEN SMART, the objective is to make achievable changes rather than get rid of technology altogether. It is intended that participants will learn more about their own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with regard to technology usage, and be able to regulate themselves, substituting bad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with more positive actions.</a:t>
            </a:r>
          </a:p>
          <a:p>
            <a:endParaRPr lang="en-IN" dirty="0"/>
          </a:p>
        </p:txBody>
      </p:sp>
      <p:sp>
        <p:nvSpPr>
          <p:cNvPr id="4" name="Slide Number Placeholder 3"/>
          <p:cNvSpPr>
            <a:spLocks noGrp="1"/>
          </p:cNvSpPr>
          <p:nvPr>
            <p:ph type="sldNum" sz="quarter" idx="5"/>
          </p:nvPr>
        </p:nvSpPr>
        <p:spPr/>
        <p:txBody>
          <a:bodyPr/>
          <a:lstStyle/>
          <a:p>
            <a:fld id="{999379B1-4639-44AD-B178-FDF4D18C6382}" type="slidenum">
              <a:rPr lang="en-IN" smtClean="0"/>
              <a:t>30</a:t>
            </a:fld>
            <a:endParaRPr lang="en-IN"/>
          </a:p>
        </p:txBody>
      </p:sp>
    </p:spTree>
    <p:extLst>
      <p:ext uri="{BB962C8B-B14F-4D97-AF65-F5344CB8AC3E}">
        <p14:creationId xmlns:p14="http://schemas.microsoft.com/office/powerpoint/2010/main" val="37490757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4C7F7-929F-0B9B-1057-DA40DF748E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EBA371-ED71-0FAD-EA49-A947D708B221}"/>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6A644B40-3F65-F67C-FF8C-F5B1E106A6EA}"/>
              </a:ext>
            </a:extLst>
          </p:cNvPr>
          <p:cNvSpPr>
            <a:spLocks noGrp="1"/>
          </p:cNvSpPr>
          <p:nvPr>
            <p:ph type="body" idx="1"/>
          </p:nvPr>
        </p:nvSpPr>
        <p:spPr/>
        <p:txBody>
          <a:bodyPr/>
          <a:lstStyle/>
          <a:p>
            <a:r>
              <a:rPr lang="en-US" dirty="0"/>
              <a:t>Through practical activities such as sports, cycling, and face-to-face interaction, young people can develop a better balance between digital activities and everyday life. Overall, the campaign promotes sustainable </a:t>
            </a:r>
            <a:r>
              <a:rPr lang="en-US" dirty="0" err="1"/>
              <a:t>behaviour</a:t>
            </a:r>
            <a:r>
              <a:rPr lang="en-US" dirty="0"/>
              <a:t> change and healthier routines that can continue beyond the eight-week </a:t>
            </a:r>
            <a:r>
              <a:rPr lang="en-US" dirty="0" err="1"/>
              <a:t>programme</a:t>
            </a:r>
            <a:r>
              <a:rPr lang="en-US" dirty="0"/>
              <a:t>.</a:t>
            </a:r>
          </a:p>
        </p:txBody>
      </p:sp>
      <p:sp>
        <p:nvSpPr>
          <p:cNvPr id="4" name="Slide Number Placeholder 3">
            <a:extLst>
              <a:ext uri="{FF2B5EF4-FFF2-40B4-BE49-F238E27FC236}">
                <a16:creationId xmlns:a16="http://schemas.microsoft.com/office/drawing/2014/main" id="{459EC408-D76B-54EE-FFC5-1A6B186E6742}"/>
              </a:ext>
            </a:extLst>
          </p:cNvPr>
          <p:cNvSpPr>
            <a:spLocks noGrp="1"/>
          </p:cNvSpPr>
          <p:nvPr>
            <p:ph type="sldNum" sz="quarter" idx="5"/>
          </p:nvPr>
        </p:nvSpPr>
        <p:spPr/>
        <p:txBody>
          <a:bodyPr/>
          <a:lstStyle/>
          <a:p>
            <a:fld id="{999379B1-4639-44AD-B178-FDF4D18C6382}" type="slidenum">
              <a:rPr lang="en-IN" smtClean="0"/>
              <a:t>31</a:t>
            </a:fld>
            <a:endParaRPr lang="en-IN"/>
          </a:p>
        </p:txBody>
      </p:sp>
    </p:spTree>
    <p:extLst>
      <p:ext uri="{BB962C8B-B14F-4D97-AF65-F5344CB8AC3E}">
        <p14:creationId xmlns:p14="http://schemas.microsoft.com/office/powerpoint/2010/main" val="21130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59458-E173-3336-D565-36FAD15D47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9BCD424-3AC5-2E1A-03A7-F916DBBC83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9375F70-74DF-927A-38F3-8EA19B9901E0}"/>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5" name="Footer Placeholder 4">
            <a:extLst>
              <a:ext uri="{FF2B5EF4-FFF2-40B4-BE49-F238E27FC236}">
                <a16:creationId xmlns:a16="http://schemas.microsoft.com/office/drawing/2014/main" id="{5D7541BE-112F-99B6-B0A7-9DBF6277CCC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F3C5DF8-C823-C042-6F03-51EA3997181C}"/>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2736018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F57DD-33C1-A13E-B669-AA53F61BFC9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C85C94F-8C1D-84C1-FDB5-D61D3BF2EB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C836121-1BC8-5D2F-698C-5C009E3D15B0}"/>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5" name="Footer Placeholder 4">
            <a:extLst>
              <a:ext uri="{FF2B5EF4-FFF2-40B4-BE49-F238E27FC236}">
                <a16:creationId xmlns:a16="http://schemas.microsoft.com/office/drawing/2014/main" id="{97B537AA-160C-5932-9629-98CDB6D52EB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6E3DBAF-2D89-EA18-F9A6-E887CC235329}"/>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1609058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8575B-AD31-2398-EEEC-6059D78299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8E747A7-A8C1-CAB9-2DD3-F98F574727D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380377-5EE0-0F51-A944-681D0969A840}"/>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5" name="Footer Placeholder 4">
            <a:extLst>
              <a:ext uri="{FF2B5EF4-FFF2-40B4-BE49-F238E27FC236}">
                <a16:creationId xmlns:a16="http://schemas.microsoft.com/office/drawing/2014/main" id="{59666F50-5860-ACBA-77D6-BF7D6AB03C9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8DB0D0E-223B-3C1E-F946-CAC6AA755C24}"/>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2802079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22DE-AF03-50A3-F0A2-7105BB0436E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160D056-7737-FCCD-0F79-E278A8B7D5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155DF78-2938-981C-377F-6FB5B75659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E675874-1067-54B5-87B3-009FD5AF1342}"/>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6" name="Footer Placeholder 5">
            <a:extLst>
              <a:ext uri="{FF2B5EF4-FFF2-40B4-BE49-F238E27FC236}">
                <a16:creationId xmlns:a16="http://schemas.microsoft.com/office/drawing/2014/main" id="{ABEEDC70-0A4E-4570-3254-5B4E6923B2E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637C836-DA65-6A57-FFA3-C7A9DAC5F47E}"/>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357817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CBF39-4283-A5FB-B776-7D7E9B848CA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B3DD443-3E86-B8A0-B68B-F4435EB6F9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A6E263-9CB7-4DDB-D651-D57A3C40EE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C7EA717-36DF-0AB5-18D6-E2D069214A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587319-BD91-7C4E-6F6A-6F221F7DE5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2DFBA73-3324-6344-F794-40CB055FA052}"/>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8" name="Footer Placeholder 7">
            <a:extLst>
              <a:ext uri="{FF2B5EF4-FFF2-40B4-BE49-F238E27FC236}">
                <a16:creationId xmlns:a16="http://schemas.microsoft.com/office/drawing/2014/main" id="{47FE4983-4F4C-AB20-5202-84B6D4E5992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AAEEFD8C-FA55-D1EF-CE3F-6518A43A3E97}"/>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255463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7AF88-103B-AD54-2F04-2A5090811B1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3AF3EC7-37F5-BFBF-17BB-0779B6EA473B}"/>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4" name="Footer Placeholder 3">
            <a:extLst>
              <a:ext uri="{FF2B5EF4-FFF2-40B4-BE49-F238E27FC236}">
                <a16:creationId xmlns:a16="http://schemas.microsoft.com/office/drawing/2014/main" id="{ADBAC553-5309-2767-F5BF-BB82FDAD96A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1BF4B54-130B-E06E-7A92-EDC736154C31}"/>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1732426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EAF772-CFCB-5A3C-ACAF-387B3F4D32B2}"/>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3" name="Footer Placeholder 2">
            <a:extLst>
              <a:ext uri="{FF2B5EF4-FFF2-40B4-BE49-F238E27FC236}">
                <a16:creationId xmlns:a16="http://schemas.microsoft.com/office/drawing/2014/main" id="{5872B999-3670-AEA2-9A99-662D5A54385D}"/>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DC3F539-DC13-455B-12E6-BC374C3C661C}"/>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261953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1555-3F46-A801-0E1C-8AFF62C000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8DEF0BC-63D5-69F1-B18D-460D7B9FFE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A18A339-CC0E-B368-27D6-26B32F38E2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53D099-52D1-BC63-1A53-772D86372DC5}"/>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6" name="Footer Placeholder 5">
            <a:extLst>
              <a:ext uri="{FF2B5EF4-FFF2-40B4-BE49-F238E27FC236}">
                <a16:creationId xmlns:a16="http://schemas.microsoft.com/office/drawing/2014/main" id="{FEA0ABF7-27DA-D165-E363-FA2837CE33D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D8CC366-0846-A68D-9645-DB0E9F042F6E}"/>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4151447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FFDB1-8C92-70AE-1117-51BFCCEDE6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00283BC-2D45-E46A-03B2-10F5886BA4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983FD5D-C5C0-0774-32BD-931D34509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5F61B7-8E31-D84C-99F7-E320CF902A84}"/>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6" name="Footer Placeholder 5">
            <a:extLst>
              <a:ext uri="{FF2B5EF4-FFF2-40B4-BE49-F238E27FC236}">
                <a16:creationId xmlns:a16="http://schemas.microsoft.com/office/drawing/2014/main" id="{721ABBB5-D502-32A6-36FE-D4C6FEDEF28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B7B9FD9-A83E-CCA8-4771-90FE32E1DA37}"/>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3982979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69A8E-57E2-2337-03EA-B8C3252D6A2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B5FE56E-CB5D-8237-6C9E-2FBC52E461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96FFF50-7BFB-8C38-0092-90B0EFBD19C3}"/>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5" name="Footer Placeholder 4">
            <a:extLst>
              <a:ext uri="{FF2B5EF4-FFF2-40B4-BE49-F238E27FC236}">
                <a16:creationId xmlns:a16="http://schemas.microsoft.com/office/drawing/2014/main" id="{F7C475A3-FE7B-4481-FF20-0213D379F4E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5CE0685-15F8-4568-2F71-5F61E7E5D5C1}"/>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2810467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45F002-1618-1449-FB2F-86EA0502DF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8618219-70F2-5412-BF60-D24153DA6E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57B6553-6173-6BE5-53C0-12720044B5BB}"/>
              </a:ext>
            </a:extLst>
          </p:cNvPr>
          <p:cNvSpPr>
            <a:spLocks noGrp="1"/>
          </p:cNvSpPr>
          <p:nvPr>
            <p:ph type="dt" sz="half" idx="10"/>
          </p:nvPr>
        </p:nvSpPr>
        <p:spPr/>
        <p:txBody>
          <a:bodyPr/>
          <a:lstStyle/>
          <a:p>
            <a:fld id="{17494157-D883-41DC-8A41-26E590D4222C}" type="datetimeFigureOut">
              <a:rPr lang="en-IN" smtClean="0"/>
              <a:t>10-10-2026</a:t>
            </a:fld>
            <a:endParaRPr lang="en-IN"/>
          </a:p>
        </p:txBody>
      </p:sp>
      <p:sp>
        <p:nvSpPr>
          <p:cNvPr id="5" name="Footer Placeholder 4">
            <a:extLst>
              <a:ext uri="{FF2B5EF4-FFF2-40B4-BE49-F238E27FC236}">
                <a16:creationId xmlns:a16="http://schemas.microsoft.com/office/drawing/2014/main" id="{8FBFEE84-6709-DC66-F11F-EF4C8D9D522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E50F511-FD40-1F30-6C7D-D83FB4CA27CF}"/>
              </a:ext>
            </a:extLst>
          </p:cNvPr>
          <p:cNvSpPr>
            <a:spLocks noGrp="1"/>
          </p:cNvSpPr>
          <p:nvPr>
            <p:ph type="sldNum" sz="quarter" idx="12"/>
          </p:nvPr>
        </p:nvSpPr>
        <p:spPr/>
        <p:txBody>
          <a:bodyPr/>
          <a:lstStyle/>
          <a:p>
            <a:fld id="{F55FB93A-3A86-4356-A446-E61BA3F5D904}" type="slidenum">
              <a:rPr lang="en-IN" smtClean="0"/>
              <a:t>‹#›</a:t>
            </a:fld>
            <a:endParaRPr lang="en-IN"/>
          </a:p>
        </p:txBody>
      </p:sp>
    </p:spTree>
    <p:extLst>
      <p:ext uri="{BB962C8B-B14F-4D97-AF65-F5344CB8AC3E}">
        <p14:creationId xmlns:p14="http://schemas.microsoft.com/office/powerpoint/2010/main" val="3020363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0406AE-4A16-C14C-8368-3CB948533B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8599169-272C-6BC7-E49D-037279C2E8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9E6708F-EAA8-F51F-E4FA-35A6FAAFEB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494157-D883-41DC-8A41-26E590D4222C}" type="datetimeFigureOut">
              <a:rPr lang="en-IN" smtClean="0"/>
              <a:t>10-10-2026</a:t>
            </a:fld>
            <a:endParaRPr lang="en-IN"/>
          </a:p>
        </p:txBody>
      </p:sp>
      <p:sp>
        <p:nvSpPr>
          <p:cNvPr id="5" name="Footer Placeholder 4">
            <a:extLst>
              <a:ext uri="{FF2B5EF4-FFF2-40B4-BE49-F238E27FC236}">
                <a16:creationId xmlns:a16="http://schemas.microsoft.com/office/drawing/2014/main" id="{8DBBF570-628B-EAD3-432D-EA1EC541BB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448E44E-5D38-0F22-281E-129F3860C2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5FB93A-3A86-4356-A446-E61BA3F5D904}" type="slidenum">
              <a:rPr lang="en-IN" smtClean="0"/>
              <a:t>‹#›</a:t>
            </a:fld>
            <a:endParaRPr lang="en-IN"/>
          </a:p>
        </p:txBody>
      </p:sp>
    </p:spTree>
    <p:extLst>
      <p:ext uri="{BB962C8B-B14F-4D97-AF65-F5344CB8AC3E}">
        <p14:creationId xmlns:p14="http://schemas.microsoft.com/office/powerpoint/2010/main" val="3578231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hyperlink" Target="https://www.cdc.gov/healthy-weight-growth/tips-parents-caregivers/index.html" TargetMode="External"/><Relationship Id="rId2" Type="http://schemas.openxmlformats.org/officeDocument/2006/relationships/hyperlink" Target="https://doi.org/10.1016/j.smrv.2022.101742" TargetMode="External"/><Relationship Id="rId1" Type="http://schemas.openxmlformats.org/officeDocument/2006/relationships/slideLayout" Target="../slideLayouts/slideLayout2.xml"/><Relationship Id="rId6" Type="http://schemas.openxmlformats.org/officeDocument/2006/relationships/hyperlink" Target="https://doi.org/10.46747/cfp.7006388" TargetMode="External"/><Relationship Id="rId5" Type="http://schemas.openxmlformats.org/officeDocument/2006/relationships/hyperlink" Target="https://stjosephshealth.org/healthy-you/the-hidden-health-effects-of-too-much-screen-time/" TargetMode="External"/><Relationship Id="rId4" Type="http://schemas.openxmlformats.org/officeDocument/2006/relationships/hyperlink" Target="https://www.gov.uk/government/publications/physical-activity-guidelines-uk-chief-medical-officers-report/uk-chief-medical-officers-physical-activity-guidelines"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thesleepcharity.org.uk/" TargetMode="External"/><Relationship Id="rId3" Type="http://schemas.openxmlformats.org/officeDocument/2006/relationships/hyperlink" Target="https://www.nhs.uk/live-well/exercise/physical-activity-guidelines-children-and-young-people/" TargetMode="External"/><Relationship Id="rId7" Type="http://schemas.openxmlformats.org/officeDocument/2006/relationships/hyperlink" Target="https://www.youngminds.org.uk/" TargetMode="External"/><Relationship Id="rId2" Type="http://schemas.openxmlformats.org/officeDocument/2006/relationships/hyperlink" Target="https://doi.org/10.1111/camh.70022" TargetMode="External"/><Relationship Id="rId1" Type="http://schemas.openxmlformats.org/officeDocument/2006/relationships/slideLayout" Target="../slideLayouts/slideLayout2.xml"/><Relationship Id="rId6" Type="http://schemas.openxmlformats.org/officeDocument/2006/relationships/hyperlink" Target="https://doi.org/10.1556/2006.2025.00043" TargetMode="External"/><Relationship Id="rId5" Type="http://schemas.openxmlformats.org/officeDocument/2006/relationships/hyperlink" Target="https://www.who.int/publications/b/55518?utm" TargetMode="External"/><Relationship Id="rId4" Type="http://schemas.openxmlformats.org/officeDocument/2006/relationships/hyperlink" Target="https://doi.org/10.1136/bmjopen-2025-103772" TargetMode="External"/><Relationship Id="rId9" Type="http://schemas.openxmlformats.org/officeDocument/2006/relationships/hyperlink" Target="https://www.sportengland.org/"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4B0750-7422-F294-28BF-84085AD7921D}"/>
              </a:ext>
            </a:extLst>
          </p:cNvPr>
          <p:cNvSpPr>
            <a:spLocks noGrp="1"/>
          </p:cNvSpPr>
          <p:nvPr>
            <p:ph type="ctrTitle"/>
          </p:nvPr>
        </p:nvSpPr>
        <p:spPr>
          <a:xfrm>
            <a:off x="6248400" y="581891"/>
            <a:ext cx="7007400" cy="1225646"/>
          </a:xfrm>
        </p:spPr>
        <p:txBody>
          <a:bodyPr>
            <a:normAutofit/>
          </a:bodyPr>
          <a:lstStyle/>
          <a:p>
            <a:r>
              <a:rPr lang="en-IN" sz="4000" b="1" dirty="0">
                <a:latin typeface="Times New Roman" panose="02020603050405020304" pitchFamily="18" charset="0"/>
                <a:cs typeface="Times New Roman" panose="02020603050405020304" pitchFamily="18" charset="0"/>
              </a:rPr>
              <a:t>SCREEN SMART</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A01CC2B0-80BE-4D5E-6913-0448CDD7C35D}"/>
              </a:ext>
            </a:extLst>
          </p:cNvPr>
          <p:cNvSpPr>
            <a:spLocks noGrp="1"/>
          </p:cNvSpPr>
          <p:nvPr>
            <p:ph type="subTitle" idx="1"/>
          </p:nvPr>
        </p:nvSpPr>
        <p:spPr>
          <a:xfrm>
            <a:off x="948965" y="1641418"/>
            <a:ext cx="9144000" cy="1655762"/>
          </a:xfrm>
        </p:spPr>
        <p:txBody>
          <a:bodyPr/>
          <a:lstStyle/>
          <a:p>
            <a:r>
              <a:rPr lang="en-IN" b="1" i="1" dirty="0">
                <a:latin typeface="Times New Roman" panose="02020603050405020304" pitchFamily="18" charset="0"/>
                <a:cs typeface="Times New Roman" panose="02020603050405020304" pitchFamily="18" charset="0"/>
              </a:rPr>
              <a:t>“Scroll Less. Live More.”</a:t>
            </a:r>
            <a:endParaRPr lang="en-IN" b="1"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8194" name="Picture 2" descr="Prevent Obstructive Pulmonary Disease: Top Lifestyle Changes &amp; Precautions">
            <a:extLst>
              <a:ext uri="{FF2B5EF4-FFF2-40B4-BE49-F238E27FC236}">
                <a16:creationId xmlns:a16="http://schemas.microsoft.com/office/drawing/2014/main" id="{BC6CD78F-CAA3-BCA1-D5DA-239A59B183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3152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1C6FAF8-D478-1B19-C120-04C085167FE9}"/>
              </a:ext>
            </a:extLst>
          </p:cNvPr>
          <p:cNvSpPr txBox="1"/>
          <p:nvPr/>
        </p:nvSpPr>
        <p:spPr>
          <a:xfrm>
            <a:off x="7315200" y="1805235"/>
            <a:ext cx="4752109" cy="4570482"/>
          </a:xfrm>
          <a:prstGeom prst="rect">
            <a:avLst/>
          </a:prstGeom>
          <a:noFill/>
        </p:spPr>
        <p:txBody>
          <a:bodyPr wrap="square">
            <a:spAutoFit/>
          </a:bodyPr>
          <a:lstStyle/>
          <a:p>
            <a:pPr algn="ctr">
              <a:lnSpc>
                <a:spcPct val="150000"/>
              </a:lnSpc>
            </a:pPr>
            <a:r>
              <a:rPr lang="en-IN" sz="2000" b="1" i="0" u="none" strike="noStrike" dirty="0">
                <a:solidFill>
                  <a:schemeClr val="tx1"/>
                </a:solidFill>
                <a:effectLst/>
                <a:latin typeface="Times New Roman" panose="02020603050405020304" pitchFamily="18" charset="0"/>
                <a:cs typeface="Times New Roman" panose="02020603050405020304" pitchFamily="18" charset="0"/>
              </a:rPr>
              <a:t>Target: Young people aged 13-18 years</a:t>
            </a:r>
            <a:br>
              <a:rPr lang="en-IN" sz="2000" b="1" i="0" u="none" strike="noStrike" dirty="0">
                <a:solidFill>
                  <a:schemeClr val="tx1"/>
                </a:solidFill>
                <a:effectLst/>
                <a:latin typeface="Times New Roman" panose="02020603050405020304" pitchFamily="18" charset="0"/>
                <a:cs typeface="Times New Roman" panose="02020603050405020304" pitchFamily="18" charset="0"/>
              </a:rPr>
            </a:br>
            <a:r>
              <a:rPr lang="en-IN" sz="2000" b="1" i="0" u="none" strike="noStrike" dirty="0">
                <a:solidFill>
                  <a:schemeClr val="tx1"/>
                </a:solidFill>
                <a:effectLst/>
                <a:latin typeface="Times New Roman" panose="02020603050405020304" pitchFamily="18" charset="0"/>
                <a:cs typeface="Times New Roman" panose="02020603050405020304" pitchFamily="18" charset="0"/>
              </a:rPr>
              <a:t>Focus: Reducing excessive recreational screen time</a:t>
            </a:r>
            <a:br>
              <a:rPr lang="en-IN" sz="1800" b="0" i="0" u="none" strike="noStrike" dirty="0">
                <a:solidFill>
                  <a:schemeClr val="tx1"/>
                </a:solidFill>
                <a:effectLst/>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Programme: </a:t>
            </a:r>
            <a:r>
              <a:rPr lang="en-US" dirty="0">
                <a:latin typeface="Times New Roman" panose="02020603050405020304" pitchFamily="18" charset="0"/>
                <a:cs typeface="Times New Roman" panose="02020603050405020304" pitchFamily="18" charset="0"/>
              </a:rPr>
              <a:t>MSc Public Health and Social Care in Practice</a:t>
            </a:r>
          </a:p>
          <a:p>
            <a:pPr algn="ctr">
              <a:lnSpc>
                <a:spcPct val="150000"/>
              </a:lnSpc>
            </a:pPr>
            <a:r>
              <a:rPr lang="en-GB" sz="1400" dirty="0">
                <a:latin typeface="Times New Roman" panose="02020603050405020304" pitchFamily="18" charset="0"/>
                <a:cs typeface="Times New Roman" panose="02020603050405020304" pitchFamily="18" charset="0"/>
              </a:rPr>
              <a:t>Module Name and code: Social Epidemiology and Public Health Development (LCHS7000)</a:t>
            </a:r>
          </a:p>
          <a:p>
            <a:pPr algn="ctr">
              <a:lnSpc>
                <a:spcPct val="150000"/>
              </a:lnSpc>
            </a:pPr>
            <a:r>
              <a:rPr lang="en-IN" sz="1400" dirty="0">
                <a:latin typeface="Times New Roman" panose="02020603050405020304" pitchFamily="18" charset="0"/>
                <a:cs typeface="Times New Roman" panose="02020603050405020304" pitchFamily="18" charset="0"/>
              </a:rPr>
              <a:t>Student name and ID: Aditi Nareshbhai Patel (2525516)</a:t>
            </a:r>
          </a:p>
          <a:p>
            <a:pPr algn="ctr">
              <a:lnSpc>
                <a:spcPct val="150000"/>
              </a:lnSpc>
            </a:pPr>
            <a:r>
              <a:rPr lang="en-IN" sz="1400" dirty="0">
                <a:latin typeface="Times New Roman" panose="02020603050405020304" pitchFamily="18" charset="0"/>
                <a:cs typeface="Times New Roman" panose="02020603050405020304" pitchFamily="18" charset="0"/>
              </a:rPr>
              <a:t>Student name and ID: Neel Bharatbhai Patel (2614295)</a:t>
            </a:r>
            <a:br>
              <a:rPr lang="en-IN"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Assignment Title: Component 1           </a:t>
            </a:r>
            <a:endParaRPr lang="en-IN" sz="1400" dirty="0">
              <a:latin typeface="Times New Roman" panose="02020603050405020304" pitchFamily="18" charset="0"/>
              <a:cs typeface="Times New Roman" panose="02020603050405020304" pitchFamily="18" charset="0"/>
            </a:endParaRPr>
          </a:p>
          <a:p>
            <a:pPr algn="ctr"/>
            <a:r>
              <a:rPr lang="en-GB" sz="1400" dirty="0">
                <a:latin typeface="Times New Roman" panose="02020603050405020304" pitchFamily="18" charset="0"/>
                <a:cs typeface="Times New Roman" panose="02020603050405020304" pitchFamily="18" charset="0"/>
              </a:rPr>
              <a:t>Group Presentation     </a:t>
            </a:r>
            <a:endParaRPr lang="en-IN" sz="1400" dirty="0">
              <a:latin typeface="Times New Roman" panose="02020603050405020304" pitchFamily="18" charset="0"/>
              <a:cs typeface="Times New Roman" panose="02020603050405020304" pitchFamily="18" charset="0"/>
            </a:endParaRPr>
          </a:p>
          <a:p>
            <a:pPr algn="ctr"/>
            <a:r>
              <a:rPr lang="en-GB" sz="1400" dirty="0">
                <a:latin typeface="Times New Roman" panose="02020603050405020304" pitchFamily="18" charset="0"/>
                <a:cs typeface="Times New Roman" panose="02020603050405020304" pitchFamily="18" charset="0"/>
              </a:rPr>
              <a:t>(Practice intervention)</a:t>
            </a:r>
            <a:br>
              <a:rPr lang="en-IN" sz="1400" dirty="0">
                <a:latin typeface="Times New Roman" panose="02020603050405020304" pitchFamily="18" charset="0"/>
                <a:cs typeface="Times New Roman" panose="02020603050405020304" pitchFamily="18" charset="0"/>
              </a:rPr>
            </a:br>
            <a:r>
              <a:rPr lang="en-IN" sz="1400" dirty="0">
                <a:latin typeface="Times New Roman" panose="02020603050405020304" pitchFamily="18" charset="0"/>
                <a:cs typeface="Times New Roman" panose="02020603050405020304" pitchFamily="18" charset="0"/>
              </a:rPr>
              <a:t>Lecturer’s: </a:t>
            </a:r>
            <a:r>
              <a:rPr lang="en-GB" sz="1400" dirty="0">
                <a:latin typeface="Times New Roman" panose="02020603050405020304" pitchFamily="18" charset="0"/>
                <a:cs typeface="Times New Roman" panose="02020603050405020304" pitchFamily="18" charset="0"/>
              </a:rPr>
              <a:t>Ihinosen </a:t>
            </a:r>
            <a:r>
              <a:rPr lang="en-GB" sz="1400" dirty="0" err="1">
                <a:latin typeface="Times New Roman" panose="02020603050405020304" pitchFamily="18" charset="0"/>
                <a:cs typeface="Times New Roman" panose="02020603050405020304" pitchFamily="18" charset="0"/>
              </a:rPr>
              <a:t>Ovbude</a:t>
            </a:r>
            <a:endParaRPr lang="en-IN" sz="1400" dirty="0">
              <a:effectLst/>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B0712D5-8E84-4643-3F3F-702ED855CF6D}"/>
              </a:ext>
            </a:extLst>
          </p:cNvPr>
          <p:cNvSpPr txBox="1"/>
          <p:nvPr/>
        </p:nvSpPr>
        <p:spPr>
          <a:xfrm>
            <a:off x="8359683" y="1329624"/>
            <a:ext cx="6629400" cy="369332"/>
          </a:xfrm>
          <a:prstGeom prst="rect">
            <a:avLst/>
          </a:prstGeom>
          <a:noFill/>
        </p:spPr>
        <p:txBody>
          <a:bodyPr wrap="square">
            <a:spAutoFit/>
          </a:bodyPr>
          <a:lstStyle/>
          <a:p>
            <a:pPr rtl="0">
              <a:spcBef>
                <a:spcPts val="1400"/>
              </a:spcBef>
              <a:spcAft>
                <a:spcPts val="400"/>
              </a:spcAft>
              <a:buNone/>
            </a:pPr>
            <a:r>
              <a:rPr lang="en-IN" sz="1800" b="1" i="1" u="none" strike="noStrike" dirty="0">
                <a:solidFill>
                  <a:schemeClr val="tx1"/>
                </a:solidFill>
                <a:effectLst/>
                <a:latin typeface="Times New Roman" panose="02020603050405020304" pitchFamily="18" charset="0"/>
                <a:cs typeface="Times New Roman" panose="02020603050405020304" pitchFamily="18" charset="0"/>
              </a:rPr>
              <a:t>“Scroll Less. Live More.”</a:t>
            </a:r>
            <a:endParaRPr lang="en-IN" sz="1800" b="1"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6491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2C7D5-A16C-D629-ED7F-654003B2FF82}"/>
              </a:ext>
            </a:extLst>
          </p:cNvPr>
          <p:cNvSpPr>
            <a:spLocks noGrp="1"/>
          </p:cNvSpPr>
          <p:nvPr>
            <p:ph type="title"/>
          </p:nvPr>
        </p:nvSpPr>
        <p:spPr/>
        <p:txBody>
          <a:bodyPr>
            <a:normAutofit fontScale="90000"/>
          </a:bodyPr>
          <a:lstStyle/>
          <a:p>
            <a:pPr algn="ctr"/>
            <a:r>
              <a:rPr lang="en-IN" b="1" dirty="0">
                <a:latin typeface="Times New Roman" panose="02020603050405020304" pitchFamily="18" charset="0"/>
                <a:cs typeface="Times New Roman" panose="02020603050405020304" pitchFamily="18" charset="0"/>
              </a:rPr>
              <a:t>Table of Contents </a:t>
            </a:r>
            <a:br>
              <a:rPr lang="en-IN" b="1" dirty="0">
                <a:latin typeface="Times New Roman" panose="02020603050405020304" pitchFamily="18" charset="0"/>
                <a:cs typeface="Times New Roman" panose="02020603050405020304" pitchFamily="18" charset="0"/>
              </a:rPr>
            </a:br>
            <a:br>
              <a:rPr lang="en-IN"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C14A71-878E-FA57-F9AA-53D2E679DABF}"/>
              </a:ext>
            </a:extLst>
          </p:cNvPr>
          <p:cNvSpPr>
            <a:spLocks noGrp="1"/>
          </p:cNvSpPr>
          <p:nvPr>
            <p:ph idx="1"/>
          </p:nvPr>
        </p:nvSpPr>
        <p:spPr>
          <a:xfrm>
            <a:off x="635000" y="635453"/>
            <a:ext cx="10515600" cy="5857421"/>
          </a:xfrm>
        </p:spPr>
        <p:txBody>
          <a:bodyPr>
            <a:noAutofit/>
          </a:bodyPr>
          <a:lstStyle/>
          <a:p>
            <a:pPr>
              <a:lnSpc>
                <a:spcPct val="100000"/>
              </a:lnSpc>
            </a:pPr>
            <a:r>
              <a:rPr lang="en-IN" sz="1200" dirty="0">
                <a:latin typeface="Times New Roman" panose="02020603050405020304" pitchFamily="18" charset="0"/>
                <a:cs typeface="Times New Roman" panose="02020603050405020304" pitchFamily="18" charset="0"/>
              </a:rPr>
              <a:t>Campaign overview</a:t>
            </a:r>
          </a:p>
          <a:p>
            <a:pPr>
              <a:lnSpc>
                <a:spcPct val="100000"/>
              </a:lnSpc>
            </a:pPr>
            <a:r>
              <a:rPr lang="en-IN" sz="1200" dirty="0">
                <a:latin typeface="Times New Roman" panose="02020603050405020304" pitchFamily="18" charset="0"/>
                <a:cs typeface="Times New Roman" panose="02020603050405020304" pitchFamily="18" charset="0"/>
              </a:rPr>
              <a:t>Campaign rationale </a:t>
            </a:r>
          </a:p>
          <a:p>
            <a:pPr>
              <a:lnSpc>
                <a:spcPct val="100000"/>
              </a:lnSpc>
            </a:pPr>
            <a:r>
              <a:rPr lang="en-IN" sz="1200" dirty="0">
                <a:latin typeface="Times New Roman" panose="02020603050405020304" pitchFamily="18" charset="0"/>
                <a:cs typeface="Times New Roman" panose="02020603050405020304" pitchFamily="18" charset="0"/>
              </a:rPr>
              <a:t>National Guidelines &amp; Current Statistics </a:t>
            </a:r>
          </a:p>
          <a:p>
            <a:pPr>
              <a:lnSpc>
                <a:spcPct val="100000"/>
              </a:lnSpc>
            </a:pPr>
            <a:r>
              <a:rPr lang="en-IN" sz="1200" dirty="0">
                <a:latin typeface="Times New Roman" panose="02020603050405020304" pitchFamily="18" charset="0"/>
                <a:cs typeface="Times New Roman" panose="02020603050405020304" pitchFamily="18" charset="0"/>
              </a:rPr>
              <a:t>Short-Term Consequences of Excessive Screen Time </a:t>
            </a:r>
          </a:p>
          <a:p>
            <a:pPr>
              <a:lnSpc>
                <a:spcPct val="100000"/>
              </a:lnSpc>
            </a:pPr>
            <a:r>
              <a:rPr lang="en-IN" sz="1200" dirty="0">
                <a:latin typeface="Times New Roman" panose="02020603050405020304" pitchFamily="18" charset="0"/>
                <a:cs typeface="Times New Roman" panose="02020603050405020304" pitchFamily="18" charset="0"/>
              </a:rPr>
              <a:t>Long-Term Consequences </a:t>
            </a:r>
          </a:p>
          <a:p>
            <a:pPr>
              <a:lnSpc>
                <a:spcPct val="100000"/>
              </a:lnSpc>
            </a:pPr>
            <a:r>
              <a:rPr lang="en-IN" sz="1200" dirty="0">
                <a:latin typeface="Times New Roman" panose="02020603050405020304" pitchFamily="18" charset="0"/>
                <a:cs typeface="Times New Roman" panose="02020603050405020304" pitchFamily="18" charset="0"/>
              </a:rPr>
              <a:t>Three Campaign Aims </a:t>
            </a:r>
          </a:p>
          <a:p>
            <a:pPr>
              <a:lnSpc>
                <a:spcPct val="100000"/>
              </a:lnSpc>
            </a:pPr>
            <a:r>
              <a:rPr lang="en-IN" sz="1200" dirty="0">
                <a:latin typeface="Times New Roman" panose="02020603050405020304" pitchFamily="18" charset="0"/>
                <a:cs typeface="Times New Roman" panose="02020603050405020304" pitchFamily="18" charset="0"/>
              </a:rPr>
              <a:t>Campaign Intervention Design and Key Campaign Activities</a:t>
            </a:r>
          </a:p>
          <a:p>
            <a:pPr>
              <a:lnSpc>
                <a:spcPct val="100000"/>
              </a:lnSpc>
            </a:pPr>
            <a:r>
              <a:rPr lang="en-IN" sz="1200" dirty="0">
                <a:latin typeface="Times New Roman" panose="02020603050405020304" pitchFamily="18" charset="0"/>
                <a:cs typeface="Times New Roman" panose="02020603050405020304" pitchFamily="18" charset="0"/>
              </a:rPr>
              <a:t>Evaluation of the Campaign </a:t>
            </a:r>
          </a:p>
          <a:p>
            <a:pPr>
              <a:lnSpc>
                <a:spcPct val="100000"/>
              </a:lnSpc>
            </a:pPr>
            <a:r>
              <a:rPr lang="en-IN" sz="1200" dirty="0">
                <a:latin typeface="Times New Roman" panose="02020603050405020304" pitchFamily="18" charset="0"/>
                <a:cs typeface="Times New Roman" panose="02020603050405020304" pitchFamily="18" charset="0"/>
              </a:rPr>
              <a:t>Measurement of the Evaluation</a:t>
            </a:r>
          </a:p>
          <a:p>
            <a:pPr>
              <a:lnSpc>
                <a:spcPct val="100000"/>
              </a:lnSpc>
            </a:pPr>
            <a:r>
              <a:rPr lang="en-IN" sz="1200" dirty="0">
                <a:latin typeface="Times New Roman" panose="02020603050405020304" pitchFamily="18" charset="0"/>
                <a:cs typeface="Times New Roman" panose="02020603050405020304" pitchFamily="18" charset="0"/>
              </a:rPr>
              <a:t>Campaign Poster </a:t>
            </a:r>
          </a:p>
          <a:p>
            <a:pPr>
              <a:lnSpc>
                <a:spcPct val="100000"/>
              </a:lnSpc>
            </a:pPr>
            <a:r>
              <a:rPr lang="en-IN" sz="1200" dirty="0">
                <a:latin typeface="Times New Roman" panose="02020603050405020304" pitchFamily="18" charset="0"/>
                <a:cs typeface="Times New Roman" panose="02020603050405020304" pitchFamily="18" charset="0"/>
              </a:rPr>
              <a:t>Potential Local &amp; National Partners </a:t>
            </a:r>
          </a:p>
          <a:p>
            <a:pPr>
              <a:lnSpc>
                <a:spcPct val="100000"/>
              </a:lnSpc>
            </a:pPr>
            <a:r>
              <a:rPr lang="en-IN" sz="1200" dirty="0">
                <a:latin typeface="Times New Roman" panose="02020603050405020304" pitchFamily="18" charset="0"/>
                <a:cs typeface="Times New Roman" panose="02020603050405020304" pitchFamily="18" charset="0"/>
              </a:rPr>
              <a:t>Existing Campaigns &amp; Resources </a:t>
            </a:r>
          </a:p>
          <a:p>
            <a:pPr>
              <a:lnSpc>
                <a:spcPct val="100000"/>
              </a:lnSpc>
            </a:pPr>
            <a:r>
              <a:rPr lang="en-IN" sz="1200" dirty="0">
                <a:latin typeface="Times New Roman" panose="02020603050405020304" pitchFamily="18" charset="0"/>
                <a:cs typeface="Times New Roman" panose="02020603050405020304" pitchFamily="18" charset="0"/>
              </a:rPr>
              <a:t>Physiological Benefits</a:t>
            </a:r>
          </a:p>
          <a:p>
            <a:pPr>
              <a:lnSpc>
                <a:spcPct val="100000"/>
              </a:lnSpc>
            </a:pPr>
            <a:r>
              <a:rPr lang="en-IN" sz="1200" dirty="0">
                <a:latin typeface="Times New Roman" panose="02020603050405020304" pitchFamily="18" charset="0"/>
                <a:cs typeface="Times New Roman" panose="02020603050405020304" pitchFamily="18" charset="0"/>
              </a:rPr>
              <a:t>Psychological Benefits </a:t>
            </a:r>
          </a:p>
          <a:p>
            <a:pPr>
              <a:lnSpc>
                <a:spcPct val="100000"/>
              </a:lnSpc>
            </a:pPr>
            <a:r>
              <a:rPr lang="en-IN" sz="1200" dirty="0">
                <a:latin typeface="Times New Roman" panose="02020603050405020304" pitchFamily="18" charset="0"/>
                <a:cs typeface="Times New Roman" panose="02020603050405020304" pitchFamily="18" charset="0"/>
              </a:rPr>
              <a:t>Sociological Benefits </a:t>
            </a:r>
          </a:p>
          <a:p>
            <a:pPr>
              <a:lnSpc>
                <a:spcPct val="100000"/>
              </a:lnSpc>
            </a:pPr>
            <a:r>
              <a:rPr lang="en-IN" sz="1200" dirty="0">
                <a:latin typeface="Times New Roman" panose="02020603050405020304" pitchFamily="18" charset="0"/>
                <a:cs typeface="Times New Roman" panose="02020603050405020304" pitchFamily="18" charset="0"/>
              </a:rPr>
              <a:t>Behavioural Theories</a:t>
            </a:r>
          </a:p>
          <a:p>
            <a:pPr>
              <a:lnSpc>
                <a:spcPct val="100000"/>
              </a:lnSpc>
            </a:pPr>
            <a:r>
              <a:rPr lang="en-IN" sz="1200" dirty="0">
                <a:latin typeface="Times New Roman" panose="02020603050405020304" pitchFamily="18" charset="0"/>
                <a:cs typeface="Times New Roman" panose="02020603050405020304" pitchFamily="18" charset="0"/>
              </a:rPr>
              <a:t>Barriers and Solutions to the campaign</a:t>
            </a:r>
          </a:p>
          <a:p>
            <a:pPr>
              <a:lnSpc>
                <a:spcPct val="100000"/>
              </a:lnSpc>
            </a:pPr>
            <a:r>
              <a:rPr lang="en-IN" sz="1200" dirty="0">
                <a:latin typeface="Times New Roman" panose="02020603050405020304" pitchFamily="18" charset="0"/>
                <a:cs typeface="Times New Roman" panose="02020603050405020304" pitchFamily="18" charset="0"/>
              </a:rPr>
              <a:t>Expected outcomes and Conclusion</a:t>
            </a:r>
          </a:p>
          <a:p>
            <a:pPr>
              <a:lnSpc>
                <a:spcPct val="100000"/>
              </a:lnSpc>
            </a:pPr>
            <a:r>
              <a:rPr lang="en-IN" sz="1200" dirty="0">
                <a:latin typeface="Times New Roman" panose="02020603050405020304" pitchFamily="18" charset="0"/>
                <a:cs typeface="Times New Roman" panose="02020603050405020304" pitchFamily="18" charset="0"/>
              </a:rPr>
              <a:t>Reference list</a:t>
            </a:r>
            <a:br>
              <a:rPr lang="en-IN"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E676AA4-078A-0802-4ADC-F107B88AD5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2256" y="1586993"/>
            <a:ext cx="6154744" cy="3362079"/>
          </a:xfrm>
          <a:prstGeom prst="rect">
            <a:avLst/>
          </a:prstGeom>
        </p:spPr>
      </p:pic>
    </p:spTree>
    <p:extLst>
      <p:ext uri="{BB962C8B-B14F-4D97-AF65-F5344CB8AC3E}">
        <p14:creationId xmlns:p14="http://schemas.microsoft.com/office/powerpoint/2010/main" val="2305677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6407-0033-C39F-BBBF-4E782BC796F9}"/>
              </a:ext>
            </a:extLst>
          </p:cNvPr>
          <p:cNvSpPr>
            <a:spLocks noGrp="1"/>
          </p:cNvSpPr>
          <p:nvPr>
            <p:ph type="title"/>
          </p:nvPr>
        </p:nvSpPr>
        <p:spPr>
          <a:xfrm>
            <a:off x="838200" y="695172"/>
            <a:ext cx="10515600" cy="995516"/>
          </a:xfrm>
        </p:spPr>
        <p:txBody>
          <a:bodyPr/>
          <a:lstStyle/>
          <a:p>
            <a:pPr algn="ctr"/>
            <a:r>
              <a:rPr lang="en-US" b="1" dirty="0">
                <a:latin typeface="Times New Roman" panose="02020603050405020304" pitchFamily="18" charset="0"/>
                <a:cs typeface="Times New Roman" panose="02020603050405020304" pitchFamily="18" charset="0"/>
              </a:rPr>
              <a:t>Campaign Overview</a:t>
            </a:r>
            <a:endParaRPr lang="en-IN"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6FA4E81-EAD8-87B8-B34A-E9F5EDC0B268}"/>
              </a:ext>
            </a:extLst>
          </p:cNvPr>
          <p:cNvPicPr>
            <a:picLocks noChangeAspect="1"/>
          </p:cNvPicPr>
          <p:nvPr/>
        </p:nvPicPr>
        <p:blipFill>
          <a:blip r:embed="rId3"/>
          <a:stretch>
            <a:fillRect/>
          </a:stretch>
        </p:blipFill>
        <p:spPr>
          <a:xfrm>
            <a:off x="207228" y="1828348"/>
            <a:ext cx="7278116" cy="4334480"/>
          </a:xfrm>
          <a:prstGeom prst="rect">
            <a:avLst/>
          </a:prstGeom>
        </p:spPr>
      </p:pic>
      <p:graphicFrame>
        <p:nvGraphicFramePr>
          <p:cNvPr id="6" name="Table 5">
            <a:extLst>
              <a:ext uri="{FF2B5EF4-FFF2-40B4-BE49-F238E27FC236}">
                <a16:creationId xmlns:a16="http://schemas.microsoft.com/office/drawing/2014/main" id="{80005520-D026-0CFB-4A51-790C7EA1F73F}"/>
              </a:ext>
            </a:extLst>
          </p:cNvPr>
          <p:cNvGraphicFramePr>
            <a:graphicFrameLocks noGrp="1"/>
          </p:cNvGraphicFramePr>
          <p:nvPr>
            <p:extLst>
              <p:ext uri="{D42A27DB-BD31-4B8C-83A1-F6EECF244321}">
                <p14:modId xmlns:p14="http://schemas.microsoft.com/office/powerpoint/2010/main" val="289845032"/>
              </p:ext>
            </p:extLst>
          </p:nvPr>
        </p:nvGraphicFramePr>
        <p:xfrm>
          <a:off x="7732086" y="1611501"/>
          <a:ext cx="4252686" cy="4768173"/>
        </p:xfrm>
        <a:graphic>
          <a:graphicData uri="http://schemas.openxmlformats.org/drawingml/2006/table">
            <a:tbl>
              <a:tblPr>
                <a:tableStyleId>{5C22544A-7EE6-4342-B048-85BDC9FD1C3A}</a:tableStyleId>
              </a:tblPr>
              <a:tblGrid>
                <a:gridCol w="2121971">
                  <a:extLst>
                    <a:ext uri="{9D8B030D-6E8A-4147-A177-3AD203B41FA5}">
                      <a16:colId xmlns:a16="http://schemas.microsoft.com/office/drawing/2014/main" val="3472715444"/>
                    </a:ext>
                  </a:extLst>
                </a:gridCol>
                <a:gridCol w="2130715">
                  <a:extLst>
                    <a:ext uri="{9D8B030D-6E8A-4147-A177-3AD203B41FA5}">
                      <a16:colId xmlns:a16="http://schemas.microsoft.com/office/drawing/2014/main" val="3166443809"/>
                    </a:ext>
                  </a:extLst>
                </a:gridCol>
              </a:tblGrid>
              <a:tr h="529797">
                <a:tc>
                  <a:txBody>
                    <a:bodyPr/>
                    <a:lstStyle/>
                    <a:p>
                      <a:pPr algn="ctr" rtl="0" fontAlgn="t">
                        <a:buNone/>
                      </a:pPr>
                      <a:r>
                        <a:rPr lang="en-IN" sz="1200" b="1" u="none" strike="noStrike" dirty="0">
                          <a:effectLst/>
                          <a:latin typeface="Times New Roman" panose="02020603050405020304" pitchFamily="18" charset="0"/>
                          <a:cs typeface="Times New Roman" panose="02020603050405020304" pitchFamily="18" charset="0"/>
                        </a:rPr>
                        <a:t>WEEKS</a:t>
                      </a:r>
                      <a:endParaRPr lang="en-IN" b="1"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b="1" u="none" strike="noStrike" dirty="0">
                          <a:effectLst/>
                          <a:latin typeface="Times New Roman" panose="02020603050405020304" pitchFamily="18" charset="0"/>
                          <a:cs typeface="Times New Roman" panose="02020603050405020304" pitchFamily="18" charset="0"/>
                        </a:rPr>
                        <a:t>ACTIVITY</a:t>
                      </a:r>
                      <a:endParaRPr lang="en-IN" b="1"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705349785"/>
                  </a:ext>
                </a:extLst>
              </a:tr>
              <a:tr h="529797">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Week 1</a:t>
                      </a:r>
                      <a:endParaRPr lang="en-IN"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u="none" strike="noStrike">
                          <a:effectLst/>
                          <a:latin typeface="Times New Roman" panose="02020603050405020304" pitchFamily="18" charset="0"/>
                          <a:cs typeface="Times New Roman" panose="02020603050405020304" pitchFamily="18" charset="0"/>
                        </a:rPr>
                        <a:t>Screen-Time Audit </a:t>
                      </a:r>
                      <a:endParaRPr lang="en-IN">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184341818"/>
                  </a:ext>
                </a:extLst>
              </a:tr>
              <a:tr h="529797">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Week 2</a:t>
                      </a:r>
                      <a:endParaRPr lang="en-IN"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Sleep &amp; Screens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386845509"/>
                  </a:ext>
                </a:extLst>
              </a:tr>
              <a:tr h="529797">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Week 3</a:t>
                      </a:r>
                      <a:endParaRPr lang="en-IN"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Move More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215486494"/>
                  </a:ext>
                </a:extLst>
              </a:tr>
              <a:tr h="529797">
                <a:tc>
                  <a:txBody>
                    <a:bodyPr/>
                    <a:lstStyle/>
                    <a:p>
                      <a:pPr algn="ctr" rtl="0" fontAlgn="t">
                        <a:buNone/>
                      </a:pPr>
                      <a:r>
                        <a:rPr lang="en-IN" sz="1200" u="none" strike="noStrike">
                          <a:effectLst/>
                          <a:latin typeface="Times New Roman" panose="02020603050405020304" pitchFamily="18" charset="0"/>
                          <a:cs typeface="Times New Roman" panose="02020603050405020304" pitchFamily="18" charset="0"/>
                        </a:rPr>
                        <a:t>Week 4</a:t>
                      </a:r>
                      <a:endParaRPr lang="en-IN">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Mind the Scroll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898150638"/>
                  </a:ext>
                </a:extLst>
              </a:tr>
              <a:tr h="529797">
                <a:tc>
                  <a:txBody>
                    <a:bodyPr/>
                    <a:lstStyle/>
                    <a:p>
                      <a:pPr algn="ctr" rtl="0" fontAlgn="t">
                        <a:buNone/>
                      </a:pPr>
                      <a:r>
                        <a:rPr lang="en-IN" sz="1200" u="none" strike="noStrike">
                          <a:effectLst/>
                          <a:latin typeface="Times New Roman" panose="02020603050405020304" pitchFamily="18" charset="0"/>
                          <a:cs typeface="Times New Roman" panose="02020603050405020304" pitchFamily="18" charset="0"/>
                        </a:rPr>
                        <a:t>Week 5</a:t>
                      </a:r>
                      <a:endParaRPr lang="en-IN">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Beat the Boredom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539747134"/>
                  </a:ext>
                </a:extLst>
              </a:tr>
              <a:tr h="529797">
                <a:tc>
                  <a:txBody>
                    <a:bodyPr/>
                    <a:lstStyle/>
                    <a:p>
                      <a:pPr algn="ctr" rtl="0" fontAlgn="t">
                        <a:buNone/>
                      </a:pPr>
                      <a:r>
                        <a:rPr lang="en-IN" sz="1200" u="none" strike="noStrike">
                          <a:effectLst/>
                          <a:latin typeface="Times New Roman" panose="02020603050405020304" pitchFamily="18" charset="0"/>
                          <a:cs typeface="Times New Roman" panose="02020603050405020304" pitchFamily="18" charset="0"/>
                        </a:rPr>
                        <a:t>Week 6</a:t>
                      </a:r>
                      <a:endParaRPr lang="en-IN">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Screen-Free Challenge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835222352"/>
                  </a:ext>
                </a:extLst>
              </a:tr>
              <a:tr h="529797">
                <a:tc>
                  <a:txBody>
                    <a:bodyPr/>
                    <a:lstStyle/>
                    <a:p>
                      <a:pPr algn="ctr" rtl="0" fontAlgn="t">
                        <a:buNone/>
                      </a:pPr>
                      <a:r>
                        <a:rPr lang="en-IN" sz="1200" u="none" strike="noStrike">
                          <a:effectLst/>
                          <a:latin typeface="Times New Roman" panose="02020603050405020304" pitchFamily="18" charset="0"/>
                          <a:cs typeface="Times New Roman" panose="02020603050405020304" pitchFamily="18" charset="0"/>
                        </a:rPr>
                        <a:t>Week 7</a:t>
                      </a:r>
                      <a:endParaRPr lang="en-IN">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Take Back Your Time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269855141"/>
                  </a:ext>
                </a:extLst>
              </a:tr>
              <a:tr h="529797">
                <a:tc>
                  <a:txBody>
                    <a:bodyPr/>
                    <a:lstStyle/>
                    <a:p>
                      <a:pPr algn="ctr" rtl="0" fontAlgn="t">
                        <a:buNone/>
                      </a:pPr>
                      <a:r>
                        <a:rPr lang="en-IN" sz="1200" u="none" strike="noStrike">
                          <a:effectLst/>
                          <a:latin typeface="Times New Roman" panose="02020603050405020304" pitchFamily="18" charset="0"/>
                          <a:cs typeface="Times New Roman" panose="02020603050405020304" pitchFamily="18" charset="0"/>
                        </a:rPr>
                        <a:t>Week 8</a:t>
                      </a:r>
                      <a:endParaRPr lang="en-IN">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1200" u="none" strike="noStrike" dirty="0">
                          <a:effectLst/>
                          <a:latin typeface="Times New Roman" panose="02020603050405020304" pitchFamily="18" charset="0"/>
                          <a:cs typeface="Times New Roman" panose="02020603050405020304" pitchFamily="18" charset="0"/>
                        </a:rPr>
                        <a:t>Reflect &amp; Reset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956386881"/>
                  </a:ext>
                </a:extLst>
              </a:tr>
            </a:tbl>
          </a:graphicData>
        </a:graphic>
      </p:graphicFrame>
    </p:spTree>
    <p:extLst>
      <p:ext uri="{BB962C8B-B14F-4D97-AF65-F5344CB8AC3E}">
        <p14:creationId xmlns:p14="http://schemas.microsoft.com/office/powerpoint/2010/main" val="497687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008CC-F722-A482-763E-ECE607E2FFA1}"/>
              </a:ext>
            </a:extLst>
          </p:cNvPr>
          <p:cNvSpPr>
            <a:spLocks noGrp="1"/>
          </p:cNvSpPr>
          <p:nvPr>
            <p:ph type="title"/>
          </p:nvPr>
        </p:nvSpPr>
        <p:spPr>
          <a:xfrm>
            <a:off x="1158240" y="261497"/>
            <a:ext cx="9875520" cy="1356360"/>
          </a:xfrm>
        </p:spPr>
        <p:txBody>
          <a:bodyPr>
            <a:normAutofit/>
          </a:bodyPr>
          <a:lstStyle/>
          <a:p>
            <a:pPr algn="ctr"/>
            <a:r>
              <a:rPr lang="en-IN" sz="3600" b="1" dirty="0">
                <a:solidFill>
                  <a:schemeClr val="tx1"/>
                </a:solidFill>
                <a:latin typeface="Times New Roman" panose="02020603050405020304" pitchFamily="18" charset="0"/>
                <a:cs typeface="Times New Roman" panose="02020603050405020304" pitchFamily="18" charset="0"/>
              </a:rPr>
              <a:t>Campaign Aims and Activity Content</a:t>
            </a:r>
            <a:endParaRPr lang="en-GB"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979A10D-E87E-962B-A44F-1C7F4897CAA5}"/>
              </a:ext>
            </a:extLst>
          </p:cNvPr>
          <p:cNvSpPr>
            <a:spLocks noGrp="1"/>
          </p:cNvSpPr>
          <p:nvPr>
            <p:ph idx="1"/>
          </p:nvPr>
        </p:nvSpPr>
        <p:spPr>
          <a:xfrm>
            <a:off x="1158240" y="1867988"/>
            <a:ext cx="3140704" cy="3769823"/>
          </a:xfrm>
        </p:spPr>
        <p:txBody>
          <a:bodyPr>
            <a:noAutofit/>
          </a:bodyPr>
          <a:lstStyle/>
          <a:p>
            <a:pPr marL="45720" indent="0">
              <a:buNone/>
            </a:pPr>
            <a:r>
              <a:rPr lang="en-IN" sz="1800" b="1" dirty="0">
                <a:solidFill>
                  <a:schemeClr val="tx1"/>
                </a:solidFill>
                <a:latin typeface="Times New Roman" panose="02020603050405020304" pitchFamily="18" charset="0"/>
                <a:cs typeface="Times New Roman" panose="02020603050405020304" pitchFamily="18" charset="0"/>
              </a:rPr>
              <a:t>Campaign Aims</a:t>
            </a:r>
            <a:endParaRPr lang="en-IN" sz="1800" dirty="0">
              <a:solidFill>
                <a:schemeClr val="tx1"/>
              </a:solidFill>
              <a:latin typeface="Times New Roman" panose="02020603050405020304" pitchFamily="18" charset="0"/>
              <a:cs typeface="Times New Roman" panose="02020603050405020304" pitchFamily="18" charset="0"/>
            </a:endParaRPr>
          </a:p>
          <a:p>
            <a:r>
              <a:rPr lang="en-IN" sz="1800" dirty="0">
                <a:solidFill>
                  <a:schemeClr val="tx1"/>
                </a:solidFill>
                <a:latin typeface="Times New Roman" panose="02020603050405020304" pitchFamily="18" charset="0"/>
                <a:cs typeface="Times New Roman" panose="02020603050405020304" pitchFamily="18" charset="0"/>
              </a:rPr>
              <a:t>Increase awareness among </a:t>
            </a:r>
            <a:r>
              <a:rPr lang="en-IN" sz="1800" dirty="0">
                <a:latin typeface="Times New Roman" panose="02020603050405020304" pitchFamily="18" charset="0"/>
                <a:cs typeface="Times New Roman" panose="02020603050405020304" pitchFamily="18" charset="0"/>
              </a:rPr>
              <a:t>Young people aged 13-18 years about health effects of screen use.</a:t>
            </a:r>
            <a:endParaRPr lang="en-IN" sz="18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To give knowledge about healthy screen habits</a:t>
            </a:r>
          </a:p>
          <a:p>
            <a:pPr lvl="0"/>
            <a:r>
              <a:rPr lang="en-IN" sz="1800" dirty="0">
                <a:solidFill>
                  <a:schemeClr val="tx1"/>
                </a:solidFill>
                <a:latin typeface="Times New Roman" panose="02020603050405020304" pitchFamily="18" charset="0"/>
                <a:cs typeface="Times New Roman" panose="02020603050405020304" pitchFamily="18" charset="0"/>
              </a:rPr>
              <a:t>To promote knowledge about how to use digital platforms.</a:t>
            </a:r>
          </a:p>
          <a:p>
            <a:pPr lvl="0"/>
            <a:r>
              <a:rPr lang="en-IN" sz="1800" dirty="0">
                <a:solidFill>
                  <a:schemeClr val="tx1"/>
                </a:solidFill>
                <a:latin typeface="Times New Roman" panose="02020603050405020304" pitchFamily="18" charset="0"/>
                <a:cs typeface="Times New Roman" panose="02020603050405020304" pitchFamily="18" charset="0"/>
              </a:rPr>
              <a:t>To raise awareness about other healthy activities to reduce screen time</a:t>
            </a:r>
          </a:p>
          <a:p>
            <a:pPr marL="45720" lvl="0" indent="0">
              <a:buNone/>
            </a:pPr>
            <a:endParaRPr lang="en-IN" sz="1800" dirty="0">
              <a:solidFill>
                <a:schemeClr val="tx1"/>
              </a:solidFill>
              <a:latin typeface="Times New Roman" panose="02020603050405020304" pitchFamily="18" charset="0"/>
              <a:cs typeface="Times New Roman" panose="02020603050405020304" pitchFamily="18" charset="0"/>
            </a:endParaRPr>
          </a:p>
          <a:p>
            <a:endParaRPr lang="en-GB" sz="1800" dirty="0">
              <a:solidFill>
                <a:schemeClr val="tx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6F7AB9C-F9FA-F6CD-4D5B-A6DE363766D6}"/>
              </a:ext>
            </a:extLst>
          </p:cNvPr>
          <p:cNvSpPr txBox="1"/>
          <p:nvPr/>
        </p:nvSpPr>
        <p:spPr>
          <a:xfrm>
            <a:off x="8200407" y="1953468"/>
            <a:ext cx="3297381" cy="2951064"/>
          </a:xfrm>
          <a:prstGeom prst="rect">
            <a:avLst/>
          </a:prstGeom>
          <a:noFill/>
        </p:spPr>
        <p:txBody>
          <a:bodyPr wrap="square">
            <a:spAutoFit/>
          </a:bodyPr>
          <a:lstStyle/>
          <a:p>
            <a:pPr marL="45720" indent="0">
              <a:lnSpc>
                <a:spcPct val="150000"/>
              </a:lnSpc>
              <a:buNone/>
            </a:pPr>
            <a:r>
              <a:rPr lang="en-IN" b="1" dirty="0">
                <a:solidFill>
                  <a:schemeClr val="tx1"/>
                </a:solidFill>
                <a:latin typeface="Times New Roman" panose="02020603050405020304" pitchFamily="18" charset="0"/>
                <a:cs typeface="Times New Roman" panose="02020603050405020304" pitchFamily="18" charset="0"/>
              </a:rPr>
              <a:t>Activity Content</a:t>
            </a:r>
            <a:endParaRPr lang="en-IN" dirty="0">
              <a:solidFill>
                <a:schemeClr val="tx1"/>
              </a:solidFill>
              <a:latin typeface="Times New Roman" panose="02020603050405020304" pitchFamily="18" charset="0"/>
              <a:cs typeface="Times New Roman" panose="02020603050405020304" pitchFamily="18" charset="0"/>
            </a:endParaRPr>
          </a:p>
          <a:p>
            <a:pPr marL="285750" lvl="0" indent="-285750">
              <a:lnSpc>
                <a:spcPct val="150000"/>
              </a:lnSpc>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Guidance on screen time use</a:t>
            </a:r>
          </a:p>
          <a:p>
            <a:pPr marL="285750" lvl="0" indent="-285750">
              <a:lnSpc>
                <a:spcPct val="150000"/>
              </a:lnSpc>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Guidance on how to use screen and sleep use</a:t>
            </a:r>
          </a:p>
          <a:p>
            <a:pPr marL="285750" lvl="0" indent="-285750">
              <a:lnSpc>
                <a:spcPct val="150000"/>
              </a:lnSpc>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Use timing of scroll</a:t>
            </a:r>
          </a:p>
          <a:p>
            <a:pPr marL="285750" lvl="0" indent="-285750">
              <a:lnSpc>
                <a:spcPct val="150000"/>
              </a:lnSpc>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Learning how to beat boredom</a:t>
            </a:r>
          </a:p>
          <a:p>
            <a:pPr marL="285750" lvl="0" indent="-285750">
              <a:lnSpc>
                <a:spcPct val="150000"/>
              </a:lnSpc>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How to be screen free</a:t>
            </a:r>
          </a:p>
        </p:txBody>
      </p:sp>
    </p:spTree>
    <p:extLst>
      <p:ext uri="{BB962C8B-B14F-4D97-AF65-F5344CB8AC3E}">
        <p14:creationId xmlns:p14="http://schemas.microsoft.com/office/powerpoint/2010/main" val="1486396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F8A49-BF66-F30D-331D-4B22603CFF58}"/>
              </a:ext>
            </a:extLst>
          </p:cNvPr>
          <p:cNvSpPr>
            <a:spLocks noGrp="1"/>
          </p:cNvSpPr>
          <p:nvPr>
            <p:ph type="title"/>
          </p:nvPr>
        </p:nvSpPr>
        <p:spPr>
          <a:xfrm>
            <a:off x="838200" y="390299"/>
            <a:ext cx="10515600" cy="1325563"/>
          </a:xfrm>
        </p:spPr>
        <p:txBody>
          <a:bodyPr>
            <a:normAutofit/>
          </a:bodyPr>
          <a:lstStyle/>
          <a:p>
            <a:pPr algn="ctr"/>
            <a:r>
              <a:rPr lang="en-IN" b="1" dirty="0">
                <a:latin typeface="Times New Roman" panose="02020603050405020304" pitchFamily="18" charset="0"/>
                <a:cs typeface="Times New Roman" panose="02020603050405020304" pitchFamily="18" charset="0"/>
              </a:rPr>
              <a:t>Campaign rationale</a:t>
            </a:r>
            <a:endParaRPr lang="en-IN" dirty="0"/>
          </a:p>
        </p:txBody>
      </p:sp>
      <p:sp>
        <p:nvSpPr>
          <p:cNvPr id="3" name="Content Placeholder 2">
            <a:extLst>
              <a:ext uri="{FF2B5EF4-FFF2-40B4-BE49-F238E27FC236}">
                <a16:creationId xmlns:a16="http://schemas.microsoft.com/office/drawing/2014/main" id="{15126654-A373-7B7A-DB37-478619F5AD8D}"/>
              </a:ext>
            </a:extLst>
          </p:cNvPr>
          <p:cNvSpPr>
            <a:spLocks noGrp="1"/>
          </p:cNvSpPr>
          <p:nvPr>
            <p:ph idx="1"/>
          </p:nvPr>
        </p:nvSpPr>
        <p:spPr>
          <a:xfrm>
            <a:off x="488410" y="1690688"/>
            <a:ext cx="5257800" cy="4351338"/>
          </a:xfrm>
        </p:spPr>
        <p:txBody>
          <a:bodyPr>
            <a:normAutofit/>
          </a:bodyPr>
          <a:lstStyle/>
          <a:p>
            <a:pPr lvl="0" fontAlgn="base"/>
            <a:r>
              <a:rPr lang="en-IN" sz="2400" dirty="0">
                <a:latin typeface="Times New Roman" panose="02020603050405020304" pitchFamily="18" charset="0"/>
                <a:cs typeface="Times New Roman" panose="02020603050405020304" pitchFamily="18" charset="0"/>
              </a:rPr>
              <a:t>Excessive recreational screen use can replace sleep, physical activity and social interaction.</a:t>
            </a:r>
          </a:p>
          <a:p>
            <a:pPr lvl="0" fontAlgn="base"/>
            <a:r>
              <a:rPr lang="en-IN" sz="2400" dirty="0">
                <a:latin typeface="Times New Roman" panose="02020603050405020304" pitchFamily="18" charset="0"/>
                <a:cs typeface="Times New Roman" panose="02020603050405020304" pitchFamily="18" charset="0"/>
              </a:rPr>
              <a:t>Adolescent years are crucial in terms of developing lifetime habits.</a:t>
            </a:r>
          </a:p>
          <a:p>
            <a:pPr lvl="0" fontAlgn="base"/>
            <a:r>
              <a:rPr lang="en-IN" sz="2400" dirty="0">
                <a:latin typeface="Times New Roman" panose="02020603050405020304" pitchFamily="18" charset="0"/>
                <a:cs typeface="Times New Roman" panose="02020603050405020304" pitchFamily="18" charset="0"/>
              </a:rPr>
              <a:t>Young people aged 13-18 need effective strategies to deal with their screen habits.</a:t>
            </a:r>
          </a:p>
          <a:p>
            <a:pPr lvl="0" fontAlgn="base"/>
            <a:r>
              <a:rPr lang="en-IN" sz="2400" dirty="0">
                <a:latin typeface="Times New Roman" panose="02020603050405020304" pitchFamily="18" charset="0"/>
                <a:cs typeface="Times New Roman" panose="02020603050405020304" pitchFamily="18" charset="0"/>
              </a:rPr>
              <a:t>Campaign rationale: Balance rather than screen banning.</a:t>
            </a:r>
          </a:p>
          <a:p>
            <a:pPr marL="0" indent="0">
              <a:buNone/>
            </a:pPr>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907AFC1-02F4-0C08-E178-64E7C42D322C}"/>
              </a:ext>
            </a:extLst>
          </p:cNvPr>
          <p:cNvPicPr>
            <a:picLocks noChangeAspect="1"/>
          </p:cNvPicPr>
          <p:nvPr/>
        </p:nvPicPr>
        <p:blipFill>
          <a:blip r:embed="rId3"/>
          <a:stretch>
            <a:fillRect/>
          </a:stretch>
        </p:blipFill>
        <p:spPr>
          <a:xfrm>
            <a:off x="6096000" y="1435225"/>
            <a:ext cx="5607590" cy="4852453"/>
          </a:xfrm>
          <a:prstGeom prst="rect">
            <a:avLst/>
          </a:prstGeom>
        </p:spPr>
      </p:pic>
      <p:sp>
        <p:nvSpPr>
          <p:cNvPr id="6" name="TextBox 5">
            <a:extLst>
              <a:ext uri="{FF2B5EF4-FFF2-40B4-BE49-F238E27FC236}">
                <a16:creationId xmlns:a16="http://schemas.microsoft.com/office/drawing/2014/main" id="{35D0659C-36AC-77DA-26F3-F7E6C29CD313}"/>
              </a:ext>
            </a:extLst>
          </p:cNvPr>
          <p:cNvSpPr txBox="1"/>
          <p:nvPr/>
        </p:nvSpPr>
        <p:spPr>
          <a:xfrm>
            <a:off x="3866363" y="36356"/>
            <a:ext cx="3759693" cy="707886"/>
          </a:xfrm>
          <a:prstGeom prst="rect">
            <a:avLst/>
          </a:prstGeom>
          <a:noFill/>
        </p:spPr>
        <p:txBody>
          <a:bodyPr wrap="square" rtlCol="0">
            <a:spAutoFit/>
          </a:bodyPr>
          <a:lstStyle/>
          <a:p>
            <a:pPr algn="ctr"/>
            <a:r>
              <a:rPr lang="en-GB" sz="4000" dirty="0">
                <a:latin typeface="Times New Roman" panose="02020603050405020304" pitchFamily="18" charset="0"/>
                <a:cs typeface="Times New Roman" panose="02020603050405020304" pitchFamily="18" charset="0"/>
              </a:rPr>
              <a:t>TASK 1</a:t>
            </a:r>
            <a:endParaRPr lang="en-IN"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5746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FE9CC-B829-992A-8C31-486A26404476}"/>
              </a:ext>
            </a:extLst>
          </p:cNvPr>
          <p:cNvSpPr>
            <a:spLocks noGrp="1"/>
          </p:cNvSpPr>
          <p:nvPr>
            <p:ph type="title"/>
          </p:nvPr>
        </p:nvSpPr>
        <p:spPr>
          <a:xfrm>
            <a:off x="838200" y="0"/>
            <a:ext cx="10515600" cy="1325563"/>
          </a:xfrm>
        </p:spPr>
        <p:txBody>
          <a:bodyPr>
            <a:normAutofit/>
          </a:bodyPr>
          <a:lstStyle/>
          <a:p>
            <a:pPr algn="ctr"/>
            <a:r>
              <a:rPr lang="en-IN" b="1" dirty="0">
                <a:latin typeface="Times New Roman" panose="02020603050405020304" pitchFamily="18" charset="0"/>
                <a:cs typeface="Times New Roman" panose="02020603050405020304" pitchFamily="18" charset="0"/>
              </a:rPr>
              <a:t>National Guidelines &amp; Current Statistics </a:t>
            </a:r>
          </a:p>
        </p:txBody>
      </p:sp>
      <p:sp>
        <p:nvSpPr>
          <p:cNvPr id="3" name="Content Placeholder 2">
            <a:extLst>
              <a:ext uri="{FF2B5EF4-FFF2-40B4-BE49-F238E27FC236}">
                <a16:creationId xmlns:a16="http://schemas.microsoft.com/office/drawing/2014/main" id="{E3202996-CEAB-C977-E9B4-D109300AFC70}"/>
              </a:ext>
            </a:extLst>
          </p:cNvPr>
          <p:cNvSpPr>
            <a:spLocks noGrp="1"/>
          </p:cNvSpPr>
          <p:nvPr>
            <p:ph idx="1"/>
          </p:nvPr>
        </p:nvSpPr>
        <p:spPr>
          <a:xfrm>
            <a:off x="4749725" y="2506662"/>
            <a:ext cx="7283116" cy="4351338"/>
          </a:xfrm>
        </p:spPr>
        <p:txBody>
          <a:bodyPr>
            <a:normAutofit/>
          </a:bodyPr>
          <a:lstStyle/>
          <a:p>
            <a:pPr lvl="0" fontAlgn="base"/>
            <a:r>
              <a:rPr lang="en-IN" sz="2400" dirty="0">
                <a:latin typeface="Times New Roman" panose="02020603050405020304" pitchFamily="18" charset="0"/>
                <a:cs typeface="Times New Roman" panose="02020603050405020304" pitchFamily="18" charset="0"/>
              </a:rPr>
              <a:t>UK guidelines recommend reducing prolonged sedentary time and promoting physical activity (Department of Health and Social Care, 2026).</a:t>
            </a:r>
          </a:p>
          <a:p>
            <a:pPr lvl="0" fontAlgn="base"/>
            <a:r>
              <a:rPr lang="en-IN" sz="2400" dirty="0">
                <a:latin typeface="Times New Roman" panose="02020603050405020304" pitchFamily="18" charset="0"/>
                <a:cs typeface="Times New Roman" panose="02020603050405020304" pitchFamily="18" charset="0"/>
              </a:rPr>
              <a:t>People ages 5 to 18 years strive to do at least 60 minutes of moderate to vigorous activity per day (NHS, 2024).</a:t>
            </a:r>
          </a:p>
          <a:p>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EBF3B73-8C00-4A67-A839-6308798B54A8}"/>
              </a:ext>
            </a:extLst>
          </p:cNvPr>
          <p:cNvPicPr>
            <a:picLocks noChangeAspect="1"/>
          </p:cNvPicPr>
          <p:nvPr/>
        </p:nvPicPr>
        <p:blipFill>
          <a:blip r:embed="rId3"/>
          <a:stretch>
            <a:fillRect/>
          </a:stretch>
        </p:blipFill>
        <p:spPr>
          <a:xfrm>
            <a:off x="706224" y="1440033"/>
            <a:ext cx="3611252" cy="5080947"/>
          </a:xfrm>
          <a:prstGeom prst="rect">
            <a:avLst/>
          </a:prstGeom>
        </p:spPr>
      </p:pic>
    </p:spTree>
    <p:extLst>
      <p:ext uri="{BB962C8B-B14F-4D97-AF65-F5344CB8AC3E}">
        <p14:creationId xmlns:p14="http://schemas.microsoft.com/office/powerpoint/2010/main" val="136184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42796-96C3-247D-AEEE-386ED69F7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0BC801-C233-BC9D-E38E-582874FE7800}"/>
              </a:ext>
            </a:extLst>
          </p:cNvPr>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National Guidelines &amp; Current Statistics </a:t>
            </a:r>
          </a:p>
        </p:txBody>
      </p:sp>
      <p:sp>
        <p:nvSpPr>
          <p:cNvPr id="3" name="Content Placeholder 2">
            <a:extLst>
              <a:ext uri="{FF2B5EF4-FFF2-40B4-BE49-F238E27FC236}">
                <a16:creationId xmlns:a16="http://schemas.microsoft.com/office/drawing/2014/main" id="{2CDD0CD8-9E42-8CDB-C8BB-52717FD4A667}"/>
              </a:ext>
            </a:extLst>
          </p:cNvPr>
          <p:cNvSpPr>
            <a:spLocks noGrp="1"/>
          </p:cNvSpPr>
          <p:nvPr>
            <p:ph idx="1"/>
          </p:nvPr>
        </p:nvSpPr>
        <p:spPr>
          <a:xfrm>
            <a:off x="4659161" y="2826488"/>
            <a:ext cx="7283116" cy="4351338"/>
          </a:xfrm>
        </p:spPr>
        <p:txBody>
          <a:bodyPr>
            <a:normAutofit/>
          </a:bodyPr>
          <a:lstStyle/>
          <a:p>
            <a:pPr lvl="0" fontAlgn="base"/>
            <a:r>
              <a:rPr lang="en-IN" sz="2400" dirty="0">
                <a:latin typeface="Times New Roman" panose="02020603050405020304" pitchFamily="18" charset="0"/>
                <a:cs typeface="Times New Roman" panose="02020603050405020304" pitchFamily="18" charset="0"/>
              </a:rPr>
              <a:t>Screen use displaces physical activity and sleep (Gomes and Goldman, 2024).</a:t>
            </a:r>
          </a:p>
          <a:p>
            <a:pPr lvl="0" fontAlgn="base"/>
            <a:r>
              <a:rPr lang="en-IN" sz="2400" dirty="0">
                <a:latin typeface="Times New Roman" panose="02020603050405020304" pitchFamily="18" charset="0"/>
                <a:cs typeface="Times New Roman" panose="02020603050405020304" pitchFamily="18" charset="0"/>
              </a:rPr>
              <a:t>Campaign target: Healthy recreational screen use.</a:t>
            </a:r>
          </a:p>
        </p:txBody>
      </p:sp>
      <p:pic>
        <p:nvPicPr>
          <p:cNvPr id="6" name="Picture 5">
            <a:extLst>
              <a:ext uri="{FF2B5EF4-FFF2-40B4-BE49-F238E27FC236}">
                <a16:creationId xmlns:a16="http://schemas.microsoft.com/office/drawing/2014/main" id="{F06DE96F-F3E4-90DB-4687-07B917095470}"/>
              </a:ext>
            </a:extLst>
          </p:cNvPr>
          <p:cNvPicPr>
            <a:picLocks noChangeAspect="1"/>
          </p:cNvPicPr>
          <p:nvPr/>
        </p:nvPicPr>
        <p:blipFill>
          <a:blip r:embed="rId3">
            <a:extLst>
              <a:ext uri="{28A0092B-C50C-407E-A947-70E740481C1C}">
                <a14:useLocalDpi xmlns:a14="http://schemas.microsoft.com/office/drawing/2010/main" val="0"/>
              </a:ext>
            </a:extLst>
          </a:blip>
          <a:srcRect t="20756"/>
          <a:stretch>
            <a:fillRect/>
          </a:stretch>
        </p:blipFill>
        <p:spPr>
          <a:xfrm>
            <a:off x="623740" y="1602555"/>
            <a:ext cx="3838419" cy="4562575"/>
          </a:xfrm>
          <a:prstGeom prst="rect">
            <a:avLst/>
          </a:prstGeom>
        </p:spPr>
      </p:pic>
    </p:spTree>
    <p:extLst>
      <p:ext uri="{BB962C8B-B14F-4D97-AF65-F5344CB8AC3E}">
        <p14:creationId xmlns:p14="http://schemas.microsoft.com/office/powerpoint/2010/main" val="2765831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1486-27A5-1040-7514-20CB94A90AA8}"/>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Short-Term Consequences of Excessive Screen Time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A10AAC7-F550-CD14-C647-CCBD241A7549}"/>
              </a:ext>
            </a:extLst>
          </p:cNvPr>
          <p:cNvSpPr>
            <a:spLocks noGrp="1"/>
          </p:cNvSpPr>
          <p:nvPr>
            <p:ph idx="1"/>
          </p:nvPr>
        </p:nvSpPr>
        <p:spPr>
          <a:xfrm>
            <a:off x="838200" y="2192195"/>
            <a:ext cx="4888832" cy="4586834"/>
          </a:xfrm>
        </p:spPr>
        <p:txBody>
          <a:bodyPr>
            <a:normAutofit/>
          </a:bodyPr>
          <a:lstStyle/>
          <a:p>
            <a:pPr lvl="0" fontAlgn="base"/>
            <a:r>
              <a:rPr lang="en-IN" sz="2400" b="1" dirty="0">
                <a:latin typeface="Times New Roman" panose="02020603050405020304" pitchFamily="18" charset="0"/>
                <a:cs typeface="Times New Roman" panose="02020603050405020304" pitchFamily="18" charset="0"/>
              </a:rPr>
              <a:t>Sleep:</a:t>
            </a:r>
            <a:r>
              <a:rPr lang="en-IN" sz="2400" dirty="0">
                <a:latin typeface="Times New Roman" panose="02020603050405020304" pitchFamily="18" charset="0"/>
                <a:cs typeface="Times New Roman" panose="02020603050405020304" pitchFamily="18" charset="0"/>
              </a:rPr>
              <a:t> later bedtimes and poor sleep routines</a:t>
            </a:r>
          </a:p>
          <a:p>
            <a:pPr fontAlgn="base"/>
            <a:r>
              <a:rPr lang="en-IN" sz="2400" b="1" dirty="0">
                <a:latin typeface="Times New Roman" panose="02020603050405020304" pitchFamily="18" charset="0"/>
                <a:cs typeface="Times New Roman" panose="02020603050405020304" pitchFamily="18" charset="0"/>
              </a:rPr>
              <a:t>Concentration:</a:t>
            </a:r>
            <a:r>
              <a:rPr lang="en-IN" sz="2400" dirty="0">
                <a:latin typeface="Times New Roman" panose="02020603050405020304" pitchFamily="18" charset="0"/>
                <a:cs typeface="Times New Roman" panose="02020603050405020304" pitchFamily="18" charset="0"/>
              </a:rPr>
              <a:t> difficulty concentrating after prolonged use </a:t>
            </a:r>
            <a:r>
              <a:rPr lang="en-IN" sz="2400" dirty="0"/>
              <a:t>(Dineen, 2026)</a:t>
            </a:r>
          </a:p>
          <a:p>
            <a:pPr lvl="0" fontAlgn="base"/>
            <a:endParaRPr lang="en-IN" sz="2400" dirty="0">
              <a:latin typeface="Times New Roman" panose="02020603050405020304" pitchFamily="18" charset="0"/>
              <a:cs typeface="Times New Roman" panose="02020603050405020304" pitchFamily="18" charset="0"/>
            </a:endParaRPr>
          </a:p>
          <a:p>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A101391-5B8E-11ED-C40E-B5412F0CE4BA}"/>
              </a:ext>
            </a:extLst>
          </p:cNvPr>
          <p:cNvPicPr>
            <a:picLocks noChangeAspect="1"/>
          </p:cNvPicPr>
          <p:nvPr/>
        </p:nvPicPr>
        <p:blipFill>
          <a:blip r:embed="rId3"/>
          <a:stretch>
            <a:fillRect/>
          </a:stretch>
        </p:blipFill>
        <p:spPr>
          <a:xfrm>
            <a:off x="6363094" y="2038018"/>
            <a:ext cx="4499871" cy="3657231"/>
          </a:xfrm>
          <a:prstGeom prst="rect">
            <a:avLst/>
          </a:prstGeom>
        </p:spPr>
      </p:pic>
    </p:spTree>
    <p:extLst>
      <p:ext uri="{BB962C8B-B14F-4D97-AF65-F5344CB8AC3E}">
        <p14:creationId xmlns:p14="http://schemas.microsoft.com/office/powerpoint/2010/main" val="1057950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FC988-0777-3284-8490-1B9CC0838D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FF35A2-3A2D-BFE8-05A2-6304CF3B1AE5}"/>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Short-Term Consequences of Excessive Screen Time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201A7E1-EA53-BECA-8A78-92D7FFA36C77}"/>
              </a:ext>
            </a:extLst>
          </p:cNvPr>
          <p:cNvSpPr>
            <a:spLocks noGrp="1"/>
          </p:cNvSpPr>
          <p:nvPr>
            <p:ph idx="1"/>
          </p:nvPr>
        </p:nvSpPr>
        <p:spPr>
          <a:xfrm>
            <a:off x="838200" y="2380731"/>
            <a:ext cx="4888832" cy="4586834"/>
          </a:xfrm>
        </p:spPr>
        <p:txBody>
          <a:bodyPr>
            <a:normAutofit/>
          </a:bodyPr>
          <a:lstStyle/>
          <a:p>
            <a:pPr lvl="0" fontAlgn="base"/>
            <a:r>
              <a:rPr lang="en-IN" sz="2400" b="1" dirty="0">
                <a:latin typeface="Times New Roman" panose="02020603050405020304" pitchFamily="18" charset="0"/>
                <a:cs typeface="Times New Roman" panose="02020603050405020304" pitchFamily="18" charset="0"/>
              </a:rPr>
              <a:t>Physical: </a:t>
            </a:r>
            <a:r>
              <a:rPr lang="en-IN" sz="2400" dirty="0">
                <a:latin typeface="Times New Roman" panose="02020603050405020304" pitchFamily="18" charset="0"/>
                <a:cs typeface="Times New Roman" panose="02020603050405020304" pitchFamily="18" charset="0"/>
              </a:rPr>
              <a:t>lack of physical activity and prolonged sitting (</a:t>
            </a:r>
            <a:r>
              <a:rPr lang="en-IN" sz="2400" dirty="0" err="1">
                <a:latin typeface="Times New Roman" panose="02020603050405020304" pitchFamily="18" charset="0"/>
                <a:cs typeface="Times New Roman" panose="02020603050405020304" pitchFamily="18" charset="0"/>
              </a:rPr>
              <a:t>Muppalla</a:t>
            </a:r>
            <a:r>
              <a:rPr lang="en-IN" sz="2400" dirty="0">
                <a:latin typeface="Times New Roman" panose="02020603050405020304" pitchFamily="18" charset="0"/>
                <a:cs typeface="Times New Roman" panose="02020603050405020304" pitchFamily="18" charset="0"/>
              </a:rPr>
              <a:t>, et al., 2023)</a:t>
            </a:r>
          </a:p>
          <a:p>
            <a:pPr lvl="0" fontAlgn="base"/>
            <a:r>
              <a:rPr lang="en-IN" sz="2400" b="1" dirty="0">
                <a:latin typeface="Times New Roman" panose="02020603050405020304" pitchFamily="18" charset="0"/>
                <a:cs typeface="Times New Roman" panose="02020603050405020304" pitchFamily="18" charset="0"/>
              </a:rPr>
              <a:t>Comfort:</a:t>
            </a:r>
            <a:r>
              <a:rPr lang="en-IN" sz="2400" dirty="0">
                <a:latin typeface="Times New Roman" panose="02020603050405020304" pitchFamily="18" charset="0"/>
                <a:cs typeface="Times New Roman" panose="02020603050405020304" pitchFamily="18" charset="0"/>
              </a:rPr>
              <a:t> eye strain and headaches</a:t>
            </a:r>
          </a:p>
          <a:p>
            <a:pPr lvl="0" fontAlgn="base"/>
            <a:r>
              <a:rPr lang="en-IN" sz="2400" b="1" dirty="0">
                <a:latin typeface="Times New Roman" panose="02020603050405020304" pitchFamily="18" charset="0"/>
                <a:cs typeface="Times New Roman" panose="02020603050405020304" pitchFamily="18" charset="0"/>
              </a:rPr>
              <a:t>Social: </a:t>
            </a:r>
            <a:r>
              <a:rPr lang="en-IN" sz="2400" dirty="0">
                <a:latin typeface="Times New Roman" panose="02020603050405020304" pitchFamily="18" charset="0"/>
                <a:cs typeface="Times New Roman" panose="02020603050405020304" pitchFamily="18" charset="0"/>
              </a:rPr>
              <a:t>less face-to-face interaction</a:t>
            </a:r>
          </a:p>
          <a:p>
            <a:endParaRPr lang="en-IN" sz="24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21C42E9B-6528-B2B6-C3CD-C8D99B65ED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4695" y="2192195"/>
            <a:ext cx="5571241" cy="3714161"/>
          </a:xfrm>
          <a:prstGeom prst="rect">
            <a:avLst/>
          </a:prstGeom>
        </p:spPr>
      </p:pic>
    </p:spTree>
    <p:extLst>
      <p:ext uri="{BB962C8B-B14F-4D97-AF65-F5344CB8AC3E}">
        <p14:creationId xmlns:p14="http://schemas.microsoft.com/office/powerpoint/2010/main" val="189163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CAAB-C212-4BFD-AC4C-8B30957265FB}"/>
              </a:ext>
            </a:extLst>
          </p:cNvPr>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Long-Term Consequences </a:t>
            </a:r>
          </a:p>
        </p:txBody>
      </p:sp>
      <p:sp>
        <p:nvSpPr>
          <p:cNvPr id="3" name="Content Placeholder 2">
            <a:extLst>
              <a:ext uri="{FF2B5EF4-FFF2-40B4-BE49-F238E27FC236}">
                <a16:creationId xmlns:a16="http://schemas.microsoft.com/office/drawing/2014/main" id="{FE15FD03-B1A2-B5C9-62C4-C9B67604F6CD}"/>
              </a:ext>
            </a:extLst>
          </p:cNvPr>
          <p:cNvSpPr>
            <a:spLocks noGrp="1"/>
          </p:cNvSpPr>
          <p:nvPr>
            <p:ph idx="1"/>
          </p:nvPr>
        </p:nvSpPr>
        <p:spPr>
          <a:xfrm>
            <a:off x="6664418" y="2240404"/>
            <a:ext cx="4860760" cy="4351338"/>
          </a:xfrm>
        </p:spPr>
        <p:txBody>
          <a:bodyPr>
            <a:normAutofit/>
          </a:bodyPr>
          <a:lstStyle/>
          <a:p>
            <a:pPr lvl="0" fontAlgn="base"/>
            <a:r>
              <a:rPr lang="en-IN" sz="2400" b="1" dirty="0">
                <a:latin typeface="Times New Roman" panose="02020603050405020304" pitchFamily="18" charset="0"/>
                <a:cs typeface="Times New Roman" panose="02020603050405020304" pitchFamily="18" charset="0"/>
              </a:rPr>
              <a:t>Lifestyle: </a:t>
            </a:r>
            <a:r>
              <a:rPr lang="en-IN" sz="2400" dirty="0">
                <a:latin typeface="Times New Roman" panose="02020603050405020304" pitchFamily="18" charset="0"/>
                <a:cs typeface="Times New Roman" panose="02020603050405020304" pitchFamily="18" charset="0"/>
              </a:rPr>
              <a:t>less active daily routines</a:t>
            </a:r>
          </a:p>
          <a:p>
            <a:pPr lvl="0" fontAlgn="base"/>
            <a:r>
              <a:rPr lang="en-IN" sz="2400" b="1" dirty="0">
                <a:latin typeface="Times New Roman" panose="02020603050405020304" pitchFamily="18" charset="0"/>
                <a:cs typeface="Times New Roman" panose="02020603050405020304" pitchFamily="18" charset="0"/>
              </a:rPr>
              <a:t>Sleep:</a:t>
            </a:r>
            <a:r>
              <a:rPr lang="en-IN" sz="2400" dirty="0">
                <a:latin typeface="Times New Roman" panose="02020603050405020304" pitchFamily="18" charset="0"/>
                <a:cs typeface="Times New Roman" panose="02020603050405020304" pitchFamily="18" charset="0"/>
              </a:rPr>
              <a:t> persistent unhealthy sleeping habits</a:t>
            </a:r>
            <a:r>
              <a:rPr lang="en-IN" sz="2400" dirty="0"/>
              <a:t> </a:t>
            </a:r>
            <a:r>
              <a:rPr lang="en-IN" sz="2000" dirty="0">
                <a:latin typeface="Times New Roman" panose="02020603050405020304" pitchFamily="18" charset="0"/>
                <a:cs typeface="Times New Roman" panose="02020603050405020304" pitchFamily="18" charset="0"/>
              </a:rPr>
              <a:t>(CDC, 2024).</a:t>
            </a:r>
            <a:endParaRPr lang="en-IN" sz="2400" dirty="0">
              <a:latin typeface="Times New Roman" panose="02020603050405020304" pitchFamily="18" charset="0"/>
              <a:cs typeface="Times New Roman" panose="02020603050405020304" pitchFamily="18" charset="0"/>
            </a:endParaRPr>
          </a:p>
          <a:p>
            <a:pPr lvl="0" fontAlgn="base"/>
            <a:r>
              <a:rPr lang="en-IN" sz="2400" b="1" dirty="0">
                <a:latin typeface="Times New Roman" panose="02020603050405020304" pitchFamily="18" charset="0"/>
                <a:cs typeface="Times New Roman" panose="02020603050405020304" pitchFamily="18" charset="0"/>
              </a:rPr>
              <a:t>Physical health: </a:t>
            </a:r>
            <a:r>
              <a:rPr lang="en-IN" sz="2400" dirty="0">
                <a:latin typeface="Times New Roman" panose="02020603050405020304" pitchFamily="18" charset="0"/>
                <a:cs typeface="Times New Roman" panose="02020603050405020304" pitchFamily="18" charset="0"/>
              </a:rPr>
              <a:t>increased risks due to prolonged sedentary behaviour</a:t>
            </a:r>
          </a:p>
          <a:p>
            <a:endParaRPr lang="en-IN" sz="2400" dirty="0">
              <a:latin typeface="Times New Roman" panose="02020603050405020304" pitchFamily="18" charset="0"/>
              <a:cs typeface="Times New Roman" panose="02020603050405020304" pitchFamily="18" charset="0"/>
            </a:endParaRPr>
          </a:p>
        </p:txBody>
      </p:sp>
      <p:pic>
        <p:nvPicPr>
          <p:cNvPr id="4" name="Picture 3" descr="Effects of excessive screen time exposure on the adolescent brain. |  Download Scientific Diagram">
            <a:extLst>
              <a:ext uri="{FF2B5EF4-FFF2-40B4-BE49-F238E27FC236}">
                <a16:creationId xmlns:a16="http://schemas.microsoft.com/office/drawing/2014/main" id="{22BE334C-2E6E-00EE-237B-7D24606B0789}"/>
              </a:ext>
            </a:extLst>
          </p:cNvPr>
          <p:cNvPicPr>
            <a:picLocks noChangeAspect="1"/>
          </p:cNvPicPr>
          <p:nvPr/>
        </p:nvPicPr>
        <p:blipFill>
          <a:blip r:embed="rId3"/>
          <a:stretch>
            <a:fillRect/>
          </a:stretch>
        </p:blipFill>
        <p:spPr>
          <a:xfrm>
            <a:off x="550558" y="1766104"/>
            <a:ext cx="5545442" cy="4095096"/>
          </a:xfrm>
          <a:prstGeom prst="rect">
            <a:avLst/>
          </a:prstGeom>
        </p:spPr>
      </p:pic>
    </p:spTree>
    <p:extLst>
      <p:ext uri="{BB962C8B-B14F-4D97-AF65-F5344CB8AC3E}">
        <p14:creationId xmlns:p14="http://schemas.microsoft.com/office/powerpoint/2010/main" val="2152050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05B24-8229-0F24-5FFE-5B596013DC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7AA254-0F16-6AF4-9D6C-E6067CD8A712}"/>
              </a:ext>
            </a:extLst>
          </p:cNvPr>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Long-Term Consequences </a:t>
            </a:r>
          </a:p>
        </p:txBody>
      </p:sp>
      <p:sp>
        <p:nvSpPr>
          <p:cNvPr id="3" name="Content Placeholder 2">
            <a:extLst>
              <a:ext uri="{FF2B5EF4-FFF2-40B4-BE49-F238E27FC236}">
                <a16:creationId xmlns:a16="http://schemas.microsoft.com/office/drawing/2014/main" id="{89183AC7-AD46-B3C2-C62F-D23ADD0306A7}"/>
              </a:ext>
            </a:extLst>
          </p:cNvPr>
          <p:cNvSpPr>
            <a:spLocks noGrp="1"/>
          </p:cNvSpPr>
          <p:nvPr>
            <p:ph idx="1"/>
          </p:nvPr>
        </p:nvSpPr>
        <p:spPr>
          <a:xfrm>
            <a:off x="6834100" y="2230977"/>
            <a:ext cx="4860760" cy="4351338"/>
          </a:xfrm>
        </p:spPr>
        <p:txBody>
          <a:bodyPr>
            <a:normAutofit/>
          </a:bodyPr>
          <a:lstStyle/>
          <a:p>
            <a:pPr lvl="0" fontAlgn="base"/>
            <a:r>
              <a:rPr lang="en-IN" sz="2400" b="1" dirty="0">
                <a:latin typeface="Times New Roman" panose="02020603050405020304" pitchFamily="18" charset="0"/>
                <a:cs typeface="Times New Roman" panose="02020603050405020304" pitchFamily="18" charset="0"/>
              </a:rPr>
              <a:t>Wellbeing:</a:t>
            </a:r>
            <a:r>
              <a:rPr lang="en-IN" sz="2400" dirty="0">
                <a:latin typeface="Times New Roman" panose="02020603050405020304" pitchFamily="18" charset="0"/>
                <a:cs typeface="Times New Roman" panose="02020603050405020304" pitchFamily="18" charset="0"/>
              </a:rPr>
              <a:t> potential negative effects on mental wellbeing</a:t>
            </a:r>
          </a:p>
          <a:p>
            <a:pPr fontAlgn="base"/>
            <a:r>
              <a:rPr lang="en-IN" sz="2400" b="1" dirty="0">
                <a:latin typeface="Times New Roman" panose="02020603050405020304" pitchFamily="18" charset="0"/>
                <a:cs typeface="Times New Roman" panose="02020603050405020304" pitchFamily="18" charset="0"/>
              </a:rPr>
              <a:t>Behaviours: </a:t>
            </a:r>
            <a:r>
              <a:rPr lang="en-IN" sz="2400" dirty="0">
                <a:latin typeface="Times New Roman" panose="02020603050405020304" pitchFamily="18" charset="0"/>
                <a:cs typeface="Times New Roman" panose="02020603050405020304" pitchFamily="18" charset="0"/>
              </a:rPr>
              <a:t>difficult-to-change digital habits(</a:t>
            </a:r>
            <a:r>
              <a:rPr lang="en-IN" sz="2400" dirty="0" err="1">
                <a:latin typeface="Times New Roman" panose="02020603050405020304" pitchFamily="18" charset="0"/>
                <a:cs typeface="Times New Roman" panose="02020603050405020304" pitchFamily="18" charset="0"/>
              </a:rPr>
              <a:t>Panjeti</a:t>
            </a:r>
            <a:r>
              <a:rPr lang="en-IN" sz="2400" dirty="0">
                <a:latin typeface="Times New Roman" panose="02020603050405020304" pitchFamily="18" charset="0"/>
                <a:cs typeface="Times New Roman" panose="02020603050405020304" pitchFamily="18" charset="0"/>
              </a:rPr>
              <a:t>-Madan and Ranganathan, 2023).</a:t>
            </a:r>
          </a:p>
        </p:txBody>
      </p:sp>
      <p:pic>
        <p:nvPicPr>
          <p:cNvPr id="6" name="Picture 5">
            <a:extLst>
              <a:ext uri="{FF2B5EF4-FFF2-40B4-BE49-F238E27FC236}">
                <a16:creationId xmlns:a16="http://schemas.microsoft.com/office/drawing/2014/main" id="{8A298253-98D6-E304-3E83-76232860F0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822" y="1690688"/>
            <a:ext cx="5903077" cy="4427308"/>
          </a:xfrm>
          <a:prstGeom prst="rect">
            <a:avLst/>
          </a:prstGeom>
        </p:spPr>
      </p:pic>
    </p:spTree>
    <p:extLst>
      <p:ext uri="{BB962C8B-B14F-4D97-AF65-F5344CB8AC3E}">
        <p14:creationId xmlns:p14="http://schemas.microsoft.com/office/powerpoint/2010/main" val="1862247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2C705-E1B4-BFE2-DF55-BF9711F0B08D}"/>
              </a:ext>
            </a:extLst>
          </p:cNvPr>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Three Campaign Aims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E47731-A4D0-5B27-A1F8-7F0E6F0E335D}"/>
              </a:ext>
            </a:extLst>
          </p:cNvPr>
          <p:cNvSpPr>
            <a:spLocks noGrp="1"/>
          </p:cNvSpPr>
          <p:nvPr>
            <p:ph idx="1"/>
          </p:nvPr>
        </p:nvSpPr>
        <p:spPr/>
        <p:txBody>
          <a:bodyPr>
            <a:normAutofit/>
          </a:bodyPr>
          <a:lstStyle/>
          <a:p>
            <a:pPr lvl="0" fontAlgn="base"/>
            <a:r>
              <a:rPr lang="en-IN" sz="2400" dirty="0">
                <a:latin typeface="Times New Roman" panose="02020603050405020304" pitchFamily="18" charset="0"/>
                <a:cs typeface="Times New Roman" panose="02020603050405020304" pitchFamily="18" charset="0"/>
              </a:rPr>
              <a:t>Knowledge: Increase knowledge of healthy screen use habits by Week 8.</a:t>
            </a:r>
          </a:p>
          <a:p>
            <a:pPr lvl="0" fontAlgn="base"/>
            <a:r>
              <a:rPr lang="en-IN" sz="2400" dirty="0">
                <a:latin typeface="Times New Roman" panose="02020603050405020304" pitchFamily="18" charset="0"/>
                <a:cs typeface="Times New Roman" panose="02020603050405020304" pitchFamily="18" charset="0"/>
              </a:rPr>
              <a:t>Behaviour: Decrease recreational screen time from baseline.</a:t>
            </a:r>
          </a:p>
          <a:p>
            <a:pPr lvl="0" fontAlgn="base"/>
            <a:r>
              <a:rPr lang="en-IN" sz="2400" dirty="0">
                <a:latin typeface="Times New Roman" panose="02020603050405020304" pitchFamily="18" charset="0"/>
                <a:cs typeface="Times New Roman" panose="02020603050405020304" pitchFamily="18" charset="0"/>
              </a:rPr>
              <a:t>Self-efficacy: Increase self-confidence in managing screen use, particularly prior to bedtime.</a:t>
            </a:r>
          </a:p>
          <a:p>
            <a:pPr lvl="0" fontAlgn="base"/>
            <a:r>
              <a:rPr lang="en-IN" sz="2400" dirty="0">
                <a:latin typeface="Times New Roman" panose="02020603050405020304" pitchFamily="18" charset="0"/>
                <a:cs typeface="Times New Roman" panose="02020603050405020304" pitchFamily="18" charset="0"/>
              </a:rPr>
              <a:t>Measurement: pre and post questionnaire accompanied with weekly screen time record.</a:t>
            </a:r>
          </a:p>
          <a:p>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4874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8F3E5-3DAD-78D7-3E73-EEE9F1ABEA7E}"/>
              </a:ext>
            </a:extLst>
          </p:cNvPr>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Campaign Intervention Design and Key Campaign Activities</a:t>
            </a:r>
          </a:p>
        </p:txBody>
      </p:sp>
      <p:sp>
        <p:nvSpPr>
          <p:cNvPr id="3" name="Content Placeholder 2">
            <a:extLst>
              <a:ext uri="{FF2B5EF4-FFF2-40B4-BE49-F238E27FC236}">
                <a16:creationId xmlns:a16="http://schemas.microsoft.com/office/drawing/2014/main" id="{2B790259-8B02-146F-4427-94C68E7B7CC1}"/>
              </a:ext>
            </a:extLst>
          </p:cNvPr>
          <p:cNvSpPr>
            <a:spLocks noGrp="1"/>
          </p:cNvSpPr>
          <p:nvPr>
            <p:ph idx="1"/>
          </p:nvPr>
        </p:nvSpPr>
        <p:spPr>
          <a:xfrm>
            <a:off x="838200" y="2101515"/>
            <a:ext cx="4070681" cy="4391360"/>
          </a:xfrm>
        </p:spPr>
        <p:txBody>
          <a:bodyPr>
            <a:normAutofit/>
          </a:bodyPr>
          <a:lstStyle/>
          <a:p>
            <a:pPr lvl="0" fontAlgn="base"/>
            <a:r>
              <a:rPr lang="en-IN" sz="2400" b="1" dirty="0">
                <a:latin typeface="Times New Roman" panose="02020603050405020304" pitchFamily="18" charset="0"/>
                <a:cs typeface="Times New Roman" panose="02020603050405020304" pitchFamily="18" charset="0"/>
              </a:rPr>
              <a:t>Screen-Time Audit: </a:t>
            </a:r>
            <a:r>
              <a:rPr lang="en-IN" sz="2400" dirty="0">
                <a:latin typeface="Times New Roman" panose="02020603050405020304" pitchFamily="18" charset="0"/>
                <a:cs typeface="Times New Roman" panose="02020603050405020304" pitchFamily="18" charset="0"/>
              </a:rPr>
              <a:t>Monitor daily recreational screen time.</a:t>
            </a:r>
          </a:p>
          <a:p>
            <a:pPr lvl="0" fontAlgn="base"/>
            <a:r>
              <a:rPr lang="en-IN" sz="2400" b="1" dirty="0">
                <a:latin typeface="Times New Roman" panose="02020603050405020304" pitchFamily="18" charset="0"/>
                <a:cs typeface="Times New Roman" panose="02020603050405020304" pitchFamily="18" charset="0"/>
              </a:rPr>
              <a:t>Sleep Challenge: </a:t>
            </a:r>
            <a:r>
              <a:rPr lang="en-IN" sz="2400" dirty="0">
                <a:latin typeface="Times New Roman" panose="02020603050405020304" pitchFamily="18" charset="0"/>
                <a:cs typeface="Times New Roman" panose="02020603050405020304" pitchFamily="18" charset="0"/>
              </a:rPr>
              <a:t>Develop a screen-free bedtime routine.</a:t>
            </a:r>
          </a:p>
          <a:p>
            <a:pPr lvl="0" fontAlgn="base"/>
            <a:r>
              <a:rPr lang="en-IN" sz="2400" b="1" dirty="0">
                <a:latin typeface="Times New Roman" panose="02020603050405020304" pitchFamily="18" charset="0"/>
                <a:cs typeface="Times New Roman" panose="02020603050405020304" pitchFamily="18" charset="0"/>
              </a:rPr>
              <a:t>Move More: </a:t>
            </a:r>
            <a:r>
              <a:rPr lang="en-IN" sz="2400" dirty="0">
                <a:latin typeface="Times New Roman" panose="02020603050405020304" pitchFamily="18" charset="0"/>
                <a:cs typeface="Times New Roman" panose="02020603050405020304" pitchFamily="18" charset="0"/>
              </a:rPr>
              <a:t>Replace prolonged sitting with movement.</a:t>
            </a:r>
          </a:p>
          <a:p>
            <a:endParaRPr lang="en-IN" sz="2400" dirty="0">
              <a:latin typeface="Times New Roman" panose="02020603050405020304" pitchFamily="18" charset="0"/>
              <a:cs typeface="Times New Roman" panose="02020603050405020304" pitchFamily="18" charset="0"/>
            </a:endParaRPr>
          </a:p>
        </p:txBody>
      </p:sp>
      <p:pic>
        <p:nvPicPr>
          <p:cNvPr id="4" name="Picture 3" descr="Screen Time for Kids: Finding the Right Balance - 21K School India">
            <a:extLst>
              <a:ext uri="{FF2B5EF4-FFF2-40B4-BE49-F238E27FC236}">
                <a16:creationId xmlns:a16="http://schemas.microsoft.com/office/drawing/2014/main" id="{A2CAEFD5-4DD3-A98E-C8B5-472FAC2CDB23}"/>
              </a:ext>
            </a:extLst>
          </p:cNvPr>
          <p:cNvPicPr>
            <a:picLocks noChangeAspect="1"/>
          </p:cNvPicPr>
          <p:nvPr/>
        </p:nvPicPr>
        <p:blipFill>
          <a:blip r:embed="rId3"/>
          <a:stretch>
            <a:fillRect/>
          </a:stretch>
        </p:blipFill>
        <p:spPr>
          <a:xfrm>
            <a:off x="5392132" y="2101515"/>
            <a:ext cx="6424962" cy="3212481"/>
          </a:xfrm>
          <a:prstGeom prst="rect">
            <a:avLst/>
          </a:prstGeom>
        </p:spPr>
      </p:pic>
    </p:spTree>
    <p:extLst>
      <p:ext uri="{BB962C8B-B14F-4D97-AF65-F5344CB8AC3E}">
        <p14:creationId xmlns:p14="http://schemas.microsoft.com/office/powerpoint/2010/main" val="907116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9D63F-1FCB-A9E1-F077-48501E5429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E1C6B7-BBA4-062F-CE95-8D47758D718A}"/>
              </a:ext>
            </a:extLst>
          </p:cNvPr>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Campaign Intervention Design and Key Campaign Activities</a:t>
            </a:r>
          </a:p>
        </p:txBody>
      </p:sp>
      <p:sp>
        <p:nvSpPr>
          <p:cNvPr id="3" name="Content Placeholder 2">
            <a:extLst>
              <a:ext uri="{FF2B5EF4-FFF2-40B4-BE49-F238E27FC236}">
                <a16:creationId xmlns:a16="http://schemas.microsoft.com/office/drawing/2014/main" id="{9C119698-F3ED-BFC9-3BD9-043B0DE9FDB6}"/>
              </a:ext>
            </a:extLst>
          </p:cNvPr>
          <p:cNvSpPr>
            <a:spLocks noGrp="1"/>
          </p:cNvSpPr>
          <p:nvPr>
            <p:ph idx="1"/>
          </p:nvPr>
        </p:nvSpPr>
        <p:spPr>
          <a:xfrm>
            <a:off x="838200" y="2101515"/>
            <a:ext cx="4070681" cy="4391360"/>
          </a:xfrm>
        </p:spPr>
        <p:txBody>
          <a:bodyPr>
            <a:normAutofit/>
          </a:bodyPr>
          <a:lstStyle/>
          <a:p>
            <a:pPr lvl="0" fontAlgn="base"/>
            <a:r>
              <a:rPr lang="en-IN" sz="2400" b="1" dirty="0">
                <a:latin typeface="Times New Roman" panose="02020603050405020304" pitchFamily="18" charset="0"/>
                <a:cs typeface="Times New Roman" panose="02020603050405020304" pitchFamily="18" charset="0"/>
              </a:rPr>
              <a:t>Screen-Free Challenge: </a:t>
            </a:r>
            <a:r>
              <a:rPr lang="en-IN" sz="2400" dirty="0">
                <a:latin typeface="Times New Roman" panose="02020603050405020304" pitchFamily="18" charset="0"/>
                <a:cs typeface="Times New Roman" panose="02020603050405020304" pitchFamily="18" charset="0"/>
              </a:rPr>
              <a:t>Do offline activities.</a:t>
            </a:r>
          </a:p>
          <a:p>
            <a:pPr lvl="0" fontAlgn="base"/>
            <a:r>
              <a:rPr lang="en-IN" sz="2400" b="1" dirty="0">
                <a:latin typeface="Times New Roman" panose="02020603050405020304" pitchFamily="18" charset="0"/>
                <a:cs typeface="Times New Roman" panose="02020603050405020304" pitchFamily="18" charset="0"/>
              </a:rPr>
              <a:t>Personal Goals: </a:t>
            </a:r>
            <a:r>
              <a:rPr lang="en-IN" sz="2400" dirty="0">
                <a:latin typeface="Times New Roman" panose="02020603050405020304" pitchFamily="18" charset="0"/>
                <a:cs typeface="Times New Roman" panose="02020603050405020304" pitchFamily="18" charset="0"/>
              </a:rPr>
              <a:t>Set and monitor each participant’s weekly goals.</a:t>
            </a:r>
          </a:p>
        </p:txBody>
      </p:sp>
      <p:pic>
        <p:nvPicPr>
          <p:cNvPr id="6" name="Picture 5">
            <a:extLst>
              <a:ext uri="{FF2B5EF4-FFF2-40B4-BE49-F238E27FC236}">
                <a16:creationId xmlns:a16="http://schemas.microsoft.com/office/drawing/2014/main" id="{15EBF3C6-99D0-5236-392E-EE6903869D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8120" y="2017336"/>
            <a:ext cx="5793164" cy="3862109"/>
          </a:xfrm>
          <a:prstGeom prst="rect">
            <a:avLst/>
          </a:prstGeom>
        </p:spPr>
      </p:pic>
    </p:spTree>
    <p:extLst>
      <p:ext uri="{BB962C8B-B14F-4D97-AF65-F5344CB8AC3E}">
        <p14:creationId xmlns:p14="http://schemas.microsoft.com/office/powerpoint/2010/main" val="3406366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050E5-9469-ACC5-25BD-857DD2BC1833}"/>
              </a:ext>
            </a:extLst>
          </p:cNvPr>
          <p:cNvSpPr>
            <a:spLocks noGrp="1"/>
          </p:cNvSpPr>
          <p:nvPr>
            <p:ph type="title"/>
          </p:nvPr>
        </p:nvSpPr>
        <p:spPr>
          <a:xfrm>
            <a:off x="838200" y="553170"/>
            <a:ext cx="10515600" cy="1325563"/>
          </a:xfrm>
        </p:spPr>
        <p:txBody>
          <a:bodyPr>
            <a:normAutofit/>
          </a:bodyPr>
          <a:lstStyle/>
          <a:p>
            <a:pPr algn="ctr"/>
            <a:r>
              <a:rPr lang="en-IN" b="1" dirty="0">
                <a:latin typeface="Times New Roman" panose="02020603050405020304" pitchFamily="18" charset="0"/>
                <a:cs typeface="Times New Roman" panose="02020603050405020304" pitchFamily="18" charset="0"/>
              </a:rPr>
              <a:t>Evaluation of the Campaign </a:t>
            </a:r>
          </a:p>
        </p:txBody>
      </p:sp>
      <p:sp>
        <p:nvSpPr>
          <p:cNvPr id="3" name="Content Placeholder 2">
            <a:extLst>
              <a:ext uri="{FF2B5EF4-FFF2-40B4-BE49-F238E27FC236}">
                <a16:creationId xmlns:a16="http://schemas.microsoft.com/office/drawing/2014/main" id="{62B674D9-BDC4-484F-4141-EBF43798F05B}"/>
              </a:ext>
            </a:extLst>
          </p:cNvPr>
          <p:cNvSpPr>
            <a:spLocks noGrp="1"/>
          </p:cNvSpPr>
          <p:nvPr>
            <p:ph idx="1"/>
          </p:nvPr>
        </p:nvSpPr>
        <p:spPr>
          <a:xfrm>
            <a:off x="7674470" y="2026151"/>
            <a:ext cx="4235714" cy="4831849"/>
          </a:xfrm>
        </p:spPr>
        <p:txBody>
          <a:bodyPr>
            <a:normAutofit/>
          </a:bodyPr>
          <a:lstStyle/>
          <a:p>
            <a:pPr fontAlgn="base"/>
            <a:r>
              <a:rPr lang="en-IN" sz="2400" b="1" dirty="0">
                <a:latin typeface="Times New Roman" panose="02020603050405020304" pitchFamily="18" charset="0"/>
                <a:cs typeface="Times New Roman" panose="02020603050405020304" pitchFamily="18" charset="0"/>
              </a:rPr>
              <a:t>Process:</a:t>
            </a:r>
            <a:r>
              <a:rPr lang="en-IN" sz="2400" dirty="0">
                <a:latin typeface="Times New Roman" panose="02020603050405020304" pitchFamily="18" charset="0"/>
                <a:cs typeface="Times New Roman" panose="02020603050405020304" pitchFamily="18" charset="0"/>
              </a:rPr>
              <a:t> Attendance, engagement and completion of activities.</a:t>
            </a:r>
          </a:p>
          <a:p>
            <a:pPr fontAlgn="base"/>
            <a:r>
              <a:rPr lang="en-IN" sz="2400" b="1" dirty="0">
                <a:latin typeface="Times New Roman" panose="02020603050405020304" pitchFamily="18" charset="0"/>
                <a:cs typeface="Times New Roman" panose="02020603050405020304" pitchFamily="18" charset="0"/>
              </a:rPr>
              <a:t>Impact:</a:t>
            </a:r>
            <a:r>
              <a:rPr lang="en-IN" sz="2400" dirty="0">
                <a:latin typeface="Times New Roman" panose="02020603050405020304" pitchFamily="18" charset="0"/>
                <a:cs typeface="Times New Roman" panose="02020603050405020304" pitchFamily="18" charset="0"/>
              </a:rPr>
              <a:t> Changes in knowledge, attitudes and self-efficacy before and after the intervention (</a:t>
            </a:r>
            <a:r>
              <a:rPr lang="en-IN" sz="2400" dirty="0" err="1">
                <a:latin typeface="Times New Roman" panose="02020603050405020304" pitchFamily="18" charset="0"/>
                <a:cs typeface="Times New Roman" panose="02020603050405020304" pitchFamily="18" charset="0"/>
              </a:rPr>
              <a:t>Priftis,and</a:t>
            </a:r>
            <a:r>
              <a:rPr lang="en-IN" sz="2400" dirty="0">
                <a:latin typeface="Times New Roman" panose="02020603050405020304" pitchFamily="18" charset="0"/>
                <a:cs typeface="Times New Roman" panose="02020603050405020304" pitchFamily="18" charset="0"/>
              </a:rPr>
              <a:t> </a:t>
            </a:r>
            <a:r>
              <a:rPr lang="en-IN" sz="2400" dirty="0" err="1">
                <a:latin typeface="Times New Roman" panose="02020603050405020304" pitchFamily="18" charset="0"/>
                <a:cs typeface="Times New Roman" panose="02020603050405020304" pitchFamily="18" charset="0"/>
              </a:rPr>
              <a:t>Panagiotakos</a:t>
            </a:r>
            <a:r>
              <a:rPr lang="en-IN" sz="2400" dirty="0">
                <a:latin typeface="Times New Roman" panose="02020603050405020304" pitchFamily="18" charset="0"/>
                <a:cs typeface="Times New Roman" panose="02020603050405020304" pitchFamily="18" charset="0"/>
              </a:rPr>
              <a:t>, 2023).</a:t>
            </a:r>
          </a:p>
          <a:p>
            <a:endParaRPr lang="en-IN" sz="2400" dirty="0">
              <a:latin typeface="Times New Roman" panose="02020603050405020304" pitchFamily="18" charset="0"/>
              <a:cs typeface="Times New Roman" panose="02020603050405020304" pitchFamily="18" charset="0"/>
            </a:endParaRPr>
          </a:p>
          <a:p>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F1E7B8F-3314-9B1F-01A0-13A1A4EB1149}"/>
              </a:ext>
            </a:extLst>
          </p:cNvPr>
          <p:cNvPicPr>
            <a:picLocks noChangeAspect="1"/>
          </p:cNvPicPr>
          <p:nvPr/>
        </p:nvPicPr>
        <p:blipFill>
          <a:blip r:embed="rId3"/>
          <a:stretch>
            <a:fillRect/>
          </a:stretch>
        </p:blipFill>
        <p:spPr>
          <a:xfrm>
            <a:off x="281816" y="2026151"/>
            <a:ext cx="7113596" cy="3765851"/>
          </a:xfrm>
          <a:prstGeom prst="rect">
            <a:avLst/>
          </a:prstGeom>
        </p:spPr>
      </p:pic>
      <p:sp>
        <p:nvSpPr>
          <p:cNvPr id="6" name="TextBox 5">
            <a:extLst>
              <a:ext uri="{FF2B5EF4-FFF2-40B4-BE49-F238E27FC236}">
                <a16:creationId xmlns:a16="http://schemas.microsoft.com/office/drawing/2014/main" id="{E45D55DB-B1C2-97BC-D66C-36A19DF4130F}"/>
              </a:ext>
            </a:extLst>
          </p:cNvPr>
          <p:cNvSpPr txBox="1"/>
          <p:nvPr/>
        </p:nvSpPr>
        <p:spPr>
          <a:xfrm>
            <a:off x="3972393" y="257010"/>
            <a:ext cx="3759693" cy="707886"/>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TASK 2</a:t>
            </a:r>
            <a:endParaRPr lang="en-IN"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74093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077D1B-8127-3FB6-205F-E6335BBE12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370C8B-E8D1-0ADF-3A80-416A12F769C9}"/>
              </a:ext>
            </a:extLst>
          </p:cNvPr>
          <p:cNvSpPr>
            <a:spLocks noGrp="1"/>
          </p:cNvSpPr>
          <p:nvPr>
            <p:ph type="title"/>
          </p:nvPr>
        </p:nvSpPr>
        <p:spPr>
          <a:xfrm>
            <a:off x="838200" y="257010"/>
            <a:ext cx="10515600" cy="1325563"/>
          </a:xfrm>
        </p:spPr>
        <p:txBody>
          <a:bodyPr>
            <a:normAutofit/>
          </a:bodyPr>
          <a:lstStyle/>
          <a:p>
            <a:pPr algn="ctr"/>
            <a:r>
              <a:rPr lang="en-IN" b="1" dirty="0">
                <a:latin typeface="Times New Roman" panose="02020603050405020304" pitchFamily="18" charset="0"/>
                <a:cs typeface="Times New Roman" panose="02020603050405020304" pitchFamily="18" charset="0"/>
              </a:rPr>
              <a:t>Evaluation of the Campaign </a:t>
            </a:r>
          </a:p>
        </p:txBody>
      </p:sp>
      <p:sp>
        <p:nvSpPr>
          <p:cNvPr id="3" name="Content Placeholder 2">
            <a:extLst>
              <a:ext uri="{FF2B5EF4-FFF2-40B4-BE49-F238E27FC236}">
                <a16:creationId xmlns:a16="http://schemas.microsoft.com/office/drawing/2014/main" id="{09B2C980-A16E-404C-6ACB-0F4614C71A72}"/>
              </a:ext>
            </a:extLst>
          </p:cNvPr>
          <p:cNvSpPr>
            <a:spLocks noGrp="1"/>
          </p:cNvSpPr>
          <p:nvPr>
            <p:ph idx="1"/>
          </p:nvPr>
        </p:nvSpPr>
        <p:spPr>
          <a:xfrm>
            <a:off x="7118086" y="2094938"/>
            <a:ext cx="4235714" cy="4831849"/>
          </a:xfrm>
        </p:spPr>
        <p:txBody>
          <a:bodyPr>
            <a:normAutofit/>
          </a:bodyPr>
          <a:lstStyle/>
          <a:p>
            <a:pPr fontAlgn="base"/>
            <a:r>
              <a:rPr lang="en-IN" sz="2400" b="1" dirty="0">
                <a:latin typeface="Times New Roman" panose="02020603050405020304" pitchFamily="18" charset="0"/>
                <a:cs typeface="Times New Roman" panose="02020603050405020304" pitchFamily="18" charset="0"/>
              </a:rPr>
              <a:t>Outcome:</a:t>
            </a:r>
            <a:r>
              <a:rPr lang="en-IN" sz="2400" dirty="0">
                <a:latin typeface="Times New Roman" panose="02020603050405020304" pitchFamily="18" charset="0"/>
                <a:cs typeface="Times New Roman" panose="02020603050405020304" pitchFamily="18" charset="0"/>
              </a:rPr>
              <a:t> Changes in recreational screen time and healthy routines.</a:t>
            </a:r>
          </a:p>
          <a:p>
            <a:pPr fontAlgn="base"/>
            <a:r>
              <a:rPr lang="en-IN" sz="2400" b="1" dirty="0">
                <a:latin typeface="Times New Roman" panose="02020603050405020304" pitchFamily="18" charset="0"/>
                <a:cs typeface="Times New Roman" panose="02020603050405020304" pitchFamily="18" charset="0"/>
              </a:rPr>
              <a:t>Follow-up:</a:t>
            </a:r>
            <a:r>
              <a:rPr lang="en-IN" sz="2400" dirty="0">
                <a:latin typeface="Times New Roman" panose="02020603050405020304" pitchFamily="18" charset="0"/>
                <a:cs typeface="Times New Roman" panose="02020603050405020304" pitchFamily="18" charset="0"/>
              </a:rPr>
              <a:t> Evaluate the maintenance of improvements for three months afterwards.</a:t>
            </a:r>
          </a:p>
        </p:txBody>
      </p:sp>
      <p:pic>
        <p:nvPicPr>
          <p:cNvPr id="7" name="Picture 6">
            <a:extLst>
              <a:ext uri="{FF2B5EF4-FFF2-40B4-BE49-F238E27FC236}">
                <a16:creationId xmlns:a16="http://schemas.microsoft.com/office/drawing/2014/main" id="{93945FB4-A824-13C2-8F7B-1F606254DC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0176" y="1737331"/>
            <a:ext cx="5421198" cy="4065899"/>
          </a:xfrm>
          <a:prstGeom prst="rect">
            <a:avLst/>
          </a:prstGeom>
        </p:spPr>
      </p:pic>
    </p:spTree>
    <p:extLst>
      <p:ext uri="{BB962C8B-B14F-4D97-AF65-F5344CB8AC3E}">
        <p14:creationId xmlns:p14="http://schemas.microsoft.com/office/powerpoint/2010/main" val="558067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3E686-1556-45C9-0D66-3C8AF098C49E}"/>
              </a:ext>
            </a:extLst>
          </p:cNvPr>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Measurement of the Evaluation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05BC552-E20C-07ED-0983-A973F640395E}"/>
              </a:ext>
            </a:extLst>
          </p:cNvPr>
          <p:cNvSpPr>
            <a:spLocks noGrp="1"/>
          </p:cNvSpPr>
          <p:nvPr>
            <p:ph idx="1"/>
          </p:nvPr>
        </p:nvSpPr>
        <p:spPr>
          <a:xfrm>
            <a:off x="451701" y="1891613"/>
            <a:ext cx="10515600" cy="4351338"/>
          </a:xfrm>
        </p:spPr>
        <p:txBody>
          <a:bodyPr>
            <a:normAutofit/>
          </a:bodyPr>
          <a:lstStyle/>
          <a:p>
            <a:pPr lvl="0" fontAlgn="base"/>
            <a:r>
              <a:rPr lang="en-IN" sz="2400" b="1" dirty="0">
                <a:latin typeface="Times New Roman" panose="02020603050405020304" pitchFamily="18" charset="0"/>
                <a:cs typeface="Times New Roman" panose="02020603050405020304" pitchFamily="18" charset="0"/>
              </a:rPr>
              <a:t>Knowledge:</a:t>
            </a:r>
            <a:r>
              <a:rPr lang="en-IN" sz="2400" dirty="0">
                <a:latin typeface="Times New Roman" panose="02020603050405020304" pitchFamily="18" charset="0"/>
                <a:cs typeface="Times New Roman" panose="02020603050405020304" pitchFamily="18" charset="0"/>
              </a:rPr>
              <a:t> Scores on pre or post questionnaires</a:t>
            </a:r>
          </a:p>
          <a:p>
            <a:pPr lvl="0" fontAlgn="base"/>
            <a:r>
              <a:rPr lang="en-IN" sz="2400" b="1" dirty="0">
                <a:latin typeface="Times New Roman" panose="02020603050405020304" pitchFamily="18" charset="0"/>
                <a:cs typeface="Times New Roman" panose="02020603050405020304" pitchFamily="18" charset="0"/>
              </a:rPr>
              <a:t>Behaviour: </a:t>
            </a:r>
            <a:r>
              <a:rPr lang="en-IN" sz="2400" dirty="0">
                <a:latin typeface="Times New Roman" panose="02020603050405020304" pitchFamily="18" charset="0"/>
                <a:cs typeface="Times New Roman" panose="02020603050405020304" pitchFamily="18" charset="0"/>
              </a:rPr>
              <a:t>Records of weekly screen time</a:t>
            </a:r>
          </a:p>
          <a:p>
            <a:pPr lvl="0" fontAlgn="base"/>
            <a:r>
              <a:rPr lang="en-IN" sz="2400" b="1" dirty="0">
                <a:latin typeface="Times New Roman" panose="02020603050405020304" pitchFamily="18" charset="0"/>
                <a:cs typeface="Times New Roman" panose="02020603050405020304" pitchFamily="18" charset="0"/>
              </a:rPr>
              <a:t>Self-efficacy:</a:t>
            </a:r>
            <a:r>
              <a:rPr lang="en-IN" sz="2400" dirty="0">
                <a:latin typeface="Times New Roman" panose="02020603050405020304" pitchFamily="18" charset="0"/>
                <a:cs typeface="Times New Roman" panose="02020603050405020304" pitchFamily="18" charset="0"/>
              </a:rPr>
              <a:t> Confidence rating scale</a:t>
            </a:r>
          </a:p>
          <a:p>
            <a:pPr lvl="0" fontAlgn="base"/>
            <a:r>
              <a:rPr lang="en-IN" sz="2400" b="1" dirty="0">
                <a:latin typeface="Times New Roman" panose="02020603050405020304" pitchFamily="18" charset="0"/>
                <a:cs typeface="Times New Roman" panose="02020603050405020304" pitchFamily="18" charset="0"/>
              </a:rPr>
              <a:t>Healthy routines: </a:t>
            </a:r>
            <a:r>
              <a:rPr lang="en-IN" sz="2400" dirty="0">
                <a:latin typeface="Times New Roman" panose="02020603050405020304" pitchFamily="18" charset="0"/>
                <a:cs typeface="Times New Roman" panose="02020603050405020304" pitchFamily="18" charset="0"/>
              </a:rPr>
              <a:t>sleep and physical activity questions</a:t>
            </a:r>
          </a:p>
          <a:p>
            <a:pPr lvl="0" fontAlgn="base"/>
            <a:r>
              <a:rPr lang="en-IN" sz="2400" b="1" dirty="0">
                <a:latin typeface="Times New Roman" panose="02020603050405020304" pitchFamily="18" charset="0"/>
                <a:cs typeface="Times New Roman" panose="02020603050405020304" pitchFamily="18" charset="0"/>
              </a:rPr>
              <a:t>Follow-up:</a:t>
            </a:r>
            <a:r>
              <a:rPr lang="en-IN" sz="2400" dirty="0">
                <a:latin typeface="Times New Roman" panose="02020603050405020304" pitchFamily="18" charset="0"/>
                <a:cs typeface="Times New Roman" panose="02020603050405020304" pitchFamily="18" charset="0"/>
              </a:rPr>
              <a:t> Compare baseline, week 1 and week 8 results</a:t>
            </a:r>
          </a:p>
          <a:p>
            <a:endParaRPr lang="en-IN" sz="2400" dirty="0">
              <a:latin typeface="Times New Roman" panose="02020603050405020304" pitchFamily="18" charset="0"/>
              <a:cs typeface="Times New Roman" panose="02020603050405020304" pitchFamily="18" charset="0"/>
            </a:endParaRPr>
          </a:p>
        </p:txBody>
      </p:sp>
      <p:pic>
        <p:nvPicPr>
          <p:cNvPr id="4100" name="Picture 4" descr="Finding Your Tribe in High School: A Game-Changer for Teens Who Want Real Friendships — Strivesocial">
            <a:extLst>
              <a:ext uri="{FF2B5EF4-FFF2-40B4-BE49-F238E27FC236}">
                <a16:creationId xmlns:a16="http://schemas.microsoft.com/office/drawing/2014/main" id="{446A2A9E-A252-0DF5-5D1B-441AEA9A82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9452" y="1822663"/>
            <a:ext cx="2890739" cy="2890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7437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67B40-0635-0C63-B4DA-21E96109D168}"/>
              </a:ext>
            </a:extLst>
          </p:cNvPr>
          <p:cNvSpPr>
            <a:spLocks noGrp="1"/>
          </p:cNvSpPr>
          <p:nvPr>
            <p:ph type="title"/>
          </p:nvPr>
        </p:nvSpPr>
        <p:spPr>
          <a:xfrm>
            <a:off x="536542" y="0"/>
            <a:ext cx="10515600" cy="1325563"/>
          </a:xfrm>
        </p:spPr>
        <p:txBody>
          <a:bodyPr/>
          <a:lstStyle/>
          <a:p>
            <a:pPr algn="ctr"/>
            <a:r>
              <a:rPr lang="en-IN" b="1" dirty="0">
                <a:latin typeface="Times New Roman" panose="02020603050405020304" pitchFamily="18" charset="0"/>
                <a:cs typeface="Times New Roman" panose="02020603050405020304" pitchFamily="18" charset="0"/>
              </a:rPr>
              <a:t>Campaign Poster </a:t>
            </a:r>
            <a:endParaRPr lang="en-IN" dirty="0">
              <a:latin typeface="Times New Roman" panose="02020603050405020304" pitchFamily="18" charset="0"/>
              <a:cs typeface="Times New Roman" panose="02020603050405020304" pitchFamily="18" charset="0"/>
            </a:endParaRPr>
          </a:p>
        </p:txBody>
      </p:sp>
      <p:pic>
        <p:nvPicPr>
          <p:cNvPr id="11" name="Content Placeholder 10">
            <a:extLst>
              <a:ext uri="{FF2B5EF4-FFF2-40B4-BE49-F238E27FC236}">
                <a16:creationId xmlns:a16="http://schemas.microsoft.com/office/drawing/2014/main" id="{8570351A-F759-E909-C403-26438627D914}"/>
              </a:ext>
            </a:extLst>
          </p:cNvPr>
          <p:cNvPicPr>
            <a:picLocks noGrp="1" noChangeAspect="1"/>
          </p:cNvPicPr>
          <p:nvPr>
            <p:ph idx="1"/>
          </p:nvPr>
        </p:nvPicPr>
        <p:blipFill>
          <a:blip r:embed="rId2"/>
          <a:stretch>
            <a:fillRect/>
          </a:stretch>
        </p:blipFill>
        <p:spPr>
          <a:xfrm>
            <a:off x="3496506" y="1325563"/>
            <a:ext cx="5406861" cy="5348174"/>
          </a:xfrm>
          <a:prstGeom prst="rect">
            <a:avLst/>
          </a:prstGeom>
          <a:ln>
            <a:solidFill>
              <a:schemeClr val="tx1"/>
            </a:solidFill>
          </a:ln>
        </p:spPr>
      </p:pic>
    </p:spTree>
    <p:extLst>
      <p:ext uri="{BB962C8B-B14F-4D97-AF65-F5344CB8AC3E}">
        <p14:creationId xmlns:p14="http://schemas.microsoft.com/office/powerpoint/2010/main" val="10612619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671EFD-BB2D-A843-6F3B-B58F5A5F0D0C}"/>
              </a:ext>
            </a:extLst>
          </p:cNvPr>
          <p:cNvSpPr>
            <a:spLocks noGrp="1"/>
          </p:cNvSpPr>
          <p:nvPr>
            <p:ph idx="1"/>
          </p:nvPr>
        </p:nvSpPr>
        <p:spPr>
          <a:xfrm>
            <a:off x="1046747" y="2218656"/>
            <a:ext cx="10515600" cy="5473533"/>
          </a:xfrm>
        </p:spPr>
        <p:txBody>
          <a:bodyPr>
            <a:normAutofit/>
          </a:bodyPr>
          <a:lstStyle/>
          <a:p>
            <a:r>
              <a:rPr lang="en-GB" sz="2400" dirty="0">
                <a:latin typeface="Times New Roman" panose="02020603050405020304" pitchFamily="18" charset="0"/>
                <a:cs typeface="Times New Roman" panose="02020603050405020304" pitchFamily="18" charset="0"/>
              </a:rPr>
              <a:t>The poster presents the topic “Screen Smart” and slogan is Take Back Your Time.</a:t>
            </a:r>
          </a:p>
          <a:p>
            <a:r>
              <a:rPr lang="en-GB" sz="2400" dirty="0">
                <a:latin typeface="Times New Roman" panose="02020603050405020304" pitchFamily="18" charset="0"/>
                <a:cs typeface="Times New Roman" panose="02020603050405020304" pitchFamily="18" charset="0"/>
              </a:rPr>
              <a:t>There are many health benefits of reducing screen time like better sleep, more social connections, much physical activities, and better focus on study etc.</a:t>
            </a:r>
          </a:p>
          <a:p>
            <a:r>
              <a:rPr lang="en-GB" sz="2400" dirty="0">
                <a:latin typeface="Times New Roman" panose="02020603050405020304" pitchFamily="18" charset="0"/>
                <a:cs typeface="Times New Roman" panose="02020603050405020304" pitchFamily="18" charset="0"/>
              </a:rPr>
              <a:t>It follows the eight-week challenge structure to encourage young people aged 13 to 18 years. </a:t>
            </a:r>
          </a:p>
          <a:p>
            <a:r>
              <a:rPr lang="en-GB" sz="2400" dirty="0">
                <a:latin typeface="Times New Roman" panose="02020603050405020304" pitchFamily="18" charset="0"/>
                <a:cs typeface="Times New Roman" panose="02020603050405020304" pitchFamily="18" charset="0"/>
              </a:rPr>
              <a:t>People should choose healthy lifestyle over excess use of screen time.</a:t>
            </a:r>
          </a:p>
          <a:p>
            <a:r>
              <a:rPr lang="en-GB" sz="2400" dirty="0">
                <a:latin typeface="Times New Roman" panose="02020603050405020304" pitchFamily="18" charset="0"/>
                <a:cs typeface="Times New Roman" panose="02020603050405020304" pitchFamily="18" charset="0"/>
              </a:rPr>
              <a:t>Most of the time should be spent wisely and screen free.</a:t>
            </a:r>
            <a:endParaRPr lang="en-IN" sz="24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450162AB-E3FB-B9BD-DFDB-2E3C9F41EE7A}"/>
              </a:ext>
            </a:extLst>
          </p:cNvPr>
          <p:cNvSpPr>
            <a:spLocks noGrp="1"/>
          </p:cNvSpPr>
          <p:nvPr>
            <p:ph type="title"/>
          </p:nvPr>
        </p:nvSpPr>
        <p:spPr>
          <a:xfrm>
            <a:off x="838200" y="475999"/>
            <a:ext cx="10515600" cy="1325563"/>
          </a:xfrm>
        </p:spPr>
        <p:txBody>
          <a:bodyPr/>
          <a:lstStyle/>
          <a:p>
            <a:pPr algn="ctr"/>
            <a:r>
              <a:rPr lang="en-GB" dirty="0">
                <a:latin typeface="Times New Roman" panose="02020603050405020304" pitchFamily="18" charset="0"/>
                <a:cs typeface="Times New Roman" panose="02020603050405020304" pitchFamily="18" charset="0"/>
              </a:rPr>
              <a:t>Poster highlights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94077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E709C-49BF-DFDE-3EA4-CEC9E045A59F}"/>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Potential Local &amp; National Partners </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B91D0EC1-5729-4965-F0BB-C355ED42D740}"/>
              </a:ext>
            </a:extLst>
          </p:cNvPr>
          <p:cNvGraphicFramePr>
            <a:graphicFrameLocks noGrp="1"/>
          </p:cNvGraphicFramePr>
          <p:nvPr>
            <p:ph idx="1"/>
            <p:extLst>
              <p:ext uri="{D42A27DB-BD31-4B8C-83A1-F6EECF244321}">
                <p14:modId xmlns:p14="http://schemas.microsoft.com/office/powerpoint/2010/main" val="1041804072"/>
              </p:ext>
            </p:extLst>
          </p:nvPr>
        </p:nvGraphicFramePr>
        <p:xfrm>
          <a:off x="499620" y="1673759"/>
          <a:ext cx="6755098" cy="4580081"/>
        </p:xfrm>
        <a:graphic>
          <a:graphicData uri="http://schemas.openxmlformats.org/drawingml/2006/table">
            <a:tbl>
              <a:tblPr firstRow="1" firstCol="1" bandRow="1">
                <a:tableStyleId>{5C22544A-7EE6-4342-B048-85BDC9FD1C3A}</a:tableStyleId>
              </a:tblPr>
              <a:tblGrid>
                <a:gridCol w="3377549">
                  <a:extLst>
                    <a:ext uri="{9D8B030D-6E8A-4147-A177-3AD203B41FA5}">
                      <a16:colId xmlns:a16="http://schemas.microsoft.com/office/drawing/2014/main" val="2108692469"/>
                    </a:ext>
                  </a:extLst>
                </a:gridCol>
                <a:gridCol w="3377549">
                  <a:extLst>
                    <a:ext uri="{9D8B030D-6E8A-4147-A177-3AD203B41FA5}">
                      <a16:colId xmlns:a16="http://schemas.microsoft.com/office/drawing/2014/main" val="481943349"/>
                    </a:ext>
                  </a:extLst>
                </a:gridCol>
              </a:tblGrid>
              <a:tr h="798225">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IN" sz="1100" dirty="0">
                          <a:effectLst/>
                          <a:latin typeface="Times New Roman" panose="02020603050405020304" pitchFamily="18" charset="0"/>
                          <a:cs typeface="Times New Roman" panose="02020603050405020304" pitchFamily="18" charset="0"/>
                        </a:rPr>
                        <a:t>Partner</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Role in the Campaign</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726560357"/>
                  </a:ext>
                </a:extLst>
              </a:tr>
              <a:tr h="1387181">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Local Council Public Health Team</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Local promotion, venues and community engagement</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584628013"/>
                  </a:ext>
                </a:extLst>
              </a:tr>
              <a:tr h="798225">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NHS / Local NHS services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Health, sleep and wellbeing information</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570600475"/>
                  </a:ext>
                </a:extLst>
              </a:tr>
              <a:tr h="798225">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Schools &amp; Colleges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Deliver sessions and recruit participants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577556550"/>
                  </a:ext>
                </a:extLst>
              </a:tr>
              <a:tr h="798225">
                <a:tc>
                  <a:txBody>
                    <a:bodyPr/>
                    <a:lstStyle/>
                    <a:p>
                      <a:pPr algn="ctr">
                        <a:lnSpc>
                          <a:spcPct val="150000"/>
                        </a:lnSpc>
                        <a:buNone/>
                      </a:pPr>
                      <a:r>
                        <a:rPr lang="en-IN" sz="1200" dirty="0" err="1">
                          <a:effectLst/>
                          <a:latin typeface="Times New Roman" panose="02020603050405020304" pitchFamily="18" charset="0"/>
                          <a:cs typeface="Times New Roman" panose="02020603050405020304" pitchFamily="18" charset="0"/>
                        </a:rPr>
                        <a:t>YoungMinds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228600" lvl="0" indent="-228600" algn="ctr">
                        <a:lnSpc>
                          <a:spcPct val="150000"/>
                        </a:lnSpc>
                        <a:buFont typeface="Arial" panose="020B0604020202020204" pitchFamily="34" charset="0"/>
                        <a:buChar char="•"/>
                      </a:pPr>
                      <a:r>
                        <a:rPr lang="en-IN" sz="1200" dirty="0">
                          <a:effectLst/>
                          <a:latin typeface="Times New Roman" panose="02020603050405020304" pitchFamily="18" charset="0"/>
                          <a:cs typeface="Times New Roman" panose="02020603050405020304" pitchFamily="18" charset="0"/>
                        </a:rPr>
                        <a:t>Adolescent mental-health support (</a:t>
                      </a:r>
                      <a:r>
                        <a:rPr lang="en-IN" sz="1100" dirty="0" err="1">
                          <a:latin typeface="Times New Roman" panose="02020603050405020304" pitchFamily="18" charset="0"/>
                          <a:cs typeface="Times New Roman" panose="02020603050405020304" pitchFamily="18" charset="0"/>
                        </a:rPr>
                        <a:t>Youngminds</a:t>
                      </a:r>
                      <a:r>
                        <a:rPr lang="en-IN" sz="1100" dirty="0">
                          <a:latin typeface="Times New Roman" panose="02020603050405020304" pitchFamily="18" charset="0"/>
                          <a:cs typeface="Times New Roman" panose="02020603050405020304" pitchFamily="18" charset="0"/>
                        </a:rPr>
                        <a:t>, 2026)</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031320423"/>
                  </a:ext>
                </a:extLst>
              </a:tr>
            </a:tbl>
          </a:graphicData>
        </a:graphic>
      </p:graphicFrame>
      <p:pic>
        <p:nvPicPr>
          <p:cNvPr id="2050" name="Picture 2" descr="Phone Ban: Educational Savior or Overreach in School Control">
            <a:extLst>
              <a:ext uri="{FF2B5EF4-FFF2-40B4-BE49-F238E27FC236}">
                <a16:creationId xmlns:a16="http://schemas.microsoft.com/office/drawing/2014/main" id="{9164D09A-D129-C637-DBDB-9618031376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0574" y="1888539"/>
            <a:ext cx="3960043" cy="3960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1618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4CAEC-CF8A-A139-8E41-47F6E33192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EB60E6-2EFD-3DD3-5573-B313EA94325E}"/>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Potential Local &amp; National Partners </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2D1D4090-FDFC-C322-CE2A-82C1966F47CD}"/>
              </a:ext>
            </a:extLst>
          </p:cNvPr>
          <p:cNvGraphicFramePr>
            <a:graphicFrameLocks noGrp="1"/>
          </p:cNvGraphicFramePr>
          <p:nvPr>
            <p:ph idx="1"/>
            <p:extLst>
              <p:ext uri="{D42A27DB-BD31-4B8C-83A1-F6EECF244321}">
                <p14:modId xmlns:p14="http://schemas.microsoft.com/office/powerpoint/2010/main" val="3395119108"/>
              </p:ext>
            </p:extLst>
          </p:nvPr>
        </p:nvGraphicFramePr>
        <p:xfrm>
          <a:off x="499620" y="1673760"/>
          <a:ext cx="6755098" cy="3960040"/>
        </p:xfrm>
        <a:graphic>
          <a:graphicData uri="http://schemas.openxmlformats.org/drawingml/2006/table">
            <a:tbl>
              <a:tblPr firstRow="1" firstCol="1" bandRow="1">
                <a:tableStyleId>{5C22544A-7EE6-4342-B048-85BDC9FD1C3A}</a:tableStyleId>
              </a:tblPr>
              <a:tblGrid>
                <a:gridCol w="3377549">
                  <a:extLst>
                    <a:ext uri="{9D8B030D-6E8A-4147-A177-3AD203B41FA5}">
                      <a16:colId xmlns:a16="http://schemas.microsoft.com/office/drawing/2014/main" val="2108692469"/>
                    </a:ext>
                  </a:extLst>
                </a:gridCol>
                <a:gridCol w="3377549">
                  <a:extLst>
                    <a:ext uri="{9D8B030D-6E8A-4147-A177-3AD203B41FA5}">
                      <a16:colId xmlns:a16="http://schemas.microsoft.com/office/drawing/2014/main" val="481943349"/>
                    </a:ext>
                  </a:extLst>
                </a:gridCol>
              </a:tblGrid>
              <a:tr h="792008">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Partner</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Role in the Campaign</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726560357"/>
                  </a:ext>
                </a:extLst>
              </a:tr>
              <a:tr h="792008">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Ofcom</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Media literacy and online-use evidence</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689535447"/>
                  </a:ext>
                </a:extLst>
              </a:tr>
              <a:tr h="792008">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The Sleep Charity</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228600" lvl="0" indent="-228600" algn="ctr">
                        <a:lnSpc>
                          <a:spcPct val="150000"/>
                        </a:lnSpc>
                        <a:buFont typeface="Arial" panose="020B0604020202020204" pitchFamily="34" charset="0"/>
                        <a:buChar char="•"/>
                      </a:pPr>
                      <a:r>
                        <a:rPr lang="en-IN" sz="1200" dirty="0">
                          <a:effectLst/>
                          <a:latin typeface="Times New Roman" panose="02020603050405020304" pitchFamily="18" charset="0"/>
                          <a:cs typeface="Times New Roman" panose="02020603050405020304" pitchFamily="18" charset="0"/>
                        </a:rPr>
                        <a:t>Sleep education and healthy routines (</a:t>
                      </a:r>
                      <a:r>
                        <a:rPr lang="en-IN" sz="1100" dirty="0" err="1">
                          <a:latin typeface="Times New Roman" panose="02020603050405020304" pitchFamily="18" charset="0"/>
                          <a:cs typeface="Times New Roman" panose="02020603050405020304" pitchFamily="18" charset="0"/>
                        </a:rPr>
                        <a:t>Thesleepcharity</a:t>
                      </a:r>
                      <a:r>
                        <a:rPr lang="en-IN" sz="1100" dirty="0">
                          <a:latin typeface="Times New Roman" panose="02020603050405020304" pitchFamily="18" charset="0"/>
                          <a:cs typeface="Times New Roman" panose="02020603050405020304" pitchFamily="18" charset="0"/>
                        </a:rPr>
                        <a:t>, 2026)</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401901297"/>
                  </a:ext>
                </a:extLst>
              </a:tr>
              <a:tr h="792008">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Sport England</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marL="228600" lvl="0" indent="-228600" algn="ctr">
                        <a:lnSpc>
                          <a:spcPct val="150000"/>
                        </a:lnSpc>
                        <a:buFont typeface="Arial" panose="020B0604020202020204" pitchFamily="34" charset="0"/>
                        <a:buChar char="•"/>
                      </a:pPr>
                      <a:r>
                        <a:rPr lang="en-IN" sz="1200" dirty="0">
                          <a:effectLst/>
                          <a:latin typeface="Times New Roman" panose="02020603050405020304" pitchFamily="18" charset="0"/>
                          <a:cs typeface="Times New Roman" panose="02020603050405020304" pitchFamily="18" charset="0"/>
                        </a:rPr>
                        <a:t>Physical-activity promotion (</a:t>
                      </a:r>
                      <a:r>
                        <a:rPr lang="en-IN" sz="1100" dirty="0" err="1">
                          <a:latin typeface="Times New Roman" panose="02020603050405020304" pitchFamily="18" charset="0"/>
                          <a:cs typeface="Times New Roman" panose="02020603050405020304" pitchFamily="18" charset="0"/>
                        </a:rPr>
                        <a:t>Sportengland</a:t>
                      </a:r>
                      <a:r>
                        <a:rPr lang="en-IN" sz="1100" dirty="0">
                          <a:latin typeface="Times New Roman" panose="02020603050405020304" pitchFamily="18" charset="0"/>
                          <a:cs typeface="Times New Roman" panose="02020603050405020304" pitchFamily="18" charset="0"/>
                        </a:rPr>
                        <a:t>, 2026)</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789156251"/>
                  </a:ext>
                </a:extLst>
              </a:tr>
              <a:tr h="792008">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Parents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Home support and positive role modelling</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4124035562"/>
                  </a:ext>
                </a:extLst>
              </a:tr>
            </a:tbl>
          </a:graphicData>
        </a:graphic>
      </p:graphicFrame>
      <p:pic>
        <p:nvPicPr>
          <p:cNvPr id="2050" name="Picture 2" descr="Phone Ban: Educational Savior or Overreach in School Control">
            <a:extLst>
              <a:ext uri="{FF2B5EF4-FFF2-40B4-BE49-F238E27FC236}">
                <a16:creationId xmlns:a16="http://schemas.microsoft.com/office/drawing/2014/main" id="{047FCB18-28CD-61A4-0D65-02DB936302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0574" y="1888539"/>
            <a:ext cx="3960043" cy="3960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672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0872C-68AF-C5CA-F6E2-507EBB7F257F}"/>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Existing Campaigns &amp; Resources </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29D7D10A-17B5-29AB-E065-09F1820ADB7D}"/>
              </a:ext>
            </a:extLst>
          </p:cNvPr>
          <p:cNvGraphicFramePr>
            <a:graphicFrameLocks noGrp="1"/>
          </p:cNvGraphicFramePr>
          <p:nvPr>
            <p:ph idx="1"/>
            <p:extLst>
              <p:ext uri="{D42A27DB-BD31-4B8C-83A1-F6EECF244321}">
                <p14:modId xmlns:p14="http://schemas.microsoft.com/office/powerpoint/2010/main" val="4216877199"/>
              </p:ext>
            </p:extLst>
          </p:nvPr>
        </p:nvGraphicFramePr>
        <p:xfrm>
          <a:off x="2469823" y="1690688"/>
          <a:ext cx="7009622" cy="4605811"/>
        </p:xfrm>
        <a:graphic>
          <a:graphicData uri="http://schemas.openxmlformats.org/drawingml/2006/table">
            <a:tbl>
              <a:tblPr firstRow="1" firstCol="1" bandRow="1">
                <a:tableStyleId>{5C22544A-7EE6-4342-B048-85BDC9FD1C3A}</a:tableStyleId>
              </a:tblPr>
              <a:tblGrid>
                <a:gridCol w="3504811">
                  <a:extLst>
                    <a:ext uri="{9D8B030D-6E8A-4147-A177-3AD203B41FA5}">
                      <a16:colId xmlns:a16="http://schemas.microsoft.com/office/drawing/2014/main" val="2529086551"/>
                    </a:ext>
                  </a:extLst>
                </a:gridCol>
                <a:gridCol w="3504811">
                  <a:extLst>
                    <a:ext uri="{9D8B030D-6E8A-4147-A177-3AD203B41FA5}">
                      <a16:colId xmlns:a16="http://schemas.microsoft.com/office/drawing/2014/main" val="211879335"/>
                    </a:ext>
                  </a:extLst>
                </a:gridCol>
              </a:tblGrid>
              <a:tr h="683575">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Existing Resource</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a:effectLst/>
                          <a:latin typeface="Times New Roman" panose="02020603050405020304" pitchFamily="18" charset="0"/>
                          <a:cs typeface="Times New Roman" panose="02020603050405020304" pitchFamily="18" charset="0"/>
                        </a:rPr>
                        <a:t>Application to SCREEN SMART</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840153255"/>
                  </a:ext>
                </a:extLst>
              </a:tr>
              <a:tr h="683575">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Ofcom – Making Sense of Media</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Digital and media literacy</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307826150"/>
                  </a:ext>
                </a:extLst>
              </a:tr>
              <a:tr h="683575">
                <a:tc>
                  <a:txBody>
                    <a:bodyPr/>
                    <a:lstStyle/>
                    <a:p>
                      <a:pPr>
                        <a:lnSpc>
                          <a:spcPct val="150000"/>
                        </a:lnSpc>
                        <a:buNone/>
                      </a:pPr>
                      <a:r>
                        <a:rPr lang="en-IN" sz="1200">
                          <a:effectLst/>
                          <a:latin typeface="Times New Roman" panose="02020603050405020304" pitchFamily="18" charset="0"/>
                          <a:cs typeface="Times New Roman" panose="02020603050405020304" pitchFamily="18" charset="0"/>
                        </a:rPr>
                        <a:t>WHO Physical Activity Guidelines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Reduce sedentary behaviour (WHO, 2020)</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881614447"/>
                  </a:ext>
                </a:extLst>
              </a:tr>
              <a:tr h="683575">
                <a:tc>
                  <a:txBody>
                    <a:bodyPr/>
                    <a:lstStyle/>
                    <a:p>
                      <a:pPr>
                        <a:lnSpc>
                          <a:spcPct val="150000"/>
                        </a:lnSpc>
                        <a:buNone/>
                      </a:pPr>
                      <a:r>
                        <a:rPr lang="en-IN" sz="1200">
                          <a:effectLst/>
                          <a:latin typeface="Times New Roman" panose="02020603050405020304" pitchFamily="18" charset="0"/>
                          <a:cs typeface="Times New Roman" panose="02020603050405020304" pitchFamily="18" charset="0"/>
                        </a:rPr>
                        <a:t>NHS Health Information</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Sleep, activity and wellbeing messages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4262790569"/>
                  </a:ext>
                </a:extLst>
              </a:tr>
              <a:tr h="1187936">
                <a:tc>
                  <a:txBody>
                    <a:bodyPr/>
                    <a:lstStyle/>
                    <a:p>
                      <a:pPr>
                        <a:lnSpc>
                          <a:spcPct val="150000"/>
                        </a:lnSpc>
                        <a:buNone/>
                      </a:pPr>
                      <a:r>
                        <a:rPr lang="en-IN" sz="1200">
                          <a:effectLst/>
                          <a:latin typeface="Times New Roman" panose="02020603050405020304" pitchFamily="18" charset="0"/>
                          <a:cs typeface="Times New Roman" panose="02020603050405020304" pitchFamily="18" charset="0"/>
                        </a:rPr>
                        <a:t>DHSC Screen-Time Resources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Practical screen-management communication</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28828454"/>
                  </a:ext>
                </a:extLst>
              </a:tr>
              <a:tr h="683575">
                <a:tc>
                  <a:txBody>
                    <a:bodyPr/>
                    <a:lstStyle/>
                    <a:p>
                      <a:pPr>
                        <a:lnSpc>
                          <a:spcPct val="150000"/>
                        </a:lnSpc>
                        <a:buNone/>
                      </a:pPr>
                      <a:r>
                        <a:rPr lang="en-IN" sz="1200">
                          <a:effectLst/>
                          <a:latin typeface="Times New Roman" panose="02020603050405020304" pitchFamily="18" charset="0"/>
                          <a:cs typeface="Times New Roman" panose="02020603050405020304" pitchFamily="18" charset="0"/>
                        </a:rPr>
                        <a:t>School Health Programmes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Education, peer support and goal-setting</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4215074627"/>
                  </a:ext>
                </a:extLst>
              </a:tr>
            </a:tbl>
          </a:graphicData>
        </a:graphic>
      </p:graphicFrame>
    </p:spTree>
    <p:extLst>
      <p:ext uri="{BB962C8B-B14F-4D97-AF65-F5344CB8AC3E}">
        <p14:creationId xmlns:p14="http://schemas.microsoft.com/office/powerpoint/2010/main" val="15370360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DFC26-BC5D-93DE-E983-2F11FAB39910}"/>
              </a:ext>
            </a:extLst>
          </p:cNvPr>
          <p:cNvSpPr>
            <a:spLocks noGrp="1"/>
          </p:cNvSpPr>
          <p:nvPr>
            <p:ph type="title"/>
          </p:nvPr>
        </p:nvSpPr>
        <p:spPr>
          <a:xfrm>
            <a:off x="838200" y="195442"/>
            <a:ext cx="10515600" cy="1325563"/>
          </a:xfrm>
        </p:spPr>
        <p:txBody>
          <a:bodyPr/>
          <a:lstStyle/>
          <a:p>
            <a:pPr algn="ctr"/>
            <a:r>
              <a:rPr lang="en-IN" b="1" dirty="0">
                <a:latin typeface="Times New Roman" panose="02020603050405020304" pitchFamily="18" charset="0"/>
                <a:cs typeface="Times New Roman" panose="02020603050405020304" pitchFamily="18" charset="0"/>
              </a:rPr>
              <a:t>TASK 3 – BENEFITS &amp; CHALLENGES</a:t>
            </a:r>
            <a:br>
              <a:rPr lang="en-IN"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Physiological Benefits</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A55DAD0B-A3F5-F36F-83C0-7A3A65DAC3D8}"/>
              </a:ext>
            </a:extLst>
          </p:cNvPr>
          <p:cNvGraphicFramePr>
            <a:graphicFrameLocks noGrp="1"/>
          </p:cNvGraphicFramePr>
          <p:nvPr>
            <p:ph idx="1"/>
            <p:extLst>
              <p:ext uri="{D42A27DB-BD31-4B8C-83A1-F6EECF244321}">
                <p14:modId xmlns:p14="http://schemas.microsoft.com/office/powerpoint/2010/main" val="2603319619"/>
              </p:ext>
            </p:extLst>
          </p:nvPr>
        </p:nvGraphicFramePr>
        <p:xfrm>
          <a:off x="186648" y="1707013"/>
          <a:ext cx="7479706" cy="4663314"/>
        </p:xfrm>
        <a:graphic>
          <a:graphicData uri="http://schemas.openxmlformats.org/drawingml/2006/table">
            <a:tbl>
              <a:tblPr firstRow="1" firstCol="1" bandRow="1">
                <a:tableStyleId>{5C22544A-7EE6-4342-B048-85BDC9FD1C3A}</a:tableStyleId>
              </a:tblPr>
              <a:tblGrid>
                <a:gridCol w="3739853">
                  <a:extLst>
                    <a:ext uri="{9D8B030D-6E8A-4147-A177-3AD203B41FA5}">
                      <a16:colId xmlns:a16="http://schemas.microsoft.com/office/drawing/2014/main" val="28321809"/>
                    </a:ext>
                  </a:extLst>
                </a:gridCol>
                <a:gridCol w="3739853">
                  <a:extLst>
                    <a:ext uri="{9D8B030D-6E8A-4147-A177-3AD203B41FA5}">
                      <a16:colId xmlns:a16="http://schemas.microsoft.com/office/drawing/2014/main" val="2271560709"/>
                    </a:ext>
                  </a:extLst>
                </a:gridCol>
              </a:tblGrid>
              <a:tr h="567763">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Area</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Potential Benefit</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920161785"/>
                  </a:ext>
                </a:extLst>
              </a:tr>
              <a:tr h="567763">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Physical activity</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a:effectLst/>
                          <a:latin typeface="Times New Roman" panose="02020603050405020304" pitchFamily="18" charset="0"/>
                          <a:cs typeface="Times New Roman" panose="02020603050405020304" pitchFamily="18" charset="0"/>
                        </a:rPr>
                        <a:t>More time for movement and sport</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089458690"/>
                  </a:ext>
                </a:extLst>
              </a:tr>
              <a:tr h="986675">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Sleep</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More opportunity for consistent sleep routines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856651229"/>
                  </a:ext>
                </a:extLst>
              </a:tr>
              <a:tr h="567763">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Physical health</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Supports healthier movement behaviours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839751497"/>
                  </a:ext>
                </a:extLst>
              </a:tr>
              <a:tr h="986675">
                <a:tc>
                  <a:txBody>
                    <a:bodyPr/>
                    <a:lstStyle/>
                    <a:p>
                      <a:pPr>
                        <a:lnSpc>
                          <a:spcPct val="150000"/>
                        </a:lnSpc>
                        <a:buNone/>
                      </a:pPr>
                      <a:r>
                        <a:rPr lang="en-IN" sz="1200">
                          <a:effectLst/>
                          <a:latin typeface="Times New Roman" panose="02020603050405020304" pitchFamily="18" charset="0"/>
                          <a:cs typeface="Times New Roman" panose="02020603050405020304" pitchFamily="18" charset="0"/>
                        </a:rPr>
                        <a:t>Healthy weight</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Less sedentary time when replaced with activity</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35487113"/>
                  </a:ext>
                </a:extLst>
              </a:tr>
              <a:tr h="986675">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Screen breaks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nSpc>
                          <a:spcPct val="150000"/>
                        </a:lnSpc>
                        <a:buNone/>
                      </a:pPr>
                      <a:r>
                        <a:rPr lang="en-IN" sz="1200" dirty="0">
                          <a:effectLst/>
                          <a:latin typeface="Times New Roman" panose="02020603050405020304" pitchFamily="18" charset="0"/>
                          <a:cs typeface="Times New Roman" panose="02020603050405020304" pitchFamily="18" charset="0"/>
                        </a:rPr>
                        <a:t>Reduces prolonged visual and postural exposure (</a:t>
                      </a:r>
                      <a:r>
                        <a:rPr lang="en-IN" sz="1200" dirty="0" err="1">
                          <a:effectLst/>
                          <a:latin typeface="Times New Roman" panose="02020603050405020304" pitchFamily="18" charset="0"/>
                          <a:cs typeface="Times New Roman" panose="02020603050405020304" pitchFamily="18" charset="0"/>
                        </a:rPr>
                        <a:t>Brautsch</a:t>
                      </a:r>
                      <a:r>
                        <a:rPr lang="en-IN" sz="1200" dirty="0">
                          <a:effectLst/>
                          <a:latin typeface="Times New Roman" panose="02020603050405020304" pitchFamily="18" charset="0"/>
                          <a:cs typeface="Times New Roman" panose="02020603050405020304" pitchFamily="18" charset="0"/>
                        </a:rPr>
                        <a:t> et al., 2023)</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932771891"/>
                  </a:ext>
                </a:extLst>
              </a:tr>
            </a:tbl>
          </a:graphicData>
        </a:graphic>
      </p:graphicFrame>
      <p:pic>
        <p:nvPicPr>
          <p:cNvPr id="4098" name="Picture 2" descr="Soziale Bindungen in der Pubertät: Wie Jugendliche Freundschaften formen">
            <a:extLst>
              <a:ext uri="{FF2B5EF4-FFF2-40B4-BE49-F238E27FC236}">
                <a16:creationId xmlns:a16="http://schemas.microsoft.com/office/drawing/2014/main" id="{7640504A-6748-2AC4-BF40-BBD0D902A5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5131" y="2448143"/>
            <a:ext cx="3875124" cy="2212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5810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E409F-0773-520E-F2BB-C0F60BE01220}"/>
              </a:ext>
            </a:extLst>
          </p:cNvPr>
          <p:cNvSpPr>
            <a:spLocks noGrp="1"/>
          </p:cNvSpPr>
          <p:nvPr>
            <p:ph type="title"/>
          </p:nvPr>
        </p:nvSpPr>
        <p:spPr>
          <a:xfrm>
            <a:off x="838200" y="204869"/>
            <a:ext cx="10515600" cy="1325563"/>
          </a:xfrm>
        </p:spPr>
        <p:txBody>
          <a:bodyPr/>
          <a:lstStyle/>
          <a:p>
            <a:pPr algn="ctr"/>
            <a:r>
              <a:rPr lang="en-IN" b="1" dirty="0">
                <a:latin typeface="Times New Roman" panose="02020603050405020304" pitchFamily="18" charset="0"/>
                <a:cs typeface="Times New Roman" panose="02020603050405020304" pitchFamily="18" charset="0"/>
              </a:rPr>
              <a:t>Sociological Benefits </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7903546D-A524-1C9E-FAA5-C09FBE83060C}"/>
              </a:ext>
            </a:extLst>
          </p:cNvPr>
          <p:cNvGraphicFramePr>
            <a:graphicFrameLocks noGrp="1"/>
          </p:cNvGraphicFramePr>
          <p:nvPr>
            <p:ph idx="1"/>
            <p:extLst>
              <p:ext uri="{D42A27DB-BD31-4B8C-83A1-F6EECF244321}">
                <p14:modId xmlns:p14="http://schemas.microsoft.com/office/powerpoint/2010/main" val="3973250069"/>
              </p:ext>
            </p:extLst>
          </p:nvPr>
        </p:nvGraphicFramePr>
        <p:xfrm>
          <a:off x="320511" y="1703405"/>
          <a:ext cx="7475456" cy="4207201"/>
        </p:xfrm>
        <a:graphic>
          <a:graphicData uri="http://schemas.openxmlformats.org/drawingml/2006/table">
            <a:tbl>
              <a:tblPr firstRow="1" firstCol="1" bandRow="1">
                <a:tableStyleId>{5C22544A-7EE6-4342-B048-85BDC9FD1C3A}</a:tableStyleId>
              </a:tblPr>
              <a:tblGrid>
                <a:gridCol w="3737728">
                  <a:extLst>
                    <a:ext uri="{9D8B030D-6E8A-4147-A177-3AD203B41FA5}">
                      <a16:colId xmlns:a16="http://schemas.microsoft.com/office/drawing/2014/main" val="276556102"/>
                    </a:ext>
                  </a:extLst>
                </a:gridCol>
                <a:gridCol w="3737728">
                  <a:extLst>
                    <a:ext uri="{9D8B030D-6E8A-4147-A177-3AD203B41FA5}">
                      <a16:colId xmlns:a16="http://schemas.microsoft.com/office/drawing/2014/main" val="2891841600"/>
                    </a:ext>
                  </a:extLst>
                </a:gridCol>
              </a:tblGrid>
              <a:tr h="624415">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Social Area</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Expected Benefit</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187352221"/>
                  </a:ext>
                </a:extLst>
              </a:tr>
              <a:tr h="624415">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Family</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More opportunities for conversation</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506243599"/>
                  </a:ext>
                </a:extLst>
              </a:tr>
              <a:tr h="1085126">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Friends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Increased face-to-face interaction (Ofcom, 2026)</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259858475"/>
                  </a:ext>
                </a:extLst>
              </a:tr>
              <a:tr h="624415">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Community</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Greater participation in activities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731453722"/>
                  </a:ext>
                </a:extLst>
              </a:tr>
              <a:tr h="624415">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Peer support</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Friends encourage healthier habits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142427813"/>
                  </a:ext>
                </a:extLst>
              </a:tr>
              <a:tr h="624415">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School</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Greater participation beyond screens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446456497"/>
                  </a:ext>
                </a:extLst>
              </a:tr>
            </a:tbl>
          </a:graphicData>
        </a:graphic>
      </p:graphicFrame>
      <p:pic>
        <p:nvPicPr>
          <p:cNvPr id="5122" name="Picture 2" descr="Flat Cartoon Active Teenagers Characters Do Sport">
            <a:extLst>
              <a:ext uri="{FF2B5EF4-FFF2-40B4-BE49-F238E27FC236}">
                <a16:creationId xmlns:a16="http://schemas.microsoft.com/office/drawing/2014/main" id="{E4F5192B-523B-87E8-B5FA-B30E0C55C2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8558" y="1703405"/>
            <a:ext cx="3954544" cy="3954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118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39BF0-63F9-94C8-0707-3B4BB39C2BE9}"/>
              </a:ext>
            </a:extLst>
          </p:cNvPr>
          <p:cNvSpPr>
            <a:spLocks noGrp="1"/>
          </p:cNvSpPr>
          <p:nvPr>
            <p:ph type="title"/>
          </p:nvPr>
        </p:nvSpPr>
        <p:spPr>
          <a:xfrm>
            <a:off x="838200" y="18255"/>
            <a:ext cx="10515600" cy="1325563"/>
          </a:xfrm>
        </p:spPr>
        <p:txBody>
          <a:bodyPr/>
          <a:lstStyle/>
          <a:p>
            <a:pPr algn="ctr"/>
            <a:r>
              <a:rPr lang="en-IN" b="1" dirty="0">
                <a:latin typeface="Times New Roman" panose="02020603050405020304" pitchFamily="18" charset="0"/>
                <a:cs typeface="Times New Roman" panose="02020603050405020304" pitchFamily="18" charset="0"/>
              </a:rPr>
              <a:t>Psychological Benefits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86094AE-3D7E-2F12-150A-D5B8552DBE38}"/>
              </a:ext>
            </a:extLst>
          </p:cNvPr>
          <p:cNvSpPr>
            <a:spLocks noGrp="1"/>
          </p:cNvSpPr>
          <p:nvPr>
            <p:ph idx="1"/>
          </p:nvPr>
        </p:nvSpPr>
        <p:spPr>
          <a:xfrm>
            <a:off x="614325" y="2006599"/>
            <a:ext cx="10407977" cy="4351338"/>
          </a:xfrm>
        </p:spPr>
        <p:txBody>
          <a:bodyPr>
            <a:normAutofit/>
          </a:bodyPr>
          <a:lstStyle/>
          <a:p>
            <a:pPr marL="0" indent="0" algn="just">
              <a:buNone/>
            </a:pPr>
            <a:r>
              <a:rPr lang="en-IN" b="1" dirty="0">
                <a:latin typeface="Times New Roman" panose="02020603050405020304" pitchFamily="18" charset="0"/>
                <a:cs typeface="Times New Roman" panose="02020603050405020304" pitchFamily="18" charset="0"/>
              </a:rPr>
              <a:t>Improved Concentration</a:t>
            </a:r>
            <a:endParaRPr lang="en-IN" dirty="0">
              <a:latin typeface="Times New Roman" panose="02020603050405020304" pitchFamily="18" charset="0"/>
              <a:cs typeface="Times New Roman" panose="02020603050405020304" pitchFamily="18" charset="0"/>
            </a:endParaRPr>
          </a:p>
          <a:p>
            <a:pPr lvl="0" algn="just"/>
            <a:r>
              <a:rPr lang="en-IN" sz="2400" dirty="0">
                <a:latin typeface="Times New Roman" panose="02020603050405020304" pitchFamily="18" charset="0"/>
                <a:cs typeface="Times New Roman" panose="02020603050405020304" pitchFamily="18" charset="0"/>
              </a:rPr>
              <a:t>Less distracting alerts</a:t>
            </a:r>
          </a:p>
          <a:p>
            <a:pPr lvl="0" algn="just"/>
            <a:r>
              <a:rPr lang="en-IN" sz="2400" dirty="0">
                <a:latin typeface="Times New Roman" panose="02020603050405020304" pitchFamily="18" charset="0"/>
                <a:cs typeface="Times New Roman" panose="02020603050405020304" pitchFamily="18" charset="0"/>
              </a:rPr>
              <a:t>Secure study time</a:t>
            </a:r>
          </a:p>
          <a:p>
            <a:pPr marL="0" indent="0" algn="just">
              <a:buNone/>
            </a:pPr>
            <a:r>
              <a:rPr lang="en-IN" b="1" dirty="0">
                <a:latin typeface="Times New Roman" panose="02020603050405020304" pitchFamily="18" charset="0"/>
                <a:cs typeface="Times New Roman" panose="02020603050405020304" pitchFamily="18" charset="0"/>
              </a:rPr>
              <a:t>Better Sleep</a:t>
            </a:r>
            <a:endParaRPr lang="en-IN" dirty="0">
              <a:latin typeface="Times New Roman" panose="02020603050405020304" pitchFamily="18" charset="0"/>
              <a:cs typeface="Times New Roman" panose="02020603050405020304" pitchFamily="18" charset="0"/>
            </a:endParaRPr>
          </a:p>
          <a:p>
            <a:pPr lvl="0" algn="just"/>
            <a:r>
              <a:rPr lang="en-IN" sz="2400" dirty="0">
                <a:latin typeface="Times New Roman" panose="02020603050405020304" pitchFamily="18" charset="0"/>
                <a:cs typeface="Times New Roman" panose="02020603050405020304" pitchFamily="18" charset="0"/>
              </a:rPr>
              <a:t>Less nocturnal gadget use</a:t>
            </a:r>
          </a:p>
          <a:p>
            <a:pPr algn="just"/>
            <a:r>
              <a:rPr lang="en-IN" sz="2400" dirty="0">
                <a:latin typeface="Times New Roman" panose="02020603050405020304" pitchFamily="18" charset="0"/>
                <a:cs typeface="Times New Roman" panose="02020603050405020304" pitchFamily="18" charset="0"/>
              </a:rPr>
              <a:t>Establishment of a regular bed-time schedule(CS, et al., 2024 )</a:t>
            </a:r>
          </a:p>
          <a:p>
            <a:pPr marL="0" indent="0" algn="just">
              <a:buNone/>
            </a:pPr>
            <a:r>
              <a:rPr lang="en-IN" b="1" dirty="0">
                <a:latin typeface="Times New Roman" panose="02020603050405020304" pitchFamily="18" charset="0"/>
                <a:cs typeface="Times New Roman" panose="02020603050405020304" pitchFamily="18" charset="0"/>
              </a:rPr>
              <a:t>Improved Mood</a:t>
            </a:r>
            <a:endParaRPr lang="en-IN" dirty="0">
              <a:latin typeface="Times New Roman" panose="02020603050405020304" pitchFamily="18" charset="0"/>
              <a:cs typeface="Times New Roman" panose="02020603050405020304" pitchFamily="18" charset="0"/>
            </a:endParaRPr>
          </a:p>
          <a:p>
            <a:pPr lvl="0" algn="just"/>
            <a:r>
              <a:rPr lang="en-IN" sz="2400" dirty="0">
                <a:latin typeface="Times New Roman" panose="02020603050405020304" pitchFamily="18" charset="0"/>
                <a:cs typeface="Times New Roman" panose="02020603050405020304" pitchFamily="18" charset="0"/>
              </a:rPr>
              <a:t>Availability of leisure time</a:t>
            </a:r>
          </a:p>
          <a:p>
            <a:pPr lvl="0" algn="just"/>
            <a:r>
              <a:rPr lang="en-IN" sz="2400" dirty="0">
                <a:latin typeface="Times New Roman" panose="02020603050405020304" pitchFamily="18" charset="0"/>
                <a:cs typeface="Times New Roman" panose="02020603050405020304" pitchFamily="18" charset="0"/>
              </a:rPr>
              <a:t>Involvement in exercises and games</a:t>
            </a:r>
          </a:p>
          <a:p>
            <a:pPr algn="just"/>
            <a:endParaRPr lang="en-IN" sz="2400" dirty="0">
              <a:latin typeface="Times New Roman" panose="02020603050405020304" pitchFamily="18" charset="0"/>
              <a:cs typeface="Times New Roman" panose="02020603050405020304" pitchFamily="18" charset="0"/>
            </a:endParaRPr>
          </a:p>
        </p:txBody>
      </p:sp>
      <p:pic>
        <p:nvPicPr>
          <p:cNvPr id="9220" name="Picture 4" descr="تعرف على أهم الأفكار لأنشطة في فترة الراحة من الدراسة">
            <a:extLst>
              <a:ext uri="{FF2B5EF4-FFF2-40B4-BE49-F238E27FC236}">
                <a16:creationId xmlns:a16="http://schemas.microsoft.com/office/drawing/2014/main" id="{7F4BCF6B-528E-7E85-8822-B42345750D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3283" y="1138236"/>
            <a:ext cx="4792783" cy="3195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684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73969-E9D1-6455-42AA-3344322A30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EA0261-6384-3E61-7A50-168D8AE34E86}"/>
              </a:ext>
            </a:extLst>
          </p:cNvPr>
          <p:cNvSpPr>
            <a:spLocks noGrp="1"/>
          </p:cNvSpPr>
          <p:nvPr>
            <p:ph type="title"/>
          </p:nvPr>
        </p:nvSpPr>
        <p:spPr>
          <a:xfrm>
            <a:off x="838200" y="18255"/>
            <a:ext cx="10515600" cy="1325563"/>
          </a:xfrm>
        </p:spPr>
        <p:txBody>
          <a:bodyPr/>
          <a:lstStyle/>
          <a:p>
            <a:pPr algn="ctr"/>
            <a:r>
              <a:rPr lang="en-IN" b="1" dirty="0">
                <a:latin typeface="Times New Roman" panose="02020603050405020304" pitchFamily="18" charset="0"/>
                <a:cs typeface="Times New Roman" panose="02020603050405020304" pitchFamily="18" charset="0"/>
              </a:rPr>
              <a:t>Psychological Benefits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0914C3C-5A83-CD48-9D9D-769AF9E27AB0}"/>
              </a:ext>
            </a:extLst>
          </p:cNvPr>
          <p:cNvSpPr>
            <a:spLocks noGrp="1"/>
          </p:cNvSpPr>
          <p:nvPr>
            <p:ph idx="1"/>
          </p:nvPr>
        </p:nvSpPr>
        <p:spPr>
          <a:xfrm>
            <a:off x="1026737" y="1654903"/>
            <a:ext cx="10407977" cy="4351338"/>
          </a:xfrm>
        </p:spPr>
        <p:txBody>
          <a:bodyPr>
            <a:normAutofit/>
          </a:bodyPr>
          <a:lstStyle/>
          <a:p>
            <a:pPr marL="0" indent="0" algn="just">
              <a:buNone/>
            </a:pPr>
            <a:r>
              <a:rPr lang="en-IN" b="1" dirty="0">
                <a:latin typeface="Times New Roman" panose="02020603050405020304" pitchFamily="18" charset="0"/>
                <a:cs typeface="Times New Roman" panose="02020603050405020304" pitchFamily="18" charset="0"/>
              </a:rPr>
              <a:t>Reduced Digital Dependence</a:t>
            </a:r>
            <a:endParaRPr lang="en-IN"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Higher realization about habitual scrolling(Kar, et al., 2025)</a:t>
            </a:r>
          </a:p>
          <a:p>
            <a:pPr lvl="0" algn="just"/>
            <a:r>
              <a:rPr lang="en-IN" sz="2400" dirty="0">
                <a:latin typeface="Times New Roman" panose="02020603050405020304" pitchFamily="18" charset="0"/>
                <a:cs typeface="Times New Roman" panose="02020603050405020304" pitchFamily="18" charset="0"/>
              </a:rPr>
              <a:t>More purposeful use of technology</a:t>
            </a:r>
          </a:p>
          <a:p>
            <a:pPr marL="0" indent="0" algn="just">
              <a:buNone/>
            </a:pPr>
            <a:r>
              <a:rPr lang="en-IN" b="1" dirty="0">
                <a:latin typeface="Times New Roman" panose="02020603050405020304" pitchFamily="18" charset="0"/>
                <a:cs typeface="Times New Roman" panose="02020603050405020304" pitchFamily="18" charset="0"/>
              </a:rPr>
              <a:t>Greater Self-Efficacy</a:t>
            </a:r>
            <a:endParaRPr lang="en-IN" dirty="0">
              <a:latin typeface="Times New Roman" panose="02020603050405020304" pitchFamily="18" charset="0"/>
              <a:cs typeface="Times New Roman" panose="02020603050405020304" pitchFamily="18" charset="0"/>
            </a:endParaRPr>
          </a:p>
          <a:p>
            <a:pPr lvl="0" algn="just"/>
            <a:r>
              <a:rPr lang="en-IN" sz="2400" dirty="0">
                <a:latin typeface="Times New Roman" panose="02020603050405020304" pitchFamily="18" charset="0"/>
                <a:cs typeface="Times New Roman" panose="02020603050405020304" pitchFamily="18" charset="0"/>
              </a:rPr>
              <a:t>Individual objectives</a:t>
            </a:r>
          </a:p>
          <a:p>
            <a:pPr lvl="0" algn="just"/>
            <a:r>
              <a:rPr lang="en-IN" sz="2400" dirty="0">
                <a:latin typeface="Times New Roman" panose="02020603050405020304" pitchFamily="18" charset="0"/>
                <a:cs typeface="Times New Roman" panose="02020603050405020304" pitchFamily="18" charset="0"/>
              </a:rPr>
              <a:t>Self-monitoring</a:t>
            </a:r>
          </a:p>
          <a:p>
            <a:pPr lvl="0" algn="just"/>
            <a:r>
              <a:rPr lang="en-IN" sz="2400" dirty="0">
                <a:latin typeface="Times New Roman" panose="02020603050405020304" pitchFamily="18" charset="0"/>
                <a:cs typeface="Times New Roman" panose="02020603050405020304" pitchFamily="18" charset="0"/>
              </a:rPr>
              <a:t>Weekly review</a:t>
            </a:r>
          </a:p>
        </p:txBody>
      </p:sp>
      <p:pic>
        <p:nvPicPr>
          <p:cNvPr id="9218" name="Picture 2" descr="Sedentarismo na Adolescência: Como Mudar Hábitos para uma Vida Saud...">
            <a:extLst>
              <a:ext uri="{FF2B5EF4-FFF2-40B4-BE49-F238E27FC236}">
                <a16:creationId xmlns:a16="http://schemas.microsoft.com/office/drawing/2014/main" id="{FCFF3A64-2E4A-EDB5-9B10-6B574359B3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0421" y="2590555"/>
            <a:ext cx="4134771" cy="4134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22881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5DF92-3996-2550-0AEC-55461F898478}"/>
              </a:ext>
            </a:extLst>
          </p:cNvPr>
          <p:cNvSpPr>
            <a:spLocks noGrp="1"/>
          </p:cNvSpPr>
          <p:nvPr>
            <p:ph type="title"/>
          </p:nvPr>
        </p:nvSpPr>
        <p:spPr/>
        <p:txBody>
          <a:bodyPr>
            <a:normAutofit fontScale="90000"/>
          </a:bodyPr>
          <a:lstStyle/>
          <a:p>
            <a:pPr algn="ctr"/>
            <a:r>
              <a:rPr lang="en-IN" b="1" dirty="0">
                <a:latin typeface="Times New Roman" panose="02020603050405020304" pitchFamily="18" charset="0"/>
                <a:cs typeface="Times New Roman" panose="02020603050405020304" pitchFamily="18" charset="0"/>
              </a:rPr>
              <a:t>Behavioural Theories: Health Belief Model, Social Cognitive Theory and Theory of Planned Behaviour</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5C103EC6-29E8-01EC-537E-60E7A01CE994}"/>
              </a:ext>
            </a:extLst>
          </p:cNvPr>
          <p:cNvGraphicFramePr>
            <a:graphicFrameLocks noGrp="1"/>
          </p:cNvGraphicFramePr>
          <p:nvPr>
            <p:ph idx="1"/>
            <p:extLst>
              <p:ext uri="{D42A27DB-BD31-4B8C-83A1-F6EECF244321}">
                <p14:modId xmlns:p14="http://schemas.microsoft.com/office/powerpoint/2010/main" val="3807562654"/>
              </p:ext>
            </p:extLst>
          </p:nvPr>
        </p:nvGraphicFramePr>
        <p:xfrm>
          <a:off x="1856295" y="1991839"/>
          <a:ext cx="9125932" cy="4501036"/>
        </p:xfrm>
        <a:graphic>
          <a:graphicData uri="http://schemas.openxmlformats.org/drawingml/2006/table">
            <a:tbl>
              <a:tblPr firstRow="1" firstCol="1" bandRow="1">
                <a:tableStyleId>{5C22544A-7EE6-4342-B048-85BDC9FD1C3A}</a:tableStyleId>
              </a:tblPr>
              <a:tblGrid>
                <a:gridCol w="4562966">
                  <a:extLst>
                    <a:ext uri="{9D8B030D-6E8A-4147-A177-3AD203B41FA5}">
                      <a16:colId xmlns:a16="http://schemas.microsoft.com/office/drawing/2014/main" val="1780969303"/>
                    </a:ext>
                  </a:extLst>
                </a:gridCol>
                <a:gridCol w="4562966">
                  <a:extLst>
                    <a:ext uri="{9D8B030D-6E8A-4147-A177-3AD203B41FA5}">
                      <a16:colId xmlns:a16="http://schemas.microsoft.com/office/drawing/2014/main" val="877307048"/>
                    </a:ext>
                  </a:extLst>
                </a:gridCol>
              </a:tblGrid>
              <a:tr h="647508">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Theory</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SCREEN SMART Application</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112831406"/>
                  </a:ext>
                </a:extLst>
              </a:tr>
              <a:tr h="1125259">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Health Belief Model</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Communicate risks, benefits, cues to action and self-efficacy</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905570373"/>
                  </a:ext>
                </a:extLst>
              </a:tr>
              <a:tr h="1125259">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Social Cognitive Theory</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Use peer modelling, self-monitoring, goals and reinforcement</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676550757"/>
                  </a:ext>
                </a:extLst>
              </a:tr>
              <a:tr h="1603010">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Theory of Planned Behaviour</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Address attitudes, social norms and perceived behavioural control (Tock et al., 2025)</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08560199"/>
                  </a:ext>
                </a:extLst>
              </a:tr>
            </a:tbl>
          </a:graphicData>
        </a:graphic>
      </p:graphicFrame>
    </p:spTree>
    <p:extLst>
      <p:ext uri="{BB962C8B-B14F-4D97-AF65-F5344CB8AC3E}">
        <p14:creationId xmlns:p14="http://schemas.microsoft.com/office/powerpoint/2010/main" val="1049343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AA15-8E0D-3B3A-7B77-141EF594825C}"/>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Barriers and Solutions to the campaign</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9701B5E6-1C1F-1949-D109-D32EC1B2A161}"/>
              </a:ext>
            </a:extLst>
          </p:cNvPr>
          <p:cNvGraphicFramePr>
            <a:graphicFrameLocks noGrp="1"/>
          </p:cNvGraphicFramePr>
          <p:nvPr>
            <p:ph idx="1"/>
            <p:extLst>
              <p:ext uri="{D42A27DB-BD31-4B8C-83A1-F6EECF244321}">
                <p14:modId xmlns:p14="http://schemas.microsoft.com/office/powerpoint/2010/main" val="1152403638"/>
              </p:ext>
            </p:extLst>
          </p:nvPr>
        </p:nvGraphicFramePr>
        <p:xfrm>
          <a:off x="1649691" y="1794383"/>
          <a:ext cx="8367866" cy="4698490"/>
        </p:xfrm>
        <a:graphic>
          <a:graphicData uri="http://schemas.openxmlformats.org/drawingml/2006/table">
            <a:tbl>
              <a:tblPr firstRow="1" firstCol="1" bandRow="1">
                <a:tableStyleId>{5C22544A-7EE6-4342-B048-85BDC9FD1C3A}</a:tableStyleId>
              </a:tblPr>
              <a:tblGrid>
                <a:gridCol w="4183933">
                  <a:extLst>
                    <a:ext uri="{9D8B030D-6E8A-4147-A177-3AD203B41FA5}">
                      <a16:colId xmlns:a16="http://schemas.microsoft.com/office/drawing/2014/main" val="746712955"/>
                    </a:ext>
                  </a:extLst>
                </a:gridCol>
                <a:gridCol w="4183933">
                  <a:extLst>
                    <a:ext uri="{9D8B030D-6E8A-4147-A177-3AD203B41FA5}">
                      <a16:colId xmlns:a16="http://schemas.microsoft.com/office/drawing/2014/main" val="1809975776"/>
                    </a:ext>
                  </a:extLst>
                </a:gridCol>
              </a:tblGrid>
              <a:tr h="697330">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Barrier</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SCREEN SMART Solution</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009457077"/>
                  </a:ext>
                </a:extLst>
              </a:tr>
              <a:tr h="1211840">
                <a:tc>
                  <a:txBody>
                    <a:bodyPr/>
                    <a:lstStyle/>
                    <a:p>
                      <a:pPr algn="ctr">
                        <a:lnSpc>
                          <a:spcPct val="150000"/>
                        </a:lnSpc>
                        <a:buNone/>
                      </a:pPr>
                      <a:r>
                        <a:rPr lang="en-IN" sz="1200" dirty="0" err="1">
                          <a:effectLst/>
                          <a:latin typeface="Times New Roman" panose="02020603050405020304" pitchFamily="18" charset="0"/>
                          <a:cs typeface="Times New Roman" panose="02020603050405020304" pitchFamily="18" charset="0"/>
                        </a:rPr>
                        <a:t>Cellphones</a:t>
                      </a:r>
                      <a:r>
                        <a:rPr lang="en-IN" sz="1200" dirty="0">
                          <a:effectLst/>
                          <a:latin typeface="Times New Roman" panose="02020603050405020304" pitchFamily="18" charset="0"/>
                          <a:cs typeface="Times New Roman" panose="02020603050405020304" pitchFamily="18" charset="0"/>
                        </a:rPr>
                        <a:t> needed in education</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Difference between educational and recreational use</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872115391"/>
                  </a:ext>
                </a:extLst>
              </a:tr>
              <a:tr h="697330">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Fear of missing out</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Set offline times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875855617"/>
                  </a:ext>
                </a:extLst>
              </a:tr>
              <a:tr h="697330">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Online friends always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Peer pressure</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90900022"/>
                  </a:ext>
                </a:extLst>
              </a:tr>
              <a:tr h="697330">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Constant notifications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Notification management methods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501836033"/>
                  </a:ext>
                </a:extLst>
              </a:tr>
              <a:tr h="697330">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Playing games is enjoyable</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Gaming restrictions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111491512"/>
                  </a:ext>
                </a:extLst>
              </a:tr>
            </a:tbl>
          </a:graphicData>
        </a:graphic>
      </p:graphicFrame>
    </p:spTree>
    <p:extLst>
      <p:ext uri="{BB962C8B-B14F-4D97-AF65-F5344CB8AC3E}">
        <p14:creationId xmlns:p14="http://schemas.microsoft.com/office/powerpoint/2010/main" val="1584800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A139B-F588-E8F5-241D-85003D03B3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A82058-4ACA-D207-3997-D2CB97B35288}"/>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Barriers and Solutions to the campaign</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B6ED2BE1-E1B1-5E09-6C1E-552709188129}"/>
              </a:ext>
            </a:extLst>
          </p:cNvPr>
          <p:cNvGraphicFramePr>
            <a:graphicFrameLocks noGrp="1"/>
          </p:cNvGraphicFramePr>
          <p:nvPr>
            <p:ph idx="1"/>
            <p:extLst>
              <p:ext uri="{D42A27DB-BD31-4B8C-83A1-F6EECF244321}">
                <p14:modId xmlns:p14="http://schemas.microsoft.com/office/powerpoint/2010/main" val="2590678419"/>
              </p:ext>
            </p:extLst>
          </p:nvPr>
        </p:nvGraphicFramePr>
        <p:xfrm>
          <a:off x="1649691" y="1794383"/>
          <a:ext cx="8367866" cy="4018586"/>
        </p:xfrm>
        <a:graphic>
          <a:graphicData uri="http://schemas.openxmlformats.org/drawingml/2006/table">
            <a:tbl>
              <a:tblPr firstRow="1" firstCol="1" bandRow="1">
                <a:tableStyleId>{5C22544A-7EE6-4342-B048-85BDC9FD1C3A}</a:tableStyleId>
              </a:tblPr>
              <a:tblGrid>
                <a:gridCol w="4183933">
                  <a:extLst>
                    <a:ext uri="{9D8B030D-6E8A-4147-A177-3AD203B41FA5}">
                      <a16:colId xmlns:a16="http://schemas.microsoft.com/office/drawing/2014/main" val="746712955"/>
                    </a:ext>
                  </a:extLst>
                </a:gridCol>
                <a:gridCol w="4183933">
                  <a:extLst>
                    <a:ext uri="{9D8B030D-6E8A-4147-A177-3AD203B41FA5}">
                      <a16:colId xmlns:a16="http://schemas.microsoft.com/office/drawing/2014/main" val="1809975776"/>
                    </a:ext>
                  </a:extLst>
                </a:gridCol>
              </a:tblGrid>
              <a:tr h="700367">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Barrier</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SCREEN SMART Solution</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009457077"/>
                  </a:ext>
                </a:extLst>
              </a:tr>
              <a:tr h="700367">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Low motivation</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Small goals weekly</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102768071"/>
                  </a:ext>
                </a:extLst>
              </a:tr>
              <a:tr h="700367">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Argument at home</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Parental guidance</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217532888"/>
                  </a:ext>
                </a:extLst>
              </a:tr>
              <a:tr h="700367">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Mindless scrolling</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Screen-time recording</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804681770"/>
                  </a:ext>
                </a:extLst>
              </a:tr>
              <a:tr h="1217118">
                <a:tc>
                  <a:txBody>
                    <a:bodyPr/>
                    <a:lstStyle/>
                    <a:p>
                      <a:pPr algn="ctr">
                        <a:lnSpc>
                          <a:spcPct val="150000"/>
                        </a:lnSpc>
                        <a:buNone/>
                      </a:pPr>
                      <a:r>
                        <a:rPr lang="en-IN" sz="1200">
                          <a:effectLst/>
                          <a:latin typeface="Times New Roman" panose="02020603050405020304" pitchFamily="18" charset="0"/>
                          <a:cs typeface="Times New Roman" panose="02020603050405020304" pitchFamily="18" charset="0"/>
                        </a:rPr>
                        <a:t>Persuasive design</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ctr">
                        <a:lnSpc>
                          <a:spcPct val="150000"/>
                        </a:lnSpc>
                        <a:buNone/>
                      </a:pPr>
                      <a:r>
                        <a:rPr lang="en-IN" sz="1200" dirty="0">
                          <a:effectLst/>
                          <a:latin typeface="Times New Roman" panose="02020603050405020304" pitchFamily="18" charset="0"/>
                          <a:cs typeface="Times New Roman" panose="02020603050405020304" pitchFamily="18" charset="0"/>
                        </a:rPr>
                        <a:t>Autoplay and notification awareness (</a:t>
                      </a:r>
                      <a:r>
                        <a:rPr lang="en-IN" sz="1200" dirty="0" err="1">
                          <a:effectLst/>
                          <a:latin typeface="Times New Roman" panose="02020603050405020304" pitchFamily="18" charset="0"/>
                          <a:cs typeface="Times New Roman" panose="02020603050405020304" pitchFamily="18" charset="0"/>
                        </a:rPr>
                        <a:t>Žmavc</a:t>
                      </a:r>
                      <a:r>
                        <a:rPr lang="en-IN" sz="1200" dirty="0">
                          <a:effectLst/>
                          <a:latin typeface="Times New Roman" panose="02020603050405020304" pitchFamily="18" charset="0"/>
                          <a:cs typeface="Times New Roman" panose="02020603050405020304" pitchFamily="18" charset="0"/>
                        </a:rPr>
                        <a:t>, et al., 2025)</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659749532"/>
                  </a:ext>
                </a:extLst>
              </a:tr>
            </a:tbl>
          </a:graphicData>
        </a:graphic>
      </p:graphicFrame>
    </p:spTree>
    <p:extLst>
      <p:ext uri="{BB962C8B-B14F-4D97-AF65-F5344CB8AC3E}">
        <p14:creationId xmlns:p14="http://schemas.microsoft.com/office/powerpoint/2010/main" val="33498656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1D05-376B-3953-1DDD-8A87513C9FDF}"/>
              </a:ext>
            </a:extLst>
          </p:cNvPr>
          <p:cNvSpPr>
            <a:spLocks noGrp="1"/>
          </p:cNvSpPr>
          <p:nvPr>
            <p:ph type="title"/>
          </p:nvPr>
        </p:nvSpPr>
        <p:spPr>
          <a:xfrm>
            <a:off x="838200" y="176589"/>
            <a:ext cx="10515600" cy="1325563"/>
          </a:xfrm>
        </p:spPr>
        <p:txBody>
          <a:bodyPr/>
          <a:lstStyle/>
          <a:p>
            <a:pPr algn="ctr"/>
            <a:r>
              <a:rPr lang="en-IN" b="1" dirty="0">
                <a:latin typeface="Times New Roman" panose="02020603050405020304" pitchFamily="18" charset="0"/>
                <a:cs typeface="Times New Roman" panose="02020603050405020304" pitchFamily="18" charset="0"/>
              </a:rPr>
              <a:t>Expected outcomes and 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08E25A-3BC7-F244-C400-C762C527DE52}"/>
              </a:ext>
            </a:extLst>
          </p:cNvPr>
          <p:cNvSpPr>
            <a:spLocks noGrp="1"/>
          </p:cNvSpPr>
          <p:nvPr>
            <p:ph idx="1"/>
          </p:nvPr>
        </p:nvSpPr>
        <p:spPr>
          <a:xfrm>
            <a:off x="479981" y="1775316"/>
            <a:ext cx="11133841" cy="4351338"/>
          </a:xfrm>
        </p:spPr>
        <p:txBody>
          <a:bodyPr/>
          <a:lstStyle/>
          <a:p>
            <a:pPr lvl="0"/>
            <a:r>
              <a:rPr lang="en-IN" sz="2400" dirty="0">
                <a:latin typeface="Times New Roman" panose="02020603050405020304" pitchFamily="18" charset="0"/>
                <a:cs typeface="Times New Roman" panose="02020603050405020304" pitchFamily="18" charset="0"/>
              </a:rPr>
              <a:t>Reduced unnecessary recreational screen time</a:t>
            </a:r>
          </a:p>
          <a:p>
            <a:pPr lvl="0"/>
            <a:r>
              <a:rPr lang="en-IN" sz="2400" dirty="0">
                <a:latin typeface="Times New Roman" panose="02020603050405020304" pitchFamily="18" charset="0"/>
                <a:cs typeface="Times New Roman" panose="02020603050405020304" pitchFamily="18" charset="0"/>
              </a:rPr>
              <a:t>Improved bedtime and sleep routines</a:t>
            </a:r>
          </a:p>
          <a:p>
            <a:pPr lvl="0"/>
            <a:r>
              <a:rPr lang="en-IN" sz="2400" dirty="0">
                <a:latin typeface="Times New Roman" panose="02020603050405020304" pitchFamily="18" charset="0"/>
                <a:cs typeface="Times New Roman" panose="02020603050405020304" pitchFamily="18" charset="0"/>
              </a:rPr>
              <a:t>Increased physical activity</a:t>
            </a:r>
          </a:p>
          <a:p>
            <a:pPr lvl="0"/>
            <a:r>
              <a:rPr lang="en-IN" sz="2400" dirty="0">
                <a:latin typeface="Times New Roman" panose="02020603050405020304" pitchFamily="18" charset="0"/>
                <a:cs typeface="Times New Roman" panose="02020603050405020304" pitchFamily="18" charset="0"/>
              </a:rPr>
              <a:t>Improved digital-health awareness (Lai et al., 2025)</a:t>
            </a:r>
          </a:p>
          <a:p>
            <a:endParaRPr lang="en-IN" dirty="0">
              <a:latin typeface="Times New Roman" panose="02020603050405020304" pitchFamily="18" charset="0"/>
              <a:cs typeface="Times New Roman" panose="02020603050405020304" pitchFamily="18" charset="0"/>
            </a:endParaRPr>
          </a:p>
        </p:txBody>
      </p:sp>
      <p:pic>
        <p:nvPicPr>
          <p:cNvPr id="10242" name="Picture 2" descr="B1 ESL: Peer Pressure Modals Lesson">
            <a:extLst>
              <a:ext uri="{FF2B5EF4-FFF2-40B4-BE49-F238E27FC236}">
                <a16:creationId xmlns:a16="http://schemas.microsoft.com/office/drawing/2014/main" id="{30599D25-910E-7946-28AB-6863E0F80E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8355" y="1370177"/>
            <a:ext cx="3841060" cy="28029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A62CCF1B-E64C-3855-4EAE-E3E3EFF83F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3115" y="3852387"/>
            <a:ext cx="4019109" cy="2679406"/>
          </a:xfrm>
          <a:prstGeom prst="rect">
            <a:avLst/>
          </a:prstGeom>
        </p:spPr>
      </p:pic>
    </p:spTree>
    <p:extLst>
      <p:ext uri="{BB962C8B-B14F-4D97-AF65-F5344CB8AC3E}">
        <p14:creationId xmlns:p14="http://schemas.microsoft.com/office/powerpoint/2010/main" val="42240301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B3133-B115-2A80-38D8-1EE025EE78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A920FF-614B-F11A-C06F-08BE430BDA58}"/>
              </a:ext>
            </a:extLst>
          </p:cNvPr>
          <p:cNvSpPr>
            <a:spLocks noGrp="1"/>
          </p:cNvSpPr>
          <p:nvPr>
            <p:ph type="title"/>
          </p:nvPr>
        </p:nvSpPr>
        <p:spPr>
          <a:xfrm>
            <a:off x="838200" y="176589"/>
            <a:ext cx="10515600" cy="1325563"/>
          </a:xfrm>
        </p:spPr>
        <p:txBody>
          <a:bodyPr/>
          <a:lstStyle/>
          <a:p>
            <a:pPr algn="ctr"/>
            <a:r>
              <a:rPr lang="en-IN" b="1" dirty="0">
                <a:latin typeface="Times New Roman" panose="02020603050405020304" pitchFamily="18" charset="0"/>
                <a:cs typeface="Times New Roman" panose="02020603050405020304" pitchFamily="18" charset="0"/>
              </a:rPr>
              <a:t>Expected outcomes and 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8C6F4BF-4416-BF1F-AE36-9F1FCACE3767}"/>
              </a:ext>
            </a:extLst>
          </p:cNvPr>
          <p:cNvSpPr>
            <a:spLocks noGrp="1"/>
          </p:cNvSpPr>
          <p:nvPr>
            <p:ph idx="1"/>
          </p:nvPr>
        </p:nvSpPr>
        <p:spPr>
          <a:xfrm>
            <a:off x="479982" y="1775316"/>
            <a:ext cx="7061462" cy="4351338"/>
          </a:xfrm>
        </p:spPr>
        <p:txBody>
          <a:bodyPr/>
          <a:lstStyle/>
          <a:p>
            <a:pPr lvl="0"/>
            <a:r>
              <a:rPr lang="en-IN" sz="2400" dirty="0">
                <a:latin typeface="Times New Roman" panose="02020603050405020304" pitchFamily="18" charset="0"/>
                <a:cs typeface="Times New Roman" panose="02020603050405020304" pitchFamily="18" charset="0"/>
              </a:rPr>
              <a:t>Greater self-regulation</a:t>
            </a:r>
          </a:p>
          <a:p>
            <a:pPr lvl="0"/>
            <a:r>
              <a:rPr lang="en-IN" sz="2400" dirty="0">
                <a:latin typeface="Times New Roman" panose="02020603050405020304" pitchFamily="18" charset="0"/>
                <a:cs typeface="Times New Roman" panose="02020603050405020304" pitchFamily="18" charset="0"/>
              </a:rPr>
              <a:t>Increased offline social participation</a:t>
            </a:r>
          </a:p>
          <a:p>
            <a:pPr lvl="0"/>
            <a:r>
              <a:rPr lang="en-IN" sz="2400" dirty="0">
                <a:latin typeface="Times New Roman" panose="02020603050405020304" pitchFamily="18" charset="0"/>
                <a:cs typeface="Times New Roman" panose="02020603050405020304" pitchFamily="18" charset="0"/>
              </a:rPr>
              <a:t>Improved confidence in managing screen use</a:t>
            </a:r>
          </a:p>
        </p:txBody>
      </p:sp>
      <p:pic>
        <p:nvPicPr>
          <p:cNvPr id="8" name="Picture 7">
            <a:extLst>
              <a:ext uri="{FF2B5EF4-FFF2-40B4-BE49-F238E27FC236}">
                <a16:creationId xmlns:a16="http://schemas.microsoft.com/office/drawing/2014/main" id="{F9D5542D-8F84-3C27-FED7-F2E2A4CCAC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2140" y="1502152"/>
            <a:ext cx="4110086" cy="4110086"/>
          </a:xfrm>
          <a:prstGeom prst="rect">
            <a:avLst/>
          </a:prstGeom>
        </p:spPr>
      </p:pic>
      <p:pic>
        <p:nvPicPr>
          <p:cNvPr id="11" name="Picture 10">
            <a:extLst>
              <a:ext uri="{FF2B5EF4-FFF2-40B4-BE49-F238E27FC236}">
                <a16:creationId xmlns:a16="http://schemas.microsoft.com/office/drawing/2014/main" id="{E7862272-5F45-A7ED-1F55-45D650B0426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4238" y="3429000"/>
            <a:ext cx="4254239" cy="2836159"/>
          </a:xfrm>
          <a:prstGeom prst="rect">
            <a:avLst/>
          </a:prstGeom>
        </p:spPr>
      </p:pic>
    </p:spTree>
    <p:extLst>
      <p:ext uri="{BB962C8B-B14F-4D97-AF65-F5344CB8AC3E}">
        <p14:creationId xmlns:p14="http://schemas.microsoft.com/office/powerpoint/2010/main" val="35115591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18B0D-9C15-A305-156C-1AD4648272FC}"/>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Reference List</a:t>
            </a:r>
            <a:endParaRPr lang="en-IN" dirty="0"/>
          </a:p>
        </p:txBody>
      </p:sp>
      <p:sp>
        <p:nvSpPr>
          <p:cNvPr id="3" name="Content Placeholder 2">
            <a:extLst>
              <a:ext uri="{FF2B5EF4-FFF2-40B4-BE49-F238E27FC236}">
                <a16:creationId xmlns:a16="http://schemas.microsoft.com/office/drawing/2014/main" id="{0F2B7431-136F-AD80-B843-2322048CAAA9}"/>
              </a:ext>
            </a:extLst>
          </p:cNvPr>
          <p:cNvSpPr>
            <a:spLocks noGrp="1"/>
          </p:cNvSpPr>
          <p:nvPr>
            <p:ph idx="1"/>
          </p:nvPr>
        </p:nvSpPr>
        <p:spPr/>
        <p:txBody>
          <a:bodyPr>
            <a:normAutofit/>
          </a:bodyPr>
          <a:lstStyle/>
          <a:p>
            <a:r>
              <a:rPr lang="en-IN" sz="1600" dirty="0" err="1">
                <a:latin typeface="Times New Roman" panose="02020603050405020304" pitchFamily="18" charset="0"/>
                <a:cs typeface="Times New Roman" panose="02020603050405020304" pitchFamily="18" charset="0"/>
              </a:rPr>
              <a:t>Brautsch</a:t>
            </a:r>
            <a:r>
              <a:rPr lang="en-IN" sz="1600" dirty="0">
                <a:latin typeface="Times New Roman" panose="02020603050405020304" pitchFamily="18" charset="0"/>
                <a:cs typeface="Times New Roman" panose="02020603050405020304" pitchFamily="18" charset="0"/>
              </a:rPr>
              <a:t>, L.A., Lund, L., Andersen, M.M., Jennum, P.J., Folker, A.P. and Andersen, S., 2023. Digital media use and sleep in late adolescence and young adulthood: A systematic review. Sleep medicine reviews, 68, p.101742. </a:t>
            </a:r>
            <a:r>
              <a:rPr lang="en-IN" sz="1600" u="sng" dirty="0">
                <a:latin typeface="Times New Roman" panose="02020603050405020304" pitchFamily="18" charset="0"/>
                <a:cs typeface="Times New Roman" panose="02020603050405020304" pitchFamily="18" charset="0"/>
                <a:hlinkClick r:id="rId2"/>
              </a:rPr>
              <a:t>https://doi.org/10.1016/j.smrv.2022.101742</a:t>
            </a:r>
            <a:r>
              <a:rPr lang="en-IN" sz="1600" dirty="0">
                <a:latin typeface="Times New Roman" panose="02020603050405020304" pitchFamily="18" charset="0"/>
                <a:cs typeface="Times New Roman" panose="02020603050405020304" pitchFamily="18" charset="0"/>
              </a:rPr>
              <a:t> </a:t>
            </a:r>
          </a:p>
          <a:p>
            <a:r>
              <a:rPr lang="en-IN" sz="1600" dirty="0">
                <a:latin typeface="Times New Roman" panose="02020603050405020304" pitchFamily="18" charset="0"/>
                <a:cs typeface="Times New Roman" panose="02020603050405020304" pitchFamily="18" charset="0"/>
              </a:rPr>
              <a:t>CDC., 2024. </a:t>
            </a:r>
            <a:r>
              <a:rPr lang="en-IN" sz="1600" i="1" dirty="0">
                <a:latin typeface="Times New Roman" panose="02020603050405020304" pitchFamily="18" charset="0"/>
                <a:cs typeface="Times New Roman" panose="02020603050405020304" pitchFamily="18" charset="0"/>
              </a:rPr>
              <a:t>Tips to support healthy routines for children and teens</a:t>
            </a:r>
            <a:r>
              <a:rPr lang="en-IN" sz="1600" dirty="0">
                <a:latin typeface="Times New Roman" panose="02020603050405020304" pitchFamily="18" charset="0"/>
                <a:cs typeface="Times New Roman" panose="02020603050405020304" pitchFamily="18" charset="0"/>
              </a:rPr>
              <a:t>. [online] Healthy Weight and Growth. Available at: </a:t>
            </a:r>
            <a:r>
              <a:rPr lang="en-IN" sz="1600" u="sng" dirty="0">
                <a:latin typeface="Times New Roman" panose="02020603050405020304" pitchFamily="18" charset="0"/>
                <a:cs typeface="Times New Roman" panose="02020603050405020304" pitchFamily="18" charset="0"/>
                <a:hlinkClick r:id="rId3"/>
              </a:rPr>
              <a:t>https://www.cdc.gov/healthy-weight-growth/tips-parents-caregivers/index.html</a:t>
            </a:r>
            <a:endParaRPr lang="en-IN" sz="1600" u="sng" dirty="0">
              <a:latin typeface="Times New Roman" panose="02020603050405020304" pitchFamily="18" charset="0"/>
              <a:cs typeface="Times New Roman" panose="02020603050405020304" pitchFamily="18" charset="0"/>
            </a:endParaRPr>
          </a:p>
          <a:p>
            <a:r>
              <a:rPr lang="en-IN" sz="1600" dirty="0">
                <a:latin typeface="Times New Roman" panose="02020603050405020304" pitchFamily="18" charset="0"/>
                <a:cs typeface="Times New Roman" panose="02020603050405020304" pitchFamily="18" charset="0"/>
              </a:rPr>
              <a:t>CS, G., </a:t>
            </a:r>
            <a:r>
              <a:rPr lang="en-IN" sz="1600" dirty="0" err="1">
                <a:latin typeface="Times New Roman" panose="02020603050405020304" pitchFamily="18" charset="0"/>
                <a:cs typeface="Times New Roman" panose="02020603050405020304" pitchFamily="18" charset="0"/>
              </a:rPr>
              <a:t>Tumati</a:t>
            </a:r>
            <a:r>
              <a:rPr lang="en-IN" sz="1600" dirty="0">
                <a:latin typeface="Times New Roman" panose="02020603050405020304" pitchFamily="18" charset="0"/>
                <a:cs typeface="Times New Roman" panose="02020603050405020304" pitchFamily="18" charset="0"/>
              </a:rPr>
              <a:t>, K.R. and Ramisetty, U.M., 2024. The Impact of Screen Time on Sleep Patterns in School-Aged Children: A Cross-Sectional Analysis. </a:t>
            </a:r>
            <a:r>
              <a:rPr lang="en-IN" sz="1600" i="1" dirty="0" err="1">
                <a:latin typeface="Times New Roman" panose="02020603050405020304" pitchFamily="18" charset="0"/>
                <a:cs typeface="Times New Roman" panose="02020603050405020304" pitchFamily="18" charset="0"/>
              </a:rPr>
              <a:t>Cureus</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16</a:t>
            </a:r>
            <a:r>
              <a:rPr lang="en-IN" sz="1600" dirty="0">
                <a:latin typeface="Times New Roman" panose="02020603050405020304" pitchFamily="18" charset="0"/>
                <a:cs typeface="Times New Roman" panose="02020603050405020304" pitchFamily="18" charset="0"/>
              </a:rPr>
              <a:t>(2), pp.e55229-e55229.</a:t>
            </a:r>
            <a:endParaRPr lang="en-IN" sz="1200" dirty="0">
              <a:latin typeface="Times New Roman" panose="02020603050405020304" pitchFamily="18" charset="0"/>
              <a:cs typeface="Times New Roman" panose="02020603050405020304" pitchFamily="18" charset="0"/>
            </a:endParaRPr>
          </a:p>
          <a:p>
            <a:r>
              <a:rPr lang="en-IN" sz="1600" dirty="0">
                <a:latin typeface="Times New Roman" panose="02020603050405020304" pitchFamily="18" charset="0"/>
                <a:cs typeface="Times New Roman" panose="02020603050405020304" pitchFamily="18" charset="0"/>
              </a:rPr>
              <a:t>Department of Health and Social Care., 2026. </a:t>
            </a:r>
            <a:r>
              <a:rPr lang="en-IN" sz="1600" i="1" dirty="0">
                <a:latin typeface="Times New Roman" panose="02020603050405020304" pitchFamily="18" charset="0"/>
                <a:cs typeface="Times New Roman" panose="02020603050405020304" pitchFamily="18" charset="0"/>
              </a:rPr>
              <a:t>UK chief medical officers’ physical activity guidelines</a:t>
            </a:r>
            <a:r>
              <a:rPr lang="en-IN" sz="1600" dirty="0">
                <a:latin typeface="Times New Roman" panose="02020603050405020304" pitchFamily="18" charset="0"/>
                <a:cs typeface="Times New Roman" panose="02020603050405020304" pitchFamily="18" charset="0"/>
              </a:rPr>
              <a:t>. [online] GOV.UK. Available at: </a:t>
            </a:r>
            <a:r>
              <a:rPr lang="en-IN" sz="1600" u="sng" dirty="0">
                <a:latin typeface="Times New Roman" panose="02020603050405020304" pitchFamily="18" charset="0"/>
                <a:cs typeface="Times New Roman" panose="02020603050405020304" pitchFamily="18" charset="0"/>
                <a:hlinkClick r:id="rId4"/>
              </a:rPr>
              <a:t>https://www.gov.uk/government/publications/physical-activity-guidelines-uk-chief-medical-officers-report/uk-chief-medical-officers-physical-activity-guidelines</a:t>
            </a:r>
            <a:endParaRPr lang="en-IN" sz="1600" dirty="0">
              <a:latin typeface="Times New Roman" panose="02020603050405020304" pitchFamily="18" charset="0"/>
              <a:cs typeface="Times New Roman" panose="02020603050405020304" pitchFamily="18" charset="0"/>
            </a:endParaRPr>
          </a:p>
          <a:p>
            <a:r>
              <a:rPr lang="en-IN" sz="1600" dirty="0">
                <a:latin typeface="Times New Roman" panose="02020603050405020304" pitchFamily="18" charset="0"/>
                <a:cs typeface="Times New Roman" panose="02020603050405020304" pitchFamily="18" charset="0"/>
              </a:rPr>
              <a:t>Dineen, S., 2026. </a:t>
            </a:r>
            <a:r>
              <a:rPr lang="en-IN" sz="1600" i="1" dirty="0">
                <a:latin typeface="Times New Roman" panose="02020603050405020304" pitchFamily="18" charset="0"/>
                <a:cs typeface="Times New Roman" panose="02020603050405020304" pitchFamily="18" charset="0"/>
              </a:rPr>
              <a:t>The hidden health effects of too much screen time</a:t>
            </a:r>
            <a:r>
              <a:rPr lang="en-IN" sz="1600" dirty="0">
                <a:latin typeface="Times New Roman" panose="02020603050405020304" pitchFamily="18" charset="0"/>
                <a:cs typeface="Times New Roman" panose="02020603050405020304" pitchFamily="18" charset="0"/>
              </a:rPr>
              <a:t>. [online] St. Joseph’s Health. Available at: </a:t>
            </a:r>
            <a:r>
              <a:rPr lang="en-IN" sz="1600" u="sng" dirty="0">
                <a:latin typeface="Times New Roman" panose="02020603050405020304" pitchFamily="18" charset="0"/>
                <a:cs typeface="Times New Roman" panose="02020603050405020304" pitchFamily="18" charset="0"/>
                <a:hlinkClick r:id="rId5"/>
              </a:rPr>
              <a:t>https://stjosephshealth.org/healthy-you/the-hidden-health-effects-of-too-much-screen-time/</a:t>
            </a:r>
            <a:endParaRPr lang="en-IN" sz="1600" u="sng" dirty="0">
              <a:latin typeface="Times New Roman" panose="02020603050405020304" pitchFamily="18" charset="0"/>
              <a:cs typeface="Times New Roman" panose="02020603050405020304" pitchFamily="18" charset="0"/>
            </a:endParaRPr>
          </a:p>
          <a:p>
            <a:r>
              <a:rPr lang="en-IN" sz="1400" dirty="0">
                <a:latin typeface="Times New Roman" panose="02020603050405020304" pitchFamily="18" charset="0"/>
                <a:cs typeface="Times New Roman" panose="02020603050405020304" pitchFamily="18" charset="0"/>
              </a:rPr>
              <a:t>Gomes, K. and Goldman, R.D., 2024. Screen time and sleep in children. </a:t>
            </a:r>
            <a:r>
              <a:rPr lang="en-IN" sz="1400" i="1" dirty="0">
                <a:latin typeface="Times New Roman" panose="02020603050405020304" pitchFamily="18" charset="0"/>
                <a:cs typeface="Times New Roman" panose="02020603050405020304" pitchFamily="18" charset="0"/>
              </a:rPr>
              <a:t>Canadian Family Physician</a:t>
            </a:r>
            <a:r>
              <a:rPr lang="en-IN" sz="1400" dirty="0">
                <a:latin typeface="Times New Roman" panose="02020603050405020304" pitchFamily="18" charset="0"/>
                <a:cs typeface="Times New Roman" panose="02020603050405020304" pitchFamily="18" charset="0"/>
              </a:rPr>
              <a:t>, 70(6), pp.388–390.  </a:t>
            </a:r>
            <a:r>
              <a:rPr lang="en-IN" sz="1400" u="sng" dirty="0">
                <a:latin typeface="Times New Roman" panose="02020603050405020304" pitchFamily="18" charset="0"/>
                <a:cs typeface="Times New Roman" panose="02020603050405020304" pitchFamily="18" charset="0"/>
                <a:hlinkClick r:id="rId6"/>
              </a:rPr>
              <a:t>https://doi.org/10.46747/cfp.7006388</a:t>
            </a:r>
            <a:endParaRPr lang="en-IN" sz="1400" u="sng" dirty="0">
              <a:latin typeface="Times New Roman" panose="02020603050405020304" pitchFamily="18" charset="0"/>
              <a:cs typeface="Times New Roman" panose="02020603050405020304" pitchFamily="18" charset="0"/>
            </a:endParaRPr>
          </a:p>
          <a:p>
            <a:r>
              <a:rPr lang="en-IN" sz="1600" dirty="0">
                <a:latin typeface="Times New Roman" panose="02020603050405020304" pitchFamily="18" charset="0"/>
                <a:cs typeface="Times New Roman" panose="02020603050405020304" pitchFamily="18" charset="0"/>
              </a:rPr>
              <a:t>Kar, S.S., Dube, R., Goud, B.K.M., </a:t>
            </a:r>
            <a:r>
              <a:rPr lang="en-IN" sz="1600" dirty="0" err="1">
                <a:latin typeface="Times New Roman" panose="02020603050405020304" pitchFamily="18" charset="0"/>
                <a:cs typeface="Times New Roman" panose="02020603050405020304" pitchFamily="18" charset="0"/>
              </a:rPr>
              <a:t>Gibrata</a:t>
            </a:r>
            <a:r>
              <a:rPr lang="en-IN" sz="1600" dirty="0">
                <a:latin typeface="Times New Roman" panose="02020603050405020304" pitchFamily="18" charset="0"/>
                <a:cs typeface="Times New Roman" panose="02020603050405020304" pitchFamily="18" charset="0"/>
              </a:rPr>
              <a:t>, Q.S., El-</a:t>
            </a:r>
            <a:r>
              <a:rPr lang="en-IN" sz="1600" dirty="0" err="1">
                <a:latin typeface="Times New Roman" panose="02020603050405020304" pitchFamily="18" charset="0"/>
                <a:cs typeface="Times New Roman" panose="02020603050405020304" pitchFamily="18" charset="0"/>
              </a:rPr>
              <a:t>Balbissi</a:t>
            </a:r>
            <a:r>
              <a:rPr lang="en-IN" sz="1600" dirty="0">
                <a:latin typeface="Times New Roman" panose="02020603050405020304" pitchFamily="18" charset="0"/>
                <a:cs typeface="Times New Roman" panose="02020603050405020304" pitchFamily="18" charset="0"/>
              </a:rPr>
              <a:t>, A.A., Al Salim, T.A. and </a:t>
            </a:r>
            <a:r>
              <a:rPr lang="en-IN" sz="1600" dirty="0" err="1">
                <a:latin typeface="Times New Roman" panose="02020603050405020304" pitchFamily="18" charset="0"/>
                <a:cs typeface="Times New Roman" panose="02020603050405020304" pitchFamily="18" charset="0"/>
              </a:rPr>
              <a:t>Fatayerji</a:t>
            </a:r>
            <a:r>
              <a:rPr lang="en-IN" sz="1600" dirty="0">
                <a:latin typeface="Times New Roman" panose="02020603050405020304" pitchFamily="18" charset="0"/>
                <a:cs typeface="Times New Roman" panose="02020603050405020304" pitchFamily="18" charset="0"/>
              </a:rPr>
              <a:t>, R.N.M.A.K., 2025. Impact of screen time on development of children. </a:t>
            </a:r>
            <a:r>
              <a:rPr lang="en-IN" sz="1600" i="1" dirty="0">
                <a:latin typeface="Times New Roman" panose="02020603050405020304" pitchFamily="18" charset="0"/>
                <a:cs typeface="Times New Roman" panose="02020603050405020304" pitchFamily="18" charset="0"/>
              </a:rPr>
              <a:t>Children</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12</a:t>
            </a:r>
            <a:r>
              <a:rPr lang="en-IN" sz="1600" dirty="0">
                <a:latin typeface="Times New Roman" panose="02020603050405020304" pitchFamily="18" charset="0"/>
                <a:cs typeface="Times New Roman" panose="02020603050405020304" pitchFamily="18" charset="0"/>
              </a:rPr>
              <a:t>(10), p.1297.</a:t>
            </a:r>
            <a:endParaRPr lang="en-IN" sz="1050" dirty="0">
              <a:latin typeface="Times New Roman" panose="02020603050405020304" pitchFamily="18" charset="0"/>
              <a:cs typeface="Times New Roman" panose="02020603050405020304" pitchFamily="18" charset="0"/>
            </a:endParaRPr>
          </a:p>
          <a:p>
            <a:endParaRPr lang="en-IN" sz="1600" dirty="0">
              <a:latin typeface="Times New Roman" panose="02020603050405020304" pitchFamily="18" charset="0"/>
              <a:cs typeface="Times New Roman" panose="02020603050405020304" pitchFamily="18" charset="0"/>
            </a:endParaRPr>
          </a:p>
          <a:p>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6453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5504F0-4C74-FE64-3DBD-1129C047D97E}"/>
              </a:ext>
            </a:extLst>
          </p:cNvPr>
          <p:cNvSpPr>
            <a:spLocks noGrp="1"/>
          </p:cNvSpPr>
          <p:nvPr>
            <p:ph idx="1"/>
          </p:nvPr>
        </p:nvSpPr>
        <p:spPr>
          <a:xfrm>
            <a:off x="309401" y="599591"/>
            <a:ext cx="11283885" cy="5658818"/>
          </a:xfrm>
        </p:spPr>
        <p:txBody>
          <a:bodyPr>
            <a:normAutofit fontScale="77500" lnSpcReduction="20000"/>
          </a:bodyPr>
          <a:lstStyle/>
          <a:p>
            <a:r>
              <a:rPr lang="en-IN" sz="2000" dirty="0">
                <a:latin typeface="Times New Roman" panose="02020603050405020304" pitchFamily="18" charset="0"/>
                <a:cs typeface="Times New Roman" panose="02020603050405020304" pitchFamily="18" charset="0"/>
              </a:rPr>
              <a:t>Lai, N.M., Lim, Y.S., </a:t>
            </a:r>
            <a:r>
              <a:rPr lang="en-IN" sz="2000" dirty="0" err="1">
                <a:latin typeface="Times New Roman" panose="02020603050405020304" pitchFamily="18" charset="0"/>
                <a:cs typeface="Times New Roman" panose="02020603050405020304" pitchFamily="18" charset="0"/>
              </a:rPr>
              <a:t>Chaiyakunapruk</a:t>
            </a:r>
            <a:r>
              <a:rPr lang="en-IN" sz="2000" dirty="0">
                <a:latin typeface="Times New Roman" panose="02020603050405020304" pitchFamily="18" charset="0"/>
                <a:cs typeface="Times New Roman" panose="02020603050405020304" pitchFamily="18" charset="0"/>
              </a:rPr>
              <a:t>, N., Lee, S.W.H., </a:t>
            </a:r>
            <a:r>
              <a:rPr lang="en-IN" sz="2000" dirty="0" err="1">
                <a:latin typeface="Times New Roman" panose="02020603050405020304" pitchFamily="18" charset="0"/>
                <a:cs typeface="Times New Roman" panose="02020603050405020304" pitchFamily="18" charset="0"/>
              </a:rPr>
              <a:t>Liabsuetrakul</a:t>
            </a:r>
            <a:r>
              <a:rPr lang="en-IN" sz="2000" dirty="0">
                <a:latin typeface="Times New Roman" panose="02020603050405020304" pitchFamily="18" charset="0"/>
                <a:cs typeface="Times New Roman" panose="02020603050405020304" pitchFamily="18" charset="0"/>
              </a:rPr>
              <a:t>, T., Sabbir, M., Mahmud, S.H., Siddiqi, U.R., Ahmed, T., Hasan, F.U. and Kuan, P.X., 2025. The effectiveness of school‐based interventions for reducing screen time–a systematic review and meta‐analysis. Child and adolescent mental health, 30(3), pp.223-237. </a:t>
            </a:r>
            <a:r>
              <a:rPr lang="en-IN" sz="2000" u="sng" dirty="0">
                <a:latin typeface="Times New Roman" panose="02020603050405020304" pitchFamily="18" charset="0"/>
                <a:cs typeface="Times New Roman" panose="02020603050405020304" pitchFamily="18" charset="0"/>
                <a:hlinkClick r:id="rId2"/>
              </a:rPr>
              <a:t>https://doi.org/10.1111/camh.70022</a:t>
            </a:r>
            <a:r>
              <a:rPr lang="en-IN" sz="2000" dirty="0">
                <a:latin typeface="Times New Roman" panose="02020603050405020304" pitchFamily="18" charset="0"/>
                <a:cs typeface="Times New Roman" panose="02020603050405020304" pitchFamily="18" charset="0"/>
              </a:rPr>
              <a:t> </a:t>
            </a:r>
          </a:p>
          <a:p>
            <a:r>
              <a:rPr lang="en-IN" sz="2000" dirty="0" err="1">
                <a:latin typeface="Times New Roman" panose="02020603050405020304" pitchFamily="18" charset="0"/>
                <a:cs typeface="Times New Roman" panose="02020603050405020304" pitchFamily="18" charset="0"/>
              </a:rPr>
              <a:t>Muppalla</a:t>
            </a:r>
            <a:r>
              <a:rPr lang="en-IN" sz="2000" dirty="0">
                <a:latin typeface="Times New Roman" panose="02020603050405020304" pitchFamily="18" charset="0"/>
                <a:cs typeface="Times New Roman" panose="02020603050405020304" pitchFamily="18" charset="0"/>
              </a:rPr>
              <a:t>, S.K., </a:t>
            </a:r>
            <a:r>
              <a:rPr lang="en-IN" sz="2000" dirty="0" err="1">
                <a:latin typeface="Times New Roman" panose="02020603050405020304" pitchFamily="18" charset="0"/>
                <a:cs typeface="Times New Roman" panose="02020603050405020304" pitchFamily="18" charset="0"/>
              </a:rPr>
              <a:t>Vuppalapati</a:t>
            </a:r>
            <a:r>
              <a:rPr lang="en-IN" sz="2000" dirty="0">
                <a:latin typeface="Times New Roman" panose="02020603050405020304" pitchFamily="18" charset="0"/>
                <a:cs typeface="Times New Roman" panose="02020603050405020304" pitchFamily="18" charset="0"/>
              </a:rPr>
              <a:t>, S., </a:t>
            </a:r>
            <a:r>
              <a:rPr lang="en-IN" sz="2000" dirty="0" err="1">
                <a:latin typeface="Times New Roman" panose="02020603050405020304" pitchFamily="18" charset="0"/>
                <a:cs typeface="Times New Roman" panose="02020603050405020304" pitchFamily="18" charset="0"/>
              </a:rPr>
              <a:t>Pulliahgaru</a:t>
            </a:r>
            <a:r>
              <a:rPr lang="en-IN" sz="2000" dirty="0">
                <a:latin typeface="Times New Roman" panose="02020603050405020304" pitchFamily="18" charset="0"/>
                <a:cs typeface="Times New Roman" panose="02020603050405020304" pitchFamily="18" charset="0"/>
              </a:rPr>
              <a:t>, A.R., Sreenivasulu, H. and </a:t>
            </a:r>
            <a:r>
              <a:rPr lang="en-IN" sz="2000" dirty="0" err="1">
                <a:latin typeface="Times New Roman" panose="02020603050405020304" pitchFamily="18" charset="0"/>
                <a:cs typeface="Times New Roman" panose="02020603050405020304" pitchFamily="18" charset="0"/>
              </a:rPr>
              <a:t>kumar</a:t>
            </a:r>
            <a:r>
              <a:rPr lang="en-IN" sz="2000" dirty="0">
                <a:latin typeface="Times New Roman" panose="02020603050405020304" pitchFamily="18" charset="0"/>
                <a:cs typeface="Times New Roman" panose="02020603050405020304" pitchFamily="18" charset="0"/>
              </a:rPr>
              <a:t> </a:t>
            </a:r>
            <a:r>
              <a:rPr lang="en-IN" sz="2000" dirty="0" err="1">
                <a:latin typeface="Times New Roman" panose="02020603050405020304" pitchFamily="18" charset="0"/>
                <a:cs typeface="Times New Roman" panose="02020603050405020304" pitchFamily="18" charset="0"/>
              </a:rPr>
              <a:t>Muppalla</a:t>
            </a:r>
            <a:r>
              <a:rPr lang="en-IN" sz="2000" dirty="0">
                <a:latin typeface="Times New Roman" panose="02020603050405020304" pitchFamily="18" charset="0"/>
                <a:cs typeface="Times New Roman" panose="02020603050405020304" pitchFamily="18" charset="0"/>
              </a:rPr>
              <a:t>, S., 2023. Effects of excessive screen time on child development: an updated review and strategies for management. </a:t>
            </a:r>
            <a:r>
              <a:rPr lang="en-IN" sz="2000" i="1" dirty="0" err="1">
                <a:latin typeface="Times New Roman" panose="02020603050405020304" pitchFamily="18" charset="0"/>
                <a:cs typeface="Times New Roman" panose="02020603050405020304" pitchFamily="18" charset="0"/>
              </a:rPr>
              <a:t>Cureus</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15</a:t>
            </a:r>
            <a:r>
              <a:rPr lang="en-IN" sz="2000" dirty="0">
                <a:latin typeface="Times New Roman" panose="02020603050405020304" pitchFamily="18" charset="0"/>
                <a:cs typeface="Times New Roman" panose="02020603050405020304" pitchFamily="18" charset="0"/>
              </a:rPr>
              <a:t>(6).</a:t>
            </a:r>
            <a:br>
              <a:rPr lang="en-IN" sz="2000" dirty="0">
                <a:latin typeface="Times New Roman" panose="02020603050405020304" pitchFamily="18" charset="0"/>
                <a:cs typeface="Times New Roman" panose="02020603050405020304" pitchFamily="18" charset="0"/>
              </a:rPr>
            </a:br>
            <a:endParaRPr lang="en-IN" sz="2000" dirty="0">
              <a:latin typeface="Times New Roman" panose="02020603050405020304" pitchFamily="18" charset="0"/>
              <a:cs typeface="Times New Roman" panose="02020603050405020304" pitchFamily="18" charset="0"/>
            </a:endParaRPr>
          </a:p>
          <a:p>
            <a:r>
              <a:rPr lang="en-IN" sz="2000" dirty="0">
                <a:latin typeface="Times New Roman" panose="02020603050405020304" pitchFamily="18" charset="0"/>
                <a:cs typeface="Times New Roman" panose="02020603050405020304" pitchFamily="18" charset="0"/>
              </a:rPr>
              <a:t>NHS., 2024. </a:t>
            </a:r>
            <a:r>
              <a:rPr lang="en-IN" sz="2000" i="1" dirty="0">
                <a:latin typeface="Times New Roman" panose="02020603050405020304" pitchFamily="18" charset="0"/>
                <a:cs typeface="Times New Roman" panose="02020603050405020304" pitchFamily="18" charset="0"/>
              </a:rPr>
              <a:t>Physical activity guidelines for children and young people</a:t>
            </a:r>
            <a:r>
              <a:rPr lang="en-IN" sz="2000" dirty="0">
                <a:latin typeface="Times New Roman" panose="02020603050405020304" pitchFamily="18" charset="0"/>
                <a:cs typeface="Times New Roman" panose="02020603050405020304" pitchFamily="18" charset="0"/>
              </a:rPr>
              <a:t>. [online] NHS. Available at: </a:t>
            </a:r>
            <a:r>
              <a:rPr lang="en-IN" sz="2000" u="sng" dirty="0">
                <a:latin typeface="Times New Roman" panose="02020603050405020304" pitchFamily="18" charset="0"/>
                <a:cs typeface="Times New Roman" panose="02020603050405020304" pitchFamily="18" charset="0"/>
                <a:hlinkClick r:id="rId3"/>
              </a:rPr>
              <a:t>https://www.nhs.uk/live-well/exercise/physical-activity-guidelines-children-and-young-people/</a:t>
            </a:r>
            <a:endParaRPr lang="en-IN" sz="2000" u="sng" dirty="0">
              <a:latin typeface="Times New Roman" panose="02020603050405020304" pitchFamily="18" charset="0"/>
              <a:cs typeface="Times New Roman" panose="02020603050405020304" pitchFamily="18" charset="0"/>
            </a:endParaRPr>
          </a:p>
          <a:p>
            <a:r>
              <a:rPr lang="en-IN" sz="2000" dirty="0" err="1">
                <a:latin typeface="Times New Roman" panose="02020603050405020304" pitchFamily="18" charset="0"/>
                <a:cs typeface="Times New Roman" panose="02020603050405020304" pitchFamily="18" charset="0"/>
              </a:rPr>
              <a:t>Panjeti</a:t>
            </a:r>
            <a:r>
              <a:rPr lang="en-IN" sz="2000" dirty="0">
                <a:latin typeface="Times New Roman" panose="02020603050405020304" pitchFamily="18" charset="0"/>
                <a:cs typeface="Times New Roman" panose="02020603050405020304" pitchFamily="18" charset="0"/>
              </a:rPr>
              <a:t>-Madan, V.N. and Ranganathan, P., 2023. Impact of screen time on children’s development: cognitive, language, physical, and social and emotional domains. </a:t>
            </a:r>
            <a:r>
              <a:rPr lang="en-IN" sz="2000" i="1" dirty="0">
                <a:latin typeface="Times New Roman" panose="02020603050405020304" pitchFamily="18" charset="0"/>
                <a:cs typeface="Times New Roman" panose="02020603050405020304" pitchFamily="18" charset="0"/>
              </a:rPr>
              <a:t>Multimodal Technologies and Interaction</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7</a:t>
            </a:r>
            <a:r>
              <a:rPr lang="en-IN" sz="2000" dirty="0">
                <a:latin typeface="Times New Roman" panose="02020603050405020304" pitchFamily="18" charset="0"/>
                <a:cs typeface="Times New Roman" panose="02020603050405020304" pitchFamily="18" charset="0"/>
              </a:rPr>
              <a:t>(5), p.52.</a:t>
            </a:r>
            <a:endParaRPr lang="en-IN" sz="2000" u="sng" dirty="0">
              <a:latin typeface="Times New Roman" panose="02020603050405020304" pitchFamily="18" charset="0"/>
              <a:cs typeface="Times New Roman" panose="02020603050405020304" pitchFamily="18" charset="0"/>
            </a:endParaRPr>
          </a:p>
          <a:p>
            <a:r>
              <a:rPr lang="en-IN" sz="2200" dirty="0">
                <a:latin typeface="Times New Roman" panose="02020603050405020304" pitchFamily="18" charset="0"/>
                <a:cs typeface="Times New Roman" panose="02020603050405020304" pitchFamily="18" charset="0"/>
              </a:rPr>
              <a:t>Priftis, N. and </a:t>
            </a:r>
            <a:r>
              <a:rPr lang="en-IN" sz="2200" dirty="0" err="1">
                <a:latin typeface="Times New Roman" panose="02020603050405020304" pitchFamily="18" charset="0"/>
                <a:cs typeface="Times New Roman" panose="02020603050405020304" pitchFamily="18" charset="0"/>
              </a:rPr>
              <a:t>Panagiotakos</a:t>
            </a:r>
            <a:r>
              <a:rPr lang="en-IN" sz="2200" dirty="0">
                <a:latin typeface="Times New Roman" panose="02020603050405020304" pitchFamily="18" charset="0"/>
                <a:cs typeface="Times New Roman" panose="02020603050405020304" pitchFamily="18" charset="0"/>
              </a:rPr>
              <a:t>, D., 2023. Screen time and its health consequences in children and adolescents. </a:t>
            </a:r>
            <a:r>
              <a:rPr lang="en-IN" sz="2200" i="1" dirty="0">
                <a:latin typeface="Times New Roman" panose="02020603050405020304" pitchFamily="18" charset="0"/>
                <a:cs typeface="Times New Roman" panose="02020603050405020304" pitchFamily="18" charset="0"/>
              </a:rPr>
              <a:t>Children</a:t>
            </a:r>
            <a:r>
              <a:rPr lang="en-IN" sz="2200" dirty="0">
                <a:latin typeface="Times New Roman" panose="02020603050405020304" pitchFamily="18" charset="0"/>
                <a:cs typeface="Times New Roman" panose="02020603050405020304" pitchFamily="18" charset="0"/>
              </a:rPr>
              <a:t>, </a:t>
            </a:r>
            <a:r>
              <a:rPr lang="en-IN" sz="2200" i="1" dirty="0">
                <a:latin typeface="Times New Roman" panose="02020603050405020304" pitchFamily="18" charset="0"/>
                <a:cs typeface="Times New Roman" panose="02020603050405020304" pitchFamily="18" charset="0"/>
              </a:rPr>
              <a:t>10</a:t>
            </a:r>
            <a:r>
              <a:rPr lang="en-IN" sz="2200" dirty="0">
                <a:latin typeface="Times New Roman" panose="02020603050405020304" pitchFamily="18" charset="0"/>
                <a:cs typeface="Times New Roman" panose="02020603050405020304" pitchFamily="18" charset="0"/>
              </a:rPr>
              <a:t>(10), p.1665.</a:t>
            </a:r>
            <a:endParaRPr lang="en-IN" sz="1700" dirty="0">
              <a:latin typeface="Times New Roman" panose="02020603050405020304" pitchFamily="18" charset="0"/>
              <a:cs typeface="Times New Roman" panose="02020603050405020304" pitchFamily="18" charset="0"/>
            </a:endParaRPr>
          </a:p>
          <a:p>
            <a:r>
              <a:rPr lang="en-IN" sz="2000" dirty="0">
                <a:latin typeface="Times New Roman" panose="02020603050405020304" pitchFamily="18" charset="0"/>
                <a:cs typeface="Times New Roman" panose="02020603050405020304" pitchFamily="18" charset="0"/>
              </a:rPr>
              <a:t>Tock, W.L., Gauvin, L., Hudon, F., Tremblay, F., Bélanger, R.E. and Turcotte-Tremblay, A.M., 2025. Scoping review of interventions aimed at promoting healthy screen use among adolescents. BMJ open, 15(9), p.e103772. </a:t>
            </a:r>
            <a:r>
              <a:rPr lang="en-IN" sz="2000" u="sng" dirty="0">
                <a:latin typeface="Times New Roman" panose="02020603050405020304" pitchFamily="18" charset="0"/>
                <a:cs typeface="Times New Roman" panose="02020603050405020304" pitchFamily="18" charset="0"/>
                <a:hlinkClick r:id="rId4"/>
              </a:rPr>
              <a:t>https://doi.org/10.1136/bmjopen-2025-103772</a:t>
            </a:r>
            <a:r>
              <a:rPr lang="en-IN" sz="2000" dirty="0">
                <a:latin typeface="Times New Roman" panose="02020603050405020304" pitchFamily="18" charset="0"/>
                <a:cs typeface="Times New Roman" panose="02020603050405020304" pitchFamily="18" charset="0"/>
              </a:rPr>
              <a:t> </a:t>
            </a:r>
          </a:p>
          <a:p>
            <a:r>
              <a:rPr lang="en-IN" sz="2000" dirty="0">
                <a:latin typeface="Times New Roman" panose="02020603050405020304" pitchFamily="18" charset="0"/>
                <a:cs typeface="Times New Roman" panose="02020603050405020304" pitchFamily="18" charset="0"/>
              </a:rPr>
              <a:t>WHO., 2020. B. Retrieved 5 October 2026, from Who.int website: </a:t>
            </a:r>
            <a:r>
              <a:rPr lang="en-IN" sz="2000" u="sng" dirty="0">
                <a:latin typeface="Times New Roman" panose="02020603050405020304" pitchFamily="18" charset="0"/>
                <a:cs typeface="Times New Roman" panose="02020603050405020304" pitchFamily="18" charset="0"/>
                <a:hlinkClick r:id="rId5"/>
              </a:rPr>
              <a:t>https://www.who.int/publications/b/55518?utm</a:t>
            </a:r>
            <a:r>
              <a:rPr lang="en-IN" sz="2000" dirty="0">
                <a:latin typeface="Times New Roman" panose="02020603050405020304" pitchFamily="18" charset="0"/>
                <a:cs typeface="Times New Roman" panose="02020603050405020304" pitchFamily="18" charset="0"/>
              </a:rPr>
              <a:t> </a:t>
            </a:r>
          </a:p>
          <a:p>
            <a:r>
              <a:rPr lang="en-IN" sz="2000" dirty="0" err="1">
                <a:latin typeface="Times New Roman" panose="02020603050405020304" pitchFamily="18" charset="0"/>
                <a:cs typeface="Times New Roman" panose="02020603050405020304" pitchFamily="18" charset="0"/>
              </a:rPr>
              <a:t>Žmavc</a:t>
            </a:r>
            <a:r>
              <a:rPr lang="en-IN" sz="2000" dirty="0">
                <a:latin typeface="Times New Roman" panose="02020603050405020304" pitchFamily="18" charset="0"/>
                <a:cs typeface="Times New Roman" panose="02020603050405020304" pitchFamily="18" charset="0"/>
              </a:rPr>
              <a:t>, M., Horvat, J., </a:t>
            </a:r>
            <a:r>
              <a:rPr lang="en-IN" sz="2000" dirty="0" err="1">
                <a:latin typeface="Times New Roman" panose="02020603050405020304" pitchFamily="18" charset="0"/>
                <a:cs typeface="Times New Roman" panose="02020603050405020304" pitchFamily="18" charset="0"/>
              </a:rPr>
              <a:t>Židan</a:t>
            </a:r>
            <a:r>
              <a:rPr lang="en-IN" sz="2000" dirty="0">
                <a:latin typeface="Times New Roman" panose="02020603050405020304" pitchFamily="18" charset="0"/>
                <a:cs typeface="Times New Roman" panose="02020603050405020304" pitchFamily="18" charset="0"/>
              </a:rPr>
              <a:t>, M. and Selak, Š., 2025. The effectiveness of school-based interventions to reduce problematic digital technology use and screen time: A systematic review and meta-analysis. Journal of </a:t>
            </a:r>
            <a:r>
              <a:rPr lang="en-IN" sz="2000" dirty="0" err="1">
                <a:latin typeface="Times New Roman" panose="02020603050405020304" pitchFamily="18" charset="0"/>
                <a:cs typeface="Times New Roman" panose="02020603050405020304" pitchFamily="18" charset="0"/>
              </a:rPr>
              <a:t>Behavioral</a:t>
            </a:r>
            <a:r>
              <a:rPr lang="en-IN" sz="2000" dirty="0">
                <a:latin typeface="Times New Roman" panose="02020603050405020304" pitchFamily="18" charset="0"/>
                <a:cs typeface="Times New Roman" panose="02020603050405020304" pitchFamily="18" charset="0"/>
              </a:rPr>
              <a:t> Addictions, 14(2), pp.571-589. </a:t>
            </a:r>
            <a:r>
              <a:rPr lang="en-IN" sz="2000" u="sng" dirty="0">
                <a:latin typeface="Times New Roman" panose="02020603050405020304" pitchFamily="18" charset="0"/>
                <a:cs typeface="Times New Roman" panose="02020603050405020304" pitchFamily="18" charset="0"/>
                <a:hlinkClick r:id="rId6"/>
              </a:rPr>
              <a:t>https://doi.org/10.1556/2006.2025.00043</a:t>
            </a:r>
            <a:r>
              <a:rPr lang="en-IN" sz="2000" dirty="0">
                <a:latin typeface="Times New Roman" panose="02020603050405020304" pitchFamily="18" charset="0"/>
                <a:cs typeface="Times New Roman" panose="02020603050405020304" pitchFamily="18" charset="0"/>
              </a:rPr>
              <a:t> </a:t>
            </a:r>
          </a:p>
          <a:p>
            <a:r>
              <a:rPr lang="en-IN" sz="2000" dirty="0" err="1">
                <a:latin typeface="Times New Roman" panose="02020603050405020304" pitchFamily="18" charset="0"/>
                <a:cs typeface="Times New Roman" panose="02020603050405020304" pitchFamily="18" charset="0"/>
              </a:rPr>
              <a:t>Youngminds</a:t>
            </a:r>
            <a:r>
              <a:rPr lang="en-IN" sz="2000" dirty="0">
                <a:latin typeface="Times New Roman" panose="02020603050405020304" pitchFamily="18" charset="0"/>
                <a:cs typeface="Times New Roman" panose="02020603050405020304" pitchFamily="18" charset="0"/>
              </a:rPr>
              <a:t>., 2026. About Young Minds. [Online]. Available at: </a:t>
            </a:r>
            <a:r>
              <a:rPr lang="en-IN" sz="2000" dirty="0">
                <a:latin typeface="Times New Roman" panose="02020603050405020304" pitchFamily="18" charset="0"/>
                <a:cs typeface="Times New Roman" panose="02020603050405020304" pitchFamily="18" charset="0"/>
                <a:hlinkClick r:id="rId7"/>
              </a:rPr>
              <a:t>https://www.youngminds.org.uk/</a:t>
            </a:r>
            <a:r>
              <a:rPr lang="en-IN" sz="2000" dirty="0">
                <a:latin typeface="Times New Roman" panose="02020603050405020304" pitchFamily="18" charset="0"/>
                <a:cs typeface="Times New Roman" panose="02020603050405020304" pitchFamily="18" charset="0"/>
              </a:rPr>
              <a:t> [Accessed on 9 October, 2026].</a:t>
            </a:r>
          </a:p>
          <a:p>
            <a:r>
              <a:rPr lang="en-IN" sz="2000" dirty="0" err="1">
                <a:latin typeface="Times New Roman" panose="02020603050405020304" pitchFamily="18" charset="0"/>
                <a:cs typeface="Times New Roman" panose="02020603050405020304" pitchFamily="18" charset="0"/>
              </a:rPr>
              <a:t>Thesleepcharity</a:t>
            </a:r>
            <a:r>
              <a:rPr lang="en-IN" sz="2000" dirty="0">
                <a:latin typeface="Times New Roman" panose="02020603050405020304" pitchFamily="18" charset="0"/>
                <a:cs typeface="Times New Roman" panose="02020603050405020304" pitchFamily="18" charset="0"/>
              </a:rPr>
              <a:t>., 2026. About sleep charity. . [Online]. Available at:  </a:t>
            </a:r>
            <a:r>
              <a:rPr lang="en-IN" sz="2000" dirty="0">
                <a:latin typeface="Times New Roman" panose="02020603050405020304" pitchFamily="18" charset="0"/>
                <a:cs typeface="Times New Roman" panose="02020603050405020304" pitchFamily="18" charset="0"/>
                <a:hlinkClick r:id="rId8"/>
              </a:rPr>
              <a:t>https://thesleepcharity.org.uk/</a:t>
            </a:r>
            <a:r>
              <a:rPr lang="en-IN" sz="2000" dirty="0">
                <a:latin typeface="Times New Roman" panose="02020603050405020304" pitchFamily="18" charset="0"/>
                <a:cs typeface="Times New Roman" panose="02020603050405020304" pitchFamily="18" charset="0"/>
              </a:rPr>
              <a:t> [Accessed on 9 October, 2026].</a:t>
            </a:r>
          </a:p>
          <a:p>
            <a:r>
              <a:rPr lang="en-IN" sz="2000" dirty="0" err="1">
                <a:latin typeface="Times New Roman" panose="02020603050405020304" pitchFamily="18" charset="0"/>
                <a:cs typeface="Times New Roman" panose="02020603050405020304" pitchFamily="18" charset="0"/>
              </a:rPr>
              <a:t>Sportengland</a:t>
            </a:r>
            <a:r>
              <a:rPr lang="en-IN" sz="2000" dirty="0">
                <a:latin typeface="Times New Roman" panose="02020603050405020304" pitchFamily="18" charset="0"/>
                <a:cs typeface="Times New Roman" panose="02020603050405020304" pitchFamily="18" charset="0"/>
              </a:rPr>
              <a:t>., 2026. About Sport England. [Online]. Available at:  </a:t>
            </a:r>
            <a:r>
              <a:rPr lang="en-IN" sz="2000" dirty="0">
                <a:latin typeface="Times New Roman" panose="02020603050405020304" pitchFamily="18" charset="0"/>
                <a:cs typeface="Times New Roman" panose="02020603050405020304" pitchFamily="18" charset="0"/>
                <a:hlinkClick r:id="rId9"/>
              </a:rPr>
              <a:t>https://www.sportengland.org/</a:t>
            </a:r>
            <a:r>
              <a:rPr lang="en-IN" sz="2000" dirty="0">
                <a:latin typeface="Times New Roman" panose="02020603050405020304" pitchFamily="18" charset="0"/>
                <a:cs typeface="Times New Roman" panose="02020603050405020304" pitchFamily="18" charset="0"/>
              </a:rPr>
              <a:t> [Accessed on 9 October, 2026].</a:t>
            </a:r>
          </a:p>
        </p:txBody>
      </p:sp>
    </p:spTree>
    <p:extLst>
      <p:ext uri="{BB962C8B-B14F-4D97-AF65-F5344CB8AC3E}">
        <p14:creationId xmlns:p14="http://schemas.microsoft.com/office/powerpoint/2010/main" val="4765231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767AF34-4D5B-B865-7071-00884311CEDE}"/>
              </a:ext>
            </a:extLst>
          </p:cNvPr>
          <p:cNvPicPr>
            <a:picLocks noChangeAspect="1"/>
          </p:cNvPicPr>
          <p:nvPr/>
        </p:nvPicPr>
        <p:blipFill>
          <a:blip r:embed="rId2">
            <a:duotone>
              <a:prstClr val="black"/>
              <a:schemeClr val="accent2">
                <a:tint val="45000"/>
                <a:satMod val="400000"/>
              </a:schemeClr>
            </a:duotone>
          </a:blip>
          <a:stretch>
            <a:fillRect/>
          </a:stretch>
        </p:blipFill>
        <p:spPr>
          <a:xfrm>
            <a:off x="234806" y="494361"/>
            <a:ext cx="11722387" cy="5869278"/>
          </a:xfrm>
          <a:prstGeom prst="rect">
            <a:avLst/>
          </a:prstGeom>
          <a:ln>
            <a:noFill/>
          </a:ln>
          <a:effectLst>
            <a:softEdge rad="850900"/>
          </a:effectLst>
        </p:spPr>
      </p:pic>
    </p:spTree>
    <p:extLst>
      <p:ext uri="{BB962C8B-B14F-4D97-AF65-F5344CB8AC3E}">
        <p14:creationId xmlns:p14="http://schemas.microsoft.com/office/powerpoint/2010/main" val="2408269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3369</Words>
  <Application>Microsoft Office PowerPoint</Application>
  <PresentationFormat>Widescreen</PresentationFormat>
  <Paragraphs>323</Paragraphs>
  <Slides>34</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Times New Roman</vt:lpstr>
      <vt:lpstr>Office Theme</vt:lpstr>
      <vt:lpstr>SCREEN SMART </vt:lpstr>
      <vt:lpstr>Table of Contents   </vt:lpstr>
      <vt:lpstr>Campaign Overview</vt:lpstr>
      <vt:lpstr>Campaign Aims and Activity Content</vt:lpstr>
      <vt:lpstr>Campaign rationale</vt:lpstr>
      <vt:lpstr>National Guidelines &amp; Current Statistics </vt:lpstr>
      <vt:lpstr>National Guidelines &amp; Current Statistics </vt:lpstr>
      <vt:lpstr>Short-Term Consequences of Excessive Screen Time </vt:lpstr>
      <vt:lpstr>Short-Term Consequences of Excessive Screen Time </vt:lpstr>
      <vt:lpstr>Long-Term Consequences </vt:lpstr>
      <vt:lpstr>Long-Term Consequences </vt:lpstr>
      <vt:lpstr>Three Campaign Aims </vt:lpstr>
      <vt:lpstr>Campaign Intervention Design and Key Campaign Activities</vt:lpstr>
      <vt:lpstr>Campaign Intervention Design and Key Campaign Activities</vt:lpstr>
      <vt:lpstr>Evaluation of the Campaign </vt:lpstr>
      <vt:lpstr>Evaluation of the Campaign </vt:lpstr>
      <vt:lpstr>Measurement of the Evaluation</vt:lpstr>
      <vt:lpstr>Campaign Poster </vt:lpstr>
      <vt:lpstr>Poster highlights</vt:lpstr>
      <vt:lpstr>Potential Local &amp; National Partners </vt:lpstr>
      <vt:lpstr>Potential Local &amp; National Partners </vt:lpstr>
      <vt:lpstr>Existing Campaigns &amp; Resources </vt:lpstr>
      <vt:lpstr>TASK 3 – BENEFITS &amp; CHALLENGES Physiological Benefits</vt:lpstr>
      <vt:lpstr>Sociological Benefits </vt:lpstr>
      <vt:lpstr>Psychological Benefits </vt:lpstr>
      <vt:lpstr>Psychological Benefits </vt:lpstr>
      <vt:lpstr>Behavioural Theories: Health Belief Model, Social Cognitive Theory and Theory of Planned Behaviour</vt:lpstr>
      <vt:lpstr>Barriers and Solutions to the campaign</vt:lpstr>
      <vt:lpstr>Barriers and Solutions to the campaign</vt:lpstr>
      <vt:lpstr>Expected outcomes and Conclusion</vt:lpstr>
      <vt:lpstr>Expected outcomes and Conclusion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2026-10-08T11:16:48Z</dcterms:created>
  <dcterms:modified xsi:type="dcterms:W3CDTF">2026-10-10T16:27:05Z</dcterms:modified>
</cp:coreProperties>
</file>