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64" r:id="rId5"/>
    <p:sldId id="263" r:id="rId6"/>
    <p:sldId id="265" r:id="rId7"/>
    <p:sldId id="261" r:id="rId8"/>
    <p:sldId id="262" r:id="rId9"/>
    <p:sldId id="267" r:id="rId10"/>
    <p:sldId id="272" r:id="rId11"/>
    <p:sldId id="273" r:id="rId12"/>
    <p:sldId id="266" r:id="rId13"/>
    <p:sldId id="274" r:id="rId14"/>
    <p:sldId id="277" r:id="rId15"/>
    <p:sldId id="270" r:id="rId16"/>
    <p:sldId id="279" r:id="rId17"/>
    <p:sldId id="280" r:id="rId18"/>
  </p:sldIdLst>
  <p:sldSz cx="9144000" cy="6858000" type="screen4x3"/>
  <p:notesSz cx="6858000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53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242D5-3293-4D74-A6D2-5E485F08CF41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91063"/>
            <a:ext cx="5486400" cy="44434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37895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59C330-62E3-454E-928C-F2549642891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59C330-62E3-454E-928C-F25496428911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0B35D-B849-4643-BDE3-E21FAB194C4B}" type="datetimeFigureOut">
              <a:rPr lang="en-US" smtClean="0"/>
              <a:pPr/>
              <a:t>10/11/2026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7Ewqm0YHUI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UMlmRzkuu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gridreferencefinder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bitesize/guides/z8yp7hv/revision/1" TargetMode="External"/><Relationship Id="rId13" Type="http://schemas.openxmlformats.org/officeDocument/2006/relationships/hyperlink" Target="https://dronesafe.uk/safety-apps/" TargetMode="External"/><Relationship Id="rId3" Type="http://schemas.openxmlformats.org/officeDocument/2006/relationships/hyperlink" Target="https://www.metoffice.gov.uk/" TargetMode="External"/><Relationship Id="rId7" Type="http://schemas.openxmlformats.org/officeDocument/2006/relationships/hyperlink" Target="https://www.bbc.co.uk/weather/coast_and_sea/inshore_waters" TargetMode="External"/><Relationship Id="rId12" Type="http://schemas.openxmlformats.org/officeDocument/2006/relationships/hyperlink" Target="https://www.coverdrone.com/flysafe/" TargetMode="External"/><Relationship Id="rId2" Type="http://schemas.openxmlformats.org/officeDocument/2006/relationships/hyperlink" Target="https://www.uavforecas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hpa.co.uk/weather-feed-milford-haven/" TargetMode="External"/><Relationship Id="rId11" Type="http://schemas.openxmlformats.org/officeDocument/2006/relationships/hyperlink" Target="https://www.noflydrones.co.uk/" TargetMode="External"/><Relationship Id="rId5" Type="http://schemas.openxmlformats.org/officeDocument/2006/relationships/hyperlink" Target="https://www.windguru.cz/39151" TargetMode="External"/><Relationship Id="rId10" Type="http://schemas.openxmlformats.org/officeDocument/2006/relationships/hyperlink" Target="https://www.memory-map.co.uk/caa-vfr-charts-1-250-000" TargetMode="External"/><Relationship Id="rId4" Type="http://schemas.openxmlformats.org/officeDocument/2006/relationships/hyperlink" Target="https://www.bbc.co.uk/weather/2653755" TargetMode="External"/><Relationship Id="rId9" Type="http://schemas.openxmlformats.org/officeDocument/2006/relationships/hyperlink" Target="https://skyvector.com/" TargetMode="External"/><Relationship Id="rId14" Type="http://schemas.openxmlformats.org/officeDocument/2006/relationships/hyperlink" Target="https://gridreferencefinder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Rs92uWJ_D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liguy.com/blog/2019/03/12/15-drone-apps-to-help-you/" TargetMode="External"/><Relationship Id="rId5" Type="http://schemas.openxmlformats.org/officeDocument/2006/relationships/hyperlink" Target="https://www.noflydrones.co.uk/" TargetMode="External"/><Relationship Id="rId4" Type="http://schemas.openxmlformats.org/officeDocument/2006/relationships/hyperlink" Target="https://www.youtube.com/channel/UC5M8EjqTAD4c0ioRoWLWOXg/video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470025"/>
          </a:xfrm>
        </p:spPr>
        <p:txBody>
          <a:bodyPr>
            <a:noAutofit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AERIAL FILMAKING 2026-27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27090" y="4234407"/>
            <a:ext cx="3321373" cy="9915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7158" y="6286520"/>
            <a:ext cx="85011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University of Wales Trinity Saint David September-January 2026-27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13C76A-4C85-857B-3C1D-AB71AEA1D2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69" t="28585" r="26375" b="13455"/>
          <a:stretch>
            <a:fillRect/>
          </a:stretch>
        </p:blipFill>
        <p:spPr>
          <a:xfrm>
            <a:off x="423623" y="2760029"/>
            <a:ext cx="4171039" cy="3042801"/>
          </a:xfrm>
          <a:prstGeom prst="rect">
            <a:avLst/>
          </a:prstGeom>
        </p:spPr>
      </p:pic>
      <p:pic>
        <p:nvPicPr>
          <p:cNvPr id="1026" name="Picture 2" descr="Surface pressure - Forecast chart">
            <a:extLst>
              <a:ext uri="{FF2B5EF4-FFF2-40B4-BE49-F238E27FC236}">
                <a16:creationId xmlns:a16="http://schemas.microsoft.com/office/drawing/2014/main" id="{9188428D-F9A9-891E-EAD2-2AAA42BCC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60029"/>
            <a:ext cx="3954016" cy="305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sz="35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CONTENT</a:t>
            </a: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Understanding Meteorology </a:t>
            </a:r>
          </a:p>
          <a:p>
            <a:pPr marL="514350" indent="-514350">
              <a:buFont typeface="+mj-lt"/>
              <a:buAutoNum type="arabicPeriod"/>
            </a:pPr>
            <a:endParaRPr lang="en-GB" sz="3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Navigation and charts</a:t>
            </a:r>
          </a:p>
          <a:p>
            <a:pPr marL="514350" indent="-514350">
              <a:buFont typeface="+mj-lt"/>
              <a:buAutoNum type="arabicPeriod"/>
            </a:pPr>
            <a:endParaRPr lang="en-GB" sz="3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Planning your flight</a:t>
            </a:r>
          </a:p>
          <a:p>
            <a:pPr marL="514350" indent="-514350">
              <a:buFont typeface="+mj-lt"/>
              <a:buAutoNum type="arabicPeriod"/>
            </a:pPr>
            <a:endParaRPr lang="en-GB" sz="3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Useful software/apps</a:t>
            </a: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57224" y="1071546"/>
            <a:ext cx="7358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1. UNDERSTANDING METEOROLOGY</a:t>
            </a:r>
          </a:p>
        </p:txBody>
      </p:sp>
      <p:pic>
        <p:nvPicPr>
          <p:cNvPr id="4" name="Content Placeholder 3" descr="Surface pressure - Forecast chart">
            <a:extLst>
              <a:ext uri="{FF2B5EF4-FFF2-40B4-BE49-F238E27FC236}">
                <a16:creationId xmlns:a16="http://schemas.microsoft.com/office/drawing/2014/main" id="{516AB02A-D326-02E7-9873-B5F4661537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3716" y="1844824"/>
            <a:ext cx="670513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143372" y="928670"/>
            <a:ext cx="61436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Isobars and fronts</a:t>
            </a: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8" name="Content Placeholder 7" descr="bbc pressure fronts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0742" y="1785926"/>
            <a:ext cx="5473258" cy="4525963"/>
          </a:xfrm>
        </p:spPr>
      </p:pic>
      <p:sp>
        <p:nvSpPr>
          <p:cNvPr id="9" name="TextBox 8"/>
          <p:cNvSpPr txBox="1"/>
          <p:nvPr/>
        </p:nvSpPr>
        <p:spPr>
          <a:xfrm>
            <a:off x="0" y="1071546"/>
            <a:ext cx="342902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FF0000"/>
                </a:solidFill>
              </a:rPr>
              <a:t>ISOBARS:  measurement of atmospheric pressure</a:t>
            </a: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972 = LOW PRESSURE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1028 = HIGH PRESSURE</a:t>
            </a: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400" b="1" i="1" dirty="0">
                <a:solidFill>
                  <a:srgbClr val="FF0000"/>
                </a:solidFill>
              </a:rPr>
              <a:t>FRONTS OCCUR WHEN 2 AIR MASSES MEET</a:t>
            </a: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WARM FRONT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= Red line with red semicircles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COLD FRONT 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= Blue line with blue triangles</a:t>
            </a:r>
          </a:p>
          <a:p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OCCLUDED FRONT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= alternate triangles and semicircles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78645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PRESSURE SYSTEMS</a:t>
            </a:r>
          </a:p>
          <a:p>
            <a:pPr algn="ctr">
              <a:buNone/>
            </a:pPr>
            <a:endParaRPr lang="en-GB" sz="2400" b="1" i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i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i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low_pressure_two_columns_of_fou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857364"/>
            <a:ext cx="3357586" cy="3357586"/>
          </a:xfrm>
          <a:prstGeom prst="rect">
            <a:avLst/>
          </a:prstGeom>
        </p:spPr>
      </p:pic>
      <p:pic>
        <p:nvPicPr>
          <p:cNvPr id="5" name="Picture 4" descr="high_pressure_two_columns_of_fou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857364"/>
            <a:ext cx="3357586" cy="33575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2910" y="5572140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LOW PRESSURE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in the Northern hemisphere revolves ANTICLOCKWISE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57752" y="5572140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HIGH PRESSURE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in the Northern hemisphere revolves CLOCKWISE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2844" y="6286520"/>
            <a:ext cx="8715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THE DIRECTION THE PRESSURE SYSTEM REVOLVES DICTATES  </a:t>
            </a:r>
            <a:r>
              <a:rPr lang="en-GB" sz="2000" b="1" dirty="0">
                <a:solidFill>
                  <a:srgbClr val="FF0000"/>
                </a:solidFill>
              </a:rPr>
              <a:t>WIND DIRECTION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PRESSURE SYSTEMS</a:t>
            </a:r>
          </a:p>
          <a:p>
            <a:pPr algn="ctr">
              <a:buNone/>
            </a:pPr>
            <a:endParaRPr lang="en-GB" sz="9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Picture 4" descr="Low-High-pressure_all_column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772816"/>
            <a:ext cx="7598078" cy="4318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D21D86-BC18-48AC-9D0B-5C2DF7D820DE}"/>
              </a:ext>
            </a:extLst>
          </p:cNvPr>
          <p:cNvSpPr txBox="1"/>
          <p:nvPr/>
        </p:nvSpPr>
        <p:spPr>
          <a:xfrm>
            <a:off x="539552" y="6125245"/>
            <a:ext cx="76328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>
                    <a:lumMod val="50000"/>
                    <a:lumOff val="50000"/>
                  </a:schemeClr>
                </a:solidFill>
              </a:rPr>
              <a:t>MET OFFICE-  Weather Fronts </a:t>
            </a:r>
            <a:r>
              <a:rPr lang="en-GB" b="1" dirty="0">
                <a:solidFill>
                  <a:schemeClr val="bg1">
                    <a:lumMod val="50000"/>
                    <a:lumOff val="50000"/>
                  </a:schemeClr>
                </a:solidFill>
                <a:hlinkClick r:id="rId3"/>
              </a:rPr>
              <a:t>https://www.youtube.com/watch?v=G7Ewqm0YHUI</a:t>
            </a:r>
            <a:endParaRPr lang="en-GB" b="1" dirty="0">
              <a:solidFill>
                <a:schemeClr val="bg1">
                  <a:lumMod val="50000"/>
                  <a:lumOff val="50000"/>
                </a:schemeClr>
              </a:solidFill>
            </a:endParaRPr>
          </a:p>
          <a:p>
            <a:endParaRPr lang="en-GB" b="1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pic>
        <p:nvPicPr>
          <p:cNvPr id="8" name="Content Placeholder 7" descr="WEATHER AND FRONTS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1857364"/>
            <a:ext cx="7715304" cy="4822065"/>
          </a:xfrm>
        </p:spPr>
      </p:pic>
      <p:sp>
        <p:nvSpPr>
          <p:cNvPr id="9" name="TextBox 8"/>
          <p:cNvSpPr txBox="1"/>
          <p:nvPr/>
        </p:nvSpPr>
        <p:spPr>
          <a:xfrm>
            <a:off x="1571604" y="1142984"/>
            <a:ext cx="6715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WEATHER FRONTS AND WEATHER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28596" y="1142984"/>
            <a:ext cx="8229600" cy="55721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METEOROLOGY</a:t>
            </a:r>
            <a:r>
              <a:rPr kumimoji="0" lang="en-GB" sz="3200" b="1" i="0" u="sng" strike="noStrike" kern="1200" cap="none" spc="0" normalizeH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AVIATION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800" b="1" u="sng" baseline="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IMPACT ON</a:t>
            </a: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UAS OPERATIONS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WIND?</a:t>
            </a:r>
            <a:r>
              <a:rPr kumimoji="0" lang="en-GB" sz="3200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______________________________</a:t>
            </a:r>
            <a:endParaRPr kumimoji="0" lang="en-GB" sz="3200" b="1" i="0" u="sng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1" i="0" u="sng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PRECIPITATION?_______________________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32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TEMPERATURE?_______________________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1" i="0" u="sng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VISIBILITY?___________________________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1" i="0" u="sng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1" i="0" u="sng" strike="noStrike" kern="1200" cap="none" spc="0" normalizeH="0" baseline="0" noProof="0" dirty="0">
              <a:ln>
                <a:noFill/>
              </a:ln>
              <a:solidFill>
                <a:schemeClr val="bg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NAVIGATION AND CHARTS</a:t>
            </a:r>
          </a:p>
          <a:p>
            <a:pPr algn="ctr">
              <a:buNone/>
            </a:pPr>
            <a:r>
              <a:rPr lang="en-GB" sz="24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LAT / LONG COORDINATE SYSTEM (meridians and parallels)</a:t>
            </a: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7" name="Picture 6" descr="Horizontal-Datums-620x322.png"/>
          <p:cNvPicPr>
            <a:picLocks noChangeAspect="1"/>
          </p:cNvPicPr>
          <p:nvPr/>
        </p:nvPicPr>
        <p:blipFill>
          <a:blip r:embed="rId2">
            <a:lum bright="-36000" contrast="5000"/>
          </a:blip>
          <a:stretch>
            <a:fillRect/>
          </a:stretch>
        </p:blipFill>
        <p:spPr>
          <a:xfrm>
            <a:off x="500034" y="2428868"/>
            <a:ext cx="7904601" cy="410529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90063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46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Coordinates</a:t>
            </a:r>
          </a:p>
          <a:p>
            <a:pPr>
              <a:buNone/>
            </a:pPr>
            <a:r>
              <a:rPr lang="en-GB" sz="3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An expression of Lat/Long:</a:t>
            </a:r>
          </a:p>
          <a:p>
            <a:pPr>
              <a:buNone/>
            </a:pPr>
            <a:endParaRPr lang="en-GB" sz="17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University = </a:t>
            </a:r>
            <a:r>
              <a:rPr lang="en-GB" sz="2800" b="1" dirty="0">
                <a:solidFill>
                  <a:srgbClr val="FF0000"/>
                </a:solidFill>
              </a:rPr>
              <a:t>51°51'34.5"N 4°19'42.8"W</a:t>
            </a:r>
            <a:endParaRPr lang="en-GB" sz="2800" b="1" u="sng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800" dirty="0">
                <a:hlinkClick r:id="rId2"/>
              </a:rPr>
              <a:t>https://www.youtube.com/watch?v=lUMlmRzkuuY</a:t>
            </a:r>
            <a:endParaRPr lang="en-GB" sz="2800" dirty="0"/>
          </a:p>
          <a:p>
            <a:pPr>
              <a:buNone/>
            </a:pPr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Grid reference</a:t>
            </a:r>
          </a:p>
          <a:p>
            <a:pPr>
              <a:buNone/>
            </a:pPr>
            <a:endParaRPr lang="en-GB" sz="17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University = </a:t>
            </a:r>
            <a:r>
              <a:rPr lang="en-GB" sz="2800" b="1" u="sng" dirty="0">
                <a:solidFill>
                  <a:srgbClr val="FF0000"/>
                </a:solidFill>
              </a:rPr>
              <a:t>SN398204</a:t>
            </a: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85804" y="980728"/>
            <a:ext cx="8229600" cy="576064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35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MEASUREMENT UNITS</a:t>
            </a:r>
          </a:p>
          <a:p>
            <a:pPr algn="ctr">
              <a:buNone/>
            </a:pPr>
            <a:endParaRPr lang="en-GB" sz="11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Each degree = divided in 60 minutes and 60 seconds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Each degree at the Equator = 1 nm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1nm = 1.1508 miles = 1852 meters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 knot = I nautical mile per hour </a:t>
            </a: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6 figure Grid Reference: </a:t>
            </a:r>
            <a:r>
              <a:rPr lang="en-GB" sz="2800" b="1" dirty="0">
                <a:solidFill>
                  <a:srgbClr val="FF0000"/>
                </a:solidFill>
              </a:rPr>
              <a:t>SN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= Map Number                                                                                   </a:t>
            </a:r>
          </a:p>
          <a:p>
            <a:pPr algn="ctr">
              <a:buNone/>
            </a:pP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                            </a:t>
            </a:r>
            <a:r>
              <a:rPr lang="en-GB" sz="2800" b="1" dirty="0">
                <a:solidFill>
                  <a:srgbClr val="FF0000"/>
                </a:solidFill>
              </a:rPr>
              <a:t>398204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= Read across the map then up the      side in this order</a:t>
            </a:r>
          </a:p>
          <a:p>
            <a:pPr>
              <a:buNone/>
            </a:pPr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GRID REFERENCE FINDER:   </a:t>
            </a:r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  <a:hlinkClick r:id="rId2"/>
              </a:rPr>
              <a:t>https://gridreferencefinder.com/</a:t>
            </a:r>
            <a:endParaRPr lang="en-GB" sz="24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5" name="Content Placeholder 3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MAPS / CHARTS for UNDERSTANDING TERRAIN</a:t>
            </a:r>
          </a:p>
          <a:p>
            <a:pPr algn="ctr">
              <a:buNone/>
            </a:pPr>
            <a:endParaRPr lang="en-GB" sz="18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AERONAUTICAL CHARTS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1:500,000 (FIR, ASR, TMA)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1:250,000 (CTA,CTR,ATZ,FRZ)</a:t>
            </a:r>
          </a:p>
          <a:p>
            <a:endParaRPr lang="en-GB" sz="2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ORDNANCE SURVEY MAPS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1:50,000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1:25,000</a:t>
            </a:r>
          </a:p>
          <a:p>
            <a:endParaRPr lang="en-GB" sz="2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0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OTHER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Google Earth, Google Street View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Use apps such as Drone Assist, </a:t>
            </a:r>
            <a:r>
              <a:rPr lang="en-GB" sz="2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Airmap</a:t>
            </a:r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etc</a:t>
            </a:r>
          </a:p>
          <a:p>
            <a:r>
              <a:rPr lang="en-GB" sz="2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Recce</a:t>
            </a:r>
            <a:endParaRPr lang="en-GB" sz="20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extract.jpg"/>
          <p:cNvPicPr>
            <a:picLocks noChangeAspect="1"/>
          </p:cNvPicPr>
          <p:nvPr/>
        </p:nvPicPr>
        <p:blipFill>
          <a:blip r:embed="rId2"/>
          <a:srcRect r="14646"/>
          <a:stretch>
            <a:fillRect/>
          </a:stretch>
        </p:blipFill>
        <p:spPr>
          <a:xfrm>
            <a:off x="3643306" y="1928802"/>
            <a:ext cx="5276623" cy="321471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sz="35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CHECKLIST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Site Assessment, hazards, safety zones (</a:t>
            </a:r>
            <a:r>
              <a:rPr lang="en-GB" sz="3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Recce</a:t>
            </a:r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)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Risk assessments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Check airspace , NOTAMS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Plan flight routes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Weather Conditions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Permissions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Byelaws or other restrictions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Aircraft preparation </a:t>
            </a:r>
            <a:r>
              <a:rPr lang="en-GB" sz="3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ie</a:t>
            </a:r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batteries, cards, other kit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Firmware updates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Check Safety equipment </a:t>
            </a:r>
            <a:r>
              <a:rPr lang="en-GB" sz="3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ie</a:t>
            </a:r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fire extinguisher, cones, tape</a:t>
            </a:r>
          </a:p>
          <a:p>
            <a:r>
              <a:rPr lang="en-GB" sz="3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Shot lists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FLIGHT PLANNING</a:t>
            </a:r>
          </a:p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RECCE + RISK ASSESSMENT</a:t>
            </a:r>
          </a:p>
          <a:p>
            <a:pPr algn="ctr">
              <a:buNone/>
            </a:pPr>
            <a:endParaRPr lang="en-GB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r>
              <a:rPr lang="en-GB" b="1" u="sng" dirty="0">
                <a:solidFill>
                  <a:srgbClr val="FF0000"/>
                </a:solidFill>
              </a:rPr>
              <a:t>EXAMPLE=  DW PLANNED FLIGHT AT CASTLEMARTIN TANK RANGE</a:t>
            </a:r>
          </a:p>
          <a:p>
            <a:endParaRPr lang="en-GB" sz="16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64360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3. USEFUL WEBSITES AND APPS</a:t>
            </a:r>
          </a:p>
          <a:p>
            <a:pPr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Weather:</a:t>
            </a:r>
          </a:p>
          <a:p>
            <a:pPr>
              <a:buNone/>
            </a:pPr>
            <a:r>
              <a:rPr lang="en-GB" sz="1600" dirty="0">
                <a:hlinkClick r:id="rId2"/>
              </a:rPr>
              <a:t>https://www.uavforecast.com/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3"/>
              </a:rPr>
              <a:t>https://www.metoffice.gov.uk/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4"/>
              </a:rPr>
              <a:t>https://www.bbc.co.uk/weather/2653755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5"/>
              </a:rPr>
              <a:t>https://www.windguru.cz/39151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6"/>
              </a:rPr>
              <a:t>https://www.mhpa.co.uk/weather-feed-milford-haven/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7"/>
              </a:rPr>
              <a:t>https://www.bbc.co.uk/weather/coast_and_sea/inshore_waters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8"/>
              </a:rPr>
              <a:t>https://www.bbc.co.uk/bitesize/guides/z8yp7hv/revision/1</a:t>
            </a:r>
            <a:endParaRPr lang="en-GB" sz="1600" dirty="0"/>
          </a:p>
          <a:p>
            <a:pPr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Charts</a:t>
            </a:r>
          </a:p>
          <a:p>
            <a:pPr>
              <a:buNone/>
            </a:pPr>
            <a:r>
              <a:rPr lang="en-GB" sz="1600" dirty="0">
                <a:hlinkClick r:id="rId9"/>
              </a:rPr>
              <a:t>https://skyvector.com/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10"/>
              </a:rPr>
              <a:t>https://www.memory-map.co.uk/caa-vfr-charts-1-250-000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11"/>
              </a:rPr>
              <a:t>https://www.noflydrones.co.uk/</a:t>
            </a:r>
            <a:endParaRPr lang="en-GB" sz="1600" dirty="0"/>
          </a:p>
          <a:p>
            <a:pPr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Planning</a:t>
            </a:r>
          </a:p>
          <a:p>
            <a:pPr>
              <a:buNone/>
            </a:pPr>
            <a:r>
              <a:rPr lang="en-GB" sz="1600" dirty="0">
                <a:hlinkClick r:id="rId12"/>
              </a:rPr>
              <a:t>https://www.coverdrone.com/flysafe/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9"/>
              </a:rPr>
              <a:t>https://skyvector.com/</a:t>
            </a:r>
            <a:endParaRPr lang="en-GB" sz="1600" dirty="0"/>
          </a:p>
          <a:p>
            <a:pPr>
              <a:buNone/>
            </a:pPr>
            <a:r>
              <a:rPr lang="en-GB" sz="1600" dirty="0">
                <a:hlinkClick r:id="rId13"/>
              </a:rPr>
              <a:t>https://dronesafe.uk/safety-apps/</a:t>
            </a:r>
            <a:r>
              <a:rPr lang="en-GB" sz="1600" dirty="0"/>
              <a:t>  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(Drone Assist)</a:t>
            </a:r>
          </a:p>
          <a:p>
            <a:pPr>
              <a:buNone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NATS – NOTAMS (notice to Airmen)</a:t>
            </a:r>
          </a:p>
          <a:p>
            <a:pPr>
              <a:buNone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Grid Reference Finder: 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  <a:hlinkClick r:id="rId14"/>
              </a:rPr>
              <a:t>https://gridreferencefinder.com/</a:t>
            </a: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sz="16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endParaRPr lang="en-GB" sz="16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929330"/>
          </a:xfrm>
        </p:spPr>
        <p:txBody>
          <a:bodyPr/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USEFUL VIDEOS</a:t>
            </a:r>
          </a:p>
          <a:p>
            <a:r>
              <a:rPr lang="en-GB" sz="1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How not to hit a military aircraft!</a:t>
            </a:r>
          </a:p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RAF Low level flying - check with 0800 515544</a:t>
            </a:r>
          </a:p>
          <a:p>
            <a:r>
              <a:rPr lang="en-GB" sz="1600" dirty="0">
                <a:solidFill>
                  <a:schemeClr val="bg1">
                    <a:lumMod val="65000"/>
                    <a:lumOff val="35000"/>
                  </a:schemeClr>
                </a:solidFill>
                <a:hlinkClick r:id="rId3"/>
              </a:rPr>
              <a:t>https://www.youtube.com/watch?v=JRs92uWJ_Ds</a:t>
            </a:r>
            <a:endParaRPr lang="en-GB" sz="16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1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Mr MPW – loads of videos on the law, product reviews and business tips</a:t>
            </a:r>
          </a:p>
          <a:p>
            <a:r>
              <a:rPr lang="en-GB" sz="1600" dirty="0">
                <a:hlinkClick r:id="rId4"/>
              </a:rPr>
              <a:t>https://www.youtube.com/channel/UC5M8EjqTAD4c0ioRoWLWOXg/videos</a:t>
            </a:r>
            <a:endParaRPr lang="en-GB" sz="1600" dirty="0"/>
          </a:p>
          <a:p>
            <a:endParaRPr lang="en-GB" sz="1600" dirty="0"/>
          </a:p>
          <a:p>
            <a:pPr algn="ctr">
              <a:buNone/>
            </a:pPr>
            <a:r>
              <a:rPr lang="en-GB" sz="28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APPS</a:t>
            </a:r>
          </a:p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DRONE ASSIST + AIRMAP</a:t>
            </a:r>
          </a:p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NO FLY DRONES</a:t>
            </a:r>
          </a:p>
          <a:p>
            <a:r>
              <a:rPr lang="en-GB" sz="1600" dirty="0">
                <a:hlinkClick r:id="rId5"/>
              </a:rPr>
              <a:t>https://www.noflydrones.co.uk/</a:t>
            </a:r>
            <a:endParaRPr lang="en-GB" sz="1600" dirty="0"/>
          </a:p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15 Drone assist apps as suggested by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Heliguy</a:t>
            </a: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1600" dirty="0">
                <a:hlinkClick r:id="rId6"/>
              </a:rPr>
              <a:t>https://www.heliguy.com/blog/2019/03/12/15-drone-apps-to-help-you/</a:t>
            </a:r>
            <a:endParaRPr lang="en-GB" sz="1600" dirty="0"/>
          </a:p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Sunrise Sunset (app store)</a:t>
            </a:r>
          </a:p>
          <a:p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YOUR FLIGHT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000108"/>
            <a:ext cx="8229600" cy="550072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Scenarios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Top Gear are to test 3 home made electric cars to the limit  on the runway at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Haverfordwest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Airport and need aerial footage of the event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 world speed record is being attempted at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Pendine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Sands for the fastest shed on wheels – we need aerial  footage of the event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Carmarthenshire County Council require aerial footage for a promotional film about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Camarthenshire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. The film requires aerial footage of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Carreg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Cennon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Castle.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BBC Spring Watch are on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Skomer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Island this year and require aerial footage of the Island from the Island and also from the mainland.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Arctic. A Climate Change documentary require birds eye footage of polar bears swimming amongst icebergs.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Coronovirus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‘where are all the people?’ new documentary in the making. Looking for aerial footage of empty streets in a well known city.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Ie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Cardiff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Travel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vlog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 Aerial footage required of a well know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vlogger</a:t>
            </a: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as he/she hikes to the summit of </a:t>
            </a:r>
            <a:r>
              <a:rPr lang="en-GB" sz="16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Kilamanjaro</a:t>
            </a: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Ironman Wales – Swim on Tenby Beach starts at 7am. Aerial footage required of the start, the crowd and 2000 swimmers.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Wales Coast Path Challenge -  Aerial footage required of runners along coast: Gower – ideally 3 Cliffs Bay.</a:t>
            </a:r>
          </a:p>
          <a:p>
            <a:pPr marL="457200" indent="-457200">
              <a:buFont typeface="+mj-lt"/>
              <a:buAutoNum type="arabicPeriod"/>
            </a:pPr>
            <a:endParaRPr lang="en-GB" sz="20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3215</TotalTime>
  <Words>914</Words>
  <Application>Microsoft Office PowerPoint</Application>
  <PresentationFormat>On-screen Show (4:3)</PresentationFormat>
  <Paragraphs>165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AERIAL FILMAKING 2026-27</vt:lpstr>
      <vt:lpstr>PLANNING YOUR FLIGHT</vt:lpstr>
      <vt:lpstr>PLANNING YOUR FLIGHT</vt:lpstr>
      <vt:lpstr>PLANNING YOUR FLIGHT</vt:lpstr>
      <vt:lpstr>PLANNING YOUR FLIGHT</vt:lpstr>
      <vt:lpstr>PLANNING YOUR FLIGHT</vt:lpstr>
      <vt:lpstr>PLANNING YOUR FLIGHT</vt:lpstr>
      <vt:lpstr>PLANNING YOUR FLIGHT</vt:lpstr>
      <vt:lpstr>PLANNING YOUR FLIGHT</vt:lpstr>
      <vt:lpstr> PLANNING YOUR FLIGHT </vt:lpstr>
      <vt:lpstr> PLANNING YOUR FLIGHT </vt:lpstr>
      <vt:lpstr>PLANNING YOUR FLIGHT</vt:lpstr>
      <vt:lpstr>PLANNING YOUR FLIGHT</vt:lpstr>
      <vt:lpstr>PLANNING YOUR FLIGHT</vt:lpstr>
      <vt:lpstr>PLANNING YOUR FLIGHT</vt:lpstr>
      <vt:lpstr>PLANNING YOUR FLIGHT</vt:lpstr>
      <vt:lpstr>PLANNING YOUR FLIGHT</vt:lpstr>
    </vt:vector>
  </TitlesOfParts>
  <Company>Grizli777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AERIAL FILMAKING 2020</dc:title>
  <dc:creator>Dave</dc:creator>
  <cp:lastModifiedBy>Dave Welton</cp:lastModifiedBy>
  <cp:revision>302</cp:revision>
  <dcterms:created xsi:type="dcterms:W3CDTF">2020-04-18T07:31:45Z</dcterms:created>
  <dcterms:modified xsi:type="dcterms:W3CDTF">2026-10-11T08:15:58Z</dcterms:modified>
</cp:coreProperties>
</file>