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55" autoAdjust="0"/>
    <p:restoredTop sz="94660"/>
  </p:normalViewPr>
  <p:slideViewPr>
    <p:cSldViewPr snapToGrid="0">
      <p:cViewPr varScale="1">
        <p:scale>
          <a:sx n="78" d="100"/>
          <a:sy n="78" d="100"/>
        </p:scale>
        <p:origin x="883"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AB9181-4AA1-43ED-854D-8073036B2862}" type="datetimeFigureOut">
              <a:rPr lang="en-US" smtClean="0"/>
              <a:t>7/7/2023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B58E02C-C3C9-49CE-82C0-3EB102BA700A}" type="slidenum">
              <a:rPr lang="en-US" smtClean="0"/>
              <a:t>‹#›</a:t>
            </a:fld>
            <a:endParaRPr lang="en-US"/>
          </a:p>
        </p:txBody>
      </p:sp>
    </p:spTree>
    <p:extLst>
      <p:ext uri="{BB962C8B-B14F-4D97-AF65-F5344CB8AC3E}">
        <p14:creationId xmlns:p14="http://schemas.microsoft.com/office/powerpoint/2010/main" val="33703943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is crucial for companies to handle ethical concerns in an open and honest way as customers become more aware of the beliefs and activities underlying the brands they buy. In this talk, we will explore the ethical challenges facing Hilton and propose solutions that would be mutually beneficial. Let's dive into how the hotel sector is impacted by the intriguing realm of business concepts.</a:t>
            </a:r>
          </a:p>
          <a:p>
            <a:endParaRPr lang="en-US" dirty="0"/>
          </a:p>
          <a:p>
            <a:endParaRPr lang="en-US" dirty="0"/>
          </a:p>
        </p:txBody>
      </p:sp>
      <p:sp>
        <p:nvSpPr>
          <p:cNvPr id="4" name="Slide Number Placeholder 3"/>
          <p:cNvSpPr>
            <a:spLocks noGrp="1"/>
          </p:cNvSpPr>
          <p:nvPr>
            <p:ph type="sldNum" sz="quarter" idx="5"/>
          </p:nvPr>
        </p:nvSpPr>
        <p:spPr/>
        <p:txBody>
          <a:bodyPr/>
          <a:lstStyle/>
          <a:p>
            <a:fld id="{9B58E02C-C3C9-49CE-82C0-3EB102BA700A}" type="slidenum">
              <a:rPr lang="en-US" smtClean="0"/>
              <a:t>2</a:t>
            </a:fld>
            <a:endParaRPr lang="en-US"/>
          </a:p>
        </p:txBody>
      </p:sp>
    </p:spTree>
    <p:extLst>
      <p:ext uri="{BB962C8B-B14F-4D97-AF65-F5344CB8AC3E}">
        <p14:creationId xmlns:p14="http://schemas.microsoft.com/office/powerpoint/2010/main" val="37534548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term "Corporate Social Responsibility" refers to an organization's promise to care for the community and the environment, as well as to operate ethically in all aspects of its business </a:t>
            </a:r>
            <a:r>
              <a:rPr lang="en-US" dirty="0" err="1"/>
              <a:t>practices.However</a:t>
            </a:r>
            <a:r>
              <a:rPr lang="en-US" dirty="0"/>
              <a:t>, CSR's inclusion in advertisements has prompted ethical questions. Sincerity and authenticity in corporate social responsibility (CSR) advertising are not always easy to come by. Hilton Hotel, as a case study firm, must solve these problems efficiently.</a:t>
            </a:r>
          </a:p>
        </p:txBody>
      </p:sp>
      <p:sp>
        <p:nvSpPr>
          <p:cNvPr id="4" name="Slide Number Placeholder 3"/>
          <p:cNvSpPr>
            <a:spLocks noGrp="1"/>
          </p:cNvSpPr>
          <p:nvPr>
            <p:ph type="sldNum" sz="quarter" idx="5"/>
          </p:nvPr>
        </p:nvSpPr>
        <p:spPr/>
        <p:txBody>
          <a:bodyPr/>
          <a:lstStyle/>
          <a:p>
            <a:fld id="{9B58E02C-C3C9-49CE-82C0-3EB102BA700A}" type="slidenum">
              <a:rPr lang="en-US" smtClean="0"/>
              <a:t>3</a:t>
            </a:fld>
            <a:endParaRPr lang="en-US"/>
          </a:p>
        </p:txBody>
      </p:sp>
    </p:spTree>
    <p:extLst>
      <p:ext uri="{BB962C8B-B14F-4D97-AF65-F5344CB8AC3E}">
        <p14:creationId xmlns:p14="http://schemas.microsoft.com/office/powerpoint/2010/main" val="21572067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Balancing Promotional </a:t>
            </a:r>
            <a:r>
              <a:rPr lang="en-US" dirty="0" err="1"/>
              <a:t>Messaging:In</a:t>
            </a:r>
            <a:r>
              <a:rPr lang="en-US" dirty="0"/>
              <a:t> their advertising, Hilton Hotel must strike the proper balance. Promoting their CSR efforts is essential, but placing too much emphasis on CSR could diminish the significance of other aspects of their business, such as the quality of their service, how their visitors feel, and their competitive advantages. The challenge is to incorporate CSR messages into their marketing without diminishing their overall value </a:t>
            </a:r>
            <a:r>
              <a:rPr lang="en-US" dirty="0" err="1"/>
              <a:t>proposition.Evaluation</a:t>
            </a:r>
            <a:r>
              <a:rPr lang="en-US" dirty="0"/>
              <a:t> of the </a:t>
            </a:r>
            <a:r>
              <a:rPr lang="en-US" dirty="0" err="1"/>
              <a:t>Effects:Hilton</a:t>
            </a:r>
            <a:r>
              <a:rPr lang="en-US" dirty="0"/>
              <a:t> Hotel must exert significant effort to determine how to measure the effects of their CSR initiatives. It is essential for the hotel to demonstrate to its partners that its efforts to be sustainable and socially responsible have produced tangible outcomes. However, it can be difficult to determine how CSR influences how consumers feel about a brand, how loyal they are to that brand, and the financial success of a </a:t>
            </a:r>
            <a:r>
              <a:rPr lang="en-US" dirty="0" err="1"/>
              <a:t>business.Hilton</a:t>
            </a:r>
            <a:r>
              <a:rPr lang="en-US" dirty="0"/>
              <a:t> Hotel must address these issues if it wishes to maintain its positive reputation, develop consumer trust, and stand out in the extremely competitive hotel industry. In the following slides, we will examine some potential strategies and solutions that Hilton Hotel could employ to address these ethical issues and maintain healthy growth.</a:t>
            </a:r>
          </a:p>
        </p:txBody>
      </p:sp>
      <p:sp>
        <p:nvSpPr>
          <p:cNvPr id="4" name="Slide Number Placeholder 3"/>
          <p:cNvSpPr>
            <a:spLocks noGrp="1"/>
          </p:cNvSpPr>
          <p:nvPr>
            <p:ph type="sldNum" sz="quarter" idx="5"/>
          </p:nvPr>
        </p:nvSpPr>
        <p:spPr/>
        <p:txBody>
          <a:bodyPr/>
          <a:lstStyle/>
          <a:p>
            <a:fld id="{9B58E02C-C3C9-49CE-82C0-3EB102BA700A}" type="slidenum">
              <a:rPr lang="en-US" smtClean="0"/>
              <a:t>4</a:t>
            </a:fld>
            <a:endParaRPr lang="en-US"/>
          </a:p>
        </p:txBody>
      </p:sp>
    </p:spTree>
    <p:extLst>
      <p:ext uri="{BB962C8B-B14F-4D97-AF65-F5344CB8AC3E}">
        <p14:creationId xmlns:p14="http://schemas.microsoft.com/office/powerpoint/2010/main" val="14971207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Hilton Hotel may do the following to fix the problem:</a:t>
            </a:r>
          </a:p>
          <a:p>
            <a:endParaRPr lang="en-US" dirty="0"/>
          </a:p>
          <a:p>
            <a:r>
              <a:rPr lang="en-US" dirty="0"/>
              <a:t>As part of their corporate social responsibility, Hilton Hotel should be transparent about its goals, accomplishments, and future plans. This shows that their CSR activities are legitimate and raises the probability that consumers, investors, and other partners will trust them.</a:t>
            </a:r>
          </a:p>
          <a:p>
            <a:endParaRPr lang="en-US" dirty="0"/>
          </a:p>
          <a:p>
            <a:endParaRPr lang="en-US" dirty="0"/>
          </a:p>
          <a:p>
            <a:r>
              <a:rPr lang="en-US" dirty="0"/>
              <a:t>The credibility of Hilton Hotel's CSR activities may be bolstered by the active participation of stakeholders including customers, staff, community members, and non-governmental </a:t>
            </a:r>
            <a:r>
              <a:rPr lang="en-US" dirty="0" err="1"/>
              <a:t>organisations</a:t>
            </a:r>
            <a:r>
              <a:rPr lang="en-US" dirty="0"/>
              <a:t> (NGOs). Hilton can guarantee that its CSR activities fulfil the demands of its stakeholders and solve actual social and environmental challenges if it includes and solicits input from these groups throughout the decision-making process.</a:t>
            </a:r>
          </a:p>
          <a:p>
            <a:endParaRPr lang="en-US" dirty="0"/>
          </a:p>
          <a:p>
            <a:r>
              <a:rPr lang="en-US" dirty="0"/>
              <a:t>Validation of Hilton Hotel's CSR Efforts with Third-Party Certifications Obtaining independent certifications like LEED (Leadership in Energy and Environmental Design) or ISO 14001 (Environmental Management System) will assist. Their green claims are validated by these certificates, showing that they make serious attempts to become green.</a:t>
            </a:r>
          </a:p>
        </p:txBody>
      </p:sp>
      <p:sp>
        <p:nvSpPr>
          <p:cNvPr id="4" name="Slide Number Placeholder 3"/>
          <p:cNvSpPr>
            <a:spLocks noGrp="1"/>
          </p:cNvSpPr>
          <p:nvPr>
            <p:ph type="sldNum" sz="quarter" idx="5"/>
          </p:nvPr>
        </p:nvSpPr>
        <p:spPr/>
        <p:txBody>
          <a:bodyPr/>
          <a:lstStyle/>
          <a:p>
            <a:fld id="{9B58E02C-C3C9-49CE-82C0-3EB102BA700A}" type="slidenum">
              <a:rPr lang="en-US" smtClean="0"/>
              <a:t>5</a:t>
            </a:fld>
            <a:endParaRPr lang="en-US"/>
          </a:p>
        </p:txBody>
      </p:sp>
    </p:spTree>
    <p:extLst>
      <p:ext uri="{BB962C8B-B14F-4D97-AF65-F5344CB8AC3E}">
        <p14:creationId xmlns:p14="http://schemas.microsoft.com/office/powerpoint/2010/main" val="40652205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Hilton Hotel should create key performance indicators (KPIs) to evaluate the success of its CSR initiatives. Some examples of key performance indicators for measuring sustainability activities include energy and water consumption, waste management efficiency, staff volunteerism, financial investments in local communities, and customer happiness. Hilton may assess the efficacy of its CSR efforts by setting and monitoring these indicators.</a:t>
            </a:r>
          </a:p>
        </p:txBody>
      </p:sp>
      <p:sp>
        <p:nvSpPr>
          <p:cNvPr id="4" name="Slide Number Placeholder 3"/>
          <p:cNvSpPr>
            <a:spLocks noGrp="1"/>
          </p:cNvSpPr>
          <p:nvPr>
            <p:ph type="sldNum" sz="quarter" idx="5"/>
          </p:nvPr>
        </p:nvSpPr>
        <p:spPr/>
        <p:txBody>
          <a:bodyPr/>
          <a:lstStyle/>
          <a:p>
            <a:fld id="{9B58E02C-C3C9-49CE-82C0-3EB102BA700A}" type="slidenum">
              <a:rPr lang="en-US" smtClean="0"/>
              <a:t>6</a:t>
            </a:fld>
            <a:endParaRPr lang="en-US"/>
          </a:p>
        </p:txBody>
      </p:sp>
    </p:spTree>
    <p:extLst>
      <p:ext uri="{BB962C8B-B14F-4D97-AF65-F5344CB8AC3E}">
        <p14:creationId xmlns:p14="http://schemas.microsoft.com/office/powerpoint/2010/main" val="17967545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Strengths:Strong</a:t>
            </a:r>
            <a:r>
              <a:rPr lang="en-US" dirty="0"/>
              <a:t> CSR initiatives are those that: The Hilton Hotel has demonstrated a strong commitment to CSR through initiatives such as energy conservation, waste reduction, and community engagement</a:t>
            </a:r>
            <a:r>
              <a:rPr lang="en-US" b="0" i="0" dirty="0">
                <a:solidFill>
                  <a:srgbClr val="2C3E50"/>
                </a:solidFill>
                <a:effectLst/>
                <a:latin typeface="Roboto" panose="02000000000000000000" pitchFamily="2" charset="0"/>
              </a:rPr>
              <a:t>(Wang et al., 2020)</a:t>
            </a:r>
            <a:r>
              <a:rPr lang="en-US" dirty="0"/>
              <a:t>. These initiatives demonstrate Hilton's commitment to social and environmental </a:t>
            </a:r>
            <a:r>
              <a:rPr lang="en-US" dirty="0" err="1"/>
              <a:t>responsibility."Full</a:t>
            </a:r>
            <a:r>
              <a:rPr lang="en-US" dirty="0"/>
              <a:t> Disclosure and </a:t>
            </a:r>
            <a:r>
              <a:rPr lang="en-US" dirty="0" err="1"/>
              <a:t>Reporting"Hilton</a:t>
            </a:r>
            <a:r>
              <a:rPr lang="en-US" dirty="0"/>
              <a:t> Hotel has been forthright and sincere regarding their CSR efforts by providing transparent reports on their objectives, progress, and outcomes. Their consistent communication with partners and annual sustainability reports help to establish trust and hold them </a:t>
            </a:r>
            <a:r>
              <a:rPr lang="en-US" dirty="0" err="1"/>
              <a:t>accountable.Weaknesses:"Authenticity</a:t>
            </a:r>
            <a:r>
              <a:rPr lang="en-US" dirty="0"/>
              <a:t> within </a:t>
            </a:r>
            <a:r>
              <a:rPr lang="en-US" dirty="0" err="1"/>
              <a:t>Communication"Even</a:t>
            </a:r>
            <a:r>
              <a:rPr lang="en-US" dirty="0"/>
              <a:t> though Hilton Hotel has attempted to be authentic, there may be room for improvement in how they describe their CSR initiatives. By making their messages clearer and more authentic, they can avoid being accused of "greenwashing" and demonstrate their commitment to sustainability in a more convincing </a:t>
            </a:r>
            <a:r>
              <a:rPr lang="en-US" dirty="0" err="1"/>
              <a:t>manner.Impact</a:t>
            </a:r>
            <a:r>
              <a:rPr lang="en-US" dirty="0"/>
              <a:t> Measurement: Even though Hilton Hotel has implemented environmental standards, they may be able to enhance how they measure and evaluate the results of their CSR initiatives. Working with research institutions or </a:t>
            </a:r>
            <a:r>
              <a:rPr lang="en-US" dirty="0" err="1"/>
              <a:t>utilising</a:t>
            </a:r>
            <a:r>
              <a:rPr lang="en-US" dirty="0"/>
              <a:t> more comprehensive review methods can help them learn more about the long-term effects of their environmental </a:t>
            </a:r>
            <a:r>
              <a:rPr lang="en-US" dirty="0" err="1"/>
              <a:t>practises</a:t>
            </a:r>
            <a:r>
              <a:rPr lang="en-US" dirty="0"/>
              <a:t>.</a:t>
            </a:r>
          </a:p>
        </p:txBody>
      </p:sp>
      <p:sp>
        <p:nvSpPr>
          <p:cNvPr id="4" name="Slide Number Placeholder 3"/>
          <p:cNvSpPr>
            <a:spLocks noGrp="1"/>
          </p:cNvSpPr>
          <p:nvPr>
            <p:ph type="sldNum" sz="quarter" idx="5"/>
          </p:nvPr>
        </p:nvSpPr>
        <p:spPr/>
        <p:txBody>
          <a:bodyPr/>
          <a:lstStyle/>
          <a:p>
            <a:fld id="{9B58E02C-C3C9-49CE-82C0-3EB102BA700A}" type="slidenum">
              <a:rPr lang="en-US" smtClean="0"/>
              <a:t>7</a:t>
            </a:fld>
            <a:endParaRPr lang="en-US"/>
          </a:p>
        </p:txBody>
      </p:sp>
    </p:spTree>
    <p:extLst>
      <p:ext uri="{BB962C8B-B14F-4D97-AF65-F5344CB8AC3E}">
        <p14:creationId xmlns:p14="http://schemas.microsoft.com/office/powerpoint/2010/main" val="16451746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Hilton Hotel should also give detailed information about their CSR practices, like how they save energy and water, how they deal with waste, how their employees donate, and how they work with the community.</a:t>
            </a:r>
          </a:p>
        </p:txBody>
      </p:sp>
      <p:sp>
        <p:nvSpPr>
          <p:cNvPr id="4" name="Slide Number Placeholder 3"/>
          <p:cNvSpPr>
            <a:spLocks noGrp="1"/>
          </p:cNvSpPr>
          <p:nvPr>
            <p:ph type="sldNum" sz="quarter" idx="5"/>
          </p:nvPr>
        </p:nvSpPr>
        <p:spPr/>
        <p:txBody>
          <a:bodyPr/>
          <a:lstStyle/>
          <a:p>
            <a:fld id="{9B58E02C-C3C9-49CE-82C0-3EB102BA700A}" type="slidenum">
              <a:rPr lang="en-US" smtClean="0"/>
              <a:t>8</a:t>
            </a:fld>
            <a:endParaRPr lang="en-US"/>
          </a:p>
        </p:txBody>
      </p:sp>
    </p:spTree>
    <p:extLst>
      <p:ext uri="{BB962C8B-B14F-4D97-AF65-F5344CB8AC3E}">
        <p14:creationId xmlns:p14="http://schemas.microsoft.com/office/powerpoint/2010/main" val="38531393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Hilton Hotel is equipped to efficiently deal with these problems </a:t>
            </a:r>
            <a:r>
              <a:rPr lang="en-US" dirty="0" err="1"/>
              <a:t>by:They</a:t>
            </a:r>
            <a:r>
              <a:rPr lang="en-US" dirty="0"/>
              <a:t> need to do a better job of getting the word out about their CSR projects, explaining how they fit in with the company's values and how they're helping the environment and local people. Get the input of your coworkers on the success and continuing relevance of CSR projects, hear out their unique viewpoints, and include them into the decision-making </a:t>
            </a:r>
            <a:r>
              <a:rPr lang="en-US" dirty="0" err="1"/>
              <a:t>process.Improve</a:t>
            </a:r>
            <a:r>
              <a:rPr lang="en-US" dirty="0"/>
              <a:t> your company's credibility by providing honest information and avoiding practices that might be misconstrued as greenwashing or empty </a:t>
            </a:r>
            <a:r>
              <a:rPr lang="en-US" dirty="0" err="1"/>
              <a:t>PR.In</a:t>
            </a:r>
            <a:r>
              <a:rPr lang="en-US" dirty="0"/>
              <a:t> order to understand more about the long-term consequences of their sustainable practices, businesses can think about creating ties with research organizations to perform independent reviews. By using these measures, Hilton Hotel will be able to show that it is dedicated to ethical marketing, earn its customers' confidence, and set itself apart as a leader in the hospitality industry while also doing good for the </a:t>
            </a:r>
            <a:r>
              <a:rPr lang="en-US" dirty="0" err="1"/>
              <a:t>community.Hilton</a:t>
            </a:r>
            <a:r>
              <a:rPr lang="en-US" dirty="0"/>
              <a:t> Hotel has a chance to be a leader in responsible advertising in an industry where customers are increasingly looking for businesses that care about the world around them. Through improved transparency, honesty, and influence evaluation, Hilton Hotel may play a constructive role in societal and environmental advancement over the long run. I appreciate you coming to hear me speak at TED. </a:t>
            </a:r>
            <a:r>
              <a:rPr lang="en-US"/>
              <a:t>Let's collaborate on making moral marketing a top priority for companies moving forward.</a:t>
            </a:r>
          </a:p>
        </p:txBody>
      </p:sp>
      <p:sp>
        <p:nvSpPr>
          <p:cNvPr id="4" name="Slide Number Placeholder 3"/>
          <p:cNvSpPr>
            <a:spLocks noGrp="1"/>
          </p:cNvSpPr>
          <p:nvPr>
            <p:ph type="sldNum" sz="quarter" idx="5"/>
          </p:nvPr>
        </p:nvSpPr>
        <p:spPr/>
        <p:txBody>
          <a:bodyPr/>
          <a:lstStyle/>
          <a:p>
            <a:fld id="{9B58E02C-C3C9-49CE-82C0-3EB102BA700A}" type="slidenum">
              <a:rPr lang="en-US" smtClean="0"/>
              <a:t>9</a:t>
            </a:fld>
            <a:endParaRPr lang="en-US"/>
          </a:p>
        </p:txBody>
      </p:sp>
    </p:spTree>
    <p:extLst>
      <p:ext uri="{BB962C8B-B14F-4D97-AF65-F5344CB8AC3E}">
        <p14:creationId xmlns:p14="http://schemas.microsoft.com/office/powerpoint/2010/main" val="37516296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B462CA6-74E6-437F-BBF7-93BEADF25453}" type="datetimeFigureOut">
              <a:rPr lang="en-US" smtClean="0"/>
              <a:t>7/7/2023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B7F1F9F-A83B-4C57-AFBF-9C349A3DD489}" type="slidenum">
              <a:rPr lang="en-US" smtClean="0"/>
              <a:t>‹#›</a:t>
            </a:fld>
            <a:endParaRPr lang="en-US"/>
          </a:p>
        </p:txBody>
      </p:sp>
    </p:spTree>
    <p:extLst>
      <p:ext uri="{BB962C8B-B14F-4D97-AF65-F5344CB8AC3E}">
        <p14:creationId xmlns:p14="http://schemas.microsoft.com/office/powerpoint/2010/main" val="23858468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462CA6-74E6-437F-BBF7-93BEADF25453}" type="datetimeFigureOut">
              <a:rPr lang="en-US" smtClean="0"/>
              <a:t>7/7/2023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B7F1F9F-A83B-4C57-AFBF-9C349A3DD489}" type="slidenum">
              <a:rPr lang="en-US" smtClean="0"/>
              <a:t>‹#›</a:t>
            </a:fld>
            <a:endParaRPr lang="en-US"/>
          </a:p>
        </p:txBody>
      </p:sp>
    </p:spTree>
    <p:extLst>
      <p:ext uri="{BB962C8B-B14F-4D97-AF65-F5344CB8AC3E}">
        <p14:creationId xmlns:p14="http://schemas.microsoft.com/office/powerpoint/2010/main" val="28367830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462CA6-74E6-437F-BBF7-93BEADF25453}" type="datetimeFigureOut">
              <a:rPr lang="en-US" smtClean="0"/>
              <a:t>7/7/2023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B7F1F9F-A83B-4C57-AFBF-9C349A3DD489}" type="slidenum">
              <a:rPr lang="en-US" smtClean="0"/>
              <a:t>‹#›</a:t>
            </a:fld>
            <a:endParaRPr lang="en-US"/>
          </a:p>
        </p:txBody>
      </p:sp>
    </p:spTree>
    <p:extLst>
      <p:ext uri="{BB962C8B-B14F-4D97-AF65-F5344CB8AC3E}">
        <p14:creationId xmlns:p14="http://schemas.microsoft.com/office/powerpoint/2010/main" val="5721029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B462CA6-74E6-437F-BBF7-93BEADF25453}" type="datetimeFigureOut">
              <a:rPr lang="en-US" smtClean="0"/>
              <a:t>7/7/2023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B7F1F9F-A83B-4C57-AFBF-9C349A3DD489}" type="slidenum">
              <a:rPr lang="en-US" smtClean="0"/>
              <a:t>‹#›</a:t>
            </a:fld>
            <a:endParaRPr lang="en-US"/>
          </a:p>
        </p:txBody>
      </p:sp>
    </p:spTree>
    <p:extLst>
      <p:ext uri="{BB962C8B-B14F-4D97-AF65-F5344CB8AC3E}">
        <p14:creationId xmlns:p14="http://schemas.microsoft.com/office/powerpoint/2010/main" val="38931412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B462CA6-74E6-437F-BBF7-93BEADF25453}" type="datetimeFigureOut">
              <a:rPr lang="en-US" smtClean="0"/>
              <a:t>7/7/2023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B7F1F9F-A83B-4C57-AFBF-9C349A3DD489}" type="slidenum">
              <a:rPr lang="en-US" smtClean="0"/>
              <a:t>‹#›</a:t>
            </a:fld>
            <a:endParaRPr lang="en-US"/>
          </a:p>
        </p:txBody>
      </p:sp>
    </p:spTree>
    <p:extLst>
      <p:ext uri="{BB962C8B-B14F-4D97-AF65-F5344CB8AC3E}">
        <p14:creationId xmlns:p14="http://schemas.microsoft.com/office/powerpoint/2010/main" val="8763596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B462CA6-74E6-437F-BBF7-93BEADF25453}" type="datetimeFigureOut">
              <a:rPr lang="en-US" smtClean="0"/>
              <a:t>7/7/2023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B7F1F9F-A83B-4C57-AFBF-9C349A3DD489}" type="slidenum">
              <a:rPr lang="en-US" smtClean="0"/>
              <a:t>‹#›</a:t>
            </a:fld>
            <a:endParaRPr lang="en-US"/>
          </a:p>
        </p:txBody>
      </p:sp>
    </p:spTree>
    <p:extLst>
      <p:ext uri="{BB962C8B-B14F-4D97-AF65-F5344CB8AC3E}">
        <p14:creationId xmlns:p14="http://schemas.microsoft.com/office/powerpoint/2010/main" val="21035404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462CA6-74E6-437F-BBF7-93BEADF25453}" type="datetimeFigureOut">
              <a:rPr lang="en-US" smtClean="0"/>
              <a:t>7/7/2023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B7F1F9F-A83B-4C57-AFBF-9C349A3DD489}" type="slidenum">
              <a:rPr lang="en-US" smtClean="0"/>
              <a:t>‹#›</a:t>
            </a:fld>
            <a:endParaRPr lang="en-US"/>
          </a:p>
        </p:txBody>
      </p:sp>
    </p:spTree>
    <p:extLst>
      <p:ext uri="{BB962C8B-B14F-4D97-AF65-F5344CB8AC3E}">
        <p14:creationId xmlns:p14="http://schemas.microsoft.com/office/powerpoint/2010/main" val="15990050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462CA6-74E6-437F-BBF7-93BEADF25453}" type="datetimeFigureOut">
              <a:rPr lang="en-US" smtClean="0"/>
              <a:t>7/7/2023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B7F1F9F-A83B-4C57-AFBF-9C349A3DD489}" type="slidenum">
              <a:rPr lang="en-US" smtClean="0"/>
              <a:t>‹#›</a:t>
            </a:fld>
            <a:endParaRPr lang="en-US"/>
          </a:p>
        </p:txBody>
      </p:sp>
    </p:spTree>
    <p:extLst>
      <p:ext uri="{BB962C8B-B14F-4D97-AF65-F5344CB8AC3E}">
        <p14:creationId xmlns:p14="http://schemas.microsoft.com/office/powerpoint/2010/main" val="16320220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462CA6-74E6-437F-BBF7-93BEADF25453}" type="datetimeFigureOut">
              <a:rPr lang="en-US" smtClean="0"/>
              <a:t>7/7/2023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B7F1F9F-A83B-4C57-AFBF-9C349A3DD489}" type="slidenum">
              <a:rPr lang="en-US" smtClean="0"/>
              <a:t>‹#›</a:t>
            </a:fld>
            <a:endParaRPr lang="en-US"/>
          </a:p>
        </p:txBody>
      </p:sp>
    </p:spTree>
    <p:extLst>
      <p:ext uri="{BB962C8B-B14F-4D97-AF65-F5344CB8AC3E}">
        <p14:creationId xmlns:p14="http://schemas.microsoft.com/office/powerpoint/2010/main" val="26891017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462CA6-74E6-437F-BBF7-93BEADF25453}" type="datetimeFigureOut">
              <a:rPr lang="en-US" smtClean="0"/>
              <a:t>7/7/2023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B7F1F9F-A83B-4C57-AFBF-9C349A3DD489}" type="slidenum">
              <a:rPr lang="en-US" smtClean="0"/>
              <a:t>‹#›</a:t>
            </a:fld>
            <a:endParaRPr lang="en-US"/>
          </a:p>
        </p:txBody>
      </p:sp>
    </p:spTree>
    <p:extLst>
      <p:ext uri="{BB962C8B-B14F-4D97-AF65-F5344CB8AC3E}">
        <p14:creationId xmlns:p14="http://schemas.microsoft.com/office/powerpoint/2010/main" val="38822048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462CA6-74E6-437F-BBF7-93BEADF25453}" type="datetimeFigureOut">
              <a:rPr lang="en-US" smtClean="0"/>
              <a:t>7/7/2023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B7F1F9F-A83B-4C57-AFBF-9C349A3DD489}"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1603259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462CA6-74E6-437F-BBF7-93BEADF25453}" type="datetimeFigureOut">
              <a:rPr lang="en-US" smtClean="0"/>
              <a:t>7/7/2023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B7F1F9F-A83B-4C57-AFBF-9C349A3DD489}" type="slidenum">
              <a:rPr lang="en-US" smtClean="0"/>
              <a:t>‹#›</a:t>
            </a:fld>
            <a:endParaRPr lang="en-US"/>
          </a:p>
        </p:txBody>
      </p:sp>
    </p:spTree>
    <p:extLst>
      <p:ext uri="{BB962C8B-B14F-4D97-AF65-F5344CB8AC3E}">
        <p14:creationId xmlns:p14="http://schemas.microsoft.com/office/powerpoint/2010/main" val="4989513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462CA6-74E6-437F-BBF7-93BEADF25453}" type="datetimeFigureOut">
              <a:rPr lang="en-US" smtClean="0"/>
              <a:t>7/7/2023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B7F1F9F-A83B-4C57-AFBF-9C349A3DD489}"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5641445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462CA6-74E6-437F-BBF7-93BEADF25453}" type="datetimeFigureOut">
              <a:rPr lang="en-US" smtClean="0"/>
              <a:t>7/7/2023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B7F1F9F-A83B-4C57-AFBF-9C349A3DD489}" type="slidenum">
              <a:rPr lang="en-US" smtClean="0"/>
              <a:t>‹#›</a:t>
            </a:fld>
            <a:endParaRPr lang="en-US"/>
          </a:p>
        </p:txBody>
      </p:sp>
    </p:spTree>
    <p:extLst>
      <p:ext uri="{BB962C8B-B14F-4D97-AF65-F5344CB8AC3E}">
        <p14:creationId xmlns:p14="http://schemas.microsoft.com/office/powerpoint/2010/main" val="23775940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462CA6-74E6-437F-BBF7-93BEADF25453}" type="datetimeFigureOut">
              <a:rPr lang="en-US" smtClean="0"/>
              <a:t>7/7/2023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B7F1F9F-A83B-4C57-AFBF-9C349A3DD489}" type="slidenum">
              <a:rPr lang="en-US" smtClean="0"/>
              <a:t>‹#›</a:t>
            </a:fld>
            <a:endParaRPr lang="en-US"/>
          </a:p>
        </p:txBody>
      </p:sp>
    </p:spTree>
    <p:extLst>
      <p:ext uri="{BB962C8B-B14F-4D97-AF65-F5344CB8AC3E}">
        <p14:creationId xmlns:p14="http://schemas.microsoft.com/office/powerpoint/2010/main" val="24838586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462CA6-74E6-437F-BBF7-93BEADF25453}" type="datetimeFigureOut">
              <a:rPr lang="en-US" smtClean="0"/>
              <a:t>7/7/2023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B7F1F9F-A83B-4C57-AFBF-9C349A3DD489}" type="slidenum">
              <a:rPr lang="en-US" smtClean="0"/>
              <a:t>‹#›</a:t>
            </a:fld>
            <a:endParaRPr lang="en-US"/>
          </a:p>
        </p:txBody>
      </p:sp>
    </p:spTree>
    <p:extLst>
      <p:ext uri="{BB962C8B-B14F-4D97-AF65-F5344CB8AC3E}">
        <p14:creationId xmlns:p14="http://schemas.microsoft.com/office/powerpoint/2010/main" val="5540578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B462CA6-74E6-437F-BBF7-93BEADF25453}" type="datetimeFigureOut">
              <a:rPr lang="en-US" smtClean="0"/>
              <a:t>7/7/2023</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4B7F1F9F-A83B-4C57-AFBF-9C349A3DD489}" type="slidenum">
              <a:rPr lang="en-US" smtClean="0"/>
              <a:t>‹#›</a:t>
            </a:fld>
            <a:endParaRPr lang="en-US"/>
          </a:p>
        </p:txBody>
      </p:sp>
    </p:spTree>
    <p:extLst>
      <p:ext uri="{BB962C8B-B14F-4D97-AF65-F5344CB8AC3E}">
        <p14:creationId xmlns:p14="http://schemas.microsoft.com/office/powerpoint/2010/main" val="408041945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repositorio.ucp.pt/handle/10400.14/30447" TargetMode="External"/><Relationship Id="rId2" Type="http://schemas.openxmlformats.org/officeDocument/2006/relationships/hyperlink" Target="https://doi.org/10.1002/csr.2109"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doi.org/10.1186/s40991-020-00054-2" TargetMode="External"/><Relationship Id="rId2" Type="http://schemas.openxmlformats.org/officeDocument/2006/relationships/hyperlink" Target="https://enrichment.iocspublisher.org/index.php/enrichment/article/view/447" TargetMode="External"/><Relationship Id="rId1" Type="http://schemas.openxmlformats.org/officeDocument/2006/relationships/slideLayout" Target="../slideLayouts/slideLayout7.xml"/><Relationship Id="rId6" Type="http://schemas.openxmlformats.org/officeDocument/2006/relationships/hyperlink" Target="https://doi.org/10.1016/j.jclepro.2022.131051" TargetMode="External"/><Relationship Id="rId5" Type="http://schemas.openxmlformats.org/officeDocument/2006/relationships/hyperlink" Target="https://doi.org/10.1016/j.ijhm.2018.08.020" TargetMode="External"/><Relationship Id="rId4" Type="http://schemas.openxmlformats.org/officeDocument/2006/relationships/hyperlink" Target="https://www.ceeol.com/search/article-detail?id=78931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C5904B-57B0-9964-12EB-EC8899178469}"/>
              </a:ext>
            </a:extLst>
          </p:cNvPr>
          <p:cNvSpPr>
            <a:spLocks noGrp="1"/>
          </p:cNvSpPr>
          <p:nvPr>
            <p:ph type="ctrTitle"/>
          </p:nvPr>
        </p:nvSpPr>
        <p:spPr>
          <a:xfrm>
            <a:off x="428530" y="260154"/>
            <a:ext cx="9144000" cy="1358153"/>
          </a:xfrm>
        </p:spPr>
        <p:txBody>
          <a:bodyPr>
            <a:noAutofit/>
          </a:bodyPr>
          <a:lstStyle/>
          <a:p>
            <a:r>
              <a:rPr lang="en-US" sz="3600" dirty="0">
                <a:latin typeface="Times New Roman" panose="02020603050405020304" pitchFamily="18" charset="0"/>
                <a:cs typeface="Times New Roman" panose="02020603050405020304" pitchFamily="18" charset="0"/>
              </a:rPr>
              <a:t> </a:t>
            </a:r>
            <a:r>
              <a:rPr lang="en-US" sz="3600" b="1" dirty="0">
                <a:solidFill>
                  <a:schemeClr val="accent2"/>
                </a:solidFill>
                <a:latin typeface="Times New Roman" panose="02020603050405020304" pitchFamily="18" charset="0"/>
                <a:cs typeface="Times New Roman" panose="02020603050405020304" pitchFamily="18" charset="0"/>
              </a:rPr>
              <a:t>Navigating Ethical Challenges in Marketing Management within the Hilton Hotel</a:t>
            </a:r>
          </a:p>
        </p:txBody>
      </p:sp>
      <p:sp>
        <p:nvSpPr>
          <p:cNvPr id="3" name="Subtitle 2">
            <a:extLst>
              <a:ext uri="{FF2B5EF4-FFF2-40B4-BE49-F238E27FC236}">
                <a16:creationId xmlns:a16="http://schemas.microsoft.com/office/drawing/2014/main" id="{FFA6DB9F-E54C-C652-B53F-B85AC09AF1C2}"/>
              </a:ext>
            </a:extLst>
          </p:cNvPr>
          <p:cNvSpPr>
            <a:spLocks noGrp="1"/>
          </p:cNvSpPr>
          <p:nvPr>
            <p:ph type="subTitle" idx="1"/>
          </p:nvPr>
        </p:nvSpPr>
        <p:spPr>
          <a:xfrm>
            <a:off x="1281953" y="3709613"/>
            <a:ext cx="9144000" cy="1655762"/>
          </a:xfrm>
        </p:spPr>
        <p:txBody>
          <a:bodyPr>
            <a:normAutofit fontScale="25000" lnSpcReduction="20000"/>
          </a:bodyPr>
          <a:lstStyle/>
          <a:p>
            <a:pPr algn="ctr"/>
            <a:r>
              <a:rPr lang="en-US" sz="11200" dirty="0">
                <a:solidFill>
                  <a:schemeClr val="accent6"/>
                </a:solidFill>
                <a:latin typeface="Times New Roman" panose="02020603050405020304" pitchFamily="18" charset="0"/>
                <a:cs typeface="Times New Roman" panose="02020603050405020304" pitchFamily="18" charset="0"/>
              </a:rPr>
              <a:t>Sylwia Stefanska (1913932)</a:t>
            </a:r>
          </a:p>
          <a:p>
            <a:pPr algn="ctr"/>
            <a:r>
              <a:rPr lang="en-US" sz="11200" dirty="0">
                <a:solidFill>
                  <a:schemeClr val="accent6"/>
                </a:solidFill>
                <a:latin typeface="Times New Roman" panose="02020603050405020304" pitchFamily="18" charset="0"/>
                <a:cs typeface="Times New Roman" panose="02020603050405020304" pitchFamily="18" charset="0"/>
              </a:rPr>
              <a:t>Marketing Management BMMB7012</a:t>
            </a:r>
          </a:p>
          <a:p>
            <a:pPr algn="ctr"/>
            <a:r>
              <a:rPr lang="en-US" sz="11200" dirty="0">
                <a:solidFill>
                  <a:schemeClr val="accent6"/>
                </a:solidFill>
                <a:latin typeface="Times New Roman" panose="02020603050405020304" pitchFamily="18" charset="0"/>
                <a:cs typeface="Times New Roman" panose="02020603050405020304" pitchFamily="18" charset="0"/>
              </a:rPr>
              <a:t>Planning for Contemporary issues in marketing</a:t>
            </a:r>
          </a:p>
          <a:p>
            <a:pPr algn="ctr"/>
            <a:r>
              <a:rPr lang="en-US" sz="11200" dirty="0">
                <a:solidFill>
                  <a:schemeClr val="accent6"/>
                </a:solidFill>
                <a:latin typeface="Times New Roman" panose="02020603050405020304" pitchFamily="18" charset="0"/>
                <a:cs typeface="Times New Roman" panose="02020603050405020304" pitchFamily="18" charset="0"/>
              </a:rPr>
              <a:t>Robyn Griffiths</a:t>
            </a:r>
          </a:p>
          <a:p>
            <a:pPr algn="ctr"/>
            <a:r>
              <a:rPr lang="en-US" sz="11200" dirty="0">
                <a:solidFill>
                  <a:schemeClr val="accent6"/>
                </a:solidFill>
                <a:latin typeface="Times New Roman" panose="02020603050405020304" pitchFamily="18" charset="0"/>
                <a:cs typeface="Times New Roman" panose="02020603050405020304" pitchFamily="18" charset="0"/>
              </a:rPr>
              <a:t>07/07/2023</a:t>
            </a:r>
          </a:p>
          <a:p>
            <a:pPr algn="ctr"/>
            <a:endParaRPr lang="en-US" sz="11200" dirty="0">
              <a:solidFill>
                <a:schemeClr val="accent6"/>
              </a:solidFill>
              <a:latin typeface="Times New Roman" panose="02020603050405020304" pitchFamily="18" charset="0"/>
              <a:cs typeface="Times New Roman" panose="02020603050405020304" pitchFamily="18" charset="0"/>
            </a:endParaRPr>
          </a:p>
          <a:p>
            <a:endParaRPr lang="en-US" dirty="0"/>
          </a:p>
        </p:txBody>
      </p:sp>
    </p:spTree>
    <p:extLst>
      <p:ext uri="{BB962C8B-B14F-4D97-AF65-F5344CB8AC3E}">
        <p14:creationId xmlns:p14="http://schemas.microsoft.com/office/powerpoint/2010/main" val="32115062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C19D71C-3CC4-0F61-C2B4-804627886587}"/>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Introduction</a:t>
            </a:r>
          </a:p>
        </p:txBody>
      </p:sp>
      <p:sp>
        <p:nvSpPr>
          <p:cNvPr id="6" name="Content Placeholder 5">
            <a:extLst>
              <a:ext uri="{FF2B5EF4-FFF2-40B4-BE49-F238E27FC236}">
                <a16:creationId xmlns:a16="http://schemas.microsoft.com/office/drawing/2014/main" id="{3AF9DB9C-52A7-41BC-C40C-175F240B2953}"/>
              </a:ext>
            </a:extLst>
          </p:cNvPr>
          <p:cNvSpPr>
            <a:spLocks noGrp="1"/>
          </p:cNvSpPr>
          <p:nvPr>
            <p:ph sz="half" idx="2"/>
          </p:nvPr>
        </p:nvSpPr>
        <p:spPr>
          <a:xfrm>
            <a:off x="272333" y="1623484"/>
            <a:ext cx="6626008" cy="4104963"/>
          </a:xfrm>
        </p:spPr>
        <p:txBody>
          <a:bodyPr>
            <a:normAutofit/>
          </a:bodyPr>
          <a:lstStyle/>
          <a:p>
            <a:pPr algn="just">
              <a:buFont typeface="Wingdings" panose="05000000000000000000" pitchFamily="2" charset="2"/>
              <a:buChar char="Ø"/>
            </a:pPr>
            <a:r>
              <a:rPr lang="en-US" sz="2800" dirty="0">
                <a:latin typeface="Times New Roman" panose="02020603050405020304" pitchFamily="18" charset="0"/>
                <a:cs typeface="Times New Roman" panose="02020603050405020304" pitchFamily="18" charset="0"/>
              </a:rPr>
              <a:t>Hello, and thank you for joining me for today's TED Talk, which will focus on the ethical challenges of hotel marketing and management. </a:t>
            </a:r>
          </a:p>
          <a:p>
            <a:pPr algn="just">
              <a:buFont typeface="Wingdings" panose="05000000000000000000" pitchFamily="2" charset="2"/>
              <a:buChar char="Ø"/>
            </a:pPr>
            <a:endParaRPr lang="en-US" sz="2800"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Ø"/>
            </a:pPr>
            <a:r>
              <a:rPr lang="en-US" sz="2800" dirty="0">
                <a:latin typeface="Times New Roman" panose="02020603050405020304" pitchFamily="18" charset="0"/>
                <a:cs typeface="Times New Roman" panose="02020603050405020304" pitchFamily="18" charset="0"/>
              </a:rPr>
              <a:t>We will be looking at the Hilton Hotel's biggest challenges and brainstorming ways to fix them today.</a:t>
            </a:r>
          </a:p>
        </p:txBody>
      </p:sp>
      <p:pic>
        <p:nvPicPr>
          <p:cNvPr id="10" name="Content Placeholder 9">
            <a:extLst>
              <a:ext uri="{FF2B5EF4-FFF2-40B4-BE49-F238E27FC236}">
                <a16:creationId xmlns:a16="http://schemas.microsoft.com/office/drawing/2014/main" id="{60ABE4ED-E067-4EC6-3D71-093DE1780210}"/>
              </a:ext>
            </a:extLst>
          </p:cNvPr>
          <p:cNvPicPr>
            <a:picLocks noGrp="1" noChangeAspect="1"/>
          </p:cNvPicPr>
          <p:nvPr>
            <p:ph sz="quarter" idx="4"/>
          </p:nvPr>
        </p:nvPicPr>
        <p:blipFill>
          <a:blip r:embed="rId3"/>
          <a:stretch>
            <a:fillRect/>
          </a:stretch>
        </p:blipFill>
        <p:spPr>
          <a:xfrm>
            <a:off x="7181849" y="1379382"/>
            <a:ext cx="4737817" cy="5048312"/>
          </a:xfrm>
        </p:spPr>
      </p:pic>
    </p:spTree>
    <p:extLst>
      <p:ext uri="{BB962C8B-B14F-4D97-AF65-F5344CB8AC3E}">
        <p14:creationId xmlns:p14="http://schemas.microsoft.com/office/powerpoint/2010/main" val="37960800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9E90E-E344-CB7A-7B85-DE681181FA5F}"/>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The Contemporary Ethical Issue</a:t>
            </a:r>
          </a:p>
        </p:txBody>
      </p:sp>
      <p:sp>
        <p:nvSpPr>
          <p:cNvPr id="3" name="Content Placeholder 2">
            <a:extLst>
              <a:ext uri="{FF2B5EF4-FFF2-40B4-BE49-F238E27FC236}">
                <a16:creationId xmlns:a16="http://schemas.microsoft.com/office/drawing/2014/main" id="{C7EFF4D6-7B2D-1782-EE8E-5536D0581CBC}"/>
              </a:ext>
            </a:extLst>
          </p:cNvPr>
          <p:cNvSpPr>
            <a:spLocks noGrp="1"/>
          </p:cNvSpPr>
          <p:nvPr>
            <p:ph sz="half" idx="1"/>
          </p:nvPr>
        </p:nvSpPr>
        <p:spPr>
          <a:xfrm>
            <a:off x="677333" y="2160589"/>
            <a:ext cx="6780741" cy="3880772"/>
          </a:xfrm>
        </p:spPr>
        <p:txBody>
          <a:bodyPr>
            <a:noAutofit/>
          </a:bodyPr>
          <a:lstStyle/>
          <a:p>
            <a:pPr algn="just">
              <a:buFont typeface="Wingdings" panose="05000000000000000000" pitchFamily="2" charset="2"/>
              <a:buChar char="Ø"/>
            </a:pPr>
            <a:r>
              <a:rPr lang="en-US" sz="2800" dirty="0">
                <a:latin typeface="Times New Roman" panose="02020603050405020304" pitchFamily="18" charset="0"/>
                <a:cs typeface="Times New Roman" panose="02020603050405020304" pitchFamily="18" charset="0"/>
              </a:rPr>
              <a:t>Hilton Hotel, a well-known chain with locations all over the world, is a brand which puts a lot of money into community service projects (Morrison, 2022). </a:t>
            </a:r>
          </a:p>
          <a:p>
            <a:pPr algn="just">
              <a:buFont typeface="Wingdings" panose="05000000000000000000" pitchFamily="2" charset="2"/>
              <a:buChar char="Ø"/>
            </a:pPr>
            <a:endParaRPr lang="en-US" sz="2800"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Ø"/>
            </a:pPr>
            <a:r>
              <a:rPr lang="en-US" sz="2800" dirty="0">
                <a:latin typeface="Times New Roman" panose="02020603050405020304" pitchFamily="18" charset="0"/>
                <a:cs typeface="Times New Roman" panose="02020603050405020304" pitchFamily="18" charset="0"/>
              </a:rPr>
              <a:t>They have launched campaigns like Travel with Purpose to inspire people to plan eco-friendly vacations and services like Hilton </a:t>
            </a:r>
            <a:r>
              <a:rPr lang="en-US" sz="2800" dirty="0" err="1">
                <a:latin typeface="Times New Roman" panose="02020603050405020304" pitchFamily="18" charset="0"/>
                <a:cs typeface="Times New Roman" panose="02020603050405020304" pitchFamily="18" charset="0"/>
              </a:rPr>
              <a:t>LightStay</a:t>
            </a:r>
            <a:r>
              <a:rPr lang="en-US" sz="2800" dirty="0">
                <a:latin typeface="Times New Roman" panose="02020603050405020304" pitchFamily="18" charset="0"/>
                <a:cs typeface="Times New Roman" panose="02020603050405020304" pitchFamily="18" charset="0"/>
              </a:rPr>
              <a:t> to cut down on energy use and waste across the board  (</a:t>
            </a:r>
            <a:r>
              <a:rPr lang="en-US" sz="2800" dirty="0" err="1">
                <a:latin typeface="Times New Roman" panose="02020603050405020304" pitchFamily="18" charset="0"/>
                <a:cs typeface="Times New Roman" panose="02020603050405020304" pitchFamily="18" charset="0"/>
              </a:rPr>
              <a:t>Alemão</a:t>
            </a:r>
            <a:r>
              <a:rPr lang="en-US" sz="2800" dirty="0">
                <a:latin typeface="Times New Roman" panose="02020603050405020304" pitchFamily="18" charset="0"/>
                <a:cs typeface="Times New Roman" panose="02020603050405020304" pitchFamily="18" charset="0"/>
              </a:rPr>
              <a:t>, 2019).</a:t>
            </a:r>
          </a:p>
        </p:txBody>
      </p:sp>
      <p:pic>
        <p:nvPicPr>
          <p:cNvPr id="6" name="Content Placeholder 5">
            <a:extLst>
              <a:ext uri="{FF2B5EF4-FFF2-40B4-BE49-F238E27FC236}">
                <a16:creationId xmlns:a16="http://schemas.microsoft.com/office/drawing/2014/main" id="{519A3F28-44D2-6DB8-910C-1310F1AC007C}"/>
              </a:ext>
            </a:extLst>
          </p:cNvPr>
          <p:cNvPicPr>
            <a:picLocks noGrp="1" noChangeAspect="1"/>
          </p:cNvPicPr>
          <p:nvPr>
            <p:ph sz="half" idx="2"/>
          </p:nvPr>
        </p:nvPicPr>
        <p:blipFill>
          <a:blip r:embed="rId3"/>
          <a:stretch>
            <a:fillRect/>
          </a:stretch>
        </p:blipFill>
        <p:spPr>
          <a:xfrm>
            <a:off x="7600950" y="1930399"/>
            <a:ext cx="4014788" cy="4110961"/>
          </a:xfrm>
        </p:spPr>
      </p:pic>
    </p:spTree>
    <p:extLst>
      <p:ext uri="{BB962C8B-B14F-4D97-AF65-F5344CB8AC3E}">
        <p14:creationId xmlns:p14="http://schemas.microsoft.com/office/powerpoint/2010/main" val="6576202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A8120D-AA90-7AD4-415A-8F0804A7A68E}"/>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Challenges Faced</a:t>
            </a:r>
          </a:p>
        </p:txBody>
      </p:sp>
      <p:sp>
        <p:nvSpPr>
          <p:cNvPr id="3" name="Content Placeholder 2">
            <a:extLst>
              <a:ext uri="{FF2B5EF4-FFF2-40B4-BE49-F238E27FC236}">
                <a16:creationId xmlns:a16="http://schemas.microsoft.com/office/drawing/2014/main" id="{3D667ADA-E266-8FD6-9277-FF4F8190B17E}"/>
              </a:ext>
            </a:extLst>
          </p:cNvPr>
          <p:cNvSpPr>
            <a:spLocks noGrp="1"/>
          </p:cNvSpPr>
          <p:nvPr>
            <p:ph idx="1"/>
          </p:nvPr>
        </p:nvSpPr>
        <p:spPr>
          <a:xfrm>
            <a:off x="677334" y="1760539"/>
            <a:ext cx="10652654" cy="3880773"/>
          </a:xfrm>
        </p:spPr>
        <p:txBody>
          <a:bodyPr>
            <a:normAutofit fontScale="92500"/>
          </a:bodyPr>
          <a:lstStyle/>
          <a:p>
            <a:pPr algn="just">
              <a:buFont typeface="Wingdings" panose="05000000000000000000" pitchFamily="2" charset="2"/>
              <a:buChar char="Ø"/>
            </a:pPr>
            <a:r>
              <a:rPr lang="en-US" sz="2800" i="1" dirty="0">
                <a:solidFill>
                  <a:schemeClr val="accent2"/>
                </a:solidFill>
                <a:latin typeface="Times New Roman" panose="02020603050405020304" pitchFamily="18" charset="0"/>
                <a:cs typeface="Times New Roman" panose="02020603050405020304" pitchFamily="18" charset="0"/>
              </a:rPr>
              <a:t>Maintaining Authenticity: </a:t>
            </a:r>
            <a:r>
              <a:rPr lang="en-US" sz="2800" dirty="0">
                <a:solidFill>
                  <a:schemeClr val="tx1"/>
                </a:solidFill>
                <a:latin typeface="Times New Roman" panose="02020603050405020304" pitchFamily="18" charset="0"/>
                <a:cs typeface="Times New Roman" panose="02020603050405020304" pitchFamily="18" charset="0"/>
              </a:rPr>
              <a:t>Hilton Hotel has to put in a lot of work to prove their CSR messages are real. The hotel must ensure that its CSR efforts accurately represent the hotel's core principles and are not only seen as marketing tools in light of the increasingly demanding tastes of the hotel's clientele (</a:t>
            </a:r>
            <a:r>
              <a:rPr lang="en-US" sz="2800" dirty="0" err="1">
                <a:solidFill>
                  <a:schemeClr val="tx1"/>
                </a:solidFill>
                <a:latin typeface="Times New Roman" panose="02020603050405020304" pitchFamily="18" charset="0"/>
                <a:cs typeface="Times New Roman" panose="02020603050405020304" pitchFamily="18" charset="0"/>
              </a:rPr>
              <a:t>Calveras</a:t>
            </a:r>
            <a:r>
              <a:rPr lang="en-US" sz="2800" dirty="0">
                <a:solidFill>
                  <a:schemeClr val="tx1"/>
                </a:solidFill>
                <a:latin typeface="Times New Roman" panose="02020603050405020304" pitchFamily="18" charset="0"/>
                <a:cs typeface="Times New Roman" panose="02020603050405020304" pitchFamily="18" charset="0"/>
              </a:rPr>
              <a:t>, 2019). The difficulty is in showing their dedication to CSR without coming off as greenwashing or making half-hearted attempts.</a:t>
            </a:r>
          </a:p>
          <a:p>
            <a:pPr algn="just">
              <a:buFont typeface="Wingdings" panose="05000000000000000000" pitchFamily="2" charset="2"/>
              <a:buChar char="Ø"/>
            </a:pPr>
            <a:r>
              <a:rPr lang="en-US" sz="2800" i="1" dirty="0">
                <a:solidFill>
                  <a:schemeClr val="accent1"/>
                </a:solidFill>
                <a:latin typeface="Times New Roman" panose="02020603050405020304" pitchFamily="18" charset="0"/>
                <a:cs typeface="Times New Roman" panose="02020603050405020304" pitchFamily="18" charset="0"/>
              </a:rPr>
              <a:t>Measuring Impact: </a:t>
            </a:r>
            <a:r>
              <a:rPr lang="en-US" sz="2800" dirty="0">
                <a:solidFill>
                  <a:schemeClr val="tx1"/>
                </a:solidFill>
                <a:latin typeface="Times New Roman" panose="02020603050405020304" pitchFamily="18" charset="0"/>
                <a:cs typeface="Times New Roman" panose="02020603050405020304" pitchFamily="18" charset="0"/>
              </a:rPr>
              <a:t>It is important for the hotel to show partners how their efforts to be sustainable and socially responsible have led to real results (Raza et al., 2021).</a:t>
            </a:r>
          </a:p>
        </p:txBody>
      </p:sp>
    </p:spTree>
    <p:extLst>
      <p:ext uri="{BB962C8B-B14F-4D97-AF65-F5344CB8AC3E}">
        <p14:creationId xmlns:p14="http://schemas.microsoft.com/office/powerpoint/2010/main" val="34574278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01328-689A-E81C-A43E-982585D38215}"/>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Challenge 1 - Maintaining Authenticity</a:t>
            </a:r>
          </a:p>
        </p:txBody>
      </p:sp>
      <p:sp>
        <p:nvSpPr>
          <p:cNvPr id="3" name="Content Placeholder 2">
            <a:extLst>
              <a:ext uri="{FF2B5EF4-FFF2-40B4-BE49-F238E27FC236}">
                <a16:creationId xmlns:a16="http://schemas.microsoft.com/office/drawing/2014/main" id="{B1DE2924-8404-EFB4-3E4A-28E667EE8080}"/>
              </a:ext>
            </a:extLst>
          </p:cNvPr>
          <p:cNvSpPr>
            <a:spLocks noGrp="1"/>
          </p:cNvSpPr>
          <p:nvPr>
            <p:ph idx="1"/>
          </p:nvPr>
        </p:nvSpPr>
        <p:spPr>
          <a:xfrm>
            <a:off x="677333" y="2160589"/>
            <a:ext cx="10566929" cy="3880773"/>
          </a:xfrm>
        </p:spPr>
        <p:txBody>
          <a:bodyPr>
            <a:normAutofit/>
          </a:bodyPr>
          <a:lstStyle/>
          <a:p>
            <a:pPr algn="just">
              <a:buFont typeface="Wingdings" panose="05000000000000000000" pitchFamily="2" charset="2"/>
              <a:buChar char="Ø"/>
            </a:pPr>
            <a:r>
              <a:rPr lang="en-US" sz="2800" dirty="0">
                <a:latin typeface="Times New Roman" panose="02020603050405020304" pitchFamily="18" charset="0"/>
                <a:cs typeface="Times New Roman" panose="02020603050405020304" pitchFamily="18" charset="0"/>
              </a:rPr>
              <a:t>The Hilton Hotel has done a fantastic job with CSR measures including recycling, reducing trash, and becoming involved in the local community (“Bioeconomy and Social Responsibility in the Sustainable Hotel Industry,” 2019). </a:t>
            </a:r>
          </a:p>
          <a:p>
            <a:pPr algn="just">
              <a:buFont typeface="Wingdings" panose="05000000000000000000" pitchFamily="2" charset="2"/>
              <a:buChar char="Ø"/>
            </a:pPr>
            <a:endParaRPr lang="en-US" sz="2800"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Ø"/>
            </a:pPr>
            <a:r>
              <a:rPr lang="en-US" sz="2800" dirty="0">
                <a:latin typeface="Times New Roman" panose="02020603050405020304" pitchFamily="18" charset="0"/>
                <a:cs typeface="Times New Roman" panose="02020603050405020304" pitchFamily="18" charset="0"/>
              </a:rPr>
              <a:t>However, it is challenging for them to communicate their CSR commitment without coming across as insincere or greenwashing.</a:t>
            </a:r>
          </a:p>
        </p:txBody>
      </p:sp>
    </p:spTree>
    <p:extLst>
      <p:ext uri="{BB962C8B-B14F-4D97-AF65-F5344CB8AC3E}">
        <p14:creationId xmlns:p14="http://schemas.microsoft.com/office/powerpoint/2010/main" val="29921529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A7E188-13B3-D5CE-607E-B02A66BF72CB}"/>
              </a:ext>
            </a:extLst>
          </p:cNvPr>
          <p:cNvSpPr>
            <a:spLocks noGrp="1"/>
          </p:cNvSpPr>
          <p:nvPr>
            <p:ph type="title"/>
          </p:nvPr>
        </p:nvSpPr>
        <p:spPr/>
        <p:txBody>
          <a:bodyPr/>
          <a:lstStyle/>
          <a:p>
            <a:pPr algn="ctr"/>
            <a:r>
              <a:rPr lang="en-US" dirty="0"/>
              <a:t> </a:t>
            </a:r>
            <a:r>
              <a:rPr lang="en-US" b="1" dirty="0">
                <a:latin typeface="Times New Roman" panose="02020603050405020304" pitchFamily="18" charset="0"/>
                <a:cs typeface="Times New Roman" panose="02020603050405020304" pitchFamily="18" charset="0"/>
              </a:rPr>
              <a:t>Challenge 2 - Measuring Impact</a:t>
            </a:r>
          </a:p>
        </p:txBody>
      </p:sp>
      <p:sp>
        <p:nvSpPr>
          <p:cNvPr id="3" name="Content Placeholder 2">
            <a:extLst>
              <a:ext uri="{FF2B5EF4-FFF2-40B4-BE49-F238E27FC236}">
                <a16:creationId xmlns:a16="http://schemas.microsoft.com/office/drawing/2014/main" id="{6E3B98CB-0A0C-6D8F-3F6A-E5497649A13D}"/>
              </a:ext>
            </a:extLst>
          </p:cNvPr>
          <p:cNvSpPr>
            <a:spLocks noGrp="1"/>
          </p:cNvSpPr>
          <p:nvPr>
            <p:ph idx="1"/>
          </p:nvPr>
        </p:nvSpPr>
        <p:spPr>
          <a:xfrm>
            <a:off x="677333" y="2160589"/>
            <a:ext cx="11252729" cy="3880773"/>
          </a:xfrm>
        </p:spPr>
        <p:txBody>
          <a:bodyPr>
            <a:normAutofit/>
          </a:bodyPr>
          <a:lstStyle/>
          <a:p>
            <a:pPr algn="just">
              <a:buFont typeface="Wingdings" panose="05000000000000000000" pitchFamily="2" charset="2"/>
              <a:buChar char="Ø"/>
            </a:pPr>
            <a:r>
              <a:rPr lang="en-US" sz="2800" dirty="0">
                <a:latin typeface="Times New Roman" panose="02020603050405020304" pitchFamily="18" charset="0"/>
                <a:cs typeface="Times New Roman" panose="02020603050405020304" pitchFamily="18" charset="0"/>
              </a:rPr>
              <a:t>Hilton Hotel has introduced a variety of sustainable and social responsibility programs throughout its properties; </a:t>
            </a:r>
          </a:p>
          <a:p>
            <a:pPr algn="just">
              <a:buFont typeface="Wingdings" panose="05000000000000000000" pitchFamily="2" charset="2"/>
              <a:buChar char="Ø"/>
            </a:pPr>
            <a:endParaRPr lang="en-US" sz="2800"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Ø"/>
            </a:pPr>
            <a:r>
              <a:rPr lang="en-US" sz="2800" dirty="0">
                <a:latin typeface="Times New Roman" panose="02020603050405020304" pitchFamily="18" charset="0"/>
                <a:cs typeface="Times New Roman" panose="02020603050405020304" pitchFamily="18" charset="0"/>
              </a:rPr>
              <a:t>Nevertheless, in order to prove their commitment and win the confidence of their stakeholders, it is essential that they monitor the success of these programs.</a:t>
            </a:r>
          </a:p>
          <a:p>
            <a:pPr algn="just">
              <a:buFont typeface="Wingdings" panose="05000000000000000000" pitchFamily="2" charset="2"/>
              <a:buChar char="Ø"/>
            </a:pPr>
            <a:endParaRPr lang="en-US"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042155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1B64A1-3E74-69A3-9ADE-BF8891475127}"/>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Evaluating Organizational Responses</a:t>
            </a:r>
          </a:p>
        </p:txBody>
      </p:sp>
      <p:sp>
        <p:nvSpPr>
          <p:cNvPr id="6" name="Text Placeholder 5">
            <a:extLst>
              <a:ext uri="{FF2B5EF4-FFF2-40B4-BE49-F238E27FC236}">
                <a16:creationId xmlns:a16="http://schemas.microsoft.com/office/drawing/2014/main" id="{441285E3-9D50-10A4-9B69-FCD89013CE39}"/>
              </a:ext>
            </a:extLst>
          </p:cNvPr>
          <p:cNvSpPr>
            <a:spLocks noGrp="1"/>
          </p:cNvSpPr>
          <p:nvPr>
            <p:ph type="body" idx="1"/>
          </p:nvPr>
        </p:nvSpPr>
        <p:spPr>
          <a:xfrm>
            <a:off x="675745" y="1429145"/>
            <a:ext cx="4185623" cy="576262"/>
          </a:xfrm>
        </p:spPr>
        <p:txBody>
          <a:bodyPr/>
          <a:lstStyle/>
          <a:p>
            <a:r>
              <a:rPr lang="en-US" sz="2800" b="1" dirty="0">
                <a:latin typeface="Times New Roman" panose="02020603050405020304" pitchFamily="18" charset="0"/>
                <a:cs typeface="Times New Roman" panose="02020603050405020304" pitchFamily="18" charset="0"/>
              </a:rPr>
              <a:t>Strengths</a:t>
            </a:r>
          </a:p>
        </p:txBody>
      </p:sp>
      <p:sp>
        <p:nvSpPr>
          <p:cNvPr id="7" name="Content Placeholder 6">
            <a:extLst>
              <a:ext uri="{FF2B5EF4-FFF2-40B4-BE49-F238E27FC236}">
                <a16:creationId xmlns:a16="http://schemas.microsoft.com/office/drawing/2014/main" id="{A02877B3-64F4-3D36-4862-6E7C05DC4661}"/>
              </a:ext>
            </a:extLst>
          </p:cNvPr>
          <p:cNvSpPr>
            <a:spLocks noGrp="1"/>
          </p:cNvSpPr>
          <p:nvPr>
            <p:ph sz="half" idx="2"/>
          </p:nvPr>
        </p:nvSpPr>
        <p:spPr/>
        <p:txBody>
          <a:bodyPr>
            <a:noAutofit/>
          </a:bodyPr>
          <a:lstStyle/>
          <a:p>
            <a:pPr algn="just">
              <a:buFont typeface="Wingdings" panose="05000000000000000000" pitchFamily="2" charset="2"/>
              <a:buChar char="Ø"/>
            </a:pPr>
            <a:r>
              <a:rPr lang="en-US" sz="2400" dirty="0">
                <a:solidFill>
                  <a:schemeClr val="accent1"/>
                </a:solidFill>
                <a:latin typeface="Times New Roman" panose="02020603050405020304" pitchFamily="18" charset="0"/>
                <a:cs typeface="Times New Roman" panose="02020603050405020304" pitchFamily="18" charset="0"/>
              </a:rPr>
              <a:t>Transparency and Reporting</a:t>
            </a:r>
            <a:r>
              <a:rPr lang="en-US" sz="2400" dirty="0">
                <a:latin typeface="Times New Roman" panose="02020603050405020304" pitchFamily="18" charset="0"/>
                <a:cs typeface="Times New Roman" panose="02020603050405020304" pitchFamily="18" charset="0"/>
              </a:rPr>
              <a:t>: Hilton Hotel has been forthright and sincere regarding their CSR efforts by providing transparent reports on their objectives, progress, and outcomes (Rosen et al., 2019). </a:t>
            </a:r>
          </a:p>
        </p:txBody>
      </p:sp>
      <p:sp>
        <p:nvSpPr>
          <p:cNvPr id="8" name="Text Placeholder 7">
            <a:extLst>
              <a:ext uri="{FF2B5EF4-FFF2-40B4-BE49-F238E27FC236}">
                <a16:creationId xmlns:a16="http://schemas.microsoft.com/office/drawing/2014/main" id="{1FDE87E9-F7CA-0071-04FD-0F6234E8F94A}"/>
              </a:ext>
            </a:extLst>
          </p:cNvPr>
          <p:cNvSpPr>
            <a:spLocks noGrp="1"/>
          </p:cNvSpPr>
          <p:nvPr>
            <p:ph type="body" sz="quarter" idx="3"/>
          </p:nvPr>
        </p:nvSpPr>
        <p:spPr>
          <a:xfrm>
            <a:off x="7181193" y="1095376"/>
            <a:ext cx="4185618" cy="1065607"/>
          </a:xfrm>
        </p:spPr>
        <p:txBody>
          <a:bodyPr/>
          <a:lstStyle/>
          <a:p>
            <a:r>
              <a:rPr lang="en-US" sz="2800" b="1" dirty="0">
                <a:latin typeface="Times New Roman" panose="02020603050405020304" pitchFamily="18" charset="0"/>
                <a:cs typeface="Times New Roman" panose="02020603050405020304" pitchFamily="18" charset="0"/>
              </a:rPr>
              <a:t>Weaknesses</a:t>
            </a:r>
          </a:p>
        </p:txBody>
      </p:sp>
      <p:sp>
        <p:nvSpPr>
          <p:cNvPr id="9" name="Content Placeholder 8">
            <a:extLst>
              <a:ext uri="{FF2B5EF4-FFF2-40B4-BE49-F238E27FC236}">
                <a16:creationId xmlns:a16="http://schemas.microsoft.com/office/drawing/2014/main" id="{9DD46064-4C82-8E58-28EB-D0507C0FA5E3}"/>
              </a:ext>
            </a:extLst>
          </p:cNvPr>
          <p:cNvSpPr>
            <a:spLocks noGrp="1"/>
          </p:cNvSpPr>
          <p:nvPr>
            <p:ph sz="quarter" idx="4"/>
          </p:nvPr>
        </p:nvSpPr>
        <p:spPr>
          <a:xfrm>
            <a:off x="5831334" y="2416176"/>
            <a:ext cx="5812979" cy="3304117"/>
          </a:xfrm>
        </p:spPr>
        <p:txBody>
          <a:bodyPr>
            <a:noAutofit/>
          </a:bodyPr>
          <a:lstStyle/>
          <a:p>
            <a:pPr algn="just">
              <a:buFont typeface="Wingdings" panose="05000000000000000000" pitchFamily="2" charset="2"/>
              <a:buChar char="Ø"/>
            </a:pPr>
            <a:r>
              <a:rPr lang="en-US" sz="2800" dirty="0">
                <a:solidFill>
                  <a:schemeClr val="accent1"/>
                </a:solidFill>
                <a:latin typeface="Times New Roman" panose="02020603050405020304" pitchFamily="18" charset="0"/>
                <a:cs typeface="Times New Roman" panose="02020603050405020304" pitchFamily="18" charset="0"/>
              </a:rPr>
              <a:t>Authenticity Communication: </a:t>
            </a:r>
            <a:r>
              <a:rPr lang="en-US" sz="2800" dirty="0">
                <a:latin typeface="Times New Roman" panose="02020603050405020304" pitchFamily="18" charset="0"/>
                <a:cs typeface="Times New Roman" panose="02020603050405020304" pitchFamily="18" charset="0"/>
              </a:rPr>
              <a:t>Hilton Hotel has made an effort to be forthright, although there may be wiggle space in the way they represent their CSR activities. They may avoid the appearance of greenwashing and show even more dedication to sustainability if their messaging are made more clear and genuine  (</a:t>
            </a:r>
            <a:r>
              <a:rPr lang="en-US" sz="2800" dirty="0" err="1">
                <a:latin typeface="Times New Roman" panose="02020603050405020304" pitchFamily="18" charset="0"/>
                <a:cs typeface="Times New Roman" panose="02020603050405020304" pitchFamily="18" charset="0"/>
              </a:rPr>
              <a:t>Yeşiltaş</a:t>
            </a:r>
            <a:r>
              <a:rPr lang="en-US" sz="2800" dirty="0">
                <a:latin typeface="Times New Roman" panose="02020603050405020304" pitchFamily="18" charset="0"/>
                <a:cs typeface="Times New Roman" panose="02020603050405020304" pitchFamily="18" charset="0"/>
              </a:rPr>
              <a:t> et al., 2022).</a:t>
            </a:r>
          </a:p>
        </p:txBody>
      </p:sp>
    </p:spTree>
    <p:extLst>
      <p:ext uri="{BB962C8B-B14F-4D97-AF65-F5344CB8AC3E}">
        <p14:creationId xmlns:p14="http://schemas.microsoft.com/office/powerpoint/2010/main" val="6821397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B50292-A248-7CE9-1102-A3A6989483F8}"/>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Response Method- Transparency and Authenticity</a:t>
            </a:r>
          </a:p>
        </p:txBody>
      </p:sp>
      <p:sp>
        <p:nvSpPr>
          <p:cNvPr id="3" name="Content Placeholder 2">
            <a:extLst>
              <a:ext uri="{FF2B5EF4-FFF2-40B4-BE49-F238E27FC236}">
                <a16:creationId xmlns:a16="http://schemas.microsoft.com/office/drawing/2014/main" id="{267A6272-CB9B-D9C8-7546-3CFEBEEB4539}"/>
              </a:ext>
            </a:extLst>
          </p:cNvPr>
          <p:cNvSpPr>
            <a:spLocks noGrp="1"/>
          </p:cNvSpPr>
          <p:nvPr>
            <p:ph idx="1"/>
          </p:nvPr>
        </p:nvSpPr>
        <p:spPr>
          <a:xfrm>
            <a:off x="677334" y="2160589"/>
            <a:ext cx="11514666" cy="3880773"/>
          </a:xfrm>
        </p:spPr>
        <p:txBody>
          <a:bodyPr>
            <a:normAutofit/>
          </a:bodyPr>
          <a:lstStyle/>
          <a:p>
            <a:pPr algn="just">
              <a:buFont typeface="Wingdings" panose="05000000000000000000" pitchFamily="2" charset="2"/>
              <a:buChar char="Ø"/>
            </a:pPr>
            <a:r>
              <a:rPr lang="en-US" sz="2800" dirty="0">
                <a:latin typeface="Times New Roman" panose="02020603050405020304" pitchFamily="18" charset="0"/>
                <a:cs typeface="Times New Roman" panose="02020603050405020304" pitchFamily="18" charset="0"/>
              </a:rPr>
              <a:t>Hilton Hotel may do a better job of explaining their CSR activities so that they come off as honest and open (</a:t>
            </a:r>
            <a:r>
              <a:rPr lang="en-US" sz="2800" dirty="0" err="1">
                <a:latin typeface="Times New Roman" panose="02020603050405020304" pitchFamily="18" charset="0"/>
                <a:cs typeface="Times New Roman" panose="02020603050405020304" pitchFamily="18" charset="0"/>
              </a:rPr>
              <a:t>Heinberg</a:t>
            </a:r>
            <a:r>
              <a:rPr lang="en-US" sz="2800" dirty="0">
                <a:latin typeface="Times New Roman" panose="02020603050405020304" pitchFamily="18" charset="0"/>
                <a:cs typeface="Times New Roman" panose="02020603050405020304" pitchFamily="18" charset="0"/>
              </a:rPr>
              <a:t> et al., 2020). </a:t>
            </a:r>
          </a:p>
          <a:p>
            <a:pPr algn="just">
              <a:buFont typeface="Wingdings" panose="05000000000000000000" pitchFamily="2" charset="2"/>
              <a:buChar char="Ø"/>
            </a:pPr>
            <a:endParaRPr lang="en-US" sz="2800"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Ø"/>
            </a:pPr>
            <a:r>
              <a:rPr lang="en-US" sz="2800" dirty="0">
                <a:latin typeface="Times New Roman" panose="02020603050405020304" pitchFamily="18" charset="0"/>
                <a:cs typeface="Times New Roman" panose="02020603050405020304" pitchFamily="18" charset="0"/>
              </a:rPr>
              <a:t>They do this in a variety of ways, such as via their website, social media, and yearly sustainability reports, where they detail the goals, procedures, and outcomes of their sustainability initiatives.</a:t>
            </a:r>
          </a:p>
        </p:txBody>
      </p:sp>
    </p:spTree>
    <p:extLst>
      <p:ext uri="{BB962C8B-B14F-4D97-AF65-F5344CB8AC3E}">
        <p14:creationId xmlns:p14="http://schemas.microsoft.com/office/powerpoint/2010/main" val="6110026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14BD97-116B-61FE-5D70-1B0BD0DB6B37}"/>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59FCCC92-5350-3C89-F429-D51A96A26ECB}"/>
              </a:ext>
            </a:extLst>
          </p:cNvPr>
          <p:cNvSpPr>
            <a:spLocks noGrp="1"/>
          </p:cNvSpPr>
          <p:nvPr>
            <p:ph idx="1"/>
          </p:nvPr>
        </p:nvSpPr>
        <p:spPr>
          <a:xfrm>
            <a:off x="677334" y="2160589"/>
            <a:ext cx="10538354" cy="3880773"/>
          </a:xfrm>
        </p:spPr>
        <p:txBody>
          <a:bodyPr>
            <a:normAutofit fontScale="92500" lnSpcReduction="10000"/>
          </a:bodyPr>
          <a:lstStyle/>
          <a:p>
            <a:pPr algn="just">
              <a:buFont typeface="Wingdings" panose="05000000000000000000" pitchFamily="2" charset="2"/>
              <a:buChar char="Ø"/>
            </a:pPr>
            <a:r>
              <a:rPr lang="en-US" sz="2800" dirty="0">
                <a:latin typeface="Times New Roman" panose="02020603050405020304" pitchFamily="18" charset="0"/>
                <a:cs typeface="Times New Roman" panose="02020603050405020304" pitchFamily="18" charset="0"/>
              </a:rPr>
              <a:t>The Hilton Hotel's marketing plan now includes elements emphasizing the hotel's commitment to CSR (</a:t>
            </a:r>
            <a:r>
              <a:rPr lang="en-US" sz="2800" dirty="0" err="1">
                <a:latin typeface="Times New Roman" panose="02020603050405020304" pitchFamily="18" charset="0"/>
                <a:cs typeface="Times New Roman" panose="02020603050405020304" pitchFamily="18" charset="0"/>
              </a:rPr>
              <a:t>Achmad</a:t>
            </a:r>
            <a:r>
              <a:rPr lang="en-US" sz="2800" dirty="0">
                <a:latin typeface="Times New Roman" panose="02020603050405020304" pitchFamily="18" charset="0"/>
                <a:cs typeface="Times New Roman" panose="02020603050405020304" pitchFamily="18" charset="0"/>
              </a:rPr>
              <a:t> &amp; </a:t>
            </a:r>
            <a:r>
              <a:rPr lang="en-US" sz="2800" dirty="0" err="1">
                <a:latin typeface="Times New Roman" panose="02020603050405020304" pitchFamily="18" charset="0"/>
                <a:cs typeface="Times New Roman" panose="02020603050405020304" pitchFamily="18" charset="0"/>
              </a:rPr>
              <a:t>Yulianah</a:t>
            </a:r>
            <a:r>
              <a:rPr lang="en-US" sz="2800" dirty="0">
                <a:latin typeface="Times New Roman" panose="02020603050405020304" pitchFamily="18" charset="0"/>
                <a:cs typeface="Times New Roman" panose="02020603050405020304" pitchFamily="18" charset="0"/>
              </a:rPr>
              <a:t>, 2022). </a:t>
            </a:r>
          </a:p>
          <a:p>
            <a:pPr marL="0" indent="0" algn="just">
              <a:buNone/>
            </a:pPr>
            <a:endParaRPr lang="en-US" sz="2800"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Ø"/>
            </a:pPr>
            <a:r>
              <a:rPr lang="en-US" sz="2800" dirty="0">
                <a:latin typeface="Times New Roman" panose="02020603050405020304" pitchFamily="18" charset="0"/>
                <a:cs typeface="Times New Roman" panose="02020603050405020304" pitchFamily="18" charset="0"/>
              </a:rPr>
              <a:t>They are experts in establishing effective CSR programs, maintaining open communication, and documenting their sustainability initiatives (Ansu-Mensah et al., 2021).</a:t>
            </a:r>
          </a:p>
          <a:p>
            <a:pPr algn="just">
              <a:buFont typeface="Wingdings" panose="05000000000000000000" pitchFamily="2" charset="2"/>
              <a:buChar char="Ø"/>
            </a:pPr>
            <a:endParaRPr lang="en-US" sz="2800"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Ø"/>
            </a:pPr>
            <a:r>
              <a:rPr lang="en-US" sz="2800" dirty="0">
                <a:latin typeface="Times New Roman" panose="02020603050405020304" pitchFamily="18" charset="0"/>
                <a:cs typeface="Times New Roman" panose="02020603050405020304" pitchFamily="18" charset="0"/>
              </a:rPr>
              <a:t> However, there is still room for development in areas like communicating reliability and measuring impact (Choi et al., 2019).</a:t>
            </a:r>
          </a:p>
        </p:txBody>
      </p:sp>
    </p:spTree>
    <p:extLst>
      <p:ext uri="{BB962C8B-B14F-4D97-AF65-F5344CB8AC3E}">
        <p14:creationId xmlns:p14="http://schemas.microsoft.com/office/powerpoint/2010/main" val="33408267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5DA4C1-E362-DD58-D0B2-244841C6161F}"/>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2C1CB6D9-E1FD-99F6-E5ED-01FDFA98BA4E}"/>
              </a:ext>
            </a:extLst>
          </p:cNvPr>
          <p:cNvSpPr>
            <a:spLocks noGrp="1"/>
          </p:cNvSpPr>
          <p:nvPr>
            <p:ph idx="1"/>
          </p:nvPr>
        </p:nvSpPr>
        <p:spPr>
          <a:xfrm>
            <a:off x="677334" y="1270000"/>
            <a:ext cx="12078546" cy="3880773"/>
          </a:xfrm>
        </p:spPr>
        <p:txBody>
          <a:bodyPr>
            <a:normAutofit fontScale="25000" lnSpcReduction="20000"/>
          </a:bodyPr>
          <a:lstStyle/>
          <a:p>
            <a:pPr marL="457200" indent="-457200" algn="just"/>
            <a:r>
              <a:rPr lang="en-US" sz="8000" b="0" i="0" dirty="0">
                <a:solidFill>
                  <a:srgbClr val="000000"/>
                </a:solidFill>
                <a:effectLst/>
                <a:latin typeface="Times New Roman" panose="02020603050405020304" pitchFamily="18" charset="0"/>
                <a:cs typeface="Times New Roman" panose="02020603050405020304" pitchFamily="18" charset="0"/>
              </a:rPr>
              <a:t>Morrison, A. M. (2022). Hospitality and Travel Marketing. In </a:t>
            </a:r>
            <a:r>
              <a:rPr lang="en-US" sz="8000" b="0" i="1" dirty="0">
                <a:solidFill>
                  <a:srgbClr val="000000"/>
                </a:solidFill>
                <a:effectLst/>
                <a:latin typeface="Times New Roman" panose="02020603050405020304" pitchFamily="18" charset="0"/>
                <a:cs typeface="Times New Roman" panose="02020603050405020304" pitchFamily="18" charset="0"/>
              </a:rPr>
              <a:t>Google Books</a:t>
            </a:r>
            <a:r>
              <a:rPr lang="en-US" sz="8000" b="0" i="0" dirty="0">
                <a:solidFill>
                  <a:srgbClr val="000000"/>
                </a:solidFill>
                <a:effectLst/>
                <a:latin typeface="Times New Roman" panose="02020603050405020304" pitchFamily="18" charset="0"/>
                <a:cs typeface="Times New Roman" panose="02020603050405020304" pitchFamily="18" charset="0"/>
              </a:rPr>
              <a:t>. Taylor &amp; </a:t>
            </a:r>
            <a:r>
              <a:rPr lang="en-US" sz="8000" b="0" i="0" dirty="0" err="1">
                <a:solidFill>
                  <a:srgbClr val="000000"/>
                </a:solidFill>
                <a:effectLst/>
                <a:latin typeface="Times New Roman" panose="02020603050405020304" pitchFamily="18" charset="0"/>
                <a:cs typeface="Times New Roman" panose="02020603050405020304" pitchFamily="18" charset="0"/>
              </a:rPr>
              <a:t>Francis.https</a:t>
            </a:r>
            <a:r>
              <a:rPr lang="en-US" sz="8000" b="0" i="0" dirty="0">
                <a:solidFill>
                  <a:srgbClr val="000000"/>
                </a:solidFill>
                <a:effectLst/>
                <a:latin typeface="Times New Roman" panose="02020603050405020304" pitchFamily="18" charset="0"/>
                <a:cs typeface="Times New Roman" panose="02020603050405020304" pitchFamily="18" charset="0"/>
              </a:rPr>
              <a:t>://books.google.com/books?hl=en&amp;lr=&amp;id=N6iIEAAAQBAJ&amp;oi=fnd&amp;pg=PT18&amp;dq=</a:t>
            </a:r>
            <a:r>
              <a:rPr lang="en-US" sz="8000" b="0" i="0" dirty="0" err="1">
                <a:solidFill>
                  <a:srgbClr val="000000"/>
                </a:solidFill>
                <a:effectLst/>
                <a:latin typeface="Times New Roman" panose="02020603050405020304" pitchFamily="18" charset="0"/>
                <a:cs typeface="Times New Roman" panose="02020603050405020304" pitchFamily="18" charset="0"/>
              </a:rPr>
              <a:t>Hilton+Hotel</a:t>
            </a:r>
            <a:endParaRPr lang="en-US" sz="8000" b="0" i="0" dirty="0">
              <a:solidFill>
                <a:srgbClr val="000000"/>
              </a:solidFill>
              <a:effectLst/>
              <a:latin typeface="Times New Roman" panose="02020603050405020304" pitchFamily="18" charset="0"/>
              <a:cs typeface="Times New Roman" panose="02020603050405020304" pitchFamily="18" charset="0"/>
            </a:endParaRPr>
          </a:p>
          <a:p>
            <a:pPr marL="457200" indent="-457200" algn="just"/>
            <a:r>
              <a:rPr lang="en-US" sz="8000" b="0" i="0" dirty="0">
                <a:solidFill>
                  <a:srgbClr val="000000"/>
                </a:solidFill>
                <a:effectLst/>
                <a:latin typeface="Times New Roman" panose="02020603050405020304" pitchFamily="18" charset="0"/>
                <a:cs typeface="Times New Roman" panose="02020603050405020304" pitchFamily="18" charset="0"/>
              </a:rPr>
              <a:t>Raza, A., Farrukh, M., Iqbal, M. K., Farhan, M., &amp; Wu, Y. (2021). Corporate social responsibility and employees’ voluntary pro‐environmental behavior: The role of organizational pride and employee engagement. Corporate Social Responsibility and Environmental Management, 28(3). </a:t>
            </a:r>
            <a:r>
              <a:rPr lang="en-US" sz="8000" b="0" i="0" dirty="0">
                <a:solidFill>
                  <a:srgbClr val="000000"/>
                </a:solidFill>
                <a:effectLst/>
                <a:latin typeface="Times New Roman" panose="02020603050405020304" pitchFamily="18" charset="0"/>
                <a:cs typeface="Times New Roman" panose="02020603050405020304" pitchFamily="18" charset="0"/>
                <a:hlinkClick r:id="rId2"/>
              </a:rPr>
              <a:t>https://doi.org/10.1002/csr.2109</a:t>
            </a:r>
            <a:endParaRPr lang="en-US" sz="8000" b="0" i="0" dirty="0">
              <a:solidFill>
                <a:srgbClr val="000000"/>
              </a:solidFill>
              <a:effectLst/>
              <a:latin typeface="Times New Roman" panose="02020603050405020304" pitchFamily="18" charset="0"/>
              <a:cs typeface="Times New Roman" panose="02020603050405020304" pitchFamily="18" charset="0"/>
            </a:endParaRPr>
          </a:p>
          <a:p>
            <a:pPr marL="457200" indent="-457200" algn="just"/>
            <a:r>
              <a:rPr lang="en-US" sz="8000" b="0" i="0" dirty="0" err="1">
                <a:solidFill>
                  <a:srgbClr val="000000"/>
                </a:solidFill>
                <a:effectLst/>
                <a:latin typeface="Times New Roman" panose="02020603050405020304" pitchFamily="18" charset="0"/>
                <a:cs typeface="Times New Roman" panose="02020603050405020304" pitchFamily="18" charset="0"/>
              </a:rPr>
              <a:t>Alemão</a:t>
            </a:r>
            <a:r>
              <a:rPr lang="en-US" sz="8000" b="0" i="0" dirty="0">
                <a:solidFill>
                  <a:srgbClr val="000000"/>
                </a:solidFill>
                <a:effectLst/>
                <a:latin typeface="Times New Roman" panose="02020603050405020304" pitchFamily="18" charset="0"/>
                <a:cs typeface="Times New Roman" panose="02020603050405020304" pitchFamily="18" charset="0"/>
              </a:rPr>
              <a:t>, C. P. (2019, November 28). Environmental sustainability practices in the supply chain of hotels and the consumers’ perception. Repositorio.ucp.pt. </a:t>
            </a:r>
            <a:r>
              <a:rPr lang="en-US" sz="8000" b="0" i="0" dirty="0">
                <a:solidFill>
                  <a:srgbClr val="000000"/>
                </a:solidFill>
                <a:effectLst/>
                <a:latin typeface="Times New Roman" panose="02020603050405020304" pitchFamily="18" charset="0"/>
                <a:cs typeface="Times New Roman" panose="02020603050405020304" pitchFamily="18" charset="0"/>
                <a:hlinkClick r:id="rId3"/>
              </a:rPr>
              <a:t>https://repositorio.ucp.pt/handle/10400.14/30447</a:t>
            </a:r>
            <a:endParaRPr lang="en-US" sz="8000" b="0" i="0" dirty="0">
              <a:solidFill>
                <a:srgbClr val="000000"/>
              </a:solidFill>
              <a:effectLst/>
              <a:latin typeface="Times New Roman" panose="02020603050405020304" pitchFamily="18" charset="0"/>
              <a:cs typeface="Times New Roman" panose="02020603050405020304" pitchFamily="18" charset="0"/>
            </a:endParaRPr>
          </a:p>
          <a:p>
            <a:pPr marL="457200" indent="-457200" algn="just"/>
            <a:r>
              <a:rPr lang="en-US" sz="8000" b="0" i="0" dirty="0" err="1">
                <a:solidFill>
                  <a:srgbClr val="000000"/>
                </a:solidFill>
                <a:effectLst/>
                <a:latin typeface="Times New Roman" panose="02020603050405020304" pitchFamily="18" charset="0"/>
                <a:cs typeface="Times New Roman" panose="02020603050405020304" pitchFamily="18" charset="0"/>
              </a:rPr>
              <a:t>Calveras</a:t>
            </a:r>
            <a:r>
              <a:rPr lang="en-US" sz="8000" b="0" i="0" dirty="0">
                <a:solidFill>
                  <a:srgbClr val="000000"/>
                </a:solidFill>
                <a:effectLst/>
                <a:latin typeface="Times New Roman" panose="02020603050405020304" pitchFamily="18" charset="0"/>
                <a:cs typeface="Times New Roman" panose="02020603050405020304" pitchFamily="18" charset="0"/>
              </a:rPr>
              <a:t>, A. (2019). All-inclusive and value creation in hospitality: Evidence from a mature destination, 2001–2017. Tourism Management, 74, 234–246. https://doi.org/10.1016/j.tourman.2019.03.002</a:t>
            </a:r>
          </a:p>
          <a:p>
            <a:pPr marL="457200" indent="-457200" algn="just"/>
            <a:r>
              <a:rPr lang="en-US" sz="8000" b="0" i="0" dirty="0">
                <a:solidFill>
                  <a:srgbClr val="000000"/>
                </a:solidFill>
                <a:effectLst/>
                <a:latin typeface="Times New Roman" panose="02020603050405020304" pitchFamily="18" charset="0"/>
                <a:cs typeface="Times New Roman" panose="02020603050405020304" pitchFamily="18" charset="0"/>
              </a:rPr>
              <a:t>‌Rosen, H., Naipaul, S., &amp; Wang, Y. (2019). </a:t>
            </a:r>
            <a:r>
              <a:rPr lang="en-US" sz="8000" b="0" i="0" dirty="0" err="1">
                <a:solidFill>
                  <a:srgbClr val="000000"/>
                </a:solidFill>
                <a:effectLst/>
                <a:latin typeface="Times New Roman" panose="02020603050405020304" pitchFamily="18" charset="0"/>
                <a:cs typeface="Times New Roman" panose="02020603050405020304" pitchFamily="18" charset="0"/>
              </a:rPr>
              <a:t>Mr</a:t>
            </a:r>
            <a:r>
              <a:rPr lang="en-US" sz="8000" b="0" i="0" dirty="0">
                <a:solidFill>
                  <a:srgbClr val="000000"/>
                </a:solidFill>
                <a:effectLst/>
                <a:latin typeface="Times New Roman" panose="02020603050405020304" pitchFamily="18" charset="0"/>
                <a:cs typeface="Times New Roman" panose="02020603050405020304" pitchFamily="18" charset="0"/>
              </a:rPr>
              <a:t> Harris Rosen’s views on entrepreneurship, leadership, and corporate social responsibility: Insights and implications for hospitality and tourism education. In Strategic management for hospitality and tourism (pp. 297-325). Routledge.</a:t>
            </a:r>
          </a:p>
          <a:p>
            <a:pPr marL="457200" indent="-457200" algn="just"/>
            <a:r>
              <a:rPr lang="en-US" sz="8000" b="0" i="0" dirty="0">
                <a:solidFill>
                  <a:srgbClr val="000000"/>
                </a:solidFill>
                <a:effectLst/>
                <a:latin typeface="Times New Roman" panose="02020603050405020304" pitchFamily="18" charset="0"/>
                <a:cs typeface="Times New Roman" panose="02020603050405020304" pitchFamily="18" charset="0"/>
              </a:rPr>
              <a:t>Wang, C., Hu, R., &amp; Zhang, T. (Christina). (2020). Corporate social responsibility in international hotel chains and its effects on local employees: Scale development and empirical testing in China. International Journal of Hospitality Management, 90, 102598. https://doi.org/10.1016/j.ijhm.2020.102598</a:t>
            </a:r>
          </a:p>
          <a:p>
            <a:pPr marL="457200" indent="-457200" algn="just"/>
            <a:endParaRPr lang="en-US" sz="8000" b="0" i="0" dirty="0">
              <a:solidFill>
                <a:srgbClr val="000000"/>
              </a:solidFill>
              <a:effectLst/>
              <a:latin typeface="Times New Roman" panose="02020603050405020304" pitchFamily="18" charset="0"/>
              <a:cs typeface="Times New Roman" panose="02020603050405020304" pitchFamily="18" charset="0"/>
            </a:endParaRPr>
          </a:p>
          <a:p>
            <a:pPr marL="457200" indent="-457200" algn="just"/>
            <a:r>
              <a:rPr lang="en-US" sz="2000" b="0" i="0" dirty="0">
                <a:solidFill>
                  <a:srgbClr val="000000"/>
                </a:solidFill>
                <a:effectLst/>
                <a:latin typeface="Times New Roman" panose="02020603050405020304" pitchFamily="18" charset="0"/>
                <a:cs typeface="Times New Roman" panose="02020603050405020304" pitchFamily="18" charset="0"/>
              </a:rPr>
              <a:t>‌</a:t>
            </a:r>
          </a:p>
          <a:p>
            <a:pPr marL="0" indent="0" algn="just">
              <a:buNone/>
            </a:pPr>
            <a:endParaRPr lang="en-US" sz="2000" b="0" i="0" dirty="0">
              <a:solidFill>
                <a:srgbClr val="000000"/>
              </a:solidFill>
              <a:effectLst/>
              <a:latin typeface="Times New Roman" panose="02020603050405020304" pitchFamily="18" charset="0"/>
              <a:cs typeface="Times New Roman" panose="02020603050405020304" pitchFamily="18" charset="0"/>
            </a:endParaRPr>
          </a:p>
          <a:p>
            <a:pPr marL="0" indent="0" algn="just">
              <a:buNone/>
            </a:pPr>
            <a:r>
              <a:rPr lang="en-US" sz="2000" b="0" i="0" dirty="0">
                <a:solidFill>
                  <a:srgbClr val="000000"/>
                </a:solidFill>
                <a:effectLst/>
                <a:latin typeface="Times New Roman" panose="02020603050405020304" pitchFamily="18" charset="0"/>
                <a:cs typeface="Times New Roman" panose="02020603050405020304" pitchFamily="18" charset="0"/>
              </a:rPr>
              <a:t>‌</a:t>
            </a:r>
          </a:p>
          <a:p>
            <a:pPr marL="457200" indent="-457200" algn="just"/>
            <a:endParaRPr lang="en-US" sz="2000" b="0" i="0" dirty="0">
              <a:solidFill>
                <a:srgbClr val="000000"/>
              </a:solidFill>
              <a:effectLst/>
              <a:latin typeface="Times New Roman" panose="02020603050405020304" pitchFamily="18" charset="0"/>
              <a:cs typeface="Times New Roman" panose="02020603050405020304" pitchFamily="18" charset="0"/>
            </a:endParaRPr>
          </a:p>
          <a:p>
            <a:pPr marL="457200" indent="-457200" algn="just"/>
            <a:endParaRPr lang="en-US" sz="2000" b="0" i="0" dirty="0">
              <a:solidFill>
                <a:srgbClr val="000000"/>
              </a:solidFill>
              <a:effectLst/>
              <a:latin typeface="Times New Roman" panose="02020603050405020304" pitchFamily="18" charset="0"/>
              <a:cs typeface="Times New Roman" panose="02020603050405020304" pitchFamily="18" charset="0"/>
            </a:endParaRPr>
          </a:p>
          <a:p>
            <a:pPr marL="457200" indent="-457200" algn="just"/>
            <a:r>
              <a:rPr lang="en-US" sz="2000" b="0" i="0" dirty="0">
                <a:solidFill>
                  <a:srgbClr val="000000"/>
                </a:solidFill>
                <a:effectLst/>
                <a:latin typeface="Times New Roman" panose="02020603050405020304" pitchFamily="18" charset="0"/>
                <a:cs typeface="Times New Roman" panose="02020603050405020304" pitchFamily="18" charset="0"/>
              </a:rPr>
              <a:t>‌</a:t>
            </a:r>
          </a:p>
          <a:p>
            <a:pPr algn="just"/>
            <a:r>
              <a:rPr lang="en-US" sz="2000" b="0" i="0" dirty="0">
                <a:solidFill>
                  <a:srgbClr val="000000"/>
                </a:solidFill>
                <a:effectLst/>
                <a:latin typeface="Times New Roman" panose="02020603050405020304" pitchFamily="18" charset="0"/>
                <a:cs typeface="Times New Roman" panose="02020603050405020304" pitchFamily="18" charset="0"/>
              </a:rPr>
              <a:t>‌</a:t>
            </a:r>
          </a:p>
          <a:p>
            <a:endParaRPr lang="en-US" dirty="0"/>
          </a:p>
        </p:txBody>
      </p:sp>
    </p:spTree>
    <p:extLst>
      <p:ext uri="{BB962C8B-B14F-4D97-AF65-F5344CB8AC3E}">
        <p14:creationId xmlns:p14="http://schemas.microsoft.com/office/powerpoint/2010/main" val="33360186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F0C6955-6177-C997-1269-1148B4114867}"/>
              </a:ext>
            </a:extLst>
          </p:cNvPr>
          <p:cNvSpPr>
            <a:spLocks noGrp="1"/>
          </p:cNvSpPr>
          <p:nvPr>
            <p:ph idx="4294967295"/>
          </p:nvPr>
        </p:nvSpPr>
        <p:spPr>
          <a:xfrm>
            <a:off x="846138" y="320040"/>
            <a:ext cx="11345862" cy="5721985"/>
          </a:xfrm>
        </p:spPr>
        <p:txBody>
          <a:bodyPr>
            <a:normAutofit fontScale="25000" lnSpcReduction="20000"/>
          </a:bodyPr>
          <a:lstStyle/>
          <a:p>
            <a:pPr marL="457200" indent="-457200" algn="l"/>
            <a:r>
              <a:rPr lang="en-US" sz="8000" b="0" i="0" dirty="0" err="1">
                <a:solidFill>
                  <a:srgbClr val="000000"/>
                </a:solidFill>
                <a:effectLst/>
                <a:latin typeface="Times New Roman" panose="02020603050405020304" pitchFamily="18" charset="0"/>
                <a:cs typeface="Times New Roman" panose="02020603050405020304" pitchFamily="18" charset="0"/>
              </a:rPr>
              <a:t>Achmad</a:t>
            </a:r>
            <a:r>
              <a:rPr lang="en-US" sz="8000" b="0" i="0" dirty="0">
                <a:solidFill>
                  <a:srgbClr val="000000"/>
                </a:solidFill>
                <a:effectLst/>
                <a:latin typeface="Times New Roman" panose="02020603050405020304" pitchFamily="18" charset="0"/>
                <a:cs typeface="Times New Roman" panose="02020603050405020304" pitchFamily="18" charset="0"/>
              </a:rPr>
              <a:t>, W., &amp; </a:t>
            </a:r>
            <a:r>
              <a:rPr lang="en-US" sz="8000" b="0" i="0" dirty="0" err="1">
                <a:solidFill>
                  <a:srgbClr val="000000"/>
                </a:solidFill>
                <a:effectLst/>
                <a:latin typeface="Times New Roman" panose="02020603050405020304" pitchFamily="18" charset="0"/>
                <a:cs typeface="Times New Roman" panose="02020603050405020304" pitchFamily="18" charset="0"/>
              </a:rPr>
              <a:t>Yulianah</a:t>
            </a:r>
            <a:r>
              <a:rPr lang="en-US" sz="8000" b="0" i="0" dirty="0">
                <a:solidFill>
                  <a:srgbClr val="000000"/>
                </a:solidFill>
                <a:effectLst/>
                <a:latin typeface="Times New Roman" panose="02020603050405020304" pitchFamily="18" charset="0"/>
                <a:cs typeface="Times New Roman" panose="02020603050405020304" pitchFamily="18" charset="0"/>
              </a:rPr>
              <a:t>, Y. (2022). Corporate Social Responsibility of the Hospitality Industry in Realizing Sustainable Tourism Development. </a:t>
            </a:r>
            <a:r>
              <a:rPr lang="en-US" sz="8000" b="0" i="1" dirty="0">
                <a:solidFill>
                  <a:srgbClr val="000000"/>
                </a:solidFill>
                <a:effectLst/>
                <a:latin typeface="Times New Roman" panose="02020603050405020304" pitchFamily="18" charset="0"/>
                <a:cs typeface="Times New Roman" panose="02020603050405020304" pitchFamily="18" charset="0"/>
              </a:rPr>
              <a:t>Enrichment : Journal of Management</a:t>
            </a:r>
            <a:r>
              <a:rPr lang="en-US" sz="8000" b="0" i="0" dirty="0">
                <a:solidFill>
                  <a:srgbClr val="000000"/>
                </a:solidFill>
                <a:effectLst/>
                <a:latin typeface="Times New Roman" panose="02020603050405020304" pitchFamily="18" charset="0"/>
                <a:cs typeface="Times New Roman" panose="02020603050405020304" pitchFamily="18" charset="0"/>
              </a:rPr>
              <a:t>, </a:t>
            </a:r>
            <a:r>
              <a:rPr lang="en-US" sz="8000" b="0" i="1" dirty="0">
                <a:solidFill>
                  <a:srgbClr val="000000"/>
                </a:solidFill>
                <a:effectLst/>
                <a:latin typeface="Times New Roman" panose="02020603050405020304" pitchFamily="18" charset="0"/>
                <a:cs typeface="Times New Roman" panose="02020603050405020304" pitchFamily="18" charset="0"/>
              </a:rPr>
              <a:t>12</a:t>
            </a:r>
            <a:r>
              <a:rPr lang="en-US" sz="8000" b="0" i="0" dirty="0">
                <a:solidFill>
                  <a:srgbClr val="000000"/>
                </a:solidFill>
                <a:effectLst/>
                <a:latin typeface="Times New Roman" panose="02020603050405020304" pitchFamily="18" charset="0"/>
                <a:cs typeface="Times New Roman" panose="02020603050405020304" pitchFamily="18" charset="0"/>
              </a:rPr>
              <a:t>(2), 1610–1616. </a:t>
            </a:r>
            <a:r>
              <a:rPr lang="en-US" sz="8000" b="0" i="0" dirty="0">
                <a:solidFill>
                  <a:srgbClr val="000000"/>
                </a:solidFill>
                <a:effectLst/>
                <a:latin typeface="Times New Roman" panose="02020603050405020304" pitchFamily="18" charset="0"/>
                <a:cs typeface="Times New Roman" panose="02020603050405020304" pitchFamily="18" charset="0"/>
                <a:hlinkClick r:id="rId2"/>
              </a:rPr>
              <a:t>https://enrichment.iocspublisher.org/index.php/enrichment/article/view/447</a:t>
            </a:r>
            <a:endParaRPr lang="en-US" sz="8000" b="0" i="0" dirty="0">
              <a:solidFill>
                <a:srgbClr val="000000"/>
              </a:solidFill>
              <a:effectLst/>
              <a:latin typeface="Times New Roman" panose="02020603050405020304" pitchFamily="18" charset="0"/>
              <a:cs typeface="Times New Roman" panose="02020603050405020304" pitchFamily="18" charset="0"/>
            </a:endParaRPr>
          </a:p>
          <a:p>
            <a:pPr marL="457200" indent="-457200" algn="l"/>
            <a:r>
              <a:rPr lang="en-US" sz="8000" b="0" i="0" dirty="0">
                <a:solidFill>
                  <a:srgbClr val="000000"/>
                </a:solidFill>
                <a:effectLst/>
                <a:latin typeface="Times New Roman" panose="02020603050405020304" pitchFamily="18" charset="0"/>
                <a:cs typeface="Times New Roman" panose="02020603050405020304" pitchFamily="18" charset="0"/>
              </a:rPr>
              <a:t>Ansu-Mensah, P., </a:t>
            </a:r>
            <a:r>
              <a:rPr lang="en-US" sz="8000" b="0" i="0" dirty="0" err="1">
                <a:solidFill>
                  <a:srgbClr val="000000"/>
                </a:solidFill>
                <a:effectLst/>
                <a:latin typeface="Times New Roman" panose="02020603050405020304" pitchFamily="18" charset="0"/>
                <a:cs typeface="Times New Roman" panose="02020603050405020304" pitchFamily="18" charset="0"/>
              </a:rPr>
              <a:t>Marfo</a:t>
            </a:r>
            <a:r>
              <a:rPr lang="en-US" sz="8000" b="0" i="0" dirty="0">
                <a:solidFill>
                  <a:srgbClr val="000000"/>
                </a:solidFill>
                <a:effectLst/>
                <a:latin typeface="Times New Roman" panose="02020603050405020304" pitchFamily="18" charset="0"/>
                <a:cs typeface="Times New Roman" panose="02020603050405020304" pitchFamily="18" charset="0"/>
              </a:rPr>
              <a:t>, E. O., Awuah, L. S., &amp; Amoako, K. O. (2021). Corporate social responsibility and stakeholder engagement in Ghana’s mining sector: a case study of Newmont Ahafo mines. International Journal of Corporate Social Responsibility, 6(1). </a:t>
            </a:r>
            <a:r>
              <a:rPr lang="en-US" sz="8000" b="0" i="0" dirty="0">
                <a:solidFill>
                  <a:srgbClr val="000000"/>
                </a:solidFill>
                <a:effectLst/>
                <a:latin typeface="Times New Roman" panose="02020603050405020304" pitchFamily="18" charset="0"/>
                <a:cs typeface="Times New Roman" panose="02020603050405020304" pitchFamily="18" charset="0"/>
                <a:hlinkClick r:id="rId3"/>
              </a:rPr>
              <a:t>https://doi.org/10.1186/s40991-020-00054-2</a:t>
            </a:r>
            <a:endParaRPr lang="en-US" sz="8000" b="0" i="0" dirty="0">
              <a:solidFill>
                <a:srgbClr val="000000"/>
              </a:solidFill>
              <a:effectLst/>
              <a:latin typeface="Times New Roman" panose="02020603050405020304" pitchFamily="18" charset="0"/>
              <a:cs typeface="Times New Roman" panose="02020603050405020304" pitchFamily="18" charset="0"/>
            </a:endParaRPr>
          </a:p>
          <a:p>
            <a:pPr marL="457200" indent="-457200" algn="l"/>
            <a:r>
              <a:rPr lang="en-US" sz="8000" b="0" i="0" dirty="0">
                <a:solidFill>
                  <a:srgbClr val="000000"/>
                </a:solidFill>
                <a:effectLst/>
                <a:latin typeface="Times New Roman" panose="02020603050405020304" pitchFamily="18" charset="0"/>
                <a:cs typeface="Times New Roman" panose="02020603050405020304" pitchFamily="18" charset="0"/>
              </a:rPr>
              <a:t>Bioeconomy and Social Responsibility in the Sustainable Hotel Industry. (2019). </a:t>
            </a:r>
            <a:r>
              <a:rPr lang="en-US" sz="8000" b="0" i="0" dirty="0" err="1">
                <a:solidFill>
                  <a:srgbClr val="000000"/>
                </a:solidFill>
                <a:effectLst/>
                <a:latin typeface="Times New Roman" panose="02020603050405020304" pitchFamily="18" charset="0"/>
                <a:cs typeface="Times New Roman" panose="02020603050405020304" pitchFamily="18" charset="0"/>
              </a:rPr>
              <a:t>Amfiteatru</a:t>
            </a:r>
            <a:r>
              <a:rPr lang="en-US" sz="8000" b="0" i="0" dirty="0">
                <a:solidFill>
                  <a:srgbClr val="000000"/>
                </a:solidFill>
                <a:effectLst/>
                <a:latin typeface="Times New Roman" panose="02020603050405020304" pitchFamily="18" charset="0"/>
                <a:cs typeface="Times New Roman" panose="02020603050405020304" pitchFamily="18" charset="0"/>
              </a:rPr>
              <a:t> Economic, 21(52), 639–653. </a:t>
            </a:r>
            <a:r>
              <a:rPr lang="en-US" sz="8000" b="0" i="0" dirty="0">
                <a:solidFill>
                  <a:srgbClr val="000000"/>
                </a:solidFill>
                <a:effectLst/>
                <a:latin typeface="Times New Roman" panose="02020603050405020304" pitchFamily="18" charset="0"/>
                <a:cs typeface="Times New Roman" panose="02020603050405020304" pitchFamily="18" charset="0"/>
                <a:hlinkClick r:id="rId4"/>
              </a:rPr>
              <a:t>https://www.ceeol.com/search/article-detail?id=789315</a:t>
            </a:r>
            <a:endParaRPr lang="en-US" sz="8000" b="0" i="0" dirty="0">
              <a:solidFill>
                <a:srgbClr val="000000"/>
              </a:solidFill>
              <a:effectLst/>
              <a:latin typeface="Times New Roman" panose="02020603050405020304" pitchFamily="18" charset="0"/>
              <a:cs typeface="Times New Roman" panose="02020603050405020304" pitchFamily="18" charset="0"/>
            </a:endParaRPr>
          </a:p>
          <a:p>
            <a:pPr marL="457200" indent="-457200" algn="l"/>
            <a:r>
              <a:rPr lang="en-US" sz="8000" b="0" i="0" dirty="0">
                <a:solidFill>
                  <a:srgbClr val="000000"/>
                </a:solidFill>
                <a:effectLst/>
                <a:latin typeface="Times New Roman" panose="02020603050405020304" pitchFamily="18" charset="0"/>
                <a:cs typeface="Times New Roman" panose="02020603050405020304" pitchFamily="18" charset="0"/>
              </a:rPr>
              <a:t>Choi, H.-M., Kim, W. G., Kim, Y. J., &amp; </a:t>
            </a:r>
            <a:r>
              <a:rPr lang="en-US" sz="8000" b="0" i="0" dirty="0" err="1">
                <a:solidFill>
                  <a:srgbClr val="000000"/>
                </a:solidFill>
                <a:effectLst/>
                <a:latin typeface="Times New Roman" panose="02020603050405020304" pitchFamily="18" charset="0"/>
                <a:cs typeface="Times New Roman" panose="02020603050405020304" pitchFamily="18" charset="0"/>
              </a:rPr>
              <a:t>Agmapisarn</a:t>
            </a:r>
            <a:r>
              <a:rPr lang="en-US" sz="8000" b="0" i="0" dirty="0">
                <a:solidFill>
                  <a:srgbClr val="000000"/>
                </a:solidFill>
                <a:effectLst/>
                <a:latin typeface="Times New Roman" panose="02020603050405020304" pitchFamily="18" charset="0"/>
                <a:cs typeface="Times New Roman" panose="02020603050405020304" pitchFamily="18" charset="0"/>
              </a:rPr>
              <a:t>, C. (2019). Hotel environmental management initiative (HEMI) scale development. International Journal of Hospitality Management, 77, 562–572. </a:t>
            </a:r>
            <a:r>
              <a:rPr lang="en-US" sz="8000" b="0" i="0" dirty="0">
                <a:solidFill>
                  <a:srgbClr val="000000"/>
                </a:solidFill>
                <a:effectLst/>
                <a:latin typeface="Times New Roman" panose="02020603050405020304" pitchFamily="18" charset="0"/>
                <a:cs typeface="Times New Roman" panose="02020603050405020304" pitchFamily="18" charset="0"/>
                <a:hlinkClick r:id="rId5"/>
              </a:rPr>
              <a:t>https://doi.org/10.1016/j.ijhm.2018.08.020</a:t>
            </a:r>
            <a:endParaRPr lang="en-US" sz="8000" b="0" i="0" dirty="0">
              <a:solidFill>
                <a:srgbClr val="000000"/>
              </a:solidFill>
              <a:effectLst/>
              <a:latin typeface="Times New Roman" panose="02020603050405020304" pitchFamily="18" charset="0"/>
              <a:cs typeface="Times New Roman" panose="02020603050405020304" pitchFamily="18" charset="0"/>
            </a:endParaRPr>
          </a:p>
          <a:p>
            <a:pPr marL="457200" indent="-457200" algn="l"/>
            <a:r>
              <a:rPr lang="en-US" sz="8000" b="0" i="0" dirty="0" err="1">
                <a:solidFill>
                  <a:srgbClr val="000000"/>
                </a:solidFill>
                <a:effectLst/>
                <a:latin typeface="Times New Roman" panose="02020603050405020304" pitchFamily="18" charset="0"/>
                <a:cs typeface="Times New Roman" panose="02020603050405020304" pitchFamily="18" charset="0"/>
              </a:rPr>
              <a:t>Yeşiltaş</a:t>
            </a:r>
            <a:r>
              <a:rPr lang="en-US" sz="8000" b="0" i="0" dirty="0">
                <a:solidFill>
                  <a:srgbClr val="000000"/>
                </a:solidFill>
                <a:effectLst/>
                <a:latin typeface="Times New Roman" panose="02020603050405020304" pitchFamily="18" charset="0"/>
                <a:cs typeface="Times New Roman" panose="02020603050405020304" pitchFamily="18" charset="0"/>
              </a:rPr>
              <a:t>, M., </a:t>
            </a:r>
            <a:r>
              <a:rPr lang="en-US" sz="8000" b="0" i="0" dirty="0" err="1">
                <a:solidFill>
                  <a:srgbClr val="000000"/>
                </a:solidFill>
                <a:effectLst/>
                <a:latin typeface="Times New Roman" panose="02020603050405020304" pitchFamily="18" charset="0"/>
                <a:cs typeface="Times New Roman" panose="02020603050405020304" pitchFamily="18" charset="0"/>
              </a:rPr>
              <a:t>Gürlek</a:t>
            </a:r>
            <a:r>
              <a:rPr lang="en-US" sz="8000" b="0" i="0" dirty="0">
                <a:solidFill>
                  <a:srgbClr val="000000"/>
                </a:solidFill>
                <a:effectLst/>
                <a:latin typeface="Times New Roman" panose="02020603050405020304" pitchFamily="18" charset="0"/>
                <a:cs typeface="Times New Roman" panose="02020603050405020304" pitchFamily="18" charset="0"/>
              </a:rPr>
              <a:t>, M., &amp; </a:t>
            </a:r>
            <a:r>
              <a:rPr lang="en-US" sz="8000" b="0" i="0" dirty="0" err="1">
                <a:solidFill>
                  <a:srgbClr val="000000"/>
                </a:solidFill>
                <a:effectLst/>
                <a:latin typeface="Times New Roman" panose="02020603050405020304" pitchFamily="18" charset="0"/>
                <a:cs typeface="Times New Roman" panose="02020603050405020304" pitchFamily="18" charset="0"/>
              </a:rPr>
              <a:t>Kenar</a:t>
            </a:r>
            <a:r>
              <a:rPr lang="en-US" sz="8000" b="0" i="0" dirty="0">
                <a:solidFill>
                  <a:srgbClr val="000000"/>
                </a:solidFill>
                <a:effectLst/>
                <a:latin typeface="Times New Roman" panose="02020603050405020304" pitchFamily="18" charset="0"/>
                <a:cs typeface="Times New Roman" panose="02020603050405020304" pitchFamily="18" charset="0"/>
              </a:rPr>
              <a:t>, G. (2022). Organizational green culture and green employee behavior: Differences between green and non-green hotels. Journal of Cleaner Production, 343, 131051. </a:t>
            </a:r>
            <a:r>
              <a:rPr lang="en-US" sz="8000" b="0" i="0" dirty="0">
                <a:solidFill>
                  <a:srgbClr val="000000"/>
                </a:solidFill>
                <a:effectLst/>
                <a:latin typeface="Times New Roman" panose="02020603050405020304" pitchFamily="18" charset="0"/>
                <a:cs typeface="Times New Roman" panose="02020603050405020304" pitchFamily="18" charset="0"/>
                <a:hlinkClick r:id="rId6"/>
              </a:rPr>
              <a:t>https://doi.org/10.1016/j.jclepro.2022.131051</a:t>
            </a:r>
            <a:endParaRPr lang="en-US" sz="8000" b="0" i="0" dirty="0">
              <a:solidFill>
                <a:srgbClr val="000000"/>
              </a:solidFill>
              <a:effectLst/>
              <a:latin typeface="Times New Roman" panose="02020603050405020304" pitchFamily="18" charset="0"/>
              <a:cs typeface="Times New Roman" panose="02020603050405020304" pitchFamily="18" charset="0"/>
            </a:endParaRPr>
          </a:p>
          <a:p>
            <a:pPr marL="457200" indent="-457200" algn="l"/>
            <a:r>
              <a:rPr lang="en-US" sz="8000" b="0" i="0" dirty="0" err="1">
                <a:solidFill>
                  <a:srgbClr val="000000"/>
                </a:solidFill>
                <a:effectLst/>
                <a:latin typeface="Times New Roman" panose="02020603050405020304" pitchFamily="18" charset="0"/>
                <a:cs typeface="Times New Roman" panose="02020603050405020304" pitchFamily="18" charset="0"/>
              </a:rPr>
              <a:t>Heinberg</a:t>
            </a:r>
            <a:r>
              <a:rPr lang="en-US" sz="8000" b="0" i="0" dirty="0">
                <a:solidFill>
                  <a:srgbClr val="000000"/>
                </a:solidFill>
                <a:effectLst/>
                <a:latin typeface="Times New Roman" panose="02020603050405020304" pitchFamily="18" charset="0"/>
                <a:cs typeface="Times New Roman" panose="02020603050405020304" pitchFamily="18" charset="0"/>
              </a:rPr>
              <a:t>, M., Liu, Y., Huang, X., &amp; Eisingerich, A. B. (2020). EXPRESS: A Bad Job of Doing Good: Does Corporate Transparency on a Country and Company Level Moderate Corporate Social Responsibility Effectiveness? Journal of International Marketing, 29(2), 1069031X2098187. https://doi.org/10.1177/1069031x20981870</a:t>
            </a:r>
          </a:p>
          <a:p>
            <a:pPr marL="457200" indent="-457200" algn="l"/>
            <a:endParaRPr lang="en-US" b="0" i="0" dirty="0">
              <a:solidFill>
                <a:srgbClr val="000000"/>
              </a:solidFill>
              <a:effectLst/>
              <a:latin typeface="Calibri" panose="020F0502020204030204" pitchFamily="34" charset="0"/>
            </a:endParaRPr>
          </a:p>
          <a:p>
            <a:pPr marL="0" indent="0" algn="l">
              <a:buNone/>
            </a:pPr>
            <a:r>
              <a:rPr lang="en-US" b="0" i="0" dirty="0">
                <a:solidFill>
                  <a:srgbClr val="000000"/>
                </a:solidFill>
                <a:effectLst/>
                <a:latin typeface="Calibri" panose="020F0502020204030204" pitchFamily="34" charset="0"/>
              </a:rPr>
              <a:t>‌</a:t>
            </a:r>
          </a:p>
          <a:p>
            <a:pPr marL="457200" indent="-457200" algn="l"/>
            <a:endParaRPr lang="en-US" b="0" i="0" dirty="0">
              <a:solidFill>
                <a:srgbClr val="000000"/>
              </a:solidFill>
              <a:effectLst/>
              <a:latin typeface="Calibri" panose="020F0502020204030204" pitchFamily="34" charset="0"/>
            </a:endParaRPr>
          </a:p>
          <a:p>
            <a:pPr marL="0" indent="0" algn="l">
              <a:buNone/>
            </a:pPr>
            <a:r>
              <a:rPr lang="en-US" b="0" i="0" dirty="0">
                <a:solidFill>
                  <a:srgbClr val="000000"/>
                </a:solidFill>
                <a:effectLst/>
                <a:latin typeface="Calibri" panose="020F0502020204030204" pitchFamily="34" charset="0"/>
              </a:rPr>
              <a:t>‌</a:t>
            </a:r>
          </a:p>
          <a:p>
            <a:pPr marL="457200" indent="-457200" algn="l"/>
            <a:endParaRPr lang="en-US" b="0" i="0" dirty="0">
              <a:solidFill>
                <a:srgbClr val="000000"/>
              </a:solidFill>
              <a:effectLst/>
              <a:latin typeface="Calibri" panose="020F0502020204030204" pitchFamily="34" charset="0"/>
            </a:endParaRPr>
          </a:p>
          <a:p>
            <a:pPr marL="0" indent="0" algn="l">
              <a:buNone/>
            </a:pPr>
            <a:r>
              <a:rPr lang="en-US" b="0" i="0" dirty="0">
                <a:solidFill>
                  <a:srgbClr val="000000"/>
                </a:solidFill>
                <a:effectLst/>
                <a:latin typeface="Calibri" panose="020F0502020204030204" pitchFamily="34" charset="0"/>
              </a:rPr>
              <a:t>‌</a:t>
            </a:r>
          </a:p>
          <a:p>
            <a:pPr marL="457200" indent="-457200" algn="l"/>
            <a:endParaRPr lang="en-US" b="0" i="0" dirty="0">
              <a:solidFill>
                <a:srgbClr val="000000"/>
              </a:solidFill>
              <a:effectLst/>
              <a:latin typeface="Calibri" panose="020F0502020204030204" pitchFamily="34" charset="0"/>
            </a:endParaRPr>
          </a:p>
          <a:p>
            <a:pPr marL="0" indent="0" algn="l">
              <a:buNone/>
            </a:pPr>
            <a:r>
              <a:rPr lang="en-US" b="0" i="0" dirty="0">
                <a:solidFill>
                  <a:srgbClr val="000000"/>
                </a:solidFill>
                <a:effectLst/>
                <a:latin typeface="Calibri" panose="020F0502020204030204" pitchFamily="34" charset="0"/>
              </a:rPr>
              <a:t>‌</a:t>
            </a:r>
          </a:p>
          <a:p>
            <a:pPr marL="457200" indent="-457200" algn="l"/>
            <a:endParaRPr lang="en-US" b="0" i="0" dirty="0">
              <a:solidFill>
                <a:srgbClr val="000000"/>
              </a:solidFill>
              <a:effectLst/>
              <a:latin typeface="Calibri" panose="020F0502020204030204" pitchFamily="34" charset="0"/>
            </a:endParaRPr>
          </a:p>
          <a:p>
            <a:pPr marL="0" indent="0" algn="l">
              <a:buNone/>
            </a:pPr>
            <a:r>
              <a:rPr lang="en-US" b="0" i="0" dirty="0">
                <a:solidFill>
                  <a:srgbClr val="000000"/>
                </a:solidFill>
                <a:effectLst/>
                <a:latin typeface="Calibri" panose="020F0502020204030204" pitchFamily="34" charset="0"/>
              </a:rPr>
              <a:t>‌</a:t>
            </a:r>
          </a:p>
          <a:p>
            <a:pPr marL="457200" indent="-457200" algn="l"/>
            <a:endParaRPr lang="en-US" b="0" i="0" dirty="0">
              <a:solidFill>
                <a:srgbClr val="000000"/>
              </a:solidFill>
              <a:effectLst/>
              <a:latin typeface="Calibri" panose="020F0502020204030204" pitchFamily="34" charset="0"/>
            </a:endParaRPr>
          </a:p>
          <a:p>
            <a:pPr marL="457200" indent="-457200" algn="l"/>
            <a:endParaRPr lang="en-US" b="0" i="0" dirty="0">
              <a:solidFill>
                <a:srgbClr val="000000"/>
              </a:solidFill>
              <a:effectLst/>
              <a:latin typeface="Calibri" panose="020F0502020204030204" pitchFamily="34" charset="0"/>
            </a:endParaRPr>
          </a:p>
          <a:p>
            <a:pPr marL="0" indent="0" algn="l">
              <a:buNone/>
            </a:pPr>
            <a:r>
              <a:rPr lang="en-US" b="0" i="0" dirty="0">
                <a:solidFill>
                  <a:srgbClr val="000000"/>
                </a:solidFill>
                <a:effectLst/>
                <a:latin typeface="Calibri" panose="020F0502020204030204" pitchFamily="34" charset="0"/>
              </a:rPr>
              <a:t>‌</a:t>
            </a:r>
          </a:p>
          <a:p>
            <a:endParaRPr lang="en-US" dirty="0"/>
          </a:p>
        </p:txBody>
      </p:sp>
    </p:spTree>
    <p:extLst>
      <p:ext uri="{BB962C8B-B14F-4D97-AF65-F5344CB8AC3E}">
        <p14:creationId xmlns:p14="http://schemas.microsoft.com/office/powerpoint/2010/main" val="73714546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176</TotalTime>
  <Words>2389</Words>
  <Application>Microsoft Office PowerPoint</Application>
  <PresentationFormat>Widescreen</PresentationFormat>
  <Paragraphs>97</Paragraphs>
  <Slides>11</Slides>
  <Notes>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vt:i4>
      </vt:variant>
    </vt:vector>
  </HeadingPairs>
  <TitlesOfParts>
    <vt:vector size="19" baseType="lpstr">
      <vt:lpstr>Arial</vt:lpstr>
      <vt:lpstr>Calibri</vt:lpstr>
      <vt:lpstr>Roboto</vt:lpstr>
      <vt:lpstr>Times New Roman</vt:lpstr>
      <vt:lpstr>Trebuchet MS</vt:lpstr>
      <vt:lpstr>Wingdings</vt:lpstr>
      <vt:lpstr>Wingdings 3</vt:lpstr>
      <vt:lpstr>Facet</vt:lpstr>
      <vt:lpstr> Navigating Ethical Challenges in Marketing Management within the Hilton Hotel</vt:lpstr>
      <vt:lpstr>Introduction</vt:lpstr>
      <vt:lpstr>The Contemporary Ethical Issue</vt:lpstr>
      <vt:lpstr>Challenges Faced</vt:lpstr>
      <vt:lpstr>Challenge 1 - Maintaining Authenticity</vt:lpstr>
      <vt:lpstr> Challenge 2 - Measuring Impact</vt:lpstr>
      <vt:lpstr>Evaluating Organizational Responses</vt:lpstr>
      <vt:lpstr>Response Method- Transparency and Authenticity</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Brian</dc:creator>
  <cp:lastModifiedBy>Sylwia Stefanska (1913932)</cp:lastModifiedBy>
  <cp:revision>83</cp:revision>
  <dcterms:created xsi:type="dcterms:W3CDTF">2023-06-02T11:25:56Z</dcterms:created>
  <dcterms:modified xsi:type="dcterms:W3CDTF">2023-07-07T18:50:20Z</dcterms:modified>
</cp:coreProperties>
</file>