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26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00FF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5D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46CEBC-7669-4689-9085-297BBB206CEE}" v="15" dt="2026-03-23T00:17:28.1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18" autoAdjust="0"/>
    <p:restoredTop sz="94660"/>
  </p:normalViewPr>
  <p:slideViewPr>
    <p:cSldViewPr snapToGrid="0">
      <p:cViewPr varScale="1">
        <p:scale>
          <a:sx n="74" d="100"/>
          <a:sy n="74" d="100"/>
        </p:scale>
        <p:origin x="85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oemi Canu (2124164)" userId="23333fba-ea38-490e-8cde-3455ad8c20f1" providerId="ADAL" clId="{9125E12F-7C48-446F-82C3-C680AC52C04C}"/>
    <pc:docChg chg="undo custSel addSld modSld">
      <pc:chgData name="Noemi Canu (2124164)" userId="23333fba-ea38-490e-8cde-3455ad8c20f1" providerId="ADAL" clId="{9125E12F-7C48-446F-82C3-C680AC52C04C}" dt="2026-03-24T11:39:16.525" v="1966" actId="114"/>
      <pc:docMkLst>
        <pc:docMk/>
      </pc:docMkLst>
      <pc:sldChg chg="modSp mod">
        <pc:chgData name="Noemi Canu (2124164)" userId="23333fba-ea38-490e-8cde-3455ad8c20f1" providerId="ADAL" clId="{9125E12F-7C48-446F-82C3-C680AC52C04C}" dt="2026-03-18T17:40:44.231" v="45" actId="115"/>
        <pc:sldMkLst>
          <pc:docMk/>
          <pc:sldMk cId="1990470235" sldId="256"/>
        </pc:sldMkLst>
        <pc:spChg chg="mod">
          <ac:chgData name="Noemi Canu (2124164)" userId="23333fba-ea38-490e-8cde-3455ad8c20f1" providerId="ADAL" clId="{9125E12F-7C48-446F-82C3-C680AC52C04C}" dt="2026-03-18T17:40:37.337" v="42" actId="115"/>
          <ac:spMkLst>
            <pc:docMk/>
            <pc:sldMk cId="1990470235" sldId="256"/>
            <ac:spMk id="2" creationId="{5CBA4EAB-B645-F6F2-4522-16AE6B6B91E3}"/>
          </ac:spMkLst>
        </pc:spChg>
        <pc:spChg chg="mod">
          <ac:chgData name="Noemi Canu (2124164)" userId="23333fba-ea38-490e-8cde-3455ad8c20f1" providerId="ADAL" clId="{9125E12F-7C48-446F-82C3-C680AC52C04C}" dt="2026-03-18T17:40:44.231" v="45" actId="115"/>
          <ac:spMkLst>
            <pc:docMk/>
            <pc:sldMk cId="1990470235" sldId="256"/>
            <ac:spMk id="3" creationId="{12222072-8D16-290A-4D81-4934160A01EF}"/>
          </ac:spMkLst>
        </pc:spChg>
      </pc:sldChg>
      <pc:sldChg chg="addSp delSp modSp mod">
        <pc:chgData name="Noemi Canu (2124164)" userId="23333fba-ea38-490e-8cde-3455ad8c20f1" providerId="ADAL" clId="{9125E12F-7C48-446F-82C3-C680AC52C04C}" dt="2026-03-23T00:24:03.893" v="1953" actId="20577"/>
        <pc:sldMkLst>
          <pc:docMk/>
          <pc:sldMk cId="3185535366" sldId="257"/>
        </pc:sldMkLst>
        <pc:spChg chg="mod">
          <ac:chgData name="Noemi Canu (2124164)" userId="23333fba-ea38-490e-8cde-3455ad8c20f1" providerId="ADAL" clId="{9125E12F-7C48-446F-82C3-C680AC52C04C}" dt="2026-03-18T17:35:54.754" v="23" actId="20577"/>
          <ac:spMkLst>
            <pc:docMk/>
            <pc:sldMk cId="3185535366" sldId="257"/>
            <ac:spMk id="2" creationId="{AFB237CB-4817-97D8-75C5-1F91740F7937}"/>
          </ac:spMkLst>
        </pc:spChg>
        <pc:spChg chg="add del mod">
          <ac:chgData name="Noemi Canu (2124164)" userId="23333fba-ea38-490e-8cde-3455ad8c20f1" providerId="ADAL" clId="{9125E12F-7C48-446F-82C3-C680AC52C04C}" dt="2026-03-22T23:34:10.228" v="1764" actId="1076"/>
          <ac:spMkLst>
            <pc:docMk/>
            <pc:sldMk cId="3185535366" sldId="257"/>
            <ac:spMk id="3" creationId="{5E838ED6-BDA5-0E48-B62F-D48658D7C4E5}"/>
          </ac:spMkLst>
        </pc:spChg>
        <pc:spChg chg="mod">
          <ac:chgData name="Noemi Canu (2124164)" userId="23333fba-ea38-490e-8cde-3455ad8c20f1" providerId="ADAL" clId="{9125E12F-7C48-446F-82C3-C680AC52C04C}" dt="2026-03-23T00:24:03.893" v="1953" actId="20577"/>
          <ac:spMkLst>
            <pc:docMk/>
            <pc:sldMk cId="3185535366" sldId="257"/>
            <ac:spMk id="6" creationId="{D9C5147C-FFF8-26D4-EEC4-DDEBE977B337}"/>
          </ac:spMkLst>
        </pc:spChg>
        <pc:spChg chg="mod">
          <ac:chgData name="Noemi Canu (2124164)" userId="23333fba-ea38-490e-8cde-3455ad8c20f1" providerId="ADAL" clId="{9125E12F-7C48-446F-82C3-C680AC52C04C}" dt="2026-03-22T23:44:33.816" v="1793" actId="20577"/>
          <ac:spMkLst>
            <pc:docMk/>
            <pc:sldMk cId="3185535366" sldId="257"/>
            <ac:spMk id="8" creationId="{1A9EE08B-FAD0-E141-A08A-FC3FA15D92C7}"/>
          </ac:spMkLst>
        </pc:spChg>
        <pc:spChg chg="mod">
          <ac:chgData name="Noemi Canu (2124164)" userId="23333fba-ea38-490e-8cde-3455ad8c20f1" providerId="ADAL" clId="{9125E12F-7C48-446F-82C3-C680AC52C04C}" dt="2026-03-22T23:34:26.372" v="1767" actId="1076"/>
          <ac:spMkLst>
            <pc:docMk/>
            <pc:sldMk cId="3185535366" sldId="257"/>
            <ac:spMk id="9" creationId="{D66A69B8-680C-52FF-E691-0D0593EE5378}"/>
          </ac:spMkLst>
        </pc:spChg>
        <pc:spChg chg="mod">
          <ac:chgData name="Noemi Canu (2124164)" userId="23333fba-ea38-490e-8cde-3455ad8c20f1" providerId="ADAL" clId="{9125E12F-7C48-446F-82C3-C680AC52C04C}" dt="2026-03-22T23:34:15.980" v="1765" actId="1076"/>
          <ac:spMkLst>
            <pc:docMk/>
            <pc:sldMk cId="3185535366" sldId="257"/>
            <ac:spMk id="11" creationId="{7919D804-1B80-5BF7-7CA7-0085E3A4CD71}"/>
          </ac:spMkLst>
        </pc:spChg>
      </pc:sldChg>
      <pc:sldChg chg="addSp delSp modSp new mod">
        <pc:chgData name="Noemi Canu (2124164)" userId="23333fba-ea38-490e-8cde-3455ad8c20f1" providerId="ADAL" clId="{9125E12F-7C48-446F-82C3-C680AC52C04C}" dt="2026-03-24T11:39:16.525" v="1966" actId="114"/>
        <pc:sldMkLst>
          <pc:docMk/>
          <pc:sldMk cId="322175343" sldId="258"/>
        </pc:sldMkLst>
        <pc:spChg chg="mod">
          <ac:chgData name="Noemi Canu (2124164)" userId="23333fba-ea38-490e-8cde-3455ad8c20f1" providerId="ADAL" clId="{9125E12F-7C48-446F-82C3-C680AC52C04C}" dt="2026-03-23T00:03:04.702" v="1831" actId="27636"/>
          <ac:spMkLst>
            <pc:docMk/>
            <pc:sldMk cId="322175343" sldId="258"/>
            <ac:spMk id="2" creationId="{E273DF72-9B00-D2D7-BF27-A442AC73400B}"/>
          </ac:spMkLst>
        </pc:spChg>
        <pc:spChg chg="add del mod">
          <ac:chgData name="Noemi Canu (2124164)" userId="23333fba-ea38-490e-8cde-3455ad8c20f1" providerId="ADAL" clId="{9125E12F-7C48-446F-82C3-C680AC52C04C}" dt="2026-03-24T11:39:16.525" v="1966" actId="114"/>
          <ac:spMkLst>
            <pc:docMk/>
            <pc:sldMk cId="322175343" sldId="258"/>
            <ac:spMk id="3" creationId="{974E473F-CBAF-7EB6-8CBA-13B69D94F601}"/>
          </ac:spMkLst>
        </pc:spChg>
        <pc:spChg chg="add mod">
          <ac:chgData name="Noemi Canu (2124164)" userId="23333fba-ea38-490e-8cde-3455ad8c20f1" providerId="ADAL" clId="{9125E12F-7C48-446F-82C3-C680AC52C04C}" dt="2026-03-23T00:00:47.577" v="1800" actId="767"/>
          <ac:spMkLst>
            <pc:docMk/>
            <pc:sldMk cId="322175343" sldId="258"/>
            <ac:spMk id="4" creationId="{B5CC481F-6F4C-4F3B-29E4-7D214CE40AA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1D1EADE-8E88-4C7C-8AC5-FB148DE4940E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1415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297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9369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204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93287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983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06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756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27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565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806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E31BA835-12AC-4E8F-955A-EA3F4DE2791F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353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7" r:id="rId1"/>
    <p:sldLayoutId id="2147484128" r:id="rId2"/>
    <p:sldLayoutId id="2147484129" r:id="rId3"/>
    <p:sldLayoutId id="2147484130" r:id="rId4"/>
    <p:sldLayoutId id="2147484131" r:id="rId5"/>
    <p:sldLayoutId id="2147484132" r:id="rId6"/>
    <p:sldLayoutId id="2147484133" r:id="rId7"/>
    <p:sldLayoutId id="2147484134" r:id="rId8"/>
    <p:sldLayoutId id="2147484135" r:id="rId9"/>
    <p:sldLayoutId id="2147484136" r:id="rId10"/>
    <p:sldLayoutId id="21474841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C428320-F4EE-5A39-C8C4-2DFB191E0B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89" b="34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BA4EAB-B645-F6F2-4522-16AE6B6B9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15007"/>
            <a:ext cx="7983070" cy="958655"/>
          </a:xfrm>
          <a:ln>
            <a:noFill/>
          </a:ln>
        </p:spPr>
        <p:txBody>
          <a:bodyPr anchor="ctr">
            <a:normAutofit fontScale="90000"/>
          </a:bodyPr>
          <a:lstStyle/>
          <a:p>
            <a:r>
              <a:rPr lang="en-GB" sz="3600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Dissociative Neurological </a:t>
            </a:r>
            <a:br>
              <a:rPr lang="en-GB" sz="3600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symptom disorder (6b60)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222072-8D16-290A-4D81-4934160A01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03110" y="5715007"/>
            <a:ext cx="3633533" cy="958655"/>
          </a:xfrm>
        </p:spPr>
        <p:txBody>
          <a:bodyPr anchor="ctr">
            <a:normAutofit/>
          </a:bodyPr>
          <a:lstStyle/>
          <a:p>
            <a:pPr algn="r"/>
            <a:r>
              <a:rPr lang="en-GB" sz="2800" b="1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Noemi Canu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EC485A-FE6E-4BFA-DF5C-F68E68D3F5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846793" y="-1098737"/>
            <a:ext cx="1895740" cy="47536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8F08AE0-7670-9329-7717-F69AE074D890}"/>
              </a:ext>
            </a:extLst>
          </p:cNvPr>
          <p:cNvSpPr txBox="1"/>
          <p:nvPr/>
        </p:nvSpPr>
        <p:spPr>
          <a:xfrm>
            <a:off x="3241962" y="2911752"/>
            <a:ext cx="537210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Component 1: Poster</a:t>
            </a:r>
          </a:p>
          <a:p>
            <a:pPr algn="ctr"/>
            <a:r>
              <a:rPr lang="en-GB" sz="2400" dirty="0"/>
              <a:t>Student Name: Noemi Canu</a:t>
            </a:r>
          </a:p>
          <a:p>
            <a:pPr algn="ctr"/>
            <a:r>
              <a:rPr lang="en-GB" sz="2400" dirty="0"/>
              <a:t>Student Number: 2124164</a:t>
            </a:r>
          </a:p>
          <a:p>
            <a:pPr algn="ctr"/>
            <a:r>
              <a:rPr lang="en-GB" sz="2400" dirty="0"/>
              <a:t>Lecturer’s Name: Bianca Sanfilippo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470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237CB-4817-97D8-75C5-1F91740F7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4" y="189530"/>
            <a:ext cx="10691265" cy="706582"/>
          </a:xfrm>
        </p:spPr>
        <p:txBody>
          <a:bodyPr>
            <a:noAutofit/>
          </a:bodyPr>
          <a:lstStyle/>
          <a:p>
            <a:pPr algn="ctr"/>
            <a:r>
              <a:rPr lang="en-GB" sz="32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Dissociative Neurological symptom disorder (6b60)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38ED6-BDA5-0E48-B62F-D48658D7C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357" y="900755"/>
            <a:ext cx="3276600" cy="52543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100" b="1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0" indent="0">
              <a:buNone/>
            </a:pPr>
            <a:r>
              <a:rPr lang="en-GB" sz="1500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Classification: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Dissociative Neurological Symptom Disorder is classified </a:t>
            </a: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 dissociative disorder in the ICD-11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(WHO, 2019).</a:t>
            </a:r>
          </a:p>
          <a:p>
            <a:pPr marL="171450" indent="-171450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also known as Conversion Disorder (American Psychiatric Association, 2013).</a:t>
            </a:r>
            <a:endParaRPr kumimoji="0" lang="en-GB" sz="1800" b="1" i="1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i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</a:p>
          <a:p>
            <a:pPr marL="171450" indent="-171450"/>
            <a:r>
              <a:rPr kumimoji="0" lang="en-GB" sz="110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Dissociative Neurological Symptom Disorder (DNSD), also known as Functional Neurological Disorder (Stone et al., 2020).</a:t>
            </a:r>
          </a:p>
          <a:p>
            <a:pPr marL="0" indent="0">
              <a:buNone/>
            </a:pPr>
            <a:r>
              <a:rPr kumimoji="0" lang="en-GB" sz="1500" i="1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Definition:</a:t>
            </a:r>
          </a:p>
          <a:p>
            <a:pPr marL="285750" indent="-285750"/>
            <a:r>
              <a:rPr kumimoji="0" lang="en-GB" sz="110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DNSD is a condition where a person experiences neurological symptoms without damage to the brain or nervous system (Stone et al., 2020).</a:t>
            </a:r>
          </a:p>
          <a:p>
            <a:pPr marL="0" indent="0">
              <a:buNone/>
            </a:pPr>
            <a:r>
              <a:rPr kumimoji="0" lang="en-GB" sz="1600" i="1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Key features:</a:t>
            </a:r>
          </a:p>
          <a:p>
            <a:pPr marL="171450" indent="-171450"/>
            <a:r>
              <a:rPr kumimoji="0" lang="en-GB" sz="1100" b="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Symptoms may include weakness, tremors or seizures (Carson and Lehn, 2016).</a:t>
            </a:r>
          </a:p>
          <a:p>
            <a:pPr marL="171450" indent="-171450"/>
            <a:r>
              <a:rPr lang="en-GB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symptoms are real and can affect daily functioning (Edwards et al., 2012).</a:t>
            </a:r>
          </a:p>
          <a:p>
            <a:pPr marL="171450" indent="-171450"/>
            <a:r>
              <a:rPr kumimoji="0" lang="en-GB" sz="1100" b="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They are no</a:t>
            </a:r>
            <a:r>
              <a:rPr lang="en-GB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 caused by structural neurological disease (Nicholson et al., 2020).</a:t>
            </a:r>
          </a:p>
          <a:p>
            <a:pPr marL="171450" indent="-171450"/>
            <a:r>
              <a:rPr lang="en-GB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condition is related to how the brain functions, not physical damage (Nicholson et al., 2020).</a:t>
            </a:r>
          </a:p>
          <a:p>
            <a:pPr marL="171450" indent="-171450"/>
            <a:r>
              <a:rPr kumimoji="0" lang="en-GB" sz="1100" b="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exact cause is unclear, but it is often linked to stress, trauma or anxiety (Kanaan, 2016).</a:t>
            </a:r>
          </a:p>
          <a:p>
            <a:pPr marL="171450" indent="-171450"/>
            <a:endParaRPr kumimoji="0" lang="en-GB" sz="1100" b="0" i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defTabSz="457200">
              <a:lnSpc>
                <a:spcPct val="100000"/>
              </a:lnSpc>
              <a:spcBef>
                <a:spcPts val="0"/>
              </a:spcBef>
              <a:buClrTx/>
              <a:buSzTx/>
              <a:defRPr/>
            </a:pPr>
            <a:endParaRPr kumimoji="0" lang="en-GB" sz="1100" b="0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C5147C-FFF8-26D4-EEC4-DDEBE977B337}"/>
              </a:ext>
            </a:extLst>
          </p:cNvPr>
          <p:cNvSpPr txBox="1"/>
          <p:nvPr/>
        </p:nvSpPr>
        <p:spPr>
          <a:xfrm>
            <a:off x="3819657" y="3561680"/>
            <a:ext cx="4009754" cy="31239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Causes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Linked to psychological stress or trauma (Kanaan, 2016).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Explained by the biopsychosocial model (Nicholson et al., 2020). </a:t>
            </a:r>
          </a:p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Symptoms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Weakness or paralysis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Tremors or abnormal movements (Carson and Lehn, 2016).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Non-epileptic seizures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Sensory loss (Edwards et al., 2012).</a:t>
            </a:r>
          </a:p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Requires ruling out neurological diseases (Edwards et al., 2012).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Involves both neurological and psychological assessment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9EE08B-FAD0-E141-A08A-FC3FA15D92C7}"/>
              </a:ext>
            </a:extLst>
          </p:cNvPr>
          <p:cNvSpPr txBox="1"/>
          <p:nvPr/>
        </p:nvSpPr>
        <p:spPr>
          <a:xfrm>
            <a:off x="8063592" y="911811"/>
            <a:ext cx="3733800" cy="30162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Current services and treatments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Multidisciplinary approach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Cognitive Behaviour Therapy (CBT) (Stone et al., 2014).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Physiotherapy (Carson and Lehn, 2016).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Psychological support (Sharpe and Carson, 2001).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integrated care pathways (NHS England, 2019).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Improve professional awareness (Nicholson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Reduce stigma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Better integration between services (Edwards et al., 2012).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Develop specialised pathways (NHS England, 2019).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Promote trauma-informed care (Kanaan, 2016).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6A69B8-680C-52FF-E691-0D0593EE5378}"/>
              </a:ext>
            </a:extLst>
          </p:cNvPr>
          <p:cNvSpPr txBox="1"/>
          <p:nvPr/>
        </p:nvSpPr>
        <p:spPr>
          <a:xfrm>
            <a:off x="7990112" y="4072049"/>
            <a:ext cx="3880759" cy="2339102"/>
          </a:xfrm>
          <a:prstGeom prst="rect">
            <a:avLst/>
          </a:prstGeom>
          <a:solidFill>
            <a:srgbClr val="C5D3FF"/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Dissociative Neurological Symptom Disorder highlights the link between psychological and physical processes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Understanding has evolved from historical explanations such as hysteria to modern biopsychosocial approaches (Kanaan, 2016).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However, stigma and diagnostic challenges still affect patients (Nicholson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Improving awareness and integrated care can lead to better outcomes (NHS England, 2019).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19D804-1B80-5BF7-7CA7-0085E3A4CD71}"/>
              </a:ext>
            </a:extLst>
          </p:cNvPr>
          <p:cNvSpPr txBox="1"/>
          <p:nvPr/>
        </p:nvSpPr>
        <p:spPr>
          <a:xfrm flipH="1">
            <a:off x="3658959" y="911811"/>
            <a:ext cx="4404633" cy="261610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Historical perspective and treatments</a:t>
            </a:r>
          </a:p>
          <a:p>
            <a:endParaRPr lang="en-GB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 the 19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century, similar conditions were described as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hysteria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(Kanaan, 2016).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Early explanation is often linked to the disorder of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female emotional instability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(Sharpe and Carson, 2001).</a:t>
            </a: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Freud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suggested psychological conflict could be converted into physical symptoms (American Psychiatric Association, 2013).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These explanations reflected gender bias and limited scientific understanding (Nicholson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Patients were often misunderstood or accused of exaggerating symptoms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5353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3DF72-9B00-D2D7-BF27-A442AC734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0351" y="453736"/>
            <a:ext cx="9875520" cy="55109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E473F-CBAF-7EB6-8CBA-13B69D94F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0351" y="1063908"/>
            <a:ext cx="9872871" cy="5340356"/>
          </a:xfrm>
          <a:solidFill>
            <a:schemeClr val="bg2"/>
          </a:solidFill>
          <a:ln>
            <a:solidFill>
              <a:schemeClr val="accent6"/>
            </a:solidFill>
          </a:ln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Psychiatric Association (2013). 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Diagnostic and Statistical Manual of Mental Disorders (DSM-5)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5th edn. Washington, DC: APA.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Carson, A. and Lehn, A. (2016). “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Epidemiology”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in Hallett, M., Stone, J. and Carson, A. (eds.) Handbook of Clinical Neurology: Functional Neurologic Disorders. Vol. 139. Amsterdam: Elsevier, pp. 47–60.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Edwards, M.J., Adams, R.A., Brown, H., Pareés, I. and Friston, K.J. (2012). 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“A Bayesian account of ‘hysteria’’, Brain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135(11), pp. 3495–3512.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Kanaan, R.A.A. (2016). “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Conversion disorder: A problematic diagnosis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”, 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Neurology, Neurosurgery &amp; Psychiatry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87(7), pp. 746–750.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Nicholson, T.R., Carson, A. and Edwards, M.J. (2020). “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Functional neurological disorder: new subtypes and shared mechanisms”, The Lancet Neurology, 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19(7), pp. 537–550.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(2019). 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https://www.longtermplan.nhs.uk⁠� (Accessed: 22 March 2026).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Sharpe, M. and Carson, A. (2001). ‘“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Unexplained” somatic symptoms, functional syndromes, and somatisation”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BMJ, 322(7289), pp. 271–275.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Stone, J., Carson, A. and Duncan, R. (2014). ‘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Symptoms “unexplained by organic disease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in 1144 new neurology out-patients: how often does the diagnosis change at follow-up?’, Brain, 132(10), pp. 2878–2888.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Stone, J., LaFrance, W.C., Brown, R., Spiegel, D., Levenson, J.L. and Sharpe, M. (2020). “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Conversion disorder: current problems and potential solutions for DSM-5”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Journal of Psychosomatic Research, 71(6), pp. 369–376.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Organisation (2019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International Classification of Diseases 11th Revision 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(ICD-11). Geneva: WHO.</a:t>
            </a:r>
          </a:p>
        </p:txBody>
      </p:sp>
    </p:spTree>
    <p:extLst>
      <p:ext uri="{BB962C8B-B14F-4D97-AF65-F5344CB8AC3E}">
        <p14:creationId xmlns:p14="http://schemas.microsoft.com/office/powerpoint/2010/main" val="322175343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3642</TotalTime>
  <Words>944</Words>
  <Application>Microsoft Office PowerPoint</Application>
  <PresentationFormat>Widescreen</PresentationFormat>
  <Paragraphs>70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Corbel</vt:lpstr>
      <vt:lpstr>Basis</vt:lpstr>
      <vt:lpstr>Dissociative Neurological  symptom disorder (6b60)</vt:lpstr>
      <vt:lpstr>Dissociative Neurological symptom disorder (6b60)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Noemi Canu (2124164)</dc:creator>
  <cp:lastModifiedBy>Noemi Canu (2124164)</cp:lastModifiedBy>
  <cp:revision>3</cp:revision>
  <dcterms:created xsi:type="dcterms:W3CDTF">2026-03-12T18:33:24Z</dcterms:created>
  <dcterms:modified xsi:type="dcterms:W3CDTF">2026-03-24T11:39:25Z</dcterms:modified>
</cp:coreProperties>
</file>