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9"/>
  </p:notesMasterIdLst>
  <p:sldIdLst>
    <p:sldId id="256" r:id="rId2"/>
    <p:sldId id="303" r:id="rId3"/>
    <p:sldId id="304" r:id="rId4"/>
    <p:sldId id="305" r:id="rId5"/>
    <p:sldId id="306" r:id="rId6"/>
    <p:sldId id="257" r:id="rId7"/>
    <p:sldId id="258" r:id="rId8"/>
    <p:sldId id="259" r:id="rId9"/>
    <p:sldId id="286" r:id="rId10"/>
    <p:sldId id="292" r:id="rId11"/>
    <p:sldId id="296" r:id="rId12"/>
    <p:sldId id="260" r:id="rId13"/>
    <p:sldId id="262" r:id="rId14"/>
    <p:sldId id="263" r:id="rId15"/>
    <p:sldId id="265" r:id="rId16"/>
    <p:sldId id="266" r:id="rId17"/>
    <p:sldId id="267" r:id="rId18"/>
    <p:sldId id="268" r:id="rId19"/>
    <p:sldId id="270" r:id="rId20"/>
    <p:sldId id="269" r:id="rId21"/>
    <p:sldId id="277" r:id="rId22"/>
    <p:sldId id="278" r:id="rId23"/>
    <p:sldId id="279" r:id="rId24"/>
    <p:sldId id="280" r:id="rId25"/>
    <p:sldId id="299" r:id="rId26"/>
    <p:sldId id="307" r:id="rId27"/>
    <p:sldId id="300"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59"/>
    <p:restoredTop sz="94659"/>
  </p:normalViewPr>
  <p:slideViewPr>
    <p:cSldViewPr snapToGrid="0" snapToObjects="1">
      <p:cViewPr varScale="1">
        <p:scale>
          <a:sx n="87" d="100"/>
          <a:sy n="87" d="100"/>
        </p:scale>
        <p:origin x="1048"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esProps" Target="presProps.xml"/><Relationship Id="rId31" Type="http://schemas.openxmlformats.org/officeDocument/2006/relationships/viewProps" Target="viewProps.xml"/><Relationship Id="rId32" Type="http://schemas.openxmlformats.org/officeDocument/2006/relationships/theme" Target="theme/theme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C6B318-F169-3B41-801D-CD220365E77E}" type="datetimeFigureOut">
              <a:rPr lang="en-US" smtClean="0"/>
              <a:t>10/6/17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748CD0-B708-1241-BEF4-BC1FEFE2C5DD}" type="slidenum">
              <a:rPr lang="en-US" smtClean="0"/>
              <a:t>‹#›</a:t>
            </a:fld>
            <a:endParaRPr lang="en-US"/>
          </a:p>
        </p:txBody>
      </p:sp>
    </p:spTree>
    <p:extLst>
      <p:ext uri="{BB962C8B-B14F-4D97-AF65-F5344CB8AC3E}">
        <p14:creationId xmlns:p14="http://schemas.microsoft.com/office/powerpoint/2010/main" val="1477014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dirty="0"/>
              <a:t>10/6/17</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dirty="0"/>
              <a:t>10/6/17</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10/6/17</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dirty="0"/>
              <a:t>10/6/17</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dirty="0"/>
              <a:t>10/6/17</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dirty="0"/>
              <a:t>10/6/17</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10/6/17</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smtClean="0"/>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10/6/17</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10/6/17</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dirty="0"/>
              <a:t>10/6/17</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dirty="0"/>
              <a:t>10/6/17</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2.png"/><Relationship Id="rId14"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10/6/17</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dirty="0"/>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tif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 Id="rId3" Type="http://schemas.openxmlformats.org/officeDocument/2006/relationships/image" Target="../media/image6.tif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7.tif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tif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12.png"/><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 Id="rId3" Type="http://schemas.openxmlformats.org/officeDocument/2006/relationships/hyperlink" Target="https://www.estyn.gov.wales/changes-inspection-arrangements-september-2017"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tif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9ousr8uKosk" TargetMode="External"/><Relationship Id="rId3" Type="http://schemas.openxmlformats.org/officeDocument/2006/relationships/image" Target="../media/image15.tif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NULL" TargetMode="External"/><Relationship Id="rId4" Type="http://schemas.openxmlformats.org/officeDocument/2006/relationships/hyperlink" Target="http://www.ofsted.gov.uk/resources/twenty-outstanding-primary-schools-excelling-against-odds" TargetMode="External"/><Relationship Id="rId5" Type="http://schemas.openxmlformats.org/officeDocument/2006/relationships/hyperlink" Target="http://www.cse.ucla.edu/products/parents/cresst_GoodSchool.pdf" TargetMode="External"/><Relationship Id="rId6" Type="http://schemas.openxmlformats.org/officeDocument/2006/relationships/hyperlink" Target="http://learning.wales.gov.uk/docs/learningwales/publications/121122professionallearningen.pdf" TargetMode="External"/><Relationship Id="rId1" Type="http://schemas.openxmlformats.org/officeDocument/2006/relationships/slideLayout" Target="../slideLayouts/slideLayout2.xml"/><Relationship Id="rId2"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0373" y="2344994"/>
            <a:ext cx="7669161" cy="3352563"/>
          </a:xfrm>
        </p:spPr>
        <p:txBody>
          <a:bodyPr>
            <a:normAutofit fontScale="90000"/>
          </a:bodyPr>
          <a:lstStyle/>
          <a:p>
            <a:r>
              <a:rPr lang="cy-GB" b="1" dirty="0"/>
              <a:t>Professional Teaching Experiences 3 -</a:t>
            </a:r>
            <a:r>
              <a:rPr lang="en-US" b="1" dirty="0"/>
              <a:t> Teachers, School and the Wider Community</a:t>
            </a:r>
            <a:r>
              <a:rPr lang="en-GB" dirty="0"/>
              <a:t/>
            </a:r>
            <a:br>
              <a:rPr lang="en-GB" dirty="0"/>
            </a:br>
            <a:endParaRPr lang="en-US" dirty="0"/>
          </a:p>
        </p:txBody>
      </p:sp>
      <p:sp>
        <p:nvSpPr>
          <p:cNvPr id="3" name="Subtitle 2"/>
          <p:cNvSpPr>
            <a:spLocks noGrp="1"/>
          </p:cNvSpPr>
          <p:nvPr>
            <p:ph type="subTitle" idx="1"/>
          </p:nvPr>
        </p:nvSpPr>
        <p:spPr>
          <a:xfrm>
            <a:off x="3111487" y="1059418"/>
            <a:ext cx="5357600" cy="1160213"/>
          </a:xfrm>
        </p:spPr>
        <p:txBody>
          <a:bodyPr/>
          <a:lstStyle/>
          <a:p>
            <a:r>
              <a:rPr lang="en-US" dirty="0" smtClean="0"/>
              <a:t>ECAD6002</a:t>
            </a:r>
          </a:p>
          <a:p>
            <a:r>
              <a:rPr lang="en-US" dirty="0" err="1"/>
              <a:t>g</a:t>
            </a:r>
            <a:r>
              <a:rPr lang="en-US" dirty="0" err="1" smtClean="0"/>
              <a:t>ail.parker@uwtsd.ac.uk</a:t>
            </a:r>
            <a:endParaRPr lang="en-US" dirty="0"/>
          </a:p>
        </p:txBody>
      </p:sp>
    </p:spTree>
    <p:extLst>
      <p:ext uri="{BB962C8B-B14F-4D97-AF65-F5344CB8AC3E}">
        <p14:creationId xmlns:p14="http://schemas.microsoft.com/office/powerpoint/2010/main" val="6289696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Module aims</a:t>
            </a:r>
            <a:endParaRPr lang="en-US" dirty="0"/>
          </a:p>
        </p:txBody>
      </p:sp>
      <p:sp>
        <p:nvSpPr>
          <p:cNvPr id="3" name="Content Placeholder 2"/>
          <p:cNvSpPr>
            <a:spLocks noGrp="1"/>
          </p:cNvSpPr>
          <p:nvPr>
            <p:ph idx="1"/>
          </p:nvPr>
        </p:nvSpPr>
        <p:spPr>
          <a:xfrm>
            <a:off x="1445342" y="1779024"/>
            <a:ext cx="6548284" cy="3997828"/>
          </a:xfrm>
        </p:spPr>
        <p:txBody>
          <a:bodyPr>
            <a:normAutofit fontScale="92500" lnSpcReduction="10000"/>
          </a:bodyPr>
          <a:lstStyle/>
          <a:p>
            <a:pPr marL="0" indent="0">
              <a:buNone/>
            </a:pPr>
            <a:endParaRPr lang="en-GB" dirty="0"/>
          </a:p>
          <a:p>
            <a:pPr lvl="0"/>
            <a:r>
              <a:rPr lang="en-GB" dirty="0"/>
              <a:t>To consolidate the student teachers’ professional approach to classroom pedagogy and classroom management including the importance of working with stakeholders within a school environment. </a:t>
            </a:r>
          </a:p>
          <a:p>
            <a:endParaRPr lang="en-GB" dirty="0"/>
          </a:p>
          <a:p>
            <a:pPr lvl="0"/>
            <a:r>
              <a:rPr lang="en-GB" dirty="0"/>
              <a:t>To enhance the wider professional development of student teachers’ reflective enquiry with a consideration of the role of schools within the wider community and the importance of analysis of data. </a:t>
            </a:r>
          </a:p>
        </p:txBody>
      </p:sp>
      <p:pic>
        <p:nvPicPr>
          <p:cNvPr id="4" name="Picture 3"/>
          <p:cNvPicPr>
            <a:picLocks noChangeAspect="1"/>
          </p:cNvPicPr>
          <p:nvPr/>
        </p:nvPicPr>
        <p:blipFill>
          <a:blip r:embed="rId2"/>
          <a:stretch>
            <a:fillRect/>
          </a:stretch>
        </p:blipFill>
        <p:spPr>
          <a:xfrm>
            <a:off x="8324849" y="2747395"/>
            <a:ext cx="2857500" cy="2857500"/>
          </a:xfrm>
          <a:prstGeom prst="rect">
            <a:avLst/>
          </a:prstGeom>
        </p:spPr>
      </p:pic>
    </p:spTree>
    <p:extLst>
      <p:ext uri="{BB962C8B-B14F-4D97-AF65-F5344CB8AC3E}">
        <p14:creationId xmlns:p14="http://schemas.microsoft.com/office/powerpoint/2010/main" val="1345136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dissolv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dissolve">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sessions</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727989549"/>
              </p:ext>
            </p:extLst>
          </p:nvPr>
        </p:nvGraphicFramePr>
        <p:xfrm>
          <a:off x="2886234" y="2263812"/>
          <a:ext cx="6412230" cy="1432560"/>
        </p:xfrm>
        <a:graphic>
          <a:graphicData uri="http://schemas.openxmlformats.org/drawingml/2006/table">
            <a:tbl>
              <a:tblPr firstRow="1" firstCol="1" bandRow="1">
                <a:tableStyleId>{5C22544A-7EE6-4342-B048-85BDC9FD1C3A}</a:tableStyleId>
              </a:tblPr>
              <a:tblGrid>
                <a:gridCol w="918210"/>
                <a:gridCol w="5494020"/>
              </a:tblGrid>
              <a:tr h="0">
                <a:tc>
                  <a:txBody>
                    <a:bodyPr/>
                    <a:lstStyle/>
                    <a:p>
                      <a:pPr marL="0" marR="0" algn="ctr">
                        <a:spcBef>
                          <a:spcPts val="0"/>
                        </a:spcBef>
                        <a:spcAft>
                          <a:spcPts val="600"/>
                        </a:spcAft>
                      </a:pPr>
                      <a:r>
                        <a:rPr lang="en-GB" sz="1400" dirty="0" err="1">
                          <a:effectLst/>
                        </a:rPr>
                        <a:t>wk</a:t>
                      </a:r>
                      <a:r>
                        <a:rPr lang="en-GB" sz="1400" dirty="0">
                          <a:effectLst/>
                        </a:rPr>
                        <a:t> 8</a:t>
                      </a:r>
                      <a:endParaRPr lang="en-GB" sz="1200" dirty="0">
                        <a:effectLst/>
                      </a:endParaRPr>
                    </a:p>
                    <a:p>
                      <a:pPr marL="0" marR="0" algn="ctr">
                        <a:spcBef>
                          <a:spcPts val="0"/>
                        </a:spcBef>
                        <a:spcAft>
                          <a:spcPts val="600"/>
                        </a:spcAft>
                      </a:pPr>
                      <a:r>
                        <a:rPr lang="en-GB" sz="1400" dirty="0">
                          <a:effectLst/>
                        </a:rPr>
                        <a:t>20th Oct</a:t>
                      </a:r>
                      <a:endParaRPr lang="en-GB" sz="1200" dirty="0">
                        <a:effectLst/>
                      </a:endParaRPr>
                    </a:p>
                    <a:p>
                      <a:pPr marL="0" marR="0" algn="ctr">
                        <a:spcBef>
                          <a:spcPts val="0"/>
                        </a:spcBef>
                        <a:spcAft>
                          <a:spcPts val="600"/>
                        </a:spcAft>
                      </a:pPr>
                      <a:r>
                        <a:rPr lang="en-GB" sz="1400" dirty="0">
                          <a:effectLst/>
                        </a:rPr>
                        <a:t> </a:t>
                      </a:r>
                      <a:endParaRPr lang="en-GB" sz="1200" dirty="0">
                        <a:effectLst/>
                        <a:latin typeface="Times New Roman" charset="0"/>
                        <a:ea typeface="Times New Roman" charset="0"/>
                      </a:endParaRPr>
                    </a:p>
                  </a:txBody>
                  <a:tcPr marL="68580" marR="68580" marT="0" marB="0"/>
                </a:tc>
                <a:tc>
                  <a:txBody>
                    <a:bodyPr/>
                    <a:lstStyle/>
                    <a:p>
                      <a:pPr marL="0" marR="0" algn="l">
                        <a:spcBef>
                          <a:spcPts val="0"/>
                        </a:spcBef>
                        <a:spcAft>
                          <a:spcPts val="600"/>
                        </a:spcAft>
                      </a:pPr>
                      <a:r>
                        <a:rPr lang="en-GB" sz="1400" dirty="0" smtClean="0">
                          <a:solidFill>
                            <a:schemeClr val="bg1"/>
                          </a:solidFill>
                          <a:effectLst/>
                        </a:rPr>
                        <a:t>Joe</a:t>
                      </a:r>
                      <a:r>
                        <a:rPr lang="en-GB" sz="1400" baseline="0" dirty="0" smtClean="0">
                          <a:solidFill>
                            <a:schemeClr val="bg1"/>
                          </a:solidFill>
                          <a:effectLst/>
                        </a:rPr>
                        <a:t> Cudd - </a:t>
                      </a:r>
                      <a:r>
                        <a:rPr lang="en-GB" sz="1400" dirty="0" smtClean="0">
                          <a:solidFill>
                            <a:schemeClr val="bg1"/>
                          </a:solidFill>
                          <a:effectLst/>
                        </a:rPr>
                        <a:t>Poverty </a:t>
                      </a:r>
                      <a:r>
                        <a:rPr lang="en-GB" sz="1400" dirty="0">
                          <a:solidFill>
                            <a:schemeClr val="bg1"/>
                          </a:solidFill>
                          <a:effectLst/>
                        </a:rPr>
                        <a:t>and attainment </a:t>
                      </a:r>
                      <a:endParaRPr lang="en-GB" sz="1200" dirty="0">
                        <a:solidFill>
                          <a:schemeClr val="bg1"/>
                        </a:solidFill>
                        <a:effectLst/>
                      </a:endParaRPr>
                    </a:p>
                    <a:p>
                      <a:pPr marL="0" marR="0" algn="l">
                        <a:spcBef>
                          <a:spcPts val="0"/>
                        </a:spcBef>
                        <a:spcAft>
                          <a:spcPts val="600"/>
                        </a:spcAft>
                      </a:pPr>
                      <a:r>
                        <a:rPr lang="en-GB" sz="1400" dirty="0">
                          <a:solidFill>
                            <a:schemeClr val="bg1"/>
                          </a:solidFill>
                          <a:effectLst/>
                        </a:rPr>
                        <a:t>An introduction to the role of schools in the wider community.</a:t>
                      </a:r>
                      <a:endParaRPr lang="en-GB" sz="1200" dirty="0">
                        <a:solidFill>
                          <a:schemeClr val="bg1"/>
                        </a:solidFill>
                        <a:effectLst/>
                      </a:endParaRPr>
                    </a:p>
                    <a:p>
                      <a:pPr marL="0" marR="0" algn="l">
                        <a:spcBef>
                          <a:spcPts val="0"/>
                        </a:spcBef>
                        <a:spcAft>
                          <a:spcPts val="0"/>
                        </a:spcAft>
                      </a:pPr>
                      <a:r>
                        <a:rPr lang="en-GB" sz="1400" dirty="0">
                          <a:solidFill>
                            <a:schemeClr val="bg1"/>
                          </a:solidFill>
                          <a:effectLst/>
                        </a:rPr>
                        <a:t>Looking at the impact of poverty on attainment and strategies and schemes that successful schools have used to improve attainment.</a:t>
                      </a:r>
                      <a:endParaRPr lang="en-GB" sz="1200" dirty="0">
                        <a:solidFill>
                          <a:schemeClr val="bg1"/>
                        </a:solidFill>
                        <a:effectLst/>
                      </a:endParaRPr>
                    </a:p>
                    <a:p>
                      <a:pPr marL="0" marR="0" algn="l">
                        <a:spcBef>
                          <a:spcPts val="0"/>
                        </a:spcBef>
                        <a:spcAft>
                          <a:spcPts val="0"/>
                        </a:spcAft>
                      </a:pPr>
                      <a:r>
                        <a:rPr lang="en-GB" sz="1400" dirty="0">
                          <a:solidFill>
                            <a:schemeClr val="bg1"/>
                          </a:solidFill>
                          <a:effectLst/>
                        </a:rPr>
                        <a:t>FAST project (Family and Schools working Together)</a:t>
                      </a:r>
                      <a:endParaRPr lang="en-GB" sz="1200" dirty="0">
                        <a:solidFill>
                          <a:schemeClr val="bg1"/>
                        </a:solidFill>
                        <a:effectLst/>
                        <a:latin typeface="Times New Roman" charset="0"/>
                        <a:ea typeface="Times New Roman" charset="0"/>
                      </a:endParaRPr>
                    </a:p>
                  </a:txBody>
                  <a:tcPr marL="68580" marR="68580" marT="0" marB="0"/>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560979843"/>
              </p:ext>
            </p:extLst>
          </p:nvPr>
        </p:nvGraphicFramePr>
        <p:xfrm>
          <a:off x="2886234" y="3734136"/>
          <a:ext cx="6412230" cy="1386840"/>
        </p:xfrm>
        <a:graphic>
          <a:graphicData uri="http://schemas.openxmlformats.org/drawingml/2006/table">
            <a:tbl>
              <a:tblPr firstRow="1" firstCol="1" bandRow="1">
                <a:tableStyleId>{5C22544A-7EE6-4342-B048-85BDC9FD1C3A}</a:tableStyleId>
              </a:tblPr>
              <a:tblGrid>
                <a:gridCol w="918210"/>
                <a:gridCol w="5494020"/>
              </a:tblGrid>
              <a:tr h="1386840">
                <a:tc>
                  <a:txBody>
                    <a:bodyPr/>
                    <a:lstStyle/>
                    <a:p>
                      <a:pPr marL="0" marR="0" algn="ctr">
                        <a:spcBef>
                          <a:spcPts val="0"/>
                        </a:spcBef>
                        <a:spcAft>
                          <a:spcPts val="600"/>
                        </a:spcAft>
                      </a:pPr>
                      <a:r>
                        <a:rPr lang="en-GB" sz="1400" dirty="0" err="1">
                          <a:effectLst/>
                        </a:rPr>
                        <a:t>wk</a:t>
                      </a:r>
                      <a:r>
                        <a:rPr lang="en-GB" sz="1400" dirty="0">
                          <a:effectLst/>
                        </a:rPr>
                        <a:t> 10</a:t>
                      </a:r>
                      <a:endParaRPr lang="en-GB" sz="1200" dirty="0">
                        <a:effectLst/>
                      </a:endParaRPr>
                    </a:p>
                    <a:p>
                      <a:pPr marL="0" marR="0" algn="ctr">
                        <a:spcBef>
                          <a:spcPts val="0"/>
                        </a:spcBef>
                        <a:spcAft>
                          <a:spcPts val="600"/>
                        </a:spcAft>
                      </a:pPr>
                      <a:r>
                        <a:rPr lang="en-GB" sz="1400" dirty="0">
                          <a:effectLst/>
                        </a:rPr>
                        <a:t>10</a:t>
                      </a:r>
                      <a:r>
                        <a:rPr lang="en-GB" sz="1400" baseline="30000" dirty="0">
                          <a:effectLst/>
                        </a:rPr>
                        <a:t>th</a:t>
                      </a:r>
                      <a:r>
                        <a:rPr lang="en-GB" sz="1400" dirty="0">
                          <a:effectLst/>
                        </a:rPr>
                        <a:t> Nov</a:t>
                      </a:r>
                      <a:endParaRPr lang="en-GB" sz="1200" dirty="0">
                        <a:effectLst/>
                        <a:latin typeface="Times New Roman" charset="0"/>
                        <a:ea typeface="Times New Roman" charset="0"/>
                      </a:endParaRPr>
                    </a:p>
                  </a:txBody>
                  <a:tcPr marL="68580" marR="68580" marT="0" marB="0"/>
                </a:tc>
                <a:tc>
                  <a:txBody>
                    <a:bodyPr/>
                    <a:lstStyle/>
                    <a:p>
                      <a:pPr marL="0" marR="0" algn="l">
                        <a:spcBef>
                          <a:spcPts val="0"/>
                        </a:spcBef>
                        <a:spcAft>
                          <a:spcPts val="600"/>
                        </a:spcAft>
                      </a:pPr>
                      <a:r>
                        <a:rPr lang="en-GB" sz="1400" dirty="0">
                          <a:solidFill>
                            <a:schemeClr val="bg1"/>
                          </a:solidFill>
                          <a:effectLst/>
                        </a:rPr>
                        <a:t>Sarah Stewart – Community school working. </a:t>
                      </a:r>
                      <a:endParaRPr lang="en-GB" sz="1200" dirty="0">
                        <a:solidFill>
                          <a:schemeClr val="bg1"/>
                        </a:solidFill>
                        <a:effectLst/>
                      </a:endParaRPr>
                    </a:p>
                    <a:p>
                      <a:pPr marL="0" marR="0" algn="just">
                        <a:spcBef>
                          <a:spcPts val="0"/>
                        </a:spcBef>
                        <a:spcAft>
                          <a:spcPts val="0"/>
                        </a:spcAft>
                      </a:pPr>
                      <a:r>
                        <a:rPr lang="en-GB" sz="1400" dirty="0">
                          <a:solidFill>
                            <a:schemeClr val="bg1"/>
                          </a:solidFill>
                          <a:effectLst/>
                        </a:rPr>
                        <a:t>Family and Community Engagement</a:t>
                      </a:r>
                      <a:endParaRPr lang="en-GB" sz="1200" dirty="0">
                        <a:solidFill>
                          <a:schemeClr val="bg1"/>
                        </a:solidFill>
                        <a:effectLst/>
                      </a:endParaRPr>
                    </a:p>
                    <a:p>
                      <a:pPr marL="0" marR="0" algn="just">
                        <a:spcBef>
                          <a:spcPts val="0"/>
                        </a:spcBef>
                        <a:spcAft>
                          <a:spcPts val="0"/>
                        </a:spcAft>
                      </a:pPr>
                      <a:r>
                        <a:rPr lang="en-GB" sz="1400" dirty="0">
                          <a:solidFill>
                            <a:schemeClr val="bg1"/>
                          </a:solidFill>
                          <a:effectLst/>
                        </a:rPr>
                        <a:t>Communities first Pupil Deprivation grant, Family learning Programme, engaging the Adult community and looking at English for speakers of Other languages (ESOL)</a:t>
                      </a:r>
                      <a:endParaRPr lang="en-GB" sz="1200" dirty="0">
                        <a:solidFill>
                          <a:schemeClr val="bg1"/>
                        </a:solidFill>
                        <a:effectLst/>
                      </a:endParaRPr>
                    </a:p>
                    <a:p>
                      <a:pPr marL="0" marR="0" algn="l">
                        <a:spcBef>
                          <a:spcPts val="0"/>
                        </a:spcBef>
                        <a:spcAft>
                          <a:spcPts val="600"/>
                        </a:spcAft>
                      </a:pPr>
                      <a:r>
                        <a:rPr lang="en-GB" sz="1400" dirty="0">
                          <a:solidFill>
                            <a:schemeClr val="bg1"/>
                          </a:solidFill>
                          <a:effectLst/>
                        </a:rPr>
                        <a:t> </a:t>
                      </a:r>
                      <a:endParaRPr lang="en-GB" sz="1200" dirty="0">
                        <a:solidFill>
                          <a:schemeClr val="bg1"/>
                        </a:solidFill>
                        <a:effectLst/>
                        <a:latin typeface="Times New Roman" charset="0"/>
                        <a:ea typeface="Times New Roman" charset="0"/>
                      </a:endParaRPr>
                    </a:p>
                  </a:txBody>
                  <a:tcPr marL="68580" marR="68580" marT="0" marB="0"/>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898991662"/>
              </p:ext>
            </p:extLst>
          </p:nvPr>
        </p:nvGraphicFramePr>
        <p:xfrm>
          <a:off x="2886234" y="5120976"/>
          <a:ext cx="6412230" cy="1143000"/>
        </p:xfrm>
        <a:graphic>
          <a:graphicData uri="http://schemas.openxmlformats.org/drawingml/2006/table">
            <a:tbl>
              <a:tblPr firstRow="1" firstCol="1" bandRow="1">
                <a:tableStyleId>{5C22544A-7EE6-4342-B048-85BDC9FD1C3A}</a:tableStyleId>
              </a:tblPr>
              <a:tblGrid>
                <a:gridCol w="918210"/>
                <a:gridCol w="5494020"/>
              </a:tblGrid>
              <a:tr h="0">
                <a:tc>
                  <a:txBody>
                    <a:bodyPr/>
                    <a:lstStyle/>
                    <a:p>
                      <a:pPr marL="0" marR="0" algn="ctr">
                        <a:spcBef>
                          <a:spcPts val="0"/>
                        </a:spcBef>
                        <a:spcAft>
                          <a:spcPts val="600"/>
                        </a:spcAft>
                      </a:pPr>
                      <a:r>
                        <a:rPr lang="en-GB" sz="1400">
                          <a:effectLst/>
                        </a:rPr>
                        <a:t>wk11</a:t>
                      </a:r>
                      <a:endParaRPr lang="en-GB" sz="1200">
                        <a:effectLst/>
                      </a:endParaRPr>
                    </a:p>
                    <a:p>
                      <a:pPr marL="0" marR="0" algn="ctr">
                        <a:spcBef>
                          <a:spcPts val="0"/>
                        </a:spcBef>
                        <a:spcAft>
                          <a:spcPts val="600"/>
                        </a:spcAft>
                      </a:pPr>
                      <a:r>
                        <a:rPr lang="en-GB" sz="1400">
                          <a:effectLst/>
                        </a:rPr>
                        <a:t>17</a:t>
                      </a:r>
                      <a:r>
                        <a:rPr lang="en-GB" sz="1400" baseline="30000">
                          <a:effectLst/>
                        </a:rPr>
                        <a:t>th</a:t>
                      </a:r>
                      <a:r>
                        <a:rPr lang="en-GB" sz="1400">
                          <a:effectLst/>
                        </a:rPr>
                        <a:t> Nov</a:t>
                      </a:r>
                      <a:endParaRPr lang="en-GB" sz="1200">
                        <a:effectLst/>
                        <a:latin typeface="Times New Roman" charset="0"/>
                        <a:ea typeface="Times New Roman" charset="0"/>
                      </a:endParaRPr>
                    </a:p>
                  </a:txBody>
                  <a:tcPr marL="68580" marR="68580" marT="0" marB="0"/>
                </a:tc>
                <a:tc>
                  <a:txBody>
                    <a:bodyPr/>
                    <a:lstStyle/>
                    <a:p>
                      <a:pPr marL="0" marR="0" algn="l">
                        <a:spcBef>
                          <a:spcPts val="0"/>
                        </a:spcBef>
                        <a:spcAft>
                          <a:spcPts val="600"/>
                        </a:spcAft>
                      </a:pPr>
                      <a:r>
                        <a:rPr lang="en-GB" sz="1400" dirty="0">
                          <a:solidFill>
                            <a:schemeClr val="bg1"/>
                          </a:solidFill>
                          <a:effectLst/>
                        </a:rPr>
                        <a:t>Glenn Evans: How are schools interpreting assessment?   </a:t>
                      </a:r>
                      <a:endParaRPr lang="en-GB" sz="1200" dirty="0">
                        <a:solidFill>
                          <a:schemeClr val="bg1"/>
                        </a:solidFill>
                        <a:effectLst/>
                      </a:endParaRPr>
                    </a:p>
                    <a:p>
                      <a:pPr marL="0" marR="0" algn="l">
                        <a:spcBef>
                          <a:spcPts val="0"/>
                        </a:spcBef>
                        <a:spcAft>
                          <a:spcPts val="0"/>
                        </a:spcAft>
                      </a:pPr>
                      <a:r>
                        <a:rPr lang="en-GB" sz="1400" dirty="0">
                          <a:solidFill>
                            <a:schemeClr val="bg1"/>
                          </a:solidFill>
                          <a:effectLst/>
                        </a:rPr>
                        <a:t>Interpreting school assessment data including family of schools data, reporting to parents/carers; statutory end of key stage reporting. Core data sets. School development plans.</a:t>
                      </a:r>
                      <a:endParaRPr lang="en-GB" sz="1200" dirty="0">
                        <a:solidFill>
                          <a:schemeClr val="bg1"/>
                        </a:solidFill>
                        <a:effectLst/>
                      </a:endParaRPr>
                    </a:p>
                    <a:p>
                      <a:pPr marL="0" marR="0" algn="just">
                        <a:spcBef>
                          <a:spcPts val="0"/>
                        </a:spcBef>
                        <a:spcAft>
                          <a:spcPts val="0"/>
                        </a:spcAft>
                      </a:pPr>
                      <a:r>
                        <a:rPr lang="en-GB" sz="1400" dirty="0">
                          <a:effectLst/>
                        </a:rPr>
                        <a:t> </a:t>
                      </a:r>
                      <a:endParaRPr lang="en-GB" sz="1200" dirty="0">
                        <a:effectLst/>
                        <a:latin typeface="Times New Roman" charset="0"/>
                        <a:ea typeface="Times New Roman" charset="0"/>
                      </a:endParaRPr>
                    </a:p>
                  </a:txBody>
                  <a:tcPr marL="68580" marR="68580" marT="0" marB="0"/>
                </a:tc>
              </a:tr>
            </a:tbl>
          </a:graphicData>
        </a:graphic>
      </p:graphicFrame>
    </p:spTree>
    <p:extLst>
      <p:ext uri="{BB962C8B-B14F-4D97-AF65-F5344CB8AC3E}">
        <p14:creationId xmlns:p14="http://schemas.microsoft.com/office/powerpoint/2010/main" val="16300965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979540024"/>
              </p:ext>
            </p:extLst>
          </p:nvPr>
        </p:nvGraphicFramePr>
        <p:xfrm>
          <a:off x="2977674" y="808056"/>
          <a:ext cx="6412230" cy="1722120"/>
        </p:xfrm>
        <a:graphic>
          <a:graphicData uri="http://schemas.openxmlformats.org/drawingml/2006/table">
            <a:tbl>
              <a:tblPr firstRow="1" firstCol="1" bandRow="1">
                <a:tableStyleId>{5C22544A-7EE6-4342-B048-85BDC9FD1C3A}</a:tableStyleId>
              </a:tblPr>
              <a:tblGrid>
                <a:gridCol w="918210"/>
                <a:gridCol w="5494020"/>
              </a:tblGrid>
              <a:tr h="0">
                <a:tc>
                  <a:txBody>
                    <a:bodyPr/>
                    <a:lstStyle/>
                    <a:p>
                      <a:pPr marL="0" marR="0" algn="ctr">
                        <a:spcBef>
                          <a:spcPts val="0"/>
                        </a:spcBef>
                        <a:spcAft>
                          <a:spcPts val="600"/>
                        </a:spcAft>
                      </a:pPr>
                      <a:r>
                        <a:rPr lang="en-GB" sz="1400" dirty="0">
                          <a:effectLst/>
                        </a:rPr>
                        <a:t>wk12</a:t>
                      </a:r>
                      <a:endParaRPr lang="en-GB" sz="1200" dirty="0">
                        <a:effectLst/>
                      </a:endParaRPr>
                    </a:p>
                    <a:p>
                      <a:pPr marL="0" marR="0" algn="ctr">
                        <a:spcBef>
                          <a:spcPts val="0"/>
                        </a:spcBef>
                        <a:spcAft>
                          <a:spcPts val="600"/>
                        </a:spcAft>
                      </a:pPr>
                      <a:r>
                        <a:rPr lang="en-GB" sz="1400" dirty="0">
                          <a:effectLst/>
                        </a:rPr>
                        <a:t>24</a:t>
                      </a:r>
                      <a:r>
                        <a:rPr lang="en-GB" sz="1400" baseline="30000" dirty="0">
                          <a:effectLst/>
                        </a:rPr>
                        <a:t>th</a:t>
                      </a:r>
                      <a:r>
                        <a:rPr lang="en-GB" sz="1400" dirty="0">
                          <a:effectLst/>
                        </a:rPr>
                        <a:t> Nov</a:t>
                      </a:r>
                      <a:endParaRPr lang="en-GB" sz="1200" dirty="0">
                        <a:effectLst/>
                      </a:endParaRPr>
                    </a:p>
                    <a:p>
                      <a:pPr marL="0" marR="0" algn="ctr">
                        <a:spcBef>
                          <a:spcPts val="0"/>
                        </a:spcBef>
                        <a:spcAft>
                          <a:spcPts val="600"/>
                        </a:spcAft>
                      </a:pPr>
                      <a:r>
                        <a:rPr lang="en-GB" sz="1400" dirty="0">
                          <a:effectLst/>
                        </a:rPr>
                        <a:t> </a:t>
                      </a:r>
                      <a:endParaRPr lang="en-GB" sz="1200" dirty="0">
                        <a:effectLst/>
                        <a:latin typeface="Times New Roman" charset="0"/>
                        <a:ea typeface="Times New Roman" charset="0"/>
                      </a:endParaRPr>
                    </a:p>
                  </a:txBody>
                  <a:tcPr marL="68580" marR="68580" marT="0" marB="0"/>
                </a:tc>
                <a:tc>
                  <a:txBody>
                    <a:bodyPr/>
                    <a:lstStyle/>
                    <a:p>
                      <a:pPr marL="0" marR="0" algn="l">
                        <a:spcBef>
                          <a:spcPts val="0"/>
                        </a:spcBef>
                        <a:spcAft>
                          <a:spcPts val="600"/>
                        </a:spcAft>
                      </a:pPr>
                      <a:r>
                        <a:rPr lang="en-GB" sz="1400" dirty="0" smtClean="0">
                          <a:solidFill>
                            <a:schemeClr val="bg1"/>
                          </a:solidFill>
                          <a:effectLst/>
                        </a:rPr>
                        <a:t>Russell Dwyer - The </a:t>
                      </a:r>
                      <a:r>
                        <a:rPr lang="en-GB" sz="1400" dirty="0">
                          <a:solidFill>
                            <a:schemeClr val="bg1"/>
                          </a:solidFill>
                          <a:effectLst/>
                        </a:rPr>
                        <a:t>role of the Head teacher: Bringing about school improvement. Financial management of schools.</a:t>
                      </a:r>
                      <a:endParaRPr lang="en-GB" sz="1200" dirty="0">
                        <a:solidFill>
                          <a:schemeClr val="bg1"/>
                        </a:solidFill>
                        <a:effectLst/>
                      </a:endParaRPr>
                    </a:p>
                    <a:p>
                      <a:pPr marL="0" marR="0" algn="l">
                        <a:spcBef>
                          <a:spcPts val="0"/>
                        </a:spcBef>
                        <a:spcAft>
                          <a:spcPts val="600"/>
                        </a:spcAft>
                      </a:pPr>
                      <a:r>
                        <a:rPr lang="en-GB" sz="1400" dirty="0">
                          <a:solidFill>
                            <a:schemeClr val="bg1"/>
                          </a:solidFill>
                          <a:effectLst/>
                        </a:rPr>
                        <a:t>School Development plan.</a:t>
                      </a:r>
                      <a:endParaRPr lang="en-GB" sz="1200" dirty="0">
                        <a:solidFill>
                          <a:schemeClr val="bg1"/>
                        </a:solidFill>
                        <a:effectLst/>
                      </a:endParaRPr>
                    </a:p>
                    <a:p>
                      <a:pPr marL="0" marR="0" algn="l">
                        <a:spcBef>
                          <a:spcPts val="0"/>
                        </a:spcBef>
                        <a:spcAft>
                          <a:spcPts val="600"/>
                        </a:spcAft>
                      </a:pPr>
                      <a:r>
                        <a:rPr lang="en-GB" sz="1400" dirty="0">
                          <a:solidFill>
                            <a:schemeClr val="bg1"/>
                          </a:solidFill>
                          <a:effectLst/>
                        </a:rPr>
                        <a:t>The role of the subject coordinator:</a:t>
                      </a:r>
                      <a:endParaRPr lang="en-GB" sz="1200" dirty="0">
                        <a:solidFill>
                          <a:schemeClr val="bg1"/>
                        </a:solidFill>
                        <a:effectLst/>
                      </a:endParaRPr>
                    </a:p>
                    <a:p>
                      <a:pPr marL="0" marR="0" algn="l">
                        <a:spcBef>
                          <a:spcPts val="0"/>
                        </a:spcBef>
                        <a:spcAft>
                          <a:spcPts val="600"/>
                        </a:spcAft>
                      </a:pPr>
                      <a:r>
                        <a:rPr lang="en-GB" sz="1400" dirty="0">
                          <a:solidFill>
                            <a:schemeClr val="bg1"/>
                          </a:solidFill>
                          <a:effectLst/>
                        </a:rPr>
                        <a:t>Including planning for teaching and learning; working with colleagues and others; managing resources. Monitoring and evaluating progress.</a:t>
                      </a:r>
                      <a:endParaRPr lang="en-GB" sz="1200" dirty="0">
                        <a:solidFill>
                          <a:schemeClr val="bg1"/>
                        </a:solidFill>
                        <a:effectLst/>
                        <a:latin typeface="Times New Roman" charset="0"/>
                        <a:ea typeface="Times New Roman" charset="0"/>
                      </a:endParaRPr>
                    </a:p>
                  </a:txBody>
                  <a:tcPr marL="68580" marR="68580" marT="0" marB="0"/>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50901520"/>
              </p:ext>
            </p:extLst>
          </p:nvPr>
        </p:nvGraphicFramePr>
        <p:xfrm>
          <a:off x="2977674" y="2530176"/>
          <a:ext cx="6412230" cy="929640"/>
        </p:xfrm>
        <a:graphic>
          <a:graphicData uri="http://schemas.openxmlformats.org/drawingml/2006/table">
            <a:tbl>
              <a:tblPr firstRow="1" firstCol="1" bandRow="1">
                <a:tableStyleId>{5C22544A-7EE6-4342-B048-85BDC9FD1C3A}</a:tableStyleId>
              </a:tblPr>
              <a:tblGrid>
                <a:gridCol w="918210"/>
                <a:gridCol w="5494020"/>
              </a:tblGrid>
              <a:tr h="0">
                <a:tc>
                  <a:txBody>
                    <a:bodyPr/>
                    <a:lstStyle/>
                    <a:p>
                      <a:pPr marL="0" marR="0" algn="ctr">
                        <a:spcBef>
                          <a:spcPts val="0"/>
                        </a:spcBef>
                        <a:spcAft>
                          <a:spcPts val="600"/>
                        </a:spcAft>
                      </a:pPr>
                      <a:r>
                        <a:rPr lang="en-GB" sz="1400" dirty="0">
                          <a:effectLst/>
                        </a:rPr>
                        <a:t>19</a:t>
                      </a:r>
                      <a:r>
                        <a:rPr lang="en-GB" sz="1400" baseline="30000" dirty="0">
                          <a:effectLst/>
                        </a:rPr>
                        <a:t>th</a:t>
                      </a:r>
                      <a:r>
                        <a:rPr lang="en-GB" sz="1400" dirty="0">
                          <a:effectLst/>
                        </a:rPr>
                        <a:t> January</a:t>
                      </a:r>
                      <a:endParaRPr lang="en-GB" sz="1200" dirty="0">
                        <a:effectLst/>
                        <a:latin typeface="Times New Roman" charset="0"/>
                        <a:ea typeface="Times New Roman" charset="0"/>
                      </a:endParaRPr>
                    </a:p>
                  </a:txBody>
                  <a:tcPr marL="68580" marR="68580" marT="0" marB="0"/>
                </a:tc>
                <a:tc>
                  <a:txBody>
                    <a:bodyPr/>
                    <a:lstStyle/>
                    <a:p>
                      <a:pPr marL="0" marR="0" algn="l">
                        <a:spcBef>
                          <a:spcPts val="0"/>
                        </a:spcBef>
                        <a:spcAft>
                          <a:spcPts val="600"/>
                        </a:spcAft>
                      </a:pPr>
                      <a:r>
                        <a:rPr lang="en-GB" sz="1400" dirty="0" smtClean="0">
                          <a:solidFill>
                            <a:schemeClr val="bg1"/>
                          </a:solidFill>
                          <a:effectLst/>
                        </a:rPr>
                        <a:t>J Parker - An </a:t>
                      </a:r>
                      <a:r>
                        <a:rPr lang="en-GB" sz="1400" dirty="0">
                          <a:solidFill>
                            <a:schemeClr val="bg1"/>
                          </a:solidFill>
                          <a:effectLst/>
                        </a:rPr>
                        <a:t>Introduction to School Data </a:t>
                      </a:r>
                      <a:endParaRPr lang="en-GB" sz="1200" dirty="0">
                        <a:solidFill>
                          <a:schemeClr val="bg1"/>
                        </a:solidFill>
                        <a:effectLst/>
                      </a:endParaRPr>
                    </a:p>
                    <a:p>
                      <a:pPr marL="0" marR="0" algn="l">
                        <a:spcBef>
                          <a:spcPts val="0"/>
                        </a:spcBef>
                        <a:spcAft>
                          <a:spcPts val="600"/>
                        </a:spcAft>
                      </a:pPr>
                      <a:r>
                        <a:rPr lang="en-GB" sz="1400" dirty="0">
                          <a:solidFill>
                            <a:schemeClr val="bg1"/>
                          </a:solidFill>
                          <a:effectLst/>
                        </a:rPr>
                        <a:t>Schools and Communities - Professional Learning Communities; the Community schools and Extended Schools agenda; Networks of Professional Practice</a:t>
                      </a:r>
                      <a:endParaRPr lang="en-GB" sz="1200" dirty="0">
                        <a:solidFill>
                          <a:schemeClr val="bg1"/>
                        </a:solidFill>
                        <a:effectLst/>
                        <a:latin typeface="Times New Roman" charset="0"/>
                        <a:ea typeface="Times New Roman" charset="0"/>
                      </a:endParaRPr>
                    </a:p>
                  </a:txBody>
                  <a:tcPr marL="68580" marR="68580" marT="0" marB="0"/>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312524044"/>
              </p:ext>
            </p:extLst>
          </p:nvPr>
        </p:nvGraphicFramePr>
        <p:xfrm>
          <a:off x="2977674" y="3483012"/>
          <a:ext cx="6412230" cy="2148840"/>
        </p:xfrm>
        <a:graphic>
          <a:graphicData uri="http://schemas.openxmlformats.org/drawingml/2006/table">
            <a:tbl>
              <a:tblPr firstRow="1" firstCol="1" bandRow="1">
                <a:tableStyleId>{5C22544A-7EE6-4342-B048-85BDC9FD1C3A}</a:tableStyleId>
              </a:tblPr>
              <a:tblGrid>
                <a:gridCol w="918210"/>
                <a:gridCol w="5494020"/>
              </a:tblGrid>
              <a:tr h="0">
                <a:tc>
                  <a:txBody>
                    <a:bodyPr/>
                    <a:lstStyle/>
                    <a:p>
                      <a:pPr marL="0" marR="0" algn="ctr">
                        <a:spcBef>
                          <a:spcPts val="0"/>
                        </a:spcBef>
                        <a:spcAft>
                          <a:spcPts val="600"/>
                        </a:spcAft>
                      </a:pPr>
                      <a:r>
                        <a:rPr lang="en-GB" sz="1400" dirty="0">
                          <a:effectLst/>
                        </a:rPr>
                        <a:t> </a:t>
                      </a:r>
                      <a:endParaRPr lang="en-GB" sz="1200" dirty="0">
                        <a:effectLst/>
                      </a:endParaRPr>
                    </a:p>
                    <a:p>
                      <a:pPr marL="0" marR="0" algn="ctr">
                        <a:spcBef>
                          <a:spcPts val="0"/>
                        </a:spcBef>
                        <a:spcAft>
                          <a:spcPts val="600"/>
                        </a:spcAft>
                      </a:pPr>
                      <a:r>
                        <a:rPr lang="en-GB" sz="1400" dirty="0">
                          <a:effectLst/>
                        </a:rPr>
                        <a:t>25</a:t>
                      </a:r>
                      <a:r>
                        <a:rPr lang="en-GB" sz="1400" baseline="30000" dirty="0">
                          <a:effectLst/>
                        </a:rPr>
                        <a:t>th</a:t>
                      </a:r>
                      <a:r>
                        <a:rPr lang="en-GB" sz="1400" dirty="0">
                          <a:effectLst/>
                        </a:rPr>
                        <a:t> January</a:t>
                      </a:r>
                      <a:endParaRPr lang="en-GB" sz="1200" dirty="0">
                        <a:effectLst/>
                        <a:latin typeface="Times New Roman" charset="0"/>
                        <a:ea typeface="Times New Roman" charset="0"/>
                      </a:endParaRPr>
                    </a:p>
                  </a:txBody>
                  <a:tcPr marL="68580" marR="68580" marT="0" marB="0"/>
                </a:tc>
                <a:tc>
                  <a:txBody>
                    <a:bodyPr/>
                    <a:lstStyle/>
                    <a:p>
                      <a:pPr marL="0" marR="0" algn="l">
                        <a:spcBef>
                          <a:spcPts val="0"/>
                        </a:spcBef>
                        <a:spcAft>
                          <a:spcPts val="600"/>
                        </a:spcAft>
                      </a:pPr>
                      <a:r>
                        <a:rPr lang="en-GB" sz="1400" dirty="0">
                          <a:solidFill>
                            <a:schemeClr val="bg1"/>
                          </a:solidFill>
                          <a:effectLst/>
                        </a:rPr>
                        <a:t>Schools and Local Authorities – the role of governors and local authorities.</a:t>
                      </a:r>
                      <a:endParaRPr lang="en-GB" sz="1200" dirty="0">
                        <a:solidFill>
                          <a:schemeClr val="bg1"/>
                        </a:solidFill>
                        <a:effectLst/>
                      </a:endParaRPr>
                    </a:p>
                    <a:p>
                      <a:pPr marL="0" marR="0" algn="l">
                        <a:spcBef>
                          <a:spcPts val="0"/>
                        </a:spcBef>
                        <a:spcAft>
                          <a:spcPts val="600"/>
                        </a:spcAft>
                      </a:pPr>
                      <a:r>
                        <a:rPr lang="en-GB" sz="1400" dirty="0">
                          <a:solidFill>
                            <a:schemeClr val="bg1"/>
                          </a:solidFill>
                          <a:effectLst/>
                        </a:rPr>
                        <a:t>Bringing about school improvement. Theories, researchers, evidence and the vision.</a:t>
                      </a:r>
                      <a:endParaRPr lang="en-GB" sz="1200" dirty="0">
                        <a:solidFill>
                          <a:schemeClr val="bg1"/>
                        </a:solidFill>
                        <a:effectLst/>
                      </a:endParaRPr>
                    </a:p>
                    <a:p>
                      <a:pPr marL="0" marR="0" algn="l">
                        <a:spcBef>
                          <a:spcPts val="0"/>
                        </a:spcBef>
                        <a:spcAft>
                          <a:spcPts val="600"/>
                        </a:spcAft>
                      </a:pPr>
                      <a:r>
                        <a:rPr lang="en-GB" sz="1400" dirty="0">
                          <a:solidFill>
                            <a:schemeClr val="bg1"/>
                          </a:solidFill>
                          <a:effectLst/>
                        </a:rPr>
                        <a:t>How are schools using assessment?</a:t>
                      </a:r>
                      <a:endParaRPr lang="en-GB" sz="1200" dirty="0">
                        <a:solidFill>
                          <a:schemeClr val="bg1"/>
                        </a:solidFill>
                        <a:effectLst/>
                      </a:endParaRPr>
                    </a:p>
                    <a:p>
                      <a:pPr marL="0" marR="0" algn="l">
                        <a:spcBef>
                          <a:spcPts val="0"/>
                        </a:spcBef>
                        <a:spcAft>
                          <a:spcPts val="600"/>
                        </a:spcAft>
                      </a:pPr>
                      <a:r>
                        <a:rPr lang="en-GB" sz="1400" dirty="0">
                          <a:solidFill>
                            <a:schemeClr val="bg1"/>
                          </a:solidFill>
                          <a:effectLst/>
                        </a:rPr>
                        <a:t>Assessment, recording, reporting and accountability: school marking and assessment policies, including benchmarking; portfolios; tracking progress; standardised assessment tests and level descriptors;</a:t>
                      </a:r>
                      <a:endParaRPr lang="en-GB" sz="1200" dirty="0">
                        <a:solidFill>
                          <a:schemeClr val="bg1"/>
                        </a:solidFill>
                        <a:effectLst/>
                        <a:latin typeface="Times New Roman" charset="0"/>
                        <a:ea typeface="Times New Roman" charset="0"/>
                      </a:endParaRPr>
                    </a:p>
                  </a:txBody>
                  <a:tcPr marL="68580" marR="68580" marT="0" marB="0"/>
                </a:tc>
              </a:tr>
            </a:tbl>
          </a:graphicData>
        </a:graphic>
      </p:graphicFrame>
    </p:spTree>
    <p:extLst>
      <p:ext uri="{BB962C8B-B14F-4D97-AF65-F5344CB8AC3E}">
        <p14:creationId xmlns:p14="http://schemas.microsoft.com/office/powerpoint/2010/main" val="11066176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63735315"/>
              </p:ext>
            </p:extLst>
          </p:nvPr>
        </p:nvGraphicFramePr>
        <p:xfrm>
          <a:off x="2819400" y="2118360"/>
          <a:ext cx="7058184" cy="2397760"/>
        </p:xfrm>
        <a:graphic>
          <a:graphicData uri="http://schemas.openxmlformats.org/drawingml/2006/table">
            <a:tbl>
              <a:tblPr firstRow="1" firstCol="1" bandRow="1">
                <a:tableStyleId>{5C22544A-7EE6-4342-B048-85BDC9FD1C3A}</a:tableStyleId>
              </a:tblPr>
              <a:tblGrid>
                <a:gridCol w="1010708"/>
                <a:gridCol w="6047476"/>
              </a:tblGrid>
              <a:tr h="1100611">
                <a:tc>
                  <a:txBody>
                    <a:bodyPr/>
                    <a:lstStyle/>
                    <a:p>
                      <a:pPr marL="0" marR="0" algn="ctr">
                        <a:spcBef>
                          <a:spcPts val="0"/>
                        </a:spcBef>
                        <a:spcAft>
                          <a:spcPts val="600"/>
                        </a:spcAft>
                      </a:pPr>
                      <a:r>
                        <a:rPr lang="en-GB" sz="1400">
                          <a:effectLst/>
                        </a:rPr>
                        <a:t>12</a:t>
                      </a:r>
                      <a:r>
                        <a:rPr lang="en-GB" sz="1400" baseline="30000">
                          <a:effectLst/>
                        </a:rPr>
                        <a:t>th</a:t>
                      </a:r>
                      <a:r>
                        <a:rPr lang="en-GB" sz="1400">
                          <a:effectLst/>
                        </a:rPr>
                        <a:t> February</a:t>
                      </a:r>
                      <a:endParaRPr lang="en-GB" sz="1200">
                        <a:effectLst/>
                        <a:latin typeface="Times New Roman" charset="0"/>
                        <a:ea typeface="Times New Roman" charset="0"/>
                      </a:endParaRPr>
                    </a:p>
                  </a:txBody>
                  <a:tcPr marL="68580" marR="68580" marT="0" marB="0"/>
                </a:tc>
                <a:tc>
                  <a:txBody>
                    <a:bodyPr/>
                    <a:lstStyle/>
                    <a:p>
                      <a:pPr marL="0" marR="0" algn="l">
                        <a:spcBef>
                          <a:spcPts val="0"/>
                        </a:spcBef>
                        <a:spcAft>
                          <a:spcPts val="600"/>
                        </a:spcAft>
                      </a:pPr>
                      <a:r>
                        <a:rPr lang="en-GB" sz="1400" dirty="0">
                          <a:solidFill>
                            <a:schemeClr val="bg1"/>
                          </a:solidFill>
                          <a:effectLst/>
                        </a:rPr>
                        <a:t>Presentation preparation/drop in</a:t>
                      </a:r>
                      <a:endParaRPr lang="en-GB" sz="1200" dirty="0">
                        <a:solidFill>
                          <a:schemeClr val="bg1"/>
                        </a:solidFill>
                        <a:effectLst/>
                        <a:latin typeface="Times New Roman" charset="0"/>
                        <a:ea typeface="Times New Roman" charset="0"/>
                      </a:endParaRPr>
                    </a:p>
                  </a:txBody>
                  <a:tcPr marL="68580" marR="68580" marT="0" marB="0"/>
                </a:tc>
              </a:tr>
              <a:tr h="1297149">
                <a:tc>
                  <a:txBody>
                    <a:bodyPr/>
                    <a:lstStyle/>
                    <a:p>
                      <a:pPr marL="0" marR="0" algn="ctr">
                        <a:spcBef>
                          <a:spcPts val="0"/>
                        </a:spcBef>
                        <a:spcAft>
                          <a:spcPts val="600"/>
                        </a:spcAft>
                      </a:pPr>
                      <a:r>
                        <a:rPr lang="en-GB" sz="1400">
                          <a:effectLst/>
                        </a:rPr>
                        <a:t>19</a:t>
                      </a:r>
                      <a:r>
                        <a:rPr lang="en-GB" sz="1400" baseline="30000">
                          <a:effectLst/>
                        </a:rPr>
                        <a:t>th</a:t>
                      </a:r>
                      <a:endParaRPr lang="en-GB" sz="1200">
                        <a:effectLst/>
                      </a:endParaRPr>
                    </a:p>
                    <a:p>
                      <a:pPr marL="0" marR="0" algn="ctr">
                        <a:spcBef>
                          <a:spcPts val="0"/>
                        </a:spcBef>
                        <a:spcAft>
                          <a:spcPts val="600"/>
                        </a:spcAft>
                      </a:pPr>
                      <a:r>
                        <a:rPr lang="en-GB" sz="1400">
                          <a:effectLst/>
                        </a:rPr>
                        <a:t>February</a:t>
                      </a:r>
                      <a:endParaRPr lang="en-GB" sz="1200">
                        <a:effectLst/>
                        <a:latin typeface="Times New Roman" charset="0"/>
                        <a:ea typeface="Times New Roman" charset="0"/>
                      </a:endParaRPr>
                    </a:p>
                  </a:txBody>
                  <a:tcPr marL="68580" marR="68580" marT="0" marB="0"/>
                </a:tc>
                <a:tc>
                  <a:txBody>
                    <a:bodyPr/>
                    <a:lstStyle/>
                    <a:p>
                      <a:pPr marL="0" marR="0" algn="l">
                        <a:spcBef>
                          <a:spcPts val="0"/>
                        </a:spcBef>
                        <a:spcAft>
                          <a:spcPts val="600"/>
                        </a:spcAft>
                      </a:pPr>
                      <a:r>
                        <a:rPr lang="en-GB" sz="1400" dirty="0">
                          <a:effectLst/>
                        </a:rPr>
                        <a:t>Presentation preparation/drop in</a:t>
                      </a:r>
                      <a:endParaRPr lang="en-GB" sz="1200" dirty="0">
                        <a:effectLst/>
                        <a:latin typeface="Times New Roman" charset="0"/>
                        <a:ea typeface="Times New Roman" charset="0"/>
                      </a:endParaRPr>
                    </a:p>
                  </a:txBody>
                  <a:tcPr marL="68580" marR="68580" marT="0" marB="0"/>
                </a:tc>
              </a:tr>
            </a:tbl>
          </a:graphicData>
        </a:graphic>
      </p:graphicFrame>
    </p:spTree>
    <p:extLst>
      <p:ext uri="{BB962C8B-B14F-4D97-AF65-F5344CB8AC3E}">
        <p14:creationId xmlns:p14="http://schemas.microsoft.com/office/powerpoint/2010/main" val="20079380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0494" y="808056"/>
            <a:ext cx="10607803" cy="1077229"/>
          </a:xfrm>
        </p:spPr>
        <p:txBody>
          <a:bodyPr/>
          <a:lstStyle/>
          <a:p>
            <a:r>
              <a:rPr lang="en-US" dirty="0" smtClean="0"/>
              <a:t>The Presentation Assignment</a:t>
            </a:r>
            <a:endParaRPr lang="en-US" dirty="0"/>
          </a:p>
        </p:txBody>
      </p:sp>
      <p:pic>
        <p:nvPicPr>
          <p:cNvPr id="4" name="Content Placeholder 3"/>
          <p:cNvPicPr>
            <a:picLocks noGrp="1" noChangeAspect="1"/>
          </p:cNvPicPr>
          <p:nvPr>
            <p:ph idx="1"/>
          </p:nvPr>
        </p:nvPicPr>
        <p:blipFill>
          <a:blip r:embed="rId2"/>
          <a:stretch>
            <a:fillRect/>
          </a:stretch>
        </p:blipFill>
        <p:spPr>
          <a:xfrm>
            <a:off x="2611808" y="1885285"/>
            <a:ext cx="2552700" cy="3175000"/>
          </a:xfrm>
          <a:prstGeom prst="rect">
            <a:avLst/>
          </a:prstGeom>
        </p:spPr>
      </p:pic>
      <p:pic>
        <p:nvPicPr>
          <p:cNvPr id="3" name="Picture 2"/>
          <p:cNvPicPr>
            <a:picLocks noChangeAspect="1"/>
          </p:cNvPicPr>
          <p:nvPr/>
        </p:nvPicPr>
        <p:blipFill>
          <a:blip r:embed="rId3"/>
          <a:stretch>
            <a:fillRect/>
          </a:stretch>
        </p:blipFill>
        <p:spPr>
          <a:xfrm>
            <a:off x="6087072" y="1885285"/>
            <a:ext cx="2857500" cy="2857500"/>
          </a:xfrm>
          <a:prstGeom prst="rect">
            <a:avLst/>
          </a:prstGeom>
        </p:spPr>
      </p:pic>
    </p:spTree>
    <p:extLst>
      <p:ext uri="{BB962C8B-B14F-4D97-AF65-F5344CB8AC3E}">
        <p14:creationId xmlns:p14="http://schemas.microsoft.com/office/powerpoint/2010/main" val="1178548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100% of Module</a:t>
            </a:r>
            <a:endParaRPr lang="en-US" dirty="0"/>
          </a:p>
        </p:txBody>
      </p:sp>
      <p:sp>
        <p:nvSpPr>
          <p:cNvPr id="3" name="Content Placeholder 2"/>
          <p:cNvSpPr>
            <a:spLocks noGrp="1"/>
          </p:cNvSpPr>
          <p:nvPr>
            <p:ph idx="1"/>
          </p:nvPr>
        </p:nvSpPr>
        <p:spPr>
          <a:xfrm>
            <a:off x="1135626" y="2052116"/>
            <a:ext cx="9704439" cy="3997828"/>
          </a:xfrm>
        </p:spPr>
        <p:txBody>
          <a:bodyPr>
            <a:noAutofit/>
          </a:bodyPr>
          <a:lstStyle/>
          <a:p>
            <a:r>
              <a:rPr lang="en-GB" sz="2800" dirty="0"/>
              <a:t>Based on a school’s data, present a group presentation that outlines how to improve the school’s current performance, with clear rationale and justification for any initiatives or strategies. </a:t>
            </a:r>
            <a:endParaRPr lang="en-GB" sz="2800" dirty="0" smtClean="0"/>
          </a:p>
          <a:p>
            <a:r>
              <a:rPr lang="en-GB" sz="2800" dirty="0" smtClean="0"/>
              <a:t>The </a:t>
            </a:r>
            <a:r>
              <a:rPr lang="en-GB" sz="2800" dirty="0"/>
              <a:t>six areas that you should look at are English, Maths, Science, Welsh, Gender and Free school meals/Poverty.</a:t>
            </a:r>
          </a:p>
          <a:p>
            <a:pPr marL="0" indent="0">
              <a:buNone/>
            </a:pPr>
            <a:r>
              <a:rPr lang="en-GB" sz="2800" dirty="0"/>
              <a:t> </a:t>
            </a:r>
            <a:r>
              <a:rPr lang="en-GB" sz="2800" dirty="0" smtClean="0"/>
              <a:t>   (</a:t>
            </a:r>
            <a:r>
              <a:rPr lang="en-GB" sz="2800" dirty="0"/>
              <a:t>equivalent </a:t>
            </a:r>
            <a:r>
              <a:rPr lang="en-GB" sz="2800" dirty="0" smtClean="0"/>
              <a:t>2000 </a:t>
            </a:r>
            <a:r>
              <a:rPr lang="en-GB" sz="2800" dirty="0"/>
              <a:t>words)</a:t>
            </a:r>
            <a:endParaRPr lang="en-US" sz="2800" dirty="0"/>
          </a:p>
        </p:txBody>
      </p:sp>
    </p:spTree>
    <p:extLst>
      <p:ext uri="{BB962C8B-B14F-4D97-AF65-F5344CB8AC3E}">
        <p14:creationId xmlns:p14="http://schemas.microsoft.com/office/powerpoint/2010/main" val="16192488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58645" y="914400"/>
            <a:ext cx="10309122" cy="5135544"/>
          </a:xfrm>
        </p:spPr>
        <p:txBody>
          <a:bodyPr numCol="2">
            <a:noAutofit/>
          </a:bodyPr>
          <a:lstStyle/>
          <a:p>
            <a:r>
              <a:rPr lang="en-GB" sz="1600" b="1" dirty="0"/>
              <a:t>Based on a school’s data, present a group presentation that outlines how you would improve the school’s current performance, with clear rationale and justification for any initiatives or strategies. </a:t>
            </a:r>
            <a:endParaRPr lang="en-GB" sz="1600" dirty="0"/>
          </a:p>
          <a:p>
            <a:r>
              <a:rPr lang="en-GB" sz="1600" b="1" dirty="0"/>
              <a:t>SUBMISSION DETAILS:    </a:t>
            </a:r>
            <a:endParaRPr lang="en-GB" sz="1600" dirty="0"/>
          </a:p>
          <a:p>
            <a:r>
              <a:rPr lang="en-GB" sz="1600" dirty="0"/>
              <a:t>You will be given a pack of school assessment data and will be asked to consider what could be done to improve the current data.</a:t>
            </a:r>
          </a:p>
          <a:p>
            <a:r>
              <a:rPr lang="en-GB" sz="1600" dirty="0"/>
              <a:t>You would be expected to consider how the school would be able to use links with the wider community, as well as other strategies, to improve the school’s current performance. You would need to provide justification for any strategies or initiatives chosen, and outline their expected impact.</a:t>
            </a:r>
          </a:p>
          <a:p>
            <a:r>
              <a:rPr lang="en-GB" sz="1600" dirty="0"/>
              <a:t>As part of your presentation you will be expected to provide an outline of your work for the panel to consider along with a 1500 word accompanying report. Within your group each member will decide on one of the six areas:</a:t>
            </a:r>
          </a:p>
          <a:p>
            <a:pPr lvl="0"/>
            <a:r>
              <a:rPr lang="en-GB" sz="1600" dirty="0"/>
              <a:t>Maths</a:t>
            </a:r>
          </a:p>
          <a:p>
            <a:pPr lvl="0"/>
            <a:r>
              <a:rPr lang="en-GB" sz="1600" dirty="0"/>
              <a:t>English</a:t>
            </a:r>
          </a:p>
          <a:p>
            <a:pPr lvl="0"/>
            <a:r>
              <a:rPr lang="en-GB" sz="1600" dirty="0"/>
              <a:t>Science</a:t>
            </a:r>
          </a:p>
          <a:p>
            <a:pPr lvl="0"/>
            <a:r>
              <a:rPr lang="en-GB" sz="1600" dirty="0"/>
              <a:t>Welsh</a:t>
            </a:r>
          </a:p>
          <a:p>
            <a:pPr lvl="0"/>
            <a:r>
              <a:rPr lang="en-GB" sz="1600" dirty="0"/>
              <a:t>Gender</a:t>
            </a:r>
          </a:p>
          <a:p>
            <a:pPr lvl="0"/>
            <a:r>
              <a:rPr lang="en-GB" sz="1600" dirty="0"/>
              <a:t>Free school meals (poverty)</a:t>
            </a:r>
          </a:p>
          <a:p>
            <a:r>
              <a:rPr lang="en-GB" sz="1600" b="1" dirty="0"/>
              <a:t>Your individual presentation should not exceed 4 minutes per member.</a:t>
            </a:r>
            <a:endParaRPr lang="en-GB" sz="1600" dirty="0"/>
          </a:p>
        </p:txBody>
      </p:sp>
    </p:spTree>
    <p:extLst>
      <p:ext uri="{BB962C8B-B14F-4D97-AF65-F5344CB8AC3E}">
        <p14:creationId xmlns:p14="http://schemas.microsoft.com/office/powerpoint/2010/main" val="18030169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79" y="796413"/>
            <a:ext cx="10071463" cy="5800330"/>
          </a:xfrm>
        </p:spPr>
        <p:txBody>
          <a:bodyPr>
            <a:normAutofit/>
          </a:bodyPr>
          <a:lstStyle/>
          <a:p>
            <a:r>
              <a:rPr lang="en-US" sz="2800" dirty="0" smtClean="0"/>
              <a:t>So, there will be a maximum of six people in your group.</a:t>
            </a:r>
          </a:p>
          <a:p>
            <a:r>
              <a:rPr lang="en-US" sz="2800" dirty="0" smtClean="0"/>
              <a:t>You will need to work as a group but each individual will present on </a:t>
            </a:r>
            <a:r>
              <a:rPr lang="en-US" sz="2800" b="1" dirty="0" smtClean="0"/>
              <a:t>one</a:t>
            </a:r>
            <a:r>
              <a:rPr lang="en-US" sz="2800" dirty="0" smtClean="0"/>
              <a:t> area.</a:t>
            </a:r>
          </a:p>
          <a:p>
            <a:r>
              <a:rPr lang="en-US" sz="2800" dirty="0" smtClean="0"/>
              <a:t>Each person will receive an individual mark.</a:t>
            </a:r>
          </a:p>
          <a:p>
            <a:r>
              <a:rPr lang="en-US" sz="2800" dirty="0" smtClean="0"/>
              <a:t>You will need to present a group file, with your names and student numbers on the outside cover.</a:t>
            </a:r>
          </a:p>
          <a:p>
            <a:r>
              <a:rPr lang="en-US" sz="2800" dirty="0" smtClean="0"/>
              <a:t>Divide your file into the areas that you are going to talk about</a:t>
            </a:r>
            <a:r>
              <a:rPr lang="en-US" dirty="0" smtClean="0"/>
              <a:t>.</a:t>
            </a:r>
          </a:p>
          <a:p>
            <a:r>
              <a:rPr lang="en-US" sz="2800" dirty="0" smtClean="0"/>
              <a:t>When? 26</a:t>
            </a:r>
            <a:r>
              <a:rPr lang="en-US" sz="2800" baseline="30000" dirty="0" smtClean="0"/>
              <a:t>th</a:t>
            </a:r>
            <a:r>
              <a:rPr lang="en-US" sz="2800" dirty="0" smtClean="0"/>
              <a:t> February 2018</a:t>
            </a:r>
            <a:endParaRPr lang="en-US" sz="2800" dirty="0"/>
          </a:p>
        </p:txBody>
      </p:sp>
    </p:spTree>
    <p:extLst>
      <p:ext uri="{BB962C8B-B14F-4D97-AF65-F5344CB8AC3E}">
        <p14:creationId xmlns:p14="http://schemas.microsoft.com/office/powerpoint/2010/main" val="20709214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12618" y="342632"/>
            <a:ext cx="11139055" cy="2089551"/>
          </a:xfrm>
          <a:prstGeom prst="rect">
            <a:avLst/>
          </a:prstGeom>
        </p:spPr>
        <p:txBody>
          <a:bodyPr vert="horz" wrap="square" lIns="0" tIns="0" rIns="0" bIns="0" rtlCol="0">
            <a:noAutofit/>
          </a:bodyPr>
          <a:lstStyle/>
          <a:p>
            <a:pPr marL="11397" algn="ctr"/>
            <a:r>
              <a:rPr sz="4800" b="1" spc="367" dirty="0">
                <a:solidFill>
                  <a:srgbClr val="A357FF"/>
                </a:solidFill>
                <a:latin typeface="Arial"/>
                <a:cs typeface="Arial"/>
              </a:rPr>
              <a:t>What</a:t>
            </a:r>
            <a:r>
              <a:rPr sz="4800" b="1" spc="354" dirty="0">
                <a:solidFill>
                  <a:srgbClr val="A357FF"/>
                </a:solidFill>
                <a:latin typeface="Arial"/>
                <a:cs typeface="Arial"/>
              </a:rPr>
              <a:t> </a:t>
            </a:r>
            <a:r>
              <a:rPr sz="4800" b="1" spc="228" dirty="0">
                <a:solidFill>
                  <a:srgbClr val="A357FF"/>
                </a:solidFill>
                <a:latin typeface="Arial"/>
                <a:cs typeface="Arial"/>
              </a:rPr>
              <a:t>is</a:t>
            </a:r>
            <a:r>
              <a:rPr sz="4800" b="1" spc="49" dirty="0">
                <a:solidFill>
                  <a:srgbClr val="A357FF"/>
                </a:solidFill>
                <a:latin typeface="Arial"/>
                <a:cs typeface="Arial"/>
              </a:rPr>
              <a:t> </a:t>
            </a:r>
            <a:r>
              <a:rPr sz="4800" b="1" spc="18" dirty="0">
                <a:solidFill>
                  <a:srgbClr val="A357FF"/>
                </a:solidFill>
                <a:latin typeface="Arial"/>
                <a:cs typeface="Arial"/>
              </a:rPr>
              <a:t>PBL</a:t>
            </a:r>
            <a:r>
              <a:rPr lang="en-GB" sz="4800" b="1" spc="18" dirty="0" smtClean="0">
                <a:solidFill>
                  <a:srgbClr val="A357FF"/>
                </a:solidFill>
                <a:latin typeface="Arial"/>
                <a:cs typeface="Arial"/>
              </a:rPr>
              <a:t>? </a:t>
            </a:r>
            <a:r>
              <a:rPr lang="en-GB" sz="4800" b="1" spc="18" dirty="0" smtClean="0">
                <a:latin typeface="Arial"/>
                <a:cs typeface="Arial"/>
              </a:rPr>
              <a:t>Problem </a:t>
            </a:r>
            <a:r>
              <a:rPr lang="en-GB" sz="4800" b="1" spc="18" dirty="0">
                <a:latin typeface="Arial"/>
                <a:cs typeface="Arial"/>
              </a:rPr>
              <a:t>Based </a:t>
            </a:r>
            <a:r>
              <a:rPr lang="en-GB" sz="4800" b="1" spc="18" dirty="0" smtClean="0">
                <a:latin typeface="Arial"/>
                <a:cs typeface="Arial"/>
              </a:rPr>
              <a:t>Learning </a:t>
            </a:r>
          </a:p>
          <a:p>
            <a:pPr marL="11397"/>
            <a:r>
              <a:rPr lang="en-GB" sz="4800" b="1" spc="18" dirty="0" smtClean="0">
                <a:latin typeface="Arial"/>
                <a:cs typeface="Arial"/>
              </a:rPr>
              <a:t>   </a:t>
            </a:r>
            <a:endParaRPr lang="en-GB" sz="4800" b="1" spc="18" dirty="0">
              <a:latin typeface="Arial"/>
              <a:cs typeface="Arial"/>
            </a:endParaRPr>
          </a:p>
          <a:p>
            <a:pPr marL="11397"/>
            <a:endParaRPr lang="en-GB" sz="3600" b="1" spc="18" dirty="0">
              <a:solidFill>
                <a:srgbClr val="318AFF"/>
              </a:solidFill>
              <a:latin typeface="Arial"/>
              <a:cs typeface="Arial"/>
            </a:endParaRPr>
          </a:p>
          <a:p>
            <a:pPr marL="11397" algn="ctr"/>
            <a:endParaRPr lang="en-GB" sz="3200" spc="18" dirty="0">
              <a:solidFill>
                <a:srgbClr val="318AFF"/>
              </a:solidFill>
              <a:latin typeface="Arial"/>
              <a:cs typeface="Arial"/>
            </a:endParaRPr>
          </a:p>
          <a:p>
            <a:pPr marL="11397" algn="ctr"/>
            <a:endParaRPr lang="en-GB" sz="3200" spc="18" dirty="0">
              <a:solidFill>
                <a:srgbClr val="318AFF"/>
              </a:solidFill>
              <a:latin typeface="Arial"/>
              <a:cs typeface="Arial"/>
            </a:endParaRPr>
          </a:p>
          <a:p>
            <a:pPr marL="11397" algn="ctr"/>
            <a:endParaRPr lang="en-GB" sz="3200" spc="18" dirty="0">
              <a:solidFill>
                <a:srgbClr val="318AFF"/>
              </a:solidFill>
              <a:latin typeface="Arial"/>
              <a:cs typeface="Arial"/>
            </a:endParaRPr>
          </a:p>
          <a:p>
            <a:pPr marL="11397"/>
            <a:endParaRPr sz="3200" dirty="0">
              <a:latin typeface="Arial"/>
              <a:cs typeface="Arial"/>
            </a:endParaRPr>
          </a:p>
        </p:txBody>
      </p:sp>
      <p:sp>
        <p:nvSpPr>
          <p:cNvPr id="5" name="object 5"/>
          <p:cNvSpPr txBox="1"/>
          <p:nvPr/>
        </p:nvSpPr>
        <p:spPr>
          <a:xfrm>
            <a:off x="1214846" y="2811005"/>
            <a:ext cx="8356650" cy="3300501"/>
          </a:xfrm>
          <a:prstGeom prst="rect">
            <a:avLst/>
          </a:prstGeom>
        </p:spPr>
        <p:txBody>
          <a:bodyPr vert="horz" wrap="square" lIns="0" tIns="0" rIns="0" bIns="0" rtlCol="0">
            <a:noAutofit/>
          </a:bodyPr>
          <a:lstStyle/>
          <a:p>
            <a:pPr marL="227940" indent="-217112">
              <a:buClr>
                <a:srgbClr val="333333"/>
              </a:buClr>
              <a:buFont typeface="Arial"/>
              <a:buChar char="•"/>
              <a:tabLst>
                <a:tab pos="227940" algn="l"/>
              </a:tabLst>
            </a:pPr>
            <a:r>
              <a:rPr sz="2400" b="1" spc="81" dirty="0">
                <a:latin typeface="Arial" charset="0"/>
                <a:ea typeface="Arial" charset="0"/>
                <a:cs typeface="Arial" charset="0"/>
              </a:rPr>
              <a:t>Student-focused</a:t>
            </a:r>
            <a:endParaRPr sz="2400" b="1" dirty="0">
              <a:latin typeface="Arial" charset="0"/>
              <a:ea typeface="Arial" charset="0"/>
              <a:cs typeface="Arial" charset="0"/>
            </a:endParaRPr>
          </a:p>
          <a:p>
            <a:pPr>
              <a:lnSpc>
                <a:spcPts val="538"/>
              </a:lnSpc>
              <a:spcBef>
                <a:spcPts val="7"/>
              </a:spcBef>
              <a:buClr>
                <a:srgbClr val="333333"/>
              </a:buClr>
              <a:buFont typeface="Arial"/>
              <a:buChar char="•"/>
            </a:pPr>
            <a:endParaRPr sz="2400" b="1" dirty="0">
              <a:latin typeface="Arial" charset="0"/>
              <a:ea typeface="Arial" charset="0"/>
              <a:cs typeface="Arial" charset="0"/>
            </a:endParaRPr>
          </a:p>
          <a:p>
            <a:pPr marL="239906" indent="-229079">
              <a:buClr>
                <a:srgbClr val="333333"/>
              </a:buClr>
              <a:buFont typeface="Arial"/>
              <a:buChar char="•"/>
              <a:tabLst>
                <a:tab pos="239906" algn="l"/>
              </a:tabLst>
            </a:pPr>
            <a:r>
              <a:rPr sz="2400" b="1" spc="90" dirty="0">
                <a:latin typeface="Arial" charset="0"/>
                <a:ea typeface="Arial" charset="0"/>
                <a:cs typeface="Arial" charset="0"/>
              </a:rPr>
              <a:t>Inquiry-based</a:t>
            </a:r>
            <a:endParaRPr sz="2400" b="1" dirty="0">
              <a:latin typeface="Arial" charset="0"/>
              <a:ea typeface="Arial" charset="0"/>
              <a:cs typeface="Arial" charset="0"/>
            </a:endParaRPr>
          </a:p>
          <a:p>
            <a:pPr>
              <a:lnSpc>
                <a:spcPts val="538"/>
              </a:lnSpc>
              <a:spcBef>
                <a:spcPts val="7"/>
              </a:spcBef>
              <a:buClr>
                <a:srgbClr val="333333"/>
              </a:buClr>
              <a:buFont typeface="Arial"/>
              <a:buChar char="•"/>
            </a:pPr>
            <a:endParaRPr sz="2400" b="1" dirty="0">
              <a:latin typeface="Arial" charset="0"/>
              <a:ea typeface="Arial" charset="0"/>
              <a:cs typeface="Arial" charset="0"/>
            </a:endParaRPr>
          </a:p>
          <a:p>
            <a:pPr marL="227940" indent="-217112">
              <a:buClr>
                <a:srgbClr val="333333"/>
              </a:buClr>
              <a:buFont typeface="Arial"/>
              <a:buChar char="•"/>
              <a:tabLst>
                <a:tab pos="227940" algn="l"/>
              </a:tabLst>
            </a:pPr>
            <a:r>
              <a:rPr sz="2400" b="1" spc="36" dirty="0">
                <a:latin typeface="Arial" charset="0"/>
                <a:ea typeface="Arial" charset="0"/>
                <a:cs typeface="Arial" charset="0"/>
              </a:rPr>
              <a:t>Scenarios</a:t>
            </a:r>
            <a:endParaRPr sz="2400" b="1" dirty="0">
              <a:latin typeface="Arial" charset="0"/>
              <a:ea typeface="Arial" charset="0"/>
              <a:cs typeface="Arial" charset="0"/>
            </a:endParaRPr>
          </a:p>
          <a:p>
            <a:pPr>
              <a:lnSpc>
                <a:spcPts val="494"/>
              </a:lnSpc>
              <a:spcBef>
                <a:spcPts val="6"/>
              </a:spcBef>
              <a:buClr>
                <a:srgbClr val="333333"/>
              </a:buClr>
              <a:buFont typeface="Arial"/>
              <a:buChar char="•"/>
            </a:pPr>
            <a:endParaRPr sz="2400" b="1" dirty="0">
              <a:latin typeface="Arial" charset="0"/>
              <a:ea typeface="Arial" charset="0"/>
              <a:cs typeface="Arial" charset="0"/>
            </a:endParaRPr>
          </a:p>
          <a:p>
            <a:pPr marL="239906" indent="-229079">
              <a:buClr>
                <a:srgbClr val="333333"/>
              </a:buClr>
              <a:buFont typeface="Arial"/>
              <a:buChar char="•"/>
              <a:tabLst>
                <a:tab pos="239906" algn="l"/>
              </a:tabLst>
            </a:pPr>
            <a:r>
              <a:rPr sz="2400" b="1" spc="67" dirty="0">
                <a:latin typeface="Arial" charset="0"/>
                <a:ea typeface="Arial" charset="0"/>
                <a:cs typeface="Arial" charset="0"/>
              </a:rPr>
              <a:t>Real-world</a:t>
            </a:r>
            <a:r>
              <a:rPr sz="2400" b="1" spc="63" dirty="0">
                <a:latin typeface="Arial" charset="0"/>
                <a:ea typeface="Arial" charset="0"/>
                <a:cs typeface="Arial" charset="0"/>
              </a:rPr>
              <a:t> </a:t>
            </a:r>
            <a:r>
              <a:rPr sz="2400" b="1" spc="102" dirty="0">
                <a:latin typeface="Arial" charset="0"/>
                <a:ea typeface="Arial" charset="0"/>
                <a:cs typeface="Arial" charset="0"/>
              </a:rPr>
              <a:t>contexts</a:t>
            </a:r>
            <a:endParaRPr sz="2400" b="1"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5393171" y="2228753"/>
            <a:ext cx="5758628" cy="4511681"/>
          </a:xfrm>
          <a:prstGeom prst="rect">
            <a:avLst/>
          </a:prstGeom>
        </p:spPr>
      </p:pic>
    </p:spTree>
    <p:extLst>
      <p:ext uri="{BB962C8B-B14F-4D97-AF65-F5344CB8AC3E}">
        <p14:creationId xmlns:p14="http://schemas.microsoft.com/office/powerpoint/2010/main" val="313904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 calcmode="lin" valueType="num">
                                      <p:cBhvr additive="base">
                                        <p:cTn id="2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dirty="0" smtClean="0"/>
              <a:t>Groups </a:t>
            </a:r>
            <a:r>
              <a:rPr lang="mr-IN" dirty="0" smtClean="0"/>
              <a:t>–</a:t>
            </a:r>
            <a:r>
              <a:rPr lang="en-US" dirty="0" smtClean="0"/>
              <a:t> no more than six!</a:t>
            </a:r>
            <a:br>
              <a:rPr lang="en-US" dirty="0" smtClean="0"/>
            </a:br>
            <a:r>
              <a:rPr lang="en-US" dirty="0" smtClean="0"/>
              <a:t>I will need names and student numbers by the end of the session.</a:t>
            </a:r>
            <a:endParaRPr lang="en-US" dirty="0"/>
          </a:p>
        </p:txBody>
      </p:sp>
      <p:pic>
        <p:nvPicPr>
          <p:cNvPr id="4" name="Content Placeholder 3"/>
          <p:cNvPicPr>
            <a:picLocks noGrp="1" noChangeAspect="1"/>
          </p:cNvPicPr>
          <p:nvPr>
            <p:ph idx="1"/>
          </p:nvPr>
        </p:nvPicPr>
        <p:blipFill>
          <a:blip r:embed="rId2"/>
          <a:stretch>
            <a:fillRect/>
          </a:stretch>
        </p:blipFill>
        <p:spPr>
          <a:xfrm>
            <a:off x="4059138" y="2897051"/>
            <a:ext cx="3365500" cy="2413000"/>
          </a:xfrm>
          <a:prstGeom prst="rect">
            <a:avLst/>
          </a:prstGeom>
        </p:spPr>
      </p:pic>
    </p:spTree>
    <p:extLst>
      <p:ext uri="{BB962C8B-B14F-4D97-AF65-F5344CB8AC3E}">
        <p14:creationId xmlns:p14="http://schemas.microsoft.com/office/powerpoint/2010/main" val="18855121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makes an excellent school?</a:t>
            </a:r>
            <a:endParaRPr lang="en-US" dirty="0"/>
          </a:p>
        </p:txBody>
      </p:sp>
      <p:sp>
        <p:nvSpPr>
          <p:cNvPr id="3" name="Content Placeholder 2"/>
          <p:cNvSpPr>
            <a:spLocks noGrp="1"/>
          </p:cNvSpPr>
          <p:nvPr>
            <p:ph idx="1"/>
          </p:nvPr>
        </p:nvSpPr>
        <p:spPr>
          <a:xfrm>
            <a:off x="1232560" y="1346669"/>
            <a:ext cx="7796540" cy="3997828"/>
          </a:xfrm>
        </p:spPr>
        <p:txBody>
          <a:bodyPr/>
          <a:lstStyle/>
          <a:p>
            <a:r>
              <a:rPr lang="en-US" b="1" dirty="0"/>
              <a:t>Primary school learning environments – ‘Aiming for excellence’ – what are the characteristics of outstanding schools?</a:t>
            </a:r>
            <a:r>
              <a:rPr lang="en-US" dirty="0"/>
              <a:t> </a:t>
            </a:r>
          </a:p>
        </p:txBody>
      </p:sp>
      <p:pic>
        <p:nvPicPr>
          <p:cNvPr id="4" name="Picture 3"/>
          <p:cNvPicPr>
            <a:picLocks noChangeAspect="1"/>
          </p:cNvPicPr>
          <p:nvPr/>
        </p:nvPicPr>
        <p:blipFill>
          <a:blip r:embed="rId2"/>
          <a:stretch>
            <a:fillRect/>
          </a:stretch>
        </p:blipFill>
        <p:spPr>
          <a:xfrm>
            <a:off x="7025315" y="4027931"/>
            <a:ext cx="4007571" cy="2633133"/>
          </a:xfrm>
          <a:prstGeom prst="rect">
            <a:avLst/>
          </a:prstGeom>
        </p:spPr>
      </p:pic>
    </p:spTree>
    <p:extLst>
      <p:ext uri="{BB962C8B-B14F-4D97-AF65-F5344CB8AC3E}">
        <p14:creationId xmlns:p14="http://schemas.microsoft.com/office/powerpoint/2010/main" val="1636316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 what makes a ‘good’ school?</a:t>
            </a:r>
            <a:endParaRPr lang="en-US" dirty="0"/>
          </a:p>
        </p:txBody>
      </p:sp>
      <p:sp>
        <p:nvSpPr>
          <p:cNvPr id="4" name="Cloud Callout 3"/>
          <p:cNvSpPr/>
          <p:nvPr/>
        </p:nvSpPr>
        <p:spPr>
          <a:xfrm>
            <a:off x="1253613" y="2052638"/>
            <a:ext cx="1814052" cy="1486975"/>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6"/>
          <p:cNvSpPr>
            <a:spLocks noGrp="1"/>
          </p:cNvSpPr>
          <p:nvPr>
            <p:ph idx="1"/>
          </p:nvPr>
        </p:nvSpPr>
        <p:spPr>
          <a:xfrm>
            <a:off x="6628056" y="2052639"/>
            <a:ext cx="3941518" cy="2135904"/>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2">
                    <a:lumMod val="25000"/>
                  </a:schemeClr>
                </a:solidFill>
              </a:rPr>
              <a:t>c</a:t>
            </a:r>
            <a:r>
              <a:rPr lang="en-US" b="1" dirty="0" smtClean="0">
                <a:solidFill>
                  <a:schemeClr val="tx2">
                    <a:lumMod val="25000"/>
                  </a:schemeClr>
                </a:solidFill>
              </a:rPr>
              <a:t>ommunity links</a:t>
            </a:r>
            <a:endParaRPr lang="en-US" b="1" dirty="0">
              <a:solidFill>
                <a:schemeClr val="tx2">
                  <a:lumMod val="25000"/>
                </a:schemeClr>
              </a:solidFill>
            </a:endParaRPr>
          </a:p>
        </p:txBody>
      </p:sp>
      <p:sp>
        <p:nvSpPr>
          <p:cNvPr id="8" name="Cloud Callout 7"/>
          <p:cNvSpPr/>
          <p:nvPr/>
        </p:nvSpPr>
        <p:spPr>
          <a:xfrm>
            <a:off x="1061884" y="4188542"/>
            <a:ext cx="4247535" cy="1861421"/>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loud Callout 8"/>
          <p:cNvSpPr/>
          <p:nvPr/>
        </p:nvSpPr>
        <p:spPr>
          <a:xfrm>
            <a:off x="3930445" y="1746313"/>
            <a:ext cx="1777180" cy="1483583"/>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loud Callout 9"/>
          <p:cNvSpPr/>
          <p:nvPr/>
        </p:nvSpPr>
        <p:spPr>
          <a:xfrm>
            <a:off x="7344697" y="5014452"/>
            <a:ext cx="2168518" cy="1297858"/>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4175760" y="2209800"/>
            <a:ext cx="1341120" cy="646331"/>
          </a:xfrm>
          <a:prstGeom prst="rect">
            <a:avLst/>
          </a:prstGeom>
          <a:noFill/>
        </p:spPr>
        <p:txBody>
          <a:bodyPr wrap="square" rtlCol="0">
            <a:spAutoFit/>
          </a:bodyPr>
          <a:lstStyle/>
          <a:p>
            <a:r>
              <a:rPr lang="en-US" b="1" dirty="0">
                <a:solidFill>
                  <a:schemeClr val="tx2">
                    <a:lumMod val="25000"/>
                  </a:schemeClr>
                </a:solidFill>
              </a:rPr>
              <a:t>f</a:t>
            </a:r>
            <a:r>
              <a:rPr lang="en-US" b="1" dirty="0" smtClean="0">
                <a:solidFill>
                  <a:schemeClr val="tx2">
                    <a:lumMod val="25000"/>
                  </a:schemeClr>
                </a:solidFill>
              </a:rPr>
              <a:t>antastic resources</a:t>
            </a:r>
            <a:endParaRPr lang="en-US" b="1" dirty="0">
              <a:solidFill>
                <a:schemeClr val="tx2">
                  <a:lumMod val="25000"/>
                </a:schemeClr>
              </a:solidFill>
            </a:endParaRPr>
          </a:p>
        </p:txBody>
      </p:sp>
      <p:sp>
        <p:nvSpPr>
          <p:cNvPr id="12" name="TextBox 11"/>
          <p:cNvSpPr txBox="1"/>
          <p:nvPr/>
        </p:nvSpPr>
        <p:spPr>
          <a:xfrm>
            <a:off x="1630680" y="2484120"/>
            <a:ext cx="1112520" cy="646331"/>
          </a:xfrm>
          <a:prstGeom prst="rect">
            <a:avLst/>
          </a:prstGeom>
          <a:noFill/>
        </p:spPr>
        <p:txBody>
          <a:bodyPr wrap="square" rtlCol="0">
            <a:spAutoFit/>
          </a:bodyPr>
          <a:lstStyle/>
          <a:p>
            <a:r>
              <a:rPr lang="en-US" b="1" dirty="0">
                <a:solidFill>
                  <a:schemeClr val="tx2">
                    <a:lumMod val="25000"/>
                  </a:schemeClr>
                </a:solidFill>
              </a:rPr>
              <a:t>h</a:t>
            </a:r>
            <a:r>
              <a:rPr lang="en-US" b="1" dirty="0" smtClean="0">
                <a:solidFill>
                  <a:schemeClr val="tx2">
                    <a:lumMod val="25000"/>
                  </a:schemeClr>
                </a:solidFill>
              </a:rPr>
              <a:t>appy children</a:t>
            </a:r>
            <a:endParaRPr lang="en-US" b="1" dirty="0">
              <a:solidFill>
                <a:schemeClr val="tx2">
                  <a:lumMod val="25000"/>
                </a:schemeClr>
              </a:solidFill>
            </a:endParaRPr>
          </a:p>
        </p:txBody>
      </p:sp>
      <p:sp>
        <p:nvSpPr>
          <p:cNvPr id="13" name="TextBox 12"/>
          <p:cNvSpPr txBox="1"/>
          <p:nvPr/>
        </p:nvSpPr>
        <p:spPr>
          <a:xfrm>
            <a:off x="1859280" y="4709160"/>
            <a:ext cx="2527022" cy="369332"/>
          </a:xfrm>
          <a:prstGeom prst="rect">
            <a:avLst/>
          </a:prstGeom>
          <a:noFill/>
        </p:spPr>
        <p:txBody>
          <a:bodyPr wrap="square" rtlCol="0">
            <a:spAutoFit/>
          </a:bodyPr>
          <a:lstStyle/>
          <a:p>
            <a:pPr algn="ctr"/>
            <a:r>
              <a:rPr lang="en-US" b="1" dirty="0" smtClean="0">
                <a:solidFill>
                  <a:schemeClr val="tx2">
                    <a:lumMod val="25000"/>
                  </a:schemeClr>
                </a:solidFill>
              </a:rPr>
              <a:t>standards</a:t>
            </a:r>
            <a:endParaRPr lang="en-US" b="1" dirty="0">
              <a:solidFill>
                <a:schemeClr val="tx2">
                  <a:lumMod val="25000"/>
                </a:schemeClr>
              </a:solidFill>
            </a:endParaRPr>
          </a:p>
        </p:txBody>
      </p:sp>
      <p:sp>
        <p:nvSpPr>
          <p:cNvPr id="14" name="TextBox 13"/>
          <p:cNvSpPr txBox="1"/>
          <p:nvPr/>
        </p:nvSpPr>
        <p:spPr>
          <a:xfrm>
            <a:off x="7819356" y="5425440"/>
            <a:ext cx="1568484" cy="646331"/>
          </a:xfrm>
          <a:prstGeom prst="rect">
            <a:avLst/>
          </a:prstGeom>
          <a:noFill/>
        </p:spPr>
        <p:txBody>
          <a:bodyPr wrap="square" rtlCol="0">
            <a:spAutoFit/>
          </a:bodyPr>
          <a:lstStyle/>
          <a:p>
            <a:r>
              <a:rPr lang="en-US" b="1" dirty="0">
                <a:solidFill>
                  <a:schemeClr val="tx2">
                    <a:lumMod val="25000"/>
                  </a:schemeClr>
                </a:solidFill>
              </a:rPr>
              <a:t>f</a:t>
            </a:r>
            <a:r>
              <a:rPr lang="en-US" b="1" dirty="0" smtClean="0">
                <a:solidFill>
                  <a:schemeClr val="tx2">
                    <a:lumMod val="25000"/>
                  </a:schemeClr>
                </a:solidFill>
              </a:rPr>
              <a:t>ree school meals</a:t>
            </a:r>
            <a:endParaRPr lang="en-US" b="1" dirty="0">
              <a:solidFill>
                <a:schemeClr val="tx2">
                  <a:lumMod val="25000"/>
                </a:schemeClr>
              </a:solidFill>
            </a:endParaRPr>
          </a:p>
        </p:txBody>
      </p:sp>
    </p:spTree>
    <p:extLst>
      <p:ext uri="{BB962C8B-B14F-4D97-AF65-F5344CB8AC3E}">
        <p14:creationId xmlns:p14="http://schemas.microsoft.com/office/powerpoint/2010/main" val="16314357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92703" y="616327"/>
            <a:ext cx="7958331" cy="1077229"/>
          </a:xfrm>
        </p:spPr>
        <p:txBody>
          <a:bodyPr/>
          <a:lstStyle/>
          <a:p>
            <a:r>
              <a:rPr lang="en-US" dirty="0" smtClean="0"/>
              <a:t>If you walked into a school, how would you know if it is a ‘good’ school?</a:t>
            </a:r>
            <a:endParaRPr lang="en-US" dirty="0"/>
          </a:p>
        </p:txBody>
      </p:sp>
      <p:sp>
        <p:nvSpPr>
          <p:cNvPr id="3" name="Content Placeholder 2"/>
          <p:cNvSpPr>
            <a:spLocks noGrp="1"/>
          </p:cNvSpPr>
          <p:nvPr>
            <p:ph idx="1"/>
          </p:nvPr>
        </p:nvSpPr>
        <p:spPr>
          <a:xfrm>
            <a:off x="1563329" y="2052116"/>
            <a:ext cx="9006810" cy="3997828"/>
          </a:xfrm>
        </p:spPr>
        <p:txBody>
          <a:bodyPr/>
          <a:lstStyle/>
          <a:p>
            <a:r>
              <a:rPr lang="en-US" sz="2800" dirty="0" smtClean="0"/>
              <a:t>List 10 things you would hope to see?</a:t>
            </a:r>
          </a:p>
          <a:p>
            <a:r>
              <a:rPr lang="en-US" sz="2800" dirty="0"/>
              <a:t> Is this the questions that we should be asking?</a:t>
            </a:r>
          </a:p>
          <a:p>
            <a:endParaRPr lang="en-US" sz="2800" dirty="0"/>
          </a:p>
          <a:p>
            <a:endParaRPr lang="en-US" dirty="0"/>
          </a:p>
        </p:txBody>
      </p:sp>
    </p:spTree>
    <p:extLst>
      <p:ext uri="{BB962C8B-B14F-4D97-AF65-F5344CB8AC3E}">
        <p14:creationId xmlns:p14="http://schemas.microsoft.com/office/powerpoint/2010/main" val="4686050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426720"/>
            <a:ext cx="10576559" cy="6248400"/>
          </a:xfrm>
        </p:spPr>
        <p:txBody>
          <a:bodyPr numCol="2">
            <a:noAutofit/>
          </a:bodyPr>
          <a:lstStyle/>
          <a:p>
            <a:pPr algn="ctr">
              <a:buNone/>
            </a:pPr>
            <a:r>
              <a:rPr lang="en-US" sz="2400" dirty="0"/>
              <a:t>campus/building </a:t>
            </a:r>
          </a:p>
          <a:p>
            <a:pPr algn="ctr">
              <a:buNone/>
            </a:pPr>
            <a:r>
              <a:rPr lang="en-US" sz="2400" dirty="0" smtClean="0"/>
              <a:t>facilities</a:t>
            </a:r>
            <a:endParaRPr lang="en-US" sz="2400" dirty="0"/>
          </a:p>
          <a:p>
            <a:pPr algn="ctr">
              <a:buNone/>
            </a:pPr>
            <a:r>
              <a:rPr lang="en-US" sz="2400" dirty="0" smtClean="0"/>
              <a:t>technologies</a:t>
            </a:r>
            <a:endParaRPr lang="en-US" sz="2400" dirty="0"/>
          </a:p>
          <a:p>
            <a:pPr algn="ctr">
              <a:buNone/>
            </a:pPr>
            <a:r>
              <a:rPr lang="en-US" sz="2400" dirty="0"/>
              <a:t>staff </a:t>
            </a:r>
            <a:r>
              <a:rPr lang="en-US" sz="2400" dirty="0" smtClean="0"/>
              <a:t>expertise</a:t>
            </a:r>
            <a:endParaRPr lang="en-US" sz="2400" dirty="0"/>
          </a:p>
          <a:p>
            <a:pPr algn="ctr">
              <a:buNone/>
            </a:pPr>
            <a:r>
              <a:rPr lang="en-US" sz="2400" dirty="0" smtClean="0"/>
              <a:t>teachers</a:t>
            </a:r>
            <a:endParaRPr lang="en-US" sz="2400" dirty="0"/>
          </a:p>
          <a:p>
            <a:pPr algn="ctr">
              <a:buNone/>
            </a:pPr>
            <a:r>
              <a:rPr lang="en-US" sz="2400" dirty="0" err="1"/>
              <a:t>h</a:t>
            </a:r>
            <a:r>
              <a:rPr lang="en-US" sz="2400" dirty="0" err="1" smtClean="0"/>
              <a:t>eadteacher</a:t>
            </a:r>
            <a:endParaRPr lang="en-US" sz="2400" dirty="0"/>
          </a:p>
          <a:p>
            <a:pPr algn="ctr">
              <a:buNone/>
            </a:pPr>
            <a:r>
              <a:rPr lang="en-US" sz="2400" dirty="0" smtClean="0"/>
              <a:t>standards</a:t>
            </a:r>
            <a:endParaRPr lang="en-US" sz="2400" dirty="0"/>
          </a:p>
          <a:p>
            <a:pPr algn="ctr">
              <a:buNone/>
            </a:pPr>
            <a:r>
              <a:rPr lang="en-US" sz="2400" dirty="0" smtClean="0"/>
              <a:t>safety</a:t>
            </a:r>
            <a:endParaRPr lang="en-US" sz="2400" dirty="0"/>
          </a:p>
          <a:p>
            <a:pPr algn="ctr">
              <a:buNone/>
            </a:pPr>
            <a:r>
              <a:rPr lang="en-US" sz="2400" dirty="0"/>
              <a:t>eco-friendly </a:t>
            </a:r>
          </a:p>
          <a:p>
            <a:pPr algn="ctr">
              <a:buNone/>
            </a:pPr>
            <a:r>
              <a:rPr lang="en-US" sz="2400" dirty="0"/>
              <a:t>e</a:t>
            </a:r>
            <a:r>
              <a:rPr lang="en-US" sz="2400" dirty="0" smtClean="0"/>
              <a:t>thos</a:t>
            </a:r>
          </a:p>
          <a:p>
            <a:pPr algn="ctr">
              <a:buNone/>
            </a:pPr>
            <a:r>
              <a:rPr lang="en-US" sz="2400" dirty="0" smtClean="0"/>
              <a:t>uniform</a:t>
            </a:r>
            <a:endParaRPr lang="en-US" sz="2400" dirty="0"/>
          </a:p>
          <a:p>
            <a:pPr algn="ctr">
              <a:buNone/>
            </a:pPr>
            <a:r>
              <a:rPr lang="en-US" sz="2400" dirty="0"/>
              <a:t>answering the needs of the </a:t>
            </a:r>
            <a:r>
              <a:rPr lang="en-US" sz="2400" dirty="0" smtClean="0"/>
              <a:t>community</a:t>
            </a:r>
            <a:endParaRPr lang="en-US" sz="2400" dirty="0"/>
          </a:p>
          <a:p>
            <a:pPr algn="ctr">
              <a:buNone/>
            </a:pPr>
            <a:r>
              <a:rPr lang="en-US" sz="2400" dirty="0" smtClean="0"/>
              <a:t>co-operation</a:t>
            </a:r>
            <a:endParaRPr lang="en-US" sz="2400" dirty="0"/>
          </a:p>
          <a:p>
            <a:pPr algn="ctr">
              <a:buNone/>
            </a:pPr>
            <a:r>
              <a:rPr lang="en-US" sz="2400" dirty="0"/>
              <a:t>parents </a:t>
            </a:r>
          </a:p>
          <a:p>
            <a:pPr algn="ctr">
              <a:buNone/>
            </a:pPr>
            <a:r>
              <a:rPr lang="en-US" sz="2400" dirty="0" smtClean="0"/>
              <a:t>children</a:t>
            </a:r>
            <a:endParaRPr lang="en-US" sz="2400" dirty="0"/>
          </a:p>
          <a:p>
            <a:pPr algn="ctr">
              <a:buNone/>
            </a:pPr>
            <a:endParaRPr lang="en-US" sz="2400" dirty="0"/>
          </a:p>
          <a:p>
            <a:pPr algn="ctr">
              <a:buNone/>
            </a:pPr>
            <a:r>
              <a:rPr lang="en-US" sz="2400" dirty="0" smtClean="0">
                <a:solidFill>
                  <a:srgbClr val="FF0000"/>
                </a:solidFill>
              </a:rPr>
              <a:t>How </a:t>
            </a:r>
            <a:r>
              <a:rPr lang="en-US" sz="2400" dirty="0">
                <a:solidFill>
                  <a:srgbClr val="FF0000"/>
                </a:solidFill>
              </a:rPr>
              <a:t>would you rank </a:t>
            </a:r>
            <a:r>
              <a:rPr lang="en-US" sz="2400" dirty="0" smtClean="0">
                <a:solidFill>
                  <a:srgbClr val="FF0000"/>
                </a:solidFill>
              </a:rPr>
              <a:t>these</a:t>
            </a:r>
            <a:r>
              <a:rPr lang="en-US" sz="2400" dirty="0">
                <a:solidFill>
                  <a:srgbClr val="FF0000"/>
                </a:solidFill>
              </a:rPr>
              <a:t>?</a:t>
            </a:r>
          </a:p>
        </p:txBody>
      </p:sp>
    </p:spTree>
    <p:extLst>
      <p:ext uri="{BB962C8B-B14F-4D97-AF65-F5344CB8AC3E}">
        <p14:creationId xmlns:p14="http://schemas.microsoft.com/office/powerpoint/2010/main" val="14874637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External recognition</a:t>
            </a:r>
            <a:endParaRPr lang="en-US" dirty="0"/>
          </a:p>
        </p:txBody>
      </p:sp>
      <p:sp>
        <p:nvSpPr>
          <p:cNvPr id="4" name="Content Placeholder 2"/>
          <p:cNvSpPr>
            <a:spLocks noGrp="1"/>
          </p:cNvSpPr>
          <p:nvPr>
            <p:ph idx="1"/>
          </p:nvPr>
        </p:nvSpPr>
        <p:spPr>
          <a:xfrm>
            <a:off x="883920" y="1440439"/>
            <a:ext cx="9244259" cy="3997828"/>
          </a:xfrm>
        </p:spPr>
        <p:txBody>
          <a:bodyPr numCol="2">
            <a:normAutofit fontScale="40000" lnSpcReduction="20000"/>
          </a:bodyPr>
          <a:lstStyle/>
          <a:p>
            <a:r>
              <a:rPr lang="en-US" sz="5900" dirty="0" smtClean="0"/>
              <a:t>Eco-Schools</a:t>
            </a:r>
          </a:p>
          <a:p>
            <a:r>
              <a:rPr lang="en-US" sz="5900" dirty="0" smtClean="0"/>
              <a:t>Comenius</a:t>
            </a:r>
          </a:p>
          <a:p>
            <a:r>
              <a:rPr lang="en-US" sz="5900" dirty="0" smtClean="0"/>
              <a:t>Quality Mark</a:t>
            </a:r>
          </a:p>
          <a:p>
            <a:r>
              <a:rPr lang="en-US" sz="5900" dirty="0" err="1" smtClean="0"/>
              <a:t>Becta</a:t>
            </a:r>
            <a:r>
              <a:rPr lang="en-US" sz="5900" dirty="0" smtClean="0"/>
              <a:t> ICT Mark</a:t>
            </a:r>
          </a:p>
          <a:p>
            <a:r>
              <a:rPr lang="en-US" sz="5900" dirty="0" smtClean="0"/>
              <a:t>Healthy Schools</a:t>
            </a:r>
          </a:p>
          <a:p>
            <a:r>
              <a:rPr lang="en-US" sz="5900" dirty="0" smtClean="0"/>
              <a:t>International School Award</a:t>
            </a:r>
          </a:p>
          <a:p>
            <a:endParaRPr lang="en-US" sz="5900" dirty="0"/>
          </a:p>
          <a:p>
            <a:endParaRPr lang="en-US" sz="5900" dirty="0" smtClean="0"/>
          </a:p>
          <a:p>
            <a:r>
              <a:rPr lang="en-US" sz="5900" dirty="0" smtClean="0"/>
              <a:t>Thinking Schools Award</a:t>
            </a:r>
          </a:p>
          <a:p>
            <a:r>
              <a:rPr lang="en-US" sz="5900" dirty="0" smtClean="0"/>
              <a:t>Dragon Sports Award</a:t>
            </a:r>
          </a:p>
          <a:p>
            <a:r>
              <a:rPr lang="en-US" sz="5900" dirty="0" smtClean="0"/>
              <a:t>PESS School</a:t>
            </a:r>
          </a:p>
          <a:p>
            <a:r>
              <a:rPr lang="en-US" sz="5900" dirty="0" smtClean="0"/>
              <a:t>Fair Trade School</a:t>
            </a:r>
          </a:p>
          <a:p>
            <a:r>
              <a:rPr lang="en-US" sz="5900" dirty="0" smtClean="0"/>
              <a:t>Enterprise Award</a:t>
            </a:r>
          </a:p>
          <a:p>
            <a:endParaRPr lang="en-US" dirty="0" smtClean="0"/>
          </a:p>
        </p:txBody>
      </p:sp>
      <p:pic>
        <p:nvPicPr>
          <p:cNvPr id="5" name="Picture 4"/>
          <p:cNvPicPr>
            <a:picLocks noChangeAspect="1"/>
          </p:cNvPicPr>
          <p:nvPr/>
        </p:nvPicPr>
        <p:blipFill>
          <a:blip r:embed="rId2"/>
          <a:stretch>
            <a:fillRect/>
          </a:stretch>
        </p:blipFill>
        <p:spPr>
          <a:xfrm>
            <a:off x="9229885" y="4600199"/>
            <a:ext cx="2019753" cy="2102379"/>
          </a:xfrm>
          <a:prstGeom prst="rect">
            <a:avLst/>
          </a:prstGeom>
        </p:spPr>
      </p:pic>
      <p:pic>
        <p:nvPicPr>
          <p:cNvPr id="6" name="Picture 5"/>
          <p:cNvPicPr>
            <a:picLocks noChangeAspect="1"/>
          </p:cNvPicPr>
          <p:nvPr/>
        </p:nvPicPr>
        <p:blipFill>
          <a:blip r:embed="rId3"/>
          <a:stretch>
            <a:fillRect/>
          </a:stretch>
        </p:blipFill>
        <p:spPr>
          <a:xfrm>
            <a:off x="8803179" y="2897659"/>
            <a:ext cx="2446459" cy="1528234"/>
          </a:xfrm>
          <a:prstGeom prst="rect">
            <a:avLst/>
          </a:prstGeom>
        </p:spPr>
      </p:pic>
      <p:pic>
        <p:nvPicPr>
          <p:cNvPr id="7" name="Picture 6"/>
          <p:cNvPicPr>
            <a:picLocks noChangeAspect="1"/>
          </p:cNvPicPr>
          <p:nvPr/>
        </p:nvPicPr>
        <p:blipFill>
          <a:blip r:embed="rId4"/>
          <a:stretch>
            <a:fillRect/>
          </a:stretch>
        </p:blipFill>
        <p:spPr>
          <a:xfrm>
            <a:off x="2431213" y="4711700"/>
            <a:ext cx="5334000" cy="2146300"/>
          </a:xfrm>
          <a:prstGeom prst="rect">
            <a:avLst/>
          </a:prstGeom>
        </p:spPr>
      </p:pic>
    </p:spTree>
    <p:extLst>
      <p:ext uri="{BB962C8B-B14F-4D97-AF65-F5344CB8AC3E}">
        <p14:creationId xmlns:p14="http://schemas.microsoft.com/office/powerpoint/2010/main" val="9458594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 what about Estyn?</a:t>
            </a:r>
            <a:endParaRPr lang="en-US" dirty="0"/>
          </a:p>
        </p:txBody>
      </p:sp>
      <p:pic>
        <p:nvPicPr>
          <p:cNvPr id="4" name="Picture 3"/>
          <p:cNvPicPr>
            <a:picLocks noChangeAspect="1"/>
          </p:cNvPicPr>
          <p:nvPr/>
        </p:nvPicPr>
        <p:blipFill>
          <a:blip r:embed="rId2"/>
          <a:stretch>
            <a:fillRect/>
          </a:stretch>
        </p:blipFill>
        <p:spPr>
          <a:xfrm>
            <a:off x="4891959" y="2052116"/>
            <a:ext cx="2667000" cy="1282700"/>
          </a:xfrm>
          <a:prstGeom prst="rect">
            <a:avLst/>
          </a:prstGeom>
        </p:spPr>
      </p:pic>
      <p:sp>
        <p:nvSpPr>
          <p:cNvPr id="5" name="Content Placeholder 4"/>
          <p:cNvSpPr>
            <a:spLocks noGrp="1"/>
          </p:cNvSpPr>
          <p:nvPr>
            <p:ph idx="1"/>
          </p:nvPr>
        </p:nvSpPr>
        <p:spPr/>
        <p:txBody>
          <a:bodyPr/>
          <a:lstStyle/>
          <a:p>
            <a:r>
              <a:rPr lang="en-US" dirty="0" smtClean="0">
                <a:hlinkClick r:id="rId3"/>
              </a:rPr>
              <a:t>https://</a:t>
            </a:r>
            <a:r>
              <a:rPr lang="en-US" dirty="0" err="1" smtClean="0">
                <a:hlinkClick r:id="rId3"/>
              </a:rPr>
              <a:t>www.estyn.gov.wales</a:t>
            </a:r>
            <a:r>
              <a:rPr lang="en-US" dirty="0" smtClean="0">
                <a:hlinkClick r:id="rId3"/>
              </a:rPr>
              <a:t>/changes-inspection-arrangements-september-2017</a:t>
            </a:r>
            <a:endParaRPr lang="en-US" dirty="0"/>
          </a:p>
        </p:txBody>
      </p:sp>
    </p:spTree>
    <p:extLst>
      <p:ext uri="{BB962C8B-B14F-4D97-AF65-F5344CB8AC3E}">
        <p14:creationId xmlns:p14="http://schemas.microsoft.com/office/powerpoint/2010/main" val="138528323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6410257"/>
              </p:ext>
            </p:extLst>
          </p:nvPr>
        </p:nvGraphicFramePr>
        <p:xfrm>
          <a:off x="1194619" y="589935"/>
          <a:ext cx="9976300" cy="5986289"/>
        </p:xfrm>
        <a:graphic>
          <a:graphicData uri="http://schemas.openxmlformats.org/drawingml/2006/table">
            <a:tbl>
              <a:tblPr bandRow="1">
                <a:tableStyleId>{5C22544A-7EE6-4342-B048-85BDC9FD1C3A}</a:tableStyleId>
              </a:tblPr>
              <a:tblGrid>
                <a:gridCol w="3807082"/>
                <a:gridCol w="6169218"/>
              </a:tblGrid>
              <a:tr h="1383814">
                <a:tc>
                  <a:txBody>
                    <a:bodyPr/>
                    <a:lstStyle/>
                    <a:p>
                      <a:r>
                        <a:rPr lang="en-US" sz="3200" dirty="0" smtClean="0"/>
                        <a:t>Excellent</a:t>
                      </a:r>
                      <a:endParaRPr lang="en-US" sz="3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kern="1200" dirty="0" smtClean="0">
                          <a:solidFill>
                            <a:schemeClr val="dk1"/>
                          </a:solidFill>
                          <a:effectLst/>
                          <a:latin typeface="+mn-lt"/>
                          <a:ea typeface="+mn-ea"/>
                          <a:cs typeface="+mn-cs"/>
                        </a:rPr>
                        <a:t>Very strong, sustained performance and practice </a:t>
                      </a:r>
                      <a:endParaRPr lang="en-US" sz="2400" dirty="0" smtClean="0"/>
                    </a:p>
                    <a:p>
                      <a:endParaRPr lang="en-US" sz="2400" dirty="0"/>
                    </a:p>
                  </a:txBody>
                  <a:tcPr/>
                </a:tc>
              </a:tr>
              <a:tr h="1383814">
                <a:tc>
                  <a:txBody>
                    <a:bodyPr/>
                    <a:lstStyle/>
                    <a:p>
                      <a:r>
                        <a:rPr lang="en-US" sz="3200" dirty="0" smtClean="0"/>
                        <a:t>Good</a:t>
                      </a:r>
                      <a:endParaRPr lang="en-US" sz="3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kern="1200" dirty="0" smtClean="0">
                          <a:solidFill>
                            <a:schemeClr val="dk1"/>
                          </a:solidFill>
                          <a:effectLst/>
                          <a:latin typeface="+mn-lt"/>
                          <a:ea typeface="+mn-ea"/>
                          <a:cs typeface="+mn-cs"/>
                        </a:rPr>
                        <a:t>Strong features, although minor aspects may require improvement </a:t>
                      </a:r>
                      <a:endParaRPr lang="en-US" sz="2400" dirty="0" smtClean="0">
                        <a:effectLst/>
                      </a:endParaRPr>
                    </a:p>
                    <a:p>
                      <a:endParaRPr lang="en-US" sz="2400" dirty="0"/>
                    </a:p>
                  </a:txBody>
                  <a:tcPr/>
                </a:tc>
              </a:tr>
              <a:tr h="1605399">
                <a:tc>
                  <a:txBody>
                    <a:bodyPr/>
                    <a:lstStyle/>
                    <a:p>
                      <a:r>
                        <a:rPr lang="en-US" sz="3200" dirty="0" smtClean="0"/>
                        <a:t>Adequate and needs improvement</a:t>
                      </a:r>
                      <a:endParaRPr lang="en-US" sz="3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kern="1200" dirty="0" smtClean="0">
                          <a:solidFill>
                            <a:schemeClr val="dk1"/>
                          </a:solidFill>
                          <a:effectLst/>
                          <a:latin typeface="+mn-lt"/>
                          <a:ea typeface="+mn-ea"/>
                          <a:cs typeface="+mn-cs"/>
                        </a:rPr>
                        <a:t>Strengths outweigh weaknesses, but important aspects require improvement </a:t>
                      </a:r>
                      <a:endParaRPr lang="en-US" sz="2400" dirty="0" smtClean="0">
                        <a:effectLst/>
                      </a:endParaRPr>
                    </a:p>
                    <a:p>
                      <a:endParaRPr lang="en-US" sz="2400" dirty="0"/>
                    </a:p>
                  </a:txBody>
                  <a:tcPr/>
                </a:tc>
              </a:tr>
              <a:tr h="1613262">
                <a:tc>
                  <a:txBody>
                    <a:bodyPr/>
                    <a:lstStyle/>
                    <a:p>
                      <a:r>
                        <a:rPr lang="en-US" sz="3200" dirty="0" smtClean="0"/>
                        <a:t>Unsatisfactory</a:t>
                      </a:r>
                      <a:r>
                        <a:rPr lang="en-US" sz="3200" baseline="0" dirty="0" smtClean="0"/>
                        <a:t> and needs urgent improvement</a:t>
                      </a:r>
                      <a:endParaRPr lang="en-US" sz="3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kern="1200" dirty="0" smtClean="0">
                          <a:solidFill>
                            <a:schemeClr val="dk1"/>
                          </a:solidFill>
                          <a:effectLst/>
                          <a:latin typeface="+mn-lt"/>
                          <a:ea typeface="+mn-ea"/>
                          <a:cs typeface="+mn-cs"/>
                        </a:rPr>
                        <a:t>Important weaknesses outweigh strengths </a:t>
                      </a:r>
                      <a:endParaRPr lang="en-US" sz="2400" dirty="0" smtClean="0"/>
                    </a:p>
                    <a:p>
                      <a:endParaRPr lang="en-US" sz="2400" dirty="0"/>
                    </a:p>
                  </a:txBody>
                  <a:tcPr/>
                </a:tc>
              </a:tr>
            </a:tbl>
          </a:graphicData>
        </a:graphic>
      </p:graphicFrame>
      <p:sp>
        <p:nvSpPr>
          <p:cNvPr id="5" name="TextBox 4"/>
          <p:cNvSpPr txBox="1"/>
          <p:nvPr/>
        </p:nvSpPr>
        <p:spPr>
          <a:xfrm>
            <a:off x="7235162" y="6211669"/>
            <a:ext cx="3935757" cy="646331"/>
          </a:xfrm>
          <a:prstGeom prst="rect">
            <a:avLst/>
          </a:prstGeom>
          <a:noFill/>
        </p:spPr>
        <p:txBody>
          <a:bodyPr wrap="none" rtlCol="0">
            <a:spAutoFit/>
          </a:bodyPr>
          <a:lstStyle/>
          <a:p>
            <a:r>
              <a:rPr lang="en-US" b="1" dirty="0" err="1">
                <a:solidFill>
                  <a:schemeClr val="bg1"/>
                </a:solidFill>
              </a:rPr>
              <a:t>www.estyn.gov.wales</a:t>
            </a:r>
            <a:r>
              <a:rPr lang="en-US" b="1" dirty="0">
                <a:solidFill>
                  <a:schemeClr val="bg1"/>
                </a:solidFill>
              </a:rPr>
              <a:t> @</a:t>
            </a:r>
            <a:r>
              <a:rPr lang="en-US" b="1" dirty="0" err="1">
                <a:solidFill>
                  <a:schemeClr val="bg1"/>
                </a:solidFill>
              </a:rPr>
              <a:t>EstynHMI</a:t>
            </a:r>
            <a:r>
              <a:rPr lang="en-US" b="1" dirty="0">
                <a:solidFill>
                  <a:schemeClr val="bg1"/>
                </a:solidFill>
              </a:rPr>
              <a:t> </a:t>
            </a:r>
            <a:endParaRPr lang="en-US" dirty="0">
              <a:solidFill>
                <a:schemeClr val="bg1"/>
              </a:solidFill>
            </a:endParaRPr>
          </a:p>
          <a:p>
            <a:endParaRPr lang="en-US" dirty="0"/>
          </a:p>
        </p:txBody>
      </p:sp>
    </p:spTree>
    <p:extLst>
      <p:ext uri="{BB962C8B-B14F-4D97-AF65-F5344CB8AC3E}">
        <p14:creationId xmlns:p14="http://schemas.microsoft.com/office/powerpoint/2010/main" val="15850630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If you were going into school, what three key questions would you ask?</a:t>
            </a:r>
          </a:p>
        </p:txBody>
      </p:sp>
      <p:pic>
        <p:nvPicPr>
          <p:cNvPr id="4" name="Content Placeholder 3"/>
          <p:cNvPicPr>
            <a:picLocks noGrp="1" noChangeAspect="1"/>
          </p:cNvPicPr>
          <p:nvPr>
            <p:ph idx="1"/>
          </p:nvPr>
        </p:nvPicPr>
        <p:blipFill>
          <a:blip r:embed="rId2"/>
          <a:stretch>
            <a:fillRect/>
          </a:stretch>
        </p:blipFill>
        <p:spPr>
          <a:xfrm>
            <a:off x="3080715" y="2164980"/>
            <a:ext cx="5604669" cy="3138615"/>
          </a:xfrm>
          <a:prstGeom prst="rect">
            <a:avLst/>
          </a:prstGeom>
        </p:spPr>
      </p:pic>
    </p:spTree>
    <p:extLst>
      <p:ext uri="{BB962C8B-B14F-4D97-AF65-F5344CB8AC3E}">
        <p14:creationId xmlns:p14="http://schemas.microsoft.com/office/powerpoint/2010/main" val="181835378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John Hattie</a:t>
            </a:r>
            <a:endParaRPr lang="en-US" dirty="0"/>
          </a:p>
        </p:txBody>
      </p:sp>
      <p:sp>
        <p:nvSpPr>
          <p:cNvPr id="5" name="Content Placeholder 4"/>
          <p:cNvSpPr>
            <a:spLocks noGrp="1"/>
          </p:cNvSpPr>
          <p:nvPr>
            <p:ph idx="1"/>
          </p:nvPr>
        </p:nvSpPr>
        <p:spPr/>
        <p:txBody>
          <a:bodyPr/>
          <a:lstStyle/>
          <a:p>
            <a:endParaRPr lang="en-US" dirty="0"/>
          </a:p>
          <a:p>
            <a:endParaRPr lang="en-US" dirty="0" smtClean="0"/>
          </a:p>
          <a:p>
            <a:endParaRPr lang="en-US" dirty="0"/>
          </a:p>
          <a:p>
            <a:r>
              <a:rPr lang="en-US" dirty="0" smtClean="0">
                <a:hlinkClick r:id="rId2"/>
              </a:rPr>
              <a:t>https</a:t>
            </a:r>
            <a:r>
              <a:rPr lang="en-US" dirty="0">
                <a:hlinkClick r:id="rId2"/>
              </a:rPr>
              <a:t>://www.youtube.com/</a:t>
            </a:r>
            <a:r>
              <a:rPr lang="en-US" dirty="0" err="1">
                <a:hlinkClick r:id="rId2"/>
              </a:rPr>
              <a:t>watch?v</a:t>
            </a:r>
            <a:r>
              <a:rPr lang="en-US" dirty="0">
                <a:hlinkClick r:id="rId2"/>
              </a:rPr>
              <a:t>=9ousr8uKosk</a:t>
            </a:r>
            <a:endParaRPr lang="en-US" dirty="0"/>
          </a:p>
        </p:txBody>
      </p:sp>
      <p:pic>
        <p:nvPicPr>
          <p:cNvPr id="6" name="Picture 5"/>
          <p:cNvPicPr>
            <a:picLocks noChangeAspect="1"/>
          </p:cNvPicPr>
          <p:nvPr/>
        </p:nvPicPr>
        <p:blipFill>
          <a:blip r:embed="rId3"/>
          <a:stretch>
            <a:fillRect/>
          </a:stretch>
        </p:blipFill>
        <p:spPr>
          <a:xfrm>
            <a:off x="2611808" y="919480"/>
            <a:ext cx="4102100" cy="3556000"/>
          </a:xfrm>
          <a:prstGeom prst="rect">
            <a:avLst/>
          </a:prstGeom>
        </p:spPr>
      </p:pic>
    </p:spTree>
    <p:extLst>
      <p:ext uri="{BB962C8B-B14F-4D97-AF65-F5344CB8AC3E}">
        <p14:creationId xmlns:p14="http://schemas.microsoft.com/office/powerpoint/2010/main" val="6208302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0848" y="183216"/>
            <a:ext cx="7958331" cy="1077229"/>
          </a:xfrm>
        </p:spPr>
        <p:txBody>
          <a:bodyPr/>
          <a:lstStyle/>
          <a:p>
            <a:r>
              <a:rPr lang="en-US" dirty="0" smtClean="0"/>
              <a:t>School Effectiveness Framework</a:t>
            </a:r>
            <a:endParaRPr lang="en-US" dirty="0"/>
          </a:p>
        </p:txBody>
      </p:sp>
      <p:pic>
        <p:nvPicPr>
          <p:cNvPr id="4" name="Content Placeholder 3"/>
          <p:cNvPicPr>
            <a:picLocks noGrp="1" noChangeAspect="1"/>
          </p:cNvPicPr>
          <p:nvPr>
            <p:ph idx="1"/>
          </p:nvPr>
        </p:nvPicPr>
        <p:blipFill>
          <a:blip r:embed="rId2"/>
          <a:stretch>
            <a:fillRect/>
          </a:stretch>
        </p:blipFill>
        <p:spPr>
          <a:xfrm>
            <a:off x="4038640" y="721830"/>
            <a:ext cx="4982746" cy="6016760"/>
          </a:xfrm>
          <a:prstGeom prst="rect">
            <a:avLst/>
          </a:prstGeom>
        </p:spPr>
      </p:pic>
    </p:spTree>
    <p:extLst>
      <p:ext uri="{BB962C8B-B14F-4D97-AF65-F5344CB8AC3E}">
        <p14:creationId xmlns:p14="http://schemas.microsoft.com/office/powerpoint/2010/main" val="10289622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2611808" y="808056"/>
            <a:ext cx="7958331" cy="5538941"/>
          </a:xfrm>
          <a:prstGeom prst="rect">
            <a:avLst/>
          </a:prstGeom>
        </p:spPr>
      </p:pic>
    </p:spTree>
    <p:extLst>
      <p:ext uri="{BB962C8B-B14F-4D97-AF65-F5344CB8AC3E}">
        <p14:creationId xmlns:p14="http://schemas.microsoft.com/office/powerpoint/2010/main" val="833819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Professional Learning Communities (PLCs)</a:t>
            </a:r>
            <a:endParaRPr lang="en-US" dirty="0"/>
          </a:p>
        </p:txBody>
      </p:sp>
      <p:sp>
        <p:nvSpPr>
          <p:cNvPr id="3" name="Content Placeholder 2"/>
          <p:cNvSpPr>
            <a:spLocks noGrp="1"/>
          </p:cNvSpPr>
          <p:nvPr>
            <p:ph idx="1"/>
          </p:nvPr>
        </p:nvSpPr>
        <p:spPr>
          <a:xfrm>
            <a:off x="1432479" y="1885285"/>
            <a:ext cx="7796540" cy="3997828"/>
          </a:xfrm>
        </p:spPr>
        <p:txBody>
          <a:bodyPr/>
          <a:lstStyle/>
          <a:p>
            <a:pPr marL="0" indent="0">
              <a:buNone/>
            </a:pPr>
            <a:r>
              <a:rPr lang="en-US" sz="2800" b="1" dirty="0"/>
              <a:t>A professional learning community (PLC) is a group of practitioners working together using a structured process of enquiry to focus on a specific area of their teaching to improve learner outcomes and so raise school standards.</a:t>
            </a:r>
          </a:p>
          <a:p>
            <a:endParaRPr lang="en-US" dirty="0"/>
          </a:p>
        </p:txBody>
      </p:sp>
      <p:pic>
        <p:nvPicPr>
          <p:cNvPr id="4" name="Content Placeholder 3"/>
          <p:cNvPicPr>
            <a:picLocks noChangeAspect="1"/>
          </p:cNvPicPr>
          <p:nvPr/>
        </p:nvPicPr>
        <p:blipFill rotWithShape="1">
          <a:blip r:embed="rId2"/>
          <a:srcRect t="26721" b="-25514"/>
          <a:stretch/>
        </p:blipFill>
        <p:spPr>
          <a:xfrm>
            <a:off x="8517665" y="4212653"/>
            <a:ext cx="2763829" cy="3340920"/>
          </a:xfrm>
          <a:prstGeom prst="rect">
            <a:avLst/>
          </a:prstGeom>
        </p:spPr>
      </p:pic>
    </p:spTree>
    <p:extLst>
      <p:ext uri="{BB962C8B-B14F-4D97-AF65-F5344CB8AC3E}">
        <p14:creationId xmlns:p14="http://schemas.microsoft.com/office/powerpoint/2010/main" val="124079328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PLC National Model</a:t>
            </a:r>
            <a:endParaRPr lang="en-US" dirty="0"/>
          </a:p>
        </p:txBody>
      </p:sp>
      <p:pic>
        <p:nvPicPr>
          <p:cNvPr id="4" name="Content Placeholder 3"/>
          <p:cNvPicPr>
            <a:picLocks noGrp="1" noChangeAspect="1"/>
          </p:cNvPicPr>
          <p:nvPr>
            <p:ph idx="1"/>
          </p:nvPr>
        </p:nvPicPr>
        <p:blipFill rotWithShape="1">
          <a:blip r:embed="rId2"/>
          <a:srcRect t="26721" b="-25514"/>
          <a:stretch/>
        </p:blipFill>
        <p:spPr>
          <a:xfrm>
            <a:off x="4193557" y="2132160"/>
            <a:ext cx="4794832" cy="5796000"/>
          </a:xfrm>
          <a:prstGeom prst="rect">
            <a:avLst/>
          </a:prstGeom>
        </p:spPr>
      </p:pic>
    </p:spTree>
    <p:extLst>
      <p:ext uri="{BB962C8B-B14F-4D97-AF65-F5344CB8AC3E}">
        <p14:creationId xmlns:p14="http://schemas.microsoft.com/office/powerpoint/2010/main" val="8351160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1808" y="768867"/>
            <a:ext cx="7958331" cy="1077229"/>
          </a:xfrm>
        </p:spPr>
        <p:txBody>
          <a:bodyPr/>
          <a:lstStyle/>
          <a:p>
            <a:r>
              <a:rPr lang="en-US" dirty="0" smtClean="0">
                <a:latin typeface="Corbel"/>
                <a:cs typeface="Corbel"/>
              </a:rPr>
              <a:t>Task 1</a:t>
            </a:r>
            <a:endParaRPr lang="en-US" dirty="0">
              <a:latin typeface="Corbel"/>
              <a:cs typeface="Corbel"/>
            </a:endParaRPr>
          </a:p>
        </p:txBody>
      </p:sp>
      <p:sp>
        <p:nvSpPr>
          <p:cNvPr id="3" name="Content Placeholder 2"/>
          <p:cNvSpPr>
            <a:spLocks noGrp="1"/>
          </p:cNvSpPr>
          <p:nvPr>
            <p:ph idx="1"/>
          </p:nvPr>
        </p:nvSpPr>
        <p:spPr>
          <a:xfrm>
            <a:off x="1608909" y="-122851"/>
            <a:ext cx="9067910" cy="6308113"/>
          </a:xfrm>
        </p:spPr>
        <p:txBody>
          <a:bodyPr>
            <a:normAutofit/>
          </a:bodyPr>
          <a:lstStyle/>
          <a:p>
            <a:r>
              <a:rPr lang="en-US" sz="2800" dirty="0">
                <a:latin typeface="Corbel"/>
                <a:cs typeface="Corbel"/>
              </a:rPr>
              <a:t>Which is the </a:t>
            </a:r>
            <a:r>
              <a:rPr lang="en-US" sz="2800" dirty="0" smtClean="0">
                <a:latin typeface="Corbel"/>
                <a:cs typeface="Corbel"/>
              </a:rPr>
              <a:t>‘best’ </a:t>
            </a:r>
            <a:r>
              <a:rPr lang="en-US" sz="2800" dirty="0">
                <a:latin typeface="Corbel"/>
                <a:cs typeface="Corbel"/>
              </a:rPr>
              <a:t>school in Wales </a:t>
            </a:r>
            <a:r>
              <a:rPr lang="en-US" sz="2800" dirty="0" smtClean="0">
                <a:latin typeface="Corbel"/>
                <a:cs typeface="Corbel"/>
              </a:rPr>
              <a:t>today?</a:t>
            </a:r>
            <a:endParaRPr lang="en-US" sz="2800" dirty="0">
              <a:latin typeface="Corbel"/>
              <a:cs typeface="Corbel"/>
            </a:endParaRPr>
          </a:p>
          <a:p>
            <a:r>
              <a:rPr lang="en-US" sz="2800" dirty="0" smtClean="0">
                <a:latin typeface="Corbel"/>
                <a:cs typeface="Corbel"/>
              </a:rPr>
              <a:t>Be </a:t>
            </a:r>
            <a:r>
              <a:rPr lang="en-US" sz="2800" dirty="0">
                <a:latin typeface="Corbel"/>
                <a:cs typeface="Corbel"/>
              </a:rPr>
              <a:t>prepared to give</a:t>
            </a:r>
            <a:r>
              <a:rPr lang="en-US" sz="2800" b="1" dirty="0">
                <a:latin typeface="Corbel"/>
                <a:cs typeface="Corbel"/>
              </a:rPr>
              <a:t> reasons </a:t>
            </a:r>
            <a:r>
              <a:rPr lang="en-US" sz="2800" dirty="0">
                <a:latin typeface="Corbel"/>
                <a:cs typeface="Corbel"/>
              </a:rPr>
              <a:t>for your findings at the start of </a:t>
            </a:r>
            <a:r>
              <a:rPr lang="en-US" sz="2800" dirty="0" smtClean="0">
                <a:latin typeface="Corbel"/>
                <a:cs typeface="Corbel"/>
              </a:rPr>
              <a:t>the </a:t>
            </a:r>
            <a:r>
              <a:rPr lang="en-US" sz="2800" dirty="0">
                <a:latin typeface="Corbel"/>
                <a:cs typeface="Corbel"/>
              </a:rPr>
              <a:t>lecture on </a:t>
            </a:r>
            <a:r>
              <a:rPr lang="en-US" sz="2800" dirty="0" smtClean="0">
                <a:latin typeface="Corbel"/>
                <a:cs typeface="Corbel"/>
              </a:rPr>
              <a:t>20</a:t>
            </a:r>
            <a:r>
              <a:rPr lang="en-US" sz="2800" baseline="30000" dirty="0" smtClean="0">
                <a:latin typeface="Corbel"/>
                <a:cs typeface="Corbel"/>
              </a:rPr>
              <a:t>th</a:t>
            </a:r>
            <a:r>
              <a:rPr lang="en-US" sz="2800" dirty="0" smtClean="0">
                <a:latin typeface="Corbel"/>
                <a:cs typeface="Corbel"/>
              </a:rPr>
              <a:t> </a:t>
            </a:r>
            <a:r>
              <a:rPr lang="en-US" sz="2800" dirty="0">
                <a:latin typeface="Corbel"/>
                <a:cs typeface="Corbel"/>
              </a:rPr>
              <a:t>October</a:t>
            </a:r>
            <a:r>
              <a:rPr lang="en-US" sz="2800" dirty="0" smtClean="0">
                <a:latin typeface="Corbel"/>
                <a:cs typeface="Corbel"/>
              </a:rPr>
              <a:t>.</a:t>
            </a:r>
          </a:p>
          <a:p>
            <a:pPr marL="0" indent="0">
              <a:buNone/>
            </a:pPr>
            <a:r>
              <a:rPr lang="en-US" sz="2800" dirty="0"/>
              <a:t>Look at </a:t>
            </a:r>
            <a:r>
              <a:rPr lang="en-US" sz="2800" dirty="0" smtClean="0"/>
              <a:t>a range of </a:t>
            </a:r>
            <a:r>
              <a:rPr lang="en-US" sz="2800" dirty="0"/>
              <a:t>Estyn </a:t>
            </a:r>
            <a:r>
              <a:rPr lang="en-US" sz="2800" dirty="0" smtClean="0"/>
              <a:t>Reports &amp; </a:t>
            </a:r>
            <a:endParaRPr lang="en-US" sz="2800" dirty="0">
              <a:latin typeface="Corbel"/>
              <a:cs typeface="Corbel"/>
            </a:endParaRPr>
          </a:p>
        </p:txBody>
      </p:sp>
      <p:sp>
        <p:nvSpPr>
          <p:cNvPr id="4" name="Title 1"/>
          <p:cNvSpPr txBox="1">
            <a:spLocks/>
          </p:cNvSpPr>
          <p:nvPr/>
        </p:nvSpPr>
        <p:spPr>
          <a:xfrm>
            <a:off x="1017694" y="4632624"/>
            <a:ext cx="8229600" cy="1143000"/>
          </a:xfrm>
          <a:prstGeom prst="rect">
            <a:avLst/>
          </a:prstGeom>
        </p:spPr>
        <p:txBody>
          <a:bodyPr vert="horz" lIns="91440" tIns="45720" rIns="91440" bIns="45720" rtlCol="0" anchor="t">
            <a:normAutofit fontScale="90000" lnSpcReduction="20000"/>
          </a:bodyPr>
          <a:lst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a:lstStyle>
          <a:p>
            <a:r>
              <a:rPr lang="en-US" dirty="0" smtClean="0"/>
              <a:t>http://</a:t>
            </a:r>
            <a:r>
              <a:rPr lang="en-US" dirty="0" err="1" smtClean="0"/>
              <a:t>mylocalschool.wales.gov.uk</a:t>
            </a:r>
            <a:r>
              <a:rPr lang="en-US" dirty="0" smtClean="0"/>
              <a:t/>
            </a:r>
            <a:br>
              <a:rPr lang="en-US" dirty="0" smtClean="0"/>
            </a:br>
            <a:r>
              <a:rPr lang="en-US" dirty="0" smtClean="0"/>
              <a:t/>
            </a:r>
            <a:br>
              <a:rPr lang="en-US" dirty="0" smtClean="0"/>
            </a:br>
            <a:endParaRPr lang="en-US" dirty="0"/>
          </a:p>
        </p:txBody>
      </p:sp>
    </p:spTree>
    <p:extLst>
      <p:ext uri="{BB962C8B-B14F-4D97-AF65-F5344CB8AC3E}">
        <p14:creationId xmlns:p14="http://schemas.microsoft.com/office/powerpoint/2010/main" val="19951940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Task 2</a:t>
            </a:r>
            <a:endParaRPr lang="en-US" dirty="0"/>
          </a:p>
        </p:txBody>
      </p:sp>
      <p:sp>
        <p:nvSpPr>
          <p:cNvPr id="3" name="Content Placeholder 2"/>
          <p:cNvSpPr>
            <a:spLocks noGrp="1"/>
          </p:cNvSpPr>
          <p:nvPr>
            <p:ph idx="1"/>
          </p:nvPr>
        </p:nvSpPr>
        <p:spPr/>
        <p:txBody>
          <a:bodyPr/>
          <a:lstStyle/>
          <a:p>
            <a:r>
              <a:rPr lang="en-US" dirty="0" smtClean="0"/>
              <a:t>Consider some questions for Joe </a:t>
            </a:r>
            <a:r>
              <a:rPr lang="en-US" dirty="0" err="1" smtClean="0"/>
              <a:t>Cudd’s</a:t>
            </a:r>
            <a:r>
              <a:rPr lang="en-US" dirty="0" smtClean="0"/>
              <a:t> session related to poverty and </a:t>
            </a:r>
            <a:r>
              <a:rPr lang="en-US" smtClean="0"/>
              <a:t>effective interventions.</a:t>
            </a:r>
            <a:endParaRPr lang="en-US"/>
          </a:p>
        </p:txBody>
      </p:sp>
    </p:spTree>
    <p:extLst>
      <p:ext uri="{BB962C8B-B14F-4D97-AF65-F5344CB8AC3E}">
        <p14:creationId xmlns:p14="http://schemas.microsoft.com/office/powerpoint/2010/main" val="2420965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237067"/>
            <a:ext cx="8686800" cy="1168400"/>
          </a:xfrm>
        </p:spPr>
        <p:txBody>
          <a:bodyPr>
            <a:normAutofit/>
          </a:bodyPr>
          <a:lstStyle/>
          <a:p>
            <a:pPr>
              <a:buNone/>
            </a:pPr>
            <a:r>
              <a:rPr lang="en-US" dirty="0" smtClean="0"/>
              <a:t>     </a:t>
            </a:r>
            <a:r>
              <a:rPr lang="en-US" dirty="0" err="1" smtClean="0"/>
              <a:t>Ofsted</a:t>
            </a:r>
            <a:r>
              <a:rPr lang="en-US" dirty="0" smtClean="0"/>
              <a:t> (2009)Characteristics </a:t>
            </a:r>
            <a:r>
              <a:rPr lang="en-US" dirty="0"/>
              <a:t>of </a:t>
            </a:r>
            <a:r>
              <a:rPr lang="en-US" dirty="0" smtClean="0"/>
              <a:t>outstanding primary schools </a:t>
            </a:r>
            <a:r>
              <a:rPr lang="en-US" dirty="0"/>
              <a:t>in challenging </a:t>
            </a:r>
            <a:r>
              <a:rPr lang="en-US" dirty="0" smtClean="0"/>
              <a:t>circumstances</a:t>
            </a:r>
          </a:p>
          <a:p>
            <a:pPr>
              <a:buNone/>
            </a:pPr>
            <a:endParaRPr lang="en-US" dirty="0" smtClean="0"/>
          </a:p>
        </p:txBody>
      </p:sp>
      <p:pic>
        <p:nvPicPr>
          <p:cNvPr id="4" name="Picture 3"/>
          <p:cNvPicPr>
            <a:picLocks noChangeAspect="1"/>
          </p:cNvPicPr>
          <p:nvPr/>
        </p:nvPicPr>
        <p:blipFill>
          <a:blip r:embed="rId2"/>
          <a:stretch>
            <a:fillRect/>
          </a:stretch>
        </p:blipFill>
        <p:spPr>
          <a:xfrm>
            <a:off x="8900555" y="1588347"/>
            <a:ext cx="2222325" cy="3069270"/>
          </a:xfrm>
          <a:prstGeom prst="rect">
            <a:avLst/>
          </a:prstGeom>
        </p:spPr>
      </p:pic>
      <p:sp>
        <p:nvSpPr>
          <p:cNvPr id="5" name="Rectangle 4"/>
          <p:cNvSpPr/>
          <p:nvPr/>
        </p:nvSpPr>
        <p:spPr>
          <a:xfrm>
            <a:off x="1778000" y="1405467"/>
            <a:ext cx="6868555" cy="5386090"/>
          </a:xfrm>
          <a:prstGeom prst="rect">
            <a:avLst/>
          </a:prstGeom>
        </p:spPr>
        <p:txBody>
          <a:bodyPr wrap="square">
            <a:spAutoFit/>
          </a:bodyPr>
          <a:lstStyle/>
          <a:p>
            <a:r>
              <a:rPr lang="en-US" sz="2000" u="sng" dirty="0">
                <a:hlinkClick r:id="rId3" invalidUrl="http://templegrove.org.uk/UserFiles/File/Twenty-two Things.pdf"/>
              </a:rPr>
              <a:t>http://templegrove.org.uk/UserFiles/File/Twenty-two%20Things.pdf</a:t>
            </a:r>
            <a:endParaRPr lang="en-US" sz="2000" u="sng" dirty="0"/>
          </a:p>
          <a:p>
            <a:endParaRPr lang="en-US" sz="2000" u="sng" dirty="0">
              <a:hlinkClick r:id=""/>
            </a:endParaRPr>
          </a:p>
          <a:p>
            <a:r>
              <a:rPr lang="en-US" sz="2000" u="sng" dirty="0">
                <a:hlinkClick r:id=""/>
              </a:rPr>
              <a:t>http://www.serviceschools.co.uk/cms/what_makes_a_good_school_new/</a:t>
            </a:r>
            <a:endParaRPr lang="en-US" sz="2000" u="sng" dirty="0"/>
          </a:p>
          <a:p>
            <a:endParaRPr lang="en-US" sz="2000" u="sng" dirty="0">
              <a:hlinkClick r:id=""/>
            </a:endParaRPr>
          </a:p>
          <a:p>
            <a:r>
              <a:rPr lang="en-US" sz="2000" u="sng" dirty="0">
                <a:hlinkClick r:id=""/>
              </a:rPr>
              <a:t>http://www.locrating.com/</a:t>
            </a:r>
            <a:endParaRPr lang="en-US" sz="2000" u="sng" dirty="0"/>
          </a:p>
          <a:p>
            <a:endParaRPr lang="en-US" sz="2000" u="sng" dirty="0"/>
          </a:p>
          <a:p>
            <a:r>
              <a:rPr lang="en-US" sz="2000" u="sng" dirty="0">
                <a:hlinkClick r:id="rId4"/>
              </a:rPr>
              <a:t>http://www.ofsted.gov.uk/resources/twenty-outstanding-primary-schools-excelling-against-odds</a:t>
            </a:r>
            <a:endParaRPr lang="en-US" sz="2000" u="sng" dirty="0"/>
          </a:p>
          <a:p>
            <a:endParaRPr lang="en-US" sz="2000" u="sng" dirty="0">
              <a:hlinkClick r:id="rId5"/>
            </a:endParaRPr>
          </a:p>
          <a:p>
            <a:r>
              <a:rPr lang="en-US" sz="2000" u="sng" dirty="0">
                <a:hlinkClick r:id="rId6"/>
              </a:rPr>
              <a:t>http://learning.wales.gov.uk/docs/learningwales/publications/121122professionallearningen.pdf</a:t>
            </a:r>
            <a:endParaRPr lang="en-US" sz="2000" u="sng" dirty="0"/>
          </a:p>
          <a:p>
            <a:endParaRPr lang="en-US" sz="2000" u="sng" dirty="0">
              <a:hlinkClick r:id="rId5"/>
            </a:endParaRPr>
          </a:p>
          <a:p>
            <a:r>
              <a:rPr lang="en-US" sz="2000" dirty="0">
                <a:hlinkClick r:id="rId5"/>
              </a:rPr>
              <a:t>http://www.cse.ucla.edu/products/parents/cresst_GoodSchool.pdf</a:t>
            </a:r>
            <a:endParaRPr lang="en-US" sz="2000" dirty="0"/>
          </a:p>
          <a:p>
            <a:endParaRPr lang="en-US" sz="2400" u="sng" dirty="0">
              <a:hlinkClick r:id="rId5"/>
            </a:endParaRPr>
          </a:p>
        </p:txBody>
      </p:sp>
    </p:spTree>
    <p:extLst>
      <p:ext uri="{BB962C8B-B14F-4D97-AF65-F5344CB8AC3E}">
        <p14:creationId xmlns:p14="http://schemas.microsoft.com/office/powerpoint/2010/main" val="34391431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Madison</Template>
  <TotalTime>662</TotalTime>
  <Words>1062</Words>
  <Application>Microsoft Macintosh PowerPoint</Application>
  <PresentationFormat>Widescreen</PresentationFormat>
  <Paragraphs>166</Paragraphs>
  <Slides>27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Calibri</vt:lpstr>
      <vt:lpstr>Corbel</vt:lpstr>
      <vt:lpstr>Mangal</vt:lpstr>
      <vt:lpstr>MS Shell Dlg 2</vt:lpstr>
      <vt:lpstr>Times New Roman</vt:lpstr>
      <vt:lpstr>Wingdings</vt:lpstr>
      <vt:lpstr>Wingdings 3</vt:lpstr>
      <vt:lpstr>Arial</vt:lpstr>
      <vt:lpstr>Madison</vt:lpstr>
      <vt:lpstr>Professional Teaching Experiences 3 - Teachers, School and the Wider Community </vt:lpstr>
      <vt:lpstr>Module aims</vt:lpstr>
      <vt:lpstr>The sessions</vt:lpstr>
      <vt:lpstr>PowerPoint Presentation</vt:lpstr>
      <vt:lpstr>PowerPoint Presentation</vt:lpstr>
      <vt:lpstr>The Presentation Assignment</vt:lpstr>
      <vt:lpstr>100% of Module</vt:lpstr>
      <vt:lpstr>PowerPoint Presentation</vt:lpstr>
      <vt:lpstr>PowerPoint Presentation</vt:lpstr>
      <vt:lpstr>PowerPoint Presentation</vt:lpstr>
      <vt:lpstr>Groups – no more than six! I will need names and student numbers by the end of the session.</vt:lpstr>
      <vt:lpstr>What makes an excellent school?</vt:lpstr>
      <vt:lpstr>So, what makes a ‘good’ school?</vt:lpstr>
      <vt:lpstr>If you walked into a school, how would you know if it is a ‘good’ school?</vt:lpstr>
      <vt:lpstr>PowerPoint Presentation</vt:lpstr>
      <vt:lpstr>External recognition</vt:lpstr>
      <vt:lpstr>So, what about Estyn?</vt:lpstr>
      <vt:lpstr>PowerPoint Presentation</vt:lpstr>
      <vt:lpstr>If you were going into school, what three key questions would you ask?</vt:lpstr>
      <vt:lpstr>John Hattie</vt:lpstr>
      <vt:lpstr>School Effectiveness Framework</vt:lpstr>
      <vt:lpstr>PowerPoint Presentation</vt:lpstr>
      <vt:lpstr>Professional Learning Communities (PLCs)</vt:lpstr>
      <vt:lpstr>The PLC National Model</vt:lpstr>
      <vt:lpstr>Task 1</vt:lpstr>
      <vt:lpstr>Task 2</vt:lpstr>
      <vt:lpstr>PowerPoint Presentation</vt:lpstr>
    </vt:vector>
  </TitlesOfParts>
  <Company/>
  <LinksUpToDate>false</LinksUpToDate>
  <SharedDoc>false</SharedDoc>
  <HyperlinksChanged>false</HyperlinksChanged>
  <AppVersion>15.0038</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Professional Teaching Experiences 3 - Teachers, School and the Wider Community </dc:title>
  <dc:creator>Gail Parker</dc:creator>
  <cp:lastModifiedBy>Gail Parker</cp:lastModifiedBy>
  <cp:revision>20</cp:revision>
  <dcterms:created xsi:type="dcterms:W3CDTF">2017-09-29T13:42:22Z</dcterms:created>
  <dcterms:modified xsi:type="dcterms:W3CDTF">2017-10-06T11:47:08Z</dcterms:modified>
</cp:coreProperties>
</file>