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7"/>
  </p:handoutMasterIdLst>
  <p:sldIdLst>
    <p:sldId id="263" r:id="rId2"/>
    <p:sldId id="262" r:id="rId3"/>
    <p:sldId id="256" r:id="rId4"/>
    <p:sldId id="267" r:id="rId5"/>
    <p:sldId id="268" r:id="rId6"/>
    <p:sldId id="259" r:id="rId7"/>
    <p:sldId id="265" r:id="rId8"/>
    <p:sldId id="269" r:id="rId9"/>
    <p:sldId id="257" r:id="rId10"/>
    <p:sldId id="258" r:id="rId11"/>
    <p:sldId id="264" r:id="rId12"/>
    <p:sldId id="266" r:id="rId13"/>
    <p:sldId id="270" r:id="rId14"/>
    <p:sldId id="260" r:id="rId15"/>
    <p:sldId id="261" r:id="rId16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 varScale="1">
        <p:scale>
          <a:sx n="84" d="100"/>
          <a:sy n="84" d="100"/>
        </p:scale>
        <p:origin x="105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2016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0306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922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2016" y="9430306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008E9A5-235F-4DDE-AD79-D73F18B06019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4468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4B432A-2FFF-477F-B08E-C2714FC6E6F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BF9524-A033-4D42-B420-9457C6735B6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D055FC-78F2-4306-AF90-73DB751DB09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DFD8FA-5DA5-473B-A5F0-7ED70817564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A4421F-E529-433D-A06F-F061F57332A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763E05-6E1A-451A-BBE5-BC10A8462B2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B8754B-0595-4337-AE50-05813400CF9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2115C4-DBE8-4F9B-AF69-094E5FD41B4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9F47B4-D9AD-4568-9BB6-66A6299D558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8EEE3A-F045-4297-9A8D-CFBF8D22E56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404DFD-CD10-41F5-8F36-40E20D8C88D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DC4B902-A8FE-4BC6-A1E0-5C97706E7BE5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48679"/>
            <a:ext cx="7772400" cy="1994495"/>
          </a:xfrm>
        </p:spPr>
        <p:txBody>
          <a:bodyPr/>
          <a:lstStyle/>
          <a:p>
            <a:r>
              <a:rPr lang="en-GB" dirty="0" smtClean="0"/>
              <a:t>CIM </a:t>
            </a:r>
            <a:br>
              <a:rPr lang="en-GB" dirty="0" smtClean="0"/>
            </a:br>
            <a:r>
              <a:rPr lang="en-GB" dirty="0" smtClean="0"/>
              <a:t>Strategic Marketing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013176"/>
            <a:ext cx="6400800" cy="1224136"/>
          </a:xfrm>
        </p:spPr>
        <p:txBody>
          <a:bodyPr/>
          <a:lstStyle/>
          <a:p>
            <a:r>
              <a:rPr lang="en-GB" dirty="0" smtClean="0"/>
              <a:t>STRATEGIES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2543174"/>
            <a:ext cx="6400800" cy="239799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6632"/>
            <a:ext cx="7772400" cy="864096"/>
          </a:xfrm>
        </p:spPr>
        <p:txBody>
          <a:bodyPr/>
          <a:lstStyle/>
          <a:p>
            <a:r>
              <a:rPr lang="en-GB" dirty="0" smtClean="0"/>
              <a:t>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80728"/>
            <a:ext cx="8136904" cy="5400600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Strategy is the key to success in business due to: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The fact that it is associated with winning [successful companies use specific strategies];</a:t>
            </a:r>
          </a:p>
          <a:p>
            <a:pPr marL="0" indent="0">
              <a:buNone/>
            </a:pPr>
            <a:r>
              <a:rPr lang="en-GB" dirty="0"/>
              <a:t>Yet strategy seems to have become one of the most over-used and </a:t>
            </a:r>
            <a:r>
              <a:rPr lang="en-GB" dirty="0" err="1"/>
              <a:t>mis</a:t>
            </a:r>
            <a:r>
              <a:rPr lang="en-GB" dirty="0"/>
              <a:t>-used business terms of recent </a:t>
            </a:r>
            <a:r>
              <a:rPr lang="en-GB" dirty="0" smtClean="0"/>
              <a:t>times because 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It sounds important, it gives a topic gravitas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It seems to mean different things to different people</a:t>
            </a:r>
          </a:p>
          <a:p>
            <a:pPr>
              <a:buNone/>
            </a:pPr>
            <a:r>
              <a:rPr lang="en-GB" dirty="0" smtClean="0"/>
              <a:t>STUDENT TASK – how would you define it?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8640"/>
            <a:ext cx="7772400" cy="1008112"/>
          </a:xfrm>
        </p:spPr>
        <p:txBody>
          <a:bodyPr/>
          <a:lstStyle/>
          <a:p>
            <a:r>
              <a:rPr lang="en-GB" dirty="0"/>
              <a:t>STRATEGIES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412776"/>
            <a:ext cx="7772400" cy="5112568"/>
          </a:xfrm>
        </p:spPr>
        <p:txBody>
          <a:bodyPr/>
          <a:lstStyle/>
          <a:p>
            <a:pPr>
              <a:buFontTx/>
              <a:buNone/>
            </a:pPr>
            <a:r>
              <a:rPr lang="en-GB" dirty="0"/>
              <a:t>There are many potential strategic options:</a:t>
            </a:r>
          </a:p>
          <a:p>
            <a:r>
              <a:rPr lang="en-GB" dirty="0" smtClean="0"/>
              <a:t>GENERAL: Porters </a:t>
            </a:r>
            <a:r>
              <a:rPr lang="en-GB" dirty="0"/>
              <a:t>generic </a:t>
            </a:r>
            <a:r>
              <a:rPr lang="en-GB" dirty="0" smtClean="0"/>
              <a:t>strategies. </a:t>
            </a:r>
            <a:endParaRPr lang="en-GB" dirty="0"/>
          </a:p>
          <a:p>
            <a:r>
              <a:rPr lang="en-GB" dirty="0" smtClean="0"/>
              <a:t>MARKET: </a:t>
            </a:r>
            <a:r>
              <a:rPr lang="en-GB" dirty="0" err="1" smtClean="0"/>
              <a:t>Ansoffs</a:t>
            </a:r>
            <a:r>
              <a:rPr lang="en-GB" dirty="0" smtClean="0"/>
              <a:t> </a:t>
            </a:r>
            <a:r>
              <a:rPr lang="en-GB" dirty="0"/>
              <a:t>product market </a:t>
            </a:r>
            <a:r>
              <a:rPr lang="en-GB" dirty="0" smtClean="0"/>
              <a:t>matrix. </a:t>
            </a:r>
            <a:endParaRPr lang="en-GB" dirty="0" smtClean="0"/>
          </a:p>
          <a:p>
            <a:r>
              <a:rPr lang="en-GB" dirty="0" smtClean="0"/>
              <a:t>COMPETITOR: </a:t>
            </a:r>
            <a:r>
              <a:rPr lang="en-GB" dirty="0" err="1" smtClean="0"/>
              <a:t>Kotlers</a:t>
            </a:r>
            <a:r>
              <a:rPr lang="en-GB" dirty="0" smtClean="0"/>
              <a:t> </a:t>
            </a:r>
            <a:r>
              <a:rPr lang="en-GB" dirty="0"/>
              <a:t>“competitive” </a:t>
            </a:r>
            <a:r>
              <a:rPr lang="en-GB" dirty="0" smtClean="0"/>
              <a:t>strategies. </a:t>
            </a:r>
            <a:endParaRPr lang="en-GB" dirty="0"/>
          </a:p>
          <a:p>
            <a:r>
              <a:rPr lang="en-GB" dirty="0"/>
              <a:t>Growth strategies</a:t>
            </a:r>
          </a:p>
          <a:p>
            <a:r>
              <a:rPr lang="en-GB" dirty="0" smtClean="0"/>
              <a:t>Alternative </a:t>
            </a:r>
            <a:r>
              <a:rPr lang="en-GB" dirty="0"/>
              <a:t>strategies – </a:t>
            </a:r>
            <a:r>
              <a:rPr lang="en-GB" dirty="0" smtClean="0"/>
              <a:t>niche, followers, marketing mix and sustainability</a:t>
            </a:r>
            <a:endParaRPr lang="en-GB" dirty="0"/>
          </a:p>
          <a:p>
            <a:r>
              <a:rPr lang="en-GB" dirty="0" smtClean="0"/>
              <a:t>Negative </a:t>
            </a:r>
            <a:r>
              <a:rPr lang="en-GB" dirty="0"/>
              <a:t>situations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Strategies as diagrams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844824"/>
            <a:ext cx="3810000" cy="4464496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800" y="1844824"/>
            <a:ext cx="3962400" cy="4464496"/>
          </a:xfrm>
        </p:spPr>
      </p:pic>
    </p:spTree>
    <p:extLst>
      <p:ext uri="{BB962C8B-B14F-4D97-AF65-F5344CB8AC3E}">
        <p14:creationId xmlns:p14="http://schemas.microsoft.com/office/powerpoint/2010/main" val="41088353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609600"/>
            <a:ext cx="4320480" cy="5843736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609600"/>
            <a:ext cx="4320480" cy="5843736"/>
          </a:xfrm>
        </p:spPr>
      </p:pic>
    </p:spTree>
    <p:extLst>
      <p:ext uri="{BB962C8B-B14F-4D97-AF65-F5344CB8AC3E}">
        <p14:creationId xmlns:p14="http://schemas.microsoft.com/office/powerpoint/2010/main" val="21656292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STRATEGIES</a:t>
            </a:r>
            <a:br>
              <a:rPr lang="en-GB" sz="3600" dirty="0" smtClean="0"/>
            </a:br>
            <a:r>
              <a:rPr lang="en-GB" sz="3600" dirty="0" smtClean="0"/>
              <a:t>- GROWTH STRATEGY METHODS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52600"/>
            <a:ext cx="7772400" cy="4556720"/>
          </a:xfrm>
        </p:spPr>
        <p:txBody>
          <a:bodyPr/>
          <a:lstStyle/>
          <a:p>
            <a:r>
              <a:rPr lang="en-GB" dirty="0" smtClean="0"/>
              <a:t>Organic</a:t>
            </a:r>
            <a:endParaRPr lang="en-GB" dirty="0"/>
          </a:p>
          <a:p>
            <a:r>
              <a:rPr lang="en-GB" dirty="0"/>
              <a:t>Acquisition</a:t>
            </a:r>
          </a:p>
          <a:p>
            <a:r>
              <a:rPr lang="en-GB" dirty="0"/>
              <a:t>Merger</a:t>
            </a:r>
          </a:p>
          <a:p>
            <a:r>
              <a:rPr lang="en-GB" dirty="0"/>
              <a:t>Alliance</a:t>
            </a:r>
          </a:p>
          <a:p>
            <a:r>
              <a:rPr lang="en-GB" dirty="0"/>
              <a:t>Licensing</a:t>
            </a:r>
          </a:p>
          <a:p>
            <a:r>
              <a:rPr lang="en-GB" dirty="0" smtClean="0"/>
              <a:t>Franchising</a:t>
            </a:r>
          </a:p>
          <a:p>
            <a:pPr marL="0" indent="0">
              <a:buNone/>
            </a:pPr>
            <a:r>
              <a:rPr lang="en-GB" dirty="0" smtClean="0"/>
              <a:t>STUDENT TASK – what do </a:t>
            </a:r>
            <a:r>
              <a:rPr lang="en-GB" dirty="0"/>
              <a:t>y</a:t>
            </a:r>
            <a:r>
              <a:rPr lang="en-GB" dirty="0" smtClean="0"/>
              <a:t>ou understand by these terms?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1" y="1844825"/>
            <a:ext cx="5038329" cy="338437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STRATEGIES</a:t>
            </a:r>
            <a:br>
              <a:rPr lang="en-GB" sz="3600" dirty="0" smtClean="0"/>
            </a:br>
            <a:r>
              <a:rPr lang="en-GB" sz="3600" dirty="0" smtClean="0"/>
              <a:t>- GROWTH STRATEGY METHODS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981200"/>
            <a:ext cx="8136904" cy="4400128"/>
          </a:xfrm>
        </p:spPr>
        <p:txBody>
          <a:bodyPr/>
          <a:lstStyle/>
          <a:p>
            <a:r>
              <a:rPr lang="en-GB" sz="2400" dirty="0" smtClean="0"/>
              <a:t>Organic – internally based; slow but safe</a:t>
            </a:r>
          </a:p>
          <a:p>
            <a:r>
              <a:rPr lang="en-GB" sz="2400" dirty="0" smtClean="0"/>
              <a:t>Acquisition – buy the competition; quick but sometimes it can be risky</a:t>
            </a:r>
          </a:p>
          <a:p>
            <a:r>
              <a:rPr lang="en-GB" sz="2400" dirty="0" smtClean="0"/>
              <a:t>Merger – agree to join forces; quick but often becomes an acquisition</a:t>
            </a:r>
          </a:p>
          <a:p>
            <a:r>
              <a:rPr lang="en-GB" sz="2400" dirty="0" smtClean="0"/>
              <a:t>Alliance – contractual partnership; quick but can become unworkable and requires real trust</a:t>
            </a:r>
          </a:p>
          <a:p>
            <a:r>
              <a:rPr lang="en-GB" sz="2400" dirty="0" smtClean="0"/>
              <a:t>Licensing –agreeing to allow another organisation to produce your market offering; quick but with some risk</a:t>
            </a:r>
          </a:p>
          <a:p>
            <a:r>
              <a:rPr lang="en-GB" sz="2400" dirty="0" smtClean="0"/>
              <a:t>Franchising – selling your market offering to an organisation under an established branded concept; quick with little risk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609600"/>
            <a:ext cx="7772399" cy="5486400"/>
          </a:xfrm>
        </p:spPr>
      </p:pic>
    </p:spTree>
    <p:extLst>
      <p:ext uri="{BB962C8B-B14F-4D97-AF65-F5344CB8AC3E}">
        <p14:creationId xmlns:p14="http://schemas.microsoft.com/office/powerpoint/2010/main" val="3389555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STRATEGIES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52600"/>
            <a:ext cx="7772400" cy="4343400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sz="2800" dirty="0"/>
              <a:t>FOCUS STRATEGY</a:t>
            </a:r>
          </a:p>
          <a:p>
            <a:pPr marL="0" indent="0">
              <a:buNone/>
            </a:pPr>
            <a:r>
              <a:rPr lang="en-GB" sz="2800" dirty="0"/>
              <a:t>Specific customer specialist</a:t>
            </a:r>
          </a:p>
          <a:p>
            <a:pPr>
              <a:buFontTx/>
              <a:buNone/>
            </a:pPr>
            <a:r>
              <a:rPr lang="en-GB" sz="2800" dirty="0"/>
              <a:t> - End user specialist</a:t>
            </a:r>
          </a:p>
          <a:p>
            <a:pPr>
              <a:buFontTx/>
              <a:buNone/>
            </a:pPr>
            <a:r>
              <a:rPr lang="en-GB" sz="2800" dirty="0"/>
              <a:t> - Vertical level specialist</a:t>
            </a:r>
          </a:p>
          <a:p>
            <a:r>
              <a:rPr lang="en-GB" sz="2800" dirty="0"/>
              <a:t>Geographic specialist</a:t>
            </a:r>
          </a:p>
          <a:p>
            <a:r>
              <a:rPr lang="en-GB" sz="2800" dirty="0"/>
              <a:t>Product/service specialist</a:t>
            </a:r>
          </a:p>
          <a:p>
            <a:r>
              <a:rPr lang="en-GB" sz="2800" dirty="0"/>
              <a:t>Quality/price specialist</a:t>
            </a:r>
          </a:p>
          <a:p>
            <a:r>
              <a:rPr lang="en-GB" sz="2800" dirty="0"/>
              <a:t>Channel specialist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636912"/>
            <a:ext cx="3637912" cy="353630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STRATEGIES</a:t>
            </a:r>
            <a:br>
              <a:rPr lang="en-GB" dirty="0" smtClean="0"/>
            </a:br>
            <a:r>
              <a:rPr lang="en-GB" dirty="0" smtClean="0"/>
              <a:t>- FOLLOWERS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dirty="0" smtClean="0"/>
              <a:t>Imitate </a:t>
            </a:r>
            <a:r>
              <a:rPr lang="en-GB" dirty="0"/>
              <a:t>the market leaders </a:t>
            </a:r>
            <a:r>
              <a:rPr lang="en-GB" dirty="0" smtClean="0"/>
              <a:t>market offering either </a:t>
            </a:r>
            <a:r>
              <a:rPr lang="en-GB" dirty="0"/>
              <a:t>closely, at a distance or selectively:</a:t>
            </a:r>
          </a:p>
          <a:p>
            <a:r>
              <a:rPr lang="en-GB" dirty="0" smtClean="0"/>
              <a:t>Clone</a:t>
            </a:r>
          </a:p>
          <a:p>
            <a:r>
              <a:rPr lang="en-GB" dirty="0" smtClean="0"/>
              <a:t>Imitator</a:t>
            </a:r>
          </a:p>
          <a:p>
            <a:r>
              <a:rPr lang="en-GB" dirty="0" smtClean="0"/>
              <a:t>Adapter</a:t>
            </a:r>
          </a:p>
          <a:p>
            <a:pPr>
              <a:buFont typeface="Wingdings" pitchFamily="2" charset="2"/>
              <a:buChar char="v"/>
            </a:pPr>
            <a:r>
              <a:rPr lang="en-GB" dirty="0" smtClean="0"/>
              <a:t>Counterfeit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068960"/>
            <a:ext cx="4894311" cy="302704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STRATEGIES</a:t>
            </a:r>
            <a:br>
              <a:rPr lang="en-GB" dirty="0" smtClean="0"/>
            </a:br>
            <a:r>
              <a:rPr lang="en-GB" dirty="0" smtClean="0"/>
              <a:t>- FOLLOWERS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981200"/>
            <a:ext cx="7772400" cy="4256112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GB" dirty="0" smtClean="0"/>
              <a:t>Clone – to follow the leaders strategy in a bid to become the same as them</a:t>
            </a:r>
          </a:p>
          <a:p>
            <a:r>
              <a:rPr lang="en-GB" dirty="0" smtClean="0"/>
              <a:t>Imitator – to follow the same strategy as the leader</a:t>
            </a:r>
          </a:p>
          <a:p>
            <a:r>
              <a:rPr lang="en-GB" dirty="0" smtClean="0"/>
              <a:t>Adapter – to follow the same strategy but with own interpretation</a:t>
            </a:r>
          </a:p>
          <a:p>
            <a:pPr>
              <a:buFont typeface="Wingdings" pitchFamily="2" charset="2"/>
              <a:buChar char="v"/>
            </a:pPr>
            <a:r>
              <a:rPr lang="en-GB" dirty="0" smtClean="0"/>
              <a:t>Counterfeit products – where a copy of a product is passed off as the original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6120680" cy="1563960"/>
          </a:xfrm>
        </p:spPr>
        <p:txBody>
          <a:bodyPr/>
          <a:lstStyle/>
          <a:p>
            <a:r>
              <a:rPr lang="en-GB" dirty="0" smtClean="0"/>
              <a:t>STRATEGIES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in a sustainable world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981200"/>
            <a:ext cx="8784976" cy="432812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Conventional business wisdom suggests that business is about overcoming the competition, keeping dealings confidential, but a new world is coming where business works better in partnerships, including; </a:t>
            </a:r>
          </a:p>
          <a:p>
            <a:r>
              <a:rPr lang="en-GB" dirty="0" smtClean="0"/>
              <a:t>Co-operation: working together for an outcome</a:t>
            </a:r>
          </a:p>
          <a:p>
            <a:r>
              <a:rPr lang="en-GB" dirty="0" smtClean="0"/>
              <a:t>Collaboration: sharing experiences</a:t>
            </a:r>
            <a:endParaRPr lang="en-GB" dirty="0"/>
          </a:p>
          <a:p>
            <a:r>
              <a:rPr lang="en-GB" dirty="0" smtClean="0"/>
              <a:t>Co-opetition: working together but separately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57150"/>
            <a:ext cx="3024336" cy="2003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1354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0648"/>
            <a:ext cx="7772400" cy="936104"/>
          </a:xfrm>
        </p:spPr>
        <p:txBody>
          <a:bodyPr/>
          <a:lstStyle/>
          <a:p>
            <a:r>
              <a:rPr lang="en-GB" dirty="0" smtClean="0"/>
              <a:t>The Marketing Mix??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268760"/>
            <a:ext cx="8352928" cy="496855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 marketing mix is clearly a tactical tool for implementing marketing in any organisation. Therefore care needs to be taken with expressing elements of the mix as a strategy;</a:t>
            </a:r>
          </a:p>
          <a:p>
            <a:r>
              <a:rPr lang="en-GB" dirty="0" smtClean="0"/>
              <a:t>Product – committing the business to </a:t>
            </a:r>
            <a:r>
              <a:rPr lang="en-GB" dirty="0" err="1" smtClean="0"/>
              <a:t>npd</a:t>
            </a:r>
            <a:endParaRPr lang="en-GB" dirty="0" smtClean="0"/>
          </a:p>
          <a:p>
            <a:r>
              <a:rPr lang="en-GB" dirty="0" smtClean="0"/>
              <a:t>Price – using price like ASDA’s EDLP</a:t>
            </a:r>
          </a:p>
          <a:p>
            <a:r>
              <a:rPr lang="en-GB" dirty="0" smtClean="0"/>
              <a:t>Promotion – sales like DFS</a:t>
            </a:r>
          </a:p>
          <a:p>
            <a:r>
              <a:rPr lang="en-GB" dirty="0" smtClean="0"/>
              <a:t>Place – when distribution coverage is key</a:t>
            </a:r>
          </a:p>
          <a:p>
            <a:r>
              <a:rPr lang="en-GB" dirty="0" err="1" smtClean="0"/>
              <a:t>ServiceP’s</a:t>
            </a:r>
            <a:r>
              <a:rPr lang="en-GB" dirty="0" smtClean="0"/>
              <a:t> – service aspects like Crown Plaza.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79366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8640"/>
            <a:ext cx="4390256" cy="1563960"/>
          </a:xfrm>
        </p:spPr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STRATEGIES</a:t>
            </a:r>
            <a:r>
              <a:rPr lang="en-GB" dirty="0"/>
              <a:t/>
            </a:r>
            <a:br>
              <a:rPr lang="en-GB" dirty="0"/>
            </a:br>
            <a:r>
              <a:rPr lang="en-GB" sz="2800" dirty="0"/>
              <a:t>“NEGATIVE” STRATEGY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 smtClean="0"/>
              <a:t>Hostile </a:t>
            </a:r>
            <a:r>
              <a:rPr lang="en-GB" sz="2800" dirty="0"/>
              <a:t>&amp; declining </a:t>
            </a:r>
            <a:r>
              <a:rPr lang="en-GB" sz="2800" dirty="0" smtClean="0"/>
              <a:t>markets:</a:t>
            </a:r>
          </a:p>
          <a:p>
            <a:r>
              <a:rPr lang="en-GB" sz="2800" dirty="0" smtClean="0"/>
              <a:t>revitalise the market</a:t>
            </a:r>
          </a:p>
          <a:p>
            <a:r>
              <a:rPr lang="en-GB" sz="2800" dirty="0" smtClean="0"/>
              <a:t>withdrawal</a:t>
            </a:r>
          </a:p>
          <a:p>
            <a:r>
              <a:rPr lang="en-GB" sz="2800" dirty="0" smtClean="0"/>
              <a:t>become </a:t>
            </a:r>
            <a:r>
              <a:rPr lang="en-GB" sz="2800" dirty="0"/>
              <a:t>a profitable survivor / harvest</a:t>
            </a:r>
          </a:p>
          <a:p>
            <a:pPr marL="0" indent="0">
              <a:buNone/>
            </a:pPr>
            <a:r>
              <a:rPr lang="en-GB" sz="2800" dirty="0"/>
              <a:t>Strategic wear-out</a:t>
            </a:r>
          </a:p>
          <a:p>
            <a:pPr>
              <a:buFontTx/>
              <a:buNone/>
            </a:pPr>
            <a:r>
              <a:rPr lang="en-GB" sz="2800" dirty="0"/>
              <a:t> - failure to review current strategies and tactics</a:t>
            </a:r>
          </a:p>
          <a:p>
            <a:pPr>
              <a:buFontTx/>
              <a:buNone/>
            </a:pPr>
            <a:r>
              <a:rPr lang="en-GB" sz="2800" dirty="0"/>
              <a:t> - “good-news complacency”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87846"/>
            <a:ext cx="3022104" cy="324115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1" y="5589240"/>
            <a:ext cx="7772400" cy="126876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TASK</a:t>
            </a:r>
            <a:endParaRPr lang="en-GB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256112"/>
          </a:xfrm>
        </p:spPr>
        <p:txBody>
          <a:bodyPr/>
          <a:lstStyle/>
          <a:p>
            <a:pPr marL="609600" indent="-609600">
              <a:buFontTx/>
              <a:buAutoNum type="arabicPeriod"/>
            </a:pPr>
            <a:r>
              <a:rPr lang="en-GB" dirty="0" smtClean="0"/>
              <a:t>What </a:t>
            </a:r>
            <a:r>
              <a:rPr lang="en-GB" dirty="0" smtClean="0"/>
              <a:t>are strategies and </a:t>
            </a:r>
            <a:r>
              <a:rPr lang="en-GB" dirty="0" smtClean="0"/>
              <a:t>what </a:t>
            </a:r>
            <a:r>
              <a:rPr lang="en-GB" dirty="0" smtClean="0"/>
              <a:t>types exist?</a:t>
            </a:r>
          </a:p>
          <a:p>
            <a:pPr marL="609600" indent="-609600">
              <a:buFontTx/>
              <a:buAutoNum type="arabicPeriod"/>
            </a:pPr>
            <a:r>
              <a:rPr lang="en-GB" dirty="0" smtClean="0"/>
              <a:t>Are strategies necessary?</a:t>
            </a:r>
          </a:p>
          <a:p>
            <a:pPr marL="609600" indent="-609600">
              <a:buFontTx/>
              <a:buAutoNum type="arabicPeriod"/>
            </a:pPr>
            <a:r>
              <a:rPr lang="en-GB" dirty="0" smtClean="0"/>
              <a:t>What problems </a:t>
            </a:r>
            <a:r>
              <a:rPr lang="en-GB" b="1" dirty="0"/>
              <a:t>outside </a:t>
            </a:r>
            <a:r>
              <a:rPr lang="en-GB" b="1" dirty="0" smtClean="0"/>
              <a:t> and inside </a:t>
            </a:r>
            <a:r>
              <a:rPr lang="en-GB" dirty="0"/>
              <a:t>the company cause </a:t>
            </a:r>
            <a:r>
              <a:rPr lang="en-GB" dirty="0" smtClean="0"/>
              <a:t>strategies to fail?</a:t>
            </a:r>
            <a:endParaRPr lang="en-GB" dirty="0"/>
          </a:p>
          <a:p>
            <a:pPr marL="609600" indent="-609600">
              <a:buFontTx/>
              <a:buAutoNum type="arabicPeriod"/>
            </a:pPr>
            <a:r>
              <a:rPr lang="en-GB" dirty="0"/>
              <a:t>What is strategic wear-out and </a:t>
            </a:r>
            <a:r>
              <a:rPr lang="en-GB" dirty="0" smtClean="0"/>
              <a:t>how </a:t>
            </a:r>
            <a:r>
              <a:rPr lang="en-GB" dirty="0"/>
              <a:t>could companies avoid </a:t>
            </a:r>
            <a:r>
              <a:rPr lang="en-GB" dirty="0" smtClean="0"/>
              <a:t>it?</a:t>
            </a:r>
            <a:endParaRPr lang="en-GB" dirty="0" smtClean="0"/>
          </a:p>
          <a:p>
            <a:pPr marL="609600" indent="-609600">
              <a:buFontTx/>
              <a:buAutoNum type="arabicPeriod"/>
            </a:pPr>
            <a:endParaRPr lang="en-GB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508</Words>
  <Application>Microsoft Office PowerPoint</Application>
  <PresentationFormat>On-screen Show (4:3)</PresentationFormat>
  <Paragraphs>78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Times New Roman</vt:lpstr>
      <vt:lpstr>Wingdings</vt:lpstr>
      <vt:lpstr>Default Design</vt:lpstr>
      <vt:lpstr>CIM  Strategic Marketing</vt:lpstr>
      <vt:lpstr>STRATEGIES</vt:lpstr>
      <vt:lpstr>STRATEGIES</vt:lpstr>
      <vt:lpstr>Strategies as diagrams</vt:lpstr>
      <vt:lpstr>PowerPoint Presentation</vt:lpstr>
      <vt:lpstr> STRATEGIES - GROWTH STRATEGY METHODS </vt:lpstr>
      <vt:lpstr>STRATEGIES - GROWTH STRATEGY METHODS</vt:lpstr>
      <vt:lpstr>PowerPoint Presentation</vt:lpstr>
      <vt:lpstr>STRATEGIES</vt:lpstr>
      <vt:lpstr> STRATEGIES - FOLLOWERS </vt:lpstr>
      <vt:lpstr>STRATEGIES - FOLLOWERS</vt:lpstr>
      <vt:lpstr>STRATEGIES in a sustainable world</vt:lpstr>
      <vt:lpstr>The Marketing Mix??</vt:lpstr>
      <vt:lpstr> STRATEGIES “NEGATIVE” STRATEGY </vt:lpstr>
      <vt:lpstr>STUDENT TASK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</dc:title>
  <dc:creator>Will Fleming</dc:creator>
  <cp:lastModifiedBy>Will Fleming</cp:lastModifiedBy>
  <cp:revision>17</cp:revision>
  <dcterms:created xsi:type="dcterms:W3CDTF">2005-01-24T12:26:13Z</dcterms:created>
  <dcterms:modified xsi:type="dcterms:W3CDTF">2017-02-24T12:26:27Z</dcterms:modified>
</cp:coreProperties>
</file>