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63" r:id="rId3"/>
    <p:sldId id="278" r:id="rId4"/>
    <p:sldId id="292" r:id="rId5"/>
    <p:sldId id="267" r:id="rId6"/>
    <p:sldId id="297" r:id="rId7"/>
    <p:sldId id="310" r:id="rId8"/>
    <p:sldId id="298" r:id="rId9"/>
    <p:sldId id="394" r:id="rId10"/>
    <p:sldId id="296" r:id="rId11"/>
    <p:sldId id="371" r:id="rId12"/>
    <p:sldId id="395" r:id="rId13"/>
    <p:sldId id="304" r:id="rId14"/>
    <p:sldId id="305" r:id="rId15"/>
    <p:sldId id="306" r:id="rId16"/>
    <p:sldId id="309" r:id="rId17"/>
    <p:sldId id="307" r:id="rId18"/>
    <p:sldId id="308" r:id="rId19"/>
    <p:sldId id="301" r:id="rId20"/>
    <p:sldId id="290" r:id="rId21"/>
    <p:sldId id="363" r:id="rId22"/>
    <p:sldId id="266" r:id="rId23"/>
    <p:sldId id="358" r:id="rId24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Animation="0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88" autoAdjust="0"/>
    <p:restoredTop sz="94576" autoAdjust="0"/>
  </p:normalViewPr>
  <p:slideViewPr>
    <p:cSldViewPr>
      <p:cViewPr varScale="1">
        <p:scale>
          <a:sx n="67" d="100"/>
          <a:sy n="67" d="100"/>
        </p:scale>
        <p:origin x="1312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3BF1E1E-3F47-47AC-AA8B-8B60BB7CCC8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266B7C3C-EDDA-49BD-921A-81E222D550E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6123A53-B8DF-4035-BC57-9FDC090BCC0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7AD5527-4E1B-40C5-8BB1-7501FBED4F0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2C3D7AE-BF0B-40D5-8992-02C2B7B56E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9D1197BC-9014-45AC-A7BA-3054158FD08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E56FB5B3-FB9F-4F07-BF8C-769386918A4D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8DDD2AA4-DB13-4F27-AE74-0676349017C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40EB3B66-4572-40F3-AAED-FF834BD75CB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0311383-FE83-4547-BCDA-3567726A023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8FA6CD1-66CA-4834-A0B3-47550EC865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16519242-0D11-48B6-8DEE-27E4A0A987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EF0D4-BF26-4C18-B72A-0786172A18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0921AC-C342-4D4C-A144-C44CCA007D54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EC6B9-BEE4-4211-B2AC-890256777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8DA11-BB31-4B6E-80BF-C52F704CF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1B1AF-4765-4621-99CE-DA150808AF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564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984A5-3091-4274-BDE6-411D9DA10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C73B9-252A-4295-B5F5-F9EBE70D4844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29E66-ADD9-4D34-BC3E-C1E251582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9098B-F4AC-409C-B9A4-6A061B25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A1FC8-8386-482B-AED0-74C24C2711C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213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8CB13-5E9B-4B6F-9560-2C87E777F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8A757-ADBF-4896-8F91-1A29184BB07C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ED13AB-23FD-4CC2-858F-C72DC4961A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1F19D-4845-40A2-AB83-F721E05B21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4120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90695DB-E95D-4FB2-A5E1-F2597FA11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68F7D-8208-4FAA-A0EB-E9C77CA98F62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AF792-F566-4B5E-986A-C98463B9B6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FA2F3-6F9D-4C6F-A275-000B4CE08C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0453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B10AD41-B52C-4047-9A7A-6F9604399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D32E5-0163-41F9-9C07-48C5FCC574A1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E03709-E3AE-4EA6-A9F6-83967793A5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A9218-DDA5-4CD9-B342-D0ADD03A3A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3274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68D4E2-1616-4887-9C3A-4BC99763F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DA581-8B56-4933-8438-85CBF3C5D90E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78D6228-45D0-4E5D-B465-6A450FE2A9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919CE-C701-4FCB-B99E-1670F5321C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586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25BC7D7-494B-447E-A216-C01817834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2E831-075F-4A16-AE90-313369E37155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9DAA1C9-5A6E-4E62-BEE0-AEA878CD61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FC502-85CB-45FB-98FB-DAE28AACA5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00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B65BD3B-5217-4020-BBA5-C8ECFFF23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1F244-C544-4BFA-BE37-E6921E1FAB74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2B8C1-9987-4BFB-9506-6DBEEE52BE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428F5-F416-4502-B746-8A6A0257BE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13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DF61AF-F3A1-46C5-98B6-E288F2FD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2FFD5-88DB-4923-8180-06E61D744B29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84E30-3302-4C3A-B60D-8BD00E6196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1FE3-E10A-43FC-9BB4-381683E7EF1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2444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2FC9-EB17-4FF6-AFDF-94EE69A39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36943-EEAA-4051-9262-B3FEFE761158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83DF036-F9DA-4E72-8048-DAFD7C7DB1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F1B87-02C7-48AE-90FF-E2B6FAE95B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8567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297AF-21A8-4656-890F-9E6C02D2E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0884B-4ED2-4EC1-B798-7F0F5B15BD9D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8836FD-79E6-434B-A134-46DEAF3CA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243F2-D098-46CC-AF56-85183E81F7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7793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BE515C4-37E6-4E20-AEA0-7749B5A1C30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9A5E682-DDF0-4062-B5FE-9F044E09486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49298-7CDA-45C3-9E6E-5137CDDAFE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F7C161-AC12-4DBD-8148-0164E3758759}" type="datetime1">
              <a:rPr lang="en-GB" altLang="en-US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13488-76E4-4C8B-9080-B0B3FBC599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32B1398-B1C4-4B2C-994B-99EABBF3B2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uiExpand="1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4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1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1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" TargetMode="External"/><Relationship Id="rId2" Type="http://schemas.openxmlformats.org/officeDocument/2006/relationships/hyperlink" Target="https://www.healthcareers.nhs.uk/explore-rol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Careers-in-care/Starting-your-career/Starting-your-career.aspx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4">
            <a:extLst>
              <a:ext uri="{FF2B5EF4-FFF2-40B4-BE49-F238E27FC236}">
                <a16:creationId xmlns:a16="http://schemas.microsoft.com/office/drawing/2014/main" id="{F5803DEA-64B4-407C-A875-A8D9DD322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750" y="1844675"/>
            <a:ext cx="7912100" cy="4176713"/>
          </a:xfrm>
        </p:spPr>
        <p:txBody>
          <a:bodyPr/>
          <a:lstStyle/>
          <a:p>
            <a:pPr eaLnBrk="1" hangingPunct="1"/>
            <a:r>
              <a:rPr lang="en-GB" altLang="en-US" sz="4400" b="1" dirty="0">
                <a:solidFill>
                  <a:schemeClr val="bg1"/>
                </a:solidFill>
              </a:rPr>
              <a:t>BMHP5005 - Introduction to Research</a:t>
            </a:r>
          </a:p>
          <a:p>
            <a:pPr eaLnBrk="1" hangingPunct="1"/>
            <a:r>
              <a:rPr lang="en-GB" altLang="en-US" sz="3600" b="1" dirty="0">
                <a:solidFill>
                  <a:schemeClr val="bg1"/>
                </a:solidFill>
              </a:rPr>
              <a:t> </a:t>
            </a:r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3: </a:t>
            </a:r>
            <a:r>
              <a:rPr lang="en-US" altLang="en-US" b="1" dirty="0">
                <a:solidFill>
                  <a:schemeClr val="bg1"/>
                </a:solidFill>
              </a:rPr>
              <a:t>Conducting a Literature Review</a:t>
            </a:r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r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endParaRPr lang="en-GB" altLang="en-US" sz="1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F9574753-28CC-4FD0-A99E-DCC31955BC9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D4549C-BD3E-498A-BAF1-6737911F3BC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C198C973-4F20-4B90-8A47-6E3F3BC93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656" y="332656"/>
            <a:ext cx="6192688" cy="936104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Lesson Objectives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20EF349-0E7F-46A8-B505-BE0AB7438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772817"/>
            <a:ext cx="7416824" cy="3600400"/>
          </a:xfrm>
        </p:spPr>
        <p:txBody>
          <a:bodyPr/>
          <a:lstStyle/>
          <a:p>
            <a:pPr>
              <a:defRPr/>
            </a:pPr>
            <a:r>
              <a:rPr lang="en-US" altLang="en-US" sz="2400" dirty="0"/>
              <a:t>Understand how to conduct a literature review </a:t>
            </a:r>
          </a:p>
          <a:p>
            <a:pPr>
              <a:defRPr/>
            </a:pPr>
            <a:r>
              <a:rPr lang="en-US" altLang="en-US" sz="2400" dirty="0"/>
              <a:t>Data sources (Search engines, online sources e.g. journals)</a:t>
            </a:r>
          </a:p>
          <a:p>
            <a:pPr>
              <a:defRPr/>
            </a:pPr>
            <a:r>
              <a:rPr lang="en-US" altLang="en-US" sz="2400" dirty="0"/>
              <a:t>Search terms (Key words used to search / find the literature)</a:t>
            </a:r>
          </a:p>
          <a:p>
            <a:pPr>
              <a:defRPr/>
            </a:pPr>
            <a:r>
              <a:rPr lang="en-US" altLang="en-US" sz="2400" dirty="0"/>
              <a:t>Inclusion and exclusion criteria (conditions that guided choice of literature)</a:t>
            </a:r>
          </a:p>
          <a:p>
            <a:pPr>
              <a:defRPr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20A2420-439C-4640-A55C-49BBBDC9B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84" y="116632"/>
            <a:ext cx="8460432" cy="1196975"/>
          </a:xfrm>
        </p:spPr>
        <p:txBody>
          <a:bodyPr/>
          <a:lstStyle/>
          <a:p>
            <a:br>
              <a:rPr lang="en-GB" altLang="en-US" sz="3600" dirty="0">
                <a:cs typeface="Arial" panose="020B0604020202020204" pitchFamily="34" charset="0"/>
              </a:rPr>
            </a:br>
            <a:r>
              <a:rPr lang="en-GB" altLang="en-US" sz="3600" dirty="0">
                <a:cs typeface="Arial" panose="020B0604020202020204" pitchFamily="34" charset="0"/>
              </a:rPr>
              <a:t>Module Aim &amp; Learning Outcomes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95CC43F-C1DC-4B3A-A2B0-CE14B9BDD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674" y="1196752"/>
            <a:ext cx="8154652" cy="4144391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000" b="1" dirty="0">
                <a:cs typeface="Arial" panose="020B0604020202020204" pitchFamily="34" charset="0"/>
              </a:rPr>
              <a:t>Aim of the Module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2000" dirty="0">
                <a:cs typeface="Arial" panose="020B0604020202020204" pitchFamily="34" charset="0"/>
              </a:rPr>
              <a:t>To develop skills of independent enquiry and crucial analysis by undertaking a sustained research project and investigate a topic with relevance to their professional development in Health and Social care. 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endParaRPr lang="en-US" altLang="en-US" sz="20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000" dirty="0"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>
                <a:cs typeface="Arial" panose="020B0604020202020204" pitchFamily="34" charset="0"/>
              </a:rPr>
              <a:t>Use academic research and examination of literature to formulate an area of study.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>
                <a:cs typeface="Arial" panose="020B0604020202020204" pitchFamily="34" charset="0"/>
              </a:rPr>
              <a:t>Undertake a research project within agreed procedures and specifications while </a:t>
            </a:r>
            <a:r>
              <a:rPr lang="en-US" altLang="en-US" sz="2000" dirty="0" err="1">
                <a:cs typeface="Arial" panose="020B0604020202020204" pitchFamily="34" charset="0"/>
              </a:rPr>
              <a:t>analysing</a:t>
            </a:r>
            <a:r>
              <a:rPr lang="en-US" altLang="en-US" sz="2000" dirty="0">
                <a:cs typeface="Arial" panose="020B0604020202020204" pitchFamily="34" charset="0"/>
              </a:rPr>
              <a:t> and justifying methods.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>
                <a:cs typeface="Arial" panose="020B0604020202020204" pitchFamily="34" charset="0"/>
              </a:rPr>
              <a:t>Evaluate and present research outcomes.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DA4C9DB-BDE2-41F2-B119-32099276C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174" y="216940"/>
            <a:ext cx="5226050" cy="628650"/>
          </a:xfrm>
        </p:spPr>
        <p:txBody>
          <a:bodyPr/>
          <a:lstStyle/>
          <a:p>
            <a:r>
              <a:rPr lang="en-GB" altLang="en-US" dirty="0"/>
              <a:t>Recap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BE3A92A6-11F3-431E-9FB6-1C2F143CD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302" y="1268760"/>
            <a:ext cx="8496498" cy="3833687"/>
          </a:xfrm>
        </p:spPr>
        <p:txBody>
          <a:bodyPr/>
          <a:lstStyle/>
          <a:p>
            <a:r>
              <a:rPr lang="en-US" altLang="en-US" sz="2200" dirty="0"/>
              <a:t>Exploration of topics of interest.</a:t>
            </a:r>
          </a:p>
          <a:p>
            <a:endParaRPr lang="en-US" altLang="en-US" sz="2200" dirty="0"/>
          </a:p>
          <a:p>
            <a:r>
              <a:rPr lang="en-US" altLang="en-US" sz="2200" dirty="0"/>
              <a:t>Discussion of background to the problems  </a:t>
            </a:r>
          </a:p>
          <a:p>
            <a:endParaRPr lang="en-US" altLang="en-US" sz="2200" dirty="0"/>
          </a:p>
          <a:p>
            <a:r>
              <a:rPr lang="en-US" altLang="en-US" sz="2200" dirty="0"/>
              <a:t>Secondary research involves the summary, collation and/or synthesis of existing research. </a:t>
            </a:r>
          </a:p>
          <a:p>
            <a:endParaRPr lang="en-US" altLang="en-US" sz="2200" dirty="0"/>
          </a:p>
          <a:p>
            <a:r>
              <a:rPr lang="en-US" altLang="en-US" sz="2200" dirty="0"/>
              <a:t>Secondary research is contrasted with primary research in that primary research involves the generation of data, whereas secondary research uses primary research sources as a source of data for analysis.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6782DF-0338-4C18-AED5-D665840FE28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3BB44259-E88F-4A69-91F4-752D5E6B31A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62BDC68-B3BC-4293-BF6E-9BA05DCF0F9B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EEE33A96-CC4C-4668-B48E-5E04103F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7013"/>
            <a:ext cx="8229600" cy="1143000"/>
          </a:xfrm>
        </p:spPr>
        <p:txBody>
          <a:bodyPr/>
          <a:lstStyle/>
          <a:p>
            <a:r>
              <a:rPr lang="en-GB" altLang="en-US" dirty="0"/>
              <a:t>Activity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F8BE950-A5C1-4B0C-A438-14F44D0F2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13" y="1628800"/>
            <a:ext cx="8229600" cy="3555974"/>
          </a:xfrm>
        </p:spPr>
        <p:txBody>
          <a:bodyPr/>
          <a:lstStyle/>
          <a:p>
            <a:r>
              <a:rPr lang="en-GB" altLang="en-US" sz="2400" dirty="0"/>
              <a:t>Decide your personal research idea </a:t>
            </a:r>
          </a:p>
          <a:p>
            <a:r>
              <a:rPr lang="en-GB" altLang="en-US" sz="2400" dirty="0"/>
              <a:t>Define a title for it and consider well-defined aim and specific objectives.</a:t>
            </a:r>
          </a:p>
          <a:p>
            <a:r>
              <a:rPr lang="en-GB" altLang="en-US" sz="2400" dirty="0"/>
              <a:t>Answer the Questions provided in Week 2 tab on Moodle.</a:t>
            </a:r>
          </a:p>
          <a:p>
            <a:r>
              <a:rPr lang="en-GB" altLang="en-US" sz="2400" dirty="0"/>
              <a:t>Discuss with your peers and lecturer about your research project title and aims.</a:t>
            </a:r>
          </a:p>
          <a:p>
            <a:r>
              <a:rPr lang="en-GB" altLang="en-US" sz="2400" dirty="0"/>
              <a:t>Finalise your choice for the topic.</a:t>
            </a:r>
          </a:p>
          <a:p>
            <a:endParaRPr lang="en-GB" alt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41E0590-B666-49A9-B46F-EFAEBB06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075" y="188640"/>
            <a:ext cx="4895850" cy="77152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Literature review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842A30F-97A6-4560-9B10-E44D79F0D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40" y="1377106"/>
            <a:ext cx="8280920" cy="4103787"/>
          </a:xfrm>
        </p:spPr>
        <p:txBody>
          <a:bodyPr/>
          <a:lstStyle/>
          <a:p>
            <a:r>
              <a:rPr lang="en-US" altLang="en-US" sz="2000" dirty="0"/>
              <a:t>A </a:t>
            </a:r>
            <a:r>
              <a:rPr lang="en-US" altLang="en-US" sz="2000" b="1" dirty="0">
                <a:solidFill>
                  <a:srgbClr val="FF0000"/>
                </a:solidFill>
              </a:rPr>
              <a:t>critical summary </a:t>
            </a:r>
            <a:r>
              <a:rPr lang="en-US" altLang="en-US" sz="2000" dirty="0"/>
              <a:t>of research on a topic of interest, generally prepared to put a </a:t>
            </a:r>
            <a:r>
              <a:rPr lang="en-US" altLang="en-US" sz="2000" b="1" dirty="0"/>
              <a:t>research problem in context </a:t>
            </a:r>
            <a:r>
              <a:rPr lang="en-US" altLang="en-US" sz="2000" dirty="0"/>
              <a:t>or </a:t>
            </a:r>
            <a:r>
              <a:rPr lang="en-US" altLang="en-US" sz="2000" b="1" dirty="0">
                <a:solidFill>
                  <a:srgbClr val="0070C0"/>
                </a:solidFill>
              </a:rPr>
              <a:t>to identify gaps </a:t>
            </a:r>
            <a:r>
              <a:rPr lang="en-US" altLang="en-US" sz="2000" dirty="0"/>
              <a:t>and weaknesses in prior studies so as to </a:t>
            </a:r>
            <a:r>
              <a:rPr lang="en-US" altLang="en-US" sz="2000" b="1" dirty="0">
                <a:solidFill>
                  <a:srgbClr val="00B050"/>
                </a:solidFill>
              </a:rPr>
              <a:t>justify a new investigation</a:t>
            </a:r>
            <a:r>
              <a:rPr lang="en-US" altLang="en-US" sz="2000" dirty="0"/>
              <a:t>. </a:t>
            </a:r>
            <a:br>
              <a:rPr lang="en-US" altLang="en-US" sz="2000" dirty="0"/>
            </a:br>
            <a:endParaRPr lang="en-US" altLang="en-US" sz="2000" dirty="0"/>
          </a:p>
          <a:p>
            <a:r>
              <a:rPr lang="en-US" altLang="en-US" sz="2000" dirty="0"/>
              <a:t>A literature review surveys </a:t>
            </a:r>
            <a:r>
              <a:rPr lang="en-US" altLang="en-US" sz="2000" b="1" dirty="0"/>
              <a:t>scholarly articles</a:t>
            </a:r>
            <a:r>
              <a:rPr lang="en-US" altLang="en-US" sz="2000" dirty="0"/>
              <a:t>, books and other sources (e.g. dissertations, conference proceedings) relevant to a particular issue, area of research, or theory, providing a description, summary, and critical evaluation of each work. </a:t>
            </a:r>
          </a:p>
          <a:p>
            <a:endParaRPr lang="en-US" altLang="en-US" sz="2000" dirty="0"/>
          </a:p>
          <a:p>
            <a:r>
              <a:rPr lang="en-US" altLang="en-US" sz="2000" dirty="0"/>
              <a:t>The purpose is to offer an overview of significant literature published on a topic. In this instance you are encouraged to consider a topic or focus related to your area of interest within health and social care. </a:t>
            </a:r>
          </a:p>
          <a:p>
            <a:endParaRPr lang="en-US" altLang="en-US" sz="2000" dirty="0"/>
          </a:p>
          <a:p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41C2A-641E-43EE-9DA7-A35A30249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0068AA06-F645-403C-8984-EE7F3A56155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1A13FF0-A9D6-4E35-84A6-DE553CD53D36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6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594182D4-B916-41A5-9F9A-52EF9279A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4325"/>
            <a:ext cx="8229600" cy="793750"/>
          </a:xfrm>
        </p:spPr>
        <p:txBody>
          <a:bodyPr/>
          <a:lstStyle/>
          <a:p>
            <a:r>
              <a:rPr lang="en-US" altLang="en-US" sz="4000" dirty="0"/>
              <a:t>Features of a literature review</a:t>
            </a:r>
            <a:endParaRPr lang="en-GB" alt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791E1-57F3-4BFD-834C-BC3B3AFD6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0" y="1556792"/>
            <a:ext cx="8065020" cy="3938216"/>
          </a:xfrm>
        </p:spPr>
        <p:txBody>
          <a:bodyPr/>
          <a:lstStyle/>
          <a:p>
            <a:pPr>
              <a:defRPr/>
            </a:pPr>
            <a:r>
              <a:rPr lang="en-GB" sz="2200" dirty="0"/>
              <a:t>Give a </a:t>
            </a:r>
            <a:r>
              <a:rPr lang="en-GB" sz="2200" b="1" dirty="0"/>
              <a:t>new interpretation </a:t>
            </a:r>
            <a:r>
              <a:rPr lang="en-GB" sz="2200" dirty="0"/>
              <a:t>of old material or combine new with old interpretations.</a:t>
            </a:r>
          </a:p>
          <a:p>
            <a:pPr>
              <a:defRPr/>
            </a:pPr>
            <a:r>
              <a:rPr lang="en-GB" sz="2200" dirty="0"/>
              <a:t>Trace the intellectual </a:t>
            </a:r>
            <a:r>
              <a:rPr lang="en-GB" sz="2200" b="1" dirty="0"/>
              <a:t>progression</a:t>
            </a:r>
            <a:r>
              <a:rPr lang="en-GB" sz="2200" dirty="0"/>
              <a:t> of the field, including major debates.</a:t>
            </a:r>
          </a:p>
          <a:p>
            <a:pPr>
              <a:defRPr/>
            </a:pPr>
            <a:r>
              <a:rPr lang="en-US" sz="2200" dirty="0"/>
              <a:t>Identifies </a:t>
            </a:r>
            <a:r>
              <a:rPr lang="en-US" sz="2200" b="1" dirty="0"/>
              <a:t>new ways to interpret</a:t>
            </a:r>
            <a:r>
              <a:rPr lang="en-US" sz="2200" dirty="0"/>
              <a:t> prior research.</a:t>
            </a:r>
          </a:p>
          <a:p>
            <a:pPr>
              <a:defRPr/>
            </a:pPr>
            <a:r>
              <a:rPr lang="en-US" sz="2200" dirty="0"/>
              <a:t>Reveals any </a:t>
            </a:r>
            <a:r>
              <a:rPr lang="en-US" sz="2200" b="1" dirty="0"/>
              <a:t>gaps that exist </a:t>
            </a:r>
            <a:r>
              <a:rPr lang="en-US" sz="2200" dirty="0"/>
              <a:t>in the literature.</a:t>
            </a:r>
          </a:p>
          <a:p>
            <a:pPr>
              <a:defRPr/>
            </a:pPr>
            <a:r>
              <a:rPr lang="en-US" sz="2200" b="1" dirty="0"/>
              <a:t>Resolve conflicts </a:t>
            </a:r>
            <a:r>
              <a:rPr lang="en-US" sz="2200" dirty="0"/>
              <a:t>amongst seemingly contradictory previous studies.</a:t>
            </a:r>
          </a:p>
          <a:p>
            <a:pPr>
              <a:defRPr/>
            </a:pPr>
            <a:r>
              <a:rPr lang="en-US" sz="2200" dirty="0"/>
              <a:t>Helps to locate your own research within the context of existing literature.</a:t>
            </a:r>
          </a:p>
          <a:p>
            <a:pPr>
              <a:defRPr/>
            </a:pPr>
            <a:endParaRPr lang="en-US" sz="2200" dirty="0"/>
          </a:p>
          <a:p>
            <a:pPr>
              <a:defRPr/>
            </a:pPr>
            <a:endParaRPr lang="en-GB" sz="22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2C1D3-5DE8-4858-8F06-EFF4BA7E50E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A583DC94-8C6C-411A-A7F1-DF4FF7BA35A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A037473-D316-42CB-A8F6-089DAC987AAA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7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70CF103-0C86-4CC4-99A7-7F84FC579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136525"/>
            <a:ext cx="8578850" cy="989013"/>
          </a:xfrm>
        </p:spPr>
        <p:txBody>
          <a:bodyPr/>
          <a:lstStyle/>
          <a:p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The literature review process</a:t>
            </a:r>
            <a:endParaRPr lang="en-GB" altLang="en-US" sz="4000" dirty="0"/>
          </a:p>
        </p:txBody>
      </p:sp>
      <p:pic>
        <p:nvPicPr>
          <p:cNvPr id="12291" name="Content Placeholder 5">
            <a:extLst>
              <a:ext uri="{FF2B5EF4-FFF2-40B4-BE49-F238E27FC236}">
                <a16:creationId xmlns:a16="http://schemas.microsoft.com/office/drawing/2014/main" id="{6AE3CA88-7B7C-4398-B5D9-FC0C78CD32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268413"/>
            <a:ext cx="8064500" cy="4248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FAE9A-1330-4966-8EA9-3584251E14A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41CF47D1-A5F5-47FF-9C5C-D451F036460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B0348CB-EFC2-4A0A-8489-65CD1C625A9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8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39A33D2-53EF-4B42-A816-DB88458D8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365671"/>
            <a:ext cx="8578850" cy="55562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Literature review </a:t>
            </a:r>
            <a:endParaRPr lang="en-GB" alt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9C149-6F1F-467B-BD85-A09C649EC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341164"/>
            <a:ext cx="7632848" cy="4175671"/>
          </a:xfrm>
        </p:spPr>
        <p:txBody>
          <a:bodyPr/>
          <a:lstStyle/>
          <a:p>
            <a:pPr>
              <a:defRPr/>
            </a:pPr>
            <a:r>
              <a:rPr lang="en-US" sz="2400" dirty="0"/>
              <a:t>The literature review process should help shape </a:t>
            </a:r>
            <a:r>
              <a:rPr lang="en-US" sz="2400" dirty="0">
                <a:solidFill>
                  <a:srgbClr val="0070C0"/>
                </a:solidFill>
              </a:rPr>
              <a:t>what you do </a:t>
            </a:r>
            <a:r>
              <a:rPr lang="en-US" sz="2400" dirty="0"/>
              <a:t>and </a:t>
            </a:r>
            <a:r>
              <a:rPr lang="en-US" sz="2400" dirty="0">
                <a:solidFill>
                  <a:srgbClr val="0070C0"/>
                </a:solidFill>
              </a:rPr>
              <a:t>how you do it. </a:t>
            </a:r>
            <a:r>
              <a:rPr lang="en-US" sz="2400" dirty="0"/>
              <a:t>You should be prepared to change your mind or alter your approach </a:t>
            </a:r>
            <a:r>
              <a:rPr lang="en-US" sz="2400" b="1" dirty="0"/>
              <a:t>in response to what you discover</a:t>
            </a:r>
            <a:r>
              <a:rPr lang="en-US" sz="2400" dirty="0"/>
              <a:t>.</a:t>
            </a:r>
          </a:p>
          <a:p>
            <a:pPr>
              <a:defRPr/>
            </a:pPr>
            <a:r>
              <a:rPr lang="en-US" sz="2400" dirty="0"/>
              <a:t>Should</a:t>
            </a:r>
            <a:r>
              <a:rPr lang="en-US" sz="2400" dirty="0">
                <a:solidFill>
                  <a:srgbClr val="FF0000"/>
                </a:solidFill>
              </a:rPr>
              <a:t> always</a:t>
            </a:r>
            <a:r>
              <a:rPr lang="en-US" sz="2400" dirty="0"/>
              <a:t> write up the literature review soon after reading the papers – otherwise you may forget what you have read.</a:t>
            </a:r>
          </a:p>
          <a:p>
            <a:pPr>
              <a:defRPr/>
            </a:pPr>
            <a:r>
              <a:rPr lang="en-US" sz="2400" dirty="0"/>
              <a:t>Conduct a literature review using internet, books, journals, reports, web sites and other sources.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C10CD-EFB0-435F-86D8-EB965E0986E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CFFA6583-E757-4EA8-B9DB-A1D51C4B80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86E9372-B6E3-431F-BB62-4071BCAF6F3E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9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106033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39A33D2-53EF-4B42-A816-DB88458D8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365671"/>
            <a:ext cx="8578850" cy="55562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Literature review </a:t>
            </a:r>
            <a:endParaRPr lang="en-GB" alt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9C149-6F1F-467B-BD85-A09C649EC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341164"/>
            <a:ext cx="7560840" cy="4175671"/>
          </a:xfrm>
        </p:spPr>
        <p:txBody>
          <a:bodyPr/>
          <a:lstStyle/>
          <a:p>
            <a:pPr>
              <a:defRPr/>
            </a:pPr>
            <a:r>
              <a:rPr lang="en-US" sz="2400" dirty="0"/>
              <a:t>Books, literature reviews and web pages can give an overview of a research area.</a:t>
            </a:r>
          </a:p>
          <a:p>
            <a:pPr>
              <a:defRPr/>
            </a:pPr>
            <a:r>
              <a:rPr lang="en-US" sz="2400" dirty="0"/>
              <a:t>These can help you to learn what a research area is about before having to read primary research.</a:t>
            </a:r>
          </a:p>
          <a:p>
            <a:pPr>
              <a:defRPr/>
            </a:pPr>
            <a:r>
              <a:rPr lang="en-US" sz="2400" dirty="0"/>
              <a:t>Primary research is research papers </a:t>
            </a:r>
            <a:r>
              <a:rPr lang="en-US" sz="2400" dirty="0">
                <a:solidFill>
                  <a:srgbClr val="FF0000"/>
                </a:solidFill>
              </a:rPr>
              <a:t>containing new findings </a:t>
            </a:r>
            <a:r>
              <a:rPr lang="en-US" sz="2400" dirty="0"/>
              <a:t>- not a literature review.</a:t>
            </a:r>
          </a:p>
          <a:p>
            <a:pPr>
              <a:defRPr/>
            </a:pPr>
            <a:r>
              <a:rPr lang="en-US" sz="2400" dirty="0"/>
              <a:t>Literature reviews should always start with reading secondary research, if possible.</a:t>
            </a:r>
          </a:p>
          <a:p>
            <a:pPr>
              <a:defRPr/>
            </a:pPr>
            <a:endParaRPr 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C10CD-EFB0-435F-86D8-EB965E0986E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CFFA6583-E757-4EA8-B9DB-A1D51C4B80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86E9372-B6E3-431F-BB62-4071BCAF6F3E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10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81BDC45B-140F-4493-853A-AD2F73113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-171450"/>
            <a:ext cx="8578850" cy="1008063"/>
          </a:xfrm>
        </p:spPr>
        <p:txBody>
          <a:bodyPr/>
          <a:lstStyle/>
          <a:p>
            <a:r>
              <a:rPr lang="en-GB" altLang="en-US" sz="4000" dirty="0"/>
              <a:t>Step 1: Selecting a Topic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02927E96-9BAF-4284-8436-EEB055196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829" y="1124743"/>
            <a:ext cx="7632848" cy="4391819"/>
          </a:xfrm>
        </p:spPr>
        <p:txBody>
          <a:bodyPr/>
          <a:lstStyle/>
          <a:p>
            <a:r>
              <a:rPr lang="en-US" altLang="en-US" sz="2000" dirty="0"/>
              <a:t>The first stage of the research process is to identify a research topic for investigation. This can be a difficult task, but it is important to the success of the subsequent research project.</a:t>
            </a:r>
          </a:p>
          <a:p>
            <a:endParaRPr lang="en-US" altLang="en-US" sz="2000" dirty="0"/>
          </a:p>
          <a:p>
            <a:r>
              <a:rPr lang="en-US" altLang="en-US" sz="2000" dirty="0"/>
              <a:t>The main of sources of ideas for research topics are your existing interest, literature, social concerns and currents issues.</a:t>
            </a:r>
          </a:p>
          <a:p>
            <a:endParaRPr lang="en-US" altLang="en-US" sz="2000" dirty="0"/>
          </a:p>
          <a:p>
            <a:r>
              <a:rPr lang="en-US" altLang="en-US" sz="2000" dirty="0"/>
              <a:t>Identify a topic for research in health, care or support service provision that is linked to your professional development.</a:t>
            </a:r>
          </a:p>
          <a:p>
            <a:endParaRPr lang="en-US" altLang="en-US" sz="2000" dirty="0"/>
          </a:p>
          <a:p>
            <a:r>
              <a:rPr lang="en-GB" altLang="en-US" sz="2000" dirty="0"/>
              <a:t>The areas you can choose from include, but are not limited, to: Healthy lifestyles, Early years, Maternity, Social work, Smoking cessation, Public services.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2000" dirty="0"/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12ED8-24C9-44ED-AC69-2C02883BAE5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08AA3230-D357-4F72-83C4-9FD6C033B1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B9D3FA4-E535-45E5-90E6-2148B3066CC0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11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E0624C6-00F3-4D2A-8F4F-D554EA143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80068"/>
            <a:ext cx="8578850" cy="1008063"/>
          </a:xfrm>
        </p:spPr>
        <p:txBody>
          <a:bodyPr/>
          <a:lstStyle/>
          <a:p>
            <a:r>
              <a:rPr lang="en-GB" altLang="en-US" sz="4000" dirty="0"/>
              <a:t>Step 2: Literature Search (1 of 2) 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C0387EA-45C6-477E-952B-A23344F74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412775"/>
            <a:ext cx="7776864" cy="4319687"/>
          </a:xfrm>
        </p:spPr>
        <p:txBody>
          <a:bodyPr/>
          <a:lstStyle/>
          <a:p>
            <a:r>
              <a:rPr lang="en-US" altLang="en-US" sz="2400" dirty="0"/>
              <a:t>Identify </a:t>
            </a:r>
            <a:r>
              <a:rPr lang="en-US" altLang="en-US" sz="2400" b="1" dirty="0">
                <a:solidFill>
                  <a:srgbClr val="00B050"/>
                </a:solidFill>
              </a:rPr>
              <a:t>keywords</a:t>
            </a:r>
            <a:r>
              <a:rPr lang="en-US" altLang="en-US" sz="2400" dirty="0"/>
              <a:t> linked to your topic to narrow your search.</a:t>
            </a:r>
          </a:p>
          <a:p>
            <a:r>
              <a:rPr lang="en-US" altLang="en-US" sz="2400" dirty="0"/>
              <a:t>Have a clear </a:t>
            </a:r>
            <a:r>
              <a:rPr lang="en-US" altLang="en-US" sz="2400" b="1" dirty="0"/>
              <a:t>Inclusion</a:t>
            </a:r>
            <a:r>
              <a:rPr lang="en-US" altLang="en-US" sz="2400" dirty="0"/>
              <a:t> and </a:t>
            </a:r>
            <a:r>
              <a:rPr lang="en-US" altLang="en-US" sz="2400" b="1" dirty="0">
                <a:solidFill>
                  <a:srgbClr val="C00000"/>
                </a:solidFill>
              </a:rPr>
              <a:t>exclusion</a:t>
            </a:r>
            <a:r>
              <a:rPr lang="en-US" altLang="en-US" sz="2400" dirty="0"/>
              <a:t> criteria. This may include factors such as age, sex, race, ethnicity, geography etc. that define the parameters of your search. </a:t>
            </a:r>
          </a:p>
          <a:p>
            <a:r>
              <a:rPr lang="en-US" altLang="en-US" sz="2400" dirty="0"/>
              <a:t>Boolean search allows users to combine </a:t>
            </a:r>
            <a:r>
              <a:rPr lang="en-US" altLang="en-US" sz="2400" b="1" dirty="0">
                <a:solidFill>
                  <a:srgbClr val="0070C0"/>
                </a:solidFill>
              </a:rPr>
              <a:t>keywords</a:t>
            </a:r>
            <a:r>
              <a:rPr lang="en-US" altLang="en-US" sz="2400" dirty="0"/>
              <a:t> with operators (or modifiers) such as AND, NOT and OR to further produce more relevant results. </a:t>
            </a:r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EED51-91B5-423F-96A3-2EA03B9D27F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5365" name="Slide Number Placeholder 4">
            <a:extLst>
              <a:ext uri="{FF2B5EF4-FFF2-40B4-BE49-F238E27FC236}">
                <a16:creationId xmlns:a16="http://schemas.microsoft.com/office/drawing/2014/main" id="{6A5B6950-CF7C-4C67-9E80-FE5CC08ACC7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F3A755E-3468-4E11-B222-7560FA3F2F9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12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57513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E0624C6-00F3-4D2A-8F4F-D554EA143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149523"/>
            <a:ext cx="8578850" cy="1008063"/>
          </a:xfrm>
        </p:spPr>
        <p:txBody>
          <a:bodyPr/>
          <a:lstStyle/>
          <a:p>
            <a:r>
              <a:rPr lang="en-GB" altLang="en-US" sz="4000" dirty="0"/>
              <a:t>Step 2: Literature Search (2 of 2)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C0387EA-45C6-477E-952B-A23344F74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412775"/>
            <a:ext cx="8003232" cy="4319687"/>
          </a:xfrm>
        </p:spPr>
        <p:txBody>
          <a:bodyPr/>
          <a:lstStyle/>
          <a:p>
            <a:r>
              <a:rPr lang="en-US" altLang="en-US" sz="2400" dirty="0"/>
              <a:t>Primary sources include historical and legal documents, eyewitness accounts, results of experiments, statistical data, pieces of creative writing, audio and video recordings and speeches.</a:t>
            </a:r>
          </a:p>
          <a:p>
            <a:r>
              <a:rPr lang="en-US" altLang="en-US" sz="2400" dirty="0"/>
              <a:t>Secondary sources are any accounts of something that is not a primary source such as Published research, newspaper articles, and other media are typical secondary sources. Secondary sources can, however, cite both primary sources and secondary sources.</a:t>
            </a:r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EED51-91B5-423F-96A3-2EA03B9D27F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5365" name="Slide Number Placeholder 4">
            <a:extLst>
              <a:ext uri="{FF2B5EF4-FFF2-40B4-BE49-F238E27FC236}">
                <a16:creationId xmlns:a16="http://schemas.microsoft.com/office/drawing/2014/main" id="{6A5B6950-CF7C-4C67-9E80-FE5CC08ACC7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F3A755E-3468-4E11-B222-7560FA3F2F9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F5CC33E-25FE-4D97-B9EB-CB3523366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141387"/>
            <a:ext cx="8578850" cy="1008063"/>
          </a:xfrm>
        </p:spPr>
        <p:txBody>
          <a:bodyPr/>
          <a:lstStyle/>
          <a:p>
            <a:r>
              <a:rPr lang="en-GB" altLang="en-US" sz="4000" dirty="0"/>
              <a:t>Step 3: Develop the argument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6D2821F-A926-4927-9422-A1FDD0DFE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9095"/>
            <a:ext cx="8578850" cy="4319810"/>
          </a:xfrm>
        </p:spPr>
        <p:txBody>
          <a:bodyPr/>
          <a:lstStyle/>
          <a:p>
            <a:r>
              <a:rPr lang="en-US" altLang="en-US" sz="2200" dirty="0"/>
              <a:t>The topic should lead to a focused question, which forms the thread of the research.</a:t>
            </a:r>
          </a:p>
          <a:p>
            <a:r>
              <a:rPr lang="en-US" altLang="en-US" sz="2200" dirty="0"/>
              <a:t>Incorporate the use of legislation, policy, current best practice from well-designed studies, clinician's expertise, patient values and preferences.</a:t>
            </a:r>
          </a:p>
          <a:p>
            <a:r>
              <a:rPr lang="en-US" altLang="en-US" sz="2200" dirty="0"/>
              <a:t>Evidence based research is useful when making important decisions to strengthen the well-being of service users, workers as well as ensuring the </a:t>
            </a:r>
            <a:r>
              <a:rPr lang="en-US" altLang="en-US" sz="2200" dirty="0" err="1"/>
              <a:t>organisation’s</a:t>
            </a:r>
            <a:r>
              <a:rPr lang="en-US" altLang="en-US" sz="2200" dirty="0"/>
              <a:t> success.</a:t>
            </a:r>
          </a:p>
          <a:p>
            <a:r>
              <a:rPr lang="en-US" altLang="en-US" sz="2200" dirty="0"/>
              <a:t>Have a clear focus of your professional link </a:t>
            </a:r>
          </a:p>
          <a:p>
            <a:r>
              <a:rPr lang="en-US" altLang="en-US" sz="2200" dirty="0"/>
              <a:t>Evidence-based practice (EBP) has been shown to increase patient safety, improve clinical outcomes.</a:t>
            </a:r>
          </a:p>
          <a:p>
            <a:endParaRPr lang="en-GB" altLang="en-US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8BAC4-4FD3-4D17-9C43-E6ACF61E24E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6389" name="Slide Number Placeholder 4">
            <a:extLst>
              <a:ext uri="{FF2B5EF4-FFF2-40B4-BE49-F238E27FC236}">
                <a16:creationId xmlns:a16="http://schemas.microsoft.com/office/drawing/2014/main" id="{9C39F5A4-69EE-446D-8FEE-3C355FB336F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D4EB7FA-57F6-44A7-9780-597582B5BE11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F18519F2-90BB-4CDB-A8E6-8753A3FEA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34329"/>
            <a:ext cx="8578850" cy="1008063"/>
          </a:xfrm>
        </p:spPr>
        <p:txBody>
          <a:bodyPr/>
          <a:lstStyle/>
          <a:p>
            <a:r>
              <a:rPr lang="en-GB" altLang="en-US" sz="4000" dirty="0"/>
              <a:t>Step 4: Screen the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45EB8-95EC-499C-B92A-97C21B0CD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574" y="1033661"/>
            <a:ext cx="8578851" cy="453650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/>
              <a:t>Read the abstract and conclusions first (is it really relevant and useful to you? </a:t>
            </a:r>
            <a:r>
              <a:rPr lang="en-US" sz="2000" dirty="0" err="1"/>
              <a:t>Summarise</a:t>
            </a:r>
            <a:r>
              <a:rPr lang="en-US" sz="2000" dirty="0"/>
              <a:t> how it is useful)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/>
              <a:t>Read the whole paper (Are the methods clear? Is the scope of the study appropriate for your use? Make sure that you understand the findings)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/>
              <a:t>Read the abstract and conclusions again (To make sure that you have understood the results and their context)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/>
              <a:t>The discussion of </a:t>
            </a:r>
            <a:r>
              <a:rPr lang="en-US" sz="2000" b="1" dirty="0"/>
              <a:t>limitations</a:t>
            </a:r>
            <a:r>
              <a:rPr lang="en-US" sz="2000" dirty="0"/>
              <a:t>. (Should be near the end of the paper, read to make sure that the findings really apply to the situation in which you are using them)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/>
              <a:t>How </a:t>
            </a:r>
            <a:r>
              <a:rPr lang="en-US" sz="2000" b="1" dirty="0"/>
              <a:t>significant</a:t>
            </a:r>
            <a:r>
              <a:rPr lang="en-US" sz="2000" dirty="0"/>
              <a:t> is the work? (Does it make a major contribution? How does it complement other papers?)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>
                <a:solidFill>
                  <a:srgbClr val="C00000"/>
                </a:solidFill>
              </a:rPr>
              <a:t>  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>
                <a:solidFill>
                  <a:srgbClr val="C00000"/>
                </a:solidFill>
              </a:rPr>
              <a:t>BOUNDARIES, LIMITATIONS, CONCLUSIONS</a:t>
            </a:r>
            <a:endParaRPr lang="en-US" sz="20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0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3E7DEF-E23E-424A-80C4-4BC0A6B8360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7413" name="Slide Number Placeholder 4">
            <a:extLst>
              <a:ext uri="{FF2B5EF4-FFF2-40B4-BE49-F238E27FC236}">
                <a16:creationId xmlns:a16="http://schemas.microsoft.com/office/drawing/2014/main" id="{8C01D584-7B4F-45DC-8753-1252EC1D8AB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F91231B-8647-4383-8D16-EB9966FC9EF0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808D1A03-57C6-46CF-808C-0D334D6E7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114300"/>
            <a:ext cx="8578850" cy="1008063"/>
          </a:xfrm>
        </p:spPr>
        <p:txBody>
          <a:bodyPr/>
          <a:lstStyle/>
          <a:p>
            <a:r>
              <a:rPr lang="en-GB" altLang="en-US" sz="4000" dirty="0"/>
              <a:t>Selective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96F08-E8E0-42C4-A3E1-27DE18580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1772816"/>
            <a:ext cx="6129883" cy="3888208"/>
          </a:xfrm>
        </p:spPr>
        <p:txBody>
          <a:bodyPr/>
          <a:lstStyle/>
          <a:p>
            <a:pPr>
              <a:defRPr/>
            </a:pPr>
            <a:r>
              <a:rPr lang="en-US" sz="2000" b="1" dirty="0"/>
              <a:t>Skimming</a:t>
            </a:r>
            <a:r>
              <a:rPr lang="en-US" sz="2000" dirty="0"/>
              <a:t> is about reading the article in order to get the </a:t>
            </a:r>
            <a:r>
              <a:rPr lang="en-US" sz="2000" dirty="0">
                <a:solidFill>
                  <a:srgbClr val="0070C0"/>
                </a:solidFill>
              </a:rPr>
              <a:t>general idea of it</a:t>
            </a:r>
            <a:r>
              <a:rPr lang="en-US" sz="2000" dirty="0"/>
              <a:t>. </a:t>
            </a:r>
          </a:p>
          <a:p>
            <a:pPr>
              <a:defRPr/>
            </a:pPr>
            <a:r>
              <a:rPr lang="en-US" sz="2000" b="1" dirty="0"/>
              <a:t>Scanning</a:t>
            </a:r>
            <a:r>
              <a:rPr lang="en-US" sz="2000" dirty="0"/>
              <a:t> is about </a:t>
            </a:r>
            <a:r>
              <a:rPr lang="en-US" sz="2000" dirty="0">
                <a:solidFill>
                  <a:srgbClr val="0070C0"/>
                </a:solidFill>
              </a:rPr>
              <a:t>locating a specific </a:t>
            </a:r>
            <a:r>
              <a:rPr lang="en-US" sz="2000" dirty="0"/>
              <a:t>text or phrase in a document.</a:t>
            </a:r>
          </a:p>
          <a:p>
            <a:pPr>
              <a:defRPr/>
            </a:pPr>
            <a:r>
              <a:rPr lang="en-US" sz="2000" dirty="0"/>
              <a:t>Look for materials at that focus on scholarly resources. </a:t>
            </a:r>
          </a:p>
          <a:p>
            <a:pPr>
              <a:defRPr/>
            </a:pPr>
            <a:r>
              <a:rPr lang="en-US" sz="2000" dirty="0"/>
              <a:t>Compare several opinions. </a:t>
            </a:r>
          </a:p>
          <a:p>
            <a:pPr>
              <a:defRPr/>
            </a:pPr>
            <a:r>
              <a:rPr lang="en-US" sz="2000" dirty="0"/>
              <a:t>When you do not understand the paper or its too complex: Consider reviewing the </a:t>
            </a:r>
            <a:r>
              <a:rPr lang="en-US" sz="2000" b="1" dirty="0"/>
              <a:t>outcomes of the research</a:t>
            </a:r>
            <a:r>
              <a:rPr lang="en-US" sz="2000" dirty="0"/>
              <a:t> and not the technical details.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93E0B-B009-4E35-A54F-04BD5D9A579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8437" name="Slide Number Placeholder 4">
            <a:extLst>
              <a:ext uri="{FF2B5EF4-FFF2-40B4-BE49-F238E27FC236}">
                <a16:creationId xmlns:a16="http://schemas.microsoft.com/office/drawing/2014/main" id="{02C8C885-E95F-4E4C-B951-1FC4529539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DEC7B3F-4466-4578-BF65-E9E2F2EAE9E0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16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pic>
        <p:nvPicPr>
          <p:cNvPr id="18438" name="Picture 5">
            <a:extLst>
              <a:ext uri="{FF2B5EF4-FFF2-40B4-BE49-F238E27FC236}">
                <a16:creationId xmlns:a16="http://schemas.microsoft.com/office/drawing/2014/main" id="{957F10CD-2318-4F08-A51C-82B893453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083" y="2132856"/>
            <a:ext cx="2448967" cy="3198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72FDE775-939A-4A07-9970-A3CEA1754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114300"/>
            <a:ext cx="8578850" cy="1008063"/>
          </a:xfrm>
        </p:spPr>
        <p:txBody>
          <a:bodyPr/>
          <a:lstStyle/>
          <a:p>
            <a:r>
              <a:rPr lang="en-GB" altLang="en-US" sz="4000" dirty="0"/>
              <a:t>Step 5: Critique the literature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695F2E66-1229-4C78-B8E2-ED1823457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7920880" cy="4031778"/>
          </a:xfrm>
        </p:spPr>
        <p:txBody>
          <a:bodyPr/>
          <a:lstStyle/>
          <a:p>
            <a:r>
              <a:rPr lang="en-US" altLang="en-US" sz="2000" dirty="0"/>
              <a:t>Evaluate your results: Look for articles published in scholarly journals or sources that require certain standards or criteria be met before publication.</a:t>
            </a:r>
          </a:p>
          <a:p>
            <a:endParaRPr lang="en-US" altLang="en-US" sz="2000" dirty="0"/>
          </a:p>
          <a:p>
            <a:r>
              <a:rPr lang="en-US" altLang="en-US" sz="2000" dirty="0"/>
              <a:t>Critical appraisal method that will answer these questions: What question did the study address? Were the methods valid? What are the results? How do the results apply to your practice?</a:t>
            </a:r>
          </a:p>
          <a:p>
            <a:endParaRPr lang="en-US" altLang="en-US" sz="2000" dirty="0"/>
          </a:p>
          <a:p>
            <a:r>
              <a:rPr lang="en-US" altLang="en-US" sz="2000" dirty="0"/>
              <a:t>Your literature review should not simply be descriptive but should also provide a critical analysis of the body of work and demonstrate that you understand how it fits together as a whole and how your own research fits with previous studies.</a:t>
            </a:r>
          </a:p>
          <a:p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32D19-8AEE-4CD0-BB75-3A32E8CB992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19461" name="Slide Number Placeholder 4">
            <a:extLst>
              <a:ext uri="{FF2B5EF4-FFF2-40B4-BE49-F238E27FC236}">
                <a16:creationId xmlns:a16="http://schemas.microsoft.com/office/drawing/2014/main" id="{8BB8330C-9606-4878-B347-E9BAFBAB965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CED93FB-4237-41AE-A2DF-9A4D29575F30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17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E87E476C-A183-4E57-9767-7546D1D8C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136525"/>
            <a:ext cx="8578850" cy="1008063"/>
          </a:xfrm>
        </p:spPr>
        <p:txBody>
          <a:bodyPr/>
          <a:lstStyle/>
          <a:p>
            <a:r>
              <a:rPr lang="en-GB" altLang="en-US" sz="4000" dirty="0"/>
              <a:t>Step 6: Write the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6936F-D59F-4900-9EF3-D29A5F2D6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340767"/>
            <a:ext cx="7704856" cy="417579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000" dirty="0"/>
              <a:t>The most characteristic features of critical writing are: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000" dirty="0"/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sz="2000" dirty="0"/>
              <a:t>A clear and confident refusal to accept the conclusions of other writers without evaluating the arguments and evidence that they provide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sz="2000" dirty="0"/>
              <a:t>A balanced presentation of reasons why the conclusions of other writers may be accepted or may need to be treated with caution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sz="2000" dirty="0"/>
              <a:t>A clear presentation of your own evidence and argument, leading to your conclusion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sz="2000" dirty="0"/>
              <a:t>A recognition of the limitations in your own evidence, argument, and conclusion.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EA9D3-BB73-4026-93B4-F2EF4C4E8B7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20485" name="Slide Number Placeholder 4">
            <a:extLst>
              <a:ext uri="{FF2B5EF4-FFF2-40B4-BE49-F238E27FC236}">
                <a16:creationId xmlns:a16="http://schemas.microsoft.com/office/drawing/2014/main" id="{789369F8-6728-4FDF-A53D-8E048470E8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8FC8123-4C62-49F6-BADE-E215282545F0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18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239B5DB-7A63-4988-AFF3-D19D7A3A2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136525"/>
            <a:ext cx="4449763" cy="989013"/>
          </a:xfrm>
        </p:spPr>
        <p:txBody>
          <a:bodyPr/>
          <a:lstStyle/>
          <a:p>
            <a:r>
              <a:rPr lang="en-GB" altLang="en-US"/>
              <a:t>RECAP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2C5010E6-D58D-4665-A981-23B1177FE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22388"/>
            <a:ext cx="8578850" cy="40322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AAECC-F1F2-43E4-A78F-A50D39CEE13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21509" name="Slide Number Placeholder 4">
            <a:extLst>
              <a:ext uri="{FF2B5EF4-FFF2-40B4-BE49-F238E27FC236}">
                <a16:creationId xmlns:a16="http://schemas.microsoft.com/office/drawing/2014/main" id="{CC6BE60D-8353-42FF-8AE7-435C0CE769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CFC5E18-138A-4E73-A0C3-3D45862B722E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19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pic>
        <p:nvPicPr>
          <p:cNvPr id="21510" name="Picture 5">
            <a:extLst>
              <a:ext uri="{FF2B5EF4-FFF2-40B4-BE49-F238E27FC236}">
                <a16:creationId xmlns:a16="http://schemas.microsoft.com/office/drawing/2014/main" id="{5FDC60C0-E05F-404D-BDD5-8F8298AD2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125538"/>
            <a:ext cx="8642350" cy="441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9107574F-3DAA-480E-BE2E-146444BB1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QUESTION TIME</a:t>
            </a:r>
          </a:p>
        </p:txBody>
      </p:sp>
      <p:pic>
        <p:nvPicPr>
          <p:cNvPr id="22531" name="Content Placeholder 5">
            <a:extLst>
              <a:ext uri="{FF2B5EF4-FFF2-40B4-BE49-F238E27FC236}">
                <a16:creationId xmlns:a16="http://schemas.microsoft.com/office/drawing/2014/main" id="{EFAA02D2-4D4D-46BB-B78F-F366CDF3A28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48038" y="2359025"/>
            <a:ext cx="2146300" cy="213995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96A99-590E-4347-BCDB-FD11511C153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329EE58-E6A4-4677-BD48-D1D3A6272A9B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22533" name="Slide Number Placeholder 4">
            <a:extLst>
              <a:ext uri="{FF2B5EF4-FFF2-40B4-BE49-F238E27FC236}">
                <a16:creationId xmlns:a16="http://schemas.microsoft.com/office/drawing/2014/main" id="{7167699F-7065-4BC5-8C01-F22257A31EA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45A0BC-A821-44D2-9D1C-07D9847253A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2534" name="Picture 6">
            <a:extLst>
              <a:ext uri="{FF2B5EF4-FFF2-40B4-BE49-F238E27FC236}">
                <a16:creationId xmlns:a16="http://schemas.microsoft.com/office/drawing/2014/main" id="{3A2BB269-358D-43A7-A078-7AF2640A33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3" y="1417638"/>
            <a:ext cx="1871662" cy="244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Picture 7">
            <a:extLst>
              <a:ext uri="{FF2B5EF4-FFF2-40B4-BE49-F238E27FC236}">
                <a16:creationId xmlns:a16="http://schemas.microsoft.com/office/drawing/2014/main" id="{07F26C46-E016-4043-A487-C319C7927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3644900"/>
            <a:ext cx="2468562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5D1A47B9-C36A-4D3C-B871-B2C512FA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Next week…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9F5050E2-F7D7-4119-9B13-78B7CF534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r>
              <a:rPr lang="en-GB" altLang="en-US" sz="2800" dirty="0"/>
              <a:t>In Week 4 we will discuss how you can analyse and synthesise information from a literature review using thematic analysis as an example.</a:t>
            </a:r>
          </a:p>
          <a:p>
            <a:r>
              <a:rPr lang="en-GB" altLang="en-US" sz="2800" dirty="0"/>
              <a:t>In Week 4 you should start analysing the literature that you will use in your secondary research (3-5 articles).</a:t>
            </a:r>
          </a:p>
          <a:p>
            <a:r>
              <a:rPr lang="en-GB" altLang="en-US" sz="2800" dirty="0"/>
              <a:t>It is suggested to bring your device/laptop with you in class.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EF075-363B-437D-AFBA-0D2EEC341C4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AB574C-9172-4FAA-B576-15CE39DB893A}" type="datetime1">
              <a:rPr lang="en-GB" altLang="en-US" smtClean="0"/>
              <a:pPr>
                <a:defRPr/>
              </a:pPr>
              <a:t>23/10/2021</a:t>
            </a:fld>
            <a:endParaRPr lang="en-GB" altLang="en-US" dirty="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D412175-E48B-45A7-85E3-629DF2688F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C755469-B4F3-403F-A93B-217182A35F1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8790AD4-C0BC-4F19-8F99-287FB3873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7" y="-1"/>
            <a:ext cx="8964613" cy="119697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References &amp; Essential Readings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F9655756-225C-4FB1-B2A0-AD6B3BA79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668" y="1124744"/>
            <a:ext cx="8856663" cy="403222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Aveyard, H. (2014) Doing a Literature Review in Health and Social Care. Buckingham: OU Press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Aveyard, H (2015) A Beginner's Guide To Critical Thinking And Writing In Health And Social Care Open University Press London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Bell, J. (2005) Doing your research project – A guide for first time researchers in Health and Social Science. Buckingham: OU Press   </a:t>
            </a: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Bruce, L. (2007) Understanding Research and Evidence Based Practice (Health and Social Care: Knowledge and skills). London: Reflect Press   Saks, M. &amp; Alsop, J. (2012) Researching Health: Qualitative, Quantitative and Mixed Methods. London: Sage Publications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Denscombe, M. (2007) The Good Research Guide. Buckingham: OU Press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Ridley, D. (2012) The Literature Review: A Step by Step Guide for Students. London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NHS Careers 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https://www.healthcareers.nhs.uk/explore-roles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Prospects 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https://www.prospects.ac.uk/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Skills for Care 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https://www.skillsforcare.org.uk/Careers-in-care/Starting-your-career/Starting-your-career.aspx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3">
            <a:extLst>
              <a:ext uri="{FF2B5EF4-FFF2-40B4-BE49-F238E27FC236}">
                <a16:creationId xmlns:a16="http://schemas.microsoft.com/office/drawing/2014/main" id="{83163A22-5B42-486F-926E-9F7912B1F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44675"/>
            <a:ext cx="8229600" cy="1143000"/>
          </a:xfrm>
        </p:spPr>
        <p:txBody>
          <a:bodyPr/>
          <a:lstStyle/>
          <a:p>
            <a:r>
              <a:rPr lang="en-GB" altLang="en-US" sz="6600" dirty="0"/>
              <a:t>Any Questions?</a:t>
            </a:r>
          </a:p>
        </p:txBody>
      </p:sp>
      <p:sp>
        <p:nvSpPr>
          <p:cNvPr id="11267" name="Slide Number Placeholder 2">
            <a:extLst>
              <a:ext uri="{FF2B5EF4-FFF2-40B4-BE49-F238E27FC236}">
                <a16:creationId xmlns:a16="http://schemas.microsoft.com/office/drawing/2014/main" id="{678E366D-CD8F-4F3D-903A-E1739181FB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81127EE-E8C8-4FA4-999B-AEFF7FBDD3D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1268" name="TextBox 1">
            <a:extLst>
              <a:ext uri="{FF2B5EF4-FFF2-40B4-BE49-F238E27FC236}">
                <a16:creationId xmlns:a16="http://schemas.microsoft.com/office/drawing/2014/main" id="{DB302ED3-1B1F-4ED3-91E2-60344FADAC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3687763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1700</Words>
  <Application>Microsoft Office PowerPoint</Application>
  <PresentationFormat>On-screen Show (4:3)</PresentationFormat>
  <Paragraphs>175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Lesson Objectives</vt:lpstr>
      <vt:lpstr> Module Aim &amp; Learning Outcomes </vt:lpstr>
      <vt:lpstr>Recap</vt:lpstr>
      <vt:lpstr>Activity</vt:lpstr>
      <vt:lpstr>Literature review</vt:lpstr>
      <vt:lpstr>Features of a literature review</vt:lpstr>
      <vt:lpstr>The literature review process</vt:lpstr>
      <vt:lpstr>Literature review </vt:lpstr>
      <vt:lpstr>Literature review </vt:lpstr>
      <vt:lpstr>Step 1: Selecting a Topic</vt:lpstr>
      <vt:lpstr>Step 2: Literature Search (1 of 2)  </vt:lpstr>
      <vt:lpstr>Step 2: Literature Search (2 of 2) </vt:lpstr>
      <vt:lpstr>Step 3: Develop the argument</vt:lpstr>
      <vt:lpstr>Step 4: Screen the Literature</vt:lpstr>
      <vt:lpstr>Selective Reading</vt:lpstr>
      <vt:lpstr>Step 5: Critique the literature</vt:lpstr>
      <vt:lpstr>Step 6: Write the Review </vt:lpstr>
      <vt:lpstr>RECAP</vt:lpstr>
      <vt:lpstr>QUESTION TIME</vt:lpstr>
      <vt:lpstr>Next week…</vt:lpstr>
      <vt:lpstr>References &amp; Essential Readings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Eleni Koutsogeorgou</cp:lastModifiedBy>
  <cp:revision>73</cp:revision>
  <cp:lastPrinted>1601-01-01T00:00:00Z</cp:lastPrinted>
  <dcterms:created xsi:type="dcterms:W3CDTF">2002-10-07T19:43:58Z</dcterms:created>
  <dcterms:modified xsi:type="dcterms:W3CDTF">2021-10-23T16:33:25Z</dcterms:modified>
</cp:coreProperties>
</file>