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9" r:id="rId1"/>
  </p:sldMasterIdLst>
  <p:notesMasterIdLst>
    <p:notesMasterId r:id="rId27"/>
  </p:notesMasterIdLst>
  <p:sldIdLst>
    <p:sldId id="292" r:id="rId2"/>
    <p:sldId id="293" r:id="rId3"/>
    <p:sldId id="294" r:id="rId4"/>
    <p:sldId id="295" r:id="rId5"/>
    <p:sldId id="296" r:id="rId6"/>
    <p:sldId id="297" r:id="rId7"/>
    <p:sldId id="300" r:id="rId8"/>
    <p:sldId id="298" r:id="rId9"/>
    <p:sldId id="299" r:id="rId10"/>
    <p:sldId id="302" r:id="rId11"/>
    <p:sldId id="287" r:id="rId12"/>
    <p:sldId id="257" r:id="rId13"/>
    <p:sldId id="288" r:id="rId14"/>
    <p:sldId id="289" r:id="rId15"/>
    <p:sldId id="290" r:id="rId16"/>
    <p:sldId id="291" r:id="rId17"/>
    <p:sldId id="303" r:id="rId18"/>
    <p:sldId id="264" r:id="rId19"/>
    <p:sldId id="265" r:id="rId20"/>
    <p:sldId id="266" r:id="rId21"/>
    <p:sldId id="272" r:id="rId22"/>
    <p:sldId id="273" r:id="rId23"/>
    <p:sldId id="285" r:id="rId24"/>
    <p:sldId id="275" r:id="rId25"/>
    <p:sldId id="301" r:id="rId2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8" autoAdjust="0"/>
    <p:restoredTop sz="94660"/>
  </p:normalViewPr>
  <p:slideViewPr>
    <p:cSldViewPr snapToGrid="0">
      <p:cViewPr varScale="1">
        <p:scale>
          <a:sx n="82" d="100"/>
          <a:sy n="82" d="100"/>
        </p:scale>
        <p:origin x="459"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CA33A2-9A4B-4EF3-92EA-EEC3E3C83E8B}" type="datetimeFigureOut">
              <a:rPr lang="en-GB" smtClean="0"/>
              <a:t>22/03/2021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D4CF4D-3A45-4370-82D8-844A055F9132}" type="slidenum">
              <a:rPr lang="en-GB" smtClean="0"/>
              <a:t>‹#›</a:t>
            </a:fld>
            <a:endParaRPr lang="en-GB"/>
          </a:p>
        </p:txBody>
      </p:sp>
    </p:spTree>
    <p:extLst>
      <p:ext uri="{BB962C8B-B14F-4D97-AF65-F5344CB8AC3E}">
        <p14:creationId xmlns:p14="http://schemas.microsoft.com/office/powerpoint/2010/main" val="760684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Adapted from material in chapters 4 and 10 of Weaver, Success In</a:t>
            </a:r>
            <a:r>
              <a:rPr lang="en-GB" baseline="0" dirty="0" smtClean="0"/>
              <a:t> Your Project</a:t>
            </a:r>
            <a:endParaRPr lang="en-GB" dirty="0"/>
          </a:p>
        </p:txBody>
      </p:sp>
      <p:sp>
        <p:nvSpPr>
          <p:cNvPr id="4" name="Slide Number Placeholder 3"/>
          <p:cNvSpPr>
            <a:spLocks noGrp="1"/>
          </p:cNvSpPr>
          <p:nvPr>
            <p:ph type="sldNum" sz="quarter" idx="10"/>
          </p:nvPr>
        </p:nvSpPr>
        <p:spPr/>
        <p:txBody>
          <a:bodyPr/>
          <a:lstStyle/>
          <a:p>
            <a:fld id="{1525BB4A-8CDF-4A88-90FA-F8FE6AA5FB5F}" type="slidenum">
              <a:rPr lang="en-GB" smtClean="0"/>
              <a:t>1</a:t>
            </a:fld>
            <a:endParaRPr lang="en-GB"/>
          </a:p>
        </p:txBody>
      </p:sp>
    </p:spTree>
    <p:extLst>
      <p:ext uri="{BB962C8B-B14F-4D97-AF65-F5344CB8AC3E}">
        <p14:creationId xmlns:p14="http://schemas.microsoft.com/office/powerpoint/2010/main" val="220621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fld id="{4AAD347D-5ACD-4C99-B74B-A9C85AD731AF}" type="datetimeFigureOut">
              <a:rPr lang="en-US" smtClean="0"/>
              <a:t>3/22/2021</a:t>
            </a:fld>
            <a:endParaRPr lang="en-US" dirty="0"/>
          </a:p>
        </p:txBody>
      </p:sp>
      <p:sp>
        <p:nvSpPr>
          <p:cNvPr id="17" name="Footer Placeholder 16"/>
          <p:cNvSpPr>
            <a:spLocks noGrp="1"/>
          </p:cNvSpPr>
          <p:nvPr>
            <p:ph type="ftr" sz="quarter" idx="11"/>
          </p:nvPr>
        </p:nvSpPr>
        <p:spPr>
          <a:xfrm>
            <a:off x="5410200" y="4205288"/>
            <a:ext cx="1295400" cy="457200"/>
          </a:xfrm>
        </p:spPr>
        <p:txBody>
          <a:bodyPr/>
          <a:lstStyle/>
          <a:p>
            <a:endParaRPr lang="en-US" dirty="0"/>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1052349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45736"/>
            <a:ext cx="8229600" cy="1066800"/>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a:xfrm>
            <a:off x="457200" y="1552160"/>
            <a:ext cx="8229600" cy="4829168"/>
          </a:xfrm>
        </p:spPr>
        <p:txBody>
          <a:bodyPr/>
          <a:lstStyle/>
          <a:p>
            <a:pPr lvl="0" eaLnBrk="1" latinLnBrk="0" hangingPunct="1"/>
            <a:r>
              <a:rPr lang="en-US" smtClean="0"/>
              <a:t>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314732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Edit Master text styles</a:t>
            </a:r>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630350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60909"/>
            <a:ext cx="8229600" cy="1066800"/>
          </a:xfrm>
        </p:spPr>
        <p:txBody>
          <a:bodyPr/>
          <a:lstStyle/>
          <a:p>
            <a:r>
              <a:rPr kumimoji="0" lang="en-US" smtClean="0"/>
              <a:t>Click to edit Master title style</a:t>
            </a:r>
            <a:endParaRPr kumimoji="0" lang="en-US" dirty="0"/>
          </a:p>
        </p:txBody>
      </p:sp>
      <p:sp>
        <p:nvSpPr>
          <p:cNvPr id="3" name="Content Placeholder 2"/>
          <p:cNvSpPr>
            <a:spLocks noGrp="1"/>
          </p:cNvSpPr>
          <p:nvPr>
            <p:ph sz="half" idx="1"/>
          </p:nvPr>
        </p:nvSpPr>
        <p:spPr>
          <a:xfrm>
            <a:off x="457200" y="1567333"/>
            <a:ext cx="403860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567333"/>
            <a:ext cx="403860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69006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r>
              <a:rPr lang="en-GB" smtClean="0"/>
              <a:t>Dr Nik Whitehead</a:t>
            </a:r>
            <a:endParaRPr lang="en-GB"/>
          </a:p>
        </p:txBody>
      </p:sp>
      <p:sp>
        <p:nvSpPr>
          <p:cNvPr id="27" name="Slide Number Placeholder 26"/>
          <p:cNvSpPr>
            <a:spLocks noGrp="1"/>
          </p:cNvSpPr>
          <p:nvPr>
            <p:ph type="sldNum" sz="quarter" idx="11"/>
          </p:nvPr>
        </p:nvSpPr>
        <p:spPr/>
        <p:txBody>
          <a:bodyPr rtlCol="0"/>
          <a:lstStyle/>
          <a:p>
            <a:fld id="{D57F1E4F-1CFF-5643-939E-02111984F565}" type="slidenum">
              <a:rPr lang="en-US" smtClean="0"/>
              <a:t>‹#›</a:t>
            </a:fld>
            <a:endParaRPr lang="en-US" dirty="0"/>
          </a:p>
        </p:txBody>
      </p:sp>
      <p:sp>
        <p:nvSpPr>
          <p:cNvPr id="28" name="Footer Placeholder 27"/>
          <p:cNvSpPr>
            <a:spLocks noGrp="1"/>
          </p:cNvSpPr>
          <p:nvPr>
            <p:ph type="ftr" sz="quarter" idx="12"/>
          </p:nvPr>
        </p:nvSpPr>
        <p:spPr/>
        <p:txBody>
          <a:bodyPr rtlCol="0"/>
          <a:lstStyle/>
          <a:p>
            <a:endParaRPr lang="en-GB"/>
          </a:p>
        </p:txBody>
      </p:sp>
    </p:spTree>
    <p:extLst>
      <p:ext uri="{BB962C8B-B14F-4D97-AF65-F5344CB8AC3E}">
        <p14:creationId xmlns:p14="http://schemas.microsoft.com/office/powerpoint/2010/main" val="4068993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5" name="Slide Number Placeholder 4"/>
          <p:cNvSpPr>
            <a:spLocks noGrp="1"/>
          </p:cNvSpPr>
          <p:nvPr>
            <p:ph type="sldNum" sz="quarter" idx="12"/>
          </p:nvPr>
        </p:nvSpPr>
        <p:spPr>
          <a:xfrm>
            <a:off x="8174736" y="2272"/>
            <a:ext cx="762000" cy="365760"/>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64559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smtClean="0"/>
              <a:t>Dr Nik Whitehead</a:t>
            </a:r>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673638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509A250-FF31-4206-8172-F9D3106AACB1}" type="datetimeFigureOut">
              <a:rPr lang="en-US" smtClean="0"/>
              <a:t>3/22/2021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783778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184479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509A250-FF31-4206-8172-F9D3106AACB1}" type="datetimeFigureOut">
              <a:rPr lang="en-US" smtClean="0"/>
              <a:t>3/22/2021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4896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509A250-FF31-4206-8172-F9D3106AACB1}" type="datetimeFigureOut">
              <a:rPr lang="en-US" smtClean="0"/>
              <a:t>3/22/2021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093910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4AAD347D-5ACD-4C99-B74B-A9C85AD731AF}" type="datetimeFigureOut">
              <a:rPr lang="en-US" smtClean="0"/>
              <a:t>3/22/2021</a:t>
            </a:fld>
            <a:endParaRPr lang="en-US" dirty="0"/>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1363758939"/>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hf sldNum="0"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engc.org.uk/media/2337/statement-of-ethical-principles-2014.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ico.org.uk/for-organisations/guide-to-data-protection/guide-to-the-general-data-protection-regulation-gdpr/"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uwtsd.ac.uk/media/uwtsd-website/content-assets/documents/academic-office/aqh-appendices/pg/PG2-Application_for_Ethical_Approval_10-2020.docx"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mailto:nicola.whitehead@uwtsd.ac.uk"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 Methods</a:t>
            </a:r>
            <a:endParaRPr lang="en-GB" dirty="0"/>
          </a:p>
        </p:txBody>
      </p:sp>
      <p:sp>
        <p:nvSpPr>
          <p:cNvPr id="3" name="Subtitle 2"/>
          <p:cNvSpPr>
            <a:spLocks noGrp="1"/>
          </p:cNvSpPr>
          <p:nvPr>
            <p:ph type="subTitle" idx="1"/>
          </p:nvPr>
        </p:nvSpPr>
        <p:spPr/>
        <p:txBody>
          <a:bodyPr/>
          <a:lstStyle/>
          <a:p>
            <a:endParaRPr lang="en-GB" dirty="0"/>
          </a:p>
          <a:p>
            <a:r>
              <a:rPr lang="en-GB" dirty="0" smtClean="0"/>
              <a:t>Workshop 6</a:t>
            </a:r>
          </a:p>
          <a:p>
            <a:r>
              <a:rPr lang="en-GB" dirty="0" smtClean="0"/>
              <a:t>Project Proposal &amp; Ethics Form</a:t>
            </a:r>
          </a:p>
        </p:txBody>
      </p:sp>
    </p:spTree>
    <p:extLst>
      <p:ext uri="{BB962C8B-B14F-4D97-AF65-F5344CB8AC3E}">
        <p14:creationId xmlns:p14="http://schemas.microsoft.com/office/powerpoint/2010/main" val="2425037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accent2"/>
                </a:solidFill>
              </a:rPr>
              <a:t>The Project Proposal</a:t>
            </a:r>
            <a:endParaRPr lang="en-GB" dirty="0">
              <a:solidFill>
                <a:schemeClr val="accent2"/>
              </a:solidFill>
            </a:endParaRP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879742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p:txBody>
          <a:bodyPr/>
          <a:lstStyle/>
          <a:p>
            <a:r>
              <a:rPr lang="en-GB" dirty="0" smtClean="0"/>
              <a:t>Essentially, the purpose of the project proposal is to establish exactly what is to be achieved by the project and to establish a plan to do this. </a:t>
            </a:r>
          </a:p>
          <a:p>
            <a:endParaRPr lang="en-GB" dirty="0" smtClean="0"/>
          </a:p>
          <a:p>
            <a:r>
              <a:rPr lang="en-GB" dirty="0" smtClean="0"/>
              <a:t>It should be regarded as a sort of contract between you and your supervisor  </a:t>
            </a:r>
          </a:p>
          <a:p>
            <a:endParaRPr lang="en-GB" b="1" dirty="0" smtClean="0"/>
          </a:p>
          <a:p>
            <a:endParaRPr lang="en-GB" b="1" dirty="0" smtClean="0"/>
          </a:p>
        </p:txBody>
      </p:sp>
      <p:sp>
        <p:nvSpPr>
          <p:cNvPr id="7170" name="Rectangle 2"/>
          <p:cNvSpPr>
            <a:spLocks noGrp="1" noChangeArrowheads="1"/>
          </p:cNvSpPr>
          <p:nvPr>
            <p:ph type="title"/>
          </p:nvPr>
        </p:nvSpPr>
        <p:spPr/>
        <p:txBody>
          <a:bodyPr>
            <a:normAutofit/>
          </a:bodyPr>
          <a:lstStyle/>
          <a:p>
            <a:pPr fontAlgn="auto">
              <a:spcAft>
                <a:spcPts val="0"/>
              </a:spcAft>
              <a:defRPr/>
            </a:pPr>
            <a:r>
              <a:rPr lang="en-GB" smtClean="0"/>
              <a:t>Purpose of Proposal</a:t>
            </a:r>
            <a:endParaRPr lang="en-US" altLang="zh-CN" smtClean="0">
              <a:ea typeface="宋体" charset="-122"/>
            </a:endParaRPr>
          </a:p>
        </p:txBody>
      </p:sp>
    </p:spTree>
    <p:extLst>
      <p:ext uri="{BB962C8B-B14F-4D97-AF65-F5344CB8AC3E}">
        <p14:creationId xmlns:p14="http://schemas.microsoft.com/office/powerpoint/2010/main" val="2751774187"/>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idx="1"/>
          </p:nvPr>
        </p:nvSpPr>
        <p:spPr/>
        <p:txBody>
          <a:bodyPr/>
          <a:lstStyle/>
          <a:p>
            <a:r>
              <a:rPr lang="en-GB" dirty="0" smtClean="0"/>
              <a:t>Introduction / Background to the research</a:t>
            </a:r>
          </a:p>
          <a:p>
            <a:r>
              <a:rPr lang="en-GB" dirty="0" smtClean="0"/>
              <a:t>Project Design</a:t>
            </a:r>
          </a:p>
          <a:p>
            <a:r>
              <a:rPr lang="en-GB" dirty="0" smtClean="0"/>
              <a:t>Resources &amp; Planning</a:t>
            </a:r>
            <a:endParaRPr lang="en-GB" dirty="0"/>
          </a:p>
        </p:txBody>
      </p:sp>
    </p:spTree>
    <p:extLst>
      <p:ext uri="{BB962C8B-B14F-4D97-AF65-F5344CB8AC3E}">
        <p14:creationId xmlns:p14="http://schemas.microsoft.com/office/powerpoint/2010/main" val="1531823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 Background</a:t>
            </a:r>
            <a:endParaRPr lang="en-GB" dirty="0"/>
          </a:p>
        </p:txBody>
      </p:sp>
      <p:sp>
        <p:nvSpPr>
          <p:cNvPr id="3" name="Content Placeholder 2"/>
          <p:cNvSpPr>
            <a:spLocks noGrp="1"/>
          </p:cNvSpPr>
          <p:nvPr>
            <p:ph idx="1"/>
          </p:nvPr>
        </p:nvSpPr>
        <p:spPr/>
        <p:txBody>
          <a:bodyPr>
            <a:normAutofit fontScale="85000" lnSpcReduction="20000"/>
          </a:bodyPr>
          <a:lstStyle/>
          <a:p>
            <a:pPr lvl="0"/>
            <a:r>
              <a:rPr lang="en-GB" dirty="0"/>
              <a:t>Give your research a working title.</a:t>
            </a:r>
          </a:p>
          <a:p>
            <a:pPr lvl="0"/>
            <a:r>
              <a:rPr lang="en-GB" dirty="0"/>
              <a:t>Describe clearly the background to the subject area of study.  This should involve a mini critical review of the literature pertaining to your research topic (diverse sources such as academic, governmental and industrial literature).  Ensure that </a:t>
            </a:r>
            <a:r>
              <a:rPr lang="en-GB" u="sng" dirty="0"/>
              <a:t>all</a:t>
            </a:r>
            <a:r>
              <a:rPr lang="en-GB" dirty="0"/>
              <a:t> literature sources identified are referenced correctly (use the numeric system of referencing, &amp; append a bibliography).</a:t>
            </a:r>
          </a:p>
          <a:p>
            <a:pPr lvl="0"/>
            <a:r>
              <a:rPr lang="en-GB" dirty="0"/>
              <a:t>Provide the reader with an understanding of the field in which your study lies and an idea of where and how your study fits into this field.  In other words, you must justify a rationale for the study, based on the literature review.  Why is the research worth doing? Is it topical, interesting, controversial, applied in a new context, </a:t>
            </a:r>
            <a:r>
              <a:rPr lang="en-GB" dirty="0" err="1"/>
              <a:t>etc</a:t>
            </a:r>
            <a:r>
              <a:rPr lang="en-GB" dirty="0"/>
              <a:t>? Have there been similar studies? Is there a gap</a:t>
            </a:r>
            <a:r>
              <a:rPr lang="en-GB" dirty="0" smtClean="0"/>
              <a:t>?</a:t>
            </a:r>
            <a:endParaRPr lang="en-GB" dirty="0"/>
          </a:p>
        </p:txBody>
      </p:sp>
    </p:spTree>
    <p:extLst>
      <p:ext uri="{BB962C8B-B14F-4D97-AF65-F5344CB8AC3E}">
        <p14:creationId xmlns:p14="http://schemas.microsoft.com/office/powerpoint/2010/main" val="3023106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 Background</a:t>
            </a:r>
            <a:endParaRPr lang="en-GB" dirty="0"/>
          </a:p>
        </p:txBody>
      </p:sp>
      <p:sp>
        <p:nvSpPr>
          <p:cNvPr id="3" name="Content Placeholder 2"/>
          <p:cNvSpPr>
            <a:spLocks noGrp="1"/>
          </p:cNvSpPr>
          <p:nvPr>
            <p:ph idx="1"/>
          </p:nvPr>
        </p:nvSpPr>
        <p:spPr/>
        <p:txBody>
          <a:bodyPr>
            <a:normAutofit fontScale="92500" lnSpcReduction="10000"/>
          </a:bodyPr>
          <a:lstStyle/>
          <a:p>
            <a:pPr lvl="0"/>
            <a:r>
              <a:rPr lang="en-GB" dirty="0" smtClean="0"/>
              <a:t>If </a:t>
            </a:r>
            <a:r>
              <a:rPr lang="en-GB" dirty="0"/>
              <a:t>relevant, introduce the industry/organisation/context that is being investigated.</a:t>
            </a:r>
          </a:p>
          <a:p>
            <a:pPr lvl="0"/>
            <a:r>
              <a:rPr lang="en-GB" dirty="0"/>
              <a:t>Define one overarching aim of the study (the research purpose). Construct a series of objectives that specify </a:t>
            </a:r>
            <a:r>
              <a:rPr lang="en-GB" u="sng" dirty="0"/>
              <a:t>what</a:t>
            </a:r>
            <a:r>
              <a:rPr lang="en-GB" dirty="0"/>
              <a:t> you will do to achieve the aim (typically 3 or 4 objectives).  The objectives represent major components that direct your activity, i.e. to breakdown the study into identifiable sub-tasks. Ensure that they are </a:t>
            </a:r>
            <a:r>
              <a:rPr lang="en-GB" dirty="0" err="1"/>
              <a:t>SMARTly</a:t>
            </a:r>
            <a:r>
              <a:rPr lang="en-GB" dirty="0"/>
              <a:t> phrased, incorporating higher order verbs (to analyse…, to evaluate…, to design and develop… etc.).</a:t>
            </a:r>
          </a:p>
          <a:p>
            <a:pPr marL="109728" indent="0">
              <a:buNone/>
            </a:pPr>
            <a:endParaRPr lang="en-GB" dirty="0"/>
          </a:p>
        </p:txBody>
      </p:sp>
    </p:spTree>
    <p:extLst>
      <p:ext uri="{BB962C8B-B14F-4D97-AF65-F5344CB8AC3E}">
        <p14:creationId xmlns:p14="http://schemas.microsoft.com/office/powerpoint/2010/main" val="3555070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 Background</a:t>
            </a:r>
            <a:endParaRPr lang="en-GB" dirty="0"/>
          </a:p>
        </p:txBody>
      </p:sp>
      <p:sp>
        <p:nvSpPr>
          <p:cNvPr id="3" name="Content Placeholder 2"/>
          <p:cNvSpPr>
            <a:spLocks noGrp="1"/>
          </p:cNvSpPr>
          <p:nvPr>
            <p:ph idx="1"/>
          </p:nvPr>
        </p:nvSpPr>
        <p:spPr/>
        <p:txBody>
          <a:bodyPr>
            <a:normAutofit/>
          </a:bodyPr>
          <a:lstStyle/>
          <a:p>
            <a:pPr lvl="0"/>
            <a:r>
              <a:rPr lang="en-GB" sz="2400" dirty="0" smtClean="0"/>
              <a:t>Expected </a:t>
            </a:r>
            <a:r>
              <a:rPr lang="en-GB" sz="2400" dirty="0"/>
              <a:t>outcomes/deliverables? What will you submit at the end of the study? A set of recommendations based on synthesis of primary and secondary research? Models and algorithms developed to address specific problems? </a:t>
            </a:r>
            <a:r>
              <a:rPr lang="en-GB" sz="2400" dirty="0" smtClean="0"/>
              <a:t>… and </a:t>
            </a:r>
            <a:r>
              <a:rPr lang="en-GB" sz="2400" dirty="0"/>
              <a:t>so on</a:t>
            </a:r>
            <a:r>
              <a:rPr lang="en-GB" sz="2400" b="1" dirty="0"/>
              <a:t> </a:t>
            </a:r>
            <a:endParaRPr lang="en-GB" sz="2400" b="1" dirty="0" smtClean="0"/>
          </a:p>
          <a:p>
            <a:pPr lvl="0"/>
            <a:endParaRPr lang="en-GB" sz="2400" b="1" dirty="0"/>
          </a:p>
          <a:p>
            <a:pPr lvl="0"/>
            <a:r>
              <a:rPr lang="en-GB" sz="2400" dirty="0" smtClean="0"/>
              <a:t>Remember that this should be written for an audience of your peers. You do not have to explain basic terms.</a:t>
            </a:r>
            <a:endParaRPr lang="en-GB" sz="2400" dirty="0"/>
          </a:p>
          <a:p>
            <a:endParaRPr lang="en-GB" dirty="0"/>
          </a:p>
        </p:txBody>
      </p:sp>
    </p:spTree>
    <p:extLst>
      <p:ext uri="{BB962C8B-B14F-4D97-AF65-F5344CB8AC3E}">
        <p14:creationId xmlns:p14="http://schemas.microsoft.com/office/powerpoint/2010/main" val="3961630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Design</a:t>
            </a:r>
            <a:endParaRPr lang="en-GB" dirty="0"/>
          </a:p>
        </p:txBody>
      </p:sp>
      <p:sp>
        <p:nvSpPr>
          <p:cNvPr id="3" name="Content Placeholder 2"/>
          <p:cNvSpPr>
            <a:spLocks noGrp="1"/>
          </p:cNvSpPr>
          <p:nvPr>
            <p:ph idx="1"/>
          </p:nvPr>
        </p:nvSpPr>
        <p:spPr/>
        <p:txBody>
          <a:bodyPr>
            <a:normAutofit fontScale="85000" lnSpcReduction="20000"/>
          </a:bodyPr>
          <a:lstStyle/>
          <a:p>
            <a:pPr lvl="0"/>
            <a:r>
              <a:rPr lang="en-GB" dirty="0"/>
              <a:t>Provide an outline of your project design, e.g. product development or experimental evaluation of a device or system</a:t>
            </a:r>
          </a:p>
          <a:p>
            <a:pPr lvl="0"/>
            <a:r>
              <a:rPr lang="en-GB" dirty="0"/>
              <a:t>Identify your data collection methods for each objective and explain what data you intend to gather and why you need that data.</a:t>
            </a:r>
          </a:p>
          <a:p>
            <a:pPr lvl="0"/>
            <a:r>
              <a:rPr lang="en-GB" dirty="0"/>
              <a:t>If relevant, identify and justify any specialist development methods and techniques that you will use.</a:t>
            </a:r>
          </a:p>
          <a:p>
            <a:pPr lvl="0"/>
            <a:r>
              <a:rPr lang="en-GB" dirty="0"/>
              <a:t>Identify risks/limitations/ethical/legal issues and ways that you might deal with those risks.</a:t>
            </a:r>
          </a:p>
          <a:p>
            <a:pPr lvl="0"/>
            <a:r>
              <a:rPr lang="en-GB" dirty="0"/>
              <a:t>Discuss the generalisability, reliability and validity of your research.</a:t>
            </a:r>
          </a:p>
          <a:p>
            <a:pPr lvl="0"/>
            <a:r>
              <a:rPr lang="en-GB" dirty="0"/>
              <a:t>How will you analyse the data/evaluate your results? What types of statistical analysis will be used?</a:t>
            </a:r>
            <a:r>
              <a:rPr lang="en-GB" b="1" dirty="0"/>
              <a:t> </a:t>
            </a:r>
            <a:endParaRPr lang="en-GB" dirty="0"/>
          </a:p>
        </p:txBody>
      </p:sp>
    </p:spTree>
    <p:extLst>
      <p:ext uri="{BB962C8B-B14F-4D97-AF65-F5344CB8AC3E}">
        <p14:creationId xmlns:p14="http://schemas.microsoft.com/office/powerpoint/2010/main" val="334025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 &amp; Planning</a:t>
            </a:r>
            <a:endParaRPr lang="en-GB" dirty="0"/>
          </a:p>
        </p:txBody>
      </p:sp>
      <p:sp>
        <p:nvSpPr>
          <p:cNvPr id="3" name="Content Placeholder 2"/>
          <p:cNvSpPr>
            <a:spLocks noGrp="1"/>
          </p:cNvSpPr>
          <p:nvPr>
            <p:ph idx="1"/>
          </p:nvPr>
        </p:nvSpPr>
        <p:spPr/>
        <p:txBody>
          <a:bodyPr/>
          <a:lstStyle/>
          <a:p>
            <a:pPr lvl="0"/>
            <a:r>
              <a:rPr lang="en-GB" sz="2400" dirty="0"/>
              <a:t>Identify any</a:t>
            </a:r>
            <a:r>
              <a:rPr lang="en-GB" sz="2400" b="1" dirty="0"/>
              <a:t> resources</a:t>
            </a:r>
            <a:r>
              <a:rPr lang="en-GB" sz="2400" dirty="0"/>
              <a:t> required (computer systems, application packages and programming languages, etc. to be used, access to journals).</a:t>
            </a:r>
          </a:p>
          <a:p>
            <a:pPr lvl="0"/>
            <a:r>
              <a:rPr lang="en-GB" sz="2400" dirty="0"/>
              <a:t>Construct a Gantt chart that demonstrates evidence of project planning and management. Identify the timescales for each component of the study.</a:t>
            </a:r>
            <a:r>
              <a:rPr lang="en-GB" sz="2400" b="1" dirty="0"/>
              <a:t> </a:t>
            </a:r>
            <a:endParaRPr lang="en-GB" sz="2400" dirty="0"/>
          </a:p>
          <a:p>
            <a:pPr marL="109728" indent="0">
              <a:buNone/>
            </a:pPr>
            <a:endParaRPr lang="en-GB" dirty="0" smtClean="0"/>
          </a:p>
          <a:p>
            <a:pPr marL="109728" indent="0">
              <a:buNone/>
            </a:pPr>
            <a:endParaRPr lang="en-GB" dirty="0"/>
          </a:p>
          <a:p>
            <a:pPr marL="109728" indent="0">
              <a:buNone/>
            </a:pPr>
            <a:r>
              <a:rPr lang="en-GB" dirty="0" smtClean="0"/>
              <a:t>Fortunately there is a handy template for all of this on Moodle</a:t>
            </a:r>
            <a:endParaRPr lang="en-GB" dirty="0"/>
          </a:p>
        </p:txBody>
      </p:sp>
    </p:spTree>
    <p:extLst>
      <p:ext uri="{BB962C8B-B14F-4D97-AF65-F5344CB8AC3E}">
        <p14:creationId xmlns:p14="http://schemas.microsoft.com/office/powerpoint/2010/main" val="2508409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a:t>
            </a:r>
            <a:endParaRPr lang="en-GB" dirty="0"/>
          </a:p>
        </p:txBody>
      </p:sp>
      <p:sp>
        <p:nvSpPr>
          <p:cNvPr id="3" name="Content Placeholder 2"/>
          <p:cNvSpPr>
            <a:spLocks noGrp="1"/>
          </p:cNvSpPr>
          <p:nvPr>
            <p:ph idx="1"/>
          </p:nvPr>
        </p:nvSpPr>
        <p:spPr/>
        <p:txBody>
          <a:bodyPr/>
          <a:lstStyle/>
          <a:p>
            <a:r>
              <a:rPr lang="en-GB" dirty="0" smtClean="0"/>
              <a:t>Try to come up with several project ideas and talk about them to potential supervisors; they may be able to help you expand or focus them</a:t>
            </a:r>
          </a:p>
          <a:p>
            <a:endParaRPr lang="en-GB" dirty="0"/>
          </a:p>
          <a:p>
            <a:r>
              <a:rPr lang="en-GB" dirty="0"/>
              <a:t>Pick a project that really interests you; you’re going to be putting a lot of time and effort into it</a:t>
            </a:r>
          </a:p>
          <a:p>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1877671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accent2"/>
                </a:solidFill>
              </a:rPr>
              <a:t>What are ‘ethics’?</a:t>
            </a:r>
            <a:endParaRPr lang="en-GB" dirty="0">
              <a:solidFill>
                <a:schemeClr val="accent2"/>
              </a:solidFill>
            </a:endParaRP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87647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Morality, Ethics, &amp; the Law</a:t>
            </a:r>
            <a:endParaRPr lang="en-GB" dirty="0"/>
          </a:p>
        </p:txBody>
      </p:sp>
      <p:sp>
        <p:nvSpPr>
          <p:cNvPr id="3" name="Content Placeholder 2"/>
          <p:cNvSpPr>
            <a:spLocks noGrp="1"/>
          </p:cNvSpPr>
          <p:nvPr>
            <p:ph idx="1"/>
          </p:nvPr>
        </p:nvSpPr>
        <p:spPr>
          <a:xfrm>
            <a:off x="484709" y="1186775"/>
            <a:ext cx="8182635" cy="5984046"/>
          </a:xfrm>
        </p:spPr>
        <p:txBody>
          <a:bodyPr>
            <a:normAutofit/>
          </a:bodyPr>
          <a:lstStyle/>
          <a:p>
            <a:r>
              <a:rPr lang="en-GB" dirty="0" smtClean="0"/>
              <a:t>Morality</a:t>
            </a:r>
          </a:p>
          <a:p>
            <a:pPr lvl="1"/>
            <a:r>
              <a:rPr lang="en-GB" dirty="0" smtClean="0"/>
              <a:t>A code of behaviour, often based on social or religious ideas.</a:t>
            </a:r>
          </a:p>
          <a:p>
            <a:pPr lvl="1"/>
            <a:r>
              <a:rPr lang="en-GB" dirty="0" smtClean="0"/>
              <a:t>What a person believes is right or wrong</a:t>
            </a:r>
          </a:p>
          <a:p>
            <a:r>
              <a:rPr lang="en-GB" dirty="0" smtClean="0"/>
              <a:t>Ethics</a:t>
            </a:r>
          </a:p>
          <a:p>
            <a:pPr lvl="1"/>
            <a:r>
              <a:rPr lang="en-GB" dirty="0" smtClean="0"/>
              <a:t>The decision-making process for determining whether actions or decisions are right or wrong</a:t>
            </a:r>
          </a:p>
          <a:p>
            <a:pPr lvl="1"/>
            <a:r>
              <a:rPr lang="en-GB" dirty="0" smtClean="0"/>
              <a:t>Rules of behaviour set up to support a shared social vision</a:t>
            </a:r>
          </a:p>
          <a:p>
            <a:r>
              <a:rPr lang="en-GB" dirty="0" smtClean="0"/>
              <a:t>Law</a:t>
            </a:r>
          </a:p>
          <a:p>
            <a:pPr lvl="1"/>
            <a:r>
              <a:rPr lang="en-GB" dirty="0" smtClean="0"/>
              <a:t>Formal system of enforceable rules set up by a society to regulate the action of its members</a:t>
            </a:r>
            <a:endParaRPr lang="en-GB" dirty="0"/>
          </a:p>
        </p:txBody>
      </p:sp>
    </p:spTree>
    <p:extLst>
      <p:ext uri="{BB962C8B-B14F-4D97-AF65-F5344CB8AC3E}">
        <p14:creationId xmlns:p14="http://schemas.microsoft.com/office/powerpoint/2010/main" val="3328694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accent2"/>
                </a:solidFill>
              </a:rPr>
              <a:t>What are the main ethical issues in your fields?</a:t>
            </a:r>
            <a:endParaRPr lang="en-GB" dirty="0">
              <a:solidFill>
                <a:schemeClr val="accent2"/>
              </a:solidFill>
            </a:endParaRP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755823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2"/>
                </a:solidFill>
              </a:rPr>
              <a:t>Who defines ethical behaviour in your field?</a:t>
            </a:r>
            <a:endParaRPr lang="en-GB" dirty="0">
              <a:solidFill>
                <a:schemeClr val="accent2"/>
              </a:solidFill>
            </a:endParaRP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4953105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Institute of Demolition Engineers</a:t>
            </a:r>
            <a:endParaRPr lang="en-GB" dirty="0"/>
          </a:p>
        </p:txBody>
      </p:sp>
      <p:sp>
        <p:nvSpPr>
          <p:cNvPr id="5" name="Content Placeholder 4"/>
          <p:cNvSpPr>
            <a:spLocks noGrp="1"/>
          </p:cNvSpPr>
          <p:nvPr>
            <p:ph idx="1"/>
          </p:nvPr>
        </p:nvSpPr>
        <p:spPr>
          <a:xfrm>
            <a:off x="457200" y="1552159"/>
            <a:ext cx="8229600" cy="5209741"/>
          </a:xfrm>
        </p:spPr>
        <p:txBody>
          <a:bodyPr>
            <a:normAutofit fontScale="77500" lnSpcReduction="20000"/>
          </a:bodyPr>
          <a:lstStyle/>
          <a:p>
            <a:r>
              <a:rPr lang="en-GB" dirty="0"/>
              <a:t>The Institute of Demolition Engineers places a personal obligation on its members to act with integrity, in the public interest and to exercise all reasonable professional skill and care to</a:t>
            </a:r>
            <a:r>
              <a:rPr lang="en-GB" dirty="0" smtClean="0"/>
              <a:t>:</a:t>
            </a:r>
          </a:p>
          <a:p>
            <a:endParaRPr lang="en-GB" dirty="0"/>
          </a:p>
          <a:p>
            <a:r>
              <a:rPr lang="en-GB" dirty="0"/>
              <a:t>Prevent avoidable danger to health or safety.</a:t>
            </a:r>
          </a:p>
          <a:p>
            <a:r>
              <a:rPr lang="en-GB" dirty="0"/>
              <a:t>Prevent avoidable adverse impact on the environment.</a:t>
            </a:r>
          </a:p>
          <a:p>
            <a:pPr lvl="1"/>
            <a:r>
              <a:rPr lang="en-GB" dirty="0"/>
              <a:t>Maintain their competence</a:t>
            </a:r>
          </a:p>
          <a:p>
            <a:pPr lvl="1"/>
            <a:r>
              <a:rPr lang="en-GB" dirty="0"/>
              <a:t>Undertake only professional tasks for which they are competent.</a:t>
            </a:r>
          </a:p>
          <a:p>
            <a:pPr lvl="1"/>
            <a:r>
              <a:rPr lang="en-GB" dirty="0"/>
              <a:t>Disclose relevant limitations of competence.</a:t>
            </a:r>
          </a:p>
          <a:p>
            <a:pPr lvl="1"/>
            <a:r>
              <a:rPr lang="en-GB" dirty="0"/>
              <a:t>Accept appropriate responsibility for work carried out under their supervision.</a:t>
            </a:r>
          </a:p>
          <a:p>
            <a:pPr lvl="1"/>
            <a:r>
              <a:rPr lang="en-GB" dirty="0"/>
              <a:t>Treat all persons fairly, without bias, and with respect.</a:t>
            </a:r>
          </a:p>
          <a:p>
            <a:pPr lvl="1"/>
            <a:r>
              <a:rPr lang="en-GB" dirty="0"/>
              <a:t>Encourage others to advance their learning and competence.</a:t>
            </a:r>
          </a:p>
          <a:p>
            <a:pPr lvl="1"/>
            <a:r>
              <a:rPr lang="en-GB" dirty="0"/>
              <a:t>Avoid where possible real or perceived conflict of interest.</a:t>
            </a:r>
          </a:p>
          <a:p>
            <a:pPr lvl="1"/>
            <a:r>
              <a:rPr lang="en-GB" dirty="0"/>
              <a:t>Advise affected parties when such conflicts arise</a:t>
            </a:r>
            <a:r>
              <a:rPr lang="en-GB" dirty="0" smtClean="0"/>
              <a:t>.</a:t>
            </a:r>
          </a:p>
          <a:p>
            <a:endParaRPr lang="en-GB" dirty="0" smtClean="0"/>
          </a:p>
          <a:p>
            <a:r>
              <a:rPr lang="en-GB" dirty="0"/>
              <a:t>https://ide.org.uk/about/professional-conduct/</a:t>
            </a:r>
          </a:p>
        </p:txBody>
      </p:sp>
    </p:spTree>
    <p:extLst>
      <p:ext uri="{BB962C8B-B14F-4D97-AF65-F5344CB8AC3E}">
        <p14:creationId xmlns:p14="http://schemas.microsoft.com/office/powerpoint/2010/main" val="2200142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Institute of Demolition Engineers</a:t>
            </a:r>
            <a:endParaRPr lang="en-GB" dirty="0"/>
          </a:p>
        </p:txBody>
      </p:sp>
      <p:sp>
        <p:nvSpPr>
          <p:cNvPr id="5" name="Content Placeholder 4"/>
          <p:cNvSpPr>
            <a:spLocks noGrp="1"/>
          </p:cNvSpPr>
          <p:nvPr>
            <p:ph idx="1"/>
          </p:nvPr>
        </p:nvSpPr>
        <p:spPr/>
        <p:txBody>
          <a:bodyPr>
            <a:normAutofit fontScale="85000" lnSpcReduction="20000"/>
          </a:bodyPr>
          <a:lstStyle/>
          <a:p>
            <a:pPr marL="109728" indent="0">
              <a:buNone/>
            </a:pPr>
            <a:r>
              <a:rPr lang="en-GB" dirty="0" smtClean="0"/>
              <a:t>The Institute of Demolition Engineers places a personal obligation on its members to act with integrity, in the public interest and to exercise all reasonable professional skill and care to:</a:t>
            </a:r>
          </a:p>
          <a:p>
            <a:pPr marL="109728" indent="0">
              <a:buNone/>
            </a:pPr>
            <a:endParaRPr lang="en-GB" dirty="0" smtClean="0"/>
          </a:p>
          <a:p>
            <a:r>
              <a:rPr lang="en-GB" dirty="0" smtClean="0"/>
              <a:t>Observe </a:t>
            </a:r>
            <a:r>
              <a:rPr lang="en-GB" dirty="0"/>
              <a:t>the proper duties of confidentiality owed to appropriate parties.</a:t>
            </a:r>
          </a:p>
          <a:p>
            <a:r>
              <a:rPr lang="en-GB" dirty="0"/>
              <a:t>Reject bribery.</a:t>
            </a:r>
          </a:p>
          <a:p>
            <a:r>
              <a:rPr lang="en-GB" dirty="0"/>
              <a:t>Assess relevant risks and liability, and if appropriate hold professional indemnity insurance.</a:t>
            </a:r>
          </a:p>
          <a:p>
            <a:r>
              <a:rPr lang="en-GB" dirty="0"/>
              <a:t>Notify the institution if convicted of a criminal offence or upon becoming bankrupt or disqualified as a Company Director.</a:t>
            </a:r>
          </a:p>
          <a:p>
            <a:r>
              <a:rPr lang="en-GB" dirty="0"/>
              <a:t>Notify the institution of any significant violation of the IDE Code of Conduct by another member</a:t>
            </a:r>
            <a:r>
              <a:rPr lang="en-GB" dirty="0" smtClean="0"/>
              <a:t>.</a:t>
            </a:r>
            <a:endParaRPr lang="en-GB" dirty="0"/>
          </a:p>
        </p:txBody>
      </p:sp>
    </p:spTree>
    <p:extLst>
      <p:ext uri="{BB962C8B-B14F-4D97-AF65-F5344CB8AC3E}">
        <p14:creationId xmlns:p14="http://schemas.microsoft.com/office/powerpoint/2010/main" val="27175709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Engineering Ethics in the UK</a:t>
            </a:r>
            <a:endParaRPr lang="en-GB" dirty="0"/>
          </a:p>
        </p:txBody>
      </p:sp>
      <p:sp>
        <p:nvSpPr>
          <p:cNvPr id="3" name="Content Placeholder 2"/>
          <p:cNvSpPr>
            <a:spLocks noGrp="1"/>
          </p:cNvSpPr>
          <p:nvPr>
            <p:ph idx="1"/>
          </p:nvPr>
        </p:nvSpPr>
        <p:spPr/>
        <p:txBody>
          <a:bodyPr/>
          <a:lstStyle/>
          <a:p>
            <a:r>
              <a:rPr lang="en-GB" dirty="0" smtClean="0"/>
              <a:t>Engineering Council /  Royal Academy of Engineering</a:t>
            </a:r>
          </a:p>
          <a:p>
            <a:pPr lvl="1"/>
            <a:r>
              <a:rPr lang="en-GB" dirty="0">
                <a:hlinkClick r:id="rId2"/>
              </a:rPr>
              <a:t>https://www.raeng.org.uk/policy/supporting-the-profession/engineering-ethics-and-philosophy/ethics</a:t>
            </a:r>
          </a:p>
          <a:p>
            <a:pPr lvl="1"/>
            <a:r>
              <a:rPr lang="en-GB" dirty="0" smtClean="0">
                <a:hlinkClick r:id="rId2"/>
              </a:rPr>
              <a:t>https</a:t>
            </a:r>
            <a:r>
              <a:rPr lang="en-GB" dirty="0">
                <a:hlinkClick r:id="rId2"/>
              </a:rPr>
              <a:t>://</a:t>
            </a:r>
            <a:r>
              <a:rPr lang="en-GB" dirty="0" smtClean="0">
                <a:hlinkClick r:id="rId2"/>
              </a:rPr>
              <a:t>www.engc.org.uk/media/2337/statement-of-ethical-principles-2014.pdf</a:t>
            </a:r>
            <a:endParaRPr lang="en-GB" dirty="0" smtClean="0"/>
          </a:p>
          <a:p>
            <a:endParaRPr lang="en-GB" dirty="0" smtClean="0"/>
          </a:p>
          <a:p>
            <a:r>
              <a:rPr lang="en-GB" dirty="0" smtClean="0"/>
              <a:t>Institute of Engineering &amp; Technology</a:t>
            </a:r>
          </a:p>
          <a:p>
            <a:pPr lvl="1"/>
            <a:r>
              <a:rPr lang="en-GB" dirty="0"/>
              <a:t>https://www.theiet.org/about/governance/rules-of-conduct/</a:t>
            </a:r>
          </a:p>
        </p:txBody>
      </p:sp>
    </p:spTree>
    <p:extLst>
      <p:ext uri="{BB962C8B-B14F-4D97-AF65-F5344CB8AC3E}">
        <p14:creationId xmlns:p14="http://schemas.microsoft.com/office/powerpoint/2010/main" val="818525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 Within The University</a:t>
            </a:r>
            <a:endParaRPr lang="en-GB" dirty="0"/>
          </a:p>
        </p:txBody>
      </p:sp>
      <p:sp>
        <p:nvSpPr>
          <p:cNvPr id="3" name="Content Placeholder 2"/>
          <p:cNvSpPr>
            <a:spLocks noGrp="1"/>
          </p:cNvSpPr>
          <p:nvPr>
            <p:ph idx="1"/>
          </p:nvPr>
        </p:nvSpPr>
        <p:spPr>
          <a:xfrm>
            <a:off x="484709" y="1186775"/>
            <a:ext cx="8182635" cy="5570160"/>
          </a:xfrm>
        </p:spPr>
        <p:txBody>
          <a:bodyPr/>
          <a:lstStyle/>
          <a:p>
            <a:r>
              <a:rPr lang="en-GB" dirty="0" smtClean="0"/>
              <a:t>University Research Ethics Committee</a:t>
            </a:r>
          </a:p>
          <a:p>
            <a:r>
              <a:rPr lang="en-GB" dirty="0" smtClean="0"/>
              <a:t>Responsible for</a:t>
            </a:r>
          </a:p>
          <a:p>
            <a:pPr lvl="1"/>
            <a:r>
              <a:rPr lang="en-GB" dirty="0" smtClean="0"/>
              <a:t>Advising the University’s staff and students on ethical issues, particularly relating to research</a:t>
            </a:r>
          </a:p>
          <a:p>
            <a:pPr lvl="1"/>
            <a:r>
              <a:rPr lang="en-GB" dirty="0" smtClean="0"/>
              <a:t>Developing policies and guidelines on dealing with ethical issues</a:t>
            </a:r>
          </a:p>
          <a:p>
            <a:pPr lvl="1"/>
            <a:r>
              <a:rPr lang="en-GB" dirty="0" smtClean="0"/>
              <a:t>To approve proposed and ongoing research projects that have and ethical dimension at all levels</a:t>
            </a:r>
          </a:p>
          <a:p>
            <a:pPr lvl="1"/>
            <a:r>
              <a:rPr lang="en-GB" dirty="0" smtClean="0"/>
              <a:t>To provide guidance on the development and encouragement of good practice</a:t>
            </a:r>
          </a:p>
          <a:p>
            <a:pPr lvl="1"/>
            <a:r>
              <a:rPr lang="en-GB" dirty="0" smtClean="0"/>
              <a:t>To encourage ethical consistency</a:t>
            </a:r>
            <a:endParaRPr lang="en-GB" dirty="0"/>
          </a:p>
        </p:txBody>
      </p:sp>
    </p:spTree>
    <p:extLst>
      <p:ext uri="{BB962C8B-B14F-4D97-AF65-F5344CB8AC3E}">
        <p14:creationId xmlns:p14="http://schemas.microsoft.com/office/powerpoint/2010/main" val="574103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An Ethical Code for Research</a:t>
            </a:r>
            <a:endParaRPr lang="en-GB" dirty="0"/>
          </a:p>
        </p:txBody>
      </p:sp>
      <p:sp>
        <p:nvSpPr>
          <p:cNvPr id="3" name="Content Placeholder 2"/>
          <p:cNvSpPr>
            <a:spLocks noGrp="1"/>
          </p:cNvSpPr>
          <p:nvPr>
            <p:ph idx="1"/>
          </p:nvPr>
        </p:nvSpPr>
        <p:spPr>
          <a:xfrm>
            <a:off x="484709" y="1530402"/>
            <a:ext cx="8182635" cy="4922816"/>
          </a:xfrm>
        </p:spPr>
        <p:txBody>
          <a:bodyPr>
            <a:normAutofit fontScale="70000" lnSpcReduction="20000"/>
          </a:bodyPr>
          <a:lstStyle/>
          <a:p>
            <a:pPr marL="109728" lvl="0" indent="0">
              <a:buNone/>
            </a:pPr>
            <a:r>
              <a:rPr lang="en-GB" sz="3800" dirty="0" smtClean="0"/>
              <a:t>All research should be undertaken with:</a:t>
            </a:r>
          </a:p>
          <a:p>
            <a:pPr marL="109728" lvl="0" indent="0">
              <a:buNone/>
            </a:pPr>
            <a:endParaRPr lang="en-GB" sz="1900" dirty="0" smtClean="0"/>
          </a:p>
          <a:p>
            <a:pPr lvl="0"/>
            <a:r>
              <a:rPr lang="en-GB" sz="3800" dirty="0" smtClean="0"/>
              <a:t>Rigour</a:t>
            </a:r>
            <a:r>
              <a:rPr lang="en-GB" sz="3800" dirty="0"/>
              <a:t>, honesty and integrity</a:t>
            </a:r>
            <a:r>
              <a:rPr lang="en-GB" sz="3800" dirty="0" smtClean="0"/>
              <a:t>;</a:t>
            </a:r>
            <a:endParaRPr lang="en-GB" sz="1900" dirty="0" smtClean="0"/>
          </a:p>
          <a:p>
            <a:pPr lvl="0"/>
            <a:r>
              <a:rPr lang="en-GB" sz="3800" dirty="0" smtClean="0"/>
              <a:t>A </a:t>
            </a:r>
            <a:r>
              <a:rPr lang="en-GB" sz="3800" dirty="0"/>
              <a:t>respect for life, the law and the common good</a:t>
            </a:r>
            <a:r>
              <a:rPr lang="en-GB" sz="3800" dirty="0" smtClean="0"/>
              <a:t>;</a:t>
            </a:r>
            <a:endParaRPr lang="en-GB" sz="1900" dirty="0" smtClean="0"/>
          </a:p>
          <a:p>
            <a:pPr lvl="0"/>
            <a:r>
              <a:rPr lang="en-GB" sz="3800" dirty="0" smtClean="0"/>
              <a:t>Responsible </a:t>
            </a:r>
            <a:r>
              <a:rPr lang="en-GB" sz="3800" dirty="0"/>
              <a:t>communication, with an intention to both listen and inform</a:t>
            </a:r>
            <a:r>
              <a:rPr lang="en-GB" sz="3800" dirty="0" smtClean="0"/>
              <a:t>;</a:t>
            </a:r>
            <a:endParaRPr lang="en-GB" sz="1900" dirty="0" smtClean="0"/>
          </a:p>
          <a:p>
            <a:pPr lvl="0"/>
            <a:r>
              <a:rPr lang="en-GB" sz="3800" dirty="0" smtClean="0"/>
              <a:t>Skill </a:t>
            </a:r>
            <a:r>
              <a:rPr lang="en-GB" sz="3800" dirty="0"/>
              <a:t>and care in all aspects of the work</a:t>
            </a:r>
            <a:r>
              <a:rPr lang="en-GB" sz="3800" dirty="0" smtClean="0"/>
              <a:t>;</a:t>
            </a:r>
            <a:endParaRPr lang="en-GB" sz="1900" dirty="0" smtClean="0"/>
          </a:p>
          <a:p>
            <a:pPr lvl="0"/>
            <a:r>
              <a:rPr lang="en-GB" sz="3800" dirty="0" smtClean="0"/>
              <a:t>Steps </a:t>
            </a:r>
            <a:r>
              <a:rPr lang="en-GB" sz="3800" dirty="0"/>
              <a:t>taken to prevent corrupt practices and professional misconduct</a:t>
            </a:r>
            <a:r>
              <a:rPr lang="en-GB" sz="3800" dirty="0" smtClean="0"/>
              <a:t>;</a:t>
            </a:r>
            <a:endParaRPr lang="en-GB" sz="1900" dirty="0" smtClean="0"/>
          </a:p>
          <a:p>
            <a:pPr lvl="0"/>
            <a:r>
              <a:rPr lang="en-GB" sz="3800" dirty="0" smtClean="0"/>
              <a:t>An </a:t>
            </a:r>
            <a:r>
              <a:rPr lang="en-GB" sz="3800" dirty="0"/>
              <a:t>intention to declare any conflicts of interest</a:t>
            </a:r>
            <a:r>
              <a:rPr lang="en-GB" sz="3800" dirty="0" smtClean="0"/>
              <a:t>;</a:t>
            </a:r>
            <a:endParaRPr lang="en-GB" sz="1900" dirty="0" smtClean="0"/>
          </a:p>
          <a:p>
            <a:pPr lvl="0"/>
            <a:r>
              <a:rPr lang="en-GB" sz="3800" dirty="0" smtClean="0"/>
              <a:t>Alertness </a:t>
            </a:r>
            <a:r>
              <a:rPr lang="en-GB" sz="3800" dirty="0"/>
              <a:t>to the ways in which that research derives from, and affects the work of, other people, and respect the rights and reputations of others</a:t>
            </a:r>
            <a:r>
              <a:rPr lang="en-GB" sz="3800" dirty="0" smtClean="0"/>
              <a:t>;</a:t>
            </a:r>
            <a:endParaRPr lang="en-GB" sz="3800" dirty="0"/>
          </a:p>
        </p:txBody>
      </p:sp>
    </p:spTree>
    <p:extLst>
      <p:ext uri="{BB962C8B-B14F-4D97-AF65-F5344CB8AC3E}">
        <p14:creationId xmlns:p14="http://schemas.microsoft.com/office/powerpoint/2010/main" val="8505660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An Ethical Code for Research</a:t>
            </a:r>
            <a:endParaRPr lang="en-GB" dirty="0"/>
          </a:p>
        </p:txBody>
      </p:sp>
      <p:sp>
        <p:nvSpPr>
          <p:cNvPr id="3" name="Content Placeholder 2"/>
          <p:cNvSpPr>
            <a:spLocks noGrp="1"/>
          </p:cNvSpPr>
          <p:nvPr>
            <p:ph idx="1"/>
          </p:nvPr>
        </p:nvSpPr>
        <p:spPr/>
        <p:txBody>
          <a:bodyPr>
            <a:normAutofit fontScale="92500" lnSpcReduction="10000"/>
          </a:bodyPr>
          <a:lstStyle/>
          <a:p>
            <a:pPr marL="109728" lvl="0" indent="0">
              <a:buNone/>
            </a:pPr>
            <a:r>
              <a:rPr lang="en-GB" dirty="0" smtClean="0"/>
              <a:t>All research should be undertaken with:</a:t>
            </a:r>
          </a:p>
          <a:p>
            <a:pPr marL="109728" lvl="0" indent="0">
              <a:buNone/>
            </a:pPr>
            <a:endParaRPr lang="en-GB" sz="1100" dirty="0" smtClean="0"/>
          </a:p>
          <a:p>
            <a:pPr lvl="0"/>
            <a:r>
              <a:rPr lang="en-GB" dirty="0" smtClean="0"/>
              <a:t>Clear </a:t>
            </a:r>
            <a:r>
              <a:rPr lang="en-GB" dirty="0"/>
              <a:t>assurance that it is lawful and justified</a:t>
            </a:r>
            <a:r>
              <a:rPr lang="en-GB" dirty="0" smtClean="0"/>
              <a:t>.</a:t>
            </a:r>
            <a:endParaRPr lang="en-GB" sz="1100" dirty="0"/>
          </a:p>
          <a:p>
            <a:pPr lvl="0"/>
            <a:r>
              <a:rPr lang="en-GB" dirty="0"/>
              <a:t>The minimum of, and, if necessary, fully justified adverse effects; which should be made clear whenever they are likely to have an effect on people, animals and the natural environment; </a:t>
            </a:r>
            <a:endParaRPr lang="en-GB" sz="1200" dirty="0"/>
          </a:p>
          <a:p>
            <a:pPr lvl="0"/>
            <a:r>
              <a:rPr lang="en-GB" dirty="0"/>
              <a:t>A willingness to listen to the aspirations and concerns of others; </a:t>
            </a:r>
            <a:endParaRPr lang="en-GB" sz="1200" dirty="0"/>
          </a:p>
          <a:p>
            <a:pPr lvl="0"/>
            <a:r>
              <a:rPr lang="en-GB" dirty="0"/>
              <a:t>No intention to mislead, or allow others to be misled, by your research; </a:t>
            </a:r>
            <a:endParaRPr lang="en-GB" sz="1200" dirty="0"/>
          </a:p>
          <a:p>
            <a:pPr lvl="0"/>
            <a:r>
              <a:rPr lang="en-GB" dirty="0"/>
              <a:t>That it presents and reviews evidence, theory or interpretation honestly and accurately. </a:t>
            </a:r>
          </a:p>
          <a:p>
            <a:endParaRPr lang="en-GB" dirty="0"/>
          </a:p>
        </p:txBody>
      </p:sp>
    </p:spTree>
    <p:extLst>
      <p:ext uri="{BB962C8B-B14F-4D97-AF65-F5344CB8AC3E}">
        <p14:creationId xmlns:p14="http://schemas.microsoft.com/office/powerpoint/2010/main" val="25055614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Interacting with Data</a:t>
            </a:r>
            <a:endParaRPr lang="en-GB" dirty="0"/>
          </a:p>
        </p:txBody>
      </p:sp>
      <p:sp>
        <p:nvSpPr>
          <p:cNvPr id="3" name="Content Placeholder 2"/>
          <p:cNvSpPr>
            <a:spLocks noGrp="1"/>
          </p:cNvSpPr>
          <p:nvPr>
            <p:ph idx="1"/>
          </p:nvPr>
        </p:nvSpPr>
        <p:spPr/>
        <p:txBody>
          <a:bodyPr/>
          <a:lstStyle/>
          <a:p>
            <a:r>
              <a:rPr lang="en-GB" dirty="0" smtClean="0"/>
              <a:t>Confidential Data</a:t>
            </a:r>
          </a:p>
          <a:p>
            <a:pPr lvl="1"/>
            <a:r>
              <a:rPr lang="en-GB" dirty="0" smtClean="0"/>
              <a:t>If you are dealing with data provided by a partner company you may be asked to sign a Non-Disclosure Agreement, or to delete it at the end of the project</a:t>
            </a:r>
          </a:p>
          <a:p>
            <a:pPr lvl="1"/>
            <a:r>
              <a:rPr lang="en-GB" dirty="0" smtClean="0"/>
              <a:t>Password protect any data that you’re given and do not share it with anyone other than your project supervisor</a:t>
            </a:r>
          </a:p>
          <a:p>
            <a:pPr lvl="1"/>
            <a:r>
              <a:rPr lang="en-GB" dirty="0" smtClean="0"/>
              <a:t>If you are asked to delete it at the end of the project, email your partner contact to confirm that you’ve done it</a:t>
            </a:r>
            <a:endParaRPr lang="en-GB" dirty="0"/>
          </a:p>
        </p:txBody>
      </p:sp>
    </p:spTree>
    <p:extLst>
      <p:ext uri="{BB962C8B-B14F-4D97-AF65-F5344CB8AC3E}">
        <p14:creationId xmlns:p14="http://schemas.microsoft.com/office/powerpoint/2010/main" val="9345821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Interacting with GDPR</a:t>
            </a:r>
            <a:endParaRPr lang="en-GB" dirty="0"/>
          </a:p>
        </p:txBody>
      </p:sp>
      <p:sp>
        <p:nvSpPr>
          <p:cNvPr id="3" name="Content Placeholder 2"/>
          <p:cNvSpPr>
            <a:spLocks noGrp="1"/>
          </p:cNvSpPr>
          <p:nvPr>
            <p:ph idx="1"/>
          </p:nvPr>
        </p:nvSpPr>
        <p:spPr>
          <a:xfrm>
            <a:off x="484709" y="1186775"/>
            <a:ext cx="8182635" cy="5570160"/>
          </a:xfrm>
        </p:spPr>
        <p:txBody>
          <a:bodyPr>
            <a:normAutofit fontScale="92500" lnSpcReduction="10000"/>
          </a:bodyPr>
          <a:lstStyle/>
          <a:p>
            <a:r>
              <a:rPr lang="en-GB" dirty="0" smtClean="0"/>
              <a:t>The General Data Protection Regulation, as implemented by the Data Protection Act 2018</a:t>
            </a:r>
          </a:p>
          <a:p>
            <a:pPr lvl="1"/>
            <a:r>
              <a:rPr lang="en-GB" dirty="0">
                <a:hlinkClick r:id="rId2"/>
              </a:rPr>
              <a:t>https://ico.org.uk/for-organisations/guide-to-data-protection/guide-to-the-general-data-protection-regulation-gdpr</a:t>
            </a:r>
            <a:r>
              <a:rPr lang="en-GB" dirty="0" smtClean="0">
                <a:hlinkClick r:id="rId2"/>
              </a:rPr>
              <a:t>/</a:t>
            </a:r>
            <a:endParaRPr lang="en-GB" dirty="0" smtClean="0"/>
          </a:p>
          <a:p>
            <a:r>
              <a:rPr lang="en-GB" dirty="0" smtClean="0"/>
              <a:t>Focuses on personal data and sensitive personal data</a:t>
            </a:r>
          </a:p>
          <a:p>
            <a:r>
              <a:rPr lang="en-GB" dirty="0" smtClean="0"/>
              <a:t>Short form: </a:t>
            </a:r>
          </a:p>
          <a:p>
            <a:pPr lvl="1"/>
            <a:r>
              <a:rPr lang="en-GB" dirty="0" smtClean="0"/>
              <a:t>Collect as little personal data as possible</a:t>
            </a:r>
          </a:p>
          <a:p>
            <a:pPr lvl="1"/>
            <a:r>
              <a:rPr lang="en-GB" dirty="0" smtClean="0"/>
              <a:t>Password protect everything</a:t>
            </a:r>
          </a:p>
          <a:p>
            <a:pPr lvl="1"/>
            <a:r>
              <a:rPr lang="en-GB" dirty="0"/>
              <a:t>S</a:t>
            </a:r>
            <a:r>
              <a:rPr lang="en-GB" dirty="0" smtClean="0"/>
              <a:t>tore on EU/UK computers</a:t>
            </a:r>
          </a:p>
          <a:p>
            <a:pPr lvl="1"/>
            <a:r>
              <a:rPr lang="en-GB" dirty="0"/>
              <a:t>D</a:t>
            </a:r>
            <a:r>
              <a:rPr lang="en-GB" dirty="0" smtClean="0"/>
              <a:t>elete someone’s data if they ask you to (exceptions apply)</a:t>
            </a:r>
          </a:p>
          <a:p>
            <a:pPr lvl="1"/>
            <a:r>
              <a:rPr lang="en-GB" dirty="0"/>
              <a:t>D</a:t>
            </a:r>
            <a:r>
              <a:rPr lang="en-GB" dirty="0" smtClean="0"/>
              <a:t>elete all data once you’ve finished with it (exceptions apply)</a:t>
            </a:r>
            <a:endParaRPr lang="en-GB" dirty="0"/>
          </a:p>
        </p:txBody>
      </p:sp>
    </p:spTree>
    <p:extLst>
      <p:ext uri="{BB962C8B-B14F-4D97-AF65-F5344CB8AC3E}">
        <p14:creationId xmlns:p14="http://schemas.microsoft.com/office/powerpoint/2010/main" val="3874760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Ethics Form</a:t>
            </a:r>
            <a:endParaRPr lang="en-GB" dirty="0"/>
          </a:p>
        </p:txBody>
      </p:sp>
      <p:sp>
        <p:nvSpPr>
          <p:cNvPr id="3" name="Content Placeholder 2"/>
          <p:cNvSpPr>
            <a:spLocks noGrp="1"/>
          </p:cNvSpPr>
          <p:nvPr>
            <p:ph idx="1"/>
          </p:nvPr>
        </p:nvSpPr>
        <p:spPr>
          <a:xfrm>
            <a:off x="484709" y="1186775"/>
            <a:ext cx="8182635" cy="5671225"/>
          </a:xfrm>
        </p:spPr>
        <p:txBody>
          <a:bodyPr>
            <a:normAutofit lnSpcReduction="10000"/>
          </a:bodyPr>
          <a:lstStyle/>
          <a:p>
            <a:r>
              <a:rPr lang="en-GB" dirty="0" smtClean="0"/>
              <a:t>Before you can start your project you will need to complete (and have accepted) an Ethics Form</a:t>
            </a:r>
          </a:p>
          <a:p>
            <a:pPr lvl="1"/>
            <a:r>
              <a:rPr lang="en-GB" dirty="0">
                <a:hlinkClick r:id="rId2"/>
              </a:rPr>
              <a:t>https://</a:t>
            </a:r>
            <a:r>
              <a:rPr lang="en-GB" dirty="0" smtClean="0">
                <a:hlinkClick r:id="rId2"/>
              </a:rPr>
              <a:t>www.uwtsd.ac.uk/media/uwtsd-website/content-assets/documents/academic-office/aqh-appendices/pg/PG2-Application_for_Ethical_Approval_10-2020.docx</a:t>
            </a:r>
            <a:endParaRPr lang="en-GB" dirty="0" smtClean="0"/>
          </a:p>
          <a:p>
            <a:pPr lvl="1"/>
            <a:r>
              <a:rPr lang="en-GB" dirty="0" smtClean="0"/>
              <a:t>The aim is to have this accepted at Institute level rather than have it go up to the University Research Ethics Committee</a:t>
            </a:r>
          </a:p>
          <a:p>
            <a:pPr lvl="1"/>
            <a:r>
              <a:rPr lang="en-GB" dirty="0" smtClean="0"/>
              <a:t>ACE staff will help you formulate your project so that this is possible</a:t>
            </a:r>
          </a:p>
          <a:p>
            <a:r>
              <a:rPr lang="en-GB" dirty="0" smtClean="0"/>
              <a:t>Think of it as a document that shows how you are minimising risk to yourself and others</a:t>
            </a:r>
          </a:p>
          <a:p>
            <a:endParaRPr lang="en-GB" dirty="0"/>
          </a:p>
        </p:txBody>
      </p:sp>
    </p:spTree>
    <p:extLst>
      <p:ext uri="{BB962C8B-B14F-4D97-AF65-F5344CB8AC3E}">
        <p14:creationId xmlns:p14="http://schemas.microsoft.com/office/powerpoint/2010/main" val="1491092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I Do If?</a:t>
            </a:r>
            <a:endParaRPr lang="en-GB" dirty="0"/>
          </a:p>
        </p:txBody>
      </p:sp>
      <p:sp>
        <p:nvSpPr>
          <p:cNvPr id="3" name="Content Placeholder 2"/>
          <p:cNvSpPr>
            <a:spLocks noGrp="1"/>
          </p:cNvSpPr>
          <p:nvPr>
            <p:ph idx="1"/>
          </p:nvPr>
        </p:nvSpPr>
        <p:spPr/>
        <p:txBody>
          <a:bodyPr/>
          <a:lstStyle/>
          <a:p>
            <a:r>
              <a:rPr lang="en-GB" dirty="0" smtClean="0"/>
              <a:t>ACE staff have a lot of experience dealing with ethical issues</a:t>
            </a:r>
          </a:p>
          <a:p>
            <a:r>
              <a:rPr lang="en-GB" dirty="0" smtClean="0"/>
              <a:t>If you don’t know what to do in a particular situation, ASK</a:t>
            </a:r>
          </a:p>
          <a:p>
            <a:r>
              <a:rPr lang="en-GB" dirty="0" smtClean="0"/>
              <a:t>If it’s something that your supervisor doesn’t know, they’ll know who to ask</a:t>
            </a:r>
          </a:p>
          <a:p>
            <a:pPr lvl="1"/>
            <a:r>
              <a:rPr lang="en-GB" dirty="0" smtClean="0"/>
              <a:t>That person might well be me </a:t>
            </a:r>
            <a:r>
              <a:rPr lang="en-GB" dirty="0" smtClean="0">
                <a:sym typeface="Wingdings" panose="05000000000000000000" pitchFamily="2" charset="2"/>
              </a:rPr>
              <a:t></a:t>
            </a:r>
          </a:p>
          <a:p>
            <a:pPr lvl="1"/>
            <a:r>
              <a:rPr lang="en-GB" dirty="0" smtClean="0">
                <a:sym typeface="Wingdings" panose="05000000000000000000" pitchFamily="2" charset="2"/>
                <a:hlinkClick r:id="rId2"/>
              </a:rPr>
              <a:t>nicola.whitehead@uwtsd.ac.uk</a:t>
            </a:r>
            <a:endParaRPr lang="en-GB" dirty="0" smtClean="0">
              <a:sym typeface="Wingdings" panose="05000000000000000000" pitchFamily="2" charset="2"/>
            </a:endParaRPr>
          </a:p>
          <a:p>
            <a:pPr marL="457200" lvl="1" indent="0">
              <a:buNone/>
            </a:pPr>
            <a:endParaRPr lang="en-GB" dirty="0"/>
          </a:p>
        </p:txBody>
      </p:sp>
    </p:spTree>
    <p:extLst>
      <p:ext uri="{BB962C8B-B14F-4D97-AF65-F5344CB8AC3E}">
        <p14:creationId xmlns:p14="http://schemas.microsoft.com/office/powerpoint/2010/main" val="26234235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Coming Soon…</a:t>
            </a:r>
            <a:endParaRPr lang="en-GB" dirty="0"/>
          </a:p>
        </p:txBody>
      </p:sp>
      <p:sp>
        <p:nvSpPr>
          <p:cNvPr id="3" name="Content Placeholder 2"/>
          <p:cNvSpPr>
            <a:spLocks noGrp="1"/>
          </p:cNvSpPr>
          <p:nvPr>
            <p:ph idx="1"/>
          </p:nvPr>
        </p:nvSpPr>
        <p:spPr/>
        <p:txBody>
          <a:bodyPr/>
          <a:lstStyle/>
          <a:p>
            <a:r>
              <a:rPr lang="en-GB" dirty="0" smtClean="0"/>
              <a:t>Next session: Descriptive Statistics</a:t>
            </a:r>
            <a:endParaRPr lang="en-GB" dirty="0"/>
          </a:p>
        </p:txBody>
      </p:sp>
    </p:spTree>
    <p:extLst>
      <p:ext uri="{BB962C8B-B14F-4D97-AF65-F5344CB8AC3E}">
        <p14:creationId xmlns:p14="http://schemas.microsoft.com/office/powerpoint/2010/main" val="28722979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RM (O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RM (OME)" id="{F24D4D1C-B317-4E3A-8654-5C7F6A463FEC}" vid="{74E123B6-7B12-4998-8F01-917DF20A35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RM (OME)</Template>
  <TotalTime>279</TotalTime>
  <Words>1506</Words>
  <Application>Microsoft Office PowerPoint</Application>
  <PresentationFormat>On-screen Show (4:3)</PresentationFormat>
  <Paragraphs>142</Paragraphs>
  <Slides>25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宋体</vt:lpstr>
      <vt:lpstr>Arial</vt:lpstr>
      <vt:lpstr>Calibri</vt:lpstr>
      <vt:lpstr>Georgia</vt:lpstr>
      <vt:lpstr>Trebuchet MS</vt:lpstr>
      <vt:lpstr>Wingdings</vt:lpstr>
      <vt:lpstr>Wingdings 2</vt:lpstr>
      <vt:lpstr>RM (OME)</vt:lpstr>
      <vt:lpstr>Research Methods</vt:lpstr>
      <vt:lpstr>The Project Proposal</vt:lpstr>
      <vt:lpstr>Purpose of Proposal</vt:lpstr>
      <vt:lpstr>Structure</vt:lpstr>
      <vt:lpstr>Introduction / Background</vt:lpstr>
      <vt:lpstr>Introduction / Background</vt:lpstr>
      <vt:lpstr>Introduction / Background</vt:lpstr>
      <vt:lpstr>Project Design</vt:lpstr>
      <vt:lpstr>Resources &amp; Planning</vt:lpstr>
      <vt:lpstr>Recommendations</vt:lpstr>
      <vt:lpstr>What are ‘ethics’?</vt:lpstr>
      <vt:lpstr>Morality, Ethics, &amp; the Law</vt:lpstr>
      <vt:lpstr>What are the main ethical issues in your fields?</vt:lpstr>
      <vt:lpstr>Who defines ethical behaviour in your field?</vt:lpstr>
      <vt:lpstr>Institute of Demolition Engineers</vt:lpstr>
      <vt:lpstr>Institute of Demolition Engineers</vt:lpstr>
      <vt:lpstr>Engineering Ethics in the UK</vt:lpstr>
      <vt:lpstr>Ethics Within The University</vt:lpstr>
      <vt:lpstr>An Ethical Code for Research</vt:lpstr>
      <vt:lpstr>An Ethical Code for Research</vt:lpstr>
      <vt:lpstr>Interacting with Data</vt:lpstr>
      <vt:lpstr>Interacting with GDPR</vt:lpstr>
      <vt:lpstr>The Ethics Form</vt:lpstr>
      <vt:lpstr>What Do I Do If?</vt:lpstr>
      <vt:lpstr>Coming Soon…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 Whitehead</dc:creator>
  <cp:lastModifiedBy>Nik Whitehead</cp:lastModifiedBy>
  <cp:revision>34</cp:revision>
  <dcterms:created xsi:type="dcterms:W3CDTF">2019-10-23T08:22:56Z</dcterms:created>
  <dcterms:modified xsi:type="dcterms:W3CDTF">2021-03-22T10:49:21Z</dcterms:modified>
</cp:coreProperties>
</file>