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wav" ContentType="audio/wav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84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2" autoAdjust="0"/>
    <p:restoredTop sz="94676" autoAdjust="0"/>
  </p:normalViewPr>
  <p:slideViewPr>
    <p:cSldViewPr snapToGrid="0" snapToObjects="1">
      <p:cViewPr varScale="1">
        <p:scale>
          <a:sx n="130" d="100"/>
          <a:sy n="130" d="100"/>
        </p:scale>
        <p:origin x="-1832" y="-1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x-none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x-none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03/03/18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x-none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03/03/18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x-none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x-none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03/03/18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x-none" smtClean="0"/>
              <a:t>Drag picture to placeholder or click icon to add</a:t>
            </a:r>
            <a:endParaRPr/>
          </a:p>
        </p:txBody>
      </p:sp>
    </p:spTree>
  </p:cSld>
  <p:clrMapOvr>
    <a:masterClrMapping/>
  </p:clrMapOvr>
  <p:transition xmlns:p14="http://schemas.microsoft.com/office/powerpoint/2010/main"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x-none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x-none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03/03/18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x-none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03/03/18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x-none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x-none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x-none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03/03/18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x-none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03/03/18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03/03/18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x-none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x-none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03/03/18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x-none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x-none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03/03/18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x-none" smtClean="0"/>
              <a:t>Drag picture to placeholder or click icon to add</a:t>
            </a:r>
            <a:endParaRPr/>
          </a:p>
        </p:txBody>
      </p:sp>
    </p:spTree>
  </p:cSld>
  <p:clrMapOvr>
    <a:masterClrMapping/>
  </p:clrMapOvr>
  <p:transition xmlns:p14="http://schemas.microsoft.com/office/powerpoint/2010/main"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x-none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03/03/18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x-none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03/03/18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x-none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B01F9CA3-105E-4857-9057-6DB6197DA786}" type="datetimeFigureOut">
              <a:rPr lang="en-US" smtClean="0"/>
              <a:t>03/03/18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ransition xmlns:p14="http://schemas.microsoft.com/office/powerpoint/2010/main" spd="slow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4" Type="http://schemas.openxmlformats.org/officeDocument/2006/relationships/image" Target="../media/image2.png"/><Relationship Id="rId1" Type="http://schemas.microsoft.com/office/2007/relationships/media" Target="../media/media1.wav"/><Relationship Id="rId2" Type="http://schemas.openxmlformats.org/officeDocument/2006/relationships/audio" Target="../media/media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2.wav"/><Relationship Id="rId2" Type="http://schemas.openxmlformats.org/officeDocument/2006/relationships/audio" Target="../media/media2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3.wav"/><Relationship Id="rId2" Type="http://schemas.openxmlformats.org/officeDocument/2006/relationships/audio" Target="../media/media3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3.png"/><Relationship Id="rId5" Type="http://schemas.openxmlformats.org/officeDocument/2006/relationships/image" Target="../media/image2.png"/><Relationship Id="rId1" Type="http://schemas.microsoft.com/office/2007/relationships/media" Target="../media/media4.wav"/><Relationship Id="rId2" Type="http://schemas.openxmlformats.org/officeDocument/2006/relationships/audio" Target="../media/media4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5.wav"/><Relationship Id="rId2" Type="http://schemas.openxmlformats.org/officeDocument/2006/relationships/audio" Target="../media/media5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6.wav"/><Relationship Id="rId2" Type="http://schemas.openxmlformats.org/officeDocument/2006/relationships/audio" Target="../media/media6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7.wav"/><Relationship Id="rId2" Type="http://schemas.openxmlformats.org/officeDocument/2006/relationships/audio" Target="../media/media7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8.wav"/><Relationship Id="rId2" Type="http://schemas.openxmlformats.org/officeDocument/2006/relationships/audio" Target="../media/media8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9.wav"/><Relationship Id="rId2" Type="http://schemas.openxmlformats.org/officeDocument/2006/relationships/audio" Target="../media/media9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10.wav"/><Relationship Id="rId2" Type="http://schemas.openxmlformats.org/officeDocument/2006/relationships/audio" Target="../media/media10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4.jpeg"/><Relationship Id="rId5" Type="http://schemas.openxmlformats.org/officeDocument/2006/relationships/image" Target="../media/image2.png"/><Relationship Id="rId1" Type="http://schemas.microsoft.com/office/2007/relationships/media" Target="../media/media11.wav"/><Relationship Id="rId2" Type="http://schemas.openxmlformats.org/officeDocument/2006/relationships/audio" Target="../media/media1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12.wav"/><Relationship Id="rId2" Type="http://schemas.openxmlformats.org/officeDocument/2006/relationships/audio" Target="../media/media12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13.wav"/><Relationship Id="rId2" Type="http://schemas.openxmlformats.org/officeDocument/2006/relationships/audio" Target="../media/media13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14.wav"/><Relationship Id="rId2" Type="http://schemas.openxmlformats.org/officeDocument/2006/relationships/audio" Target="../media/media14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15.wav"/><Relationship Id="rId2" Type="http://schemas.openxmlformats.org/officeDocument/2006/relationships/audio" Target="../media/media15.wa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5.png"/><Relationship Id="rId5" Type="http://schemas.openxmlformats.org/officeDocument/2006/relationships/image" Target="../media/image2.png"/><Relationship Id="rId1" Type="http://schemas.microsoft.com/office/2007/relationships/media" Target="../media/media16.wav"/><Relationship Id="rId2" Type="http://schemas.openxmlformats.org/officeDocument/2006/relationships/audio" Target="../media/media16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17.wav"/><Relationship Id="rId2" Type="http://schemas.openxmlformats.org/officeDocument/2006/relationships/audio" Target="../media/media17.wav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18.wav"/><Relationship Id="rId2" Type="http://schemas.openxmlformats.org/officeDocument/2006/relationships/audio" Target="../media/media18.wav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International Business SBMA7122D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1032107"/>
          </a:xfrm>
        </p:spPr>
        <p:txBody>
          <a:bodyPr>
            <a:normAutofit/>
          </a:bodyPr>
          <a:lstStyle/>
          <a:p>
            <a:r>
              <a:rPr lang="en-GB" dirty="0"/>
              <a:t>Barry Wilson</a:t>
            </a:r>
          </a:p>
          <a:p>
            <a:r>
              <a:rPr lang="en-GB" dirty="0"/>
              <a:t>Student number - 1602075</a:t>
            </a:r>
          </a:p>
          <a:p>
            <a:r>
              <a:rPr lang="en-GB" dirty="0"/>
              <a:t>Assessment 1</a:t>
            </a:r>
          </a:p>
          <a:p>
            <a:endParaRPr lang="en-US" dirty="0"/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64754" y="519136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011308"/>
      </p:ext>
    </p:extLst>
  </p:cSld>
  <p:clrMapOvr>
    <a:masterClrMapping/>
  </p:clrMapOvr>
  <p:transition xmlns:p14="http://schemas.microsoft.com/office/powerpoint/2010/main" spd="slow">
    <p:wip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dirty="0" smtClean="0"/>
              <a:t>This presentation provides both foreign market research and risk assessments for the potential expansion of Marks and Spencer in Canada.</a:t>
            </a:r>
            <a:endParaRPr lang="en-US" dirty="0"/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94599" y="553720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8415470"/>
      </p:ext>
    </p:extLst>
  </p:cSld>
  <p:clrMapOvr>
    <a:masterClrMapping/>
  </p:clrMapOvr>
  <p:transition xmlns:p14="http://schemas.microsoft.com/office/powerpoint/2010/main" spd="slow">
    <p:wip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Methodology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</a:t>
            </a:r>
            <a:r>
              <a:rPr lang="en-US" dirty="0" smtClean="0"/>
              <a:t>oreign market research is presented through a Pestle Analysis.</a:t>
            </a:r>
          </a:p>
          <a:p>
            <a:r>
              <a:rPr lang="en-US" dirty="0" smtClean="0"/>
              <a:t>Risk is assessed through both SWOT and TOWS analysis. </a:t>
            </a:r>
          </a:p>
          <a:p>
            <a:r>
              <a:rPr lang="en-US" dirty="0" smtClean="0"/>
              <a:t>Developmental models reflect M &amp; S strategic priorities (2016).</a:t>
            </a:r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85151" y="571890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11706"/>
      </p:ext>
    </p:extLst>
  </p:cSld>
  <p:clrMapOvr>
    <a:masterClrMapping/>
  </p:clrMapOvr>
  <p:transition xmlns:p14="http://schemas.microsoft.com/office/powerpoint/2010/main" spd="slow">
    <p:wip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Pestle Analysis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sz="1200" dirty="0" smtClean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endParaRPr lang="en-US" sz="1200" dirty="0" smtClean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endParaRPr lang="en-US" sz="1200" dirty="0" smtClean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endParaRPr lang="en-US" sz="1200" dirty="0" smtClean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endParaRPr lang="en-US" sz="1200" dirty="0" smtClean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r>
              <a:rPr lang="en-US" sz="1200" dirty="0" err="1" smtClean="0"/>
              <a:t>Oxfordcollegeofmarketing.com</a:t>
            </a:r>
            <a:endParaRPr lang="en-US" sz="1200" dirty="0"/>
          </a:p>
        </p:txBody>
      </p:sp>
      <p:pic>
        <p:nvPicPr>
          <p:cNvPr id="6" name="Picture 5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3652" y="1322705"/>
            <a:ext cx="4036695" cy="421259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868138" y="5689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538798"/>
      </p:ext>
    </p:extLst>
  </p:cSld>
  <p:clrMapOvr>
    <a:masterClrMapping/>
  </p:clrMapOvr>
  <p:transition xmlns:p14="http://schemas.microsoft.com/office/powerpoint/2010/main" spd="slow">
    <p:wip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3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Political Factors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/>
              <a:t>Federal State with Parliamentary </a:t>
            </a:r>
            <a:r>
              <a:rPr lang="en-GB" dirty="0"/>
              <a:t>political system.</a:t>
            </a:r>
          </a:p>
          <a:p>
            <a:pPr lvl="0"/>
            <a:r>
              <a:rPr lang="en-GB" dirty="0" smtClean="0"/>
              <a:t>Supreme authority rests with Parliament, consisting of a Senate </a:t>
            </a:r>
            <a:r>
              <a:rPr lang="en-GB" dirty="0"/>
              <a:t>and House of Commons. </a:t>
            </a:r>
          </a:p>
          <a:p>
            <a:pPr lvl="0"/>
            <a:r>
              <a:rPr lang="en-GB" dirty="0" smtClean="0"/>
              <a:t>Main party forms government.</a:t>
            </a:r>
            <a:endParaRPr lang="en-GB" dirty="0"/>
          </a:p>
          <a:p>
            <a:pPr lvl="0"/>
            <a:r>
              <a:rPr lang="en-GB" dirty="0" smtClean="0"/>
              <a:t>Leader of main party becomes prime </a:t>
            </a:r>
            <a:r>
              <a:rPr lang="en-GB" dirty="0"/>
              <a:t>minister.  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Sound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78751" y="566029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5711373"/>
      </p:ext>
    </p:extLst>
  </p:cSld>
  <p:clrMapOvr>
    <a:masterClrMapping/>
  </p:clrMapOvr>
  <p:transition xmlns:p14="http://schemas.microsoft.com/office/powerpoint/2010/main" spd="slow">
    <p:wip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3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Environmental </a:t>
            </a:r>
            <a:r>
              <a:rPr lang="en-GB" b="1" dirty="0"/>
              <a:t>Factors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Largest country after Russia. 4600km North to South. 5380km East to West.</a:t>
            </a:r>
          </a:p>
          <a:p>
            <a:r>
              <a:rPr lang="en-US" dirty="0" smtClean="0"/>
              <a:t>Developed system of transportation, including road, rail air and sea.</a:t>
            </a:r>
          </a:p>
          <a:p>
            <a:r>
              <a:rPr lang="en-US" dirty="0" smtClean="0"/>
              <a:t>Six time zones covering four and a half hours.</a:t>
            </a:r>
            <a:endParaRPr lang="en-US" dirty="0"/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92292" y="553720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69993"/>
      </p:ext>
    </p:extLst>
  </p:cSld>
  <p:clrMapOvr>
    <a:masterClrMapping/>
  </p:clrMapOvr>
  <p:transition xmlns:p14="http://schemas.microsoft.com/office/powerpoint/2010/main" spd="slow">
    <p:wip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5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Social Factors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 smtClean="0"/>
              <a:t>58.1% speak English</a:t>
            </a:r>
          </a:p>
          <a:p>
            <a:pPr lvl="0"/>
            <a:r>
              <a:rPr lang="en-GB" dirty="0" smtClean="0"/>
              <a:t>21.4% speak French.</a:t>
            </a:r>
          </a:p>
          <a:p>
            <a:pPr lvl="0"/>
            <a:r>
              <a:rPr lang="en-GB" dirty="0" smtClean="0"/>
              <a:t>19.9% English and French</a:t>
            </a:r>
            <a:endParaRPr lang="en-GB" dirty="0"/>
          </a:p>
          <a:p>
            <a:pPr lvl="0"/>
            <a:r>
              <a:rPr lang="en-GB" dirty="0" smtClean="0"/>
              <a:t>53% aged 25-64 have tertiary education.</a:t>
            </a:r>
          </a:p>
          <a:p>
            <a:pPr lvl="0"/>
            <a:r>
              <a:rPr lang="en-GB" dirty="0" smtClean="0"/>
              <a:t>25% aged 25-34 have a university education.</a:t>
            </a:r>
            <a:endParaRPr lang="en-GB" dirty="0"/>
          </a:p>
          <a:p>
            <a:pPr lvl="0"/>
            <a:r>
              <a:rPr lang="en-GB" dirty="0" smtClean="0"/>
              <a:t>In 2015 the median income was 70,336 Canadian dollars.</a:t>
            </a:r>
            <a:endParaRPr lang="en-GB" dirty="0"/>
          </a:p>
          <a:p>
            <a:pPr lvl="0"/>
            <a:r>
              <a:rPr lang="en-GB" dirty="0" smtClean="0"/>
              <a:t>Top 20% receive 40% of the income. Bottom 20% receives 5.2</a:t>
            </a:r>
            <a:r>
              <a:rPr lang="en-GB" dirty="0" smtClean="0"/>
              <a:t>% (Government of Canada 2017).</a:t>
            </a: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48600" y="567983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018747"/>
      </p:ext>
    </p:extLst>
  </p:cSld>
  <p:clrMapOvr>
    <a:masterClrMapping/>
  </p:clrMapOvr>
  <p:transition xmlns:p14="http://schemas.microsoft.com/office/powerpoint/2010/main" spd="slow">
    <p:wip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36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Technological Factors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/>
              <a:t>Approximately 30 million Canadians use mobile </a:t>
            </a:r>
            <a:r>
              <a:rPr lang="en-GB" dirty="0"/>
              <a:t>phones</a:t>
            </a:r>
            <a:r>
              <a:rPr lang="en-GB" dirty="0" smtClean="0"/>
              <a:t>.</a:t>
            </a:r>
          </a:p>
          <a:p>
            <a:pPr lvl="0"/>
            <a:r>
              <a:rPr lang="en-GB" dirty="0" smtClean="0"/>
              <a:t>In 2017, 29% of online activity generated by mobile phones.</a:t>
            </a:r>
            <a:endParaRPr lang="en-GB" dirty="0"/>
          </a:p>
          <a:p>
            <a:pPr lvl="0"/>
            <a:r>
              <a:rPr lang="en-GB" dirty="0" smtClean="0"/>
              <a:t>The number of internet</a:t>
            </a:r>
            <a:r>
              <a:rPr lang="en-GB" dirty="0"/>
              <a:t> </a:t>
            </a:r>
            <a:r>
              <a:rPr lang="en-GB" dirty="0" smtClean="0"/>
              <a:t>users risen from 15.75 million in 2000 to 32.12 million in 2016. This represents 88.5% </a:t>
            </a:r>
            <a:r>
              <a:rPr lang="en-GB" dirty="0" smtClean="0"/>
              <a:t>penetration (Government of Canada 2017).</a:t>
            </a: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04369" y="543560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6356907"/>
      </p:ext>
    </p:extLst>
  </p:cSld>
  <p:clrMapOvr>
    <a:masterClrMapping/>
  </p:clrMapOvr>
  <p:transition xmlns:p14="http://schemas.microsoft.com/office/powerpoint/2010/main" spd="slow">
    <p:wip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7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Legal </a:t>
            </a:r>
            <a:r>
              <a:rPr lang="en-GB" b="1" dirty="0"/>
              <a:t>Factors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The legal structure includes Criminal Law and Civil Law.</a:t>
            </a:r>
          </a:p>
          <a:p>
            <a:r>
              <a:rPr lang="en-US" dirty="0" smtClean="0"/>
              <a:t>The ten provinces can enact their own laws.</a:t>
            </a:r>
          </a:p>
          <a:p>
            <a:r>
              <a:rPr lang="en-US" dirty="0" smtClean="0"/>
              <a:t>Tax regime determined by Federal Income Tax Act and other laws agreed by provinces.</a:t>
            </a:r>
          </a:p>
          <a:p>
            <a:r>
              <a:rPr lang="en-US" dirty="0" smtClean="0"/>
              <a:t>Employment legislation regulated under Federal law or Provincial law, but not both.</a:t>
            </a:r>
          </a:p>
          <a:p>
            <a:r>
              <a:rPr lang="en-US" dirty="0" smtClean="0"/>
              <a:t>As a member of the Commonwealth, recognizes legal principles from other </a:t>
            </a:r>
            <a:r>
              <a:rPr lang="en-US" dirty="0" smtClean="0"/>
              <a:t>jurisdictions (Government of Canada 2017).</a:t>
            </a:r>
            <a:endParaRPr lang="en-US" dirty="0"/>
          </a:p>
        </p:txBody>
      </p:sp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36523" y="594360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61629"/>
      </p:ext>
    </p:extLst>
  </p:cSld>
  <p:clrMapOvr>
    <a:masterClrMapping/>
  </p:clrMapOvr>
  <p:transition xmlns:p14="http://schemas.microsoft.com/office/powerpoint/2010/main" spd="slow">
    <p:wip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88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Economic </a:t>
            </a:r>
            <a:r>
              <a:rPr lang="en-GB" b="1" dirty="0"/>
              <a:t>Factors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 smtClean="0"/>
              <a:t>10</a:t>
            </a:r>
            <a:r>
              <a:rPr lang="en-GB" baseline="30000" dirty="0" smtClean="0"/>
              <a:t>th</a:t>
            </a:r>
            <a:r>
              <a:rPr lang="en-GB" dirty="0" smtClean="0"/>
              <a:t> largest nominal GDP.</a:t>
            </a:r>
            <a:endParaRPr lang="en-GB" dirty="0"/>
          </a:p>
          <a:p>
            <a:pPr lvl="0"/>
            <a:r>
              <a:rPr lang="en-GB" dirty="0" smtClean="0"/>
              <a:t>Debt to GDP ratio 66%. UK 88.3%. USA 104.2%</a:t>
            </a:r>
            <a:endParaRPr lang="en-GB" dirty="0"/>
          </a:p>
          <a:p>
            <a:pPr lvl="0"/>
            <a:r>
              <a:rPr lang="en-GB" dirty="0"/>
              <a:t>Inflation </a:t>
            </a:r>
            <a:r>
              <a:rPr lang="en-GB" dirty="0" smtClean="0"/>
              <a:t>Rate 1.6% (2017).</a:t>
            </a:r>
            <a:endParaRPr lang="en-GB" dirty="0"/>
          </a:p>
          <a:p>
            <a:pPr lvl="0"/>
            <a:r>
              <a:rPr lang="en-GB" dirty="0"/>
              <a:t>Exchange </a:t>
            </a:r>
            <a:r>
              <a:rPr lang="en-GB" dirty="0" smtClean="0"/>
              <a:t>Rate 1.76 CD per GB pound.</a:t>
            </a:r>
            <a:endParaRPr lang="en-GB" dirty="0"/>
          </a:p>
          <a:p>
            <a:pPr lvl="0"/>
            <a:r>
              <a:rPr lang="en-GB" dirty="0" smtClean="0"/>
              <a:t>Banking described by WEF as one of the soundest in the world.</a:t>
            </a:r>
            <a:endParaRPr lang="en-GB" dirty="0"/>
          </a:p>
          <a:p>
            <a:pPr lvl="0"/>
            <a:r>
              <a:rPr lang="en-GB" dirty="0" smtClean="0"/>
              <a:t>Labour force 18,648,000. Unemployment 5.9%.</a:t>
            </a:r>
            <a:endParaRPr lang="en-GB" dirty="0"/>
          </a:p>
          <a:p>
            <a:pPr lvl="0"/>
            <a:r>
              <a:rPr lang="en-GB" dirty="0" smtClean="0"/>
              <a:t>Retail dominated by bricks and mortar stores, but ecommerce </a:t>
            </a:r>
            <a:r>
              <a:rPr lang="en-GB" dirty="0" smtClean="0"/>
              <a:t>growing (Government of Canada 2017). </a:t>
            </a:r>
            <a:endParaRPr lang="en-GB" dirty="0" smtClean="0"/>
          </a:p>
          <a:p>
            <a:pPr lvl="0"/>
            <a:endParaRPr lang="en-GB" dirty="0"/>
          </a:p>
          <a:p>
            <a:endParaRPr lang="en-US" dirty="0"/>
          </a:p>
        </p:txBody>
      </p:sp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92293" y="595337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011594"/>
      </p:ext>
    </p:extLst>
  </p:cSld>
  <p:clrMapOvr>
    <a:masterClrMapping/>
  </p:clrMapOvr>
  <p:transition xmlns:p14="http://schemas.microsoft.com/office/powerpoint/2010/main" spd="slow">
    <p:wip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68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SWOT Analysis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 smtClean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endParaRPr lang="en-GB" sz="1200" dirty="0" smtClean="0"/>
          </a:p>
          <a:p>
            <a:pPr marL="0" indent="0">
              <a:buNone/>
            </a:pPr>
            <a:r>
              <a:rPr lang="en-GB" sz="1200" dirty="0" err="1" smtClean="0"/>
              <a:t>Questionpro.com</a:t>
            </a:r>
            <a:endParaRPr lang="en-GB" sz="1200" dirty="0"/>
          </a:p>
          <a:p>
            <a:endParaRPr lang="en-US" dirty="0"/>
          </a:p>
        </p:txBody>
      </p:sp>
      <p:pic>
        <p:nvPicPr>
          <p:cNvPr id="8" name="Picture 7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6682" y="1686957"/>
            <a:ext cx="3810635" cy="364736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868138" y="567983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925109"/>
      </p:ext>
    </p:extLst>
  </p:cSld>
  <p:clrMapOvr>
    <a:masterClrMapping/>
  </p:clrMapOvr>
  <p:transition xmlns:p14="http://schemas.microsoft.com/office/powerpoint/2010/main" spd="slow">
    <p:wip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Strengths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M &amp; S trading internationally since the 1940’s.</a:t>
            </a:r>
          </a:p>
          <a:p>
            <a:pPr lvl="0"/>
            <a:r>
              <a:rPr lang="en-GB" dirty="0"/>
              <a:t>Operates in 50 countries.</a:t>
            </a:r>
          </a:p>
          <a:p>
            <a:pPr lvl="0"/>
            <a:r>
              <a:rPr lang="en-GB" dirty="0"/>
              <a:t>Has 455 stores internationally; 20 international franchise partners; global web presence and dedicated web sites for 12 </a:t>
            </a:r>
            <a:r>
              <a:rPr lang="en-GB" dirty="0" smtClean="0"/>
              <a:t>countries.  </a:t>
            </a:r>
            <a:endParaRPr lang="en-GB" dirty="0"/>
          </a:p>
          <a:p>
            <a:pPr lvl="0"/>
            <a:r>
              <a:rPr lang="en-GB" dirty="0"/>
              <a:t>Experience of establishing or developing brand, product base, outlets, and distribution methods in multiple contexts, including Europe, Asia and Australia.</a:t>
            </a:r>
          </a:p>
          <a:p>
            <a:pPr lvl="0"/>
            <a:r>
              <a:rPr lang="en-GB" dirty="0" smtClean="0"/>
              <a:t>Existing web</a:t>
            </a:r>
            <a:r>
              <a:rPr lang="en-GB" dirty="0"/>
              <a:t>-based sales methodology and franchise </a:t>
            </a:r>
            <a:r>
              <a:rPr lang="en-GB" dirty="0" smtClean="0"/>
              <a:t>arrangements.</a:t>
            </a:r>
            <a:endParaRPr lang="en-GB" dirty="0"/>
          </a:p>
          <a:p>
            <a:pPr lvl="0"/>
            <a:endParaRPr lang="en-GB" dirty="0" smtClean="0"/>
          </a:p>
          <a:p>
            <a:pPr lvl="0"/>
            <a:endParaRPr lang="en-GB" dirty="0"/>
          </a:p>
          <a:p>
            <a:pPr lvl="0"/>
            <a:endParaRPr lang="en-GB" dirty="0"/>
          </a:p>
          <a:p>
            <a:endParaRPr lang="en-US" dirty="0"/>
          </a:p>
        </p:txBody>
      </p:sp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23908" y="553720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119157"/>
      </p:ext>
    </p:extLst>
  </p:cSld>
  <p:clrMapOvr>
    <a:masterClrMapping/>
  </p:clrMapOvr>
  <p:transition xmlns:p14="http://schemas.microsoft.com/office/powerpoint/2010/main" spd="slow">
    <p:wip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83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Weaknesses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/>
              <a:t>Unknown brand for many Canadians.</a:t>
            </a:r>
          </a:p>
          <a:p>
            <a:pPr lvl="0"/>
            <a:r>
              <a:rPr lang="en-GB" dirty="0"/>
              <a:t>Little or no market presence.</a:t>
            </a:r>
          </a:p>
          <a:p>
            <a:pPr lvl="0"/>
            <a:r>
              <a:rPr lang="en-GB" dirty="0"/>
              <a:t>No established marketing system to point people to the international website.</a:t>
            </a:r>
          </a:p>
          <a:p>
            <a:pPr lvl="0"/>
            <a:r>
              <a:rPr lang="en-GB" dirty="0"/>
              <a:t>The website does not cater for culturally specific items.</a:t>
            </a:r>
          </a:p>
          <a:p>
            <a:pPr lvl="0"/>
            <a:r>
              <a:rPr lang="en-GB" dirty="0"/>
              <a:t>A dedicated website, once developed, might not prove popular.</a:t>
            </a:r>
          </a:p>
          <a:p>
            <a:pPr lvl="0"/>
            <a:r>
              <a:rPr lang="en-GB" dirty="0"/>
              <a:t>A franchise partner is yet to be identified.</a:t>
            </a:r>
          </a:p>
          <a:p>
            <a:endParaRPr lang="en-US" dirty="0"/>
          </a:p>
        </p:txBody>
      </p:sp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02600" y="585567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302215"/>
      </p:ext>
    </p:extLst>
  </p:cSld>
  <p:clrMapOvr>
    <a:masterClrMapping/>
  </p:clrMapOvr>
  <p:transition xmlns:p14="http://schemas.microsoft.com/office/powerpoint/2010/main" spd="slow">
    <p:wip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52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Opportunities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 smtClean="0"/>
              <a:t>A </a:t>
            </a:r>
            <a:r>
              <a:rPr lang="en-GB" dirty="0"/>
              <a:t>growing e-commerce environment.</a:t>
            </a:r>
          </a:p>
          <a:p>
            <a:pPr lvl="0"/>
            <a:r>
              <a:rPr lang="en-GB" dirty="0"/>
              <a:t>A high level of mobile phone and internet coverage.</a:t>
            </a:r>
          </a:p>
          <a:p>
            <a:pPr lvl="0"/>
            <a:r>
              <a:rPr lang="en-GB" dirty="0"/>
              <a:t>Few import restrictions or tariffs.</a:t>
            </a:r>
          </a:p>
          <a:p>
            <a:pPr lvl="0"/>
            <a:r>
              <a:rPr lang="en-GB" dirty="0"/>
              <a:t>Limited competition from other quality UK clothing suppliers.</a:t>
            </a:r>
          </a:p>
          <a:p>
            <a:pPr lvl="0"/>
            <a:r>
              <a:rPr lang="en-GB" dirty="0"/>
              <a:t>Potential franchise partners.</a:t>
            </a:r>
          </a:p>
          <a:p>
            <a:pPr lvl="0"/>
            <a:r>
              <a:rPr lang="en-GB" dirty="0"/>
              <a:t>Sales revenue and profit margin would in increase as the business becomes established and expands.</a:t>
            </a:r>
          </a:p>
          <a:p>
            <a:endParaRPr lang="en-US" dirty="0"/>
          </a:p>
        </p:txBody>
      </p:sp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84831" y="583613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680366"/>
      </p:ext>
    </p:extLst>
  </p:cSld>
  <p:clrMapOvr>
    <a:masterClrMapping/>
  </p:clrMapOvr>
  <p:transition xmlns:p14="http://schemas.microsoft.com/office/powerpoint/2010/main" spd="slow">
    <p:wip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74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Threats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Financial risks </a:t>
            </a:r>
            <a:r>
              <a:rPr lang="en-GB" dirty="0" smtClean="0"/>
              <a:t>would increase incrementally.</a:t>
            </a:r>
            <a:endParaRPr lang="en-GB" dirty="0"/>
          </a:p>
          <a:p>
            <a:pPr lvl="0"/>
            <a:r>
              <a:rPr lang="en-GB" dirty="0"/>
              <a:t>Initial costs </a:t>
            </a:r>
            <a:r>
              <a:rPr lang="en-GB" dirty="0" smtClean="0"/>
              <a:t>would be linked to advertising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Once a dedicated site was developed the costs </a:t>
            </a:r>
            <a:r>
              <a:rPr lang="en-GB" dirty="0" smtClean="0"/>
              <a:t>would increase</a:t>
            </a:r>
            <a:r>
              <a:rPr lang="en-GB" dirty="0"/>
              <a:t>.</a:t>
            </a:r>
          </a:p>
          <a:p>
            <a:pPr lvl="0"/>
            <a:r>
              <a:rPr lang="en-GB" dirty="0" smtClean="0"/>
              <a:t>A potential franchise </a:t>
            </a:r>
            <a:r>
              <a:rPr lang="en-GB" dirty="0"/>
              <a:t>partner </a:t>
            </a:r>
            <a:r>
              <a:rPr lang="en-GB" dirty="0" smtClean="0"/>
              <a:t>would need </a:t>
            </a:r>
            <a:r>
              <a:rPr lang="en-GB" dirty="0"/>
              <a:t>to be vetted, inducted and </a:t>
            </a:r>
            <a:r>
              <a:rPr lang="en-GB" dirty="0" smtClean="0"/>
              <a:t>supervised in order to maintain and develop brand reputation.</a:t>
            </a:r>
            <a:endParaRPr lang="en-GB" dirty="0"/>
          </a:p>
          <a:p>
            <a:pPr lvl="0"/>
            <a:r>
              <a:rPr lang="en-GB" dirty="0"/>
              <a:t>Franchise </a:t>
            </a:r>
            <a:r>
              <a:rPr lang="en-GB" dirty="0" smtClean="0"/>
              <a:t>arrangements </a:t>
            </a:r>
            <a:r>
              <a:rPr lang="en-GB" dirty="0"/>
              <a:t>would mitigate much of the risk associated with bricks and mortar store outlets. However, if the franchise was to fail it could inflict reputational damage.</a:t>
            </a:r>
          </a:p>
          <a:p>
            <a:endParaRPr lang="en-US" dirty="0"/>
          </a:p>
        </p:txBody>
      </p:sp>
      <p:pic>
        <p:nvPicPr>
          <p:cNvPr id="4" name="Sound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496908" y="55176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419185"/>
      </p:ext>
    </p:extLst>
  </p:cSld>
  <p:clrMapOvr>
    <a:masterClrMapping/>
  </p:clrMapOvr>
  <p:transition xmlns:p14="http://schemas.microsoft.com/office/powerpoint/2010/main" spd="slow">
    <p:wip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4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TOWS Analysis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51"/>
          <a:stretch/>
        </p:blipFill>
        <p:spPr bwMode="auto">
          <a:prstGeom prst="rect">
            <a:avLst/>
          </a:prstGeom>
          <a:noFill/>
          <a:ln>
            <a:noFill/>
          </a:ln>
        </p:spPr>
      </p:pic>
      <p:pic>
        <p:nvPicPr>
          <p:cNvPr id="5" name="Soun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897445" y="553720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340289"/>
      </p:ext>
    </p:extLst>
  </p:cSld>
  <p:clrMapOvr>
    <a:masterClrMapping/>
  </p:clrMapOvr>
  <p:transition xmlns:p14="http://schemas.microsoft.com/office/powerpoint/2010/main" spd="slow">
    <p:wip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99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8678101"/>
              </p:ext>
            </p:extLst>
          </p:nvPr>
        </p:nvGraphicFramePr>
        <p:xfrm>
          <a:off x="549275" y="966683"/>
          <a:ext cx="8042276" cy="4815422"/>
        </p:xfrm>
        <a:graphic>
          <a:graphicData uri="http://schemas.openxmlformats.org/drawingml/2006/table">
            <a:tbl>
              <a:tblPr>
                <a:tableStyleId>{D27102A9-8310-4765-A935-A1911B00CA55}</a:tableStyleId>
              </a:tblPr>
              <a:tblGrid>
                <a:gridCol w="4021138"/>
                <a:gridCol w="4021138"/>
              </a:tblGrid>
              <a:tr h="4815422">
                <a:tc>
                  <a:txBody>
                    <a:bodyPr/>
                    <a:lstStyle/>
                    <a:p>
                      <a:pPr algn="l" rtl="0"/>
                      <a:r>
                        <a:rPr lang="en-GB" sz="2400" u="none" strike="noStrike" baseline="0" dirty="0" smtClean="0"/>
                        <a:t>Threats</a:t>
                      </a:r>
                    </a:p>
                    <a:p>
                      <a:pPr algn="l" rtl="0"/>
                      <a:endParaRPr lang="en-GB" sz="1400" u="none" strike="noStrike" baseline="0" dirty="0" smtClean="0"/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u="none" strike="noStrike" baseline="0" dirty="0" smtClean="0"/>
                        <a:t>The financial risks would incrementally increase as the project develops.</a:t>
                      </a:r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u="none" strike="noStrike" baseline="0" dirty="0" smtClean="0"/>
                        <a:t>Initial costs would focus on advertising.</a:t>
                      </a:r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u="none" strike="noStrike" baseline="0" dirty="0" smtClean="0"/>
                        <a:t>When a dedicated site was developed the costs would increase.</a:t>
                      </a:r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u="none" strike="noStrike" baseline="0" dirty="0" smtClean="0"/>
                        <a:t>A potential franchise partner would need to be carefully vetted, inducted and supervised.</a:t>
                      </a:r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u="none" strike="noStrike" baseline="0" dirty="0" smtClean="0"/>
                        <a:t>If the franchise failed it could inflict reputational damage.</a:t>
                      </a:r>
                      <a:endParaRPr lang="en-GB" sz="1800" b="0" i="0" u="none" strike="noStrike" baseline="0" dirty="0" smtClean="0">
                        <a:latin typeface="Arial"/>
                        <a:ea typeface="ＭＳ 明朝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GB" sz="2400" u="none" strike="noStrike" baseline="0" dirty="0" smtClean="0"/>
                        <a:t>Opportunities</a:t>
                      </a:r>
                    </a:p>
                    <a:p>
                      <a:pPr algn="l" rtl="0"/>
                      <a:endParaRPr lang="en-GB" sz="1600" u="none" strike="noStrike" baseline="0" dirty="0" smtClean="0"/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u="none" strike="noStrike" baseline="0" dirty="0" smtClean="0"/>
                        <a:t>Potential growth using established models and methodologies that have led to success elsewhere.</a:t>
                      </a:r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u="none" strike="noStrike" baseline="0" dirty="0" smtClean="0"/>
                        <a:t>Untapped market.</a:t>
                      </a:r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u="none" strike="noStrike" baseline="0" dirty="0" smtClean="0"/>
                        <a:t>Growing e-commerce environment.</a:t>
                      </a:r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u="none" strike="noStrike" baseline="0" dirty="0" smtClean="0"/>
                        <a:t>High level of mobile phone and internet coverage.</a:t>
                      </a:r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u="none" strike="noStrike" baseline="0" dirty="0" smtClean="0"/>
                        <a:t>Few import restrictions or tariffs.</a:t>
                      </a:r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u="none" strike="noStrike" baseline="0" dirty="0" smtClean="0"/>
                        <a:t>Limited competition from other quality UK clothing suppliers.</a:t>
                      </a:r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u="none" strike="noStrike" baseline="0" dirty="0" smtClean="0"/>
                        <a:t>Potential franchise partners.</a:t>
                      </a:r>
                    </a:p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Rectangle 8"/>
          <p:cNvSpPr/>
          <p:nvPr/>
        </p:nvSpPr>
        <p:spPr>
          <a:xfrm>
            <a:off x="549275" y="966683"/>
            <a:ext cx="8042276" cy="481542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4369406" y="966683"/>
            <a:ext cx="37912" cy="481542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85369" y="566029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483293"/>
      </p:ext>
    </p:extLst>
  </p:cSld>
  <p:clrMapOvr>
    <a:masterClrMapping/>
  </p:clrMapOvr>
  <p:transition xmlns:p14="http://schemas.microsoft.com/office/powerpoint/2010/main" spd="slow">
    <p:wip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99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6541849"/>
              </p:ext>
            </p:extLst>
          </p:nvPr>
        </p:nvGraphicFramePr>
        <p:xfrm>
          <a:off x="549275" y="577777"/>
          <a:ext cx="8042276" cy="5335487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3943346"/>
                <a:gridCol w="4098930"/>
              </a:tblGrid>
              <a:tr h="5335487">
                <a:tc>
                  <a:txBody>
                    <a:bodyPr/>
                    <a:lstStyle/>
                    <a:p>
                      <a:pPr algn="l" rtl="0"/>
                      <a:r>
                        <a:rPr lang="en-GB" sz="2400" b="0" u="none" strike="noStrike" baseline="0" dirty="0" smtClean="0"/>
                        <a:t>Weaknesses</a:t>
                      </a:r>
                    </a:p>
                    <a:p>
                      <a:pPr algn="l" rtl="0"/>
                      <a:endParaRPr lang="en-GB" sz="1400" b="0" u="none" strike="noStrike" baseline="0" dirty="0" smtClean="0"/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b="0" u="none" strike="noStrike" baseline="0" dirty="0" smtClean="0"/>
                        <a:t>Unknown brand for many Canadians.</a:t>
                      </a:r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b="0" u="none" strike="noStrike" baseline="0" dirty="0" smtClean="0"/>
                        <a:t>Little or no market presence.</a:t>
                      </a:r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b="0" u="none" strike="noStrike" baseline="0" dirty="0" smtClean="0"/>
                        <a:t>No established marketing system.</a:t>
                      </a:r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b="0" u="none" strike="noStrike" baseline="0" dirty="0" smtClean="0"/>
                        <a:t>Website does not cater for culturally specific items.</a:t>
                      </a:r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b="0" u="none" strike="noStrike" baseline="0" dirty="0" smtClean="0"/>
                        <a:t>A dedicated website might not prove popular.</a:t>
                      </a:r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b="0" u="none" strike="noStrike" baseline="0" dirty="0" smtClean="0"/>
                        <a:t>A franchise partner is yet to be identified.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/>
                      <a:r>
                        <a:rPr lang="en-GB" sz="2400" b="0" u="none" strike="noStrike" baseline="0" dirty="0" smtClean="0"/>
                        <a:t>Strengths</a:t>
                      </a:r>
                    </a:p>
                    <a:p>
                      <a:pPr algn="l" rtl="0"/>
                      <a:endParaRPr lang="en-GB" sz="1600" b="0" u="none" strike="noStrike" baseline="0" dirty="0" smtClean="0"/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b="0" u="none" strike="noStrike" baseline="0" dirty="0" smtClean="0"/>
                        <a:t>M &amp; S trading internationally since 1940’s.</a:t>
                      </a:r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b="0" u="none" strike="noStrike" baseline="0" dirty="0" smtClean="0"/>
                        <a:t>Currently trades in 50 countries.</a:t>
                      </a:r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b="0" u="none" strike="noStrike" baseline="0" dirty="0" smtClean="0"/>
                        <a:t>Company operates 455 stores internationally; has 20 international franchise partners; has a global web presence and dedicated web sites for 12 countries.  </a:t>
                      </a:r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b="0" u="none" strike="noStrike" baseline="0" dirty="0" smtClean="0"/>
                        <a:t>Experience in establishing brand, product base, outlets, and distribution methods in different contexts, including Europe, Asia and Australia.</a:t>
                      </a:r>
                    </a:p>
                    <a:p>
                      <a:pPr algn="l" rtl="0">
                        <a:buFont typeface="Symbol"/>
                        <a:buChar char="·"/>
                      </a:pPr>
                      <a:r>
                        <a:rPr lang="en-GB" sz="1800" b="0" u="none" strike="noStrike" baseline="0" dirty="0" smtClean="0"/>
                        <a:t>Web-based sales methodology and franchise arrangements are well established</a:t>
                      </a:r>
                      <a:r>
                        <a:rPr lang="en-GB" sz="1800" u="none" strike="noStrike" baseline="0" dirty="0" smtClean="0"/>
                        <a:t>.</a:t>
                      </a:r>
                      <a:endParaRPr lang="en-GB" sz="1800" b="0" i="0" u="none" strike="noStrike" baseline="0" dirty="0" smtClean="0">
                        <a:latin typeface="Arial"/>
                        <a:ea typeface="ＭＳ 明朝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Sound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65831" y="564075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859631"/>
      </p:ext>
    </p:extLst>
  </p:cSld>
  <p:clrMapOvr>
    <a:masterClrMapping/>
  </p:clrMapOvr>
  <p:transition xmlns:p14="http://schemas.microsoft.com/office/powerpoint/2010/main" spd="slow">
    <p:wip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1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dirty="0"/>
              <a:t>Bartlett, C. Beamish, P. and </a:t>
            </a:r>
            <a:r>
              <a:rPr lang="en-GB" dirty="0" err="1"/>
              <a:t>Ghoshal</a:t>
            </a:r>
            <a:r>
              <a:rPr lang="en-GB" dirty="0"/>
              <a:t>, S., 2008. </a:t>
            </a:r>
            <a:r>
              <a:rPr lang="en-GB" i="1" dirty="0"/>
              <a:t>Transitional Management Text, Cases, and Readings in Cross-Border Management. </a:t>
            </a:r>
            <a:r>
              <a:rPr lang="en-GB" dirty="0"/>
              <a:t>New York: McGraw-Hill.</a:t>
            </a:r>
          </a:p>
          <a:p>
            <a:pPr marL="0" indent="0">
              <a:buNone/>
            </a:pPr>
            <a:r>
              <a:rPr lang="en-GB" dirty="0" err="1"/>
              <a:t>Beugelsdijk</a:t>
            </a:r>
            <a:r>
              <a:rPr lang="en-GB" dirty="0"/>
              <a:t>, S. </a:t>
            </a:r>
            <a:r>
              <a:rPr lang="en-GB" dirty="0" err="1"/>
              <a:t>Brackman</a:t>
            </a:r>
            <a:r>
              <a:rPr lang="en-GB" dirty="0"/>
              <a:t>, S. </a:t>
            </a:r>
            <a:r>
              <a:rPr lang="en-GB" dirty="0" err="1"/>
              <a:t>Garretsen</a:t>
            </a:r>
            <a:r>
              <a:rPr lang="en-GB" dirty="0"/>
              <a:t>, H. and Van </a:t>
            </a:r>
            <a:r>
              <a:rPr lang="en-GB" dirty="0" err="1"/>
              <a:t>Marrewijk</a:t>
            </a:r>
            <a:r>
              <a:rPr lang="en-GB" dirty="0"/>
              <a:t>, C., 2013. </a:t>
            </a:r>
            <a:r>
              <a:rPr lang="en-GB" i="1" dirty="0"/>
              <a:t>International Economics and Business. </a:t>
            </a:r>
            <a:r>
              <a:rPr lang="en-GB" dirty="0"/>
              <a:t>Cambridge: Cambridge University Press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Braun, D., </a:t>
            </a:r>
            <a:r>
              <a:rPr lang="en-GB" i="1" dirty="0" smtClean="0"/>
              <a:t>Porter’s Five Forces.</a:t>
            </a:r>
            <a:r>
              <a:rPr lang="en-GB" dirty="0" smtClean="0"/>
              <a:t> Available from: </a:t>
            </a:r>
            <a:r>
              <a:rPr lang="en-GB" dirty="0" err="1" smtClean="0"/>
              <a:t>www.successfulaquisitions.net</a:t>
            </a:r>
            <a:r>
              <a:rPr lang="en-GB" dirty="0" smtClean="0"/>
              <a:t> [Accessed 17 February 2018]   </a:t>
            </a:r>
            <a:r>
              <a:rPr lang="en-GB" i="1" dirty="0" smtClean="0"/>
              <a:t> </a:t>
            </a:r>
          </a:p>
          <a:p>
            <a:pPr marL="0" indent="0">
              <a:buNone/>
            </a:pPr>
            <a:r>
              <a:rPr lang="en-GB" dirty="0" smtClean="0"/>
              <a:t>Government of Canada.,</a:t>
            </a:r>
            <a:r>
              <a:rPr lang="en-GB" i="1" dirty="0" smtClean="0"/>
              <a:t> </a:t>
            </a:r>
            <a:r>
              <a:rPr lang="en-GB" dirty="0" smtClean="0"/>
              <a:t>Statistics Canada. Available from: </a:t>
            </a:r>
            <a:r>
              <a:rPr lang="en-GB" dirty="0" err="1" smtClean="0"/>
              <a:t>www.statcan.gc</a:t>
            </a:r>
            <a:r>
              <a:rPr lang="en-GB" dirty="0" smtClean="0"/>
              <a:t>/pub/10517-eng.htm [Accessed 17 February 2018]   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Cavusgil</a:t>
            </a:r>
            <a:r>
              <a:rPr lang="en-GB" dirty="0"/>
              <a:t>, S. Knight, G. and </a:t>
            </a:r>
            <a:r>
              <a:rPr lang="en-GB" dirty="0" err="1"/>
              <a:t>Riesenberger</a:t>
            </a:r>
            <a:r>
              <a:rPr lang="en-GB" dirty="0"/>
              <a:t> J., 2012. </a:t>
            </a:r>
            <a:r>
              <a:rPr lang="en-GB" i="1" dirty="0"/>
              <a:t>International Business The New Realities. </a:t>
            </a:r>
            <a:r>
              <a:rPr lang="en-GB" dirty="0"/>
              <a:t>New Jersey: Pearson Education.</a:t>
            </a:r>
          </a:p>
          <a:p>
            <a:pPr marL="0" indent="0">
              <a:buNone/>
            </a:pPr>
            <a:r>
              <a:rPr lang="en-GB" dirty="0" err="1"/>
              <a:t>Gooderham</a:t>
            </a:r>
            <a:r>
              <a:rPr lang="en-GB" dirty="0"/>
              <a:t>, P. and </a:t>
            </a:r>
            <a:r>
              <a:rPr lang="en-GB" dirty="0" err="1"/>
              <a:t>Nordhaug</a:t>
            </a:r>
            <a:r>
              <a:rPr lang="en-GB" dirty="0"/>
              <a:t>, O., 2003. </a:t>
            </a:r>
            <a:r>
              <a:rPr lang="en-GB" i="1" dirty="0"/>
              <a:t>International Management Cross-Boundary Challenges. </a:t>
            </a:r>
            <a:r>
              <a:rPr lang="en-GB" dirty="0"/>
              <a:t>Malden: Blackwell Publishing.</a:t>
            </a:r>
          </a:p>
          <a:p>
            <a:pPr marL="0" indent="0">
              <a:buNone/>
            </a:pPr>
            <a:r>
              <a:rPr lang="en-GB" dirty="0"/>
              <a:t>Hill, C., 2009. </a:t>
            </a:r>
            <a:r>
              <a:rPr lang="en-GB" i="1" dirty="0"/>
              <a:t>Global Business Today.</a:t>
            </a:r>
            <a:r>
              <a:rPr lang="en-GB" dirty="0"/>
              <a:t> New York: McGraw-Hill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Marketing Teacher., </a:t>
            </a:r>
            <a:r>
              <a:rPr lang="en-GB" i="1" dirty="0" smtClean="0"/>
              <a:t>TOWS Analysis. </a:t>
            </a:r>
            <a:r>
              <a:rPr lang="en-GB" dirty="0" smtClean="0"/>
              <a:t>Available from </a:t>
            </a:r>
            <a:r>
              <a:rPr lang="en-GB" dirty="0" err="1" smtClean="0"/>
              <a:t>www.marketingteacher.com</a:t>
            </a:r>
            <a:r>
              <a:rPr lang="en-GB" dirty="0" smtClean="0"/>
              <a:t>/tows-analysis/ [Accessed 17 February 2018]  </a:t>
            </a:r>
          </a:p>
          <a:p>
            <a:pPr marL="0" indent="0">
              <a:buNone/>
            </a:pPr>
            <a:r>
              <a:rPr lang="en-GB" dirty="0" smtClean="0"/>
              <a:t>Marks and Spencer., </a:t>
            </a:r>
            <a:r>
              <a:rPr lang="en-GB" i="1" dirty="0" smtClean="0"/>
              <a:t>Annual Report and Statement 2016. Available from: </a:t>
            </a:r>
            <a:r>
              <a:rPr lang="en-GB" i="1" dirty="0" err="1" smtClean="0"/>
              <a:t>www.annualreports.com</a:t>
            </a:r>
            <a:r>
              <a:rPr lang="en-GB" i="1" dirty="0" smtClean="0"/>
              <a:t>/</a:t>
            </a:r>
            <a:r>
              <a:rPr lang="en-GB" i="1" dirty="0" err="1" smtClean="0"/>
              <a:t>hosteddata</a:t>
            </a:r>
            <a:r>
              <a:rPr lang="en-GB" i="1" dirty="0" smtClean="0"/>
              <a:t>/</a:t>
            </a:r>
            <a:r>
              <a:rPr lang="en-GB" i="1" dirty="0" err="1" smtClean="0"/>
              <a:t>annualreports</a:t>
            </a:r>
            <a:r>
              <a:rPr lang="en-GB" i="1" dirty="0" smtClean="0"/>
              <a:t>/</a:t>
            </a:r>
            <a:r>
              <a:rPr lang="en-GB" i="1" dirty="0" err="1" smtClean="0"/>
              <a:t>pdf</a:t>
            </a:r>
            <a:r>
              <a:rPr lang="en-GB" i="1" dirty="0" smtClean="0"/>
              <a:t>/</a:t>
            </a:r>
            <a:r>
              <a:rPr lang="en-GB" i="1" dirty="0" err="1" smtClean="0"/>
              <a:t>otc</a:t>
            </a:r>
            <a:r>
              <a:rPr lang="en-GB" i="1" dirty="0" smtClean="0"/>
              <a:t> </a:t>
            </a:r>
            <a:r>
              <a:rPr lang="en-GB" dirty="0" smtClean="0"/>
              <a:t>[Accessed 17 February 2018]     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Marks and Spencer., </a:t>
            </a:r>
            <a:r>
              <a:rPr lang="en-GB" i="1" dirty="0" smtClean="0"/>
              <a:t>Annual Report and Financial Statement 2017. </a:t>
            </a:r>
            <a:r>
              <a:rPr lang="en-GB" dirty="0" smtClean="0"/>
              <a:t>Available from: </a:t>
            </a:r>
            <a:r>
              <a:rPr lang="en-GB" dirty="0" err="1" smtClean="0"/>
              <a:t>anualreport.marksandspencer.com</a:t>
            </a:r>
            <a:r>
              <a:rPr lang="en-GB" dirty="0" smtClean="0"/>
              <a:t> [Accessed 17 February 2018]  </a:t>
            </a:r>
          </a:p>
          <a:p>
            <a:pPr marL="0" indent="0">
              <a:buNone/>
            </a:pPr>
            <a:r>
              <a:rPr lang="en-GB" dirty="0" smtClean="0"/>
              <a:t>Question Pro., </a:t>
            </a:r>
            <a:r>
              <a:rPr lang="en-GB" i="1" dirty="0" smtClean="0"/>
              <a:t>SWOT. Available from: </a:t>
            </a:r>
            <a:r>
              <a:rPr lang="en-GB" i="1" dirty="0" err="1" smtClean="0"/>
              <a:t>www.questionpro.com</a:t>
            </a:r>
            <a:r>
              <a:rPr lang="en-GB" dirty="0" smtClean="0"/>
              <a:t> [Accessed 19 February 2018]    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6852043"/>
      </p:ext>
    </p:extLst>
  </p:cSld>
  <p:clrMapOvr>
    <a:masterClrMapping/>
  </p:clrMapOvr>
  <p:transition xmlns:p14="http://schemas.microsoft.com/office/powerpoint/2010/main" spd="slow">
    <p:wipe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Slipstream.thmx</Template>
  <TotalTime>1812</TotalTime>
  <Words>1179</Words>
  <Application>Microsoft Macintosh PowerPoint</Application>
  <PresentationFormat>On-screen Show (4:3)</PresentationFormat>
  <Paragraphs>139</Paragraphs>
  <Slides>19</Slides>
  <Notes>0</Notes>
  <HiddenSlides>0</HiddenSlides>
  <MMClips>18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Breeze</vt:lpstr>
      <vt:lpstr>International Business SBMA7122D </vt:lpstr>
      <vt:lpstr>Introduction </vt:lpstr>
      <vt:lpstr>Methodology </vt:lpstr>
      <vt:lpstr>Pestle Analysis </vt:lpstr>
      <vt:lpstr>Political Factors </vt:lpstr>
      <vt:lpstr>Environmental Factors </vt:lpstr>
      <vt:lpstr>Social Factors </vt:lpstr>
      <vt:lpstr>Technological Factors </vt:lpstr>
      <vt:lpstr>Legal Factors </vt:lpstr>
      <vt:lpstr>Economic Factors </vt:lpstr>
      <vt:lpstr>SWOT Analysis </vt:lpstr>
      <vt:lpstr>Strengths </vt:lpstr>
      <vt:lpstr>Weaknesses </vt:lpstr>
      <vt:lpstr>Opportunities </vt:lpstr>
      <vt:lpstr>Threats </vt:lpstr>
      <vt:lpstr>TOWS Analysis </vt:lpstr>
      <vt:lpstr>PowerPoint Presentation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SBMA7122D </dc:title>
  <dc:creator>Barry Wilson</dc:creator>
  <cp:lastModifiedBy>Barry Wilson</cp:lastModifiedBy>
  <cp:revision>76</cp:revision>
  <dcterms:created xsi:type="dcterms:W3CDTF">2018-02-24T12:38:47Z</dcterms:created>
  <dcterms:modified xsi:type="dcterms:W3CDTF">2018-03-03T15:39:37Z</dcterms:modified>
</cp:coreProperties>
</file>