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  <p:sldMasterId id="2147483756" r:id="rId10"/>
    <p:sldMasterId id="2147483768" r:id="rId11"/>
  </p:sldMasterIdLst>
  <p:sldIdLst>
    <p:sldId id="256" r:id="rId12"/>
    <p:sldId id="257" r:id="rId13"/>
    <p:sldId id="258" r:id="rId14"/>
    <p:sldId id="259" r:id="rId15"/>
    <p:sldId id="260" r:id="rId16"/>
    <p:sldId id="261" r:id="rId17"/>
    <p:sldId id="262" r:id="rId18"/>
    <p:sldId id="263" r:id="rId19"/>
    <p:sldId id="264" r:id="rId20"/>
    <p:sldId id="265" r:id="rId21"/>
    <p:sldId id="26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0" d="100"/>
          <a:sy n="80" d="100"/>
        </p:scale>
        <p:origin x="3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0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418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43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577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874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204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167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370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023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874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642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2705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120904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6604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6401859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130426"/>
            <a:ext cx="58928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733800"/>
            <a:ext cx="58928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851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6066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2" y="-30478"/>
            <a:ext cx="120903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12192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621365"/>
            <a:ext cx="110744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609600" y="4463568"/>
            <a:ext cx="11074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69676D"/>
                </a:solidFill>
              </a:rPr>
              <a:pPr/>
              <a:t>12/10/2014</a:t>
            </a:fld>
            <a:endParaRPr lang="en-GB">
              <a:solidFill>
                <a:srgbClr val="69676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69676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69676D"/>
                </a:solidFill>
              </a:rPr>
              <a:pPr/>
              <a:t>‹#›</a:t>
            </a:fld>
            <a:endParaRPr lang="en-GB">
              <a:solidFill>
                <a:srgbClr val="6967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9590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2830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48803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6882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692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0" y="273051"/>
            <a:ext cx="7315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1901952"/>
            <a:ext cx="316992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3552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068702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67200" y="381000"/>
            <a:ext cx="74168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4" y="1905000"/>
            <a:ext cx="316992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6600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841767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4504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1632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120904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6604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6401859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130426"/>
            <a:ext cx="58928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733800"/>
            <a:ext cx="58928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6170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5822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2" y="-30478"/>
            <a:ext cx="120903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12192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621365"/>
            <a:ext cx="110744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609600" y="4463568"/>
            <a:ext cx="11074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69676D"/>
                </a:solidFill>
              </a:rPr>
              <a:pPr/>
              <a:t>12/10/2014</a:t>
            </a:fld>
            <a:endParaRPr lang="en-GB">
              <a:solidFill>
                <a:srgbClr val="69676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69676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69676D"/>
                </a:solidFill>
              </a:rPr>
              <a:pPr/>
              <a:t>‹#›</a:t>
            </a:fld>
            <a:endParaRPr lang="en-GB">
              <a:solidFill>
                <a:srgbClr val="6967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7730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08141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9644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384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4526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0" y="273051"/>
            <a:ext cx="7315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1901952"/>
            <a:ext cx="316992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3552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597083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67200" y="381000"/>
            <a:ext cx="74168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4" y="1905000"/>
            <a:ext cx="316992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6600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56542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7240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6747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120904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6604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6401859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130426"/>
            <a:ext cx="58928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733800"/>
            <a:ext cx="58928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41284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55318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2" y="-30478"/>
            <a:ext cx="120903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12192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621365"/>
            <a:ext cx="110744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609600" y="4463568"/>
            <a:ext cx="11074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69676D"/>
                </a:solidFill>
              </a:rPr>
              <a:pPr/>
              <a:t>12/10/2014</a:t>
            </a:fld>
            <a:endParaRPr lang="en-GB">
              <a:solidFill>
                <a:srgbClr val="69676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69676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69676D"/>
                </a:solidFill>
              </a:rPr>
              <a:pPr/>
              <a:t>‹#›</a:t>
            </a:fld>
            <a:endParaRPr lang="en-GB">
              <a:solidFill>
                <a:srgbClr val="6967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5666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5763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7355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83923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606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0" y="273051"/>
            <a:ext cx="7315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1901952"/>
            <a:ext cx="316992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3552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43191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67200" y="381000"/>
            <a:ext cx="74168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4" y="1905000"/>
            <a:ext cx="316992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6600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1246141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33641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23982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120904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6604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6401859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130426"/>
            <a:ext cx="58928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733800"/>
            <a:ext cx="58928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28715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7552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2" y="-30478"/>
            <a:ext cx="120903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12192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621365"/>
            <a:ext cx="110744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609600" y="4463568"/>
            <a:ext cx="11074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69676D"/>
                </a:solidFill>
              </a:rPr>
              <a:pPr/>
              <a:t>12/10/2014</a:t>
            </a:fld>
            <a:endParaRPr lang="en-GB">
              <a:solidFill>
                <a:srgbClr val="69676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69676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69676D"/>
                </a:solidFill>
              </a:rPr>
              <a:pPr/>
              <a:t>‹#›</a:t>
            </a:fld>
            <a:endParaRPr lang="en-GB">
              <a:solidFill>
                <a:srgbClr val="6967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4654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8328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46958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01672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2825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0" y="273051"/>
            <a:ext cx="7315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1901952"/>
            <a:ext cx="316992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3552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513013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67200" y="381000"/>
            <a:ext cx="74168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4" y="1905000"/>
            <a:ext cx="316992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6600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9123273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3643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02092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120904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6604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6401859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130426"/>
            <a:ext cx="58928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733800"/>
            <a:ext cx="58928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7432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57610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2" y="-30478"/>
            <a:ext cx="120903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12192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621365"/>
            <a:ext cx="110744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609600" y="4463568"/>
            <a:ext cx="11074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69676D"/>
                </a:solidFill>
              </a:rPr>
              <a:pPr/>
              <a:t>12/10/2014</a:t>
            </a:fld>
            <a:endParaRPr lang="en-GB">
              <a:solidFill>
                <a:srgbClr val="69676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69676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69676D"/>
                </a:solidFill>
              </a:rPr>
              <a:pPr/>
              <a:t>‹#›</a:t>
            </a:fld>
            <a:endParaRPr lang="en-GB">
              <a:solidFill>
                <a:srgbClr val="6967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5316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90999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26491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25267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91633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0" y="273051"/>
            <a:ext cx="7315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1901952"/>
            <a:ext cx="316992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3552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365025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67200" y="381000"/>
            <a:ext cx="74168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4" y="1905000"/>
            <a:ext cx="316992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6600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9400758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98892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32349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120904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6604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6401859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130426"/>
            <a:ext cx="58928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733800"/>
            <a:ext cx="58928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46227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0519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2" y="-30478"/>
            <a:ext cx="120903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12192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621365"/>
            <a:ext cx="110744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609600" y="4463568"/>
            <a:ext cx="11074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69676D"/>
                </a:solidFill>
              </a:rPr>
              <a:pPr/>
              <a:t>12/10/2014</a:t>
            </a:fld>
            <a:endParaRPr lang="en-GB">
              <a:solidFill>
                <a:srgbClr val="69676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69676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69676D"/>
                </a:solidFill>
              </a:rPr>
              <a:pPr/>
              <a:t>‹#›</a:t>
            </a:fld>
            <a:endParaRPr lang="en-GB">
              <a:solidFill>
                <a:srgbClr val="6967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8080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31643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412771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41117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0004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0" y="273051"/>
            <a:ext cx="7315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1901952"/>
            <a:ext cx="316992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3552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44235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67200" y="381000"/>
            <a:ext cx="74168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4" y="1905000"/>
            <a:ext cx="316992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6600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065288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076202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71215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120904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6604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6401859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130426"/>
            <a:ext cx="58928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733800"/>
            <a:ext cx="58928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78433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48982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2" y="-30478"/>
            <a:ext cx="120903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12192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621365"/>
            <a:ext cx="110744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609600" y="4463568"/>
            <a:ext cx="11074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69676D"/>
                </a:solidFill>
              </a:rPr>
              <a:pPr/>
              <a:t>12/10/2014</a:t>
            </a:fld>
            <a:endParaRPr lang="en-GB">
              <a:solidFill>
                <a:srgbClr val="69676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69676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69676D"/>
                </a:solidFill>
              </a:rPr>
              <a:pPr/>
              <a:t>‹#›</a:t>
            </a:fld>
            <a:endParaRPr lang="en-GB">
              <a:solidFill>
                <a:srgbClr val="6967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4454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71319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59196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08299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40967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0" y="273051"/>
            <a:ext cx="7315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1901952"/>
            <a:ext cx="316992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3552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788416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67200" y="381000"/>
            <a:ext cx="74168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4" y="1905000"/>
            <a:ext cx="316992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6600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7030307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950580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26093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120904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6604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6401859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130426"/>
            <a:ext cx="58928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733800"/>
            <a:ext cx="58928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53918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507615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2" y="-30478"/>
            <a:ext cx="120903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12192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621365"/>
            <a:ext cx="110744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609600" y="4463568"/>
            <a:ext cx="11074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69676D"/>
                </a:solidFill>
              </a:rPr>
              <a:pPr/>
              <a:t>12/10/2014</a:t>
            </a:fld>
            <a:endParaRPr lang="en-GB">
              <a:solidFill>
                <a:srgbClr val="69676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69676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69676D"/>
                </a:solidFill>
              </a:rPr>
              <a:pPr/>
              <a:t>‹#›</a:t>
            </a:fld>
            <a:endParaRPr lang="en-GB">
              <a:solidFill>
                <a:srgbClr val="6967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9873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90761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021100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445229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2867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0" y="273051"/>
            <a:ext cx="7315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1901952"/>
            <a:ext cx="316992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3552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32872157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67200" y="381000"/>
            <a:ext cx="74168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4" y="1905000"/>
            <a:ext cx="316992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6600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72660691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047634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353050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120904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6604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6401859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130426"/>
            <a:ext cx="58928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733800"/>
            <a:ext cx="58928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651015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536283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2" y="-30478"/>
            <a:ext cx="120903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12192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621365"/>
            <a:ext cx="110744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609600" y="4463568"/>
            <a:ext cx="11074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69676D"/>
                </a:solidFill>
              </a:rPr>
              <a:pPr/>
              <a:t>12/10/2014</a:t>
            </a:fld>
            <a:endParaRPr lang="en-GB">
              <a:solidFill>
                <a:srgbClr val="69676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69676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69676D"/>
                </a:solidFill>
              </a:rPr>
              <a:pPr/>
              <a:t>‹#›</a:t>
            </a:fld>
            <a:endParaRPr lang="en-GB">
              <a:solidFill>
                <a:srgbClr val="6967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2026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300678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133524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693745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98122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0" y="273051"/>
            <a:ext cx="7315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1901952"/>
            <a:ext cx="316992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3552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23426989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67200" y="381000"/>
            <a:ext cx="74168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4" y="1905000"/>
            <a:ext cx="316992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6600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15460268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281283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737708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120904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6604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6401859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130426"/>
            <a:ext cx="58928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733800"/>
            <a:ext cx="58928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7426734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193227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2" y="-30478"/>
            <a:ext cx="120903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12192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12192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621365"/>
            <a:ext cx="110744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609600" y="4463568"/>
            <a:ext cx="11074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69676D"/>
                </a:solidFill>
              </a:rPr>
              <a:pPr/>
              <a:t>12/10/2014</a:t>
            </a:fld>
            <a:endParaRPr lang="en-GB">
              <a:solidFill>
                <a:srgbClr val="69676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69676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69676D"/>
                </a:solidFill>
              </a:rPr>
              <a:pPr/>
              <a:t>‹#›</a:t>
            </a:fld>
            <a:endParaRPr lang="en-GB">
              <a:solidFill>
                <a:srgbClr val="6967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5379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316968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249581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947522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946234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0" y="273051"/>
            <a:ext cx="7315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1901952"/>
            <a:ext cx="316992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3552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2557386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67200" y="381000"/>
            <a:ext cx="74168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3681984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2007129" y="3221207"/>
            <a:ext cx="3017520" cy="1059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353568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4" y="1905000"/>
            <a:ext cx="316992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200" y="3276600"/>
            <a:ext cx="316992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74394551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764476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0705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232910-D49C-413A-965F-F8332829D81C}" type="datetimeFigureOut">
              <a:rPr lang="en-GB" smtClean="0"/>
              <a:t>12/10/2014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B4171-4A54-42E6-97F7-3D6F5EB52B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118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99136" y="137160"/>
            <a:ext cx="1182624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4831" y="6312409"/>
            <a:ext cx="4642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053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99136" y="137160"/>
            <a:ext cx="1182624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4831" y="6312409"/>
            <a:ext cx="4642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5897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99136" y="137160"/>
            <a:ext cx="1182624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4831" y="6312409"/>
            <a:ext cx="4642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98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99136" y="137160"/>
            <a:ext cx="1182624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4831" y="6312409"/>
            <a:ext cx="4642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9926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99136" y="137160"/>
            <a:ext cx="1182624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4831" y="6312409"/>
            <a:ext cx="4642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2903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99136" y="137160"/>
            <a:ext cx="1182624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4831" y="6312409"/>
            <a:ext cx="4642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9490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99136" y="137160"/>
            <a:ext cx="1182624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4831" y="6312409"/>
            <a:ext cx="4642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7473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99136" y="137160"/>
            <a:ext cx="1182624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4831" y="6312409"/>
            <a:ext cx="4642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0569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99136" y="137160"/>
            <a:ext cx="1182624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4831" y="6312409"/>
            <a:ext cx="4642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84710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99136" y="137160"/>
            <a:ext cx="1182624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E2D46E5-6CE9-47B6-8EAC-06816882DC2C}" type="datetimeFigureOut">
              <a:rPr lang="en-GB" smtClean="0">
                <a:solidFill>
                  <a:srgbClr val="C9C2D1"/>
                </a:solidFill>
              </a:rPr>
              <a:pPr/>
              <a:t>12/10/2014</a:t>
            </a:fld>
            <a:endParaRPr lang="en-GB">
              <a:solidFill>
                <a:srgbClr val="C9C2D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74831" y="6312409"/>
            <a:ext cx="4642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C9C2D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12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C24AA2-D75B-4E6C-8CEA-9AB27D2778B4}" type="slidenum">
              <a:rPr lang="en-GB" smtClean="0">
                <a:solidFill>
                  <a:srgbClr val="C9C2D1"/>
                </a:solidFill>
              </a:rPr>
              <a:pPr/>
              <a:t>‹#›</a:t>
            </a:fld>
            <a:endParaRPr lang="en-GB">
              <a:solidFill>
                <a:srgbClr val="C9C2D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9248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116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Psychodynamic Theory - Freud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Sigmund Freud (1856 - 1939)</a:t>
            </a:r>
          </a:p>
          <a:p>
            <a:r>
              <a:rPr lang="en-GB" dirty="0" smtClean="0"/>
              <a:t>Primary focus on inner person: unconscious forces determine personality and behaviour</a:t>
            </a:r>
          </a:p>
          <a:p>
            <a:r>
              <a:rPr lang="en-GB" dirty="0" smtClean="0"/>
              <a:t>Development progresses as behaviour is motivated by inner forces, memories and conflicts</a:t>
            </a:r>
          </a:p>
          <a:p>
            <a:r>
              <a:rPr lang="en-GB" dirty="0" smtClean="0"/>
              <a:t>Personality has three aspects: id, ego and super ego</a:t>
            </a:r>
          </a:p>
          <a:p>
            <a:r>
              <a:rPr lang="en-GB" dirty="0" smtClean="0"/>
              <a:t>Development involves series of psychosexual stages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0362" y="188640"/>
            <a:ext cx="1478280" cy="19735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5560" y="4581129"/>
            <a:ext cx="2259902" cy="193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153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Psychosexual Stages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412776"/>
            <a:ext cx="8229600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0 </a:t>
            </a:r>
            <a:r>
              <a:rPr lang="en-GB" dirty="0"/>
              <a:t>–18 </a:t>
            </a:r>
            <a:r>
              <a:rPr lang="en-GB" dirty="0" err="1" smtClean="0"/>
              <a:t>mths</a:t>
            </a:r>
            <a:r>
              <a:rPr lang="en-GB" dirty="0" smtClean="0"/>
              <a:t>: Oral Stage: Oral Gratification </a:t>
            </a:r>
          </a:p>
          <a:p>
            <a:r>
              <a:rPr lang="en-GB" dirty="0" smtClean="0"/>
              <a:t>Behaviours</a:t>
            </a:r>
            <a:r>
              <a:rPr lang="en-GB" dirty="0"/>
              <a:t>: eating, crying</a:t>
            </a:r>
            <a:r>
              <a:rPr lang="en-GB" dirty="0" smtClean="0"/>
              <a:t>, biting</a:t>
            </a:r>
          </a:p>
          <a:p>
            <a:r>
              <a:rPr lang="en-GB" dirty="0" smtClean="0"/>
              <a:t>Dependency upon primary </a:t>
            </a:r>
            <a:r>
              <a:rPr lang="en-GB" dirty="0"/>
              <a:t>caregiver</a:t>
            </a:r>
          </a:p>
          <a:p>
            <a:r>
              <a:rPr lang="en-GB" dirty="0" smtClean="0"/>
              <a:t>Distinguishes </a:t>
            </a:r>
            <a:r>
              <a:rPr lang="en-GB" dirty="0"/>
              <a:t>between </a:t>
            </a:r>
            <a:r>
              <a:rPr lang="en-GB" dirty="0" smtClean="0"/>
              <a:t>self and </a:t>
            </a:r>
            <a:r>
              <a:rPr lang="en-GB" dirty="0"/>
              <a:t>mother</a:t>
            </a:r>
          </a:p>
          <a:p>
            <a:r>
              <a:rPr lang="en-GB" dirty="0" smtClean="0"/>
              <a:t>Develops </a:t>
            </a:r>
            <a:r>
              <a:rPr lang="en-GB" dirty="0"/>
              <a:t>body image </a:t>
            </a:r>
            <a:r>
              <a:rPr lang="en-GB" dirty="0" smtClean="0"/>
              <a:t>and aggressive </a:t>
            </a:r>
            <a:r>
              <a:rPr lang="en-GB" dirty="0"/>
              <a:t>drives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18 </a:t>
            </a:r>
            <a:r>
              <a:rPr lang="en-GB" dirty="0" err="1" smtClean="0"/>
              <a:t>mths</a:t>
            </a:r>
            <a:r>
              <a:rPr lang="en-GB" dirty="0" smtClean="0"/>
              <a:t> </a:t>
            </a:r>
            <a:r>
              <a:rPr lang="en-GB" dirty="0"/>
              <a:t>– 3 </a:t>
            </a:r>
            <a:r>
              <a:rPr lang="en-GB" dirty="0" err="1" smtClean="0"/>
              <a:t>yrs</a:t>
            </a:r>
            <a:r>
              <a:rPr lang="en-GB" dirty="0" smtClean="0"/>
              <a:t>: </a:t>
            </a:r>
            <a:r>
              <a:rPr lang="en-GB" dirty="0"/>
              <a:t>Anal </a:t>
            </a:r>
            <a:r>
              <a:rPr lang="en-GB" dirty="0" smtClean="0"/>
              <a:t>Stage: Voluntary </a:t>
            </a:r>
            <a:r>
              <a:rPr lang="en-GB" dirty="0"/>
              <a:t>sphincter control</a:t>
            </a:r>
          </a:p>
          <a:p>
            <a:r>
              <a:rPr lang="en-GB" dirty="0" smtClean="0"/>
              <a:t>Behaviours</a:t>
            </a:r>
            <a:r>
              <a:rPr lang="en-GB" dirty="0"/>
              <a:t>: </a:t>
            </a:r>
            <a:r>
              <a:rPr lang="en-GB" dirty="0" smtClean="0"/>
              <a:t>independence and </a:t>
            </a:r>
            <a:r>
              <a:rPr lang="en-GB" dirty="0"/>
              <a:t>control</a:t>
            </a:r>
          </a:p>
          <a:p>
            <a:r>
              <a:rPr lang="en-GB" dirty="0"/>
              <a:t>P</a:t>
            </a:r>
            <a:r>
              <a:rPr lang="en-GB" dirty="0" smtClean="0"/>
              <a:t>leasure through elimination </a:t>
            </a:r>
            <a:r>
              <a:rPr lang="en-GB" dirty="0"/>
              <a:t>or retention </a:t>
            </a:r>
            <a:r>
              <a:rPr lang="en-GB" dirty="0" smtClean="0"/>
              <a:t>of </a:t>
            </a:r>
            <a:r>
              <a:rPr lang="en-GB" dirty="0" err="1" smtClean="0"/>
              <a:t>feces</a:t>
            </a:r>
            <a:endParaRPr lang="en-GB" dirty="0"/>
          </a:p>
          <a:p>
            <a:r>
              <a:rPr lang="en-GB" dirty="0" smtClean="0"/>
              <a:t>Develops </a:t>
            </a:r>
            <a:r>
              <a:rPr lang="en-GB" dirty="0"/>
              <a:t>concepts </a:t>
            </a:r>
            <a:r>
              <a:rPr lang="en-GB" dirty="0" smtClean="0"/>
              <a:t>of power</a:t>
            </a:r>
            <a:r>
              <a:rPr lang="en-GB" dirty="0"/>
              <a:t>, punishment</a:t>
            </a:r>
            <a:r>
              <a:rPr lang="en-GB" dirty="0" smtClean="0"/>
              <a:t>, ambivalence</a:t>
            </a:r>
            <a:r>
              <a:rPr lang="en-GB" dirty="0"/>
              <a:t>, cleanliness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3 </a:t>
            </a:r>
            <a:r>
              <a:rPr lang="en-GB" dirty="0"/>
              <a:t>– 6 </a:t>
            </a:r>
            <a:r>
              <a:rPr lang="en-GB" dirty="0" err="1" smtClean="0"/>
              <a:t>yrs</a:t>
            </a:r>
            <a:r>
              <a:rPr lang="en-GB" dirty="0" smtClean="0"/>
              <a:t>: </a:t>
            </a:r>
            <a:r>
              <a:rPr lang="en-GB" dirty="0"/>
              <a:t>Phallic Genital focus</a:t>
            </a:r>
          </a:p>
          <a:p>
            <a:r>
              <a:rPr lang="en-GB" dirty="0" smtClean="0"/>
              <a:t>Behaviours</a:t>
            </a:r>
            <a:r>
              <a:rPr lang="en-GB" dirty="0"/>
              <a:t>: touching </a:t>
            </a:r>
            <a:r>
              <a:rPr lang="en-GB" dirty="0" smtClean="0"/>
              <a:t>of genitals</a:t>
            </a:r>
            <a:r>
              <a:rPr lang="en-GB" dirty="0"/>
              <a:t>, erotic </a:t>
            </a:r>
            <a:r>
              <a:rPr lang="en-GB" dirty="0" smtClean="0"/>
              <a:t>attachment to </a:t>
            </a:r>
            <a:r>
              <a:rPr lang="en-GB" dirty="0"/>
              <a:t>parent of opposite </a:t>
            </a:r>
            <a:r>
              <a:rPr lang="en-GB" dirty="0" smtClean="0"/>
              <a:t>sex (</a:t>
            </a:r>
            <a:r>
              <a:rPr lang="en-GB" dirty="0"/>
              <a:t>oedipal or </a:t>
            </a:r>
            <a:r>
              <a:rPr lang="en-GB" dirty="0" smtClean="0"/>
              <a:t>Electra complex</a:t>
            </a:r>
            <a:r>
              <a:rPr lang="en-GB" dirty="0"/>
              <a:t>)</a:t>
            </a:r>
          </a:p>
          <a:p>
            <a:r>
              <a:rPr lang="en-GB" dirty="0" smtClean="0"/>
              <a:t>Pleasure </a:t>
            </a:r>
            <a:r>
              <a:rPr lang="en-GB" dirty="0"/>
              <a:t>through genitals</a:t>
            </a:r>
          </a:p>
          <a:p>
            <a:r>
              <a:rPr lang="en-GB" dirty="0" smtClean="0"/>
              <a:t>Develops </a:t>
            </a:r>
            <a:r>
              <a:rPr lang="en-GB" dirty="0"/>
              <a:t>fear </a:t>
            </a:r>
            <a:r>
              <a:rPr lang="en-GB" dirty="0" smtClean="0"/>
              <a:t>of punishment </a:t>
            </a:r>
            <a:r>
              <a:rPr lang="en-GB" dirty="0"/>
              <a:t>(parent if </a:t>
            </a:r>
            <a:r>
              <a:rPr lang="en-GB" dirty="0" smtClean="0"/>
              <a:t>same sex</a:t>
            </a:r>
            <a:r>
              <a:rPr lang="en-GB" dirty="0"/>
              <a:t>), guilt, sexual identity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385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Psychosexual Stages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6 – 12 </a:t>
            </a:r>
            <a:r>
              <a:rPr lang="en-GB" dirty="0" err="1" smtClean="0"/>
              <a:t>yrs</a:t>
            </a:r>
            <a:r>
              <a:rPr lang="en-GB" dirty="0" smtClean="0"/>
              <a:t>: </a:t>
            </a:r>
            <a:r>
              <a:rPr lang="en-GB" dirty="0"/>
              <a:t>Latency </a:t>
            </a:r>
            <a:r>
              <a:rPr lang="en-GB" dirty="0" smtClean="0"/>
              <a:t>Stage </a:t>
            </a:r>
          </a:p>
          <a:p>
            <a:pPr marL="0" indent="0">
              <a:buNone/>
            </a:pPr>
            <a:r>
              <a:rPr lang="en-GB" dirty="0" smtClean="0"/>
              <a:t>Repress </a:t>
            </a:r>
            <a:r>
              <a:rPr lang="en-GB" dirty="0"/>
              <a:t>sexuality; channel </a:t>
            </a:r>
            <a:r>
              <a:rPr lang="en-GB" dirty="0" smtClean="0"/>
              <a:t>sexual drives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Behaviours</a:t>
            </a:r>
            <a:r>
              <a:rPr lang="en-GB" dirty="0"/>
              <a:t>: </a:t>
            </a:r>
            <a:r>
              <a:rPr lang="en-GB" dirty="0" smtClean="0"/>
              <a:t>acquires friends</a:t>
            </a:r>
            <a:r>
              <a:rPr lang="en-GB" dirty="0"/>
              <a:t>, controls </a:t>
            </a:r>
            <a:r>
              <a:rPr lang="en-GB" dirty="0" smtClean="0"/>
              <a:t>aggressive and </a:t>
            </a:r>
            <a:r>
              <a:rPr lang="en-GB" dirty="0"/>
              <a:t>destructive impulses</a:t>
            </a:r>
          </a:p>
          <a:p>
            <a:pPr marL="0" indent="0">
              <a:buNone/>
            </a:pPr>
            <a:r>
              <a:rPr lang="en-GB" dirty="0" smtClean="0"/>
              <a:t>Uses </a:t>
            </a:r>
            <a:r>
              <a:rPr lang="en-GB" dirty="0"/>
              <a:t>energy to gain </a:t>
            </a:r>
            <a:r>
              <a:rPr lang="en-GB" dirty="0" smtClean="0"/>
              <a:t>new skills </a:t>
            </a:r>
            <a:r>
              <a:rPr lang="en-GB" dirty="0"/>
              <a:t>(in </a:t>
            </a:r>
            <a:r>
              <a:rPr lang="en-GB" dirty="0" smtClean="0"/>
              <a:t>social relationships</a:t>
            </a:r>
            <a:r>
              <a:rPr lang="en-GB" dirty="0"/>
              <a:t>) </a:t>
            </a:r>
            <a:r>
              <a:rPr lang="en-GB" dirty="0" smtClean="0"/>
              <a:t>and knowledge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Develops </a:t>
            </a:r>
            <a:r>
              <a:rPr lang="en-GB" dirty="0"/>
              <a:t>sense of </a:t>
            </a:r>
            <a:r>
              <a:rPr lang="en-GB" dirty="0" smtClean="0"/>
              <a:t>industry and </a:t>
            </a:r>
            <a:r>
              <a:rPr lang="en-GB" dirty="0"/>
              <a:t>mastery </a:t>
            </a:r>
            <a:r>
              <a:rPr lang="en-GB" dirty="0" smtClean="0"/>
              <a:t>especially in </a:t>
            </a:r>
            <a:r>
              <a:rPr lang="en-GB" dirty="0"/>
              <a:t>school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13 </a:t>
            </a:r>
            <a:r>
              <a:rPr lang="en-GB" dirty="0"/>
              <a:t>– 20 </a:t>
            </a:r>
            <a:r>
              <a:rPr lang="en-GB" dirty="0" err="1" smtClean="0"/>
              <a:t>yrs</a:t>
            </a:r>
            <a:r>
              <a:rPr lang="en-GB" dirty="0" smtClean="0"/>
              <a:t>: Genital </a:t>
            </a:r>
            <a:r>
              <a:rPr lang="en-GB" dirty="0"/>
              <a:t>Puberty with sexual interest </a:t>
            </a:r>
            <a:r>
              <a:rPr lang="en-GB" dirty="0" smtClean="0"/>
              <a:t>in </a:t>
            </a:r>
            <a:r>
              <a:rPr lang="en-GB" dirty="0"/>
              <a:t>o</a:t>
            </a:r>
            <a:r>
              <a:rPr lang="en-GB" dirty="0" smtClean="0"/>
              <a:t>pposite </a:t>
            </a:r>
            <a:r>
              <a:rPr lang="en-GB" dirty="0"/>
              <a:t>sex</a:t>
            </a:r>
          </a:p>
          <a:p>
            <a:pPr marL="0" indent="0">
              <a:buNone/>
            </a:pPr>
            <a:r>
              <a:rPr lang="en-GB" dirty="0" smtClean="0"/>
              <a:t>Behaviours</a:t>
            </a:r>
            <a:r>
              <a:rPr lang="en-GB" dirty="0"/>
              <a:t>: responsible </a:t>
            </a:r>
            <a:r>
              <a:rPr lang="en-GB" dirty="0" smtClean="0"/>
              <a:t>for self</a:t>
            </a:r>
            <a:r>
              <a:rPr lang="en-GB" dirty="0"/>
              <a:t>, </a:t>
            </a:r>
            <a:r>
              <a:rPr lang="en-GB" dirty="0" smtClean="0"/>
              <a:t>seeks independence </a:t>
            </a:r>
            <a:r>
              <a:rPr lang="en-GB" dirty="0"/>
              <a:t>from parents</a:t>
            </a:r>
          </a:p>
          <a:p>
            <a:pPr marL="0" indent="0">
              <a:buNone/>
            </a:pPr>
            <a:r>
              <a:rPr lang="en-GB" dirty="0" smtClean="0"/>
              <a:t>Sexual </a:t>
            </a:r>
            <a:r>
              <a:rPr lang="en-GB" dirty="0"/>
              <a:t>pleasure </a:t>
            </a:r>
            <a:r>
              <a:rPr lang="en-GB" dirty="0" smtClean="0"/>
              <a:t>through genitals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Develops </a:t>
            </a:r>
            <a:r>
              <a:rPr lang="en-GB" dirty="0"/>
              <a:t>sexual identity</a:t>
            </a:r>
            <a:r>
              <a:rPr lang="en-GB" dirty="0" smtClean="0"/>
              <a:t>, and </a:t>
            </a:r>
            <a:r>
              <a:rPr lang="en-GB" dirty="0"/>
              <a:t>the ability to love </a:t>
            </a:r>
            <a:r>
              <a:rPr lang="en-GB" dirty="0" smtClean="0"/>
              <a:t>and the </a:t>
            </a:r>
            <a:r>
              <a:rPr lang="en-GB" dirty="0"/>
              <a:t>desire to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52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Psychodynamic Theory – Erikson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Erik Erikson (1902 - 1994)</a:t>
            </a:r>
          </a:p>
          <a:p>
            <a:r>
              <a:rPr lang="en-GB" dirty="0" smtClean="0"/>
              <a:t>Primary focus is on social interaction</a:t>
            </a:r>
          </a:p>
          <a:p>
            <a:r>
              <a:rPr lang="en-GB" dirty="0" smtClean="0"/>
              <a:t>Development progresses through changes in interactions with others and knowledge of self</a:t>
            </a:r>
          </a:p>
          <a:p>
            <a:r>
              <a:rPr lang="en-GB" dirty="0" smtClean="0"/>
              <a:t>Eight fixed and universal stages</a:t>
            </a:r>
          </a:p>
          <a:p>
            <a:r>
              <a:rPr lang="en-GB" dirty="0" smtClean="0"/>
              <a:t>Each stage involves a conflict which needs to be resolved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2184" y="301576"/>
            <a:ext cx="1394460" cy="2049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821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Behavioural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Operant </a:t>
            </a:r>
            <a:r>
              <a:rPr lang="en-GB" dirty="0"/>
              <a:t>Conditioning </a:t>
            </a:r>
            <a:endParaRPr lang="en-GB" dirty="0" smtClean="0"/>
          </a:p>
          <a:p>
            <a:r>
              <a:rPr lang="en-GB" dirty="0" smtClean="0"/>
              <a:t>Theorist</a:t>
            </a:r>
            <a:r>
              <a:rPr lang="en-GB" dirty="0"/>
              <a:t>: B. F. Skinner </a:t>
            </a:r>
            <a:endParaRPr lang="en-GB" dirty="0" smtClean="0"/>
          </a:p>
          <a:p>
            <a:r>
              <a:rPr lang="en-GB" dirty="0" smtClean="0"/>
              <a:t>Studies observable behaviour </a:t>
            </a:r>
            <a:r>
              <a:rPr lang="en-GB" dirty="0"/>
              <a:t>and outside environmental </a:t>
            </a:r>
            <a:r>
              <a:rPr lang="en-GB" dirty="0" smtClean="0"/>
              <a:t>stimuli</a:t>
            </a:r>
          </a:p>
          <a:p>
            <a:r>
              <a:rPr lang="en-GB" dirty="0" smtClean="0"/>
              <a:t>Development progresses by voluntary responses which are strengthened </a:t>
            </a:r>
            <a:r>
              <a:rPr lang="en-GB" dirty="0"/>
              <a:t>or weakened by association with negative or positive </a:t>
            </a:r>
            <a:r>
              <a:rPr lang="en-GB" dirty="0" smtClean="0"/>
              <a:t>consequences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2144" y="548680"/>
            <a:ext cx="1722120" cy="1699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75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Behavioural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Theorist</a:t>
            </a:r>
            <a:r>
              <a:rPr lang="en-GB" dirty="0"/>
              <a:t>: Albert Bandura and </a:t>
            </a:r>
            <a:r>
              <a:rPr lang="en-GB" dirty="0" smtClean="0"/>
              <a:t>colleagues</a:t>
            </a:r>
          </a:p>
          <a:p>
            <a:r>
              <a:rPr lang="en-GB" dirty="0" smtClean="0"/>
              <a:t>Focus </a:t>
            </a:r>
            <a:r>
              <a:rPr lang="en-GB" dirty="0"/>
              <a:t>on learning through </a:t>
            </a:r>
            <a:r>
              <a:rPr lang="en-GB" dirty="0" smtClean="0"/>
              <a:t>imitation</a:t>
            </a:r>
          </a:p>
          <a:p>
            <a:r>
              <a:rPr lang="en-GB" dirty="0" smtClean="0"/>
              <a:t>Development progresses by learning through observation </a:t>
            </a:r>
          </a:p>
          <a:p>
            <a:r>
              <a:rPr lang="en-GB" dirty="0" smtClean="0"/>
              <a:t>Social-cognitive </a:t>
            </a:r>
            <a:r>
              <a:rPr lang="en-GB" dirty="0"/>
              <a:t>learning occurs through four steps: attend/perceive, recall, accurately reproduce, motivated to carry out </a:t>
            </a:r>
            <a:r>
              <a:rPr lang="en-GB" dirty="0" smtClean="0"/>
              <a:t>behaviour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208" y="260648"/>
            <a:ext cx="1563236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488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60648"/>
            <a:ext cx="8229600" cy="1143000"/>
          </a:xfrm>
        </p:spPr>
        <p:txBody>
          <a:bodyPr/>
          <a:lstStyle/>
          <a:p>
            <a:r>
              <a:rPr lang="en-GB" dirty="0" smtClean="0"/>
              <a:t>Cognitive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Theorist</a:t>
            </a:r>
            <a:r>
              <a:rPr lang="en-GB" dirty="0"/>
              <a:t>: Jean Piaget </a:t>
            </a:r>
            <a:endParaRPr lang="en-GB" dirty="0" smtClean="0"/>
          </a:p>
          <a:p>
            <a:r>
              <a:rPr lang="en-GB" dirty="0" smtClean="0"/>
              <a:t>Focus </a:t>
            </a:r>
            <a:r>
              <a:rPr lang="en-GB" dirty="0"/>
              <a:t>on processes that allow people to know, understand, and think about the world </a:t>
            </a:r>
            <a:endParaRPr lang="en-GB" dirty="0" smtClean="0"/>
          </a:p>
          <a:p>
            <a:r>
              <a:rPr lang="en-GB" dirty="0" smtClean="0"/>
              <a:t>Development progresses as human </a:t>
            </a:r>
            <a:r>
              <a:rPr lang="en-GB" dirty="0"/>
              <a:t>thinking is arranged in organized mental patterns that represent </a:t>
            </a:r>
            <a:r>
              <a:rPr lang="en-GB" dirty="0" smtClean="0"/>
              <a:t>behaviours </a:t>
            </a:r>
            <a:r>
              <a:rPr lang="en-GB" dirty="0"/>
              <a:t>and </a:t>
            </a:r>
            <a:r>
              <a:rPr lang="en-GB" dirty="0" smtClean="0"/>
              <a:t>actions</a:t>
            </a:r>
          </a:p>
          <a:p>
            <a:r>
              <a:rPr lang="en-GB" dirty="0" smtClean="0"/>
              <a:t>An understanding </a:t>
            </a:r>
            <a:r>
              <a:rPr lang="en-GB" dirty="0"/>
              <a:t>of world improves through assimilation and accommodation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4193" y="116632"/>
            <a:ext cx="1848253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07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Cognitive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Information-processing approach</a:t>
            </a:r>
          </a:p>
          <a:p>
            <a:r>
              <a:rPr lang="en-GB" dirty="0" smtClean="0"/>
              <a:t>Development progresses primarily using </a:t>
            </a:r>
            <a:r>
              <a:rPr lang="en-GB" dirty="0"/>
              <a:t>memory </a:t>
            </a:r>
            <a:endParaRPr lang="en-GB" dirty="0" smtClean="0"/>
          </a:p>
          <a:p>
            <a:r>
              <a:rPr lang="en-GB" dirty="0" smtClean="0"/>
              <a:t>Information </a:t>
            </a:r>
            <a:r>
              <a:rPr lang="en-GB" dirty="0"/>
              <a:t>is </a:t>
            </a:r>
            <a:r>
              <a:rPr lang="en-GB" dirty="0" smtClean="0"/>
              <a:t>processed </a:t>
            </a:r>
            <a:r>
              <a:rPr lang="en-GB" dirty="0"/>
              <a:t>in serial, discontinuous manner as it moves from stage to stage (Stage theory model</a:t>
            </a:r>
            <a:r>
              <a:rPr lang="en-GB" dirty="0" smtClean="0"/>
              <a:t>)</a:t>
            </a:r>
          </a:p>
          <a:p>
            <a:r>
              <a:rPr lang="en-GB" dirty="0" smtClean="0"/>
              <a:t>Information </a:t>
            </a:r>
            <a:r>
              <a:rPr lang="en-GB" dirty="0"/>
              <a:t>is stored in multiple locations throughout brain by means of networks of connections </a:t>
            </a:r>
            <a:r>
              <a:rPr lang="en-GB" dirty="0" smtClean="0"/>
              <a:t>(</a:t>
            </a:r>
            <a:r>
              <a:rPr lang="en-GB" dirty="0" err="1"/>
              <a:t>C</a:t>
            </a:r>
            <a:r>
              <a:rPr lang="en-GB" dirty="0" err="1" smtClean="0"/>
              <a:t>onnectionistic</a:t>
            </a:r>
            <a:r>
              <a:rPr lang="en-GB" dirty="0" smtClean="0"/>
              <a:t> </a:t>
            </a:r>
            <a:r>
              <a:rPr lang="en-GB" dirty="0"/>
              <a:t>model</a:t>
            </a:r>
            <a:r>
              <a:rPr lang="en-GB" dirty="0" smtClean="0"/>
              <a:t>)</a:t>
            </a:r>
          </a:p>
          <a:p>
            <a:r>
              <a:rPr lang="en-GB" dirty="0" smtClean="0"/>
              <a:t>Cognitive </a:t>
            </a:r>
            <a:r>
              <a:rPr lang="en-GB" dirty="0"/>
              <a:t>development proceeds quickly in certain areas and more slowly in </a:t>
            </a:r>
            <a:r>
              <a:rPr lang="en-GB" dirty="0" smtClean="0"/>
              <a:t>others</a:t>
            </a:r>
          </a:p>
          <a:p>
            <a:r>
              <a:rPr lang="en-GB" dirty="0" smtClean="0"/>
              <a:t>Experience rather than nature plays </a:t>
            </a:r>
            <a:r>
              <a:rPr lang="en-GB" dirty="0"/>
              <a:t>greater role in cognition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662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Humanistic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Theorists: </a:t>
            </a:r>
            <a:r>
              <a:rPr lang="en-GB" dirty="0"/>
              <a:t>Carl Rogers; Abraham Maslow </a:t>
            </a:r>
            <a:endParaRPr lang="en-GB" dirty="0" smtClean="0"/>
          </a:p>
          <a:p>
            <a:r>
              <a:rPr lang="en-GB" dirty="0" smtClean="0"/>
              <a:t>Main focus is on </a:t>
            </a:r>
            <a:r>
              <a:rPr lang="en-GB" dirty="0"/>
              <a:t>each individual’s ability and motivation to reach more advanced levels of </a:t>
            </a:r>
            <a:r>
              <a:rPr lang="en-GB" dirty="0" smtClean="0"/>
              <a:t>maturity</a:t>
            </a:r>
          </a:p>
          <a:p>
            <a:r>
              <a:rPr lang="en-GB" dirty="0" smtClean="0"/>
              <a:t>People are believed to naturally aim toward full potential</a:t>
            </a:r>
          </a:p>
          <a:p>
            <a:r>
              <a:rPr lang="en-GB" dirty="0" smtClean="0"/>
              <a:t>Human beings </a:t>
            </a:r>
            <a:r>
              <a:rPr lang="en-GB" dirty="0"/>
              <a:t>as a part of nature </a:t>
            </a:r>
            <a:r>
              <a:rPr lang="en-GB" dirty="0" smtClean="0"/>
              <a:t>with religious</a:t>
            </a:r>
            <a:r>
              <a:rPr lang="en-GB" dirty="0"/>
              <a:t>, ethical, social, or </a:t>
            </a:r>
            <a:r>
              <a:rPr lang="en-GB" dirty="0" smtClean="0"/>
              <a:t>political values influencing experience </a:t>
            </a:r>
            <a:r>
              <a:rPr lang="en-GB" dirty="0"/>
              <a:t>and culture </a:t>
            </a:r>
          </a:p>
          <a:p>
            <a:r>
              <a:rPr lang="en-GB" dirty="0" smtClean="0"/>
              <a:t>All </a:t>
            </a:r>
            <a:r>
              <a:rPr lang="en-GB" dirty="0"/>
              <a:t>people have need for positive regard resulting from underlying wish to be loved and respected; positive regard comes from </a:t>
            </a:r>
            <a:r>
              <a:rPr lang="en-GB" dirty="0" smtClean="0"/>
              <a:t>others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1866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Evolutionary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Theorists: </a:t>
            </a:r>
            <a:r>
              <a:rPr lang="en-GB" dirty="0"/>
              <a:t>Charles </a:t>
            </a:r>
            <a:r>
              <a:rPr lang="en-GB" dirty="0" smtClean="0"/>
              <a:t>Darwin, </a:t>
            </a:r>
            <a:r>
              <a:rPr lang="en-GB" dirty="0" err="1" smtClean="0"/>
              <a:t>Konrad</a:t>
            </a:r>
            <a:r>
              <a:rPr lang="en-GB" dirty="0" smtClean="0"/>
              <a:t> Lorenz</a:t>
            </a:r>
          </a:p>
          <a:p>
            <a:r>
              <a:rPr lang="en-GB" dirty="0" smtClean="0"/>
              <a:t>Through natural selection, </a:t>
            </a:r>
            <a:r>
              <a:rPr lang="en-GB" dirty="0"/>
              <a:t>traits in a species that are adaptive to its environment are </a:t>
            </a:r>
            <a:r>
              <a:rPr lang="en-GB" dirty="0" smtClean="0"/>
              <a:t>creative and influence both development and survival </a:t>
            </a:r>
          </a:p>
          <a:p>
            <a:r>
              <a:rPr lang="en-GB" dirty="0" smtClean="0"/>
              <a:t>Development and behaviour are a result </a:t>
            </a:r>
            <a:r>
              <a:rPr lang="en-GB" dirty="0"/>
              <a:t>of genetic inheritance from </a:t>
            </a:r>
            <a:r>
              <a:rPr lang="en-GB" dirty="0" smtClean="0"/>
              <a:t>ancestors</a:t>
            </a:r>
          </a:p>
          <a:p>
            <a:r>
              <a:rPr lang="en-GB" dirty="0" smtClean="0"/>
              <a:t>Overriding Ethological </a:t>
            </a:r>
            <a:r>
              <a:rPr lang="en-GB" dirty="0"/>
              <a:t>influence </a:t>
            </a:r>
            <a:r>
              <a:rPr lang="en-GB" dirty="0" smtClean="0"/>
              <a:t>(i.e. examination of way </a:t>
            </a:r>
            <a:r>
              <a:rPr lang="en-GB" dirty="0"/>
              <a:t>biological makeup affects </a:t>
            </a:r>
            <a:r>
              <a:rPr lang="en-GB" dirty="0" smtClean="0"/>
              <a:t>behaviour)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7428" y="4869160"/>
            <a:ext cx="1714500" cy="1714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6080" y="4934322"/>
            <a:ext cx="172819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46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atch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hatch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Thatch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Thatch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Thatch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Thatch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Thatch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Thatch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Thatch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9_Thatch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619</Words>
  <Application>Microsoft Office PowerPoint</Application>
  <PresentationFormat>Widescreen</PresentationFormat>
  <Paragraphs>72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11</vt:i4>
      </vt:variant>
      <vt:variant>
        <vt:lpstr>Slide Titles</vt:lpstr>
      </vt:variant>
      <vt:variant>
        <vt:i4>11</vt:i4>
      </vt:variant>
    </vt:vector>
  </HeadingPairs>
  <TitlesOfParts>
    <vt:vector size="26" baseType="lpstr">
      <vt:lpstr>Arial</vt:lpstr>
      <vt:lpstr>Calibri</vt:lpstr>
      <vt:lpstr>Calibri Light</vt:lpstr>
      <vt:lpstr>Tw Cen MT</vt:lpstr>
      <vt:lpstr>Office Theme</vt:lpstr>
      <vt:lpstr>Thatch</vt:lpstr>
      <vt:lpstr>1_Thatch</vt:lpstr>
      <vt:lpstr>2_Thatch</vt:lpstr>
      <vt:lpstr>3_Thatch</vt:lpstr>
      <vt:lpstr>4_Thatch</vt:lpstr>
      <vt:lpstr>5_Thatch</vt:lpstr>
      <vt:lpstr>6_Thatch</vt:lpstr>
      <vt:lpstr>7_Thatch</vt:lpstr>
      <vt:lpstr>8_Thatch</vt:lpstr>
      <vt:lpstr>9_Thatch</vt:lpstr>
      <vt:lpstr>PowerPoint Presentation</vt:lpstr>
      <vt:lpstr>Psychodynamic Theory - Freud </vt:lpstr>
      <vt:lpstr>Psychosexual Stages</vt:lpstr>
      <vt:lpstr>Psychosexual Stages</vt:lpstr>
      <vt:lpstr>Psychodynamic Theory – Erikson </vt:lpstr>
      <vt:lpstr>Behavioural Theory</vt:lpstr>
      <vt:lpstr>Behavioural Theory </vt:lpstr>
      <vt:lpstr>Cognitive Theory </vt:lpstr>
      <vt:lpstr>Cognitive Theory</vt:lpstr>
      <vt:lpstr>Humanistic Theory </vt:lpstr>
      <vt:lpstr>Evolutionary Theory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Elliott Davies</dc:creator>
  <cp:lastModifiedBy>Elliott Davies</cp:lastModifiedBy>
  <cp:revision>2</cp:revision>
  <dcterms:created xsi:type="dcterms:W3CDTF">2014-10-12T17:24:57Z</dcterms:created>
  <dcterms:modified xsi:type="dcterms:W3CDTF">2014-10-12T17:25:42Z</dcterms:modified>
</cp:coreProperties>
</file>