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wmf" ContentType="image/x-wmf"/>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12.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saveSubsetFonts="1">
  <p:sldMasterIdLst>
    <p:sldMasterId id="2147483755" r:id="rId1"/>
  </p:sldMasterIdLst>
  <p:notesMasterIdLst>
    <p:notesMasterId r:id="rId35"/>
  </p:notesMasterIdLst>
  <p:sldIdLst>
    <p:sldId id="256" r:id="rId2"/>
    <p:sldId id="259" r:id="rId3"/>
    <p:sldId id="260" r:id="rId4"/>
    <p:sldId id="290" r:id="rId5"/>
    <p:sldId id="291" r:id="rId6"/>
    <p:sldId id="294" r:id="rId7"/>
    <p:sldId id="295" r:id="rId8"/>
    <p:sldId id="296" r:id="rId9"/>
    <p:sldId id="297" r:id="rId10"/>
    <p:sldId id="315" r:id="rId11"/>
    <p:sldId id="310" r:id="rId12"/>
    <p:sldId id="323" r:id="rId13"/>
    <p:sldId id="324" r:id="rId14"/>
    <p:sldId id="330" r:id="rId15"/>
    <p:sldId id="335" r:id="rId16"/>
    <p:sldId id="331" r:id="rId17"/>
    <p:sldId id="334" r:id="rId18"/>
    <p:sldId id="332" r:id="rId19"/>
    <p:sldId id="333" r:id="rId20"/>
    <p:sldId id="326" r:id="rId21"/>
    <p:sldId id="325" r:id="rId22"/>
    <p:sldId id="261" r:id="rId23"/>
    <p:sldId id="327" r:id="rId24"/>
    <p:sldId id="328" r:id="rId25"/>
    <p:sldId id="329" r:id="rId26"/>
    <p:sldId id="298" r:id="rId27"/>
    <p:sldId id="318" r:id="rId28"/>
    <p:sldId id="321" r:id="rId29"/>
    <p:sldId id="322" r:id="rId30"/>
    <p:sldId id="311" r:id="rId31"/>
    <p:sldId id="312" r:id="rId32"/>
    <p:sldId id="262" r:id="rId33"/>
    <p:sldId id="336" r:id="rId34"/>
  </p:sldIdLst>
  <p:sldSz cx="9144000" cy="6858000" type="screen4x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F3300"/>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7593"/>
    <p:restoredTop sz="84742" autoAdjust="0"/>
  </p:normalViewPr>
  <p:slideViewPr>
    <p:cSldViewPr>
      <p:cViewPr varScale="1">
        <p:scale>
          <a:sx n="96" d="100"/>
          <a:sy n="96" d="100"/>
        </p:scale>
        <p:origin x="2496" y="96"/>
      </p:cViewPr>
      <p:guideLst>
        <p:guide orient="horz" pos="2160"/>
        <p:guide pos="2880"/>
      </p:guideLst>
    </p:cSldViewPr>
  </p:slideViewPr>
  <p:notesTextViewPr>
    <p:cViewPr>
      <p:scale>
        <a:sx n="100" d="100"/>
        <a:sy n="100" d="100"/>
      </p:scale>
      <p:origin x="0" y="0"/>
    </p:cViewPr>
  </p:notesTextViewPr>
  <p:sorterViewPr>
    <p:cViewPr varScale="1">
      <p:scale>
        <a:sx n="100" d="100"/>
        <a:sy n="100" d="100"/>
      </p:scale>
      <p:origin x="0" y="0"/>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tableStyles" Target="tableStyles.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slide" Target="slides/slide33.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notesMaster" Target="notesMasters/notesMaster1.xml"/></Relationships>
</file>

<file path=ppt/diagrams/_rels/data2.xml.rels><?xml version="1.0" encoding="UTF-8" standalone="yes"?>
<Relationships xmlns="http://schemas.openxmlformats.org/package/2006/relationships"><Relationship Id="rId3" Type="http://schemas.openxmlformats.org/officeDocument/2006/relationships/image" Target="../media/image31.png"/><Relationship Id="rId2" Type="http://schemas.openxmlformats.org/officeDocument/2006/relationships/image" Target="../media/image30.svg"/><Relationship Id="rId1" Type="http://schemas.openxmlformats.org/officeDocument/2006/relationships/image" Target="../media/image29.png"/><Relationship Id="rId4" Type="http://schemas.openxmlformats.org/officeDocument/2006/relationships/image" Target="../media/image32.svg"/></Relationships>
</file>

<file path=ppt/diagrams/_rels/data3.xml.rels><?xml version="1.0" encoding="UTF-8" standalone="yes"?>
<Relationships xmlns="http://schemas.openxmlformats.org/package/2006/relationships"><Relationship Id="rId3" Type="http://schemas.openxmlformats.org/officeDocument/2006/relationships/image" Target="../media/image37.png"/><Relationship Id="rId2" Type="http://schemas.openxmlformats.org/officeDocument/2006/relationships/image" Target="../media/image36.svg"/><Relationship Id="rId1" Type="http://schemas.openxmlformats.org/officeDocument/2006/relationships/image" Target="../media/image35.png"/><Relationship Id="rId4" Type="http://schemas.openxmlformats.org/officeDocument/2006/relationships/image" Target="../media/image38.svg"/></Relationships>
</file>

<file path=ppt/diagrams/_rels/drawing2.xml.rels><?xml version="1.0" encoding="UTF-8" standalone="yes"?>
<Relationships xmlns="http://schemas.openxmlformats.org/package/2006/relationships"><Relationship Id="rId3" Type="http://schemas.openxmlformats.org/officeDocument/2006/relationships/image" Target="../media/image31.png"/><Relationship Id="rId2" Type="http://schemas.openxmlformats.org/officeDocument/2006/relationships/image" Target="../media/image30.svg"/><Relationship Id="rId1" Type="http://schemas.openxmlformats.org/officeDocument/2006/relationships/image" Target="../media/image29.png"/><Relationship Id="rId4" Type="http://schemas.openxmlformats.org/officeDocument/2006/relationships/image" Target="../media/image32.svg"/></Relationships>
</file>

<file path=ppt/diagrams/_rels/drawing3.xml.rels><?xml version="1.0" encoding="UTF-8" standalone="yes"?>
<Relationships xmlns="http://schemas.openxmlformats.org/package/2006/relationships"><Relationship Id="rId3" Type="http://schemas.openxmlformats.org/officeDocument/2006/relationships/image" Target="../media/image37.png"/><Relationship Id="rId2" Type="http://schemas.openxmlformats.org/officeDocument/2006/relationships/image" Target="../media/image36.svg"/><Relationship Id="rId1" Type="http://schemas.openxmlformats.org/officeDocument/2006/relationships/image" Target="../media/image35.png"/><Relationship Id="rId4" Type="http://schemas.openxmlformats.org/officeDocument/2006/relationships/image" Target="../media/image38.svg"/></Relationships>
</file>

<file path=ppt/diagrams/colors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18/5/colors/Iconchunking_neutralbg_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a:alpha val="0"/>
      </a:schemeClr>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18/5/colors/Iconchunking_neutralbg_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a:alpha val="0"/>
      </a:schemeClr>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554AD4E4-1E94-4993-B498-698BA196D605}" type="doc">
      <dgm:prSet loTypeId="urn:microsoft.com/office/officeart/2005/8/layout/process4" loCatId="process" qsTypeId="urn:microsoft.com/office/officeart/2005/8/quickstyle/simple1" qsCatId="simple" csTypeId="urn:microsoft.com/office/officeart/2005/8/colors/colorful1" csCatId="colorful"/>
      <dgm:spPr/>
      <dgm:t>
        <a:bodyPr/>
        <a:lstStyle/>
        <a:p>
          <a:endParaRPr lang="en-US"/>
        </a:p>
      </dgm:t>
    </dgm:pt>
    <dgm:pt modelId="{D7EE1917-2771-454E-9F23-9157FCD2BE59}">
      <dgm:prSet/>
      <dgm:spPr/>
      <dgm:t>
        <a:bodyPr/>
        <a:lstStyle/>
        <a:p>
          <a:r>
            <a:rPr lang="en-GB"/>
            <a:t>Management </a:t>
          </a:r>
          <a:endParaRPr lang="en-US"/>
        </a:p>
      </dgm:t>
    </dgm:pt>
    <dgm:pt modelId="{70950854-9F95-4BB3-8927-46870F9FAA13}" type="parTrans" cxnId="{F3177D81-6F0D-4629-9FEB-1987FA3B8CA5}">
      <dgm:prSet/>
      <dgm:spPr/>
      <dgm:t>
        <a:bodyPr/>
        <a:lstStyle/>
        <a:p>
          <a:endParaRPr lang="en-US"/>
        </a:p>
      </dgm:t>
    </dgm:pt>
    <dgm:pt modelId="{88A5EF61-7291-4B37-B633-8F1292945874}" type="sibTrans" cxnId="{F3177D81-6F0D-4629-9FEB-1987FA3B8CA5}">
      <dgm:prSet/>
      <dgm:spPr/>
      <dgm:t>
        <a:bodyPr/>
        <a:lstStyle/>
        <a:p>
          <a:endParaRPr lang="en-US"/>
        </a:p>
      </dgm:t>
    </dgm:pt>
    <dgm:pt modelId="{22E31EB0-FE0E-4056-9EA9-954145FA6411}">
      <dgm:prSet/>
      <dgm:spPr/>
      <dgm:t>
        <a:bodyPr/>
        <a:lstStyle/>
        <a:p>
          <a:r>
            <a:rPr lang="en-GB"/>
            <a:t>Getting things done through other people to achieve stated organisational objectives.</a:t>
          </a:r>
          <a:endParaRPr lang="en-US"/>
        </a:p>
      </dgm:t>
    </dgm:pt>
    <dgm:pt modelId="{3900B9B6-8091-4D4D-8F2E-433ABA3F42DF}" type="parTrans" cxnId="{B91C2908-76C4-4083-8CCE-8AFA18DEA1BE}">
      <dgm:prSet/>
      <dgm:spPr/>
      <dgm:t>
        <a:bodyPr/>
        <a:lstStyle/>
        <a:p>
          <a:endParaRPr lang="en-US"/>
        </a:p>
      </dgm:t>
    </dgm:pt>
    <dgm:pt modelId="{5B466BC7-7297-4184-ABB9-5C20B2818B7F}" type="sibTrans" cxnId="{B91C2908-76C4-4083-8CCE-8AFA18DEA1BE}">
      <dgm:prSet/>
      <dgm:spPr/>
      <dgm:t>
        <a:bodyPr/>
        <a:lstStyle/>
        <a:p>
          <a:endParaRPr lang="en-US"/>
        </a:p>
      </dgm:t>
    </dgm:pt>
    <dgm:pt modelId="{145699F1-5887-49AA-8093-12D3324B3112}">
      <dgm:prSet/>
      <dgm:spPr/>
      <dgm:t>
        <a:bodyPr/>
        <a:lstStyle/>
        <a:p>
          <a:r>
            <a:rPr lang="en-GB"/>
            <a:t>Leadership</a:t>
          </a:r>
          <a:endParaRPr lang="en-US"/>
        </a:p>
      </dgm:t>
    </dgm:pt>
    <dgm:pt modelId="{DFB67FBB-F02A-4125-AAFA-0DA79F87EF5D}" type="parTrans" cxnId="{4226E719-DBCC-44AA-A7F6-922266CBD8D4}">
      <dgm:prSet/>
      <dgm:spPr/>
      <dgm:t>
        <a:bodyPr/>
        <a:lstStyle/>
        <a:p>
          <a:endParaRPr lang="en-US"/>
        </a:p>
      </dgm:t>
    </dgm:pt>
    <dgm:pt modelId="{66EC95EA-AC7C-4430-8BF1-9262AA557B0E}" type="sibTrans" cxnId="{4226E719-DBCC-44AA-A7F6-922266CBD8D4}">
      <dgm:prSet/>
      <dgm:spPr/>
      <dgm:t>
        <a:bodyPr/>
        <a:lstStyle/>
        <a:p>
          <a:endParaRPr lang="en-US"/>
        </a:p>
      </dgm:t>
    </dgm:pt>
    <dgm:pt modelId="{E4CB8B94-D319-4F2D-8D9E-C42DB96610ED}">
      <dgm:prSet/>
      <dgm:spPr/>
      <dgm:t>
        <a:bodyPr/>
        <a:lstStyle/>
        <a:p>
          <a:r>
            <a:rPr lang="en-GB"/>
            <a:t>Broader emphasis on dealing with people</a:t>
          </a:r>
          <a:endParaRPr lang="en-US"/>
        </a:p>
      </dgm:t>
    </dgm:pt>
    <dgm:pt modelId="{C51284B3-30B4-4CF3-B9A2-B0EBB8220FC2}" type="parTrans" cxnId="{DD613827-C1D8-4EFF-9FF9-B468FF1B50C5}">
      <dgm:prSet/>
      <dgm:spPr/>
      <dgm:t>
        <a:bodyPr/>
        <a:lstStyle/>
        <a:p>
          <a:endParaRPr lang="en-US"/>
        </a:p>
      </dgm:t>
    </dgm:pt>
    <dgm:pt modelId="{4ED7F982-082E-4A25-B73D-AD7509A265B4}" type="sibTrans" cxnId="{DD613827-C1D8-4EFF-9FF9-B468FF1B50C5}">
      <dgm:prSet/>
      <dgm:spPr/>
      <dgm:t>
        <a:bodyPr/>
        <a:lstStyle/>
        <a:p>
          <a:endParaRPr lang="en-US"/>
        </a:p>
      </dgm:t>
    </dgm:pt>
    <dgm:pt modelId="{35C8D5CF-EC00-4120-ACE2-3155C197D5C3}">
      <dgm:prSet/>
      <dgm:spPr/>
      <dgm:t>
        <a:bodyPr/>
        <a:lstStyle/>
        <a:p>
          <a:r>
            <a:rPr lang="en-GB"/>
            <a:t>The willing and enthusiastic behaviour of followers </a:t>
          </a:r>
          <a:endParaRPr lang="en-US"/>
        </a:p>
      </dgm:t>
    </dgm:pt>
    <dgm:pt modelId="{158BBC3F-9BFF-445C-BD14-24D9BCEDC8ED}" type="parTrans" cxnId="{11F5E7B4-8520-44EE-AB71-5ADB40A52D6D}">
      <dgm:prSet/>
      <dgm:spPr/>
      <dgm:t>
        <a:bodyPr/>
        <a:lstStyle/>
        <a:p>
          <a:endParaRPr lang="en-US"/>
        </a:p>
      </dgm:t>
    </dgm:pt>
    <dgm:pt modelId="{A0BD5205-5D3D-4A12-AE66-63AB04474CD1}" type="sibTrans" cxnId="{11F5E7B4-8520-44EE-AB71-5ADB40A52D6D}">
      <dgm:prSet/>
      <dgm:spPr/>
      <dgm:t>
        <a:bodyPr/>
        <a:lstStyle/>
        <a:p>
          <a:endParaRPr lang="en-US"/>
        </a:p>
      </dgm:t>
    </dgm:pt>
    <dgm:pt modelId="{82EBE6FD-17DD-455B-A01C-DC41F0CDA572}" type="pres">
      <dgm:prSet presAssocID="{554AD4E4-1E94-4993-B498-698BA196D605}" presName="Name0" presStyleCnt="0">
        <dgm:presLayoutVars>
          <dgm:dir/>
          <dgm:animLvl val="lvl"/>
          <dgm:resizeHandles val="exact"/>
        </dgm:presLayoutVars>
      </dgm:prSet>
      <dgm:spPr/>
    </dgm:pt>
    <dgm:pt modelId="{A7AD1B54-BF57-4C89-8DFE-AF7371A65BC3}" type="pres">
      <dgm:prSet presAssocID="{35C8D5CF-EC00-4120-ACE2-3155C197D5C3}" presName="boxAndChildren" presStyleCnt="0"/>
      <dgm:spPr/>
    </dgm:pt>
    <dgm:pt modelId="{215372C5-458C-4F7B-BF07-7EF3293FE32F}" type="pres">
      <dgm:prSet presAssocID="{35C8D5CF-EC00-4120-ACE2-3155C197D5C3}" presName="parentTextBox" presStyleLbl="node1" presStyleIdx="0" presStyleCnt="5"/>
      <dgm:spPr/>
    </dgm:pt>
    <dgm:pt modelId="{84E3ED3A-1216-4496-82BA-7FDC92C417C5}" type="pres">
      <dgm:prSet presAssocID="{4ED7F982-082E-4A25-B73D-AD7509A265B4}" presName="sp" presStyleCnt="0"/>
      <dgm:spPr/>
    </dgm:pt>
    <dgm:pt modelId="{8FCA8CF6-02FF-4511-B08D-83EDFA33EED7}" type="pres">
      <dgm:prSet presAssocID="{E4CB8B94-D319-4F2D-8D9E-C42DB96610ED}" presName="arrowAndChildren" presStyleCnt="0"/>
      <dgm:spPr/>
    </dgm:pt>
    <dgm:pt modelId="{7BF56E4A-516F-4982-B9D0-5FA02A0CF7A7}" type="pres">
      <dgm:prSet presAssocID="{E4CB8B94-D319-4F2D-8D9E-C42DB96610ED}" presName="parentTextArrow" presStyleLbl="node1" presStyleIdx="1" presStyleCnt="5"/>
      <dgm:spPr/>
    </dgm:pt>
    <dgm:pt modelId="{61DCE757-D93D-41B5-97DE-6A9650FAF3A7}" type="pres">
      <dgm:prSet presAssocID="{66EC95EA-AC7C-4430-8BF1-9262AA557B0E}" presName="sp" presStyleCnt="0"/>
      <dgm:spPr/>
    </dgm:pt>
    <dgm:pt modelId="{3BEA8F17-AA22-4B19-B2E5-E2D9D89632D2}" type="pres">
      <dgm:prSet presAssocID="{145699F1-5887-49AA-8093-12D3324B3112}" presName="arrowAndChildren" presStyleCnt="0"/>
      <dgm:spPr/>
    </dgm:pt>
    <dgm:pt modelId="{4CC4D97C-6802-494D-9DCA-42B90260E909}" type="pres">
      <dgm:prSet presAssocID="{145699F1-5887-49AA-8093-12D3324B3112}" presName="parentTextArrow" presStyleLbl="node1" presStyleIdx="2" presStyleCnt="5"/>
      <dgm:spPr/>
    </dgm:pt>
    <dgm:pt modelId="{41199090-27B3-48D4-B57F-64E2E842DA73}" type="pres">
      <dgm:prSet presAssocID="{5B466BC7-7297-4184-ABB9-5C20B2818B7F}" presName="sp" presStyleCnt="0"/>
      <dgm:spPr/>
    </dgm:pt>
    <dgm:pt modelId="{E23D2701-5F2A-489F-A8A2-A2B09B658301}" type="pres">
      <dgm:prSet presAssocID="{22E31EB0-FE0E-4056-9EA9-954145FA6411}" presName="arrowAndChildren" presStyleCnt="0"/>
      <dgm:spPr/>
    </dgm:pt>
    <dgm:pt modelId="{23A8BD4B-865A-435F-9C13-D55D130DA91D}" type="pres">
      <dgm:prSet presAssocID="{22E31EB0-FE0E-4056-9EA9-954145FA6411}" presName="parentTextArrow" presStyleLbl="node1" presStyleIdx="3" presStyleCnt="5"/>
      <dgm:spPr/>
    </dgm:pt>
    <dgm:pt modelId="{F4F496E3-D15D-4FBF-9E1A-B1413E402FBE}" type="pres">
      <dgm:prSet presAssocID="{88A5EF61-7291-4B37-B633-8F1292945874}" presName="sp" presStyleCnt="0"/>
      <dgm:spPr/>
    </dgm:pt>
    <dgm:pt modelId="{C967A486-D616-4D69-9C20-CA77D76A382B}" type="pres">
      <dgm:prSet presAssocID="{D7EE1917-2771-454E-9F23-9157FCD2BE59}" presName="arrowAndChildren" presStyleCnt="0"/>
      <dgm:spPr/>
    </dgm:pt>
    <dgm:pt modelId="{2819F17B-B4B4-4156-AF23-4FFE64C7ED02}" type="pres">
      <dgm:prSet presAssocID="{D7EE1917-2771-454E-9F23-9157FCD2BE59}" presName="parentTextArrow" presStyleLbl="node1" presStyleIdx="4" presStyleCnt="5"/>
      <dgm:spPr/>
    </dgm:pt>
  </dgm:ptLst>
  <dgm:cxnLst>
    <dgm:cxn modelId="{1BFB7702-FED7-45E0-9F9B-032732CC2D20}" type="presOf" srcId="{35C8D5CF-EC00-4120-ACE2-3155C197D5C3}" destId="{215372C5-458C-4F7B-BF07-7EF3293FE32F}" srcOrd="0" destOrd="0" presId="urn:microsoft.com/office/officeart/2005/8/layout/process4"/>
    <dgm:cxn modelId="{B91C2908-76C4-4083-8CCE-8AFA18DEA1BE}" srcId="{554AD4E4-1E94-4993-B498-698BA196D605}" destId="{22E31EB0-FE0E-4056-9EA9-954145FA6411}" srcOrd="1" destOrd="0" parTransId="{3900B9B6-8091-4D4D-8F2E-433ABA3F42DF}" sibTransId="{5B466BC7-7297-4184-ABB9-5C20B2818B7F}"/>
    <dgm:cxn modelId="{EB4AC90F-8F38-4CAB-9CFC-4F928313565F}" type="presOf" srcId="{554AD4E4-1E94-4993-B498-698BA196D605}" destId="{82EBE6FD-17DD-455B-A01C-DC41F0CDA572}" srcOrd="0" destOrd="0" presId="urn:microsoft.com/office/officeart/2005/8/layout/process4"/>
    <dgm:cxn modelId="{4226E719-DBCC-44AA-A7F6-922266CBD8D4}" srcId="{554AD4E4-1E94-4993-B498-698BA196D605}" destId="{145699F1-5887-49AA-8093-12D3324B3112}" srcOrd="2" destOrd="0" parTransId="{DFB67FBB-F02A-4125-AAFA-0DA79F87EF5D}" sibTransId="{66EC95EA-AC7C-4430-8BF1-9262AA557B0E}"/>
    <dgm:cxn modelId="{DD613827-C1D8-4EFF-9FF9-B468FF1B50C5}" srcId="{554AD4E4-1E94-4993-B498-698BA196D605}" destId="{E4CB8B94-D319-4F2D-8D9E-C42DB96610ED}" srcOrd="3" destOrd="0" parTransId="{C51284B3-30B4-4CF3-B9A2-B0EBB8220FC2}" sibTransId="{4ED7F982-082E-4A25-B73D-AD7509A265B4}"/>
    <dgm:cxn modelId="{0A8EC66B-A738-4799-9CFA-B61F4D679E49}" type="presOf" srcId="{145699F1-5887-49AA-8093-12D3324B3112}" destId="{4CC4D97C-6802-494D-9DCA-42B90260E909}" srcOrd="0" destOrd="0" presId="urn:microsoft.com/office/officeart/2005/8/layout/process4"/>
    <dgm:cxn modelId="{F3177D81-6F0D-4629-9FEB-1987FA3B8CA5}" srcId="{554AD4E4-1E94-4993-B498-698BA196D605}" destId="{D7EE1917-2771-454E-9F23-9157FCD2BE59}" srcOrd="0" destOrd="0" parTransId="{70950854-9F95-4BB3-8927-46870F9FAA13}" sibTransId="{88A5EF61-7291-4B37-B633-8F1292945874}"/>
    <dgm:cxn modelId="{13C5B0B0-BE95-4DD2-A23E-2BD3CCD289C2}" type="presOf" srcId="{22E31EB0-FE0E-4056-9EA9-954145FA6411}" destId="{23A8BD4B-865A-435F-9C13-D55D130DA91D}" srcOrd="0" destOrd="0" presId="urn:microsoft.com/office/officeart/2005/8/layout/process4"/>
    <dgm:cxn modelId="{11F5E7B4-8520-44EE-AB71-5ADB40A52D6D}" srcId="{554AD4E4-1E94-4993-B498-698BA196D605}" destId="{35C8D5CF-EC00-4120-ACE2-3155C197D5C3}" srcOrd="4" destOrd="0" parTransId="{158BBC3F-9BFF-445C-BD14-24D9BCEDC8ED}" sibTransId="{A0BD5205-5D3D-4A12-AE66-63AB04474CD1}"/>
    <dgm:cxn modelId="{791BF3B6-2B39-4FEC-8F49-E4C30C75DA0E}" type="presOf" srcId="{E4CB8B94-D319-4F2D-8D9E-C42DB96610ED}" destId="{7BF56E4A-516F-4982-B9D0-5FA02A0CF7A7}" srcOrd="0" destOrd="0" presId="urn:microsoft.com/office/officeart/2005/8/layout/process4"/>
    <dgm:cxn modelId="{48B447FB-6FEB-452C-84E1-336F35414210}" type="presOf" srcId="{D7EE1917-2771-454E-9F23-9157FCD2BE59}" destId="{2819F17B-B4B4-4156-AF23-4FFE64C7ED02}" srcOrd="0" destOrd="0" presId="urn:microsoft.com/office/officeart/2005/8/layout/process4"/>
    <dgm:cxn modelId="{5087AD15-46E1-46B9-8F66-308CB1125206}" type="presParOf" srcId="{82EBE6FD-17DD-455B-A01C-DC41F0CDA572}" destId="{A7AD1B54-BF57-4C89-8DFE-AF7371A65BC3}" srcOrd="0" destOrd="0" presId="urn:microsoft.com/office/officeart/2005/8/layout/process4"/>
    <dgm:cxn modelId="{33E590AA-51E7-4565-A915-C6C3D8EA8584}" type="presParOf" srcId="{A7AD1B54-BF57-4C89-8DFE-AF7371A65BC3}" destId="{215372C5-458C-4F7B-BF07-7EF3293FE32F}" srcOrd="0" destOrd="0" presId="urn:microsoft.com/office/officeart/2005/8/layout/process4"/>
    <dgm:cxn modelId="{361312D3-1CA8-4B56-B97F-4A718FBDB64E}" type="presParOf" srcId="{82EBE6FD-17DD-455B-A01C-DC41F0CDA572}" destId="{84E3ED3A-1216-4496-82BA-7FDC92C417C5}" srcOrd="1" destOrd="0" presId="urn:microsoft.com/office/officeart/2005/8/layout/process4"/>
    <dgm:cxn modelId="{4E60CBE9-6F52-41C6-8B57-5792E8A77988}" type="presParOf" srcId="{82EBE6FD-17DD-455B-A01C-DC41F0CDA572}" destId="{8FCA8CF6-02FF-4511-B08D-83EDFA33EED7}" srcOrd="2" destOrd="0" presId="urn:microsoft.com/office/officeart/2005/8/layout/process4"/>
    <dgm:cxn modelId="{43F2E237-6043-4298-B6DA-D03CE96760D1}" type="presParOf" srcId="{8FCA8CF6-02FF-4511-B08D-83EDFA33EED7}" destId="{7BF56E4A-516F-4982-B9D0-5FA02A0CF7A7}" srcOrd="0" destOrd="0" presId="urn:microsoft.com/office/officeart/2005/8/layout/process4"/>
    <dgm:cxn modelId="{6C6EFE6E-BF39-40A0-A305-1DB150FEF4C2}" type="presParOf" srcId="{82EBE6FD-17DD-455B-A01C-DC41F0CDA572}" destId="{61DCE757-D93D-41B5-97DE-6A9650FAF3A7}" srcOrd="3" destOrd="0" presId="urn:microsoft.com/office/officeart/2005/8/layout/process4"/>
    <dgm:cxn modelId="{EB865080-DF66-4A99-943D-8968377DE737}" type="presParOf" srcId="{82EBE6FD-17DD-455B-A01C-DC41F0CDA572}" destId="{3BEA8F17-AA22-4B19-B2E5-E2D9D89632D2}" srcOrd="4" destOrd="0" presId="urn:microsoft.com/office/officeart/2005/8/layout/process4"/>
    <dgm:cxn modelId="{5F4B74B0-FE1F-4D8F-9CB6-BF401839E6C4}" type="presParOf" srcId="{3BEA8F17-AA22-4B19-B2E5-E2D9D89632D2}" destId="{4CC4D97C-6802-494D-9DCA-42B90260E909}" srcOrd="0" destOrd="0" presId="urn:microsoft.com/office/officeart/2005/8/layout/process4"/>
    <dgm:cxn modelId="{32B5F91D-C4EB-414F-AC9A-E95307194893}" type="presParOf" srcId="{82EBE6FD-17DD-455B-A01C-DC41F0CDA572}" destId="{41199090-27B3-48D4-B57F-64E2E842DA73}" srcOrd="5" destOrd="0" presId="urn:microsoft.com/office/officeart/2005/8/layout/process4"/>
    <dgm:cxn modelId="{08BEDCD4-3F10-4DC2-8396-D2FA6CFF9E1D}" type="presParOf" srcId="{82EBE6FD-17DD-455B-A01C-DC41F0CDA572}" destId="{E23D2701-5F2A-489F-A8A2-A2B09B658301}" srcOrd="6" destOrd="0" presId="urn:microsoft.com/office/officeart/2005/8/layout/process4"/>
    <dgm:cxn modelId="{EF873D2C-145B-4524-B479-E7565CD9D38A}" type="presParOf" srcId="{E23D2701-5F2A-489F-A8A2-A2B09B658301}" destId="{23A8BD4B-865A-435F-9C13-D55D130DA91D}" srcOrd="0" destOrd="0" presId="urn:microsoft.com/office/officeart/2005/8/layout/process4"/>
    <dgm:cxn modelId="{C2091378-5D8D-46AB-99A6-6F7109619F97}" type="presParOf" srcId="{82EBE6FD-17DD-455B-A01C-DC41F0CDA572}" destId="{F4F496E3-D15D-4FBF-9E1A-B1413E402FBE}" srcOrd="7" destOrd="0" presId="urn:microsoft.com/office/officeart/2005/8/layout/process4"/>
    <dgm:cxn modelId="{A62C8BF0-FEED-4E04-9EDD-5997BE994540}" type="presParOf" srcId="{82EBE6FD-17DD-455B-A01C-DC41F0CDA572}" destId="{C967A486-D616-4D69-9C20-CA77D76A382B}" srcOrd="8" destOrd="0" presId="urn:microsoft.com/office/officeart/2005/8/layout/process4"/>
    <dgm:cxn modelId="{483F9FF8-425C-4EA4-A877-49950BD5BF30}" type="presParOf" srcId="{C967A486-D616-4D69-9C20-CA77D76A382B}" destId="{2819F17B-B4B4-4156-AF23-4FFE64C7ED02}" srcOrd="0" destOrd="0" presId="urn:microsoft.com/office/officeart/2005/8/layout/process4"/>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D8F9CF60-3589-46C7-997A-C4918EC550DE}" type="doc">
      <dgm:prSet loTypeId="urn:microsoft.com/office/officeart/2018/2/layout/IconLabelList" loCatId="icon" qsTypeId="urn:microsoft.com/office/officeart/2005/8/quickstyle/simple1" qsCatId="simple" csTypeId="urn:microsoft.com/office/officeart/2018/5/colors/Iconchunking_neutralbg_accent1_2" csCatId="accent1" phldr="1"/>
      <dgm:spPr/>
      <dgm:t>
        <a:bodyPr/>
        <a:lstStyle/>
        <a:p>
          <a:endParaRPr lang="en-US"/>
        </a:p>
      </dgm:t>
    </dgm:pt>
    <dgm:pt modelId="{4F4A6657-FE7D-465A-B967-A1A01078DAEB}">
      <dgm:prSet/>
      <dgm:spPr/>
      <dgm:t>
        <a:bodyPr/>
        <a:lstStyle/>
        <a:p>
          <a:r>
            <a:rPr lang="en-GB" b="1"/>
            <a:t>Leadership is more mysterious, but is about working with complex problems and change. Leadership requires influence that is given by followers, which involves a psychological contract. It doesn’t necessarily mean position! Instead, it draws on Referent power.</a:t>
          </a:r>
          <a:endParaRPr lang="en-US"/>
        </a:p>
      </dgm:t>
    </dgm:pt>
    <dgm:pt modelId="{F684A201-2645-4A2E-8C41-9A6FAA0D175A}" type="parTrans" cxnId="{3215EE67-3C27-46FE-A003-1621B8932FE6}">
      <dgm:prSet/>
      <dgm:spPr/>
      <dgm:t>
        <a:bodyPr/>
        <a:lstStyle/>
        <a:p>
          <a:endParaRPr lang="en-US"/>
        </a:p>
      </dgm:t>
    </dgm:pt>
    <dgm:pt modelId="{A0583EEE-9415-4186-A647-F46EDBBC924B}" type="sibTrans" cxnId="{3215EE67-3C27-46FE-A003-1621B8932FE6}">
      <dgm:prSet/>
      <dgm:spPr/>
      <dgm:t>
        <a:bodyPr/>
        <a:lstStyle/>
        <a:p>
          <a:endParaRPr lang="en-US"/>
        </a:p>
      </dgm:t>
    </dgm:pt>
    <dgm:pt modelId="{D7AF2FF1-4501-4E56-A676-576791793F02}">
      <dgm:prSet/>
      <dgm:spPr/>
      <dgm:t>
        <a:bodyPr/>
        <a:lstStyle/>
        <a:p>
          <a:r>
            <a:rPr lang="en-GB" b="1"/>
            <a:t>Headship is not leadership! It is about the commanding authority that comes from an organisational place of power. It draws on coercion or rewards as its power base.</a:t>
          </a:r>
          <a:endParaRPr lang="en-US"/>
        </a:p>
      </dgm:t>
    </dgm:pt>
    <dgm:pt modelId="{E911B22F-FF17-4335-AC47-FF253D6884DD}" type="parTrans" cxnId="{D30880E4-2B82-4BD3-B44C-45D1F08E4D92}">
      <dgm:prSet/>
      <dgm:spPr/>
      <dgm:t>
        <a:bodyPr/>
        <a:lstStyle/>
        <a:p>
          <a:endParaRPr lang="en-US"/>
        </a:p>
      </dgm:t>
    </dgm:pt>
    <dgm:pt modelId="{FF29599E-66D3-4F72-88C4-D12E8BB141C8}" type="sibTrans" cxnId="{D30880E4-2B82-4BD3-B44C-45D1F08E4D92}">
      <dgm:prSet/>
      <dgm:spPr/>
      <dgm:t>
        <a:bodyPr/>
        <a:lstStyle/>
        <a:p>
          <a:endParaRPr lang="en-US"/>
        </a:p>
      </dgm:t>
    </dgm:pt>
    <dgm:pt modelId="{0C7139C8-5920-43DC-B06F-C2F0956E7632}" type="pres">
      <dgm:prSet presAssocID="{D8F9CF60-3589-46C7-997A-C4918EC550DE}" presName="root" presStyleCnt="0">
        <dgm:presLayoutVars>
          <dgm:dir/>
          <dgm:resizeHandles val="exact"/>
        </dgm:presLayoutVars>
      </dgm:prSet>
      <dgm:spPr/>
    </dgm:pt>
    <dgm:pt modelId="{C5316512-E2F0-4C7F-AE15-A4693D40DA01}" type="pres">
      <dgm:prSet presAssocID="{4F4A6657-FE7D-465A-B967-A1A01078DAEB}" presName="compNode" presStyleCnt="0"/>
      <dgm:spPr/>
    </dgm:pt>
    <dgm:pt modelId="{387D2C56-61C7-47B3-B755-83A2856AF828}" type="pres">
      <dgm:prSet presAssocID="{4F4A6657-FE7D-465A-B967-A1A01078DAEB}"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Group of People"/>
        </a:ext>
      </dgm:extLst>
    </dgm:pt>
    <dgm:pt modelId="{1E6AE2B0-0EF2-471F-A025-B652146695EB}" type="pres">
      <dgm:prSet presAssocID="{4F4A6657-FE7D-465A-B967-A1A01078DAEB}" presName="spaceRect" presStyleCnt="0"/>
      <dgm:spPr/>
    </dgm:pt>
    <dgm:pt modelId="{76770329-9B68-4CD8-B693-D749F48E4273}" type="pres">
      <dgm:prSet presAssocID="{4F4A6657-FE7D-465A-B967-A1A01078DAEB}" presName="textRect" presStyleLbl="revTx" presStyleIdx="0" presStyleCnt="2">
        <dgm:presLayoutVars>
          <dgm:chMax val="1"/>
          <dgm:chPref val="1"/>
        </dgm:presLayoutVars>
      </dgm:prSet>
      <dgm:spPr/>
    </dgm:pt>
    <dgm:pt modelId="{30E66A09-91B8-48CB-A780-851CBA9E288D}" type="pres">
      <dgm:prSet presAssocID="{A0583EEE-9415-4186-A647-F46EDBBC924B}" presName="sibTrans" presStyleCnt="0"/>
      <dgm:spPr/>
    </dgm:pt>
    <dgm:pt modelId="{3ACB28CD-6C25-4AF2-B9F8-8EADC84DFA2A}" type="pres">
      <dgm:prSet presAssocID="{D7AF2FF1-4501-4E56-A676-576791793F02}" presName="compNode" presStyleCnt="0"/>
      <dgm:spPr/>
    </dgm:pt>
    <dgm:pt modelId="{B5DDBE3D-EC88-47F6-A122-2ECDA28952EF}" type="pres">
      <dgm:prSet presAssocID="{D7AF2FF1-4501-4E56-A676-576791793F02}"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Hierarchy"/>
        </a:ext>
      </dgm:extLst>
    </dgm:pt>
    <dgm:pt modelId="{C07CA635-860D-46AF-A4AE-64E3477EB97C}" type="pres">
      <dgm:prSet presAssocID="{D7AF2FF1-4501-4E56-A676-576791793F02}" presName="spaceRect" presStyleCnt="0"/>
      <dgm:spPr/>
    </dgm:pt>
    <dgm:pt modelId="{4773BEC1-255C-4683-B1EC-E264E77BA87E}" type="pres">
      <dgm:prSet presAssocID="{D7AF2FF1-4501-4E56-A676-576791793F02}" presName="textRect" presStyleLbl="revTx" presStyleIdx="1" presStyleCnt="2">
        <dgm:presLayoutVars>
          <dgm:chMax val="1"/>
          <dgm:chPref val="1"/>
        </dgm:presLayoutVars>
      </dgm:prSet>
      <dgm:spPr/>
    </dgm:pt>
  </dgm:ptLst>
  <dgm:cxnLst>
    <dgm:cxn modelId="{3A0DC306-0889-4F2D-8C36-465EAB78283E}" type="presOf" srcId="{D7AF2FF1-4501-4E56-A676-576791793F02}" destId="{4773BEC1-255C-4683-B1EC-E264E77BA87E}" srcOrd="0" destOrd="0" presId="urn:microsoft.com/office/officeart/2018/2/layout/IconLabelList"/>
    <dgm:cxn modelId="{3215EE67-3C27-46FE-A003-1621B8932FE6}" srcId="{D8F9CF60-3589-46C7-997A-C4918EC550DE}" destId="{4F4A6657-FE7D-465A-B967-A1A01078DAEB}" srcOrd="0" destOrd="0" parTransId="{F684A201-2645-4A2E-8C41-9A6FAA0D175A}" sibTransId="{A0583EEE-9415-4186-A647-F46EDBBC924B}"/>
    <dgm:cxn modelId="{97236376-7AB4-4FCA-8BDC-22D0F6985C5F}" type="presOf" srcId="{4F4A6657-FE7D-465A-B967-A1A01078DAEB}" destId="{76770329-9B68-4CD8-B693-D749F48E4273}" srcOrd="0" destOrd="0" presId="urn:microsoft.com/office/officeart/2018/2/layout/IconLabelList"/>
    <dgm:cxn modelId="{4FAF9F89-5BAB-4AB5-BB0E-42ED679A8845}" type="presOf" srcId="{D8F9CF60-3589-46C7-997A-C4918EC550DE}" destId="{0C7139C8-5920-43DC-B06F-C2F0956E7632}" srcOrd="0" destOrd="0" presId="urn:microsoft.com/office/officeart/2018/2/layout/IconLabelList"/>
    <dgm:cxn modelId="{D30880E4-2B82-4BD3-B44C-45D1F08E4D92}" srcId="{D8F9CF60-3589-46C7-997A-C4918EC550DE}" destId="{D7AF2FF1-4501-4E56-A676-576791793F02}" srcOrd="1" destOrd="0" parTransId="{E911B22F-FF17-4335-AC47-FF253D6884DD}" sibTransId="{FF29599E-66D3-4F72-88C4-D12E8BB141C8}"/>
    <dgm:cxn modelId="{70EEDCDD-07A5-4FB5-B35C-C02CDBA6EB18}" type="presParOf" srcId="{0C7139C8-5920-43DC-B06F-C2F0956E7632}" destId="{C5316512-E2F0-4C7F-AE15-A4693D40DA01}" srcOrd="0" destOrd="0" presId="urn:microsoft.com/office/officeart/2018/2/layout/IconLabelList"/>
    <dgm:cxn modelId="{C489D9EE-6020-455B-A561-BD2C1A422A52}" type="presParOf" srcId="{C5316512-E2F0-4C7F-AE15-A4693D40DA01}" destId="{387D2C56-61C7-47B3-B755-83A2856AF828}" srcOrd="0" destOrd="0" presId="urn:microsoft.com/office/officeart/2018/2/layout/IconLabelList"/>
    <dgm:cxn modelId="{2F0B31D8-1729-47AB-A012-D52C8818C4E4}" type="presParOf" srcId="{C5316512-E2F0-4C7F-AE15-A4693D40DA01}" destId="{1E6AE2B0-0EF2-471F-A025-B652146695EB}" srcOrd="1" destOrd="0" presId="urn:microsoft.com/office/officeart/2018/2/layout/IconLabelList"/>
    <dgm:cxn modelId="{9F6994AC-DDFB-4CC7-AD76-0420401DC715}" type="presParOf" srcId="{C5316512-E2F0-4C7F-AE15-A4693D40DA01}" destId="{76770329-9B68-4CD8-B693-D749F48E4273}" srcOrd="2" destOrd="0" presId="urn:microsoft.com/office/officeart/2018/2/layout/IconLabelList"/>
    <dgm:cxn modelId="{6DFDA17C-45A6-48B0-B9CE-5869458F9FE5}" type="presParOf" srcId="{0C7139C8-5920-43DC-B06F-C2F0956E7632}" destId="{30E66A09-91B8-48CB-A780-851CBA9E288D}" srcOrd="1" destOrd="0" presId="urn:microsoft.com/office/officeart/2018/2/layout/IconLabelList"/>
    <dgm:cxn modelId="{1128ED6F-91B1-48D1-91BA-D660B2FDD3D7}" type="presParOf" srcId="{0C7139C8-5920-43DC-B06F-C2F0956E7632}" destId="{3ACB28CD-6C25-4AF2-B9F8-8EADC84DFA2A}" srcOrd="2" destOrd="0" presId="urn:microsoft.com/office/officeart/2018/2/layout/IconLabelList"/>
    <dgm:cxn modelId="{609DC1E1-B2C9-4090-A485-F226C44B2434}" type="presParOf" srcId="{3ACB28CD-6C25-4AF2-B9F8-8EADC84DFA2A}" destId="{B5DDBE3D-EC88-47F6-A122-2ECDA28952EF}" srcOrd="0" destOrd="0" presId="urn:microsoft.com/office/officeart/2018/2/layout/IconLabelList"/>
    <dgm:cxn modelId="{4D595E58-6B16-4DF6-BAF4-A81A641F1B26}" type="presParOf" srcId="{3ACB28CD-6C25-4AF2-B9F8-8EADC84DFA2A}" destId="{C07CA635-860D-46AF-A4AE-64E3477EB97C}" srcOrd="1" destOrd="0" presId="urn:microsoft.com/office/officeart/2018/2/layout/IconLabelList"/>
    <dgm:cxn modelId="{71BCA27A-1718-4B22-94BF-14ED945D8136}" type="presParOf" srcId="{3ACB28CD-6C25-4AF2-B9F8-8EADC84DFA2A}" destId="{4773BEC1-255C-4683-B1EC-E264E77BA87E}" srcOrd="2" destOrd="0" presId="urn:microsoft.com/office/officeart/2018/2/layout/Icon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06B25D75-E0B9-4C30-84AE-A090A509BAB1}" type="doc">
      <dgm:prSet loTypeId="urn:microsoft.com/office/officeart/2018/2/layout/IconLabelList" loCatId="icon" qsTypeId="urn:microsoft.com/office/officeart/2005/8/quickstyle/simple1" qsCatId="simple" csTypeId="urn:microsoft.com/office/officeart/2018/5/colors/Iconchunking_neutralbg_accent1_2" csCatId="accent1" phldr="1"/>
      <dgm:spPr/>
      <dgm:t>
        <a:bodyPr/>
        <a:lstStyle/>
        <a:p>
          <a:endParaRPr lang="en-US"/>
        </a:p>
      </dgm:t>
    </dgm:pt>
    <dgm:pt modelId="{947020AF-D7FD-43A3-B1DE-58458A656032}">
      <dgm:prSet/>
      <dgm:spPr/>
      <dgm:t>
        <a:bodyPr/>
        <a:lstStyle/>
        <a:p>
          <a:r>
            <a:rPr lang="en-GB"/>
            <a:t>Research and decide upon a business leader</a:t>
          </a:r>
          <a:endParaRPr lang="en-US"/>
        </a:p>
      </dgm:t>
    </dgm:pt>
    <dgm:pt modelId="{0E34E077-9C69-4E22-B78B-6F11A985EC31}" type="parTrans" cxnId="{D14E7CEB-6F8E-4688-BECE-A5E7C8194C4C}">
      <dgm:prSet/>
      <dgm:spPr/>
      <dgm:t>
        <a:bodyPr/>
        <a:lstStyle/>
        <a:p>
          <a:endParaRPr lang="en-US"/>
        </a:p>
      </dgm:t>
    </dgm:pt>
    <dgm:pt modelId="{E55EBC18-36CB-428D-B308-94DA0605E6FB}" type="sibTrans" cxnId="{D14E7CEB-6F8E-4688-BECE-A5E7C8194C4C}">
      <dgm:prSet/>
      <dgm:spPr/>
      <dgm:t>
        <a:bodyPr/>
        <a:lstStyle/>
        <a:p>
          <a:endParaRPr lang="en-US"/>
        </a:p>
      </dgm:t>
    </dgm:pt>
    <dgm:pt modelId="{DBAFB3C9-5392-4AFB-BA85-F58DAB5BFFED}">
      <dgm:prSet/>
      <dgm:spPr/>
      <dgm:t>
        <a:bodyPr/>
        <a:lstStyle/>
        <a:p>
          <a:r>
            <a:rPr lang="en-GB"/>
            <a:t>Be prepared to explain why you have made this choice</a:t>
          </a:r>
          <a:endParaRPr lang="en-US"/>
        </a:p>
      </dgm:t>
    </dgm:pt>
    <dgm:pt modelId="{65DD834F-639D-4DF5-8304-D268D48A8168}" type="parTrans" cxnId="{E2039FD0-51A4-40DB-A0CC-3B547D4B7320}">
      <dgm:prSet/>
      <dgm:spPr/>
      <dgm:t>
        <a:bodyPr/>
        <a:lstStyle/>
        <a:p>
          <a:endParaRPr lang="en-US"/>
        </a:p>
      </dgm:t>
    </dgm:pt>
    <dgm:pt modelId="{C4AF27F2-538F-4DCC-8D1A-06BF18D64DEF}" type="sibTrans" cxnId="{E2039FD0-51A4-40DB-A0CC-3B547D4B7320}">
      <dgm:prSet/>
      <dgm:spPr/>
      <dgm:t>
        <a:bodyPr/>
        <a:lstStyle/>
        <a:p>
          <a:endParaRPr lang="en-US"/>
        </a:p>
      </dgm:t>
    </dgm:pt>
    <dgm:pt modelId="{9AFFDE57-4174-4229-9503-58E2335CAC55}" type="pres">
      <dgm:prSet presAssocID="{06B25D75-E0B9-4C30-84AE-A090A509BAB1}" presName="root" presStyleCnt="0">
        <dgm:presLayoutVars>
          <dgm:dir/>
          <dgm:resizeHandles val="exact"/>
        </dgm:presLayoutVars>
      </dgm:prSet>
      <dgm:spPr/>
    </dgm:pt>
    <dgm:pt modelId="{05B2B13A-D9BF-4479-9F5B-2113A9D26778}" type="pres">
      <dgm:prSet presAssocID="{947020AF-D7FD-43A3-B1DE-58458A656032}" presName="compNode" presStyleCnt="0"/>
      <dgm:spPr/>
    </dgm:pt>
    <dgm:pt modelId="{4ACED37F-86CA-403B-A9B6-F60B0FA0960D}" type="pres">
      <dgm:prSet presAssocID="{947020AF-D7FD-43A3-B1DE-58458A656032}"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Head with Gears"/>
        </a:ext>
      </dgm:extLst>
    </dgm:pt>
    <dgm:pt modelId="{B7971ACE-ED62-45F3-883E-939A90EAAF35}" type="pres">
      <dgm:prSet presAssocID="{947020AF-D7FD-43A3-B1DE-58458A656032}" presName="spaceRect" presStyleCnt="0"/>
      <dgm:spPr/>
    </dgm:pt>
    <dgm:pt modelId="{B763E8F0-5952-4DCB-8D4C-886104D55310}" type="pres">
      <dgm:prSet presAssocID="{947020AF-D7FD-43A3-B1DE-58458A656032}" presName="textRect" presStyleLbl="revTx" presStyleIdx="0" presStyleCnt="2">
        <dgm:presLayoutVars>
          <dgm:chMax val="1"/>
          <dgm:chPref val="1"/>
        </dgm:presLayoutVars>
      </dgm:prSet>
      <dgm:spPr/>
    </dgm:pt>
    <dgm:pt modelId="{A7AF121B-4303-4CBA-B148-11DFEB5E8DC5}" type="pres">
      <dgm:prSet presAssocID="{E55EBC18-36CB-428D-B308-94DA0605E6FB}" presName="sibTrans" presStyleCnt="0"/>
      <dgm:spPr/>
    </dgm:pt>
    <dgm:pt modelId="{3F9E2217-C796-4D64-8B8A-7F3089ABF90A}" type="pres">
      <dgm:prSet presAssocID="{DBAFB3C9-5392-4AFB-BA85-F58DAB5BFFED}" presName="compNode" presStyleCnt="0"/>
      <dgm:spPr/>
    </dgm:pt>
    <dgm:pt modelId="{DC510B5B-8141-4943-93EA-568E3F8D955A}" type="pres">
      <dgm:prSet presAssocID="{DBAFB3C9-5392-4AFB-BA85-F58DAB5BFFED}"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Classroom"/>
        </a:ext>
      </dgm:extLst>
    </dgm:pt>
    <dgm:pt modelId="{CD8CDCC8-548B-4056-B56D-FBDD27D11B50}" type="pres">
      <dgm:prSet presAssocID="{DBAFB3C9-5392-4AFB-BA85-F58DAB5BFFED}" presName="spaceRect" presStyleCnt="0"/>
      <dgm:spPr/>
    </dgm:pt>
    <dgm:pt modelId="{7B8A7DB2-A06D-4ED6-B0AD-C9741B6B71C5}" type="pres">
      <dgm:prSet presAssocID="{DBAFB3C9-5392-4AFB-BA85-F58DAB5BFFED}" presName="textRect" presStyleLbl="revTx" presStyleIdx="1" presStyleCnt="2">
        <dgm:presLayoutVars>
          <dgm:chMax val="1"/>
          <dgm:chPref val="1"/>
        </dgm:presLayoutVars>
      </dgm:prSet>
      <dgm:spPr/>
    </dgm:pt>
  </dgm:ptLst>
  <dgm:cxnLst>
    <dgm:cxn modelId="{B1525A3B-0F7A-4AC5-BCE7-196E529D5C09}" type="presOf" srcId="{06B25D75-E0B9-4C30-84AE-A090A509BAB1}" destId="{9AFFDE57-4174-4229-9503-58E2335CAC55}" srcOrd="0" destOrd="0" presId="urn:microsoft.com/office/officeart/2018/2/layout/IconLabelList"/>
    <dgm:cxn modelId="{433D035D-17A5-420A-B8DD-928773684101}" type="presOf" srcId="{947020AF-D7FD-43A3-B1DE-58458A656032}" destId="{B763E8F0-5952-4DCB-8D4C-886104D55310}" srcOrd="0" destOrd="0" presId="urn:microsoft.com/office/officeart/2018/2/layout/IconLabelList"/>
    <dgm:cxn modelId="{E2039FD0-51A4-40DB-A0CC-3B547D4B7320}" srcId="{06B25D75-E0B9-4C30-84AE-A090A509BAB1}" destId="{DBAFB3C9-5392-4AFB-BA85-F58DAB5BFFED}" srcOrd="1" destOrd="0" parTransId="{65DD834F-639D-4DF5-8304-D268D48A8168}" sibTransId="{C4AF27F2-538F-4DCC-8D1A-06BF18D64DEF}"/>
    <dgm:cxn modelId="{6C18E8D1-52E6-41D6-9884-1B9C8F26D594}" type="presOf" srcId="{DBAFB3C9-5392-4AFB-BA85-F58DAB5BFFED}" destId="{7B8A7DB2-A06D-4ED6-B0AD-C9741B6B71C5}" srcOrd="0" destOrd="0" presId="urn:microsoft.com/office/officeart/2018/2/layout/IconLabelList"/>
    <dgm:cxn modelId="{D14E7CEB-6F8E-4688-BECE-A5E7C8194C4C}" srcId="{06B25D75-E0B9-4C30-84AE-A090A509BAB1}" destId="{947020AF-D7FD-43A3-B1DE-58458A656032}" srcOrd="0" destOrd="0" parTransId="{0E34E077-9C69-4E22-B78B-6F11A985EC31}" sibTransId="{E55EBC18-36CB-428D-B308-94DA0605E6FB}"/>
    <dgm:cxn modelId="{8A5E4C84-E124-4755-A381-7BDF4CBAD6EE}" type="presParOf" srcId="{9AFFDE57-4174-4229-9503-58E2335CAC55}" destId="{05B2B13A-D9BF-4479-9F5B-2113A9D26778}" srcOrd="0" destOrd="0" presId="urn:microsoft.com/office/officeart/2018/2/layout/IconLabelList"/>
    <dgm:cxn modelId="{15F22CA2-1CE1-4B68-B2F2-AFE9D250F344}" type="presParOf" srcId="{05B2B13A-D9BF-4479-9F5B-2113A9D26778}" destId="{4ACED37F-86CA-403B-A9B6-F60B0FA0960D}" srcOrd="0" destOrd="0" presId="urn:microsoft.com/office/officeart/2018/2/layout/IconLabelList"/>
    <dgm:cxn modelId="{53B78128-5461-4433-BC60-83F22862153D}" type="presParOf" srcId="{05B2B13A-D9BF-4479-9F5B-2113A9D26778}" destId="{B7971ACE-ED62-45F3-883E-939A90EAAF35}" srcOrd="1" destOrd="0" presId="urn:microsoft.com/office/officeart/2018/2/layout/IconLabelList"/>
    <dgm:cxn modelId="{32050364-0CCC-4814-93CB-4BAC69585103}" type="presParOf" srcId="{05B2B13A-D9BF-4479-9F5B-2113A9D26778}" destId="{B763E8F0-5952-4DCB-8D4C-886104D55310}" srcOrd="2" destOrd="0" presId="urn:microsoft.com/office/officeart/2018/2/layout/IconLabelList"/>
    <dgm:cxn modelId="{9F1871E6-27D4-4E53-B7A6-124DDBD7C40D}" type="presParOf" srcId="{9AFFDE57-4174-4229-9503-58E2335CAC55}" destId="{A7AF121B-4303-4CBA-B148-11DFEB5E8DC5}" srcOrd="1" destOrd="0" presId="urn:microsoft.com/office/officeart/2018/2/layout/IconLabelList"/>
    <dgm:cxn modelId="{6F8DAF6B-2A9E-4EAE-A976-5381980AAA62}" type="presParOf" srcId="{9AFFDE57-4174-4229-9503-58E2335CAC55}" destId="{3F9E2217-C796-4D64-8B8A-7F3089ABF90A}" srcOrd="2" destOrd="0" presId="urn:microsoft.com/office/officeart/2018/2/layout/IconLabelList"/>
    <dgm:cxn modelId="{697C2220-4025-4619-AEEE-A623770FAA91}" type="presParOf" srcId="{3F9E2217-C796-4D64-8B8A-7F3089ABF90A}" destId="{DC510B5B-8141-4943-93EA-568E3F8D955A}" srcOrd="0" destOrd="0" presId="urn:microsoft.com/office/officeart/2018/2/layout/IconLabelList"/>
    <dgm:cxn modelId="{BAD536FE-7BCE-4190-A4B2-5A839B06470C}" type="presParOf" srcId="{3F9E2217-C796-4D64-8B8A-7F3089ABF90A}" destId="{CD8CDCC8-548B-4056-B56D-FBDD27D11B50}" srcOrd="1" destOrd="0" presId="urn:microsoft.com/office/officeart/2018/2/layout/IconLabelList"/>
    <dgm:cxn modelId="{ADE63FBB-7404-4E60-936B-EAA992368117}" type="presParOf" srcId="{3F9E2217-C796-4D64-8B8A-7F3089ABF90A}" destId="{7B8A7DB2-A06D-4ED6-B0AD-C9741B6B71C5}" srcOrd="2" destOrd="0" presId="urn:microsoft.com/office/officeart/2018/2/layout/Icon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15372C5-458C-4F7B-BF07-7EF3293FE32F}">
      <dsp:nvSpPr>
        <dsp:cNvPr id="0" name=""/>
        <dsp:cNvSpPr/>
      </dsp:nvSpPr>
      <dsp:spPr>
        <a:xfrm>
          <a:off x="0" y="4509172"/>
          <a:ext cx="4435078" cy="739767"/>
        </a:xfrm>
        <a:prstGeom prst="rect">
          <a:avLst/>
        </a:prstGeom>
        <a:solidFill>
          <a:schemeClr val="accent2">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8016" tIns="128016" rIns="128016" bIns="128016" numCol="1" spcCol="1270" anchor="ctr" anchorCtr="0">
          <a:noAutofit/>
        </a:bodyPr>
        <a:lstStyle/>
        <a:p>
          <a:pPr marL="0" lvl="0" indent="0" algn="ctr" defTabSz="800100">
            <a:lnSpc>
              <a:spcPct val="90000"/>
            </a:lnSpc>
            <a:spcBef>
              <a:spcPct val="0"/>
            </a:spcBef>
            <a:spcAft>
              <a:spcPct val="35000"/>
            </a:spcAft>
            <a:buNone/>
          </a:pPr>
          <a:r>
            <a:rPr lang="en-GB" sz="1800" kern="1200"/>
            <a:t>The willing and enthusiastic behaviour of followers </a:t>
          </a:r>
          <a:endParaRPr lang="en-US" sz="1800" kern="1200"/>
        </a:p>
      </dsp:txBody>
      <dsp:txXfrm>
        <a:off x="0" y="4509172"/>
        <a:ext cx="4435078" cy="739767"/>
      </dsp:txXfrm>
    </dsp:sp>
    <dsp:sp modelId="{7BF56E4A-516F-4982-B9D0-5FA02A0CF7A7}">
      <dsp:nvSpPr>
        <dsp:cNvPr id="0" name=""/>
        <dsp:cNvSpPr/>
      </dsp:nvSpPr>
      <dsp:spPr>
        <a:xfrm rot="10800000">
          <a:off x="0" y="3382506"/>
          <a:ext cx="4435078" cy="1137762"/>
        </a:xfrm>
        <a:prstGeom prst="upArrowCallout">
          <a:avLst/>
        </a:prstGeom>
        <a:solidFill>
          <a:schemeClr val="accent3">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8016" tIns="128016" rIns="128016" bIns="128016" numCol="1" spcCol="1270" anchor="ctr" anchorCtr="0">
          <a:noAutofit/>
        </a:bodyPr>
        <a:lstStyle/>
        <a:p>
          <a:pPr marL="0" lvl="0" indent="0" algn="ctr" defTabSz="800100">
            <a:lnSpc>
              <a:spcPct val="90000"/>
            </a:lnSpc>
            <a:spcBef>
              <a:spcPct val="0"/>
            </a:spcBef>
            <a:spcAft>
              <a:spcPct val="35000"/>
            </a:spcAft>
            <a:buNone/>
          </a:pPr>
          <a:r>
            <a:rPr lang="en-GB" sz="1800" kern="1200"/>
            <a:t>Broader emphasis on dealing with people</a:t>
          </a:r>
          <a:endParaRPr lang="en-US" sz="1800" kern="1200"/>
        </a:p>
      </dsp:txBody>
      <dsp:txXfrm rot="10800000">
        <a:off x="0" y="3382506"/>
        <a:ext cx="4435078" cy="739284"/>
      </dsp:txXfrm>
    </dsp:sp>
    <dsp:sp modelId="{4CC4D97C-6802-494D-9DCA-42B90260E909}">
      <dsp:nvSpPr>
        <dsp:cNvPr id="0" name=""/>
        <dsp:cNvSpPr/>
      </dsp:nvSpPr>
      <dsp:spPr>
        <a:xfrm rot="10800000">
          <a:off x="0" y="2255841"/>
          <a:ext cx="4435078" cy="1137762"/>
        </a:xfrm>
        <a:prstGeom prst="upArrowCallout">
          <a:avLst/>
        </a:prstGeom>
        <a:solidFill>
          <a:schemeClr val="accent4">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8016" tIns="128016" rIns="128016" bIns="128016" numCol="1" spcCol="1270" anchor="ctr" anchorCtr="0">
          <a:noAutofit/>
        </a:bodyPr>
        <a:lstStyle/>
        <a:p>
          <a:pPr marL="0" lvl="0" indent="0" algn="ctr" defTabSz="800100">
            <a:lnSpc>
              <a:spcPct val="90000"/>
            </a:lnSpc>
            <a:spcBef>
              <a:spcPct val="0"/>
            </a:spcBef>
            <a:spcAft>
              <a:spcPct val="35000"/>
            </a:spcAft>
            <a:buNone/>
          </a:pPr>
          <a:r>
            <a:rPr lang="en-GB" sz="1800" kern="1200"/>
            <a:t>Leadership</a:t>
          </a:r>
          <a:endParaRPr lang="en-US" sz="1800" kern="1200"/>
        </a:p>
      </dsp:txBody>
      <dsp:txXfrm rot="10800000">
        <a:off x="0" y="2255841"/>
        <a:ext cx="4435078" cy="739284"/>
      </dsp:txXfrm>
    </dsp:sp>
    <dsp:sp modelId="{23A8BD4B-865A-435F-9C13-D55D130DA91D}">
      <dsp:nvSpPr>
        <dsp:cNvPr id="0" name=""/>
        <dsp:cNvSpPr/>
      </dsp:nvSpPr>
      <dsp:spPr>
        <a:xfrm rot="10800000">
          <a:off x="0" y="1129175"/>
          <a:ext cx="4435078" cy="1137762"/>
        </a:xfrm>
        <a:prstGeom prst="upArrowCallout">
          <a:avLst/>
        </a:prstGeom>
        <a:solidFill>
          <a:schemeClr val="accent5">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8016" tIns="128016" rIns="128016" bIns="128016" numCol="1" spcCol="1270" anchor="ctr" anchorCtr="0">
          <a:noAutofit/>
        </a:bodyPr>
        <a:lstStyle/>
        <a:p>
          <a:pPr marL="0" lvl="0" indent="0" algn="ctr" defTabSz="800100">
            <a:lnSpc>
              <a:spcPct val="90000"/>
            </a:lnSpc>
            <a:spcBef>
              <a:spcPct val="0"/>
            </a:spcBef>
            <a:spcAft>
              <a:spcPct val="35000"/>
            </a:spcAft>
            <a:buNone/>
          </a:pPr>
          <a:r>
            <a:rPr lang="en-GB" sz="1800" kern="1200"/>
            <a:t>Getting things done through other people to achieve stated organisational objectives.</a:t>
          </a:r>
          <a:endParaRPr lang="en-US" sz="1800" kern="1200"/>
        </a:p>
      </dsp:txBody>
      <dsp:txXfrm rot="10800000">
        <a:off x="0" y="1129175"/>
        <a:ext cx="4435078" cy="739284"/>
      </dsp:txXfrm>
    </dsp:sp>
    <dsp:sp modelId="{2819F17B-B4B4-4156-AF23-4FFE64C7ED02}">
      <dsp:nvSpPr>
        <dsp:cNvPr id="0" name=""/>
        <dsp:cNvSpPr/>
      </dsp:nvSpPr>
      <dsp:spPr>
        <a:xfrm rot="10800000">
          <a:off x="0" y="2510"/>
          <a:ext cx="4435078" cy="1137762"/>
        </a:xfrm>
        <a:prstGeom prst="upArrowCallout">
          <a:avLst/>
        </a:prstGeom>
        <a:solidFill>
          <a:schemeClr val="accent6">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8016" tIns="128016" rIns="128016" bIns="128016" numCol="1" spcCol="1270" anchor="ctr" anchorCtr="0">
          <a:noAutofit/>
        </a:bodyPr>
        <a:lstStyle/>
        <a:p>
          <a:pPr marL="0" lvl="0" indent="0" algn="ctr" defTabSz="800100">
            <a:lnSpc>
              <a:spcPct val="90000"/>
            </a:lnSpc>
            <a:spcBef>
              <a:spcPct val="0"/>
            </a:spcBef>
            <a:spcAft>
              <a:spcPct val="35000"/>
            </a:spcAft>
            <a:buNone/>
          </a:pPr>
          <a:r>
            <a:rPr lang="en-GB" sz="1800" kern="1200"/>
            <a:t>Management </a:t>
          </a:r>
          <a:endParaRPr lang="en-US" sz="1800" kern="1200"/>
        </a:p>
      </dsp:txBody>
      <dsp:txXfrm rot="10800000">
        <a:off x="0" y="2510"/>
        <a:ext cx="4435078" cy="739284"/>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87D2C56-61C7-47B3-B755-83A2856AF828}">
      <dsp:nvSpPr>
        <dsp:cNvPr id="0" name=""/>
        <dsp:cNvSpPr/>
      </dsp:nvSpPr>
      <dsp:spPr>
        <a:xfrm>
          <a:off x="923437" y="472866"/>
          <a:ext cx="1483312" cy="1483312"/>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76770329-9B68-4CD8-B693-D749F48E4273}">
      <dsp:nvSpPr>
        <dsp:cNvPr id="0" name=""/>
        <dsp:cNvSpPr/>
      </dsp:nvSpPr>
      <dsp:spPr>
        <a:xfrm>
          <a:off x="16968" y="2372860"/>
          <a:ext cx="3296250" cy="8775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90000"/>
            </a:lnSpc>
            <a:spcBef>
              <a:spcPct val="0"/>
            </a:spcBef>
            <a:spcAft>
              <a:spcPct val="35000"/>
            </a:spcAft>
            <a:buNone/>
          </a:pPr>
          <a:r>
            <a:rPr lang="en-GB" sz="1100" b="1" kern="1200"/>
            <a:t>Leadership is more mysterious, but is about working with complex problems and change. Leadership requires influence that is given by followers, which involves a psychological contract. It doesn’t necessarily mean position! Instead, it draws on Referent power.</a:t>
          </a:r>
          <a:endParaRPr lang="en-US" sz="1100" kern="1200"/>
        </a:p>
      </dsp:txBody>
      <dsp:txXfrm>
        <a:off x="16968" y="2372860"/>
        <a:ext cx="3296250" cy="877500"/>
      </dsp:txXfrm>
    </dsp:sp>
    <dsp:sp modelId="{B5DDBE3D-EC88-47F6-A122-2ECDA28952EF}">
      <dsp:nvSpPr>
        <dsp:cNvPr id="0" name=""/>
        <dsp:cNvSpPr/>
      </dsp:nvSpPr>
      <dsp:spPr>
        <a:xfrm>
          <a:off x="4796531" y="472866"/>
          <a:ext cx="1483312" cy="1483312"/>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4773BEC1-255C-4683-B1EC-E264E77BA87E}">
      <dsp:nvSpPr>
        <dsp:cNvPr id="0" name=""/>
        <dsp:cNvSpPr/>
      </dsp:nvSpPr>
      <dsp:spPr>
        <a:xfrm>
          <a:off x="3890062" y="2372860"/>
          <a:ext cx="3296250" cy="8775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90000"/>
            </a:lnSpc>
            <a:spcBef>
              <a:spcPct val="0"/>
            </a:spcBef>
            <a:spcAft>
              <a:spcPct val="35000"/>
            </a:spcAft>
            <a:buNone/>
          </a:pPr>
          <a:r>
            <a:rPr lang="en-GB" sz="1100" b="1" kern="1200"/>
            <a:t>Headship is not leadership! It is about the commanding authority that comes from an organisational place of power. It draws on coercion or rewards as its power base.</a:t>
          </a:r>
          <a:endParaRPr lang="en-US" sz="1100" kern="1200"/>
        </a:p>
      </dsp:txBody>
      <dsp:txXfrm>
        <a:off x="3890062" y="2372860"/>
        <a:ext cx="3296250" cy="877500"/>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ACED37F-86CA-403B-A9B6-F60B0FA0960D}">
      <dsp:nvSpPr>
        <dsp:cNvPr id="0" name=""/>
        <dsp:cNvSpPr/>
      </dsp:nvSpPr>
      <dsp:spPr>
        <a:xfrm>
          <a:off x="923437" y="565469"/>
          <a:ext cx="1483312" cy="1483312"/>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B763E8F0-5952-4DCB-8D4C-886104D55310}">
      <dsp:nvSpPr>
        <dsp:cNvPr id="0" name=""/>
        <dsp:cNvSpPr/>
      </dsp:nvSpPr>
      <dsp:spPr>
        <a:xfrm>
          <a:off x="16968" y="2437757"/>
          <a:ext cx="329625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022350">
            <a:lnSpc>
              <a:spcPct val="90000"/>
            </a:lnSpc>
            <a:spcBef>
              <a:spcPct val="0"/>
            </a:spcBef>
            <a:spcAft>
              <a:spcPct val="35000"/>
            </a:spcAft>
            <a:buNone/>
          </a:pPr>
          <a:r>
            <a:rPr lang="en-GB" sz="2300" kern="1200"/>
            <a:t>Research and decide upon a business leader</a:t>
          </a:r>
          <a:endParaRPr lang="en-US" sz="2300" kern="1200"/>
        </a:p>
      </dsp:txBody>
      <dsp:txXfrm>
        <a:off x="16968" y="2437757"/>
        <a:ext cx="3296250" cy="720000"/>
      </dsp:txXfrm>
    </dsp:sp>
    <dsp:sp modelId="{DC510B5B-8141-4943-93EA-568E3F8D955A}">
      <dsp:nvSpPr>
        <dsp:cNvPr id="0" name=""/>
        <dsp:cNvSpPr/>
      </dsp:nvSpPr>
      <dsp:spPr>
        <a:xfrm>
          <a:off x="4796531" y="565469"/>
          <a:ext cx="1483312" cy="1483312"/>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7B8A7DB2-A06D-4ED6-B0AD-C9741B6B71C5}">
      <dsp:nvSpPr>
        <dsp:cNvPr id="0" name=""/>
        <dsp:cNvSpPr/>
      </dsp:nvSpPr>
      <dsp:spPr>
        <a:xfrm>
          <a:off x="3890062" y="2437757"/>
          <a:ext cx="329625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022350">
            <a:lnSpc>
              <a:spcPct val="90000"/>
            </a:lnSpc>
            <a:spcBef>
              <a:spcPct val="0"/>
            </a:spcBef>
            <a:spcAft>
              <a:spcPct val="35000"/>
            </a:spcAft>
            <a:buNone/>
          </a:pPr>
          <a:r>
            <a:rPr lang="en-GB" sz="2300" kern="1200"/>
            <a:t>Be prepared to explain why you have made this choice</a:t>
          </a:r>
          <a:endParaRPr lang="en-US" sz="2300" kern="1200"/>
        </a:p>
      </dsp:txBody>
      <dsp:txXfrm>
        <a:off x="3890062" y="2437757"/>
        <a:ext cx="3296250" cy="720000"/>
      </dsp:txXfrm>
    </dsp:sp>
  </dsp:spTree>
</dsp:drawing>
</file>

<file path=ppt/diagrams/layout1.xml><?xml version="1.0" encoding="utf-8"?>
<dgm:layoutDef xmlns:dgm="http://schemas.openxmlformats.org/drawingml/2006/diagram" xmlns:a="http://schemas.openxmlformats.org/drawingml/2006/main" uniqueId="urn:microsoft.com/office/officeart/2005/8/layout/process4">
  <dgm:title val=""/>
  <dgm:desc val=""/>
  <dgm:catLst>
    <dgm:cat type="process" pri="16000"/>
    <dgm:cat type="list" pri="20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lin">
      <dgm:param type="linDir" val="fromB"/>
    </dgm:alg>
    <dgm:shape xmlns:r="http://schemas.openxmlformats.org/officeDocument/2006/relationships" r:blip="">
      <dgm:adjLst/>
    </dgm:shape>
    <dgm:presOf/>
    <dgm:constrLst>
      <dgm:constr type="h" for="ch" forName="boxAndChildren" refType="h"/>
      <dgm:constr type="h" for="ch" forName="arrowAndChildren" refType="h" refFor="ch" refForName="boxAndChildren" op="equ" fact="1.538"/>
      <dgm:constr type="w" for="ch" forName="arrowAndChildren" refType="w"/>
      <dgm:constr type="w" for="ch" forName="boxAndChildren" refType="w"/>
      <dgm:constr type="h" for="ch" forName="sp" refType="h" fact="-0.015"/>
      <dgm:constr type="primFontSz" for="des" forName="parentTextBox" val="65"/>
      <dgm:constr type="primFontSz" for="des" forName="parentTextArrow" refType="primFontSz" refFor="des" refForName="parentTextBox" op="equ"/>
      <dgm:constr type="primFontSz" for="des" forName="childTextArrow" val="65"/>
      <dgm:constr type="primFontSz" for="des" forName="childTextBox" refType="primFontSz" refFor="des" refForName="childTextArrow" op="equ"/>
    </dgm:constrLst>
    <dgm:ruleLst/>
    <dgm:forEach name="Name1" axis="ch" ptType="node" st="-1" step="-1">
      <dgm:choose name="Name2">
        <dgm:if name="Name3" axis="self" ptType="node" func="revPos" op="equ" val="1">
          <dgm:layoutNode name="boxAndChildren">
            <dgm:alg type="composite"/>
            <dgm:shape xmlns:r="http://schemas.openxmlformats.org/officeDocument/2006/relationships" r:blip="">
              <dgm:adjLst/>
            </dgm:shape>
            <dgm:presOf/>
            <dgm:choose name="Name4">
              <dgm:if name="Name5" axis="ch" ptType="node" func="cnt" op="gte" val="1">
                <dgm:constrLst>
                  <dgm:constr type="w" for="ch" forName="parentTextBox" refType="w"/>
                  <dgm:constr type="h" for="ch" forName="parentTextBox" refType="h" fact="0.54"/>
                  <dgm:constr type="t" for="ch" forName="parentTextBox"/>
                  <dgm:constr type="w" for="ch" forName="entireBox" refType="w"/>
                  <dgm:constr type="h" for="ch" forName="entireBox" refType="h"/>
                  <dgm:constr type="w" for="ch" forName="descendantBox" refType="w"/>
                  <dgm:constr type="b" for="ch" forName="descendantBox" refType="h" fact="0.98"/>
                  <dgm:constr type="h" for="ch" forName="descendantBox" refType="h" fact="0.46"/>
                </dgm:constrLst>
              </dgm:if>
              <dgm:else name="Name6">
                <dgm:constrLst>
                  <dgm:constr type="w" for="ch" forName="parentTextBox" refType="w"/>
                  <dgm:constr type="h" for="ch" forName="parentTextBox" refType="h"/>
                </dgm:constrLst>
              </dgm:else>
            </dgm:choose>
            <dgm:ruleLst/>
            <dgm:layoutNode name="parentTextBox">
              <dgm:alg type="tx"/>
              <dgm:choose name="Name7">
                <dgm:if name="Name8" axis="ch" ptType="node" func="cnt" op="gte" val="1">
                  <dgm:shape xmlns:r="http://schemas.openxmlformats.org/officeDocument/2006/relationships" type="rect" r:blip="" zOrderOff="1" hideGeom="1">
                    <dgm:adjLst/>
                  </dgm:shape>
                </dgm:if>
                <dgm:else name="Name9">
                  <dgm:shape xmlns:r="http://schemas.openxmlformats.org/officeDocument/2006/relationships" type="rect" r:blip="">
                    <dgm:adjLst/>
                  </dgm:shape>
                </dgm:else>
              </dgm:choose>
              <dgm:presOf axis="self"/>
              <dgm:constrLst/>
              <dgm:ruleLst>
                <dgm:rule type="primFontSz" val="5" fact="NaN" max="NaN"/>
              </dgm:ruleLst>
            </dgm:layoutNode>
            <dgm:choose name="Name10">
              <dgm:if name="Name11" axis="ch" ptType="node" func="cnt" op="gte" val="1">
                <dgm:layoutNode name="entireBox">
                  <dgm:alg type="sp"/>
                  <dgm:shape xmlns:r="http://schemas.openxmlformats.org/officeDocument/2006/relationships" type="rect" r:blip="">
                    <dgm:adjLst/>
                  </dgm:shape>
                  <dgm:presOf axis="self"/>
                  <dgm:constrLst/>
                  <dgm:ruleLst/>
                </dgm:layoutNode>
                <dgm:layoutNode name="descendantBox" styleLbl="fgAccFollowNode1">
                  <dgm:choose name="Name12">
                    <dgm:if name="Name13" func="var" arg="dir" op="equ" val="norm">
                      <dgm:alg type="lin"/>
                    </dgm:if>
                    <dgm:else name="Name14">
                      <dgm:alg type="lin">
                        <dgm:param type="linDir" val="fromR"/>
                      </dgm:alg>
                    </dgm:else>
                  </dgm:choose>
                  <dgm:shape xmlns:r="http://schemas.openxmlformats.org/officeDocument/2006/relationships" r:blip="">
                    <dgm:adjLst/>
                  </dgm:shape>
                  <dgm:presOf/>
                  <dgm:constrLst>
                    <dgm:constr type="w" for="ch" forName="childTextBox" refType="w"/>
                    <dgm:constr type="h" for="ch" forName="childTextBox" refType="h"/>
                  </dgm:constrLst>
                  <dgm:ruleLst/>
                  <dgm:forEach name="Name15" axis="ch" ptType="node">
                    <dgm:layoutNode name="childTextBox"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16"/>
            </dgm:choose>
          </dgm:layoutNode>
        </dgm:if>
        <dgm:else name="Name17">
          <dgm:layoutNode name="arrowAndChildren">
            <dgm:alg type="composite"/>
            <dgm:shape xmlns:r="http://schemas.openxmlformats.org/officeDocument/2006/relationships" r:blip="">
              <dgm:adjLst/>
            </dgm:shape>
            <dgm:presOf/>
            <dgm:choose name="Name18">
              <dgm:if name="Name19" axis="ch" ptType="node" func="cnt" op="gte" val="1">
                <dgm:constrLst>
                  <dgm:constr type="w" for="ch" forName="parentTextArrow" refType="w"/>
                  <dgm:constr type="t" for="ch" forName="parentTextArrow"/>
                  <dgm:constr type="h" for="ch" forName="parentTextArrow" refType="h" fact="0.351"/>
                  <dgm:constr type="w" for="ch" forName="arrow" refType="w"/>
                  <dgm:constr type="h" for="ch" forName="arrow" refType="h"/>
                  <dgm:constr type="w" for="ch" forName="descendantArrow" refType="w"/>
                  <dgm:constr type="b" for="ch" forName="descendantArrow" refType="h" fact="0.65"/>
                  <dgm:constr type="h" for="ch" forName="descendantArrow" refType="h" fact="0.299"/>
                </dgm:constrLst>
              </dgm:if>
              <dgm:else name="Name20">
                <dgm:constrLst>
                  <dgm:constr type="w" for="ch" forName="parentTextArrow" refType="w"/>
                  <dgm:constr type="h" for="ch" forName="parentTextArrow" refType="h"/>
                </dgm:constrLst>
              </dgm:else>
            </dgm:choose>
            <dgm:ruleLst/>
            <dgm:layoutNode name="parentTextArrow">
              <dgm:alg type="tx"/>
              <dgm:choose name="Name21">
                <dgm:if name="Name22" axis="ch" ptType="node" func="cnt" op="gte" val="1">
                  <dgm:shape xmlns:r="http://schemas.openxmlformats.org/officeDocument/2006/relationships" type="rect" r:blip="" zOrderOff="1" hideGeom="1">
                    <dgm:adjLst/>
                  </dgm:shape>
                </dgm:if>
                <dgm:else name="Name23">
                  <dgm:shape xmlns:r="http://schemas.openxmlformats.org/officeDocument/2006/relationships" rot="180" type="upArrowCallout" r:blip="">
                    <dgm:adjLst/>
                  </dgm:shape>
                </dgm:else>
              </dgm:choose>
              <dgm:presOf axis="self"/>
              <dgm:constrLst/>
              <dgm:ruleLst>
                <dgm:rule type="primFontSz" val="5" fact="NaN" max="NaN"/>
              </dgm:ruleLst>
            </dgm:layoutNode>
            <dgm:choose name="Name24">
              <dgm:if name="Name25" axis="ch" ptType="node" func="cnt" op="gte" val="1">
                <dgm:layoutNode name="arrow">
                  <dgm:alg type="sp"/>
                  <dgm:shape xmlns:r="http://schemas.openxmlformats.org/officeDocument/2006/relationships" rot="180" type="upArrowCallout" r:blip="">
                    <dgm:adjLst/>
                  </dgm:shape>
                  <dgm:presOf axis="self"/>
                  <dgm:constrLst/>
                  <dgm:ruleLst/>
                </dgm:layoutNode>
                <dgm:layoutNode name="descendantArrow">
                  <dgm:choose name="Name26">
                    <dgm:if name="Name27" func="var" arg="dir" op="equ" val="norm">
                      <dgm:alg type="lin"/>
                    </dgm:if>
                    <dgm:else name="Name28">
                      <dgm:alg type="lin">
                        <dgm:param type="linDir" val="fromR"/>
                      </dgm:alg>
                    </dgm:else>
                  </dgm:choose>
                  <dgm:shape xmlns:r="http://schemas.openxmlformats.org/officeDocument/2006/relationships" r:blip="">
                    <dgm:adjLst/>
                  </dgm:shape>
                  <dgm:presOf/>
                  <dgm:constrLst>
                    <dgm:constr type="w" for="ch" forName="childTextArrow" refType="w"/>
                    <dgm:constr type="h" for="ch" forName="childTextArrow" refType="h"/>
                  </dgm:constrLst>
                  <dgm:ruleLst/>
                  <dgm:forEach name="Name29" axis="ch" ptType="node">
                    <dgm:layoutNode name="childTextArrow"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30"/>
            </dgm:choose>
          </dgm:layoutNode>
        </dgm:else>
      </dgm:choose>
      <dgm:forEach name="Name31" axis="precedSib" ptType="sibTrans" st="-1" cnt="1">
        <dgm:layoutNode name="sp">
          <dgm:alg type="sp"/>
          <dgm:shape xmlns:r="http://schemas.openxmlformats.org/officeDocument/2006/relationships" r:blip="">
            <dgm:adjLst/>
          </dgm:shape>
          <dgm:presOf axis="sel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layout3.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BAAB76A7-0BF8-9548-B848-78A4195FB7E8}"/>
              </a:ext>
            </a:extLst>
          </p:cNvPr>
          <p:cNvSpPr>
            <a:spLocks noGrp="1"/>
          </p:cNvSpPr>
          <p:nvPr>
            <p:ph type="hdr" sz="quarter"/>
          </p:nvPr>
        </p:nvSpPr>
        <p:spPr>
          <a:xfrm>
            <a:off x="0" y="0"/>
            <a:ext cx="2971800" cy="457200"/>
          </a:xfrm>
          <a:prstGeom prst="rect">
            <a:avLst/>
          </a:prstGeom>
        </p:spPr>
        <p:txBody>
          <a:bodyPr vert="horz" lIns="91440" tIns="45720" rIns="91440" bIns="45720" rtlCol="0"/>
          <a:lstStyle>
            <a:lvl1pPr algn="l" eaLnBrk="1" fontAlgn="auto" hangingPunct="1">
              <a:spcBef>
                <a:spcPts val="0"/>
              </a:spcBef>
              <a:spcAft>
                <a:spcPts val="0"/>
              </a:spcAft>
              <a:defRPr sz="1200">
                <a:latin typeface="+mn-lt"/>
              </a:defRPr>
            </a:lvl1pPr>
          </a:lstStyle>
          <a:p>
            <a:pPr>
              <a:defRPr/>
            </a:pPr>
            <a:endParaRPr lang="en-GB"/>
          </a:p>
        </p:txBody>
      </p:sp>
      <p:sp>
        <p:nvSpPr>
          <p:cNvPr id="3" name="Date Placeholder 2">
            <a:extLst>
              <a:ext uri="{FF2B5EF4-FFF2-40B4-BE49-F238E27FC236}">
                <a16:creationId xmlns:a16="http://schemas.microsoft.com/office/drawing/2014/main" id="{A50C4815-9C67-0C43-807D-E4678EB37C54}"/>
              </a:ext>
            </a:extLst>
          </p:cNvPr>
          <p:cNvSpPr>
            <a:spLocks noGrp="1"/>
          </p:cNvSpPr>
          <p:nvPr>
            <p:ph type="dt" idx="1"/>
          </p:nvPr>
        </p:nvSpPr>
        <p:spPr>
          <a:xfrm>
            <a:off x="3884613" y="0"/>
            <a:ext cx="2971800" cy="457200"/>
          </a:xfrm>
          <a:prstGeom prst="rect">
            <a:avLst/>
          </a:prstGeom>
        </p:spPr>
        <p:txBody>
          <a:bodyPr vert="horz" lIns="91440" tIns="45720" rIns="91440" bIns="45720" rtlCol="0"/>
          <a:lstStyle>
            <a:lvl1pPr algn="r" eaLnBrk="1" fontAlgn="auto" hangingPunct="1">
              <a:spcBef>
                <a:spcPts val="0"/>
              </a:spcBef>
              <a:spcAft>
                <a:spcPts val="0"/>
              </a:spcAft>
              <a:defRPr sz="1200">
                <a:latin typeface="+mn-lt"/>
              </a:defRPr>
            </a:lvl1pPr>
          </a:lstStyle>
          <a:p>
            <a:pPr>
              <a:defRPr/>
            </a:pPr>
            <a:fld id="{6721A433-C691-0D45-9503-A48D8299E027}" type="datetimeFigureOut">
              <a:rPr lang="en-US"/>
              <a:pPr>
                <a:defRPr/>
              </a:pPr>
              <a:t>10/6/2020</a:t>
            </a:fld>
            <a:endParaRPr lang="en-GB"/>
          </a:p>
        </p:txBody>
      </p:sp>
      <p:sp>
        <p:nvSpPr>
          <p:cNvPr id="4" name="Slide Image Placeholder 3">
            <a:extLst>
              <a:ext uri="{FF2B5EF4-FFF2-40B4-BE49-F238E27FC236}">
                <a16:creationId xmlns:a16="http://schemas.microsoft.com/office/drawing/2014/main" id="{B4BA7364-E236-6A44-833F-D611732D6C31}"/>
              </a:ext>
            </a:extLst>
          </p:cNvPr>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pPr lvl="0"/>
            <a:endParaRPr lang="en-GB" noProof="0"/>
          </a:p>
        </p:txBody>
      </p:sp>
      <p:sp>
        <p:nvSpPr>
          <p:cNvPr id="5" name="Notes Placeholder 4">
            <a:extLst>
              <a:ext uri="{FF2B5EF4-FFF2-40B4-BE49-F238E27FC236}">
                <a16:creationId xmlns:a16="http://schemas.microsoft.com/office/drawing/2014/main" id="{7AAFF658-8778-EB4C-99D3-DDCDECB26F0E}"/>
              </a:ext>
            </a:extLst>
          </p:cNvPr>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endParaRPr lang="en-GB" noProof="0"/>
          </a:p>
        </p:txBody>
      </p:sp>
      <p:sp>
        <p:nvSpPr>
          <p:cNvPr id="6" name="Footer Placeholder 5">
            <a:extLst>
              <a:ext uri="{FF2B5EF4-FFF2-40B4-BE49-F238E27FC236}">
                <a16:creationId xmlns:a16="http://schemas.microsoft.com/office/drawing/2014/main" id="{DC658A78-B114-8740-9019-FBFE666AE950}"/>
              </a:ext>
            </a:extLst>
          </p:cNvPr>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eaLnBrk="1" fontAlgn="auto" hangingPunct="1">
              <a:spcBef>
                <a:spcPts val="0"/>
              </a:spcBef>
              <a:spcAft>
                <a:spcPts val="0"/>
              </a:spcAft>
              <a:defRPr sz="1200">
                <a:latin typeface="+mn-lt"/>
              </a:defRPr>
            </a:lvl1pPr>
          </a:lstStyle>
          <a:p>
            <a:pPr>
              <a:defRPr/>
            </a:pPr>
            <a:endParaRPr lang="en-GB"/>
          </a:p>
        </p:txBody>
      </p:sp>
      <p:sp>
        <p:nvSpPr>
          <p:cNvPr id="7" name="Slide Number Placeholder 6">
            <a:extLst>
              <a:ext uri="{FF2B5EF4-FFF2-40B4-BE49-F238E27FC236}">
                <a16:creationId xmlns:a16="http://schemas.microsoft.com/office/drawing/2014/main" id="{424DB80B-CB5F-4945-8680-4C1DBCC5CEF6}"/>
              </a:ext>
            </a:extLst>
          </p:cNvPr>
          <p:cNvSpPr>
            <a:spLocks noGrp="1"/>
          </p:cNvSpPr>
          <p:nvPr>
            <p:ph type="sldNum" sz="quarter" idx="5"/>
          </p:nvPr>
        </p:nvSpPr>
        <p:spPr>
          <a:xfrm>
            <a:off x="3884613" y="8685213"/>
            <a:ext cx="2971800" cy="457200"/>
          </a:xfrm>
          <a:prstGeom prst="rect">
            <a:avLst/>
          </a:prstGeom>
        </p:spPr>
        <p:txBody>
          <a:bodyPr vert="horz" wrap="square" lIns="91440" tIns="45720" rIns="91440" bIns="45720" numCol="1" anchor="b" anchorCtr="0" compatLnSpc="1">
            <a:prstTxWarp prst="textNoShape">
              <a:avLst/>
            </a:prstTxWarp>
          </a:bodyPr>
          <a:lstStyle>
            <a:lvl1pPr algn="r" eaLnBrk="1" hangingPunct="1">
              <a:defRPr sz="1200" smtClean="0">
                <a:latin typeface="Calibri" panose="020F0502020204030204" pitchFamily="34" charset="0"/>
              </a:defRPr>
            </a:lvl1pPr>
          </a:lstStyle>
          <a:p>
            <a:pPr>
              <a:defRPr/>
            </a:pPr>
            <a:fld id="{4B72C0DA-2A90-8241-9310-78A2F14435FA}" type="slidenum">
              <a:rPr lang="en-GB" altLang="en-US"/>
              <a:pPr>
                <a:defRPr/>
              </a:pPr>
              <a:t>‹#›</a:t>
            </a:fld>
            <a:endParaRPr lang="en-GB" altLang="en-US"/>
          </a:p>
        </p:txBody>
      </p:sp>
    </p:spTree>
    <p:extLst>
      <p:ext uri="{BB962C8B-B14F-4D97-AF65-F5344CB8AC3E}">
        <p14:creationId xmlns:p14="http://schemas.microsoft.com/office/powerpoint/2010/main" val="937695432"/>
      </p:ext>
    </p:extLst>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mn-lt"/>
        <a:ea typeface="+mn-ea"/>
        <a:cs typeface="+mn-cs"/>
      </a:defRPr>
    </a:lvl1pPr>
    <a:lvl2pPr marL="457200" algn="l" rtl="0" eaLnBrk="0" fontAlgn="base" hangingPunct="0">
      <a:spcBef>
        <a:spcPct val="30000"/>
      </a:spcBef>
      <a:spcAft>
        <a:spcPct val="0"/>
      </a:spcAft>
      <a:defRPr sz="1200" kern="1200">
        <a:solidFill>
          <a:schemeClr val="tx1"/>
        </a:solidFill>
        <a:latin typeface="+mn-lt"/>
        <a:ea typeface="+mn-ea"/>
        <a:cs typeface="+mn-cs"/>
      </a:defRPr>
    </a:lvl2pPr>
    <a:lvl3pPr marL="914400" algn="l" rtl="0" eaLnBrk="0" fontAlgn="base" hangingPunct="0">
      <a:spcBef>
        <a:spcPct val="30000"/>
      </a:spcBef>
      <a:spcAft>
        <a:spcPct val="0"/>
      </a:spcAft>
      <a:defRPr sz="1200" kern="1200">
        <a:solidFill>
          <a:schemeClr val="tx1"/>
        </a:solidFill>
        <a:latin typeface="+mn-lt"/>
        <a:ea typeface="+mn-ea"/>
        <a:cs typeface="+mn-cs"/>
      </a:defRPr>
    </a:lvl3pPr>
    <a:lvl4pPr marL="1371600" algn="l" rtl="0" eaLnBrk="0" fontAlgn="base" hangingPunct="0">
      <a:spcBef>
        <a:spcPct val="30000"/>
      </a:spcBef>
      <a:spcAft>
        <a:spcPct val="0"/>
      </a:spcAft>
      <a:defRPr sz="1200" kern="1200">
        <a:solidFill>
          <a:schemeClr val="tx1"/>
        </a:solidFill>
        <a:latin typeface="+mn-lt"/>
        <a:ea typeface="+mn-ea"/>
        <a:cs typeface="+mn-cs"/>
      </a:defRPr>
    </a:lvl4pPr>
    <a:lvl5pPr marL="1828800" algn="l" rtl="0" eaLnBrk="0" fontAlgn="base" hangingPunct="0">
      <a:spcBef>
        <a:spcPct val="30000"/>
      </a:spcBef>
      <a:spcAft>
        <a:spcPct val="0"/>
      </a:spcAft>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Slide Image Placeholder 1">
            <a:extLst>
              <a:ext uri="{FF2B5EF4-FFF2-40B4-BE49-F238E27FC236}">
                <a16:creationId xmlns:a16="http://schemas.microsoft.com/office/drawing/2014/main" id="{90CCC511-7110-A04F-86F5-6FDB14A4B17F}"/>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123" name="Notes Placeholder 2">
            <a:extLst>
              <a:ext uri="{FF2B5EF4-FFF2-40B4-BE49-F238E27FC236}">
                <a16:creationId xmlns:a16="http://schemas.microsoft.com/office/drawing/2014/main" id="{6123F24A-FDF7-B946-A071-B4F73BBF0D59}"/>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endParaRPr lang="en-GB" altLang="en-US"/>
          </a:p>
        </p:txBody>
      </p:sp>
      <p:sp>
        <p:nvSpPr>
          <p:cNvPr id="5124" name="Slide Number Placeholder 3">
            <a:extLst>
              <a:ext uri="{FF2B5EF4-FFF2-40B4-BE49-F238E27FC236}">
                <a16:creationId xmlns:a16="http://schemas.microsoft.com/office/drawing/2014/main" id="{F2BFF90A-D7F8-8542-8CB8-1E5EE32C5246}"/>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82D164E8-82E5-8E47-9C8E-9E9A0F116D69}" type="slidenum">
              <a:rPr lang="en-GB" altLang="en-US">
                <a:latin typeface="Calibri" panose="020F0502020204030204" pitchFamily="34" charset="0"/>
              </a:rPr>
              <a:pPr/>
              <a:t>1</a:t>
            </a:fld>
            <a:endParaRPr lang="en-GB" altLang="en-US">
              <a:latin typeface="Calibri" panose="020F0502020204030204" pitchFamily="34" charset="0"/>
            </a:endParaRPr>
          </a:p>
        </p:txBody>
      </p:sp>
    </p:spTree>
    <p:extLst>
      <p:ext uri="{BB962C8B-B14F-4D97-AF65-F5344CB8AC3E}">
        <p14:creationId xmlns:p14="http://schemas.microsoft.com/office/powerpoint/2010/main" val="86428892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a:defRPr/>
            </a:pPr>
            <a:fld id="{4B72C0DA-2A90-8241-9310-78A2F14435FA}" type="slidenum">
              <a:rPr lang="en-GB" altLang="en-US" smtClean="0"/>
              <a:pPr>
                <a:defRPr/>
              </a:pPr>
              <a:t>3</a:t>
            </a:fld>
            <a:endParaRPr lang="en-GB" altLang="en-US"/>
          </a:p>
        </p:txBody>
      </p:sp>
    </p:spTree>
    <p:extLst>
      <p:ext uri="{BB962C8B-B14F-4D97-AF65-F5344CB8AC3E}">
        <p14:creationId xmlns:p14="http://schemas.microsoft.com/office/powerpoint/2010/main" val="207501967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Rectangle 7"/>
          <p:cNvSpPr>
            <a:spLocks noGrp="1" noChangeArrowheads="1"/>
          </p:cNvSpPr>
          <p:nvPr>
            <p:ph type="sldNum" sz="quarter" idx="5"/>
          </p:nvPr>
        </p:nvSpPr>
        <p:spPr>
          <a:noFill/>
        </p:spPr>
        <p:txBody>
          <a:bodyPr/>
          <a:lstStyle/>
          <a:p>
            <a:fld id="{1B985CEE-BA41-485D-BCC8-DB1798FFD0D1}" type="slidenum">
              <a:rPr lang="en-US" smtClean="0"/>
              <a:pPr/>
              <a:t>6</a:t>
            </a:fld>
            <a:endParaRPr lang="en-US"/>
          </a:p>
        </p:txBody>
      </p:sp>
      <p:sp>
        <p:nvSpPr>
          <p:cNvPr id="22531" name="Rectangle 2"/>
          <p:cNvSpPr>
            <a:spLocks noGrp="1" noRot="1" noChangeAspect="1" noChangeArrowheads="1" noTextEdit="1"/>
          </p:cNvSpPr>
          <p:nvPr>
            <p:ph type="sldImg"/>
          </p:nvPr>
        </p:nvSpPr>
        <p:spPr>
          <a:ln/>
        </p:spPr>
      </p:sp>
      <p:sp>
        <p:nvSpPr>
          <p:cNvPr id="22532" name="Rectangle 3"/>
          <p:cNvSpPr>
            <a:spLocks noGrp="1" noChangeArrowheads="1"/>
          </p:cNvSpPr>
          <p:nvPr>
            <p:ph type="body" idx="1"/>
          </p:nvPr>
        </p:nvSpPr>
        <p:spPr>
          <a:noFill/>
          <a:ln/>
        </p:spPr>
        <p:txBody>
          <a:bodyPr>
            <a:normAutofit fontScale="92500" lnSpcReduction="10000"/>
          </a:bodyPr>
          <a:lstStyle/>
          <a:p>
            <a:pPr eaLnBrk="1" hangingPunct="1"/>
            <a:endParaRPr lang="en-GB" dirty="0"/>
          </a:p>
          <a:p>
            <a:pPr eaLnBrk="1" hangingPunct="1"/>
            <a:r>
              <a:rPr lang="en-GB" dirty="0"/>
              <a:t>Context or operating sector can affect the</a:t>
            </a:r>
            <a:r>
              <a:rPr lang="en-GB" baseline="0" dirty="0"/>
              <a:t> structure chosen for an organisation. </a:t>
            </a:r>
          </a:p>
          <a:p>
            <a:pPr eaLnBrk="1" hangingPunct="1"/>
            <a:endParaRPr lang="en-GB" baseline="0" dirty="0"/>
          </a:p>
          <a:p>
            <a:pPr eaLnBrk="1" hangingPunct="1"/>
            <a:r>
              <a:rPr lang="en-GB" baseline="0" dirty="0"/>
              <a:t>People are linked in a network of relationships allowing authority, responsibility and communications to be controlled </a:t>
            </a:r>
          </a:p>
          <a:p>
            <a:pPr eaLnBrk="1" hangingPunct="1"/>
            <a:endParaRPr lang="en-GB" baseline="0" dirty="0"/>
          </a:p>
          <a:p>
            <a:pPr eaLnBrk="1" hangingPunct="1"/>
            <a:r>
              <a:rPr lang="en-GB" baseline="0" dirty="0"/>
              <a:t>Tasks are grouped  - perhaps by function – sales, personnel, production or by geographical area – Wales, UK, Europe or by product type – whatever works best for them. </a:t>
            </a:r>
          </a:p>
          <a:p>
            <a:pPr eaLnBrk="1" hangingPunct="1"/>
            <a:endParaRPr lang="en-GB" baseline="0" dirty="0"/>
          </a:p>
          <a:p>
            <a:pPr eaLnBrk="1" hangingPunct="1"/>
            <a:r>
              <a:rPr lang="en-GB" baseline="0" dirty="0"/>
              <a:t>People then get authority to do things, control resources for the organisation </a:t>
            </a:r>
          </a:p>
          <a:p>
            <a:pPr eaLnBrk="1" hangingPunct="1"/>
            <a:endParaRPr lang="en-GB" baseline="0" dirty="0"/>
          </a:p>
          <a:p>
            <a:pPr eaLnBrk="1" hangingPunct="1"/>
            <a:r>
              <a:rPr lang="en-GB" baseline="0" dirty="0"/>
              <a:t>Activities of the various separate parts are co-ordinated allowing overall objectives to be achieved  with nothing being left out </a:t>
            </a:r>
          </a:p>
          <a:p>
            <a:pPr eaLnBrk="1" hangingPunct="1"/>
            <a:endParaRPr lang="en-GB" baseline="0" dirty="0"/>
          </a:p>
          <a:p>
            <a:pPr eaLnBrk="1" hangingPunct="1"/>
            <a:r>
              <a:rPr lang="en-GB" baseline="0" dirty="0"/>
              <a:t>People have to facilitate and organise the flow of work, information and other resources through the organisation – managers typically do this.  </a:t>
            </a:r>
          </a:p>
          <a:p>
            <a:pPr eaLnBrk="1" hangingPunct="1"/>
            <a:endParaRPr lang="en-GB" baseline="0" dirty="0"/>
          </a:p>
          <a:p>
            <a:pPr eaLnBrk="1" hangingPunct="1"/>
            <a:r>
              <a:rPr lang="en-GB" baseline="0" dirty="0"/>
              <a:t>To do all this requires a structure </a:t>
            </a:r>
          </a:p>
          <a:p>
            <a:pPr eaLnBrk="1" hangingPunct="1"/>
            <a:r>
              <a:rPr lang="en-GB" baseline="0" dirty="0"/>
              <a:t> </a:t>
            </a:r>
          </a:p>
          <a:p>
            <a:pPr marL="0" marR="0" indent="0" algn="l" defTabSz="914400" rtl="0" eaLnBrk="1" fontAlgn="base" latinLnBrk="0" hangingPunct="1">
              <a:lnSpc>
                <a:spcPct val="100000"/>
              </a:lnSpc>
              <a:spcBef>
                <a:spcPct val="30000"/>
              </a:spcBef>
              <a:spcAft>
                <a:spcPct val="0"/>
              </a:spcAft>
              <a:buClrTx/>
              <a:buSzTx/>
              <a:buFontTx/>
              <a:buNone/>
              <a:tabLst/>
              <a:defRPr/>
            </a:pPr>
            <a:r>
              <a:rPr lang="en-GB" dirty="0"/>
              <a:t>Why does Top Shop exist?  Oxfam?</a:t>
            </a:r>
          </a:p>
          <a:p>
            <a:pPr eaLnBrk="1" hangingPunct="1"/>
            <a:endParaRPr lang="en-GB" baseline="0" dirty="0"/>
          </a:p>
          <a:p>
            <a:pPr eaLnBrk="1" hangingPunct="1"/>
            <a:endParaRPr lang="en-US" dirty="0"/>
          </a:p>
        </p:txBody>
      </p:sp>
    </p:spTree>
    <p:extLst>
      <p:ext uri="{BB962C8B-B14F-4D97-AF65-F5344CB8AC3E}">
        <p14:creationId xmlns:p14="http://schemas.microsoft.com/office/powerpoint/2010/main" val="237079194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04C4C0BB-712E-40BA-BBFB-325B89170209}" type="slidenum">
              <a:rPr lang="en-GB" smtClean="0"/>
              <a:pPr/>
              <a:t>7</a:t>
            </a:fld>
            <a:endParaRPr lang="en-GB"/>
          </a:p>
        </p:txBody>
      </p:sp>
    </p:spTree>
    <p:extLst>
      <p:ext uri="{BB962C8B-B14F-4D97-AF65-F5344CB8AC3E}">
        <p14:creationId xmlns:p14="http://schemas.microsoft.com/office/powerpoint/2010/main" val="157007811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04C4C0BB-712E-40BA-BBFB-325B89170209}" type="slidenum">
              <a:rPr lang="en-GB" smtClean="0"/>
              <a:pPr/>
              <a:t>8</a:t>
            </a:fld>
            <a:endParaRPr lang="en-GB"/>
          </a:p>
        </p:txBody>
      </p:sp>
    </p:spTree>
    <p:extLst>
      <p:ext uri="{BB962C8B-B14F-4D97-AF65-F5344CB8AC3E}">
        <p14:creationId xmlns:p14="http://schemas.microsoft.com/office/powerpoint/2010/main" val="196714695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04C4C0BB-712E-40BA-BBFB-325B89170209}" type="slidenum">
              <a:rPr lang="en-GB" smtClean="0"/>
              <a:pPr/>
              <a:t>9</a:t>
            </a:fld>
            <a:endParaRPr lang="en-GB"/>
          </a:p>
        </p:txBody>
      </p:sp>
    </p:spTree>
    <p:extLst>
      <p:ext uri="{BB962C8B-B14F-4D97-AF65-F5344CB8AC3E}">
        <p14:creationId xmlns:p14="http://schemas.microsoft.com/office/powerpoint/2010/main" val="108285963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Slide Image Placeholder 1">
            <a:extLst>
              <a:ext uri="{FF2B5EF4-FFF2-40B4-BE49-F238E27FC236}">
                <a16:creationId xmlns:a16="http://schemas.microsoft.com/office/drawing/2014/main" id="{9DC18268-0D8D-0B4D-89F9-9CB9290D5582}"/>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0243" name="Notes Placeholder 2">
            <a:extLst>
              <a:ext uri="{FF2B5EF4-FFF2-40B4-BE49-F238E27FC236}">
                <a16:creationId xmlns:a16="http://schemas.microsoft.com/office/drawing/2014/main" id="{00D0B440-13F6-A047-8FF8-CD3B89C4F51C}"/>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r>
              <a:rPr lang="en-GB" altLang="en-US" dirty="0"/>
              <a:t>1 -3 is about visioning and setting and example</a:t>
            </a:r>
          </a:p>
          <a:p>
            <a:pPr eaLnBrk="1" hangingPunct="1">
              <a:spcBef>
                <a:spcPct val="0"/>
              </a:spcBef>
            </a:pPr>
            <a:r>
              <a:rPr lang="en-GB" altLang="en-US" dirty="0"/>
              <a:t>4-8 is about empowering and energising people</a:t>
            </a:r>
          </a:p>
          <a:p>
            <a:pPr eaLnBrk="1" hangingPunct="1">
              <a:spcBef>
                <a:spcPct val="0"/>
              </a:spcBef>
            </a:pPr>
            <a:r>
              <a:rPr lang="en-GB" altLang="en-US" dirty="0"/>
              <a:t>9-12 is about leading your team</a:t>
            </a:r>
          </a:p>
        </p:txBody>
      </p:sp>
      <p:sp>
        <p:nvSpPr>
          <p:cNvPr id="10244" name="Slide Number Placeholder 3">
            <a:extLst>
              <a:ext uri="{FF2B5EF4-FFF2-40B4-BE49-F238E27FC236}">
                <a16:creationId xmlns:a16="http://schemas.microsoft.com/office/drawing/2014/main" id="{FA1C6051-8D25-0D44-B4DD-AB0A237EF6BA}"/>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2540599A-5F0B-1A4E-9D7F-E8799A21B679}" type="slidenum">
              <a:rPr lang="en-GB" altLang="en-US">
                <a:solidFill>
                  <a:srgbClr val="000000"/>
                </a:solidFill>
                <a:latin typeface="Calibri" panose="020F0502020204030204" pitchFamily="34" charset="0"/>
              </a:rPr>
              <a:pPr/>
              <a:t>11</a:t>
            </a:fld>
            <a:endParaRPr lang="en-GB" altLang="en-US">
              <a:solidFill>
                <a:srgbClr val="000000"/>
              </a:solidFill>
              <a:latin typeface="Calibri" panose="020F0502020204030204" pitchFamily="34" charset="0"/>
            </a:endParaRPr>
          </a:p>
        </p:txBody>
      </p:sp>
    </p:spTree>
    <p:extLst>
      <p:ext uri="{BB962C8B-B14F-4D97-AF65-F5344CB8AC3E}">
        <p14:creationId xmlns:p14="http://schemas.microsoft.com/office/powerpoint/2010/main" val="379519623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dirty="0"/>
              <a:t>Small</a:t>
            </a:r>
            <a:r>
              <a:rPr lang="en-GB" baseline="0" dirty="0"/>
              <a:t> group discussion please – 5 minutes </a:t>
            </a:r>
            <a:endParaRPr lang="en-US" dirty="0"/>
          </a:p>
        </p:txBody>
      </p:sp>
      <p:sp>
        <p:nvSpPr>
          <p:cNvPr id="4" name="Slide Number Placeholder 3"/>
          <p:cNvSpPr>
            <a:spLocks noGrp="1"/>
          </p:cNvSpPr>
          <p:nvPr>
            <p:ph type="sldNum" sz="quarter" idx="10"/>
          </p:nvPr>
        </p:nvSpPr>
        <p:spPr/>
        <p:txBody>
          <a:bodyPr/>
          <a:lstStyle/>
          <a:p>
            <a:fld id="{45904F30-AD71-4C35-9617-A0F0F745B5AF}" type="slidenum">
              <a:rPr lang="en-US" smtClean="0"/>
              <a:pPr/>
              <a:t>13</a:t>
            </a:fld>
            <a:endParaRPr lang="en-US"/>
          </a:p>
        </p:txBody>
      </p:sp>
    </p:spTree>
    <p:extLst>
      <p:ext uri="{BB962C8B-B14F-4D97-AF65-F5344CB8AC3E}">
        <p14:creationId xmlns:p14="http://schemas.microsoft.com/office/powerpoint/2010/main" val="185435763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85000" lnSpcReduction="20000"/>
          </a:bodyPr>
          <a:lstStyle/>
          <a:p>
            <a:r>
              <a:rPr lang="en-GB" dirty="0"/>
              <a:t>This definition by</a:t>
            </a:r>
            <a:r>
              <a:rPr lang="en-GB" baseline="0" dirty="0"/>
              <a:t> the eminent late industrialist Sir John Harvey-Jones suggests that management is more about getting things done through other people to achieve organisational objectives. </a:t>
            </a:r>
          </a:p>
          <a:p>
            <a:endParaRPr lang="en-GB" baseline="0" dirty="0"/>
          </a:p>
          <a:p>
            <a:r>
              <a:rPr lang="en-GB" baseline="0" dirty="0"/>
              <a:t>-requires a structured organisation with prescribed roles.  </a:t>
            </a:r>
          </a:p>
          <a:p>
            <a:endParaRPr lang="en-GB" baseline="0" dirty="0"/>
          </a:p>
          <a:p>
            <a:r>
              <a:rPr lang="en-GB" baseline="0" dirty="0"/>
              <a:t>Leadership is more about broader interpersonal behaviour and involves the willing and enthusiastic behaviour of followers.</a:t>
            </a:r>
          </a:p>
          <a:p>
            <a:endParaRPr lang="en-GB" baseline="0" dirty="0"/>
          </a:p>
          <a:p>
            <a:r>
              <a:rPr lang="en-GB" baseline="0" dirty="0"/>
              <a:t>Politicians are often referred to as ‘our leaders’ – the following isn’t always willing or enthusiastic but they don’t have managerial responsibility for us.  Captains of sports teams are leaders – spurring them on </a:t>
            </a:r>
          </a:p>
          <a:p>
            <a:endParaRPr lang="en-GB" baseline="0" dirty="0"/>
          </a:p>
          <a:p>
            <a:r>
              <a:rPr lang="en-GB" baseline="0" dirty="0"/>
              <a:t>So leadership doesn’t have to take place within an organisational hierarchy – can operate at different levels in different ways – in some respects it can be formal or informal in nature.</a:t>
            </a:r>
          </a:p>
          <a:p>
            <a:endParaRPr lang="en-GB" baseline="0" dirty="0"/>
          </a:p>
          <a:p>
            <a:r>
              <a:rPr lang="en-GB" baseline="0" dirty="0"/>
              <a:t>Management passive towards goals / leaders personal active towards goals</a:t>
            </a:r>
          </a:p>
          <a:p>
            <a:endParaRPr lang="en-GB" baseline="0" dirty="0"/>
          </a:p>
          <a:p>
            <a:r>
              <a:rPr lang="en-GB" baseline="0" dirty="0"/>
              <a:t>Management co-ordinate and balance – compromises.  Leader – create excitement and develops choices to images that excite people.</a:t>
            </a:r>
          </a:p>
          <a:p>
            <a:endParaRPr lang="en-GB" baseline="0" dirty="0"/>
          </a:p>
          <a:p>
            <a:r>
              <a:rPr lang="en-GB" baseline="0" dirty="0"/>
              <a:t>Managers – low level of emotional </a:t>
            </a:r>
            <a:r>
              <a:rPr lang="en-GB" baseline="0" dirty="0" err="1"/>
              <a:t>invoement</a:t>
            </a:r>
            <a:r>
              <a:rPr lang="en-GB" baseline="0" dirty="0"/>
              <a:t> with people; leaders empathise with others and look at what actions/events mean </a:t>
            </a:r>
          </a:p>
          <a:p>
            <a:r>
              <a:rPr lang="en-GB" baseline="0" dirty="0"/>
              <a:t>Managers – conservators/regulators of existing order – preservers of the status quo ; leaders work in but don’t belong to the organisation – authority not derived from it so they seek out new opportunities for change – it’s a different mind set. </a:t>
            </a:r>
          </a:p>
          <a:p>
            <a:endParaRPr lang="en-GB" baseline="0" dirty="0"/>
          </a:p>
          <a:p>
            <a:endParaRPr lang="en-GB" baseline="0" dirty="0"/>
          </a:p>
          <a:p>
            <a:endParaRPr lang="en-GB" baseline="0" dirty="0"/>
          </a:p>
          <a:p>
            <a:endParaRPr lang="en-US" dirty="0"/>
          </a:p>
        </p:txBody>
      </p:sp>
      <p:sp>
        <p:nvSpPr>
          <p:cNvPr id="4" name="Slide Number Placeholder 3"/>
          <p:cNvSpPr>
            <a:spLocks noGrp="1"/>
          </p:cNvSpPr>
          <p:nvPr>
            <p:ph type="sldNum" sz="quarter" idx="10"/>
          </p:nvPr>
        </p:nvSpPr>
        <p:spPr/>
        <p:txBody>
          <a:bodyPr/>
          <a:lstStyle/>
          <a:p>
            <a:fld id="{45904F30-AD71-4C35-9617-A0F0F745B5AF}" type="slidenum">
              <a:rPr lang="en-US" smtClean="0"/>
              <a:pPr/>
              <a:t>22</a:t>
            </a:fld>
            <a:endParaRPr lang="en-US"/>
          </a:p>
        </p:txBody>
      </p:sp>
    </p:spTree>
    <p:extLst>
      <p:ext uri="{BB962C8B-B14F-4D97-AF65-F5344CB8AC3E}">
        <p14:creationId xmlns:p14="http://schemas.microsoft.com/office/powerpoint/2010/main" val="4093364849"/>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dirty="0"/>
              <a:t>The world has changed.</a:t>
            </a:r>
            <a:r>
              <a:rPr lang="en-GB" baseline="0" dirty="0"/>
              <a:t>  Remember those bureaucratic, </a:t>
            </a:r>
            <a:r>
              <a:rPr lang="en-GB" baseline="0" dirty="0" err="1"/>
              <a:t>Tayloristic</a:t>
            </a:r>
            <a:r>
              <a:rPr lang="en-GB" baseline="0" dirty="0"/>
              <a:t> organisations where people operated in their box and followed instructions?  There are less of them around.  Modern organisations are based more on these behaviours and approaches.</a:t>
            </a:r>
          </a:p>
          <a:p>
            <a:endParaRPr lang="en-GB" baseline="0" dirty="0"/>
          </a:p>
          <a:p>
            <a:r>
              <a:rPr lang="en-GB" baseline="0" dirty="0"/>
              <a:t>Delegation, empowerment, trust – recurring themes.    </a:t>
            </a:r>
          </a:p>
          <a:p>
            <a:endParaRPr lang="en-GB" baseline="0" dirty="0"/>
          </a:p>
          <a:p>
            <a:r>
              <a:rPr lang="en-GB" baseline="0" dirty="0"/>
              <a:t>Leadership evolves – the leader influences the follower and the follower also influences the leader, it’s reciprocal.  </a:t>
            </a:r>
          </a:p>
          <a:p>
            <a:r>
              <a:rPr lang="en-GB" baseline="0" dirty="0"/>
              <a:t>It’s about motivation and interpersonal behaviour.  </a:t>
            </a:r>
          </a:p>
          <a:p>
            <a:endParaRPr lang="en-US" dirty="0"/>
          </a:p>
        </p:txBody>
      </p:sp>
      <p:sp>
        <p:nvSpPr>
          <p:cNvPr id="4" name="Slide Number Placeholder 3"/>
          <p:cNvSpPr>
            <a:spLocks noGrp="1"/>
          </p:cNvSpPr>
          <p:nvPr>
            <p:ph type="sldNum" sz="quarter" idx="10"/>
          </p:nvPr>
        </p:nvSpPr>
        <p:spPr/>
        <p:txBody>
          <a:bodyPr/>
          <a:lstStyle/>
          <a:p>
            <a:fld id="{45904F30-AD71-4C35-9617-A0F0F745B5AF}" type="slidenum">
              <a:rPr lang="en-US" smtClean="0"/>
              <a:pPr/>
              <a:t>23</a:t>
            </a:fld>
            <a:endParaRPr lang="en-US"/>
          </a:p>
        </p:txBody>
      </p:sp>
    </p:spTree>
    <p:extLst>
      <p:ext uri="{BB962C8B-B14F-4D97-AF65-F5344CB8AC3E}">
        <p14:creationId xmlns:p14="http://schemas.microsoft.com/office/powerpoint/2010/main" val="2953194260"/>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dirty="0"/>
          </a:p>
        </p:txBody>
      </p:sp>
      <p:sp>
        <p:nvSpPr>
          <p:cNvPr id="4" name="Slide Number Placeholder 3"/>
          <p:cNvSpPr>
            <a:spLocks noGrp="1"/>
          </p:cNvSpPr>
          <p:nvPr>
            <p:ph type="sldNum" sz="quarter" idx="10"/>
          </p:nvPr>
        </p:nvSpPr>
        <p:spPr/>
        <p:txBody>
          <a:bodyPr/>
          <a:lstStyle/>
          <a:p>
            <a:fld id="{45904F30-AD71-4C35-9617-A0F0F745B5AF}" type="slidenum">
              <a:rPr lang="en-US" smtClean="0"/>
              <a:pPr/>
              <a:t>24</a:t>
            </a:fld>
            <a:endParaRPr lang="en-US"/>
          </a:p>
        </p:txBody>
      </p:sp>
    </p:spTree>
    <p:extLst>
      <p:ext uri="{BB962C8B-B14F-4D97-AF65-F5344CB8AC3E}">
        <p14:creationId xmlns:p14="http://schemas.microsoft.com/office/powerpoint/2010/main" val="3726066242"/>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dirty="0"/>
              <a:t>Lots of ways of</a:t>
            </a:r>
            <a:r>
              <a:rPr lang="en-GB" baseline="0" dirty="0"/>
              <a:t> looking at this subject – these  seven ‘approaches’ are one way. </a:t>
            </a:r>
          </a:p>
          <a:p>
            <a:endParaRPr lang="en-GB" baseline="0" dirty="0"/>
          </a:p>
          <a:p>
            <a:endParaRPr lang="en-US" dirty="0"/>
          </a:p>
        </p:txBody>
      </p:sp>
      <p:sp>
        <p:nvSpPr>
          <p:cNvPr id="4" name="Slide Number Placeholder 3"/>
          <p:cNvSpPr>
            <a:spLocks noGrp="1"/>
          </p:cNvSpPr>
          <p:nvPr>
            <p:ph type="sldNum" sz="quarter" idx="10"/>
          </p:nvPr>
        </p:nvSpPr>
        <p:spPr/>
        <p:txBody>
          <a:bodyPr/>
          <a:lstStyle/>
          <a:p>
            <a:fld id="{45904F30-AD71-4C35-9617-A0F0F745B5AF}" type="slidenum">
              <a:rPr lang="en-US" smtClean="0"/>
              <a:pPr/>
              <a:t>32</a:t>
            </a:fld>
            <a:endParaRPr lang="en-US"/>
          </a:p>
        </p:txBody>
      </p:sp>
    </p:spTree>
    <p:extLst>
      <p:ext uri="{BB962C8B-B14F-4D97-AF65-F5344CB8AC3E}">
        <p14:creationId xmlns:p14="http://schemas.microsoft.com/office/powerpoint/2010/main" val="64564267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396319" y="802299"/>
            <a:ext cx="5618515" cy="2541431"/>
          </a:xfrm>
        </p:spPr>
        <p:txBody>
          <a:bodyPr bIns="0" anchor="b">
            <a:normAutofit/>
          </a:bodyPr>
          <a:lstStyle>
            <a:lvl1pPr algn="l">
              <a:defRPr sz="5400"/>
            </a:lvl1pPr>
          </a:lstStyle>
          <a:p>
            <a:r>
              <a:rPr lang="en-US"/>
              <a:t>Click to edit Master title style</a:t>
            </a:r>
            <a:endParaRPr lang="en-US" dirty="0"/>
          </a:p>
        </p:txBody>
      </p:sp>
      <p:sp>
        <p:nvSpPr>
          <p:cNvPr id="3" name="Subtitle 2"/>
          <p:cNvSpPr>
            <a:spLocks noGrp="1"/>
          </p:cNvSpPr>
          <p:nvPr>
            <p:ph type="subTitle" idx="1"/>
          </p:nvPr>
        </p:nvSpPr>
        <p:spPr>
          <a:xfrm>
            <a:off x="2396319" y="3531205"/>
            <a:ext cx="5618515" cy="977621"/>
          </a:xfrm>
        </p:spPr>
        <p:txBody>
          <a:bodyPr tIns="91440" bIns="91440">
            <a:normAutofit/>
          </a:bodyPr>
          <a:lstStyle>
            <a:lvl1pPr marL="0" indent="0" algn="l">
              <a:buNone/>
              <a:defRPr sz="1600" b="0" cap="all" baseline="0">
                <a:solidFill>
                  <a:schemeClr val="tx1"/>
                </a:solidFill>
              </a:defRPr>
            </a:lvl1pPr>
            <a:lvl2pPr marL="342900" indent="0" algn="ctr">
              <a:buNone/>
              <a:defRPr sz="1500"/>
            </a:lvl2pPr>
            <a:lvl3pPr marL="685800" indent="0" algn="ctr">
              <a:buNone/>
              <a:defRPr sz="1350"/>
            </a:lvl3pPr>
            <a:lvl4pPr marL="1028700" indent="0" algn="ctr">
              <a:buNone/>
              <a:defRPr sz="1200"/>
            </a:lvl4pPr>
            <a:lvl5pPr marL="1371600" indent="0" algn="ctr">
              <a:buNone/>
              <a:defRPr sz="1200"/>
            </a:lvl5pPr>
            <a:lvl6pPr marL="1714500" indent="0" algn="ctr">
              <a:buNone/>
              <a:defRPr sz="1200"/>
            </a:lvl6pPr>
            <a:lvl7pPr marL="2057400" indent="0" algn="ctr">
              <a:buNone/>
              <a:defRPr sz="1200"/>
            </a:lvl7pPr>
            <a:lvl8pPr marL="2400300" indent="0" algn="ctr">
              <a:buNone/>
              <a:defRPr sz="1200"/>
            </a:lvl8pPr>
            <a:lvl9pPr marL="2743200" indent="0" algn="ctr">
              <a:buNone/>
              <a:defRPr sz="12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pPr>
              <a:defRPr/>
            </a:pPr>
            <a:fld id="{43FC55E4-FC01-8A43-A7F0-831AAB05BDBA}" type="datetime1">
              <a:rPr lang="en-US" smtClean="0"/>
              <a:pPr>
                <a:defRPr/>
              </a:pPr>
              <a:t>10/6/2020</a:t>
            </a:fld>
            <a:endParaRPr lang="en-GB"/>
          </a:p>
        </p:txBody>
      </p:sp>
      <p:sp>
        <p:nvSpPr>
          <p:cNvPr id="5" name="Footer Placeholder 4"/>
          <p:cNvSpPr>
            <a:spLocks noGrp="1"/>
          </p:cNvSpPr>
          <p:nvPr>
            <p:ph type="ftr" sz="quarter" idx="11"/>
          </p:nvPr>
        </p:nvSpPr>
        <p:spPr>
          <a:xfrm>
            <a:off x="2396319" y="329308"/>
            <a:ext cx="3086292" cy="309201"/>
          </a:xfrm>
        </p:spPr>
        <p:txBody>
          <a:bodyPr/>
          <a:lstStyle/>
          <a:p>
            <a:pPr>
              <a:defRPr/>
            </a:pPr>
            <a:r>
              <a:rPr lang="en-GB"/>
              <a:t>Emerging issues in leadership                                            TSD60011014</a:t>
            </a:r>
          </a:p>
        </p:txBody>
      </p:sp>
      <p:sp>
        <p:nvSpPr>
          <p:cNvPr id="6" name="Slide Number Placeholder 5"/>
          <p:cNvSpPr>
            <a:spLocks noGrp="1"/>
          </p:cNvSpPr>
          <p:nvPr>
            <p:ph type="sldNum" sz="quarter" idx="12"/>
          </p:nvPr>
        </p:nvSpPr>
        <p:spPr>
          <a:xfrm>
            <a:off x="1434703" y="798973"/>
            <a:ext cx="802005" cy="503578"/>
          </a:xfrm>
        </p:spPr>
        <p:txBody>
          <a:bodyPr/>
          <a:lstStyle/>
          <a:p>
            <a:pPr>
              <a:defRPr/>
            </a:pPr>
            <a:fld id="{89322815-AF6A-1042-96D6-85B5CD5EA367}" type="slidenum">
              <a:rPr lang="en-GB" altLang="en-US" smtClean="0"/>
              <a:pPr>
                <a:defRPr/>
              </a:pPr>
              <a:t>‹#›</a:t>
            </a:fld>
            <a:endParaRPr lang="en-GB" altLang="en-US"/>
          </a:p>
        </p:txBody>
      </p:sp>
      <p:cxnSp>
        <p:nvCxnSpPr>
          <p:cNvPr id="15" name="Straight Connector 14"/>
          <p:cNvCxnSpPr/>
          <p:nvPr/>
        </p:nvCxnSpPr>
        <p:spPr>
          <a:xfrm>
            <a:off x="2396319" y="3528542"/>
            <a:ext cx="5618515"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21988616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pPr>
              <a:defRPr/>
            </a:pPr>
            <a:fld id="{2C27C570-53FE-D34D-8836-1E5DC9B8404C}" type="datetime1">
              <a:rPr lang="en-US" smtClean="0"/>
              <a:pPr>
                <a:defRPr/>
              </a:pPr>
              <a:t>10/6/2020</a:t>
            </a:fld>
            <a:endParaRPr lang="en-GB"/>
          </a:p>
        </p:txBody>
      </p:sp>
      <p:sp>
        <p:nvSpPr>
          <p:cNvPr id="5" name="Footer Placeholder 4"/>
          <p:cNvSpPr>
            <a:spLocks noGrp="1"/>
          </p:cNvSpPr>
          <p:nvPr>
            <p:ph type="ftr" sz="quarter" idx="11"/>
          </p:nvPr>
        </p:nvSpPr>
        <p:spPr/>
        <p:txBody>
          <a:bodyPr/>
          <a:lstStyle/>
          <a:p>
            <a:pPr>
              <a:defRPr/>
            </a:pPr>
            <a:r>
              <a:rPr lang="en-GB"/>
              <a:t>Emerging issues in leadership                                            TSD60011014</a:t>
            </a:r>
          </a:p>
        </p:txBody>
      </p:sp>
      <p:sp>
        <p:nvSpPr>
          <p:cNvPr id="6" name="Slide Number Placeholder 5"/>
          <p:cNvSpPr>
            <a:spLocks noGrp="1"/>
          </p:cNvSpPr>
          <p:nvPr>
            <p:ph type="sldNum" sz="quarter" idx="12"/>
          </p:nvPr>
        </p:nvSpPr>
        <p:spPr/>
        <p:txBody>
          <a:bodyPr/>
          <a:lstStyle/>
          <a:p>
            <a:pPr>
              <a:defRPr/>
            </a:pPr>
            <a:fld id="{6A24026C-22B8-5B41-8A5F-75A5354CC9C9}" type="slidenum">
              <a:rPr lang="en-GB" altLang="en-US" smtClean="0"/>
              <a:pPr>
                <a:defRPr/>
              </a:pPr>
              <a:t>‹#›</a:t>
            </a:fld>
            <a:endParaRPr lang="en-GB" altLang="en-US"/>
          </a:p>
        </p:txBody>
      </p:sp>
      <p:cxnSp>
        <p:nvCxnSpPr>
          <p:cNvPr id="33" name="Straight Connector 32"/>
          <p:cNvCxnSpPr/>
          <p:nvPr/>
        </p:nvCxnSpPr>
        <p:spPr>
          <a:xfrm>
            <a:off x="1443491" y="1847088"/>
            <a:ext cx="6571343"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95217600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443491" y="1756130"/>
            <a:ext cx="5617002" cy="1887950"/>
          </a:xfrm>
        </p:spPr>
        <p:txBody>
          <a:bodyPr anchor="b">
            <a:normAutofit/>
          </a:bodyPr>
          <a:lstStyle>
            <a:lvl1pPr algn="l">
              <a:defRPr sz="3200"/>
            </a:lvl1pPr>
          </a:lstStyle>
          <a:p>
            <a:r>
              <a:rPr lang="en-US"/>
              <a:t>Click to edit Master title style</a:t>
            </a:r>
            <a:endParaRPr lang="en-US" dirty="0"/>
          </a:p>
        </p:txBody>
      </p:sp>
      <p:sp>
        <p:nvSpPr>
          <p:cNvPr id="3" name="Text Placeholder 2"/>
          <p:cNvSpPr>
            <a:spLocks noGrp="1"/>
          </p:cNvSpPr>
          <p:nvPr>
            <p:ph type="body" idx="1"/>
          </p:nvPr>
        </p:nvSpPr>
        <p:spPr>
          <a:xfrm>
            <a:off x="1443492" y="3806196"/>
            <a:ext cx="5617002" cy="1012929"/>
          </a:xfrm>
        </p:spPr>
        <p:txBody>
          <a:bodyPr tIns="91440">
            <a:normAutofit/>
          </a:bodyPr>
          <a:lstStyle>
            <a:lvl1pPr marL="0" indent="0" algn="l">
              <a:buNone/>
              <a:defRPr sz="1800">
                <a:solidFill>
                  <a:schemeClr val="tx1"/>
                </a:solidFill>
              </a:defRPr>
            </a:lvl1pPr>
            <a:lvl2pPr marL="342900" indent="0">
              <a:buNone/>
              <a:defRPr sz="1500">
                <a:solidFill>
                  <a:schemeClr val="tx1">
                    <a:tint val="75000"/>
                  </a:schemeClr>
                </a:solidFill>
              </a:defRPr>
            </a:lvl2pPr>
            <a:lvl3pPr marL="685800" indent="0">
              <a:buNone/>
              <a:defRPr sz="1350">
                <a:solidFill>
                  <a:schemeClr val="tx1">
                    <a:tint val="75000"/>
                  </a:schemeClr>
                </a:solidFill>
              </a:defRPr>
            </a:lvl3pPr>
            <a:lvl4pPr marL="1028700" indent="0">
              <a:buNone/>
              <a:defRPr sz="1200">
                <a:solidFill>
                  <a:schemeClr val="tx1">
                    <a:tint val="75000"/>
                  </a:schemeClr>
                </a:solidFill>
              </a:defRPr>
            </a:lvl4pPr>
            <a:lvl5pPr marL="1371600" indent="0">
              <a:buNone/>
              <a:defRPr sz="1200">
                <a:solidFill>
                  <a:schemeClr val="tx1">
                    <a:tint val="75000"/>
                  </a:schemeClr>
                </a:solidFill>
              </a:defRPr>
            </a:lvl5pPr>
            <a:lvl6pPr marL="1714500" indent="0">
              <a:buNone/>
              <a:defRPr sz="1200">
                <a:solidFill>
                  <a:schemeClr val="tx1">
                    <a:tint val="75000"/>
                  </a:schemeClr>
                </a:solidFill>
              </a:defRPr>
            </a:lvl6pPr>
            <a:lvl7pPr marL="2057400" indent="0">
              <a:buNone/>
              <a:defRPr sz="1200">
                <a:solidFill>
                  <a:schemeClr val="tx1">
                    <a:tint val="75000"/>
                  </a:schemeClr>
                </a:solidFill>
              </a:defRPr>
            </a:lvl7pPr>
            <a:lvl8pPr marL="2400300" indent="0">
              <a:buNone/>
              <a:defRPr sz="1200">
                <a:solidFill>
                  <a:schemeClr val="tx1">
                    <a:tint val="75000"/>
                  </a:schemeClr>
                </a:solidFill>
              </a:defRPr>
            </a:lvl8pPr>
            <a:lvl9pPr marL="2743200" indent="0">
              <a:buNone/>
              <a:defRPr sz="12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pPr>
              <a:defRPr/>
            </a:pPr>
            <a:fld id="{84FD46B5-4C6E-DE49-BE3F-7771910AB135}" type="datetime1">
              <a:rPr lang="en-US" smtClean="0"/>
              <a:pPr>
                <a:defRPr/>
              </a:pPr>
              <a:t>10/6/2020</a:t>
            </a:fld>
            <a:endParaRPr lang="en-GB"/>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pPr>
              <a:defRPr/>
            </a:pPr>
            <a:fld id="{BC93A0F4-5F61-BE40-9381-AD06BB34D612}" type="slidenum">
              <a:rPr lang="en-GB" altLang="en-US" smtClean="0"/>
              <a:pPr>
                <a:defRPr/>
              </a:pPr>
              <a:t>‹#›</a:t>
            </a:fld>
            <a:endParaRPr lang="en-GB" altLang="en-US"/>
          </a:p>
        </p:txBody>
      </p:sp>
      <p:cxnSp>
        <p:nvCxnSpPr>
          <p:cNvPr id="15" name="Straight Connector 14"/>
          <p:cNvCxnSpPr/>
          <p:nvPr/>
        </p:nvCxnSpPr>
        <p:spPr>
          <a:xfrm>
            <a:off x="1443491" y="3804985"/>
            <a:ext cx="561700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361549281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443491" y="804890"/>
            <a:ext cx="6571343" cy="1059305"/>
          </a:xfrm>
        </p:spPr>
        <p:txBody>
          <a:bodyPr/>
          <a:lstStyle/>
          <a:p>
            <a:r>
              <a:rPr lang="en-US"/>
              <a:t>Click to edit Master title style</a:t>
            </a:r>
            <a:endParaRPr lang="en-US" dirty="0"/>
          </a:p>
        </p:txBody>
      </p:sp>
      <p:sp>
        <p:nvSpPr>
          <p:cNvPr id="3" name="Content Placeholder 2"/>
          <p:cNvSpPr>
            <a:spLocks noGrp="1"/>
          </p:cNvSpPr>
          <p:nvPr>
            <p:ph sz="half" idx="1"/>
          </p:nvPr>
        </p:nvSpPr>
        <p:spPr>
          <a:xfrm>
            <a:off x="1443490" y="2013936"/>
            <a:ext cx="3125871" cy="34375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4889182" y="2013936"/>
            <a:ext cx="3125652" cy="343755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pPr>
              <a:defRPr/>
            </a:pPr>
            <a:fld id="{827A2459-3C01-824C-BFB2-FC5E80512E52}" type="datetime1">
              <a:rPr lang="en-US" smtClean="0"/>
              <a:pPr>
                <a:defRPr/>
              </a:pPr>
              <a:t>10/6/2020</a:t>
            </a:fld>
            <a:endParaRPr lang="en-GB"/>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pPr>
              <a:defRPr/>
            </a:pPr>
            <a:fld id="{89EC83FA-1CBD-B347-9EFF-C0E7EC001C5E}" type="slidenum">
              <a:rPr lang="en-GB" altLang="en-US" smtClean="0"/>
              <a:pPr>
                <a:defRPr/>
              </a:pPr>
              <a:t>‹#›</a:t>
            </a:fld>
            <a:endParaRPr lang="en-GB" altLang="en-US"/>
          </a:p>
        </p:txBody>
      </p:sp>
      <p:cxnSp>
        <p:nvCxnSpPr>
          <p:cNvPr id="33" name="Straight Connector 32"/>
          <p:cNvCxnSpPr/>
          <p:nvPr/>
        </p:nvCxnSpPr>
        <p:spPr>
          <a:xfrm>
            <a:off x="1443491" y="1847088"/>
            <a:ext cx="6571343"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294113548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cxnSp>
        <p:nvCxnSpPr>
          <p:cNvPr id="36" name="Straight Connector 35"/>
          <p:cNvCxnSpPr/>
          <p:nvPr/>
        </p:nvCxnSpPr>
        <p:spPr>
          <a:xfrm>
            <a:off x="1443491" y="1847088"/>
            <a:ext cx="6571343" cy="0"/>
          </a:xfrm>
          <a:prstGeom prst="line">
            <a:avLst/>
          </a:prstGeom>
          <a:ln w="31750"/>
        </p:spPr>
        <p:style>
          <a:lnRef idx="3">
            <a:schemeClr val="accent1"/>
          </a:lnRef>
          <a:fillRef idx="0">
            <a:schemeClr val="accent1"/>
          </a:fillRef>
          <a:effectRef idx="2">
            <a:schemeClr val="accent1"/>
          </a:effectRef>
          <a:fontRef idx="minor">
            <a:schemeClr val="tx1"/>
          </a:fontRef>
        </p:style>
      </p:cxnSp>
      <p:sp>
        <p:nvSpPr>
          <p:cNvPr id="2" name="Title 1"/>
          <p:cNvSpPr>
            <a:spLocks noGrp="1"/>
          </p:cNvSpPr>
          <p:nvPr>
            <p:ph type="title"/>
          </p:nvPr>
        </p:nvSpPr>
        <p:spPr>
          <a:xfrm>
            <a:off x="1443491" y="804164"/>
            <a:ext cx="6571344" cy="1056319"/>
          </a:xfrm>
        </p:spPr>
        <p:txBody>
          <a:bodyPr/>
          <a:lstStyle/>
          <a:p>
            <a:r>
              <a:rPr lang="en-US"/>
              <a:t>Click to edit Master title style</a:t>
            </a:r>
            <a:endParaRPr lang="en-US" dirty="0"/>
          </a:p>
        </p:txBody>
      </p:sp>
      <p:sp>
        <p:nvSpPr>
          <p:cNvPr id="3" name="Text Placeholder 2"/>
          <p:cNvSpPr>
            <a:spLocks noGrp="1"/>
          </p:cNvSpPr>
          <p:nvPr>
            <p:ph type="body" idx="1"/>
          </p:nvPr>
        </p:nvSpPr>
        <p:spPr>
          <a:xfrm>
            <a:off x="1443491" y="2019550"/>
            <a:ext cx="3125766" cy="801943"/>
          </a:xfrm>
        </p:spPr>
        <p:txBody>
          <a:bodyPr anchor="b">
            <a:normAutofit/>
          </a:bodyPr>
          <a:lstStyle>
            <a:lvl1pPr marL="0" indent="0">
              <a:lnSpc>
                <a:spcPct val="100000"/>
              </a:lnSpc>
              <a:buNone/>
              <a:defRPr sz="2200" b="0" cap="all" baseline="0">
                <a:solidFill>
                  <a:schemeClr val="accent1"/>
                </a:solidFill>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4" name="Content Placeholder 3"/>
          <p:cNvSpPr>
            <a:spLocks noGrp="1"/>
          </p:cNvSpPr>
          <p:nvPr>
            <p:ph sz="half" idx="2"/>
          </p:nvPr>
        </p:nvSpPr>
        <p:spPr>
          <a:xfrm>
            <a:off x="1443491" y="2824270"/>
            <a:ext cx="3125766" cy="264445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4889182" y="2023004"/>
            <a:ext cx="3125652" cy="802237"/>
          </a:xfrm>
        </p:spPr>
        <p:txBody>
          <a:bodyPr anchor="b">
            <a:normAutofit/>
          </a:bodyPr>
          <a:lstStyle>
            <a:lvl1pPr marL="0" indent="0">
              <a:lnSpc>
                <a:spcPct val="100000"/>
              </a:lnSpc>
              <a:buNone/>
              <a:defRPr sz="2200" b="0" cap="all" baseline="0">
                <a:solidFill>
                  <a:schemeClr val="accent1"/>
                </a:solidFill>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6" name="Content Placeholder 5"/>
          <p:cNvSpPr>
            <a:spLocks noGrp="1"/>
          </p:cNvSpPr>
          <p:nvPr>
            <p:ph sz="quarter" idx="4"/>
          </p:nvPr>
        </p:nvSpPr>
        <p:spPr>
          <a:xfrm>
            <a:off x="4889182" y="2821491"/>
            <a:ext cx="3125652" cy="263737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pPr>
              <a:defRPr/>
            </a:pPr>
            <a:fld id="{4E9CBC42-AF54-D641-8818-3BA434F83CF9}" type="datetime1">
              <a:rPr lang="en-US" smtClean="0"/>
              <a:pPr>
                <a:defRPr/>
              </a:pPr>
              <a:t>10/6/2020</a:t>
            </a:fld>
            <a:endParaRPr lang="en-GB"/>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pPr>
              <a:defRPr/>
            </a:pPr>
            <a:fld id="{0D381293-6E92-6F40-A91F-8A79FAC7F5E2}" type="slidenum">
              <a:rPr lang="en-GB" altLang="en-US" smtClean="0"/>
              <a:pPr>
                <a:defRPr/>
              </a:pPr>
              <a:t>‹#›</a:t>
            </a:fld>
            <a:endParaRPr lang="en-GB" altLang="en-US"/>
          </a:p>
        </p:txBody>
      </p:sp>
    </p:spTree>
    <p:extLst>
      <p:ext uri="{BB962C8B-B14F-4D97-AF65-F5344CB8AC3E}">
        <p14:creationId xmlns:p14="http://schemas.microsoft.com/office/powerpoint/2010/main" val="183263564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cxnSp>
        <p:nvCxnSpPr>
          <p:cNvPr id="32" name="Straight Connector 31"/>
          <p:cNvCxnSpPr/>
          <p:nvPr/>
        </p:nvCxnSpPr>
        <p:spPr>
          <a:xfrm>
            <a:off x="1443491" y="1847088"/>
            <a:ext cx="6571343" cy="0"/>
          </a:xfrm>
          <a:prstGeom prst="line">
            <a:avLst/>
          </a:prstGeom>
          <a:ln w="31750"/>
        </p:spPr>
        <p:style>
          <a:lnRef idx="3">
            <a:schemeClr val="accent1"/>
          </a:lnRef>
          <a:fillRef idx="0">
            <a:schemeClr val="accent1"/>
          </a:fillRef>
          <a:effectRef idx="2">
            <a:schemeClr val="accent1"/>
          </a:effectRef>
          <a:fontRef idx="minor">
            <a:schemeClr val="tx1"/>
          </a:fontRef>
        </p:style>
      </p:cxnSp>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pPr>
              <a:defRPr/>
            </a:pPr>
            <a:fld id="{6FDA6E4E-4DDA-2E4A-B512-4AFA587C0A43}" type="datetime1">
              <a:rPr lang="en-US" smtClean="0"/>
              <a:pPr>
                <a:defRPr/>
              </a:pPr>
              <a:t>10/6/2020</a:t>
            </a:fld>
            <a:endParaRPr lang="en-GB"/>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pPr>
              <a:defRPr/>
            </a:pPr>
            <a:fld id="{03EE7811-71B9-854B-A55F-FDC5FD277702}" type="slidenum">
              <a:rPr lang="en-GB" altLang="en-US" smtClean="0"/>
              <a:pPr>
                <a:defRPr/>
              </a:pPr>
              <a:t>‹#›</a:t>
            </a:fld>
            <a:endParaRPr lang="en-GB" altLang="en-US"/>
          </a:p>
        </p:txBody>
      </p:sp>
    </p:spTree>
    <p:extLst>
      <p:ext uri="{BB962C8B-B14F-4D97-AF65-F5344CB8AC3E}">
        <p14:creationId xmlns:p14="http://schemas.microsoft.com/office/powerpoint/2010/main" val="133796613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pPr>
              <a:defRPr/>
            </a:pPr>
            <a:fld id="{BEC400C9-51AA-A242-8BD3-12D8DCAC44FE}" type="datetime1">
              <a:rPr lang="en-US" smtClean="0"/>
              <a:pPr>
                <a:defRPr/>
              </a:pPr>
              <a:t>10/6/2020</a:t>
            </a:fld>
            <a:endParaRPr lang="en-GB"/>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pPr>
              <a:defRPr/>
            </a:pPr>
            <a:fld id="{5BF44AD6-C318-114C-A51A-F7368A8E1B90}" type="slidenum">
              <a:rPr lang="en-GB" altLang="en-US" smtClean="0"/>
              <a:pPr>
                <a:defRPr/>
              </a:pPr>
              <a:t>‹#›</a:t>
            </a:fld>
            <a:endParaRPr lang="en-GB" altLang="en-US"/>
          </a:p>
        </p:txBody>
      </p:sp>
    </p:spTree>
    <p:extLst>
      <p:ext uri="{BB962C8B-B14F-4D97-AF65-F5344CB8AC3E}">
        <p14:creationId xmlns:p14="http://schemas.microsoft.com/office/powerpoint/2010/main" val="223012231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39042" y="798973"/>
            <a:ext cx="2425950" cy="2247117"/>
          </a:xfrm>
        </p:spPr>
        <p:txBody>
          <a:bodyPr anchor="b">
            <a:normAutofit/>
          </a:bodyPr>
          <a:lstStyle>
            <a:lvl1pPr algn="l">
              <a:defRPr sz="2400"/>
            </a:lvl1pPr>
          </a:lstStyle>
          <a:p>
            <a:r>
              <a:rPr lang="en-US"/>
              <a:t>Click to edit Master title style</a:t>
            </a:r>
            <a:endParaRPr lang="en-US" dirty="0"/>
          </a:p>
        </p:txBody>
      </p:sp>
      <p:sp>
        <p:nvSpPr>
          <p:cNvPr id="3" name="Content Placeholder 2"/>
          <p:cNvSpPr>
            <a:spLocks noGrp="1"/>
          </p:cNvSpPr>
          <p:nvPr>
            <p:ph idx="1"/>
          </p:nvPr>
        </p:nvSpPr>
        <p:spPr>
          <a:xfrm>
            <a:off x="4186656" y="798974"/>
            <a:ext cx="3828178" cy="4658826"/>
          </a:xfrm>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439042" y="3205492"/>
            <a:ext cx="2427369" cy="2248181"/>
          </a:xfrm>
        </p:spPr>
        <p:txBody>
          <a:bodyPr>
            <a:normAutofit/>
          </a:bodyPr>
          <a:lstStyle>
            <a:lvl1pPr marL="0" indent="0" algn="l">
              <a:buNone/>
              <a:defRPr sz="16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Click to edit Master text styles</a:t>
            </a:r>
          </a:p>
        </p:txBody>
      </p:sp>
      <p:sp>
        <p:nvSpPr>
          <p:cNvPr id="5" name="Date Placeholder 4"/>
          <p:cNvSpPr>
            <a:spLocks noGrp="1"/>
          </p:cNvSpPr>
          <p:nvPr>
            <p:ph type="dt" sz="half" idx="10"/>
          </p:nvPr>
        </p:nvSpPr>
        <p:spPr/>
        <p:txBody>
          <a:bodyPr/>
          <a:lstStyle/>
          <a:p>
            <a:pPr>
              <a:defRPr/>
            </a:pPr>
            <a:fld id="{4CD55AA6-CD84-2640-9591-41697F756728}" type="datetime1">
              <a:rPr lang="en-US" smtClean="0"/>
              <a:pPr>
                <a:defRPr/>
              </a:pPr>
              <a:t>10/6/2020</a:t>
            </a:fld>
            <a:endParaRPr lang="en-GB"/>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pPr>
              <a:defRPr/>
            </a:pPr>
            <a:fld id="{7D62D6E6-5B33-7041-8FD7-DADDD94B7658}" type="slidenum">
              <a:rPr lang="en-GB" altLang="en-US" smtClean="0"/>
              <a:pPr>
                <a:defRPr/>
              </a:pPr>
              <a:t>‹#›</a:t>
            </a:fld>
            <a:endParaRPr lang="en-GB" altLang="en-US"/>
          </a:p>
        </p:txBody>
      </p:sp>
      <p:cxnSp>
        <p:nvCxnSpPr>
          <p:cNvPr id="17" name="Straight Connector 16"/>
          <p:cNvCxnSpPr/>
          <p:nvPr/>
        </p:nvCxnSpPr>
        <p:spPr>
          <a:xfrm>
            <a:off x="1441748" y="3205491"/>
            <a:ext cx="2423276"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85512457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grpSp>
        <p:nvGrpSpPr>
          <p:cNvPr id="13" name="Group 12"/>
          <p:cNvGrpSpPr/>
          <p:nvPr/>
        </p:nvGrpSpPr>
        <p:grpSpPr>
          <a:xfrm>
            <a:off x="4996501" y="482171"/>
            <a:ext cx="3511387" cy="5149101"/>
            <a:chOff x="6852919" y="583365"/>
            <a:chExt cx="4681849" cy="5181928"/>
          </a:xfrm>
        </p:grpSpPr>
        <p:sp>
          <p:nvSpPr>
            <p:cNvPr id="14" name="Rectangle 13"/>
            <p:cNvSpPr/>
            <p:nvPr/>
          </p:nvSpPr>
          <p:spPr>
            <a:xfrm>
              <a:off x="6852919" y="583365"/>
              <a:ext cx="4681849" cy="5181928"/>
            </a:xfrm>
            <a:prstGeom prst="rect">
              <a:avLst/>
            </a:prstGeom>
            <a:gradFill>
              <a:gsLst>
                <a:gs pos="0">
                  <a:srgbClr val="000001"/>
                </a:gs>
                <a:gs pos="100000">
                  <a:srgbClr val="191919"/>
                </a:gs>
              </a:gsLst>
            </a:gradFill>
            <a:ln w="76200" cmpd="sng">
              <a:noFill/>
              <a:miter lim="800000"/>
            </a:ln>
            <a:effectLst>
              <a:outerShdw blurRad="127000" dist="228600" dir="4740000" sx="98000" sy="98000" algn="tl" rotWithShape="0">
                <a:srgbClr val="000000">
                  <a:alpha val="34000"/>
                </a:srgbClr>
              </a:outerShdw>
            </a:effectLst>
            <a:scene3d>
              <a:camera prst="orthographicFront"/>
              <a:lightRig rig="threePt" dir="t"/>
            </a:scene3d>
            <a:sp3d>
              <a:bevelT w="152400" h="50800" prst="softRound"/>
            </a:sp3d>
          </p:spPr>
          <p:style>
            <a:lnRef idx="1">
              <a:schemeClr val="accent1"/>
            </a:lnRef>
            <a:fillRef idx="3">
              <a:schemeClr val="accent1"/>
            </a:fillRef>
            <a:effectRef idx="2">
              <a:schemeClr val="accent1"/>
            </a:effectRef>
            <a:fontRef idx="minor">
              <a:schemeClr val="lt1"/>
            </a:fontRef>
          </p:style>
        </p:sp>
        <p:sp>
          <p:nvSpPr>
            <p:cNvPr id="15" name="Rectangle 14"/>
            <p:cNvSpPr/>
            <p:nvPr/>
          </p:nvSpPr>
          <p:spPr>
            <a:xfrm>
              <a:off x="7273787" y="915806"/>
              <a:ext cx="3844017" cy="4507918"/>
            </a:xfrm>
            <a:prstGeom prst="rect">
              <a:avLst/>
            </a:prstGeom>
            <a:gradFill>
              <a:gsLst>
                <a:gs pos="0">
                  <a:srgbClr val="DADADA"/>
                </a:gs>
                <a:gs pos="100000">
                  <a:srgbClr val="FFFFFE"/>
                </a:gs>
              </a:gsLst>
              <a:lin ang="16200000" scaled="0"/>
            </a:gradFill>
            <a:ln w="50800" cmpd="sng">
              <a:solidFill>
                <a:srgbClr val="191919"/>
              </a:solidFill>
              <a:miter lim="800000"/>
            </a:ln>
            <a:effectLst>
              <a:innerShdw blurRad="63500" dist="88900" dir="14100000">
                <a:srgbClr val="000000">
                  <a:alpha val="30000"/>
                </a:srgbClr>
              </a:innerShdw>
            </a:effectLst>
            <a:scene3d>
              <a:camera prst="orthographicFront"/>
              <a:lightRig rig="threePt" dir="t"/>
            </a:scene3d>
            <a:sp3d>
              <a:bevelT prst="relaxedInset"/>
            </a:sp3d>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title"/>
          </p:nvPr>
        </p:nvSpPr>
        <p:spPr>
          <a:xfrm>
            <a:off x="1444148" y="1129513"/>
            <a:ext cx="3244935" cy="1830584"/>
          </a:xfrm>
        </p:spPr>
        <p:txBody>
          <a:bodyPr anchor="b">
            <a:normAutofit/>
          </a:bodyPr>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5640128" y="1122543"/>
            <a:ext cx="2234998" cy="3866327"/>
          </a:xfrm>
          <a:solidFill>
            <a:schemeClr val="bg1">
              <a:lumMod val="85000"/>
            </a:schemeClr>
          </a:solidFill>
          <a:ln w="9525" cap="sq">
            <a:noFill/>
            <a:miter lim="800000"/>
          </a:ln>
          <a:effectLst/>
        </p:spPr>
        <p:txBody>
          <a:bodyPr anchor="t"/>
          <a:lstStyle>
            <a:lvl1pPr marL="0" indent="0" algn="ctr">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r>
              <a:rPr lang="en-US"/>
              <a:t>Click icon to add picture</a:t>
            </a:r>
            <a:endParaRPr lang="en-US" dirty="0"/>
          </a:p>
        </p:txBody>
      </p:sp>
      <p:sp>
        <p:nvSpPr>
          <p:cNvPr id="4" name="Text Placeholder 3"/>
          <p:cNvSpPr>
            <a:spLocks noGrp="1"/>
          </p:cNvSpPr>
          <p:nvPr>
            <p:ph type="body" sz="half" idx="2"/>
          </p:nvPr>
        </p:nvSpPr>
        <p:spPr>
          <a:xfrm>
            <a:off x="1443492" y="3145992"/>
            <a:ext cx="3240286" cy="2003742"/>
          </a:xfrm>
        </p:spPr>
        <p:txBody>
          <a:bodyPr>
            <a:normAutofit/>
          </a:bodyPr>
          <a:lstStyle>
            <a:lvl1pPr marL="0" indent="0" algn="l">
              <a:buNone/>
              <a:defRPr sz="18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Click to edit Master text styles</a:t>
            </a:r>
          </a:p>
        </p:txBody>
      </p:sp>
      <p:sp>
        <p:nvSpPr>
          <p:cNvPr id="5" name="Date Placeholder 4"/>
          <p:cNvSpPr>
            <a:spLocks noGrp="1"/>
          </p:cNvSpPr>
          <p:nvPr>
            <p:ph type="dt" sz="half" idx="10"/>
          </p:nvPr>
        </p:nvSpPr>
        <p:spPr>
          <a:xfrm>
            <a:off x="1436664" y="5469857"/>
            <a:ext cx="3252420" cy="320123"/>
          </a:xfrm>
        </p:spPr>
        <p:txBody>
          <a:bodyPr/>
          <a:lstStyle>
            <a:lvl1pPr algn="l">
              <a:defRPr/>
            </a:lvl1pPr>
          </a:lstStyle>
          <a:p>
            <a:pPr>
              <a:defRPr/>
            </a:pPr>
            <a:fld id="{45434A3B-4EE9-3B4C-AB56-E91C79DD0689}" type="datetime1">
              <a:rPr lang="en-US" smtClean="0"/>
              <a:pPr>
                <a:defRPr/>
              </a:pPr>
              <a:t>10/6/2020</a:t>
            </a:fld>
            <a:endParaRPr lang="en-GB"/>
          </a:p>
        </p:txBody>
      </p:sp>
      <p:sp>
        <p:nvSpPr>
          <p:cNvPr id="6" name="Footer Placeholder 5"/>
          <p:cNvSpPr>
            <a:spLocks noGrp="1"/>
          </p:cNvSpPr>
          <p:nvPr>
            <p:ph type="ftr" sz="quarter" idx="11"/>
          </p:nvPr>
        </p:nvSpPr>
        <p:spPr>
          <a:xfrm>
            <a:off x="1437530" y="318641"/>
            <a:ext cx="3251553" cy="320931"/>
          </a:xfrm>
        </p:spPr>
        <p:txBody>
          <a:bodyPr/>
          <a:lstStyle/>
          <a:p>
            <a:endParaRPr lang="en-US" dirty="0"/>
          </a:p>
        </p:txBody>
      </p:sp>
      <p:sp>
        <p:nvSpPr>
          <p:cNvPr id="7" name="Slide Number Placeholder 6"/>
          <p:cNvSpPr>
            <a:spLocks noGrp="1"/>
          </p:cNvSpPr>
          <p:nvPr>
            <p:ph type="sldNum" sz="quarter" idx="12"/>
          </p:nvPr>
        </p:nvSpPr>
        <p:spPr/>
        <p:txBody>
          <a:bodyPr/>
          <a:lstStyle/>
          <a:p>
            <a:pPr>
              <a:defRPr/>
            </a:pPr>
            <a:fld id="{41DBF698-A3B9-5A44-AB72-E395634E80F2}" type="slidenum">
              <a:rPr lang="en-GB" altLang="en-US" smtClean="0"/>
              <a:pPr>
                <a:defRPr/>
              </a:pPr>
              <a:t>‹#›</a:t>
            </a:fld>
            <a:endParaRPr lang="en-GB" altLang="en-US"/>
          </a:p>
        </p:txBody>
      </p:sp>
      <p:cxnSp>
        <p:nvCxnSpPr>
          <p:cNvPr id="31" name="Straight Connector 30"/>
          <p:cNvCxnSpPr/>
          <p:nvPr/>
        </p:nvCxnSpPr>
        <p:spPr>
          <a:xfrm>
            <a:off x="1441281" y="3143605"/>
            <a:ext cx="3242014"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329080366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cxnSp>
        <p:nvCxnSpPr>
          <p:cNvPr id="33" name="Straight Connector 32"/>
          <p:cNvCxnSpPr/>
          <p:nvPr/>
        </p:nvCxnSpPr>
        <p:spPr>
          <a:xfrm>
            <a:off x="1443491" y="1847088"/>
            <a:ext cx="6571343" cy="0"/>
          </a:xfrm>
          <a:prstGeom prst="line">
            <a:avLst/>
          </a:prstGeom>
          <a:ln w="31750"/>
        </p:spPr>
        <p:style>
          <a:lnRef idx="3">
            <a:schemeClr val="accent1"/>
          </a:lnRef>
          <a:fillRef idx="0">
            <a:schemeClr val="accent1"/>
          </a:fillRef>
          <a:effectRef idx="2">
            <a:schemeClr val="accent1"/>
          </a:effectRef>
          <a:fontRef idx="minor">
            <a:schemeClr val="tx1"/>
          </a:fontRef>
        </p:style>
      </p:cxnSp>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pPr>
              <a:defRPr/>
            </a:pPr>
            <a:fld id="{D24E2D62-45D0-A548-8ACD-9CCAE8D05AB8}" type="datetime1">
              <a:rPr lang="en-US" smtClean="0"/>
              <a:pPr>
                <a:defRPr/>
              </a:pPr>
              <a:t>10/6/2020</a:t>
            </a:fld>
            <a:endParaRPr lang="en-GB"/>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pPr>
              <a:defRPr/>
            </a:pPr>
            <a:fld id="{85373844-BED9-4E4D-B2BD-008D94CDF87F}" type="slidenum">
              <a:rPr lang="en-GB" altLang="en-US" smtClean="0"/>
              <a:pPr>
                <a:defRPr/>
              </a:pPr>
              <a:t>‹#›</a:t>
            </a:fld>
            <a:endParaRPr lang="en-GB" altLang="en-US"/>
          </a:p>
        </p:txBody>
      </p:sp>
    </p:spTree>
    <p:extLst>
      <p:ext uri="{BB962C8B-B14F-4D97-AF65-F5344CB8AC3E}">
        <p14:creationId xmlns:p14="http://schemas.microsoft.com/office/powerpoint/2010/main" val="330545844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918028" y="798974"/>
            <a:ext cx="1103027" cy="4659889"/>
          </a:xfrm>
        </p:spPr>
        <p:txBody>
          <a:bodyPr vert="eaVert"/>
          <a:lstStyle>
            <a:lvl1pPr algn="l">
              <a:defRPr/>
            </a:lvl1pPr>
          </a:lstStyle>
          <a:p>
            <a:r>
              <a:rPr lang="en-US"/>
              <a:t>Click to edit Master title style</a:t>
            </a:r>
            <a:endParaRPr lang="en-US" dirty="0"/>
          </a:p>
        </p:txBody>
      </p:sp>
      <p:sp>
        <p:nvSpPr>
          <p:cNvPr id="3" name="Vertical Text Placeholder 2"/>
          <p:cNvSpPr>
            <a:spLocks noGrp="1"/>
          </p:cNvSpPr>
          <p:nvPr>
            <p:ph type="body" orient="vert" idx="1"/>
          </p:nvPr>
        </p:nvSpPr>
        <p:spPr>
          <a:xfrm>
            <a:off x="1443491" y="798974"/>
            <a:ext cx="5301095" cy="4659889"/>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pPr>
              <a:defRPr/>
            </a:pPr>
            <a:fld id="{7829EAF6-794B-8B48-B268-31FF476C4A57}" type="datetime1">
              <a:rPr lang="en-US" smtClean="0"/>
              <a:pPr>
                <a:defRPr/>
              </a:pPr>
              <a:t>10/6/2020</a:t>
            </a:fld>
            <a:endParaRPr lang="en-GB"/>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pPr>
              <a:defRPr/>
            </a:pPr>
            <a:fld id="{AEE15A82-FBCB-AD4D-9029-7A85AB390D6E}" type="slidenum">
              <a:rPr lang="en-GB" altLang="en-US" smtClean="0"/>
              <a:pPr>
                <a:defRPr/>
              </a:pPr>
              <a:t>‹#›</a:t>
            </a:fld>
            <a:endParaRPr lang="en-GB" altLang="en-US"/>
          </a:p>
        </p:txBody>
      </p:sp>
      <p:cxnSp>
        <p:nvCxnSpPr>
          <p:cNvPr id="15" name="Straight Connector 14"/>
          <p:cNvCxnSpPr/>
          <p:nvPr/>
        </p:nvCxnSpPr>
        <p:spPr>
          <a:xfrm>
            <a:off x="6918028" y="798974"/>
            <a:ext cx="0" cy="4659889"/>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317554975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10" name="Rectangle 9"/>
          <p:cNvSpPr/>
          <p:nvPr/>
        </p:nvSpPr>
        <p:spPr>
          <a:xfrm>
            <a:off x="0" y="2015734"/>
            <a:ext cx="9144000" cy="4079520"/>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sp>
      <p:pic>
        <p:nvPicPr>
          <p:cNvPr id="12" name="Picture 11"/>
          <p:cNvPicPr>
            <a:picLocks noChangeAspect="1"/>
          </p:cNvPicPr>
          <p:nvPr/>
        </p:nvPicPr>
        <p:blipFill rotWithShape="1">
          <a:blip r:embed="rId13">
            <a:extLst>
              <a:ext uri="{28A0092B-C50C-407E-A947-70E740481C1C}">
                <a14:useLocalDpi xmlns:a14="http://schemas.microsoft.com/office/drawing/2010/main" val="0"/>
              </a:ext>
            </a:extLst>
          </a:blip>
          <a:srcRect l="12500" t="1538" r="12500" b="-1538"/>
          <a:stretch/>
        </p:blipFill>
        <p:spPr>
          <a:xfrm>
            <a:off x="-1" y="6095253"/>
            <a:ext cx="9144001" cy="774727"/>
          </a:xfrm>
          <a:prstGeom prst="rect">
            <a:avLst/>
          </a:prstGeom>
        </p:spPr>
      </p:pic>
      <p:cxnSp>
        <p:nvCxnSpPr>
          <p:cNvPr id="13" name="Straight Connector 12"/>
          <p:cNvCxnSpPr/>
          <p:nvPr/>
        </p:nvCxnSpPr>
        <p:spPr>
          <a:xfrm>
            <a:off x="0" y="6101127"/>
            <a:ext cx="9144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sp>
        <p:nvSpPr>
          <p:cNvPr id="2" name="Title Placeholder 1"/>
          <p:cNvSpPr>
            <a:spLocks noGrp="1"/>
          </p:cNvSpPr>
          <p:nvPr>
            <p:ph type="title"/>
          </p:nvPr>
        </p:nvSpPr>
        <p:spPr>
          <a:xfrm>
            <a:off x="1443491" y="804520"/>
            <a:ext cx="6571343" cy="1049235"/>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1443491" y="2015733"/>
            <a:ext cx="6571343" cy="345061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5646542" y="330370"/>
            <a:ext cx="2368292" cy="309201"/>
          </a:xfrm>
          <a:prstGeom prst="rect">
            <a:avLst/>
          </a:prstGeom>
        </p:spPr>
        <p:txBody>
          <a:bodyPr vert="horz" lIns="91440" tIns="45720" rIns="91440" bIns="45720" rtlCol="0" anchor="ctr"/>
          <a:lstStyle>
            <a:lvl1pPr algn="r">
              <a:defRPr sz="1000">
                <a:solidFill>
                  <a:schemeClr val="tx1">
                    <a:tint val="75000"/>
                  </a:schemeClr>
                </a:solidFill>
              </a:defRPr>
            </a:lvl1pPr>
          </a:lstStyle>
          <a:p>
            <a:pPr>
              <a:defRPr/>
            </a:pPr>
            <a:fld id="{DB531399-592F-4B44-83EE-72F5E9516830}" type="datetime1">
              <a:rPr lang="en-US" smtClean="0"/>
              <a:pPr>
                <a:defRPr/>
              </a:pPr>
              <a:t>10/6/2020</a:t>
            </a:fld>
            <a:endParaRPr lang="en-GB"/>
          </a:p>
        </p:txBody>
      </p:sp>
      <p:sp>
        <p:nvSpPr>
          <p:cNvPr id="5" name="Footer Placeholder 4"/>
          <p:cNvSpPr>
            <a:spLocks noGrp="1"/>
          </p:cNvSpPr>
          <p:nvPr>
            <p:ph type="ftr" sz="quarter" idx="3"/>
          </p:nvPr>
        </p:nvSpPr>
        <p:spPr>
          <a:xfrm>
            <a:off x="1443491" y="329308"/>
            <a:ext cx="4034004" cy="309201"/>
          </a:xfrm>
          <a:prstGeom prst="rect">
            <a:avLst/>
          </a:prstGeom>
        </p:spPr>
        <p:txBody>
          <a:bodyPr vert="horz" lIns="91440" tIns="45720" rIns="91440" bIns="45720" rtlCol="0" anchor="ctr"/>
          <a:lstStyle>
            <a:lvl1pPr algn="l">
              <a:defRPr sz="10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487725" y="798973"/>
            <a:ext cx="795746" cy="503578"/>
          </a:xfrm>
          <a:prstGeom prst="rect">
            <a:avLst/>
          </a:prstGeom>
        </p:spPr>
        <p:txBody>
          <a:bodyPr vert="horz" lIns="91440" tIns="45720" rIns="91440" bIns="45720" rtlCol="0" anchor="t"/>
          <a:lstStyle>
            <a:lvl1pPr algn="r">
              <a:defRPr sz="2800">
                <a:solidFill>
                  <a:schemeClr val="accent1"/>
                </a:solidFill>
              </a:defRPr>
            </a:lvl1pPr>
          </a:lstStyle>
          <a:p>
            <a:pPr>
              <a:defRPr/>
            </a:pPr>
            <a:fld id="{3F1A07FE-018A-CD4B-865D-28AE26881136}" type="slidenum">
              <a:rPr lang="en-GB" altLang="en-US" smtClean="0"/>
              <a:pPr>
                <a:defRPr/>
              </a:pPr>
              <a:t>‹#›</a:t>
            </a:fld>
            <a:endParaRPr lang="en-GB" altLang="en-US"/>
          </a:p>
        </p:txBody>
      </p:sp>
    </p:spTree>
    <p:extLst>
      <p:ext uri="{BB962C8B-B14F-4D97-AF65-F5344CB8AC3E}">
        <p14:creationId xmlns:p14="http://schemas.microsoft.com/office/powerpoint/2010/main" val="838075805"/>
      </p:ext>
    </p:extLst>
  </p:cSld>
  <p:clrMap bg1="lt1" tx1="dk1" bg2="lt2" tx2="dk2" accent1="accent1" accent2="accent2" accent3="accent3" accent4="accent4" accent5="accent5" accent6="accent6" hlink="hlink" folHlink="folHlink"/>
  <p:sldLayoutIdLst>
    <p:sldLayoutId id="2147483756" r:id="rId1"/>
    <p:sldLayoutId id="2147483757" r:id="rId2"/>
    <p:sldLayoutId id="2147483758" r:id="rId3"/>
    <p:sldLayoutId id="2147483759" r:id="rId4"/>
    <p:sldLayoutId id="2147483760" r:id="rId5"/>
    <p:sldLayoutId id="2147483761" r:id="rId6"/>
    <p:sldLayoutId id="2147483762" r:id="rId7"/>
    <p:sldLayoutId id="2147483763" r:id="rId8"/>
    <p:sldLayoutId id="2147483764" r:id="rId9"/>
    <p:sldLayoutId id="2147483765" r:id="rId10"/>
    <p:sldLayoutId id="2147483766" r:id="rId11"/>
  </p:sldLayoutIdLst>
  <p:hf sldNum="0" hdr="0" dt="0"/>
  <p:txStyles>
    <p:titleStyle>
      <a:lvl1pPr algn="l" defTabSz="685800" rtl="0" eaLnBrk="1" latinLnBrk="0" hangingPunct="1">
        <a:lnSpc>
          <a:spcPct val="90000"/>
        </a:lnSpc>
        <a:spcBef>
          <a:spcPct val="0"/>
        </a:spcBef>
        <a:buNone/>
        <a:defRPr sz="3200" b="0" i="0" kern="1200" cap="all">
          <a:solidFill>
            <a:schemeClr val="tx1"/>
          </a:solidFill>
          <a:effectLst/>
          <a:latin typeface="+mj-lt"/>
          <a:ea typeface="+mj-ea"/>
          <a:cs typeface="+mj-cs"/>
        </a:defRPr>
      </a:lvl1pPr>
    </p:titleStyle>
    <p:bodyStyle>
      <a:lvl1pPr marL="228600" indent="-228600" algn="l" defTabSz="685800" rtl="0" eaLnBrk="1" latinLnBrk="0" hangingPunct="1">
        <a:lnSpc>
          <a:spcPct val="120000"/>
        </a:lnSpc>
        <a:spcBef>
          <a:spcPts val="1000"/>
        </a:spcBef>
        <a:buClr>
          <a:schemeClr val="accent1"/>
        </a:buClr>
        <a:buSzPct val="100000"/>
        <a:buFont typeface="Arial" panose="020B0604020202020204" pitchFamily="34" charset="0"/>
        <a:buChar char="•"/>
        <a:defRPr sz="2000" kern="1200" cap="none">
          <a:solidFill>
            <a:schemeClr val="tx1"/>
          </a:solidFill>
          <a:effectLst/>
          <a:latin typeface="+mn-lt"/>
          <a:ea typeface="+mn-ea"/>
          <a:cs typeface="+mn-cs"/>
        </a:defRPr>
      </a:lvl1pPr>
      <a:lvl2pPr marL="685800" indent="-228600" algn="l" defTabSz="685800" rtl="0" eaLnBrk="1" latinLnBrk="0" hangingPunct="1">
        <a:lnSpc>
          <a:spcPct val="120000"/>
        </a:lnSpc>
        <a:spcBef>
          <a:spcPts val="500"/>
        </a:spcBef>
        <a:buClr>
          <a:schemeClr val="accent1"/>
        </a:buClr>
        <a:buSzPct val="100000"/>
        <a:buFont typeface="Arial" panose="020B0604020202020204" pitchFamily="34" charset="0"/>
        <a:buChar char="•"/>
        <a:defRPr sz="1600" kern="1200" cap="none" baseline="0">
          <a:solidFill>
            <a:schemeClr val="tx1"/>
          </a:solidFill>
          <a:effectLst/>
          <a:latin typeface="+mn-lt"/>
          <a:ea typeface="+mn-ea"/>
          <a:cs typeface="+mn-cs"/>
        </a:defRPr>
      </a:lvl2pPr>
      <a:lvl3pPr marL="1143000" indent="-228600" algn="l" defTabSz="685800" rtl="0" eaLnBrk="1" latinLnBrk="0" hangingPunct="1">
        <a:lnSpc>
          <a:spcPct val="120000"/>
        </a:lnSpc>
        <a:spcBef>
          <a:spcPts val="500"/>
        </a:spcBef>
        <a:buClr>
          <a:schemeClr val="accent1"/>
        </a:buClr>
        <a:buSzPct val="100000"/>
        <a:buFont typeface="Arial" panose="020B0604020202020204" pitchFamily="34" charset="0"/>
        <a:buChar char="•"/>
        <a:defRPr sz="1600" kern="1200" cap="none">
          <a:solidFill>
            <a:schemeClr val="tx1"/>
          </a:solidFill>
          <a:effectLst/>
          <a:latin typeface="+mn-lt"/>
          <a:ea typeface="+mn-ea"/>
          <a:cs typeface="+mn-cs"/>
        </a:defRPr>
      </a:lvl3pPr>
      <a:lvl4pPr marL="1600200" indent="-228600" algn="l" defTabSz="685800" rtl="0" eaLnBrk="1" latinLnBrk="0" hangingPunct="1">
        <a:lnSpc>
          <a:spcPct val="120000"/>
        </a:lnSpc>
        <a:spcBef>
          <a:spcPts val="500"/>
        </a:spcBef>
        <a:buClr>
          <a:schemeClr val="accent1"/>
        </a:buClr>
        <a:buSzPct val="100000"/>
        <a:buFont typeface="Arial" panose="020B0604020202020204" pitchFamily="34" charset="0"/>
        <a:buChar char="•"/>
        <a:defRPr sz="1400" kern="1200" cap="none" baseline="0">
          <a:solidFill>
            <a:schemeClr val="tx1"/>
          </a:solidFill>
          <a:effectLst/>
          <a:latin typeface="+mn-lt"/>
          <a:ea typeface="+mn-ea"/>
          <a:cs typeface="+mn-cs"/>
        </a:defRPr>
      </a:lvl4pPr>
      <a:lvl5pPr marL="2057400" indent="-228600" algn="l" defTabSz="685800" rtl="0" eaLnBrk="1" latinLnBrk="0" hangingPunct="1">
        <a:lnSpc>
          <a:spcPct val="120000"/>
        </a:lnSpc>
        <a:spcBef>
          <a:spcPts val="500"/>
        </a:spcBef>
        <a:buClr>
          <a:schemeClr val="accent1"/>
        </a:buClr>
        <a:buSzPct val="100000"/>
        <a:buFont typeface="Arial" panose="020B0604020202020204" pitchFamily="34" charset="0"/>
        <a:buChar char="•"/>
        <a:defRPr sz="1200" kern="1200" cap="none">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4.svg"/><Relationship Id="rId2" Type="http://schemas.openxmlformats.org/officeDocument/2006/relationships/image" Target="../media/image3.png"/><Relationship Id="rId1" Type="http://schemas.openxmlformats.org/officeDocument/2006/relationships/slideLayout" Target="../slideLayouts/slideLayout2.xml"/><Relationship Id="rId4" Type="http://schemas.openxmlformats.org/officeDocument/2006/relationships/image" Target="../media/image1.jpg"/></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image" Target="../media/image1.jpg"/><Relationship Id="rId5" Type="http://schemas.openxmlformats.org/officeDocument/2006/relationships/image" Target="../media/image7.png"/><Relationship Id="rId4" Type="http://schemas.openxmlformats.org/officeDocument/2006/relationships/image" Target="../media/image6.png"/></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5.xml"/><Relationship Id="rId1" Type="http://schemas.openxmlformats.org/officeDocument/2006/relationships/slideLayout" Target="../slideLayouts/slideLayout2.xml"/><Relationship Id="rId5" Type="http://schemas.openxmlformats.org/officeDocument/2006/relationships/image" Target="../media/image1.jpg"/><Relationship Id="rId4" Type="http://schemas.openxmlformats.org/officeDocument/2006/relationships/image" Target="../media/image9.svg"/></Relationships>
</file>

<file path=ppt/slides/_rels/slide9.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6.xml"/><Relationship Id="rId1" Type="http://schemas.openxmlformats.org/officeDocument/2006/relationships/slideLayout" Target="../slideLayouts/slideLayout2.xml"/><Relationship Id="rId4" Type="http://schemas.openxmlformats.org/officeDocument/2006/relationships/image" Target="../media/image1.jpg"/></Relationships>
</file>

<file path=ppt/slides/_rels/slide10.xml.rels><?xml version="1.0" encoding="UTF-8" standalone="yes"?>
<Relationships xmlns="http://schemas.openxmlformats.org/package/2006/relationships"><Relationship Id="rId3" Type="http://schemas.openxmlformats.org/officeDocument/2006/relationships/hyperlink" Target="http://ttoes.wordpress.com/2012/01/" TargetMode="External"/><Relationship Id="rId2" Type="http://schemas.openxmlformats.org/officeDocument/2006/relationships/image" Target="../media/image11.jpg"/><Relationship Id="rId1" Type="http://schemas.openxmlformats.org/officeDocument/2006/relationships/slideLayout" Target="../slideLayouts/slideLayout2.xml"/><Relationship Id="rId4" Type="http://schemas.openxmlformats.org/officeDocument/2006/relationships/image" Target="../media/image1.jpg"/></Relationships>
</file>

<file path=ppt/slides/_rels/slide11.xml.rels><?xml version="1.0" encoding="UTF-8" standalone="yes"?>
<Relationships xmlns="http://schemas.openxmlformats.org/package/2006/relationships"><Relationship Id="rId3" Type="http://schemas.openxmlformats.org/officeDocument/2006/relationships/image" Target="../media/image12.jpg"/><Relationship Id="rId2" Type="http://schemas.openxmlformats.org/officeDocument/2006/relationships/notesSlide" Target="../notesSlides/notesSlide7.xml"/><Relationship Id="rId1" Type="http://schemas.openxmlformats.org/officeDocument/2006/relationships/slideLayout" Target="../slideLayouts/slideLayout2.xml"/><Relationship Id="rId4" Type="http://schemas.openxmlformats.org/officeDocument/2006/relationships/image" Target="../media/image1.jpg"/></Relationships>
</file>

<file path=ppt/slides/_rels/slide12.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image" Target="../media/image13.jpe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8.xml"/><Relationship Id="rId1" Type="http://schemas.openxmlformats.org/officeDocument/2006/relationships/slideLayout" Target="../slideLayouts/slideLayout2.xml"/><Relationship Id="rId5" Type="http://schemas.openxmlformats.org/officeDocument/2006/relationships/image" Target="../media/image1.jpg"/><Relationship Id="rId4" Type="http://schemas.openxmlformats.org/officeDocument/2006/relationships/image" Target="../media/image15.svg"/></Relationships>
</file>

<file path=ppt/slides/_rels/slide14.xml.rels><?xml version="1.0" encoding="UTF-8" standalone="yes"?>
<Relationships xmlns="http://schemas.openxmlformats.org/package/2006/relationships"><Relationship Id="rId3" Type="http://schemas.openxmlformats.org/officeDocument/2006/relationships/image" Target="../media/image16.jpeg"/><Relationship Id="rId2" Type="http://schemas.openxmlformats.org/officeDocument/2006/relationships/image" Target="../media/image1.jpg"/><Relationship Id="rId1" Type="http://schemas.openxmlformats.org/officeDocument/2006/relationships/slideLayout" Target="../slideLayouts/slideLayout9.xml"/></Relationships>
</file>

<file path=ppt/slides/_rels/slide15.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3" Type="http://schemas.openxmlformats.org/officeDocument/2006/relationships/image" Target="../media/image18.jpeg"/><Relationship Id="rId2" Type="http://schemas.openxmlformats.org/officeDocument/2006/relationships/image" Target="../media/image1.jpg"/><Relationship Id="rId1" Type="http://schemas.openxmlformats.org/officeDocument/2006/relationships/slideLayout" Target="../slideLayouts/slideLayout9.xml"/></Relationships>
</file>

<file path=ppt/slides/_rels/slide17.xml.rels><?xml version="1.0" encoding="UTF-8" standalone="yes"?>
<Relationships xmlns="http://schemas.openxmlformats.org/package/2006/relationships"><Relationship Id="rId3" Type="http://schemas.openxmlformats.org/officeDocument/2006/relationships/image" Target="../media/image19.jpeg"/><Relationship Id="rId2" Type="http://schemas.openxmlformats.org/officeDocument/2006/relationships/image" Target="../media/image1.jpg"/><Relationship Id="rId1" Type="http://schemas.openxmlformats.org/officeDocument/2006/relationships/slideLayout" Target="../slideLayouts/slideLayout9.xml"/></Relationships>
</file>

<file path=ppt/slides/_rels/slide18.xml.rels><?xml version="1.0" encoding="UTF-8" standalone="yes"?>
<Relationships xmlns="http://schemas.openxmlformats.org/package/2006/relationships"><Relationship Id="rId2" Type="http://schemas.openxmlformats.org/officeDocument/2006/relationships/image" Target="../media/image20.jpeg"/><Relationship Id="rId1" Type="http://schemas.openxmlformats.org/officeDocument/2006/relationships/slideLayout" Target="../slideLayouts/slideLayout9.xml"/></Relationships>
</file>

<file path=ppt/slides/_rels/slide19.xml.rels><?xml version="1.0" encoding="UTF-8" standalone="yes"?>
<Relationships xmlns="http://schemas.openxmlformats.org/package/2006/relationships"><Relationship Id="rId3" Type="http://schemas.openxmlformats.org/officeDocument/2006/relationships/image" Target="../media/image21.jpeg"/><Relationship Id="rId2" Type="http://schemas.openxmlformats.org/officeDocument/2006/relationships/image" Target="../media/image1.jpg"/><Relationship Id="rId1" Type="http://schemas.openxmlformats.org/officeDocument/2006/relationships/slideLayout" Target="../slideLayouts/slideLayout9.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image" Target="../media/image23.svg"/><Relationship Id="rId2" Type="http://schemas.openxmlformats.org/officeDocument/2006/relationships/image" Target="../media/image22.png"/><Relationship Id="rId1" Type="http://schemas.openxmlformats.org/officeDocument/2006/relationships/slideLayout" Target="../slideLayouts/slideLayout2.xml"/><Relationship Id="rId4" Type="http://schemas.openxmlformats.org/officeDocument/2006/relationships/image" Target="../media/image1.jpg"/></Relationships>
</file>

<file path=ppt/slides/_rels/slide22.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image" Target="../media/image25.wmf"/><Relationship Id="rId2" Type="http://schemas.openxmlformats.org/officeDocument/2006/relationships/notesSlide" Target="../notesSlides/notesSlide10.xml"/><Relationship Id="rId1" Type="http://schemas.openxmlformats.org/officeDocument/2006/relationships/slideLayout" Target="../slideLayouts/slideLayout2.xml"/><Relationship Id="rId4" Type="http://schemas.openxmlformats.org/officeDocument/2006/relationships/image" Target="../media/image1.jpg"/></Relationships>
</file>

<file path=ppt/slides/_rels/slide24.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11.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25.xml.rels><?xml version="1.0" encoding="UTF-8" standalone="yes"?>
<Relationships xmlns="http://schemas.openxmlformats.org/package/2006/relationships"><Relationship Id="rId3" Type="http://schemas.openxmlformats.org/officeDocument/2006/relationships/image" Target="../media/image27.svg"/><Relationship Id="rId2" Type="http://schemas.openxmlformats.org/officeDocument/2006/relationships/image" Target="../media/image26.png"/><Relationship Id="rId1" Type="http://schemas.openxmlformats.org/officeDocument/2006/relationships/slideLayout" Target="../slideLayouts/slideLayout2.xml"/><Relationship Id="rId4" Type="http://schemas.openxmlformats.org/officeDocument/2006/relationships/image" Target="../media/image1.jpg"/></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image" Target="../media/image28.png"/><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30.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image" Target="../media/image33.png"/><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3" Type="http://schemas.openxmlformats.org/officeDocument/2006/relationships/hyperlink" Target="https://leadershipfreak.blog/2015/08/22/solution-saturday-how-to-convince-the-older-generation-to-change/" TargetMode="External"/><Relationship Id="rId2" Type="http://schemas.openxmlformats.org/officeDocument/2006/relationships/image" Target="../media/image34.jpeg"/><Relationship Id="rId1" Type="http://schemas.openxmlformats.org/officeDocument/2006/relationships/slideLayout" Target="../slideLayouts/slideLayout2.xml"/><Relationship Id="rId4" Type="http://schemas.openxmlformats.org/officeDocument/2006/relationships/image" Target="../media/image1.jpg"/></Relationships>
</file>

<file path=ppt/slides/_rels/slide3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slide1.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50000" t="50000" r="50000" b="50000"/>
          </a:path>
        </a:gradFill>
        <a:effectLst/>
      </p:bgPr>
    </p:bg>
    <p:spTree>
      <p:nvGrpSpPr>
        <p:cNvPr id="1" name=""/>
        <p:cNvGrpSpPr/>
        <p:nvPr/>
      </p:nvGrpSpPr>
      <p:grpSpPr>
        <a:xfrm>
          <a:off x="0" y="0"/>
          <a:ext cx="0" cy="0"/>
          <a:chOff x="0" y="0"/>
          <a:chExt cx="0" cy="0"/>
        </a:xfrm>
      </p:grpSpPr>
      <p:sp useBgFill="1">
        <p:nvSpPr>
          <p:cNvPr id="74" name="Rectangle 73">
            <a:extLst>
              <a:ext uri="{FF2B5EF4-FFF2-40B4-BE49-F238E27FC236}">
                <a16:creationId xmlns:a16="http://schemas.microsoft.com/office/drawing/2014/main" id="{1C69834E-5EEE-4D61-833E-04928896454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914377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6" name="Rectangle 75">
            <a:extLst>
              <a:ext uri="{FF2B5EF4-FFF2-40B4-BE49-F238E27FC236}">
                <a16:creationId xmlns:a16="http://schemas.microsoft.com/office/drawing/2014/main" id="{58E5D9BA-46E7-4BFA-9C74-75495BF6F5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9476"/>
            <a:ext cx="9144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p>
        </p:txBody>
      </p:sp>
      <p:sp>
        <p:nvSpPr>
          <p:cNvPr id="78" name="Rectangle 77">
            <a:extLst>
              <a:ext uri="{FF2B5EF4-FFF2-40B4-BE49-F238E27FC236}">
                <a16:creationId xmlns:a16="http://schemas.microsoft.com/office/drawing/2014/main" id="{5B033D76-5800-44B6-AFE9-EE210693511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2498" y="638508"/>
            <a:ext cx="8179004" cy="4843439"/>
          </a:xfrm>
          <a:prstGeom prst="rect">
            <a:avLst/>
          </a:prstGeom>
          <a:gradFill>
            <a:gsLst>
              <a:gs pos="0">
                <a:srgbClr val="000001"/>
              </a:gs>
              <a:gs pos="100000">
                <a:srgbClr val="191919"/>
              </a:gs>
            </a:gsLst>
          </a:gradFill>
          <a:ln w="76200" cmpd="sng">
            <a:noFill/>
            <a:miter lim="800000"/>
          </a:ln>
          <a:effectLst>
            <a:outerShdw blurRad="127000" dist="228600" dir="4740000" sx="98000" sy="98000" algn="tl" rotWithShape="0">
              <a:srgbClr val="000000">
                <a:alpha val="34000"/>
              </a:srgbClr>
            </a:outerShdw>
          </a:effectLst>
          <a:scene3d>
            <a:camera prst="orthographicFront"/>
            <a:lightRig rig="threePt" dir="t"/>
          </a:scene3d>
          <a:sp3d>
            <a:bevelT w="152400" h="50800" prst="softRound"/>
          </a:sp3d>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80" name="Rectangle 79">
            <a:extLst>
              <a:ext uri="{FF2B5EF4-FFF2-40B4-BE49-F238E27FC236}">
                <a16:creationId xmlns:a16="http://schemas.microsoft.com/office/drawing/2014/main" id="{522D6F85-FFBA-4F81-AEE5-AAA17CB7AA9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52653" y="865667"/>
            <a:ext cx="7838694" cy="4389120"/>
          </a:xfrm>
          <a:prstGeom prst="rect">
            <a:avLst/>
          </a:prstGeom>
          <a:ln w="50800" cmpd="sng">
            <a:solidFill>
              <a:srgbClr val="191919"/>
            </a:solidFill>
            <a:miter lim="800000"/>
          </a:ln>
          <a:effectLst>
            <a:innerShdw blurRad="63500" dist="88900" dir="14100000">
              <a:srgbClr val="000000">
                <a:alpha val="30000"/>
              </a:srgbClr>
            </a:innerShdw>
          </a:effectLst>
          <a:scene3d>
            <a:camera prst="orthographicFront"/>
            <a:lightRig rig="threePt" dir="t"/>
          </a:scene3d>
          <a:sp3d>
            <a:bevelT prst="relaxedInset"/>
          </a:sp3d>
        </p:spPr>
        <p:style>
          <a:lnRef idx="1">
            <a:schemeClr val="accent1"/>
          </a:lnRef>
          <a:fillRef idx="1003">
            <a:schemeClr val="lt2"/>
          </a:fillRef>
          <a:effectRef idx="2">
            <a:schemeClr val="accent1"/>
          </a:effectRef>
          <a:fontRef idx="minor">
            <a:schemeClr val="lt1"/>
          </a:fontRef>
        </p:style>
        <p:txBody>
          <a:bodyPr rtlCol="0" anchor="ctr"/>
          <a:lstStyle/>
          <a:p>
            <a:pPr algn="ctr"/>
            <a:endParaRPr lang="en-US"/>
          </a:p>
        </p:txBody>
      </p:sp>
      <p:sp>
        <p:nvSpPr>
          <p:cNvPr id="82" name="Rectangle 81">
            <a:extLst>
              <a:ext uri="{FF2B5EF4-FFF2-40B4-BE49-F238E27FC236}">
                <a16:creationId xmlns:a16="http://schemas.microsoft.com/office/drawing/2014/main" id="{13B31514-E6DF-4357-9EEA-EFB7983080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76097" y="1030259"/>
            <a:ext cx="7591806" cy="4059936"/>
          </a:xfrm>
          <a:prstGeom prst="rect">
            <a:avLst/>
          </a:prstGeom>
          <a:ln>
            <a:solidFill>
              <a:srgbClr val="949494"/>
            </a:solidFill>
          </a:ln>
        </p:spPr>
        <p:style>
          <a:lnRef idx="2">
            <a:schemeClr val="accent1">
              <a:shade val="50000"/>
            </a:schemeClr>
          </a:lnRef>
          <a:fillRef idx="1003">
            <a:schemeClr val="lt1"/>
          </a:fillRef>
          <a:effectRef idx="0">
            <a:schemeClr val="accent1"/>
          </a:effectRef>
          <a:fontRef idx="minor">
            <a:schemeClr val="lt1"/>
          </a:fontRef>
        </p:style>
        <p:txBody>
          <a:bodyPr rtlCol="0" anchor="ctr"/>
          <a:lstStyle/>
          <a:p>
            <a:pPr algn="ctr"/>
            <a:endParaRPr lang="en-US"/>
          </a:p>
        </p:txBody>
      </p:sp>
      <p:sp>
        <p:nvSpPr>
          <p:cNvPr id="4098" name="Title 1">
            <a:extLst>
              <a:ext uri="{FF2B5EF4-FFF2-40B4-BE49-F238E27FC236}">
                <a16:creationId xmlns:a16="http://schemas.microsoft.com/office/drawing/2014/main" id="{87744DB2-CFDF-B646-82AD-CEEC1DC7E7A2}"/>
              </a:ext>
            </a:extLst>
          </p:cNvPr>
          <p:cNvSpPr>
            <a:spLocks noGrp="1"/>
          </p:cNvSpPr>
          <p:nvPr>
            <p:ph type="ctrTitle"/>
          </p:nvPr>
        </p:nvSpPr>
        <p:spPr>
          <a:xfrm>
            <a:off x="1167803" y="1584552"/>
            <a:ext cx="6824441" cy="2537251"/>
          </a:xfrm>
        </p:spPr>
        <p:txBody>
          <a:bodyPr anchor="ctr">
            <a:normAutofit/>
          </a:bodyPr>
          <a:lstStyle/>
          <a:p>
            <a:pPr algn="ctr"/>
            <a:r>
              <a:rPr lang="en-GB" altLang="en-US" sz="4400" b="1">
                <a:solidFill>
                  <a:srgbClr val="454545"/>
                </a:solidFill>
              </a:rPr>
              <a:t>BMSW6101</a:t>
            </a:r>
            <a:br>
              <a:rPr lang="en-GB" altLang="en-US" sz="4400" b="1">
                <a:solidFill>
                  <a:srgbClr val="454545"/>
                </a:solidFill>
              </a:rPr>
            </a:br>
            <a:r>
              <a:rPr lang="en-GB" altLang="en-US" sz="4400">
                <a:solidFill>
                  <a:srgbClr val="454545"/>
                </a:solidFill>
              </a:rPr>
              <a:t>EMERGENT LEADERSHIP SKILLS  FOR THE WORKPLACE</a:t>
            </a:r>
          </a:p>
        </p:txBody>
      </p:sp>
      <p:pic>
        <p:nvPicPr>
          <p:cNvPr id="84" name="Picture 83">
            <a:extLst>
              <a:ext uri="{FF2B5EF4-FFF2-40B4-BE49-F238E27FC236}">
                <a16:creationId xmlns:a16="http://schemas.microsoft.com/office/drawing/2014/main" id="{4C401D57-600A-4C91-AC9A-14CA1ED6F7D8}"/>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t="1538" b="-1538"/>
          <a:stretch/>
        </p:blipFill>
        <p:spPr bwMode="black">
          <a:xfrm>
            <a:off x="0" y="6126480"/>
            <a:ext cx="9144000" cy="742950"/>
          </a:xfrm>
          <a:prstGeom prst="rect">
            <a:avLst/>
          </a:prstGeom>
        </p:spPr>
      </p:pic>
      <p:cxnSp>
        <p:nvCxnSpPr>
          <p:cNvPr id="86" name="Straight Connector 85">
            <a:extLst>
              <a:ext uri="{FF2B5EF4-FFF2-40B4-BE49-F238E27FC236}">
                <a16:creationId xmlns:a16="http://schemas.microsoft.com/office/drawing/2014/main" id="{412BDC66-00FA-4A3F-9BC7-BE05FF7705F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28413"/>
            <a:ext cx="9144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spTree>
  </p:cSld>
  <p:clrMapOvr>
    <a:overrideClrMapping bg1="dk1" tx1="lt1" bg2="dk2" tx2="lt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sp useBgFill="1">
        <p:nvSpPr>
          <p:cNvPr id="84" name="Rectangle 83">
            <a:extLst>
              <a:ext uri="{FF2B5EF4-FFF2-40B4-BE49-F238E27FC236}">
                <a16:creationId xmlns:a16="http://schemas.microsoft.com/office/drawing/2014/main" id="{2810100C-B2E3-4BD2-B42B-F78F0239C25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914377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86" name="Straight Connector 85">
            <a:extLst>
              <a:ext uri="{FF2B5EF4-FFF2-40B4-BE49-F238E27FC236}">
                <a16:creationId xmlns:a16="http://schemas.microsoft.com/office/drawing/2014/main" id="{ABDA076A-A426-4BA4-91D7-2194025E1EE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314987" y="1847088"/>
            <a:ext cx="3738810" cy="0"/>
          </a:xfrm>
          <a:prstGeom prst="line">
            <a:avLst/>
          </a:prstGeom>
          <a:ln w="31750"/>
        </p:spPr>
        <p:style>
          <a:lnRef idx="3">
            <a:schemeClr val="accent1"/>
          </a:lnRef>
          <a:fillRef idx="0">
            <a:schemeClr val="accent1"/>
          </a:fillRef>
          <a:effectRef idx="2">
            <a:schemeClr val="accent1"/>
          </a:effectRef>
          <a:fontRef idx="minor">
            <a:schemeClr val="tx1"/>
          </a:fontRef>
        </p:style>
      </p:cxnSp>
      <p:sp>
        <p:nvSpPr>
          <p:cNvPr id="7170" name="Title 1">
            <a:extLst>
              <a:ext uri="{FF2B5EF4-FFF2-40B4-BE49-F238E27FC236}">
                <a16:creationId xmlns:a16="http://schemas.microsoft.com/office/drawing/2014/main" id="{8EBB6C5A-36CB-7845-AA63-D364D30C2893}"/>
              </a:ext>
            </a:extLst>
          </p:cNvPr>
          <p:cNvSpPr>
            <a:spLocks noGrp="1"/>
          </p:cNvSpPr>
          <p:nvPr>
            <p:ph type="title"/>
          </p:nvPr>
        </p:nvSpPr>
        <p:spPr>
          <a:xfrm>
            <a:off x="4314988" y="804520"/>
            <a:ext cx="3738809" cy="1049235"/>
          </a:xfrm>
        </p:spPr>
        <p:txBody>
          <a:bodyPr>
            <a:normAutofit/>
          </a:bodyPr>
          <a:lstStyle/>
          <a:p>
            <a:r>
              <a:rPr lang="en-GB" altLang="en-US" dirty="0"/>
              <a:t>Module Aim</a:t>
            </a:r>
          </a:p>
        </p:txBody>
      </p:sp>
      <p:sp>
        <p:nvSpPr>
          <p:cNvPr id="88" name="Rectangle 87">
            <a:extLst>
              <a:ext uri="{FF2B5EF4-FFF2-40B4-BE49-F238E27FC236}">
                <a16:creationId xmlns:a16="http://schemas.microsoft.com/office/drawing/2014/main" id="{06FE94E2-EB97-4BF3-ADFD-1D6ECE62B4E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9476"/>
            <a:ext cx="9144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p>
        </p:txBody>
      </p:sp>
      <p:grpSp>
        <p:nvGrpSpPr>
          <p:cNvPr id="90" name="Group 89">
            <a:extLst>
              <a:ext uri="{FF2B5EF4-FFF2-40B4-BE49-F238E27FC236}">
                <a16:creationId xmlns:a16="http://schemas.microsoft.com/office/drawing/2014/main" id="{E19263DE-9849-4BA8-8990-4AFC76B9539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74178" y="482171"/>
            <a:ext cx="3481313" cy="5149101"/>
            <a:chOff x="7463259" y="583365"/>
            <a:chExt cx="4641750" cy="5181928"/>
          </a:xfrm>
        </p:grpSpPr>
        <p:sp>
          <p:nvSpPr>
            <p:cNvPr id="91" name="Rectangle 90">
              <a:extLst>
                <a:ext uri="{FF2B5EF4-FFF2-40B4-BE49-F238E27FC236}">
                  <a16:creationId xmlns:a16="http://schemas.microsoft.com/office/drawing/2014/main" id="{20925473-E783-403A-8BDE-D1EBDAEDA4C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463259" y="583365"/>
              <a:ext cx="4641750" cy="5181928"/>
            </a:xfrm>
            <a:prstGeom prst="rect">
              <a:avLst/>
            </a:prstGeom>
            <a:gradFill>
              <a:gsLst>
                <a:gs pos="0">
                  <a:srgbClr val="000001"/>
                </a:gs>
                <a:gs pos="100000">
                  <a:srgbClr val="191919"/>
                </a:gs>
              </a:gsLst>
            </a:gradFill>
            <a:ln w="76200" cmpd="sng">
              <a:noFill/>
              <a:miter lim="800000"/>
            </a:ln>
            <a:effectLst>
              <a:outerShdw blurRad="127000" dist="228600" dir="4740000" sx="98000" sy="98000" algn="tl" rotWithShape="0">
                <a:srgbClr val="000000">
                  <a:alpha val="34000"/>
                </a:srgbClr>
              </a:outerShdw>
            </a:effectLst>
            <a:scene3d>
              <a:camera prst="orthographicFront"/>
              <a:lightRig rig="threePt" dir="t"/>
            </a:scene3d>
            <a:sp3d>
              <a:bevelT w="152400" h="50800" prst="softRound"/>
            </a:sp3d>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92" name="Rectangle 91">
              <a:extLst>
                <a:ext uri="{FF2B5EF4-FFF2-40B4-BE49-F238E27FC236}">
                  <a16:creationId xmlns:a16="http://schemas.microsoft.com/office/drawing/2014/main" id="{EABD99F7-1E3E-4B98-A113-A2DAA96D118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776318" y="915807"/>
              <a:ext cx="4001651" cy="4494927"/>
            </a:xfrm>
            <a:prstGeom prst="rect">
              <a:avLst/>
            </a:prstGeom>
            <a:gradFill>
              <a:gsLst>
                <a:gs pos="0">
                  <a:srgbClr val="DADADA"/>
                </a:gs>
                <a:gs pos="100000">
                  <a:srgbClr val="FFFFFE"/>
                </a:gs>
              </a:gsLst>
              <a:lin ang="16200000" scaled="0"/>
            </a:gradFill>
            <a:ln w="50800" cmpd="sng">
              <a:solidFill>
                <a:srgbClr val="191919"/>
              </a:solidFill>
              <a:miter lim="800000"/>
            </a:ln>
            <a:effectLst>
              <a:innerShdw blurRad="63500" dist="88900" dir="14100000">
                <a:srgbClr val="000000">
                  <a:alpha val="30000"/>
                </a:srgbClr>
              </a:innerShdw>
            </a:effectLst>
            <a:scene3d>
              <a:camera prst="orthographicFront"/>
              <a:lightRig rig="threePt" dir="t"/>
            </a:scene3d>
            <a:sp3d>
              <a:bevelT prst="relaxedInset"/>
            </a:sp3d>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grpSp>
      <p:pic>
        <p:nvPicPr>
          <p:cNvPr id="6" name="Picture 1">
            <a:extLst>
              <a:ext uri="{FF2B5EF4-FFF2-40B4-BE49-F238E27FC236}">
                <a16:creationId xmlns:a16="http://schemas.microsoft.com/office/drawing/2014/main" id="{46B7CBEA-16B3-4B9B-A9D2-A06373A1C0A9}"/>
              </a:ext>
            </a:extLst>
          </p:cNvPr>
          <p:cNvPicPr>
            <a:picLocks noChangeAspect="1"/>
          </p:cNvPicPr>
          <p:nvPr/>
        </p:nvPicPr>
        <p:blipFill rotWithShape="1">
          <a:blip r:embed="rId2">
            <a:extLst>
              <a:ext uri="{28A0092B-C50C-407E-A947-70E740481C1C}">
                <a14:useLocalDpi xmlns:a14="http://schemas.microsoft.com/office/drawing/2010/main" val="0"/>
              </a:ext>
            </a:extLst>
          </a:blip>
          <a:srcRect l="34976" r="16171" b="1"/>
          <a:stretch/>
        </p:blipFill>
        <p:spPr bwMode="auto">
          <a:xfrm>
            <a:off x="953417" y="1116345"/>
            <a:ext cx="2521606" cy="3866172"/>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4099" name="Content Placeholder 2">
            <a:extLst>
              <a:ext uri="{FF2B5EF4-FFF2-40B4-BE49-F238E27FC236}">
                <a16:creationId xmlns:a16="http://schemas.microsoft.com/office/drawing/2014/main" id="{DA748D02-CF44-EC43-AEE3-E41566535488}"/>
              </a:ext>
            </a:extLst>
          </p:cNvPr>
          <p:cNvSpPr>
            <a:spLocks noGrp="1"/>
          </p:cNvSpPr>
          <p:nvPr>
            <p:ph idx="1"/>
          </p:nvPr>
        </p:nvSpPr>
        <p:spPr bwMode="auto">
          <a:xfrm>
            <a:off x="4314987" y="2015732"/>
            <a:ext cx="3738810" cy="3450613"/>
          </a:xfrm>
        </p:spPr>
        <p:txBody>
          <a:bodyPr numCol="1" anchorCtr="0" compatLnSpc="1">
            <a:prstTxWarp prst="textNoShape">
              <a:avLst/>
            </a:prstTxWarp>
            <a:normAutofit/>
          </a:bodyPr>
          <a:lstStyle/>
          <a:p>
            <a:r>
              <a:rPr lang="en-GB" altLang="en-US" dirty="0"/>
              <a:t>To explore the key responsibilities of leadership in the workplace and the critical importance of the objective analysis of personal strengths and limitations</a:t>
            </a:r>
          </a:p>
        </p:txBody>
      </p:sp>
      <p:pic>
        <p:nvPicPr>
          <p:cNvPr id="94" name="Picture 93">
            <a:extLst>
              <a:ext uri="{FF2B5EF4-FFF2-40B4-BE49-F238E27FC236}">
                <a16:creationId xmlns:a16="http://schemas.microsoft.com/office/drawing/2014/main" id="{463556DA-E50F-49FC-B9C5-16746A93720C}"/>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t="1538" b="-1538"/>
          <a:stretch/>
        </p:blipFill>
        <p:spPr bwMode="black">
          <a:xfrm>
            <a:off x="0" y="6126480"/>
            <a:ext cx="9144000" cy="742950"/>
          </a:xfrm>
          <a:prstGeom prst="rect">
            <a:avLst/>
          </a:prstGeom>
        </p:spPr>
      </p:pic>
      <p:cxnSp>
        <p:nvCxnSpPr>
          <p:cNvPr id="96" name="Straight Connector 95">
            <a:extLst>
              <a:ext uri="{FF2B5EF4-FFF2-40B4-BE49-F238E27FC236}">
                <a16:creationId xmlns:a16="http://schemas.microsoft.com/office/drawing/2014/main" id="{C2D4E8CC-A5F3-49D3-A830-647340CFFD8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28413"/>
            <a:ext cx="9144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099">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099" grpId="0" build="p"/>
    </p:bldLst>
  </p:timing>
</p:sld>
</file>

<file path=ppt/slides/slide3.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50000" t="50000" r="50000" b="50000"/>
          </a:path>
        </a:gradFill>
        <a:effectLst/>
      </p:bgPr>
    </p:bg>
    <p:spTree>
      <p:nvGrpSpPr>
        <p:cNvPr id="1" name=""/>
        <p:cNvGrpSpPr/>
        <p:nvPr/>
      </p:nvGrpSpPr>
      <p:grpSpPr>
        <a:xfrm>
          <a:off x="0" y="0"/>
          <a:ext cx="0" cy="0"/>
          <a:chOff x="0" y="0"/>
          <a:chExt cx="0" cy="0"/>
        </a:xfrm>
      </p:grpSpPr>
      <p:sp useBgFill="1">
        <p:nvSpPr>
          <p:cNvPr id="75" name="Rectangle 74">
            <a:extLst>
              <a:ext uri="{FF2B5EF4-FFF2-40B4-BE49-F238E27FC236}">
                <a16:creationId xmlns:a16="http://schemas.microsoft.com/office/drawing/2014/main" id="{FD6EDB49-211E-499D-9A08-6C5FF3D06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914377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7" name="Rectangle 76">
            <a:extLst>
              <a:ext uri="{FF2B5EF4-FFF2-40B4-BE49-F238E27FC236}">
                <a16:creationId xmlns:a16="http://schemas.microsoft.com/office/drawing/2014/main" id="{38F9F37E-D3CF-4F3D-96C2-25307819DF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9476"/>
            <a:ext cx="9144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p>
        </p:txBody>
      </p:sp>
      <p:sp>
        <p:nvSpPr>
          <p:cNvPr id="79" name="Rectangle 78">
            <a:extLst>
              <a:ext uri="{FF2B5EF4-FFF2-40B4-BE49-F238E27FC236}">
                <a16:creationId xmlns:a16="http://schemas.microsoft.com/office/drawing/2014/main" id="{C5FFF17D-767C-40E7-8C89-962F1F54BC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2498" y="638508"/>
            <a:ext cx="8179004" cy="4843439"/>
          </a:xfrm>
          <a:prstGeom prst="rect">
            <a:avLst/>
          </a:prstGeom>
          <a:gradFill>
            <a:gsLst>
              <a:gs pos="0">
                <a:srgbClr val="000001"/>
              </a:gs>
              <a:gs pos="100000">
                <a:srgbClr val="191919"/>
              </a:gs>
            </a:gsLst>
          </a:gradFill>
          <a:ln w="76200" cmpd="sng">
            <a:noFill/>
            <a:miter lim="800000"/>
          </a:ln>
          <a:effectLst>
            <a:outerShdw blurRad="127000" dist="228600" dir="4740000" sx="98000" sy="98000" algn="tl" rotWithShape="0">
              <a:srgbClr val="000000">
                <a:alpha val="34000"/>
              </a:srgbClr>
            </a:outerShdw>
          </a:effectLst>
          <a:scene3d>
            <a:camera prst="orthographicFront"/>
            <a:lightRig rig="threePt" dir="t"/>
          </a:scene3d>
          <a:sp3d>
            <a:bevelT w="152400" h="50800" prst="softRound"/>
          </a:sp3d>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81" name="Rectangle 80">
            <a:extLst>
              <a:ext uri="{FF2B5EF4-FFF2-40B4-BE49-F238E27FC236}">
                <a16:creationId xmlns:a16="http://schemas.microsoft.com/office/drawing/2014/main" id="{E69F39E1-619D-4D9E-8823-8BD8CC3206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52653" y="865667"/>
            <a:ext cx="7838694" cy="4389120"/>
          </a:xfrm>
          <a:prstGeom prst="rect">
            <a:avLst/>
          </a:prstGeom>
          <a:ln w="50800" cmpd="sng">
            <a:solidFill>
              <a:srgbClr val="191919"/>
            </a:solidFill>
            <a:miter lim="800000"/>
          </a:ln>
          <a:effectLst>
            <a:innerShdw blurRad="63500" dist="88900" dir="14100000">
              <a:srgbClr val="000000">
                <a:alpha val="30000"/>
              </a:srgbClr>
            </a:innerShdw>
          </a:effectLst>
          <a:scene3d>
            <a:camera prst="orthographicFront"/>
            <a:lightRig rig="threePt" dir="t"/>
          </a:scene3d>
          <a:sp3d>
            <a:bevelT prst="relaxedInset"/>
          </a:sp3d>
        </p:spPr>
        <p:style>
          <a:lnRef idx="1">
            <a:schemeClr val="accent1"/>
          </a:lnRef>
          <a:fillRef idx="1003">
            <a:schemeClr val="lt1"/>
          </a:fillRef>
          <a:effectRef idx="2">
            <a:schemeClr val="accent1"/>
          </a:effectRef>
          <a:fontRef idx="minor">
            <a:schemeClr val="lt1"/>
          </a:fontRef>
        </p:style>
        <p:txBody>
          <a:bodyPr rtlCol="0" anchor="ctr"/>
          <a:lstStyle/>
          <a:p>
            <a:pPr algn="ctr"/>
            <a:endParaRPr lang="en-US"/>
          </a:p>
        </p:txBody>
      </p:sp>
      <p:sp>
        <p:nvSpPr>
          <p:cNvPr id="83" name="Rectangle 82">
            <a:extLst>
              <a:ext uri="{FF2B5EF4-FFF2-40B4-BE49-F238E27FC236}">
                <a16:creationId xmlns:a16="http://schemas.microsoft.com/office/drawing/2014/main" id="{C8C53F47-DF50-454F-A5A6-6B969748D97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76097" y="1030259"/>
            <a:ext cx="7591806" cy="4059936"/>
          </a:xfrm>
          <a:prstGeom prst="rect">
            <a:avLst/>
          </a:prstGeom>
          <a:noFill/>
          <a:ln>
            <a:solidFill>
              <a:srgbClr val="454545"/>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194" name="Title 1">
            <a:extLst>
              <a:ext uri="{FF2B5EF4-FFF2-40B4-BE49-F238E27FC236}">
                <a16:creationId xmlns:a16="http://schemas.microsoft.com/office/drawing/2014/main" id="{FB687138-4C07-9C4C-91BF-7AA2C19D76E7}"/>
              </a:ext>
            </a:extLst>
          </p:cNvPr>
          <p:cNvSpPr>
            <a:spLocks noGrp="1"/>
          </p:cNvSpPr>
          <p:nvPr>
            <p:ph type="title"/>
          </p:nvPr>
        </p:nvSpPr>
        <p:spPr>
          <a:xfrm>
            <a:off x="1088684" y="1376053"/>
            <a:ext cx="7054418" cy="1002990"/>
          </a:xfrm>
        </p:spPr>
        <p:txBody>
          <a:bodyPr anchor="ctr">
            <a:normAutofit/>
          </a:bodyPr>
          <a:lstStyle/>
          <a:p>
            <a:r>
              <a:rPr lang="en-GB" altLang="en-US"/>
              <a:t>Module objectives</a:t>
            </a:r>
          </a:p>
        </p:txBody>
      </p:sp>
      <p:sp>
        <p:nvSpPr>
          <p:cNvPr id="5123" name="Content Placeholder 2">
            <a:extLst>
              <a:ext uri="{FF2B5EF4-FFF2-40B4-BE49-F238E27FC236}">
                <a16:creationId xmlns:a16="http://schemas.microsoft.com/office/drawing/2014/main" id="{C14C2FD4-E6AC-1742-844E-8DB717235BB5}"/>
              </a:ext>
            </a:extLst>
          </p:cNvPr>
          <p:cNvSpPr>
            <a:spLocks noGrp="1"/>
          </p:cNvSpPr>
          <p:nvPr>
            <p:ph idx="1"/>
          </p:nvPr>
        </p:nvSpPr>
        <p:spPr>
          <a:xfrm>
            <a:off x="1088684" y="2464991"/>
            <a:ext cx="7054418" cy="2403571"/>
          </a:xfrm>
        </p:spPr>
        <p:txBody>
          <a:bodyPr>
            <a:normAutofit/>
          </a:bodyPr>
          <a:lstStyle/>
          <a:p>
            <a:pPr marL="0" fontAlgn="auto">
              <a:lnSpc>
                <a:spcPct val="110000"/>
              </a:lnSpc>
              <a:spcAft>
                <a:spcPts val="0"/>
              </a:spcAft>
              <a:buFontTx/>
              <a:buNone/>
              <a:defRPr/>
            </a:pPr>
            <a:r>
              <a:rPr lang="en-GB" altLang="en-US" sz="1300" b="1" i="1"/>
              <a:t>Upon the successful completion of this module, the student should be able to demonstrate the ability to</a:t>
            </a:r>
            <a:r>
              <a:rPr lang="en-GB" altLang="en-US" sz="1300" i="1"/>
              <a:t>:</a:t>
            </a:r>
          </a:p>
          <a:p>
            <a:pPr marL="0" indent="0" fontAlgn="auto">
              <a:lnSpc>
                <a:spcPct val="110000"/>
              </a:lnSpc>
              <a:spcAft>
                <a:spcPts val="0"/>
              </a:spcAft>
              <a:buNone/>
              <a:defRPr/>
            </a:pPr>
            <a:endParaRPr lang="en-GB" altLang="en-US" sz="1300" i="1"/>
          </a:p>
          <a:p>
            <a:pPr fontAlgn="auto">
              <a:lnSpc>
                <a:spcPct val="110000"/>
              </a:lnSpc>
              <a:spcAft>
                <a:spcPts val="0"/>
              </a:spcAft>
              <a:defRPr/>
            </a:pPr>
            <a:r>
              <a:rPr lang="en-GB" altLang="en-US" sz="1300"/>
              <a:t>critically evaluate personal ability to fulfil key responsibilities of the leadership role within the context of established leadership styles; </a:t>
            </a:r>
          </a:p>
          <a:p>
            <a:pPr fontAlgn="auto">
              <a:lnSpc>
                <a:spcPct val="110000"/>
              </a:lnSpc>
              <a:spcAft>
                <a:spcPts val="0"/>
              </a:spcAft>
              <a:defRPr/>
            </a:pPr>
            <a:r>
              <a:rPr lang="en-GB" altLang="en-US" sz="1300"/>
              <a:t>analyse and critically assess strategies for leadership in relation to others;</a:t>
            </a:r>
          </a:p>
          <a:p>
            <a:pPr fontAlgn="auto">
              <a:lnSpc>
                <a:spcPct val="110000"/>
              </a:lnSpc>
              <a:spcAft>
                <a:spcPts val="0"/>
              </a:spcAft>
              <a:defRPr/>
            </a:pPr>
            <a:r>
              <a:rPr lang="en-GB" altLang="en-US" sz="1300"/>
              <a:t>plan for the leadership of change of an appropriate level of complexity within the workplace.</a:t>
            </a:r>
          </a:p>
          <a:p>
            <a:pPr marL="457200" indent="-457200" fontAlgn="auto">
              <a:lnSpc>
                <a:spcPct val="110000"/>
              </a:lnSpc>
              <a:spcAft>
                <a:spcPts val="0"/>
              </a:spcAft>
              <a:buFont typeface="+mj-lt"/>
              <a:buAutoNum type="arabicPeriod"/>
              <a:defRPr/>
            </a:pPr>
            <a:endParaRPr lang="en-GB" altLang="en-US" sz="1300" i="1"/>
          </a:p>
        </p:txBody>
      </p:sp>
      <p:pic>
        <p:nvPicPr>
          <p:cNvPr id="85" name="Picture 84">
            <a:extLst>
              <a:ext uri="{FF2B5EF4-FFF2-40B4-BE49-F238E27FC236}">
                <a16:creationId xmlns:a16="http://schemas.microsoft.com/office/drawing/2014/main" id="{6A26901A-BC62-4A3A-A07A-65E1F3DDDEC6}"/>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t="1538" b="-1538"/>
          <a:stretch/>
        </p:blipFill>
        <p:spPr bwMode="black">
          <a:xfrm>
            <a:off x="0" y="6126480"/>
            <a:ext cx="9144000" cy="742950"/>
          </a:xfrm>
          <a:prstGeom prst="rect">
            <a:avLst/>
          </a:prstGeom>
        </p:spPr>
      </p:pic>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5123">
                                            <p:txEl>
                                              <p:pRg st="2" end="2"/>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nodeType="clickEffect">
                                  <p:stCondLst>
                                    <p:cond delay="0"/>
                                  </p:stCondLst>
                                  <p:childTnLst>
                                    <p:set>
                                      <p:cBhvr>
                                        <p:cTn id="10" dur="1" fill="hold">
                                          <p:stCondLst>
                                            <p:cond delay="0"/>
                                          </p:stCondLst>
                                        </p:cTn>
                                        <p:tgtEl>
                                          <p:spTgt spid="5123">
                                            <p:txEl>
                                              <p:pRg st="3" end="3"/>
                                            </p:txEl>
                                          </p:spTgt>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nodeType="clickEffect">
                                  <p:stCondLst>
                                    <p:cond delay="0"/>
                                  </p:stCondLst>
                                  <p:childTnLst>
                                    <p:set>
                                      <p:cBhvr>
                                        <p:cTn id="14" dur="1" fill="hold">
                                          <p:stCondLst>
                                            <p:cond delay="0"/>
                                          </p:stCondLst>
                                        </p:cTn>
                                        <p:tgtEl>
                                          <p:spTgt spid="512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7C70BFDB-979D-4D01-8764-154458F98B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914377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45FCB5B7-E85D-4C9D-AE9B-2B04C20D7C3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9476"/>
            <a:ext cx="9144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p>
        </p:txBody>
      </p:sp>
      <p:grpSp>
        <p:nvGrpSpPr>
          <p:cNvPr id="14" name="Group 13">
            <a:extLst>
              <a:ext uri="{FF2B5EF4-FFF2-40B4-BE49-F238E27FC236}">
                <a16:creationId xmlns:a16="http://schemas.microsoft.com/office/drawing/2014/main" id="{4C48EA7D-6DFA-4BAB-B557-0D500356BE3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74179" y="482171"/>
            <a:ext cx="3055900" cy="5149101"/>
            <a:chOff x="632239" y="482171"/>
            <a:chExt cx="4074533" cy="5149101"/>
          </a:xfrm>
        </p:grpSpPr>
        <p:sp>
          <p:nvSpPr>
            <p:cNvPr id="15" name="Rectangle 14">
              <a:extLst>
                <a:ext uri="{FF2B5EF4-FFF2-40B4-BE49-F238E27FC236}">
                  <a16:creationId xmlns:a16="http://schemas.microsoft.com/office/drawing/2014/main" id="{0A792C74-3AEF-46D7-BB84-FE0A1C9FDD8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239" y="482171"/>
              <a:ext cx="4074533" cy="5149101"/>
            </a:xfrm>
            <a:prstGeom prst="rect">
              <a:avLst/>
            </a:prstGeom>
            <a:gradFill>
              <a:gsLst>
                <a:gs pos="0">
                  <a:srgbClr val="000001"/>
                </a:gs>
                <a:gs pos="100000">
                  <a:srgbClr val="191919"/>
                </a:gs>
              </a:gsLst>
            </a:gradFill>
            <a:ln w="76200" cmpd="sng">
              <a:noFill/>
              <a:miter lim="800000"/>
            </a:ln>
            <a:effectLst>
              <a:outerShdw blurRad="127000" dist="228600" dir="4740000" sx="98000" sy="98000" algn="tl" rotWithShape="0">
                <a:srgbClr val="000000">
                  <a:alpha val="34000"/>
                </a:srgbClr>
              </a:outerShdw>
            </a:effectLst>
            <a:scene3d>
              <a:camera prst="orthographicFront"/>
              <a:lightRig rig="threePt" dir="t"/>
            </a:scene3d>
            <a:sp3d>
              <a:bevelT w="152400" h="50800" prst="softRound"/>
            </a:sp3d>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E3F01C4D-F010-44B1-B80D-DE6D0036F40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45298" y="812507"/>
              <a:ext cx="3450289" cy="4466452"/>
            </a:xfrm>
            <a:prstGeom prst="rect">
              <a:avLst/>
            </a:prstGeom>
            <a:gradFill>
              <a:gsLst>
                <a:gs pos="0">
                  <a:srgbClr val="DADADA"/>
                </a:gs>
                <a:gs pos="100000">
                  <a:srgbClr val="FFFFFE"/>
                </a:gs>
              </a:gsLst>
              <a:lin ang="16200000" scaled="0"/>
            </a:gradFill>
            <a:ln w="50800" cmpd="sng">
              <a:solidFill>
                <a:srgbClr val="191919"/>
              </a:solidFill>
              <a:miter lim="800000"/>
            </a:ln>
            <a:effectLst>
              <a:innerShdw blurRad="63500" dist="88900" dir="14100000">
                <a:srgbClr val="000000">
                  <a:alpha val="30000"/>
                </a:srgbClr>
              </a:innerShdw>
            </a:effectLst>
            <a:scene3d>
              <a:camera prst="orthographicFront"/>
              <a:lightRig rig="threePt" dir="t"/>
            </a:scene3d>
            <a:sp3d>
              <a:bevelT prst="relaxedInset"/>
            </a:sp3d>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grpSp>
      <p:sp>
        <p:nvSpPr>
          <p:cNvPr id="18" name="Rectangle 17">
            <a:extLst>
              <a:ext uri="{FF2B5EF4-FFF2-40B4-BE49-F238E27FC236}">
                <a16:creationId xmlns:a16="http://schemas.microsoft.com/office/drawing/2014/main" id="{66DEDBC9-7E02-4AC1-84C0-28900C560B7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30281" y="977965"/>
            <a:ext cx="2343386" cy="4135339"/>
          </a:xfrm>
          <a:prstGeom prst="rect">
            <a:avLst/>
          </a:prstGeom>
          <a:solidFill>
            <a:schemeClr val="bg1"/>
          </a:solidFill>
          <a:ln w="6350">
            <a:solidFill>
              <a:schemeClr val="bg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20" name="Straight Connector 19">
            <a:extLst>
              <a:ext uri="{FF2B5EF4-FFF2-40B4-BE49-F238E27FC236}">
                <a16:creationId xmlns:a16="http://schemas.microsoft.com/office/drawing/2014/main" id="{5D8167BA-4647-4588-9EF8-AFA0496DC82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3892769" y="1847088"/>
            <a:ext cx="4161029" cy="0"/>
          </a:xfrm>
          <a:prstGeom prst="line">
            <a:avLst/>
          </a:prstGeom>
          <a:ln w="31750"/>
        </p:spPr>
        <p:style>
          <a:lnRef idx="3">
            <a:schemeClr val="accent1"/>
          </a:lnRef>
          <a:fillRef idx="0">
            <a:schemeClr val="accent1"/>
          </a:fillRef>
          <a:effectRef idx="2">
            <a:schemeClr val="accent1"/>
          </a:effectRef>
          <a:fontRef idx="minor">
            <a:schemeClr val="tx1"/>
          </a:fontRef>
        </p:style>
      </p:cxnSp>
      <p:sp>
        <p:nvSpPr>
          <p:cNvPr id="2" name="Title 1"/>
          <p:cNvSpPr>
            <a:spLocks noGrp="1"/>
          </p:cNvSpPr>
          <p:nvPr>
            <p:ph type="title"/>
          </p:nvPr>
        </p:nvSpPr>
        <p:spPr>
          <a:xfrm>
            <a:off x="3891032" y="804520"/>
            <a:ext cx="4162766" cy="1049235"/>
          </a:xfrm>
        </p:spPr>
        <p:txBody>
          <a:bodyPr>
            <a:normAutofit/>
          </a:bodyPr>
          <a:lstStyle/>
          <a:p>
            <a:r>
              <a:rPr lang="en-GB" dirty="0"/>
              <a:t>What is an organisation?</a:t>
            </a:r>
          </a:p>
        </p:txBody>
      </p:sp>
      <p:pic>
        <p:nvPicPr>
          <p:cNvPr id="7" name="Graphic 6" descr="Org">
            <a:extLst>
              <a:ext uri="{FF2B5EF4-FFF2-40B4-BE49-F238E27FC236}">
                <a16:creationId xmlns:a16="http://schemas.microsoft.com/office/drawing/2014/main" id="{8D319E83-1142-4AC0-9CDF-374D24B56E59}"/>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964078" y="1999767"/>
            <a:ext cx="2099327" cy="2099327"/>
          </a:xfrm>
          <a:prstGeom prst="rect">
            <a:avLst/>
          </a:prstGeom>
        </p:spPr>
      </p:pic>
      <p:sp>
        <p:nvSpPr>
          <p:cNvPr id="3" name="Content Placeholder 2"/>
          <p:cNvSpPr>
            <a:spLocks noGrp="1"/>
          </p:cNvSpPr>
          <p:nvPr>
            <p:ph idx="1"/>
          </p:nvPr>
        </p:nvSpPr>
        <p:spPr>
          <a:xfrm>
            <a:off x="3891032" y="2015732"/>
            <a:ext cx="4162766" cy="3450613"/>
          </a:xfrm>
        </p:spPr>
        <p:txBody>
          <a:bodyPr>
            <a:normAutofit/>
          </a:bodyPr>
          <a:lstStyle/>
          <a:p>
            <a:pPr>
              <a:lnSpc>
                <a:spcPct val="110000"/>
              </a:lnSpc>
            </a:pPr>
            <a:r>
              <a:rPr lang="en-GB" sz="1400"/>
              <a:t>an organisation is a clearly bounded group (or groups) </a:t>
            </a:r>
            <a:r>
              <a:rPr lang="en-GB" sz="1400" b="1"/>
              <a:t>People</a:t>
            </a:r>
            <a:r>
              <a:rPr lang="en-GB" sz="1400"/>
              <a:t> interacting together to achieve a particular </a:t>
            </a:r>
            <a:r>
              <a:rPr lang="en-GB" sz="1400" b="1"/>
              <a:t>goal</a:t>
            </a:r>
            <a:r>
              <a:rPr lang="en-GB" sz="1400"/>
              <a:t> (or goals) in a formally </a:t>
            </a:r>
            <a:r>
              <a:rPr lang="en-GB" sz="1400" b="1"/>
              <a:t>structured</a:t>
            </a:r>
            <a:r>
              <a:rPr lang="en-GB" sz="1400"/>
              <a:t> and </a:t>
            </a:r>
            <a:r>
              <a:rPr lang="en-GB" sz="1400" b="1"/>
              <a:t>Co-ordinated </a:t>
            </a:r>
            <a:r>
              <a:rPr lang="en-GB" sz="1400"/>
              <a:t>way. (Mullins, 2010)</a:t>
            </a:r>
          </a:p>
          <a:p>
            <a:pPr>
              <a:lnSpc>
                <a:spcPct val="110000"/>
              </a:lnSpc>
            </a:pPr>
            <a:endParaRPr lang="en-GB" sz="1400"/>
          </a:p>
          <a:p>
            <a:pPr>
              <a:lnSpc>
                <a:spcPct val="110000"/>
              </a:lnSpc>
            </a:pPr>
            <a:r>
              <a:rPr lang="en-GB" sz="1400"/>
              <a:t>a system of co-operative human activities(Barnard, 1938)</a:t>
            </a:r>
          </a:p>
          <a:p>
            <a:pPr>
              <a:lnSpc>
                <a:spcPct val="110000"/>
              </a:lnSpc>
            </a:pPr>
            <a:endParaRPr lang="en-GB" sz="1400"/>
          </a:p>
          <a:p>
            <a:pPr>
              <a:lnSpc>
                <a:spcPct val="110000"/>
              </a:lnSpc>
            </a:pPr>
            <a:r>
              <a:rPr lang="en-GB" sz="1400"/>
              <a:t>Social arrangements for the controlled performance of collective goals (Buchanan &amp; </a:t>
            </a:r>
            <a:r>
              <a:rPr lang="en-GB" sz="1400" err="1"/>
              <a:t>Huczynski</a:t>
            </a:r>
            <a:r>
              <a:rPr lang="en-GB" sz="1400"/>
              <a:t>, 1991)</a:t>
            </a:r>
          </a:p>
        </p:txBody>
      </p:sp>
      <p:pic>
        <p:nvPicPr>
          <p:cNvPr id="22" name="Picture 21">
            <a:extLst>
              <a:ext uri="{FF2B5EF4-FFF2-40B4-BE49-F238E27FC236}">
                <a16:creationId xmlns:a16="http://schemas.microsoft.com/office/drawing/2014/main" id="{BAC44D98-B853-4420-8ED4-E3792706D41A}"/>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t="1538" b="-1538"/>
          <a:stretch/>
        </p:blipFill>
        <p:spPr bwMode="black">
          <a:xfrm>
            <a:off x="0" y="6126480"/>
            <a:ext cx="9144000" cy="742950"/>
          </a:xfrm>
          <a:prstGeom prst="rect">
            <a:avLst/>
          </a:prstGeom>
        </p:spPr>
      </p:pic>
      <p:cxnSp>
        <p:nvCxnSpPr>
          <p:cNvPr id="24" name="Straight Connector 23">
            <a:extLst>
              <a:ext uri="{FF2B5EF4-FFF2-40B4-BE49-F238E27FC236}">
                <a16:creationId xmlns:a16="http://schemas.microsoft.com/office/drawing/2014/main" id="{46625410-A0A9-42B8-96F9-540C7C42CBE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28413"/>
            <a:ext cx="9144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03112882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anim calcmode="lin" valueType="num">
                                      <p:cBhvr additive="base">
                                        <p:cTn id="13"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anim calcmode="lin" valueType="num">
                                      <p:cBhvr additive="base">
                                        <p:cTn id="19"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5.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50000" t="50000" r="50000" b="50000"/>
          </a:path>
        </a:gra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29C51009-A09A-4689-8E6C-F8FC99E6A8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914377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633357" y="1600199"/>
            <a:ext cx="2654449" cy="4297680"/>
          </a:xfrm>
        </p:spPr>
        <p:txBody>
          <a:bodyPr anchor="ctr">
            <a:normAutofit/>
          </a:bodyPr>
          <a:lstStyle/>
          <a:p>
            <a:r>
              <a:rPr lang="en-GB" dirty="0"/>
              <a:t>Operating sectors</a:t>
            </a:r>
          </a:p>
        </p:txBody>
      </p:sp>
      <p:cxnSp>
        <p:nvCxnSpPr>
          <p:cNvPr id="10" name="Straight Connector 9">
            <a:extLst>
              <a:ext uri="{FF2B5EF4-FFF2-40B4-BE49-F238E27FC236}">
                <a16:creationId xmlns:a16="http://schemas.microsoft.com/office/drawing/2014/main" id="{9EC65442-F244-409C-BF44-C5D6472E810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3490722" y="2148839"/>
            <a:ext cx="0" cy="3200400"/>
          </a:xfrm>
          <a:prstGeom prst="line">
            <a:avLst/>
          </a:prstGeom>
          <a:ln w="31750"/>
        </p:spPr>
        <p:style>
          <a:lnRef idx="1">
            <a:schemeClr val="accent1"/>
          </a:lnRef>
          <a:fillRef idx="0">
            <a:schemeClr val="accent1"/>
          </a:fillRef>
          <a:effectRef idx="0">
            <a:schemeClr val="accent1"/>
          </a:effectRef>
          <a:fontRef idx="minor">
            <a:schemeClr val="tx1"/>
          </a:fontRef>
        </p:style>
      </p:cxnSp>
      <p:sp>
        <p:nvSpPr>
          <p:cNvPr id="3" name="Content Placeholder 2"/>
          <p:cNvSpPr>
            <a:spLocks noGrp="1"/>
          </p:cNvSpPr>
          <p:nvPr>
            <p:ph idx="1"/>
          </p:nvPr>
        </p:nvSpPr>
        <p:spPr>
          <a:xfrm>
            <a:off x="3693638" y="1600199"/>
            <a:ext cx="4597502" cy="4297680"/>
          </a:xfrm>
        </p:spPr>
        <p:txBody>
          <a:bodyPr anchor="ctr">
            <a:normAutofit/>
          </a:bodyPr>
          <a:lstStyle/>
          <a:p>
            <a:r>
              <a:rPr lang="en-GB" dirty="0"/>
              <a:t>Organisations operate in the:</a:t>
            </a:r>
          </a:p>
          <a:p>
            <a:pPr marL="114300" indent="0">
              <a:buNone/>
            </a:pPr>
            <a:endParaRPr lang="en-GB" dirty="0"/>
          </a:p>
          <a:p>
            <a:pPr marL="571500" indent="-457200">
              <a:buAutoNum type="arabicPeriod"/>
            </a:pPr>
            <a:r>
              <a:rPr lang="en-GB" b="1" dirty="0"/>
              <a:t>Private</a:t>
            </a:r>
            <a:r>
              <a:rPr lang="en-GB" dirty="0"/>
              <a:t> Sector where profit is normally the main goal  e.g.  Ford, Vauxhall</a:t>
            </a:r>
          </a:p>
          <a:p>
            <a:pPr marL="571500" indent="-457200">
              <a:buAutoNum type="arabicPeriod"/>
            </a:pPr>
            <a:r>
              <a:rPr lang="en-GB" b="1" dirty="0"/>
              <a:t>Public</a:t>
            </a:r>
            <a:r>
              <a:rPr lang="en-GB" dirty="0"/>
              <a:t> Sector which is government owned e.g. Police, Civil service, hospitals, parts of the rail service</a:t>
            </a:r>
          </a:p>
          <a:p>
            <a:pPr marL="571500" indent="-457200">
              <a:buAutoNum type="arabicPeriod"/>
            </a:pPr>
            <a:r>
              <a:rPr lang="en-GB" b="1" dirty="0"/>
              <a:t>Not-for-profit</a:t>
            </a:r>
            <a:r>
              <a:rPr lang="en-GB" dirty="0"/>
              <a:t> basis e.g. a charity, local groups</a:t>
            </a:r>
          </a:p>
          <a:p>
            <a:pPr marL="571500" indent="-457200">
              <a:buAutoNum type="arabicPeriod"/>
            </a:pPr>
            <a:endParaRPr lang="en-GB" dirty="0"/>
          </a:p>
        </p:txBody>
      </p:sp>
    </p:spTree>
    <p:extLst>
      <p:ext uri="{BB962C8B-B14F-4D97-AF65-F5344CB8AC3E}">
        <p14:creationId xmlns:p14="http://schemas.microsoft.com/office/powerpoint/2010/main" val="113862832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anim calcmode="lin" valueType="num">
                                      <p:cBhvr additive="base">
                                        <p:cTn id="13"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anim calcmode="lin" valueType="num">
                                      <p:cBhvr additive="base">
                                        <p:cTn id="19"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4" end="4"/>
                                            </p:txEl>
                                          </p:spTgt>
                                        </p:tgtEl>
                                        <p:attrNameLst>
                                          <p:attrName>style.visibility</p:attrName>
                                        </p:attrNameLst>
                                      </p:cBhvr>
                                      <p:to>
                                        <p:strVal val="visible"/>
                                      </p:to>
                                    </p:set>
                                    <p:anim calcmode="lin" valueType="num">
                                      <p:cBhvr additive="base">
                                        <p:cTn id="25"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6.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sp useBgFill="1">
        <p:nvSpPr>
          <p:cNvPr id="137" name="Rectangle 136">
            <a:extLst>
              <a:ext uri="{FF2B5EF4-FFF2-40B4-BE49-F238E27FC236}">
                <a16:creationId xmlns:a16="http://schemas.microsoft.com/office/drawing/2014/main" id="{143CD6E8-2E43-4178-90E2-DD4723306C6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914377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39" name="Straight Connector 138">
            <a:extLst>
              <a:ext uri="{FF2B5EF4-FFF2-40B4-BE49-F238E27FC236}">
                <a16:creationId xmlns:a16="http://schemas.microsoft.com/office/drawing/2014/main" id="{6E7C047F-7462-454D-B542-9FB83DD5534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502062" y="1847088"/>
            <a:ext cx="2148615" cy="0"/>
          </a:xfrm>
          <a:prstGeom prst="line">
            <a:avLst/>
          </a:prstGeom>
          <a:ln w="31750"/>
        </p:spPr>
        <p:style>
          <a:lnRef idx="3">
            <a:schemeClr val="accent1"/>
          </a:lnRef>
          <a:fillRef idx="0">
            <a:schemeClr val="accent1"/>
          </a:fillRef>
          <a:effectRef idx="2">
            <a:schemeClr val="accent1"/>
          </a:effectRef>
          <a:fontRef idx="minor">
            <a:schemeClr val="tx1"/>
          </a:fontRef>
        </p:style>
      </p:cxnSp>
      <p:sp>
        <p:nvSpPr>
          <p:cNvPr id="4098" name="Rectangle 2"/>
          <p:cNvSpPr>
            <a:spLocks noGrp="1" noChangeArrowheads="1"/>
          </p:cNvSpPr>
          <p:nvPr>
            <p:ph type="title"/>
          </p:nvPr>
        </p:nvSpPr>
        <p:spPr>
          <a:xfrm>
            <a:off x="6502062" y="804520"/>
            <a:ext cx="2148615" cy="1049235"/>
          </a:xfrm>
        </p:spPr>
        <p:txBody>
          <a:bodyPr>
            <a:normAutofit/>
          </a:bodyPr>
          <a:lstStyle/>
          <a:p>
            <a:pPr eaLnBrk="1" hangingPunct="1"/>
            <a:r>
              <a:rPr lang="en-GB" sz="1500" b="1"/>
              <a:t>Why do organisations exist?</a:t>
            </a:r>
            <a:br>
              <a:rPr lang="en-GB" sz="1500" b="1"/>
            </a:br>
            <a:endParaRPr lang="en-US" sz="1500" b="1"/>
          </a:p>
        </p:txBody>
      </p:sp>
      <p:sp>
        <p:nvSpPr>
          <p:cNvPr id="141" name="Rectangle 140">
            <a:extLst>
              <a:ext uri="{FF2B5EF4-FFF2-40B4-BE49-F238E27FC236}">
                <a16:creationId xmlns:a16="http://schemas.microsoft.com/office/drawing/2014/main" id="{82FE87A8-EEA8-4C5A-8567-3ED50A977F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9476"/>
            <a:ext cx="9144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p>
        </p:txBody>
      </p:sp>
      <p:grpSp>
        <p:nvGrpSpPr>
          <p:cNvPr id="143" name="Group 142">
            <a:extLst>
              <a:ext uri="{FF2B5EF4-FFF2-40B4-BE49-F238E27FC236}">
                <a16:creationId xmlns:a16="http://schemas.microsoft.com/office/drawing/2014/main" id="{38AC7332-35F9-4DA3-A5EB-C9312A8933A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74177" y="482171"/>
            <a:ext cx="5670087" cy="5149101"/>
            <a:chOff x="7463258" y="583365"/>
            <a:chExt cx="7560115" cy="5181928"/>
          </a:xfrm>
        </p:grpSpPr>
        <p:sp>
          <p:nvSpPr>
            <p:cNvPr id="144" name="Rectangle 143">
              <a:extLst>
                <a:ext uri="{FF2B5EF4-FFF2-40B4-BE49-F238E27FC236}">
                  <a16:creationId xmlns:a16="http://schemas.microsoft.com/office/drawing/2014/main" id="{4C594269-28AC-41E0-AB17-DD5A2252140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463258" y="583365"/>
              <a:ext cx="7560115" cy="5181928"/>
            </a:xfrm>
            <a:prstGeom prst="rect">
              <a:avLst/>
            </a:prstGeom>
            <a:gradFill>
              <a:gsLst>
                <a:gs pos="0">
                  <a:srgbClr val="000001"/>
                </a:gs>
                <a:gs pos="100000">
                  <a:srgbClr val="191919"/>
                </a:gs>
              </a:gsLst>
            </a:gradFill>
            <a:ln w="76200" cmpd="sng">
              <a:noFill/>
              <a:miter lim="800000"/>
            </a:ln>
            <a:effectLst>
              <a:outerShdw blurRad="127000" dist="228600" dir="4740000" sx="98000" sy="98000" algn="tl" rotWithShape="0">
                <a:srgbClr val="000000">
                  <a:alpha val="34000"/>
                </a:srgbClr>
              </a:outerShdw>
            </a:effectLst>
            <a:scene3d>
              <a:camera prst="orthographicFront"/>
              <a:lightRig rig="threePt" dir="t"/>
            </a:scene3d>
            <a:sp3d>
              <a:bevelT w="152400" h="50800" prst="softRound"/>
            </a:sp3d>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145" name="Rectangle 144">
              <a:extLst>
                <a:ext uri="{FF2B5EF4-FFF2-40B4-BE49-F238E27FC236}">
                  <a16:creationId xmlns:a16="http://schemas.microsoft.com/office/drawing/2014/main" id="{3C83FFF6-8EB3-4136-A4C9-C670D0C149E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776317" y="915807"/>
              <a:ext cx="6928279" cy="4494927"/>
            </a:xfrm>
            <a:prstGeom prst="rect">
              <a:avLst/>
            </a:prstGeom>
            <a:gradFill>
              <a:gsLst>
                <a:gs pos="0">
                  <a:srgbClr val="DADADA"/>
                </a:gs>
                <a:gs pos="100000">
                  <a:srgbClr val="FFFFFE"/>
                </a:gs>
              </a:gsLst>
              <a:lin ang="16200000" scaled="0"/>
            </a:gradFill>
            <a:ln w="50800" cmpd="sng">
              <a:solidFill>
                <a:srgbClr val="191919"/>
              </a:solidFill>
              <a:miter lim="800000"/>
            </a:ln>
            <a:effectLst>
              <a:innerShdw blurRad="63500" dist="88900" dir="14100000">
                <a:srgbClr val="000000">
                  <a:alpha val="30000"/>
                </a:srgbClr>
              </a:innerShdw>
            </a:effectLst>
            <a:scene3d>
              <a:camera prst="orthographicFront"/>
              <a:lightRig rig="threePt" dir="t"/>
            </a:scene3d>
            <a:sp3d>
              <a:bevelT prst="relaxedInset"/>
            </a:sp3d>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grpSp>
      <p:sp>
        <p:nvSpPr>
          <p:cNvPr id="147" name="Rectangle 146">
            <a:extLst>
              <a:ext uri="{FF2B5EF4-FFF2-40B4-BE49-F238E27FC236}">
                <a16:creationId xmlns:a16="http://schemas.microsoft.com/office/drawing/2014/main" id="{69BEE78F-A169-48D3-BFAE-C710A2D95F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30622" y="977099"/>
            <a:ext cx="4948294" cy="4136205"/>
          </a:xfrm>
          <a:prstGeom prst="rect">
            <a:avLst/>
          </a:prstGeom>
          <a:solidFill>
            <a:srgbClr val="FFFFFE"/>
          </a:solidFill>
          <a:ln w="6350">
            <a:solidFill>
              <a:schemeClr val="bg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5362" name="Picture 2" descr="C:\Users\bus-ad1\AppData\Local\Microsoft\Windows\Temporary Internet Files\Content.IE5\XTVVG3RM\1280px-Ford_Motor_Company_Logo.svg[1].png"/>
          <p:cNvPicPr>
            <a:picLocks noChangeAspect="1" noChangeArrowheads="1"/>
          </p:cNvPicPr>
          <p:nvPr/>
        </p:nvPicPr>
        <p:blipFill>
          <a:blip r:embed="rId3" cstate="print">
            <a:extLst>
              <a:ext uri="{28A0092B-C50C-407E-A947-70E740481C1C}">
                <a14:useLocalDpi xmlns:a14="http://schemas.microsoft.com/office/drawing/2010/main" val="0"/>
              </a:ext>
            </a:extLst>
          </a:blip>
          <a:stretch>
            <a:fillRect/>
          </a:stretch>
        </p:blipFill>
        <p:spPr bwMode="auto">
          <a:xfrm>
            <a:off x="953190" y="1686953"/>
            <a:ext cx="1787857" cy="715142"/>
          </a:xfrm>
          <a:prstGeom prst="rect">
            <a:avLst/>
          </a:prstGeom>
          <a:noFill/>
          <a:extLst>
            <a:ext uri="{909E8E84-426E-40DD-AFC4-6F175D3DCCD1}">
              <a14:hiddenFill xmlns:a14="http://schemas.microsoft.com/office/drawing/2010/main">
                <a:solidFill>
                  <a:srgbClr val="FFFFFF"/>
                </a:solidFill>
              </a14:hiddenFill>
            </a:ext>
          </a:extLst>
        </p:spPr>
      </p:pic>
      <p:pic>
        <p:nvPicPr>
          <p:cNvPr id="15363" name="Picture 3" descr="C:\Users\bus-ad1\AppData\Local\Microsoft\Windows\Temporary Internet Files\Content.IE5\HT2WP4JJ\800px-Sign_hospital.svg[1].png"/>
          <p:cNvPicPr>
            <a:picLocks noChangeAspect="1" noChangeArrowheads="1"/>
          </p:cNvPicPr>
          <p:nvPr/>
        </p:nvPicPr>
        <p:blipFill>
          <a:blip r:embed="rId4" cstate="print">
            <a:extLst>
              <a:ext uri="{28A0092B-C50C-407E-A947-70E740481C1C}">
                <a14:useLocalDpi xmlns:a14="http://schemas.microsoft.com/office/drawing/2010/main" val="0"/>
              </a:ext>
            </a:extLst>
          </a:blip>
          <a:stretch>
            <a:fillRect/>
          </a:stretch>
        </p:blipFill>
        <p:spPr bwMode="auto">
          <a:xfrm>
            <a:off x="955913" y="3171279"/>
            <a:ext cx="1785073" cy="1767221"/>
          </a:xfrm>
          <a:prstGeom prst="rect">
            <a:avLst/>
          </a:prstGeom>
          <a:noFill/>
          <a:extLst>
            <a:ext uri="{909E8E84-426E-40DD-AFC4-6F175D3DCCD1}">
              <a14:hiddenFill xmlns:a14="http://schemas.microsoft.com/office/drawing/2010/main">
                <a:solidFill>
                  <a:srgbClr val="FFFFFF"/>
                </a:solidFill>
              </a14:hiddenFill>
            </a:ext>
          </a:extLst>
        </p:spPr>
      </p:pic>
      <p:pic>
        <p:nvPicPr>
          <p:cNvPr id="15364" name="Picture 4" descr="C:\Users\bus-ad1\AppData\Local\Microsoft\Windows\Temporary Internet Files\Content.IE5\GGEUIMCR\donate-654328_640[1].png"/>
          <p:cNvPicPr>
            <a:picLocks noChangeAspect="1" noChangeArrowheads="1"/>
          </p:cNvPicPr>
          <p:nvPr/>
        </p:nvPicPr>
        <p:blipFill>
          <a:blip r:embed="rId5" cstate="print">
            <a:extLst>
              <a:ext uri="{28A0092B-C50C-407E-A947-70E740481C1C}">
                <a14:useLocalDpi xmlns:a14="http://schemas.microsoft.com/office/drawing/2010/main" val="0"/>
              </a:ext>
            </a:extLst>
          </a:blip>
          <a:stretch>
            <a:fillRect/>
          </a:stretch>
        </p:blipFill>
        <p:spPr bwMode="auto">
          <a:xfrm>
            <a:off x="2866915" y="1638640"/>
            <a:ext cx="2784646" cy="2820519"/>
          </a:xfrm>
          <a:prstGeom prst="rect">
            <a:avLst/>
          </a:prstGeom>
          <a:noFill/>
          <a:extLst>
            <a:ext uri="{909E8E84-426E-40DD-AFC4-6F175D3DCCD1}">
              <a14:hiddenFill xmlns:a14="http://schemas.microsoft.com/office/drawing/2010/main">
                <a:solidFill>
                  <a:srgbClr val="FFFFFF"/>
                </a:solidFill>
              </a14:hiddenFill>
            </a:ext>
          </a:extLst>
        </p:spPr>
      </p:pic>
      <p:sp>
        <p:nvSpPr>
          <p:cNvPr id="4099" name="Rectangle 3"/>
          <p:cNvSpPr>
            <a:spLocks noGrp="1" noChangeArrowheads="1"/>
          </p:cNvSpPr>
          <p:nvPr>
            <p:ph idx="1"/>
          </p:nvPr>
        </p:nvSpPr>
        <p:spPr>
          <a:xfrm>
            <a:off x="6502062" y="2015732"/>
            <a:ext cx="2148615" cy="3287567"/>
          </a:xfrm>
        </p:spPr>
        <p:txBody>
          <a:bodyPr>
            <a:normAutofit/>
          </a:bodyPr>
          <a:lstStyle/>
          <a:p>
            <a:pPr marL="0" indent="0" eaLnBrk="1" hangingPunct="1">
              <a:lnSpc>
                <a:spcPct val="110000"/>
              </a:lnSpc>
            </a:pPr>
            <a:endParaRPr lang="en-GB" sz="1400"/>
          </a:p>
          <a:p>
            <a:pPr marL="0" indent="0" eaLnBrk="1" hangingPunct="1">
              <a:lnSpc>
                <a:spcPct val="110000"/>
              </a:lnSpc>
            </a:pPr>
            <a:r>
              <a:rPr lang="en-GB" sz="1400"/>
              <a:t> </a:t>
            </a:r>
            <a:r>
              <a:rPr lang="en-GB" sz="1400" b="1"/>
              <a:t>To achieve a purpose, goal or objective</a:t>
            </a:r>
          </a:p>
          <a:p>
            <a:pPr marL="0" indent="0" eaLnBrk="1" hangingPunct="1">
              <a:lnSpc>
                <a:spcPct val="110000"/>
              </a:lnSpc>
              <a:buNone/>
            </a:pPr>
            <a:r>
              <a:rPr lang="en-GB" sz="1400"/>
              <a:t>e.g. to make a profit or perhaps to benefit people. </a:t>
            </a:r>
          </a:p>
          <a:p>
            <a:pPr marL="0" indent="0" eaLnBrk="1" hangingPunct="1">
              <a:lnSpc>
                <a:spcPct val="110000"/>
              </a:lnSpc>
              <a:buNone/>
            </a:pPr>
            <a:endParaRPr lang="en-GB" sz="1400"/>
          </a:p>
          <a:p>
            <a:pPr marL="0" indent="0" eaLnBrk="1" hangingPunct="1">
              <a:lnSpc>
                <a:spcPct val="110000"/>
              </a:lnSpc>
              <a:buNone/>
            </a:pPr>
            <a:r>
              <a:rPr lang="en-GB" sz="1400"/>
              <a:t>To do this they need a </a:t>
            </a:r>
            <a:r>
              <a:rPr lang="en-GB" sz="1400" b="1"/>
              <a:t>structure </a:t>
            </a:r>
            <a:r>
              <a:rPr lang="en-GB" sz="1400"/>
              <a:t>to bring individuals together to help achieve the objective. </a:t>
            </a:r>
          </a:p>
          <a:p>
            <a:pPr marL="0" indent="0" eaLnBrk="1" hangingPunct="1">
              <a:lnSpc>
                <a:spcPct val="110000"/>
              </a:lnSpc>
              <a:buNone/>
            </a:pPr>
            <a:endParaRPr lang="en-GB" sz="1400" b="1"/>
          </a:p>
          <a:p>
            <a:pPr marL="0" indent="0" eaLnBrk="1" hangingPunct="1">
              <a:lnSpc>
                <a:spcPct val="110000"/>
              </a:lnSpc>
              <a:buNone/>
            </a:pPr>
            <a:endParaRPr lang="en-GB" sz="1400" b="1"/>
          </a:p>
          <a:p>
            <a:pPr marL="0" indent="0" eaLnBrk="1" hangingPunct="1">
              <a:lnSpc>
                <a:spcPct val="110000"/>
              </a:lnSpc>
              <a:buNone/>
            </a:pPr>
            <a:endParaRPr lang="en-GB" sz="1400"/>
          </a:p>
        </p:txBody>
      </p:sp>
      <p:pic>
        <p:nvPicPr>
          <p:cNvPr id="149" name="Picture 148">
            <a:extLst>
              <a:ext uri="{FF2B5EF4-FFF2-40B4-BE49-F238E27FC236}">
                <a16:creationId xmlns:a16="http://schemas.microsoft.com/office/drawing/2014/main" id="{6ACC4EA8-710C-48CF-9C68-94358C9F0304}"/>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6">
            <a:extLst>
              <a:ext uri="{28A0092B-C50C-407E-A947-70E740481C1C}">
                <a14:useLocalDpi xmlns:a14="http://schemas.microsoft.com/office/drawing/2010/main" val="0"/>
              </a:ext>
            </a:extLst>
          </a:blip>
          <a:srcRect t="1538" b="-1538"/>
          <a:stretch/>
        </p:blipFill>
        <p:spPr bwMode="black">
          <a:xfrm>
            <a:off x="0" y="6126480"/>
            <a:ext cx="9144000" cy="742950"/>
          </a:xfrm>
          <a:prstGeom prst="rect">
            <a:avLst/>
          </a:prstGeom>
        </p:spPr>
      </p:pic>
      <p:cxnSp>
        <p:nvCxnSpPr>
          <p:cNvPr id="151" name="Straight Connector 150">
            <a:extLst>
              <a:ext uri="{FF2B5EF4-FFF2-40B4-BE49-F238E27FC236}">
                <a16:creationId xmlns:a16="http://schemas.microsoft.com/office/drawing/2014/main" id="{30B96792-043D-454C-A15D-A447F9278CC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28413"/>
            <a:ext cx="9144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815589580"/>
      </p:ext>
    </p:extLst>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098"/>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099">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4099">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4099">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098" grpId="0"/>
      <p:bldP spid="4099" grpId="0" build="p"/>
    </p:bldLst>
  </p:timing>
</p:sld>
</file>

<file path=ppt/slides/slide7.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50000" t="50000" r="50000" b="50000"/>
          </a:path>
        </a:gradFill>
        <a:effectLst/>
      </p:bgPr>
    </p:bg>
    <p:spTree>
      <p:nvGrpSpPr>
        <p:cNvPr id="1" name=""/>
        <p:cNvGrpSpPr/>
        <p:nvPr/>
      </p:nvGrpSpPr>
      <p:grpSpPr>
        <a:xfrm>
          <a:off x="0" y="0"/>
          <a:ext cx="0" cy="0"/>
          <a:chOff x="0" y="0"/>
          <a:chExt cx="0" cy="0"/>
        </a:xfrm>
      </p:grpSpPr>
      <p:sp useBgFill="1">
        <p:nvSpPr>
          <p:cNvPr id="73" name="Rectangle 72">
            <a:extLst>
              <a:ext uri="{FF2B5EF4-FFF2-40B4-BE49-F238E27FC236}">
                <a16:creationId xmlns:a16="http://schemas.microsoft.com/office/drawing/2014/main" id="{F63C748C-967B-4A7B-A90F-3EDD0F485A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27" y="0"/>
            <a:ext cx="914377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5" name="Rectangle 74">
            <a:extLst>
              <a:ext uri="{FF2B5EF4-FFF2-40B4-BE49-F238E27FC236}">
                <a16:creationId xmlns:a16="http://schemas.microsoft.com/office/drawing/2014/main" id="{C0143637-4934-44E4-B909-BAF1E7B2797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3046595" cy="6858002"/>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508" name="Footer Placeholder 3"/>
          <p:cNvSpPr>
            <a:spLocks noGrp="1"/>
          </p:cNvSpPr>
          <p:nvPr>
            <p:ph type="ftr" sz="quarter" idx="11"/>
          </p:nvPr>
        </p:nvSpPr>
        <p:spPr>
          <a:xfrm>
            <a:off x="3601188" y="329307"/>
            <a:ext cx="4454127" cy="309201"/>
          </a:xfrm>
          <a:prstGeom prst="rect">
            <a:avLst/>
          </a:prstGeom>
        </p:spPr>
        <p:txBody>
          <a:bodyPr>
            <a:normAutofit fontScale="92500" lnSpcReduction="20000"/>
          </a:bodyPr>
          <a:lstStyle/>
          <a:p>
            <a:pPr>
              <a:lnSpc>
                <a:spcPct val="90000"/>
              </a:lnSpc>
              <a:spcAft>
                <a:spcPts val="600"/>
              </a:spcAft>
            </a:pPr>
            <a:r>
              <a:rPr lang="en-GB" sz="300" dirty="0"/>
              <a:t>© 2011 John Wiley &amp; Sons Ltd.</a:t>
            </a:r>
          </a:p>
          <a:p>
            <a:pPr>
              <a:lnSpc>
                <a:spcPct val="90000"/>
              </a:lnSpc>
              <a:spcAft>
                <a:spcPts val="600"/>
              </a:spcAft>
            </a:pPr>
            <a:r>
              <a:rPr lang="en-GB" sz="300" dirty="0"/>
              <a:t>www.wileyeurope.com/college/french</a:t>
            </a:r>
          </a:p>
          <a:p>
            <a:pPr>
              <a:lnSpc>
                <a:spcPct val="90000"/>
              </a:lnSpc>
              <a:spcAft>
                <a:spcPts val="600"/>
              </a:spcAft>
            </a:pPr>
            <a:endParaRPr lang="en-GB" sz="300" dirty="0"/>
          </a:p>
          <a:p>
            <a:pPr>
              <a:lnSpc>
                <a:spcPct val="90000"/>
              </a:lnSpc>
              <a:spcAft>
                <a:spcPts val="600"/>
              </a:spcAft>
            </a:pPr>
            <a:endParaRPr lang="en-US" sz="300" dirty="0"/>
          </a:p>
          <a:p>
            <a:pPr>
              <a:lnSpc>
                <a:spcPct val="90000"/>
              </a:lnSpc>
              <a:spcAft>
                <a:spcPts val="600"/>
              </a:spcAft>
            </a:pPr>
            <a:endParaRPr lang="en-US" sz="300" dirty="0"/>
          </a:p>
        </p:txBody>
      </p:sp>
      <p:sp>
        <p:nvSpPr>
          <p:cNvPr id="21507" name="Rectangle 3"/>
          <p:cNvSpPr>
            <a:spLocks noGrp="1" noChangeArrowheads="1"/>
          </p:cNvSpPr>
          <p:nvPr>
            <p:ph idx="1"/>
          </p:nvPr>
        </p:nvSpPr>
        <p:spPr>
          <a:xfrm>
            <a:off x="3529195" y="1240077"/>
            <a:ext cx="4526120" cy="4916465"/>
          </a:xfrm>
        </p:spPr>
        <p:txBody>
          <a:bodyPr anchor="t">
            <a:normAutofit/>
          </a:bodyPr>
          <a:lstStyle/>
          <a:p>
            <a:pPr eaLnBrk="1" hangingPunct="1">
              <a:lnSpc>
                <a:spcPct val="110000"/>
              </a:lnSpc>
              <a:buFontTx/>
              <a:buNone/>
            </a:pPr>
            <a:r>
              <a:rPr lang="en-AU" sz="1700" b="1" dirty="0">
                <a:latin typeface="+mj-lt"/>
              </a:rPr>
              <a:t>Key issues affecting organisations:</a:t>
            </a:r>
          </a:p>
          <a:p>
            <a:pPr eaLnBrk="1" hangingPunct="1">
              <a:lnSpc>
                <a:spcPct val="110000"/>
              </a:lnSpc>
              <a:buFontTx/>
              <a:buNone/>
            </a:pPr>
            <a:endParaRPr lang="en-AU" sz="1700" dirty="0">
              <a:latin typeface="Helvetica" pitchFamily="34" charset="0"/>
            </a:endParaRPr>
          </a:p>
          <a:p>
            <a:pPr eaLnBrk="1" hangingPunct="1">
              <a:lnSpc>
                <a:spcPct val="110000"/>
              </a:lnSpc>
            </a:pPr>
            <a:r>
              <a:rPr lang="en-AU" sz="1700" dirty="0"/>
              <a:t>Globalisation</a:t>
            </a:r>
          </a:p>
          <a:p>
            <a:pPr eaLnBrk="1" hangingPunct="1">
              <a:lnSpc>
                <a:spcPct val="110000"/>
              </a:lnSpc>
            </a:pPr>
            <a:endParaRPr lang="en-AU" sz="1700" dirty="0"/>
          </a:p>
          <a:p>
            <a:pPr eaLnBrk="1" hangingPunct="1">
              <a:lnSpc>
                <a:spcPct val="110000"/>
              </a:lnSpc>
            </a:pPr>
            <a:r>
              <a:rPr lang="en-AU" sz="1700" dirty="0"/>
              <a:t>Changing nature of work and the workforce</a:t>
            </a:r>
          </a:p>
          <a:p>
            <a:pPr eaLnBrk="1" hangingPunct="1">
              <a:lnSpc>
                <a:spcPct val="110000"/>
              </a:lnSpc>
            </a:pPr>
            <a:endParaRPr lang="en-AU" sz="1700" dirty="0"/>
          </a:p>
          <a:p>
            <a:pPr eaLnBrk="1" hangingPunct="1">
              <a:lnSpc>
                <a:spcPct val="110000"/>
              </a:lnSpc>
            </a:pPr>
            <a:r>
              <a:rPr lang="en-AU" sz="1700" dirty="0"/>
              <a:t>Changing nature of relationships between employers and employees</a:t>
            </a:r>
          </a:p>
          <a:p>
            <a:pPr eaLnBrk="1" hangingPunct="1">
              <a:lnSpc>
                <a:spcPct val="110000"/>
              </a:lnSpc>
            </a:pPr>
            <a:endParaRPr lang="en-AU" sz="1700" dirty="0"/>
          </a:p>
          <a:p>
            <a:pPr eaLnBrk="1" hangingPunct="1">
              <a:lnSpc>
                <a:spcPct val="110000"/>
              </a:lnSpc>
            </a:pPr>
            <a:r>
              <a:rPr lang="en-AU" sz="1700" dirty="0"/>
              <a:t>Managing change </a:t>
            </a:r>
          </a:p>
          <a:p>
            <a:pPr eaLnBrk="1" hangingPunct="1">
              <a:lnSpc>
                <a:spcPct val="110000"/>
              </a:lnSpc>
            </a:pPr>
            <a:endParaRPr lang="en-AU" sz="1700" dirty="0"/>
          </a:p>
          <a:p>
            <a:pPr eaLnBrk="1" hangingPunct="1">
              <a:lnSpc>
                <a:spcPct val="110000"/>
              </a:lnSpc>
            </a:pPr>
            <a:r>
              <a:rPr lang="en-AU" sz="1700" dirty="0"/>
              <a:t>The impact of world events</a:t>
            </a:r>
          </a:p>
          <a:p>
            <a:pPr eaLnBrk="1" hangingPunct="1">
              <a:lnSpc>
                <a:spcPct val="110000"/>
              </a:lnSpc>
            </a:pPr>
            <a:endParaRPr lang="en-AU" sz="1700" dirty="0"/>
          </a:p>
        </p:txBody>
      </p:sp>
    </p:spTree>
    <p:extLst>
      <p:ext uri="{BB962C8B-B14F-4D97-AF65-F5344CB8AC3E}">
        <p14:creationId xmlns:p14="http://schemas.microsoft.com/office/powerpoint/2010/main" val="3339358316"/>
      </p:ext>
    </p:extLst>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1507">
                                            <p:txEl>
                                              <p:pRg st="0" end="0"/>
                                            </p:txEl>
                                          </p:spTgt>
                                        </p:tgtEl>
                                        <p:attrNameLst>
                                          <p:attrName>style.visibility</p:attrName>
                                        </p:attrNameLst>
                                      </p:cBhvr>
                                      <p:to>
                                        <p:strVal val="visible"/>
                                      </p:to>
                                    </p:set>
                                    <p:anim calcmode="lin" valueType="num">
                                      <p:cBhvr additive="base">
                                        <p:cTn id="7" dur="500" fill="hold"/>
                                        <p:tgtEl>
                                          <p:spTgt spid="21507">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21507">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21507">
                                            <p:txEl>
                                              <p:pRg st="2" end="2"/>
                                            </p:txEl>
                                          </p:spTgt>
                                        </p:tgtEl>
                                        <p:attrNameLst>
                                          <p:attrName>style.visibility</p:attrName>
                                        </p:attrNameLst>
                                      </p:cBhvr>
                                      <p:to>
                                        <p:strVal val="visible"/>
                                      </p:to>
                                    </p:set>
                                    <p:anim calcmode="lin" valueType="num">
                                      <p:cBhvr additive="base">
                                        <p:cTn id="13" dur="500" fill="hold"/>
                                        <p:tgtEl>
                                          <p:spTgt spid="21507">
                                            <p:txEl>
                                              <p:pRg st="2" end="2"/>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21507">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21507">
                                            <p:txEl>
                                              <p:pRg st="4" end="4"/>
                                            </p:txEl>
                                          </p:spTgt>
                                        </p:tgtEl>
                                        <p:attrNameLst>
                                          <p:attrName>style.visibility</p:attrName>
                                        </p:attrNameLst>
                                      </p:cBhvr>
                                      <p:to>
                                        <p:strVal val="visible"/>
                                      </p:to>
                                    </p:set>
                                    <p:anim calcmode="lin" valueType="num">
                                      <p:cBhvr additive="base">
                                        <p:cTn id="19" dur="500" fill="hold"/>
                                        <p:tgtEl>
                                          <p:spTgt spid="21507">
                                            <p:txEl>
                                              <p:pRg st="4" end="4"/>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21507">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21507">
                                            <p:txEl>
                                              <p:pRg st="6" end="6"/>
                                            </p:txEl>
                                          </p:spTgt>
                                        </p:tgtEl>
                                        <p:attrNameLst>
                                          <p:attrName>style.visibility</p:attrName>
                                        </p:attrNameLst>
                                      </p:cBhvr>
                                      <p:to>
                                        <p:strVal val="visible"/>
                                      </p:to>
                                    </p:set>
                                    <p:anim calcmode="lin" valueType="num">
                                      <p:cBhvr additive="base">
                                        <p:cTn id="25" dur="500" fill="hold"/>
                                        <p:tgtEl>
                                          <p:spTgt spid="21507">
                                            <p:txEl>
                                              <p:pRg st="6" end="6"/>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21507">
                                            <p:txEl>
                                              <p:pRg st="6" end="6"/>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21507">
                                            <p:txEl>
                                              <p:pRg st="8" end="8"/>
                                            </p:txEl>
                                          </p:spTgt>
                                        </p:tgtEl>
                                        <p:attrNameLst>
                                          <p:attrName>style.visibility</p:attrName>
                                        </p:attrNameLst>
                                      </p:cBhvr>
                                      <p:to>
                                        <p:strVal val="visible"/>
                                      </p:to>
                                    </p:set>
                                    <p:anim calcmode="lin" valueType="num">
                                      <p:cBhvr additive="base">
                                        <p:cTn id="31" dur="500" fill="hold"/>
                                        <p:tgtEl>
                                          <p:spTgt spid="21507">
                                            <p:txEl>
                                              <p:pRg st="8" end="8"/>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21507">
                                            <p:txEl>
                                              <p:pRg st="8" end="8"/>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grpId="0" nodeType="clickEffect">
                                  <p:stCondLst>
                                    <p:cond delay="0"/>
                                  </p:stCondLst>
                                  <p:childTnLst>
                                    <p:set>
                                      <p:cBhvr>
                                        <p:cTn id="36" dur="1" fill="hold">
                                          <p:stCondLst>
                                            <p:cond delay="0"/>
                                          </p:stCondLst>
                                        </p:cTn>
                                        <p:tgtEl>
                                          <p:spTgt spid="21507">
                                            <p:txEl>
                                              <p:pRg st="10" end="10"/>
                                            </p:txEl>
                                          </p:spTgt>
                                        </p:tgtEl>
                                        <p:attrNameLst>
                                          <p:attrName>style.visibility</p:attrName>
                                        </p:attrNameLst>
                                      </p:cBhvr>
                                      <p:to>
                                        <p:strVal val="visible"/>
                                      </p:to>
                                    </p:set>
                                    <p:anim calcmode="lin" valueType="num">
                                      <p:cBhvr additive="base">
                                        <p:cTn id="37" dur="500" fill="hold"/>
                                        <p:tgtEl>
                                          <p:spTgt spid="21507">
                                            <p:txEl>
                                              <p:pRg st="10" end="10"/>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21507">
                                            <p:txEl>
                                              <p:pRg st="10" end="10"/>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1507" grpId="0" build="p"/>
    </p:bldLst>
  </p:timing>
</p:sld>
</file>

<file path=ppt/slides/slide8.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sp useBgFill="1">
        <p:nvSpPr>
          <p:cNvPr id="76" name="Rectangle 75">
            <a:extLst>
              <a:ext uri="{FF2B5EF4-FFF2-40B4-BE49-F238E27FC236}">
                <a16:creationId xmlns:a16="http://schemas.microsoft.com/office/drawing/2014/main" id="{7C70BFDB-979D-4D01-8764-154458F98B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914377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8" name="Rectangle 77">
            <a:extLst>
              <a:ext uri="{FF2B5EF4-FFF2-40B4-BE49-F238E27FC236}">
                <a16:creationId xmlns:a16="http://schemas.microsoft.com/office/drawing/2014/main" id="{45FCB5B7-E85D-4C9D-AE9B-2B04C20D7C3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9476"/>
            <a:ext cx="9144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p>
        </p:txBody>
      </p:sp>
      <p:grpSp>
        <p:nvGrpSpPr>
          <p:cNvPr id="80" name="Group 79">
            <a:extLst>
              <a:ext uri="{FF2B5EF4-FFF2-40B4-BE49-F238E27FC236}">
                <a16:creationId xmlns:a16="http://schemas.microsoft.com/office/drawing/2014/main" id="{4C48EA7D-6DFA-4BAB-B557-0D500356BE3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74179" y="482171"/>
            <a:ext cx="3055900" cy="5149101"/>
            <a:chOff x="632239" y="482171"/>
            <a:chExt cx="4074533" cy="5149101"/>
          </a:xfrm>
        </p:grpSpPr>
        <p:sp>
          <p:nvSpPr>
            <p:cNvPr id="81" name="Rectangle 80">
              <a:extLst>
                <a:ext uri="{FF2B5EF4-FFF2-40B4-BE49-F238E27FC236}">
                  <a16:creationId xmlns:a16="http://schemas.microsoft.com/office/drawing/2014/main" id="{0A792C74-3AEF-46D7-BB84-FE0A1C9FDD8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239" y="482171"/>
              <a:ext cx="4074533" cy="5149101"/>
            </a:xfrm>
            <a:prstGeom prst="rect">
              <a:avLst/>
            </a:prstGeom>
            <a:gradFill>
              <a:gsLst>
                <a:gs pos="0">
                  <a:srgbClr val="000001"/>
                </a:gs>
                <a:gs pos="100000">
                  <a:srgbClr val="191919"/>
                </a:gs>
              </a:gsLst>
            </a:gradFill>
            <a:ln w="76200" cmpd="sng">
              <a:noFill/>
              <a:miter lim="800000"/>
            </a:ln>
            <a:effectLst>
              <a:outerShdw blurRad="127000" dist="228600" dir="4740000" sx="98000" sy="98000" algn="tl" rotWithShape="0">
                <a:srgbClr val="000000">
                  <a:alpha val="34000"/>
                </a:srgbClr>
              </a:outerShdw>
            </a:effectLst>
            <a:scene3d>
              <a:camera prst="orthographicFront"/>
              <a:lightRig rig="threePt" dir="t"/>
            </a:scene3d>
            <a:sp3d>
              <a:bevelT w="152400" h="50800" prst="softRound"/>
            </a:sp3d>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82" name="Rectangle 81">
              <a:extLst>
                <a:ext uri="{FF2B5EF4-FFF2-40B4-BE49-F238E27FC236}">
                  <a16:creationId xmlns:a16="http://schemas.microsoft.com/office/drawing/2014/main" id="{E3F01C4D-F010-44B1-B80D-DE6D0036F40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45298" y="812507"/>
              <a:ext cx="3450289" cy="4466452"/>
            </a:xfrm>
            <a:prstGeom prst="rect">
              <a:avLst/>
            </a:prstGeom>
            <a:gradFill>
              <a:gsLst>
                <a:gs pos="0">
                  <a:srgbClr val="DADADA"/>
                </a:gs>
                <a:gs pos="100000">
                  <a:srgbClr val="FFFFFE"/>
                </a:gs>
              </a:gsLst>
              <a:lin ang="16200000" scaled="0"/>
            </a:gradFill>
            <a:ln w="50800" cmpd="sng">
              <a:solidFill>
                <a:srgbClr val="191919"/>
              </a:solidFill>
              <a:miter lim="800000"/>
            </a:ln>
            <a:effectLst>
              <a:innerShdw blurRad="63500" dist="88900" dir="14100000">
                <a:srgbClr val="000000">
                  <a:alpha val="30000"/>
                </a:srgbClr>
              </a:innerShdw>
            </a:effectLst>
            <a:scene3d>
              <a:camera prst="orthographicFront"/>
              <a:lightRig rig="threePt" dir="t"/>
            </a:scene3d>
            <a:sp3d>
              <a:bevelT prst="relaxedInset"/>
            </a:sp3d>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grpSp>
      <p:sp>
        <p:nvSpPr>
          <p:cNvPr id="84" name="Rectangle 83">
            <a:extLst>
              <a:ext uri="{FF2B5EF4-FFF2-40B4-BE49-F238E27FC236}">
                <a16:creationId xmlns:a16="http://schemas.microsoft.com/office/drawing/2014/main" id="{66DEDBC9-7E02-4AC1-84C0-28900C560B7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30281" y="977965"/>
            <a:ext cx="2343386" cy="4135339"/>
          </a:xfrm>
          <a:prstGeom prst="rect">
            <a:avLst/>
          </a:prstGeom>
          <a:solidFill>
            <a:schemeClr val="bg1"/>
          </a:solidFill>
          <a:ln w="6350">
            <a:solidFill>
              <a:schemeClr val="bg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86" name="Straight Connector 85">
            <a:extLst>
              <a:ext uri="{FF2B5EF4-FFF2-40B4-BE49-F238E27FC236}">
                <a16:creationId xmlns:a16="http://schemas.microsoft.com/office/drawing/2014/main" id="{5D8167BA-4647-4588-9EF8-AFA0496DC82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3892769" y="1847088"/>
            <a:ext cx="4161029" cy="0"/>
          </a:xfrm>
          <a:prstGeom prst="line">
            <a:avLst/>
          </a:prstGeom>
          <a:ln w="31750"/>
        </p:spPr>
        <p:style>
          <a:lnRef idx="3">
            <a:schemeClr val="accent1"/>
          </a:lnRef>
          <a:fillRef idx="0">
            <a:schemeClr val="accent1"/>
          </a:fillRef>
          <a:effectRef idx="2">
            <a:schemeClr val="accent1"/>
          </a:effectRef>
          <a:fontRef idx="minor">
            <a:schemeClr val="tx1"/>
          </a:fontRef>
        </p:style>
      </p:cxnSp>
      <p:sp>
        <p:nvSpPr>
          <p:cNvPr id="22531" name="Rectangle 4"/>
          <p:cNvSpPr>
            <a:spLocks noGrp="1" noChangeArrowheads="1"/>
          </p:cNvSpPr>
          <p:nvPr>
            <p:ph type="title"/>
          </p:nvPr>
        </p:nvSpPr>
        <p:spPr>
          <a:xfrm>
            <a:off x="3891032" y="804520"/>
            <a:ext cx="4162766" cy="1049235"/>
          </a:xfrm>
        </p:spPr>
        <p:txBody>
          <a:bodyPr>
            <a:normAutofit/>
          </a:bodyPr>
          <a:lstStyle/>
          <a:p>
            <a:pPr eaLnBrk="1" hangingPunct="1"/>
            <a:r>
              <a:rPr lang="en-AU" sz="2000" b="1"/>
              <a:t>Moving from traditional </a:t>
            </a:r>
            <a:br>
              <a:rPr lang="en-AU" sz="2000" b="1"/>
            </a:br>
            <a:r>
              <a:rPr lang="en-AU" sz="2000" b="1"/>
              <a:t>to re-engineered values (</a:t>
            </a:r>
            <a:r>
              <a:rPr lang="en-AU" sz="2000" b="1" err="1"/>
              <a:t>i</a:t>
            </a:r>
            <a:r>
              <a:rPr lang="en-AU" sz="2000" b="1"/>
              <a:t>)</a:t>
            </a:r>
          </a:p>
        </p:txBody>
      </p:sp>
      <p:sp>
        <p:nvSpPr>
          <p:cNvPr id="22533" name="Footer Placeholder 3"/>
          <p:cNvSpPr>
            <a:spLocks noGrp="1"/>
          </p:cNvSpPr>
          <p:nvPr>
            <p:ph type="ftr" sz="quarter" idx="11"/>
          </p:nvPr>
        </p:nvSpPr>
        <p:spPr>
          <a:xfrm>
            <a:off x="3891032" y="329309"/>
            <a:ext cx="4162766" cy="309201"/>
          </a:xfrm>
          <a:prstGeom prst="rect">
            <a:avLst/>
          </a:prstGeom>
        </p:spPr>
        <p:txBody>
          <a:bodyPr>
            <a:normAutofit fontScale="92500" lnSpcReduction="20000"/>
          </a:bodyPr>
          <a:lstStyle/>
          <a:p>
            <a:pPr>
              <a:lnSpc>
                <a:spcPct val="90000"/>
              </a:lnSpc>
              <a:spcAft>
                <a:spcPts val="600"/>
              </a:spcAft>
            </a:pPr>
            <a:r>
              <a:rPr lang="en-GB" sz="300"/>
              <a:t>© 2011 John Wiley &amp; Sons Ltd.</a:t>
            </a:r>
          </a:p>
          <a:p>
            <a:pPr>
              <a:lnSpc>
                <a:spcPct val="90000"/>
              </a:lnSpc>
              <a:spcAft>
                <a:spcPts val="600"/>
              </a:spcAft>
            </a:pPr>
            <a:r>
              <a:rPr lang="en-GB" sz="300"/>
              <a:t>www.wileyeurope.com/college/french</a:t>
            </a:r>
          </a:p>
          <a:p>
            <a:pPr>
              <a:lnSpc>
                <a:spcPct val="90000"/>
              </a:lnSpc>
              <a:spcAft>
                <a:spcPts val="600"/>
              </a:spcAft>
            </a:pPr>
            <a:endParaRPr lang="en-GB" sz="300"/>
          </a:p>
          <a:p>
            <a:pPr>
              <a:lnSpc>
                <a:spcPct val="90000"/>
              </a:lnSpc>
              <a:spcAft>
                <a:spcPts val="600"/>
              </a:spcAft>
            </a:pPr>
            <a:endParaRPr lang="en-US" sz="300"/>
          </a:p>
          <a:p>
            <a:pPr>
              <a:lnSpc>
                <a:spcPct val="90000"/>
              </a:lnSpc>
              <a:spcAft>
                <a:spcPts val="600"/>
              </a:spcAft>
            </a:pPr>
            <a:endParaRPr lang="en-US" sz="300"/>
          </a:p>
        </p:txBody>
      </p:sp>
      <p:pic>
        <p:nvPicPr>
          <p:cNvPr id="73" name="Graphic 72" descr="Office Worker">
            <a:extLst>
              <a:ext uri="{FF2B5EF4-FFF2-40B4-BE49-F238E27FC236}">
                <a16:creationId xmlns:a16="http://schemas.microsoft.com/office/drawing/2014/main" id="{45796A25-46B3-43B7-93D7-DF776DEB26E3}"/>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964078" y="1999767"/>
            <a:ext cx="2099327" cy="2099327"/>
          </a:xfrm>
          <a:prstGeom prst="rect">
            <a:avLst/>
          </a:prstGeom>
        </p:spPr>
      </p:pic>
      <p:sp>
        <p:nvSpPr>
          <p:cNvPr id="8" name="Rectangle 3"/>
          <p:cNvSpPr>
            <a:spLocks noGrp="1" noChangeArrowheads="1"/>
          </p:cNvSpPr>
          <p:nvPr>
            <p:ph idx="1"/>
          </p:nvPr>
        </p:nvSpPr>
        <p:spPr>
          <a:xfrm>
            <a:off x="3891032" y="2015732"/>
            <a:ext cx="4162766" cy="3450613"/>
          </a:xfrm>
        </p:spPr>
        <p:txBody>
          <a:bodyPr>
            <a:normAutofit/>
          </a:bodyPr>
          <a:lstStyle/>
          <a:p>
            <a:pPr eaLnBrk="1" hangingPunct="1">
              <a:lnSpc>
                <a:spcPct val="110000"/>
              </a:lnSpc>
              <a:buFontTx/>
              <a:buNone/>
              <a:defRPr/>
            </a:pPr>
            <a:r>
              <a:rPr lang="en-AU" sz="1600" b="1">
                <a:latin typeface="+mj-lt"/>
              </a:rPr>
              <a:t>Traditional work values</a:t>
            </a:r>
          </a:p>
          <a:p>
            <a:pPr eaLnBrk="1" hangingPunct="1">
              <a:lnSpc>
                <a:spcPct val="110000"/>
              </a:lnSpc>
              <a:defRPr/>
            </a:pPr>
            <a:r>
              <a:rPr lang="en-AU" sz="1600">
                <a:latin typeface="+mj-lt"/>
              </a:rPr>
              <a:t>The boss pays our salary; keep the boss happy</a:t>
            </a:r>
          </a:p>
          <a:p>
            <a:pPr eaLnBrk="1" hangingPunct="1">
              <a:lnSpc>
                <a:spcPct val="110000"/>
              </a:lnSpc>
              <a:defRPr/>
            </a:pPr>
            <a:r>
              <a:rPr lang="en-AU" sz="1600">
                <a:latin typeface="+mj-lt"/>
              </a:rPr>
              <a:t>To keep your job, stay quiet, don’t make waves</a:t>
            </a:r>
          </a:p>
          <a:p>
            <a:pPr eaLnBrk="1" hangingPunct="1">
              <a:lnSpc>
                <a:spcPct val="110000"/>
              </a:lnSpc>
              <a:defRPr/>
            </a:pPr>
            <a:r>
              <a:rPr lang="en-AU" sz="1600">
                <a:latin typeface="+mj-lt"/>
              </a:rPr>
              <a:t>When things go wrong, pass problems to others</a:t>
            </a:r>
          </a:p>
          <a:p>
            <a:pPr eaLnBrk="1" hangingPunct="1">
              <a:lnSpc>
                <a:spcPct val="110000"/>
              </a:lnSpc>
              <a:defRPr/>
            </a:pPr>
            <a:r>
              <a:rPr lang="en-AU" sz="1600">
                <a:latin typeface="+mj-lt"/>
              </a:rPr>
              <a:t>A good manager builds an empire</a:t>
            </a:r>
          </a:p>
          <a:p>
            <a:pPr eaLnBrk="1" hangingPunct="1">
              <a:lnSpc>
                <a:spcPct val="110000"/>
              </a:lnSpc>
              <a:defRPr/>
            </a:pPr>
            <a:r>
              <a:rPr lang="en-AU" sz="1600">
                <a:latin typeface="+mj-lt"/>
              </a:rPr>
              <a:t>The future is predictable; past success means future success</a:t>
            </a:r>
          </a:p>
        </p:txBody>
      </p:sp>
      <p:pic>
        <p:nvPicPr>
          <p:cNvPr id="88" name="Picture 87">
            <a:extLst>
              <a:ext uri="{FF2B5EF4-FFF2-40B4-BE49-F238E27FC236}">
                <a16:creationId xmlns:a16="http://schemas.microsoft.com/office/drawing/2014/main" id="{BAC44D98-B853-4420-8ED4-E3792706D41A}"/>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t="1538" b="-1538"/>
          <a:stretch/>
        </p:blipFill>
        <p:spPr bwMode="black">
          <a:xfrm>
            <a:off x="0" y="6126480"/>
            <a:ext cx="9144000" cy="742950"/>
          </a:xfrm>
          <a:prstGeom prst="rect">
            <a:avLst/>
          </a:prstGeom>
        </p:spPr>
      </p:pic>
      <p:cxnSp>
        <p:nvCxnSpPr>
          <p:cNvPr id="90" name="Straight Connector 89">
            <a:extLst>
              <a:ext uri="{FF2B5EF4-FFF2-40B4-BE49-F238E27FC236}">
                <a16:creationId xmlns:a16="http://schemas.microsoft.com/office/drawing/2014/main" id="{46625410-A0A9-42B8-96F9-540C7C42CBE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28413"/>
            <a:ext cx="9144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314394327"/>
      </p:ext>
    </p:extLst>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8">
                                            <p:txEl>
                                              <p:pRg st="0" end="0"/>
                                            </p:txEl>
                                          </p:spTgt>
                                        </p:tgtEl>
                                        <p:attrNameLst>
                                          <p:attrName>style.visibility</p:attrName>
                                        </p:attrNameLst>
                                      </p:cBhvr>
                                      <p:to>
                                        <p:strVal val="visible"/>
                                      </p:to>
                                    </p:set>
                                    <p:anim calcmode="lin" valueType="num">
                                      <p:cBhvr additive="base">
                                        <p:cTn id="7" dur="500" fill="hold"/>
                                        <p:tgtEl>
                                          <p:spTgt spid="8">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8">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8">
                                            <p:txEl>
                                              <p:pRg st="1" end="1"/>
                                            </p:txEl>
                                          </p:spTgt>
                                        </p:tgtEl>
                                        <p:attrNameLst>
                                          <p:attrName>style.visibility</p:attrName>
                                        </p:attrNameLst>
                                      </p:cBhvr>
                                      <p:to>
                                        <p:strVal val="visible"/>
                                      </p:to>
                                    </p:set>
                                    <p:anim calcmode="lin" valueType="num">
                                      <p:cBhvr additive="base">
                                        <p:cTn id="13" dur="500" fill="hold"/>
                                        <p:tgtEl>
                                          <p:spTgt spid="8">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8">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8">
                                            <p:txEl>
                                              <p:pRg st="2" end="2"/>
                                            </p:txEl>
                                          </p:spTgt>
                                        </p:tgtEl>
                                        <p:attrNameLst>
                                          <p:attrName>style.visibility</p:attrName>
                                        </p:attrNameLst>
                                      </p:cBhvr>
                                      <p:to>
                                        <p:strVal val="visible"/>
                                      </p:to>
                                    </p:set>
                                    <p:anim calcmode="lin" valueType="num">
                                      <p:cBhvr additive="base">
                                        <p:cTn id="19" dur="500" fill="hold"/>
                                        <p:tgtEl>
                                          <p:spTgt spid="8">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8">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8">
                                            <p:txEl>
                                              <p:pRg st="3" end="3"/>
                                            </p:txEl>
                                          </p:spTgt>
                                        </p:tgtEl>
                                        <p:attrNameLst>
                                          <p:attrName>style.visibility</p:attrName>
                                        </p:attrNameLst>
                                      </p:cBhvr>
                                      <p:to>
                                        <p:strVal val="visible"/>
                                      </p:to>
                                    </p:set>
                                    <p:anim calcmode="lin" valueType="num">
                                      <p:cBhvr additive="base">
                                        <p:cTn id="25" dur="500" fill="hold"/>
                                        <p:tgtEl>
                                          <p:spTgt spid="8">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8">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8">
                                            <p:txEl>
                                              <p:pRg st="4" end="4"/>
                                            </p:txEl>
                                          </p:spTgt>
                                        </p:tgtEl>
                                        <p:attrNameLst>
                                          <p:attrName>style.visibility</p:attrName>
                                        </p:attrNameLst>
                                      </p:cBhvr>
                                      <p:to>
                                        <p:strVal val="visible"/>
                                      </p:to>
                                    </p:set>
                                    <p:anim calcmode="lin" valueType="num">
                                      <p:cBhvr additive="base">
                                        <p:cTn id="31" dur="500" fill="hold"/>
                                        <p:tgtEl>
                                          <p:spTgt spid="8">
                                            <p:txEl>
                                              <p:pRg st="4" end="4"/>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8">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grpId="0" nodeType="clickEffect">
                                  <p:stCondLst>
                                    <p:cond delay="0"/>
                                  </p:stCondLst>
                                  <p:childTnLst>
                                    <p:set>
                                      <p:cBhvr>
                                        <p:cTn id="36" dur="1" fill="hold">
                                          <p:stCondLst>
                                            <p:cond delay="0"/>
                                          </p:stCondLst>
                                        </p:cTn>
                                        <p:tgtEl>
                                          <p:spTgt spid="8">
                                            <p:txEl>
                                              <p:pRg st="5" end="5"/>
                                            </p:txEl>
                                          </p:spTgt>
                                        </p:tgtEl>
                                        <p:attrNameLst>
                                          <p:attrName>style.visibility</p:attrName>
                                        </p:attrNameLst>
                                      </p:cBhvr>
                                      <p:to>
                                        <p:strVal val="visible"/>
                                      </p:to>
                                    </p:set>
                                    <p:anim calcmode="lin" valueType="num">
                                      <p:cBhvr additive="base">
                                        <p:cTn id="37" dur="500" fill="hold"/>
                                        <p:tgtEl>
                                          <p:spTgt spid="8">
                                            <p:txEl>
                                              <p:pRg st="5" end="5"/>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8">
                                            <p:txEl>
                                              <p:pRg st="5" end="5"/>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build="p"/>
    </p:bldLst>
  </p:timing>
</p:sld>
</file>

<file path=ppt/slides/slide9.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sp useBgFill="1">
        <p:nvSpPr>
          <p:cNvPr id="138" name="Rectangle 137">
            <a:extLst>
              <a:ext uri="{FF2B5EF4-FFF2-40B4-BE49-F238E27FC236}">
                <a16:creationId xmlns:a16="http://schemas.microsoft.com/office/drawing/2014/main" id="{1669046F-5838-4C7A-BBE8-A77F40FD9C7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914377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0" name="Rectangle 139">
            <a:extLst>
              <a:ext uri="{FF2B5EF4-FFF2-40B4-BE49-F238E27FC236}">
                <a16:creationId xmlns:a16="http://schemas.microsoft.com/office/drawing/2014/main" id="{2D5E6CDB-92ED-43A1-9491-C46E2C8E99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9476"/>
            <a:ext cx="9144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p>
        </p:txBody>
      </p:sp>
      <p:grpSp>
        <p:nvGrpSpPr>
          <p:cNvPr id="142" name="Group 141">
            <a:extLst>
              <a:ext uri="{FF2B5EF4-FFF2-40B4-BE49-F238E27FC236}">
                <a16:creationId xmlns:a16="http://schemas.microsoft.com/office/drawing/2014/main" id="{EBB966BC-DC49-4138-8DEF-B1CD1303392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74177" y="482171"/>
            <a:ext cx="4578249" cy="5149101"/>
            <a:chOff x="632237" y="482171"/>
            <a:chExt cx="6104331" cy="5149101"/>
          </a:xfrm>
        </p:grpSpPr>
        <p:sp>
          <p:nvSpPr>
            <p:cNvPr id="143" name="Rectangle 142">
              <a:extLst>
                <a:ext uri="{FF2B5EF4-FFF2-40B4-BE49-F238E27FC236}">
                  <a16:creationId xmlns:a16="http://schemas.microsoft.com/office/drawing/2014/main" id="{EDD0BD06-EC5B-4F0E-A221-562BC2BA69B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237" y="482171"/>
              <a:ext cx="6104331" cy="5149101"/>
            </a:xfrm>
            <a:prstGeom prst="rect">
              <a:avLst/>
            </a:prstGeom>
            <a:gradFill>
              <a:gsLst>
                <a:gs pos="0">
                  <a:srgbClr val="000001"/>
                </a:gs>
                <a:gs pos="100000">
                  <a:srgbClr val="191919"/>
                </a:gs>
              </a:gsLst>
            </a:gradFill>
            <a:ln w="76200" cmpd="sng">
              <a:noFill/>
              <a:miter lim="800000"/>
            </a:ln>
            <a:effectLst>
              <a:outerShdw blurRad="127000" dist="228600" dir="4740000" sx="98000" sy="98000" algn="tl" rotWithShape="0">
                <a:srgbClr val="000000">
                  <a:alpha val="34000"/>
                </a:srgbClr>
              </a:outerShdw>
            </a:effectLst>
            <a:scene3d>
              <a:camera prst="orthographicFront"/>
              <a:lightRig rig="threePt" dir="t"/>
            </a:scene3d>
            <a:sp3d>
              <a:bevelT w="152400" h="50800" prst="softRound"/>
            </a:sp3d>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144" name="Rectangle 143">
              <a:extLst>
                <a:ext uri="{FF2B5EF4-FFF2-40B4-BE49-F238E27FC236}">
                  <a16:creationId xmlns:a16="http://schemas.microsoft.com/office/drawing/2014/main" id="{634200B3-EC47-4A5B-A640-7118BF6AD27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45296" y="812507"/>
              <a:ext cx="5471355" cy="4466452"/>
            </a:xfrm>
            <a:prstGeom prst="rect">
              <a:avLst/>
            </a:prstGeom>
            <a:gradFill>
              <a:gsLst>
                <a:gs pos="0">
                  <a:srgbClr val="DADADA"/>
                </a:gs>
                <a:gs pos="100000">
                  <a:srgbClr val="FFFFFE"/>
                </a:gs>
              </a:gsLst>
              <a:lin ang="16200000" scaled="0"/>
            </a:gradFill>
            <a:ln w="50800" cmpd="sng">
              <a:solidFill>
                <a:srgbClr val="191919"/>
              </a:solidFill>
              <a:miter lim="800000"/>
            </a:ln>
            <a:effectLst>
              <a:innerShdw blurRad="63500" dist="88900" dir="14100000">
                <a:srgbClr val="000000">
                  <a:alpha val="30000"/>
                </a:srgbClr>
              </a:innerShdw>
            </a:effectLst>
            <a:scene3d>
              <a:camera prst="orthographicFront"/>
              <a:lightRig rig="threePt" dir="t"/>
            </a:scene3d>
            <a:sp3d>
              <a:bevelT prst="relaxedInset"/>
            </a:sp3d>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grpSp>
      <p:sp>
        <p:nvSpPr>
          <p:cNvPr id="146" name="Rectangle 145">
            <a:extLst>
              <a:ext uri="{FF2B5EF4-FFF2-40B4-BE49-F238E27FC236}">
                <a16:creationId xmlns:a16="http://schemas.microsoft.com/office/drawing/2014/main" id="{23B9DAF8-7DB4-40CB-85F8-7E02F95C6CA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30281" y="984450"/>
            <a:ext cx="3859185" cy="4135339"/>
          </a:xfrm>
          <a:prstGeom prst="rect">
            <a:avLst/>
          </a:prstGeom>
          <a:solidFill>
            <a:schemeClr val="bg1"/>
          </a:solidFill>
          <a:ln w="6350">
            <a:solidFill>
              <a:schemeClr val="bg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48" name="Straight Connector 147">
            <a:extLst>
              <a:ext uri="{FF2B5EF4-FFF2-40B4-BE49-F238E27FC236}">
                <a16:creationId xmlns:a16="http://schemas.microsoft.com/office/drawing/2014/main" id="{606AED2C-61BA-485C-9DD4-B23B6280F9D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413521" y="1847088"/>
            <a:ext cx="2640276" cy="0"/>
          </a:xfrm>
          <a:prstGeom prst="line">
            <a:avLst/>
          </a:prstGeom>
          <a:ln w="31750"/>
        </p:spPr>
        <p:style>
          <a:lnRef idx="3">
            <a:schemeClr val="accent1"/>
          </a:lnRef>
          <a:fillRef idx="0">
            <a:schemeClr val="accent1"/>
          </a:fillRef>
          <a:effectRef idx="2">
            <a:schemeClr val="accent1"/>
          </a:effectRef>
          <a:fontRef idx="minor">
            <a:schemeClr val="tx1"/>
          </a:fontRef>
        </p:style>
      </p:cxnSp>
      <p:sp>
        <p:nvSpPr>
          <p:cNvPr id="23555" name="Rectangle 4"/>
          <p:cNvSpPr>
            <a:spLocks noGrp="1" noChangeArrowheads="1"/>
          </p:cNvSpPr>
          <p:nvPr>
            <p:ph type="title"/>
          </p:nvPr>
        </p:nvSpPr>
        <p:spPr>
          <a:xfrm>
            <a:off x="5413522" y="804520"/>
            <a:ext cx="2640275" cy="1049235"/>
          </a:xfrm>
        </p:spPr>
        <p:txBody>
          <a:bodyPr>
            <a:normAutofit/>
          </a:bodyPr>
          <a:lstStyle/>
          <a:p>
            <a:pPr eaLnBrk="1" hangingPunct="1"/>
            <a:r>
              <a:rPr lang="en-AU" sz="1500" b="1"/>
              <a:t>Moving from traditional to </a:t>
            </a:r>
            <a:br>
              <a:rPr lang="en-AU" sz="1500" b="1"/>
            </a:br>
            <a:r>
              <a:rPr lang="en-AU" sz="1500" b="1"/>
              <a:t>re-engineered values (ii)</a:t>
            </a:r>
          </a:p>
        </p:txBody>
      </p:sp>
      <p:sp>
        <p:nvSpPr>
          <p:cNvPr id="23557" name="Footer Placeholder 3"/>
          <p:cNvSpPr>
            <a:spLocks noGrp="1"/>
          </p:cNvSpPr>
          <p:nvPr>
            <p:ph type="ftr" sz="quarter" idx="11"/>
          </p:nvPr>
        </p:nvSpPr>
        <p:spPr>
          <a:xfrm>
            <a:off x="5413521" y="329309"/>
            <a:ext cx="2640276" cy="309201"/>
          </a:xfrm>
          <a:prstGeom prst="rect">
            <a:avLst/>
          </a:prstGeom>
        </p:spPr>
        <p:txBody>
          <a:bodyPr>
            <a:normAutofit fontScale="92500" lnSpcReduction="20000"/>
          </a:bodyPr>
          <a:lstStyle/>
          <a:p>
            <a:pPr>
              <a:lnSpc>
                <a:spcPct val="90000"/>
              </a:lnSpc>
              <a:spcAft>
                <a:spcPts val="600"/>
              </a:spcAft>
            </a:pPr>
            <a:r>
              <a:rPr lang="en-GB" sz="300"/>
              <a:t>© 2011 John Wiley &amp; Sons Ltd.</a:t>
            </a:r>
          </a:p>
          <a:p>
            <a:pPr>
              <a:lnSpc>
                <a:spcPct val="90000"/>
              </a:lnSpc>
              <a:spcAft>
                <a:spcPts val="600"/>
              </a:spcAft>
            </a:pPr>
            <a:r>
              <a:rPr lang="en-GB" sz="300"/>
              <a:t>www.wileyeurope.com/college/french</a:t>
            </a:r>
          </a:p>
          <a:p>
            <a:pPr>
              <a:lnSpc>
                <a:spcPct val="90000"/>
              </a:lnSpc>
              <a:spcAft>
                <a:spcPts val="600"/>
              </a:spcAft>
            </a:pPr>
            <a:endParaRPr lang="en-GB" sz="300"/>
          </a:p>
          <a:p>
            <a:pPr>
              <a:lnSpc>
                <a:spcPct val="90000"/>
              </a:lnSpc>
              <a:spcAft>
                <a:spcPts val="600"/>
              </a:spcAft>
            </a:pPr>
            <a:endParaRPr lang="en-US" sz="300"/>
          </a:p>
          <a:p>
            <a:pPr>
              <a:lnSpc>
                <a:spcPct val="90000"/>
              </a:lnSpc>
              <a:spcAft>
                <a:spcPts val="600"/>
              </a:spcAft>
            </a:pPr>
            <a:endParaRPr lang="en-US" sz="300"/>
          </a:p>
        </p:txBody>
      </p:sp>
      <p:pic>
        <p:nvPicPr>
          <p:cNvPr id="18434" name="Picture 2" descr="C:\Users\bus-ad1\AppData\Local\Microsoft\Windows\Temporary Internet Files\Content.IE5\XTVVG3RM\8273664657_a7c00f5821_z[1].jpg"/>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953417" y="1240000"/>
            <a:ext cx="3618861" cy="3618861"/>
          </a:xfrm>
          <a:prstGeom prst="rect">
            <a:avLst/>
          </a:prstGeom>
          <a:noFill/>
          <a:extLst>
            <a:ext uri="{909E8E84-426E-40DD-AFC4-6F175D3DCCD1}">
              <a14:hiddenFill xmlns:a14="http://schemas.microsoft.com/office/drawing/2010/main">
                <a:solidFill>
                  <a:srgbClr val="FFFFFF"/>
                </a:solidFill>
              </a14:hiddenFill>
            </a:ext>
          </a:extLst>
        </p:spPr>
      </p:pic>
      <p:sp>
        <p:nvSpPr>
          <p:cNvPr id="7" name="Rectangle 3"/>
          <p:cNvSpPr>
            <a:spLocks noGrp="1" noChangeArrowheads="1"/>
          </p:cNvSpPr>
          <p:nvPr>
            <p:ph idx="1"/>
          </p:nvPr>
        </p:nvSpPr>
        <p:spPr>
          <a:xfrm>
            <a:off x="5413521" y="2015732"/>
            <a:ext cx="2640276" cy="3450613"/>
          </a:xfrm>
        </p:spPr>
        <p:txBody>
          <a:bodyPr>
            <a:normAutofit/>
          </a:bodyPr>
          <a:lstStyle/>
          <a:p>
            <a:pPr eaLnBrk="1" hangingPunct="1">
              <a:lnSpc>
                <a:spcPct val="110000"/>
              </a:lnSpc>
              <a:buFontTx/>
              <a:buNone/>
              <a:defRPr/>
            </a:pPr>
            <a:r>
              <a:rPr lang="en-AU" sz="1300" b="1" dirty="0">
                <a:latin typeface="+mj-lt"/>
              </a:rPr>
              <a:t>Re-engineered work values</a:t>
            </a:r>
          </a:p>
          <a:p>
            <a:pPr eaLnBrk="1" hangingPunct="1">
              <a:lnSpc>
                <a:spcPct val="110000"/>
              </a:lnSpc>
              <a:defRPr/>
            </a:pPr>
            <a:r>
              <a:rPr lang="en-AU" sz="1300" dirty="0">
                <a:latin typeface="+mj-lt"/>
              </a:rPr>
              <a:t>Customers pay our salary; keep them happy</a:t>
            </a:r>
          </a:p>
          <a:p>
            <a:pPr eaLnBrk="1" hangingPunct="1">
              <a:lnSpc>
                <a:spcPct val="110000"/>
              </a:lnSpc>
              <a:defRPr/>
            </a:pPr>
            <a:r>
              <a:rPr lang="en-AU" sz="1300" dirty="0">
                <a:latin typeface="+mj-lt"/>
              </a:rPr>
              <a:t>All of our jobs depend on the value we create</a:t>
            </a:r>
          </a:p>
          <a:p>
            <a:pPr eaLnBrk="1" hangingPunct="1">
              <a:lnSpc>
                <a:spcPct val="110000"/>
              </a:lnSpc>
              <a:defRPr/>
            </a:pPr>
            <a:r>
              <a:rPr lang="en-AU" sz="1300" dirty="0">
                <a:latin typeface="+mj-lt"/>
              </a:rPr>
              <a:t>Accept ownership of problems; help solve them</a:t>
            </a:r>
          </a:p>
          <a:p>
            <a:pPr eaLnBrk="1" hangingPunct="1">
              <a:lnSpc>
                <a:spcPct val="110000"/>
              </a:lnSpc>
              <a:defRPr/>
            </a:pPr>
            <a:r>
              <a:rPr lang="en-AU" sz="1300" dirty="0">
                <a:latin typeface="+mj-lt"/>
              </a:rPr>
              <a:t>A good manager helps build teams</a:t>
            </a:r>
          </a:p>
          <a:p>
            <a:pPr eaLnBrk="1" hangingPunct="1">
              <a:lnSpc>
                <a:spcPct val="110000"/>
              </a:lnSpc>
              <a:defRPr/>
            </a:pPr>
            <a:r>
              <a:rPr lang="en-AU" sz="1300" dirty="0">
                <a:latin typeface="+mj-lt"/>
              </a:rPr>
              <a:t>The future is uncertain; constant learning is the key to future success</a:t>
            </a:r>
          </a:p>
        </p:txBody>
      </p:sp>
      <p:pic>
        <p:nvPicPr>
          <p:cNvPr id="150" name="Picture 149">
            <a:extLst>
              <a:ext uri="{FF2B5EF4-FFF2-40B4-BE49-F238E27FC236}">
                <a16:creationId xmlns:a16="http://schemas.microsoft.com/office/drawing/2014/main" id="{7EFCF05C-6070-460B-8E60-12BE3EFD19F0}"/>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t="1538" b="-1538"/>
          <a:stretch/>
        </p:blipFill>
        <p:spPr bwMode="black">
          <a:xfrm>
            <a:off x="0" y="6126480"/>
            <a:ext cx="9144000" cy="742950"/>
          </a:xfrm>
          <a:prstGeom prst="rect">
            <a:avLst/>
          </a:prstGeom>
        </p:spPr>
      </p:pic>
      <p:cxnSp>
        <p:nvCxnSpPr>
          <p:cNvPr id="152" name="Straight Connector 151">
            <a:extLst>
              <a:ext uri="{FF2B5EF4-FFF2-40B4-BE49-F238E27FC236}">
                <a16:creationId xmlns:a16="http://schemas.microsoft.com/office/drawing/2014/main" id="{CFD731F1-726F-453E-9516-3058095DE99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28413"/>
            <a:ext cx="9144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308318944"/>
      </p:ext>
    </p:extLst>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7">
                                            <p:txEl>
                                              <p:pRg st="0" end="0"/>
                                            </p:txEl>
                                          </p:spTgt>
                                        </p:tgtEl>
                                        <p:attrNameLst>
                                          <p:attrName>style.visibility</p:attrName>
                                        </p:attrNameLst>
                                      </p:cBhvr>
                                      <p:to>
                                        <p:strVal val="visible"/>
                                      </p:to>
                                    </p:set>
                                    <p:anim calcmode="lin" valueType="num">
                                      <p:cBhvr additive="base">
                                        <p:cTn id="7" dur="500" fill="hold"/>
                                        <p:tgtEl>
                                          <p:spTgt spid="7">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7">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7">
                                            <p:txEl>
                                              <p:pRg st="1" end="1"/>
                                            </p:txEl>
                                          </p:spTgt>
                                        </p:tgtEl>
                                        <p:attrNameLst>
                                          <p:attrName>style.visibility</p:attrName>
                                        </p:attrNameLst>
                                      </p:cBhvr>
                                      <p:to>
                                        <p:strVal val="visible"/>
                                      </p:to>
                                    </p:set>
                                    <p:anim calcmode="lin" valueType="num">
                                      <p:cBhvr additive="base">
                                        <p:cTn id="13" dur="500" fill="hold"/>
                                        <p:tgtEl>
                                          <p:spTgt spid="7">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7">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7">
                                            <p:txEl>
                                              <p:pRg st="2" end="2"/>
                                            </p:txEl>
                                          </p:spTgt>
                                        </p:tgtEl>
                                        <p:attrNameLst>
                                          <p:attrName>style.visibility</p:attrName>
                                        </p:attrNameLst>
                                      </p:cBhvr>
                                      <p:to>
                                        <p:strVal val="visible"/>
                                      </p:to>
                                    </p:set>
                                    <p:anim calcmode="lin" valueType="num">
                                      <p:cBhvr additive="base">
                                        <p:cTn id="19" dur="500" fill="hold"/>
                                        <p:tgtEl>
                                          <p:spTgt spid="7">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7">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7">
                                            <p:txEl>
                                              <p:pRg st="3" end="3"/>
                                            </p:txEl>
                                          </p:spTgt>
                                        </p:tgtEl>
                                        <p:attrNameLst>
                                          <p:attrName>style.visibility</p:attrName>
                                        </p:attrNameLst>
                                      </p:cBhvr>
                                      <p:to>
                                        <p:strVal val="visible"/>
                                      </p:to>
                                    </p:set>
                                    <p:anim calcmode="lin" valueType="num">
                                      <p:cBhvr additive="base">
                                        <p:cTn id="25" dur="500" fill="hold"/>
                                        <p:tgtEl>
                                          <p:spTgt spid="7">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7">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7">
                                            <p:txEl>
                                              <p:pRg st="4" end="4"/>
                                            </p:txEl>
                                          </p:spTgt>
                                        </p:tgtEl>
                                        <p:attrNameLst>
                                          <p:attrName>style.visibility</p:attrName>
                                        </p:attrNameLst>
                                      </p:cBhvr>
                                      <p:to>
                                        <p:strVal val="visible"/>
                                      </p:to>
                                    </p:set>
                                    <p:anim calcmode="lin" valueType="num">
                                      <p:cBhvr additive="base">
                                        <p:cTn id="31" dur="500" fill="hold"/>
                                        <p:tgtEl>
                                          <p:spTgt spid="7">
                                            <p:txEl>
                                              <p:pRg st="4" end="4"/>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7">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grpId="0" nodeType="clickEffect">
                                  <p:stCondLst>
                                    <p:cond delay="0"/>
                                  </p:stCondLst>
                                  <p:childTnLst>
                                    <p:set>
                                      <p:cBhvr>
                                        <p:cTn id="36" dur="1" fill="hold">
                                          <p:stCondLst>
                                            <p:cond delay="0"/>
                                          </p:stCondLst>
                                        </p:cTn>
                                        <p:tgtEl>
                                          <p:spTgt spid="7">
                                            <p:txEl>
                                              <p:pRg st="5" end="5"/>
                                            </p:txEl>
                                          </p:spTgt>
                                        </p:tgtEl>
                                        <p:attrNameLst>
                                          <p:attrName>style.visibility</p:attrName>
                                        </p:attrNameLst>
                                      </p:cBhvr>
                                      <p:to>
                                        <p:strVal val="visible"/>
                                      </p:to>
                                    </p:set>
                                    <p:anim calcmode="lin" valueType="num">
                                      <p:cBhvr additive="base">
                                        <p:cTn id="37" dur="500" fill="hold"/>
                                        <p:tgtEl>
                                          <p:spTgt spid="7">
                                            <p:txEl>
                                              <p:pRg st="5" end="5"/>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7">
                                            <p:txEl>
                                              <p:pRg st="5" end="5"/>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build="p"/>
    </p:bldLst>
  </p:timing>
</p:sld>
</file>

<file path=ppt/slides/slide10.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sp useBgFill="1">
        <p:nvSpPr>
          <p:cNvPr id="26" name="Rectangle 25">
            <a:extLst>
              <a:ext uri="{FF2B5EF4-FFF2-40B4-BE49-F238E27FC236}">
                <a16:creationId xmlns:a16="http://schemas.microsoft.com/office/drawing/2014/main" id="{5BB14454-D00C-4958-BB39-F5F9F3ACD4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914377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28" name="Straight Connector 27">
            <a:extLst>
              <a:ext uri="{FF2B5EF4-FFF2-40B4-BE49-F238E27FC236}">
                <a16:creationId xmlns:a16="http://schemas.microsoft.com/office/drawing/2014/main" id="{28A657A7-C4E5-425B-98FA-BB817FF7BFB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413521" y="1847088"/>
            <a:ext cx="2640276" cy="0"/>
          </a:xfrm>
          <a:prstGeom prst="line">
            <a:avLst/>
          </a:prstGeom>
          <a:ln w="31750"/>
        </p:spPr>
        <p:style>
          <a:lnRef idx="3">
            <a:schemeClr val="accent1"/>
          </a:lnRef>
          <a:fillRef idx="0">
            <a:schemeClr val="accent1"/>
          </a:fillRef>
          <a:effectRef idx="2">
            <a:schemeClr val="accent1"/>
          </a:effectRef>
          <a:fontRef idx="minor">
            <a:schemeClr val="tx1"/>
          </a:fontRef>
        </p:style>
      </p:cxnSp>
      <p:sp>
        <p:nvSpPr>
          <p:cNvPr id="2" name="Title 1">
            <a:extLst>
              <a:ext uri="{FF2B5EF4-FFF2-40B4-BE49-F238E27FC236}">
                <a16:creationId xmlns:a16="http://schemas.microsoft.com/office/drawing/2014/main" id="{0EF26FE9-C47D-C248-820F-AF3BC32E0F1E}"/>
              </a:ext>
            </a:extLst>
          </p:cNvPr>
          <p:cNvSpPr>
            <a:spLocks noGrp="1"/>
          </p:cNvSpPr>
          <p:nvPr>
            <p:ph type="title"/>
          </p:nvPr>
        </p:nvSpPr>
        <p:spPr>
          <a:xfrm>
            <a:off x="5413522" y="804520"/>
            <a:ext cx="2640275" cy="1049235"/>
          </a:xfrm>
        </p:spPr>
        <p:txBody>
          <a:bodyPr>
            <a:normAutofit/>
          </a:bodyPr>
          <a:lstStyle/>
          <a:p>
            <a:r>
              <a:rPr lang="en-GB" dirty="0"/>
              <a:t>The Role of a Leader</a:t>
            </a:r>
          </a:p>
        </p:txBody>
      </p:sp>
      <p:sp>
        <p:nvSpPr>
          <p:cNvPr id="30" name="Rectangle 29">
            <a:extLst>
              <a:ext uri="{FF2B5EF4-FFF2-40B4-BE49-F238E27FC236}">
                <a16:creationId xmlns:a16="http://schemas.microsoft.com/office/drawing/2014/main" id="{A1084370-0E70-4003-9787-3490FCC20E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9476"/>
            <a:ext cx="9144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p>
        </p:txBody>
      </p:sp>
      <p:grpSp>
        <p:nvGrpSpPr>
          <p:cNvPr id="32" name="Group 31">
            <a:extLst>
              <a:ext uri="{FF2B5EF4-FFF2-40B4-BE49-F238E27FC236}">
                <a16:creationId xmlns:a16="http://schemas.microsoft.com/office/drawing/2014/main" id="{2B7C66D2-22E8-4E8F-829B-050BFA7C86C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74177" y="482171"/>
            <a:ext cx="4578249" cy="5149101"/>
            <a:chOff x="7463259" y="583365"/>
            <a:chExt cx="6104330" cy="5181928"/>
          </a:xfrm>
        </p:grpSpPr>
        <p:sp>
          <p:nvSpPr>
            <p:cNvPr id="33" name="Rectangle 32">
              <a:extLst>
                <a:ext uri="{FF2B5EF4-FFF2-40B4-BE49-F238E27FC236}">
                  <a16:creationId xmlns:a16="http://schemas.microsoft.com/office/drawing/2014/main" id="{F0B78D6F-1F61-4DBB-8F5A-934BB850DD1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463259" y="583365"/>
              <a:ext cx="6104330" cy="5181928"/>
            </a:xfrm>
            <a:prstGeom prst="rect">
              <a:avLst/>
            </a:prstGeom>
            <a:gradFill>
              <a:gsLst>
                <a:gs pos="0">
                  <a:srgbClr val="000001"/>
                </a:gs>
                <a:gs pos="100000">
                  <a:srgbClr val="191919"/>
                </a:gs>
              </a:gsLst>
            </a:gradFill>
            <a:ln w="76200" cmpd="sng">
              <a:noFill/>
              <a:miter lim="800000"/>
            </a:ln>
            <a:effectLst>
              <a:outerShdw blurRad="127000" dist="228600" dir="4740000" sx="98000" sy="98000" algn="tl" rotWithShape="0">
                <a:srgbClr val="000000">
                  <a:alpha val="34000"/>
                </a:srgbClr>
              </a:outerShdw>
            </a:effectLst>
            <a:scene3d>
              <a:camera prst="orthographicFront"/>
              <a:lightRig rig="threePt" dir="t"/>
            </a:scene3d>
            <a:sp3d>
              <a:bevelT w="152400" h="50800" prst="softRound"/>
            </a:sp3d>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34" name="Rectangle 33">
              <a:extLst>
                <a:ext uri="{FF2B5EF4-FFF2-40B4-BE49-F238E27FC236}">
                  <a16:creationId xmlns:a16="http://schemas.microsoft.com/office/drawing/2014/main" id="{23EA261D-1F8C-4BE5-8586-3C1CC5CE80F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776318" y="915807"/>
              <a:ext cx="5471354" cy="4494927"/>
            </a:xfrm>
            <a:prstGeom prst="rect">
              <a:avLst/>
            </a:prstGeom>
            <a:gradFill>
              <a:gsLst>
                <a:gs pos="0">
                  <a:srgbClr val="DADADA"/>
                </a:gs>
                <a:gs pos="100000">
                  <a:srgbClr val="FFFFFE"/>
                </a:gs>
              </a:gsLst>
              <a:lin ang="16200000" scaled="0"/>
            </a:gradFill>
            <a:ln w="50800" cmpd="sng">
              <a:solidFill>
                <a:srgbClr val="191919"/>
              </a:solidFill>
              <a:miter lim="800000"/>
            </a:ln>
            <a:effectLst>
              <a:innerShdw blurRad="63500" dist="88900" dir="14100000">
                <a:srgbClr val="000000">
                  <a:alpha val="30000"/>
                </a:srgbClr>
              </a:innerShdw>
            </a:effectLst>
            <a:scene3d>
              <a:camera prst="orthographicFront"/>
              <a:lightRig rig="threePt" dir="t"/>
            </a:scene3d>
            <a:sp3d>
              <a:bevelT prst="relaxedInset"/>
            </a:sp3d>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grpSp>
      <p:pic>
        <p:nvPicPr>
          <p:cNvPr id="6" name="Picture 5">
            <a:extLst>
              <a:ext uri="{FF2B5EF4-FFF2-40B4-BE49-F238E27FC236}">
                <a16:creationId xmlns:a16="http://schemas.microsoft.com/office/drawing/2014/main" id="{03E893FC-8118-40D2-9248-52854FEFF744}"/>
              </a:ext>
            </a:extLst>
          </p:cNvPr>
          <p:cNvPicPr>
            <a:picLocks noChangeAspect="1"/>
          </p:cNvPicPr>
          <p:nvPr/>
        </p:nvPicPr>
        <p:blipFill rotWithShape="1">
          <a:blip r:embed="rId2" cstate="print">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l="7276" r="20185" b="4"/>
          <a:stretch/>
        </p:blipFill>
        <p:spPr>
          <a:xfrm>
            <a:off x="953417" y="1116345"/>
            <a:ext cx="3618861" cy="3866172"/>
          </a:xfrm>
          <a:prstGeom prst="rect">
            <a:avLst/>
          </a:prstGeom>
        </p:spPr>
      </p:pic>
      <p:sp>
        <p:nvSpPr>
          <p:cNvPr id="3" name="Content Placeholder 2">
            <a:extLst>
              <a:ext uri="{FF2B5EF4-FFF2-40B4-BE49-F238E27FC236}">
                <a16:creationId xmlns:a16="http://schemas.microsoft.com/office/drawing/2014/main" id="{A660A9DF-4090-0C47-9680-EEC2B75ACEEC}"/>
              </a:ext>
            </a:extLst>
          </p:cNvPr>
          <p:cNvSpPr>
            <a:spLocks noGrp="1"/>
          </p:cNvSpPr>
          <p:nvPr>
            <p:ph idx="1"/>
          </p:nvPr>
        </p:nvSpPr>
        <p:spPr>
          <a:xfrm>
            <a:off x="5413521" y="2015732"/>
            <a:ext cx="2640276" cy="3450613"/>
          </a:xfrm>
        </p:spPr>
        <p:txBody>
          <a:bodyPr>
            <a:normAutofit/>
          </a:bodyPr>
          <a:lstStyle/>
          <a:p>
            <a:r>
              <a:rPr lang="en-GB" b="1" i="1" dirty="0"/>
              <a:t>Exercise:</a:t>
            </a:r>
            <a:r>
              <a:rPr lang="en-GB" dirty="0"/>
              <a:t> in your groups identify and explain the key elements/dimensions of the leader’s role.</a:t>
            </a:r>
          </a:p>
          <a:p>
            <a:pPr marL="0" indent="0">
              <a:buNone/>
            </a:pPr>
            <a:r>
              <a:rPr lang="en-GB" dirty="0"/>
              <a:t>Record your findings ready for discussion</a:t>
            </a:r>
          </a:p>
        </p:txBody>
      </p:sp>
      <p:pic>
        <p:nvPicPr>
          <p:cNvPr id="36" name="Picture 35">
            <a:extLst>
              <a:ext uri="{FF2B5EF4-FFF2-40B4-BE49-F238E27FC236}">
                <a16:creationId xmlns:a16="http://schemas.microsoft.com/office/drawing/2014/main" id="{3635D2BC-4EDA-4A3E-83BF-035608099BD5}"/>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t="1538" b="-1538"/>
          <a:stretch/>
        </p:blipFill>
        <p:spPr bwMode="black">
          <a:xfrm>
            <a:off x="0" y="6126480"/>
            <a:ext cx="9144000" cy="742950"/>
          </a:xfrm>
          <a:prstGeom prst="rect">
            <a:avLst/>
          </a:prstGeom>
        </p:spPr>
      </p:pic>
      <p:cxnSp>
        <p:nvCxnSpPr>
          <p:cNvPr id="38" name="Straight Connector 37">
            <a:extLst>
              <a:ext uri="{FF2B5EF4-FFF2-40B4-BE49-F238E27FC236}">
                <a16:creationId xmlns:a16="http://schemas.microsoft.com/office/drawing/2014/main" id="{A3C86EB9-7FA9-42F7-B348-A7FD17436A9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28413"/>
            <a:ext cx="9144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26960344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sp useBgFill="1">
        <p:nvSpPr>
          <p:cNvPr id="192" name="Rectangle 191">
            <a:extLst>
              <a:ext uri="{FF2B5EF4-FFF2-40B4-BE49-F238E27FC236}">
                <a16:creationId xmlns:a16="http://schemas.microsoft.com/office/drawing/2014/main" id="{7C70BFDB-979D-4D01-8764-154458F98B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914377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3" name="Rectangle 192">
            <a:extLst>
              <a:ext uri="{FF2B5EF4-FFF2-40B4-BE49-F238E27FC236}">
                <a16:creationId xmlns:a16="http://schemas.microsoft.com/office/drawing/2014/main" id="{45FCB5B7-E85D-4C9D-AE9B-2B04C20D7C3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9476"/>
            <a:ext cx="9144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p>
        </p:txBody>
      </p:sp>
      <p:grpSp>
        <p:nvGrpSpPr>
          <p:cNvPr id="194" name="Group 193">
            <a:extLst>
              <a:ext uri="{FF2B5EF4-FFF2-40B4-BE49-F238E27FC236}">
                <a16:creationId xmlns:a16="http://schemas.microsoft.com/office/drawing/2014/main" id="{4C48EA7D-6DFA-4BAB-B557-0D500356BE3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74179" y="482171"/>
            <a:ext cx="3055900" cy="5149101"/>
            <a:chOff x="632239" y="482171"/>
            <a:chExt cx="4074533" cy="5149101"/>
          </a:xfrm>
        </p:grpSpPr>
        <p:sp>
          <p:nvSpPr>
            <p:cNvPr id="195" name="Rectangle 194">
              <a:extLst>
                <a:ext uri="{FF2B5EF4-FFF2-40B4-BE49-F238E27FC236}">
                  <a16:creationId xmlns:a16="http://schemas.microsoft.com/office/drawing/2014/main" id="{0A792C74-3AEF-46D7-BB84-FE0A1C9FDD8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239" y="482171"/>
              <a:ext cx="4074533" cy="5149101"/>
            </a:xfrm>
            <a:prstGeom prst="rect">
              <a:avLst/>
            </a:prstGeom>
            <a:gradFill>
              <a:gsLst>
                <a:gs pos="0">
                  <a:srgbClr val="000001"/>
                </a:gs>
                <a:gs pos="100000">
                  <a:srgbClr val="191919"/>
                </a:gs>
              </a:gsLst>
            </a:gradFill>
            <a:ln w="76200" cmpd="sng">
              <a:noFill/>
              <a:miter lim="800000"/>
            </a:ln>
            <a:effectLst>
              <a:outerShdw blurRad="127000" dist="228600" dir="4740000" sx="98000" sy="98000" algn="tl" rotWithShape="0">
                <a:srgbClr val="000000">
                  <a:alpha val="34000"/>
                </a:srgbClr>
              </a:outerShdw>
            </a:effectLst>
            <a:scene3d>
              <a:camera prst="orthographicFront"/>
              <a:lightRig rig="threePt" dir="t"/>
            </a:scene3d>
            <a:sp3d>
              <a:bevelT w="152400" h="50800" prst="softRound"/>
            </a:sp3d>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196" name="Rectangle 195">
              <a:extLst>
                <a:ext uri="{FF2B5EF4-FFF2-40B4-BE49-F238E27FC236}">
                  <a16:creationId xmlns:a16="http://schemas.microsoft.com/office/drawing/2014/main" id="{E3F01C4D-F010-44B1-B80D-DE6D0036F40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45298" y="812507"/>
              <a:ext cx="3450289" cy="4466452"/>
            </a:xfrm>
            <a:prstGeom prst="rect">
              <a:avLst/>
            </a:prstGeom>
            <a:gradFill>
              <a:gsLst>
                <a:gs pos="0">
                  <a:srgbClr val="DADADA"/>
                </a:gs>
                <a:gs pos="100000">
                  <a:srgbClr val="FFFFFE"/>
                </a:gs>
              </a:gsLst>
              <a:lin ang="16200000" scaled="0"/>
            </a:gradFill>
            <a:ln w="50800" cmpd="sng">
              <a:solidFill>
                <a:srgbClr val="191919"/>
              </a:solidFill>
              <a:miter lim="800000"/>
            </a:ln>
            <a:effectLst>
              <a:innerShdw blurRad="63500" dist="88900" dir="14100000">
                <a:srgbClr val="000000">
                  <a:alpha val="30000"/>
                </a:srgbClr>
              </a:innerShdw>
            </a:effectLst>
            <a:scene3d>
              <a:camera prst="orthographicFront"/>
              <a:lightRig rig="threePt" dir="t"/>
            </a:scene3d>
            <a:sp3d>
              <a:bevelT prst="relaxedInset"/>
            </a:sp3d>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grpSp>
      <p:sp>
        <p:nvSpPr>
          <p:cNvPr id="197" name="Rectangle 196">
            <a:extLst>
              <a:ext uri="{FF2B5EF4-FFF2-40B4-BE49-F238E27FC236}">
                <a16:creationId xmlns:a16="http://schemas.microsoft.com/office/drawing/2014/main" id="{66DEDBC9-7E02-4AC1-84C0-28900C560B7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30281" y="977965"/>
            <a:ext cx="2343386" cy="4135339"/>
          </a:xfrm>
          <a:prstGeom prst="rect">
            <a:avLst/>
          </a:prstGeom>
          <a:solidFill>
            <a:schemeClr val="bg1"/>
          </a:solidFill>
          <a:ln w="6350">
            <a:solidFill>
              <a:schemeClr val="bg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98" name="Straight Connector 197">
            <a:extLst>
              <a:ext uri="{FF2B5EF4-FFF2-40B4-BE49-F238E27FC236}">
                <a16:creationId xmlns:a16="http://schemas.microsoft.com/office/drawing/2014/main" id="{5D8167BA-4647-4588-9EF8-AFA0496DC82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3892769" y="1847088"/>
            <a:ext cx="4161029" cy="0"/>
          </a:xfrm>
          <a:prstGeom prst="line">
            <a:avLst/>
          </a:prstGeom>
          <a:ln w="31750"/>
        </p:spPr>
        <p:style>
          <a:lnRef idx="3">
            <a:schemeClr val="accent1"/>
          </a:lnRef>
          <a:fillRef idx="0">
            <a:schemeClr val="accent1"/>
          </a:fillRef>
          <a:effectRef idx="2">
            <a:schemeClr val="accent1"/>
          </a:effectRef>
          <a:fontRef idx="minor">
            <a:schemeClr val="tx1"/>
          </a:fontRef>
        </p:style>
      </p:cxnSp>
      <p:sp>
        <p:nvSpPr>
          <p:cNvPr id="8194" name="Title 1">
            <a:extLst>
              <a:ext uri="{FF2B5EF4-FFF2-40B4-BE49-F238E27FC236}">
                <a16:creationId xmlns:a16="http://schemas.microsoft.com/office/drawing/2014/main" id="{3185A803-4943-A241-95BC-59591459C487}"/>
              </a:ext>
            </a:extLst>
          </p:cNvPr>
          <p:cNvSpPr>
            <a:spLocks noGrp="1"/>
          </p:cNvSpPr>
          <p:nvPr>
            <p:ph type="title"/>
          </p:nvPr>
        </p:nvSpPr>
        <p:spPr>
          <a:xfrm>
            <a:off x="3891032" y="804520"/>
            <a:ext cx="4162766" cy="1049235"/>
          </a:xfrm>
        </p:spPr>
        <p:txBody>
          <a:bodyPr>
            <a:normAutofit/>
          </a:bodyPr>
          <a:lstStyle/>
          <a:p>
            <a:pPr fontAlgn="auto">
              <a:spcAft>
                <a:spcPts val="0"/>
              </a:spcAft>
              <a:defRPr/>
            </a:pPr>
            <a:r>
              <a:rPr lang="en-GB" altLang="en-US" dirty="0"/>
              <a:t>Roles of a Leader</a:t>
            </a:r>
          </a:p>
        </p:txBody>
      </p:sp>
      <p:pic>
        <p:nvPicPr>
          <p:cNvPr id="8" name="Picture 7">
            <a:extLst>
              <a:ext uri="{FF2B5EF4-FFF2-40B4-BE49-F238E27FC236}">
                <a16:creationId xmlns:a16="http://schemas.microsoft.com/office/drawing/2014/main" id="{71DFF243-0E70-4A5E-98E5-C2362F7AA91D}"/>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964078" y="2697794"/>
            <a:ext cx="2099327" cy="703274"/>
          </a:xfrm>
          <a:prstGeom prst="rect">
            <a:avLst/>
          </a:prstGeom>
        </p:spPr>
      </p:pic>
      <p:sp>
        <p:nvSpPr>
          <p:cNvPr id="3" name="Content Placeholder 2">
            <a:extLst>
              <a:ext uri="{FF2B5EF4-FFF2-40B4-BE49-F238E27FC236}">
                <a16:creationId xmlns:a16="http://schemas.microsoft.com/office/drawing/2014/main" id="{20008D74-2683-734F-8D41-17FD87DDF9E7}"/>
              </a:ext>
            </a:extLst>
          </p:cNvPr>
          <p:cNvSpPr>
            <a:spLocks noGrp="1"/>
          </p:cNvSpPr>
          <p:nvPr>
            <p:ph idx="1"/>
          </p:nvPr>
        </p:nvSpPr>
        <p:spPr>
          <a:xfrm>
            <a:off x="3891032" y="2015732"/>
            <a:ext cx="4162766" cy="4037748"/>
          </a:xfrm>
        </p:spPr>
        <p:txBody>
          <a:bodyPr>
            <a:normAutofit fontScale="85000" lnSpcReduction="20000"/>
          </a:bodyPr>
          <a:lstStyle/>
          <a:p>
            <a:pPr marL="385763" indent="-385763" fontAlgn="auto">
              <a:lnSpc>
                <a:spcPct val="110000"/>
              </a:lnSpc>
              <a:spcAft>
                <a:spcPts val="0"/>
              </a:spcAft>
              <a:buFont typeface="Arial Black" panose="020B0A04020102020204" pitchFamily="34" charset="0"/>
              <a:buAutoNum type="arabicPeriod"/>
              <a:defRPr/>
            </a:pPr>
            <a:r>
              <a:rPr lang="en-US" altLang="en-US" sz="1800" dirty="0"/>
              <a:t>Create an inspiring vision &amp; shared value</a:t>
            </a:r>
            <a:endParaRPr lang="en-GB" altLang="en-US" sz="1800" dirty="0"/>
          </a:p>
          <a:p>
            <a:pPr marL="385763" indent="-385763" fontAlgn="auto">
              <a:lnSpc>
                <a:spcPct val="110000"/>
              </a:lnSpc>
              <a:spcAft>
                <a:spcPts val="0"/>
              </a:spcAft>
              <a:buFont typeface="Arial Black" panose="020B0A04020102020204" pitchFamily="34" charset="0"/>
              <a:buAutoNum type="arabicPeriod"/>
              <a:defRPr/>
            </a:pPr>
            <a:r>
              <a:rPr lang="en-US" altLang="en-US" sz="1800" dirty="0"/>
              <a:t>Lead change</a:t>
            </a:r>
            <a:endParaRPr lang="en-GB" altLang="en-US" sz="1800" dirty="0"/>
          </a:p>
          <a:p>
            <a:pPr marL="385763" indent="-385763" fontAlgn="auto">
              <a:lnSpc>
                <a:spcPct val="110000"/>
              </a:lnSpc>
              <a:spcAft>
                <a:spcPts val="0"/>
              </a:spcAft>
              <a:buFont typeface="Arial Black" panose="020B0A04020102020204" pitchFamily="34" charset="0"/>
              <a:buAutoNum type="arabicPeriod"/>
              <a:defRPr/>
            </a:pPr>
            <a:r>
              <a:rPr lang="en-US" altLang="en-US" sz="1800" dirty="0"/>
              <a:t>Lead by example</a:t>
            </a:r>
            <a:endParaRPr lang="en-GB" altLang="en-US" sz="1800" dirty="0"/>
          </a:p>
          <a:p>
            <a:pPr marL="385763" indent="-385763" fontAlgn="auto">
              <a:lnSpc>
                <a:spcPct val="110000"/>
              </a:lnSpc>
              <a:spcAft>
                <a:spcPts val="0"/>
              </a:spcAft>
              <a:buFont typeface="Arial Black" panose="020B0A04020102020204" pitchFamily="34" charset="0"/>
              <a:buAutoNum type="arabicPeriod"/>
              <a:defRPr/>
            </a:pPr>
            <a:r>
              <a:rPr lang="en-US" altLang="en-US" sz="1800" dirty="0"/>
              <a:t>Demonstrate confidence</a:t>
            </a:r>
            <a:endParaRPr lang="en-GB" altLang="en-US" sz="1800" dirty="0"/>
          </a:p>
          <a:p>
            <a:pPr marL="385763" indent="-385763" fontAlgn="auto">
              <a:lnSpc>
                <a:spcPct val="110000"/>
              </a:lnSpc>
              <a:spcAft>
                <a:spcPts val="0"/>
              </a:spcAft>
              <a:buFont typeface="Arial Black" panose="020B0A04020102020204" pitchFamily="34" charset="0"/>
              <a:buAutoNum type="arabicPeriod"/>
              <a:defRPr/>
            </a:pPr>
            <a:r>
              <a:rPr lang="en-US" altLang="en-US" sz="1800" dirty="0"/>
              <a:t>Aspire to energize people</a:t>
            </a:r>
            <a:endParaRPr lang="en-GB" altLang="en-US" sz="1800" dirty="0"/>
          </a:p>
          <a:p>
            <a:pPr marL="385763" indent="-385763" fontAlgn="auto">
              <a:lnSpc>
                <a:spcPct val="110000"/>
              </a:lnSpc>
              <a:spcAft>
                <a:spcPts val="0"/>
              </a:spcAft>
              <a:buFont typeface="Arial Black" panose="020B0A04020102020204" pitchFamily="34" charset="0"/>
              <a:buAutoNum type="arabicPeriod"/>
              <a:defRPr/>
            </a:pPr>
            <a:r>
              <a:rPr lang="en-US" altLang="en-US" sz="1800" dirty="0"/>
              <a:t>Empower people</a:t>
            </a:r>
            <a:endParaRPr lang="en-GB" altLang="en-US" sz="1800" dirty="0"/>
          </a:p>
          <a:p>
            <a:pPr marL="385763" indent="-385763" fontAlgn="auto">
              <a:lnSpc>
                <a:spcPct val="110000"/>
              </a:lnSpc>
              <a:spcAft>
                <a:spcPts val="0"/>
              </a:spcAft>
              <a:buFont typeface="Arial Black" panose="020B0A04020102020204" pitchFamily="34" charset="0"/>
              <a:buAutoNum type="arabicPeriod"/>
              <a:defRPr/>
            </a:pPr>
            <a:r>
              <a:rPr lang="en-US" altLang="en-US" sz="1800" dirty="0"/>
              <a:t>Communicate openly</a:t>
            </a:r>
            <a:endParaRPr lang="en-GB" altLang="en-US" sz="1800" dirty="0"/>
          </a:p>
          <a:p>
            <a:pPr marL="385763" indent="-385763" fontAlgn="auto">
              <a:lnSpc>
                <a:spcPct val="110000"/>
              </a:lnSpc>
              <a:spcAft>
                <a:spcPts val="0"/>
              </a:spcAft>
              <a:buFont typeface="Arial Black" panose="020B0A04020102020204" pitchFamily="34" charset="0"/>
              <a:buAutoNum type="arabicPeriod"/>
              <a:defRPr/>
            </a:pPr>
            <a:r>
              <a:rPr lang="en-US" altLang="en-US" sz="1800" dirty="0"/>
              <a:t>Listen, support &amp; help</a:t>
            </a:r>
            <a:endParaRPr lang="en-GB" altLang="en-US" sz="1800" dirty="0"/>
          </a:p>
          <a:p>
            <a:pPr marL="385763" indent="-385763" fontAlgn="auto">
              <a:lnSpc>
                <a:spcPct val="110000"/>
              </a:lnSpc>
              <a:spcAft>
                <a:spcPts val="0"/>
              </a:spcAft>
              <a:buFont typeface="Arial Black" panose="020B0A04020102020204" pitchFamily="34" charset="0"/>
              <a:buAutoNum type="arabicPeriod"/>
              <a:defRPr/>
            </a:pPr>
            <a:r>
              <a:rPr lang="en-US" altLang="en-US" sz="1800" dirty="0"/>
              <a:t>Involve everyone – use a team approach</a:t>
            </a:r>
            <a:endParaRPr lang="en-GB" altLang="en-US" sz="1800" dirty="0"/>
          </a:p>
          <a:p>
            <a:pPr marL="385763" indent="-385763" fontAlgn="auto">
              <a:lnSpc>
                <a:spcPct val="110000"/>
              </a:lnSpc>
              <a:spcAft>
                <a:spcPts val="0"/>
              </a:spcAft>
              <a:buFont typeface="Arial Black" panose="020B0A04020102020204" pitchFamily="34" charset="0"/>
              <a:buAutoNum type="arabicPeriod"/>
              <a:defRPr/>
            </a:pPr>
            <a:r>
              <a:rPr lang="en-US" altLang="en-US" sz="1800" dirty="0"/>
              <a:t>Coach, bring out the best in people</a:t>
            </a:r>
            <a:endParaRPr lang="en-GB" altLang="en-US" sz="1800" dirty="0"/>
          </a:p>
          <a:p>
            <a:pPr marL="385763" indent="-385763" fontAlgn="auto">
              <a:lnSpc>
                <a:spcPct val="110000"/>
              </a:lnSpc>
              <a:spcAft>
                <a:spcPts val="0"/>
              </a:spcAft>
              <a:buFont typeface="Arial Black" panose="020B0A04020102020204" pitchFamily="34" charset="0"/>
              <a:buAutoNum type="arabicPeriod"/>
              <a:defRPr/>
            </a:pPr>
            <a:r>
              <a:rPr lang="en-US" altLang="en-US" sz="1800" dirty="0"/>
              <a:t>Encourage Group discussion</a:t>
            </a:r>
            <a:endParaRPr lang="en-GB" altLang="en-US" sz="1800" dirty="0"/>
          </a:p>
          <a:p>
            <a:pPr marL="385763" indent="-385763" fontAlgn="auto">
              <a:lnSpc>
                <a:spcPct val="110000"/>
              </a:lnSpc>
              <a:spcAft>
                <a:spcPts val="0"/>
              </a:spcAft>
              <a:buFont typeface="Arial Black" panose="020B0A04020102020204" pitchFamily="34" charset="0"/>
              <a:buAutoNum type="arabicPeriod"/>
              <a:defRPr/>
            </a:pPr>
            <a:r>
              <a:rPr lang="en-US" altLang="en-US" sz="1800" dirty="0"/>
              <a:t>Monitor progress, - don’t micromanage</a:t>
            </a:r>
            <a:endParaRPr lang="en-GB" altLang="en-US" sz="1800" dirty="0"/>
          </a:p>
        </p:txBody>
      </p:sp>
      <p:pic>
        <p:nvPicPr>
          <p:cNvPr id="199" name="Picture 198">
            <a:extLst>
              <a:ext uri="{FF2B5EF4-FFF2-40B4-BE49-F238E27FC236}">
                <a16:creationId xmlns:a16="http://schemas.microsoft.com/office/drawing/2014/main" id="{BAC44D98-B853-4420-8ED4-E3792706D41A}"/>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t="1538" b="-1538"/>
          <a:stretch/>
        </p:blipFill>
        <p:spPr bwMode="black">
          <a:xfrm>
            <a:off x="0" y="6126480"/>
            <a:ext cx="9144000" cy="742950"/>
          </a:xfrm>
          <a:prstGeom prst="rect">
            <a:avLst/>
          </a:prstGeom>
        </p:spPr>
      </p:pic>
      <p:cxnSp>
        <p:nvCxnSpPr>
          <p:cNvPr id="200" name="Straight Connector 199">
            <a:extLst>
              <a:ext uri="{FF2B5EF4-FFF2-40B4-BE49-F238E27FC236}">
                <a16:creationId xmlns:a16="http://schemas.microsoft.com/office/drawing/2014/main" id="{46625410-A0A9-42B8-96F9-540C7C42CBE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28413"/>
            <a:ext cx="9144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nodeType="clickPar">
                      <p:stCondLst>
                        <p:cond delay="indefinite"/>
                      </p:stCondLst>
                      <p:childTnLst>
                        <p:par>
                          <p:cTn id="10" fill="hold" nodeType="withGroup">
                            <p:stCondLst>
                              <p:cond delay="0"/>
                            </p:stCondLst>
                            <p:childTnLst>
                              <p:par>
                                <p:cTn id="11" presetID="2" presetClass="entr" presetSubtype="4" fill="hold"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nodeType="clickPar">
                      <p:stCondLst>
                        <p:cond delay="indefinite"/>
                      </p:stCondLst>
                      <p:childTnLst>
                        <p:par>
                          <p:cTn id="16" fill="hold" nodeType="withGroup">
                            <p:stCondLst>
                              <p:cond delay="0"/>
                            </p:stCondLst>
                            <p:childTnLst>
                              <p:par>
                                <p:cTn id="17" presetID="2" presetClass="entr" presetSubtype="4" fill="hold"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nodeType="clickPar">
                      <p:stCondLst>
                        <p:cond delay="indefinite"/>
                      </p:stCondLst>
                      <p:childTnLst>
                        <p:par>
                          <p:cTn id="22" fill="hold" nodeType="withGroup">
                            <p:stCondLst>
                              <p:cond delay="0"/>
                            </p:stCondLst>
                            <p:childTnLst>
                              <p:par>
                                <p:cTn id="23" presetID="2" presetClass="entr" presetSubtype="4" fill="hold"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nodeType="clickPar">
                      <p:stCondLst>
                        <p:cond delay="indefinite"/>
                      </p:stCondLst>
                      <p:childTnLst>
                        <p:par>
                          <p:cTn id="28" fill="hold" nodeType="withGroup">
                            <p:stCondLst>
                              <p:cond delay="0"/>
                            </p:stCondLst>
                            <p:childTnLst>
                              <p:par>
                                <p:cTn id="29" presetID="2" presetClass="entr" presetSubtype="4" fill="hold" nodeType="clickEffect">
                                  <p:stCondLst>
                                    <p:cond delay="0"/>
                                  </p:stCondLst>
                                  <p:childTnLst>
                                    <p:set>
                                      <p:cBhvr>
                                        <p:cTn id="30" dur="1" fill="hold">
                                          <p:stCondLst>
                                            <p:cond delay="0"/>
                                          </p:stCondLst>
                                        </p:cTn>
                                        <p:tgtEl>
                                          <p:spTgt spid="3">
                                            <p:txEl>
                                              <p:pRg st="4" end="4"/>
                                            </p:txEl>
                                          </p:spTgt>
                                        </p:tgtEl>
                                        <p:attrNameLst>
                                          <p:attrName>style.visibility</p:attrName>
                                        </p:attrNameLst>
                                      </p:cBhvr>
                                      <p:to>
                                        <p:strVal val="visible"/>
                                      </p:to>
                                    </p:set>
                                    <p:anim calcmode="lin" valueType="num">
                                      <p:cBhvr additive="base">
                                        <p:cTn id="31"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33" fill="hold" nodeType="clickPar">
                      <p:stCondLst>
                        <p:cond delay="indefinite"/>
                      </p:stCondLst>
                      <p:childTnLst>
                        <p:par>
                          <p:cTn id="34" fill="hold" nodeType="withGroup">
                            <p:stCondLst>
                              <p:cond delay="0"/>
                            </p:stCondLst>
                            <p:childTnLst>
                              <p:par>
                                <p:cTn id="35" presetID="2" presetClass="entr" presetSubtype="4" fill="hold" nodeType="clickEffect">
                                  <p:stCondLst>
                                    <p:cond delay="0"/>
                                  </p:stCondLst>
                                  <p:childTnLst>
                                    <p:set>
                                      <p:cBhvr>
                                        <p:cTn id="36" dur="1" fill="hold">
                                          <p:stCondLst>
                                            <p:cond delay="0"/>
                                          </p:stCondLst>
                                        </p:cTn>
                                        <p:tgtEl>
                                          <p:spTgt spid="3">
                                            <p:txEl>
                                              <p:pRg st="5" end="5"/>
                                            </p:txEl>
                                          </p:spTgt>
                                        </p:tgtEl>
                                        <p:attrNameLst>
                                          <p:attrName>style.visibility</p:attrName>
                                        </p:attrNameLst>
                                      </p:cBhvr>
                                      <p:to>
                                        <p:strVal val="visible"/>
                                      </p:to>
                                    </p:set>
                                    <p:anim calcmode="lin" valueType="num">
                                      <p:cBhvr additive="base">
                                        <p:cTn id="37"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39" fill="hold" nodeType="clickPar">
                      <p:stCondLst>
                        <p:cond delay="indefinite"/>
                      </p:stCondLst>
                      <p:childTnLst>
                        <p:par>
                          <p:cTn id="40" fill="hold" nodeType="withGroup">
                            <p:stCondLst>
                              <p:cond delay="0"/>
                            </p:stCondLst>
                            <p:childTnLst>
                              <p:par>
                                <p:cTn id="41" presetID="2" presetClass="entr" presetSubtype="4" fill="hold" nodeType="clickEffect">
                                  <p:stCondLst>
                                    <p:cond delay="0"/>
                                  </p:stCondLst>
                                  <p:childTnLst>
                                    <p:set>
                                      <p:cBhvr>
                                        <p:cTn id="42" dur="1" fill="hold">
                                          <p:stCondLst>
                                            <p:cond delay="0"/>
                                          </p:stCondLst>
                                        </p:cTn>
                                        <p:tgtEl>
                                          <p:spTgt spid="3">
                                            <p:txEl>
                                              <p:pRg st="6" end="6"/>
                                            </p:txEl>
                                          </p:spTgt>
                                        </p:tgtEl>
                                        <p:attrNameLst>
                                          <p:attrName>style.visibility</p:attrName>
                                        </p:attrNameLst>
                                      </p:cBhvr>
                                      <p:to>
                                        <p:strVal val="visible"/>
                                      </p:to>
                                    </p:set>
                                    <p:anim calcmode="lin" valueType="num">
                                      <p:cBhvr additive="base">
                                        <p:cTn id="43" dur="500" fill="hold"/>
                                        <p:tgtEl>
                                          <p:spTgt spid="3">
                                            <p:txEl>
                                              <p:pRg st="6" end="6"/>
                                            </p:txEl>
                                          </p:spTgt>
                                        </p:tgtEl>
                                        <p:attrNameLst>
                                          <p:attrName>ppt_x</p:attrName>
                                        </p:attrNameLst>
                                      </p:cBhvr>
                                      <p:tavLst>
                                        <p:tav tm="0">
                                          <p:val>
                                            <p:strVal val="#ppt_x"/>
                                          </p:val>
                                        </p:tav>
                                        <p:tav tm="100000">
                                          <p:val>
                                            <p:strVal val="#ppt_x"/>
                                          </p:val>
                                        </p:tav>
                                      </p:tavLst>
                                    </p:anim>
                                    <p:anim calcmode="lin" valueType="num">
                                      <p:cBhvr additive="base">
                                        <p:cTn id="44" dur="500" fill="hold"/>
                                        <p:tgtEl>
                                          <p:spTgt spid="3">
                                            <p:txEl>
                                              <p:pRg st="6" end="6"/>
                                            </p:txEl>
                                          </p:spTgt>
                                        </p:tgtEl>
                                        <p:attrNameLst>
                                          <p:attrName>ppt_y</p:attrName>
                                        </p:attrNameLst>
                                      </p:cBhvr>
                                      <p:tavLst>
                                        <p:tav tm="0">
                                          <p:val>
                                            <p:strVal val="1+#ppt_h/2"/>
                                          </p:val>
                                        </p:tav>
                                        <p:tav tm="100000">
                                          <p:val>
                                            <p:strVal val="#ppt_y"/>
                                          </p:val>
                                        </p:tav>
                                      </p:tavLst>
                                    </p:anim>
                                  </p:childTnLst>
                                </p:cTn>
                              </p:par>
                            </p:childTnLst>
                          </p:cTn>
                        </p:par>
                      </p:childTnLst>
                    </p:cTn>
                  </p:par>
                  <p:par>
                    <p:cTn id="45" fill="hold" nodeType="clickPar">
                      <p:stCondLst>
                        <p:cond delay="indefinite"/>
                      </p:stCondLst>
                      <p:childTnLst>
                        <p:par>
                          <p:cTn id="46" fill="hold" nodeType="withGroup">
                            <p:stCondLst>
                              <p:cond delay="0"/>
                            </p:stCondLst>
                            <p:childTnLst>
                              <p:par>
                                <p:cTn id="47" presetID="2" presetClass="entr" presetSubtype="4" fill="hold" nodeType="clickEffect">
                                  <p:stCondLst>
                                    <p:cond delay="0"/>
                                  </p:stCondLst>
                                  <p:childTnLst>
                                    <p:set>
                                      <p:cBhvr>
                                        <p:cTn id="48" dur="1" fill="hold">
                                          <p:stCondLst>
                                            <p:cond delay="0"/>
                                          </p:stCondLst>
                                        </p:cTn>
                                        <p:tgtEl>
                                          <p:spTgt spid="3">
                                            <p:txEl>
                                              <p:pRg st="7" end="7"/>
                                            </p:txEl>
                                          </p:spTgt>
                                        </p:tgtEl>
                                        <p:attrNameLst>
                                          <p:attrName>style.visibility</p:attrName>
                                        </p:attrNameLst>
                                      </p:cBhvr>
                                      <p:to>
                                        <p:strVal val="visible"/>
                                      </p:to>
                                    </p:set>
                                    <p:anim calcmode="lin" valueType="num">
                                      <p:cBhvr additive="base">
                                        <p:cTn id="49" dur="500" fill="hold"/>
                                        <p:tgtEl>
                                          <p:spTgt spid="3">
                                            <p:txEl>
                                              <p:pRg st="7" end="7"/>
                                            </p:txEl>
                                          </p:spTgt>
                                        </p:tgtEl>
                                        <p:attrNameLst>
                                          <p:attrName>ppt_x</p:attrName>
                                        </p:attrNameLst>
                                      </p:cBhvr>
                                      <p:tavLst>
                                        <p:tav tm="0">
                                          <p:val>
                                            <p:strVal val="#ppt_x"/>
                                          </p:val>
                                        </p:tav>
                                        <p:tav tm="100000">
                                          <p:val>
                                            <p:strVal val="#ppt_x"/>
                                          </p:val>
                                        </p:tav>
                                      </p:tavLst>
                                    </p:anim>
                                    <p:anim calcmode="lin" valueType="num">
                                      <p:cBhvr additive="base">
                                        <p:cTn id="50" dur="500" fill="hold"/>
                                        <p:tgtEl>
                                          <p:spTgt spid="3">
                                            <p:txEl>
                                              <p:pRg st="7" end="7"/>
                                            </p:txEl>
                                          </p:spTgt>
                                        </p:tgtEl>
                                        <p:attrNameLst>
                                          <p:attrName>ppt_y</p:attrName>
                                        </p:attrNameLst>
                                      </p:cBhvr>
                                      <p:tavLst>
                                        <p:tav tm="0">
                                          <p:val>
                                            <p:strVal val="1+#ppt_h/2"/>
                                          </p:val>
                                        </p:tav>
                                        <p:tav tm="100000">
                                          <p:val>
                                            <p:strVal val="#ppt_y"/>
                                          </p:val>
                                        </p:tav>
                                      </p:tavLst>
                                    </p:anim>
                                  </p:childTnLst>
                                </p:cTn>
                              </p:par>
                            </p:childTnLst>
                          </p:cTn>
                        </p:par>
                      </p:childTnLst>
                    </p:cTn>
                  </p:par>
                  <p:par>
                    <p:cTn id="51" fill="hold" nodeType="clickPar">
                      <p:stCondLst>
                        <p:cond delay="indefinite"/>
                      </p:stCondLst>
                      <p:childTnLst>
                        <p:par>
                          <p:cTn id="52" fill="hold" nodeType="withGroup">
                            <p:stCondLst>
                              <p:cond delay="0"/>
                            </p:stCondLst>
                            <p:childTnLst>
                              <p:par>
                                <p:cTn id="53" presetID="2" presetClass="entr" presetSubtype="4" fill="hold" nodeType="clickEffect">
                                  <p:stCondLst>
                                    <p:cond delay="0"/>
                                  </p:stCondLst>
                                  <p:childTnLst>
                                    <p:set>
                                      <p:cBhvr>
                                        <p:cTn id="54" dur="1" fill="hold">
                                          <p:stCondLst>
                                            <p:cond delay="0"/>
                                          </p:stCondLst>
                                        </p:cTn>
                                        <p:tgtEl>
                                          <p:spTgt spid="3">
                                            <p:txEl>
                                              <p:pRg st="8" end="8"/>
                                            </p:txEl>
                                          </p:spTgt>
                                        </p:tgtEl>
                                        <p:attrNameLst>
                                          <p:attrName>style.visibility</p:attrName>
                                        </p:attrNameLst>
                                      </p:cBhvr>
                                      <p:to>
                                        <p:strVal val="visible"/>
                                      </p:to>
                                    </p:set>
                                    <p:anim calcmode="lin" valueType="num">
                                      <p:cBhvr additive="base">
                                        <p:cTn id="55" dur="500" fill="hold"/>
                                        <p:tgtEl>
                                          <p:spTgt spid="3">
                                            <p:txEl>
                                              <p:pRg st="8" end="8"/>
                                            </p:txEl>
                                          </p:spTgt>
                                        </p:tgtEl>
                                        <p:attrNameLst>
                                          <p:attrName>ppt_x</p:attrName>
                                        </p:attrNameLst>
                                      </p:cBhvr>
                                      <p:tavLst>
                                        <p:tav tm="0">
                                          <p:val>
                                            <p:strVal val="#ppt_x"/>
                                          </p:val>
                                        </p:tav>
                                        <p:tav tm="100000">
                                          <p:val>
                                            <p:strVal val="#ppt_x"/>
                                          </p:val>
                                        </p:tav>
                                      </p:tavLst>
                                    </p:anim>
                                    <p:anim calcmode="lin" valueType="num">
                                      <p:cBhvr additive="base">
                                        <p:cTn id="56" dur="500" fill="hold"/>
                                        <p:tgtEl>
                                          <p:spTgt spid="3">
                                            <p:txEl>
                                              <p:pRg st="8" end="8"/>
                                            </p:txEl>
                                          </p:spTgt>
                                        </p:tgtEl>
                                        <p:attrNameLst>
                                          <p:attrName>ppt_y</p:attrName>
                                        </p:attrNameLst>
                                      </p:cBhvr>
                                      <p:tavLst>
                                        <p:tav tm="0">
                                          <p:val>
                                            <p:strVal val="1+#ppt_h/2"/>
                                          </p:val>
                                        </p:tav>
                                        <p:tav tm="100000">
                                          <p:val>
                                            <p:strVal val="#ppt_y"/>
                                          </p:val>
                                        </p:tav>
                                      </p:tavLst>
                                    </p:anim>
                                  </p:childTnLst>
                                </p:cTn>
                              </p:par>
                            </p:childTnLst>
                          </p:cTn>
                        </p:par>
                      </p:childTnLst>
                    </p:cTn>
                  </p:par>
                  <p:par>
                    <p:cTn id="57" fill="hold" nodeType="clickPar">
                      <p:stCondLst>
                        <p:cond delay="indefinite"/>
                      </p:stCondLst>
                      <p:childTnLst>
                        <p:par>
                          <p:cTn id="58" fill="hold" nodeType="withGroup">
                            <p:stCondLst>
                              <p:cond delay="0"/>
                            </p:stCondLst>
                            <p:childTnLst>
                              <p:par>
                                <p:cTn id="59" presetID="2" presetClass="entr" presetSubtype="4" fill="hold" nodeType="clickEffect">
                                  <p:stCondLst>
                                    <p:cond delay="0"/>
                                  </p:stCondLst>
                                  <p:childTnLst>
                                    <p:set>
                                      <p:cBhvr>
                                        <p:cTn id="60" dur="1" fill="hold">
                                          <p:stCondLst>
                                            <p:cond delay="0"/>
                                          </p:stCondLst>
                                        </p:cTn>
                                        <p:tgtEl>
                                          <p:spTgt spid="3">
                                            <p:txEl>
                                              <p:pRg st="9" end="9"/>
                                            </p:txEl>
                                          </p:spTgt>
                                        </p:tgtEl>
                                        <p:attrNameLst>
                                          <p:attrName>style.visibility</p:attrName>
                                        </p:attrNameLst>
                                      </p:cBhvr>
                                      <p:to>
                                        <p:strVal val="visible"/>
                                      </p:to>
                                    </p:set>
                                    <p:anim calcmode="lin" valueType="num">
                                      <p:cBhvr additive="base">
                                        <p:cTn id="61" dur="500" fill="hold"/>
                                        <p:tgtEl>
                                          <p:spTgt spid="3">
                                            <p:txEl>
                                              <p:pRg st="9" end="9"/>
                                            </p:txEl>
                                          </p:spTgt>
                                        </p:tgtEl>
                                        <p:attrNameLst>
                                          <p:attrName>ppt_x</p:attrName>
                                        </p:attrNameLst>
                                      </p:cBhvr>
                                      <p:tavLst>
                                        <p:tav tm="0">
                                          <p:val>
                                            <p:strVal val="#ppt_x"/>
                                          </p:val>
                                        </p:tav>
                                        <p:tav tm="100000">
                                          <p:val>
                                            <p:strVal val="#ppt_x"/>
                                          </p:val>
                                        </p:tav>
                                      </p:tavLst>
                                    </p:anim>
                                    <p:anim calcmode="lin" valueType="num">
                                      <p:cBhvr additive="base">
                                        <p:cTn id="62" dur="500" fill="hold"/>
                                        <p:tgtEl>
                                          <p:spTgt spid="3">
                                            <p:txEl>
                                              <p:pRg st="9" end="9"/>
                                            </p:txEl>
                                          </p:spTgt>
                                        </p:tgtEl>
                                        <p:attrNameLst>
                                          <p:attrName>ppt_y</p:attrName>
                                        </p:attrNameLst>
                                      </p:cBhvr>
                                      <p:tavLst>
                                        <p:tav tm="0">
                                          <p:val>
                                            <p:strVal val="1+#ppt_h/2"/>
                                          </p:val>
                                        </p:tav>
                                        <p:tav tm="100000">
                                          <p:val>
                                            <p:strVal val="#ppt_y"/>
                                          </p:val>
                                        </p:tav>
                                      </p:tavLst>
                                    </p:anim>
                                  </p:childTnLst>
                                </p:cTn>
                              </p:par>
                            </p:childTnLst>
                          </p:cTn>
                        </p:par>
                      </p:childTnLst>
                    </p:cTn>
                  </p:par>
                  <p:par>
                    <p:cTn id="63" fill="hold" nodeType="clickPar">
                      <p:stCondLst>
                        <p:cond delay="indefinite"/>
                      </p:stCondLst>
                      <p:childTnLst>
                        <p:par>
                          <p:cTn id="64" fill="hold" nodeType="withGroup">
                            <p:stCondLst>
                              <p:cond delay="0"/>
                            </p:stCondLst>
                            <p:childTnLst>
                              <p:par>
                                <p:cTn id="65" presetID="2" presetClass="entr" presetSubtype="4" fill="hold" nodeType="clickEffect">
                                  <p:stCondLst>
                                    <p:cond delay="0"/>
                                  </p:stCondLst>
                                  <p:childTnLst>
                                    <p:set>
                                      <p:cBhvr>
                                        <p:cTn id="66" dur="1" fill="hold">
                                          <p:stCondLst>
                                            <p:cond delay="0"/>
                                          </p:stCondLst>
                                        </p:cTn>
                                        <p:tgtEl>
                                          <p:spTgt spid="3">
                                            <p:txEl>
                                              <p:pRg st="10" end="10"/>
                                            </p:txEl>
                                          </p:spTgt>
                                        </p:tgtEl>
                                        <p:attrNameLst>
                                          <p:attrName>style.visibility</p:attrName>
                                        </p:attrNameLst>
                                      </p:cBhvr>
                                      <p:to>
                                        <p:strVal val="visible"/>
                                      </p:to>
                                    </p:set>
                                    <p:anim calcmode="lin" valueType="num">
                                      <p:cBhvr additive="base">
                                        <p:cTn id="67" dur="500" fill="hold"/>
                                        <p:tgtEl>
                                          <p:spTgt spid="3">
                                            <p:txEl>
                                              <p:pRg st="10" end="10"/>
                                            </p:txEl>
                                          </p:spTgt>
                                        </p:tgtEl>
                                        <p:attrNameLst>
                                          <p:attrName>ppt_x</p:attrName>
                                        </p:attrNameLst>
                                      </p:cBhvr>
                                      <p:tavLst>
                                        <p:tav tm="0">
                                          <p:val>
                                            <p:strVal val="#ppt_x"/>
                                          </p:val>
                                        </p:tav>
                                        <p:tav tm="100000">
                                          <p:val>
                                            <p:strVal val="#ppt_x"/>
                                          </p:val>
                                        </p:tav>
                                      </p:tavLst>
                                    </p:anim>
                                    <p:anim calcmode="lin" valueType="num">
                                      <p:cBhvr additive="base">
                                        <p:cTn id="68" dur="500" fill="hold"/>
                                        <p:tgtEl>
                                          <p:spTgt spid="3">
                                            <p:txEl>
                                              <p:pRg st="10" end="10"/>
                                            </p:txEl>
                                          </p:spTgt>
                                        </p:tgtEl>
                                        <p:attrNameLst>
                                          <p:attrName>ppt_y</p:attrName>
                                        </p:attrNameLst>
                                      </p:cBhvr>
                                      <p:tavLst>
                                        <p:tav tm="0">
                                          <p:val>
                                            <p:strVal val="1+#ppt_h/2"/>
                                          </p:val>
                                        </p:tav>
                                        <p:tav tm="100000">
                                          <p:val>
                                            <p:strVal val="#ppt_y"/>
                                          </p:val>
                                        </p:tav>
                                      </p:tavLst>
                                    </p:anim>
                                  </p:childTnLst>
                                </p:cTn>
                              </p:par>
                            </p:childTnLst>
                          </p:cTn>
                        </p:par>
                      </p:childTnLst>
                    </p:cTn>
                  </p:par>
                  <p:par>
                    <p:cTn id="69" fill="hold" nodeType="clickPar">
                      <p:stCondLst>
                        <p:cond delay="indefinite"/>
                      </p:stCondLst>
                      <p:childTnLst>
                        <p:par>
                          <p:cTn id="70" fill="hold" nodeType="withGroup">
                            <p:stCondLst>
                              <p:cond delay="0"/>
                            </p:stCondLst>
                            <p:childTnLst>
                              <p:par>
                                <p:cTn id="71" presetID="2" presetClass="entr" presetSubtype="4" fill="hold" nodeType="clickEffect">
                                  <p:stCondLst>
                                    <p:cond delay="0"/>
                                  </p:stCondLst>
                                  <p:childTnLst>
                                    <p:set>
                                      <p:cBhvr>
                                        <p:cTn id="72" dur="1" fill="hold">
                                          <p:stCondLst>
                                            <p:cond delay="0"/>
                                          </p:stCondLst>
                                        </p:cTn>
                                        <p:tgtEl>
                                          <p:spTgt spid="3">
                                            <p:txEl>
                                              <p:pRg st="11" end="11"/>
                                            </p:txEl>
                                          </p:spTgt>
                                        </p:tgtEl>
                                        <p:attrNameLst>
                                          <p:attrName>style.visibility</p:attrName>
                                        </p:attrNameLst>
                                      </p:cBhvr>
                                      <p:to>
                                        <p:strVal val="visible"/>
                                      </p:to>
                                    </p:set>
                                    <p:anim calcmode="lin" valueType="num">
                                      <p:cBhvr additive="base">
                                        <p:cTn id="73" dur="500" fill="hold"/>
                                        <p:tgtEl>
                                          <p:spTgt spid="3">
                                            <p:txEl>
                                              <p:pRg st="11" end="11"/>
                                            </p:txEl>
                                          </p:spTgt>
                                        </p:tgtEl>
                                        <p:attrNameLst>
                                          <p:attrName>ppt_x</p:attrName>
                                        </p:attrNameLst>
                                      </p:cBhvr>
                                      <p:tavLst>
                                        <p:tav tm="0">
                                          <p:val>
                                            <p:strVal val="#ppt_x"/>
                                          </p:val>
                                        </p:tav>
                                        <p:tav tm="100000">
                                          <p:val>
                                            <p:strVal val="#ppt_x"/>
                                          </p:val>
                                        </p:tav>
                                      </p:tavLst>
                                    </p:anim>
                                    <p:anim calcmode="lin" valueType="num">
                                      <p:cBhvr additive="base">
                                        <p:cTn id="74" dur="500" fill="hold"/>
                                        <p:tgtEl>
                                          <p:spTgt spid="3">
                                            <p:txEl>
                                              <p:pRg st="11" end="11"/>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sp useBgFill="1">
        <p:nvSpPr>
          <p:cNvPr id="136" name="Rectangle 135">
            <a:extLst>
              <a:ext uri="{FF2B5EF4-FFF2-40B4-BE49-F238E27FC236}">
                <a16:creationId xmlns:a16="http://schemas.microsoft.com/office/drawing/2014/main" id="{7C70BFDB-979D-4D01-8764-154458F98B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914377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8" name="Rectangle 137">
            <a:extLst>
              <a:ext uri="{FF2B5EF4-FFF2-40B4-BE49-F238E27FC236}">
                <a16:creationId xmlns:a16="http://schemas.microsoft.com/office/drawing/2014/main" id="{45FCB5B7-E85D-4C9D-AE9B-2B04C20D7C3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9476"/>
            <a:ext cx="9144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p>
        </p:txBody>
      </p:sp>
      <p:grpSp>
        <p:nvGrpSpPr>
          <p:cNvPr id="140" name="Group 139">
            <a:extLst>
              <a:ext uri="{FF2B5EF4-FFF2-40B4-BE49-F238E27FC236}">
                <a16:creationId xmlns:a16="http://schemas.microsoft.com/office/drawing/2014/main" id="{4C48EA7D-6DFA-4BAB-B557-0D500356BE3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74179" y="482171"/>
            <a:ext cx="3055900" cy="5149101"/>
            <a:chOff x="632239" y="482171"/>
            <a:chExt cx="4074533" cy="5149101"/>
          </a:xfrm>
        </p:grpSpPr>
        <p:sp>
          <p:nvSpPr>
            <p:cNvPr id="141" name="Rectangle 140">
              <a:extLst>
                <a:ext uri="{FF2B5EF4-FFF2-40B4-BE49-F238E27FC236}">
                  <a16:creationId xmlns:a16="http://schemas.microsoft.com/office/drawing/2014/main" id="{0A792C74-3AEF-46D7-BB84-FE0A1C9FDD8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239" y="482171"/>
              <a:ext cx="4074533" cy="5149101"/>
            </a:xfrm>
            <a:prstGeom prst="rect">
              <a:avLst/>
            </a:prstGeom>
            <a:gradFill>
              <a:gsLst>
                <a:gs pos="0">
                  <a:srgbClr val="000001"/>
                </a:gs>
                <a:gs pos="100000">
                  <a:srgbClr val="191919"/>
                </a:gs>
              </a:gsLst>
            </a:gradFill>
            <a:ln w="76200" cmpd="sng">
              <a:noFill/>
              <a:miter lim="800000"/>
            </a:ln>
            <a:effectLst>
              <a:outerShdw blurRad="127000" dist="228600" dir="4740000" sx="98000" sy="98000" algn="tl" rotWithShape="0">
                <a:srgbClr val="000000">
                  <a:alpha val="34000"/>
                </a:srgbClr>
              </a:outerShdw>
            </a:effectLst>
            <a:scene3d>
              <a:camera prst="orthographicFront"/>
              <a:lightRig rig="threePt" dir="t"/>
            </a:scene3d>
            <a:sp3d>
              <a:bevelT w="152400" h="50800" prst="softRound"/>
            </a:sp3d>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142" name="Rectangle 141">
              <a:extLst>
                <a:ext uri="{FF2B5EF4-FFF2-40B4-BE49-F238E27FC236}">
                  <a16:creationId xmlns:a16="http://schemas.microsoft.com/office/drawing/2014/main" id="{E3F01C4D-F010-44B1-B80D-DE6D0036F40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45298" y="812507"/>
              <a:ext cx="3450289" cy="4466452"/>
            </a:xfrm>
            <a:prstGeom prst="rect">
              <a:avLst/>
            </a:prstGeom>
            <a:gradFill>
              <a:gsLst>
                <a:gs pos="0">
                  <a:srgbClr val="DADADA"/>
                </a:gs>
                <a:gs pos="100000">
                  <a:srgbClr val="FFFFFE"/>
                </a:gs>
              </a:gsLst>
              <a:lin ang="16200000" scaled="0"/>
            </a:gradFill>
            <a:ln w="50800" cmpd="sng">
              <a:solidFill>
                <a:srgbClr val="191919"/>
              </a:solidFill>
              <a:miter lim="800000"/>
            </a:ln>
            <a:effectLst>
              <a:innerShdw blurRad="63500" dist="88900" dir="14100000">
                <a:srgbClr val="000000">
                  <a:alpha val="30000"/>
                </a:srgbClr>
              </a:innerShdw>
            </a:effectLst>
            <a:scene3d>
              <a:camera prst="orthographicFront"/>
              <a:lightRig rig="threePt" dir="t"/>
            </a:scene3d>
            <a:sp3d>
              <a:bevelT prst="relaxedInset"/>
            </a:sp3d>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grpSp>
      <p:sp>
        <p:nvSpPr>
          <p:cNvPr id="144" name="Rectangle 143">
            <a:extLst>
              <a:ext uri="{FF2B5EF4-FFF2-40B4-BE49-F238E27FC236}">
                <a16:creationId xmlns:a16="http://schemas.microsoft.com/office/drawing/2014/main" id="{66DEDBC9-7E02-4AC1-84C0-28900C560B7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30281" y="977965"/>
            <a:ext cx="2343386" cy="4135339"/>
          </a:xfrm>
          <a:prstGeom prst="rect">
            <a:avLst/>
          </a:prstGeom>
          <a:solidFill>
            <a:schemeClr val="bg1"/>
          </a:solidFill>
          <a:ln w="6350">
            <a:solidFill>
              <a:schemeClr val="bg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46" name="Straight Connector 145">
            <a:extLst>
              <a:ext uri="{FF2B5EF4-FFF2-40B4-BE49-F238E27FC236}">
                <a16:creationId xmlns:a16="http://schemas.microsoft.com/office/drawing/2014/main" id="{5D8167BA-4647-4588-9EF8-AFA0496DC82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3892769" y="1847088"/>
            <a:ext cx="4161029" cy="0"/>
          </a:xfrm>
          <a:prstGeom prst="line">
            <a:avLst/>
          </a:prstGeom>
          <a:ln w="31750"/>
        </p:spPr>
        <p:style>
          <a:lnRef idx="3">
            <a:schemeClr val="accent1"/>
          </a:lnRef>
          <a:fillRef idx="0">
            <a:schemeClr val="accent1"/>
          </a:fillRef>
          <a:effectRef idx="2">
            <a:schemeClr val="accent1"/>
          </a:effectRef>
          <a:fontRef idx="minor">
            <a:schemeClr val="tx1"/>
          </a:fontRef>
        </p:style>
      </p:cxnSp>
      <p:sp>
        <p:nvSpPr>
          <p:cNvPr id="2" name="Title 1"/>
          <p:cNvSpPr>
            <a:spLocks noGrp="1"/>
          </p:cNvSpPr>
          <p:nvPr>
            <p:ph type="title"/>
          </p:nvPr>
        </p:nvSpPr>
        <p:spPr>
          <a:xfrm>
            <a:off x="3891032" y="804520"/>
            <a:ext cx="4162766" cy="1049235"/>
          </a:xfrm>
        </p:spPr>
        <p:txBody>
          <a:bodyPr>
            <a:normAutofit/>
          </a:bodyPr>
          <a:lstStyle/>
          <a:p>
            <a:r>
              <a:rPr lang="en-GB"/>
              <a:t>Some quotes....</a:t>
            </a:r>
          </a:p>
        </p:txBody>
      </p:sp>
      <p:pic>
        <p:nvPicPr>
          <p:cNvPr id="3075" name="Picture 3" descr="C:\Users\Michael\AppData\Local\Microsoft\Windows\Temporary Internet Files\Content.IE5\D6985L8L\MP900382684[1].jpg"/>
          <p:cNvPicPr>
            <a:picLocks noChangeAspect="1" noChangeArrowheads="1"/>
          </p:cNvPicPr>
          <p:nvPr/>
        </p:nvPicPr>
        <p:blipFill>
          <a:blip r:embed="rId2" cstate="print"/>
          <a:stretch>
            <a:fillRect/>
          </a:stretch>
        </p:blipFill>
        <p:spPr bwMode="auto">
          <a:xfrm>
            <a:off x="964078" y="2298921"/>
            <a:ext cx="2099327" cy="1501019"/>
          </a:xfrm>
          <a:prstGeom prst="rect">
            <a:avLst/>
          </a:prstGeom>
          <a:noFill/>
        </p:spPr>
      </p:pic>
      <p:sp>
        <p:nvSpPr>
          <p:cNvPr id="3" name="Content Placeholder 2"/>
          <p:cNvSpPr>
            <a:spLocks noGrp="1"/>
          </p:cNvSpPr>
          <p:nvPr>
            <p:ph idx="1"/>
          </p:nvPr>
        </p:nvSpPr>
        <p:spPr>
          <a:xfrm>
            <a:off x="3891032" y="1853755"/>
            <a:ext cx="4162766" cy="4105933"/>
          </a:xfrm>
        </p:spPr>
        <p:txBody>
          <a:bodyPr>
            <a:normAutofit lnSpcReduction="10000"/>
          </a:bodyPr>
          <a:lstStyle/>
          <a:p>
            <a:pPr>
              <a:lnSpc>
                <a:spcPct val="110000"/>
              </a:lnSpc>
              <a:buNone/>
            </a:pPr>
            <a:r>
              <a:rPr lang="en-GB" sz="1100" dirty="0"/>
              <a:t>‘</a:t>
            </a:r>
            <a:r>
              <a:rPr lang="en-GB" sz="1600" dirty="0"/>
              <a:t>Leadership means making people feel good’</a:t>
            </a:r>
          </a:p>
          <a:p>
            <a:pPr>
              <a:lnSpc>
                <a:spcPct val="110000"/>
              </a:lnSpc>
              <a:buNone/>
            </a:pPr>
            <a:r>
              <a:rPr lang="en-GB" sz="1600" dirty="0"/>
              <a:t>(Jean Chretien, 1984)</a:t>
            </a:r>
          </a:p>
          <a:p>
            <a:pPr>
              <a:lnSpc>
                <a:spcPct val="110000"/>
              </a:lnSpc>
              <a:buNone/>
            </a:pPr>
            <a:endParaRPr lang="en-GB" sz="1600" dirty="0"/>
          </a:p>
          <a:p>
            <a:pPr>
              <a:lnSpc>
                <a:spcPct val="110000"/>
              </a:lnSpc>
              <a:buNone/>
            </a:pPr>
            <a:r>
              <a:rPr lang="en-GB" sz="1600" dirty="0"/>
              <a:t>‘The final test of a leader is that he leaves</a:t>
            </a:r>
          </a:p>
          <a:p>
            <a:pPr>
              <a:lnSpc>
                <a:spcPct val="110000"/>
              </a:lnSpc>
              <a:buNone/>
            </a:pPr>
            <a:r>
              <a:rPr lang="en-GB" sz="1600" dirty="0"/>
              <a:t>behind him in other men the conviction and</a:t>
            </a:r>
          </a:p>
          <a:p>
            <a:pPr>
              <a:lnSpc>
                <a:spcPct val="110000"/>
              </a:lnSpc>
              <a:buNone/>
            </a:pPr>
            <a:r>
              <a:rPr lang="en-GB" sz="1600" dirty="0"/>
              <a:t>the will to carry on.’  (Walter Lippman, 1945)</a:t>
            </a:r>
          </a:p>
          <a:p>
            <a:pPr>
              <a:lnSpc>
                <a:spcPct val="110000"/>
              </a:lnSpc>
              <a:buNone/>
            </a:pPr>
            <a:endParaRPr lang="en-GB" sz="1600" dirty="0"/>
          </a:p>
          <a:p>
            <a:pPr>
              <a:lnSpc>
                <a:spcPct val="110000"/>
              </a:lnSpc>
              <a:buNone/>
            </a:pPr>
            <a:r>
              <a:rPr lang="en-GB" sz="1600" dirty="0"/>
              <a:t>‘One realm, one people, one leader’</a:t>
            </a:r>
          </a:p>
          <a:p>
            <a:pPr>
              <a:lnSpc>
                <a:spcPct val="110000"/>
              </a:lnSpc>
              <a:buNone/>
            </a:pPr>
            <a:r>
              <a:rPr lang="en-GB" sz="1600" dirty="0"/>
              <a:t>(Nazi slogan, 1930s)</a:t>
            </a:r>
          </a:p>
          <a:p>
            <a:pPr>
              <a:lnSpc>
                <a:spcPct val="110000"/>
              </a:lnSpc>
              <a:buNone/>
            </a:pPr>
            <a:endParaRPr lang="en-GB" sz="1600" dirty="0"/>
          </a:p>
          <a:p>
            <a:pPr>
              <a:lnSpc>
                <a:spcPct val="110000"/>
              </a:lnSpc>
              <a:buNone/>
            </a:pPr>
            <a:r>
              <a:rPr lang="en-GB" sz="1600" dirty="0"/>
              <a:t>Source: Oxford Dictionary of Quotations</a:t>
            </a:r>
          </a:p>
          <a:p>
            <a:pPr>
              <a:lnSpc>
                <a:spcPct val="110000"/>
              </a:lnSpc>
              <a:buNone/>
            </a:pPr>
            <a:endParaRPr lang="en-GB" sz="1100" dirty="0"/>
          </a:p>
          <a:p>
            <a:pPr>
              <a:lnSpc>
                <a:spcPct val="110000"/>
              </a:lnSpc>
              <a:buNone/>
            </a:pPr>
            <a:endParaRPr lang="en-GB" sz="1100" dirty="0"/>
          </a:p>
        </p:txBody>
      </p:sp>
      <p:pic>
        <p:nvPicPr>
          <p:cNvPr id="148" name="Picture 147">
            <a:extLst>
              <a:ext uri="{FF2B5EF4-FFF2-40B4-BE49-F238E27FC236}">
                <a16:creationId xmlns:a16="http://schemas.microsoft.com/office/drawing/2014/main" id="{BAC44D98-B853-4420-8ED4-E3792706D41A}"/>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t="1538" b="-1538"/>
          <a:stretch/>
        </p:blipFill>
        <p:spPr bwMode="black">
          <a:xfrm>
            <a:off x="0" y="6126480"/>
            <a:ext cx="9144000" cy="742950"/>
          </a:xfrm>
          <a:prstGeom prst="rect">
            <a:avLst/>
          </a:prstGeom>
        </p:spPr>
      </p:pic>
      <p:cxnSp>
        <p:nvCxnSpPr>
          <p:cNvPr id="150" name="Straight Connector 149">
            <a:extLst>
              <a:ext uri="{FF2B5EF4-FFF2-40B4-BE49-F238E27FC236}">
                <a16:creationId xmlns:a16="http://schemas.microsoft.com/office/drawing/2014/main" id="{46625410-A0A9-42B8-96F9-540C7C42CBE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28413"/>
            <a:ext cx="9144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20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20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3">
                                            <p:txEl>
                                              <p:pRg st="3" end="3"/>
                                            </p:txEl>
                                          </p:spTgt>
                                        </p:tgtEl>
                                        <p:attrNameLst>
                                          <p:attrName>style.visibility</p:attrName>
                                        </p:attrNameLst>
                                      </p:cBhvr>
                                      <p:to>
                                        <p:strVal val="visible"/>
                                      </p:to>
                                    </p:set>
                                    <p:animEffect transition="in" filter="fade">
                                      <p:cBhvr>
                                        <p:cTn id="17" dur="2000"/>
                                        <p:tgtEl>
                                          <p:spTgt spid="3">
                                            <p:txEl>
                                              <p:pRg st="3" end="3"/>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3">
                                            <p:txEl>
                                              <p:pRg st="4" end="4"/>
                                            </p:txEl>
                                          </p:spTgt>
                                        </p:tgtEl>
                                        <p:attrNameLst>
                                          <p:attrName>style.visibility</p:attrName>
                                        </p:attrNameLst>
                                      </p:cBhvr>
                                      <p:to>
                                        <p:strVal val="visible"/>
                                      </p:to>
                                    </p:set>
                                    <p:animEffect transition="in" filter="fade">
                                      <p:cBhvr>
                                        <p:cTn id="22" dur="2000"/>
                                        <p:tgtEl>
                                          <p:spTgt spid="3">
                                            <p:txEl>
                                              <p:pRg st="4" end="4"/>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animEffect transition="in" filter="fade">
                                      <p:cBhvr>
                                        <p:cTn id="27" dur="2000"/>
                                        <p:tgtEl>
                                          <p:spTgt spid="3">
                                            <p:txEl>
                                              <p:pRg st="5" end="5"/>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3">
                                            <p:txEl>
                                              <p:pRg st="7" end="7"/>
                                            </p:txEl>
                                          </p:spTgt>
                                        </p:tgtEl>
                                        <p:attrNameLst>
                                          <p:attrName>style.visibility</p:attrName>
                                        </p:attrNameLst>
                                      </p:cBhvr>
                                      <p:to>
                                        <p:strVal val="visible"/>
                                      </p:to>
                                    </p:set>
                                    <p:animEffect transition="in" filter="fade">
                                      <p:cBhvr>
                                        <p:cTn id="32" dur="2000"/>
                                        <p:tgtEl>
                                          <p:spTgt spid="3">
                                            <p:txEl>
                                              <p:pRg st="7" end="7"/>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grpId="0" nodeType="clickEffect">
                                  <p:stCondLst>
                                    <p:cond delay="0"/>
                                  </p:stCondLst>
                                  <p:childTnLst>
                                    <p:set>
                                      <p:cBhvr>
                                        <p:cTn id="36" dur="1" fill="hold">
                                          <p:stCondLst>
                                            <p:cond delay="0"/>
                                          </p:stCondLst>
                                        </p:cTn>
                                        <p:tgtEl>
                                          <p:spTgt spid="3">
                                            <p:txEl>
                                              <p:pRg st="8" end="8"/>
                                            </p:txEl>
                                          </p:spTgt>
                                        </p:tgtEl>
                                        <p:attrNameLst>
                                          <p:attrName>style.visibility</p:attrName>
                                        </p:attrNameLst>
                                      </p:cBhvr>
                                      <p:to>
                                        <p:strVal val="visible"/>
                                      </p:to>
                                    </p:set>
                                    <p:animEffect transition="in" filter="fade">
                                      <p:cBhvr>
                                        <p:cTn id="37" dur="2000"/>
                                        <p:tgtEl>
                                          <p:spTgt spid="3">
                                            <p:txEl>
                                              <p:pRg st="8" end="8"/>
                                            </p:txEl>
                                          </p:spTgt>
                                        </p:tgtEl>
                                      </p:cBhvr>
                                    </p:animEffect>
                                  </p:childTnLst>
                                </p:cTn>
                              </p:par>
                            </p:childTnLst>
                          </p:cTn>
                        </p:par>
                      </p:childTnLst>
                    </p:cTn>
                  </p:par>
                  <p:par>
                    <p:cTn id="38" fill="hold">
                      <p:stCondLst>
                        <p:cond delay="indefinite"/>
                      </p:stCondLst>
                      <p:childTnLst>
                        <p:par>
                          <p:cTn id="39" fill="hold">
                            <p:stCondLst>
                              <p:cond delay="0"/>
                            </p:stCondLst>
                            <p:childTnLst>
                              <p:par>
                                <p:cTn id="40" presetID="10" presetClass="entr" presetSubtype="0" fill="hold" grpId="0" nodeType="clickEffect">
                                  <p:stCondLst>
                                    <p:cond delay="0"/>
                                  </p:stCondLst>
                                  <p:childTnLst>
                                    <p:set>
                                      <p:cBhvr>
                                        <p:cTn id="41" dur="1" fill="hold">
                                          <p:stCondLst>
                                            <p:cond delay="0"/>
                                          </p:stCondLst>
                                        </p:cTn>
                                        <p:tgtEl>
                                          <p:spTgt spid="3">
                                            <p:txEl>
                                              <p:pRg st="10" end="10"/>
                                            </p:txEl>
                                          </p:spTgt>
                                        </p:tgtEl>
                                        <p:attrNameLst>
                                          <p:attrName>style.visibility</p:attrName>
                                        </p:attrNameLst>
                                      </p:cBhvr>
                                      <p:to>
                                        <p:strVal val="visible"/>
                                      </p:to>
                                    </p:set>
                                    <p:animEffect transition="in" filter="fade">
                                      <p:cBhvr>
                                        <p:cTn id="42" dur="2000"/>
                                        <p:tgtEl>
                                          <p:spTgt spid="3">
                                            <p:txEl>
                                              <p:pRg st="10" end="1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3.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1669046F-5838-4C7A-BBE8-A77F40FD9C7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914377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2D5E6CDB-92ED-43A1-9491-C46E2C8E99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9476"/>
            <a:ext cx="9144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p>
        </p:txBody>
      </p:sp>
      <p:grpSp>
        <p:nvGrpSpPr>
          <p:cNvPr id="14" name="Group 13">
            <a:extLst>
              <a:ext uri="{FF2B5EF4-FFF2-40B4-BE49-F238E27FC236}">
                <a16:creationId xmlns:a16="http://schemas.microsoft.com/office/drawing/2014/main" id="{EBB966BC-DC49-4138-8DEF-B1CD1303392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74177" y="482171"/>
            <a:ext cx="4578249" cy="5149101"/>
            <a:chOff x="632237" y="482171"/>
            <a:chExt cx="6104331" cy="5149101"/>
          </a:xfrm>
        </p:grpSpPr>
        <p:sp>
          <p:nvSpPr>
            <p:cNvPr id="15" name="Rectangle 14">
              <a:extLst>
                <a:ext uri="{FF2B5EF4-FFF2-40B4-BE49-F238E27FC236}">
                  <a16:creationId xmlns:a16="http://schemas.microsoft.com/office/drawing/2014/main" id="{EDD0BD06-EC5B-4F0E-A221-562BC2BA69B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237" y="482171"/>
              <a:ext cx="6104331" cy="5149101"/>
            </a:xfrm>
            <a:prstGeom prst="rect">
              <a:avLst/>
            </a:prstGeom>
            <a:gradFill>
              <a:gsLst>
                <a:gs pos="0">
                  <a:srgbClr val="000001"/>
                </a:gs>
                <a:gs pos="100000">
                  <a:srgbClr val="191919"/>
                </a:gs>
              </a:gsLst>
            </a:gradFill>
            <a:ln w="76200" cmpd="sng">
              <a:noFill/>
              <a:miter lim="800000"/>
            </a:ln>
            <a:effectLst>
              <a:outerShdw blurRad="127000" dist="228600" dir="4740000" sx="98000" sy="98000" algn="tl" rotWithShape="0">
                <a:srgbClr val="000000">
                  <a:alpha val="34000"/>
                </a:srgbClr>
              </a:outerShdw>
            </a:effectLst>
            <a:scene3d>
              <a:camera prst="orthographicFront"/>
              <a:lightRig rig="threePt" dir="t"/>
            </a:scene3d>
            <a:sp3d>
              <a:bevelT w="152400" h="50800" prst="softRound"/>
            </a:sp3d>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634200B3-EC47-4A5B-A640-7118BF6AD27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45296" y="812507"/>
              <a:ext cx="5471355" cy="4466452"/>
            </a:xfrm>
            <a:prstGeom prst="rect">
              <a:avLst/>
            </a:prstGeom>
            <a:gradFill>
              <a:gsLst>
                <a:gs pos="0">
                  <a:srgbClr val="DADADA"/>
                </a:gs>
                <a:gs pos="100000">
                  <a:srgbClr val="FFFFFE"/>
                </a:gs>
              </a:gsLst>
              <a:lin ang="16200000" scaled="0"/>
            </a:gradFill>
            <a:ln w="50800" cmpd="sng">
              <a:solidFill>
                <a:srgbClr val="191919"/>
              </a:solidFill>
              <a:miter lim="800000"/>
            </a:ln>
            <a:effectLst>
              <a:innerShdw blurRad="63500" dist="88900" dir="14100000">
                <a:srgbClr val="000000">
                  <a:alpha val="30000"/>
                </a:srgbClr>
              </a:innerShdw>
            </a:effectLst>
            <a:scene3d>
              <a:camera prst="orthographicFront"/>
              <a:lightRig rig="threePt" dir="t"/>
            </a:scene3d>
            <a:sp3d>
              <a:bevelT prst="relaxedInset"/>
            </a:sp3d>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grpSp>
      <p:sp>
        <p:nvSpPr>
          <p:cNvPr id="18" name="Rectangle 17">
            <a:extLst>
              <a:ext uri="{FF2B5EF4-FFF2-40B4-BE49-F238E27FC236}">
                <a16:creationId xmlns:a16="http://schemas.microsoft.com/office/drawing/2014/main" id="{23B9DAF8-7DB4-40CB-85F8-7E02F95C6CA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30281" y="984450"/>
            <a:ext cx="3859185" cy="4135339"/>
          </a:xfrm>
          <a:prstGeom prst="rect">
            <a:avLst/>
          </a:prstGeom>
          <a:solidFill>
            <a:schemeClr val="bg1"/>
          </a:solidFill>
          <a:ln w="6350">
            <a:solidFill>
              <a:schemeClr val="bg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20" name="Straight Connector 19">
            <a:extLst>
              <a:ext uri="{FF2B5EF4-FFF2-40B4-BE49-F238E27FC236}">
                <a16:creationId xmlns:a16="http://schemas.microsoft.com/office/drawing/2014/main" id="{606AED2C-61BA-485C-9DD4-B23B6280F9D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413521" y="1847088"/>
            <a:ext cx="2640276" cy="0"/>
          </a:xfrm>
          <a:prstGeom prst="line">
            <a:avLst/>
          </a:prstGeom>
          <a:ln w="31750"/>
        </p:spPr>
        <p:style>
          <a:lnRef idx="3">
            <a:schemeClr val="accent1"/>
          </a:lnRef>
          <a:fillRef idx="0">
            <a:schemeClr val="accent1"/>
          </a:fillRef>
          <a:effectRef idx="2">
            <a:schemeClr val="accent1"/>
          </a:effectRef>
          <a:fontRef idx="minor">
            <a:schemeClr val="tx1"/>
          </a:fontRef>
        </p:style>
      </p:cxnSp>
      <p:sp>
        <p:nvSpPr>
          <p:cNvPr id="2" name="Title 1"/>
          <p:cNvSpPr>
            <a:spLocks noGrp="1"/>
          </p:cNvSpPr>
          <p:nvPr>
            <p:ph type="title"/>
          </p:nvPr>
        </p:nvSpPr>
        <p:spPr>
          <a:xfrm>
            <a:off x="5413522" y="804520"/>
            <a:ext cx="2640275" cy="1049235"/>
          </a:xfrm>
        </p:spPr>
        <p:txBody>
          <a:bodyPr>
            <a:normAutofit/>
          </a:bodyPr>
          <a:lstStyle/>
          <a:p>
            <a:r>
              <a:rPr lang="en-GB"/>
              <a:t>Activity 1</a:t>
            </a:r>
            <a:endParaRPr lang="en-US"/>
          </a:p>
        </p:txBody>
      </p:sp>
      <p:pic>
        <p:nvPicPr>
          <p:cNvPr id="7" name="Graphic 6" descr="Group of People">
            <a:extLst>
              <a:ext uri="{FF2B5EF4-FFF2-40B4-BE49-F238E27FC236}">
                <a16:creationId xmlns:a16="http://schemas.microsoft.com/office/drawing/2014/main" id="{C3185DD4-1043-4EB1-9A94-E1DA9D6FA553}"/>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953417" y="1240000"/>
            <a:ext cx="3618861" cy="3618861"/>
          </a:xfrm>
          <a:prstGeom prst="rect">
            <a:avLst/>
          </a:prstGeom>
        </p:spPr>
      </p:pic>
      <p:sp>
        <p:nvSpPr>
          <p:cNvPr id="3" name="Content Placeholder 2"/>
          <p:cNvSpPr>
            <a:spLocks noGrp="1"/>
          </p:cNvSpPr>
          <p:nvPr>
            <p:ph idx="1"/>
          </p:nvPr>
        </p:nvSpPr>
        <p:spPr>
          <a:xfrm>
            <a:off x="5413521" y="2015732"/>
            <a:ext cx="2640276" cy="3450613"/>
          </a:xfrm>
        </p:spPr>
        <p:txBody>
          <a:bodyPr>
            <a:normAutofit/>
          </a:bodyPr>
          <a:lstStyle/>
          <a:p>
            <a:pPr>
              <a:lnSpc>
                <a:spcPct val="110000"/>
              </a:lnSpc>
              <a:buNone/>
            </a:pPr>
            <a:r>
              <a:rPr lang="en-GB" sz="1400" dirty="0"/>
              <a:t>	Name 3 well-known leaders</a:t>
            </a:r>
            <a:endParaRPr lang="en-US" sz="1400" dirty="0"/>
          </a:p>
          <a:p>
            <a:pPr>
              <a:lnSpc>
                <a:spcPct val="110000"/>
              </a:lnSpc>
              <a:buNone/>
            </a:pPr>
            <a:endParaRPr lang="en-GB" sz="1400" dirty="0"/>
          </a:p>
          <a:p>
            <a:pPr>
              <a:lnSpc>
                <a:spcPct val="110000"/>
              </a:lnSpc>
              <a:buNone/>
            </a:pPr>
            <a:r>
              <a:rPr lang="en-GB" sz="1400" dirty="0"/>
              <a:t>	What’s the difference between a manager and a leader?</a:t>
            </a:r>
          </a:p>
          <a:p>
            <a:pPr>
              <a:lnSpc>
                <a:spcPct val="110000"/>
              </a:lnSpc>
              <a:buNone/>
            </a:pPr>
            <a:r>
              <a:rPr lang="en-GB" sz="1400" dirty="0"/>
              <a:t>	Are all managers leaders?</a:t>
            </a:r>
          </a:p>
          <a:p>
            <a:pPr>
              <a:lnSpc>
                <a:spcPct val="110000"/>
              </a:lnSpc>
              <a:buNone/>
            </a:pPr>
            <a:r>
              <a:rPr lang="en-GB" sz="1400" dirty="0"/>
              <a:t>	Are all leaders managers?</a:t>
            </a:r>
          </a:p>
          <a:p>
            <a:pPr>
              <a:lnSpc>
                <a:spcPct val="110000"/>
              </a:lnSpc>
              <a:buNone/>
            </a:pPr>
            <a:r>
              <a:rPr lang="en-GB" sz="1400" dirty="0"/>
              <a:t>	Are leaders born or can they be made?</a:t>
            </a:r>
          </a:p>
          <a:p>
            <a:pPr>
              <a:lnSpc>
                <a:spcPct val="110000"/>
              </a:lnSpc>
              <a:buNone/>
            </a:pPr>
            <a:r>
              <a:rPr lang="en-GB" sz="1400" dirty="0"/>
              <a:t>	</a:t>
            </a:r>
          </a:p>
          <a:p>
            <a:pPr>
              <a:lnSpc>
                <a:spcPct val="110000"/>
              </a:lnSpc>
              <a:buNone/>
            </a:pPr>
            <a:endParaRPr lang="en-GB" sz="1400" dirty="0"/>
          </a:p>
          <a:p>
            <a:pPr>
              <a:lnSpc>
                <a:spcPct val="110000"/>
              </a:lnSpc>
              <a:buNone/>
            </a:pPr>
            <a:endParaRPr lang="en-US" sz="1400" dirty="0"/>
          </a:p>
        </p:txBody>
      </p:sp>
      <p:pic>
        <p:nvPicPr>
          <p:cNvPr id="22" name="Picture 21">
            <a:extLst>
              <a:ext uri="{FF2B5EF4-FFF2-40B4-BE49-F238E27FC236}">
                <a16:creationId xmlns:a16="http://schemas.microsoft.com/office/drawing/2014/main" id="{7EFCF05C-6070-460B-8E60-12BE3EFD19F0}"/>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t="1538" b="-1538"/>
          <a:stretch/>
        </p:blipFill>
        <p:spPr bwMode="black">
          <a:xfrm>
            <a:off x="0" y="6126480"/>
            <a:ext cx="9144000" cy="742950"/>
          </a:xfrm>
          <a:prstGeom prst="rect">
            <a:avLst/>
          </a:prstGeom>
        </p:spPr>
      </p:pic>
      <p:cxnSp>
        <p:nvCxnSpPr>
          <p:cNvPr id="24" name="Straight Connector 23">
            <a:extLst>
              <a:ext uri="{FF2B5EF4-FFF2-40B4-BE49-F238E27FC236}">
                <a16:creationId xmlns:a16="http://schemas.microsoft.com/office/drawing/2014/main" id="{CFD731F1-726F-453E-9516-3058095DE99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28413"/>
            <a:ext cx="9144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spTree>
  </p:cSld>
  <p:clrMapOvr>
    <a:masterClrMapping/>
  </p:clrMapOvr>
  <p:transition>
    <p:wedge/>
  </p:transition>
</p:sld>
</file>

<file path=ppt/slides/slide14.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sp>
        <p:nvSpPr>
          <p:cNvPr id="71" name="Rectangle 70">
            <a:extLst>
              <a:ext uri="{FF2B5EF4-FFF2-40B4-BE49-F238E27FC236}">
                <a16:creationId xmlns:a16="http://schemas.microsoft.com/office/drawing/2014/main" id="{1CE580D1-F917-4567-AFB4-99AA9B52AD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9476"/>
            <a:ext cx="9144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sp>
      <p:pic>
        <p:nvPicPr>
          <p:cNvPr id="73" name="Picture 72">
            <a:extLst>
              <a:ext uri="{FF2B5EF4-FFF2-40B4-BE49-F238E27FC236}">
                <a16:creationId xmlns:a16="http://schemas.microsoft.com/office/drawing/2014/main" id="{1F5620B8-A2D8-4568-B566-F0453A0D9167}"/>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t="1538" b="-1538"/>
          <a:stretch/>
        </p:blipFill>
        <p:spPr bwMode="black">
          <a:xfrm>
            <a:off x="0" y="6126480"/>
            <a:ext cx="9144000" cy="742950"/>
          </a:xfrm>
          <a:prstGeom prst="rect">
            <a:avLst/>
          </a:prstGeom>
        </p:spPr>
      </p:pic>
      <p:cxnSp>
        <p:nvCxnSpPr>
          <p:cNvPr id="75" name="Straight Connector 74">
            <a:extLst>
              <a:ext uri="{FF2B5EF4-FFF2-40B4-BE49-F238E27FC236}">
                <a16:creationId xmlns:a16="http://schemas.microsoft.com/office/drawing/2014/main" id="{1C7D2BA4-4B7A-4596-8BCC-5CF71542389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28413"/>
            <a:ext cx="9144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cxnSp>
        <p:nvCxnSpPr>
          <p:cNvPr id="77" name="Straight Connector 76">
            <a:extLst>
              <a:ext uri="{FF2B5EF4-FFF2-40B4-BE49-F238E27FC236}">
                <a16:creationId xmlns:a16="http://schemas.microsoft.com/office/drawing/2014/main" id="{4977F1E1-2B6F-4BB6-899F-67D8764D83C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813335" y="3528542"/>
            <a:ext cx="6477804" cy="0"/>
          </a:xfrm>
          <a:prstGeom prst="line">
            <a:avLst/>
          </a:prstGeom>
          <a:ln w="31750"/>
        </p:spPr>
        <p:style>
          <a:lnRef idx="3">
            <a:schemeClr val="accent1"/>
          </a:lnRef>
          <a:fillRef idx="0">
            <a:schemeClr val="accent1"/>
          </a:fillRef>
          <a:effectRef idx="2">
            <a:schemeClr val="accent1"/>
          </a:effectRef>
          <a:fontRef idx="minor">
            <a:schemeClr val="tx1"/>
          </a:fontRef>
        </p:style>
      </p:cxnSp>
      <p:sp useBgFill="1">
        <p:nvSpPr>
          <p:cNvPr id="79" name="Rectangle 78">
            <a:extLst>
              <a:ext uri="{FF2B5EF4-FFF2-40B4-BE49-F238E27FC236}">
                <a16:creationId xmlns:a16="http://schemas.microsoft.com/office/drawing/2014/main" id="{324CCFA0-27D3-4A36-9B02-FAB6B3DB056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914377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1" name="Rectangle 80">
            <a:extLst>
              <a:ext uri="{FF2B5EF4-FFF2-40B4-BE49-F238E27FC236}">
                <a16:creationId xmlns:a16="http://schemas.microsoft.com/office/drawing/2014/main" id="{2E8A693E-D7CA-4A38-90F9-DD4981DA796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9476"/>
            <a:ext cx="9144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p>
        </p:txBody>
      </p:sp>
      <p:sp>
        <p:nvSpPr>
          <p:cNvPr id="2" name="Title 1">
            <a:extLst>
              <a:ext uri="{FF2B5EF4-FFF2-40B4-BE49-F238E27FC236}">
                <a16:creationId xmlns:a16="http://schemas.microsoft.com/office/drawing/2014/main" id="{E97C970F-84D3-4AA7-9166-37A79AB4A113}"/>
              </a:ext>
            </a:extLst>
          </p:cNvPr>
          <p:cNvSpPr>
            <a:spLocks noGrp="1"/>
          </p:cNvSpPr>
          <p:nvPr>
            <p:ph type="title"/>
          </p:nvPr>
        </p:nvSpPr>
        <p:spPr>
          <a:xfrm>
            <a:off x="4327554" y="964769"/>
            <a:ext cx="3724824" cy="3222264"/>
          </a:xfrm>
        </p:spPr>
        <p:txBody>
          <a:bodyPr vert="horz" lIns="91440" tIns="45720" rIns="91440" bIns="0" rtlCol="0" anchor="b">
            <a:normAutofit/>
          </a:bodyPr>
          <a:lstStyle/>
          <a:p>
            <a:pPr defTabSz="914400"/>
            <a:r>
              <a:rPr lang="en-US" sz="4700"/>
              <a:t>Charles Manson</a:t>
            </a:r>
          </a:p>
        </p:txBody>
      </p:sp>
      <p:sp>
        <p:nvSpPr>
          <p:cNvPr id="4" name="Text Placeholder 3">
            <a:extLst>
              <a:ext uri="{FF2B5EF4-FFF2-40B4-BE49-F238E27FC236}">
                <a16:creationId xmlns:a16="http://schemas.microsoft.com/office/drawing/2014/main" id="{244F7B0B-9F80-4BBF-856C-E4AD71AFF1FC}"/>
              </a:ext>
            </a:extLst>
          </p:cNvPr>
          <p:cNvSpPr>
            <a:spLocks noGrp="1"/>
          </p:cNvSpPr>
          <p:nvPr>
            <p:ph type="body" sz="half" idx="2"/>
          </p:nvPr>
        </p:nvSpPr>
        <p:spPr>
          <a:xfrm>
            <a:off x="4327555" y="4396391"/>
            <a:ext cx="3729047" cy="882568"/>
          </a:xfrm>
        </p:spPr>
        <p:txBody>
          <a:bodyPr vert="horz" lIns="91440" tIns="91440" rIns="91440" bIns="91440" rtlCol="0">
            <a:normAutofit/>
          </a:bodyPr>
          <a:lstStyle/>
          <a:p>
            <a:pPr defTabSz="914400"/>
            <a:r>
              <a:rPr lang="en-US" cap="all"/>
              <a:t>Leader of the Manson Family</a:t>
            </a:r>
          </a:p>
        </p:txBody>
      </p:sp>
      <p:grpSp>
        <p:nvGrpSpPr>
          <p:cNvPr id="83" name="Group 82">
            <a:extLst>
              <a:ext uri="{FF2B5EF4-FFF2-40B4-BE49-F238E27FC236}">
                <a16:creationId xmlns:a16="http://schemas.microsoft.com/office/drawing/2014/main" id="{E3FD8210-A63E-4CE0-AD3A-B6DCF3DA6942}"/>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74178" y="482171"/>
            <a:ext cx="3481313" cy="5149101"/>
            <a:chOff x="7463259" y="583365"/>
            <a:chExt cx="4641750" cy="5181928"/>
          </a:xfrm>
        </p:grpSpPr>
        <p:sp>
          <p:nvSpPr>
            <p:cNvPr id="84" name="Rectangle 83">
              <a:extLst>
                <a:ext uri="{FF2B5EF4-FFF2-40B4-BE49-F238E27FC236}">
                  <a16:creationId xmlns:a16="http://schemas.microsoft.com/office/drawing/2014/main" id="{01A69E07-729F-4BEA-99D8-165568BA3A5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463259" y="583365"/>
              <a:ext cx="4641750" cy="5181928"/>
            </a:xfrm>
            <a:prstGeom prst="rect">
              <a:avLst/>
            </a:prstGeom>
            <a:gradFill>
              <a:gsLst>
                <a:gs pos="0">
                  <a:srgbClr val="000001"/>
                </a:gs>
                <a:gs pos="100000">
                  <a:srgbClr val="191919"/>
                </a:gs>
              </a:gsLst>
            </a:gradFill>
            <a:ln w="76200" cmpd="sng">
              <a:noFill/>
              <a:miter lim="800000"/>
            </a:ln>
            <a:effectLst>
              <a:outerShdw blurRad="127000" dist="228600" dir="4740000" sx="98000" sy="98000" algn="tl" rotWithShape="0">
                <a:srgbClr val="000000">
                  <a:alpha val="34000"/>
                </a:srgbClr>
              </a:outerShdw>
            </a:effectLst>
            <a:scene3d>
              <a:camera prst="orthographicFront"/>
              <a:lightRig rig="threePt" dir="t"/>
            </a:scene3d>
            <a:sp3d>
              <a:bevelT w="152400" h="50800" prst="softRound"/>
            </a:sp3d>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85" name="Rectangle 84">
              <a:extLst>
                <a:ext uri="{FF2B5EF4-FFF2-40B4-BE49-F238E27FC236}">
                  <a16:creationId xmlns:a16="http://schemas.microsoft.com/office/drawing/2014/main" id="{5C80F5DA-B2AF-4E91-9FC5-1EF5E1B64DB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776318" y="915807"/>
              <a:ext cx="4001651" cy="4494927"/>
            </a:xfrm>
            <a:prstGeom prst="rect">
              <a:avLst/>
            </a:prstGeom>
            <a:gradFill>
              <a:gsLst>
                <a:gs pos="0">
                  <a:srgbClr val="DADADA"/>
                </a:gs>
                <a:gs pos="100000">
                  <a:srgbClr val="FFFFFE"/>
                </a:gs>
              </a:gsLst>
              <a:lin ang="16200000" scaled="0"/>
            </a:gradFill>
            <a:ln w="50800" cmpd="sng">
              <a:solidFill>
                <a:srgbClr val="191919"/>
              </a:solidFill>
              <a:miter lim="800000"/>
            </a:ln>
            <a:effectLst>
              <a:innerShdw blurRad="63500" dist="88900" dir="14100000">
                <a:srgbClr val="000000">
                  <a:alpha val="30000"/>
                </a:srgbClr>
              </a:innerShdw>
            </a:effectLst>
            <a:scene3d>
              <a:camera prst="orthographicFront"/>
              <a:lightRig rig="threePt" dir="t"/>
            </a:scene3d>
            <a:sp3d>
              <a:bevelT prst="relaxedInset"/>
            </a:sp3d>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grpSp>
      <p:pic>
        <p:nvPicPr>
          <p:cNvPr id="1026" name="Picture 2" descr="Charles Manson - Family, Murders &amp; Death - Biography">
            <a:extLst>
              <a:ext uri="{FF2B5EF4-FFF2-40B4-BE49-F238E27FC236}">
                <a16:creationId xmlns:a16="http://schemas.microsoft.com/office/drawing/2014/main" id="{054DDE41-8769-45CF-9AE6-87EA82F33DEB}"/>
              </a:ext>
            </a:extLst>
          </p:cNvPr>
          <p:cNvPicPr>
            <a:picLocks noGrp="1" noChangeAspect="1" noChangeArrowheads="1"/>
          </p:cNvPicPr>
          <p:nvPr>
            <p:ph type="pic" idx="1"/>
          </p:nvPr>
        </p:nvPicPr>
        <p:blipFill rotWithShape="1">
          <a:blip r:embed="rId3">
            <a:extLst>
              <a:ext uri="{28A0092B-C50C-407E-A947-70E740481C1C}">
                <a14:useLocalDpi xmlns:a14="http://schemas.microsoft.com/office/drawing/2010/main" val="0"/>
              </a:ext>
            </a:extLst>
          </a:blip>
          <a:srcRect l="8722" r="26056"/>
          <a:stretch/>
        </p:blipFill>
        <p:spPr bwMode="auto">
          <a:xfrm>
            <a:off x="953417" y="1116345"/>
            <a:ext cx="2521606" cy="3866172"/>
          </a:xfrm>
          <a:prstGeom prst="rect">
            <a:avLst/>
          </a:prstGeom>
          <a:noFill/>
          <a:extLst>
            <a:ext uri="{909E8E84-426E-40DD-AFC4-6F175D3DCCD1}">
              <a14:hiddenFill xmlns:a14="http://schemas.microsoft.com/office/drawing/2010/main">
                <a:solidFill>
                  <a:srgbClr val="FFFFFF"/>
                </a:solidFill>
              </a14:hiddenFill>
            </a:ext>
          </a:extLst>
        </p:spPr>
      </p:pic>
      <p:cxnSp>
        <p:nvCxnSpPr>
          <p:cNvPr id="87" name="Straight Connector 86">
            <a:extLst>
              <a:ext uri="{FF2B5EF4-FFF2-40B4-BE49-F238E27FC236}">
                <a16:creationId xmlns:a16="http://schemas.microsoft.com/office/drawing/2014/main" id="{C50D4A03-F785-4A2E-9C26-16C933B9A13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327554" y="4393728"/>
            <a:ext cx="3719629" cy="0"/>
          </a:xfrm>
          <a:prstGeom prst="line">
            <a:avLst/>
          </a:prstGeom>
          <a:ln w="31750"/>
        </p:spPr>
        <p:style>
          <a:lnRef idx="3">
            <a:schemeClr val="accent1"/>
          </a:lnRef>
          <a:fillRef idx="0">
            <a:schemeClr val="accent1"/>
          </a:fillRef>
          <a:effectRef idx="2">
            <a:schemeClr val="accent1"/>
          </a:effectRef>
          <a:fontRef idx="minor">
            <a:schemeClr val="tx1"/>
          </a:fontRef>
        </p:style>
      </p:cxnSp>
      <p:pic>
        <p:nvPicPr>
          <p:cNvPr id="89" name="Picture 88">
            <a:extLst>
              <a:ext uri="{FF2B5EF4-FFF2-40B4-BE49-F238E27FC236}">
                <a16:creationId xmlns:a16="http://schemas.microsoft.com/office/drawing/2014/main" id="{8BA569A1-C57C-468F-959A-2D19D87EDE36}"/>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t="1538" b="-1538"/>
          <a:stretch/>
        </p:blipFill>
        <p:spPr bwMode="black">
          <a:xfrm>
            <a:off x="0" y="6126480"/>
            <a:ext cx="9144000" cy="742950"/>
          </a:xfrm>
          <a:prstGeom prst="rect">
            <a:avLst/>
          </a:prstGeom>
        </p:spPr>
      </p:pic>
      <p:cxnSp>
        <p:nvCxnSpPr>
          <p:cNvPr id="91" name="Straight Connector 90">
            <a:extLst>
              <a:ext uri="{FF2B5EF4-FFF2-40B4-BE49-F238E27FC236}">
                <a16:creationId xmlns:a16="http://schemas.microsoft.com/office/drawing/2014/main" id="{0EE46E04-2233-468F-9337-55EDFF9C160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28413"/>
            <a:ext cx="9144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02824569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sp>
        <p:nvSpPr>
          <p:cNvPr id="25" name="Rectangle 18">
            <a:extLst>
              <a:ext uri="{FF2B5EF4-FFF2-40B4-BE49-F238E27FC236}">
                <a16:creationId xmlns:a16="http://schemas.microsoft.com/office/drawing/2014/main" id="{B6E6531A-0776-43BA-A852-5FB5C77534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67063" y="533400"/>
            <a:ext cx="6809874" cy="5077326"/>
          </a:xfrm>
          <a:prstGeom prst="rect">
            <a:avLst/>
          </a:prstGeom>
          <a:gradFill>
            <a:gsLst>
              <a:gs pos="0">
                <a:srgbClr val="000001"/>
              </a:gs>
              <a:gs pos="100000">
                <a:srgbClr val="191919"/>
              </a:gs>
            </a:gsLst>
          </a:gradFill>
          <a:ln w="76200" cmpd="sng">
            <a:noFill/>
            <a:miter lim="800000"/>
          </a:ln>
          <a:effectLst>
            <a:outerShdw blurRad="127000" dist="228600" dir="4740000" sx="98000" sy="98000" algn="tl" rotWithShape="0">
              <a:srgbClr val="000000">
                <a:alpha val="34000"/>
              </a:srgbClr>
            </a:outerShdw>
          </a:effectLst>
          <a:scene3d>
            <a:camera prst="orthographicFront"/>
            <a:lightRig rig="threePt" dir="t"/>
          </a:scene3d>
          <a:sp3d>
            <a:bevelT w="152400" h="50800" prst="softRound"/>
          </a:sp3d>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26" name="Rectangle 20">
            <a:extLst>
              <a:ext uri="{FF2B5EF4-FFF2-40B4-BE49-F238E27FC236}">
                <a16:creationId xmlns:a16="http://schemas.microsoft.com/office/drawing/2014/main" id="{F8C5273F-2B84-46BF-A94F-1A20E13B3AA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338453" y="763203"/>
            <a:ext cx="6467094" cy="4617720"/>
          </a:xfrm>
          <a:prstGeom prst="rect">
            <a:avLst/>
          </a:prstGeom>
          <a:gradFill>
            <a:gsLst>
              <a:gs pos="0">
                <a:srgbClr val="DADADA"/>
              </a:gs>
              <a:gs pos="100000">
                <a:srgbClr val="FFFFFE"/>
              </a:gs>
            </a:gsLst>
            <a:lin ang="16200000" scaled="0"/>
          </a:gradFill>
          <a:ln w="50800" cmpd="sng">
            <a:solidFill>
              <a:srgbClr val="191919"/>
            </a:solidFill>
            <a:miter lim="800000"/>
          </a:ln>
          <a:effectLst>
            <a:innerShdw blurRad="63500" dist="88900" dir="14100000">
              <a:srgbClr val="000000">
                <a:alpha val="30000"/>
              </a:srgbClr>
            </a:innerShdw>
          </a:effectLst>
          <a:scene3d>
            <a:camera prst="orthographicFront"/>
            <a:lightRig rig="threePt" dir="t"/>
          </a:scene3d>
          <a:sp3d>
            <a:bevelT prst="relaxedInset"/>
          </a:sp3d>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pic>
        <p:nvPicPr>
          <p:cNvPr id="4" name="Picture 3" descr="Text&#10;&#10;Description automatically generated">
            <a:extLst>
              <a:ext uri="{FF2B5EF4-FFF2-40B4-BE49-F238E27FC236}">
                <a16:creationId xmlns:a16="http://schemas.microsoft.com/office/drawing/2014/main" id="{A5E2A1EF-50F7-4A0B-9504-DD7BC3A2F70D}"/>
              </a:ext>
            </a:extLst>
          </p:cNvPr>
          <p:cNvPicPr>
            <a:picLocks noChangeAspect="1"/>
          </p:cNvPicPr>
          <p:nvPr/>
        </p:nvPicPr>
        <p:blipFill>
          <a:blip r:embed="rId2"/>
          <a:stretch>
            <a:fillRect/>
          </a:stretch>
        </p:blipFill>
        <p:spPr>
          <a:xfrm>
            <a:off x="1701927" y="1550924"/>
            <a:ext cx="5740146" cy="3042277"/>
          </a:xfrm>
          <a:prstGeom prst="rect">
            <a:avLst/>
          </a:prstGeom>
        </p:spPr>
      </p:pic>
    </p:spTree>
    <p:extLst>
      <p:ext uri="{BB962C8B-B14F-4D97-AF65-F5344CB8AC3E}">
        <p14:creationId xmlns:p14="http://schemas.microsoft.com/office/powerpoint/2010/main" val="321875378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sp>
        <p:nvSpPr>
          <p:cNvPr id="71" name="Rectangle 70">
            <a:extLst>
              <a:ext uri="{FF2B5EF4-FFF2-40B4-BE49-F238E27FC236}">
                <a16:creationId xmlns:a16="http://schemas.microsoft.com/office/drawing/2014/main" id="{1CE580D1-F917-4567-AFB4-99AA9B52AD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9476"/>
            <a:ext cx="9144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sp>
      <p:pic>
        <p:nvPicPr>
          <p:cNvPr id="73" name="Picture 72">
            <a:extLst>
              <a:ext uri="{FF2B5EF4-FFF2-40B4-BE49-F238E27FC236}">
                <a16:creationId xmlns:a16="http://schemas.microsoft.com/office/drawing/2014/main" id="{1F5620B8-A2D8-4568-B566-F0453A0D9167}"/>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t="1538" b="-1538"/>
          <a:stretch/>
        </p:blipFill>
        <p:spPr bwMode="black">
          <a:xfrm>
            <a:off x="0" y="6126480"/>
            <a:ext cx="9144000" cy="742950"/>
          </a:xfrm>
          <a:prstGeom prst="rect">
            <a:avLst/>
          </a:prstGeom>
        </p:spPr>
      </p:pic>
      <p:cxnSp>
        <p:nvCxnSpPr>
          <p:cNvPr id="75" name="Straight Connector 74">
            <a:extLst>
              <a:ext uri="{FF2B5EF4-FFF2-40B4-BE49-F238E27FC236}">
                <a16:creationId xmlns:a16="http://schemas.microsoft.com/office/drawing/2014/main" id="{1C7D2BA4-4B7A-4596-8BCC-5CF71542389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28413"/>
            <a:ext cx="9144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cxnSp>
        <p:nvCxnSpPr>
          <p:cNvPr id="77" name="Straight Connector 76">
            <a:extLst>
              <a:ext uri="{FF2B5EF4-FFF2-40B4-BE49-F238E27FC236}">
                <a16:creationId xmlns:a16="http://schemas.microsoft.com/office/drawing/2014/main" id="{4977F1E1-2B6F-4BB6-899F-67D8764D83C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813335" y="3528542"/>
            <a:ext cx="6477804" cy="0"/>
          </a:xfrm>
          <a:prstGeom prst="line">
            <a:avLst/>
          </a:prstGeom>
          <a:ln w="31750"/>
        </p:spPr>
        <p:style>
          <a:lnRef idx="3">
            <a:schemeClr val="accent1"/>
          </a:lnRef>
          <a:fillRef idx="0">
            <a:schemeClr val="accent1"/>
          </a:fillRef>
          <a:effectRef idx="2">
            <a:schemeClr val="accent1"/>
          </a:effectRef>
          <a:fontRef idx="minor">
            <a:schemeClr val="tx1"/>
          </a:fontRef>
        </p:style>
      </p:cxnSp>
      <p:sp useBgFill="1">
        <p:nvSpPr>
          <p:cNvPr id="79" name="Rectangle 78">
            <a:extLst>
              <a:ext uri="{FF2B5EF4-FFF2-40B4-BE49-F238E27FC236}">
                <a16:creationId xmlns:a16="http://schemas.microsoft.com/office/drawing/2014/main" id="{8175EAF0-48CE-49F4-B56C-B82955AA63F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914377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1" name="Rectangle 80">
            <a:extLst>
              <a:ext uri="{FF2B5EF4-FFF2-40B4-BE49-F238E27FC236}">
                <a16:creationId xmlns:a16="http://schemas.microsoft.com/office/drawing/2014/main" id="{F4C9E375-D6B0-462B-82F1-D3EC629067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9476"/>
            <a:ext cx="9144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p>
        </p:txBody>
      </p:sp>
      <p:sp>
        <p:nvSpPr>
          <p:cNvPr id="2" name="Title 1">
            <a:extLst>
              <a:ext uri="{FF2B5EF4-FFF2-40B4-BE49-F238E27FC236}">
                <a16:creationId xmlns:a16="http://schemas.microsoft.com/office/drawing/2014/main" id="{313F3C1C-6A0B-4B21-80C6-D1CBD6629C46}"/>
              </a:ext>
            </a:extLst>
          </p:cNvPr>
          <p:cNvSpPr>
            <a:spLocks noGrp="1"/>
          </p:cNvSpPr>
          <p:nvPr>
            <p:ph type="title"/>
          </p:nvPr>
        </p:nvSpPr>
        <p:spPr>
          <a:xfrm>
            <a:off x="3895093" y="964769"/>
            <a:ext cx="4143979" cy="2376915"/>
          </a:xfrm>
        </p:spPr>
        <p:txBody>
          <a:bodyPr vert="horz" lIns="91440" tIns="45720" rIns="91440" bIns="0" rtlCol="0" anchor="b">
            <a:normAutofit/>
          </a:bodyPr>
          <a:lstStyle/>
          <a:p>
            <a:pPr defTabSz="914400"/>
            <a:r>
              <a:rPr lang="en-US" sz="4700"/>
              <a:t>Nelson Mandela</a:t>
            </a:r>
          </a:p>
        </p:txBody>
      </p:sp>
      <p:sp>
        <p:nvSpPr>
          <p:cNvPr id="4" name="Text Placeholder 3">
            <a:extLst>
              <a:ext uri="{FF2B5EF4-FFF2-40B4-BE49-F238E27FC236}">
                <a16:creationId xmlns:a16="http://schemas.microsoft.com/office/drawing/2014/main" id="{5A76A05E-BBF8-44A4-8787-71CF61C2E06D}"/>
              </a:ext>
            </a:extLst>
          </p:cNvPr>
          <p:cNvSpPr>
            <a:spLocks noGrp="1"/>
          </p:cNvSpPr>
          <p:nvPr>
            <p:ph type="body" sz="half" idx="2"/>
          </p:nvPr>
        </p:nvSpPr>
        <p:spPr>
          <a:xfrm>
            <a:off x="3895093" y="3529159"/>
            <a:ext cx="4148189" cy="1612688"/>
          </a:xfrm>
        </p:spPr>
        <p:txBody>
          <a:bodyPr vert="horz" lIns="91440" tIns="91440" rIns="91440" bIns="91440" rtlCol="0">
            <a:normAutofit/>
          </a:bodyPr>
          <a:lstStyle/>
          <a:p>
            <a:pPr defTabSz="914400"/>
            <a:r>
              <a:rPr lang="en-US" cap="all"/>
              <a:t>Leader of anti-apartheid movement and political leader</a:t>
            </a:r>
          </a:p>
        </p:txBody>
      </p:sp>
      <p:grpSp>
        <p:nvGrpSpPr>
          <p:cNvPr id="83" name="Group 82">
            <a:extLst>
              <a:ext uri="{FF2B5EF4-FFF2-40B4-BE49-F238E27FC236}">
                <a16:creationId xmlns:a16="http://schemas.microsoft.com/office/drawing/2014/main" id="{E2603107-74B9-41ED-A864-525D7D7047A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74179" y="482171"/>
            <a:ext cx="3055900" cy="5149101"/>
            <a:chOff x="7463259" y="583365"/>
            <a:chExt cx="4074533" cy="5181928"/>
          </a:xfrm>
        </p:grpSpPr>
        <p:sp>
          <p:nvSpPr>
            <p:cNvPr id="84" name="Rectangle 83">
              <a:extLst>
                <a:ext uri="{FF2B5EF4-FFF2-40B4-BE49-F238E27FC236}">
                  <a16:creationId xmlns:a16="http://schemas.microsoft.com/office/drawing/2014/main" id="{A7FC16FA-1473-4C96-AAE0-5C8A06EE07E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463259" y="583365"/>
              <a:ext cx="4074533" cy="5181928"/>
            </a:xfrm>
            <a:prstGeom prst="rect">
              <a:avLst/>
            </a:prstGeom>
            <a:gradFill>
              <a:gsLst>
                <a:gs pos="0">
                  <a:srgbClr val="000001"/>
                </a:gs>
                <a:gs pos="100000">
                  <a:srgbClr val="191919"/>
                </a:gs>
              </a:gsLst>
            </a:gradFill>
            <a:ln w="76200" cmpd="sng">
              <a:noFill/>
              <a:miter lim="800000"/>
            </a:ln>
            <a:effectLst>
              <a:outerShdw blurRad="127000" dist="228600" dir="4740000" sx="98000" sy="98000" algn="tl" rotWithShape="0">
                <a:srgbClr val="000000">
                  <a:alpha val="34000"/>
                </a:srgbClr>
              </a:outerShdw>
            </a:effectLst>
            <a:scene3d>
              <a:camera prst="orthographicFront"/>
              <a:lightRig rig="threePt" dir="t"/>
            </a:scene3d>
            <a:sp3d>
              <a:bevelT w="152400" h="50800" prst="softRound"/>
            </a:sp3d>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85" name="Rectangle 84">
              <a:extLst>
                <a:ext uri="{FF2B5EF4-FFF2-40B4-BE49-F238E27FC236}">
                  <a16:creationId xmlns:a16="http://schemas.microsoft.com/office/drawing/2014/main" id="{1AE58F83-0189-4676-8369-F2DB506FFB6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776318" y="915807"/>
              <a:ext cx="3450289" cy="4494927"/>
            </a:xfrm>
            <a:prstGeom prst="rect">
              <a:avLst/>
            </a:prstGeom>
            <a:gradFill>
              <a:gsLst>
                <a:gs pos="0">
                  <a:srgbClr val="DADADA"/>
                </a:gs>
                <a:gs pos="100000">
                  <a:srgbClr val="FFFFFE"/>
                </a:gs>
              </a:gsLst>
              <a:lin ang="16200000" scaled="0"/>
            </a:gradFill>
            <a:ln w="50800" cmpd="sng">
              <a:solidFill>
                <a:srgbClr val="191919"/>
              </a:solidFill>
              <a:miter lim="800000"/>
            </a:ln>
            <a:effectLst>
              <a:innerShdw blurRad="63500" dist="88900" dir="14100000">
                <a:srgbClr val="000000">
                  <a:alpha val="30000"/>
                </a:srgbClr>
              </a:innerShdw>
            </a:effectLst>
            <a:scene3d>
              <a:camera prst="orthographicFront"/>
              <a:lightRig rig="threePt" dir="t"/>
            </a:scene3d>
            <a:sp3d>
              <a:bevelT prst="relaxedInset"/>
            </a:sp3d>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grpSp>
      <p:pic>
        <p:nvPicPr>
          <p:cNvPr id="2050" name="Picture 2" descr="A person smiling for the camera&#10;&#10;Description automatically generated">
            <a:extLst>
              <a:ext uri="{FF2B5EF4-FFF2-40B4-BE49-F238E27FC236}">
                <a16:creationId xmlns:a16="http://schemas.microsoft.com/office/drawing/2014/main" id="{B484CF6F-E515-49B9-ABBD-8988629B6379}"/>
              </a:ext>
            </a:extLst>
          </p:cNvPr>
          <p:cNvPicPr>
            <a:picLocks noGrp="1" noChangeAspect="1" noChangeArrowheads="1"/>
          </p:cNvPicPr>
          <p:nvPr>
            <p:ph type="pic" idx="1"/>
          </p:nvPr>
        </p:nvPicPr>
        <p:blipFill rotWithShape="1">
          <a:blip r:embed="rId3">
            <a:extLst>
              <a:ext uri="{28A0092B-C50C-407E-A947-70E740481C1C}">
                <a14:useLocalDpi xmlns:a14="http://schemas.microsoft.com/office/drawing/2010/main" val="0"/>
              </a:ext>
            </a:extLst>
          </a:blip>
          <a:srcRect l="22850" r="22851" b="1"/>
          <a:stretch/>
        </p:blipFill>
        <p:spPr bwMode="auto">
          <a:xfrm>
            <a:off x="953417" y="1116345"/>
            <a:ext cx="2099327" cy="3866172"/>
          </a:xfrm>
          <a:prstGeom prst="rect">
            <a:avLst/>
          </a:prstGeom>
          <a:noFill/>
          <a:extLst>
            <a:ext uri="{909E8E84-426E-40DD-AFC4-6F175D3DCCD1}">
              <a14:hiddenFill xmlns:a14="http://schemas.microsoft.com/office/drawing/2010/main">
                <a:solidFill>
                  <a:srgbClr val="FFFFFF"/>
                </a:solidFill>
              </a14:hiddenFill>
            </a:ext>
          </a:extLst>
        </p:spPr>
      </p:pic>
      <p:cxnSp>
        <p:nvCxnSpPr>
          <p:cNvPr id="87" name="Straight Connector 86">
            <a:extLst>
              <a:ext uri="{FF2B5EF4-FFF2-40B4-BE49-F238E27FC236}">
                <a16:creationId xmlns:a16="http://schemas.microsoft.com/office/drawing/2014/main" id="{2B788CC7-8F6B-4224-89AE-39A6B06A873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3895094" y="3526496"/>
            <a:ext cx="4152089" cy="0"/>
          </a:xfrm>
          <a:prstGeom prst="line">
            <a:avLst/>
          </a:prstGeom>
          <a:ln w="31750"/>
        </p:spPr>
        <p:style>
          <a:lnRef idx="3">
            <a:schemeClr val="accent1"/>
          </a:lnRef>
          <a:fillRef idx="0">
            <a:schemeClr val="accent1"/>
          </a:fillRef>
          <a:effectRef idx="2">
            <a:schemeClr val="accent1"/>
          </a:effectRef>
          <a:fontRef idx="minor">
            <a:schemeClr val="tx1"/>
          </a:fontRef>
        </p:style>
      </p:cxnSp>
      <p:pic>
        <p:nvPicPr>
          <p:cNvPr id="89" name="Picture 88">
            <a:extLst>
              <a:ext uri="{FF2B5EF4-FFF2-40B4-BE49-F238E27FC236}">
                <a16:creationId xmlns:a16="http://schemas.microsoft.com/office/drawing/2014/main" id="{0972F198-BBC2-4369-B014-8A6CC8F44973}"/>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t="1538" b="-1538"/>
          <a:stretch/>
        </p:blipFill>
        <p:spPr bwMode="black">
          <a:xfrm>
            <a:off x="0" y="6126480"/>
            <a:ext cx="9144000" cy="742950"/>
          </a:xfrm>
          <a:prstGeom prst="rect">
            <a:avLst/>
          </a:prstGeom>
        </p:spPr>
      </p:pic>
      <p:cxnSp>
        <p:nvCxnSpPr>
          <p:cNvPr id="91" name="Straight Connector 90">
            <a:extLst>
              <a:ext uri="{FF2B5EF4-FFF2-40B4-BE49-F238E27FC236}">
                <a16:creationId xmlns:a16="http://schemas.microsoft.com/office/drawing/2014/main" id="{72B3B27E-140E-4C73-B427-1D8D6D6D7B2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28413"/>
            <a:ext cx="9144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28288766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sp>
        <p:nvSpPr>
          <p:cNvPr id="71" name="Rectangle 70">
            <a:extLst>
              <a:ext uri="{FF2B5EF4-FFF2-40B4-BE49-F238E27FC236}">
                <a16:creationId xmlns:a16="http://schemas.microsoft.com/office/drawing/2014/main" id="{6738F172-08B9-4BA5-B753-7D93472C0B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9476"/>
            <a:ext cx="9144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sp>
      <p:pic>
        <p:nvPicPr>
          <p:cNvPr id="73" name="Picture 72">
            <a:extLst>
              <a:ext uri="{FF2B5EF4-FFF2-40B4-BE49-F238E27FC236}">
                <a16:creationId xmlns:a16="http://schemas.microsoft.com/office/drawing/2014/main" id="{C900681B-C4FD-40B3-B5BC-C33231614C9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t="1538" b="-1538"/>
          <a:stretch/>
        </p:blipFill>
        <p:spPr bwMode="black">
          <a:xfrm>
            <a:off x="0" y="6126480"/>
            <a:ext cx="9144000" cy="742950"/>
          </a:xfrm>
          <a:prstGeom prst="rect">
            <a:avLst/>
          </a:prstGeom>
        </p:spPr>
      </p:pic>
      <p:cxnSp>
        <p:nvCxnSpPr>
          <p:cNvPr id="75" name="Straight Connector 74">
            <a:extLst>
              <a:ext uri="{FF2B5EF4-FFF2-40B4-BE49-F238E27FC236}">
                <a16:creationId xmlns:a16="http://schemas.microsoft.com/office/drawing/2014/main" id="{FEAACD67-2FB5-4530-9B74-8D946F1CE9E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28413"/>
            <a:ext cx="9144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sp useBgFill="1">
        <p:nvSpPr>
          <p:cNvPr id="77" name="Rectangle 76">
            <a:extLst>
              <a:ext uri="{FF2B5EF4-FFF2-40B4-BE49-F238E27FC236}">
                <a16:creationId xmlns:a16="http://schemas.microsoft.com/office/drawing/2014/main" id="{E678439D-6E19-43F5-AD92-3601D4D68C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9" name="Rectangle 78">
            <a:extLst>
              <a:ext uri="{FF2B5EF4-FFF2-40B4-BE49-F238E27FC236}">
                <a16:creationId xmlns:a16="http://schemas.microsoft.com/office/drawing/2014/main" id="{488FB347-E0F8-4BCD-9ACF-9A8CE959945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3820" y="783768"/>
            <a:ext cx="7936360" cy="5290464"/>
          </a:xfrm>
          <a:prstGeom prst="rect">
            <a:avLst/>
          </a:prstGeom>
          <a:gradFill>
            <a:gsLst>
              <a:gs pos="0">
                <a:srgbClr val="000001"/>
              </a:gs>
              <a:gs pos="100000">
                <a:srgbClr val="191919"/>
              </a:gs>
            </a:gsLst>
          </a:gradFill>
          <a:ln w="76200" cmpd="sng">
            <a:noFill/>
            <a:miter lim="800000"/>
          </a:ln>
          <a:effectLst>
            <a:outerShdw blurRad="127000" dist="228600" dir="4740000" sx="98000" sy="98000" algn="tl" rotWithShape="0">
              <a:srgbClr val="000000">
                <a:alpha val="34000"/>
              </a:srgbClr>
            </a:outerShdw>
          </a:effectLst>
          <a:scene3d>
            <a:camera prst="orthographicFront"/>
            <a:lightRig rig="threePt" dir="t"/>
          </a:scene3d>
          <a:sp3d>
            <a:bevelT w="152400" h="50800" prst="softRound"/>
          </a:sp3d>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81" name="Rectangle 80">
            <a:extLst>
              <a:ext uri="{FF2B5EF4-FFF2-40B4-BE49-F238E27FC236}">
                <a16:creationId xmlns:a16="http://schemas.microsoft.com/office/drawing/2014/main" id="{DBD76F10-08F2-4210-AA40-B3CD8B74185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82955" y="1019556"/>
            <a:ext cx="7578090" cy="4818888"/>
          </a:xfrm>
          <a:prstGeom prst="rect">
            <a:avLst/>
          </a:prstGeom>
          <a:gradFill>
            <a:gsLst>
              <a:gs pos="0">
                <a:srgbClr val="DADADA"/>
              </a:gs>
              <a:gs pos="100000">
                <a:srgbClr val="FFFFFE"/>
              </a:gs>
            </a:gsLst>
            <a:lin ang="16200000" scaled="0"/>
          </a:gradFill>
          <a:ln w="50800" cmpd="sng">
            <a:solidFill>
              <a:srgbClr val="191919"/>
            </a:solidFill>
            <a:miter lim="800000"/>
          </a:ln>
          <a:effectLst>
            <a:innerShdw blurRad="63500" dist="88900" dir="14100000">
              <a:srgbClr val="000000">
                <a:alpha val="30000"/>
              </a:srgbClr>
            </a:innerShdw>
          </a:effectLst>
          <a:scene3d>
            <a:camera prst="orthographicFront"/>
            <a:lightRig rig="threePt" dir="t"/>
          </a:scene3d>
          <a:sp3d>
            <a:bevelT prst="relaxedInset"/>
          </a:sp3d>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pic>
        <p:nvPicPr>
          <p:cNvPr id="5122" name="Picture 2" descr="Nelson Mandela Quotes That Will Influence Your Personality">
            <a:extLst>
              <a:ext uri="{FF2B5EF4-FFF2-40B4-BE49-F238E27FC236}">
                <a16:creationId xmlns:a16="http://schemas.microsoft.com/office/drawing/2014/main" id="{69F8DD61-9D3F-446C-9945-3DF895622D73}"/>
              </a:ext>
            </a:extLst>
          </p:cNvPr>
          <p:cNvPicPr>
            <a:picLocks noGrp="1" noChangeAspect="1" noChangeArrowheads="1"/>
          </p:cNvPicPr>
          <p:nvPr>
            <p:ph type="pic" idx="1"/>
          </p:nvPr>
        </p:nvPicPr>
        <p:blipFill rotWithShape="1">
          <a:blip r:embed="rId3">
            <a:extLst>
              <a:ext uri="{28A0092B-C50C-407E-A947-70E740481C1C}">
                <a14:useLocalDpi xmlns:a14="http://schemas.microsoft.com/office/drawing/2010/main" val="0"/>
              </a:ext>
            </a:extLst>
          </a:blip>
          <a:srcRect l="4778" r="4780" b="2"/>
          <a:stretch/>
        </p:blipFill>
        <p:spPr bwMode="auto">
          <a:xfrm>
            <a:off x="1022985" y="1339596"/>
            <a:ext cx="7098030" cy="417880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9367871"/>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F3507A9-C33B-4B97-92CB-52947D246595}"/>
              </a:ext>
            </a:extLst>
          </p:cNvPr>
          <p:cNvSpPr>
            <a:spLocks noGrp="1"/>
          </p:cNvSpPr>
          <p:nvPr>
            <p:ph type="title"/>
          </p:nvPr>
        </p:nvSpPr>
        <p:spPr/>
        <p:txBody>
          <a:bodyPr/>
          <a:lstStyle/>
          <a:p>
            <a:r>
              <a:rPr lang="en-GB" dirty="0"/>
              <a:t>Richard Branson</a:t>
            </a:r>
          </a:p>
        </p:txBody>
      </p:sp>
      <p:sp>
        <p:nvSpPr>
          <p:cNvPr id="4" name="Text Placeholder 3">
            <a:extLst>
              <a:ext uri="{FF2B5EF4-FFF2-40B4-BE49-F238E27FC236}">
                <a16:creationId xmlns:a16="http://schemas.microsoft.com/office/drawing/2014/main" id="{B07AD78A-14D9-4C0A-B96F-531038CCFC77}"/>
              </a:ext>
            </a:extLst>
          </p:cNvPr>
          <p:cNvSpPr>
            <a:spLocks noGrp="1"/>
          </p:cNvSpPr>
          <p:nvPr>
            <p:ph type="body" sz="half" idx="2"/>
          </p:nvPr>
        </p:nvSpPr>
        <p:spPr/>
        <p:txBody>
          <a:bodyPr/>
          <a:lstStyle/>
          <a:p>
            <a:r>
              <a:rPr lang="en-GB" dirty="0"/>
              <a:t>Business Leader</a:t>
            </a:r>
          </a:p>
        </p:txBody>
      </p:sp>
      <p:pic>
        <p:nvPicPr>
          <p:cNvPr id="3074" name="Picture 2" descr="Richard Branson | Biography &amp; Facts | Britannica">
            <a:extLst>
              <a:ext uri="{FF2B5EF4-FFF2-40B4-BE49-F238E27FC236}">
                <a16:creationId xmlns:a16="http://schemas.microsoft.com/office/drawing/2014/main" id="{1CF0EEC2-CD19-4EA8-B051-18A337B5A5AE}"/>
              </a:ext>
            </a:extLst>
          </p:cNvPr>
          <p:cNvPicPr>
            <a:picLocks noGrp="1" noChangeAspect="1" noChangeArrowheads="1"/>
          </p:cNvPicPr>
          <p:nvPr>
            <p:ph type="pic" idx="1"/>
          </p:nvPr>
        </p:nvPicPr>
        <p:blipFill>
          <a:blip r:embed="rId2">
            <a:extLst>
              <a:ext uri="{28A0092B-C50C-407E-A947-70E740481C1C}">
                <a14:useLocalDpi xmlns:a14="http://schemas.microsoft.com/office/drawing/2010/main" val="0"/>
              </a:ext>
            </a:extLst>
          </a:blip>
          <a:srcRect l="11268" r="11268"/>
          <a:stretch>
            <a:fillRect/>
          </a:stretch>
        </p:blipFill>
        <p:spPr bwMode="auto">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763842063"/>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sp>
        <p:nvSpPr>
          <p:cNvPr id="71" name="Rectangle 70">
            <a:extLst>
              <a:ext uri="{FF2B5EF4-FFF2-40B4-BE49-F238E27FC236}">
                <a16:creationId xmlns:a16="http://schemas.microsoft.com/office/drawing/2014/main" id="{6738F172-08B9-4BA5-B753-7D93472C0B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9476"/>
            <a:ext cx="9144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sp>
      <p:pic>
        <p:nvPicPr>
          <p:cNvPr id="73" name="Picture 72">
            <a:extLst>
              <a:ext uri="{FF2B5EF4-FFF2-40B4-BE49-F238E27FC236}">
                <a16:creationId xmlns:a16="http://schemas.microsoft.com/office/drawing/2014/main" id="{C900681B-C4FD-40B3-B5BC-C33231614C9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t="1538" b="-1538"/>
          <a:stretch/>
        </p:blipFill>
        <p:spPr bwMode="black">
          <a:xfrm>
            <a:off x="0" y="6126480"/>
            <a:ext cx="9144000" cy="742950"/>
          </a:xfrm>
          <a:prstGeom prst="rect">
            <a:avLst/>
          </a:prstGeom>
        </p:spPr>
      </p:pic>
      <p:cxnSp>
        <p:nvCxnSpPr>
          <p:cNvPr id="75" name="Straight Connector 74">
            <a:extLst>
              <a:ext uri="{FF2B5EF4-FFF2-40B4-BE49-F238E27FC236}">
                <a16:creationId xmlns:a16="http://schemas.microsoft.com/office/drawing/2014/main" id="{FEAACD67-2FB5-4530-9B74-8D946F1CE9E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28413"/>
            <a:ext cx="9144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sp>
        <p:nvSpPr>
          <p:cNvPr id="77" name="Rectangle 76">
            <a:extLst>
              <a:ext uri="{FF2B5EF4-FFF2-40B4-BE49-F238E27FC236}">
                <a16:creationId xmlns:a16="http://schemas.microsoft.com/office/drawing/2014/main" id="{07DE5115-89C8-4B9C-B0E8-78A15C20CC5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67063" y="533400"/>
            <a:ext cx="6809874" cy="5077326"/>
          </a:xfrm>
          <a:prstGeom prst="rect">
            <a:avLst/>
          </a:prstGeom>
          <a:gradFill>
            <a:gsLst>
              <a:gs pos="0">
                <a:srgbClr val="000001"/>
              </a:gs>
              <a:gs pos="100000">
                <a:srgbClr val="191919"/>
              </a:gs>
            </a:gsLst>
          </a:gradFill>
          <a:ln w="76200" cmpd="sng">
            <a:noFill/>
            <a:miter lim="800000"/>
          </a:ln>
          <a:effectLst>
            <a:outerShdw blurRad="127000" dist="228600" dir="4740000" sx="98000" sy="98000" algn="tl" rotWithShape="0">
              <a:srgbClr val="000000">
                <a:alpha val="34000"/>
              </a:srgbClr>
            </a:outerShdw>
          </a:effectLst>
          <a:scene3d>
            <a:camera prst="orthographicFront"/>
            <a:lightRig rig="threePt" dir="t"/>
          </a:scene3d>
          <a:sp3d>
            <a:bevelT w="152400" h="50800" prst="softRound"/>
          </a:sp3d>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79" name="Rectangle 78">
            <a:extLst>
              <a:ext uri="{FF2B5EF4-FFF2-40B4-BE49-F238E27FC236}">
                <a16:creationId xmlns:a16="http://schemas.microsoft.com/office/drawing/2014/main" id="{4A6402E2-72CC-4683-9B83-11265402E5C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338453" y="763203"/>
            <a:ext cx="6467094" cy="4617720"/>
          </a:xfrm>
          <a:prstGeom prst="rect">
            <a:avLst/>
          </a:prstGeom>
          <a:gradFill>
            <a:gsLst>
              <a:gs pos="0">
                <a:srgbClr val="DADADA"/>
              </a:gs>
              <a:gs pos="100000">
                <a:srgbClr val="FFFFFE"/>
              </a:gs>
            </a:gsLst>
            <a:lin ang="16200000" scaled="0"/>
          </a:gradFill>
          <a:ln w="50800" cmpd="sng">
            <a:solidFill>
              <a:srgbClr val="191919"/>
            </a:solidFill>
            <a:miter lim="800000"/>
          </a:ln>
          <a:effectLst>
            <a:innerShdw blurRad="63500" dist="88900" dir="14100000">
              <a:srgbClr val="000000">
                <a:alpha val="30000"/>
              </a:srgbClr>
            </a:innerShdw>
          </a:effectLst>
          <a:scene3d>
            <a:camera prst="orthographicFront"/>
            <a:lightRig rig="threePt" dir="t"/>
          </a:scene3d>
          <a:sp3d>
            <a:bevelT prst="relaxedInset"/>
          </a:sp3d>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pic>
        <p:nvPicPr>
          <p:cNvPr id="4098" name="Picture 2" descr="Clients do not come first. Employees come first. If you take care of your  employees, they will take car… | Richard branson quotes, Richard branson, Employee  quotes">
            <a:extLst>
              <a:ext uri="{FF2B5EF4-FFF2-40B4-BE49-F238E27FC236}">
                <a16:creationId xmlns:a16="http://schemas.microsoft.com/office/drawing/2014/main" id="{2C899195-94F0-4540-8CF4-83A57C36480F}"/>
              </a:ext>
            </a:extLst>
          </p:cNvPr>
          <p:cNvPicPr>
            <a:picLocks noGrp="1" noChangeAspect="1" noChangeArrowheads="1"/>
          </p:cNvPicPr>
          <p:nvPr>
            <p:ph type="pic" idx="1"/>
          </p:nvPr>
        </p:nvPicPr>
        <p:blipFill rotWithShape="1">
          <a:blip r:embed="rId3">
            <a:extLst>
              <a:ext uri="{28A0092B-C50C-407E-A947-70E740481C1C}">
                <a14:useLocalDpi xmlns:a14="http://schemas.microsoft.com/office/drawing/2010/main" val="0"/>
              </a:ext>
            </a:extLst>
          </a:blip>
          <a:srcRect r="-3" b="15251"/>
          <a:stretch/>
        </p:blipFill>
        <p:spPr bwMode="auto">
          <a:xfrm>
            <a:off x="1701927" y="1247835"/>
            <a:ext cx="5740146" cy="364845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270247056"/>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778098"/>
          </a:xfrm>
        </p:spPr>
        <p:txBody>
          <a:bodyPr/>
          <a:lstStyle/>
          <a:p>
            <a:r>
              <a:rPr lang="en-GB" dirty="0"/>
              <a:t>Leadership v Management </a:t>
            </a:r>
          </a:p>
        </p:txBody>
      </p:sp>
      <p:graphicFrame>
        <p:nvGraphicFramePr>
          <p:cNvPr id="4" name="Content Placeholder 3"/>
          <p:cNvGraphicFramePr>
            <a:graphicFrameLocks noGrp="1"/>
          </p:cNvGraphicFramePr>
          <p:nvPr>
            <p:ph idx="1"/>
          </p:nvPr>
        </p:nvGraphicFramePr>
        <p:xfrm>
          <a:off x="457200" y="1196751"/>
          <a:ext cx="8229600" cy="4225208"/>
        </p:xfrm>
        <a:graphic>
          <a:graphicData uri="http://schemas.openxmlformats.org/drawingml/2006/table">
            <a:tbl>
              <a:tblPr firstRow="1" bandRow="1">
                <a:tableStyleId>{5C22544A-7EE6-4342-B048-85BDC9FD1C3A}</a:tableStyleId>
              </a:tblPr>
              <a:tblGrid>
                <a:gridCol w="4114800">
                  <a:extLst>
                    <a:ext uri="{9D8B030D-6E8A-4147-A177-3AD203B41FA5}">
                      <a16:colId xmlns:a16="http://schemas.microsoft.com/office/drawing/2014/main" val="20000"/>
                    </a:ext>
                  </a:extLst>
                </a:gridCol>
                <a:gridCol w="4114800">
                  <a:extLst>
                    <a:ext uri="{9D8B030D-6E8A-4147-A177-3AD203B41FA5}">
                      <a16:colId xmlns:a16="http://schemas.microsoft.com/office/drawing/2014/main" val="20001"/>
                    </a:ext>
                  </a:extLst>
                </a:gridCol>
              </a:tblGrid>
              <a:tr h="506401">
                <a:tc>
                  <a:txBody>
                    <a:bodyPr/>
                    <a:lstStyle/>
                    <a:p>
                      <a:r>
                        <a:rPr lang="en-GB" sz="3200" dirty="0"/>
                        <a:t>Leadership</a:t>
                      </a:r>
                    </a:p>
                  </a:txBody>
                  <a:tcPr/>
                </a:tc>
                <a:tc>
                  <a:txBody>
                    <a:bodyPr/>
                    <a:lstStyle/>
                    <a:p>
                      <a:r>
                        <a:rPr lang="en-GB" sz="3200" dirty="0"/>
                        <a:t>Management</a:t>
                      </a:r>
                    </a:p>
                  </a:txBody>
                  <a:tcPr/>
                </a:tc>
                <a:extLst>
                  <a:ext uri="{0D108BD9-81ED-4DB2-BD59-A6C34878D82A}">
                    <a16:rowId xmlns:a16="http://schemas.microsoft.com/office/drawing/2014/main" val="10000"/>
                  </a:ext>
                </a:extLst>
              </a:tr>
              <a:tr h="506401">
                <a:tc>
                  <a:txBody>
                    <a:bodyPr/>
                    <a:lstStyle/>
                    <a:p>
                      <a:r>
                        <a:rPr lang="en-GB" sz="2400" dirty="0"/>
                        <a:t>About behaviour</a:t>
                      </a:r>
                    </a:p>
                  </a:txBody>
                  <a:tcPr/>
                </a:tc>
                <a:tc>
                  <a:txBody>
                    <a:bodyPr/>
                    <a:lstStyle/>
                    <a:p>
                      <a:r>
                        <a:rPr lang="en-GB" sz="2400" dirty="0"/>
                        <a:t>About processes</a:t>
                      </a:r>
                    </a:p>
                  </a:txBody>
                  <a:tcPr/>
                </a:tc>
                <a:extLst>
                  <a:ext uri="{0D108BD9-81ED-4DB2-BD59-A6C34878D82A}">
                    <a16:rowId xmlns:a16="http://schemas.microsoft.com/office/drawing/2014/main" val="10001"/>
                  </a:ext>
                </a:extLst>
              </a:tr>
              <a:tr h="911522">
                <a:tc>
                  <a:txBody>
                    <a:bodyPr/>
                    <a:lstStyle/>
                    <a:p>
                      <a:r>
                        <a:rPr lang="en-GB" sz="2400" dirty="0"/>
                        <a:t>The </a:t>
                      </a:r>
                      <a:r>
                        <a:rPr lang="en-GB" sz="2400" b="1" dirty="0"/>
                        <a:t>way </a:t>
                      </a:r>
                      <a:r>
                        <a:rPr lang="en-GB" sz="2400" dirty="0"/>
                        <a:t>management methods</a:t>
                      </a:r>
                      <a:r>
                        <a:rPr lang="en-GB" sz="2400" baseline="0" dirty="0"/>
                        <a:t> and processes are used</a:t>
                      </a:r>
                      <a:endParaRPr lang="en-GB" sz="2400" dirty="0"/>
                    </a:p>
                  </a:txBody>
                  <a:tcPr/>
                </a:tc>
                <a:tc>
                  <a:txBody>
                    <a:bodyPr/>
                    <a:lstStyle/>
                    <a:p>
                      <a:r>
                        <a:rPr lang="en-GB" sz="2400" dirty="0"/>
                        <a:t>The </a:t>
                      </a:r>
                      <a:r>
                        <a:rPr lang="en-GB" sz="2400" b="1" dirty="0"/>
                        <a:t>type </a:t>
                      </a:r>
                      <a:r>
                        <a:rPr lang="en-GB" sz="2400" b="0" dirty="0"/>
                        <a:t>of management methods and processes used</a:t>
                      </a:r>
                      <a:endParaRPr lang="en-GB" sz="2400" dirty="0"/>
                    </a:p>
                  </a:txBody>
                  <a:tcPr/>
                </a:tc>
                <a:extLst>
                  <a:ext uri="{0D108BD9-81ED-4DB2-BD59-A6C34878D82A}">
                    <a16:rowId xmlns:a16="http://schemas.microsoft.com/office/drawing/2014/main" val="10002"/>
                  </a:ext>
                </a:extLst>
              </a:tr>
              <a:tr h="1316643">
                <a:tc>
                  <a:txBody>
                    <a:bodyPr/>
                    <a:lstStyle/>
                    <a:p>
                      <a:r>
                        <a:rPr lang="en-GB" sz="2400" dirty="0"/>
                        <a:t>Sets a new direction and vision for </a:t>
                      </a:r>
                    </a:p>
                    <a:p>
                      <a:r>
                        <a:rPr lang="en-GB" sz="2400" dirty="0"/>
                        <a:t>others to follow</a:t>
                      </a:r>
                    </a:p>
                  </a:txBody>
                  <a:tcPr/>
                </a:tc>
                <a:tc>
                  <a:txBody>
                    <a:bodyPr/>
                    <a:lstStyle/>
                    <a:p>
                      <a:r>
                        <a:rPr lang="en-GB" sz="2400" dirty="0"/>
                        <a:t>Controls/directs</a:t>
                      </a:r>
                      <a:r>
                        <a:rPr lang="en-GB" sz="2400" baseline="0" dirty="0"/>
                        <a:t> people and resources according to established principles/values</a:t>
                      </a:r>
                      <a:endParaRPr lang="en-GB" sz="2400" dirty="0"/>
                    </a:p>
                  </a:txBody>
                  <a:tcPr/>
                </a:tc>
                <a:extLst>
                  <a:ext uri="{0D108BD9-81ED-4DB2-BD59-A6C34878D82A}">
                    <a16:rowId xmlns:a16="http://schemas.microsoft.com/office/drawing/2014/main" val="10003"/>
                  </a:ext>
                </a:extLst>
              </a:tr>
              <a:tr h="911522">
                <a:tc>
                  <a:txBody>
                    <a:bodyPr/>
                    <a:lstStyle/>
                    <a:p>
                      <a:r>
                        <a:rPr lang="en-GB" sz="2400" dirty="0"/>
                        <a:t>Relies on attitudinal qualities</a:t>
                      </a:r>
                    </a:p>
                  </a:txBody>
                  <a:tcPr/>
                </a:tc>
                <a:tc>
                  <a:txBody>
                    <a:bodyPr/>
                    <a:lstStyle/>
                    <a:p>
                      <a:r>
                        <a:rPr lang="en-GB" sz="2400" dirty="0"/>
                        <a:t>Relies on management</a:t>
                      </a:r>
                      <a:r>
                        <a:rPr lang="en-GB" sz="2400" baseline="0" dirty="0"/>
                        <a:t> processes</a:t>
                      </a:r>
                      <a:endParaRPr lang="en-GB" sz="2400" dirty="0"/>
                    </a:p>
                  </a:txBody>
                  <a:tcPr/>
                </a:tc>
                <a:extLst>
                  <a:ext uri="{0D108BD9-81ED-4DB2-BD59-A6C34878D82A}">
                    <a16:rowId xmlns:a16="http://schemas.microsoft.com/office/drawing/2014/main" val="10004"/>
                  </a:ext>
                </a:extLst>
              </a:tr>
            </a:tbl>
          </a:graphicData>
        </a:graphic>
      </p:graphicFrame>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9"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p:cTn id="7" dur="1000" fill="hold"/>
                                        <p:tgtEl>
                                          <p:spTgt spid="4"/>
                                        </p:tgtEl>
                                        <p:attrNameLst>
                                          <p:attrName>ppt_x</p:attrName>
                                        </p:attrNameLst>
                                      </p:cBhvr>
                                      <p:tavLst>
                                        <p:tav tm="0">
                                          <p:val>
                                            <p:strVal val="#ppt_x-.2"/>
                                          </p:val>
                                        </p:tav>
                                        <p:tav tm="100000">
                                          <p:val>
                                            <p:strVal val="#ppt_x"/>
                                          </p:val>
                                        </p:tav>
                                      </p:tavLst>
                                    </p:anim>
                                    <p:anim calcmode="lin" valueType="num">
                                      <p:cBhvr>
                                        <p:cTn id="8" dur="1000" fill="hold"/>
                                        <p:tgtEl>
                                          <p:spTgt spid="4"/>
                                        </p:tgtEl>
                                        <p:attrNameLst>
                                          <p:attrName>ppt_y</p:attrName>
                                        </p:attrNameLst>
                                      </p:cBhvr>
                                      <p:tavLst>
                                        <p:tav tm="0">
                                          <p:val>
                                            <p:strVal val="#ppt_y"/>
                                          </p:val>
                                        </p:tav>
                                        <p:tav tm="100000">
                                          <p:val>
                                            <p:strVal val="#ppt_y"/>
                                          </p:val>
                                        </p:tav>
                                      </p:tavLst>
                                    </p:anim>
                                    <p:animEffect transition="in" filter="wipe(right)" prLst="gradientSize: 0.1">
                                      <p:cBhvr>
                                        <p:cTn id="9" dur="10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1669046F-5838-4C7A-BBE8-A77F40FD9C7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914377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2D5E6CDB-92ED-43A1-9491-C46E2C8E99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9476"/>
            <a:ext cx="9144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p>
        </p:txBody>
      </p:sp>
      <p:grpSp>
        <p:nvGrpSpPr>
          <p:cNvPr id="14" name="Group 13">
            <a:extLst>
              <a:ext uri="{FF2B5EF4-FFF2-40B4-BE49-F238E27FC236}">
                <a16:creationId xmlns:a16="http://schemas.microsoft.com/office/drawing/2014/main" id="{EBB966BC-DC49-4138-8DEF-B1CD1303392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74177" y="482171"/>
            <a:ext cx="4578249" cy="5149101"/>
            <a:chOff x="632237" y="482171"/>
            <a:chExt cx="6104331" cy="5149101"/>
          </a:xfrm>
        </p:grpSpPr>
        <p:sp>
          <p:nvSpPr>
            <p:cNvPr id="15" name="Rectangle 14">
              <a:extLst>
                <a:ext uri="{FF2B5EF4-FFF2-40B4-BE49-F238E27FC236}">
                  <a16:creationId xmlns:a16="http://schemas.microsoft.com/office/drawing/2014/main" id="{EDD0BD06-EC5B-4F0E-A221-562BC2BA69B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237" y="482171"/>
              <a:ext cx="6104331" cy="5149101"/>
            </a:xfrm>
            <a:prstGeom prst="rect">
              <a:avLst/>
            </a:prstGeom>
            <a:gradFill>
              <a:gsLst>
                <a:gs pos="0">
                  <a:srgbClr val="000001"/>
                </a:gs>
                <a:gs pos="100000">
                  <a:srgbClr val="191919"/>
                </a:gs>
              </a:gsLst>
            </a:gradFill>
            <a:ln w="76200" cmpd="sng">
              <a:noFill/>
              <a:miter lim="800000"/>
            </a:ln>
            <a:effectLst>
              <a:outerShdw blurRad="127000" dist="228600" dir="4740000" sx="98000" sy="98000" algn="tl" rotWithShape="0">
                <a:srgbClr val="000000">
                  <a:alpha val="34000"/>
                </a:srgbClr>
              </a:outerShdw>
            </a:effectLst>
            <a:scene3d>
              <a:camera prst="orthographicFront"/>
              <a:lightRig rig="threePt" dir="t"/>
            </a:scene3d>
            <a:sp3d>
              <a:bevelT w="152400" h="50800" prst="softRound"/>
            </a:sp3d>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634200B3-EC47-4A5B-A640-7118BF6AD27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45296" y="812507"/>
              <a:ext cx="5471355" cy="4466452"/>
            </a:xfrm>
            <a:prstGeom prst="rect">
              <a:avLst/>
            </a:prstGeom>
            <a:gradFill>
              <a:gsLst>
                <a:gs pos="0">
                  <a:srgbClr val="DADADA"/>
                </a:gs>
                <a:gs pos="100000">
                  <a:srgbClr val="FFFFFE"/>
                </a:gs>
              </a:gsLst>
              <a:lin ang="16200000" scaled="0"/>
            </a:gradFill>
            <a:ln w="50800" cmpd="sng">
              <a:solidFill>
                <a:srgbClr val="191919"/>
              </a:solidFill>
              <a:miter lim="800000"/>
            </a:ln>
            <a:effectLst>
              <a:innerShdw blurRad="63500" dist="88900" dir="14100000">
                <a:srgbClr val="000000">
                  <a:alpha val="30000"/>
                </a:srgbClr>
              </a:innerShdw>
            </a:effectLst>
            <a:scene3d>
              <a:camera prst="orthographicFront"/>
              <a:lightRig rig="threePt" dir="t"/>
            </a:scene3d>
            <a:sp3d>
              <a:bevelT prst="relaxedInset"/>
            </a:sp3d>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grpSp>
      <p:sp>
        <p:nvSpPr>
          <p:cNvPr id="18" name="Rectangle 17">
            <a:extLst>
              <a:ext uri="{FF2B5EF4-FFF2-40B4-BE49-F238E27FC236}">
                <a16:creationId xmlns:a16="http://schemas.microsoft.com/office/drawing/2014/main" id="{23B9DAF8-7DB4-40CB-85F8-7E02F95C6CA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30281" y="984450"/>
            <a:ext cx="3859185" cy="4135339"/>
          </a:xfrm>
          <a:prstGeom prst="rect">
            <a:avLst/>
          </a:prstGeom>
          <a:solidFill>
            <a:schemeClr val="bg1"/>
          </a:solidFill>
          <a:ln w="6350">
            <a:solidFill>
              <a:schemeClr val="bg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20" name="Straight Connector 19">
            <a:extLst>
              <a:ext uri="{FF2B5EF4-FFF2-40B4-BE49-F238E27FC236}">
                <a16:creationId xmlns:a16="http://schemas.microsoft.com/office/drawing/2014/main" id="{606AED2C-61BA-485C-9DD4-B23B6280F9D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413521" y="1847088"/>
            <a:ext cx="2640276" cy="0"/>
          </a:xfrm>
          <a:prstGeom prst="line">
            <a:avLst/>
          </a:prstGeom>
          <a:ln w="31750"/>
        </p:spPr>
        <p:style>
          <a:lnRef idx="3">
            <a:schemeClr val="accent1"/>
          </a:lnRef>
          <a:fillRef idx="0">
            <a:schemeClr val="accent1"/>
          </a:fillRef>
          <a:effectRef idx="2">
            <a:schemeClr val="accent1"/>
          </a:effectRef>
          <a:fontRef idx="minor">
            <a:schemeClr val="tx1"/>
          </a:fontRef>
        </p:style>
      </p:cxnSp>
      <p:sp>
        <p:nvSpPr>
          <p:cNvPr id="2" name="Title 1">
            <a:extLst>
              <a:ext uri="{FF2B5EF4-FFF2-40B4-BE49-F238E27FC236}">
                <a16:creationId xmlns:a16="http://schemas.microsoft.com/office/drawing/2014/main" id="{46DFBC3B-7F4A-4AAF-AE7E-1FA2ACFED62B}"/>
              </a:ext>
            </a:extLst>
          </p:cNvPr>
          <p:cNvSpPr>
            <a:spLocks noGrp="1"/>
          </p:cNvSpPr>
          <p:nvPr>
            <p:ph type="title"/>
          </p:nvPr>
        </p:nvSpPr>
        <p:spPr>
          <a:xfrm>
            <a:off x="5413522" y="804520"/>
            <a:ext cx="2640275" cy="1049235"/>
          </a:xfrm>
        </p:spPr>
        <p:txBody>
          <a:bodyPr>
            <a:normAutofit/>
          </a:bodyPr>
          <a:lstStyle/>
          <a:p>
            <a:r>
              <a:rPr lang="en-GB" sz="2700"/>
              <a:t>The Meaning of Leadership</a:t>
            </a:r>
          </a:p>
        </p:txBody>
      </p:sp>
      <p:pic>
        <p:nvPicPr>
          <p:cNvPr id="7" name="Graphic 6" descr="Cycle with People">
            <a:extLst>
              <a:ext uri="{FF2B5EF4-FFF2-40B4-BE49-F238E27FC236}">
                <a16:creationId xmlns:a16="http://schemas.microsoft.com/office/drawing/2014/main" id="{85FA01D4-0F2C-4653-8BB5-A261F6BDCEE7}"/>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953417" y="1240000"/>
            <a:ext cx="3618861" cy="3618861"/>
          </a:xfrm>
          <a:prstGeom prst="rect">
            <a:avLst/>
          </a:prstGeom>
        </p:spPr>
      </p:pic>
      <p:sp>
        <p:nvSpPr>
          <p:cNvPr id="3" name="Content Placeholder 2">
            <a:extLst>
              <a:ext uri="{FF2B5EF4-FFF2-40B4-BE49-F238E27FC236}">
                <a16:creationId xmlns:a16="http://schemas.microsoft.com/office/drawing/2014/main" id="{4496972A-C69E-40B4-9E88-283D186881A3}"/>
              </a:ext>
            </a:extLst>
          </p:cNvPr>
          <p:cNvSpPr>
            <a:spLocks noGrp="1"/>
          </p:cNvSpPr>
          <p:nvPr>
            <p:ph idx="1"/>
          </p:nvPr>
        </p:nvSpPr>
        <p:spPr>
          <a:xfrm>
            <a:off x="5413521" y="2015732"/>
            <a:ext cx="2640276" cy="3450613"/>
          </a:xfrm>
        </p:spPr>
        <p:txBody>
          <a:bodyPr>
            <a:normAutofit/>
          </a:bodyPr>
          <a:lstStyle/>
          <a:p>
            <a:pPr>
              <a:lnSpc>
                <a:spcPct val="110000"/>
              </a:lnSpc>
              <a:buFontTx/>
              <a:buNone/>
            </a:pPr>
            <a:r>
              <a:rPr lang="en-GB" sz="1700"/>
              <a:t>Leadership:</a:t>
            </a:r>
          </a:p>
          <a:p>
            <a:pPr>
              <a:lnSpc>
                <a:spcPct val="110000"/>
              </a:lnSpc>
              <a:buFontTx/>
              <a:buNone/>
            </a:pPr>
            <a:r>
              <a:rPr lang="en-GB" sz="1700"/>
              <a:t>	</a:t>
            </a:r>
            <a:r>
              <a:rPr lang="en-GB" sz="1700" b="1"/>
              <a:t>a relationship through which one person influences the behaviour or actions of other people. </a:t>
            </a:r>
          </a:p>
          <a:p>
            <a:pPr>
              <a:lnSpc>
                <a:spcPct val="110000"/>
              </a:lnSpc>
              <a:buFontTx/>
              <a:buNone/>
            </a:pPr>
            <a:endParaRPr lang="en-GB" sz="1700"/>
          </a:p>
          <a:p>
            <a:pPr>
              <a:lnSpc>
                <a:spcPct val="110000"/>
              </a:lnSpc>
              <a:buFontTx/>
              <a:buNone/>
            </a:pPr>
            <a:r>
              <a:rPr lang="en-GB" sz="1700"/>
              <a:t>	It cannot be separated from groups and effective teambuilding</a:t>
            </a:r>
          </a:p>
        </p:txBody>
      </p:sp>
      <p:pic>
        <p:nvPicPr>
          <p:cNvPr id="22" name="Picture 21">
            <a:extLst>
              <a:ext uri="{FF2B5EF4-FFF2-40B4-BE49-F238E27FC236}">
                <a16:creationId xmlns:a16="http://schemas.microsoft.com/office/drawing/2014/main" id="{7EFCF05C-6070-460B-8E60-12BE3EFD19F0}"/>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t="1538" b="-1538"/>
          <a:stretch/>
        </p:blipFill>
        <p:spPr bwMode="black">
          <a:xfrm>
            <a:off x="0" y="6126480"/>
            <a:ext cx="9144000" cy="742950"/>
          </a:xfrm>
          <a:prstGeom prst="rect">
            <a:avLst/>
          </a:prstGeom>
        </p:spPr>
      </p:pic>
      <p:cxnSp>
        <p:nvCxnSpPr>
          <p:cNvPr id="24" name="Straight Connector 23">
            <a:extLst>
              <a:ext uri="{FF2B5EF4-FFF2-40B4-BE49-F238E27FC236}">
                <a16:creationId xmlns:a16="http://schemas.microsoft.com/office/drawing/2014/main" id="{CFD731F1-726F-453E-9516-3058095DE99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28413"/>
            <a:ext cx="9144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401053199"/>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5058" name="Rectangle 2"/>
          <p:cNvSpPr>
            <a:spLocks noGrp="1" noChangeArrowheads="1"/>
          </p:cNvSpPr>
          <p:nvPr>
            <p:ph type="title"/>
          </p:nvPr>
        </p:nvSpPr>
        <p:spPr>
          <a:xfrm>
            <a:off x="457200" y="298450"/>
            <a:ext cx="8229600" cy="1311275"/>
          </a:xfrm>
        </p:spPr>
        <p:txBody>
          <a:bodyPr>
            <a:normAutofit/>
          </a:bodyPr>
          <a:lstStyle/>
          <a:p>
            <a:r>
              <a:rPr lang="en-GB" dirty="0">
                <a:solidFill>
                  <a:schemeClr val="tx2"/>
                </a:solidFill>
              </a:rPr>
              <a:t>Close relationship between management and leadership</a:t>
            </a:r>
          </a:p>
        </p:txBody>
      </p:sp>
      <p:sp>
        <p:nvSpPr>
          <p:cNvPr id="45059" name="Rectangle 3"/>
          <p:cNvSpPr>
            <a:spLocks noGrp="1" noChangeArrowheads="1"/>
          </p:cNvSpPr>
          <p:nvPr>
            <p:ph type="body" idx="1"/>
          </p:nvPr>
        </p:nvSpPr>
        <p:spPr>
          <a:xfrm>
            <a:off x="436563" y="1874838"/>
            <a:ext cx="8229600" cy="4525962"/>
          </a:xfrm>
        </p:spPr>
        <p:txBody>
          <a:bodyPr/>
          <a:lstStyle/>
          <a:p>
            <a:pPr>
              <a:buFontTx/>
              <a:buNone/>
            </a:pPr>
            <a:r>
              <a:rPr lang="en-GB" i="1" dirty="0"/>
              <a:t>‘Increasingly, management and leadership are being seen as inextricably linked.</a:t>
            </a:r>
          </a:p>
          <a:p>
            <a:pPr>
              <a:buFontTx/>
              <a:buNone/>
            </a:pPr>
            <a:r>
              <a:rPr lang="en-GB" i="1" dirty="0"/>
              <a:t> It is one thing for a leader to propound a grand vision, but this is redundant unless the vision is managed so it becomes real achievement.’</a:t>
            </a:r>
            <a:endParaRPr lang="en-GB" dirty="0"/>
          </a:p>
          <a:p>
            <a:pPr>
              <a:buFontTx/>
              <a:buNone/>
            </a:pPr>
            <a:endParaRPr lang="en-GB" dirty="0"/>
          </a:p>
          <a:p>
            <a:pPr>
              <a:buFontTx/>
              <a:buNone/>
            </a:pPr>
            <a:r>
              <a:rPr lang="en-GB" sz="2400" dirty="0"/>
              <a:t>Sir John Harvey-Jones, </a:t>
            </a:r>
          </a:p>
          <a:p>
            <a:pPr>
              <a:buFontTx/>
              <a:buNone/>
            </a:pPr>
            <a:r>
              <a:rPr lang="en-GB" sz="2400" dirty="0"/>
              <a:t>ex-Chair ICI and TV ‘</a:t>
            </a:r>
            <a:r>
              <a:rPr lang="en-GB" sz="2400" dirty="0" err="1"/>
              <a:t>Troubleshooter</a:t>
            </a:r>
            <a:r>
              <a:rPr lang="en-GB" sz="2400" dirty="0"/>
              <a:t>’</a:t>
            </a:r>
          </a:p>
        </p:txBody>
      </p:sp>
      <p:pic>
        <p:nvPicPr>
          <p:cNvPr id="4" name="Picture 3" descr="sir john harvey jones.bmp"/>
          <p:cNvPicPr>
            <a:picLocks noChangeAspect="1"/>
          </p:cNvPicPr>
          <p:nvPr/>
        </p:nvPicPr>
        <p:blipFill>
          <a:blip r:embed="rId3" cstate="print"/>
          <a:stretch>
            <a:fillRect/>
          </a:stretch>
        </p:blipFill>
        <p:spPr>
          <a:xfrm>
            <a:off x="6948264" y="4581128"/>
            <a:ext cx="1574905" cy="1889887"/>
          </a:xfrm>
          <a:prstGeom prst="rect">
            <a:avLst/>
          </a:prstGeom>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7" presetClass="entr" presetSubtype="0" fill="hold" nodeType="clickEffect">
                                  <p:stCondLst>
                                    <p:cond delay="0"/>
                                  </p:stCondLst>
                                  <p:iterate type="lt">
                                    <p:tmPct val="50000"/>
                                  </p:iterate>
                                  <p:childTnLst>
                                    <p:set>
                                      <p:cBhvr>
                                        <p:cTn id="6" dur="1" fill="hold">
                                          <p:stCondLst>
                                            <p:cond delay="0"/>
                                          </p:stCondLst>
                                        </p:cTn>
                                        <p:tgtEl>
                                          <p:spTgt spid="45059">
                                            <p:txEl>
                                              <p:pRg st="0" end="0"/>
                                            </p:txEl>
                                          </p:spTgt>
                                        </p:tgtEl>
                                        <p:attrNameLst>
                                          <p:attrName>style.visibility</p:attrName>
                                        </p:attrNameLst>
                                      </p:cBhvr>
                                      <p:to>
                                        <p:strVal val="visible"/>
                                      </p:to>
                                    </p:set>
                                    <p:anim calcmode="discrete" valueType="clr">
                                      <p:cBhvr override="childStyle">
                                        <p:cTn id="7" dur="80"/>
                                        <p:tgtEl>
                                          <p:spTgt spid="45059">
                                            <p:txEl>
                                              <p:pRg st="0" end="0"/>
                                            </p:txEl>
                                          </p:spTgt>
                                        </p:tgtEl>
                                        <p:attrNameLst>
                                          <p:attrName>style.color</p:attrName>
                                        </p:attrNameLst>
                                      </p:cBhvr>
                                      <p:tavLst>
                                        <p:tav tm="0">
                                          <p:val>
                                            <p:clrVal>
                                              <a:schemeClr val="accent2"/>
                                            </p:clrVal>
                                          </p:val>
                                        </p:tav>
                                        <p:tav tm="50000">
                                          <p:val>
                                            <p:clrVal>
                                              <a:schemeClr val="hlink"/>
                                            </p:clrVal>
                                          </p:val>
                                        </p:tav>
                                      </p:tavLst>
                                    </p:anim>
                                    <p:anim calcmode="discrete" valueType="clr">
                                      <p:cBhvr>
                                        <p:cTn id="8" dur="80"/>
                                        <p:tgtEl>
                                          <p:spTgt spid="45059">
                                            <p:txEl>
                                              <p:pRg st="0" end="0"/>
                                            </p:txEl>
                                          </p:spTgt>
                                        </p:tgtEl>
                                        <p:attrNameLst>
                                          <p:attrName>fillcolor</p:attrName>
                                        </p:attrNameLst>
                                      </p:cBhvr>
                                      <p:tavLst>
                                        <p:tav tm="0">
                                          <p:val>
                                            <p:clrVal>
                                              <a:schemeClr val="accent2"/>
                                            </p:clrVal>
                                          </p:val>
                                        </p:tav>
                                        <p:tav tm="50000">
                                          <p:val>
                                            <p:clrVal>
                                              <a:schemeClr val="hlink"/>
                                            </p:clrVal>
                                          </p:val>
                                        </p:tav>
                                      </p:tavLst>
                                    </p:anim>
                                    <p:set>
                                      <p:cBhvr>
                                        <p:cTn id="9" dur="80"/>
                                        <p:tgtEl>
                                          <p:spTgt spid="45059">
                                            <p:txEl>
                                              <p:pRg st="0" end="0"/>
                                            </p:txEl>
                                          </p:spTgt>
                                        </p:tgtEl>
                                        <p:attrNameLst>
                                          <p:attrName>fill.type</p:attrName>
                                        </p:attrNameLst>
                                      </p:cBhvr>
                                      <p:to>
                                        <p:strVal val="solid"/>
                                      </p:to>
                                    </p:set>
                                  </p:childTnLst>
                                </p:cTn>
                              </p:par>
                            </p:childTnLst>
                          </p:cTn>
                        </p:par>
                      </p:childTnLst>
                    </p:cTn>
                  </p:par>
                  <p:par>
                    <p:cTn id="10" fill="hold">
                      <p:stCondLst>
                        <p:cond delay="indefinite"/>
                      </p:stCondLst>
                      <p:childTnLst>
                        <p:par>
                          <p:cTn id="11" fill="hold">
                            <p:stCondLst>
                              <p:cond delay="0"/>
                            </p:stCondLst>
                            <p:childTnLst>
                              <p:par>
                                <p:cTn id="12" presetID="27" presetClass="entr" presetSubtype="0" fill="hold" nodeType="clickEffect">
                                  <p:stCondLst>
                                    <p:cond delay="0"/>
                                  </p:stCondLst>
                                  <p:iterate type="lt">
                                    <p:tmPct val="50000"/>
                                  </p:iterate>
                                  <p:childTnLst>
                                    <p:set>
                                      <p:cBhvr>
                                        <p:cTn id="13" dur="1" fill="hold">
                                          <p:stCondLst>
                                            <p:cond delay="0"/>
                                          </p:stCondLst>
                                        </p:cTn>
                                        <p:tgtEl>
                                          <p:spTgt spid="45059">
                                            <p:txEl>
                                              <p:pRg st="1" end="1"/>
                                            </p:txEl>
                                          </p:spTgt>
                                        </p:tgtEl>
                                        <p:attrNameLst>
                                          <p:attrName>style.visibility</p:attrName>
                                        </p:attrNameLst>
                                      </p:cBhvr>
                                      <p:to>
                                        <p:strVal val="visible"/>
                                      </p:to>
                                    </p:set>
                                    <p:anim calcmode="discrete" valueType="clr">
                                      <p:cBhvr override="childStyle">
                                        <p:cTn id="14" dur="80"/>
                                        <p:tgtEl>
                                          <p:spTgt spid="45059">
                                            <p:txEl>
                                              <p:pRg st="1" end="1"/>
                                            </p:txEl>
                                          </p:spTgt>
                                        </p:tgtEl>
                                        <p:attrNameLst>
                                          <p:attrName>style.color</p:attrName>
                                        </p:attrNameLst>
                                      </p:cBhvr>
                                      <p:tavLst>
                                        <p:tav tm="0">
                                          <p:val>
                                            <p:clrVal>
                                              <a:schemeClr val="accent2"/>
                                            </p:clrVal>
                                          </p:val>
                                        </p:tav>
                                        <p:tav tm="50000">
                                          <p:val>
                                            <p:clrVal>
                                              <a:schemeClr val="hlink"/>
                                            </p:clrVal>
                                          </p:val>
                                        </p:tav>
                                      </p:tavLst>
                                    </p:anim>
                                    <p:anim calcmode="discrete" valueType="clr">
                                      <p:cBhvr>
                                        <p:cTn id="15" dur="80"/>
                                        <p:tgtEl>
                                          <p:spTgt spid="45059">
                                            <p:txEl>
                                              <p:pRg st="1" end="1"/>
                                            </p:txEl>
                                          </p:spTgt>
                                        </p:tgtEl>
                                        <p:attrNameLst>
                                          <p:attrName>fillcolor</p:attrName>
                                        </p:attrNameLst>
                                      </p:cBhvr>
                                      <p:tavLst>
                                        <p:tav tm="0">
                                          <p:val>
                                            <p:clrVal>
                                              <a:schemeClr val="accent2"/>
                                            </p:clrVal>
                                          </p:val>
                                        </p:tav>
                                        <p:tav tm="50000">
                                          <p:val>
                                            <p:clrVal>
                                              <a:schemeClr val="hlink"/>
                                            </p:clrVal>
                                          </p:val>
                                        </p:tav>
                                      </p:tavLst>
                                    </p:anim>
                                    <p:set>
                                      <p:cBhvr>
                                        <p:cTn id="16" dur="80"/>
                                        <p:tgtEl>
                                          <p:spTgt spid="45059">
                                            <p:txEl>
                                              <p:pRg st="1" end="1"/>
                                            </p:txEl>
                                          </p:spTgt>
                                        </p:tgtEl>
                                        <p:attrNameLst>
                                          <p:attrName>fill.type</p:attrName>
                                        </p:attrNameLst>
                                      </p:cBhvr>
                                      <p:to>
                                        <p:strVal val="solid"/>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3.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sp useBgFill="1">
        <p:nvSpPr>
          <p:cNvPr id="73" name="Rectangle 72">
            <a:extLst>
              <a:ext uri="{FF2B5EF4-FFF2-40B4-BE49-F238E27FC236}">
                <a16:creationId xmlns:a16="http://schemas.microsoft.com/office/drawing/2014/main" id="{3193BA5C-B8F3-4972-BA54-014C48FAFA4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914377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75" name="Straight Connector 74">
            <a:extLst>
              <a:ext uri="{FF2B5EF4-FFF2-40B4-BE49-F238E27FC236}">
                <a16:creationId xmlns:a16="http://schemas.microsoft.com/office/drawing/2014/main" id="{D7162BAB-C25E-4CE9-B87C-F118DC7E7C2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090422" y="1847088"/>
            <a:ext cx="2648163" cy="0"/>
          </a:xfrm>
          <a:prstGeom prst="line">
            <a:avLst/>
          </a:prstGeom>
          <a:ln w="31750"/>
        </p:spPr>
        <p:style>
          <a:lnRef idx="3">
            <a:schemeClr val="accent1"/>
          </a:lnRef>
          <a:fillRef idx="0">
            <a:schemeClr val="accent1"/>
          </a:fillRef>
          <a:effectRef idx="2">
            <a:schemeClr val="accent1"/>
          </a:effectRef>
          <a:fontRef idx="minor">
            <a:schemeClr val="tx1"/>
          </a:fontRef>
        </p:style>
      </p:cxnSp>
      <p:sp>
        <p:nvSpPr>
          <p:cNvPr id="43010" name="Rectangle 2"/>
          <p:cNvSpPr>
            <a:spLocks noGrp="1" noChangeArrowheads="1"/>
          </p:cNvSpPr>
          <p:nvPr>
            <p:ph type="title"/>
          </p:nvPr>
        </p:nvSpPr>
        <p:spPr>
          <a:xfrm>
            <a:off x="1088685" y="804520"/>
            <a:ext cx="2647617" cy="1049235"/>
          </a:xfrm>
        </p:spPr>
        <p:txBody>
          <a:bodyPr>
            <a:normAutofit/>
          </a:bodyPr>
          <a:lstStyle/>
          <a:p>
            <a:r>
              <a:rPr lang="en-GB" sz="2200"/>
              <a:t>The importance of leadership </a:t>
            </a:r>
          </a:p>
        </p:txBody>
      </p:sp>
      <p:sp>
        <p:nvSpPr>
          <p:cNvPr id="77" name="Rectangle 76">
            <a:extLst>
              <a:ext uri="{FF2B5EF4-FFF2-40B4-BE49-F238E27FC236}">
                <a16:creationId xmlns:a16="http://schemas.microsoft.com/office/drawing/2014/main" id="{05B93327-222A-4DAC-9163-371BF44CDB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9476"/>
            <a:ext cx="9144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p>
        </p:txBody>
      </p:sp>
      <p:sp>
        <p:nvSpPr>
          <p:cNvPr id="43011" name="Rectangle 3"/>
          <p:cNvSpPr>
            <a:spLocks noGrp="1" noChangeArrowheads="1"/>
          </p:cNvSpPr>
          <p:nvPr>
            <p:ph type="body" idx="1"/>
          </p:nvPr>
        </p:nvSpPr>
        <p:spPr>
          <a:xfrm>
            <a:off x="1088685" y="2015732"/>
            <a:ext cx="2644893" cy="3450613"/>
          </a:xfrm>
        </p:spPr>
        <p:txBody>
          <a:bodyPr>
            <a:normAutofit/>
          </a:bodyPr>
          <a:lstStyle/>
          <a:p>
            <a:pPr>
              <a:lnSpc>
                <a:spcPct val="110000"/>
              </a:lnSpc>
            </a:pPr>
            <a:r>
              <a:rPr lang="en-GB" sz="1100" dirty="0"/>
              <a:t>Management is changing:  </a:t>
            </a:r>
          </a:p>
          <a:p>
            <a:pPr>
              <a:lnSpc>
                <a:spcPct val="110000"/>
              </a:lnSpc>
              <a:buNone/>
            </a:pPr>
            <a:r>
              <a:rPr lang="en-GB" sz="1100" dirty="0"/>
              <a:t>	- Less about getting results by close control of workers</a:t>
            </a:r>
          </a:p>
          <a:p>
            <a:pPr>
              <a:lnSpc>
                <a:spcPct val="110000"/>
              </a:lnSpc>
              <a:buNone/>
            </a:pPr>
            <a:r>
              <a:rPr lang="en-GB" sz="1100" dirty="0"/>
              <a:t>	- More about coaching, support and empowerment</a:t>
            </a:r>
          </a:p>
          <a:p>
            <a:pPr>
              <a:lnSpc>
                <a:spcPct val="110000"/>
              </a:lnSpc>
            </a:pPr>
            <a:r>
              <a:rPr lang="en-GB" sz="1100" dirty="0"/>
              <a:t>Good leadership involves delegation and empowerment.</a:t>
            </a:r>
          </a:p>
          <a:p>
            <a:pPr>
              <a:lnSpc>
                <a:spcPct val="110000"/>
              </a:lnSpc>
            </a:pPr>
            <a:r>
              <a:rPr lang="en-GB" sz="1100" dirty="0"/>
              <a:t>Leadership is a dynamic process.</a:t>
            </a:r>
          </a:p>
          <a:p>
            <a:pPr>
              <a:lnSpc>
                <a:spcPct val="110000"/>
              </a:lnSpc>
            </a:pPr>
            <a:r>
              <a:rPr lang="en-GB" sz="1100" dirty="0"/>
              <a:t>The leader – follower relationship is two-way</a:t>
            </a:r>
          </a:p>
          <a:p>
            <a:pPr>
              <a:lnSpc>
                <a:spcPct val="110000"/>
              </a:lnSpc>
            </a:pPr>
            <a:r>
              <a:rPr lang="en-GB" sz="1100" dirty="0"/>
              <a:t>Strong, positive relationship between leadership development and employee motivation and satisfaction.</a:t>
            </a:r>
          </a:p>
        </p:txBody>
      </p:sp>
      <p:grpSp>
        <p:nvGrpSpPr>
          <p:cNvPr id="79" name="Group 78">
            <a:extLst>
              <a:ext uri="{FF2B5EF4-FFF2-40B4-BE49-F238E27FC236}">
                <a16:creationId xmlns:a16="http://schemas.microsoft.com/office/drawing/2014/main" id="{14EE34E3-F117-4487-8ACF-33DA65FA11B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095098" y="482171"/>
            <a:ext cx="4568843" cy="5149101"/>
            <a:chOff x="5460131" y="482171"/>
            <a:chExt cx="6091791" cy="5149101"/>
          </a:xfrm>
        </p:grpSpPr>
        <p:sp>
          <p:nvSpPr>
            <p:cNvPr id="80" name="Rectangle 79">
              <a:extLst>
                <a:ext uri="{FF2B5EF4-FFF2-40B4-BE49-F238E27FC236}">
                  <a16:creationId xmlns:a16="http://schemas.microsoft.com/office/drawing/2014/main" id="{39ACC02C-6424-4165-93C4-E83C8E81D46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60131" y="482171"/>
              <a:ext cx="6091791" cy="5149101"/>
            </a:xfrm>
            <a:prstGeom prst="rect">
              <a:avLst/>
            </a:prstGeom>
            <a:gradFill>
              <a:gsLst>
                <a:gs pos="0">
                  <a:srgbClr val="000001"/>
                </a:gs>
                <a:gs pos="100000">
                  <a:srgbClr val="191919"/>
                </a:gs>
              </a:gsLst>
            </a:gradFill>
            <a:ln w="76200" cmpd="sng">
              <a:noFill/>
              <a:miter lim="800000"/>
            </a:ln>
            <a:effectLst>
              <a:outerShdw blurRad="127000" dist="228600" dir="4740000" sx="98000" sy="98000" algn="tl" rotWithShape="0">
                <a:srgbClr val="000000">
                  <a:alpha val="34000"/>
                </a:srgbClr>
              </a:outerShdw>
            </a:effectLst>
            <a:scene3d>
              <a:camera prst="orthographicFront"/>
              <a:lightRig rig="threePt" dir="t"/>
            </a:scene3d>
            <a:sp3d>
              <a:bevelT w="152400" h="50800" prst="softRound"/>
            </a:sp3d>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81" name="Rectangle 80">
              <a:extLst>
                <a:ext uri="{FF2B5EF4-FFF2-40B4-BE49-F238E27FC236}">
                  <a16:creationId xmlns:a16="http://schemas.microsoft.com/office/drawing/2014/main" id="{C182CB9C-C978-4C9B-9AAD-8B134189755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78956" y="812507"/>
              <a:ext cx="5461780" cy="4466452"/>
            </a:xfrm>
            <a:prstGeom prst="rect">
              <a:avLst/>
            </a:prstGeom>
            <a:gradFill>
              <a:gsLst>
                <a:gs pos="0">
                  <a:srgbClr val="DADADA"/>
                </a:gs>
                <a:gs pos="100000">
                  <a:srgbClr val="FFFFFE"/>
                </a:gs>
              </a:gsLst>
              <a:lin ang="16200000" scaled="0"/>
            </a:gradFill>
            <a:ln w="50800" cmpd="sng">
              <a:solidFill>
                <a:srgbClr val="191919"/>
              </a:solidFill>
              <a:miter lim="800000"/>
            </a:ln>
            <a:effectLst>
              <a:innerShdw blurRad="63500" dist="88900" dir="14100000">
                <a:srgbClr val="000000">
                  <a:alpha val="30000"/>
                </a:srgbClr>
              </a:innerShdw>
            </a:effectLst>
            <a:scene3d>
              <a:camera prst="orthographicFront"/>
              <a:lightRig rig="threePt" dir="t"/>
            </a:scene3d>
            <a:sp3d>
              <a:bevelT prst="relaxedInset"/>
            </a:sp3d>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grpSp>
      <p:sp>
        <p:nvSpPr>
          <p:cNvPr id="83" name="Rectangle 82">
            <a:extLst>
              <a:ext uri="{FF2B5EF4-FFF2-40B4-BE49-F238E27FC236}">
                <a16:creationId xmlns:a16="http://schemas.microsoft.com/office/drawing/2014/main" id="{56388820-A63D-463C-9DBC-060A5ABE33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56784" y="977965"/>
            <a:ext cx="3850973" cy="4135339"/>
          </a:xfrm>
          <a:prstGeom prst="rect">
            <a:avLst/>
          </a:prstGeom>
          <a:solidFill>
            <a:schemeClr val="bg1"/>
          </a:solidFill>
          <a:ln w="6350">
            <a:solidFill>
              <a:schemeClr val="bg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146" name="Picture 2" descr="C:\Users\Michael\AppData\Local\Microsoft\Windows\Temporary Internet Files\Content.IE5\D6985L8L\MC900289940[1].wmf"/>
          <p:cNvPicPr>
            <a:picLocks noChangeAspect="1" noChangeArrowheads="1"/>
          </p:cNvPicPr>
          <p:nvPr/>
        </p:nvPicPr>
        <p:blipFill>
          <a:blip r:embed="rId3" cstate="print"/>
          <a:stretch>
            <a:fillRect/>
          </a:stretch>
        </p:blipFill>
        <p:spPr bwMode="auto">
          <a:xfrm>
            <a:off x="4570444" y="1976747"/>
            <a:ext cx="3616163" cy="2145368"/>
          </a:xfrm>
          <a:prstGeom prst="rect">
            <a:avLst/>
          </a:prstGeom>
          <a:noFill/>
        </p:spPr>
      </p:pic>
      <p:pic>
        <p:nvPicPr>
          <p:cNvPr id="85" name="Picture 84">
            <a:extLst>
              <a:ext uri="{FF2B5EF4-FFF2-40B4-BE49-F238E27FC236}">
                <a16:creationId xmlns:a16="http://schemas.microsoft.com/office/drawing/2014/main" id="{C04ED70F-D6FD-4EB1-A171-D30F885FE73E}"/>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t="1538" b="-1538"/>
          <a:stretch/>
        </p:blipFill>
        <p:spPr bwMode="black">
          <a:xfrm>
            <a:off x="0" y="6126480"/>
            <a:ext cx="9144000" cy="742950"/>
          </a:xfrm>
          <a:prstGeom prst="rect">
            <a:avLst/>
          </a:prstGeom>
        </p:spPr>
      </p:pic>
      <p:cxnSp>
        <p:nvCxnSpPr>
          <p:cNvPr id="87" name="Straight Connector 86">
            <a:extLst>
              <a:ext uri="{FF2B5EF4-FFF2-40B4-BE49-F238E27FC236}">
                <a16:creationId xmlns:a16="http://schemas.microsoft.com/office/drawing/2014/main" id="{DA26CAE9-74C4-4EDD-8A80-77F79EAA86F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28413"/>
            <a:ext cx="9144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sp useBgFill="1">
        <p:nvSpPr>
          <p:cNvPr id="137" name="Rectangle 136">
            <a:extLst>
              <a:ext uri="{FF2B5EF4-FFF2-40B4-BE49-F238E27FC236}">
                <a16:creationId xmlns:a16="http://schemas.microsoft.com/office/drawing/2014/main" id="{1A86B93D-0879-4BC3-B616-90E50448284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914377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9" name="Rectangle 138">
            <a:extLst>
              <a:ext uri="{FF2B5EF4-FFF2-40B4-BE49-F238E27FC236}">
                <a16:creationId xmlns:a16="http://schemas.microsoft.com/office/drawing/2014/main" id="{720E885D-F4D2-48FD-95D9-DA0751F3D6E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9476"/>
            <a:ext cx="9144000" cy="4838524"/>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p>
        </p:txBody>
      </p:sp>
      <p:sp>
        <p:nvSpPr>
          <p:cNvPr id="44034" name="Rectangle 2"/>
          <p:cNvSpPr>
            <a:spLocks noGrp="1" noChangeArrowheads="1"/>
          </p:cNvSpPr>
          <p:nvPr>
            <p:ph type="title"/>
          </p:nvPr>
        </p:nvSpPr>
        <p:spPr>
          <a:xfrm>
            <a:off x="5666994" y="2307409"/>
            <a:ext cx="2368182" cy="3747316"/>
          </a:xfrm>
        </p:spPr>
        <p:txBody>
          <a:bodyPr anchor="t">
            <a:normAutofit/>
          </a:bodyPr>
          <a:lstStyle/>
          <a:p>
            <a:r>
              <a:rPr lang="en-GB" sz="1300"/>
              <a:t>Management/Leadership</a:t>
            </a:r>
          </a:p>
        </p:txBody>
      </p:sp>
      <p:cxnSp>
        <p:nvCxnSpPr>
          <p:cNvPr id="141" name="Straight Connector 140">
            <a:extLst>
              <a:ext uri="{FF2B5EF4-FFF2-40B4-BE49-F238E27FC236}">
                <a16:creationId xmlns:a16="http://schemas.microsoft.com/office/drawing/2014/main" id="{39EC1CB8-4497-451C-9F6C-6BC9B650565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666994" y="2146542"/>
            <a:ext cx="2368183" cy="0"/>
          </a:xfrm>
          <a:prstGeom prst="line">
            <a:avLst/>
          </a:prstGeom>
          <a:ln w="31750"/>
        </p:spPr>
        <p:style>
          <a:lnRef idx="3">
            <a:schemeClr val="accent1"/>
          </a:lnRef>
          <a:fillRef idx="0">
            <a:schemeClr val="accent1"/>
          </a:fillRef>
          <a:effectRef idx="2">
            <a:schemeClr val="accent1"/>
          </a:effectRef>
          <a:fontRef idx="minor">
            <a:schemeClr val="tx1"/>
          </a:fontRef>
        </p:style>
      </p:cxnSp>
      <p:sp>
        <p:nvSpPr>
          <p:cNvPr id="143" name="Title 1">
            <a:extLst>
              <a:ext uri="{FF2B5EF4-FFF2-40B4-BE49-F238E27FC236}">
                <a16:creationId xmlns:a16="http://schemas.microsoft.com/office/drawing/2014/main" id="{A599AF7C-8D7E-4D1B-AB28-587084B3DEF2}"/>
              </a:ext>
              <a:ext uri="{C183D7F6-B498-43B3-948B-1728B52AA6E4}">
                <adec:decorative xmlns:adec="http://schemas.microsoft.com/office/drawing/2017/decorative" val="1"/>
              </a:ext>
            </a:extLst>
          </p:cNvPr>
          <p:cNvSpPr txBox="1">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88685" y="3122496"/>
            <a:ext cx="2647617" cy="1049235"/>
          </a:xfrm>
          <a:prstGeom prst="rect">
            <a:avLst/>
          </a:prstGeom>
        </p:spPr>
        <p:txBody>
          <a:bodyPr vert="horz" lIns="91440" tIns="45720" rIns="91440" bIns="45720" rtlCol="0" anchor="t">
            <a:normAutofit/>
          </a:bodyPr>
          <a:lstStyle>
            <a:lvl1pPr algn="l" defTabSz="914400" rtl="0" eaLnBrk="1" latinLnBrk="0" hangingPunct="1">
              <a:lnSpc>
                <a:spcPct val="90000"/>
              </a:lnSpc>
              <a:spcBef>
                <a:spcPct val="0"/>
              </a:spcBef>
              <a:buNone/>
              <a:defRPr sz="3200" b="0" i="0" kern="1200" cap="all">
                <a:solidFill>
                  <a:schemeClr val="tx1"/>
                </a:solidFill>
                <a:effectLst/>
                <a:latin typeface="+mj-lt"/>
                <a:ea typeface="+mj-ea"/>
                <a:cs typeface="+mj-cs"/>
              </a:defRPr>
            </a:lvl1pPr>
          </a:lstStyle>
          <a:p>
            <a:endParaRPr lang="en-US" dirty="0"/>
          </a:p>
        </p:txBody>
      </p:sp>
      <p:graphicFrame>
        <p:nvGraphicFramePr>
          <p:cNvPr id="44039" name="Rectangle 3">
            <a:extLst>
              <a:ext uri="{FF2B5EF4-FFF2-40B4-BE49-F238E27FC236}">
                <a16:creationId xmlns:a16="http://schemas.microsoft.com/office/drawing/2014/main" id="{C87A78E4-8FAB-4842-9303-71C1BECB8B32}"/>
              </a:ext>
            </a:extLst>
          </p:cNvPr>
          <p:cNvGraphicFramePr/>
          <p:nvPr>
            <p:extLst>
              <p:ext uri="{D42A27DB-BD31-4B8C-83A1-F6EECF244321}">
                <p14:modId xmlns:p14="http://schemas.microsoft.com/office/powerpoint/2010/main" val="3968735257"/>
              </p:ext>
            </p:extLst>
          </p:nvPr>
        </p:nvGraphicFramePr>
        <p:xfrm>
          <a:off x="852260" y="803275"/>
          <a:ext cx="4435078" cy="525145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7C70BFDB-979D-4D01-8764-154458F98B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914377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45FCB5B7-E85D-4C9D-AE9B-2B04C20D7C3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9476"/>
            <a:ext cx="9144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p>
        </p:txBody>
      </p:sp>
      <p:grpSp>
        <p:nvGrpSpPr>
          <p:cNvPr id="14" name="Group 13">
            <a:extLst>
              <a:ext uri="{FF2B5EF4-FFF2-40B4-BE49-F238E27FC236}">
                <a16:creationId xmlns:a16="http://schemas.microsoft.com/office/drawing/2014/main" id="{4C48EA7D-6DFA-4BAB-B557-0D500356BE3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74179" y="482171"/>
            <a:ext cx="3055900" cy="5149101"/>
            <a:chOff x="632239" y="482171"/>
            <a:chExt cx="4074533" cy="5149101"/>
          </a:xfrm>
        </p:grpSpPr>
        <p:sp>
          <p:nvSpPr>
            <p:cNvPr id="15" name="Rectangle 14">
              <a:extLst>
                <a:ext uri="{FF2B5EF4-FFF2-40B4-BE49-F238E27FC236}">
                  <a16:creationId xmlns:a16="http://schemas.microsoft.com/office/drawing/2014/main" id="{0A792C74-3AEF-46D7-BB84-FE0A1C9FDD8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239" y="482171"/>
              <a:ext cx="4074533" cy="5149101"/>
            </a:xfrm>
            <a:prstGeom prst="rect">
              <a:avLst/>
            </a:prstGeom>
            <a:gradFill>
              <a:gsLst>
                <a:gs pos="0">
                  <a:srgbClr val="000001"/>
                </a:gs>
                <a:gs pos="100000">
                  <a:srgbClr val="191919"/>
                </a:gs>
              </a:gsLst>
            </a:gradFill>
            <a:ln w="76200" cmpd="sng">
              <a:noFill/>
              <a:miter lim="800000"/>
            </a:ln>
            <a:effectLst>
              <a:outerShdw blurRad="127000" dist="228600" dir="4740000" sx="98000" sy="98000" algn="tl" rotWithShape="0">
                <a:srgbClr val="000000">
                  <a:alpha val="34000"/>
                </a:srgbClr>
              </a:outerShdw>
            </a:effectLst>
            <a:scene3d>
              <a:camera prst="orthographicFront"/>
              <a:lightRig rig="threePt" dir="t"/>
            </a:scene3d>
            <a:sp3d>
              <a:bevelT w="152400" h="50800" prst="softRound"/>
            </a:sp3d>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E3F01C4D-F010-44B1-B80D-DE6D0036F40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45298" y="812507"/>
              <a:ext cx="3450289" cy="4466452"/>
            </a:xfrm>
            <a:prstGeom prst="rect">
              <a:avLst/>
            </a:prstGeom>
            <a:gradFill>
              <a:gsLst>
                <a:gs pos="0">
                  <a:srgbClr val="DADADA"/>
                </a:gs>
                <a:gs pos="100000">
                  <a:srgbClr val="FFFFFE"/>
                </a:gs>
              </a:gsLst>
              <a:lin ang="16200000" scaled="0"/>
            </a:gradFill>
            <a:ln w="50800" cmpd="sng">
              <a:solidFill>
                <a:srgbClr val="191919"/>
              </a:solidFill>
              <a:miter lim="800000"/>
            </a:ln>
            <a:effectLst>
              <a:innerShdw blurRad="63500" dist="88900" dir="14100000">
                <a:srgbClr val="000000">
                  <a:alpha val="30000"/>
                </a:srgbClr>
              </a:innerShdw>
            </a:effectLst>
            <a:scene3d>
              <a:camera prst="orthographicFront"/>
              <a:lightRig rig="threePt" dir="t"/>
            </a:scene3d>
            <a:sp3d>
              <a:bevelT prst="relaxedInset"/>
            </a:sp3d>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grpSp>
      <p:sp>
        <p:nvSpPr>
          <p:cNvPr id="18" name="Rectangle 17">
            <a:extLst>
              <a:ext uri="{FF2B5EF4-FFF2-40B4-BE49-F238E27FC236}">
                <a16:creationId xmlns:a16="http://schemas.microsoft.com/office/drawing/2014/main" id="{66DEDBC9-7E02-4AC1-84C0-28900C560B7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30281" y="977965"/>
            <a:ext cx="2343386" cy="4135339"/>
          </a:xfrm>
          <a:prstGeom prst="rect">
            <a:avLst/>
          </a:prstGeom>
          <a:solidFill>
            <a:schemeClr val="bg1"/>
          </a:solidFill>
          <a:ln w="6350">
            <a:solidFill>
              <a:schemeClr val="bg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20" name="Straight Connector 19">
            <a:extLst>
              <a:ext uri="{FF2B5EF4-FFF2-40B4-BE49-F238E27FC236}">
                <a16:creationId xmlns:a16="http://schemas.microsoft.com/office/drawing/2014/main" id="{5D8167BA-4647-4588-9EF8-AFA0496DC82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3892769" y="1847088"/>
            <a:ext cx="4161029" cy="0"/>
          </a:xfrm>
          <a:prstGeom prst="line">
            <a:avLst/>
          </a:prstGeom>
          <a:ln w="31750"/>
        </p:spPr>
        <p:style>
          <a:lnRef idx="3">
            <a:schemeClr val="accent1"/>
          </a:lnRef>
          <a:fillRef idx="0">
            <a:schemeClr val="accent1"/>
          </a:fillRef>
          <a:effectRef idx="2">
            <a:schemeClr val="accent1"/>
          </a:effectRef>
          <a:fontRef idx="minor">
            <a:schemeClr val="tx1"/>
          </a:fontRef>
        </p:style>
      </p:cxnSp>
      <p:sp>
        <p:nvSpPr>
          <p:cNvPr id="2" name="Title 1"/>
          <p:cNvSpPr>
            <a:spLocks noGrp="1"/>
          </p:cNvSpPr>
          <p:nvPr>
            <p:ph type="title"/>
          </p:nvPr>
        </p:nvSpPr>
        <p:spPr>
          <a:xfrm>
            <a:off x="3891032" y="804520"/>
            <a:ext cx="4162766" cy="1049235"/>
          </a:xfrm>
        </p:spPr>
        <p:txBody>
          <a:bodyPr>
            <a:normAutofit/>
          </a:bodyPr>
          <a:lstStyle/>
          <a:p>
            <a:r>
              <a:rPr lang="en-GB"/>
              <a:t>Leaders....</a:t>
            </a:r>
            <a:endParaRPr lang="en-US"/>
          </a:p>
        </p:txBody>
      </p:sp>
      <p:pic>
        <p:nvPicPr>
          <p:cNvPr id="7" name="Graphic 6" descr="Head with Gears">
            <a:extLst>
              <a:ext uri="{FF2B5EF4-FFF2-40B4-BE49-F238E27FC236}">
                <a16:creationId xmlns:a16="http://schemas.microsoft.com/office/drawing/2014/main" id="{1E01D82B-6084-433B-A3F1-099237CB8852}"/>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964078" y="1999767"/>
            <a:ext cx="2099327" cy="2099327"/>
          </a:xfrm>
          <a:prstGeom prst="rect">
            <a:avLst/>
          </a:prstGeom>
        </p:spPr>
      </p:pic>
      <p:sp>
        <p:nvSpPr>
          <p:cNvPr id="3" name="Content Placeholder 2"/>
          <p:cNvSpPr>
            <a:spLocks noGrp="1"/>
          </p:cNvSpPr>
          <p:nvPr>
            <p:ph idx="1"/>
          </p:nvPr>
        </p:nvSpPr>
        <p:spPr>
          <a:xfrm>
            <a:off x="3891032" y="2015732"/>
            <a:ext cx="4162766" cy="3450613"/>
          </a:xfrm>
        </p:spPr>
        <p:txBody>
          <a:bodyPr>
            <a:normAutofit/>
          </a:bodyPr>
          <a:lstStyle/>
          <a:p>
            <a:r>
              <a:rPr lang="en-GB" sz="1900"/>
              <a:t>Create a vision</a:t>
            </a:r>
          </a:p>
          <a:p>
            <a:r>
              <a:rPr lang="en-GB" sz="1900"/>
              <a:t>Communicate the vision</a:t>
            </a:r>
          </a:p>
          <a:p>
            <a:r>
              <a:rPr lang="en-GB" sz="1900"/>
              <a:t>Energise, inspire and motivate others</a:t>
            </a:r>
          </a:p>
          <a:p>
            <a:r>
              <a:rPr lang="en-GB" sz="1900"/>
              <a:t>Create the culture</a:t>
            </a:r>
          </a:p>
          <a:p>
            <a:endParaRPr lang="en-GB" sz="1900"/>
          </a:p>
          <a:p>
            <a:pPr>
              <a:buNone/>
            </a:pPr>
            <a:r>
              <a:rPr lang="en-GB" sz="1900"/>
              <a:t>Management = authority</a:t>
            </a:r>
          </a:p>
          <a:p>
            <a:pPr>
              <a:buNone/>
            </a:pPr>
            <a:r>
              <a:rPr lang="en-GB" sz="1900"/>
              <a:t>Leadership = inspire and motivate</a:t>
            </a:r>
          </a:p>
          <a:p>
            <a:endParaRPr lang="en-US" sz="1900"/>
          </a:p>
        </p:txBody>
      </p:sp>
      <p:pic>
        <p:nvPicPr>
          <p:cNvPr id="22" name="Picture 21">
            <a:extLst>
              <a:ext uri="{FF2B5EF4-FFF2-40B4-BE49-F238E27FC236}">
                <a16:creationId xmlns:a16="http://schemas.microsoft.com/office/drawing/2014/main" id="{BAC44D98-B853-4420-8ED4-E3792706D41A}"/>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t="1538" b="-1538"/>
          <a:stretch/>
        </p:blipFill>
        <p:spPr bwMode="black">
          <a:xfrm>
            <a:off x="0" y="6126480"/>
            <a:ext cx="9144000" cy="742950"/>
          </a:xfrm>
          <a:prstGeom prst="rect">
            <a:avLst/>
          </a:prstGeom>
        </p:spPr>
      </p:pic>
      <p:cxnSp>
        <p:nvCxnSpPr>
          <p:cNvPr id="24" name="Straight Connector 23">
            <a:extLst>
              <a:ext uri="{FF2B5EF4-FFF2-40B4-BE49-F238E27FC236}">
                <a16:creationId xmlns:a16="http://schemas.microsoft.com/office/drawing/2014/main" id="{46625410-A0A9-42B8-96F9-540C7C42CBE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28413"/>
            <a:ext cx="9144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Or.....</a:t>
            </a:r>
            <a:endParaRPr lang="en-US" dirty="0"/>
          </a:p>
        </p:txBody>
      </p:sp>
      <p:sp>
        <p:nvSpPr>
          <p:cNvPr id="3" name="Content Placeholder 2"/>
          <p:cNvSpPr>
            <a:spLocks noGrp="1"/>
          </p:cNvSpPr>
          <p:nvPr>
            <p:ph idx="1"/>
          </p:nvPr>
        </p:nvSpPr>
        <p:spPr/>
        <p:txBody>
          <a:bodyPr numCol="2"/>
          <a:lstStyle/>
          <a:p>
            <a:pPr>
              <a:buNone/>
            </a:pPr>
            <a:r>
              <a:rPr lang="en-GB" b="1" dirty="0"/>
              <a:t>Managers:</a:t>
            </a:r>
          </a:p>
          <a:p>
            <a:pPr>
              <a:buNone/>
            </a:pPr>
            <a:r>
              <a:rPr lang="en-GB" dirty="0"/>
              <a:t>Do things right</a:t>
            </a:r>
          </a:p>
          <a:p>
            <a:pPr>
              <a:buNone/>
            </a:pPr>
            <a:r>
              <a:rPr lang="en-GB" dirty="0"/>
              <a:t>Authority relationship</a:t>
            </a:r>
          </a:p>
          <a:p>
            <a:pPr>
              <a:buNone/>
            </a:pPr>
            <a:r>
              <a:rPr lang="en-GB" dirty="0"/>
              <a:t>Create stability</a:t>
            </a:r>
          </a:p>
          <a:p>
            <a:pPr>
              <a:buNone/>
            </a:pPr>
            <a:endParaRPr lang="en-GB" dirty="0"/>
          </a:p>
          <a:p>
            <a:pPr>
              <a:buNone/>
            </a:pPr>
            <a:endParaRPr lang="en-GB" dirty="0"/>
          </a:p>
          <a:p>
            <a:pPr>
              <a:buNone/>
            </a:pPr>
            <a:endParaRPr lang="en-GB" dirty="0"/>
          </a:p>
          <a:p>
            <a:pPr>
              <a:buNone/>
            </a:pPr>
            <a:r>
              <a:rPr lang="en-GB" b="1" dirty="0"/>
              <a:t>Leaders:</a:t>
            </a:r>
          </a:p>
          <a:p>
            <a:pPr>
              <a:buNone/>
            </a:pPr>
            <a:r>
              <a:rPr lang="en-GB" dirty="0"/>
              <a:t>Do the right things</a:t>
            </a:r>
          </a:p>
          <a:p>
            <a:pPr>
              <a:buNone/>
            </a:pPr>
            <a:r>
              <a:rPr lang="en-GB" dirty="0"/>
              <a:t>Influence relationship</a:t>
            </a:r>
          </a:p>
          <a:p>
            <a:pPr>
              <a:buNone/>
            </a:pPr>
            <a:r>
              <a:rPr lang="en-GB" dirty="0"/>
              <a:t>Create change							</a:t>
            </a:r>
            <a:endParaRPr lang="en-US"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2"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Scale>
                                      <p:cBhvr>
                                        <p:cTn id="7" dur="1000" decel="50000" fill="hold">
                                          <p:stCondLst>
                                            <p:cond delay="0"/>
                                          </p:stCondLst>
                                        </p:cTn>
                                        <p:tgtEl>
                                          <p:spTgt spid="3">
                                            <p:txEl>
                                              <p:pRg st="0" end="0"/>
                                            </p:txEl>
                                          </p:spTgt>
                                        </p:tgtEl>
                                      </p:cBhvr>
                                      <p:from x="250000" y="250000"/>
                                      <p:to x="100000" y="100000"/>
                                    </p:animScale>
                                    <p:animMotion origin="layout" path="M -0.46736 0.92887  C -0.37517 0.88508  -0.02552 0.75279  0.0908 0.66613  C  0.20747 0.57948  0.21649 0.50394  0.23177 0.40825  C 0.24705 0.31256  0.22118 0.15964   0.18264 0.09152  C 0.1441 0.02341  0.03802 0.0  0.0 0.0  " pathEditMode="relative" ptsTypes="">
                                      <p:cBhvr>
                                        <p:cTn id="8" dur="1000" decel="50000" fill="hold">
                                          <p:stCondLst>
                                            <p:cond delay="0"/>
                                          </p:stCondLst>
                                        </p:cTn>
                                        <p:tgtEl>
                                          <p:spTgt spid="3">
                                            <p:txEl>
                                              <p:pRg st="0" end="0"/>
                                            </p:txEl>
                                          </p:spTgt>
                                        </p:tgtEl>
                                        <p:attrNameLst>
                                          <p:attrName>ppt_x</p:attrName>
                                          <p:attrName>ppt_y</p:attrName>
                                        </p:attrNameLst>
                                      </p:cBhvr>
                                    </p:animMotion>
                                    <p:animEffect transition="in" filter="fade">
                                      <p:cBhvr>
                                        <p:cTn id="9" dur="1000"/>
                                        <p:tgtEl>
                                          <p:spTgt spid="3">
                                            <p:txEl>
                                              <p:pRg st="0" end="0"/>
                                            </p:txEl>
                                          </p:spTgt>
                                        </p:tgtEl>
                                      </p:cBhvr>
                                    </p:animEffect>
                                  </p:childTnLst>
                                </p:cTn>
                              </p:par>
                              <p:par>
                                <p:cTn id="10" presetID="52" presetClass="entr" presetSubtype="0" fill="hold" nodeType="with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Scale>
                                      <p:cBhvr>
                                        <p:cTn id="12" dur="1000" decel="50000" fill="hold">
                                          <p:stCondLst>
                                            <p:cond delay="0"/>
                                          </p:stCondLst>
                                        </p:cTn>
                                        <p:tgtEl>
                                          <p:spTgt spid="3">
                                            <p:txEl>
                                              <p:pRg st="1" end="1"/>
                                            </p:txEl>
                                          </p:spTgt>
                                        </p:tgtEl>
                                      </p:cBhvr>
                                      <p:from x="250000" y="250000"/>
                                      <p:to x="100000" y="100000"/>
                                    </p:animScale>
                                    <p:animMotion origin="layout" path="M -0.46736 0.92887  C -0.37517 0.88508  -0.02552 0.75279  0.0908 0.66613  C  0.20747 0.57948  0.21649 0.50394  0.23177 0.40825  C 0.24705 0.31256  0.22118 0.15964   0.18264 0.09152  C 0.1441 0.02341  0.03802 0.0  0.0 0.0  " pathEditMode="relative" ptsTypes="">
                                      <p:cBhvr>
                                        <p:cTn id="13" dur="1000" decel="50000" fill="hold">
                                          <p:stCondLst>
                                            <p:cond delay="0"/>
                                          </p:stCondLst>
                                        </p:cTn>
                                        <p:tgtEl>
                                          <p:spTgt spid="3">
                                            <p:txEl>
                                              <p:pRg st="1" end="1"/>
                                            </p:txEl>
                                          </p:spTgt>
                                        </p:tgtEl>
                                        <p:attrNameLst>
                                          <p:attrName>ppt_x</p:attrName>
                                          <p:attrName>ppt_y</p:attrName>
                                        </p:attrNameLst>
                                      </p:cBhvr>
                                    </p:animMotion>
                                    <p:animEffect transition="in" filter="fade">
                                      <p:cBhvr>
                                        <p:cTn id="14" dur="1000"/>
                                        <p:tgtEl>
                                          <p:spTgt spid="3">
                                            <p:txEl>
                                              <p:pRg st="1" end="1"/>
                                            </p:txEl>
                                          </p:spTgt>
                                        </p:tgtEl>
                                      </p:cBhvr>
                                    </p:animEffect>
                                  </p:childTnLst>
                                </p:cTn>
                              </p:par>
                              <p:par>
                                <p:cTn id="15" presetID="52" presetClass="entr" presetSubtype="0" fill="hold" nodeType="with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Scale>
                                      <p:cBhvr>
                                        <p:cTn id="17" dur="1000" decel="50000" fill="hold">
                                          <p:stCondLst>
                                            <p:cond delay="0"/>
                                          </p:stCondLst>
                                        </p:cTn>
                                        <p:tgtEl>
                                          <p:spTgt spid="3">
                                            <p:txEl>
                                              <p:pRg st="2" end="2"/>
                                            </p:txEl>
                                          </p:spTgt>
                                        </p:tgtEl>
                                      </p:cBhvr>
                                      <p:from x="250000" y="250000"/>
                                      <p:to x="100000" y="100000"/>
                                    </p:animScale>
                                    <p:animMotion origin="layout" path="M -0.46736 0.92887  C -0.37517 0.88508  -0.02552 0.75279  0.0908 0.66613  C  0.20747 0.57948  0.21649 0.50394  0.23177 0.40825  C 0.24705 0.31256  0.22118 0.15964   0.18264 0.09152  C 0.1441 0.02341  0.03802 0.0  0.0 0.0  " pathEditMode="relative" ptsTypes="">
                                      <p:cBhvr>
                                        <p:cTn id="18" dur="1000" decel="50000" fill="hold">
                                          <p:stCondLst>
                                            <p:cond delay="0"/>
                                          </p:stCondLst>
                                        </p:cTn>
                                        <p:tgtEl>
                                          <p:spTgt spid="3">
                                            <p:txEl>
                                              <p:pRg st="2" end="2"/>
                                            </p:txEl>
                                          </p:spTgt>
                                        </p:tgtEl>
                                        <p:attrNameLst>
                                          <p:attrName>ppt_x</p:attrName>
                                          <p:attrName>ppt_y</p:attrName>
                                        </p:attrNameLst>
                                      </p:cBhvr>
                                    </p:animMotion>
                                    <p:animEffect transition="in" filter="fade">
                                      <p:cBhvr>
                                        <p:cTn id="19" dur="1000"/>
                                        <p:tgtEl>
                                          <p:spTgt spid="3">
                                            <p:txEl>
                                              <p:pRg st="2" end="2"/>
                                            </p:txEl>
                                          </p:spTgt>
                                        </p:tgtEl>
                                      </p:cBhvr>
                                    </p:animEffect>
                                  </p:childTnLst>
                                </p:cTn>
                              </p:par>
                              <p:par>
                                <p:cTn id="20" presetID="52" presetClass="entr" presetSubtype="0" fill="hold" nodeType="with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Scale>
                                      <p:cBhvr>
                                        <p:cTn id="22" dur="1000" decel="50000" fill="hold">
                                          <p:stCondLst>
                                            <p:cond delay="0"/>
                                          </p:stCondLst>
                                        </p:cTn>
                                        <p:tgtEl>
                                          <p:spTgt spid="3">
                                            <p:txEl>
                                              <p:pRg st="3" end="3"/>
                                            </p:txEl>
                                          </p:spTgt>
                                        </p:tgtEl>
                                      </p:cBhvr>
                                      <p:from x="250000" y="250000"/>
                                      <p:to x="100000" y="100000"/>
                                    </p:animScale>
                                    <p:animMotion origin="layout" path="M -0.46736 0.92887  C -0.37517 0.88508  -0.02552 0.75279  0.0908 0.66613  C  0.20747 0.57948  0.21649 0.50394  0.23177 0.40825  C 0.24705 0.31256  0.22118 0.15964   0.18264 0.09152  C 0.1441 0.02341  0.03802 0.0  0.0 0.0  " pathEditMode="relative" ptsTypes="">
                                      <p:cBhvr>
                                        <p:cTn id="23" dur="1000" decel="50000" fill="hold">
                                          <p:stCondLst>
                                            <p:cond delay="0"/>
                                          </p:stCondLst>
                                        </p:cTn>
                                        <p:tgtEl>
                                          <p:spTgt spid="3">
                                            <p:txEl>
                                              <p:pRg st="3" end="3"/>
                                            </p:txEl>
                                          </p:spTgt>
                                        </p:tgtEl>
                                        <p:attrNameLst>
                                          <p:attrName>ppt_x</p:attrName>
                                          <p:attrName>ppt_y</p:attrName>
                                        </p:attrNameLst>
                                      </p:cBhvr>
                                    </p:animMotion>
                                    <p:animEffect transition="in" filter="fade">
                                      <p:cBhvr>
                                        <p:cTn id="24" dur="1000"/>
                                        <p:tgtEl>
                                          <p:spTgt spid="3">
                                            <p:txEl>
                                              <p:pRg st="3" end="3"/>
                                            </p:txEl>
                                          </p:spTgt>
                                        </p:tgtEl>
                                      </p:cBhvr>
                                    </p:animEffect>
                                  </p:childTnLst>
                                </p:cTn>
                              </p:par>
                            </p:childTnLst>
                          </p:cTn>
                        </p:par>
                      </p:childTnLst>
                    </p:cTn>
                  </p:par>
                  <p:par>
                    <p:cTn id="25" fill="hold">
                      <p:stCondLst>
                        <p:cond delay="indefinite"/>
                      </p:stCondLst>
                      <p:childTnLst>
                        <p:par>
                          <p:cTn id="26" fill="hold">
                            <p:stCondLst>
                              <p:cond delay="0"/>
                            </p:stCondLst>
                            <p:childTnLst>
                              <p:par>
                                <p:cTn id="27" presetID="52" presetClass="entr" presetSubtype="0" fill="hold" nodeType="clickEffect">
                                  <p:stCondLst>
                                    <p:cond delay="0"/>
                                  </p:stCondLst>
                                  <p:childTnLst>
                                    <p:set>
                                      <p:cBhvr>
                                        <p:cTn id="28" dur="1" fill="hold">
                                          <p:stCondLst>
                                            <p:cond delay="0"/>
                                          </p:stCondLst>
                                        </p:cTn>
                                        <p:tgtEl>
                                          <p:spTgt spid="3">
                                            <p:txEl>
                                              <p:pRg st="7" end="7"/>
                                            </p:txEl>
                                          </p:spTgt>
                                        </p:tgtEl>
                                        <p:attrNameLst>
                                          <p:attrName>style.visibility</p:attrName>
                                        </p:attrNameLst>
                                      </p:cBhvr>
                                      <p:to>
                                        <p:strVal val="visible"/>
                                      </p:to>
                                    </p:set>
                                    <p:animScale>
                                      <p:cBhvr>
                                        <p:cTn id="29" dur="1000" decel="50000" fill="hold">
                                          <p:stCondLst>
                                            <p:cond delay="0"/>
                                          </p:stCondLst>
                                        </p:cTn>
                                        <p:tgtEl>
                                          <p:spTgt spid="3">
                                            <p:txEl>
                                              <p:pRg st="7" end="7"/>
                                            </p:txEl>
                                          </p:spTgt>
                                        </p:tgtEl>
                                      </p:cBhvr>
                                      <p:from x="250000" y="250000"/>
                                      <p:to x="100000" y="100000"/>
                                    </p:animScale>
                                    <p:animMotion origin="layout" path="M -0.46736 0.92887  C -0.37517 0.88508  -0.02552 0.75279  0.0908 0.66613  C  0.20747 0.57948  0.21649 0.50394  0.23177 0.40825  C 0.24705 0.31256  0.22118 0.15964   0.18264 0.09152  C 0.1441 0.02341  0.03802 0.0  0.0 0.0  " pathEditMode="relative" ptsTypes="">
                                      <p:cBhvr>
                                        <p:cTn id="30" dur="1000" decel="50000" fill="hold">
                                          <p:stCondLst>
                                            <p:cond delay="0"/>
                                          </p:stCondLst>
                                        </p:cTn>
                                        <p:tgtEl>
                                          <p:spTgt spid="3">
                                            <p:txEl>
                                              <p:pRg st="7" end="7"/>
                                            </p:txEl>
                                          </p:spTgt>
                                        </p:tgtEl>
                                        <p:attrNameLst>
                                          <p:attrName>ppt_x</p:attrName>
                                          <p:attrName>ppt_y</p:attrName>
                                        </p:attrNameLst>
                                      </p:cBhvr>
                                    </p:animMotion>
                                    <p:animEffect transition="in" filter="fade">
                                      <p:cBhvr>
                                        <p:cTn id="31" dur="1000"/>
                                        <p:tgtEl>
                                          <p:spTgt spid="3">
                                            <p:txEl>
                                              <p:pRg st="7" end="7"/>
                                            </p:txEl>
                                          </p:spTgt>
                                        </p:tgtEl>
                                      </p:cBhvr>
                                    </p:animEffect>
                                  </p:childTnLst>
                                </p:cTn>
                              </p:par>
                              <p:par>
                                <p:cTn id="32" presetID="52" presetClass="entr" presetSubtype="0" fill="hold" nodeType="withEffect">
                                  <p:stCondLst>
                                    <p:cond delay="0"/>
                                  </p:stCondLst>
                                  <p:childTnLst>
                                    <p:set>
                                      <p:cBhvr>
                                        <p:cTn id="33" dur="1" fill="hold">
                                          <p:stCondLst>
                                            <p:cond delay="0"/>
                                          </p:stCondLst>
                                        </p:cTn>
                                        <p:tgtEl>
                                          <p:spTgt spid="3">
                                            <p:txEl>
                                              <p:pRg st="8" end="8"/>
                                            </p:txEl>
                                          </p:spTgt>
                                        </p:tgtEl>
                                        <p:attrNameLst>
                                          <p:attrName>style.visibility</p:attrName>
                                        </p:attrNameLst>
                                      </p:cBhvr>
                                      <p:to>
                                        <p:strVal val="visible"/>
                                      </p:to>
                                    </p:set>
                                    <p:animScale>
                                      <p:cBhvr>
                                        <p:cTn id="34" dur="1000" decel="50000" fill="hold">
                                          <p:stCondLst>
                                            <p:cond delay="0"/>
                                          </p:stCondLst>
                                        </p:cTn>
                                        <p:tgtEl>
                                          <p:spTgt spid="3">
                                            <p:txEl>
                                              <p:pRg st="8" end="8"/>
                                            </p:txEl>
                                          </p:spTgt>
                                        </p:tgtEl>
                                      </p:cBhvr>
                                      <p:from x="250000" y="250000"/>
                                      <p:to x="100000" y="100000"/>
                                    </p:animScale>
                                    <p:animMotion origin="layout" path="M -0.46736 0.92887  C -0.37517 0.88508  -0.02552 0.75279  0.0908 0.66613  C  0.20747 0.57948  0.21649 0.50394  0.23177 0.40825  C 0.24705 0.31256  0.22118 0.15964   0.18264 0.09152  C 0.1441 0.02341  0.03802 0.0  0.0 0.0  " pathEditMode="relative" ptsTypes="">
                                      <p:cBhvr>
                                        <p:cTn id="35" dur="1000" decel="50000" fill="hold">
                                          <p:stCondLst>
                                            <p:cond delay="0"/>
                                          </p:stCondLst>
                                        </p:cTn>
                                        <p:tgtEl>
                                          <p:spTgt spid="3">
                                            <p:txEl>
                                              <p:pRg st="8" end="8"/>
                                            </p:txEl>
                                          </p:spTgt>
                                        </p:tgtEl>
                                        <p:attrNameLst>
                                          <p:attrName>ppt_x</p:attrName>
                                          <p:attrName>ppt_y</p:attrName>
                                        </p:attrNameLst>
                                      </p:cBhvr>
                                    </p:animMotion>
                                    <p:animEffect transition="in" filter="fade">
                                      <p:cBhvr>
                                        <p:cTn id="36" dur="1000"/>
                                        <p:tgtEl>
                                          <p:spTgt spid="3">
                                            <p:txEl>
                                              <p:pRg st="8" end="8"/>
                                            </p:txEl>
                                          </p:spTgt>
                                        </p:tgtEl>
                                      </p:cBhvr>
                                    </p:animEffect>
                                  </p:childTnLst>
                                </p:cTn>
                              </p:par>
                              <p:par>
                                <p:cTn id="37" presetID="52" presetClass="entr" presetSubtype="0" fill="hold" nodeType="withEffect">
                                  <p:stCondLst>
                                    <p:cond delay="0"/>
                                  </p:stCondLst>
                                  <p:childTnLst>
                                    <p:set>
                                      <p:cBhvr>
                                        <p:cTn id="38" dur="1" fill="hold">
                                          <p:stCondLst>
                                            <p:cond delay="0"/>
                                          </p:stCondLst>
                                        </p:cTn>
                                        <p:tgtEl>
                                          <p:spTgt spid="3">
                                            <p:txEl>
                                              <p:pRg st="9" end="9"/>
                                            </p:txEl>
                                          </p:spTgt>
                                        </p:tgtEl>
                                        <p:attrNameLst>
                                          <p:attrName>style.visibility</p:attrName>
                                        </p:attrNameLst>
                                      </p:cBhvr>
                                      <p:to>
                                        <p:strVal val="visible"/>
                                      </p:to>
                                    </p:set>
                                    <p:animScale>
                                      <p:cBhvr>
                                        <p:cTn id="39" dur="1000" decel="50000" fill="hold">
                                          <p:stCondLst>
                                            <p:cond delay="0"/>
                                          </p:stCondLst>
                                        </p:cTn>
                                        <p:tgtEl>
                                          <p:spTgt spid="3">
                                            <p:txEl>
                                              <p:pRg st="9" end="9"/>
                                            </p:txEl>
                                          </p:spTgt>
                                        </p:tgtEl>
                                      </p:cBhvr>
                                      <p:from x="250000" y="250000"/>
                                      <p:to x="100000" y="100000"/>
                                    </p:animScale>
                                    <p:animMotion origin="layout" path="M -0.46736 0.92887  C -0.37517 0.88508  -0.02552 0.75279  0.0908 0.66613  C  0.20747 0.57948  0.21649 0.50394  0.23177 0.40825  C 0.24705 0.31256  0.22118 0.15964   0.18264 0.09152  C 0.1441 0.02341  0.03802 0.0  0.0 0.0  " pathEditMode="relative" ptsTypes="">
                                      <p:cBhvr>
                                        <p:cTn id="40" dur="1000" decel="50000" fill="hold">
                                          <p:stCondLst>
                                            <p:cond delay="0"/>
                                          </p:stCondLst>
                                        </p:cTn>
                                        <p:tgtEl>
                                          <p:spTgt spid="3">
                                            <p:txEl>
                                              <p:pRg st="9" end="9"/>
                                            </p:txEl>
                                          </p:spTgt>
                                        </p:tgtEl>
                                        <p:attrNameLst>
                                          <p:attrName>ppt_x</p:attrName>
                                          <p:attrName>ppt_y</p:attrName>
                                        </p:attrNameLst>
                                      </p:cBhvr>
                                    </p:animMotion>
                                    <p:animEffect transition="in" filter="fade">
                                      <p:cBhvr>
                                        <p:cTn id="41" dur="1000"/>
                                        <p:tgtEl>
                                          <p:spTgt spid="3">
                                            <p:txEl>
                                              <p:pRg st="9" end="9"/>
                                            </p:txEl>
                                          </p:spTgt>
                                        </p:tgtEl>
                                      </p:cBhvr>
                                    </p:animEffect>
                                  </p:childTnLst>
                                </p:cTn>
                              </p:par>
                              <p:par>
                                <p:cTn id="42" presetID="52" presetClass="entr" presetSubtype="0" fill="hold" nodeType="withEffect">
                                  <p:stCondLst>
                                    <p:cond delay="0"/>
                                  </p:stCondLst>
                                  <p:childTnLst>
                                    <p:set>
                                      <p:cBhvr>
                                        <p:cTn id="43" dur="1" fill="hold">
                                          <p:stCondLst>
                                            <p:cond delay="0"/>
                                          </p:stCondLst>
                                        </p:cTn>
                                        <p:tgtEl>
                                          <p:spTgt spid="3">
                                            <p:txEl>
                                              <p:pRg st="10" end="10"/>
                                            </p:txEl>
                                          </p:spTgt>
                                        </p:tgtEl>
                                        <p:attrNameLst>
                                          <p:attrName>style.visibility</p:attrName>
                                        </p:attrNameLst>
                                      </p:cBhvr>
                                      <p:to>
                                        <p:strVal val="visible"/>
                                      </p:to>
                                    </p:set>
                                    <p:animScale>
                                      <p:cBhvr>
                                        <p:cTn id="44" dur="1000" decel="50000" fill="hold">
                                          <p:stCondLst>
                                            <p:cond delay="0"/>
                                          </p:stCondLst>
                                        </p:cTn>
                                        <p:tgtEl>
                                          <p:spTgt spid="3">
                                            <p:txEl>
                                              <p:pRg st="10" end="10"/>
                                            </p:txEl>
                                          </p:spTgt>
                                        </p:tgtEl>
                                      </p:cBhvr>
                                      <p:from x="250000" y="250000"/>
                                      <p:to x="100000" y="100000"/>
                                    </p:animScale>
                                    <p:animMotion origin="layout" path="M -0.46736 0.92887  C -0.37517 0.88508  -0.02552 0.75279  0.0908 0.66613  C  0.20747 0.57948  0.21649 0.50394  0.23177 0.40825  C 0.24705 0.31256  0.22118 0.15964   0.18264 0.09152  C 0.1441 0.02341  0.03802 0.0  0.0 0.0  " pathEditMode="relative" ptsTypes="">
                                      <p:cBhvr>
                                        <p:cTn id="45" dur="1000" decel="50000" fill="hold">
                                          <p:stCondLst>
                                            <p:cond delay="0"/>
                                          </p:stCondLst>
                                        </p:cTn>
                                        <p:tgtEl>
                                          <p:spTgt spid="3">
                                            <p:txEl>
                                              <p:pRg st="10" end="10"/>
                                            </p:txEl>
                                          </p:spTgt>
                                        </p:tgtEl>
                                        <p:attrNameLst>
                                          <p:attrName>ppt_x</p:attrName>
                                          <p:attrName>ppt_y</p:attrName>
                                        </p:attrNameLst>
                                      </p:cBhvr>
                                    </p:animMotion>
                                    <p:animEffect transition="in" filter="fade">
                                      <p:cBhvr>
                                        <p:cTn id="46" dur="1000"/>
                                        <p:tgtEl>
                                          <p:spTgt spid="3">
                                            <p:txEl>
                                              <p:pRg st="10" end="1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7.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50000" t="50000" r="50000" b="50000"/>
          </a:path>
        </a:gradFill>
        <a:effectLst/>
      </p:bgPr>
    </p:bg>
    <p:spTree>
      <p:nvGrpSpPr>
        <p:cNvPr id="1" name=""/>
        <p:cNvGrpSpPr/>
        <p:nvPr/>
      </p:nvGrpSpPr>
      <p:grpSpPr>
        <a:xfrm>
          <a:off x="0" y="0"/>
          <a:ext cx="0" cy="0"/>
          <a:chOff x="0" y="0"/>
          <a:chExt cx="0" cy="0"/>
        </a:xfrm>
      </p:grpSpPr>
      <p:sp useBgFill="1">
        <p:nvSpPr>
          <p:cNvPr id="27" name="Rectangle 26">
            <a:extLst>
              <a:ext uri="{FF2B5EF4-FFF2-40B4-BE49-F238E27FC236}">
                <a16:creationId xmlns:a16="http://schemas.microsoft.com/office/drawing/2014/main" id="{08E7A6F0-5CD3-481E-B0F2-E7F99FE675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914377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Rectangle 28">
            <a:extLst>
              <a:ext uri="{FF2B5EF4-FFF2-40B4-BE49-F238E27FC236}">
                <a16:creationId xmlns:a16="http://schemas.microsoft.com/office/drawing/2014/main" id="{511290DF-4975-4FCD-8B8D-BBC86B8366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9476"/>
            <a:ext cx="9144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p>
        </p:txBody>
      </p:sp>
      <p:sp>
        <p:nvSpPr>
          <p:cNvPr id="2" name="Title 1">
            <a:extLst>
              <a:ext uri="{FF2B5EF4-FFF2-40B4-BE49-F238E27FC236}">
                <a16:creationId xmlns:a16="http://schemas.microsoft.com/office/drawing/2014/main" id="{90869D45-0A25-4712-A023-BC0EBD31E758}"/>
              </a:ext>
            </a:extLst>
          </p:cNvPr>
          <p:cNvSpPr>
            <a:spLocks noGrp="1"/>
          </p:cNvSpPr>
          <p:nvPr>
            <p:ph type="title"/>
          </p:nvPr>
        </p:nvSpPr>
        <p:spPr>
          <a:xfrm>
            <a:off x="645459" y="1138228"/>
            <a:ext cx="2845263" cy="3858767"/>
          </a:xfrm>
        </p:spPr>
        <p:txBody>
          <a:bodyPr anchor="ctr">
            <a:normAutofit/>
          </a:bodyPr>
          <a:lstStyle/>
          <a:p>
            <a:r>
              <a:rPr lang="en-GB" sz="3100"/>
              <a:t>A thought provoker…</a:t>
            </a:r>
          </a:p>
        </p:txBody>
      </p:sp>
      <p:grpSp>
        <p:nvGrpSpPr>
          <p:cNvPr id="31" name="Group 30">
            <a:extLst>
              <a:ext uri="{FF2B5EF4-FFF2-40B4-BE49-F238E27FC236}">
                <a16:creationId xmlns:a16="http://schemas.microsoft.com/office/drawing/2014/main" id="{357CA18A-A333-4DCB-842B-76827D2ECB2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825015" y="638300"/>
            <a:ext cx="4807204" cy="4858625"/>
            <a:chOff x="7807230" y="2012810"/>
            <a:chExt cx="3251252" cy="3459865"/>
          </a:xfrm>
        </p:grpSpPr>
        <p:sp>
          <p:nvSpPr>
            <p:cNvPr id="32" name="Rectangle 31">
              <a:extLst>
                <a:ext uri="{FF2B5EF4-FFF2-40B4-BE49-F238E27FC236}">
                  <a16:creationId xmlns:a16="http://schemas.microsoft.com/office/drawing/2014/main" id="{6E785FC3-CE7B-46F8-8C7A-EBBF001EDB1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807230" y="2012810"/>
              <a:ext cx="3251252" cy="3459865"/>
            </a:xfrm>
            <a:prstGeom prst="rect">
              <a:avLst/>
            </a:prstGeom>
            <a:gradFill>
              <a:gsLst>
                <a:gs pos="0">
                  <a:srgbClr val="000001"/>
                </a:gs>
                <a:gs pos="100000">
                  <a:srgbClr val="191919"/>
                </a:gs>
              </a:gsLst>
            </a:gradFill>
            <a:ln w="76200" cmpd="sng">
              <a:noFill/>
              <a:miter lim="800000"/>
            </a:ln>
            <a:effectLst>
              <a:outerShdw blurRad="127000" dist="190500" dir="4740000" sx="98000" sy="98000" algn="tl" rotWithShape="0">
                <a:srgbClr val="000000">
                  <a:alpha val="34000"/>
                </a:srgbClr>
              </a:outerShdw>
            </a:effectLst>
            <a:scene3d>
              <a:camera prst="orthographicFront"/>
              <a:lightRig rig="threePt" dir="t"/>
            </a:scene3d>
            <a:sp3d>
              <a:bevelT w="152400" h="50800" prst="softRound"/>
            </a:sp3d>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33" name="Rectangle 32">
              <a:extLst>
                <a:ext uri="{FF2B5EF4-FFF2-40B4-BE49-F238E27FC236}">
                  <a16:creationId xmlns:a16="http://schemas.microsoft.com/office/drawing/2014/main" id="{75069D9A-30C7-4159-880C-DD2BDC51009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807231" y="2026142"/>
              <a:ext cx="3251250" cy="3440203"/>
            </a:xfrm>
            <a:prstGeom prst="rect">
              <a:avLst/>
            </a:prstGeom>
            <a:gradFill>
              <a:gsLst>
                <a:gs pos="0">
                  <a:srgbClr val="DADADA"/>
                </a:gs>
                <a:gs pos="100000">
                  <a:srgbClr val="FFFFFE"/>
                </a:gs>
              </a:gsLst>
              <a:lin ang="16200000" scaled="0"/>
            </a:gradFill>
            <a:ln w="76200" cmpd="sng">
              <a:solidFill>
                <a:srgbClr val="191919"/>
              </a:solidFill>
              <a:miter lim="800000"/>
            </a:ln>
            <a:effectLst>
              <a:innerShdw blurRad="63500" dist="88900" dir="14100000">
                <a:srgbClr val="000000">
                  <a:alpha val="30000"/>
                </a:srgbClr>
              </a:innerShdw>
            </a:effectLst>
            <a:scene3d>
              <a:camera prst="orthographicFront"/>
              <a:lightRig rig="threePt" dir="t"/>
            </a:scene3d>
            <a:sp3d>
              <a:bevelT w="38100" h="38100" prst="relaxedInset"/>
            </a:sp3d>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grpSp>
      <p:sp>
        <p:nvSpPr>
          <p:cNvPr id="35" name="Rectangle 34">
            <a:extLst>
              <a:ext uri="{FF2B5EF4-FFF2-40B4-BE49-F238E27FC236}">
                <a16:creationId xmlns:a16="http://schemas.microsoft.com/office/drawing/2014/main" id="{D9FE1511-6E1B-4F0E-8FF0-958527181CC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64918" y="973636"/>
            <a:ext cx="4327398" cy="4187952"/>
          </a:xfrm>
          <a:prstGeom prst="rect">
            <a:avLst/>
          </a:prstGeom>
          <a:solidFill>
            <a:srgbClr val="FFFFFF"/>
          </a:solidFill>
          <a:ln w="6350">
            <a:solidFill>
              <a:srgbClr val="DFDBD5"/>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A2DD73BF-6846-47CE-B8D5-CE622D0D9720}"/>
              </a:ext>
            </a:extLst>
          </p:cNvPr>
          <p:cNvSpPr>
            <a:spLocks noGrp="1"/>
          </p:cNvSpPr>
          <p:nvPr>
            <p:ph idx="1"/>
          </p:nvPr>
        </p:nvSpPr>
        <p:spPr>
          <a:xfrm>
            <a:off x="4188362" y="1138228"/>
            <a:ext cx="4080510" cy="3858768"/>
          </a:xfrm>
        </p:spPr>
        <p:txBody>
          <a:bodyPr anchor="ctr">
            <a:normAutofit/>
          </a:bodyPr>
          <a:lstStyle/>
          <a:p>
            <a:pPr marL="0" indent="0">
              <a:lnSpc>
                <a:spcPct val="110000"/>
              </a:lnSpc>
              <a:buNone/>
            </a:pPr>
            <a:r>
              <a:rPr lang="en-GB" sz="1400">
                <a:solidFill>
                  <a:srgbClr val="000000"/>
                </a:solidFill>
              </a:rPr>
              <a:t>‘</a:t>
            </a:r>
            <a:r>
              <a:rPr lang="en-GB" sz="1400" i="1">
                <a:solidFill>
                  <a:srgbClr val="000000"/>
                </a:solidFill>
              </a:rPr>
              <a:t>Leadership is the most influential factor in shaping organisational culture, so ensuring the necessary leadership behaviours, strategies and qualities are developed is fundamental. There is clear evidence of the link between leadership and a range of important outcomes within health services, including patient satisfaction, patient mortality, organisational financial performance, staff well-being, engagement, turnover and absenteeism, and overall quality of care.’  </a:t>
            </a:r>
          </a:p>
          <a:p>
            <a:pPr marL="0" indent="0">
              <a:lnSpc>
                <a:spcPct val="110000"/>
              </a:lnSpc>
              <a:buNone/>
            </a:pPr>
            <a:r>
              <a:rPr lang="en-US" sz="1400">
                <a:solidFill>
                  <a:srgbClr val="000000"/>
                </a:solidFill>
              </a:rPr>
              <a:t>West, M., Armit, K., Loewenthal, L., Eckert, R., West, T. and Lee, A. (2015)  Leadership and Leadership Development in Healthcare: The Evidence Base. London, Faculty of Medical Leadership and Management P.25</a:t>
            </a:r>
            <a:endParaRPr lang="en-GB" sz="1400">
              <a:solidFill>
                <a:srgbClr val="000000"/>
              </a:solidFill>
            </a:endParaRPr>
          </a:p>
        </p:txBody>
      </p:sp>
      <p:pic>
        <p:nvPicPr>
          <p:cNvPr id="37" name="Picture 36">
            <a:extLst>
              <a:ext uri="{FF2B5EF4-FFF2-40B4-BE49-F238E27FC236}">
                <a16:creationId xmlns:a16="http://schemas.microsoft.com/office/drawing/2014/main" id="{025CEF6D-5E98-4B5C-A10F-7459C1EEF10E}"/>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t="1538" b="-1538"/>
          <a:stretch/>
        </p:blipFill>
        <p:spPr bwMode="black">
          <a:xfrm>
            <a:off x="0" y="6126480"/>
            <a:ext cx="9144000" cy="742950"/>
          </a:xfrm>
          <a:prstGeom prst="rect">
            <a:avLst/>
          </a:prstGeom>
        </p:spPr>
      </p:pic>
      <p:cxnSp>
        <p:nvCxnSpPr>
          <p:cNvPr id="39" name="Straight Connector 38">
            <a:extLst>
              <a:ext uri="{FF2B5EF4-FFF2-40B4-BE49-F238E27FC236}">
                <a16:creationId xmlns:a16="http://schemas.microsoft.com/office/drawing/2014/main" id="{05C73161-1E4E-4E6A-91B2-E885CF8FFBA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28413"/>
            <a:ext cx="9144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48070643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8.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C408F11D-6785-4F86-A080-9245C003858D}"/>
              </a:ext>
            </a:extLst>
          </p:cNvPr>
          <p:cNvPicPr>
            <a:picLocks noChangeAspect="1"/>
          </p:cNvPicPr>
          <p:nvPr/>
        </p:nvPicPr>
        <p:blipFill rotWithShape="1">
          <a:blip r:embed="rId2"/>
          <a:srcRect l="22723" r="44952" b="-1"/>
          <a:stretch/>
        </p:blipFill>
        <p:spPr>
          <a:xfrm>
            <a:off x="1" y="10"/>
            <a:ext cx="4570807" cy="6857990"/>
          </a:xfrm>
          <a:prstGeom prst="rect">
            <a:avLst/>
          </a:prstGeom>
        </p:spPr>
      </p:pic>
      <p:pic>
        <p:nvPicPr>
          <p:cNvPr id="7" name="Picture 6">
            <a:extLst>
              <a:ext uri="{FF2B5EF4-FFF2-40B4-BE49-F238E27FC236}">
                <a16:creationId xmlns:a16="http://schemas.microsoft.com/office/drawing/2014/main" id="{4E450908-2118-4120-A4F9-BB01F64CBBD1}"/>
              </a:ext>
            </a:extLst>
          </p:cNvPr>
          <p:cNvPicPr>
            <a:picLocks noChangeAspect="1"/>
          </p:cNvPicPr>
          <p:nvPr/>
        </p:nvPicPr>
        <p:blipFill rotWithShape="1">
          <a:blip r:embed="rId2"/>
          <a:srcRect l="22723" r="44952" b="-1"/>
          <a:stretch/>
        </p:blipFill>
        <p:spPr>
          <a:xfrm>
            <a:off x="4572038" y="10"/>
            <a:ext cx="4570807" cy="6857990"/>
          </a:xfrm>
          <a:prstGeom prst="rect">
            <a:avLst/>
          </a:prstGeom>
        </p:spPr>
      </p:pic>
      <p:sp>
        <p:nvSpPr>
          <p:cNvPr id="29" name="Rectangle 28">
            <a:extLst>
              <a:ext uri="{FF2B5EF4-FFF2-40B4-BE49-F238E27FC236}">
                <a16:creationId xmlns:a16="http://schemas.microsoft.com/office/drawing/2014/main" id="{D3356D18-B5E6-44B1-ADBC-7094E0DCCDF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915394" y="1353662"/>
            <a:ext cx="3310830" cy="4150676"/>
          </a:xfrm>
          <a:prstGeom prst="rect">
            <a:avLst/>
          </a:prstGeom>
          <a:solidFill>
            <a:srgbClr val="000001">
              <a:alpha val="85000"/>
            </a:srgbClr>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cxnSp>
        <p:nvCxnSpPr>
          <p:cNvPr id="31" name="Straight Connector 30">
            <a:extLst>
              <a:ext uri="{FF2B5EF4-FFF2-40B4-BE49-F238E27FC236}">
                <a16:creationId xmlns:a16="http://schemas.microsoft.com/office/drawing/2014/main" id="{BE7A374D-06C5-4ECA-9F91-7183DD3D8A8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3039845" y="2579935"/>
            <a:ext cx="3052934" cy="0"/>
          </a:xfrm>
          <a:prstGeom prst="line">
            <a:avLst/>
          </a:prstGeom>
          <a:ln w="31750">
            <a:solidFill>
              <a:srgbClr val="E8BA72"/>
            </a:solidFill>
          </a:ln>
        </p:spPr>
        <p:style>
          <a:lnRef idx="3">
            <a:schemeClr val="accent1"/>
          </a:lnRef>
          <a:fillRef idx="0">
            <a:schemeClr val="accent1"/>
          </a:fillRef>
          <a:effectRef idx="2">
            <a:schemeClr val="accent1"/>
          </a:effectRef>
          <a:fontRef idx="minor">
            <a:schemeClr val="tx1"/>
          </a:fontRef>
        </p:style>
      </p:cxnSp>
      <p:sp>
        <p:nvSpPr>
          <p:cNvPr id="2" name="Title 1">
            <a:extLst>
              <a:ext uri="{FF2B5EF4-FFF2-40B4-BE49-F238E27FC236}">
                <a16:creationId xmlns:a16="http://schemas.microsoft.com/office/drawing/2014/main" id="{F4E407D5-F6A1-44C0-9A75-A7AC247130F7}"/>
              </a:ext>
            </a:extLst>
          </p:cNvPr>
          <p:cNvSpPr>
            <a:spLocks noGrp="1"/>
          </p:cNvSpPr>
          <p:nvPr>
            <p:ph type="title"/>
          </p:nvPr>
        </p:nvSpPr>
        <p:spPr>
          <a:xfrm>
            <a:off x="3039846" y="1530700"/>
            <a:ext cx="3052933" cy="1049235"/>
          </a:xfrm>
        </p:spPr>
        <p:txBody>
          <a:bodyPr anchor="ctr">
            <a:normAutofit/>
          </a:bodyPr>
          <a:lstStyle/>
          <a:p>
            <a:pPr algn="ctr"/>
            <a:r>
              <a:rPr lang="en-NZ">
                <a:solidFill>
                  <a:srgbClr val="FFFFFE"/>
                </a:solidFill>
                <a:cs typeface="MV Boli" panose="02000500030200090000" pitchFamily="2" charset="0"/>
              </a:rPr>
              <a:t>Differences</a:t>
            </a:r>
            <a:endParaRPr lang="en-GB">
              <a:solidFill>
                <a:srgbClr val="FFFFFE"/>
              </a:solidFill>
            </a:endParaRPr>
          </a:p>
        </p:txBody>
      </p:sp>
      <p:sp>
        <p:nvSpPr>
          <p:cNvPr id="5" name="Content Placeholder 4">
            <a:extLst>
              <a:ext uri="{FF2B5EF4-FFF2-40B4-BE49-F238E27FC236}">
                <a16:creationId xmlns:a16="http://schemas.microsoft.com/office/drawing/2014/main" id="{04395C74-109B-48F6-A1CD-0F22F67209FF}"/>
              </a:ext>
            </a:extLst>
          </p:cNvPr>
          <p:cNvSpPr>
            <a:spLocks noGrp="1"/>
          </p:cNvSpPr>
          <p:nvPr>
            <p:ph idx="1"/>
          </p:nvPr>
        </p:nvSpPr>
        <p:spPr>
          <a:xfrm>
            <a:off x="3039846" y="2723314"/>
            <a:ext cx="3052933" cy="2613612"/>
          </a:xfrm>
        </p:spPr>
        <p:txBody>
          <a:bodyPr anchor="t">
            <a:normAutofit/>
          </a:bodyPr>
          <a:lstStyle/>
          <a:p>
            <a:pPr lvl="0">
              <a:lnSpc>
                <a:spcPct val="110000"/>
              </a:lnSpc>
              <a:buClr>
                <a:srgbClr val="E8BA72"/>
              </a:buClr>
            </a:pPr>
            <a:r>
              <a:rPr lang="en-GB" sz="1300" b="1">
                <a:solidFill>
                  <a:srgbClr val="FFFFFE"/>
                </a:solidFill>
              </a:rPr>
              <a:t>The main difference between management, leadership and headship is around the organizational purpose they serve and the type of authority and power each relies on </a:t>
            </a:r>
            <a:endParaRPr lang="en-NZ" sz="1300" b="1">
              <a:solidFill>
                <a:srgbClr val="FFFFFE"/>
              </a:solidFill>
            </a:endParaRPr>
          </a:p>
          <a:p>
            <a:pPr lvl="0">
              <a:lnSpc>
                <a:spcPct val="110000"/>
              </a:lnSpc>
              <a:buClr>
                <a:srgbClr val="E8BA72"/>
              </a:buClr>
            </a:pPr>
            <a:r>
              <a:rPr lang="en-GB" sz="1300" b="1">
                <a:solidFill>
                  <a:srgbClr val="FFFFFE"/>
                </a:solidFill>
              </a:rPr>
              <a:t>Management is about processes that maintain a steady state. Management usually involves a position within an organisation, and draws on Legitimate power.</a:t>
            </a:r>
            <a:endParaRPr lang="en-NZ" sz="1300" b="1">
              <a:solidFill>
                <a:srgbClr val="FFFFFE"/>
              </a:solidFill>
            </a:endParaRPr>
          </a:p>
        </p:txBody>
      </p:sp>
    </p:spTree>
    <p:extLst>
      <p:ext uri="{BB962C8B-B14F-4D97-AF65-F5344CB8AC3E}">
        <p14:creationId xmlns:p14="http://schemas.microsoft.com/office/powerpoint/2010/main" val="20877944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animEffect transition="in" filter="fade">
                                      <p:cBhvr>
                                        <p:cTn id="7" dur="500"/>
                                        <p:tgtEl>
                                          <p:spTgt spid="5">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5">
                                            <p:txEl>
                                              <p:pRg st="1" end="1"/>
                                            </p:txEl>
                                          </p:spTgt>
                                        </p:tgtEl>
                                        <p:attrNameLst>
                                          <p:attrName>style.visibility</p:attrName>
                                        </p:attrNameLst>
                                      </p:cBhvr>
                                      <p:to>
                                        <p:strVal val="visible"/>
                                      </p:to>
                                    </p:set>
                                    <p:animEffect transition="in" filter="fade">
                                      <p:cBhvr>
                                        <p:cTn id="12" dur="500"/>
                                        <p:tgtEl>
                                          <p:spTgt spid="5">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9.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482E7304-2AC2-4A5C-924D-A6AC3FFC5E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914377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1088684" y="804519"/>
            <a:ext cx="7202456" cy="1049235"/>
          </a:xfrm>
        </p:spPr>
        <p:txBody>
          <a:bodyPr>
            <a:normAutofit/>
          </a:bodyPr>
          <a:lstStyle/>
          <a:p>
            <a:r>
              <a:rPr lang="en-NZ" dirty="0">
                <a:cs typeface="MV Boli" panose="02000500030200090000" pitchFamily="2" charset="0"/>
              </a:rPr>
              <a:t>Differences</a:t>
            </a:r>
            <a:endParaRPr lang="en-GB" dirty="0"/>
          </a:p>
        </p:txBody>
      </p:sp>
      <p:sp>
        <p:nvSpPr>
          <p:cNvPr id="4" name="Footer Placeholder 3"/>
          <p:cNvSpPr>
            <a:spLocks noGrp="1"/>
          </p:cNvSpPr>
          <p:nvPr>
            <p:ph type="ftr" sz="quarter" idx="11"/>
          </p:nvPr>
        </p:nvSpPr>
        <p:spPr>
          <a:xfrm>
            <a:off x="1088684" y="329307"/>
            <a:ext cx="4454127" cy="309201"/>
          </a:xfrm>
        </p:spPr>
        <p:txBody>
          <a:bodyPr>
            <a:normAutofit/>
          </a:bodyPr>
          <a:lstStyle/>
          <a:p>
            <a:pPr>
              <a:spcAft>
                <a:spcPts val="600"/>
              </a:spcAft>
              <a:defRPr/>
            </a:pPr>
            <a:r>
              <a:rPr lang="en-GB"/>
              <a:t>Emerging issues in leadership                                            TSD60011014</a:t>
            </a:r>
          </a:p>
        </p:txBody>
      </p:sp>
      <p:cxnSp>
        <p:nvCxnSpPr>
          <p:cNvPr id="12" name="Straight Connector 11">
            <a:extLst>
              <a:ext uri="{FF2B5EF4-FFF2-40B4-BE49-F238E27FC236}">
                <a16:creationId xmlns:a16="http://schemas.microsoft.com/office/drawing/2014/main" id="{D259FEF2-F6A5-442F-BA10-4E39EECD0AB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088684" y="1853754"/>
            <a:ext cx="7202455" cy="0"/>
          </a:xfrm>
          <a:prstGeom prst="line">
            <a:avLst/>
          </a:prstGeom>
          <a:ln w="31750"/>
        </p:spPr>
        <p:style>
          <a:lnRef idx="3">
            <a:schemeClr val="accent1"/>
          </a:lnRef>
          <a:fillRef idx="0">
            <a:schemeClr val="accent1"/>
          </a:fillRef>
          <a:effectRef idx="2">
            <a:schemeClr val="accent1"/>
          </a:effectRef>
          <a:fontRef idx="minor">
            <a:schemeClr val="tx1"/>
          </a:fontRef>
        </p:style>
      </p:cxnSp>
      <p:sp>
        <p:nvSpPr>
          <p:cNvPr id="14" name="Rectangle 13">
            <a:extLst>
              <a:ext uri="{FF2B5EF4-FFF2-40B4-BE49-F238E27FC236}">
                <a16:creationId xmlns:a16="http://schemas.microsoft.com/office/drawing/2014/main" id="{A3C183B1-1D4B-4E3D-A02E-A426E3BFA01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9476"/>
            <a:ext cx="9144000" cy="4838524"/>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p>
        </p:txBody>
      </p:sp>
      <p:graphicFrame>
        <p:nvGraphicFramePr>
          <p:cNvPr id="6" name="Content Placeholder 2">
            <a:extLst>
              <a:ext uri="{FF2B5EF4-FFF2-40B4-BE49-F238E27FC236}">
                <a16:creationId xmlns:a16="http://schemas.microsoft.com/office/drawing/2014/main" id="{3A636369-DC7E-440D-B9C1-B6D0A5F23C96}"/>
              </a:ext>
            </a:extLst>
          </p:cNvPr>
          <p:cNvGraphicFramePr>
            <a:graphicFrameLocks noGrp="1"/>
          </p:cNvGraphicFramePr>
          <p:nvPr>
            <p:ph idx="1"/>
            <p:extLst>
              <p:ext uri="{D42A27DB-BD31-4B8C-83A1-F6EECF244321}">
                <p14:modId xmlns:p14="http://schemas.microsoft.com/office/powerpoint/2010/main" val="2214829618"/>
              </p:ext>
            </p:extLst>
          </p:nvPr>
        </p:nvGraphicFramePr>
        <p:xfrm>
          <a:off x="1088231" y="2331497"/>
          <a:ext cx="7203281" cy="372322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936111702"/>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sp useBgFill="1">
        <p:nvSpPr>
          <p:cNvPr id="72" name="Rectangle 71">
            <a:extLst>
              <a:ext uri="{FF2B5EF4-FFF2-40B4-BE49-F238E27FC236}">
                <a16:creationId xmlns:a16="http://schemas.microsoft.com/office/drawing/2014/main" id="{2810100C-B2E3-4BD2-B42B-F78F0239C25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914377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74" name="Straight Connector 73">
            <a:extLst>
              <a:ext uri="{FF2B5EF4-FFF2-40B4-BE49-F238E27FC236}">
                <a16:creationId xmlns:a16="http://schemas.microsoft.com/office/drawing/2014/main" id="{ABDA076A-A426-4BA4-91D7-2194025E1EE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314987" y="1847088"/>
            <a:ext cx="3738810" cy="0"/>
          </a:xfrm>
          <a:prstGeom prst="line">
            <a:avLst/>
          </a:prstGeom>
          <a:ln w="31750"/>
        </p:spPr>
        <p:style>
          <a:lnRef idx="3">
            <a:schemeClr val="accent1"/>
          </a:lnRef>
          <a:fillRef idx="0">
            <a:schemeClr val="accent1"/>
          </a:fillRef>
          <a:effectRef idx="2">
            <a:schemeClr val="accent1"/>
          </a:effectRef>
          <a:fontRef idx="minor">
            <a:schemeClr val="tx1"/>
          </a:fontRef>
        </p:style>
      </p:cxnSp>
      <p:sp>
        <p:nvSpPr>
          <p:cNvPr id="9218" name="Title 1">
            <a:extLst>
              <a:ext uri="{FF2B5EF4-FFF2-40B4-BE49-F238E27FC236}">
                <a16:creationId xmlns:a16="http://schemas.microsoft.com/office/drawing/2014/main" id="{6AD0758D-9225-8441-BAE1-BB424E5EAF81}"/>
              </a:ext>
            </a:extLst>
          </p:cNvPr>
          <p:cNvSpPr>
            <a:spLocks noGrp="1"/>
          </p:cNvSpPr>
          <p:nvPr>
            <p:ph type="title"/>
          </p:nvPr>
        </p:nvSpPr>
        <p:spPr>
          <a:xfrm>
            <a:off x="4314988" y="804520"/>
            <a:ext cx="3738809" cy="1049235"/>
          </a:xfrm>
        </p:spPr>
        <p:txBody>
          <a:bodyPr>
            <a:normAutofit/>
          </a:bodyPr>
          <a:lstStyle/>
          <a:p>
            <a:pPr fontAlgn="auto">
              <a:spcAft>
                <a:spcPts val="0"/>
              </a:spcAft>
              <a:defRPr/>
            </a:pPr>
            <a:r>
              <a:rPr lang="en-GB" altLang="en-US" dirty="0"/>
              <a:t>Create an inspiring vision</a:t>
            </a:r>
          </a:p>
        </p:txBody>
      </p:sp>
      <p:sp>
        <p:nvSpPr>
          <p:cNvPr id="76" name="Rectangle 75">
            <a:extLst>
              <a:ext uri="{FF2B5EF4-FFF2-40B4-BE49-F238E27FC236}">
                <a16:creationId xmlns:a16="http://schemas.microsoft.com/office/drawing/2014/main" id="{06FE94E2-EB97-4BF3-ADFD-1D6ECE62B4E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9476"/>
            <a:ext cx="9144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p>
        </p:txBody>
      </p:sp>
      <p:grpSp>
        <p:nvGrpSpPr>
          <p:cNvPr id="78" name="Group 77">
            <a:extLst>
              <a:ext uri="{FF2B5EF4-FFF2-40B4-BE49-F238E27FC236}">
                <a16:creationId xmlns:a16="http://schemas.microsoft.com/office/drawing/2014/main" id="{E19263DE-9849-4BA8-8990-4AFC76B9539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74178" y="482171"/>
            <a:ext cx="3481313" cy="5149101"/>
            <a:chOff x="7463259" y="583365"/>
            <a:chExt cx="4641750" cy="5181928"/>
          </a:xfrm>
        </p:grpSpPr>
        <p:sp>
          <p:nvSpPr>
            <p:cNvPr id="79" name="Rectangle 78">
              <a:extLst>
                <a:ext uri="{FF2B5EF4-FFF2-40B4-BE49-F238E27FC236}">
                  <a16:creationId xmlns:a16="http://schemas.microsoft.com/office/drawing/2014/main" id="{20925473-E783-403A-8BDE-D1EBDAEDA4C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463259" y="583365"/>
              <a:ext cx="4641750" cy="5181928"/>
            </a:xfrm>
            <a:prstGeom prst="rect">
              <a:avLst/>
            </a:prstGeom>
            <a:gradFill>
              <a:gsLst>
                <a:gs pos="0">
                  <a:srgbClr val="000001"/>
                </a:gs>
                <a:gs pos="100000">
                  <a:srgbClr val="191919"/>
                </a:gs>
              </a:gsLst>
            </a:gradFill>
            <a:ln w="76200" cmpd="sng">
              <a:noFill/>
              <a:miter lim="800000"/>
            </a:ln>
            <a:effectLst>
              <a:outerShdw blurRad="127000" dist="228600" dir="4740000" sx="98000" sy="98000" algn="tl" rotWithShape="0">
                <a:srgbClr val="000000">
                  <a:alpha val="34000"/>
                </a:srgbClr>
              </a:outerShdw>
            </a:effectLst>
            <a:scene3d>
              <a:camera prst="orthographicFront"/>
              <a:lightRig rig="threePt" dir="t"/>
            </a:scene3d>
            <a:sp3d>
              <a:bevelT w="152400" h="50800" prst="softRound"/>
            </a:sp3d>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80" name="Rectangle 79">
              <a:extLst>
                <a:ext uri="{FF2B5EF4-FFF2-40B4-BE49-F238E27FC236}">
                  <a16:creationId xmlns:a16="http://schemas.microsoft.com/office/drawing/2014/main" id="{EABD99F7-1E3E-4B98-A113-A2DAA96D118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776318" y="915807"/>
              <a:ext cx="4001651" cy="4494927"/>
            </a:xfrm>
            <a:prstGeom prst="rect">
              <a:avLst/>
            </a:prstGeom>
            <a:gradFill>
              <a:gsLst>
                <a:gs pos="0">
                  <a:srgbClr val="DADADA"/>
                </a:gs>
                <a:gs pos="100000">
                  <a:srgbClr val="FFFFFE"/>
                </a:gs>
              </a:gsLst>
              <a:lin ang="16200000" scaled="0"/>
            </a:gradFill>
            <a:ln w="50800" cmpd="sng">
              <a:solidFill>
                <a:srgbClr val="191919"/>
              </a:solidFill>
              <a:miter lim="800000"/>
            </a:ln>
            <a:effectLst>
              <a:innerShdw blurRad="63500" dist="88900" dir="14100000">
                <a:srgbClr val="000000">
                  <a:alpha val="30000"/>
                </a:srgbClr>
              </a:innerShdw>
            </a:effectLst>
            <a:scene3d>
              <a:camera prst="orthographicFront"/>
              <a:lightRig rig="threePt" dir="t"/>
            </a:scene3d>
            <a:sp3d>
              <a:bevelT prst="relaxedInset"/>
            </a:sp3d>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grpSp>
      <p:pic>
        <p:nvPicPr>
          <p:cNvPr id="3" name="Picture 2">
            <a:extLst>
              <a:ext uri="{FF2B5EF4-FFF2-40B4-BE49-F238E27FC236}">
                <a16:creationId xmlns:a16="http://schemas.microsoft.com/office/drawing/2014/main" id="{ECAE62D9-5C52-42AF-A57E-7747E3F1F01C}"/>
              </a:ext>
            </a:extLst>
          </p:cNvPr>
          <p:cNvPicPr>
            <a:picLocks noChangeAspect="1"/>
          </p:cNvPicPr>
          <p:nvPr/>
        </p:nvPicPr>
        <p:blipFill rotWithShape="1">
          <a:blip r:embed="rId2"/>
          <a:srcRect l="18013" r="38942" b="3"/>
          <a:stretch/>
        </p:blipFill>
        <p:spPr>
          <a:xfrm>
            <a:off x="953417" y="1116345"/>
            <a:ext cx="2521606" cy="3866172"/>
          </a:xfrm>
          <a:prstGeom prst="rect">
            <a:avLst/>
          </a:prstGeom>
        </p:spPr>
      </p:pic>
      <p:sp>
        <p:nvSpPr>
          <p:cNvPr id="9219" name="Content Placeholder 2">
            <a:extLst>
              <a:ext uri="{FF2B5EF4-FFF2-40B4-BE49-F238E27FC236}">
                <a16:creationId xmlns:a16="http://schemas.microsoft.com/office/drawing/2014/main" id="{A9C4E5E3-4932-9343-B3A7-14263A86A0B1}"/>
              </a:ext>
            </a:extLst>
          </p:cNvPr>
          <p:cNvSpPr>
            <a:spLocks noGrp="1"/>
          </p:cNvSpPr>
          <p:nvPr>
            <p:ph idx="1"/>
          </p:nvPr>
        </p:nvSpPr>
        <p:spPr>
          <a:xfrm>
            <a:off x="4314987" y="2015732"/>
            <a:ext cx="3738810" cy="3450613"/>
          </a:xfrm>
        </p:spPr>
        <p:txBody>
          <a:bodyPr>
            <a:normAutofit/>
          </a:bodyPr>
          <a:lstStyle/>
          <a:p>
            <a:pPr fontAlgn="auto">
              <a:spcAft>
                <a:spcPts val="0"/>
              </a:spcAft>
              <a:defRPr/>
            </a:pPr>
            <a:r>
              <a:rPr lang="en-GB" altLang="en-US"/>
              <a:t>Create outstanding value for customers and stakeholders</a:t>
            </a:r>
          </a:p>
          <a:p>
            <a:pPr fontAlgn="auto">
              <a:spcAft>
                <a:spcPts val="0"/>
              </a:spcAft>
              <a:defRPr/>
            </a:pPr>
            <a:r>
              <a:rPr lang="en-GB" altLang="en-US"/>
              <a:t>Developing a great new product or service</a:t>
            </a:r>
          </a:p>
          <a:p>
            <a:pPr fontAlgn="auto">
              <a:spcAft>
                <a:spcPts val="0"/>
              </a:spcAft>
              <a:defRPr/>
            </a:pPr>
            <a:r>
              <a:rPr lang="en-GB" altLang="en-US"/>
              <a:t>Developing a great company</a:t>
            </a:r>
          </a:p>
        </p:txBody>
      </p:sp>
      <p:pic>
        <p:nvPicPr>
          <p:cNvPr id="82" name="Picture 81">
            <a:extLst>
              <a:ext uri="{FF2B5EF4-FFF2-40B4-BE49-F238E27FC236}">
                <a16:creationId xmlns:a16="http://schemas.microsoft.com/office/drawing/2014/main" id="{463556DA-E50F-49FC-B9C5-16746A93720C}"/>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t="1538" b="-1538"/>
          <a:stretch/>
        </p:blipFill>
        <p:spPr bwMode="black">
          <a:xfrm>
            <a:off x="0" y="6126480"/>
            <a:ext cx="9144000" cy="742950"/>
          </a:xfrm>
          <a:prstGeom prst="rect">
            <a:avLst/>
          </a:prstGeom>
        </p:spPr>
      </p:pic>
      <p:cxnSp>
        <p:nvCxnSpPr>
          <p:cNvPr id="84" name="Straight Connector 83">
            <a:extLst>
              <a:ext uri="{FF2B5EF4-FFF2-40B4-BE49-F238E27FC236}">
                <a16:creationId xmlns:a16="http://schemas.microsoft.com/office/drawing/2014/main" id="{C2D4E8CC-A5F3-49D3-A830-647340CFFD8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28413"/>
            <a:ext cx="9144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9219">
                                            <p:txEl>
                                              <p:pRg st="0" end="0"/>
                                            </p:txEl>
                                          </p:spTgt>
                                        </p:tgtEl>
                                        <p:attrNameLst>
                                          <p:attrName>style.visibility</p:attrName>
                                        </p:attrNameLst>
                                      </p:cBhvr>
                                      <p:to>
                                        <p:strVal val="visible"/>
                                      </p:to>
                                    </p:set>
                                    <p:animEffect transition="in" filter="fade">
                                      <p:cBhvr>
                                        <p:cTn id="7" dur="500"/>
                                        <p:tgtEl>
                                          <p:spTgt spid="9219">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9219">
                                            <p:txEl>
                                              <p:pRg st="1" end="1"/>
                                            </p:txEl>
                                          </p:spTgt>
                                        </p:tgtEl>
                                        <p:attrNameLst>
                                          <p:attrName>style.visibility</p:attrName>
                                        </p:attrNameLst>
                                      </p:cBhvr>
                                      <p:to>
                                        <p:strVal val="visible"/>
                                      </p:to>
                                    </p:set>
                                    <p:animEffect transition="in" filter="fade">
                                      <p:cBhvr>
                                        <p:cTn id="12" dur="500"/>
                                        <p:tgtEl>
                                          <p:spTgt spid="9219">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9219">
                                            <p:txEl>
                                              <p:pRg st="2" end="2"/>
                                            </p:txEl>
                                          </p:spTgt>
                                        </p:tgtEl>
                                        <p:attrNameLst>
                                          <p:attrName>style.visibility</p:attrName>
                                        </p:attrNameLst>
                                      </p:cBhvr>
                                      <p:to>
                                        <p:strVal val="visible"/>
                                      </p:to>
                                    </p:set>
                                    <p:animEffect transition="in" filter="fade">
                                      <p:cBhvr>
                                        <p:cTn id="17" dur="500"/>
                                        <p:tgtEl>
                                          <p:spTgt spid="9219">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1.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sp useBgFill="1">
        <p:nvSpPr>
          <p:cNvPr id="71" name="Rectangle 70">
            <a:extLst>
              <a:ext uri="{FF2B5EF4-FFF2-40B4-BE49-F238E27FC236}">
                <a16:creationId xmlns:a16="http://schemas.microsoft.com/office/drawing/2014/main" id="{7C70BFDB-979D-4D01-8764-154458F98B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914377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3" name="Rectangle 72">
            <a:extLst>
              <a:ext uri="{FF2B5EF4-FFF2-40B4-BE49-F238E27FC236}">
                <a16:creationId xmlns:a16="http://schemas.microsoft.com/office/drawing/2014/main" id="{45FCB5B7-E85D-4C9D-AE9B-2B04C20D7C3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9476"/>
            <a:ext cx="9144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p>
        </p:txBody>
      </p:sp>
      <p:grpSp>
        <p:nvGrpSpPr>
          <p:cNvPr id="75" name="Group 74">
            <a:extLst>
              <a:ext uri="{FF2B5EF4-FFF2-40B4-BE49-F238E27FC236}">
                <a16:creationId xmlns:a16="http://schemas.microsoft.com/office/drawing/2014/main" id="{4C48EA7D-6DFA-4BAB-B557-0D500356BE3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74179" y="482171"/>
            <a:ext cx="3055900" cy="5149101"/>
            <a:chOff x="632239" y="482171"/>
            <a:chExt cx="4074533" cy="5149101"/>
          </a:xfrm>
        </p:grpSpPr>
        <p:sp>
          <p:nvSpPr>
            <p:cNvPr id="76" name="Rectangle 75">
              <a:extLst>
                <a:ext uri="{FF2B5EF4-FFF2-40B4-BE49-F238E27FC236}">
                  <a16:creationId xmlns:a16="http://schemas.microsoft.com/office/drawing/2014/main" id="{0A792C74-3AEF-46D7-BB84-FE0A1C9FDD8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239" y="482171"/>
              <a:ext cx="4074533" cy="5149101"/>
            </a:xfrm>
            <a:prstGeom prst="rect">
              <a:avLst/>
            </a:prstGeom>
            <a:gradFill>
              <a:gsLst>
                <a:gs pos="0">
                  <a:srgbClr val="000001"/>
                </a:gs>
                <a:gs pos="100000">
                  <a:srgbClr val="191919"/>
                </a:gs>
              </a:gsLst>
            </a:gradFill>
            <a:ln w="76200" cmpd="sng">
              <a:noFill/>
              <a:miter lim="800000"/>
            </a:ln>
            <a:effectLst>
              <a:outerShdw blurRad="127000" dist="228600" dir="4740000" sx="98000" sy="98000" algn="tl" rotWithShape="0">
                <a:srgbClr val="000000">
                  <a:alpha val="34000"/>
                </a:srgbClr>
              </a:outerShdw>
            </a:effectLst>
            <a:scene3d>
              <a:camera prst="orthographicFront"/>
              <a:lightRig rig="threePt" dir="t"/>
            </a:scene3d>
            <a:sp3d>
              <a:bevelT w="152400" h="50800" prst="softRound"/>
            </a:sp3d>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77" name="Rectangle 76">
              <a:extLst>
                <a:ext uri="{FF2B5EF4-FFF2-40B4-BE49-F238E27FC236}">
                  <a16:creationId xmlns:a16="http://schemas.microsoft.com/office/drawing/2014/main" id="{E3F01C4D-F010-44B1-B80D-DE6D0036F40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45298" y="812507"/>
              <a:ext cx="3450289" cy="4466452"/>
            </a:xfrm>
            <a:prstGeom prst="rect">
              <a:avLst/>
            </a:prstGeom>
            <a:gradFill>
              <a:gsLst>
                <a:gs pos="0">
                  <a:srgbClr val="DADADA"/>
                </a:gs>
                <a:gs pos="100000">
                  <a:srgbClr val="FFFFFE"/>
                </a:gs>
              </a:gsLst>
              <a:lin ang="16200000" scaled="0"/>
            </a:gradFill>
            <a:ln w="50800" cmpd="sng">
              <a:solidFill>
                <a:srgbClr val="191919"/>
              </a:solidFill>
              <a:miter lim="800000"/>
            </a:ln>
            <a:effectLst>
              <a:innerShdw blurRad="63500" dist="88900" dir="14100000">
                <a:srgbClr val="000000">
                  <a:alpha val="30000"/>
                </a:srgbClr>
              </a:innerShdw>
            </a:effectLst>
            <a:scene3d>
              <a:camera prst="orthographicFront"/>
              <a:lightRig rig="threePt" dir="t"/>
            </a:scene3d>
            <a:sp3d>
              <a:bevelT prst="relaxedInset"/>
            </a:sp3d>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grpSp>
      <p:sp>
        <p:nvSpPr>
          <p:cNvPr id="79" name="Rectangle 78">
            <a:extLst>
              <a:ext uri="{FF2B5EF4-FFF2-40B4-BE49-F238E27FC236}">
                <a16:creationId xmlns:a16="http://schemas.microsoft.com/office/drawing/2014/main" id="{66DEDBC9-7E02-4AC1-84C0-28900C560B7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30281" y="977965"/>
            <a:ext cx="2343386" cy="4135339"/>
          </a:xfrm>
          <a:prstGeom prst="rect">
            <a:avLst/>
          </a:prstGeom>
          <a:solidFill>
            <a:schemeClr val="bg1"/>
          </a:solidFill>
          <a:ln w="6350">
            <a:solidFill>
              <a:schemeClr val="bg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81" name="Straight Connector 80">
            <a:extLst>
              <a:ext uri="{FF2B5EF4-FFF2-40B4-BE49-F238E27FC236}">
                <a16:creationId xmlns:a16="http://schemas.microsoft.com/office/drawing/2014/main" id="{5D8167BA-4647-4588-9EF8-AFA0496DC82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3892769" y="1847088"/>
            <a:ext cx="4161029" cy="0"/>
          </a:xfrm>
          <a:prstGeom prst="line">
            <a:avLst/>
          </a:prstGeom>
          <a:ln w="31750"/>
        </p:spPr>
        <p:style>
          <a:lnRef idx="3">
            <a:schemeClr val="accent1"/>
          </a:lnRef>
          <a:fillRef idx="0">
            <a:schemeClr val="accent1"/>
          </a:fillRef>
          <a:effectRef idx="2">
            <a:schemeClr val="accent1"/>
          </a:effectRef>
          <a:fontRef idx="minor">
            <a:schemeClr val="tx1"/>
          </a:fontRef>
        </p:style>
      </p:cxnSp>
      <p:sp>
        <p:nvSpPr>
          <p:cNvPr id="10242" name="Title 1">
            <a:extLst>
              <a:ext uri="{FF2B5EF4-FFF2-40B4-BE49-F238E27FC236}">
                <a16:creationId xmlns:a16="http://schemas.microsoft.com/office/drawing/2014/main" id="{ED3E9235-C145-3D4C-8F20-F8BD8D508973}"/>
              </a:ext>
            </a:extLst>
          </p:cNvPr>
          <p:cNvSpPr>
            <a:spLocks noGrp="1"/>
          </p:cNvSpPr>
          <p:nvPr>
            <p:ph type="title"/>
          </p:nvPr>
        </p:nvSpPr>
        <p:spPr>
          <a:xfrm>
            <a:off x="3891032" y="804520"/>
            <a:ext cx="4162766" cy="1049235"/>
          </a:xfrm>
        </p:spPr>
        <p:txBody>
          <a:bodyPr>
            <a:normAutofit/>
          </a:bodyPr>
          <a:lstStyle/>
          <a:p>
            <a:pPr fontAlgn="auto">
              <a:spcAft>
                <a:spcPts val="0"/>
              </a:spcAft>
              <a:defRPr/>
            </a:pPr>
            <a:r>
              <a:rPr lang="en-GB" altLang="en-US" dirty="0"/>
              <a:t>Leading change &amp; objective setting</a:t>
            </a:r>
          </a:p>
        </p:txBody>
      </p:sp>
      <p:pic>
        <p:nvPicPr>
          <p:cNvPr id="5" name="Picture 4">
            <a:extLst>
              <a:ext uri="{FF2B5EF4-FFF2-40B4-BE49-F238E27FC236}">
                <a16:creationId xmlns:a16="http://schemas.microsoft.com/office/drawing/2014/main" id="{B647973D-B278-4FEE-A613-6E73C7900828}"/>
              </a:ext>
            </a:extLst>
          </p:cNvPr>
          <p:cNvPicPr>
            <a:picLocks noChangeAspect="1"/>
          </p:cNvPicPr>
          <p:nvPr/>
        </p:nvPicPr>
        <p:blipFill>
          <a:blip r:embed="rId2" cstate="print">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964078" y="2146720"/>
            <a:ext cx="2099327" cy="1805421"/>
          </a:xfrm>
          <a:prstGeom prst="rect">
            <a:avLst/>
          </a:prstGeom>
        </p:spPr>
      </p:pic>
      <p:sp>
        <p:nvSpPr>
          <p:cNvPr id="3" name="Content Placeholder 2">
            <a:extLst>
              <a:ext uri="{FF2B5EF4-FFF2-40B4-BE49-F238E27FC236}">
                <a16:creationId xmlns:a16="http://schemas.microsoft.com/office/drawing/2014/main" id="{40F63C66-2432-4244-B102-16E81D9E2DBF}"/>
              </a:ext>
            </a:extLst>
          </p:cNvPr>
          <p:cNvSpPr>
            <a:spLocks noGrp="1"/>
          </p:cNvSpPr>
          <p:nvPr>
            <p:ph idx="1"/>
          </p:nvPr>
        </p:nvSpPr>
        <p:spPr>
          <a:xfrm>
            <a:off x="3891032" y="2015732"/>
            <a:ext cx="4162766" cy="3450613"/>
          </a:xfrm>
        </p:spPr>
        <p:txBody>
          <a:bodyPr>
            <a:normAutofit/>
          </a:bodyPr>
          <a:lstStyle/>
          <a:p>
            <a:pPr fontAlgn="auto">
              <a:spcAft>
                <a:spcPts val="0"/>
              </a:spcAft>
              <a:defRPr/>
            </a:pPr>
            <a:r>
              <a:rPr lang="en-GB" altLang="en-US"/>
              <a:t>Make the goals clear</a:t>
            </a:r>
          </a:p>
          <a:p>
            <a:pPr fontAlgn="auto">
              <a:spcAft>
                <a:spcPts val="0"/>
              </a:spcAft>
              <a:defRPr/>
            </a:pPr>
            <a:r>
              <a:rPr lang="en-GB" altLang="en-US"/>
              <a:t>Agree objectives for individuals as well as teams ( SMART)</a:t>
            </a:r>
          </a:p>
          <a:p>
            <a:pPr fontAlgn="auto">
              <a:spcAft>
                <a:spcPts val="0"/>
              </a:spcAft>
              <a:defRPr/>
            </a:pPr>
            <a:r>
              <a:rPr lang="en-GB" altLang="en-US"/>
              <a:t>Set and provide guidance of values</a:t>
            </a:r>
          </a:p>
          <a:p>
            <a:pPr fontAlgn="auto">
              <a:spcAft>
                <a:spcPts val="0"/>
              </a:spcAft>
              <a:defRPr/>
            </a:pPr>
            <a:r>
              <a:rPr lang="en-GB" altLang="en-US"/>
              <a:t>Take responsibility</a:t>
            </a:r>
          </a:p>
        </p:txBody>
      </p:sp>
      <p:pic>
        <p:nvPicPr>
          <p:cNvPr id="83" name="Picture 82">
            <a:extLst>
              <a:ext uri="{FF2B5EF4-FFF2-40B4-BE49-F238E27FC236}">
                <a16:creationId xmlns:a16="http://schemas.microsoft.com/office/drawing/2014/main" id="{BAC44D98-B853-4420-8ED4-E3792706D41A}"/>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t="1538" b="-1538"/>
          <a:stretch/>
        </p:blipFill>
        <p:spPr bwMode="black">
          <a:xfrm>
            <a:off x="0" y="6126480"/>
            <a:ext cx="9144000" cy="742950"/>
          </a:xfrm>
          <a:prstGeom prst="rect">
            <a:avLst/>
          </a:prstGeom>
        </p:spPr>
      </p:pic>
      <p:cxnSp>
        <p:nvCxnSpPr>
          <p:cNvPr id="85" name="Straight Connector 84">
            <a:extLst>
              <a:ext uri="{FF2B5EF4-FFF2-40B4-BE49-F238E27FC236}">
                <a16:creationId xmlns:a16="http://schemas.microsoft.com/office/drawing/2014/main" id="{46625410-A0A9-42B8-96F9-540C7C42CBE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28413"/>
            <a:ext cx="9144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nodeType="clickPar">
                      <p:stCondLst>
                        <p:cond delay="indefinite"/>
                      </p:stCondLst>
                      <p:childTnLst>
                        <p:par>
                          <p:cTn id="14" fill="hold" nodeType="withGroup">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par>
                    <p:cTn id="18" fill="hold" nodeType="clickPar">
                      <p:stCondLst>
                        <p:cond delay="indefinite"/>
                      </p:stCondLst>
                      <p:childTnLst>
                        <p:par>
                          <p:cTn id="19" fill="hold" nodeType="withGroup">
                            <p:stCondLst>
                              <p:cond delay="0"/>
                            </p:stCondLst>
                            <p:childTnLst>
                              <p:par>
                                <p:cTn id="20" presetID="10" presetClass="entr" presetSubtype="0" fill="hold"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500"/>
                                        <p:tgtEl>
                                          <p:spTgt spid="3">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082" name="Rectangle 2"/>
          <p:cNvSpPr>
            <a:spLocks noGrp="1" noChangeArrowheads="1"/>
          </p:cNvSpPr>
          <p:nvPr>
            <p:ph type="title"/>
          </p:nvPr>
        </p:nvSpPr>
        <p:spPr>
          <a:xfrm>
            <a:off x="457200" y="300038"/>
            <a:ext cx="8229600" cy="1311275"/>
          </a:xfrm>
        </p:spPr>
        <p:txBody>
          <a:bodyPr>
            <a:normAutofit/>
          </a:bodyPr>
          <a:lstStyle/>
          <a:p>
            <a:r>
              <a:rPr lang="en-GB" dirty="0">
                <a:solidFill>
                  <a:schemeClr val="tx2"/>
                </a:solidFill>
              </a:rPr>
              <a:t>7 Ways of studying </a:t>
            </a:r>
            <a:br>
              <a:rPr lang="en-GB" dirty="0">
                <a:solidFill>
                  <a:schemeClr val="tx2"/>
                </a:solidFill>
              </a:rPr>
            </a:br>
            <a:r>
              <a:rPr lang="en-GB" dirty="0">
                <a:solidFill>
                  <a:schemeClr val="tx2"/>
                </a:solidFill>
              </a:rPr>
              <a:t>managerial leadership</a:t>
            </a:r>
          </a:p>
        </p:txBody>
      </p:sp>
      <p:sp>
        <p:nvSpPr>
          <p:cNvPr id="46083" name="Rectangle 3"/>
          <p:cNvSpPr>
            <a:spLocks noGrp="1" noChangeArrowheads="1"/>
          </p:cNvSpPr>
          <p:nvPr>
            <p:ph type="body" idx="1"/>
          </p:nvPr>
        </p:nvSpPr>
        <p:spPr>
          <a:xfrm>
            <a:off x="434975" y="1844824"/>
            <a:ext cx="8229600" cy="2585323"/>
          </a:xfrm>
          <a:noFill/>
          <a:ln/>
        </p:spPr>
        <p:txBody>
          <a:bodyPr wrap="square">
            <a:spAutoFit/>
          </a:bodyPr>
          <a:lstStyle/>
          <a:p>
            <a:pPr marL="457200" indent="-457200">
              <a:lnSpc>
                <a:spcPct val="80000"/>
              </a:lnSpc>
              <a:buFont typeface="+mj-lt"/>
              <a:buAutoNum type="arabicPeriod"/>
            </a:pPr>
            <a:r>
              <a:rPr lang="en-GB" dirty="0">
                <a:solidFill>
                  <a:schemeClr val="tx2"/>
                </a:solidFill>
              </a:rPr>
              <a:t>Qualities or traits </a:t>
            </a:r>
            <a:r>
              <a:rPr lang="en-GB" dirty="0"/>
              <a:t>approach</a:t>
            </a:r>
          </a:p>
          <a:p>
            <a:pPr marL="457200" indent="-457200">
              <a:lnSpc>
                <a:spcPct val="80000"/>
              </a:lnSpc>
              <a:buFont typeface="+mj-lt"/>
              <a:buAutoNum type="arabicPeriod"/>
            </a:pPr>
            <a:r>
              <a:rPr lang="en-GB" dirty="0"/>
              <a:t>The </a:t>
            </a:r>
            <a:r>
              <a:rPr lang="en-GB" dirty="0">
                <a:solidFill>
                  <a:schemeClr val="tx2"/>
                </a:solidFill>
              </a:rPr>
              <a:t>functional</a:t>
            </a:r>
            <a:r>
              <a:rPr lang="en-GB" dirty="0"/>
              <a:t> or </a:t>
            </a:r>
            <a:r>
              <a:rPr lang="en-GB" dirty="0">
                <a:solidFill>
                  <a:schemeClr val="tx2"/>
                </a:solidFill>
              </a:rPr>
              <a:t>group </a:t>
            </a:r>
            <a:r>
              <a:rPr lang="en-GB" dirty="0"/>
              <a:t>approach</a:t>
            </a:r>
          </a:p>
          <a:p>
            <a:pPr marL="457200" indent="-457200">
              <a:lnSpc>
                <a:spcPct val="80000"/>
              </a:lnSpc>
              <a:buFont typeface="+mj-lt"/>
              <a:buAutoNum type="arabicPeriod"/>
            </a:pPr>
            <a:r>
              <a:rPr lang="en-GB" dirty="0"/>
              <a:t>Leadership </a:t>
            </a:r>
            <a:r>
              <a:rPr lang="en-GB" dirty="0">
                <a:solidFill>
                  <a:schemeClr val="tx2"/>
                </a:solidFill>
              </a:rPr>
              <a:t>behaviour</a:t>
            </a:r>
            <a:endParaRPr lang="en-GB" dirty="0"/>
          </a:p>
          <a:p>
            <a:pPr marL="457200" indent="-457200">
              <a:lnSpc>
                <a:spcPct val="80000"/>
              </a:lnSpc>
              <a:buFont typeface="+mj-lt"/>
              <a:buAutoNum type="arabicPeriod"/>
            </a:pPr>
            <a:r>
              <a:rPr lang="en-GB" dirty="0">
                <a:solidFill>
                  <a:schemeClr val="tx2"/>
                </a:solidFill>
              </a:rPr>
              <a:t>Styles</a:t>
            </a:r>
            <a:r>
              <a:rPr lang="en-GB" dirty="0"/>
              <a:t> of leadership</a:t>
            </a:r>
          </a:p>
          <a:p>
            <a:pPr marL="457200" indent="-457200">
              <a:lnSpc>
                <a:spcPct val="80000"/>
              </a:lnSpc>
              <a:buFont typeface="+mj-lt"/>
              <a:buAutoNum type="arabicPeriod"/>
            </a:pPr>
            <a:r>
              <a:rPr lang="en-GB" dirty="0"/>
              <a:t>The </a:t>
            </a:r>
            <a:r>
              <a:rPr lang="en-GB" dirty="0">
                <a:solidFill>
                  <a:schemeClr val="tx2"/>
                </a:solidFill>
              </a:rPr>
              <a:t>situational </a:t>
            </a:r>
            <a:r>
              <a:rPr lang="en-GB" dirty="0"/>
              <a:t>approach and </a:t>
            </a:r>
            <a:r>
              <a:rPr lang="en-GB" dirty="0">
                <a:solidFill>
                  <a:schemeClr val="tx2"/>
                </a:solidFill>
              </a:rPr>
              <a:t>contingency</a:t>
            </a:r>
            <a:r>
              <a:rPr lang="en-GB" dirty="0"/>
              <a:t> models</a:t>
            </a:r>
          </a:p>
          <a:p>
            <a:pPr marL="457200" indent="-457200">
              <a:lnSpc>
                <a:spcPct val="80000"/>
              </a:lnSpc>
              <a:buFont typeface="+mj-lt"/>
              <a:buAutoNum type="arabicPeriod"/>
            </a:pPr>
            <a:r>
              <a:rPr lang="en-GB" dirty="0">
                <a:solidFill>
                  <a:schemeClr val="tx2"/>
                </a:solidFill>
              </a:rPr>
              <a:t>Transformational</a:t>
            </a:r>
            <a:r>
              <a:rPr lang="en-GB" dirty="0"/>
              <a:t> leadership</a:t>
            </a:r>
          </a:p>
          <a:p>
            <a:pPr marL="457200" indent="-457200">
              <a:lnSpc>
                <a:spcPct val="80000"/>
              </a:lnSpc>
              <a:buFont typeface="+mj-lt"/>
              <a:buAutoNum type="arabicPeriod"/>
            </a:pPr>
            <a:r>
              <a:rPr lang="en-GB" dirty="0">
                <a:solidFill>
                  <a:schemeClr val="tx2"/>
                </a:solidFill>
              </a:rPr>
              <a:t>Inspirational </a:t>
            </a:r>
            <a:r>
              <a:rPr lang="en-GB" dirty="0"/>
              <a:t>leadership</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 presetClass="emph" presetSubtype="2" fill="hold" nodeType="clickEffect">
                                  <p:stCondLst>
                                    <p:cond delay="0"/>
                                  </p:stCondLst>
                                  <p:childTnLst>
                                    <p:anim to="1.5" calcmode="lin" valueType="num">
                                      <p:cBhvr override="childStyle">
                                        <p:cTn id="6" dur="2000" fill="hold"/>
                                        <p:tgtEl>
                                          <p:spTgt spid="46083">
                                            <p:txEl>
                                              <p:pRg st="0" end="0"/>
                                            </p:txEl>
                                          </p:spTgt>
                                        </p:tgtEl>
                                        <p:attrNameLst>
                                          <p:attrName>style.fontSize</p:attrName>
                                        </p:attrNameLst>
                                      </p:cBhvr>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3.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482E7304-2AC2-4A5C-924D-A6AC3FFC5E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914377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3D25EF4-CFF0-45E3-A2FC-B46E4D9B612B}"/>
              </a:ext>
            </a:extLst>
          </p:cNvPr>
          <p:cNvSpPr>
            <a:spLocks noGrp="1"/>
          </p:cNvSpPr>
          <p:nvPr>
            <p:ph type="title"/>
          </p:nvPr>
        </p:nvSpPr>
        <p:spPr>
          <a:xfrm>
            <a:off x="1088684" y="804519"/>
            <a:ext cx="7202456" cy="1049235"/>
          </a:xfrm>
        </p:spPr>
        <p:txBody>
          <a:bodyPr>
            <a:normAutofit/>
          </a:bodyPr>
          <a:lstStyle/>
          <a:p>
            <a:r>
              <a:rPr lang="en-GB" dirty="0"/>
              <a:t>Assignment Preparation</a:t>
            </a:r>
          </a:p>
        </p:txBody>
      </p:sp>
      <p:sp>
        <p:nvSpPr>
          <p:cNvPr id="4" name="Footer Placeholder 3">
            <a:extLst>
              <a:ext uri="{FF2B5EF4-FFF2-40B4-BE49-F238E27FC236}">
                <a16:creationId xmlns:a16="http://schemas.microsoft.com/office/drawing/2014/main" id="{5DFDBEAD-9151-47B6-B999-302B4C877508}"/>
              </a:ext>
            </a:extLst>
          </p:cNvPr>
          <p:cNvSpPr>
            <a:spLocks noGrp="1"/>
          </p:cNvSpPr>
          <p:nvPr>
            <p:ph type="ftr" sz="quarter" idx="11"/>
          </p:nvPr>
        </p:nvSpPr>
        <p:spPr>
          <a:xfrm>
            <a:off x="1088684" y="329307"/>
            <a:ext cx="4454127" cy="309201"/>
          </a:xfrm>
        </p:spPr>
        <p:txBody>
          <a:bodyPr>
            <a:normAutofit/>
          </a:bodyPr>
          <a:lstStyle/>
          <a:p>
            <a:pPr>
              <a:spcAft>
                <a:spcPts val="600"/>
              </a:spcAft>
              <a:defRPr/>
            </a:pPr>
            <a:r>
              <a:rPr lang="en-GB"/>
              <a:t>Emerging issues in leadership                                            TSD60011014</a:t>
            </a:r>
          </a:p>
        </p:txBody>
      </p:sp>
      <p:cxnSp>
        <p:nvCxnSpPr>
          <p:cNvPr id="12" name="Straight Connector 11">
            <a:extLst>
              <a:ext uri="{FF2B5EF4-FFF2-40B4-BE49-F238E27FC236}">
                <a16:creationId xmlns:a16="http://schemas.microsoft.com/office/drawing/2014/main" id="{D259FEF2-F6A5-442F-BA10-4E39EECD0AB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088684" y="1853754"/>
            <a:ext cx="7202455" cy="0"/>
          </a:xfrm>
          <a:prstGeom prst="line">
            <a:avLst/>
          </a:prstGeom>
          <a:ln w="31750"/>
        </p:spPr>
        <p:style>
          <a:lnRef idx="3">
            <a:schemeClr val="accent1"/>
          </a:lnRef>
          <a:fillRef idx="0">
            <a:schemeClr val="accent1"/>
          </a:fillRef>
          <a:effectRef idx="2">
            <a:schemeClr val="accent1"/>
          </a:effectRef>
          <a:fontRef idx="minor">
            <a:schemeClr val="tx1"/>
          </a:fontRef>
        </p:style>
      </p:cxnSp>
      <p:sp>
        <p:nvSpPr>
          <p:cNvPr id="14" name="Rectangle 13">
            <a:extLst>
              <a:ext uri="{FF2B5EF4-FFF2-40B4-BE49-F238E27FC236}">
                <a16:creationId xmlns:a16="http://schemas.microsoft.com/office/drawing/2014/main" id="{A3C183B1-1D4B-4E3D-A02E-A426E3BFA01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9476"/>
            <a:ext cx="9144000" cy="4838524"/>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p>
        </p:txBody>
      </p:sp>
      <p:graphicFrame>
        <p:nvGraphicFramePr>
          <p:cNvPr id="8" name="Content Placeholder 2">
            <a:extLst>
              <a:ext uri="{FF2B5EF4-FFF2-40B4-BE49-F238E27FC236}">
                <a16:creationId xmlns:a16="http://schemas.microsoft.com/office/drawing/2014/main" id="{02D699B9-D967-4CF9-8AE0-6D8FED3AB47E}"/>
              </a:ext>
            </a:extLst>
          </p:cNvPr>
          <p:cNvGraphicFramePr>
            <a:graphicFrameLocks noGrp="1"/>
          </p:cNvGraphicFramePr>
          <p:nvPr>
            <p:ph idx="1"/>
            <p:extLst>
              <p:ext uri="{D42A27DB-BD31-4B8C-83A1-F6EECF244321}">
                <p14:modId xmlns:p14="http://schemas.microsoft.com/office/powerpoint/2010/main" val="2778232997"/>
              </p:ext>
            </p:extLst>
          </p:nvPr>
        </p:nvGraphicFramePr>
        <p:xfrm>
          <a:off x="1088231" y="2331497"/>
          <a:ext cx="7203281" cy="372322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088312135"/>
      </p:ext>
    </p:extLst>
  </p:cSld>
  <p:clrMapOvr>
    <a:masterClrMapping/>
  </p:clrMapOvr>
</p:sld>
</file>

<file path=ppt/theme/theme1.xml><?xml version="1.0" encoding="utf-8"?>
<a:theme xmlns:a="http://schemas.openxmlformats.org/drawingml/2006/main" name="Gallery">
  <a:themeElements>
    <a:clrScheme name="Gallery">
      <a:dk1>
        <a:sysClr val="windowText" lastClr="000000"/>
      </a:dk1>
      <a:lt1>
        <a:sysClr val="window" lastClr="FFFFFF"/>
      </a:lt1>
      <a:dk2>
        <a:srgbClr val="454545"/>
      </a:dk2>
      <a:lt2>
        <a:srgbClr val="DFDBD5"/>
      </a:lt2>
      <a:accent1>
        <a:srgbClr val="B71E42"/>
      </a:accent1>
      <a:accent2>
        <a:srgbClr val="DE478E"/>
      </a:accent2>
      <a:accent3>
        <a:srgbClr val="BC72F0"/>
      </a:accent3>
      <a:accent4>
        <a:srgbClr val="795FAF"/>
      </a:accent4>
      <a:accent5>
        <a:srgbClr val="586EA6"/>
      </a:accent5>
      <a:accent6>
        <a:srgbClr val="6892A0"/>
      </a:accent6>
      <a:hlink>
        <a:srgbClr val="FA2B5C"/>
      </a:hlink>
      <a:folHlink>
        <a:srgbClr val="BC658E"/>
      </a:folHlink>
    </a:clrScheme>
    <a:fontScheme name="Gallery">
      <a:majorFont>
        <a:latin typeface="Gill Sans MT" panose="020B0502020104020203"/>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Gill Sans MT" panose="020B0502020104020203"/>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Gallery">
      <a:fillStyleLst>
        <a:solidFill>
          <a:schemeClr val="phClr"/>
        </a:solidFill>
        <a:gradFill rotWithShape="1">
          <a:gsLst>
            <a:gs pos="0">
              <a:schemeClr val="phClr">
                <a:tint val="54000"/>
                <a:alpha val="100000"/>
                <a:satMod val="105000"/>
                <a:lumMod val="110000"/>
              </a:schemeClr>
            </a:gs>
            <a:gs pos="100000">
              <a:schemeClr val="phClr">
                <a:tint val="78000"/>
                <a:alpha val="92000"/>
                <a:satMod val="109000"/>
                <a:lumMod val="100000"/>
              </a:schemeClr>
            </a:gs>
          </a:gsLst>
          <a:lin ang="5400000" scaled="0"/>
        </a:gradFill>
        <a:gradFill rotWithShape="1">
          <a:gsLst>
            <a:gs pos="0">
              <a:schemeClr val="phClr">
                <a:tint val="98000"/>
                <a:satMod val="110000"/>
                <a:lumMod val="104000"/>
              </a:schemeClr>
            </a:gs>
            <a:gs pos="69000">
              <a:schemeClr val="phClr">
                <a:shade val="88000"/>
                <a:satMod val="130000"/>
                <a:lumMod val="92000"/>
              </a:schemeClr>
            </a:gs>
            <a:gs pos="100000">
              <a:schemeClr val="phClr">
                <a:shade val="78000"/>
                <a:satMod val="130000"/>
                <a:lumMod val="92000"/>
              </a:schemeClr>
            </a:gs>
          </a:gsLst>
          <a:lin ang="5400000" scaled="0"/>
        </a:gradFill>
      </a:fillStyleLst>
      <a:lnStyleLst>
        <a:ln w="9525" cap="flat" cmpd="sng" algn="ctr">
          <a:solidFill>
            <a:schemeClr val="ph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effectStyle>
        <a:effectStyle>
          <a:effectLst>
            <a:outerShdw blurRad="50800" dist="50800" dir="5400000" sx="96000" sy="96000" rotWithShape="0">
              <a:srgbClr val="000000">
                <a:alpha val="48000"/>
              </a:srgbClr>
            </a:outerShdw>
          </a:effectLst>
          <a:scene3d>
            <a:camera prst="orthographicFront">
              <a:rot lat="0" lon="0" rev="0"/>
            </a:camera>
            <a:lightRig rig="balanced" dir="t">
              <a:rot lat="0" lon="0" rev="1080000"/>
            </a:lightRig>
          </a:scene3d>
          <a:sp3d>
            <a:bevelT w="38100" h="12700" prst="softRound"/>
          </a:sp3d>
        </a:effectStyle>
      </a:effectStyleLst>
      <a:bgFillStyleLst>
        <a:solidFill>
          <a:schemeClr val="phClr"/>
        </a:solidFill>
        <a:solidFill>
          <a:schemeClr val="phClr"/>
        </a:solidFill>
        <a:gradFill rotWithShape="1">
          <a:gsLst>
            <a:gs pos="0">
              <a:schemeClr val="phClr">
                <a:tint val="94000"/>
                <a:satMod val="80000"/>
                <a:lumMod val="106000"/>
              </a:schemeClr>
            </a:gs>
            <a:gs pos="100000">
              <a:schemeClr val="phClr">
                <a:shade val="80000"/>
              </a:schemeClr>
            </a:gs>
          </a:gsLst>
          <a:path path="circle">
            <a:fillToRect l="43000" r="43000" b="100000"/>
          </a:path>
        </a:gradFill>
      </a:bgFillStyleLst>
    </a:fmtScheme>
  </a:themeElements>
  <a:objectDefaults/>
  <a:extraClrSchemeLst/>
  <a:extLst>
    <a:ext uri="{05A4C25C-085E-4340-85A3-A5531E510DB2}">
      <thm15:themeFamily xmlns:thm15="http://schemas.microsoft.com/office/thememl/2012/main" name="Gallery" id="{BBFCD31E-59A1-489D-B089-A3EAD7CAE12E}" vid="{F5E91637-A7B6-4E27-B710-77DA7014EE1E}"/>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48</TotalTime>
  <Words>1678</Words>
  <Application>Microsoft Office PowerPoint</Application>
  <PresentationFormat>On-screen Show (4:3)</PresentationFormat>
  <Paragraphs>249</Paragraphs>
  <Slides>33</Slides>
  <Notes>12</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33</vt:i4>
      </vt:variant>
    </vt:vector>
  </HeadingPairs>
  <TitlesOfParts>
    <vt:vector size="39" baseType="lpstr">
      <vt:lpstr>Arial</vt:lpstr>
      <vt:lpstr>Arial Black</vt:lpstr>
      <vt:lpstr>Calibri</vt:lpstr>
      <vt:lpstr>Gill Sans MT</vt:lpstr>
      <vt:lpstr>Helvetica</vt:lpstr>
      <vt:lpstr>Gallery</vt:lpstr>
      <vt:lpstr>BMSW6101 EMERGENT LEADERSHIP SKILLS  FOR THE WORKPLACE</vt:lpstr>
      <vt:lpstr>Module Aim</vt:lpstr>
      <vt:lpstr>Module objectives</vt:lpstr>
      <vt:lpstr>What is an organisation?</vt:lpstr>
      <vt:lpstr>Operating sectors</vt:lpstr>
      <vt:lpstr>Why do organisations exist? </vt:lpstr>
      <vt:lpstr>PowerPoint Presentation</vt:lpstr>
      <vt:lpstr>Moving from traditional  to re-engineered values (i)</vt:lpstr>
      <vt:lpstr>Moving from traditional to  re-engineered values (ii)</vt:lpstr>
      <vt:lpstr>The Role of a Leader</vt:lpstr>
      <vt:lpstr>Roles of a Leader</vt:lpstr>
      <vt:lpstr>Some quotes....</vt:lpstr>
      <vt:lpstr>Activity 1</vt:lpstr>
      <vt:lpstr>Charles Manson</vt:lpstr>
      <vt:lpstr>PowerPoint Presentation</vt:lpstr>
      <vt:lpstr>Nelson Mandela</vt:lpstr>
      <vt:lpstr>PowerPoint Presentation</vt:lpstr>
      <vt:lpstr>Richard Branson</vt:lpstr>
      <vt:lpstr>PowerPoint Presentation</vt:lpstr>
      <vt:lpstr>Leadership v Management </vt:lpstr>
      <vt:lpstr>The Meaning of Leadership</vt:lpstr>
      <vt:lpstr>Close relationship between management and leadership</vt:lpstr>
      <vt:lpstr>The importance of leadership </vt:lpstr>
      <vt:lpstr>Management/Leadership</vt:lpstr>
      <vt:lpstr>Leaders....</vt:lpstr>
      <vt:lpstr>Or.....</vt:lpstr>
      <vt:lpstr>A thought provoker…</vt:lpstr>
      <vt:lpstr>Differences</vt:lpstr>
      <vt:lpstr>Differences</vt:lpstr>
      <vt:lpstr>Create an inspiring vision</vt:lpstr>
      <vt:lpstr>Leading change &amp; objective setting</vt:lpstr>
      <vt:lpstr>7 Ways of studying  managerial leadership</vt:lpstr>
      <vt:lpstr>Assignment Preparation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BMSW6101 EMERGENT LEADERSHIP SKILLS  FOR THE WORKPLACE</dc:title>
  <dc:creator>Marie Pitson</dc:creator>
  <cp:lastModifiedBy>Marie Pitson</cp:lastModifiedBy>
  <cp:revision>2</cp:revision>
  <dcterms:created xsi:type="dcterms:W3CDTF">2020-10-06T10:55:03Z</dcterms:created>
  <dcterms:modified xsi:type="dcterms:W3CDTF">2020-10-06T11:44:01Z</dcterms:modified>
</cp:coreProperties>
</file>