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4" r:id="rId6"/>
    <p:sldId id="263" r:id="rId7"/>
    <p:sldId id="260" r:id="rId8"/>
    <p:sldId id="265" r:id="rId9"/>
    <p:sldId id="261" r:id="rId10"/>
    <p:sldId id="273" r:id="rId11"/>
    <p:sldId id="267" r:id="rId12"/>
    <p:sldId id="262" r:id="rId13"/>
    <p:sldId id="266" r:id="rId14"/>
    <p:sldId id="277" r:id="rId15"/>
    <p:sldId id="278" r:id="rId16"/>
    <p:sldId id="279" r:id="rId17"/>
    <p:sldId id="280" r:id="rId18"/>
    <p:sldId id="281" r:id="rId19"/>
    <p:sldId id="269" r:id="rId20"/>
    <p:sldId id="268" r:id="rId21"/>
    <p:sldId id="270" r:id="rId22"/>
    <p:sldId id="271" r:id="rId23"/>
    <p:sldId id="282" r:id="rId24"/>
    <p:sldId id="283" r:id="rId25"/>
    <p:sldId id="284" r:id="rId26"/>
    <p:sldId id="286" r:id="rId27"/>
    <p:sldId id="287" r:id="rId28"/>
    <p:sldId id="28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17145D-5F21-4B3E-B09D-8FBBBFDB0DE4}" v="26" dt="2026-10-18T16:58:50.2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83" d="100"/>
          <a:sy n="83" d="100"/>
        </p:scale>
        <p:origin x="10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225E6-45D0-A2F9-1647-95102B9C1E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242AAA-6F6D-EA6B-80A0-BD2884A31E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77CA5E-E707-9BE3-DA98-F1C3E16D0478}"/>
              </a:ext>
            </a:extLst>
          </p:cNvPr>
          <p:cNvSpPr>
            <a:spLocks noGrp="1"/>
          </p:cNvSpPr>
          <p:nvPr>
            <p:ph type="dt" sz="half" idx="10"/>
          </p:nvPr>
        </p:nvSpPr>
        <p:spPr/>
        <p:txBody>
          <a:bodyPr/>
          <a:lstStyle/>
          <a:p>
            <a:fld id="{165D1AD0-A5F3-4CDF-B72E-8EFA8CAA374E}" type="datetimeFigureOut">
              <a:rPr lang="en-GB" smtClean="0"/>
              <a:t>18/10/2026</a:t>
            </a:fld>
            <a:endParaRPr lang="en-GB"/>
          </a:p>
        </p:txBody>
      </p:sp>
      <p:sp>
        <p:nvSpPr>
          <p:cNvPr id="5" name="Footer Placeholder 4">
            <a:extLst>
              <a:ext uri="{FF2B5EF4-FFF2-40B4-BE49-F238E27FC236}">
                <a16:creationId xmlns:a16="http://schemas.microsoft.com/office/drawing/2014/main" id="{620B8970-38A3-0DD7-8B91-33B8678106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8BF43C-AE3D-C7AE-8A7D-E9B45432E11C}"/>
              </a:ext>
            </a:extLst>
          </p:cNvPr>
          <p:cNvSpPr>
            <a:spLocks noGrp="1"/>
          </p:cNvSpPr>
          <p:nvPr>
            <p:ph type="sldNum" sz="quarter" idx="12"/>
          </p:nvPr>
        </p:nvSpPr>
        <p:spPr/>
        <p:txBody>
          <a:bodyPr/>
          <a:lstStyle/>
          <a:p>
            <a:fld id="{F55ACEB9-4708-4EE7-901A-68BBD3DC5B59}" type="slidenum">
              <a:rPr lang="en-GB" smtClean="0"/>
              <a:t>‹#›</a:t>
            </a:fld>
            <a:endParaRPr lang="en-GB"/>
          </a:p>
        </p:txBody>
      </p:sp>
    </p:spTree>
    <p:extLst>
      <p:ext uri="{BB962C8B-B14F-4D97-AF65-F5344CB8AC3E}">
        <p14:creationId xmlns:p14="http://schemas.microsoft.com/office/powerpoint/2010/main" val="3385747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6327C-5D32-F645-2E78-0BCD4E3474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B0B962-5045-C55E-8BA9-4AA54B5086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131161-D061-FEC6-8ADD-EB532E43ACF1}"/>
              </a:ext>
            </a:extLst>
          </p:cNvPr>
          <p:cNvSpPr>
            <a:spLocks noGrp="1"/>
          </p:cNvSpPr>
          <p:nvPr>
            <p:ph type="dt" sz="half" idx="10"/>
          </p:nvPr>
        </p:nvSpPr>
        <p:spPr/>
        <p:txBody>
          <a:bodyPr/>
          <a:lstStyle/>
          <a:p>
            <a:fld id="{165D1AD0-A5F3-4CDF-B72E-8EFA8CAA374E}" type="datetimeFigureOut">
              <a:rPr lang="en-GB" smtClean="0"/>
              <a:t>18/10/2026</a:t>
            </a:fld>
            <a:endParaRPr lang="en-GB"/>
          </a:p>
        </p:txBody>
      </p:sp>
      <p:sp>
        <p:nvSpPr>
          <p:cNvPr id="5" name="Footer Placeholder 4">
            <a:extLst>
              <a:ext uri="{FF2B5EF4-FFF2-40B4-BE49-F238E27FC236}">
                <a16:creationId xmlns:a16="http://schemas.microsoft.com/office/drawing/2014/main" id="{BFBE15A2-ECB5-ECB7-AB70-A9EF2A137D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E48E7-EDE2-E15C-5A40-0990875B69E3}"/>
              </a:ext>
            </a:extLst>
          </p:cNvPr>
          <p:cNvSpPr>
            <a:spLocks noGrp="1"/>
          </p:cNvSpPr>
          <p:nvPr>
            <p:ph type="sldNum" sz="quarter" idx="12"/>
          </p:nvPr>
        </p:nvSpPr>
        <p:spPr/>
        <p:txBody>
          <a:bodyPr/>
          <a:lstStyle/>
          <a:p>
            <a:fld id="{F55ACEB9-4708-4EE7-901A-68BBD3DC5B59}" type="slidenum">
              <a:rPr lang="en-GB" smtClean="0"/>
              <a:t>‹#›</a:t>
            </a:fld>
            <a:endParaRPr lang="en-GB"/>
          </a:p>
        </p:txBody>
      </p:sp>
    </p:spTree>
    <p:extLst>
      <p:ext uri="{BB962C8B-B14F-4D97-AF65-F5344CB8AC3E}">
        <p14:creationId xmlns:p14="http://schemas.microsoft.com/office/powerpoint/2010/main" val="656207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B043A-2C77-3003-16DA-2B00317E4A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94203E7-6AA6-11B3-C797-762A5EF714F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01B3A6-1C95-429D-7749-9956EC968313}"/>
              </a:ext>
            </a:extLst>
          </p:cNvPr>
          <p:cNvSpPr>
            <a:spLocks noGrp="1"/>
          </p:cNvSpPr>
          <p:nvPr>
            <p:ph type="dt" sz="half" idx="10"/>
          </p:nvPr>
        </p:nvSpPr>
        <p:spPr/>
        <p:txBody>
          <a:bodyPr/>
          <a:lstStyle/>
          <a:p>
            <a:fld id="{165D1AD0-A5F3-4CDF-B72E-8EFA8CAA374E}" type="datetimeFigureOut">
              <a:rPr lang="en-GB" smtClean="0"/>
              <a:t>18/10/2026</a:t>
            </a:fld>
            <a:endParaRPr lang="en-GB"/>
          </a:p>
        </p:txBody>
      </p:sp>
      <p:sp>
        <p:nvSpPr>
          <p:cNvPr id="5" name="Footer Placeholder 4">
            <a:extLst>
              <a:ext uri="{FF2B5EF4-FFF2-40B4-BE49-F238E27FC236}">
                <a16:creationId xmlns:a16="http://schemas.microsoft.com/office/drawing/2014/main" id="{808EA4C5-4FB7-3DD1-B5EC-7B8251A40F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BF9BD3-60BB-87D1-A03E-F4676D27BF30}"/>
              </a:ext>
            </a:extLst>
          </p:cNvPr>
          <p:cNvSpPr>
            <a:spLocks noGrp="1"/>
          </p:cNvSpPr>
          <p:nvPr>
            <p:ph type="sldNum" sz="quarter" idx="12"/>
          </p:nvPr>
        </p:nvSpPr>
        <p:spPr/>
        <p:txBody>
          <a:bodyPr/>
          <a:lstStyle/>
          <a:p>
            <a:fld id="{F55ACEB9-4708-4EE7-901A-68BBD3DC5B59}" type="slidenum">
              <a:rPr lang="en-GB" smtClean="0"/>
              <a:t>‹#›</a:t>
            </a:fld>
            <a:endParaRPr lang="en-GB"/>
          </a:p>
        </p:txBody>
      </p:sp>
    </p:spTree>
    <p:extLst>
      <p:ext uri="{BB962C8B-B14F-4D97-AF65-F5344CB8AC3E}">
        <p14:creationId xmlns:p14="http://schemas.microsoft.com/office/powerpoint/2010/main" val="3631880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E31A1-32CF-1CC6-62FF-39E66C21BF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10FA4A-1C41-F818-A498-E4E39028F3D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F48724-C4C8-49CF-AC13-90EC9CB553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539445-7F8A-7BF9-AAB1-41810EB996DC}"/>
              </a:ext>
            </a:extLst>
          </p:cNvPr>
          <p:cNvSpPr>
            <a:spLocks noGrp="1"/>
          </p:cNvSpPr>
          <p:nvPr>
            <p:ph type="dt" sz="half" idx="10"/>
          </p:nvPr>
        </p:nvSpPr>
        <p:spPr/>
        <p:txBody>
          <a:bodyPr/>
          <a:lstStyle/>
          <a:p>
            <a:fld id="{165D1AD0-A5F3-4CDF-B72E-8EFA8CAA374E}" type="datetimeFigureOut">
              <a:rPr lang="en-GB" smtClean="0"/>
              <a:t>18/10/2026</a:t>
            </a:fld>
            <a:endParaRPr lang="en-GB"/>
          </a:p>
        </p:txBody>
      </p:sp>
      <p:sp>
        <p:nvSpPr>
          <p:cNvPr id="6" name="Footer Placeholder 5">
            <a:extLst>
              <a:ext uri="{FF2B5EF4-FFF2-40B4-BE49-F238E27FC236}">
                <a16:creationId xmlns:a16="http://schemas.microsoft.com/office/drawing/2014/main" id="{7D4BFF49-2DA8-E35E-44E9-440238DC26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5BEBCD-E02D-11D2-C06F-69FC566C4225}"/>
              </a:ext>
            </a:extLst>
          </p:cNvPr>
          <p:cNvSpPr>
            <a:spLocks noGrp="1"/>
          </p:cNvSpPr>
          <p:nvPr>
            <p:ph type="sldNum" sz="quarter" idx="12"/>
          </p:nvPr>
        </p:nvSpPr>
        <p:spPr/>
        <p:txBody>
          <a:bodyPr/>
          <a:lstStyle/>
          <a:p>
            <a:fld id="{F55ACEB9-4708-4EE7-901A-68BBD3DC5B59}" type="slidenum">
              <a:rPr lang="en-GB" smtClean="0"/>
              <a:t>‹#›</a:t>
            </a:fld>
            <a:endParaRPr lang="en-GB"/>
          </a:p>
        </p:txBody>
      </p:sp>
    </p:spTree>
    <p:extLst>
      <p:ext uri="{BB962C8B-B14F-4D97-AF65-F5344CB8AC3E}">
        <p14:creationId xmlns:p14="http://schemas.microsoft.com/office/powerpoint/2010/main" val="2018687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22079-33AF-CDBA-BD06-BAB2EF836F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24C1D5-3393-A52C-E2A9-0AA31C4375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9322CB8-E4BE-002A-F6E6-C97B35B592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6F3485-F2A1-47FF-F6D3-FD4BB250C9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0CB4A9-300C-8865-7F81-79D1D8BBF5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4D3E07-E86F-D351-7667-5AEA0B4B674A}"/>
              </a:ext>
            </a:extLst>
          </p:cNvPr>
          <p:cNvSpPr>
            <a:spLocks noGrp="1"/>
          </p:cNvSpPr>
          <p:nvPr>
            <p:ph type="dt" sz="half" idx="10"/>
          </p:nvPr>
        </p:nvSpPr>
        <p:spPr/>
        <p:txBody>
          <a:bodyPr/>
          <a:lstStyle/>
          <a:p>
            <a:fld id="{165D1AD0-A5F3-4CDF-B72E-8EFA8CAA374E}" type="datetimeFigureOut">
              <a:rPr lang="en-GB" smtClean="0"/>
              <a:t>18/10/2026</a:t>
            </a:fld>
            <a:endParaRPr lang="en-GB"/>
          </a:p>
        </p:txBody>
      </p:sp>
      <p:sp>
        <p:nvSpPr>
          <p:cNvPr id="8" name="Footer Placeholder 7">
            <a:extLst>
              <a:ext uri="{FF2B5EF4-FFF2-40B4-BE49-F238E27FC236}">
                <a16:creationId xmlns:a16="http://schemas.microsoft.com/office/drawing/2014/main" id="{97A18F19-B71D-2697-CC54-8B8021B8C3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A3CCA2E-8E08-E717-B6B8-8EDAFD169454}"/>
              </a:ext>
            </a:extLst>
          </p:cNvPr>
          <p:cNvSpPr>
            <a:spLocks noGrp="1"/>
          </p:cNvSpPr>
          <p:nvPr>
            <p:ph type="sldNum" sz="quarter" idx="12"/>
          </p:nvPr>
        </p:nvSpPr>
        <p:spPr/>
        <p:txBody>
          <a:bodyPr/>
          <a:lstStyle/>
          <a:p>
            <a:fld id="{F55ACEB9-4708-4EE7-901A-68BBD3DC5B59}" type="slidenum">
              <a:rPr lang="en-GB" smtClean="0"/>
              <a:t>‹#›</a:t>
            </a:fld>
            <a:endParaRPr lang="en-GB"/>
          </a:p>
        </p:txBody>
      </p:sp>
    </p:spTree>
    <p:extLst>
      <p:ext uri="{BB962C8B-B14F-4D97-AF65-F5344CB8AC3E}">
        <p14:creationId xmlns:p14="http://schemas.microsoft.com/office/powerpoint/2010/main" val="1720162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B8D0C-C9FF-939E-C3AC-678D938569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AFD135-7A9D-452F-CC6E-DD5DC944C714}"/>
              </a:ext>
            </a:extLst>
          </p:cNvPr>
          <p:cNvSpPr>
            <a:spLocks noGrp="1"/>
          </p:cNvSpPr>
          <p:nvPr>
            <p:ph type="dt" sz="half" idx="10"/>
          </p:nvPr>
        </p:nvSpPr>
        <p:spPr/>
        <p:txBody>
          <a:bodyPr/>
          <a:lstStyle/>
          <a:p>
            <a:fld id="{165D1AD0-A5F3-4CDF-B72E-8EFA8CAA374E}" type="datetimeFigureOut">
              <a:rPr lang="en-GB" smtClean="0"/>
              <a:t>18/10/2026</a:t>
            </a:fld>
            <a:endParaRPr lang="en-GB"/>
          </a:p>
        </p:txBody>
      </p:sp>
      <p:sp>
        <p:nvSpPr>
          <p:cNvPr id="4" name="Footer Placeholder 3">
            <a:extLst>
              <a:ext uri="{FF2B5EF4-FFF2-40B4-BE49-F238E27FC236}">
                <a16:creationId xmlns:a16="http://schemas.microsoft.com/office/drawing/2014/main" id="{7357013C-8EB6-287C-DE45-C934EE3E00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54FD360-B924-5B79-72D6-29BA721EE9C4}"/>
              </a:ext>
            </a:extLst>
          </p:cNvPr>
          <p:cNvSpPr>
            <a:spLocks noGrp="1"/>
          </p:cNvSpPr>
          <p:nvPr>
            <p:ph type="sldNum" sz="quarter" idx="12"/>
          </p:nvPr>
        </p:nvSpPr>
        <p:spPr/>
        <p:txBody>
          <a:bodyPr/>
          <a:lstStyle/>
          <a:p>
            <a:fld id="{F55ACEB9-4708-4EE7-901A-68BBD3DC5B59}" type="slidenum">
              <a:rPr lang="en-GB" smtClean="0"/>
              <a:t>‹#›</a:t>
            </a:fld>
            <a:endParaRPr lang="en-GB"/>
          </a:p>
        </p:txBody>
      </p:sp>
    </p:spTree>
    <p:extLst>
      <p:ext uri="{BB962C8B-B14F-4D97-AF65-F5344CB8AC3E}">
        <p14:creationId xmlns:p14="http://schemas.microsoft.com/office/powerpoint/2010/main" val="2910270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5F38AB-9D81-3C13-6AE4-3B0776153AFB}"/>
              </a:ext>
            </a:extLst>
          </p:cNvPr>
          <p:cNvSpPr>
            <a:spLocks noGrp="1"/>
          </p:cNvSpPr>
          <p:nvPr>
            <p:ph type="dt" sz="half" idx="10"/>
          </p:nvPr>
        </p:nvSpPr>
        <p:spPr/>
        <p:txBody>
          <a:bodyPr/>
          <a:lstStyle/>
          <a:p>
            <a:fld id="{165D1AD0-A5F3-4CDF-B72E-8EFA8CAA374E}" type="datetimeFigureOut">
              <a:rPr lang="en-GB" smtClean="0"/>
              <a:t>18/10/2026</a:t>
            </a:fld>
            <a:endParaRPr lang="en-GB"/>
          </a:p>
        </p:txBody>
      </p:sp>
      <p:sp>
        <p:nvSpPr>
          <p:cNvPr id="3" name="Footer Placeholder 2">
            <a:extLst>
              <a:ext uri="{FF2B5EF4-FFF2-40B4-BE49-F238E27FC236}">
                <a16:creationId xmlns:a16="http://schemas.microsoft.com/office/drawing/2014/main" id="{FAA8E890-1C59-C78E-8BBA-C313B80F48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59AA84-C787-3AD2-F618-7CBB817AEDDE}"/>
              </a:ext>
            </a:extLst>
          </p:cNvPr>
          <p:cNvSpPr>
            <a:spLocks noGrp="1"/>
          </p:cNvSpPr>
          <p:nvPr>
            <p:ph type="sldNum" sz="quarter" idx="12"/>
          </p:nvPr>
        </p:nvSpPr>
        <p:spPr/>
        <p:txBody>
          <a:bodyPr/>
          <a:lstStyle/>
          <a:p>
            <a:fld id="{F55ACEB9-4708-4EE7-901A-68BBD3DC5B59}" type="slidenum">
              <a:rPr lang="en-GB" smtClean="0"/>
              <a:t>‹#›</a:t>
            </a:fld>
            <a:endParaRPr lang="en-GB"/>
          </a:p>
        </p:txBody>
      </p:sp>
    </p:spTree>
    <p:extLst>
      <p:ext uri="{BB962C8B-B14F-4D97-AF65-F5344CB8AC3E}">
        <p14:creationId xmlns:p14="http://schemas.microsoft.com/office/powerpoint/2010/main" val="1465504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8BE4C-0B9C-F197-6295-1FAD1CB8B6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F74EFA-5DD9-8E9D-6DDA-C976FC9189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224CB2-7F03-C078-E247-2F85478E4A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91849F-679A-5668-9F27-1F7C2CC4C857}"/>
              </a:ext>
            </a:extLst>
          </p:cNvPr>
          <p:cNvSpPr>
            <a:spLocks noGrp="1"/>
          </p:cNvSpPr>
          <p:nvPr>
            <p:ph type="dt" sz="half" idx="10"/>
          </p:nvPr>
        </p:nvSpPr>
        <p:spPr/>
        <p:txBody>
          <a:bodyPr/>
          <a:lstStyle/>
          <a:p>
            <a:fld id="{165D1AD0-A5F3-4CDF-B72E-8EFA8CAA374E}" type="datetimeFigureOut">
              <a:rPr lang="en-GB" smtClean="0"/>
              <a:t>18/10/2026</a:t>
            </a:fld>
            <a:endParaRPr lang="en-GB"/>
          </a:p>
        </p:txBody>
      </p:sp>
      <p:sp>
        <p:nvSpPr>
          <p:cNvPr id="6" name="Footer Placeholder 5">
            <a:extLst>
              <a:ext uri="{FF2B5EF4-FFF2-40B4-BE49-F238E27FC236}">
                <a16:creationId xmlns:a16="http://schemas.microsoft.com/office/drawing/2014/main" id="{550C75B2-0138-FF3F-400A-B1EA65E9FA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271DF0-6C51-34EF-0E13-927C2BFAE10D}"/>
              </a:ext>
            </a:extLst>
          </p:cNvPr>
          <p:cNvSpPr>
            <a:spLocks noGrp="1"/>
          </p:cNvSpPr>
          <p:nvPr>
            <p:ph type="sldNum" sz="quarter" idx="12"/>
          </p:nvPr>
        </p:nvSpPr>
        <p:spPr/>
        <p:txBody>
          <a:bodyPr/>
          <a:lstStyle/>
          <a:p>
            <a:fld id="{F55ACEB9-4708-4EE7-901A-68BBD3DC5B59}" type="slidenum">
              <a:rPr lang="en-GB" smtClean="0"/>
              <a:t>‹#›</a:t>
            </a:fld>
            <a:endParaRPr lang="en-GB"/>
          </a:p>
        </p:txBody>
      </p:sp>
    </p:spTree>
    <p:extLst>
      <p:ext uri="{BB962C8B-B14F-4D97-AF65-F5344CB8AC3E}">
        <p14:creationId xmlns:p14="http://schemas.microsoft.com/office/powerpoint/2010/main" val="152896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933D1-4D70-401F-4349-E7189A3DCC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A6E6C3-058B-4FFF-96FD-7C83530060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FCDAAB-4DFE-AB73-54FB-D5FE2D3A10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FFCCAF-04EB-13C3-80C9-66486D409222}"/>
              </a:ext>
            </a:extLst>
          </p:cNvPr>
          <p:cNvSpPr>
            <a:spLocks noGrp="1"/>
          </p:cNvSpPr>
          <p:nvPr>
            <p:ph type="dt" sz="half" idx="10"/>
          </p:nvPr>
        </p:nvSpPr>
        <p:spPr/>
        <p:txBody>
          <a:bodyPr/>
          <a:lstStyle/>
          <a:p>
            <a:fld id="{165D1AD0-A5F3-4CDF-B72E-8EFA8CAA374E}" type="datetimeFigureOut">
              <a:rPr lang="en-GB" smtClean="0"/>
              <a:t>18/10/2026</a:t>
            </a:fld>
            <a:endParaRPr lang="en-GB"/>
          </a:p>
        </p:txBody>
      </p:sp>
      <p:sp>
        <p:nvSpPr>
          <p:cNvPr id="6" name="Footer Placeholder 5">
            <a:extLst>
              <a:ext uri="{FF2B5EF4-FFF2-40B4-BE49-F238E27FC236}">
                <a16:creationId xmlns:a16="http://schemas.microsoft.com/office/drawing/2014/main" id="{8C4674D5-D678-23F7-57F9-A2DBDB70C9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ED803A-15AB-D788-EBF3-AAA7CF5DDA5B}"/>
              </a:ext>
            </a:extLst>
          </p:cNvPr>
          <p:cNvSpPr>
            <a:spLocks noGrp="1"/>
          </p:cNvSpPr>
          <p:nvPr>
            <p:ph type="sldNum" sz="quarter" idx="12"/>
          </p:nvPr>
        </p:nvSpPr>
        <p:spPr/>
        <p:txBody>
          <a:bodyPr/>
          <a:lstStyle/>
          <a:p>
            <a:fld id="{F55ACEB9-4708-4EE7-901A-68BBD3DC5B59}" type="slidenum">
              <a:rPr lang="en-GB" smtClean="0"/>
              <a:t>‹#›</a:t>
            </a:fld>
            <a:endParaRPr lang="en-GB"/>
          </a:p>
        </p:txBody>
      </p:sp>
    </p:spTree>
    <p:extLst>
      <p:ext uri="{BB962C8B-B14F-4D97-AF65-F5344CB8AC3E}">
        <p14:creationId xmlns:p14="http://schemas.microsoft.com/office/powerpoint/2010/main" val="1160291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9757A-1934-6060-9806-BDA26CAC43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B879F3-009C-91B4-8362-DC7167BFFF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693E4C-9B8C-7143-BA09-9C3781273B72}"/>
              </a:ext>
            </a:extLst>
          </p:cNvPr>
          <p:cNvSpPr>
            <a:spLocks noGrp="1"/>
          </p:cNvSpPr>
          <p:nvPr>
            <p:ph type="dt" sz="half" idx="10"/>
          </p:nvPr>
        </p:nvSpPr>
        <p:spPr/>
        <p:txBody>
          <a:bodyPr/>
          <a:lstStyle/>
          <a:p>
            <a:fld id="{165D1AD0-A5F3-4CDF-B72E-8EFA8CAA374E}" type="datetimeFigureOut">
              <a:rPr lang="en-GB" smtClean="0"/>
              <a:t>18/10/2026</a:t>
            </a:fld>
            <a:endParaRPr lang="en-GB"/>
          </a:p>
        </p:txBody>
      </p:sp>
      <p:sp>
        <p:nvSpPr>
          <p:cNvPr id="5" name="Footer Placeholder 4">
            <a:extLst>
              <a:ext uri="{FF2B5EF4-FFF2-40B4-BE49-F238E27FC236}">
                <a16:creationId xmlns:a16="http://schemas.microsoft.com/office/drawing/2014/main" id="{CA9A41A1-5EF7-8E4A-A174-D4CB8BF021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CE6C12-047F-940F-419C-F49431452F61}"/>
              </a:ext>
            </a:extLst>
          </p:cNvPr>
          <p:cNvSpPr>
            <a:spLocks noGrp="1"/>
          </p:cNvSpPr>
          <p:nvPr>
            <p:ph type="sldNum" sz="quarter" idx="12"/>
          </p:nvPr>
        </p:nvSpPr>
        <p:spPr/>
        <p:txBody>
          <a:bodyPr/>
          <a:lstStyle/>
          <a:p>
            <a:fld id="{F55ACEB9-4708-4EE7-901A-68BBD3DC5B59}" type="slidenum">
              <a:rPr lang="en-GB" smtClean="0"/>
              <a:t>‹#›</a:t>
            </a:fld>
            <a:endParaRPr lang="en-GB"/>
          </a:p>
        </p:txBody>
      </p:sp>
    </p:spTree>
    <p:extLst>
      <p:ext uri="{BB962C8B-B14F-4D97-AF65-F5344CB8AC3E}">
        <p14:creationId xmlns:p14="http://schemas.microsoft.com/office/powerpoint/2010/main" val="279203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6B316A-FB31-B027-1DF2-F9B6F8F719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C7056B-49BE-270B-6995-028D08360D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94A52B-99F6-3E63-4C5C-7FF11A56AE98}"/>
              </a:ext>
            </a:extLst>
          </p:cNvPr>
          <p:cNvSpPr>
            <a:spLocks noGrp="1"/>
          </p:cNvSpPr>
          <p:nvPr>
            <p:ph type="dt" sz="half" idx="10"/>
          </p:nvPr>
        </p:nvSpPr>
        <p:spPr/>
        <p:txBody>
          <a:bodyPr/>
          <a:lstStyle/>
          <a:p>
            <a:fld id="{165D1AD0-A5F3-4CDF-B72E-8EFA8CAA374E}" type="datetimeFigureOut">
              <a:rPr lang="en-GB" smtClean="0"/>
              <a:t>18/10/2026</a:t>
            </a:fld>
            <a:endParaRPr lang="en-GB"/>
          </a:p>
        </p:txBody>
      </p:sp>
      <p:sp>
        <p:nvSpPr>
          <p:cNvPr id="5" name="Footer Placeholder 4">
            <a:extLst>
              <a:ext uri="{FF2B5EF4-FFF2-40B4-BE49-F238E27FC236}">
                <a16:creationId xmlns:a16="http://schemas.microsoft.com/office/drawing/2014/main" id="{BB099065-4ED3-A7C6-34F9-6E6A856D23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807135-CF71-CA6F-DF01-73F106E90DA8}"/>
              </a:ext>
            </a:extLst>
          </p:cNvPr>
          <p:cNvSpPr>
            <a:spLocks noGrp="1"/>
          </p:cNvSpPr>
          <p:nvPr>
            <p:ph type="sldNum" sz="quarter" idx="12"/>
          </p:nvPr>
        </p:nvSpPr>
        <p:spPr/>
        <p:txBody>
          <a:bodyPr/>
          <a:lstStyle/>
          <a:p>
            <a:fld id="{F55ACEB9-4708-4EE7-901A-68BBD3DC5B59}" type="slidenum">
              <a:rPr lang="en-GB" smtClean="0"/>
              <a:t>‹#›</a:t>
            </a:fld>
            <a:endParaRPr lang="en-GB"/>
          </a:p>
        </p:txBody>
      </p:sp>
    </p:spTree>
    <p:extLst>
      <p:ext uri="{BB962C8B-B14F-4D97-AF65-F5344CB8AC3E}">
        <p14:creationId xmlns:p14="http://schemas.microsoft.com/office/powerpoint/2010/main" val="3607646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A0B456-6592-C1C2-051A-3B1CFA011A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991725-78AC-E1A6-2A79-C113321241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7FF0B8-9F33-7FF9-6D13-98E5C75BE8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65D1AD0-A5F3-4CDF-B72E-8EFA8CAA374E}" type="datetimeFigureOut">
              <a:rPr lang="en-GB" smtClean="0"/>
              <a:t>18/10/2026</a:t>
            </a:fld>
            <a:endParaRPr lang="en-GB"/>
          </a:p>
        </p:txBody>
      </p:sp>
      <p:sp>
        <p:nvSpPr>
          <p:cNvPr id="5" name="Footer Placeholder 4">
            <a:extLst>
              <a:ext uri="{FF2B5EF4-FFF2-40B4-BE49-F238E27FC236}">
                <a16:creationId xmlns:a16="http://schemas.microsoft.com/office/drawing/2014/main" id="{5C515E37-BEA4-A81C-FDDE-FFE91FD7BD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42564F8-A576-FC5C-5F5B-4D29623EB1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55ACEB9-4708-4EE7-901A-68BBD3DC5B59}" type="slidenum">
              <a:rPr lang="en-GB" smtClean="0"/>
              <a:t>‹#›</a:t>
            </a:fld>
            <a:endParaRPr lang="en-GB"/>
          </a:p>
        </p:txBody>
      </p:sp>
    </p:spTree>
    <p:extLst>
      <p:ext uri="{BB962C8B-B14F-4D97-AF65-F5344CB8AC3E}">
        <p14:creationId xmlns:p14="http://schemas.microsoft.com/office/powerpoint/2010/main" val="17604962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9C910-BF6C-AF3B-A155-106F1A2D12EA}"/>
              </a:ext>
            </a:extLst>
          </p:cNvPr>
          <p:cNvSpPr>
            <a:spLocks noGrp="1"/>
          </p:cNvSpPr>
          <p:nvPr>
            <p:ph type="ctrTitle"/>
          </p:nvPr>
        </p:nvSpPr>
        <p:spPr>
          <a:xfrm>
            <a:off x="1524000" y="2031012"/>
            <a:ext cx="9144000" cy="2387600"/>
          </a:xfrm>
        </p:spPr>
        <p:txBody>
          <a:bodyPr/>
          <a:lstStyle/>
          <a:p>
            <a:r>
              <a:rPr lang="en-GB" dirty="0"/>
              <a:t>Curriculum Planning and Assessment</a:t>
            </a:r>
          </a:p>
        </p:txBody>
      </p:sp>
    </p:spTree>
    <p:extLst>
      <p:ext uri="{BB962C8B-B14F-4D97-AF65-F5344CB8AC3E}">
        <p14:creationId xmlns:p14="http://schemas.microsoft.com/office/powerpoint/2010/main" val="1457985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7FCAB-22CA-EE3C-1A51-2FB5859C023A}"/>
              </a:ext>
            </a:extLst>
          </p:cNvPr>
          <p:cNvSpPr>
            <a:spLocks noGrp="1"/>
          </p:cNvSpPr>
          <p:nvPr>
            <p:ph type="title"/>
          </p:nvPr>
        </p:nvSpPr>
        <p:spPr/>
        <p:txBody>
          <a:bodyPr/>
          <a:lstStyle/>
          <a:p>
            <a:r>
              <a:rPr lang="en-GB" dirty="0"/>
              <a:t>Learning Objectives</a:t>
            </a:r>
          </a:p>
        </p:txBody>
      </p:sp>
      <p:sp>
        <p:nvSpPr>
          <p:cNvPr id="3" name="Content Placeholder 2">
            <a:extLst>
              <a:ext uri="{FF2B5EF4-FFF2-40B4-BE49-F238E27FC236}">
                <a16:creationId xmlns:a16="http://schemas.microsoft.com/office/drawing/2014/main" id="{1714E0E5-B58C-0F66-F7E0-9392DC58480F}"/>
              </a:ext>
            </a:extLst>
          </p:cNvPr>
          <p:cNvSpPr>
            <a:spLocks noGrp="1"/>
          </p:cNvSpPr>
          <p:nvPr>
            <p:ph idx="1"/>
          </p:nvPr>
        </p:nvSpPr>
        <p:spPr/>
        <p:txBody>
          <a:bodyPr>
            <a:normAutofit lnSpcReduction="10000"/>
          </a:bodyPr>
          <a:lstStyle/>
          <a:p>
            <a:r>
              <a:rPr lang="en-GB" dirty="0"/>
              <a:t>Explain why assessment should be planned within a curriculum plan.</a:t>
            </a:r>
          </a:p>
          <a:p>
            <a:r>
              <a:rPr lang="en-GB" dirty="0"/>
              <a:t>Distinguish between initial, diagnostic, formative and summative assessment. </a:t>
            </a:r>
          </a:p>
          <a:p>
            <a:r>
              <a:rPr lang="en-GB" dirty="0"/>
              <a:t>Identify appropriate assessment methods at different stages of a curriculum.</a:t>
            </a:r>
          </a:p>
          <a:p>
            <a:r>
              <a:rPr lang="en-GB" dirty="0"/>
              <a:t>Plan assessment opportunities that align with learning outcomes and teaching activities.</a:t>
            </a:r>
          </a:p>
          <a:p>
            <a:r>
              <a:rPr lang="en-GB" dirty="0"/>
              <a:t>Explain how assessment information can inform feedback, differentiation and future planning</a:t>
            </a:r>
          </a:p>
        </p:txBody>
      </p:sp>
    </p:spTree>
    <p:extLst>
      <p:ext uri="{BB962C8B-B14F-4D97-AF65-F5344CB8AC3E}">
        <p14:creationId xmlns:p14="http://schemas.microsoft.com/office/powerpoint/2010/main" val="3827987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37CB1-83F5-C2B7-F249-0079BB225113}"/>
              </a:ext>
            </a:extLst>
          </p:cNvPr>
          <p:cNvSpPr>
            <a:spLocks noGrp="1"/>
          </p:cNvSpPr>
          <p:nvPr>
            <p:ph type="title"/>
          </p:nvPr>
        </p:nvSpPr>
        <p:spPr/>
        <p:txBody>
          <a:bodyPr/>
          <a:lstStyle/>
          <a:p>
            <a:r>
              <a:rPr lang="en-GB" dirty="0"/>
              <a:t>Curriculum Planning</a:t>
            </a:r>
          </a:p>
        </p:txBody>
      </p:sp>
      <p:sp>
        <p:nvSpPr>
          <p:cNvPr id="3" name="Content Placeholder 2">
            <a:extLst>
              <a:ext uri="{FF2B5EF4-FFF2-40B4-BE49-F238E27FC236}">
                <a16:creationId xmlns:a16="http://schemas.microsoft.com/office/drawing/2014/main" id="{0F5148A5-10F3-3A4B-7B87-11E67C295892}"/>
              </a:ext>
            </a:extLst>
          </p:cNvPr>
          <p:cNvSpPr>
            <a:spLocks noGrp="1"/>
          </p:cNvSpPr>
          <p:nvPr>
            <p:ph idx="1"/>
          </p:nvPr>
        </p:nvSpPr>
        <p:spPr/>
        <p:txBody>
          <a:bodyPr/>
          <a:lstStyle/>
          <a:p>
            <a:r>
              <a:rPr lang="en-GB" dirty="0"/>
              <a:t>WHAT </a:t>
            </a:r>
          </a:p>
          <a:p>
            <a:pPr lvl="1"/>
            <a:r>
              <a:rPr lang="en-GB" dirty="0"/>
              <a:t>Is the curriculum about? </a:t>
            </a:r>
          </a:p>
          <a:p>
            <a:pPr lvl="1"/>
            <a:r>
              <a:rPr lang="en-GB" dirty="0"/>
              <a:t>Are the aims and objectives? </a:t>
            </a:r>
          </a:p>
          <a:p>
            <a:pPr lvl="1"/>
            <a:r>
              <a:rPr lang="en-GB" dirty="0"/>
              <a:t>Will be needed in terms of resources? </a:t>
            </a:r>
          </a:p>
          <a:p>
            <a:r>
              <a:rPr lang="en-GB" dirty="0"/>
              <a:t>WHO is the curriculum being designed for? </a:t>
            </a:r>
          </a:p>
          <a:p>
            <a:r>
              <a:rPr lang="en-GB" dirty="0"/>
              <a:t>WHY should it exist? </a:t>
            </a:r>
          </a:p>
          <a:p>
            <a:r>
              <a:rPr lang="en-GB" dirty="0"/>
              <a:t>WHEN will it be delivered? </a:t>
            </a:r>
          </a:p>
          <a:p>
            <a:r>
              <a:rPr lang="en-GB" dirty="0"/>
              <a:t>WHERE will it be delivered? </a:t>
            </a:r>
          </a:p>
          <a:p>
            <a:r>
              <a:rPr lang="en-GB" b="1" dirty="0">
                <a:solidFill>
                  <a:srgbClr val="FF0000"/>
                </a:solidFill>
              </a:rPr>
              <a:t>HOW will it be delivered, assessed and evaluated? </a:t>
            </a:r>
          </a:p>
        </p:txBody>
      </p:sp>
    </p:spTree>
    <p:extLst>
      <p:ext uri="{BB962C8B-B14F-4D97-AF65-F5344CB8AC3E}">
        <p14:creationId xmlns:p14="http://schemas.microsoft.com/office/powerpoint/2010/main" val="2000351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18167-A44C-9B58-EAA3-4CF708043E86}"/>
              </a:ext>
            </a:extLst>
          </p:cNvPr>
          <p:cNvSpPr>
            <a:spLocks noGrp="1"/>
          </p:cNvSpPr>
          <p:nvPr>
            <p:ph type="title"/>
          </p:nvPr>
        </p:nvSpPr>
        <p:spPr/>
        <p:txBody>
          <a:bodyPr/>
          <a:lstStyle/>
          <a:p>
            <a:r>
              <a:rPr lang="en-GB" dirty="0"/>
              <a:t>Factors Influencing Curriculum Design</a:t>
            </a:r>
          </a:p>
        </p:txBody>
      </p:sp>
      <p:sp>
        <p:nvSpPr>
          <p:cNvPr id="3" name="Content Placeholder 2">
            <a:extLst>
              <a:ext uri="{FF2B5EF4-FFF2-40B4-BE49-F238E27FC236}">
                <a16:creationId xmlns:a16="http://schemas.microsoft.com/office/drawing/2014/main" id="{E92E5B9A-DB60-353E-6A99-D97BD59CE08C}"/>
              </a:ext>
            </a:extLst>
          </p:cNvPr>
          <p:cNvSpPr>
            <a:spLocks noGrp="1"/>
          </p:cNvSpPr>
          <p:nvPr>
            <p:ph idx="1"/>
          </p:nvPr>
        </p:nvSpPr>
        <p:spPr/>
        <p:txBody>
          <a:bodyPr>
            <a:normAutofit lnSpcReduction="10000"/>
          </a:bodyPr>
          <a:lstStyle/>
          <a:p>
            <a:r>
              <a:rPr lang="en-GB" dirty="0"/>
              <a:t>Level of Unit/Module </a:t>
            </a:r>
          </a:p>
          <a:p>
            <a:r>
              <a:rPr lang="en-GB" dirty="0"/>
              <a:t>Course Aims/Objectives </a:t>
            </a:r>
          </a:p>
          <a:p>
            <a:r>
              <a:rPr lang="en-GB" dirty="0"/>
              <a:t>Course Content </a:t>
            </a:r>
          </a:p>
          <a:p>
            <a:r>
              <a:rPr lang="en-GB" dirty="0"/>
              <a:t>Number/Length of Sessions </a:t>
            </a:r>
          </a:p>
          <a:p>
            <a:r>
              <a:rPr lang="en-GB" dirty="0"/>
              <a:t>Time Available </a:t>
            </a:r>
          </a:p>
          <a:p>
            <a:r>
              <a:rPr lang="en-GB" dirty="0"/>
              <a:t>Teaching Strategies </a:t>
            </a:r>
          </a:p>
          <a:p>
            <a:r>
              <a:rPr lang="en-GB" b="1" dirty="0">
                <a:solidFill>
                  <a:srgbClr val="FF0000"/>
                </a:solidFill>
              </a:rPr>
              <a:t>Assessment Techniques and Outcomes </a:t>
            </a:r>
          </a:p>
          <a:p>
            <a:r>
              <a:rPr lang="en-GB" dirty="0"/>
              <a:t>Resources Needed </a:t>
            </a:r>
          </a:p>
          <a:p>
            <a:r>
              <a:rPr lang="en-GB" dirty="0"/>
              <a:t>Reading Requirements. </a:t>
            </a:r>
          </a:p>
        </p:txBody>
      </p:sp>
    </p:spTree>
    <p:extLst>
      <p:ext uri="{BB962C8B-B14F-4D97-AF65-F5344CB8AC3E}">
        <p14:creationId xmlns:p14="http://schemas.microsoft.com/office/powerpoint/2010/main" val="4050755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8E985-CE3B-3530-A2D7-4D8D0A61489B}"/>
              </a:ext>
            </a:extLst>
          </p:cNvPr>
          <p:cNvSpPr>
            <a:spLocks noGrp="1"/>
          </p:cNvSpPr>
          <p:nvPr>
            <p:ph type="title"/>
          </p:nvPr>
        </p:nvSpPr>
        <p:spPr/>
        <p:txBody>
          <a:bodyPr/>
          <a:lstStyle/>
          <a:p>
            <a:r>
              <a:rPr lang="en-GB" dirty="0"/>
              <a:t>What are your experiences of assessment?</a:t>
            </a:r>
          </a:p>
        </p:txBody>
      </p:sp>
      <p:sp>
        <p:nvSpPr>
          <p:cNvPr id="3" name="Content Placeholder 2">
            <a:extLst>
              <a:ext uri="{FF2B5EF4-FFF2-40B4-BE49-F238E27FC236}">
                <a16:creationId xmlns:a16="http://schemas.microsoft.com/office/drawing/2014/main" id="{42686946-39B1-55B4-0EFB-53B3AA9ACBCD}"/>
              </a:ext>
            </a:extLst>
          </p:cNvPr>
          <p:cNvSpPr>
            <a:spLocks noGrp="1"/>
          </p:cNvSpPr>
          <p:nvPr>
            <p:ph idx="1"/>
          </p:nvPr>
        </p:nvSpPr>
        <p:spPr/>
        <p:txBody>
          <a:bodyPr/>
          <a:lstStyle/>
          <a:p>
            <a:pPr marL="0" indent="0">
              <a:buNone/>
            </a:pPr>
            <a:r>
              <a:rPr lang="en-GB" dirty="0"/>
              <a:t>Think about your assessment experiences to date as:</a:t>
            </a:r>
          </a:p>
          <a:p>
            <a:pPr marL="0" indent="0">
              <a:buNone/>
            </a:pPr>
            <a:endParaRPr lang="en-GB" dirty="0"/>
          </a:p>
          <a:p>
            <a:r>
              <a:rPr lang="en-GB" dirty="0"/>
              <a:t>A student</a:t>
            </a:r>
          </a:p>
          <a:p>
            <a:r>
              <a:rPr lang="en-GB" dirty="0"/>
              <a:t>An educator</a:t>
            </a:r>
          </a:p>
        </p:txBody>
      </p:sp>
    </p:spTree>
    <p:extLst>
      <p:ext uri="{BB962C8B-B14F-4D97-AF65-F5344CB8AC3E}">
        <p14:creationId xmlns:p14="http://schemas.microsoft.com/office/powerpoint/2010/main" val="1240660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3B3D8-2F3D-7EFE-07B5-C7AEB95EBB79}"/>
              </a:ext>
            </a:extLst>
          </p:cNvPr>
          <p:cNvSpPr>
            <a:spLocks noGrp="1"/>
          </p:cNvSpPr>
          <p:nvPr>
            <p:ph type="title"/>
          </p:nvPr>
        </p:nvSpPr>
        <p:spPr/>
        <p:txBody>
          <a:bodyPr/>
          <a:lstStyle/>
          <a:p>
            <a:r>
              <a:rPr lang="en-GB" dirty="0"/>
              <a:t>Why do we assess learners in education?</a:t>
            </a:r>
          </a:p>
        </p:txBody>
      </p:sp>
      <p:sp>
        <p:nvSpPr>
          <p:cNvPr id="3" name="Content Placeholder 2">
            <a:extLst>
              <a:ext uri="{FF2B5EF4-FFF2-40B4-BE49-F238E27FC236}">
                <a16:creationId xmlns:a16="http://schemas.microsoft.com/office/drawing/2014/main" id="{76537866-0840-F02F-C613-66B443EE6095}"/>
              </a:ext>
            </a:extLst>
          </p:cNvPr>
          <p:cNvSpPr>
            <a:spLocks noGrp="1"/>
          </p:cNvSpPr>
          <p:nvPr>
            <p:ph idx="1"/>
          </p:nvPr>
        </p:nvSpPr>
        <p:spPr/>
        <p:txBody>
          <a:bodyPr/>
          <a:lstStyle/>
          <a:p>
            <a:pPr marL="0" indent="0">
              <a:buNone/>
            </a:pPr>
            <a:r>
              <a:rPr lang="en-GB" dirty="0"/>
              <a:t>Race (2005) assessment drives learning for students and they devote energy to those aspects which count towards their final grade, often at the expense of other elements that could enhance the quality of their overall learning. </a:t>
            </a:r>
          </a:p>
          <a:p>
            <a:pPr marL="0" indent="0">
              <a:buNone/>
            </a:pPr>
            <a:endParaRPr lang="en-GB" dirty="0"/>
          </a:p>
          <a:p>
            <a:pPr marL="0" indent="0">
              <a:buNone/>
            </a:pPr>
            <a:r>
              <a:rPr lang="en-GB" dirty="0"/>
              <a:t>Therefore, it is important that we consider how we can use assessment to our best advantage to acknowledge this with our learner</a:t>
            </a:r>
          </a:p>
        </p:txBody>
      </p:sp>
    </p:spTree>
    <p:extLst>
      <p:ext uri="{BB962C8B-B14F-4D97-AF65-F5344CB8AC3E}">
        <p14:creationId xmlns:p14="http://schemas.microsoft.com/office/powerpoint/2010/main" val="1953002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B7752-029A-F188-EF01-E6DCD972A580}"/>
              </a:ext>
            </a:extLst>
          </p:cNvPr>
          <p:cNvSpPr>
            <a:spLocks noGrp="1"/>
          </p:cNvSpPr>
          <p:nvPr>
            <p:ph type="title"/>
          </p:nvPr>
        </p:nvSpPr>
        <p:spPr/>
        <p:txBody>
          <a:bodyPr/>
          <a:lstStyle/>
          <a:p>
            <a:r>
              <a:rPr lang="en-GB" dirty="0"/>
              <a:t>What is the function of assessment?</a:t>
            </a:r>
          </a:p>
        </p:txBody>
      </p:sp>
      <p:sp>
        <p:nvSpPr>
          <p:cNvPr id="3" name="Content Placeholder 2">
            <a:extLst>
              <a:ext uri="{FF2B5EF4-FFF2-40B4-BE49-F238E27FC236}">
                <a16:creationId xmlns:a16="http://schemas.microsoft.com/office/drawing/2014/main" id="{B1887617-7446-CEA8-B2B0-59626EFB84BE}"/>
              </a:ext>
            </a:extLst>
          </p:cNvPr>
          <p:cNvSpPr>
            <a:spLocks noGrp="1"/>
          </p:cNvSpPr>
          <p:nvPr>
            <p:ph idx="1"/>
          </p:nvPr>
        </p:nvSpPr>
        <p:spPr/>
        <p:txBody>
          <a:bodyPr/>
          <a:lstStyle/>
          <a:p>
            <a:r>
              <a:rPr lang="en-GB" dirty="0"/>
              <a:t>It is essential for measuring the extent of student learning:</a:t>
            </a:r>
          </a:p>
          <a:p>
            <a:endParaRPr lang="en-GB" dirty="0"/>
          </a:p>
          <a:p>
            <a:r>
              <a:rPr lang="en-GB" dirty="0"/>
              <a:t>Assessment of learning </a:t>
            </a:r>
          </a:p>
          <a:p>
            <a:r>
              <a:rPr lang="en-GB" dirty="0"/>
              <a:t>Assessment as learning</a:t>
            </a:r>
          </a:p>
          <a:p>
            <a:r>
              <a:rPr lang="en-GB" dirty="0"/>
              <a:t>Assessment for learning </a:t>
            </a:r>
          </a:p>
        </p:txBody>
      </p:sp>
    </p:spTree>
    <p:extLst>
      <p:ext uri="{BB962C8B-B14F-4D97-AF65-F5344CB8AC3E}">
        <p14:creationId xmlns:p14="http://schemas.microsoft.com/office/powerpoint/2010/main" val="460517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AB849-97A1-BE26-D1ED-670588B9EA25}"/>
              </a:ext>
            </a:extLst>
          </p:cNvPr>
          <p:cNvSpPr>
            <a:spLocks noGrp="1"/>
          </p:cNvSpPr>
          <p:nvPr>
            <p:ph type="title"/>
          </p:nvPr>
        </p:nvSpPr>
        <p:spPr/>
        <p:txBody>
          <a:bodyPr/>
          <a:lstStyle/>
          <a:p>
            <a:r>
              <a:rPr lang="en-GB" dirty="0"/>
              <a:t>Assessment </a:t>
            </a:r>
            <a:r>
              <a:rPr lang="en-GB" b="1" dirty="0">
                <a:solidFill>
                  <a:srgbClr val="FF0000"/>
                </a:solidFill>
              </a:rPr>
              <a:t>for</a:t>
            </a:r>
            <a:r>
              <a:rPr lang="en-GB" dirty="0"/>
              <a:t>, </a:t>
            </a:r>
            <a:r>
              <a:rPr lang="en-GB" b="1" dirty="0">
                <a:solidFill>
                  <a:srgbClr val="FF0000"/>
                </a:solidFill>
              </a:rPr>
              <a:t>as</a:t>
            </a:r>
            <a:r>
              <a:rPr lang="en-GB" dirty="0"/>
              <a:t> and </a:t>
            </a:r>
            <a:r>
              <a:rPr lang="en-GB" b="1" dirty="0">
                <a:solidFill>
                  <a:srgbClr val="FF0000"/>
                </a:solidFill>
              </a:rPr>
              <a:t>of</a:t>
            </a:r>
            <a:r>
              <a:rPr lang="en-GB" dirty="0"/>
              <a:t> Learning</a:t>
            </a:r>
          </a:p>
        </p:txBody>
      </p:sp>
      <p:pic>
        <p:nvPicPr>
          <p:cNvPr id="4" name="Picture 2" descr="Assessment for learning: Confused? (article) :: Behance">
            <a:extLst>
              <a:ext uri="{FF2B5EF4-FFF2-40B4-BE49-F238E27FC236}">
                <a16:creationId xmlns:a16="http://schemas.microsoft.com/office/drawing/2014/main" id="{A8D8A48C-DEF2-5633-F210-87FFA8F73F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00403" y="1825625"/>
            <a:ext cx="639119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53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E33E4-DF6C-AD62-51AE-75C195B3856A}"/>
              </a:ext>
            </a:extLst>
          </p:cNvPr>
          <p:cNvSpPr>
            <a:spLocks noGrp="1"/>
          </p:cNvSpPr>
          <p:nvPr>
            <p:ph type="title"/>
          </p:nvPr>
        </p:nvSpPr>
        <p:spPr/>
        <p:txBody>
          <a:bodyPr/>
          <a:lstStyle/>
          <a:p>
            <a:r>
              <a:rPr lang="en-GB" dirty="0"/>
              <a:t>Types of Assessment</a:t>
            </a:r>
          </a:p>
        </p:txBody>
      </p:sp>
      <p:sp>
        <p:nvSpPr>
          <p:cNvPr id="3" name="Content Placeholder 2">
            <a:extLst>
              <a:ext uri="{FF2B5EF4-FFF2-40B4-BE49-F238E27FC236}">
                <a16:creationId xmlns:a16="http://schemas.microsoft.com/office/drawing/2014/main" id="{35F6D8BA-798A-06BE-5142-88992E5C7962}"/>
              </a:ext>
            </a:extLst>
          </p:cNvPr>
          <p:cNvSpPr>
            <a:spLocks noGrp="1"/>
          </p:cNvSpPr>
          <p:nvPr>
            <p:ph idx="1"/>
          </p:nvPr>
        </p:nvSpPr>
        <p:spPr/>
        <p:txBody>
          <a:bodyPr>
            <a:normAutofit fontScale="92500" lnSpcReduction="10000"/>
          </a:bodyPr>
          <a:lstStyle/>
          <a:p>
            <a:r>
              <a:rPr lang="en-GB" dirty="0"/>
              <a:t>Initial Assessment</a:t>
            </a:r>
          </a:p>
          <a:p>
            <a:r>
              <a:rPr lang="en-GB" dirty="0"/>
              <a:t>Diagnostic Assessment</a:t>
            </a:r>
          </a:p>
          <a:p>
            <a:r>
              <a:rPr lang="en-GB" dirty="0"/>
              <a:t>Formative Assessment</a:t>
            </a:r>
          </a:p>
          <a:p>
            <a:r>
              <a:rPr lang="en-GB" dirty="0"/>
              <a:t>Summative Assessment</a:t>
            </a:r>
          </a:p>
          <a:p>
            <a:r>
              <a:rPr lang="en-GB" dirty="0"/>
              <a:t>Ipsative Assessment</a:t>
            </a:r>
          </a:p>
          <a:p>
            <a:r>
              <a:rPr lang="en-GB" dirty="0"/>
              <a:t>Norm-Referenced Assessment</a:t>
            </a:r>
          </a:p>
          <a:p>
            <a:r>
              <a:rPr lang="en-GB" dirty="0"/>
              <a:t>Self and Peer Assessment</a:t>
            </a:r>
          </a:p>
          <a:p>
            <a:endParaRPr lang="en-GB" dirty="0"/>
          </a:p>
          <a:p>
            <a:r>
              <a:rPr lang="en-GB" dirty="0"/>
              <a:t>What are the main features of each type of assessment and when might they be used?</a:t>
            </a:r>
          </a:p>
        </p:txBody>
      </p:sp>
    </p:spTree>
    <p:extLst>
      <p:ext uri="{BB962C8B-B14F-4D97-AF65-F5344CB8AC3E}">
        <p14:creationId xmlns:p14="http://schemas.microsoft.com/office/powerpoint/2010/main" val="849132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E63BD-4C49-284A-6FFE-6DF177E747F3}"/>
              </a:ext>
            </a:extLst>
          </p:cNvPr>
          <p:cNvSpPr>
            <a:spLocks noGrp="1"/>
          </p:cNvSpPr>
          <p:nvPr>
            <p:ph type="title"/>
          </p:nvPr>
        </p:nvSpPr>
        <p:spPr/>
        <p:txBody>
          <a:bodyPr/>
          <a:lstStyle/>
          <a:p>
            <a:r>
              <a:rPr lang="en-GB" dirty="0"/>
              <a:t>Activity 1 – How do you know?</a:t>
            </a:r>
          </a:p>
        </p:txBody>
      </p:sp>
      <p:sp>
        <p:nvSpPr>
          <p:cNvPr id="3" name="Content Placeholder 2">
            <a:extLst>
              <a:ext uri="{FF2B5EF4-FFF2-40B4-BE49-F238E27FC236}">
                <a16:creationId xmlns:a16="http://schemas.microsoft.com/office/drawing/2014/main" id="{94C62EA8-5773-6474-B2C3-DD77015F4745}"/>
              </a:ext>
            </a:extLst>
          </p:cNvPr>
          <p:cNvSpPr>
            <a:spLocks noGrp="1"/>
          </p:cNvSpPr>
          <p:nvPr>
            <p:ph idx="1"/>
          </p:nvPr>
        </p:nvSpPr>
        <p:spPr/>
        <p:txBody>
          <a:bodyPr>
            <a:normAutofit lnSpcReduction="10000"/>
          </a:bodyPr>
          <a:lstStyle/>
          <a:p>
            <a:r>
              <a:rPr lang="en-GB" dirty="0"/>
              <a:t>Complete three </a:t>
            </a:r>
            <a:r>
              <a:rPr lang="en-GB" dirty="0" err="1"/>
              <a:t>post-it</a:t>
            </a:r>
            <a:r>
              <a:rPr lang="en-GB" dirty="0"/>
              <a:t> notes to explain one way a tutor could find out whether learners have learned something.</a:t>
            </a:r>
          </a:p>
          <a:p>
            <a:endParaRPr lang="en-GB" dirty="0"/>
          </a:p>
          <a:p>
            <a:r>
              <a:rPr lang="en-GB" dirty="0"/>
              <a:t>Place your notes under one of three headings:</a:t>
            </a:r>
          </a:p>
          <a:p>
            <a:pPr lvl="1"/>
            <a:r>
              <a:rPr lang="en-GB" dirty="0"/>
              <a:t>Before learning</a:t>
            </a:r>
          </a:p>
          <a:p>
            <a:pPr lvl="1"/>
            <a:r>
              <a:rPr lang="en-GB" dirty="0"/>
              <a:t>During learning</a:t>
            </a:r>
          </a:p>
          <a:p>
            <a:pPr lvl="1"/>
            <a:r>
              <a:rPr lang="en-GB" dirty="0"/>
              <a:t>After learning</a:t>
            </a:r>
          </a:p>
          <a:p>
            <a:pPr marL="0" indent="0">
              <a:buNone/>
            </a:pPr>
            <a:endParaRPr lang="en-GB" dirty="0"/>
          </a:p>
          <a:p>
            <a:pPr marL="0" indent="0">
              <a:buNone/>
            </a:pPr>
            <a:r>
              <a:rPr lang="en-GB" dirty="0"/>
              <a:t>Now consider which methods provide the most useful information and why.</a:t>
            </a:r>
          </a:p>
          <a:p>
            <a:pPr marL="0" indent="0">
              <a:buNone/>
            </a:pPr>
            <a:endParaRPr lang="en-GB" dirty="0"/>
          </a:p>
        </p:txBody>
      </p:sp>
    </p:spTree>
    <p:extLst>
      <p:ext uri="{BB962C8B-B14F-4D97-AF65-F5344CB8AC3E}">
        <p14:creationId xmlns:p14="http://schemas.microsoft.com/office/powerpoint/2010/main" val="1596263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B2B58-A1CF-D91E-CC30-842C3A5DFD59}"/>
              </a:ext>
            </a:extLst>
          </p:cNvPr>
          <p:cNvSpPr>
            <a:spLocks noGrp="1"/>
          </p:cNvSpPr>
          <p:nvPr>
            <p:ph type="title"/>
          </p:nvPr>
        </p:nvSpPr>
        <p:spPr/>
        <p:txBody>
          <a:bodyPr/>
          <a:lstStyle/>
          <a:p>
            <a:r>
              <a:rPr lang="en-GB" dirty="0"/>
              <a:t>Assessment Techniques</a:t>
            </a:r>
          </a:p>
        </p:txBody>
      </p:sp>
      <p:sp>
        <p:nvSpPr>
          <p:cNvPr id="4" name="Content Placeholder 2">
            <a:extLst>
              <a:ext uri="{FF2B5EF4-FFF2-40B4-BE49-F238E27FC236}">
                <a16:creationId xmlns:a16="http://schemas.microsoft.com/office/drawing/2014/main" id="{EA8FB839-E581-8B3C-5B64-30B9EAB0C757}"/>
              </a:ext>
            </a:extLst>
          </p:cNvPr>
          <p:cNvSpPr>
            <a:spLocks noGrp="1"/>
          </p:cNvSpPr>
          <p:nvPr>
            <p:ph idx="1"/>
          </p:nvPr>
        </p:nvSpPr>
        <p:spPr/>
        <p:txBody>
          <a:bodyPr/>
          <a:lstStyle/>
          <a:p>
            <a:r>
              <a:rPr lang="en-GB" dirty="0">
                <a:latin typeface="Franklin Gothic Book" panose="020B0503020102020204" pitchFamily="34" charset="0"/>
              </a:rPr>
              <a:t>Traditional written exams</a:t>
            </a:r>
          </a:p>
          <a:p>
            <a:r>
              <a:rPr lang="en-GB" dirty="0">
                <a:latin typeface="Franklin Gothic Book" panose="020B0503020102020204" pitchFamily="34" charset="0"/>
              </a:rPr>
              <a:t>Open-book exams</a:t>
            </a:r>
          </a:p>
          <a:p>
            <a:r>
              <a:rPr lang="en-GB" dirty="0">
                <a:latin typeface="Franklin Gothic Book" panose="020B0503020102020204" pitchFamily="34" charset="0"/>
              </a:rPr>
              <a:t>Essays</a:t>
            </a:r>
          </a:p>
          <a:p>
            <a:r>
              <a:rPr lang="en-GB" dirty="0">
                <a:latin typeface="Franklin Gothic Book" panose="020B0503020102020204" pitchFamily="34" charset="0"/>
              </a:rPr>
              <a:t>Reports</a:t>
            </a:r>
          </a:p>
          <a:p>
            <a:r>
              <a:rPr lang="en-GB" dirty="0">
                <a:latin typeface="Franklin Gothic Book" panose="020B0503020102020204" pitchFamily="34" charset="0"/>
              </a:rPr>
              <a:t>Practical work</a:t>
            </a:r>
          </a:p>
          <a:p>
            <a:r>
              <a:rPr lang="en-GB" dirty="0">
                <a:latin typeface="Franklin Gothic Book" panose="020B0503020102020204" pitchFamily="34" charset="0"/>
              </a:rPr>
              <a:t>Portfolios</a:t>
            </a:r>
          </a:p>
          <a:p>
            <a:r>
              <a:rPr lang="en-GB" dirty="0">
                <a:latin typeface="Franklin Gothic Book" panose="020B0503020102020204" pitchFamily="34" charset="0"/>
              </a:rPr>
              <a:t>Presentations</a:t>
            </a:r>
          </a:p>
          <a:p>
            <a:r>
              <a:rPr lang="en-GB" dirty="0">
                <a:latin typeface="Franklin Gothic Book" panose="020B0503020102020204" pitchFamily="34" charset="0"/>
              </a:rPr>
              <a:t>Vivas or oral exams</a:t>
            </a:r>
          </a:p>
          <a:p>
            <a:pPr marL="0" indent="0">
              <a:buNone/>
            </a:pPr>
            <a:endParaRPr lang="en-GB" dirty="0"/>
          </a:p>
          <a:p>
            <a:pPr marL="0" indent="0">
              <a:buNone/>
            </a:pPr>
            <a:endParaRPr lang="en-GB" dirty="0"/>
          </a:p>
          <a:p>
            <a:endParaRPr lang="en-GB" dirty="0"/>
          </a:p>
        </p:txBody>
      </p:sp>
      <p:sp>
        <p:nvSpPr>
          <p:cNvPr id="6" name="Content Placeholder 2">
            <a:extLst>
              <a:ext uri="{FF2B5EF4-FFF2-40B4-BE49-F238E27FC236}">
                <a16:creationId xmlns:a16="http://schemas.microsoft.com/office/drawing/2014/main" id="{F7EAA26B-E3BA-9F8A-5443-A541B824CA86}"/>
              </a:ext>
            </a:extLst>
          </p:cNvPr>
          <p:cNvSpPr txBox="1">
            <a:spLocks/>
          </p:cNvSpPr>
          <p:nvPr/>
        </p:nvSpPr>
        <p:spPr>
          <a:xfrm>
            <a:off x="6096000" y="1825625"/>
            <a:ext cx="4571508"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Franklin Gothic Book" panose="020B0503020102020204" pitchFamily="34" charset="0"/>
              </a:rPr>
              <a:t>Projects</a:t>
            </a:r>
          </a:p>
          <a:p>
            <a:r>
              <a:rPr lang="en-GB" dirty="0">
                <a:latin typeface="Franklin Gothic Book" panose="020B0503020102020204" pitchFamily="34" charset="0"/>
              </a:rPr>
              <a:t>Posters</a:t>
            </a:r>
          </a:p>
          <a:p>
            <a:r>
              <a:rPr lang="en-GB" dirty="0">
                <a:latin typeface="Franklin Gothic Book" panose="020B0503020102020204" pitchFamily="34" charset="0"/>
              </a:rPr>
              <a:t>Dissertations</a:t>
            </a:r>
          </a:p>
          <a:p>
            <a:r>
              <a:rPr lang="en-GB" dirty="0">
                <a:latin typeface="Franklin Gothic Book" panose="020B0503020102020204" pitchFamily="34" charset="0"/>
              </a:rPr>
              <a:t>Work-based learning</a:t>
            </a:r>
          </a:p>
          <a:p>
            <a:r>
              <a:rPr lang="en-GB" dirty="0">
                <a:latin typeface="Franklin Gothic Book" panose="020B0503020102020204" pitchFamily="34" charset="0"/>
              </a:rPr>
              <a:t>Question &amp; Answer</a:t>
            </a:r>
          </a:p>
          <a:p>
            <a:r>
              <a:rPr lang="en-GB" dirty="0">
                <a:latin typeface="Franklin Gothic Book" panose="020B0503020102020204" pitchFamily="34" charset="0"/>
              </a:rPr>
              <a:t>Peer assessments</a:t>
            </a:r>
          </a:p>
          <a:p>
            <a:r>
              <a:rPr lang="en-GB" dirty="0">
                <a:latin typeface="Franklin Gothic Book" panose="020B0503020102020204" pitchFamily="34" charset="0"/>
              </a:rPr>
              <a:t>Discussions</a:t>
            </a:r>
          </a:p>
          <a:p>
            <a:r>
              <a:rPr lang="en-GB" dirty="0">
                <a:latin typeface="Franklin Gothic Book" panose="020B0503020102020204" pitchFamily="34" charset="0"/>
              </a:rPr>
              <a:t>Observations</a:t>
            </a:r>
          </a:p>
          <a:p>
            <a:r>
              <a:rPr lang="en-GB" dirty="0">
                <a:latin typeface="Franklin Gothic Book" panose="020B0503020102020204" pitchFamily="34" charset="0"/>
              </a:rPr>
              <a:t>Quizzes</a:t>
            </a:r>
          </a:p>
          <a:p>
            <a:pPr marL="0" indent="0">
              <a:buFont typeface="Arial" panose="020B0604020202020204" pitchFamily="34" charset="0"/>
              <a:buNone/>
            </a:pPr>
            <a:endParaRPr lang="en-GB" dirty="0"/>
          </a:p>
          <a:p>
            <a:endParaRPr lang="en-GB" dirty="0"/>
          </a:p>
        </p:txBody>
      </p:sp>
    </p:spTree>
    <p:extLst>
      <p:ext uri="{BB962C8B-B14F-4D97-AF65-F5344CB8AC3E}">
        <p14:creationId xmlns:p14="http://schemas.microsoft.com/office/powerpoint/2010/main" val="2435109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16FD5-264F-67E5-341E-2343794AF836}"/>
              </a:ext>
            </a:extLst>
          </p:cNvPr>
          <p:cNvSpPr>
            <a:spLocks noGrp="1"/>
          </p:cNvSpPr>
          <p:nvPr>
            <p:ph type="title"/>
          </p:nvPr>
        </p:nvSpPr>
        <p:spPr/>
        <p:txBody>
          <a:bodyPr/>
          <a:lstStyle/>
          <a:p>
            <a:r>
              <a:rPr lang="en-GB" dirty="0"/>
              <a:t>Used effectively, assessment should serve:</a:t>
            </a:r>
          </a:p>
        </p:txBody>
      </p:sp>
      <p:sp>
        <p:nvSpPr>
          <p:cNvPr id="3" name="Content Placeholder 2">
            <a:extLst>
              <a:ext uri="{FF2B5EF4-FFF2-40B4-BE49-F238E27FC236}">
                <a16:creationId xmlns:a16="http://schemas.microsoft.com/office/drawing/2014/main" id="{E1F3A703-D07A-1B12-FB30-7E971535F7BF}"/>
              </a:ext>
            </a:extLst>
          </p:cNvPr>
          <p:cNvSpPr>
            <a:spLocks noGrp="1"/>
          </p:cNvSpPr>
          <p:nvPr>
            <p:ph idx="1"/>
          </p:nvPr>
        </p:nvSpPr>
        <p:spPr/>
        <p:txBody>
          <a:bodyPr/>
          <a:lstStyle/>
          <a:p>
            <a:r>
              <a:rPr lang="en-GB" dirty="0">
                <a:latin typeface="Franklin Gothic Book" panose="020B0503020102020204" pitchFamily="34" charset="0"/>
              </a:rPr>
              <a:t>To guide students’ improvement</a:t>
            </a:r>
          </a:p>
          <a:p>
            <a:r>
              <a:rPr lang="en-GB" dirty="0">
                <a:latin typeface="Franklin Gothic Book" panose="020B0503020102020204" pitchFamily="34" charset="0"/>
              </a:rPr>
              <a:t>To motivate and help assist in setting goals</a:t>
            </a:r>
          </a:p>
          <a:p>
            <a:r>
              <a:rPr lang="en-GB" dirty="0">
                <a:latin typeface="Franklin Gothic Book" panose="020B0503020102020204" pitchFamily="34" charset="0"/>
              </a:rPr>
              <a:t>To help students to learn from their mistakes or difficulties</a:t>
            </a:r>
          </a:p>
          <a:p>
            <a:r>
              <a:rPr lang="en-GB" dirty="0">
                <a:latin typeface="Franklin Gothic Book" panose="020B0503020102020204" pitchFamily="34" charset="0"/>
              </a:rPr>
              <a:t>To allow students to check out how well they are developing as learners</a:t>
            </a:r>
          </a:p>
          <a:p>
            <a:r>
              <a:rPr lang="en-GB" dirty="0">
                <a:latin typeface="Franklin Gothic Book" panose="020B0503020102020204" pitchFamily="34" charset="0"/>
              </a:rPr>
              <a:t>To classify or grade students</a:t>
            </a:r>
          </a:p>
          <a:p>
            <a:r>
              <a:rPr lang="en-GB" dirty="0">
                <a:latin typeface="Franklin Gothic Book" panose="020B0503020102020204" pitchFamily="34" charset="0"/>
              </a:rPr>
              <a:t>To set standards</a:t>
            </a:r>
          </a:p>
          <a:p>
            <a:r>
              <a:rPr lang="en-GB" dirty="0">
                <a:latin typeface="Franklin Gothic Book" panose="020B0503020102020204" pitchFamily="34" charset="0"/>
              </a:rPr>
              <a:t>To give teachers feedback on how our teaching is going</a:t>
            </a:r>
          </a:p>
          <a:p>
            <a:endParaRPr lang="en-GB" dirty="0"/>
          </a:p>
        </p:txBody>
      </p:sp>
    </p:spTree>
    <p:extLst>
      <p:ext uri="{BB962C8B-B14F-4D97-AF65-F5344CB8AC3E}">
        <p14:creationId xmlns:p14="http://schemas.microsoft.com/office/powerpoint/2010/main" val="5041444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8825FD-970D-6359-17FB-225C6788DA4F}"/>
              </a:ext>
            </a:extLst>
          </p:cNvPr>
          <p:cNvSpPr>
            <a:spLocks noGrp="1"/>
          </p:cNvSpPr>
          <p:nvPr>
            <p:ph idx="1"/>
          </p:nvPr>
        </p:nvSpPr>
        <p:spPr/>
        <p:txBody>
          <a:bodyPr/>
          <a:lstStyle/>
          <a:p>
            <a:r>
              <a:rPr lang="en-GB" dirty="0">
                <a:latin typeface="Franklin Gothic Book" panose="020B0503020102020204" pitchFamily="34" charset="0"/>
              </a:rPr>
              <a:t>To add variety to our teaching and align learning outcomes to assessment</a:t>
            </a:r>
          </a:p>
          <a:p>
            <a:r>
              <a:rPr lang="en-GB" dirty="0">
                <a:latin typeface="Franklin Gothic Book" panose="020B0503020102020204" pitchFamily="34" charset="0"/>
              </a:rPr>
              <a:t>To add variety to students’ learning experience</a:t>
            </a:r>
          </a:p>
          <a:p>
            <a:r>
              <a:rPr lang="en-GB" dirty="0">
                <a:latin typeface="Franklin Gothic Book" panose="020B0503020102020204" pitchFamily="34" charset="0"/>
              </a:rPr>
              <a:t>To lead to appropriate qualifications or licence to practice</a:t>
            </a:r>
          </a:p>
          <a:p>
            <a:r>
              <a:rPr lang="en-GB" dirty="0">
                <a:latin typeface="Franklin Gothic Book" panose="020B0503020102020204" pitchFamily="34" charset="0"/>
              </a:rPr>
              <a:t>To determine fitness to enter a programme</a:t>
            </a:r>
          </a:p>
          <a:p>
            <a:r>
              <a:rPr lang="en-GB" dirty="0">
                <a:latin typeface="Franklin Gothic Book" panose="020B0503020102020204" pitchFamily="34" charset="0"/>
              </a:rPr>
              <a:t>To allow students to make realistic decisions about whether they are up to the demands of the course</a:t>
            </a:r>
          </a:p>
          <a:p>
            <a:r>
              <a:rPr lang="en-GB" dirty="0">
                <a:latin typeface="Franklin Gothic Book" panose="020B0503020102020204" pitchFamily="34" charset="0"/>
              </a:rPr>
              <a:t>To provide statistics for the course and institution</a:t>
            </a:r>
          </a:p>
          <a:p>
            <a:pPr marL="0" indent="0">
              <a:buNone/>
            </a:pPr>
            <a:endParaRPr lang="en-GB" dirty="0"/>
          </a:p>
        </p:txBody>
      </p:sp>
    </p:spTree>
    <p:extLst>
      <p:ext uri="{BB962C8B-B14F-4D97-AF65-F5344CB8AC3E}">
        <p14:creationId xmlns:p14="http://schemas.microsoft.com/office/powerpoint/2010/main" val="320579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D1381-7911-639B-B80B-81E896A8EBE5}"/>
              </a:ext>
            </a:extLst>
          </p:cNvPr>
          <p:cNvSpPr>
            <a:spLocks noGrp="1"/>
          </p:cNvSpPr>
          <p:nvPr>
            <p:ph type="title"/>
          </p:nvPr>
        </p:nvSpPr>
        <p:spPr/>
        <p:txBody>
          <a:bodyPr/>
          <a:lstStyle/>
          <a:p>
            <a:r>
              <a:rPr lang="en-GB" dirty="0"/>
              <a:t>Activity 2 – Assessment carousel</a:t>
            </a:r>
          </a:p>
        </p:txBody>
      </p:sp>
      <p:sp>
        <p:nvSpPr>
          <p:cNvPr id="3" name="Content Placeholder 2">
            <a:extLst>
              <a:ext uri="{FF2B5EF4-FFF2-40B4-BE49-F238E27FC236}">
                <a16:creationId xmlns:a16="http://schemas.microsoft.com/office/drawing/2014/main" id="{3FCF2958-15EB-957C-5A2C-FD9DA1A6B37B}"/>
              </a:ext>
            </a:extLst>
          </p:cNvPr>
          <p:cNvSpPr>
            <a:spLocks noGrp="1"/>
          </p:cNvSpPr>
          <p:nvPr>
            <p:ph idx="1"/>
          </p:nvPr>
        </p:nvSpPr>
        <p:spPr/>
        <p:txBody>
          <a:bodyPr/>
          <a:lstStyle/>
          <a:p>
            <a:pPr marL="0" indent="0">
              <a:buNone/>
            </a:pPr>
            <a:r>
              <a:rPr lang="en-GB" dirty="0"/>
              <a:t>There are four stations around the room. You will need to rotate between the stations in small groups, spending approximately 5 minutes discussing the scenario at each.</a:t>
            </a:r>
          </a:p>
          <a:p>
            <a:pPr marL="0" indent="0">
              <a:buNone/>
            </a:pPr>
            <a:endParaRPr lang="en-GB" dirty="0"/>
          </a:p>
          <a:p>
            <a:pPr marL="0" indent="0">
              <a:buNone/>
            </a:pPr>
            <a:r>
              <a:rPr lang="en-GB" dirty="0"/>
              <a:t>Station A – Initial diagnostic assessment</a:t>
            </a:r>
          </a:p>
          <a:p>
            <a:pPr marL="0" indent="0">
              <a:buNone/>
            </a:pPr>
            <a:r>
              <a:rPr lang="en-GB" dirty="0"/>
              <a:t>Station B – Formative assessment</a:t>
            </a:r>
          </a:p>
          <a:p>
            <a:pPr marL="0" indent="0">
              <a:buNone/>
            </a:pPr>
            <a:r>
              <a:rPr lang="en-GB" dirty="0"/>
              <a:t>Station C – Summative assessment</a:t>
            </a:r>
          </a:p>
          <a:p>
            <a:pPr marL="0" indent="0">
              <a:buNone/>
            </a:pPr>
            <a:r>
              <a:rPr lang="en-GB" dirty="0"/>
              <a:t>Station D – Feedback and next steps</a:t>
            </a:r>
          </a:p>
        </p:txBody>
      </p:sp>
    </p:spTree>
    <p:extLst>
      <p:ext uri="{BB962C8B-B14F-4D97-AF65-F5344CB8AC3E}">
        <p14:creationId xmlns:p14="http://schemas.microsoft.com/office/powerpoint/2010/main" val="1098192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80D00-65B0-BCCD-B5D8-AE4AB1623F81}"/>
              </a:ext>
            </a:extLst>
          </p:cNvPr>
          <p:cNvSpPr>
            <a:spLocks noGrp="1"/>
          </p:cNvSpPr>
          <p:nvPr>
            <p:ph type="title"/>
          </p:nvPr>
        </p:nvSpPr>
        <p:spPr/>
        <p:txBody>
          <a:bodyPr/>
          <a:lstStyle/>
          <a:p>
            <a:r>
              <a:rPr lang="en-GB" dirty="0"/>
              <a:t>Station A – Initial and diagnostic assessment</a:t>
            </a:r>
          </a:p>
        </p:txBody>
      </p:sp>
      <p:sp>
        <p:nvSpPr>
          <p:cNvPr id="3" name="Content Placeholder 2">
            <a:extLst>
              <a:ext uri="{FF2B5EF4-FFF2-40B4-BE49-F238E27FC236}">
                <a16:creationId xmlns:a16="http://schemas.microsoft.com/office/drawing/2014/main" id="{C8946DF2-9B02-E7F5-824F-9C5BDC8AA636}"/>
              </a:ext>
            </a:extLst>
          </p:cNvPr>
          <p:cNvSpPr>
            <a:spLocks noGrp="1"/>
          </p:cNvSpPr>
          <p:nvPr>
            <p:ph idx="1"/>
          </p:nvPr>
        </p:nvSpPr>
        <p:spPr/>
        <p:txBody>
          <a:bodyPr/>
          <a:lstStyle/>
          <a:p>
            <a:pPr marL="0" indent="0">
              <a:buNone/>
            </a:pPr>
            <a:r>
              <a:rPr lang="en-GB" dirty="0"/>
              <a:t>Scenario:</a:t>
            </a:r>
          </a:p>
          <a:p>
            <a:pPr marL="0" indent="0">
              <a:buNone/>
            </a:pPr>
            <a:endParaRPr lang="en-GB" dirty="0"/>
          </a:p>
          <a:p>
            <a:pPr marL="0" indent="0">
              <a:buNone/>
            </a:pPr>
            <a:r>
              <a:rPr lang="en-GB" dirty="0"/>
              <a:t>You are about to teach a group of adult learners a unit on health and safety. You do not know what they already understand.</a:t>
            </a:r>
          </a:p>
          <a:p>
            <a:pPr marL="0" indent="0">
              <a:buNone/>
            </a:pPr>
            <a:endParaRPr lang="en-GB" dirty="0"/>
          </a:p>
          <a:p>
            <a:pPr marL="0" indent="0">
              <a:buNone/>
            </a:pPr>
            <a:r>
              <a:rPr lang="en-GB" dirty="0"/>
              <a:t>Task: Design three questions or a short baseline activity that will identify prior knowledge and gaps.</a:t>
            </a:r>
          </a:p>
        </p:txBody>
      </p:sp>
    </p:spTree>
    <p:extLst>
      <p:ext uri="{BB962C8B-B14F-4D97-AF65-F5344CB8AC3E}">
        <p14:creationId xmlns:p14="http://schemas.microsoft.com/office/powerpoint/2010/main" val="13100963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D3B17-01FB-353B-5798-C3346117819A}"/>
              </a:ext>
            </a:extLst>
          </p:cNvPr>
          <p:cNvSpPr>
            <a:spLocks noGrp="1"/>
          </p:cNvSpPr>
          <p:nvPr>
            <p:ph type="title"/>
          </p:nvPr>
        </p:nvSpPr>
        <p:spPr/>
        <p:txBody>
          <a:bodyPr/>
          <a:lstStyle/>
          <a:p>
            <a:r>
              <a:rPr lang="en-GB" dirty="0"/>
              <a:t>Station B – Formative assessment</a:t>
            </a:r>
          </a:p>
        </p:txBody>
      </p:sp>
      <p:sp>
        <p:nvSpPr>
          <p:cNvPr id="3" name="Content Placeholder 2">
            <a:extLst>
              <a:ext uri="{FF2B5EF4-FFF2-40B4-BE49-F238E27FC236}">
                <a16:creationId xmlns:a16="http://schemas.microsoft.com/office/drawing/2014/main" id="{5FD07CE1-119A-EF5B-3C9B-C536438EBDE0}"/>
              </a:ext>
            </a:extLst>
          </p:cNvPr>
          <p:cNvSpPr>
            <a:spLocks noGrp="1"/>
          </p:cNvSpPr>
          <p:nvPr>
            <p:ph idx="1"/>
          </p:nvPr>
        </p:nvSpPr>
        <p:spPr/>
        <p:txBody>
          <a:bodyPr/>
          <a:lstStyle/>
          <a:p>
            <a:pPr marL="0" indent="0">
              <a:buNone/>
            </a:pPr>
            <a:r>
              <a:rPr lang="en-GB" dirty="0"/>
              <a:t>Scenario:</a:t>
            </a:r>
          </a:p>
          <a:p>
            <a:pPr marL="0" indent="0">
              <a:buNone/>
            </a:pPr>
            <a:endParaRPr lang="en-GB" dirty="0"/>
          </a:p>
          <a:p>
            <a:pPr marL="0" indent="0">
              <a:buNone/>
            </a:pPr>
            <a:r>
              <a:rPr lang="en-GB" dirty="0"/>
              <a:t>Learners are practising a new skill, but several appear unsure of the correct process.</a:t>
            </a:r>
          </a:p>
          <a:p>
            <a:pPr marL="0" indent="0">
              <a:buNone/>
            </a:pPr>
            <a:endParaRPr lang="en-GB" dirty="0"/>
          </a:p>
          <a:p>
            <a:pPr marL="0" indent="0">
              <a:buNone/>
            </a:pPr>
            <a:r>
              <a:rPr lang="en-GB" dirty="0"/>
              <a:t>Task: Choose a quick assessment method and explain how the tutor could use the results to adapt teaching.</a:t>
            </a:r>
          </a:p>
        </p:txBody>
      </p:sp>
    </p:spTree>
    <p:extLst>
      <p:ext uri="{BB962C8B-B14F-4D97-AF65-F5344CB8AC3E}">
        <p14:creationId xmlns:p14="http://schemas.microsoft.com/office/powerpoint/2010/main" val="16337728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1A4A6-9B4D-3B19-20E2-6421A501E0B2}"/>
              </a:ext>
            </a:extLst>
          </p:cNvPr>
          <p:cNvSpPr>
            <a:spLocks noGrp="1"/>
          </p:cNvSpPr>
          <p:nvPr>
            <p:ph type="title"/>
          </p:nvPr>
        </p:nvSpPr>
        <p:spPr/>
        <p:txBody>
          <a:bodyPr/>
          <a:lstStyle/>
          <a:p>
            <a:r>
              <a:rPr lang="en-GB" dirty="0"/>
              <a:t>Station C – Summative assessment</a:t>
            </a:r>
          </a:p>
        </p:txBody>
      </p:sp>
      <p:sp>
        <p:nvSpPr>
          <p:cNvPr id="3" name="Content Placeholder 2">
            <a:extLst>
              <a:ext uri="{FF2B5EF4-FFF2-40B4-BE49-F238E27FC236}">
                <a16:creationId xmlns:a16="http://schemas.microsoft.com/office/drawing/2014/main" id="{FED03F29-4C6F-2EF5-FEEA-43E33844833B}"/>
              </a:ext>
            </a:extLst>
          </p:cNvPr>
          <p:cNvSpPr>
            <a:spLocks noGrp="1"/>
          </p:cNvSpPr>
          <p:nvPr>
            <p:ph idx="1"/>
          </p:nvPr>
        </p:nvSpPr>
        <p:spPr/>
        <p:txBody>
          <a:bodyPr/>
          <a:lstStyle/>
          <a:p>
            <a:pPr marL="0" indent="0">
              <a:buNone/>
            </a:pPr>
            <a:endParaRPr lang="en-GB" dirty="0"/>
          </a:p>
          <a:p>
            <a:pPr marL="0" indent="0">
              <a:buNone/>
            </a:pPr>
            <a:r>
              <a:rPr lang="en-GB" dirty="0"/>
              <a:t>Scenario:</a:t>
            </a:r>
          </a:p>
          <a:p>
            <a:pPr marL="0" indent="0">
              <a:buNone/>
            </a:pPr>
            <a:endParaRPr lang="en-GB" dirty="0"/>
          </a:p>
          <a:p>
            <a:pPr marL="0" indent="0">
              <a:buNone/>
            </a:pPr>
            <a:r>
              <a:rPr lang="en-GB" dirty="0"/>
              <a:t>Learners must demonstrate competence at the end of a practical unit.</a:t>
            </a:r>
          </a:p>
          <a:p>
            <a:pPr marL="0" indent="0">
              <a:buNone/>
            </a:pPr>
            <a:endParaRPr lang="en-GB" dirty="0"/>
          </a:p>
          <a:p>
            <a:pPr marL="0" indent="0">
              <a:buNone/>
            </a:pPr>
            <a:r>
              <a:rPr lang="en-GB" dirty="0"/>
              <a:t>Task: Identify suitable assessment evidence and explain how it could be judged against the relevant criteria.</a:t>
            </a:r>
          </a:p>
        </p:txBody>
      </p:sp>
    </p:spTree>
    <p:extLst>
      <p:ext uri="{BB962C8B-B14F-4D97-AF65-F5344CB8AC3E}">
        <p14:creationId xmlns:p14="http://schemas.microsoft.com/office/powerpoint/2010/main" val="3858523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A7606-422A-B06A-9237-80BD258F735F}"/>
              </a:ext>
            </a:extLst>
          </p:cNvPr>
          <p:cNvSpPr>
            <a:spLocks noGrp="1"/>
          </p:cNvSpPr>
          <p:nvPr>
            <p:ph type="title"/>
          </p:nvPr>
        </p:nvSpPr>
        <p:spPr/>
        <p:txBody>
          <a:bodyPr/>
          <a:lstStyle/>
          <a:p>
            <a:r>
              <a:rPr lang="en-GB" dirty="0"/>
              <a:t>Station D – Feedback and next steps</a:t>
            </a:r>
          </a:p>
        </p:txBody>
      </p:sp>
      <p:sp>
        <p:nvSpPr>
          <p:cNvPr id="3" name="Content Placeholder 2">
            <a:extLst>
              <a:ext uri="{FF2B5EF4-FFF2-40B4-BE49-F238E27FC236}">
                <a16:creationId xmlns:a16="http://schemas.microsoft.com/office/drawing/2014/main" id="{A19D5455-5EE4-13E4-34AE-FF22D61F2FE7}"/>
              </a:ext>
            </a:extLst>
          </p:cNvPr>
          <p:cNvSpPr>
            <a:spLocks noGrp="1"/>
          </p:cNvSpPr>
          <p:nvPr>
            <p:ph idx="1"/>
          </p:nvPr>
        </p:nvSpPr>
        <p:spPr/>
        <p:txBody>
          <a:bodyPr/>
          <a:lstStyle/>
          <a:p>
            <a:pPr marL="0" indent="0">
              <a:buNone/>
            </a:pPr>
            <a:endParaRPr lang="en-GB" dirty="0"/>
          </a:p>
          <a:p>
            <a:pPr marL="0" indent="0">
              <a:buNone/>
            </a:pPr>
            <a:r>
              <a:rPr lang="en-GB" dirty="0"/>
              <a:t>Scenario:</a:t>
            </a:r>
          </a:p>
          <a:p>
            <a:pPr marL="0" indent="0">
              <a:buNone/>
            </a:pPr>
            <a:r>
              <a:rPr lang="en-GB" dirty="0"/>
              <a:t>A learner submits a draft assignment that meets some but not all of the requirements.</a:t>
            </a:r>
          </a:p>
          <a:p>
            <a:pPr marL="0" indent="0">
              <a:buNone/>
            </a:pPr>
            <a:endParaRPr lang="en-GB" dirty="0"/>
          </a:p>
          <a:p>
            <a:pPr marL="0" indent="0">
              <a:buNone/>
            </a:pPr>
            <a:r>
              <a:rPr lang="en-GB" dirty="0"/>
              <a:t>Task: Write one specific, constructive feedback comment and identify the learner’s next step.</a:t>
            </a:r>
          </a:p>
        </p:txBody>
      </p:sp>
    </p:spTree>
    <p:extLst>
      <p:ext uri="{BB962C8B-B14F-4D97-AF65-F5344CB8AC3E}">
        <p14:creationId xmlns:p14="http://schemas.microsoft.com/office/powerpoint/2010/main" val="41870388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80765-00BD-1668-2A5A-58D643524A4F}"/>
              </a:ext>
            </a:extLst>
          </p:cNvPr>
          <p:cNvSpPr>
            <a:spLocks noGrp="1"/>
          </p:cNvSpPr>
          <p:nvPr>
            <p:ph type="title"/>
          </p:nvPr>
        </p:nvSpPr>
        <p:spPr/>
        <p:txBody>
          <a:bodyPr/>
          <a:lstStyle/>
          <a:p>
            <a:r>
              <a:rPr lang="en-GB" dirty="0">
                <a:ea typeface="Calibri Light"/>
                <a:cs typeface="Calibri Light"/>
              </a:rPr>
              <a:t>Some key questions to ask yourself</a:t>
            </a:r>
            <a:endParaRPr lang="en-GB" dirty="0"/>
          </a:p>
        </p:txBody>
      </p:sp>
      <p:sp>
        <p:nvSpPr>
          <p:cNvPr id="3" name="Content Placeholder 2">
            <a:extLst>
              <a:ext uri="{FF2B5EF4-FFF2-40B4-BE49-F238E27FC236}">
                <a16:creationId xmlns:a16="http://schemas.microsoft.com/office/drawing/2014/main" id="{43DEAFB0-CEFA-6D26-8C80-C61D9BB39847}"/>
              </a:ext>
            </a:extLst>
          </p:cNvPr>
          <p:cNvSpPr>
            <a:spLocks noGrp="1"/>
          </p:cNvSpPr>
          <p:nvPr>
            <p:ph idx="1"/>
          </p:nvPr>
        </p:nvSpPr>
        <p:spPr/>
        <p:txBody>
          <a:bodyPr/>
          <a:lstStyle/>
          <a:p>
            <a:endParaRPr lang="en-GB" dirty="0">
              <a:latin typeface="Franklin Gothic Book" panose="020B0503020102020204" pitchFamily="34" charset="0"/>
              <a:ea typeface="Calibri"/>
              <a:cs typeface="Calibri"/>
            </a:endParaRPr>
          </a:p>
          <a:p>
            <a:r>
              <a:rPr lang="en-GB" dirty="0">
                <a:latin typeface="Franklin Gothic Book" panose="020B0503020102020204" pitchFamily="34" charset="0"/>
                <a:ea typeface="Calibri"/>
                <a:cs typeface="Calibri"/>
              </a:rPr>
              <a:t>What is my starting point?</a:t>
            </a:r>
          </a:p>
          <a:p>
            <a:endParaRPr lang="en-GB" dirty="0">
              <a:latin typeface="Franklin Gothic Book" panose="020B0503020102020204" pitchFamily="34" charset="0"/>
              <a:ea typeface="Calibri"/>
              <a:cs typeface="Calibri"/>
            </a:endParaRPr>
          </a:p>
          <a:p>
            <a:r>
              <a:rPr lang="en-GB" dirty="0">
                <a:latin typeface="Franklin Gothic Book" panose="020B0503020102020204" pitchFamily="34" charset="0"/>
                <a:ea typeface="Calibri"/>
                <a:cs typeface="Calibri"/>
              </a:rPr>
              <a:t>What do I want my learners to learn?</a:t>
            </a:r>
          </a:p>
          <a:p>
            <a:endParaRPr lang="en-GB" dirty="0">
              <a:latin typeface="Franklin Gothic Book" panose="020B0503020102020204" pitchFamily="34" charset="0"/>
              <a:ea typeface="Calibri"/>
              <a:cs typeface="Calibri"/>
            </a:endParaRPr>
          </a:p>
          <a:p>
            <a:r>
              <a:rPr lang="en-GB" dirty="0">
                <a:latin typeface="Franklin Gothic Book" panose="020B0503020102020204" pitchFamily="34" charset="0"/>
                <a:ea typeface="Calibri"/>
                <a:cs typeface="Calibri"/>
              </a:rPr>
              <a:t>How can I support their learning?</a:t>
            </a:r>
          </a:p>
          <a:p>
            <a:endParaRPr lang="en-GB" dirty="0">
              <a:latin typeface="Franklin Gothic Book" panose="020B0503020102020204" pitchFamily="34" charset="0"/>
              <a:ea typeface="Calibri"/>
              <a:cs typeface="Calibri"/>
            </a:endParaRPr>
          </a:p>
          <a:p>
            <a:r>
              <a:rPr lang="en-GB" dirty="0">
                <a:latin typeface="Franklin Gothic Book" panose="020B0503020102020204" pitchFamily="34" charset="0"/>
                <a:ea typeface="Calibri"/>
                <a:cs typeface="Calibri"/>
              </a:rPr>
              <a:t>How will I know that they have learned?</a:t>
            </a:r>
          </a:p>
          <a:p>
            <a:endParaRPr lang="en-GB" dirty="0"/>
          </a:p>
        </p:txBody>
      </p:sp>
    </p:spTree>
    <p:extLst>
      <p:ext uri="{BB962C8B-B14F-4D97-AF65-F5344CB8AC3E}">
        <p14:creationId xmlns:p14="http://schemas.microsoft.com/office/powerpoint/2010/main" val="3343812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205AA-C07D-FC8C-2715-9452D19D08A4}"/>
              </a:ext>
            </a:extLst>
          </p:cNvPr>
          <p:cNvSpPr>
            <a:spLocks noGrp="1"/>
          </p:cNvSpPr>
          <p:nvPr>
            <p:ph type="title"/>
          </p:nvPr>
        </p:nvSpPr>
        <p:spPr/>
        <p:txBody>
          <a:bodyPr/>
          <a:lstStyle/>
          <a:p>
            <a:r>
              <a:rPr lang="en-GB" dirty="0">
                <a:cs typeface="Calibri Light"/>
              </a:rPr>
              <a:t>Three essential conditions for improving </a:t>
            </a:r>
            <a:endParaRPr lang="en-GB" dirty="0"/>
          </a:p>
        </p:txBody>
      </p:sp>
      <p:sp>
        <p:nvSpPr>
          <p:cNvPr id="3" name="Content Placeholder 2">
            <a:extLst>
              <a:ext uri="{FF2B5EF4-FFF2-40B4-BE49-F238E27FC236}">
                <a16:creationId xmlns:a16="http://schemas.microsoft.com/office/drawing/2014/main" id="{0C2B97E7-B1B6-D272-A005-0D539843A2A0}"/>
              </a:ext>
            </a:extLst>
          </p:cNvPr>
          <p:cNvSpPr>
            <a:spLocks noGrp="1"/>
          </p:cNvSpPr>
          <p:nvPr>
            <p:ph idx="1"/>
          </p:nvPr>
        </p:nvSpPr>
        <p:spPr/>
        <p:txBody>
          <a:bodyPr/>
          <a:lstStyle/>
          <a:p>
            <a:pPr marL="514350" indent="-514350">
              <a:buAutoNum type="arabicPeriod"/>
            </a:pPr>
            <a:r>
              <a:rPr lang="en-GB" dirty="0">
                <a:latin typeface="Franklin Gothic Book" panose="020B0503020102020204" pitchFamily="34" charset="0"/>
              </a:rPr>
              <a:t>Students must know what the standard or goal is that they are trying to achieve.</a:t>
            </a:r>
            <a:endParaRPr lang="en-US" dirty="0">
              <a:latin typeface="Franklin Gothic Book" panose="020B0503020102020204" pitchFamily="34" charset="0"/>
              <a:ea typeface="+mn-lt"/>
              <a:cs typeface="+mn-lt"/>
            </a:endParaRPr>
          </a:p>
          <a:p>
            <a:pPr marL="514350" indent="-514350">
              <a:buAutoNum type="arabicPeriod"/>
            </a:pPr>
            <a:r>
              <a:rPr lang="en-GB" dirty="0">
                <a:latin typeface="Franklin Gothic Book" panose="020B0503020102020204" pitchFamily="34" charset="0"/>
              </a:rPr>
              <a:t>They should know how their current achievement compares to those goals.</a:t>
            </a:r>
            <a:endParaRPr lang="en-US" dirty="0">
              <a:latin typeface="Franklin Gothic Book" panose="020B0503020102020204" pitchFamily="34" charset="0"/>
              <a:ea typeface="+mn-lt"/>
              <a:cs typeface="+mn-lt"/>
            </a:endParaRPr>
          </a:p>
          <a:p>
            <a:pPr marL="514350" indent="-514350">
              <a:buAutoNum type="arabicPeriod"/>
            </a:pPr>
            <a:r>
              <a:rPr lang="en-GB" dirty="0">
                <a:latin typeface="Franklin Gothic Book" panose="020B0503020102020204" pitchFamily="34" charset="0"/>
              </a:rPr>
              <a:t>They should have strategies to reduce the gap between the first two.</a:t>
            </a:r>
            <a:endParaRPr lang="en-US" dirty="0">
              <a:latin typeface="Franklin Gothic Book" panose="020B0503020102020204" pitchFamily="34" charset="0"/>
              <a:ea typeface="+mn-lt"/>
              <a:cs typeface="+mn-lt"/>
            </a:endParaRPr>
          </a:p>
          <a:p>
            <a:pPr marL="0" indent="0">
              <a:buNone/>
            </a:pPr>
            <a:r>
              <a:rPr lang="en-GB" dirty="0">
                <a:cs typeface="Calibri"/>
              </a:rPr>
              <a:t>									</a:t>
            </a:r>
            <a:r>
              <a:rPr lang="en-GB" sz="2000" dirty="0">
                <a:cs typeface="Calibri Light" panose="020F0302020204030204"/>
              </a:rPr>
              <a:t>Sadler (1989)</a:t>
            </a:r>
            <a:endParaRPr lang="en-GB" dirty="0">
              <a:cs typeface="Calibri"/>
            </a:endParaRPr>
          </a:p>
          <a:p>
            <a:pPr marL="0" indent="0">
              <a:buNone/>
            </a:pPr>
            <a:endParaRPr lang="en-GB" dirty="0"/>
          </a:p>
        </p:txBody>
      </p:sp>
    </p:spTree>
    <p:extLst>
      <p:ext uri="{BB962C8B-B14F-4D97-AF65-F5344CB8AC3E}">
        <p14:creationId xmlns:p14="http://schemas.microsoft.com/office/powerpoint/2010/main" val="35439480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CC702B-AF51-3DA5-C368-2BE94D35971C}"/>
              </a:ext>
            </a:extLst>
          </p:cNvPr>
          <p:cNvSpPr>
            <a:spLocks noGrp="1"/>
          </p:cNvSpPr>
          <p:nvPr>
            <p:ph idx="1"/>
          </p:nvPr>
        </p:nvSpPr>
        <p:spPr/>
        <p:txBody>
          <a:bodyPr/>
          <a:lstStyle/>
          <a:p>
            <a:pPr marL="0" indent="0" algn="ctr">
              <a:buNone/>
            </a:pPr>
            <a:r>
              <a:rPr lang="en-GB" sz="3600" dirty="0">
                <a:latin typeface="Franklin Gothic Book" panose="020B0503020102020204" pitchFamily="34" charset="0"/>
              </a:rPr>
              <a:t>Ensuring that assessment is fair, accurate and comprehensive – and yet manageable for those doing it – is a major challenge.</a:t>
            </a:r>
          </a:p>
          <a:p>
            <a:pPr marL="0" indent="0">
              <a:buNone/>
            </a:pPr>
            <a:endParaRPr lang="en-GB" dirty="0">
              <a:latin typeface="Franklin Gothic Book" panose="020B0503020102020204" pitchFamily="34" charset="0"/>
            </a:endParaRPr>
          </a:p>
          <a:p>
            <a:pPr marL="0" indent="0">
              <a:buNone/>
            </a:pPr>
            <a:r>
              <a:rPr lang="en-GB" dirty="0">
                <a:latin typeface="Franklin Gothic Book" panose="020B0503020102020204" pitchFamily="34" charset="0"/>
              </a:rPr>
              <a:t>							</a:t>
            </a:r>
            <a:r>
              <a:rPr lang="en-GB" sz="1800" dirty="0">
                <a:latin typeface="Franklin Gothic Book" panose="020B0503020102020204" pitchFamily="34" charset="0"/>
              </a:rPr>
              <a:t>(Brown and Glasner, 1999)</a:t>
            </a:r>
            <a:endParaRPr lang="en-GB" dirty="0">
              <a:latin typeface="Franklin Gothic Book" panose="020B0503020102020204" pitchFamily="34" charset="0"/>
            </a:endParaRPr>
          </a:p>
          <a:p>
            <a:pPr marL="0" indent="0">
              <a:buNone/>
            </a:pPr>
            <a:endParaRPr lang="en-GB" dirty="0"/>
          </a:p>
        </p:txBody>
      </p:sp>
    </p:spTree>
    <p:extLst>
      <p:ext uri="{BB962C8B-B14F-4D97-AF65-F5344CB8AC3E}">
        <p14:creationId xmlns:p14="http://schemas.microsoft.com/office/powerpoint/2010/main" val="37287106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CA372-11C2-9F54-7B7A-12057633B637}"/>
              </a:ext>
            </a:extLst>
          </p:cNvPr>
          <p:cNvSpPr>
            <a:spLocks noGrp="1"/>
          </p:cNvSpPr>
          <p:nvPr>
            <p:ph type="title"/>
          </p:nvPr>
        </p:nvSpPr>
        <p:spPr/>
        <p:txBody>
          <a:bodyPr/>
          <a:lstStyle/>
          <a:p>
            <a:r>
              <a:rPr lang="en-GB" dirty="0"/>
              <a:t>Values and Principles of Assessment Design</a:t>
            </a:r>
          </a:p>
        </p:txBody>
      </p:sp>
      <p:sp>
        <p:nvSpPr>
          <p:cNvPr id="4" name="Content Placeholder 2">
            <a:extLst>
              <a:ext uri="{FF2B5EF4-FFF2-40B4-BE49-F238E27FC236}">
                <a16:creationId xmlns:a16="http://schemas.microsoft.com/office/drawing/2014/main" id="{BCE572B8-9227-404C-4F62-580298D5755C}"/>
              </a:ext>
            </a:extLst>
          </p:cNvPr>
          <p:cNvSpPr>
            <a:spLocks noGrp="1"/>
          </p:cNvSpPr>
          <p:nvPr>
            <p:ph idx="1"/>
          </p:nvPr>
        </p:nvSpPr>
        <p:spPr>
          <a:xfrm>
            <a:off x="838200" y="1825625"/>
            <a:ext cx="4625898" cy="4351338"/>
          </a:xfrm>
        </p:spPr>
        <p:txBody>
          <a:bodyPr>
            <a:normAutofit/>
          </a:bodyPr>
          <a:lstStyle/>
          <a:p>
            <a:endParaRPr lang="en-GB" dirty="0">
              <a:latin typeface="Franklin Gothic Book" panose="020B0503020102020204" pitchFamily="34" charset="0"/>
            </a:endParaRPr>
          </a:p>
          <a:p>
            <a:r>
              <a:rPr lang="en-GB" dirty="0">
                <a:latin typeface="Franklin Gothic Book" panose="020B0503020102020204" pitchFamily="34" charset="0"/>
              </a:rPr>
              <a:t>Be valid</a:t>
            </a:r>
          </a:p>
          <a:p>
            <a:r>
              <a:rPr lang="en-GB" dirty="0">
                <a:latin typeface="Franklin Gothic Book" panose="020B0503020102020204" pitchFamily="34" charset="0"/>
              </a:rPr>
              <a:t>Be reliable</a:t>
            </a:r>
          </a:p>
          <a:p>
            <a:r>
              <a:rPr lang="en-GB" dirty="0">
                <a:latin typeface="Franklin Gothic Book" panose="020B0503020102020204" pitchFamily="34" charset="0"/>
              </a:rPr>
              <a:t>Be transparent</a:t>
            </a:r>
          </a:p>
          <a:p>
            <a:r>
              <a:rPr lang="en-GB" dirty="0">
                <a:latin typeface="Franklin Gothic Book" panose="020B0503020102020204" pitchFamily="34" charset="0"/>
              </a:rPr>
              <a:t>Be authentic</a:t>
            </a:r>
          </a:p>
          <a:p>
            <a:r>
              <a:rPr lang="en-GB" dirty="0">
                <a:latin typeface="Franklin Gothic Book" panose="020B0503020102020204" pitchFamily="34" charset="0"/>
              </a:rPr>
              <a:t>Be motivational</a:t>
            </a:r>
          </a:p>
          <a:p>
            <a:r>
              <a:rPr lang="en-GB" dirty="0">
                <a:latin typeface="Franklin Gothic Book" panose="020B0503020102020204" pitchFamily="34" charset="0"/>
              </a:rPr>
              <a:t>Promote deeper learning</a:t>
            </a:r>
          </a:p>
          <a:p>
            <a:endParaRPr lang="en-GB" sz="2400" dirty="0">
              <a:latin typeface="Franklin Gothic Book" panose="020B0503020102020204" pitchFamily="34" charset="0"/>
            </a:endParaRPr>
          </a:p>
          <a:p>
            <a:endParaRPr lang="en-GB" sz="2400" dirty="0">
              <a:latin typeface="Franklin Gothic Book" panose="020B0503020102020204" pitchFamily="34" charset="0"/>
            </a:endParaRPr>
          </a:p>
        </p:txBody>
      </p:sp>
      <p:sp>
        <p:nvSpPr>
          <p:cNvPr id="6" name="Content Placeholder 2">
            <a:extLst>
              <a:ext uri="{FF2B5EF4-FFF2-40B4-BE49-F238E27FC236}">
                <a16:creationId xmlns:a16="http://schemas.microsoft.com/office/drawing/2014/main" id="{6E15B921-701A-C6BA-9D63-2552E5DC2A06}"/>
              </a:ext>
            </a:extLst>
          </p:cNvPr>
          <p:cNvSpPr txBox="1">
            <a:spLocks/>
          </p:cNvSpPr>
          <p:nvPr/>
        </p:nvSpPr>
        <p:spPr>
          <a:xfrm>
            <a:off x="6263973" y="1825625"/>
            <a:ext cx="427162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400" dirty="0">
              <a:latin typeface="Franklin Gothic Book" panose="020B0503020102020204" pitchFamily="34" charset="0"/>
            </a:endParaRPr>
          </a:p>
          <a:p>
            <a:r>
              <a:rPr lang="en-GB" dirty="0">
                <a:latin typeface="Franklin Gothic Book" panose="020B0503020102020204" pitchFamily="34" charset="0"/>
              </a:rPr>
              <a:t>Be fair</a:t>
            </a:r>
          </a:p>
          <a:p>
            <a:r>
              <a:rPr lang="en-GB" dirty="0">
                <a:latin typeface="Franklin Gothic Book" panose="020B0503020102020204" pitchFamily="34" charset="0"/>
              </a:rPr>
              <a:t>Be equitable</a:t>
            </a:r>
          </a:p>
          <a:p>
            <a:r>
              <a:rPr lang="en-GB" dirty="0">
                <a:latin typeface="Franklin Gothic Book" panose="020B0503020102020204" pitchFamily="34" charset="0"/>
              </a:rPr>
              <a:t>Be timely</a:t>
            </a:r>
          </a:p>
          <a:p>
            <a:r>
              <a:rPr lang="en-GB" dirty="0">
                <a:latin typeface="Franklin Gothic Book" panose="020B0503020102020204" pitchFamily="34" charset="0"/>
              </a:rPr>
              <a:t>Be incremental</a:t>
            </a:r>
          </a:p>
          <a:p>
            <a:r>
              <a:rPr lang="en-GB" dirty="0">
                <a:latin typeface="Franklin Gothic Book" panose="020B0503020102020204" pitchFamily="34" charset="0"/>
              </a:rPr>
              <a:t>Be efficient and manageable</a:t>
            </a:r>
          </a:p>
          <a:p>
            <a:r>
              <a:rPr lang="en-GB" dirty="0">
                <a:latin typeface="Franklin Gothic Book" panose="020B0503020102020204" pitchFamily="34" charset="0"/>
              </a:rPr>
              <a:t>Be demanding</a:t>
            </a:r>
          </a:p>
          <a:p>
            <a:endParaRPr lang="en-GB" sz="2400" dirty="0">
              <a:latin typeface="Franklin Gothic Book" panose="020B0503020102020204" pitchFamily="34" charset="0"/>
            </a:endParaRPr>
          </a:p>
          <a:p>
            <a:endParaRPr lang="en-GB" sz="2400" dirty="0">
              <a:latin typeface="Franklin Gothic Book" panose="020B0503020102020204" pitchFamily="34" charset="0"/>
            </a:endParaRPr>
          </a:p>
        </p:txBody>
      </p:sp>
    </p:spTree>
    <p:extLst>
      <p:ext uri="{BB962C8B-B14F-4D97-AF65-F5344CB8AC3E}">
        <p14:creationId xmlns:p14="http://schemas.microsoft.com/office/powerpoint/2010/main" val="42481801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B64A-01FB-EA81-4816-AC85CF5FAB99}"/>
              </a:ext>
            </a:extLst>
          </p:cNvPr>
          <p:cNvSpPr>
            <a:spLocks noGrp="1"/>
          </p:cNvSpPr>
          <p:nvPr>
            <p:ph type="title"/>
          </p:nvPr>
        </p:nvSpPr>
        <p:spPr/>
        <p:txBody>
          <a:bodyPr/>
          <a:lstStyle/>
          <a:p>
            <a:r>
              <a:rPr lang="en-GB" dirty="0"/>
              <a:t>Activity 3 – Find the gaps</a:t>
            </a:r>
          </a:p>
        </p:txBody>
      </p:sp>
      <p:sp>
        <p:nvSpPr>
          <p:cNvPr id="3" name="Content Placeholder 2">
            <a:extLst>
              <a:ext uri="{FF2B5EF4-FFF2-40B4-BE49-F238E27FC236}">
                <a16:creationId xmlns:a16="http://schemas.microsoft.com/office/drawing/2014/main" id="{8AC6D0FE-C5FE-3CF2-A6F2-39060D586113}"/>
              </a:ext>
            </a:extLst>
          </p:cNvPr>
          <p:cNvSpPr>
            <a:spLocks noGrp="1"/>
          </p:cNvSpPr>
          <p:nvPr>
            <p:ph idx="1"/>
          </p:nvPr>
        </p:nvSpPr>
        <p:spPr/>
        <p:txBody>
          <a:bodyPr>
            <a:normAutofit lnSpcReduction="10000"/>
          </a:bodyPr>
          <a:lstStyle/>
          <a:p>
            <a:pPr marL="0" indent="0">
              <a:buNone/>
            </a:pPr>
            <a:r>
              <a:rPr lang="en-GB" dirty="0"/>
              <a:t>In your groups, consider the curriculum plan provided. What is missing and what improvements can you suggest? Try to identify at least five weaknesses and propose a practical solution for each.</a:t>
            </a:r>
          </a:p>
          <a:p>
            <a:pPr marL="0" indent="0">
              <a:buNone/>
            </a:pPr>
            <a:endParaRPr lang="en-GB" dirty="0"/>
          </a:p>
          <a:p>
            <a:r>
              <a:rPr lang="en-GB" sz="2400" dirty="0"/>
              <a:t>How will the tutor identify prior knowledge?</a:t>
            </a:r>
          </a:p>
          <a:p>
            <a:r>
              <a:rPr lang="en-GB" sz="2400" dirty="0"/>
              <a:t>How will the tutor check learning during sessions?</a:t>
            </a:r>
          </a:p>
          <a:p>
            <a:r>
              <a:rPr lang="en-GB" sz="2400" dirty="0"/>
              <a:t>Does the assessment in the final session test the intended learning?</a:t>
            </a:r>
          </a:p>
          <a:p>
            <a:r>
              <a:rPr lang="en-GB" sz="2400" dirty="0"/>
              <a:t>How will the learners know what successful performance looks like?</a:t>
            </a:r>
          </a:p>
          <a:p>
            <a:r>
              <a:rPr lang="en-GB" sz="2400" dirty="0"/>
              <a:t>Where will feedback be given, and how will learners act on it?</a:t>
            </a:r>
          </a:p>
          <a:p>
            <a:r>
              <a:rPr lang="en-GB" sz="2400" dirty="0"/>
              <a:t>How could the tutor use assessment results to plan the next session?</a:t>
            </a:r>
          </a:p>
        </p:txBody>
      </p:sp>
    </p:spTree>
    <p:extLst>
      <p:ext uri="{BB962C8B-B14F-4D97-AF65-F5344CB8AC3E}">
        <p14:creationId xmlns:p14="http://schemas.microsoft.com/office/powerpoint/2010/main" val="10508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784BC-1E70-4E6B-104B-37D4A27611A4}"/>
              </a:ext>
            </a:extLst>
          </p:cNvPr>
          <p:cNvSpPr>
            <a:spLocks noGrp="1"/>
          </p:cNvSpPr>
          <p:nvPr>
            <p:ph type="title"/>
          </p:nvPr>
        </p:nvSpPr>
        <p:spPr/>
        <p:txBody>
          <a:bodyPr/>
          <a:lstStyle/>
          <a:p>
            <a:r>
              <a:rPr lang="en-GB" dirty="0"/>
              <a:t>Key message:</a:t>
            </a:r>
          </a:p>
        </p:txBody>
      </p:sp>
      <p:sp>
        <p:nvSpPr>
          <p:cNvPr id="3" name="Content Placeholder 2">
            <a:extLst>
              <a:ext uri="{FF2B5EF4-FFF2-40B4-BE49-F238E27FC236}">
                <a16:creationId xmlns:a16="http://schemas.microsoft.com/office/drawing/2014/main" id="{CA20DD35-3189-0378-5E82-7072E59DA803}"/>
              </a:ext>
            </a:extLst>
          </p:cNvPr>
          <p:cNvSpPr>
            <a:spLocks noGrp="1"/>
          </p:cNvSpPr>
          <p:nvPr>
            <p:ph idx="1"/>
          </p:nvPr>
        </p:nvSpPr>
        <p:spPr/>
        <p:txBody>
          <a:bodyPr/>
          <a:lstStyle/>
          <a:p>
            <a:pPr marL="0" indent="0">
              <a:buNone/>
            </a:pPr>
            <a:endParaRPr lang="en-GB" dirty="0"/>
          </a:p>
          <a:p>
            <a:pPr marL="0" indent="0">
              <a:buNone/>
            </a:pPr>
            <a:r>
              <a:rPr lang="en-GB" dirty="0"/>
              <a:t>A curriculum plan should show not only what a tutor will teach, but also how they will know learning has taken place and what they will do with that information.</a:t>
            </a:r>
          </a:p>
        </p:txBody>
      </p:sp>
    </p:spTree>
    <p:extLst>
      <p:ext uri="{BB962C8B-B14F-4D97-AF65-F5344CB8AC3E}">
        <p14:creationId xmlns:p14="http://schemas.microsoft.com/office/powerpoint/2010/main" val="40005199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ECC81-BCE6-B12C-98CD-43C9863A7ECD}"/>
              </a:ext>
            </a:extLst>
          </p:cNvPr>
          <p:cNvSpPr>
            <a:spLocks noGrp="1"/>
          </p:cNvSpPr>
          <p:nvPr>
            <p:ph type="title"/>
          </p:nvPr>
        </p:nvSpPr>
        <p:spPr>
          <a:xfrm>
            <a:off x="838200" y="365125"/>
            <a:ext cx="10744200" cy="1325563"/>
          </a:xfrm>
        </p:spPr>
        <p:txBody>
          <a:bodyPr/>
          <a:lstStyle/>
          <a:p>
            <a:r>
              <a:rPr lang="en-GB" dirty="0"/>
              <a:t>Activity 4 – Create three ways to check learning</a:t>
            </a:r>
          </a:p>
        </p:txBody>
      </p:sp>
      <p:sp>
        <p:nvSpPr>
          <p:cNvPr id="3" name="Content Placeholder 2">
            <a:extLst>
              <a:ext uri="{FF2B5EF4-FFF2-40B4-BE49-F238E27FC236}">
                <a16:creationId xmlns:a16="http://schemas.microsoft.com/office/drawing/2014/main" id="{07354FEE-F5AE-38F6-4CDC-B4A6094B5A94}"/>
              </a:ext>
            </a:extLst>
          </p:cNvPr>
          <p:cNvSpPr>
            <a:spLocks noGrp="1"/>
          </p:cNvSpPr>
          <p:nvPr>
            <p:ph idx="1"/>
          </p:nvPr>
        </p:nvSpPr>
        <p:spPr>
          <a:xfrm>
            <a:off x="838200" y="1825625"/>
            <a:ext cx="10815918" cy="4351338"/>
          </a:xfrm>
        </p:spPr>
        <p:txBody>
          <a:bodyPr/>
          <a:lstStyle/>
          <a:p>
            <a:pPr marL="0" indent="0">
              <a:buNone/>
            </a:pPr>
            <a:r>
              <a:rPr lang="en-GB" dirty="0"/>
              <a:t>Work with someone in a similar subject are to yourself. You must collaborate to create three different practical resources that:</a:t>
            </a:r>
          </a:p>
          <a:p>
            <a:pPr marL="0" indent="0">
              <a:buNone/>
            </a:pPr>
            <a:endParaRPr lang="en-GB" dirty="0"/>
          </a:p>
          <a:p>
            <a:r>
              <a:rPr lang="en-GB" dirty="0"/>
              <a:t>Checks prior knowledge - Diagnostic</a:t>
            </a:r>
          </a:p>
          <a:p>
            <a:r>
              <a:rPr lang="en-GB" dirty="0"/>
              <a:t>Checks understanding - Formative </a:t>
            </a:r>
          </a:p>
          <a:p>
            <a:r>
              <a:rPr lang="en-GB" dirty="0"/>
              <a:t>Gathers evidence at the end of the learning sequence - Summative </a:t>
            </a:r>
          </a:p>
        </p:txBody>
      </p:sp>
    </p:spTree>
    <p:extLst>
      <p:ext uri="{BB962C8B-B14F-4D97-AF65-F5344CB8AC3E}">
        <p14:creationId xmlns:p14="http://schemas.microsoft.com/office/powerpoint/2010/main" val="28608969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6C290-66C4-3EAE-D115-2664A36C6274}"/>
              </a:ext>
            </a:extLst>
          </p:cNvPr>
          <p:cNvSpPr>
            <a:spLocks noGrp="1"/>
          </p:cNvSpPr>
          <p:nvPr>
            <p:ph type="title"/>
          </p:nvPr>
        </p:nvSpPr>
        <p:spPr/>
        <p:txBody>
          <a:bodyPr/>
          <a:lstStyle/>
          <a:p>
            <a:r>
              <a:rPr lang="en-GB" dirty="0"/>
              <a:t>An example: Hairdressing</a:t>
            </a:r>
          </a:p>
        </p:txBody>
      </p:sp>
      <p:sp>
        <p:nvSpPr>
          <p:cNvPr id="3" name="Content Placeholder 2">
            <a:extLst>
              <a:ext uri="{FF2B5EF4-FFF2-40B4-BE49-F238E27FC236}">
                <a16:creationId xmlns:a16="http://schemas.microsoft.com/office/drawing/2014/main" id="{901B7154-4C4A-DE01-3DD6-71A647B557F1}"/>
              </a:ext>
            </a:extLst>
          </p:cNvPr>
          <p:cNvSpPr>
            <a:spLocks noGrp="1"/>
          </p:cNvSpPr>
          <p:nvPr>
            <p:ph idx="1"/>
          </p:nvPr>
        </p:nvSpPr>
        <p:spPr>
          <a:xfrm>
            <a:off x="838200" y="1518024"/>
            <a:ext cx="10515600" cy="5074023"/>
          </a:xfrm>
        </p:spPr>
        <p:txBody>
          <a:bodyPr>
            <a:normAutofit lnSpcReduction="10000"/>
          </a:bodyPr>
          <a:lstStyle/>
          <a:p>
            <a:pPr marL="0" indent="0">
              <a:buNone/>
            </a:pPr>
            <a:r>
              <a:rPr lang="en-GB" b="1" dirty="0"/>
              <a:t>Learning outcome: </a:t>
            </a:r>
            <a:r>
              <a:rPr lang="en-GB" dirty="0"/>
              <a:t>Demonstrate the correct procedure for preparing a salon workstation safely.</a:t>
            </a:r>
          </a:p>
          <a:p>
            <a:pPr marL="0" indent="0">
              <a:buNone/>
            </a:pPr>
            <a:endParaRPr lang="en-GB" dirty="0"/>
          </a:p>
          <a:p>
            <a:pPr marL="0" indent="0">
              <a:buNone/>
            </a:pPr>
            <a:r>
              <a:rPr lang="en-GB" b="1" dirty="0"/>
              <a:t>Diagnostic – </a:t>
            </a:r>
            <a:r>
              <a:rPr lang="en-GB" dirty="0"/>
              <a:t>Ask learners to identify hazards on a photograph  of a salon workstation.</a:t>
            </a:r>
          </a:p>
          <a:p>
            <a:pPr marL="0" indent="0">
              <a:buNone/>
            </a:pPr>
            <a:endParaRPr lang="en-GB" dirty="0"/>
          </a:p>
          <a:p>
            <a:pPr marL="0" indent="0">
              <a:buNone/>
            </a:pPr>
            <a:r>
              <a:rPr lang="en-GB" b="1" dirty="0"/>
              <a:t>Formative – </a:t>
            </a:r>
            <a:r>
              <a:rPr lang="en-GB" dirty="0"/>
              <a:t>Observe learners setting up a workstation and use a checklist to identify errors before practice continues.</a:t>
            </a:r>
          </a:p>
          <a:p>
            <a:pPr marL="0" indent="0">
              <a:buNone/>
            </a:pPr>
            <a:endParaRPr lang="en-GB" dirty="0"/>
          </a:p>
          <a:p>
            <a:pPr marL="0" indent="0">
              <a:buNone/>
            </a:pPr>
            <a:r>
              <a:rPr lang="en-GB" b="1" dirty="0"/>
              <a:t>Summative – </a:t>
            </a:r>
            <a:r>
              <a:rPr lang="en-GB" dirty="0"/>
              <a:t>Observe the completed setup against specified safety criteria and record whether each criteria has been met.</a:t>
            </a:r>
          </a:p>
        </p:txBody>
      </p:sp>
    </p:spTree>
    <p:extLst>
      <p:ext uri="{BB962C8B-B14F-4D97-AF65-F5344CB8AC3E}">
        <p14:creationId xmlns:p14="http://schemas.microsoft.com/office/powerpoint/2010/main" val="8461344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886F7-45AF-EB3E-C4F7-FD9316C355FA}"/>
              </a:ext>
            </a:extLst>
          </p:cNvPr>
          <p:cNvSpPr>
            <a:spLocks noGrp="1"/>
          </p:cNvSpPr>
          <p:nvPr>
            <p:ph type="title"/>
          </p:nvPr>
        </p:nvSpPr>
        <p:spPr/>
        <p:txBody>
          <a:bodyPr/>
          <a:lstStyle/>
          <a:p>
            <a:r>
              <a:rPr lang="en-GB" dirty="0"/>
              <a:t>Peer Review</a:t>
            </a:r>
          </a:p>
        </p:txBody>
      </p:sp>
      <p:sp>
        <p:nvSpPr>
          <p:cNvPr id="3" name="Content Placeholder 2">
            <a:extLst>
              <a:ext uri="{FF2B5EF4-FFF2-40B4-BE49-F238E27FC236}">
                <a16:creationId xmlns:a16="http://schemas.microsoft.com/office/drawing/2014/main" id="{EBDAA545-22CB-82A7-97A1-2044735AC32E}"/>
              </a:ext>
            </a:extLst>
          </p:cNvPr>
          <p:cNvSpPr>
            <a:spLocks noGrp="1"/>
          </p:cNvSpPr>
          <p:nvPr>
            <p:ph idx="1"/>
          </p:nvPr>
        </p:nvSpPr>
        <p:spPr/>
        <p:txBody>
          <a:bodyPr/>
          <a:lstStyle/>
          <a:p>
            <a:pPr marL="0" indent="0">
              <a:buNone/>
            </a:pPr>
            <a:r>
              <a:rPr lang="en-GB" dirty="0"/>
              <a:t>Share your examples with your peers, and for each consider:</a:t>
            </a:r>
          </a:p>
          <a:p>
            <a:pPr marL="0" indent="0">
              <a:buNone/>
            </a:pPr>
            <a:endParaRPr lang="en-GB" dirty="0"/>
          </a:p>
          <a:p>
            <a:r>
              <a:rPr lang="en-GB" dirty="0"/>
              <a:t>Is the task clear?</a:t>
            </a:r>
          </a:p>
          <a:p>
            <a:r>
              <a:rPr lang="en-GB" dirty="0"/>
              <a:t>Does it generate useful evidence of learning?</a:t>
            </a:r>
          </a:p>
          <a:p>
            <a:r>
              <a:rPr lang="en-GB" dirty="0"/>
              <a:t>What should the tutor do with the results?</a:t>
            </a:r>
          </a:p>
        </p:txBody>
      </p:sp>
    </p:spTree>
    <p:extLst>
      <p:ext uri="{BB962C8B-B14F-4D97-AF65-F5344CB8AC3E}">
        <p14:creationId xmlns:p14="http://schemas.microsoft.com/office/powerpoint/2010/main" val="34360369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315CD-8EE1-A980-D6E7-B8EF40EBD0BA}"/>
              </a:ext>
            </a:extLst>
          </p:cNvPr>
          <p:cNvSpPr>
            <a:spLocks noGrp="1"/>
          </p:cNvSpPr>
          <p:nvPr>
            <p:ph type="title"/>
          </p:nvPr>
        </p:nvSpPr>
        <p:spPr/>
        <p:txBody>
          <a:bodyPr/>
          <a:lstStyle/>
          <a:p>
            <a:r>
              <a:rPr lang="en-GB" dirty="0"/>
              <a:t>Activity 5 – Build a curriculum assessment plan</a:t>
            </a:r>
          </a:p>
        </p:txBody>
      </p:sp>
      <p:sp>
        <p:nvSpPr>
          <p:cNvPr id="3" name="Content Placeholder 2">
            <a:extLst>
              <a:ext uri="{FF2B5EF4-FFF2-40B4-BE49-F238E27FC236}">
                <a16:creationId xmlns:a16="http://schemas.microsoft.com/office/drawing/2014/main" id="{BA6D1380-0FF2-FBF3-192B-153DEFA3391E}"/>
              </a:ext>
            </a:extLst>
          </p:cNvPr>
          <p:cNvSpPr>
            <a:spLocks noGrp="1"/>
          </p:cNvSpPr>
          <p:nvPr>
            <p:ph idx="1"/>
          </p:nvPr>
        </p:nvSpPr>
        <p:spPr/>
        <p:txBody>
          <a:bodyPr/>
          <a:lstStyle/>
          <a:p>
            <a:pPr marL="0" indent="0">
              <a:buNone/>
            </a:pPr>
            <a:r>
              <a:rPr lang="en-GB" dirty="0"/>
              <a:t>Work in pairs to create a short curriculum plan showing how assessment is embedded across three linked teaching </a:t>
            </a:r>
            <a:r>
              <a:rPr lang="en-GB"/>
              <a:t>sessions.</a:t>
            </a:r>
          </a:p>
          <a:p>
            <a:pPr marL="0" indent="0">
              <a:buNone/>
            </a:pPr>
            <a:endParaRPr lang="en-GB" dirty="0"/>
          </a:p>
          <a:p>
            <a:r>
              <a:rPr lang="en-GB" dirty="0"/>
              <a:t>Start with the end in mind: write one clear learning outcome</a:t>
            </a:r>
          </a:p>
          <a:p>
            <a:endParaRPr lang="en-GB" dirty="0"/>
          </a:p>
          <a:p>
            <a:r>
              <a:rPr lang="en-GB" dirty="0"/>
              <a:t>Plan the assessment sequence: complete the three-session curriculum assessment planner</a:t>
            </a:r>
          </a:p>
          <a:p>
            <a:pPr marL="0" indent="0">
              <a:buNone/>
            </a:pPr>
            <a:endParaRPr lang="en-GB" dirty="0"/>
          </a:p>
          <a:p>
            <a:r>
              <a:rPr lang="en-GB" dirty="0"/>
              <a:t>Add inclusion and quality checks: Peer Review</a:t>
            </a:r>
          </a:p>
          <a:p>
            <a:pPr marL="0" indent="0">
              <a:buNone/>
            </a:pPr>
            <a:endParaRPr lang="en-GB" dirty="0"/>
          </a:p>
        </p:txBody>
      </p:sp>
    </p:spTree>
    <p:extLst>
      <p:ext uri="{BB962C8B-B14F-4D97-AF65-F5344CB8AC3E}">
        <p14:creationId xmlns:p14="http://schemas.microsoft.com/office/powerpoint/2010/main" val="26686361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1279</Words>
  <Application>Microsoft Office PowerPoint</Application>
  <PresentationFormat>Widescreen</PresentationFormat>
  <Paragraphs>199</Paragraphs>
  <Slides>28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Aptos</vt:lpstr>
      <vt:lpstr>Aptos Display</vt:lpstr>
      <vt:lpstr>Arial</vt:lpstr>
      <vt:lpstr>Calibri</vt:lpstr>
      <vt:lpstr>Calibri Light</vt:lpstr>
      <vt:lpstr>Franklin Gothic Book</vt:lpstr>
      <vt:lpstr>Office Theme</vt:lpstr>
      <vt:lpstr>Curriculum Planning and Assessment</vt:lpstr>
      <vt:lpstr>Learning Objectives</vt:lpstr>
      <vt:lpstr>Curriculum Planning</vt:lpstr>
      <vt:lpstr>Factors Influencing Curriculum Design</vt:lpstr>
      <vt:lpstr>What are your experiences of assessment?</vt:lpstr>
      <vt:lpstr>Why do we assess learners in education?</vt:lpstr>
      <vt:lpstr>What is the function of assessment?</vt:lpstr>
      <vt:lpstr>Assessment for, as and of Learning</vt:lpstr>
      <vt:lpstr>Types of Assessment</vt:lpstr>
      <vt:lpstr>Activity 1 – How do you know?</vt:lpstr>
      <vt:lpstr>Assessment Techniques</vt:lpstr>
      <vt:lpstr>Used effectively, assessment should serve:</vt:lpstr>
      <vt:lpstr>PowerPoint Presentation</vt:lpstr>
      <vt:lpstr>Activity 2 – Assessment carousel</vt:lpstr>
      <vt:lpstr>Station A – Initial and diagnostic assessment</vt:lpstr>
      <vt:lpstr>Station B – Formative assessment</vt:lpstr>
      <vt:lpstr>Station C – Summative assessment</vt:lpstr>
      <vt:lpstr>Station D – Feedback and next steps</vt:lpstr>
      <vt:lpstr>Some key questions to ask yourself</vt:lpstr>
      <vt:lpstr>Three essential conditions for improving </vt:lpstr>
      <vt:lpstr>PowerPoint Presentation</vt:lpstr>
      <vt:lpstr>Values and Principles of Assessment Design</vt:lpstr>
      <vt:lpstr>Activity 3 – Find the gaps</vt:lpstr>
      <vt:lpstr>Key message:</vt:lpstr>
      <vt:lpstr>Activity 4 – Create three ways to check learning</vt:lpstr>
      <vt:lpstr>An example: Hairdressing</vt:lpstr>
      <vt:lpstr>Peer Review</vt:lpstr>
      <vt:lpstr>Activity 5 – Build a curriculum assessment plan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Marion Phillips</dc:creator>
  <cp:lastModifiedBy>Marion Phillips</cp:lastModifiedBy>
  <cp:revision>2</cp:revision>
  <dcterms:created xsi:type="dcterms:W3CDTF">2026-10-18T13:28:45Z</dcterms:created>
  <dcterms:modified xsi:type="dcterms:W3CDTF">2026-10-18T17:19:03Z</dcterms:modified>
</cp:coreProperties>
</file>