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78" r:id="rId2"/>
    <p:sldId id="268" r:id="rId3"/>
    <p:sldId id="273" r:id="rId4"/>
    <p:sldId id="272" r:id="rId5"/>
    <p:sldId id="276" r:id="rId6"/>
    <p:sldId id="277" r:id="rId7"/>
    <p:sldId id="257" r:id="rId8"/>
    <p:sldId id="281" r:id="rId9"/>
    <p:sldId id="282" r:id="rId10"/>
    <p:sldId id="283"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D2A291-E4AD-4AFB-8981-73FEECECF120}" v="173" dt="2026-10-06T16:00:05.6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varScale="1">
        <p:scale>
          <a:sx n="74" d="100"/>
          <a:sy n="74" d="100"/>
        </p:scale>
        <p:origin x="35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B59305-5FF7-4036-8009-6C0D4BDC898F}"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GB"/>
        </a:p>
      </dgm:t>
    </dgm:pt>
    <dgm:pt modelId="{E38E5855-B712-4ABB-8A7D-A95A65404F6A}">
      <dgm:prSet phldrT="[Text]"/>
      <dgm:spPr/>
      <dgm:t>
        <a:bodyPr/>
        <a:lstStyle/>
        <a:p>
          <a:pPr>
            <a:lnSpc>
              <a:spcPct val="100000"/>
            </a:lnSpc>
          </a:pPr>
          <a:r>
            <a:rPr lang="en-GB" dirty="0"/>
            <a:t>Easy to </a:t>
          </a:r>
          <a:r>
            <a:rPr lang="en-GB" b="1" dirty="0"/>
            <a:t>update</a:t>
          </a:r>
          <a:r>
            <a:rPr lang="en-GB" dirty="0"/>
            <a:t> when policies </a:t>
          </a:r>
          <a:r>
            <a:rPr lang="en-GB" dirty="0">
              <a:latin typeface="Arial" panose="020B0604020202020204" pitchFamily="34" charset="0"/>
              <a:cs typeface="Arial" panose="020B0604020202020204" pitchFamily="34" charset="0"/>
            </a:rPr>
            <a:t>or</a:t>
          </a:r>
          <a:r>
            <a:rPr lang="en-GB" dirty="0"/>
            <a:t> procedures change.</a:t>
          </a:r>
        </a:p>
      </dgm:t>
    </dgm:pt>
    <dgm:pt modelId="{A6BBC4D9-1BC0-42CA-BCEA-BED460A6FB55}" type="parTrans" cxnId="{E23FE55B-FBFB-406B-A284-09788427B746}">
      <dgm:prSet/>
      <dgm:spPr/>
      <dgm:t>
        <a:bodyPr/>
        <a:lstStyle/>
        <a:p>
          <a:endParaRPr lang="en-GB"/>
        </a:p>
      </dgm:t>
    </dgm:pt>
    <dgm:pt modelId="{2BF591B8-029A-466E-B946-AE043C4AAFA3}" type="sibTrans" cxnId="{E23FE55B-FBFB-406B-A284-09788427B746}">
      <dgm:prSet/>
      <dgm:spPr/>
      <dgm:t>
        <a:bodyPr/>
        <a:lstStyle/>
        <a:p>
          <a:endParaRPr lang="en-GB"/>
        </a:p>
      </dgm:t>
    </dgm:pt>
    <dgm:pt modelId="{0AD4963F-A1BB-482B-8E1F-97F64CEDFB8B}">
      <dgm:prSet phldrT="[Text]"/>
      <dgm:spPr/>
      <dgm:t>
        <a:bodyPr/>
        <a:lstStyle/>
        <a:p>
          <a:pPr>
            <a:lnSpc>
              <a:spcPct val="100000"/>
            </a:lnSpc>
          </a:pPr>
          <a:r>
            <a:rPr lang="en-GB" dirty="0">
              <a:latin typeface="Arial" panose="020B0604020202020204" pitchFamily="34" charset="0"/>
              <a:cs typeface="Arial" panose="020B0604020202020204" pitchFamily="34" charset="0"/>
            </a:rPr>
            <a:t>Uses </a:t>
          </a:r>
          <a:r>
            <a:rPr lang="en-GB" b="1" dirty="0">
              <a:latin typeface="Arial" panose="020B0604020202020204" pitchFamily="34" charset="0"/>
              <a:cs typeface="Arial" panose="020B0604020202020204" pitchFamily="34" charset="0"/>
            </a:rPr>
            <a:t>visuals</a:t>
          </a:r>
          <a:r>
            <a:rPr lang="en-GB" dirty="0">
              <a:latin typeface="Arial" panose="020B0604020202020204" pitchFamily="34" charset="0"/>
              <a:cs typeface="Arial" panose="020B0604020202020204" pitchFamily="34" charset="0"/>
            </a:rPr>
            <a:t> to support understanding and memory</a:t>
          </a:r>
        </a:p>
      </dgm:t>
    </dgm:pt>
    <dgm:pt modelId="{2916B60D-C371-4788-8E3D-425389365D03}" type="parTrans" cxnId="{42F4EC93-C6CE-48EF-8239-27C08AB99700}">
      <dgm:prSet/>
      <dgm:spPr/>
      <dgm:t>
        <a:bodyPr/>
        <a:lstStyle/>
        <a:p>
          <a:endParaRPr lang="en-GB"/>
        </a:p>
      </dgm:t>
    </dgm:pt>
    <dgm:pt modelId="{71B403FA-5D4B-4FD5-AEE6-0BDF1532EADA}" type="sibTrans" cxnId="{42F4EC93-C6CE-48EF-8239-27C08AB99700}">
      <dgm:prSet/>
      <dgm:spPr/>
      <dgm:t>
        <a:bodyPr/>
        <a:lstStyle/>
        <a:p>
          <a:endParaRPr lang="en-GB"/>
        </a:p>
      </dgm:t>
    </dgm:pt>
    <dgm:pt modelId="{155EC35E-1CCF-4DAF-AA11-3E2713C2F432}">
      <dgm:prSet phldrT="[Text]"/>
      <dgm:spPr/>
      <dgm:t>
        <a:bodyPr/>
        <a:lstStyle/>
        <a:p>
          <a:pPr>
            <a:lnSpc>
              <a:spcPct val="100000"/>
            </a:lnSpc>
          </a:pPr>
          <a:r>
            <a:rPr lang="en-GB" dirty="0">
              <a:latin typeface="Arial" panose="020B0604020202020204" pitchFamily="34" charset="0"/>
              <a:cs typeface="Arial" panose="020B0604020202020204" pitchFamily="34" charset="0"/>
            </a:rPr>
            <a:t>Slides can be </a:t>
          </a:r>
          <a:r>
            <a:rPr lang="en-GB" b="1" dirty="0">
              <a:latin typeface="Arial" panose="020B0604020202020204" pitchFamily="34" charset="0"/>
              <a:cs typeface="Arial" panose="020B0604020202020204" pitchFamily="34" charset="0"/>
            </a:rPr>
            <a:t>shared and reused</a:t>
          </a:r>
          <a:r>
            <a:rPr lang="en-GB" dirty="0">
              <a:latin typeface="Arial" panose="020B0604020202020204" pitchFamily="34" charset="0"/>
              <a:cs typeface="Arial" panose="020B0604020202020204" pitchFamily="34" charset="0"/>
            </a:rPr>
            <a:t> for future reference.</a:t>
          </a:r>
        </a:p>
      </dgm:t>
    </dgm:pt>
    <dgm:pt modelId="{2F8C2C5B-2F60-40DA-80AF-B9BBF282D2E0}" type="parTrans" cxnId="{7DC38F71-1B34-4C5A-8968-A5D1082D9A54}">
      <dgm:prSet/>
      <dgm:spPr/>
      <dgm:t>
        <a:bodyPr/>
        <a:lstStyle/>
        <a:p>
          <a:endParaRPr lang="en-GB"/>
        </a:p>
      </dgm:t>
    </dgm:pt>
    <dgm:pt modelId="{D61D1C78-97D3-4D69-8635-3B1E07B21CE2}" type="sibTrans" cxnId="{7DC38F71-1B34-4C5A-8968-A5D1082D9A54}">
      <dgm:prSet/>
      <dgm:spPr/>
      <dgm:t>
        <a:bodyPr/>
        <a:lstStyle/>
        <a:p>
          <a:endParaRPr lang="en-GB"/>
        </a:p>
      </dgm:t>
    </dgm:pt>
    <dgm:pt modelId="{7FA2D21F-2A99-4C77-B48E-E7978B53A214}">
      <dgm:prSet phldrT="[Text]"/>
      <dgm:spPr/>
      <dgm:t>
        <a:bodyPr/>
        <a:lstStyle/>
        <a:p>
          <a:pPr>
            <a:lnSpc>
              <a:spcPct val="100000"/>
            </a:lnSpc>
          </a:pPr>
          <a:r>
            <a:rPr lang="en-GB" dirty="0">
              <a:latin typeface="Arial" panose="020B0604020202020204" pitchFamily="34" charset="0"/>
              <a:cs typeface="Arial" panose="020B0604020202020204" pitchFamily="34" charset="0"/>
            </a:rPr>
            <a:t>Can</a:t>
          </a:r>
          <a:r>
            <a:rPr lang="en-GB" dirty="0"/>
            <a:t> improve </a:t>
          </a:r>
          <a:r>
            <a:rPr lang="en-GB" b="1" dirty="0"/>
            <a:t>engagement</a:t>
          </a:r>
          <a:r>
            <a:rPr lang="en-GB" dirty="0"/>
            <a:t> </a:t>
          </a:r>
          <a:r>
            <a:rPr lang="en-GB" dirty="0">
              <a:latin typeface="Arial" panose="020B0604020202020204" pitchFamily="34" charset="0"/>
              <a:cs typeface="Arial" panose="020B0604020202020204" pitchFamily="34" charset="0"/>
            </a:rPr>
            <a:t>during</a:t>
          </a:r>
          <a:r>
            <a:rPr lang="en-GB" dirty="0"/>
            <a:t> training.</a:t>
          </a:r>
        </a:p>
      </dgm:t>
    </dgm:pt>
    <dgm:pt modelId="{686C981A-50FF-45E0-8406-6D6DA1CB0587}" type="parTrans" cxnId="{A341D79E-88F0-4C7A-AEA7-E754F92041AB}">
      <dgm:prSet/>
      <dgm:spPr/>
      <dgm:t>
        <a:bodyPr/>
        <a:lstStyle/>
        <a:p>
          <a:endParaRPr lang="en-GB"/>
        </a:p>
      </dgm:t>
    </dgm:pt>
    <dgm:pt modelId="{EC129FDD-34E2-4057-A764-956F076C12B2}" type="sibTrans" cxnId="{A341D79E-88F0-4C7A-AEA7-E754F92041AB}">
      <dgm:prSet/>
      <dgm:spPr/>
      <dgm:t>
        <a:bodyPr/>
        <a:lstStyle/>
        <a:p>
          <a:endParaRPr lang="en-GB"/>
        </a:p>
      </dgm:t>
    </dgm:pt>
    <dgm:pt modelId="{78033B58-591A-4A74-B161-C7885D25CBB9}">
      <dgm:prSet phldrT="[Text]"/>
      <dgm:spPr/>
      <dgm:t>
        <a:bodyPr/>
        <a:lstStyle/>
        <a:p>
          <a:pPr>
            <a:lnSpc>
              <a:spcPct val="100000"/>
            </a:lnSpc>
          </a:pPr>
          <a:r>
            <a:rPr lang="en-GB" dirty="0">
              <a:latin typeface="Arial" panose="020B0604020202020204" pitchFamily="34" charset="0"/>
              <a:cs typeface="Arial" panose="020B0604020202020204" pitchFamily="34" charset="0"/>
            </a:rPr>
            <a:t>Helps</a:t>
          </a:r>
          <a:r>
            <a:rPr lang="en-GB" dirty="0"/>
            <a:t> deliver </a:t>
          </a:r>
          <a:r>
            <a:rPr lang="en-GB" b="1" dirty="0">
              <a:latin typeface="Arial" panose="020B0604020202020204" pitchFamily="34" charset="0"/>
              <a:cs typeface="Arial" panose="020B0604020202020204" pitchFamily="34" charset="0"/>
            </a:rPr>
            <a:t>consistent</a:t>
          </a:r>
          <a:r>
            <a:rPr lang="en-GB" b="1" dirty="0"/>
            <a:t> messages</a:t>
          </a:r>
          <a:r>
            <a:rPr lang="en-GB" dirty="0"/>
            <a:t> to all staff.</a:t>
          </a:r>
        </a:p>
      </dgm:t>
    </dgm:pt>
    <dgm:pt modelId="{E68B5635-778B-4EBD-A81C-73C444BF148D}" type="parTrans" cxnId="{462766C7-E5AA-449F-8B11-9C78A158F375}">
      <dgm:prSet/>
      <dgm:spPr/>
      <dgm:t>
        <a:bodyPr/>
        <a:lstStyle/>
        <a:p>
          <a:endParaRPr lang="en-GB"/>
        </a:p>
      </dgm:t>
    </dgm:pt>
    <dgm:pt modelId="{54469799-6927-45BF-97D6-683D86D37832}" type="sibTrans" cxnId="{462766C7-E5AA-449F-8B11-9C78A158F375}">
      <dgm:prSet/>
      <dgm:spPr/>
      <dgm:t>
        <a:bodyPr/>
        <a:lstStyle/>
        <a:p>
          <a:endParaRPr lang="en-GB"/>
        </a:p>
      </dgm:t>
    </dgm:pt>
    <dgm:pt modelId="{6A042DA3-7D1A-4F27-A3E6-23B012FF1578}">
      <dgm:prSet phldrT="[Text]"/>
      <dgm:spPr/>
      <dgm:t>
        <a:bodyPr/>
        <a:lstStyle/>
        <a:p>
          <a:pPr>
            <a:lnSpc>
              <a:spcPct val="100000"/>
            </a:lnSpc>
          </a:pPr>
          <a:r>
            <a:rPr lang="en-GB" dirty="0">
              <a:latin typeface="Arial" panose="020B0604020202020204" pitchFamily="34" charset="0"/>
              <a:cs typeface="Arial" panose="020B0604020202020204" pitchFamily="34" charset="0"/>
            </a:rPr>
            <a:t>Presents information in a </a:t>
          </a:r>
          <a:r>
            <a:rPr lang="en-GB" b="1" dirty="0">
              <a:latin typeface="Arial" panose="020B0604020202020204" pitchFamily="34" charset="0"/>
              <a:cs typeface="Arial" panose="020B0604020202020204" pitchFamily="34" charset="0"/>
            </a:rPr>
            <a:t>clear and organised</a:t>
          </a:r>
          <a:r>
            <a:rPr lang="en-GB" dirty="0">
              <a:latin typeface="Arial" panose="020B0604020202020204" pitchFamily="34" charset="0"/>
              <a:cs typeface="Arial" panose="020B0604020202020204" pitchFamily="34" charset="0"/>
            </a:rPr>
            <a:t> way.</a:t>
          </a:r>
        </a:p>
      </dgm:t>
    </dgm:pt>
    <dgm:pt modelId="{D42F45BB-5F51-4941-9801-243C4EC30B16}" type="parTrans" cxnId="{D03CDA78-85BE-4324-8C91-3C27A87C894D}">
      <dgm:prSet/>
      <dgm:spPr/>
      <dgm:t>
        <a:bodyPr/>
        <a:lstStyle/>
        <a:p>
          <a:endParaRPr lang="en-GB"/>
        </a:p>
      </dgm:t>
    </dgm:pt>
    <dgm:pt modelId="{A348CDF6-04C0-4416-942B-0BF3B53FEE71}" type="sibTrans" cxnId="{D03CDA78-85BE-4324-8C91-3C27A87C894D}">
      <dgm:prSet/>
      <dgm:spPr/>
      <dgm:t>
        <a:bodyPr/>
        <a:lstStyle/>
        <a:p>
          <a:endParaRPr lang="en-GB"/>
        </a:p>
      </dgm:t>
    </dgm:pt>
    <dgm:pt modelId="{BE9912AD-F963-48D6-9D21-0AD201BBE04A}" type="pres">
      <dgm:prSet presAssocID="{FBB59305-5FF7-4036-8009-6C0D4BDC898F}" presName="root" presStyleCnt="0">
        <dgm:presLayoutVars>
          <dgm:dir/>
          <dgm:resizeHandles val="exact"/>
        </dgm:presLayoutVars>
      </dgm:prSet>
      <dgm:spPr/>
    </dgm:pt>
    <dgm:pt modelId="{979DD50E-E722-41F5-8073-D93EC103A655}" type="pres">
      <dgm:prSet presAssocID="{6A042DA3-7D1A-4F27-A3E6-23B012FF1578}" presName="compNode" presStyleCnt="0"/>
      <dgm:spPr/>
    </dgm:pt>
    <dgm:pt modelId="{C7EA78A5-7432-45DD-8564-9CD8066D52E7}" type="pres">
      <dgm:prSet presAssocID="{6A042DA3-7D1A-4F27-A3E6-23B012FF1578}"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ument"/>
        </a:ext>
      </dgm:extLst>
    </dgm:pt>
    <dgm:pt modelId="{E1E444A5-3EC0-4A5A-BE8B-D2DE8EDEC78D}" type="pres">
      <dgm:prSet presAssocID="{6A042DA3-7D1A-4F27-A3E6-23B012FF1578}" presName="spaceRect" presStyleCnt="0"/>
      <dgm:spPr/>
    </dgm:pt>
    <dgm:pt modelId="{1BA5A65E-2CD0-4477-8D97-AE60CD507815}" type="pres">
      <dgm:prSet presAssocID="{6A042DA3-7D1A-4F27-A3E6-23B012FF1578}" presName="textRect" presStyleLbl="revTx" presStyleIdx="0" presStyleCnt="6">
        <dgm:presLayoutVars>
          <dgm:chMax val="1"/>
          <dgm:chPref val="1"/>
        </dgm:presLayoutVars>
      </dgm:prSet>
      <dgm:spPr/>
    </dgm:pt>
    <dgm:pt modelId="{F4093682-6DAE-489E-A6B2-4AA71A0DDB19}" type="pres">
      <dgm:prSet presAssocID="{A348CDF6-04C0-4416-942B-0BF3B53FEE71}" presName="sibTrans" presStyleCnt="0"/>
      <dgm:spPr/>
    </dgm:pt>
    <dgm:pt modelId="{0660D514-8C29-45F7-B2FD-6DD0033E2D30}" type="pres">
      <dgm:prSet presAssocID="{E38E5855-B712-4ABB-8A7D-A95A65404F6A}" presName="compNode" presStyleCnt="0"/>
      <dgm:spPr/>
    </dgm:pt>
    <dgm:pt modelId="{4F866011-685D-4E1C-81C7-CBD822A51106}" type="pres">
      <dgm:prSet presAssocID="{E38E5855-B712-4ABB-8A7D-A95A65404F6A}"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6D95A697-2A1C-45CB-A675-72162FD9B4AB}" type="pres">
      <dgm:prSet presAssocID="{E38E5855-B712-4ABB-8A7D-A95A65404F6A}" presName="spaceRect" presStyleCnt="0"/>
      <dgm:spPr/>
    </dgm:pt>
    <dgm:pt modelId="{910365BA-175A-40AA-B0D7-4BA341CD628D}" type="pres">
      <dgm:prSet presAssocID="{E38E5855-B712-4ABB-8A7D-A95A65404F6A}" presName="textRect" presStyleLbl="revTx" presStyleIdx="1" presStyleCnt="6">
        <dgm:presLayoutVars>
          <dgm:chMax val="1"/>
          <dgm:chPref val="1"/>
        </dgm:presLayoutVars>
      </dgm:prSet>
      <dgm:spPr/>
    </dgm:pt>
    <dgm:pt modelId="{43E85414-3E2C-4D71-8C6E-AC1F0CA0AC3E}" type="pres">
      <dgm:prSet presAssocID="{2BF591B8-029A-466E-B946-AE043C4AAFA3}" presName="sibTrans" presStyleCnt="0"/>
      <dgm:spPr/>
    </dgm:pt>
    <dgm:pt modelId="{C796D5BB-0536-48A2-AA7E-157BFAE2F3C1}" type="pres">
      <dgm:prSet presAssocID="{0AD4963F-A1BB-482B-8E1F-97F64CEDFB8B}" presName="compNode" presStyleCnt="0"/>
      <dgm:spPr/>
    </dgm:pt>
    <dgm:pt modelId="{84FC1278-DB9F-4880-94CF-36D9FE0850BE}" type="pres">
      <dgm:prSet presAssocID="{0AD4963F-A1BB-482B-8E1F-97F64CEDFB8B}"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ustainability"/>
        </a:ext>
      </dgm:extLst>
    </dgm:pt>
    <dgm:pt modelId="{48E50F42-3858-40A1-8029-F7CEC4CFB2EB}" type="pres">
      <dgm:prSet presAssocID="{0AD4963F-A1BB-482B-8E1F-97F64CEDFB8B}" presName="spaceRect" presStyleCnt="0"/>
      <dgm:spPr/>
    </dgm:pt>
    <dgm:pt modelId="{D71A28F2-17D6-48FE-A554-F282BB351079}" type="pres">
      <dgm:prSet presAssocID="{0AD4963F-A1BB-482B-8E1F-97F64CEDFB8B}" presName="textRect" presStyleLbl="revTx" presStyleIdx="2" presStyleCnt="6">
        <dgm:presLayoutVars>
          <dgm:chMax val="1"/>
          <dgm:chPref val="1"/>
        </dgm:presLayoutVars>
      </dgm:prSet>
      <dgm:spPr/>
    </dgm:pt>
    <dgm:pt modelId="{596AE4D5-2D37-4150-817D-5EA64A3FCC11}" type="pres">
      <dgm:prSet presAssocID="{71B403FA-5D4B-4FD5-AEE6-0BDF1532EADA}" presName="sibTrans" presStyleCnt="0"/>
      <dgm:spPr/>
    </dgm:pt>
    <dgm:pt modelId="{31BB24C9-4EAA-4CC9-BE82-3D9098CE7C0F}" type="pres">
      <dgm:prSet presAssocID="{155EC35E-1CCF-4DAF-AA11-3E2713C2F432}" presName="compNode" presStyleCnt="0"/>
      <dgm:spPr/>
    </dgm:pt>
    <dgm:pt modelId="{68527F93-A2A4-4E8C-96BB-4E0CEA700238}" type="pres">
      <dgm:prSet presAssocID="{155EC35E-1CCF-4DAF-AA11-3E2713C2F432}"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5F0F31C0-09FE-48E0-B22F-EA78FDCFA6EF}" type="pres">
      <dgm:prSet presAssocID="{155EC35E-1CCF-4DAF-AA11-3E2713C2F432}" presName="spaceRect" presStyleCnt="0"/>
      <dgm:spPr/>
    </dgm:pt>
    <dgm:pt modelId="{E0256926-009E-4950-B953-1DE79F704C01}" type="pres">
      <dgm:prSet presAssocID="{155EC35E-1CCF-4DAF-AA11-3E2713C2F432}" presName="textRect" presStyleLbl="revTx" presStyleIdx="3" presStyleCnt="6">
        <dgm:presLayoutVars>
          <dgm:chMax val="1"/>
          <dgm:chPref val="1"/>
        </dgm:presLayoutVars>
      </dgm:prSet>
      <dgm:spPr/>
    </dgm:pt>
    <dgm:pt modelId="{6214C5EB-F258-4AEC-8A70-11888B6052B5}" type="pres">
      <dgm:prSet presAssocID="{D61D1C78-97D3-4D69-8635-3B1E07B21CE2}" presName="sibTrans" presStyleCnt="0"/>
      <dgm:spPr/>
    </dgm:pt>
    <dgm:pt modelId="{30024EE6-3D2A-46CD-8C09-FF2EB7CFD724}" type="pres">
      <dgm:prSet presAssocID="{7FA2D21F-2A99-4C77-B48E-E7978B53A214}" presName="compNode" presStyleCnt="0"/>
      <dgm:spPr/>
    </dgm:pt>
    <dgm:pt modelId="{208DF8EF-D662-4ECB-9629-7053C00223F7}" type="pres">
      <dgm:prSet presAssocID="{7FA2D21F-2A99-4C77-B48E-E7978B53A214}"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at"/>
        </a:ext>
      </dgm:extLst>
    </dgm:pt>
    <dgm:pt modelId="{BCB376EB-E926-4800-A6A8-3AE97FB2DC0F}" type="pres">
      <dgm:prSet presAssocID="{7FA2D21F-2A99-4C77-B48E-E7978B53A214}" presName="spaceRect" presStyleCnt="0"/>
      <dgm:spPr/>
    </dgm:pt>
    <dgm:pt modelId="{E19B56C5-97E6-4850-8AF0-FA4D9DB5CC3B}" type="pres">
      <dgm:prSet presAssocID="{7FA2D21F-2A99-4C77-B48E-E7978B53A214}" presName="textRect" presStyleLbl="revTx" presStyleIdx="4" presStyleCnt="6">
        <dgm:presLayoutVars>
          <dgm:chMax val="1"/>
          <dgm:chPref val="1"/>
        </dgm:presLayoutVars>
      </dgm:prSet>
      <dgm:spPr/>
    </dgm:pt>
    <dgm:pt modelId="{1FF82F37-F8DF-407A-B053-F5E1AA6DAA5F}" type="pres">
      <dgm:prSet presAssocID="{EC129FDD-34E2-4057-A764-956F076C12B2}" presName="sibTrans" presStyleCnt="0"/>
      <dgm:spPr/>
    </dgm:pt>
    <dgm:pt modelId="{DED7CC4E-62D8-4864-A8C9-1400CCD3BBAF}" type="pres">
      <dgm:prSet presAssocID="{78033B58-591A-4A74-B161-C7885D25CBB9}" presName="compNode" presStyleCnt="0"/>
      <dgm:spPr/>
    </dgm:pt>
    <dgm:pt modelId="{D1867F27-0505-40A7-A1B0-A4359E9BA588}" type="pres">
      <dgm:prSet presAssocID="{78033B58-591A-4A74-B161-C7885D25CBB9}"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cking"/>
        </a:ext>
      </dgm:extLst>
    </dgm:pt>
    <dgm:pt modelId="{86553633-2130-4AAA-960F-2F8CA21D7790}" type="pres">
      <dgm:prSet presAssocID="{78033B58-591A-4A74-B161-C7885D25CBB9}" presName="spaceRect" presStyleCnt="0"/>
      <dgm:spPr/>
    </dgm:pt>
    <dgm:pt modelId="{F8768B07-7F14-4395-A652-F24F35414844}" type="pres">
      <dgm:prSet presAssocID="{78033B58-591A-4A74-B161-C7885D25CBB9}" presName="textRect" presStyleLbl="revTx" presStyleIdx="5" presStyleCnt="6">
        <dgm:presLayoutVars>
          <dgm:chMax val="1"/>
          <dgm:chPref val="1"/>
        </dgm:presLayoutVars>
      </dgm:prSet>
      <dgm:spPr/>
    </dgm:pt>
  </dgm:ptLst>
  <dgm:cxnLst>
    <dgm:cxn modelId="{AC187D10-2101-4A33-B784-EB5F3955A8E1}" type="presOf" srcId="{155EC35E-1CCF-4DAF-AA11-3E2713C2F432}" destId="{E0256926-009E-4950-B953-1DE79F704C01}" srcOrd="0" destOrd="0" presId="urn:microsoft.com/office/officeart/2018/2/layout/IconLabelList"/>
    <dgm:cxn modelId="{7A6CBE1D-60F3-4DFD-9914-DD3221E3E1C2}" type="presOf" srcId="{FBB59305-5FF7-4036-8009-6C0D4BDC898F}" destId="{BE9912AD-F963-48D6-9D21-0AD201BBE04A}" srcOrd="0" destOrd="0" presId="urn:microsoft.com/office/officeart/2018/2/layout/IconLabelList"/>
    <dgm:cxn modelId="{A6717E29-08B2-466B-A3B1-EFDA1FE13681}" type="presOf" srcId="{E38E5855-B712-4ABB-8A7D-A95A65404F6A}" destId="{910365BA-175A-40AA-B0D7-4BA341CD628D}" srcOrd="0" destOrd="0" presId="urn:microsoft.com/office/officeart/2018/2/layout/IconLabelList"/>
    <dgm:cxn modelId="{E6F4B22F-72EE-4889-96C3-6B6ADAE75E19}" type="presOf" srcId="{7FA2D21F-2A99-4C77-B48E-E7978B53A214}" destId="{E19B56C5-97E6-4850-8AF0-FA4D9DB5CC3B}" srcOrd="0" destOrd="0" presId="urn:microsoft.com/office/officeart/2018/2/layout/IconLabelList"/>
    <dgm:cxn modelId="{E23FE55B-FBFB-406B-A284-09788427B746}" srcId="{FBB59305-5FF7-4036-8009-6C0D4BDC898F}" destId="{E38E5855-B712-4ABB-8A7D-A95A65404F6A}" srcOrd="1" destOrd="0" parTransId="{A6BBC4D9-1BC0-42CA-BCEA-BED460A6FB55}" sibTransId="{2BF591B8-029A-466E-B946-AE043C4AAFA3}"/>
    <dgm:cxn modelId="{3D0C4868-E3AF-43EB-AEEF-2A2FE58D7BE1}" type="presOf" srcId="{6A042DA3-7D1A-4F27-A3E6-23B012FF1578}" destId="{1BA5A65E-2CD0-4477-8D97-AE60CD507815}" srcOrd="0" destOrd="0" presId="urn:microsoft.com/office/officeart/2018/2/layout/IconLabelList"/>
    <dgm:cxn modelId="{7DC38F71-1B34-4C5A-8968-A5D1082D9A54}" srcId="{FBB59305-5FF7-4036-8009-6C0D4BDC898F}" destId="{155EC35E-1CCF-4DAF-AA11-3E2713C2F432}" srcOrd="3" destOrd="0" parTransId="{2F8C2C5B-2F60-40DA-80AF-B9BBF282D2E0}" sibTransId="{D61D1C78-97D3-4D69-8635-3B1E07B21CE2}"/>
    <dgm:cxn modelId="{D03CDA78-85BE-4324-8C91-3C27A87C894D}" srcId="{FBB59305-5FF7-4036-8009-6C0D4BDC898F}" destId="{6A042DA3-7D1A-4F27-A3E6-23B012FF1578}" srcOrd="0" destOrd="0" parTransId="{D42F45BB-5F51-4941-9801-243C4EC30B16}" sibTransId="{A348CDF6-04C0-4416-942B-0BF3B53FEE71}"/>
    <dgm:cxn modelId="{42F4EC93-C6CE-48EF-8239-27C08AB99700}" srcId="{FBB59305-5FF7-4036-8009-6C0D4BDC898F}" destId="{0AD4963F-A1BB-482B-8E1F-97F64CEDFB8B}" srcOrd="2" destOrd="0" parTransId="{2916B60D-C371-4788-8E3D-425389365D03}" sibTransId="{71B403FA-5D4B-4FD5-AEE6-0BDF1532EADA}"/>
    <dgm:cxn modelId="{A341D79E-88F0-4C7A-AEA7-E754F92041AB}" srcId="{FBB59305-5FF7-4036-8009-6C0D4BDC898F}" destId="{7FA2D21F-2A99-4C77-B48E-E7978B53A214}" srcOrd="4" destOrd="0" parTransId="{686C981A-50FF-45E0-8406-6D6DA1CB0587}" sibTransId="{EC129FDD-34E2-4057-A764-956F076C12B2}"/>
    <dgm:cxn modelId="{462766C7-E5AA-449F-8B11-9C78A158F375}" srcId="{FBB59305-5FF7-4036-8009-6C0D4BDC898F}" destId="{78033B58-591A-4A74-B161-C7885D25CBB9}" srcOrd="5" destOrd="0" parTransId="{E68B5635-778B-4EBD-A81C-73C444BF148D}" sibTransId="{54469799-6927-45BF-97D6-683D86D37832}"/>
    <dgm:cxn modelId="{71C6B5D9-E188-49B3-84ED-0927A4BA9BCE}" type="presOf" srcId="{0AD4963F-A1BB-482B-8E1F-97F64CEDFB8B}" destId="{D71A28F2-17D6-48FE-A554-F282BB351079}" srcOrd="0" destOrd="0" presId="urn:microsoft.com/office/officeart/2018/2/layout/IconLabelList"/>
    <dgm:cxn modelId="{730E94E1-3FE7-4261-9F62-F42FBA2596EE}" type="presOf" srcId="{78033B58-591A-4A74-B161-C7885D25CBB9}" destId="{F8768B07-7F14-4395-A652-F24F35414844}" srcOrd="0" destOrd="0" presId="urn:microsoft.com/office/officeart/2018/2/layout/IconLabelList"/>
    <dgm:cxn modelId="{861A31F7-5706-4795-BB6E-BB8E50CAD611}" type="presParOf" srcId="{BE9912AD-F963-48D6-9D21-0AD201BBE04A}" destId="{979DD50E-E722-41F5-8073-D93EC103A655}" srcOrd="0" destOrd="0" presId="urn:microsoft.com/office/officeart/2018/2/layout/IconLabelList"/>
    <dgm:cxn modelId="{1A3C477F-1C20-460B-844A-318C18FD5A66}" type="presParOf" srcId="{979DD50E-E722-41F5-8073-D93EC103A655}" destId="{C7EA78A5-7432-45DD-8564-9CD8066D52E7}" srcOrd="0" destOrd="0" presId="urn:microsoft.com/office/officeart/2018/2/layout/IconLabelList"/>
    <dgm:cxn modelId="{B737652A-0704-485A-A35E-C9F6EDC15FDB}" type="presParOf" srcId="{979DD50E-E722-41F5-8073-D93EC103A655}" destId="{E1E444A5-3EC0-4A5A-BE8B-D2DE8EDEC78D}" srcOrd="1" destOrd="0" presId="urn:microsoft.com/office/officeart/2018/2/layout/IconLabelList"/>
    <dgm:cxn modelId="{9B816436-2AE1-4498-977C-C8E1E9499177}" type="presParOf" srcId="{979DD50E-E722-41F5-8073-D93EC103A655}" destId="{1BA5A65E-2CD0-4477-8D97-AE60CD507815}" srcOrd="2" destOrd="0" presId="urn:microsoft.com/office/officeart/2018/2/layout/IconLabelList"/>
    <dgm:cxn modelId="{D693C3B1-710C-42F2-BCAF-2A0CE982D86F}" type="presParOf" srcId="{BE9912AD-F963-48D6-9D21-0AD201BBE04A}" destId="{F4093682-6DAE-489E-A6B2-4AA71A0DDB19}" srcOrd="1" destOrd="0" presId="urn:microsoft.com/office/officeart/2018/2/layout/IconLabelList"/>
    <dgm:cxn modelId="{BF98F030-202D-4964-8955-97028D10BA0C}" type="presParOf" srcId="{BE9912AD-F963-48D6-9D21-0AD201BBE04A}" destId="{0660D514-8C29-45F7-B2FD-6DD0033E2D30}" srcOrd="2" destOrd="0" presId="urn:microsoft.com/office/officeart/2018/2/layout/IconLabelList"/>
    <dgm:cxn modelId="{D5E4F456-93E3-4DB0-9376-85FDDE3D85A7}" type="presParOf" srcId="{0660D514-8C29-45F7-B2FD-6DD0033E2D30}" destId="{4F866011-685D-4E1C-81C7-CBD822A51106}" srcOrd="0" destOrd="0" presId="urn:microsoft.com/office/officeart/2018/2/layout/IconLabelList"/>
    <dgm:cxn modelId="{6F26D88E-8690-460A-8378-0E9EFB83DC66}" type="presParOf" srcId="{0660D514-8C29-45F7-B2FD-6DD0033E2D30}" destId="{6D95A697-2A1C-45CB-A675-72162FD9B4AB}" srcOrd="1" destOrd="0" presId="urn:microsoft.com/office/officeart/2018/2/layout/IconLabelList"/>
    <dgm:cxn modelId="{B55A66B0-7AE6-4712-9457-A45EDDBDB293}" type="presParOf" srcId="{0660D514-8C29-45F7-B2FD-6DD0033E2D30}" destId="{910365BA-175A-40AA-B0D7-4BA341CD628D}" srcOrd="2" destOrd="0" presId="urn:microsoft.com/office/officeart/2018/2/layout/IconLabelList"/>
    <dgm:cxn modelId="{AFA5A9FB-ED12-498E-BBB6-4D14024C01AA}" type="presParOf" srcId="{BE9912AD-F963-48D6-9D21-0AD201BBE04A}" destId="{43E85414-3E2C-4D71-8C6E-AC1F0CA0AC3E}" srcOrd="3" destOrd="0" presId="urn:microsoft.com/office/officeart/2018/2/layout/IconLabelList"/>
    <dgm:cxn modelId="{BAEFB3D5-799F-45D3-A1FF-D257D6409253}" type="presParOf" srcId="{BE9912AD-F963-48D6-9D21-0AD201BBE04A}" destId="{C796D5BB-0536-48A2-AA7E-157BFAE2F3C1}" srcOrd="4" destOrd="0" presId="urn:microsoft.com/office/officeart/2018/2/layout/IconLabelList"/>
    <dgm:cxn modelId="{0501BCFA-5528-4457-90BA-70E046E5C781}" type="presParOf" srcId="{C796D5BB-0536-48A2-AA7E-157BFAE2F3C1}" destId="{84FC1278-DB9F-4880-94CF-36D9FE0850BE}" srcOrd="0" destOrd="0" presId="urn:microsoft.com/office/officeart/2018/2/layout/IconLabelList"/>
    <dgm:cxn modelId="{7670437B-7EB4-4881-B91B-28ECF6506976}" type="presParOf" srcId="{C796D5BB-0536-48A2-AA7E-157BFAE2F3C1}" destId="{48E50F42-3858-40A1-8029-F7CEC4CFB2EB}" srcOrd="1" destOrd="0" presId="urn:microsoft.com/office/officeart/2018/2/layout/IconLabelList"/>
    <dgm:cxn modelId="{ED0A1014-8558-4EA1-9AC9-43FDF53830A4}" type="presParOf" srcId="{C796D5BB-0536-48A2-AA7E-157BFAE2F3C1}" destId="{D71A28F2-17D6-48FE-A554-F282BB351079}" srcOrd="2" destOrd="0" presId="urn:microsoft.com/office/officeart/2018/2/layout/IconLabelList"/>
    <dgm:cxn modelId="{AB9FC9BF-1E5C-4685-B08A-6D56C06542B6}" type="presParOf" srcId="{BE9912AD-F963-48D6-9D21-0AD201BBE04A}" destId="{596AE4D5-2D37-4150-817D-5EA64A3FCC11}" srcOrd="5" destOrd="0" presId="urn:microsoft.com/office/officeart/2018/2/layout/IconLabelList"/>
    <dgm:cxn modelId="{EBEBAE4A-AAF8-4B94-8707-A1C6D912AF34}" type="presParOf" srcId="{BE9912AD-F963-48D6-9D21-0AD201BBE04A}" destId="{31BB24C9-4EAA-4CC9-BE82-3D9098CE7C0F}" srcOrd="6" destOrd="0" presId="urn:microsoft.com/office/officeart/2018/2/layout/IconLabelList"/>
    <dgm:cxn modelId="{61DA52BB-A380-425B-9931-5826D979BF19}" type="presParOf" srcId="{31BB24C9-4EAA-4CC9-BE82-3D9098CE7C0F}" destId="{68527F93-A2A4-4E8C-96BB-4E0CEA700238}" srcOrd="0" destOrd="0" presId="urn:microsoft.com/office/officeart/2018/2/layout/IconLabelList"/>
    <dgm:cxn modelId="{BBB3DCC9-52BE-4607-84C9-FB171F9A70E0}" type="presParOf" srcId="{31BB24C9-4EAA-4CC9-BE82-3D9098CE7C0F}" destId="{5F0F31C0-09FE-48E0-B22F-EA78FDCFA6EF}" srcOrd="1" destOrd="0" presId="urn:microsoft.com/office/officeart/2018/2/layout/IconLabelList"/>
    <dgm:cxn modelId="{02ED3DE3-6C46-4004-ABEB-FEDCA9CCF48F}" type="presParOf" srcId="{31BB24C9-4EAA-4CC9-BE82-3D9098CE7C0F}" destId="{E0256926-009E-4950-B953-1DE79F704C01}" srcOrd="2" destOrd="0" presId="urn:microsoft.com/office/officeart/2018/2/layout/IconLabelList"/>
    <dgm:cxn modelId="{741B3A63-7AB3-4124-8A31-3C72D1244992}" type="presParOf" srcId="{BE9912AD-F963-48D6-9D21-0AD201BBE04A}" destId="{6214C5EB-F258-4AEC-8A70-11888B6052B5}" srcOrd="7" destOrd="0" presId="urn:microsoft.com/office/officeart/2018/2/layout/IconLabelList"/>
    <dgm:cxn modelId="{CAD8D1B2-55C0-42DE-8E69-0331BC055EED}" type="presParOf" srcId="{BE9912AD-F963-48D6-9D21-0AD201BBE04A}" destId="{30024EE6-3D2A-46CD-8C09-FF2EB7CFD724}" srcOrd="8" destOrd="0" presId="urn:microsoft.com/office/officeart/2018/2/layout/IconLabelList"/>
    <dgm:cxn modelId="{CBBB1DB6-8F20-4427-80D2-424F2C4F622C}" type="presParOf" srcId="{30024EE6-3D2A-46CD-8C09-FF2EB7CFD724}" destId="{208DF8EF-D662-4ECB-9629-7053C00223F7}" srcOrd="0" destOrd="0" presId="urn:microsoft.com/office/officeart/2018/2/layout/IconLabelList"/>
    <dgm:cxn modelId="{00307840-3591-44BD-B600-2FD904B7D30D}" type="presParOf" srcId="{30024EE6-3D2A-46CD-8C09-FF2EB7CFD724}" destId="{BCB376EB-E926-4800-A6A8-3AE97FB2DC0F}" srcOrd="1" destOrd="0" presId="urn:microsoft.com/office/officeart/2018/2/layout/IconLabelList"/>
    <dgm:cxn modelId="{21F53041-6CEC-4FA2-BF64-8E912BBF2FEA}" type="presParOf" srcId="{30024EE6-3D2A-46CD-8C09-FF2EB7CFD724}" destId="{E19B56C5-97E6-4850-8AF0-FA4D9DB5CC3B}" srcOrd="2" destOrd="0" presId="urn:microsoft.com/office/officeart/2018/2/layout/IconLabelList"/>
    <dgm:cxn modelId="{082AA475-1C6C-4A7C-A23C-F7912D23257E}" type="presParOf" srcId="{BE9912AD-F963-48D6-9D21-0AD201BBE04A}" destId="{1FF82F37-F8DF-407A-B053-F5E1AA6DAA5F}" srcOrd="9" destOrd="0" presId="urn:microsoft.com/office/officeart/2018/2/layout/IconLabelList"/>
    <dgm:cxn modelId="{E6920EDE-3AFD-4397-9B4C-2C2239EBC9B1}" type="presParOf" srcId="{BE9912AD-F963-48D6-9D21-0AD201BBE04A}" destId="{DED7CC4E-62D8-4864-A8C9-1400CCD3BBAF}" srcOrd="10" destOrd="0" presId="urn:microsoft.com/office/officeart/2018/2/layout/IconLabelList"/>
    <dgm:cxn modelId="{514F8979-2FA4-4D8E-A67C-17066DE50514}" type="presParOf" srcId="{DED7CC4E-62D8-4864-A8C9-1400CCD3BBAF}" destId="{D1867F27-0505-40A7-A1B0-A4359E9BA588}" srcOrd="0" destOrd="0" presId="urn:microsoft.com/office/officeart/2018/2/layout/IconLabelList"/>
    <dgm:cxn modelId="{86CA0581-CD75-407B-8D09-82C5240326D8}" type="presParOf" srcId="{DED7CC4E-62D8-4864-A8C9-1400CCD3BBAF}" destId="{86553633-2130-4AAA-960F-2F8CA21D7790}" srcOrd="1" destOrd="0" presId="urn:microsoft.com/office/officeart/2018/2/layout/IconLabelList"/>
    <dgm:cxn modelId="{5E9BA662-220B-4FD7-923E-37BC668FA78D}" type="presParOf" srcId="{DED7CC4E-62D8-4864-A8C9-1400CCD3BBAF}" destId="{F8768B07-7F14-4395-A652-F24F35414844}"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A78A5-7432-45DD-8564-9CD8066D52E7}">
      <dsp:nvSpPr>
        <dsp:cNvPr id="0" name=""/>
        <dsp:cNvSpPr/>
      </dsp:nvSpPr>
      <dsp:spPr>
        <a:xfrm>
          <a:off x="593409" y="221888"/>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A5A65E-2CD0-4477-8D97-AE60CD507815}">
      <dsp:nvSpPr>
        <dsp:cNvPr id="0" name=""/>
        <dsp:cNvSpPr/>
      </dsp:nvSpPr>
      <dsp:spPr>
        <a:xfrm>
          <a:off x="190255" y="1106766"/>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Presents information in a </a:t>
          </a:r>
          <a:r>
            <a:rPr lang="en-GB" sz="1100" b="1" kern="1200" dirty="0">
              <a:latin typeface="Arial" panose="020B0604020202020204" pitchFamily="34" charset="0"/>
              <a:cs typeface="Arial" panose="020B0604020202020204" pitchFamily="34" charset="0"/>
            </a:rPr>
            <a:t>clear and organised</a:t>
          </a:r>
          <a:r>
            <a:rPr lang="en-GB" sz="1100" kern="1200" dirty="0">
              <a:latin typeface="Arial" panose="020B0604020202020204" pitchFamily="34" charset="0"/>
              <a:cs typeface="Arial" panose="020B0604020202020204" pitchFamily="34" charset="0"/>
            </a:rPr>
            <a:t> way.</a:t>
          </a:r>
        </a:p>
      </dsp:txBody>
      <dsp:txXfrm>
        <a:off x="190255" y="1106766"/>
        <a:ext cx="1466015" cy="586406"/>
      </dsp:txXfrm>
    </dsp:sp>
    <dsp:sp modelId="{4F866011-685D-4E1C-81C7-CBD822A51106}">
      <dsp:nvSpPr>
        <dsp:cNvPr id="0" name=""/>
        <dsp:cNvSpPr/>
      </dsp:nvSpPr>
      <dsp:spPr>
        <a:xfrm>
          <a:off x="2315977" y="221888"/>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0365BA-175A-40AA-B0D7-4BA341CD628D}">
      <dsp:nvSpPr>
        <dsp:cNvPr id="0" name=""/>
        <dsp:cNvSpPr/>
      </dsp:nvSpPr>
      <dsp:spPr>
        <a:xfrm>
          <a:off x="1912823" y="1106766"/>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Easy to </a:t>
          </a:r>
          <a:r>
            <a:rPr lang="en-GB" sz="1100" b="1" kern="1200" dirty="0"/>
            <a:t>update</a:t>
          </a:r>
          <a:r>
            <a:rPr lang="en-GB" sz="1100" kern="1200" dirty="0"/>
            <a:t> when policies </a:t>
          </a:r>
          <a:r>
            <a:rPr lang="en-GB" sz="1100" kern="1200" dirty="0">
              <a:latin typeface="Arial" panose="020B0604020202020204" pitchFamily="34" charset="0"/>
              <a:cs typeface="Arial" panose="020B0604020202020204" pitchFamily="34" charset="0"/>
            </a:rPr>
            <a:t>or</a:t>
          </a:r>
          <a:r>
            <a:rPr lang="en-GB" sz="1100" kern="1200" dirty="0"/>
            <a:t> procedures change.</a:t>
          </a:r>
        </a:p>
      </dsp:txBody>
      <dsp:txXfrm>
        <a:off x="1912823" y="1106766"/>
        <a:ext cx="1466015" cy="586406"/>
      </dsp:txXfrm>
    </dsp:sp>
    <dsp:sp modelId="{84FC1278-DB9F-4880-94CF-36D9FE0850BE}">
      <dsp:nvSpPr>
        <dsp:cNvPr id="0" name=""/>
        <dsp:cNvSpPr/>
      </dsp:nvSpPr>
      <dsp:spPr>
        <a:xfrm>
          <a:off x="4038546" y="221888"/>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1A28F2-17D6-48FE-A554-F282BB351079}">
      <dsp:nvSpPr>
        <dsp:cNvPr id="0" name=""/>
        <dsp:cNvSpPr/>
      </dsp:nvSpPr>
      <dsp:spPr>
        <a:xfrm>
          <a:off x="3635392" y="1106766"/>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Uses </a:t>
          </a:r>
          <a:r>
            <a:rPr lang="en-GB" sz="1100" b="1" kern="1200" dirty="0">
              <a:latin typeface="Arial" panose="020B0604020202020204" pitchFamily="34" charset="0"/>
              <a:cs typeface="Arial" panose="020B0604020202020204" pitchFamily="34" charset="0"/>
            </a:rPr>
            <a:t>visuals</a:t>
          </a:r>
          <a:r>
            <a:rPr lang="en-GB" sz="1100" kern="1200" dirty="0">
              <a:latin typeface="Arial" panose="020B0604020202020204" pitchFamily="34" charset="0"/>
              <a:cs typeface="Arial" panose="020B0604020202020204" pitchFamily="34" charset="0"/>
            </a:rPr>
            <a:t> to support understanding and memory</a:t>
          </a:r>
        </a:p>
      </dsp:txBody>
      <dsp:txXfrm>
        <a:off x="3635392" y="1106766"/>
        <a:ext cx="1466015" cy="586406"/>
      </dsp:txXfrm>
    </dsp:sp>
    <dsp:sp modelId="{68527F93-A2A4-4E8C-96BB-4E0CEA700238}">
      <dsp:nvSpPr>
        <dsp:cNvPr id="0" name=""/>
        <dsp:cNvSpPr/>
      </dsp:nvSpPr>
      <dsp:spPr>
        <a:xfrm>
          <a:off x="593409" y="2059676"/>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256926-009E-4950-B953-1DE79F704C01}">
      <dsp:nvSpPr>
        <dsp:cNvPr id="0" name=""/>
        <dsp:cNvSpPr/>
      </dsp:nvSpPr>
      <dsp:spPr>
        <a:xfrm>
          <a:off x="190255" y="2944554"/>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Slides can be </a:t>
          </a:r>
          <a:r>
            <a:rPr lang="en-GB" sz="1100" b="1" kern="1200" dirty="0">
              <a:latin typeface="Arial" panose="020B0604020202020204" pitchFamily="34" charset="0"/>
              <a:cs typeface="Arial" panose="020B0604020202020204" pitchFamily="34" charset="0"/>
            </a:rPr>
            <a:t>shared and reused</a:t>
          </a:r>
          <a:r>
            <a:rPr lang="en-GB" sz="1100" kern="1200" dirty="0">
              <a:latin typeface="Arial" panose="020B0604020202020204" pitchFamily="34" charset="0"/>
              <a:cs typeface="Arial" panose="020B0604020202020204" pitchFamily="34" charset="0"/>
            </a:rPr>
            <a:t> for future reference.</a:t>
          </a:r>
        </a:p>
      </dsp:txBody>
      <dsp:txXfrm>
        <a:off x="190255" y="2944554"/>
        <a:ext cx="1466015" cy="586406"/>
      </dsp:txXfrm>
    </dsp:sp>
    <dsp:sp modelId="{208DF8EF-D662-4ECB-9629-7053C00223F7}">
      <dsp:nvSpPr>
        <dsp:cNvPr id="0" name=""/>
        <dsp:cNvSpPr/>
      </dsp:nvSpPr>
      <dsp:spPr>
        <a:xfrm>
          <a:off x="2315977" y="2059676"/>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9B56C5-97E6-4850-8AF0-FA4D9DB5CC3B}">
      <dsp:nvSpPr>
        <dsp:cNvPr id="0" name=""/>
        <dsp:cNvSpPr/>
      </dsp:nvSpPr>
      <dsp:spPr>
        <a:xfrm>
          <a:off x="1912823" y="2944554"/>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Can</a:t>
          </a:r>
          <a:r>
            <a:rPr lang="en-GB" sz="1100" kern="1200" dirty="0"/>
            <a:t> improve </a:t>
          </a:r>
          <a:r>
            <a:rPr lang="en-GB" sz="1100" b="1" kern="1200" dirty="0"/>
            <a:t>engagement</a:t>
          </a:r>
          <a:r>
            <a:rPr lang="en-GB" sz="1100" kern="1200" dirty="0"/>
            <a:t> </a:t>
          </a:r>
          <a:r>
            <a:rPr lang="en-GB" sz="1100" kern="1200" dirty="0">
              <a:latin typeface="Arial" panose="020B0604020202020204" pitchFamily="34" charset="0"/>
              <a:cs typeface="Arial" panose="020B0604020202020204" pitchFamily="34" charset="0"/>
            </a:rPr>
            <a:t>during</a:t>
          </a:r>
          <a:r>
            <a:rPr lang="en-GB" sz="1100" kern="1200" dirty="0"/>
            <a:t> training.</a:t>
          </a:r>
        </a:p>
      </dsp:txBody>
      <dsp:txXfrm>
        <a:off x="1912823" y="2944554"/>
        <a:ext cx="1466015" cy="586406"/>
      </dsp:txXfrm>
    </dsp:sp>
    <dsp:sp modelId="{D1867F27-0505-40A7-A1B0-A4359E9BA588}">
      <dsp:nvSpPr>
        <dsp:cNvPr id="0" name=""/>
        <dsp:cNvSpPr/>
      </dsp:nvSpPr>
      <dsp:spPr>
        <a:xfrm>
          <a:off x="4038546" y="2059676"/>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768B07-7F14-4395-A652-F24F35414844}">
      <dsp:nvSpPr>
        <dsp:cNvPr id="0" name=""/>
        <dsp:cNvSpPr/>
      </dsp:nvSpPr>
      <dsp:spPr>
        <a:xfrm>
          <a:off x="3635392" y="2944554"/>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Helps</a:t>
          </a:r>
          <a:r>
            <a:rPr lang="en-GB" sz="1100" kern="1200" dirty="0"/>
            <a:t> deliver </a:t>
          </a:r>
          <a:r>
            <a:rPr lang="en-GB" sz="1100" b="1" kern="1200" dirty="0">
              <a:latin typeface="Arial" panose="020B0604020202020204" pitchFamily="34" charset="0"/>
              <a:cs typeface="Arial" panose="020B0604020202020204" pitchFamily="34" charset="0"/>
            </a:rPr>
            <a:t>consistent</a:t>
          </a:r>
          <a:r>
            <a:rPr lang="en-GB" sz="1100" b="1" kern="1200" dirty="0"/>
            <a:t> messages</a:t>
          </a:r>
          <a:r>
            <a:rPr lang="en-GB" sz="1100" kern="1200" dirty="0"/>
            <a:t> to all staff.</a:t>
          </a:r>
        </a:p>
      </dsp:txBody>
      <dsp:txXfrm>
        <a:off x="3635392" y="2944554"/>
        <a:ext cx="1466015" cy="58640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7990D6-AA50-43E8-9589-5ADC8419E3BF}" type="datetimeFigureOut">
              <a:rPr lang="en-GB" smtClean="0"/>
              <a:t>07/10/2026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B21307-101B-4EC8-95BA-FEBE47C14DF0}" type="slidenum">
              <a:rPr lang="en-GB" smtClean="0"/>
              <a:t>‹#›</a:t>
            </a:fld>
            <a:endParaRPr lang="en-GB"/>
          </a:p>
        </p:txBody>
      </p:sp>
    </p:spTree>
    <p:extLst>
      <p:ext uri="{BB962C8B-B14F-4D97-AF65-F5344CB8AC3E}">
        <p14:creationId xmlns:p14="http://schemas.microsoft.com/office/powerpoint/2010/main" val="34499641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PowerPoint is useful for staff training because it helps present information in a clear and simple way. It can also make training more interesting by using pictures, charts and diagrams instead of just lots of text.</a:t>
            </a:r>
          </a:p>
          <a:p>
            <a:r>
              <a:rPr lang="en-GB" dirty="0"/>
              <a:t>It helps make sure all staff receive the same information, especially when explaining workplace policies, procedures or changes. The slides can also be shared afterwards so staff can look back at the information if needed.</a:t>
            </a:r>
          </a:p>
          <a:p>
            <a:r>
              <a:rPr lang="en-GB" dirty="0"/>
              <a:t>PowerPoint works best when the presenter explains the points and involves staff in discussion, rather than just reading from the slides. Penciner (2013) suggests that PowerPoint can support learning when it is used effectively.</a:t>
            </a:r>
          </a:p>
          <a:p>
            <a:endParaRPr lang="en-GB" dirty="0"/>
          </a:p>
        </p:txBody>
      </p:sp>
      <p:sp>
        <p:nvSpPr>
          <p:cNvPr id="4" name="Slide Number Placeholder 3"/>
          <p:cNvSpPr>
            <a:spLocks noGrp="1"/>
          </p:cNvSpPr>
          <p:nvPr>
            <p:ph type="sldNum" sz="quarter" idx="5"/>
          </p:nvPr>
        </p:nvSpPr>
        <p:spPr/>
        <p:txBody>
          <a:bodyPr/>
          <a:lstStyle/>
          <a:p>
            <a:fld id="{158DBFCC-8E1D-4236-8FB1-67E29696AF58}" type="slidenum">
              <a:rPr lang="en-GB" smtClean="0"/>
              <a:t>7</a:t>
            </a:fld>
            <a:endParaRPr lang="en-GB"/>
          </a:p>
        </p:txBody>
      </p:sp>
    </p:spTree>
    <p:extLst>
      <p:ext uri="{BB962C8B-B14F-4D97-AF65-F5344CB8AC3E}">
        <p14:creationId xmlns:p14="http://schemas.microsoft.com/office/powerpoint/2010/main" val="302158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4C6DD-BAF8-216B-05F0-333027A5AD2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DE269BD-3D08-C9A4-3FB0-AE744DF9E2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3028C3A-741E-AAC0-1D6A-F1BE96FC888C}"/>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5" name="Footer Placeholder 4">
            <a:extLst>
              <a:ext uri="{FF2B5EF4-FFF2-40B4-BE49-F238E27FC236}">
                <a16:creationId xmlns:a16="http://schemas.microsoft.com/office/drawing/2014/main" id="{F8CF9539-2FA8-0447-81A1-A4CC42A593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88D136-6199-E17B-E245-33530C5616FB}"/>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1809526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81C8E-9C88-79DE-995C-3148A14D2ED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8DB8015-62F1-5561-D997-941BCF275CC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8374DC-AB7D-6E15-BF7F-2FED75428511}"/>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5" name="Footer Placeholder 4">
            <a:extLst>
              <a:ext uri="{FF2B5EF4-FFF2-40B4-BE49-F238E27FC236}">
                <a16:creationId xmlns:a16="http://schemas.microsoft.com/office/drawing/2014/main" id="{AD34CDB1-3B5B-7873-9C33-2FF140BF75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8B60C6-1201-F287-003D-CBB48B08ED1B}"/>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1317659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D02FC-EF7C-46D0-D246-93B9504A523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BC957FA-6537-D0D4-FD4C-863D80D011B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CC73D03-6335-F7DA-F111-111356497363}"/>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5" name="Footer Placeholder 4">
            <a:extLst>
              <a:ext uri="{FF2B5EF4-FFF2-40B4-BE49-F238E27FC236}">
                <a16:creationId xmlns:a16="http://schemas.microsoft.com/office/drawing/2014/main" id="{B13928A8-AFC5-5092-E1C3-2E89A6A247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DEFC39-57DA-A6C4-41EC-07F1538D41A3}"/>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3290479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CD916-B263-EBE4-BFA9-F7E3C34384B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11F79F-9792-924A-F8AC-CD6D7A74C39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8CF96E5-9CDB-EAC1-78C9-9D1D1704B8B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FC4C9D1-338B-94BE-C814-51C7CC870C7F}"/>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6" name="Footer Placeholder 5">
            <a:extLst>
              <a:ext uri="{FF2B5EF4-FFF2-40B4-BE49-F238E27FC236}">
                <a16:creationId xmlns:a16="http://schemas.microsoft.com/office/drawing/2014/main" id="{47375026-3479-6EB0-C30C-A711DA94F9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3E2255-B34B-9C53-80CD-5417F2E1F87F}"/>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2241197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7FC21-C6EC-E04D-DE29-B5A92F0B31B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738308A-BE54-1026-6810-AB5E78B169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B6A3D25-F0D2-2DA4-B08A-388C88146CA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03EFC01-E479-D80D-77A3-561357F3CE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38C079-5035-3011-0950-7B426987309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1BBA41C-D73F-25BC-DFFF-E78EA31A7330}"/>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8" name="Footer Placeholder 7">
            <a:extLst>
              <a:ext uri="{FF2B5EF4-FFF2-40B4-BE49-F238E27FC236}">
                <a16:creationId xmlns:a16="http://schemas.microsoft.com/office/drawing/2014/main" id="{48B37093-E0BB-3562-4BCF-4E810F708F3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3A34D5-6706-8E66-F5AE-FA141A18764F}"/>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2177985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5B1A5-A133-867F-F709-0D35131766C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CF90404-8F45-1F6B-BD34-25FA678F803D}"/>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4" name="Footer Placeholder 3">
            <a:extLst>
              <a:ext uri="{FF2B5EF4-FFF2-40B4-BE49-F238E27FC236}">
                <a16:creationId xmlns:a16="http://schemas.microsoft.com/office/drawing/2014/main" id="{5E26F39E-3CB6-C096-C63E-30C8BF6D61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899AC8-5F5B-C04A-61A2-B18ADBA910BB}"/>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645887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6D5ECB-3A47-1B2B-FC25-2BDA3CD44085}"/>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3" name="Footer Placeholder 2">
            <a:extLst>
              <a:ext uri="{FF2B5EF4-FFF2-40B4-BE49-F238E27FC236}">
                <a16:creationId xmlns:a16="http://schemas.microsoft.com/office/drawing/2014/main" id="{BF9836FF-E7FA-3AE4-32C6-724E04791E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49D177-515F-C33C-97BF-2837F5D35578}"/>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2268229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D8E36-55F7-0349-A2E2-C7E2A40685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18BA581-16E3-0294-420E-AF64BA69EB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5AF6E22-3FBE-4EA4-B0CF-583393290E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5078562-0DF5-2EEA-5BBC-8A456BE24D22}"/>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6" name="Footer Placeholder 5">
            <a:extLst>
              <a:ext uri="{FF2B5EF4-FFF2-40B4-BE49-F238E27FC236}">
                <a16:creationId xmlns:a16="http://schemas.microsoft.com/office/drawing/2014/main" id="{B81D4630-2117-24D4-507B-A2F8C7B10D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AF6BCD-0055-7FC1-E43E-B0308C82C8D0}"/>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3981132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A5121-2229-4A52-412A-E460452F62F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1183E03-7BFB-C4C8-6729-A2B663CCC0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EF9353-CD71-D60D-72CA-EDA595FBC9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2623689-5AF3-6878-77FA-1571AE5FE6E8}"/>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6" name="Footer Placeholder 5">
            <a:extLst>
              <a:ext uri="{FF2B5EF4-FFF2-40B4-BE49-F238E27FC236}">
                <a16:creationId xmlns:a16="http://schemas.microsoft.com/office/drawing/2014/main" id="{0E1F33F2-0133-7396-5DDD-9CC50857EF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B30940-E008-91D7-955F-1779F8616D63}"/>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1958932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9934A-2250-2141-D790-A09B2834E7C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59790F8-E6F2-037B-7A3C-709489D9A3D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FECC682-9021-9BE7-7A6C-E46650C5C371}"/>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5" name="Footer Placeholder 4">
            <a:extLst>
              <a:ext uri="{FF2B5EF4-FFF2-40B4-BE49-F238E27FC236}">
                <a16:creationId xmlns:a16="http://schemas.microsoft.com/office/drawing/2014/main" id="{3E76EBF2-71A4-4706-5E56-3C4EBD13E8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DC832F-293C-462D-A0BF-D4801D2906DD}"/>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1532388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EF1AD2-00E4-B118-5CC9-701C52684E0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E9BEAE5-F483-19DD-144B-3FB24BF6951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DA9C13F-7FE8-D766-8B83-456A771A5560}"/>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5" name="Footer Placeholder 4">
            <a:extLst>
              <a:ext uri="{FF2B5EF4-FFF2-40B4-BE49-F238E27FC236}">
                <a16:creationId xmlns:a16="http://schemas.microsoft.com/office/drawing/2014/main" id="{6084DF08-FD50-A2E4-F514-CB208F7218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4A6FCF-8943-6D9A-8D74-02430A3D78E7}"/>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3215327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rt and Graph">
    <p:bg>
      <p:bgPr>
        <a:solidFill>
          <a:schemeClr val="bg2"/>
        </a:solidFill>
        <a:effectLst/>
      </p:bgPr>
    </p:bg>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0EA6C54-2562-43EA-9A1B-F808D04718E7}" type="datetime1">
              <a:rPr lang="en-US" smtClean="0"/>
              <a:t>10/7/2026</a:t>
            </a:fld>
            <a:endParaRPr lang="en-US" dirty="0"/>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614712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B4D94A-B6FC-F30D-04CC-9033676681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353F005-BCDF-A57F-F9FE-C5945F716C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2634C8-2539-4782-8EB9-69A2A3FE8E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10509B7-5057-4059-92D5-A41CD98EFB78}" type="datetimeFigureOut">
              <a:rPr lang="en-GB" smtClean="0"/>
              <a:t>07/10/2026</a:t>
            </a:fld>
            <a:endParaRPr lang="en-GB"/>
          </a:p>
        </p:txBody>
      </p:sp>
      <p:sp>
        <p:nvSpPr>
          <p:cNvPr id="5" name="Footer Placeholder 4">
            <a:extLst>
              <a:ext uri="{FF2B5EF4-FFF2-40B4-BE49-F238E27FC236}">
                <a16:creationId xmlns:a16="http://schemas.microsoft.com/office/drawing/2014/main" id="{F228B76A-F0E5-10A5-3AD6-814BB078D7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6D621E5-9F36-8D05-6D76-41E9251F47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C80721A-8C29-4149-AE57-B374F5F62A9D}" type="slidenum">
              <a:rPr lang="en-GB" smtClean="0"/>
              <a:t>‹#›</a:t>
            </a:fld>
            <a:endParaRPr lang="en-GB"/>
          </a:p>
        </p:txBody>
      </p:sp>
    </p:spTree>
    <p:extLst>
      <p:ext uri="{BB962C8B-B14F-4D97-AF65-F5344CB8AC3E}">
        <p14:creationId xmlns:p14="http://schemas.microsoft.com/office/powerpoint/2010/main" val="40024905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628F577B-DEBC-5FC1-BB52-9E6FB930F601}"/>
              </a:ext>
            </a:extLst>
          </p:cNvPr>
          <p:cNvSpPr>
            <a:spLocks noGrp="1"/>
          </p:cNvSpPr>
          <p:nvPr/>
        </p:nvSpPr>
        <p:spPr>
          <a:xfrm>
            <a:off x="640080" y="4777739"/>
            <a:ext cx="3418990" cy="14121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5600" kern="1200">
                <a:solidFill>
                  <a:schemeClr val="tx1"/>
                </a:solidFill>
                <a:latin typeface="+mj-lt"/>
                <a:ea typeface="+mj-ea"/>
                <a:cs typeface="+mj-cs"/>
              </a:defRPr>
            </a:lvl1pPr>
          </a:lstStyle>
          <a:p>
            <a:pPr>
              <a:spcAft>
                <a:spcPts val="600"/>
              </a:spcAft>
            </a:pPr>
            <a:r>
              <a:rPr lang="en-US" sz="3000"/>
              <a:t>Ashford Community Care Service </a:t>
            </a:r>
          </a:p>
        </p:txBody>
      </p:sp>
      <p:pic>
        <p:nvPicPr>
          <p:cNvPr id="6" name="Picture 5" descr="Two people holding each other's hands">
            <a:extLst>
              <a:ext uri="{FF2B5EF4-FFF2-40B4-BE49-F238E27FC236}">
                <a16:creationId xmlns:a16="http://schemas.microsoft.com/office/drawing/2014/main" id="{296FDB43-41A7-46D8-48A8-741F44110C3E}"/>
              </a:ext>
            </a:extLst>
          </p:cNvPr>
          <p:cNvPicPr>
            <a:picLocks noChangeAspect="1"/>
          </p:cNvPicPr>
          <p:nvPr/>
        </p:nvPicPr>
        <p:blipFill>
          <a:blip r:embed="rId2"/>
          <a:srcRect t="21993" b="21994"/>
          <a:stretch>
            <a:fillRect/>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0"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sX0" fmla="*/ 0 w 1371600"/>
              <a:gd name="csY0" fmla="*/ 0 h 18288"/>
              <a:gd name="csX1" fmla="*/ 685800 w 1371600"/>
              <a:gd name="csY1" fmla="*/ 0 h 18288"/>
              <a:gd name="csX2" fmla="*/ 1371600 w 1371600"/>
              <a:gd name="csY2" fmla="*/ 0 h 18288"/>
              <a:gd name="csX3" fmla="*/ 1371600 w 1371600"/>
              <a:gd name="csY3" fmla="*/ 18288 h 18288"/>
              <a:gd name="csX4" fmla="*/ 713232 w 1371600"/>
              <a:gd name="csY4" fmla="*/ 18288 h 18288"/>
              <a:gd name="csX5" fmla="*/ 0 w 1371600"/>
              <a:gd name="csY5" fmla="*/ 18288 h 18288"/>
              <a:gd name="csX6" fmla="*/ 0 w 1371600"/>
              <a:gd name="csY6" fmla="*/ 0 h 1828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2">
            <a:extLst>
              <a:ext uri="{FF2B5EF4-FFF2-40B4-BE49-F238E27FC236}">
                <a16:creationId xmlns:a16="http://schemas.microsoft.com/office/drawing/2014/main" id="{FC73A63B-7624-D7DB-2666-348ECDD2F43C}"/>
              </a:ext>
            </a:extLst>
          </p:cNvPr>
          <p:cNvSpPr>
            <a:spLocks noGrp="1"/>
          </p:cNvSpPr>
          <p:nvPr/>
        </p:nvSpPr>
        <p:spPr>
          <a:xfrm>
            <a:off x="4800600" y="4764843"/>
            <a:ext cx="6751320" cy="1412119"/>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a:solidFill>
                  <a:schemeClr val="tx1"/>
                </a:solidFill>
                <a:latin typeface="+mn-lt"/>
                <a:ea typeface="+mn-ea"/>
                <a:cs typeface="+mn-cs"/>
              </a:defRPr>
            </a:lvl1pPr>
            <a:lvl2pPr marL="228600" indent="0" algn="l" defTabSz="914400" rtl="0" eaLnBrk="1" latinLnBrk="0" hangingPunct="1">
              <a:lnSpc>
                <a:spcPct val="90000"/>
              </a:lnSpc>
              <a:spcBef>
                <a:spcPts val="500"/>
              </a:spcBef>
              <a:buFont typeface="Arial" panose="020B0604020202020204" pitchFamily="34" charset="0"/>
              <a:buNone/>
              <a:defRPr lang="en-US" sz="2400" kern="1200" dirty="0">
                <a:solidFill>
                  <a:schemeClr val="tx1"/>
                </a:solidFill>
                <a:latin typeface="+mn-lt"/>
                <a:ea typeface="+mn-ea"/>
                <a:cs typeface="+mn-cs"/>
              </a:defRPr>
            </a:lvl2pPr>
            <a:lvl3pPr marL="457200" indent="0" algn="l" defTabSz="914400" rtl="0" eaLnBrk="1" latinLnBrk="0" hangingPunct="1">
              <a:lnSpc>
                <a:spcPct val="90000"/>
              </a:lnSpc>
              <a:spcBef>
                <a:spcPts val="500"/>
              </a:spcBef>
              <a:buFont typeface="Arial" panose="020B0604020202020204" pitchFamily="34" charset="0"/>
              <a:buNone/>
              <a:defRPr lang="en-US" sz="2000" kern="1200" dirty="0">
                <a:solidFill>
                  <a:schemeClr val="tx1"/>
                </a:solidFill>
                <a:latin typeface="+mn-lt"/>
                <a:ea typeface="+mn-ea"/>
                <a:cs typeface="+mn-cs"/>
              </a:defRPr>
            </a:lvl3pPr>
            <a:lvl4pPr marL="685800" indent="0" algn="l" defTabSz="914400" rtl="0" eaLnBrk="1" latinLnBrk="0" hangingPunct="1">
              <a:lnSpc>
                <a:spcPct val="90000"/>
              </a:lnSpc>
              <a:spcBef>
                <a:spcPts val="500"/>
              </a:spcBef>
              <a:buFont typeface="Arial" panose="020B0604020202020204" pitchFamily="34" charset="0"/>
              <a:buNone/>
              <a:defRPr lang="en-US" sz="1800" kern="1200" dirty="0">
                <a:solidFill>
                  <a:schemeClr val="tx1"/>
                </a:solidFill>
                <a:latin typeface="+mn-lt"/>
                <a:ea typeface="+mn-ea"/>
                <a:cs typeface="+mn-cs"/>
              </a:defRPr>
            </a:lvl4pPr>
            <a:lvl5pPr marL="914400" indent="0" algn="l" defTabSz="914400" rtl="0" eaLnBrk="1" latinLnBrk="0" hangingPunct="1">
              <a:lnSpc>
                <a:spcPct val="90000"/>
              </a:lnSpc>
              <a:spcBef>
                <a:spcPts val="500"/>
              </a:spcBef>
              <a:buFont typeface="Arial" panose="020B0604020202020204" pitchFamily="34" charset="0"/>
              <a:buNone/>
              <a:defRPr lang="en-US" sz="18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228600">
              <a:buFont typeface="Arial" panose="020B0604020202020204" pitchFamily="34" charset="0"/>
              <a:buChar char="•"/>
            </a:pPr>
            <a:r>
              <a:rPr lang="en-US" sz="1500" dirty="0"/>
              <a:t>Dlpak Karim Hamad (2604726)</a:t>
            </a:r>
          </a:p>
          <a:p>
            <a:pPr indent="-228600">
              <a:buFont typeface="Arial" panose="020B0604020202020204" pitchFamily="34" charset="0"/>
              <a:buChar char="•"/>
            </a:pPr>
            <a:r>
              <a:rPr lang="en-US" sz="1500" dirty="0"/>
              <a:t>Rahima Ali (2607881)</a:t>
            </a:r>
          </a:p>
          <a:p>
            <a:pPr indent="-228600">
              <a:buFont typeface="Arial" panose="020B0604020202020204" pitchFamily="34" charset="0"/>
              <a:buChar char="•"/>
            </a:pPr>
            <a:r>
              <a:rPr lang="en-US" sz="1500" dirty="0"/>
              <a:t>Gladys </a:t>
            </a:r>
            <a:r>
              <a:rPr lang="en-US" sz="1500" dirty="0" err="1"/>
              <a:t>Teteki</a:t>
            </a:r>
            <a:r>
              <a:rPr lang="en-US" sz="1500" dirty="0"/>
              <a:t> </a:t>
            </a:r>
            <a:r>
              <a:rPr lang="en-US" sz="1500" dirty="0" err="1"/>
              <a:t>Nyaunu</a:t>
            </a:r>
            <a:r>
              <a:rPr lang="en-US" sz="1500" dirty="0"/>
              <a:t> (</a:t>
            </a:r>
            <a:r>
              <a:rPr lang="en-GB" sz="1500" dirty="0"/>
              <a:t>2607913</a:t>
            </a:r>
            <a:r>
              <a:rPr lang="en-US" sz="1500" dirty="0"/>
              <a:t>)</a:t>
            </a:r>
          </a:p>
          <a:p>
            <a:pPr indent="-228600">
              <a:buFont typeface="Arial" panose="020B0604020202020204" pitchFamily="34" charset="0"/>
              <a:buChar char="•"/>
            </a:pPr>
            <a:r>
              <a:rPr lang="en-US" sz="1500" dirty="0"/>
              <a:t>Erick Myers(2539104)</a:t>
            </a:r>
          </a:p>
          <a:p>
            <a:pPr indent="-228600">
              <a:buFont typeface="Arial" panose="020B0604020202020204" pitchFamily="34" charset="0"/>
              <a:buChar char="•"/>
            </a:pPr>
            <a:endParaRPr lang="en-US" sz="1500" dirty="0"/>
          </a:p>
        </p:txBody>
      </p:sp>
      <p:sp>
        <p:nvSpPr>
          <p:cNvPr id="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91999"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Rectangle 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2" y="0"/>
            <a:ext cx="8522446" cy="2285999"/>
          </a:xfrm>
          <a:prstGeom prst="rect">
            <a:avLst/>
          </a:prstGeom>
          <a:noFill/>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1020309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E6EE15-E4BD-14BA-DC40-9D00D7A7B627}"/>
              </a:ext>
            </a:extLst>
          </p:cNvPr>
          <p:cNvPicPr>
            <a:picLocks noChangeAspect="1"/>
          </p:cNvPicPr>
          <p:nvPr/>
        </p:nvPicPr>
        <p:blipFill>
          <a:blip r:embed="rId2"/>
          <a:stretch>
            <a:fillRect/>
          </a:stretch>
        </p:blipFill>
        <p:spPr>
          <a:xfrm>
            <a:off x="5785380" y="1512032"/>
            <a:ext cx="5958896" cy="4513864"/>
          </a:xfrm>
          <a:prstGeom prst="rect">
            <a:avLst/>
          </a:prstGeom>
        </p:spPr>
      </p:pic>
      <p:sp>
        <p:nvSpPr>
          <p:cNvPr id="5" name="TextBox 4">
            <a:extLst>
              <a:ext uri="{FF2B5EF4-FFF2-40B4-BE49-F238E27FC236}">
                <a16:creationId xmlns:a16="http://schemas.microsoft.com/office/drawing/2014/main" id="{F9049935-6DEA-CD07-9406-4BA63F26CE6A}"/>
              </a:ext>
            </a:extLst>
          </p:cNvPr>
          <p:cNvSpPr txBox="1"/>
          <p:nvPr/>
        </p:nvSpPr>
        <p:spPr>
          <a:xfrm>
            <a:off x="128017" y="1801368"/>
            <a:ext cx="5084064" cy="4001095"/>
          </a:xfrm>
          <a:prstGeom prst="rect">
            <a:avLst/>
          </a:prstGeom>
          <a:noFill/>
        </p:spPr>
        <p:txBody>
          <a:bodyPr wrap="square">
            <a:spAutoFit/>
          </a:bodyPr>
          <a:lstStyle/>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Ashford Community Care Service supports adults with physical disabilities and long-term care needs.</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Staff work across homes, supported living settings and the main office.</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Effective information sharing is needed for coordinated and consistent care.</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Unclear use of Microsoft 365 has caused missed updates, duplicated work and inconsistent records.</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The report recommends Microsoft PowerPoint for creating structured and accessible staff training materials</a:t>
            </a:r>
            <a:endParaRPr lang="en-GB" sz="2000" dirty="0">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0676145B-4D21-60E3-BB8D-17ABE8EB0C90}"/>
              </a:ext>
            </a:extLst>
          </p:cNvPr>
          <p:cNvSpPr/>
          <p:nvPr/>
        </p:nvSpPr>
        <p:spPr>
          <a:xfrm>
            <a:off x="2825496" y="201168"/>
            <a:ext cx="5112000" cy="1044000"/>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6000" dirty="0">
                <a:latin typeface="Arial" panose="020B0604020202020204" pitchFamily="34" charset="0"/>
                <a:cs typeface="Arial" panose="020B0604020202020204" pitchFamily="34" charset="0"/>
              </a:rPr>
              <a:t>Introduction</a:t>
            </a:r>
            <a:endParaRPr lang="en-GB" sz="6000" dirty="0">
              <a:ln w="0">
                <a:solidFill>
                  <a:sysClr val="windowText" lastClr="000000"/>
                </a:solidFill>
              </a:ln>
              <a:solidFill>
                <a:sysClr val="windowText" lastClr="000000"/>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8047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09226F6-D11A-FCC2-9227-AB0585CC3629}"/>
              </a:ext>
            </a:extLst>
          </p:cNvPr>
          <p:cNvSpPr>
            <a:spLocks noGrp="1"/>
          </p:cNvSpPr>
          <p:nvPr>
            <p:ph type="title"/>
          </p:nvPr>
        </p:nvSpPr>
        <p:spPr>
          <a:xfrm>
            <a:off x="497958" y="180753"/>
            <a:ext cx="10515600" cy="1623607"/>
          </a:xfrm>
          <a:ln/>
        </p:spPr>
        <p:style>
          <a:lnRef idx="1">
            <a:schemeClr val="accent3"/>
          </a:lnRef>
          <a:fillRef idx="2">
            <a:schemeClr val="accent3"/>
          </a:fillRef>
          <a:effectRef idx="1">
            <a:schemeClr val="accent3"/>
          </a:effectRef>
          <a:fontRef idx="minor">
            <a:schemeClr val="dk1"/>
          </a:fontRef>
        </p:style>
        <p:txBody>
          <a:bodyPr>
            <a:normAutofit/>
          </a:bodyPr>
          <a:lstStyle/>
          <a:p>
            <a:pPr algn="ctr"/>
            <a:r>
              <a:rPr lang="en-GB" sz="4000" dirty="0"/>
              <a:t>RECOMMENDED MICROSOFT 365TOOL:</a:t>
            </a:r>
            <a:br>
              <a:rPr lang="en-GB" sz="4000" dirty="0"/>
            </a:br>
            <a:r>
              <a:rPr lang="en-GB" sz="4000" dirty="0"/>
              <a:t>POWERPOINT</a:t>
            </a:r>
          </a:p>
        </p:txBody>
      </p:sp>
      <p:sp>
        <p:nvSpPr>
          <p:cNvPr id="7" name="Content Placeholder 6">
            <a:extLst>
              <a:ext uri="{FF2B5EF4-FFF2-40B4-BE49-F238E27FC236}">
                <a16:creationId xmlns:a16="http://schemas.microsoft.com/office/drawing/2014/main" id="{F7DB4E64-7809-406B-2717-5E76A431D7BE}"/>
              </a:ext>
            </a:extLst>
          </p:cNvPr>
          <p:cNvSpPr txBox="1">
            <a:spLocks noGrp="1"/>
          </p:cNvSpPr>
          <p:nvPr>
            <p:ph idx="1"/>
          </p:nvPr>
        </p:nvSpPr>
        <p:spPr>
          <a:xfrm>
            <a:off x="412898" y="1804360"/>
            <a:ext cx="10515600" cy="3965957"/>
          </a:xfrm>
          <a:prstGeom prst="rect">
            <a:avLst/>
          </a:prstGeom>
          <a:noFill/>
        </p:spPr>
        <p:txBody>
          <a:bodyPr wrap="square">
            <a:spAutoFit/>
          </a:bodyPr>
          <a:lstStyle/>
          <a:p>
            <a:pPr marL="342900" indent="-3429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PowerPoint can create structured staff training materials using text, images, diagrams and screenshots (Das et al., 2025).</a:t>
            </a:r>
          </a:p>
          <a:p>
            <a:pPr marL="342900" indent="-3429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Step-by-step slides can clearly demonstrate procedures, such as completing care records.</a:t>
            </a:r>
          </a:p>
          <a:p>
            <a:pPr marL="342900" indent="-3429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Combining visual and verbal information can improve understanding when presented clearly (Cavanagh and </a:t>
            </a:r>
            <a:r>
              <a:rPr lang="en-US" sz="2000" dirty="0" err="1">
                <a:latin typeface="Arial" panose="020B0604020202020204" pitchFamily="34" charset="0"/>
                <a:cs typeface="Arial" panose="020B0604020202020204" pitchFamily="34" charset="0"/>
              </a:rPr>
              <a:t>Kiersh</a:t>
            </a:r>
            <a:r>
              <a:rPr lang="en-US" sz="2000" dirty="0">
                <a:latin typeface="Arial" panose="020B0604020202020204" pitchFamily="34" charset="0"/>
                <a:cs typeface="Arial" panose="020B0604020202020204" pitchFamily="34" charset="0"/>
              </a:rPr>
              <a:t>, 2023).</a:t>
            </a:r>
          </a:p>
          <a:p>
            <a:pPr marL="342900" indent="-3429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PowerPoint is more suitable for systematic learning than using emails or informal messages.</a:t>
            </a:r>
          </a:p>
          <a:p>
            <a:pPr marL="342900" indent="-3429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Standardised</a:t>
            </a:r>
            <a:r>
              <a:rPr lang="en-US" sz="2000" dirty="0">
                <a:latin typeface="Arial" panose="020B0604020202020204" pitchFamily="34" charset="0"/>
                <a:cs typeface="Arial" panose="020B0604020202020204" pitchFamily="34" charset="0"/>
              </a:rPr>
              <a:t> presentations can support consistent training, induction and refresher learning across Ashford</a:t>
            </a:r>
            <a:r>
              <a:rPr lang="en-US" sz="20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274446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53A0E6-6278-9CB1-E51B-D3C56B7BA356}"/>
              </a:ext>
            </a:extLst>
          </p:cNvPr>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lstStyle/>
          <a:p>
            <a:pPr algn="ctr"/>
            <a:r>
              <a:rPr lang="en-GB" dirty="0"/>
              <a:t>WHY POWERPOINT IS APPRORIATE FOR ASHFORD</a:t>
            </a:r>
          </a:p>
        </p:txBody>
      </p:sp>
      <p:sp>
        <p:nvSpPr>
          <p:cNvPr id="5" name="Content Placeholder 4">
            <a:extLst>
              <a:ext uri="{FF2B5EF4-FFF2-40B4-BE49-F238E27FC236}">
                <a16:creationId xmlns:a16="http://schemas.microsoft.com/office/drawing/2014/main" id="{03525D42-16BD-2F72-50D5-4615F2918B18}"/>
              </a:ext>
            </a:extLst>
          </p:cNvPr>
          <p:cNvSpPr>
            <a:spLocks noGrp="1"/>
          </p:cNvSpPr>
          <p:nvPr>
            <p:ph idx="1"/>
          </p:nvPr>
        </p:nvSpPr>
        <p:spPr>
          <a:xfrm>
            <a:off x="838200" y="1843913"/>
            <a:ext cx="10515600" cy="4351338"/>
          </a:xfrm>
        </p:spPr>
        <p:txBody>
          <a:bodyPr>
            <a:normAutofit fontScale="92500" lnSpcReduction="20000"/>
          </a:bodyPr>
          <a:lstStyle/>
          <a:p>
            <a:pPr marL="342900" indent="-342900">
              <a:lnSpc>
                <a:spcPct val="150000"/>
              </a:lnSpc>
            </a:pPr>
            <a:r>
              <a:rPr lang="en-US" sz="2200" dirty="0">
                <a:latin typeface="Arial" panose="020B0604020202020204" pitchFamily="34" charset="0"/>
                <a:cs typeface="Arial" panose="020B0604020202020204" pitchFamily="34" charset="0"/>
              </a:rPr>
              <a:t>One approved PowerPoint can provide consistent guidance to staff across different locations.</a:t>
            </a:r>
          </a:p>
          <a:p>
            <a:pPr marL="342900" indent="-342900">
              <a:lnSpc>
                <a:spcPct val="150000"/>
              </a:lnSpc>
            </a:pPr>
            <a:r>
              <a:rPr lang="en-US" sz="2200" dirty="0">
                <a:latin typeface="Arial" panose="020B0604020202020204" pitchFamily="34" charset="0"/>
                <a:cs typeface="Arial" panose="020B0604020202020204" pitchFamily="34" charset="0"/>
              </a:rPr>
              <a:t>Diagrams, screenshots and process flows can make procedures easier to understand (Mayer, 2024).</a:t>
            </a:r>
          </a:p>
          <a:p>
            <a:pPr marL="342900" indent="-342900">
              <a:lnSpc>
                <a:spcPct val="150000"/>
              </a:lnSpc>
            </a:pPr>
            <a:r>
              <a:rPr lang="en-US" sz="2200" dirty="0">
                <a:latin typeface="Arial" panose="020B0604020202020204" pitchFamily="34" charset="0"/>
                <a:cs typeface="Arial" panose="020B0604020202020204" pitchFamily="34" charset="0"/>
              </a:rPr>
              <a:t>Staff can revisit presentations flexibly from homes, supported living or the main office.</a:t>
            </a:r>
          </a:p>
          <a:p>
            <a:pPr marL="342900" indent="-342900">
              <a:lnSpc>
                <a:spcPct val="150000"/>
              </a:lnSpc>
            </a:pPr>
            <a:r>
              <a:rPr lang="en-US" sz="2200" dirty="0">
                <a:latin typeface="Arial" panose="020B0604020202020204" pitchFamily="34" charset="0"/>
                <a:cs typeface="Arial" panose="020B0604020202020204" pitchFamily="34" charset="0"/>
              </a:rPr>
              <a:t>Templates and approved versions can reduce duplicated work and conflicting information.</a:t>
            </a:r>
          </a:p>
          <a:p>
            <a:pPr marL="342900" indent="-342900">
              <a:lnSpc>
                <a:spcPct val="150000"/>
              </a:lnSpc>
            </a:pPr>
            <a:r>
              <a:rPr lang="en-US" sz="2200" dirty="0">
                <a:latin typeface="Arial" panose="020B0604020202020204" pitchFamily="34" charset="0"/>
                <a:cs typeface="Arial" panose="020B0604020202020204" pitchFamily="34" charset="0"/>
              </a:rPr>
              <a:t>PowerPoint can work with Teams or SharePoint for controlled access and version management (Chesley, 2025).</a:t>
            </a:r>
          </a:p>
          <a:p>
            <a:endParaRPr lang="en-GB" dirty="0"/>
          </a:p>
        </p:txBody>
      </p:sp>
    </p:spTree>
    <p:extLst>
      <p:ext uri="{BB962C8B-B14F-4D97-AF65-F5344CB8AC3E}">
        <p14:creationId xmlns:p14="http://schemas.microsoft.com/office/powerpoint/2010/main" val="2718535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6A7192-494A-4E6F-3324-DE14D0FAF190}"/>
              </a:ext>
            </a:extLst>
          </p:cNvPr>
          <p:cNvSpPr txBox="1"/>
          <p:nvPr/>
        </p:nvSpPr>
        <p:spPr>
          <a:xfrm>
            <a:off x="474451" y="1843950"/>
            <a:ext cx="8615632" cy="3477875"/>
          </a:xfrm>
          <a:prstGeom prst="rect">
            <a:avLst/>
          </a:prstGeom>
          <a:noFill/>
        </p:spPr>
        <p:txBody>
          <a:bodyPr wrap="square">
            <a:spAutoFit/>
          </a:bodyPr>
          <a:lstStyle/>
          <a:p>
            <a:pPr marL="342900" marR="0" lvl="0" indent="-342900" algn="l" rtl="0" fontAlgn="base">
              <a:buFont typeface="Arial" panose="020B0604020202020204" pitchFamily="34" charset="0"/>
              <a:buChar char="•"/>
            </a:pPr>
            <a:r>
              <a:rPr lang="en-US" sz="2000" b="0" i="0" u="none" strike="noStrike" spc="0" dirty="0">
                <a:solidFill>
                  <a:schemeClr val="tx1"/>
                </a:solidFill>
                <a:effectLst/>
                <a:latin typeface="Arial" panose="020B0604020202020204" pitchFamily="34" charset="0"/>
                <a:cs typeface="Arial" panose="020B0604020202020204" pitchFamily="34" charset="0"/>
              </a:rPr>
              <a:t>The tool we have picked is Microsoft PowerPoint. We have picked this tool because there are many advantages to picking it, as it would benefit Ashford Community Care with its staff training and learning materials.</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US" sz="2000" b="0" i="0" u="none" strike="noStrike" spc="0" dirty="0">
                <a:solidFill>
                  <a:schemeClr val="tx1"/>
                </a:solidFill>
                <a:effectLst/>
                <a:latin typeface="Arial" panose="020B0604020202020204" pitchFamily="34" charset="0"/>
                <a:cs typeface="Arial" panose="020B0604020202020204" pitchFamily="34" charset="0"/>
              </a:rPr>
              <a:t>PowerPoint is a well-structured tool to use; it is easy to understand and helps everyone follow along. It can enhance training by making it visually clear and simple to use for the staff; e.g., they can share learning materials and even use at home to complete training.</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US" sz="2000" b="0" i="0" u="none" strike="noStrike" spc="0" dirty="0">
                <a:solidFill>
                  <a:schemeClr val="tx1"/>
                </a:solidFill>
                <a:effectLst/>
                <a:latin typeface="Arial" panose="020B0604020202020204" pitchFamily="34" charset="0"/>
                <a:cs typeface="Arial" panose="020B0604020202020204" pitchFamily="34" charset="0"/>
              </a:rPr>
              <a:t>Sharing ideas and giving updates </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US" sz="2000" b="0" i="0" u="none" strike="noStrike" spc="0" dirty="0">
                <a:solidFill>
                  <a:schemeClr val="tx1"/>
                </a:solidFill>
                <a:effectLst/>
                <a:latin typeface="Arial" panose="020B0604020202020204" pitchFamily="34" charset="0"/>
                <a:cs typeface="Arial" panose="020B0604020202020204" pitchFamily="34" charset="0"/>
              </a:rPr>
              <a:t>Saves time and keeps track of key points. </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US" sz="2000" b="0" i="0" u="none" strike="noStrike" spc="0" dirty="0">
                <a:solidFill>
                  <a:schemeClr val="tx1"/>
                </a:solidFill>
                <a:effectLst/>
                <a:latin typeface="Arial" panose="020B0604020202020204" pitchFamily="34" charset="0"/>
                <a:cs typeface="Arial" panose="020B0604020202020204" pitchFamily="34" charset="0"/>
              </a:rPr>
              <a:t>Slides make information easy to understand Jones, A.M. (2003)</a:t>
            </a:r>
            <a:r>
              <a:rPr lang="en-GB" sz="2000" b="0" i="0" dirty="0">
                <a:solidFill>
                  <a:schemeClr val="tx1"/>
                </a:solidFill>
                <a:effectLst/>
                <a:latin typeface="Arial" panose="020B0604020202020204" pitchFamily="34" charset="0"/>
                <a:cs typeface="Arial" panose="020B0604020202020204" pitchFamily="34" charset="0"/>
              </a:rPr>
              <a:t>​</a:t>
            </a:r>
            <a:endParaRPr lang="en-GB" sz="2000" b="0" i="0" dirty="0">
              <a:solidFill>
                <a:srgbClr val="000000"/>
              </a:solidFill>
              <a:effectLst/>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8D010C4A-BA2B-1992-A3BC-A0E72E0EACC8}"/>
              </a:ext>
            </a:extLst>
          </p:cNvPr>
          <p:cNvSpPr/>
          <p:nvPr/>
        </p:nvSpPr>
        <p:spPr>
          <a:xfrm>
            <a:off x="690113" y="301925"/>
            <a:ext cx="8451729" cy="125083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4000" dirty="0">
                <a:latin typeface="Arial" panose="020B0604020202020204" pitchFamily="34" charset="0"/>
                <a:cs typeface="Arial" panose="020B0604020202020204" pitchFamily="34" charset="0"/>
              </a:rPr>
              <a:t>ADVANTAGES OF USING MICROSOFT POWERPOINT</a:t>
            </a:r>
            <a:r>
              <a:rPr lang="en-GB" dirty="0"/>
              <a:t>​</a:t>
            </a:r>
          </a:p>
        </p:txBody>
      </p:sp>
    </p:spTree>
    <p:extLst>
      <p:ext uri="{BB962C8B-B14F-4D97-AF65-F5344CB8AC3E}">
        <p14:creationId xmlns:p14="http://schemas.microsoft.com/office/powerpoint/2010/main" val="990200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CBA7D16-7DCC-8BAB-972C-87812978636A}"/>
              </a:ext>
            </a:extLst>
          </p:cNvPr>
          <p:cNvSpPr txBox="1"/>
          <p:nvPr/>
        </p:nvSpPr>
        <p:spPr>
          <a:xfrm>
            <a:off x="370935" y="2803586"/>
            <a:ext cx="8581126" cy="2246769"/>
          </a:xfrm>
          <a:prstGeom prst="rect">
            <a:avLst/>
          </a:prstGeom>
          <a:noFill/>
        </p:spPr>
        <p:txBody>
          <a:bodyPr wrap="square">
            <a:spAutoFit/>
          </a:bodyPr>
          <a:lstStyle/>
          <a:p>
            <a:pPr marL="342900" marR="0" lvl="0" indent="-342900" algn="l" rtl="0" fontAlgn="base">
              <a:buFont typeface="Arial" panose="020B0604020202020204" pitchFamily="34" charset="0"/>
              <a:buChar char="•"/>
            </a:pPr>
            <a:r>
              <a:rPr lang="en-GB" sz="2000" b="0" i="0" u="none" strike="noStrike" spc="0" dirty="0">
                <a:solidFill>
                  <a:schemeClr val="tx1"/>
                </a:solidFill>
                <a:effectLst/>
                <a:latin typeface="Arial" panose="020B0604020202020204" pitchFamily="34" charset="0"/>
                <a:cs typeface="Arial" panose="020B0604020202020204" pitchFamily="34" charset="0"/>
              </a:rPr>
              <a:t>Using PowerPoint can have its pros but also has its own limitations; some PowerPoint presentations may have too much information.</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endParaRPr lang="en-US" sz="2000" b="0" i="0" dirty="0">
              <a:solidFill>
                <a:schemeClr val="tx1"/>
              </a:solidFill>
              <a:effectLst/>
              <a:latin typeface="Arial" panose="020B0604020202020204" pitchFamily="34" charset="0"/>
              <a:cs typeface="Arial" panose="020B0604020202020204" pitchFamily="34" charset="0"/>
            </a:endParaRPr>
          </a:p>
          <a:p>
            <a:pPr marL="342900" marR="0" lvl="0" indent="-342900" algn="l" rtl="0" fontAlgn="base">
              <a:buFont typeface="Arial" panose="020B0604020202020204" pitchFamily="34" charset="0"/>
              <a:buChar char="•"/>
            </a:pPr>
            <a:r>
              <a:rPr lang="en-GB" sz="2000" b="0" i="0" u="none" strike="noStrike" spc="0" dirty="0">
                <a:solidFill>
                  <a:schemeClr val="tx1"/>
                </a:solidFill>
                <a:effectLst/>
                <a:latin typeface="Arial" panose="020B0604020202020204" pitchFamily="34" charset="0"/>
                <a:cs typeface="Arial" panose="020B0604020202020204" pitchFamily="34" charset="0"/>
              </a:rPr>
              <a:t>Files are not saved automatically </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GB" sz="2000" b="0" i="0" u="none" strike="noStrike" spc="0" dirty="0">
                <a:solidFill>
                  <a:schemeClr val="tx1"/>
                </a:solidFill>
                <a:effectLst/>
                <a:latin typeface="Arial" panose="020B0604020202020204" pitchFamily="34" charset="0"/>
                <a:cs typeface="Arial" panose="020B0604020202020204" pitchFamily="34" charset="0"/>
              </a:rPr>
              <a:t>Lack of training in using the programme and the technology.</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GB" sz="2000" b="0" i="0" u="none" strike="noStrike" spc="0" dirty="0">
                <a:solidFill>
                  <a:schemeClr val="tx1"/>
                </a:solidFill>
                <a:effectLst/>
                <a:latin typeface="Arial" panose="020B0604020202020204" pitchFamily="34" charset="0"/>
                <a:cs typeface="Arial" panose="020B0604020202020204" pitchFamily="34" charset="0"/>
              </a:rPr>
              <a:t>Equipment failure, e.g. system shutdown or not working (Jones, A., 2003).</a:t>
            </a:r>
            <a:r>
              <a:rPr lang="en-US" sz="2000" b="0" i="0" dirty="0">
                <a:solidFill>
                  <a:schemeClr val="tx1"/>
                </a:solidFill>
                <a:effectLst/>
                <a:latin typeface="Arial" panose="020B0604020202020204" pitchFamily="34" charset="0"/>
                <a:cs typeface="Arial" panose="020B0604020202020204" pitchFamily="34" charset="0"/>
              </a:rPr>
              <a:t>​</a:t>
            </a:r>
            <a:endParaRPr lang="en-US" sz="2000" b="0" i="0" dirty="0">
              <a:solidFill>
                <a:srgbClr val="000000"/>
              </a:solidFill>
              <a:effectLst/>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FA237801-597B-3CD0-1CC6-B4C71EA7C752}"/>
              </a:ext>
            </a:extLst>
          </p:cNvPr>
          <p:cNvSpPr/>
          <p:nvPr/>
        </p:nvSpPr>
        <p:spPr>
          <a:xfrm>
            <a:off x="698740" y="957532"/>
            <a:ext cx="8376249" cy="1207698"/>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4000" dirty="0">
                <a:latin typeface="Arial" panose="020B0604020202020204" pitchFamily="34" charset="0"/>
                <a:cs typeface="Arial" panose="020B0604020202020204" pitchFamily="34" charset="0"/>
              </a:rPr>
              <a:t>LIMITATIONS OF USING POWERPOINT</a:t>
            </a:r>
          </a:p>
        </p:txBody>
      </p:sp>
    </p:spTree>
    <p:extLst>
      <p:ext uri="{BB962C8B-B14F-4D97-AF65-F5344CB8AC3E}">
        <p14:creationId xmlns:p14="http://schemas.microsoft.com/office/powerpoint/2010/main" val="740974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3860E-0EE0-4B25-8AB6-4649F181E8FD}"/>
              </a:ext>
            </a:extLst>
          </p:cNvPr>
          <p:cNvSpPr>
            <a:spLocks noGrp="1"/>
          </p:cNvSpPr>
          <p:nvPr>
            <p:ph type="title"/>
          </p:nvPr>
        </p:nvSpPr>
        <p:spPr>
          <a:xfrm>
            <a:off x="6417734" y="310551"/>
            <a:ext cx="5291663" cy="1457865"/>
          </a:xfrm>
        </p:spPr>
        <p:style>
          <a:lnRef idx="1">
            <a:schemeClr val="accent3"/>
          </a:lnRef>
          <a:fillRef idx="2">
            <a:schemeClr val="accent3"/>
          </a:fillRef>
          <a:effectRef idx="1">
            <a:schemeClr val="accent3"/>
          </a:effectRef>
          <a:fontRef idx="minor">
            <a:schemeClr val="dk1"/>
          </a:fontRef>
        </p:style>
        <p:txBody>
          <a:bodyPr vert="horz" lIns="91440" tIns="45720" rIns="91440" bIns="45720" rtlCol="0" anchor="b">
            <a:normAutofit fontScale="90000"/>
          </a:bodyPr>
          <a:lstStyle/>
          <a:p>
            <a:r>
              <a:rPr lang="en-US" sz="28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BENEFITS OF USINGPOWERPOINT FOR STAFF TRAINING AND COMMUNICATION</a:t>
            </a:r>
          </a:p>
        </p:txBody>
      </p:sp>
      <p:pic>
        <p:nvPicPr>
          <p:cNvPr id="20" name="Picture 19">
            <a:extLst>
              <a:ext uri="{FF2B5EF4-FFF2-40B4-BE49-F238E27FC236}">
                <a16:creationId xmlns:a16="http://schemas.microsoft.com/office/drawing/2014/main" id="{0DBF3F7F-FFD2-0702-721F-67DF7180C033}"/>
              </a:ext>
            </a:extLst>
          </p:cNvPr>
          <p:cNvPicPr>
            <a:picLocks noChangeAspect="1"/>
          </p:cNvPicPr>
          <p:nvPr/>
        </p:nvPicPr>
        <p:blipFill>
          <a:blip r:embed="rId3"/>
          <a:srcRect l="33317" r="1" b="1"/>
          <a:stretch>
            <a:fillRect/>
          </a:stretch>
        </p:blipFill>
        <p:spPr>
          <a:xfrm>
            <a:off x="2" y="18839"/>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a:ln>
            <a:solidFill>
              <a:schemeClr val="bg1"/>
            </a:solidFill>
          </a:ln>
        </p:spPr>
        <p:style>
          <a:lnRef idx="1">
            <a:schemeClr val="accent3"/>
          </a:lnRef>
          <a:fillRef idx="2">
            <a:schemeClr val="accent3"/>
          </a:fillRef>
          <a:effectRef idx="1">
            <a:schemeClr val="accent3"/>
          </a:effectRef>
          <a:fontRef idx="minor">
            <a:schemeClr val="dk1"/>
          </a:fontRef>
        </p:style>
      </p:pic>
      <p:sp>
        <p:nvSpPr>
          <p:cNvPr id="17" name="TextBox 16">
            <a:extLst>
              <a:ext uri="{FF2B5EF4-FFF2-40B4-BE49-F238E27FC236}">
                <a16:creationId xmlns:a16="http://schemas.microsoft.com/office/drawing/2014/main" id="{8704AEA2-6273-B3A6-F652-29331B9A1656}"/>
              </a:ext>
            </a:extLst>
          </p:cNvPr>
          <p:cNvSpPr txBox="1"/>
          <p:nvPr/>
        </p:nvSpPr>
        <p:spPr>
          <a:xfrm>
            <a:off x="5997677" y="6402948"/>
            <a:ext cx="5486400" cy="261610"/>
          </a:xfrm>
          <a:prstGeom prst="rect">
            <a:avLst/>
          </a:prstGeom>
          <a:noFill/>
        </p:spPr>
        <p:txBody>
          <a:bodyPr wrap="square">
            <a:spAutoFit/>
          </a:bodyPr>
          <a:lstStyle/>
          <a:p>
            <a:pPr>
              <a:spcAft>
                <a:spcPts val="600"/>
              </a:spcAft>
            </a:pPr>
            <a:r>
              <a:rPr lang="en-GB" sz="1100" i="1" dirty="0">
                <a:latin typeface="Arial" panose="020B0604020202020204" pitchFamily="34" charset="0"/>
                <a:cs typeface="Arial" panose="020B0604020202020204" pitchFamily="34" charset="0"/>
              </a:rPr>
              <a:t>Penciner, R. (2013).</a:t>
            </a:r>
          </a:p>
        </p:txBody>
      </p:sp>
      <p:graphicFrame>
        <p:nvGraphicFramePr>
          <p:cNvPr id="18" name="Diagram 17">
            <a:extLst>
              <a:ext uri="{FF2B5EF4-FFF2-40B4-BE49-F238E27FC236}">
                <a16:creationId xmlns:a16="http://schemas.microsoft.com/office/drawing/2014/main" id="{5EA39309-0592-5B44-3932-DF8490EBE6EF}"/>
              </a:ext>
            </a:extLst>
          </p:cNvPr>
          <p:cNvGraphicFramePr/>
          <p:nvPr>
            <p:extLst>
              <p:ext uri="{D42A27DB-BD31-4B8C-83A1-F6EECF244321}">
                <p14:modId xmlns:p14="http://schemas.microsoft.com/office/powerpoint/2010/main" val="1164062844"/>
              </p:ext>
            </p:extLst>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32237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 calcmode="lin" valueType="num">
                                      <p:cBhvr additive="base">
                                        <p:cTn id="12" dur="500" fill="hold"/>
                                        <p:tgtEl>
                                          <p:spTgt spid="18"/>
                                        </p:tgtEl>
                                        <p:attrNameLst>
                                          <p:attrName>ppt_x</p:attrName>
                                        </p:attrNameLst>
                                      </p:cBhvr>
                                      <p:tavLst>
                                        <p:tav tm="0">
                                          <p:val>
                                            <p:strVal val="#ppt_x"/>
                                          </p:val>
                                        </p:tav>
                                        <p:tav tm="100000">
                                          <p:val>
                                            <p:strVal val="#ppt_x"/>
                                          </p:val>
                                        </p:tav>
                                      </p:tavLst>
                                    </p:anim>
                                    <p:anim calcmode="lin" valueType="num">
                                      <p:cBhvr additive="base">
                                        <p:cTn id="13"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7">
                                            <p:txEl>
                                              <p:pRg st="0" end="0"/>
                                            </p:txEl>
                                          </p:spTgt>
                                        </p:tgtEl>
                                        <p:attrNameLst>
                                          <p:attrName>style.visibility</p:attrName>
                                        </p:attrNameLst>
                                      </p:cBhvr>
                                      <p:to>
                                        <p:strVal val="visible"/>
                                      </p:to>
                                    </p:set>
                                    <p:animEffect transition="in" filter="fade">
                                      <p:cBhvr>
                                        <p:cTn id="18" dur="500"/>
                                        <p:tgtEl>
                                          <p:spTgt spid="1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18"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0C5785D3-C7C2-3738-BC9E-57091516FCD8}"/>
              </a:ext>
            </a:extLst>
          </p:cNvPr>
          <p:cNvSpPr>
            <a:spLocks noGrp="1"/>
          </p:cNvSpPr>
          <p:nvPr>
            <p:ph type="dt" sz="half" idx="2"/>
          </p:nvPr>
        </p:nvSpPr>
        <p:spPr>
          <a:xfrm>
            <a:off x="-582871" y="6449717"/>
            <a:ext cx="2743200" cy="365125"/>
          </a:xfrm>
        </p:spPr>
        <p:txBody>
          <a:bodyPr/>
          <a:lstStyle/>
          <a:p>
            <a:fld id="{C7C81873-7D47-483D-BCB4-50DD9806C720}" type="datetime1">
              <a:rPr lang="en-US" smtClean="0"/>
              <a:t>10/7/2026</a:t>
            </a:fld>
            <a:endParaRPr lang="en-US" dirty="0"/>
          </a:p>
        </p:txBody>
      </p:sp>
      <p:sp>
        <p:nvSpPr>
          <p:cNvPr id="8" name="Slide Number Placeholder 7">
            <a:extLst>
              <a:ext uri="{FF2B5EF4-FFF2-40B4-BE49-F238E27FC236}">
                <a16:creationId xmlns:a16="http://schemas.microsoft.com/office/drawing/2014/main" id="{E32E133A-1A8B-77B5-2AFF-00B15BF80710}"/>
              </a:ext>
            </a:extLst>
          </p:cNvPr>
          <p:cNvSpPr>
            <a:spLocks noGrp="1"/>
          </p:cNvSpPr>
          <p:nvPr>
            <p:ph type="sldNum" sz="quarter" idx="4"/>
          </p:nvPr>
        </p:nvSpPr>
        <p:spPr>
          <a:xfrm rot="10800000" flipV="1">
            <a:off x="8051113" y="2185642"/>
            <a:ext cx="3274085" cy="369333"/>
          </a:xfrm>
        </p:spPr>
        <p:style>
          <a:lnRef idx="1">
            <a:schemeClr val="accent3"/>
          </a:lnRef>
          <a:fillRef idx="2">
            <a:schemeClr val="accent3"/>
          </a:fillRef>
          <a:effectRef idx="1">
            <a:schemeClr val="accent3"/>
          </a:effectRef>
          <a:fontRef idx="minor">
            <a:schemeClr val="dk1"/>
          </a:fontRef>
        </p:style>
        <p:txBody>
          <a:bodyPr/>
          <a:lstStyle/>
          <a:p>
            <a:pPr algn="ctr"/>
            <a:r>
              <a:rPr lang="en-US" sz="1800"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Week 5-6</a:t>
            </a:r>
          </a:p>
        </p:txBody>
      </p:sp>
      <p:sp>
        <p:nvSpPr>
          <p:cNvPr id="11" name="TextBox 10">
            <a:extLst>
              <a:ext uri="{FF2B5EF4-FFF2-40B4-BE49-F238E27FC236}">
                <a16:creationId xmlns:a16="http://schemas.microsoft.com/office/drawing/2014/main" id="{CA3EA625-5B9A-1982-6055-4C623CA9F225}"/>
              </a:ext>
            </a:extLst>
          </p:cNvPr>
          <p:cNvSpPr txBox="1"/>
          <p:nvPr/>
        </p:nvSpPr>
        <p:spPr>
          <a:xfrm>
            <a:off x="3471362" y="142545"/>
            <a:ext cx="6984523" cy="81560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l"/>
            <a:r>
              <a:rPr lang="en-US" sz="4700" dirty="0">
                <a:latin typeface="Arial" panose="020B0604020202020204" pitchFamily="34" charset="0"/>
                <a:ea typeface="ADLaM Display" panose="02010000000000000000" pitchFamily="2" charset="77"/>
                <a:cs typeface="Arial" panose="020B0604020202020204" pitchFamily="34" charset="0"/>
              </a:rPr>
              <a:t>Final Recommendation </a:t>
            </a:r>
          </a:p>
        </p:txBody>
      </p:sp>
      <p:sp>
        <p:nvSpPr>
          <p:cNvPr id="12" name="TextBox 11">
            <a:extLst>
              <a:ext uri="{FF2B5EF4-FFF2-40B4-BE49-F238E27FC236}">
                <a16:creationId xmlns:a16="http://schemas.microsoft.com/office/drawing/2014/main" id="{BC6FD3E7-EC7A-D5F1-25D1-BC56A4C28BC2}"/>
              </a:ext>
            </a:extLst>
          </p:cNvPr>
          <p:cNvSpPr txBox="1"/>
          <p:nvPr/>
        </p:nvSpPr>
        <p:spPr>
          <a:xfrm rot="10800000" flipV="1">
            <a:off x="3720257" y="1105984"/>
            <a:ext cx="7604940" cy="292388"/>
          </a:xfrm>
          <a:prstGeom prst="rect">
            <a:avLst/>
          </a:prstGeom>
          <a:noFill/>
        </p:spPr>
        <p:txBody>
          <a:bodyPr wrap="square" rtlCol="0">
            <a:spAutoFit/>
          </a:bodyPr>
          <a:lstStyle/>
          <a:p>
            <a:pPr algn="l"/>
            <a:r>
              <a:rPr lang="en-US" sz="1300" dirty="0">
                <a:latin typeface="Arial" panose="020B0604020202020204" pitchFamily="34" charset="0"/>
                <a:cs typeface="Arial" panose="020B0604020202020204" pitchFamily="34" charset="0"/>
              </a:rPr>
              <a:t>PowerPoint within a wider Microsoft 365 training </a:t>
            </a:r>
            <a:r>
              <a:rPr lang="en-US" sz="1300" dirty="0" err="1">
                <a:latin typeface="Arial" panose="020B0604020202020204" pitchFamily="34" charset="0"/>
                <a:cs typeface="Arial" panose="020B0604020202020204" pitchFamily="34" charset="0"/>
              </a:rPr>
              <a:t>programme</a:t>
            </a:r>
            <a:endParaRPr lang="en-US" sz="13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5ACD8D14-229D-72C8-F412-96CBA8F7F1A1}"/>
              </a:ext>
            </a:extLst>
          </p:cNvPr>
          <p:cNvSpPr txBox="1"/>
          <p:nvPr/>
        </p:nvSpPr>
        <p:spPr>
          <a:xfrm rot="10800000" flipV="1">
            <a:off x="4702848" y="2185644"/>
            <a:ext cx="3193791"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Week 2-3</a:t>
            </a:r>
          </a:p>
        </p:txBody>
      </p:sp>
      <p:sp>
        <p:nvSpPr>
          <p:cNvPr id="14" name="TextBox 13">
            <a:extLst>
              <a:ext uri="{FF2B5EF4-FFF2-40B4-BE49-F238E27FC236}">
                <a16:creationId xmlns:a16="http://schemas.microsoft.com/office/drawing/2014/main" id="{1D326B31-9F0D-39EA-4158-B668DAA2D3F8}"/>
              </a:ext>
            </a:extLst>
          </p:cNvPr>
          <p:cNvSpPr txBox="1"/>
          <p:nvPr/>
        </p:nvSpPr>
        <p:spPr>
          <a:xfrm>
            <a:off x="1047750" y="1638068"/>
            <a:ext cx="1828800" cy="1828800"/>
          </a:xfrm>
          <a:prstGeom prst="rect">
            <a:avLst/>
          </a:prstGeom>
          <a:noFill/>
        </p:spPr>
        <p:txBody>
          <a:bodyPr wrap="square" rtlCol="0">
            <a:spAutoFit/>
          </a:bodyPr>
          <a:lstStyle/>
          <a:p>
            <a:pPr algn="l"/>
            <a:endParaRPr lang="en-US" dirty="0"/>
          </a:p>
        </p:txBody>
      </p:sp>
      <p:sp>
        <p:nvSpPr>
          <p:cNvPr id="2" name="TextBox 1">
            <a:extLst>
              <a:ext uri="{FF2B5EF4-FFF2-40B4-BE49-F238E27FC236}">
                <a16:creationId xmlns:a16="http://schemas.microsoft.com/office/drawing/2014/main" id="{219092EE-0C95-03B7-7157-35AD10D340C0}"/>
              </a:ext>
            </a:extLst>
          </p:cNvPr>
          <p:cNvSpPr txBox="1"/>
          <p:nvPr/>
        </p:nvSpPr>
        <p:spPr>
          <a:xfrm>
            <a:off x="4702848" y="2826281"/>
            <a:ext cx="3193791" cy="3200876"/>
          </a:xfrm>
          <a:prstGeom prst="rect">
            <a:avLst/>
          </a:prstGeom>
          <a:solidFill>
            <a:schemeClr val="accent4">
              <a:lumMod val="20000"/>
              <a:lumOff val="80000"/>
            </a:schemeClr>
          </a:solidFill>
        </p:spPr>
        <p:txBody>
          <a:bodyPr wrap="square" rtlCol="0">
            <a:spAutoFit/>
          </a:bodyPr>
          <a:lstStyle/>
          <a:p>
            <a:pPr algn="ctr"/>
            <a:endParaRPr lang="en-US" b="1" dirty="0">
              <a:latin typeface="ADLaM Display" panose="02010000000000000000" pitchFamily="2" charset="77"/>
              <a:ea typeface="ADLaM Display" panose="02010000000000000000" pitchFamily="2" charset="77"/>
              <a:cs typeface="ADLaM Display" panose="02010000000000000000" pitchFamily="2" charset="77"/>
            </a:endParaRPr>
          </a:p>
          <a:p>
            <a:pPr algn="ctr"/>
            <a:r>
              <a:rPr lang="en-US" b="1" dirty="0">
                <a:latin typeface="ADLaM Display" panose="02010000000000000000" pitchFamily="2" charset="77"/>
                <a:ea typeface="ADLaM Display" panose="02010000000000000000" pitchFamily="2" charset="77"/>
                <a:cs typeface="ADLaM Display" panose="02010000000000000000" pitchFamily="2" charset="77"/>
              </a:rPr>
              <a:t>Adopt</a:t>
            </a:r>
          </a:p>
          <a:p>
            <a:pPr algn="ctr"/>
            <a:endParaRPr lang="en-US" b="1" dirty="0">
              <a:latin typeface="ADLaM Display" panose="02010000000000000000" pitchFamily="2" charset="77"/>
              <a:ea typeface="ADLaM Display" panose="02010000000000000000" pitchFamily="2" charset="77"/>
              <a:cs typeface="ADLaM Display" panose="02010000000000000000" pitchFamily="2" charset="77"/>
            </a:endParaRPr>
          </a:p>
          <a:p>
            <a:pPr algn="ctr"/>
            <a:endParaRPr lang="en-US" b="1" dirty="0">
              <a:latin typeface="ADLaM Display" panose="02010000000000000000" pitchFamily="2" charset="77"/>
              <a:ea typeface="ADLaM Display" panose="02010000000000000000" pitchFamily="2" charset="77"/>
              <a:cs typeface="ADLaM Display" panose="02010000000000000000" pitchFamily="2" charset="77"/>
            </a:endParaRPr>
          </a:p>
          <a:p>
            <a:pPr marL="285750" indent="-285750">
              <a:buFont typeface="Arial" panose="020B0604020202020204" pitchFamily="34" charset="0"/>
              <a:buChar char="•"/>
            </a:pPr>
            <a:r>
              <a:rPr lang="en-US" sz="1400" b="1" dirty="0">
                <a:latin typeface="Arial" panose="020B0604020202020204" pitchFamily="34" charset="0"/>
                <a:ea typeface="ADLaM Display" panose="02010000000000000000" pitchFamily="2" charset="77"/>
                <a:cs typeface="Arial" panose="020B0604020202020204" pitchFamily="34" charset="0"/>
              </a:rPr>
              <a:t>Train two digital champions per locality </a:t>
            </a:r>
          </a:p>
          <a:p>
            <a:pPr marL="285750" indent="-285750">
              <a:buFont typeface="Arial" panose="020B0604020202020204" pitchFamily="34" charset="0"/>
              <a:buChar char="•"/>
            </a:pPr>
            <a:endParaRPr lang="en-US" sz="1400" b="1" dirty="0">
              <a:latin typeface="Arial" panose="020B0604020202020204" pitchFamily="34" charset="0"/>
              <a:ea typeface="ADLaM Display" panose="02010000000000000000" pitchFamily="2" charset="77"/>
              <a:cs typeface="Arial" panose="020B0604020202020204" pitchFamily="34" charset="0"/>
            </a:endParaRPr>
          </a:p>
          <a:p>
            <a:pPr marL="285750" indent="-285750">
              <a:buFont typeface="Arial" panose="020B0604020202020204" pitchFamily="34" charset="0"/>
              <a:buChar char="•"/>
            </a:pPr>
            <a:r>
              <a:rPr lang="en-US" sz="1400" b="1" dirty="0">
                <a:latin typeface="Arial" panose="020B0604020202020204" pitchFamily="34" charset="0"/>
                <a:ea typeface="ADLaM Display" panose="02010000000000000000" pitchFamily="2" charset="77"/>
                <a:cs typeface="Arial" panose="020B0604020202020204" pitchFamily="34" charset="0"/>
              </a:rPr>
              <a:t>Support staff with different digital confidence </a:t>
            </a:r>
          </a:p>
          <a:p>
            <a:pPr marL="285750" indent="-285750">
              <a:buFont typeface="Arial" panose="020B0604020202020204" pitchFamily="34" charset="0"/>
              <a:buChar char="•"/>
            </a:pPr>
            <a:endParaRPr lang="en-US" sz="1400" b="1" dirty="0">
              <a:latin typeface="Arial" panose="020B0604020202020204" pitchFamily="34" charset="0"/>
              <a:ea typeface="ADLaM Display" panose="02010000000000000000" pitchFamily="2" charset="77"/>
              <a:cs typeface="Arial" panose="020B0604020202020204" pitchFamily="34" charset="0"/>
            </a:endParaRPr>
          </a:p>
          <a:p>
            <a:pPr marL="285750" indent="-285750">
              <a:buFont typeface="Arial" panose="020B0604020202020204" pitchFamily="34" charset="0"/>
              <a:buChar char="•"/>
            </a:pPr>
            <a:r>
              <a:rPr lang="en-US" sz="1400" b="1" dirty="0">
                <a:latin typeface="Arial" panose="020B0604020202020204" pitchFamily="34" charset="0"/>
                <a:ea typeface="ADLaM Display" panose="02010000000000000000" pitchFamily="2" charset="77"/>
                <a:cs typeface="Arial" panose="020B0604020202020204" pitchFamily="34" charset="0"/>
              </a:rPr>
              <a:t>Focus on people, not just technology </a:t>
            </a:r>
            <a:endParaRPr lang="en-US" b="1" dirty="0">
              <a:latin typeface="Arial" panose="020B0604020202020204" pitchFamily="34" charset="0"/>
              <a:ea typeface="ADLaM Display" panose="02010000000000000000" pitchFamily="2" charset="77"/>
              <a:cs typeface="Arial" panose="020B0604020202020204" pitchFamily="34" charset="0"/>
            </a:endParaRPr>
          </a:p>
          <a:p>
            <a:pPr marL="285750" indent="-285750" algn="ctr">
              <a:buFont typeface="Arial" panose="020B0604020202020204" pitchFamily="34" charset="0"/>
              <a:buChar char="•"/>
            </a:pPr>
            <a:endParaRPr lang="en-US" b="1" dirty="0">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3" name="TextBox 2">
            <a:extLst>
              <a:ext uri="{FF2B5EF4-FFF2-40B4-BE49-F238E27FC236}">
                <a16:creationId xmlns:a16="http://schemas.microsoft.com/office/drawing/2014/main" id="{971DE108-6C60-437D-710C-C8ED8F02AF09}"/>
              </a:ext>
            </a:extLst>
          </p:cNvPr>
          <p:cNvSpPr txBox="1"/>
          <p:nvPr/>
        </p:nvSpPr>
        <p:spPr>
          <a:xfrm>
            <a:off x="4377834" y="1461148"/>
            <a:ext cx="4680098" cy="369332"/>
          </a:xfrm>
          <a:prstGeom prst="rect">
            <a:avLst/>
          </a:prstGeom>
          <a:noFill/>
        </p:spPr>
        <p:txBody>
          <a:bodyPr wrap="square" rtlCol="0">
            <a:spAutoFit/>
          </a:bodyPr>
          <a:lstStyle/>
          <a:p>
            <a:pPr algn="l"/>
            <a:r>
              <a:rPr lang="en-US" dirty="0">
                <a:latin typeface="Arial" panose="020B0604020202020204" pitchFamily="34" charset="0"/>
                <a:ea typeface="ADLaM Display" panose="02010000000000000000" pitchFamily="2" charset="77"/>
                <a:cs typeface="Arial" panose="020B0604020202020204" pitchFamily="34" charset="0"/>
              </a:rPr>
              <a:t>A phased 6-week implementation </a:t>
            </a:r>
          </a:p>
        </p:txBody>
      </p:sp>
      <p:sp>
        <p:nvSpPr>
          <p:cNvPr id="5" name="TextBox 4">
            <a:extLst>
              <a:ext uri="{FF2B5EF4-FFF2-40B4-BE49-F238E27FC236}">
                <a16:creationId xmlns:a16="http://schemas.microsoft.com/office/drawing/2014/main" id="{962E0ED2-F0BF-4C7F-1DE2-D7DA1A784EE3}"/>
              </a:ext>
            </a:extLst>
          </p:cNvPr>
          <p:cNvSpPr txBox="1"/>
          <p:nvPr/>
        </p:nvSpPr>
        <p:spPr>
          <a:xfrm rot="10800000" flipH="1" flipV="1">
            <a:off x="1202226" y="2185644"/>
            <a:ext cx="3346146" cy="369332"/>
          </a:xfrm>
          <a:prstGeom prst="rect">
            <a:avLst/>
          </a:prstGeom>
          <a:ln/>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Week 1-2</a:t>
            </a:r>
          </a:p>
        </p:txBody>
      </p:sp>
      <p:sp>
        <p:nvSpPr>
          <p:cNvPr id="6" name="TextBox 5">
            <a:extLst>
              <a:ext uri="{FF2B5EF4-FFF2-40B4-BE49-F238E27FC236}">
                <a16:creationId xmlns:a16="http://schemas.microsoft.com/office/drawing/2014/main" id="{0093B3ED-B940-3CCA-964E-AD149ECF00A3}"/>
              </a:ext>
            </a:extLst>
          </p:cNvPr>
          <p:cNvSpPr txBox="1"/>
          <p:nvPr/>
        </p:nvSpPr>
        <p:spPr>
          <a:xfrm>
            <a:off x="1179897" y="2749337"/>
            <a:ext cx="3368475" cy="3354765"/>
          </a:xfrm>
          <a:prstGeom prst="rect">
            <a:avLst/>
          </a:prstGeom>
          <a:solidFill>
            <a:srgbClr val="FFCCCC"/>
          </a:solidFill>
        </p:spPr>
        <p:txBody>
          <a:bodyPr wrap="square" rtlCol="0">
            <a:spAutoFit/>
          </a:bodyPr>
          <a:lstStyle/>
          <a:p>
            <a:pPr algn="ctr"/>
            <a:endParaRPr lang="en-US" b="1" dirty="0">
              <a:latin typeface="ADLaM Display" panose="02010000000000000000" pitchFamily="2" charset="77"/>
              <a:ea typeface="ADLaM Display" panose="02010000000000000000" pitchFamily="2" charset="77"/>
              <a:cs typeface="ADLaM Display" panose="02010000000000000000" pitchFamily="2" charset="77"/>
            </a:endParaRPr>
          </a:p>
          <a:p>
            <a:pPr algn="ctr"/>
            <a:r>
              <a:rPr lang="en-US" b="1" dirty="0">
                <a:latin typeface="Arial" panose="020B0604020202020204" pitchFamily="34" charset="0"/>
                <a:ea typeface="ADLaM Display" panose="02010000000000000000" pitchFamily="2" charset="77"/>
                <a:cs typeface="Arial" panose="020B0604020202020204" pitchFamily="34" charset="0"/>
              </a:rPr>
              <a:t>STANDARDIZE</a:t>
            </a:r>
          </a:p>
          <a:p>
            <a:pPr algn="ctr"/>
            <a:endParaRPr lang="en-US" b="1" dirty="0"/>
          </a:p>
          <a:p>
            <a:pPr algn="ctr"/>
            <a:endParaRPr lang="en-US" b="1" dirty="0"/>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Branded PowerPoint templates</a:t>
            </a: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Care procedures on One Drive </a:t>
            </a: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Create on consistent source of training  information</a:t>
            </a: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b="1" dirty="0"/>
          </a:p>
        </p:txBody>
      </p:sp>
      <p:sp>
        <p:nvSpPr>
          <p:cNvPr id="4" name="TextBox 3">
            <a:extLst>
              <a:ext uri="{FF2B5EF4-FFF2-40B4-BE49-F238E27FC236}">
                <a16:creationId xmlns:a16="http://schemas.microsoft.com/office/drawing/2014/main" id="{BDEC47B4-1E70-CC5C-2186-954F9A2848E5}"/>
              </a:ext>
            </a:extLst>
          </p:cNvPr>
          <p:cNvSpPr txBox="1"/>
          <p:nvPr/>
        </p:nvSpPr>
        <p:spPr>
          <a:xfrm>
            <a:off x="4889083" y="2520846"/>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BF5DC869-A63D-C3C0-D7A5-B0ED65E9CD17}"/>
              </a:ext>
            </a:extLst>
          </p:cNvPr>
          <p:cNvSpPr txBox="1"/>
          <p:nvPr/>
        </p:nvSpPr>
        <p:spPr>
          <a:xfrm>
            <a:off x="5401222" y="2826281"/>
            <a:ext cx="1983276" cy="369332"/>
          </a:xfrm>
          <a:prstGeom prst="rect">
            <a:avLst/>
          </a:prstGeom>
          <a:noFill/>
        </p:spPr>
        <p:txBody>
          <a:bodyPr wrap="square" rtlCol="0">
            <a:spAutoFit/>
          </a:bodyPr>
          <a:lstStyle/>
          <a:p>
            <a:pPr algn="l"/>
            <a:endParaRPr lang="en-US"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E9FB37EA-6CB5-D622-88D4-2C11653E4FC2}"/>
              </a:ext>
            </a:extLst>
          </p:cNvPr>
          <p:cNvSpPr txBox="1"/>
          <p:nvPr/>
        </p:nvSpPr>
        <p:spPr>
          <a:xfrm>
            <a:off x="8051113" y="2826281"/>
            <a:ext cx="3274084" cy="3139321"/>
          </a:xfrm>
          <a:prstGeom prst="rect">
            <a:avLst/>
          </a:prstGeom>
          <a:solidFill>
            <a:schemeClr val="accent6">
              <a:lumMod val="40000"/>
              <a:lumOff val="60000"/>
            </a:schemeClr>
          </a:solidFill>
        </p:spPr>
        <p:txBody>
          <a:bodyPr wrap="square" rtlCol="0">
            <a:spAutoFit/>
          </a:bodyPr>
          <a:lstStyle/>
          <a:p>
            <a:pPr algn="l"/>
            <a:endParaRPr lang="en-US" b="1" dirty="0"/>
          </a:p>
          <a:p>
            <a:pPr algn="ctr"/>
            <a:r>
              <a:rPr lang="en-US" b="1" dirty="0">
                <a:latin typeface="Arial" panose="020B0604020202020204" pitchFamily="34" charset="0"/>
                <a:ea typeface="ADLaM Display" panose="02010000000000000000" pitchFamily="2" charset="77"/>
                <a:cs typeface="Arial" panose="020B0604020202020204" pitchFamily="34" charset="0"/>
              </a:rPr>
              <a:t>Pilot and review</a:t>
            </a:r>
            <a:r>
              <a:rPr lang="en-US" b="1" dirty="0">
                <a:latin typeface="Arial" panose="020B0604020202020204" pitchFamily="34" charset="0"/>
                <a:cs typeface="Arial" panose="020B0604020202020204" pitchFamily="34" charset="0"/>
              </a:rPr>
              <a:t> </a:t>
            </a:r>
          </a:p>
          <a:p>
            <a:pPr algn="l"/>
            <a:endParaRPr lang="en-US" b="1" dirty="0"/>
          </a:p>
          <a:p>
            <a:pPr algn="l"/>
            <a:endParaRPr lang="en-US" b="1" dirty="0"/>
          </a:p>
          <a:p>
            <a:pPr marL="285750" indent="-285750" algn="l">
              <a:buFont typeface="Arial" panose="020B0604020202020204" pitchFamily="34" charset="0"/>
              <a:buChar char="•"/>
            </a:pPr>
            <a:r>
              <a:rPr lang="en-US" sz="1400" b="1" dirty="0">
                <a:latin typeface="Arial" panose="020B0604020202020204" pitchFamily="34" charset="0"/>
                <a:cs typeface="Arial" panose="020B0604020202020204" pitchFamily="34" charset="0"/>
              </a:rPr>
              <a:t>Pilot with one care team</a:t>
            </a:r>
          </a:p>
          <a:p>
            <a:pPr marL="285750" indent="-285750" algn="l">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400" b="1" dirty="0">
                <a:latin typeface="Arial" panose="020B0604020202020204" pitchFamily="34" charset="0"/>
                <a:cs typeface="Arial" panose="020B0604020202020204" pitchFamily="34" charset="0"/>
              </a:rPr>
              <a:t>Review completion rate and staff feedback </a:t>
            </a:r>
          </a:p>
          <a:p>
            <a:pPr marL="285750" indent="-285750" algn="l">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400" b="1" dirty="0">
                <a:latin typeface="Arial" panose="020B0604020202020204" pitchFamily="34" charset="0"/>
                <a:cs typeface="Arial" panose="020B0604020202020204" pitchFamily="34" charset="0"/>
              </a:rPr>
              <a:t>Assess mobile access before rollout </a:t>
            </a:r>
          </a:p>
          <a:p>
            <a:pPr marL="285750" indent="-285750" algn="l">
              <a:buFont typeface="Arial" panose="020B0604020202020204" pitchFamily="34" charset="0"/>
              <a:buChar char="•"/>
            </a:pPr>
            <a:endParaRPr lang="en-US" sz="1400" b="1" dirty="0"/>
          </a:p>
          <a:p>
            <a:pPr marL="285750" indent="-285750" algn="l">
              <a:buFont typeface="Arial" panose="020B0604020202020204" pitchFamily="34" charset="0"/>
              <a:buChar char="•"/>
            </a:pPr>
            <a:endParaRPr lang="en-US" sz="1400" b="1" dirty="0"/>
          </a:p>
        </p:txBody>
      </p:sp>
      <p:pic>
        <p:nvPicPr>
          <p:cNvPr id="17" name="Picture 16">
            <a:extLst>
              <a:ext uri="{FF2B5EF4-FFF2-40B4-BE49-F238E27FC236}">
                <a16:creationId xmlns:a16="http://schemas.microsoft.com/office/drawing/2014/main" id="{69A99A02-669A-A284-3A34-371CDA5CC9BF}"/>
              </a:ext>
            </a:extLst>
          </p:cNvPr>
          <p:cNvPicPr>
            <a:picLocks noChangeAspect="1"/>
          </p:cNvPicPr>
          <p:nvPr/>
        </p:nvPicPr>
        <p:blipFill>
          <a:blip r:embed="rId2"/>
          <a:stretch>
            <a:fillRect/>
          </a:stretch>
        </p:blipFill>
        <p:spPr>
          <a:xfrm>
            <a:off x="1371330" y="125140"/>
            <a:ext cx="1674324" cy="1674324"/>
          </a:xfrm>
          <a:prstGeom prst="rect">
            <a:avLst/>
          </a:prstGeom>
        </p:spPr>
      </p:pic>
    </p:spTree>
    <p:extLst>
      <p:ext uri="{BB962C8B-B14F-4D97-AF65-F5344CB8AC3E}">
        <p14:creationId xmlns:p14="http://schemas.microsoft.com/office/powerpoint/2010/main" val="4121009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D7EAC7D-524B-755A-93B8-24C6BC756569}"/>
              </a:ext>
            </a:extLst>
          </p:cNvPr>
          <p:cNvSpPr>
            <a:spLocks noGrp="1"/>
          </p:cNvSpPr>
          <p:nvPr>
            <p:ph type="sldNum" sz="quarter" idx="4"/>
          </p:nvPr>
        </p:nvSpPr>
        <p:spPr/>
        <p:txBody>
          <a:bodyPr/>
          <a:lstStyle/>
          <a:p>
            <a:fld id="{294A09A9-5501-47C1-A89A-A340965A2BE2}" type="slidenum">
              <a:rPr lang="en-US" smtClean="0"/>
              <a:pPr/>
              <a:t>9</a:t>
            </a:fld>
            <a:endParaRPr lang="en-US" dirty="0"/>
          </a:p>
        </p:txBody>
      </p:sp>
      <p:sp>
        <p:nvSpPr>
          <p:cNvPr id="4" name="TextBox 3">
            <a:extLst>
              <a:ext uri="{FF2B5EF4-FFF2-40B4-BE49-F238E27FC236}">
                <a16:creationId xmlns:a16="http://schemas.microsoft.com/office/drawing/2014/main" id="{A9EA0000-8B8E-791A-6F57-F943D5025CAA}"/>
              </a:ext>
            </a:extLst>
          </p:cNvPr>
          <p:cNvSpPr txBox="1"/>
          <p:nvPr/>
        </p:nvSpPr>
        <p:spPr>
          <a:xfrm>
            <a:off x="161166" y="277038"/>
            <a:ext cx="11396965" cy="1354217"/>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l"/>
            <a:r>
              <a:rPr lang="en-US" sz="4100" dirty="0">
                <a:latin typeface="Arial" panose="020B0604020202020204" pitchFamily="34" charset="0"/>
                <a:ea typeface="ADLaM Display" panose="02010000000000000000" pitchFamily="2" charset="77"/>
                <a:cs typeface="Arial" panose="020B0604020202020204" pitchFamily="34" charset="0"/>
              </a:rPr>
              <a:t>WHY THIS </a:t>
            </a:r>
          </a:p>
          <a:p>
            <a:pPr algn="l"/>
            <a:r>
              <a:rPr lang="en-US" sz="4100" dirty="0">
                <a:latin typeface="Arial" panose="020B0604020202020204" pitchFamily="34" charset="0"/>
                <a:ea typeface="ADLaM Display" panose="02010000000000000000" pitchFamily="2" charset="77"/>
                <a:cs typeface="Arial" panose="020B0604020202020204" pitchFamily="34" charset="0"/>
              </a:rPr>
              <a:t>RECOMMENDATION WORKS </a:t>
            </a:r>
          </a:p>
        </p:txBody>
      </p:sp>
      <p:sp>
        <p:nvSpPr>
          <p:cNvPr id="7" name="TextBox 6">
            <a:extLst>
              <a:ext uri="{FF2B5EF4-FFF2-40B4-BE49-F238E27FC236}">
                <a16:creationId xmlns:a16="http://schemas.microsoft.com/office/drawing/2014/main" id="{60C70F48-CD1F-956C-302F-939A083A1BD8}"/>
              </a:ext>
            </a:extLst>
          </p:cNvPr>
          <p:cNvSpPr txBox="1"/>
          <p:nvPr/>
        </p:nvSpPr>
        <p:spPr>
          <a:xfrm>
            <a:off x="161166" y="2118201"/>
            <a:ext cx="5652685" cy="4401205"/>
          </a:xfrm>
          <a:prstGeom prst="rect">
            <a:avLst/>
          </a:prstGeom>
          <a:noFill/>
        </p:spPr>
        <p:txBody>
          <a:bodyPr wrap="square" rtlCol="0">
            <a:spAutoFit/>
          </a:bodyPr>
          <a:lstStyle/>
          <a:p>
            <a:r>
              <a:rPr lang="en-US" sz="2000" dirty="0">
                <a:latin typeface="ADLaM Display" panose="02010000000000000000" pitchFamily="2" charset="77"/>
                <a:ea typeface="ADLaM Display" panose="02010000000000000000" pitchFamily="2" charset="77"/>
                <a:cs typeface="ADLaM Display" panose="02010000000000000000" pitchFamily="2" charset="77"/>
              </a:rPr>
              <a:t>Why keep PowerPoint </a:t>
            </a:r>
          </a:p>
          <a:p>
            <a:pPr algn="l"/>
            <a:endParaRPr lang="en-US" sz="2000" dirty="0"/>
          </a:p>
          <a:p>
            <a:pPr algn="l"/>
            <a:r>
              <a:rPr lang="en-US" sz="2000" dirty="0">
                <a:latin typeface="Arial" panose="020B0604020202020204" pitchFamily="34" charset="0"/>
                <a:cs typeface="Arial" panose="020B0604020202020204" pitchFamily="34" charset="0"/>
              </a:rPr>
              <a:t>PowerPoint supports visual learning and can make care procedures easier to understand when words and pictures are used effectively Mayer,</a:t>
            </a:r>
            <a:r>
              <a:rPr lang="en-US" sz="2000">
                <a:latin typeface="Arial" panose="020B0604020202020204" pitchFamily="34" charset="0"/>
                <a:cs typeface="Arial" panose="020B0604020202020204" pitchFamily="34" charset="0"/>
              </a:rPr>
              <a:t>2021).</a:t>
            </a:r>
            <a:endParaRPr lang="en-US" sz="2000" dirty="0">
              <a:latin typeface="Arial" panose="020B0604020202020204" pitchFamily="34" charset="0"/>
              <a:cs typeface="Arial" panose="020B0604020202020204" pitchFamily="34" charset="0"/>
            </a:endParaRPr>
          </a:p>
          <a:p>
            <a:pPr algn="l"/>
            <a:endParaRPr lang="en-US" sz="2000" dirty="0">
              <a:latin typeface="Arial" panose="020B0604020202020204" pitchFamily="34" charset="0"/>
              <a:cs typeface="Arial" panose="020B0604020202020204" pitchFamily="34" charset="0"/>
            </a:endParaRPr>
          </a:p>
          <a:p>
            <a:pPr algn="l"/>
            <a:r>
              <a:rPr lang="en-US" sz="2000" dirty="0">
                <a:latin typeface="Arial" panose="020B0604020202020204" pitchFamily="34" charset="0"/>
                <a:cs typeface="Arial" panose="020B0604020202020204" pitchFamily="34" charset="0"/>
              </a:rPr>
              <a:t>But it should not stand alone: Teams and OneDrive provide consistent access, while the pilot allows Ashford to test what works</a:t>
            </a:r>
          </a:p>
          <a:p>
            <a:pPr algn="l"/>
            <a:endParaRPr lang="en-US" sz="2000" dirty="0">
              <a:latin typeface="Arial" panose="020B0604020202020204" pitchFamily="34" charset="0"/>
              <a:cs typeface="Arial" panose="020B0604020202020204" pitchFamily="34" charset="0"/>
            </a:endParaRPr>
          </a:p>
          <a:p>
            <a:pPr algn="l"/>
            <a:r>
              <a:rPr lang="en-US" sz="2000" dirty="0">
                <a:latin typeface="Arial" panose="020B0604020202020204" pitchFamily="34" charset="0"/>
                <a:cs typeface="Arial" panose="020B0604020202020204" pitchFamily="34" charset="0"/>
              </a:rPr>
              <a:t>Digital Champions support adoption by helping staff build confidence with technology. (NHS,2023).</a:t>
            </a:r>
          </a:p>
        </p:txBody>
      </p:sp>
      <p:sp>
        <p:nvSpPr>
          <p:cNvPr id="8" name="TextBox 7">
            <a:extLst>
              <a:ext uri="{FF2B5EF4-FFF2-40B4-BE49-F238E27FC236}">
                <a16:creationId xmlns:a16="http://schemas.microsoft.com/office/drawing/2014/main" id="{5FCA1CA0-43CB-8ABE-72B4-1A925B1F3FA4}"/>
              </a:ext>
            </a:extLst>
          </p:cNvPr>
          <p:cNvSpPr txBox="1"/>
          <p:nvPr/>
        </p:nvSpPr>
        <p:spPr>
          <a:xfrm>
            <a:off x="8053317" y="3440814"/>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DD7D3911-3771-AE4E-1A03-6AD2717518F0}"/>
              </a:ext>
            </a:extLst>
          </p:cNvPr>
          <p:cNvSpPr txBox="1"/>
          <p:nvPr/>
        </p:nvSpPr>
        <p:spPr>
          <a:xfrm>
            <a:off x="6904735" y="2299378"/>
            <a:ext cx="3706344" cy="341632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l"/>
            <a:endParaRPr lang="en-US"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p>
            <a:pPr algn="l"/>
            <a:r>
              <a:rPr lang="en-US"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THE OUTCOME</a:t>
            </a:r>
            <a:r>
              <a:rPr lang="en-US"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 </a:t>
            </a:r>
          </a:p>
          <a:p>
            <a:pPr algn="l"/>
            <a:endParaRPr lang="en-US"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p>
            <a:pPr marL="342900" indent="-342900" algn="l">
              <a:buFont typeface="+mj-lt"/>
              <a:buAutoNum type="arabicPeriod"/>
            </a:pPr>
            <a:r>
              <a:rPr lang="en-US" b="1" dirty="0">
                <a:solidFill>
                  <a:schemeClr val="bg1"/>
                </a:solidFill>
                <a:latin typeface="+mj-lt"/>
                <a:ea typeface="ADLaM Display" panose="02010000000000000000" pitchFamily="2" charset="77"/>
                <a:cs typeface="ADLaM Display" panose="02010000000000000000" pitchFamily="2" charset="77"/>
              </a:rPr>
              <a:t>More consistent training</a:t>
            </a:r>
          </a:p>
          <a:p>
            <a:pPr marL="342900" indent="-342900" algn="l">
              <a:buFont typeface="+mj-lt"/>
              <a:buAutoNum type="arabicPeriod"/>
            </a:pPr>
            <a:endParaRPr lang="en-US" b="1" dirty="0">
              <a:solidFill>
                <a:schemeClr val="bg1"/>
              </a:solidFill>
              <a:latin typeface="+mj-lt"/>
              <a:ea typeface="ADLaM Display" panose="02010000000000000000" pitchFamily="2" charset="77"/>
              <a:cs typeface="ADLaM Display" panose="02010000000000000000" pitchFamily="2" charset="77"/>
            </a:endParaRPr>
          </a:p>
          <a:p>
            <a:pPr marL="342900" indent="-342900" algn="l">
              <a:buFont typeface="+mj-lt"/>
              <a:buAutoNum type="arabicPeriod"/>
            </a:pPr>
            <a:r>
              <a:rPr lang="en-US" b="1" dirty="0">
                <a:solidFill>
                  <a:schemeClr val="bg1"/>
                </a:solidFill>
                <a:latin typeface="+mj-lt"/>
                <a:ea typeface="ADLaM Display" panose="02010000000000000000" pitchFamily="2" charset="77"/>
                <a:cs typeface="ADLaM Display" panose="02010000000000000000" pitchFamily="2" charset="77"/>
              </a:rPr>
              <a:t>Better communication </a:t>
            </a:r>
          </a:p>
          <a:p>
            <a:pPr marL="342900" indent="-342900" algn="l">
              <a:buFont typeface="+mj-lt"/>
              <a:buAutoNum type="arabicPeriod"/>
            </a:pPr>
            <a:endParaRPr lang="en-US" b="1" dirty="0">
              <a:solidFill>
                <a:schemeClr val="bg1"/>
              </a:solidFill>
              <a:latin typeface="+mj-lt"/>
              <a:ea typeface="ADLaM Display" panose="02010000000000000000" pitchFamily="2" charset="77"/>
              <a:cs typeface="ADLaM Display" panose="02010000000000000000" pitchFamily="2" charset="77"/>
            </a:endParaRPr>
          </a:p>
          <a:p>
            <a:pPr marL="342900" indent="-342900" algn="l">
              <a:buFont typeface="+mj-lt"/>
              <a:buAutoNum type="arabicPeriod"/>
            </a:pPr>
            <a:r>
              <a:rPr lang="en-US" b="1" dirty="0">
                <a:solidFill>
                  <a:schemeClr val="bg1"/>
                </a:solidFill>
                <a:latin typeface="+mj-lt"/>
                <a:ea typeface="ADLaM Display" panose="02010000000000000000" pitchFamily="2" charset="77"/>
                <a:cs typeface="ADLaM Display" panose="02010000000000000000" pitchFamily="2" charset="77"/>
              </a:rPr>
              <a:t>Greater staff confidence </a:t>
            </a:r>
          </a:p>
          <a:p>
            <a:pPr marL="342900" indent="-342900" algn="l">
              <a:buFont typeface="+mj-lt"/>
              <a:buAutoNum type="arabicPeriod"/>
            </a:pPr>
            <a:endParaRPr lang="en-US" b="1" dirty="0">
              <a:solidFill>
                <a:schemeClr val="bg1"/>
              </a:solidFill>
              <a:latin typeface="+mj-lt"/>
              <a:ea typeface="ADLaM Display" panose="02010000000000000000" pitchFamily="2" charset="77"/>
              <a:cs typeface="ADLaM Display" panose="02010000000000000000" pitchFamily="2" charset="77"/>
            </a:endParaRPr>
          </a:p>
          <a:p>
            <a:pPr marL="342900" indent="-342900" algn="l">
              <a:buFont typeface="+mj-lt"/>
              <a:buAutoNum type="arabicPeriod"/>
            </a:pPr>
            <a:r>
              <a:rPr lang="en-US" b="1" dirty="0">
                <a:solidFill>
                  <a:schemeClr val="bg1"/>
                </a:solidFill>
                <a:latin typeface="+mj-lt"/>
                <a:ea typeface="ADLaM Display" panose="02010000000000000000" pitchFamily="2" charset="77"/>
                <a:cs typeface="ADLaM Display" panose="02010000000000000000" pitchFamily="2" charset="77"/>
              </a:rPr>
              <a:t>Improved quality of care </a:t>
            </a:r>
          </a:p>
          <a:p>
            <a:pPr algn="l"/>
            <a:endParaRPr lang="en-US"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p>
            <a:pPr marL="342900" indent="-342900" algn="l">
              <a:buFont typeface="+mj-lt"/>
              <a:buAutoNum type="arabicPeriod"/>
            </a:pPr>
            <a:endParaRPr lang="en-US"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12" name="TextBox 11">
            <a:extLst>
              <a:ext uri="{FF2B5EF4-FFF2-40B4-BE49-F238E27FC236}">
                <a16:creationId xmlns:a16="http://schemas.microsoft.com/office/drawing/2014/main" id="{B7082282-D6B7-B8CD-1395-FDE8D1D36B1E}"/>
              </a:ext>
            </a:extLst>
          </p:cNvPr>
          <p:cNvSpPr txBox="1"/>
          <p:nvPr/>
        </p:nvSpPr>
        <p:spPr>
          <a:xfrm>
            <a:off x="6904735" y="5855118"/>
            <a:ext cx="5991856" cy="246221"/>
          </a:xfrm>
          <a:prstGeom prst="rect">
            <a:avLst/>
          </a:prstGeom>
          <a:noFill/>
        </p:spPr>
        <p:txBody>
          <a:bodyPr wrap="square" rtlCol="0">
            <a:spAutoFit/>
          </a:bodyPr>
          <a:lstStyle/>
          <a:p>
            <a:pPr algn="l"/>
            <a:r>
              <a:rPr lang="en-US" sz="1000" dirty="0">
                <a:latin typeface="Arial" panose="020B0604020202020204" pitchFamily="34" charset="0"/>
                <a:cs typeface="Arial" panose="020B0604020202020204" pitchFamily="34" charset="0"/>
              </a:rPr>
              <a:t>Evidence base NHS England (2023) -  Mayer (2021)</a:t>
            </a:r>
          </a:p>
        </p:txBody>
      </p:sp>
    </p:spTree>
    <p:extLst>
      <p:ext uri="{BB962C8B-B14F-4D97-AF65-F5344CB8AC3E}">
        <p14:creationId xmlns:p14="http://schemas.microsoft.com/office/powerpoint/2010/main" val="3236402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2139A2D-3BC7-E48B-CF17-6315083D7D5F}"/>
              </a:ext>
            </a:extLst>
          </p:cNvPr>
          <p:cNvSpPr txBox="1"/>
          <p:nvPr/>
        </p:nvSpPr>
        <p:spPr>
          <a:xfrm>
            <a:off x="491705" y="2173856"/>
            <a:ext cx="8650137" cy="2308324"/>
          </a:xfrm>
          <a:prstGeom prst="rect">
            <a:avLst/>
          </a:prstGeom>
          <a:noFill/>
        </p:spPr>
        <p:txBody>
          <a:bodyPr wrap="square">
            <a:spAutoFit/>
          </a:bodyPr>
          <a:lstStyle/>
          <a:p>
            <a:pPr marL="457200" indent="-285750" algn="l">
              <a:buFont typeface="Arial" panose="020B0604020202020204" pitchFamily="34" charset="0"/>
              <a:buChar char="•"/>
            </a:pPr>
            <a:r>
              <a:rPr lang="en-GB" sz="1800" b="0" i="0" dirty="0">
                <a:solidFill>
                  <a:schemeClr val="tx1"/>
                </a:solidFill>
                <a:effectLst/>
                <a:latin typeface="+mn-lt"/>
              </a:rPr>
              <a:t>Ashford currently has inconsistent communication, duplicated work and unclear use of Microsoft 365.</a:t>
            </a:r>
          </a:p>
          <a:p>
            <a:pPr marL="457200" indent="-285750" algn="l">
              <a:buFont typeface="Arial" panose="020B0604020202020204" pitchFamily="34" charset="0"/>
              <a:buChar char="•"/>
            </a:pPr>
            <a:r>
              <a:rPr lang="en-GB" sz="1800" b="0" i="0" dirty="0">
                <a:solidFill>
                  <a:schemeClr val="tx1"/>
                </a:solidFill>
                <a:effectLst/>
                <a:latin typeface="+mn-lt"/>
              </a:rPr>
              <a:t>PowerPoint can provide clear, structured and consistent training materials.</a:t>
            </a:r>
          </a:p>
          <a:p>
            <a:pPr marL="457200" indent="-285750" algn="l">
              <a:buFont typeface="Arial" panose="020B0604020202020204" pitchFamily="34" charset="0"/>
              <a:buChar char="•"/>
            </a:pPr>
            <a:r>
              <a:rPr lang="en-GB" sz="1800" b="0" i="0" dirty="0">
                <a:solidFill>
                  <a:schemeClr val="tx1"/>
                </a:solidFill>
                <a:effectLst/>
                <a:latin typeface="+mn-lt"/>
              </a:rPr>
              <a:t>Standardised presentations can give staff the same guidance across different locations.</a:t>
            </a:r>
          </a:p>
          <a:p>
            <a:pPr marL="457200" indent="-285750" algn="l">
              <a:buFont typeface="Arial" panose="020B0604020202020204" pitchFamily="34" charset="0"/>
              <a:buChar char="•"/>
            </a:pPr>
            <a:r>
              <a:rPr lang="en-GB" sz="1800" b="0" i="0" dirty="0">
                <a:solidFill>
                  <a:schemeClr val="tx1"/>
                </a:solidFill>
                <a:effectLst/>
                <a:latin typeface="+mn-lt"/>
              </a:rPr>
              <a:t>Staff can revisit learning materials whenever needed.</a:t>
            </a:r>
          </a:p>
          <a:p>
            <a:pPr marL="457200" indent="-285750" algn="l">
              <a:buFont typeface="Arial" panose="020B0604020202020204" pitchFamily="34" charset="0"/>
              <a:buChar char="•"/>
            </a:pPr>
            <a:r>
              <a:rPr lang="en-GB" sz="1800" b="0" i="0" dirty="0">
                <a:solidFill>
                  <a:schemeClr val="tx1"/>
                </a:solidFill>
                <a:effectLst/>
                <a:latin typeface="+mn-lt"/>
              </a:rPr>
              <a:t>PowerPoint can reduce duplication, improve knowledge sharing and support consistent workplace learning.</a:t>
            </a:r>
            <a:endParaRPr lang="en-GB" sz="2100" b="0" i="0" dirty="0">
              <a:solidFill>
                <a:srgbClr val="000000"/>
              </a:solidFill>
              <a:effectLst/>
              <a:latin typeface="calibri" panose="020F0502020204030204" pitchFamily="34" charset="0"/>
            </a:endParaRPr>
          </a:p>
        </p:txBody>
      </p:sp>
      <p:sp>
        <p:nvSpPr>
          <p:cNvPr id="5" name="Rectangle 4">
            <a:extLst>
              <a:ext uri="{FF2B5EF4-FFF2-40B4-BE49-F238E27FC236}">
                <a16:creationId xmlns:a16="http://schemas.microsoft.com/office/drawing/2014/main" id="{FFF1254D-D410-C894-3BC0-0B392CA5B96B}"/>
              </a:ext>
            </a:extLst>
          </p:cNvPr>
          <p:cNvSpPr/>
          <p:nvPr/>
        </p:nvSpPr>
        <p:spPr>
          <a:xfrm>
            <a:off x="655608" y="543464"/>
            <a:ext cx="8203720" cy="1009291"/>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4800" dirty="0"/>
              <a:t>CONCLUSION</a:t>
            </a:r>
          </a:p>
        </p:txBody>
      </p:sp>
    </p:spTree>
    <p:extLst>
      <p:ext uri="{BB962C8B-B14F-4D97-AF65-F5344CB8AC3E}">
        <p14:creationId xmlns:p14="http://schemas.microsoft.com/office/powerpoint/2010/main" val="1039590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D34CE6-D804-E0C4-8DBE-A5971B04E36D}"/>
              </a:ext>
            </a:extLst>
          </p:cNvPr>
          <p:cNvSpPr txBox="1"/>
          <p:nvPr/>
        </p:nvSpPr>
        <p:spPr>
          <a:xfrm>
            <a:off x="189279" y="1244968"/>
            <a:ext cx="6674889" cy="5422831"/>
          </a:xfrm>
          <a:prstGeom prst="rect">
            <a:avLst/>
          </a:prstGeom>
          <a:noFill/>
        </p:spPr>
        <p:txBody>
          <a:bodyPr wrap="square">
            <a:spAutoFit/>
          </a:bodyPr>
          <a:lstStyle/>
          <a:p>
            <a:pPr>
              <a:lnSpc>
                <a:spcPct val="120000"/>
              </a:lnSpc>
            </a:pPr>
            <a:r>
              <a:rPr lang="en-US" sz="1100" dirty="0">
                <a:latin typeface="Arial" panose="020B0604020202020204" pitchFamily="34" charset="0"/>
                <a:cs typeface="Arial" panose="020B0604020202020204" pitchFamily="34" charset="0"/>
              </a:rPr>
              <a:t>Cavanagh, T.M. and </a:t>
            </a:r>
            <a:r>
              <a:rPr lang="en-US" sz="1100" dirty="0" err="1">
                <a:latin typeface="Arial" panose="020B0604020202020204" pitchFamily="34" charset="0"/>
                <a:cs typeface="Arial" panose="020B0604020202020204" pitchFamily="34" charset="0"/>
              </a:rPr>
              <a:t>Kiersch</a:t>
            </a:r>
            <a:r>
              <a:rPr lang="en-US" sz="1100" dirty="0">
                <a:latin typeface="Arial" panose="020B0604020202020204" pitchFamily="34" charset="0"/>
                <a:cs typeface="Arial" panose="020B0604020202020204" pitchFamily="34" charset="0"/>
              </a:rPr>
              <a:t>, C., (2023). Using commonly available technologies to create online multimedia lessons through the application of the Cognitive Theory of Multimedia Learning. Educational Technology Research and Development, 71(3), pp.1033-1053.</a:t>
            </a:r>
          </a:p>
          <a:p>
            <a:pPr>
              <a:lnSpc>
                <a:spcPct val="120000"/>
              </a:lnSpc>
            </a:pPr>
            <a:endParaRPr lang="en-US" sz="1100" dirty="0">
              <a:latin typeface="Arial" panose="020B0604020202020204" pitchFamily="34" charset="0"/>
              <a:cs typeface="Arial" panose="020B0604020202020204" pitchFamily="34" charset="0"/>
            </a:endParaRPr>
          </a:p>
          <a:p>
            <a:pPr>
              <a:lnSpc>
                <a:spcPct val="120000"/>
              </a:lnSpc>
            </a:pPr>
            <a:r>
              <a:rPr lang="en-US" sz="1100" dirty="0">
                <a:latin typeface="Arial" panose="020B0604020202020204" pitchFamily="34" charset="0"/>
                <a:cs typeface="Arial" panose="020B0604020202020204" pitchFamily="34" charset="0"/>
              </a:rPr>
              <a:t>Chesley, A. (2025), October. Adapting Microsoft Teams for an Inclusive, Accessible, Collaborative Course Management Platform. In Proceedings of the 43rd ACM International Conference on Design of Communication (pp. 3-9).</a:t>
            </a:r>
          </a:p>
          <a:p>
            <a:pPr>
              <a:lnSpc>
                <a:spcPct val="120000"/>
              </a:lnSpc>
            </a:pPr>
            <a:endParaRPr lang="en-US" sz="1100" dirty="0">
              <a:latin typeface="Arial" panose="020B0604020202020204" pitchFamily="34" charset="0"/>
              <a:cs typeface="Arial" panose="020B0604020202020204" pitchFamily="34" charset="0"/>
            </a:endParaRPr>
          </a:p>
          <a:p>
            <a:pPr>
              <a:lnSpc>
                <a:spcPct val="120000"/>
              </a:lnSpc>
            </a:pPr>
            <a:r>
              <a:rPr lang="en-US" sz="1100" dirty="0">
                <a:latin typeface="Arial" panose="020B0604020202020204" pitchFamily="34" charset="0"/>
                <a:cs typeface="Arial" panose="020B0604020202020204" pitchFamily="34" charset="0"/>
              </a:rPr>
              <a:t>Das, S., Malik, A., Tripathy, S.K. and Sahoo, M. (2025). How to Improve the Quality of PowerPoint Presentation to Achieve Maximum Learning. Research and Reviews in </a:t>
            </a:r>
            <a:r>
              <a:rPr lang="en-US" sz="1100" dirty="0" err="1">
                <a:latin typeface="Arial" panose="020B0604020202020204" pitchFamily="34" charset="0"/>
                <a:cs typeface="Arial" panose="020B0604020202020204" pitchFamily="34" charset="0"/>
              </a:rPr>
              <a:t>Paediatrics</a:t>
            </a:r>
            <a:r>
              <a:rPr lang="en-US" sz="1100" dirty="0">
                <a:latin typeface="Arial" panose="020B0604020202020204" pitchFamily="34" charset="0"/>
                <a:cs typeface="Arial" panose="020B0604020202020204" pitchFamily="34" charset="0"/>
              </a:rPr>
              <a:t>, 26(2), pp.31-36.</a:t>
            </a:r>
          </a:p>
          <a:p>
            <a:pPr>
              <a:lnSpc>
                <a:spcPct val="120000"/>
              </a:lnSpc>
            </a:pPr>
            <a:endParaRPr lang="en-US" sz="1100" dirty="0">
              <a:latin typeface="Arial" panose="020B0604020202020204" pitchFamily="34" charset="0"/>
              <a:cs typeface="Arial" panose="020B0604020202020204" pitchFamily="34" charset="0"/>
            </a:endParaRPr>
          </a:p>
          <a:p>
            <a:pPr>
              <a:lnSpc>
                <a:spcPct val="120000"/>
              </a:lnSpc>
            </a:pPr>
            <a:r>
              <a:rPr lang="en-GB" sz="1100" dirty="0">
                <a:latin typeface="Arial" panose="020B0604020202020204" pitchFamily="34" charset="0"/>
                <a:cs typeface="Arial" panose="020B0604020202020204" pitchFamily="34" charset="0"/>
              </a:rPr>
              <a:t>Jones, A. M. (2003). The use and abuse of PowerPoint in Teaching and Learning in the Life Sciences: A Personal Overview. </a:t>
            </a:r>
            <a:r>
              <a:rPr lang="en-GB" sz="1100" i="1" dirty="0">
                <a:latin typeface="Arial" panose="020B0604020202020204" pitchFamily="34" charset="0"/>
                <a:cs typeface="Arial" panose="020B0604020202020204" pitchFamily="34" charset="0"/>
              </a:rPr>
              <a:t>Bioscience Education</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2</a:t>
            </a:r>
            <a:r>
              <a:rPr lang="en-GB" sz="1100" dirty="0">
                <a:latin typeface="Arial" panose="020B0604020202020204" pitchFamily="34" charset="0"/>
                <a:cs typeface="Arial" panose="020B0604020202020204" pitchFamily="34" charset="0"/>
              </a:rPr>
              <a:t>(1), 1–13. https://doi.org/10.3108/beej.2003.02000004​</a:t>
            </a:r>
            <a:endParaRPr lang="en-US" sz="1100" dirty="0">
              <a:latin typeface="Arial" panose="020B0604020202020204" pitchFamily="34" charset="0"/>
              <a:cs typeface="Arial" panose="020B0604020202020204" pitchFamily="34" charset="0"/>
            </a:endParaRPr>
          </a:p>
          <a:p>
            <a:pPr>
              <a:lnSpc>
                <a:spcPct val="120000"/>
              </a:lnSpc>
            </a:pPr>
            <a:r>
              <a:rPr lang="en-US" sz="1100" dirty="0">
                <a:latin typeface="Arial" panose="020B0604020202020204" pitchFamily="34" charset="0"/>
                <a:cs typeface="Arial" panose="020B0604020202020204" pitchFamily="34" charset="0"/>
              </a:rPr>
              <a:t>Mayer, R.E. (2024). The past, present, and future of the cognitive theory of multimedia learning. Educational Psychology Review, 36(1), p.8.</a:t>
            </a:r>
          </a:p>
          <a:p>
            <a:pPr>
              <a:lnSpc>
                <a:spcPct val="120000"/>
              </a:lnSpc>
            </a:pPr>
            <a:endParaRPr lang="en-US" sz="1100" dirty="0">
              <a:latin typeface="Arial" panose="020B0604020202020204" pitchFamily="34" charset="0"/>
              <a:cs typeface="Arial" panose="020B0604020202020204" pitchFamily="34" charset="0"/>
            </a:endParaRPr>
          </a:p>
          <a:p>
            <a:pPr algn="just">
              <a:lnSpc>
                <a:spcPct val="100000"/>
              </a:lnSpc>
            </a:pPr>
            <a:r>
              <a:rPr lang="en-US" sz="1100" dirty="0">
                <a:latin typeface="Arial" panose="020B0604020202020204" pitchFamily="34" charset="0"/>
                <a:cs typeface="Arial" panose="020B0604020202020204" pitchFamily="34" charset="0"/>
              </a:rPr>
              <a:t>Mayer, R.E. (2021) ‘The multimedia principle’, in Mayer, R.E. and Fiorella, L. (eds.) </a:t>
            </a:r>
            <a:r>
              <a:rPr lang="en-US" sz="1100" i="1" dirty="0">
                <a:latin typeface="Arial" panose="020B0604020202020204" pitchFamily="34" charset="0"/>
                <a:cs typeface="Arial" panose="020B0604020202020204" pitchFamily="34" charset="0"/>
              </a:rPr>
              <a:t>The Cambridge Handbook of Multimedia Learning</a:t>
            </a:r>
            <a:r>
              <a:rPr lang="en-US" sz="1100" dirty="0">
                <a:latin typeface="Arial" panose="020B0604020202020204" pitchFamily="34" charset="0"/>
                <a:cs typeface="Arial" panose="020B0604020202020204" pitchFamily="34" charset="0"/>
              </a:rPr>
              <a:t>. 3rd </a:t>
            </a:r>
            <a:r>
              <a:rPr lang="en-US" sz="1100" dirty="0" err="1">
                <a:latin typeface="Arial" panose="020B0604020202020204" pitchFamily="34" charset="0"/>
                <a:cs typeface="Arial" panose="020B0604020202020204" pitchFamily="34" charset="0"/>
              </a:rPr>
              <a:t>edn</a:t>
            </a:r>
            <a:r>
              <a:rPr lang="en-US" sz="1100" dirty="0">
                <a:latin typeface="Arial" panose="020B0604020202020204" pitchFamily="34" charset="0"/>
                <a:cs typeface="Arial" panose="020B0604020202020204" pitchFamily="34" charset="0"/>
              </a:rPr>
              <a:t>. Cambridge: Cambridge University Press, pp. 145–157.</a:t>
            </a:r>
            <a:r>
              <a:rPr lang="en-GB" sz="1100" dirty="0">
                <a:latin typeface="Arial" panose="020B0604020202020204" pitchFamily="34" charset="0"/>
                <a:cs typeface="Arial" panose="020B0604020202020204" pitchFamily="34" charset="0"/>
              </a:rPr>
              <a:t>  </a:t>
            </a:r>
          </a:p>
          <a:p>
            <a:pPr algn="just">
              <a:lnSpc>
                <a:spcPct val="100000"/>
              </a:lnSpc>
            </a:pPr>
            <a:endParaRPr lang="en-GB" sz="1100" dirty="0">
              <a:latin typeface="Arial" panose="020B0604020202020204" pitchFamily="34" charset="0"/>
              <a:cs typeface="Arial" panose="020B0604020202020204" pitchFamily="34" charset="0"/>
            </a:endParaRPr>
          </a:p>
          <a:p>
            <a:pPr algn="just">
              <a:lnSpc>
                <a:spcPct val="100000"/>
              </a:lnSpc>
            </a:pPr>
            <a:r>
              <a:rPr lang="en-US" sz="1100" dirty="0">
                <a:latin typeface="Arial" panose="020B0604020202020204" pitchFamily="34" charset="0"/>
                <a:cs typeface="Arial" panose="020B0604020202020204" pitchFamily="34" charset="0"/>
              </a:rPr>
              <a:t>NHS England (2023) </a:t>
            </a:r>
            <a:r>
              <a:rPr lang="en-US" sz="1100" i="1" dirty="0">
                <a:latin typeface="Arial" panose="020B0604020202020204" pitchFamily="34" charset="0"/>
                <a:cs typeface="Arial" panose="020B0604020202020204" pitchFamily="34" charset="0"/>
              </a:rPr>
              <a:t>Digital education and training</a:t>
            </a:r>
            <a:r>
              <a:rPr lang="en-US" sz="1100" dirty="0">
                <a:latin typeface="Arial" panose="020B0604020202020204" pitchFamily="34" charset="0"/>
                <a:cs typeface="Arial" panose="020B0604020202020204" pitchFamily="34" charset="0"/>
              </a:rPr>
              <a:t>. Available at: https://www.england.nhs.uk/long-read/digital-education-and-training/ (Accessed: 4 October 2026).</a:t>
            </a:r>
            <a:r>
              <a:rPr lang="en-GB" sz="1100" dirty="0">
                <a:latin typeface="Arial" panose="020B0604020202020204" pitchFamily="34" charset="0"/>
                <a:cs typeface="Arial" panose="020B0604020202020204" pitchFamily="34" charset="0"/>
              </a:rPr>
              <a:t> </a:t>
            </a:r>
          </a:p>
          <a:p>
            <a:pPr algn="just">
              <a:lnSpc>
                <a:spcPct val="100000"/>
              </a:lnSpc>
            </a:pPr>
            <a:endParaRPr lang="en-GB" sz="1100" dirty="0">
              <a:latin typeface="Arial" panose="020B0604020202020204" pitchFamily="34" charset="0"/>
              <a:cs typeface="Arial" panose="020B0604020202020204" pitchFamily="34" charset="0"/>
            </a:endParaRPr>
          </a:p>
          <a:p>
            <a:pPr algn="just"/>
            <a:r>
              <a:rPr lang="en-GB" sz="1100" i="1" dirty="0" err="1">
                <a:latin typeface="Arial" panose="020B0604020202020204" pitchFamily="34" charset="0"/>
                <a:cs typeface="Arial" panose="020B0604020202020204" pitchFamily="34" charset="0"/>
              </a:rPr>
              <a:t>Penciner</a:t>
            </a:r>
            <a:r>
              <a:rPr lang="en-GB" sz="1100" i="1" dirty="0">
                <a:latin typeface="Arial" panose="020B0604020202020204" pitchFamily="34" charset="0"/>
                <a:cs typeface="Arial" panose="020B0604020202020204" pitchFamily="34" charset="0"/>
              </a:rPr>
              <a:t>, R. (2013). Does PowerPoint enhance learning? Canadian Journal of Emergency Medicine, 15(2), 109–112</a:t>
            </a:r>
          </a:p>
          <a:p>
            <a:pPr algn="just">
              <a:lnSpc>
                <a:spcPct val="100000"/>
              </a:lnSpc>
            </a:pPr>
            <a:endParaRPr lang="en-GB" sz="1100" dirty="0">
              <a:latin typeface="Arial" panose="020B0604020202020204" pitchFamily="34" charset="0"/>
              <a:cs typeface="Arial" panose="020B0604020202020204" pitchFamily="34" charset="0"/>
            </a:endParaRPr>
          </a:p>
          <a:p>
            <a:pPr algn="just">
              <a:lnSpc>
                <a:spcPct val="100000"/>
              </a:lnSpc>
            </a:pPr>
            <a:endParaRPr lang="en-US" sz="1100" dirty="0">
              <a:latin typeface="Arial" panose="020B0604020202020204" pitchFamily="34" charset="0"/>
              <a:cs typeface="Arial" panose="020B0604020202020204" pitchFamily="34" charset="0"/>
            </a:endParaRPr>
          </a:p>
          <a:p>
            <a:pPr>
              <a:lnSpc>
                <a:spcPct val="120000"/>
              </a:lnSpc>
            </a:pPr>
            <a:endParaRPr lang="en-US" sz="1100" dirty="0">
              <a:latin typeface="Arial" panose="020B0604020202020204" pitchFamily="34" charset="0"/>
              <a:cs typeface="Arial" panose="020B0604020202020204" pitchFamily="34" charset="0"/>
            </a:endParaRPr>
          </a:p>
          <a:p>
            <a:pPr>
              <a:lnSpc>
                <a:spcPct val="120000"/>
              </a:lnSpc>
            </a:pPr>
            <a:endParaRPr lang="en-US" sz="11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727103E-EDA3-0983-9507-B37F87199359}"/>
              </a:ext>
            </a:extLst>
          </p:cNvPr>
          <p:cNvSpPr txBox="1"/>
          <p:nvPr/>
        </p:nvSpPr>
        <p:spPr>
          <a:xfrm>
            <a:off x="284672" y="586596"/>
            <a:ext cx="1971054" cy="40011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REFRENCE</a:t>
            </a:r>
          </a:p>
        </p:txBody>
      </p:sp>
    </p:spTree>
    <p:extLst>
      <p:ext uri="{BB962C8B-B14F-4D97-AF65-F5344CB8AC3E}">
        <p14:creationId xmlns:p14="http://schemas.microsoft.com/office/powerpoint/2010/main" val="27014736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1206</TotalTime>
  <Words>1195</Words>
  <Application>Microsoft Office PowerPoint</Application>
  <PresentationFormat>Widescreen</PresentationFormat>
  <Paragraphs>127</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RECOMMENDED MICROSOFT 365TOOL: POWERPOINT</vt:lpstr>
      <vt:lpstr>WHY POWERPOINT IS APPRORIATE FOR ASHFORD</vt:lpstr>
      <vt:lpstr>PowerPoint Presentation</vt:lpstr>
      <vt:lpstr>PowerPoint Presentation</vt:lpstr>
      <vt:lpstr>BENEFITS OF USINGPOWERPOINT FOR STAFF TRAINING AND COMMUNICATION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dlpak choley</dc:creator>
  <cp:lastModifiedBy>dlpak choley</cp:lastModifiedBy>
  <cp:revision>2</cp:revision>
  <dcterms:created xsi:type="dcterms:W3CDTF">2026-09-27T10:08:58Z</dcterms:created>
  <dcterms:modified xsi:type="dcterms:W3CDTF">2026-10-07T09:00:48Z</dcterms:modified>
</cp:coreProperties>
</file>