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65" r:id="rId3"/>
    <p:sldId id="257" r:id="rId4"/>
    <p:sldId id="271" r:id="rId5"/>
    <p:sldId id="268" r:id="rId6"/>
    <p:sldId id="258" r:id="rId7"/>
    <p:sldId id="269" r:id="rId8"/>
    <p:sldId id="270" r:id="rId9"/>
    <p:sldId id="262" r:id="rId10"/>
    <p:sldId id="280" r:id="rId11"/>
    <p:sldId id="277" r:id="rId12"/>
    <p:sldId id="281" r:id="rId13"/>
    <p:sldId id="264" r:id="rId14"/>
    <p:sldId id="278" r:id="rId15"/>
    <p:sldId id="276" r:id="rId16"/>
    <p:sldId id="260" r:id="rId17"/>
    <p:sldId id="261" r:id="rId18"/>
    <p:sldId id="273" r:id="rId19"/>
    <p:sldId id="274" r:id="rId20"/>
    <p:sldId id="266" r:id="rId21"/>
    <p:sldId id="267" r:id="rId22"/>
    <p:sldId id="272"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37D0E0-E59F-A44F-A551-D7B89BF0DD8D}" v="2" dt="2025-03-20T14:19:43.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53084"/>
  </p:normalViewPr>
  <p:slideViewPr>
    <p:cSldViewPr snapToGrid="0">
      <p:cViewPr varScale="1">
        <p:scale>
          <a:sx n="59" d="100"/>
          <a:sy n="59" d="100"/>
        </p:scale>
        <p:origin x="270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990E04-1190-4573-A549-726768883C1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FAA063-0125-47CE-8288-95EBFB52F49E}">
      <dgm:prSet/>
      <dgm:spPr/>
      <dgm:t>
        <a:bodyPr/>
        <a:lstStyle/>
        <a:p>
          <a:r>
            <a:rPr lang="en-GB"/>
            <a:t>The observation, listening or monitoring an individual and recording anything that is being monitored, listened or observed during the surveillance being carried out by the assistance of a device. (Zappe &amp; Gross, 2020)</a:t>
          </a:r>
          <a:endParaRPr lang="en-US"/>
        </a:p>
      </dgm:t>
    </dgm:pt>
    <dgm:pt modelId="{164663D8-CEC5-4B3E-8478-CDFC5272CAD8}" type="parTrans" cxnId="{E16400BE-B597-4BAB-B7B5-4B39ABA0CA94}">
      <dgm:prSet/>
      <dgm:spPr/>
      <dgm:t>
        <a:bodyPr/>
        <a:lstStyle/>
        <a:p>
          <a:endParaRPr lang="en-US"/>
        </a:p>
      </dgm:t>
    </dgm:pt>
    <dgm:pt modelId="{8A808EBD-4759-408F-858F-B46393EFA4E0}" type="sibTrans" cxnId="{E16400BE-B597-4BAB-B7B5-4B39ABA0CA94}">
      <dgm:prSet/>
      <dgm:spPr/>
      <dgm:t>
        <a:bodyPr/>
        <a:lstStyle/>
        <a:p>
          <a:endParaRPr lang="en-US"/>
        </a:p>
      </dgm:t>
    </dgm:pt>
    <dgm:pt modelId="{963A5B93-24C7-4426-90D0-12AD103D693A}">
      <dgm:prSet/>
      <dgm:spPr/>
      <dgm:t>
        <a:bodyPr/>
        <a:lstStyle/>
        <a:p>
          <a:r>
            <a:rPr lang="en-GB"/>
            <a:t> Surveillance used within police forces is the covert monitoring of an individual or group of individual’s including their actions, activities and conversations.</a:t>
          </a:r>
          <a:endParaRPr lang="en-US"/>
        </a:p>
      </dgm:t>
    </dgm:pt>
    <dgm:pt modelId="{9E873BAA-727F-49A6-94CE-8D323F10D248}" type="parTrans" cxnId="{2CA0E152-3DC1-43C3-828D-D16672895059}">
      <dgm:prSet/>
      <dgm:spPr/>
      <dgm:t>
        <a:bodyPr/>
        <a:lstStyle/>
        <a:p>
          <a:endParaRPr lang="en-US"/>
        </a:p>
      </dgm:t>
    </dgm:pt>
    <dgm:pt modelId="{B18BCAC6-7431-4D96-80F3-40FDD41C57DF}" type="sibTrans" cxnId="{2CA0E152-3DC1-43C3-828D-D16672895059}">
      <dgm:prSet/>
      <dgm:spPr/>
      <dgm:t>
        <a:bodyPr/>
        <a:lstStyle/>
        <a:p>
          <a:endParaRPr lang="en-US"/>
        </a:p>
      </dgm:t>
    </dgm:pt>
    <dgm:pt modelId="{753B3659-7EF1-4A8A-BB29-1A1616212F15}">
      <dgm:prSet/>
      <dgm:spPr/>
      <dgm:t>
        <a:bodyPr/>
        <a:lstStyle/>
        <a:p>
          <a:r>
            <a:rPr lang="en-GB"/>
            <a:t>Covert means that the monitoring of an individual is being carried out under surveillance is unaware that this is being carried out.</a:t>
          </a:r>
          <a:endParaRPr lang="en-US"/>
        </a:p>
      </dgm:t>
    </dgm:pt>
    <dgm:pt modelId="{C654B80F-0CC3-4010-B24E-30BB210D0B20}" type="parTrans" cxnId="{424BDFAE-0CAC-4F01-AD54-2A87C7ADD269}">
      <dgm:prSet/>
      <dgm:spPr/>
      <dgm:t>
        <a:bodyPr/>
        <a:lstStyle/>
        <a:p>
          <a:endParaRPr lang="en-US"/>
        </a:p>
      </dgm:t>
    </dgm:pt>
    <dgm:pt modelId="{7C39E0A2-12F7-4F0C-88FC-34544F9A54BF}" type="sibTrans" cxnId="{424BDFAE-0CAC-4F01-AD54-2A87C7ADD269}">
      <dgm:prSet/>
      <dgm:spPr/>
      <dgm:t>
        <a:bodyPr/>
        <a:lstStyle/>
        <a:p>
          <a:endParaRPr lang="en-US"/>
        </a:p>
      </dgm:t>
    </dgm:pt>
    <dgm:pt modelId="{266FC1DB-64F9-43C8-9A86-3A23838BFBED}" type="pres">
      <dgm:prSet presAssocID="{AA990E04-1190-4573-A549-726768883C1E}" presName="vert0" presStyleCnt="0">
        <dgm:presLayoutVars>
          <dgm:dir/>
          <dgm:animOne val="branch"/>
          <dgm:animLvl val="lvl"/>
        </dgm:presLayoutVars>
      </dgm:prSet>
      <dgm:spPr/>
    </dgm:pt>
    <dgm:pt modelId="{02D8E077-0260-49AC-9439-1B1C9A1577C8}" type="pres">
      <dgm:prSet presAssocID="{27FAA063-0125-47CE-8288-95EBFB52F49E}" presName="thickLine" presStyleLbl="alignNode1" presStyleIdx="0" presStyleCnt="3"/>
      <dgm:spPr/>
    </dgm:pt>
    <dgm:pt modelId="{98EE1E02-9FD1-4F9E-A868-1940998E28F1}" type="pres">
      <dgm:prSet presAssocID="{27FAA063-0125-47CE-8288-95EBFB52F49E}" presName="horz1" presStyleCnt="0"/>
      <dgm:spPr/>
    </dgm:pt>
    <dgm:pt modelId="{BA4428CF-A89C-41B4-9757-19657A27FE8F}" type="pres">
      <dgm:prSet presAssocID="{27FAA063-0125-47CE-8288-95EBFB52F49E}" presName="tx1" presStyleLbl="revTx" presStyleIdx="0" presStyleCnt="3"/>
      <dgm:spPr/>
    </dgm:pt>
    <dgm:pt modelId="{8C32F8A4-F409-42E8-A761-8958918E6548}" type="pres">
      <dgm:prSet presAssocID="{27FAA063-0125-47CE-8288-95EBFB52F49E}" presName="vert1" presStyleCnt="0"/>
      <dgm:spPr/>
    </dgm:pt>
    <dgm:pt modelId="{F46210E5-7C47-4C76-9D70-2C2748EA2091}" type="pres">
      <dgm:prSet presAssocID="{963A5B93-24C7-4426-90D0-12AD103D693A}" presName="thickLine" presStyleLbl="alignNode1" presStyleIdx="1" presStyleCnt="3"/>
      <dgm:spPr/>
    </dgm:pt>
    <dgm:pt modelId="{AD0E3666-4BFD-454D-B8F9-E47BC4699A94}" type="pres">
      <dgm:prSet presAssocID="{963A5B93-24C7-4426-90D0-12AD103D693A}" presName="horz1" presStyleCnt="0"/>
      <dgm:spPr/>
    </dgm:pt>
    <dgm:pt modelId="{2B179403-F1BE-4DA4-8296-7EDB28E0438F}" type="pres">
      <dgm:prSet presAssocID="{963A5B93-24C7-4426-90D0-12AD103D693A}" presName="tx1" presStyleLbl="revTx" presStyleIdx="1" presStyleCnt="3"/>
      <dgm:spPr/>
    </dgm:pt>
    <dgm:pt modelId="{2B37B2EA-0522-47D5-8731-E2E1CAF10977}" type="pres">
      <dgm:prSet presAssocID="{963A5B93-24C7-4426-90D0-12AD103D693A}" presName="vert1" presStyleCnt="0"/>
      <dgm:spPr/>
    </dgm:pt>
    <dgm:pt modelId="{78C4BA26-1FCF-40F3-8FC1-CB2DBA94B6C6}" type="pres">
      <dgm:prSet presAssocID="{753B3659-7EF1-4A8A-BB29-1A1616212F15}" presName="thickLine" presStyleLbl="alignNode1" presStyleIdx="2" presStyleCnt="3"/>
      <dgm:spPr/>
    </dgm:pt>
    <dgm:pt modelId="{D18EEBA4-BE33-4CC6-9E44-5BB8ADC88033}" type="pres">
      <dgm:prSet presAssocID="{753B3659-7EF1-4A8A-BB29-1A1616212F15}" presName="horz1" presStyleCnt="0"/>
      <dgm:spPr/>
    </dgm:pt>
    <dgm:pt modelId="{3F474CC1-5F71-47C0-AF26-6F89E9623D1B}" type="pres">
      <dgm:prSet presAssocID="{753B3659-7EF1-4A8A-BB29-1A1616212F15}" presName="tx1" presStyleLbl="revTx" presStyleIdx="2" presStyleCnt="3"/>
      <dgm:spPr/>
    </dgm:pt>
    <dgm:pt modelId="{88FCF9B0-7C69-42FF-912E-2FD77F1216A4}" type="pres">
      <dgm:prSet presAssocID="{753B3659-7EF1-4A8A-BB29-1A1616212F15}" presName="vert1" presStyleCnt="0"/>
      <dgm:spPr/>
    </dgm:pt>
  </dgm:ptLst>
  <dgm:cxnLst>
    <dgm:cxn modelId="{8961141C-3F34-4BEA-AAD3-657CAC17A562}" type="presOf" srcId="{963A5B93-24C7-4426-90D0-12AD103D693A}" destId="{2B179403-F1BE-4DA4-8296-7EDB28E0438F}" srcOrd="0" destOrd="0" presId="urn:microsoft.com/office/officeart/2008/layout/LinedList"/>
    <dgm:cxn modelId="{2CA0E152-3DC1-43C3-828D-D16672895059}" srcId="{AA990E04-1190-4573-A549-726768883C1E}" destId="{963A5B93-24C7-4426-90D0-12AD103D693A}" srcOrd="1" destOrd="0" parTransId="{9E873BAA-727F-49A6-94CE-8D323F10D248}" sibTransId="{B18BCAC6-7431-4D96-80F3-40FDD41C57DF}"/>
    <dgm:cxn modelId="{0AB6199E-4F3A-4256-9F7C-D4C739B25A81}" type="presOf" srcId="{AA990E04-1190-4573-A549-726768883C1E}" destId="{266FC1DB-64F9-43C8-9A86-3A23838BFBED}" srcOrd="0" destOrd="0" presId="urn:microsoft.com/office/officeart/2008/layout/LinedList"/>
    <dgm:cxn modelId="{424BDFAE-0CAC-4F01-AD54-2A87C7ADD269}" srcId="{AA990E04-1190-4573-A549-726768883C1E}" destId="{753B3659-7EF1-4A8A-BB29-1A1616212F15}" srcOrd="2" destOrd="0" parTransId="{C654B80F-0CC3-4010-B24E-30BB210D0B20}" sibTransId="{7C39E0A2-12F7-4F0C-88FC-34544F9A54BF}"/>
    <dgm:cxn modelId="{FC4F23B6-BFD4-45B9-9CD8-1D39B583D0B7}" type="presOf" srcId="{27FAA063-0125-47CE-8288-95EBFB52F49E}" destId="{BA4428CF-A89C-41B4-9757-19657A27FE8F}" srcOrd="0" destOrd="0" presId="urn:microsoft.com/office/officeart/2008/layout/LinedList"/>
    <dgm:cxn modelId="{E16400BE-B597-4BAB-B7B5-4B39ABA0CA94}" srcId="{AA990E04-1190-4573-A549-726768883C1E}" destId="{27FAA063-0125-47CE-8288-95EBFB52F49E}" srcOrd="0" destOrd="0" parTransId="{164663D8-CEC5-4B3E-8478-CDFC5272CAD8}" sibTransId="{8A808EBD-4759-408F-858F-B46393EFA4E0}"/>
    <dgm:cxn modelId="{E1D880E3-79B7-48BC-900D-01EBC64EAD97}" type="presOf" srcId="{753B3659-7EF1-4A8A-BB29-1A1616212F15}" destId="{3F474CC1-5F71-47C0-AF26-6F89E9623D1B}" srcOrd="0" destOrd="0" presId="urn:microsoft.com/office/officeart/2008/layout/LinedList"/>
    <dgm:cxn modelId="{913127B9-C37E-4785-A440-75D448859610}" type="presParOf" srcId="{266FC1DB-64F9-43C8-9A86-3A23838BFBED}" destId="{02D8E077-0260-49AC-9439-1B1C9A1577C8}" srcOrd="0" destOrd="0" presId="urn:microsoft.com/office/officeart/2008/layout/LinedList"/>
    <dgm:cxn modelId="{CFBD78A5-36EC-4FCE-A14C-9F2A6CBC697A}" type="presParOf" srcId="{266FC1DB-64F9-43C8-9A86-3A23838BFBED}" destId="{98EE1E02-9FD1-4F9E-A868-1940998E28F1}" srcOrd="1" destOrd="0" presId="urn:microsoft.com/office/officeart/2008/layout/LinedList"/>
    <dgm:cxn modelId="{53470F82-FB48-4B27-B4CD-4E5029E73EFE}" type="presParOf" srcId="{98EE1E02-9FD1-4F9E-A868-1940998E28F1}" destId="{BA4428CF-A89C-41B4-9757-19657A27FE8F}" srcOrd="0" destOrd="0" presId="urn:microsoft.com/office/officeart/2008/layout/LinedList"/>
    <dgm:cxn modelId="{71ADE2FD-B0A6-46B0-8648-FDE57CD63BA9}" type="presParOf" srcId="{98EE1E02-9FD1-4F9E-A868-1940998E28F1}" destId="{8C32F8A4-F409-42E8-A761-8958918E6548}" srcOrd="1" destOrd="0" presId="urn:microsoft.com/office/officeart/2008/layout/LinedList"/>
    <dgm:cxn modelId="{BF509BB7-29FD-48CF-A6E9-0D97FF6DB297}" type="presParOf" srcId="{266FC1DB-64F9-43C8-9A86-3A23838BFBED}" destId="{F46210E5-7C47-4C76-9D70-2C2748EA2091}" srcOrd="2" destOrd="0" presId="urn:microsoft.com/office/officeart/2008/layout/LinedList"/>
    <dgm:cxn modelId="{0B7EFC09-4C1A-470A-B91F-6DF3ACD39DF7}" type="presParOf" srcId="{266FC1DB-64F9-43C8-9A86-3A23838BFBED}" destId="{AD0E3666-4BFD-454D-B8F9-E47BC4699A94}" srcOrd="3" destOrd="0" presId="urn:microsoft.com/office/officeart/2008/layout/LinedList"/>
    <dgm:cxn modelId="{59F6FDF9-AD07-4231-BC75-156031C430E3}" type="presParOf" srcId="{AD0E3666-4BFD-454D-B8F9-E47BC4699A94}" destId="{2B179403-F1BE-4DA4-8296-7EDB28E0438F}" srcOrd="0" destOrd="0" presId="urn:microsoft.com/office/officeart/2008/layout/LinedList"/>
    <dgm:cxn modelId="{3D49B7DE-17A5-4F7B-BDE6-35D4A720056C}" type="presParOf" srcId="{AD0E3666-4BFD-454D-B8F9-E47BC4699A94}" destId="{2B37B2EA-0522-47D5-8731-E2E1CAF10977}" srcOrd="1" destOrd="0" presId="urn:microsoft.com/office/officeart/2008/layout/LinedList"/>
    <dgm:cxn modelId="{3BD8C000-D5E8-4D65-9C4D-A0E2E7F394DA}" type="presParOf" srcId="{266FC1DB-64F9-43C8-9A86-3A23838BFBED}" destId="{78C4BA26-1FCF-40F3-8FC1-CB2DBA94B6C6}" srcOrd="4" destOrd="0" presId="urn:microsoft.com/office/officeart/2008/layout/LinedList"/>
    <dgm:cxn modelId="{2A15EAE4-1C99-44CF-9005-35BFE897ED91}" type="presParOf" srcId="{266FC1DB-64F9-43C8-9A86-3A23838BFBED}" destId="{D18EEBA4-BE33-4CC6-9E44-5BB8ADC88033}" srcOrd="5" destOrd="0" presId="urn:microsoft.com/office/officeart/2008/layout/LinedList"/>
    <dgm:cxn modelId="{DC7995D2-5067-45C1-9337-F6CFDB69C32C}" type="presParOf" srcId="{D18EEBA4-BE33-4CC6-9E44-5BB8ADC88033}" destId="{3F474CC1-5F71-47C0-AF26-6F89E9623D1B}" srcOrd="0" destOrd="0" presId="urn:microsoft.com/office/officeart/2008/layout/LinedList"/>
    <dgm:cxn modelId="{9B3ED61C-F729-4226-8568-7AD25CEEC502}" type="presParOf" srcId="{D18EEBA4-BE33-4CC6-9E44-5BB8ADC88033}" destId="{88FCF9B0-7C69-42FF-912E-2FD77F1216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532167-0F5B-4FB5-9265-221ACB320B4D}"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58CD806-0D4C-4770-BF5F-4463FF262C07}">
      <dgm:prSet/>
      <dgm:spPr/>
      <dgm:t>
        <a:bodyPr/>
        <a:lstStyle/>
        <a:p>
          <a:pPr>
            <a:lnSpc>
              <a:spcPct val="100000"/>
            </a:lnSpc>
            <a:defRPr cap="all"/>
          </a:pPr>
          <a:r>
            <a:rPr lang="en-GB" b="1" dirty="0"/>
            <a:t>Physical Surveillance</a:t>
          </a:r>
          <a:endParaRPr lang="en-US" dirty="0"/>
        </a:p>
      </dgm:t>
    </dgm:pt>
    <dgm:pt modelId="{C80CC474-DFE5-4B18-B5F2-D1058847FB94}" type="parTrans" cxnId="{58DBD8E1-5126-4DF7-8A42-4A4C1D94B606}">
      <dgm:prSet/>
      <dgm:spPr/>
      <dgm:t>
        <a:bodyPr/>
        <a:lstStyle/>
        <a:p>
          <a:endParaRPr lang="en-US"/>
        </a:p>
      </dgm:t>
    </dgm:pt>
    <dgm:pt modelId="{9A1F0B1C-EF88-4756-9A2D-09630409D15B}" type="sibTrans" cxnId="{58DBD8E1-5126-4DF7-8A42-4A4C1D94B606}">
      <dgm:prSet/>
      <dgm:spPr/>
      <dgm:t>
        <a:bodyPr/>
        <a:lstStyle/>
        <a:p>
          <a:endParaRPr lang="en-US"/>
        </a:p>
      </dgm:t>
    </dgm:pt>
    <dgm:pt modelId="{72518452-3229-48BD-A25E-DB0EDA1F7D10}">
      <dgm:prSet/>
      <dgm:spPr/>
      <dgm:t>
        <a:bodyPr/>
        <a:lstStyle/>
        <a:p>
          <a:pPr>
            <a:lnSpc>
              <a:spcPct val="100000"/>
            </a:lnSpc>
            <a:defRPr cap="all"/>
          </a:pPr>
          <a:r>
            <a:rPr lang="en-GB" b="1" dirty="0"/>
            <a:t>Electronic Surveillance</a:t>
          </a:r>
          <a:endParaRPr lang="en-US" dirty="0"/>
        </a:p>
      </dgm:t>
    </dgm:pt>
    <dgm:pt modelId="{5BD333B9-1697-4DAD-9B2F-E8869DF61034}" type="parTrans" cxnId="{BE5A91AA-D3D7-4ABA-B23E-3C9D8EE4DB4D}">
      <dgm:prSet/>
      <dgm:spPr/>
      <dgm:t>
        <a:bodyPr/>
        <a:lstStyle/>
        <a:p>
          <a:endParaRPr lang="en-US"/>
        </a:p>
      </dgm:t>
    </dgm:pt>
    <dgm:pt modelId="{010F240A-3CA5-4F4D-B58E-A59E11B64278}" type="sibTrans" cxnId="{BE5A91AA-D3D7-4ABA-B23E-3C9D8EE4DB4D}">
      <dgm:prSet/>
      <dgm:spPr/>
      <dgm:t>
        <a:bodyPr/>
        <a:lstStyle/>
        <a:p>
          <a:endParaRPr lang="en-US"/>
        </a:p>
      </dgm:t>
    </dgm:pt>
    <dgm:pt modelId="{065A9668-A6E2-41E9-96A4-B538305A9F52}">
      <dgm:prSet/>
      <dgm:spPr/>
      <dgm:t>
        <a:bodyPr/>
        <a:lstStyle/>
        <a:p>
          <a:pPr>
            <a:lnSpc>
              <a:spcPct val="100000"/>
            </a:lnSpc>
            <a:defRPr cap="all"/>
          </a:pPr>
          <a:r>
            <a:rPr lang="en-GB" b="1" dirty="0"/>
            <a:t>Video Surveillance</a:t>
          </a:r>
          <a:endParaRPr lang="en-US" dirty="0"/>
        </a:p>
      </dgm:t>
    </dgm:pt>
    <dgm:pt modelId="{876934DC-1AB1-418C-91F4-6C1EA206E0B9}" type="parTrans" cxnId="{869E2A08-6A64-41CC-BA90-EE0575F11D5A}">
      <dgm:prSet/>
      <dgm:spPr/>
      <dgm:t>
        <a:bodyPr/>
        <a:lstStyle/>
        <a:p>
          <a:endParaRPr lang="en-US"/>
        </a:p>
      </dgm:t>
    </dgm:pt>
    <dgm:pt modelId="{286B18DC-A7E6-41DC-AEE0-A5E345A398A9}" type="sibTrans" cxnId="{869E2A08-6A64-41CC-BA90-EE0575F11D5A}">
      <dgm:prSet/>
      <dgm:spPr/>
      <dgm:t>
        <a:bodyPr/>
        <a:lstStyle/>
        <a:p>
          <a:endParaRPr lang="en-US"/>
        </a:p>
      </dgm:t>
    </dgm:pt>
    <dgm:pt modelId="{24B5B457-BA3C-4788-A74C-D33BB331E70F}" type="pres">
      <dgm:prSet presAssocID="{04532167-0F5B-4FB5-9265-221ACB320B4D}" presName="root" presStyleCnt="0">
        <dgm:presLayoutVars>
          <dgm:dir/>
          <dgm:resizeHandles val="exact"/>
        </dgm:presLayoutVars>
      </dgm:prSet>
      <dgm:spPr/>
    </dgm:pt>
    <dgm:pt modelId="{80103345-CC4A-43AC-8278-4291BE09175F}" type="pres">
      <dgm:prSet presAssocID="{C58CD806-0D4C-4770-BF5F-4463FF262C07}" presName="compNode" presStyleCnt="0"/>
      <dgm:spPr/>
    </dgm:pt>
    <dgm:pt modelId="{25FD5A92-A363-47D5-A47E-2C257E66A881}" type="pres">
      <dgm:prSet presAssocID="{C58CD806-0D4C-4770-BF5F-4463FF262C07}" presName="iconBgRect" presStyleLbl="bgShp" presStyleIdx="0" presStyleCnt="3" custLinFactNeighborX="454" custLinFactNeighborY="-50671"/>
      <dgm:spPr/>
    </dgm:pt>
    <dgm:pt modelId="{504495A0-2698-4EE8-A94B-D230E7D5FF04}" type="pres">
      <dgm:prSet presAssocID="{C58CD806-0D4C-4770-BF5F-4463FF262C07}" presName="iconRect" presStyleLbl="node1" presStyleIdx="0" presStyleCnt="3" custLinFactNeighborX="4938" custLinFactNeighborY="-602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8FA30F44-6D61-4801-857E-34D014AF7106}" type="pres">
      <dgm:prSet presAssocID="{C58CD806-0D4C-4770-BF5F-4463FF262C07}" presName="spaceRect" presStyleCnt="0"/>
      <dgm:spPr/>
    </dgm:pt>
    <dgm:pt modelId="{73BC5667-577B-40CB-B99D-945059260C01}" type="pres">
      <dgm:prSet presAssocID="{C58CD806-0D4C-4770-BF5F-4463FF262C07}" presName="textRect" presStyleLbl="revTx" presStyleIdx="0" presStyleCnt="3" custLinFactY="-100000" custLinFactNeighborX="-2915" custLinFactNeighborY="-147760">
        <dgm:presLayoutVars>
          <dgm:chMax val="1"/>
          <dgm:chPref val="1"/>
        </dgm:presLayoutVars>
      </dgm:prSet>
      <dgm:spPr/>
    </dgm:pt>
    <dgm:pt modelId="{8E0683B1-5F2C-4004-9CF9-1E9D86460BFF}" type="pres">
      <dgm:prSet presAssocID="{9A1F0B1C-EF88-4756-9A2D-09630409D15B}" presName="sibTrans" presStyleCnt="0"/>
      <dgm:spPr/>
    </dgm:pt>
    <dgm:pt modelId="{2C19AEAA-CD39-4B0C-B2DE-1D9E8D4CC3CC}" type="pres">
      <dgm:prSet presAssocID="{72518452-3229-48BD-A25E-DB0EDA1F7D10}" presName="compNode" presStyleCnt="0"/>
      <dgm:spPr/>
    </dgm:pt>
    <dgm:pt modelId="{DA855510-217C-4919-95CD-E8CCCE51D8D9}" type="pres">
      <dgm:prSet presAssocID="{72518452-3229-48BD-A25E-DB0EDA1F7D10}" presName="iconBgRect" presStyleLbl="bgShp" presStyleIdx="1" presStyleCnt="3" custLinFactNeighborX="-612" custLinFactNeighborY="-26918"/>
      <dgm:spPr/>
    </dgm:pt>
    <dgm:pt modelId="{E46942A4-C2D3-4A26-AACD-01116470F5A9}" type="pres">
      <dgm:prSet presAssocID="{72518452-3229-48BD-A25E-DB0EDA1F7D10}" presName="iconRect" presStyleLbl="node1" presStyleIdx="1" presStyleCnt="3" custLinFactNeighborX="-1067" custLinFactNeighborY="-6028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cam"/>
        </a:ext>
      </dgm:extLst>
    </dgm:pt>
    <dgm:pt modelId="{3BF24D97-BC7A-4082-871D-D2A154FC944F}" type="pres">
      <dgm:prSet presAssocID="{72518452-3229-48BD-A25E-DB0EDA1F7D10}" presName="spaceRect" presStyleCnt="0"/>
      <dgm:spPr/>
    </dgm:pt>
    <dgm:pt modelId="{EF0C62EE-5671-4059-AA89-BD8F16B394CD}" type="pres">
      <dgm:prSet presAssocID="{72518452-3229-48BD-A25E-DB0EDA1F7D10}" presName="textRect" presStyleLbl="revTx" presStyleIdx="1" presStyleCnt="3" custLinFactY="-100000" custLinFactNeighborX="-373" custLinFactNeighborY="-136456">
        <dgm:presLayoutVars>
          <dgm:chMax val="1"/>
          <dgm:chPref val="1"/>
        </dgm:presLayoutVars>
      </dgm:prSet>
      <dgm:spPr/>
    </dgm:pt>
    <dgm:pt modelId="{335A84B4-D0E6-403E-81A5-12397A1C8012}" type="pres">
      <dgm:prSet presAssocID="{010F240A-3CA5-4F4D-B58E-A59E11B64278}" presName="sibTrans" presStyleCnt="0"/>
      <dgm:spPr/>
    </dgm:pt>
    <dgm:pt modelId="{BE639A4E-EE46-4DA1-94FE-93AC4A8A0348}" type="pres">
      <dgm:prSet presAssocID="{065A9668-A6E2-41E9-96A4-B538305A9F52}" presName="compNode" presStyleCnt="0"/>
      <dgm:spPr/>
    </dgm:pt>
    <dgm:pt modelId="{E867CF8A-1E6F-446A-939F-ACBE8C2BF1F4}" type="pres">
      <dgm:prSet presAssocID="{065A9668-A6E2-41E9-96A4-B538305A9F52}" presName="iconBgRect" presStyleLbl="bgShp" presStyleIdx="2" presStyleCnt="3" custLinFactNeighborX="-2125" custLinFactNeighborY="-25502"/>
      <dgm:spPr/>
    </dgm:pt>
    <dgm:pt modelId="{59241831-F512-40B6-A43F-FB157E69D51F}" type="pres">
      <dgm:prSet presAssocID="{065A9668-A6E2-41E9-96A4-B538305A9F52}" presName="iconRect" presStyleLbl="node1" presStyleIdx="2" presStyleCnt="3" custLinFactNeighborX="-4938" custLinFactNeighborY="-6028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14C32260-D4AD-4C36-A8AE-84FBDF1FBDA0}" type="pres">
      <dgm:prSet presAssocID="{065A9668-A6E2-41E9-96A4-B538305A9F52}" presName="spaceRect" presStyleCnt="0"/>
      <dgm:spPr/>
    </dgm:pt>
    <dgm:pt modelId="{A89C06AB-C9CD-496D-92CA-EB699BB34025}" type="pres">
      <dgm:prSet presAssocID="{065A9668-A6E2-41E9-96A4-B538305A9F52}" presName="textRect" presStyleLbl="revTx" presStyleIdx="2" presStyleCnt="3" custLinFactY="-100000" custLinFactNeighborX="-1959" custLinFactNeighborY="-136456">
        <dgm:presLayoutVars>
          <dgm:chMax val="1"/>
          <dgm:chPref val="1"/>
        </dgm:presLayoutVars>
      </dgm:prSet>
      <dgm:spPr/>
    </dgm:pt>
  </dgm:ptLst>
  <dgm:cxnLst>
    <dgm:cxn modelId="{869E2A08-6A64-41CC-BA90-EE0575F11D5A}" srcId="{04532167-0F5B-4FB5-9265-221ACB320B4D}" destId="{065A9668-A6E2-41E9-96A4-B538305A9F52}" srcOrd="2" destOrd="0" parTransId="{876934DC-1AB1-418C-91F4-6C1EA206E0B9}" sibTransId="{286B18DC-A7E6-41DC-AEE0-A5E345A398A9}"/>
    <dgm:cxn modelId="{C55C6C3F-DB14-4CD8-A1F6-530E18C71DFD}" type="presOf" srcId="{065A9668-A6E2-41E9-96A4-B538305A9F52}" destId="{A89C06AB-C9CD-496D-92CA-EB699BB34025}" srcOrd="0" destOrd="0" presId="urn:microsoft.com/office/officeart/2018/5/layout/IconCircleLabelList"/>
    <dgm:cxn modelId="{FAE5C346-A3AB-4DF0-871E-C222F5CA6A04}" type="presOf" srcId="{C58CD806-0D4C-4770-BF5F-4463FF262C07}" destId="{73BC5667-577B-40CB-B99D-945059260C01}" srcOrd="0" destOrd="0" presId="urn:microsoft.com/office/officeart/2018/5/layout/IconCircleLabelList"/>
    <dgm:cxn modelId="{BE5A91AA-D3D7-4ABA-B23E-3C9D8EE4DB4D}" srcId="{04532167-0F5B-4FB5-9265-221ACB320B4D}" destId="{72518452-3229-48BD-A25E-DB0EDA1F7D10}" srcOrd="1" destOrd="0" parTransId="{5BD333B9-1697-4DAD-9B2F-E8869DF61034}" sibTransId="{010F240A-3CA5-4F4D-B58E-A59E11B64278}"/>
    <dgm:cxn modelId="{61E2B7D6-F80B-4968-BEAD-FF6C13FD5472}" type="presOf" srcId="{72518452-3229-48BD-A25E-DB0EDA1F7D10}" destId="{EF0C62EE-5671-4059-AA89-BD8F16B394CD}" srcOrd="0" destOrd="0" presId="urn:microsoft.com/office/officeart/2018/5/layout/IconCircleLabelList"/>
    <dgm:cxn modelId="{58DBD8E1-5126-4DF7-8A42-4A4C1D94B606}" srcId="{04532167-0F5B-4FB5-9265-221ACB320B4D}" destId="{C58CD806-0D4C-4770-BF5F-4463FF262C07}" srcOrd="0" destOrd="0" parTransId="{C80CC474-DFE5-4B18-B5F2-D1058847FB94}" sibTransId="{9A1F0B1C-EF88-4756-9A2D-09630409D15B}"/>
    <dgm:cxn modelId="{44C671FE-1384-4332-BF74-4DD6FB8F5CFD}" type="presOf" srcId="{04532167-0F5B-4FB5-9265-221ACB320B4D}" destId="{24B5B457-BA3C-4788-A74C-D33BB331E70F}" srcOrd="0" destOrd="0" presId="urn:microsoft.com/office/officeart/2018/5/layout/IconCircleLabelList"/>
    <dgm:cxn modelId="{E538CEDA-CBA8-47BC-8F89-068CF6D4BC6B}" type="presParOf" srcId="{24B5B457-BA3C-4788-A74C-D33BB331E70F}" destId="{80103345-CC4A-43AC-8278-4291BE09175F}" srcOrd="0" destOrd="0" presId="urn:microsoft.com/office/officeart/2018/5/layout/IconCircleLabelList"/>
    <dgm:cxn modelId="{B1C1575D-EF82-409F-96B9-0D3DE72C5D09}" type="presParOf" srcId="{80103345-CC4A-43AC-8278-4291BE09175F}" destId="{25FD5A92-A363-47D5-A47E-2C257E66A881}" srcOrd="0" destOrd="0" presId="urn:microsoft.com/office/officeart/2018/5/layout/IconCircleLabelList"/>
    <dgm:cxn modelId="{37224A7C-5D6C-475D-8761-77EFDA9F1CB6}" type="presParOf" srcId="{80103345-CC4A-43AC-8278-4291BE09175F}" destId="{504495A0-2698-4EE8-A94B-D230E7D5FF04}" srcOrd="1" destOrd="0" presId="urn:microsoft.com/office/officeart/2018/5/layout/IconCircleLabelList"/>
    <dgm:cxn modelId="{25DD07E1-E95C-4679-BC0C-251C6C5B2F7C}" type="presParOf" srcId="{80103345-CC4A-43AC-8278-4291BE09175F}" destId="{8FA30F44-6D61-4801-857E-34D014AF7106}" srcOrd="2" destOrd="0" presId="urn:microsoft.com/office/officeart/2018/5/layout/IconCircleLabelList"/>
    <dgm:cxn modelId="{0BCE165B-3A2B-46A5-80ED-BF555716C7BB}" type="presParOf" srcId="{80103345-CC4A-43AC-8278-4291BE09175F}" destId="{73BC5667-577B-40CB-B99D-945059260C01}" srcOrd="3" destOrd="0" presId="urn:microsoft.com/office/officeart/2018/5/layout/IconCircleLabelList"/>
    <dgm:cxn modelId="{51F19F4D-C5A3-406B-A586-83109078192F}" type="presParOf" srcId="{24B5B457-BA3C-4788-A74C-D33BB331E70F}" destId="{8E0683B1-5F2C-4004-9CF9-1E9D86460BFF}" srcOrd="1" destOrd="0" presId="urn:microsoft.com/office/officeart/2018/5/layout/IconCircleLabelList"/>
    <dgm:cxn modelId="{F0BFB60A-EF26-4BC5-B18F-DEFE4BDC040E}" type="presParOf" srcId="{24B5B457-BA3C-4788-A74C-D33BB331E70F}" destId="{2C19AEAA-CD39-4B0C-B2DE-1D9E8D4CC3CC}" srcOrd="2" destOrd="0" presId="urn:microsoft.com/office/officeart/2018/5/layout/IconCircleLabelList"/>
    <dgm:cxn modelId="{B6997AEE-A416-4167-B173-D5226E9CF0E7}" type="presParOf" srcId="{2C19AEAA-CD39-4B0C-B2DE-1D9E8D4CC3CC}" destId="{DA855510-217C-4919-95CD-E8CCCE51D8D9}" srcOrd="0" destOrd="0" presId="urn:microsoft.com/office/officeart/2018/5/layout/IconCircleLabelList"/>
    <dgm:cxn modelId="{BE7A42E1-1200-49F2-9114-AB4715670271}" type="presParOf" srcId="{2C19AEAA-CD39-4B0C-B2DE-1D9E8D4CC3CC}" destId="{E46942A4-C2D3-4A26-AACD-01116470F5A9}" srcOrd="1" destOrd="0" presId="urn:microsoft.com/office/officeart/2018/5/layout/IconCircleLabelList"/>
    <dgm:cxn modelId="{B5072494-2BBA-47BD-9B8E-7CEBE86BEFF0}" type="presParOf" srcId="{2C19AEAA-CD39-4B0C-B2DE-1D9E8D4CC3CC}" destId="{3BF24D97-BC7A-4082-871D-D2A154FC944F}" srcOrd="2" destOrd="0" presId="urn:microsoft.com/office/officeart/2018/5/layout/IconCircleLabelList"/>
    <dgm:cxn modelId="{F1358919-BF72-431A-A99F-C6D2077BB78F}" type="presParOf" srcId="{2C19AEAA-CD39-4B0C-B2DE-1D9E8D4CC3CC}" destId="{EF0C62EE-5671-4059-AA89-BD8F16B394CD}" srcOrd="3" destOrd="0" presId="urn:microsoft.com/office/officeart/2018/5/layout/IconCircleLabelList"/>
    <dgm:cxn modelId="{E82FA781-46EA-4B81-8D39-071DE7B327F4}" type="presParOf" srcId="{24B5B457-BA3C-4788-A74C-D33BB331E70F}" destId="{335A84B4-D0E6-403E-81A5-12397A1C8012}" srcOrd="3" destOrd="0" presId="urn:microsoft.com/office/officeart/2018/5/layout/IconCircleLabelList"/>
    <dgm:cxn modelId="{1F590B66-C863-418E-BC9A-415D73FE9A3B}" type="presParOf" srcId="{24B5B457-BA3C-4788-A74C-D33BB331E70F}" destId="{BE639A4E-EE46-4DA1-94FE-93AC4A8A0348}" srcOrd="4" destOrd="0" presId="urn:microsoft.com/office/officeart/2018/5/layout/IconCircleLabelList"/>
    <dgm:cxn modelId="{380ABDBB-46B3-4CCF-82CF-5665CEA5F1BE}" type="presParOf" srcId="{BE639A4E-EE46-4DA1-94FE-93AC4A8A0348}" destId="{E867CF8A-1E6F-446A-939F-ACBE8C2BF1F4}" srcOrd="0" destOrd="0" presId="urn:microsoft.com/office/officeart/2018/5/layout/IconCircleLabelList"/>
    <dgm:cxn modelId="{5D02C1BC-0CA0-4D0B-BD1D-BF1558648D17}" type="presParOf" srcId="{BE639A4E-EE46-4DA1-94FE-93AC4A8A0348}" destId="{59241831-F512-40B6-A43F-FB157E69D51F}" srcOrd="1" destOrd="0" presId="urn:microsoft.com/office/officeart/2018/5/layout/IconCircleLabelList"/>
    <dgm:cxn modelId="{235A017E-5451-48A4-A5B5-705839FCA863}" type="presParOf" srcId="{BE639A4E-EE46-4DA1-94FE-93AC4A8A0348}" destId="{14C32260-D4AD-4C36-A8AE-84FBDF1FBDA0}" srcOrd="2" destOrd="0" presId="urn:microsoft.com/office/officeart/2018/5/layout/IconCircleLabelList"/>
    <dgm:cxn modelId="{875B59FD-61BF-4A20-AFD4-80FBEFD866D1}" type="presParOf" srcId="{BE639A4E-EE46-4DA1-94FE-93AC4A8A0348}" destId="{A89C06AB-C9CD-496D-92CA-EB699BB3402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A2798D-B66A-4C3D-AF7B-59F98A43F17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1CFC801-1677-480F-B7DC-C6599417E048}">
      <dgm:prSet/>
      <dgm:spPr/>
      <dgm:t>
        <a:bodyPr/>
        <a:lstStyle/>
        <a:p>
          <a:r>
            <a:rPr lang="en-GB" b="1" dirty="0"/>
            <a:t>Online Surveillance</a:t>
          </a:r>
          <a:endParaRPr lang="en-US" dirty="0"/>
        </a:p>
      </dgm:t>
    </dgm:pt>
    <dgm:pt modelId="{FE27C4D9-27DE-475D-BC54-9206BDB50831}" type="parTrans" cxnId="{2CA1DEB9-3C14-4D1A-8142-60BD8AAF6482}">
      <dgm:prSet/>
      <dgm:spPr/>
      <dgm:t>
        <a:bodyPr/>
        <a:lstStyle/>
        <a:p>
          <a:endParaRPr lang="en-US"/>
        </a:p>
      </dgm:t>
    </dgm:pt>
    <dgm:pt modelId="{134892D4-E639-48DE-AFEF-CC356223EEC6}" type="sibTrans" cxnId="{2CA1DEB9-3C14-4D1A-8142-60BD8AAF6482}">
      <dgm:prSet/>
      <dgm:spPr/>
      <dgm:t>
        <a:bodyPr/>
        <a:lstStyle/>
        <a:p>
          <a:endParaRPr lang="en-US"/>
        </a:p>
      </dgm:t>
    </dgm:pt>
    <dgm:pt modelId="{8E736E2F-A762-4DC5-B91B-13681F85CA0A}">
      <dgm:prSet/>
      <dgm:spPr/>
      <dgm:t>
        <a:bodyPr/>
        <a:lstStyle/>
        <a:p>
          <a:r>
            <a:rPr lang="en-GB" b="1" dirty="0"/>
            <a:t>Biometric Surveillance</a:t>
          </a:r>
          <a:endParaRPr lang="en-US" dirty="0"/>
        </a:p>
      </dgm:t>
    </dgm:pt>
    <dgm:pt modelId="{8A75987A-5D5E-4977-956E-AFE64A665B58}" type="parTrans" cxnId="{3910F0AB-20AD-4339-8684-4EAA6A170E4C}">
      <dgm:prSet/>
      <dgm:spPr/>
      <dgm:t>
        <a:bodyPr/>
        <a:lstStyle/>
        <a:p>
          <a:endParaRPr lang="en-US"/>
        </a:p>
      </dgm:t>
    </dgm:pt>
    <dgm:pt modelId="{C50583C8-867C-46F1-872F-5769B4FFF56F}" type="sibTrans" cxnId="{3910F0AB-20AD-4339-8684-4EAA6A170E4C}">
      <dgm:prSet/>
      <dgm:spPr/>
      <dgm:t>
        <a:bodyPr/>
        <a:lstStyle/>
        <a:p>
          <a:endParaRPr lang="en-US"/>
        </a:p>
      </dgm:t>
    </dgm:pt>
    <dgm:pt modelId="{55B5427C-C1F8-4D7F-9198-5FD37829385D}">
      <dgm:prSet/>
      <dgm:spPr/>
      <dgm:t>
        <a:bodyPr/>
        <a:lstStyle/>
        <a:p>
          <a:r>
            <a:rPr lang="en-GB" b="1" dirty="0"/>
            <a:t>Satellite and Aerial Surveillance</a:t>
          </a:r>
          <a:endParaRPr lang="en-US" dirty="0"/>
        </a:p>
      </dgm:t>
    </dgm:pt>
    <dgm:pt modelId="{85755BF4-E2FD-4464-9731-E42B245885D9}" type="parTrans" cxnId="{3D546266-5826-4CD5-AE43-76A920DC1C8B}">
      <dgm:prSet/>
      <dgm:spPr/>
      <dgm:t>
        <a:bodyPr/>
        <a:lstStyle/>
        <a:p>
          <a:endParaRPr lang="en-US"/>
        </a:p>
      </dgm:t>
    </dgm:pt>
    <dgm:pt modelId="{5E596D6C-A19D-45C2-A2BF-BF391019F1BC}" type="sibTrans" cxnId="{3D546266-5826-4CD5-AE43-76A920DC1C8B}">
      <dgm:prSet/>
      <dgm:spPr/>
      <dgm:t>
        <a:bodyPr/>
        <a:lstStyle/>
        <a:p>
          <a:endParaRPr lang="en-US"/>
        </a:p>
      </dgm:t>
    </dgm:pt>
    <dgm:pt modelId="{64C5E97D-D5A4-4121-BEC3-293DF717FD77}" type="pres">
      <dgm:prSet presAssocID="{99A2798D-B66A-4C3D-AF7B-59F98A43F179}" presName="root" presStyleCnt="0">
        <dgm:presLayoutVars>
          <dgm:dir/>
          <dgm:resizeHandles val="exact"/>
        </dgm:presLayoutVars>
      </dgm:prSet>
      <dgm:spPr/>
    </dgm:pt>
    <dgm:pt modelId="{90E8BC6C-207D-4E19-A71F-8C60DDC6A9DD}" type="pres">
      <dgm:prSet presAssocID="{51CFC801-1677-480F-B7DC-C6599417E048}" presName="compNode" presStyleCnt="0"/>
      <dgm:spPr/>
    </dgm:pt>
    <dgm:pt modelId="{8B958238-3BAE-4CB6-9EF1-BFDCBEFC0C77}" type="pres">
      <dgm:prSet presAssocID="{51CFC801-1677-480F-B7DC-C6599417E0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CDA1B352-29E6-4B36-A455-849DAE368DD5}" type="pres">
      <dgm:prSet presAssocID="{51CFC801-1677-480F-B7DC-C6599417E048}" presName="spaceRect" presStyleCnt="0"/>
      <dgm:spPr/>
    </dgm:pt>
    <dgm:pt modelId="{61C58730-3DCC-456E-B89C-6E381739FAF2}" type="pres">
      <dgm:prSet presAssocID="{51CFC801-1677-480F-B7DC-C6599417E048}" presName="textRect" presStyleLbl="revTx" presStyleIdx="0" presStyleCnt="3">
        <dgm:presLayoutVars>
          <dgm:chMax val="1"/>
          <dgm:chPref val="1"/>
        </dgm:presLayoutVars>
      </dgm:prSet>
      <dgm:spPr/>
    </dgm:pt>
    <dgm:pt modelId="{7E9A521A-FB99-4222-9AAD-B269FFE80B43}" type="pres">
      <dgm:prSet presAssocID="{134892D4-E639-48DE-AFEF-CC356223EEC6}" presName="sibTrans" presStyleCnt="0"/>
      <dgm:spPr/>
    </dgm:pt>
    <dgm:pt modelId="{E35FD050-4ABA-433A-B8B1-6F568C575E5D}" type="pres">
      <dgm:prSet presAssocID="{8E736E2F-A762-4DC5-B91B-13681F85CA0A}" presName="compNode" presStyleCnt="0"/>
      <dgm:spPr/>
    </dgm:pt>
    <dgm:pt modelId="{7F6B4FC1-F164-4867-875F-0D2C1DA87251}" type="pres">
      <dgm:prSet presAssocID="{8E736E2F-A762-4DC5-B91B-13681F85CA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07DC431-2587-44C5-A730-85D940796090}" type="pres">
      <dgm:prSet presAssocID="{8E736E2F-A762-4DC5-B91B-13681F85CA0A}" presName="spaceRect" presStyleCnt="0"/>
      <dgm:spPr/>
    </dgm:pt>
    <dgm:pt modelId="{A94482E7-39F3-4F6F-8A66-CB6BC7EC2161}" type="pres">
      <dgm:prSet presAssocID="{8E736E2F-A762-4DC5-B91B-13681F85CA0A}" presName="textRect" presStyleLbl="revTx" presStyleIdx="1" presStyleCnt="3" custLinFactY="-5249" custLinFactNeighborX="0" custLinFactNeighborY="-100000">
        <dgm:presLayoutVars>
          <dgm:chMax val="1"/>
          <dgm:chPref val="1"/>
        </dgm:presLayoutVars>
      </dgm:prSet>
      <dgm:spPr/>
    </dgm:pt>
    <dgm:pt modelId="{C48997BD-6034-4820-8E38-439B3ECDEA40}" type="pres">
      <dgm:prSet presAssocID="{C50583C8-867C-46F1-872F-5769B4FFF56F}" presName="sibTrans" presStyleCnt="0"/>
      <dgm:spPr/>
    </dgm:pt>
    <dgm:pt modelId="{37010676-5E49-4E8A-AD6F-7EDFB303CFA1}" type="pres">
      <dgm:prSet presAssocID="{55B5427C-C1F8-4D7F-9198-5FD37829385D}" presName="compNode" presStyleCnt="0"/>
      <dgm:spPr/>
    </dgm:pt>
    <dgm:pt modelId="{2B92465A-03DD-40B8-91C1-D813D9CCA087}" type="pres">
      <dgm:prSet presAssocID="{55B5427C-C1F8-4D7F-9198-5FD3782938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tellite"/>
        </a:ext>
      </dgm:extLst>
    </dgm:pt>
    <dgm:pt modelId="{498206B0-E998-41E1-871B-EAFBED226F52}" type="pres">
      <dgm:prSet presAssocID="{55B5427C-C1F8-4D7F-9198-5FD37829385D}" presName="spaceRect" presStyleCnt="0"/>
      <dgm:spPr/>
    </dgm:pt>
    <dgm:pt modelId="{F2CACFB5-82AF-4BA4-B409-ADBFE5B47AC2}" type="pres">
      <dgm:prSet presAssocID="{55B5427C-C1F8-4D7F-9198-5FD37829385D}" presName="textRect" presStyleLbl="revTx" presStyleIdx="2" presStyleCnt="3" custLinFactNeighborX="8481" custLinFactNeighborY="-70942">
        <dgm:presLayoutVars>
          <dgm:chMax val="1"/>
          <dgm:chPref val="1"/>
        </dgm:presLayoutVars>
      </dgm:prSet>
      <dgm:spPr/>
    </dgm:pt>
  </dgm:ptLst>
  <dgm:cxnLst>
    <dgm:cxn modelId="{26758464-B194-4B9C-8FB5-D5BAA9E9192D}" type="presOf" srcId="{51CFC801-1677-480F-B7DC-C6599417E048}" destId="{61C58730-3DCC-456E-B89C-6E381739FAF2}" srcOrd="0" destOrd="0" presId="urn:microsoft.com/office/officeart/2018/2/layout/IconLabelList"/>
    <dgm:cxn modelId="{3D546266-5826-4CD5-AE43-76A920DC1C8B}" srcId="{99A2798D-B66A-4C3D-AF7B-59F98A43F179}" destId="{55B5427C-C1F8-4D7F-9198-5FD37829385D}" srcOrd="2" destOrd="0" parTransId="{85755BF4-E2FD-4464-9731-E42B245885D9}" sibTransId="{5E596D6C-A19D-45C2-A2BF-BF391019F1BC}"/>
    <dgm:cxn modelId="{9A0B9FA2-6393-468B-9530-23B6B9B91EAF}" type="presOf" srcId="{99A2798D-B66A-4C3D-AF7B-59F98A43F179}" destId="{64C5E97D-D5A4-4121-BEC3-293DF717FD77}" srcOrd="0" destOrd="0" presId="urn:microsoft.com/office/officeart/2018/2/layout/IconLabelList"/>
    <dgm:cxn modelId="{3910F0AB-20AD-4339-8684-4EAA6A170E4C}" srcId="{99A2798D-B66A-4C3D-AF7B-59F98A43F179}" destId="{8E736E2F-A762-4DC5-B91B-13681F85CA0A}" srcOrd="1" destOrd="0" parTransId="{8A75987A-5D5E-4977-956E-AFE64A665B58}" sibTransId="{C50583C8-867C-46F1-872F-5769B4FFF56F}"/>
    <dgm:cxn modelId="{C55479AC-8A99-4842-9830-2E23BE8F4285}" type="presOf" srcId="{55B5427C-C1F8-4D7F-9198-5FD37829385D}" destId="{F2CACFB5-82AF-4BA4-B409-ADBFE5B47AC2}" srcOrd="0" destOrd="0" presId="urn:microsoft.com/office/officeart/2018/2/layout/IconLabelList"/>
    <dgm:cxn modelId="{43727DB0-A834-4BD1-A997-DC67F3A70E3A}" type="presOf" srcId="{8E736E2F-A762-4DC5-B91B-13681F85CA0A}" destId="{A94482E7-39F3-4F6F-8A66-CB6BC7EC2161}" srcOrd="0" destOrd="0" presId="urn:microsoft.com/office/officeart/2018/2/layout/IconLabelList"/>
    <dgm:cxn modelId="{2CA1DEB9-3C14-4D1A-8142-60BD8AAF6482}" srcId="{99A2798D-B66A-4C3D-AF7B-59F98A43F179}" destId="{51CFC801-1677-480F-B7DC-C6599417E048}" srcOrd="0" destOrd="0" parTransId="{FE27C4D9-27DE-475D-BC54-9206BDB50831}" sibTransId="{134892D4-E639-48DE-AFEF-CC356223EEC6}"/>
    <dgm:cxn modelId="{1F94CFEF-D802-4B0D-A479-850B658E4975}" type="presParOf" srcId="{64C5E97D-D5A4-4121-BEC3-293DF717FD77}" destId="{90E8BC6C-207D-4E19-A71F-8C60DDC6A9DD}" srcOrd="0" destOrd="0" presId="urn:microsoft.com/office/officeart/2018/2/layout/IconLabelList"/>
    <dgm:cxn modelId="{446B303E-B508-4B17-99E0-3431017F4CC8}" type="presParOf" srcId="{90E8BC6C-207D-4E19-A71F-8C60DDC6A9DD}" destId="{8B958238-3BAE-4CB6-9EF1-BFDCBEFC0C77}" srcOrd="0" destOrd="0" presId="urn:microsoft.com/office/officeart/2018/2/layout/IconLabelList"/>
    <dgm:cxn modelId="{7E9ABEC0-B998-4B96-A7F4-D4F76345195D}" type="presParOf" srcId="{90E8BC6C-207D-4E19-A71F-8C60DDC6A9DD}" destId="{CDA1B352-29E6-4B36-A455-849DAE368DD5}" srcOrd="1" destOrd="0" presId="urn:microsoft.com/office/officeart/2018/2/layout/IconLabelList"/>
    <dgm:cxn modelId="{81919DBA-B6E4-4461-A1D4-D948A0C568F4}" type="presParOf" srcId="{90E8BC6C-207D-4E19-A71F-8C60DDC6A9DD}" destId="{61C58730-3DCC-456E-B89C-6E381739FAF2}" srcOrd="2" destOrd="0" presId="urn:microsoft.com/office/officeart/2018/2/layout/IconLabelList"/>
    <dgm:cxn modelId="{9FE60F90-8B52-4D12-934F-4428679D36E7}" type="presParOf" srcId="{64C5E97D-D5A4-4121-BEC3-293DF717FD77}" destId="{7E9A521A-FB99-4222-9AAD-B269FFE80B43}" srcOrd="1" destOrd="0" presId="urn:microsoft.com/office/officeart/2018/2/layout/IconLabelList"/>
    <dgm:cxn modelId="{939ACEBC-695F-444B-B85D-2D87F4968BDA}" type="presParOf" srcId="{64C5E97D-D5A4-4121-BEC3-293DF717FD77}" destId="{E35FD050-4ABA-433A-B8B1-6F568C575E5D}" srcOrd="2" destOrd="0" presId="urn:microsoft.com/office/officeart/2018/2/layout/IconLabelList"/>
    <dgm:cxn modelId="{0007BC65-2BB8-47BD-8A25-BC260D7D69DF}" type="presParOf" srcId="{E35FD050-4ABA-433A-B8B1-6F568C575E5D}" destId="{7F6B4FC1-F164-4867-875F-0D2C1DA87251}" srcOrd="0" destOrd="0" presId="urn:microsoft.com/office/officeart/2018/2/layout/IconLabelList"/>
    <dgm:cxn modelId="{34BD8D25-F8AC-4D93-B0E4-7A549A52B5FA}" type="presParOf" srcId="{E35FD050-4ABA-433A-B8B1-6F568C575E5D}" destId="{607DC431-2587-44C5-A730-85D940796090}" srcOrd="1" destOrd="0" presId="urn:microsoft.com/office/officeart/2018/2/layout/IconLabelList"/>
    <dgm:cxn modelId="{82E0228E-B283-456C-B128-14C330E558DD}" type="presParOf" srcId="{E35FD050-4ABA-433A-B8B1-6F568C575E5D}" destId="{A94482E7-39F3-4F6F-8A66-CB6BC7EC2161}" srcOrd="2" destOrd="0" presId="urn:microsoft.com/office/officeart/2018/2/layout/IconLabelList"/>
    <dgm:cxn modelId="{19199F0D-7013-4366-9AA2-2F3874FF0342}" type="presParOf" srcId="{64C5E97D-D5A4-4121-BEC3-293DF717FD77}" destId="{C48997BD-6034-4820-8E38-439B3ECDEA40}" srcOrd="3" destOrd="0" presId="urn:microsoft.com/office/officeart/2018/2/layout/IconLabelList"/>
    <dgm:cxn modelId="{33B07E90-BBDD-42CE-8832-87B4C54EC355}" type="presParOf" srcId="{64C5E97D-D5A4-4121-BEC3-293DF717FD77}" destId="{37010676-5E49-4E8A-AD6F-7EDFB303CFA1}" srcOrd="4" destOrd="0" presId="urn:microsoft.com/office/officeart/2018/2/layout/IconLabelList"/>
    <dgm:cxn modelId="{156BACDF-A43F-491D-A878-49C398D2BDFD}" type="presParOf" srcId="{37010676-5E49-4E8A-AD6F-7EDFB303CFA1}" destId="{2B92465A-03DD-40B8-91C1-D813D9CCA087}" srcOrd="0" destOrd="0" presId="urn:microsoft.com/office/officeart/2018/2/layout/IconLabelList"/>
    <dgm:cxn modelId="{15430CC2-4794-4EA5-B73B-46BDA9DF2DF5}" type="presParOf" srcId="{37010676-5E49-4E8A-AD6F-7EDFB303CFA1}" destId="{498206B0-E998-41E1-871B-EAFBED226F52}" srcOrd="1" destOrd="0" presId="urn:microsoft.com/office/officeart/2018/2/layout/IconLabelList"/>
    <dgm:cxn modelId="{355F2E41-009B-4FE8-B66C-1C05CDD65295}" type="presParOf" srcId="{37010676-5E49-4E8A-AD6F-7EDFB303CFA1}" destId="{F2CACFB5-82AF-4BA4-B409-ADBFE5B47AC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F2C49E-2FBF-48F5-B9CF-63EB38CB0F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9FF49FF-2EA6-4267-934E-10D5DB07FCFF}">
      <dgm:prSet/>
      <dgm:spPr/>
      <dgm:t>
        <a:bodyPr/>
        <a:lstStyle/>
        <a:p>
          <a:r>
            <a:rPr lang="en-GB"/>
            <a:t>Helps prevent attacks but raises privacy concerns</a:t>
          </a:r>
          <a:endParaRPr lang="en-US"/>
        </a:p>
      </dgm:t>
    </dgm:pt>
    <dgm:pt modelId="{C84F1BF4-6AF5-45AF-B7D5-5152FBB8D79F}" type="parTrans" cxnId="{06FA6C21-5B81-4A8C-95D3-7D1864F8435D}">
      <dgm:prSet/>
      <dgm:spPr/>
      <dgm:t>
        <a:bodyPr/>
        <a:lstStyle/>
        <a:p>
          <a:endParaRPr lang="en-US"/>
        </a:p>
      </dgm:t>
    </dgm:pt>
    <dgm:pt modelId="{750636EC-4132-4732-8080-5CFE3F689E9A}" type="sibTrans" cxnId="{06FA6C21-5B81-4A8C-95D3-7D1864F8435D}">
      <dgm:prSet/>
      <dgm:spPr/>
      <dgm:t>
        <a:bodyPr/>
        <a:lstStyle/>
        <a:p>
          <a:endParaRPr lang="en-US"/>
        </a:p>
      </dgm:t>
    </dgm:pt>
    <dgm:pt modelId="{7C20B1B9-4801-4A57-9F96-6AA3EB5DBFF2}">
      <dgm:prSet/>
      <dgm:spPr/>
      <dgm:t>
        <a:bodyPr/>
        <a:lstStyle/>
        <a:p>
          <a:r>
            <a:rPr lang="en-GB"/>
            <a:t>Risk of mass data collection and misuse</a:t>
          </a:r>
          <a:endParaRPr lang="en-US"/>
        </a:p>
      </dgm:t>
    </dgm:pt>
    <dgm:pt modelId="{B127CA10-122E-4B10-A33B-B3CB3CB28A50}" type="parTrans" cxnId="{A757E550-21FC-4DA6-98A4-186F83148412}">
      <dgm:prSet/>
      <dgm:spPr/>
      <dgm:t>
        <a:bodyPr/>
        <a:lstStyle/>
        <a:p>
          <a:endParaRPr lang="en-US"/>
        </a:p>
      </dgm:t>
    </dgm:pt>
    <dgm:pt modelId="{280DE710-D0AC-4131-B075-44005989382A}" type="sibTrans" cxnId="{A757E550-21FC-4DA6-98A4-186F83148412}">
      <dgm:prSet/>
      <dgm:spPr/>
      <dgm:t>
        <a:bodyPr/>
        <a:lstStyle/>
        <a:p>
          <a:endParaRPr lang="en-US"/>
        </a:p>
      </dgm:t>
    </dgm:pt>
    <dgm:pt modelId="{A13269CA-03AB-4906-9ACD-8227F2965D76}">
      <dgm:prSet/>
      <dgm:spPr/>
      <dgm:t>
        <a:bodyPr/>
        <a:lstStyle/>
        <a:p>
          <a:r>
            <a:rPr lang="en-GB"/>
            <a:t>Oversight ensures fair and legal use independent regulators and legal checks are crucial </a:t>
          </a:r>
          <a:endParaRPr lang="en-US"/>
        </a:p>
      </dgm:t>
    </dgm:pt>
    <dgm:pt modelId="{9E121F91-65A5-424A-A8BA-D6A6F01E05B1}" type="parTrans" cxnId="{E9B472C8-D18D-4901-B06D-40B9A7F3D3A3}">
      <dgm:prSet/>
      <dgm:spPr/>
      <dgm:t>
        <a:bodyPr/>
        <a:lstStyle/>
        <a:p>
          <a:endParaRPr lang="en-US"/>
        </a:p>
      </dgm:t>
    </dgm:pt>
    <dgm:pt modelId="{99F0738D-B0FA-410A-88BD-8126B636415F}" type="sibTrans" cxnId="{E9B472C8-D18D-4901-B06D-40B9A7F3D3A3}">
      <dgm:prSet/>
      <dgm:spPr/>
      <dgm:t>
        <a:bodyPr/>
        <a:lstStyle/>
        <a:p>
          <a:endParaRPr lang="en-US"/>
        </a:p>
      </dgm:t>
    </dgm:pt>
    <dgm:pt modelId="{05504991-83E5-47F4-BC55-34EC787C2156}">
      <dgm:prSet/>
      <dgm:spPr/>
      <dgm:t>
        <a:bodyPr/>
        <a:lstStyle/>
        <a:p>
          <a:r>
            <a:rPr lang="en-GB"/>
            <a:t>Without safeguards, risks include government overreach and loss of public trust</a:t>
          </a:r>
          <a:endParaRPr lang="en-US"/>
        </a:p>
      </dgm:t>
    </dgm:pt>
    <dgm:pt modelId="{DC5D8CCC-B84B-401F-9F47-8CB41D33661A}" type="parTrans" cxnId="{5E296728-DFA5-4669-98C5-27E7063F1405}">
      <dgm:prSet/>
      <dgm:spPr/>
      <dgm:t>
        <a:bodyPr/>
        <a:lstStyle/>
        <a:p>
          <a:endParaRPr lang="en-US"/>
        </a:p>
      </dgm:t>
    </dgm:pt>
    <dgm:pt modelId="{7F758265-02D9-411C-B0D9-A7AB2D8302EB}" type="sibTrans" cxnId="{5E296728-DFA5-4669-98C5-27E7063F1405}">
      <dgm:prSet/>
      <dgm:spPr/>
      <dgm:t>
        <a:bodyPr/>
        <a:lstStyle/>
        <a:p>
          <a:endParaRPr lang="en-US"/>
        </a:p>
      </dgm:t>
    </dgm:pt>
    <dgm:pt modelId="{9C165168-BFB7-41AE-8696-D85A2039D2F4}">
      <dgm:prSet/>
      <dgm:spPr/>
      <dgm:t>
        <a:bodyPr/>
        <a:lstStyle/>
        <a:p>
          <a:r>
            <a:rPr lang="en-GB"/>
            <a:t>Balance is key: security vs. individual rights </a:t>
          </a:r>
          <a:endParaRPr lang="en-US"/>
        </a:p>
      </dgm:t>
    </dgm:pt>
    <dgm:pt modelId="{C06CBEED-228A-47DF-B354-7B3A0E362A09}" type="parTrans" cxnId="{2703D4BB-1108-4677-9E72-BA379B07DCBF}">
      <dgm:prSet/>
      <dgm:spPr/>
      <dgm:t>
        <a:bodyPr/>
        <a:lstStyle/>
        <a:p>
          <a:endParaRPr lang="en-US"/>
        </a:p>
      </dgm:t>
    </dgm:pt>
    <dgm:pt modelId="{AE5924AE-FCFC-4BA3-B8E9-068DB710888A}" type="sibTrans" cxnId="{2703D4BB-1108-4677-9E72-BA379B07DCBF}">
      <dgm:prSet/>
      <dgm:spPr/>
      <dgm:t>
        <a:bodyPr/>
        <a:lstStyle/>
        <a:p>
          <a:endParaRPr lang="en-US"/>
        </a:p>
      </dgm:t>
    </dgm:pt>
    <dgm:pt modelId="{E809C12D-3A29-4743-B4F9-E22EDA99629D}" type="pres">
      <dgm:prSet presAssocID="{BEF2C49E-2FBF-48F5-B9CF-63EB38CB0F76}" presName="root" presStyleCnt="0">
        <dgm:presLayoutVars>
          <dgm:dir/>
          <dgm:resizeHandles val="exact"/>
        </dgm:presLayoutVars>
      </dgm:prSet>
      <dgm:spPr/>
    </dgm:pt>
    <dgm:pt modelId="{E8851D05-762F-4E64-AD9C-D19AB2E832D3}" type="pres">
      <dgm:prSet presAssocID="{49FF49FF-2EA6-4267-934E-10D5DB07FCFF}" presName="compNode" presStyleCnt="0"/>
      <dgm:spPr/>
    </dgm:pt>
    <dgm:pt modelId="{CB24EC06-0CD2-4014-8EAF-CBDAC6AD2EF1}" type="pres">
      <dgm:prSet presAssocID="{49FF49FF-2EA6-4267-934E-10D5DB07FCFF}" presName="bgRect" presStyleLbl="bgShp" presStyleIdx="0" presStyleCnt="5"/>
      <dgm:spPr/>
    </dgm:pt>
    <dgm:pt modelId="{5ED1C97C-1920-4644-BAB7-05E1110263F3}" type="pres">
      <dgm:prSet presAssocID="{49FF49FF-2EA6-4267-934E-10D5DB07FCF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7B944DAB-4EC2-4F80-AF21-4556FC70CB41}" type="pres">
      <dgm:prSet presAssocID="{49FF49FF-2EA6-4267-934E-10D5DB07FCFF}" presName="spaceRect" presStyleCnt="0"/>
      <dgm:spPr/>
    </dgm:pt>
    <dgm:pt modelId="{56215D0E-CE0E-425D-9707-876D3E975769}" type="pres">
      <dgm:prSet presAssocID="{49FF49FF-2EA6-4267-934E-10D5DB07FCFF}" presName="parTx" presStyleLbl="revTx" presStyleIdx="0" presStyleCnt="5">
        <dgm:presLayoutVars>
          <dgm:chMax val="0"/>
          <dgm:chPref val="0"/>
        </dgm:presLayoutVars>
      </dgm:prSet>
      <dgm:spPr/>
    </dgm:pt>
    <dgm:pt modelId="{4EB83598-9BED-43AD-B3A5-A5DFBD5E0B62}" type="pres">
      <dgm:prSet presAssocID="{750636EC-4132-4732-8080-5CFE3F689E9A}" presName="sibTrans" presStyleCnt="0"/>
      <dgm:spPr/>
    </dgm:pt>
    <dgm:pt modelId="{54E66E5E-039C-4FC1-8D4F-C4F8EAF8E7D2}" type="pres">
      <dgm:prSet presAssocID="{7C20B1B9-4801-4A57-9F96-6AA3EB5DBFF2}" presName="compNode" presStyleCnt="0"/>
      <dgm:spPr/>
    </dgm:pt>
    <dgm:pt modelId="{67500679-28BB-4D1F-B6C8-8389E709F983}" type="pres">
      <dgm:prSet presAssocID="{7C20B1B9-4801-4A57-9F96-6AA3EB5DBFF2}" presName="bgRect" presStyleLbl="bgShp" presStyleIdx="1" presStyleCnt="5"/>
      <dgm:spPr/>
    </dgm:pt>
    <dgm:pt modelId="{7D11E920-AC83-48B5-8F97-2AE9543541FF}" type="pres">
      <dgm:prSet presAssocID="{7C20B1B9-4801-4A57-9F96-6AA3EB5DBFF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47CF12B4-8749-48C8-8AFC-E5800FCA2FCF}" type="pres">
      <dgm:prSet presAssocID="{7C20B1B9-4801-4A57-9F96-6AA3EB5DBFF2}" presName="spaceRect" presStyleCnt="0"/>
      <dgm:spPr/>
    </dgm:pt>
    <dgm:pt modelId="{80E47807-23A0-4C5D-8DCB-DA0E80018920}" type="pres">
      <dgm:prSet presAssocID="{7C20B1B9-4801-4A57-9F96-6AA3EB5DBFF2}" presName="parTx" presStyleLbl="revTx" presStyleIdx="1" presStyleCnt="5">
        <dgm:presLayoutVars>
          <dgm:chMax val="0"/>
          <dgm:chPref val="0"/>
        </dgm:presLayoutVars>
      </dgm:prSet>
      <dgm:spPr/>
    </dgm:pt>
    <dgm:pt modelId="{28ED3247-4006-4A28-8ECE-2802C3BA3AE6}" type="pres">
      <dgm:prSet presAssocID="{280DE710-D0AC-4131-B075-44005989382A}" presName="sibTrans" presStyleCnt="0"/>
      <dgm:spPr/>
    </dgm:pt>
    <dgm:pt modelId="{4E881C5F-5B7E-420D-80E1-D78006D7790A}" type="pres">
      <dgm:prSet presAssocID="{A13269CA-03AB-4906-9ACD-8227F2965D76}" presName="compNode" presStyleCnt="0"/>
      <dgm:spPr/>
    </dgm:pt>
    <dgm:pt modelId="{BAA4B261-D411-47AC-9698-1E684820E08E}" type="pres">
      <dgm:prSet presAssocID="{A13269CA-03AB-4906-9ACD-8227F2965D76}" presName="bgRect" presStyleLbl="bgShp" presStyleIdx="2" presStyleCnt="5"/>
      <dgm:spPr/>
    </dgm:pt>
    <dgm:pt modelId="{169ED394-4460-4726-B478-125014DE5129}" type="pres">
      <dgm:prSet presAssocID="{A13269CA-03AB-4906-9ACD-8227F2965D7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25E0A42-9356-4941-8D44-90C436FD2873}" type="pres">
      <dgm:prSet presAssocID="{A13269CA-03AB-4906-9ACD-8227F2965D76}" presName="spaceRect" presStyleCnt="0"/>
      <dgm:spPr/>
    </dgm:pt>
    <dgm:pt modelId="{BAE7DCAF-63E0-4D73-BD53-EE913B774525}" type="pres">
      <dgm:prSet presAssocID="{A13269CA-03AB-4906-9ACD-8227F2965D76}" presName="parTx" presStyleLbl="revTx" presStyleIdx="2" presStyleCnt="5">
        <dgm:presLayoutVars>
          <dgm:chMax val="0"/>
          <dgm:chPref val="0"/>
        </dgm:presLayoutVars>
      </dgm:prSet>
      <dgm:spPr/>
    </dgm:pt>
    <dgm:pt modelId="{2CA7D405-F97B-4BC8-A66F-244AEE4DA54E}" type="pres">
      <dgm:prSet presAssocID="{99F0738D-B0FA-410A-88BD-8126B636415F}" presName="sibTrans" presStyleCnt="0"/>
      <dgm:spPr/>
    </dgm:pt>
    <dgm:pt modelId="{467920B7-9F8F-4ACC-BCEE-F3A033A694C2}" type="pres">
      <dgm:prSet presAssocID="{05504991-83E5-47F4-BC55-34EC787C2156}" presName="compNode" presStyleCnt="0"/>
      <dgm:spPr/>
    </dgm:pt>
    <dgm:pt modelId="{08783FE0-7B66-4398-AFC5-141C0C396022}" type="pres">
      <dgm:prSet presAssocID="{05504991-83E5-47F4-BC55-34EC787C2156}" presName="bgRect" presStyleLbl="bgShp" presStyleIdx="3" presStyleCnt="5"/>
      <dgm:spPr/>
    </dgm:pt>
    <dgm:pt modelId="{5B67A26F-D754-4F1A-9C90-4DA22E37EAEE}" type="pres">
      <dgm:prSet presAssocID="{05504991-83E5-47F4-BC55-34EC787C21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D38AE9FF-F7D3-4089-8B27-20ED5F037811}" type="pres">
      <dgm:prSet presAssocID="{05504991-83E5-47F4-BC55-34EC787C2156}" presName="spaceRect" presStyleCnt="0"/>
      <dgm:spPr/>
    </dgm:pt>
    <dgm:pt modelId="{16838917-267B-4531-BCFB-ACB060C82B47}" type="pres">
      <dgm:prSet presAssocID="{05504991-83E5-47F4-BC55-34EC787C2156}" presName="parTx" presStyleLbl="revTx" presStyleIdx="3" presStyleCnt="5">
        <dgm:presLayoutVars>
          <dgm:chMax val="0"/>
          <dgm:chPref val="0"/>
        </dgm:presLayoutVars>
      </dgm:prSet>
      <dgm:spPr/>
    </dgm:pt>
    <dgm:pt modelId="{F908E368-D9B3-4342-A8AB-F5B19515FB08}" type="pres">
      <dgm:prSet presAssocID="{7F758265-02D9-411C-B0D9-A7AB2D8302EB}" presName="sibTrans" presStyleCnt="0"/>
      <dgm:spPr/>
    </dgm:pt>
    <dgm:pt modelId="{02AFC183-C342-47F4-87AC-1ECF0C954B0F}" type="pres">
      <dgm:prSet presAssocID="{9C165168-BFB7-41AE-8696-D85A2039D2F4}" presName="compNode" presStyleCnt="0"/>
      <dgm:spPr/>
    </dgm:pt>
    <dgm:pt modelId="{F6CA21D4-3ADA-4CBF-950F-96915AF94463}" type="pres">
      <dgm:prSet presAssocID="{9C165168-BFB7-41AE-8696-D85A2039D2F4}" presName="bgRect" presStyleLbl="bgShp" presStyleIdx="4" presStyleCnt="5"/>
      <dgm:spPr/>
    </dgm:pt>
    <dgm:pt modelId="{9AFB00B4-F8B8-4323-8138-00BF4DE9A469}" type="pres">
      <dgm:prSet presAssocID="{9C165168-BFB7-41AE-8696-D85A2039D2F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757E5F5-F057-4516-91CD-6FAC062E08FE}" type="pres">
      <dgm:prSet presAssocID="{9C165168-BFB7-41AE-8696-D85A2039D2F4}" presName="spaceRect" presStyleCnt="0"/>
      <dgm:spPr/>
    </dgm:pt>
    <dgm:pt modelId="{95897ED2-336B-4988-86FE-3E34CC0D2B74}" type="pres">
      <dgm:prSet presAssocID="{9C165168-BFB7-41AE-8696-D85A2039D2F4}" presName="parTx" presStyleLbl="revTx" presStyleIdx="4" presStyleCnt="5">
        <dgm:presLayoutVars>
          <dgm:chMax val="0"/>
          <dgm:chPref val="0"/>
        </dgm:presLayoutVars>
      </dgm:prSet>
      <dgm:spPr/>
    </dgm:pt>
  </dgm:ptLst>
  <dgm:cxnLst>
    <dgm:cxn modelId="{633B2E1C-D587-4398-9C38-2D4E8879E3C6}" type="presOf" srcId="{A13269CA-03AB-4906-9ACD-8227F2965D76}" destId="{BAE7DCAF-63E0-4D73-BD53-EE913B774525}" srcOrd="0" destOrd="0" presId="urn:microsoft.com/office/officeart/2018/2/layout/IconVerticalSolidList"/>
    <dgm:cxn modelId="{06FA6C21-5B81-4A8C-95D3-7D1864F8435D}" srcId="{BEF2C49E-2FBF-48F5-B9CF-63EB38CB0F76}" destId="{49FF49FF-2EA6-4267-934E-10D5DB07FCFF}" srcOrd="0" destOrd="0" parTransId="{C84F1BF4-6AF5-45AF-B7D5-5152FBB8D79F}" sibTransId="{750636EC-4132-4732-8080-5CFE3F689E9A}"/>
    <dgm:cxn modelId="{5E296728-DFA5-4669-98C5-27E7063F1405}" srcId="{BEF2C49E-2FBF-48F5-B9CF-63EB38CB0F76}" destId="{05504991-83E5-47F4-BC55-34EC787C2156}" srcOrd="3" destOrd="0" parTransId="{DC5D8CCC-B84B-401F-9F47-8CB41D33661A}" sibTransId="{7F758265-02D9-411C-B0D9-A7AB2D8302EB}"/>
    <dgm:cxn modelId="{BEFC7F30-5225-4BCD-93FE-F6F4F2F85C80}" type="presOf" srcId="{7C20B1B9-4801-4A57-9F96-6AA3EB5DBFF2}" destId="{80E47807-23A0-4C5D-8DCB-DA0E80018920}" srcOrd="0" destOrd="0" presId="urn:microsoft.com/office/officeart/2018/2/layout/IconVerticalSolidList"/>
    <dgm:cxn modelId="{3977333E-8483-42CA-BA62-DE84EB36A4F3}" type="presOf" srcId="{49FF49FF-2EA6-4267-934E-10D5DB07FCFF}" destId="{56215D0E-CE0E-425D-9707-876D3E975769}" srcOrd="0" destOrd="0" presId="urn:microsoft.com/office/officeart/2018/2/layout/IconVerticalSolidList"/>
    <dgm:cxn modelId="{A757E550-21FC-4DA6-98A4-186F83148412}" srcId="{BEF2C49E-2FBF-48F5-B9CF-63EB38CB0F76}" destId="{7C20B1B9-4801-4A57-9F96-6AA3EB5DBFF2}" srcOrd="1" destOrd="0" parTransId="{B127CA10-122E-4B10-A33B-B3CB3CB28A50}" sibTransId="{280DE710-D0AC-4131-B075-44005989382A}"/>
    <dgm:cxn modelId="{71566881-316D-438F-93B9-3311DDADA1E6}" type="presOf" srcId="{BEF2C49E-2FBF-48F5-B9CF-63EB38CB0F76}" destId="{E809C12D-3A29-4743-B4F9-E22EDA99629D}" srcOrd="0" destOrd="0" presId="urn:microsoft.com/office/officeart/2018/2/layout/IconVerticalSolidList"/>
    <dgm:cxn modelId="{435B419F-A053-419E-8298-A08FEAEABE64}" type="presOf" srcId="{9C165168-BFB7-41AE-8696-D85A2039D2F4}" destId="{95897ED2-336B-4988-86FE-3E34CC0D2B74}" srcOrd="0" destOrd="0" presId="urn:microsoft.com/office/officeart/2018/2/layout/IconVerticalSolidList"/>
    <dgm:cxn modelId="{2703D4BB-1108-4677-9E72-BA379B07DCBF}" srcId="{BEF2C49E-2FBF-48F5-B9CF-63EB38CB0F76}" destId="{9C165168-BFB7-41AE-8696-D85A2039D2F4}" srcOrd="4" destOrd="0" parTransId="{C06CBEED-228A-47DF-B354-7B3A0E362A09}" sibTransId="{AE5924AE-FCFC-4BA3-B8E9-068DB710888A}"/>
    <dgm:cxn modelId="{E9B472C8-D18D-4901-B06D-40B9A7F3D3A3}" srcId="{BEF2C49E-2FBF-48F5-B9CF-63EB38CB0F76}" destId="{A13269CA-03AB-4906-9ACD-8227F2965D76}" srcOrd="2" destOrd="0" parTransId="{9E121F91-65A5-424A-A8BA-D6A6F01E05B1}" sibTransId="{99F0738D-B0FA-410A-88BD-8126B636415F}"/>
    <dgm:cxn modelId="{EB1635C9-82B8-4ED5-AE5C-F7CFF2256F1A}" type="presOf" srcId="{05504991-83E5-47F4-BC55-34EC787C2156}" destId="{16838917-267B-4531-BCFB-ACB060C82B47}" srcOrd="0" destOrd="0" presId="urn:microsoft.com/office/officeart/2018/2/layout/IconVerticalSolidList"/>
    <dgm:cxn modelId="{52AD0EFB-5055-468F-A8CC-19041772690E}" type="presParOf" srcId="{E809C12D-3A29-4743-B4F9-E22EDA99629D}" destId="{E8851D05-762F-4E64-AD9C-D19AB2E832D3}" srcOrd="0" destOrd="0" presId="urn:microsoft.com/office/officeart/2018/2/layout/IconVerticalSolidList"/>
    <dgm:cxn modelId="{1BF5266F-12FF-448D-8255-9E7885E908C3}" type="presParOf" srcId="{E8851D05-762F-4E64-AD9C-D19AB2E832D3}" destId="{CB24EC06-0CD2-4014-8EAF-CBDAC6AD2EF1}" srcOrd="0" destOrd="0" presId="urn:microsoft.com/office/officeart/2018/2/layout/IconVerticalSolidList"/>
    <dgm:cxn modelId="{59EDBA0F-5CCB-4187-BE69-11CCBDC9613D}" type="presParOf" srcId="{E8851D05-762F-4E64-AD9C-D19AB2E832D3}" destId="{5ED1C97C-1920-4644-BAB7-05E1110263F3}" srcOrd="1" destOrd="0" presId="urn:microsoft.com/office/officeart/2018/2/layout/IconVerticalSolidList"/>
    <dgm:cxn modelId="{215C0845-D8B7-4467-8EC7-ABB622F29615}" type="presParOf" srcId="{E8851D05-762F-4E64-AD9C-D19AB2E832D3}" destId="{7B944DAB-4EC2-4F80-AF21-4556FC70CB41}" srcOrd="2" destOrd="0" presId="urn:microsoft.com/office/officeart/2018/2/layout/IconVerticalSolidList"/>
    <dgm:cxn modelId="{84076035-BE58-4111-8DAC-02B85336DBBF}" type="presParOf" srcId="{E8851D05-762F-4E64-AD9C-D19AB2E832D3}" destId="{56215D0E-CE0E-425D-9707-876D3E975769}" srcOrd="3" destOrd="0" presId="urn:microsoft.com/office/officeart/2018/2/layout/IconVerticalSolidList"/>
    <dgm:cxn modelId="{AEF4C6CB-42FA-4984-8257-45C9F0EBF47D}" type="presParOf" srcId="{E809C12D-3A29-4743-B4F9-E22EDA99629D}" destId="{4EB83598-9BED-43AD-B3A5-A5DFBD5E0B62}" srcOrd="1" destOrd="0" presId="urn:microsoft.com/office/officeart/2018/2/layout/IconVerticalSolidList"/>
    <dgm:cxn modelId="{102D0779-3BCC-4960-92FC-1E59D5097AAF}" type="presParOf" srcId="{E809C12D-3A29-4743-B4F9-E22EDA99629D}" destId="{54E66E5E-039C-4FC1-8D4F-C4F8EAF8E7D2}" srcOrd="2" destOrd="0" presId="urn:microsoft.com/office/officeart/2018/2/layout/IconVerticalSolidList"/>
    <dgm:cxn modelId="{8D474CA7-2FF4-40B5-BC09-227BBFF726D7}" type="presParOf" srcId="{54E66E5E-039C-4FC1-8D4F-C4F8EAF8E7D2}" destId="{67500679-28BB-4D1F-B6C8-8389E709F983}" srcOrd="0" destOrd="0" presId="urn:microsoft.com/office/officeart/2018/2/layout/IconVerticalSolidList"/>
    <dgm:cxn modelId="{37E345F9-14C7-4DCE-84C2-9EF45E76D1BA}" type="presParOf" srcId="{54E66E5E-039C-4FC1-8D4F-C4F8EAF8E7D2}" destId="{7D11E920-AC83-48B5-8F97-2AE9543541FF}" srcOrd="1" destOrd="0" presId="urn:microsoft.com/office/officeart/2018/2/layout/IconVerticalSolidList"/>
    <dgm:cxn modelId="{B55C4B80-72C1-4E6C-A977-42062B31A434}" type="presParOf" srcId="{54E66E5E-039C-4FC1-8D4F-C4F8EAF8E7D2}" destId="{47CF12B4-8749-48C8-8AFC-E5800FCA2FCF}" srcOrd="2" destOrd="0" presId="urn:microsoft.com/office/officeart/2018/2/layout/IconVerticalSolidList"/>
    <dgm:cxn modelId="{FE118C19-8483-458F-B644-78342275047F}" type="presParOf" srcId="{54E66E5E-039C-4FC1-8D4F-C4F8EAF8E7D2}" destId="{80E47807-23A0-4C5D-8DCB-DA0E80018920}" srcOrd="3" destOrd="0" presId="urn:microsoft.com/office/officeart/2018/2/layout/IconVerticalSolidList"/>
    <dgm:cxn modelId="{0BEE3E8F-B357-4D29-8C31-869BF4E4C79A}" type="presParOf" srcId="{E809C12D-3A29-4743-B4F9-E22EDA99629D}" destId="{28ED3247-4006-4A28-8ECE-2802C3BA3AE6}" srcOrd="3" destOrd="0" presId="urn:microsoft.com/office/officeart/2018/2/layout/IconVerticalSolidList"/>
    <dgm:cxn modelId="{134064E0-1AB2-4335-B079-F2CDEA36DCA9}" type="presParOf" srcId="{E809C12D-3A29-4743-B4F9-E22EDA99629D}" destId="{4E881C5F-5B7E-420D-80E1-D78006D7790A}" srcOrd="4" destOrd="0" presId="urn:microsoft.com/office/officeart/2018/2/layout/IconVerticalSolidList"/>
    <dgm:cxn modelId="{97AC0D30-31B8-41DA-9C78-3890AE0EDB94}" type="presParOf" srcId="{4E881C5F-5B7E-420D-80E1-D78006D7790A}" destId="{BAA4B261-D411-47AC-9698-1E684820E08E}" srcOrd="0" destOrd="0" presId="urn:microsoft.com/office/officeart/2018/2/layout/IconVerticalSolidList"/>
    <dgm:cxn modelId="{32122F4C-99D1-4FBC-8DB9-21977AD89E95}" type="presParOf" srcId="{4E881C5F-5B7E-420D-80E1-D78006D7790A}" destId="{169ED394-4460-4726-B478-125014DE5129}" srcOrd="1" destOrd="0" presId="urn:microsoft.com/office/officeart/2018/2/layout/IconVerticalSolidList"/>
    <dgm:cxn modelId="{EDF21680-64F0-43E8-9C26-AA18D98436FE}" type="presParOf" srcId="{4E881C5F-5B7E-420D-80E1-D78006D7790A}" destId="{D25E0A42-9356-4941-8D44-90C436FD2873}" srcOrd="2" destOrd="0" presId="urn:microsoft.com/office/officeart/2018/2/layout/IconVerticalSolidList"/>
    <dgm:cxn modelId="{324C5709-F6E1-4D80-BBDB-59482321549D}" type="presParOf" srcId="{4E881C5F-5B7E-420D-80E1-D78006D7790A}" destId="{BAE7DCAF-63E0-4D73-BD53-EE913B774525}" srcOrd="3" destOrd="0" presId="urn:microsoft.com/office/officeart/2018/2/layout/IconVerticalSolidList"/>
    <dgm:cxn modelId="{B2ACCD95-4870-4647-BA5A-82FD96D2CDAF}" type="presParOf" srcId="{E809C12D-3A29-4743-B4F9-E22EDA99629D}" destId="{2CA7D405-F97B-4BC8-A66F-244AEE4DA54E}" srcOrd="5" destOrd="0" presId="urn:microsoft.com/office/officeart/2018/2/layout/IconVerticalSolidList"/>
    <dgm:cxn modelId="{76153228-61E8-4E45-BB64-2380EF85EFBB}" type="presParOf" srcId="{E809C12D-3A29-4743-B4F9-E22EDA99629D}" destId="{467920B7-9F8F-4ACC-BCEE-F3A033A694C2}" srcOrd="6" destOrd="0" presId="urn:microsoft.com/office/officeart/2018/2/layout/IconVerticalSolidList"/>
    <dgm:cxn modelId="{386B3DDE-CFA0-4D7D-8934-1E224CAAC531}" type="presParOf" srcId="{467920B7-9F8F-4ACC-BCEE-F3A033A694C2}" destId="{08783FE0-7B66-4398-AFC5-141C0C396022}" srcOrd="0" destOrd="0" presId="urn:microsoft.com/office/officeart/2018/2/layout/IconVerticalSolidList"/>
    <dgm:cxn modelId="{577FB0CD-9878-4F57-8CE5-F7C43DF96CED}" type="presParOf" srcId="{467920B7-9F8F-4ACC-BCEE-F3A033A694C2}" destId="{5B67A26F-D754-4F1A-9C90-4DA22E37EAEE}" srcOrd="1" destOrd="0" presId="urn:microsoft.com/office/officeart/2018/2/layout/IconVerticalSolidList"/>
    <dgm:cxn modelId="{16501470-F5A5-44CE-8055-5C4D092A5F0F}" type="presParOf" srcId="{467920B7-9F8F-4ACC-BCEE-F3A033A694C2}" destId="{D38AE9FF-F7D3-4089-8B27-20ED5F037811}" srcOrd="2" destOrd="0" presId="urn:microsoft.com/office/officeart/2018/2/layout/IconVerticalSolidList"/>
    <dgm:cxn modelId="{866A9B68-BBB6-4FC7-8FB0-A31BFD56507F}" type="presParOf" srcId="{467920B7-9F8F-4ACC-BCEE-F3A033A694C2}" destId="{16838917-267B-4531-BCFB-ACB060C82B47}" srcOrd="3" destOrd="0" presId="urn:microsoft.com/office/officeart/2018/2/layout/IconVerticalSolidList"/>
    <dgm:cxn modelId="{2C848D65-71EF-4214-8FD9-9EEE2BA5F039}" type="presParOf" srcId="{E809C12D-3A29-4743-B4F9-E22EDA99629D}" destId="{F908E368-D9B3-4342-A8AB-F5B19515FB08}" srcOrd="7" destOrd="0" presId="urn:microsoft.com/office/officeart/2018/2/layout/IconVerticalSolidList"/>
    <dgm:cxn modelId="{01E44064-94F5-4C9B-A8C4-EFD665AFFCAF}" type="presParOf" srcId="{E809C12D-3A29-4743-B4F9-E22EDA99629D}" destId="{02AFC183-C342-47F4-87AC-1ECF0C954B0F}" srcOrd="8" destOrd="0" presId="urn:microsoft.com/office/officeart/2018/2/layout/IconVerticalSolidList"/>
    <dgm:cxn modelId="{02CBA78F-E1CC-408F-B524-D2BBFB82AEC7}" type="presParOf" srcId="{02AFC183-C342-47F4-87AC-1ECF0C954B0F}" destId="{F6CA21D4-3ADA-4CBF-950F-96915AF94463}" srcOrd="0" destOrd="0" presId="urn:microsoft.com/office/officeart/2018/2/layout/IconVerticalSolidList"/>
    <dgm:cxn modelId="{F94FFEAE-A3C0-41BD-926C-5B8B243F2465}" type="presParOf" srcId="{02AFC183-C342-47F4-87AC-1ECF0C954B0F}" destId="{9AFB00B4-F8B8-4323-8138-00BF4DE9A469}" srcOrd="1" destOrd="0" presId="urn:microsoft.com/office/officeart/2018/2/layout/IconVerticalSolidList"/>
    <dgm:cxn modelId="{92BE6514-D58D-4285-AFA0-79426A1F880B}" type="presParOf" srcId="{02AFC183-C342-47F4-87AC-1ECF0C954B0F}" destId="{6757E5F5-F057-4516-91CD-6FAC062E08FE}" srcOrd="2" destOrd="0" presId="urn:microsoft.com/office/officeart/2018/2/layout/IconVerticalSolidList"/>
    <dgm:cxn modelId="{BCC6B219-1717-4A55-B85F-6DC5C0EFE123}" type="presParOf" srcId="{02AFC183-C342-47F4-87AC-1ECF0C954B0F}" destId="{95897ED2-336B-4988-86FE-3E34CC0D2B7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DF1617-CF2E-402F-8457-8C4478E91BE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950FF33-9DCC-4194-8FA3-5145694ACEF1}">
      <dgm:prSet/>
      <dgm:spPr/>
      <dgm:t>
        <a:bodyPr/>
        <a:lstStyle/>
        <a:p>
          <a:r>
            <a:rPr lang="en-GB">
              <a:latin typeface="Calibri"/>
              <a:ea typeface="Calibri"/>
              <a:cs typeface="Calibri"/>
            </a:rPr>
            <a:t>Violation of privacy rights </a:t>
          </a:r>
          <a:endParaRPr lang="en-US">
            <a:latin typeface="Calibri"/>
            <a:ea typeface="Calibri"/>
            <a:cs typeface="Calibri"/>
          </a:endParaRPr>
        </a:p>
      </dgm:t>
    </dgm:pt>
    <dgm:pt modelId="{F3C38C65-D647-4194-A0B4-788BDE2C4D97}" type="parTrans" cxnId="{80414318-364B-41F4-B6D1-BB331236ADA1}">
      <dgm:prSet/>
      <dgm:spPr/>
      <dgm:t>
        <a:bodyPr/>
        <a:lstStyle/>
        <a:p>
          <a:endParaRPr lang="en-US"/>
        </a:p>
      </dgm:t>
    </dgm:pt>
    <dgm:pt modelId="{FE1F8537-17CE-4EEE-A2E9-F1CD4BB2FE46}" type="sibTrans" cxnId="{80414318-364B-41F4-B6D1-BB331236ADA1}">
      <dgm:prSet/>
      <dgm:spPr/>
      <dgm:t>
        <a:bodyPr/>
        <a:lstStyle/>
        <a:p>
          <a:endParaRPr lang="en-US"/>
        </a:p>
      </dgm:t>
    </dgm:pt>
    <dgm:pt modelId="{BBB50DF0-49D1-47C1-80CB-4E1D65B91230}">
      <dgm:prSet/>
      <dgm:spPr/>
      <dgm:t>
        <a:bodyPr/>
        <a:lstStyle/>
        <a:p>
          <a:r>
            <a:rPr lang="en-GB">
              <a:latin typeface="Calibri"/>
              <a:ea typeface="Calibri"/>
              <a:cs typeface="Calibri"/>
            </a:rPr>
            <a:t>Misuse of surveillance data</a:t>
          </a:r>
          <a:endParaRPr lang="en-US">
            <a:latin typeface="Calibri"/>
            <a:ea typeface="Calibri"/>
            <a:cs typeface="Calibri"/>
          </a:endParaRPr>
        </a:p>
      </dgm:t>
    </dgm:pt>
    <dgm:pt modelId="{57ADC16E-E39F-43CA-8F13-65993B383A70}" type="parTrans" cxnId="{93AFD3DC-4B37-4F1B-9D5D-39D6680BBCB9}">
      <dgm:prSet/>
      <dgm:spPr/>
      <dgm:t>
        <a:bodyPr/>
        <a:lstStyle/>
        <a:p>
          <a:endParaRPr lang="en-US"/>
        </a:p>
      </dgm:t>
    </dgm:pt>
    <dgm:pt modelId="{B95D7667-D57E-4FA7-9459-791F99D66837}" type="sibTrans" cxnId="{93AFD3DC-4B37-4F1B-9D5D-39D6680BBCB9}">
      <dgm:prSet/>
      <dgm:spPr/>
      <dgm:t>
        <a:bodyPr/>
        <a:lstStyle/>
        <a:p>
          <a:endParaRPr lang="en-US"/>
        </a:p>
      </dgm:t>
    </dgm:pt>
    <dgm:pt modelId="{745146DB-80FA-4B2D-8870-AD1296759693}">
      <dgm:prSet/>
      <dgm:spPr/>
      <dgm:t>
        <a:bodyPr/>
        <a:lstStyle/>
        <a:p>
          <a:r>
            <a:rPr lang="en-GB">
              <a:latin typeface="Calibri"/>
              <a:ea typeface="Calibri"/>
              <a:cs typeface="Calibri"/>
            </a:rPr>
            <a:t>Discrimination </a:t>
          </a:r>
          <a:endParaRPr lang="en-US">
            <a:latin typeface="Calibri"/>
            <a:ea typeface="Calibri"/>
            <a:cs typeface="Calibri"/>
          </a:endParaRPr>
        </a:p>
      </dgm:t>
    </dgm:pt>
    <dgm:pt modelId="{37C3BE83-2538-4B93-A9AA-5D63FD07A507}" type="parTrans" cxnId="{C9A03855-B7AB-4DAD-A67A-1A8940E59920}">
      <dgm:prSet/>
      <dgm:spPr/>
      <dgm:t>
        <a:bodyPr/>
        <a:lstStyle/>
        <a:p>
          <a:endParaRPr lang="en-US"/>
        </a:p>
      </dgm:t>
    </dgm:pt>
    <dgm:pt modelId="{32A165EC-7C39-40D3-A159-AFB6393672C1}" type="sibTrans" cxnId="{C9A03855-B7AB-4DAD-A67A-1A8940E59920}">
      <dgm:prSet/>
      <dgm:spPr/>
      <dgm:t>
        <a:bodyPr/>
        <a:lstStyle/>
        <a:p>
          <a:endParaRPr lang="en-US"/>
        </a:p>
      </dgm:t>
    </dgm:pt>
    <dgm:pt modelId="{BD9FF22D-1A92-464F-8755-2AA1A6665AE6}">
      <dgm:prSet/>
      <dgm:spPr/>
      <dgm:t>
        <a:bodyPr/>
        <a:lstStyle/>
        <a:p>
          <a:r>
            <a:rPr lang="en-GB">
              <a:latin typeface="Calibri"/>
              <a:ea typeface="Calibri"/>
              <a:cs typeface="Calibri"/>
            </a:rPr>
            <a:t>Cyberthreats or online harassment.</a:t>
          </a:r>
          <a:endParaRPr lang="en-US">
            <a:latin typeface="Calibri"/>
            <a:ea typeface="Calibri"/>
            <a:cs typeface="Calibri"/>
          </a:endParaRPr>
        </a:p>
      </dgm:t>
    </dgm:pt>
    <dgm:pt modelId="{042CAD48-9755-4732-BBC4-FBC7319254EB}" type="parTrans" cxnId="{574900DE-EF63-407F-A2F9-E9126BD39C56}">
      <dgm:prSet/>
      <dgm:spPr/>
      <dgm:t>
        <a:bodyPr/>
        <a:lstStyle/>
        <a:p>
          <a:endParaRPr lang="en-US"/>
        </a:p>
      </dgm:t>
    </dgm:pt>
    <dgm:pt modelId="{93843640-8953-4127-9FE8-8FB64C403048}" type="sibTrans" cxnId="{574900DE-EF63-407F-A2F9-E9126BD39C56}">
      <dgm:prSet/>
      <dgm:spPr/>
      <dgm:t>
        <a:bodyPr/>
        <a:lstStyle/>
        <a:p>
          <a:endParaRPr lang="en-US"/>
        </a:p>
      </dgm:t>
    </dgm:pt>
    <dgm:pt modelId="{1548E1C2-A6C4-4181-B665-7C3ADD97BC90}">
      <dgm:prSet/>
      <dgm:spPr/>
      <dgm:t>
        <a:bodyPr/>
        <a:lstStyle/>
        <a:p>
          <a:pPr rtl="0"/>
          <a:r>
            <a:rPr lang="en-GB">
              <a:latin typeface="Calibri"/>
              <a:ea typeface="Calibri"/>
              <a:cs typeface="Calibri"/>
            </a:rPr>
            <a:t>(Lyon 2002)</a:t>
          </a:r>
          <a:r>
            <a:rPr lang="en-GB">
              <a:solidFill>
                <a:srgbClr val="000000"/>
              </a:solidFill>
              <a:latin typeface="Calibri"/>
              <a:ea typeface="Calibri"/>
              <a:cs typeface="Calibri"/>
            </a:rPr>
            <a:t> </a:t>
          </a:r>
          <a:r>
            <a:rPr lang="en-GB">
              <a:solidFill>
                <a:schemeClr val="bg1"/>
              </a:solidFill>
              <a:latin typeface="Calibri"/>
              <a:ea typeface="Calibri"/>
              <a:cs typeface="Calibri"/>
            </a:rPr>
            <a:t>(College of Policing, 2021)</a:t>
          </a:r>
          <a:endParaRPr lang="en-US">
            <a:solidFill>
              <a:schemeClr val="bg1"/>
            </a:solidFill>
          </a:endParaRPr>
        </a:p>
      </dgm:t>
    </dgm:pt>
    <dgm:pt modelId="{3C0B1E90-4120-4319-8F5A-FFE51DD40071}" type="parTrans" cxnId="{FABB2F00-6223-418F-B553-2610B7FF6FC3}">
      <dgm:prSet/>
      <dgm:spPr/>
      <dgm:t>
        <a:bodyPr/>
        <a:lstStyle/>
        <a:p>
          <a:endParaRPr lang="en-US"/>
        </a:p>
      </dgm:t>
    </dgm:pt>
    <dgm:pt modelId="{B29DD921-5103-461D-9A8D-0FC345C7315B}" type="sibTrans" cxnId="{FABB2F00-6223-418F-B553-2610B7FF6FC3}">
      <dgm:prSet/>
      <dgm:spPr/>
      <dgm:t>
        <a:bodyPr/>
        <a:lstStyle/>
        <a:p>
          <a:endParaRPr lang="en-US"/>
        </a:p>
      </dgm:t>
    </dgm:pt>
    <dgm:pt modelId="{69D43C57-B6C6-4B8C-8C23-C675A23DD414}" type="pres">
      <dgm:prSet presAssocID="{82DF1617-CF2E-402F-8457-8C4478E91BEF}" presName="linear" presStyleCnt="0">
        <dgm:presLayoutVars>
          <dgm:animLvl val="lvl"/>
          <dgm:resizeHandles val="exact"/>
        </dgm:presLayoutVars>
      </dgm:prSet>
      <dgm:spPr/>
    </dgm:pt>
    <dgm:pt modelId="{26400FC4-13E4-4DF7-ABF5-C99655C96F3F}" type="pres">
      <dgm:prSet presAssocID="{6950FF33-9DCC-4194-8FA3-5145694ACEF1}" presName="parentText" presStyleLbl="node1" presStyleIdx="0" presStyleCnt="5">
        <dgm:presLayoutVars>
          <dgm:chMax val="0"/>
          <dgm:bulletEnabled val="1"/>
        </dgm:presLayoutVars>
      </dgm:prSet>
      <dgm:spPr/>
    </dgm:pt>
    <dgm:pt modelId="{9F552FDC-5C9E-479E-80EF-243CDE47341B}" type="pres">
      <dgm:prSet presAssocID="{FE1F8537-17CE-4EEE-A2E9-F1CD4BB2FE46}" presName="spacer" presStyleCnt="0"/>
      <dgm:spPr/>
    </dgm:pt>
    <dgm:pt modelId="{856D052A-C0EA-44A9-A8E0-5543BC66D730}" type="pres">
      <dgm:prSet presAssocID="{BBB50DF0-49D1-47C1-80CB-4E1D65B91230}" presName="parentText" presStyleLbl="node1" presStyleIdx="1" presStyleCnt="5">
        <dgm:presLayoutVars>
          <dgm:chMax val="0"/>
          <dgm:bulletEnabled val="1"/>
        </dgm:presLayoutVars>
      </dgm:prSet>
      <dgm:spPr/>
    </dgm:pt>
    <dgm:pt modelId="{40DD03DC-249B-49F8-80E5-29C0530C2E71}" type="pres">
      <dgm:prSet presAssocID="{B95D7667-D57E-4FA7-9459-791F99D66837}" presName="spacer" presStyleCnt="0"/>
      <dgm:spPr/>
    </dgm:pt>
    <dgm:pt modelId="{CC80A6A2-E47E-4590-BAA3-CDC03BD7C91A}" type="pres">
      <dgm:prSet presAssocID="{745146DB-80FA-4B2D-8870-AD1296759693}" presName="parentText" presStyleLbl="node1" presStyleIdx="2" presStyleCnt="5">
        <dgm:presLayoutVars>
          <dgm:chMax val="0"/>
          <dgm:bulletEnabled val="1"/>
        </dgm:presLayoutVars>
      </dgm:prSet>
      <dgm:spPr/>
    </dgm:pt>
    <dgm:pt modelId="{70711F97-3FDD-407C-8A6A-C259B6C48BA1}" type="pres">
      <dgm:prSet presAssocID="{32A165EC-7C39-40D3-A159-AFB6393672C1}" presName="spacer" presStyleCnt="0"/>
      <dgm:spPr/>
    </dgm:pt>
    <dgm:pt modelId="{88B73495-C17F-4F53-938D-51ECBB7F7DF8}" type="pres">
      <dgm:prSet presAssocID="{BD9FF22D-1A92-464F-8755-2AA1A6665AE6}" presName="parentText" presStyleLbl="node1" presStyleIdx="3" presStyleCnt="5">
        <dgm:presLayoutVars>
          <dgm:chMax val="0"/>
          <dgm:bulletEnabled val="1"/>
        </dgm:presLayoutVars>
      </dgm:prSet>
      <dgm:spPr/>
    </dgm:pt>
    <dgm:pt modelId="{00F98686-0E00-4253-A843-8E096E7C2221}" type="pres">
      <dgm:prSet presAssocID="{93843640-8953-4127-9FE8-8FB64C403048}" presName="spacer" presStyleCnt="0"/>
      <dgm:spPr/>
    </dgm:pt>
    <dgm:pt modelId="{E18CBCF6-B881-4836-B931-F272A40726A5}" type="pres">
      <dgm:prSet presAssocID="{1548E1C2-A6C4-4181-B665-7C3ADD97BC90}" presName="parentText" presStyleLbl="node1" presStyleIdx="4" presStyleCnt="5">
        <dgm:presLayoutVars>
          <dgm:chMax val="0"/>
          <dgm:bulletEnabled val="1"/>
        </dgm:presLayoutVars>
      </dgm:prSet>
      <dgm:spPr/>
    </dgm:pt>
  </dgm:ptLst>
  <dgm:cxnLst>
    <dgm:cxn modelId="{FABB2F00-6223-418F-B553-2610B7FF6FC3}" srcId="{82DF1617-CF2E-402F-8457-8C4478E91BEF}" destId="{1548E1C2-A6C4-4181-B665-7C3ADD97BC90}" srcOrd="4" destOrd="0" parTransId="{3C0B1E90-4120-4319-8F5A-FFE51DD40071}" sibTransId="{B29DD921-5103-461D-9A8D-0FC345C7315B}"/>
    <dgm:cxn modelId="{AD0EE512-AC0A-4583-819A-F33B2CF7F449}" type="presOf" srcId="{BD9FF22D-1A92-464F-8755-2AA1A6665AE6}" destId="{88B73495-C17F-4F53-938D-51ECBB7F7DF8}" srcOrd="0" destOrd="0" presId="urn:microsoft.com/office/officeart/2005/8/layout/vList2"/>
    <dgm:cxn modelId="{80414318-364B-41F4-B6D1-BB331236ADA1}" srcId="{82DF1617-CF2E-402F-8457-8C4478E91BEF}" destId="{6950FF33-9DCC-4194-8FA3-5145694ACEF1}" srcOrd="0" destOrd="0" parTransId="{F3C38C65-D647-4194-A0B4-788BDE2C4D97}" sibTransId="{FE1F8537-17CE-4EEE-A2E9-F1CD4BB2FE46}"/>
    <dgm:cxn modelId="{C9A03855-B7AB-4DAD-A67A-1A8940E59920}" srcId="{82DF1617-CF2E-402F-8457-8C4478E91BEF}" destId="{745146DB-80FA-4B2D-8870-AD1296759693}" srcOrd="2" destOrd="0" parTransId="{37C3BE83-2538-4B93-A9AA-5D63FD07A507}" sibTransId="{32A165EC-7C39-40D3-A159-AFB6393672C1}"/>
    <dgm:cxn modelId="{FB1DE278-2196-4BF4-BC12-DFE25754C3DE}" type="presOf" srcId="{1548E1C2-A6C4-4181-B665-7C3ADD97BC90}" destId="{E18CBCF6-B881-4836-B931-F272A40726A5}" srcOrd="0" destOrd="0" presId="urn:microsoft.com/office/officeart/2005/8/layout/vList2"/>
    <dgm:cxn modelId="{3DC09988-83A0-4DE4-85B8-B56F262E3414}" type="presOf" srcId="{745146DB-80FA-4B2D-8870-AD1296759693}" destId="{CC80A6A2-E47E-4590-BAA3-CDC03BD7C91A}" srcOrd="0" destOrd="0" presId="urn:microsoft.com/office/officeart/2005/8/layout/vList2"/>
    <dgm:cxn modelId="{F3FFF0A7-7F28-494E-8931-AAF7239976C1}" type="presOf" srcId="{BBB50DF0-49D1-47C1-80CB-4E1D65B91230}" destId="{856D052A-C0EA-44A9-A8E0-5543BC66D730}" srcOrd="0" destOrd="0" presId="urn:microsoft.com/office/officeart/2005/8/layout/vList2"/>
    <dgm:cxn modelId="{1098DBBF-F6BA-4A47-9133-6ED08D53C52B}" type="presOf" srcId="{6950FF33-9DCC-4194-8FA3-5145694ACEF1}" destId="{26400FC4-13E4-4DF7-ABF5-C99655C96F3F}" srcOrd="0" destOrd="0" presId="urn:microsoft.com/office/officeart/2005/8/layout/vList2"/>
    <dgm:cxn modelId="{93AFD3DC-4B37-4F1B-9D5D-39D6680BBCB9}" srcId="{82DF1617-CF2E-402F-8457-8C4478E91BEF}" destId="{BBB50DF0-49D1-47C1-80CB-4E1D65B91230}" srcOrd="1" destOrd="0" parTransId="{57ADC16E-E39F-43CA-8F13-65993B383A70}" sibTransId="{B95D7667-D57E-4FA7-9459-791F99D66837}"/>
    <dgm:cxn modelId="{574900DE-EF63-407F-A2F9-E9126BD39C56}" srcId="{82DF1617-CF2E-402F-8457-8C4478E91BEF}" destId="{BD9FF22D-1A92-464F-8755-2AA1A6665AE6}" srcOrd="3" destOrd="0" parTransId="{042CAD48-9755-4732-BBC4-FBC7319254EB}" sibTransId="{93843640-8953-4127-9FE8-8FB64C403048}"/>
    <dgm:cxn modelId="{3B2068F0-84B8-4BF3-81A7-D3329129DD38}" type="presOf" srcId="{82DF1617-CF2E-402F-8457-8C4478E91BEF}" destId="{69D43C57-B6C6-4B8C-8C23-C675A23DD414}" srcOrd="0" destOrd="0" presId="urn:microsoft.com/office/officeart/2005/8/layout/vList2"/>
    <dgm:cxn modelId="{0B4D3963-5564-480E-8218-B5F9DB1EF9F2}" type="presParOf" srcId="{69D43C57-B6C6-4B8C-8C23-C675A23DD414}" destId="{26400FC4-13E4-4DF7-ABF5-C99655C96F3F}" srcOrd="0" destOrd="0" presId="urn:microsoft.com/office/officeart/2005/8/layout/vList2"/>
    <dgm:cxn modelId="{6C468395-8F45-42C2-9F59-A756E52F7844}" type="presParOf" srcId="{69D43C57-B6C6-4B8C-8C23-C675A23DD414}" destId="{9F552FDC-5C9E-479E-80EF-243CDE47341B}" srcOrd="1" destOrd="0" presId="urn:microsoft.com/office/officeart/2005/8/layout/vList2"/>
    <dgm:cxn modelId="{F802A184-A2E6-4090-A620-F85CD522A813}" type="presParOf" srcId="{69D43C57-B6C6-4B8C-8C23-C675A23DD414}" destId="{856D052A-C0EA-44A9-A8E0-5543BC66D730}" srcOrd="2" destOrd="0" presId="urn:microsoft.com/office/officeart/2005/8/layout/vList2"/>
    <dgm:cxn modelId="{17087114-74DB-41F2-89CB-37B752FA9AD5}" type="presParOf" srcId="{69D43C57-B6C6-4B8C-8C23-C675A23DD414}" destId="{40DD03DC-249B-49F8-80E5-29C0530C2E71}" srcOrd="3" destOrd="0" presId="urn:microsoft.com/office/officeart/2005/8/layout/vList2"/>
    <dgm:cxn modelId="{34529B8E-5D85-4731-BA7F-8D297D0F5F99}" type="presParOf" srcId="{69D43C57-B6C6-4B8C-8C23-C675A23DD414}" destId="{CC80A6A2-E47E-4590-BAA3-CDC03BD7C91A}" srcOrd="4" destOrd="0" presId="urn:microsoft.com/office/officeart/2005/8/layout/vList2"/>
    <dgm:cxn modelId="{38F47A0A-02F0-4D58-9DEB-1C95DDDC41F6}" type="presParOf" srcId="{69D43C57-B6C6-4B8C-8C23-C675A23DD414}" destId="{70711F97-3FDD-407C-8A6A-C259B6C48BA1}" srcOrd="5" destOrd="0" presId="urn:microsoft.com/office/officeart/2005/8/layout/vList2"/>
    <dgm:cxn modelId="{94CC38D8-F392-4D89-BE2D-ACE305DABBAD}" type="presParOf" srcId="{69D43C57-B6C6-4B8C-8C23-C675A23DD414}" destId="{88B73495-C17F-4F53-938D-51ECBB7F7DF8}" srcOrd="6" destOrd="0" presId="urn:microsoft.com/office/officeart/2005/8/layout/vList2"/>
    <dgm:cxn modelId="{93882996-09C4-4988-9BFF-762A5AE7B548}" type="presParOf" srcId="{69D43C57-B6C6-4B8C-8C23-C675A23DD414}" destId="{00F98686-0E00-4253-A843-8E096E7C2221}" srcOrd="7" destOrd="0" presId="urn:microsoft.com/office/officeart/2005/8/layout/vList2"/>
    <dgm:cxn modelId="{E1BC4B2B-A3EA-4518-9241-7A92537BA7FF}" type="presParOf" srcId="{69D43C57-B6C6-4B8C-8C23-C675A23DD414}" destId="{E18CBCF6-B881-4836-B931-F272A40726A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8E077-0260-49AC-9439-1B1C9A1577C8}">
      <dsp:nvSpPr>
        <dsp:cNvPr id="0" name=""/>
        <dsp:cNvSpPr/>
      </dsp:nvSpPr>
      <dsp:spPr>
        <a:xfrm>
          <a:off x="0" y="2101"/>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428CF-A89C-41B4-9757-19657A27FE8F}">
      <dsp:nvSpPr>
        <dsp:cNvPr id="0" name=""/>
        <dsp:cNvSpPr/>
      </dsp:nvSpPr>
      <dsp:spPr>
        <a:xfrm>
          <a:off x="0" y="2101"/>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observation, listening or monitoring an individual and recording anything that is being monitored, listened or observed during the surveillance being carried out by the assistance of a device. (Zappe &amp; Gross, 2020)</a:t>
          </a:r>
          <a:endParaRPr lang="en-US" sz="2100" kern="1200"/>
        </a:p>
      </dsp:txBody>
      <dsp:txXfrm>
        <a:off x="0" y="2101"/>
        <a:ext cx="6714744" cy="1433087"/>
      </dsp:txXfrm>
    </dsp:sp>
    <dsp:sp modelId="{F46210E5-7C47-4C76-9D70-2C2748EA2091}">
      <dsp:nvSpPr>
        <dsp:cNvPr id="0" name=""/>
        <dsp:cNvSpPr/>
      </dsp:nvSpPr>
      <dsp:spPr>
        <a:xfrm>
          <a:off x="0" y="1435188"/>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79403-F1BE-4DA4-8296-7EDB28E0438F}">
      <dsp:nvSpPr>
        <dsp:cNvPr id="0" name=""/>
        <dsp:cNvSpPr/>
      </dsp:nvSpPr>
      <dsp:spPr>
        <a:xfrm>
          <a:off x="0" y="1435188"/>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 Surveillance used within police forces is the covert monitoring of an individual or group of individual’s including their actions, activities and conversations.</a:t>
          </a:r>
          <a:endParaRPr lang="en-US" sz="2100" kern="1200"/>
        </a:p>
      </dsp:txBody>
      <dsp:txXfrm>
        <a:off x="0" y="1435188"/>
        <a:ext cx="6714744" cy="1433087"/>
      </dsp:txXfrm>
    </dsp:sp>
    <dsp:sp modelId="{78C4BA26-1FCF-40F3-8FC1-CB2DBA94B6C6}">
      <dsp:nvSpPr>
        <dsp:cNvPr id="0" name=""/>
        <dsp:cNvSpPr/>
      </dsp:nvSpPr>
      <dsp:spPr>
        <a:xfrm>
          <a:off x="0" y="2868276"/>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74CC1-5F71-47C0-AF26-6F89E9623D1B}">
      <dsp:nvSpPr>
        <dsp:cNvPr id="0" name=""/>
        <dsp:cNvSpPr/>
      </dsp:nvSpPr>
      <dsp:spPr>
        <a:xfrm>
          <a:off x="0" y="2868276"/>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Covert means that the monitoring of an individual is being carried out under surveillance is unaware that this is being carried out.</a:t>
          </a:r>
          <a:endParaRPr lang="en-US" sz="2100" kern="1200"/>
        </a:p>
      </dsp:txBody>
      <dsp:txXfrm>
        <a:off x="0" y="2868276"/>
        <a:ext cx="6714744" cy="14330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D5A92-A363-47D5-A47E-2C257E66A881}">
      <dsp:nvSpPr>
        <dsp:cNvPr id="0" name=""/>
        <dsp:cNvSpPr/>
      </dsp:nvSpPr>
      <dsp:spPr>
        <a:xfrm>
          <a:off x="727543" y="0"/>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495A0-2698-4EE8-A94B-D230E7D5FF04}">
      <dsp:nvSpPr>
        <dsp:cNvPr id="0" name=""/>
        <dsp:cNvSpPr/>
      </dsp:nvSpPr>
      <dsp:spPr>
        <a:xfrm>
          <a:off x="1190890" y="194237"/>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BC5667-577B-40CB-B99D-945059260C01}">
      <dsp:nvSpPr>
        <dsp:cNvPr id="0" name=""/>
        <dsp:cNvSpPr/>
      </dsp:nvSpPr>
      <dsp:spPr>
        <a:xfrm>
          <a:off x="0" y="123503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dirty="0"/>
            <a:t>Physical Surveillance</a:t>
          </a:r>
          <a:endParaRPr lang="en-US" sz="2300" kern="1200" dirty="0"/>
        </a:p>
      </dsp:txBody>
      <dsp:txXfrm>
        <a:off x="0" y="1235030"/>
        <a:ext cx="3206250" cy="720000"/>
      </dsp:txXfrm>
    </dsp:sp>
    <dsp:sp modelId="{DA855510-217C-4919-95CD-E8CCCE51D8D9}">
      <dsp:nvSpPr>
        <dsp:cNvPr id="0" name=""/>
        <dsp:cNvSpPr/>
      </dsp:nvSpPr>
      <dsp:spPr>
        <a:xfrm>
          <a:off x="4474038" y="0"/>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942A4-C2D3-4A26-AACD-01116470F5A9}">
      <dsp:nvSpPr>
        <dsp:cNvPr id="0" name=""/>
        <dsp:cNvSpPr/>
      </dsp:nvSpPr>
      <dsp:spPr>
        <a:xfrm>
          <a:off x="4890847" y="194237"/>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C62EE-5671-4059-AA89-BD8F16B394CD}">
      <dsp:nvSpPr>
        <dsp:cNvPr id="0" name=""/>
        <dsp:cNvSpPr/>
      </dsp:nvSpPr>
      <dsp:spPr>
        <a:xfrm>
          <a:off x="3848830" y="1316419"/>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dirty="0"/>
            <a:t>Electronic Surveillance</a:t>
          </a:r>
          <a:endParaRPr lang="en-US" sz="2300" kern="1200" dirty="0"/>
        </a:p>
      </dsp:txBody>
      <dsp:txXfrm>
        <a:off x="3848830" y="1316419"/>
        <a:ext cx="3206250" cy="720000"/>
      </dsp:txXfrm>
    </dsp:sp>
    <dsp:sp modelId="{E867CF8A-1E6F-446A-939F-ACBE8C2BF1F4}">
      <dsp:nvSpPr>
        <dsp:cNvPr id="0" name=""/>
        <dsp:cNvSpPr/>
      </dsp:nvSpPr>
      <dsp:spPr>
        <a:xfrm>
          <a:off x="8211790" y="0"/>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41831-F512-40B6-A43F-FB157E69D51F}">
      <dsp:nvSpPr>
        <dsp:cNvPr id="0" name=""/>
        <dsp:cNvSpPr/>
      </dsp:nvSpPr>
      <dsp:spPr>
        <a:xfrm>
          <a:off x="8614750" y="194237"/>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9C06AB-C9CD-496D-92CA-EB699BB34025}">
      <dsp:nvSpPr>
        <dsp:cNvPr id="0" name=""/>
        <dsp:cNvSpPr/>
      </dsp:nvSpPr>
      <dsp:spPr>
        <a:xfrm>
          <a:off x="7565322" y="1316419"/>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dirty="0"/>
            <a:t>Video Surveillance</a:t>
          </a:r>
          <a:endParaRPr lang="en-US" sz="2300" kern="1200" dirty="0"/>
        </a:p>
      </dsp:txBody>
      <dsp:txXfrm>
        <a:off x="7565322" y="1316419"/>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58238-3BAE-4CB6-9EF1-BFDCBEFC0C77}">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58730-3DCC-456E-B89C-6E381739FAF2}">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1" kern="1200" dirty="0"/>
            <a:t>Online Surveillance</a:t>
          </a:r>
          <a:endParaRPr lang="en-US" sz="2500" kern="1200" dirty="0"/>
        </a:p>
      </dsp:txBody>
      <dsp:txXfrm>
        <a:off x="59990" y="2654049"/>
        <a:ext cx="3226223" cy="720000"/>
      </dsp:txXfrm>
    </dsp:sp>
    <dsp:sp modelId="{7F6B4FC1-F164-4867-875F-0D2C1DA87251}">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4482E7-39F3-4F6F-8A66-CB6BC7EC2161}">
      <dsp:nvSpPr>
        <dsp:cNvPr id="0" name=""/>
        <dsp:cNvSpPr/>
      </dsp:nvSpPr>
      <dsp:spPr>
        <a:xfrm>
          <a:off x="3850802" y="1896257"/>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1" kern="1200" dirty="0"/>
            <a:t>Biometric Surveillance</a:t>
          </a:r>
          <a:endParaRPr lang="en-US" sz="2500" kern="1200" dirty="0"/>
        </a:p>
      </dsp:txBody>
      <dsp:txXfrm>
        <a:off x="3850802" y="1896257"/>
        <a:ext cx="3226223" cy="720000"/>
      </dsp:txXfrm>
    </dsp:sp>
    <dsp:sp modelId="{2B92465A-03DD-40B8-91C1-D813D9CCA087}">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CACFB5-82AF-4BA4-B409-ADBFE5B47AC2}">
      <dsp:nvSpPr>
        <dsp:cNvPr id="0" name=""/>
        <dsp:cNvSpPr/>
      </dsp:nvSpPr>
      <dsp:spPr>
        <a:xfrm>
          <a:off x="7701605" y="2143267"/>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1" kern="1200" dirty="0"/>
            <a:t>Satellite and Aerial Surveillance</a:t>
          </a:r>
          <a:endParaRPr lang="en-US" sz="2500" kern="1200" dirty="0"/>
        </a:p>
      </dsp:txBody>
      <dsp:txXfrm>
        <a:off x="7701605" y="2143267"/>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4EC06-0CD2-4014-8EAF-CBDAC6AD2EF1}">
      <dsp:nvSpPr>
        <dsp:cNvPr id="0" name=""/>
        <dsp:cNvSpPr/>
      </dsp:nvSpPr>
      <dsp:spPr>
        <a:xfrm>
          <a:off x="0" y="4592"/>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D1C97C-1920-4644-BAB7-05E1110263F3}">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215D0E-CE0E-425D-9707-876D3E975769}">
      <dsp:nvSpPr>
        <dsp:cNvPr id="0" name=""/>
        <dsp:cNvSpPr/>
      </dsp:nvSpPr>
      <dsp:spPr>
        <a:xfrm>
          <a:off x="1129902" y="4592"/>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00100">
            <a:lnSpc>
              <a:spcPct val="90000"/>
            </a:lnSpc>
            <a:spcBef>
              <a:spcPct val="0"/>
            </a:spcBef>
            <a:spcAft>
              <a:spcPct val="35000"/>
            </a:spcAft>
            <a:buNone/>
          </a:pPr>
          <a:r>
            <a:rPr lang="en-GB" sz="1800" kern="1200"/>
            <a:t>Helps prevent attacks but raises privacy concerns</a:t>
          </a:r>
          <a:endParaRPr lang="en-US" sz="1800" kern="1200"/>
        </a:p>
      </dsp:txBody>
      <dsp:txXfrm>
        <a:off x="1129902" y="4592"/>
        <a:ext cx="5171698" cy="978270"/>
      </dsp:txXfrm>
    </dsp:sp>
    <dsp:sp modelId="{67500679-28BB-4D1F-B6C8-8389E709F983}">
      <dsp:nvSpPr>
        <dsp:cNvPr id="0" name=""/>
        <dsp:cNvSpPr/>
      </dsp:nvSpPr>
      <dsp:spPr>
        <a:xfrm>
          <a:off x="0" y="1227431"/>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1E920-AC83-48B5-8F97-2AE9543541FF}">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47807-23A0-4C5D-8DCB-DA0E80018920}">
      <dsp:nvSpPr>
        <dsp:cNvPr id="0" name=""/>
        <dsp:cNvSpPr/>
      </dsp:nvSpPr>
      <dsp:spPr>
        <a:xfrm>
          <a:off x="1129902" y="1227431"/>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00100">
            <a:lnSpc>
              <a:spcPct val="90000"/>
            </a:lnSpc>
            <a:spcBef>
              <a:spcPct val="0"/>
            </a:spcBef>
            <a:spcAft>
              <a:spcPct val="35000"/>
            </a:spcAft>
            <a:buNone/>
          </a:pPr>
          <a:r>
            <a:rPr lang="en-GB" sz="1800" kern="1200"/>
            <a:t>Risk of mass data collection and misuse</a:t>
          </a:r>
          <a:endParaRPr lang="en-US" sz="1800" kern="1200"/>
        </a:p>
      </dsp:txBody>
      <dsp:txXfrm>
        <a:off x="1129902" y="1227431"/>
        <a:ext cx="5171698" cy="978270"/>
      </dsp:txXfrm>
    </dsp:sp>
    <dsp:sp modelId="{BAA4B261-D411-47AC-9698-1E684820E08E}">
      <dsp:nvSpPr>
        <dsp:cNvPr id="0" name=""/>
        <dsp:cNvSpPr/>
      </dsp:nvSpPr>
      <dsp:spPr>
        <a:xfrm>
          <a:off x="0" y="2450269"/>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9ED394-4460-4726-B478-125014DE5129}">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E7DCAF-63E0-4D73-BD53-EE913B774525}">
      <dsp:nvSpPr>
        <dsp:cNvPr id="0" name=""/>
        <dsp:cNvSpPr/>
      </dsp:nvSpPr>
      <dsp:spPr>
        <a:xfrm>
          <a:off x="1129902" y="2450269"/>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00100">
            <a:lnSpc>
              <a:spcPct val="90000"/>
            </a:lnSpc>
            <a:spcBef>
              <a:spcPct val="0"/>
            </a:spcBef>
            <a:spcAft>
              <a:spcPct val="35000"/>
            </a:spcAft>
            <a:buNone/>
          </a:pPr>
          <a:r>
            <a:rPr lang="en-GB" sz="1800" kern="1200"/>
            <a:t>Oversight ensures fair and legal use independent regulators and legal checks are crucial </a:t>
          </a:r>
          <a:endParaRPr lang="en-US" sz="1800" kern="1200"/>
        </a:p>
      </dsp:txBody>
      <dsp:txXfrm>
        <a:off x="1129902" y="2450269"/>
        <a:ext cx="5171698" cy="978270"/>
      </dsp:txXfrm>
    </dsp:sp>
    <dsp:sp modelId="{08783FE0-7B66-4398-AFC5-141C0C396022}">
      <dsp:nvSpPr>
        <dsp:cNvPr id="0" name=""/>
        <dsp:cNvSpPr/>
      </dsp:nvSpPr>
      <dsp:spPr>
        <a:xfrm>
          <a:off x="0" y="3673107"/>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67A26F-D754-4F1A-9C90-4DA22E37EAEE}">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838917-267B-4531-BCFB-ACB060C82B47}">
      <dsp:nvSpPr>
        <dsp:cNvPr id="0" name=""/>
        <dsp:cNvSpPr/>
      </dsp:nvSpPr>
      <dsp:spPr>
        <a:xfrm>
          <a:off x="1129902" y="3673107"/>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00100">
            <a:lnSpc>
              <a:spcPct val="90000"/>
            </a:lnSpc>
            <a:spcBef>
              <a:spcPct val="0"/>
            </a:spcBef>
            <a:spcAft>
              <a:spcPct val="35000"/>
            </a:spcAft>
            <a:buNone/>
          </a:pPr>
          <a:r>
            <a:rPr lang="en-GB" sz="1800" kern="1200"/>
            <a:t>Without safeguards, risks include government overreach and loss of public trust</a:t>
          </a:r>
          <a:endParaRPr lang="en-US" sz="1800" kern="1200"/>
        </a:p>
      </dsp:txBody>
      <dsp:txXfrm>
        <a:off x="1129902" y="3673107"/>
        <a:ext cx="5171698" cy="978270"/>
      </dsp:txXfrm>
    </dsp:sp>
    <dsp:sp modelId="{F6CA21D4-3ADA-4CBF-950F-96915AF94463}">
      <dsp:nvSpPr>
        <dsp:cNvPr id="0" name=""/>
        <dsp:cNvSpPr/>
      </dsp:nvSpPr>
      <dsp:spPr>
        <a:xfrm>
          <a:off x="0" y="4895945"/>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B00B4-F8B8-4323-8138-00BF4DE9A469}">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97ED2-336B-4988-86FE-3E34CC0D2B74}">
      <dsp:nvSpPr>
        <dsp:cNvPr id="0" name=""/>
        <dsp:cNvSpPr/>
      </dsp:nvSpPr>
      <dsp:spPr>
        <a:xfrm>
          <a:off x="1129902" y="4895945"/>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00100">
            <a:lnSpc>
              <a:spcPct val="90000"/>
            </a:lnSpc>
            <a:spcBef>
              <a:spcPct val="0"/>
            </a:spcBef>
            <a:spcAft>
              <a:spcPct val="35000"/>
            </a:spcAft>
            <a:buNone/>
          </a:pPr>
          <a:r>
            <a:rPr lang="en-GB" sz="1800" kern="1200"/>
            <a:t>Balance is key: security vs. individual rights </a:t>
          </a:r>
          <a:endParaRPr lang="en-US" sz="1800" kern="1200"/>
        </a:p>
      </dsp:txBody>
      <dsp:txXfrm>
        <a:off x="1129902" y="4895945"/>
        <a:ext cx="5171698" cy="9782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00FC4-13E4-4DF7-ABF5-C99655C96F3F}">
      <dsp:nvSpPr>
        <dsp:cNvPr id="0" name=""/>
        <dsp:cNvSpPr/>
      </dsp:nvSpPr>
      <dsp:spPr>
        <a:xfrm>
          <a:off x="0" y="563877"/>
          <a:ext cx="6666833" cy="7915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Calibri"/>
              <a:ea typeface="Calibri"/>
              <a:cs typeface="Calibri"/>
            </a:rPr>
            <a:t>Violation of privacy rights </a:t>
          </a:r>
          <a:endParaRPr lang="en-US" sz="3200" kern="1200">
            <a:latin typeface="Calibri"/>
            <a:ea typeface="Calibri"/>
            <a:cs typeface="Calibri"/>
          </a:endParaRPr>
        </a:p>
      </dsp:txBody>
      <dsp:txXfrm>
        <a:off x="38638" y="602515"/>
        <a:ext cx="6589557" cy="714229"/>
      </dsp:txXfrm>
    </dsp:sp>
    <dsp:sp modelId="{856D052A-C0EA-44A9-A8E0-5543BC66D730}">
      <dsp:nvSpPr>
        <dsp:cNvPr id="0" name=""/>
        <dsp:cNvSpPr/>
      </dsp:nvSpPr>
      <dsp:spPr>
        <a:xfrm>
          <a:off x="0" y="1447542"/>
          <a:ext cx="6666833" cy="791505"/>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Calibri"/>
              <a:ea typeface="Calibri"/>
              <a:cs typeface="Calibri"/>
            </a:rPr>
            <a:t>Misuse of surveillance data</a:t>
          </a:r>
          <a:endParaRPr lang="en-US" sz="3200" kern="1200">
            <a:latin typeface="Calibri"/>
            <a:ea typeface="Calibri"/>
            <a:cs typeface="Calibri"/>
          </a:endParaRPr>
        </a:p>
      </dsp:txBody>
      <dsp:txXfrm>
        <a:off x="38638" y="1486180"/>
        <a:ext cx="6589557" cy="714229"/>
      </dsp:txXfrm>
    </dsp:sp>
    <dsp:sp modelId="{CC80A6A2-E47E-4590-BAA3-CDC03BD7C91A}">
      <dsp:nvSpPr>
        <dsp:cNvPr id="0" name=""/>
        <dsp:cNvSpPr/>
      </dsp:nvSpPr>
      <dsp:spPr>
        <a:xfrm>
          <a:off x="0" y="2331207"/>
          <a:ext cx="6666833" cy="791505"/>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Calibri"/>
              <a:ea typeface="Calibri"/>
              <a:cs typeface="Calibri"/>
            </a:rPr>
            <a:t>Discrimination </a:t>
          </a:r>
          <a:endParaRPr lang="en-US" sz="3200" kern="1200">
            <a:latin typeface="Calibri"/>
            <a:ea typeface="Calibri"/>
            <a:cs typeface="Calibri"/>
          </a:endParaRPr>
        </a:p>
      </dsp:txBody>
      <dsp:txXfrm>
        <a:off x="38638" y="2369845"/>
        <a:ext cx="6589557" cy="714229"/>
      </dsp:txXfrm>
    </dsp:sp>
    <dsp:sp modelId="{88B73495-C17F-4F53-938D-51ECBB7F7DF8}">
      <dsp:nvSpPr>
        <dsp:cNvPr id="0" name=""/>
        <dsp:cNvSpPr/>
      </dsp:nvSpPr>
      <dsp:spPr>
        <a:xfrm>
          <a:off x="0" y="3214872"/>
          <a:ext cx="6666833" cy="791505"/>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Calibri"/>
              <a:ea typeface="Calibri"/>
              <a:cs typeface="Calibri"/>
            </a:rPr>
            <a:t>Cyberthreats or online harassment.</a:t>
          </a:r>
          <a:endParaRPr lang="en-US" sz="3200" kern="1200">
            <a:latin typeface="Calibri"/>
            <a:ea typeface="Calibri"/>
            <a:cs typeface="Calibri"/>
          </a:endParaRPr>
        </a:p>
      </dsp:txBody>
      <dsp:txXfrm>
        <a:off x="38638" y="3253510"/>
        <a:ext cx="6589557" cy="714229"/>
      </dsp:txXfrm>
    </dsp:sp>
    <dsp:sp modelId="{E18CBCF6-B881-4836-B931-F272A40726A5}">
      <dsp:nvSpPr>
        <dsp:cNvPr id="0" name=""/>
        <dsp:cNvSpPr/>
      </dsp:nvSpPr>
      <dsp:spPr>
        <a:xfrm>
          <a:off x="0" y="4098537"/>
          <a:ext cx="6666833" cy="79150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a:latin typeface="Calibri"/>
              <a:ea typeface="Calibri"/>
              <a:cs typeface="Calibri"/>
            </a:rPr>
            <a:t>(Lyon 2002)</a:t>
          </a:r>
          <a:r>
            <a:rPr lang="en-GB" sz="3200" kern="1200">
              <a:solidFill>
                <a:srgbClr val="000000"/>
              </a:solidFill>
              <a:latin typeface="Calibri"/>
              <a:ea typeface="Calibri"/>
              <a:cs typeface="Calibri"/>
            </a:rPr>
            <a:t> </a:t>
          </a:r>
          <a:r>
            <a:rPr lang="en-GB" sz="3200" kern="1200">
              <a:solidFill>
                <a:schemeClr val="bg1"/>
              </a:solidFill>
              <a:latin typeface="Calibri"/>
              <a:ea typeface="Calibri"/>
              <a:cs typeface="Calibri"/>
            </a:rPr>
            <a:t>(College of Policing, 2021)</a:t>
          </a:r>
          <a:endParaRPr lang="en-US" sz="3200" kern="1200">
            <a:solidFill>
              <a:schemeClr val="bg1"/>
            </a:solidFill>
          </a:endParaRPr>
        </a:p>
      </dsp:txBody>
      <dsp:txXfrm>
        <a:off x="38638" y="4137175"/>
        <a:ext cx="6589557" cy="7142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946AB4-2E30-4FBD-86D4-A78712152950}" type="datetimeFigureOut">
              <a:t>3/19/25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87ED84-24B2-490B-99F4-CFB47C572673}" type="slidenum">
              <a:t>‹#›</a:t>
            </a:fld>
            <a:endParaRPr lang="en-GB"/>
          </a:p>
        </p:txBody>
      </p:sp>
    </p:spTree>
    <p:extLst>
      <p:ext uri="{BB962C8B-B14F-4D97-AF65-F5344CB8AC3E}">
        <p14:creationId xmlns:p14="http://schemas.microsoft.com/office/powerpoint/2010/main" val="3356326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surveillance </a:t>
            </a:r>
          </a:p>
          <a:p>
            <a:r>
              <a:rPr lang="en-GB" b="0" i="0" u="none" strike="noStrike" dirty="0">
                <a:solidFill>
                  <a:srgbClr val="000000"/>
                </a:solidFill>
                <a:effectLst/>
                <a:latin typeface="-webkit-standard"/>
              </a:rPr>
              <a:t>Physical surveillance plays a key role in counter-terrorism in the UK because it gives security forces real-time, on-the-ground intelligence that digital monitoring alone can’t always provide. Watching suspects or high-risk locations in person helps spot threats early, track movements, and gather crucial evidence to prevent attacks. It also allows security teams to read body language, react quickly to changing situations, and confirm information from other sources. With the constantly evolving nature of terrorism, having trained personnel physically monitoring potential threats makes a huge difference in stopping attacks before they happen.</a:t>
            </a:r>
            <a:r>
              <a:rPr lang="en-US" b="0" i="0" u="none" strike="noStrike" dirty="0">
                <a:solidFill>
                  <a:srgbClr val="000000"/>
                </a:solidFill>
                <a:effectLst/>
                <a:latin typeface="-webkit-standard"/>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u="none" strike="noStrike" dirty="0">
              <a:solidFill>
                <a:srgbClr val="000000"/>
              </a:solidFill>
              <a:effectLst/>
              <a:latin typeface="-webkit-standard"/>
            </a:endParaRPr>
          </a:p>
          <a:p>
            <a:r>
              <a:rPr lang="en-US" b="0" i="0" u="none" strike="noStrike" dirty="0">
                <a:solidFill>
                  <a:srgbClr val="000000"/>
                </a:solidFill>
                <a:effectLst/>
                <a:latin typeface="-webkit-standard"/>
              </a:rPr>
              <a:t>Electronic surveillance </a:t>
            </a:r>
          </a:p>
          <a:p>
            <a:r>
              <a:rPr lang="en-GB" b="0" i="0" u="none" strike="noStrike" dirty="0">
                <a:solidFill>
                  <a:srgbClr val="000000"/>
                </a:solidFill>
                <a:effectLst/>
                <a:latin typeface="-webkit-standard"/>
              </a:rPr>
              <a:t>Electronic surveillance is a vital tool in counter-terrorism as it allows authorities to monitor communications, track online activities, and gather intelligence on potential threats before they escalate. With the rise of digital communication, terrorists often use encrypted messaging, social media, and online platforms to plan attacks, recruit members, and spread extremist ideologies. Electronic surveillance helps security agencies intercept suspicious communications, analyse data patterns, and identify networks of individuals involved in terrorist activities. It also enables real-time tracking of suspects, providing crucial intelligence that can prevent attacks and protect national security. While it must be balanced with privacy laws, when used responsibly, electronic surveillance plays a key role in staying ahead of evolving terrorist threats.</a:t>
            </a:r>
            <a:endParaRPr lang="en-US" b="0" i="0" u="none" strike="noStrike" dirty="0">
              <a:solidFill>
                <a:srgbClr val="000000"/>
              </a:solidFill>
              <a:effectLst/>
              <a:latin typeface="-webkit-standard"/>
            </a:endParaRPr>
          </a:p>
          <a:p>
            <a:endParaRPr lang="en-US" b="0" i="0" u="none" strike="noStrike" dirty="0">
              <a:solidFill>
                <a:srgbClr val="000000"/>
              </a:solidFill>
              <a:effectLst/>
              <a:latin typeface="-webkit-standard"/>
            </a:endParaRPr>
          </a:p>
          <a:p>
            <a:r>
              <a:rPr lang="en-US" b="0" i="0" u="none" strike="noStrike" dirty="0">
                <a:solidFill>
                  <a:srgbClr val="000000"/>
                </a:solidFill>
                <a:effectLst/>
                <a:latin typeface="-webkit-standard"/>
              </a:rPr>
              <a:t>Video surveillance </a:t>
            </a:r>
          </a:p>
          <a:p>
            <a:r>
              <a:rPr lang="en-GB" b="0" i="0" u="none" strike="noStrike" dirty="0">
                <a:solidFill>
                  <a:srgbClr val="000000"/>
                </a:solidFill>
                <a:effectLst/>
                <a:latin typeface="-webkit-standard"/>
              </a:rPr>
              <a:t>Video surveillance refers to the use of CCTV cameras and other recording systems to monitor public and private spaces for security purposes. It plays a crucial role in counter-terrorism by providing continuous monitoring, deterring potential attacks, and aiding in the identification and tracking of suspects. Security agencies use video footage to analyse behaviour, detect suspicious activities, and gather evidence for investigations. Advanced technologies like facial recognition and AI-powered analytics further enhance its effectiveness. By enabling real-time monitoring and post-incident analysis, video surveillance helps prevent attacks, improve emergency response, and strengthen overall national security efforts.</a:t>
            </a:r>
            <a:endParaRPr lang="en-US" b="0" i="0" u="none" strike="noStrike" dirty="0">
              <a:solidFill>
                <a:srgbClr val="000000"/>
              </a:solidFill>
              <a:effectLst/>
              <a:latin typeface="-webkit-standard"/>
            </a:endParaRPr>
          </a:p>
          <a:p>
            <a:pPr algn="l"/>
            <a:endParaRPr lang="en-GB" b="1" i="0" u="none" strike="noStrike" dirty="0">
              <a:solidFill>
                <a:srgbClr val="000000"/>
              </a:solidFill>
              <a:effectLst/>
            </a:endParaRPr>
          </a:p>
          <a:p>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9</a:t>
            </a:fld>
            <a:endParaRPr lang="en-GB"/>
          </a:p>
        </p:txBody>
      </p:sp>
    </p:spTree>
    <p:extLst>
      <p:ext uri="{BB962C8B-B14F-4D97-AF65-F5344CB8AC3E}">
        <p14:creationId xmlns:p14="http://schemas.microsoft.com/office/powerpoint/2010/main" val="1550365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000000"/>
              </a:solidFill>
              <a:effectLst/>
              <a:latin typeface="-webkit-standard"/>
            </a:endParaRPr>
          </a:p>
          <a:p>
            <a:r>
              <a:rPr lang="en-GB" b="0" i="0" u="none" strike="noStrike" dirty="0">
                <a:solidFill>
                  <a:srgbClr val="000000"/>
                </a:solidFill>
                <a:effectLst/>
                <a:latin typeface="-webkit-standard"/>
              </a:rPr>
              <a:t>Regulation of Investigatory Powers Act 2000 (RIPA)</a:t>
            </a:r>
          </a:p>
          <a:p>
            <a:r>
              <a:rPr lang="en-GB" b="0" i="0" u="none" strike="noStrike" dirty="0">
                <a:solidFill>
                  <a:srgbClr val="000000"/>
                </a:solidFill>
                <a:effectLst/>
                <a:latin typeface="-webkit-standard"/>
              </a:rPr>
              <a:t>Requires authorisation before carrying out intrusive or directed surveillance.</a:t>
            </a:r>
          </a:p>
          <a:p>
            <a:endParaRPr lang="en-GB" b="0" i="0" u="none" strike="noStrike" dirty="0">
              <a:solidFill>
                <a:srgbClr val="000000"/>
              </a:solidFill>
              <a:effectLst/>
              <a:latin typeface="-webkit-standard"/>
            </a:endParaRPr>
          </a:p>
          <a:p>
            <a:r>
              <a:rPr lang="en-GB" b="0" i="0" u="none" strike="noStrike" dirty="0">
                <a:solidFill>
                  <a:srgbClr val="000000"/>
                </a:solidFill>
                <a:effectLst/>
                <a:latin typeface="-webkit-standard"/>
              </a:rPr>
              <a:t>Investigatory Powers Act 2016 </a:t>
            </a:r>
          </a:p>
          <a:p>
            <a:r>
              <a:rPr lang="en-GB" dirty="0"/>
              <a:t>Regulates how intelligence agencies gather and use surveillance data.</a:t>
            </a:r>
          </a:p>
          <a:p>
            <a:r>
              <a:rPr lang="en-GB" dirty="0"/>
              <a:t>Ensures surveillance is necessary, proportionate, and authorised by appropriate authorities.</a:t>
            </a:r>
          </a:p>
          <a:p>
            <a:endParaRPr lang="en-GB" dirty="0"/>
          </a:p>
          <a:p>
            <a:r>
              <a:rPr lang="en-GB" b="0" i="0" u="none" strike="noStrike" dirty="0">
                <a:solidFill>
                  <a:srgbClr val="000000"/>
                </a:solidFill>
                <a:effectLst/>
                <a:latin typeface="-webkit-standard"/>
              </a:rPr>
              <a:t>Human Rights Act 1998 (Article 8 – Right to Privacy)</a:t>
            </a:r>
          </a:p>
          <a:p>
            <a:r>
              <a:rPr lang="en-GB" dirty="0"/>
              <a:t>Ensures surveillance does not unlawfully interfere with an individual’s right to private and family life.</a:t>
            </a:r>
          </a:p>
          <a:p>
            <a:r>
              <a:rPr lang="en-GB" dirty="0"/>
              <a:t>Requires that surveillance is justified and proportionate to the threat.</a:t>
            </a:r>
          </a:p>
          <a:p>
            <a:endParaRPr lang="en-GB" b="0" i="0" u="none" strike="noStrike" dirty="0">
              <a:solidFill>
                <a:srgbClr val="000000"/>
              </a:solidFill>
              <a:effectLst/>
              <a:latin typeface="-webkit-standard"/>
            </a:endParaRPr>
          </a:p>
          <a:p>
            <a:r>
              <a:rPr lang="en-GB" b="0" i="0" u="none" strike="noStrike" dirty="0">
                <a:solidFill>
                  <a:srgbClr val="000000"/>
                </a:solidFill>
                <a:effectLst/>
                <a:latin typeface="-webkit-standard"/>
              </a:rPr>
              <a:t>Counter-Terrorism and Security Act 2015</a:t>
            </a:r>
          </a:p>
          <a:p>
            <a:r>
              <a:rPr lang="en-GB" dirty="0"/>
              <a:t>Provides additional powers to prevent terrorism but ensures they are used within legal and ethical boundaries. This includes Prevent Duty, which requires public bodies to take action against radicalisation while respecting legal rights.</a:t>
            </a:r>
          </a:p>
          <a:p>
            <a:r>
              <a:rPr lang="en-GB" b="0" i="0" u="none" strike="noStrike" dirty="0">
                <a:solidFill>
                  <a:srgbClr val="000000"/>
                </a:solidFill>
                <a:effectLst/>
                <a:latin typeface="-webkit-standard"/>
              </a:rPr>
              <a:t>PLUS A LOT MORE</a:t>
            </a: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fld id="{B487ED84-24B2-490B-99F4-CFB47C572673}" type="slidenum">
              <a:rPr lang="en-GB" smtClean="0"/>
              <a:t>10</a:t>
            </a:fld>
            <a:endParaRPr lang="en-GB"/>
          </a:p>
        </p:txBody>
      </p:sp>
    </p:spTree>
    <p:extLst>
      <p:ext uri="{BB962C8B-B14F-4D97-AF65-F5344CB8AC3E}">
        <p14:creationId xmlns:p14="http://schemas.microsoft.com/office/powerpoint/2010/main" val="2880541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Online Surveillance </a:t>
            </a:r>
          </a:p>
          <a:p>
            <a:r>
              <a:rPr lang="en-US" dirty="0"/>
              <a:t>In the UK, internet surveillance is essential to counterterrorism operations, supporting intelligence </a:t>
            </a:r>
            <a:r>
              <a:rPr lang="en-US" dirty="0" err="1"/>
              <a:t>organisations</a:t>
            </a:r>
            <a:r>
              <a:rPr lang="en-US" dirty="0"/>
              <a:t> like as MI5 and GCHQ (Government Communications Headquarters) in their monitoring and threat prevention. Authorities can detect possible extremists, disrupt terrorist networks, and stop </a:t>
            </a:r>
            <a:r>
              <a:rPr lang="en-US" dirty="0" err="1"/>
              <a:t>radicalisation</a:t>
            </a:r>
            <a:r>
              <a:rPr lang="en-US" dirty="0"/>
              <a:t> by monitoring social media activity, encrypted messaging services, and internet conversations. Under strict judicial supervision, the Investigatory Powers Act of 2016, also referred to as the "Snooper's Charter," gives agencies the authority to gather large amounts of data, intercept communications, and keep an eye on online activity(House of Commons Library, 2016.). Investigators can identify suspicious activity and stop any attacks before they happen by using techniques like metadata analysis and AI-driven threat identification. While online surveillance is vital for national security, it also raises concerns about privacy and civil liberties. </a:t>
            </a:r>
          </a:p>
          <a:p>
            <a:endParaRPr lang="en-US" dirty="0"/>
          </a:p>
          <a:p>
            <a:r>
              <a:rPr lang="en-US" dirty="0"/>
              <a:t>Biometric surveillance </a:t>
            </a:r>
          </a:p>
          <a:p>
            <a:r>
              <a:rPr lang="en-US" dirty="0"/>
              <a:t>Technologies such as voice recognition, fingerprint scanning, iris detection, and facial recognition are used in biometric surveillance to identify and follow people. It is crucial to counterterrorism in the UK because it makes it possible for security </a:t>
            </a:r>
            <a:r>
              <a:rPr lang="en-US" dirty="0" err="1"/>
              <a:t>organisations</a:t>
            </a:r>
            <a:r>
              <a:rPr lang="en-US" dirty="0"/>
              <a:t> like GCHQ, MI5, and MI6 to keep an eye on and stop threats. By comparing live footage with watchlists, facial recognition technologies used at border controls, public areas, and airports assist law enforcement in instantly identifying suspects. Biometric information is included into the UK's Counter-Terrorism Strategy (CONTEST) to monitor travel, stop identity theft, and improve border security. Furthermore, by using forensic analysis of fingerprints and DNA to connect people to crime scenes, biometric monitoring aids investigations. </a:t>
            </a:r>
          </a:p>
          <a:p>
            <a:endParaRPr lang="en-US" dirty="0"/>
          </a:p>
          <a:p>
            <a:r>
              <a:rPr lang="en-GB" b="0" i="0" u="none" strike="noStrike" dirty="0">
                <a:solidFill>
                  <a:srgbClr val="000000"/>
                </a:solidFill>
                <a:effectLst/>
                <a:latin typeface="-webkit-standard"/>
              </a:rPr>
              <a:t>Satellites aid in intercepting terrorist communications, tracking networks, and coordinating responses during attacks. Drones and aerial surveillance provide live data for crisis management, helping emergency services act swiftly. Despite challenges like privacy concerns and terrorist countermeasures, these tools remain vital in preventing and responding to terrorist threats, ensuring national safety through advanced intelligence and international cooperation.</a:t>
            </a:r>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11</a:t>
            </a:fld>
            <a:endParaRPr lang="en-GB"/>
          </a:p>
        </p:txBody>
      </p:sp>
    </p:spTree>
    <p:extLst>
      <p:ext uri="{BB962C8B-B14F-4D97-AF65-F5344CB8AC3E}">
        <p14:creationId xmlns:p14="http://schemas.microsoft.com/office/powerpoint/2010/main" val="2080399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Rahman, a 20-year-old from London, planned to bomb the gates of Downing Street and then attempt to assassinate Prime Minister Theresa May with a knife or </a:t>
            </a:r>
            <a:r>
              <a:rPr lang="en-GB" dirty="0" err="1"/>
              <a:t>gun.The</a:t>
            </a:r>
            <a:r>
              <a:rPr lang="en-GB" dirty="0"/>
              <a:t> plot was uncovered through online surveillance and undercover operations by MI5 and the Metropolitan Police Counter Terrorism Command.</a:t>
            </a:r>
          </a:p>
          <a:p>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12</a:t>
            </a:fld>
            <a:endParaRPr lang="en-GB"/>
          </a:p>
        </p:txBody>
      </p:sp>
    </p:spTree>
    <p:extLst>
      <p:ext uri="{BB962C8B-B14F-4D97-AF65-F5344CB8AC3E}">
        <p14:creationId xmlns:p14="http://schemas.microsoft.com/office/powerpoint/2010/main" val="219712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000000"/>
                </a:solidFill>
                <a:effectLst/>
              </a:rPr>
              <a:t>Investigatory Powers Act 2016 (IPA)</a:t>
            </a:r>
            <a:r>
              <a:rPr lang="en-GB" b="0" i="0" u="none" strike="noStrike" dirty="0">
                <a:solidFill>
                  <a:srgbClr val="000000"/>
                </a:solidFill>
                <a:effectLst/>
                <a:latin typeface="-webkit-standard"/>
              </a:rPr>
              <a:t> – Also known as the </a:t>
            </a:r>
            <a:r>
              <a:rPr lang="en-GB" b="1" i="0" u="none" strike="noStrike" dirty="0">
                <a:solidFill>
                  <a:srgbClr val="000000"/>
                </a:solidFill>
                <a:effectLst/>
              </a:rPr>
              <a:t>"Snooper’s Charter,"</a:t>
            </a:r>
            <a:r>
              <a:rPr lang="en-GB" b="0" i="0" u="none" strike="noStrike" dirty="0">
                <a:solidFill>
                  <a:srgbClr val="000000"/>
                </a:solidFill>
                <a:effectLst/>
                <a:latin typeface="-webkit-standard"/>
              </a:rPr>
              <a:t> this law governs how UK intelligence agencies (MI5, MI6, GCHQ) can collect, store, and access communications data. It allows bulk data collection but includes oversight mechanisms such as judicial review and the Investigatory Powers Commissioner.</a:t>
            </a:r>
          </a:p>
          <a:p>
            <a:endParaRPr lang="en-GB" b="0" i="0" u="none" strike="noStrike" dirty="0">
              <a:solidFill>
                <a:srgbClr val="000000"/>
              </a:solidFill>
              <a:effectLst/>
              <a:latin typeface="-webkit-standard"/>
            </a:endParaRPr>
          </a:p>
          <a:p>
            <a:r>
              <a:rPr lang="en-GB" b="1" i="0" u="none" strike="noStrike" dirty="0">
                <a:solidFill>
                  <a:srgbClr val="000000"/>
                </a:solidFill>
                <a:effectLst/>
              </a:rPr>
              <a:t>Human Rights Act 1998 (HRA)</a:t>
            </a:r>
            <a:r>
              <a:rPr lang="en-GB" b="0" i="0" u="none" strike="noStrike" dirty="0">
                <a:solidFill>
                  <a:srgbClr val="000000"/>
                </a:solidFill>
                <a:effectLst/>
                <a:latin typeface="-webkit-standard"/>
              </a:rPr>
              <a:t> – Protects individuals’ rights to </a:t>
            </a:r>
            <a:r>
              <a:rPr lang="en-GB" b="1" i="0" u="none" strike="noStrike" dirty="0">
                <a:solidFill>
                  <a:srgbClr val="000000"/>
                </a:solidFill>
                <a:effectLst/>
              </a:rPr>
              <a:t>privacy (Article 8)</a:t>
            </a:r>
            <a:r>
              <a:rPr lang="en-GB" b="0" i="0" u="none" strike="noStrike" dirty="0">
                <a:solidFill>
                  <a:srgbClr val="000000"/>
                </a:solidFill>
                <a:effectLst/>
                <a:latin typeface="-webkit-standard"/>
              </a:rPr>
              <a:t> and </a:t>
            </a:r>
            <a:r>
              <a:rPr lang="en-GB" b="1" i="0" u="none" strike="noStrike" dirty="0">
                <a:solidFill>
                  <a:srgbClr val="000000"/>
                </a:solidFill>
                <a:effectLst/>
              </a:rPr>
              <a:t>freedom of expression (Article 10)</a:t>
            </a:r>
            <a:r>
              <a:rPr lang="en-GB" b="0" i="0" u="none" strike="noStrike" dirty="0">
                <a:solidFill>
                  <a:srgbClr val="000000"/>
                </a:solidFill>
                <a:effectLst/>
                <a:latin typeface="-webkit-standard"/>
              </a:rPr>
              <a:t>, ensuring surveillance measures do not violate fundamental freedoms.</a:t>
            </a:r>
          </a:p>
          <a:p>
            <a:endParaRPr lang="en-GB" b="0" i="0" u="none" strike="noStrike" dirty="0">
              <a:solidFill>
                <a:srgbClr val="000000"/>
              </a:solidFill>
              <a:effectLst/>
              <a:latin typeface="-webkit-standard"/>
            </a:endParaRPr>
          </a:p>
          <a:p>
            <a:r>
              <a:rPr lang="en-GB" b="1" i="0" u="none" strike="noStrike" dirty="0">
                <a:solidFill>
                  <a:srgbClr val="000000"/>
                </a:solidFill>
                <a:effectLst/>
              </a:rPr>
              <a:t>Data Protection Act 2018 (DPA) &amp; UK GDPR</a:t>
            </a:r>
            <a:r>
              <a:rPr lang="en-GB" b="0" i="0" u="none" strike="noStrike" dirty="0">
                <a:solidFill>
                  <a:srgbClr val="000000"/>
                </a:solidFill>
                <a:effectLst/>
                <a:latin typeface="-webkit-standard"/>
              </a:rPr>
              <a:t> – Regulates how personal data is collected, stored, and used, ensuring safeguards against misuse of surveillance technologies.</a:t>
            </a:r>
          </a:p>
          <a:p>
            <a:endParaRPr lang="en-GB" b="0" i="0" u="none" strike="noStrike" dirty="0">
              <a:solidFill>
                <a:srgbClr val="000000"/>
              </a:solidFill>
              <a:effectLst/>
              <a:latin typeface="-webkit-standard"/>
            </a:endParaRPr>
          </a:p>
          <a:p>
            <a:r>
              <a:rPr lang="en-GB" b="1" i="0" u="none" strike="noStrike" dirty="0">
                <a:solidFill>
                  <a:srgbClr val="000000"/>
                </a:solidFill>
                <a:effectLst/>
              </a:rPr>
              <a:t>Terrorism Act 2000 &amp; Counter-Terrorism and Security Act 2015</a:t>
            </a:r>
            <a:r>
              <a:rPr lang="en-GB" b="0" i="0" u="none" strike="noStrike" dirty="0">
                <a:solidFill>
                  <a:srgbClr val="000000"/>
                </a:solidFill>
                <a:effectLst/>
                <a:latin typeface="-webkit-standard"/>
              </a:rPr>
              <a:t> – Provide additional powers for surveillance, allowing authorities to monitor and prevent radicalisation and terrorist financing while maintaining accountability</a:t>
            </a:r>
          </a:p>
          <a:p>
            <a:endParaRPr lang="en-GB" b="0" i="0" u="none" strike="noStrike" dirty="0">
              <a:solidFill>
                <a:srgbClr val="000000"/>
              </a:solidFill>
              <a:effectLst/>
              <a:latin typeface="-webkit-standard"/>
            </a:endParaRPr>
          </a:p>
          <a:p>
            <a:r>
              <a:rPr lang="en-GB" b="1" i="0" u="none" strike="noStrike" dirty="0">
                <a:solidFill>
                  <a:srgbClr val="000000"/>
                </a:solidFill>
                <a:effectLst/>
              </a:rPr>
              <a:t>Regulation of Investigatory Powers Act 2000 (RIPA)</a:t>
            </a:r>
            <a:r>
              <a:rPr lang="en-GB" b="0" i="0" u="none" strike="noStrike" dirty="0">
                <a:solidFill>
                  <a:srgbClr val="000000"/>
                </a:solidFill>
                <a:effectLst/>
                <a:latin typeface="-webkit-standard"/>
              </a:rPr>
              <a:t> – Provides the legal framework for </a:t>
            </a:r>
            <a:r>
              <a:rPr lang="en-GB" b="1" i="0" u="none" strike="noStrike" dirty="0">
                <a:solidFill>
                  <a:srgbClr val="000000"/>
                </a:solidFill>
                <a:effectLst/>
              </a:rPr>
              <a:t>covert surveillance</a:t>
            </a:r>
            <a:r>
              <a:rPr lang="en-GB" b="0" i="0" u="none" strike="noStrike" dirty="0">
                <a:solidFill>
                  <a:srgbClr val="000000"/>
                </a:solidFill>
                <a:effectLst/>
                <a:latin typeface="-webkit-standard"/>
              </a:rPr>
              <a:t>, interception of communications, and the use of informants, ensuring operations are necessary and proportionate.</a:t>
            </a:r>
          </a:p>
          <a:p>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13</a:t>
            </a:fld>
            <a:endParaRPr lang="en-GB"/>
          </a:p>
        </p:txBody>
      </p:sp>
    </p:spTree>
    <p:extLst>
      <p:ext uri="{BB962C8B-B14F-4D97-AF65-F5344CB8AC3E}">
        <p14:creationId xmlns:p14="http://schemas.microsoft.com/office/powerpoint/2010/main" val="3893724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webkit-standard"/>
              </a:rPr>
              <a:t>Surveillance is a key tool in counter-terrorism, but it comes with serious ethical concerns. On one hand, it helps prevent attacks and keeps people safe. On the other, too much surveillance ( especially without proper limits) can invade privacy, lead to mass data collection, and even be misused. That’s why strong oversight is so important. Independent regulators, legal checks, and clear policies help make sure surveillance is used fairly and within the law. Without these safeguards, there’s a real risk of government overreach, loss of public trust. The challenge is finding the right balance—keeping people safe while protecting their rights.</a:t>
            </a:r>
            <a:endParaRPr lang="en-US" dirty="0"/>
          </a:p>
          <a:p>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14</a:t>
            </a:fld>
            <a:endParaRPr lang="en-GB"/>
          </a:p>
        </p:txBody>
      </p:sp>
    </p:spTree>
    <p:extLst>
      <p:ext uri="{BB962C8B-B14F-4D97-AF65-F5344CB8AC3E}">
        <p14:creationId xmlns:p14="http://schemas.microsoft.com/office/powerpoint/2010/main" val="233348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Surveillance raises several ethical concerns that are important to consider. One major issue is the potential violation of privacy rights. Individuals may feel that their personal space and communications are being intrusively monitored, leading to sense of vulnerability. </a:t>
            </a:r>
          </a:p>
          <a:p>
            <a:r>
              <a:rPr lang="en-US">
                <a:ea typeface="Calibri"/>
                <a:cs typeface="Calibri"/>
              </a:rPr>
              <a:t>Another example is the risk of misuse of surveillance data. There is a possibility that information gathered for security purposes could be exploited for other less ethical reasons, such as discrimination ,or profiling. Also cyberthreats and online harassment could be caused through media. </a:t>
            </a:r>
          </a:p>
        </p:txBody>
      </p:sp>
      <p:sp>
        <p:nvSpPr>
          <p:cNvPr id="4" name="Slide Number Placeholder 3"/>
          <p:cNvSpPr>
            <a:spLocks noGrp="1"/>
          </p:cNvSpPr>
          <p:nvPr>
            <p:ph type="sldNum" sz="quarter" idx="5"/>
          </p:nvPr>
        </p:nvSpPr>
        <p:spPr/>
        <p:txBody>
          <a:bodyPr/>
          <a:lstStyle/>
          <a:p>
            <a:fld id="{B487ED84-24B2-490B-99F4-CFB47C572673}" type="slidenum">
              <a:t>16</a:t>
            </a:fld>
            <a:endParaRPr lang="en-GB"/>
          </a:p>
        </p:txBody>
      </p:sp>
    </p:spTree>
    <p:extLst>
      <p:ext uri="{BB962C8B-B14F-4D97-AF65-F5344CB8AC3E}">
        <p14:creationId xmlns:p14="http://schemas.microsoft.com/office/powerpoint/2010/main" val="93184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An example from the previous slide</a:t>
            </a:r>
            <a:r>
              <a:rPr lang="en-US"/>
              <a:t> of </a:t>
            </a:r>
            <a:r>
              <a:rPr lang="en-GB"/>
              <a:t>technology automatically matching the photographs to a police database of individuals on a 'watch list.' </a:t>
            </a:r>
            <a:r>
              <a:rPr lang="en-US">
                <a:ea typeface="Calibri"/>
                <a:cs typeface="Calibri"/>
              </a:rPr>
              <a:t>is a case example from Mathers 2023, which is that a.......</a:t>
            </a:r>
            <a:endParaRPr lang="en-US"/>
          </a:p>
        </p:txBody>
      </p:sp>
      <p:sp>
        <p:nvSpPr>
          <p:cNvPr id="4" name="Slide Number Placeholder 3"/>
          <p:cNvSpPr>
            <a:spLocks noGrp="1"/>
          </p:cNvSpPr>
          <p:nvPr>
            <p:ph type="sldNum" sz="quarter" idx="5"/>
          </p:nvPr>
        </p:nvSpPr>
        <p:spPr/>
        <p:txBody>
          <a:bodyPr/>
          <a:lstStyle/>
          <a:p>
            <a:fld id="{B487ED84-24B2-490B-99F4-CFB47C572673}" type="slidenum">
              <a:rPr lang="en-GB"/>
              <a:t>18</a:t>
            </a:fld>
            <a:endParaRPr lang="en-GB"/>
          </a:p>
        </p:txBody>
      </p:sp>
    </p:spTree>
    <p:extLst>
      <p:ext uri="{BB962C8B-B14F-4D97-AF65-F5344CB8AC3E}">
        <p14:creationId xmlns:p14="http://schemas.microsoft.com/office/powerpoint/2010/main" val="1412648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this presentation has explored the complex role of surveillance ,finding a balance between ethical considerations and the necessity for national security in UK counterterrorism initiatives. We looked at many types of surveillance, including biometric, internet, and physical monitoring, as well as the laws that control their use, including the Investigatory Powers Act of 2016 and RIPA 2000. The success of monitoring is demonstrated by real-world instances, like as the thwarted Rahman plan and the facial recognition arrest of a wanted criminal. The right to privacy, the possibility of abuse, and the dangers of misidentification are among the ethical issues that still exist, though. Although monitoring has the potential to save lives and stop terrorist attacks, its use should be kept transparent, subject to judicial oversight, and respectful of human rights.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20</a:t>
            </a:fld>
            <a:endParaRPr lang="en-GB"/>
          </a:p>
        </p:txBody>
      </p:sp>
    </p:spTree>
    <p:extLst>
      <p:ext uri="{BB962C8B-B14F-4D97-AF65-F5344CB8AC3E}">
        <p14:creationId xmlns:p14="http://schemas.microsoft.com/office/powerpoint/2010/main" val="2560913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87ED84-24B2-490B-99F4-CFB47C572673}" type="slidenum">
              <a:rPr lang="en-GB" smtClean="0"/>
              <a:t>21</a:t>
            </a:fld>
            <a:endParaRPr lang="en-GB"/>
          </a:p>
        </p:txBody>
      </p:sp>
    </p:spTree>
    <p:extLst>
      <p:ext uri="{BB962C8B-B14F-4D97-AF65-F5344CB8AC3E}">
        <p14:creationId xmlns:p14="http://schemas.microsoft.com/office/powerpoint/2010/main" val="681738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21.xml.rels><?xml version="1.0" encoding="UTF-8" standalone="yes"?>
<Relationships xmlns="http://schemas.openxmlformats.org/package/2006/relationships"><Relationship Id="rId8" Type="http://schemas.openxmlformats.org/officeDocument/2006/relationships/hyperlink" Target="https://www.un.org/counterterrorism/international-legal-instruments?utm_source=chatgpt.com" TargetMode="External"/><Relationship Id="rId13" Type="http://schemas.openxmlformats.org/officeDocument/2006/relationships/hyperlink" Target="https://www.gov.uk/government/collections/counter-terrorism-and-security-bill" TargetMode="External"/><Relationship Id="rId3" Type="http://schemas.openxmlformats.org/officeDocument/2006/relationships/hyperlink" Target="https://www.brennancenter.org/issues/protect-liberty-security/transparency-oversight?utm_source=chatgpt.com" TargetMode="External"/><Relationship Id="rId7" Type="http://schemas.openxmlformats.org/officeDocument/2006/relationships/hyperlink" Target="https://researchassociates.com/types-of-surveillance-in-investigations/" TargetMode="External"/><Relationship Id="rId12" Type="http://schemas.openxmlformats.org/officeDocument/2006/relationships/hyperlink" Target="https://www.legislation.gov.uk/ukpga/1998/42/schedule/1/part/I/chapter/7" TargetMode="External"/><Relationship Id="rId17" Type="http://schemas.openxmlformats.org/officeDocument/2006/relationships/hyperlink" Target="https://www.bbc.co.uk/news/uk-45373487" TargetMode="External"/><Relationship Id="rId2" Type="http://schemas.openxmlformats.org/officeDocument/2006/relationships/notesSlide" Target="../notesSlides/notesSlide10.xml"/><Relationship Id="rId16" Type="http://schemas.openxmlformats.org/officeDocument/2006/relationships/hyperlink" Target="https://researchbriefings.files.parliament.uk/documents/CBP-7518/CBP-7518.pdf" TargetMode="External"/><Relationship Id="rId1" Type="http://schemas.openxmlformats.org/officeDocument/2006/relationships/slideLayout" Target="../slideLayouts/slideLayout2.xml"/><Relationship Id="rId6" Type="http://schemas.openxmlformats.org/officeDocument/2006/relationships/hyperlink" Target="https://www.pclob.gov/OversightProjects?utm_source=chatgpt.com" TargetMode="External"/><Relationship Id="rId11" Type="http://schemas.openxmlformats.org/officeDocument/2006/relationships/hyperlink" Target="https://www.gov.uk/government/collections/investigatory-powers-bill" TargetMode="External"/><Relationship Id="rId5" Type="http://schemas.openxmlformats.org/officeDocument/2006/relationships/hyperlink" Target="https://www.whistleblowers.org/news/the-case-of-edward-snowden/" TargetMode="External"/><Relationship Id="rId15" Type="http://schemas.openxmlformats.org/officeDocument/2006/relationships/hyperlink" Target="https://www.dhs.gov/sites/default/files/publications/19_0920_plcy_strategic-framework-countering-terrorism-targeted-violence.pdf" TargetMode="External"/><Relationship Id="rId10" Type="http://schemas.openxmlformats.org/officeDocument/2006/relationships/hyperlink" Target="https://www.gov.uk/government/publications/regulation-of-investigatory-powers-act-2000-ripa/regulation-of-investigatory-powers-act-2000-ripa" TargetMode="External"/><Relationship Id="rId4" Type="http://schemas.openxmlformats.org/officeDocument/2006/relationships/hyperlink" Target="https://www.consilium.europa.eu/en/policies/fight-against-terrorism/?utm_source=chatgpt.com" TargetMode="External"/><Relationship Id="rId9" Type="http://schemas.openxmlformats.org/officeDocument/2006/relationships/hyperlink" Target="https://www.unodc.org/e4j/en/terrorism/module-12/key-issues/accountability-oversight-of-intelligence-gathering-methods.html?utm_source=chatgpt.com" TargetMode="External"/><Relationship Id="rId14" Type="http://schemas.openxmlformats.org/officeDocument/2006/relationships/hyperlink" Target="https://www.consilium.europa.eu/en/policies/fight-against-terroris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hmicfrs.justiceinspectorates.gov.uk/glossary/intrusive-surveillance/" TargetMode="External"/><Relationship Id="rId2" Type="http://schemas.openxmlformats.org/officeDocument/2006/relationships/hyperlink" Target="https://library/"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regulation-of-investigatory-powers-act-2000-ripa/regulation-of-investigatory-powers-act-2000-ripa" TargetMode="External"/><Relationship Id="rId4" Type="http://schemas.openxmlformats.org/officeDocument/2006/relationships/hyperlink" Target="https://library.college.police.uk/docs/hordsolr/rdsolr1005.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incidentdatabase.ai/cite/310/" TargetMode="External"/><Relationship Id="rId7" Type="http://schemas.openxmlformats.org/officeDocument/2006/relationships/hyperlink" Target="https://homeofficemedia.blog.gov.uk/2023/10/29/police-use-of-facial-recognition-factsheet/" TargetMode="External"/><Relationship Id="rId2" Type="http://schemas.openxmlformats.org/officeDocument/2006/relationships/hyperlink" Target="https://library/"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dp-2024-0144/" TargetMode="External"/><Relationship Id="rId5" Type="http://schemas.openxmlformats.org/officeDocument/2006/relationships/hyperlink" Target="https://www.independent.co.uk/news/uk/crime/facial-recognition-camer-sex-offender-coronation-b2384856.html" TargetMode="External"/><Relationship Id="rId4" Type="http://schemas.openxmlformats.org/officeDocument/2006/relationships/hyperlink" Target="https://iep.utm.edu/surv-eth/#:~:text=Much%20of%20the%20discussion%20surrounding,social%20sorting%20(Lyon%20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9609" y="579090"/>
            <a:ext cx="4588937" cy="3837181"/>
          </a:xfrm>
        </p:spPr>
        <p:txBody>
          <a:bodyPr>
            <a:normAutofit/>
          </a:bodyPr>
          <a:lstStyle/>
          <a:p>
            <a:pPr algn="l"/>
            <a:r>
              <a:rPr lang="en-GB" sz="4700" b="1" dirty="0"/>
              <a:t>The ethical implications of surveillance in counter-terrorism efforts.</a:t>
            </a:r>
          </a:p>
        </p:txBody>
      </p:sp>
      <p:sp>
        <p:nvSpPr>
          <p:cNvPr id="3" name="Subtitle 2"/>
          <p:cNvSpPr>
            <a:spLocks noGrp="1"/>
          </p:cNvSpPr>
          <p:nvPr>
            <p:ph type="subTitle" idx="1"/>
          </p:nvPr>
        </p:nvSpPr>
        <p:spPr>
          <a:xfrm>
            <a:off x="599609" y="4685288"/>
            <a:ext cx="4171994" cy="1035781"/>
          </a:xfrm>
        </p:spPr>
        <p:txBody>
          <a:bodyPr vert="horz" lIns="91440" tIns="45720" rIns="91440" bIns="45720" rtlCol="0">
            <a:normAutofit/>
          </a:bodyPr>
          <a:lstStyle/>
          <a:p>
            <a:pPr algn="l"/>
            <a:r>
              <a:rPr lang="en-GB" b="1"/>
              <a:t>Cerys, Cassy and Saffron</a:t>
            </a:r>
          </a:p>
        </p:txBody>
      </p:sp>
      <p:grpSp>
        <p:nvGrpSpPr>
          <p:cNvPr id="36" name="Group 35">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5" name="Straight Connector 2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ecurity Camera Sign">
            <a:extLst>
              <a:ext uri="{FF2B5EF4-FFF2-40B4-BE49-F238E27FC236}">
                <a16:creationId xmlns:a16="http://schemas.microsoft.com/office/drawing/2014/main" id="{DDD5A659-B739-1E93-E6BE-4132E15666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53F52-087E-4CF1-6F91-6B039179A2A8}"/>
              </a:ext>
            </a:extLst>
          </p:cNvPr>
          <p:cNvSpPr>
            <a:spLocks noGrp="1"/>
          </p:cNvSpPr>
          <p:nvPr>
            <p:ph type="title"/>
          </p:nvPr>
        </p:nvSpPr>
        <p:spPr>
          <a:xfrm>
            <a:off x="326439" y="262787"/>
            <a:ext cx="4315768" cy="1824352"/>
          </a:xfrm>
        </p:spPr>
        <p:txBody>
          <a:bodyPr vert="horz" lIns="91440" tIns="45720" rIns="91440" bIns="45720" rtlCol="0" anchor="b">
            <a:normAutofit/>
          </a:bodyPr>
          <a:lstStyle/>
          <a:p>
            <a:r>
              <a:rPr lang="en-US" sz="6000" kern="1200">
                <a:latin typeface="+mj-lt"/>
                <a:ea typeface="+mj-ea"/>
                <a:cs typeface="+mj-cs"/>
              </a:rPr>
              <a:t>Aims and objectives</a:t>
            </a:r>
            <a:r>
              <a:rPr lang="en-US" sz="6000"/>
              <a:t>..</a:t>
            </a:r>
            <a:endParaRPr lang="en-US" sz="6000" kern="1200">
              <a:solidFill>
                <a:schemeClr val="tx1"/>
              </a:solidFill>
              <a:latin typeface="+mj-lt"/>
              <a:ea typeface="+mj-ea"/>
              <a:cs typeface="+mj-cs"/>
            </a:endParaRPr>
          </a:p>
        </p:txBody>
      </p:sp>
      <p:grpSp>
        <p:nvGrpSpPr>
          <p:cNvPr id="12" name="Group 1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3" name="Straight Connector 1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List">
            <a:extLst>
              <a:ext uri="{FF2B5EF4-FFF2-40B4-BE49-F238E27FC236}">
                <a16:creationId xmlns:a16="http://schemas.microsoft.com/office/drawing/2014/main" id="{37B2A813-8021-22BC-54CC-BF61E8EBA9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
        <p:nvSpPr>
          <p:cNvPr id="4" name="TextBox 3">
            <a:extLst>
              <a:ext uri="{FF2B5EF4-FFF2-40B4-BE49-F238E27FC236}">
                <a16:creationId xmlns:a16="http://schemas.microsoft.com/office/drawing/2014/main" id="{F9E4ECDE-F31B-A267-E781-4C43E1F6A4B4}"/>
              </a:ext>
            </a:extLst>
          </p:cNvPr>
          <p:cNvSpPr txBox="1"/>
          <p:nvPr/>
        </p:nvSpPr>
        <p:spPr>
          <a:xfrm>
            <a:off x="328123" y="2211237"/>
            <a:ext cx="4826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Aim – Define what surveillance and counter-terrorism is.</a:t>
            </a:r>
          </a:p>
          <a:p>
            <a:endParaRPr lang="en-GB" sz="2400"/>
          </a:p>
          <a:p>
            <a:r>
              <a:rPr lang="en-GB" sz="2400"/>
              <a:t>Objective 1- Cover relevant legislation. </a:t>
            </a:r>
          </a:p>
          <a:p>
            <a:endParaRPr lang="en-GB" sz="2400"/>
          </a:p>
          <a:p>
            <a:r>
              <a:rPr lang="en-GB" sz="2400"/>
              <a:t>Objective 2- Discuss positive and negative ethical implications. </a:t>
            </a:r>
          </a:p>
          <a:p>
            <a:endParaRPr lang="en-GB" sz="2400"/>
          </a:p>
          <a:p>
            <a:r>
              <a:rPr lang="en-GB" sz="2400"/>
              <a:t>Objective 3- Implement real life events associated with surveillance. </a:t>
            </a:r>
          </a:p>
        </p:txBody>
      </p:sp>
    </p:spTree>
    <p:extLst>
      <p:ext uri="{BB962C8B-B14F-4D97-AF65-F5344CB8AC3E}">
        <p14:creationId xmlns:p14="http://schemas.microsoft.com/office/powerpoint/2010/main" val="1103550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012C9-857E-EB3E-1099-217C219EAE7D}"/>
              </a:ext>
            </a:extLst>
          </p:cNvPr>
          <p:cNvSpPr>
            <a:spLocks noGrp="1"/>
          </p:cNvSpPr>
          <p:nvPr>
            <p:ph type="title"/>
          </p:nvPr>
        </p:nvSpPr>
        <p:spPr>
          <a:xfrm>
            <a:off x="838200" y="365125"/>
            <a:ext cx="10515600" cy="1306443"/>
          </a:xfrm>
        </p:spPr>
        <p:txBody>
          <a:bodyPr>
            <a:normAutofit/>
          </a:bodyPr>
          <a:lstStyle/>
          <a:p>
            <a:r>
              <a:rPr lang="en-GB" sz="4000"/>
              <a:t>What is surveillance? </a:t>
            </a:r>
          </a:p>
        </p:txBody>
      </p:sp>
      <p:graphicFrame>
        <p:nvGraphicFramePr>
          <p:cNvPr id="5" name="Content Placeholder 2">
            <a:extLst>
              <a:ext uri="{FF2B5EF4-FFF2-40B4-BE49-F238E27FC236}">
                <a16:creationId xmlns:a16="http://schemas.microsoft.com/office/drawing/2014/main" id="{E0FD6F01-2059-09A4-4310-D1241397DF03}"/>
              </a:ext>
            </a:extLst>
          </p:cNvPr>
          <p:cNvGraphicFramePr>
            <a:graphicFrameLocks noGrp="1"/>
          </p:cNvGraphicFramePr>
          <p:nvPr>
            <p:ph idx="1"/>
            <p:extLst>
              <p:ext uri="{D42A27DB-BD31-4B8C-83A1-F6EECF244321}">
                <p14:modId xmlns:p14="http://schemas.microsoft.com/office/powerpoint/2010/main" val="386556187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 name="Picture 20" descr="A camera on a pole&#10;&#10;AI-generated content may be incorrect.">
            <a:extLst>
              <a:ext uri="{FF2B5EF4-FFF2-40B4-BE49-F238E27FC236}">
                <a16:creationId xmlns:a16="http://schemas.microsoft.com/office/drawing/2014/main" id="{DB6AF39F-B18A-CF37-D20A-E1CE2895CF08}"/>
              </a:ext>
            </a:extLst>
          </p:cNvPr>
          <p:cNvPicPr>
            <a:picLocks noChangeAspect="1"/>
          </p:cNvPicPr>
          <p:nvPr/>
        </p:nvPicPr>
        <p:blipFill>
          <a:blip r:embed="rId7"/>
          <a:stretch>
            <a:fillRect/>
          </a:stretch>
        </p:blipFill>
        <p:spPr>
          <a:xfrm>
            <a:off x="7547035" y="1830328"/>
            <a:ext cx="4229100" cy="3686175"/>
          </a:xfrm>
          <a:prstGeom prst="rect">
            <a:avLst/>
          </a:prstGeom>
        </p:spPr>
      </p:pic>
    </p:spTree>
    <p:extLst>
      <p:ext uri="{BB962C8B-B14F-4D97-AF65-F5344CB8AC3E}">
        <p14:creationId xmlns:p14="http://schemas.microsoft.com/office/powerpoint/2010/main" val="1791711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a camera&#10;&#10;AI-generated content may be incorrect.">
            <a:extLst>
              <a:ext uri="{FF2B5EF4-FFF2-40B4-BE49-F238E27FC236}">
                <a16:creationId xmlns:a16="http://schemas.microsoft.com/office/drawing/2014/main" id="{A520E06B-7FF1-169C-719E-C07ABD1C652A}"/>
              </a:ext>
            </a:extLst>
          </p:cNvPr>
          <p:cNvPicPr>
            <a:picLocks noChangeAspect="1"/>
          </p:cNvPicPr>
          <p:nvPr/>
        </p:nvPicPr>
        <p:blipFill>
          <a:blip r:embed="rId2"/>
          <a:srcRect l="28708" r="35722" b="-1"/>
          <a:stretch/>
        </p:blipFill>
        <p:spPr>
          <a:xfrm>
            <a:off x="723899" y="969818"/>
            <a:ext cx="3704013" cy="4976553"/>
          </a:xfrm>
          <a:prstGeom prst="rect">
            <a:avLst/>
          </a:prstGeom>
        </p:spPr>
      </p:pic>
      <p:sp>
        <p:nvSpPr>
          <p:cNvPr id="17"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2B680F-E0F5-BE2E-55ED-3EF4DDCDC590}"/>
              </a:ext>
            </a:extLst>
          </p:cNvPr>
          <p:cNvSpPr>
            <a:spLocks noGrp="1"/>
          </p:cNvSpPr>
          <p:nvPr>
            <p:ph idx="1"/>
          </p:nvPr>
        </p:nvSpPr>
        <p:spPr>
          <a:xfrm>
            <a:off x="5215855" y="598215"/>
            <a:ext cx="5982132" cy="5504473"/>
          </a:xfrm>
        </p:spPr>
        <p:txBody>
          <a:bodyPr vert="horz" lIns="91440" tIns="45720" rIns="91440" bIns="45720" rtlCol="0" anchor="t">
            <a:normAutofit/>
          </a:bodyPr>
          <a:lstStyle/>
          <a:p>
            <a:r>
              <a:rPr lang="en-GB" sz="1600">
                <a:latin typeface="Arial"/>
                <a:cs typeface="Arial"/>
              </a:rPr>
              <a:t>•</a:t>
            </a:r>
            <a:r>
              <a:rPr lang="en-GB" sz="1600" b="1">
                <a:ea typeface="+mn-lt"/>
                <a:cs typeface="+mn-lt"/>
              </a:rPr>
              <a:t>Directed surveillance</a:t>
            </a:r>
            <a:r>
              <a:rPr lang="en-GB" sz="1600">
                <a:ea typeface="+mn-lt"/>
                <a:cs typeface="+mn-lt"/>
              </a:rPr>
              <a:t>- Where an individual is watched or followed but cannot trespass onto their property including officers following them in vehicles, from observation points or follow them by foot.</a:t>
            </a:r>
            <a:endParaRPr lang="en-GB" sz="1600"/>
          </a:p>
          <a:p>
            <a:r>
              <a:rPr lang="en-GB" sz="1600">
                <a:latin typeface="Arial"/>
                <a:cs typeface="Arial"/>
              </a:rPr>
              <a:t>•</a:t>
            </a:r>
            <a:r>
              <a:rPr lang="en-GB" sz="1600">
                <a:ea typeface="+mn-lt"/>
                <a:cs typeface="+mn-lt"/>
              </a:rPr>
              <a:t>Under the Regulation of Investigatory Powers Act 200, directed surveillance comes under covert surveillance if it carried out for the reason of a specific investigation or operation. This includes having to obtain private information about individuals.</a:t>
            </a:r>
            <a:endParaRPr lang="en-GB" sz="1600"/>
          </a:p>
          <a:p>
            <a:r>
              <a:rPr lang="en-GB" sz="1600">
                <a:latin typeface="Arial"/>
                <a:cs typeface="Arial"/>
              </a:rPr>
              <a:t>•</a:t>
            </a:r>
            <a:r>
              <a:rPr lang="en-GB" sz="1600">
                <a:ea typeface="+mn-lt"/>
                <a:cs typeface="+mn-lt"/>
              </a:rPr>
              <a:t> </a:t>
            </a:r>
            <a:r>
              <a:rPr lang="en-GB" sz="1600" b="1">
                <a:ea typeface="+mn-lt"/>
                <a:cs typeface="+mn-lt"/>
              </a:rPr>
              <a:t>Intrusive surveillance</a:t>
            </a:r>
            <a:r>
              <a:rPr lang="en-GB" sz="1600">
                <a:ea typeface="+mn-lt"/>
                <a:cs typeface="+mn-lt"/>
              </a:rPr>
              <a:t>: This involves interfering and observing a property or individuals within a property for example placing devices in cars or within properties. </a:t>
            </a:r>
            <a:r>
              <a:rPr lang="en-GB" sz="1600"/>
              <a:t>(His Majesty's Inspectorate of Constabulary and Fire &amp; Rescue Services , 2023)</a:t>
            </a:r>
          </a:p>
          <a:p>
            <a:r>
              <a:rPr lang="en-GB" sz="1600">
                <a:latin typeface="Arial"/>
                <a:cs typeface="Arial"/>
              </a:rPr>
              <a:t>•</a:t>
            </a:r>
            <a:r>
              <a:rPr lang="en-GB" sz="1600">
                <a:ea typeface="+mn-lt"/>
                <a:cs typeface="+mn-lt"/>
              </a:rPr>
              <a:t>Under Section 26(4) of the Regulation of Investigatory Powers Act 200 covert surveillance is called intrusive surveillance if it meets the criteria of being carried out in relation to anything taking place on a residential premises or in a private vehicle. This may also involve the presence of individuals on the premises or in the vehicle or is carried out by means of surveillance device.</a:t>
            </a:r>
            <a:endParaRPr lang="en-GB" sz="1600"/>
          </a:p>
          <a:p>
            <a:pPr marL="0" indent="0">
              <a:buNone/>
            </a:pPr>
            <a:r>
              <a:rPr lang="en-GB" sz="1600">
                <a:ea typeface="+mn-lt"/>
                <a:cs typeface="+mn-lt"/>
              </a:rPr>
              <a:t>. </a:t>
            </a:r>
            <a:r>
              <a:rPr lang="en-GB" sz="1600"/>
              <a:t>(Harfield &amp; Harfield, 2023)</a:t>
            </a:r>
          </a:p>
        </p:txBody>
      </p:sp>
    </p:spTree>
    <p:extLst>
      <p:ext uri="{BB962C8B-B14F-4D97-AF65-F5344CB8AC3E}">
        <p14:creationId xmlns:p14="http://schemas.microsoft.com/office/powerpoint/2010/main" val="1473126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document&#10;&#10;AI-generated content may be incorrect.">
            <a:extLst>
              <a:ext uri="{FF2B5EF4-FFF2-40B4-BE49-F238E27FC236}">
                <a16:creationId xmlns:a16="http://schemas.microsoft.com/office/drawing/2014/main" id="{54BA7C25-DDCE-67FA-D8A2-7A9BBFF4E1F7}"/>
              </a:ext>
            </a:extLst>
          </p:cNvPr>
          <p:cNvPicPr>
            <a:picLocks noGrp="1" noChangeAspect="1"/>
          </p:cNvPicPr>
          <p:nvPr>
            <p:ph idx="1"/>
          </p:nvPr>
        </p:nvPicPr>
        <p:blipFill>
          <a:blip r:embed="rId2"/>
          <a:stretch>
            <a:fillRect/>
          </a:stretch>
        </p:blipFill>
        <p:spPr>
          <a:xfrm>
            <a:off x="542576" y="744109"/>
            <a:ext cx="3774395"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8659941-AAE2-325F-9DEB-C15B3AEB7ADF}"/>
              </a:ext>
            </a:extLst>
          </p:cNvPr>
          <p:cNvSpPr txBox="1"/>
          <p:nvPr/>
        </p:nvSpPr>
        <p:spPr>
          <a:xfrm>
            <a:off x="4603101" y="933061"/>
            <a:ext cx="6640285" cy="41703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u="sng"/>
              <a:t>Regulation</a:t>
            </a:r>
            <a:r>
              <a:rPr lang="en-GB" sz="2300" b="1" u="sng">
                <a:ea typeface="+mn-lt"/>
                <a:cs typeface="+mn-lt"/>
              </a:rPr>
              <a:t> of Investigatory Powers Act 200.</a:t>
            </a:r>
          </a:p>
          <a:p>
            <a:endParaRPr lang="en-GB" sz="2300">
              <a:solidFill>
                <a:srgbClr val="000000"/>
              </a:solidFill>
              <a:ea typeface="+mn-lt"/>
              <a:cs typeface="+mn-lt"/>
            </a:endParaRPr>
          </a:p>
          <a:p>
            <a:pPr marL="171450" indent="-171450">
              <a:buFont typeface="Arial"/>
              <a:buChar char="•"/>
            </a:pPr>
            <a:r>
              <a:rPr lang="en-GB" sz="900">
                <a:solidFill>
                  <a:srgbClr val="FFFFFE"/>
                </a:solidFill>
                <a:latin typeface="Arial"/>
                <a:ea typeface="+mn-lt"/>
                <a:cs typeface="+mn-lt"/>
              </a:rPr>
              <a:t>-</a:t>
            </a:r>
            <a:r>
              <a:rPr lang="en-GB" sz="1400">
                <a:latin typeface="Arial"/>
                <a:cs typeface="Arial"/>
              </a:rPr>
              <a:t>-Provides a framework to ensure investigatory techniques are used in a way that is compatible with the Article 8 right to respect for private and family life, ensures that these techniques are used in a regulated way and provides safeguards against the abuse of such methods. Police and intelligence services can carry out surveillance under the Regulation of Investigatory Powers Act 2000 (RIPA). </a:t>
            </a:r>
            <a:endParaRPr lang="en-GB">
              <a:latin typeface="Arial"/>
              <a:cs typeface="Arial"/>
            </a:endParaRPr>
          </a:p>
          <a:p>
            <a:r>
              <a:rPr lang="en-GB" sz="1400">
                <a:solidFill>
                  <a:srgbClr val="000000"/>
                </a:solidFill>
                <a:latin typeface="Arial"/>
                <a:cs typeface="Arial"/>
              </a:rPr>
              <a:t>-</a:t>
            </a:r>
            <a:r>
              <a:rPr lang="en-GB" sz="1400">
                <a:latin typeface="Arial"/>
                <a:cs typeface="Arial"/>
              </a:rPr>
              <a:t>Surveillance is only authorized if it's considered: </a:t>
            </a:r>
            <a:endParaRPr lang="en-GB">
              <a:latin typeface="Arial"/>
              <a:cs typeface="Arial"/>
            </a:endParaRPr>
          </a:p>
          <a:p>
            <a:r>
              <a:rPr lang="en-GB" sz="1400">
                <a:latin typeface="Arial"/>
                <a:cs typeface="Arial"/>
              </a:rPr>
              <a:t>-Proportionate </a:t>
            </a:r>
            <a:endParaRPr lang="en-GB">
              <a:latin typeface="Arial"/>
              <a:cs typeface="Arial"/>
            </a:endParaRPr>
          </a:p>
          <a:p>
            <a:r>
              <a:rPr lang="en-GB" sz="1400">
                <a:latin typeface="Arial"/>
                <a:cs typeface="Arial"/>
              </a:rPr>
              <a:t>-Necessary </a:t>
            </a:r>
            <a:endParaRPr lang="en-GB">
              <a:latin typeface="Arial"/>
              <a:cs typeface="Arial"/>
            </a:endParaRPr>
          </a:p>
          <a:p>
            <a:r>
              <a:rPr lang="en-GB" sz="1400">
                <a:latin typeface="Arial"/>
                <a:cs typeface="Arial"/>
              </a:rPr>
              <a:t>-In the interests of national security, public safety, public health, or to prevent or detect crime </a:t>
            </a:r>
            <a:endParaRPr lang="en-GB">
              <a:latin typeface="Arial"/>
              <a:cs typeface="Arial"/>
            </a:endParaRPr>
          </a:p>
          <a:p>
            <a:r>
              <a:rPr lang="en-GB" sz="1400">
                <a:latin typeface="Arial"/>
                <a:cs typeface="Arial"/>
              </a:rPr>
              <a:t>-The invasion of privacy is the minimum possible </a:t>
            </a:r>
            <a:endParaRPr lang="en-GB">
              <a:latin typeface="Arial"/>
              <a:cs typeface="Arial"/>
            </a:endParaRPr>
          </a:p>
          <a:p>
            <a:r>
              <a:rPr lang="en-GB" sz="1400">
                <a:latin typeface="Arial"/>
                <a:cs typeface="Arial"/>
              </a:rPr>
              <a:t>-If properly authorized, the results of surveillance can be admissible in criminal trials.</a:t>
            </a:r>
            <a:endParaRPr lang="en-GB">
              <a:latin typeface="Arial"/>
              <a:cs typeface="Arial"/>
            </a:endParaRPr>
          </a:p>
          <a:p>
            <a:endParaRPr lang="en-GB" sz="2300"/>
          </a:p>
        </p:txBody>
      </p:sp>
      <p:pic>
        <p:nvPicPr>
          <p:cNvPr id="6" name="Picture 5">
            <a:extLst>
              <a:ext uri="{FF2B5EF4-FFF2-40B4-BE49-F238E27FC236}">
                <a16:creationId xmlns:a16="http://schemas.microsoft.com/office/drawing/2014/main" id="{EA1ECD4B-A00C-CCC7-6A63-095FF335A414}"/>
              </a:ext>
            </a:extLst>
          </p:cNvPr>
          <p:cNvPicPr>
            <a:picLocks noChangeAspect="1"/>
          </p:cNvPicPr>
          <p:nvPr/>
        </p:nvPicPr>
        <p:blipFill>
          <a:blip r:embed="rId3"/>
          <a:stretch>
            <a:fillRect/>
          </a:stretch>
        </p:blipFill>
        <p:spPr>
          <a:xfrm>
            <a:off x="4608678" y="5246498"/>
            <a:ext cx="2019300" cy="504825"/>
          </a:xfrm>
          <a:prstGeom prst="rect">
            <a:avLst/>
          </a:prstGeom>
        </p:spPr>
      </p:pic>
    </p:spTree>
    <p:extLst>
      <p:ext uri="{BB962C8B-B14F-4D97-AF65-F5344CB8AC3E}">
        <p14:creationId xmlns:p14="http://schemas.microsoft.com/office/powerpoint/2010/main" val="2744522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04432-6F8E-5DBC-A59B-FADA48CFB02F}"/>
              </a:ext>
            </a:extLst>
          </p:cNvPr>
          <p:cNvSpPr>
            <a:spLocks noGrp="1"/>
          </p:cNvSpPr>
          <p:nvPr>
            <p:ph type="title"/>
          </p:nvPr>
        </p:nvSpPr>
        <p:spPr>
          <a:xfrm>
            <a:off x="657184" y="261826"/>
            <a:ext cx="10066122" cy="1298448"/>
          </a:xfrm>
        </p:spPr>
        <p:txBody>
          <a:bodyPr anchor="b">
            <a:normAutofit/>
          </a:bodyPr>
          <a:lstStyle/>
          <a:p>
            <a:r>
              <a:rPr lang="en-GB" sz="4800" b="1" u="sng"/>
              <a:t>Advantages. </a:t>
            </a:r>
          </a:p>
        </p:txBody>
      </p:sp>
      <p:sp>
        <p:nvSpPr>
          <p:cNvPr id="33" name="Rectangle 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54A78E-8852-15C5-9BFF-A1A5E13C9F86}"/>
              </a:ext>
            </a:extLst>
          </p:cNvPr>
          <p:cNvSpPr>
            <a:spLocks noGrp="1"/>
          </p:cNvSpPr>
          <p:nvPr>
            <p:ph idx="1"/>
          </p:nvPr>
        </p:nvSpPr>
        <p:spPr>
          <a:xfrm>
            <a:off x="372855" y="2519897"/>
            <a:ext cx="9933135" cy="3639450"/>
          </a:xfrm>
        </p:spPr>
        <p:txBody>
          <a:bodyPr vert="horz" lIns="91440" tIns="45720" rIns="91440" bIns="45720" rtlCol="0" anchor="ctr">
            <a:noAutofit/>
          </a:bodyPr>
          <a:lstStyle/>
          <a:p>
            <a:r>
              <a:rPr lang="en-GB" sz="1400">
                <a:latin typeface="Arial"/>
                <a:cs typeface="Arial"/>
              </a:rPr>
              <a:t>•</a:t>
            </a:r>
            <a:r>
              <a:rPr lang="en-GB" sz="1400" b="1">
                <a:latin typeface="Calibri"/>
                <a:ea typeface="+mn-lt"/>
                <a:cs typeface="+mn-lt"/>
              </a:rPr>
              <a:t>Identifying individuals involved.</a:t>
            </a:r>
            <a:endParaRPr lang="en-GB" sz="1400">
              <a:latin typeface="Calibri"/>
              <a:ea typeface="Calibri"/>
              <a:cs typeface="Calibri"/>
            </a:endParaRPr>
          </a:p>
          <a:p>
            <a:r>
              <a:rPr lang="en-GB" sz="1400">
                <a:latin typeface="Calibri"/>
                <a:ea typeface="+mn-lt"/>
                <a:cs typeface="+mn-lt"/>
              </a:rPr>
              <a:t>-Intelligence agencies use surveillance to identify </a:t>
            </a:r>
          </a:p>
          <a:p>
            <a:r>
              <a:rPr lang="en-GB" sz="1400">
                <a:latin typeface="Calibri"/>
                <a:ea typeface="+mn-lt"/>
                <a:cs typeface="+mn-lt"/>
              </a:rPr>
              <a:t>individuals that are involved and who support terrorist</a:t>
            </a:r>
          </a:p>
          <a:p>
            <a:pPr marL="0" indent="0">
              <a:buNone/>
            </a:pPr>
            <a:r>
              <a:rPr lang="en-GB" sz="1400">
                <a:latin typeface="Calibri"/>
                <a:ea typeface="+mn-lt"/>
                <a:cs typeface="+mn-lt"/>
              </a:rPr>
              <a:t> attacks. </a:t>
            </a:r>
            <a:r>
              <a:rPr lang="en-GB" sz="1400">
                <a:latin typeface="Calibri"/>
                <a:ea typeface="Calibri"/>
                <a:cs typeface="Calibri"/>
              </a:rPr>
              <a:t> (Macnish &amp; Henschke, 2023)</a:t>
            </a:r>
          </a:p>
          <a:p>
            <a:r>
              <a:rPr lang="en-GB" sz="1400">
                <a:latin typeface="Calibri"/>
                <a:ea typeface="Calibri"/>
                <a:cs typeface="Arial"/>
              </a:rPr>
              <a:t>•</a:t>
            </a:r>
            <a:r>
              <a:rPr lang="en-GB" sz="1400" b="1">
                <a:latin typeface="Calibri"/>
                <a:ea typeface="+mn-lt"/>
                <a:cs typeface="+mn-lt"/>
              </a:rPr>
              <a:t>Predicting terrorist attacks.</a:t>
            </a:r>
            <a:endParaRPr lang="en-GB" sz="1400">
              <a:latin typeface="Calibri"/>
              <a:ea typeface="Calibri"/>
              <a:cs typeface="Calibri"/>
            </a:endParaRPr>
          </a:p>
          <a:p>
            <a:r>
              <a:rPr lang="en-GB" sz="1400">
                <a:latin typeface="Calibri"/>
                <a:ea typeface="+mn-lt"/>
                <a:cs typeface="+mn-lt"/>
              </a:rPr>
              <a:t>-an analyse individual’s that are associated and have intelligence against them in advance from their social media activity, and other intelligence sources to predict potential terrorist attacks. </a:t>
            </a:r>
            <a:endParaRPr lang="en-GB" sz="1400">
              <a:latin typeface="Calibri"/>
              <a:ea typeface="Calibri"/>
              <a:cs typeface="Calibri"/>
            </a:endParaRPr>
          </a:p>
          <a:p>
            <a:r>
              <a:rPr lang="en-GB" sz="1400">
                <a:latin typeface="Calibri"/>
                <a:ea typeface="Calibri"/>
                <a:cs typeface="Arial"/>
              </a:rPr>
              <a:t>•</a:t>
            </a:r>
            <a:r>
              <a:rPr lang="en-GB" sz="1400" b="1">
                <a:latin typeface="Calibri"/>
                <a:ea typeface="+mn-lt"/>
                <a:cs typeface="+mn-lt"/>
              </a:rPr>
              <a:t>Identifying radicalization.</a:t>
            </a:r>
            <a:endParaRPr lang="en-GB" sz="1400">
              <a:latin typeface="Calibri"/>
              <a:ea typeface="Calibri"/>
              <a:cs typeface="Calibri"/>
            </a:endParaRPr>
          </a:p>
          <a:p>
            <a:r>
              <a:rPr lang="en-GB" sz="1400">
                <a:latin typeface="Calibri"/>
                <a:ea typeface="+mn-lt"/>
                <a:cs typeface="+mn-lt"/>
              </a:rPr>
              <a:t>-Monitor the behaviour of individuals to identify signs of radicalization-the action of causing an individual to adopt radical positions on social or political issues.</a:t>
            </a:r>
            <a:endParaRPr lang="en-GB" sz="1400">
              <a:latin typeface="Calibri"/>
              <a:ea typeface="Calibri"/>
              <a:cs typeface="Calibri"/>
            </a:endParaRPr>
          </a:p>
          <a:p>
            <a:r>
              <a:rPr lang="en-GB" sz="1400">
                <a:latin typeface="Calibri"/>
                <a:ea typeface="Calibri"/>
                <a:cs typeface="Arial"/>
              </a:rPr>
              <a:t>•</a:t>
            </a:r>
            <a:r>
              <a:rPr lang="en-GB" sz="1400" b="1">
                <a:latin typeface="Calibri"/>
                <a:ea typeface="+mn-lt"/>
                <a:cs typeface="+mn-lt"/>
              </a:rPr>
              <a:t>Allocation of resources.</a:t>
            </a:r>
            <a:endParaRPr lang="en-GB" sz="1400">
              <a:latin typeface="Calibri"/>
              <a:ea typeface="Calibri"/>
              <a:cs typeface="Calibri"/>
            </a:endParaRPr>
          </a:p>
          <a:p>
            <a:r>
              <a:rPr lang="en-GB" sz="1400">
                <a:latin typeface="Calibri"/>
                <a:ea typeface="Calibri"/>
                <a:cs typeface="Arial"/>
              </a:rPr>
              <a:t>•</a:t>
            </a:r>
            <a:r>
              <a:rPr lang="en-GB" sz="1400">
                <a:latin typeface="Calibri"/>
                <a:ea typeface="+mn-lt"/>
                <a:cs typeface="+mn-lt"/>
              </a:rPr>
              <a:t>Optimize resource allocation for monitoring or operations such as equipment are effectively deployed and monitoring personnel. </a:t>
            </a:r>
            <a:r>
              <a:rPr lang="en-GB" sz="1400">
                <a:latin typeface="Calibri"/>
                <a:ea typeface="Calibri"/>
                <a:cs typeface="Calibri"/>
              </a:rPr>
              <a:t>(Bloom, 2019)</a:t>
            </a:r>
          </a:p>
          <a:p>
            <a:r>
              <a:rPr lang="en-GB" sz="1400">
                <a:latin typeface="Calibri"/>
                <a:ea typeface="Calibri"/>
                <a:cs typeface="Arial"/>
              </a:rPr>
              <a:t>Sarah Everard’s disappearance-Surveillance and CCTV played a crucial role of enabling locating her moments before the kidnapping and helped identify the suspect that killed her. CCTV and surveillance from a bus speaking to an individual in rental car that was the suspect.</a:t>
            </a:r>
            <a:endParaRPr lang="en-GB" sz="1400">
              <a:latin typeface="Calibri"/>
              <a:ea typeface="Calibri"/>
            </a:endParaRPr>
          </a:p>
          <a:p>
            <a:endParaRPr lang="en-GB" sz="1100"/>
          </a:p>
        </p:txBody>
      </p:sp>
      <p:pic>
        <p:nvPicPr>
          <p:cNvPr id="4" name="Picture 3" descr="A person looking at a computer screen&#10;&#10;AI-generated content may be incorrect.">
            <a:extLst>
              <a:ext uri="{FF2B5EF4-FFF2-40B4-BE49-F238E27FC236}">
                <a16:creationId xmlns:a16="http://schemas.microsoft.com/office/drawing/2014/main" id="{7BE65FD9-0213-BAEA-2296-AD12331B45D0}"/>
              </a:ext>
            </a:extLst>
          </p:cNvPr>
          <p:cNvPicPr>
            <a:picLocks noChangeAspect="1"/>
          </p:cNvPicPr>
          <p:nvPr/>
        </p:nvPicPr>
        <p:blipFill>
          <a:blip r:embed="rId2"/>
          <a:stretch>
            <a:fillRect/>
          </a:stretch>
        </p:blipFill>
        <p:spPr>
          <a:xfrm>
            <a:off x="5809174" y="2029456"/>
            <a:ext cx="5150277" cy="1484858"/>
          </a:xfrm>
          <a:prstGeom prst="rect">
            <a:avLst/>
          </a:prstGeom>
        </p:spPr>
      </p:pic>
      <p:sp>
        <p:nvSpPr>
          <p:cNvPr id="42" name="Rectangle 4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315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C611-FA92-C345-071D-2666D9E93DD1}"/>
              </a:ext>
            </a:extLst>
          </p:cNvPr>
          <p:cNvSpPr>
            <a:spLocks noGrp="1"/>
          </p:cNvSpPr>
          <p:nvPr>
            <p:ph type="title"/>
          </p:nvPr>
        </p:nvSpPr>
        <p:spPr>
          <a:xfrm>
            <a:off x="5868557" y="1138036"/>
            <a:ext cx="5444382" cy="1402470"/>
          </a:xfrm>
        </p:spPr>
        <p:txBody>
          <a:bodyPr anchor="t">
            <a:normAutofit/>
          </a:bodyPr>
          <a:lstStyle/>
          <a:p>
            <a:r>
              <a:rPr lang="en-GB" sz="3200" b="1" u="sng"/>
              <a:t>Disadvantages.</a:t>
            </a:r>
          </a:p>
        </p:txBody>
      </p:sp>
      <p:pic>
        <p:nvPicPr>
          <p:cNvPr id="4" name="Picture 3" descr="A group of people walking on a sidewalk&#10;&#10;AI-generated content may be incorrect.">
            <a:extLst>
              <a:ext uri="{FF2B5EF4-FFF2-40B4-BE49-F238E27FC236}">
                <a16:creationId xmlns:a16="http://schemas.microsoft.com/office/drawing/2014/main" id="{9DD9B6DB-0ADF-D1A2-035C-11C8F4FE466C}"/>
              </a:ext>
            </a:extLst>
          </p:cNvPr>
          <p:cNvPicPr>
            <a:picLocks noChangeAspect="1"/>
          </p:cNvPicPr>
          <p:nvPr/>
        </p:nvPicPr>
        <p:blipFill>
          <a:blip r:embed="rId2"/>
          <a:srcRect l="20979" r="13707"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CC596E-ADAE-1DDC-8313-CB0FEC07E1E8}"/>
              </a:ext>
            </a:extLst>
          </p:cNvPr>
          <p:cNvSpPr>
            <a:spLocks noGrp="1"/>
          </p:cNvSpPr>
          <p:nvPr>
            <p:ph idx="1"/>
          </p:nvPr>
        </p:nvSpPr>
        <p:spPr>
          <a:xfrm>
            <a:off x="5868557" y="1709565"/>
            <a:ext cx="5444382" cy="4432818"/>
          </a:xfrm>
        </p:spPr>
        <p:txBody>
          <a:bodyPr vert="horz" lIns="91440" tIns="45720" rIns="91440" bIns="45720" rtlCol="0" anchor="t">
            <a:noAutofit/>
          </a:bodyPr>
          <a:lstStyle/>
          <a:p>
            <a:r>
              <a:rPr lang="en-GB" sz="1400">
                <a:latin typeface="Arial"/>
                <a:cs typeface="Arial"/>
              </a:rPr>
              <a:t>•</a:t>
            </a:r>
            <a:r>
              <a:rPr lang="en-GB" sz="1400" b="1">
                <a:ea typeface="+mn-lt"/>
                <a:cs typeface="+mn-lt"/>
              </a:rPr>
              <a:t>Privacy</a:t>
            </a:r>
            <a:endParaRPr lang="en-GB" sz="1400"/>
          </a:p>
          <a:p>
            <a:r>
              <a:rPr lang="en-GB" sz="1400">
                <a:ea typeface="+mn-lt"/>
                <a:cs typeface="+mn-lt"/>
              </a:rPr>
              <a:t>- Surveillance can threaten individual’s privacy that can cause a negative stigma towards the police from society feeling as though they are crossing a boundary. </a:t>
            </a:r>
            <a:r>
              <a:rPr lang="en-GB" sz="1400"/>
              <a:t>(</a:t>
            </a:r>
            <a:r>
              <a:rPr lang="en-GB" sz="1400" err="1"/>
              <a:t>Véliz</a:t>
            </a:r>
            <a:r>
              <a:rPr lang="en-GB" sz="1400"/>
              <a:t>, 2024)</a:t>
            </a:r>
          </a:p>
          <a:p>
            <a:r>
              <a:rPr lang="en-GB" sz="1400">
                <a:latin typeface="Wingdings"/>
                <a:sym typeface="Wingdings"/>
              </a:rPr>
              <a:t>§</a:t>
            </a:r>
            <a:r>
              <a:rPr lang="en-GB" sz="1400" b="1">
                <a:ea typeface="+mn-lt"/>
                <a:cs typeface="+mn-lt"/>
              </a:rPr>
              <a:t>Trust</a:t>
            </a:r>
            <a:endParaRPr lang="en-GB" sz="1400"/>
          </a:p>
          <a:p>
            <a:r>
              <a:rPr lang="en-GB" sz="1400">
                <a:ea typeface="+mn-lt"/>
                <a:cs typeface="+mn-lt"/>
              </a:rPr>
              <a:t>- Lack of trust in the police as a result of feeling as though communities are unable to have the privacy that they have the right to. Individual’s feel as though they are sacrificing their privacy affecting their feeling of freedom.</a:t>
            </a:r>
            <a:r>
              <a:rPr lang="en-GB" sz="1400">
                <a:latin typeface="Arial"/>
                <a:cs typeface="Arial"/>
              </a:rPr>
              <a:t> (Viola &amp; Laidler, 2022)</a:t>
            </a:r>
            <a:endParaRPr lang="en-GB" sz="1400"/>
          </a:p>
          <a:p>
            <a:r>
              <a:rPr lang="en-GB" sz="1400">
                <a:latin typeface="Arial"/>
                <a:cs typeface="Arial"/>
              </a:rPr>
              <a:t>•</a:t>
            </a:r>
            <a:r>
              <a:rPr lang="en-GB" sz="1400" b="1">
                <a:ea typeface="+mn-lt"/>
                <a:cs typeface="+mn-lt"/>
              </a:rPr>
              <a:t>Intelligence sharing</a:t>
            </a:r>
            <a:endParaRPr lang="en-GB" sz="1400"/>
          </a:p>
          <a:p>
            <a:r>
              <a:rPr lang="en-GB" sz="1400">
                <a:ea typeface="+mn-lt"/>
                <a:cs typeface="+mn-lt"/>
              </a:rPr>
              <a:t>- Different agencies have different regulations when it comes to data sharing and sharing intelligence therefore, it may come like a challenge to agencies with the lack of knowledge regarding what they think they are able to share that may be crucial part of evidence for conducting counter terrorism investigations. </a:t>
            </a:r>
            <a:endParaRPr lang="en-GB" sz="1400"/>
          </a:p>
          <a:p>
            <a:r>
              <a:rPr lang="en-GB" sz="1400">
                <a:ea typeface="+mn-lt"/>
                <a:cs typeface="+mn-lt"/>
              </a:rPr>
              <a:t>-It’s crucial to establish clear guidelines and regulations regarding security and privacy. </a:t>
            </a:r>
            <a:r>
              <a:rPr lang="en-GB" sz="1400"/>
              <a:t>(</a:t>
            </a:r>
            <a:r>
              <a:rPr lang="en-GB" sz="1400" err="1"/>
              <a:t>Iphofen</a:t>
            </a:r>
            <a:r>
              <a:rPr lang="en-GB" sz="1400"/>
              <a:t>, 2022)</a:t>
            </a:r>
          </a:p>
          <a:p>
            <a:r>
              <a:rPr lang="en-GB" sz="1400">
                <a:latin typeface="Arial"/>
                <a:cs typeface="Arial"/>
              </a:rPr>
              <a:t>•</a:t>
            </a:r>
            <a:r>
              <a:rPr lang="en-GB" sz="1400" b="1">
                <a:ea typeface="+mn-lt"/>
                <a:cs typeface="+mn-lt"/>
              </a:rPr>
              <a:t>Collateral intrusion</a:t>
            </a:r>
            <a:endParaRPr lang="en-GB" sz="1400"/>
          </a:p>
          <a:p>
            <a:r>
              <a:rPr lang="en-GB" sz="1400">
                <a:ea typeface="+mn-lt"/>
                <a:cs typeface="+mn-lt"/>
              </a:rPr>
              <a:t>- Is the ethical limit on intelligence gathering. </a:t>
            </a:r>
            <a:endParaRPr lang="en-GB" sz="1400"/>
          </a:p>
          <a:p>
            <a:endParaRPr lang="en-GB" sz="1000"/>
          </a:p>
        </p:txBody>
      </p:sp>
    </p:spTree>
    <p:extLst>
      <p:ext uri="{BB962C8B-B14F-4D97-AF65-F5344CB8AC3E}">
        <p14:creationId xmlns:p14="http://schemas.microsoft.com/office/powerpoint/2010/main" val="2419443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9F50E3-FF43-C80E-62C3-744D191B6CA8}"/>
              </a:ext>
            </a:extLst>
          </p:cNvPr>
          <p:cNvSpPr>
            <a:spLocks noGrp="1"/>
          </p:cNvSpPr>
          <p:nvPr>
            <p:ph type="title"/>
          </p:nvPr>
        </p:nvSpPr>
        <p:spPr>
          <a:xfrm>
            <a:off x="838200" y="1185"/>
            <a:ext cx="10515599" cy="1325563"/>
          </a:xfrm>
        </p:spPr>
        <p:txBody>
          <a:bodyPr>
            <a:normAutofit/>
          </a:bodyPr>
          <a:lstStyle/>
          <a:p>
            <a:r>
              <a:rPr lang="en-GB" b="1" u="sng"/>
              <a:t>Disadvantages.</a:t>
            </a:r>
          </a:p>
        </p:txBody>
      </p:sp>
      <p:sp>
        <p:nvSpPr>
          <p:cNvPr id="3" name="Content Placeholder 2">
            <a:extLst>
              <a:ext uri="{FF2B5EF4-FFF2-40B4-BE49-F238E27FC236}">
                <a16:creationId xmlns:a16="http://schemas.microsoft.com/office/drawing/2014/main" id="{7D7B3533-C030-C1CC-E40F-7B39D5660490}"/>
              </a:ext>
            </a:extLst>
          </p:cNvPr>
          <p:cNvSpPr>
            <a:spLocks noGrp="1"/>
          </p:cNvSpPr>
          <p:nvPr>
            <p:ph idx="1"/>
          </p:nvPr>
        </p:nvSpPr>
        <p:spPr>
          <a:xfrm>
            <a:off x="838200" y="1224351"/>
            <a:ext cx="6730455" cy="4725149"/>
          </a:xfrm>
        </p:spPr>
        <p:txBody>
          <a:bodyPr vert="horz" lIns="91440" tIns="45720" rIns="91440" bIns="45720" rtlCol="0" anchor="t">
            <a:noAutofit/>
          </a:bodyPr>
          <a:lstStyle/>
          <a:p>
            <a:r>
              <a:rPr lang="en-GB" sz="1800">
                <a:latin typeface="Calibri"/>
                <a:ea typeface="+mn-lt"/>
                <a:cs typeface="+mn-lt"/>
              </a:rPr>
              <a:t>Technical issues</a:t>
            </a:r>
            <a:endParaRPr lang="en-GB" sz="1800">
              <a:latin typeface="Calibri"/>
              <a:ea typeface="Calibri"/>
              <a:cs typeface="Calibri"/>
            </a:endParaRPr>
          </a:p>
          <a:p>
            <a:r>
              <a:rPr lang="en-GB" sz="1800">
                <a:latin typeface="Calibri"/>
                <a:ea typeface="+mn-lt"/>
                <a:cs typeface="+mn-lt"/>
              </a:rPr>
              <a:t>-Surveillance systems can fail, have technical issues such poor image quality or be hacked. </a:t>
            </a:r>
            <a:r>
              <a:rPr lang="en-GB" sz="1800">
                <a:latin typeface="Calibri"/>
                <a:ea typeface="Calibri"/>
                <a:cs typeface="Calibri"/>
              </a:rPr>
              <a:t>(James, 2016)</a:t>
            </a:r>
            <a:r>
              <a:rPr lang="en-GB" sz="1800">
                <a:latin typeface="Calibri"/>
                <a:ea typeface="+mn-lt"/>
                <a:cs typeface="+mn-lt"/>
              </a:rPr>
              <a:t> </a:t>
            </a:r>
            <a:endParaRPr lang="en-GB" sz="1800">
              <a:latin typeface="Calibri"/>
              <a:ea typeface="Calibri"/>
              <a:cs typeface="Calibri"/>
            </a:endParaRPr>
          </a:p>
          <a:p>
            <a:r>
              <a:rPr lang="en-GB" sz="1800">
                <a:latin typeface="Calibri"/>
                <a:ea typeface="+mn-lt"/>
                <a:cs typeface="+mn-lt"/>
              </a:rPr>
              <a:t>Home Office and police report found that over 80% of CCTV pictures were poor quality and not useful for police purposes. </a:t>
            </a:r>
            <a:r>
              <a:rPr lang="en-GB" sz="1800">
                <a:latin typeface="Calibri"/>
                <a:ea typeface="Calibri"/>
                <a:cs typeface="Calibri"/>
              </a:rPr>
              <a:t>(Home Office, 2024)</a:t>
            </a:r>
          </a:p>
          <a:p>
            <a:r>
              <a:rPr lang="en-GB" sz="1800">
                <a:latin typeface="Calibri"/>
                <a:ea typeface="+mn-lt"/>
                <a:cs typeface="+mn-lt"/>
              </a:rPr>
              <a:t>Effectiveness</a:t>
            </a:r>
            <a:endParaRPr lang="en-GB" sz="1800">
              <a:latin typeface="Calibri"/>
              <a:ea typeface="Calibri"/>
              <a:cs typeface="Calibri"/>
            </a:endParaRPr>
          </a:p>
          <a:p>
            <a:r>
              <a:rPr lang="en-GB" sz="1800">
                <a:latin typeface="Calibri"/>
                <a:ea typeface="+mn-lt"/>
                <a:cs typeface="+mn-lt"/>
              </a:rPr>
              <a:t>In some cases, it can be hard to  predict or prevent a terrorist act based on individual cases based on surveillance. </a:t>
            </a:r>
            <a:endParaRPr lang="en-GB" sz="1800">
              <a:latin typeface="Calibri"/>
              <a:ea typeface="Calibri"/>
              <a:cs typeface="Calibri"/>
            </a:endParaRPr>
          </a:p>
          <a:p>
            <a:r>
              <a:rPr lang="en-GB" sz="1800">
                <a:latin typeface="Calibri"/>
                <a:ea typeface="+mn-lt"/>
                <a:cs typeface="+mn-lt"/>
              </a:rPr>
              <a:t>Impact on human rights</a:t>
            </a:r>
            <a:endParaRPr lang="en-GB" sz="1800">
              <a:latin typeface="Calibri"/>
              <a:ea typeface="Calibri"/>
              <a:cs typeface="Calibri"/>
            </a:endParaRPr>
          </a:p>
          <a:p>
            <a:r>
              <a:rPr lang="en-GB" sz="1800">
                <a:latin typeface="Calibri"/>
                <a:ea typeface="+mn-lt"/>
                <a:cs typeface="+mn-lt"/>
              </a:rPr>
              <a:t>Have a negative impact on human rights, good governance, and the rule of law (</a:t>
            </a:r>
            <a:r>
              <a:rPr lang="en-GB" sz="1800" err="1">
                <a:latin typeface="Calibri"/>
                <a:ea typeface="+mn-lt"/>
                <a:cs typeface="+mn-lt"/>
              </a:rPr>
              <a:t>Friedewald</a:t>
            </a:r>
            <a:r>
              <a:rPr lang="en-GB" sz="1800">
                <a:latin typeface="Calibri"/>
                <a:ea typeface="+mn-lt"/>
                <a:cs typeface="+mn-lt"/>
              </a:rPr>
              <a:t>, 2017).</a:t>
            </a:r>
          </a:p>
          <a:p>
            <a:r>
              <a:rPr lang="en-GB" sz="1800">
                <a:latin typeface="Calibri"/>
                <a:ea typeface="Calibri"/>
                <a:cs typeface="Calibri"/>
              </a:rPr>
              <a:t>Public Protection within policing:</a:t>
            </a:r>
          </a:p>
          <a:p>
            <a:pPr marL="0" indent="0">
              <a:buNone/>
            </a:pPr>
            <a:r>
              <a:rPr lang="en-GB" sz="1800">
                <a:latin typeface="Calibri"/>
                <a:ea typeface="Calibri"/>
                <a:cs typeface="Calibri"/>
              </a:rPr>
              <a:t>European Court of Human Rights state “a system of secret surveillance set up to protect national security may undermine or even destroy democracy under the cloak of defending it”. </a:t>
            </a:r>
            <a:endParaRPr lang="en-GB" sz="1800">
              <a:latin typeface="Aptos" panose="020B0004020202020204"/>
              <a:ea typeface="Calibri"/>
              <a:cs typeface="Calibri"/>
            </a:endParaRPr>
          </a:p>
          <a:p>
            <a:pPr marL="0" indent="0">
              <a:buNone/>
            </a:pPr>
            <a:r>
              <a:rPr lang="en-GB" sz="1800">
                <a:latin typeface="Calibri"/>
                <a:ea typeface="Calibri"/>
                <a:cs typeface="Calibri"/>
              </a:rPr>
              <a:t>Breaches the public’s right to privacy.</a:t>
            </a:r>
            <a:endParaRPr lang="en-GB" sz="1800"/>
          </a:p>
          <a:p>
            <a:pPr marL="0" indent="0">
              <a:buNone/>
            </a:pPr>
            <a:endParaRPr lang="en-GB" sz="1800">
              <a:latin typeface="Calibri"/>
              <a:ea typeface="Calibri"/>
              <a:cs typeface="Calibri"/>
            </a:endParaRPr>
          </a:p>
          <a:p>
            <a:endParaRPr lang="en-GB" sz="1800"/>
          </a:p>
          <a:p>
            <a:pPr marL="0" indent="0">
              <a:buNone/>
            </a:pPr>
            <a:endParaRPr lang="en-GB" sz="1800">
              <a:latin typeface="Aptos" panose="020B0004020202020204"/>
            </a:endParaRPr>
          </a:p>
          <a:p>
            <a:endParaRPr lang="en-GB" sz="1300"/>
          </a:p>
          <a:p>
            <a:pPr marL="0" indent="0">
              <a:buNone/>
            </a:pPr>
            <a:endParaRPr lang="en-GB" sz="1300"/>
          </a:p>
        </p:txBody>
      </p:sp>
      <p:pic>
        <p:nvPicPr>
          <p:cNvPr id="5" name="Picture 4" descr="A close-up of a camera&#10;&#10;AI-generated content may be incorrect.">
            <a:extLst>
              <a:ext uri="{FF2B5EF4-FFF2-40B4-BE49-F238E27FC236}">
                <a16:creationId xmlns:a16="http://schemas.microsoft.com/office/drawing/2014/main" id="{BD1370EC-02DE-8CC8-73D5-579A81CC97A2}"/>
              </a:ext>
            </a:extLst>
          </p:cNvPr>
          <p:cNvPicPr>
            <a:picLocks noChangeAspect="1"/>
          </p:cNvPicPr>
          <p:nvPr/>
        </p:nvPicPr>
        <p:blipFill>
          <a:blip r:embed="rId2"/>
          <a:srcRect/>
          <a:stretch/>
        </p:blipFill>
        <p:spPr>
          <a:xfrm>
            <a:off x="7783446" y="1828587"/>
            <a:ext cx="3570353" cy="351284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579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AFBAB-6974-5A67-055F-6C275E1629D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Aptos"/>
              </a:rPr>
              <a:t>Different types of surveillance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E05DEDFA-6894-C43F-C304-424B8FDFFB57}"/>
              </a:ext>
            </a:extLst>
          </p:cNvPr>
          <p:cNvGraphicFramePr>
            <a:graphicFrameLocks noGrp="1"/>
          </p:cNvGraphicFramePr>
          <p:nvPr>
            <p:ph idx="1"/>
            <p:extLst>
              <p:ext uri="{D42A27DB-BD31-4B8C-83A1-F6EECF244321}">
                <p14:modId xmlns:p14="http://schemas.microsoft.com/office/powerpoint/2010/main" val="242110536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1BE1B57-5853-3ADB-2AF8-9B1AFB702814}"/>
              </a:ext>
            </a:extLst>
          </p:cNvPr>
          <p:cNvSpPr txBox="1"/>
          <p:nvPr/>
        </p:nvSpPr>
        <p:spPr>
          <a:xfrm>
            <a:off x="644055" y="4057461"/>
            <a:ext cx="2916562" cy="2800767"/>
          </a:xfrm>
          <a:prstGeom prst="rect">
            <a:avLst/>
          </a:prstGeom>
          <a:noFill/>
        </p:spPr>
        <p:txBody>
          <a:bodyPr wrap="square" rtlCol="0">
            <a:spAutoFit/>
          </a:bodyPr>
          <a:lstStyle/>
          <a:p>
            <a:r>
              <a:rPr lang="en-GB" sz="1600" dirty="0"/>
              <a:t>Physical surveillance is vital in UK counter-terrorism as it provides real-time intelligence, helps spot threats early, and allows quick responses to changing situations. It complements digital monitoring by confirming information, tracking movements, and preventing attacks before they happen.</a:t>
            </a:r>
          </a:p>
        </p:txBody>
      </p:sp>
      <p:sp>
        <p:nvSpPr>
          <p:cNvPr id="8" name="TextBox 7">
            <a:extLst>
              <a:ext uri="{FF2B5EF4-FFF2-40B4-BE49-F238E27FC236}">
                <a16:creationId xmlns:a16="http://schemas.microsoft.com/office/drawing/2014/main" id="{769A2A06-4E9B-673F-7BD5-764A3FD2E628}"/>
              </a:ext>
            </a:extLst>
          </p:cNvPr>
          <p:cNvSpPr txBox="1"/>
          <p:nvPr/>
        </p:nvSpPr>
        <p:spPr>
          <a:xfrm>
            <a:off x="3770144" y="4048856"/>
            <a:ext cx="4358713" cy="2862322"/>
          </a:xfrm>
          <a:prstGeom prst="rect">
            <a:avLst/>
          </a:prstGeom>
          <a:noFill/>
        </p:spPr>
        <p:txBody>
          <a:bodyPr wrap="square" rtlCol="0">
            <a:spAutoFit/>
          </a:bodyPr>
          <a:lstStyle/>
          <a:p>
            <a:r>
              <a:rPr lang="en-GB" b="0" i="0" u="none" strike="noStrike" dirty="0">
                <a:solidFill>
                  <a:srgbClr val="000000"/>
                </a:solidFill>
                <a:effectLst/>
                <a:latin typeface="-webkit-standard"/>
              </a:rPr>
              <a:t>Electronic surveillance is crucial in counter-terrorism as it helps monitor communications, track online activities, and gather intelligence on potential threats. It enables security agencies to intercept suspicious messages, analyse data patterns, and track suspects in real-time. While it must comply with privacy laws, it plays a vital role in preventing attacks and protecting national security.</a:t>
            </a:r>
            <a:endParaRPr lang="en-US" dirty="0"/>
          </a:p>
        </p:txBody>
      </p:sp>
      <p:sp>
        <p:nvSpPr>
          <p:cNvPr id="10" name="TextBox 9">
            <a:extLst>
              <a:ext uri="{FF2B5EF4-FFF2-40B4-BE49-F238E27FC236}">
                <a16:creationId xmlns:a16="http://schemas.microsoft.com/office/drawing/2014/main" id="{A96DE5D9-B75C-038A-2B57-CCC75F7617BC}"/>
              </a:ext>
            </a:extLst>
          </p:cNvPr>
          <p:cNvSpPr txBox="1"/>
          <p:nvPr/>
        </p:nvSpPr>
        <p:spPr>
          <a:xfrm>
            <a:off x="8331200" y="4048856"/>
            <a:ext cx="3429000" cy="2862322"/>
          </a:xfrm>
          <a:prstGeom prst="rect">
            <a:avLst/>
          </a:prstGeom>
          <a:noFill/>
        </p:spPr>
        <p:txBody>
          <a:bodyPr wrap="square" rtlCol="0">
            <a:spAutoFit/>
          </a:bodyPr>
          <a:lstStyle/>
          <a:p>
            <a:r>
              <a:rPr lang="en-GB" b="0" i="0" u="none" strike="noStrike" dirty="0">
                <a:solidFill>
                  <a:srgbClr val="000000"/>
                </a:solidFill>
                <a:effectLst/>
                <a:latin typeface="-webkit-standard"/>
              </a:rPr>
              <a:t>Video surveillance uses CCTV and recording systems to monitor spaces for security. It is crucial in counter-terrorism for detecting threats, tracking suspects, and gathering evidence. Advanced technologies like facial recognition enhance its effectiveness, helping prevent attacks and improve national security.</a:t>
            </a:r>
            <a:endParaRPr lang="en-US" dirty="0"/>
          </a:p>
        </p:txBody>
      </p:sp>
    </p:spTree>
    <p:extLst>
      <p:ext uri="{BB962C8B-B14F-4D97-AF65-F5344CB8AC3E}">
        <p14:creationId xmlns:p14="http://schemas.microsoft.com/office/powerpoint/2010/main" val="2528408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A98BA8-0A5F-EA87-25AA-6D9F6191BEC2}"/>
              </a:ext>
            </a:extLst>
          </p:cNvPr>
          <p:cNvSpPr txBox="1"/>
          <p:nvPr/>
        </p:nvSpPr>
        <p:spPr>
          <a:xfrm>
            <a:off x="176981" y="117693"/>
            <a:ext cx="4778478" cy="7294305"/>
          </a:xfrm>
          <a:prstGeom prst="rect">
            <a:avLst/>
          </a:prstGeom>
          <a:noFill/>
        </p:spPr>
        <p:txBody>
          <a:bodyPr wrap="square" rtlCol="0">
            <a:spAutoFit/>
          </a:bodyPr>
          <a:lstStyle/>
          <a:p>
            <a:r>
              <a:rPr lang="en-US" u="sng" dirty="0"/>
              <a:t>Physical surveillance</a:t>
            </a:r>
          </a:p>
          <a:p>
            <a:endParaRPr lang="en-US" u="sng" dirty="0"/>
          </a:p>
          <a:p>
            <a:pPr algn="l"/>
            <a:r>
              <a:rPr lang="en-GB" b="1" i="0" u="none" strike="noStrike" dirty="0">
                <a:solidFill>
                  <a:srgbClr val="000000"/>
                </a:solidFill>
                <a:effectLst/>
              </a:rPr>
              <a:t>Advantages:</a:t>
            </a:r>
            <a:r>
              <a:rPr lang="en-GB" b="0" i="0" u="none" strike="noStrike" dirty="0">
                <a:solidFill>
                  <a:srgbClr val="000000"/>
                </a:solidFill>
                <a:effectLst/>
              </a:rPr>
              <a:t> Provides real-time intelligence, helps detect and prevent threats, verifies digital information, allows quick adaptability, and enables body language analysis.</a:t>
            </a:r>
          </a:p>
          <a:p>
            <a:pPr algn="l"/>
            <a:endParaRPr lang="en-GB" b="0" i="0" u="none" strike="noStrike" dirty="0">
              <a:solidFill>
                <a:srgbClr val="000000"/>
              </a:solidFill>
              <a:effectLst/>
            </a:endParaRPr>
          </a:p>
          <a:p>
            <a:pPr algn="l"/>
            <a:r>
              <a:rPr lang="en-GB" b="1" i="0" u="none" strike="noStrike" dirty="0">
                <a:solidFill>
                  <a:srgbClr val="000000"/>
                </a:solidFill>
                <a:effectLst/>
              </a:rPr>
              <a:t>Disadvantages:</a:t>
            </a:r>
            <a:r>
              <a:rPr lang="en-GB" b="0" i="0" u="none" strike="noStrike" dirty="0">
                <a:solidFill>
                  <a:srgbClr val="000000"/>
                </a:solidFill>
                <a:effectLst/>
              </a:rPr>
              <a:t> Requires significant resources, poses risks to operatives, must comply with strict legal regulations, has limited coverage compared to digital methods, and is prone to human error.</a:t>
            </a:r>
          </a:p>
          <a:p>
            <a:pPr algn="l"/>
            <a:r>
              <a:rPr lang="en-GB" dirty="0">
                <a:solidFill>
                  <a:srgbClr val="000000"/>
                </a:solidFill>
              </a:rPr>
              <a:t>T</a:t>
            </a:r>
            <a:r>
              <a:rPr lang="en-GB" b="0" i="0" u="none" strike="noStrike" dirty="0">
                <a:solidFill>
                  <a:srgbClr val="000000"/>
                </a:solidFill>
                <a:effectLst/>
              </a:rPr>
              <a:t>he legal regulations it would have to comply with would be </a:t>
            </a:r>
          </a:p>
          <a:p>
            <a:pPr algn="l"/>
            <a:r>
              <a:rPr lang="en-GB" dirty="0">
                <a:solidFill>
                  <a:srgbClr val="000000"/>
                </a:solidFill>
              </a:rPr>
              <a:t>- </a:t>
            </a:r>
            <a:r>
              <a:rPr lang="en-GB" b="0" i="0" u="none" strike="noStrike" dirty="0">
                <a:solidFill>
                  <a:srgbClr val="000000"/>
                </a:solidFill>
                <a:effectLst/>
                <a:latin typeface="-webkit-standard"/>
              </a:rPr>
              <a:t>Regulation of Investigatory Powers Act 2000 (RIPA)</a:t>
            </a:r>
          </a:p>
          <a:p>
            <a:pPr marL="285750" indent="-285750" algn="l">
              <a:buFontTx/>
              <a:buChar char="-"/>
            </a:pPr>
            <a:r>
              <a:rPr lang="en-GB" b="0" i="0" u="none" strike="noStrike" dirty="0">
                <a:solidFill>
                  <a:srgbClr val="000000"/>
                </a:solidFill>
                <a:effectLst/>
                <a:latin typeface="-webkit-standard"/>
              </a:rPr>
              <a:t>Investigatory Powers Act 2016 </a:t>
            </a:r>
          </a:p>
          <a:p>
            <a:pPr marL="285750" indent="-285750" algn="l">
              <a:buFontTx/>
              <a:buChar char="-"/>
            </a:pPr>
            <a:r>
              <a:rPr lang="en-GB" b="0" i="0" u="none" strike="noStrike" dirty="0">
                <a:solidFill>
                  <a:srgbClr val="000000"/>
                </a:solidFill>
                <a:effectLst/>
                <a:latin typeface="-webkit-standard"/>
              </a:rPr>
              <a:t>Human Rights Act 1998 (Article 8 – Right to Privacy)</a:t>
            </a:r>
          </a:p>
          <a:p>
            <a:pPr marL="285750" indent="-285750" algn="l">
              <a:buFontTx/>
              <a:buChar char="-"/>
            </a:pPr>
            <a:r>
              <a:rPr lang="en-GB" b="0" i="0" u="none" strike="noStrike" dirty="0">
                <a:solidFill>
                  <a:srgbClr val="000000"/>
                </a:solidFill>
                <a:effectLst/>
                <a:latin typeface="-webkit-standard"/>
              </a:rPr>
              <a:t>Counter-Terrorism and Security Act 2015</a:t>
            </a:r>
            <a:endParaRPr lang="en-GB" b="0" i="0" u="none" strike="noStrike" dirty="0">
              <a:solidFill>
                <a:srgbClr val="000000"/>
              </a:solidFill>
              <a:effectLst/>
            </a:endParaRPr>
          </a:p>
          <a:p>
            <a:endParaRPr lang="en-US" u="sng" dirty="0"/>
          </a:p>
          <a:p>
            <a:endParaRPr lang="en-US" u="sng" dirty="0"/>
          </a:p>
          <a:p>
            <a:endParaRPr lang="en-US" dirty="0"/>
          </a:p>
          <a:p>
            <a:endParaRPr lang="en-US" u="sng" dirty="0"/>
          </a:p>
          <a:p>
            <a:endParaRPr lang="en-US" dirty="0"/>
          </a:p>
          <a:p>
            <a:endParaRPr lang="en-US" dirty="0"/>
          </a:p>
        </p:txBody>
      </p:sp>
      <p:sp>
        <p:nvSpPr>
          <p:cNvPr id="5" name="TextBox 4">
            <a:extLst>
              <a:ext uri="{FF2B5EF4-FFF2-40B4-BE49-F238E27FC236}">
                <a16:creationId xmlns:a16="http://schemas.microsoft.com/office/drawing/2014/main" id="{D55AF78F-B198-8A7A-1240-5CCCAB24CEF7}"/>
              </a:ext>
            </a:extLst>
          </p:cNvPr>
          <p:cNvSpPr txBox="1"/>
          <p:nvPr/>
        </p:nvSpPr>
        <p:spPr>
          <a:xfrm>
            <a:off x="4738329" y="133786"/>
            <a:ext cx="2715341" cy="5078313"/>
          </a:xfrm>
          <a:prstGeom prst="rect">
            <a:avLst/>
          </a:prstGeom>
          <a:noFill/>
        </p:spPr>
        <p:txBody>
          <a:bodyPr wrap="square" rtlCol="0">
            <a:spAutoFit/>
          </a:bodyPr>
          <a:lstStyle/>
          <a:p>
            <a:r>
              <a:rPr lang="en-US" u="sng" dirty="0"/>
              <a:t>Electronic surveillance </a:t>
            </a:r>
          </a:p>
          <a:p>
            <a:endParaRPr lang="en-US" dirty="0"/>
          </a:p>
          <a:p>
            <a:pPr algn="l"/>
            <a:r>
              <a:rPr lang="en-GB" b="1" i="0" u="none" strike="noStrike" dirty="0">
                <a:solidFill>
                  <a:srgbClr val="000000"/>
                </a:solidFill>
                <a:effectLst/>
              </a:rPr>
              <a:t>Advantages:</a:t>
            </a:r>
            <a:r>
              <a:rPr lang="en-GB" b="0" i="0" u="none" strike="noStrike" dirty="0">
                <a:solidFill>
                  <a:srgbClr val="000000"/>
                </a:solidFill>
                <a:effectLst/>
              </a:rPr>
              <a:t> Electronic surveillance provides real-time intelligence, wide coverage, early threat detection, data analysis, and reduces risks to operatives.</a:t>
            </a:r>
          </a:p>
          <a:p>
            <a:pPr algn="l"/>
            <a:endParaRPr lang="en-GB" b="0" i="0" u="none" strike="noStrike" dirty="0">
              <a:solidFill>
                <a:srgbClr val="000000"/>
              </a:solidFill>
              <a:effectLst/>
            </a:endParaRPr>
          </a:p>
          <a:p>
            <a:pPr algn="l"/>
            <a:r>
              <a:rPr lang="en-GB" b="1" i="0" u="none" strike="noStrike" dirty="0">
                <a:solidFill>
                  <a:srgbClr val="000000"/>
                </a:solidFill>
                <a:effectLst/>
              </a:rPr>
              <a:t>Disadvantages:</a:t>
            </a:r>
            <a:r>
              <a:rPr lang="en-GB" b="0" i="0" u="none" strike="noStrike" dirty="0">
                <a:solidFill>
                  <a:srgbClr val="000000"/>
                </a:solidFill>
                <a:effectLst/>
              </a:rPr>
              <a:t> It raises privacy concerns, creates data overload, struggles with encrypted communications, risks misuse, and can lead to false positives.</a:t>
            </a:r>
          </a:p>
          <a:p>
            <a:endParaRPr lang="en-US" dirty="0"/>
          </a:p>
        </p:txBody>
      </p:sp>
      <p:sp>
        <p:nvSpPr>
          <p:cNvPr id="6" name="TextBox 5">
            <a:extLst>
              <a:ext uri="{FF2B5EF4-FFF2-40B4-BE49-F238E27FC236}">
                <a16:creationId xmlns:a16="http://schemas.microsoft.com/office/drawing/2014/main" id="{31D46497-AB02-5304-A8E7-31FAD348DCBA}"/>
              </a:ext>
            </a:extLst>
          </p:cNvPr>
          <p:cNvSpPr txBox="1"/>
          <p:nvPr/>
        </p:nvSpPr>
        <p:spPr>
          <a:xfrm>
            <a:off x="7236543" y="136943"/>
            <a:ext cx="4778478" cy="5816977"/>
          </a:xfrm>
          <a:prstGeom prst="rect">
            <a:avLst/>
          </a:prstGeom>
          <a:noFill/>
        </p:spPr>
        <p:txBody>
          <a:bodyPr wrap="square" rtlCol="0">
            <a:spAutoFit/>
          </a:bodyPr>
          <a:lstStyle/>
          <a:p>
            <a:r>
              <a:rPr lang="en-US" dirty="0"/>
              <a:t>Video surveillance </a:t>
            </a:r>
          </a:p>
          <a:p>
            <a:endParaRPr lang="en-US" dirty="0"/>
          </a:p>
          <a:p>
            <a:r>
              <a:rPr lang="en-US" sz="1400" dirty="0"/>
              <a:t>Advantages </a:t>
            </a:r>
          </a:p>
          <a:p>
            <a:r>
              <a:rPr lang="en-US" sz="1400" dirty="0"/>
              <a:t>Deterrence Effect: The presence of cameras deters criminal and terrorist activity.</a:t>
            </a:r>
          </a:p>
          <a:p>
            <a:r>
              <a:rPr lang="en-US" sz="1400" dirty="0"/>
              <a:t>Evidence Gathering: Video footage aids in the analysis of situations, the identification of suspects, and the prosecution of legal cases.</a:t>
            </a:r>
          </a:p>
          <a:p>
            <a:r>
              <a:rPr lang="en-US" sz="1400" dirty="0"/>
              <a:t>AI analytics and facial recognition: modern technology improves tracking and possible risk detection.</a:t>
            </a:r>
          </a:p>
          <a:p>
            <a:r>
              <a:rPr lang="en-US" sz="1400" dirty="0"/>
              <a:t>Broad Area Coverage: CCTV systems are able to keep an eye on public areas, vital infrastructure, and high-risk areas.</a:t>
            </a:r>
          </a:p>
          <a:p>
            <a:r>
              <a:rPr lang="en-US" sz="1400" dirty="0"/>
              <a:t>Disadvantages:</a:t>
            </a:r>
          </a:p>
          <a:p>
            <a:r>
              <a:rPr lang="en-US" sz="1400" dirty="0"/>
              <a:t>Privacy Issues: Widespread surveillance presents moral and legal questions about people's rights.</a:t>
            </a:r>
          </a:p>
          <a:p>
            <a:r>
              <a:rPr lang="en-US" sz="1400" dirty="0"/>
              <a:t>High Costs: A significant amount of money is needed to install and keep advanced monitoring systems.</a:t>
            </a:r>
          </a:p>
          <a:p>
            <a:r>
              <a:rPr lang="en-US" sz="1400" dirty="0"/>
              <a:t>Limited Effectiveness Without Monitoring: Without active monitoring and analysis, cameras are ineffective on their own.</a:t>
            </a:r>
          </a:p>
          <a:p>
            <a:r>
              <a:rPr lang="en-US" sz="1400" dirty="0"/>
              <a:t>System Hacking Risk: Cyberattacks have the potential to compromise surveillance data and result in breaches of security.  </a:t>
            </a:r>
          </a:p>
          <a:p>
            <a:r>
              <a:rPr lang="en-US" sz="1400" dirty="0"/>
              <a:t>Possibility of Misidentification: Inaccuracies in facial recognition software may cause innocent people to be mistakenly targeted</a:t>
            </a:r>
          </a:p>
        </p:txBody>
      </p:sp>
    </p:spTree>
    <p:extLst>
      <p:ext uri="{BB962C8B-B14F-4D97-AF65-F5344CB8AC3E}">
        <p14:creationId xmlns:p14="http://schemas.microsoft.com/office/powerpoint/2010/main" val="2729364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1BBD6FF4-8FFD-9DD1-B4E0-9ECA61209723}"/>
              </a:ext>
            </a:extLst>
          </p:cNvPr>
          <p:cNvGraphicFramePr>
            <a:graphicFrameLocks noGrp="1"/>
          </p:cNvGraphicFramePr>
          <p:nvPr>
            <p:ph idx="1"/>
            <p:extLst>
              <p:ext uri="{D42A27DB-BD31-4B8C-83A1-F6EECF244321}">
                <p14:modId xmlns:p14="http://schemas.microsoft.com/office/powerpoint/2010/main" val="755001351"/>
              </p:ext>
            </p:extLst>
          </p:nvPr>
        </p:nvGraphicFramePr>
        <p:xfrm>
          <a:off x="632085" y="-520448"/>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2378C22-4EE1-A1A0-C259-1C78B7BD61FE}"/>
              </a:ext>
            </a:extLst>
          </p:cNvPr>
          <p:cNvSpPr txBox="1"/>
          <p:nvPr/>
        </p:nvSpPr>
        <p:spPr>
          <a:xfrm>
            <a:off x="0" y="2623144"/>
            <a:ext cx="4346315" cy="3139321"/>
          </a:xfrm>
          <a:prstGeom prst="rect">
            <a:avLst/>
          </a:prstGeom>
          <a:noFill/>
        </p:spPr>
        <p:txBody>
          <a:bodyPr wrap="square" rtlCol="0">
            <a:spAutoFit/>
          </a:bodyPr>
          <a:lstStyle/>
          <a:p>
            <a:r>
              <a:rPr lang="en-GB" b="0" i="0" u="none" strike="noStrike" dirty="0">
                <a:solidFill>
                  <a:srgbClr val="000000"/>
                </a:solidFill>
                <a:effectLst/>
                <a:latin typeface="-webkit-standard"/>
              </a:rPr>
              <a:t>In the UK, internet surveillance is crucial for counterterrorism, aiding MI5 and GCHQ in monitoring threats. The </a:t>
            </a:r>
            <a:r>
              <a:rPr lang="en-GB" b="1" i="0" u="none" strike="noStrike" dirty="0">
                <a:solidFill>
                  <a:srgbClr val="000000"/>
                </a:solidFill>
                <a:effectLst/>
              </a:rPr>
              <a:t>Investigatory Powers Act 2016</a:t>
            </a:r>
            <a:r>
              <a:rPr lang="en-GB" b="0" i="0" u="none" strike="noStrike" dirty="0">
                <a:solidFill>
                  <a:srgbClr val="000000"/>
                </a:solidFill>
                <a:effectLst/>
                <a:latin typeface="-webkit-standard"/>
              </a:rPr>
              <a:t> allows authorities to collect data, intercept communications, and track online activity under legal oversight. By analysing metadata and using AI-driven threat detection, investigators can identify extremists, disrupt networks, and prevent attacks before they occur (House of Commons Library, 2016).</a:t>
            </a:r>
            <a:endParaRPr lang="en-US" dirty="0"/>
          </a:p>
        </p:txBody>
      </p:sp>
      <p:sp>
        <p:nvSpPr>
          <p:cNvPr id="6" name="TextBox 5">
            <a:extLst>
              <a:ext uri="{FF2B5EF4-FFF2-40B4-BE49-F238E27FC236}">
                <a16:creationId xmlns:a16="http://schemas.microsoft.com/office/drawing/2014/main" id="{BA872DDF-607B-457A-8E9B-06A155EB0BCF}"/>
              </a:ext>
            </a:extLst>
          </p:cNvPr>
          <p:cNvSpPr txBox="1"/>
          <p:nvPr/>
        </p:nvSpPr>
        <p:spPr>
          <a:xfrm>
            <a:off x="4202242" y="2346144"/>
            <a:ext cx="4905115" cy="3693319"/>
          </a:xfrm>
          <a:prstGeom prst="rect">
            <a:avLst/>
          </a:prstGeom>
          <a:noFill/>
        </p:spPr>
        <p:txBody>
          <a:bodyPr wrap="square" rtlCol="0">
            <a:spAutoFit/>
          </a:bodyPr>
          <a:lstStyle/>
          <a:p>
            <a:r>
              <a:rPr lang="en-GB" b="0" i="0" u="none" strike="noStrike" dirty="0">
                <a:solidFill>
                  <a:srgbClr val="000000"/>
                </a:solidFill>
                <a:effectLst/>
                <a:latin typeface="-webkit-standard"/>
              </a:rPr>
              <a:t>Biometric surveillance uses technologies like </a:t>
            </a:r>
            <a:r>
              <a:rPr lang="en-GB" b="1" i="0" u="none" strike="noStrike" dirty="0">
                <a:solidFill>
                  <a:srgbClr val="000000"/>
                </a:solidFill>
                <a:effectLst/>
              </a:rPr>
              <a:t>facial recognition, fingerprint scanning, iris detection, and voice recognition</a:t>
            </a:r>
            <a:r>
              <a:rPr lang="en-GB" b="0" i="0" u="none" strike="noStrike" dirty="0">
                <a:solidFill>
                  <a:srgbClr val="000000"/>
                </a:solidFill>
                <a:effectLst/>
                <a:latin typeface="-webkit-standard"/>
              </a:rPr>
              <a:t> to track and identify individuals. In the UK, it is vital for </a:t>
            </a:r>
            <a:r>
              <a:rPr lang="en-GB" b="1" i="0" u="none" strike="noStrike" dirty="0">
                <a:solidFill>
                  <a:srgbClr val="000000"/>
                </a:solidFill>
                <a:effectLst/>
              </a:rPr>
              <a:t>counterterrorism</a:t>
            </a:r>
            <a:r>
              <a:rPr lang="en-GB" b="0" i="0" u="none" strike="noStrike" dirty="0">
                <a:solidFill>
                  <a:srgbClr val="000000"/>
                </a:solidFill>
                <a:effectLst/>
                <a:latin typeface="-webkit-standard"/>
              </a:rPr>
              <a:t>, helping </a:t>
            </a:r>
            <a:r>
              <a:rPr lang="en-GB" b="1" i="0" u="none" strike="noStrike" dirty="0">
                <a:solidFill>
                  <a:srgbClr val="000000"/>
                </a:solidFill>
                <a:effectLst/>
              </a:rPr>
              <a:t>MI5, and MI6 </a:t>
            </a:r>
            <a:r>
              <a:rPr lang="en-GB" b="0" i="0" u="none" strike="noStrike" dirty="0">
                <a:solidFill>
                  <a:srgbClr val="000000"/>
                </a:solidFill>
                <a:effectLst/>
                <a:latin typeface="-webkit-standard"/>
              </a:rPr>
              <a:t>monitor threats. Facial recognition at borders, public spaces, and airports allows </a:t>
            </a:r>
            <a:r>
              <a:rPr lang="en-GB" dirty="0">
                <a:solidFill>
                  <a:srgbClr val="000000"/>
                </a:solidFill>
                <a:latin typeface="-webkit-standard"/>
              </a:rPr>
              <a:t>the police </a:t>
            </a:r>
            <a:r>
              <a:rPr lang="en-GB" b="0" i="0" u="none" strike="noStrike" dirty="0">
                <a:solidFill>
                  <a:srgbClr val="000000"/>
                </a:solidFill>
                <a:effectLst/>
                <a:latin typeface="-webkit-standard"/>
              </a:rPr>
              <a:t>to identify suspects in real time. The </a:t>
            </a:r>
            <a:r>
              <a:rPr lang="en-GB" b="1" i="0" u="none" strike="noStrike" dirty="0">
                <a:solidFill>
                  <a:srgbClr val="000000"/>
                </a:solidFill>
                <a:effectLst/>
              </a:rPr>
              <a:t>UK’s Counter-Terrorism Strategy </a:t>
            </a:r>
            <a:r>
              <a:rPr lang="en-GB" b="1" dirty="0">
                <a:solidFill>
                  <a:srgbClr val="000000"/>
                </a:solidFill>
              </a:rPr>
              <a:t> </a:t>
            </a:r>
            <a:r>
              <a:rPr lang="en-GB" b="0" i="0" u="none" strike="noStrike" dirty="0">
                <a:solidFill>
                  <a:srgbClr val="000000"/>
                </a:solidFill>
                <a:effectLst/>
                <a:latin typeface="-webkit-standard"/>
              </a:rPr>
              <a:t>integrates biometric data to track travel, prevent identity theft, and enhance security. Additionally, forensic analysis of fingerprints and DNA helps link individuals to crime scenes, supporting investigations.</a:t>
            </a:r>
            <a:endParaRPr lang="en-US" dirty="0"/>
          </a:p>
        </p:txBody>
      </p:sp>
      <p:sp>
        <p:nvSpPr>
          <p:cNvPr id="2" name="TextBox 1">
            <a:extLst>
              <a:ext uri="{FF2B5EF4-FFF2-40B4-BE49-F238E27FC236}">
                <a16:creationId xmlns:a16="http://schemas.microsoft.com/office/drawing/2014/main" id="{23A32513-FEF3-C5E4-9344-F48474E90367}"/>
              </a:ext>
            </a:extLst>
          </p:cNvPr>
          <p:cNvSpPr txBox="1"/>
          <p:nvPr/>
        </p:nvSpPr>
        <p:spPr>
          <a:xfrm>
            <a:off x="9107357" y="2346144"/>
            <a:ext cx="3084641" cy="4524315"/>
          </a:xfrm>
          <a:prstGeom prst="rect">
            <a:avLst/>
          </a:prstGeom>
          <a:noFill/>
        </p:spPr>
        <p:txBody>
          <a:bodyPr wrap="square" rtlCol="0">
            <a:spAutoFit/>
          </a:bodyPr>
          <a:lstStyle/>
          <a:p>
            <a:r>
              <a:rPr lang="en-GB" b="0" i="0" u="none" strike="noStrike" dirty="0">
                <a:solidFill>
                  <a:srgbClr val="000000"/>
                </a:solidFill>
                <a:effectLst/>
                <a:latin typeface="-webkit-standard"/>
              </a:rPr>
              <a:t>Satellites aid in intercepting terrorist communications, tracking networks, and coordinating responses during attacks. Drones and aerial surveillance provide live data for crisis management, helping emergency services act swiftly. Despite challenges like privacy concerns and terrorist countermeasures, these tools remain vital in preventing and responding to terrorist threats, ensuring national safety through advanced intelligence and international cooperation.</a:t>
            </a:r>
            <a:endParaRPr lang="en-US" dirty="0"/>
          </a:p>
        </p:txBody>
      </p:sp>
    </p:spTree>
    <p:extLst>
      <p:ext uri="{BB962C8B-B14F-4D97-AF65-F5344CB8AC3E}">
        <p14:creationId xmlns:p14="http://schemas.microsoft.com/office/powerpoint/2010/main" val="3585838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B2FAD-0F54-AD25-B406-C42CBFB24680}"/>
              </a:ext>
            </a:extLst>
          </p:cNvPr>
          <p:cNvSpPr>
            <a:spLocks noGrp="1"/>
          </p:cNvSpPr>
          <p:nvPr>
            <p:ph type="title"/>
          </p:nvPr>
        </p:nvSpPr>
        <p:spPr>
          <a:xfrm>
            <a:off x="686834" y="1153572"/>
            <a:ext cx="3200400" cy="4461163"/>
          </a:xfrm>
        </p:spPr>
        <p:txBody>
          <a:bodyPr>
            <a:normAutofit/>
          </a:bodyPr>
          <a:lstStyle/>
          <a:p>
            <a:r>
              <a:rPr lang="en-US">
                <a:solidFill>
                  <a:srgbClr val="FFFFFF"/>
                </a:solidFill>
              </a:rPr>
              <a:t>Case example </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D9E9EB5E-3E2B-B58D-69A0-A7337EE6F3E1}"/>
              </a:ext>
            </a:extLst>
          </p:cNvPr>
          <p:cNvSpPr>
            <a:spLocks noGrp="1"/>
          </p:cNvSpPr>
          <p:nvPr>
            <p:ph idx="1"/>
          </p:nvPr>
        </p:nvSpPr>
        <p:spPr>
          <a:xfrm>
            <a:off x="4447308" y="591344"/>
            <a:ext cx="6906491" cy="5585619"/>
          </a:xfrm>
        </p:spPr>
        <p:txBody>
          <a:bodyPr anchor="ctr">
            <a:normAutofit/>
          </a:bodyPr>
          <a:lstStyle/>
          <a:p>
            <a:pPr marL="0" indent="0">
              <a:buNone/>
            </a:pPr>
            <a:r>
              <a:rPr lang="en-US" sz="2000"/>
              <a:t>Online Surveillance </a:t>
            </a:r>
          </a:p>
          <a:p>
            <a:pPr marL="0" indent="0">
              <a:buNone/>
            </a:pPr>
            <a:endParaRPr lang="en-US" sz="2000"/>
          </a:p>
          <a:p>
            <a:pPr marL="0" indent="0">
              <a:buNone/>
            </a:pPr>
            <a:r>
              <a:rPr lang="en-GB" sz="2000" b="0" i="0" u="none" strike="noStrike" err="1">
                <a:effectLst/>
                <a:latin typeface="-webkit-standard"/>
              </a:rPr>
              <a:t>Naa'imur</a:t>
            </a:r>
            <a:r>
              <a:rPr lang="en-GB" sz="2000" b="0" i="0" u="none" strike="noStrike">
                <a:effectLst/>
                <a:latin typeface="-webkit-standard"/>
              </a:rPr>
              <a:t> </a:t>
            </a:r>
            <a:r>
              <a:rPr lang="en-GB" sz="2000" b="0" i="0" u="none" strike="noStrike" err="1">
                <a:effectLst/>
                <a:latin typeface="-webkit-standard"/>
              </a:rPr>
              <a:t>Zakariyah</a:t>
            </a:r>
            <a:r>
              <a:rPr lang="en-GB" sz="2000" b="0" i="0" u="none" strike="noStrike">
                <a:effectLst/>
                <a:latin typeface="-webkit-standard"/>
              </a:rPr>
              <a:t> Rahman – Plot to Assassinate the Prime Minister (2017)</a:t>
            </a:r>
          </a:p>
          <a:p>
            <a:pPr marL="0" indent="0">
              <a:buNone/>
            </a:pPr>
            <a:endParaRPr lang="en-US" sz="2000" b="0" i="0" u="none" strike="noStrike">
              <a:effectLst/>
              <a:latin typeface="-webkit-standard"/>
            </a:endParaRPr>
          </a:p>
          <a:p>
            <a:pPr marL="0" indent="0">
              <a:buNone/>
            </a:pPr>
            <a:r>
              <a:rPr lang="en-GB" sz="2000"/>
              <a:t>Rahman had been communicating with undercover officers online, believing they were ISIS operatives.</a:t>
            </a:r>
          </a:p>
          <a:p>
            <a:pPr marL="0" indent="0">
              <a:buNone/>
            </a:pPr>
            <a:r>
              <a:rPr lang="en-GB" sz="2000"/>
              <a:t>He shared details of his plans through encrypted messaging apps, which were being monitored covertly.</a:t>
            </a:r>
          </a:p>
          <a:p>
            <a:pPr marL="0" indent="0">
              <a:buNone/>
            </a:pPr>
            <a:r>
              <a:rPr lang="en-GB" sz="2000"/>
              <a:t>He also sent videos and documents pledging allegiance to ISIS, which were intercepted and used as evidence.</a:t>
            </a:r>
          </a:p>
          <a:p>
            <a:pPr marL="0" indent="0">
              <a:buNone/>
            </a:pPr>
            <a:endParaRPr lang="en-GB" sz="2000"/>
          </a:p>
          <a:p>
            <a:pPr marL="0" indent="0">
              <a:buNone/>
            </a:pPr>
            <a:r>
              <a:rPr lang="en-GB" sz="2000"/>
              <a:t>Outcome- </a:t>
            </a:r>
            <a:r>
              <a:rPr lang="en-GB" sz="2000" b="0" i="0" u="none" strike="noStrike">
                <a:effectLst/>
                <a:latin typeface="-webkit-standard"/>
              </a:rPr>
              <a:t>In July 2018, he was convicted of terrorism offences and sentenced to </a:t>
            </a:r>
            <a:r>
              <a:rPr lang="en-GB" sz="2000" i="0" u="none" strike="noStrike">
                <a:effectLst/>
              </a:rPr>
              <a:t>life imprisonment with a minimum term of 30 years</a:t>
            </a:r>
            <a:endParaRPr lang="en-GB" sz="2000"/>
          </a:p>
          <a:p>
            <a:pPr marL="0" indent="0">
              <a:buNone/>
            </a:pPr>
            <a:endParaRPr lang="en-US" sz="2000"/>
          </a:p>
        </p:txBody>
      </p:sp>
    </p:spTree>
    <p:extLst>
      <p:ext uri="{BB962C8B-B14F-4D97-AF65-F5344CB8AC3E}">
        <p14:creationId xmlns:p14="http://schemas.microsoft.com/office/powerpoint/2010/main" val="190325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2370689-1CA7-A09E-634C-97066D57A46A}"/>
              </a:ext>
            </a:extLst>
          </p:cNvPr>
          <p:cNvSpPr>
            <a:spLocks noGrp="1"/>
          </p:cNvSpPr>
          <p:nvPr>
            <p:ph type="title"/>
          </p:nvPr>
        </p:nvSpPr>
        <p:spPr>
          <a:xfrm>
            <a:off x="838200" y="365125"/>
            <a:ext cx="5393361" cy="1325563"/>
          </a:xfrm>
        </p:spPr>
        <p:txBody>
          <a:bodyPr>
            <a:normAutofit/>
          </a:bodyPr>
          <a:lstStyle/>
          <a:p>
            <a:r>
              <a:rPr lang="en-GB">
                <a:latin typeface="Aptos"/>
              </a:rPr>
              <a:t>Balancing security and ethics </a:t>
            </a:r>
            <a:endParaRPr lang="en-US"/>
          </a:p>
        </p:txBody>
      </p:sp>
      <p:sp>
        <p:nvSpPr>
          <p:cNvPr id="24" name="Freeform: Shape 2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73D6A098-1D67-30A2-A3E9-1F1AEEF75CEA}"/>
              </a:ext>
            </a:extLst>
          </p:cNvPr>
          <p:cNvSpPr>
            <a:spLocks noGrp="1"/>
          </p:cNvSpPr>
          <p:nvPr>
            <p:ph idx="1"/>
          </p:nvPr>
        </p:nvSpPr>
        <p:spPr>
          <a:xfrm>
            <a:off x="838200" y="1825625"/>
            <a:ext cx="5393361" cy="4351338"/>
          </a:xfrm>
        </p:spPr>
        <p:txBody>
          <a:bodyPr>
            <a:normAutofit/>
          </a:bodyPr>
          <a:lstStyle/>
          <a:p>
            <a:r>
              <a:rPr lang="en-GB" sz="1300" b="0" i="0" u="none" strike="noStrike" dirty="0">
                <a:effectLst/>
              </a:rPr>
              <a:t>The UK’s counter-terrorism surveillance operates under several key laws that balance security with privacy rights:</a:t>
            </a:r>
          </a:p>
          <a:p>
            <a:pPr>
              <a:buFont typeface="Arial" panose="020B0604020202020204" pitchFamily="34" charset="0"/>
              <a:buChar char="•"/>
            </a:pPr>
            <a:r>
              <a:rPr lang="en-GB" sz="1300" b="1" i="0" u="none" strike="noStrike" dirty="0">
                <a:effectLst/>
              </a:rPr>
              <a:t>Investigatory Powers Act 2016 (IPA)</a:t>
            </a:r>
            <a:r>
              <a:rPr lang="en-GB" sz="1300" b="0" i="0" u="none" strike="noStrike" dirty="0">
                <a:effectLst/>
              </a:rPr>
              <a:t> – Also known as the </a:t>
            </a:r>
            <a:r>
              <a:rPr lang="en-GB" sz="1300" b="1" i="0" u="none" strike="noStrike" dirty="0">
                <a:effectLst/>
              </a:rPr>
              <a:t>"Snooper’s Charter,"</a:t>
            </a:r>
            <a:r>
              <a:rPr lang="en-GB" sz="1300" b="0" i="0" u="none" strike="noStrike" dirty="0">
                <a:effectLst/>
              </a:rPr>
              <a:t> this law allows intelligence agencies (MI5, MI6, GCHQ) to collect and store bulk communications data, with judicial oversight to prevent misuse.</a:t>
            </a:r>
          </a:p>
          <a:p>
            <a:pPr>
              <a:buFont typeface="Arial" panose="020B0604020202020204" pitchFamily="34" charset="0"/>
              <a:buChar char="•"/>
            </a:pPr>
            <a:r>
              <a:rPr lang="en-GB" sz="1300" b="1" i="0" u="none" strike="noStrike" dirty="0">
                <a:effectLst/>
              </a:rPr>
              <a:t>Human Rights Act 1998 (HRA)</a:t>
            </a:r>
            <a:r>
              <a:rPr lang="en-GB" sz="1300" b="0" i="0" u="none" strike="noStrike" dirty="0">
                <a:effectLst/>
              </a:rPr>
              <a:t> – Protects individuals’ rights to </a:t>
            </a:r>
            <a:r>
              <a:rPr lang="en-GB" sz="1300" b="1" i="0" u="none" strike="noStrike" dirty="0">
                <a:effectLst/>
              </a:rPr>
              <a:t>privacy (Article 8)</a:t>
            </a:r>
            <a:r>
              <a:rPr lang="en-GB" sz="1300" b="0" i="0" u="none" strike="noStrike" dirty="0">
                <a:effectLst/>
              </a:rPr>
              <a:t> and </a:t>
            </a:r>
            <a:r>
              <a:rPr lang="en-GB" sz="1300" b="1" i="0" u="none" strike="noStrike" dirty="0">
                <a:effectLst/>
              </a:rPr>
              <a:t>freedom of expression (Article 10)</a:t>
            </a:r>
            <a:r>
              <a:rPr lang="en-GB" sz="1300" b="0" i="0" u="none" strike="noStrike" dirty="0">
                <a:effectLst/>
              </a:rPr>
              <a:t>, ensuring surveillance measures do not infringe on fundamental freedoms.</a:t>
            </a:r>
          </a:p>
          <a:p>
            <a:pPr>
              <a:buFont typeface="Arial" panose="020B0604020202020204" pitchFamily="34" charset="0"/>
              <a:buChar char="•"/>
            </a:pPr>
            <a:r>
              <a:rPr lang="en-GB" sz="1300" b="1" i="0" u="none" strike="noStrike" dirty="0">
                <a:effectLst/>
              </a:rPr>
              <a:t>Data Protection Act 2018 (DPA) &amp; UK GDPR</a:t>
            </a:r>
            <a:r>
              <a:rPr lang="en-GB" sz="1300" b="0" i="0" u="none" strike="noStrike" dirty="0">
                <a:effectLst/>
              </a:rPr>
              <a:t> – Regulate how personal data is collected and used, placing safeguards against the misuse of surveillance technology.</a:t>
            </a:r>
          </a:p>
          <a:p>
            <a:pPr>
              <a:buFont typeface="Arial" panose="020B0604020202020204" pitchFamily="34" charset="0"/>
              <a:buChar char="•"/>
            </a:pPr>
            <a:r>
              <a:rPr lang="en-GB" sz="1300" b="1" i="0" u="none" strike="noStrike" dirty="0">
                <a:effectLst/>
              </a:rPr>
              <a:t>Terrorism Act 2000 &amp; Counter-Terrorism and Security Act 2015</a:t>
            </a:r>
            <a:r>
              <a:rPr lang="en-GB" sz="1300" b="0" i="0" u="none" strike="noStrike" dirty="0">
                <a:effectLst/>
              </a:rPr>
              <a:t> – Expand surveillance powers to track and prevent terrorist activities, such as radicalisation and funding.</a:t>
            </a:r>
          </a:p>
          <a:p>
            <a:pPr>
              <a:buFont typeface="Arial" panose="020B0604020202020204" pitchFamily="34" charset="0"/>
              <a:buChar char="•"/>
            </a:pPr>
            <a:r>
              <a:rPr lang="en-GB" sz="1300" b="1" i="0" u="none" strike="noStrike" dirty="0">
                <a:effectLst/>
              </a:rPr>
              <a:t>Regulation of Investigatory Powers Act 2000 (RIPA)</a:t>
            </a:r>
            <a:r>
              <a:rPr lang="en-GB" sz="1300" b="0" i="0" u="none" strike="noStrike" dirty="0">
                <a:effectLst/>
              </a:rPr>
              <a:t> – Establishes the framework for </a:t>
            </a:r>
            <a:r>
              <a:rPr lang="en-GB" sz="1300" b="1" i="0" u="none" strike="noStrike" dirty="0">
                <a:effectLst/>
              </a:rPr>
              <a:t>covert surveillance, communication interception, and informant use</a:t>
            </a:r>
            <a:r>
              <a:rPr lang="en-GB" sz="1300" b="0" i="0" u="none" strike="noStrike" dirty="0">
                <a:effectLst/>
              </a:rPr>
              <a:t>, ensuring operations remain lawful and proportionate.</a:t>
            </a:r>
          </a:p>
          <a:p>
            <a:endParaRPr lang="en-US" sz="1300" dirty="0"/>
          </a:p>
        </p:txBody>
      </p:sp>
      <p:sp>
        <p:nvSpPr>
          <p:cNvPr id="26" name="Oval 2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cales of Justice">
            <a:extLst>
              <a:ext uri="{FF2B5EF4-FFF2-40B4-BE49-F238E27FC236}">
                <a16:creationId xmlns:a16="http://schemas.microsoft.com/office/drawing/2014/main" id="{8032DC85-D4F5-5049-CADC-D519DA35EC5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8" name="Freeform: Shape 2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33150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3184F2-BCF9-94BF-8C37-61D92F0BEEF9}"/>
              </a:ext>
            </a:extLst>
          </p:cNvPr>
          <p:cNvSpPr>
            <a:spLocks noGrp="1"/>
          </p:cNvSpPr>
          <p:nvPr>
            <p:ph type="title"/>
          </p:nvPr>
        </p:nvSpPr>
        <p:spPr>
          <a:xfrm>
            <a:off x="838200" y="1195697"/>
            <a:ext cx="3200400" cy="4238118"/>
          </a:xfrm>
        </p:spPr>
        <p:txBody>
          <a:bodyPr>
            <a:normAutofit/>
          </a:bodyPr>
          <a:lstStyle/>
          <a:p>
            <a:r>
              <a:rPr lang="en-US" dirty="0">
                <a:solidFill>
                  <a:schemeClr val="bg1"/>
                </a:solidFill>
              </a:rPr>
              <a:t>Role of oversight</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20" name="Content Placeholder 2">
            <a:extLst>
              <a:ext uri="{FF2B5EF4-FFF2-40B4-BE49-F238E27FC236}">
                <a16:creationId xmlns:a16="http://schemas.microsoft.com/office/drawing/2014/main" id="{BC1A76B4-0C87-69CD-0187-964830EE6E34}"/>
              </a:ext>
            </a:extLst>
          </p:cNvPr>
          <p:cNvGraphicFramePr>
            <a:graphicFrameLocks noGrp="1"/>
          </p:cNvGraphicFramePr>
          <p:nvPr>
            <p:ph idx="1"/>
            <p:extLst>
              <p:ext uri="{D42A27DB-BD31-4B8C-83A1-F6EECF244321}">
                <p14:modId xmlns:p14="http://schemas.microsoft.com/office/powerpoint/2010/main" val="316665048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1297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771079-BFD4-21B0-4FBE-D0FCCBE3183C}"/>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Transparency and accountability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6" name="Oval 3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Content Placeholder 2">
            <a:extLst>
              <a:ext uri="{FF2B5EF4-FFF2-40B4-BE49-F238E27FC236}">
                <a16:creationId xmlns:a16="http://schemas.microsoft.com/office/drawing/2014/main" id="{E40ECD65-766A-8B0B-6859-877E502858DB}"/>
              </a:ext>
            </a:extLst>
          </p:cNvPr>
          <p:cNvSpPr>
            <a:spLocks noGrp="1"/>
          </p:cNvSpPr>
          <p:nvPr>
            <p:ph idx="1"/>
          </p:nvPr>
        </p:nvSpPr>
        <p:spPr>
          <a:xfrm>
            <a:off x="5370153" y="1526033"/>
            <a:ext cx="5536397" cy="3935281"/>
          </a:xfrm>
        </p:spPr>
        <p:txBody>
          <a:bodyPr>
            <a:normAutofit/>
          </a:bodyPr>
          <a:lstStyle/>
          <a:p>
            <a:r>
              <a:rPr lang="en-GB" sz="1100" b="0" i="0" u="none" strike="noStrike" dirty="0">
                <a:effectLst/>
                <a:latin typeface="-webkit-standard"/>
              </a:rPr>
              <a:t>Transparency and accountability are crucial in the UK’s counter-terrorism efforts to ensure security measures are effective, lawful, and respectful of civil liberties.</a:t>
            </a:r>
          </a:p>
          <a:p>
            <a:endParaRPr lang="en-GB" sz="1100" dirty="0">
              <a:latin typeface="-webkit-standard"/>
            </a:endParaRPr>
          </a:p>
          <a:p>
            <a:pPr>
              <a:buFont typeface="Arial" panose="020B0604020202020204" pitchFamily="34" charset="0"/>
              <a:buChar char="•"/>
            </a:pPr>
            <a:r>
              <a:rPr lang="en-GB" sz="1100" b="1" i="0" u="none" strike="noStrike" dirty="0">
                <a:effectLst/>
              </a:rPr>
              <a:t>Protects Civil Liberties</a:t>
            </a:r>
            <a:r>
              <a:rPr lang="en-GB" sz="1100" b="0" i="0" u="none" strike="noStrike" dirty="0">
                <a:effectLst/>
              </a:rPr>
              <a:t> – Ensures surveillance respects privacy and freedom of expression.</a:t>
            </a:r>
          </a:p>
          <a:p>
            <a:pPr>
              <a:buFont typeface="Arial" panose="020B0604020202020204" pitchFamily="34" charset="0"/>
              <a:buChar char="•"/>
            </a:pPr>
            <a:r>
              <a:rPr lang="en-GB" sz="1100" b="1" i="0" u="none" strike="noStrike" dirty="0">
                <a:effectLst/>
              </a:rPr>
              <a:t>Prevents Abuse of Power</a:t>
            </a:r>
            <a:r>
              <a:rPr lang="en-GB" sz="1100" b="0" i="0" u="none" strike="noStrike" dirty="0">
                <a:effectLst/>
              </a:rPr>
              <a:t> – Oversight bodies like the Investigatory Powers Commissioner regulate intelligence agencies.</a:t>
            </a:r>
          </a:p>
          <a:p>
            <a:pPr>
              <a:buFont typeface="Arial" panose="020B0604020202020204" pitchFamily="34" charset="0"/>
              <a:buChar char="•"/>
            </a:pPr>
            <a:r>
              <a:rPr lang="en-GB" sz="1100" b="1" i="0" u="none" strike="noStrike" dirty="0">
                <a:effectLst/>
              </a:rPr>
              <a:t>Maintains Public Trust</a:t>
            </a:r>
            <a:r>
              <a:rPr lang="en-GB" sz="1100" b="0" i="0" u="none" strike="noStrike" dirty="0">
                <a:effectLst/>
              </a:rPr>
              <a:t> – Transparency reassures citizens and promotes cooperation with authorities.</a:t>
            </a:r>
          </a:p>
          <a:p>
            <a:pPr>
              <a:buFont typeface="Arial" panose="020B0604020202020204" pitchFamily="34" charset="0"/>
              <a:buChar char="•"/>
            </a:pPr>
            <a:r>
              <a:rPr lang="en-GB" sz="1100" b="1" i="0" u="none" strike="noStrike" dirty="0">
                <a:effectLst/>
              </a:rPr>
              <a:t>Ensures Judicial and Parliamentary Oversight</a:t>
            </a:r>
            <a:r>
              <a:rPr lang="en-GB" sz="1100" b="0" i="0" u="none" strike="noStrike" dirty="0">
                <a:effectLst/>
              </a:rPr>
              <a:t> – Legal frameworks require surveillance to be proportionate and justified.</a:t>
            </a:r>
          </a:p>
          <a:p>
            <a:pPr>
              <a:buFont typeface="Arial" panose="020B0604020202020204" pitchFamily="34" charset="0"/>
              <a:buChar char="•"/>
            </a:pPr>
            <a:r>
              <a:rPr lang="en-GB" sz="1100" b="1" i="0" u="none" strike="noStrike" dirty="0">
                <a:effectLst/>
              </a:rPr>
              <a:t>Supports International Legal Standards</a:t>
            </a:r>
            <a:r>
              <a:rPr lang="en-GB" sz="1100" b="0" i="0" u="none" strike="noStrike" dirty="0">
                <a:effectLst/>
              </a:rPr>
              <a:t> – Compliance with human rights laws strengthens global intelligence partnerships.</a:t>
            </a:r>
          </a:p>
          <a:p>
            <a:pPr>
              <a:buFont typeface="Arial" panose="020B0604020202020204" pitchFamily="34" charset="0"/>
              <a:buChar char="•"/>
            </a:pPr>
            <a:r>
              <a:rPr lang="en-GB" sz="1100" b="1" i="0" u="none" strike="noStrike" dirty="0">
                <a:effectLst/>
              </a:rPr>
              <a:t>Improves Effectiveness and Efficiency</a:t>
            </a:r>
            <a:r>
              <a:rPr lang="en-GB" sz="1100" b="0" i="0" u="none" strike="noStrike" dirty="0">
                <a:effectLst/>
              </a:rPr>
              <a:t> – Regular audits ensure resources are used appropriately and counter-terrorism remains targeted.</a:t>
            </a:r>
          </a:p>
          <a:p>
            <a:pPr marL="0" indent="0">
              <a:buNone/>
            </a:pPr>
            <a:endParaRPr lang="en-GB" sz="1100" b="0" i="0" u="none" strike="noStrike" dirty="0">
              <a:effectLst/>
            </a:endParaRPr>
          </a:p>
          <a:p>
            <a:endParaRPr lang="en-US" sz="1100" dirty="0"/>
          </a:p>
        </p:txBody>
      </p:sp>
    </p:spTree>
    <p:extLst>
      <p:ext uri="{BB962C8B-B14F-4D97-AF65-F5344CB8AC3E}">
        <p14:creationId xmlns:p14="http://schemas.microsoft.com/office/powerpoint/2010/main" val="64266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463CB-4711-8057-16CF-12026075E2FC}"/>
              </a:ext>
            </a:extLst>
          </p:cNvPr>
          <p:cNvSpPr>
            <a:spLocks noGrp="1"/>
          </p:cNvSpPr>
          <p:nvPr>
            <p:ph type="title"/>
          </p:nvPr>
        </p:nvSpPr>
        <p:spPr>
          <a:xfrm>
            <a:off x="586478" y="1683756"/>
            <a:ext cx="3115265" cy="2396359"/>
          </a:xfrm>
        </p:spPr>
        <p:txBody>
          <a:bodyPr anchor="b">
            <a:normAutofit/>
          </a:bodyPr>
          <a:lstStyle/>
          <a:p>
            <a:pPr algn="r"/>
            <a:r>
              <a:rPr lang="en-GB" sz="3700" b="1" u="sng">
                <a:solidFill>
                  <a:srgbClr val="FFFFFF"/>
                </a:solidFill>
                <a:latin typeface="Aptos"/>
              </a:rPr>
              <a:t>Ethical concerns of surveillance </a:t>
            </a:r>
            <a:endParaRPr lang="en-GB" sz="3700" b="1">
              <a:solidFill>
                <a:srgbClr val="FFFFFF"/>
              </a:solidFill>
            </a:endParaRPr>
          </a:p>
        </p:txBody>
      </p:sp>
      <p:graphicFrame>
        <p:nvGraphicFramePr>
          <p:cNvPr id="5" name="Content Placeholder 2">
            <a:extLst>
              <a:ext uri="{FF2B5EF4-FFF2-40B4-BE49-F238E27FC236}">
                <a16:creationId xmlns:a16="http://schemas.microsoft.com/office/drawing/2014/main" id="{1E27CFED-0A7E-1095-732A-C28E2865AE83}"/>
              </a:ext>
            </a:extLst>
          </p:cNvPr>
          <p:cNvGraphicFramePr>
            <a:graphicFrameLocks noGrp="1"/>
          </p:cNvGraphicFramePr>
          <p:nvPr>
            <p:ph idx="1"/>
            <p:extLst>
              <p:ext uri="{D42A27DB-BD31-4B8C-83A1-F6EECF244321}">
                <p14:modId xmlns:p14="http://schemas.microsoft.com/office/powerpoint/2010/main" val="10211642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4782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28349-4670-935E-0930-8475CE9E0325}"/>
              </a:ext>
            </a:extLst>
          </p:cNvPr>
          <p:cNvSpPr>
            <a:spLocks noGrp="1"/>
          </p:cNvSpPr>
          <p:nvPr>
            <p:ph type="title"/>
          </p:nvPr>
        </p:nvSpPr>
        <p:spPr>
          <a:xfrm>
            <a:off x="2048818" y="632477"/>
            <a:ext cx="7818523" cy="820215"/>
          </a:xfrm>
        </p:spPr>
        <p:txBody>
          <a:bodyPr anchor="b">
            <a:normAutofit fontScale="90000"/>
          </a:bodyPr>
          <a:lstStyle/>
          <a:p>
            <a:r>
              <a:rPr lang="en-GB" sz="4000" b="1"/>
              <a:t>Police facial recognition surveillance </a:t>
            </a:r>
            <a:endParaRPr lang="en-US" sz="4000" b="1"/>
          </a:p>
        </p:txBody>
      </p:sp>
      <p:pic>
        <p:nvPicPr>
          <p:cNvPr id="7" name="Graphic 6" descr="Security Camera">
            <a:extLst>
              <a:ext uri="{FF2B5EF4-FFF2-40B4-BE49-F238E27FC236}">
                <a16:creationId xmlns:a16="http://schemas.microsoft.com/office/drawing/2014/main" id="{DA9004D5-8D8F-2792-4C7B-08B2E4019D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1554" y="631230"/>
            <a:ext cx="1198532" cy="1198532"/>
          </a:xfrm>
          <a:prstGeom prst="rect">
            <a:avLst/>
          </a:prstGeom>
        </p:spPr>
      </p:pic>
      <p:sp>
        <p:nvSpPr>
          <p:cNvPr id="3" name="Content Placeholder 2">
            <a:extLst>
              <a:ext uri="{FF2B5EF4-FFF2-40B4-BE49-F238E27FC236}">
                <a16:creationId xmlns:a16="http://schemas.microsoft.com/office/drawing/2014/main" id="{164F4F30-23E3-26F7-0D22-A91C20853494}"/>
              </a:ext>
            </a:extLst>
          </p:cNvPr>
          <p:cNvSpPr>
            <a:spLocks noGrp="1"/>
          </p:cNvSpPr>
          <p:nvPr>
            <p:ph idx="1"/>
          </p:nvPr>
        </p:nvSpPr>
        <p:spPr>
          <a:xfrm>
            <a:off x="2187364" y="4072044"/>
            <a:ext cx="5801917" cy="2057045"/>
          </a:xfrm>
        </p:spPr>
        <p:txBody>
          <a:bodyPr vert="horz" lIns="91440" tIns="45720" rIns="91440" bIns="45720" rtlCol="0">
            <a:normAutofit/>
          </a:bodyPr>
          <a:lstStyle/>
          <a:p>
            <a:pPr marL="0" indent="0">
              <a:buNone/>
            </a:pPr>
            <a:endParaRPr lang="en-GB" sz="2000"/>
          </a:p>
          <a:p>
            <a:endParaRPr lang="en-GB" sz="2000"/>
          </a:p>
        </p:txBody>
      </p:sp>
      <p:pic>
        <p:nvPicPr>
          <p:cNvPr id="9" name="Graphic 8" descr="Security Camera">
            <a:extLst>
              <a:ext uri="{FF2B5EF4-FFF2-40B4-BE49-F238E27FC236}">
                <a16:creationId xmlns:a16="http://schemas.microsoft.com/office/drawing/2014/main" id="{329EE58C-2313-4307-A34D-7312042D13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
        <p:nvSpPr>
          <p:cNvPr id="4" name="TextBox 3">
            <a:extLst>
              <a:ext uri="{FF2B5EF4-FFF2-40B4-BE49-F238E27FC236}">
                <a16:creationId xmlns:a16="http://schemas.microsoft.com/office/drawing/2014/main" id="{64F1E71D-1116-B0A6-80AF-5F58C7687029}"/>
              </a:ext>
            </a:extLst>
          </p:cNvPr>
          <p:cNvSpPr txBox="1"/>
          <p:nvPr/>
        </p:nvSpPr>
        <p:spPr>
          <a:xfrm>
            <a:off x="413657" y="1226457"/>
            <a:ext cx="653868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2400"/>
          </a:p>
          <a:p>
            <a:endParaRPr lang="en-US" sz="4400">
              <a:latin typeface="Calibri"/>
              <a:ea typeface="Calibri"/>
              <a:cs typeface="Calibri"/>
            </a:endParaRPr>
          </a:p>
          <a:p>
            <a:r>
              <a:rPr lang="en-GB" sz="2800">
                <a:latin typeface="Calibri"/>
                <a:ea typeface="Calibri"/>
                <a:cs typeface="Calibri"/>
              </a:rPr>
              <a:t>Using live video footage of crowds passing a camera, live facial recognition (LFR) technology automatically matches the photographs to a police database of individuals on a 'watch list.' A police officer will determine whether to make an arrest after receiving a potential LFR notice.</a:t>
            </a:r>
          </a:p>
          <a:p>
            <a:r>
              <a:rPr lang="en-GB" sz="2800">
                <a:latin typeface="Calibri"/>
                <a:ea typeface="+mn-lt"/>
                <a:cs typeface="+mn-lt"/>
              </a:rPr>
              <a:t>(Oxley, G. </a:t>
            </a:r>
            <a:r>
              <a:rPr lang="en-GB" sz="2800" i="1">
                <a:latin typeface="Calibri"/>
                <a:ea typeface="+mn-lt"/>
                <a:cs typeface="+mn-lt"/>
              </a:rPr>
              <a:t>et al.</a:t>
            </a:r>
            <a:r>
              <a:rPr lang="en-GB" sz="2800">
                <a:latin typeface="Calibri"/>
                <a:ea typeface="+mn-lt"/>
                <a:cs typeface="+mn-lt"/>
              </a:rPr>
              <a:t>2024)</a:t>
            </a:r>
            <a:endParaRPr lang="en-GB" sz="2800">
              <a:latin typeface="Calibri"/>
              <a:ea typeface="Calibri"/>
              <a:cs typeface="Calibri"/>
            </a:endParaRPr>
          </a:p>
          <a:p>
            <a:endParaRPr lang="en-GB" sz="2000">
              <a:latin typeface="Calibri"/>
            </a:endParaRPr>
          </a:p>
          <a:p>
            <a:endParaRPr lang="en-GB" sz="2000">
              <a:latin typeface="Calibri"/>
              <a:ea typeface="Calibri"/>
              <a:cs typeface="Calibri"/>
            </a:endParaRPr>
          </a:p>
          <a:p>
            <a:endParaRPr lang="en-GB"/>
          </a:p>
        </p:txBody>
      </p:sp>
    </p:spTree>
    <p:extLst>
      <p:ext uri="{BB962C8B-B14F-4D97-AF65-F5344CB8AC3E}">
        <p14:creationId xmlns:p14="http://schemas.microsoft.com/office/powerpoint/2010/main" val="1616527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6FBF1A6-A6C9-E5B5-9EE3-817EA3A8257F}"/>
              </a:ext>
            </a:extLst>
          </p:cNvPr>
          <p:cNvSpPr>
            <a:spLocks noGrp="1"/>
          </p:cNvSpPr>
          <p:nvPr>
            <p:ph type="title"/>
          </p:nvPr>
        </p:nvSpPr>
        <p:spPr>
          <a:xfrm>
            <a:off x="838200" y="713312"/>
            <a:ext cx="4038600" cy="5431376"/>
          </a:xfrm>
        </p:spPr>
        <p:txBody>
          <a:bodyPr>
            <a:normAutofit/>
          </a:bodyPr>
          <a:lstStyle/>
          <a:p>
            <a:r>
              <a:rPr lang="en-GB" b="1"/>
              <a:t>Police facial recognition surveillance – Positive case example</a:t>
            </a:r>
            <a:endParaRPr lang="en-US"/>
          </a:p>
        </p:txBody>
      </p:sp>
      <p:sp>
        <p:nvSpPr>
          <p:cNvPr id="3" name="Content Placeholder 2">
            <a:extLst>
              <a:ext uri="{FF2B5EF4-FFF2-40B4-BE49-F238E27FC236}">
                <a16:creationId xmlns:a16="http://schemas.microsoft.com/office/drawing/2014/main" id="{BFF21E65-DDC2-2895-5EDE-CA94D9B01520}"/>
              </a:ext>
            </a:extLst>
          </p:cNvPr>
          <p:cNvSpPr>
            <a:spLocks noGrp="1"/>
          </p:cNvSpPr>
          <p:nvPr>
            <p:ph idx="1"/>
          </p:nvPr>
        </p:nvSpPr>
        <p:spPr>
          <a:xfrm>
            <a:off x="5050971" y="-201086"/>
            <a:ext cx="7142898" cy="7990286"/>
          </a:xfrm>
        </p:spPr>
        <p:txBody>
          <a:bodyPr vert="horz" lIns="91440" tIns="45720" rIns="91440" bIns="45720" rtlCol="0" anchor="ctr">
            <a:normAutofit/>
          </a:bodyPr>
          <a:lstStyle/>
          <a:p>
            <a:pPr marL="0" indent="0">
              <a:buNone/>
            </a:pPr>
            <a:r>
              <a:rPr lang="en-GB">
                <a:latin typeface="Calibri"/>
                <a:ea typeface="Calibri"/>
                <a:cs typeface="Calibri"/>
              </a:rPr>
              <a:t>A wanted sex offender was sent back to jail after being identified at the Coronation of King Charles. His image appeared to be that of a wanted criminal, for violating the conditions of his release, he was taken into custody and sent to prison. The 33-old-man, who has not been named, was picked up by one of the cameras operating in a van near Buckingham Palace on 6 May. An image of his face was captured by the hi-tech cameras and fed into a database that matched a mugshot of a wanted suspect. This sparked an alert to the Metropolitan Police and the man was immediately arrested and sent back to prison for breaching the terms of his release.</a:t>
            </a:r>
          </a:p>
          <a:p>
            <a:pPr>
              <a:buNone/>
            </a:pPr>
            <a:r>
              <a:rPr lang="en-GB">
                <a:latin typeface="Calibri"/>
                <a:ea typeface="+mn-lt"/>
                <a:cs typeface="+mn-lt"/>
              </a:rPr>
              <a:t>(Team, H.O. news 2023) </a:t>
            </a:r>
            <a:r>
              <a:rPr lang="en-GB">
                <a:latin typeface="Aptos"/>
                <a:ea typeface="+mn-lt"/>
                <a:cs typeface="+mn-lt"/>
              </a:rPr>
              <a:t>(Mathers, M. 2023) </a:t>
            </a:r>
          </a:p>
          <a:p>
            <a:pPr>
              <a:buNone/>
            </a:pPr>
            <a:endParaRPr lang="en-GB" sz="2000"/>
          </a:p>
          <a:p>
            <a:pPr>
              <a:buNone/>
            </a:pPr>
            <a:endParaRPr lang="en-GB" sz="2000">
              <a:latin typeface="Aptos"/>
              <a:ea typeface="Calibri"/>
              <a:cs typeface="Calibri"/>
            </a:endParaRPr>
          </a:p>
        </p:txBody>
      </p:sp>
    </p:spTree>
    <p:extLst>
      <p:ext uri="{BB962C8B-B14F-4D97-AF65-F5344CB8AC3E}">
        <p14:creationId xmlns:p14="http://schemas.microsoft.com/office/powerpoint/2010/main" val="1727756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6FBF1A6-A6C9-E5B5-9EE3-817EA3A8257F}"/>
              </a:ext>
            </a:extLst>
          </p:cNvPr>
          <p:cNvSpPr>
            <a:spLocks noGrp="1"/>
          </p:cNvSpPr>
          <p:nvPr>
            <p:ph type="title"/>
          </p:nvPr>
        </p:nvSpPr>
        <p:spPr>
          <a:xfrm>
            <a:off x="838200" y="713312"/>
            <a:ext cx="4038600" cy="5431376"/>
          </a:xfrm>
        </p:spPr>
        <p:txBody>
          <a:bodyPr>
            <a:normAutofit/>
          </a:bodyPr>
          <a:lstStyle/>
          <a:p>
            <a:r>
              <a:rPr lang="en-GB" b="1"/>
              <a:t>Police facial recognition surveillance –Negative case example</a:t>
            </a:r>
            <a:endParaRPr lang="en-US"/>
          </a:p>
        </p:txBody>
      </p:sp>
      <p:sp>
        <p:nvSpPr>
          <p:cNvPr id="3" name="Content Placeholder 2">
            <a:extLst>
              <a:ext uri="{FF2B5EF4-FFF2-40B4-BE49-F238E27FC236}">
                <a16:creationId xmlns:a16="http://schemas.microsoft.com/office/drawing/2014/main" id="{BFF21E65-DDC2-2895-5EDE-CA94D9B01520}"/>
              </a:ext>
            </a:extLst>
          </p:cNvPr>
          <p:cNvSpPr>
            <a:spLocks noGrp="1"/>
          </p:cNvSpPr>
          <p:nvPr>
            <p:ph idx="1"/>
          </p:nvPr>
        </p:nvSpPr>
        <p:spPr>
          <a:xfrm>
            <a:off x="5050971" y="292399"/>
            <a:ext cx="7142898" cy="7990286"/>
          </a:xfrm>
        </p:spPr>
        <p:txBody>
          <a:bodyPr vert="horz" lIns="91440" tIns="45720" rIns="91440" bIns="45720" rtlCol="0" anchor="ctr">
            <a:normAutofit/>
          </a:bodyPr>
          <a:lstStyle/>
          <a:p>
            <a:pPr marL="0" indent="0">
              <a:buNone/>
            </a:pPr>
            <a:r>
              <a:rPr lang="en-GB" sz="2400">
                <a:latin typeface="Calibri"/>
                <a:ea typeface="Calibri"/>
                <a:cs typeface="Calibri"/>
              </a:rPr>
              <a:t>However, police facial recognition technology has had a number of problems and shortcomings. In certain cases, the technology has incorrectly recognised people, resulting in false charges or arrests.</a:t>
            </a:r>
            <a:endParaRPr lang="en-US"/>
          </a:p>
          <a:p>
            <a:pPr marL="0" indent="0">
              <a:buNone/>
            </a:pPr>
            <a:endParaRPr lang="en-GB" sz="2400">
              <a:latin typeface="Calibri"/>
              <a:ea typeface="Calibri"/>
              <a:cs typeface="Calibri"/>
            </a:endParaRPr>
          </a:p>
          <a:p>
            <a:pPr marL="0" indent="0">
              <a:buNone/>
            </a:pPr>
            <a:r>
              <a:rPr lang="en-GB" sz="2400">
                <a:latin typeface="Calibri"/>
                <a:ea typeface="Calibri"/>
                <a:cs typeface="Calibri"/>
              </a:rPr>
              <a:t>Example – During the 2017 Champions League final in Cardiff, facial recognition technology incorrectly classified almost 2,000 people as potential offenders. Since there were roughly 170,000 spectators in Cardiff for the Real Madrid vs. Juventus match, South Wales Police made use of the technology. However, 92%, or 2,297, of the 2,470 possible matches with custody photos were incorrect. </a:t>
            </a:r>
            <a:r>
              <a:rPr lang="en-GB" sz="2400">
                <a:latin typeface="Calibri"/>
                <a:ea typeface="+mn-lt"/>
                <a:cs typeface="+mn-lt"/>
              </a:rPr>
              <a:t>Chief Constable Matt Jukes said officers "did not take action" and no one was wrongly arrested. </a:t>
            </a:r>
            <a:r>
              <a:rPr lang="en-GB" sz="2400">
                <a:ea typeface="+mn-lt"/>
                <a:cs typeface="+mn-lt"/>
              </a:rPr>
              <a:t>(</a:t>
            </a:r>
            <a:r>
              <a:rPr lang="en-GB" sz="2400">
                <a:latin typeface="Calibri"/>
                <a:ea typeface="+mn-lt"/>
                <a:cs typeface="+mn-lt"/>
              </a:rPr>
              <a:t>Incident Database RSS, 2018). </a:t>
            </a:r>
          </a:p>
          <a:p>
            <a:pPr marL="0" indent="0">
              <a:buNone/>
            </a:pPr>
            <a:endParaRPr lang="en-GB" sz="2400">
              <a:latin typeface="Calibri"/>
              <a:ea typeface="+mn-lt"/>
              <a:cs typeface="+mn-lt"/>
            </a:endParaRPr>
          </a:p>
          <a:p>
            <a:pPr marL="0" indent="0">
              <a:buNone/>
            </a:pPr>
            <a:endParaRPr lang="en-GB" sz="2400">
              <a:latin typeface="Calibri"/>
              <a:ea typeface="Calibri"/>
              <a:cs typeface="Calibri"/>
            </a:endParaRPr>
          </a:p>
          <a:p>
            <a:pPr>
              <a:buNone/>
            </a:pPr>
            <a:endParaRPr lang="en-GB" sz="2400">
              <a:latin typeface="Calibri"/>
              <a:ea typeface="Calibri"/>
              <a:cs typeface="Calibri"/>
            </a:endParaRPr>
          </a:p>
          <a:p>
            <a:pPr>
              <a:buNone/>
            </a:pPr>
            <a:endParaRPr lang="en-GB" sz="2000">
              <a:latin typeface="Aptos"/>
              <a:ea typeface="Calibri"/>
              <a:cs typeface="Calibri"/>
            </a:endParaRPr>
          </a:p>
        </p:txBody>
      </p:sp>
    </p:spTree>
    <p:extLst>
      <p:ext uri="{BB962C8B-B14F-4D97-AF65-F5344CB8AC3E}">
        <p14:creationId xmlns:p14="http://schemas.microsoft.com/office/powerpoint/2010/main" val="4225903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53D38-C98C-7DBC-AF49-79304E1714BD}"/>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a:t>
            </a:r>
          </a:p>
        </p:txBody>
      </p:sp>
      <p:pic>
        <p:nvPicPr>
          <p:cNvPr id="7" name="Graphic 6" descr="Security Camera Sign">
            <a:extLst>
              <a:ext uri="{FF2B5EF4-FFF2-40B4-BE49-F238E27FC236}">
                <a16:creationId xmlns:a16="http://schemas.microsoft.com/office/drawing/2014/main" id="{9DBD71A3-55C7-18C9-8F0C-255F937117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23" name="Content Placeholder 2">
            <a:extLst>
              <a:ext uri="{FF2B5EF4-FFF2-40B4-BE49-F238E27FC236}">
                <a16:creationId xmlns:a16="http://schemas.microsoft.com/office/drawing/2014/main" id="{44B25171-7A86-8A51-5725-8BBDF744D87D}"/>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800" dirty="0">
                <a:solidFill>
                  <a:schemeClr val="tx2"/>
                </a:solidFill>
              </a:rPr>
              <a:t>This presentation covered the below points:</a:t>
            </a:r>
          </a:p>
          <a:p>
            <a:pPr marL="0" indent="0">
              <a:buNone/>
            </a:pPr>
            <a:r>
              <a:rPr lang="en-GB" sz="1800" dirty="0">
                <a:solidFill>
                  <a:schemeClr val="tx2"/>
                </a:solidFill>
              </a:rPr>
              <a:t>The definition of surveillance.</a:t>
            </a:r>
          </a:p>
          <a:p>
            <a:pPr marL="0" indent="0">
              <a:buNone/>
            </a:pPr>
            <a:r>
              <a:rPr lang="en-GB" sz="1800" dirty="0">
                <a:solidFill>
                  <a:schemeClr val="tx2"/>
                </a:solidFill>
              </a:rPr>
              <a:t>Legislation surrounding surveillance.</a:t>
            </a:r>
          </a:p>
          <a:p>
            <a:pPr marL="0" indent="0">
              <a:buNone/>
            </a:pPr>
            <a:r>
              <a:rPr lang="en-GB" sz="1800" dirty="0">
                <a:solidFill>
                  <a:schemeClr val="tx2"/>
                </a:solidFill>
              </a:rPr>
              <a:t>Real life examples.</a:t>
            </a:r>
          </a:p>
          <a:p>
            <a:pPr marL="0" indent="0">
              <a:buNone/>
            </a:pPr>
            <a:r>
              <a:rPr lang="en-GB" sz="1800" dirty="0">
                <a:solidFill>
                  <a:schemeClr val="tx2"/>
                </a:solidFill>
              </a:rPr>
              <a:t>Advantages and disadvantages.</a:t>
            </a:r>
          </a:p>
          <a:p>
            <a:pPr marL="0" indent="0">
              <a:buNone/>
            </a:pPr>
            <a:endParaRPr lang="en-GB" sz="1800" dirty="0">
              <a:solidFill>
                <a:schemeClr val="tx2"/>
              </a:solidFill>
            </a:endParaRPr>
          </a:p>
          <a:p>
            <a:pPr marL="0" indent="0">
              <a:buNone/>
            </a:pPr>
            <a:r>
              <a:rPr lang="en-GB" sz="1800" dirty="0">
                <a:solidFill>
                  <a:schemeClr val="tx2"/>
                </a:solidFill>
              </a:rPr>
              <a:t>Is there any questions?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4"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24546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823E0-2C4F-ED5C-4F14-7BCC162D30E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 Saffron</a:t>
            </a:r>
          </a:p>
        </p:txBody>
      </p:sp>
      <p:sp>
        <p:nvSpPr>
          <p:cNvPr id="3" name="Content Placeholder 2">
            <a:extLst>
              <a:ext uri="{FF2B5EF4-FFF2-40B4-BE49-F238E27FC236}">
                <a16:creationId xmlns:a16="http://schemas.microsoft.com/office/drawing/2014/main" id="{7A617F9A-CB0C-BA34-56B7-0DCCFF9EE5ED}"/>
              </a:ext>
            </a:extLst>
          </p:cNvPr>
          <p:cNvSpPr>
            <a:spLocks noGrp="1"/>
          </p:cNvSpPr>
          <p:nvPr>
            <p:ph idx="1"/>
          </p:nvPr>
        </p:nvSpPr>
        <p:spPr>
          <a:xfrm>
            <a:off x="4810259" y="649480"/>
            <a:ext cx="6555347" cy="5546047"/>
          </a:xfrm>
        </p:spPr>
        <p:txBody>
          <a:bodyPr vert="horz" lIns="91440" tIns="45720" rIns="91440" bIns="45720" rtlCol="0" anchor="ctr">
            <a:normAutofit lnSpcReduction="10000"/>
          </a:bodyPr>
          <a:lstStyle/>
          <a:p>
            <a:r>
              <a:rPr lang="en-GB" sz="800" dirty="0">
                <a:latin typeface="Arial" panose="020B0604020202020204" pitchFamily="34" charset="0"/>
                <a:ea typeface="+mn-lt"/>
                <a:cs typeface="Arial" panose="020B0604020202020204" pitchFamily="34" charset="0"/>
              </a:rPr>
              <a:t>Brennan </a:t>
            </a:r>
            <a:r>
              <a:rPr lang="en-GB" sz="800" dirty="0" err="1">
                <a:latin typeface="Arial" panose="020B0604020202020204" pitchFamily="34" charset="0"/>
                <a:ea typeface="+mn-lt"/>
                <a:cs typeface="Arial" panose="020B0604020202020204" pitchFamily="34" charset="0"/>
              </a:rPr>
              <a:t>Center</a:t>
            </a:r>
            <a:r>
              <a:rPr lang="en-GB" sz="800" dirty="0">
                <a:latin typeface="Arial" panose="020B0604020202020204" pitchFamily="34" charset="0"/>
                <a:ea typeface="+mn-lt"/>
                <a:cs typeface="Arial" panose="020B0604020202020204" pitchFamily="34" charset="0"/>
              </a:rPr>
              <a:t> for Justice, 2025. Transparency &amp; Oversight. [online] Available at: </a:t>
            </a:r>
            <a:r>
              <a:rPr lang="en-GB" sz="800" dirty="0">
                <a:latin typeface="Arial" panose="020B0604020202020204" pitchFamily="34" charset="0"/>
                <a:ea typeface="+mn-lt"/>
                <a:cs typeface="Arial" panose="020B0604020202020204" pitchFamily="34" charset="0"/>
                <a:hlinkClick r:id="rId3"/>
              </a:rPr>
              <a:t>https://www.brennancenter.org/issues/protect-liberty-security/transparency-oversight?utm_source=chatgpt.com</a:t>
            </a:r>
            <a:r>
              <a:rPr lang="en-GB" sz="800" dirty="0">
                <a:latin typeface="Arial" panose="020B0604020202020204" pitchFamily="34" charset="0"/>
                <a:ea typeface="+mn-lt"/>
                <a:cs typeface="Arial" panose="020B0604020202020204" pitchFamily="34" charset="0"/>
              </a:rPr>
              <a:t> [Accessed 17 January 2025].</a:t>
            </a:r>
            <a:endParaRPr lang="en-US" sz="800" dirty="0">
              <a:latin typeface="Arial" panose="020B0604020202020204" pitchFamily="34" charset="0"/>
              <a:ea typeface="+mn-lt"/>
              <a:cs typeface="Arial" panose="020B0604020202020204" pitchFamily="34" charset="0"/>
            </a:endParaRPr>
          </a:p>
          <a:p>
            <a:r>
              <a:rPr lang="en-GB" sz="800" dirty="0">
                <a:latin typeface="Arial" panose="020B0604020202020204" pitchFamily="34" charset="0"/>
                <a:ea typeface="+mn-lt"/>
                <a:cs typeface="Arial" panose="020B0604020202020204" pitchFamily="34" charset="0"/>
              </a:rPr>
              <a:t>European Union, 2025. Fight Against Terrorism. [online] Available at: </a:t>
            </a:r>
            <a:r>
              <a:rPr lang="en-GB" sz="800" dirty="0">
                <a:latin typeface="Arial" panose="020B0604020202020204" pitchFamily="34" charset="0"/>
                <a:ea typeface="+mn-lt"/>
                <a:cs typeface="Arial" panose="020B0604020202020204" pitchFamily="34" charset="0"/>
                <a:hlinkClick r:id="rId4"/>
              </a:rPr>
              <a:t>https://www.consilium.europa.eu/en/policies/fight-against-terrorism/?utm_source=chatgpt.com</a:t>
            </a:r>
            <a:r>
              <a:rPr lang="en-GB" sz="800" dirty="0">
                <a:latin typeface="Arial" panose="020B0604020202020204" pitchFamily="34" charset="0"/>
                <a:ea typeface="+mn-lt"/>
                <a:cs typeface="Arial" panose="020B0604020202020204" pitchFamily="34" charset="0"/>
              </a:rPr>
              <a:t> [Accessed 17 January 2025].</a:t>
            </a:r>
          </a:p>
          <a:p>
            <a:r>
              <a:rPr lang="en-GB" sz="800" dirty="0">
                <a:latin typeface="Arial" panose="020B0604020202020204" pitchFamily="34" charset="0"/>
                <a:ea typeface="+mn-lt"/>
                <a:cs typeface="Arial" panose="020B0604020202020204" pitchFamily="34" charset="0"/>
              </a:rPr>
              <a:t>National Whistleblower </a:t>
            </a:r>
            <a:r>
              <a:rPr lang="en-GB" sz="800" dirty="0" err="1">
                <a:latin typeface="Arial" panose="020B0604020202020204" pitchFamily="34" charset="0"/>
                <a:ea typeface="+mn-lt"/>
                <a:cs typeface="Arial" panose="020B0604020202020204" pitchFamily="34" charset="0"/>
              </a:rPr>
              <a:t>Center</a:t>
            </a:r>
            <a:r>
              <a:rPr lang="en-GB" sz="800" dirty="0">
                <a:latin typeface="Arial" panose="020B0604020202020204" pitchFamily="34" charset="0"/>
                <a:ea typeface="+mn-lt"/>
                <a:cs typeface="Arial" panose="020B0604020202020204" pitchFamily="34" charset="0"/>
              </a:rPr>
              <a:t>, 2025. The case of Edward Snowden. [online] Available at: </a:t>
            </a:r>
            <a:r>
              <a:rPr lang="en-GB" sz="800" dirty="0">
                <a:latin typeface="Arial" panose="020B0604020202020204" pitchFamily="34" charset="0"/>
                <a:ea typeface="+mn-lt"/>
                <a:cs typeface="Arial" panose="020B0604020202020204" pitchFamily="34" charset="0"/>
                <a:hlinkClick r:id="rId5"/>
              </a:rPr>
              <a:t>https://www.whistleblowers.org/news/the-case-of-edward-snowden/</a:t>
            </a:r>
            <a:r>
              <a:rPr lang="en-GB" sz="800" dirty="0">
                <a:latin typeface="Arial" panose="020B0604020202020204" pitchFamily="34" charset="0"/>
                <a:ea typeface="+mn-lt"/>
                <a:cs typeface="Arial" panose="020B0604020202020204" pitchFamily="34" charset="0"/>
              </a:rPr>
              <a:t> [Accessed 17 January 2025].</a:t>
            </a:r>
          </a:p>
          <a:p>
            <a:r>
              <a:rPr lang="en-GB" sz="800" dirty="0">
                <a:latin typeface="Arial" panose="020B0604020202020204" pitchFamily="34" charset="0"/>
                <a:ea typeface="+mn-lt"/>
                <a:cs typeface="Arial" panose="020B0604020202020204" pitchFamily="34" charset="0"/>
              </a:rPr>
              <a:t>Privacy and Civil Liberties Oversight Board (PCLOB), 2025. Oversight Projects. [online] Available at: </a:t>
            </a:r>
            <a:r>
              <a:rPr lang="en-GB" sz="800" dirty="0">
                <a:latin typeface="Arial" panose="020B0604020202020204" pitchFamily="34" charset="0"/>
                <a:ea typeface="+mn-lt"/>
                <a:cs typeface="Arial" panose="020B0604020202020204" pitchFamily="34" charset="0"/>
                <a:hlinkClick r:id="rId6"/>
              </a:rPr>
              <a:t>https://www.pclob.gov/OversightProjects?utm_source=chatgpt.com</a:t>
            </a:r>
            <a:r>
              <a:rPr lang="en-GB" sz="800" dirty="0">
                <a:latin typeface="Arial" panose="020B0604020202020204" pitchFamily="34" charset="0"/>
                <a:ea typeface="+mn-lt"/>
                <a:cs typeface="Arial" panose="020B0604020202020204" pitchFamily="34" charset="0"/>
              </a:rPr>
              <a:t> [Accessed 17 January 2025].</a:t>
            </a:r>
          </a:p>
          <a:p>
            <a:r>
              <a:rPr lang="en-GB" sz="800" dirty="0">
                <a:latin typeface="Arial" panose="020B0604020202020204" pitchFamily="34" charset="0"/>
                <a:ea typeface="+mn-lt"/>
                <a:cs typeface="Arial" panose="020B0604020202020204" pitchFamily="34" charset="0"/>
              </a:rPr>
              <a:t>Research Associates, 2025. Types of surveillance in investigations. [online] Available at: </a:t>
            </a:r>
            <a:r>
              <a:rPr lang="en-GB" sz="800" dirty="0">
                <a:latin typeface="Arial" panose="020B0604020202020204" pitchFamily="34" charset="0"/>
                <a:ea typeface="+mn-lt"/>
                <a:cs typeface="Arial" panose="020B0604020202020204" pitchFamily="34" charset="0"/>
                <a:hlinkClick r:id="rId7"/>
              </a:rPr>
              <a:t>https://researchassociates.com/types-of-surveillance-in-investigations/</a:t>
            </a:r>
            <a:r>
              <a:rPr lang="en-GB" sz="800" dirty="0">
                <a:latin typeface="Arial" panose="020B0604020202020204" pitchFamily="34" charset="0"/>
                <a:ea typeface="+mn-lt"/>
                <a:cs typeface="Arial" panose="020B0604020202020204" pitchFamily="34" charset="0"/>
              </a:rPr>
              <a:t> [Accessed 17 January 2025].</a:t>
            </a:r>
          </a:p>
          <a:p>
            <a:r>
              <a:rPr lang="en-GB" sz="800" dirty="0">
                <a:latin typeface="Arial" panose="020B0604020202020204" pitchFamily="34" charset="0"/>
                <a:ea typeface="+mn-lt"/>
                <a:cs typeface="Arial" panose="020B0604020202020204" pitchFamily="34" charset="0"/>
              </a:rPr>
              <a:t>United Nations, 2025. International Legal Instruments. [online] Available at: </a:t>
            </a:r>
            <a:r>
              <a:rPr lang="en-GB" sz="800" dirty="0">
                <a:latin typeface="Arial" panose="020B0604020202020204" pitchFamily="34" charset="0"/>
                <a:ea typeface="+mn-lt"/>
                <a:cs typeface="Arial" panose="020B0604020202020204" pitchFamily="34" charset="0"/>
                <a:hlinkClick r:id="rId8"/>
              </a:rPr>
              <a:t>https://www.un.org/counterterrorism/international-legal-instruments?utm_source=chatgpt.com</a:t>
            </a:r>
            <a:r>
              <a:rPr lang="en-GB" sz="800" dirty="0">
                <a:latin typeface="Arial" panose="020B0604020202020204" pitchFamily="34" charset="0"/>
                <a:ea typeface="+mn-lt"/>
                <a:cs typeface="Arial" panose="020B0604020202020204" pitchFamily="34" charset="0"/>
              </a:rPr>
              <a:t> [Accessed 17 January 2025].</a:t>
            </a:r>
          </a:p>
          <a:p>
            <a:r>
              <a:rPr lang="en-GB" sz="800" dirty="0">
                <a:latin typeface="Arial" panose="020B0604020202020204" pitchFamily="34" charset="0"/>
                <a:ea typeface="+mn-lt"/>
                <a:cs typeface="Arial" panose="020B0604020202020204" pitchFamily="34" charset="0"/>
              </a:rPr>
              <a:t>United Nations Office on Drugs and Crime (UNODC), 2025. Accountability and Oversight of Intelligence-Gathering Methods. [online] Available at: </a:t>
            </a:r>
            <a:r>
              <a:rPr lang="en-GB" sz="800" dirty="0">
                <a:latin typeface="Arial" panose="020B0604020202020204" pitchFamily="34" charset="0"/>
                <a:ea typeface="+mn-lt"/>
                <a:cs typeface="Arial" panose="020B0604020202020204" pitchFamily="34" charset="0"/>
                <a:hlinkClick r:id="rId9"/>
              </a:rPr>
              <a:t>https://www.unodc.org/e4j/en/terrorism/module-12/key-issues/accountability-oversight-of-intelligence-gathering-methods.html?utm_source=chatgpt.com</a:t>
            </a:r>
            <a:r>
              <a:rPr lang="en-GB" sz="800" dirty="0">
                <a:latin typeface="Arial" panose="020B0604020202020204" pitchFamily="34" charset="0"/>
                <a:ea typeface="+mn-lt"/>
                <a:cs typeface="Arial" panose="020B0604020202020204" pitchFamily="34" charset="0"/>
              </a:rPr>
              <a:t> [Accessed 17 January 2025].</a:t>
            </a:r>
          </a:p>
          <a:p>
            <a:r>
              <a:rPr lang="en-GB" sz="800" i="0" u="none" strike="noStrike" dirty="0">
                <a:effectLst/>
                <a:latin typeface="Arial" panose="020B0604020202020204" pitchFamily="34" charset="0"/>
                <a:cs typeface="Arial" panose="020B0604020202020204" pitchFamily="34" charset="0"/>
              </a:rPr>
              <a:t>UK Government (Year). </a:t>
            </a:r>
            <a:r>
              <a:rPr lang="en-GB" sz="800" i="1" u="none" strike="noStrike" dirty="0">
                <a:effectLst/>
                <a:latin typeface="Arial" panose="020B0604020202020204" pitchFamily="34" charset="0"/>
                <a:cs typeface="Arial" panose="020B0604020202020204" pitchFamily="34" charset="0"/>
              </a:rPr>
              <a:t>Regulation of Investigatory Powers Act 2000 (RIPA)</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0"/>
              </a:rPr>
              <a:t>https://www.gov.uk/government/publications/regulation-of-investigatory-powers-act-2000-ripa/regulation-of-investigatory-powers-act-2000-ripa</a:t>
            </a:r>
            <a:r>
              <a:rPr lang="en-GB" sz="800" i="0" u="none" strike="noStrike" dirty="0">
                <a:effectLst/>
                <a:latin typeface="Arial" panose="020B0604020202020204" pitchFamily="34" charset="0"/>
                <a:cs typeface="Arial" panose="020B0604020202020204" pitchFamily="34" charset="0"/>
              </a:rPr>
              <a:t> (Accessed: 05/03/25).</a:t>
            </a:r>
          </a:p>
          <a:p>
            <a:r>
              <a:rPr lang="en-GB" sz="800" i="0" u="none" strike="noStrike" dirty="0">
                <a:effectLst/>
                <a:latin typeface="Arial" panose="020B0604020202020204" pitchFamily="34" charset="0"/>
                <a:cs typeface="Arial" panose="020B0604020202020204" pitchFamily="34" charset="0"/>
              </a:rPr>
              <a:t>UK Government (n.d.) </a:t>
            </a:r>
            <a:r>
              <a:rPr lang="en-GB" sz="800" i="1" u="none" strike="noStrike" dirty="0">
                <a:effectLst/>
                <a:latin typeface="Arial" panose="020B0604020202020204" pitchFamily="34" charset="0"/>
                <a:cs typeface="Arial" panose="020B0604020202020204" pitchFamily="34" charset="0"/>
              </a:rPr>
              <a:t>Investigatory Powers Bill</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1"/>
              </a:rPr>
              <a:t>https://www.gov.uk/government/collections/investigatory-powers-bill</a:t>
            </a:r>
            <a:r>
              <a:rPr lang="en-GB" sz="800" i="0" u="none" strike="noStrike" dirty="0">
                <a:effectLst/>
                <a:latin typeface="Arial" panose="020B0604020202020204" pitchFamily="34" charset="0"/>
                <a:cs typeface="Arial" panose="020B0604020202020204" pitchFamily="34" charset="0"/>
              </a:rPr>
              <a:t> (Accessed: 5 March 2025)</a:t>
            </a:r>
            <a:endParaRPr lang="en-GB" sz="800" dirty="0">
              <a:latin typeface="Arial" panose="020B0604020202020204" pitchFamily="34" charset="0"/>
              <a:ea typeface="+mn-lt"/>
              <a:cs typeface="Arial" panose="020B0604020202020204" pitchFamily="34" charset="0"/>
            </a:endParaRPr>
          </a:p>
          <a:p>
            <a:r>
              <a:rPr lang="en-GB" sz="800" i="0" u="none" strike="noStrike" dirty="0">
                <a:effectLst/>
                <a:latin typeface="Arial" panose="020B0604020202020204" pitchFamily="34" charset="0"/>
                <a:cs typeface="Arial" panose="020B0604020202020204" pitchFamily="34" charset="0"/>
              </a:rPr>
              <a:t>UK Government (1998) </a:t>
            </a:r>
            <a:r>
              <a:rPr lang="en-GB" sz="800" i="1" u="none" strike="noStrike" dirty="0">
                <a:effectLst/>
                <a:latin typeface="Arial" panose="020B0604020202020204" pitchFamily="34" charset="0"/>
                <a:cs typeface="Arial" panose="020B0604020202020204" pitchFamily="34" charset="0"/>
              </a:rPr>
              <a:t>Human Rights Act 1998, Schedule 1, Part I, Chapter 7</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2"/>
              </a:rPr>
              <a:t>https://www.legislation.gov.uk/ukpga/1998/42/schedule/1/part/I/chapter/7</a:t>
            </a:r>
            <a:r>
              <a:rPr lang="en-GB" sz="800" i="0" u="none" strike="noStrike" dirty="0">
                <a:effectLst/>
                <a:latin typeface="Arial" panose="020B0604020202020204" pitchFamily="34" charset="0"/>
                <a:cs typeface="Arial" panose="020B0604020202020204" pitchFamily="34" charset="0"/>
              </a:rPr>
              <a:t> (Accessed: 5 March 2025).</a:t>
            </a:r>
          </a:p>
          <a:p>
            <a:r>
              <a:rPr lang="en-GB" sz="800" i="0" u="none" strike="noStrike" dirty="0">
                <a:effectLst/>
                <a:latin typeface="Arial" panose="020B0604020202020204" pitchFamily="34" charset="0"/>
                <a:cs typeface="Arial" panose="020B0604020202020204" pitchFamily="34" charset="0"/>
              </a:rPr>
              <a:t>UK Government (n.d.) </a:t>
            </a:r>
            <a:r>
              <a:rPr lang="en-GB" sz="800" i="1" u="none" strike="noStrike" dirty="0">
                <a:effectLst/>
                <a:latin typeface="Arial" panose="020B0604020202020204" pitchFamily="34" charset="0"/>
                <a:cs typeface="Arial" panose="020B0604020202020204" pitchFamily="34" charset="0"/>
              </a:rPr>
              <a:t>Counter-Terrorism and Security Bill</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3"/>
              </a:rPr>
              <a:t>https://www.gov.uk/government/collections/counter-terrorism-and-security-bill</a:t>
            </a:r>
            <a:r>
              <a:rPr lang="en-GB" sz="800" i="0" u="none" strike="noStrike" dirty="0">
                <a:effectLst/>
                <a:latin typeface="Arial" panose="020B0604020202020204" pitchFamily="34" charset="0"/>
                <a:cs typeface="Arial" panose="020B0604020202020204" pitchFamily="34" charset="0"/>
              </a:rPr>
              <a:t> (Accessed: 9 March 2025).</a:t>
            </a:r>
          </a:p>
          <a:p>
            <a:r>
              <a:rPr lang="en-GB" sz="800" i="0" u="none" strike="noStrike" dirty="0" err="1">
                <a:effectLst/>
                <a:latin typeface="Arial" panose="020B0604020202020204" pitchFamily="34" charset="0"/>
                <a:cs typeface="Arial" panose="020B0604020202020204" pitchFamily="34" charset="0"/>
              </a:rPr>
              <a:t>Kreissl</a:t>
            </a:r>
            <a:r>
              <a:rPr lang="en-GB" sz="800" i="0" u="none" strike="noStrike" dirty="0">
                <a:effectLst/>
                <a:latin typeface="Arial" panose="020B0604020202020204" pitchFamily="34" charset="0"/>
                <a:cs typeface="Arial" panose="020B0604020202020204" pitchFamily="34" charset="0"/>
              </a:rPr>
              <a:t>, R., Norris, C., </a:t>
            </a:r>
            <a:r>
              <a:rPr lang="en-GB" sz="800" i="0" u="none" strike="noStrike" dirty="0" err="1">
                <a:effectLst/>
                <a:latin typeface="Arial" panose="020B0604020202020204" pitchFamily="34" charset="0"/>
                <a:cs typeface="Arial" panose="020B0604020202020204" pitchFamily="34" charset="0"/>
              </a:rPr>
              <a:t>Krlic</a:t>
            </a:r>
            <a:r>
              <a:rPr lang="en-GB" sz="800" i="0" u="none" strike="noStrike" dirty="0">
                <a:effectLst/>
                <a:latin typeface="Arial" panose="020B0604020202020204" pitchFamily="34" charset="0"/>
                <a:cs typeface="Arial" panose="020B0604020202020204" pitchFamily="34" charset="0"/>
              </a:rPr>
              <a:t>, M., Groves, L. and </a:t>
            </a:r>
            <a:r>
              <a:rPr lang="en-GB" sz="800" i="0" u="none" strike="noStrike" dirty="0" err="1">
                <a:effectLst/>
                <a:latin typeface="Arial" panose="020B0604020202020204" pitchFamily="34" charset="0"/>
                <a:cs typeface="Arial" panose="020B0604020202020204" pitchFamily="34" charset="0"/>
              </a:rPr>
              <a:t>Amicelle</a:t>
            </a:r>
            <a:r>
              <a:rPr lang="en-GB" sz="800" i="0" u="none" strike="noStrike" dirty="0">
                <a:effectLst/>
                <a:latin typeface="Arial" panose="020B0604020202020204" pitchFamily="34" charset="0"/>
                <a:cs typeface="Arial" panose="020B0604020202020204" pitchFamily="34" charset="0"/>
              </a:rPr>
              <a:t>, A., 2014. Surveillance: preventing and detecting crime and terrorism. In </a:t>
            </a:r>
            <a:r>
              <a:rPr lang="en-GB" sz="800" i="1" u="none" strike="noStrike" dirty="0">
                <a:effectLst/>
                <a:latin typeface="Arial" panose="020B0604020202020204" pitchFamily="34" charset="0"/>
                <a:cs typeface="Arial" panose="020B0604020202020204" pitchFamily="34" charset="0"/>
              </a:rPr>
              <a:t>Surveillance in Europe</a:t>
            </a:r>
            <a:r>
              <a:rPr lang="en-GB" sz="800" i="0" u="none" strike="noStrike" dirty="0">
                <a:effectLst/>
                <a:latin typeface="Arial" panose="020B0604020202020204" pitchFamily="34" charset="0"/>
                <a:cs typeface="Arial" panose="020B0604020202020204" pitchFamily="34" charset="0"/>
              </a:rPr>
              <a:t> (pp. 150-201). Routledge.</a:t>
            </a:r>
            <a:endParaRPr lang="en-GB" sz="800" dirty="0">
              <a:latin typeface="Arial" panose="020B0604020202020204" pitchFamily="34" charset="0"/>
              <a:cs typeface="Arial" panose="020B0604020202020204" pitchFamily="34" charset="0"/>
            </a:endParaRPr>
          </a:p>
          <a:p>
            <a:r>
              <a:rPr lang="en-GB" sz="800" i="0" u="none" strike="noStrike" dirty="0">
                <a:effectLst/>
                <a:latin typeface="Arial" panose="020B0604020202020204" pitchFamily="34" charset="0"/>
                <a:cs typeface="Arial" panose="020B0604020202020204" pitchFamily="34" charset="0"/>
              </a:rPr>
              <a:t>Council of the European Union (n.d.) </a:t>
            </a:r>
            <a:r>
              <a:rPr lang="en-GB" sz="800" i="1" u="none" strike="noStrike" dirty="0">
                <a:effectLst/>
                <a:latin typeface="Arial" panose="020B0604020202020204" pitchFamily="34" charset="0"/>
                <a:cs typeface="Arial" panose="020B0604020202020204" pitchFamily="34" charset="0"/>
              </a:rPr>
              <a:t>Fight against terrorism</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4"/>
              </a:rPr>
              <a:t>https://www.consilium.europa.eu/en/policies/fight-against-terrorism/</a:t>
            </a:r>
            <a:r>
              <a:rPr lang="en-GB" sz="800" i="0" u="none" strike="noStrike" dirty="0">
                <a:effectLst/>
                <a:latin typeface="Arial" panose="020B0604020202020204" pitchFamily="34" charset="0"/>
                <a:cs typeface="Arial" panose="020B0604020202020204" pitchFamily="34" charset="0"/>
              </a:rPr>
              <a:t> (Accessed: 9 March 2025).</a:t>
            </a:r>
          </a:p>
          <a:p>
            <a:r>
              <a:rPr lang="en-GB" sz="800" i="0" u="none" strike="noStrike" dirty="0">
                <a:effectLst/>
                <a:latin typeface="Arial" panose="020B0604020202020204" pitchFamily="34" charset="0"/>
                <a:cs typeface="Arial" panose="020B0604020202020204" pitchFamily="34" charset="0"/>
              </a:rPr>
              <a:t>U.S. Department of Homeland Security (DHS) (2019) </a:t>
            </a:r>
            <a:r>
              <a:rPr lang="en-GB" sz="800" i="1" u="none" strike="noStrike" dirty="0">
                <a:effectLst/>
                <a:latin typeface="Arial" panose="020B0604020202020204" pitchFamily="34" charset="0"/>
                <a:cs typeface="Arial" panose="020B0604020202020204" pitchFamily="34" charset="0"/>
              </a:rPr>
              <a:t>Strategic framework for countering terrorism and targeted violence</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5"/>
              </a:rPr>
              <a:t>https://www.dhs.gov/sites/default/files/publications/19_0920_plcy_strategic-framework-countering-terrorism-targeted-violence.pdf</a:t>
            </a:r>
            <a:r>
              <a:rPr lang="en-GB" sz="800" i="0" u="none" strike="noStrike" dirty="0">
                <a:effectLst/>
                <a:latin typeface="Arial" panose="020B0604020202020204" pitchFamily="34" charset="0"/>
                <a:cs typeface="Arial" panose="020B0604020202020204" pitchFamily="34" charset="0"/>
              </a:rPr>
              <a:t> (Accessed: 9 March 2025).</a:t>
            </a:r>
          </a:p>
          <a:p>
            <a:r>
              <a:rPr lang="en-GB" sz="800" i="0" u="none" strike="noStrike" dirty="0">
                <a:effectLst/>
                <a:latin typeface="Arial" panose="020B0604020202020204" pitchFamily="34" charset="0"/>
                <a:cs typeface="Arial" panose="020B0604020202020204" pitchFamily="34" charset="0"/>
              </a:rPr>
              <a:t>House of Commons Library (n.d.) </a:t>
            </a:r>
            <a:r>
              <a:rPr lang="en-GB" sz="800" i="1" u="none" strike="noStrike" dirty="0">
                <a:effectLst/>
                <a:latin typeface="Arial" panose="020B0604020202020204" pitchFamily="34" charset="0"/>
                <a:cs typeface="Arial" panose="020B0604020202020204" pitchFamily="34" charset="0"/>
              </a:rPr>
              <a:t>Investigatory Powers Act 2016: Overview</a:t>
            </a:r>
            <a:r>
              <a:rPr lang="en-GB" sz="800" i="0" u="none" strike="noStrike" dirty="0">
                <a:effectLst/>
                <a:latin typeface="Arial" panose="020B0604020202020204" pitchFamily="34" charset="0"/>
                <a:cs typeface="Arial" panose="020B0604020202020204" pitchFamily="34" charset="0"/>
              </a:rPr>
              <a:t>. Available at: </a:t>
            </a:r>
            <a:r>
              <a:rPr lang="en-GB" sz="800" i="0" dirty="0">
                <a:effectLst/>
                <a:latin typeface="Arial" panose="020B0604020202020204" pitchFamily="34" charset="0"/>
                <a:cs typeface="Arial" panose="020B0604020202020204" pitchFamily="34" charset="0"/>
                <a:hlinkClick r:id="rId16"/>
              </a:rPr>
              <a:t>https://researchbriefings.files.parliament.uk/documents/CBP-7518/CBP-7518.pdf</a:t>
            </a:r>
            <a:r>
              <a:rPr lang="en-GB" sz="800" i="0" u="none" strike="noStrike" dirty="0">
                <a:effectLst/>
                <a:latin typeface="Arial" panose="020B0604020202020204" pitchFamily="34" charset="0"/>
                <a:cs typeface="Arial" panose="020B0604020202020204" pitchFamily="34" charset="0"/>
              </a:rPr>
              <a:t> (Accessed: 9 March 2025)</a:t>
            </a:r>
          </a:p>
          <a:p>
            <a:r>
              <a:rPr lang="en-GB" sz="800" b="0" i="0" u="none" strike="noStrike" dirty="0">
                <a:solidFill>
                  <a:srgbClr val="000000"/>
                </a:solidFill>
                <a:effectLst/>
                <a:latin typeface="-webkit-standard"/>
              </a:rPr>
              <a:t>BBC News (2018) </a:t>
            </a:r>
            <a:r>
              <a:rPr lang="en-GB" sz="800" b="0" i="1" u="none" strike="noStrike" dirty="0">
                <a:solidFill>
                  <a:srgbClr val="000000"/>
                </a:solidFill>
                <a:effectLst/>
              </a:rPr>
              <a:t>Theresa May plot: Man jailed for life for Downing Street murder plan</a:t>
            </a:r>
            <a:r>
              <a:rPr lang="en-GB" sz="800" b="0" i="0" u="none" strike="noStrike" dirty="0">
                <a:solidFill>
                  <a:srgbClr val="000000"/>
                </a:solidFill>
                <a:effectLst/>
                <a:latin typeface="-webkit-standard"/>
              </a:rPr>
              <a:t>. 15 March 2025. Available at: </a:t>
            </a:r>
            <a:r>
              <a:rPr lang="en-GB" sz="800" b="0" i="0" dirty="0">
                <a:effectLst/>
                <a:hlinkClick r:id="rId17"/>
              </a:rPr>
              <a:t>https://www.bbc.co.uk/news/uk-45373487</a:t>
            </a:r>
            <a:r>
              <a:rPr lang="en-GB" sz="800" b="0" i="0" u="none" strike="noStrike" dirty="0">
                <a:solidFill>
                  <a:srgbClr val="000000"/>
                </a:solidFill>
                <a:effectLst/>
                <a:latin typeface="-webkit-standard"/>
              </a:rPr>
              <a:t> (Accessed: 21 March 2025).</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7620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15EF-DE76-923A-2DBB-D37D26FFC3D3}"/>
              </a:ext>
            </a:extLst>
          </p:cNvPr>
          <p:cNvSpPr>
            <a:spLocks noGrp="1"/>
          </p:cNvSpPr>
          <p:nvPr>
            <p:ph type="title"/>
          </p:nvPr>
        </p:nvSpPr>
        <p:spPr>
          <a:xfrm>
            <a:off x="289669" y="-150132"/>
            <a:ext cx="10515600" cy="1325563"/>
          </a:xfrm>
        </p:spPr>
        <p:txBody>
          <a:bodyPr/>
          <a:lstStyle/>
          <a:p>
            <a:r>
              <a:rPr lang="en-GB" b="1" u="sng"/>
              <a:t>References : Cerys</a:t>
            </a:r>
          </a:p>
        </p:txBody>
      </p:sp>
      <p:sp>
        <p:nvSpPr>
          <p:cNvPr id="3" name="Content Placeholder 2">
            <a:extLst>
              <a:ext uri="{FF2B5EF4-FFF2-40B4-BE49-F238E27FC236}">
                <a16:creationId xmlns:a16="http://schemas.microsoft.com/office/drawing/2014/main" id="{62A14361-B1E2-0925-15AB-579A46C028C5}"/>
              </a:ext>
            </a:extLst>
          </p:cNvPr>
          <p:cNvSpPr>
            <a:spLocks noGrp="1"/>
          </p:cNvSpPr>
          <p:nvPr>
            <p:ph idx="1"/>
          </p:nvPr>
        </p:nvSpPr>
        <p:spPr>
          <a:xfrm>
            <a:off x="291860" y="930259"/>
            <a:ext cx="10515600" cy="5863964"/>
          </a:xfrm>
        </p:spPr>
        <p:txBody>
          <a:bodyPr vert="horz" lIns="91440" tIns="45720" rIns="91440" bIns="45720" rtlCol="0" anchor="t">
            <a:noAutofit/>
          </a:bodyPr>
          <a:lstStyle/>
          <a:p>
            <a:pPr marL="0" indent="0">
              <a:buNone/>
            </a:pPr>
            <a:r>
              <a:rPr lang="en-GB" sz="1400">
                <a:latin typeface="Calibri"/>
                <a:ea typeface="Calibri"/>
                <a:cs typeface="Calibri"/>
              </a:rPr>
              <a:t>Bloom, P., (2019) </a:t>
            </a:r>
            <a:r>
              <a:rPr lang="en-GB" sz="1400" i="1">
                <a:latin typeface="Calibri"/>
                <a:ea typeface="Calibri"/>
                <a:cs typeface="Calibri"/>
              </a:rPr>
              <a:t>Monitored : Business and Surveillance in a Time of Big Data. </a:t>
            </a:r>
            <a:r>
              <a:rPr lang="en-GB" sz="1400">
                <a:latin typeface="Calibri"/>
                <a:ea typeface="Calibri"/>
                <a:cs typeface="Calibri"/>
              </a:rPr>
              <a:t>1st Edition ed. London: Pluto Press.</a:t>
            </a:r>
          </a:p>
          <a:p>
            <a:pPr marL="0" indent="0">
              <a:buNone/>
            </a:pPr>
            <a:r>
              <a:rPr lang="en-GB" sz="1400">
                <a:latin typeface="Calibri"/>
                <a:ea typeface="Calibri"/>
                <a:cs typeface="Calibri"/>
              </a:rPr>
              <a:t>College of Policing, (2021) </a:t>
            </a:r>
            <a:r>
              <a:rPr lang="en-GB" sz="1400" i="1">
                <a:latin typeface="Calibri"/>
                <a:ea typeface="Calibri"/>
                <a:cs typeface="Calibri"/>
              </a:rPr>
              <a:t>Undercover </a:t>
            </a:r>
            <a:r>
              <a:rPr lang="en-GB" sz="1400" i="1" err="1">
                <a:latin typeface="Calibri"/>
                <a:ea typeface="Calibri"/>
                <a:cs typeface="Calibri"/>
              </a:rPr>
              <a:t>policing.</a:t>
            </a:r>
            <a:r>
              <a:rPr lang="en-GB" sz="1400" err="1">
                <a:latin typeface="Calibri"/>
                <a:ea typeface="Calibri"/>
                <a:cs typeface="Calibri"/>
              </a:rPr>
              <a:t>Available</a:t>
            </a:r>
            <a:r>
              <a:rPr lang="en-GB" sz="1400">
                <a:latin typeface="Calibri"/>
                <a:ea typeface="Calibri"/>
                <a:cs typeface="Calibri"/>
              </a:rPr>
              <a:t> at:  </a:t>
            </a:r>
            <a:r>
              <a:rPr lang="en-GB" sz="1400" u="sng">
                <a:latin typeface="Calibri"/>
                <a:ea typeface="Calibri"/>
                <a:cs typeface="Calibri"/>
                <a:hlinkClick r:id="rId2"/>
              </a:rPr>
              <a:t>https://library</a:t>
            </a:r>
            <a:r>
              <a:rPr lang="en-GB" sz="1400" u="sng">
                <a:latin typeface="Calibri"/>
                <a:ea typeface="Calibri"/>
                <a:cs typeface="Calibri"/>
              </a:rPr>
              <a:t>.college.police.uk/docs/college-of-policing/APP-Undercover-policing-February-2021v2.pdf</a:t>
            </a:r>
            <a:br>
              <a:rPr lang="en-GB" sz="1400" u="sng">
                <a:latin typeface="Calibri"/>
              </a:rPr>
            </a:br>
            <a:r>
              <a:rPr lang="en-GB" sz="1400" u="sng">
                <a:latin typeface="Calibri"/>
                <a:ea typeface="Calibri"/>
                <a:cs typeface="Calibri"/>
              </a:rPr>
              <a:t> [Accessed 17 December 2024].</a:t>
            </a:r>
            <a:endParaRPr lang="en-GB" sz="1400">
              <a:latin typeface="Calibri"/>
              <a:ea typeface="Calibri"/>
              <a:cs typeface="Calibri"/>
            </a:endParaRPr>
          </a:p>
          <a:p>
            <a:pPr marL="0" indent="0">
              <a:buNone/>
            </a:pPr>
            <a:r>
              <a:rPr lang="en-GB" sz="1400" err="1">
                <a:latin typeface="Calibri"/>
                <a:ea typeface="Calibri"/>
                <a:cs typeface="Calibri"/>
              </a:rPr>
              <a:t>Friedewald</a:t>
            </a:r>
            <a:r>
              <a:rPr lang="en-GB" sz="1400">
                <a:latin typeface="Calibri"/>
                <a:ea typeface="Calibri"/>
                <a:cs typeface="Calibri"/>
              </a:rPr>
              <a:t>, M., (2017) </a:t>
            </a:r>
            <a:r>
              <a:rPr lang="en-GB" sz="1400" i="1">
                <a:latin typeface="Calibri"/>
                <a:ea typeface="Calibri"/>
                <a:cs typeface="Calibri"/>
              </a:rPr>
              <a:t>Surveillance, privacy and security : citizens' perspectives. </a:t>
            </a:r>
            <a:r>
              <a:rPr lang="en-GB" sz="1400">
                <a:latin typeface="Calibri"/>
                <a:ea typeface="Calibri"/>
                <a:cs typeface="Calibri"/>
              </a:rPr>
              <a:t>1st Edition ed. Oxfordshire: Taylor &amp; Francis.</a:t>
            </a:r>
          </a:p>
          <a:p>
            <a:pPr marL="0" indent="0">
              <a:buNone/>
            </a:pPr>
            <a:r>
              <a:rPr lang="en-GB" sz="1400">
                <a:latin typeface="Calibri"/>
                <a:ea typeface="Calibri"/>
                <a:cs typeface="Calibri"/>
              </a:rPr>
              <a:t>Harfield , C. &amp; Harfield, K., (2023) </a:t>
            </a:r>
            <a:r>
              <a:rPr lang="en-GB" sz="1400" i="1">
                <a:latin typeface="Calibri"/>
                <a:ea typeface="Calibri"/>
                <a:cs typeface="Calibri"/>
              </a:rPr>
              <a:t>Covert investigation. </a:t>
            </a:r>
            <a:r>
              <a:rPr lang="en-GB" sz="1400">
                <a:latin typeface="Calibri"/>
                <a:ea typeface="Calibri"/>
                <a:cs typeface="Calibri"/>
              </a:rPr>
              <a:t>6th Edition ed. Oxford: Oxford University Press.</a:t>
            </a:r>
          </a:p>
          <a:p>
            <a:pPr marL="0" indent="0">
              <a:buNone/>
            </a:pPr>
            <a:r>
              <a:rPr lang="en-GB" sz="1400">
                <a:latin typeface="Calibri"/>
                <a:ea typeface="Calibri"/>
                <a:cs typeface="Calibri"/>
              </a:rPr>
              <a:t>His Majesty's Inspectorate of Constabulary and Fire &amp; Rescue Services , (2023) </a:t>
            </a:r>
            <a:r>
              <a:rPr lang="en-GB" sz="1400" i="1">
                <a:latin typeface="Calibri"/>
                <a:ea typeface="Calibri"/>
                <a:cs typeface="Calibri"/>
              </a:rPr>
              <a:t>Intrusive surveillance. </a:t>
            </a:r>
            <a:r>
              <a:rPr lang="en-GB" sz="1400">
                <a:latin typeface="Calibri"/>
                <a:ea typeface="Calibri"/>
                <a:cs typeface="Calibri"/>
              </a:rPr>
              <a:t>Available at:  </a:t>
            </a:r>
            <a:r>
              <a:rPr lang="en-GB" sz="1400" u="sng">
                <a:latin typeface="Calibri"/>
                <a:ea typeface="Calibri"/>
                <a:cs typeface="Calibri"/>
                <a:hlinkClick r:id="rId3"/>
              </a:rPr>
              <a:t>https://hmicfrs.justiceinspectorates.gov.uk/glossary/intrusive-surveillance/</a:t>
            </a:r>
            <a:br>
              <a:rPr lang="en-GB" sz="1400" u="sng">
                <a:latin typeface="Calibri"/>
              </a:rPr>
            </a:br>
            <a:r>
              <a:rPr lang="en-GB" sz="1400" u="sng">
                <a:latin typeface="Calibri"/>
                <a:ea typeface="Calibri"/>
                <a:cs typeface="Calibri"/>
              </a:rPr>
              <a:t> [Accessed 17 December 2024].</a:t>
            </a:r>
            <a:endParaRPr lang="en-GB" sz="1400">
              <a:latin typeface="Calibri"/>
              <a:ea typeface="Calibri"/>
              <a:cs typeface="Calibri"/>
            </a:endParaRPr>
          </a:p>
          <a:p>
            <a:pPr marL="0" indent="0">
              <a:buNone/>
            </a:pPr>
            <a:r>
              <a:rPr lang="en-GB" sz="1400">
                <a:latin typeface="Calibri"/>
                <a:ea typeface="Calibri"/>
                <a:cs typeface="Calibri"/>
              </a:rPr>
              <a:t>Home Office, (2024) </a:t>
            </a:r>
            <a:r>
              <a:rPr lang="en-GB" sz="1400" i="1">
                <a:latin typeface="Calibri"/>
                <a:ea typeface="Calibri"/>
                <a:cs typeface="Calibri"/>
              </a:rPr>
              <a:t>Public attitudes towards CCTV: results from the Pre-intervention Public Attitude Survey carried out in areas implementing CCTV. </a:t>
            </a:r>
            <a:br>
              <a:rPr lang="en-GB" sz="1400" i="1">
                <a:latin typeface="Calibri"/>
              </a:rPr>
            </a:br>
            <a:r>
              <a:rPr lang="en-GB" sz="1400" i="1">
                <a:latin typeface="Calibri"/>
                <a:ea typeface="Calibri"/>
                <a:cs typeface="Calibri"/>
              </a:rPr>
              <a:t>Available at: </a:t>
            </a:r>
            <a:r>
              <a:rPr lang="en-GB" sz="1400" u="sng">
                <a:latin typeface="Calibri"/>
                <a:ea typeface="Calibri"/>
                <a:cs typeface="Calibri"/>
                <a:hlinkClick r:id="rId4"/>
              </a:rPr>
              <a:t>https://library.college.police.uk/docs/hordsolr/rdsolr1005.pdf</a:t>
            </a:r>
            <a:br>
              <a:rPr lang="en-GB" sz="1400" u="sng">
                <a:latin typeface="Calibri"/>
              </a:rPr>
            </a:br>
            <a:r>
              <a:rPr lang="en-GB" sz="1400" u="sng">
                <a:latin typeface="Calibri"/>
                <a:ea typeface="Calibri"/>
                <a:cs typeface="Calibri"/>
              </a:rPr>
              <a:t> [Accessed 23 December 2024].</a:t>
            </a:r>
            <a:endParaRPr lang="en-GB" sz="1400">
              <a:latin typeface="Calibri"/>
              <a:ea typeface="Calibri"/>
              <a:cs typeface="Calibri"/>
            </a:endParaRPr>
          </a:p>
          <a:p>
            <a:pPr marL="0" indent="0">
              <a:buNone/>
            </a:pPr>
            <a:r>
              <a:rPr lang="en-GB" sz="1400" err="1">
                <a:latin typeface="Calibri"/>
                <a:ea typeface="Calibri"/>
                <a:cs typeface="Calibri"/>
              </a:rPr>
              <a:t>Iphofen</a:t>
            </a:r>
            <a:r>
              <a:rPr lang="en-GB" sz="1400">
                <a:latin typeface="Calibri"/>
                <a:ea typeface="Calibri"/>
                <a:cs typeface="Calibri"/>
              </a:rPr>
              <a:t>, R., (2022) </a:t>
            </a:r>
            <a:r>
              <a:rPr lang="en-GB" sz="1400" i="1">
                <a:latin typeface="Calibri"/>
                <a:ea typeface="Calibri"/>
                <a:cs typeface="Calibri"/>
              </a:rPr>
              <a:t>Ethical issues in covert, security and surveillance research. </a:t>
            </a:r>
            <a:r>
              <a:rPr lang="en-GB" sz="1400">
                <a:latin typeface="Calibri"/>
                <a:ea typeface="Calibri"/>
                <a:cs typeface="Calibri"/>
              </a:rPr>
              <a:t>1st Edition ed. Leeds: Emerald Publishing.</a:t>
            </a:r>
          </a:p>
          <a:p>
            <a:pPr marL="0" indent="0">
              <a:buNone/>
            </a:pPr>
            <a:r>
              <a:rPr lang="en-GB" sz="1400">
                <a:latin typeface="Calibri"/>
                <a:ea typeface="Calibri"/>
                <a:cs typeface="Calibri"/>
              </a:rPr>
              <a:t>James, A., (2016) </a:t>
            </a:r>
            <a:r>
              <a:rPr lang="en-GB" sz="1400" i="1">
                <a:latin typeface="Calibri"/>
                <a:ea typeface="Calibri"/>
                <a:cs typeface="Calibri"/>
              </a:rPr>
              <a:t>Understanding police intelligence work. </a:t>
            </a:r>
            <a:r>
              <a:rPr lang="en-GB" sz="1400">
                <a:latin typeface="Calibri"/>
                <a:ea typeface="Calibri"/>
                <a:cs typeface="Calibri"/>
              </a:rPr>
              <a:t>1st Edition ed. Bristol: Policy Press.</a:t>
            </a:r>
          </a:p>
          <a:p>
            <a:pPr marL="0" indent="0">
              <a:buNone/>
            </a:pPr>
            <a:r>
              <a:rPr lang="en-GB" sz="1400">
                <a:latin typeface="Calibri"/>
                <a:ea typeface="Calibri"/>
                <a:cs typeface="Calibri"/>
              </a:rPr>
              <a:t>Macnish , K. &amp; Henschke, A., (2023) </a:t>
            </a:r>
            <a:r>
              <a:rPr lang="en-GB" sz="1400" i="1">
                <a:latin typeface="Calibri"/>
                <a:ea typeface="Calibri"/>
                <a:cs typeface="Calibri"/>
              </a:rPr>
              <a:t>The Ethics of Surveillance in Times of Emergency. </a:t>
            </a:r>
            <a:r>
              <a:rPr lang="en-GB" sz="1400">
                <a:latin typeface="Calibri"/>
                <a:ea typeface="Calibri"/>
                <a:cs typeface="Calibri"/>
              </a:rPr>
              <a:t>1st Edition ed. 2023: Oxford University Press.</a:t>
            </a:r>
          </a:p>
          <a:p>
            <a:pPr marL="0" indent="0">
              <a:buNone/>
            </a:pPr>
            <a:r>
              <a:rPr lang="en-GB" sz="1400">
                <a:latin typeface="Calibri"/>
                <a:ea typeface="Calibri"/>
                <a:cs typeface="Calibri"/>
              </a:rPr>
              <a:t>The Home Office, (2023) </a:t>
            </a:r>
            <a:r>
              <a:rPr lang="en-GB" sz="1400" i="1">
                <a:latin typeface="Calibri"/>
                <a:ea typeface="Calibri"/>
                <a:cs typeface="Calibri"/>
              </a:rPr>
              <a:t>Regulation of Investigatory Powers Act 2000 (RIPA). </a:t>
            </a:r>
            <a:r>
              <a:rPr lang="en-GB" sz="1400">
                <a:latin typeface="Calibri"/>
                <a:ea typeface="Calibri"/>
                <a:cs typeface="Calibri"/>
              </a:rPr>
              <a:t>[Online] Available at:  </a:t>
            </a:r>
            <a:r>
              <a:rPr lang="en-GB" sz="1400" u="sng">
                <a:latin typeface="Calibri"/>
                <a:ea typeface="Calibri"/>
                <a:cs typeface="Calibri"/>
                <a:hlinkClick r:id="rId5"/>
              </a:rPr>
              <a:t>https://www.gov.uk/government/publications/regulation-of-investigatory-powers-act-2000-ripa/regulation-of-investigatory-powers-act-2000-ripa</a:t>
            </a:r>
            <a:br>
              <a:rPr lang="en-GB" sz="1400" u="sng">
                <a:latin typeface="Calibri"/>
              </a:rPr>
            </a:br>
            <a:r>
              <a:rPr lang="en-GB" sz="1400" u="sng">
                <a:latin typeface="Calibri"/>
                <a:ea typeface="Calibri"/>
                <a:cs typeface="Calibri"/>
              </a:rPr>
              <a:t> [Accessed 17 December 2024].</a:t>
            </a:r>
            <a:endParaRPr lang="en-GB" sz="1400">
              <a:latin typeface="Calibri"/>
              <a:ea typeface="Calibri"/>
              <a:cs typeface="Calibri"/>
            </a:endParaRPr>
          </a:p>
          <a:p>
            <a:pPr marL="0" indent="0">
              <a:buNone/>
            </a:pPr>
            <a:r>
              <a:rPr lang="en-GB" sz="1400" err="1">
                <a:latin typeface="Calibri"/>
                <a:ea typeface="Calibri"/>
                <a:cs typeface="Calibri"/>
              </a:rPr>
              <a:t>Véliz</a:t>
            </a:r>
            <a:r>
              <a:rPr lang="en-GB" sz="1400">
                <a:latin typeface="Calibri"/>
                <a:ea typeface="Calibri"/>
                <a:cs typeface="Calibri"/>
              </a:rPr>
              <a:t>, C., (2024) </a:t>
            </a:r>
            <a:r>
              <a:rPr lang="en-GB" sz="1400" i="1">
                <a:latin typeface="Calibri"/>
                <a:ea typeface="Calibri"/>
                <a:cs typeface="Calibri"/>
              </a:rPr>
              <a:t>The ethics of privacy and surveillance. </a:t>
            </a:r>
            <a:r>
              <a:rPr lang="en-GB" sz="1400">
                <a:latin typeface="Calibri"/>
                <a:ea typeface="Calibri"/>
                <a:cs typeface="Calibri"/>
              </a:rPr>
              <a:t>1st Edition ed. Oxford: Oxford University Press.</a:t>
            </a:r>
          </a:p>
          <a:p>
            <a:pPr marL="0" indent="0">
              <a:buNone/>
            </a:pPr>
            <a:r>
              <a:rPr lang="en-GB" sz="1400">
                <a:latin typeface="Calibri"/>
                <a:ea typeface="Calibri"/>
                <a:cs typeface="Calibri"/>
              </a:rPr>
              <a:t>Viola, L. &amp; Laidler, P., (2022) </a:t>
            </a:r>
            <a:r>
              <a:rPr lang="en-GB" sz="1400" i="1">
                <a:latin typeface="Calibri"/>
                <a:ea typeface="Calibri"/>
                <a:cs typeface="Calibri"/>
              </a:rPr>
              <a:t>Trust and Transparency in an Age of Surveillance. </a:t>
            </a:r>
            <a:r>
              <a:rPr lang="en-GB" sz="1400">
                <a:latin typeface="Calibri"/>
                <a:ea typeface="Calibri"/>
                <a:cs typeface="Calibri"/>
              </a:rPr>
              <a:t>1st Edition ed. Oxfordshire: Taylor &amp; Francis.</a:t>
            </a:r>
          </a:p>
          <a:p>
            <a:pPr marL="0" indent="0">
              <a:buNone/>
            </a:pPr>
            <a:r>
              <a:rPr lang="en-GB" sz="1400">
                <a:latin typeface="Calibri"/>
                <a:ea typeface="Calibri"/>
                <a:cs typeface="Calibri"/>
              </a:rPr>
              <a:t>Zappe, F. &amp; Gross, A., (2020) </a:t>
            </a:r>
            <a:r>
              <a:rPr lang="en-GB" sz="1400" i="1">
                <a:latin typeface="Calibri"/>
                <a:ea typeface="Calibri"/>
                <a:cs typeface="Calibri"/>
              </a:rPr>
              <a:t>Surveillance/society/culture. </a:t>
            </a:r>
            <a:r>
              <a:rPr lang="en-GB" sz="1400">
                <a:latin typeface="Calibri"/>
                <a:ea typeface="Calibri"/>
                <a:cs typeface="Calibri"/>
              </a:rPr>
              <a:t>1st Edition ed. Oxford: Peter Lang International Academic Publishing Group.</a:t>
            </a:r>
          </a:p>
          <a:p>
            <a:endParaRPr lang="en-GB" sz="1500"/>
          </a:p>
          <a:p>
            <a:endParaRPr lang="en-GB"/>
          </a:p>
        </p:txBody>
      </p:sp>
    </p:spTree>
    <p:extLst>
      <p:ext uri="{BB962C8B-B14F-4D97-AF65-F5344CB8AC3E}">
        <p14:creationId xmlns:p14="http://schemas.microsoft.com/office/powerpoint/2010/main" val="2000638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7878-CE07-08C6-CC00-72226AEFA4D6}"/>
              </a:ext>
            </a:extLst>
          </p:cNvPr>
          <p:cNvSpPr>
            <a:spLocks noGrp="1"/>
          </p:cNvSpPr>
          <p:nvPr>
            <p:ph type="title"/>
          </p:nvPr>
        </p:nvSpPr>
        <p:spPr>
          <a:xfrm>
            <a:off x="838200" y="278039"/>
            <a:ext cx="10515600" cy="1325563"/>
          </a:xfrm>
        </p:spPr>
        <p:txBody>
          <a:bodyPr/>
          <a:lstStyle/>
          <a:p>
            <a:r>
              <a:rPr lang="en-GB"/>
              <a:t>References:  Cassy</a:t>
            </a:r>
          </a:p>
        </p:txBody>
      </p:sp>
      <p:sp>
        <p:nvSpPr>
          <p:cNvPr id="3" name="Content Placeholder 2">
            <a:extLst>
              <a:ext uri="{FF2B5EF4-FFF2-40B4-BE49-F238E27FC236}">
                <a16:creationId xmlns:a16="http://schemas.microsoft.com/office/drawing/2014/main" id="{12E66C76-16DA-9FD4-60D8-615ECE02FEC5}"/>
              </a:ext>
            </a:extLst>
          </p:cNvPr>
          <p:cNvSpPr>
            <a:spLocks noGrp="1"/>
          </p:cNvSpPr>
          <p:nvPr>
            <p:ph idx="1"/>
          </p:nvPr>
        </p:nvSpPr>
        <p:spPr>
          <a:xfrm>
            <a:off x="838200" y="1397454"/>
            <a:ext cx="10515600" cy="4351338"/>
          </a:xfrm>
        </p:spPr>
        <p:txBody>
          <a:bodyPr vert="horz" lIns="91440" tIns="45720" rIns="91440" bIns="45720" rtlCol="0" anchor="t">
            <a:noAutofit/>
          </a:bodyPr>
          <a:lstStyle/>
          <a:p>
            <a:r>
              <a:rPr lang="en-GB" sz="1800">
                <a:latin typeface="Calibri"/>
                <a:ea typeface="Calibri"/>
                <a:cs typeface="Calibri"/>
              </a:rPr>
              <a:t>College of Policing, (2021) </a:t>
            </a:r>
            <a:r>
              <a:rPr lang="en-GB" sz="1800" i="1">
                <a:latin typeface="Calibri"/>
                <a:ea typeface="Calibri"/>
                <a:cs typeface="Calibri"/>
              </a:rPr>
              <a:t>Undercover policing. </a:t>
            </a:r>
            <a:r>
              <a:rPr lang="en-GB" sz="1800">
                <a:latin typeface="Calibri"/>
                <a:ea typeface="Calibri"/>
                <a:cs typeface="Calibri"/>
              </a:rPr>
              <a:t>Available at: </a:t>
            </a:r>
            <a:r>
              <a:rPr lang="en-GB" sz="1800">
                <a:latin typeface="Calibri"/>
                <a:ea typeface="Calibri"/>
                <a:cs typeface="Calibri"/>
                <a:hlinkClick r:id="rId2"/>
              </a:rPr>
              <a:t>https://library</a:t>
            </a:r>
            <a:r>
              <a:rPr lang="en-GB" sz="1800">
                <a:latin typeface="Calibri"/>
                <a:ea typeface="Calibri"/>
                <a:cs typeface="Calibri"/>
              </a:rPr>
              <a:t>.college.police.uk/docs/college-of-policing/APP-Undercover-policing-February-2021v2.pdf</a:t>
            </a:r>
            <a:br>
              <a:rPr lang="en-GB" sz="1800">
                <a:latin typeface="Calibri"/>
                <a:ea typeface="Calibri"/>
                <a:cs typeface="Calibri"/>
              </a:rPr>
            </a:br>
            <a:r>
              <a:rPr lang="en-GB" sz="1800">
                <a:latin typeface="Calibri"/>
                <a:ea typeface="Calibri"/>
                <a:cs typeface="Calibri"/>
              </a:rPr>
              <a:t>[Accessed 27 December 2024].</a:t>
            </a:r>
            <a:endParaRPr lang="en-GB" sz="1800" i="1">
              <a:latin typeface="Calibri"/>
              <a:ea typeface="+mn-lt"/>
              <a:cs typeface="+mn-lt"/>
            </a:endParaRPr>
          </a:p>
          <a:p>
            <a:r>
              <a:rPr lang="en-GB" sz="1800" i="1">
                <a:latin typeface="Calibri"/>
                <a:ea typeface="+mn-lt"/>
                <a:cs typeface="+mn-lt"/>
              </a:rPr>
              <a:t>Incident 310: High false positive rate by SWP’s facial recognition use at Champion’s League Final</a:t>
            </a:r>
            <a:r>
              <a:rPr lang="en-GB" sz="1800">
                <a:latin typeface="Calibri"/>
                <a:ea typeface="+mn-lt"/>
                <a:cs typeface="+mn-lt"/>
              </a:rPr>
              <a:t> (2018) </a:t>
            </a:r>
            <a:r>
              <a:rPr lang="en-GB" sz="1800" i="1">
                <a:latin typeface="Calibri"/>
                <a:ea typeface="+mn-lt"/>
                <a:cs typeface="+mn-lt"/>
              </a:rPr>
              <a:t>AI Incident Database RSS</a:t>
            </a:r>
            <a:r>
              <a:rPr lang="en-GB" sz="1800">
                <a:latin typeface="Calibri"/>
                <a:ea typeface="+mn-lt"/>
                <a:cs typeface="+mn-lt"/>
              </a:rPr>
              <a:t>. Available at: </a:t>
            </a:r>
            <a:r>
              <a:rPr lang="en-GB" sz="1800">
                <a:latin typeface="Calibri"/>
                <a:ea typeface="+mn-lt"/>
                <a:cs typeface="+mn-lt"/>
                <a:hlinkClick r:id="rId3">
                  <a:extLst>
                    <a:ext uri="{A12FA001-AC4F-418D-AE19-62706E023703}">
                      <ahyp:hlinkClr xmlns:ahyp="http://schemas.microsoft.com/office/drawing/2018/hyperlinkcolor" val="tx"/>
                    </a:ext>
                  </a:extLst>
                </a:hlinkClick>
              </a:rPr>
              <a:t>https://incidentdatabase.ai/cite/310/</a:t>
            </a:r>
            <a:r>
              <a:rPr lang="en-GB" sz="1800">
                <a:latin typeface="Calibri"/>
                <a:ea typeface="+mn-lt"/>
                <a:cs typeface="+mn-lt"/>
              </a:rPr>
              <a:t> (Accessed: 07 January 2025). </a:t>
            </a:r>
            <a:endParaRPr lang="en-GB" sz="1800">
              <a:latin typeface="Calibri"/>
              <a:ea typeface="Calibri"/>
              <a:cs typeface="Calibri"/>
            </a:endParaRPr>
          </a:p>
          <a:p>
            <a:r>
              <a:rPr lang="en-GB" sz="1800">
                <a:latin typeface="Calibri"/>
                <a:ea typeface="+mn-lt"/>
                <a:cs typeface="+mn-lt"/>
              </a:rPr>
              <a:t>Lyon (2002) </a:t>
            </a:r>
            <a:r>
              <a:rPr lang="en-GB" sz="1800" i="1">
                <a:latin typeface="Calibri"/>
                <a:ea typeface="+mn-lt"/>
                <a:cs typeface="+mn-lt"/>
              </a:rPr>
              <a:t>Internet encyclopaedia of philosophy</a:t>
            </a:r>
            <a:r>
              <a:rPr lang="en-GB" sz="1800">
                <a:latin typeface="Calibri"/>
                <a:ea typeface="+mn-lt"/>
                <a:cs typeface="+mn-lt"/>
              </a:rPr>
              <a:t>. Available at: </a:t>
            </a:r>
            <a:r>
              <a:rPr lang="en-GB" sz="1800">
                <a:latin typeface="Calibri"/>
                <a:ea typeface="+mn-lt"/>
                <a:cs typeface="+mn-lt"/>
                <a:hlinkClick r:id="rId4">
                  <a:extLst>
                    <a:ext uri="{A12FA001-AC4F-418D-AE19-62706E023703}">
                      <ahyp:hlinkClr xmlns:ahyp="http://schemas.microsoft.com/office/drawing/2018/hyperlinkcolor" val="tx"/>
                    </a:ext>
                  </a:extLst>
                </a:hlinkClick>
              </a:rPr>
              <a:t>https://iep.utm.edu/surv-eth/#:~:text=Much%20of%20the%20discussion%20surrounding,social%20sorting%20(Lyon%202002</a:t>
            </a:r>
            <a:r>
              <a:rPr lang="en-GB" sz="1800">
                <a:latin typeface="Calibri"/>
                <a:ea typeface="+mn-lt"/>
                <a:cs typeface="+mn-lt"/>
              </a:rPr>
              <a:t>). (Accessed: 07 January 2025). </a:t>
            </a:r>
            <a:endParaRPr lang="en-GB" sz="1800">
              <a:latin typeface="Calibri"/>
              <a:ea typeface="Calibri"/>
              <a:cs typeface="Calibri"/>
            </a:endParaRPr>
          </a:p>
          <a:p>
            <a:r>
              <a:rPr lang="en-GB" sz="1800">
                <a:latin typeface="Calibri"/>
                <a:ea typeface="+mn-lt"/>
                <a:cs typeface="+mn-lt"/>
              </a:rPr>
              <a:t>Mathers, M. (2023) </a:t>
            </a:r>
            <a:r>
              <a:rPr lang="en-GB" sz="1800" i="1">
                <a:latin typeface="Calibri"/>
                <a:ea typeface="+mn-lt"/>
                <a:cs typeface="+mn-lt"/>
              </a:rPr>
              <a:t>Wanted sex offender caught on facial recognition camera at king Charles Coronation</a:t>
            </a:r>
            <a:r>
              <a:rPr lang="en-GB" sz="1800">
                <a:latin typeface="Calibri"/>
                <a:ea typeface="+mn-lt"/>
                <a:cs typeface="+mn-lt"/>
              </a:rPr>
              <a:t>, </a:t>
            </a:r>
            <a:r>
              <a:rPr lang="en-GB" sz="1800" i="1">
                <a:latin typeface="Calibri"/>
                <a:ea typeface="+mn-lt"/>
                <a:cs typeface="+mn-lt"/>
              </a:rPr>
              <a:t>The Independent</a:t>
            </a:r>
            <a:r>
              <a:rPr lang="en-GB" sz="1800">
                <a:latin typeface="Calibri"/>
                <a:ea typeface="+mn-lt"/>
                <a:cs typeface="+mn-lt"/>
              </a:rPr>
              <a:t>. Available at: </a:t>
            </a:r>
            <a:r>
              <a:rPr lang="en-GB" sz="1800">
                <a:latin typeface="Calibri"/>
                <a:ea typeface="+mn-lt"/>
                <a:cs typeface="+mn-lt"/>
                <a:hlinkClick r:id="rId5">
                  <a:extLst>
                    <a:ext uri="{A12FA001-AC4F-418D-AE19-62706E023703}">
                      <ahyp:hlinkClr xmlns:ahyp="http://schemas.microsoft.com/office/drawing/2018/hyperlinkcolor" val="tx"/>
                    </a:ext>
                  </a:extLst>
                </a:hlinkClick>
              </a:rPr>
              <a:t>https://www.independent.co.uk/news/uk/crime/facial-recognition-camer-sex-offender-coronation-b2384856.html</a:t>
            </a:r>
            <a:r>
              <a:rPr lang="en-GB" sz="1800">
                <a:latin typeface="Calibri"/>
                <a:ea typeface="+mn-lt"/>
                <a:cs typeface="+mn-lt"/>
              </a:rPr>
              <a:t> (Accessed: 07 January 2025). </a:t>
            </a:r>
            <a:endParaRPr lang="en-GB" sz="1800">
              <a:latin typeface="Calibri"/>
              <a:ea typeface="Calibri"/>
              <a:cs typeface="Calibri"/>
            </a:endParaRPr>
          </a:p>
          <a:p>
            <a:r>
              <a:rPr lang="en-GB" sz="1800">
                <a:latin typeface="Calibri"/>
                <a:ea typeface="+mn-lt"/>
                <a:cs typeface="+mn-lt"/>
              </a:rPr>
              <a:t>Murray, D. (2024) ‘Issue information’, </a:t>
            </a:r>
            <a:r>
              <a:rPr lang="en-GB" sz="1800" i="1">
                <a:latin typeface="Calibri"/>
                <a:ea typeface="+mn-lt"/>
                <a:cs typeface="+mn-lt"/>
              </a:rPr>
              <a:t>The Modern Law Review</a:t>
            </a:r>
            <a:r>
              <a:rPr lang="en-GB" sz="1800">
                <a:latin typeface="Calibri"/>
                <a:ea typeface="+mn-lt"/>
                <a:cs typeface="+mn-lt"/>
              </a:rPr>
              <a:t>, 87(5), pp. 1–2. doi:10.1111/1468-2230.12915. </a:t>
            </a:r>
            <a:endParaRPr lang="en-GB" sz="1800">
              <a:latin typeface="Calibri"/>
              <a:ea typeface="Calibri"/>
              <a:cs typeface="Calibri"/>
            </a:endParaRPr>
          </a:p>
          <a:p>
            <a:r>
              <a:rPr lang="en-GB" sz="1800">
                <a:latin typeface="Calibri"/>
                <a:ea typeface="+mn-lt"/>
                <a:cs typeface="+mn-lt"/>
              </a:rPr>
              <a:t>Oxley, G. </a:t>
            </a:r>
            <a:r>
              <a:rPr lang="en-GB" sz="1800" i="1">
                <a:latin typeface="Calibri"/>
                <a:ea typeface="+mn-lt"/>
                <a:cs typeface="+mn-lt"/>
              </a:rPr>
              <a:t>et al.</a:t>
            </a:r>
            <a:r>
              <a:rPr lang="en-GB" sz="1800">
                <a:latin typeface="Calibri"/>
                <a:ea typeface="+mn-lt"/>
                <a:cs typeface="+mn-lt"/>
              </a:rPr>
              <a:t> (eds.) (2024) </a:t>
            </a:r>
            <a:r>
              <a:rPr lang="en-GB" sz="1800" i="1">
                <a:latin typeface="Calibri"/>
                <a:ea typeface="+mn-lt"/>
                <a:cs typeface="+mn-lt"/>
              </a:rPr>
              <a:t>Police use of live facial recognition technology</a:t>
            </a:r>
            <a:r>
              <a:rPr lang="en-GB" sz="1800">
                <a:latin typeface="Calibri"/>
                <a:ea typeface="+mn-lt"/>
                <a:cs typeface="+mn-lt"/>
              </a:rPr>
              <a:t>. Available at: </a:t>
            </a:r>
            <a:r>
              <a:rPr lang="en-GB" sz="1800">
                <a:latin typeface="Calibri"/>
                <a:ea typeface="+mn-lt"/>
                <a:cs typeface="+mn-lt"/>
                <a:hlinkClick r:id="rId6">
                  <a:extLst>
                    <a:ext uri="{A12FA001-AC4F-418D-AE19-62706E023703}">
                      <ahyp:hlinkClr xmlns:ahyp="http://schemas.microsoft.com/office/drawing/2018/hyperlinkcolor" val="tx"/>
                    </a:ext>
                  </a:extLst>
                </a:hlinkClick>
              </a:rPr>
              <a:t>https://commonslibrary.parliament.uk/research-briefings/cdp-2024-0144/</a:t>
            </a:r>
            <a:r>
              <a:rPr lang="en-GB" sz="1800">
                <a:latin typeface="Calibri"/>
                <a:ea typeface="+mn-lt"/>
                <a:cs typeface="+mn-lt"/>
              </a:rPr>
              <a:t> (Accessed: 07 January 2025). </a:t>
            </a:r>
            <a:endParaRPr lang="en-GB" sz="1800">
              <a:latin typeface="Calibri"/>
              <a:ea typeface="Calibri"/>
              <a:cs typeface="Calibri"/>
            </a:endParaRPr>
          </a:p>
          <a:p>
            <a:r>
              <a:rPr lang="en-GB" sz="1800">
                <a:latin typeface="Calibri"/>
                <a:ea typeface="+mn-lt"/>
                <a:cs typeface="+mn-lt"/>
              </a:rPr>
              <a:t>Team, H.O. news (2023) </a:t>
            </a:r>
            <a:r>
              <a:rPr lang="en-GB" sz="1800" i="1">
                <a:latin typeface="Calibri"/>
                <a:ea typeface="+mn-lt"/>
                <a:cs typeface="+mn-lt"/>
              </a:rPr>
              <a:t>Police use of facial recognition: Factsheet</a:t>
            </a:r>
            <a:r>
              <a:rPr lang="en-GB" sz="1800">
                <a:latin typeface="Calibri"/>
                <a:ea typeface="+mn-lt"/>
                <a:cs typeface="+mn-lt"/>
              </a:rPr>
              <a:t>, </a:t>
            </a:r>
            <a:r>
              <a:rPr lang="en-GB" sz="1800" i="1">
                <a:latin typeface="Calibri"/>
                <a:ea typeface="+mn-lt"/>
                <a:cs typeface="+mn-lt"/>
              </a:rPr>
              <a:t>Home Office in the media</a:t>
            </a:r>
            <a:r>
              <a:rPr lang="en-GB" sz="1800">
                <a:latin typeface="Calibri"/>
                <a:ea typeface="+mn-lt"/>
                <a:cs typeface="+mn-lt"/>
              </a:rPr>
              <a:t>. Available at: </a:t>
            </a:r>
            <a:r>
              <a:rPr lang="en-GB" sz="1800">
                <a:latin typeface="Calibri"/>
                <a:ea typeface="+mn-lt"/>
                <a:cs typeface="+mn-lt"/>
                <a:hlinkClick r:id="rId7">
                  <a:extLst>
                    <a:ext uri="{A12FA001-AC4F-418D-AE19-62706E023703}">
                      <ahyp:hlinkClr xmlns:ahyp="http://schemas.microsoft.com/office/drawing/2018/hyperlinkcolor" val="tx"/>
                    </a:ext>
                  </a:extLst>
                </a:hlinkClick>
              </a:rPr>
              <a:t>https://homeofficemedia.blog.gov.uk/2023/10/29/police-use-of-facial-recognition-factsheet/</a:t>
            </a:r>
            <a:r>
              <a:rPr lang="en-GB" sz="1800">
                <a:latin typeface="Calibri"/>
                <a:ea typeface="+mn-lt"/>
                <a:cs typeface="+mn-lt"/>
              </a:rPr>
              <a:t> (Accessed: 07 January 2025). </a:t>
            </a:r>
            <a:endParaRPr lang="en-GB" sz="1800">
              <a:latin typeface="Calibri"/>
            </a:endParaRPr>
          </a:p>
        </p:txBody>
      </p:sp>
    </p:spTree>
    <p:extLst>
      <p:ext uri="{BB962C8B-B14F-4D97-AF65-F5344CB8AC3E}">
        <p14:creationId xmlns:p14="http://schemas.microsoft.com/office/powerpoint/2010/main" val="978740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3234</TotalTime>
  <Words>5424</Words>
  <Application>Microsoft Macintosh PowerPoint</Application>
  <PresentationFormat>Widescreen</PresentationFormat>
  <Paragraphs>268</Paragraphs>
  <Slides>23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-webkit-standard</vt:lpstr>
      <vt:lpstr>Aptos</vt:lpstr>
      <vt:lpstr>Aptos Display</vt:lpstr>
      <vt:lpstr>Arial</vt:lpstr>
      <vt:lpstr>Calibri</vt:lpstr>
      <vt:lpstr>Wingdings</vt:lpstr>
      <vt:lpstr>office theme</vt:lpstr>
      <vt:lpstr>The ethical implications of surveillance in counter-terrorism efforts.</vt:lpstr>
      <vt:lpstr>Aims and objectives..</vt:lpstr>
      <vt:lpstr>What is surveillance? </vt:lpstr>
      <vt:lpstr>PowerPoint Presentation</vt:lpstr>
      <vt:lpstr>PowerPoint Presentation</vt:lpstr>
      <vt:lpstr>Advantages. </vt:lpstr>
      <vt:lpstr>Disadvantages.</vt:lpstr>
      <vt:lpstr>Disadvantages.</vt:lpstr>
      <vt:lpstr>Different types of surveillance </vt:lpstr>
      <vt:lpstr>PowerPoint Presentation</vt:lpstr>
      <vt:lpstr>PowerPoint Presentation</vt:lpstr>
      <vt:lpstr>Case example </vt:lpstr>
      <vt:lpstr>Balancing security and ethics </vt:lpstr>
      <vt:lpstr>Role of oversight</vt:lpstr>
      <vt:lpstr>Transparency and accountability </vt:lpstr>
      <vt:lpstr>Ethical concerns of surveillance </vt:lpstr>
      <vt:lpstr>Police facial recognition surveillance </vt:lpstr>
      <vt:lpstr>Police facial recognition surveillance – Positive case example</vt:lpstr>
      <vt:lpstr>Police facial recognition surveillance –Negative case example</vt:lpstr>
      <vt:lpstr>Conclusion.</vt:lpstr>
      <vt:lpstr>References: Saffron</vt:lpstr>
      <vt:lpstr>References : Cerys</vt:lpstr>
      <vt:lpstr>References:  Cassy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Saffron Simon (2204730)</cp:lastModifiedBy>
  <cp:revision>3</cp:revision>
  <dcterms:created xsi:type="dcterms:W3CDTF">2025-01-20T15:16:03Z</dcterms:created>
  <dcterms:modified xsi:type="dcterms:W3CDTF">2025-03-21T17:01:11Z</dcterms:modified>
</cp:coreProperties>
</file>