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notesMasterIdLst>
    <p:notesMasterId r:id="rId50"/>
  </p:notesMasterIdLst>
  <p:sldIdLst>
    <p:sldId id="277" r:id="rId2"/>
    <p:sldId id="367" r:id="rId3"/>
    <p:sldId id="261" r:id="rId4"/>
    <p:sldId id="342" r:id="rId5"/>
    <p:sldId id="343" r:id="rId6"/>
    <p:sldId id="345" r:id="rId7"/>
    <p:sldId id="347" r:id="rId8"/>
    <p:sldId id="375" r:id="rId9"/>
    <p:sldId id="376" r:id="rId10"/>
    <p:sldId id="377" r:id="rId11"/>
    <p:sldId id="378" r:id="rId12"/>
    <p:sldId id="379" r:id="rId13"/>
    <p:sldId id="380" r:id="rId14"/>
    <p:sldId id="381" r:id="rId15"/>
    <p:sldId id="265" r:id="rId16"/>
    <p:sldId id="382" r:id="rId17"/>
    <p:sldId id="415" r:id="rId18"/>
    <p:sldId id="383" r:id="rId19"/>
    <p:sldId id="385" r:id="rId20"/>
    <p:sldId id="384" r:id="rId21"/>
    <p:sldId id="386" r:id="rId22"/>
    <p:sldId id="387" r:id="rId23"/>
    <p:sldId id="389" r:id="rId24"/>
    <p:sldId id="266" r:id="rId25"/>
    <p:sldId id="309" r:id="rId26"/>
    <p:sldId id="310" r:id="rId27"/>
    <p:sldId id="311" r:id="rId28"/>
    <p:sldId id="312" r:id="rId29"/>
    <p:sldId id="416" r:id="rId30"/>
    <p:sldId id="313" r:id="rId31"/>
    <p:sldId id="391" r:id="rId32"/>
    <p:sldId id="269" r:id="rId33"/>
    <p:sldId id="392" r:id="rId34"/>
    <p:sldId id="394" r:id="rId35"/>
    <p:sldId id="417" r:id="rId36"/>
    <p:sldId id="418" r:id="rId37"/>
    <p:sldId id="401" r:id="rId38"/>
    <p:sldId id="402" r:id="rId39"/>
    <p:sldId id="275" r:id="rId40"/>
    <p:sldId id="276" r:id="rId41"/>
    <p:sldId id="419" r:id="rId42"/>
    <p:sldId id="285" r:id="rId43"/>
    <p:sldId id="396" r:id="rId44"/>
    <p:sldId id="397" r:id="rId45"/>
    <p:sldId id="398" r:id="rId46"/>
    <p:sldId id="420" r:id="rId47"/>
    <p:sldId id="412" r:id="rId48"/>
    <p:sldId id="410" r:id="rId49"/>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00" autoAdjust="0"/>
    <p:restoredTop sz="87662" autoAdjust="0"/>
  </p:normalViewPr>
  <p:slideViewPr>
    <p:cSldViewPr>
      <p:cViewPr varScale="1">
        <p:scale>
          <a:sx n="95" d="100"/>
          <a:sy n="95" d="100"/>
        </p:scale>
        <p:origin x="1398" y="90"/>
      </p:cViewPr>
      <p:guideLst>
        <p:guide orient="horz" pos="2160"/>
        <p:guide pos="3840"/>
      </p:guideLst>
    </p:cSldViewPr>
  </p:slideViewPr>
  <p:notesTextViewPr>
    <p:cViewPr>
      <p:scale>
        <a:sx n="100" d="100"/>
        <a:sy n="100" d="100"/>
      </p:scale>
      <p:origin x="0" y="0"/>
    </p:cViewPr>
  </p:notesTextViewPr>
  <p:sorterViewPr>
    <p:cViewPr>
      <p:scale>
        <a:sx n="66" d="100"/>
        <a:sy n="66" d="100"/>
      </p:scale>
      <p:origin x="0" y="-158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2D6598-39D4-46B2-9713-496B3447F3DD}"/>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2DF2024D-8C6B-45F3-ACF4-3D3ED6F5A6F6}"/>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fld id="{06303292-C28D-475D-B03F-C37B2CB4A4F3}" type="datetimeFigureOut">
              <a:rPr lang="en-GB"/>
              <a:pPr>
                <a:defRPr/>
              </a:pPr>
              <a:t>01/11/2024</a:t>
            </a:fld>
            <a:endParaRPr lang="en-GB"/>
          </a:p>
        </p:txBody>
      </p:sp>
      <p:sp>
        <p:nvSpPr>
          <p:cNvPr id="4" name="Slide Image Placeholder 3">
            <a:extLst>
              <a:ext uri="{FF2B5EF4-FFF2-40B4-BE49-F238E27FC236}">
                <a16:creationId xmlns:a16="http://schemas.microsoft.com/office/drawing/2014/main" id="{1EB61ABD-9FF1-4DB4-B489-F142AE6BAFEC}"/>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CDDAA54-8818-46D9-AE11-E21D3B3F0753}"/>
              </a:ext>
            </a:extLst>
          </p:cNvPr>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23AC7FF0-F9E5-45CE-943C-F1125063D70D}"/>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B787D9AC-B319-4E64-8BE1-501EAF46510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83B840F1-0E33-4179-81AC-7AE21D0E497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15D929D-1D4D-4CCD-91E8-B797A20C9B89}"/>
              </a:ext>
            </a:extLst>
          </p:cNvPr>
          <p:cNvSpPr>
            <a:spLocks noGrp="1" noChangeArrowheads="1"/>
          </p:cNvSpPr>
          <p:nvPr>
            <p:ph type="sldNum" sz="quarter" idx="5"/>
          </p:nvPr>
        </p:nvSpPr>
        <p:spPr>
          <a:ln/>
        </p:spPr>
        <p:txBody>
          <a:bodyPr/>
          <a:lstStyle/>
          <a:p>
            <a:fld id="{E0AC575F-9EE6-49B8-ADA7-0A6D28C77F87}" type="slidenum">
              <a:rPr lang="en-US" altLang="en-US"/>
              <a:pPr/>
              <a:t>3</a:t>
            </a:fld>
            <a:endParaRPr lang="en-US" altLang="en-US"/>
          </a:p>
        </p:txBody>
      </p:sp>
      <p:sp>
        <p:nvSpPr>
          <p:cNvPr id="45058" name="Rectangle 2">
            <a:extLst>
              <a:ext uri="{FF2B5EF4-FFF2-40B4-BE49-F238E27FC236}">
                <a16:creationId xmlns:a16="http://schemas.microsoft.com/office/drawing/2014/main" id="{945950DB-3950-A4E5-207C-A5BB16BCF2DE}"/>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59" name="Rectangle 3">
            <a:extLst>
              <a:ext uri="{FF2B5EF4-FFF2-40B4-BE49-F238E27FC236}">
                <a16:creationId xmlns:a16="http://schemas.microsoft.com/office/drawing/2014/main" id="{06145872-160A-4F1A-BEB1-D95687CB53F6}"/>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2</a:t>
            </a:r>
          </a:p>
        </p:txBody>
      </p:sp>
      <p:sp>
        <p:nvSpPr>
          <p:cNvPr id="45060" name="Rectangle 4">
            <a:extLst>
              <a:ext uri="{FF2B5EF4-FFF2-40B4-BE49-F238E27FC236}">
                <a16:creationId xmlns:a16="http://schemas.microsoft.com/office/drawing/2014/main" id="{5D7FB5F0-7399-65EF-AF1E-7C14CBA53CE6}"/>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61" name="Rectangle 5">
            <a:extLst>
              <a:ext uri="{FF2B5EF4-FFF2-40B4-BE49-F238E27FC236}">
                <a16:creationId xmlns:a16="http://schemas.microsoft.com/office/drawing/2014/main" id="{4AF50992-A649-911A-2F5C-9B4850E8CB34}"/>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62" name="Rectangle 6">
            <a:extLst>
              <a:ext uri="{FF2B5EF4-FFF2-40B4-BE49-F238E27FC236}">
                <a16:creationId xmlns:a16="http://schemas.microsoft.com/office/drawing/2014/main" id="{0F1C8401-6448-9F0B-A7DA-21214B1CCC52}"/>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63" name="Rectangle 7">
            <a:extLst>
              <a:ext uri="{FF2B5EF4-FFF2-40B4-BE49-F238E27FC236}">
                <a16:creationId xmlns:a16="http://schemas.microsoft.com/office/drawing/2014/main" id="{A1E8AC0D-CC32-A63C-60EC-91575147BB87}"/>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2</a:t>
            </a:r>
          </a:p>
        </p:txBody>
      </p:sp>
      <p:sp>
        <p:nvSpPr>
          <p:cNvPr id="45064" name="Rectangle 8">
            <a:extLst>
              <a:ext uri="{FF2B5EF4-FFF2-40B4-BE49-F238E27FC236}">
                <a16:creationId xmlns:a16="http://schemas.microsoft.com/office/drawing/2014/main" id="{5E39D6F4-9A06-D63E-CEF7-E7DF0C88DDAE}"/>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65" name="Rectangle 9">
            <a:extLst>
              <a:ext uri="{FF2B5EF4-FFF2-40B4-BE49-F238E27FC236}">
                <a16:creationId xmlns:a16="http://schemas.microsoft.com/office/drawing/2014/main" id="{2EB87D2D-71F9-3AF5-58C1-3BBB982C9CFA}"/>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66" name="Rectangle 10">
            <a:extLst>
              <a:ext uri="{FF2B5EF4-FFF2-40B4-BE49-F238E27FC236}">
                <a16:creationId xmlns:a16="http://schemas.microsoft.com/office/drawing/2014/main" id="{0B283A88-FC1B-E7C6-DD00-13D5DB4D836B}"/>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67" name="Rectangle 11">
            <a:extLst>
              <a:ext uri="{FF2B5EF4-FFF2-40B4-BE49-F238E27FC236}">
                <a16:creationId xmlns:a16="http://schemas.microsoft.com/office/drawing/2014/main" id="{04D300CB-1712-9431-2F13-877D7EA8ABB3}"/>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6</a:t>
            </a:r>
          </a:p>
        </p:txBody>
      </p:sp>
      <p:sp>
        <p:nvSpPr>
          <p:cNvPr id="45068" name="Rectangle 12">
            <a:extLst>
              <a:ext uri="{FF2B5EF4-FFF2-40B4-BE49-F238E27FC236}">
                <a16:creationId xmlns:a16="http://schemas.microsoft.com/office/drawing/2014/main" id="{7551A145-00BD-0250-3E56-04C8309612C8}"/>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69" name="Rectangle 13">
            <a:extLst>
              <a:ext uri="{FF2B5EF4-FFF2-40B4-BE49-F238E27FC236}">
                <a16:creationId xmlns:a16="http://schemas.microsoft.com/office/drawing/2014/main" id="{78FA089B-E38D-EBB2-6DC5-C74E6CACBF72}"/>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70" name="Rectangle 14">
            <a:extLst>
              <a:ext uri="{FF2B5EF4-FFF2-40B4-BE49-F238E27FC236}">
                <a16:creationId xmlns:a16="http://schemas.microsoft.com/office/drawing/2014/main" id="{14C6AABC-FE8B-73ED-3498-53A46BEA52FE}"/>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71" name="Rectangle 15">
            <a:extLst>
              <a:ext uri="{FF2B5EF4-FFF2-40B4-BE49-F238E27FC236}">
                <a16:creationId xmlns:a16="http://schemas.microsoft.com/office/drawing/2014/main" id="{6B94E496-91AB-D1D7-5AF7-136471128FEE}"/>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6</a:t>
            </a:r>
          </a:p>
        </p:txBody>
      </p:sp>
      <p:sp>
        <p:nvSpPr>
          <p:cNvPr id="45072" name="Rectangle 16">
            <a:extLst>
              <a:ext uri="{FF2B5EF4-FFF2-40B4-BE49-F238E27FC236}">
                <a16:creationId xmlns:a16="http://schemas.microsoft.com/office/drawing/2014/main" id="{5353D2D7-E6A9-9A05-DE7B-0F7EC72529E9}"/>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73" name="Rectangle 17">
            <a:extLst>
              <a:ext uri="{FF2B5EF4-FFF2-40B4-BE49-F238E27FC236}">
                <a16:creationId xmlns:a16="http://schemas.microsoft.com/office/drawing/2014/main" id="{B762BDE9-810F-F92C-94E2-BD4BE187BC09}"/>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74" name="Rectangle 18">
            <a:extLst>
              <a:ext uri="{FF2B5EF4-FFF2-40B4-BE49-F238E27FC236}">
                <a16:creationId xmlns:a16="http://schemas.microsoft.com/office/drawing/2014/main" id="{29945DEB-E8B5-8A72-690A-4F1FC08F221B}"/>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75" name="Rectangle 19">
            <a:extLst>
              <a:ext uri="{FF2B5EF4-FFF2-40B4-BE49-F238E27FC236}">
                <a16:creationId xmlns:a16="http://schemas.microsoft.com/office/drawing/2014/main" id="{B166666F-17D7-A974-8BE1-1C404609162C}"/>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6</a:t>
            </a:r>
          </a:p>
        </p:txBody>
      </p:sp>
      <p:sp>
        <p:nvSpPr>
          <p:cNvPr id="45076" name="Rectangle 20">
            <a:extLst>
              <a:ext uri="{FF2B5EF4-FFF2-40B4-BE49-F238E27FC236}">
                <a16:creationId xmlns:a16="http://schemas.microsoft.com/office/drawing/2014/main" id="{56E6AB07-D92A-6996-BB51-5DDF7E30C59A}"/>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77" name="Rectangle 21">
            <a:extLst>
              <a:ext uri="{FF2B5EF4-FFF2-40B4-BE49-F238E27FC236}">
                <a16:creationId xmlns:a16="http://schemas.microsoft.com/office/drawing/2014/main" id="{387923A2-9A3C-561B-7461-B1BA3135D1E3}"/>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78" name="Rectangle 22">
            <a:extLst>
              <a:ext uri="{FF2B5EF4-FFF2-40B4-BE49-F238E27FC236}">
                <a16:creationId xmlns:a16="http://schemas.microsoft.com/office/drawing/2014/main" id="{13C3FC4B-551C-2554-9C68-848DB80875EE}"/>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79" name="Rectangle 23">
            <a:extLst>
              <a:ext uri="{FF2B5EF4-FFF2-40B4-BE49-F238E27FC236}">
                <a16:creationId xmlns:a16="http://schemas.microsoft.com/office/drawing/2014/main" id="{D2D75238-5FDF-B841-DEA2-B2A452B51850}"/>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eaLnBrk="0" hangingPunct="0"/>
            <a:r>
              <a:rPr lang="en-US" altLang="en-US" sz="1200">
                <a:latin typeface="Times New Roman" panose="02020603050405020304" pitchFamily="18" charset="0"/>
              </a:rPr>
              <a:t>6</a:t>
            </a:r>
          </a:p>
        </p:txBody>
      </p:sp>
      <p:sp>
        <p:nvSpPr>
          <p:cNvPr id="45080" name="Rectangle 24">
            <a:extLst>
              <a:ext uri="{FF2B5EF4-FFF2-40B4-BE49-F238E27FC236}">
                <a16:creationId xmlns:a16="http://schemas.microsoft.com/office/drawing/2014/main" id="{9B2734BB-42E6-1605-8707-2045B0CD4B95}"/>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81" name="Rectangle 25">
            <a:extLst>
              <a:ext uri="{FF2B5EF4-FFF2-40B4-BE49-F238E27FC236}">
                <a16:creationId xmlns:a16="http://schemas.microsoft.com/office/drawing/2014/main" id="{33FC79B7-788C-F984-E2BD-BEE6732CC067}"/>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5082" name="Rectangle 26">
            <a:extLst>
              <a:ext uri="{FF2B5EF4-FFF2-40B4-BE49-F238E27FC236}">
                <a16:creationId xmlns:a16="http://schemas.microsoft.com/office/drawing/2014/main" id="{0260A98B-3830-77EF-58B9-75FFC61BA890}"/>
              </a:ext>
            </a:extLst>
          </p:cNvPr>
          <p:cNvSpPr>
            <a:spLocks noGrp="1" noRot="1" noChangeAspect="1" noChangeArrowheads="1"/>
          </p:cNvSpPr>
          <p:nvPr>
            <p:ph type="sldImg"/>
          </p:nvPr>
        </p:nvSpPr>
        <p:spPr bwMode="auto">
          <a:xfrm>
            <a:off x="393700" y="692150"/>
            <a:ext cx="6070600" cy="3416300"/>
          </a:xfrm>
          <a:prstGeom prst="rect">
            <a:avLst/>
          </a:prstGeom>
          <a:solidFill>
            <a:srgbClr val="FFFFFF"/>
          </a:solidFill>
          <a:ln w="12700" cap="flat">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5083" name="Rectangle 27">
            <a:extLst>
              <a:ext uri="{FF2B5EF4-FFF2-40B4-BE49-F238E27FC236}">
                <a16:creationId xmlns:a16="http://schemas.microsoft.com/office/drawing/2014/main" id="{99D80C5D-8050-C43F-75FE-DF969742C3C7}"/>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r>
              <a:rPr lang="en-US" altLang="en-US" dirty="0"/>
              <a:t>https://padlet.com/rstewart122/what-motivates-you-to-work-harder-dd4uuymvicf8hbc9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Group Activity.</a:t>
            </a:r>
            <a:r>
              <a:rPr lang="en-GB" baseline="0" dirty="0"/>
              <a:t> Students to note down and discuss their responses. </a:t>
            </a:r>
            <a:endParaRPr lang="en-GB" dirty="0"/>
          </a:p>
        </p:txBody>
      </p:sp>
      <p:sp>
        <p:nvSpPr>
          <p:cNvPr id="4" name="Slide Number Placeholder 3"/>
          <p:cNvSpPr>
            <a:spLocks noGrp="1"/>
          </p:cNvSpPr>
          <p:nvPr>
            <p:ph type="sldNum" sz="quarter" idx="10"/>
          </p:nvPr>
        </p:nvSpPr>
        <p:spPr/>
        <p:txBody>
          <a:bodyPr/>
          <a:lstStyle/>
          <a:p>
            <a:fld id="{AF82EB08-7C33-4DCD-93FA-990B9154BC57}" type="slidenum">
              <a:rPr lang="en-GB" smtClean="0"/>
              <a:t>4</a:t>
            </a:fld>
            <a:endParaRPr lang="en-GB"/>
          </a:p>
        </p:txBody>
      </p:sp>
    </p:spTree>
    <p:extLst>
      <p:ext uri="{BB962C8B-B14F-4D97-AF65-F5344CB8AC3E}">
        <p14:creationId xmlns:p14="http://schemas.microsoft.com/office/powerpoint/2010/main" val="27059674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Group Activity.</a:t>
            </a:r>
            <a:r>
              <a:rPr lang="en-GB" baseline="0" dirty="0"/>
              <a:t> Students to note down and discuss their responses. </a:t>
            </a:r>
            <a:endParaRPr lang="en-GB" dirty="0"/>
          </a:p>
        </p:txBody>
      </p:sp>
      <p:sp>
        <p:nvSpPr>
          <p:cNvPr id="4" name="Slide Number Placeholder 3"/>
          <p:cNvSpPr>
            <a:spLocks noGrp="1"/>
          </p:cNvSpPr>
          <p:nvPr>
            <p:ph type="sldNum" sz="quarter" idx="10"/>
          </p:nvPr>
        </p:nvSpPr>
        <p:spPr/>
        <p:txBody>
          <a:bodyPr/>
          <a:lstStyle/>
          <a:p>
            <a:fld id="{AF82EB08-7C33-4DCD-93FA-990B9154BC57}" type="slidenum">
              <a:rPr lang="en-GB" smtClean="0"/>
              <a:t>5</a:t>
            </a:fld>
            <a:endParaRPr lang="en-GB"/>
          </a:p>
        </p:txBody>
      </p:sp>
    </p:spTree>
    <p:extLst>
      <p:ext uri="{BB962C8B-B14F-4D97-AF65-F5344CB8AC3E}">
        <p14:creationId xmlns:p14="http://schemas.microsoft.com/office/powerpoint/2010/main" val="1975203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Group Activity.</a:t>
            </a:r>
            <a:r>
              <a:rPr lang="en-GB" baseline="0" dirty="0"/>
              <a:t> Students to note down and discuss their responses. </a:t>
            </a:r>
            <a:endParaRPr lang="en-GB" dirty="0"/>
          </a:p>
        </p:txBody>
      </p:sp>
      <p:sp>
        <p:nvSpPr>
          <p:cNvPr id="4" name="Slide Number Placeholder 3"/>
          <p:cNvSpPr>
            <a:spLocks noGrp="1"/>
          </p:cNvSpPr>
          <p:nvPr>
            <p:ph type="sldNum" sz="quarter" idx="10"/>
          </p:nvPr>
        </p:nvSpPr>
        <p:spPr/>
        <p:txBody>
          <a:bodyPr/>
          <a:lstStyle/>
          <a:p>
            <a:fld id="{AF82EB08-7C33-4DCD-93FA-990B9154BC57}" type="slidenum">
              <a:rPr lang="en-GB" smtClean="0"/>
              <a:t>6</a:t>
            </a:fld>
            <a:endParaRPr lang="en-GB"/>
          </a:p>
        </p:txBody>
      </p:sp>
    </p:spTree>
    <p:extLst>
      <p:ext uri="{BB962C8B-B14F-4D97-AF65-F5344CB8AC3E}">
        <p14:creationId xmlns:p14="http://schemas.microsoft.com/office/powerpoint/2010/main" val="25963937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Group Activity.</a:t>
            </a:r>
            <a:r>
              <a:rPr lang="en-GB" baseline="0" dirty="0"/>
              <a:t> Students to note down and discuss their responses. </a:t>
            </a:r>
            <a:endParaRPr lang="en-GB" dirty="0"/>
          </a:p>
        </p:txBody>
      </p:sp>
      <p:sp>
        <p:nvSpPr>
          <p:cNvPr id="4" name="Slide Number Placeholder 3"/>
          <p:cNvSpPr>
            <a:spLocks noGrp="1"/>
          </p:cNvSpPr>
          <p:nvPr>
            <p:ph type="sldNum" sz="quarter" idx="10"/>
          </p:nvPr>
        </p:nvSpPr>
        <p:spPr/>
        <p:txBody>
          <a:bodyPr/>
          <a:lstStyle/>
          <a:p>
            <a:fld id="{AF82EB08-7C33-4DCD-93FA-990B9154BC57}" type="slidenum">
              <a:rPr lang="en-GB" smtClean="0"/>
              <a:t>7</a:t>
            </a:fld>
            <a:endParaRPr lang="en-GB"/>
          </a:p>
        </p:txBody>
      </p:sp>
    </p:spTree>
    <p:extLst>
      <p:ext uri="{BB962C8B-B14F-4D97-AF65-F5344CB8AC3E}">
        <p14:creationId xmlns:p14="http://schemas.microsoft.com/office/powerpoint/2010/main" val="3262566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8BCA3A0-F97F-E485-5E20-FDC2603834C9}"/>
              </a:ext>
            </a:extLst>
          </p:cNvPr>
          <p:cNvSpPr>
            <a:spLocks noGrp="1" noChangeArrowheads="1"/>
          </p:cNvSpPr>
          <p:nvPr>
            <p:ph type="sldNum" sz="quarter" idx="5"/>
          </p:nvPr>
        </p:nvSpPr>
        <p:spPr>
          <a:ln/>
        </p:spPr>
        <p:txBody>
          <a:bodyPr/>
          <a:lstStyle/>
          <a:p>
            <a:fld id="{4C57C888-C122-4E6C-82D4-D85F9B4DE011}" type="slidenum">
              <a:rPr lang="en-US" altLang="en-US"/>
              <a:pPr/>
              <a:t>15</a:t>
            </a:fld>
            <a:endParaRPr lang="en-US" altLang="en-US"/>
          </a:p>
        </p:txBody>
      </p:sp>
      <p:sp>
        <p:nvSpPr>
          <p:cNvPr id="53250" name="Rectangle 2">
            <a:extLst>
              <a:ext uri="{FF2B5EF4-FFF2-40B4-BE49-F238E27FC236}">
                <a16:creationId xmlns:a16="http://schemas.microsoft.com/office/drawing/2014/main" id="{D6D75863-50F5-D989-77F8-A8442191737E}"/>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51" name="Rectangle 3">
            <a:extLst>
              <a:ext uri="{FF2B5EF4-FFF2-40B4-BE49-F238E27FC236}">
                <a16:creationId xmlns:a16="http://schemas.microsoft.com/office/drawing/2014/main" id="{18FC4BA8-0A90-3DA5-8BF6-4AB5956231EA}"/>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6</a:t>
            </a:r>
          </a:p>
        </p:txBody>
      </p:sp>
      <p:sp>
        <p:nvSpPr>
          <p:cNvPr id="53252" name="Rectangle 4">
            <a:extLst>
              <a:ext uri="{FF2B5EF4-FFF2-40B4-BE49-F238E27FC236}">
                <a16:creationId xmlns:a16="http://schemas.microsoft.com/office/drawing/2014/main" id="{B86FFDDC-6B28-1872-D85C-C062A0ACE850}"/>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53" name="Rectangle 5">
            <a:extLst>
              <a:ext uri="{FF2B5EF4-FFF2-40B4-BE49-F238E27FC236}">
                <a16:creationId xmlns:a16="http://schemas.microsoft.com/office/drawing/2014/main" id="{8EC28D70-D36A-5E6D-3086-C5BFC33F872B}"/>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54" name="Rectangle 6">
            <a:extLst>
              <a:ext uri="{FF2B5EF4-FFF2-40B4-BE49-F238E27FC236}">
                <a16:creationId xmlns:a16="http://schemas.microsoft.com/office/drawing/2014/main" id="{1494792F-5A22-8398-0500-C30054F9DE9C}"/>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55" name="Rectangle 7">
            <a:extLst>
              <a:ext uri="{FF2B5EF4-FFF2-40B4-BE49-F238E27FC236}">
                <a16:creationId xmlns:a16="http://schemas.microsoft.com/office/drawing/2014/main" id="{F89D95D1-B8EF-39D4-DD7E-033B494A2854}"/>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4</a:t>
            </a:r>
          </a:p>
        </p:txBody>
      </p:sp>
      <p:sp>
        <p:nvSpPr>
          <p:cNvPr id="53256" name="Rectangle 8">
            <a:extLst>
              <a:ext uri="{FF2B5EF4-FFF2-40B4-BE49-F238E27FC236}">
                <a16:creationId xmlns:a16="http://schemas.microsoft.com/office/drawing/2014/main" id="{AB0E30D3-0374-A6FA-5860-ADE1031C8926}"/>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57" name="Rectangle 9">
            <a:extLst>
              <a:ext uri="{FF2B5EF4-FFF2-40B4-BE49-F238E27FC236}">
                <a16:creationId xmlns:a16="http://schemas.microsoft.com/office/drawing/2014/main" id="{DDE4CB9B-67E1-1BA9-D085-16110ADF3B43}"/>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58" name="Rectangle 10">
            <a:extLst>
              <a:ext uri="{FF2B5EF4-FFF2-40B4-BE49-F238E27FC236}">
                <a16:creationId xmlns:a16="http://schemas.microsoft.com/office/drawing/2014/main" id="{D99B6B18-F637-3031-2D8E-8F3C276B3B15}"/>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59" name="Rectangle 11">
            <a:extLst>
              <a:ext uri="{FF2B5EF4-FFF2-40B4-BE49-F238E27FC236}">
                <a16:creationId xmlns:a16="http://schemas.microsoft.com/office/drawing/2014/main" id="{0B532017-863C-00CB-5CFC-56121DC93699}"/>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2</a:t>
            </a:r>
          </a:p>
        </p:txBody>
      </p:sp>
      <p:sp>
        <p:nvSpPr>
          <p:cNvPr id="53260" name="Rectangle 12">
            <a:extLst>
              <a:ext uri="{FF2B5EF4-FFF2-40B4-BE49-F238E27FC236}">
                <a16:creationId xmlns:a16="http://schemas.microsoft.com/office/drawing/2014/main" id="{FFA6FF2A-CF36-F802-A0C3-AF3BEC340BCC}"/>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61" name="Rectangle 13">
            <a:extLst>
              <a:ext uri="{FF2B5EF4-FFF2-40B4-BE49-F238E27FC236}">
                <a16:creationId xmlns:a16="http://schemas.microsoft.com/office/drawing/2014/main" id="{30D059B0-7EE1-DF39-B228-1DDEEFD52AD6}"/>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62" name="Rectangle 14">
            <a:extLst>
              <a:ext uri="{FF2B5EF4-FFF2-40B4-BE49-F238E27FC236}">
                <a16:creationId xmlns:a16="http://schemas.microsoft.com/office/drawing/2014/main" id="{EE3DE509-0513-22D6-FFD1-2637CFD2A64A}"/>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63" name="Rectangle 15">
            <a:extLst>
              <a:ext uri="{FF2B5EF4-FFF2-40B4-BE49-F238E27FC236}">
                <a16:creationId xmlns:a16="http://schemas.microsoft.com/office/drawing/2014/main" id="{97315B44-2ABF-7EFD-0798-B32380084917}"/>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2</a:t>
            </a:r>
          </a:p>
        </p:txBody>
      </p:sp>
      <p:sp>
        <p:nvSpPr>
          <p:cNvPr id="53264" name="Rectangle 16">
            <a:extLst>
              <a:ext uri="{FF2B5EF4-FFF2-40B4-BE49-F238E27FC236}">
                <a16:creationId xmlns:a16="http://schemas.microsoft.com/office/drawing/2014/main" id="{D84FDD70-95AC-2E7B-5A7C-F750DFDB4AD5}"/>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65" name="Rectangle 17">
            <a:extLst>
              <a:ext uri="{FF2B5EF4-FFF2-40B4-BE49-F238E27FC236}">
                <a16:creationId xmlns:a16="http://schemas.microsoft.com/office/drawing/2014/main" id="{CAB65675-6ED6-6B6A-505F-5550B61EFDC1}"/>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66" name="Rectangle 18">
            <a:extLst>
              <a:ext uri="{FF2B5EF4-FFF2-40B4-BE49-F238E27FC236}">
                <a16:creationId xmlns:a16="http://schemas.microsoft.com/office/drawing/2014/main" id="{121BF6B3-3FD0-8E3F-20C4-1D762DCDAAE2}"/>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67" name="Rectangle 19">
            <a:extLst>
              <a:ext uri="{FF2B5EF4-FFF2-40B4-BE49-F238E27FC236}">
                <a16:creationId xmlns:a16="http://schemas.microsoft.com/office/drawing/2014/main" id="{52640B5A-ABE2-6B29-502F-3E42621A23AD}"/>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2</a:t>
            </a:r>
          </a:p>
        </p:txBody>
      </p:sp>
      <p:sp>
        <p:nvSpPr>
          <p:cNvPr id="53268" name="Rectangle 20">
            <a:extLst>
              <a:ext uri="{FF2B5EF4-FFF2-40B4-BE49-F238E27FC236}">
                <a16:creationId xmlns:a16="http://schemas.microsoft.com/office/drawing/2014/main" id="{47B4920B-EFB1-B69B-BBE9-FF687EC19ED0}"/>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69" name="Rectangle 21">
            <a:extLst>
              <a:ext uri="{FF2B5EF4-FFF2-40B4-BE49-F238E27FC236}">
                <a16:creationId xmlns:a16="http://schemas.microsoft.com/office/drawing/2014/main" id="{A3E9F3F4-1300-7AAE-DDC8-E35C5567DB29}"/>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70" name="Rectangle 22">
            <a:extLst>
              <a:ext uri="{FF2B5EF4-FFF2-40B4-BE49-F238E27FC236}">
                <a16:creationId xmlns:a16="http://schemas.microsoft.com/office/drawing/2014/main" id="{7C4CC37D-C4DF-A836-5171-29A81B5B5DA5}"/>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71" name="Rectangle 23">
            <a:extLst>
              <a:ext uri="{FF2B5EF4-FFF2-40B4-BE49-F238E27FC236}">
                <a16:creationId xmlns:a16="http://schemas.microsoft.com/office/drawing/2014/main" id="{AA3FEE10-0C88-9A8E-BC58-7576891C40FE}"/>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eaLnBrk="0" hangingPunct="0"/>
            <a:r>
              <a:rPr lang="en-US" altLang="en-US" sz="1200">
                <a:latin typeface="Times New Roman" panose="02020603050405020304" pitchFamily="18" charset="0"/>
              </a:rPr>
              <a:t>5</a:t>
            </a:r>
          </a:p>
        </p:txBody>
      </p:sp>
      <p:sp>
        <p:nvSpPr>
          <p:cNvPr id="53272" name="Rectangle 24">
            <a:extLst>
              <a:ext uri="{FF2B5EF4-FFF2-40B4-BE49-F238E27FC236}">
                <a16:creationId xmlns:a16="http://schemas.microsoft.com/office/drawing/2014/main" id="{D2B77F71-736D-E9C7-94B3-79BD9697AAF3}"/>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73" name="Rectangle 25">
            <a:extLst>
              <a:ext uri="{FF2B5EF4-FFF2-40B4-BE49-F238E27FC236}">
                <a16:creationId xmlns:a16="http://schemas.microsoft.com/office/drawing/2014/main" id="{935CFC72-8693-CC34-9AEC-D25AC47B3E53}"/>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3274" name="Rectangle 26">
            <a:extLst>
              <a:ext uri="{FF2B5EF4-FFF2-40B4-BE49-F238E27FC236}">
                <a16:creationId xmlns:a16="http://schemas.microsoft.com/office/drawing/2014/main" id="{9D25048A-706A-F1B0-2A4C-7BB11E5FB14C}"/>
              </a:ext>
            </a:extLst>
          </p:cNvPr>
          <p:cNvSpPr>
            <a:spLocks noGrp="1" noRot="1" noChangeAspect="1" noChangeArrowheads="1"/>
          </p:cNvSpPr>
          <p:nvPr>
            <p:ph type="sldImg"/>
          </p:nvPr>
        </p:nvSpPr>
        <p:spPr bwMode="auto">
          <a:xfrm>
            <a:off x="393700" y="692150"/>
            <a:ext cx="6070600" cy="3416300"/>
          </a:xfrm>
          <a:prstGeom prst="rect">
            <a:avLst/>
          </a:prstGeom>
          <a:solidFill>
            <a:srgbClr val="FFFFFF"/>
          </a:solidFill>
          <a:ln w="12700" cap="flat">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3275" name="Rectangle 27">
            <a:extLst>
              <a:ext uri="{FF2B5EF4-FFF2-40B4-BE49-F238E27FC236}">
                <a16:creationId xmlns:a16="http://schemas.microsoft.com/office/drawing/2014/main" id="{34ABC0EA-835E-EB4A-1044-29E008D22A21}"/>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24B5CAB-3B33-C38B-9FD6-26C278FDD3C8}"/>
              </a:ext>
            </a:extLst>
          </p:cNvPr>
          <p:cNvSpPr>
            <a:spLocks noGrp="1" noChangeArrowheads="1"/>
          </p:cNvSpPr>
          <p:nvPr>
            <p:ph type="sldNum" sz="quarter" idx="5"/>
          </p:nvPr>
        </p:nvSpPr>
        <p:spPr>
          <a:ln/>
        </p:spPr>
        <p:txBody>
          <a:bodyPr/>
          <a:lstStyle/>
          <a:p>
            <a:fld id="{6DF87918-A69F-4373-B9E8-FEB2FA261C18}" type="slidenum">
              <a:rPr lang="en-US" altLang="en-US"/>
              <a:pPr/>
              <a:t>24</a:t>
            </a:fld>
            <a:endParaRPr lang="en-US" altLang="en-US"/>
          </a:p>
        </p:txBody>
      </p:sp>
      <p:sp>
        <p:nvSpPr>
          <p:cNvPr id="55298" name="Rectangle 2">
            <a:extLst>
              <a:ext uri="{FF2B5EF4-FFF2-40B4-BE49-F238E27FC236}">
                <a16:creationId xmlns:a16="http://schemas.microsoft.com/office/drawing/2014/main" id="{E7E0E70D-AECD-F530-B2B6-201B58483DC8}"/>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299" name="Rectangle 3">
            <a:extLst>
              <a:ext uri="{FF2B5EF4-FFF2-40B4-BE49-F238E27FC236}">
                <a16:creationId xmlns:a16="http://schemas.microsoft.com/office/drawing/2014/main" id="{6AE8530C-5A9A-8DF2-004F-86282E2A9E7A}"/>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7</a:t>
            </a:r>
          </a:p>
        </p:txBody>
      </p:sp>
      <p:sp>
        <p:nvSpPr>
          <p:cNvPr id="55300" name="Rectangle 4">
            <a:extLst>
              <a:ext uri="{FF2B5EF4-FFF2-40B4-BE49-F238E27FC236}">
                <a16:creationId xmlns:a16="http://schemas.microsoft.com/office/drawing/2014/main" id="{295B2C86-95E8-2B4A-545A-A77A8646C7A6}"/>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01" name="Rectangle 5">
            <a:extLst>
              <a:ext uri="{FF2B5EF4-FFF2-40B4-BE49-F238E27FC236}">
                <a16:creationId xmlns:a16="http://schemas.microsoft.com/office/drawing/2014/main" id="{F8E33DE1-E1FE-380A-2F8D-822FBE94498C}"/>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02" name="Rectangle 6">
            <a:extLst>
              <a:ext uri="{FF2B5EF4-FFF2-40B4-BE49-F238E27FC236}">
                <a16:creationId xmlns:a16="http://schemas.microsoft.com/office/drawing/2014/main" id="{E3834471-D66D-4157-8551-889DE551101D}"/>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03" name="Rectangle 7">
            <a:extLst>
              <a:ext uri="{FF2B5EF4-FFF2-40B4-BE49-F238E27FC236}">
                <a16:creationId xmlns:a16="http://schemas.microsoft.com/office/drawing/2014/main" id="{0BB1A7CC-3076-9FAA-4106-BCD12BBCB63E}"/>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5</a:t>
            </a:r>
          </a:p>
        </p:txBody>
      </p:sp>
      <p:sp>
        <p:nvSpPr>
          <p:cNvPr id="55304" name="Rectangle 8">
            <a:extLst>
              <a:ext uri="{FF2B5EF4-FFF2-40B4-BE49-F238E27FC236}">
                <a16:creationId xmlns:a16="http://schemas.microsoft.com/office/drawing/2014/main" id="{9EC08435-F4A4-5E7F-F721-B0E6CC800141}"/>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05" name="Rectangle 9">
            <a:extLst>
              <a:ext uri="{FF2B5EF4-FFF2-40B4-BE49-F238E27FC236}">
                <a16:creationId xmlns:a16="http://schemas.microsoft.com/office/drawing/2014/main" id="{9141B0C2-5514-DE08-B69B-EA91B8C64814}"/>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06" name="Rectangle 10">
            <a:extLst>
              <a:ext uri="{FF2B5EF4-FFF2-40B4-BE49-F238E27FC236}">
                <a16:creationId xmlns:a16="http://schemas.microsoft.com/office/drawing/2014/main" id="{64548F31-062D-5F27-321E-5E149A1161D2}"/>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07" name="Rectangle 11">
            <a:extLst>
              <a:ext uri="{FF2B5EF4-FFF2-40B4-BE49-F238E27FC236}">
                <a16:creationId xmlns:a16="http://schemas.microsoft.com/office/drawing/2014/main" id="{72F02610-FD57-6A35-6397-AC79C7D0E1D4}"/>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2</a:t>
            </a:r>
          </a:p>
        </p:txBody>
      </p:sp>
      <p:sp>
        <p:nvSpPr>
          <p:cNvPr id="55308" name="Rectangle 12">
            <a:extLst>
              <a:ext uri="{FF2B5EF4-FFF2-40B4-BE49-F238E27FC236}">
                <a16:creationId xmlns:a16="http://schemas.microsoft.com/office/drawing/2014/main" id="{0E6F5DCF-CEF9-7AF8-B672-21DA7985B13E}"/>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09" name="Rectangle 13">
            <a:extLst>
              <a:ext uri="{FF2B5EF4-FFF2-40B4-BE49-F238E27FC236}">
                <a16:creationId xmlns:a16="http://schemas.microsoft.com/office/drawing/2014/main" id="{4D7FF187-1C5E-42A1-4BCA-3F8BCAFBEF10}"/>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10" name="Rectangle 14">
            <a:extLst>
              <a:ext uri="{FF2B5EF4-FFF2-40B4-BE49-F238E27FC236}">
                <a16:creationId xmlns:a16="http://schemas.microsoft.com/office/drawing/2014/main" id="{D35F6B72-5EA0-9E98-9BF6-F7B932D25E5D}"/>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11" name="Rectangle 15">
            <a:extLst>
              <a:ext uri="{FF2B5EF4-FFF2-40B4-BE49-F238E27FC236}">
                <a16:creationId xmlns:a16="http://schemas.microsoft.com/office/drawing/2014/main" id="{7F65CCD3-AA44-7F0D-5FAC-FDD05D9718CB}"/>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2</a:t>
            </a:r>
          </a:p>
        </p:txBody>
      </p:sp>
      <p:sp>
        <p:nvSpPr>
          <p:cNvPr id="55312" name="Rectangle 16">
            <a:extLst>
              <a:ext uri="{FF2B5EF4-FFF2-40B4-BE49-F238E27FC236}">
                <a16:creationId xmlns:a16="http://schemas.microsoft.com/office/drawing/2014/main" id="{29B2778D-D5B8-C488-717B-EE9C3BF5A8D9}"/>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13" name="Rectangle 17">
            <a:extLst>
              <a:ext uri="{FF2B5EF4-FFF2-40B4-BE49-F238E27FC236}">
                <a16:creationId xmlns:a16="http://schemas.microsoft.com/office/drawing/2014/main" id="{B060087E-1A88-4CB8-E468-3703F1B2E53C}"/>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14" name="Rectangle 18">
            <a:extLst>
              <a:ext uri="{FF2B5EF4-FFF2-40B4-BE49-F238E27FC236}">
                <a16:creationId xmlns:a16="http://schemas.microsoft.com/office/drawing/2014/main" id="{0A7DDE42-055A-6FCC-71D2-327F12F96201}"/>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15" name="Rectangle 19">
            <a:extLst>
              <a:ext uri="{FF2B5EF4-FFF2-40B4-BE49-F238E27FC236}">
                <a16:creationId xmlns:a16="http://schemas.microsoft.com/office/drawing/2014/main" id="{E93C130E-A7CB-B088-EC54-536D9C65E30D}"/>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2</a:t>
            </a:r>
          </a:p>
        </p:txBody>
      </p:sp>
      <p:sp>
        <p:nvSpPr>
          <p:cNvPr id="55316" name="Rectangle 20">
            <a:extLst>
              <a:ext uri="{FF2B5EF4-FFF2-40B4-BE49-F238E27FC236}">
                <a16:creationId xmlns:a16="http://schemas.microsoft.com/office/drawing/2014/main" id="{41F509E8-DC45-E3F2-D074-6E9F5715ED38}"/>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17" name="Rectangle 21">
            <a:extLst>
              <a:ext uri="{FF2B5EF4-FFF2-40B4-BE49-F238E27FC236}">
                <a16:creationId xmlns:a16="http://schemas.microsoft.com/office/drawing/2014/main" id="{3B4D346A-01E7-8D5A-AFD9-F00E704013E0}"/>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18" name="Rectangle 22">
            <a:extLst>
              <a:ext uri="{FF2B5EF4-FFF2-40B4-BE49-F238E27FC236}">
                <a16:creationId xmlns:a16="http://schemas.microsoft.com/office/drawing/2014/main" id="{A45ECFD5-5AB6-CAC9-1D29-62F827CE9F87}"/>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19" name="Rectangle 23">
            <a:extLst>
              <a:ext uri="{FF2B5EF4-FFF2-40B4-BE49-F238E27FC236}">
                <a16:creationId xmlns:a16="http://schemas.microsoft.com/office/drawing/2014/main" id="{C80FB60F-8805-EEC7-6D17-0331D59A6876}"/>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eaLnBrk="0" hangingPunct="0"/>
            <a:r>
              <a:rPr lang="en-US" altLang="en-US" sz="1200">
                <a:latin typeface="Times New Roman" panose="02020603050405020304" pitchFamily="18" charset="0"/>
              </a:rPr>
              <a:t>5</a:t>
            </a:r>
          </a:p>
        </p:txBody>
      </p:sp>
      <p:sp>
        <p:nvSpPr>
          <p:cNvPr id="55320" name="Rectangle 24">
            <a:extLst>
              <a:ext uri="{FF2B5EF4-FFF2-40B4-BE49-F238E27FC236}">
                <a16:creationId xmlns:a16="http://schemas.microsoft.com/office/drawing/2014/main" id="{C4F9F098-5E17-4024-9F37-368EAD0277FC}"/>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21" name="Rectangle 25">
            <a:extLst>
              <a:ext uri="{FF2B5EF4-FFF2-40B4-BE49-F238E27FC236}">
                <a16:creationId xmlns:a16="http://schemas.microsoft.com/office/drawing/2014/main" id="{795EC3E5-3E60-CC77-545B-E7411B2D5D9C}"/>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5322" name="Rectangle 26">
            <a:extLst>
              <a:ext uri="{FF2B5EF4-FFF2-40B4-BE49-F238E27FC236}">
                <a16:creationId xmlns:a16="http://schemas.microsoft.com/office/drawing/2014/main" id="{625AEDD6-68CB-F025-B895-79A34C546E2B}"/>
              </a:ext>
            </a:extLst>
          </p:cNvPr>
          <p:cNvSpPr>
            <a:spLocks noGrp="1" noRot="1" noChangeAspect="1" noChangeArrowheads="1"/>
          </p:cNvSpPr>
          <p:nvPr>
            <p:ph type="sldImg"/>
          </p:nvPr>
        </p:nvSpPr>
        <p:spPr bwMode="auto">
          <a:xfrm>
            <a:off x="393700" y="692150"/>
            <a:ext cx="6070600" cy="3416300"/>
          </a:xfrm>
          <a:prstGeom prst="rect">
            <a:avLst/>
          </a:prstGeom>
          <a:solidFill>
            <a:srgbClr val="FFFFFF"/>
          </a:solidFill>
          <a:ln w="12700" cap="flat">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5323" name="Rectangle 27">
            <a:extLst>
              <a:ext uri="{FF2B5EF4-FFF2-40B4-BE49-F238E27FC236}">
                <a16:creationId xmlns:a16="http://schemas.microsoft.com/office/drawing/2014/main" id="{B77D22A5-7E3C-BA43-E7DC-7A9B0A3DF421}"/>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https://www.youtube.com/watch?v=CXAzZRnJo2o</a:t>
            </a:r>
          </a:p>
          <a:p>
            <a:endParaRPr lang="en-GB" dirty="0"/>
          </a:p>
          <a:p>
            <a:r>
              <a:rPr lang="en-GB" dirty="0"/>
              <a:t>Further details on each manager type is contained on further slides. </a:t>
            </a:r>
          </a:p>
        </p:txBody>
      </p:sp>
      <p:sp>
        <p:nvSpPr>
          <p:cNvPr id="4" name="Slide Number Placeholder 3"/>
          <p:cNvSpPr>
            <a:spLocks noGrp="1"/>
          </p:cNvSpPr>
          <p:nvPr>
            <p:ph type="sldNum" sz="quarter" idx="5"/>
          </p:nvPr>
        </p:nvSpPr>
        <p:spPr/>
        <p:txBody>
          <a:bodyPr/>
          <a:lstStyle/>
          <a:p>
            <a:fld id="{E25E3D1F-4047-4E58-B1CD-5ECDA25DB86E}" type="slidenum">
              <a:rPr lang="en-GB" smtClean="0"/>
              <a:t>25</a:t>
            </a:fld>
            <a:endParaRPr lang="en-GB"/>
          </a:p>
        </p:txBody>
      </p:sp>
    </p:spTree>
    <p:extLst>
      <p:ext uri="{BB962C8B-B14F-4D97-AF65-F5344CB8AC3E}">
        <p14:creationId xmlns:p14="http://schemas.microsoft.com/office/powerpoint/2010/main" val="4276314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Douglas McGregor identified two different sets of assumptions made by managers about their staff. Each set of assumptions represents an extreme view of people. </a:t>
            </a:r>
          </a:p>
          <a:p>
            <a:endParaRPr lang="en-GB" dirty="0"/>
          </a:p>
          <a:p>
            <a:r>
              <a:rPr lang="en-GB" dirty="0"/>
              <a:t>McGregor believes that every manager’s actions are governed by how they view human nature. </a:t>
            </a:r>
          </a:p>
          <a:p>
            <a:endParaRPr lang="en-GB" dirty="0"/>
          </a:p>
          <a:p>
            <a:r>
              <a:rPr lang="en-GB" dirty="0"/>
              <a:t>A Theory X manager will attempt to exercise tight control by close supervision, demands for strict adherence to rules and threats of punishment.  </a:t>
            </a:r>
          </a:p>
        </p:txBody>
      </p:sp>
      <p:sp>
        <p:nvSpPr>
          <p:cNvPr id="4" name="Slide Number Placeholder 3"/>
          <p:cNvSpPr>
            <a:spLocks noGrp="1"/>
          </p:cNvSpPr>
          <p:nvPr>
            <p:ph type="sldNum" sz="quarter" idx="5"/>
          </p:nvPr>
        </p:nvSpPr>
        <p:spPr/>
        <p:txBody>
          <a:bodyPr/>
          <a:lstStyle/>
          <a:p>
            <a:fld id="{E25E3D1F-4047-4E58-B1CD-5ECDA25DB86E}" type="slidenum">
              <a:rPr lang="en-GB" smtClean="0"/>
              <a:t>26</a:t>
            </a:fld>
            <a:endParaRPr lang="en-GB"/>
          </a:p>
        </p:txBody>
      </p:sp>
    </p:spTree>
    <p:extLst>
      <p:ext uri="{BB962C8B-B14F-4D97-AF65-F5344CB8AC3E}">
        <p14:creationId xmlns:p14="http://schemas.microsoft.com/office/powerpoint/2010/main" val="4950118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theory Y manager will create an environment where effort is recognised and rewarded and praise is given regularly. </a:t>
            </a:r>
          </a:p>
        </p:txBody>
      </p:sp>
      <p:sp>
        <p:nvSpPr>
          <p:cNvPr id="4" name="Slide Number Placeholder 3"/>
          <p:cNvSpPr>
            <a:spLocks noGrp="1"/>
          </p:cNvSpPr>
          <p:nvPr>
            <p:ph type="sldNum" sz="quarter" idx="5"/>
          </p:nvPr>
        </p:nvSpPr>
        <p:spPr/>
        <p:txBody>
          <a:bodyPr/>
          <a:lstStyle/>
          <a:p>
            <a:fld id="{E25E3D1F-4047-4E58-B1CD-5ECDA25DB86E}" type="slidenum">
              <a:rPr lang="en-GB" smtClean="0"/>
              <a:t>27</a:t>
            </a:fld>
            <a:endParaRPr lang="en-GB"/>
          </a:p>
        </p:txBody>
      </p:sp>
    </p:spTree>
    <p:extLst>
      <p:ext uri="{BB962C8B-B14F-4D97-AF65-F5344CB8AC3E}">
        <p14:creationId xmlns:p14="http://schemas.microsoft.com/office/powerpoint/2010/main" val="18174993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important to emphasis with students that Theory X managers will aim to use their authority as a manager whereas a theory Y manager will not perceive a great need to use authority in day to day management. A theory Y manager will seek to promote staff freedom within the defined limits of their role or remit, as well as allowing staff to give suggestions and make decisions. </a:t>
            </a:r>
          </a:p>
          <a:p>
            <a:endParaRPr lang="en-GB" dirty="0"/>
          </a:p>
          <a:p>
            <a:r>
              <a:rPr lang="en-GB" dirty="0"/>
              <a:t>In practice the either/or choice proposed by theorists may be somewhat artificial. In some circumstances an authoritarian (theory X approach) could be more effective than a democratic (theory Y) Neither approach is superior to the other and may reflect the culture in which the manager is working. </a:t>
            </a:r>
          </a:p>
        </p:txBody>
      </p:sp>
      <p:sp>
        <p:nvSpPr>
          <p:cNvPr id="4" name="Slide Number Placeholder 3"/>
          <p:cNvSpPr>
            <a:spLocks noGrp="1"/>
          </p:cNvSpPr>
          <p:nvPr>
            <p:ph type="sldNum" sz="quarter" idx="5"/>
          </p:nvPr>
        </p:nvSpPr>
        <p:spPr/>
        <p:txBody>
          <a:bodyPr/>
          <a:lstStyle/>
          <a:p>
            <a:fld id="{E25E3D1F-4047-4E58-B1CD-5ECDA25DB86E}" type="slidenum">
              <a:rPr lang="en-GB" smtClean="0"/>
              <a:t>28</a:t>
            </a:fld>
            <a:endParaRPr lang="en-GB"/>
          </a:p>
        </p:txBody>
      </p:sp>
    </p:spTree>
    <p:extLst>
      <p:ext uri="{BB962C8B-B14F-4D97-AF65-F5344CB8AC3E}">
        <p14:creationId xmlns:p14="http://schemas.microsoft.com/office/powerpoint/2010/main" val="28806213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Watch the video as a group and decide if Steve Job illustrates traits of Theory X or Theory Y </a:t>
            </a:r>
          </a:p>
          <a:p>
            <a:endParaRPr lang="en-GB" dirty="0"/>
          </a:p>
          <a:p>
            <a:endParaRPr lang="en-GB" dirty="0"/>
          </a:p>
        </p:txBody>
      </p:sp>
      <p:sp>
        <p:nvSpPr>
          <p:cNvPr id="4" name="Slide Number Placeholder 3"/>
          <p:cNvSpPr>
            <a:spLocks noGrp="1"/>
          </p:cNvSpPr>
          <p:nvPr>
            <p:ph type="sldNum" sz="quarter" idx="5"/>
          </p:nvPr>
        </p:nvSpPr>
        <p:spPr/>
        <p:txBody>
          <a:bodyPr/>
          <a:lstStyle/>
          <a:p>
            <a:fld id="{E25E3D1F-4047-4E58-B1CD-5ECDA25DB86E}" type="slidenum">
              <a:rPr lang="en-GB" smtClean="0"/>
              <a:t>30</a:t>
            </a:fld>
            <a:endParaRPr lang="en-GB"/>
          </a:p>
        </p:txBody>
      </p:sp>
    </p:spTree>
    <p:extLst>
      <p:ext uri="{BB962C8B-B14F-4D97-AF65-F5344CB8AC3E}">
        <p14:creationId xmlns:p14="http://schemas.microsoft.com/office/powerpoint/2010/main" val="7253613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623303A-FCE9-10A6-920B-A8373E2EE4FC}"/>
              </a:ext>
            </a:extLst>
          </p:cNvPr>
          <p:cNvSpPr>
            <a:spLocks noGrp="1" noChangeArrowheads="1"/>
          </p:cNvSpPr>
          <p:nvPr>
            <p:ph type="sldNum" sz="quarter" idx="5"/>
          </p:nvPr>
        </p:nvSpPr>
        <p:spPr>
          <a:ln/>
        </p:spPr>
        <p:txBody>
          <a:bodyPr/>
          <a:lstStyle/>
          <a:p>
            <a:fld id="{9171486A-28AD-4D84-8B02-2A8A705C2BD3}" type="slidenum">
              <a:rPr lang="en-US" altLang="en-US"/>
              <a:pPr/>
              <a:t>32</a:t>
            </a:fld>
            <a:endParaRPr lang="en-US" altLang="en-US"/>
          </a:p>
        </p:txBody>
      </p:sp>
      <p:sp>
        <p:nvSpPr>
          <p:cNvPr id="61442" name="Rectangle 2">
            <a:extLst>
              <a:ext uri="{FF2B5EF4-FFF2-40B4-BE49-F238E27FC236}">
                <a16:creationId xmlns:a16="http://schemas.microsoft.com/office/drawing/2014/main" id="{9B772A62-6656-FF6E-8B41-1EB0CA74B74B}"/>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61443" name="Rectangle 3">
            <a:extLst>
              <a:ext uri="{FF2B5EF4-FFF2-40B4-BE49-F238E27FC236}">
                <a16:creationId xmlns:a16="http://schemas.microsoft.com/office/drawing/2014/main" id="{1D52A0EE-9CA7-872B-8511-19F307C7CA54}"/>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10</a:t>
            </a:r>
          </a:p>
        </p:txBody>
      </p:sp>
      <p:sp>
        <p:nvSpPr>
          <p:cNvPr id="61444" name="Rectangle 4">
            <a:extLst>
              <a:ext uri="{FF2B5EF4-FFF2-40B4-BE49-F238E27FC236}">
                <a16:creationId xmlns:a16="http://schemas.microsoft.com/office/drawing/2014/main" id="{1F6A7B1F-CE68-0451-FB64-B8B4A90C66E7}"/>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61445" name="Rectangle 5">
            <a:extLst>
              <a:ext uri="{FF2B5EF4-FFF2-40B4-BE49-F238E27FC236}">
                <a16:creationId xmlns:a16="http://schemas.microsoft.com/office/drawing/2014/main" id="{F6B5858F-CE2B-9B08-AF61-5EDAF78A5D46}"/>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61446" name="Rectangle 6">
            <a:extLst>
              <a:ext uri="{FF2B5EF4-FFF2-40B4-BE49-F238E27FC236}">
                <a16:creationId xmlns:a16="http://schemas.microsoft.com/office/drawing/2014/main" id="{75779646-23F0-68B5-E4B2-96794C019230}"/>
              </a:ext>
            </a:extLst>
          </p:cNvPr>
          <p:cNvSpPr>
            <a:spLocks noGrp="1" noRot="1" noChangeAspect="1" noChangeArrowheads="1"/>
          </p:cNvSpPr>
          <p:nvPr>
            <p:ph type="sldImg"/>
          </p:nvPr>
        </p:nvSpPr>
        <p:spPr bwMode="auto">
          <a:xfrm>
            <a:off x="393700" y="692150"/>
            <a:ext cx="6070600" cy="3416300"/>
          </a:xfrm>
          <a:prstGeom prst="rect">
            <a:avLst/>
          </a:prstGeom>
          <a:solidFill>
            <a:srgbClr val="FFFFFF"/>
          </a:solidFill>
          <a:ln w="12700" cap="flat">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7" name="Rectangle 7">
            <a:extLst>
              <a:ext uri="{FF2B5EF4-FFF2-40B4-BE49-F238E27FC236}">
                <a16:creationId xmlns:a16="http://schemas.microsoft.com/office/drawing/2014/main" id="{968BF935-7C82-96E8-724E-26D244558B42}"/>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lvl="0"/>
            <a:r>
              <a:rPr lang="en-GB" sz="1200" b="1" dirty="0"/>
              <a:t>Existence needs </a:t>
            </a:r>
            <a:r>
              <a:rPr lang="en-GB" sz="1200" dirty="0"/>
              <a:t>relate to survival and sustaining human existence.  </a:t>
            </a:r>
          </a:p>
          <a:p>
            <a:pPr lvl="0"/>
            <a:endParaRPr lang="en-GB" sz="1200" dirty="0"/>
          </a:p>
          <a:p>
            <a:pPr lvl="0"/>
            <a:r>
              <a:rPr lang="en-GB" sz="1200" dirty="0"/>
              <a:t>They comprise of what Maslow termed as physiological and safety needs.</a:t>
            </a:r>
          </a:p>
          <a:p>
            <a:pPr lvl="0"/>
            <a:endParaRPr lang="en-GB" sz="1200" dirty="0"/>
          </a:p>
          <a:p>
            <a:pPr lvl="0"/>
            <a:endParaRPr lang="en-GB" sz="1200" dirty="0"/>
          </a:p>
          <a:p>
            <a:pPr lvl="0"/>
            <a:r>
              <a:rPr lang="en-GB" sz="1200" b="1" dirty="0"/>
              <a:t>Relatedness Needs</a:t>
            </a:r>
            <a:r>
              <a:rPr lang="en-GB" sz="1200" dirty="0"/>
              <a:t> relate to the social needs of individuals, including affiliation, desire to be loved and belongingness.</a:t>
            </a:r>
          </a:p>
          <a:p>
            <a:r>
              <a:rPr lang="en-GB" sz="1200" b="1" dirty="0"/>
              <a:t>Growth needs</a:t>
            </a:r>
            <a:r>
              <a:rPr lang="en-GB" sz="1200" dirty="0"/>
              <a:t> relate to an individual’s personal development, skills and potential.  </a:t>
            </a:r>
          </a:p>
          <a:p>
            <a:endParaRPr lang="en-GB" sz="1200" dirty="0"/>
          </a:p>
          <a:p>
            <a:r>
              <a:rPr lang="en-GB" sz="1200" dirty="0"/>
              <a:t>In Maslow’s model these needs were termed self-esteem and self-actualisation.</a:t>
            </a:r>
          </a:p>
          <a:p>
            <a:pPr lvl="0"/>
            <a:endParaRPr lang="en-GB" sz="1200" dirty="0"/>
          </a:p>
          <a:p>
            <a:endParaRPr lang="en-US"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5E157BE-6891-1DBB-0DB5-5AEE78B4A29A}"/>
              </a:ext>
            </a:extLst>
          </p:cNvPr>
          <p:cNvSpPr>
            <a:spLocks noGrp="1" noChangeArrowheads="1"/>
          </p:cNvSpPr>
          <p:nvPr>
            <p:ph type="sldNum" sz="quarter" idx="5"/>
          </p:nvPr>
        </p:nvSpPr>
        <p:spPr>
          <a:ln/>
        </p:spPr>
        <p:txBody>
          <a:bodyPr/>
          <a:lstStyle/>
          <a:p>
            <a:fld id="{4B554D13-5D98-4431-A2C0-F927EED802EF}" type="slidenum">
              <a:rPr lang="en-US" altLang="en-US"/>
              <a:pPr/>
              <a:t>39</a:t>
            </a:fld>
            <a:endParaRPr lang="en-US" altLang="en-US"/>
          </a:p>
        </p:txBody>
      </p:sp>
      <p:sp>
        <p:nvSpPr>
          <p:cNvPr id="73730" name="Rectangle 2">
            <a:extLst>
              <a:ext uri="{FF2B5EF4-FFF2-40B4-BE49-F238E27FC236}">
                <a16:creationId xmlns:a16="http://schemas.microsoft.com/office/drawing/2014/main" id="{836E3AA9-C869-270A-2EF6-165BA41244B5}"/>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31" name="Rectangle 3">
            <a:extLst>
              <a:ext uri="{FF2B5EF4-FFF2-40B4-BE49-F238E27FC236}">
                <a16:creationId xmlns:a16="http://schemas.microsoft.com/office/drawing/2014/main" id="{90A5156F-2858-29FB-FBDC-CDCD7399B8FF}"/>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16</a:t>
            </a:r>
          </a:p>
        </p:txBody>
      </p:sp>
      <p:sp>
        <p:nvSpPr>
          <p:cNvPr id="73732" name="Rectangle 4">
            <a:extLst>
              <a:ext uri="{FF2B5EF4-FFF2-40B4-BE49-F238E27FC236}">
                <a16:creationId xmlns:a16="http://schemas.microsoft.com/office/drawing/2014/main" id="{6419E2D7-0C03-DC44-C107-3A70EDA3E9B5}"/>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33" name="Rectangle 5">
            <a:extLst>
              <a:ext uri="{FF2B5EF4-FFF2-40B4-BE49-F238E27FC236}">
                <a16:creationId xmlns:a16="http://schemas.microsoft.com/office/drawing/2014/main" id="{ACBD4AE4-A2E6-9E6E-CE89-2AC12862ED66}"/>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34" name="Rectangle 6">
            <a:extLst>
              <a:ext uri="{FF2B5EF4-FFF2-40B4-BE49-F238E27FC236}">
                <a16:creationId xmlns:a16="http://schemas.microsoft.com/office/drawing/2014/main" id="{1B28BFC3-5DBB-ACE5-5774-D50069FC8949}"/>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35" name="Rectangle 7">
            <a:extLst>
              <a:ext uri="{FF2B5EF4-FFF2-40B4-BE49-F238E27FC236}">
                <a16:creationId xmlns:a16="http://schemas.microsoft.com/office/drawing/2014/main" id="{6B12C9E2-2EB7-0F13-F226-B188E1321911}"/>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2</a:t>
            </a:r>
          </a:p>
        </p:txBody>
      </p:sp>
      <p:sp>
        <p:nvSpPr>
          <p:cNvPr id="73736" name="Rectangle 8">
            <a:extLst>
              <a:ext uri="{FF2B5EF4-FFF2-40B4-BE49-F238E27FC236}">
                <a16:creationId xmlns:a16="http://schemas.microsoft.com/office/drawing/2014/main" id="{133F269F-D272-B53E-B151-42E500EE5929}"/>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37" name="Rectangle 9">
            <a:extLst>
              <a:ext uri="{FF2B5EF4-FFF2-40B4-BE49-F238E27FC236}">
                <a16:creationId xmlns:a16="http://schemas.microsoft.com/office/drawing/2014/main" id="{91B55C89-541D-74BC-AD4E-B36C3417B8FA}"/>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38" name="Rectangle 10">
            <a:extLst>
              <a:ext uri="{FF2B5EF4-FFF2-40B4-BE49-F238E27FC236}">
                <a16:creationId xmlns:a16="http://schemas.microsoft.com/office/drawing/2014/main" id="{2CEE99AD-A5F9-2DDB-D8AA-95276991A3EA}"/>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39" name="Rectangle 11">
            <a:extLst>
              <a:ext uri="{FF2B5EF4-FFF2-40B4-BE49-F238E27FC236}">
                <a16:creationId xmlns:a16="http://schemas.microsoft.com/office/drawing/2014/main" id="{4BBBCDAD-513C-B11C-0930-507941A570CC}"/>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6</a:t>
            </a:r>
          </a:p>
        </p:txBody>
      </p:sp>
      <p:sp>
        <p:nvSpPr>
          <p:cNvPr id="73740" name="Rectangle 12">
            <a:extLst>
              <a:ext uri="{FF2B5EF4-FFF2-40B4-BE49-F238E27FC236}">
                <a16:creationId xmlns:a16="http://schemas.microsoft.com/office/drawing/2014/main" id="{9E18CF4D-B358-C231-4DF5-029E3ED9BF5D}"/>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41" name="Rectangle 13">
            <a:extLst>
              <a:ext uri="{FF2B5EF4-FFF2-40B4-BE49-F238E27FC236}">
                <a16:creationId xmlns:a16="http://schemas.microsoft.com/office/drawing/2014/main" id="{C3133488-F922-C64F-C1EE-1D0CC39427BF}"/>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42" name="Rectangle 14">
            <a:extLst>
              <a:ext uri="{FF2B5EF4-FFF2-40B4-BE49-F238E27FC236}">
                <a16:creationId xmlns:a16="http://schemas.microsoft.com/office/drawing/2014/main" id="{20DE7A31-5CEC-407D-DE40-615BD850D140}"/>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43" name="Rectangle 15">
            <a:extLst>
              <a:ext uri="{FF2B5EF4-FFF2-40B4-BE49-F238E27FC236}">
                <a16:creationId xmlns:a16="http://schemas.microsoft.com/office/drawing/2014/main" id="{860E23FB-ED93-55C5-6385-5EFE7913F683}"/>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6</a:t>
            </a:r>
          </a:p>
        </p:txBody>
      </p:sp>
      <p:sp>
        <p:nvSpPr>
          <p:cNvPr id="73744" name="Rectangle 16">
            <a:extLst>
              <a:ext uri="{FF2B5EF4-FFF2-40B4-BE49-F238E27FC236}">
                <a16:creationId xmlns:a16="http://schemas.microsoft.com/office/drawing/2014/main" id="{2AFB9DEA-B599-F800-04B6-75C7E0572B1F}"/>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45" name="Rectangle 17">
            <a:extLst>
              <a:ext uri="{FF2B5EF4-FFF2-40B4-BE49-F238E27FC236}">
                <a16:creationId xmlns:a16="http://schemas.microsoft.com/office/drawing/2014/main" id="{AB21AC50-2D2F-D080-A8AF-AF7C56444BE2}"/>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46" name="Rectangle 18">
            <a:extLst>
              <a:ext uri="{FF2B5EF4-FFF2-40B4-BE49-F238E27FC236}">
                <a16:creationId xmlns:a16="http://schemas.microsoft.com/office/drawing/2014/main" id="{0B42AF19-5B85-CE04-693A-8965C1144368}"/>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47" name="Rectangle 19">
            <a:extLst>
              <a:ext uri="{FF2B5EF4-FFF2-40B4-BE49-F238E27FC236}">
                <a16:creationId xmlns:a16="http://schemas.microsoft.com/office/drawing/2014/main" id="{D4874A1F-7614-EFCF-FF90-6DC67A7C035F}"/>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6</a:t>
            </a:r>
          </a:p>
        </p:txBody>
      </p:sp>
      <p:sp>
        <p:nvSpPr>
          <p:cNvPr id="73748" name="Rectangle 20">
            <a:extLst>
              <a:ext uri="{FF2B5EF4-FFF2-40B4-BE49-F238E27FC236}">
                <a16:creationId xmlns:a16="http://schemas.microsoft.com/office/drawing/2014/main" id="{FEAEF442-3B25-A8DF-DFF1-F64B233B3DE6}"/>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49" name="Rectangle 21">
            <a:extLst>
              <a:ext uri="{FF2B5EF4-FFF2-40B4-BE49-F238E27FC236}">
                <a16:creationId xmlns:a16="http://schemas.microsoft.com/office/drawing/2014/main" id="{42A403CC-E417-1F8E-8E28-E2E905C00B27}"/>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50" name="Rectangle 22">
            <a:extLst>
              <a:ext uri="{FF2B5EF4-FFF2-40B4-BE49-F238E27FC236}">
                <a16:creationId xmlns:a16="http://schemas.microsoft.com/office/drawing/2014/main" id="{FA32E33C-CB2F-D41D-CAC3-B71DCD4E3A04}"/>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51" name="Rectangle 23">
            <a:extLst>
              <a:ext uri="{FF2B5EF4-FFF2-40B4-BE49-F238E27FC236}">
                <a16:creationId xmlns:a16="http://schemas.microsoft.com/office/drawing/2014/main" id="{E5DF8CEF-F909-86F7-48C3-7A96E0E04B11}"/>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eaLnBrk="0" hangingPunct="0"/>
            <a:r>
              <a:rPr lang="en-US" altLang="en-US" sz="1200">
                <a:latin typeface="Times New Roman" panose="02020603050405020304" pitchFamily="18" charset="0"/>
              </a:rPr>
              <a:t>6</a:t>
            </a:r>
          </a:p>
        </p:txBody>
      </p:sp>
      <p:sp>
        <p:nvSpPr>
          <p:cNvPr id="73752" name="Rectangle 24">
            <a:extLst>
              <a:ext uri="{FF2B5EF4-FFF2-40B4-BE49-F238E27FC236}">
                <a16:creationId xmlns:a16="http://schemas.microsoft.com/office/drawing/2014/main" id="{D66FE47A-1B4E-B88B-A5CD-F3FD9C5BCE8A}"/>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53" name="Rectangle 25">
            <a:extLst>
              <a:ext uri="{FF2B5EF4-FFF2-40B4-BE49-F238E27FC236}">
                <a16:creationId xmlns:a16="http://schemas.microsoft.com/office/drawing/2014/main" id="{58FAFF9F-1E08-0B0F-6619-CC4C3DA3A2FE}"/>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754" name="Rectangle 26">
            <a:extLst>
              <a:ext uri="{FF2B5EF4-FFF2-40B4-BE49-F238E27FC236}">
                <a16:creationId xmlns:a16="http://schemas.microsoft.com/office/drawing/2014/main" id="{6CA139FE-4D25-DA9F-C439-1C15F9D1CD92}"/>
              </a:ext>
            </a:extLst>
          </p:cNvPr>
          <p:cNvSpPr>
            <a:spLocks noGrp="1" noRot="1" noChangeAspect="1" noChangeArrowheads="1"/>
          </p:cNvSpPr>
          <p:nvPr>
            <p:ph type="sldImg"/>
          </p:nvPr>
        </p:nvSpPr>
        <p:spPr bwMode="auto">
          <a:xfrm>
            <a:off x="393700" y="692150"/>
            <a:ext cx="6070600" cy="3416300"/>
          </a:xfrm>
          <a:prstGeom prst="rect">
            <a:avLst/>
          </a:prstGeom>
          <a:solidFill>
            <a:srgbClr val="FFFFFF"/>
          </a:solidFill>
          <a:ln w="12700" cap="flat">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3755" name="Rectangle 27">
            <a:extLst>
              <a:ext uri="{FF2B5EF4-FFF2-40B4-BE49-F238E27FC236}">
                <a16:creationId xmlns:a16="http://schemas.microsoft.com/office/drawing/2014/main" id="{DB9783F5-D22B-C9A0-77C5-6E836705D6E3}"/>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641CEC3-2636-89A5-BF80-B4EA19F47816}"/>
              </a:ext>
            </a:extLst>
          </p:cNvPr>
          <p:cNvSpPr>
            <a:spLocks noGrp="1" noChangeArrowheads="1"/>
          </p:cNvSpPr>
          <p:nvPr>
            <p:ph type="sldNum" sz="quarter" idx="5"/>
          </p:nvPr>
        </p:nvSpPr>
        <p:spPr>
          <a:ln/>
        </p:spPr>
        <p:txBody>
          <a:bodyPr/>
          <a:lstStyle/>
          <a:p>
            <a:fld id="{9966C105-71C6-4DCA-8AC7-61EE85B87B58}" type="slidenum">
              <a:rPr lang="en-US" altLang="en-US"/>
              <a:pPr/>
              <a:t>40</a:t>
            </a:fld>
            <a:endParaRPr lang="en-US" altLang="en-US"/>
          </a:p>
        </p:txBody>
      </p:sp>
      <p:sp>
        <p:nvSpPr>
          <p:cNvPr id="75778" name="Rectangle 2">
            <a:extLst>
              <a:ext uri="{FF2B5EF4-FFF2-40B4-BE49-F238E27FC236}">
                <a16:creationId xmlns:a16="http://schemas.microsoft.com/office/drawing/2014/main" id="{F4738CF1-F2E5-BA3A-372A-BAAF71EDDDAE}"/>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79" name="Rectangle 3">
            <a:extLst>
              <a:ext uri="{FF2B5EF4-FFF2-40B4-BE49-F238E27FC236}">
                <a16:creationId xmlns:a16="http://schemas.microsoft.com/office/drawing/2014/main" id="{CB4A414F-BBF7-33D4-80CD-0B284A20B10B}"/>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17</a:t>
            </a:r>
          </a:p>
        </p:txBody>
      </p:sp>
      <p:sp>
        <p:nvSpPr>
          <p:cNvPr id="75780" name="Rectangle 4">
            <a:extLst>
              <a:ext uri="{FF2B5EF4-FFF2-40B4-BE49-F238E27FC236}">
                <a16:creationId xmlns:a16="http://schemas.microsoft.com/office/drawing/2014/main" id="{118FD319-D2A6-05F9-3068-FEE538623AC0}"/>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81" name="Rectangle 5">
            <a:extLst>
              <a:ext uri="{FF2B5EF4-FFF2-40B4-BE49-F238E27FC236}">
                <a16:creationId xmlns:a16="http://schemas.microsoft.com/office/drawing/2014/main" id="{6DC686A6-653E-DADB-1B80-69209AB807A2}"/>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82" name="Rectangle 6">
            <a:extLst>
              <a:ext uri="{FF2B5EF4-FFF2-40B4-BE49-F238E27FC236}">
                <a16:creationId xmlns:a16="http://schemas.microsoft.com/office/drawing/2014/main" id="{DB6D3DBA-1E0E-8820-5952-F2FE2F9198AA}"/>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83" name="Rectangle 7">
            <a:extLst>
              <a:ext uri="{FF2B5EF4-FFF2-40B4-BE49-F238E27FC236}">
                <a16:creationId xmlns:a16="http://schemas.microsoft.com/office/drawing/2014/main" id="{0A056B42-4800-675B-6118-A76BC1CF7BF0}"/>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2</a:t>
            </a:r>
          </a:p>
        </p:txBody>
      </p:sp>
      <p:sp>
        <p:nvSpPr>
          <p:cNvPr id="75784" name="Rectangle 8">
            <a:extLst>
              <a:ext uri="{FF2B5EF4-FFF2-40B4-BE49-F238E27FC236}">
                <a16:creationId xmlns:a16="http://schemas.microsoft.com/office/drawing/2014/main" id="{8AA93A3B-F02C-23A3-923E-7CFA4A9F12EE}"/>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85" name="Rectangle 9">
            <a:extLst>
              <a:ext uri="{FF2B5EF4-FFF2-40B4-BE49-F238E27FC236}">
                <a16:creationId xmlns:a16="http://schemas.microsoft.com/office/drawing/2014/main" id="{BE4188DD-92CF-DC9F-2300-D16421CB039B}"/>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86" name="Rectangle 10">
            <a:extLst>
              <a:ext uri="{FF2B5EF4-FFF2-40B4-BE49-F238E27FC236}">
                <a16:creationId xmlns:a16="http://schemas.microsoft.com/office/drawing/2014/main" id="{541B74C8-C333-B2FE-BBAE-C258D51C7CB1}"/>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87" name="Rectangle 11">
            <a:extLst>
              <a:ext uri="{FF2B5EF4-FFF2-40B4-BE49-F238E27FC236}">
                <a16:creationId xmlns:a16="http://schemas.microsoft.com/office/drawing/2014/main" id="{F6720597-2083-F412-BA4C-7BD23C8C0659}"/>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6</a:t>
            </a:r>
          </a:p>
        </p:txBody>
      </p:sp>
      <p:sp>
        <p:nvSpPr>
          <p:cNvPr id="75788" name="Rectangle 12">
            <a:extLst>
              <a:ext uri="{FF2B5EF4-FFF2-40B4-BE49-F238E27FC236}">
                <a16:creationId xmlns:a16="http://schemas.microsoft.com/office/drawing/2014/main" id="{0F4CC529-FD9F-8206-D512-7EFA316C7698}"/>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89" name="Rectangle 13">
            <a:extLst>
              <a:ext uri="{FF2B5EF4-FFF2-40B4-BE49-F238E27FC236}">
                <a16:creationId xmlns:a16="http://schemas.microsoft.com/office/drawing/2014/main" id="{547DDBE4-7116-B1D1-2FCA-17DD1A2AAD9B}"/>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90" name="Rectangle 14">
            <a:extLst>
              <a:ext uri="{FF2B5EF4-FFF2-40B4-BE49-F238E27FC236}">
                <a16:creationId xmlns:a16="http://schemas.microsoft.com/office/drawing/2014/main" id="{571F273D-C88A-F156-A004-815BB51247DF}"/>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91" name="Rectangle 15">
            <a:extLst>
              <a:ext uri="{FF2B5EF4-FFF2-40B4-BE49-F238E27FC236}">
                <a16:creationId xmlns:a16="http://schemas.microsoft.com/office/drawing/2014/main" id="{E4BD9887-93D0-5AE6-9870-9FA12A972493}"/>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6</a:t>
            </a:r>
          </a:p>
        </p:txBody>
      </p:sp>
      <p:sp>
        <p:nvSpPr>
          <p:cNvPr id="75792" name="Rectangle 16">
            <a:extLst>
              <a:ext uri="{FF2B5EF4-FFF2-40B4-BE49-F238E27FC236}">
                <a16:creationId xmlns:a16="http://schemas.microsoft.com/office/drawing/2014/main" id="{2D141DDD-02B8-7E52-9C55-955E657CC878}"/>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93" name="Rectangle 17">
            <a:extLst>
              <a:ext uri="{FF2B5EF4-FFF2-40B4-BE49-F238E27FC236}">
                <a16:creationId xmlns:a16="http://schemas.microsoft.com/office/drawing/2014/main" id="{7010B7C8-BFB2-24E3-EB00-BC0CB569B8B8}"/>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94" name="Rectangle 18">
            <a:extLst>
              <a:ext uri="{FF2B5EF4-FFF2-40B4-BE49-F238E27FC236}">
                <a16:creationId xmlns:a16="http://schemas.microsoft.com/office/drawing/2014/main" id="{DD9DD7EF-40DC-26B2-56EC-A2A18A696ABB}"/>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95" name="Rectangle 19">
            <a:extLst>
              <a:ext uri="{FF2B5EF4-FFF2-40B4-BE49-F238E27FC236}">
                <a16:creationId xmlns:a16="http://schemas.microsoft.com/office/drawing/2014/main" id="{EC8247C5-531A-5D0F-7BBE-46E3016BB19A}"/>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6</a:t>
            </a:r>
          </a:p>
        </p:txBody>
      </p:sp>
      <p:sp>
        <p:nvSpPr>
          <p:cNvPr id="75796" name="Rectangle 20">
            <a:extLst>
              <a:ext uri="{FF2B5EF4-FFF2-40B4-BE49-F238E27FC236}">
                <a16:creationId xmlns:a16="http://schemas.microsoft.com/office/drawing/2014/main" id="{43C21D67-2855-872D-9330-26F2D3D48009}"/>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97" name="Rectangle 21">
            <a:extLst>
              <a:ext uri="{FF2B5EF4-FFF2-40B4-BE49-F238E27FC236}">
                <a16:creationId xmlns:a16="http://schemas.microsoft.com/office/drawing/2014/main" id="{7B87E542-3279-B873-90C3-CC5BD6B51D96}"/>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98" name="Rectangle 22">
            <a:extLst>
              <a:ext uri="{FF2B5EF4-FFF2-40B4-BE49-F238E27FC236}">
                <a16:creationId xmlns:a16="http://schemas.microsoft.com/office/drawing/2014/main" id="{6F6BF96F-F102-AA08-AAA0-FB6426BCAD43}"/>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799" name="Rectangle 23">
            <a:extLst>
              <a:ext uri="{FF2B5EF4-FFF2-40B4-BE49-F238E27FC236}">
                <a16:creationId xmlns:a16="http://schemas.microsoft.com/office/drawing/2014/main" id="{61851FFA-B548-8586-7A58-370BE2368686}"/>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p>
            <a:pPr algn="r" eaLnBrk="0" hangingPunct="0"/>
            <a:r>
              <a:rPr lang="en-US" altLang="en-US" sz="1200">
                <a:latin typeface="Times New Roman" panose="02020603050405020304" pitchFamily="18" charset="0"/>
              </a:rPr>
              <a:t>6</a:t>
            </a:r>
          </a:p>
        </p:txBody>
      </p:sp>
      <p:sp>
        <p:nvSpPr>
          <p:cNvPr id="75800" name="Rectangle 24">
            <a:extLst>
              <a:ext uri="{FF2B5EF4-FFF2-40B4-BE49-F238E27FC236}">
                <a16:creationId xmlns:a16="http://schemas.microsoft.com/office/drawing/2014/main" id="{7B57BECF-A3D8-8E82-FD9A-1ED5CB1E439C}"/>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801" name="Rectangle 25">
            <a:extLst>
              <a:ext uri="{FF2B5EF4-FFF2-40B4-BE49-F238E27FC236}">
                <a16:creationId xmlns:a16="http://schemas.microsoft.com/office/drawing/2014/main" id="{BD10A642-1949-9076-716A-F0053767CAE9}"/>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5802" name="Rectangle 26">
            <a:extLst>
              <a:ext uri="{FF2B5EF4-FFF2-40B4-BE49-F238E27FC236}">
                <a16:creationId xmlns:a16="http://schemas.microsoft.com/office/drawing/2014/main" id="{A1CE1B30-4BDD-7C38-0472-7EF0F0589465}"/>
              </a:ext>
            </a:extLst>
          </p:cNvPr>
          <p:cNvSpPr>
            <a:spLocks noGrp="1" noRot="1" noChangeAspect="1" noChangeArrowheads="1"/>
          </p:cNvSpPr>
          <p:nvPr>
            <p:ph type="sldImg"/>
          </p:nvPr>
        </p:nvSpPr>
        <p:spPr bwMode="auto">
          <a:xfrm>
            <a:off x="393700" y="692150"/>
            <a:ext cx="6070600" cy="3416300"/>
          </a:xfrm>
          <a:prstGeom prst="rect">
            <a:avLst/>
          </a:prstGeom>
          <a:solidFill>
            <a:srgbClr val="FFFFFF"/>
          </a:solidFill>
          <a:ln w="12700" cap="flat">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5803" name="Rectangle 27">
            <a:extLst>
              <a:ext uri="{FF2B5EF4-FFF2-40B4-BE49-F238E27FC236}">
                <a16:creationId xmlns:a16="http://schemas.microsoft.com/office/drawing/2014/main" id="{87188E29-71BE-F629-2536-630C7EB6A4B6}"/>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63ED937-0C1D-BFDD-D74D-0CB31966FA2F}"/>
              </a:ext>
            </a:extLst>
          </p:cNvPr>
          <p:cNvSpPr>
            <a:spLocks noGrp="1" noChangeArrowheads="1"/>
          </p:cNvSpPr>
          <p:nvPr>
            <p:ph type="sldNum" sz="quarter" idx="5"/>
          </p:nvPr>
        </p:nvSpPr>
        <p:spPr>
          <a:ln/>
        </p:spPr>
        <p:txBody>
          <a:bodyPr/>
          <a:lstStyle/>
          <a:p>
            <a:fld id="{7B82F6C8-F4F4-495E-A11C-E9014F1CF659}" type="slidenum">
              <a:rPr lang="en-US" altLang="en-US"/>
              <a:pPr/>
              <a:t>42</a:t>
            </a:fld>
            <a:endParaRPr lang="en-US" altLang="en-US"/>
          </a:p>
        </p:txBody>
      </p:sp>
      <p:sp>
        <p:nvSpPr>
          <p:cNvPr id="94210" name="Rectangle 2">
            <a:extLst>
              <a:ext uri="{FF2B5EF4-FFF2-40B4-BE49-F238E27FC236}">
                <a16:creationId xmlns:a16="http://schemas.microsoft.com/office/drawing/2014/main" id="{84D21557-18E2-828D-1B0B-54EEB1B3E21B}"/>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94211" name="Rectangle 3">
            <a:extLst>
              <a:ext uri="{FF2B5EF4-FFF2-40B4-BE49-F238E27FC236}">
                <a16:creationId xmlns:a16="http://schemas.microsoft.com/office/drawing/2014/main" id="{B0CFA571-0351-B4B2-FC31-2FA0F0D13ECB}"/>
              </a:ext>
            </a:extLst>
          </p:cNvPr>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p>
            <a:pPr algn="r" eaLnBrk="0" hangingPunct="0"/>
            <a:r>
              <a:rPr lang="en-US" altLang="en-US" sz="1000" i="1">
                <a:latin typeface="Times New Roman" panose="02020603050405020304" pitchFamily="18" charset="0"/>
              </a:rPr>
              <a:t>18</a:t>
            </a:r>
          </a:p>
        </p:txBody>
      </p:sp>
      <p:sp>
        <p:nvSpPr>
          <p:cNvPr id="94212" name="Rectangle 4">
            <a:extLst>
              <a:ext uri="{FF2B5EF4-FFF2-40B4-BE49-F238E27FC236}">
                <a16:creationId xmlns:a16="http://schemas.microsoft.com/office/drawing/2014/main" id="{D41B513E-A869-99CB-7011-40B643C917BB}"/>
              </a:ext>
            </a:extLst>
          </p:cNvPr>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94213" name="Rectangle 5">
            <a:extLst>
              <a:ext uri="{FF2B5EF4-FFF2-40B4-BE49-F238E27FC236}">
                <a16:creationId xmlns:a16="http://schemas.microsoft.com/office/drawing/2014/main" id="{B77A6987-3FA0-CF53-3E3E-AFABADB9A1C1}"/>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94214" name="Rectangle 6">
            <a:extLst>
              <a:ext uri="{FF2B5EF4-FFF2-40B4-BE49-F238E27FC236}">
                <a16:creationId xmlns:a16="http://schemas.microsoft.com/office/drawing/2014/main" id="{9ABC8465-A83E-2244-98AA-6766CC48BB30}"/>
              </a:ext>
            </a:extLst>
          </p:cNvPr>
          <p:cNvSpPr>
            <a:spLocks noGrp="1" noRot="1" noChangeAspect="1" noChangeArrowheads="1"/>
          </p:cNvSpPr>
          <p:nvPr>
            <p:ph type="sldImg"/>
          </p:nvPr>
        </p:nvSpPr>
        <p:spPr bwMode="auto">
          <a:xfrm>
            <a:off x="393700" y="692150"/>
            <a:ext cx="6070600" cy="3416300"/>
          </a:xfrm>
          <a:prstGeom prst="rect">
            <a:avLst/>
          </a:prstGeom>
          <a:solidFill>
            <a:srgbClr val="FFFFFF"/>
          </a:solidFill>
          <a:ln w="12700" cap="flat">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94215" name="Rectangle 7">
            <a:extLst>
              <a:ext uri="{FF2B5EF4-FFF2-40B4-BE49-F238E27FC236}">
                <a16:creationId xmlns:a16="http://schemas.microsoft.com/office/drawing/2014/main" id="{674E23CD-BCB1-C289-2C71-50470BDBA39D}"/>
              </a:ext>
            </a:extLst>
          </p:cNvPr>
          <p:cNvSpPr>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8DC8707-AC71-4AF4-9F16-8DB66B2212C4}"/>
              </a:ext>
            </a:extLst>
          </p:cNvPr>
          <p:cNvSpPr>
            <a:spLocks noGrp="1"/>
          </p:cNvSpPr>
          <p:nvPr>
            <p:ph type="dt" sz="half" idx="10"/>
          </p:nvPr>
        </p:nvSpPr>
        <p:spPr>
          <a:xfrm>
            <a:off x="527051" y="6524626"/>
            <a:ext cx="1295400" cy="219075"/>
          </a:xfrm>
        </p:spPr>
        <p:txBody>
          <a:bodyPr/>
          <a:lstStyle>
            <a:lvl1pPr>
              <a:defRPr/>
            </a:lvl1pPr>
          </a:lstStyle>
          <a:p>
            <a:pPr>
              <a:defRPr/>
            </a:pPr>
            <a:fld id="{EE1D4EFC-1AF7-4057-9224-C92E134C78BB}" type="datetimeFigureOut">
              <a:rPr lang="en-GB"/>
              <a:pPr>
                <a:defRPr/>
              </a:pPr>
              <a:t>01/11/2024</a:t>
            </a:fld>
            <a:endParaRPr lang="en-GB"/>
          </a:p>
        </p:txBody>
      </p:sp>
      <p:sp>
        <p:nvSpPr>
          <p:cNvPr id="5" name="Footer Placeholder 4">
            <a:extLst>
              <a:ext uri="{FF2B5EF4-FFF2-40B4-BE49-F238E27FC236}">
                <a16:creationId xmlns:a16="http://schemas.microsoft.com/office/drawing/2014/main" id="{4A753FCB-F76F-4BED-ADD4-F6FB67F1D7C9}"/>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D0FBDBC6-F9B6-46C7-9FEA-6F2F7B6480C1}"/>
              </a:ext>
            </a:extLst>
          </p:cNvPr>
          <p:cNvSpPr>
            <a:spLocks noGrp="1"/>
          </p:cNvSpPr>
          <p:nvPr>
            <p:ph type="sldNum" sz="quarter" idx="12"/>
          </p:nvPr>
        </p:nvSpPr>
        <p:spPr/>
        <p:txBody>
          <a:bodyPr/>
          <a:lstStyle>
            <a:lvl1pPr>
              <a:defRPr smtClean="0"/>
            </a:lvl1pPr>
          </a:lstStyle>
          <a:p>
            <a:pPr>
              <a:defRPr/>
            </a:pPr>
            <a:fld id="{43614540-7CE4-40B4-8C4F-01B62F78CDD9}" type="slidenum">
              <a:rPr lang="en-GB" altLang="en-US"/>
              <a:pPr>
                <a:defRPr/>
              </a:pPr>
              <a:t>‹#›</a:t>
            </a:fld>
            <a:endParaRPr lang="en-GB" altLang="en-US"/>
          </a:p>
        </p:txBody>
      </p:sp>
    </p:spTree>
    <p:extLst>
      <p:ext uri="{BB962C8B-B14F-4D97-AF65-F5344CB8AC3E}">
        <p14:creationId xmlns:p14="http://schemas.microsoft.com/office/powerpoint/2010/main" val="1767588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FB6680-BE27-4625-B8EC-7A593EC32FED}"/>
              </a:ext>
            </a:extLst>
          </p:cNvPr>
          <p:cNvSpPr>
            <a:spLocks noGrp="1"/>
          </p:cNvSpPr>
          <p:nvPr>
            <p:ph type="dt" sz="half" idx="10"/>
          </p:nvPr>
        </p:nvSpPr>
        <p:spPr/>
        <p:txBody>
          <a:bodyPr/>
          <a:lstStyle>
            <a:lvl1pPr>
              <a:defRPr/>
            </a:lvl1pPr>
          </a:lstStyle>
          <a:p>
            <a:pPr>
              <a:defRPr/>
            </a:pPr>
            <a:fld id="{B9B9A1F9-7570-4209-B1C1-E7383F728D65}" type="datetimeFigureOut">
              <a:rPr lang="en-GB"/>
              <a:pPr>
                <a:defRPr/>
              </a:pPr>
              <a:t>01/11/2024</a:t>
            </a:fld>
            <a:endParaRPr lang="en-GB"/>
          </a:p>
        </p:txBody>
      </p:sp>
      <p:sp>
        <p:nvSpPr>
          <p:cNvPr id="5" name="Footer Placeholder 4">
            <a:extLst>
              <a:ext uri="{FF2B5EF4-FFF2-40B4-BE49-F238E27FC236}">
                <a16:creationId xmlns:a16="http://schemas.microsoft.com/office/drawing/2014/main" id="{78B91893-C450-4158-B2F5-3060DA7E88A1}"/>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89846BFD-060C-4E52-B958-60EBBA6CDF19}"/>
              </a:ext>
            </a:extLst>
          </p:cNvPr>
          <p:cNvSpPr>
            <a:spLocks noGrp="1"/>
          </p:cNvSpPr>
          <p:nvPr>
            <p:ph type="sldNum" sz="quarter" idx="12"/>
          </p:nvPr>
        </p:nvSpPr>
        <p:spPr/>
        <p:txBody>
          <a:bodyPr/>
          <a:lstStyle>
            <a:lvl1pPr>
              <a:defRPr smtClean="0"/>
            </a:lvl1pPr>
          </a:lstStyle>
          <a:p>
            <a:pPr>
              <a:defRPr/>
            </a:pPr>
            <a:fld id="{D24FAC45-781F-4602-98F1-5FADE8BA638B}" type="slidenum">
              <a:rPr lang="en-GB" altLang="en-US"/>
              <a:pPr>
                <a:defRPr/>
              </a:pPr>
              <a:t>‹#›</a:t>
            </a:fld>
            <a:endParaRPr lang="en-GB" altLang="en-US"/>
          </a:p>
        </p:txBody>
      </p:sp>
    </p:spTree>
    <p:extLst>
      <p:ext uri="{BB962C8B-B14F-4D97-AF65-F5344CB8AC3E}">
        <p14:creationId xmlns:p14="http://schemas.microsoft.com/office/powerpoint/2010/main" val="1393141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01C4F2-C6AE-400A-AED5-E2B21DCF1F5D}"/>
              </a:ext>
            </a:extLst>
          </p:cNvPr>
          <p:cNvSpPr>
            <a:spLocks noGrp="1"/>
          </p:cNvSpPr>
          <p:nvPr>
            <p:ph type="dt" sz="half" idx="10"/>
          </p:nvPr>
        </p:nvSpPr>
        <p:spPr/>
        <p:txBody>
          <a:bodyPr/>
          <a:lstStyle>
            <a:lvl1pPr>
              <a:defRPr/>
            </a:lvl1pPr>
          </a:lstStyle>
          <a:p>
            <a:pPr>
              <a:defRPr/>
            </a:pPr>
            <a:fld id="{AB0CF4F9-382A-46AC-9DAE-FF670058D26E}" type="datetimeFigureOut">
              <a:rPr lang="en-GB"/>
              <a:pPr>
                <a:defRPr/>
              </a:pPr>
              <a:t>01/11/2024</a:t>
            </a:fld>
            <a:endParaRPr lang="en-GB"/>
          </a:p>
        </p:txBody>
      </p:sp>
      <p:sp>
        <p:nvSpPr>
          <p:cNvPr id="5" name="Slide Number Placeholder 5">
            <a:extLst>
              <a:ext uri="{FF2B5EF4-FFF2-40B4-BE49-F238E27FC236}">
                <a16:creationId xmlns:a16="http://schemas.microsoft.com/office/drawing/2014/main" id="{F6B4480B-8001-4452-A366-39FC1329A245}"/>
              </a:ext>
            </a:extLst>
          </p:cNvPr>
          <p:cNvSpPr>
            <a:spLocks noGrp="1"/>
          </p:cNvSpPr>
          <p:nvPr>
            <p:ph type="sldNum" sz="quarter" idx="11"/>
          </p:nvPr>
        </p:nvSpPr>
        <p:spPr/>
        <p:txBody>
          <a:bodyPr/>
          <a:lstStyle>
            <a:lvl1pPr>
              <a:defRPr/>
            </a:lvl1pPr>
          </a:lstStyle>
          <a:p>
            <a:pPr>
              <a:defRPr/>
            </a:pPr>
            <a:fld id="{E4419A5A-9F64-4C97-A215-F80B1AD92264}" type="slidenum">
              <a:rPr lang="en-GB" altLang="en-US"/>
              <a:pPr>
                <a:defRPr/>
              </a:pPr>
              <a:t>‹#›</a:t>
            </a:fld>
            <a:endParaRPr lang="en-GB" altLang="en-US"/>
          </a:p>
        </p:txBody>
      </p:sp>
    </p:spTree>
    <p:extLst>
      <p:ext uri="{BB962C8B-B14F-4D97-AF65-F5344CB8AC3E}">
        <p14:creationId xmlns:p14="http://schemas.microsoft.com/office/powerpoint/2010/main" val="3969046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CA6ABEBB-6F7C-4F4B-ACEB-DAB65F300E92}"/>
              </a:ext>
            </a:extLst>
          </p:cNvPr>
          <p:cNvSpPr>
            <a:spLocks noGrp="1"/>
          </p:cNvSpPr>
          <p:nvPr>
            <p:ph type="dt" sz="half" idx="10"/>
          </p:nvPr>
        </p:nvSpPr>
        <p:spPr/>
        <p:txBody>
          <a:bodyPr/>
          <a:lstStyle>
            <a:lvl1pPr>
              <a:defRPr/>
            </a:lvl1pPr>
          </a:lstStyle>
          <a:p>
            <a:pPr>
              <a:defRPr/>
            </a:pPr>
            <a:fld id="{FB839370-36AC-420D-8C7D-088FF7266006}" type="datetimeFigureOut">
              <a:rPr lang="en-GB"/>
              <a:pPr>
                <a:defRPr/>
              </a:pPr>
              <a:t>01/11/2024</a:t>
            </a:fld>
            <a:endParaRPr lang="en-GB"/>
          </a:p>
        </p:txBody>
      </p:sp>
      <p:sp>
        <p:nvSpPr>
          <p:cNvPr id="6" name="Slide Number Placeholder 5">
            <a:extLst>
              <a:ext uri="{FF2B5EF4-FFF2-40B4-BE49-F238E27FC236}">
                <a16:creationId xmlns:a16="http://schemas.microsoft.com/office/drawing/2014/main" id="{92F10F1F-8619-49D9-8024-9279D25884C9}"/>
              </a:ext>
            </a:extLst>
          </p:cNvPr>
          <p:cNvSpPr>
            <a:spLocks noGrp="1"/>
          </p:cNvSpPr>
          <p:nvPr>
            <p:ph type="sldNum" sz="quarter" idx="11"/>
          </p:nvPr>
        </p:nvSpPr>
        <p:spPr/>
        <p:txBody>
          <a:bodyPr/>
          <a:lstStyle>
            <a:lvl1pPr>
              <a:defRPr/>
            </a:lvl1pPr>
          </a:lstStyle>
          <a:p>
            <a:pPr>
              <a:defRPr/>
            </a:pPr>
            <a:fld id="{CD44AB43-9045-4D8B-B748-58A0DBC1DE6D}" type="slidenum">
              <a:rPr lang="en-GB" altLang="en-US"/>
              <a:pPr>
                <a:defRPr/>
              </a:pPr>
              <a:t>‹#›</a:t>
            </a:fld>
            <a:endParaRPr lang="en-GB" altLang="en-US"/>
          </a:p>
        </p:txBody>
      </p:sp>
    </p:spTree>
    <p:extLst>
      <p:ext uri="{BB962C8B-B14F-4D97-AF65-F5344CB8AC3E}">
        <p14:creationId xmlns:p14="http://schemas.microsoft.com/office/powerpoint/2010/main" val="26600824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CACE00F9-2540-4DBE-9A35-8884D3198BC1}"/>
              </a:ext>
            </a:extLst>
          </p:cNvPr>
          <p:cNvSpPr>
            <a:spLocks noGrp="1"/>
          </p:cNvSpPr>
          <p:nvPr>
            <p:ph type="dt" sz="half" idx="10"/>
          </p:nvPr>
        </p:nvSpPr>
        <p:spPr/>
        <p:txBody>
          <a:bodyPr/>
          <a:lstStyle>
            <a:lvl1pPr>
              <a:defRPr/>
            </a:lvl1pPr>
          </a:lstStyle>
          <a:p>
            <a:pPr>
              <a:defRPr/>
            </a:pPr>
            <a:fld id="{72D39F5C-3C78-4E82-B9B9-38477B002A6C}" type="datetimeFigureOut">
              <a:rPr lang="en-GB"/>
              <a:pPr>
                <a:defRPr/>
              </a:pPr>
              <a:t>01/11/2024</a:t>
            </a:fld>
            <a:endParaRPr lang="en-GB"/>
          </a:p>
        </p:txBody>
      </p:sp>
      <p:sp>
        <p:nvSpPr>
          <p:cNvPr id="8" name="Slide Number Placeholder 5">
            <a:extLst>
              <a:ext uri="{FF2B5EF4-FFF2-40B4-BE49-F238E27FC236}">
                <a16:creationId xmlns:a16="http://schemas.microsoft.com/office/drawing/2014/main" id="{243B52CD-7801-42DD-864A-94033B15B085}"/>
              </a:ext>
            </a:extLst>
          </p:cNvPr>
          <p:cNvSpPr>
            <a:spLocks noGrp="1"/>
          </p:cNvSpPr>
          <p:nvPr>
            <p:ph type="sldNum" sz="quarter" idx="11"/>
          </p:nvPr>
        </p:nvSpPr>
        <p:spPr/>
        <p:txBody>
          <a:bodyPr/>
          <a:lstStyle>
            <a:lvl1pPr>
              <a:defRPr/>
            </a:lvl1pPr>
          </a:lstStyle>
          <a:p>
            <a:pPr>
              <a:defRPr/>
            </a:pPr>
            <a:fld id="{9186B821-30F5-419F-BC10-2B56BEA317CE}" type="slidenum">
              <a:rPr lang="en-GB" altLang="en-US"/>
              <a:pPr>
                <a:defRPr/>
              </a:pPr>
              <a:t>‹#›</a:t>
            </a:fld>
            <a:endParaRPr lang="en-GB" altLang="en-US"/>
          </a:p>
        </p:txBody>
      </p:sp>
    </p:spTree>
    <p:extLst>
      <p:ext uri="{BB962C8B-B14F-4D97-AF65-F5344CB8AC3E}">
        <p14:creationId xmlns:p14="http://schemas.microsoft.com/office/powerpoint/2010/main" val="9899031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E25E4B4-B35C-43F9-8F4A-E07673C417D6}"/>
              </a:ext>
            </a:extLst>
          </p:cNvPr>
          <p:cNvSpPr>
            <a:spLocks noGrp="1"/>
          </p:cNvSpPr>
          <p:nvPr>
            <p:ph type="dt" sz="half" idx="10"/>
          </p:nvPr>
        </p:nvSpPr>
        <p:spPr/>
        <p:txBody>
          <a:bodyPr/>
          <a:lstStyle>
            <a:lvl1pPr>
              <a:defRPr/>
            </a:lvl1pPr>
          </a:lstStyle>
          <a:p>
            <a:pPr>
              <a:defRPr/>
            </a:pPr>
            <a:fld id="{06DFBCE5-C2CB-4F00-8634-493A13975D23}" type="datetimeFigureOut">
              <a:rPr lang="en-GB"/>
              <a:pPr>
                <a:defRPr/>
              </a:pPr>
              <a:t>01/11/2024</a:t>
            </a:fld>
            <a:endParaRPr lang="en-GB"/>
          </a:p>
        </p:txBody>
      </p:sp>
      <p:sp>
        <p:nvSpPr>
          <p:cNvPr id="4" name="Slide Number Placeholder 5">
            <a:extLst>
              <a:ext uri="{FF2B5EF4-FFF2-40B4-BE49-F238E27FC236}">
                <a16:creationId xmlns:a16="http://schemas.microsoft.com/office/drawing/2014/main" id="{AB2CE9F0-0AED-40B5-93D5-3E2A5F7FDD18}"/>
              </a:ext>
            </a:extLst>
          </p:cNvPr>
          <p:cNvSpPr>
            <a:spLocks noGrp="1"/>
          </p:cNvSpPr>
          <p:nvPr>
            <p:ph type="sldNum" sz="quarter" idx="11"/>
          </p:nvPr>
        </p:nvSpPr>
        <p:spPr/>
        <p:txBody>
          <a:bodyPr/>
          <a:lstStyle>
            <a:lvl1pPr>
              <a:defRPr/>
            </a:lvl1pPr>
          </a:lstStyle>
          <a:p>
            <a:pPr>
              <a:defRPr/>
            </a:pPr>
            <a:fld id="{F6145D2B-C582-400A-AEA6-92A3CD15A8FD}" type="slidenum">
              <a:rPr lang="en-GB" altLang="en-US"/>
              <a:pPr>
                <a:defRPr/>
              </a:pPr>
              <a:t>‹#›</a:t>
            </a:fld>
            <a:endParaRPr lang="en-GB" altLang="en-US"/>
          </a:p>
        </p:txBody>
      </p:sp>
    </p:spTree>
    <p:extLst>
      <p:ext uri="{BB962C8B-B14F-4D97-AF65-F5344CB8AC3E}">
        <p14:creationId xmlns:p14="http://schemas.microsoft.com/office/powerpoint/2010/main" val="1231143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EB97366-CF57-4EE6-9EFB-498E6E60D2B2}"/>
              </a:ext>
            </a:extLst>
          </p:cNvPr>
          <p:cNvSpPr>
            <a:spLocks noGrp="1"/>
          </p:cNvSpPr>
          <p:nvPr>
            <p:ph type="dt" sz="half" idx="10"/>
          </p:nvPr>
        </p:nvSpPr>
        <p:spPr/>
        <p:txBody>
          <a:bodyPr/>
          <a:lstStyle>
            <a:lvl1pPr>
              <a:defRPr/>
            </a:lvl1pPr>
          </a:lstStyle>
          <a:p>
            <a:pPr>
              <a:defRPr/>
            </a:pPr>
            <a:fld id="{27848C57-A1F7-4161-BCB7-26B7A3A8F8FE}" type="datetimeFigureOut">
              <a:rPr lang="en-GB"/>
              <a:pPr>
                <a:defRPr/>
              </a:pPr>
              <a:t>01/11/2024</a:t>
            </a:fld>
            <a:endParaRPr lang="en-GB"/>
          </a:p>
        </p:txBody>
      </p:sp>
      <p:sp>
        <p:nvSpPr>
          <p:cNvPr id="3" name="Slide Number Placeholder 5">
            <a:extLst>
              <a:ext uri="{FF2B5EF4-FFF2-40B4-BE49-F238E27FC236}">
                <a16:creationId xmlns:a16="http://schemas.microsoft.com/office/drawing/2014/main" id="{BD08296B-F621-4DC5-A959-33E523805F92}"/>
              </a:ext>
            </a:extLst>
          </p:cNvPr>
          <p:cNvSpPr>
            <a:spLocks noGrp="1"/>
          </p:cNvSpPr>
          <p:nvPr>
            <p:ph type="sldNum" sz="quarter" idx="11"/>
          </p:nvPr>
        </p:nvSpPr>
        <p:spPr/>
        <p:txBody>
          <a:bodyPr/>
          <a:lstStyle>
            <a:lvl1pPr>
              <a:defRPr/>
            </a:lvl1pPr>
          </a:lstStyle>
          <a:p>
            <a:pPr>
              <a:defRPr/>
            </a:pPr>
            <a:fld id="{E127D847-7983-420A-BEC3-7857E252758B}" type="slidenum">
              <a:rPr lang="en-GB" altLang="en-US"/>
              <a:pPr>
                <a:defRPr/>
              </a:pPr>
              <a:t>‹#›</a:t>
            </a:fld>
            <a:endParaRPr lang="en-GB" altLang="en-US"/>
          </a:p>
        </p:txBody>
      </p:sp>
    </p:spTree>
    <p:extLst>
      <p:ext uri="{BB962C8B-B14F-4D97-AF65-F5344CB8AC3E}">
        <p14:creationId xmlns:p14="http://schemas.microsoft.com/office/powerpoint/2010/main" val="831170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F1A708B-4537-4CDF-9078-218158E76E88}"/>
              </a:ext>
            </a:extLst>
          </p:cNvPr>
          <p:cNvSpPr>
            <a:spLocks noGrp="1"/>
          </p:cNvSpPr>
          <p:nvPr>
            <p:ph type="dt" sz="half" idx="10"/>
          </p:nvPr>
        </p:nvSpPr>
        <p:spPr/>
        <p:txBody>
          <a:bodyPr/>
          <a:lstStyle>
            <a:lvl1pPr>
              <a:defRPr/>
            </a:lvl1pPr>
          </a:lstStyle>
          <a:p>
            <a:pPr>
              <a:defRPr/>
            </a:pPr>
            <a:fld id="{C0424C2F-8189-43DE-BA57-1AEC4DD35792}" type="datetimeFigureOut">
              <a:rPr lang="en-GB"/>
              <a:pPr>
                <a:defRPr/>
              </a:pPr>
              <a:t>01/11/2024</a:t>
            </a:fld>
            <a:endParaRPr lang="en-GB"/>
          </a:p>
        </p:txBody>
      </p:sp>
      <p:sp>
        <p:nvSpPr>
          <p:cNvPr id="6" name="Slide Number Placeholder 5">
            <a:extLst>
              <a:ext uri="{FF2B5EF4-FFF2-40B4-BE49-F238E27FC236}">
                <a16:creationId xmlns:a16="http://schemas.microsoft.com/office/drawing/2014/main" id="{F2624C93-C25A-49B7-91D9-B4694A366157}"/>
              </a:ext>
            </a:extLst>
          </p:cNvPr>
          <p:cNvSpPr>
            <a:spLocks noGrp="1"/>
          </p:cNvSpPr>
          <p:nvPr>
            <p:ph type="sldNum" sz="quarter" idx="11"/>
          </p:nvPr>
        </p:nvSpPr>
        <p:spPr/>
        <p:txBody>
          <a:bodyPr/>
          <a:lstStyle>
            <a:lvl1pPr>
              <a:defRPr/>
            </a:lvl1pPr>
          </a:lstStyle>
          <a:p>
            <a:pPr>
              <a:defRPr/>
            </a:pPr>
            <a:fld id="{60B5D7F6-6E77-4922-BBC6-D6214893F01B}" type="slidenum">
              <a:rPr lang="en-GB" altLang="en-US"/>
              <a:pPr>
                <a:defRPr/>
              </a:pPr>
              <a:t>‹#›</a:t>
            </a:fld>
            <a:endParaRPr lang="en-GB" altLang="en-US"/>
          </a:p>
        </p:txBody>
      </p:sp>
    </p:spTree>
    <p:extLst>
      <p:ext uri="{BB962C8B-B14F-4D97-AF65-F5344CB8AC3E}">
        <p14:creationId xmlns:p14="http://schemas.microsoft.com/office/powerpoint/2010/main" val="98101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D9C0CD8E-4BA9-4723-AD61-EDA3A87B7C81}"/>
              </a:ext>
            </a:extLst>
          </p:cNvPr>
          <p:cNvSpPr>
            <a:spLocks noGrp="1"/>
          </p:cNvSpPr>
          <p:nvPr>
            <p:ph type="dt" sz="half" idx="10"/>
          </p:nvPr>
        </p:nvSpPr>
        <p:spPr/>
        <p:txBody>
          <a:bodyPr/>
          <a:lstStyle>
            <a:lvl1pPr>
              <a:defRPr/>
            </a:lvl1pPr>
          </a:lstStyle>
          <a:p>
            <a:pPr>
              <a:defRPr/>
            </a:pPr>
            <a:fld id="{98BCEF5C-266E-4086-AD21-16BDFF3A4B7B}" type="datetimeFigureOut">
              <a:rPr lang="en-GB"/>
              <a:pPr>
                <a:defRPr/>
              </a:pPr>
              <a:t>01/11/2024</a:t>
            </a:fld>
            <a:endParaRPr lang="en-GB"/>
          </a:p>
        </p:txBody>
      </p:sp>
      <p:sp>
        <p:nvSpPr>
          <p:cNvPr id="6" name="Slide Number Placeholder 5">
            <a:extLst>
              <a:ext uri="{FF2B5EF4-FFF2-40B4-BE49-F238E27FC236}">
                <a16:creationId xmlns:a16="http://schemas.microsoft.com/office/drawing/2014/main" id="{63B7E0BC-CAD8-4769-8BC8-179BDF70A48F}"/>
              </a:ext>
            </a:extLst>
          </p:cNvPr>
          <p:cNvSpPr>
            <a:spLocks noGrp="1"/>
          </p:cNvSpPr>
          <p:nvPr>
            <p:ph type="sldNum" sz="quarter" idx="11"/>
          </p:nvPr>
        </p:nvSpPr>
        <p:spPr/>
        <p:txBody>
          <a:bodyPr/>
          <a:lstStyle>
            <a:lvl1pPr>
              <a:defRPr/>
            </a:lvl1pPr>
          </a:lstStyle>
          <a:p>
            <a:pPr>
              <a:defRPr/>
            </a:pPr>
            <a:fld id="{A78CC17F-8AFE-4AA5-A062-8F7F28D27FE3}" type="slidenum">
              <a:rPr lang="en-GB" altLang="en-US"/>
              <a:pPr>
                <a:defRPr/>
              </a:pPr>
              <a:t>‹#›</a:t>
            </a:fld>
            <a:endParaRPr lang="en-GB" altLang="en-US"/>
          </a:p>
        </p:txBody>
      </p:sp>
    </p:spTree>
    <p:extLst>
      <p:ext uri="{BB962C8B-B14F-4D97-AF65-F5344CB8AC3E}">
        <p14:creationId xmlns:p14="http://schemas.microsoft.com/office/powerpoint/2010/main" val="1236038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C1895A-ECB5-4D60-BD68-2046146E0B4B}"/>
              </a:ext>
            </a:extLst>
          </p:cNvPr>
          <p:cNvSpPr>
            <a:spLocks noGrp="1"/>
          </p:cNvSpPr>
          <p:nvPr>
            <p:ph type="dt" sz="half" idx="10"/>
          </p:nvPr>
        </p:nvSpPr>
        <p:spPr/>
        <p:txBody>
          <a:bodyPr/>
          <a:lstStyle>
            <a:lvl1pPr>
              <a:defRPr/>
            </a:lvl1pPr>
          </a:lstStyle>
          <a:p>
            <a:pPr>
              <a:defRPr/>
            </a:pPr>
            <a:fld id="{3AC1C616-1927-4D0B-94D9-4A795A7177D6}" type="datetimeFigureOut">
              <a:rPr lang="en-GB"/>
              <a:pPr>
                <a:defRPr/>
              </a:pPr>
              <a:t>01/11/2024</a:t>
            </a:fld>
            <a:endParaRPr lang="en-GB"/>
          </a:p>
        </p:txBody>
      </p:sp>
      <p:sp>
        <p:nvSpPr>
          <p:cNvPr id="5" name="Slide Number Placeholder 5">
            <a:extLst>
              <a:ext uri="{FF2B5EF4-FFF2-40B4-BE49-F238E27FC236}">
                <a16:creationId xmlns:a16="http://schemas.microsoft.com/office/drawing/2014/main" id="{89C5608E-1DAA-4545-A1B2-9DE3E77ECAA3}"/>
              </a:ext>
            </a:extLst>
          </p:cNvPr>
          <p:cNvSpPr>
            <a:spLocks noGrp="1"/>
          </p:cNvSpPr>
          <p:nvPr>
            <p:ph type="sldNum" sz="quarter" idx="11"/>
          </p:nvPr>
        </p:nvSpPr>
        <p:spPr/>
        <p:txBody>
          <a:bodyPr/>
          <a:lstStyle>
            <a:lvl1pPr>
              <a:defRPr/>
            </a:lvl1pPr>
          </a:lstStyle>
          <a:p>
            <a:pPr>
              <a:defRPr/>
            </a:pPr>
            <a:fld id="{AFE6BC80-9C58-4835-98BC-35DDAD5A9409}" type="slidenum">
              <a:rPr lang="en-GB" altLang="en-US"/>
              <a:pPr>
                <a:defRPr/>
              </a:pPr>
              <a:t>‹#›</a:t>
            </a:fld>
            <a:endParaRPr lang="en-GB" altLang="en-US"/>
          </a:p>
        </p:txBody>
      </p:sp>
    </p:spTree>
    <p:extLst>
      <p:ext uri="{BB962C8B-B14F-4D97-AF65-F5344CB8AC3E}">
        <p14:creationId xmlns:p14="http://schemas.microsoft.com/office/powerpoint/2010/main" val="3979609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5D2F7B-D7E4-444E-9320-5D85ED71FCEB}"/>
              </a:ext>
            </a:extLst>
          </p:cNvPr>
          <p:cNvSpPr>
            <a:spLocks noGrp="1"/>
          </p:cNvSpPr>
          <p:nvPr>
            <p:ph type="dt" sz="half" idx="10"/>
          </p:nvPr>
        </p:nvSpPr>
        <p:spPr/>
        <p:txBody>
          <a:bodyPr/>
          <a:lstStyle>
            <a:lvl1pPr>
              <a:defRPr/>
            </a:lvl1pPr>
          </a:lstStyle>
          <a:p>
            <a:pPr>
              <a:defRPr/>
            </a:pPr>
            <a:fld id="{B383416C-7963-4795-825D-B4FB0850484A}" type="datetimeFigureOut">
              <a:rPr lang="en-GB"/>
              <a:pPr>
                <a:defRPr/>
              </a:pPr>
              <a:t>01/11/2024</a:t>
            </a:fld>
            <a:endParaRPr lang="en-GB"/>
          </a:p>
        </p:txBody>
      </p:sp>
      <p:sp>
        <p:nvSpPr>
          <p:cNvPr id="5" name="Slide Number Placeholder 5">
            <a:extLst>
              <a:ext uri="{FF2B5EF4-FFF2-40B4-BE49-F238E27FC236}">
                <a16:creationId xmlns:a16="http://schemas.microsoft.com/office/drawing/2014/main" id="{C282F118-2E08-4EAE-A112-0892DD9FC985}"/>
              </a:ext>
            </a:extLst>
          </p:cNvPr>
          <p:cNvSpPr>
            <a:spLocks noGrp="1"/>
          </p:cNvSpPr>
          <p:nvPr>
            <p:ph type="sldNum" sz="quarter" idx="11"/>
          </p:nvPr>
        </p:nvSpPr>
        <p:spPr/>
        <p:txBody>
          <a:bodyPr/>
          <a:lstStyle>
            <a:lvl1pPr>
              <a:defRPr/>
            </a:lvl1pPr>
          </a:lstStyle>
          <a:p>
            <a:pPr>
              <a:defRPr/>
            </a:pPr>
            <a:fld id="{74DA9F77-ED79-4167-BD78-F273BD64B56B}" type="slidenum">
              <a:rPr lang="en-GB" altLang="en-US"/>
              <a:pPr>
                <a:defRPr/>
              </a:pPr>
              <a:t>‹#›</a:t>
            </a:fld>
            <a:endParaRPr lang="en-GB" altLang="en-US"/>
          </a:p>
        </p:txBody>
      </p:sp>
    </p:spTree>
    <p:extLst>
      <p:ext uri="{BB962C8B-B14F-4D97-AF65-F5344CB8AC3E}">
        <p14:creationId xmlns:p14="http://schemas.microsoft.com/office/powerpoint/2010/main" val="23903552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B2657-9566-ABFD-0971-F7789FF4BE23}"/>
              </a:ext>
            </a:extLst>
          </p:cNvPr>
          <p:cNvSpPr>
            <a:spLocks noGrp="1"/>
          </p:cNvSpPr>
          <p:nvPr>
            <p:ph type="title"/>
          </p:nvPr>
        </p:nvSpPr>
        <p:spPr>
          <a:xfrm>
            <a:off x="1828800" y="609600"/>
            <a:ext cx="9838267" cy="1143000"/>
          </a:xfrm>
        </p:spPr>
        <p:txBody>
          <a:bodyPr/>
          <a:lstStyle/>
          <a:p>
            <a:r>
              <a:rPr lang="en-US"/>
              <a:t>Click to edit Master title style</a:t>
            </a:r>
            <a:endParaRPr lang="en-GB"/>
          </a:p>
        </p:txBody>
      </p:sp>
      <p:sp>
        <p:nvSpPr>
          <p:cNvPr id="3" name="Online Image Placeholder 2">
            <a:extLst>
              <a:ext uri="{FF2B5EF4-FFF2-40B4-BE49-F238E27FC236}">
                <a16:creationId xmlns:a16="http://schemas.microsoft.com/office/drawing/2014/main" id="{19BF2504-BBBE-2030-5143-291DBAD53492}"/>
              </a:ext>
            </a:extLst>
          </p:cNvPr>
          <p:cNvSpPr>
            <a:spLocks noGrp="1"/>
          </p:cNvSpPr>
          <p:nvPr>
            <p:ph type="clipArt" sz="half" idx="1"/>
          </p:nvPr>
        </p:nvSpPr>
        <p:spPr>
          <a:xfrm>
            <a:off x="1079500" y="2138364"/>
            <a:ext cx="5202767" cy="3881437"/>
          </a:xfrm>
        </p:spPr>
        <p:txBody>
          <a:bodyPr/>
          <a:lstStyle/>
          <a:p>
            <a:endParaRPr lang="en-GB"/>
          </a:p>
        </p:txBody>
      </p:sp>
      <p:sp>
        <p:nvSpPr>
          <p:cNvPr id="4" name="Text Placeholder 3">
            <a:extLst>
              <a:ext uri="{FF2B5EF4-FFF2-40B4-BE49-F238E27FC236}">
                <a16:creationId xmlns:a16="http://schemas.microsoft.com/office/drawing/2014/main" id="{CACF2B98-56A6-A4CE-8864-2A20E065BB63}"/>
              </a:ext>
            </a:extLst>
          </p:cNvPr>
          <p:cNvSpPr>
            <a:spLocks noGrp="1"/>
          </p:cNvSpPr>
          <p:nvPr>
            <p:ph type="body" sz="half" idx="2"/>
          </p:nvPr>
        </p:nvSpPr>
        <p:spPr>
          <a:xfrm>
            <a:off x="6485467" y="2138364"/>
            <a:ext cx="5204884" cy="38814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0A9D965-4340-735D-5E7C-9306F71B9B26}"/>
              </a:ext>
            </a:extLst>
          </p:cNvPr>
          <p:cNvSpPr>
            <a:spLocks noGrp="1"/>
          </p:cNvSpPr>
          <p:nvPr>
            <p:ph type="dt" sz="half" idx="10"/>
          </p:nvPr>
        </p:nvSpPr>
        <p:spPr>
          <a:xfrm>
            <a:off x="1079500" y="6373813"/>
            <a:ext cx="2540000" cy="45720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C469D650-38EF-02AF-3FE2-0A3476849FC6}"/>
              </a:ext>
            </a:extLst>
          </p:cNvPr>
          <p:cNvSpPr>
            <a:spLocks noGrp="1"/>
          </p:cNvSpPr>
          <p:nvPr>
            <p:ph type="ftr" sz="quarter" idx="11"/>
          </p:nvPr>
        </p:nvSpPr>
        <p:spPr>
          <a:xfrm>
            <a:off x="4176184" y="6376988"/>
            <a:ext cx="41148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57FF1749-78B6-1807-C400-67494290DBA9}"/>
              </a:ext>
            </a:extLst>
          </p:cNvPr>
          <p:cNvSpPr>
            <a:spLocks noGrp="1"/>
          </p:cNvSpPr>
          <p:nvPr>
            <p:ph type="sldNum" sz="quarter" idx="12"/>
          </p:nvPr>
        </p:nvSpPr>
        <p:spPr>
          <a:xfrm>
            <a:off x="8786285" y="6376988"/>
            <a:ext cx="2925233" cy="457200"/>
          </a:xfrm>
        </p:spPr>
        <p:txBody>
          <a:bodyPr/>
          <a:lstStyle>
            <a:lvl1pPr>
              <a:defRPr/>
            </a:lvl1pPr>
          </a:lstStyle>
          <a:p>
            <a:fld id="{FAF2EF0A-9348-472C-986F-0B7BC076B604}" type="slidenum">
              <a:rPr lang="en-US" altLang="en-US"/>
              <a:pPr/>
              <a:t>‹#›</a:t>
            </a:fld>
            <a:endParaRPr lang="en-US" altLang="en-US"/>
          </a:p>
        </p:txBody>
      </p:sp>
    </p:spTree>
    <p:extLst>
      <p:ext uri="{BB962C8B-B14F-4D97-AF65-F5344CB8AC3E}">
        <p14:creationId xmlns:p14="http://schemas.microsoft.com/office/powerpoint/2010/main" val="7699208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B0263-1232-5119-F793-D06D37FBF3F7}"/>
              </a:ext>
            </a:extLst>
          </p:cNvPr>
          <p:cNvSpPr>
            <a:spLocks noGrp="1"/>
          </p:cNvSpPr>
          <p:nvPr>
            <p:ph type="title"/>
          </p:nvPr>
        </p:nvSpPr>
        <p:spPr>
          <a:xfrm>
            <a:off x="1828800" y="609600"/>
            <a:ext cx="9838267" cy="1143000"/>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0EC33B-5341-7F04-7BC5-6FFBD15D0615}"/>
              </a:ext>
            </a:extLst>
          </p:cNvPr>
          <p:cNvSpPr>
            <a:spLocks noGrp="1"/>
          </p:cNvSpPr>
          <p:nvPr>
            <p:ph type="body" sz="half" idx="1"/>
          </p:nvPr>
        </p:nvSpPr>
        <p:spPr>
          <a:xfrm>
            <a:off x="1079500" y="2138364"/>
            <a:ext cx="5202767" cy="38814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Online Image Placeholder 3">
            <a:extLst>
              <a:ext uri="{FF2B5EF4-FFF2-40B4-BE49-F238E27FC236}">
                <a16:creationId xmlns:a16="http://schemas.microsoft.com/office/drawing/2014/main" id="{6D0395C9-40FE-653B-5C56-2B8F1D5F0A7F}"/>
              </a:ext>
            </a:extLst>
          </p:cNvPr>
          <p:cNvSpPr>
            <a:spLocks noGrp="1"/>
          </p:cNvSpPr>
          <p:nvPr>
            <p:ph type="clipArt" sz="half" idx="2"/>
          </p:nvPr>
        </p:nvSpPr>
        <p:spPr>
          <a:xfrm>
            <a:off x="6485467" y="2138364"/>
            <a:ext cx="5204884" cy="3881437"/>
          </a:xfrm>
        </p:spPr>
        <p:txBody>
          <a:bodyPr/>
          <a:lstStyle/>
          <a:p>
            <a:endParaRPr lang="en-GB"/>
          </a:p>
        </p:txBody>
      </p:sp>
      <p:sp>
        <p:nvSpPr>
          <p:cNvPr id="5" name="Date Placeholder 4">
            <a:extLst>
              <a:ext uri="{FF2B5EF4-FFF2-40B4-BE49-F238E27FC236}">
                <a16:creationId xmlns:a16="http://schemas.microsoft.com/office/drawing/2014/main" id="{3768624F-0C56-98FD-0A5A-FBFC839F31FE}"/>
              </a:ext>
            </a:extLst>
          </p:cNvPr>
          <p:cNvSpPr>
            <a:spLocks noGrp="1"/>
          </p:cNvSpPr>
          <p:nvPr>
            <p:ph type="dt" sz="half" idx="10"/>
          </p:nvPr>
        </p:nvSpPr>
        <p:spPr>
          <a:xfrm>
            <a:off x="1079500" y="6373813"/>
            <a:ext cx="2540000" cy="45720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33C6B886-2FF3-F4C2-6BD1-4BD1BF8D1D77}"/>
              </a:ext>
            </a:extLst>
          </p:cNvPr>
          <p:cNvSpPr>
            <a:spLocks noGrp="1"/>
          </p:cNvSpPr>
          <p:nvPr>
            <p:ph type="ftr" sz="quarter" idx="11"/>
          </p:nvPr>
        </p:nvSpPr>
        <p:spPr>
          <a:xfrm>
            <a:off x="4176184" y="6376988"/>
            <a:ext cx="41148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83376470-CECF-B47E-EA0A-7B52E1F6F28B}"/>
              </a:ext>
            </a:extLst>
          </p:cNvPr>
          <p:cNvSpPr>
            <a:spLocks noGrp="1"/>
          </p:cNvSpPr>
          <p:nvPr>
            <p:ph type="sldNum" sz="quarter" idx="12"/>
          </p:nvPr>
        </p:nvSpPr>
        <p:spPr>
          <a:xfrm>
            <a:off x="8786285" y="6376988"/>
            <a:ext cx="2925233" cy="457200"/>
          </a:xfrm>
        </p:spPr>
        <p:txBody>
          <a:bodyPr/>
          <a:lstStyle>
            <a:lvl1pPr>
              <a:defRPr/>
            </a:lvl1pPr>
          </a:lstStyle>
          <a:p>
            <a:fld id="{6A586A45-B589-418A-8921-427719199E85}" type="slidenum">
              <a:rPr lang="en-US" altLang="en-US"/>
              <a:pPr/>
              <a:t>‹#›</a:t>
            </a:fld>
            <a:endParaRPr lang="en-US" altLang="en-US"/>
          </a:p>
        </p:txBody>
      </p:sp>
    </p:spTree>
    <p:extLst>
      <p:ext uri="{BB962C8B-B14F-4D97-AF65-F5344CB8AC3E}">
        <p14:creationId xmlns:p14="http://schemas.microsoft.com/office/powerpoint/2010/main" val="3738506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DCC71E0-F1AD-4C36-B85D-4BE7D811DC6B}"/>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B5B3C3DB-E5A9-47E5-AE81-3ECF0EFB1CA5}"/>
              </a:ext>
            </a:extLst>
          </p:cNvPr>
          <p:cNvSpPr>
            <a:spLocks noGrp="1" noChangeArrowheads="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87E1C748-4BC9-46D4-AB58-4A97D3BFDBA2}"/>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F22DB86-EB4F-4B64-A14B-7E24DA2A2942}" type="datetimeFigureOut">
              <a:rPr lang="en-GB"/>
              <a:pPr>
                <a:defRPr/>
              </a:pPr>
              <a:t>01/11/2024</a:t>
            </a:fld>
            <a:endParaRPr lang="en-GB"/>
          </a:p>
        </p:txBody>
      </p:sp>
      <p:sp>
        <p:nvSpPr>
          <p:cNvPr id="6" name="Slide Number Placeholder 5">
            <a:extLst>
              <a:ext uri="{FF2B5EF4-FFF2-40B4-BE49-F238E27FC236}">
                <a16:creationId xmlns:a16="http://schemas.microsoft.com/office/drawing/2014/main" id="{08BFE76C-0306-4667-8DD4-494C89A957D5}"/>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Myriad Pro"/>
              </a:defRPr>
            </a:lvl1pPr>
          </a:lstStyle>
          <a:p>
            <a:pPr>
              <a:defRPr/>
            </a:pPr>
            <a:fld id="{9502896F-2913-4024-A978-45FF1E7A8BE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863" r:id="rId1"/>
    <p:sldLayoutId id="2147483864"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 id="2147483865" r:id="rId12"/>
    <p:sldLayoutId id="2147483866" r:id="rId1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successories.com/"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O-4ithG_07Q?feature=oembed"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fS5iqEf1Azs?feature=oembed" TargetMode="Externa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ideo" Target="https://www.youtube.com/embed/f60dheI4ARg?feature=oembed" TargetMode="External"/><Relationship Id="rId4" Type="http://schemas.openxmlformats.org/officeDocument/2006/relationships/image" Target="../media/image9.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IyIGmUykl7o?feature=oembed"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a01zosRYGnk?feature=oembed"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OCT700nld5I?feature=oembed"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hyperlink" Target="http://www.goalmanager.com/" TargetMode="External"/><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video" Target="https://www.youtube.com/embed/KJ8ap4kWPxo?feature=oembed" TargetMode="Externa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32E39A27-1799-45D8-AD1F-740A5D12E2DC}"/>
              </a:ext>
            </a:extLst>
          </p:cNvPr>
          <p:cNvSpPr>
            <a:spLocks noGrp="1" noChangeArrowheads="1"/>
          </p:cNvSpPr>
          <p:nvPr>
            <p:ph type="ctrTitle"/>
          </p:nvPr>
        </p:nvSpPr>
        <p:spPr>
          <a:xfrm>
            <a:off x="191344" y="1065509"/>
            <a:ext cx="11809312" cy="1512168"/>
          </a:xfrm>
        </p:spPr>
        <p:txBody>
          <a:bodyPr/>
          <a:lstStyle/>
          <a:p>
            <a:pPr eaLnBrk="1" hangingPunct="1"/>
            <a:r>
              <a:rPr lang="en-GB" altLang="en-US" sz="3600" b="1" dirty="0"/>
              <a:t>Leadership and Management Theory and Practice</a:t>
            </a:r>
            <a:br>
              <a:rPr lang="en-GB" altLang="en-US" sz="3600" b="1" dirty="0"/>
            </a:br>
            <a:r>
              <a:rPr lang="en-GB" altLang="en-US" sz="3200" b="1" u="sng" dirty="0"/>
              <a:t>( LCBB 6003 )</a:t>
            </a:r>
            <a:endParaRPr lang="en-GB" altLang="en-US" sz="3600" b="1" u="sng" dirty="0"/>
          </a:p>
        </p:txBody>
      </p:sp>
      <p:sp>
        <p:nvSpPr>
          <p:cNvPr id="5123" name="Subtitle 4">
            <a:extLst>
              <a:ext uri="{FF2B5EF4-FFF2-40B4-BE49-F238E27FC236}">
                <a16:creationId xmlns:a16="http://schemas.microsoft.com/office/drawing/2014/main" id="{F98A1305-E230-41C1-B359-9219D6B92A73}"/>
              </a:ext>
            </a:extLst>
          </p:cNvPr>
          <p:cNvSpPr>
            <a:spLocks noGrp="1" noChangeArrowheads="1"/>
          </p:cNvSpPr>
          <p:nvPr>
            <p:ph type="subTitle" idx="1"/>
          </p:nvPr>
        </p:nvSpPr>
        <p:spPr>
          <a:xfrm>
            <a:off x="119336" y="3356993"/>
            <a:ext cx="11953328" cy="2088232"/>
          </a:xfrm>
        </p:spPr>
        <p:txBody>
          <a:bodyPr/>
          <a:lstStyle/>
          <a:p>
            <a:pPr eaLnBrk="1" hangingPunct="1"/>
            <a:r>
              <a:rPr lang="en-GB" altLang="en-US" sz="4400" b="1" dirty="0">
                <a:solidFill>
                  <a:schemeClr val="accent2"/>
                </a:solidFill>
                <a:effectLst>
                  <a:outerShdw blurRad="38100" dist="38100" dir="2700000" algn="tl">
                    <a:srgbClr val="000000">
                      <a:alpha val="43137"/>
                    </a:srgbClr>
                  </a:outerShdw>
                </a:effectLst>
              </a:rPr>
              <a:t>Week 8</a:t>
            </a:r>
          </a:p>
          <a:p>
            <a:pPr eaLnBrk="1" hangingPunct="1"/>
            <a:endParaRPr lang="en-GB" altLang="en-US" sz="2000" b="1" dirty="0">
              <a:solidFill>
                <a:schemeClr val="accent2"/>
              </a:solidFill>
              <a:effectLst>
                <a:outerShdw blurRad="38100" dist="38100" dir="2700000" algn="tl">
                  <a:srgbClr val="000000">
                    <a:alpha val="43137"/>
                  </a:srgbClr>
                </a:outerShdw>
              </a:effectLst>
            </a:endParaRPr>
          </a:p>
          <a:p>
            <a:pPr algn="ctr"/>
            <a:r>
              <a:rPr lang="en-GB" sz="4400" b="1" dirty="0">
                <a:solidFill>
                  <a:srgbClr val="FFFF00"/>
                </a:solidFill>
              </a:rPr>
              <a:t>Leadership and Motivation</a:t>
            </a:r>
            <a:endParaRPr lang="en-GB" altLang="en-US" sz="4000" b="1" dirty="0">
              <a:solidFill>
                <a:schemeClr val="accent2"/>
              </a:solidFill>
              <a:effectLst>
                <a:outerShdw blurRad="38100" dist="38100" dir="2700000" algn="tl">
                  <a:srgbClr val="000000">
                    <a:alpha val="43137"/>
                  </a:srgbClr>
                </a:outerShdw>
              </a:effectLst>
            </a:endParaRPr>
          </a:p>
        </p:txBody>
      </p:sp>
      <p:sp>
        <p:nvSpPr>
          <p:cNvPr id="5124" name="Slide Number Placeholder 5">
            <a:extLst>
              <a:ext uri="{FF2B5EF4-FFF2-40B4-BE49-F238E27FC236}">
                <a16:creationId xmlns:a16="http://schemas.microsoft.com/office/drawing/2014/main" id="{E786F963-ABE2-4401-9D16-172A89A36449}"/>
              </a:ext>
            </a:extLst>
          </p:cNvPr>
          <p:cNvSpPr>
            <a:spLocks noGrp="1" noChangeArrowheads="1"/>
          </p:cNvSpPr>
          <p:nvPr>
            <p:ph type="sldNum" sz="quarter" idx="12"/>
          </p:nvPr>
        </p:nvSpPr>
        <p:spPr bwMode="auto">
          <a:xfrm>
            <a:off x="9767888" y="6453189"/>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892E4F6F-EAD8-4B4A-BE5D-1FA1AD27E83F}" type="slidenum">
              <a:rPr lang="en-GB" altLang="en-US" sz="1200">
                <a:solidFill>
                  <a:srgbClr val="898989"/>
                </a:solidFill>
              </a:rPr>
              <a:pPr>
                <a:spcBef>
                  <a:spcPct val="0"/>
                </a:spcBef>
                <a:buFontTx/>
                <a:buNone/>
              </a:pPr>
              <a:t>1</a:t>
            </a:fld>
            <a:endParaRPr lang="en-GB" altLang="en-US" sz="1200">
              <a:solidFill>
                <a:srgbClr val="898989"/>
              </a:solidFill>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352" y="332656"/>
            <a:ext cx="5112568" cy="591344"/>
          </a:xfrm>
        </p:spPr>
        <p:txBody>
          <a:bodyPr>
            <a:noAutofit/>
          </a:bodyPr>
          <a:lstStyle/>
          <a:p>
            <a:r>
              <a:rPr lang="en-GB" sz="3600" b="1" dirty="0"/>
              <a:t>Session Aims  </a:t>
            </a:r>
          </a:p>
        </p:txBody>
      </p:sp>
      <p:sp>
        <p:nvSpPr>
          <p:cNvPr id="4" name="Content Placeholder 3"/>
          <p:cNvSpPr>
            <a:spLocks noGrp="1"/>
          </p:cNvSpPr>
          <p:nvPr>
            <p:ph idx="1"/>
          </p:nvPr>
        </p:nvSpPr>
        <p:spPr>
          <a:xfrm>
            <a:off x="191344" y="1066801"/>
            <a:ext cx="11737304" cy="4525963"/>
          </a:xfrm>
        </p:spPr>
        <p:txBody>
          <a:bodyPr>
            <a:normAutofit lnSpcReduction="10000"/>
          </a:bodyPr>
          <a:lstStyle/>
          <a:p>
            <a:pPr>
              <a:buFont typeface="Arial" panose="020B0604020202020204" pitchFamily="34" charset="0"/>
              <a:buChar char="•"/>
            </a:pPr>
            <a:endParaRPr lang="en-GB" dirty="0"/>
          </a:p>
          <a:p>
            <a:r>
              <a:rPr lang="en-GB" sz="2800" dirty="0"/>
              <a:t>After this session you should be able to:</a:t>
            </a:r>
          </a:p>
          <a:p>
            <a:endParaRPr lang="en-GB" sz="2800" dirty="0"/>
          </a:p>
          <a:p>
            <a:pPr lvl="0"/>
            <a:r>
              <a:rPr lang="en-GB" sz="2800" dirty="0"/>
              <a:t>State the two categories of motivational theories.</a:t>
            </a:r>
          </a:p>
          <a:p>
            <a:pPr marL="0" indent="0">
              <a:buNone/>
            </a:pPr>
            <a:endParaRPr lang="en-GB" sz="2800" dirty="0"/>
          </a:p>
          <a:p>
            <a:pPr lvl="0"/>
            <a:r>
              <a:rPr lang="en-GB" sz="2800" dirty="0"/>
              <a:t>Describe four content theories of motivation.</a:t>
            </a:r>
          </a:p>
          <a:p>
            <a:pPr marL="0" indent="0">
              <a:buNone/>
            </a:pPr>
            <a:endParaRPr lang="en-GB" sz="2800" dirty="0"/>
          </a:p>
          <a:p>
            <a:pPr lvl="0"/>
            <a:r>
              <a:rPr lang="en-GB" sz="2800" dirty="0"/>
              <a:t>Reflect how motivational theories can relate to real life working situations.</a:t>
            </a:r>
          </a:p>
          <a:p>
            <a:endParaRPr lang="en-GB" sz="3000" dirty="0"/>
          </a:p>
          <a:p>
            <a:pPr>
              <a:buFont typeface="Wingdings" panose="05000000000000000000" pitchFamily="2" charset="2"/>
              <a:buChar char="§"/>
            </a:pPr>
            <a:endParaRPr lang="en-GB" sz="2800" dirty="0">
              <a:latin typeface="Arial" panose="020B0604020202020204" pitchFamily="34" charset="0"/>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10214785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020A918D-3E11-3383-DC3B-7BEE7D6B6976}"/>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36" name="Rectangle 4">
            <a:extLst>
              <a:ext uri="{FF2B5EF4-FFF2-40B4-BE49-F238E27FC236}">
                <a16:creationId xmlns:a16="http://schemas.microsoft.com/office/drawing/2014/main" id="{4FFAEFB8-5BA6-F540-C7DA-92C9F2CCDF42}"/>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38" name="Rectangle 6">
            <a:extLst>
              <a:ext uri="{FF2B5EF4-FFF2-40B4-BE49-F238E27FC236}">
                <a16:creationId xmlns:a16="http://schemas.microsoft.com/office/drawing/2014/main" id="{CA1EFDC5-F9B0-B19B-B57A-341F420FF9F4}"/>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40" name="Rectangle 8">
            <a:extLst>
              <a:ext uri="{FF2B5EF4-FFF2-40B4-BE49-F238E27FC236}">
                <a16:creationId xmlns:a16="http://schemas.microsoft.com/office/drawing/2014/main" id="{7ED1617E-D594-DA82-0503-28D534CDAAEC}"/>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42" name="Rectangle 10">
            <a:extLst>
              <a:ext uri="{FF2B5EF4-FFF2-40B4-BE49-F238E27FC236}">
                <a16:creationId xmlns:a16="http://schemas.microsoft.com/office/drawing/2014/main" id="{50D5809E-FCD1-AE0D-883D-F18F62B6EDB8}"/>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44" name="Rectangle 12">
            <a:extLst>
              <a:ext uri="{FF2B5EF4-FFF2-40B4-BE49-F238E27FC236}">
                <a16:creationId xmlns:a16="http://schemas.microsoft.com/office/drawing/2014/main" id="{D809DB01-1B30-4CA4-3464-38D9445B2594}"/>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46" name="Rectangle 14">
            <a:extLst>
              <a:ext uri="{FF2B5EF4-FFF2-40B4-BE49-F238E27FC236}">
                <a16:creationId xmlns:a16="http://schemas.microsoft.com/office/drawing/2014/main" id="{9DAF80F9-B69E-9EAF-3D54-F62A847EFE36}"/>
              </a:ext>
            </a:extLst>
          </p:cNvPr>
          <p:cNvSpPr>
            <a:spLocks noGrp="1" noChangeArrowheads="1"/>
          </p:cNvSpPr>
          <p:nvPr>
            <p:ph type="title"/>
          </p:nvPr>
        </p:nvSpPr>
        <p:spPr>
          <a:noFill/>
          <a:ln/>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r>
              <a:rPr lang="en-US" altLang="en-US"/>
              <a:t>Definition of Motivation</a:t>
            </a:r>
          </a:p>
        </p:txBody>
      </p:sp>
      <p:sp>
        <p:nvSpPr>
          <p:cNvPr id="44047" name="Rectangle 15">
            <a:extLst>
              <a:ext uri="{FF2B5EF4-FFF2-40B4-BE49-F238E27FC236}">
                <a16:creationId xmlns:a16="http://schemas.microsoft.com/office/drawing/2014/main" id="{7AF72497-2FB2-7EE9-F5EB-6B1591B372A4}"/>
              </a:ext>
            </a:extLst>
          </p:cNvPr>
          <p:cNvSpPr>
            <a:spLocks noGrp="1" noChangeArrowheads="1"/>
          </p:cNvSpPr>
          <p:nvPr>
            <p:ph idx="1"/>
          </p:nvPr>
        </p:nvSpPr>
        <p:spPr>
          <a:xfrm>
            <a:off x="584014" y="1469551"/>
            <a:ext cx="7970614" cy="1646910"/>
          </a:xfrm>
          <a:noFill/>
          <a:ln/>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a:buFont typeface="Wingdings" panose="05000000000000000000" pitchFamily="2" charset="2"/>
              <a:buNone/>
            </a:pPr>
            <a:r>
              <a:rPr lang="en-US" altLang="en-US" b="1" dirty="0">
                <a:solidFill>
                  <a:schemeClr val="folHlink"/>
                </a:solidFill>
              </a:rPr>
              <a:t>Motivation -</a:t>
            </a:r>
            <a:r>
              <a:rPr lang="en-US" altLang="en-US" dirty="0">
                <a:solidFill>
                  <a:srgbClr val="00FFFF"/>
                </a:solidFill>
              </a:rPr>
              <a:t> </a:t>
            </a:r>
            <a:r>
              <a:rPr lang="en-US" altLang="en-US" dirty="0"/>
              <a:t>the process of arousing and sustaining goal-directed </a:t>
            </a:r>
            <a:r>
              <a:rPr lang="en-US" altLang="en-US" dirty="0" err="1"/>
              <a:t>behaviour</a:t>
            </a:r>
            <a:endParaRPr lang="en-US" altLang="en-US" dirty="0"/>
          </a:p>
        </p:txBody>
      </p:sp>
      <p:sp>
        <p:nvSpPr>
          <p:cNvPr id="44075" name="Freeform 43">
            <a:extLst>
              <a:ext uri="{FF2B5EF4-FFF2-40B4-BE49-F238E27FC236}">
                <a16:creationId xmlns:a16="http://schemas.microsoft.com/office/drawing/2014/main" id="{B8E951AB-DB20-F7DB-2586-6DCDD0099CE5}"/>
              </a:ext>
            </a:extLst>
          </p:cNvPr>
          <p:cNvSpPr>
            <a:spLocks/>
          </p:cNvSpPr>
          <p:nvPr/>
        </p:nvSpPr>
        <p:spPr bwMode="auto">
          <a:xfrm>
            <a:off x="5764214" y="5022851"/>
            <a:ext cx="7937" cy="11113"/>
          </a:xfrm>
          <a:custGeom>
            <a:avLst/>
            <a:gdLst>
              <a:gd name="T0" fmla="*/ 8 w 11"/>
              <a:gd name="T1" fmla="*/ 15 h 15"/>
              <a:gd name="T2" fmla="*/ 0 w 11"/>
              <a:gd name="T3" fmla="*/ 0 h 15"/>
              <a:gd name="T4" fmla="*/ 11 w 11"/>
              <a:gd name="T5" fmla="*/ 0 h 15"/>
              <a:gd name="T6" fmla="*/ 8 w 11"/>
              <a:gd name="T7" fmla="*/ 15 h 15"/>
            </a:gdLst>
            <a:ahLst/>
            <a:cxnLst>
              <a:cxn ang="0">
                <a:pos x="T0" y="T1"/>
              </a:cxn>
              <a:cxn ang="0">
                <a:pos x="T2" y="T3"/>
              </a:cxn>
              <a:cxn ang="0">
                <a:pos x="T4" y="T5"/>
              </a:cxn>
              <a:cxn ang="0">
                <a:pos x="T6" y="T7"/>
              </a:cxn>
            </a:cxnLst>
            <a:rect l="0" t="0" r="r" b="b"/>
            <a:pathLst>
              <a:path w="11" h="15">
                <a:moveTo>
                  <a:pt x="8" y="15"/>
                </a:moveTo>
                <a:lnTo>
                  <a:pt x="0" y="0"/>
                </a:lnTo>
                <a:lnTo>
                  <a:pt x="11" y="0"/>
                </a:lnTo>
                <a:lnTo>
                  <a:pt x="8"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44090" name="Group 58">
            <a:extLst>
              <a:ext uri="{FF2B5EF4-FFF2-40B4-BE49-F238E27FC236}">
                <a16:creationId xmlns:a16="http://schemas.microsoft.com/office/drawing/2014/main" id="{C08E7563-0CD0-6A9A-3572-E8DCCD3ABED4}"/>
              </a:ext>
            </a:extLst>
          </p:cNvPr>
          <p:cNvGrpSpPr>
            <a:grpSpLocks/>
          </p:cNvGrpSpPr>
          <p:nvPr/>
        </p:nvGrpSpPr>
        <p:grpSpPr bwMode="auto">
          <a:xfrm>
            <a:off x="9336360" y="698501"/>
            <a:ext cx="2423592" cy="2270323"/>
            <a:chOff x="1824" y="2304"/>
            <a:chExt cx="1968" cy="1920"/>
          </a:xfrm>
        </p:grpSpPr>
        <p:sp>
          <p:nvSpPr>
            <p:cNvPr id="44035" name="Rectangle 3">
              <a:extLst>
                <a:ext uri="{FF2B5EF4-FFF2-40B4-BE49-F238E27FC236}">
                  <a16:creationId xmlns:a16="http://schemas.microsoft.com/office/drawing/2014/main" id="{C91EA645-1B60-748D-CEC0-E5EFC39E0BE2}"/>
                </a:ext>
              </a:extLst>
            </p:cNvPr>
            <p:cNvSpPr>
              <a:spLocks noChangeArrowheads="1"/>
            </p:cNvSpPr>
            <p:nvPr/>
          </p:nvSpPr>
          <p:spPr bwMode="auto">
            <a:xfrm>
              <a:off x="1968" y="3936"/>
              <a:ext cx="18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37" name="Rectangle 5">
              <a:extLst>
                <a:ext uri="{FF2B5EF4-FFF2-40B4-BE49-F238E27FC236}">
                  <a16:creationId xmlns:a16="http://schemas.microsoft.com/office/drawing/2014/main" id="{11C62FF9-4ADB-F289-21BA-2604888BC91B}"/>
                </a:ext>
              </a:extLst>
            </p:cNvPr>
            <p:cNvSpPr>
              <a:spLocks noChangeArrowheads="1"/>
            </p:cNvSpPr>
            <p:nvPr/>
          </p:nvSpPr>
          <p:spPr bwMode="auto">
            <a:xfrm>
              <a:off x="1968" y="3936"/>
              <a:ext cx="18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39" name="Rectangle 7">
              <a:extLst>
                <a:ext uri="{FF2B5EF4-FFF2-40B4-BE49-F238E27FC236}">
                  <a16:creationId xmlns:a16="http://schemas.microsoft.com/office/drawing/2014/main" id="{9FEC4DE8-8904-1361-446A-863D396D811A}"/>
                </a:ext>
              </a:extLst>
            </p:cNvPr>
            <p:cNvSpPr>
              <a:spLocks noChangeArrowheads="1"/>
            </p:cNvSpPr>
            <p:nvPr/>
          </p:nvSpPr>
          <p:spPr bwMode="auto">
            <a:xfrm>
              <a:off x="1968" y="3936"/>
              <a:ext cx="18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41" name="Rectangle 9">
              <a:extLst>
                <a:ext uri="{FF2B5EF4-FFF2-40B4-BE49-F238E27FC236}">
                  <a16:creationId xmlns:a16="http://schemas.microsoft.com/office/drawing/2014/main" id="{9384C5BB-C875-9651-5354-6A1D1F239014}"/>
                </a:ext>
              </a:extLst>
            </p:cNvPr>
            <p:cNvSpPr>
              <a:spLocks noChangeArrowheads="1"/>
            </p:cNvSpPr>
            <p:nvPr/>
          </p:nvSpPr>
          <p:spPr bwMode="auto">
            <a:xfrm>
              <a:off x="1968" y="3936"/>
              <a:ext cx="18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43" name="Rectangle 11">
              <a:extLst>
                <a:ext uri="{FF2B5EF4-FFF2-40B4-BE49-F238E27FC236}">
                  <a16:creationId xmlns:a16="http://schemas.microsoft.com/office/drawing/2014/main" id="{ED3343C8-B31E-B71B-9570-DF7218E75D63}"/>
                </a:ext>
              </a:extLst>
            </p:cNvPr>
            <p:cNvSpPr>
              <a:spLocks noChangeArrowheads="1"/>
            </p:cNvSpPr>
            <p:nvPr/>
          </p:nvSpPr>
          <p:spPr bwMode="auto">
            <a:xfrm>
              <a:off x="1968" y="3936"/>
              <a:ext cx="18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45" name="Rectangle 13">
              <a:extLst>
                <a:ext uri="{FF2B5EF4-FFF2-40B4-BE49-F238E27FC236}">
                  <a16:creationId xmlns:a16="http://schemas.microsoft.com/office/drawing/2014/main" id="{0D188E42-5FF2-BF8C-3127-659B21C61854}"/>
                </a:ext>
              </a:extLst>
            </p:cNvPr>
            <p:cNvSpPr>
              <a:spLocks noChangeArrowheads="1"/>
            </p:cNvSpPr>
            <p:nvPr/>
          </p:nvSpPr>
          <p:spPr bwMode="auto">
            <a:xfrm>
              <a:off x="1968" y="3936"/>
              <a:ext cx="18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50" name="Freeform 18">
              <a:extLst>
                <a:ext uri="{FF2B5EF4-FFF2-40B4-BE49-F238E27FC236}">
                  <a16:creationId xmlns:a16="http://schemas.microsoft.com/office/drawing/2014/main" id="{E5058459-5455-22AD-8282-1BCAB12C47CD}"/>
                </a:ext>
              </a:extLst>
            </p:cNvPr>
            <p:cNvSpPr>
              <a:spLocks/>
            </p:cNvSpPr>
            <p:nvPr/>
          </p:nvSpPr>
          <p:spPr bwMode="auto">
            <a:xfrm>
              <a:off x="1843" y="2440"/>
              <a:ext cx="1784" cy="1118"/>
            </a:xfrm>
            <a:custGeom>
              <a:avLst/>
              <a:gdLst>
                <a:gd name="T0" fmla="*/ 3409 w 3567"/>
                <a:gd name="T1" fmla="*/ 1742 h 2237"/>
                <a:gd name="T2" fmla="*/ 3204 w 3567"/>
                <a:gd name="T3" fmla="*/ 1740 h 2237"/>
                <a:gd name="T4" fmla="*/ 3155 w 3567"/>
                <a:gd name="T5" fmla="*/ 1674 h 2237"/>
                <a:gd name="T6" fmla="*/ 3127 w 3567"/>
                <a:gd name="T7" fmla="*/ 1454 h 2237"/>
                <a:gd name="T8" fmla="*/ 3010 w 3567"/>
                <a:gd name="T9" fmla="*/ 1341 h 2237"/>
                <a:gd name="T10" fmla="*/ 2795 w 3567"/>
                <a:gd name="T11" fmla="*/ 1321 h 2237"/>
                <a:gd name="T12" fmla="*/ 2594 w 3567"/>
                <a:gd name="T13" fmla="*/ 1355 h 2237"/>
                <a:gd name="T14" fmla="*/ 2453 w 3567"/>
                <a:gd name="T15" fmla="*/ 1365 h 2237"/>
                <a:gd name="T16" fmla="*/ 2652 w 3567"/>
                <a:gd name="T17" fmla="*/ 1064 h 2237"/>
                <a:gd name="T18" fmla="*/ 2825 w 3567"/>
                <a:gd name="T19" fmla="*/ 750 h 2237"/>
                <a:gd name="T20" fmla="*/ 2821 w 3567"/>
                <a:gd name="T21" fmla="*/ 442 h 2237"/>
                <a:gd name="T22" fmla="*/ 2643 w 3567"/>
                <a:gd name="T23" fmla="*/ 345 h 2237"/>
                <a:gd name="T24" fmla="*/ 2480 w 3567"/>
                <a:gd name="T25" fmla="*/ 393 h 2237"/>
                <a:gd name="T26" fmla="*/ 2169 w 3567"/>
                <a:gd name="T27" fmla="*/ 598 h 2237"/>
                <a:gd name="T28" fmla="*/ 1791 w 3567"/>
                <a:gd name="T29" fmla="*/ 875 h 2237"/>
                <a:gd name="T30" fmla="*/ 1665 w 3567"/>
                <a:gd name="T31" fmla="*/ 983 h 2237"/>
                <a:gd name="T32" fmla="*/ 1775 w 3567"/>
                <a:gd name="T33" fmla="*/ 745 h 2237"/>
                <a:gd name="T34" fmla="*/ 1910 w 3567"/>
                <a:gd name="T35" fmla="*/ 446 h 2237"/>
                <a:gd name="T36" fmla="*/ 1963 w 3567"/>
                <a:gd name="T37" fmla="*/ 164 h 2237"/>
                <a:gd name="T38" fmla="*/ 1864 w 3567"/>
                <a:gd name="T39" fmla="*/ 33 h 2237"/>
                <a:gd name="T40" fmla="*/ 1714 w 3567"/>
                <a:gd name="T41" fmla="*/ 2 h 2237"/>
                <a:gd name="T42" fmla="*/ 1569 w 3567"/>
                <a:gd name="T43" fmla="*/ 83 h 2237"/>
                <a:gd name="T44" fmla="*/ 1172 w 3567"/>
                <a:gd name="T45" fmla="*/ 409 h 2237"/>
                <a:gd name="T46" fmla="*/ 757 w 3567"/>
                <a:gd name="T47" fmla="*/ 785 h 2237"/>
                <a:gd name="T48" fmla="*/ 600 w 3567"/>
                <a:gd name="T49" fmla="*/ 936 h 2237"/>
                <a:gd name="T50" fmla="*/ 739 w 3567"/>
                <a:gd name="T51" fmla="*/ 712 h 2237"/>
                <a:gd name="T52" fmla="*/ 834 w 3567"/>
                <a:gd name="T53" fmla="*/ 560 h 2237"/>
                <a:gd name="T54" fmla="*/ 840 w 3567"/>
                <a:gd name="T55" fmla="*/ 292 h 2237"/>
                <a:gd name="T56" fmla="*/ 750 w 3567"/>
                <a:gd name="T57" fmla="*/ 215 h 2237"/>
                <a:gd name="T58" fmla="*/ 622 w 3567"/>
                <a:gd name="T59" fmla="*/ 193 h 2237"/>
                <a:gd name="T60" fmla="*/ 468 w 3567"/>
                <a:gd name="T61" fmla="*/ 281 h 2237"/>
                <a:gd name="T62" fmla="*/ 307 w 3567"/>
                <a:gd name="T63" fmla="*/ 536 h 2237"/>
                <a:gd name="T64" fmla="*/ 145 w 3567"/>
                <a:gd name="T65" fmla="*/ 811 h 2237"/>
                <a:gd name="T66" fmla="*/ 22 w 3567"/>
                <a:gd name="T67" fmla="*/ 1236 h 2237"/>
                <a:gd name="T68" fmla="*/ 43 w 3567"/>
                <a:gd name="T69" fmla="*/ 1660 h 2237"/>
                <a:gd name="T70" fmla="*/ 343 w 3567"/>
                <a:gd name="T71" fmla="*/ 1744 h 2237"/>
                <a:gd name="T72" fmla="*/ 534 w 3567"/>
                <a:gd name="T73" fmla="*/ 1638 h 2237"/>
                <a:gd name="T74" fmla="*/ 708 w 3567"/>
                <a:gd name="T75" fmla="*/ 1506 h 2237"/>
                <a:gd name="T76" fmla="*/ 860 w 3567"/>
                <a:gd name="T77" fmla="*/ 1346 h 2237"/>
                <a:gd name="T78" fmla="*/ 1003 w 3567"/>
                <a:gd name="T79" fmla="*/ 1183 h 2237"/>
                <a:gd name="T80" fmla="*/ 997 w 3567"/>
                <a:gd name="T81" fmla="*/ 1266 h 2237"/>
                <a:gd name="T82" fmla="*/ 878 w 3567"/>
                <a:gd name="T83" fmla="*/ 1638 h 2237"/>
                <a:gd name="T84" fmla="*/ 1027 w 3567"/>
                <a:gd name="T85" fmla="*/ 1856 h 2237"/>
                <a:gd name="T86" fmla="*/ 1333 w 3567"/>
                <a:gd name="T87" fmla="*/ 1797 h 2237"/>
                <a:gd name="T88" fmla="*/ 1624 w 3567"/>
                <a:gd name="T89" fmla="*/ 1612 h 2237"/>
                <a:gd name="T90" fmla="*/ 1896 w 3567"/>
                <a:gd name="T91" fmla="*/ 1392 h 2237"/>
                <a:gd name="T92" fmla="*/ 1738 w 3567"/>
                <a:gd name="T93" fmla="*/ 1706 h 2237"/>
                <a:gd name="T94" fmla="*/ 1712 w 3567"/>
                <a:gd name="T95" fmla="*/ 1940 h 2237"/>
                <a:gd name="T96" fmla="*/ 1925 w 3567"/>
                <a:gd name="T97" fmla="*/ 2085 h 2237"/>
                <a:gd name="T98" fmla="*/ 2209 w 3567"/>
                <a:gd name="T99" fmla="*/ 1986 h 2237"/>
                <a:gd name="T100" fmla="*/ 2621 w 3567"/>
                <a:gd name="T101" fmla="*/ 1832 h 2237"/>
                <a:gd name="T102" fmla="*/ 2663 w 3567"/>
                <a:gd name="T103" fmla="*/ 2058 h 2237"/>
                <a:gd name="T104" fmla="*/ 2834 w 3567"/>
                <a:gd name="T105" fmla="*/ 2230 h 2237"/>
                <a:gd name="T106" fmla="*/ 3063 w 3567"/>
                <a:gd name="T107" fmla="*/ 2228 h 2237"/>
                <a:gd name="T108" fmla="*/ 3290 w 3567"/>
                <a:gd name="T109" fmla="*/ 2193 h 2237"/>
                <a:gd name="T110" fmla="*/ 3538 w 3567"/>
                <a:gd name="T111" fmla="*/ 2072 h 2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567" h="2237">
                  <a:moveTo>
                    <a:pt x="3567" y="1940"/>
                  </a:moveTo>
                  <a:lnTo>
                    <a:pt x="3558" y="1895"/>
                  </a:lnTo>
                  <a:lnTo>
                    <a:pt x="3541" y="1852"/>
                  </a:lnTo>
                  <a:lnTo>
                    <a:pt x="3518" y="1816"/>
                  </a:lnTo>
                  <a:lnTo>
                    <a:pt x="3486" y="1784"/>
                  </a:lnTo>
                  <a:lnTo>
                    <a:pt x="3450" y="1759"/>
                  </a:lnTo>
                  <a:lnTo>
                    <a:pt x="3409" y="1742"/>
                  </a:lnTo>
                  <a:lnTo>
                    <a:pt x="3365" y="1731"/>
                  </a:lnTo>
                  <a:lnTo>
                    <a:pt x="3320" y="1731"/>
                  </a:lnTo>
                  <a:lnTo>
                    <a:pt x="3296" y="1733"/>
                  </a:lnTo>
                  <a:lnTo>
                    <a:pt x="3274" y="1735"/>
                  </a:lnTo>
                  <a:lnTo>
                    <a:pt x="3250" y="1737"/>
                  </a:lnTo>
                  <a:lnTo>
                    <a:pt x="3228" y="1739"/>
                  </a:lnTo>
                  <a:lnTo>
                    <a:pt x="3204" y="1740"/>
                  </a:lnTo>
                  <a:lnTo>
                    <a:pt x="3182" y="1744"/>
                  </a:lnTo>
                  <a:lnTo>
                    <a:pt x="3158" y="1746"/>
                  </a:lnTo>
                  <a:lnTo>
                    <a:pt x="3136" y="1750"/>
                  </a:lnTo>
                  <a:lnTo>
                    <a:pt x="3140" y="1731"/>
                  </a:lnTo>
                  <a:lnTo>
                    <a:pt x="3145" y="1711"/>
                  </a:lnTo>
                  <a:lnTo>
                    <a:pt x="3149" y="1693"/>
                  </a:lnTo>
                  <a:lnTo>
                    <a:pt x="3155" y="1674"/>
                  </a:lnTo>
                  <a:lnTo>
                    <a:pt x="3155" y="1665"/>
                  </a:lnTo>
                  <a:lnTo>
                    <a:pt x="3156" y="1643"/>
                  </a:lnTo>
                  <a:lnTo>
                    <a:pt x="3156" y="1610"/>
                  </a:lnTo>
                  <a:lnTo>
                    <a:pt x="3155" y="1572"/>
                  </a:lnTo>
                  <a:lnTo>
                    <a:pt x="3149" y="1530"/>
                  </a:lnTo>
                  <a:lnTo>
                    <a:pt x="3140" y="1489"/>
                  </a:lnTo>
                  <a:lnTo>
                    <a:pt x="3127" y="1454"/>
                  </a:lnTo>
                  <a:lnTo>
                    <a:pt x="3109" y="1427"/>
                  </a:lnTo>
                  <a:lnTo>
                    <a:pt x="3092" y="1405"/>
                  </a:lnTo>
                  <a:lnTo>
                    <a:pt x="3078" y="1390"/>
                  </a:lnTo>
                  <a:lnTo>
                    <a:pt x="3063" y="1376"/>
                  </a:lnTo>
                  <a:lnTo>
                    <a:pt x="3047" y="1363"/>
                  </a:lnTo>
                  <a:lnTo>
                    <a:pt x="3028" y="1352"/>
                  </a:lnTo>
                  <a:lnTo>
                    <a:pt x="3010" y="1341"/>
                  </a:lnTo>
                  <a:lnTo>
                    <a:pt x="2992" y="1333"/>
                  </a:lnTo>
                  <a:lnTo>
                    <a:pt x="2971" y="1326"/>
                  </a:lnTo>
                  <a:lnTo>
                    <a:pt x="2951" y="1322"/>
                  </a:lnTo>
                  <a:lnTo>
                    <a:pt x="2885" y="1315"/>
                  </a:lnTo>
                  <a:lnTo>
                    <a:pt x="2856" y="1317"/>
                  </a:lnTo>
                  <a:lnTo>
                    <a:pt x="2827" y="1319"/>
                  </a:lnTo>
                  <a:lnTo>
                    <a:pt x="2795" y="1321"/>
                  </a:lnTo>
                  <a:lnTo>
                    <a:pt x="2766" y="1324"/>
                  </a:lnTo>
                  <a:lnTo>
                    <a:pt x="2739" y="1328"/>
                  </a:lnTo>
                  <a:lnTo>
                    <a:pt x="2709" y="1332"/>
                  </a:lnTo>
                  <a:lnTo>
                    <a:pt x="2680" y="1337"/>
                  </a:lnTo>
                  <a:lnTo>
                    <a:pt x="2651" y="1343"/>
                  </a:lnTo>
                  <a:lnTo>
                    <a:pt x="2623" y="1350"/>
                  </a:lnTo>
                  <a:lnTo>
                    <a:pt x="2594" y="1355"/>
                  </a:lnTo>
                  <a:lnTo>
                    <a:pt x="2566" y="1363"/>
                  </a:lnTo>
                  <a:lnTo>
                    <a:pt x="2537" y="1372"/>
                  </a:lnTo>
                  <a:lnTo>
                    <a:pt x="2510" y="1379"/>
                  </a:lnTo>
                  <a:lnTo>
                    <a:pt x="2480" y="1388"/>
                  </a:lnTo>
                  <a:lnTo>
                    <a:pt x="2453" y="1398"/>
                  </a:lnTo>
                  <a:lnTo>
                    <a:pt x="2425" y="1407"/>
                  </a:lnTo>
                  <a:lnTo>
                    <a:pt x="2453" y="1365"/>
                  </a:lnTo>
                  <a:lnTo>
                    <a:pt x="2482" y="1322"/>
                  </a:lnTo>
                  <a:lnTo>
                    <a:pt x="2511" y="1278"/>
                  </a:lnTo>
                  <a:lnTo>
                    <a:pt x="2539" y="1236"/>
                  </a:lnTo>
                  <a:lnTo>
                    <a:pt x="2568" y="1194"/>
                  </a:lnTo>
                  <a:lnTo>
                    <a:pt x="2596" y="1150"/>
                  </a:lnTo>
                  <a:lnTo>
                    <a:pt x="2623" y="1108"/>
                  </a:lnTo>
                  <a:lnTo>
                    <a:pt x="2652" y="1064"/>
                  </a:lnTo>
                  <a:lnTo>
                    <a:pt x="2678" y="1020"/>
                  </a:lnTo>
                  <a:lnTo>
                    <a:pt x="2706" y="976"/>
                  </a:lnTo>
                  <a:lnTo>
                    <a:pt x="2731" y="932"/>
                  </a:lnTo>
                  <a:lnTo>
                    <a:pt x="2755" y="888"/>
                  </a:lnTo>
                  <a:lnTo>
                    <a:pt x="2779" y="842"/>
                  </a:lnTo>
                  <a:lnTo>
                    <a:pt x="2803" y="796"/>
                  </a:lnTo>
                  <a:lnTo>
                    <a:pt x="2825" y="750"/>
                  </a:lnTo>
                  <a:lnTo>
                    <a:pt x="2845" y="703"/>
                  </a:lnTo>
                  <a:lnTo>
                    <a:pt x="2867" y="594"/>
                  </a:lnTo>
                  <a:lnTo>
                    <a:pt x="2867" y="561"/>
                  </a:lnTo>
                  <a:lnTo>
                    <a:pt x="2861" y="528"/>
                  </a:lnTo>
                  <a:lnTo>
                    <a:pt x="2852" y="499"/>
                  </a:lnTo>
                  <a:lnTo>
                    <a:pt x="2838" y="470"/>
                  </a:lnTo>
                  <a:lnTo>
                    <a:pt x="2821" y="442"/>
                  </a:lnTo>
                  <a:lnTo>
                    <a:pt x="2799" y="418"/>
                  </a:lnTo>
                  <a:lnTo>
                    <a:pt x="2773" y="398"/>
                  </a:lnTo>
                  <a:lnTo>
                    <a:pt x="2746" y="380"/>
                  </a:lnTo>
                  <a:lnTo>
                    <a:pt x="2729" y="371"/>
                  </a:lnTo>
                  <a:lnTo>
                    <a:pt x="2702" y="358"/>
                  </a:lnTo>
                  <a:lnTo>
                    <a:pt x="2673" y="351"/>
                  </a:lnTo>
                  <a:lnTo>
                    <a:pt x="2643" y="345"/>
                  </a:lnTo>
                  <a:lnTo>
                    <a:pt x="2614" y="345"/>
                  </a:lnTo>
                  <a:lnTo>
                    <a:pt x="2585" y="347"/>
                  </a:lnTo>
                  <a:lnTo>
                    <a:pt x="2557" y="354"/>
                  </a:lnTo>
                  <a:lnTo>
                    <a:pt x="2528" y="363"/>
                  </a:lnTo>
                  <a:lnTo>
                    <a:pt x="2502" y="378"/>
                  </a:lnTo>
                  <a:lnTo>
                    <a:pt x="2497" y="382"/>
                  </a:lnTo>
                  <a:lnTo>
                    <a:pt x="2480" y="393"/>
                  </a:lnTo>
                  <a:lnTo>
                    <a:pt x="2455" y="409"/>
                  </a:lnTo>
                  <a:lnTo>
                    <a:pt x="2422" y="431"/>
                  </a:lnTo>
                  <a:lnTo>
                    <a:pt x="2379" y="457"/>
                  </a:lnTo>
                  <a:lnTo>
                    <a:pt x="2334" y="488"/>
                  </a:lnTo>
                  <a:lnTo>
                    <a:pt x="2282" y="523"/>
                  </a:lnTo>
                  <a:lnTo>
                    <a:pt x="2227" y="560"/>
                  </a:lnTo>
                  <a:lnTo>
                    <a:pt x="2169" y="598"/>
                  </a:lnTo>
                  <a:lnTo>
                    <a:pt x="2110" y="638"/>
                  </a:lnTo>
                  <a:lnTo>
                    <a:pt x="2049" y="681"/>
                  </a:lnTo>
                  <a:lnTo>
                    <a:pt x="1993" y="721"/>
                  </a:lnTo>
                  <a:lnTo>
                    <a:pt x="1936" y="763"/>
                  </a:lnTo>
                  <a:lnTo>
                    <a:pt x="1883" y="802"/>
                  </a:lnTo>
                  <a:lnTo>
                    <a:pt x="1833" y="840"/>
                  </a:lnTo>
                  <a:lnTo>
                    <a:pt x="1791" y="875"/>
                  </a:lnTo>
                  <a:lnTo>
                    <a:pt x="1773" y="890"/>
                  </a:lnTo>
                  <a:lnTo>
                    <a:pt x="1754" y="906"/>
                  </a:lnTo>
                  <a:lnTo>
                    <a:pt x="1736" y="921"/>
                  </a:lnTo>
                  <a:lnTo>
                    <a:pt x="1718" y="937"/>
                  </a:lnTo>
                  <a:lnTo>
                    <a:pt x="1701" y="952"/>
                  </a:lnTo>
                  <a:lnTo>
                    <a:pt x="1683" y="969"/>
                  </a:lnTo>
                  <a:lnTo>
                    <a:pt x="1665" y="983"/>
                  </a:lnTo>
                  <a:lnTo>
                    <a:pt x="1648" y="1000"/>
                  </a:lnTo>
                  <a:lnTo>
                    <a:pt x="1670" y="958"/>
                  </a:lnTo>
                  <a:lnTo>
                    <a:pt x="1690" y="915"/>
                  </a:lnTo>
                  <a:lnTo>
                    <a:pt x="1712" y="873"/>
                  </a:lnTo>
                  <a:lnTo>
                    <a:pt x="1732" y="831"/>
                  </a:lnTo>
                  <a:lnTo>
                    <a:pt x="1753" y="789"/>
                  </a:lnTo>
                  <a:lnTo>
                    <a:pt x="1775" y="745"/>
                  </a:lnTo>
                  <a:lnTo>
                    <a:pt x="1795" y="703"/>
                  </a:lnTo>
                  <a:lnTo>
                    <a:pt x="1815" y="660"/>
                  </a:lnTo>
                  <a:lnTo>
                    <a:pt x="1835" y="618"/>
                  </a:lnTo>
                  <a:lnTo>
                    <a:pt x="1853" y="574"/>
                  </a:lnTo>
                  <a:lnTo>
                    <a:pt x="1874" y="532"/>
                  </a:lnTo>
                  <a:lnTo>
                    <a:pt x="1892" y="488"/>
                  </a:lnTo>
                  <a:lnTo>
                    <a:pt x="1910" y="446"/>
                  </a:lnTo>
                  <a:lnTo>
                    <a:pt x="1929" y="402"/>
                  </a:lnTo>
                  <a:lnTo>
                    <a:pt x="1947" y="358"/>
                  </a:lnTo>
                  <a:lnTo>
                    <a:pt x="1963" y="314"/>
                  </a:lnTo>
                  <a:lnTo>
                    <a:pt x="1973" y="257"/>
                  </a:lnTo>
                  <a:lnTo>
                    <a:pt x="1974" y="226"/>
                  </a:lnTo>
                  <a:lnTo>
                    <a:pt x="1971" y="195"/>
                  </a:lnTo>
                  <a:lnTo>
                    <a:pt x="1963" y="164"/>
                  </a:lnTo>
                  <a:lnTo>
                    <a:pt x="1952" y="134"/>
                  </a:lnTo>
                  <a:lnTo>
                    <a:pt x="1941" y="114"/>
                  </a:lnTo>
                  <a:lnTo>
                    <a:pt x="1929" y="94"/>
                  </a:lnTo>
                  <a:lnTo>
                    <a:pt x="1916" y="76"/>
                  </a:lnTo>
                  <a:lnTo>
                    <a:pt x="1899" y="61"/>
                  </a:lnTo>
                  <a:lnTo>
                    <a:pt x="1883" y="46"/>
                  </a:lnTo>
                  <a:lnTo>
                    <a:pt x="1864" y="33"/>
                  </a:lnTo>
                  <a:lnTo>
                    <a:pt x="1844" y="22"/>
                  </a:lnTo>
                  <a:lnTo>
                    <a:pt x="1824" y="13"/>
                  </a:lnTo>
                  <a:lnTo>
                    <a:pt x="1804" y="8"/>
                  </a:lnTo>
                  <a:lnTo>
                    <a:pt x="1782" y="2"/>
                  </a:lnTo>
                  <a:lnTo>
                    <a:pt x="1760" y="0"/>
                  </a:lnTo>
                  <a:lnTo>
                    <a:pt x="1738" y="0"/>
                  </a:lnTo>
                  <a:lnTo>
                    <a:pt x="1714" y="2"/>
                  </a:lnTo>
                  <a:lnTo>
                    <a:pt x="1692" y="6"/>
                  </a:lnTo>
                  <a:lnTo>
                    <a:pt x="1670" y="11"/>
                  </a:lnTo>
                  <a:lnTo>
                    <a:pt x="1648" y="21"/>
                  </a:lnTo>
                  <a:lnTo>
                    <a:pt x="1643" y="24"/>
                  </a:lnTo>
                  <a:lnTo>
                    <a:pt x="1628" y="37"/>
                  </a:lnTo>
                  <a:lnTo>
                    <a:pt x="1602" y="57"/>
                  </a:lnTo>
                  <a:lnTo>
                    <a:pt x="1569" y="83"/>
                  </a:lnTo>
                  <a:lnTo>
                    <a:pt x="1529" y="116"/>
                  </a:lnTo>
                  <a:lnTo>
                    <a:pt x="1481" y="154"/>
                  </a:lnTo>
                  <a:lnTo>
                    <a:pt x="1426" y="198"/>
                  </a:lnTo>
                  <a:lnTo>
                    <a:pt x="1370" y="246"/>
                  </a:lnTo>
                  <a:lnTo>
                    <a:pt x="1305" y="297"/>
                  </a:lnTo>
                  <a:lnTo>
                    <a:pt x="1239" y="352"/>
                  </a:lnTo>
                  <a:lnTo>
                    <a:pt x="1172" y="409"/>
                  </a:lnTo>
                  <a:lnTo>
                    <a:pt x="1102" y="470"/>
                  </a:lnTo>
                  <a:lnTo>
                    <a:pt x="1032" y="532"/>
                  </a:lnTo>
                  <a:lnTo>
                    <a:pt x="961" y="594"/>
                  </a:lnTo>
                  <a:lnTo>
                    <a:pt x="893" y="657"/>
                  </a:lnTo>
                  <a:lnTo>
                    <a:pt x="825" y="719"/>
                  </a:lnTo>
                  <a:lnTo>
                    <a:pt x="790" y="752"/>
                  </a:lnTo>
                  <a:lnTo>
                    <a:pt x="757" y="785"/>
                  </a:lnTo>
                  <a:lnTo>
                    <a:pt x="724" y="816"/>
                  </a:lnTo>
                  <a:lnTo>
                    <a:pt x="693" y="849"/>
                  </a:lnTo>
                  <a:lnTo>
                    <a:pt x="662" y="881"/>
                  </a:lnTo>
                  <a:lnTo>
                    <a:pt x="635" y="910"/>
                  </a:lnTo>
                  <a:lnTo>
                    <a:pt x="607" y="939"/>
                  </a:lnTo>
                  <a:lnTo>
                    <a:pt x="581" y="969"/>
                  </a:lnTo>
                  <a:lnTo>
                    <a:pt x="600" y="936"/>
                  </a:lnTo>
                  <a:lnTo>
                    <a:pt x="618" y="903"/>
                  </a:lnTo>
                  <a:lnTo>
                    <a:pt x="636" y="870"/>
                  </a:lnTo>
                  <a:lnTo>
                    <a:pt x="657" y="838"/>
                  </a:lnTo>
                  <a:lnTo>
                    <a:pt x="677" y="807"/>
                  </a:lnTo>
                  <a:lnTo>
                    <a:pt x="697" y="774"/>
                  </a:lnTo>
                  <a:lnTo>
                    <a:pt x="719" y="743"/>
                  </a:lnTo>
                  <a:lnTo>
                    <a:pt x="739" y="712"/>
                  </a:lnTo>
                  <a:lnTo>
                    <a:pt x="754" y="690"/>
                  </a:lnTo>
                  <a:lnTo>
                    <a:pt x="768" y="670"/>
                  </a:lnTo>
                  <a:lnTo>
                    <a:pt x="781" y="648"/>
                  </a:lnTo>
                  <a:lnTo>
                    <a:pt x="796" y="626"/>
                  </a:lnTo>
                  <a:lnTo>
                    <a:pt x="809" y="604"/>
                  </a:lnTo>
                  <a:lnTo>
                    <a:pt x="822" y="582"/>
                  </a:lnTo>
                  <a:lnTo>
                    <a:pt x="834" y="560"/>
                  </a:lnTo>
                  <a:lnTo>
                    <a:pt x="847" y="538"/>
                  </a:lnTo>
                  <a:lnTo>
                    <a:pt x="871" y="484"/>
                  </a:lnTo>
                  <a:lnTo>
                    <a:pt x="880" y="428"/>
                  </a:lnTo>
                  <a:lnTo>
                    <a:pt x="875" y="373"/>
                  </a:lnTo>
                  <a:lnTo>
                    <a:pt x="856" y="319"/>
                  </a:lnTo>
                  <a:lnTo>
                    <a:pt x="849" y="305"/>
                  </a:lnTo>
                  <a:lnTo>
                    <a:pt x="840" y="292"/>
                  </a:lnTo>
                  <a:lnTo>
                    <a:pt x="831" y="279"/>
                  </a:lnTo>
                  <a:lnTo>
                    <a:pt x="822" y="266"/>
                  </a:lnTo>
                  <a:lnTo>
                    <a:pt x="809" y="255"/>
                  </a:lnTo>
                  <a:lnTo>
                    <a:pt x="796" y="244"/>
                  </a:lnTo>
                  <a:lnTo>
                    <a:pt x="783" y="233"/>
                  </a:lnTo>
                  <a:lnTo>
                    <a:pt x="768" y="224"/>
                  </a:lnTo>
                  <a:lnTo>
                    <a:pt x="750" y="215"/>
                  </a:lnTo>
                  <a:lnTo>
                    <a:pt x="734" y="208"/>
                  </a:lnTo>
                  <a:lnTo>
                    <a:pt x="715" y="200"/>
                  </a:lnTo>
                  <a:lnTo>
                    <a:pt x="697" y="197"/>
                  </a:lnTo>
                  <a:lnTo>
                    <a:pt x="679" y="193"/>
                  </a:lnTo>
                  <a:lnTo>
                    <a:pt x="658" y="191"/>
                  </a:lnTo>
                  <a:lnTo>
                    <a:pt x="640" y="191"/>
                  </a:lnTo>
                  <a:lnTo>
                    <a:pt x="622" y="193"/>
                  </a:lnTo>
                  <a:lnTo>
                    <a:pt x="596" y="198"/>
                  </a:lnTo>
                  <a:lnTo>
                    <a:pt x="572" y="206"/>
                  </a:lnTo>
                  <a:lnTo>
                    <a:pt x="548" y="215"/>
                  </a:lnTo>
                  <a:lnTo>
                    <a:pt x="526" y="228"/>
                  </a:lnTo>
                  <a:lnTo>
                    <a:pt x="506" y="242"/>
                  </a:lnTo>
                  <a:lnTo>
                    <a:pt x="486" y="261"/>
                  </a:lnTo>
                  <a:lnTo>
                    <a:pt x="468" y="281"/>
                  </a:lnTo>
                  <a:lnTo>
                    <a:pt x="453" y="303"/>
                  </a:lnTo>
                  <a:lnTo>
                    <a:pt x="429" y="343"/>
                  </a:lnTo>
                  <a:lnTo>
                    <a:pt x="406" y="382"/>
                  </a:lnTo>
                  <a:lnTo>
                    <a:pt x="382" y="420"/>
                  </a:lnTo>
                  <a:lnTo>
                    <a:pt x="356" y="459"/>
                  </a:lnTo>
                  <a:lnTo>
                    <a:pt x="332" y="497"/>
                  </a:lnTo>
                  <a:lnTo>
                    <a:pt x="307" y="536"/>
                  </a:lnTo>
                  <a:lnTo>
                    <a:pt x="281" y="572"/>
                  </a:lnTo>
                  <a:lnTo>
                    <a:pt x="257" y="611"/>
                  </a:lnTo>
                  <a:lnTo>
                    <a:pt x="233" y="651"/>
                  </a:lnTo>
                  <a:lnTo>
                    <a:pt x="209" y="690"/>
                  </a:lnTo>
                  <a:lnTo>
                    <a:pt x="187" y="730"/>
                  </a:lnTo>
                  <a:lnTo>
                    <a:pt x="165" y="770"/>
                  </a:lnTo>
                  <a:lnTo>
                    <a:pt x="145" y="811"/>
                  </a:lnTo>
                  <a:lnTo>
                    <a:pt x="127" y="853"/>
                  </a:lnTo>
                  <a:lnTo>
                    <a:pt x="110" y="897"/>
                  </a:lnTo>
                  <a:lnTo>
                    <a:pt x="96" y="941"/>
                  </a:lnTo>
                  <a:lnTo>
                    <a:pt x="74" y="1014"/>
                  </a:lnTo>
                  <a:lnTo>
                    <a:pt x="55" y="1088"/>
                  </a:lnTo>
                  <a:lnTo>
                    <a:pt x="37" y="1161"/>
                  </a:lnTo>
                  <a:lnTo>
                    <a:pt x="22" y="1236"/>
                  </a:lnTo>
                  <a:lnTo>
                    <a:pt x="11" y="1310"/>
                  </a:lnTo>
                  <a:lnTo>
                    <a:pt x="4" y="1385"/>
                  </a:lnTo>
                  <a:lnTo>
                    <a:pt x="0" y="1462"/>
                  </a:lnTo>
                  <a:lnTo>
                    <a:pt x="2" y="1537"/>
                  </a:lnTo>
                  <a:lnTo>
                    <a:pt x="11" y="1586"/>
                  </a:lnTo>
                  <a:lnTo>
                    <a:pt x="24" y="1625"/>
                  </a:lnTo>
                  <a:lnTo>
                    <a:pt x="43" y="1660"/>
                  </a:lnTo>
                  <a:lnTo>
                    <a:pt x="66" y="1691"/>
                  </a:lnTo>
                  <a:lnTo>
                    <a:pt x="98" y="1718"/>
                  </a:lnTo>
                  <a:lnTo>
                    <a:pt x="131" y="1739"/>
                  </a:lnTo>
                  <a:lnTo>
                    <a:pt x="167" y="1753"/>
                  </a:lnTo>
                  <a:lnTo>
                    <a:pt x="206" y="1762"/>
                  </a:lnTo>
                  <a:lnTo>
                    <a:pt x="248" y="1764"/>
                  </a:lnTo>
                  <a:lnTo>
                    <a:pt x="343" y="1744"/>
                  </a:lnTo>
                  <a:lnTo>
                    <a:pt x="371" y="1729"/>
                  </a:lnTo>
                  <a:lnTo>
                    <a:pt x="400" y="1717"/>
                  </a:lnTo>
                  <a:lnTo>
                    <a:pt x="428" y="1702"/>
                  </a:lnTo>
                  <a:lnTo>
                    <a:pt x="455" y="1685"/>
                  </a:lnTo>
                  <a:lnTo>
                    <a:pt x="481" y="1671"/>
                  </a:lnTo>
                  <a:lnTo>
                    <a:pt x="508" y="1654"/>
                  </a:lnTo>
                  <a:lnTo>
                    <a:pt x="534" y="1638"/>
                  </a:lnTo>
                  <a:lnTo>
                    <a:pt x="561" y="1621"/>
                  </a:lnTo>
                  <a:lnTo>
                    <a:pt x="587" y="1605"/>
                  </a:lnTo>
                  <a:lnTo>
                    <a:pt x="613" y="1586"/>
                  </a:lnTo>
                  <a:lnTo>
                    <a:pt x="636" y="1566"/>
                  </a:lnTo>
                  <a:lnTo>
                    <a:pt x="662" y="1548"/>
                  </a:lnTo>
                  <a:lnTo>
                    <a:pt x="686" y="1528"/>
                  </a:lnTo>
                  <a:lnTo>
                    <a:pt x="708" y="1506"/>
                  </a:lnTo>
                  <a:lnTo>
                    <a:pt x="732" y="1484"/>
                  </a:lnTo>
                  <a:lnTo>
                    <a:pt x="754" y="1462"/>
                  </a:lnTo>
                  <a:lnTo>
                    <a:pt x="776" y="1438"/>
                  </a:lnTo>
                  <a:lnTo>
                    <a:pt x="798" y="1416"/>
                  </a:lnTo>
                  <a:lnTo>
                    <a:pt x="818" y="1392"/>
                  </a:lnTo>
                  <a:lnTo>
                    <a:pt x="840" y="1370"/>
                  </a:lnTo>
                  <a:lnTo>
                    <a:pt x="860" y="1346"/>
                  </a:lnTo>
                  <a:lnTo>
                    <a:pt x="882" y="1322"/>
                  </a:lnTo>
                  <a:lnTo>
                    <a:pt x="902" y="1300"/>
                  </a:lnTo>
                  <a:lnTo>
                    <a:pt x="922" y="1277"/>
                  </a:lnTo>
                  <a:lnTo>
                    <a:pt x="943" y="1253"/>
                  </a:lnTo>
                  <a:lnTo>
                    <a:pt x="963" y="1231"/>
                  </a:lnTo>
                  <a:lnTo>
                    <a:pt x="983" y="1207"/>
                  </a:lnTo>
                  <a:lnTo>
                    <a:pt x="1003" y="1183"/>
                  </a:lnTo>
                  <a:lnTo>
                    <a:pt x="1025" y="1161"/>
                  </a:lnTo>
                  <a:lnTo>
                    <a:pt x="1045" y="1137"/>
                  </a:lnTo>
                  <a:lnTo>
                    <a:pt x="1065" y="1115"/>
                  </a:lnTo>
                  <a:lnTo>
                    <a:pt x="1085" y="1091"/>
                  </a:lnTo>
                  <a:lnTo>
                    <a:pt x="1056" y="1150"/>
                  </a:lnTo>
                  <a:lnTo>
                    <a:pt x="1027" y="1207"/>
                  </a:lnTo>
                  <a:lnTo>
                    <a:pt x="997" y="1266"/>
                  </a:lnTo>
                  <a:lnTo>
                    <a:pt x="972" y="1324"/>
                  </a:lnTo>
                  <a:lnTo>
                    <a:pt x="946" y="1383"/>
                  </a:lnTo>
                  <a:lnTo>
                    <a:pt x="922" y="1443"/>
                  </a:lnTo>
                  <a:lnTo>
                    <a:pt x="900" y="1506"/>
                  </a:lnTo>
                  <a:lnTo>
                    <a:pt x="882" y="1568"/>
                  </a:lnTo>
                  <a:lnTo>
                    <a:pt x="878" y="1588"/>
                  </a:lnTo>
                  <a:lnTo>
                    <a:pt x="878" y="1638"/>
                  </a:lnTo>
                  <a:lnTo>
                    <a:pt x="891" y="1695"/>
                  </a:lnTo>
                  <a:lnTo>
                    <a:pt x="906" y="1740"/>
                  </a:lnTo>
                  <a:lnTo>
                    <a:pt x="913" y="1759"/>
                  </a:lnTo>
                  <a:lnTo>
                    <a:pt x="935" y="1790"/>
                  </a:lnTo>
                  <a:lnTo>
                    <a:pt x="963" y="1817"/>
                  </a:lnTo>
                  <a:lnTo>
                    <a:pt x="994" y="1840"/>
                  </a:lnTo>
                  <a:lnTo>
                    <a:pt x="1027" y="1856"/>
                  </a:lnTo>
                  <a:lnTo>
                    <a:pt x="1063" y="1867"/>
                  </a:lnTo>
                  <a:lnTo>
                    <a:pt x="1102" y="1871"/>
                  </a:lnTo>
                  <a:lnTo>
                    <a:pt x="1140" y="1871"/>
                  </a:lnTo>
                  <a:lnTo>
                    <a:pt x="1179" y="1862"/>
                  </a:lnTo>
                  <a:lnTo>
                    <a:pt x="1243" y="1840"/>
                  </a:lnTo>
                  <a:lnTo>
                    <a:pt x="1289" y="1819"/>
                  </a:lnTo>
                  <a:lnTo>
                    <a:pt x="1333" y="1797"/>
                  </a:lnTo>
                  <a:lnTo>
                    <a:pt x="1377" y="1773"/>
                  </a:lnTo>
                  <a:lnTo>
                    <a:pt x="1421" y="1750"/>
                  </a:lnTo>
                  <a:lnTo>
                    <a:pt x="1463" y="1724"/>
                  </a:lnTo>
                  <a:lnTo>
                    <a:pt x="1503" y="1698"/>
                  </a:lnTo>
                  <a:lnTo>
                    <a:pt x="1545" y="1671"/>
                  </a:lnTo>
                  <a:lnTo>
                    <a:pt x="1586" y="1641"/>
                  </a:lnTo>
                  <a:lnTo>
                    <a:pt x="1624" y="1612"/>
                  </a:lnTo>
                  <a:lnTo>
                    <a:pt x="1665" y="1583"/>
                  </a:lnTo>
                  <a:lnTo>
                    <a:pt x="1703" y="1552"/>
                  </a:lnTo>
                  <a:lnTo>
                    <a:pt x="1742" y="1520"/>
                  </a:lnTo>
                  <a:lnTo>
                    <a:pt x="1780" y="1489"/>
                  </a:lnTo>
                  <a:lnTo>
                    <a:pt x="1819" y="1458"/>
                  </a:lnTo>
                  <a:lnTo>
                    <a:pt x="1857" y="1425"/>
                  </a:lnTo>
                  <a:lnTo>
                    <a:pt x="1896" y="1392"/>
                  </a:lnTo>
                  <a:lnTo>
                    <a:pt x="1870" y="1436"/>
                  </a:lnTo>
                  <a:lnTo>
                    <a:pt x="1846" y="1480"/>
                  </a:lnTo>
                  <a:lnTo>
                    <a:pt x="1822" y="1524"/>
                  </a:lnTo>
                  <a:lnTo>
                    <a:pt x="1800" y="1568"/>
                  </a:lnTo>
                  <a:lnTo>
                    <a:pt x="1778" y="1614"/>
                  </a:lnTo>
                  <a:lnTo>
                    <a:pt x="1756" y="1660"/>
                  </a:lnTo>
                  <a:lnTo>
                    <a:pt x="1738" y="1706"/>
                  </a:lnTo>
                  <a:lnTo>
                    <a:pt x="1720" y="1753"/>
                  </a:lnTo>
                  <a:lnTo>
                    <a:pt x="1716" y="1766"/>
                  </a:lnTo>
                  <a:lnTo>
                    <a:pt x="1709" y="1794"/>
                  </a:lnTo>
                  <a:lnTo>
                    <a:pt x="1701" y="1827"/>
                  </a:lnTo>
                  <a:lnTo>
                    <a:pt x="1698" y="1851"/>
                  </a:lnTo>
                  <a:lnTo>
                    <a:pt x="1701" y="1898"/>
                  </a:lnTo>
                  <a:lnTo>
                    <a:pt x="1712" y="1940"/>
                  </a:lnTo>
                  <a:lnTo>
                    <a:pt x="1732" y="1981"/>
                  </a:lnTo>
                  <a:lnTo>
                    <a:pt x="1760" y="2016"/>
                  </a:lnTo>
                  <a:lnTo>
                    <a:pt x="1793" y="2045"/>
                  </a:lnTo>
                  <a:lnTo>
                    <a:pt x="1831" y="2067"/>
                  </a:lnTo>
                  <a:lnTo>
                    <a:pt x="1874" y="2082"/>
                  </a:lnTo>
                  <a:lnTo>
                    <a:pt x="1919" y="2087"/>
                  </a:lnTo>
                  <a:lnTo>
                    <a:pt x="1925" y="2085"/>
                  </a:lnTo>
                  <a:lnTo>
                    <a:pt x="1941" y="2080"/>
                  </a:lnTo>
                  <a:lnTo>
                    <a:pt x="1969" y="2071"/>
                  </a:lnTo>
                  <a:lnTo>
                    <a:pt x="2004" y="2058"/>
                  </a:lnTo>
                  <a:lnTo>
                    <a:pt x="2048" y="2043"/>
                  </a:lnTo>
                  <a:lnTo>
                    <a:pt x="2095" y="2027"/>
                  </a:lnTo>
                  <a:lnTo>
                    <a:pt x="2150" y="2006"/>
                  </a:lnTo>
                  <a:lnTo>
                    <a:pt x="2209" y="1986"/>
                  </a:lnTo>
                  <a:lnTo>
                    <a:pt x="2269" y="1964"/>
                  </a:lnTo>
                  <a:lnTo>
                    <a:pt x="2330" y="1942"/>
                  </a:lnTo>
                  <a:lnTo>
                    <a:pt x="2392" y="1920"/>
                  </a:lnTo>
                  <a:lnTo>
                    <a:pt x="2455" y="1896"/>
                  </a:lnTo>
                  <a:lnTo>
                    <a:pt x="2513" y="1874"/>
                  </a:lnTo>
                  <a:lnTo>
                    <a:pt x="2570" y="1852"/>
                  </a:lnTo>
                  <a:lnTo>
                    <a:pt x="2621" y="1832"/>
                  </a:lnTo>
                  <a:lnTo>
                    <a:pt x="2667" y="1812"/>
                  </a:lnTo>
                  <a:lnTo>
                    <a:pt x="2663" y="1867"/>
                  </a:lnTo>
                  <a:lnTo>
                    <a:pt x="2660" y="1928"/>
                  </a:lnTo>
                  <a:lnTo>
                    <a:pt x="2658" y="1979"/>
                  </a:lnTo>
                  <a:lnTo>
                    <a:pt x="2658" y="2001"/>
                  </a:lnTo>
                  <a:lnTo>
                    <a:pt x="2660" y="2030"/>
                  </a:lnTo>
                  <a:lnTo>
                    <a:pt x="2663" y="2058"/>
                  </a:lnTo>
                  <a:lnTo>
                    <a:pt x="2671" y="2083"/>
                  </a:lnTo>
                  <a:lnTo>
                    <a:pt x="2682" y="2109"/>
                  </a:lnTo>
                  <a:lnTo>
                    <a:pt x="2696" y="2133"/>
                  </a:lnTo>
                  <a:lnTo>
                    <a:pt x="2713" y="2155"/>
                  </a:lnTo>
                  <a:lnTo>
                    <a:pt x="2731" y="2175"/>
                  </a:lnTo>
                  <a:lnTo>
                    <a:pt x="2753" y="2192"/>
                  </a:lnTo>
                  <a:lnTo>
                    <a:pt x="2834" y="2230"/>
                  </a:lnTo>
                  <a:lnTo>
                    <a:pt x="2867" y="2236"/>
                  </a:lnTo>
                  <a:lnTo>
                    <a:pt x="2900" y="2237"/>
                  </a:lnTo>
                  <a:lnTo>
                    <a:pt x="2933" y="2237"/>
                  </a:lnTo>
                  <a:lnTo>
                    <a:pt x="2966" y="2237"/>
                  </a:lnTo>
                  <a:lnTo>
                    <a:pt x="2997" y="2236"/>
                  </a:lnTo>
                  <a:lnTo>
                    <a:pt x="3030" y="2232"/>
                  </a:lnTo>
                  <a:lnTo>
                    <a:pt x="3063" y="2228"/>
                  </a:lnTo>
                  <a:lnTo>
                    <a:pt x="3096" y="2223"/>
                  </a:lnTo>
                  <a:lnTo>
                    <a:pt x="3127" y="2217"/>
                  </a:lnTo>
                  <a:lnTo>
                    <a:pt x="3160" y="2212"/>
                  </a:lnTo>
                  <a:lnTo>
                    <a:pt x="3193" y="2206"/>
                  </a:lnTo>
                  <a:lnTo>
                    <a:pt x="3224" y="2201"/>
                  </a:lnTo>
                  <a:lnTo>
                    <a:pt x="3257" y="2197"/>
                  </a:lnTo>
                  <a:lnTo>
                    <a:pt x="3290" y="2193"/>
                  </a:lnTo>
                  <a:lnTo>
                    <a:pt x="3323" y="2190"/>
                  </a:lnTo>
                  <a:lnTo>
                    <a:pt x="3356" y="2188"/>
                  </a:lnTo>
                  <a:lnTo>
                    <a:pt x="3402" y="2181"/>
                  </a:lnTo>
                  <a:lnTo>
                    <a:pt x="3444" y="2162"/>
                  </a:lnTo>
                  <a:lnTo>
                    <a:pt x="3481" y="2138"/>
                  </a:lnTo>
                  <a:lnTo>
                    <a:pt x="3514" y="2107"/>
                  </a:lnTo>
                  <a:lnTo>
                    <a:pt x="3538" y="2072"/>
                  </a:lnTo>
                  <a:lnTo>
                    <a:pt x="3556" y="2030"/>
                  </a:lnTo>
                  <a:lnTo>
                    <a:pt x="3567" y="1986"/>
                  </a:lnTo>
                  <a:lnTo>
                    <a:pt x="3567" y="194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51" name="Freeform 19">
              <a:extLst>
                <a:ext uri="{FF2B5EF4-FFF2-40B4-BE49-F238E27FC236}">
                  <a16:creationId xmlns:a16="http://schemas.microsoft.com/office/drawing/2014/main" id="{534BE2F0-6D3A-1BF6-36F2-E4C9D48680D8}"/>
                </a:ext>
              </a:extLst>
            </p:cNvPr>
            <p:cNvSpPr>
              <a:spLocks/>
            </p:cNvSpPr>
            <p:nvPr/>
          </p:nvSpPr>
          <p:spPr bwMode="auto">
            <a:xfrm>
              <a:off x="1824" y="3213"/>
              <a:ext cx="1681" cy="653"/>
            </a:xfrm>
            <a:custGeom>
              <a:avLst/>
              <a:gdLst>
                <a:gd name="T0" fmla="*/ 0 w 3361"/>
                <a:gd name="T1" fmla="*/ 504 h 1307"/>
                <a:gd name="T2" fmla="*/ 0 w 3361"/>
                <a:gd name="T3" fmla="*/ 1032 h 1307"/>
                <a:gd name="T4" fmla="*/ 929 w 3361"/>
                <a:gd name="T5" fmla="*/ 1262 h 1307"/>
                <a:gd name="T6" fmla="*/ 2238 w 3361"/>
                <a:gd name="T7" fmla="*/ 1135 h 1307"/>
                <a:gd name="T8" fmla="*/ 2984 w 3361"/>
                <a:gd name="T9" fmla="*/ 1307 h 1307"/>
                <a:gd name="T10" fmla="*/ 3361 w 3361"/>
                <a:gd name="T11" fmla="*/ 1089 h 1307"/>
                <a:gd name="T12" fmla="*/ 2984 w 3361"/>
                <a:gd name="T13" fmla="*/ 424 h 1307"/>
                <a:gd name="T14" fmla="*/ 2811 w 3361"/>
                <a:gd name="T15" fmla="*/ 389 h 1307"/>
                <a:gd name="T16" fmla="*/ 2502 w 3361"/>
                <a:gd name="T17" fmla="*/ 470 h 1307"/>
                <a:gd name="T18" fmla="*/ 1893 w 3361"/>
                <a:gd name="T19" fmla="*/ 22 h 1307"/>
                <a:gd name="T20" fmla="*/ 1171 w 3361"/>
                <a:gd name="T21" fmla="*/ 0 h 1307"/>
                <a:gd name="T22" fmla="*/ 724 w 3361"/>
                <a:gd name="T23" fmla="*/ 413 h 1307"/>
                <a:gd name="T24" fmla="*/ 539 w 3361"/>
                <a:gd name="T25" fmla="*/ 286 h 1307"/>
                <a:gd name="T26" fmla="*/ 414 w 3361"/>
                <a:gd name="T27" fmla="*/ 378 h 1307"/>
                <a:gd name="T28" fmla="*/ 299 w 3361"/>
                <a:gd name="T29" fmla="*/ 343 h 1307"/>
                <a:gd name="T30" fmla="*/ 0 w 3361"/>
                <a:gd name="T31" fmla="*/ 504 h 1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1" h="1307">
                  <a:moveTo>
                    <a:pt x="0" y="504"/>
                  </a:moveTo>
                  <a:lnTo>
                    <a:pt x="0" y="1032"/>
                  </a:lnTo>
                  <a:lnTo>
                    <a:pt x="929" y="1262"/>
                  </a:lnTo>
                  <a:lnTo>
                    <a:pt x="2238" y="1135"/>
                  </a:lnTo>
                  <a:lnTo>
                    <a:pt x="2984" y="1307"/>
                  </a:lnTo>
                  <a:lnTo>
                    <a:pt x="3361" y="1089"/>
                  </a:lnTo>
                  <a:lnTo>
                    <a:pt x="2984" y="424"/>
                  </a:lnTo>
                  <a:lnTo>
                    <a:pt x="2811" y="389"/>
                  </a:lnTo>
                  <a:lnTo>
                    <a:pt x="2502" y="470"/>
                  </a:lnTo>
                  <a:lnTo>
                    <a:pt x="1893" y="22"/>
                  </a:lnTo>
                  <a:lnTo>
                    <a:pt x="1171" y="0"/>
                  </a:lnTo>
                  <a:lnTo>
                    <a:pt x="724" y="413"/>
                  </a:lnTo>
                  <a:lnTo>
                    <a:pt x="539" y="286"/>
                  </a:lnTo>
                  <a:lnTo>
                    <a:pt x="414" y="378"/>
                  </a:lnTo>
                  <a:lnTo>
                    <a:pt x="299" y="343"/>
                  </a:lnTo>
                  <a:lnTo>
                    <a:pt x="0" y="50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52" name="Freeform 20">
              <a:extLst>
                <a:ext uri="{FF2B5EF4-FFF2-40B4-BE49-F238E27FC236}">
                  <a16:creationId xmlns:a16="http://schemas.microsoft.com/office/drawing/2014/main" id="{11EA09A3-8926-527D-CB5F-ADE5016BD813}"/>
                </a:ext>
              </a:extLst>
            </p:cNvPr>
            <p:cNvSpPr>
              <a:spLocks/>
            </p:cNvSpPr>
            <p:nvPr/>
          </p:nvSpPr>
          <p:spPr bwMode="auto">
            <a:xfrm>
              <a:off x="1832" y="2304"/>
              <a:ext cx="1615" cy="1576"/>
            </a:xfrm>
            <a:custGeom>
              <a:avLst/>
              <a:gdLst>
                <a:gd name="T0" fmla="*/ 1804 w 3230"/>
                <a:gd name="T1" fmla="*/ 99 h 3152"/>
                <a:gd name="T2" fmla="*/ 1927 w 3230"/>
                <a:gd name="T3" fmla="*/ 295 h 3152"/>
                <a:gd name="T4" fmla="*/ 1775 w 3230"/>
                <a:gd name="T5" fmla="*/ 418 h 3152"/>
                <a:gd name="T6" fmla="*/ 1668 w 3230"/>
                <a:gd name="T7" fmla="*/ 411 h 3152"/>
                <a:gd name="T8" fmla="*/ 1897 w 3230"/>
                <a:gd name="T9" fmla="*/ 539 h 3152"/>
                <a:gd name="T10" fmla="*/ 2037 w 3230"/>
                <a:gd name="T11" fmla="*/ 913 h 3152"/>
                <a:gd name="T12" fmla="*/ 2029 w 3230"/>
                <a:gd name="T13" fmla="*/ 1419 h 3152"/>
                <a:gd name="T14" fmla="*/ 2024 w 3230"/>
                <a:gd name="T15" fmla="*/ 1500 h 3152"/>
                <a:gd name="T16" fmla="*/ 2150 w 3230"/>
                <a:gd name="T17" fmla="*/ 1494 h 3152"/>
                <a:gd name="T18" fmla="*/ 2378 w 3230"/>
                <a:gd name="T19" fmla="*/ 1401 h 3152"/>
                <a:gd name="T20" fmla="*/ 2585 w 3230"/>
                <a:gd name="T21" fmla="*/ 1474 h 3152"/>
                <a:gd name="T22" fmla="*/ 2839 w 3230"/>
                <a:gd name="T23" fmla="*/ 1614 h 3152"/>
                <a:gd name="T24" fmla="*/ 2940 w 3230"/>
                <a:gd name="T25" fmla="*/ 1674 h 3152"/>
                <a:gd name="T26" fmla="*/ 2894 w 3230"/>
                <a:gd name="T27" fmla="*/ 1830 h 3152"/>
                <a:gd name="T28" fmla="*/ 2625 w 3230"/>
                <a:gd name="T29" fmla="*/ 1854 h 3152"/>
                <a:gd name="T30" fmla="*/ 2365 w 3230"/>
                <a:gd name="T31" fmla="*/ 1815 h 3152"/>
                <a:gd name="T32" fmla="*/ 2187 w 3230"/>
                <a:gd name="T33" fmla="*/ 1777 h 3152"/>
                <a:gd name="T34" fmla="*/ 2169 w 3230"/>
                <a:gd name="T35" fmla="*/ 1863 h 3152"/>
                <a:gd name="T36" fmla="*/ 2414 w 3230"/>
                <a:gd name="T37" fmla="*/ 2081 h 3152"/>
                <a:gd name="T38" fmla="*/ 2577 w 3230"/>
                <a:gd name="T39" fmla="*/ 2261 h 3152"/>
                <a:gd name="T40" fmla="*/ 2854 w 3230"/>
                <a:gd name="T41" fmla="*/ 2087 h 3152"/>
                <a:gd name="T42" fmla="*/ 2960 w 3230"/>
                <a:gd name="T43" fmla="*/ 2166 h 3152"/>
                <a:gd name="T44" fmla="*/ 3144 w 3230"/>
                <a:gd name="T45" fmla="*/ 2527 h 3152"/>
                <a:gd name="T46" fmla="*/ 3213 w 3230"/>
                <a:gd name="T47" fmla="*/ 2692 h 3152"/>
                <a:gd name="T48" fmla="*/ 3050 w 3230"/>
                <a:gd name="T49" fmla="*/ 2519 h 3152"/>
                <a:gd name="T50" fmla="*/ 2911 w 3230"/>
                <a:gd name="T51" fmla="*/ 2523 h 3152"/>
                <a:gd name="T52" fmla="*/ 2801 w 3230"/>
                <a:gd name="T53" fmla="*/ 2595 h 3152"/>
                <a:gd name="T54" fmla="*/ 3061 w 3230"/>
                <a:gd name="T55" fmla="*/ 3152 h 3152"/>
                <a:gd name="T56" fmla="*/ 2773 w 3230"/>
                <a:gd name="T57" fmla="*/ 2573 h 3152"/>
                <a:gd name="T58" fmla="*/ 2535 w 3230"/>
                <a:gd name="T59" fmla="*/ 2349 h 3152"/>
                <a:gd name="T60" fmla="*/ 2389 w 3230"/>
                <a:gd name="T61" fmla="*/ 2323 h 3152"/>
                <a:gd name="T62" fmla="*/ 2280 w 3230"/>
                <a:gd name="T63" fmla="*/ 2457 h 3152"/>
                <a:gd name="T64" fmla="*/ 2103 w 3230"/>
                <a:gd name="T65" fmla="*/ 2237 h 3152"/>
                <a:gd name="T66" fmla="*/ 1965 w 3230"/>
                <a:gd name="T67" fmla="*/ 2294 h 3152"/>
                <a:gd name="T68" fmla="*/ 1797 w 3230"/>
                <a:gd name="T69" fmla="*/ 2310 h 3152"/>
                <a:gd name="T70" fmla="*/ 1436 w 3230"/>
                <a:gd name="T71" fmla="*/ 2811 h 3152"/>
                <a:gd name="T72" fmla="*/ 1252 w 3230"/>
                <a:gd name="T73" fmla="*/ 2895 h 3152"/>
                <a:gd name="T74" fmla="*/ 1096 w 3230"/>
                <a:gd name="T75" fmla="*/ 2617 h 3152"/>
                <a:gd name="T76" fmla="*/ 789 w 3230"/>
                <a:gd name="T77" fmla="*/ 2442 h 3152"/>
                <a:gd name="T78" fmla="*/ 633 w 3230"/>
                <a:gd name="T79" fmla="*/ 2514 h 3152"/>
                <a:gd name="T80" fmla="*/ 547 w 3230"/>
                <a:gd name="T81" fmla="*/ 2345 h 3152"/>
                <a:gd name="T82" fmla="*/ 385 w 3230"/>
                <a:gd name="T83" fmla="*/ 2477 h 3152"/>
                <a:gd name="T84" fmla="*/ 143 w 3230"/>
                <a:gd name="T85" fmla="*/ 2826 h 3152"/>
                <a:gd name="T86" fmla="*/ 398 w 3230"/>
                <a:gd name="T87" fmla="*/ 2444 h 3152"/>
                <a:gd name="T88" fmla="*/ 398 w 3230"/>
                <a:gd name="T89" fmla="*/ 2320 h 3152"/>
                <a:gd name="T90" fmla="*/ 202 w 3230"/>
                <a:gd name="T91" fmla="*/ 2331 h 3152"/>
                <a:gd name="T92" fmla="*/ 50 w 3230"/>
                <a:gd name="T93" fmla="*/ 2265 h 3152"/>
                <a:gd name="T94" fmla="*/ 11 w 3230"/>
                <a:gd name="T95" fmla="*/ 2274 h 3152"/>
                <a:gd name="T96" fmla="*/ 308 w 3230"/>
                <a:gd name="T97" fmla="*/ 2085 h 3152"/>
                <a:gd name="T98" fmla="*/ 607 w 3230"/>
                <a:gd name="T99" fmla="*/ 2054 h 3152"/>
                <a:gd name="T100" fmla="*/ 675 w 3230"/>
                <a:gd name="T101" fmla="*/ 2004 h 3152"/>
                <a:gd name="T102" fmla="*/ 539 w 3230"/>
                <a:gd name="T103" fmla="*/ 1742 h 3152"/>
                <a:gd name="T104" fmla="*/ 263 w 3230"/>
                <a:gd name="T105" fmla="*/ 1850 h 3152"/>
                <a:gd name="T106" fmla="*/ 98 w 3230"/>
                <a:gd name="T107" fmla="*/ 1386 h 3152"/>
                <a:gd name="T108" fmla="*/ 94 w 3230"/>
                <a:gd name="T109" fmla="*/ 1076 h 3152"/>
                <a:gd name="T110" fmla="*/ 924 w 3230"/>
                <a:gd name="T111" fmla="*/ 878 h 3152"/>
                <a:gd name="T112" fmla="*/ 1030 w 3230"/>
                <a:gd name="T113" fmla="*/ 684 h 3152"/>
                <a:gd name="T114" fmla="*/ 1267 w 3230"/>
                <a:gd name="T115" fmla="*/ 473 h 3152"/>
                <a:gd name="T116" fmla="*/ 1458 w 3230"/>
                <a:gd name="T117" fmla="*/ 451 h 3152"/>
                <a:gd name="T118" fmla="*/ 1287 w 3230"/>
                <a:gd name="T119" fmla="*/ 348 h 3152"/>
                <a:gd name="T120" fmla="*/ 1386 w 3230"/>
                <a:gd name="T121" fmla="*/ 125 h 3152"/>
                <a:gd name="T122" fmla="*/ 1536 w 3230"/>
                <a:gd name="T123" fmla="*/ 4 h 3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30" h="3152">
                  <a:moveTo>
                    <a:pt x="1698" y="31"/>
                  </a:moveTo>
                  <a:lnTo>
                    <a:pt x="1707" y="33"/>
                  </a:lnTo>
                  <a:lnTo>
                    <a:pt x="1714" y="37"/>
                  </a:lnTo>
                  <a:lnTo>
                    <a:pt x="1721" y="42"/>
                  </a:lnTo>
                  <a:lnTo>
                    <a:pt x="1729" y="48"/>
                  </a:lnTo>
                  <a:lnTo>
                    <a:pt x="1734" y="53"/>
                  </a:lnTo>
                  <a:lnTo>
                    <a:pt x="1742" y="59"/>
                  </a:lnTo>
                  <a:lnTo>
                    <a:pt x="1747" y="66"/>
                  </a:lnTo>
                  <a:lnTo>
                    <a:pt x="1754" y="72"/>
                  </a:lnTo>
                  <a:lnTo>
                    <a:pt x="1780" y="84"/>
                  </a:lnTo>
                  <a:lnTo>
                    <a:pt x="1804" y="99"/>
                  </a:lnTo>
                  <a:lnTo>
                    <a:pt x="1830" y="112"/>
                  </a:lnTo>
                  <a:lnTo>
                    <a:pt x="1855" y="125"/>
                  </a:lnTo>
                  <a:lnTo>
                    <a:pt x="1879" y="136"/>
                  </a:lnTo>
                  <a:lnTo>
                    <a:pt x="1907" y="147"/>
                  </a:lnTo>
                  <a:lnTo>
                    <a:pt x="1932" y="156"/>
                  </a:lnTo>
                  <a:lnTo>
                    <a:pt x="1960" y="163"/>
                  </a:lnTo>
                  <a:lnTo>
                    <a:pt x="1962" y="191"/>
                  </a:lnTo>
                  <a:lnTo>
                    <a:pt x="1956" y="218"/>
                  </a:lnTo>
                  <a:lnTo>
                    <a:pt x="1945" y="242"/>
                  </a:lnTo>
                  <a:lnTo>
                    <a:pt x="1925" y="262"/>
                  </a:lnTo>
                  <a:lnTo>
                    <a:pt x="1927" y="295"/>
                  </a:lnTo>
                  <a:lnTo>
                    <a:pt x="1919" y="326"/>
                  </a:lnTo>
                  <a:lnTo>
                    <a:pt x="1903" y="356"/>
                  </a:lnTo>
                  <a:lnTo>
                    <a:pt x="1885" y="383"/>
                  </a:lnTo>
                  <a:lnTo>
                    <a:pt x="1874" y="392"/>
                  </a:lnTo>
                  <a:lnTo>
                    <a:pt x="1863" y="402"/>
                  </a:lnTo>
                  <a:lnTo>
                    <a:pt x="1850" y="411"/>
                  </a:lnTo>
                  <a:lnTo>
                    <a:pt x="1835" y="416"/>
                  </a:lnTo>
                  <a:lnTo>
                    <a:pt x="1820" y="420"/>
                  </a:lnTo>
                  <a:lnTo>
                    <a:pt x="1806" y="424"/>
                  </a:lnTo>
                  <a:lnTo>
                    <a:pt x="1789" y="422"/>
                  </a:lnTo>
                  <a:lnTo>
                    <a:pt x="1775" y="418"/>
                  </a:lnTo>
                  <a:lnTo>
                    <a:pt x="1765" y="418"/>
                  </a:lnTo>
                  <a:lnTo>
                    <a:pt x="1753" y="422"/>
                  </a:lnTo>
                  <a:lnTo>
                    <a:pt x="1742" y="427"/>
                  </a:lnTo>
                  <a:lnTo>
                    <a:pt x="1732" y="427"/>
                  </a:lnTo>
                  <a:lnTo>
                    <a:pt x="1727" y="381"/>
                  </a:lnTo>
                  <a:lnTo>
                    <a:pt x="1718" y="389"/>
                  </a:lnTo>
                  <a:lnTo>
                    <a:pt x="1709" y="394"/>
                  </a:lnTo>
                  <a:lnTo>
                    <a:pt x="1698" y="398"/>
                  </a:lnTo>
                  <a:lnTo>
                    <a:pt x="1687" y="402"/>
                  </a:lnTo>
                  <a:lnTo>
                    <a:pt x="1676" y="405"/>
                  </a:lnTo>
                  <a:lnTo>
                    <a:pt x="1668" y="411"/>
                  </a:lnTo>
                  <a:lnTo>
                    <a:pt x="1661" y="418"/>
                  </a:lnTo>
                  <a:lnTo>
                    <a:pt x="1659" y="427"/>
                  </a:lnTo>
                  <a:lnTo>
                    <a:pt x="1679" y="449"/>
                  </a:lnTo>
                  <a:lnTo>
                    <a:pt x="1701" y="464"/>
                  </a:lnTo>
                  <a:lnTo>
                    <a:pt x="1725" y="477"/>
                  </a:lnTo>
                  <a:lnTo>
                    <a:pt x="1753" y="486"/>
                  </a:lnTo>
                  <a:lnTo>
                    <a:pt x="1780" y="495"/>
                  </a:lnTo>
                  <a:lnTo>
                    <a:pt x="1806" y="502"/>
                  </a:lnTo>
                  <a:lnTo>
                    <a:pt x="1833" y="510"/>
                  </a:lnTo>
                  <a:lnTo>
                    <a:pt x="1859" y="519"/>
                  </a:lnTo>
                  <a:lnTo>
                    <a:pt x="1897" y="539"/>
                  </a:lnTo>
                  <a:lnTo>
                    <a:pt x="1932" y="565"/>
                  </a:lnTo>
                  <a:lnTo>
                    <a:pt x="1965" y="596"/>
                  </a:lnTo>
                  <a:lnTo>
                    <a:pt x="1996" y="631"/>
                  </a:lnTo>
                  <a:lnTo>
                    <a:pt x="2020" y="669"/>
                  </a:lnTo>
                  <a:lnTo>
                    <a:pt x="2040" y="708"/>
                  </a:lnTo>
                  <a:lnTo>
                    <a:pt x="2053" y="750"/>
                  </a:lnTo>
                  <a:lnTo>
                    <a:pt x="2060" y="792"/>
                  </a:lnTo>
                  <a:lnTo>
                    <a:pt x="2062" y="825"/>
                  </a:lnTo>
                  <a:lnTo>
                    <a:pt x="2059" y="856"/>
                  </a:lnTo>
                  <a:lnTo>
                    <a:pt x="2050" y="886"/>
                  </a:lnTo>
                  <a:lnTo>
                    <a:pt x="2037" y="913"/>
                  </a:lnTo>
                  <a:lnTo>
                    <a:pt x="2018" y="939"/>
                  </a:lnTo>
                  <a:lnTo>
                    <a:pt x="1998" y="961"/>
                  </a:lnTo>
                  <a:lnTo>
                    <a:pt x="1976" y="983"/>
                  </a:lnTo>
                  <a:lnTo>
                    <a:pt x="1954" y="1005"/>
                  </a:lnTo>
                  <a:lnTo>
                    <a:pt x="2022" y="1210"/>
                  </a:lnTo>
                  <a:lnTo>
                    <a:pt x="2031" y="1260"/>
                  </a:lnTo>
                  <a:lnTo>
                    <a:pt x="2044" y="1311"/>
                  </a:lnTo>
                  <a:lnTo>
                    <a:pt x="2053" y="1361"/>
                  </a:lnTo>
                  <a:lnTo>
                    <a:pt x="2053" y="1412"/>
                  </a:lnTo>
                  <a:lnTo>
                    <a:pt x="2040" y="1417"/>
                  </a:lnTo>
                  <a:lnTo>
                    <a:pt x="2029" y="1419"/>
                  </a:lnTo>
                  <a:lnTo>
                    <a:pt x="2017" y="1423"/>
                  </a:lnTo>
                  <a:lnTo>
                    <a:pt x="2004" y="1425"/>
                  </a:lnTo>
                  <a:lnTo>
                    <a:pt x="1991" y="1425"/>
                  </a:lnTo>
                  <a:lnTo>
                    <a:pt x="1976" y="1427"/>
                  </a:lnTo>
                  <a:lnTo>
                    <a:pt x="1963" y="1427"/>
                  </a:lnTo>
                  <a:lnTo>
                    <a:pt x="1951" y="1428"/>
                  </a:lnTo>
                  <a:lnTo>
                    <a:pt x="1941" y="1502"/>
                  </a:lnTo>
                  <a:lnTo>
                    <a:pt x="1960" y="1498"/>
                  </a:lnTo>
                  <a:lnTo>
                    <a:pt x="1982" y="1496"/>
                  </a:lnTo>
                  <a:lnTo>
                    <a:pt x="2002" y="1496"/>
                  </a:lnTo>
                  <a:lnTo>
                    <a:pt x="2024" y="1500"/>
                  </a:lnTo>
                  <a:lnTo>
                    <a:pt x="2046" y="1505"/>
                  </a:lnTo>
                  <a:lnTo>
                    <a:pt x="2064" y="1515"/>
                  </a:lnTo>
                  <a:lnTo>
                    <a:pt x="2082" y="1527"/>
                  </a:lnTo>
                  <a:lnTo>
                    <a:pt x="2097" y="1542"/>
                  </a:lnTo>
                  <a:lnTo>
                    <a:pt x="2110" y="1540"/>
                  </a:lnTo>
                  <a:lnTo>
                    <a:pt x="2119" y="1537"/>
                  </a:lnTo>
                  <a:lnTo>
                    <a:pt x="2126" y="1531"/>
                  </a:lnTo>
                  <a:lnTo>
                    <a:pt x="2134" y="1522"/>
                  </a:lnTo>
                  <a:lnTo>
                    <a:pt x="2139" y="1513"/>
                  </a:lnTo>
                  <a:lnTo>
                    <a:pt x="2145" y="1504"/>
                  </a:lnTo>
                  <a:lnTo>
                    <a:pt x="2150" y="1494"/>
                  </a:lnTo>
                  <a:lnTo>
                    <a:pt x="2158" y="1485"/>
                  </a:lnTo>
                  <a:lnTo>
                    <a:pt x="2176" y="1469"/>
                  </a:lnTo>
                  <a:lnTo>
                    <a:pt x="2196" y="1452"/>
                  </a:lnTo>
                  <a:lnTo>
                    <a:pt x="2216" y="1439"/>
                  </a:lnTo>
                  <a:lnTo>
                    <a:pt x="2238" y="1428"/>
                  </a:lnTo>
                  <a:lnTo>
                    <a:pt x="2260" y="1419"/>
                  </a:lnTo>
                  <a:lnTo>
                    <a:pt x="2284" y="1412"/>
                  </a:lnTo>
                  <a:lnTo>
                    <a:pt x="2306" y="1406"/>
                  </a:lnTo>
                  <a:lnTo>
                    <a:pt x="2330" y="1403"/>
                  </a:lnTo>
                  <a:lnTo>
                    <a:pt x="2354" y="1401"/>
                  </a:lnTo>
                  <a:lnTo>
                    <a:pt x="2378" y="1401"/>
                  </a:lnTo>
                  <a:lnTo>
                    <a:pt x="2403" y="1403"/>
                  </a:lnTo>
                  <a:lnTo>
                    <a:pt x="2427" y="1405"/>
                  </a:lnTo>
                  <a:lnTo>
                    <a:pt x="2451" y="1410"/>
                  </a:lnTo>
                  <a:lnTo>
                    <a:pt x="2475" y="1416"/>
                  </a:lnTo>
                  <a:lnTo>
                    <a:pt x="2497" y="1421"/>
                  </a:lnTo>
                  <a:lnTo>
                    <a:pt x="2521" y="1430"/>
                  </a:lnTo>
                  <a:lnTo>
                    <a:pt x="2533" y="1438"/>
                  </a:lnTo>
                  <a:lnTo>
                    <a:pt x="2546" y="1447"/>
                  </a:lnTo>
                  <a:lnTo>
                    <a:pt x="2559" y="1456"/>
                  </a:lnTo>
                  <a:lnTo>
                    <a:pt x="2572" y="1465"/>
                  </a:lnTo>
                  <a:lnTo>
                    <a:pt x="2585" y="1474"/>
                  </a:lnTo>
                  <a:lnTo>
                    <a:pt x="2596" y="1485"/>
                  </a:lnTo>
                  <a:lnTo>
                    <a:pt x="2608" y="1494"/>
                  </a:lnTo>
                  <a:lnTo>
                    <a:pt x="2621" y="1504"/>
                  </a:lnTo>
                  <a:lnTo>
                    <a:pt x="2654" y="1505"/>
                  </a:lnTo>
                  <a:lnTo>
                    <a:pt x="2687" y="1509"/>
                  </a:lnTo>
                  <a:lnTo>
                    <a:pt x="2718" y="1516"/>
                  </a:lnTo>
                  <a:lnTo>
                    <a:pt x="2748" y="1527"/>
                  </a:lnTo>
                  <a:lnTo>
                    <a:pt x="2775" y="1544"/>
                  </a:lnTo>
                  <a:lnTo>
                    <a:pt x="2801" y="1562"/>
                  </a:lnTo>
                  <a:lnTo>
                    <a:pt x="2821" y="1586"/>
                  </a:lnTo>
                  <a:lnTo>
                    <a:pt x="2839" y="1614"/>
                  </a:lnTo>
                  <a:lnTo>
                    <a:pt x="2836" y="1619"/>
                  </a:lnTo>
                  <a:lnTo>
                    <a:pt x="2834" y="1626"/>
                  </a:lnTo>
                  <a:lnTo>
                    <a:pt x="2834" y="1634"/>
                  </a:lnTo>
                  <a:lnTo>
                    <a:pt x="2834" y="1641"/>
                  </a:lnTo>
                  <a:lnTo>
                    <a:pt x="2849" y="1648"/>
                  </a:lnTo>
                  <a:lnTo>
                    <a:pt x="2863" y="1654"/>
                  </a:lnTo>
                  <a:lnTo>
                    <a:pt x="2878" y="1658"/>
                  </a:lnTo>
                  <a:lnTo>
                    <a:pt x="2894" y="1659"/>
                  </a:lnTo>
                  <a:lnTo>
                    <a:pt x="2911" y="1663"/>
                  </a:lnTo>
                  <a:lnTo>
                    <a:pt x="2926" y="1669"/>
                  </a:lnTo>
                  <a:lnTo>
                    <a:pt x="2940" y="1674"/>
                  </a:lnTo>
                  <a:lnTo>
                    <a:pt x="2953" y="1683"/>
                  </a:lnTo>
                  <a:lnTo>
                    <a:pt x="2968" y="1698"/>
                  </a:lnTo>
                  <a:lnTo>
                    <a:pt x="2982" y="1713"/>
                  </a:lnTo>
                  <a:lnTo>
                    <a:pt x="2995" y="1729"/>
                  </a:lnTo>
                  <a:lnTo>
                    <a:pt x="2999" y="1749"/>
                  </a:lnTo>
                  <a:lnTo>
                    <a:pt x="2995" y="1771"/>
                  </a:lnTo>
                  <a:lnTo>
                    <a:pt x="2986" y="1791"/>
                  </a:lnTo>
                  <a:lnTo>
                    <a:pt x="2971" y="1808"/>
                  </a:lnTo>
                  <a:lnTo>
                    <a:pt x="2951" y="1821"/>
                  </a:lnTo>
                  <a:lnTo>
                    <a:pt x="2922" y="1830"/>
                  </a:lnTo>
                  <a:lnTo>
                    <a:pt x="2894" y="1830"/>
                  </a:lnTo>
                  <a:lnTo>
                    <a:pt x="2865" y="1824"/>
                  </a:lnTo>
                  <a:lnTo>
                    <a:pt x="2838" y="1817"/>
                  </a:lnTo>
                  <a:lnTo>
                    <a:pt x="2810" y="1810"/>
                  </a:lnTo>
                  <a:lnTo>
                    <a:pt x="2781" y="1806"/>
                  </a:lnTo>
                  <a:lnTo>
                    <a:pt x="2753" y="1808"/>
                  </a:lnTo>
                  <a:lnTo>
                    <a:pt x="2724" y="1817"/>
                  </a:lnTo>
                  <a:lnTo>
                    <a:pt x="2706" y="1826"/>
                  </a:lnTo>
                  <a:lnTo>
                    <a:pt x="2687" y="1837"/>
                  </a:lnTo>
                  <a:lnTo>
                    <a:pt x="2667" y="1845"/>
                  </a:lnTo>
                  <a:lnTo>
                    <a:pt x="2647" y="1850"/>
                  </a:lnTo>
                  <a:lnTo>
                    <a:pt x="2625" y="1854"/>
                  </a:lnTo>
                  <a:lnTo>
                    <a:pt x="2605" y="1856"/>
                  </a:lnTo>
                  <a:lnTo>
                    <a:pt x="2583" y="1854"/>
                  </a:lnTo>
                  <a:lnTo>
                    <a:pt x="2563" y="1848"/>
                  </a:lnTo>
                  <a:lnTo>
                    <a:pt x="2541" y="1837"/>
                  </a:lnTo>
                  <a:lnTo>
                    <a:pt x="2515" y="1826"/>
                  </a:lnTo>
                  <a:lnTo>
                    <a:pt x="2491" y="1815"/>
                  </a:lnTo>
                  <a:lnTo>
                    <a:pt x="2466" y="1806"/>
                  </a:lnTo>
                  <a:lnTo>
                    <a:pt x="2440" y="1802"/>
                  </a:lnTo>
                  <a:lnTo>
                    <a:pt x="2414" y="1801"/>
                  </a:lnTo>
                  <a:lnTo>
                    <a:pt x="2389" y="1804"/>
                  </a:lnTo>
                  <a:lnTo>
                    <a:pt x="2365" y="1815"/>
                  </a:lnTo>
                  <a:lnTo>
                    <a:pt x="2346" y="1817"/>
                  </a:lnTo>
                  <a:lnTo>
                    <a:pt x="2328" y="1821"/>
                  </a:lnTo>
                  <a:lnTo>
                    <a:pt x="2310" y="1821"/>
                  </a:lnTo>
                  <a:lnTo>
                    <a:pt x="2291" y="1821"/>
                  </a:lnTo>
                  <a:lnTo>
                    <a:pt x="2275" y="1817"/>
                  </a:lnTo>
                  <a:lnTo>
                    <a:pt x="2258" y="1810"/>
                  </a:lnTo>
                  <a:lnTo>
                    <a:pt x="2246" y="1799"/>
                  </a:lnTo>
                  <a:lnTo>
                    <a:pt x="2235" y="1782"/>
                  </a:lnTo>
                  <a:lnTo>
                    <a:pt x="2218" y="1777"/>
                  </a:lnTo>
                  <a:lnTo>
                    <a:pt x="2202" y="1775"/>
                  </a:lnTo>
                  <a:lnTo>
                    <a:pt x="2187" y="1777"/>
                  </a:lnTo>
                  <a:lnTo>
                    <a:pt x="2172" y="1780"/>
                  </a:lnTo>
                  <a:lnTo>
                    <a:pt x="2159" y="1784"/>
                  </a:lnTo>
                  <a:lnTo>
                    <a:pt x="2145" y="1790"/>
                  </a:lnTo>
                  <a:lnTo>
                    <a:pt x="2130" y="1793"/>
                  </a:lnTo>
                  <a:lnTo>
                    <a:pt x="2115" y="1795"/>
                  </a:lnTo>
                  <a:lnTo>
                    <a:pt x="2121" y="1806"/>
                  </a:lnTo>
                  <a:lnTo>
                    <a:pt x="2130" y="1819"/>
                  </a:lnTo>
                  <a:lnTo>
                    <a:pt x="2137" y="1830"/>
                  </a:lnTo>
                  <a:lnTo>
                    <a:pt x="2148" y="1841"/>
                  </a:lnTo>
                  <a:lnTo>
                    <a:pt x="2158" y="1852"/>
                  </a:lnTo>
                  <a:lnTo>
                    <a:pt x="2169" y="1863"/>
                  </a:lnTo>
                  <a:lnTo>
                    <a:pt x="2178" y="1872"/>
                  </a:lnTo>
                  <a:lnTo>
                    <a:pt x="2187" y="1881"/>
                  </a:lnTo>
                  <a:lnTo>
                    <a:pt x="2211" y="1909"/>
                  </a:lnTo>
                  <a:lnTo>
                    <a:pt x="2231" y="1942"/>
                  </a:lnTo>
                  <a:lnTo>
                    <a:pt x="2249" y="1975"/>
                  </a:lnTo>
                  <a:lnTo>
                    <a:pt x="2269" y="2008"/>
                  </a:lnTo>
                  <a:lnTo>
                    <a:pt x="2293" y="2037"/>
                  </a:lnTo>
                  <a:lnTo>
                    <a:pt x="2321" y="2059"/>
                  </a:lnTo>
                  <a:lnTo>
                    <a:pt x="2354" y="2072"/>
                  </a:lnTo>
                  <a:lnTo>
                    <a:pt x="2396" y="2072"/>
                  </a:lnTo>
                  <a:lnTo>
                    <a:pt x="2414" y="2081"/>
                  </a:lnTo>
                  <a:lnTo>
                    <a:pt x="2433" y="2090"/>
                  </a:lnTo>
                  <a:lnTo>
                    <a:pt x="2451" y="2099"/>
                  </a:lnTo>
                  <a:lnTo>
                    <a:pt x="2469" y="2109"/>
                  </a:lnTo>
                  <a:lnTo>
                    <a:pt x="2486" y="2120"/>
                  </a:lnTo>
                  <a:lnTo>
                    <a:pt x="2502" y="2131"/>
                  </a:lnTo>
                  <a:lnTo>
                    <a:pt x="2517" y="2145"/>
                  </a:lnTo>
                  <a:lnTo>
                    <a:pt x="2530" y="2164"/>
                  </a:lnTo>
                  <a:lnTo>
                    <a:pt x="2541" y="2188"/>
                  </a:lnTo>
                  <a:lnTo>
                    <a:pt x="2552" y="2211"/>
                  </a:lnTo>
                  <a:lnTo>
                    <a:pt x="2563" y="2237"/>
                  </a:lnTo>
                  <a:lnTo>
                    <a:pt x="2577" y="2261"/>
                  </a:lnTo>
                  <a:lnTo>
                    <a:pt x="2605" y="2237"/>
                  </a:lnTo>
                  <a:lnTo>
                    <a:pt x="2632" y="2213"/>
                  </a:lnTo>
                  <a:lnTo>
                    <a:pt x="2660" y="2188"/>
                  </a:lnTo>
                  <a:lnTo>
                    <a:pt x="2685" y="2162"/>
                  </a:lnTo>
                  <a:lnTo>
                    <a:pt x="2711" y="2136"/>
                  </a:lnTo>
                  <a:lnTo>
                    <a:pt x="2739" y="2111"/>
                  </a:lnTo>
                  <a:lnTo>
                    <a:pt x="2768" y="2088"/>
                  </a:lnTo>
                  <a:lnTo>
                    <a:pt x="2797" y="2066"/>
                  </a:lnTo>
                  <a:lnTo>
                    <a:pt x="2819" y="2066"/>
                  </a:lnTo>
                  <a:lnTo>
                    <a:pt x="2838" y="2074"/>
                  </a:lnTo>
                  <a:lnTo>
                    <a:pt x="2854" y="2087"/>
                  </a:lnTo>
                  <a:lnTo>
                    <a:pt x="2865" y="2103"/>
                  </a:lnTo>
                  <a:lnTo>
                    <a:pt x="2876" y="2122"/>
                  </a:lnTo>
                  <a:lnTo>
                    <a:pt x="2887" y="2142"/>
                  </a:lnTo>
                  <a:lnTo>
                    <a:pt x="2896" y="2160"/>
                  </a:lnTo>
                  <a:lnTo>
                    <a:pt x="2909" y="2175"/>
                  </a:lnTo>
                  <a:lnTo>
                    <a:pt x="2916" y="2173"/>
                  </a:lnTo>
                  <a:lnTo>
                    <a:pt x="2926" y="2169"/>
                  </a:lnTo>
                  <a:lnTo>
                    <a:pt x="2933" y="2167"/>
                  </a:lnTo>
                  <a:lnTo>
                    <a:pt x="2942" y="2166"/>
                  </a:lnTo>
                  <a:lnTo>
                    <a:pt x="2951" y="2166"/>
                  </a:lnTo>
                  <a:lnTo>
                    <a:pt x="2960" y="2166"/>
                  </a:lnTo>
                  <a:lnTo>
                    <a:pt x="2968" y="2167"/>
                  </a:lnTo>
                  <a:lnTo>
                    <a:pt x="2977" y="2173"/>
                  </a:lnTo>
                  <a:lnTo>
                    <a:pt x="3006" y="2211"/>
                  </a:lnTo>
                  <a:lnTo>
                    <a:pt x="3028" y="2250"/>
                  </a:lnTo>
                  <a:lnTo>
                    <a:pt x="3047" y="2292"/>
                  </a:lnTo>
                  <a:lnTo>
                    <a:pt x="3063" y="2336"/>
                  </a:lnTo>
                  <a:lnTo>
                    <a:pt x="3078" y="2378"/>
                  </a:lnTo>
                  <a:lnTo>
                    <a:pt x="3092" y="2422"/>
                  </a:lnTo>
                  <a:lnTo>
                    <a:pt x="3109" y="2464"/>
                  </a:lnTo>
                  <a:lnTo>
                    <a:pt x="3131" y="2505"/>
                  </a:lnTo>
                  <a:lnTo>
                    <a:pt x="3144" y="2527"/>
                  </a:lnTo>
                  <a:lnTo>
                    <a:pt x="3155" y="2549"/>
                  </a:lnTo>
                  <a:lnTo>
                    <a:pt x="3166" y="2573"/>
                  </a:lnTo>
                  <a:lnTo>
                    <a:pt x="3177" y="2595"/>
                  </a:lnTo>
                  <a:lnTo>
                    <a:pt x="3188" y="2617"/>
                  </a:lnTo>
                  <a:lnTo>
                    <a:pt x="3200" y="2639"/>
                  </a:lnTo>
                  <a:lnTo>
                    <a:pt x="3215" y="2661"/>
                  </a:lnTo>
                  <a:lnTo>
                    <a:pt x="3230" y="2681"/>
                  </a:lnTo>
                  <a:lnTo>
                    <a:pt x="3228" y="2684"/>
                  </a:lnTo>
                  <a:lnTo>
                    <a:pt x="3222" y="2688"/>
                  </a:lnTo>
                  <a:lnTo>
                    <a:pt x="3215" y="2690"/>
                  </a:lnTo>
                  <a:lnTo>
                    <a:pt x="3213" y="2692"/>
                  </a:lnTo>
                  <a:lnTo>
                    <a:pt x="3199" y="2670"/>
                  </a:lnTo>
                  <a:lnTo>
                    <a:pt x="3186" y="2648"/>
                  </a:lnTo>
                  <a:lnTo>
                    <a:pt x="3171" y="2626"/>
                  </a:lnTo>
                  <a:lnTo>
                    <a:pt x="3158" y="2606"/>
                  </a:lnTo>
                  <a:lnTo>
                    <a:pt x="3144" y="2584"/>
                  </a:lnTo>
                  <a:lnTo>
                    <a:pt x="3129" y="2563"/>
                  </a:lnTo>
                  <a:lnTo>
                    <a:pt x="3112" y="2543"/>
                  </a:lnTo>
                  <a:lnTo>
                    <a:pt x="3096" y="2525"/>
                  </a:lnTo>
                  <a:lnTo>
                    <a:pt x="3081" y="2525"/>
                  </a:lnTo>
                  <a:lnTo>
                    <a:pt x="3065" y="2523"/>
                  </a:lnTo>
                  <a:lnTo>
                    <a:pt x="3050" y="2519"/>
                  </a:lnTo>
                  <a:lnTo>
                    <a:pt x="3036" y="2512"/>
                  </a:lnTo>
                  <a:lnTo>
                    <a:pt x="3023" y="2505"/>
                  </a:lnTo>
                  <a:lnTo>
                    <a:pt x="3010" y="2494"/>
                  </a:lnTo>
                  <a:lnTo>
                    <a:pt x="2999" y="2481"/>
                  </a:lnTo>
                  <a:lnTo>
                    <a:pt x="2990" y="2468"/>
                  </a:lnTo>
                  <a:lnTo>
                    <a:pt x="2982" y="2486"/>
                  </a:lnTo>
                  <a:lnTo>
                    <a:pt x="2973" y="2505"/>
                  </a:lnTo>
                  <a:lnTo>
                    <a:pt x="2960" y="2519"/>
                  </a:lnTo>
                  <a:lnTo>
                    <a:pt x="2944" y="2530"/>
                  </a:lnTo>
                  <a:lnTo>
                    <a:pt x="2926" y="2532"/>
                  </a:lnTo>
                  <a:lnTo>
                    <a:pt x="2911" y="2523"/>
                  </a:lnTo>
                  <a:lnTo>
                    <a:pt x="2896" y="2510"/>
                  </a:lnTo>
                  <a:lnTo>
                    <a:pt x="2882" y="2496"/>
                  </a:lnTo>
                  <a:lnTo>
                    <a:pt x="2869" y="2485"/>
                  </a:lnTo>
                  <a:lnTo>
                    <a:pt x="2854" y="2479"/>
                  </a:lnTo>
                  <a:lnTo>
                    <a:pt x="2841" y="2485"/>
                  </a:lnTo>
                  <a:lnTo>
                    <a:pt x="2827" y="2505"/>
                  </a:lnTo>
                  <a:lnTo>
                    <a:pt x="2817" y="2521"/>
                  </a:lnTo>
                  <a:lnTo>
                    <a:pt x="2806" y="2540"/>
                  </a:lnTo>
                  <a:lnTo>
                    <a:pt x="2797" y="2556"/>
                  </a:lnTo>
                  <a:lnTo>
                    <a:pt x="2792" y="2574"/>
                  </a:lnTo>
                  <a:lnTo>
                    <a:pt x="2801" y="2595"/>
                  </a:lnTo>
                  <a:lnTo>
                    <a:pt x="2828" y="2651"/>
                  </a:lnTo>
                  <a:lnTo>
                    <a:pt x="2867" y="2730"/>
                  </a:lnTo>
                  <a:lnTo>
                    <a:pt x="2913" y="2824"/>
                  </a:lnTo>
                  <a:lnTo>
                    <a:pt x="2960" y="2923"/>
                  </a:lnTo>
                  <a:lnTo>
                    <a:pt x="3006" y="3014"/>
                  </a:lnTo>
                  <a:lnTo>
                    <a:pt x="3047" y="3090"/>
                  </a:lnTo>
                  <a:lnTo>
                    <a:pt x="3076" y="3139"/>
                  </a:lnTo>
                  <a:lnTo>
                    <a:pt x="3074" y="3143"/>
                  </a:lnTo>
                  <a:lnTo>
                    <a:pt x="3069" y="3148"/>
                  </a:lnTo>
                  <a:lnTo>
                    <a:pt x="3063" y="3150"/>
                  </a:lnTo>
                  <a:lnTo>
                    <a:pt x="3061" y="3152"/>
                  </a:lnTo>
                  <a:lnTo>
                    <a:pt x="3039" y="3113"/>
                  </a:lnTo>
                  <a:lnTo>
                    <a:pt x="3008" y="3055"/>
                  </a:lnTo>
                  <a:lnTo>
                    <a:pt x="2971" y="2985"/>
                  </a:lnTo>
                  <a:lnTo>
                    <a:pt x="2933" y="2910"/>
                  </a:lnTo>
                  <a:lnTo>
                    <a:pt x="2898" y="2838"/>
                  </a:lnTo>
                  <a:lnTo>
                    <a:pt x="2867" y="2778"/>
                  </a:lnTo>
                  <a:lnTo>
                    <a:pt x="2847" y="2738"/>
                  </a:lnTo>
                  <a:lnTo>
                    <a:pt x="2839" y="2721"/>
                  </a:lnTo>
                  <a:lnTo>
                    <a:pt x="2819" y="2672"/>
                  </a:lnTo>
                  <a:lnTo>
                    <a:pt x="2797" y="2622"/>
                  </a:lnTo>
                  <a:lnTo>
                    <a:pt x="2773" y="2573"/>
                  </a:lnTo>
                  <a:lnTo>
                    <a:pt x="2746" y="2527"/>
                  </a:lnTo>
                  <a:lnTo>
                    <a:pt x="2717" y="2481"/>
                  </a:lnTo>
                  <a:lnTo>
                    <a:pt x="2682" y="2439"/>
                  </a:lnTo>
                  <a:lnTo>
                    <a:pt x="2643" y="2400"/>
                  </a:lnTo>
                  <a:lnTo>
                    <a:pt x="2597" y="2365"/>
                  </a:lnTo>
                  <a:lnTo>
                    <a:pt x="2586" y="2351"/>
                  </a:lnTo>
                  <a:lnTo>
                    <a:pt x="2575" y="2342"/>
                  </a:lnTo>
                  <a:lnTo>
                    <a:pt x="2561" y="2332"/>
                  </a:lnTo>
                  <a:lnTo>
                    <a:pt x="2548" y="2325"/>
                  </a:lnTo>
                  <a:lnTo>
                    <a:pt x="2541" y="2336"/>
                  </a:lnTo>
                  <a:lnTo>
                    <a:pt x="2535" y="2349"/>
                  </a:lnTo>
                  <a:lnTo>
                    <a:pt x="2528" y="2362"/>
                  </a:lnTo>
                  <a:lnTo>
                    <a:pt x="2515" y="2367"/>
                  </a:lnTo>
                  <a:lnTo>
                    <a:pt x="2499" y="2365"/>
                  </a:lnTo>
                  <a:lnTo>
                    <a:pt x="2482" y="2360"/>
                  </a:lnTo>
                  <a:lnTo>
                    <a:pt x="2469" y="2351"/>
                  </a:lnTo>
                  <a:lnTo>
                    <a:pt x="2456" y="2340"/>
                  </a:lnTo>
                  <a:lnTo>
                    <a:pt x="2444" y="2329"/>
                  </a:lnTo>
                  <a:lnTo>
                    <a:pt x="2431" y="2320"/>
                  </a:lnTo>
                  <a:lnTo>
                    <a:pt x="2416" y="2310"/>
                  </a:lnTo>
                  <a:lnTo>
                    <a:pt x="2401" y="2307"/>
                  </a:lnTo>
                  <a:lnTo>
                    <a:pt x="2389" y="2323"/>
                  </a:lnTo>
                  <a:lnTo>
                    <a:pt x="2374" y="2340"/>
                  </a:lnTo>
                  <a:lnTo>
                    <a:pt x="2361" y="2358"/>
                  </a:lnTo>
                  <a:lnTo>
                    <a:pt x="2350" y="2376"/>
                  </a:lnTo>
                  <a:lnTo>
                    <a:pt x="2339" y="2395"/>
                  </a:lnTo>
                  <a:lnTo>
                    <a:pt x="2328" y="2413"/>
                  </a:lnTo>
                  <a:lnTo>
                    <a:pt x="2319" y="2433"/>
                  </a:lnTo>
                  <a:lnTo>
                    <a:pt x="2312" y="2453"/>
                  </a:lnTo>
                  <a:lnTo>
                    <a:pt x="2304" y="2457"/>
                  </a:lnTo>
                  <a:lnTo>
                    <a:pt x="2297" y="2461"/>
                  </a:lnTo>
                  <a:lnTo>
                    <a:pt x="2288" y="2461"/>
                  </a:lnTo>
                  <a:lnTo>
                    <a:pt x="2280" y="2457"/>
                  </a:lnTo>
                  <a:lnTo>
                    <a:pt x="2257" y="2437"/>
                  </a:lnTo>
                  <a:lnTo>
                    <a:pt x="2235" y="2415"/>
                  </a:lnTo>
                  <a:lnTo>
                    <a:pt x="2213" y="2393"/>
                  </a:lnTo>
                  <a:lnTo>
                    <a:pt x="2192" y="2371"/>
                  </a:lnTo>
                  <a:lnTo>
                    <a:pt x="2174" y="2347"/>
                  </a:lnTo>
                  <a:lnTo>
                    <a:pt x="2156" y="2321"/>
                  </a:lnTo>
                  <a:lnTo>
                    <a:pt x="2141" y="2296"/>
                  </a:lnTo>
                  <a:lnTo>
                    <a:pt x="2130" y="2268"/>
                  </a:lnTo>
                  <a:lnTo>
                    <a:pt x="2123" y="2257"/>
                  </a:lnTo>
                  <a:lnTo>
                    <a:pt x="2114" y="2246"/>
                  </a:lnTo>
                  <a:lnTo>
                    <a:pt x="2103" y="2237"/>
                  </a:lnTo>
                  <a:lnTo>
                    <a:pt x="2092" y="2228"/>
                  </a:lnTo>
                  <a:lnTo>
                    <a:pt x="2081" y="2219"/>
                  </a:lnTo>
                  <a:lnTo>
                    <a:pt x="2070" y="2211"/>
                  </a:lnTo>
                  <a:lnTo>
                    <a:pt x="2059" y="2204"/>
                  </a:lnTo>
                  <a:lnTo>
                    <a:pt x="2048" y="2197"/>
                  </a:lnTo>
                  <a:lnTo>
                    <a:pt x="2026" y="2208"/>
                  </a:lnTo>
                  <a:lnTo>
                    <a:pt x="2009" y="2222"/>
                  </a:lnTo>
                  <a:lnTo>
                    <a:pt x="1996" y="2239"/>
                  </a:lnTo>
                  <a:lnTo>
                    <a:pt x="1987" y="2257"/>
                  </a:lnTo>
                  <a:lnTo>
                    <a:pt x="1976" y="2276"/>
                  </a:lnTo>
                  <a:lnTo>
                    <a:pt x="1965" y="2294"/>
                  </a:lnTo>
                  <a:lnTo>
                    <a:pt x="1952" y="2309"/>
                  </a:lnTo>
                  <a:lnTo>
                    <a:pt x="1934" y="2323"/>
                  </a:lnTo>
                  <a:lnTo>
                    <a:pt x="1918" y="2325"/>
                  </a:lnTo>
                  <a:lnTo>
                    <a:pt x="1903" y="2321"/>
                  </a:lnTo>
                  <a:lnTo>
                    <a:pt x="1890" y="2316"/>
                  </a:lnTo>
                  <a:lnTo>
                    <a:pt x="1875" y="2309"/>
                  </a:lnTo>
                  <a:lnTo>
                    <a:pt x="1861" y="2303"/>
                  </a:lnTo>
                  <a:lnTo>
                    <a:pt x="1848" y="2299"/>
                  </a:lnTo>
                  <a:lnTo>
                    <a:pt x="1833" y="2301"/>
                  </a:lnTo>
                  <a:lnTo>
                    <a:pt x="1817" y="2307"/>
                  </a:lnTo>
                  <a:lnTo>
                    <a:pt x="1797" y="2310"/>
                  </a:lnTo>
                  <a:lnTo>
                    <a:pt x="1780" y="2320"/>
                  </a:lnTo>
                  <a:lnTo>
                    <a:pt x="1765" y="2332"/>
                  </a:lnTo>
                  <a:lnTo>
                    <a:pt x="1751" y="2345"/>
                  </a:lnTo>
                  <a:lnTo>
                    <a:pt x="1738" y="2362"/>
                  </a:lnTo>
                  <a:lnTo>
                    <a:pt x="1725" y="2378"/>
                  </a:lnTo>
                  <a:lnTo>
                    <a:pt x="1712" y="2393"/>
                  </a:lnTo>
                  <a:lnTo>
                    <a:pt x="1699" y="2408"/>
                  </a:lnTo>
                  <a:lnTo>
                    <a:pt x="1483" y="2745"/>
                  </a:lnTo>
                  <a:lnTo>
                    <a:pt x="1469" y="2767"/>
                  </a:lnTo>
                  <a:lnTo>
                    <a:pt x="1452" y="2789"/>
                  </a:lnTo>
                  <a:lnTo>
                    <a:pt x="1436" y="2811"/>
                  </a:lnTo>
                  <a:lnTo>
                    <a:pt x="1417" y="2831"/>
                  </a:lnTo>
                  <a:lnTo>
                    <a:pt x="1399" y="2851"/>
                  </a:lnTo>
                  <a:lnTo>
                    <a:pt x="1379" y="2871"/>
                  </a:lnTo>
                  <a:lnTo>
                    <a:pt x="1359" y="2890"/>
                  </a:lnTo>
                  <a:lnTo>
                    <a:pt x="1337" y="2908"/>
                  </a:lnTo>
                  <a:lnTo>
                    <a:pt x="1322" y="2914"/>
                  </a:lnTo>
                  <a:lnTo>
                    <a:pt x="1307" y="2915"/>
                  </a:lnTo>
                  <a:lnTo>
                    <a:pt x="1293" y="2914"/>
                  </a:lnTo>
                  <a:lnTo>
                    <a:pt x="1278" y="2908"/>
                  </a:lnTo>
                  <a:lnTo>
                    <a:pt x="1265" y="2903"/>
                  </a:lnTo>
                  <a:lnTo>
                    <a:pt x="1252" y="2895"/>
                  </a:lnTo>
                  <a:lnTo>
                    <a:pt x="1239" y="2884"/>
                  </a:lnTo>
                  <a:lnTo>
                    <a:pt x="1228" y="2875"/>
                  </a:lnTo>
                  <a:lnTo>
                    <a:pt x="1206" y="2849"/>
                  </a:lnTo>
                  <a:lnTo>
                    <a:pt x="1190" y="2824"/>
                  </a:lnTo>
                  <a:lnTo>
                    <a:pt x="1177" y="2796"/>
                  </a:lnTo>
                  <a:lnTo>
                    <a:pt x="1164" y="2769"/>
                  </a:lnTo>
                  <a:lnTo>
                    <a:pt x="1155" y="2741"/>
                  </a:lnTo>
                  <a:lnTo>
                    <a:pt x="1144" y="2714"/>
                  </a:lnTo>
                  <a:lnTo>
                    <a:pt x="1131" y="2686"/>
                  </a:lnTo>
                  <a:lnTo>
                    <a:pt x="1117" y="2659"/>
                  </a:lnTo>
                  <a:lnTo>
                    <a:pt x="1096" y="2617"/>
                  </a:lnTo>
                  <a:lnTo>
                    <a:pt x="1076" y="2573"/>
                  </a:lnTo>
                  <a:lnTo>
                    <a:pt x="1054" y="2527"/>
                  </a:lnTo>
                  <a:lnTo>
                    <a:pt x="1029" y="2485"/>
                  </a:lnTo>
                  <a:lnTo>
                    <a:pt x="999" y="2446"/>
                  </a:lnTo>
                  <a:lnTo>
                    <a:pt x="963" y="2415"/>
                  </a:lnTo>
                  <a:lnTo>
                    <a:pt x="921" y="2393"/>
                  </a:lnTo>
                  <a:lnTo>
                    <a:pt x="871" y="2384"/>
                  </a:lnTo>
                  <a:lnTo>
                    <a:pt x="849" y="2391"/>
                  </a:lnTo>
                  <a:lnTo>
                    <a:pt x="829" y="2408"/>
                  </a:lnTo>
                  <a:lnTo>
                    <a:pt x="809" y="2424"/>
                  </a:lnTo>
                  <a:lnTo>
                    <a:pt x="789" y="2442"/>
                  </a:lnTo>
                  <a:lnTo>
                    <a:pt x="768" y="2459"/>
                  </a:lnTo>
                  <a:lnTo>
                    <a:pt x="748" y="2475"/>
                  </a:lnTo>
                  <a:lnTo>
                    <a:pt x="728" y="2492"/>
                  </a:lnTo>
                  <a:lnTo>
                    <a:pt x="710" y="2508"/>
                  </a:lnTo>
                  <a:lnTo>
                    <a:pt x="691" y="2525"/>
                  </a:lnTo>
                  <a:lnTo>
                    <a:pt x="680" y="2527"/>
                  </a:lnTo>
                  <a:lnTo>
                    <a:pt x="671" y="2525"/>
                  </a:lnTo>
                  <a:lnTo>
                    <a:pt x="660" y="2525"/>
                  </a:lnTo>
                  <a:lnTo>
                    <a:pt x="651" y="2523"/>
                  </a:lnTo>
                  <a:lnTo>
                    <a:pt x="642" y="2519"/>
                  </a:lnTo>
                  <a:lnTo>
                    <a:pt x="633" y="2514"/>
                  </a:lnTo>
                  <a:lnTo>
                    <a:pt x="625" y="2508"/>
                  </a:lnTo>
                  <a:lnTo>
                    <a:pt x="618" y="2501"/>
                  </a:lnTo>
                  <a:lnTo>
                    <a:pt x="607" y="2485"/>
                  </a:lnTo>
                  <a:lnTo>
                    <a:pt x="598" y="2466"/>
                  </a:lnTo>
                  <a:lnTo>
                    <a:pt x="587" y="2450"/>
                  </a:lnTo>
                  <a:lnTo>
                    <a:pt x="578" y="2431"/>
                  </a:lnTo>
                  <a:lnTo>
                    <a:pt x="569" y="2413"/>
                  </a:lnTo>
                  <a:lnTo>
                    <a:pt x="563" y="2395"/>
                  </a:lnTo>
                  <a:lnTo>
                    <a:pt x="558" y="2376"/>
                  </a:lnTo>
                  <a:lnTo>
                    <a:pt x="554" y="2356"/>
                  </a:lnTo>
                  <a:lnTo>
                    <a:pt x="547" y="2345"/>
                  </a:lnTo>
                  <a:lnTo>
                    <a:pt x="541" y="2334"/>
                  </a:lnTo>
                  <a:lnTo>
                    <a:pt x="534" y="2325"/>
                  </a:lnTo>
                  <a:lnTo>
                    <a:pt x="523" y="2318"/>
                  </a:lnTo>
                  <a:lnTo>
                    <a:pt x="506" y="2338"/>
                  </a:lnTo>
                  <a:lnTo>
                    <a:pt x="490" y="2358"/>
                  </a:lnTo>
                  <a:lnTo>
                    <a:pt x="475" y="2380"/>
                  </a:lnTo>
                  <a:lnTo>
                    <a:pt x="459" y="2400"/>
                  </a:lnTo>
                  <a:lnTo>
                    <a:pt x="442" y="2422"/>
                  </a:lnTo>
                  <a:lnTo>
                    <a:pt x="426" y="2442"/>
                  </a:lnTo>
                  <a:lnTo>
                    <a:pt x="406" y="2461"/>
                  </a:lnTo>
                  <a:lnTo>
                    <a:pt x="385" y="2477"/>
                  </a:lnTo>
                  <a:lnTo>
                    <a:pt x="365" y="2486"/>
                  </a:lnTo>
                  <a:lnTo>
                    <a:pt x="341" y="2514"/>
                  </a:lnTo>
                  <a:lnTo>
                    <a:pt x="312" y="2556"/>
                  </a:lnTo>
                  <a:lnTo>
                    <a:pt x="283" y="2607"/>
                  </a:lnTo>
                  <a:lnTo>
                    <a:pt x="250" y="2666"/>
                  </a:lnTo>
                  <a:lnTo>
                    <a:pt x="219" y="2727"/>
                  </a:lnTo>
                  <a:lnTo>
                    <a:pt x="189" y="2783"/>
                  </a:lnTo>
                  <a:lnTo>
                    <a:pt x="162" y="2835"/>
                  </a:lnTo>
                  <a:lnTo>
                    <a:pt x="156" y="2835"/>
                  </a:lnTo>
                  <a:lnTo>
                    <a:pt x="149" y="2831"/>
                  </a:lnTo>
                  <a:lnTo>
                    <a:pt x="143" y="2826"/>
                  </a:lnTo>
                  <a:lnTo>
                    <a:pt x="142" y="2824"/>
                  </a:lnTo>
                  <a:lnTo>
                    <a:pt x="261" y="2606"/>
                  </a:lnTo>
                  <a:lnTo>
                    <a:pt x="270" y="2584"/>
                  </a:lnTo>
                  <a:lnTo>
                    <a:pt x="279" y="2562"/>
                  </a:lnTo>
                  <a:lnTo>
                    <a:pt x="292" y="2540"/>
                  </a:lnTo>
                  <a:lnTo>
                    <a:pt x="305" y="2519"/>
                  </a:lnTo>
                  <a:lnTo>
                    <a:pt x="319" y="2499"/>
                  </a:lnTo>
                  <a:lnTo>
                    <a:pt x="336" y="2483"/>
                  </a:lnTo>
                  <a:lnTo>
                    <a:pt x="356" y="2470"/>
                  </a:lnTo>
                  <a:lnTo>
                    <a:pt x="380" y="2463"/>
                  </a:lnTo>
                  <a:lnTo>
                    <a:pt x="398" y="2444"/>
                  </a:lnTo>
                  <a:lnTo>
                    <a:pt x="417" y="2420"/>
                  </a:lnTo>
                  <a:lnTo>
                    <a:pt x="437" y="2395"/>
                  </a:lnTo>
                  <a:lnTo>
                    <a:pt x="455" y="2369"/>
                  </a:lnTo>
                  <a:lnTo>
                    <a:pt x="472" y="2345"/>
                  </a:lnTo>
                  <a:lnTo>
                    <a:pt x="484" y="2325"/>
                  </a:lnTo>
                  <a:lnTo>
                    <a:pt x="492" y="2312"/>
                  </a:lnTo>
                  <a:lnTo>
                    <a:pt x="495" y="2307"/>
                  </a:lnTo>
                  <a:lnTo>
                    <a:pt x="472" y="2303"/>
                  </a:lnTo>
                  <a:lnTo>
                    <a:pt x="448" y="2307"/>
                  </a:lnTo>
                  <a:lnTo>
                    <a:pt x="422" y="2312"/>
                  </a:lnTo>
                  <a:lnTo>
                    <a:pt x="398" y="2320"/>
                  </a:lnTo>
                  <a:lnTo>
                    <a:pt x="374" y="2323"/>
                  </a:lnTo>
                  <a:lnTo>
                    <a:pt x="351" y="2321"/>
                  </a:lnTo>
                  <a:lnTo>
                    <a:pt x="330" y="2310"/>
                  </a:lnTo>
                  <a:lnTo>
                    <a:pt x="312" y="2288"/>
                  </a:lnTo>
                  <a:lnTo>
                    <a:pt x="296" y="2290"/>
                  </a:lnTo>
                  <a:lnTo>
                    <a:pt x="279" y="2298"/>
                  </a:lnTo>
                  <a:lnTo>
                    <a:pt x="264" y="2305"/>
                  </a:lnTo>
                  <a:lnTo>
                    <a:pt x="250" y="2314"/>
                  </a:lnTo>
                  <a:lnTo>
                    <a:pt x="235" y="2323"/>
                  </a:lnTo>
                  <a:lnTo>
                    <a:pt x="219" y="2329"/>
                  </a:lnTo>
                  <a:lnTo>
                    <a:pt x="202" y="2331"/>
                  </a:lnTo>
                  <a:lnTo>
                    <a:pt x="184" y="2325"/>
                  </a:lnTo>
                  <a:lnTo>
                    <a:pt x="167" y="2318"/>
                  </a:lnTo>
                  <a:lnTo>
                    <a:pt x="149" y="2309"/>
                  </a:lnTo>
                  <a:lnTo>
                    <a:pt x="131" y="2296"/>
                  </a:lnTo>
                  <a:lnTo>
                    <a:pt x="112" y="2283"/>
                  </a:lnTo>
                  <a:lnTo>
                    <a:pt x="94" y="2272"/>
                  </a:lnTo>
                  <a:lnTo>
                    <a:pt x="81" y="2263"/>
                  </a:lnTo>
                  <a:lnTo>
                    <a:pt x="72" y="2255"/>
                  </a:lnTo>
                  <a:lnTo>
                    <a:pt x="68" y="2254"/>
                  </a:lnTo>
                  <a:lnTo>
                    <a:pt x="59" y="2257"/>
                  </a:lnTo>
                  <a:lnTo>
                    <a:pt x="50" y="2265"/>
                  </a:lnTo>
                  <a:lnTo>
                    <a:pt x="43" y="2272"/>
                  </a:lnTo>
                  <a:lnTo>
                    <a:pt x="37" y="2279"/>
                  </a:lnTo>
                  <a:lnTo>
                    <a:pt x="30" y="2287"/>
                  </a:lnTo>
                  <a:lnTo>
                    <a:pt x="24" y="2292"/>
                  </a:lnTo>
                  <a:lnTo>
                    <a:pt x="17" y="2296"/>
                  </a:lnTo>
                  <a:lnTo>
                    <a:pt x="8" y="2298"/>
                  </a:lnTo>
                  <a:lnTo>
                    <a:pt x="6" y="2296"/>
                  </a:lnTo>
                  <a:lnTo>
                    <a:pt x="2" y="2290"/>
                  </a:lnTo>
                  <a:lnTo>
                    <a:pt x="0" y="2285"/>
                  </a:lnTo>
                  <a:lnTo>
                    <a:pt x="0" y="2283"/>
                  </a:lnTo>
                  <a:lnTo>
                    <a:pt x="11" y="2274"/>
                  </a:lnTo>
                  <a:lnTo>
                    <a:pt x="22" y="2263"/>
                  </a:lnTo>
                  <a:lnTo>
                    <a:pt x="33" y="2254"/>
                  </a:lnTo>
                  <a:lnTo>
                    <a:pt x="46" y="2246"/>
                  </a:lnTo>
                  <a:lnTo>
                    <a:pt x="57" y="2239"/>
                  </a:lnTo>
                  <a:lnTo>
                    <a:pt x="70" y="2232"/>
                  </a:lnTo>
                  <a:lnTo>
                    <a:pt x="83" y="2228"/>
                  </a:lnTo>
                  <a:lnTo>
                    <a:pt x="96" y="2226"/>
                  </a:lnTo>
                  <a:lnTo>
                    <a:pt x="264" y="2087"/>
                  </a:lnTo>
                  <a:lnTo>
                    <a:pt x="279" y="2081"/>
                  </a:lnTo>
                  <a:lnTo>
                    <a:pt x="294" y="2081"/>
                  </a:lnTo>
                  <a:lnTo>
                    <a:pt x="308" y="2085"/>
                  </a:lnTo>
                  <a:lnTo>
                    <a:pt x="323" y="2090"/>
                  </a:lnTo>
                  <a:lnTo>
                    <a:pt x="336" y="2099"/>
                  </a:lnTo>
                  <a:lnTo>
                    <a:pt x="349" y="2109"/>
                  </a:lnTo>
                  <a:lnTo>
                    <a:pt x="362" y="2120"/>
                  </a:lnTo>
                  <a:lnTo>
                    <a:pt x="374" y="2129"/>
                  </a:lnTo>
                  <a:lnTo>
                    <a:pt x="530" y="2026"/>
                  </a:lnTo>
                  <a:lnTo>
                    <a:pt x="547" y="2026"/>
                  </a:lnTo>
                  <a:lnTo>
                    <a:pt x="563" y="2030"/>
                  </a:lnTo>
                  <a:lnTo>
                    <a:pt x="580" y="2035"/>
                  </a:lnTo>
                  <a:lnTo>
                    <a:pt x="592" y="2044"/>
                  </a:lnTo>
                  <a:lnTo>
                    <a:pt x="607" y="2054"/>
                  </a:lnTo>
                  <a:lnTo>
                    <a:pt x="618" y="2066"/>
                  </a:lnTo>
                  <a:lnTo>
                    <a:pt x="631" y="2079"/>
                  </a:lnTo>
                  <a:lnTo>
                    <a:pt x="642" y="2092"/>
                  </a:lnTo>
                  <a:lnTo>
                    <a:pt x="647" y="2081"/>
                  </a:lnTo>
                  <a:lnTo>
                    <a:pt x="655" y="2072"/>
                  </a:lnTo>
                  <a:lnTo>
                    <a:pt x="664" y="2061"/>
                  </a:lnTo>
                  <a:lnTo>
                    <a:pt x="673" y="2052"/>
                  </a:lnTo>
                  <a:lnTo>
                    <a:pt x="679" y="2041"/>
                  </a:lnTo>
                  <a:lnTo>
                    <a:pt x="682" y="2030"/>
                  </a:lnTo>
                  <a:lnTo>
                    <a:pt x="682" y="2017"/>
                  </a:lnTo>
                  <a:lnTo>
                    <a:pt x="675" y="2004"/>
                  </a:lnTo>
                  <a:lnTo>
                    <a:pt x="668" y="1967"/>
                  </a:lnTo>
                  <a:lnTo>
                    <a:pt x="660" y="1933"/>
                  </a:lnTo>
                  <a:lnTo>
                    <a:pt x="655" y="1896"/>
                  </a:lnTo>
                  <a:lnTo>
                    <a:pt x="649" y="1859"/>
                  </a:lnTo>
                  <a:lnTo>
                    <a:pt x="644" y="1823"/>
                  </a:lnTo>
                  <a:lnTo>
                    <a:pt x="638" y="1788"/>
                  </a:lnTo>
                  <a:lnTo>
                    <a:pt x="629" y="1753"/>
                  </a:lnTo>
                  <a:lnTo>
                    <a:pt x="618" y="1718"/>
                  </a:lnTo>
                  <a:lnTo>
                    <a:pt x="591" y="1725"/>
                  </a:lnTo>
                  <a:lnTo>
                    <a:pt x="565" y="1733"/>
                  </a:lnTo>
                  <a:lnTo>
                    <a:pt x="539" y="1742"/>
                  </a:lnTo>
                  <a:lnTo>
                    <a:pt x="514" y="1751"/>
                  </a:lnTo>
                  <a:lnTo>
                    <a:pt x="488" y="1760"/>
                  </a:lnTo>
                  <a:lnTo>
                    <a:pt x="462" y="1769"/>
                  </a:lnTo>
                  <a:lnTo>
                    <a:pt x="437" y="1779"/>
                  </a:lnTo>
                  <a:lnTo>
                    <a:pt x="413" y="1788"/>
                  </a:lnTo>
                  <a:lnTo>
                    <a:pt x="387" y="1799"/>
                  </a:lnTo>
                  <a:lnTo>
                    <a:pt x="363" y="1810"/>
                  </a:lnTo>
                  <a:lnTo>
                    <a:pt x="338" y="1819"/>
                  </a:lnTo>
                  <a:lnTo>
                    <a:pt x="314" y="1830"/>
                  </a:lnTo>
                  <a:lnTo>
                    <a:pt x="288" y="1839"/>
                  </a:lnTo>
                  <a:lnTo>
                    <a:pt x="263" y="1850"/>
                  </a:lnTo>
                  <a:lnTo>
                    <a:pt x="237" y="1861"/>
                  </a:lnTo>
                  <a:lnTo>
                    <a:pt x="211" y="1870"/>
                  </a:lnTo>
                  <a:lnTo>
                    <a:pt x="202" y="1870"/>
                  </a:lnTo>
                  <a:lnTo>
                    <a:pt x="187" y="1870"/>
                  </a:lnTo>
                  <a:lnTo>
                    <a:pt x="173" y="1868"/>
                  </a:lnTo>
                  <a:lnTo>
                    <a:pt x="165" y="1863"/>
                  </a:lnTo>
                  <a:lnTo>
                    <a:pt x="138" y="1595"/>
                  </a:lnTo>
                  <a:lnTo>
                    <a:pt x="131" y="1542"/>
                  </a:lnTo>
                  <a:lnTo>
                    <a:pt x="121" y="1491"/>
                  </a:lnTo>
                  <a:lnTo>
                    <a:pt x="110" y="1439"/>
                  </a:lnTo>
                  <a:lnTo>
                    <a:pt x="98" y="1386"/>
                  </a:lnTo>
                  <a:lnTo>
                    <a:pt x="85" y="1337"/>
                  </a:lnTo>
                  <a:lnTo>
                    <a:pt x="72" y="1285"/>
                  </a:lnTo>
                  <a:lnTo>
                    <a:pt x="57" y="1234"/>
                  </a:lnTo>
                  <a:lnTo>
                    <a:pt x="43" y="1185"/>
                  </a:lnTo>
                  <a:lnTo>
                    <a:pt x="50" y="1168"/>
                  </a:lnTo>
                  <a:lnTo>
                    <a:pt x="57" y="1153"/>
                  </a:lnTo>
                  <a:lnTo>
                    <a:pt x="66" y="1137"/>
                  </a:lnTo>
                  <a:lnTo>
                    <a:pt x="74" y="1122"/>
                  </a:lnTo>
                  <a:lnTo>
                    <a:pt x="81" y="1108"/>
                  </a:lnTo>
                  <a:lnTo>
                    <a:pt x="87" y="1091"/>
                  </a:lnTo>
                  <a:lnTo>
                    <a:pt x="94" y="1076"/>
                  </a:lnTo>
                  <a:lnTo>
                    <a:pt x="99" y="1060"/>
                  </a:lnTo>
                  <a:lnTo>
                    <a:pt x="120" y="1054"/>
                  </a:lnTo>
                  <a:lnTo>
                    <a:pt x="140" y="1049"/>
                  </a:lnTo>
                  <a:lnTo>
                    <a:pt x="160" y="1045"/>
                  </a:lnTo>
                  <a:lnTo>
                    <a:pt x="180" y="1040"/>
                  </a:lnTo>
                  <a:lnTo>
                    <a:pt x="200" y="1038"/>
                  </a:lnTo>
                  <a:lnTo>
                    <a:pt x="220" y="1034"/>
                  </a:lnTo>
                  <a:lnTo>
                    <a:pt x="241" y="1032"/>
                  </a:lnTo>
                  <a:lnTo>
                    <a:pt x="263" y="1032"/>
                  </a:lnTo>
                  <a:lnTo>
                    <a:pt x="913" y="882"/>
                  </a:lnTo>
                  <a:lnTo>
                    <a:pt x="924" y="878"/>
                  </a:lnTo>
                  <a:lnTo>
                    <a:pt x="935" y="876"/>
                  </a:lnTo>
                  <a:lnTo>
                    <a:pt x="943" y="876"/>
                  </a:lnTo>
                  <a:lnTo>
                    <a:pt x="952" y="875"/>
                  </a:lnTo>
                  <a:lnTo>
                    <a:pt x="959" y="873"/>
                  </a:lnTo>
                  <a:lnTo>
                    <a:pt x="965" y="871"/>
                  </a:lnTo>
                  <a:lnTo>
                    <a:pt x="972" y="867"/>
                  </a:lnTo>
                  <a:lnTo>
                    <a:pt x="979" y="862"/>
                  </a:lnTo>
                  <a:lnTo>
                    <a:pt x="988" y="816"/>
                  </a:lnTo>
                  <a:lnTo>
                    <a:pt x="999" y="770"/>
                  </a:lnTo>
                  <a:lnTo>
                    <a:pt x="1012" y="726"/>
                  </a:lnTo>
                  <a:lnTo>
                    <a:pt x="1030" y="684"/>
                  </a:lnTo>
                  <a:lnTo>
                    <a:pt x="1051" y="645"/>
                  </a:lnTo>
                  <a:lnTo>
                    <a:pt x="1076" y="607"/>
                  </a:lnTo>
                  <a:lnTo>
                    <a:pt x="1106" y="572"/>
                  </a:lnTo>
                  <a:lnTo>
                    <a:pt x="1140" y="539"/>
                  </a:lnTo>
                  <a:lnTo>
                    <a:pt x="1157" y="526"/>
                  </a:lnTo>
                  <a:lnTo>
                    <a:pt x="1175" y="515"/>
                  </a:lnTo>
                  <a:lnTo>
                    <a:pt x="1194" y="506"/>
                  </a:lnTo>
                  <a:lnTo>
                    <a:pt x="1212" y="497"/>
                  </a:lnTo>
                  <a:lnTo>
                    <a:pt x="1230" y="488"/>
                  </a:lnTo>
                  <a:lnTo>
                    <a:pt x="1249" y="480"/>
                  </a:lnTo>
                  <a:lnTo>
                    <a:pt x="1267" y="473"/>
                  </a:lnTo>
                  <a:lnTo>
                    <a:pt x="1287" y="468"/>
                  </a:lnTo>
                  <a:lnTo>
                    <a:pt x="1307" y="464"/>
                  </a:lnTo>
                  <a:lnTo>
                    <a:pt x="1327" y="460"/>
                  </a:lnTo>
                  <a:lnTo>
                    <a:pt x="1348" y="458"/>
                  </a:lnTo>
                  <a:lnTo>
                    <a:pt x="1368" y="457"/>
                  </a:lnTo>
                  <a:lnTo>
                    <a:pt x="1388" y="455"/>
                  </a:lnTo>
                  <a:lnTo>
                    <a:pt x="1408" y="455"/>
                  </a:lnTo>
                  <a:lnTo>
                    <a:pt x="1430" y="457"/>
                  </a:lnTo>
                  <a:lnTo>
                    <a:pt x="1450" y="458"/>
                  </a:lnTo>
                  <a:lnTo>
                    <a:pt x="1456" y="455"/>
                  </a:lnTo>
                  <a:lnTo>
                    <a:pt x="1458" y="451"/>
                  </a:lnTo>
                  <a:lnTo>
                    <a:pt x="1461" y="447"/>
                  </a:lnTo>
                  <a:lnTo>
                    <a:pt x="1465" y="442"/>
                  </a:lnTo>
                  <a:lnTo>
                    <a:pt x="1441" y="435"/>
                  </a:lnTo>
                  <a:lnTo>
                    <a:pt x="1417" y="427"/>
                  </a:lnTo>
                  <a:lnTo>
                    <a:pt x="1395" y="420"/>
                  </a:lnTo>
                  <a:lnTo>
                    <a:pt x="1371" y="411"/>
                  </a:lnTo>
                  <a:lnTo>
                    <a:pt x="1349" y="402"/>
                  </a:lnTo>
                  <a:lnTo>
                    <a:pt x="1327" y="392"/>
                  </a:lnTo>
                  <a:lnTo>
                    <a:pt x="1305" y="380"/>
                  </a:lnTo>
                  <a:lnTo>
                    <a:pt x="1285" y="367"/>
                  </a:lnTo>
                  <a:lnTo>
                    <a:pt x="1287" y="348"/>
                  </a:lnTo>
                  <a:lnTo>
                    <a:pt x="1285" y="332"/>
                  </a:lnTo>
                  <a:lnTo>
                    <a:pt x="1278" y="317"/>
                  </a:lnTo>
                  <a:lnTo>
                    <a:pt x="1263" y="304"/>
                  </a:lnTo>
                  <a:lnTo>
                    <a:pt x="1263" y="295"/>
                  </a:lnTo>
                  <a:lnTo>
                    <a:pt x="1287" y="273"/>
                  </a:lnTo>
                  <a:lnTo>
                    <a:pt x="1307" y="251"/>
                  </a:lnTo>
                  <a:lnTo>
                    <a:pt x="1326" y="226"/>
                  </a:lnTo>
                  <a:lnTo>
                    <a:pt x="1340" y="200"/>
                  </a:lnTo>
                  <a:lnTo>
                    <a:pt x="1355" y="176"/>
                  </a:lnTo>
                  <a:lnTo>
                    <a:pt x="1371" y="150"/>
                  </a:lnTo>
                  <a:lnTo>
                    <a:pt x="1386" y="125"/>
                  </a:lnTo>
                  <a:lnTo>
                    <a:pt x="1404" y="101"/>
                  </a:lnTo>
                  <a:lnTo>
                    <a:pt x="1399" y="88"/>
                  </a:lnTo>
                  <a:lnTo>
                    <a:pt x="1388" y="72"/>
                  </a:lnTo>
                  <a:lnTo>
                    <a:pt x="1381" y="57"/>
                  </a:lnTo>
                  <a:lnTo>
                    <a:pt x="1382" y="44"/>
                  </a:lnTo>
                  <a:lnTo>
                    <a:pt x="1412" y="35"/>
                  </a:lnTo>
                  <a:lnTo>
                    <a:pt x="1439" y="26"/>
                  </a:lnTo>
                  <a:lnTo>
                    <a:pt x="1465" y="18"/>
                  </a:lnTo>
                  <a:lnTo>
                    <a:pt x="1489" y="13"/>
                  </a:lnTo>
                  <a:lnTo>
                    <a:pt x="1513" y="7"/>
                  </a:lnTo>
                  <a:lnTo>
                    <a:pt x="1536" y="4"/>
                  </a:lnTo>
                  <a:lnTo>
                    <a:pt x="1562" y="0"/>
                  </a:lnTo>
                  <a:lnTo>
                    <a:pt x="1588" y="0"/>
                  </a:lnTo>
                  <a:lnTo>
                    <a:pt x="1602" y="2"/>
                  </a:lnTo>
                  <a:lnTo>
                    <a:pt x="1615" y="6"/>
                  </a:lnTo>
                  <a:lnTo>
                    <a:pt x="1630" y="13"/>
                  </a:lnTo>
                  <a:lnTo>
                    <a:pt x="1643" y="18"/>
                  </a:lnTo>
                  <a:lnTo>
                    <a:pt x="1655" y="24"/>
                  </a:lnTo>
                  <a:lnTo>
                    <a:pt x="1668" y="29"/>
                  </a:lnTo>
                  <a:lnTo>
                    <a:pt x="1683" y="31"/>
                  </a:lnTo>
                  <a:lnTo>
                    <a:pt x="1698"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53" name="Freeform 21">
              <a:extLst>
                <a:ext uri="{FF2B5EF4-FFF2-40B4-BE49-F238E27FC236}">
                  <a16:creationId xmlns:a16="http://schemas.microsoft.com/office/drawing/2014/main" id="{C8C79764-6BCF-691F-5F57-1E2D0405607E}"/>
                </a:ext>
              </a:extLst>
            </p:cNvPr>
            <p:cNvSpPr>
              <a:spLocks/>
            </p:cNvSpPr>
            <p:nvPr/>
          </p:nvSpPr>
          <p:spPr bwMode="auto">
            <a:xfrm>
              <a:off x="2538" y="2377"/>
              <a:ext cx="166" cy="142"/>
            </a:xfrm>
            <a:custGeom>
              <a:avLst/>
              <a:gdLst>
                <a:gd name="T0" fmla="*/ 157 w 331"/>
                <a:gd name="T1" fmla="*/ 27 h 282"/>
                <a:gd name="T2" fmla="*/ 176 w 331"/>
                <a:gd name="T3" fmla="*/ 29 h 282"/>
                <a:gd name="T4" fmla="*/ 192 w 331"/>
                <a:gd name="T5" fmla="*/ 29 h 282"/>
                <a:gd name="T6" fmla="*/ 210 w 331"/>
                <a:gd name="T7" fmla="*/ 31 h 282"/>
                <a:gd name="T8" fmla="*/ 229 w 331"/>
                <a:gd name="T9" fmla="*/ 33 h 282"/>
                <a:gd name="T10" fmla="*/ 245 w 331"/>
                <a:gd name="T11" fmla="*/ 35 h 282"/>
                <a:gd name="T12" fmla="*/ 264 w 331"/>
                <a:gd name="T13" fmla="*/ 35 h 282"/>
                <a:gd name="T14" fmla="*/ 280 w 331"/>
                <a:gd name="T15" fmla="*/ 35 h 282"/>
                <a:gd name="T16" fmla="*/ 298 w 331"/>
                <a:gd name="T17" fmla="*/ 33 h 282"/>
                <a:gd name="T18" fmla="*/ 322 w 331"/>
                <a:gd name="T19" fmla="*/ 71 h 282"/>
                <a:gd name="T20" fmla="*/ 331 w 331"/>
                <a:gd name="T21" fmla="*/ 117 h 282"/>
                <a:gd name="T22" fmla="*/ 328 w 331"/>
                <a:gd name="T23" fmla="*/ 165 h 282"/>
                <a:gd name="T24" fmla="*/ 313 w 331"/>
                <a:gd name="T25" fmla="*/ 209 h 282"/>
                <a:gd name="T26" fmla="*/ 293 w 331"/>
                <a:gd name="T27" fmla="*/ 225 h 282"/>
                <a:gd name="T28" fmla="*/ 269 w 331"/>
                <a:gd name="T29" fmla="*/ 236 h 282"/>
                <a:gd name="T30" fmla="*/ 245 w 331"/>
                <a:gd name="T31" fmla="*/ 244 h 282"/>
                <a:gd name="T32" fmla="*/ 221 w 331"/>
                <a:gd name="T33" fmla="*/ 251 h 282"/>
                <a:gd name="T34" fmla="*/ 196 w 331"/>
                <a:gd name="T35" fmla="*/ 255 h 282"/>
                <a:gd name="T36" fmla="*/ 172 w 331"/>
                <a:gd name="T37" fmla="*/ 262 h 282"/>
                <a:gd name="T38" fmla="*/ 146 w 331"/>
                <a:gd name="T39" fmla="*/ 269 h 282"/>
                <a:gd name="T40" fmla="*/ 124 w 331"/>
                <a:gd name="T41" fmla="*/ 282 h 282"/>
                <a:gd name="T42" fmla="*/ 113 w 331"/>
                <a:gd name="T43" fmla="*/ 277 h 282"/>
                <a:gd name="T44" fmla="*/ 102 w 331"/>
                <a:gd name="T45" fmla="*/ 267 h 282"/>
                <a:gd name="T46" fmla="*/ 93 w 331"/>
                <a:gd name="T47" fmla="*/ 256 h 282"/>
                <a:gd name="T48" fmla="*/ 84 w 331"/>
                <a:gd name="T49" fmla="*/ 245 h 282"/>
                <a:gd name="T50" fmla="*/ 73 w 331"/>
                <a:gd name="T51" fmla="*/ 234 h 282"/>
                <a:gd name="T52" fmla="*/ 64 w 331"/>
                <a:gd name="T53" fmla="*/ 222 h 282"/>
                <a:gd name="T54" fmla="*/ 53 w 331"/>
                <a:gd name="T55" fmla="*/ 212 h 282"/>
                <a:gd name="T56" fmla="*/ 42 w 331"/>
                <a:gd name="T57" fmla="*/ 203 h 282"/>
                <a:gd name="T58" fmla="*/ 16 w 331"/>
                <a:gd name="T59" fmla="*/ 174 h 282"/>
                <a:gd name="T60" fmla="*/ 3 w 331"/>
                <a:gd name="T61" fmla="*/ 139 h 282"/>
                <a:gd name="T62" fmla="*/ 0 w 331"/>
                <a:gd name="T63" fmla="*/ 102 h 282"/>
                <a:gd name="T64" fmla="*/ 7 w 331"/>
                <a:gd name="T65" fmla="*/ 64 h 282"/>
                <a:gd name="T66" fmla="*/ 16 w 331"/>
                <a:gd name="T67" fmla="*/ 46 h 282"/>
                <a:gd name="T68" fmla="*/ 25 w 331"/>
                <a:gd name="T69" fmla="*/ 29 h 282"/>
                <a:gd name="T70" fmla="*/ 36 w 331"/>
                <a:gd name="T71" fmla="*/ 14 h 282"/>
                <a:gd name="T72" fmla="*/ 47 w 331"/>
                <a:gd name="T73" fmla="*/ 0 h 282"/>
                <a:gd name="T74" fmla="*/ 62 w 331"/>
                <a:gd name="T75" fmla="*/ 3 h 282"/>
                <a:gd name="T76" fmla="*/ 77 w 331"/>
                <a:gd name="T77" fmla="*/ 5 h 282"/>
                <a:gd name="T78" fmla="*/ 91 w 331"/>
                <a:gd name="T79" fmla="*/ 7 h 282"/>
                <a:gd name="T80" fmla="*/ 106 w 331"/>
                <a:gd name="T81" fmla="*/ 7 h 282"/>
                <a:gd name="T82" fmla="*/ 121 w 331"/>
                <a:gd name="T83" fmla="*/ 9 h 282"/>
                <a:gd name="T84" fmla="*/ 133 w 331"/>
                <a:gd name="T85" fmla="*/ 13 h 282"/>
                <a:gd name="T86" fmla="*/ 146 w 331"/>
                <a:gd name="T87" fmla="*/ 18 h 282"/>
                <a:gd name="T88" fmla="*/ 157 w 331"/>
                <a:gd name="T89" fmla="*/ 2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31" h="282">
                  <a:moveTo>
                    <a:pt x="157" y="27"/>
                  </a:moveTo>
                  <a:lnTo>
                    <a:pt x="176" y="29"/>
                  </a:lnTo>
                  <a:lnTo>
                    <a:pt x="192" y="29"/>
                  </a:lnTo>
                  <a:lnTo>
                    <a:pt x="210" y="31"/>
                  </a:lnTo>
                  <a:lnTo>
                    <a:pt x="229" y="33"/>
                  </a:lnTo>
                  <a:lnTo>
                    <a:pt x="245" y="35"/>
                  </a:lnTo>
                  <a:lnTo>
                    <a:pt x="264" y="35"/>
                  </a:lnTo>
                  <a:lnTo>
                    <a:pt x="280" y="35"/>
                  </a:lnTo>
                  <a:lnTo>
                    <a:pt x="298" y="33"/>
                  </a:lnTo>
                  <a:lnTo>
                    <a:pt x="322" y="71"/>
                  </a:lnTo>
                  <a:lnTo>
                    <a:pt x="331" y="117"/>
                  </a:lnTo>
                  <a:lnTo>
                    <a:pt x="328" y="165"/>
                  </a:lnTo>
                  <a:lnTo>
                    <a:pt x="313" y="209"/>
                  </a:lnTo>
                  <a:lnTo>
                    <a:pt x="293" y="225"/>
                  </a:lnTo>
                  <a:lnTo>
                    <a:pt x="269" y="236"/>
                  </a:lnTo>
                  <a:lnTo>
                    <a:pt x="245" y="244"/>
                  </a:lnTo>
                  <a:lnTo>
                    <a:pt x="221" y="251"/>
                  </a:lnTo>
                  <a:lnTo>
                    <a:pt x="196" y="255"/>
                  </a:lnTo>
                  <a:lnTo>
                    <a:pt x="172" y="262"/>
                  </a:lnTo>
                  <a:lnTo>
                    <a:pt x="146" y="269"/>
                  </a:lnTo>
                  <a:lnTo>
                    <a:pt x="124" y="282"/>
                  </a:lnTo>
                  <a:lnTo>
                    <a:pt x="113" y="277"/>
                  </a:lnTo>
                  <a:lnTo>
                    <a:pt x="102" y="267"/>
                  </a:lnTo>
                  <a:lnTo>
                    <a:pt x="93" y="256"/>
                  </a:lnTo>
                  <a:lnTo>
                    <a:pt x="84" y="245"/>
                  </a:lnTo>
                  <a:lnTo>
                    <a:pt x="73" y="234"/>
                  </a:lnTo>
                  <a:lnTo>
                    <a:pt x="64" y="222"/>
                  </a:lnTo>
                  <a:lnTo>
                    <a:pt x="53" y="212"/>
                  </a:lnTo>
                  <a:lnTo>
                    <a:pt x="42" y="203"/>
                  </a:lnTo>
                  <a:lnTo>
                    <a:pt x="16" y="174"/>
                  </a:lnTo>
                  <a:lnTo>
                    <a:pt x="3" y="139"/>
                  </a:lnTo>
                  <a:lnTo>
                    <a:pt x="0" y="102"/>
                  </a:lnTo>
                  <a:lnTo>
                    <a:pt x="7" y="64"/>
                  </a:lnTo>
                  <a:lnTo>
                    <a:pt x="16" y="46"/>
                  </a:lnTo>
                  <a:lnTo>
                    <a:pt x="25" y="29"/>
                  </a:lnTo>
                  <a:lnTo>
                    <a:pt x="36" y="14"/>
                  </a:lnTo>
                  <a:lnTo>
                    <a:pt x="47" y="0"/>
                  </a:lnTo>
                  <a:lnTo>
                    <a:pt x="62" y="3"/>
                  </a:lnTo>
                  <a:lnTo>
                    <a:pt x="77" y="5"/>
                  </a:lnTo>
                  <a:lnTo>
                    <a:pt x="91" y="7"/>
                  </a:lnTo>
                  <a:lnTo>
                    <a:pt x="106" y="7"/>
                  </a:lnTo>
                  <a:lnTo>
                    <a:pt x="121" y="9"/>
                  </a:lnTo>
                  <a:lnTo>
                    <a:pt x="133" y="13"/>
                  </a:lnTo>
                  <a:lnTo>
                    <a:pt x="146" y="18"/>
                  </a:lnTo>
                  <a:lnTo>
                    <a:pt x="157"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54" name="Freeform 22">
              <a:extLst>
                <a:ext uri="{FF2B5EF4-FFF2-40B4-BE49-F238E27FC236}">
                  <a16:creationId xmlns:a16="http://schemas.microsoft.com/office/drawing/2014/main" id="{33A24598-269A-02F6-0D70-E62A3CE833F6}"/>
                </a:ext>
              </a:extLst>
            </p:cNvPr>
            <p:cNvSpPr>
              <a:spLocks/>
            </p:cNvSpPr>
            <p:nvPr/>
          </p:nvSpPr>
          <p:spPr bwMode="auto">
            <a:xfrm>
              <a:off x="2564" y="2406"/>
              <a:ext cx="24" cy="17"/>
            </a:xfrm>
            <a:custGeom>
              <a:avLst/>
              <a:gdLst>
                <a:gd name="T0" fmla="*/ 50 w 50"/>
                <a:gd name="T1" fmla="*/ 20 h 34"/>
                <a:gd name="T2" fmla="*/ 48 w 50"/>
                <a:gd name="T3" fmla="*/ 25 h 34"/>
                <a:gd name="T4" fmla="*/ 46 w 50"/>
                <a:gd name="T5" fmla="*/ 29 h 34"/>
                <a:gd name="T6" fmla="*/ 42 w 50"/>
                <a:gd name="T7" fmla="*/ 31 h 34"/>
                <a:gd name="T8" fmla="*/ 39 w 50"/>
                <a:gd name="T9" fmla="*/ 34 h 34"/>
                <a:gd name="T10" fmla="*/ 28 w 50"/>
                <a:gd name="T11" fmla="*/ 31 h 34"/>
                <a:gd name="T12" fmla="*/ 17 w 50"/>
                <a:gd name="T13" fmla="*/ 25 h 34"/>
                <a:gd name="T14" fmla="*/ 9 w 50"/>
                <a:gd name="T15" fmla="*/ 18 h 34"/>
                <a:gd name="T16" fmla="*/ 0 w 50"/>
                <a:gd name="T17" fmla="*/ 11 h 34"/>
                <a:gd name="T18" fmla="*/ 7 w 50"/>
                <a:gd name="T19" fmla="*/ 0 h 34"/>
                <a:gd name="T20" fmla="*/ 17 w 50"/>
                <a:gd name="T21" fmla="*/ 5 h 34"/>
                <a:gd name="T22" fmla="*/ 28 w 50"/>
                <a:gd name="T23" fmla="*/ 11 h 34"/>
                <a:gd name="T24" fmla="*/ 39 w 50"/>
                <a:gd name="T25" fmla="*/ 16 h 34"/>
                <a:gd name="T26" fmla="*/ 50 w 50"/>
                <a:gd name="T27" fmla="*/ 2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4">
                  <a:moveTo>
                    <a:pt x="50" y="20"/>
                  </a:moveTo>
                  <a:lnTo>
                    <a:pt x="48" y="25"/>
                  </a:lnTo>
                  <a:lnTo>
                    <a:pt x="46" y="29"/>
                  </a:lnTo>
                  <a:lnTo>
                    <a:pt x="42" y="31"/>
                  </a:lnTo>
                  <a:lnTo>
                    <a:pt x="39" y="34"/>
                  </a:lnTo>
                  <a:lnTo>
                    <a:pt x="28" y="31"/>
                  </a:lnTo>
                  <a:lnTo>
                    <a:pt x="17" y="25"/>
                  </a:lnTo>
                  <a:lnTo>
                    <a:pt x="9" y="18"/>
                  </a:lnTo>
                  <a:lnTo>
                    <a:pt x="0" y="11"/>
                  </a:lnTo>
                  <a:lnTo>
                    <a:pt x="7" y="0"/>
                  </a:lnTo>
                  <a:lnTo>
                    <a:pt x="17" y="5"/>
                  </a:lnTo>
                  <a:lnTo>
                    <a:pt x="28" y="11"/>
                  </a:lnTo>
                  <a:lnTo>
                    <a:pt x="39" y="16"/>
                  </a:lnTo>
                  <a:lnTo>
                    <a:pt x="50"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55" name="Freeform 23">
              <a:extLst>
                <a:ext uri="{FF2B5EF4-FFF2-40B4-BE49-F238E27FC236}">
                  <a16:creationId xmlns:a16="http://schemas.microsoft.com/office/drawing/2014/main" id="{4DE5E093-5563-7BD9-8003-A403E81E7FFE}"/>
                </a:ext>
              </a:extLst>
            </p:cNvPr>
            <p:cNvSpPr>
              <a:spLocks/>
            </p:cNvSpPr>
            <p:nvPr/>
          </p:nvSpPr>
          <p:spPr bwMode="auto">
            <a:xfrm>
              <a:off x="2647" y="2419"/>
              <a:ext cx="26" cy="12"/>
            </a:xfrm>
            <a:custGeom>
              <a:avLst/>
              <a:gdLst>
                <a:gd name="T0" fmla="*/ 53 w 53"/>
                <a:gd name="T1" fmla="*/ 2 h 24"/>
                <a:gd name="T2" fmla="*/ 46 w 53"/>
                <a:gd name="T3" fmla="*/ 13 h 24"/>
                <a:gd name="T4" fmla="*/ 35 w 53"/>
                <a:gd name="T5" fmla="*/ 19 h 24"/>
                <a:gd name="T6" fmla="*/ 20 w 53"/>
                <a:gd name="T7" fmla="*/ 20 h 24"/>
                <a:gd name="T8" fmla="*/ 7 w 53"/>
                <a:gd name="T9" fmla="*/ 24 h 24"/>
                <a:gd name="T10" fmla="*/ 3 w 53"/>
                <a:gd name="T11" fmla="*/ 20 h 24"/>
                <a:gd name="T12" fmla="*/ 0 w 53"/>
                <a:gd name="T13" fmla="*/ 19 h 24"/>
                <a:gd name="T14" fmla="*/ 0 w 53"/>
                <a:gd name="T15" fmla="*/ 15 h 24"/>
                <a:gd name="T16" fmla="*/ 0 w 53"/>
                <a:gd name="T17" fmla="*/ 9 h 24"/>
                <a:gd name="T18" fmla="*/ 13 w 53"/>
                <a:gd name="T19" fmla="*/ 6 h 24"/>
                <a:gd name="T20" fmla="*/ 25 w 53"/>
                <a:gd name="T21" fmla="*/ 2 h 24"/>
                <a:gd name="T22" fmla="*/ 38 w 53"/>
                <a:gd name="T23" fmla="*/ 0 h 24"/>
                <a:gd name="T24" fmla="*/ 53 w 53"/>
                <a:gd name="T25" fmla="*/ 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24">
                  <a:moveTo>
                    <a:pt x="53" y="2"/>
                  </a:moveTo>
                  <a:lnTo>
                    <a:pt x="46" y="13"/>
                  </a:lnTo>
                  <a:lnTo>
                    <a:pt x="35" y="19"/>
                  </a:lnTo>
                  <a:lnTo>
                    <a:pt x="20" y="20"/>
                  </a:lnTo>
                  <a:lnTo>
                    <a:pt x="7" y="24"/>
                  </a:lnTo>
                  <a:lnTo>
                    <a:pt x="3" y="20"/>
                  </a:lnTo>
                  <a:lnTo>
                    <a:pt x="0" y="19"/>
                  </a:lnTo>
                  <a:lnTo>
                    <a:pt x="0" y="15"/>
                  </a:lnTo>
                  <a:lnTo>
                    <a:pt x="0" y="9"/>
                  </a:lnTo>
                  <a:lnTo>
                    <a:pt x="13" y="6"/>
                  </a:lnTo>
                  <a:lnTo>
                    <a:pt x="25" y="2"/>
                  </a:lnTo>
                  <a:lnTo>
                    <a:pt x="38" y="0"/>
                  </a:lnTo>
                  <a:lnTo>
                    <a:pt x="53"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56" name="Freeform 24">
              <a:extLst>
                <a:ext uri="{FF2B5EF4-FFF2-40B4-BE49-F238E27FC236}">
                  <a16:creationId xmlns:a16="http://schemas.microsoft.com/office/drawing/2014/main" id="{D4CF6480-D6C8-3262-8AFF-23B5044C320F}"/>
                </a:ext>
              </a:extLst>
            </p:cNvPr>
            <p:cNvSpPr>
              <a:spLocks/>
            </p:cNvSpPr>
            <p:nvPr/>
          </p:nvSpPr>
          <p:spPr bwMode="auto">
            <a:xfrm>
              <a:off x="2596" y="2464"/>
              <a:ext cx="35" cy="12"/>
            </a:xfrm>
            <a:custGeom>
              <a:avLst/>
              <a:gdLst>
                <a:gd name="T0" fmla="*/ 72 w 72"/>
                <a:gd name="T1" fmla="*/ 9 h 24"/>
                <a:gd name="T2" fmla="*/ 66 w 72"/>
                <a:gd name="T3" fmla="*/ 16 h 24"/>
                <a:gd name="T4" fmla="*/ 59 w 72"/>
                <a:gd name="T5" fmla="*/ 20 h 24"/>
                <a:gd name="T6" fmla="*/ 51 w 72"/>
                <a:gd name="T7" fmla="*/ 24 h 24"/>
                <a:gd name="T8" fmla="*/ 44 w 72"/>
                <a:gd name="T9" fmla="*/ 24 h 24"/>
                <a:gd name="T10" fmla="*/ 35 w 72"/>
                <a:gd name="T11" fmla="*/ 24 h 24"/>
                <a:gd name="T12" fmla="*/ 26 w 72"/>
                <a:gd name="T13" fmla="*/ 22 h 24"/>
                <a:gd name="T14" fmla="*/ 18 w 72"/>
                <a:gd name="T15" fmla="*/ 20 h 24"/>
                <a:gd name="T16" fmla="*/ 11 w 72"/>
                <a:gd name="T17" fmla="*/ 18 h 24"/>
                <a:gd name="T18" fmla="*/ 7 w 72"/>
                <a:gd name="T19" fmla="*/ 15 h 24"/>
                <a:gd name="T20" fmla="*/ 6 w 72"/>
                <a:gd name="T21" fmla="*/ 13 h 24"/>
                <a:gd name="T22" fmla="*/ 2 w 72"/>
                <a:gd name="T23" fmla="*/ 11 h 24"/>
                <a:gd name="T24" fmla="*/ 0 w 72"/>
                <a:gd name="T25" fmla="*/ 7 h 24"/>
                <a:gd name="T26" fmla="*/ 4 w 72"/>
                <a:gd name="T27" fmla="*/ 2 h 24"/>
                <a:gd name="T28" fmla="*/ 11 w 72"/>
                <a:gd name="T29" fmla="*/ 0 h 24"/>
                <a:gd name="T30" fmla="*/ 17 w 72"/>
                <a:gd name="T31" fmla="*/ 0 h 24"/>
                <a:gd name="T32" fmla="*/ 26 w 72"/>
                <a:gd name="T33" fmla="*/ 2 h 24"/>
                <a:gd name="T34" fmla="*/ 33 w 72"/>
                <a:gd name="T35" fmla="*/ 5 h 24"/>
                <a:gd name="T36" fmla="*/ 42 w 72"/>
                <a:gd name="T37" fmla="*/ 7 h 24"/>
                <a:gd name="T38" fmla="*/ 50 w 72"/>
                <a:gd name="T39" fmla="*/ 5 h 24"/>
                <a:gd name="T40" fmla="*/ 57 w 72"/>
                <a:gd name="T41" fmla="*/ 2 h 24"/>
                <a:gd name="T42" fmla="*/ 61 w 72"/>
                <a:gd name="T43" fmla="*/ 2 h 24"/>
                <a:gd name="T44" fmla="*/ 64 w 72"/>
                <a:gd name="T45" fmla="*/ 2 h 24"/>
                <a:gd name="T46" fmla="*/ 68 w 72"/>
                <a:gd name="T47" fmla="*/ 5 h 24"/>
                <a:gd name="T48" fmla="*/ 72 w 72"/>
                <a:gd name="T49" fmla="*/ 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 h="24">
                  <a:moveTo>
                    <a:pt x="72" y="9"/>
                  </a:moveTo>
                  <a:lnTo>
                    <a:pt x="66" y="16"/>
                  </a:lnTo>
                  <a:lnTo>
                    <a:pt x="59" y="20"/>
                  </a:lnTo>
                  <a:lnTo>
                    <a:pt x="51" y="24"/>
                  </a:lnTo>
                  <a:lnTo>
                    <a:pt x="44" y="24"/>
                  </a:lnTo>
                  <a:lnTo>
                    <a:pt x="35" y="24"/>
                  </a:lnTo>
                  <a:lnTo>
                    <a:pt x="26" y="22"/>
                  </a:lnTo>
                  <a:lnTo>
                    <a:pt x="18" y="20"/>
                  </a:lnTo>
                  <a:lnTo>
                    <a:pt x="11" y="18"/>
                  </a:lnTo>
                  <a:lnTo>
                    <a:pt x="7" y="15"/>
                  </a:lnTo>
                  <a:lnTo>
                    <a:pt x="6" y="13"/>
                  </a:lnTo>
                  <a:lnTo>
                    <a:pt x="2" y="11"/>
                  </a:lnTo>
                  <a:lnTo>
                    <a:pt x="0" y="7"/>
                  </a:lnTo>
                  <a:lnTo>
                    <a:pt x="4" y="2"/>
                  </a:lnTo>
                  <a:lnTo>
                    <a:pt x="11" y="0"/>
                  </a:lnTo>
                  <a:lnTo>
                    <a:pt x="17" y="0"/>
                  </a:lnTo>
                  <a:lnTo>
                    <a:pt x="26" y="2"/>
                  </a:lnTo>
                  <a:lnTo>
                    <a:pt x="33" y="5"/>
                  </a:lnTo>
                  <a:lnTo>
                    <a:pt x="42" y="7"/>
                  </a:lnTo>
                  <a:lnTo>
                    <a:pt x="50" y="5"/>
                  </a:lnTo>
                  <a:lnTo>
                    <a:pt x="57" y="2"/>
                  </a:lnTo>
                  <a:lnTo>
                    <a:pt x="61" y="2"/>
                  </a:lnTo>
                  <a:lnTo>
                    <a:pt x="64" y="2"/>
                  </a:lnTo>
                  <a:lnTo>
                    <a:pt x="68" y="5"/>
                  </a:lnTo>
                  <a:lnTo>
                    <a:pt x="72"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57" name="Freeform 25">
              <a:extLst>
                <a:ext uri="{FF2B5EF4-FFF2-40B4-BE49-F238E27FC236}">
                  <a16:creationId xmlns:a16="http://schemas.microsoft.com/office/drawing/2014/main" id="{D3AD5503-9E97-3AE0-5484-EADF5B1B7200}"/>
                </a:ext>
              </a:extLst>
            </p:cNvPr>
            <p:cNvSpPr>
              <a:spLocks/>
            </p:cNvSpPr>
            <p:nvPr/>
          </p:nvSpPr>
          <p:spPr bwMode="auto">
            <a:xfrm>
              <a:off x="2588" y="2485"/>
              <a:ext cx="31" cy="14"/>
            </a:xfrm>
            <a:custGeom>
              <a:avLst/>
              <a:gdLst>
                <a:gd name="T0" fmla="*/ 62 w 62"/>
                <a:gd name="T1" fmla="*/ 2 h 30"/>
                <a:gd name="T2" fmla="*/ 62 w 62"/>
                <a:gd name="T3" fmla="*/ 13 h 30"/>
                <a:gd name="T4" fmla="*/ 54 w 62"/>
                <a:gd name="T5" fmla="*/ 20 h 30"/>
                <a:gd name="T6" fmla="*/ 45 w 62"/>
                <a:gd name="T7" fmla="*/ 26 h 30"/>
                <a:gd name="T8" fmla="*/ 36 w 62"/>
                <a:gd name="T9" fmla="*/ 30 h 30"/>
                <a:gd name="T10" fmla="*/ 25 w 62"/>
                <a:gd name="T11" fmla="*/ 30 h 30"/>
                <a:gd name="T12" fmla="*/ 16 w 62"/>
                <a:gd name="T13" fmla="*/ 28 h 30"/>
                <a:gd name="T14" fmla="*/ 7 w 62"/>
                <a:gd name="T15" fmla="*/ 22 h 30"/>
                <a:gd name="T16" fmla="*/ 0 w 62"/>
                <a:gd name="T17" fmla="*/ 15 h 30"/>
                <a:gd name="T18" fmla="*/ 0 w 62"/>
                <a:gd name="T19" fmla="*/ 6 h 30"/>
                <a:gd name="T20" fmla="*/ 12 w 62"/>
                <a:gd name="T21" fmla="*/ 6 h 30"/>
                <a:gd name="T22" fmla="*/ 27 w 62"/>
                <a:gd name="T23" fmla="*/ 9 h 30"/>
                <a:gd name="T24" fmla="*/ 40 w 62"/>
                <a:gd name="T25" fmla="*/ 9 h 30"/>
                <a:gd name="T26" fmla="*/ 53 w 62"/>
                <a:gd name="T27" fmla="*/ 0 h 30"/>
                <a:gd name="T28" fmla="*/ 62 w 62"/>
                <a:gd name="T29" fmla="*/ 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 h="30">
                  <a:moveTo>
                    <a:pt x="62" y="2"/>
                  </a:moveTo>
                  <a:lnTo>
                    <a:pt x="62" y="13"/>
                  </a:lnTo>
                  <a:lnTo>
                    <a:pt x="54" y="20"/>
                  </a:lnTo>
                  <a:lnTo>
                    <a:pt x="45" y="26"/>
                  </a:lnTo>
                  <a:lnTo>
                    <a:pt x="36" y="30"/>
                  </a:lnTo>
                  <a:lnTo>
                    <a:pt x="25" y="30"/>
                  </a:lnTo>
                  <a:lnTo>
                    <a:pt x="16" y="28"/>
                  </a:lnTo>
                  <a:lnTo>
                    <a:pt x="7" y="22"/>
                  </a:lnTo>
                  <a:lnTo>
                    <a:pt x="0" y="15"/>
                  </a:lnTo>
                  <a:lnTo>
                    <a:pt x="0" y="6"/>
                  </a:lnTo>
                  <a:lnTo>
                    <a:pt x="12" y="6"/>
                  </a:lnTo>
                  <a:lnTo>
                    <a:pt x="27" y="9"/>
                  </a:lnTo>
                  <a:lnTo>
                    <a:pt x="40" y="9"/>
                  </a:lnTo>
                  <a:lnTo>
                    <a:pt x="53" y="0"/>
                  </a:lnTo>
                  <a:lnTo>
                    <a:pt x="62"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58" name="Freeform 26">
              <a:extLst>
                <a:ext uri="{FF2B5EF4-FFF2-40B4-BE49-F238E27FC236}">
                  <a16:creationId xmlns:a16="http://schemas.microsoft.com/office/drawing/2014/main" id="{92DD6040-A7CF-7ACA-3501-7BB4F131B5CF}"/>
                </a:ext>
              </a:extLst>
            </p:cNvPr>
            <p:cNvSpPr>
              <a:spLocks/>
            </p:cNvSpPr>
            <p:nvPr/>
          </p:nvSpPr>
          <p:spPr bwMode="auto">
            <a:xfrm>
              <a:off x="2552" y="2515"/>
              <a:ext cx="100" cy="101"/>
            </a:xfrm>
            <a:custGeom>
              <a:avLst/>
              <a:gdLst>
                <a:gd name="T0" fmla="*/ 196 w 202"/>
                <a:gd name="T1" fmla="*/ 0 h 201"/>
                <a:gd name="T2" fmla="*/ 202 w 202"/>
                <a:gd name="T3" fmla="*/ 47 h 201"/>
                <a:gd name="T4" fmla="*/ 196 w 202"/>
                <a:gd name="T5" fmla="*/ 99 h 201"/>
                <a:gd name="T6" fmla="*/ 185 w 202"/>
                <a:gd name="T7" fmla="*/ 148 h 201"/>
                <a:gd name="T8" fmla="*/ 172 w 202"/>
                <a:gd name="T9" fmla="*/ 194 h 201"/>
                <a:gd name="T10" fmla="*/ 150 w 202"/>
                <a:gd name="T11" fmla="*/ 200 h 201"/>
                <a:gd name="T12" fmla="*/ 128 w 202"/>
                <a:gd name="T13" fmla="*/ 201 h 201"/>
                <a:gd name="T14" fmla="*/ 106 w 202"/>
                <a:gd name="T15" fmla="*/ 201 h 201"/>
                <a:gd name="T16" fmla="*/ 83 w 202"/>
                <a:gd name="T17" fmla="*/ 198 h 201"/>
                <a:gd name="T18" fmla="*/ 61 w 202"/>
                <a:gd name="T19" fmla="*/ 194 h 201"/>
                <a:gd name="T20" fmla="*/ 39 w 202"/>
                <a:gd name="T21" fmla="*/ 185 h 201"/>
                <a:gd name="T22" fmla="*/ 19 w 202"/>
                <a:gd name="T23" fmla="*/ 176 h 201"/>
                <a:gd name="T24" fmla="*/ 0 w 202"/>
                <a:gd name="T25" fmla="*/ 163 h 201"/>
                <a:gd name="T26" fmla="*/ 2 w 202"/>
                <a:gd name="T27" fmla="*/ 119 h 201"/>
                <a:gd name="T28" fmla="*/ 15 w 202"/>
                <a:gd name="T29" fmla="*/ 80 h 201"/>
                <a:gd name="T30" fmla="*/ 31 w 202"/>
                <a:gd name="T31" fmla="*/ 46 h 201"/>
                <a:gd name="T32" fmla="*/ 50 w 202"/>
                <a:gd name="T33" fmla="*/ 11 h 201"/>
                <a:gd name="T34" fmla="*/ 68 w 202"/>
                <a:gd name="T35" fmla="*/ 25 h 201"/>
                <a:gd name="T36" fmla="*/ 86 w 202"/>
                <a:gd name="T37" fmla="*/ 29 h 201"/>
                <a:gd name="T38" fmla="*/ 103 w 202"/>
                <a:gd name="T39" fmla="*/ 27 h 201"/>
                <a:gd name="T40" fmla="*/ 121 w 202"/>
                <a:gd name="T41" fmla="*/ 22 h 201"/>
                <a:gd name="T42" fmla="*/ 139 w 202"/>
                <a:gd name="T43" fmla="*/ 13 h 201"/>
                <a:gd name="T44" fmla="*/ 158 w 202"/>
                <a:gd name="T45" fmla="*/ 3 h 201"/>
                <a:gd name="T46" fmla="*/ 176 w 202"/>
                <a:gd name="T47" fmla="*/ 0 h 201"/>
                <a:gd name="T48" fmla="*/ 196 w 202"/>
                <a:gd name="T49" fmla="*/ 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2" h="201">
                  <a:moveTo>
                    <a:pt x="196" y="0"/>
                  </a:moveTo>
                  <a:lnTo>
                    <a:pt x="202" y="47"/>
                  </a:lnTo>
                  <a:lnTo>
                    <a:pt x="196" y="99"/>
                  </a:lnTo>
                  <a:lnTo>
                    <a:pt x="185" y="148"/>
                  </a:lnTo>
                  <a:lnTo>
                    <a:pt x="172" y="194"/>
                  </a:lnTo>
                  <a:lnTo>
                    <a:pt x="150" y="200"/>
                  </a:lnTo>
                  <a:lnTo>
                    <a:pt x="128" y="201"/>
                  </a:lnTo>
                  <a:lnTo>
                    <a:pt x="106" y="201"/>
                  </a:lnTo>
                  <a:lnTo>
                    <a:pt x="83" y="198"/>
                  </a:lnTo>
                  <a:lnTo>
                    <a:pt x="61" y="194"/>
                  </a:lnTo>
                  <a:lnTo>
                    <a:pt x="39" y="185"/>
                  </a:lnTo>
                  <a:lnTo>
                    <a:pt x="19" y="176"/>
                  </a:lnTo>
                  <a:lnTo>
                    <a:pt x="0" y="163"/>
                  </a:lnTo>
                  <a:lnTo>
                    <a:pt x="2" y="119"/>
                  </a:lnTo>
                  <a:lnTo>
                    <a:pt x="15" y="80"/>
                  </a:lnTo>
                  <a:lnTo>
                    <a:pt x="31" y="46"/>
                  </a:lnTo>
                  <a:lnTo>
                    <a:pt x="50" y="11"/>
                  </a:lnTo>
                  <a:lnTo>
                    <a:pt x="68" y="25"/>
                  </a:lnTo>
                  <a:lnTo>
                    <a:pt x="86" y="29"/>
                  </a:lnTo>
                  <a:lnTo>
                    <a:pt x="103" y="27"/>
                  </a:lnTo>
                  <a:lnTo>
                    <a:pt x="121" y="22"/>
                  </a:lnTo>
                  <a:lnTo>
                    <a:pt x="139" y="13"/>
                  </a:lnTo>
                  <a:lnTo>
                    <a:pt x="158" y="3"/>
                  </a:lnTo>
                  <a:lnTo>
                    <a:pt x="176" y="0"/>
                  </a:lnTo>
                  <a:lnTo>
                    <a:pt x="19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59" name="Freeform 27">
              <a:extLst>
                <a:ext uri="{FF2B5EF4-FFF2-40B4-BE49-F238E27FC236}">
                  <a16:creationId xmlns:a16="http://schemas.microsoft.com/office/drawing/2014/main" id="{52456285-694E-C9CD-AD67-26BB90E5E531}"/>
                </a:ext>
              </a:extLst>
            </p:cNvPr>
            <p:cNvSpPr>
              <a:spLocks/>
            </p:cNvSpPr>
            <p:nvPr/>
          </p:nvSpPr>
          <p:spPr bwMode="auto">
            <a:xfrm>
              <a:off x="2603" y="2539"/>
              <a:ext cx="249" cy="278"/>
            </a:xfrm>
            <a:custGeom>
              <a:avLst/>
              <a:gdLst>
                <a:gd name="T0" fmla="*/ 442 w 498"/>
                <a:gd name="T1" fmla="*/ 184 h 558"/>
                <a:gd name="T2" fmla="*/ 478 w 498"/>
                <a:gd name="T3" fmla="*/ 248 h 558"/>
                <a:gd name="T4" fmla="*/ 497 w 498"/>
                <a:gd name="T5" fmla="*/ 316 h 558"/>
                <a:gd name="T6" fmla="*/ 493 w 498"/>
                <a:gd name="T7" fmla="*/ 387 h 558"/>
                <a:gd name="T8" fmla="*/ 469 w 498"/>
                <a:gd name="T9" fmla="*/ 444 h 558"/>
                <a:gd name="T10" fmla="*/ 432 w 498"/>
                <a:gd name="T11" fmla="*/ 486 h 558"/>
                <a:gd name="T12" fmla="*/ 387 w 498"/>
                <a:gd name="T13" fmla="*/ 523 h 558"/>
                <a:gd name="T14" fmla="*/ 333 w 498"/>
                <a:gd name="T15" fmla="*/ 549 h 558"/>
                <a:gd name="T16" fmla="*/ 282 w 498"/>
                <a:gd name="T17" fmla="*/ 558 h 558"/>
                <a:gd name="T18" fmla="*/ 234 w 498"/>
                <a:gd name="T19" fmla="*/ 556 h 558"/>
                <a:gd name="T20" fmla="*/ 183 w 498"/>
                <a:gd name="T21" fmla="*/ 545 h 558"/>
                <a:gd name="T22" fmla="*/ 134 w 498"/>
                <a:gd name="T23" fmla="*/ 530 h 558"/>
                <a:gd name="T24" fmla="*/ 86 w 498"/>
                <a:gd name="T25" fmla="*/ 514 h 558"/>
                <a:gd name="T26" fmla="*/ 47 w 498"/>
                <a:gd name="T27" fmla="*/ 497 h 558"/>
                <a:gd name="T28" fmla="*/ 18 w 498"/>
                <a:gd name="T29" fmla="*/ 484 h 558"/>
                <a:gd name="T30" fmla="*/ 2 w 498"/>
                <a:gd name="T31" fmla="*/ 475 h 558"/>
                <a:gd name="T32" fmla="*/ 11 w 498"/>
                <a:gd name="T33" fmla="*/ 466 h 558"/>
                <a:gd name="T34" fmla="*/ 35 w 498"/>
                <a:gd name="T35" fmla="*/ 450 h 558"/>
                <a:gd name="T36" fmla="*/ 57 w 498"/>
                <a:gd name="T37" fmla="*/ 435 h 558"/>
                <a:gd name="T38" fmla="*/ 77 w 498"/>
                <a:gd name="T39" fmla="*/ 417 h 558"/>
                <a:gd name="T40" fmla="*/ 110 w 498"/>
                <a:gd name="T41" fmla="*/ 400 h 558"/>
                <a:gd name="T42" fmla="*/ 156 w 498"/>
                <a:gd name="T43" fmla="*/ 385 h 558"/>
                <a:gd name="T44" fmla="*/ 200 w 498"/>
                <a:gd name="T45" fmla="*/ 369 h 558"/>
                <a:gd name="T46" fmla="*/ 245 w 498"/>
                <a:gd name="T47" fmla="*/ 354 h 558"/>
                <a:gd name="T48" fmla="*/ 288 w 498"/>
                <a:gd name="T49" fmla="*/ 330 h 558"/>
                <a:gd name="T50" fmla="*/ 306 w 498"/>
                <a:gd name="T51" fmla="*/ 281 h 558"/>
                <a:gd name="T52" fmla="*/ 302 w 498"/>
                <a:gd name="T53" fmla="*/ 248 h 558"/>
                <a:gd name="T54" fmla="*/ 293 w 498"/>
                <a:gd name="T55" fmla="*/ 235 h 558"/>
                <a:gd name="T56" fmla="*/ 278 w 498"/>
                <a:gd name="T57" fmla="*/ 252 h 558"/>
                <a:gd name="T58" fmla="*/ 282 w 498"/>
                <a:gd name="T59" fmla="*/ 290 h 558"/>
                <a:gd name="T60" fmla="*/ 262 w 498"/>
                <a:gd name="T61" fmla="*/ 325 h 558"/>
                <a:gd name="T62" fmla="*/ 240 w 498"/>
                <a:gd name="T63" fmla="*/ 323 h 558"/>
                <a:gd name="T64" fmla="*/ 222 w 498"/>
                <a:gd name="T65" fmla="*/ 299 h 558"/>
                <a:gd name="T66" fmla="*/ 200 w 498"/>
                <a:gd name="T67" fmla="*/ 275 h 558"/>
                <a:gd name="T68" fmla="*/ 172 w 498"/>
                <a:gd name="T69" fmla="*/ 266 h 558"/>
                <a:gd name="T70" fmla="*/ 141 w 498"/>
                <a:gd name="T71" fmla="*/ 261 h 558"/>
                <a:gd name="T72" fmla="*/ 112 w 498"/>
                <a:gd name="T73" fmla="*/ 264 h 558"/>
                <a:gd name="T74" fmla="*/ 84 w 498"/>
                <a:gd name="T75" fmla="*/ 277 h 558"/>
                <a:gd name="T76" fmla="*/ 64 w 498"/>
                <a:gd name="T77" fmla="*/ 294 h 558"/>
                <a:gd name="T78" fmla="*/ 44 w 498"/>
                <a:gd name="T79" fmla="*/ 307 h 558"/>
                <a:gd name="T80" fmla="*/ 47 w 498"/>
                <a:gd name="T81" fmla="*/ 272 h 558"/>
                <a:gd name="T82" fmla="*/ 75 w 498"/>
                <a:gd name="T83" fmla="*/ 198 h 558"/>
                <a:gd name="T84" fmla="*/ 99 w 498"/>
                <a:gd name="T85" fmla="*/ 121 h 558"/>
                <a:gd name="T86" fmla="*/ 117 w 498"/>
                <a:gd name="T87" fmla="*/ 43 h 558"/>
                <a:gd name="T88" fmla="*/ 139 w 498"/>
                <a:gd name="T89" fmla="*/ 11 h 558"/>
                <a:gd name="T90" fmla="*/ 176 w 498"/>
                <a:gd name="T91" fmla="*/ 30 h 558"/>
                <a:gd name="T92" fmla="*/ 216 w 498"/>
                <a:gd name="T93" fmla="*/ 43 h 558"/>
                <a:gd name="T94" fmla="*/ 258 w 498"/>
                <a:gd name="T95" fmla="*/ 54 h 558"/>
                <a:gd name="T96" fmla="*/ 299 w 498"/>
                <a:gd name="T97" fmla="*/ 66 h 558"/>
                <a:gd name="T98" fmla="*/ 337 w 498"/>
                <a:gd name="T99" fmla="*/ 83 h 558"/>
                <a:gd name="T100" fmla="*/ 374 w 498"/>
                <a:gd name="T101" fmla="*/ 105 h 558"/>
                <a:gd name="T102" fmla="*/ 405 w 498"/>
                <a:gd name="T103" fmla="*/ 134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98" h="558">
                  <a:moveTo>
                    <a:pt x="418" y="154"/>
                  </a:moveTo>
                  <a:lnTo>
                    <a:pt x="442" y="184"/>
                  </a:lnTo>
                  <a:lnTo>
                    <a:pt x="462" y="215"/>
                  </a:lnTo>
                  <a:lnTo>
                    <a:pt x="478" y="248"/>
                  </a:lnTo>
                  <a:lnTo>
                    <a:pt x="489" y="281"/>
                  </a:lnTo>
                  <a:lnTo>
                    <a:pt x="497" y="316"/>
                  </a:lnTo>
                  <a:lnTo>
                    <a:pt x="498" y="352"/>
                  </a:lnTo>
                  <a:lnTo>
                    <a:pt x="493" y="387"/>
                  </a:lnTo>
                  <a:lnTo>
                    <a:pt x="484" y="424"/>
                  </a:lnTo>
                  <a:lnTo>
                    <a:pt x="469" y="444"/>
                  </a:lnTo>
                  <a:lnTo>
                    <a:pt x="453" y="466"/>
                  </a:lnTo>
                  <a:lnTo>
                    <a:pt x="432" y="486"/>
                  </a:lnTo>
                  <a:lnTo>
                    <a:pt x="410" y="506"/>
                  </a:lnTo>
                  <a:lnTo>
                    <a:pt x="387" y="523"/>
                  </a:lnTo>
                  <a:lnTo>
                    <a:pt x="361" y="538"/>
                  </a:lnTo>
                  <a:lnTo>
                    <a:pt x="333" y="549"/>
                  </a:lnTo>
                  <a:lnTo>
                    <a:pt x="304" y="556"/>
                  </a:lnTo>
                  <a:lnTo>
                    <a:pt x="282" y="558"/>
                  </a:lnTo>
                  <a:lnTo>
                    <a:pt x="258" y="558"/>
                  </a:lnTo>
                  <a:lnTo>
                    <a:pt x="234" y="556"/>
                  </a:lnTo>
                  <a:lnTo>
                    <a:pt x="209" y="550"/>
                  </a:lnTo>
                  <a:lnTo>
                    <a:pt x="183" y="545"/>
                  </a:lnTo>
                  <a:lnTo>
                    <a:pt x="157" y="539"/>
                  </a:lnTo>
                  <a:lnTo>
                    <a:pt x="134" y="530"/>
                  </a:lnTo>
                  <a:lnTo>
                    <a:pt x="110" y="523"/>
                  </a:lnTo>
                  <a:lnTo>
                    <a:pt x="86" y="514"/>
                  </a:lnTo>
                  <a:lnTo>
                    <a:pt x="66" y="506"/>
                  </a:lnTo>
                  <a:lnTo>
                    <a:pt x="47" y="497"/>
                  </a:lnTo>
                  <a:lnTo>
                    <a:pt x="31" y="490"/>
                  </a:lnTo>
                  <a:lnTo>
                    <a:pt x="18" y="484"/>
                  </a:lnTo>
                  <a:lnTo>
                    <a:pt x="9" y="479"/>
                  </a:lnTo>
                  <a:lnTo>
                    <a:pt x="2" y="475"/>
                  </a:lnTo>
                  <a:lnTo>
                    <a:pt x="0" y="473"/>
                  </a:lnTo>
                  <a:lnTo>
                    <a:pt x="11" y="466"/>
                  </a:lnTo>
                  <a:lnTo>
                    <a:pt x="22" y="457"/>
                  </a:lnTo>
                  <a:lnTo>
                    <a:pt x="35" y="450"/>
                  </a:lnTo>
                  <a:lnTo>
                    <a:pt x="46" y="442"/>
                  </a:lnTo>
                  <a:lnTo>
                    <a:pt x="57" y="435"/>
                  </a:lnTo>
                  <a:lnTo>
                    <a:pt x="68" y="426"/>
                  </a:lnTo>
                  <a:lnTo>
                    <a:pt x="77" y="417"/>
                  </a:lnTo>
                  <a:lnTo>
                    <a:pt x="86" y="407"/>
                  </a:lnTo>
                  <a:lnTo>
                    <a:pt x="110" y="400"/>
                  </a:lnTo>
                  <a:lnTo>
                    <a:pt x="132" y="393"/>
                  </a:lnTo>
                  <a:lnTo>
                    <a:pt x="156" y="385"/>
                  </a:lnTo>
                  <a:lnTo>
                    <a:pt x="178" y="378"/>
                  </a:lnTo>
                  <a:lnTo>
                    <a:pt x="200" y="369"/>
                  </a:lnTo>
                  <a:lnTo>
                    <a:pt x="222" y="362"/>
                  </a:lnTo>
                  <a:lnTo>
                    <a:pt x="245" y="354"/>
                  </a:lnTo>
                  <a:lnTo>
                    <a:pt x="267" y="349"/>
                  </a:lnTo>
                  <a:lnTo>
                    <a:pt x="288" y="330"/>
                  </a:lnTo>
                  <a:lnTo>
                    <a:pt x="300" y="307"/>
                  </a:lnTo>
                  <a:lnTo>
                    <a:pt x="306" y="281"/>
                  </a:lnTo>
                  <a:lnTo>
                    <a:pt x="306" y="253"/>
                  </a:lnTo>
                  <a:lnTo>
                    <a:pt x="302" y="248"/>
                  </a:lnTo>
                  <a:lnTo>
                    <a:pt x="299" y="241"/>
                  </a:lnTo>
                  <a:lnTo>
                    <a:pt x="293" y="235"/>
                  </a:lnTo>
                  <a:lnTo>
                    <a:pt x="284" y="235"/>
                  </a:lnTo>
                  <a:lnTo>
                    <a:pt x="278" y="252"/>
                  </a:lnTo>
                  <a:lnTo>
                    <a:pt x="282" y="270"/>
                  </a:lnTo>
                  <a:lnTo>
                    <a:pt x="282" y="290"/>
                  </a:lnTo>
                  <a:lnTo>
                    <a:pt x="275" y="308"/>
                  </a:lnTo>
                  <a:lnTo>
                    <a:pt x="262" y="325"/>
                  </a:lnTo>
                  <a:lnTo>
                    <a:pt x="251" y="329"/>
                  </a:lnTo>
                  <a:lnTo>
                    <a:pt x="240" y="323"/>
                  </a:lnTo>
                  <a:lnTo>
                    <a:pt x="231" y="312"/>
                  </a:lnTo>
                  <a:lnTo>
                    <a:pt x="222" y="299"/>
                  </a:lnTo>
                  <a:lnTo>
                    <a:pt x="211" y="286"/>
                  </a:lnTo>
                  <a:lnTo>
                    <a:pt x="200" y="275"/>
                  </a:lnTo>
                  <a:lnTo>
                    <a:pt x="187" y="272"/>
                  </a:lnTo>
                  <a:lnTo>
                    <a:pt x="172" y="266"/>
                  </a:lnTo>
                  <a:lnTo>
                    <a:pt x="156" y="263"/>
                  </a:lnTo>
                  <a:lnTo>
                    <a:pt x="141" y="261"/>
                  </a:lnTo>
                  <a:lnTo>
                    <a:pt x="126" y="263"/>
                  </a:lnTo>
                  <a:lnTo>
                    <a:pt x="112" y="264"/>
                  </a:lnTo>
                  <a:lnTo>
                    <a:pt x="97" y="270"/>
                  </a:lnTo>
                  <a:lnTo>
                    <a:pt x="84" y="277"/>
                  </a:lnTo>
                  <a:lnTo>
                    <a:pt x="71" y="285"/>
                  </a:lnTo>
                  <a:lnTo>
                    <a:pt x="64" y="294"/>
                  </a:lnTo>
                  <a:lnTo>
                    <a:pt x="53" y="299"/>
                  </a:lnTo>
                  <a:lnTo>
                    <a:pt x="44" y="307"/>
                  </a:lnTo>
                  <a:lnTo>
                    <a:pt x="35" y="310"/>
                  </a:lnTo>
                  <a:lnTo>
                    <a:pt x="47" y="272"/>
                  </a:lnTo>
                  <a:lnTo>
                    <a:pt x="60" y="235"/>
                  </a:lnTo>
                  <a:lnTo>
                    <a:pt x="75" y="198"/>
                  </a:lnTo>
                  <a:lnTo>
                    <a:pt x="88" y="160"/>
                  </a:lnTo>
                  <a:lnTo>
                    <a:pt x="99" y="121"/>
                  </a:lnTo>
                  <a:lnTo>
                    <a:pt x="110" y="83"/>
                  </a:lnTo>
                  <a:lnTo>
                    <a:pt x="117" y="43"/>
                  </a:lnTo>
                  <a:lnTo>
                    <a:pt x="121" y="0"/>
                  </a:lnTo>
                  <a:lnTo>
                    <a:pt x="139" y="11"/>
                  </a:lnTo>
                  <a:lnTo>
                    <a:pt x="157" y="21"/>
                  </a:lnTo>
                  <a:lnTo>
                    <a:pt x="176" y="30"/>
                  </a:lnTo>
                  <a:lnTo>
                    <a:pt x="196" y="35"/>
                  </a:lnTo>
                  <a:lnTo>
                    <a:pt x="216" y="43"/>
                  </a:lnTo>
                  <a:lnTo>
                    <a:pt x="236" y="48"/>
                  </a:lnTo>
                  <a:lnTo>
                    <a:pt x="258" y="54"/>
                  </a:lnTo>
                  <a:lnTo>
                    <a:pt x="278" y="59"/>
                  </a:lnTo>
                  <a:lnTo>
                    <a:pt x="299" y="66"/>
                  </a:lnTo>
                  <a:lnTo>
                    <a:pt x="319" y="74"/>
                  </a:lnTo>
                  <a:lnTo>
                    <a:pt x="337" y="83"/>
                  </a:lnTo>
                  <a:lnTo>
                    <a:pt x="355" y="92"/>
                  </a:lnTo>
                  <a:lnTo>
                    <a:pt x="374" y="105"/>
                  </a:lnTo>
                  <a:lnTo>
                    <a:pt x="388" y="118"/>
                  </a:lnTo>
                  <a:lnTo>
                    <a:pt x="405" y="134"/>
                  </a:lnTo>
                  <a:lnTo>
                    <a:pt x="418" y="154"/>
                  </a:lnTo>
                  <a:close/>
                </a:path>
              </a:pathLst>
            </a:custGeom>
            <a:solidFill>
              <a:srgbClr val="33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60" name="Freeform 28">
              <a:extLst>
                <a:ext uri="{FF2B5EF4-FFF2-40B4-BE49-F238E27FC236}">
                  <a16:creationId xmlns:a16="http://schemas.microsoft.com/office/drawing/2014/main" id="{DAF9BC00-7ACF-23F0-5445-8BF729E11D48}"/>
                </a:ext>
              </a:extLst>
            </p:cNvPr>
            <p:cNvSpPr>
              <a:spLocks/>
            </p:cNvSpPr>
            <p:nvPr/>
          </p:nvSpPr>
          <p:spPr bwMode="auto">
            <a:xfrm>
              <a:off x="2334" y="2541"/>
              <a:ext cx="297" cy="284"/>
            </a:xfrm>
            <a:custGeom>
              <a:avLst/>
              <a:gdLst>
                <a:gd name="T0" fmla="*/ 414 w 594"/>
                <a:gd name="T1" fmla="*/ 93 h 566"/>
                <a:gd name="T2" fmla="*/ 421 w 594"/>
                <a:gd name="T3" fmla="*/ 224 h 566"/>
                <a:gd name="T4" fmla="*/ 460 w 594"/>
                <a:gd name="T5" fmla="*/ 346 h 566"/>
                <a:gd name="T6" fmla="*/ 418 w 594"/>
                <a:gd name="T7" fmla="*/ 321 h 566"/>
                <a:gd name="T8" fmla="*/ 352 w 594"/>
                <a:gd name="T9" fmla="*/ 293 h 566"/>
                <a:gd name="T10" fmla="*/ 289 w 594"/>
                <a:gd name="T11" fmla="*/ 258 h 566"/>
                <a:gd name="T12" fmla="*/ 269 w 594"/>
                <a:gd name="T13" fmla="*/ 249 h 566"/>
                <a:gd name="T14" fmla="*/ 247 w 594"/>
                <a:gd name="T15" fmla="*/ 238 h 566"/>
                <a:gd name="T16" fmla="*/ 227 w 594"/>
                <a:gd name="T17" fmla="*/ 246 h 566"/>
                <a:gd name="T18" fmla="*/ 218 w 594"/>
                <a:gd name="T19" fmla="*/ 262 h 566"/>
                <a:gd name="T20" fmla="*/ 240 w 594"/>
                <a:gd name="T21" fmla="*/ 291 h 566"/>
                <a:gd name="T22" fmla="*/ 216 w 594"/>
                <a:gd name="T23" fmla="*/ 312 h 566"/>
                <a:gd name="T24" fmla="*/ 168 w 594"/>
                <a:gd name="T25" fmla="*/ 332 h 566"/>
                <a:gd name="T26" fmla="*/ 137 w 594"/>
                <a:gd name="T27" fmla="*/ 372 h 566"/>
                <a:gd name="T28" fmla="*/ 161 w 594"/>
                <a:gd name="T29" fmla="*/ 389 h 566"/>
                <a:gd name="T30" fmla="*/ 165 w 594"/>
                <a:gd name="T31" fmla="*/ 403 h 566"/>
                <a:gd name="T32" fmla="*/ 170 w 594"/>
                <a:gd name="T33" fmla="*/ 425 h 566"/>
                <a:gd name="T34" fmla="*/ 196 w 594"/>
                <a:gd name="T35" fmla="*/ 422 h 566"/>
                <a:gd name="T36" fmla="*/ 220 w 594"/>
                <a:gd name="T37" fmla="*/ 407 h 566"/>
                <a:gd name="T38" fmla="*/ 293 w 594"/>
                <a:gd name="T39" fmla="*/ 390 h 566"/>
                <a:gd name="T40" fmla="*/ 394 w 594"/>
                <a:gd name="T41" fmla="*/ 389 h 566"/>
                <a:gd name="T42" fmla="*/ 491 w 594"/>
                <a:gd name="T43" fmla="*/ 359 h 566"/>
                <a:gd name="T44" fmla="*/ 519 w 594"/>
                <a:gd name="T45" fmla="*/ 348 h 566"/>
                <a:gd name="T46" fmla="*/ 544 w 594"/>
                <a:gd name="T47" fmla="*/ 335 h 566"/>
                <a:gd name="T48" fmla="*/ 566 w 594"/>
                <a:gd name="T49" fmla="*/ 350 h 566"/>
                <a:gd name="T50" fmla="*/ 594 w 594"/>
                <a:gd name="T51" fmla="*/ 401 h 566"/>
                <a:gd name="T52" fmla="*/ 508 w 594"/>
                <a:gd name="T53" fmla="*/ 464 h 566"/>
                <a:gd name="T54" fmla="*/ 416 w 594"/>
                <a:gd name="T55" fmla="*/ 517 h 566"/>
                <a:gd name="T56" fmla="*/ 319 w 594"/>
                <a:gd name="T57" fmla="*/ 555 h 566"/>
                <a:gd name="T58" fmla="*/ 220 w 594"/>
                <a:gd name="T59" fmla="*/ 566 h 566"/>
                <a:gd name="T60" fmla="*/ 119 w 594"/>
                <a:gd name="T61" fmla="*/ 543 h 566"/>
                <a:gd name="T62" fmla="*/ 62 w 594"/>
                <a:gd name="T63" fmla="*/ 513 h 566"/>
                <a:gd name="T64" fmla="*/ 33 w 594"/>
                <a:gd name="T65" fmla="*/ 489 h 566"/>
                <a:gd name="T66" fmla="*/ 11 w 594"/>
                <a:gd name="T67" fmla="*/ 458 h 566"/>
                <a:gd name="T68" fmla="*/ 0 w 594"/>
                <a:gd name="T69" fmla="*/ 418 h 566"/>
                <a:gd name="T70" fmla="*/ 0 w 594"/>
                <a:gd name="T71" fmla="*/ 385 h 566"/>
                <a:gd name="T72" fmla="*/ 16 w 594"/>
                <a:gd name="T73" fmla="*/ 290 h 566"/>
                <a:gd name="T74" fmla="*/ 93 w 594"/>
                <a:gd name="T75" fmla="*/ 134 h 566"/>
                <a:gd name="T76" fmla="*/ 145 w 594"/>
                <a:gd name="T77" fmla="*/ 82 h 566"/>
                <a:gd name="T78" fmla="*/ 203 w 594"/>
                <a:gd name="T79" fmla="*/ 42 h 566"/>
                <a:gd name="T80" fmla="*/ 269 w 594"/>
                <a:gd name="T81" fmla="*/ 15 h 566"/>
                <a:gd name="T82" fmla="*/ 337 w 594"/>
                <a:gd name="T83" fmla="*/ 2 h 566"/>
                <a:gd name="T84" fmla="*/ 410 w 594"/>
                <a:gd name="T85"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94" h="566">
                  <a:moveTo>
                    <a:pt x="434" y="7"/>
                  </a:moveTo>
                  <a:lnTo>
                    <a:pt x="421" y="49"/>
                  </a:lnTo>
                  <a:lnTo>
                    <a:pt x="414" y="93"/>
                  </a:lnTo>
                  <a:lnTo>
                    <a:pt x="412" y="137"/>
                  </a:lnTo>
                  <a:lnTo>
                    <a:pt x="414" y="181"/>
                  </a:lnTo>
                  <a:lnTo>
                    <a:pt x="421" y="224"/>
                  </a:lnTo>
                  <a:lnTo>
                    <a:pt x="431" y="266"/>
                  </a:lnTo>
                  <a:lnTo>
                    <a:pt x="443" y="308"/>
                  </a:lnTo>
                  <a:lnTo>
                    <a:pt x="460" y="346"/>
                  </a:lnTo>
                  <a:lnTo>
                    <a:pt x="456" y="348"/>
                  </a:lnTo>
                  <a:lnTo>
                    <a:pt x="438" y="334"/>
                  </a:lnTo>
                  <a:lnTo>
                    <a:pt x="418" y="321"/>
                  </a:lnTo>
                  <a:lnTo>
                    <a:pt x="396" y="312"/>
                  </a:lnTo>
                  <a:lnTo>
                    <a:pt x="374" y="302"/>
                  </a:lnTo>
                  <a:lnTo>
                    <a:pt x="352" y="293"/>
                  </a:lnTo>
                  <a:lnTo>
                    <a:pt x="330" y="284"/>
                  </a:lnTo>
                  <a:lnTo>
                    <a:pt x="310" y="273"/>
                  </a:lnTo>
                  <a:lnTo>
                    <a:pt x="289" y="258"/>
                  </a:lnTo>
                  <a:lnTo>
                    <a:pt x="282" y="257"/>
                  </a:lnTo>
                  <a:lnTo>
                    <a:pt x="275" y="253"/>
                  </a:lnTo>
                  <a:lnTo>
                    <a:pt x="269" y="249"/>
                  </a:lnTo>
                  <a:lnTo>
                    <a:pt x="262" y="244"/>
                  </a:lnTo>
                  <a:lnTo>
                    <a:pt x="255" y="240"/>
                  </a:lnTo>
                  <a:lnTo>
                    <a:pt x="247" y="238"/>
                  </a:lnTo>
                  <a:lnTo>
                    <a:pt x="240" y="238"/>
                  </a:lnTo>
                  <a:lnTo>
                    <a:pt x="231" y="240"/>
                  </a:lnTo>
                  <a:lnTo>
                    <a:pt x="227" y="246"/>
                  </a:lnTo>
                  <a:lnTo>
                    <a:pt x="222" y="249"/>
                  </a:lnTo>
                  <a:lnTo>
                    <a:pt x="218" y="255"/>
                  </a:lnTo>
                  <a:lnTo>
                    <a:pt x="218" y="262"/>
                  </a:lnTo>
                  <a:lnTo>
                    <a:pt x="223" y="273"/>
                  </a:lnTo>
                  <a:lnTo>
                    <a:pt x="233" y="282"/>
                  </a:lnTo>
                  <a:lnTo>
                    <a:pt x="240" y="291"/>
                  </a:lnTo>
                  <a:lnTo>
                    <a:pt x="247" y="301"/>
                  </a:lnTo>
                  <a:lnTo>
                    <a:pt x="233" y="306"/>
                  </a:lnTo>
                  <a:lnTo>
                    <a:pt x="216" y="312"/>
                  </a:lnTo>
                  <a:lnTo>
                    <a:pt x="200" y="317"/>
                  </a:lnTo>
                  <a:lnTo>
                    <a:pt x="185" y="324"/>
                  </a:lnTo>
                  <a:lnTo>
                    <a:pt x="168" y="332"/>
                  </a:lnTo>
                  <a:lnTo>
                    <a:pt x="156" y="343"/>
                  </a:lnTo>
                  <a:lnTo>
                    <a:pt x="145" y="356"/>
                  </a:lnTo>
                  <a:lnTo>
                    <a:pt x="137" y="372"/>
                  </a:lnTo>
                  <a:lnTo>
                    <a:pt x="143" y="381"/>
                  </a:lnTo>
                  <a:lnTo>
                    <a:pt x="150" y="387"/>
                  </a:lnTo>
                  <a:lnTo>
                    <a:pt x="161" y="389"/>
                  </a:lnTo>
                  <a:lnTo>
                    <a:pt x="170" y="385"/>
                  </a:lnTo>
                  <a:lnTo>
                    <a:pt x="168" y="394"/>
                  </a:lnTo>
                  <a:lnTo>
                    <a:pt x="165" y="403"/>
                  </a:lnTo>
                  <a:lnTo>
                    <a:pt x="161" y="411"/>
                  </a:lnTo>
                  <a:lnTo>
                    <a:pt x="163" y="420"/>
                  </a:lnTo>
                  <a:lnTo>
                    <a:pt x="170" y="425"/>
                  </a:lnTo>
                  <a:lnTo>
                    <a:pt x="179" y="427"/>
                  </a:lnTo>
                  <a:lnTo>
                    <a:pt x="187" y="427"/>
                  </a:lnTo>
                  <a:lnTo>
                    <a:pt x="196" y="422"/>
                  </a:lnTo>
                  <a:lnTo>
                    <a:pt x="203" y="418"/>
                  </a:lnTo>
                  <a:lnTo>
                    <a:pt x="211" y="411"/>
                  </a:lnTo>
                  <a:lnTo>
                    <a:pt x="220" y="407"/>
                  </a:lnTo>
                  <a:lnTo>
                    <a:pt x="227" y="403"/>
                  </a:lnTo>
                  <a:lnTo>
                    <a:pt x="260" y="394"/>
                  </a:lnTo>
                  <a:lnTo>
                    <a:pt x="293" y="390"/>
                  </a:lnTo>
                  <a:lnTo>
                    <a:pt x="326" y="390"/>
                  </a:lnTo>
                  <a:lnTo>
                    <a:pt x="361" y="390"/>
                  </a:lnTo>
                  <a:lnTo>
                    <a:pt x="394" y="389"/>
                  </a:lnTo>
                  <a:lnTo>
                    <a:pt x="427" y="385"/>
                  </a:lnTo>
                  <a:lnTo>
                    <a:pt x="460" y="376"/>
                  </a:lnTo>
                  <a:lnTo>
                    <a:pt x="491" y="359"/>
                  </a:lnTo>
                  <a:lnTo>
                    <a:pt x="500" y="357"/>
                  </a:lnTo>
                  <a:lnTo>
                    <a:pt x="509" y="354"/>
                  </a:lnTo>
                  <a:lnTo>
                    <a:pt x="519" y="348"/>
                  </a:lnTo>
                  <a:lnTo>
                    <a:pt x="528" y="345"/>
                  </a:lnTo>
                  <a:lnTo>
                    <a:pt x="535" y="339"/>
                  </a:lnTo>
                  <a:lnTo>
                    <a:pt x="544" y="335"/>
                  </a:lnTo>
                  <a:lnTo>
                    <a:pt x="555" y="332"/>
                  </a:lnTo>
                  <a:lnTo>
                    <a:pt x="564" y="330"/>
                  </a:lnTo>
                  <a:lnTo>
                    <a:pt x="566" y="350"/>
                  </a:lnTo>
                  <a:lnTo>
                    <a:pt x="572" y="368"/>
                  </a:lnTo>
                  <a:lnTo>
                    <a:pt x="581" y="385"/>
                  </a:lnTo>
                  <a:lnTo>
                    <a:pt x="594" y="401"/>
                  </a:lnTo>
                  <a:lnTo>
                    <a:pt x="566" y="422"/>
                  </a:lnTo>
                  <a:lnTo>
                    <a:pt x="537" y="444"/>
                  </a:lnTo>
                  <a:lnTo>
                    <a:pt x="508" y="464"/>
                  </a:lnTo>
                  <a:lnTo>
                    <a:pt x="476" y="482"/>
                  </a:lnTo>
                  <a:lnTo>
                    <a:pt x="447" y="500"/>
                  </a:lnTo>
                  <a:lnTo>
                    <a:pt x="416" y="517"/>
                  </a:lnTo>
                  <a:lnTo>
                    <a:pt x="383" y="532"/>
                  </a:lnTo>
                  <a:lnTo>
                    <a:pt x="352" y="544"/>
                  </a:lnTo>
                  <a:lnTo>
                    <a:pt x="319" y="555"/>
                  </a:lnTo>
                  <a:lnTo>
                    <a:pt x="286" y="563"/>
                  </a:lnTo>
                  <a:lnTo>
                    <a:pt x="253" y="566"/>
                  </a:lnTo>
                  <a:lnTo>
                    <a:pt x="220" y="566"/>
                  </a:lnTo>
                  <a:lnTo>
                    <a:pt x="185" y="563"/>
                  </a:lnTo>
                  <a:lnTo>
                    <a:pt x="152" y="555"/>
                  </a:lnTo>
                  <a:lnTo>
                    <a:pt x="119" y="543"/>
                  </a:lnTo>
                  <a:lnTo>
                    <a:pt x="84" y="524"/>
                  </a:lnTo>
                  <a:lnTo>
                    <a:pt x="73" y="519"/>
                  </a:lnTo>
                  <a:lnTo>
                    <a:pt x="62" y="513"/>
                  </a:lnTo>
                  <a:lnTo>
                    <a:pt x="51" y="506"/>
                  </a:lnTo>
                  <a:lnTo>
                    <a:pt x="42" y="499"/>
                  </a:lnTo>
                  <a:lnTo>
                    <a:pt x="33" y="489"/>
                  </a:lnTo>
                  <a:lnTo>
                    <a:pt x="24" y="480"/>
                  </a:lnTo>
                  <a:lnTo>
                    <a:pt x="16" y="469"/>
                  </a:lnTo>
                  <a:lnTo>
                    <a:pt x="11" y="458"/>
                  </a:lnTo>
                  <a:lnTo>
                    <a:pt x="7" y="445"/>
                  </a:lnTo>
                  <a:lnTo>
                    <a:pt x="4" y="431"/>
                  </a:lnTo>
                  <a:lnTo>
                    <a:pt x="0" y="418"/>
                  </a:lnTo>
                  <a:lnTo>
                    <a:pt x="0" y="405"/>
                  </a:lnTo>
                  <a:lnTo>
                    <a:pt x="0" y="400"/>
                  </a:lnTo>
                  <a:lnTo>
                    <a:pt x="0" y="385"/>
                  </a:lnTo>
                  <a:lnTo>
                    <a:pt x="2" y="361"/>
                  </a:lnTo>
                  <a:lnTo>
                    <a:pt x="5" y="328"/>
                  </a:lnTo>
                  <a:lnTo>
                    <a:pt x="16" y="290"/>
                  </a:lnTo>
                  <a:lnTo>
                    <a:pt x="33" y="242"/>
                  </a:lnTo>
                  <a:lnTo>
                    <a:pt x="57" y="191"/>
                  </a:lnTo>
                  <a:lnTo>
                    <a:pt x="93" y="134"/>
                  </a:lnTo>
                  <a:lnTo>
                    <a:pt x="110" y="115"/>
                  </a:lnTo>
                  <a:lnTo>
                    <a:pt x="126" y="97"/>
                  </a:lnTo>
                  <a:lnTo>
                    <a:pt x="145" y="82"/>
                  </a:lnTo>
                  <a:lnTo>
                    <a:pt x="163" y="68"/>
                  </a:lnTo>
                  <a:lnTo>
                    <a:pt x="183" y="53"/>
                  </a:lnTo>
                  <a:lnTo>
                    <a:pt x="203" y="42"/>
                  </a:lnTo>
                  <a:lnTo>
                    <a:pt x="225" y="31"/>
                  </a:lnTo>
                  <a:lnTo>
                    <a:pt x="247" y="22"/>
                  </a:lnTo>
                  <a:lnTo>
                    <a:pt x="269" y="15"/>
                  </a:lnTo>
                  <a:lnTo>
                    <a:pt x="291" y="9"/>
                  </a:lnTo>
                  <a:lnTo>
                    <a:pt x="315" y="5"/>
                  </a:lnTo>
                  <a:lnTo>
                    <a:pt x="337" y="2"/>
                  </a:lnTo>
                  <a:lnTo>
                    <a:pt x="361" y="0"/>
                  </a:lnTo>
                  <a:lnTo>
                    <a:pt x="387" y="2"/>
                  </a:lnTo>
                  <a:lnTo>
                    <a:pt x="410" y="4"/>
                  </a:lnTo>
                  <a:lnTo>
                    <a:pt x="434" y="7"/>
                  </a:lnTo>
                  <a:close/>
                </a:path>
              </a:pathLst>
            </a:custGeom>
            <a:solidFill>
              <a:srgbClr val="33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61" name="Freeform 29">
              <a:extLst>
                <a:ext uri="{FF2B5EF4-FFF2-40B4-BE49-F238E27FC236}">
                  <a16:creationId xmlns:a16="http://schemas.microsoft.com/office/drawing/2014/main" id="{A51C74AD-89FF-0252-9D62-2BF08D6A7D82}"/>
                </a:ext>
              </a:extLst>
            </p:cNvPr>
            <p:cNvSpPr>
              <a:spLocks/>
            </p:cNvSpPr>
            <p:nvPr/>
          </p:nvSpPr>
          <p:spPr bwMode="auto">
            <a:xfrm>
              <a:off x="2552" y="2613"/>
              <a:ext cx="80" cy="96"/>
            </a:xfrm>
            <a:custGeom>
              <a:avLst/>
              <a:gdLst>
                <a:gd name="T0" fmla="*/ 161 w 161"/>
                <a:gd name="T1" fmla="*/ 26 h 192"/>
                <a:gd name="T2" fmla="*/ 152 w 161"/>
                <a:gd name="T3" fmla="*/ 60 h 192"/>
                <a:gd name="T4" fmla="*/ 138 w 161"/>
                <a:gd name="T5" fmla="*/ 95 h 192"/>
                <a:gd name="T6" fmla="*/ 123 w 161"/>
                <a:gd name="T7" fmla="*/ 130 h 192"/>
                <a:gd name="T8" fmla="*/ 112 w 161"/>
                <a:gd name="T9" fmla="*/ 167 h 192"/>
                <a:gd name="T10" fmla="*/ 53 w 161"/>
                <a:gd name="T11" fmla="*/ 192 h 192"/>
                <a:gd name="T12" fmla="*/ 42 w 161"/>
                <a:gd name="T13" fmla="*/ 170 h 192"/>
                <a:gd name="T14" fmla="*/ 31 w 161"/>
                <a:gd name="T15" fmla="*/ 148 h 192"/>
                <a:gd name="T16" fmla="*/ 22 w 161"/>
                <a:gd name="T17" fmla="*/ 125 h 192"/>
                <a:gd name="T18" fmla="*/ 15 w 161"/>
                <a:gd name="T19" fmla="*/ 101 h 192"/>
                <a:gd name="T20" fmla="*/ 8 w 161"/>
                <a:gd name="T21" fmla="*/ 77 h 192"/>
                <a:gd name="T22" fmla="*/ 2 w 161"/>
                <a:gd name="T23" fmla="*/ 51 h 192"/>
                <a:gd name="T24" fmla="*/ 0 w 161"/>
                <a:gd name="T25" fmla="*/ 26 h 192"/>
                <a:gd name="T26" fmla="*/ 2 w 161"/>
                <a:gd name="T27" fmla="*/ 0 h 192"/>
                <a:gd name="T28" fmla="*/ 20 w 161"/>
                <a:gd name="T29" fmla="*/ 7 h 192"/>
                <a:gd name="T30" fmla="*/ 39 w 161"/>
                <a:gd name="T31" fmla="*/ 15 h 192"/>
                <a:gd name="T32" fmla="*/ 59 w 161"/>
                <a:gd name="T33" fmla="*/ 20 h 192"/>
                <a:gd name="T34" fmla="*/ 79 w 161"/>
                <a:gd name="T35" fmla="*/ 26 h 192"/>
                <a:gd name="T36" fmla="*/ 99 w 161"/>
                <a:gd name="T37" fmla="*/ 29 h 192"/>
                <a:gd name="T38" fmla="*/ 121 w 161"/>
                <a:gd name="T39" fmla="*/ 29 h 192"/>
                <a:gd name="T40" fmla="*/ 141 w 161"/>
                <a:gd name="T41" fmla="*/ 29 h 192"/>
                <a:gd name="T42" fmla="*/ 161 w 161"/>
                <a:gd name="T43" fmla="*/ 2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1" h="192">
                  <a:moveTo>
                    <a:pt x="161" y="26"/>
                  </a:moveTo>
                  <a:lnTo>
                    <a:pt x="152" y="60"/>
                  </a:lnTo>
                  <a:lnTo>
                    <a:pt x="138" y="95"/>
                  </a:lnTo>
                  <a:lnTo>
                    <a:pt x="123" y="130"/>
                  </a:lnTo>
                  <a:lnTo>
                    <a:pt x="112" y="167"/>
                  </a:lnTo>
                  <a:lnTo>
                    <a:pt x="53" y="192"/>
                  </a:lnTo>
                  <a:lnTo>
                    <a:pt x="42" y="170"/>
                  </a:lnTo>
                  <a:lnTo>
                    <a:pt x="31" y="148"/>
                  </a:lnTo>
                  <a:lnTo>
                    <a:pt x="22" y="125"/>
                  </a:lnTo>
                  <a:lnTo>
                    <a:pt x="15" y="101"/>
                  </a:lnTo>
                  <a:lnTo>
                    <a:pt x="8" y="77"/>
                  </a:lnTo>
                  <a:lnTo>
                    <a:pt x="2" y="51"/>
                  </a:lnTo>
                  <a:lnTo>
                    <a:pt x="0" y="26"/>
                  </a:lnTo>
                  <a:lnTo>
                    <a:pt x="2" y="0"/>
                  </a:lnTo>
                  <a:lnTo>
                    <a:pt x="20" y="7"/>
                  </a:lnTo>
                  <a:lnTo>
                    <a:pt x="39" y="15"/>
                  </a:lnTo>
                  <a:lnTo>
                    <a:pt x="59" y="20"/>
                  </a:lnTo>
                  <a:lnTo>
                    <a:pt x="79" y="26"/>
                  </a:lnTo>
                  <a:lnTo>
                    <a:pt x="99" y="29"/>
                  </a:lnTo>
                  <a:lnTo>
                    <a:pt x="121" y="29"/>
                  </a:lnTo>
                  <a:lnTo>
                    <a:pt x="141" y="29"/>
                  </a:lnTo>
                  <a:lnTo>
                    <a:pt x="161" y="2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62" name="Freeform 30">
              <a:extLst>
                <a:ext uri="{FF2B5EF4-FFF2-40B4-BE49-F238E27FC236}">
                  <a16:creationId xmlns:a16="http://schemas.microsoft.com/office/drawing/2014/main" id="{2A837384-0507-8EB4-40AE-FC4BEE8C8A0D}"/>
                </a:ext>
              </a:extLst>
            </p:cNvPr>
            <p:cNvSpPr>
              <a:spLocks/>
            </p:cNvSpPr>
            <p:nvPr/>
          </p:nvSpPr>
          <p:spPr bwMode="auto">
            <a:xfrm>
              <a:off x="2628" y="2683"/>
              <a:ext cx="84" cy="50"/>
            </a:xfrm>
            <a:custGeom>
              <a:avLst/>
              <a:gdLst>
                <a:gd name="T0" fmla="*/ 169 w 169"/>
                <a:gd name="T1" fmla="*/ 48 h 101"/>
                <a:gd name="T2" fmla="*/ 30 w 169"/>
                <a:gd name="T3" fmla="*/ 101 h 101"/>
                <a:gd name="T4" fmla="*/ 20 w 169"/>
                <a:gd name="T5" fmla="*/ 96 h 101"/>
                <a:gd name="T6" fmla="*/ 13 w 169"/>
                <a:gd name="T7" fmla="*/ 85 h 101"/>
                <a:gd name="T8" fmla="*/ 8 w 169"/>
                <a:gd name="T9" fmla="*/ 75 h 101"/>
                <a:gd name="T10" fmla="*/ 4 w 169"/>
                <a:gd name="T11" fmla="*/ 64 h 101"/>
                <a:gd name="T12" fmla="*/ 0 w 169"/>
                <a:gd name="T13" fmla="*/ 53 h 101"/>
                <a:gd name="T14" fmla="*/ 2 w 169"/>
                <a:gd name="T15" fmla="*/ 44 h 101"/>
                <a:gd name="T16" fmla="*/ 8 w 169"/>
                <a:gd name="T17" fmla="*/ 35 h 101"/>
                <a:gd name="T18" fmla="*/ 15 w 169"/>
                <a:gd name="T19" fmla="*/ 28 h 101"/>
                <a:gd name="T20" fmla="*/ 26 w 169"/>
                <a:gd name="T21" fmla="*/ 22 h 101"/>
                <a:gd name="T22" fmla="*/ 35 w 169"/>
                <a:gd name="T23" fmla="*/ 17 h 101"/>
                <a:gd name="T24" fmla="*/ 44 w 169"/>
                <a:gd name="T25" fmla="*/ 11 h 101"/>
                <a:gd name="T26" fmla="*/ 53 w 169"/>
                <a:gd name="T27" fmla="*/ 6 h 101"/>
                <a:gd name="T28" fmla="*/ 63 w 169"/>
                <a:gd name="T29" fmla="*/ 4 h 101"/>
                <a:gd name="T30" fmla="*/ 70 w 169"/>
                <a:gd name="T31" fmla="*/ 2 h 101"/>
                <a:gd name="T32" fmla="*/ 81 w 169"/>
                <a:gd name="T33" fmla="*/ 0 h 101"/>
                <a:gd name="T34" fmla="*/ 90 w 169"/>
                <a:gd name="T35" fmla="*/ 0 h 101"/>
                <a:gd name="T36" fmla="*/ 99 w 169"/>
                <a:gd name="T37" fmla="*/ 0 h 101"/>
                <a:gd name="T38" fmla="*/ 108 w 169"/>
                <a:gd name="T39" fmla="*/ 0 h 101"/>
                <a:gd name="T40" fmla="*/ 118 w 169"/>
                <a:gd name="T41" fmla="*/ 2 h 101"/>
                <a:gd name="T42" fmla="*/ 127 w 169"/>
                <a:gd name="T43" fmla="*/ 6 h 101"/>
                <a:gd name="T44" fmla="*/ 140 w 169"/>
                <a:gd name="T45" fmla="*/ 15 h 101"/>
                <a:gd name="T46" fmla="*/ 151 w 169"/>
                <a:gd name="T47" fmla="*/ 24 h 101"/>
                <a:gd name="T48" fmla="*/ 160 w 169"/>
                <a:gd name="T49" fmla="*/ 35 h 101"/>
                <a:gd name="T50" fmla="*/ 169 w 169"/>
                <a:gd name="T51" fmla="*/ 4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9" h="101">
                  <a:moveTo>
                    <a:pt x="169" y="48"/>
                  </a:moveTo>
                  <a:lnTo>
                    <a:pt x="30" y="101"/>
                  </a:lnTo>
                  <a:lnTo>
                    <a:pt x="20" y="96"/>
                  </a:lnTo>
                  <a:lnTo>
                    <a:pt x="13" y="85"/>
                  </a:lnTo>
                  <a:lnTo>
                    <a:pt x="8" y="75"/>
                  </a:lnTo>
                  <a:lnTo>
                    <a:pt x="4" y="64"/>
                  </a:lnTo>
                  <a:lnTo>
                    <a:pt x="0" y="53"/>
                  </a:lnTo>
                  <a:lnTo>
                    <a:pt x="2" y="44"/>
                  </a:lnTo>
                  <a:lnTo>
                    <a:pt x="8" y="35"/>
                  </a:lnTo>
                  <a:lnTo>
                    <a:pt x="15" y="28"/>
                  </a:lnTo>
                  <a:lnTo>
                    <a:pt x="26" y="22"/>
                  </a:lnTo>
                  <a:lnTo>
                    <a:pt x="35" y="17"/>
                  </a:lnTo>
                  <a:lnTo>
                    <a:pt x="44" y="11"/>
                  </a:lnTo>
                  <a:lnTo>
                    <a:pt x="53" y="6"/>
                  </a:lnTo>
                  <a:lnTo>
                    <a:pt x="63" y="4"/>
                  </a:lnTo>
                  <a:lnTo>
                    <a:pt x="70" y="2"/>
                  </a:lnTo>
                  <a:lnTo>
                    <a:pt x="81" y="0"/>
                  </a:lnTo>
                  <a:lnTo>
                    <a:pt x="90" y="0"/>
                  </a:lnTo>
                  <a:lnTo>
                    <a:pt x="99" y="0"/>
                  </a:lnTo>
                  <a:lnTo>
                    <a:pt x="108" y="0"/>
                  </a:lnTo>
                  <a:lnTo>
                    <a:pt x="118" y="2"/>
                  </a:lnTo>
                  <a:lnTo>
                    <a:pt x="127" y="6"/>
                  </a:lnTo>
                  <a:lnTo>
                    <a:pt x="140" y="15"/>
                  </a:lnTo>
                  <a:lnTo>
                    <a:pt x="151" y="24"/>
                  </a:lnTo>
                  <a:lnTo>
                    <a:pt x="160" y="35"/>
                  </a:lnTo>
                  <a:lnTo>
                    <a:pt x="169"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63" name="Freeform 31">
              <a:extLst>
                <a:ext uri="{FF2B5EF4-FFF2-40B4-BE49-F238E27FC236}">
                  <a16:creationId xmlns:a16="http://schemas.microsoft.com/office/drawing/2014/main" id="{753E0028-E5B0-53D0-2BED-A3ECE3CFCA38}"/>
                </a:ext>
              </a:extLst>
            </p:cNvPr>
            <p:cNvSpPr>
              <a:spLocks/>
            </p:cNvSpPr>
            <p:nvPr/>
          </p:nvSpPr>
          <p:spPr bwMode="auto">
            <a:xfrm>
              <a:off x="2421" y="2674"/>
              <a:ext cx="81" cy="66"/>
            </a:xfrm>
            <a:custGeom>
              <a:avLst/>
              <a:gdLst>
                <a:gd name="T0" fmla="*/ 163 w 163"/>
                <a:gd name="T1" fmla="*/ 49 h 132"/>
                <a:gd name="T2" fmla="*/ 161 w 163"/>
                <a:gd name="T3" fmla="*/ 71 h 132"/>
                <a:gd name="T4" fmla="*/ 154 w 163"/>
                <a:gd name="T5" fmla="*/ 86 h 132"/>
                <a:gd name="T6" fmla="*/ 143 w 163"/>
                <a:gd name="T7" fmla="*/ 93 h 132"/>
                <a:gd name="T8" fmla="*/ 127 w 163"/>
                <a:gd name="T9" fmla="*/ 97 h 132"/>
                <a:gd name="T10" fmla="*/ 108 w 163"/>
                <a:gd name="T11" fmla="*/ 99 h 132"/>
                <a:gd name="T12" fmla="*/ 90 w 163"/>
                <a:gd name="T13" fmla="*/ 101 h 132"/>
                <a:gd name="T14" fmla="*/ 73 w 163"/>
                <a:gd name="T15" fmla="*/ 102 h 132"/>
                <a:gd name="T16" fmla="*/ 59 w 163"/>
                <a:gd name="T17" fmla="*/ 110 h 132"/>
                <a:gd name="T18" fmla="*/ 17 w 163"/>
                <a:gd name="T19" fmla="*/ 132 h 132"/>
                <a:gd name="T20" fmla="*/ 26 w 163"/>
                <a:gd name="T21" fmla="*/ 121 h 132"/>
                <a:gd name="T22" fmla="*/ 29 w 163"/>
                <a:gd name="T23" fmla="*/ 110 h 132"/>
                <a:gd name="T24" fmla="*/ 28 w 163"/>
                <a:gd name="T25" fmla="*/ 99 h 132"/>
                <a:gd name="T26" fmla="*/ 18 w 163"/>
                <a:gd name="T27" fmla="*/ 90 h 132"/>
                <a:gd name="T28" fmla="*/ 0 w 163"/>
                <a:gd name="T29" fmla="*/ 93 h 132"/>
                <a:gd name="T30" fmla="*/ 4 w 163"/>
                <a:gd name="T31" fmla="*/ 84 h 132"/>
                <a:gd name="T32" fmla="*/ 13 w 163"/>
                <a:gd name="T33" fmla="*/ 77 h 132"/>
                <a:gd name="T34" fmla="*/ 26 w 163"/>
                <a:gd name="T35" fmla="*/ 71 h 132"/>
                <a:gd name="T36" fmla="*/ 40 w 163"/>
                <a:gd name="T37" fmla="*/ 68 h 132"/>
                <a:gd name="T38" fmla="*/ 55 w 163"/>
                <a:gd name="T39" fmla="*/ 64 h 132"/>
                <a:gd name="T40" fmla="*/ 72 w 163"/>
                <a:gd name="T41" fmla="*/ 62 h 132"/>
                <a:gd name="T42" fmla="*/ 88 w 163"/>
                <a:gd name="T43" fmla="*/ 60 h 132"/>
                <a:gd name="T44" fmla="*/ 103 w 163"/>
                <a:gd name="T45" fmla="*/ 58 h 132"/>
                <a:gd name="T46" fmla="*/ 108 w 163"/>
                <a:gd name="T47" fmla="*/ 53 h 132"/>
                <a:gd name="T48" fmla="*/ 110 w 163"/>
                <a:gd name="T49" fmla="*/ 46 h 132"/>
                <a:gd name="T50" fmla="*/ 110 w 163"/>
                <a:gd name="T51" fmla="*/ 38 h 132"/>
                <a:gd name="T52" fmla="*/ 105 w 163"/>
                <a:gd name="T53" fmla="*/ 31 h 132"/>
                <a:gd name="T54" fmla="*/ 79 w 163"/>
                <a:gd name="T55" fmla="*/ 0 h 132"/>
                <a:gd name="T56" fmla="*/ 90 w 163"/>
                <a:gd name="T57" fmla="*/ 5 h 132"/>
                <a:gd name="T58" fmla="*/ 101 w 163"/>
                <a:gd name="T59" fmla="*/ 11 h 132"/>
                <a:gd name="T60" fmla="*/ 112 w 163"/>
                <a:gd name="T61" fmla="*/ 16 h 132"/>
                <a:gd name="T62" fmla="*/ 121 w 163"/>
                <a:gd name="T63" fmla="*/ 24 h 132"/>
                <a:gd name="T64" fmla="*/ 132 w 163"/>
                <a:gd name="T65" fmla="*/ 29 h 132"/>
                <a:gd name="T66" fmla="*/ 141 w 163"/>
                <a:gd name="T67" fmla="*/ 36 h 132"/>
                <a:gd name="T68" fmla="*/ 152 w 163"/>
                <a:gd name="T69" fmla="*/ 44 h 132"/>
                <a:gd name="T70" fmla="*/ 163 w 163"/>
                <a:gd name="T71" fmla="*/ 4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32">
                  <a:moveTo>
                    <a:pt x="163" y="49"/>
                  </a:moveTo>
                  <a:lnTo>
                    <a:pt x="161" y="71"/>
                  </a:lnTo>
                  <a:lnTo>
                    <a:pt x="154" y="86"/>
                  </a:lnTo>
                  <a:lnTo>
                    <a:pt x="143" y="93"/>
                  </a:lnTo>
                  <a:lnTo>
                    <a:pt x="127" y="97"/>
                  </a:lnTo>
                  <a:lnTo>
                    <a:pt x="108" y="99"/>
                  </a:lnTo>
                  <a:lnTo>
                    <a:pt x="90" y="101"/>
                  </a:lnTo>
                  <a:lnTo>
                    <a:pt x="73" y="102"/>
                  </a:lnTo>
                  <a:lnTo>
                    <a:pt x="59" y="110"/>
                  </a:lnTo>
                  <a:lnTo>
                    <a:pt x="17" y="132"/>
                  </a:lnTo>
                  <a:lnTo>
                    <a:pt x="26" y="121"/>
                  </a:lnTo>
                  <a:lnTo>
                    <a:pt x="29" y="110"/>
                  </a:lnTo>
                  <a:lnTo>
                    <a:pt x="28" y="99"/>
                  </a:lnTo>
                  <a:lnTo>
                    <a:pt x="18" y="90"/>
                  </a:lnTo>
                  <a:lnTo>
                    <a:pt x="0" y="93"/>
                  </a:lnTo>
                  <a:lnTo>
                    <a:pt x="4" y="84"/>
                  </a:lnTo>
                  <a:lnTo>
                    <a:pt x="13" y="77"/>
                  </a:lnTo>
                  <a:lnTo>
                    <a:pt x="26" y="71"/>
                  </a:lnTo>
                  <a:lnTo>
                    <a:pt x="40" y="68"/>
                  </a:lnTo>
                  <a:lnTo>
                    <a:pt x="55" y="64"/>
                  </a:lnTo>
                  <a:lnTo>
                    <a:pt x="72" y="62"/>
                  </a:lnTo>
                  <a:lnTo>
                    <a:pt x="88" y="60"/>
                  </a:lnTo>
                  <a:lnTo>
                    <a:pt x="103" y="58"/>
                  </a:lnTo>
                  <a:lnTo>
                    <a:pt x="108" y="53"/>
                  </a:lnTo>
                  <a:lnTo>
                    <a:pt x="110" y="46"/>
                  </a:lnTo>
                  <a:lnTo>
                    <a:pt x="110" y="38"/>
                  </a:lnTo>
                  <a:lnTo>
                    <a:pt x="105" y="31"/>
                  </a:lnTo>
                  <a:lnTo>
                    <a:pt x="79" y="0"/>
                  </a:lnTo>
                  <a:lnTo>
                    <a:pt x="90" y="5"/>
                  </a:lnTo>
                  <a:lnTo>
                    <a:pt x="101" y="11"/>
                  </a:lnTo>
                  <a:lnTo>
                    <a:pt x="112" y="16"/>
                  </a:lnTo>
                  <a:lnTo>
                    <a:pt x="121" y="24"/>
                  </a:lnTo>
                  <a:lnTo>
                    <a:pt x="132" y="29"/>
                  </a:lnTo>
                  <a:lnTo>
                    <a:pt x="141" y="36"/>
                  </a:lnTo>
                  <a:lnTo>
                    <a:pt x="152" y="44"/>
                  </a:lnTo>
                  <a:lnTo>
                    <a:pt x="163"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64" name="Freeform 32">
              <a:extLst>
                <a:ext uri="{FF2B5EF4-FFF2-40B4-BE49-F238E27FC236}">
                  <a16:creationId xmlns:a16="http://schemas.microsoft.com/office/drawing/2014/main" id="{F3D2B2A9-D561-5E38-6735-EE6EB60FDC8E}"/>
                </a:ext>
              </a:extLst>
            </p:cNvPr>
            <p:cNvSpPr>
              <a:spLocks/>
            </p:cNvSpPr>
            <p:nvPr/>
          </p:nvSpPr>
          <p:spPr bwMode="auto">
            <a:xfrm>
              <a:off x="2506" y="2703"/>
              <a:ext cx="43" cy="22"/>
            </a:xfrm>
            <a:custGeom>
              <a:avLst/>
              <a:gdLst>
                <a:gd name="T0" fmla="*/ 86 w 86"/>
                <a:gd name="T1" fmla="*/ 31 h 44"/>
                <a:gd name="T2" fmla="*/ 77 w 86"/>
                <a:gd name="T3" fmla="*/ 34 h 44"/>
                <a:gd name="T4" fmla="*/ 66 w 86"/>
                <a:gd name="T5" fmla="*/ 38 h 44"/>
                <a:gd name="T6" fmla="*/ 55 w 86"/>
                <a:gd name="T7" fmla="*/ 42 h 44"/>
                <a:gd name="T8" fmla="*/ 44 w 86"/>
                <a:gd name="T9" fmla="*/ 44 h 44"/>
                <a:gd name="T10" fmla="*/ 33 w 86"/>
                <a:gd name="T11" fmla="*/ 44 h 44"/>
                <a:gd name="T12" fmla="*/ 22 w 86"/>
                <a:gd name="T13" fmla="*/ 44 h 44"/>
                <a:gd name="T14" fmla="*/ 11 w 86"/>
                <a:gd name="T15" fmla="*/ 42 h 44"/>
                <a:gd name="T16" fmla="*/ 0 w 86"/>
                <a:gd name="T17" fmla="*/ 38 h 44"/>
                <a:gd name="T18" fmla="*/ 14 w 86"/>
                <a:gd name="T19" fmla="*/ 0 h 44"/>
                <a:gd name="T20" fmla="*/ 23 w 86"/>
                <a:gd name="T21" fmla="*/ 1 h 44"/>
                <a:gd name="T22" fmla="*/ 34 w 86"/>
                <a:gd name="T23" fmla="*/ 5 h 44"/>
                <a:gd name="T24" fmla="*/ 44 w 86"/>
                <a:gd name="T25" fmla="*/ 9 h 44"/>
                <a:gd name="T26" fmla="*/ 51 w 86"/>
                <a:gd name="T27" fmla="*/ 14 h 44"/>
                <a:gd name="T28" fmla="*/ 60 w 86"/>
                <a:gd name="T29" fmla="*/ 18 h 44"/>
                <a:gd name="T30" fmla="*/ 69 w 86"/>
                <a:gd name="T31" fmla="*/ 23 h 44"/>
                <a:gd name="T32" fmla="*/ 77 w 86"/>
                <a:gd name="T33" fmla="*/ 27 h 44"/>
                <a:gd name="T34" fmla="*/ 86 w 86"/>
                <a:gd name="T35" fmla="*/ 3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 h="44">
                  <a:moveTo>
                    <a:pt x="86" y="31"/>
                  </a:moveTo>
                  <a:lnTo>
                    <a:pt x="77" y="34"/>
                  </a:lnTo>
                  <a:lnTo>
                    <a:pt x="66" y="38"/>
                  </a:lnTo>
                  <a:lnTo>
                    <a:pt x="55" y="42"/>
                  </a:lnTo>
                  <a:lnTo>
                    <a:pt x="44" y="44"/>
                  </a:lnTo>
                  <a:lnTo>
                    <a:pt x="33" y="44"/>
                  </a:lnTo>
                  <a:lnTo>
                    <a:pt x="22" y="44"/>
                  </a:lnTo>
                  <a:lnTo>
                    <a:pt x="11" y="42"/>
                  </a:lnTo>
                  <a:lnTo>
                    <a:pt x="0" y="38"/>
                  </a:lnTo>
                  <a:lnTo>
                    <a:pt x="14" y="0"/>
                  </a:lnTo>
                  <a:lnTo>
                    <a:pt x="23" y="1"/>
                  </a:lnTo>
                  <a:lnTo>
                    <a:pt x="34" y="5"/>
                  </a:lnTo>
                  <a:lnTo>
                    <a:pt x="44" y="9"/>
                  </a:lnTo>
                  <a:lnTo>
                    <a:pt x="51" y="14"/>
                  </a:lnTo>
                  <a:lnTo>
                    <a:pt x="60" y="18"/>
                  </a:lnTo>
                  <a:lnTo>
                    <a:pt x="69" y="23"/>
                  </a:lnTo>
                  <a:lnTo>
                    <a:pt x="77" y="27"/>
                  </a:lnTo>
                  <a:lnTo>
                    <a:pt x="86" y="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65" name="Freeform 33">
              <a:extLst>
                <a:ext uri="{FF2B5EF4-FFF2-40B4-BE49-F238E27FC236}">
                  <a16:creationId xmlns:a16="http://schemas.microsoft.com/office/drawing/2014/main" id="{FD606B7B-3802-8A8D-116E-CE53BBAF69A0}"/>
                </a:ext>
              </a:extLst>
            </p:cNvPr>
            <p:cNvSpPr>
              <a:spLocks/>
            </p:cNvSpPr>
            <p:nvPr/>
          </p:nvSpPr>
          <p:spPr bwMode="auto">
            <a:xfrm>
              <a:off x="1892" y="2747"/>
              <a:ext cx="496" cy="443"/>
            </a:xfrm>
            <a:custGeom>
              <a:avLst/>
              <a:gdLst>
                <a:gd name="T0" fmla="*/ 878 w 991"/>
                <a:gd name="T1" fmla="*/ 64 h 885"/>
                <a:gd name="T2" fmla="*/ 894 w 991"/>
                <a:gd name="T3" fmla="*/ 88 h 885"/>
                <a:gd name="T4" fmla="*/ 907 w 991"/>
                <a:gd name="T5" fmla="*/ 165 h 885"/>
                <a:gd name="T6" fmla="*/ 916 w 991"/>
                <a:gd name="T7" fmla="*/ 295 h 885"/>
                <a:gd name="T8" fmla="*/ 938 w 991"/>
                <a:gd name="T9" fmla="*/ 421 h 885"/>
                <a:gd name="T10" fmla="*/ 971 w 991"/>
                <a:gd name="T11" fmla="*/ 544 h 885"/>
                <a:gd name="T12" fmla="*/ 980 w 991"/>
                <a:gd name="T13" fmla="*/ 610 h 885"/>
                <a:gd name="T14" fmla="*/ 958 w 991"/>
                <a:gd name="T15" fmla="*/ 618 h 885"/>
                <a:gd name="T16" fmla="*/ 931 w 991"/>
                <a:gd name="T17" fmla="*/ 621 h 885"/>
                <a:gd name="T18" fmla="*/ 905 w 991"/>
                <a:gd name="T19" fmla="*/ 625 h 885"/>
                <a:gd name="T20" fmla="*/ 861 w 991"/>
                <a:gd name="T21" fmla="*/ 634 h 885"/>
                <a:gd name="T22" fmla="*/ 801 w 991"/>
                <a:gd name="T23" fmla="*/ 651 h 885"/>
                <a:gd name="T24" fmla="*/ 740 w 991"/>
                <a:gd name="T25" fmla="*/ 671 h 885"/>
                <a:gd name="T26" fmla="*/ 681 w 991"/>
                <a:gd name="T27" fmla="*/ 693 h 885"/>
                <a:gd name="T28" fmla="*/ 623 w 991"/>
                <a:gd name="T29" fmla="*/ 717 h 885"/>
                <a:gd name="T30" fmla="*/ 564 w 991"/>
                <a:gd name="T31" fmla="*/ 740 h 885"/>
                <a:gd name="T32" fmla="*/ 505 w 991"/>
                <a:gd name="T33" fmla="*/ 764 h 885"/>
                <a:gd name="T34" fmla="*/ 447 w 991"/>
                <a:gd name="T35" fmla="*/ 786 h 885"/>
                <a:gd name="T36" fmla="*/ 384 w 991"/>
                <a:gd name="T37" fmla="*/ 805 h 885"/>
                <a:gd name="T38" fmla="*/ 320 w 991"/>
                <a:gd name="T39" fmla="*/ 827 h 885"/>
                <a:gd name="T40" fmla="*/ 254 w 991"/>
                <a:gd name="T41" fmla="*/ 850 h 885"/>
                <a:gd name="T42" fmla="*/ 185 w 991"/>
                <a:gd name="T43" fmla="*/ 874 h 885"/>
                <a:gd name="T44" fmla="*/ 97 w 991"/>
                <a:gd name="T45" fmla="*/ 592 h 885"/>
                <a:gd name="T46" fmla="*/ 75 w 991"/>
                <a:gd name="T47" fmla="*/ 491 h 885"/>
                <a:gd name="T48" fmla="*/ 55 w 991"/>
                <a:gd name="T49" fmla="*/ 388 h 885"/>
                <a:gd name="T50" fmla="*/ 31 w 991"/>
                <a:gd name="T51" fmla="*/ 289 h 885"/>
                <a:gd name="T52" fmla="*/ 0 w 991"/>
                <a:gd name="T53" fmla="*/ 190 h 885"/>
                <a:gd name="T54" fmla="*/ 36 w 991"/>
                <a:gd name="T55" fmla="*/ 179 h 885"/>
                <a:gd name="T56" fmla="*/ 75 w 991"/>
                <a:gd name="T57" fmla="*/ 170 h 885"/>
                <a:gd name="T58" fmla="*/ 113 w 991"/>
                <a:gd name="T59" fmla="*/ 165 h 885"/>
                <a:gd name="T60" fmla="*/ 154 w 991"/>
                <a:gd name="T61" fmla="*/ 161 h 885"/>
                <a:gd name="T62" fmla="*/ 181 w 991"/>
                <a:gd name="T63" fmla="*/ 155 h 885"/>
                <a:gd name="T64" fmla="*/ 253 w 991"/>
                <a:gd name="T65" fmla="*/ 139 h 885"/>
                <a:gd name="T66" fmla="*/ 355 w 991"/>
                <a:gd name="T67" fmla="*/ 115 h 885"/>
                <a:gd name="T68" fmla="*/ 476 w 991"/>
                <a:gd name="T69" fmla="*/ 88 h 885"/>
                <a:gd name="T70" fmla="*/ 601 w 991"/>
                <a:gd name="T71" fmla="*/ 60 h 885"/>
                <a:gd name="T72" fmla="*/ 716 w 991"/>
                <a:gd name="T73" fmla="*/ 33 h 885"/>
                <a:gd name="T74" fmla="*/ 806 w 991"/>
                <a:gd name="T75" fmla="*/ 12 h 885"/>
                <a:gd name="T76" fmla="*/ 861 w 991"/>
                <a:gd name="T77" fmla="*/ 0 h 8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1" h="885">
                  <a:moveTo>
                    <a:pt x="872" y="51"/>
                  </a:moveTo>
                  <a:lnTo>
                    <a:pt x="878" y="64"/>
                  </a:lnTo>
                  <a:lnTo>
                    <a:pt x="885" y="77"/>
                  </a:lnTo>
                  <a:lnTo>
                    <a:pt x="894" y="88"/>
                  </a:lnTo>
                  <a:lnTo>
                    <a:pt x="905" y="99"/>
                  </a:lnTo>
                  <a:lnTo>
                    <a:pt x="907" y="165"/>
                  </a:lnTo>
                  <a:lnTo>
                    <a:pt x="910" y="231"/>
                  </a:lnTo>
                  <a:lnTo>
                    <a:pt x="916" y="295"/>
                  </a:lnTo>
                  <a:lnTo>
                    <a:pt x="925" y="359"/>
                  </a:lnTo>
                  <a:lnTo>
                    <a:pt x="938" y="421"/>
                  </a:lnTo>
                  <a:lnTo>
                    <a:pt x="953" y="484"/>
                  </a:lnTo>
                  <a:lnTo>
                    <a:pt x="971" y="544"/>
                  </a:lnTo>
                  <a:lnTo>
                    <a:pt x="991" y="605"/>
                  </a:lnTo>
                  <a:lnTo>
                    <a:pt x="980" y="610"/>
                  </a:lnTo>
                  <a:lnTo>
                    <a:pt x="969" y="616"/>
                  </a:lnTo>
                  <a:lnTo>
                    <a:pt x="958" y="618"/>
                  </a:lnTo>
                  <a:lnTo>
                    <a:pt x="945" y="619"/>
                  </a:lnTo>
                  <a:lnTo>
                    <a:pt x="931" y="621"/>
                  </a:lnTo>
                  <a:lnTo>
                    <a:pt x="918" y="623"/>
                  </a:lnTo>
                  <a:lnTo>
                    <a:pt x="905" y="625"/>
                  </a:lnTo>
                  <a:lnTo>
                    <a:pt x="892" y="629"/>
                  </a:lnTo>
                  <a:lnTo>
                    <a:pt x="861" y="634"/>
                  </a:lnTo>
                  <a:lnTo>
                    <a:pt x="830" y="641"/>
                  </a:lnTo>
                  <a:lnTo>
                    <a:pt x="801" y="651"/>
                  </a:lnTo>
                  <a:lnTo>
                    <a:pt x="771" y="660"/>
                  </a:lnTo>
                  <a:lnTo>
                    <a:pt x="740" y="671"/>
                  </a:lnTo>
                  <a:lnTo>
                    <a:pt x="711" y="682"/>
                  </a:lnTo>
                  <a:lnTo>
                    <a:pt x="681" y="693"/>
                  </a:lnTo>
                  <a:lnTo>
                    <a:pt x="652" y="704"/>
                  </a:lnTo>
                  <a:lnTo>
                    <a:pt x="623" y="717"/>
                  </a:lnTo>
                  <a:lnTo>
                    <a:pt x="593" y="729"/>
                  </a:lnTo>
                  <a:lnTo>
                    <a:pt x="564" y="740"/>
                  </a:lnTo>
                  <a:lnTo>
                    <a:pt x="535" y="753"/>
                  </a:lnTo>
                  <a:lnTo>
                    <a:pt x="505" y="764"/>
                  </a:lnTo>
                  <a:lnTo>
                    <a:pt x="476" y="775"/>
                  </a:lnTo>
                  <a:lnTo>
                    <a:pt x="447" y="786"/>
                  </a:lnTo>
                  <a:lnTo>
                    <a:pt x="416" y="795"/>
                  </a:lnTo>
                  <a:lnTo>
                    <a:pt x="384" y="805"/>
                  </a:lnTo>
                  <a:lnTo>
                    <a:pt x="353" y="816"/>
                  </a:lnTo>
                  <a:lnTo>
                    <a:pt x="320" y="827"/>
                  </a:lnTo>
                  <a:lnTo>
                    <a:pt x="287" y="839"/>
                  </a:lnTo>
                  <a:lnTo>
                    <a:pt x="254" y="850"/>
                  </a:lnTo>
                  <a:lnTo>
                    <a:pt x="220" y="863"/>
                  </a:lnTo>
                  <a:lnTo>
                    <a:pt x="185" y="874"/>
                  </a:lnTo>
                  <a:lnTo>
                    <a:pt x="148" y="885"/>
                  </a:lnTo>
                  <a:lnTo>
                    <a:pt x="97" y="592"/>
                  </a:lnTo>
                  <a:lnTo>
                    <a:pt x="86" y="541"/>
                  </a:lnTo>
                  <a:lnTo>
                    <a:pt x="75" y="491"/>
                  </a:lnTo>
                  <a:lnTo>
                    <a:pt x="66" y="440"/>
                  </a:lnTo>
                  <a:lnTo>
                    <a:pt x="55" y="388"/>
                  </a:lnTo>
                  <a:lnTo>
                    <a:pt x="44" y="339"/>
                  </a:lnTo>
                  <a:lnTo>
                    <a:pt x="31" y="289"/>
                  </a:lnTo>
                  <a:lnTo>
                    <a:pt x="16" y="240"/>
                  </a:lnTo>
                  <a:lnTo>
                    <a:pt x="0" y="190"/>
                  </a:lnTo>
                  <a:lnTo>
                    <a:pt x="18" y="185"/>
                  </a:lnTo>
                  <a:lnTo>
                    <a:pt x="36" y="179"/>
                  </a:lnTo>
                  <a:lnTo>
                    <a:pt x="56" y="174"/>
                  </a:lnTo>
                  <a:lnTo>
                    <a:pt x="75" y="170"/>
                  </a:lnTo>
                  <a:lnTo>
                    <a:pt x="93" y="167"/>
                  </a:lnTo>
                  <a:lnTo>
                    <a:pt x="113" y="165"/>
                  </a:lnTo>
                  <a:lnTo>
                    <a:pt x="133" y="163"/>
                  </a:lnTo>
                  <a:lnTo>
                    <a:pt x="154" y="161"/>
                  </a:lnTo>
                  <a:lnTo>
                    <a:pt x="161" y="159"/>
                  </a:lnTo>
                  <a:lnTo>
                    <a:pt x="181" y="155"/>
                  </a:lnTo>
                  <a:lnTo>
                    <a:pt x="212" y="148"/>
                  </a:lnTo>
                  <a:lnTo>
                    <a:pt x="253" y="139"/>
                  </a:lnTo>
                  <a:lnTo>
                    <a:pt x="300" y="128"/>
                  </a:lnTo>
                  <a:lnTo>
                    <a:pt x="355" y="115"/>
                  </a:lnTo>
                  <a:lnTo>
                    <a:pt x="414" y="102"/>
                  </a:lnTo>
                  <a:lnTo>
                    <a:pt x="476" y="88"/>
                  </a:lnTo>
                  <a:lnTo>
                    <a:pt x="538" y="73"/>
                  </a:lnTo>
                  <a:lnTo>
                    <a:pt x="601" y="60"/>
                  </a:lnTo>
                  <a:lnTo>
                    <a:pt x="661" y="45"/>
                  </a:lnTo>
                  <a:lnTo>
                    <a:pt x="716" y="33"/>
                  </a:lnTo>
                  <a:lnTo>
                    <a:pt x="766" y="22"/>
                  </a:lnTo>
                  <a:lnTo>
                    <a:pt x="806" y="12"/>
                  </a:lnTo>
                  <a:lnTo>
                    <a:pt x="839" y="5"/>
                  </a:lnTo>
                  <a:lnTo>
                    <a:pt x="861" y="0"/>
                  </a:lnTo>
                  <a:lnTo>
                    <a:pt x="872"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66" name="Freeform 34">
              <a:extLst>
                <a:ext uri="{FF2B5EF4-FFF2-40B4-BE49-F238E27FC236}">
                  <a16:creationId xmlns:a16="http://schemas.microsoft.com/office/drawing/2014/main" id="{86E18313-2C59-4A6D-3E0E-E6040675E4D8}"/>
                </a:ext>
              </a:extLst>
            </p:cNvPr>
            <p:cNvSpPr>
              <a:spLocks/>
            </p:cNvSpPr>
            <p:nvPr/>
          </p:nvSpPr>
          <p:spPr bwMode="auto">
            <a:xfrm>
              <a:off x="2589" y="2784"/>
              <a:ext cx="18" cy="64"/>
            </a:xfrm>
            <a:custGeom>
              <a:avLst/>
              <a:gdLst>
                <a:gd name="T0" fmla="*/ 37 w 37"/>
                <a:gd name="T1" fmla="*/ 24 h 126"/>
                <a:gd name="T2" fmla="*/ 37 w 37"/>
                <a:gd name="T3" fmla="*/ 49 h 126"/>
                <a:gd name="T4" fmla="*/ 35 w 37"/>
                <a:gd name="T5" fmla="*/ 75 h 126"/>
                <a:gd name="T6" fmla="*/ 33 w 37"/>
                <a:gd name="T7" fmla="*/ 101 h 126"/>
                <a:gd name="T8" fmla="*/ 31 w 37"/>
                <a:gd name="T9" fmla="*/ 126 h 126"/>
                <a:gd name="T10" fmla="*/ 26 w 37"/>
                <a:gd name="T11" fmla="*/ 95 h 126"/>
                <a:gd name="T12" fmla="*/ 19 w 37"/>
                <a:gd name="T13" fmla="*/ 66 h 126"/>
                <a:gd name="T14" fmla="*/ 11 w 37"/>
                <a:gd name="T15" fmla="*/ 35 h 126"/>
                <a:gd name="T16" fmla="*/ 0 w 37"/>
                <a:gd name="T17" fmla="*/ 5 h 126"/>
                <a:gd name="T18" fmla="*/ 13 w 37"/>
                <a:gd name="T19" fmla="*/ 0 h 126"/>
                <a:gd name="T20" fmla="*/ 17 w 37"/>
                <a:gd name="T21" fmla="*/ 9 h 126"/>
                <a:gd name="T22" fmla="*/ 22 w 37"/>
                <a:gd name="T23" fmla="*/ 14 h 126"/>
                <a:gd name="T24" fmla="*/ 30 w 37"/>
                <a:gd name="T25" fmla="*/ 20 h 126"/>
                <a:gd name="T26" fmla="*/ 37 w 37"/>
                <a:gd name="T27" fmla="*/ 24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126">
                  <a:moveTo>
                    <a:pt x="37" y="24"/>
                  </a:moveTo>
                  <a:lnTo>
                    <a:pt x="37" y="49"/>
                  </a:lnTo>
                  <a:lnTo>
                    <a:pt x="35" y="75"/>
                  </a:lnTo>
                  <a:lnTo>
                    <a:pt x="33" y="101"/>
                  </a:lnTo>
                  <a:lnTo>
                    <a:pt x="31" y="126"/>
                  </a:lnTo>
                  <a:lnTo>
                    <a:pt x="26" y="95"/>
                  </a:lnTo>
                  <a:lnTo>
                    <a:pt x="19" y="66"/>
                  </a:lnTo>
                  <a:lnTo>
                    <a:pt x="11" y="35"/>
                  </a:lnTo>
                  <a:lnTo>
                    <a:pt x="0" y="5"/>
                  </a:lnTo>
                  <a:lnTo>
                    <a:pt x="13" y="0"/>
                  </a:lnTo>
                  <a:lnTo>
                    <a:pt x="17" y="9"/>
                  </a:lnTo>
                  <a:lnTo>
                    <a:pt x="22" y="14"/>
                  </a:lnTo>
                  <a:lnTo>
                    <a:pt x="30" y="20"/>
                  </a:lnTo>
                  <a:lnTo>
                    <a:pt x="37"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67" name="Freeform 35">
              <a:extLst>
                <a:ext uri="{FF2B5EF4-FFF2-40B4-BE49-F238E27FC236}">
                  <a16:creationId xmlns:a16="http://schemas.microsoft.com/office/drawing/2014/main" id="{7720C3B9-DF6C-35EC-E150-5527FA292062}"/>
                </a:ext>
              </a:extLst>
            </p:cNvPr>
            <p:cNvSpPr>
              <a:spLocks/>
            </p:cNvSpPr>
            <p:nvPr/>
          </p:nvSpPr>
          <p:spPr bwMode="auto">
            <a:xfrm>
              <a:off x="2423" y="2794"/>
              <a:ext cx="191" cy="249"/>
            </a:xfrm>
            <a:custGeom>
              <a:avLst/>
              <a:gdLst>
                <a:gd name="T0" fmla="*/ 348 w 381"/>
                <a:gd name="T1" fmla="*/ 149 h 499"/>
                <a:gd name="T2" fmla="*/ 370 w 381"/>
                <a:gd name="T3" fmla="*/ 358 h 499"/>
                <a:gd name="T4" fmla="*/ 373 w 381"/>
                <a:gd name="T5" fmla="*/ 389 h 499"/>
                <a:gd name="T6" fmla="*/ 375 w 381"/>
                <a:gd name="T7" fmla="*/ 422 h 499"/>
                <a:gd name="T8" fmla="*/ 377 w 381"/>
                <a:gd name="T9" fmla="*/ 455 h 499"/>
                <a:gd name="T10" fmla="*/ 381 w 381"/>
                <a:gd name="T11" fmla="*/ 486 h 499"/>
                <a:gd name="T12" fmla="*/ 361 w 381"/>
                <a:gd name="T13" fmla="*/ 492 h 499"/>
                <a:gd name="T14" fmla="*/ 342 w 381"/>
                <a:gd name="T15" fmla="*/ 495 h 499"/>
                <a:gd name="T16" fmla="*/ 322 w 381"/>
                <a:gd name="T17" fmla="*/ 499 h 499"/>
                <a:gd name="T18" fmla="*/ 302 w 381"/>
                <a:gd name="T19" fmla="*/ 499 h 499"/>
                <a:gd name="T20" fmla="*/ 284 w 381"/>
                <a:gd name="T21" fmla="*/ 497 h 499"/>
                <a:gd name="T22" fmla="*/ 264 w 381"/>
                <a:gd name="T23" fmla="*/ 495 h 499"/>
                <a:gd name="T24" fmla="*/ 245 w 381"/>
                <a:gd name="T25" fmla="*/ 493 h 499"/>
                <a:gd name="T26" fmla="*/ 227 w 381"/>
                <a:gd name="T27" fmla="*/ 490 h 499"/>
                <a:gd name="T28" fmla="*/ 207 w 381"/>
                <a:gd name="T29" fmla="*/ 488 h 499"/>
                <a:gd name="T30" fmla="*/ 188 w 381"/>
                <a:gd name="T31" fmla="*/ 484 h 499"/>
                <a:gd name="T32" fmla="*/ 168 w 381"/>
                <a:gd name="T33" fmla="*/ 481 h 499"/>
                <a:gd name="T34" fmla="*/ 148 w 381"/>
                <a:gd name="T35" fmla="*/ 479 h 499"/>
                <a:gd name="T36" fmla="*/ 128 w 381"/>
                <a:gd name="T37" fmla="*/ 479 h 499"/>
                <a:gd name="T38" fmla="*/ 108 w 381"/>
                <a:gd name="T39" fmla="*/ 479 h 499"/>
                <a:gd name="T40" fmla="*/ 88 w 381"/>
                <a:gd name="T41" fmla="*/ 479 h 499"/>
                <a:gd name="T42" fmla="*/ 67 w 381"/>
                <a:gd name="T43" fmla="*/ 482 h 499"/>
                <a:gd name="T44" fmla="*/ 56 w 381"/>
                <a:gd name="T45" fmla="*/ 481 h 499"/>
                <a:gd name="T46" fmla="*/ 44 w 381"/>
                <a:gd name="T47" fmla="*/ 481 h 499"/>
                <a:gd name="T48" fmla="*/ 31 w 381"/>
                <a:gd name="T49" fmla="*/ 479 h 499"/>
                <a:gd name="T50" fmla="*/ 22 w 381"/>
                <a:gd name="T51" fmla="*/ 470 h 499"/>
                <a:gd name="T52" fmla="*/ 5 w 381"/>
                <a:gd name="T53" fmla="*/ 376 h 499"/>
                <a:gd name="T54" fmla="*/ 0 w 381"/>
                <a:gd name="T55" fmla="*/ 279 h 499"/>
                <a:gd name="T56" fmla="*/ 3 w 381"/>
                <a:gd name="T57" fmla="*/ 180 h 499"/>
                <a:gd name="T58" fmla="*/ 16 w 381"/>
                <a:gd name="T59" fmla="*/ 79 h 499"/>
                <a:gd name="T60" fmla="*/ 36 w 381"/>
                <a:gd name="T61" fmla="*/ 83 h 499"/>
                <a:gd name="T62" fmla="*/ 56 w 381"/>
                <a:gd name="T63" fmla="*/ 85 h 499"/>
                <a:gd name="T64" fmla="*/ 77 w 381"/>
                <a:gd name="T65" fmla="*/ 85 h 499"/>
                <a:gd name="T66" fmla="*/ 97 w 381"/>
                <a:gd name="T67" fmla="*/ 83 h 499"/>
                <a:gd name="T68" fmla="*/ 115 w 381"/>
                <a:gd name="T69" fmla="*/ 81 h 499"/>
                <a:gd name="T70" fmla="*/ 135 w 381"/>
                <a:gd name="T71" fmla="*/ 77 h 499"/>
                <a:gd name="T72" fmla="*/ 154 w 381"/>
                <a:gd name="T73" fmla="*/ 72 h 499"/>
                <a:gd name="T74" fmla="*/ 172 w 381"/>
                <a:gd name="T75" fmla="*/ 66 h 499"/>
                <a:gd name="T76" fmla="*/ 188 w 381"/>
                <a:gd name="T77" fmla="*/ 61 h 499"/>
                <a:gd name="T78" fmla="*/ 207 w 381"/>
                <a:gd name="T79" fmla="*/ 53 h 499"/>
                <a:gd name="T80" fmla="*/ 223 w 381"/>
                <a:gd name="T81" fmla="*/ 44 h 499"/>
                <a:gd name="T82" fmla="*/ 242 w 381"/>
                <a:gd name="T83" fmla="*/ 37 h 499"/>
                <a:gd name="T84" fmla="*/ 258 w 381"/>
                <a:gd name="T85" fmla="*/ 28 h 499"/>
                <a:gd name="T86" fmla="*/ 276 w 381"/>
                <a:gd name="T87" fmla="*/ 18 h 499"/>
                <a:gd name="T88" fmla="*/ 293 w 381"/>
                <a:gd name="T89" fmla="*/ 9 h 499"/>
                <a:gd name="T90" fmla="*/ 309 w 381"/>
                <a:gd name="T91" fmla="*/ 0 h 499"/>
                <a:gd name="T92" fmla="*/ 322 w 381"/>
                <a:gd name="T93" fmla="*/ 35 h 499"/>
                <a:gd name="T94" fmla="*/ 331 w 381"/>
                <a:gd name="T95" fmla="*/ 72 h 499"/>
                <a:gd name="T96" fmla="*/ 339 w 381"/>
                <a:gd name="T97" fmla="*/ 110 h 499"/>
                <a:gd name="T98" fmla="*/ 348 w 381"/>
                <a:gd name="T99" fmla="*/ 149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81" h="499">
                  <a:moveTo>
                    <a:pt x="348" y="149"/>
                  </a:moveTo>
                  <a:lnTo>
                    <a:pt x="370" y="358"/>
                  </a:lnTo>
                  <a:lnTo>
                    <a:pt x="373" y="389"/>
                  </a:lnTo>
                  <a:lnTo>
                    <a:pt x="375" y="422"/>
                  </a:lnTo>
                  <a:lnTo>
                    <a:pt x="377" y="455"/>
                  </a:lnTo>
                  <a:lnTo>
                    <a:pt x="381" y="486"/>
                  </a:lnTo>
                  <a:lnTo>
                    <a:pt x="361" y="492"/>
                  </a:lnTo>
                  <a:lnTo>
                    <a:pt x="342" y="495"/>
                  </a:lnTo>
                  <a:lnTo>
                    <a:pt x="322" y="499"/>
                  </a:lnTo>
                  <a:lnTo>
                    <a:pt x="302" y="499"/>
                  </a:lnTo>
                  <a:lnTo>
                    <a:pt x="284" y="497"/>
                  </a:lnTo>
                  <a:lnTo>
                    <a:pt x="264" y="495"/>
                  </a:lnTo>
                  <a:lnTo>
                    <a:pt x="245" y="493"/>
                  </a:lnTo>
                  <a:lnTo>
                    <a:pt x="227" y="490"/>
                  </a:lnTo>
                  <a:lnTo>
                    <a:pt x="207" y="488"/>
                  </a:lnTo>
                  <a:lnTo>
                    <a:pt x="188" y="484"/>
                  </a:lnTo>
                  <a:lnTo>
                    <a:pt x="168" y="481"/>
                  </a:lnTo>
                  <a:lnTo>
                    <a:pt x="148" y="479"/>
                  </a:lnTo>
                  <a:lnTo>
                    <a:pt x="128" y="479"/>
                  </a:lnTo>
                  <a:lnTo>
                    <a:pt x="108" y="479"/>
                  </a:lnTo>
                  <a:lnTo>
                    <a:pt x="88" y="479"/>
                  </a:lnTo>
                  <a:lnTo>
                    <a:pt x="67" y="482"/>
                  </a:lnTo>
                  <a:lnTo>
                    <a:pt x="56" y="481"/>
                  </a:lnTo>
                  <a:lnTo>
                    <a:pt x="44" y="481"/>
                  </a:lnTo>
                  <a:lnTo>
                    <a:pt x="31" y="479"/>
                  </a:lnTo>
                  <a:lnTo>
                    <a:pt x="22" y="470"/>
                  </a:lnTo>
                  <a:lnTo>
                    <a:pt x="5" y="376"/>
                  </a:lnTo>
                  <a:lnTo>
                    <a:pt x="0" y="279"/>
                  </a:lnTo>
                  <a:lnTo>
                    <a:pt x="3" y="180"/>
                  </a:lnTo>
                  <a:lnTo>
                    <a:pt x="16" y="79"/>
                  </a:lnTo>
                  <a:lnTo>
                    <a:pt x="36" y="83"/>
                  </a:lnTo>
                  <a:lnTo>
                    <a:pt x="56" y="85"/>
                  </a:lnTo>
                  <a:lnTo>
                    <a:pt x="77" y="85"/>
                  </a:lnTo>
                  <a:lnTo>
                    <a:pt x="97" y="83"/>
                  </a:lnTo>
                  <a:lnTo>
                    <a:pt x="115" y="81"/>
                  </a:lnTo>
                  <a:lnTo>
                    <a:pt x="135" y="77"/>
                  </a:lnTo>
                  <a:lnTo>
                    <a:pt x="154" y="72"/>
                  </a:lnTo>
                  <a:lnTo>
                    <a:pt x="172" y="66"/>
                  </a:lnTo>
                  <a:lnTo>
                    <a:pt x="188" y="61"/>
                  </a:lnTo>
                  <a:lnTo>
                    <a:pt x="207" y="53"/>
                  </a:lnTo>
                  <a:lnTo>
                    <a:pt x="223" y="44"/>
                  </a:lnTo>
                  <a:lnTo>
                    <a:pt x="242" y="37"/>
                  </a:lnTo>
                  <a:lnTo>
                    <a:pt x="258" y="28"/>
                  </a:lnTo>
                  <a:lnTo>
                    <a:pt x="276" y="18"/>
                  </a:lnTo>
                  <a:lnTo>
                    <a:pt x="293" y="9"/>
                  </a:lnTo>
                  <a:lnTo>
                    <a:pt x="309" y="0"/>
                  </a:lnTo>
                  <a:lnTo>
                    <a:pt x="322" y="35"/>
                  </a:lnTo>
                  <a:lnTo>
                    <a:pt x="331" y="72"/>
                  </a:lnTo>
                  <a:lnTo>
                    <a:pt x="339" y="110"/>
                  </a:lnTo>
                  <a:lnTo>
                    <a:pt x="348" y="149"/>
                  </a:lnTo>
                  <a:close/>
                </a:path>
              </a:pathLst>
            </a:custGeom>
            <a:solidFill>
              <a:srgbClr val="33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68" name="Freeform 36">
              <a:extLst>
                <a:ext uri="{FF2B5EF4-FFF2-40B4-BE49-F238E27FC236}">
                  <a16:creationId xmlns:a16="http://schemas.microsoft.com/office/drawing/2014/main" id="{439DD134-4BCC-E05B-374A-A2DC43759407}"/>
                </a:ext>
              </a:extLst>
            </p:cNvPr>
            <p:cNvSpPr>
              <a:spLocks/>
            </p:cNvSpPr>
            <p:nvPr/>
          </p:nvSpPr>
          <p:spPr bwMode="auto">
            <a:xfrm>
              <a:off x="2613" y="2802"/>
              <a:ext cx="236" cy="226"/>
            </a:xfrm>
            <a:custGeom>
              <a:avLst/>
              <a:gdLst>
                <a:gd name="T0" fmla="*/ 473 w 473"/>
                <a:gd name="T1" fmla="*/ 399 h 453"/>
                <a:gd name="T2" fmla="*/ 429 w 473"/>
                <a:gd name="T3" fmla="*/ 410 h 453"/>
                <a:gd name="T4" fmla="*/ 213 w 473"/>
                <a:gd name="T5" fmla="*/ 412 h 453"/>
                <a:gd name="T6" fmla="*/ 189 w 473"/>
                <a:gd name="T7" fmla="*/ 414 h 453"/>
                <a:gd name="T8" fmla="*/ 167 w 473"/>
                <a:gd name="T9" fmla="*/ 420 h 453"/>
                <a:gd name="T10" fmla="*/ 145 w 473"/>
                <a:gd name="T11" fmla="*/ 425 h 453"/>
                <a:gd name="T12" fmla="*/ 123 w 473"/>
                <a:gd name="T13" fmla="*/ 431 h 453"/>
                <a:gd name="T14" fmla="*/ 101 w 473"/>
                <a:gd name="T15" fmla="*/ 436 h 453"/>
                <a:gd name="T16" fmla="*/ 81 w 473"/>
                <a:gd name="T17" fmla="*/ 443 h 453"/>
                <a:gd name="T18" fmla="*/ 59 w 473"/>
                <a:gd name="T19" fmla="*/ 449 h 453"/>
                <a:gd name="T20" fmla="*/ 37 w 473"/>
                <a:gd name="T21" fmla="*/ 453 h 453"/>
                <a:gd name="T22" fmla="*/ 29 w 473"/>
                <a:gd name="T23" fmla="*/ 440 h 453"/>
                <a:gd name="T24" fmla="*/ 27 w 473"/>
                <a:gd name="T25" fmla="*/ 425 h 453"/>
                <a:gd name="T26" fmla="*/ 27 w 473"/>
                <a:gd name="T27" fmla="*/ 409 h 453"/>
                <a:gd name="T28" fmla="*/ 26 w 473"/>
                <a:gd name="T29" fmla="*/ 394 h 453"/>
                <a:gd name="T30" fmla="*/ 24 w 473"/>
                <a:gd name="T31" fmla="*/ 354 h 453"/>
                <a:gd name="T32" fmla="*/ 16 w 473"/>
                <a:gd name="T33" fmla="*/ 313 h 453"/>
                <a:gd name="T34" fmla="*/ 7 w 473"/>
                <a:gd name="T35" fmla="*/ 275 h 453"/>
                <a:gd name="T36" fmla="*/ 0 w 473"/>
                <a:gd name="T37" fmla="*/ 234 h 453"/>
                <a:gd name="T38" fmla="*/ 11 w 473"/>
                <a:gd name="T39" fmla="*/ 0 h 453"/>
                <a:gd name="T40" fmla="*/ 27 w 473"/>
                <a:gd name="T41" fmla="*/ 5 h 453"/>
                <a:gd name="T42" fmla="*/ 46 w 473"/>
                <a:gd name="T43" fmla="*/ 11 h 453"/>
                <a:gd name="T44" fmla="*/ 66 w 473"/>
                <a:gd name="T45" fmla="*/ 18 h 453"/>
                <a:gd name="T46" fmla="*/ 88 w 473"/>
                <a:gd name="T47" fmla="*/ 25 h 453"/>
                <a:gd name="T48" fmla="*/ 110 w 473"/>
                <a:gd name="T49" fmla="*/ 31 h 453"/>
                <a:gd name="T50" fmla="*/ 132 w 473"/>
                <a:gd name="T51" fmla="*/ 36 h 453"/>
                <a:gd name="T52" fmla="*/ 156 w 473"/>
                <a:gd name="T53" fmla="*/ 42 h 453"/>
                <a:gd name="T54" fmla="*/ 181 w 473"/>
                <a:gd name="T55" fmla="*/ 47 h 453"/>
                <a:gd name="T56" fmla="*/ 205 w 473"/>
                <a:gd name="T57" fmla="*/ 51 h 453"/>
                <a:gd name="T58" fmla="*/ 229 w 473"/>
                <a:gd name="T59" fmla="*/ 53 h 453"/>
                <a:gd name="T60" fmla="*/ 255 w 473"/>
                <a:gd name="T61" fmla="*/ 53 h 453"/>
                <a:gd name="T62" fmla="*/ 279 w 473"/>
                <a:gd name="T63" fmla="*/ 53 h 453"/>
                <a:gd name="T64" fmla="*/ 302 w 473"/>
                <a:gd name="T65" fmla="*/ 49 h 453"/>
                <a:gd name="T66" fmla="*/ 326 w 473"/>
                <a:gd name="T67" fmla="*/ 44 h 453"/>
                <a:gd name="T68" fmla="*/ 350 w 473"/>
                <a:gd name="T69" fmla="*/ 34 h 453"/>
                <a:gd name="T70" fmla="*/ 372 w 473"/>
                <a:gd name="T71" fmla="*/ 23 h 453"/>
                <a:gd name="T72" fmla="*/ 390 w 473"/>
                <a:gd name="T73" fmla="*/ 69 h 453"/>
                <a:gd name="T74" fmla="*/ 407 w 473"/>
                <a:gd name="T75" fmla="*/ 115 h 453"/>
                <a:gd name="T76" fmla="*/ 422 w 473"/>
                <a:gd name="T77" fmla="*/ 161 h 453"/>
                <a:gd name="T78" fmla="*/ 434 w 473"/>
                <a:gd name="T79" fmla="*/ 209 h 453"/>
                <a:gd name="T80" fmla="*/ 445 w 473"/>
                <a:gd name="T81" fmla="*/ 255 h 453"/>
                <a:gd name="T82" fmla="*/ 456 w 473"/>
                <a:gd name="T83" fmla="*/ 302 h 453"/>
                <a:gd name="T84" fmla="*/ 466 w 473"/>
                <a:gd name="T85" fmla="*/ 352 h 453"/>
                <a:gd name="T86" fmla="*/ 473 w 473"/>
                <a:gd name="T87" fmla="*/ 399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3" h="453">
                  <a:moveTo>
                    <a:pt x="473" y="399"/>
                  </a:moveTo>
                  <a:lnTo>
                    <a:pt x="429" y="410"/>
                  </a:lnTo>
                  <a:lnTo>
                    <a:pt x="213" y="412"/>
                  </a:lnTo>
                  <a:lnTo>
                    <a:pt x="189" y="414"/>
                  </a:lnTo>
                  <a:lnTo>
                    <a:pt x="167" y="420"/>
                  </a:lnTo>
                  <a:lnTo>
                    <a:pt x="145" y="425"/>
                  </a:lnTo>
                  <a:lnTo>
                    <a:pt x="123" y="431"/>
                  </a:lnTo>
                  <a:lnTo>
                    <a:pt x="101" y="436"/>
                  </a:lnTo>
                  <a:lnTo>
                    <a:pt x="81" y="443"/>
                  </a:lnTo>
                  <a:lnTo>
                    <a:pt x="59" y="449"/>
                  </a:lnTo>
                  <a:lnTo>
                    <a:pt x="37" y="453"/>
                  </a:lnTo>
                  <a:lnTo>
                    <a:pt x="29" y="440"/>
                  </a:lnTo>
                  <a:lnTo>
                    <a:pt x="27" y="425"/>
                  </a:lnTo>
                  <a:lnTo>
                    <a:pt x="27" y="409"/>
                  </a:lnTo>
                  <a:lnTo>
                    <a:pt x="26" y="394"/>
                  </a:lnTo>
                  <a:lnTo>
                    <a:pt x="24" y="354"/>
                  </a:lnTo>
                  <a:lnTo>
                    <a:pt x="16" y="313"/>
                  </a:lnTo>
                  <a:lnTo>
                    <a:pt x="7" y="275"/>
                  </a:lnTo>
                  <a:lnTo>
                    <a:pt x="0" y="234"/>
                  </a:lnTo>
                  <a:lnTo>
                    <a:pt x="11" y="0"/>
                  </a:lnTo>
                  <a:lnTo>
                    <a:pt x="27" y="5"/>
                  </a:lnTo>
                  <a:lnTo>
                    <a:pt x="46" y="11"/>
                  </a:lnTo>
                  <a:lnTo>
                    <a:pt x="66" y="18"/>
                  </a:lnTo>
                  <a:lnTo>
                    <a:pt x="88" y="25"/>
                  </a:lnTo>
                  <a:lnTo>
                    <a:pt x="110" y="31"/>
                  </a:lnTo>
                  <a:lnTo>
                    <a:pt x="132" y="36"/>
                  </a:lnTo>
                  <a:lnTo>
                    <a:pt x="156" y="42"/>
                  </a:lnTo>
                  <a:lnTo>
                    <a:pt x="181" y="47"/>
                  </a:lnTo>
                  <a:lnTo>
                    <a:pt x="205" y="51"/>
                  </a:lnTo>
                  <a:lnTo>
                    <a:pt x="229" y="53"/>
                  </a:lnTo>
                  <a:lnTo>
                    <a:pt x="255" y="53"/>
                  </a:lnTo>
                  <a:lnTo>
                    <a:pt x="279" y="53"/>
                  </a:lnTo>
                  <a:lnTo>
                    <a:pt x="302" y="49"/>
                  </a:lnTo>
                  <a:lnTo>
                    <a:pt x="326" y="44"/>
                  </a:lnTo>
                  <a:lnTo>
                    <a:pt x="350" y="34"/>
                  </a:lnTo>
                  <a:lnTo>
                    <a:pt x="372" y="23"/>
                  </a:lnTo>
                  <a:lnTo>
                    <a:pt x="390" y="69"/>
                  </a:lnTo>
                  <a:lnTo>
                    <a:pt x="407" y="115"/>
                  </a:lnTo>
                  <a:lnTo>
                    <a:pt x="422" y="161"/>
                  </a:lnTo>
                  <a:lnTo>
                    <a:pt x="434" y="209"/>
                  </a:lnTo>
                  <a:lnTo>
                    <a:pt x="445" y="255"/>
                  </a:lnTo>
                  <a:lnTo>
                    <a:pt x="456" y="302"/>
                  </a:lnTo>
                  <a:lnTo>
                    <a:pt x="466" y="352"/>
                  </a:lnTo>
                  <a:lnTo>
                    <a:pt x="473" y="399"/>
                  </a:lnTo>
                  <a:close/>
                </a:path>
              </a:pathLst>
            </a:custGeom>
            <a:solidFill>
              <a:srgbClr val="33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69" name="Freeform 37">
              <a:extLst>
                <a:ext uri="{FF2B5EF4-FFF2-40B4-BE49-F238E27FC236}">
                  <a16:creationId xmlns:a16="http://schemas.microsoft.com/office/drawing/2014/main" id="{8B373620-17C1-A11F-7912-38F52B0A44A6}"/>
                </a:ext>
              </a:extLst>
            </p:cNvPr>
            <p:cNvSpPr>
              <a:spLocks/>
            </p:cNvSpPr>
            <p:nvPr/>
          </p:nvSpPr>
          <p:spPr bwMode="auto">
            <a:xfrm>
              <a:off x="2253" y="2805"/>
              <a:ext cx="191" cy="448"/>
            </a:xfrm>
            <a:custGeom>
              <a:avLst/>
              <a:gdLst>
                <a:gd name="T0" fmla="*/ 326 w 383"/>
                <a:gd name="T1" fmla="*/ 151 h 897"/>
                <a:gd name="T2" fmla="*/ 322 w 383"/>
                <a:gd name="T3" fmla="*/ 341 h 897"/>
                <a:gd name="T4" fmla="*/ 337 w 383"/>
                <a:gd name="T5" fmla="*/ 444 h 897"/>
                <a:gd name="T6" fmla="*/ 348 w 383"/>
                <a:gd name="T7" fmla="*/ 466 h 897"/>
                <a:gd name="T8" fmla="*/ 368 w 383"/>
                <a:gd name="T9" fmla="*/ 479 h 897"/>
                <a:gd name="T10" fmla="*/ 381 w 383"/>
                <a:gd name="T11" fmla="*/ 493 h 897"/>
                <a:gd name="T12" fmla="*/ 381 w 383"/>
                <a:gd name="T13" fmla="*/ 537 h 897"/>
                <a:gd name="T14" fmla="*/ 383 w 383"/>
                <a:gd name="T15" fmla="*/ 600 h 897"/>
                <a:gd name="T16" fmla="*/ 357 w 383"/>
                <a:gd name="T17" fmla="*/ 644 h 897"/>
                <a:gd name="T18" fmla="*/ 309 w 383"/>
                <a:gd name="T19" fmla="*/ 668 h 897"/>
                <a:gd name="T20" fmla="*/ 262 w 383"/>
                <a:gd name="T21" fmla="*/ 697 h 897"/>
                <a:gd name="T22" fmla="*/ 218 w 383"/>
                <a:gd name="T23" fmla="*/ 728 h 897"/>
                <a:gd name="T24" fmla="*/ 174 w 383"/>
                <a:gd name="T25" fmla="*/ 763 h 897"/>
                <a:gd name="T26" fmla="*/ 132 w 383"/>
                <a:gd name="T27" fmla="*/ 800 h 897"/>
                <a:gd name="T28" fmla="*/ 91 w 383"/>
                <a:gd name="T29" fmla="*/ 838 h 897"/>
                <a:gd name="T30" fmla="*/ 51 w 383"/>
                <a:gd name="T31" fmla="*/ 877 h 897"/>
                <a:gd name="T32" fmla="*/ 22 w 383"/>
                <a:gd name="T33" fmla="*/ 836 h 897"/>
                <a:gd name="T34" fmla="*/ 5 w 383"/>
                <a:gd name="T35" fmla="*/ 712 h 897"/>
                <a:gd name="T36" fmla="*/ 18 w 383"/>
                <a:gd name="T37" fmla="*/ 636 h 897"/>
                <a:gd name="T38" fmla="*/ 55 w 383"/>
                <a:gd name="T39" fmla="*/ 616 h 897"/>
                <a:gd name="T40" fmla="*/ 93 w 383"/>
                <a:gd name="T41" fmla="*/ 602 h 897"/>
                <a:gd name="T42" fmla="*/ 132 w 383"/>
                <a:gd name="T43" fmla="*/ 589 h 897"/>
                <a:gd name="T44" fmla="*/ 172 w 383"/>
                <a:gd name="T45" fmla="*/ 576 h 897"/>
                <a:gd name="T46" fmla="*/ 210 w 383"/>
                <a:gd name="T47" fmla="*/ 561 h 897"/>
                <a:gd name="T48" fmla="*/ 247 w 383"/>
                <a:gd name="T49" fmla="*/ 543 h 897"/>
                <a:gd name="T50" fmla="*/ 282 w 383"/>
                <a:gd name="T51" fmla="*/ 519 h 897"/>
                <a:gd name="T52" fmla="*/ 300 w 383"/>
                <a:gd name="T53" fmla="*/ 495 h 897"/>
                <a:gd name="T54" fmla="*/ 289 w 383"/>
                <a:gd name="T55" fmla="*/ 481 h 897"/>
                <a:gd name="T56" fmla="*/ 267 w 383"/>
                <a:gd name="T57" fmla="*/ 415 h 897"/>
                <a:gd name="T58" fmla="*/ 236 w 383"/>
                <a:gd name="T59" fmla="*/ 301 h 897"/>
                <a:gd name="T60" fmla="*/ 216 w 383"/>
                <a:gd name="T61" fmla="*/ 184 h 897"/>
                <a:gd name="T62" fmla="*/ 207 w 383"/>
                <a:gd name="T63" fmla="*/ 63 h 897"/>
                <a:gd name="T64" fmla="*/ 220 w 383"/>
                <a:gd name="T65" fmla="*/ 9 h 897"/>
                <a:gd name="T66" fmla="*/ 253 w 383"/>
                <a:gd name="T67" fmla="*/ 26 h 897"/>
                <a:gd name="T68" fmla="*/ 287 w 383"/>
                <a:gd name="T69" fmla="*/ 37 h 897"/>
                <a:gd name="T70" fmla="*/ 324 w 383"/>
                <a:gd name="T71" fmla="*/ 48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83" h="897">
                  <a:moveTo>
                    <a:pt x="341" y="55"/>
                  </a:moveTo>
                  <a:lnTo>
                    <a:pt x="326" y="151"/>
                  </a:lnTo>
                  <a:lnTo>
                    <a:pt x="320" y="246"/>
                  </a:lnTo>
                  <a:lnTo>
                    <a:pt x="322" y="341"/>
                  </a:lnTo>
                  <a:lnTo>
                    <a:pt x="333" y="433"/>
                  </a:lnTo>
                  <a:lnTo>
                    <a:pt x="337" y="444"/>
                  </a:lnTo>
                  <a:lnTo>
                    <a:pt x="342" y="455"/>
                  </a:lnTo>
                  <a:lnTo>
                    <a:pt x="348" y="466"/>
                  </a:lnTo>
                  <a:lnTo>
                    <a:pt x="357" y="477"/>
                  </a:lnTo>
                  <a:lnTo>
                    <a:pt x="368" y="479"/>
                  </a:lnTo>
                  <a:lnTo>
                    <a:pt x="375" y="484"/>
                  </a:lnTo>
                  <a:lnTo>
                    <a:pt x="381" y="493"/>
                  </a:lnTo>
                  <a:lnTo>
                    <a:pt x="381" y="504"/>
                  </a:lnTo>
                  <a:lnTo>
                    <a:pt x="381" y="537"/>
                  </a:lnTo>
                  <a:lnTo>
                    <a:pt x="383" y="569"/>
                  </a:lnTo>
                  <a:lnTo>
                    <a:pt x="383" y="600"/>
                  </a:lnTo>
                  <a:lnTo>
                    <a:pt x="383" y="633"/>
                  </a:lnTo>
                  <a:lnTo>
                    <a:pt x="357" y="644"/>
                  </a:lnTo>
                  <a:lnTo>
                    <a:pt x="333" y="655"/>
                  </a:lnTo>
                  <a:lnTo>
                    <a:pt x="309" y="668"/>
                  </a:lnTo>
                  <a:lnTo>
                    <a:pt x="286" y="682"/>
                  </a:lnTo>
                  <a:lnTo>
                    <a:pt x="262" y="697"/>
                  </a:lnTo>
                  <a:lnTo>
                    <a:pt x="240" y="712"/>
                  </a:lnTo>
                  <a:lnTo>
                    <a:pt x="218" y="728"/>
                  </a:lnTo>
                  <a:lnTo>
                    <a:pt x="196" y="745"/>
                  </a:lnTo>
                  <a:lnTo>
                    <a:pt x="174" y="763"/>
                  </a:lnTo>
                  <a:lnTo>
                    <a:pt x="152" y="781"/>
                  </a:lnTo>
                  <a:lnTo>
                    <a:pt x="132" y="800"/>
                  </a:lnTo>
                  <a:lnTo>
                    <a:pt x="112" y="820"/>
                  </a:lnTo>
                  <a:lnTo>
                    <a:pt x="91" y="838"/>
                  </a:lnTo>
                  <a:lnTo>
                    <a:pt x="71" y="858"/>
                  </a:lnTo>
                  <a:lnTo>
                    <a:pt x="51" y="877"/>
                  </a:lnTo>
                  <a:lnTo>
                    <a:pt x="33" y="897"/>
                  </a:lnTo>
                  <a:lnTo>
                    <a:pt x="22" y="836"/>
                  </a:lnTo>
                  <a:lnTo>
                    <a:pt x="13" y="774"/>
                  </a:lnTo>
                  <a:lnTo>
                    <a:pt x="5" y="712"/>
                  </a:lnTo>
                  <a:lnTo>
                    <a:pt x="0" y="647"/>
                  </a:lnTo>
                  <a:lnTo>
                    <a:pt x="18" y="636"/>
                  </a:lnTo>
                  <a:lnTo>
                    <a:pt x="35" y="625"/>
                  </a:lnTo>
                  <a:lnTo>
                    <a:pt x="55" y="616"/>
                  </a:lnTo>
                  <a:lnTo>
                    <a:pt x="73" y="609"/>
                  </a:lnTo>
                  <a:lnTo>
                    <a:pt x="93" y="602"/>
                  </a:lnTo>
                  <a:lnTo>
                    <a:pt x="112" y="594"/>
                  </a:lnTo>
                  <a:lnTo>
                    <a:pt x="132" y="589"/>
                  </a:lnTo>
                  <a:lnTo>
                    <a:pt x="152" y="581"/>
                  </a:lnTo>
                  <a:lnTo>
                    <a:pt x="172" y="576"/>
                  </a:lnTo>
                  <a:lnTo>
                    <a:pt x="190" y="569"/>
                  </a:lnTo>
                  <a:lnTo>
                    <a:pt x="210" y="561"/>
                  </a:lnTo>
                  <a:lnTo>
                    <a:pt x="229" y="552"/>
                  </a:lnTo>
                  <a:lnTo>
                    <a:pt x="247" y="543"/>
                  </a:lnTo>
                  <a:lnTo>
                    <a:pt x="265" y="532"/>
                  </a:lnTo>
                  <a:lnTo>
                    <a:pt x="282" y="519"/>
                  </a:lnTo>
                  <a:lnTo>
                    <a:pt x="298" y="504"/>
                  </a:lnTo>
                  <a:lnTo>
                    <a:pt x="300" y="495"/>
                  </a:lnTo>
                  <a:lnTo>
                    <a:pt x="295" y="488"/>
                  </a:lnTo>
                  <a:lnTo>
                    <a:pt x="289" y="481"/>
                  </a:lnTo>
                  <a:lnTo>
                    <a:pt x="286" y="471"/>
                  </a:lnTo>
                  <a:lnTo>
                    <a:pt x="267" y="415"/>
                  </a:lnTo>
                  <a:lnTo>
                    <a:pt x="251" y="358"/>
                  </a:lnTo>
                  <a:lnTo>
                    <a:pt x="236" y="301"/>
                  </a:lnTo>
                  <a:lnTo>
                    <a:pt x="225" y="242"/>
                  </a:lnTo>
                  <a:lnTo>
                    <a:pt x="216" y="184"/>
                  </a:lnTo>
                  <a:lnTo>
                    <a:pt x="210" y="123"/>
                  </a:lnTo>
                  <a:lnTo>
                    <a:pt x="207" y="63"/>
                  </a:lnTo>
                  <a:lnTo>
                    <a:pt x="205" y="0"/>
                  </a:lnTo>
                  <a:lnTo>
                    <a:pt x="220" y="9"/>
                  </a:lnTo>
                  <a:lnTo>
                    <a:pt x="236" y="18"/>
                  </a:lnTo>
                  <a:lnTo>
                    <a:pt x="253" y="26"/>
                  </a:lnTo>
                  <a:lnTo>
                    <a:pt x="271" y="31"/>
                  </a:lnTo>
                  <a:lnTo>
                    <a:pt x="287" y="37"/>
                  </a:lnTo>
                  <a:lnTo>
                    <a:pt x="306" y="42"/>
                  </a:lnTo>
                  <a:lnTo>
                    <a:pt x="324" y="48"/>
                  </a:lnTo>
                  <a:lnTo>
                    <a:pt x="341" y="55"/>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70" name="Freeform 38">
              <a:extLst>
                <a:ext uri="{FF2B5EF4-FFF2-40B4-BE49-F238E27FC236}">
                  <a16:creationId xmlns:a16="http://schemas.microsoft.com/office/drawing/2014/main" id="{680C8E64-F2DE-8671-32E6-996DD972D209}"/>
                </a:ext>
              </a:extLst>
            </p:cNvPr>
            <p:cNvSpPr>
              <a:spLocks/>
            </p:cNvSpPr>
            <p:nvPr/>
          </p:nvSpPr>
          <p:spPr bwMode="auto">
            <a:xfrm>
              <a:off x="1865" y="2856"/>
              <a:ext cx="88" cy="368"/>
            </a:xfrm>
            <a:custGeom>
              <a:avLst/>
              <a:gdLst>
                <a:gd name="T0" fmla="*/ 140 w 176"/>
                <a:gd name="T1" fmla="*/ 453 h 735"/>
                <a:gd name="T2" fmla="*/ 145 w 176"/>
                <a:gd name="T3" fmla="*/ 489 h 735"/>
                <a:gd name="T4" fmla="*/ 160 w 176"/>
                <a:gd name="T5" fmla="*/ 570 h 735"/>
                <a:gd name="T6" fmla="*/ 173 w 176"/>
                <a:gd name="T7" fmla="*/ 653 h 735"/>
                <a:gd name="T8" fmla="*/ 176 w 176"/>
                <a:gd name="T9" fmla="*/ 695 h 735"/>
                <a:gd name="T10" fmla="*/ 164 w 176"/>
                <a:gd name="T11" fmla="*/ 706 h 735"/>
                <a:gd name="T12" fmla="*/ 151 w 176"/>
                <a:gd name="T13" fmla="*/ 715 h 735"/>
                <a:gd name="T14" fmla="*/ 136 w 176"/>
                <a:gd name="T15" fmla="*/ 724 h 735"/>
                <a:gd name="T16" fmla="*/ 125 w 176"/>
                <a:gd name="T17" fmla="*/ 735 h 735"/>
                <a:gd name="T18" fmla="*/ 116 w 176"/>
                <a:gd name="T19" fmla="*/ 720 h 735"/>
                <a:gd name="T20" fmla="*/ 110 w 176"/>
                <a:gd name="T21" fmla="*/ 638 h 735"/>
                <a:gd name="T22" fmla="*/ 101 w 176"/>
                <a:gd name="T23" fmla="*/ 555 h 735"/>
                <a:gd name="T24" fmla="*/ 90 w 176"/>
                <a:gd name="T25" fmla="*/ 475 h 735"/>
                <a:gd name="T26" fmla="*/ 76 w 176"/>
                <a:gd name="T27" fmla="*/ 394 h 735"/>
                <a:gd name="T28" fmla="*/ 59 w 176"/>
                <a:gd name="T29" fmla="*/ 315 h 735"/>
                <a:gd name="T30" fmla="*/ 41 w 176"/>
                <a:gd name="T31" fmla="*/ 236 h 735"/>
                <a:gd name="T32" fmla="*/ 21 w 176"/>
                <a:gd name="T33" fmla="*/ 158 h 735"/>
                <a:gd name="T34" fmla="*/ 0 w 176"/>
                <a:gd name="T35" fmla="*/ 81 h 735"/>
                <a:gd name="T36" fmla="*/ 37 w 176"/>
                <a:gd name="T37" fmla="*/ 0 h 735"/>
                <a:gd name="T38" fmla="*/ 55 w 176"/>
                <a:gd name="T39" fmla="*/ 55 h 735"/>
                <a:gd name="T40" fmla="*/ 70 w 176"/>
                <a:gd name="T41" fmla="*/ 110 h 735"/>
                <a:gd name="T42" fmla="*/ 85 w 176"/>
                <a:gd name="T43" fmla="*/ 167 h 735"/>
                <a:gd name="T44" fmla="*/ 98 w 176"/>
                <a:gd name="T45" fmla="*/ 224 h 735"/>
                <a:gd name="T46" fmla="*/ 109 w 176"/>
                <a:gd name="T47" fmla="*/ 280 h 735"/>
                <a:gd name="T48" fmla="*/ 118 w 176"/>
                <a:gd name="T49" fmla="*/ 337 h 735"/>
                <a:gd name="T50" fmla="*/ 129 w 176"/>
                <a:gd name="T51" fmla="*/ 396 h 735"/>
                <a:gd name="T52" fmla="*/ 140 w 176"/>
                <a:gd name="T53" fmla="*/ 453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6" h="735">
                  <a:moveTo>
                    <a:pt x="140" y="453"/>
                  </a:moveTo>
                  <a:lnTo>
                    <a:pt x="145" y="489"/>
                  </a:lnTo>
                  <a:lnTo>
                    <a:pt x="160" y="570"/>
                  </a:lnTo>
                  <a:lnTo>
                    <a:pt x="173" y="653"/>
                  </a:lnTo>
                  <a:lnTo>
                    <a:pt x="176" y="695"/>
                  </a:lnTo>
                  <a:lnTo>
                    <a:pt x="164" y="706"/>
                  </a:lnTo>
                  <a:lnTo>
                    <a:pt x="151" y="715"/>
                  </a:lnTo>
                  <a:lnTo>
                    <a:pt x="136" y="724"/>
                  </a:lnTo>
                  <a:lnTo>
                    <a:pt x="125" y="735"/>
                  </a:lnTo>
                  <a:lnTo>
                    <a:pt x="116" y="720"/>
                  </a:lnTo>
                  <a:lnTo>
                    <a:pt x="110" y="638"/>
                  </a:lnTo>
                  <a:lnTo>
                    <a:pt x="101" y="555"/>
                  </a:lnTo>
                  <a:lnTo>
                    <a:pt x="90" y="475"/>
                  </a:lnTo>
                  <a:lnTo>
                    <a:pt x="76" y="394"/>
                  </a:lnTo>
                  <a:lnTo>
                    <a:pt x="59" y="315"/>
                  </a:lnTo>
                  <a:lnTo>
                    <a:pt x="41" y="236"/>
                  </a:lnTo>
                  <a:lnTo>
                    <a:pt x="21" y="158"/>
                  </a:lnTo>
                  <a:lnTo>
                    <a:pt x="0" y="81"/>
                  </a:lnTo>
                  <a:lnTo>
                    <a:pt x="37" y="0"/>
                  </a:lnTo>
                  <a:lnTo>
                    <a:pt x="55" y="55"/>
                  </a:lnTo>
                  <a:lnTo>
                    <a:pt x="70" y="110"/>
                  </a:lnTo>
                  <a:lnTo>
                    <a:pt x="85" y="167"/>
                  </a:lnTo>
                  <a:lnTo>
                    <a:pt x="98" y="224"/>
                  </a:lnTo>
                  <a:lnTo>
                    <a:pt x="109" y="280"/>
                  </a:lnTo>
                  <a:lnTo>
                    <a:pt x="118" y="337"/>
                  </a:lnTo>
                  <a:lnTo>
                    <a:pt x="129" y="396"/>
                  </a:lnTo>
                  <a:lnTo>
                    <a:pt x="140" y="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71" name="Freeform 39">
              <a:extLst>
                <a:ext uri="{FF2B5EF4-FFF2-40B4-BE49-F238E27FC236}">
                  <a16:creationId xmlns:a16="http://schemas.microsoft.com/office/drawing/2014/main" id="{05D1F759-9C3A-64C9-F0EF-8F347E0C66BD}"/>
                </a:ext>
              </a:extLst>
            </p:cNvPr>
            <p:cNvSpPr>
              <a:spLocks/>
            </p:cNvSpPr>
            <p:nvPr/>
          </p:nvSpPr>
          <p:spPr bwMode="auto">
            <a:xfrm>
              <a:off x="2803" y="3015"/>
              <a:ext cx="518" cy="208"/>
            </a:xfrm>
            <a:custGeom>
              <a:avLst/>
              <a:gdLst>
                <a:gd name="T0" fmla="*/ 686 w 1038"/>
                <a:gd name="T1" fmla="*/ 105 h 416"/>
                <a:gd name="T2" fmla="*/ 754 w 1038"/>
                <a:gd name="T3" fmla="*/ 112 h 416"/>
                <a:gd name="T4" fmla="*/ 818 w 1038"/>
                <a:gd name="T5" fmla="*/ 132 h 416"/>
                <a:gd name="T6" fmla="*/ 853 w 1038"/>
                <a:gd name="T7" fmla="*/ 163 h 416"/>
                <a:gd name="T8" fmla="*/ 878 w 1038"/>
                <a:gd name="T9" fmla="*/ 200 h 416"/>
                <a:gd name="T10" fmla="*/ 884 w 1038"/>
                <a:gd name="T11" fmla="*/ 240 h 416"/>
                <a:gd name="T12" fmla="*/ 922 w 1038"/>
                <a:gd name="T13" fmla="*/ 253 h 416"/>
                <a:gd name="T14" fmla="*/ 961 w 1038"/>
                <a:gd name="T15" fmla="*/ 260 h 416"/>
                <a:gd name="T16" fmla="*/ 994 w 1038"/>
                <a:gd name="T17" fmla="*/ 273 h 416"/>
                <a:gd name="T18" fmla="*/ 1019 w 1038"/>
                <a:gd name="T19" fmla="*/ 297 h 416"/>
                <a:gd name="T20" fmla="*/ 1038 w 1038"/>
                <a:gd name="T21" fmla="*/ 326 h 416"/>
                <a:gd name="T22" fmla="*/ 1019 w 1038"/>
                <a:gd name="T23" fmla="*/ 365 h 416"/>
                <a:gd name="T24" fmla="*/ 948 w 1038"/>
                <a:gd name="T25" fmla="*/ 385 h 416"/>
                <a:gd name="T26" fmla="*/ 854 w 1038"/>
                <a:gd name="T27" fmla="*/ 369 h 416"/>
                <a:gd name="T28" fmla="*/ 765 w 1038"/>
                <a:gd name="T29" fmla="*/ 381 h 416"/>
                <a:gd name="T30" fmla="*/ 717 w 1038"/>
                <a:gd name="T31" fmla="*/ 405 h 416"/>
                <a:gd name="T32" fmla="*/ 666 w 1038"/>
                <a:gd name="T33" fmla="*/ 416 h 416"/>
                <a:gd name="T34" fmla="*/ 616 w 1038"/>
                <a:gd name="T35" fmla="*/ 402 h 416"/>
                <a:gd name="T36" fmla="*/ 569 w 1038"/>
                <a:gd name="T37" fmla="*/ 380 h 416"/>
                <a:gd name="T38" fmla="*/ 517 w 1038"/>
                <a:gd name="T39" fmla="*/ 367 h 416"/>
                <a:gd name="T40" fmla="*/ 479 w 1038"/>
                <a:gd name="T41" fmla="*/ 361 h 416"/>
                <a:gd name="T42" fmla="*/ 451 w 1038"/>
                <a:gd name="T43" fmla="*/ 363 h 416"/>
                <a:gd name="T44" fmla="*/ 427 w 1038"/>
                <a:gd name="T45" fmla="*/ 374 h 416"/>
                <a:gd name="T46" fmla="*/ 389 w 1038"/>
                <a:gd name="T47" fmla="*/ 378 h 416"/>
                <a:gd name="T48" fmla="*/ 350 w 1038"/>
                <a:gd name="T49" fmla="*/ 380 h 416"/>
                <a:gd name="T50" fmla="*/ 319 w 1038"/>
                <a:gd name="T51" fmla="*/ 361 h 416"/>
                <a:gd name="T52" fmla="*/ 290 w 1038"/>
                <a:gd name="T53" fmla="*/ 339 h 416"/>
                <a:gd name="T54" fmla="*/ 253 w 1038"/>
                <a:gd name="T55" fmla="*/ 334 h 416"/>
                <a:gd name="T56" fmla="*/ 228 w 1038"/>
                <a:gd name="T57" fmla="*/ 339 h 416"/>
                <a:gd name="T58" fmla="*/ 206 w 1038"/>
                <a:gd name="T59" fmla="*/ 348 h 416"/>
                <a:gd name="T60" fmla="*/ 185 w 1038"/>
                <a:gd name="T61" fmla="*/ 343 h 416"/>
                <a:gd name="T62" fmla="*/ 0 w 1038"/>
                <a:gd name="T63" fmla="*/ 161 h 416"/>
                <a:gd name="T64" fmla="*/ 0 w 1038"/>
                <a:gd name="T65" fmla="*/ 108 h 416"/>
                <a:gd name="T66" fmla="*/ 44 w 1038"/>
                <a:gd name="T67" fmla="*/ 94 h 416"/>
                <a:gd name="T68" fmla="*/ 92 w 1038"/>
                <a:gd name="T69" fmla="*/ 101 h 416"/>
                <a:gd name="T70" fmla="*/ 127 w 1038"/>
                <a:gd name="T71" fmla="*/ 119 h 416"/>
                <a:gd name="T72" fmla="*/ 145 w 1038"/>
                <a:gd name="T73" fmla="*/ 139 h 416"/>
                <a:gd name="T74" fmla="*/ 169 w 1038"/>
                <a:gd name="T75" fmla="*/ 145 h 416"/>
                <a:gd name="T76" fmla="*/ 198 w 1038"/>
                <a:gd name="T77" fmla="*/ 132 h 416"/>
                <a:gd name="T78" fmla="*/ 235 w 1038"/>
                <a:gd name="T79" fmla="*/ 130 h 416"/>
                <a:gd name="T80" fmla="*/ 268 w 1038"/>
                <a:gd name="T81" fmla="*/ 134 h 416"/>
                <a:gd name="T82" fmla="*/ 272 w 1038"/>
                <a:gd name="T83" fmla="*/ 125 h 416"/>
                <a:gd name="T84" fmla="*/ 261 w 1038"/>
                <a:gd name="T85" fmla="*/ 110 h 416"/>
                <a:gd name="T86" fmla="*/ 235 w 1038"/>
                <a:gd name="T87" fmla="*/ 106 h 416"/>
                <a:gd name="T88" fmla="*/ 207 w 1038"/>
                <a:gd name="T89" fmla="*/ 105 h 416"/>
                <a:gd name="T90" fmla="*/ 255 w 1038"/>
                <a:gd name="T91" fmla="*/ 57 h 416"/>
                <a:gd name="T92" fmla="*/ 308 w 1038"/>
                <a:gd name="T93" fmla="*/ 24 h 416"/>
                <a:gd name="T94" fmla="*/ 369 w 1038"/>
                <a:gd name="T95" fmla="*/ 6 h 416"/>
                <a:gd name="T96" fmla="*/ 433 w 1038"/>
                <a:gd name="T97" fmla="*/ 0 h 416"/>
                <a:gd name="T98" fmla="*/ 497 w 1038"/>
                <a:gd name="T99" fmla="*/ 6 h 416"/>
                <a:gd name="T100" fmla="*/ 556 w 1038"/>
                <a:gd name="T101" fmla="*/ 22 h 416"/>
                <a:gd name="T102" fmla="*/ 605 w 1038"/>
                <a:gd name="T103" fmla="*/ 50 h 416"/>
                <a:gd name="T104" fmla="*/ 645 w 1038"/>
                <a:gd name="T105" fmla="*/ 86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38" h="416">
                  <a:moveTo>
                    <a:pt x="645" y="86"/>
                  </a:moveTo>
                  <a:lnTo>
                    <a:pt x="664" y="99"/>
                  </a:lnTo>
                  <a:lnTo>
                    <a:pt x="686" y="105"/>
                  </a:lnTo>
                  <a:lnTo>
                    <a:pt x="708" y="108"/>
                  </a:lnTo>
                  <a:lnTo>
                    <a:pt x="732" y="110"/>
                  </a:lnTo>
                  <a:lnTo>
                    <a:pt x="754" y="112"/>
                  </a:lnTo>
                  <a:lnTo>
                    <a:pt x="777" y="116"/>
                  </a:lnTo>
                  <a:lnTo>
                    <a:pt x="799" y="121"/>
                  </a:lnTo>
                  <a:lnTo>
                    <a:pt x="818" y="132"/>
                  </a:lnTo>
                  <a:lnTo>
                    <a:pt x="829" y="141"/>
                  </a:lnTo>
                  <a:lnTo>
                    <a:pt x="840" y="152"/>
                  </a:lnTo>
                  <a:lnTo>
                    <a:pt x="853" y="163"/>
                  </a:lnTo>
                  <a:lnTo>
                    <a:pt x="864" y="174"/>
                  </a:lnTo>
                  <a:lnTo>
                    <a:pt x="873" y="187"/>
                  </a:lnTo>
                  <a:lnTo>
                    <a:pt x="878" y="200"/>
                  </a:lnTo>
                  <a:lnTo>
                    <a:pt x="878" y="216"/>
                  </a:lnTo>
                  <a:lnTo>
                    <a:pt x="875" y="233"/>
                  </a:lnTo>
                  <a:lnTo>
                    <a:pt x="884" y="240"/>
                  </a:lnTo>
                  <a:lnTo>
                    <a:pt x="897" y="248"/>
                  </a:lnTo>
                  <a:lnTo>
                    <a:pt x="908" y="251"/>
                  </a:lnTo>
                  <a:lnTo>
                    <a:pt x="922" y="253"/>
                  </a:lnTo>
                  <a:lnTo>
                    <a:pt x="935" y="255"/>
                  </a:lnTo>
                  <a:lnTo>
                    <a:pt x="948" y="257"/>
                  </a:lnTo>
                  <a:lnTo>
                    <a:pt x="961" y="260"/>
                  </a:lnTo>
                  <a:lnTo>
                    <a:pt x="974" y="264"/>
                  </a:lnTo>
                  <a:lnTo>
                    <a:pt x="985" y="268"/>
                  </a:lnTo>
                  <a:lnTo>
                    <a:pt x="994" y="273"/>
                  </a:lnTo>
                  <a:lnTo>
                    <a:pt x="1003" y="281"/>
                  </a:lnTo>
                  <a:lnTo>
                    <a:pt x="1012" y="290"/>
                  </a:lnTo>
                  <a:lnTo>
                    <a:pt x="1019" y="297"/>
                  </a:lnTo>
                  <a:lnTo>
                    <a:pt x="1027" y="306"/>
                  </a:lnTo>
                  <a:lnTo>
                    <a:pt x="1032" y="317"/>
                  </a:lnTo>
                  <a:lnTo>
                    <a:pt x="1038" y="326"/>
                  </a:lnTo>
                  <a:lnTo>
                    <a:pt x="1034" y="341"/>
                  </a:lnTo>
                  <a:lnTo>
                    <a:pt x="1029" y="354"/>
                  </a:lnTo>
                  <a:lnTo>
                    <a:pt x="1019" y="365"/>
                  </a:lnTo>
                  <a:lnTo>
                    <a:pt x="1008" y="378"/>
                  </a:lnTo>
                  <a:lnTo>
                    <a:pt x="979" y="385"/>
                  </a:lnTo>
                  <a:lnTo>
                    <a:pt x="948" y="385"/>
                  </a:lnTo>
                  <a:lnTo>
                    <a:pt x="917" y="380"/>
                  </a:lnTo>
                  <a:lnTo>
                    <a:pt x="886" y="374"/>
                  </a:lnTo>
                  <a:lnTo>
                    <a:pt x="854" y="369"/>
                  </a:lnTo>
                  <a:lnTo>
                    <a:pt x="823" y="365"/>
                  </a:lnTo>
                  <a:lnTo>
                    <a:pt x="792" y="369"/>
                  </a:lnTo>
                  <a:lnTo>
                    <a:pt x="765" y="381"/>
                  </a:lnTo>
                  <a:lnTo>
                    <a:pt x="750" y="391"/>
                  </a:lnTo>
                  <a:lnTo>
                    <a:pt x="733" y="400"/>
                  </a:lnTo>
                  <a:lnTo>
                    <a:pt x="717" y="405"/>
                  </a:lnTo>
                  <a:lnTo>
                    <a:pt x="700" y="411"/>
                  </a:lnTo>
                  <a:lnTo>
                    <a:pt x="682" y="414"/>
                  </a:lnTo>
                  <a:lnTo>
                    <a:pt x="666" y="416"/>
                  </a:lnTo>
                  <a:lnTo>
                    <a:pt x="647" y="414"/>
                  </a:lnTo>
                  <a:lnTo>
                    <a:pt x="631" y="413"/>
                  </a:lnTo>
                  <a:lnTo>
                    <a:pt x="616" y="402"/>
                  </a:lnTo>
                  <a:lnTo>
                    <a:pt x="602" y="392"/>
                  </a:lnTo>
                  <a:lnTo>
                    <a:pt x="585" y="387"/>
                  </a:lnTo>
                  <a:lnTo>
                    <a:pt x="569" y="380"/>
                  </a:lnTo>
                  <a:lnTo>
                    <a:pt x="552" y="376"/>
                  </a:lnTo>
                  <a:lnTo>
                    <a:pt x="534" y="370"/>
                  </a:lnTo>
                  <a:lnTo>
                    <a:pt x="517" y="367"/>
                  </a:lnTo>
                  <a:lnTo>
                    <a:pt x="499" y="363"/>
                  </a:lnTo>
                  <a:lnTo>
                    <a:pt x="488" y="361"/>
                  </a:lnTo>
                  <a:lnTo>
                    <a:pt x="479" y="361"/>
                  </a:lnTo>
                  <a:lnTo>
                    <a:pt x="470" y="361"/>
                  </a:lnTo>
                  <a:lnTo>
                    <a:pt x="460" y="361"/>
                  </a:lnTo>
                  <a:lnTo>
                    <a:pt x="451" y="363"/>
                  </a:lnTo>
                  <a:lnTo>
                    <a:pt x="444" y="367"/>
                  </a:lnTo>
                  <a:lnTo>
                    <a:pt x="435" y="370"/>
                  </a:lnTo>
                  <a:lnTo>
                    <a:pt x="427" y="374"/>
                  </a:lnTo>
                  <a:lnTo>
                    <a:pt x="415" y="376"/>
                  </a:lnTo>
                  <a:lnTo>
                    <a:pt x="402" y="378"/>
                  </a:lnTo>
                  <a:lnTo>
                    <a:pt x="389" y="378"/>
                  </a:lnTo>
                  <a:lnTo>
                    <a:pt x="376" y="380"/>
                  </a:lnTo>
                  <a:lnTo>
                    <a:pt x="363" y="381"/>
                  </a:lnTo>
                  <a:lnTo>
                    <a:pt x="350" y="380"/>
                  </a:lnTo>
                  <a:lnTo>
                    <a:pt x="339" y="378"/>
                  </a:lnTo>
                  <a:lnTo>
                    <a:pt x="327" y="372"/>
                  </a:lnTo>
                  <a:lnTo>
                    <a:pt x="319" y="361"/>
                  </a:lnTo>
                  <a:lnTo>
                    <a:pt x="310" y="352"/>
                  </a:lnTo>
                  <a:lnTo>
                    <a:pt x="299" y="345"/>
                  </a:lnTo>
                  <a:lnTo>
                    <a:pt x="290" y="339"/>
                  </a:lnTo>
                  <a:lnTo>
                    <a:pt x="277" y="336"/>
                  </a:lnTo>
                  <a:lnTo>
                    <a:pt x="266" y="334"/>
                  </a:lnTo>
                  <a:lnTo>
                    <a:pt x="253" y="334"/>
                  </a:lnTo>
                  <a:lnTo>
                    <a:pt x="240" y="336"/>
                  </a:lnTo>
                  <a:lnTo>
                    <a:pt x="233" y="337"/>
                  </a:lnTo>
                  <a:lnTo>
                    <a:pt x="228" y="339"/>
                  </a:lnTo>
                  <a:lnTo>
                    <a:pt x="220" y="343"/>
                  </a:lnTo>
                  <a:lnTo>
                    <a:pt x="213" y="345"/>
                  </a:lnTo>
                  <a:lnTo>
                    <a:pt x="206" y="348"/>
                  </a:lnTo>
                  <a:lnTo>
                    <a:pt x="200" y="348"/>
                  </a:lnTo>
                  <a:lnTo>
                    <a:pt x="193" y="347"/>
                  </a:lnTo>
                  <a:lnTo>
                    <a:pt x="185" y="343"/>
                  </a:lnTo>
                  <a:lnTo>
                    <a:pt x="165" y="358"/>
                  </a:lnTo>
                  <a:lnTo>
                    <a:pt x="10" y="176"/>
                  </a:lnTo>
                  <a:lnTo>
                    <a:pt x="0" y="161"/>
                  </a:lnTo>
                  <a:lnTo>
                    <a:pt x="0" y="145"/>
                  </a:lnTo>
                  <a:lnTo>
                    <a:pt x="2" y="127"/>
                  </a:lnTo>
                  <a:lnTo>
                    <a:pt x="0" y="108"/>
                  </a:lnTo>
                  <a:lnTo>
                    <a:pt x="15" y="101"/>
                  </a:lnTo>
                  <a:lnTo>
                    <a:pt x="30" y="95"/>
                  </a:lnTo>
                  <a:lnTo>
                    <a:pt x="44" y="94"/>
                  </a:lnTo>
                  <a:lnTo>
                    <a:pt x="61" y="94"/>
                  </a:lnTo>
                  <a:lnTo>
                    <a:pt x="77" y="97"/>
                  </a:lnTo>
                  <a:lnTo>
                    <a:pt x="92" y="101"/>
                  </a:lnTo>
                  <a:lnTo>
                    <a:pt x="107" y="106"/>
                  </a:lnTo>
                  <a:lnTo>
                    <a:pt x="121" y="112"/>
                  </a:lnTo>
                  <a:lnTo>
                    <a:pt x="127" y="119"/>
                  </a:lnTo>
                  <a:lnTo>
                    <a:pt x="132" y="127"/>
                  </a:lnTo>
                  <a:lnTo>
                    <a:pt x="140" y="132"/>
                  </a:lnTo>
                  <a:lnTo>
                    <a:pt x="145" y="139"/>
                  </a:lnTo>
                  <a:lnTo>
                    <a:pt x="152" y="143"/>
                  </a:lnTo>
                  <a:lnTo>
                    <a:pt x="160" y="145"/>
                  </a:lnTo>
                  <a:lnTo>
                    <a:pt x="169" y="145"/>
                  </a:lnTo>
                  <a:lnTo>
                    <a:pt x="178" y="139"/>
                  </a:lnTo>
                  <a:lnTo>
                    <a:pt x="189" y="136"/>
                  </a:lnTo>
                  <a:lnTo>
                    <a:pt x="198" y="132"/>
                  </a:lnTo>
                  <a:lnTo>
                    <a:pt x="211" y="130"/>
                  </a:lnTo>
                  <a:lnTo>
                    <a:pt x="222" y="130"/>
                  </a:lnTo>
                  <a:lnTo>
                    <a:pt x="235" y="130"/>
                  </a:lnTo>
                  <a:lnTo>
                    <a:pt x="246" y="132"/>
                  </a:lnTo>
                  <a:lnTo>
                    <a:pt x="257" y="134"/>
                  </a:lnTo>
                  <a:lnTo>
                    <a:pt x="268" y="134"/>
                  </a:lnTo>
                  <a:lnTo>
                    <a:pt x="270" y="130"/>
                  </a:lnTo>
                  <a:lnTo>
                    <a:pt x="270" y="128"/>
                  </a:lnTo>
                  <a:lnTo>
                    <a:pt x="272" y="125"/>
                  </a:lnTo>
                  <a:lnTo>
                    <a:pt x="273" y="123"/>
                  </a:lnTo>
                  <a:lnTo>
                    <a:pt x="268" y="116"/>
                  </a:lnTo>
                  <a:lnTo>
                    <a:pt x="261" y="110"/>
                  </a:lnTo>
                  <a:lnTo>
                    <a:pt x="253" y="108"/>
                  </a:lnTo>
                  <a:lnTo>
                    <a:pt x="244" y="106"/>
                  </a:lnTo>
                  <a:lnTo>
                    <a:pt x="235" y="106"/>
                  </a:lnTo>
                  <a:lnTo>
                    <a:pt x="226" y="106"/>
                  </a:lnTo>
                  <a:lnTo>
                    <a:pt x="217" y="106"/>
                  </a:lnTo>
                  <a:lnTo>
                    <a:pt x="207" y="105"/>
                  </a:lnTo>
                  <a:lnTo>
                    <a:pt x="222" y="86"/>
                  </a:lnTo>
                  <a:lnTo>
                    <a:pt x="237" y="72"/>
                  </a:lnTo>
                  <a:lnTo>
                    <a:pt x="255" y="57"/>
                  </a:lnTo>
                  <a:lnTo>
                    <a:pt x="272" y="44"/>
                  </a:lnTo>
                  <a:lnTo>
                    <a:pt x="290" y="33"/>
                  </a:lnTo>
                  <a:lnTo>
                    <a:pt x="308" y="24"/>
                  </a:lnTo>
                  <a:lnTo>
                    <a:pt x="328" y="17"/>
                  </a:lnTo>
                  <a:lnTo>
                    <a:pt x="349" y="9"/>
                  </a:lnTo>
                  <a:lnTo>
                    <a:pt x="369" y="6"/>
                  </a:lnTo>
                  <a:lnTo>
                    <a:pt x="389" y="2"/>
                  </a:lnTo>
                  <a:lnTo>
                    <a:pt x="411" y="0"/>
                  </a:lnTo>
                  <a:lnTo>
                    <a:pt x="433" y="0"/>
                  </a:lnTo>
                  <a:lnTo>
                    <a:pt x="453" y="0"/>
                  </a:lnTo>
                  <a:lnTo>
                    <a:pt x="475" y="2"/>
                  </a:lnTo>
                  <a:lnTo>
                    <a:pt x="497" y="6"/>
                  </a:lnTo>
                  <a:lnTo>
                    <a:pt x="519" y="11"/>
                  </a:lnTo>
                  <a:lnTo>
                    <a:pt x="537" y="15"/>
                  </a:lnTo>
                  <a:lnTo>
                    <a:pt x="556" y="22"/>
                  </a:lnTo>
                  <a:lnTo>
                    <a:pt x="572" y="29"/>
                  </a:lnTo>
                  <a:lnTo>
                    <a:pt x="589" y="39"/>
                  </a:lnTo>
                  <a:lnTo>
                    <a:pt x="605" y="50"/>
                  </a:lnTo>
                  <a:lnTo>
                    <a:pt x="620" y="61"/>
                  </a:lnTo>
                  <a:lnTo>
                    <a:pt x="633" y="73"/>
                  </a:lnTo>
                  <a:lnTo>
                    <a:pt x="645"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72" name="Freeform 40">
              <a:extLst>
                <a:ext uri="{FF2B5EF4-FFF2-40B4-BE49-F238E27FC236}">
                  <a16:creationId xmlns:a16="http://schemas.microsoft.com/office/drawing/2014/main" id="{2FADFA50-380D-8F64-3D88-E2B3EFD9BE77}"/>
                </a:ext>
              </a:extLst>
            </p:cNvPr>
            <p:cNvSpPr>
              <a:spLocks/>
            </p:cNvSpPr>
            <p:nvPr/>
          </p:nvSpPr>
          <p:spPr bwMode="auto">
            <a:xfrm>
              <a:off x="2454" y="3019"/>
              <a:ext cx="340" cy="148"/>
            </a:xfrm>
            <a:custGeom>
              <a:avLst/>
              <a:gdLst>
                <a:gd name="T0" fmla="*/ 676 w 680"/>
                <a:gd name="T1" fmla="*/ 63 h 295"/>
                <a:gd name="T2" fmla="*/ 671 w 680"/>
                <a:gd name="T3" fmla="*/ 178 h 295"/>
                <a:gd name="T4" fmla="*/ 638 w 680"/>
                <a:gd name="T5" fmla="*/ 259 h 295"/>
                <a:gd name="T6" fmla="*/ 572 w 680"/>
                <a:gd name="T7" fmla="*/ 275 h 295"/>
                <a:gd name="T8" fmla="*/ 500 w 680"/>
                <a:gd name="T9" fmla="*/ 270 h 295"/>
                <a:gd name="T10" fmla="*/ 429 w 680"/>
                <a:gd name="T11" fmla="*/ 262 h 295"/>
                <a:gd name="T12" fmla="*/ 383 w 680"/>
                <a:gd name="T13" fmla="*/ 264 h 295"/>
                <a:gd name="T14" fmla="*/ 366 w 680"/>
                <a:gd name="T15" fmla="*/ 264 h 295"/>
                <a:gd name="T16" fmla="*/ 354 w 680"/>
                <a:gd name="T17" fmla="*/ 264 h 295"/>
                <a:gd name="T18" fmla="*/ 341 w 680"/>
                <a:gd name="T19" fmla="*/ 264 h 295"/>
                <a:gd name="T20" fmla="*/ 315 w 680"/>
                <a:gd name="T21" fmla="*/ 273 h 295"/>
                <a:gd name="T22" fmla="*/ 273 w 680"/>
                <a:gd name="T23" fmla="*/ 286 h 295"/>
                <a:gd name="T24" fmla="*/ 231 w 680"/>
                <a:gd name="T25" fmla="*/ 292 h 295"/>
                <a:gd name="T26" fmla="*/ 185 w 680"/>
                <a:gd name="T27" fmla="*/ 295 h 295"/>
                <a:gd name="T28" fmla="*/ 141 w 680"/>
                <a:gd name="T29" fmla="*/ 294 h 295"/>
                <a:gd name="T30" fmla="*/ 99 w 680"/>
                <a:gd name="T31" fmla="*/ 292 h 295"/>
                <a:gd name="T32" fmla="*/ 60 w 680"/>
                <a:gd name="T33" fmla="*/ 288 h 295"/>
                <a:gd name="T34" fmla="*/ 27 w 680"/>
                <a:gd name="T35" fmla="*/ 284 h 295"/>
                <a:gd name="T36" fmla="*/ 5 w 680"/>
                <a:gd name="T37" fmla="*/ 220 h 295"/>
                <a:gd name="T38" fmla="*/ 0 w 680"/>
                <a:gd name="T39" fmla="*/ 83 h 295"/>
                <a:gd name="T40" fmla="*/ 31 w 680"/>
                <a:gd name="T41" fmla="*/ 52 h 295"/>
                <a:gd name="T42" fmla="*/ 90 w 680"/>
                <a:gd name="T43" fmla="*/ 55 h 295"/>
                <a:gd name="T44" fmla="*/ 150 w 680"/>
                <a:gd name="T45" fmla="*/ 66 h 295"/>
                <a:gd name="T46" fmla="*/ 211 w 680"/>
                <a:gd name="T47" fmla="*/ 72 h 295"/>
                <a:gd name="T48" fmla="*/ 262 w 680"/>
                <a:gd name="T49" fmla="*/ 66 h 295"/>
                <a:gd name="T50" fmla="*/ 300 w 680"/>
                <a:gd name="T51" fmla="*/ 57 h 295"/>
                <a:gd name="T52" fmla="*/ 341 w 680"/>
                <a:gd name="T53" fmla="*/ 48 h 295"/>
                <a:gd name="T54" fmla="*/ 377 w 680"/>
                <a:gd name="T55" fmla="*/ 35 h 295"/>
                <a:gd name="T56" fmla="*/ 416 w 680"/>
                <a:gd name="T57" fmla="*/ 24 h 295"/>
                <a:gd name="T58" fmla="*/ 456 w 680"/>
                <a:gd name="T59" fmla="*/ 13 h 295"/>
                <a:gd name="T60" fmla="*/ 495 w 680"/>
                <a:gd name="T61" fmla="*/ 6 h 295"/>
                <a:gd name="T62" fmla="*/ 535 w 680"/>
                <a:gd name="T63" fmla="*/ 0 h 295"/>
                <a:gd name="T64" fmla="*/ 572 w 680"/>
                <a:gd name="T65" fmla="*/ 0 h 295"/>
                <a:gd name="T66" fmla="*/ 603 w 680"/>
                <a:gd name="T67" fmla="*/ 2 h 295"/>
                <a:gd name="T68" fmla="*/ 632 w 680"/>
                <a:gd name="T69" fmla="*/ 2 h 295"/>
                <a:gd name="T70" fmla="*/ 663 w 680"/>
                <a:gd name="T71" fmla="*/ 2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0" h="295">
                  <a:moveTo>
                    <a:pt x="680" y="2"/>
                  </a:moveTo>
                  <a:lnTo>
                    <a:pt x="676" y="63"/>
                  </a:lnTo>
                  <a:lnTo>
                    <a:pt x="673" y="119"/>
                  </a:lnTo>
                  <a:lnTo>
                    <a:pt x="671" y="178"/>
                  </a:lnTo>
                  <a:lnTo>
                    <a:pt x="667" y="239"/>
                  </a:lnTo>
                  <a:lnTo>
                    <a:pt x="638" y="259"/>
                  </a:lnTo>
                  <a:lnTo>
                    <a:pt x="605" y="270"/>
                  </a:lnTo>
                  <a:lnTo>
                    <a:pt x="572" y="275"/>
                  </a:lnTo>
                  <a:lnTo>
                    <a:pt x="537" y="273"/>
                  </a:lnTo>
                  <a:lnTo>
                    <a:pt x="500" y="270"/>
                  </a:lnTo>
                  <a:lnTo>
                    <a:pt x="465" y="266"/>
                  </a:lnTo>
                  <a:lnTo>
                    <a:pt x="429" y="262"/>
                  </a:lnTo>
                  <a:lnTo>
                    <a:pt x="394" y="262"/>
                  </a:lnTo>
                  <a:lnTo>
                    <a:pt x="383" y="264"/>
                  </a:lnTo>
                  <a:lnTo>
                    <a:pt x="376" y="264"/>
                  </a:lnTo>
                  <a:lnTo>
                    <a:pt x="366" y="264"/>
                  </a:lnTo>
                  <a:lnTo>
                    <a:pt x="359" y="264"/>
                  </a:lnTo>
                  <a:lnTo>
                    <a:pt x="354" y="264"/>
                  </a:lnTo>
                  <a:lnTo>
                    <a:pt x="346" y="264"/>
                  </a:lnTo>
                  <a:lnTo>
                    <a:pt x="341" y="264"/>
                  </a:lnTo>
                  <a:lnTo>
                    <a:pt x="333" y="266"/>
                  </a:lnTo>
                  <a:lnTo>
                    <a:pt x="315" y="273"/>
                  </a:lnTo>
                  <a:lnTo>
                    <a:pt x="295" y="281"/>
                  </a:lnTo>
                  <a:lnTo>
                    <a:pt x="273" y="286"/>
                  </a:lnTo>
                  <a:lnTo>
                    <a:pt x="253" y="290"/>
                  </a:lnTo>
                  <a:lnTo>
                    <a:pt x="231" y="292"/>
                  </a:lnTo>
                  <a:lnTo>
                    <a:pt x="207" y="294"/>
                  </a:lnTo>
                  <a:lnTo>
                    <a:pt x="185" y="295"/>
                  </a:lnTo>
                  <a:lnTo>
                    <a:pt x="163" y="295"/>
                  </a:lnTo>
                  <a:lnTo>
                    <a:pt x="141" y="294"/>
                  </a:lnTo>
                  <a:lnTo>
                    <a:pt x="119" y="294"/>
                  </a:lnTo>
                  <a:lnTo>
                    <a:pt x="99" y="292"/>
                  </a:lnTo>
                  <a:lnTo>
                    <a:pt x="79" y="290"/>
                  </a:lnTo>
                  <a:lnTo>
                    <a:pt x="60" y="288"/>
                  </a:lnTo>
                  <a:lnTo>
                    <a:pt x="44" y="286"/>
                  </a:lnTo>
                  <a:lnTo>
                    <a:pt x="27" y="284"/>
                  </a:lnTo>
                  <a:lnTo>
                    <a:pt x="15" y="283"/>
                  </a:lnTo>
                  <a:lnTo>
                    <a:pt x="5" y="220"/>
                  </a:lnTo>
                  <a:lnTo>
                    <a:pt x="2" y="147"/>
                  </a:lnTo>
                  <a:lnTo>
                    <a:pt x="0" y="83"/>
                  </a:lnTo>
                  <a:lnTo>
                    <a:pt x="0" y="57"/>
                  </a:lnTo>
                  <a:lnTo>
                    <a:pt x="31" y="52"/>
                  </a:lnTo>
                  <a:lnTo>
                    <a:pt x="60" y="52"/>
                  </a:lnTo>
                  <a:lnTo>
                    <a:pt x="90" y="55"/>
                  </a:lnTo>
                  <a:lnTo>
                    <a:pt x="121" y="61"/>
                  </a:lnTo>
                  <a:lnTo>
                    <a:pt x="150" y="66"/>
                  </a:lnTo>
                  <a:lnTo>
                    <a:pt x="180" y="72"/>
                  </a:lnTo>
                  <a:lnTo>
                    <a:pt x="211" y="72"/>
                  </a:lnTo>
                  <a:lnTo>
                    <a:pt x="242" y="68"/>
                  </a:lnTo>
                  <a:lnTo>
                    <a:pt x="262" y="66"/>
                  </a:lnTo>
                  <a:lnTo>
                    <a:pt x="282" y="63"/>
                  </a:lnTo>
                  <a:lnTo>
                    <a:pt x="300" y="57"/>
                  </a:lnTo>
                  <a:lnTo>
                    <a:pt x="321" y="53"/>
                  </a:lnTo>
                  <a:lnTo>
                    <a:pt x="341" y="48"/>
                  </a:lnTo>
                  <a:lnTo>
                    <a:pt x="359" y="42"/>
                  </a:lnTo>
                  <a:lnTo>
                    <a:pt x="377" y="35"/>
                  </a:lnTo>
                  <a:lnTo>
                    <a:pt x="398" y="30"/>
                  </a:lnTo>
                  <a:lnTo>
                    <a:pt x="416" y="24"/>
                  </a:lnTo>
                  <a:lnTo>
                    <a:pt x="436" y="19"/>
                  </a:lnTo>
                  <a:lnTo>
                    <a:pt x="456" y="13"/>
                  </a:lnTo>
                  <a:lnTo>
                    <a:pt x="475" y="9"/>
                  </a:lnTo>
                  <a:lnTo>
                    <a:pt x="495" y="6"/>
                  </a:lnTo>
                  <a:lnTo>
                    <a:pt x="515" y="2"/>
                  </a:lnTo>
                  <a:lnTo>
                    <a:pt x="535" y="0"/>
                  </a:lnTo>
                  <a:lnTo>
                    <a:pt x="557" y="0"/>
                  </a:lnTo>
                  <a:lnTo>
                    <a:pt x="572" y="0"/>
                  </a:lnTo>
                  <a:lnTo>
                    <a:pt x="588" y="2"/>
                  </a:lnTo>
                  <a:lnTo>
                    <a:pt x="603" y="2"/>
                  </a:lnTo>
                  <a:lnTo>
                    <a:pt x="618" y="2"/>
                  </a:lnTo>
                  <a:lnTo>
                    <a:pt x="632" y="2"/>
                  </a:lnTo>
                  <a:lnTo>
                    <a:pt x="649" y="2"/>
                  </a:lnTo>
                  <a:lnTo>
                    <a:pt x="663" y="2"/>
                  </a:lnTo>
                  <a:lnTo>
                    <a:pt x="680" y="2"/>
                  </a:lnTo>
                  <a:close/>
                </a:path>
              </a:pathLst>
            </a:custGeom>
            <a:solidFill>
              <a:srgbClr val="33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73" name="Freeform 41">
              <a:extLst>
                <a:ext uri="{FF2B5EF4-FFF2-40B4-BE49-F238E27FC236}">
                  <a16:creationId xmlns:a16="http://schemas.microsoft.com/office/drawing/2014/main" id="{9CF15B30-D928-83CB-40A9-F6B2116791B4}"/>
                </a:ext>
              </a:extLst>
            </p:cNvPr>
            <p:cNvSpPr>
              <a:spLocks/>
            </p:cNvSpPr>
            <p:nvPr/>
          </p:nvSpPr>
          <p:spPr bwMode="auto">
            <a:xfrm>
              <a:off x="1944" y="3068"/>
              <a:ext cx="418" cy="156"/>
            </a:xfrm>
            <a:custGeom>
              <a:avLst/>
              <a:gdLst>
                <a:gd name="T0" fmla="*/ 827 w 836"/>
                <a:gd name="T1" fmla="*/ 17 h 312"/>
                <a:gd name="T2" fmla="*/ 797 w 836"/>
                <a:gd name="T3" fmla="*/ 24 h 312"/>
                <a:gd name="T4" fmla="*/ 768 w 836"/>
                <a:gd name="T5" fmla="*/ 33 h 312"/>
                <a:gd name="T6" fmla="*/ 739 w 836"/>
                <a:gd name="T7" fmla="*/ 43 h 312"/>
                <a:gd name="T8" fmla="*/ 711 w 836"/>
                <a:gd name="T9" fmla="*/ 54 h 312"/>
                <a:gd name="T10" fmla="*/ 682 w 836"/>
                <a:gd name="T11" fmla="*/ 66 h 312"/>
                <a:gd name="T12" fmla="*/ 654 w 836"/>
                <a:gd name="T13" fmla="*/ 77 h 312"/>
                <a:gd name="T14" fmla="*/ 627 w 836"/>
                <a:gd name="T15" fmla="*/ 92 h 312"/>
                <a:gd name="T16" fmla="*/ 599 w 836"/>
                <a:gd name="T17" fmla="*/ 105 h 312"/>
                <a:gd name="T18" fmla="*/ 566 w 836"/>
                <a:gd name="T19" fmla="*/ 112 h 312"/>
                <a:gd name="T20" fmla="*/ 533 w 836"/>
                <a:gd name="T21" fmla="*/ 123 h 312"/>
                <a:gd name="T22" fmla="*/ 500 w 836"/>
                <a:gd name="T23" fmla="*/ 136 h 312"/>
                <a:gd name="T24" fmla="*/ 469 w 836"/>
                <a:gd name="T25" fmla="*/ 147 h 312"/>
                <a:gd name="T26" fmla="*/ 436 w 836"/>
                <a:gd name="T27" fmla="*/ 160 h 312"/>
                <a:gd name="T28" fmla="*/ 405 w 836"/>
                <a:gd name="T29" fmla="*/ 171 h 312"/>
                <a:gd name="T30" fmla="*/ 372 w 836"/>
                <a:gd name="T31" fmla="*/ 180 h 312"/>
                <a:gd name="T32" fmla="*/ 337 w 836"/>
                <a:gd name="T33" fmla="*/ 186 h 312"/>
                <a:gd name="T34" fmla="*/ 53 w 836"/>
                <a:gd name="T35" fmla="*/ 292 h 312"/>
                <a:gd name="T36" fmla="*/ 40 w 836"/>
                <a:gd name="T37" fmla="*/ 299 h 312"/>
                <a:gd name="T38" fmla="*/ 28 w 836"/>
                <a:gd name="T39" fmla="*/ 305 h 312"/>
                <a:gd name="T40" fmla="*/ 13 w 836"/>
                <a:gd name="T41" fmla="*/ 308 h 312"/>
                <a:gd name="T42" fmla="*/ 0 w 836"/>
                <a:gd name="T43" fmla="*/ 312 h 312"/>
                <a:gd name="T44" fmla="*/ 28 w 836"/>
                <a:gd name="T45" fmla="*/ 283 h 312"/>
                <a:gd name="T46" fmla="*/ 61 w 836"/>
                <a:gd name="T47" fmla="*/ 261 h 312"/>
                <a:gd name="T48" fmla="*/ 95 w 836"/>
                <a:gd name="T49" fmla="*/ 246 h 312"/>
                <a:gd name="T50" fmla="*/ 132 w 836"/>
                <a:gd name="T51" fmla="*/ 233 h 312"/>
                <a:gd name="T52" fmla="*/ 171 w 836"/>
                <a:gd name="T53" fmla="*/ 224 h 312"/>
                <a:gd name="T54" fmla="*/ 209 w 836"/>
                <a:gd name="T55" fmla="*/ 213 h 312"/>
                <a:gd name="T56" fmla="*/ 246 w 836"/>
                <a:gd name="T57" fmla="*/ 202 h 312"/>
                <a:gd name="T58" fmla="*/ 280 w 836"/>
                <a:gd name="T59" fmla="*/ 187 h 312"/>
                <a:gd name="T60" fmla="*/ 304 w 836"/>
                <a:gd name="T61" fmla="*/ 180 h 312"/>
                <a:gd name="T62" fmla="*/ 326 w 836"/>
                <a:gd name="T63" fmla="*/ 171 h 312"/>
                <a:gd name="T64" fmla="*/ 348 w 836"/>
                <a:gd name="T65" fmla="*/ 164 h 312"/>
                <a:gd name="T66" fmla="*/ 368 w 836"/>
                <a:gd name="T67" fmla="*/ 156 h 312"/>
                <a:gd name="T68" fmla="*/ 389 w 836"/>
                <a:gd name="T69" fmla="*/ 149 h 312"/>
                <a:gd name="T70" fmla="*/ 407 w 836"/>
                <a:gd name="T71" fmla="*/ 142 h 312"/>
                <a:gd name="T72" fmla="*/ 427 w 836"/>
                <a:gd name="T73" fmla="*/ 134 h 312"/>
                <a:gd name="T74" fmla="*/ 445 w 836"/>
                <a:gd name="T75" fmla="*/ 127 h 312"/>
                <a:gd name="T76" fmla="*/ 464 w 836"/>
                <a:gd name="T77" fmla="*/ 120 h 312"/>
                <a:gd name="T78" fmla="*/ 482 w 836"/>
                <a:gd name="T79" fmla="*/ 112 h 312"/>
                <a:gd name="T80" fmla="*/ 500 w 836"/>
                <a:gd name="T81" fmla="*/ 105 h 312"/>
                <a:gd name="T82" fmla="*/ 519 w 836"/>
                <a:gd name="T83" fmla="*/ 98 h 312"/>
                <a:gd name="T84" fmla="*/ 537 w 836"/>
                <a:gd name="T85" fmla="*/ 90 h 312"/>
                <a:gd name="T86" fmla="*/ 555 w 836"/>
                <a:gd name="T87" fmla="*/ 85 h 312"/>
                <a:gd name="T88" fmla="*/ 574 w 836"/>
                <a:gd name="T89" fmla="*/ 77 h 312"/>
                <a:gd name="T90" fmla="*/ 594 w 836"/>
                <a:gd name="T91" fmla="*/ 70 h 312"/>
                <a:gd name="T92" fmla="*/ 623 w 836"/>
                <a:gd name="T93" fmla="*/ 55 h 312"/>
                <a:gd name="T94" fmla="*/ 653 w 836"/>
                <a:gd name="T95" fmla="*/ 44 h 312"/>
                <a:gd name="T96" fmla="*/ 682 w 836"/>
                <a:gd name="T97" fmla="*/ 35 h 312"/>
                <a:gd name="T98" fmla="*/ 711 w 836"/>
                <a:gd name="T99" fmla="*/ 26 h 312"/>
                <a:gd name="T100" fmla="*/ 742 w 836"/>
                <a:gd name="T101" fmla="*/ 21 h 312"/>
                <a:gd name="T102" fmla="*/ 772 w 836"/>
                <a:gd name="T103" fmla="*/ 13 h 312"/>
                <a:gd name="T104" fmla="*/ 805 w 836"/>
                <a:gd name="T105" fmla="*/ 8 h 312"/>
                <a:gd name="T106" fmla="*/ 836 w 836"/>
                <a:gd name="T107" fmla="*/ 0 h 312"/>
                <a:gd name="T108" fmla="*/ 827 w 836"/>
                <a:gd name="T109" fmla="*/ 17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36" h="312">
                  <a:moveTo>
                    <a:pt x="827" y="17"/>
                  </a:moveTo>
                  <a:lnTo>
                    <a:pt x="797" y="24"/>
                  </a:lnTo>
                  <a:lnTo>
                    <a:pt x="768" y="33"/>
                  </a:lnTo>
                  <a:lnTo>
                    <a:pt x="739" y="43"/>
                  </a:lnTo>
                  <a:lnTo>
                    <a:pt x="711" y="54"/>
                  </a:lnTo>
                  <a:lnTo>
                    <a:pt x="682" y="66"/>
                  </a:lnTo>
                  <a:lnTo>
                    <a:pt x="654" y="77"/>
                  </a:lnTo>
                  <a:lnTo>
                    <a:pt x="627" y="92"/>
                  </a:lnTo>
                  <a:lnTo>
                    <a:pt x="599" y="105"/>
                  </a:lnTo>
                  <a:lnTo>
                    <a:pt x="566" y="112"/>
                  </a:lnTo>
                  <a:lnTo>
                    <a:pt x="533" y="123"/>
                  </a:lnTo>
                  <a:lnTo>
                    <a:pt x="500" y="136"/>
                  </a:lnTo>
                  <a:lnTo>
                    <a:pt x="469" y="147"/>
                  </a:lnTo>
                  <a:lnTo>
                    <a:pt x="436" y="160"/>
                  </a:lnTo>
                  <a:lnTo>
                    <a:pt x="405" y="171"/>
                  </a:lnTo>
                  <a:lnTo>
                    <a:pt x="372" y="180"/>
                  </a:lnTo>
                  <a:lnTo>
                    <a:pt x="337" y="186"/>
                  </a:lnTo>
                  <a:lnTo>
                    <a:pt x="53" y="292"/>
                  </a:lnTo>
                  <a:lnTo>
                    <a:pt x="40" y="299"/>
                  </a:lnTo>
                  <a:lnTo>
                    <a:pt x="28" y="305"/>
                  </a:lnTo>
                  <a:lnTo>
                    <a:pt x="13" y="308"/>
                  </a:lnTo>
                  <a:lnTo>
                    <a:pt x="0" y="312"/>
                  </a:lnTo>
                  <a:lnTo>
                    <a:pt x="28" y="283"/>
                  </a:lnTo>
                  <a:lnTo>
                    <a:pt x="61" y="261"/>
                  </a:lnTo>
                  <a:lnTo>
                    <a:pt x="95" y="246"/>
                  </a:lnTo>
                  <a:lnTo>
                    <a:pt x="132" y="233"/>
                  </a:lnTo>
                  <a:lnTo>
                    <a:pt x="171" y="224"/>
                  </a:lnTo>
                  <a:lnTo>
                    <a:pt x="209" y="213"/>
                  </a:lnTo>
                  <a:lnTo>
                    <a:pt x="246" y="202"/>
                  </a:lnTo>
                  <a:lnTo>
                    <a:pt x="280" y="187"/>
                  </a:lnTo>
                  <a:lnTo>
                    <a:pt x="304" y="180"/>
                  </a:lnTo>
                  <a:lnTo>
                    <a:pt x="326" y="171"/>
                  </a:lnTo>
                  <a:lnTo>
                    <a:pt x="348" y="164"/>
                  </a:lnTo>
                  <a:lnTo>
                    <a:pt x="368" y="156"/>
                  </a:lnTo>
                  <a:lnTo>
                    <a:pt x="389" y="149"/>
                  </a:lnTo>
                  <a:lnTo>
                    <a:pt x="407" y="142"/>
                  </a:lnTo>
                  <a:lnTo>
                    <a:pt x="427" y="134"/>
                  </a:lnTo>
                  <a:lnTo>
                    <a:pt x="445" y="127"/>
                  </a:lnTo>
                  <a:lnTo>
                    <a:pt x="464" y="120"/>
                  </a:lnTo>
                  <a:lnTo>
                    <a:pt x="482" y="112"/>
                  </a:lnTo>
                  <a:lnTo>
                    <a:pt x="500" y="105"/>
                  </a:lnTo>
                  <a:lnTo>
                    <a:pt x="519" y="98"/>
                  </a:lnTo>
                  <a:lnTo>
                    <a:pt x="537" y="90"/>
                  </a:lnTo>
                  <a:lnTo>
                    <a:pt x="555" y="85"/>
                  </a:lnTo>
                  <a:lnTo>
                    <a:pt x="574" y="77"/>
                  </a:lnTo>
                  <a:lnTo>
                    <a:pt x="594" y="70"/>
                  </a:lnTo>
                  <a:lnTo>
                    <a:pt x="623" y="55"/>
                  </a:lnTo>
                  <a:lnTo>
                    <a:pt x="653" y="44"/>
                  </a:lnTo>
                  <a:lnTo>
                    <a:pt x="682" y="35"/>
                  </a:lnTo>
                  <a:lnTo>
                    <a:pt x="711" y="26"/>
                  </a:lnTo>
                  <a:lnTo>
                    <a:pt x="742" y="21"/>
                  </a:lnTo>
                  <a:lnTo>
                    <a:pt x="772" y="13"/>
                  </a:lnTo>
                  <a:lnTo>
                    <a:pt x="805" y="8"/>
                  </a:lnTo>
                  <a:lnTo>
                    <a:pt x="836" y="0"/>
                  </a:lnTo>
                  <a:lnTo>
                    <a:pt x="827" y="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74" name="Freeform 42">
              <a:extLst>
                <a:ext uri="{FF2B5EF4-FFF2-40B4-BE49-F238E27FC236}">
                  <a16:creationId xmlns:a16="http://schemas.microsoft.com/office/drawing/2014/main" id="{EE3692B4-2711-B299-D3E7-1D259AB0CDFC}"/>
                </a:ext>
              </a:extLst>
            </p:cNvPr>
            <p:cNvSpPr>
              <a:spLocks/>
            </p:cNvSpPr>
            <p:nvPr/>
          </p:nvSpPr>
          <p:spPr bwMode="auto">
            <a:xfrm>
              <a:off x="2098" y="3113"/>
              <a:ext cx="1035" cy="637"/>
            </a:xfrm>
            <a:custGeom>
              <a:avLst/>
              <a:gdLst>
                <a:gd name="T0" fmla="*/ 1794 w 2071"/>
                <a:gd name="T1" fmla="*/ 466 h 1275"/>
                <a:gd name="T2" fmla="*/ 1891 w 2071"/>
                <a:gd name="T3" fmla="*/ 486 h 1275"/>
                <a:gd name="T4" fmla="*/ 2012 w 2071"/>
                <a:gd name="T5" fmla="*/ 626 h 1275"/>
                <a:gd name="T6" fmla="*/ 2058 w 2071"/>
                <a:gd name="T7" fmla="*/ 708 h 1275"/>
                <a:gd name="T8" fmla="*/ 2018 w 2071"/>
                <a:gd name="T9" fmla="*/ 688 h 1275"/>
                <a:gd name="T10" fmla="*/ 1959 w 2071"/>
                <a:gd name="T11" fmla="*/ 725 h 1275"/>
                <a:gd name="T12" fmla="*/ 1901 w 2071"/>
                <a:gd name="T13" fmla="*/ 679 h 1275"/>
                <a:gd name="T14" fmla="*/ 1833 w 2071"/>
                <a:gd name="T15" fmla="*/ 706 h 1275"/>
                <a:gd name="T16" fmla="*/ 1774 w 2071"/>
                <a:gd name="T17" fmla="*/ 800 h 1275"/>
                <a:gd name="T18" fmla="*/ 1693 w 2071"/>
                <a:gd name="T19" fmla="*/ 763 h 1275"/>
                <a:gd name="T20" fmla="*/ 1624 w 2071"/>
                <a:gd name="T21" fmla="*/ 662 h 1275"/>
                <a:gd name="T22" fmla="*/ 1558 w 2071"/>
                <a:gd name="T23" fmla="*/ 582 h 1275"/>
                <a:gd name="T24" fmla="*/ 1466 w 2071"/>
                <a:gd name="T25" fmla="*/ 594 h 1275"/>
                <a:gd name="T26" fmla="*/ 1395 w 2071"/>
                <a:gd name="T27" fmla="*/ 684 h 1275"/>
                <a:gd name="T28" fmla="*/ 1342 w 2071"/>
                <a:gd name="T29" fmla="*/ 666 h 1275"/>
                <a:gd name="T30" fmla="*/ 1239 w 2071"/>
                <a:gd name="T31" fmla="*/ 690 h 1275"/>
                <a:gd name="T32" fmla="*/ 1120 w 2071"/>
                <a:gd name="T33" fmla="*/ 822 h 1275"/>
                <a:gd name="T34" fmla="*/ 883 w 2071"/>
                <a:gd name="T35" fmla="*/ 1187 h 1275"/>
                <a:gd name="T36" fmla="*/ 792 w 2071"/>
                <a:gd name="T37" fmla="*/ 1275 h 1275"/>
                <a:gd name="T38" fmla="*/ 702 w 2071"/>
                <a:gd name="T39" fmla="*/ 1231 h 1275"/>
                <a:gd name="T40" fmla="*/ 632 w 2071"/>
                <a:gd name="T41" fmla="*/ 1115 h 1275"/>
                <a:gd name="T42" fmla="*/ 564 w 2071"/>
                <a:gd name="T43" fmla="*/ 948 h 1275"/>
                <a:gd name="T44" fmla="*/ 471 w 2071"/>
                <a:gd name="T45" fmla="*/ 803 h 1275"/>
                <a:gd name="T46" fmla="*/ 313 w 2071"/>
                <a:gd name="T47" fmla="*/ 756 h 1275"/>
                <a:gd name="T48" fmla="*/ 203 w 2071"/>
                <a:gd name="T49" fmla="*/ 847 h 1275"/>
                <a:gd name="T50" fmla="*/ 128 w 2071"/>
                <a:gd name="T51" fmla="*/ 886 h 1275"/>
                <a:gd name="T52" fmla="*/ 59 w 2071"/>
                <a:gd name="T53" fmla="*/ 780 h 1275"/>
                <a:gd name="T54" fmla="*/ 15 w 2071"/>
                <a:gd name="T55" fmla="*/ 651 h 1275"/>
                <a:gd name="T56" fmla="*/ 110 w 2071"/>
                <a:gd name="T57" fmla="*/ 510 h 1275"/>
                <a:gd name="T58" fmla="*/ 170 w 2071"/>
                <a:gd name="T59" fmla="*/ 536 h 1275"/>
                <a:gd name="T60" fmla="*/ 218 w 2071"/>
                <a:gd name="T61" fmla="*/ 549 h 1275"/>
                <a:gd name="T62" fmla="*/ 269 w 2071"/>
                <a:gd name="T63" fmla="*/ 534 h 1275"/>
                <a:gd name="T64" fmla="*/ 345 w 2071"/>
                <a:gd name="T65" fmla="*/ 506 h 1275"/>
                <a:gd name="T66" fmla="*/ 398 w 2071"/>
                <a:gd name="T67" fmla="*/ 497 h 1275"/>
                <a:gd name="T68" fmla="*/ 378 w 2071"/>
                <a:gd name="T69" fmla="*/ 400 h 1275"/>
                <a:gd name="T70" fmla="*/ 367 w 2071"/>
                <a:gd name="T71" fmla="*/ 290 h 1275"/>
                <a:gd name="T72" fmla="*/ 464 w 2071"/>
                <a:gd name="T73" fmla="*/ 193 h 1275"/>
                <a:gd name="T74" fmla="*/ 574 w 2071"/>
                <a:gd name="T75" fmla="*/ 105 h 1275"/>
                <a:gd name="T76" fmla="*/ 693 w 2071"/>
                <a:gd name="T77" fmla="*/ 41 h 1275"/>
                <a:gd name="T78" fmla="*/ 731 w 2071"/>
                <a:gd name="T79" fmla="*/ 125 h 1275"/>
                <a:gd name="T80" fmla="*/ 803 w 2071"/>
                <a:gd name="T81" fmla="*/ 127 h 1275"/>
                <a:gd name="T82" fmla="*/ 878 w 2071"/>
                <a:gd name="T83" fmla="*/ 156 h 1275"/>
                <a:gd name="T84" fmla="*/ 929 w 2071"/>
                <a:gd name="T85" fmla="*/ 217 h 1275"/>
                <a:gd name="T86" fmla="*/ 975 w 2071"/>
                <a:gd name="T87" fmla="*/ 488 h 1275"/>
                <a:gd name="T88" fmla="*/ 1037 w 2071"/>
                <a:gd name="T89" fmla="*/ 545 h 1275"/>
                <a:gd name="T90" fmla="*/ 1043 w 2071"/>
                <a:gd name="T91" fmla="*/ 497 h 1275"/>
                <a:gd name="T92" fmla="*/ 1023 w 2071"/>
                <a:gd name="T93" fmla="*/ 396 h 1275"/>
                <a:gd name="T94" fmla="*/ 1112 w 2071"/>
                <a:gd name="T95" fmla="*/ 372 h 1275"/>
                <a:gd name="T96" fmla="*/ 1076 w 2071"/>
                <a:gd name="T97" fmla="*/ 501 h 1275"/>
                <a:gd name="T98" fmla="*/ 1111 w 2071"/>
                <a:gd name="T99" fmla="*/ 499 h 1275"/>
                <a:gd name="T100" fmla="*/ 1164 w 2071"/>
                <a:gd name="T101" fmla="*/ 462 h 1275"/>
                <a:gd name="T102" fmla="*/ 1195 w 2071"/>
                <a:gd name="T103" fmla="*/ 374 h 1275"/>
                <a:gd name="T104" fmla="*/ 1228 w 2071"/>
                <a:gd name="T105" fmla="*/ 361 h 1275"/>
                <a:gd name="T106" fmla="*/ 1189 w 2071"/>
                <a:gd name="T107" fmla="*/ 262 h 1275"/>
                <a:gd name="T108" fmla="*/ 1167 w 2071"/>
                <a:gd name="T109" fmla="*/ 149 h 1275"/>
                <a:gd name="T110" fmla="*/ 1266 w 2071"/>
                <a:gd name="T111" fmla="*/ 116 h 1275"/>
                <a:gd name="T112" fmla="*/ 1400 w 2071"/>
                <a:gd name="T113" fmla="*/ 68 h 1275"/>
                <a:gd name="T114" fmla="*/ 1430 w 2071"/>
                <a:gd name="T115" fmla="*/ 28 h 1275"/>
                <a:gd name="T116" fmla="*/ 1541 w 2071"/>
                <a:gd name="T117" fmla="*/ 160 h 1275"/>
                <a:gd name="T118" fmla="*/ 1651 w 2071"/>
                <a:gd name="T119" fmla="*/ 292 h 1275"/>
                <a:gd name="T120" fmla="*/ 1747 w 2071"/>
                <a:gd name="T121" fmla="*/ 435 h 1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71" h="1275">
                  <a:moveTo>
                    <a:pt x="1747" y="435"/>
                  </a:moveTo>
                  <a:lnTo>
                    <a:pt x="1756" y="448"/>
                  </a:lnTo>
                  <a:lnTo>
                    <a:pt x="1769" y="455"/>
                  </a:lnTo>
                  <a:lnTo>
                    <a:pt x="1781" y="462"/>
                  </a:lnTo>
                  <a:lnTo>
                    <a:pt x="1794" y="466"/>
                  </a:lnTo>
                  <a:lnTo>
                    <a:pt x="1809" y="470"/>
                  </a:lnTo>
                  <a:lnTo>
                    <a:pt x="1824" y="471"/>
                  </a:lnTo>
                  <a:lnTo>
                    <a:pt x="1838" y="473"/>
                  </a:lnTo>
                  <a:lnTo>
                    <a:pt x="1853" y="475"/>
                  </a:lnTo>
                  <a:lnTo>
                    <a:pt x="1891" y="486"/>
                  </a:lnTo>
                  <a:lnTo>
                    <a:pt x="1924" y="505"/>
                  </a:lnTo>
                  <a:lnTo>
                    <a:pt x="1952" y="530"/>
                  </a:lnTo>
                  <a:lnTo>
                    <a:pt x="1974" y="560"/>
                  </a:lnTo>
                  <a:lnTo>
                    <a:pt x="1994" y="593"/>
                  </a:lnTo>
                  <a:lnTo>
                    <a:pt x="2012" y="626"/>
                  </a:lnTo>
                  <a:lnTo>
                    <a:pt x="2031" y="660"/>
                  </a:lnTo>
                  <a:lnTo>
                    <a:pt x="2049" y="693"/>
                  </a:lnTo>
                  <a:lnTo>
                    <a:pt x="2071" y="721"/>
                  </a:lnTo>
                  <a:lnTo>
                    <a:pt x="2064" y="714"/>
                  </a:lnTo>
                  <a:lnTo>
                    <a:pt x="2058" y="708"/>
                  </a:lnTo>
                  <a:lnTo>
                    <a:pt x="2049" y="704"/>
                  </a:lnTo>
                  <a:lnTo>
                    <a:pt x="2042" y="699"/>
                  </a:lnTo>
                  <a:lnTo>
                    <a:pt x="2034" y="695"/>
                  </a:lnTo>
                  <a:lnTo>
                    <a:pt x="2025" y="692"/>
                  </a:lnTo>
                  <a:lnTo>
                    <a:pt x="2018" y="688"/>
                  </a:lnTo>
                  <a:lnTo>
                    <a:pt x="2009" y="684"/>
                  </a:lnTo>
                  <a:lnTo>
                    <a:pt x="1996" y="697"/>
                  </a:lnTo>
                  <a:lnTo>
                    <a:pt x="1989" y="715"/>
                  </a:lnTo>
                  <a:lnTo>
                    <a:pt x="1979" y="728"/>
                  </a:lnTo>
                  <a:lnTo>
                    <a:pt x="1959" y="725"/>
                  </a:lnTo>
                  <a:lnTo>
                    <a:pt x="1946" y="717"/>
                  </a:lnTo>
                  <a:lnTo>
                    <a:pt x="1935" y="708"/>
                  </a:lnTo>
                  <a:lnTo>
                    <a:pt x="1924" y="697"/>
                  </a:lnTo>
                  <a:lnTo>
                    <a:pt x="1913" y="688"/>
                  </a:lnTo>
                  <a:lnTo>
                    <a:pt x="1901" y="679"/>
                  </a:lnTo>
                  <a:lnTo>
                    <a:pt x="1890" y="673"/>
                  </a:lnTo>
                  <a:lnTo>
                    <a:pt x="1875" y="670"/>
                  </a:lnTo>
                  <a:lnTo>
                    <a:pt x="1860" y="671"/>
                  </a:lnTo>
                  <a:lnTo>
                    <a:pt x="1846" y="688"/>
                  </a:lnTo>
                  <a:lnTo>
                    <a:pt x="1833" y="706"/>
                  </a:lnTo>
                  <a:lnTo>
                    <a:pt x="1818" y="723"/>
                  </a:lnTo>
                  <a:lnTo>
                    <a:pt x="1805" y="741"/>
                  </a:lnTo>
                  <a:lnTo>
                    <a:pt x="1794" y="759"/>
                  </a:lnTo>
                  <a:lnTo>
                    <a:pt x="1783" y="780"/>
                  </a:lnTo>
                  <a:lnTo>
                    <a:pt x="1774" y="800"/>
                  </a:lnTo>
                  <a:lnTo>
                    <a:pt x="1767" y="820"/>
                  </a:lnTo>
                  <a:lnTo>
                    <a:pt x="1747" y="811"/>
                  </a:lnTo>
                  <a:lnTo>
                    <a:pt x="1726" y="798"/>
                  </a:lnTo>
                  <a:lnTo>
                    <a:pt x="1710" y="781"/>
                  </a:lnTo>
                  <a:lnTo>
                    <a:pt x="1693" y="763"/>
                  </a:lnTo>
                  <a:lnTo>
                    <a:pt x="1677" y="743"/>
                  </a:lnTo>
                  <a:lnTo>
                    <a:pt x="1662" y="721"/>
                  </a:lnTo>
                  <a:lnTo>
                    <a:pt x="1646" y="701"/>
                  </a:lnTo>
                  <a:lnTo>
                    <a:pt x="1631" y="682"/>
                  </a:lnTo>
                  <a:lnTo>
                    <a:pt x="1624" y="662"/>
                  </a:lnTo>
                  <a:lnTo>
                    <a:pt x="1615" y="644"/>
                  </a:lnTo>
                  <a:lnTo>
                    <a:pt x="1602" y="626"/>
                  </a:lnTo>
                  <a:lnTo>
                    <a:pt x="1589" y="609"/>
                  </a:lnTo>
                  <a:lnTo>
                    <a:pt x="1574" y="594"/>
                  </a:lnTo>
                  <a:lnTo>
                    <a:pt x="1558" y="582"/>
                  </a:lnTo>
                  <a:lnTo>
                    <a:pt x="1541" y="569"/>
                  </a:lnTo>
                  <a:lnTo>
                    <a:pt x="1523" y="560"/>
                  </a:lnTo>
                  <a:lnTo>
                    <a:pt x="1501" y="567"/>
                  </a:lnTo>
                  <a:lnTo>
                    <a:pt x="1483" y="580"/>
                  </a:lnTo>
                  <a:lnTo>
                    <a:pt x="1466" y="594"/>
                  </a:lnTo>
                  <a:lnTo>
                    <a:pt x="1452" y="613"/>
                  </a:lnTo>
                  <a:lnTo>
                    <a:pt x="1439" y="631"/>
                  </a:lnTo>
                  <a:lnTo>
                    <a:pt x="1426" y="649"/>
                  </a:lnTo>
                  <a:lnTo>
                    <a:pt x="1411" y="668"/>
                  </a:lnTo>
                  <a:lnTo>
                    <a:pt x="1395" y="684"/>
                  </a:lnTo>
                  <a:lnTo>
                    <a:pt x="1384" y="684"/>
                  </a:lnTo>
                  <a:lnTo>
                    <a:pt x="1373" y="682"/>
                  </a:lnTo>
                  <a:lnTo>
                    <a:pt x="1362" y="677"/>
                  </a:lnTo>
                  <a:lnTo>
                    <a:pt x="1351" y="671"/>
                  </a:lnTo>
                  <a:lnTo>
                    <a:pt x="1342" y="666"/>
                  </a:lnTo>
                  <a:lnTo>
                    <a:pt x="1331" y="662"/>
                  </a:lnTo>
                  <a:lnTo>
                    <a:pt x="1318" y="662"/>
                  </a:lnTo>
                  <a:lnTo>
                    <a:pt x="1305" y="666"/>
                  </a:lnTo>
                  <a:lnTo>
                    <a:pt x="1270" y="673"/>
                  </a:lnTo>
                  <a:lnTo>
                    <a:pt x="1239" y="690"/>
                  </a:lnTo>
                  <a:lnTo>
                    <a:pt x="1210" y="710"/>
                  </a:lnTo>
                  <a:lnTo>
                    <a:pt x="1186" y="736"/>
                  </a:lnTo>
                  <a:lnTo>
                    <a:pt x="1162" y="763"/>
                  </a:lnTo>
                  <a:lnTo>
                    <a:pt x="1140" y="792"/>
                  </a:lnTo>
                  <a:lnTo>
                    <a:pt x="1120" y="822"/>
                  </a:lnTo>
                  <a:lnTo>
                    <a:pt x="1098" y="847"/>
                  </a:lnTo>
                  <a:lnTo>
                    <a:pt x="929" y="1126"/>
                  </a:lnTo>
                  <a:lnTo>
                    <a:pt x="915" y="1146"/>
                  </a:lnTo>
                  <a:lnTo>
                    <a:pt x="900" y="1166"/>
                  </a:lnTo>
                  <a:lnTo>
                    <a:pt x="883" y="1187"/>
                  </a:lnTo>
                  <a:lnTo>
                    <a:pt x="867" y="1205"/>
                  </a:lnTo>
                  <a:lnTo>
                    <a:pt x="850" y="1223"/>
                  </a:lnTo>
                  <a:lnTo>
                    <a:pt x="832" y="1242"/>
                  </a:lnTo>
                  <a:lnTo>
                    <a:pt x="814" y="1258"/>
                  </a:lnTo>
                  <a:lnTo>
                    <a:pt x="792" y="1275"/>
                  </a:lnTo>
                  <a:lnTo>
                    <a:pt x="770" y="1275"/>
                  </a:lnTo>
                  <a:lnTo>
                    <a:pt x="751" y="1269"/>
                  </a:lnTo>
                  <a:lnTo>
                    <a:pt x="733" y="1260"/>
                  </a:lnTo>
                  <a:lnTo>
                    <a:pt x="717" y="1245"/>
                  </a:lnTo>
                  <a:lnTo>
                    <a:pt x="702" y="1231"/>
                  </a:lnTo>
                  <a:lnTo>
                    <a:pt x="687" y="1212"/>
                  </a:lnTo>
                  <a:lnTo>
                    <a:pt x="676" y="1194"/>
                  </a:lnTo>
                  <a:lnTo>
                    <a:pt x="665" y="1176"/>
                  </a:lnTo>
                  <a:lnTo>
                    <a:pt x="649" y="1146"/>
                  </a:lnTo>
                  <a:lnTo>
                    <a:pt x="632" y="1115"/>
                  </a:lnTo>
                  <a:lnTo>
                    <a:pt x="619" y="1084"/>
                  </a:lnTo>
                  <a:lnTo>
                    <a:pt x="605" y="1049"/>
                  </a:lnTo>
                  <a:lnTo>
                    <a:pt x="592" y="1016"/>
                  </a:lnTo>
                  <a:lnTo>
                    <a:pt x="579" y="981"/>
                  </a:lnTo>
                  <a:lnTo>
                    <a:pt x="564" y="948"/>
                  </a:lnTo>
                  <a:lnTo>
                    <a:pt x="550" y="915"/>
                  </a:lnTo>
                  <a:lnTo>
                    <a:pt x="533" y="884"/>
                  </a:lnTo>
                  <a:lnTo>
                    <a:pt x="515" y="855"/>
                  </a:lnTo>
                  <a:lnTo>
                    <a:pt x="493" y="827"/>
                  </a:lnTo>
                  <a:lnTo>
                    <a:pt x="471" y="803"/>
                  </a:lnTo>
                  <a:lnTo>
                    <a:pt x="444" y="781"/>
                  </a:lnTo>
                  <a:lnTo>
                    <a:pt x="412" y="765"/>
                  </a:lnTo>
                  <a:lnTo>
                    <a:pt x="378" y="752"/>
                  </a:lnTo>
                  <a:lnTo>
                    <a:pt x="339" y="745"/>
                  </a:lnTo>
                  <a:lnTo>
                    <a:pt x="313" y="756"/>
                  </a:lnTo>
                  <a:lnTo>
                    <a:pt x="290" y="770"/>
                  </a:lnTo>
                  <a:lnTo>
                    <a:pt x="268" y="789"/>
                  </a:lnTo>
                  <a:lnTo>
                    <a:pt x="246" y="807"/>
                  </a:lnTo>
                  <a:lnTo>
                    <a:pt x="224" y="827"/>
                  </a:lnTo>
                  <a:lnTo>
                    <a:pt x="203" y="847"/>
                  </a:lnTo>
                  <a:lnTo>
                    <a:pt x="183" y="866"/>
                  </a:lnTo>
                  <a:lnTo>
                    <a:pt x="161" y="884"/>
                  </a:lnTo>
                  <a:lnTo>
                    <a:pt x="150" y="888"/>
                  </a:lnTo>
                  <a:lnTo>
                    <a:pt x="139" y="888"/>
                  </a:lnTo>
                  <a:lnTo>
                    <a:pt x="128" y="886"/>
                  </a:lnTo>
                  <a:lnTo>
                    <a:pt x="117" y="882"/>
                  </a:lnTo>
                  <a:lnTo>
                    <a:pt x="95" y="860"/>
                  </a:lnTo>
                  <a:lnTo>
                    <a:pt x="81" y="835"/>
                  </a:lnTo>
                  <a:lnTo>
                    <a:pt x="70" y="807"/>
                  </a:lnTo>
                  <a:lnTo>
                    <a:pt x="59" y="780"/>
                  </a:lnTo>
                  <a:lnTo>
                    <a:pt x="49" y="752"/>
                  </a:lnTo>
                  <a:lnTo>
                    <a:pt x="38" y="726"/>
                  </a:lnTo>
                  <a:lnTo>
                    <a:pt x="22" y="703"/>
                  </a:lnTo>
                  <a:lnTo>
                    <a:pt x="0" y="681"/>
                  </a:lnTo>
                  <a:lnTo>
                    <a:pt x="15" y="651"/>
                  </a:lnTo>
                  <a:lnTo>
                    <a:pt x="31" y="624"/>
                  </a:lnTo>
                  <a:lnTo>
                    <a:pt x="49" y="594"/>
                  </a:lnTo>
                  <a:lnTo>
                    <a:pt x="70" y="567"/>
                  </a:lnTo>
                  <a:lnTo>
                    <a:pt x="90" y="538"/>
                  </a:lnTo>
                  <a:lnTo>
                    <a:pt x="110" y="510"/>
                  </a:lnTo>
                  <a:lnTo>
                    <a:pt x="130" y="481"/>
                  </a:lnTo>
                  <a:lnTo>
                    <a:pt x="150" y="453"/>
                  </a:lnTo>
                  <a:lnTo>
                    <a:pt x="158" y="479"/>
                  </a:lnTo>
                  <a:lnTo>
                    <a:pt x="163" y="508"/>
                  </a:lnTo>
                  <a:lnTo>
                    <a:pt x="170" y="536"/>
                  </a:lnTo>
                  <a:lnTo>
                    <a:pt x="181" y="561"/>
                  </a:lnTo>
                  <a:lnTo>
                    <a:pt x="191" y="560"/>
                  </a:lnTo>
                  <a:lnTo>
                    <a:pt x="200" y="558"/>
                  </a:lnTo>
                  <a:lnTo>
                    <a:pt x="209" y="554"/>
                  </a:lnTo>
                  <a:lnTo>
                    <a:pt x="218" y="549"/>
                  </a:lnTo>
                  <a:lnTo>
                    <a:pt x="227" y="547"/>
                  </a:lnTo>
                  <a:lnTo>
                    <a:pt x="236" y="543"/>
                  </a:lnTo>
                  <a:lnTo>
                    <a:pt x="246" y="543"/>
                  </a:lnTo>
                  <a:lnTo>
                    <a:pt x="255" y="543"/>
                  </a:lnTo>
                  <a:lnTo>
                    <a:pt x="269" y="534"/>
                  </a:lnTo>
                  <a:lnTo>
                    <a:pt x="284" y="527"/>
                  </a:lnTo>
                  <a:lnTo>
                    <a:pt x="299" y="519"/>
                  </a:lnTo>
                  <a:lnTo>
                    <a:pt x="313" y="514"/>
                  </a:lnTo>
                  <a:lnTo>
                    <a:pt x="330" y="510"/>
                  </a:lnTo>
                  <a:lnTo>
                    <a:pt x="345" y="506"/>
                  </a:lnTo>
                  <a:lnTo>
                    <a:pt x="361" y="506"/>
                  </a:lnTo>
                  <a:lnTo>
                    <a:pt x="379" y="506"/>
                  </a:lnTo>
                  <a:lnTo>
                    <a:pt x="385" y="503"/>
                  </a:lnTo>
                  <a:lnTo>
                    <a:pt x="392" y="501"/>
                  </a:lnTo>
                  <a:lnTo>
                    <a:pt x="398" y="497"/>
                  </a:lnTo>
                  <a:lnTo>
                    <a:pt x="405" y="492"/>
                  </a:lnTo>
                  <a:lnTo>
                    <a:pt x="400" y="468"/>
                  </a:lnTo>
                  <a:lnTo>
                    <a:pt x="392" y="446"/>
                  </a:lnTo>
                  <a:lnTo>
                    <a:pt x="385" y="422"/>
                  </a:lnTo>
                  <a:lnTo>
                    <a:pt x="378" y="400"/>
                  </a:lnTo>
                  <a:lnTo>
                    <a:pt x="370" y="378"/>
                  </a:lnTo>
                  <a:lnTo>
                    <a:pt x="363" y="356"/>
                  </a:lnTo>
                  <a:lnTo>
                    <a:pt x="356" y="332"/>
                  </a:lnTo>
                  <a:lnTo>
                    <a:pt x="348" y="310"/>
                  </a:lnTo>
                  <a:lnTo>
                    <a:pt x="367" y="290"/>
                  </a:lnTo>
                  <a:lnTo>
                    <a:pt x="385" y="270"/>
                  </a:lnTo>
                  <a:lnTo>
                    <a:pt x="403" y="251"/>
                  </a:lnTo>
                  <a:lnTo>
                    <a:pt x="423" y="231"/>
                  </a:lnTo>
                  <a:lnTo>
                    <a:pt x="444" y="211"/>
                  </a:lnTo>
                  <a:lnTo>
                    <a:pt x="464" y="193"/>
                  </a:lnTo>
                  <a:lnTo>
                    <a:pt x="486" y="173"/>
                  </a:lnTo>
                  <a:lnTo>
                    <a:pt x="508" y="154"/>
                  </a:lnTo>
                  <a:lnTo>
                    <a:pt x="530" y="138"/>
                  </a:lnTo>
                  <a:lnTo>
                    <a:pt x="552" y="119"/>
                  </a:lnTo>
                  <a:lnTo>
                    <a:pt x="574" y="105"/>
                  </a:lnTo>
                  <a:lnTo>
                    <a:pt x="597" y="88"/>
                  </a:lnTo>
                  <a:lnTo>
                    <a:pt x="621" y="75"/>
                  </a:lnTo>
                  <a:lnTo>
                    <a:pt x="645" y="63"/>
                  </a:lnTo>
                  <a:lnTo>
                    <a:pt x="669" y="50"/>
                  </a:lnTo>
                  <a:lnTo>
                    <a:pt x="693" y="41"/>
                  </a:lnTo>
                  <a:lnTo>
                    <a:pt x="696" y="61"/>
                  </a:lnTo>
                  <a:lnTo>
                    <a:pt x="700" y="83"/>
                  </a:lnTo>
                  <a:lnTo>
                    <a:pt x="706" y="103"/>
                  </a:lnTo>
                  <a:lnTo>
                    <a:pt x="717" y="121"/>
                  </a:lnTo>
                  <a:lnTo>
                    <a:pt x="731" y="125"/>
                  </a:lnTo>
                  <a:lnTo>
                    <a:pt x="746" y="127"/>
                  </a:lnTo>
                  <a:lnTo>
                    <a:pt x="761" y="129"/>
                  </a:lnTo>
                  <a:lnTo>
                    <a:pt x="773" y="129"/>
                  </a:lnTo>
                  <a:lnTo>
                    <a:pt x="788" y="129"/>
                  </a:lnTo>
                  <a:lnTo>
                    <a:pt x="803" y="127"/>
                  </a:lnTo>
                  <a:lnTo>
                    <a:pt x="819" y="127"/>
                  </a:lnTo>
                  <a:lnTo>
                    <a:pt x="836" y="127"/>
                  </a:lnTo>
                  <a:lnTo>
                    <a:pt x="849" y="138"/>
                  </a:lnTo>
                  <a:lnTo>
                    <a:pt x="863" y="149"/>
                  </a:lnTo>
                  <a:lnTo>
                    <a:pt x="878" y="156"/>
                  </a:lnTo>
                  <a:lnTo>
                    <a:pt x="894" y="165"/>
                  </a:lnTo>
                  <a:lnTo>
                    <a:pt x="909" y="174"/>
                  </a:lnTo>
                  <a:lnTo>
                    <a:pt x="920" y="185"/>
                  </a:lnTo>
                  <a:lnTo>
                    <a:pt x="927" y="198"/>
                  </a:lnTo>
                  <a:lnTo>
                    <a:pt x="929" y="217"/>
                  </a:lnTo>
                  <a:lnTo>
                    <a:pt x="922" y="429"/>
                  </a:lnTo>
                  <a:lnTo>
                    <a:pt x="933" y="446"/>
                  </a:lnTo>
                  <a:lnTo>
                    <a:pt x="946" y="460"/>
                  </a:lnTo>
                  <a:lnTo>
                    <a:pt x="960" y="475"/>
                  </a:lnTo>
                  <a:lnTo>
                    <a:pt x="975" y="488"/>
                  </a:lnTo>
                  <a:lnTo>
                    <a:pt x="992" y="501"/>
                  </a:lnTo>
                  <a:lnTo>
                    <a:pt x="1006" y="516"/>
                  </a:lnTo>
                  <a:lnTo>
                    <a:pt x="1019" y="528"/>
                  </a:lnTo>
                  <a:lnTo>
                    <a:pt x="1032" y="545"/>
                  </a:lnTo>
                  <a:lnTo>
                    <a:pt x="1037" y="545"/>
                  </a:lnTo>
                  <a:lnTo>
                    <a:pt x="1043" y="543"/>
                  </a:lnTo>
                  <a:lnTo>
                    <a:pt x="1048" y="541"/>
                  </a:lnTo>
                  <a:lnTo>
                    <a:pt x="1052" y="538"/>
                  </a:lnTo>
                  <a:lnTo>
                    <a:pt x="1048" y="517"/>
                  </a:lnTo>
                  <a:lnTo>
                    <a:pt x="1043" y="497"/>
                  </a:lnTo>
                  <a:lnTo>
                    <a:pt x="1034" y="477"/>
                  </a:lnTo>
                  <a:lnTo>
                    <a:pt x="1024" y="457"/>
                  </a:lnTo>
                  <a:lnTo>
                    <a:pt x="1019" y="437"/>
                  </a:lnTo>
                  <a:lnTo>
                    <a:pt x="1017" y="416"/>
                  </a:lnTo>
                  <a:lnTo>
                    <a:pt x="1023" y="396"/>
                  </a:lnTo>
                  <a:lnTo>
                    <a:pt x="1037" y="376"/>
                  </a:lnTo>
                  <a:lnTo>
                    <a:pt x="1074" y="310"/>
                  </a:lnTo>
                  <a:lnTo>
                    <a:pt x="1100" y="328"/>
                  </a:lnTo>
                  <a:lnTo>
                    <a:pt x="1112" y="349"/>
                  </a:lnTo>
                  <a:lnTo>
                    <a:pt x="1112" y="372"/>
                  </a:lnTo>
                  <a:lnTo>
                    <a:pt x="1107" y="396"/>
                  </a:lnTo>
                  <a:lnTo>
                    <a:pt x="1098" y="422"/>
                  </a:lnTo>
                  <a:lnTo>
                    <a:pt x="1087" y="449"/>
                  </a:lnTo>
                  <a:lnTo>
                    <a:pt x="1078" y="475"/>
                  </a:lnTo>
                  <a:lnTo>
                    <a:pt x="1076" y="501"/>
                  </a:lnTo>
                  <a:lnTo>
                    <a:pt x="1083" y="506"/>
                  </a:lnTo>
                  <a:lnTo>
                    <a:pt x="1090" y="508"/>
                  </a:lnTo>
                  <a:lnTo>
                    <a:pt x="1098" y="506"/>
                  </a:lnTo>
                  <a:lnTo>
                    <a:pt x="1105" y="503"/>
                  </a:lnTo>
                  <a:lnTo>
                    <a:pt x="1111" y="499"/>
                  </a:lnTo>
                  <a:lnTo>
                    <a:pt x="1118" y="494"/>
                  </a:lnTo>
                  <a:lnTo>
                    <a:pt x="1125" y="488"/>
                  </a:lnTo>
                  <a:lnTo>
                    <a:pt x="1133" y="486"/>
                  </a:lnTo>
                  <a:lnTo>
                    <a:pt x="1151" y="475"/>
                  </a:lnTo>
                  <a:lnTo>
                    <a:pt x="1164" y="462"/>
                  </a:lnTo>
                  <a:lnTo>
                    <a:pt x="1175" y="446"/>
                  </a:lnTo>
                  <a:lnTo>
                    <a:pt x="1180" y="427"/>
                  </a:lnTo>
                  <a:lnTo>
                    <a:pt x="1186" y="409"/>
                  </a:lnTo>
                  <a:lnTo>
                    <a:pt x="1189" y="391"/>
                  </a:lnTo>
                  <a:lnTo>
                    <a:pt x="1195" y="374"/>
                  </a:lnTo>
                  <a:lnTo>
                    <a:pt x="1200" y="358"/>
                  </a:lnTo>
                  <a:lnTo>
                    <a:pt x="1202" y="361"/>
                  </a:lnTo>
                  <a:lnTo>
                    <a:pt x="1211" y="363"/>
                  </a:lnTo>
                  <a:lnTo>
                    <a:pt x="1221" y="363"/>
                  </a:lnTo>
                  <a:lnTo>
                    <a:pt x="1228" y="361"/>
                  </a:lnTo>
                  <a:lnTo>
                    <a:pt x="1224" y="338"/>
                  </a:lnTo>
                  <a:lnTo>
                    <a:pt x="1210" y="323"/>
                  </a:lnTo>
                  <a:lnTo>
                    <a:pt x="1193" y="308"/>
                  </a:lnTo>
                  <a:lnTo>
                    <a:pt x="1186" y="286"/>
                  </a:lnTo>
                  <a:lnTo>
                    <a:pt x="1189" y="262"/>
                  </a:lnTo>
                  <a:lnTo>
                    <a:pt x="1186" y="239"/>
                  </a:lnTo>
                  <a:lnTo>
                    <a:pt x="1180" y="215"/>
                  </a:lnTo>
                  <a:lnTo>
                    <a:pt x="1175" y="193"/>
                  </a:lnTo>
                  <a:lnTo>
                    <a:pt x="1169" y="171"/>
                  </a:lnTo>
                  <a:lnTo>
                    <a:pt x="1167" y="149"/>
                  </a:lnTo>
                  <a:lnTo>
                    <a:pt x="1171" y="129"/>
                  </a:lnTo>
                  <a:lnTo>
                    <a:pt x="1184" y="107"/>
                  </a:lnTo>
                  <a:lnTo>
                    <a:pt x="1210" y="112"/>
                  </a:lnTo>
                  <a:lnTo>
                    <a:pt x="1237" y="114"/>
                  </a:lnTo>
                  <a:lnTo>
                    <a:pt x="1266" y="116"/>
                  </a:lnTo>
                  <a:lnTo>
                    <a:pt x="1298" y="114"/>
                  </a:lnTo>
                  <a:lnTo>
                    <a:pt x="1327" y="108"/>
                  </a:lnTo>
                  <a:lnTo>
                    <a:pt x="1354" y="99"/>
                  </a:lnTo>
                  <a:lnTo>
                    <a:pt x="1380" y="86"/>
                  </a:lnTo>
                  <a:lnTo>
                    <a:pt x="1400" y="68"/>
                  </a:lnTo>
                  <a:lnTo>
                    <a:pt x="1406" y="55"/>
                  </a:lnTo>
                  <a:lnTo>
                    <a:pt x="1408" y="37"/>
                  </a:lnTo>
                  <a:lnTo>
                    <a:pt x="1409" y="19"/>
                  </a:lnTo>
                  <a:lnTo>
                    <a:pt x="1408" y="0"/>
                  </a:lnTo>
                  <a:lnTo>
                    <a:pt x="1430" y="28"/>
                  </a:lnTo>
                  <a:lnTo>
                    <a:pt x="1452" y="53"/>
                  </a:lnTo>
                  <a:lnTo>
                    <a:pt x="1475" y="81"/>
                  </a:lnTo>
                  <a:lnTo>
                    <a:pt x="1497" y="107"/>
                  </a:lnTo>
                  <a:lnTo>
                    <a:pt x="1519" y="132"/>
                  </a:lnTo>
                  <a:lnTo>
                    <a:pt x="1541" y="160"/>
                  </a:lnTo>
                  <a:lnTo>
                    <a:pt x="1565" y="185"/>
                  </a:lnTo>
                  <a:lnTo>
                    <a:pt x="1587" y="211"/>
                  </a:lnTo>
                  <a:lnTo>
                    <a:pt x="1609" y="239"/>
                  </a:lnTo>
                  <a:lnTo>
                    <a:pt x="1629" y="266"/>
                  </a:lnTo>
                  <a:lnTo>
                    <a:pt x="1651" y="292"/>
                  </a:lnTo>
                  <a:lnTo>
                    <a:pt x="1671" y="319"/>
                  </a:lnTo>
                  <a:lnTo>
                    <a:pt x="1692" y="349"/>
                  </a:lnTo>
                  <a:lnTo>
                    <a:pt x="1710" y="376"/>
                  </a:lnTo>
                  <a:lnTo>
                    <a:pt x="1728" y="405"/>
                  </a:lnTo>
                  <a:lnTo>
                    <a:pt x="1747" y="4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76" name="Freeform 44">
              <a:extLst>
                <a:ext uri="{FF2B5EF4-FFF2-40B4-BE49-F238E27FC236}">
                  <a16:creationId xmlns:a16="http://schemas.microsoft.com/office/drawing/2014/main" id="{22F9FEDB-022A-C860-132D-85CEFBC766BD}"/>
                </a:ext>
              </a:extLst>
            </p:cNvPr>
            <p:cNvSpPr>
              <a:spLocks/>
            </p:cNvSpPr>
            <p:nvPr/>
          </p:nvSpPr>
          <p:spPr bwMode="auto">
            <a:xfrm>
              <a:off x="2535" y="3163"/>
              <a:ext cx="151" cy="157"/>
            </a:xfrm>
            <a:custGeom>
              <a:avLst/>
              <a:gdLst>
                <a:gd name="T0" fmla="*/ 262 w 303"/>
                <a:gd name="T1" fmla="*/ 39 h 314"/>
                <a:gd name="T2" fmla="*/ 275 w 303"/>
                <a:gd name="T3" fmla="*/ 86 h 314"/>
                <a:gd name="T4" fmla="*/ 282 w 303"/>
                <a:gd name="T5" fmla="*/ 134 h 314"/>
                <a:gd name="T6" fmla="*/ 288 w 303"/>
                <a:gd name="T7" fmla="*/ 182 h 314"/>
                <a:gd name="T8" fmla="*/ 303 w 303"/>
                <a:gd name="T9" fmla="*/ 227 h 314"/>
                <a:gd name="T10" fmla="*/ 297 w 303"/>
                <a:gd name="T11" fmla="*/ 253 h 314"/>
                <a:gd name="T12" fmla="*/ 295 w 303"/>
                <a:gd name="T13" fmla="*/ 281 h 314"/>
                <a:gd name="T14" fmla="*/ 286 w 303"/>
                <a:gd name="T15" fmla="*/ 303 h 314"/>
                <a:gd name="T16" fmla="*/ 266 w 303"/>
                <a:gd name="T17" fmla="*/ 314 h 314"/>
                <a:gd name="T18" fmla="*/ 259 w 303"/>
                <a:gd name="T19" fmla="*/ 312 h 314"/>
                <a:gd name="T20" fmla="*/ 253 w 303"/>
                <a:gd name="T21" fmla="*/ 306 h 314"/>
                <a:gd name="T22" fmla="*/ 253 w 303"/>
                <a:gd name="T23" fmla="*/ 299 h 314"/>
                <a:gd name="T24" fmla="*/ 257 w 303"/>
                <a:gd name="T25" fmla="*/ 292 h 314"/>
                <a:gd name="T26" fmla="*/ 262 w 303"/>
                <a:gd name="T27" fmla="*/ 281 h 314"/>
                <a:gd name="T28" fmla="*/ 264 w 303"/>
                <a:gd name="T29" fmla="*/ 266 h 314"/>
                <a:gd name="T30" fmla="*/ 266 w 303"/>
                <a:gd name="T31" fmla="*/ 251 h 314"/>
                <a:gd name="T32" fmla="*/ 270 w 303"/>
                <a:gd name="T33" fmla="*/ 238 h 314"/>
                <a:gd name="T34" fmla="*/ 237 w 303"/>
                <a:gd name="T35" fmla="*/ 209 h 314"/>
                <a:gd name="T36" fmla="*/ 204 w 303"/>
                <a:gd name="T37" fmla="*/ 180 h 314"/>
                <a:gd name="T38" fmla="*/ 171 w 303"/>
                <a:gd name="T39" fmla="*/ 152 h 314"/>
                <a:gd name="T40" fmla="*/ 138 w 303"/>
                <a:gd name="T41" fmla="*/ 123 h 314"/>
                <a:gd name="T42" fmla="*/ 105 w 303"/>
                <a:gd name="T43" fmla="*/ 97 h 314"/>
                <a:gd name="T44" fmla="*/ 72 w 303"/>
                <a:gd name="T45" fmla="*/ 72 h 314"/>
                <a:gd name="T46" fmla="*/ 37 w 303"/>
                <a:gd name="T47" fmla="*/ 48 h 314"/>
                <a:gd name="T48" fmla="*/ 0 w 303"/>
                <a:gd name="T49" fmla="*/ 26 h 314"/>
                <a:gd name="T50" fmla="*/ 30 w 303"/>
                <a:gd name="T51" fmla="*/ 28 h 314"/>
                <a:gd name="T52" fmla="*/ 59 w 303"/>
                <a:gd name="T53" fmla="*/ 26 h 314"/>
                <a:gd name="T54" fmla="*/ 88 w 303"/>
                <a:gd name="T55" fmla="*/ 22 h 314"/>
                <a:gd name="T56" fmla="*/ 118 w 303"/>
                <a:gd name="T57" fmla="*/ 15 h 314"/>
                <a:gd name="T58" fmla="*/ 147 w 303"/>
                <a:gd name="T59" fmla="*/ 9 h 314"/>
                <a:gd name="T60" fmla="*/ 176 w 303"/>
                <a:gd name="T61" fmla="*/ 4 h 314"/>
                <a:gd name="T62" fmla="*/ 207 w 303"/>
                <a:gd name="T63" fmla="*/ 0 h 314"/>
                <a:gd name="T64" fmla="*/ 238 w 303"/>
                <a:gd name="T65" fmla="*/ 2 h 314"/>
                <a:gd name="T66" fmla="*/ 262 w 303"/>
                <a:gd name="T67" fmla="*/ 39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3" h="314">
                  <a:moveTo>
                    <a:pt x="262" y="39"/>
                  </a:moveTo>
                  <a:lnTo>
                    <a:pt x="275" y="86"/>
                  </a:lnTo>
                  <a:lnTo>
                    <a:pt x="282" y="134"/>
                  </a:lnTo>
                  <a:lnTo>
                    <a:pt x="288" y="182"/>
                  </a:lnTo>
                  <a:lnTo>
                    <a:pt x="303" y="227"/>
                  </a:lnTo>
                  <a:lnTo>
                    <a:pt x="297" y="253"/>
                  </a:lnTo>
                  <a:lnTo>
                    <a:pt x="295" y="281"/>
                  </a:lnTo>
                  <a:lnTo>
                    <a:pt x="286" y="303"/>
                  </a:lnTo>
                  <a:lnTo>
                    <a:pt x="266" y="314"/>
                  </a:lnTo>
                  <a:lnTo>
                    <a:pt x="259" y="312"/>
                  </a:lnTo>
                  <a:lnTo>
                    <a:pt x="253" y="306"/>
                  </a:lnTo>
                  <a:lnTo>
                    <a:pt x="253" y="299"/>
                  </a:lnTo>
                  <a:lnTo>
                    <a:pt x="257" y="292"/>
                  </a:lnTo>
                  <a:lnTo>
                    <a:pt x="262" y="281"/>
                  </a:lnTo>
                  <a:lnTo>
                    <a:pt x="264" y="266"/>
                  </a:lnTo>
                  <a:lnTo>
                    <a:pt x="266" y="251"/>
                  </a:lnTo>
                  <a:lnTo>
                    <a:pt x="270" y="238"/>
                  </a:lnTo>
                  <a:lnTo>
                    <a:pt x="237" y="209"/>
                  </a:lnTo>
                  <a:lnTo>
                    <a:pt x="204" y="180"/>
                  </a:lnTo>
                  <a:lnTo>
                    <a:pt x="171" y="152"/>
                  </a:lnTo>
                  <a:lnTo>
                    <a:pt x="138" y="123"/>
                  </a:lnTo>
                  <a:lnTo>
                    <a:pt x="105" y="97"/>
                  </a:lnTo>
                  <a:lnTo>
                    <a:pt x="72" y="72"/>
                  </a:lnTo>
                  <a:lnTo>
                    <a:pt x="37" y="48"/>
                  </a:lnTo>
                  <a:lnTo>
                    <a:pt x="0" y="26"/>
                  </a:lnTo>
                  <a:lnTo>
                    <a:pt x="30" y="28"/>
                  </a:lnTo>
                  <a:lnTo>
                    <a:pt x="59" y="26"/>
                  </a:lnTo>
                  <a:lnTo>
                    <a:pt x="88" y="22"/>
                  </a:lnTo>
                  <a:lnTo>
                    <a:pt x="118" y="15"/>
                  </a:lnTo>
                  <a:lnTo>
                    <a:pt x="147" y="9"/>
                  </a:lnTo>
                  <a:lnTo>
                    <a:pt x="176" y="4"/>
                  </a:lnTo>
                  <a:lnTo>
                    <a:pt x="207" y="0"/>
                  </a:lnTo>
                  <a:lnTo>
                    <a:pt x="238" y="2"/>
                  </a:lnTo>
                  <a:lnTo>
                    <a:pt x="262" y="3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77" name="Freeform 45">
              <a:extLst>
                <a:ext uri="{FF2B5EF4-FFF2-40B4-BE49-F238E27FC236}">
                  <a16:creationId xmlns:a16="http://schemas.microsoft.com/office/drawing/2014/main" id="{F758DDB2-92C6-3A03-794B-C923DA1F4D6A}"/>
                </a:ext>
              </a:extLst>
            </p:cNvPr>
            <p:cNvSpPr>
              <a:spLocks/>
            </p:cNvSpPr>
            <p:nvPr/>
          </p:nvSpPr>
          <p:spPr bwMode="auto">
            <a:xfrm>
              <a:off x="2191" y="3133"/>
              <a:ext cx="95" cy="233"/>
            </a:xfrm>
            <a:custGeom>
              <a:avLst/>
              <a:gdLst>
                <a:gd name="T0" fmla="*/ 101 w 191"/>
                <a:gd name="T1" fmla="*/ 0 h 465"/>
                <a:gd name="T2" fmla="*/ 106 w 191"/>
                <a:gd name="T3" fmla="*/ 56 h 465"/>
                <a:gd name="T4" fmla="*/ 114 w 191"/>
                <a:gd name="T5" fmla="*/ 113 h 465"/>
                <a:gd name="T6" fmla="*/ 121 w 191"/>
                <a:gd name="T7" fmla="*/ 168 h 465"/>
                <a:gd name="T8" fmla="*/ 132 w 191"/>
                <a:gd name="T9" fmla="*/ 223 h 465"/>
                <a:gd name="T10" fmla="*/ 145 w 191"/>
                <a:gd name="T11" fmla="*/ 278 h 465"/>
                <a:gd name="T12" fmla="*/ 158 w 191"/>
                <a:gd name="T13" fmla="*/ 331 h 465"/>
                <a:gd name="T14" fmla="*/ 174 w 191"/>
                <a:gd name="T15" fmla="*/ 386 h 465"/>
                <a:gd name="T16" fmla="*/ 191 w 191"/>
                <a:gd name="T17" fmla="*/ 440 h 465"/>
                <a:gd name="T18" fmla="*/ 176 w 191"/>
                <a:gd name="T19" fmla="*/ 440 h 465"/>
                <a:gd name="T20" fmla="*/ 161 w 191"/>
                <a:gd name="T21" fmla="*/ 440 h 465"/>
                <a:gd name="T22" fmla="*/ 147 w 191"/>
                <a:gd name="T23" fmla="*/ 443 h 465"/>
                <a:gd name="T24" fmla="*/ 132 w 191"/>
                <a:gd name="T25" fmla="*/ 447 h 465"/>
                <a:gd name="T26" fmla="*/ 119 w 191"/>
                <a:gd name="T27" fmla="*/ 453 h 465"/>
                <a:gd name="T28" fmla="*/ 106 w 191"/>
                <a:gd name="T29" fmla="*/ 456 h 465"/>
                <a:gd name="T30" fmla="*/ 92 w 191"/>
                <a:gd name="T31" fmla="*/ 462 h 465"/>
                <a:gd name="T32" fmla="*/ 79 w 191"/>
                <a:gd name="T33" fmla="*/ 465 h 465"/>
                <a:gd name="T34" fmla="*/ 70 w 191"/>
                <a:gd name="T35" fmla="*/ 410 h 465"/>
                <a:gd name="T36" fmla="*/ 61 w 191"/>
                <a:gd name="T37" fmla="*/ 357 h 465"/>
                <a:gd name="T38" fmla="*/ 48 w 191"/>
                <a:gd name="T39" fmla="*/ 304 h 465"/>
                <a:gd name="T40" fmla="*/ 37 w 191"/>
                <a:gd name="T41" fmla="*/ 249 h 465"/>
                <a:gd name="T42" fmla="*/ 26 w 191"/>
                <a:gd name="T43" fmla="*/ 196 h 465"/>
                <a:gd name="T44" fmla="*/ 15 w 191"/>
                <a:gd name="T45" fmla="*/ 143 h 465"/>
                <a:gd name="T46" fmla="*/ 6 w 191"/>
                <a:gd name="T47" fmla="*/ 88 h 465"/>
                <a:gd name="T48" fmla="*/ 0 w 191"/>
                <a:gd name="T49" fmla="*/ 33 h 465"/>
                <a:gd name="T50" fmla="*/ 13 w 191"/>
                <a:gd name="T51" fmla="*/ 27 h 465"/>
                <a:gd name="T52" fmla="*/ 24 w 191"/>
                <a:gd name="T53" fmla="*/ 22 h 465"/>
                <a:gd name="T54" fmla="*/ 37 w 191"/>
                <a:gd name="T55" fmla="*/ 18 h 465"/>
                <a:gd name="T56" fmla="*/ 50 w 191"/>
                <a:gd name="T57" fmla="*/ 12 h 465"/>
                <a:gd name="T58" fmla="*/ 62 w 191"/>
                <a:gd name="T59" fmla="*/ 9 h 465"/>
                <a:gd name="T60" fmla="*/ 75 w 191"/>
                <a:gd name="T61" fmla="*/ 5 h 465"/>
                <a:gd name="T62" fmla="*/ 88 w 191"/>
                <a:gd name="T63" fmla="*/ 1 h 465"/>
                <a:gd name="T64" fmla="*/ 101 w 191"/>
                <a:gd name="T65" fmla="*/ 0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91" h="465">
                  <a:moveTo>
                    <a:pt x="101" y="0"/>
                  </a:moveTo>
                  <a:lnTo>
                    <a:pt x="106" y="56"/>
                  </a:lnTo>
                  <a:lnTo>
                    <a:pt x="114" y="113"/>
                  </a:lnTo>
                  <a:lnTo>
                    <a:pt x="121" y="168"/>
                  </a:lnTo>
                  <a:lnTo>
                    <a:pt x="132" y="223"/>
                  </a:lnTo>
                  <a:lnTo>
                    <a:pt x="145" y="278"/>
                  </a:lnTo>
                  <a:lnTo>
                    <a:pt x="158" y="331"/>
                  </a:lnTo>
                  <a:lnTo>
                    <a:pt x="174" y="386"/>
                  </a:lnTo>
                  <a:lnTo>
                    <a:pt x="191" y="440"/>
                  </a:lnTo>
                  <a:lnTo>
                    <a:pt x="176" y="440"/>
                  </a:lnTo>
                  <a:lnTo>
                    <a:pt x="161" y="440"/>
                  </a:lnTo>
                  <a:lnTo>
                    <a:pt x="147" y="443"/>
                  </a:lnTo>
                  <a:lnTo>
                    <a:pt x="132" y="447"/>
                  </a:lnTo>
                  <a:lnTo>
                    <a:pt x="119" y="453"/>
                  </a:lnTo>
                  <a:lnTo>
                    <a:pt x="106" y="456"/>
                  </a:lnTo>
                  <a:lnTo>
                    <a:pt x="92" y="462"/>
                  </a:lnTo>
                  <a:lnTo>
                    <a:pt x="79" y="465"/>
                  </a:lnTo>
                  <a:lnTo>
                    <a:pt x="70" y="410"/>
                  </a:lnTo>
                  <a:lnTo>
                    <a:pt x="61" y="357"/>
                  </a:lnTo>
                  <a:lnTo>
                    <a:pt x="48" y="304"/>
                  </a:lnTo>
                  <a:lnTo>
                    <a:pt x="37" y="249"/>
                  </a:lnTo>
                  <a:lnTo>
                    <a:pt x="26" y="196"/>
                  </a:lnTo>
                  <a:lnTo>
                    <a:pt x="15" y="143"/>
                  </a:lnTo>
                  <a:lnTo>
                    <a:pt x="6" y="88"/>
                  </a:lnTo>
                  <a:lnTo>
                    <a:pt x="0" y="33"/>
                  </a:lnTo>
                  <a:lnTo>
                    <a:pt x="13" y="27"/>
                  </a:lnTo>
                  <a:lnTo>
                    <a:pt x="24" y="22"/>
                  </a:lnTo>
                  <a:lnTo>
                    <a:pt x="37" y="18"/>
                  </a:lnTo>
                  <a:lnTo>
                    <a:pt x="50" y="12"/>
                  </a:lnTo>
                  <a:lnTo>
                    <a:pt x="62" y="9"/>
                  </a:lnTo>
                  <a:lnTo>
                    <a:pt x="75" y="5"/>
                  </a:lnTo>
                  <a:lnTo>
                    <a:pt x="88" y="1"/>
                  </a:lnTo>
                  <a:lnTo>
                    <a:pt x="10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78" name="Freeform 46">
              <a:extLst>
                <a:ext uri="{FF2B5EF4-FFF2-40B4-BE49-F238E27FC236}">
                  <a16:creationId xmlns:a16="http://schemas.microsoft.com/office/drawing/2014/main" id="{16673019-DA60-065A-74AE-13C087EF8247}"/>
                </a:ext>
              </a:extLst>
            </p:cNvPr>
            <p:cNvSpPr>
              <a:spLocks/>
            </p:cNvSpPr>
            <p:nvPr/>
          </p:nvSpPr>
          <p:spPr bwMode="auto">
            <a:xfrm>
              <a:off x="2154" y="3153"/>
              <a:ext cx="64" cy="225"/>
            </a:xfrm>
            <a:custGeom>
              <a:avLst/>
              <a:gdLst>
                <a:gd name="T0" fmla="*/ 106 w 128"/>
                <a:gd name="T1" fmla="*/ 297 h 449"/>
                <a:gd name="T2" fmla="*/ 110 w 128"/>
                <a:gd name="T3" fmla="*/ 332 h 449"/>
                <a:gd name="T4" fmla="*/ 115 w 128"/>
                <a:gd name="T5" fmla="*/ 368 h 449"/>
                <a:gd name="T6" fmla="*/ 121 w 128"/>
                <a:gd name="T7" fmla="*/ 403 h 449"/>
                <a:gd name="T8" fmla="*/ 128 w 128"/>
                <a:gd name="T9" fmla="*/ 438 h 449"/>
                <a:gd name="T10" fmla="*/ 115 w 128"/>
                <a:gd name="T11" fmla="*/ 438 h 449"/>
                <a:gd name="T12" fmla="*/ 104 w 128"/>
                <a:gd name="T13" fmla="*/ 442 h 449"/>
                <a:gd name="T14" fmla="*/ 93 w 128"/>
                <a:gd name="T15" fmla="*/ 447 h 449"/>
                <a:gd name="T16" fmla="*/ 82 w 128"/>
                <a:gd name="T17" fmla="*/ 449 h 449"/>
                <a:gd name="T18" fmla="*/ 71 w 128"/>
                <a:gd name="T19" fmla="*/ 396 h 449"/>
                <a:gd name="T20" fmla="*/ 60 w 128"/>
                <a:gd name="T21" fmla="*/ 343 h 449"/>
                <a:gd name="T22" fmla="*/ 49 w 128"/>
                <a:gd name="T23" fmla="*/ 290 h 449"/>
                <a:gd name="T24" fmla="*/ 40 w 128"/>
                <a:gd name="T25" fmla="*/ 236 h 449"/>
                <a:gd name="T26" fmla="*/ 31 w 128"/>
                <a:gd name="T27" fmla="*/ 183 h 449"/>
                <a:gd name="T28" fmla="*/ 22 w 128"/>
                <a:gd name="T29" fmla="*/ 130 h 449"/>
                <a:gd name="T30" fmla="*/ 11 w 128"/>
                <a:gd name="T31" fmla="*/ 75 h 449"/>
                <a:gd name="T32" fmla="*/ 0 w 128"/>
                <a:gd name="T33" fmla="*/ 22 h 449"/>
                <a:gd name="T34" fmla="*/ 9 w 128"/>
                <a:gd name="T35" fmla="*/ 13 h 449"/>
                <a:gd name="T36" fmla="*/ 22 w 128"/>
                <a:gd name="T37" fmla="*/ 9 h 449"/>
                <a:gd name="T38" fmla="*/ 35 w 128"/>
                <a:gd name="T39" fmla="*/ 5 h 449"/>
                <a:gd name="T40" fmla="*/ 47 w 128"/>
                <a:gd name="T41" fmla="*/ 0 h 449"/>
                <a:gd name="T42" fmla="*/ 53 w 128"/>
                <a:gd name="T43" fmla="*/ 37 h 449"/>
                <a:gd name="T44" fmla="*/ 60 w 128"/>
                <a:gd name="T45" fmla="*/ 73 h 449"/>
                <a:gd name="T46" fmla="*/ 68 w 128"/>
                <a:gd name="T47" fmla="*/ 110 h 449"/>
                <a:gd name="T48" fmla="*/ 75 w 128"/>
                <a:gd name="T49" fmla="*/ 148 h 449"/>
                <a:gd name="T50" fmla="*/ 82 w 128"/>
                <a:gd name="T51" fmla="*/ 185 h 449"/>
                <a:gd name="T52" fmla="*/ 90 w 128"/>
                <a:gd name="T53" fmla="*/ 222 h 449"/>
                <a:gd name="T54" fmla="*/ 99 w 128"/>
                <a:gd name="T55" fmla="*/ 260 h 449"/>
                <a:gd name="T56" fmla="*/ 106 w 128"/>
                <a:gd name="T57" fmla="*/ 297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8" h="449">
                  <a:moveTo>
                    <a:pt x="106" y="297"/>
                  </a:moveTo>
                  <a:lnTo>
                    <a:pt x="110" y="332"/>
                  </a:lnTo>
                  <a:lnTo>
                    <a:pt x="115" y="368"/>
                  </a:lnTo>
                  <a:lnTo>
                    <a:pt x="121" y="403"/>
                  </a:lnTo>
                  <a:lnTo>
                    <a:pt x="128" y="438"/>
                  </a:lnTo>
                  <a:lnTo>
                    <a:pt x="115" y="438"/>
                  </a:lnTo>
                  <a:lnTo>
                    <a:pt x="104" y="442"/>
                  </a:lnTo>
                  <a:lnTo>
                    <a:pt x="93" y="447"/>
                  </a:lnTo>
                  <a:lnTo>
                    <a:pt x="82" y="449"/>
                  </a:lnTo>
                  <a:lnTo>
                    <a:pt x="71" y="396"/>
                  </a:lnTo>
                  <a:lnTo>
                    <a:pt x="60" y="343"/>
                  </a:lnTo>
                  <a:lnTo>
                    <a:pt x="49" y="290"/>
                  </a:lnTo>
                  <a:lnTo>
                    <a:pt x="40" y="236"/>
                  </a:lnTo>
                  <a:lnTo>
                    <a:pt x="31" y="183"/>
                  </a:lnTo>
                  <a:lnTo>
                    <a:pt x="22" y="130"/>
                  </a:lnTo>
                  <a:lnTo>
                    <a:pt x="11" y="75"/>
                  </a:lnTo>
                  <a:lnTo>
                    <a:pt x="0" y="22"/>
                  </a:lnTo>
                  <a:lnTo>
                    <a:pt x="9" y="13"/>
                  </a:lnTo>
                  <a:lnTo>
                    <a:pt x="22" y="9"/>
                  </a:lnTo>
                  <a:lnTo>
                    <a:pt x="35" y="5"/>
                  </a:lnTo>
                  <a:lnTo>
                    <a:pt x="47" y="0"/>
                  </a:lnTo>
                  <a:lnTo>
                    <a:pt x="53" y="37"/>
                  </a:lnTo>
                  <a:lnTo>
                    <a:pt x="60" y="73"/>
                  </a:lnTo>
                  <a:lnTo>
                    <a:pt x="68" y="110"/>
                  </a:lnTo>
                  <a:lnTo>
                    <a:pt x="75" y="148"/>
                  </a:lnTo>
                  <a:lnTo>
                    <a:pt x="82" y="185"/>
                  </a:lnTo>
                  <a:lnTo>
                    <a:pt x="90" y="222"/>
                  </a:lnTo>
                  <a:lnTo>
                    <a:pt x="99" y="260"/>
                  </a:lnTo>
                  <a:lnTo>
                    <a:pt x="106" y="29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79" name="Freeform 47">
              <a:extLst>
                <a:ext uri="{FF2B5EF4-FFF2-40B4-BE49-F238E27FC236}">
                  <a16:creationId xmlns:a16="http://schemas.microsoft.com/office/drawing/2014/main" id="{90C44275-12ED-94A9-D73A-0F06AD8CA0EB}"/>
                </a:ext>
              </a:extLst>
            </p:cNvPr>
            <p:cNvSpPr>
              <a:spLocks/>
            </p:cNvSpPr>
            <p:nvPr/>
          </p:nvSpPr>
          <p:spPr bwMode="auto">
            <a:xfrm>
              <a:off x="2571" y="3218"/>
              <a:ext cx="55" cy="117"/>
            </a:xfrm>
            <a:custGeom>
              <a:avLst/>
              <a:gdLst>
                <a:gd name="T0" fmla="*/ 110 w 110"/>
                <a:gd name="T1" fmla="*/ 84 h 235"/>
                <a:gd name="T2" fmla="*/ 100 w 110"/>
                <a:gd name="T3" fmla="*/ 103 h 235"/>
                <a:gd name="T4" fmla="*/ 91 w 110"/>
                <a:gd name="T5" fmla="*/ 121 h 235"/>
                <a:gd name="T6" fmla="*/ 82 w 110"/>
                <a:gd name="T7" fmla="*/ 138 h 235"/>
                <a:gd name="T8" fmla="*/ 71 w 110"/>
                <a:gd name="T9" fmla="*/ 156 h 235"/>
                <a:gd name="T10" fmla="*/ 62 w 110"/>
                <a:gd name="T11" fmla="*/ 174 h 235"/>
                <a:gd name="T12" fmla="*/ 55 w 110"/>
                <a:gd name="T13" fmla="*/ 193 h 235"/>
                <a:gd name="T14" fmla="*/ 47 w 110"/>
                <a:gd name="T15" fmla="*/ 211 h 235"/>
                <a:gd name="T16" fmla="*/ 44 w 110"/>
                <a:gd name="T17" fmla="*/ 229 h 235"/>
                <a:gd name="T18" fmla="*/ 36 w 110"/>
                <a:gd name="T19" fmla="*/ 235 h 235"/>
                <a:gd name="T20" fmla="*/ 31 w 110"/>
                <a:gd name="T21" fmla="*/ 233 h 235"/>
                <a:gd name="T22" fmla="*/ 24 w 110"/>
                <a:gd name="T23" fmla="*/ 231 h 235"/>
                <a:gd name="T24" fmla="*/ 18 w 110"/>
                <a:gd name="T25" fmla="*/ 231 h 235"/>
                <a:gd name="T26" fmla="*/ 2 w 110"/>
                <a:gd name="T27" fmla="*/ 193 h 235"/>
                <a:gd name="T28" fmla="*/ 0 w 110"/>
                <a:gd name="T29" fmla="*/ 149 h 235"/>
                <a:gd name="T30" fmla="*/ 5 w 110"/>
                <a:gd name="T31" fmla="*/ 103 h 235"/>
                <a:gd name="T32" fmla="*/ 9 w 110"/>
                <a:gd name="T33" fmla="*/ 59 h 235"/>
                <a:gd name="T34" fmla="*/ 7 w 110"/>
                <a:gd name="T35" fmla="*/ 0 h 235"/>
                <a:gd name="T36" fmla="*/ 110 w 110"/>
                <a:gd name="T37" fmla="*/ 84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235">
                  <a:moveTo>
                    <a:pt x="110" y="84"/>
                  </a:moveTo>
                  <a:lnTo>
                    <a:pt x="100" y="103"/>
                  </a:lnTo>
                  <a:lnTo>
                    <a:pt x="91" y="121"/>
                  </a:lnTo>
                  <a:lnTo>
                    <a:pt x="82" y="138"/>
                  </a:lnTo>
                  <a:lnTo>
                    <a:pt x="71" y="156"/>
                  </a:lnTo>
                  <a:lnTo>
                    <a:pt x="62" y="174"/>
                  </a:lnTo>
                  <a:lnTo>
                    <a:pt x="55" y="193"/>
                  </a:lnTo>
                  <a:lnTo>
                    <a:pt x="47" y="211"/>
                  </a:lnTo>
                  <a:lnTo>
                    <a:pt x="44" y="229"/>
                  </a:lnTo>
                  <a:lnTo>
                    <a:pt x="36" y="235"/>
                  </a:lnTo>
                  <a:lnTo>
                    <a:pt x="31" y="233"/>
                  </a:lnTo>
                  <a:lnTo>
                    <a:pt x="24" y="231"/>
                  </a:lnTo>
                  <a:lnTo>
                    <a:pt x="18" y="231"/>
                  </a:lnTo>
                  <a:lnTo>
                    <a:pt x="2" y="193"/>
                  </a:lnTo>
                  <a:lnTo>
                    <a:pt x="0" y="149"/>
                  </a:lnTo>
                  <a:lnTo>
                    <a:pt x="5" y="103"/>
                  </a:lnTo>
                  <a:lnTo>
                    <a:pt x="9" y="59"/>
                  </a:lnTo>
                  <a:lnTo>
                    <a:pt x="7" y="0"/>
                  </a:lnTo>
                  <a:lnTo>
                    <a:pt x="110"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80" name="Freeform 48">
              <a:extLst>
                <a:ext uri="{FF2B5EF4-FFF2-40B4-BE49-F238E27FC236}">
                  <a16:creationId xmlns:a16="http://schemas.microsoft.com/office/drawing/2014/main" id="{CC11CB5F-AC16-EFCB-E754-873D233F86C2}"/>
                </a:ext>
              </a:extLst>
            </p:cNvPr>
            <p:cNvSpPr>
              <a:spLocks/>
            </p:cNvSpPr>
            <p:nvPr/>
          </p:nvSpPr>
          <p:spPr bwMode="auto">
            <a:xfrm>
              <a:off x="3125" y="3347"/>
              <a:ext cx="260" cy="229"/>
            </a:xfrm>
            <a:custGeom>
              <a:avLst/>
              <a:gdLst>
                <a:gd name="T0" fmla="*/ 323 w 521"/>
                <a:gd name="T1" fmla="*/ 117 h 456"/>
                <a:gd name="T2" fmla="*/ 338 w 521"/>
                <a:gd name="T3" fmla="*/ 110 h 456"/>
                <a:gd name="T4" fmla="*/ 352 w 521"/>
                <a:gd name="T5" fmla="*/ 101 h 456"/>
                <a:gd name="T6" fmla="*/ 367 w 521"/>
                <a:gd name="T7" fmla="*/ 99 h 456"/>
                <a:gd name="T8" fmla="*/ 404 w 521"/>
                <a:gd name="T9" fmla="*/ 137 h 456"/>
                <a:gd name="T10" fmla="*/ 442 w 521"/>
                <a:gd name="T11" fmla="*/ 216 h 456"/>
                <a:gd name="T12" fmla="*/ 472 w 521"/>
                <a:gd name="T13" fmla="*/ 299 h 456"/>
                <a:gd name="T14" fmla="*/ 501 w 521"/>
                <a:gd name="T15" fmla="*/ 379 h 456"/>
                <a:gd name="T16" fmla="*/ 508 w 521"/>
                <a:gd name="T17" fmla="*/ 416 h 456"/>
                <a:gd name="T18" fmla="*/ 484 w 521"/>
                <a:gd name="T19" fmla="*/ 412 h 456"/>
                <a:gd name="T20" fmla="*/ 462 w 521"/>
                <a:gd name="T21" fmla="*/ 407 h 456"/>
                <a:gd name="T22" fmla="*/ 442 w 521"/>
                <a:gd name="T23" fmla="*/ 394 h 456"/>
                <a:gd name="T24" fmla="*/ 428 w 521"/>
                <a:gd name="T25" fmla="*/ 374 h 456"/>
                <a:gd name="T26" fmla="*/ 409 w 521"/>
                <a:gd name="T27" fmla="*/ 355 h 456"/>
                <a:gd name="T28" fmla="*/ 391 w 521"/>
                <a:gd name="T29" fmla="*/ 361 h 456"/>
                <a:gd name="T30" fmla="*/ 378 w 521"/>
                <a:gd name="T31" fmla="*/ 385 h 456"/>
                <a:gd name="T32" fmla="*/ 369 w 521"/>
                <a:gd name="T33" fmla="*/ 409 h 456"/>
                <a:gd name="T34" fmla="*/ 351 w 521"/>
                <a:gd name="T35" fmla="*/ 420 h 456"/>
                <a:gd name="T36" fmla="*/ 329 w 521"/>
                <a:gd name="T37" fmla="*/ 410 h 456"/>
                <a:gd name="T38" fmla="*/ 312 w 521"/>
                <a:gd name="T39" fmla="*/ 392 h 456"/>
                <a:gd name="T40" fmla="*/ 297 w 521"/>
                <a:gd name="T41" fmla="*/ 377 h 456"/>
                <a:gd name="T42" fmla="*/ 277 w 521"/>
                <a:gd name="T43" fmla="*/ 370 h 456"/>
                <a:gd name="T44" fmla="*/ 252 w 521"/>
                <a:gd name="T45" fmla="*/ 377 h 456"/>
                <a:gd name="T46" fmla="*/ 231 w 521"/>
                <a:gd name="T47" fmla="*/ 398 h 456"/>
                <a:gd name="T48" fmla="*/ 217 w 521"/>
                <a:gd name="T49" fmla="*/ 421 h 456"/>
                <a:gd name="T50" fmla="*/ 204 w 521"/>
                <a:gd name="T51" fmla="*/ 445 h 456"/>
                <a:gd name="T52" fmla="*/ 175 w 521"/>
                <a:gd name="T53" fmla="*/ 421 h 456"/>
                <a:gd name="T54" fmla="*/ 125 w 521"/>
                <a:gd name="T55" fmla="*/ 354 h 456"/>
                <a:gd name="T56" fmla="*/ 72 w 521"/>
                <a:gd name="T57" fmla="*/ 289 h 456"/>
                <a:gd name="T58" fmla="*/ 22 w 521"/>
                <a:gd name="T59" fmla="*/ 223 h 456"/>
                <a:gd name="T60" fmla="*/ 30 w 521"/>
                <a:gd name="T61" fmla="*/ 165 h 456"/>
                <a:gd name="T62" fmla="*/ 83 w 521"/>
                <a:gd name="T63" fmla="*/ 117 h 456"/>
                <a:gd name="T64" fmla="*/ 132 w 521"/>
                <a:gd name="T65" fmla="*/ 68 h 456"/>
                <a:gd name="T66" fmla="*/ 186 w 521"/>
                <a:gd name="T67" fmla="*/ 20 h 456"/>
                <a:gd name="T68" fmla="*/ 235 w 521"/>
                <a:gd name="T69" fmla="*/ 5 h 456"/>
                <a:gd name="T70" fmla="*/ 263 w 521"/>
                <a:gd name="T71" fmla="*/ 31 h 456"/>
                <a:gd name="T72" fmla="*/ 283 w 521"/>
                <a:gd name="T73" fmla="*/ 66 h 456"/>
                <a:gd name="T74" fmla="*/ 303 w 521"/>
                <a:gd name="T7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21" h="456">
                  <a:moveTo>
                    <a:pt x="316" y="117"/>
                  </a:moveTo>
                  <a:lnTo>
                    <a:pt x="323" y="117"/>
                  </a:lnTo>
                  <a:lnTo>
                    <a:pt x="330" y="113"/>
                  </a:lnTo>
                  <a:lnTo>
                    <a:pt x="338" y="110"/>
                  </a:lnTo>
                  <a:lnTo>
                    <a:pt x="345" y="104"/>
                  </a:lnTo>
                  <a:lnTo>
                    <a:pt x="352" y="101"/>
                  </a:lnTo>
                  <a:lnTo>
                    <a:pt x="360" y="99"/>
                  </a:lnTo>
                  <a:lnTo>
                    <a:pt x="367" y="99"/>
                  </a:lnTo>
                  <a:lnTo>
                    <a:pt x="374" y="102"/>
                  </a:lnTo>
                  <a:lnTo>
                    <a:pt x="404" y="137"/>
                  </a:lnTo>
                  <a:lnTo>
                    <a:pt x="426" y="176"/>
                  </a:lnTo>
                  <a:lnTo>
                    <a:pt x="442" y="216"/>
                  </a:lnTo>
                  <a:lnTo>
                    <a:pt x="457" y="256"/>
                  </a:lnTo>
                  <a:lnTo>
                    <a:pt x="472" y="299"/>
                  </a:lnTo>
                  <a:lnTo>
                    <a:pt x="484" y="339"/>
                  </a:lnTo>
                  <a:lnTo>
                    <a:pt x="501" y="379"/>
                  </a:lnTo>
                  <a:lnTo>
                    <a:pt x="521" y="420"/>
                  </a:lnTo>
                  <a:lnTo>
                    <a:pt x="508" y="416"/>
                  </a:lnTo>
                  <a:lnTo>
                    <a:pt x="495" y="414"/>
                  </a:lnTo>
                  <a:lnTo>
                    <a:pt x="484" y="412"/>
                  </a:lnTo>
                  <a:lnTo>
                    <a:pt x="473" y="410"/>
                  </a:lnTo>
                  <a:lnTo>
                    <a:pt x="462" y="407"/>
                  </a:lnTo>
                  <a:lnTo>
                    <a:pt x="451" y="401"/>
                  </a:lnTo>
                  <a:lnTo>
                    <a:pt x="442" y="394"/>
                  </a:lnTo>
                  <a:lnTo>
                    <a:pt x="433" y="385"/>
                  </a:lnTo>
                  <a:lnTo>
                    <a:pt x="428" y="374"/>
                  </a:lnTo>
                  <a:lnTo>
                    <a:pt x="420" y="363"/>
                  </a:lnTo>
                  <a:lnTo>
                    <a:pt x="409" y="355"/>
                  </a:lnTo>
                  <a:lnTo>
                    <a:pt x="398" y="352"/>
                  </a:lnTo>
                  <a:lnTo>
                    <a:pt x="391" y="361"/>
                  </a:lnTo>
                  <a:lnTo>
                    <a:pt x="384" y="372"/>
                  </a:lnTo>
                  <a:lnTo>
                    <a:pt x="378" y="385"/>
                  </a:lnTo>
                  <a:lnTo>
                    <a:pt x="374" y="398"/>
                  </a:lnTo>
                  <a:lnTo>
                    <a:pt x="369" y="409"/>
                  </a:lnTo>
                  <a:lnTo>
                    <a:pt x="360" y="416"/>
                  </a:lnTo>
                  <a:lnTo>
                    <a:pt x="351" y="420"/>
                  </a:lnTo>
                  <a:lnTo>
                    <a:pt x="336" y="418"/>
                  </a:lnTo>
                  <a:lnTo>
                    <a:pt x="329" y="410"/>
                  </a:lnTo>
                  <a:lnTo>
                    <a:pt x="321" y="401"/>
                  </a:lnTo>
                  <a:lnTo>
                    <a:pt x="312" y="392"/>
                  </a:lnTo>
                  <a:lnTo>
                    <a:pt x="305" y="385"/>
                  </a:lnTo>
                  <a:lnTo>
                    <a:pt x="297" y="377"/>
                  </a:lnTo>
                  <a:lnTo>
                    <a:pt x="286" y="372"/>
                  </a:lnTo>
                  <a:lnTo>
                    <a:pt x="277" y="370"/>
                  </a:lnTo>
                  <a:lnTo>
                    <a:pt x="264" y="370"/>
                  </a:lnTo>
                  <a:lnTo>
                    <a:pt x="252" y="377"/>
                  </a:lnTo>
                  <a:lnTo>
                    <a:pt x="241" y="387"/>
                  </a:lnTo>
                  <a:lnTo>
                    <a:pt x="231" y="398"/>
                  </a:lnTo>
                  <a:lnTo>
                    <a:pt x="224" y="409"/>
                  </a:lnTo>
                  <a:lnTo>
                    <a:pt x="217" y="421"/>
                  </a:lnTo>
                  <a:lnTo>
                    <a:pt x="211" y="432"/>
                  </a:lnTo>
                  <a:lnTo>
                    <a:pt x="204" y="445"/>
                  </a:lnTo>
                  <a:lnTo>
                    <a:pt x="197" y="456"/>
                  </a:lnTo>
                  <a:lnTo>
                    <a:pt x="175" y="421"/>
                  </a:lnTo>
                  <a:lnTo>
                    <a:pt x="151" y="387"/>
                  </a:lnTo>
                  <a:lnTo>
                    <a:pt x="125" y="354"/>
                  </a:lnTo>
                  <a:lnTo>
                    <a:pt x="99" y="322"/>
                  </a:lnTo>
                  <a:lnTo>
                    <a:pt x="72" y="289"/>
                  </a:lnTo>
                  <a:lnTo>
                    <a:pt x="46" y="256"/>
                  </a:lnTo>
                  <a:lnTo>
                    <a:pt x="22" y="223"/>
                  </a:lnTo>
                  <a:lnTo>
                    <a:pt x="0" y="189"/>
                  </a:lnTo>
                  <a:lnTo>
                    <a:pt x="30" y="165"/>
                  </a:lnTo>
                  <a:lnTo>
                    <a:pt x="55" y="141"/>
                  </a:lnTo>
                  <a:lnTo>
                    <a:pt x="83" y="117"/>
                  </a:lnTo>
                  <a:lnTo>
                    <a:pt x="109" y="91"/>
                  </a:lnTo>
                  <a:lnTo>
                    <a:pt x="132" y="68"/>
                  </a:lnTo>
                  <a:lnTo>
                    <a:pt x="160" y="44"/>
                  </a:lnTo>
                  <a:lnTo>
                    <a:pt x="186" y="20"/>
                  </a:lnTo>
                  <a:lnTo>
                    <a:pt x="215" y="0"/>
                  </a:lnTo>
                  <a:lnTo>
                    <a:pt x="235" y="5"/>
                  </a:lnTo>
                  <a:lnTo>
                    <a:pt x="250" y="16"/>
                  </a:lnTo>
                  <a:lnTo>
                    <a:pt x="263" y="31"/>
                  </a:lnTo>
                  <a:lnTo>
                    <a:pt x="274" y="47"/>
                  </a:lnTo>
                  <a:lnTo>
                    <a:pt x="283" y="66"/>
                  </a:lnTo>
                  <a:lnTo>
                    <a:pt x="292" y="84"/>
                  </a:lnTo>
                  <a:lnTo>
                    <a:pt x="303" y="102"/>
                  </a:lnTo>
                  <a:lnTo>
                    <a:pt x="316" y="1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81" name="Freeform 49">
              <a:extLst>
                <a:ext uri="{FF2B5EF4-FFF2-40B4-BE49-F238E27FC236}">
                  <a16:creationId xmlns:a16="http://schemas.microsoft.com/office/drawing/2014/main" id="{47A798D1-814B-5A12-715D-2D86FE7AB20C}"/>
                </a:ext>
              </a:extLst>
            </p:cNvPr>
            <p:cNvSpPr>
              <a:spLocks/>
            </p:cNvSpPr>
            <p:nvPr/>
          </p:nvSpPr>
          <p:spPr bwMode="auto">
            <a:xfrm>
              <a:off x="2653" y="3328"/>
              <a:ext cx="24" cy="20"/>
            </a:xfrm>
            <a:custGeom>
              <a:avLst/>
              <a:gdLst>
                <a:gd name="T0" fmla="*/ 47 w 47"/>
                <a:gd name="T1" fmla="*/ 0 h 40"/>
                <a:gd name="T2" fmla="*/ 0 w 47"/>
                <a:gd name="T3" fmla="*/ 40 h 40"/>
                <a:gd name="T4" fmla="*/ 7 w 47"/>
                <a:gd name="T5" fmla="*/ 2 h 40"/>
                <a:gd name="T6" fmla="*/ 14 w 47"/>
                <a:gd name="T7" fmla="*/ 4 h 40"/>
                <a:gd name="T8" fmla="*/ 23 w 47"/>
                <a:gd name="T9" fmla="*/ 6 h 40"/>
                <a:gd name="T10" fmla="*/ 34 w 47"/>
                <a:gd name="T11" fmla="*/ 4 h 40"/>
                <a:gd name="T12" fmla="*/ 47 w 47"/>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47" h="40">
                  <a:moveTo>
                    <a:pt x="47" y="0"/>
                  </a:moveTo>
                  <a:lnTo>
                    <a:pt x="0" y="40"/>
                  </a:lnTo>
                  <a:lnTo>
                    <a:pt x="7" y="2"/>
                  </a:lnTo>
                  <a:lnTo>
                    <a:pt x="14" y="4"/>
                  </a:lnTo>
                  <a:lnTo>
                    <a:pt x="23" y="6"/>
                  </a:lnTo>
                  <a:lnTo>
                    <a:pt x="34" y="4"/>
                  </a:lnTo>
                  <a:lnTo>
                    <a:pt x="4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82" name="Freeform 50">
              <a:extLst>
                <a:ext uri="{FF2B5EF4-FFF2-40B4-BE49-F238E27FC236}">
                  <a16:creationId xmlns:a16="http://schemas.microsoft.com/office/drawing/2014/main" id="{3BCA85B2-C20A-BE82-C219-6459A66EB9FC}"/>
                </a:ext>
              </a:extLst>
            </p:cNvPr>
            <p:cNvSpPr>
              <a:spLocks/>
            </p:cNvSpPr>
            <p:nvPr/>
          </p:nvSpPr>
          <p:spPr bwMode="auto">
            <a:xfrm>
              <a:off x="2587" y="3344"/>
              <a:ext cx="25" cy="24"/>
            </a:xfrm>
            <a:custGeom>
              <a:avLst/>
              <a:gdLst>
                <a:gd name="T0" fmla="*/ 49 w 49"/>
                <a:gd name="T1" fmla="*/ 48 h 48"/>
                <a:gd name="T2" fmla="*/ 40 w 49"/>
                <a:gd name="T3" fmla="*/ 41 h 48"/>
                <a:gd name="T4" fmla="*/ 23 w 49"/>
                <a:gd name="T5" fmla="*/ 26 h 48"/>
                <a:gd name="T6" fmla="*/ 9 w 49"/>
                <a:gd name="T7" fmla="*/ 13 h 48"/>
                <a:gd name="T8" fmla="*/ 0 w 49"/>
                <a:gd name="T9" fmla="*/ 2 h 48"/>
                <a:gd name="T10" fmla="*/ 22 w 49"/>
                <a:gd name="T11" fmla="*/ 0 h 48"/>
                <a:gd name="T12" fmla="*/ 27 w 49"/>
                <a:gd name="T13" fmla="*/ 8 h 48"/>
                <a:gd name="T14" fmla="*/ 36 w 49"/>
                <a:gd name="T15" fmla="*/ 22 h 48"/>
                <a:gd name="T16" fmla="*/ 44 w 49"/>
                <a:gd name="T17" fmla="*/ 39 h 48"/>
                <a:gd name="T18" fmla="*/ 49 w 49"/>
                <a:gd name="T19"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48">
                  <a:moveTo>
                    <a:pt x="49" y="48"/>
                  </a:moveTo>
                  <a:lnTo>
                    <a:pt x="40" y="41"/>
                  </a:lnTo>
                  <a:lnTo>
                    <a:pt x="23" y="26"/>
                  </a:lnTo>
                  <a:lnTo>
                    <a:pt x="9" y="13"/>
                  </a:lnTo>
                  <a:lnTo>
                    <a:pt x="0" y="2"/>
                  </a:lnTo>
                  <a:lnTo>
                    <a:pt x="22" y="0"/>
                  </a:lnTo>
                  <a:lnTo>
                    <a:pt x="27" y="8"/>
                  </a:lnTo>
                  <a:lnTo>
                    <a:pt x="36" y="22"/>
                  </a:lnTo>
                  <a:lnTo>
                    <a:pt x="44" y="39"/>
                  </a:lnTo>
                  <a:lnTo>
                    <a:pt x="49"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83" name="Freeform 51">
              <a:extLst>
                <a:ext uri="{FF2B5EF4-FFF2-40B4-BE49-F238E27FC236}">
                  <a16:creationId xmlns:a16="http://schemas.microsoft.com/office/drawing/2014/main" id="{EA2BD5A3-B566-ABA2-CB06-20E13D8F2222}"/>
                </a:ext>
              </a:extLst>
            </p:cNvPr>
            <p:cNvSpPr>
              <a:spLocks/>
            </p:cNvSpPr>
            <p:nvPr/>
          </p:nvSpPr>
          <p:spPr bwMode="auto">
            <a:xfrm>
              <a:off x="1881" y="3326"/>
              <a:ext cx="266" cy="131"/>
            </a:xfrm>
            <a:custGeom>
              <a:avLst/>
              <a:gdLst>
                <a:gd name="T0" fmla="*/ 533 w 533"/>
                <a:gd name="T1" fmla="*/ 59 h 263"/>
                <a:gd name="T2" fmla="*/ 518 w 533"/>
                <a:gd name="T3" fmla="*/ 81 h 263"/>
                <a:gd name="T4" fmla="*/ 504 w 533"/>
                <a:gd name="T5" fmla="*/ 103 h 263"/>
                <a:gd name="T6" fmla="*/ 489 w 533"/>
                <a:gd name="T7" fmla="*/ 125 h 263"/>
                <a:gd name="T8" fmla="*/ 474 w 533"/>
                <a:gd name="T9" fmla="*/ 147 h 263"/>
                <a:gd name="T10" fmla="*/ 460 w 533"/>
                <a:gd name="T11" fmla="*/ 169 h 263"/>
                <a:gd name="T12" fmla="*/ 445 w 533"/>
                <a:gd name="T13" fmla="*/ 191 h 263"/>
                <a:gd name="T14" fmla="*/ 432 w 533"/>
                <a:gd name="T15" fmla="*/ 213 h 263"/>
                <a:gd name="T16" fmla="*/ 419 w 533"/>
                <a:gd name="T17" fmla="*/ 235 h 263"/>
                <a:gd name="T18" fmla="*/ 394 w 533"/>
                <a:gd name="T19" fmla="*/ 233 h 263"/>
                <a:gd name="T20" fmla="*/ 368 w 533"/>
                <a:gd name="T21" fmla="*/ 237 h 263"/>
                <a:gd name="T22" fmla="*/ 342 w 533"/>
                <a:gd name="T23" fmla="*/ 244 h 263"/>
                <a:gd name="T24" fmla="*/ 317 w 533"/>
                <a:gd name="T25" fmla="*/ 252 h 263"/>
                <a:gd name="T26" fmla="*/ 293 w 533"/>
                <a:gd name="T27" fmla="*/ 255 h 263"/>
                <a:gd name="T28" fmla="*/ 269 w 533"/>
                <a:gd name="T29" fmla="*/ 255 h 263"/>
                <a:gd name="T30" fmla="*/ 249 w 533"/>
                <a:gd name="T31" fmla="*/ 246 h 263"/>
                <a:gd name="T32" fmla="*/ 229 w 533"/>
                <a:gd name="T33" fmla="*/ 226 h 263"/>
                <a:gd name="T34" fmla="*/ 210 w 533"/>
                <a:gd name="T35" fmla="*/ 224 h 263"/>
                <a:gd name="T36" fmla="*/ 192 w 533"/>
                <a:gd name="T37" fmla="*/ 228 h 263"/>
                <a:gd name="T38" fmla="*/ 176 w 533"/>
                <a:gd name="T39" fmla="*/ 235 h 263"/>
                <a:gd name="T40" fmla="*/ 159 w 533"/>
                <a:gd name="T41" fmla="*/ 244 h 263"/>
                <a:gd name="T42" fmla="*/ 143 w 533"/>
                <a:gd name="T43" fmla="*/ 254 h 263"/>
                <a:gd name="T44" fmla="*/ 126 w 533"/>
                <a:gd name="T45" fmla="*/ 261 h 263"/>
                <a:gd name="T46" fmla="*/ 110 w 533"/>
                <a:gd name="T47" fmla="*/ 263 h 263"/>
                <a:gd name="T48" fmla="*/ 91 w 533"/>
                <a:gd name="T49" fmla="*/ 261 h 263"/>
                <a:gd name="T50" fmla="*/ 0 w 533"/>
                <a:gd name="T51" fmla="*/ 202 h 263"/>
                <a:gd name="T52" fmla="*/ 177 w 533"/>
                <a:gd name="T53" fmla="*/ 61 h 263"/>
                <a:gd name="T54" fmla="*/ 194 w 533"/>
                <a:gd name="T55" fmla="*/ 61 h 263"/>
                <a:gd name="T56" fmla="*/ 209 w 533"/>
                <a:gd name="T57" fmla="*/ 67 h 263"/>
                <a:gd name="T58" fmla="*/ 221 w 533"/>
                <a:gd name="T59" fmla="*/ 72 h 263"/>
                <a:gd name="T60" fmla="*/ 232 w 533"/>
                <a:gd name="T61" fmla="*/ 81 h 263"/>
                <a:gd name="T62" fmla="*/ 245 w 533"/>
                <a:gd name="T63" fmla="*/ 90 h 263"/>
                <a:gd name="T64" fmla="*/ 258 w 533"/>
                <a:gd name="T65" fmla="*/ 98 h 263"/>
                <a:gd name="T66" fmla="*/ 271 w 533"/>
                <a:gd name="T67" fmla="*/ 101 h 263"/>
                <a:gd name="T68" fmla="*/ 286 w 533"/>
                <a:gd name="T69" fmla="*/ 103 h 263"/>
                <a:gd name="T70" fmla="*/ 441 w 533"/>
                <a:gd name="T71" fmla="*/ 0 h 263"/>
                <a:gd name="T72" fmla="*/ 454 w 533"/>
                <a:gd name="T73" fmla="*/ 4 h 263"/>
                <a:gd name="T74" fmla="*/ 467 w 533"/>
                <a:gd name="T75" fmla="*/ 10 h 263"/>
                <a:gd name="T76" fmla="*/ 478 w 533"/>
                <a:gd name="T77" fmla="*/ 17 h 263"/>
                <a:gd name="T78" fmla="*/ 491 w 533"/>
                <a:gd name="T79" fmla="*/ 24 h 263"/>
                <a:gd name="T80" fmla="*/ 500 w 533"/>
                <a:gd name="T81" fmla="*/ 33 h 263"/>
                <a:gd name="T82" fmla="*/ 511 w 533"/>
                <a:gd name="T83" fmla="*/ 43 h 263"/>
                <a:gd name="T84" fmla="*/ 522 w 533"/>
                <a:gd name="T85" fmla="*/ 52 h 263"/>
                <a:gd name="T86" fmla="*/ 533 w 533"/>
                <a:gd name="T87" fmla="*/ 59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33" h="263">
                  <a:moveTo>
                    <a:pt x="533" y="59"/>
                  </a:moveTo>
                  <a:lnTo>
                    <a:pt x="518" y="81"/>
                  </a:lnTo>
                  <a:lnTo>
                    <a:pt x="504" y="103"/>
                  </a:lnTo>
                  <a:lnTo>
                    <a:pt x="489" y="125"/>
                  </a:lnTo>
                  <a:lnTo>
                    <a:pt x="474" y="147"/>
                  </a:lnTo>
                  <a:lnTo>
                    <a:pt x="460" y="169"/>
                  </a:lnTo>
                  <a:lnTo>
                    <a:pt x="445" y="191"/>
                  </a:lnTo>
                  <a:lnTo>
                    <a:pt x="432" y="213"/>
                  </a:lnTo>
                  <a:lnTo>
                    <a:pt x="419" y="235"/>
                  </a:lnTo>
                  <a:lnTo>
                    <a:pt x="394" y="233"/>
                  </a:lnTo>
                  <a:lnTo>
                    <a:pt x="368" y="237"/>
                  </a:lnTo>
                  <a:lnTo>
                    <a:pt x="342" y="244"/>
                  </a:lnTo>
                  <a:lnTo>
                    <a:pt x="317" y="252"/>
                  </a:lnTo>
                  <a:lnTo>
                    <a:pt x="293" y="255"/>
                  </a:lnTo>
                  <a:lnTo>
                    <a:pt x="269" y="255"/>
                  </a:lnTo>
                  <a:lnTo>
                    <a:pt x="249" y="246"/>
                  </a:lnTo>
                  <a:lnTo>
                    <a:pt x="229" y="226"/>
                  </a:lnTo>
                  <a:lnTo>
                    <a:pt x="210" y="224"/>
                  </a:lnTo>
                  <a:lnTo>
                    <a:pt x="192" y="228"/>
                  </a:lnTo>
                  <a:lnTo>
                    <a:pt x="176" y="235"/>
                  </a:lnTo>
                  <a:lnTo>
                    <a:pt x="159" y="244"/>
                  </a:lnTo>
                  <a:lnTo>
                    <a:pt x="143" y="254"/>
                  </a:lnTo>
                  <a:lnTo>
                    <a:pt x="126" y="261"/>
                  </a:lnTo>
                  <a:lnTo>
                    <a:pt x="110" y="263"/>
                  </a:lnTo>
                  <a:lnTo>
                    <a:pt x="91" y="261"/>
                  </a:lnTo>
                  <a:lnTo>
                    <a:pt x="0" y="202"/>
                  </a:lnTo>
                  <a:lnTo>
                    <a:pt x="177" y="61"/>
                  </a:lnTo>
                  <a:lnTo>
                    <a:pt x="194" y="61"/>
                  </a:lnTo>
                  <a:lnTo>
                    <a:pt x="209" y="67"/>
                  </a:lnTo>
                  <a:lnTo>
                    <a:pt x="221" y="72"/>
                  </a:lnTo>
                  <a:lnTo>
                    <a:pt x="232" y="81"/>
                  </a:lnTo>
                  <a:lnTo>
                    <a:pt x="245" y="90"/>
                  </a:lnTo>
                  <a:lnTo>
                    <a:pt x="258" y="98"/>
                  </a:lnTo>
                  <a:lnTo>
                    <a:pt x="271" y="101"/>
                  </a:lnTo>
                  <a:lnTo>
                    <a:pt x="286" y="103"/>
                  </a:lnTo>
                  <a:lnTo>
                    <a:pt x="441" y="0"/>
                  </a:lnTo>
                  <a:lnTo>
                    <a:pt x="454" y="4"/>
                  </a:lnTo>
                  <a:lnTo>
                    <a:pt x="467" y="10"/>
                  </a:lnTo>
                  <a:lnTo>
                    <a:pt x="478" y="17"/>
                  </a:lnTo>
                  <a:lnTo>
                    <a:pt x="491" y="24"/>
                  </a:lnTo>
                  <a:lnTo>
                    <a:pt x="500" y="33"/>
                  </a:lnTo>
                  <a:lnTo>
                    <a:pt x="511" y="43"/>
                  </a:lnTo>
                  <a:lnTo>
                    <a:pt x="522" y="52"/>
                  </a:lnTo>
                  <a:lnTo>
                    <a:pt x="533" y="5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84" name="Freeform 52">
              <a:extLst>
                <a:ext uri="{FF2B5EF4-FFF2-40B4-BE49-F238E27FC236}">
                  <a16:creationId xmlns:a16="http://schemas.microsoft.com/office/drawing/2014/main" id="{D95E8DF5-0E80-AFB5-A9D6-3AE8C613C9E1}"/>
                </a:ext>
              </a:extLst>
            </p:cNvPr>
            <p:cNvSpPr>
              <a:spLocks/>
            </p:cNvSpPr>
            <p:nvPr/>
          </p:nvSpPr>
          <p:spPr bwMode="auto">
            <a:xfrm>
              <a:off x="1957" y="2832"/>
              <a:ext cx="386" cy="320"/>
            </a:xfrm>
            <a:custGeom>
              <a:avLst/>
              <a:gdLst>
                <a:gd name="T0" fmla="*/ 729 w 771"/>
                <a:gd name="T1" fmla="*/ 6 h 640"/>
                <a:gd name="T2" fmla="*/ 694 w 771"/>
                <a:gd name="T3" fmla="*/ 2 h 640"/>
                <a:gd name="T4" fmla="*/ 661 w 771"/>
                <a:gd name="T5" fmla="*/ 22 h 640"/>
                <a:gd name="T6" fmla="*/ 627 w 771"/>
                <a:gd name="T7" fmla="*/ 70 h 640"/>
                <a:gd name="T8" fmla="*/ 555 w 771"/>
                <a:gd name="T9" fmla="*/ 165 h 640"/>
                <a:gd name="T10" fmla="*/ 517 w 771"/>
                <a:gd name="T11" fmla="*/ 202 h 640"/>
                <a:gd name="T12" fmla="*/ 526 w 771"/>
                <a:gd name="T13" fmla="*/ 132 h 640"/>
                <a:gd name="T14" fmla="*/ 511 w 771"/>
                <a:gd name="T15" fmla="*/ 96 h 640"/>
                <a:gd name="T16" fmla="*/ 480 w 771"/>
                <a:gd name="T17" fmla="*/ 75 h 640"/>
                <a:gd name="T18" fmla="*/ 443 w 771"/>
                <a:gd name="T19" fmla="*/ 74 h 640"/>
                <a:gd name="T20" fmla="*/ 412 w 771"/>
                <a:gd name="T21" fmla="*/ 94 h 640"/>
                <a:gd name="T22" fmla="*/ 381 w 771"/>
                <a:gd name="T23" fmla="*/ 136 h 640"/>
                <a:gd name="T24" fmla="*/ 317 w 771"/>
                <a:gd name="T25" fmla="*/ 220 h 640"/>
                <a:gd name="T26" fmla="*/ 280 w 771"/>
                <a:gd name="T27" fmla="*/ 246 h 640"/>
                <a:gd name="T28" fmla="*/ 287 w 771"/>
                <a:gd name="T29" fmla="*/ 167 h 640"/>
                <a:gd name="T30" fmla="*/ 273 w 771"/>
                <a:gd name="T31" fmla="*/ 101 h 640"/>
                <a:gd name="T32" fmla="*/ 231 w 771"/>
                <a:gd name="T33" fmla="*/ 75 h 640"/>
                <a:gd name="T34" fmla="*/ 194 w 771"/>
                <a:gd name="T35" fmla="*/ 83 h 640"/>
                <a:gd name="T36" fmla="*/ 167 w 771"/>
                <a:gd name="T37" fmla="*/ 107 h 640"/>
                <a:gd name="T38" fmla="*/ 135 w 771"/>
                <a:gd name="T39" fmla="*/ 167 h 640"/>
                <a:gd name="T40" fmla="*/ 51 w 771"/>
                <a:gd name="T41" fmla="*/ 356 h 640"/>
                <a:gd name="T42" fmla="*/ 0 w 771"/>
                <a:gd name="T43" fmla="*/ 567 h 640"/>
                <a:gd name="T44" fmla="*/ 5 w 771"/>
                <a:gd name="T45" fmla="*/ 603 h 640"/>
                <a:gd name="T46" fmla="*/ 29 w 771"/>
                <a:gd name="T47" fmla="*/ 631 h 640"/>
                <a:gd name="T48" fmla="*/ 66 w 771"/>
                <a:gd name="T49" fmla="*/ 640 h 640"/>
                <a:gd name="T50" fmla="*/ 101 w 771"/>
                <a:gd name="T51" fmla="*/ 629 h 640"/>
                <a:gd name="T52" fmla="*/ 123 w 771"/>
                <a:gd name="T53" fmla="*/ 600 h 640"/>
                <a:gd name="T54" fmla="*/ 130 w 771"/>
                <a:gd name="T55" fmla="*/ 548 h 640"/>
                <a:gd name="T56" fmla="*/ 135 w 771"/>
                <a:gd name="T57" fmla="*/ 514 h 640"/>
                <a:gd name="T58" fmla="*/ 139 w 771"/>
                <a:gd name="T59" fmla="*/ 519 h 640"/>
                <a:gd name="T60" fmla="*/ 172 w 771"/>
                <a:gd name="T61" fmla="*/ 539 h 640"/>
                <a:gd name="T62" fmla="*/ 207 w 771"/>
                <a:gd name="T63" fmla="*/ 537 h 640"/>
                <a:gd name="T64" fmla="*/ 233 w 771"/>
                <a:gd name="T65" fmla="*/ 521 h 640"/>
                <a:gd name="T66" fmla="*/ 267 w 771"/>
                <a:gd name="T67" fmla="*/ 482 h 640"/>
                <a:gd name="T68" fmla="*/ 315 w 771"/>
                <a:gd name="T69" fmla="*/ 431 h 640"/>
                <a:gd name="T70" fmla="*/ 320 w 771"/>
                <a:gd name="T71" fmla="*/ 440 h 640"/>
                <a:gd name="T72" fmla="*/ 315 w 771"/>
                <a:gd name="T73" fmla="*/ 473 h 640"/>
                <a:gd name="T74" fmla="*/ 320 w 771"/>
                <a:gd name="T75" fmla="*/ 521 h 640"/>
                <a:gd name="T76" fmla="*/ 348 w 771"/>
                <a:gd name="T77" fmla="*/ 547 h 640"/>
                <a:gd name="T78" fmla="*/ 385 w 771"/>
                <a:gd name="T79" fmla="*/ 554 h 640"/>
                <a:gd name="T80" fmla="*/ 414 w 771"/>
                <a:gd name="T81" fmla="*/ 539 h 640"/>
                <a:gd name="T82" fmla="*/ 478 w 771"/>
                <a:gd name="T83" fmla="*/ 466 h 640"/>
                <a:gd name="T84" fmla="*/ 562 w 771"/>
                <a:gd name="T85" fmla="*/ 369 h 640"/>
                <a:gd name="T86" fmla="*/ 592 w 771"/>
                <a:gd name="T87" fmla="*/ 365 h 640"/>
                <a:gd name="T88" fmla="*/ 614 w 771"/>
                <a:gd name="T89" fmla="*/ 389 h 640"/>
                <a:gd name="T90" fmla="*/ 647 w 771"/>
                <a:gd name="T91" fmla="*/ 398 h 640"/>
                <a:gd name="T92" fmla="*/ 682 w 771"/>
                <a:gd name="T93" fmla="*/ 387 h 640"/>
                <a:gd name="T94" fmla="*/ 705 w 771"/>
                <a:gd name="T95" fmla="*/ 360 h 640"/>
                <a:gd name="T96" fmla="*/ 715 w 771"/>
                <a:gd name="T97" fmla="*/ 299 h 640"/>
                <a:gd name="T98" fmla="*/ 742 w 771"/>
                <a:gd name="T99" fmla="*/ 169 h 640"/>
                <a:gd name="T100" fmla="*/ 769 w 771"/>
                <a:gd name="T101" fmla="*/ 74 h 640"/>
                <a:gd name="T102" fmla="*/ 768 w 771"/>
                <a:gd name="T103" fmla="*/ 39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71" h="640">
                  <a:moveTo>
                    <a:pt x="751" y="19"/>
                  </a:moveTo>
                  <a:lnTo>
                    <a:pt x="740" y="11"/>
                  </a:lnTo>
                  <a:lnTo>
                    <a:pt x="729" y="6"/>
                  </a:lnTo>
                  <a:lnTo>
                    <a:pt x="718" y="2"/>
                  </a:lnTo>
                  <a:lnTo>
                    <a:pt x="705" y="0"/>
                  </a:lnTo>
                  <a:lnTo>
                    <a:pt x="694" y="2"/>
                  </a:lnTo>
                  <a:lnTo>
                    <a:pt x="682" y="8"/>
                  </a:lnTo>
                  <a:lnTo>
                    <a:pt x="671" y="13"/>
                  </a:lnTo>
                  <a:lnTo>
                    <a:pt x="661" y="22"/>
                  </a:lnTo>
                  <a:lnTo>
                    <a:pt x="658" y="28"/>
                  </a:lnTo>
                  <a:lnTo>
                    <a:pt x="645" y="44"/>
                  </a:lnTo>
                  <a:lnTo>
                    <a:pt x="627" y="70"/>
                  </a:lnTo>
                  <a:lnTo>
                    <a:pt x="605" y="99"/>
                  </a:lnTo>
                  <a:lnTo>
                    <a:pt x="581" y="132"/>
                  </a:lnTo>
                  <a:lnTo>
                    <a:pt x="555" y="165"/>
                  </a:lnTo>
                  <a:lnTo>
                    <a:pt x="533" y="198"/>
                  </a:lnTo>
                  <a:lnTo>
                    <a:pt x="513" y="224"/>
                  </a:lnTo>
                  <a:lnTo>
                    <a:pt x="517" y="202"/>
                  </a:lnTo>
                  <a:lnTo>
                    <a:pt x="520" y="173"/>
                  </a:lnTo>
                  <a:lnTo>
                    <a:pt x="524" y="145"/>
                  </a:lnTo>
                  <a:lnTo>
                    <a:pt x="526" y="132"/>
                  </a:lnTo>
                  <a:lnTo>
                    <a:pt x="524" y="119"/>
                  </a:lnTo>
                  <a:lnTo>
                    <a:pt x="518" y="107"/>
                  </a:lnTo>
                  <a:lnTo>
                    <a:pt x="511" y="96"/>
                  </a:lnTo>
                  <a:lnTo>
                    <a:pt x="502" y="86"/>
                  </a:lnTo>
                  <a:lnTo>
                    <a:pt x="491" y="79"/>
                  </a:lnTo>
                  <a:lnTo>
                    <a:pt x="480" y="75"/>
                  </a:lnTo>
                  <a:lnTo>
                    <a:pt x="469" y="72"/>
                  </a:lnTo>
                  <a:lnTo>
                    <a:pt x="456" y="72"/>
                  </a:lnTo>
                  <a:lnTo>
                    <a:pt x="443" y="74"/>
                  </a:lnTo>
                  <a:lnTo>
                    <a:pt x="432" y="79"/>
                  </a:lnTo>
                  <a:lnTo>
                    <a:pt x="421" y="85"/>
                  </a:lnTo>
                  <a:lnTo>
                    <a:pt x="412" y="94"/>
                  </a:lnTo>
                  <a:lnTo>
                    <a:pt x="408" y="99"/>
                  </a:lnTo>
                  <a:lnTo>
                    <a:pt x="397" y="114"/>
                  </a:lnTo>
                  <a:lnTo>
                    <a:pt x="381" y="136"/>
                  </a:lnTo>
                  <a:lnTo>
                    <a:pt x="361" y="162"/>
                  </a:lnTo>
                  <a:lnTo>
                    <a:pt x="339" y="191"/>
                  </a:lnTo>
                  <a:lnTo>
                    <a:pt x="317" y="220"/>
                  </a:lnTo>
                  <a:lnTo>
                    <a:pt x="297" y="248"/>
                  </a:lnTo>
                  <a:lnTo>
                    <a:pt x="278" y="272"/>
                  </a:lnTo>
                  <a:lnTo>
                    <a:pt x="280" y="246"/>
                  </a:lnTo>
                  <a:lnTo>
                    <a:pt x="284" y="218"/>
                  </a:lnTo>
                  <a:lnTo>
                    <a:pt x="286" y="193"/>
                  </a:lnTo>
                  <a:lnTo>
                    <a:pt x="287" y="167"/>
                  </a:lnTo>
                  <a:lnTo>
                    <a:pt x="286" y="134"/>
                  </a:lnTo>
                  <a:lnTo>
                    <a:pt x="282" y="116"/>
                  </a:lnTo>
                  <a:lnTo>
                    <a:pt x="273" y="101"/>
                  </a:lnTo>
                  <a:lnTo>
                    <a:pt x="260" y="88"/>
                  </a:lnTo>
                  <a:lnTo>
                    <a:pt x="244" y="79"/>
                  </a:lnTo>
                  <a:lnTo>
                    <a:pt x="231" y="75"/>
                  </a:lnTo>
                  <a:lnTo>
                    <a:pt x="218" y="75"/>
                  </a:lnTo>
                  <a:lnTo>
                    <a:pt x="207" y="77"/>
                  </a:lnTo>
                  <a:lnTo>
                    <a:pt x="194" y="83"/>
                  </a:lnTo>
                  <a:lnTo>
                    <a:pt x="185" y="88"/>
                  </a:lnTo>
                  <a:lnTo>
                    <a:pt x="174" y="97"/>
                  </a:lnTo>
                  <a:lnTo>
                    <a:pt x="167" y="107"/>
                  </a:lnTo>
                  <a:lnTo>
                    <a:pt x="161" y="119"/>
                  </a:lnTo>
                  <a:lnTo>
                    <a:pt x="154" y="132"/>
                  </a:lnTo>
                  <a:lnTo>
                    <a:pt x="135" y="167"/>
                  </a:lnTo>
                  <a:lnTo>
                    <a:pt x="110" y="220"/>
                  </a:lnTo>
                  <a:lnTo>
                    <a:pt x="80" y="284"/>
                  </a:lnTo>
                  <a:lnTo>
                    <a:pt x="51" y="356"/>
                  </a:lnTo>
                  <a:lnTo>
                    <a:pt x="25" y="431"/>
                  </a:lnTo>
                  <a:lnTo>
                    <a:pt x="7" y="503"/>
                  </a:lnTo>
                  <a:lnTo>
                    <a:pt x="0" y="567"/>
                  </a:lnTo>
                  <a:lnTo>
                    <a:pt x="0" y="580"/>
                  </a:lnTo>
                  <a:lnTo>
                    <a:pt x="2" y="592"/>
                  </a:lnTo>
                  <a:lnTo>
                    <a:pt x="5" y="603"/>
                  </a:lnTo>
                  <a:lnTo>
                    <a:pt x="11" y="614"/>
                  </a:lnTo>
                  <a:lnTo>
                    <a:pt x="20" y="624"/>
                  </a:lnTo>
                  <a:lnTo>
                    <a:pt x="29" y="631"/>
                  </a:lnTo>
                  <a:lnTo>
                    <a:pt x="40" y="636"/>
                  </a:lnTo>
                  <a:lnTo>
                    <a:pt x="53" y="640"/>
                  </a:lnTo>
                  <a:lnTo>
                    <a:pt x="66" y="640"/>
                  </a:lnTo>
                  <a:lnTo>
                    <a:pt x="79" y="638"/>
                  </a:lnTo>
                  <a:lnTo>
                    <a:pt x="90" y="635"/>
                  </a:lnTo>
                  <a:lnTo>
                    <a:pt x="101" y="629"/>
                  </a:lnTo>
                  <a:lnTo>
                    <a:pt x="110" y="620"/>
                  </a:lnTo>
                  <a:lnTo>
                    <a:pt x="117" y="611"/>
                  </a:lnTo>
                  <a:lnTo>
                    <a:pt x="123" y="600"/>
                  </a:lnTo>
                  <a:lnTo>
                    <a:pt x="126" y="587"/>
                  </a:lnTo>
                  <a:lnTo>
                    <a:pt x="128" y="569"/>
                  </a:lnTo>
                  <a:lnTo>
                    <a:pt x="130" y="548"/>
                  </a:lnTo>
                  <a:lnTo>
                    <a:pt x="132" y="530"/>
                  </a:lnTo>
                  <a:lnTo>
                    <a:pt x="134" y="512"/>
                  </a:lnTo>
                  <a:lnTo>
                    <a:pt x="135" y="514"/>
                  </a:lnTo>
                  <a:lnTo>
                    <a:pt x="137" y="515"/>
                  </a:lnTo>
                  <a:lnTo>
                    <a:pt x="137" y="517"/>
                  </a:lnTo>
                  <a:lnTo>
                    <a:pt x="139" y="519"/>
                  </a:lnTo>
                  <a:lnTo>
                    <a:pt x="148" y="528"/>
                  </a:lnTo>
                  <a:lnTo>
                    <a:pt x="159" y="534"/>
                  </a:lnTo>
                  <a:lnTo>
                    <a:pt x="172" y="539"/>
                  </a:lnTo>
                  <a:lnTo>
                    <a:pt x="183" y="541"/>
                  </a:lnTo>
                  <a:lnTo>
                    <a:pt x="196" y="539"/>
                  </a:lnTo>
                  <a:lnTo>
                    <a:pt x="207" y="537"/>
                  </a:lnTo>
                  <a:lnTo>
                    <a:pt x="218" y="532"/>
                  </a:lnTo>
                  <a:lnTo>
                    <a:pt x="229" y="525"/>
                  </a:lnTo>
                  <a:lnTo>
                    <a:pt x="233" y="521"/>
                  </a:lnTo>
                  <a:lnTo>
                    <a:pt x="240" y="512"/>
                  </a:lnTo>
                  <a:lnTo>
                    <a:pt x="253" y="499"/>
                  </a:lnTo>
                  <a:lnTo>
                    <a:pt x="267" y="482"/>
                  </a:lnTo>
                  <a:lnTo>
                    <a:pt x="284" y="466"/>
                  </a:lnTo>
                  <a:lnTo>
                    <a:pt x="300" y="448"/>
                  </a:lnTo>
                  <a:lnTo>
                    <a:pt x="315" y="431"/>
                  </a:lnTo>
                  <a:lnTo>
                    <a:pt x="326" y="416"/>
                  </a:lnTo>
                  <a:lnTo>
                    <a:pt x="324" y="429"/>
                  </a:lnTo>
                  <a:lnTo>
                    <a:pt x="320" y="440"/>
                  </a:lnTo>
                  <a:lnTo>
                    <a:pt x="319" y="453"/>
                  </a:lnTo>
                  <a:lnTo>
                    <a:pt x="315" y="466"/>
                  </a:lnTo>
                  <a:lnTo>
                    <a:pt x="315" y="473"/>
                  </a:lnTo>
                  <a:lnTo>
                    <a:pt x="315" y="488"/>
                  </a:lnTo>
                  <a:lnTo>
                    <a:pt x="317" y="506"/>
                  </a:lnTo>
                  <a:lnTo>
                    <a:pt x="320" y="521"/>
                  </a:lnTo>
                  <a:lnTo>
                    <a:pt x="328" y="532"/>
                  </a:lnTo>
                  <a:lnTo>
                    <a:pt x="337" y="541"/>
                  </a:lnTo>
                  <a:lnTo>
                    <a:pt x="348" y="547"/>
                  </a:lnTo>
                  <a:lnTo>
                    <a:pt x="359" y="552"/>
                  </a:lnTo>
                  <a:lnTo>
                    <a:pt x="372" y="554"/>
                  </a:lnTo>
                  <a:lnTo>
                    <a:pt x="385" y="554"/>
                  </a:lnTo>
                  <a:lnTo>
                    <a:pt x="396" y="550"/>
                  </a:lnTo>
                  <a:lnTo>
                    <a:pt x="408" y="545"/>
                  </a:lnTo>
                  <a:lnTo>
                    <a:pt x="414" y="539"/>
                  </a:lnTo>
                  <a:lnTo>
                    <a:pt x="429" y="521"/>
                  </a:lnTo>
                  <a:lnTo>
                    <a:pt x="451" y="497"/>
                  </a:lnTo>
                  <a:lnTo>
                    <a:pt x="478" y="466"/>
                  </a:lnTo>
                  <a:lnTo>
                    <a:pt x="507" y="433"/>
                  </a:lnTo>
                  <a:lnTo>
                    <a:pt x="537" y="400"/>
                  </a:lnTo>
                  <a:lnTo>
                    <a:pt x="562" y="369"/>
                  </a:lnTo>
                  <a:lnTo>
                    <a:pt x="584" y="343"/>
                  </a:lnTo>
                  <a:lnTo>
                    <a:pt x="586" y="354"/>
                  </a:lnTo>
                  <a:lnTo>
                    <a:pt x="592" y="365"/>
                  </a:lnTo>
                  <a:lnTo>
                    <a:pt x="597" y="374"/>
                  </a:lnTo>
                  <a:lnTo>
                    <a:pt x="605" y="382"/>
                  </a:lnTo>
                  <a:lnTo>
                    <a:pt x="614" y="389"/>
                  </a:lnTo>
                  <a:lnTo>
                    <a:pt x="623" y="394"/>
                  </a:lnTo>
                  <a:lnTo>
                    <a:pt x="634" y="396"/>
                  </a:lnTo>
                  <a:lnTo>
                    <a:pt x="647" y="398"/>
                  </a:lnTo>
                  <a:lnTo>
                    <a:pt x="660" y="396"/>
                  </a:lnTo>
                  <a:lnTo>
                    <a:pt x="671" y="393"/>
                  </a:lnTo>
                  <a:lnTo>
                    <a:pt x="682" y="387"/>
                  </a:lnTo>
                  <a:lnTo>
                    <a:pt x="693" y="380"/>
                  </a:lnTo>
                  <a:lnTo>
                    <a:pt x="700" y="371"/>
                  </a:lnTo>
                  <a:lnTo>
                    <a:pt x="705" y="360"/>
                  </a:lnTo>
                  <a:lnTo>
                    <a:pt x="709" y="347"/>
                  </a:lnTo>
                  <a:lnTo>
                    <a:pt x="711" y="334"/>
                  </a:lnTo>
                  <a:lnTo>
                    <a:pt x="715" y="299"/>
                  </a:lnTo>
                  <a:lnTo>
                    <a:pt x="722" y="259"/>
                  </a:lnTo>
                  <a:lnTo>
                    <a:pt x="731" y="213"/>
                  </a:lnTo>
                  <a:lnTo>
                    <a:pt x="742" y="169"/>
                  </a:lnTo>
                  <a:lnTo>
                    <a:pt x="753" y="130"/>
                  </a:lnTo>
                  <a:lnTo>
                    <a:pt x="762" y="97"/>
                  </a:lnTo>
                  <a:lnTo>
                    <a:pt x="769" y="74"/>
                  </a:lnTo>
                  <a:lnTo>
                    <a:pt x="771" y="66"/>
                  </a:lnTo>
                  <a:lnTo>
                    <a:pt x="771" y="53"/>
                  </a:lnTo>
                  <a:lnTo>
                    <a:pt x="768" y="39"/>
                  </a:lnTo>
                  <a:lnTo>
                    <a:pt x="760" y="28"/>
                  </a:lnTo>
                  <a:lnTo>
                    <a:pt x="751" y="19"/>
                  </a:lnTo>
                  <a:close/>
                </a:path>
              </a:pathLst>
            </a:custGeom>
            <a:solidFill>
              <a:srgbClr val="F2CC0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85" name="Freeform 53">
              <a:extLst>
                <a:ext uri="{FF2B5EF4-FFF2-40B4-BE49-F238E27FC236}">
                  <a16:creationId xmlns:a16="http://schemas.microsoft.com/office/drawing/2014/main" id="{3B8C8865-2720-972B-4E09-D161393AEA1B}"/>
                </a:ext>
              </a:extLst>
            </p:cNvPr>
            <p:cNvSpPr>
              <a:spLocks/>
            </p:cNvSpPr>
            <p:nvPr/>
          </p:nvSpPr>
          <p:spPr bwMode="auto">
            <a:xfrm>
              <a:off x="2169" y="2882"/>
              <a:ext cx="1" cy="2"/>
            </a:xfrm>
            <a:custGeom>
              <a:avLst/>
              <a:gdLst>
                <a:gd name="T0" fmla="*/ 0 w 2"/>
                <a:gd name="T1" fmla="*/ 4 h 6"/>
                <a:gd name="T2" fmla="*/ 2 w 2"/>
                <a:gd name="T3" fmla="*/ 0 h 6"/>
                <a:gd name="T4" fmla="*/ 2 w 2"/>
                <a:gd name="T5" fmla="*/ 2 h 6"/>
                <a:gd name="T6" fmla="*/ 2 w 2"/>
                <a:gd name="T7" fmla="*/ 2 h 6"/>
                <a:gd name="T8" fmla="*/ 0 w 2"/>
                <a:gd name="T9" fmla="*/ 4 h 6"/>
                <a:gd name="T10" fmla="*/ 0 w 2"/>
                <a:gd name="T11" fmla="*/ 6 h 6"/>
                <a:gd name="T12" fmla="*/ 0 w 2"/>
                <a:gd name="T13" fmla="*/ 4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0" y="4"/>
                  </a:moveTo>
                  <a:lnTo>
                    <a:pt x="2" y="0"/>
                  </a:lnTo>
                  <a:lnTo>
                    <a:pt x="2" y="2"/>
                  </a:lnTo>
                  <a:lnTo>
                    <a:pt x="2" y="2"/>
                  </a:lnTo>
                  <a:lnTo>
                    <a:pt x="0" y="4"/>
                  </a:lnTo>
                  <a:lnTo>
                    <a:pt x="0" y="6"/>
                  </a:lnTo>
                  <a:lnTo>
                    <a:pt x="0" y="4"/>
                  </a:lnTo>
                  <a:close/>
                </a:path>
              </a:pathLst>
            </a:custGeom>
            <a:solidFill>
              <a:srgbClr val="F2CC0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86" name="Freeform 54">
              <a:extLst>
                <a:ext uri="{FF2B5EF4-FFF2-40B4-BE49-F238E27FC236}">
                  <a16:creationId xmlns:a16="http://schemas.microsoft.com/office/drawing/2014/main" id="{A858A298-67D2-B970-1861-A9EBCA5401A5}"/>
                </a:ext>
              </a:extLst>
            </p:cNvPr>
            <p:cNvSpPr>
              <a:spLocks/>
            </p:cNvSpPr>
            <p:nvPr/>
          </p:nvSpPr>
          <p:spPr bwMode="auto">
            <a:xfrm>
              <a:off x="2243" y="2844"/>
              <a:ext cx="98" cy="139"/>
            </a:xfrm>
            <a:custGeom>
              <a:avLst/>
              <a:gdLst>
                <a:gd name="T0" fmla="*/ 14 w 196"/>
                <a:gd name="T1" fmla="*/ 0 h 279"/>
                <a:gd name="T2" fmla="*/ 31 w 196"/>
                <a:gd name="T3" fmla="*/ 31 h 279"/>
                <a:gd name="T4" fmla="*/ 44 w 196"/>
                <a:gd name="T5" fmla="*/ 64 h 279"/>
                <a:gd name="T6" fmla="*/ 55 w 196"/>
                <a:gd name="T7" fmla="*/ 95 h 279"/>
                <a:gd name="T8" fmla="*/ 64 w 196"/>
                <a:gd name="T9" fmla="*/ 128 h 279"/>
                <a:gd name="T10" fmla="*/ 75 w 196"/>
                <a:gd name="T11" fmla="*/ 161 h 279"/>
                <a:gd name="T12" fmla="*/ 86 w 196"/>
                <a:gd name="T13" fmla="*/ 193 h 279"/>
                <a:gd name="T14" fmla="*/ 97 w 196"/>
                <a:gd name="T15" fmla="*/ 226 h 279"/>
                <a:gd name="T16" fmla="*/ 111 w 196"/>
                <a:gd name="T17" fmla="*/ 257 h 279"/>
                <a:gd name="T18" fmla="*/ 121 w 196"/>
                <a:gd name="T19" fmla="*/ 255 h 279"/>
                <a:gd name="T20" fmla="*/ 130 w 196"/>
                <a:gd name="T21" fmla="*/ 251 h 279"/>
                <a:gd name="T22" fmla="*/ 141 w 196"/>
                <a:gd name="T23" fmla="*/ 249 h 279"/>
                <a:gd name="T24" fmla="*/ 150 w 196"/>
                <a:gd name="T25" fmla="*/ 246 h 279"/>
                <a:gd name="T26" fmla="*/ 159 w 196"/>
                <a:gd name="T27" fmla="*/ 244 h 279"/>
                <a:gd name="T28" fmla="*/ 170 w 196"/>
                <a:gd name="T29" fmla="*/ 242 h 279"/>
                <a:gd name="T30" fmla="*/ 179 w 196"/>
                <a:gd name="T31" fmla="*/ 240 h 279"/>
                <a:gd name="T32" fmla="*/ 190 w 196"/>
                <a:gd name="T33" fmla="*/ 240 h 279"/>
                <a:gd name="T34" fmla="*/ 192 w 196"/>
                <a:gd name="T35" fmla="*/ 244 h 279"/>
                <a:gd name="T36" fmla="*/ 194 w 196"/>
                <a:gd name="T37" fmla="*/ 248 h 279"/>
                <a:gd name="T38" fmla="*/ 196 w 196"/>
                <a:gd name="T39" fmla="*/ 251 h 279"/>
                <a:gd name="T40" fmla="*/ 196 w 196"/>
                <a:gd name="T41" fmla="*/ 255 h 279"/>
                <a:gd name="T42" fmla="*/ 183 w 196"/>
                <a:gd name="T43" fmla="*/ 259 h 279"/>
                <a:gd name="T44" fmla="*/ 172 w 196"/>
                <a:gd name="T45" fmla="*/ 262 h 279"/>
                <a:gd name="T46" fmla="*/ 159 w 196"/>
                <a:gd name="T47" fmla="*/ 266 h 279"/>
                <a:gd name="T48" fmla="*/ 148 w 196"/>
                <a:gd name="T49" fmla="*/ 270 h 279"/>
                <a:gd name="T50" fmla="*/ 135 w 196"/>
                <a:gd name="T51" fmla="*/ 273 h 279"/>
                <a:gd name="T52" fmla="*/ 122 w 196"/>
                <a:gd name="T53" fmla="*/ 275 h 279"/>
                <a:gd name="T54" fmla="*/ 111 w 196"/>
                <a:gd name="T55" fmla="*/ 277 h 279"/>
                <a:gd name="T56" fmla="*/ 99 w 196"/>
                <a:gd name="T57" fmla="*/ 279 h 279"/>
                <a:gd name="T58" fmla="*/ 84 w 196"/>
                <a:gd name="T59" fmla="*/ 246 h 279"/>
                <a:gd name="T60" fmla="*/ 71 w 196"/>
                <a:gd name="T61" fmla="*/ 213 h 279"/>
                <a:gd name="T62" fmla="*/ 60 w 196"/>
                <a:gd name="T63" fmla="*/ 178 h 279"/>
                <a:gd name="T64" fmla="*/ 51 w 196"/>
                <a:gd name="T65" fmla="*/ 143 h 279"/>
                <a:gd name="T66" fmla="*/ 40 w 196"/>
                <a:gd name="T67" fmla="*/ 108 h 279"/>
                <a:gd name="T68" fmla="*/ 29 w 196"/>
                <a:gd name="T69" fmla="*/ 73 h 279"/>
                <a:gd name="T70" fmla="*/ 16 w 196"/>
                <a:gd name="T71" fmla="*/ 40 h 279"/>
                <a:gd name="T72" fmla="*/ 0 w 196"/>
                <a:gd name="T73" fmla="*/ 7 h 279"/>
                <a:gd name="T74" fmla="*/ 14 w 196"/>
                <a:gd name="T75" fmla="*/ 0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6" h="279">
                  <a:moveTo>
                    <a:pt x="14" y="0"/>
                  </a:moveTo>
                  <a:lnTo>
                    <a:pt x="31" y="31"/>
                  </a:lnTo>
                  <a:lnTo>
                    <a:pt x="44" y="64"/>
                  </a:lnTo>
                  <a:lnTo>
                    <a:pt x="55" y="95"/>
                  </a:lnTo>
                  <a:lnTo>
                    <a:pt x="64" y="128"/>
                  </a:lnTo>
                  <a:lnTo>
                    <a:pt x="75" y="161"/>
                  </a:lnTo>
                  <a:lnTo>
                    <a:pt x="86" y="193"/>
                  </a:lnTo>
                  <a:lnTo>
                    <a:pt x="97" y="226"/>
                  </a:lnTo>
                  <a:lnTo>
                    <a:pt x="111" y="257"/>
                  </a:lnTo>
                  <a:lnTo>
                    <a:pt x="121" y="255"/>
                  </a:lnTo>
                  <a:lnTo>
                    <a:pt x="130" y="251"/>
                  </a:lnTo>
                  <a:lnTo>
                    <a:pt x="141" y="249"/>
                  </a:lnTo>
                  <a:lnTo>
                    <a:pt x="150" y="246"/>
                  </a:lnTo>
                  <a:lnTo>
                    <a:pt x="159" y="244"/>
                  </a:lnTo>
                  <a:lnTo>
                    <a:pt x="170" y="242"/>
                  </a:lnTo>
                  <a:lnTo>
                    <a:pt x="179" y="240"/>
                  </a:lnTo>
                  <a:lnTo>
                    <a:pt x="190" y="240"/>
                  </a:lnTo>
                  <a:lnTo>
                    <a:pt x="192" y="244"/>
                  </a:lnTo>
                  <a:lnTo>
                    <a:pt x="194" y="248"/>
                  </a:lnTo>
                  <a:lnTo>
                    <a:pt x="196" y="251"/>
                  </a:lnTo>
                  <a:lnTo>
                    <a:pt x="196" y="255"/>
                  </a:lnTo>
                  <a:lnTo>
                    <a:pt x="183" y="259"/>
                  </a:lnTo>
                  <a:lnTo>
                    <a:pt x="172" y="262"/>
                  </a:lnTo>
                  <a:lnTo>
                    <a:pt x="159" y="266"/>
                  </a:lnTo>
                  <a:lnTo>
                    <a:pt x="148" y="270"/>
                  </a:lnTo>
                  <a:lnTo>
                    <a:pt x="135" y="273"/>
                  </a:lnTo>
                  <a:lnTo>
                    <a:pt x="122" y="275"/>
                  </a:lnTo>
                  <a:lnTo>
                    <a:pt x="111" y="277"/>
                  </a:lnTo>
                  <a:lnTo>
                    <a:pt x="99" y="279"/>
                  </a:lnTo>
                  <a:lnTo>
                    <a:pt x="84" y="246"/>
                  </a:lnTo>
                  <a:lnTo>
                    <a:pt x="71" y="213"/>
                  </a:lnTo>
                  <a:lnTo>
                    <a:pt x="60" y="178"/>
                  </a:lnTo>
                  <a:lnTo>
                    <a:pt x="51" y="143"/>
                  </a:lnTo>
                  <a:lnTo>
                    <a:pt x="40" y="108"/>
                  </a:lnTo>
                  <a:lnTo>
                    <a:pt x="29" y="73"/>
                  </a:lnTo>
                  <a:lnTo>
                    <a:pt x="16" y="40"/>
                  </a:lnTo>
                  <a:lnTo>
                    <a:pt x="0" y="7"/>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87" name="Freeform 55">
              <a:extLst>
                <a:ext uri="{FF2B5EF4-FFF2-40B4-BE49-F238E27FC236}">
                  <a16:creationId xmlns:a16="http://schemas.microsoft.com/office/drawing/2014/main" id="{526E4246-B8F0-D2B3-3A21-DFA221DBEF5F}"/>
                </a:ext>
              </a:extLst>
            </p:cNvPr>
            <p:cNvSpPr>
              <a:spLocks/>
            </p:cNvSpPr>
            <p:nvPr/>
          </p:nvSpPr>
          <p:spPr bwMode="auto">
            <a:xfrm>
              <a:off x="2088" y="2872"/>
              <a:ext cx="79" cy="100"/>
            </a:xfrm>
            <a:custGeom>
              <a:avLst/>
              <a:gdLst>
                <a:gd name="T0" fmla="*/ 124 w 157"/>
                <a:gd name="T1" fmla="*/ 20 h 202"/>
                <a:gd name="T2" fmla="*/ 99 w 157"/>
                <a:gd name="T3" fmla="*/ 20 h 202"/>
                <a:gd name="T4" fmla="*/ 73 w 157"/>
                <a:gd name="T5" fmla="*/ 26 h 202"/>
                <a:gd name="T6" fmla="*/ 53 w 157"/>
                <a:gd name="T7" fmla="*/ 42 h 202"/>
                <a:gd name="T8" fmla="*/ 36 w 157"/>
                <a:gd name="T9" fmla="*/ 62 h 202"/>
                <a:gd name="T10" fmla="*/ 24 w 157"/>
                <a:gd name="T11" fmla="*/ 84 h 202"/>
                <a:gd name="T12" fmla="*/ 14 w 157"/>
                <a:gd name="T13" fmla="*/ 108 h 202"/>
                <a:gd name="T14" fmla="*/ 27 w 157"/>
                <a:gd name="T15" fmla="*/ 150 h 202"/>
                <a:gd name="T16" fmla="*/ 57 w 157"/>
                <a:gd name="T17" fmla="*/ 183 h 202"/>
                <a:gd name="T18" fmla="*/ 79 w 157"/>
                <a:gd name="T19" fmla="*/ 182 h 202"/>
                <a:gd name="T20" fmla="*/ 97 w 157"/>
                <a:gd name="T21" fmla="*/ 172 h 202"/>
                <a:gd name="T22" fmla="*/ 115 w 157"/>
                <a:gd name="T23" fmla="*/ 158 h 202"/>
                <a:gd name="T24" fmla="*/ 130 w 157"/>
                <a:gd name="T25" fmla="*/ 141 h 202"/>
                <a:gd name="T26" fmla="*/ 139 w 157"/>
                <a:gd name="T27" fmla="*/ 108 h 202"/>
                <a:gd name="T28" fmla="*/ 134 w 157"/>
                <a:gd name="T29" fmla="*/ 75 h 202"/>
                <a:gd name="T30" fmla="*/ 113 w 157"/>
                <a:gd name="T31" fmla="*/ 53 h 202"/>
                <a:gd name="T32" fmla="*/ 113 w 157"/>
                <a:gd name="T33" fmla="*/ 31 h 202"/>
                <a:gd name="T34" fmla="*/ 141 w 157"/>
                <a:gd name="T35" fmla="*/ 44 h 202"/>
                <a:gd name="T36" fmla="*/ 156 w 157"/>
                <a:gd name="T37" fmla="*/ 70 h 202"/>
                <a:gd name="T38" fmla="*/ 156 w 157"/>
                <a:gd name="T39" fmla="*/ 132 h 202"/>
                <a:gd name="T40" fmla="*/ 119 w 157"/>
                <a:gd name="T41" fmla="*/ 182 h 202"/>
                <a:gd name="T42" fmla="*/ 101 w 157"/>
                <a:gd name="T43" fmla="*/ 193 h 202"/>
                <a:gd name="T44" fmla="*/ 82 w 157"/>
                <a:gd name="T45" fmla="*/ 200 h 202"/>
                <a:gd name="T46" fmla="*/ 62 w 157"/>
                <a:gd name="T47" fmla="*/ 202 h 202"/>
                <a:gd name="T48" fmla="*/ 42 w 157"/>
                <a:gd name="T49" fmla="*/ 196 h 202"/>
                <a:gd name="T50" fmla="*/ 14 w 157"/>
                <a:gd name="T51" fmla="*/ 165 h 202"/>
                <a:gd name="T52" fmla="*/ 0 w 157"/>
                <a:gd name="T53" fmla="*/ 127 h 202"/>
                <a:gd name="T54" fmla="*/ 3 w 157"/>
                <a:gd name="T55" fmla="*/ 86 h 202"/>
                <a:gd name="T56" fmla="*/ 16 w 157"/>
                <a:gd name="T57" fmla="*/ 55 h 202"/>
                <a:gd name="T58" fmla="*/ 38 w 157"/>
                <a:gd name="T59" fmla="*/ 29 h 202"/>
                <a:gd name="T60" fmla="*/ 66 w 157"/>
                <a:gd name="T61" fmla="*/ 9 h 202"/>
                <a:gd name="T62" fmla="*/ 80 w 157"/>
                <a:gd name="T63" fmla="*/ 4 h 202"/>
                <a:gd name="T64" fmla="*/ 99 w 157"/>
                <a:gd name="T65" fmla="*/ 0 h 202"/>
                <a:gd name="T66" fmla="*/ 115 w 157"/>
                <a:gd name="T67" fmla="*/ 4 h 202"/>
                <a:gd name="T68" fmla="*/ 124 w 157"/>
                <a:gd name="T69" fmla="*/ 17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7" h="202">
                  <a:moveTo>
                    <a:pt x="124" y="17"/>
                  </a:moveTo>
                  <a:lnTo>
                    <a:pt x="124" y="20"/>
                  </a:lnTo>
                  <a:lnTo>
                    <a:pt x="112" y="20"/>
                  </a:lnTo>
                  <a:lnTo>
                    <a:pt x="99" y="20"/>
                  </a:lnTo>
                  <a:lnTo>
                    <a:pt x="86" y="20"/>
                  </a:lnTo>
                  <a:lnTo>
                    <a:pt x="73" y="26"/>
                  </a:lnTo>
                  <a:lnTo>
                    <a:pt x="64" y="35"/>
                  </a:lnTo>
                  <a:lnTo>
                    <a:pt x="53" y="42"/>
                  </a:lnTo>
                  <a:lnTo>
                    <a:pt x="46" y="53"/>
                  </a:lnTo>
                  <a:lnTo>
                    <a:pt x="36" y="62"/>
                  </a:lnTo>
                  <a:lnTo>
                    <a:pt x="29" y="73"/>
                  </a:lnTo>
                  <a:lnTo>
                    <a:pt x="24" y="84"/>
                  </a:lnTo>
                  <a:lnTo>
                    <a:pt x="18" y="95"/>
                  </a:lnTo>
                  <a:lnTo>
                    <a:pt x="14" y="108"/>
                  </a:lnTo>
                  <a:lnTo>
                    <a:pt x="20" y="128"/>
                  </a:lnTo>
                  <a:lnTo>
                    <a:pt x="27" y="150"/>
                  </a:lnTo>
                  <a:lnTo>
                    <a:pt x="40" y="169"/>
                  </a:lnTo>
                  <a:lnTo>
                    <a:pt x="57" y="183"/>
                  </a:lnTo>
                  <a:lnTo>
                    <a:pt x="68" y="183"/>
                  </a:lnTo>
                  <a:lnTo>
                    <a:pt x="79" y="182"/>
                  </a:lnTo>
                  <a:lnTo>
                    <a:pt x="88" y="178"/>
                  </a:lnTo>
                  <a:lnTo>
                    <a:pt x="97" y="172"/>
                  </a:lnTo>
                  <a:lnTo>
                    <a:pt x="106" y="165"/>
                  </a:lnTo>
                  <a:lnTo>
                    <a:pt x="115" y="158"/>
                  </a:lnTo>
                  <a:lnTo>
                    <a:pt x="123" y="149"/>
                  </a:lnTo>
                  <a:lnTo>
                    <a:pt x="130" y="141"/>
                  </a:lnTo>
                  <a:lnTo>
                    <a:pt x="137" y="125"/>
                  </a:lnTo>
                  <a:lnTo>
                    <a:pt x="139" y="108"/>
                  </a:lnTo>
                  <a:lnTo>
                    <a:pt x="137" y="92"/>
                  </a:lnTo>
                  <a:lnTo>
                    <a:pt x="134" y="75"/>
                  </a:lnTo>
                  <a:lnTo>
                    <a:pt x="128" y="62"/>
                  </a:lnTo>
                  <a:lnTo>
                    <a:pt x="113" y="53"/>
                  </a:lnTo>
                  <a:lnTo>
                    <a:pt x="106" y="44"/>
                  </a:lnTo>
                  <a:lnTo>
                    <a:pt x="113" y="31"/>
                  </a:lnTo>
                  <a:lnTo>
                    <a:pt x="128" y="35"/>
                  </a:lnTo>
                  <a:lnTo>
                    <a:pt x="141" y="44"/>
                  </a:lnTo>
                  <a:lnTo>
                    <a:pt x="148" y="57"/>
                  </a:lnTo>
                  <a:lnTo>
                    <a:pt x="156" y="70"/>
                  </a:lnTo>
                  <a:lnTo>
                    <a:pt x="157" y="101"/>
                  </a:lnTo>
                  <a:lnTo>
                    <a:pt x="156" y="132"/>
                  </a:lnTo>
                  <a:lnTo>
                    <a:pt x="143" y="161"/>
                  </a:lnTo>
                  <a:lnTo>
                    <a:pt x="119" y="182"/>
                  </a:lnTo>
                  <a:lnTo>
                    <a:pt x="110" y="187"/>
                  </a:lnTo>
                  <a:lnTo>
                    <a:pt x="101" y="193"/>
                  </a:lnTo>
                  <a:lnTo>
                    <a:pt x="91" y="196"/>
                  </a:lnTo>
                  <a:lnTo>
                    <a:pt x="82" y="200"/>
                  </a:lnTo>
                  <a:lnTo>
                    <a:pt x="71" y="202"/>
                  </a:lnTo>
                  <a:lnTo>
                    <a:pt x="62" y="202"/>
                  </a:lnTo>
                  <a:lnTo>
                    <a:pt x="53" y="200"/>
                  </a:lnTo>
                  <a:lnTo>
                    <a:pt x="42" y="196"/>
                  </a:lnTo>
                  <a:lnTo>
                    <a:pt x="25" y="182"/>
                  </a:lnTo>
                  <a:lnTo>
                    <a:pt x="14" y="165"/>
                  </a:lnTo>
                  <a:lnTo>
                    <a:pt x="7" y="147"/>
                  </a:lnTo>
                  <a:lnTo>
                    <a:pt x="0" y="127"/>
                  </a:lnTo>
                  <a:lnTo>
                    <a:pt x="0" y="105"/>
                  </a:lnTo>
                  <a:lnTo>
                    <a:pt x="3" y="86"/>
                  </a:lnTo>
                  <a:lnTo>
                    <a:pt x="9" y="70"/>
                  </a:lnTo>
                  <a:lnTo>
                    <a:pt x="16" y="55"/>
                  </a:lnTo>
                  <a:lnTo>
                    <a:pt x="25" y="42"/>
                  </a:lnTo>
                  <a:lnTo>
                    <a:pt x="38" y="29"/>
                  </a:lnTo>
                  <a:lnTo>
                    <a:pt x="51" y="18"/>
                  </a:lnTo>
                  <a:lnTo>
                    <a:pt x="66" y="9"/>
                  </a:lnTo>
                  <a:lnTo>
                    <a:pt x="73" y="7"/>
                  </a:lnTo>
                  <a:lnTo>
                    <a:pt x="80" y="4"/>
                  </a:lnTo>
                  <a:lnTo>
                    <a:pt x="90" y="2"/>
                  </a:lnTo>
                  <a:lnTo>
                    <a:pt x="99" y="0"/>
                  </a:lnTo>
                  <a:lnTo>
                    <a:pt x="106" y="0"/>
                  </a:lnTo>
                  <a:lnTo>
                    <a:pt x="115" y="4"/>
                  </a:lnTo>
                  <a:lnTo>
                    <a:pt x="121" y="7"/>
                  </a:lnTo>
                  <a:lnTo>
                    <a:pt x="124"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88" name="Freeform 56">
              <a:extLst>
                <a:ext uri="{FF2B5EF4-FFF2-40B4-BE49-F238E27FC236}">
                  <a16:creationId xmlns:a16="http://schemas.microsoft.com/office/drawing/2014/main" id="{28AA4322-534A-23B5-4355-1DF267D6E2BA}"/>
                </a:ext>
              </a:extLst>
            </p:cNvPr>
            <p:cNvSpPr>
              <a:spLocks/>
            </p:cNvSpPr>
            <p:nvPr/>
          </p:nvSpPr>
          <p:spPr bwMode="auto">
            <a:xfrm>
              <a:off x="2169" y="2884"/>
              <a:ext cx="110" cy="147"/>
            </a:xfrm>
            <a:custGeom>
              <a:avLst/>
              <a:gdLst>
                <a:gd name="T0" fmla="*/ 90 w 222"/>
                <a:gd name="T1" fmla="*/ 33 h 293"/>
                <a:gd name="T2" fmla="*/ 127 w 222"/>
                <a:gd name="T3" fmla="*/ 97 h 293"/>
                <a:gd name="T4" fmla="*/ 163 w 222"/>
                <a:gd name="T5" fmla="*/ 161 h 293"/>
                <a:gd name="T6" fmla="*/ 202 w 222"/>
                <a:gd name="T7" fmla="*/ 223 h 293"/>
                <a:gd name="T8" fmla="*/ 218 w 222"/>
                <a:gd name="T9" fmla="*/ 260 h 293"/>
                <a:gd name="T10" fmla="*/ 207 w 222"/>
                <a:gd name="T11" fmla="*/ 260 h 293"/>
                <a:gd name="T12" fmla="*/ 196 w 222"/>
                <a:gd name="T13" fmla="*/ 251 h 293"/>
                <a:gd name="T14" fmla="*/ 183 w 222"/>
                <a:gd name="T15" fmla="*/ 227 h 293"/>
                <a:gd name="T16" fmla="*/ 171 w 222"/>
                <a:gd name="T17" fmla="*/ 201 h 293"/>
                <a:gd name="T18" fmla="*/ 154 w 222"/>
                <a:gd name="T19" fmla="*/ 178 h 293"/>
                <a:gd name="T20" fmla="*/ 132 w 222"/>
                <a:gd name="T21" fmla="*/ 167 h 293"/>
                <a:gd name="T22" fmla="*/ 106 w 222"/>
                <a:gd name="T23" fmla="*/ 165 h 293"/>
                <a:gd name="T24" fmla="*/ 84 w 222"/>
                <a:gd name="T25" fmla="*/ 170 h 293"/>
                <a:gd name="T26" fmla="*/ 68 w 222"/>
                <a:gd name="T27" fmla="*/ 176 h 293"/>
                <a:gd name="T28" fmla="*/ 64 w 222"/>
                <a:gd name="T29" fmla="*/ 172 h 293"/>
                <a:gd name="T30" fmla="*/ 68 w 222"/>
                <a:gd name="T31" fmla="*/ 159 h 293"/>
                <a:gd name="T32" fmla="*/ 77 w 222"/>
                <a:gd name="T33" fmla="*/ 154 h 293"/>
                <a:gd name="T34" fmla="*/ 92 w 222"/>
                <a:gd name="T35" fmla="*/ 152 h 293"/>
                <a:gd name="T36" fmla="*/ 108 w 222"/>
                <a:gd name="T37" fmla="*/ 150 h 293"/>
                <a:gd name="T38" fmla="*/ 123 w 222"/>
                <a:gd name="T39" fmla="*/ 146 h 293"/>
                <a:gd name="T40" fmla="*/ 123 w 222"/>
                <a:gd name="T41" fmla="*/ 132 h 293"/>
                <a:gd name="T42" fmla="*/ 108 w 222"/>
                <a:gd name="T43" fmla="*/ 104 h 293"/>
                <a:gd name="T44" fmla="*/ 97 w 222"/>
                <a:gd name="T45" fmla="*/ 77 h 293"/>
                <a:gd name="T46" fmla="*/ 81 w 222"/>
                <a:gd name="T47" fmla="*/ 51 h 293"/>
                <a:gd name="T48" fmla="*/ 64 w 222"/>
                <a:gd name="T49" fmla="*/ 71 h 293"/>
                <a:gd name="T50" fmla="*/ 48 w 222"/>
                <a:gd name="T51" fmla="*/ 150 h 293"/>
                <a:gd name="T52" fmla="*/ 31 w 222"/>
                <a:gd name="T53" fmla="*/ 229 h 293"/>
                <a:gd name="T54" fmla="*/ 17 w 222"/>
                <a:gd name="T55" fmla="*/ 284 h 293"/>
                <a:gd name="T56" fmla="*/ 7 w 222"/>
                <a:gd name="T57" fmla="*/ 293 h 293"/>
                <a:gd name="T58" fmla="*/ 2 w 222"/>
                <a:gd name="T59" fmla="*/ 288 h 293"/>
                <a:gd name="T60" fmla="*/ 2 w 222"/>
                <a:gd name="T61" fmla="*/ 271 h 293"/>
                <a:gd name="T62" fmla="*/ 15 w 222"/>
                <a:gd name="T63" fmla="*/ 190 h 293"/>
                <a:gd name="T64" fmla="*/ 37 w 222"/>
                <a:gd name="T65" fmla="*/ 84 h 293"/>
                <a:gd name="T66" fmla="*/ 62 w 222"/>
                <a:gd name="T67" fmla="*/ 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22" h="293">
                  <a:moveTo>
                    <a:pt x="73" y="0"/>
                  </a:moveTo>
                  <a:lnTo>
                    <a:pt x="90" y="33"/>
                  </a:lnTo>
                  <a:lnTo>
                    <a:pt x="108" y="66"/>
                  </a:lnTo>
                  <a:lnTo>
                    <a:pt x="127" y="97"/>
                  </a:lnTo>
                  <a:lnTo>
                    <a:pt x="145" y="128"/>
                  </a:lnTo>
                  <a:lnTo>
                    <a:pt x="163" y="161"/>
                  </a:lnTo>
                  <a:lnTo>
                    <a:pt x="182" y="192"/>
                  </a:lnTo>
                  <a:lnTo>
                    <a:pt x="202" y="223"/>
                  </a:lnTo>
                  <a:lnTo>
                    <a:pt x="222" y="256"/>
                  </a:lnTo>
                  <a:lnTo>
                    <a:pt x="218" y="260"/>
                  </a:lnTo>
                  <a:lnTo>
                    <a:pt x="213" y="260"/>
                  </a:lnTo>
                  <a:lnTo>
                    <a:pt x="207" y="260"/>
                  </a:lnTo>
                  <a:lnTo>
                    <a:pt x="204" y="260"/>
                  </a:lnTo>
                  <a:lnTo>
                    <a:pt x="196" y="251"/>
                  </a:lnTo>
                  <a:lnTo>
                    <a:pt x="191" y="240"/>
                  </a:lnTo>
                  <a:lnTo>
                    <a:pt x="183" y="227"/>
                  </a:lnTo>
                  <a:lnTo>
                    <a:pt x="178" y="214"/>
                  </a:lnTo>
                  <a:lnTo>
                    <a:pt x="171" y="201"/>
                  </a:lnTo>
                  <a:lnTo>
                    <a:pt x="163" y="189"/>
                  </a:lnTo>
                  <a:lnTo>
                    <a:pt x="154" y="178"/>
                  </a:lnTo>
                  <a:lnTo>
                    <a:pt x="143" y="170"/>
                  </a:lnTo>
                  <a:lnTo>
                    <a:pt x="132" y="167"/>
                  </a:lnTo>
                  <a:lnTo>
                    <a:pt x="119" y="165"/>
                  </a:lnTo>
                  <a:lnTo>
                    <a:pt x="106" y="165"/>
                  </a:lnTo>
                  <a:lnTo>
                    <a:pt x="94" y="168"/>
                  </a:lnTo>
                  <a:lnTo>
                    <a:pt x="84" y="170"/>
                  </a:lnTo>
                  <a:lnTo>
                    <a:pt x="75" y="174"/>
                  </a:lnTo>
                  <a:lnTo>
                    <a:pt x="68" y="176"/>
                  </a:lnTo>
                  <a:lnTo>
                    <a:pt x="66" y="178"/>
                  </a:lnTo>
                  <a:lnTo>
                    <a:pt x="64" y="172"/>
                  </a:lnTo>
                  <a:lnTo>
                    <a:pt x="66" y="165"/>
                  </a:lnTo>
                  <a:lnTo>
                    <a:pt x="68" y="159"/>
                  </a:lnTo>
                  <a:lnTo>
                    <a:pt x="70" y="156"/>
                  </a:lnTo>
                  <a:lnTo>
                    <a:pt x="77" y="154"/>
                  </a:lnTo>
                  <a:lnTo>
                    <a:pt x="84" y="154"/>
                  </a:lnTo>
                  <a:lnTo>
                    <a:pt x="92" y="152"/>
                  </a:lnTo>
                  <a:lnTo>
                    <a:pt x="101" y="152"/>
                  </a:lnTo>
                  <a:lnTo>
                    <a:pt x="108" y="150"/>
                  </a:lnTo>
                  <a:lnTo>
                    <a:pt x="116" y="148"/>
                  </a:lnTo>
                  <a:lnTo>
                    <a:pt x="123" y="146"/>
                  </a:lnTo>
                  <a:lnTo>
                    <a:pt x="130" y="145"/>
                  </a:lnTo>
                  <a:lnTo>
                    <a:pt x="123" y="132"/>
                  </a:lnTo>
                  <a:lnTo>
                    <a:pt x="116" y="117"/>
                  </a:lnTo>
                  <a:lnTo>
                    <a:pt x="108" y="104"/>
                  </a:lnTo>
                  <a:lnTo>
                    <a:pt x="103" y="91"/>
                  </a:lnTo>
                  <a:lnTo>
                    <a:pt x="97" y="77"/>
                  </a:lnTo>
                  <a:lnTo>
                    <a:pt x="90" y="64"/>
                  </a:lnTo>
                  <a:lnTo>
                    <a:pt x="81" y="51"/>
                  </a:lnTo>
                  <a:lnTo>
                    <a:pt x="72" y="38"/>
                  </a:lnTo>
                  <a:lnTo>
                    <a:pt x="64" y="71"/>
                  </a:lnTo>
                  <a:lnTo>
                    <a:pt x="57" y="110"/>
                  </a:lnTo>
                  <a:lnTo>
                    <a:pt x="48" y="150"/>
                  </a:lnTo>
                  <a:lnTo>
                    <a:pt x="40" y="192"/>
                  </a:lnTo>
                  <a:lnTo>
                    <a:pt x="31" y="229"/>
                  </a:lnTo>
                  <a:lnTo>
                    <a:pt x="24" y="260"/>
                  </a:lnTo>
                  <a:lnTo>
                    <a:pt x="17" y="284"/>
                  </a:lnTo>
                  <a:lnTo>
                    <a:pt x="13" y="293"/>
                  </a:lnTo>
                  <a:lnTo>
                    <a:pt x="7" y="293"/>
                  </a:lnTo>
                  <a:lnTo>
                    <a:pt x="4" y="291"/>
                  </a:lnTo>
                  <a:lnTo>
                    <a:pt x="2" y="288"/>
                  </a:lnTo>
                  <a:lnTo>
                    <a:pt x="0" y="284"/>
                  </a:lnTo>
                  <a:lnTo>
                    <a:pt x="2" y="271"/>
                  </a:lnTo>
                  <a:lnTo>
                    <a:pt x="7" y="238"/>
                  </a:lnTo>
                  <a:lnTo>
                    <a:pt x="15" y="190"/>
                  </a:lnTo>
                  <a:lnTo>
                    <a:pt x="26" y="137"/>
                  </a:lnTo>
                  <a:lnTo>
                    <a:pt x="37" y="84"/>
                  </a:lnTo>
                  <a:lnTo>
                    <a:pt x="50" y="38"/>
                  </a:lnTo>
                  <a:lnTo>
                    <a:pt x="62" y="9"/>
                  </a:lnTo>
                  <a:lnTo>
                    <a:pt x="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44089" name="Freeform 57">
              <a:extLst>
                <a:ext uri="{FF2B5EF4-FFF2-40B4-BE49-F238E27FC236}">
                  <a16:creationId xmlns:a16="http://schemas.microsoft.com/office/drawing/2014/main" id="{D018083C-6047-B6DE-D870-3D89F7E6EC97}"/>
                </a:ext>
              </a:extLst>
            </p:cNvPr>
            <p:cNvSpPr>
              <a:spLocks/>
            </p:cNvSpPr>
            <p:nvPr/>
          </p:nvSpPr>
          <p:spPr bwMode="auto">
            <a:xfrm>
              <a:off x="1959" y="2883"/>
              <a:ext cx="123" cy="194"/>
            </a:xfrm>
            <a:custGeom>
              <a:avLst/>
              <a:gdLst>
                <a:gd name="T0" fmla="*/ 158 w 246"/>
                <a:gd name="T1" fmla="*/ 62 h 389"/>
                <a:gd name="T2" fmla="*/ 143 w 246"/>
                <a:gd name="T3" fmla="*/ 48 h 389"/>
                <a:gd name="T4" fmla="*/ 129 w 246"/>
                <a:gd name="T5" fmla="*/ 33 h 389"/>
                <a:gd name="T6" fmla="*/ 110 w 246"/>
                <a:gd name="T7" fmla="*/ 24 h 389"/>
                <a:gd name="T8" fmla="*/ 88 w 246"/>
                <a:gd name="T9" fmla="*/ 22 h 389"/>
                <a:gd name="T10" fmla="*/ 50 w 246"/>
                <a:gd name="T11" fmla="*/ 57 h 389"/>
                <a:gd name="T12" fmla="*/ 28 w 246"/>
                <a:gd name="T13" fmla="*/ 101 h 389"/>
                <a:gd name="T14" fmla="*/ 19 w 246"/>
                <a:gd name="T15" fmla="*/ 152 h 389"/>
                <a:gd name="T16" fmla="*/ 17 w 246"/>
                <a:gd name="T17" fmla="*/ 204 h 389"/>
                <a:gd name="T18" fmla="*/ 26 w 246"/>
                <a:gd name="T19" fmla="*/ 248 h 389"/>
                <a:gd name="T20" fmla="*/ 39 w 246"/>
                <a:gd name="T21" fmla="*/ 292 h 389"/>
                <a:gd name="T22" fmla="*/ 61 w 246"/>
                <a:gd name="T23" fmla="*/ 330 h 389"/>
                <a:gd name="T24" fmla="*/ 94 w 246"/>
                <a:gd name="T25" fmla="*/ 361 h 389"/>
                <a:gd name="T26" fmla="*/ 114 w 246"/>
                <a:gd name="T27" fmla="*/ 365 h 389"/>
                <a:gd name="T28" fmla="*/ 132 w 246"/>
                <a:gd name="T29" fmla="*/ 369 h 389"/>
                <a:gd name="T30" fmla="*/ 151 w 246"/>
                <a:gd name="T31" fmla="*/ 369 h 389"/>
                <a:gd name="T32" fmla="*/ 169 w 246"/>
                <a:gd name="T33" fmla="*/ 361 h 389"/>
                <a:gd name="T34" fmla="*/ 209 w 246"/>
                <a:gd name="T35" fmla="*/ 315 h 389"/>
                <a:gd name="T36" fmla="*/ 219 w 246"/>
                <a:gd name="T37" fmla="*/ 255 h 389"/>
                <a:gd name="T38" fmla="*/ 209 w 246"/>
                <a:gd name="T39" fmla="*/ 229 h 389"/>
                <a:gd name="T40" fmla="*/ 191 w 246"/>
                <a:gd name="T41" fmla="*/ 209 h 389"/>
                <a:gd name="T42" fmla="*/ 178 w 246"/>
                <a:gd name="T43" fmla="*/ 213 h 389"/>
                <a:gd name="T44" fmla="*/ 160 w 246"/>
                <a:gd name="T45" fmla="*/ 216 h 389"/>
                <a:gd name="T46" fmla="*/ 145 w 246"/>
                <a:gd name="T47" fmla="*/ 220 h 389"/>
                <a:gd name="T48" fmla="*/ 134 w 246"/>
                <a:gd name="T49" fmla="*/ 222 h 389"/>
                <a:gd name="T50" fmla="*/ 132 w 246"/>
                <a:gd name="T51" fmla="*/ 204 h 389"/>
                <a:gd name="T52" fmla="*/ 160 w 246"/>
                <a:gd name="T53" fmla="*/ 194 h 389"/>
                <a:gd name="T54" fmla="*/ 197 w 246"/>
                <a:gd name="T55" fmla="*/ 187 h 389"/>
                <a:gd name="T56" fmla="*/ 231 w 246"/>
                <a:gd name="T57" fmla="*/ 180 h 389"/>
                <a:gd name="T58" fmla="*/ 246 w 246"/>
                <a:gd name="T59" fmla="*/ 182 h 389"/>
                <a:gd name="T60" fmla="*/ 246 w 246"/>
                <a:gd name="T61" fmla="*/ 189 h 389"/>
                <a:gd name="T62" fmla="*/ 226 w 246"/>
                <a:gd name="T63" fmla="*/ 204 h 389"/>
                <a:gd name="T64" fmla="*/ 237 w 246"/>
                <a:gd name="T65" fmla="*/ 240 h 389"/>
                <a:gd name="T66" fmla="*/ 239 w 246"/>
                <a:gd name="T67" fmla="*/ 279 h 389"/>
                <a:gd name="T68" fmla="*/ 231 w 246"/>
                <a:gd name="T69" fmla="*/ 314 h 389"/>
                <a:gd name="T70" fmla="*/ 215 w 246"/>
                <a:gd name="T71" fmla="*/ 345 h 389"/>
                <a:gd name="T72" fmla="*/ 191 w 246"/>
                <a:gd name="T73" fmla="*/ 370 h 389"/>
                <a:gd name="T74" fmla="*/ 162 w 246"/>
                <a:gd name="T75" fmla="*/ 385 h 389"/>
                <a:gd name="T76" fmla="*/ 131 w 246"/>
                <a:gd name="T77" fmla="*/ 389 h 389"/>
                <a:gd name="T78" fmla="*/ 99 w 246"/>
                <a:gd name="T79" fmla="*/ 381 h 389"/>
                <a:gd name="T80" fmla="*/ 72 w 246"/>
                <a:gd name="T81" fmla="*/ 369 h 389"/>
                <a:gd name="T82" fmla="*/ 37 w 246"/>
                <a:gd name="T83" fmla="*/ 326 h 389"/>
                <a:gd name="T84" fmla="*/ 8 w 246"/>
                <a:gd name="T85" fmla="*/ 251 h 389"/>
                <a:gd name="T86" fmla="*/ 0 w 246"/>
                <a:gd name="T87" fmla="*/ 171 h 389"/>
                <a:gd name="T88" fmla="*/ 13 w 246"/>
                <a:gd name="T89" fmla="*/ 92 h 389"/>
                <a:gd name="T90" fmla="*/ 37 w 246"/>
                <a:gd name="T91" fmla="*/ 46 h 389"/>
                <a:gd name="T92" fmla="*/ 52 w 246"/>
                <a:gd name="T93" fmla="*/ 29 h 389"/>
                <a:gd name="T94" fmla="*/ 70 w 246"/>
                <a:gd name="T95" fmla="*/ 15 h 389"/>
                <a:gd name="T96" fmla="*/ 88 w 246"/>
                <a:gd name="T97" fmla="*/ 4 h 389"/>
                <a:gd name="T98" fmla="*/ 110 w 246"/>
                <a:gd name="T99" fmla="*/ 2 h 389"/>
                <a:gd name="T100" fmla="*/ 132 w 246"/>
                <a:gd name="T101" fmla="*/ 11 h 389"/>
                <a:gd name="T102" fmla="*/ 149 w 246"/>
                <a:gd name="T103" fmla="*/ 28 h 389"/>
                <a:gd name="T104" fmla="*/ 164 w 246"/>
                <a:gd name="T105" fmla="*/ 44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46" h="389">
                  <a:moveTo>
                    <a:pt x="169" y="53"/>
                  </a:moveTo>
                  <a:lnTo>
                    <a:pt x="158" y="62"/>
                  </a:lnTo>
                  <a:lnTo>
                    <a:pt x="151" y="55"/>
                  </a:lnTo>
                  <a:lnTo>
                    <a:pt x="143" y="48"/>
                  </a:lnTo>
                  <a:lnTo>
                    <a:pt x="136" y="40"/>
                  </a:lnTo>
                  <a:lnTo>
                    <a:pt x="129" y="33"/>
                  </a:lnTo>
                  <a:lnTo>
                    <a:pt x="120" y="28"/>
                  </a:lnTo>
                  <a:lnTo>
                    <a:pt x="110" y="24"/>
                  </a:lnTo>
                  <a:lnTo>
                    <a:pt x="99" y="22"/>
                  </a:lnTo>
                  <a:lnTo>
                    <a:pt x="88" y="22"/>
                  </a:lnTo>
                  <a:lnTo>
                    <a:pt x="66" y="39"/>
                  </a:lnTo>
                  <a:lnTo>
                    <a:pt x="50" y="57"/>
                  </a:lnTo>
                  <a:lnTo>
                    <a:pt x="37" y="79"/>
                  </a:lnTo>
                  <a:lnTo>
                    <a:pt x="28" y="101"/>
                  </a:lnTo>
                  <a:lnTo>
                    <a:pt x="22" y="127"/>
                  </a:lnTo>
                  <a:lnTo>
                    <a:pt x="19" y="152"/>
                  </a:lnTo>
                  <a:lnTo>
                    <a:pt x="17" y="178"/>
                  </a:lnTo>
                  <a:lnTo>
                    <a:pt x="17" y="204"/>
                  </a:lnTo>
                  <a:lnTo>
                    <a:pt x="21" y="226"/>
                  </a:lnTo>
                  <a:lnTo>
                    <a:pt x="26" y="248"/>
                  </a:lnTo>
                  <a:lnTo>
                    <a:pt x="32" y="270"/>
                  </a:lnTo>
                  <a:lnTo>
                    <a:pt x="39" y="292"/>
                  </a:lnTo>
                  <a:lnTo>
                    <a:pt x="50" y="312"/>
                  </a:lnTo>
                  <a:lnTo>
                    <a:pt x="61" y="330"/>
                  </a:lnTo>
                  <a:lnTo>
                    <a:pt x="76" y="347"/>
                  </a:lnTo>
                  <a:lnTo>
                    <a:pt x="94" y="361"/>
                  </a:lnTo>
                  <a:lnTo>
                    <a:pt x="105" y="363"/>
                  </a:lnTo>
                  <a:lnTo>
                    <a:pt x="114" y="365"/>
                  </a:lnTo>
                  <a:lnTo>
                    <a:pt x="123" y="367"/>
                  </a:lnTo>
                  <a:lnTo>
                    <a:pt x="132" y="369"/>
                  </a:lnTo>
                  <a:lnTo>
                    <a:pt x="142" y="369"/>
                  </a:lnTo>
                  <a:lnTo>
                    <a:pt x="151" y="369"/>
                  </a:lnTo>
                  <a:lnTo>
                    <a:pt x="160" y="365"/>
                  </a:lnTo>
                  <a:lnTo>
                    <a:pt x="169" y="361"/>
                  </a:lnTo>
                  <a:lnTo>
                    <a:pt x="193" y="341"/>
                  </a:lnTo>
                  <a:lnTo>
                    <a:pt x="209" y="315"/>
                  </a:lnTo>
                  <a:lnTo>
                    <a:pt x="217" y="286"/>
                  </a:lnTo>
                  <a:lnTo>
                    <a:pt x="219" y="255"/>
                  </a:lnTo>
                  <a:lnTo>
                    <a:pt x="215" y="242"/>
                  </a:lnTo>
                  <a:lnTo>
                    <a:pt x="209" y="229"/>
                  </a:lnTo>
                  <a:lnTo>
                    <a:pt x="202" y="218"/>
                  </a:lnTo>
                  <a:lnTo>
                    <a:pt x="191" y="209"/>
                  </a:lnTo>
                  <a:lnTo>
                    <a:pt x="186" y="211"/>
                  </a:lnTo>
                  <a:lnTo>
                    <a:pt x="178" y="213"/>
                  </a:lnTo>
                  <a:lnTo>
                    <a:pt x="169" y="215"/>
                  </a:lnTo>
                  <a:lnTo>
                    <a:pt x="160" y="216"/>
                  </a:lnTo>
                  <a:lnTo>
                    <a:pt x="153" y="218"/>
                  </a:lnTo>
                  <a:lnTo>
                    <a:pt x="145" y="220"/>
                  </a:lnTo>
                  <a:lnTo>
                    <a:pt x="138" y="222"/>
                  </a:lnTo>
                  <a:lnTo>
                    <a:pt x="134" y="222"/>
                  </a:lnTo>
                  <a:lnTo>
                    <a:pt x="127" y="209"/>
                  </a:lnTo>
                  <a:lnTo>
                    <a:pt x="132" y="204"/>
                  </a:lnTo>
                  <a:lnTo>
                    <a:pt x="145" y="200"/>
                  </a:lnTo>
                  <a:lnTo>
                    <a:pt x="160" y="194"/>
                  </a:lnTo>
                  <a:lnTo>
                    <a:pt x="178" y="191"/>
                  </a:lnTo>
                  <a:lnTo>
                    <a:pt x="197" y="187"/>
                  </a:lnTo>
                  <a:lnTo>
                    <a:pt x="215" y="183"/>
                  </a:lnTo>
                  <a:lnTo>
                    <a:pt x="231" y="180"/>
                  </a:lnTo>
                  <a:lnTo>
                    <a:pt x="242" y="178"/>
                  </a:lnTo>
                  <a:lnTo>
                    <a:pt x="246" y="182"/>
                  </a:lnTo>
                  <a:lnTo>
                    <a:pt x="246" y="185"/>
                  </a:lnTo>
                  <a:lnTo>
                    <a:pt x="246" y="189"/>
                  </a:lnTo>
                  <a:lnTo>
                    <a:pt x="246" y="193"/>
                  </a:lnTo>
                  <a:lnTo>
                    <a:pt x="226" y="204"/>
                  </a:lnTo>
                  <a:lnTo>
                    <a:pt x="228" y="220"/>
                  </a:lnTo>
                  <a:lnTo>
                    <a:pt x="237" y="240"/>
                  </a:lnTo>
                  <a:lnTo>
                    <a:pt x="241" y="260"/>
                  </a:lnTo>
                  <a:lnTo>
                    <a:pt x="239" y="279"/>
                  </a:lnTo>
                  <a:lnTo>
                    <a:pt x="235" y="297"/>
                  </a:lnTo>
                  <a:lnTo>
                    <a:pt x="231" y="314"/>
                  </a:lnTo>
                  <a:lnTo>
                    <a:pt x="224" y="330"/>
                  </a:lnTo>
                  <a:lnTo>
                    <a:pt x="215" y="345"/>
                  </a:lnTo>
                  <a:lnTo>
                    <a:pt x="204" y="358"/>
                  </a:lnTo>
                  <a:lnTo>
                    <a:pt x="191" y="370"/>
                  </a:lnTo>
                  <a:lnTo>
                    <a:pt x="176" y="380"/>
                  </a:lnTo>
                  <a:lnTo>
                    <a:pt x="162" y="385"/>
                  </a:lnTo>
                  <a:lnTo>
                    <a:pt x="147" y="387"/>
                  </a:lnTo>
                  <a:lnTo>
                    <a:pt x="131" y="389"/>
                  </a:lnTo>
                  <a:lnTo>
                    <a:pt x="116" y="385"/>
                  </a:lnTo>
                  <a:lnTo>
                    <a:pt x="99" y="381"/>
                  </a:lnTo>
                  <a:lnTo>
                    <a:pt x="85" y="376"/>
                  </a:lnTo>
                  <a:lnTo>
                    <a:pt x="72" y="369"/>
                  </a:lnTo>
                  <a:lnTo>
                    <a:pt x="59" y="359"/>
                  </a:lnTo>
                  <a:lnTo>
                    <a:pt x="37" y="326"/>
                  </a:lnTo>
                  <a:lnTo>
                    <a:pt x="21" y="290"/>
                  </a:lnTo>
                  <a:lnTo>
                    <a:pt x="8" y="251"/>
                  </a:lnTo>
                  <a:lnTo>
                    <a:pt x="0" y="211"/>
                  </a:lnTo>
                  <a:lnTo>
                    <a:pt x="0" y="171"/>
                  </a:lnTo>
                  <a:lnTo>
                    <a:pt x="4" y="130"/>
                  </a:lnTo>
                  <a:lnTo>
                    <a:pt x="13" y="92"/>
                  </a:lnTo>
                  <a:lnTo>
                    <a:pt x="30" y="53"/>
                  </a:lnTo>
                  <a:lnTo>
                    <a:pt x="37" y="46"/>
                  </a:lnTo>
                  <a:lnTo>
                    <a:pt x="44" y="37"/>
                  </a:lnTo>
                  <a:lnTo>
                    <a:pt x="52" y="29"/>
                  </a:lnTo>
                  <a:lnTo>
                    <a:pt x="61" y="20"/>
                  </a:lnTo>
                  <a:lnTo>
                    <a:pt x="70" y="15"/>
                  </a:lnTo>
                  <a:lnTo>
                    <a:pt x="79" y="7"/>
                  </a:lnTo>
                  <a:lnTo>
                    <a:pt x="88" y="4"/>
                  </a:lnTo>
                  <a:lnTo>
                    <a:pt x="99" y="0"/>
                  </a:lnTo>
                  <a:lnTo>
                    <a:pt x="110" y="2"/>
                  </a:lnTo>
                  <a:lnTo>
                    <a:pt x="121" y="6"/>
                  </a:lnTo>
                  <a:lnTo>
                    <a:pt x="132" y="11"/>
                  </a:lnTo>
                  <a:lnTo>
                    <a:pt x="142" y="18"/>
                  </a:lnTo>
                  <a:lnTo>
                    <a:pt x="149" y="28"/>
                  </a:lnTo>
                  <a:lnTo>
                    <a:pt x="156" y="35"/>
                  </a:lnTo>
                  <a:lnTo>
                    <a:pt x="164" y="44"/>
                  </a:lnTo>
                  <a:lnTo>
                    <a:pt x="169" y="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2" name="TextBox 1">
            <a:extLst>
              <a:ext uri="{FF2B5EF4-FFF2-40B4-BE49-F238E27FC236}">
                <a16:creationId xmlns:a16="http://schemas.microsoft.com/office/drawing/2014/main" id="{653447CB-EFEC-0904-E9AB-5ECB23C85B8C}"/>
              </a:ext>
            </a:extLst>
          </p:cNvPr>
          <p:cNvSpPr txBox="1"/>
          <p:nvPr/>
        </p:nvSpPr>
        <p:spPr>
          <a:xfrm>
            <a:off x="3287688" y="3607990"/>
            <a:ext cx="5166898" cy="461665"/>
          </a:xfrm>
          <a:prstGeom prst="rect">
            <a:avLst/>
          </a:prstGeom>
          <a:solidFill>
            <a:schemeClr val="accent6"/>
          </a:solidFill>
        </p:spPr>
        <p:txBody>
          <a:bodyPr wrap="square" rtlCol="0">
            <a:spAutoFit/>
          </a:bodyPr>
          <a:lstStyle/>
          <a:p>
            <a:r>
              <a:rPr lang="en-GB" sz="2400" dirty="0"/>
              <a:t>What motivates you to work harder? </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352" y="260648"/>
            <a:ext cx="11809312" cy="654968"/>
          </a:xfrm>
        </p:spPr>
        <p:txBody>
          <a:bodyPr>
            <a:noAutofit/>
          </a:bodyPr>
          <a:lstStyle/>
          <a:p>
            <a:r>
              <a:rPr lang="en-GB" sz="3600" b="1" dirty="0"/>
              <a:t>Underlying Concept of Motivation</a:t>
            </a:r>
          </a:p>
        </p:txBody>
      </p:sp>
      <p:sp>
        <p:nvSpPr>
          <p:cNvPr id="3" name="Content Placeholder 2"/>
          <p:cNvSpPr>
            <a:spLocks noGrp="1"/>
          </p:cNvSpPr>
          <p:nvPr>
            <p:ph idx="1"/>
          </p:nvPr>
        </p:nvSpPr>
        <p:spPr>
          <a:xfrm>
            <a:off x="191344" y="1269053"/>
            <a:ext cx="11953328" cy="2880028"/>
          </a:xfrm>
        </p:spPr>
        <p:txBody>
          <a:bodyPr/>
          <a:lstStyle/>
          <a:p>
            <a:r>
              <a:rPr lang="en-GB" dirty="0"/>
              <a:t>The concept of motivation suggests that a person’s performance depends upon two factors;</a:t>
            </a:r>
          </a:p>
          <a:p>
            <a:endParaRPr lang="en-GB" dirty="0"/>
          </a:p>
          <a:p>
            <a:pPr marL="0" indent="0">
              <a:buNone/>
            </a:pPr>
            <a:r>
              <a:rPr lang="en-GB" dirty="0"/>
              <a:t>1- Person’s abilities.</a:t>
            </a:r>
          </a:p>
          <a:p>
            <a:pPr marL="0" indent="0">
              <a:buNone/>
            </a:pPr>
            <a:r>
              <a:rPr lang="en-GB" dirty="0"/>
              <a:t>2- Motivation.</a:t>
            </a:r>
          </a:p>
          <a:p>
            <a:endParaRPr lang="en-GB" dirty="0"/>
          </a:p>
          <a:p>
            <a:endParaRPr lang="en-GB" dirty="0"/>
          </a:p>
        </p:txBody>
      </p:sp>
      <p:pic>
        <p:nvPicPr>
          <p:cNvPr id="8" name="Picture 7"/>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7608168" y="2924944"/>
            <a:ext cx="4191000" cy="2590800"/>
          </a:xfrm>
          <a:prstGeom prst="rect">
            <a:avLst/>
          </a:prstGeom>
        </p:spPr>
      </p:pic>
    </p:spTree>
    <p:extLst>
      <p:ext uri="{BB962C8B-B14F-4D97-AF65-F5344CB8AC3E}">
        <p14:creationId xmlns:p14="http://schemas.microsoft.com/office/powerpoint/2010/main" val="901868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36" y="332656"/>
            <a:ext cx="11881320" cy="654968"/>
          </a:xfrm>
        </p:spPr>
        <p:txBody>
          <a:bodyPr>
            <a:noAutofit/>
          </a:bodyPr>
          <a:lstStyle/>
          <a:p>
            <a:r>
              <a:rPr lang="en-GB" sz="3600" b="1" dirty="0"/>
              <a:t>Underlying Concept of Motivation</a:t>
            </a:r>
          </a:p>
        </p:txBody>
      </p:sp>
      <p:sp>
        <p:nvSpPr>
          <p:cNvPr id="3" name="Content Placeholder 2"/>
          <p:cNvSpPr>
            <a:spLocks noGrp="1"/>
          </p:cNvSpPr>
          <p:nvPr>
            <p:ph idx="1"/>
          </p:nvPr>
        </p:nvSpPr>
        <p:spPr>
          <a:xfrm>
            <a:off x="119336" y="1340768"/>
            <a:ext cx="11809312" cy="3672408"/>
          </a:xfrm>
        </p:spPr>
        <p:txBody>
          <a:bodyPr>
            <a:normAutofit/>
          </a:bodyPr>
          <a:lstStyle/>
          <a:p>
            <a:pPr marL="0" indent="0" algn="ctr">
              <a:buNone/>
            </a:pPr>
            <a:r>
              <a:rPr lang="en-GB" i="1" dirty="0"/>
              <a:t>Performance = function (ability </a:t>
            </a:r>
            <a:r>
              <a:rPr lang="en-GB" b="1" i="1" dirty="0"/>
              <a:t>×</a:t>
            </a:r>
            <a:r>
              <a:rPr lang="en-GB" i="1" dirty="0"/>
              <a:t> motivation)</a:t>
            </a:r>
          </a:p>
          <a:p>
            <a:pPr marL="0" indent="0" algn="ctr">
              <a:buNone/>
            </a:pPr>
            <a:endParaRPr lang="en-GB" sz="2400" dirty="0"/>
          </a:p>
          <a:p>
            <a:r>
              <a:rPr lang="en-GB" sz="2400" dirty="0"/>
              <a:t>A person’s performance is, therefore, a product of abilities and motivation to perform that particular task. </a:t>
            </a:r>
          </a:p>
          <a:p>
            <a:endParaRPr lang="en-GB" sz="2400" dirty="0"/>
          </a:p>
          <a:p>
            <a:r>
              <a:rPr lang="en-GB" sz="2400" dirty="0"/>
              <a:t>Behaviour of a person in performing ANY task is equally affected by both of these factors; if either of them is missing or is low, performance of that person will be negatively affected proportionate to the impact.</a:t>
            </a:r>
          </a:p>
        </p:txBody>
      </p:sp>
    </p:spTree>
    <p:extLst>
      <p:ext uri="{BB962C8B-B14F-4D97-AF65-F5344CB8AC3E}">
        <p14:creationId xmlns:p14="http://schemas.microsoft.com/office/powerpoint/2010/main" val="31367860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4199" y="291638"/>
            <a:ext cx="7498080" cy="990600"/>
          </a:xfrm>
        </p:spPr>
        <p:txBody>
          <a:bodyPr>
            <a:noAutofit/>
          </a:bodyPr>
          <a:lstStyle/>
          <a:p>
            <a:r>
              <a:rPr lang="en-GB" sz="3600" b="1" dirty="0"/>
              <a:t>A Basic Motivational Model</a:t>
            </a:r>
          </a:p>
        </p:txBody>
      </p:sp>
      <p:pic>
        <p:nvPicPr>
          <p:cNvPr id="4" name="Content Placeholder 3"/>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2349200" y="1124744"/>
            <a:ext cx="7363968" cy="3566160"/>
          </a:xfrm>
          <a:prstGeom prst="rect">
            <a:avLst/>
          </a:prstGeom>
        </p:spPr>
      </p:pic>
      <p:sp>
        <p:nvSpPr>
          <p:cNvPr id="5" name="Rectangle 4"/>
          <p:cNvSpPr/>
          <p:nvPr/>
        </p:nvSpPr>
        <p:spPr>
          <a:xfrm>
            <a:off x="2567608" y="5013176"/>
            <a:ext cx="8100392" cy="418513"/>
          </a:xfrm>
          <a:prstGeom prst="rect">
            <a:avLst/>
          </a:prstGeom>
        </p:spPr>
        <p:txBody>
          <a:bodyPr wrap="square">
            <a:spAutoFit/>
          </a:bodyPr>
          <a:lstStyle/>
          <a:p>
            <a:pPr>
              <a:lnSpc>
                <a:spcPct val="115000"/>
              </a:lnSpc>
              <a:spcAft>
                <a:spcPts val="1000"/>
              </a:spcAft>
            </a:pPr>
            <a:r>
              <a:rPr lang="en-GB" dirty="0">
                <a:latin typeface="Calibri" panose="020F0502020204030204" pitchFamily="34" charset="0"/>
                <a:ea typeface="Calibri" panose="020F0502020204030204" pitchFamily="34" charset="0"/>
              </a:rPr>
              <a:t>A simplified illustration of Basic Motivational Model (Adapted from Mullins 2016)</a:t>
            </a:r>
            <a:endParaRPr lang="en-GB" sz="20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133375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685800"/>
            <a:ext cx="7498080" cy="990600"/>
          </a:xfrm>
        </p:spPr>
        <p:txBody>
          <a:bodyPr>
            <a:noAutofit/>
          </a:bodyPr>
          <a:lstStyle/>
          <a:p>
            <a:r>
              <a:rPr lang="en-GB" sz="3600" b="1" dirty="0"/>
              <a:t>What Motivates Employees</a:t>
            </a:r>
          </a:p>
        </p:txBody>
      </p:sp>
      <p:sp>
        <p:nvSpPr>
          <p:cNvPr id="3" name="Content Placeholder 2"/>
          <p:cNvSpPr>
            <a:spLocks noGrp="1"/>
          </p:cNvSpPr>
          <p:nvPr>
            <p:ph idx="1"/>
          </p:nvPr>
        </p:nvSpPr>
        <p:spPr>
          <a:xfrm>
            <a:off x="119336" y="1844824"/>
            <a:ext cx="11737304" cy="2980928"/>
          </a:xfrm>
        </p:spPr>
        <p:txBody>
          <a:bodyPr>
            <a:normAutofit/>
          </a:bodyPr>
          <a:lstStyle/>
          <a:p>
            <a:pPr marL="0" indent="0">
              <a:buNone/>
            </a:pPr>
            <a:r>
              <a:rPr lang="en-GB" sz="1800" b="1" dirty="0"/>
              <a:t>Extrinsic Motivation:</a:t>
            </a:r>
            <a:endParaRPr lang="en-GB" sz="1800" dirty="0"/>
          </a:p>
          <a:p>
            <a:r>
              <a:rPr lang="en-GB" sz="1800" dirty="0"/>
              <a:t>Includes all tangible rewards which can be expected by an individual at work, including: bonuses; allowances; work conditions; contracts etc. </a:t>
            </a:r>
          </a:p>
          <a:p>
            <a:pPr marL="0" indent="0">
              <a:buNone/>
            </a:pPr>
            <a:endParaRPr lang="en-GB" sz="1800" dirty="0"/>
          </a:p>
          <a:p>
            <a:pPr marL="0" indent="0">
              <a:buNone/>
            </a:pPr>
            <a:r>
              <a:rPr lang="en-GB" sz="1800" b="1" dirty="0"/>
              <a:t>Intrinsic Motivation:</a:t>
            </a:r>
            <a:endParaRPr lang="en-GB" sz="1800" dirty="0"/>
          </a:p>
          <a:p>
            <a:r>
              <a:rPr lang="en-GB" sz="1800" dirty="0"/>
              <a:t>Includes all intangible rewards which can be expected by an individual at work, including: the satisfaction and happiness upon achieving a goal or completing a task; appreciation; recognition, etc. </a:t>
            </a:r>
          </a:p>
          <a:p>
            <a:r>
              <a:rPr lang="en-GB" sz="1800" dirty="0"/>
              <a:t>‘The psychological rewards are those that can usually be determined by the actions and behaviour of individual managers’ (Mullins 2016). </a:t>
            </a:r>
          </a:p>
          <a:p>
            <a:endParaRPr lang="en-GB" sz="1800" dirty="0"/>
          </a:p>
        </p:txBody>
      </p:sp>
    </p:spTree>
    <p:extLst>
      <p:ext uri="{BB962C8B-B14F-4D97-AF65-F5344CB8AC3E}">
        <p14:creationId xmlns:p14="http://schemas.microsoft.com/office/powerpoint/2010/main" val="34689113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685800"/>
            <a:ext cx="7498080" cy="990600"/>
          </a:xfrm>
        </p:spPr>
        <p:txBody>
          <a:bodyPr>
            <a:noAutofit/>
          </a:bodyPr>
          <a:lstStyle/>
          <a:p>
            <a:r>
              <a:rPr lang="en-GB" sz="3600" b="1" dirty="0"/>
              <a:t>Content Theories of Motivation</a:t>
            </a:r>
          </a:p>
        </p:txBody>
      </p:sp>
      <p:sp>
        <p:nvSpPr>
          <p:cNvPr id="3" name="Content Placeholder 2"/>
          <p:cNvSpPr>
            <a:spLocks noGrp="1"/>
          </p:cNvSpPr>
          <p:nvPr>
            <p:ph idx="1"/>
          </p:nvPr>
        </p:nvSpPr>
        <p:spPr>
          <a:xfrm>
            <a:off x="238672" y="2204864"/>
            <a:ext cx="11953328" cy="2760712"/>
          </a:xfrm>
        </p:spPr>
        <p:txBody>
          <a:bodyPr>
            <a:noAutofit/>
          </a:bodyPr>
          <a:lstStyle/>
          <a:p>
            <a:pPr>
              <a:lnSpc>
                <a:spcPct val="150000"/>
              </a:lnSpc>
            </a:pPr>
            <a:r>
              <a:rPr lang="en-GB" sz="1800" dirty="0"/>
              <a:t>Content theories include:</a:t>
            </a:r>
          </a:p>
          <a:p>
            <a:pPr marL="0" indent="0">
              <a:lnSpc>
                <a:spcPct val="150000"/>
              </a:lnSpc>
              <a:buNone/>
            </a:pPr>
            <a:endParaRPr lang="en-GB" sz="1800" dirty="0"/>
          </a:p>
          <a:p>
            <a:pPr lvl="0">
              <a:lnSpc>
                <a:spcPct val="150000"/>
              </a:lnSpc>
            </a:pPr>
            <a:r>
              <a:rPr lang="en-GB" sz="1800" dirty="0"/>
              <a:t>Maslow’s (1954) Hierarchy of needs model.</a:t>
            </a:r>
          </a:p>
          <a:p>
            <a:pPr lvl="0">
              <a:lnSpc>
                <a:spcPct val="150000"/>
              </a:lnSpc>
            </a:pPr>
            <a:r>
              <a:rPr lang="en-GB" sz="1800" dirty="0"/>
              <a:t>Alderfer’s (1972) Modified need hierarchy model.</a:t>
            </a:r>
          </a:p>
          <a:p>
            <a:pPr lvl="0">
              <a:lnSpc>
                <a:spcPct val="150000"/>
              </a:lnSpc>
            </a:pPr>
            <a:r>
              <a:rPr lang="en-GB" sz="1800" dirty="0"/>
              <a:t>Herzberg’s (1966) Two-factor theory.</a:t>
            </a:r>
          </a:p>
          <a:p>
            <a:pPr lvl="0">
              <a:lnSpc>
                <a:spcPct val="150000"/>
              </a:lnSpc>
            </a:pPr>
            <a:r>
              <a:rPr lang="en-GB" sz="1800" dirty="0"/>
              <a:t>McClelland’s (1961) Achievement motivation theory.</a:t>
            </a:r>
          </a:p>
          <a:p>
            <a:pPr lvl="0">
              <a:lnSpc>
                <a:spcPct val="150000"/>
              </a:lnSpc>
              <a:buFont typeface="Arial" panose="020B0604020202020204" pitchFamily="34" charset="0"/>
              <a:buChar char="•"/>
            </a:pPr>
            <a:endParaRPr lang="en-GB" sz="1800" dirty="0"/>
          </a:p>
          <a:p>
            <a:pPr marL="0" indent="0">
              <a:lnSpc>
                <a:spcPct val="150000"/>
              </a:lnSpc>
              <a:buNone/>
            </a:pPr>
            <a:endParaRPr lang="en-GB" sz="1800" dirty="0"/>
          </a:p>
          <a:p>
            <a:pPr>
              <a:lnSpc>
                <a:spcPct val="150000"/>
              </a:lnSpc>
              <a:buFont typeface="Arial" panose="020B0604020202020204" pitchFamily="34" charset="0"/>
              <a:buChar char="•"/>
            </a:pPr>
            <a:endParaRPr lang="en-GB" sz="1800" dirty="0"/>
          </a:p>
          <a:p>
            <a:pPr>
              <a:lnSpc>
                <a:spcPct val="150000"/>
              </a:lnSpc>
              <a:buFont typeface="Arial" panose="020B0604020202020204" pitchFamily="34" charset="0"/>
              <a:buChar char="•"/>
            </a:pPr>
            <a:endParaRPr lang="en-GB" sz="1800" dirty="0"/>
          </a:p>
        </p:txBody>
      </p:sp>
    </p:spTree>
    <p:extLst>
      <p:ext uri="{BB962C8B-B14F-4D97-AF65-F5344CB8AC3E}">
        <p14:creationId xmlns:p14="http://schemas.microsoft.com/office/powerpoint/2010/main" val="3818776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36" y="980728"/>
            <a:ext cx="11953328" cy="726976"/>
          </a:xfrm>
        </p:spPr>
        <p:txBody>
          <a:bodyPr>
            <a:noAutofit/>
          </a:bodyPr>
          <a:lstStyle/>
          <a:p>
            <a:r>
              <a:rPr lang="en-GB" sz="3600" b="1" dirty="0"/>
              <a:t>Maslow’s Hierarchy of needs theory</a:t>
            </a:r>
          </a:p>
        </p:txBody>
      </p:sp>
      <p:sp>
        <p:nvSpPr>
          <p:cNvPr id="3" name="Content Placeholder 2"/>
          <p:cNvSpPr>
            <a:spLocks noGrp="1"/>
          </p:cNvSpPr>
          <p:nvPr>
            <p:ph idx="1"/>
          </p:nvPr>
        </p:nvSpPr>
        <p:spPr>
          <a:xfrm>
            <a:off x="97039" y="2852936"/>
            <a:ext cx="11953328" cy="1536576"/>
          </a:xfrm>
        </p:spPr>
        <p:txBody>
          <a:bodyPr>
            <a:noAutofit/>
          </a:bodyPr>
          <a:lstStyle/>
          <a:p>
            <a:pPr lvl="0">
              <a:buFont typeface="Arial" panose="020B0604020202020204" pitchFamily="34" charset="0"/>
              <a:buChar char="•"/>
            </a:pPr>
            <a:r>
              <a:rPr lang="en-GB" sz="2000" dirty="0"/>
              <a:t>Maslow’s theory of individual development and motivation was published in 1943 and proposes that people are driven by their personal needs.  </a:t>
            </a:r>
          </a:p>
          <a:p>
            <a:pPr lvl="0">
              <a:buFont typeface="Arial" panose="020B0604020202020204" pitchFamily="34" charset="0"/>
              <a:buChar char="•"/>
            </a:pPr>
            <a:endParaRPr lang="en-GB" sz="2000" dirty="0"/>
          </a:p>
          <a:p>
            <a:pPr lvl="0">
              <a:buFont typeface="Arial" panose="020B0604020202020204" pitchFamily="34" charset="0"/>
              <a:buChar char="•"/>
            </a:pPr>
            <a:r>
              <a:rPr lang="en-GB" sz="2000" dirty="0"/>
              <a:t>Maslow argued that our needs are arranged in a hierarchical order of priority (like a pyramid).</a:t>
            </a:r>
          </a:p>
          <a:p>
            <a:pPr>
              <a:buFont typeface="Arial" panose="020B0604020202020204" pitchFamily="34" charset="0"/>
              <a:buChar char="•"/>
            </a:pPr>
            <a:endParaRPr lang="en-GB" sz="2000" dirty="0"/>
          </a:p>
        </p:txBody>
      </p:sp>
    </p:spTree>
    <p:extLst>
      <p:ext uri="{BB962C8B-B14F-4D97-AF65-F5344CB8AC3E}">
        <p14:creationId xmlns:p14="http://schemas.microsoft.com/office/powerpoint/2010/main" val="4005306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36" y="260648"/>
            <a:ext cx="11953328" cy="798984"/>
          </a:xfrm>
        </p:spPr>
        <p:txBody>
          <a:bodyPr>
            <a:noAutofit/>
          </a:bodyPr>
          <a:lstStyle/>
          <a:p>
            <a:r>
              <a:rPr lang="en-GB" sz="3200" b="1" dirty="0"/>
              <a:t>Maslow’s Hierarchy of needs theory</a:t>
            </a:r>
          </a:p>
        </p:txBody>
      </p:sp>
      <p:sp>
        <p:nvSpPr>
          <p:cNvPr id="3" name="Content Placeholder 2"/>
          <p:cNvSpPr>
            <a:spLocks noGrp="1"/>
          </p:cNvSpPr>
          <p:nvPr>
            <p:ph idx="1"/>
          </p:nvPr>
        </p:nvSpPr>
        <p:spPr>
          <a:xfrm>
            <a:off x="136170" y="1844824"/>
            <a:ext cx="11809312" cy="2520280"/>
          </a:xfrm>
        </p:spPr>
        <p:txBody>
          <a:bodyPr>
            <a:noAutofit/>
          </a:bodyPr>
          <a:lstStyle/>
          <a:p>
            <a:pPr lvl="0">
              <a:buFont typeface="Arial" panose="020B0604020202020204" pitchFamily="34" charset="0"/>
              <a:buChar char="•"/>
            </a:pPr>
            <a:r>
              <a:rPr lang="en-GB" sz="2400" dirty="0"/>
              <a:t>Starting from the bottom of the pyramid, individuals need to satisfy their physiological needs before they can even start to consider their need for safety, and so forth. </a:t>
            </a:r>
          </a:p>
          <a:p>
            <a:pPr lvl="0">
              <a:buFont typeface="Arial" panose="020B0604020202020204" pitchFamily="34" charset="0"/>
              <a:buChar char="•"/>
            </a:pPr>
            <a:endParaRPr lang="en-GB" sz="2400" dirty="0"/>
          </a:p>
          <a:p>
            <a:pPr lvl="0">
              <a:buFont typeface="Arial" panose="020B0604020202020204" pitchFamily="34" charset="0"/>
              <a:buChar char="•"/>
            </a:pPr>
            <a:r>
              <a:rPr lang="en-GB" sz="2400" dirty="0"/>
              <a:t>Once they satisfy their lower order needs, individuals begin to consider their higher level needs. </a:t>
            </a:r>
          </a:p>
          <a:p>
            <a:pPr>
              <a:buFont typeface="Arial" panose="020B0604020202020204" pitchFamily="34" charset="0"/>
              <a:buChar char="•"/>
            </a:pPr>
            <a:endParaRPr lang="en-GB" sz="2400" dirty="0"/>
          </a:p>
          <a:p>
            <a:pPr>
              <a:buFont typeface="Arial" panose="020B0604020202020204" pitchFamily="34" charset="0"/>
              <a:buChar char="•"/>
            </a:pPr>
            <a:endParaRPr lang="en-GB" sz="2400" dirty="0"/>
          </a:p>
          <a:p>
            <a:pPr>
              <a:buFont typeface="Arial" panose="020B0604020202020204" pitchFamily="34" charset="0"/>
              <a:buChar char="•"/>
            </a:pPr>
            <a:endParaRPr lang="en-GB" sz="2400" dirty="0"/>
          </a:p>
        </p:txBody>
      </p:sp>
    </p:spTree>
    <p:extLst>
      <p:ext uri="{BB962C8B-B14F-4D97-AF65-F5344CB8AC3E}">
        <p14:creationId xmlns:p14="http://schemas.microsoft.com/office/powerpoint/2010/main" val="651124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088" y="116632"/>
            <a:ext cx="11953328" cy="990600"/>
          </a:xfrm>
        </p:spPr>
        <p:txBody>
          <a:bodyPr>
            <a:noAutofit/>
          </a:bodyPr>
          <a:lstStyle/>
          <a:p>
            <a:r>
              <a:rPr lang="en-GB" sz="3600" b="1" dirty="0"/>
              <a:t>Maslow’s Hierarchy of needs theory</a:t>
            </a:r>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3719736" y="1412776"/>
            <a:ext cx="5689104" cy="3775720"/>
          </a:xfrm>
          <a:prstGeom prst="rect">
            <a:avLst/>
          </a:prstGeom>
        </p:spPr>
      </p:pic>
    </p:spTree>
    <p:extLst>
      <p:ext uri="{BB962C8B-B14F-4D97-AF65-F5344CB8AC3E}">
        <p14:creationId xmlns:p14="http://schemas.microsoft.com/office/powerpoint/2010/main" val="787231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40" y="404664"/>
            <a:ext cx="11881320" cy="726976"/>
          </a:xfrm>
        </p:spPr>
        <p:txBody>
          <a:bodyPr>
            <a:noAutofit/>
          </a:bodyPr>
          <a:lstStyle/>
          <a:p>
            <a:r>
              <a:rPr lang="en-GB" sz="3600" b="1" dirty="0"/>
              <a:t>Maslow’s Hierarchy of needs theory</a:t>
            </a:r>
          </a:p>
        </p:txBody>
      </p:sp>
      <p:sp>
        <p:nvSpPr>
          <p:cNvPr id="3" name="Content Placeholder 2"/>
          <p:cNvSpPr>
            <a:spLocks noGrp="1"/>
          </p:cNvSpPr>
          <p:nvPr>
            <p:ph idx="1"/>
          </p:nvPr>
        </p:nvSpPr>
        <p:spPr>
          <a:xfrm>
            <a:off x="335360" y="1868624"/>
            <a:ext cx="11593288" cy="3120752"/>
          </a:xfrm>
        </p:spPr>
        <p:txBody>
          <a:bodyPr>
            <a:noAutofit/>
          </a:bodyPr>
          <a:lstStyle/>
          <a:p>
            <a:pPr>
              <a:lnSpc>
                <a:spcPct val="200000"/>
              </a:lnSpc>
              <a:buFont typeface="Arial" panose="020B0604020202020204" pitchFamily="34" charset="0"/>
              <a:buChar char="•"/>
            </a:pPr>
            <a:r>
              <a:rPr lang="en-GB" sz="1800" dirty="0"/>
              <a:t>The five needs are shown in the previous diagram, along with general rewards and factors that organisations should consider in order to ensure that the needs are met. </a:t>
            </a:r>
          </a:p>
          <a:p>
            <a:pPr>
              <a:lnSpc>
                <a:spcPct val="200000"/>
              </a:lnSpc>
              <a:buFont typeface="Arial" panose="020B0604020202020204" pitchFamily="34" charset="0"/>
              <a:buChar char="•"/>
            </a:pPr>
            <a:r>
              <a:rPr lang="en-GB" sz="1800" dirty="0"/>
              <a:t>Physiological needs being at the base of the pyramid have the highest priority for individuals. </a:t>
            </a:r>
          </a:p>
          <a:p>
            <a:pPr>
              <a:lnSpc>
                <a:spcPct val="200000"/>
              </a:lnSpc>
              <a:buFont typeface="Arial" panose="020B0604020202020204" pitchFamily="34" charset="0"/>
              <a:buChar char="•"/>
            </a:pPr>
            <a:r>
              <a:rPr lang="en-GB" sz="1800" dirty="0"/>
              <a:t>Once those needs have been fulfilled, individual considers the next level, and so it continues until they reach the top of the pyramid and satisfy all their needs. </a:t>
            </a:r>
          </a:p>
          <a:p>
            <a:pPr>
              <a:lnSpc>
                <a:spcPct val="200000"/>
              </a:lnSpc>
              <a:buFont typeface="Arial" panose="020B0604020202020204" pitchFamily="34" charset="0"/>
              <a:buChar char="•"/>
            </a:pPr>
            <a:endParaRPr lang="en-GB" sz="1800" dirty="0"/>
          </a:p>
          <a:p>
            <a:pPr>
              <a:lnSpc>
                <a:spcPct val="200000"/>
              </a:lnSpc>
              <a:buFont typeface="Arial" panose="020B0604020202020204" pitchFamily="34" charset="0"/>
              <a:buChar char="•"/>
            </a:pPr>
            <a:endParaRPr lang="en-GB" sz="1800" dirty="0"/>
          </a:p>
        </p:txBody>
      </p:sp>
    </p:spTree>
    <p:extLst>
      <p:ext uri="{BB962C8B-B14F-4D97-AF65-F5344CB8AC3E}">
        <p14:creationId xmlns:p14="http://schemas.microsoft.com/office/powerpoint/2010/main" val="3393407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344" y="685800"/>
            <a:ext cx="11809312" cy="990600"/>
          </a:xfrm>
        </p:spPr>
        <p:txBody>
          <a:bodyPr>
            <a:noAutofit/>
          </a:bodyPr>
          <a:lstStyle/>
          <a:p>
            <a:r>
              <a:rPr lang="en-GB" sz="3200" b="1" dirty="0"/>
              <a:t>Maslow’s Hierarchy of needs theory</a:t>
            </a:r>
          </a:p>
        </p:txBody>
      </p:sp>
      <p:sp>
        <p:nvSpPr>
          <p:cNvPr id="3" name="Content Placeholder 2"/>
          <p:cNvSpPr>
            <a:spLocks noGrp="1"/>
          </p:cNvSpPr>
          <p:nvPr>
            <p:ph idx="1"/>
          </p:nvPr>
        </p:nvSpPr>
        <p:spPr>
          <a:xfrm>
            <a:off x="263352" y="2780928"/>
            <a:ext cx="11809312" cy="1824608"/>
          </a:xfrm>
        </p:spPr>
        <p:txBody>
          <a:bodyPr>
            <a:noAutofit/>
          </a:bodyPr>
          <a:lstStyle/>
          <a:p>
            <a:pPr>
              <a:buFont typeface="Arial" panose="020B0604020202020204" pitchFamily="34" charset="0"/>
              <a:buChar char="•"/>
            </a:pPr>
            <a:r>
              <a:rPr lang="en-GB" sz="2000" dirty="0"/>
              <a:t>Each set of needs demand certain skills and efforts to be put in by the individual.  </a:t>
            </a:r>
          </a:p>
          <a:p>
            <a:pPr>
              <a:buFont typeface="Arial" panose="020B0604020202020204" pitchFamily="34" charset="0"/>
              <a:buChar char="•"/>
            </a:pPr>
            <a:endParaRPr lang="en-GB" sz="2000" dirty="0"/>
          </a:p>
          <a:p>
            <a:pPr>
              <a:buFont typeface="Arial" panose="020B0604020202020204" pitchFamily="34" charset="0"/>
              <a:buChar char="•"/>
            </a:pPr>
            <a:r>
              <a:rPr lang="en-GB" sz="2000" dirty="0"/>
              <a:t>For example, eating and drinking are basic physiological needs for which people need to either grow their own food or earn money to buy it. Everyone needs safety and security, stability in life and protection. </a:t>
            </a:r>
          </a:p>
          <a:p>
            <a:pPr>
              <a:buFont typeface="Arial" panose="020B0604020202020204" pitchFamily="34" charset="0"/>
              <a:buChar char="•"/>
            </a:pPr>
            <a:endParaRPr lang="en-GB" sz="2000" dirty="0"/>
          </a:p>
        </p:txBody>
      </p:sp>
    </p:spTree>
    <p:extLst>
      <p:ext uri="{BB962C8B-B14F-4D97-AF65-F5344CB8AC3E}">
        <p14:creationId xmlns:p14="http://schemas.microsoft.com/office/powerpoint/2010/main" val="25746143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344" y="685800"/>
            <a:ext cx="11737304" cy="990600"/>
          </a:xfrm>
        </p:spPr>
        <p:txBody>
          <a:bodyPr>
            <a:noAutofit/>
          </a:bodyPr>
          <a:lstStyle/>
          <a:p>
            <a:r>
              <a:rPr lang="en-GB" sz="3600" b="1" dirty="0"/>
              <a:t>Maslow’s Hierarchy of needs theory</a:t>
            </a:r>
          </a:p>
        </p:txBody>
      </p:sp>
      <p:sp>
        <p:nvSpPr>
          <p:cNvPr id="3" name="Content Placeholder 2"/>
          <p:cNvSpPr>
            <a:spLocks noGrp="1"/>
          </p:cNvSpPr>
          <p:nvPr>
            <p:ph idx="1"/>
          </p:nvPr>
        </p:nvSpPr>
        <p:spPr>
          <a:xfrm>
            <a:off x="301844" y="2780928"/>
            <a:ext cx="11881320" cy="1464568"/>
          </a:xfrm>
        </p:spPr>
        <p:txBody>
          <a:bodyPr>
            <a:noAutofit/>
          </a:bodyPr>
          <a:lstStyle/>
          <a:p>
            <a:pPr>
              <a:lnSpc>
                <a:spcPct val="150000"/>
              </a:lnSpc>
              <a:buFont typeface="Arial" panose="020B0604020202020204" pitchFamily="34" charset="0"/>
              <a:buChar char="•"/>
            </a:pPr>
            <a:r>
              <a:rPr lang="en-GB" sz="2000" dirty="0"/>
              <a:t>Organisations try to fulfil these needs by paying salary, providing a pleasant working environment, job security and giving prestigious titles and promotions to the employees. </a:t>
            </a:r>
          </a:p>
          <a:p>
            <a:pPr>
              <a:lnSpc>
                <a:spcPct val="150000"/>
              </a:lnSpc>
              <a:buFont typeface="Arial" panose="020B0604020202020204" pitchFamily="34" charset="0"/>
              <a:buChar char="•"/>
            </a:pPr>
            <a:endParaRPr lang="en-GB" sz="2000" dirty="0"/>
          </a:p>
        </p:txBody>
      </p:sp>
    </p:spTree>
    <p:extLst>
      <p:ext uri="{BB962C8B-B14F-4D97-AF65-F5344CB8AC3E}">
        <p14:creationId xmlns:p14="http://schemas.microsoft.com/office/powerpoint/2010/main" val="2021256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A2E12F12-20CA-3B20-95A5-AAB799D87FBC}"/>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2227" name="Rectangle 3">
            <a:extLst>
              <a:ext uri="{FF2B5EF4-FFF2-40B4-BE49-F238E27FC236}">
                <a16:creationId xmlns:a16="http://schemas.microsoft.com/office/drawing/2014/main" id="{0429FCFC-CB02-4533-6328-F316D3A0F15F}"/>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2228" name="Rectangle 4">
            <a:extLst>
              <a:ext uri="{FF2B5EF4-FFF2-40B4-BE49-F238E27FC236}">
                <a16:creationId xmlns:a16="http://schemas.microsoft.com/office/drawing/2014/main" id="{EBBE0565-3D93-FF2B-87EA-6DB2FAC8B001}"/>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2229" name="Rectangle 5">
            <a:extLst>
              <a:ext uri="{FF2B5EF4-FFF2-40B4-BE49-F238E27FC236}">
                <a16:creationId xmlns:a16="http://schemas.microsoft.com/office/drawing/2014/main" id="{E2B180CF-0BD5-5090-A34F-B651E388608F}"/>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2230" name="Rectangle 6">
            <a:extLst>
              <a:ext uri="{FF2B5EF4-FFF2-40B4-BE49-F238E27FC236}">
                <a16:creationId xmlns:a16="http://schemas.microsoft.com/office/drawing/2014/main" id="{F31235C2-F9EF-8D00-F099-1B401C248F25}"/>
              </a:ext>
            </a:extLst>
          </p:cNvPr>
          <p:cNvSpPr>
            <a:spLocks noGrp="1" noChangeArrowheads="1"/>
          </p:cNvSpPr>
          <p:nvPr>
            <p:ph type="title"/>
          </p:nvPr>
        </p:nvSpPr>
        <p:spPr>
          <a:xfrm>
            <a:off x="2198451" y="125413"/>
            <a:ext cx="7772400" cy="1143000"/>
          </a:xfrm>
          <a:noFill/>
          <a:ln/>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r>
              <a:rPr lang="en-US" altLang="en-US" dirty="0"/>
              <a:t>Maslow’s Hierarchy of Needs</a:t>
            </a:r>
          </a:p>
        </p:txBody>
      </p:sp>
      <p:sp>
        <p:nvSpPr>
          <p:cNvPr id="52231" name="Rectangle 7">
            <a:extLst>
              <a:ext uri="{FF2B5EF4-FFF2-40B4-BE49-F238E27FC236}">
                <a16:creationId xmlns:a16="http://schemas.microsoft.com/office/drawing/2014/main" id="{A07BFD8D-4CF4-8B61-9E58-A07E9043101B}"/>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2232" name="Rectangle 8">
            <a:extLst>
              <a:ext uri="{FF2B5EF4-FFF2-40B4-BE49-F238E27FC236}">
                <a16:creationId xmlns:a16="http://schemas.microsoft.com/office/drawing/2014/main" id="{C95A8CF6-0464-B099-FA65-D96056864827}"/>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2233" name="Rectangle 9">
            <a:extLst>
              <a:ext uri="{FF2B5EF4-FFF2-40B4-BE49-F238E27FC236}">
                <a16:creationId xmlns:a16="http://schemas.microsoft.com/office/drawing/2014/main" id="{4A06BA9C-341D-0EC6-7A67-E9BBE3A95995}"/>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2234" name="Rectangle 10">
            <a:extLst>
              <a:ext uri="{FF2B5EF4-FFF2-40B4-BE49-F238E27FC236}">
                <a16:creationId xmlns:a16="http://schemas.microsoft.com/office/drawing/2014/main" id="{4C40335F-3CF8-2098-9CF1-F426BD394565}"/>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2235" name="Rectangle 11">
            <a:extLst>
              <a:ext uri="{FF2B5EF4-FFF2-40B4-BE49-F238E27FC236}">
                <a16:creationId xmlns:a16="http://schemas.microsoft.com/office/drawing/2014/main" id="{B7C85552-B4AE-07AC-BF36-F1D4BDAD78BE}"/>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2236" name="Rectangle 12">
            <a:extLst>
              <a:ext uri="{FF2B5EF4-FFF2-40B4-BE49-F238E27FC236}">
                <a16:creationId xmlns:a16="http://schemas.microsoft.com/office/drawing/2014/main" id="{9E37374F-E6CD-C1D8-5E52-2C6927F887CA}"/>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2237" name="Rectangle 13">
            <a:extLst>
              <a:ext uri="{FF2B5EF4-FFF2-40B4-BE49-F238E27FC236}">
                <a16:creationId xmlns:a16="http://schemas.microsoft.com/office/drawing/2014/main" id="{EFA5543B-C75B-1466-9F72-3A3FE2EC3C09}"/>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2238" name="Rectangle 14">
            <a:extLst>
              <a:ext uri="{FF2B5EF4-FFF2-40B4-BE49-F238E27FC236}">
                <a16:creationId xmlns:a16="http://schemas.microsoft.com/office/drawing/2014/main" id="{CE260662-433D-658C-F242-934A88F88DA1}"/>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nvGrpSpPr>
          <p:cNvPr id="52265" name="Group 41">
            <a:extLst>
              <a:ext uri="{FF2B5EF4-FFF2-40B4-BE49-F238E27FC236}">
                <a16:creationId xmlns:a16="http://schemas.microsoft.com/office/drawing/2014/main" id="{EA501FD9-98AE-AE7C-E412-F248DAA87F16}"/>
              </a:ext>
            </a:extLst>
          </p:cNvPr>
          <p:cNvGrpSpPr>
            <a:grpSpLocks/>
          </p:cNvGrpSpPr>
          <p:nvPr/>
        </p:nvGrpSpPr>
        <p:grpSpPr bwMode="auto">
          <a:xfrm>
            <a:off x="1939705" y="1203759"/>
            <a:ext cx="7449592" cy="4051055"/>
            <a:chOff x="288" y="1152"/>
            <a:chExt cx="5377" cy="3025"/>
          </a:xfrm>
        </p:grpSpPr>
        <p:grpSp>
          <p:nvGrpSpPr>
            <p:cNvPr id="52264" name="Group 40">
              <a:extLst>
                <a:ext uri="{FF2B5EF4-FFF2-40B4-BE49-F238E27FC236}">
                  <a16:creationId xmlns:a16="http://schemas.microsoft.com/office/drawing/2014/main" id="{F72F856D-1556-D8C9-C69F-9252EB023492}"/>
                </a:ext>
              </a:extLst>
            </p:cNvPr>
            <p:cNvGrpSpPr>
              <a:grpSpLocks/>
            </p:cNvGrpSpPr>
            <p:nvPr/>
          </p:nvGrpSpPr>
          <p:grpSpPr bwMode="auto">
            <a:xfrm>
              <a:off x="288" y="3564"/>
              <a:ext cx="5377" cy="613"/>
              <a:chOff x="288" y="3564"/>
              <a:chExt cx="5377" cy="613"/>
            </a:xfrm>
          </p:grpSpPr>
          <p:sp>
            <p:nvSpPr>
              <p:cNvPr id="52241" name="Freeform 17">
                <a:extLst>
                  <a:ext uri="{FF2B5EF4-FFF2-40B4-BE49-F238E27FC236}">
                    <a16:creationId xmlns:a16="http://schemas.microsoft.com/office/drawing/2014/main" id="{51E81138-1775-4225-4DAD-9A8FEFFE4C8C}"/>
                  </a:ext>
                </a:extLst>
              </p:cNvPr>
              <p:cNvSpPr>
                <a:spLocks/>
              </p:cNvSpPr>
              <p:nvPr/>
            </p:nvSpPr>
            <p:spPr bwMode="auto">
              <a:xfrm>
                <a:off x="288" y="3564"/>
                <a:ext cx="5377" cy="613"/>
              </a:xfrm>
              <a:custGeom>
                <a:avLst/>
                <a:gdLst>
                  <a:gd name="T0" fmla="*/ 473 w 5377"/>
                  <a:gd name="T1" fmla="*/ 0 h 613"/>
                  <a:gd name="T2" fmla="*/ 4878 w 5377"/>
                  <a:gd name="T3" fmla="*/ 0 h 613"/>
                  <a:gd name="T4" fmla="*/ 5376 w 5377"/>
                  <a:gd name="T5" fmla="*/ 612 h 613"/>
                  <a:gd name="T6" fmla="*/ 0 w 5377"/>
                  <a:gd name="T7" fmla="*/ 612 h 613"/>
                  <a:gd name="T8" fmla="*/ 473 w 5377"/>
                  <a:gd name="T9" fmla="*/ 0 h 613"/>
                </a:gdLst>
                <a:ahLst/>
                <a:cxnLst>
                  <a:cxn ang="0">
                    <a:pos x="T0" y="T1"/>
                  </a:cxn>
                  <a:cxn ang="0">
                    <a:pos x="T2" y="T3"/>
                  </a:cxn>
                  <a:cxn ang="0">
                    <a:pos x="T4" y="T5"/>
                  </a:cxn>
                  <a:cxn ang="0">
                    <a:pos x="T6" y="T7"/>
                  </a:cxn>
                  <a:cxn ang="0">
                    <a:pos x="T8" y="T9"/>
                  </a:cxn>
                </a:cxnLst>
                <a:rect l="0" t="0" r="r" b="b"/>
                <a:pathLst>
                  <a:path w="5377" h="613">
                    <a:moveTo>
                      <a:pt x="473" y="0"/>
                    </a:moveTo>
                    <a:lnTo>
                      <a:pt x="4878" y="0"/>
                    </a:lnTo>
                    <a:lnTo>
                      <a:pt x="5376" y="612"/>
                    </a:lnTo>
                    <a:lnTo>
                      <a:pt x="0" y="612"/>
                    </a:lnTo>
                    <a:lnTo>
                      <a:pt x="473" y="0"/>
                    </a:lnTo>
                  </a:path>
                </a:pathLst>
              </a:custGeom>
              <a:solidFill>
                <a:schemeClr val="accent1"/>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2242" name="Rectangle 18">
                <a:extLst>
                  <a:ext uri="{FF2B5EF4-FFF2-40B4-BE49-F238E27FC236}">
                    <a16:creationId xmlns:a16="http://schemas.microsoft.com/office/drawing/2014/main" id="{176F3736-DA24-8DF4-046D-32FD70022874}"/>
                  </a:ext>
                </a:extLst>
              </p:cNvPr>
              <p:cNvSpPr>
                <a:spLocks noChangeArrowheads="1"/>
              </p:cNvSpPr>
              <p:nvPr/>
            </p:nvSpPr>
            <p:spPr bwMode="auto">
              <a:xfrm>
                <a:off x="2075" y="3626"/>
                <a:ext cx="1812" cy="406"/>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3600">
                    <a:solidFill>
                      <a:srgbClr val="000000"/>
                    </a:solidFill>
                  </a:rPr>
                  <a:t>Physiological</a:t>
                </a:r>
              </a:p>
            </p:txBody>
          </p:sp>
        </p:grpSp>
        <p:grpSp>
          <p:nvGrpSpPr>
            <p:cNvPr id="52263" name="Group 39">
              <a:extLst>
                <a:ext uri="{FF2B5EF4-FFF2-40B4-BE49-F238E27FC236}">
                  <a16:creationId xmlns:a16="http://schemas.microsoft.com/office/drawing/2014/main" id="{C4A89FF0-5A69-33B0-4263-D6081F9A23C0}"/>
                </a:ext>
              </a:extLst>
            </p:cNvPr>
            <p:cNvGrpSpPr>
              <a:grpSpLocks/>
            </p:cNvGrpSpPr>
            <p:nvPr/>
          </p:nvGrpSpPr>
          <p:grpSpPr bwMode="auto">
            <a:xfrm>
              <a:off x="853" y="2958"/>
              <a:ext cx="4242" cy="527"/>
              <a:chOff x="853" y="2958"/>
              <a:chExt cx="4242" cy="527"/>
            </a:xfrm>
          </p:grpSpPr>
          <p:sp>
            <p:nvSpPr>
              <p:cNvPr id="52244" name="Freeform 20">
                <a:extLst>
                  <a:ext uri="{FF2B5EF4-FFF2-40B4-BE49-F238E27FC236}">
                    <a16:creationId xmlns:a16="http://schemas.microsoft.com/office/drawing/2014/main" id="{7C76CC52-11DE-150A-8D7B-7E22F8BEAB7B}"/>
                  </a:ext>
                </a:extLst>
              </p:cNvPr>
              <p:cNvSpPr>
                <a:spLocks/>
              </p:cNvSpPr>
              <p:nvPr/>
            </p:nvSpPr>
            <p:spPr bwMode="auto">
              <a:xfrm>
                <a:off x="853" y="2958"/>
                <a:ext cx="4242" cy="527"/>
              </a:xfrm>
              <a:custGeom>
                <a:avLst/>
                <a:gdLst>
                  <a:gd name="T0" fmla="*/ 0 w 4242"/>
                  <a:gd name="T1" fmla="*/ 526 h 527"/>
                  <a:gd name="T2" fmla="*/ 4241 w 4242"/>
                  <a:gd name="T3" fmla="*/ 526 h 527"/>
                  <a:gd name="T4" fmla="*/ 3771 w 4242"/>
                  <a:gd name="T5" fmla="*/ 0 h 527"/>
                  <a:gd name="T6" fmla="*/ 465 w 4242"/>
                  <a:gd name="T7" fmla="*/ 0 h 527"/>
                  <a:gd name="T8" fmla="*/ 0 w 4242"/>
                  <a:gd name="T9" fmla="*/ 526 h 527"/>
                </a:gdLst>
                <a:ahLst/>
                <a:cxnLst>
                  <a:cxn ang="0">
                    <a:pos x="T0" y="T1"/>
                  </a:cxn>
                  <a:cxn ang="0">
                    <a:pos x="T2" y="T3"/>
                  </a:cxn>
                  <a:cxn ang="0">
                    <a:pos x="T4" y="T5"/>
                  </a:cxn>
                  <a:cxn ang="0">
                    <a:pos x="T6" y="T7"/>
                  </a:cxn>
                  <a:cxn ang="0">
                    <a:pos x="T8" y="T9"/>
                  </a:cxn>
                </a:cxnLst>
                <a:rect l="0" t="0" r="r" b="b"/>
                <a:pathLst>
                  <a:path w="4242" h="527">
                    <a:moveTo>
                      <a:pt x="0" y="526"/>
                    </a:moveTo>
                    <a:lnTo>
                      <a:pt x="4241" y="526"/>
                    </a:lnTo>
                    <a:lnTo>
                      <a:pt x="3771" y="0"/>
                    </a:lnTo>
                    <a:lnTo>
                      <a:pt x="465" y="0"/>
                    </a:lnTo>
                    <a:lnTo>
                      <a:pt x="0" y="526"/>
                    </a:lnTo>
                  </a:path>
                </a:pathLst>
              </a:custGeom>
              <a:solidFill>
                <a:srgbClr val="FF9933"/>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2245" name="Rectangle 21">
                <a:extLst>
                  <a:ext uri="{FF2B5EF4-FFF2-40B4-BE49-F238E27FC236}">
                    <a16:creationId xmlns:a16="http://schemas.microsoft.com/office/drawing/2014/main" id="{6EF90F75-4386-9885-0090-1B9ACEA00F1C}"/>
                  </a:ext>
                </a:extLst>
              </p:cNvPr>
              <p:cNvSpPr>
                <a:spLocks noChangeArrowheads="1"/>
              </p:cNvSpPr>
              <p:nvPr/>
            </p:nvSpPr>
            <p:spPr bwMode="auto">
              <a:xfrm>
                <a:off x="1809" y="3020"/>
                <a:ext cx="2345" cy="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3600">
                    <a:solidFill>
                      <a:srgbClr val="000000"/>
                    </a:solidFill>
                  </a:rPr>
                  <a:t>Safety &amp; Security</a:t>
                </a:r>
              </a:p>
            </p:txBody>
          </p:sp>
        </p:grpSp>
        <p:grpSp>
          <p:nvGrpSpPr>
            <p:cNvPr id="52262" name="Group 38">
              <a:extLst>
                <a:ext uri="{FF2B5EF4-FFF2-40B4-BE49-F238E27FC236}">
                  <a16:creationId xmlns:a16="http://schemas.microsoft.com/office/drawing/2014/main" id="{DE66E2F8-CC40-348B-7D03-A0F970950CD5}"/>
                </a:ext>
              </a:extLst>
            </p:cNvPr>
            <p:cNvGrpSpPr>
              <a:grpSpLocks/>
            </p:cNvGrpSpPr>
            <p:nvPr/>
          </p:nvGrpSpPr>
          <p:grpSpPr bwMode="auto">
            <a:xfrm>
              <a:off x="1392" y="2352"/>
              <a:ext cx="3161" cy="514"/>
              <a:chOff x="1392" y="2352"/>
              <a:chExt cx="3161" cy="514"/>
            </a:xfrm>
          </p:grpSpPr>
          <p:sp>
            <p:nvSpPr>
              <p:cNvPr id="52247" name="Freeform 23">
                <a:extLst>
                  <a:ext uri="{FF2B5EF4-FFF2-40B4-BE49-F238E27FC236}">
                    <a16:creationId xmlns:a16="http://schemas.microsoft.com/office/drawing/2014/main" id="{024AA9D7-E04D-36B1-A7A1-374BE229EBE3}"/>
                  </a:ext>
                </a:extLst>
              </p:cNvPr>
              <p:cNvSpPr>
                <a:spLocks/>
              </p:cNvSpPr>
              <p:nvPr/>
            </p:nvSpPr>
            <p:spPr bwMode="auto">
              <a:xfrm>
                <a:off x="1392" y="2352"/>
                <a:ext cx="3161" cy="514"/>
              </a:xfrm>
              <a:custGeom>
                <a:avLst/>
                <a:gdLst>
                  <a:gd name="T0" fmla="*/ 0 w 3161"/>
                  <a:gd name="T1" fmla="*/ 513 h 514"/>
                  <a:gd name="T2" fmla="*/ 3160 w 3161"/>
                  <a:gd name="T3" fmla="*/ 513 h 514"/>
                  <a:gd name="T4" fmla="*/ 2680 w 3161"/>
                  <a:gd name="T5" fmla="*/ 0 h 514"/>
                  <a:gd name="T6" fmla="*/ 470 w 3161"/>
                  <a:gd name="T7" fmla="*/ 0 h 514"/>
                  <a:gd name="T8" fmla="*/ 0 w 3161"/>
                  <a:gd name="T9" fmla="*/ 513 h 514"/>
                </a:gdLst>
                <a:ahLst/>
                <a:cxnLst>
                  <a:cxn ang="0">
                    <a:pos x="T0" y="T1"/>
                  </a:cxn>
                  <a:cxn ang="0">
                    <a:pos x="T2" y="T3"/>
                  </a:cxn>
                  <a:cxn ang="0">
                    <a:pos x="T4" y="T5"/>
                  </a:cxn>
                  <a:cxn ang="0">
                    <a:pos x="T6" y="T7"/>
                  </a:cxn>
                  <a:cxn ang="0">
                    <a:pos x="T8" y="T9"/>
                  </a:cxn>
                </a:cxnLst>
                <a:rect l="0" t="0" r="r" b="b"/>
                <a:pathLst>
                  <a:path w="3161" h="514">
                    <a:moveTo>
                      <a:pt x="0" y="513"/>
                    </a:moveTo>
                    <a:lnTo>
                      <a:pt x="3160" y="513"/>
                    </a:lnTo>
                    <a:lnTo>
                      <a:pt x="2680" y="0"/>
                    </a:lnTo>
                    <a:lnTo>
                      <a:pt x="470" y="0"/>
                    </a:lnTo>
                    <a:lnTo>
                      <a:pt x="0" y="513"/>
                    </a:lnTo>
                  </a:path>
                </a:pathLst>
              </a:custGeom>
              <a:solidFill>
                <a:srgbClr val="99CC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2248" name="Rectangle 24">
                <a:extLst>
                  <a:ext uri="{FF2B5EF4-FFF2-40B4-BE49-F238E27FC236}">
                    <a16:creationId xmlns:a16="http://schemas.microsoft.com/office/drawing/2014/main" id="{CC5D598D-BB7E-DBC2-77B8-096D6CEC6D24}"/>
                  </a:ext>
                </a:extLst>
              </p:cNvPr>
              <p:cNvSpPr>
                <a:spLocks noChangeArrowheads="1"/>
              </p:cNvSpPr>
              <p:nvPr/>
            </p:nvSpPr>
            <p:spPr bwMode="auto">
              <a:xfrm>
                <a:off x="2065" y="2434"/>
                <a:ext cx="1812" cy="406"/>
              </a:xfrm>
              <a:prstGeom prst="rect">
                <a:avLst/>
              </a:prstGeom>
              <a:noFill/>
              <a:ln>
                <a:noFill/>
              </a:ln>
              <a:effectLst/>
              <a:extLst>
                <a:ext uri="{909E8E84-426E-40DD-AFC4-6F175D3DCCD1}">
                  <a14:hiddenFill xmlns:a14="http://schemas.microsoft.com/office/drawing/2010/main">
                    <a:solidFill>
                      <a:srgbClr val="336699"/>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3600">
                    <a:solidFill>
                      <a:srgbClr val="000000"/>
                    </a:solidFill>
                  </a:rPr>
                  <a:t>Love (Social)</a:t>
                </a:r>
              </a:p>
            </p:txBody>
          </p:sp>
        </p:grpSp>
        <p:grpSp>
          <p:nvGrpSpPr>
            <p:cNvPr id="52249" name="Group 25">
              <a:extLst>
                <a:ext uri="{FF2B5EF4-FFF2-40B4-BE49-F238E27FC236}">
                  <a16:creationId xmlns:a16="http://schemas.microsoft.com/office/drawing/2014/main" id="{BA41D695-29C0-E55C-CB0C-806EE23A2CAF}"/>
                </a:ext>
              </a:extLst>
            </p:cNvPr>
            <p:cNvGrpSpPr>
              <a:grpSpLocks/>
            </p:cNvGrpSpPr>
            <p:nvPr/>
          </p:nvGrpSpPr>
          <p:grpSpPr bwMode="auto">
            <a:xfrm>
              <a:off x="1947" y="1753"/>
              <a:ext cx="2055" cy="522"/>
              <a:chOff x="1851" y="1897"/>
              <a:chExt cx="2055" cy="522"/>
            </a:xfrm>
          </p:grpSpPr>
          <p:sp>
            <p:nvSpPr>
              <p:cNvPr id="52250" name="Freeform 26">
                <a:extLst>
                  <a:ext uri="{FF2B5EF4-FFF2-40B4-BE49-F238E27FC236}">
                    <a16:creationId xmlns:a16="http://schemas.microsoft.com/office/drawing/2014/main" id="{53461DA2-02C0-D745-E02A-478B1F741CD9}"/>
                  </a:ext>
                </a:extLst>
              </p:cNvPr>
              <p:cNvSpPr>
                <a:spLocks/>
              </p:cNvSpPr>
              <p:nvPr/>
            </p:nvSpPr>
            <p:spPr bwMode="auto">
              <a:xfrm>
                <a:off x="1851" y="1897"/>
                <a:ext cx="2055" cy="522"/>
              </a:xfrm>
              <a:custGeom>
                <a:avLst/>
                <a:gdLst>
                  <a:gd name="T0" fmla="*/ 0 w 2055"/>
                  <a:gd name="T1" fmla="*/ 521 h 522"/>
                  <a:gd name="T2" fmla="*/ 2054 w 2055"/>
                  <a:gd name="T3" fmla="*/ 521 h 522"/>
                  <a:gd name="T4" fmla="*/ 1578 w 2055"/>
                  <a:gd name="T5" fmla="*/ 0 h 522"/>
                  <a:gd name="T6" fmla="*/ 478 w 2055"/>
                  <a:gd name="T7" fmla="*/ 0 h 522"/>
                  <a:gd name="T8" fmla="*/ 0 w 2055"/>
                  <a:gd name="T9" fmla="*/ 521 h 522"/>
                </a:gdLst>
                <a:ahLst/>
                <a:cxnLst>
                  <a:cxn ang="0">
                    <a:pos x="T0" y="T1"/>
                  </a:cxn>
                  <a:cxn ang="0">
                    <a:pos x="T2" y="T3"/>
                  </a:cxn>
                  <a:cxn ang="0">
                    <a:pos x="T4" y="T5"/>
                  </a:cxn>
                  <a:cxn ang="0">
                    <a:pos x="T6" y="T7"/>
                  </a:cxn>
                  <a:cxn ang="0">
                    <a:pos x="T8" y="T9"/>
                  </a:cxn>
                </a:cxnLst>
                <a:rect l="0" t="0" r="r" b="b"/>
                <a:pathLst>
                  <a:path w="2055" h="522">
                    <a:moveTo>
                      <a:pt x="0" y="521"/>
                    </a:moveTo>
                    <a:lnTo>
                      <a:pt x="2054" y="521"/>
                    </a:lnTo>
                    <a:lnTo>
                      <a:pt x="1578" y="0"/>
                    </a:lnTo>
                    <a:lnTo>
                      <a:pt x="478" y="0"/>
                    </a:lnTo>
                    <a:lnTo>
                      <a:pt x="0" y="521"/>
                    </a:lnTo>
                  </a:path>
                </a:pathLst>
              </a:custGeom>
              <a:solidFill>
                <a:srgbClr val="FFCC66"/>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2251" name="Rectangle 27">
                <a:extLst>
                  <a:ext uri="{FF2B5EF4-FFF2-40B4-BE49-F238E27FC236}">
                    <a16:creationId xmlns:a16="http://schemas.microsoft.com/office/drawing/2014/main" id="{D57BBD89-A7CF-509D-2A5F-D740C546FECA}"/>
                  </a:ext>
                </a:extLst>
              </p:cNvPr>
              <p:cNvSpPr>
                <a:spLocks noChangeArrowheads="1"/>
              </p:cNvSpPr>
              <p:nvPr/>
            </p:nvSpPr>
            <p:spPr bwMode="auto">
              <a:xfrm>
                <a:off x="2360" y="1964"/>
                <a:ext cx="1101" cy="406"/>
              </a:xfrm>
              <a:prstGeom prst="rect">
                <a:avLst/>
              </a:prstGeom>
              <a:solidFill>
                <a:srgbClr val="FFCC66"/>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3600">
                    <a:solidFill>
                      <a:srgbClr val="000000"/>
                    </a:solidFill>
                  </a:rPr>
                  <a:t>Esteem</a:t>
                </a:r>
              </a:p>
            </p:txBody>
          </p:sp>
        </p:grpSp>
        <p:grpSp>
          <p:nvGrpSpPr>
            <p:cNvPr id="52261" name="Group 37">
              <a:extLst>
                <a:ext uri="{FF2B5EF4-FFF2-40B4-BE49-F238E27FC236}">
                  <a16:creationId xmlns:a16="http://schemas.microsoft.com/office/drawing/2014/main" id="{F34A220E-C40F-939B-C2AF-2CAB831A6241}"/>
                </a:ext>
              </a:extLst>
            </p:cNvPr>
            <p:cNvGrpSpPr>
              <a:grpSpLocks/>
            </p:cNvGrpSpPr>
            <p:nvPr/>
          </p:nvGrpSpPr>
          <p:grpSpPr bwMode="auto">
            <a:xfrm>
              <a:off x="2496" y="1152"/>
              <a:ext cx="952" cy="547"/>
              <a:chOff x="2496" y="1152"/>
              <a:chExt cx="952" cy="547"/>
            </a:xfrm>
          </p:grpSpPr>
          <p:sp>
            <p:nvSpPr>
              <p:cNvPr id="52253" name="Freeform 29">
                <a:extLst>
                  <a:ext uri="{FF2B5EF4-FFF2-40B4-BE49-F238E27FC236}">
                    <a16:creationId xmlns:a16="http://schemas.microsoft.com/office/drawing/2014/main" id="{3DA88466-1865-27EF-1B69-10DA1980B867}"/>
                  </a:ext>
                </a:extLst>
              </p:cNvPr>
              <p:cNvSpPr>
                <a:spLocks/>
              </p:cNvSpPr>
              <p:nvPr/>
            </p:nvSpPr>
            <p:spPr bwMode="auto">
              <a:xfrm>
                <a:off x="2496" y="1152"/>
                <a:ext cx="952" cy="522"/>
              </a:xfrm>
              <a:custGeom>
                <a:avLst/>
                <a:gdLst>
                  <a:gd name="T0" fmla="*/ 0 w 952"/>
                  <a:gd name="T1" fmla="*/ 521 h 522"/>
                  <a:gd name="T2" fmla="*/ 951 w 952"/>
                  <a:gd name="T3" fmla="*/ 521 h 522"/>
                  <a:gd name="T4" fmla="*/ 475 w 952"/>
                  <a:gd name="T5" fmla="*/ 0 h 522"/>
                  <a:gd name="T6" fmla="*/ 0 w 952"/>
                  <a:gd name="T7" fmla="*/ 521 h 522"/>
                </a:gdLst>
                <a:ahLst/>
                <a:cxnLst>
                  <a:cxn ang="0">
                    <a:pos x="T0" y="T1"/>
                  </a:cxn>
                  <a:cxn ang="0">
                    <a:pos x="T2" y="T3"/>
                  </a:cxn>
                  <a:cxn ang="0">
                    <a:pos x="T4" y="T5"/>
                  </a:cxn>
                  <a:cxn ang="0">
                    <a:pos x="T6" y="T7"/>
                  </a:cxn>
                </a:cxnLst>
                <a:rect l="0" t="0" r="r" b="b"/>
                <a:pathLst>
                  <a:path w="952" h="522">
                    <a:moveTo>
                      <a:pt x="0" y="521"/>
                    </a:moveTo>
                    <a:lnTo>
                      <a:pt x="951" y="521"/>
                    </a:lnTo>
                    <a:lnTo>
                      <a:pt x="475" y="0"/>
                    </a:lnTo>
                    <a:lnTo>
                      <a:pt x="0" y="521"/>
                    </a:lnTo>
                  </a:path>
                </a:pathLst>
              </a:custGeom>
              <a:solidFill>
                <a:srgbClr val="6699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2254" name="Rectangle 30">
                <a:extLst>
                  <a:ext uri="{FF2B5EF4-FFF2-40B4-BE49-F238E27FC236}">
                    <a16:creationId xmlns:a16="http://schemas.microsoft.com/office/drawing/2014/main" id="{183BEBB5-5B96-E967-46EE-0ED9D6FD0D23}"/>
                  </a:ext>
                </a:extLst>
              </p:cNvPr>
              <p:cNvSpPr>
                <a:spLocks noChangeArrowheads="1"/>
              </p:cNvSpPr>
              <p:nvPr/>
            </p:nvSpPr>
            <p:spPr bwMode="auto">
              <a:xfrm>
                <a:off x="2715" y="1293"/>
                <a:ext cx="503" cy="406"/>
              </a:xfrm>
              <a:prstGeom prst="rect">
                <a:avLst/>
              </a:prstGeom>
              <a:noFill/>
              <a:ln>
                <a:noFill/>
              </a:ln>
              <a:effectLst/>
              <a:extLst>
                <a:ext uri="{909E8E84-426E-40DD-AFC4-6F175D3DCCD1}">
                  <a14:hiddenFill xmlns:a14="http://schemas.microsoft.com/office/drawing/2010/main">
                    <a:solidFill>
                      <a:srgbClr val="6699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3600">
                    <a:solidFill>
                      <a:srgbClr val="000000"/>
                    </a:solidFill>
                  </a:rPr>
                  <a:t>SA</a:t>
                </a:r>
              </a:p>
            </p:txBody>
          </p:sp>
        </p:grpSp>
      </p:grpSp>
      <p:grpSp>
        <p:nvGrpSpPr>
          <p:cNvPr id="52259" name="Group 35">
            <a:extLst>
              <a:ext uri="{FF2B5EF4-FFF2-40B4-BE49-F238E27FC236}">
                <a16:creationId xmlns:a16="http://schemas.microsoft.com/office/drawing/2014/main" id="{35CA3618-A45D-E327-8297-FC92A91AC5C4}"/>
              </a:ext>
            </a:extLst>
          </p:cNvPr>
          <p:cNvGrpSpPr>
            <a:grpSpLocks/>
          </p:cNvGrpSpPr>
          <p:nvPr/>
        </p:nvGrpSpPr>
        <p:grpSpPr bwMode="auto">
          <a:xfrm>
            <a:off x="1488929" y="1532303"/>
            <a:ext cx="3276600" cy="3657600"/>
            <a:chOff x="288" y="1488"/>
            <a:chExt cx="2064" cy="2304"/>
          </a:xfrm>
        </p:grpSpPr>
        <p:sp>
          <p:nvSpPr>
            <p:cNvPr id="52257" name="Line 33">
              <a:extLst>
                <a:ext uri="{FF2B5EF4-FFF2-40B4-BE49-F238E27FC236}">
                  <a16:creationId xmlns:a16="http://schemas.microsoft.com/office/drawing/2014/main" id="{498C9A30-6294-E541-5524-0C0D899E14B6}"/>
                </a:ext>
              </a:extLst>
            </p:cNvPr>
            <p:cNvSpPr>
              <a:spLocks noChangeShapeType="1"/>
            </p:cNvSpPr>
            <p:nvPr/>
          </p:nvSpPr>
          <p:spPr bwMode="auto">
            <a:xfrm flipV="1">
              <a:off x="288" y="1488"/>
              <a:ext cx="2064" cy="2304"/>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GB"/>
            </a:p>
          </p:txBody>
        </p:sp>
        <p:sp>
          <p:nvSpPr>
            <p:cNvPr id="52258" name="Text Box 34">
              <a:extLst>
                <a:ext uri="{FF2B5EF4-FFF2-40B4-BE49-F238E27FC236}">
                  <a16:creationId xmlns:a16="http://schemas.microsoft.com/office/drawing/2014/main" id="{8F5191E1-4C1C-AAC1-A414-705315C7D285}"/>
                </a:ext>
              </a:extLst>
            </p:cNvPr>
            <p:cNvSpPr txBox="1">
              <a:spLocks noChangeArrowheads="1"/>
            </p:cNvSpPr>
            <p:nvPr/>
          </p:nvSpPr>
          <p:spPr bwMode="auto">
            <a:xfrm rot="18747964">
              <a:off x="72" y="2404"/>
              <a:ext cx="206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dirty="0">
                  <a:latin typeface="Times New Roman" panose="02020603050405020304" pitchFamily="18" charset="0"/>
                </a:rPr>
                <a:t>Lowest to highest order</a:t>
              </a:r>
            </a:p>
          </p:txBody>
        </p:sp>
      </p:grpSp>
      <p:pic>
        <p:nvPicPr>
          <p:cNvPr id="52260" name="Picture 36">
            <a:hlinkClick r:id="rId3"/>
            <a:extLst>
              <a:ext uri="{FF2B5EF4-FFF2-40B4-BE49-F238E27FC236}">
                <a16:creationId xmlns:a16="http://schemas.microsoft.com/office/drawing/2014/main" id="{4C42C895-7184-DBD9-8311-98CB90CFF3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25000" y="1905000"/>
            <a:ext cx="762000" cy="7572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52259"/>
                                        </p:tgtEl>
                                        <p:attrNameLst>
                                          <p:attrName>style.visibility</p:attrName>
                                        </p:attrNameLst>
                                      </p:cBhvr>
                                      <p:to>
                                        <p:strVal val="visible"/>
                                      </p:to>
                                    </p:set>
                                    <p:animEffect transition="in" filter="wipe(down)">
                                      <p:cBhvr>
                                        <p:cTn id="7" dur="500"/>
                                        <p:tgtEl>
                                          <p:spTgt spid="522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696" y="127802"/>
            <a:ext cx="11568608" cy="990600"/>
          </a:xfrm>
        </p:spPr>
        <p:txBody>
          <a:bodyPr>
            <a:noAutofit/>
          </a:bodyPr>
          <a:lstStyle/>
          <a:p>
            <a:r>
              <a:rPr lang="en-GB" sz="3600" b="1" dirty="0"/>
              <a:t>Maslow’s Hierarchy of needs theory</a:t>
            </a:r>
          </a:p>
        </p:txBody>
      </p:sp>
      <p:graphicFrame>
        <p:nvGraphicFramePr>
          <p:cNvPr id="4" name="Table 3"/>
          <p:cNvGraphicFramePr>
            <a:graphicFrameLocks noGrp="1"/>
          </p:cNvGraphicFramePr>
          <p:nvPr>
            <p:extLst>
              <p:ext uri="{D42A27DB-BD31-4B8C-83A1-F6EECF244321}">
                <p14:modId xmlns:p14="http://schemas.microsoft.com/office/powerpoint/2010/main" val="3388383471"/>
              </p:ext>
            </p:extLst>
          </p:nvPr>
        </p:nvGraphicFramePr>
        <p:xfrm>
          <a:off x="2279576" y="980728"/>
          <a:ext cx="7924800" cy="4361459"/>
        </p:xfrm>
        <a:graphic>
          <a:graphicData uri="http://schemas.openxmlformats.org/drawingml/2006/table">
            <a:tbl>
              <a:tblPr firstRow="1" firstCol="1" bandRow="1">
                <a:tableStyleId>{08FB837D-C827-4EFA-A057-4D05807E0F7C}</a:tableStyleId>
              </a:tblPr>
              <a:tblGrid>
                <a:gridCol w="1949731">
                  <a:extLst>
                    <a:ext uri="{9D8B030D-6E8A-4147-A177-3AD203B41FA5}">
                      <a16:colId xmlns:a16="http://schemas.microsoft.com/office/drawing/2014/main" val="20000"/>
                    </a:ext>
                  </a:extLst>
                </a:gridCol>
                <a:gridCol w="2734401">
                  <a:extLst>
                    <a:ext uri="{9D8B030D-6E8A-4147-A177-3AD203B41FA5}">
                      <a16:colId xmlns:a16="http://schemas.microsoft.com/office/drawing/2014/main" val="20001"/>
                    </a:ext>
                  </a:extLst>
                </a:gridCol>
                <a:gridCol w="3240668">
                  <a:extLst>
                    <a:ext uri="{9D8B030D-6E8A-4147-A177-3AD203B41FA5}">
                      <a16:colId xmlns:a16="http://schemas.microsoft.com/office/drawing/2014/main" val="20002"/>
                    </a:ext>
                  </a:extLst>
                </a:gridCol>
              </a:tblGrid>
              <a:tr h="194636">
                <a:tc>
                  <a:txBody>
                    <a:bodyPr/>
                    <a:lstStyle/>
                    <a:p>
                      <a:pPr>
                        <a:lnSpc>
                          <a:spcPct val="115000"/>
                        </a:lnSpc>
                        <a:spcAft>
                          <a:spcPts val="0"/>
                        </a:spcAft>
                      </a:pPr>
                      <a:r>
                        <a:rPr lang="en-GB" sz="1400" dirty="0">
                          <a:effectLst/>
                        </a:rPr>
                        <a:t>Needs Level</a:t>
                      </a:r>
                      <a:endParaRPr lang="en-GB" sz="1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nSpc>
                          <a:spcPct val="115000"/>
                        </a:lnSpc>
                        <a:spcAft>
                          <a:spcPts val="0"/>
                        </a:spcAft>
                      </a:pPr>
                      <a:r>
                        <a:rPr lang="en-GB" sz="1400" dirty="0">
                          <a:effectLst/>
                        </a:rPr>
                        <a:t>General rewards</a:t>
                      </a:r>
                      <a:endParaRPr lang="en-GB" sz="1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nSpc>
                          <a:spcPct val="115000"/>
                        </a:lnSpc>
                        <a:spcAft>
                          <a:spcPts val="0"/>
                        </a:spcAft>
                      </a:pPr>
                      <a:r>
                        <a:rPr lang="en-GB" sz="1400" dirty="0">
                          <a:effectLst/>
                        </a:rPr>
                        <a:t>Organisational factors</a:t>
                      </a:r>
                      <a:endParaRPr lang="en-GB" sz="1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0000"/>
                  </a:ext>
                </a:extLst>
              </a:tr>
              <a:tr h="201137">
                <a:tc>
                  <a:txBody>
                    <a:bodyPr/>
                    <a:lstStyle/>
                    <a:p>
                      <a:pPr>
                        <a:lnSpc>
                          <a:spcPct val="115000"/>
                        </a:lnSpc>
                        <a:spcAft>
                          <a:spcPts val="0"/>
                        </a:spcAft>
                      </a:pPr>
                      <a:r>
                        <a:rPr lang="en-GB" sz="1400">
                          <a:effectLst/>
                        </a:rPr>
                        <a:t>1. Physiological</a:t>
                      </a:r>
                      <a:endParaRPr lang="en-GB" sz="1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nSpc>
                          <a:spcPct val="115000"/>
                        </a:lnSpc>
                        <a:spcAft>
                          <a:spcPts val="0"/>
                        </a:spcAft>
                      </a:pPr>
                      <a:r>
                        <a:rPr lang="en-GB" sz="1400">
                          <a:effectLst/>
                        </a:rPr>
                        <a:t>Food, water, sex, sleep</a:t>
                      </a:r>
                      <a:endParaRPr lang="en-GB" sz="1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nSpc>
                          <a:spcPct val="115000"/>
                        </a:lnSpc>
                        <a:spcAft>
                          <a:spcPts val="0"/>
                        </a:spcAft>
                      </a:pPr>
                      <a:r>
                        <a:rPr lang="en-GB" sz="1400">
                          <a:effectLst/>
                        </a:rPr>
                        <a:t>a. pay</a:t>
                      </a:r>
                    </a:p>
                    <a:p>
                      <a:pPr>
                        <a:lnSpc>
                          <a:spcPct val="115000"/>
                        </a:lnSpc>
                        <a:spcAft>
                          <a:spcPts val="0"/>
                        </a:spcAft>
                      </a:pPr>
                      <a:r>
                        <a:rPr lang="en-GB" sz="1400">
                          <a:effectLst/>
                        </a:rPr>
                        <a:t>b. pleasant working conditions</a:t>
                      </a:r>
                    </a:p>
                    <a:p>
                      <a:pPr>
                        <a:lnSpc>
                          <a:spcPct val="115000"/>
                        </a:lnSpc>
                        <a:spcAft>
                          <a:spcPts val="0"/>
                        </a:spcAft>
                      </a:pPr>
                      <a:r>
                        <a:rPr lang="en-GB" sz="1400">
                          <a:effectLst/>
                        </a:rPr>
                        <a:t>c. cafeteria</a:t>
                      </a:r>
                      <a:endParaRPr lang="en-GB" sz="1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0001"/>
                  </a:ext>
                </a:extLst>
              </a:tr>
              <a:tr h="610187">
                <a:tc>
                  <a:txBody>
                    <a:bodyPr/>
                    <a:lstStyle/>
                    <a:p>
                      <a:pPr>
                        <a:lnSpc>
                          <a:spcPct val="115000"/>
                        </a:lnSpc>
                        <a:spcAft>
                          <a:spcPts val="0"/>
                        </a:spcAft>
                      </a:pPr>
                      <a:r>
                        <a:rPr lang="en-GB" sz="1400">
                          <a:effectLst/>
                        </a:rPr>
                        <a:t>2. Safety</a:t>
                      </a:r>
                      <a:endParaRPr lang="en-GB" sz="1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nSpc>
                          <a:spcPct val="115000"/>
                        </a:lnSpc>
                        <a:spcAft>
                          <a:spcPts val="0"/>
                        </a:spcAft>
                      </a:pPr>
                      <a:r>
                        <a:rPr lang="en-GB" sz="1400">
                          <a:effectLst/>
                        </a:rPr>
                        <a:t>Safety, security, stability, protection</a:t>
                      </a:r>
                      <a:endParaRPr lang="en-GB" sz="1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nSpc>
                          <a:spcPct val="115000"/>
                        </a:lnSpc>
                        <a:spcAft>
                          <a:spcPts val="0"/>
                        </a:spcAft>
                      </a:pPr>
                      <a:r>
                        <a:rPr lang="en-GB" sz="1400" dirty="0">
                          <a:effectLst/>
                        </a:rPr>
                        <a:t>a. Safe working conditions</a:t>
                      </a:r>
                    </a:p>
                    <a:p>
                      <a:pPr>
                        <a:lnSpc>
                          <a:spcPct val="115000"/>
                        </a:lnSpc>
                        <a:spcAft>
                          <a:spcPts val="0"/>
                        </a:spcAft>
                      </a:pPr>
                      <a:r>
                        <a:rPr lang="en-GB" sz="1400" dirty="0">
                          <a:effectLst/>
                        </a:rPr>
                        <a:t>b. company benefits</a:t>
                      </a:r>
                    </a:p>
                    <a:p>
                      <a:pPr>
                        <a:lnSpc>
                          <a:spcPct val="115000"/>
                        </a:lnSpc>
                        <a:spcAft>
                          <a:spcPts val="0"/>
                        </a:spcAft>
                      </a:pPr>
                      <a:r>
                        <a:rPr lang="en-GB" sz="1400" dirty="0">
                          <a:effectLst/>
                        </a:rPr>
                        <a:t>c. job security</a:t>
                      </a:r>
                      <a:endParaRPr lang="en-GB" sz="1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0002"/>
                  </a:ext>
                </a:extLst>
              </a:tr>
              <a:tr h="610187">
                <a:tc>
                  <a:txBody>
                    <a:bodyPr/>
                    <a:lstStyle/>
                    <a:p>
                      <a:pPr>
                        <a:lnSpc>
                          <a:spcPct val="115000"/>
                        </a:lnSpc>
                        <a:spcAft>
                          <a:spcPts val="0"/>
                        </a:spcAft>
                      </a:pPr>
                      <a:r>
                        <a:rPr lang="en-GB" sz="1400">
                          <a:effectLst/>
                        </a:rPr>
                        <a:t>3. Social</a:t>
                      </a:r>
                      <a:endParaRPr lang="en-GB" sz="1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nSpc>
                          <a:spcPct val="115000"/>
                        </a:lnSpc>
                        <a:spcAft>
                          <a:spcPts val="0"/>
                        </a:spcAft>
                      </a:pPr>
                      <a:r>
                        <a:rPr lang="en-GB" sz="1400">
                          <a:effectLst/>
                        </a:rPr>
                        <a:t>Love, affection, belongingness</a:t>
                      </a:r>
                      <a:endParaRPr lang="en-GB" sz="1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nSpc>
                          <a:spcPct val="115000"/>
                        </a:lnSpc>
                        <a:spcAft>
                          <a:spcPts val="0"/>
                        </a:spcAft>
                      </a:pPr>
                      <a:r>
                        <a:rPr lang="en-GB" sz="1400">
                          <a:effectLst/>
                        </a:rPr>
                        <a:t>a. cohesive work group</a:t>
                      </a:r>
                    </a:p>
                    <a:p>
                      <a:pPr>
                        <a:lnSpc>
                          <a:spcPct val="115000"/>
                        </a:lnSpc>
                        <a:spcAft>
                          <a:spcPts val="0"/>
                        </a:spcAft>
                      </a:pPr>
                      <a:r>
                        <a:rPr lang="en-GB" sz="1400">
                          <a:effectLst/>
                        </a:rPr>
                        <a:t>b. friendly supervision#</a:t>
                      </a:r>
                    </a:p>
                    <a:p>
                      <a:pPr>
                        <a:lnSpc>
                          <a:spcPct val="115000"/>
                        </a:lnSpc>
                        <a:spcAft>
                          <a:spcPts val="0"/>
                        </a:spcAft>
                      </a:pPr>
                      <a:r>
                        <a:rPr lang="en-GB" sz="1400">
                          <a:effectLst/>
                        </a:rPr>
                        <a:t>c. professional associations</a:t>
                      </a:r>
                      <a:endParaRPr lang="en-GB" sz="1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0003"/>
                  </a:ext>
                </a:extLst>
              </a:tr>
              <a:tr h="817962">
                <a:tc>
                  <a:txBody>
                    <a:bodyPr/>
                    <a:lstStyle/>
                    <a:p>
                      <a:pPr>
                        <a:lnSpc>
                          <a:spcPct val="115000"/>
                        </a:lnSpc>
                        <a:spcAft>
                          <a:spcPts val="0"/>
                        </a:spcAft>
                      </a:pPr>
                      <a:r>
                        <a:rPr lang="en-GB" sz="1400">
                          <a:effectLst/>
                        </a:rPr>
                        <a:t>4. Esteem</a:t>
                      </a:r>
                      <a:endParaRPr lang="en-GB" sz="1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nSpc>
                          <a:spcPct val="115000"/>
                        </a:lnSpc>
                        <a:spcAft>
                          <a:spcPts val="0"/>
                        </a:spcAft>
                      </a:pPr>
                      <a:r>
                        <a:rPr lang="en-GB" sz="1400">
                          <a:effectLst/>
                        </a:rPr>
                        <a:t>Self-esteem, self-respect, prestige, status</a:t>
                      </a:r>
                      <a:endParaRPr lang="en-GB" sz="1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marL="342900" lvl="0" indent="-342900">
                        <a:lnSpc>
                          <a:spcPct val="115000"/>
                        </a:lnSpc>
                        <a:spcAft>
                          <a:spcPts val="0"/>
                        </a:spcAft>
                        <a:buFont typeface="+mj-lt"/>
                        <a:buAutoNum type="alphaLcPeriod"/>
                      </a:pPr>
                      <a:r>
                        <a:rPr lang="en-GB" sz="1400">
                          <a:effectLst/>
                        </a:rPr>
                        <a:t>Social recognition</a:t>
                      </a:r>
                    </a:p>
                    <a:p>
                      <a:pPr marL="342900" lvl="0" indent="-342900">
                        <a:lnSpc>
                          <a:spcPct val="115000"/>
                        </a:lnSpc>
                        <a:spcAft>
                          <a:spcPts val="0"/>
                        </a:spcAft>
                        <a:buFont typeface="+mj-lt"/>
                        <a:buAutoNum type="alphaLcPeriod"/>
                      </a:pPr>
                      <a:r>
                        <a:rPr lang="en-GB" sz="1400">
                          <a:effectLst/>
                        </a:rPr>
                        <a:t>Job title</a:t>
                      </a:r>
                    </a:p>
                    <a:p>
                      <a:pPr marL="342900" lvl="0" indent="-342900">
                        <a:lnSpc>
                          <a:spcPct val="115000"/>
                        </a:lnSpc>
                        <a:spcAft>
                          <a:spcPts val="0"/>
                        </a:spcAft>
                        <a:buFont typeface="+mj-lt"/>
                        <a:buAutoNum type="alphaLcPeriod"/>
                      </a:pPr>
                      <a:r>
                        <a:rPr lang="en-GB" sz="1400">
                          <a:effectLst/>
                        </a:rPr>
                        <a:t>High-status job</a:t>
                      </a:r>
                    </a:p>
                    <a:p>
                      <a:pPr marL="342900" lvl="0" indent="-342900">
                        <a:lnSpc>
                          <a:spcPct val="115000"/>
                        </a:lnSpc>
                        <a:spcAft>
                          <a:spcPts val="0"/>
                        </a:spcAft>
                        <a:buFont typeface="+mj-lt"/>
                        <a:buAutoNum type="alphaLcPeriod"/>
                      </a:pPr>
                      <a:r>
                        <a:rPr lang="en-GB" sz="1400">
                          <a:effectLst/>
                        </a:rPr>
                        <a:t>Feedback from the job itself</a:t>
                      </a:r>
                      <a:endParaRPr lang="en-GB" sz="1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0004"/>
                  </a:ext>
                </a:extLst>
              </a:tr>
              <a:tr h="1025738">
                <a:tc>
                  <a:txBody>
                    <a:bodyPr/>
                    <a:lstStyle/>
                    <a:p>
                      <a:pPr>
                        <a:lnSpc>
                          <a:spcPct val="115000"/>
                        </a:lnSpc>
                        <a:spcAft>
                          <a:spcPts val="0"/>
                        </a:spcAft>
                      </a:pPr>
                      <a:r>
                        <a:rPr lang="en-GB" sz="1400" dirty="0">
                          <a:effectLst/>
                        </a:rPr>
                        <a:t>5. Self actualisation</a:t>
                      </a:r>
                      <a:endParaRPr lang="en-GB" sz="1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a:lnSpc>
                          <a:spcPct val="115000"/>
                        </a:lnSpc>
                        <a:spcAft>
                          <a:spcPts val="0"/>
                        </a:spcAft>
                      </a:pPr>
                      <a:r>
                        <a:rPr lang="en-GB" sz="1400">
                          <a:effectLst/>
                        </a:rPr>
                        <a:t>Growth, advancement, creativity</a:t>
                      </a:r>
                      <a:endParaRPr lang="en-GB" sz="140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tc>
                  <a:txBody>
                    <a:bodyPr/>
                    <a:lstStyle/>
                    <a:p>
                      <a:pPr marL="342900" lvl="0" indent="-342900">
                        <a:lnSpc>
                          <a:spcPct val="115000"/>
                        </a:lnSpc>
                        <a:spcAft>
                          <a:spcPts val="0"/>
                        </a:spcAft>
                        <a:buFont typeface="+mj-lt"/>
                        <a:buAutoNum type="alphaLcPeriod"/>
                      </a:pPr>
                      <a:r>
                        <a:rPr lang="en-GB" sz="1400" dirty="0">
                          <a:effectLst/>
                        </a:rPr>
                        <a:t>Challenging job</a:t>
                      </a:r>
                    </a:p>
                    <a:p>
                      <a:pPr marL="342900" lvl="0" indent="-342900">
                        <a:lnSpc>
                          <a:spcPct val="115000"/>
                        </a:lnSpc>
                        <a:spcAft>
                          <a:spcPts val="0"/>
                        </a:spcAft>
                        <a:buFont typeface="+mj-lt"/>
                        <a:buAutoNum type="alphaLcPeriod"/>
                      </a:pPr>
                      <a:r>
                        <a:rPr lang="en-GB" sz="1400" dirty="0">
                          <a:effectLst/>
                        </a:rPr>
                        <a:t>Opportunities for creativity</a:t>
                      </a:r>
                    </a:p>
                    <a:p>
                      <a:pPr marL="342900" lvl="0" indent="-342900">
                        <a:lnSpc>
                          <a:spcPct val="115000"/>
                        </a:lnSpc>
                        <a:spcAft>
                          <a:spcPts val="0"/>
                        </a:spcAft>
                        <a:buFont typeface="+mj-lt"/>
                        <a:buAutoNum type="alphaLcPeriod"/>
                      </a:pPr>
                      <a:r>
                        <a:rPr lang="en-GB" sz="1400" dirty="0">
                          <a:effectLst/>
                        </a:rPr>
                        <a:t>Achievement in work</a:t>
                      </a:r>
                    </a:p>
                    <a:p>
                      <a:pPr marL="342900" lvl="0" indent="-342900">
                        <a:lnSpc>
                          <a:spcPct val="115000"/>
                        </a:lnSpc>
                        <a:spcAft>
                          <a:spcPts val="0"/>
                        </a:spcAft>
                        <a:buFont typeface="+mj-lt"/>
                        <a:buAutoNum type="alphaLcPeriod"/>
                      </a:pPr>
                      <a:r>
                        <a:rPr lang="en-GB" sz="1400" dirty="0">
                          <a:effectLst/>
                        </a:rPr>
                        <a:t>Advancement in the organisation</a:t>
                      </a:r>
                      <a:endParaRPr lang="en-GB" sz="1400" dirty="0">
                        <a:effectLst/>
                        <a:latin typeface="Times New Roman" panose="02020603050405020304" pitchFamily="18" charset="0"/>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0005"/>
                  </a:ext>
                </a:extLst>
              </a:tr>
            </a:tbl>
          </a:graphicData>
        </a:graphic>
      </p:graphicFrame>
      <p:sp>
        <p:nvSpPr>
          <p:cNvPr id="5" name="Rectangle 4"/>
          <p:cNvSpPr/>
          <p:nvPr/>
        </p:nvSpPr>
        <p:spPr>
          <a:xfrm>
            <a:off x="4295800" y="5373216"/>
            <a:ext cx="4572000" cy="291298"/>
          </a:xfrm>
          <a:prstGeom prst="rect">
            <a:avLst/>
          </a:prstGeom>
        </p:spPr>
        <p:txBody>
          <a:bodyPr>
            <a:spAutoFit/>
          </a:bodyPr>
          <a:lstStyle/>
          <a:p>
            <a:pPr>
              <a:lnSpc>
                <a:spcPct val="115000"/>
              </a:lnSpc>
              <a:spcAft>
                <a:spcPts val="1000"/>
              </a:spcAft>
            </a:pPr>
            <a:r>
              <a:rPr lang="en-GB" sz="1200" dirty="0">
                <a:latin typeface="Calibri" panose="020F0502020204030204" pitchFamily="34" charset="0"/>
                <a:ea typeface="Calibri" panose="020F0502020204030204" pitchFamily="34" charset="0"/>
              </a:rPr>
              <a:t>Applying Maslow's need hierarchy (Adapted from Mullins 2013)</a:t>
            </a:r>
            <a:endParaRPr lang="en-GB" sz="12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4965524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Maslow's Hierarchy of Needs">
            <a:hlinkClick r:id="" action="ppaction://media"/>
            <a:extLst>
              <a:ext uri="{FF2B5EF4-FFF2-40B4-BE49-F238E27FC236}">
                <a16:creationId xmlns:a16="http://schemas.microsoft.com/office/drawing/2014/main" id="{95043345-128C-489D-946A-A857BD51B7A6}"/>
              </a:ext>
            </a:extLst>
          </p:cNvPr>
          <p:cNvPicPr>
            <a:picLocks noRot="1" noChangeAspect="1"/>
          </p:cNvPicPr>
          <p:nvPr>
            <a:videoFile r:link="rId1"/>
          </p:nvPr>
        </p:nvPicPr>
        <p:blipFill>
          <a:blip r:embed="rId3"/>
          <a:stretch>
            <a:fillRect/>
          </a:stretch>
        </p:blipFill>
        <p:spPr>
          <a:xfrm>
            <a:off x="1415480" y="188640"/>
            <a:ext cx="9558583" cy="5400600"/>
          </a:xfrm>
          <a:prstGeom prst="rect">
            <a:avLst/>
          </a:prstGeom>
        </p:spPr>
      </p:pic>
    </p:spTree>
    <p:extLst>
      <p:ext uri="{BB962C8B-B14F-4D97-AF65-F5344CB8AC3E}">
        <p14:creationId xmlns:p14="http://schemas.microsoft.com/office/powerpoint/2010/main" val="1681343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40" y="114300"/>
            <a:ext cx="11881320" cy="990600"/>
          </a:xfrm>
        </p:spPr>
        <p:txBody>
          <a:bodyPr>
            <a:noAutofit/>
          </a:bodyPr>
          <a:lstStyle/>
          <a:p>
            <a:r>
              <a:rPr lang="en-GB" sz="3600" b="1" dirty="0"/>
              <a:t>Maslow’s Hierarchy of needs theory</a:t>
            </a:r>
          </a:p>
        </p:txBody>
      </p:sp>
      <p:sp>
        <p:nvSpPr>
          <p:cNvPr id="3" name="Content Placeholder 2"/>
          <p:cNvSpPr>
            <a:spLocks noGrp="1"/>
          </p:cNvSpPr>
          <p:nvPr>
            <p:ph idx="1"/>
          </p:nvPr>
        </p:nvSpPr>
        <p:spPr>
          <a:xfrm>
            <a:off x="155340" y="2348880"/>
            <a:ext cx="11881320" cy="1536576"/>
          </a:xfrm>
        </p:spPr>
        <p:txBody>
          <a:bodyPr>
            <a:noAutofit/>
          </a:bodyPr>
          <a:lstStyle/>
          <a:p>
            <a:pPr>
              <a:buFont typeface="Arial" panose="020B0604020202020204" pitchFamily="34" charset="0"/>
              <a:buChar char="•"/>
            </a:pPr>
            <a:r>
              <a:rPr lang="en-GB" sz="2000" dirty="0"/>
              <a:t>What is important to understand in the needs hierarchy is that once a need has been covered and individuals have moved on to the next level, those preceding needs should not be overlooked.</a:t>
            </a:r>
          </a:p>
          <a:p>
            <a:pPr>
              <a:buFont typeface="Arial" panose="020B0604020202020204" pitchFamily="34" charset="0"/>
              <a:buChar char="•"/>
            </a:pPr>
            <a:endParaRPr lang="en-GB" sz="2000" dirty="0"/>
          </a:p>
          <a:p>
            <a:pPr>
              <a:buFont typeface="Arial" panose="020B0604020202020204" pitchFamily="34" charset="0"/>
              <a:buChar char="•"/>
            </a:pPr>
            <a:r>
              <a:rPr lang="en-GB" sz="2000" dirty="0"/>
              <a:t>They have to be revisited regularly to ensure satisfaction is always achieved. </a:t>
            </a:r>
          </a:p>
        </p:txBody>
      </p:sp>
    </p:spTree>
    <p:extLst>
      <p:ext uri="{BB962C8B-B14F-4D97-AF65-F5344CB8AC3E}">
        <p14:creationId xmlns:p14="http://schemas.microsoft.com/office/powerpoint/2010/main" val="15374299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36" y="404664"/>
            <a:ext cx="11639023" cy="990600"/>
          </a:xfrm>
        </p:spPr>
        <p:txBody>
          <a:bodyPr>
            <a:noAutofit/>
          </a:bodyPr>
          <a:lstStyle/>
          <a:p>
            <a:r>
              <a:rPr lang="en-GB" sz="3600" b="1" dirty="0"/>
              <a:t>Applying Maslow’s Theory Model to Work Situation</a:t>
            </a:r>
          </a:p>
        </p:txBody>
      </p:sp>
      <p:sp>
        <p:nvSpPr>
          <p:cNvPr id="3" name="Content Placeholder 2"/>
          <p:cNvSpPr>
            <a:spLocks noGrp="1"/>
          </p:cNvSpPr>
          <p:nvPr>
            <p:ph idx="1"/>
          </p:nvPr>
        </p:nvSpPr>
        <p:spPr>
          <a:xfrm>
            <a:off x="218135" y="2204864"/>
            <a:ext cx="11953328" cy="1596819"/>
          </a:xfrm>
        </p:spPr>
        <p:txBody>
          <a:bodyPr>
            <a:noAutofit/>
          </a:bodyPr>
          <a:lstStyle/>
          <a:p>
            <a:pPr lvl="0">
              <a:buFont typeface="Arial" panose="020B0604020202020204" pitchFamily="34" charset="0"/>
              <a:buChar char="•"/>
            </a:pPr>
            <a:r>
              <a:rPr lang="en-GB" sz="2000" dirty="0"/>
              <a:t>People do not always satisfy all their needs through work, especially higher-order needs. </a:t>
            </a:r>
          </a:p>
          <a:p>
            <a:pPr lvl="0">
              <a:buFont typeface="Arial" panose="020B0604020202020204" pitchFamily="34" charset="0"/>
              <a:buChar char="•"/>
            </a:pPr>
            <a:endParaRPr lang="en-GB" sz="2000" dirty="0"/>
          </a:p>
          <a:p>
            <a:pPr lvl="0">
              <a:buFont typeface="Arial" panose="020B0604020202020204" pitchFamily="34" charset="0"/>
              <a:buChar char="•"/>
            </a:pPr>
            <a:r>
              <a:rPr lang="en-GB" sz="2000" dirty="0"/>
              <a:t>A more holistic appreciation of an employee’s background and social needs would enable a manager to gain a better understanding of their motivations.</a:t>
            </a:r>
          </a:p>
          <a:p>
            <a:pPr>
              <a:buFont typeface="Arial" panose="020B0604020202020204" pitchFamily="34" charset="0"/>
              <a:buChar char="•"/>
            </a:pPr>
            <a:endParaRPr lang="en-GB" sz="2000" dirty="0"/>
          </a:p>
        </p:txBody>
      </p:sp>
    </p:spTree>
    <p:extLst>
      <p:ext uri="{BB962C8B-B14F-4D97-AF65-F5344CB8AC3E}">
        <p14:creationId xmlns:p14="http://schemas.microsoft.com/office/powerpoint/2010/main" val="37027692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340" y="378637"/>
            <a:ext cx="11881320" cy="792088"/>
          </a:xfrm>
        </p:spPr>
        <p:txBody>
          <a:bodyPr>
            <a:noAutofit/>
          </a:bodyPr>
          <a:lstStyle/>
          <a:p>
            <a:r>
              <a:rPr lang="en-GB" sz="3600" b="1" dirty="0"/>
              <a:t>Applying Maslow’s Theory Model to Work Situation</a:t>
            </a:r>
          </a:p>
        </p:txBody>
      </p:sp>
      <p:sp>
        <p:nvSpPr>
          <p:cNvPr id="3" name="Content Placeholder 2"/>
          <p:cNvSpPr>
            <a:spLocks noGrp="1"/>
          </p:cNvSpPr>
          <p:nvPr>
            <p:ph idx="1"/>
          </p:nvPr>
        </p:nvSpPr>
        <p:spPr>
          <a:xfrm>
            <a:off x="155340" y="2348880"/>
            <a:ext cx="11881320" cy="1227584"/>
          </a:xfrm>
        </p:spPr>
        <p:txBody>
          <a:bodyPr>
            <a:noAutofit/>
          </a:bodyPr>
          <a:lstStyle/>
          <a:p>
            <a:pPr algn="just">
              <a:buFont typeface="Arial" panose="020B0604020202020204" pitchFamily="34" charset="0"/>
              <a:buChar char="•"/>
            </a:pPr>
            <a:r>
              <a:rPr lang="en-GB" sz="2800" dirty="0"/>
              <a:t>Let us now consider the issues that managers should consider when applying this model in a business context: </a:t>
            </a:r>
          </a:p>
          <a:p>
            <a:pPr algn="just">
              <a:buFont typeface="Arial" panose="020B0604020202020204" pitchFamily="34" charset="0"/>
              <a:buChar char="•"/>
            </a:pPr>
            <a:endParaRPr lang="en-GB" sz="2800" dirty="0"/>
          </a:p>
        </p:txBody>
      </p:sp>
    </p:spTree>
    <p:extLst>
      <p:ext uri="{BB962C8B-B14F-4D97-AF65-F5344CB8AC3E}">
        <p14:creationId xmlns:p14="http://schemas.microsoft.com/office/powerpoint/2010/main" val="28366459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36" y="260648"/>
            <a:ext cx="11953328" cy="990600"/>
          </a:xfrm>
        </p:spPr>
        <p:txBody>
          <a:bodyPr>
            <a:noAutofit/>
          </a:bodyPr>
          <a:lstStyle/>
          <a:p>
            <a:r>
              <a:rPr lang="en-GB" sz="3600" b="1" dirty="0"/>
              <a:t>Applying Maslow’s Theory Model to Work Situation</a:t>
            </a:r>
          </a:p>
        </p:txBody>
      </p:sp>
      <p:sp>
        <p:nvSpPr>
          <p:cNvPr id="3" name="Content Placeholder 2"/>
          <p:cNvSpPr>
            <a:spLocks noGrp="1"/>
          </p:cNvSpPr>
          <p:nvPr>
            <p:ph idx="1"/>
          </p:nvPr>
        </p:nvSpPr>
        <p:spPr>
          <a:xfrm>
            <a:off x="309625" y="1988840"/>
            <a:ext cx="11737304" cy="2736304"/>
          </a:xfrm>
        </p:spPr>
        <p:txBody>
          <a:bodyPr>
            <a:noAutofit/>
          </a:bodyPr>
          <a:lstStyle/>
          <a:p>
            <a:pPr lvl="0" algn="just">
              <a:buFont typeface="Arial" panose="020B0604020202020204" pitchFamily="34" charset="0"/>
              <a:buChar char="•"/>
            </a:pPr>
            <a:r>
              <a:rPr lang="en-GB" sz="2400" dirty="0"/>
              <a:t>The model assumes a linear progression up the pyramid.  </a:t>
            </a:r>
          </a:p>
          <a:p>
            <a:pPr lvl="0" algn="just">
              <a:buFont typeface="Arial" panose="020B0604020202020204" pitchFamily="34" charset="0"/>
              <a:buChar char="•"/>
            </a:pPr>
            <a:endParaRPr lang="en-GB" sz="2400" dirty="0"/>
          </a:p>
          <a:p>
            <a:pPr lvl="0" algn="just">
              <a:buFont typeface="Arial" panose="020B0604020202020204" pitchFamily="34" charset="0"/>
              <a:buChar char="•"/>
            </a:pPr>
            <a:r>
              <a:rPr lang="en-GB" sz="2400" dirty="0"/>
              <a:t>People do not always behave in such a linear way. </a:t>
            </a:r>
          </a:p>
          <a:p>
            <a:pPr lvl="0" algn="just">
              <a:buFont typeface="Arial" panose="020B0604020202020204" pitchFamily="34" charset="0"/>
              <a:buChar char="•"/>
            </a:pPr>
            <a:endParaRPr lang="en-GB" sz="2400" dirty="0"/>
          </a:p>
          <a:p>
            <a:pPr lvl="0" algn="just">
              <a:buFont typeface="Arial" panose="020B0604020202020204" pitchFamily="34" charset="0"/>
              <a:buChar char="•"/>
            </a:pPr>
            <a:r>
              <a:rPr lang="en-GB" sz="2400" dirty="0"/>
              <a:t>Other factors can impact on how individuals prioritise their needs according to personal circumstances</a:t>
            </a:r>
          </a:p>
        </p:txBody>
      </p:sp>
    </p:spTree>
    <p:extLst>
      <p:ext uri="{BB962C8B-B14F-4D97-AF65-F5344CB8AC3E}">
        <p14:creationId xmlns:p14="http://schemas.microsoft.com/office/powerpoint/2010/main" val="25153027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344" y="332656"/>
            <a:ext cx="11809312" cy="990600"/>
          </a:xfrm>
        </p:spPr>
        <p:txBody>
          <a:bodyPr>
            <a:noAutofit/>
          </a:bodyPr>
          <a:lstStyle/>
          <a:p>
            <a:r>
              <a:rPr lang="en-GB" sz="3600" b="1" dirty="0"/>
              <a:t>Applying Maslow’s Theory Model to Work Situation</a:t>
            </a:r>
          </a:p>
        </p:txBody>
      </p:sp>
      <p:sp>
        <p:nvSpPr>
          <p:cNvPr id="3" name="Content Placeholder 2"/>
          <p:cNvSpPr>
            <a:spLocks noGrp="1"/>
          </p:cNvSpPr>
          <p:nvPr>
            <p:ph idx="1"/>
          </p:nvPr>
        </p:nvSpPr>
        <p:spPr>
          <a:xfrm>
            <a:off x="310680" y="1323256"/>
            <a:ext cx="11881320" cy="1596819"/>
          </a:xfrm>
        </p:spPr>
        <p:txBody>
          <a:bodyPr>
            <a:noAutofit/>
          </a:bodyPr>
          <a:lstStyle/>
          <a:p>
            <a:pPr lvl="0">
              <a:buFont typeface="Arial" panose="020B0604020202020204" pitchFamily="34" charset="0"/>
              <a:buChar char="•"/>
            </a:pPr>
            <a:r>
              <a:rPr lang="en-GB" sz="2000" dirty="0"/>
              <a:t>Individuals are unique and their prioritisation of needs may also be unique. </a:t>
            </a:r>
          </a:p>
          <a:p>
            <a:pPr lvl="0">
              <a:buFont typeface="Arial" panose="020B0604020202020204" pitchFamily="34" charset="0"/>
              <a:buChar char="•"/>
            </a:pPr>
            <a:endParaRPr lang="en-GB" sz="2000" dirty="0"/>
          </a:p>
          <a:p>
            <a:pPr lvl="0">
              <a:buFont typeface="Arial" panose="020B0604020202020204" pitchFamily="34" charset="0"/>
              <a:buChar char="•"/>
            </a:pPr>
            <a:r>
              <a:rPr lang="en-GB" sz="2000" dirty="0"/>
              <a:t>For example, someone may find a highly paid risky job better than a less paid job in a bureaucratic organisation.</a:t>
            </a:r>
          </a:p>
          <a:p>
            <a:pPr>
              <a:buFont typeface="Arial" panose="020B0604020202020204" pitchFamily="34" charset="0"/>
              <a:buChar char="•"/>
            </a:pPr>
            <a:endParaRPr lang="en-GB" sz="2000" dirty="0"/>
          </a:p>
        </p:txBody>
      </p:sp>
      <p:sp>
        <p:nvSpPr>
          <p:cNvPr id="4" name="Content Placeholder 2">
            <a:extLst>
              <a:ext uri="{FF2B5EF4-FFF2-40B4-BE49-F238E27FC236}">
                <a16:creationId xmlns:a16="http://schemas.microsoft.com/office/drawing/2014/main" id="{5B5C36CE-CDF2-4D43-A746-CD1BCED439BC}"/>
              </a:ext>
            </a:extLst>
          </p:cNvPr>
          <p:cNvSpPr txBox="1">
            <a:spLocks/>
          </p:cNvSpPr>
          <p:nvPr/>
        </p:nvSpPr>
        <p:spPr bwMode="auto">
          <a:xfrm>
            <a:off x="346684" y="3212976"/>
            <a:ext cx="11809312" cy="1956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Calibri" panose="020F0502020204030204" pitchFamily="34" charset="0"/>
              <a:buChar char="•"/>
            </a:pPr>
            <a:r>
              <a:rPr lang="en-GB" sz="2400">
                <a:latin typeface="Calibri" panose="020F0502020204030204" pitchFamily="34" charset="0"/>
                <a:ea typeface="Calibri" panose="020F0502020204030204" pitchFamily="34" charset="0"/>
              </a:rPr>
              <a:t>People may have different motivating factors in respect of the same task. </a:t>
            </a:r>
          </a:p>
          <a:p>
            <a:pPr>
              <a:buFont typeface="Calibri" panose="020F0502020204030204" pitchFamily="34" charset="0"/>
              <a:buChar char="•"/>
            </a:pPr>
            <a:endParaRPr lang="en-GB" sz="2400">
              <a:latin typeface="Calibri" panose="020F0502020204030204" pitchFamily="34" charset="0"/>
              <a:ea typeface="Calibri" panose="020F0502020204030204" pitchFamily="34" charset="0"/>
            </a:endParaRPr>
          </a:p>
          <a:p>
            <a:pPr>
              <a:buFont typeface="Calibri" panose="020F0502020204030204" pitchFamily="34" charset="0"/>
              <a:buChar char="•"/>
            </a:pPr>
            <a:r>
              <a:rPr lang="en-GB" sz="2400">
                <a:latin typeface="Calibri" panose="020F0502020204030204" pitchFamily="34" charset="0"/>
                <a:ea typeface="Calibri" panose="020F0502020204030204" pitchFamily="34" charset="0"/>
              </a:rPr>
              <a:t>For example, one football player might be interested in playing the game for money, while another player might do it for satisfaction and fame. </a:t>
            </a:r>
            <a:endParaRPr lang="en-GB" sz="2400">
              <a:ea typeface="Calibri" panose="020F0502020204030204" pitchFamily="34" charset="0"/>
            </a:endParaRPr>
          </a:p>
          <a:p>
            <a:endParaRPr lang="en-GB" sz="2400" dirty="0"/>
          </a:p>
        </p:txBody>
      </p:sp>
    </p:spTree>
    <p:extLst>
      <p:ext uri="{BB962C8B-B14F-4D97-AF65-F5344CB8AC3E}">
        <p14:creationId xmlns:p14="http://schemas.microsoft.com/office/powerpoint/2010/main" val="1439996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363" y="476672"/>
            <a:ext cx="11881320" cy="990600"/>
          </a:xfrm>
        </p:spPr>
        <p:txBody>
          <a:bodyPr>
            <a:noAutofit/>
          </a:bodyPr>
          <a:lstStyle/>
          <a:p>
            <a:r>
              <a:rPr lang="en-GB" sz="3600" b="1" dirty="0"/>
              <a:t>Applying Maslow’s Theory Model to Work Situation</a:t>
            </a:r>
          </a:p>
        </p:txBody>
      </p:sp>
      <p:sp>
        <p:nvSpPr>
          <p:cNvPr id="3" name="Content Placeholder 2"/>
          <p:cNvSpPr>
            <a:spLocks noGrp="1"/>
          </p:cNvSpPr>
          <p:nvPr>
            <p:ph idx="1"/>
          </p:nvPr>
        </p:nvSpPr>
        <p:spPr>
          <a:xfrm>
            <a:off x="154363" y="1700808"/>
            <a:ext cx="11881320" cy="1884851"/>
          </a:xfrm>
        </p:spPr>
        <p:txBody>
          <a:bodyPr>
            <a:noAutofit/>
          </a:bodyPr>
          <a:lstStyle/>
          <a:p>
            <a:pPr lvl="0">
              <a:buFont typeface="Arial" panose="020B0604020202020204" pitchFamily="34" charset="0"/>
              <a:buChar char="•"/>
            </a:pPr>
            <a:r>
              <a:rPr lang="en-GB" sz="2000" dirty="0"/>
              <a:t>People may not improve their performance even if achieving job satisfaction: some may like to play with risk. </a:t>
            </a:r>
          </a:p>
          <a:p>
            <a:pPr lvl="0">
              <a:buFont typeface="Arial" panose="020B0604020202020204" pitchFamily="34" charset="0"/>
              <a:buChar char="•"/>
            </a:pPr>
            <a:endParaRPr lang="en-GB" sz="2000" dirty="0"/>
          </a:p>
          <a:p>
            <a:pPr lvl="0">
              <a:buFont typeface="Arial" panose="020B0604020202020204" pitchFamily="34" charset="0"/>
              <a:buChar char="•"/>
            </a:pPr>
            <a:r>
              <a:rPr lang="en-GB" sz="2000" dirty="0"/>
              <a:t>Knowing that no one can replace them and that their job is secure under any circumstances, people might not put sufficient effort into improving the work standard or might take risks. </a:t>
            </a:r>
          </a:p>
        </p:txBody>
      </p:sp>
      <p:sp>
        <p:nvSpPr>
          <p:cNvPr id="4" name="Content Placeholder 2">
            <a:extLst>
              <a:ext uri="{FF2B5EF4-FFF2-40B4-BE49-F238E27FC236}">
                <a16:creationId xmlns:a16="http://schemas.microsoft.com/office/drawing/2014/main" id="{696B5BD7-1202-4E8D-B108-0E3EC81BDEE7}"/>
              </a:ext>
            </a:extLst>
          </p:cNvPr>
          <p:cNvSpPr txBox="1">
            <a:spLocks/>
          </p:cNvSpPr>
          <p:nvPr/>
        </p:nvSpPr>
        <p:spPr bwMode="auto">
          <a:xfrm>
            <a:off x="262375" y="3564642"/>
            <a:ext cx="11665296" cy="2016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a:t>Maslow’s work was not primarily focused on a business context.  </a:t>
            </a:r>
          </a:p>
          <a:p>
            <a:pPr marL="0" indent="0">
              <a:buFont typeface="Arial" panose="020B0604020202020204" pitchFamily="34" charset="0"/>
              <a:buNone/>
            </a:pPr>
            <a:endParaRPr lang="en-GB" sz="2400"/>
          </a:p>
          <a:p>
            <a:r>
              <a:rPr lang="en-GB" sz="2400"/>
              <a:t>However, it has been widely adopted by managers in trying to build effective teams that deliver business benefits.  </a:t>
            </a:r>
            <a:endParaRPr lang="en-GB" sz="2400" dirty="0"/>
          </a:p>
        </p:txBody>
      </p:sp>
    </p:spTree>
    <p:extLst>
      <p:ext uri="{BB962C8B-B14F-4D97-AF65-F5344CB8AC3E}">
        <p14:creationId xmlns:p14="http://schemas.microsoft.com/office/powerpoint/2010/main" val="16698460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B3779EEF-ABF7-C891-6754-64C8894D3E68}"/>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275" name="Rectangle 3">
            <a:extLst>
              <a:ext uri="{FF2B5EF4-FFF2-40B4-BE49-F238E27FC236}">
                <a16:creationId xmlns:a16="http://schemas.microsoft.com/office/drawing/2014/main" id="{78D528E3-57F6-A1A2-08CE-899FC2BC3593}"/>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276" name="Rectangle 4">
            <a:extLst>
              <a:ext uri="{FF2B5EF4-FFF2-40B4-BE49-F238E27FC236}">
                <a16:creationId xmlns:a16="http://schemas.microsoft.com/office/drawing/2014/main" id="{2644C919-7EAA-65D5-6156-9A7F924B810B}"/>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277" name="Rectangle 5">
            <a:extLst>
              <a:ext uri="{FF2B5EF4-FFF2-40B4-BE49-F238E27FC236}">
                <a16:creationId xmlns:a16="http://schemas.microsoft.com/office/drawing/2014/main" id="{C059BBDC-7A24-046E-1836-8572B9A9AEF6}"/>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278" name="Rectangle 6">
            <a:extLst>
              <a:ext uri="{FF2B5EF4-FFF2-40B4-BE49-F238E27FC236}">
                <a16:creationId xmlns:a16="http://schemas.microsoft.com/office/drawing/2014/main" id="{2928F9F4-74BE-7941-138F-DA5DD9E7DC65}"/>
              </a:ext>
            </a:extLst>
          </p:cNvPr>
          <p:cNvSpPr>
            <a:spLocks noGrp="1" noChangeArrowheads="1"/>
          </p:cNvSpPr>
          <p:nvPr>
            <p:ph type="title"/>
          </p:nvPr>
        </p:nvSpPr>
        <p:spPr>
          <a:xfrm>
            <a:off x="2063552" y="200026"/>
            <a:ext cx="9838267" cy="1143000"/>
          </a:xfrm>
          <a:noFill/>
          <a:ln/>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r>
              <a:rPr lang="en-US" altLang="en-US" dirty="0"/>
              <a:t>Motivational Theories X &amp; Y</a:t>
            </a:r>
          </a:p>
        </p:txBody>
      </p:sp>
      <p:sp>
        <p:nvSpPr>
          <p:cNvPr id="54279" name="Rectangle 7">
            <a:extLst>
              <a:ext uri="{FF2B5EF4-FFF2-40B4-BE49-F238E27FC236}">
                <a16:creationId xmlns:a16="http://schemas.microsoft.com/office/drawing/2014/main" id="{DAE01B74-EAD3-49E3-1E25-4512C726E002}"/>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280" name="Rectangle 8">
            <a:extLst>
              <a:ext uri="{FF2B5EF4-FFF2-40B4-BE49-F238E27FC236}">
                <a16:creationId xmlns:a16="http://schemas.microsoft.com/office/drawing/2014/main" id="{AF9473F8-42AA-3CC4-7B5C-FCD22B6AD961}"/>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281" name="Rectangle 9">
            <a:extLst>
              <a:ext uri="{FF2B5EF4-FFF2-40B4-BE49-F238E27FC236}">
                <a16:creationId xmlns:a16="http://schemas.microsoft.com/office/drawing/2014/main" id="{DE586242-FC7E-A67F-5BF1-B4B9C8FB44F5}"/>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282" name="Rectangle 10">
            <a:extLst>
              <a:ext uri="{FF2B5EF4-FFF2-40B4-BE49-F238E27FC236}">
                <a16:creationId xmlns:a16="http://schemas.microsoft.com/office/drawing/2014/main" id="{FB865D75-6177-FE82-D1F1-018FCAF29B4A}"/>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283" name="Rectangle 11">
            <a:extLst>
              <a:ext uri="{FF2B5EF4-FFF2-40B4-BE49-F238E27FC236}">
                <a16:creationId xmlns:a16="http://schemas.microsoft.com/office/drawing/2014/main" id="{0E26AAC6-1DEF-B89B-8F8E-1FC3867F7123}"/>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284" name="Rectangle 12">
            <a:extLst>
              <a:ext uri="{FF2B5EF4-FFF2-40B4-BE49-F238E27FC236}">
                <a16:creationId xmlns:a16="http://schemas.microsoft.com/office/drawing/2014/main" id="{07AA20F1-54CE-3F85-26A6-54DE3AF4F572}"/>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285" name="Rectangle 13">
            <a:extLst>
              <a:ext uri="{FF2B5EF4-FFF2-40B4-BE49-F238E27FC236}">
                <a16:creationId xmlns:a16="http://schemas.microsoft.com/office/drawing/2014/main" id="{F26F286D-F06B-2C5A-8B5A-D476565EFDCD}"/>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nvGrpSpPr>
          <p:cNvPr id="54316" name="Group 44">
            <a:extLst>
              <a:ext uri="{FF2B5EF4-FFF2-40B4-BE49-F238E27FC236}">
                <a16:creationId xmlns:a16="http://schemas.microsoft.com/office/drawing/2014/main" id="{9CD45A29-879D-4AF2-EC1F-664A8E01E25B}"/>
              </a:ext>
            </a:extLst>
          </p:cNvPr>
          <p:cNvGrpSpPr>
            <a:grpSpLocks/>
          </p:cNvGrpSpPr>
          <p:nvPr/>
        </p:nvGrpSpPr>
        <p:grpSpPr bwMode="auto">
          <a:xfrm>
            <a:off x="191344" y="1066006"/>
            <a:ext cx="4714875" cy="4268788"/>
            <a:chOff x="192" y="1200"/>
            <a:chExt cx="2970" cy="2689"/>
          </a:xfrm>
        </p:grpSpPr>
        <p:grpSp>
          <p:nvGrpSpPr>
            <p:cNvPr id="54312" name="Group 40">
              <a:extLst>
                <a:ext uri="{FF2B5EF4-FFF2-40B4-BE49-F238E27FC236}">
                  <a16:creationId xmlns:a16="http://schemas.microsoft.com/office/drawing/2014/main" id="{054B5ACC-1B2B-109F-4330-78B76DFFEB57}"/>
                </a:ext>
              </a:extLst>
            </p:cNvPr>
            <p:cNvGrpSpPr>
              <a:grpSpLocks/>
            </p:cNvGrpSpPr>
            <p:nvPr/>
          </p:nvGrpSpPr>
          <p:grpSpPr bwMode="auto">
            <a:xfrm>
              <a:off x="192" y="3373"/>
              <a:ext cx="2970" cy="516"/>
              <a:chOff x="192" y="3373"/>
              <a:chExt cx="2970" cy="516"/>
            </a:xfrm>
          </p:grpSpPr>
          <p:sp>
            <p:nvSpPr>
              <p:cNvPr id="54288" name="Freeform 16">
                <a:extLst>
                  <a:ext uri="{FF2B5EF4-FFF2-40B4-BE49-F238E27FC236}">
                    <a16:creationId xmlns:a16="http://schemas.microsoft.com/office/drawing/2014/main" id="{66056B42-A958-789B-AA02-7CC17D21FCE1}"/>
                  </a:ext>
                </a:extLst>
              </p:cNvPr>
              <p:cNvSpPr>
                <a:spLocks/>
              </p:cNvSpPr>
              <p:nvPr/>
            </p:nvSpPr>
            <p:spPr bwMode="auto">
              <a:xfrm>
                <a:off x="192" y="3373"/>
                <a:ext cx="2970" cy="516"/>
              </a:xfrm>
              <a:custGeom>
                <a:avLst/>
                <a:gdLst>
                  <a:gd name="T0" fmla="*/ 261 w 2970"/>
                  <a:gd name="T1" fmla="*/ 0 h 516"/>
                  <a:gd name="T2" fmla="*/ 2694 w 2970"/>
                  <a:gd name="T3" fmla="*/ 0 h 516"/>
                  <a:gd name="T4" fmla="*/ 2969 w 2970"/>
                  <a:gd name="T5" fmla="*/ 515 h 516"/>
                  <a:gd name="T6" fmla="*/ 0 w 2970"/>
                  <a:gd name="T7" fmla="*/ 515 h 516"/>
                  <a:gd name="T8" fmla="*/ 261 w 2970"/>
                  <a:gd name="T9" fmla="*/ 0 h 516"/>
                </a:gdLst>
                <a:ahLst/>
                <a:cxnLst>
                  <a:cxn ang="0">
                    <a:pos x="T0" y="T1"/>
                  </a:cxn>
                  <a:cxn ang="0">
                    <a:pos x="T2" y="T3"/>
                  </a:cxn>
                  <a:cxn ang="0">
                    <a:pos x="T4" y="T5"/>
                  </a:cxn>
                  <a:cxn ang="0">
                    <a:pos x="T6" y="T7"/>
                  </a:cxn>
                  <a:cxn ang="0">
                    <a:pos x="T8" y="T9"/>
                  </a:cxn>
                </a:cxnLst>
                <a:rect l="0" t="0" r="r" b="b"/>
                <a:pathLst>
                  <a:path w="2970" h="516">
                    <a:moveTo>
                      <a:pt x="261" y="0"/>
                    </a:moveTo>
                    <a:lnTo>
                      <a:pt x="2694" y="0"/>
                    </a:lnTo>
                    <a:lnTo>
                      <a:pt x="2969" y="515"/>
                    </a:lnTo>
                    <a:lnTo>
                      <a:pt x="0" y="515"/>
                    </a:lnTo>
                    <a:lnTo>
                      <a:pt x="261" y="0"/>
                    </a:lnTo>
                  </a:path>
                </a:pathLst>
              </a:custGeom>
              <a:solidFill>
                <a:schemeClr val="accent1"/>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289" name="Rectangle 17">
                <a:extLst>
                  <a:ext uri="{FF2B5EF4-FFF2-40B4-BE49-F238E27FC236}">
                    <a16:creationId xmlns:a16="http://schemas.microsoft.com/office/drawing/2014/main" id="{5378F092-8200-FC74-48BA-748206B0E6A3}"/>
                  </a:ext>
                </a:extLst>
              </p:cNvPr>
              <p:cNvSpPr>
                <a:spLocks noChangeArrowheads="1"/>
              </p:cNvSpPr>
              <p:nvPr/>
            </p:nvSpPr>
            <p:spPr bwMode="auto">
              <a:xfrm>
                <a:off x="962" y="3464"/>
                <a:ext cx="1438" cy="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2800">
                    <a:solidFill>
                      <a:srgbClr val="000000"/>
                    </a:solidFill>
                  </a:rPr>
                  <a:t>Physiological</a:t>
                </a:r>
              </a:p>
            </p:txBody>
          </p:sp>
        </p:grpSp>
        <p:grpSp>
          <p:nvGrpSpPr>
            <p:cNvPr id="54313" name="Group 41">
              <a:extLst>
                <a:ext uri="{FF2B5EF4-FFF2-40B4-BE49-F238E27FC236}">
                  <a16:creationId xmlns:a16="http://schemas.microsoft.com/office/drawing/2014/main" id="{399AB3E3-7ABF-E6F5-B5D9-5C4226F97490}"/>
                </a:ext>
              </a:extLst>
            </p:cNvPr>
            <p:cNvGrpSpPr>
              <a:grpSpLocks/>
            </p:cNvGrpSpPr>
            <p:nvPr/>
          </p:nvGrpSpPr>
          <p:grpSpPr bwMode="auto">
            <a:xfrm>
              <a:off x="515" y="2863"/>
              <a:ext cx="2343" cy="444"/>
              <a:chOff x="515" y="2863"/>
              <a:chExt cx="2343" cy="444"/>
            </a:xfrm>
          </p:grpSpPr>
          <p:sp>
            <p:nvSpPr>
              <p:cNvPr id="54291" name="Freeform 19">
                <a:extLst>
                  <a:ext uri="{FF2B5EF4-FFF2-40B4-BE49-F238E27FC236}">
                    <a16:creationId xmlns:a16="http://schemas.microsoft.com/office/drawing/2014/main" id="{0C857BDE-3090-1A05-6C21-41536F758824}"/>
                  </a:ext>
                </a:extLst>
              </p:cNvPr>
              <p:cNvSpPr>
                <a:spLocks/>
              </p:cNvSpPr>
              <p:nvPr/>
            </p:nvSpPr>
            <p:spPr bwMode="auto">
              <a:xfrm>
                <a:off x="515" y="2863"/>
                <a:ext cx="2343" cy="444"/>
              </a:xfrm>
              <a:custGeom>
                <a:avLst/>
                <a:gdLst>
                  <a:gd name="T0" fmla="*/ 0 w 2343"/>
                  <a:gd name="T1" fmla="*/ 443 h 444"/>
                  <a:gd name="T2" fmla="*/ 2342 w 2343"/>
                  <a:gd name="T3" fmla="*/ 443 h 444"/>
                  <a:gd name="T4" fmla="*/ 2083 w 2343"/>
                  <a:gd name="T5" fmla="*/ 0 h 444"/>
                  <a:gd name="T6" fmla="*/ 257 w 2343"/>
                  <a:gd name="T7" fmla="*/ 0 h 444"/>
                  <a:gd name="T8" fmla="*/ 0 w 2343"/>
                  <a:gd name="T9" fmla="*/ 443 h 444"/>
                </a:gdLst>
                <a:ahLst/>
                <a:cxnLst>
                  <a:cxn ang="0">
                    <a:pos x="T0" y="T1"/>
                  </a:cxn>
                  <a:cxn ang="0">
                    <a:pos x="T2" y="T3"/>
                  </a:cxn>
                  <a:cxn ang="0">
                    <a:pos x="T4" y="T5"/>
                  </a:cxn>
                  <a:cxn ang="0">
                    <a:pos x="T6" y="T7"/>
                  </a:cxn>
                  <a:cxn ang="0">
                    <a:pos x="T8" y="T9"/>
                  </a:cxn>
                </a:cxnLst>
                <a:rect l="0" t="0" r="r" b="b"/>
                <a:pathLst>
                  <a:path w="2343" h="444">
                    <a:moveTo>
                      <a:pt x="0" y="443"/>
                    </a:moveTo>
                    <a:lnTo>
                      <a:pt x="2342" y="443"/>
                    </a:lnTo>
                    <a:lnTo>
                      <a:pt x="2083" y="0"/>
                    </a:lnTo>
                    <a:lnTo>
                      <a:pt x="257" y="0"/>
                    </a:lnTo>
                    <a:lnTo>
                      <a:pt x="0" y="443"/>
                    </a:lnTo>
                  </a:path>
                </a:pathLst>
              </a:custGeom>
              <a:solidFill>
                <a:srgbClr val="FF9933"/>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292" name="Rectangle 20">
                <a:extLst>
                  <a:ext uri="{FF2B5EF4-FFF2-40B4-BE49-F238E27FC236}">
                    <a16:creationId xmlns:a16="http://schemas.microsoft.com/office/drawing/2014/main" id="{06D09AFD-4E76-B53D-2BAE-93AFD8C40AD3}"/>
                  </a:ext>
                </a:extLst>
              </p:cNvPr>
              <p:cNvSpPr>
                <a:spLocks noChangeArrowheads="1"/>
              </p:cNvSpPr>
              <p:nvPr/>
            </p:nvSpPr>
            <p:spPr bwMode="auto">
              <a:xfrm>
                <a:off x="767" y="2919"/>
                <a:ext cx="1850" cy="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2800">
                    <a:solidFill>
                      <a:srgbClr val="000000"/>
                    </a:solidFill>
                  </a:rPr>
                  <a:t>Safety &amp; Security</a:t>
                </a:r>
              </a:p>
            </p:txBody>
          </p:sp>
        </p:grpSp>
        <p:grpSp>
          <p:nvGrpSpPr>
            <p:cNvPr id="54314" name="Group 42">
              <a:extLst>
                <a:ext uri="{FF2B5EF4-FFF2-40B4-BE49-F238E27FC236}">
                  <a16:creationId xmlns:a16="http://schemas.microsoft.com/office/drawing/2014/main" id="{FC417E8A-CFAA-E074-8D56-7053B270D841}"/>
                </a:ext>
              </a:extLst>
            </p:cNvPr>
            <p:cNvGrpSpPr>
              <a:grpSpLocks/>
            </p:cNvGrpSpPr>
            <p:nvPr/>
          </p:nvGrpSpPr>
          <p:grpSpPr bwMode="auto">
            <a:xfrm>
              <a:off x="830" y="2232"/>
              <a:ext cx="1746" cy="433"/>
              <a:chOff x="830" y="2232"/>
              <a:chExt cx="1746" cy="433"/>
            </a:xfrm>
          </p:grpSpPr>
          <p:sp>
            <p:nvSpPr>
              <p:cNvPr id="54294" name="Freeform 22">
                <a:extLst>
                  <a:ext uri="{FF2B5EF4-FFF2-40B4-BE49-F238E27FC236}">
                    <a16:creationId xmlns:a16="http://schemas.microsoft.com/office/drawing/2014/main" id="{96CE5635-6EA1-EA23-156B-BF41F465B4B2}"/>
                  </a:ext>
                </a:extLst>
              </p:cNvPr>
              <p:cNvSpPr>
                <a:spLocks/>
              </p:cNvSpPr>
              <p:nvPr/>
            </p:nvSpPr>
            <p:spPr bwMode="auto">
              <a:xfrm>
                <a:off x="830" y="2232"/>
                <a:ext cx="1746" cy="433"/>
              </a:xfrm>
              <a:custGeom>
                <a:avLst/>
                <a:gdLst>
                  <a:gd name="T0" fmla="*/ 0 w 1746"/>
                  <a:gd name="T1" fmla="*/ 432 h 433"/>
                  <a:gd name="T2" fmla="*/ 1745 w 1746"/>
                  <a:gd name="T3" fmla="*/ 432 h 433"/>
                  <a:gd name="T4" fmla="*/ 1480 w 1746"/>
                  <a:gd name="T5" fmla="*/ 0 h 433"/>
                  <a:gd name="T6" fmla="*/ 259 w 1746"/>
                  <a:gd name="T7" fmla="*/ 0 h 433"/>
                  <a:gd name="T8" fmla="*/ 0 w 1746"/>
                  <a:gd name="T9" fmla="*/ 432 h 433"/>
                </a:gdLst>
                <a:ahLst/>
                <a:cxnLst>
                  <a:cxn ang="0">
                    <a:pos x="T0" y="T1"/>
                  </a:cxn>
                  <a:cxn ang="0">
                    <a:pos x="T2" y="T3"/>
                  </a:cxn>
                  <a:cxn ang="0">
                    <a:pos x="T4" y="T5"/>
                  </a:cxn>
                  <a:cxn ang="0">
                    <a:pos x="T6" y="T7"/>
                  </a:cxn>
                  <a:cxn ang="0">
                    <a:pos x="T8" y="T9"/>
                  </a:cxn>
                </a:cxnLst>
                <a:rect l="0" t="0" r="r" b="b"/>
                <a:pathLst>
                  <a:path w="1746" h="433">
                    <a:moveTo>
                      <a:pt x="0" y="432"/>
                    </a:moveTo>
                    <a:lnTo>
                      <a:pt x="1745" y="432"/>
                    </a:lnTo>
                    <a:lnTo>
                      <a:pt x="1480" y="0"/>
                    </a:lnTo>
                    <a:lnTo>
                      <a:pt x="259" y="0"/>
                    </a:lnTo>
                    <a:lnTo>
                      <a:pt x="0" y="432"/>
                    </a:lnTo>
                  </a:path>
                </a:pathLst>
              </a:custGeom>
              <a:solidFill>
                <a:srgbClr val="99CC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295" name="Rectangle 23">
                <a:extLst>
                  <a:ext uri="{FF2B5EF4-FFF2-40B4-BE49-F238E27FC236}">
                    <a16:creationId xmlns:a16="http://schemas.microsoft.com/office/drawing/2014/main" id="{CBDC1AF1-6DF1-CAC2-3F0F-9A42AF46BE36}"/>
                  </a:ext>
                </a:extLst>
              </p:cNvPr>
              <p:cNvSpPr>
                <a:spLocks noChangeArrowheads="1"/>
              </p:cNvSpPr>
              <p:nvPr/>
            </p:nvSpPr>
            <p:spPr bwMode="auto">
              <a:xfrm>
                <a:off x="988" y="2282"/>
                <a:ext cx="1438" cy="328"/>
              </a:xfrm>
              <a:prstGeom prst="rect">
                <a:avLst/>
              </a:prstGeom>
              <a:noFill/>
              <a:ln>
                <a:noFill/>
              </a:ln>
              <a:effectLst/>
              <a:extLst>
                <a:ext uri="{909E8E84-426E-40DD-AFC4-6F175D3DCCD1}">
                  <a14:hiddenFill xmlns:a14="http://schemas.microsoft.com/office/drawing/2010/main">
                    <a:solidFill>
                      <a:srgbClr val="336699"/>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2800">
                    <a:solidFill>
                      <a:srgbClr val="000000"/>
                    </a:solidFill>
                  </a:rPr>
                  <a:t>Love (Social)</a:t>
                </a:r>
              </a:p>
            </p:txBody>
          </p:sp>
        </p:grpSp>
        <p:grpSp>
          <p:nvGrpSpPr>
            <p:cNvPr id="54309" name="Group 37">
              <a:extLst>
                <a:ext uri="{FF2B5EF4-FFF2-40B4-BE49-F238E27FC236}">
                  <a16:creationId xmlns:a16="http://schemas.microsoft.com/office/drawing/2014/main" id="{DA1B159C-F6B2-46B6-1F83-2BF3ED164588}"/>
                </a:ext>
              </a:extLst>
            </p:cNvPr>
            <p:cNvGrpSpPr>
              <a:grpSpLocks/>
            </p:cNvGrpSpPr>
            <p:nvPr/>
          </p:nvGrpSpPr>
          <p:grpSpPr bwMode="auto">
            <a:xfrm>
              <a:off x="1120" y="1710"/>
              <a:ext cx="1135" cy="439"/>
              <a:chOff x="1120" y="1710"/>
              <a:chExt cx="1135" cy="439"/>
            </a:xfrm>
          </p:grpSpPr>
          <p:sp>
            <p:nvSpPr>
              <p:cNvPr id="54297" name="Freeform 25">
                <a:extLst>
                  <a:ext uri="{FF2B5EF4-FFF2-40B4-BE49-F238E27FC236}">
                    <a16:creationId xmlns:a16="http://schemas.microsoft.com/office/drawing/2014/main" id="{AAF8425A-8165-2484-558F-FCC81C2970A8}"/>
                  </a:ext>
                </a:extLst>
              </p:cNvPr>
              <p:cNvSpPr>
                <a:spLocks/>
              </p:cNvSpPr>
              <p:nvPr/>
            </p:nvSpPr>
            <p:spPr bwMode="auto">
              <a:xfrm>
                <a:off x="1120" y="1710"/>
                <a:ext cx="1135" cy="439"/>
              </a:xfrm>
              <a:custGeom>
                <a:avLst/>
                <a:gdLst>
                  <a:gd name="T0" fmla="*/ 0 w 1135"/>
                  <a:gd name="T1" fmla="*/ 438 h 439"/>
                  <a:gd name="T2" fmla="*/ 1134 w 1135"/>
                  <a:gd name="T3" fmla="*/ 438 h 439"/>
                  <a:gd name="T4" fmla="*/ 871 w 1135"/>
                  <a:gd name="T5" fmla="*/ 0 h 439"/>
                  <a:gd name="T6" fmla="*/ 264 w 1135"/>
                  <a:gd name="T7" fmla="*/ 0 h 439"/>
                  <a:gd name="T8" fmla="*/ 0 w 1135"/>
                  <a:gd name="T9" fmla="*/ 438 h 439"/>
                </a:gdLst>
                <a:ahLst/>
                <a:cxnLst>
                  <a:cxn ang="0">
                    <a:pos x="T0" y="T1"/>
                  </a:cxn>
                  <a:cxn ang="0">
                    <a:pos x="T2" y="T3"/>
                  </a:cxn>
                  <a:cxn ang="0">
                    <a:pos x="T4" y="T5"/>
                  </a:cxn>
                  <a:cxn ang="0">
                    <a:pos x="T6" y="T7"/>
                  </a:cxn>
                  <a:cxn ang="0">
                    <a:pos x="T8" y="T9"/>
                  </a:cxn>
                </a:cxnLst>
                <a:rect l="0" t="0" r="r" b="b"/>
                <a:pathLst>
                  <a:path w="1135" h="439">
                    <a:moveTo>
                      <a:pt x="0" y="438"/>
                    </a:moveTo>
                    <a:lnTo>
                      <a:pt x="1134" y="438"/>
                    </a:lnTo>
                    <a:lnTo>
                      <a:pt x="871" y="0"/>
                    </a:lnTo>
                    <a:lnTo>
                      <a:pt x="264" y="0"/>
                    </a:lnTo>
                    <a:lnTo>
                      <a:pt x="0" y="438"/>
                    </a:lnTo>
                  </a:path>
                </a:pathLst>
              </a:custGeom>
              <a:solidFill>
                <a:srgbClr val="FFCC66"/>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298" name="Rectangle 26">
                <a:extLst>
                  <a:ext uri="{FF2B5EF4-FFF2-40B4-BE49-F238E27FC236}">
                    <a16:creationId xmlns:a16="http://schemas.microsoft.com/office/drawing/2014/main" id="{A825552E-AA4D-4C49-77C1-503B202799E2}"/>
                  </a:ext>
                </a:extLst>
              </p:cNvPr>
              <p:cNvSpPr>
                <a:spLocks noChangeArrowheads="1"/>
              </p:cNvSpPr>
              <p:nvPr/>
            </p:nvSpPr>
            <p:spPr bwMode="auto">
              <a:xfrm>
                <a:off x="1248" y="1764"/>
                <a:ext cx="883" cy="328"/>
              </a:xfrm>
              <a:prstGeom prst="rect">
                <a:avLst/>
              </a:prstGeom>
              <a:noFill/>
              <a:ln>
                <a:noFill/>
              </a:ln>
              <a:effectLst/>
              <a:extLst>
                <a:ext uri="{909E8E84-426E-40DD-AFC4-6F175D3DCCD1}">
                  <a14:hiddenFill xmlns:a14="http://schemas.microsoft.com/office/drawing/2010/main">
                    <a:solidFill>
                      <a:srgbClr val="FFCC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2800">
                    <a:solidFill>
                      <a:srgbClr val="000000"/>
                    </a:solidFill>
                  </a:rPr>
                  <a:t>Esteem</a:t>
                </a:r>
              </a:p>
            </p:txBody>
          </p:sp>
        </p:grpSp>
        <p:grpSp>
          <p:nvGrpSpPr>
            <p:cNvPr id="54315" name="Group 43">
              <a:extLst>
                <a:ext uri="{FF2B5EF4-FFF2-40B4-BE49-F238E27FC236}">
                  <a16:creationId xmlns:a16="http://schemas.microsoft.com/office/drawing/2014/main" id="{6C3217CD-B49C-7609-AEE4-387D576E5E52}"/>
                </a:ext>
              </a:extLst>
            </p:cNvPr>
            <p:cNvGrpSpPr>
              <a:grpSpLocks/>
            </p:cNvGrpSpPr>
            <p:nvPr/>
          </p:nvGrpSpPr>
          <p:grpSpPr bwMode="auto">
            <a:xfrm>
              <a:off x="1416" y="1200"/>
              <a:ext cx="526" cy="470"/>
              <a:chOff x="1416" y="1200"/>
              <a:chExt cx="526" cy="470"/>
            </a:xfrm>
          </p:grpSpPr>
          <p:sp>
            <p:nvSpPr>
              <p:cNvPr id="54300" name="Freeform 28">
                <a:extLst>
                  <a:ext uri="{FF2B5EF4-FFF2-40B4-BE49-F238E27FC236}">
                    <a16:creationId xmlns:a16="http://schemas.microsoft.com/office/drawing/2014/main" id="{30251DDF-2B2B-5C97-794F-8E1D7076B53D}"/>
                  </a:ext>
                </a:extLst>
              </p:cNvPr>
              <p:cNvSpPr>
                <a:spLocks/>
              </p:cNvSpPr>
              <p:nvPr/>
            </p:nvSpPr>
            <p:spPr bwMode="auto">
              <a:xfrm>
                <a:off x="1416" y="1200"/>
                <a:ext cx="526" cy="439"/>
              </a:xfrm>
              <a:custGeom>
                <a:avLst/>
                <a:gdLst>
                  <a:gd name="T0" fmla="*/ 0 w 526"/>
                  <a:gd name="T1" fmla="*/ 438 h 439"/>
                  <a:gd name="T2" fmla="*/ 525 w 526"/>
                  <a:gd name="T3" fmla="*/ 438 h 439"/>
                  <a:gd name="T4" fmla="*/ 262 w 526"/>
                  <a:gd name="T5" fmla="*/ 0 h 439"/>
                  <a:gd name="T6" fmla="*/ 0 w 526"/>
                  <a:gd name="T7" fmla="*/ 438 h 439"/>
                </a:gdLst>
                <a:ahLst/>
                <a:cxnLst>
                  <a:cxn ang="0">
                    <a:pos x="T0" y="T1"/>
                  </a:cxn>
                  <a:cxn ang="0">
                    <a:pos x="T2" y="T3"/>
                  </a:cxn>
                  <a:cxn ang="0">
                    <a:pos x="T4" y="T5"/>
                  </a:cxn>
                  <a:cxn ang="0">
                    <a:pos x="T6" y="T7"/>
                  </a:cxn>
                </a:cxnLst>
                <a:rect l="0" t="0" r="r" b="b"/>
                <a:pathLst>
                  <a:path w="526" h="439">
                    <a:moveTo>
                      <a:pt x="0" y="438"/>
                    </a:moveTo>
                    <a:lnTo>
                      <a:pt x="525" y="438"/>
                    </a:lnTo>
                    <a:lnTo>
                      <a:pt x="262" y="0"/>
                    </a:lnTo>
                    <a:lnTo>
                      <a:pt x="0" y="438"/>
                    </a:lnTo>
                  </a:path>
                </a:pathLst>
              </a:custGeom>
              <a:solidFill>
                <a:srgbClr val="6699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01" name="Rectangle 29">
                <a:extLst>
                  <a:ext uri="{FF2B5EF4-FFF2-40B4-BE49-F238E27FC236}">
                    <a16:creationId xmlns:a16="http://schemas.microsoft.com/office/drawing/2014/main" id="{05950B03-0B15-466E-4FF3-31FAB0BC089B}"/>
                  </a:ext>
                </a:extLst>
              </p:cNvPr>
              <p:cNvSpPr>
                <a:spLocks noChangeArrowheads="1"/>
              </p:cNvSpPr>
              <p:nvPr/>
            </p:nvSpPr>
            <p:spPr bwMode="auto">
              <a:xfrm>
                <a:off x="1470" y="1342"/>
                <a:ext cx="416" cy="328"/>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2800">
                    <a:solidFill>
                      <a:srgbClr val="000000"/>
                    </a:solidFill>
                  </a:rPr>
                  <a:t>SA</a:t>
                </a:r>
              </a:p>
            </p:txBody>
          </p:sp>
        </p:grpSp>
      </p:grpSp>
      <p:grpSp>
        <p:nvGrpSpPr>
          <p:cNvPr id="54302" name="Group 30">
            <a:extLst>
              <a:ext uri="{FF2B5EF4-FFF2-40B4-BE49-F238E27FC236}">
                <a16:creationId xmlns:a16="http://schemas.microsoft.com/office/drawing/2014/main" id="{BAB66F69-E249-840A-3A03-A764ECEBDFDF}"/>
              </a:ext>
            </a:extLst>
          </p:cNvPr>
          <p:cNvGrpSpPr>
            <a:grpSpLocks/>
          </p:cNvGrpSpPr>
          <p:nvPr/>
        </p:nvGrpSpPr>
        <p:grpSpPr bwMode="auto">
          <a:xfrm>
            <a:off x="4375792" y="1324769"/>
            <a:ext cx="4195762" cy="2224087"/>
            <a:chOff x="3024" y="1283"/>
            <a:chExt cx="2643" cy="1401"/>
          </a:xfrm>
        </p:grpSpPr>
        <p:sp>
          <p:nvSpPr>
            <p:cNvPr id="54303" name="Freeform 31">
              <a:extLst>
                <a:ext uri="{FF2B5EF4-FFF2-40B4-BE49-F238E27FC236}">
                  <a16:creationId xmlns:a16="http://schemas.microsoft.com/office/drawing/2014/main" id="{1756F3C6-EF4E-4B68-74DA-8CDFEA21FE07}"/>
                </a:ext>
              </a:extLst>
            </p:cNvPr>
            <p:cNvSpPr>
              <a:spLocks/>
            </p:cNvSpPr>
            <p:nvPr/>
          </p:nvSpPr>
          <p:spPr bwMode="auto">
            <a:xfrm>
              <a:off x="3024" y="1296"/>
              <a:ext cx="289" cy="1345"/>
            </a:xfrm>
            <a:custGeom>
              <a:avLst/>
              <a:gdLst>
                <a:gd name="T0" fmla="*/ 288 w 289"/>
                <a:gd name="T1" fmla="*/ 0 h 1345"/>
                <a:gd name="T2" fmla="*/ 261 w 289"/>
                <a:gd name="T3" fmla="*/ 3 h 1345"/>
                <a:gd name="T4" fmla="*/ 230 w 289"/>
                <a:gd name="T5" fmla="*/ 7 h 1345"/>
                <a:gd name="T6" fmla="*/ 188 w 289"/>
                <a:gd name="T7" fmla="*/ 33 h 1345"/>
                <a:gd name="T8" fmla="*/ 156 w 289"/>
                <a:gd name="T9" fmla="*/ 67 h 1345"/>
                <a:gd name="T10" fmla="*/ 151 w 289"/>
                <a:gd name="T11" fmla="*/ 89 h 1345"/>
                <a:gd name="T12" fmla="*/ 146 w 289"/>
                <a:gd name="T13" fmla="*/ 110 h 1345"/>
                <a:gd name="T14" fmla="*/ 146 w 289"/>
                <a:gd name="T15" fmla="*/ 560 h 1345"/>
                <a:gd name="T16" fmla="*/ 142 w 289"/>
                <a:gd name="T17" fmla="*/ 581 h 1345"/>
                <a:gd name="T18" fmla="*/ 136 w 289"/>
                <a:gd name="T19" fmla="*/ 603 h 1345"/>
                <a:gd name="T20" fmla="*/ 104 w 289"/>
                <a:gd name="T21" fmla="*/ 637 h 1345"/>
                <a:gd name="T22" fmla="*/ 58 w 289"/>
                <a:gd name="T23" fmla="*/ 663 h 1345"/>
                <a:gd name="T24" fmla="*/ 31 w 289"/>
                <a:gd name="T25" fmla="*/ 667 h 1345"/>
                <a:gd name="T26" fmla="*/ 0 w 289"/>
                <a:gd name="T27" fmla="*/ 671 h 1345"/>
                <a:gd name="T28" fmla="*/ 31 w 289"/>
                <a:gd name="T29" fmla="*/ 676 h 1345"/>
                <a:gd name="T30" fmla="*/ 58 w 289"/>
                <a:gd name="T31" fmla="*/ 680 h 1345"/>
                <a:gd name="T32" fmla="*/ 104 w 289"/>
                <a:gd name="T33" fmla="*/ 706 h 1345"/>
                <a:gd name="T34" fmla="*/ 136 w 289"/>
                <a:gd name="T35" fmla="*/ 740 h 1345"/>
                <a:gd name="T36" fmla="*/ 142 w 289"/>
                <a:gd name="T37" fmla="*/ 761 h 1345"/>
                <a:gd name="T38" fmla="*/ 146 w 289"/>
                <a:gd name="T39" fmla="*/ 783 h 1345"/>
                <a:gd name="T40" fmla="*/ 146 w 289"/>
                <a:gd name="T41" fmla="*/ 1233 h 1345"/>
                <a:gd name="T42" fmla="*/ 151 w 289"/>
                <a:gd name="T43" fmla="*/ 1254 h 1345"/>
                <a:gd name="T44" fmla="*/ 156 w 289"/>
                <a:gd name="T45" fmla="*/ 1275 h 1345"/>
                <a:gd name="T46" fmla="*/ 188 w 289"/>
                <a:gd name="T47" fmla="*/ 1310 h 1345"/>
                <a:gd name="T48" fmla="*/ 230 w 289"/>
                <a:gd name="T49" fmla="*/ 1335 h 1345"/>
                <a:gd name="T50" fmla="*/ 261 w 289"/>
                <a:gd name="T51" fmla="*/ 1340 h 1345"/>
                <a:gd name="T52" fmla="*/ 288 w 289"/>
                <a:gd name="T53" fmla="*/ 1344 h 1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9" h="1345">
                  <a:moveTo>
                    <a:pt x="288" y="0"/>
                  </a:moveTo>
                  <a:lnTo>
                    <a:pt x="261" y="3"/>
                  </a:lnTo>
                  <a:lnTo>
                    <a:pt x="230" y="7"/>
                  </a:lnTo>
                  <a:lnTo>
                    <a:pt x="188" y="33"/>
                  </a:lnTo>
                  <a:lnTo>
                    <a:pt x="156" y="67"/>
                  </a:lnTo>
                  <a:lnTo>
                    <a:pt x="151" y="89"/>
                  </a:lnTo>
                  <a:lnTo>
                    <a:pt x="146" y="110"/>
                  </a:lnTo>
                  <a:lnTo>
                    <a:pt x="146" y="560"/>
                  </a:lnTo>
                  <a:lnTo>
                    <a:pt x="142" y="581"/>
                  </a:lnTo>
                  <a:lnTo>
                    <a:pt x="136" y="603"/>
                  </a:lnTo>
                  <a:lnTo>
                    <a:pt x="104" y="637"/>
                  </a:lnTo>
                  <a:lnTo>
                    <a:pt x="58" y="663"/>
                  </a:lnTo>
                  <a:lnTo>
                    <a:pt x="31" y="667"/>
                  </a:lnTo>
                  <a:lnTo>
                    <a:pt x="0" y="671"/>
                  </a:lnTo>
                  <a:lnTo>
                    <a:pt x="31" y="676"/>
                  </a:lnTo>
                  <a:lnTo>
                    <a:pt x="58" y="680"/>
                  </a:lnTo>
                  <a:lnTo>
                    <a:pt x="104" y="706"/>
                  </a:lnTo>
                  <a:lnTo>
                    <a:pt x="136" y="740"/>
                  </a:lnTo>
                  <a:lnTo>
                    <a:pt x="142" y="761"/>
                  </a:lnTo>
                  <a:lnTo>
                    <a:pt x="146" y="783"/>
                  </a:lnTo>
                  <a:lnTo>
                    <a:pt x="146" y="1233"/>
                  </a:lnTo>
                  <a:lnTo>
                    <a:pt x="151" y="1254"/>
                  </a:lnTo>
                  <a:lnTo>
                    <a:pt x="156" y="1275"/>
                  </a:lnTo>
                  <a:lnTo>
                    <a:pt x="188" y="1310"/>
                  </a:lnTo>
                  <a:lnTo>
                    <a:pt x="230" y="1335"/>
                  </a:lnTo>
                  <a:lnTo>
                    <a:pt x="261" y="1340"/>
                  </a:lnTo>
                  <a:lnTo>
                    <a:pt x="288" y="1344"/>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04" name="Rectangle 32">
              <a:extLst>
                <a:ext uri="{FF2B5EF4-FFF2-40B4-BE49-F238E27FC236}">
                  <a16:creationId xmlns:a16="http://schemas.microsoft.com/office/drawing/2014/main" id="{D81D5903-93FE-9C68-9538-0BF53A1A487F}"/>
                </a:ext>
              </a:extLst>
            </p:cNvPr>
            <p:cNvSpPr>
              <a:spLocks noChangeArrowheads="1"/>
            </p:cNvSpPr>
            <p:nvPr/>
          </p:nvSpPr>
          <p:spPr bwMode="auto">
            <a:xfrm>
              <a:off x="3261" y="1283"/>
              <a:ext cx="2406" cy="1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spcBef>
                  <a:spcPct val="50000"/>
                </a:spcBef>
              </a:pPr>
              <a:r>
                <a:rPr lang="en-US" altLang="en-US" sz="2800">
                  <a:solidFill>
                    <a:schemeClr val="folHlink"/>
                  </a:solidFill>
                </a:rPr>
                <a:t>Theory Y -</a:t>
              </a:r>
              <a:r>
                <a:rPr lang="en-US" altLang="en-US" sz="2800"/>
                <a:t> a set of assumptions of how to manage individuals motivated by higher order needs</a:t>
              </a:r>
            </a:p>
          </p:txBody>
        </p:sp>
      </p:grpSp>
      <p:grpSp>
        <p:nvGrpSpPr>
          <p:cNvPr id="54305" name="Group 33">
            <a:extLst>
              <a:ext uri="{FF2B5EF4-FFF2-40B4-BE49-F238E27FC236}">
                <a16:creationId xmlns:a16="http://schemas.microsoft.com/office/drawing/2014/main" id="{4F108722-9FE8-4ED1-008E-3770EFAEA764}"/>
              </a:ext>
            </a:extLst>
          </p:cNvPr>
          <p:cNvGrpSpPr>
            <a:grpSpLocks/>
          </p:cNvGrpSpPr>
          <p:nvPr/>
        </p:nvGrpSpPr>
        <p:grpSpPr bwMode="auto">
          <a:xfrm>
            <a:off x="5161657" y="3569620"/>
            <a:ext cx="5636096" cy="1998415"/>
            <a:chOff x="3024" y="2688"/>
            <a:chExt cx="2605" cy="1420"/>
          </a:xfrm>
        </p:grpSpPr>
        <p:sp>
          <p:nvSpPr>
            <p:cNvPr id="54306" name="Rectangle 34">
              <a:extLst>
                <a:ext uri="{FF2B5EF4-FFF2-40B4-BE49-F238E27FC236}">
                  <a16:creationId xmlns:a16="http://schemas.microsoft.com/office/drawing/2014/main" id="{13384530-FC8E-BBF3-BD98-3E8E76E44451}"/>
                </a:ext>
              </a:extLst>
            </p:cNvPr>
            <p:cNvSpPr>
              <a:spLocks noChangeArrowheads="1"/>
            </p:cNvSpPr>
            <p:nvPr/>
          </p:nvSpPr>
          <p:spPr bwMode="auto">
            <a:xfrm>
              <a:off x="3223" y="2707"/>
              <a:ext cx="2406" cy="1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spcBef>
                  <a:spcPct val="50000"/>
                </a:spcBef>
              </a:pPr>
              <a:r>
                <a:rPr lang="en-US" altLang="en-US" sz="2800" dirty="0">
                  <a:solidFill>
                    <a:schemeClr val="folHlink"/>
                  </a:solidFill>
                </a:rPr>
                <a:t>Theory X -</a:t>
              </a:r>
              <a:r>
                <a:rPr lang="en-US" altLang="en-US" sz="2800" dirty="0"/>
                <a:t> a set of assumptions of how to manage individuals motivated by lower order needs</a:t>
              </a:r>
            </a:p>
          </p:txBody>
        </p:sp>
        <p:sp>
          <p:nvSpPr>
            <p:cNvPr id="54307" name="Freeform 35">
              <a:extLst>
                <a:ext uri="{FF2B5EF4-FFF2-40B4-BE49-F238E27FC236}">
                  <a16:creationId xmlns:a16="http://schemas.microsoft.com/office/drawing/2014/main" id="{89DE9877-FDCB-0233-9962-B77781C313FD}"/>
                </a:ext>
              </a:extLst>
            </p:cNvPr>
            <p:cNvSpPr>
              <a:spLocks/>
            </p:cNvSpPr>
            <p:nvPr/>
          </p:nvSpPr>
          <p:spPr bwMode="auto">
            <a:xfrm>
              <a:off x="3024" y="2688"/>
              <a:ext cx="289" cy="1345"/>
            </a:xfrm>
            <a:custGeom>
              <a:avLst/>
              <a:gdLst>
                <a:gd name="T0" fmla="*/ 288 w 289"/>
                <a:gd name="T1" fmla="*/ 0 h 1345"/>
                <a:gd name="T2" fmla="*/ 261 w 289"/>
                <a:gd name="T3" fmla="*/ 3 h 1345"/>
                <a:gd name="T4" fmla="*/ 230 w 289"/>
                <a:gd name="T5" fmla="*/ 7 h 1345"/>
                <a:gd name="T6" fmla="*/ 188 w 289"/>
                <a:gd name="T7" fmla="*/ 33 h 1345"/>
                <a:gd name="T8" fmla="*/ 156 w 289"/>
                <a:gd name="T9" fmla="*/ 67 h 1345"/>
                <a:gd name="T10" fmla="*/ 151 w 289"/>
                <a:gd name="T11" fmla="*/ 89 h 1345"/>
                <a:gd name="T12" fmla="*/ 146 w 289"/>
                <a:gd name="T13" fmla="*/ 110 h 1345"/>
                <a:gd name="T14" fmla="*/ 146 w 289"/>
                <a:gd name="T15" fmla="*/ 560 h 1345"/>
                <a:gd name="T16" fmla="*/ 142 w 289"/>
                <a:gd name="T17" fmla="*/ 581 h 1345"/>
                <a:gd name="T18" fmla="*/ 136 w 289"/>
                <a:gd name="T19" fmla="*/ 603 h 1345"/>
                <a:gd name="T20" fmla="*/ 104 w 289"/>
                <a:gd name="T21" fmla="*/ 637 h 1345"/>
                <a:gd name="T22" fmla="*/ 58 w 289"/>
                <a:gd name="T23" fmla="*/ 663 h 1345"/>
                <a:gd name="T24" fmla="*/ 31 w 289"/>
                <a:gd name="T25" fmla="*/ 667 h 1345"/>
                <a:gd name="T26" fmla="*/ 0 w 289"/>
                <a:gd name="T27" fmla="*/ 671 h 1345"/>
                <a:gd name="T28" fmla="*/ 31 w 289"/>
                <a:gd name="T29" fmla="*/ 676 h 1345"/>
                <a:gd name="T30" fmla="*/ 58 w 289"/>
                <a:gd name="T31" fmla="*/ 680 h 1345"/>
                <a:gd name="T32" fmla="*/ 104 w 289"/>
                <a:gd name="T33" fmla="*/ 706 h 1345"/>
                <a:gd name="T34" fmla="*/ 136 w 289"/>
                <a:gd name="T35" fmla="*/ 740 h 1345"/>
                <a:gd name="T36" fmla="*/ 142 w 289"/>
                <a:gd name="T37" fmla="*/ 761 h 1345"/>
                <a:gd name="T38" fmla="*/ 146 w 289"/>
                <a:gd name="T39" fmla="*/ 783 h 1345"/>
                <a:gd name="T40" fmla="*/ 146 w 289"/>
                <a:gd name="T41" fmla="*/ 1233 h 1345"/>
                <a:gd name="T42" fmla="*/ 151 w 289"/>
                <a:gd name="T43" fmla="*/ 1254 h 1345"/>
                <a:gd name="T44" fmla="*/ 156 w 289"/>
                <a:gd name="T45" fmla="*/ 1275 h 1345"/>
                <a:gd name="T46" fmla="*/ 188 w 289"/>
                <a:gd name="T47" fmla="*/ 1310 h 1345"/>
                <a:gd name="T48" fmla="*/ 230 w 289"/>
                <a:gd name="T49" fmla="*/ 1335 h 1345"/>
                <a:gd name="T50" fmla="*/ 261 w 289"/>
                <a:gd name="T51" fmla="*/ 1340 h 1345"/>
                <a:gd name="T52" fmla="*/ 288 w 289"/>
                <a:gd name="T53" fmla="*/ 1344 h 1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9" h="1345">
                  <a:moveTo>
                    <a:pt x="288" y="0"/>
                  </a:moveTo>
                  <a:lnTo>
                    <a:pt x="261" y="3"/>
                  </a:lnTo>
                  <a:lnTo>
                    <a:pt x="230" y="7"/>
                  </a:lnTo>
                  <a:lnTo>
                    <a:pt x="188" y="33"/>
                  </a:lnTo>
                  <a:lnTo>
                    <a:pt x="156" y="67"/>
                  </a:lnTo>
                  <a:lnTo>
                    <a:pt x="151" y="89"/>
                  </a:lnTo>
                  <a:lnTo>
                    <a:pt x="146" y="110"/>
                  </a:lnTo>
                  <a:lnTo>
                    <a:pt x="146" y="560"/>
                  </a:lnTo>
                  <a:lnTo>
                    <a:pt x="142" y="581"/>
                  </a:lnTo>
                  <a:lnTo>
                    <a:pt x="136" y="603"/>
                  </a:lnTo>
                  <a:lnTo>
                    <a:pt x="104" y="637"/>
                  </a:lnTo>
                  <a:lnTo>
                    <a:pt x="58" y="663"/>
                  </a:lnTo>
                  <a:lnTo>
                    <a:pt x="31" y="667"/>
                  </a:lnTo>
                  <a:lnTo>
                    <a:pt x="0" y="671"/>
                  </a:lnTo>
                  <a:lnTo>
                    <a:pt x="31" y="676"/>
                  </a:lnTo>
                  <a:lnTo>
                    <a:pt x="58" y="680"/>
                  </a:lnTo>
                  <a:lnTo>
                    <a:pt x="104" y="706"/>
                  </a:lnTo>
                  <a:lnTo>
                    <a:pt x="136" y="740"/>
                  </a:lnTo>
                  <a:lnTo>
                    <a:pt x="142" y="761"/>
                  </a:lnTo>
                  <a:lnTo>
                    <a:pt x="146" y="783"/>
                  </a:lnTo>
                  <a:lnTo>
                    <a:pt x="146" y="1233"/>
                  </a:lnTo>
                  <a:lnTo>
                    <a:pt x="151" y="1254"/>
                  </a:lnTo>
                  <a:lnTo>
                    <a:pt x="156" y="1275"/>
                  </a:lnTo>
                  <a:lnTo>
                    <a:pt x="188" y="1310"/>
                  </a:lnTo>
                  <a:lnTo>
                    <a:pt x="230" y="1335"/>
                  </a:lnTo>
                  <a:lnTo>
                    <a:pt x="261" y="1340"/>
                  </a:lnTo>
                  <a:lnTo>
                    <a:pt x="288" y="1344"/>
                  </a:lnTo>
                </a:path>
              </a:pathLst>
            </a:custGeom>
            <a:noFill/>
            <a:ln w="12700"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54305"/>
                                        </p:tgtEl>
                                        <p:attrNameLst>
                                          <p:attrName>style.visibility</p:attrName>
                                        </p:attrNameLst>
                                      </p:cBhvr>
                                      <p:to>
                                        <p:strVal val="visible"/>
                                      </p:to>
                                    </p:set>
                                    <p:animEffect transition="in" filter="wipe(up)">
                                      <p:cBhvr>
                                        <p:cTn id="7" dur="500"/>
                                        <p:tgtEl>
                                          <p:spTgt spid="5430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54302"/>
                                        </p:tgtEl>
                                        <p:attrNameLst>
                                          <p:attrName>style.visibility</p:attrName>
                                        </p:attrNameLst>
                                      </p:cBhvr>
                                      <p:to>
                                        <p:strVal val="visible"/>
                                      </p:to>
                                    </p:set>
                                    <p:animEffect transition="in" filter="wipe(up)">
                                      <p:cBhvr>
                                        <p:cTn id="12" dur="500"/>
                                        <p:tgtEl>
                                          <p:spTgt spid="54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1D6DF-0CC3-6E2B-FD27-959D199CD749}"/>
              </a:ext>
            </a:extLst>
          </p:cNvPr>
          <p:cNvSpPr>
            <a:spLocks noGrp="1"/>
          </p:cNvSpPr>
          <p:nvPr>
            <p:ph type="title"/>
          </p:nvPr>
        </p:nvSpPr>
        <p:spPr>
          <a:xfrm>
            <a:off x="4817191" y="159339"/>
            <a:ext cx="7372400" cy="730547"/>
          </a:xfrm>
        </p:spPr>
        <p:txBody>
          <a:bodyPr/>
          <a:lstStyle/>
          <a:p>
            <a:r>
              <a:rPr lang="en-GB" dirty="0"/>
              <a:t>McGregor’s X and Y Theory</a:t>
            </a:r>
          </a:p>
        </p:txBody>
      </p:sp>
      <p:sp>
        <p:nvSpPr>
          <p:cNvPr id="3" name="Content Placeholder 2">
            <a:extLst>
              <a:ext uri="{FF2B5EF4-FFF2-40B4-BE49-F238E27FC236}">
                <a16:creationId xmlns:a16="http://schemas.microsoft.com/office/drawing/2014/main" id="{F1E4A3BE-CBB3-1E46-0628-90327F5EE44A}"/>
              </a:ext>
            </a:extLst>
          </p:cNvPr>
          <p:cNvSpPr>
            <a:spLocks noGrp="1"/>
          </p:cNvSpPr>
          <p:nvPr>
            <p:ph idx="1"/>
          </p:nvPr>
        </p:nvSpPr>
        <p:spPr>
          <a:xfrm>
            <a:off x="7624448" y="2152520"/>
            <a:ext cx="4325815" cy="1934765"/>
          </a:xfrm>
        </p:spPr>
        <p:txBody>
          <a:bodyPr>
            <a:normAutofit/>
          </a:bodyPr>
          <a:lstStyle/>
          <a:p>
            <a:r>
              <a:rPr lang="en-GB" sz="1800" dirty="0">
                <a:latin typeface="Arial" panose="020B0604020202020204" pitchFamily="34" charset="0"/>
                <a:cs typeface="Arial" panose="020B0604020202020204" pitchFamily="34" charset="0"/>
              </a:rPr>
              <a:t>Douglas McGregor developed a theory relating how a managers’ belief or assume their employees behaviour. </a:t>
            </a:r>
          </a:p>
          <a:p>
            <a:r>
              <a:rPr lang="en-GB" sz="1800" dirty="0">
                <a:latin typeface="Arial" panose="020B0604020202020204" pitchFamily="34" charset="0"/>
                <a:cs typeface="Arial" panose="020B0604020202020204" pitchFamily="34" charset="0"/>
              </a:rPr>
              <a:t>He details two contrasting approaches:  </a:t>
            </a:r>
          </a:p>
        </p:txBody>
      </p:sp>
      <p:sp>
        <p:nvSpPr>
          <p:cNvPr id="6" name="Freeform: Shape 5">
            <a:extLst>
              <a:ext uri="{FF2B5EF4-FFF2-40B4-BE49-F238E27FC236}">
                <a16:creationId xmlns:a16="http://schemas.microsoft.com/office/drawing/2014/main" id="{F08BCFC6-0AD9-2D02-494C-1743EAC9C90D}"/>
              </a:ext>
            </a:extLst>
          </p:cNvPr>
          <p:cNvSpPr/>
          <p:nvPr/>
        </p:nvSpPr>
        <p:spPr>
          <a:xfrm>
            <a:off x="3361937" y="1141540"/>
            <a:ext cx="4262511" cy="1276704"/>
          </a:xfrm>
          <a:custGeom>
            <a:avLst/>
            <a:gdLst>
              <a:gd name="connsiteX0" fmla="*/ 0 w 4262511"/>
              <a:gd name="connsiteY0" fmla="*/ 241846 h 1934765"/>
              <a:gd name="connsiteX1" fmla="*/ 3295129 w 4262511"/>
              <a:gd name="connsiteY1" fmla="*/ 241846 h 1934765"/>
              <a:gd name="connsiteX2" fmla="*/ 3295129 w 4262511"/>
              <a:gd name="connsiteY2" fmla="*/ 0 h 1934765"/>
              <a:gd name="connsiteX3" fmla="*/ 4262511 w 4262511"/>
              <a:gd name="connsiteY3" fmla="*/ 967383 h 1934765"/>
              <a:gd name="connsiteX4" fmla="*/ 3295129 w 4262511"/>
              <a:gd name="connsiteY4" fmla="*/ 1934765 h 1934765"/>
              <a:gd name="connsiteX5" fmla="*/ 3295129 w 4262511"/>
              <a:gd name="connsiteY5" fmla="*/ 1692919 h 1934765"/>
              <a:gd name="connsiteX6" fmla="*/ 0 w 4262511"/>
              <a:gd name="connsiteY6" fmla="*/ 1692919 h 1934765"/>
              <a:gd name="connsiteX7" fmla="*/ 0 w 4262511"/>
              <a:gd name="connsiteY7" fmla="*/ 241846 h 1934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62511" h="1934765">
                <a:moveTo>
                  <a:pt x="0" y="241846"/>
                </a:moveTo>
                <a:lnTo>
                  <a:pt x="3295129" y="241846"/>
                </a:lnTo>
                <a:lnTo>
                  <a:pt x="3295129" y="0"/>
                </a:lnTo>
                <a:lnTo>
                  <a:pt x="4262511" y="967383"/>
                </a:lnTo>
                <a:lnTo>
                  <a:pt x="3295129" y="1934765"/>
                </a:lnTo>
                <a:lnTo>
                  <a:pt x="3295129" y="1692919"/>
                </a:lnTo>
                <a:lnTo>
                  <a:pt x="0" y="1692919"/>
                </a:lnTo>
                <a:lnTo>
                  <a:pt x="0" y="241846"/>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5875" tIns="257721" rIns="741412" bIns="257721" numCol="1" spcCol="1270" anchor="t" anchorCtr="0">
            <a:noAutofit/>
          </a:bodyPr>
          <a:lstStyle/>
          <a:p>
            <a:pPr marL="228600" lvl="1" indent="-228600" algn="l" defTabSz="1111250">
              <a:lnSpc>
                <a:spcPct val="90000"/>
              </a:lnSpc>
              <a:spcBef>
                <a:spcPct val="0"/>
              </a:spcBef>
              <a:spcAft>
                <a:spcPct val="15000"/>
              </a:spcAft>
              <a:buChar char="•"/>
            </a:pPr>
            <a:r>
              <a:rPr lang="en-GB" kern="1200" dirty="0">
                <a:latin typeface="Arial" panose="020B0604020202020204" pitchFamily="34" charset="0"/>
                <a:cs typeface="Arial" panose="020B0604020202020204" pitchFamily="34" charset="0"/>
              </a:rPr>
              <a:t>Believes employees are lazy. </a:t>
            </a:r>
          </a:p>
          <a:p>
            <a:pPr marL="228600" lvl="1" indent="-228600" algn="l" defTabSz="1111250">
              <a:lnSpc>
                <a:spcPct val="90000"/>
              </a:lnSpc>
              <a:spcBef>
                <a:spcPct val="0"/>
              </a:spcBef>
              <a:spcAft>
                <a:spcPct val="15000"/>
              </a:spcAft>
              <a:buChar char="•"/>
            </a:pPr>
            <a:r>
              <a:rPr lang="en-GB" kern="1200" dirty="0">
                <a:latin typeface="Arial" panose="020B0604020202020204" pitchFamily="34" charset="0"/>
                <a:cs typeface="Arial" panose="020B0604020202020204" pitchFamily="34" charset="0"/>
              </a:rPr>
              <a:t>Believes employees need control and coercion. </a:t>
            </a:r>
          </a:p>
        </p:txBody>
      </p:sp>
      <p:sp>
        <p:nvSpPr>
          <p:cNvPr id="7" name="Freeform: Shape 6">
            <a:extLst>
              <a:ext uri="{FF2B5EF4-FFF2-40B4-BE49-F238E27FC236}">
                <a16:creationId xmlns:a16="http://schemas.microsoft.com/office/drawing/2014/main" id="{AB45E8FF-DD28-D0DE-6CEB-5FA28B70FC84}"/>
              </a:ext>
            </a:extLst>
          </p:cNvPr>
          <p:cNvSpPr/>
          <p:nvPr/>
        </p:nvSpPr>
        <p:spPr>
          <a:xfrm>
            <a:off x="413237" y="836712"/>
            <a:ext cx="2841674" cy="1934765"/>
          </a:xfrm>
          <a:custGeom>
            <a:avLst/>
            <a:gdLst>
              <a:gd name="connsiteX0" fmla="*/ 0 w 2841674"/>
              <a:gd name="connsiteY0" fmla="*/ 322467 h 1934765"/>
              <a:gd name="connsiteX1" fmla="*/ 322467 w 2841674"/>
              <a:gd name="connsiteY1" fmla="*/ 0 h 1934765"/>
              <a:gd name="connsiteX2" fmla="*/ 2519207 w 2841674"/>
              <a:gd name="connsiteY2" fmla="*/ 0 h 1934765"/>
              <a:gd name="connsiteX3" fmla="*/ 2841674 w 2841674"/>
              <a:gd name="connsiteY3" fmla="*/ 322467 h 1934765"/>
              <a:gd name="connsiteX4" fmla="*/ 2841674 w 2841674"/>
              <a:gd name="connsiteY4" fmla="*/ 1612298 h 1934765"/>
              <a:gd name="connsiteX5" fmla="*/ 2519207 w 2841674"/>
              <a:gd name="connsiteY5" fmla="*/ 1934765 h 1934765"/>
              <a:gd name="connsiteX6" fmla="*/ 322467 w 2841674"/>
              <a:gd name="connsiteY6" fmla="*/ 1934765 h 1934765"/>
              <a:gd name="connsiteX7" fmla="*/ 0 w 2841674"/>
              <a:gd name="connsiteY7" fmla="*/ 1612298 h 1934765"/>
              <a:gd name="connsiteX8" fmla="*/ 0 w 2841674"/>
              <a:gd name="connsiteY8" fmla="*/ 322467 h 1934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41674" h="1934765">
                <a:moveTo>
                  <a:pt x="0" y="322467"/>
                </a:moveTo>
                <a:cubicBezTo>
                  <a:pt x="0" y="144373"/>
                  <a:pt x="144373" y="0"/>
                  <a:pt x="322467" y="0"/>
                </a:cubicBezTo>
                <a:lnTo>
                  <a:pt x="2519207" y="0"/>
                </a:lnTo>
                <a:cubicBezTo>
                  <a:pt x="2697301" y="0"/>
                  <a:pt x="2841674" y="144373"/>
                  <a:pt x="2841674" y="322467"/>
                </a:cubicBezTo>
                <a:lnTo>
                  <a:pt x="2841674" y="1612298"/>
                </a:lnTo>
                <a:cubicBezTo>
                  <a:pt x="2841674" y="1790392"/>
                  <a:pt x="2697301" y="1934765"/>
                  <a:pt x="2519207" y="1934765"/>
                </a:cubicBezTo>
                <a:lnTo>
                  <a:pt x="322467" y="1934765"/>
                </a:lnTo>
                <a:cubicBezTo>
                  <a:pt x="144373" y="1934765"/>
                  <a:pt x="0" y="1790392"/>
                  <a:pt x="0" y="1612298"/>
                </a:cubicBezTo>
                <a:lnTo>
                  <a:pt x="0" y="32246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1137" tIns="187792" rIns="281137" bIns="187792" numCol="1" spcCol="1270" anchor="ctr" anchorCtr="0">
            <a:noAutofit/>
          </a:bodyPr>
          <a:lstStyle/>
          <a:p>
            <a:pPr marL="0" lvl="0" indent="0" algn="ctr" defTabSz="2178050">
              <a:lnSpc>
                <a:spcPct val="90000"/>
              </a:lnSpc>
              <a:spcBef>
                <a:spcPct val="0"/>
              </a:spcBef>
              <a:spcAft>
                <a:spcPct val="35000"/>
              </a:spcAft>
              <a:buNone/>
            </a:pPr>
            <a:r>
              <a:rPr lang="en-GB" sz="3200" kern="1200" dirty="0"/>
              <a:t>Manager X</a:t>
            </a:r>
          </a:p>
        </p:txBody>
      </p:sp>
      <p:sp>
        <p:nvSpPr>
          <p:cNvPr id="8" name="Freeform: Shape 7">
            <a:extLst>
              <a:ext uri="{FF2B5EF4-FFF2-40B4-BE49-F238E27FC236}">
                <a16:creationId xmlns:a16="http://schemas.microsoft.com/office/drawing/2014/main" id="{E179C3A6-6D86-1193-044C-23BA005698ED}"/>
              </a:ext>
            </a:extLst>
          </p:cNvPr>
          <p:cNvSpPr/>
          <p:nvPr/>
        </p:nvSpPr>
        <p:spPr>
          <a:xfrm>
            <a:off x="3434593" y="3946602"/>
            <a:ext cx="4262511" cy="1276703"/>
          </a:xfrm>
          <a:custGeom>
            <a:avLst/>
            <a:gdLst>
              <a:gd name="connsiteX0" fmla="*/ 0 w 4262511"/>
              <a:gd name="connsiteY0" fmla="*/ 241846 h 1934765"/>
              <a:gd name="connsiteX1" fmla="*/ 3295129 w 4262511"/>
              <a:gd name="connsiteY1" fmla="*/ 241846 h 1934765"/>
              <a:gd name="connsiteX2" fmla="*/ 3295129 w 4262511"/>
              <a:gd name="connsiteY2" fmla="*/ 0 h 1934765"/>
              <a:gd name="connsiteX3" fmla="*/ 4262511 w 4262511"/>
              <a:gd name="connsiteY3" fmla="*/ 967383 h 1934765"/>
              <a:gd name="connsiteX4" fmla="*/ 3295129 w 4262511"/>
              <a:gd name="connsiteY4" fmla="*/ 1934765 h 1934765"/>
              <a:gd name="connsiteX5" fmla="*/ 3295129 w 4262511"/>
              <a:gd name="connsiteY5" fmla="*/ 1692919 h 1934765"/>
              <a:gd name="connsiteX6" fmla="*/ 0 w 4262511"/>
              <a:gd name="connsiteY6" fmla="*/ 1692919 h 1934765"/>
              <a:gd name="connsiteX7" fmla="*/ 0 w 4262511"/>
              <a:gd name="connsiteY7" fmla="*/ 241846 h 1934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62511" h="1934765">
                <a:moveTo>
                  <a:pt x="0" y="241846"/>
                </a:moveTo>
                <a:lnTo>
                  <a:pt x="3295129" y="241846"/>
                </a:lnTo>
                <a:lnTo>
                  <a:pt x="3295129" y="0"/>
                </a:lnTo>
                <a:lnTo>
                  <a:pt x="4262511" y="967383"/>
                </a:lnTo>
                <a:lnTo>
                  <a:pt x="3295129" y="1934765"/>
                </a:lnTo>
                <a:lnTo>
                  <a:pt x="3295129" y="1692919"/>
                </a:lnTo>
                <a:lnTo>
                  <a:pt x="0" y="1692919"/>
                </a:lnTo>
                <a:lnTo>
                  <a:pt x="0" y="241846"/>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5875" tIns="257721" rIns="741412" bIns="257721" numCol="1" spcCol="1270" anchor="t" anchorCtr="0">
            <a:noAutofit/>
          </a:bodyPr>
          <a:lstStyle/>
          <a:p>
            <a:pPr marL="228600" lvl="1" indent="-228600" algn="l" defTabSz="111125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Believes that employees like work. </a:t>
            </a:r>
          </a:p>
          <a:p>
            <a:pPr marL="228600" lvl="1" indent="-228600" algn="l" defTabSz="111125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Believes employees do not require controlling. </a:t>
            </a:r>
          </a:p>
        </p:txBody>
      </p:sp>
      <p:sp>
        <p:nvSpPr>
          <p:cNvPr id="9" name="Freeform: Shape 8">
            <a:extLst>
              <a:ext uri="{FF2B5EF4-FFF2-40B4-BE49-F238E27FC236}">
                <a16:creationId xmlns:a16="http://schemas.microsoft.com/office/drawing/2014/main" id="{FD6F45E5-531C-21CE-8D26-C8E9DCE900DF}"/>
              </a:ext>
            </a:extLst>
          </p:cNvPr>
          <p:cNvSpPr/>
          <p:nvPr/>
        </p:nvSpPr>
        <p:spPr>
          <a:xfrm>
            <a:off x="474784" y="3592457"/>
            <a:ext cx="2841674" cy="1934765"/>
          </a:xfrm>
          <a:custGeom>
            <a:avLst/>
            <a:gdLst>
              <a:gd name="connsiteX0" fmla="*/ 0 w 2841674"/>
              <a:gd name="connsiteY0" fmla="*/ 322467 h 1934765"/>
              <a:gd name="connsiteX1" fmla="*/ 322467 w 2841674"/>
              <a:gd name="connsiteY1" fmla="*/ 0 h 1934765"/>
              <a:gd name="connsiteX2" fmla="*/ 2519207 w 2841674"/>
              <a:gd name="connsiteY2" fmla="*/ 0 h 1934765"/>
              <a:gd name="connsiteX3" fmla="*/ 2841674 w 2841674"/>
              <a:gd name="connsiteY3" fmla="*/ 322467 h 1934765"/>
              <a:gd name="connsiteX4" fmla="*/ 2841674 w 2841674"/>
              <a:gd name="connsiteY4" fmla="*/ 1612298 h 1934765"/>
              <a:gd name="connsiteX5" fmla="*/ 2519207 w 2841674"/>
              <a:gd name="connsiteY5" fmla="*/ 1934765 h 1934765"/>
              <a:gd name="connsiteX6" fmla="*/ 322467 w 2841674"/>
              <a:gd name="connsiteY6" fmla="*/ 1934765 h 1934765"/>
              <a:gd name="connsiteX7" fmla="*/ 0 w 2841674"/>
              <a:gd name="connsiteY7" fmla="*/ 1612298 h 1934765"/>
              <a:gd name="connsiteX8" fmla="*/ 0 w 2841674"/>
              <a:gd name="connsiteY8" fmla="*/ 322467 h 1934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41674" h="1934765">
                <a:moveTo>
                  <a:pt x="0" y="322467"/>
                </a:moveTo>
                <a:cubicBezTo>
                  <a:pt x="0" y="144373"/>
                  <a:pt x="144373" y="0"/>
                  <a:pt x="322467" y="0"/>
                </a:cubicBezTo>
                <a:lnTo>
                  <a:pt x="2519207" y="0"/>
                </a:lnTo>
                <a:cubicBezTo>
                  <a:pt x="2697301" y="0"/>
                  <a:pt x="2841674" y="144373"/>
                  <a:pt x="2841674" y="322467"/>
                </a:cubicBezTo>
                <a:lnTo>
                  <a:pt x="2841674" y="1612298"/>
                </a:lnTo>
                <a:cubicBezTo>
                  <a:pt x="2841674" y="1790392"/>
                  <a:pt x="2697301" y="1934765"/>
                  <a:pt x="2519207" y="1934765"/>
                </a:cubicBezTo>
                <a:lnTo>
                  <a:pt x="322467" y="1934765"/>
                </a:lnTo>
                <a:cubicBezTo>
                  <a:pt x="144373" y="1934765"/>
                  <a:pt x="0" y="1790392"/>
                  <a:pt x="0" y="1612298"/>
                </a:cubicBezTo>
                <a:lnTo>
                  <a:pt x="0" y="322467"/>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1137" tIns="187792" rIns="281137" bIns="187792" numCol="1" spcCol="1270" anchor="ctr" anchorCtr="0">
            <a:noAutofit/>
          </a:bodyPr>
          <a:lstStyle/>
          <a:p>
            <a:pPr marL="0" lvl="0" indent="0" algn="ctr" defTabSz="2178050">
              <a:lnSpc>
                <a:spcPct val="90000"/>
              </a:lnSpc>
              <a:spcBef>
                <a:spcPct val="0"/>
              </a:spcBef>
              <a:spcAft>
                <a:spcPct val="35000"/>
              </a:spcAft>
              <a:buNone/>
            </a:pPr>
            <a:r>
              <a:rPr lang="en-GB" sz="3600" kern="1200" dirty="0"/>
              <a:t>Manager Y</a:t>
            </a:r>
          </a:p>
        </p:txBody>
      </p:sp>
      <p:sp>
        <p:nvSpPr>
          <p:cNvPr id="10" name="TextBox 9">
            <a:extLst>
              <a:ext uri="{FF2B5EF4-FFF2-40B4-BE49-F238E27FC236}">
                <a16:creationId xmlns:a16="http://schemas.microsoft.com/office/drawing/2014/main" id="{4C40ADDA-900F-160D-3FB6-E40EF0E73310}"/>
              </a:ext>
            </a:extLst>
          </p:cNvPr>
          <p:cNvSpPr txBox="1"/>
          <p:nvPr/>
        </p:nvSpPr>
        <p:spPr>
          <a:xfrm>
            <a:off x="8186057" y="5349919"/>
            <a:ext cx="3531159" cy="369332"/>
          </a:xfrm>
          <a:prstGeom prst="rect">
            <a:avLst/>
          </a:prstGeom>
          <a:noFill/>
        </p:spPr>
        <p:txBody>
          <a:bodyPr wrap="square" rtlCol="0">
            <a:spAutoFit/>
          </a:bodyPr>
          <a:lstStyle/>
          <a:p>
            <a:r>
              <a:rPr lang="en-GB" dirty="0"/>
              <a:t>(Cole and Kelly 2011)</a:t>
            </a:r>
          </a:p>
        </p:txBody>
      </p:sp>
    </p:spTree>
    <p:extLst>
      <p:ext uri="{BB962C8B-B14F-4D97-AF65-F5344CB8AC3E}">
        <p14:creationId xmlns:p14="http://schemas.microsoft.com/office/powerpoint/2010/main" val="1769479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E4842-99F0-1A6B-2C8B-9DF3996C09B4}"/>
              </a:ext>
            </a:extLst>
          </p:cNvPr>
          <p:cNvSpPr>
            <a:spLocks noGrp="1"/>
          </p:cNvSpPr>
          <p:nvPr>
            <p:ph type="title"/>
          </p:nvPr>
        </p:nvSpPr>
        <p:spPr/>
        <p:txBody>
          <a:bodyPr/>
          <a:lstStyle/>
          <a:p>
            <a:r>
              <a:rPr lang="en-GB" dirty="0"/>
              <a:t>Theory X</a:t>
            </a:r>
          </a:p>
        </p:txBody>
      </p:sp>
      <p:grpSp>
        <p:nvGrpSpPr>
          <p:cNvPr id="17" name="Group 16">
            <a:extLst>
              <a:ext uri="{FF2B5EF4-FFF2-40B4-BE49-F238E27FC236}">
                <a16:creationId xmlns:a16="http://schemas.microsoft.com/office/drawing/2014/main" id="{6D71A1F5-FED0-843D-F897-1487B324663F}"/>
              </a:ext>
            </a:extLst>
          </p:cNvPr>
          <p:cNvGrpSpPr/>
          <p:nvPr/>
        </p:nvGrpSpPr>
        <p:grpSpPr>
          <a:xfrm>
            <a:off x="1127448" y="2564904"/>
            <a:ext cx="9535886" cy="519480"/>
            <a:chOff x="1096963" y="2975850"/>
            <a:chExt cx="9535886" cy="519480"/>
          </a:xfrm>
        </p:grpSpPr>
        <p:sp>
          <p:nvSpPr>
            <p:cNvPr id="7" name="Rectangle 6">
              <a:extLst>
                <a:ext uri="{FF2B5EF4-FFF2-40B4-BE49-F238E27FC236}">
                  <a16:creationId xmlns:a16="http://schemas.microsoft.com/office/drawing/2014/main" id="{5D8E464C-F958-594E-DEA8-D8A7D8CE9F64}"/>
                </a:ext>
              </a:extLst>
            </p:cNvPr>
            <p:cNvSpPr/>
            <p:nvPr/>
          </p:nvSpPr>
          <p:spPr>
            <a:xfrm>
              <a:off x="1096963" y="3167730"/>
              <a:ext cx="9535886" cy="3276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8" name="Freeform: Shape 7">
              <a:extLst>
                <a:ext uri="{FF2B5EF4-FFF2-40B4-BE49-F238E27FC236}">
                  <a16:creationId xmlns:a16="http://schemas.microsoft.com/office/drawing/2014/main" id="{BED6DCA0-AEA5-6350-5473-536862613BFD}"/>
                </a:ext>
              </a:extLst>
            </p:cNvPr>
            <p:cNvSpPr/>
            <p:nvPr/>
          </p:nvSpPr>
          <p:spPr>
            <a:xfrm>
              <a:off x="1573757" y="2975850"/>
              <a:ext cx="6675120" cy="383760"/>
            </a:xfrm>
            <a:custGeom>
              <a:avLst/>
              <a:gdLst>
                <a:gd name="connsiteX0" fmla="*/ 0 w 6675120"/>
                <a:gd name="connsiteY0" fmla="*/ 63961 h 383760"/>
                <a:gd name="connsiteX1" fmla="*/ 63961 w 6675120"/>
                <a:gd name="connsiteY1" fmla="*/ 0 h 383760"/>
                <a:gd name="connsiteX2" fmla="*/ 6611159 w 6675120"/>
                <a:gd name="connsiteY2" fmla="*/ 0 h 383760"/>
                <a:gd name="connsiteX3" fmla="*/ 6675120 w 6675120"/>
                <a:gd name="connsiteY3" fmla="*/ 63961 h 383760"/>
                <a:gd name="connsiteX4" fmla="*/ 6675120 w 6675120"/>
                <a:gd name="connsiteY4" fmla="*/ 319799 h 383760"/>
                <a:gd name="connsiteX5" fmla="*/ 6611159 w 6675120"/>
                <a:gd name="connsiteY5" fmla="*/ 383760 h 383760"/>
                <a:gd name="connsiteX6" fmla="*/ 63961 w 6675120"/>
                <a:gd name="connsiteY6" fmla="*/ 383760 h 383760"/>
                <a:gd name="connsiteX7" fmla="*/ 0 w 6675120"/>
                <a:gd name="connsiteY7" fmla="*/ 319799 h 383760"/>
                <a:gd name="connsiteX8" fmla="*/ 0 w 6675120"/>
                <a:gd name="connsiteY8" fmla="*/ 63961 h 383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75120" h="383760">
                  <a:moveTo>
                    <a:pt x="0" y="63961"/>
                  </a:moveTo>
                  <a:cubicBezTo>
                    <a:pt x="0" y="28636"/>
                    <a:pt x="28636" y="0"/>
                    <a:pt x="63961" y="0"/>
                  </a:cubicBezTo>
                  <a:lnTo>
                    <a:pt x="6611159" y="0"/>
                  </a:lnTo>
                  <a:cubicBezTo>
                    <a:pt x="6646484" y="0"/>
                    <a:pt x="6675120" y="28636"/>
                    <a:pt x="6675120" y="63961"/>
                  </a:cubicBezTo>
                  <a:lnTo>
                    <a:pt x="6675120" y="319799"/>
                  </a:lnTo>
                  <a:cubicBezTo>
                    <a:pt x="6675120" y="355124"/>
                    <a:pt x="6646484" y="383760"/>
                    <a:pt x="6611159" y="383760"/>
                  </a:cubicBezTo>
                  <a:lnTo>
                    <a:pt x="63961" y="383760"/>
                  </a:lnTo>
                  <a:cubicBezTo>
                    <a:pt x="28636" y="383760"/>
                    <a:pt x="0" y="355124"/>
                    <a:pt x="0" y="319799"/>
                  </a:cubicBezTo>
                  <a:lnTo>
                    <a:pt x="0" y="63961"/>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71038" tIns="18734" rIns="271038" bIns="18734"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Are driven by money</a:t>
              </a:r>
            </a:p>
          </p:txBody>
        </p:sp>
      </p:grpSp>
      <p:grpSp>
        <p:nvGrpSpPr>
          <p:cNvPr id="18" name="Group 17">
            <a:extLst>
              <a:ext uri="{FF2B5EF4-FFF2-40B4-BE49-F238E27FC236}">
                <a16:creationId xmlns:a16="http://schemas.microsoft.com/office/drawing/2014/main" id="{93BD51AE-100E-0952-C4C8-4310A9753B15}"/>
              </a:ext>
            </a:extLst>
          </p:cNvPr>
          <p:cNvGrpSpPr/>
          <p:nvPr/>
        </p:nvGrpSpPr>
        <p:grpSpPr>
          <a:xfrm>
            <a:off x="1127448" y="3154584"/>
            <a:ext cx="9535886" cy="519480"/>
            <a:chOff x="1096963" y="3565530"/>
            <a:chExt cx="9535886" cy="519480"/>
          </a:xfrm>
        </p:grpSpPr>
        <p:sp>
          <p:nvSpPr>
            <p:cNvPr id="9" name="Rectangle 8">
              <a:extLst>
                <a:ext uri="{FF2B5EF4-FFF2-40B4-BE49-F238E27FC236}">
                  <a16:creationId xmlns:a16="http://schemas.microsoft.com/office/drawing/2014/main" id="{5EA17CD4-01F9-EDA1-599E-5E1F9A39DD4B}"/>
                </a:ext>
              </a:extLst>
            </p:cNvPr>
            <p:cNvSpPr/>
            <p:nvPr/>
          </p:nvSpPr>
          <p:spPr>
            <a:xfrm>
              <a:off x="1096963" y="3757410"/>
              <a:ext cx="9535886" cy="3276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F49434F2-9D49-024B-55F4-51E6641BD981}"/>
                </a:ext>
              </a:extLst>
            </p:cNvPr>
            <p:cNvSpPr/>
            <p:nvPr/>
          </p:nvSpPr>
          <p:spPr>
            <a:xfrm>
              <a:off x="1573757" y="3565530"/>
              <a:ext cx="6675120" cy="383760"/>
            </a:xfrm>
            <a:custGeom>
              <a:avLst/>
              <a:gdLst>
                <a:gd name="connsiteX0" fmla="*/ 0 w 6675120"/>
                <a:gd name="connsiteY0" fmla="*/ 63961 h 383760"/>
                <a:gd name="connsiteX1" fmla="*/ 63961 w 6675120"/>
                <a:gd name="connsiteY1" fmla="*/ 0 h 383760"/>
                <a:gd name="connsiteX2" fmla="*/ 6611159 w 6675120"/>
                <a:gd name="connsiteY2" fmla="*/ 0 h 383760"/>
                <a:gd name="connsiteX3" fmla="*/ 6675120 w 6675120"/>
                <a:gd name="connsiteY3" fmla="*/ 63961 h 383760"/>
                <a:gd name="connsiteX4" fmla="*/ 6675120 w 6675120"/>
                <a:gd name="connsiteY4" fmla="*/ 319799 h 383760"/>
                <a:gd name="connsiteX5" fmla="*/ 6611159 w 6675120"/>
                <a:gd name="connsiteY5" fmla="*/ 383760 h 383760"/>
                <a:gd name="connsiteX6" fmla="*/ 63961 w 6675120"/>
                <a:gd name="connsiteY6" fmla="*/ 383760 h 383760"/>
                <a:gd name="connsiteX7" fmla="*/ 0 w 6675120"/>
                <a:gd name="connsiteY7" fmla="*/ 319799 h 383760"/>
                <a:gd name="connsiteX8" fmla="*/ 0 w 6675120"/>
                <a:gd name="connsiteY8" fmla="*/ 63961 h 383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75120" h="383760">
                  <a:moveTo>
                    <a:pt x="0" y="63961"/>
                  </a:moveTo>
                  <a:cubicBezTo>
                    <a:pt x="0" y="28636"/>
                    <a:pt x="28636" y="0"/>
                    <a:pt x="63961" y="0"/>
                  </a:cubicBezTo>
                  <a:lnTo>
                    <a:pt x="6611159" y="0"/>
                  </a:lnTo>
                  <a:cubicBezTo>
                    <a:pt x="6646484" y="0"/>
                    <a:pt x="6675120" y="28636"/>
                    <a:pt x="6675120" y="63961"/>
                  </a:cubicBezTo>
                  <a:lnTo>
                    <a:pt x="6675120" y="319799"/>
                  </a:lnTo>
                  <a:cubicBezTo>
                    <a:pt x="6675120" y="355124"/>
                    <a:pt x="6646484" y="383760"/>
                    <a:pt x="6611159" y="383760"/>
                  </a:cubicBezTo>
                  <a:lnTo>
                    <a:pt x="63961" y="383760"/>
                  </a:lnTo>
                  <a:cubicBezTo>
                    <a:pt x="28636" y="383760"/>
                    <a:pt x="0" y="355124"/>
                    <a:pt x="0" y="319799"/>
                  </a:cubicBezTo>
                  <a:lnTo>
                    <a:pt x="0" y="63961"/>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71038" tIns="18734" rIns="271038" bIns="18734"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Will avoid work when possible</a:t>
              </a:r>
            </a:p>
          </p:txBody>
        </p:sp>
      </p:grpSp>
      <p:grpSp>
        <p:nvGrpSpPr>
          <p:cNvPr id="19" name="Group 18">
            <a:extLst>
              <a:ext uri="{FF2B5EF4-FFF2-40B4-BE49-F238E27FC236}">
                <a16:creationId xmlns:a16="http://schemas.microsoft.com/office/drawing/2014/main" id="{A5737382-D0D3-6AD4-7639-65394F5B191F}"/>
              </a:ext>
            </a:extLst>
          </p:cNvPr>
          <p:cNvGrpSpPr/>
          <p:nvPr/>
        </p:nvGrpSpPr>
        <p:grpSpPr>
          <a:xfrm>
            <a:off x="1127448" y="3744264"/>
            <a:ext cx="9535886" cy="519480"/>
            <a:chOff x="1096963" y="4155210"/>
            <a:chExt cx="9535886" cy="519480"/>
          </a:xfrm>
        </p:grpSpPr>
        <p:sp>
          <p:nvSpPr>
            <p:cNvPr id="11" name="Rectangle 10">
              <a:extLst>
                <a:ext uri="{FF2B5EF4-FFF2-40B4-BE49-F238E27FC236}">
                  <a16:creationId xmlns:a16="http://schemas.microsoft.com/office/drawing/2014/main" id="{B6A911AD-AD61-5796-5D70-EE48128C8D88}"/>
                </a:ext>
              </a:extLst>
            </p:cNvPr>
            <p:cNvSpPr/>
            <p:nvPr/>
          </p:nvSpPr>
          <p:spPr>
            <a:xfrm>
              <a:off x="1096963" y="4347090"/>
              <a:ext cx="9535886" cy="3276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12" name="Freeform: Shape 11">
              <a:extLst>
                <a:ext uri="{FF2B5EF4-FFF2-40B4-BE49-F238E27FC236}">
                  <a16:creationId xmlns:a16="http://schemas.microsoft.com/office/drawing/2014/main" id="{2A79E17C-9401-F62E-8A3F-6BDDBE39BB99}"/>
                </a:ext>
              </a:extLst>
            </p:cNvPr>
            <p:cNvSpPr/>
            <p:nvPr/>
          </p:nvSpPr>
          <p:spPr>
            <a:xfrm>
              <a:off x="1573757" y="4155210"/>
              <a:ext cx="6675120" cy="383760"/>
            </a:xfrm>
            <a:custGeom>
              <a:avLst/>
              <a:gdLst>
                <a:gd name="connsiteX0" fmla="*/ 0 w 6675120"/>
                <a:gd name="connsiteY0" fmla="*/ 63961 h 383760"/>
                <a:gd name="connsiteX1" fmla="*/ 63961 w 6675120"/>
                <a:gd name="connsiteY1" fmla="*/ 0 h 383760"/>
                <a:gd name="connsiteX2" fmla="*/ 6611159 w 6675120"/>
                <a:gd name="connsiteY2" fmla="*/ 0 h 383760"/>
                <a:gd name="connsiteX3" fmla="*/ 6675120 w 6675120"/>
                <a:gd name="connsiteY3" fmla="*/ 63961 h 383760"/>
                <a:gd name="connsiteX4" fmla="*/ 6675120 w 6675120"/>
                <a:gd name="connsiteY4" fmla="*/ 319799 h 383760"/>
                <a:gd name="connsiteX5" fmla="*/ 6611159 w 6675120"/>
                <a:gd name="connsiteY5" fmla="*/ 383760 h 383760"/>
                <a:gd name="connsiteX6" fmla="*/ 63961 w 6675120"/>
                <a:gd name="connsiteY6" fmla="*/ 383760 h 383760"/>
                <a:gd name="connsiteX7" fmla="*/ 0 w 6675120"/>
                <a:gd name="connsiteY7" fmla="*/ 319799 h 383760"/>
                <a:gd name="connsiteX8" fmla="*/ 0 w 6675120"/>
                <a:gd name="connsiteY8" fmla="*/ 63961 h 383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75120" h="383760">
                  <a:moveTo>
                    <a:pt x="0" y="63961"/>
                  </a:moveTo>
                  <a:cubicBezTo>
                    <a:pt x="0" y="28636"/>
                    <a:pt x="28636" y="0"/>
                    <a:pt x="63961" y="0"/>
                  </a:cubicBezTo>
                  <a:lnTo>
                    <a:pt x="6611159" y="0"/>
                  </a:lnTo>
                  <a:cubicBezTo>
                    <a:pt x="6646484" y="0"/>
                    <a:pt x="6675120" y="28636"/>
                    <a:pt x="6675120" y="63961"/>
                  </a:cubicBezTo>
                  <a:lnTo>
                    <a:pt x="6675120" y="319799"/>
                  </a:lnTo>
                  <a:cubicBezTo>
                    <a:pt x="6675120" y="355124"/>
                    <a:pt x="6646484" y="383760"/>
                    <a:pt x="6611159" y="383760"/>
                  </a:cubicBezTo>
                  <a:lnTo>
                    <a:pt x="63961" y="383760"/>
                  </a:lnTo>
                  <a:cubicBezTo>
                    <a:pt x="28636" y="383760"/>
                    <a:pt x="0" y="355124"/>
                    <a:pt x="0" y="319799"/>
                  </a:cubicBezTo>
                  <a:lnTo>
                    <a:pt x="0" y="63961"/>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71038" tIns="18734" rIns="271038" bIns="18734"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Lack ambition and dislike responsibility </a:t>
              </a:r>
            </a:p>
          </p:txBody>
        </p:sp>
      </p:grpSp>
      <p:grpSp>
        <p:nvGrpSpPr>
          <p:cNvPr id="20" name="Group 19">
            <a:extLst>
              <a:ext uri="{FF2B5EF4-FFF2-40B4-BE49-F238E27FC236}">
                <a16:creationId xmlns:a16="http://schemas.microsoft.com/office/drawing/2014/main" id="{02FDEF10-543A-D511-785C-D8AF6E83E929}"/>
              </a:ext>
            </a:extLst>
          </p:cNvPr>
          <p:cNvGrpSpPr/>
          <p:nvPr/>
        </p:nvGrpSpPr>
        <p:grpSpPr>
          <a:xfrm>
            <a:off x="1127448" y="4333945"/>
            <a:ext cx="9535886" cy="519480"/>
            <a:chOff x="1096963" y="4744891"/>
            <a:chExt cx="9535886" cy="519480"/>
          </a:xfrm>
        </p:grpSpPr>
        <p:sp>
          <p:nvSpPr>
            <p:cNvPr id="13" name="Rectangle 12">
              <a:extLst>
                <a:ext uri="{FF2B5EF4-FFF2-40B4-BE49-F238E27FC236}">
                  <a16:creationId xmlns:a16="http://schemas.microsoft.com/office/drawing/2014/main" id="{B65D3506-E136-9530-B91E-E41EF0419BF3}"/>
                </a:ext>
              </a:extLst>
            </p:cNvPr>
            <p:cNvSpPr/>
            <p:nvPr/>
          </p:nvSpPr>
          <p:spPr>
            <a:xfrm>
              <a:off x="1096963" y="4936771"/>
              <a:ext cx="9535886" cy="3276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14" name="Freeform: Shape 13">
              <a:extLst>
                <a:ext uri="{FF2B5EF4-FFF2-40B4-BE49-F238E27FC236}">
                  <a16:creationId xmlns:a16="http://schemas.microsoft.com/office/drawing/2014/main" id="{41B46E3C-812C-B6B7-3F5C-2EDC3BDE394B}"/>
                </a:ext>
              </a:extLst>
            </p:cNvPr>
            <p:cNvSpPr/>
            <p:nvPr/>
          </p:nvSpPr>
          <p:spPr>
            <a:xfrm>
              <a:off x="1573757" y="4744891"/>
              <a:ext cx="6675120" cy="383760"/>
            </a:xfrm>
            <a:custGeom>
              <a:avLst/>
              <a:gdLst>
                <a:gd name="connsiteX0" fmla="*/ 0 w 6675120"/>
                <a:gd name="connsiteY0" fmla="*/ 63961 h 383760"/>
                <a:gd name="connsiteX1" fmla="*/ 63961 w 6675120"/>
                <a:gd name="connsiteY1" fmla="*/ 0 h 383760"/>
                <a:gd name="connsiteX2" fmla="*/ 6611159 w 6675120"/>
                <a:gd name="connsiteY2" fmla="*/ 0 h 383760"/>
                <a:gd name="connsiteX3" fmla="*/ 6675120 w 6675120"/>
                <a:gd name="connsiteY3" fmla="*/ 63961 h 383760"/>
                <a:gd name="connsiteX4" fmla="*/ 6675120 w 6675120"/>
                <a:gd name="connsiteY4" fmla="*/ 319799 h 383760"/>
                <a:gd name="connsiteX5" fmla="*/ 6611159 w 6675120"/>
                <a:gd name="connsiteY5" fmla="*/ 383760 h 383760"/>
                <a:gd name="connsiteX6" fmla="*/ 63961 w 6675120"/>
                <a:gd name="connsiteY6" fmla="*/ 383760 h 383760"/>
                <a:gd name="connsiteX7" fmla="*/ 0 w 6675120"/>
                <a:gd name="connsiteY7" fmla="*/ 319799 h 383760"/>
                <a:gd name="connsiteX8" fmla="*/ 0 w 6675120"/>
                <a:gd name="connsiteY8" fmla="*/ 63961 h 383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75120" h="383760">
                  <a:moveTo>
                    <a:pt x="0" y="63961"/>
                  </a:moveTo>
                  <a:cubicBezTo>
                    <a:pt x="0" y="28636"/>
                    <a:pt x="28636" y="0"/>
                    <a:pt x="63961" y="0"/>
                  </a:cubicBezTo>
                  <a:lnTo>
                    <a:pt x="6611159" y="0"/>
                  </a:lnTo>
                  <a:cubicBezTo>
                    <a:pt x="6646484" y="0"/>
                    <a:pt x="6675120" y="28636"/>
                    <a:pt x="6675120" y="63961"/>
                  </a:cubicBezTo>
                  <a:lnTo>
                    <a:pt x="6675120" y="319799"/>
                  </a:lnTo>
                  <a:cubicBezTo>
                    <a:pt x="6675120" y="355124"/>
                    <a:pt x="6646484" y="383760"/>
                    <a:pt x="6611159" y="383760"/>
                  </a:cubicBezTo>
                  <a:lnTo>
                    <a:pt x="63961" y="383760"/>
                  </a:lnTo>
                  <a:cubicBezTo>
                    <a:pt x="28636" y="383760"/>
                    <a:pt x="0" y="355124"/>
                    <a:pt x="0" y="319799"/>
                  </a:cubicBezTo>
                  <a:lnTo>
                    <a:pt x="0" y="63961"/>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71038" tIns="18734" rIns="271038" bIns="18734"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Are indifferent to organisational needs</a:t>
              </a:r>
            </a:p>
          </p:txBody>
        </p:sp>
      </p:grpSp>
      <p:grpSp>
        <p:nvGrpSpPr>
          <p:cNvPr id="21" name="Group 20">
            <a:extLst>
              <a:ext uri="{FF2B5EF4-FFF2-40B4-BE49-F238E27FC236}">
                <a16:creationId xmlns:a16="http://schemas.microsoft.com/office/drawing/2014/main" id="{A7992FC8-B794-BAB5-63B6-9254FA771B88}"/>
              </a:ext>
            </a:extLst>
          </p:cNvPr>
          <p:cNvGrpSpPr/>
          <p:nvPr/>
        </p:nvGrpSpPr>
        <p:grpSpPr>
          <a:xfrm>
            <a:off x="1127448" y="4923625"/>
            <a:ext cx="9535886" cy="519480"/>
            <a:chOff x="1096963" y="5334571"/>
            <a:chExt cx="9535886" cy="519480"/>
          </a:xfrm>
        </p:grpSpPr>
        <p:sp>
          <p:nvSpPr>
            <p:cNvPr id="15" name="Rectangle 14">
              <a:extLst>
                <a:ext uri="{FF2B5EF4-FFF2-40B4-BE49-F238E27FC236}">
                  <a16:creationId xmlns:a16="http://schemas.microsoft.com/office/drawing/2014/main" id="{3C542D76-9ACA-F670-DF5A-6F5BACE3A48D}"/>
                </a:ext>
              </a:extLst>
            </p:cNvPr>
            <p:cNvSpPr/>
            <p:nvPr/>
          </p:nvSpPr>
          <p:spPr>
            <a:xfrm>
              <a:off x="1096963" y="5526451"/>
              <a:ext cx="9535886" cy="3276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16" name="Freeform: Shape 15">
              <a:extLst>
                <a:ext uri="{FF2B5EF4-FFF2-40B4-BE49-F238E27FC236}">
                  <a16:creationId xmlns:a16="http://schemas.microsoft.com/office/drawing/2014/main" id="{95783B7A-372B-8F24-614F-EF5E12495505}"/>
                </a:ext>
              </a:extLst>
            </p:cNvPr>
            <p:cNvSpPr/>
            <p:nvPr/>
          </p:nvSpPr>
          <p:spPr>
            <a:xfrm>
              <a:off x="1573757" y="5334571"/>
              <a:ext cx="6675120" cy="383760"/>
            </a:xfrm>
            <a:custGeom>
              <a:avLst/>
              <a:gdLst>
                <a:gd name="connsiteX0" fmla="*/ 0 w 6675120"/>
                <a:gd name="connsiteY0" fmla="*/ 63961 h 383760"/>
                <a:gd name="connsiteX1" fmla="*/ 63961 w 6675120"/>
                <a:gd name="connsiteY1" fmla="*/ 0 h 383760"/>
                <a:gd name="connsiteX2" fmla="*/ 6611159 w 6675120"/>
                <a:gd name="connsiteY2" fmla="*/ 0 h 383760"/>
                <a:gd name="connsiteX3" fmla="*/ 6675120 w 6675120"/>
                <a:gd name="connsiteY3" fmla="*/ 63961 h 383760"/>
                <a:gd name="connsiteX4" fmla="*/ 6675120 w 6675120"/>
                <a:gd name="connsiteY4" fmla="*/ 319799 h 383760"/>
                <a:gd name="connsiteX5" fmla="*/ 6611159 w 6675120"/>
                <a:gd name="connsiteY5" fmla="*/ 383760 h 383760"/>
                <a:gd name="connsiteX6" fmla="*/ 63961 w 6675120"/>
                <a:gd name="connsiteY6" fmla="*/ 383760 h 383760"/>
                <a:gd name="connsiteX7" fmla="*/ 0 w 6675120"/>
                <a:gd name="connsiteY7" fmla="*/ 319799 h 383760"/>
                <a:gd name="connsiteX8" fmla="*/ 0 w 6675120"/>
                <a:gd name="connsiteY8" fmla="*/ 63961 h 383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75120" h="383760">
                  <a:moveTo>
                    <a:pt x="0" y="63961"/>
                  </a:moveTo>
                  <a:cubicBezTo>
                    <a:pt x="0" y="28636"/>
                    <a:pt x="28636" y="0"/>
                    <a:pt x="63961" y="0"/>
                  </a:cubicBezTo>
                  <a:lnTo>
                    <a:pt x="6611159" y="0"/>
                  </a:lnTo>
                  <a:cubicBezTo>
                    <a:pt x="6646484" y="0"/>
                    <a:pt x="6675120" y="28636"/>
                    <a:pt x="6675120" y="63961"/>
                  </a:cubicBezTo>
                  <a:lnTo>
                    <a:pt x="6675120" y="319799"/>
                  </a:lnTo>
                  <a:cubicBezTo>
                    <a:pt x="6675120" y="355124"/>
                    <a:pt x="6646484" y="383760"/>
                    <a:pt x="6611159" y="383760"/>
                  </a:cubicBezTo>
                  <a:lnTo>
                    <a:pt x="63961" y="383760"/>
                  </a:lnTo>
                  <a:cubicBezTo>
                    <a:pt x="28636" y="383760"/>
                    <a:pt x="0" y="355124"/>
                    <a:pt x="0" y="319799"/>
                  </a:cubicBezTo>
                  <a:lnTo>
                    <a:pt x="0" y="63961"/>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71038" tIns="18734" rIns="271038" bIns="18734"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Lack creativity and resist change. </a:t>
              </a:r>
            </a:p>
          </p:txBody>
        </p:sp>
      </p:grpSp>
      <p:sp>
        <p:nvSpPr>
          <p:cNvPr id="5" name="Rectangle: Rounded Corners 4">
            <a:extLst>
              <a:ext uri="{FF2B5EF4-FFF2-40B4-BE49-F238E27FC236}">
                <a16:creationId xmlns:a16="http://schemas.microsoft.com/office/drawing/2014/main" id="{4FBD3DD4-6EBF-1EC3-BF45-6283E29D0D10}"/>
              </a:ext>
            </a:extLst>
          </p:cNvPr>
          <p:cNvSpPr/>
          <p:nvPr/>
        </p:nvSpPr>
        <p:spPr>
          <a:xfrm>
            <a:off x="1271464" y="1533849"/>
            <a:ext cx="9535886" cy="6821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Theory X Managers believe that most people…</a:t>
            </a:r>
          </a:p>
        </p:txBody>
      </p:sp>
    </p:spTree>
    <p:extLst>
      <p:ext uri="{BB962C8B-B14F-4D97-AF65-F5344CB8AC3E}">
        <p14:creationId xmlns:p14="http://schemas.microsoft.com/office/powerpoint/2010/main" val="1612408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F672B-33C8-12E9-6376-001AE9CC21E6}"/>
              </a:ext>
            </a:extLst>
          </p:cNvPr>
          <p:cNvSpPr>
            <a:spLocks noGrp="1"/>
          </p:cNvSpPr>
          <p:nvPr>
            <p:ph type="title"/>
          </p:nvPr>
        </p:nvSpPr>
        <p:spPr/>
        <p:txBody>
          <a:bodyPr/>
          <a:lstStyle/>
          <a:p>
            <a:r>
              <a:rPr lang="en-GB" dirty="0"/>
              <a:t>Theory Y</a:t>
            </a:r>
          </a:p>
        </p:txBody>
      </p:sp>
      <p:grpSp>
        <p:nvGrpSpPr>
          <p:cNvPr id="5" name="Group 4">
            <a:extLst>
              <a:ext uri="{FF2B5EF4-FFF2-40B4-BE49-F238E27FC236}">
                <a16:creationId xmlns:a16="http://schemas.microsoft.com/office/drawing/2014/main" id="{99D94773-7D12-0201-C0F8-6805D7880282}"/>
              </a:ext>
            </a:extLst>
          </p:cNvPr>
          <p:cNvGrpSpPr/>
          <p:nvPr/>
        </p:nvGrpSpPr>
        <p:grpSpPr>
          <a:xfrm>
            <a:off x="1199456" y="2459097"/>
            <a:ext cx="9535886" cy="519480"/>
            <a:chOff x="1096963" y="2975850"/>
            <a:chExt cx="9535886" cy="519480"/>
          </a:xfrm>
        </p:grpSpPr>
        <p:sp>
          <p:nvSpPr>
            <p:cNvPr id="6" name="Rectangle 5">
              <a:extLst>
                <a:ext uri="{FF2B5EF4-FFF2-40B4-BE49-F238E27FC236}">
                  <a16:creationId xmlns:a16="http://schemas.microsoft.com/office/drawing/2014/main" id="{11E9FB37-F1C2-2B7C-A936-D7084AC3E0B4}"/>
                </a:ext>
              </a:extLst>
            </p:cNvPr>
            <p:cNvSpPr/>
            <p:nvPr/>
          </p:nvSpPr>
          <p:spPr>
            <a:xfrm>
              <a:off x="1096963" y="3167730"/>
              <a:ext cx="9535886" cy="3276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E57BFC42-7192-C517-997A-A601780EB878}"/>
                </a:ext>
              </a:extLst>
            </p:cNvPr>
            <p:cNvSpPr/>
            <p:nvPr/>
          </p:nvSpPr>
          <p:spPr>
            <a:xfrm>
              <a:off x="1573757" y="2975850"/>
              <a:ext cx="6675120" cy="383760"/>
            </a:xfrm>
            <a:custGeom>
              <a:avLst/>
              <a:gdLst>
                <a:gd name="connsiteX0" fmla="*/ 0 w 6675120"/>
                <a:gd name="connsiteY0" fmla="*/ 63961 h 383760"/>
                <a:gd name="connsiteX1" fmla="*/ 63961 w 6675120"/>
                <a:gd name="connsiteY1" fmla="*/ 0 h 383760"/>
                <a:gd name="connsiteX2" fmla="*/ 6611159 w 6675120"/>
                <a:gd name="connsiteY2" fmla="*/ 0 h 383760"/>
                <a:gd name="connsiteX3" fmla="*/ 6675120 w 6675120"/>
                <a:gd name="connsiteY3" fmla="*/ 63961 h 383760"/>
                <a:gd name="connsiteX4" fmla="*/ 6675120 w 6675120"/>
                <a:gd name="connsiteY4" fmla="*/ 319799 h 383760"/>
                <a:gd name="connsiteX5" fmla="*/ 6611159 w 6675120"/>
                <a:gd name="connsiteY5" fmla="*/ 383760 h 383760"/>
                <a:gd name="connsiteX6" fmla="*/ 63961 w 6675120"/>
                <a:gd name="connsiteY6" fmla="*/ 383760 h 383760"/>
                <a:gd name="connsiteX7" fmla="*/ 0 w 6675120"/>
                <a:gd name="connsiteY7" fmla="*/ 319799 h 383760"/>
                <a:gd name="connsiteX8" fmla="*/ 0 w 6675120"/>
                <a:gd name="connsiteY8" fmla="*/ 63961 h 383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75120" h="383760">
                  <a:moveTo>
                    <a:pt x="0" y="63961"/>
                  </a:moveTo>
                  <a:cubicBezTo>
                    <a:pt x="0" y="28636"/>
                    <a:pt x="28636" y="0"/>
                    <a:pt x="63961" y="0"/>
                  </a:cubicBezTo>
                  <a:lnTo>
                    <a:pt x="6611159" y="0"/>
                  </a:lnTo>
                  <a:cubicBezTo>
                    <a:pt x="6646484" y="0"/>
                    <a:pt x="6675120" y="28636"/>
                    <a:pt x="6675120" y="63961"/>
                  </a:cubicBezTo>
                  <a:lnTo>
                    <a:pt x="6675120" y="319799"/>
                  </a:lnTo>
                  <a:cubicBezTo>
                    <a:pt x="6675120" y="355124"/>
                    <a:pt x="6646484" y="383760"/>
                    <a:pt x="6611159" y="383760"/>
                  </a:cubicBezTo>
                  <a:lnTo>
                    <a:pt x="63961" y="383760"/>
                  </a:lnTo>
                  <a:cubicBezTo>
                    <a:pt x="28636" y="383760"/>
                    <a:pt x="0" y="355124"/>
                    <a:pt x="0" y="319799"/>
                  </a:cubicBezTo>
                  <a:lnTo>
                    <a:pt x="0" y="63961"/>
                  </a:lnTo>
                  <a:close/>
                </a:path>
              </a:pathLst>
            </a:custGeom>
          </p:spPr>
          <p:style>
            <a:lnRef idx="2">
              <a:schemeClr val="accent1">
                <a:shade val="50000"/>
              </a:schemeClr>
            </a:lnRef>
            <a:fillRef idx="1">
              <a:schemeClr val="accent1"/>
            </a:fillRef>
            <a:effectRef idx="0">
              <a:schemeClr val="accent1"/>
            </a:effectRef>
            <a:fontRef idx="minor">
              <a:schemeClr val="lt1"/>
            </a:fontRef>
          </p:style>
          <p:txBody>
            <a:bodyPr spcFirstLastPara="0" vert="horz" wrap="square" lIns="271038" tIns="18734" rIns="271038" bIns="18734"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Are driven by job satisfaction</a:t>
              </a:r>
            </a:p>
          </p:txBody>
        </p:sp>
      </p:grpSp>
      <p:grpSp>
        <p:nvGrpSpPr>
          <p:cNvPr id="8" name="Group 7">
            <a:extLst>
              <a:ext uri="{FF2B5EF4-FFF2-40B4-BE49-F238E27FC236}">
                <a16:creationId xmlns:a16="http://schemas.microsoft.com/office/drawing/2014/main" id="{8D63CDE5-B607-9CFA-1C26-EB66C5DC4144}"/>
              </a:ext>
            </a:extLst>
          </p:cNvPr>
          <p:cNvGrpSpPr/>
          <p:nvPr/>
        </p:nvGrpSpPr>
        <p:grpSpPr>
          <a:xfrm>
            <a:off x="1199456" y="3048777"/>
            <a:ext cx="9535886" cy="519480"/>
            <a:chOff x="1096963" y="3565530"/>
            <a:chExt cx="9535886" cy="519480"/>
          </a:xfrm>
        </p:grpSpPr>
        <p:sp>
          <p:nvSpPr>
            <p:cNvPr id="9" name="Rectangle 8">
              <a:extLst>
                <a:ext uri="{FF2B5EF4-FFF2-40B4-BE49-F238E27FC236}">
                  <a16:creationId xmlns:a16="http://schemas.microsoft.com/office/drawing/2014/main" id="{73F27263-13B8-1536-E25D-96EE94852065}"/>
                </a:ext>
              </a:extLst>
            </p:cNvPr>
            <p:cNvSpPr/>
            <p:nvPr/>
          </p:nvSpPr>
          <p:spPr>
            <a:xfrm>
              <a:off x="1096963" y="3757410"/>
              <a:ext cx="9535886" cy="3276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C5F2A7DC-563C-ABEC-7825-67E3FD3B94C0}"/>
                </a:ext>
              </a:extLst>
            </p:cNvPr>
            <p:cNvSpPr/>
            <p:nvPr/>
          </p:nvSpPr>
          <p:spPr>
            <a:xfrm>
              <a:off x="1573757" y="3565530"/>
              <a:ext cx="6675120" cy="383760"/>
            </a:xfrm>
            <a:custGeom>
              <a:avLst/>
              <a:gdLst>
                <a:gd name="connsiteX0" fmla="*/ 0 w 6675120"/>
                <a:gd name="connsiteY0" fmla="*/ 63961 h 383760"/>
                <a:gd name="connsiteX1" fmla="*/ 63961 w 6675120"/>
                <a:gd name="connsiteY1" fmla="*/ 0 h 383760"/>
                <a:gd name="connsiteX2" fmla="*/ 6611159 w 6675120"/>
                <a:gd name="connsiteY2" fmla="*/ 0 h 383760"/>
                <a:gd name="connsiteX3" fmla="*/ 6675120 w 6675120"/>
                <a:gd name="connsiteY3" fmla="*/ 63961 h 383760"/>
                <a:gd name="connsiteX4" fmla="*/ 6675120 w 6675120"/>
                <a:gd name="connsiteY4" fmla="*/ 319799 h 383760"/>
                <a:gd name="connsiteX5" fmla="*/ 6611159 w 6675120"/>
                <a:gd name="connsiteY5" fmla="*/ 383760 h 383760"/>
                <a:gd name="connsiteX6" fmla="*/ 63961 w 6675120"/>
                <a:gd name="connsiteY6" fmla="*/ 383760 h 383760"/>
                <a:gd name="connsiteX7" fmla="*/ 0 w 6675120"/>
                <a:gd name="connsiteY7" fmla="*/ 319799 h 383760"/>
                <a:gd name="connsiteX8" fmla="*/ 0 w 6675120"/>
                <a:gd name="connsiteY8" fmla="*/ 63961 h 383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75120" h="383760">
                  <a:moveTo>
                    <a:pt x="0" y="63961"/>
                  </a:moveTo>
                  <a:cubicBezTo>
                    <a:pt x="0" y="28636"/>
                    <a:pt x="28636" y="0"/>
                    <a:pt x="63961" y="0"/>
                  </a:cubicBezTo>
                  <a:lnTo>
                    <a:pt x="6611159" y="0"/>
                  </a:lnTo>
                  <a:cubicBezTo>
                    <a:pt x="6646484" y="0"/>
                    <a:pt x="6675120" y="28636"/>
                    <a:pt x="6675120" y="63961"/>
                  </a:cubicBezTo>
                  <a:lnTo>
                    <a:pt x="6675120" y="319799"/>
                  </a:lnTo>
                  <a:cubicBezTo>
                    <a:pt x="6675120" y="355124"/>
                    <a:pt x="6646484" y="383760"/>
                    <a:pt x="6611159" y="383760"/>
                  </a:cubicBezTo>
                  <a:lnTo>
                    <a:pt x="63961" y="383760"/>
                  </a:lnTo>
                  <a:cubicBezTo>
                    <a:pt x="28636" y="383760"/>
                    <a:pt x="0" y="355124"/>
                    <a:pt x="0" y="319799"/>
                  </a:cubicBezTo>
                  <a:lnTo>
                    <a:pt x="0" y="63961"/>
                  </a:lnTo>
                  <a:close/>
                </a:path>
              </a:pathLst>
            </a:custGeom>
          </p:spPr>
          <p:style>
            <a:lnRef idx="2">
              <a:schemeClr val="accent1">
                <a:shade val="50000"/>
              </a:schemeClr>
            </a:lnRef>
            <a:fillRef idx="1">
              <a:schemeClr val="accent1"/>
            </a:fillRef>
            <a:effectRef idx="0">
              <a:schemeClr val="accent1"/>
            </a:effectRef>
            <a:fontRef idx="minor">
              <a:schemeClr val="lt1"/>
            </a:fontRef>
          </p:style>
          <p:txBody>
            <a:bodyPr spcFirstLastPara="0" vert="horz" wrap="square" lIns="271038" tIns="18734" rIns="271038" bIns="18734" numCol="1" spcCol="1270" anchor="ctr" anchorCtr="0">
              <a:noAutofit/>
            </a:bodyPr>
            <a:lstStyle/>
            <a:p>
              <a:pPr marL="0" lvl="0" indent="0" algn="l" defTabSz="800100">
                <a:lnSpc>
                  <a:spcPct val="90000"/>
                </a:lnSpc>
                <a:spcBef>
                  <a:spcPct val="0"/>
                </a:spcBef>
                <a:spcAft>
                  <a:spcPct val="35000"/>
                </a:spcAft>
                <a:buNone/>
              </a:pPr>
              <a:r>
                <a:rPr lang="en-GB" dirty="0">
                  <a:latin typeface="Arial" panose="020B0604020202020204" pitchFamily="34" charset="0"/>
                  <a:cs typeface="Arial" panose="020B0604020202020204" pitchFamily="34" charset="0"/>
                </a:rPr>
                <a:t>Actively seek work</a:t>
              </a:r>
              <a:endParaRPr lang="en-GB" sz="1800" kern="1200" dirty="0">
                <a:latin typeface="Arial" panose="020B0604020202020204" pitchFamily="34" charset="0"/>
                <a:cs typeface="Arial" panose="020B0604020202020204" pitchFamily="34" charset="0"/>
              </a:endParaRPr>
            </a:p>
          </p:txBody>
        </p:sp>
      </p:grpSp>
      <p:grpSp>
        <p:nvGrpSpPr>
          <p:cNvPr id="11" name="Group 10">
            <a:extLst>
              <a:ext uri="{FF2B5EF4-FFF2-40B4-BE49-F238E27FC236}">
                <a16:creationId xmlns:a16="http://schemas.microsoft.com/office/drawing/2014/main" id="{6BE53945-7311-BBAB-2309-BDC560CA4F4C}"/>
              </a:ext>
            </a:extLst>
          </p:cNvPr>
          <p:cNvGrpSpPr/>
          <p:nvPr/>
        </p:nvGrpSpPr>
        <p:grpSpPr>
          <a:xfrm>
            <a:off x="1199456" y="3638457"/>
            <a:ext cx="9535886" cy="519480"/>
            <a:chOff x="1096963" y="4155210"/>
            <a:chExt cx="9535886" cy="519480"/>
          </a:xfrm>
        </p:grpSpPr>
        <p:sp>
          <p:nvSpPr>
            <p:cNvPr id="12" name="Rectangle 11">
              <a:extLst>
                <a:ext uri="{FF2B5EF4-FFF2-40B4-BE49-F238E27FC236}">
                  <a16:creationId xmlns:a16="http://schemas.microsoft.com/office/drawing/2014/main" id="{4613FABC-246F-FF25-A281-E6063E30E39B}"/>
                </a:ext>
              </a:extLst>
            </p:cNvPr>
            <p:cNvSpPr/>
            <p:nvPr/>
          </p:nvSpPr>
          <p:spPr>
            <a:xfrm>
              <a:off x="1096963" y="4347090"/>
              <a:ext cx="9535886" cy="3276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0C86DD40-2E62-87AC-D7FB-B1F885E871A1}"/>
                </a:ext>
              </a:extLst>
            </p:cNvPr>
            <p:cNvSpPr/>
            <p:nvPr/>
          </p:nvSpPr>
          <p:spPr>
            <a:xfrm>
              <a:off x="1573757" y="4155210"/>
              <a:ext cx="6675120" cy="383760"/>
            </a:xfrm>
            <a:custGeom>
              <a:avLst/>
              <a:gdLst>
                <a:gd name="connsiteX0" fmla="*/ 0 w 6675120"/>
                <a:gd name="connsiteY0" fmla="*/ 63961 h 383760"/>
                <a:gd name="connsiteX1" fmla="*/ 63961 w 6675120"/>
                <a:gd name="connsiteY1" fmla="*/ 0 h 383760"/>
                <a:gd name="connsiteX2" fmla="*/ 6611159 w 6675120"/>
                <a:gd name="connsiteY2" fmla="*/ 0 h 383760"/>
                <a:gd name="connsiteX3" fmla="*/ 6675120 w 6675120"/>
                <a:gd name="connsiteY3" fmla="*/ 63961 h 383760"/>
                <a:gd name="connsiteX4" fmla="*/ 6675120 w 6675120"/>
                <a:gd name="connsiteY4" fmla="*/ 319799 h 383760"/>
                <a:gd name="connsiteX5" fmla="*/ 6611159 w 6675120"/>
                <a:gd name="connsiteY5" fmla="*/ 383760 h 383760"/>
                <a:gd name="connsiteX6" fmla="*/ 63961 w 6675120"/>
                <a:gd name="connsiteY6" fmla="*/ 383760 h 383760"/>
                <a:gd name="connsiteX7" fmla="*/ 0 w 6675120"/>
                <a:gd name="connsiteY7" fmla="*/ 319799 h 383760"/>
                <a:gd name="connsiteX8" fmla="*/ 0 w 6675120"/>
                <a:gd name="connsiteY8" fmla="*/ 63961 h 383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75120" h="383760">
                  <a:moveTo>
                    <a:pt x="0" y="63961"/>
                  </a:moveTo>
                  <a:cubicBezTo>
                    <a:pt x="0" y="28636"/>
                    <a:pt x="28636" y="0"/>
                    <a:pt x="63961" y="0"/>
                  </a:cubicBezTo>
                  <a:lnTo>
                    <a:pt x="6611159" y="0"/>
                  </a:lnTo>
                  <a:cubicBezTo>
                    <a:pt x="6646484" y="0"/>
                    <a:pt x="6675120" y="28636"/>
                    <a:pt x="6675120" y="63961"/>
                  </a:cubicBezTo>
                  <a:lnTo>
                    <a:pt x="6675120" y="319799"/>
                  </a:lnTo>
                  <a:cubicBezTo>
                    <a:pt x="6675120" y="355124"/>
                    <a:pt x="6646484" y="383760"/>
                    <a:pt x="6611159" y="383760"/>
                  </a:cubicBezTo>
                  <a:lnTo>
                    <a:pt x="63961" y="383760"/>
                  </a:lnTo>
                  <a:cubicBezTo>
                    <a:pt x="28636" y="383760"/>
                    <a:pt x="0" y="355124"/>
                    <a:pt x="0" y="319799"/>
                  </a:cubicBezTo>
                  <a:lnTo>
                    <a:pt x="0" y="63961"/>
                  </a:lnTo>
                  <a:close/>
                </a:path>
              </a:pathLst>
            </a:custGeom>
          </p:spPr>
          <p:style>
            <a:lnRef idx="2">
              <a:schemeClr val="accent1">
                <a:shade val="50000"/>
              </a:schemeClr>
            </a:lnRef>
            <a:fillRef idx="1">
              <a:schemeClr val="accent1"/>
            </a:fillRef>
            <a:effectRef idx="0">
              <a:schemeClr val="accent1"/>
            </a:effectRef>
            <a:fontRef idx="minor">
              <a:schemeClr val="lt1"/>
            </a:fontRef>
          </p:style>
          <p:txBody>
            <a:bodyPr spcFirstLastPara="0" vert="horz" wrap="square" lIns="271038" tIns="18734" rIns="271038" bIns="18734" numCol="1" spcCol="1270" anchor="ctr" anchorCtr="0">
              <a:noAutofit/>
            </a:bodyPr>
            <a:lstStyle/>
            <a:p>
              <a:pPr marL="0" lvl="0" indent="0" algn="l" defTabSz="800100">
                <a:lnSpc>
                  <a:spcPct val="90000"/>
                </a:lnSpc>
                <a:spcBef>
                  <a:spcPct val="0"/>
                </a:spcBef>
                <a:spcAft>
                  <a:spcPct val="35000"/>
                </a:spcAft>
                <a:buNone/>
              </a:pPr>
              <a:r>
                <a:rPr lang="en-GB" dirty="0">
                  <a:latin typeface="Arial" panose="020B0604020202020204" pitchFamily="34" charset="0"/>
                  <a:cs typeface="Arial" panose="020B0604020202020204" pitchFamily="34" charset="0"/>
                </a:rPr>
                <a:t>Show ambition and seek responsibility </a:t>
              </a:r>
              <a:r>
                <a:rPr lang="en-GB" sz="1800" kern="1200" dirty="0">
                  <a:latin typeface="Arial" panose="020B0604020202020204" pitchFamily="34" charset="0"/>
                  <a:cs typeface="Arial" panose="020B0604020202020204" pitchFamily="34" charset="0"/>
                </a:rPr>
                <a:t> </a:t>
              </a:r>
            </a:p>
          </p:txBody>
        </p:sp>
      </p:grpSp>
      <p:grpSp>
        <p:nvGrpSpPr>
          <p:cNvPr id="14" name="Group 13">
            <a:extLst>
              <a:ext uri="{FF2B5EF4-FFF2-40B4-BE49-F238E27FC236}">
                <a16:creationId xmlns:a16="http://schemas.microsoft.com/office/drawing/2014/main" id="{A1911CE9-771A-44A2-1055-F472927F1D32}"/>
              </a:ext>
            </a:extLst>
          </p:cNvPr>
          <p:cNvGrpSpPr/>
          <p:nvPr/>
        </p:nvGrpSpPr>
        <p:grpSpPr>
          <a:xfrm>
            <a:off x="1199456" y="4228138"/>
            <a:ext cx="9535886" cy="519480"/>
            <a:chOff x="1096963" y="4744891"/>
            <a:chExt cx="9535886" cy="519480"/>
          </a:xfrm>
        </p:grpSpPr>
        <p:sp>
          <p:nvSpPr>
            <p:cNvPr id="15" name="Rectangle 14">
              <a:extLst>
                <a:ext uri="{FF2B5EF4-FFF2-40B4-BE49-F238E27FC236}">
                  <a16:creationId xmlns:a16="http://schemas.microsoft.com/office/drawing/2014/main" id="{7AF62950-1F8F-A1B3-F395-0BD1B395F7B6}"/>
                </a:ext>
              </a:extLst>
            </p:cNvPr>
            <p:cNvSpPr/>
            <p:nvPr/>
          </p:nvSpPr>
          <p:spPr>
            <a:xfrm>
              <a:off x="1096963" y="4936771"/>
              <a:ext cx="9535886" cy="3276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16" name="Freeform: Shape 15">
              <a:extLst>
                <a:ext uri="{FF2B5EF4-FFF2-40B4-BE49-F238E27FC236}">
                  <a16:creationId xmlns:a16="http://schemas.microsoft.com/office/drawing/2014/main" id="{F54B461E-4414-90A3-F39B-285F20F23D91}"/>
                </a:ext>
              </a:extLst>
            </p:cNvPr>
            <p:cNvSpPr/>
            <p:nvPr/>
          </p:nvSpPr>
          <p:spPr>
            <a:xfrm>
              <a:off x="1573757" y="4744891"/>
              <a:ext cx="6675120" cy="383760"/>
            </a:xfrm>
            <a:custGeom>
              <a:avLst/>
              <a:gdLst>
                <a:gd name="connsiteX0" fmla="*/ 0 w 6675120"/>
                <a:gd name="connsiteY0" fmla="*/ 63961 h 383760"/>
                <a:gd name="connsiteX1" fmla="*/ 63961 w 6675120"/>
                <a:gd name="connsiteY1" fmla="*/ 0 h 383760"/>
                <a:gd name="connsiteX2" fmla="*/ 6611159 w 6675120"/>
                <a:gd name="connsiteY2" fmla="*/ 0 h 383760"/>
                <a:gd name="connsiteX3" fmla="*/ 6675120 w 6675120"/>
                <a:gd name="connsiteY3" fmla="*/ 63961 h 383760"/>
                <a:gd name="connsiteX4" fmla="*/ 6675120 w 6675120"/>
                <a:gd name="connsiteY4" fmla="*/ 319799 h 383760"/>
                <a:gd name="connsiteX5" fmla="*/ 6611159 w 6675120"/>
                <a:gd name="connsiteY5" fmla="*/ 383760 h 383760"/>
                <a:gd name="connsiteX6" fmla="*/ 63961 w 6675120"/>
                <a:gd name="connsiteY6" fmla="*/ 383760 h 383760"/>
                <a:gd name="connsiteX7" fmla="*/ 0 w 6675120"/>
                <a:gd name="connsiteY7" fmla="*/ 319799 h 383760"/>
                <a:gd name="connsiteX8" fmla="*/ 0 w 6675120"/>
                <a:gd name="connsiteY8" fmla="*/ 63961 h 383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75120" h="383760">
                  <a:moveTo>
                    <a:pt x="0" y="63961"/>
                  </a:moveTo>
                  <a:cubicBezTo>
                    <a:pt x="0" y="28636"/>
                    <a:pt x="28636" y="0"/>
                    <a:pt x="63961" y="0"/>
                  </a:cubicBezTo>
                  <a:lnTo>
                    <a:pt x="6611159" y="0"/>
                  </a:lnTo>
                  <a:cubicBezTo>
                    <a:pt x="6646484" y="0"/>
                    <a:pt x="6675120" y="28636"/>
                    <a:pt x="6675120" y="63961"/>
                  </a:cubicBezTo>
                  <a:lnTo>
                    <a:pt x="6675120" y="319799"/>
                  </a:lnTo>
                  <a:cubicBezTo>
                    <a:pt x="6675120" y="355124"/>
                    <a:pt x="6646484" y="383760"/>
                    <a:pt x="6611159" y="383760"/>
                  </a:cubicBezTo>
                  <a:lnTo>
                    <a:pt x="63961" y="383760"/>
                  </a:lnTo>
                  <a:cubicBezTo>
                    <a:pt x="28636" y="383760"/>
                    <a:pt x="0" y="355124"/>
                    <a:pt x="0" y="319799"/>
                  </a:cubicBezTo>
                  <a:lnTo>
                    <a:pt x="0" y="63961"/>
                  </a:lnTo>
                  <a:close/>
                </a:path>
              </a:pathLst>
            </a:custGeom>
          </p:spPr>
          <p:style>
            <a:lnRef idx="2">
              <a:schemeClr val="accent1">
                <a:shade val="50000"/>
              </a:schemeClr>
            </a:lnRef>
            <a:fillRef idx="1">
              <a:schemeClr val="accent1"/>
            </a:fillRef>
            <a:effectRef idx="0">
              <a:schemeClr val="accent1"/>
            </a:effectRef>
            <a:fontRef idx="minor">
              <a:schemeClr val="lt1"/>
            </a:fontRef>
          </p:style>
          <p:txBody>
            <a:bodyPr spcFirstLastPara="0" vert="horz" wrap="square" lIns="271038" tIns="18734" rIns="271038" bIns="18734"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Are committed to organisational objectives</a:t>
              </a:r>
            </a:p>
          </p:txBody>
        </p:sp>
      </p:grpSp>
      <p:grpSp>
        <p:nvGrpSpPr>
          <p:cNvPr id="17" name="Group 16">
            <a:extLst>
              <a:ext uri="{FF2B5EF4-FFF2-40B4-BE49-F238E27FC236}">
                <a16:creationId xmlns:a16="http://schemas.microsoft.com/office/drawing/2014/main" id="{ACD34A03-2B10-DC56-3AFC-15FF8E880A3A}"/>
              </a:ext>
            </a:extLst>
          </p:cNvPr>
          <p:cNvGrpSpPr/>
          <p:nvPr/>
        </p:nvGrpSpPr>
        <p:grpSpPr>
          <a:xfrm>
            <a:off x="1199456" y="4817818"/>
            <a:ext cx="9535886" cy="519480"/>
            <a:chOff x="1096963" y="5334571"/>
            <a:chExt cx="9535886" cy="519480"/>
          </a:xfrm>
        </p:grpSpPr>
        <p:sp>
          <p:nvSpPr>
            <p:cNvPr id="18" name="Rectangle 17">
              <a:extLst>
                <a:ext uri="{FF2B5EF4-FFF2-40B4-BE49-F238E27FC236}">
                  <a16:creationId xmlns:a16="http://schemas.microsoft.com/office/drawing/2014/main" id="{C4C2361A-5BB9-0E87-60C7-87D139C6F8E1}"/>
                </a:ext>
              </a:extLst>
            </p:cNvPr>
            <p:cNvSpPr/>
            <p:nvPr/>
          </p:nvSpPr>
          <p:spPr>
            <a:xfrm>
              <a:off x="1096963" y="5526451"/>
              <a:ext cx="9535886" cy="3276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19" name="Freeform: Shape 18">
              <a:extLst>
                <a:ext uri="{FF2B5EF4-FFF2-40B4-BE49-F238E27FC236}">
                  <a16:creationId xmlns:a16="http://schemas.microsoft.com/office/drawing/2014/main" id="{B6E4EBE2-FCC7-372C-E65C-27D1B6A8457D}"/>
                </a:ext>
              </a:extLst>
            </p:cNvPr>
            <p:cNvSpPr/>
            <p:nvPr/>
          </p:nvSpPr>
          <p:spPr>
            <a:xfrm>
              <a:off x="1573757" y="5334571"/>
              <a:ext cx="6675120" cy="383760"/>
            </a:xfrm>
            <a:custGeom>
              <a:avLst/>
              <a:gdLst>
                <a:gd name="connsiteX0" fmla="*/ 0 w 6675120"/>
                <a:gd name="connsiteY0" fmla="*/ 63961 h 383760"/>
                <a:gd name="connsiteX1" fmla="*/ 63961 w 6675120"/>
                <a:gd name="connsiteY1" fmla="*/ 0 h 383760"/>
                <a:gd name="connsiteX2" fmla="*/ 6611159 w 6675120"/>
                <a:gd name="connsiteY2" fmla="*/ 0 h 383760"/>
                <a:gd name="connsiteX3" fmla="*/ 6675120 w 6675120"/>
                <a:gd name="connsiteY3" fmla="*/ 63961 h 383760"/>
                <a:gd name="connsiteX4" fmla="*/ 6675120 w 6675120"/>
                <a:gd name="connsiteY4" fmla="*/ 319799 h 383760"/>
                <a:gd name="connsiteX5" fmla="*/ 6611159 w 6675120"/>
                <a:gd name="connsiteY5" fmla="*/ 383760 h 383760"/>
                <a:gd name="connsiteX6" fmla="*/ 63961 w 6675120"/>
                <a:gd name="connsiteY6" fmla="*/ 383760 h 383760"/>
                <a:gd name="connsiteX7" fmla="*/ 0 w 6675120"/>
                <a:gd name="connsiteY7" fmla="*/ 319799 h 383760"/>
                <a:gd name="connsiteX8" fmla="*/ 0 w 6675120"/>
                <a:gd name="connsiteY8" fmla="*/ 63961 h 383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75120" h="383760">
                  <a:moveTo>
                    <a:pt x="0" y="63961"/>
                  </a:moveTo>
                  <a:cubicBezTo>
                    <a:pt x="0" y="28636"/>
                    <a:pt x="28636" y="0"/>
                    <a:pt x="63961" y="0"/>
                  </a:cubicBezTo>
                  <a:lnTo>
                    <a:pt x="6611159" y="0"/>
                  </a:lnTo>
                  <a:cubicBezTo>
                    <a:pt x="6646484" y="0"/>
                    <a:pt x="6675120" y="28636"/>
                    <a:pt x="6675120" y="63961"/>
                  </a:cubicBezTo>
                  <a:lnTo>
                    <a:pt x="6675120" y="319799"/>
                  </a:lnTo>
                  <a:cubicBezTo>
                    <a:pt x="6675120" y="355124"/>
                    <a:pt x="6646484" y="383760"/>
                    <a:pt x="6611159" y="383760"/>
                  </a:cubicBezTo>
                  <a:lnTo>
                    <a:pt x="63961" y="383760"/>
                  </a:lnTo>
                  <a:cubicBezTo>
                    <a:pt x="28636" y="383760"/>
                    <a:pt x="0" y="355124"/>
                    <a:pt x="0" y="319799"/>
                  </a:cubicBezTo>
                  <a:lnTo>
                    <a:pt x="0" y="63961"/>
                  </a:lnTo>
                  <a:close/>
                </a:path>
              </a:pathLst>
            </a:custGeom>
          </p:spPr>
          <p:style>
            <a:lnRef idx="2">
              <a:schemeClr val="accent1">
                <a:shade val="50000"/>
              </a:schemeClr>
            </a:lnRef>
            <a:fillRef idx="1">
              <a:schemeClr val="accent1"/>
            </a:fillRef>
            <a:effectRef idx="0">
              <a:schemeClr val="accent1"/>
            </a:effectRef>
            <a:fontRef idx="minor">
              <a:schemeClr val="lt1"/>
            </a:fontRef>
          </p:style>
          <p:txBody>
            <a:bodyPr spcFirstLastPara="0" vert="horz" wrap="square" lIns="271038" tIns="18734" rIns="271038" bIns="18734" numCol="1" spcCol="1270" anchor="ctr" anchorCtr="0">
              <a:noAutofit/>
            </a:bodyPr>
            <a:lstStyle/>
            <a:p>
              <a:pPr marL="0" lvl="0" indent="0" algn="l" defTabSz="800100">
                <a:lnSpc>
                  <a:spcPct val="90000"/>
                </a:lnSpc>
                <a:spcBef>
                  <a:spcPct val="0"/>
                </a:spcBef>
                <a:spcAft>
                  <a:spcPct val="35000"/>
                </a:spcAft>
                <a:buNone/>
              </a:pPr>
              <a:r>
                <a:rPr lang="en-GB" dirty="0">
                  <a:latin typeface="Arial" panose="020B0604020202020204" pitchFamily="34" charset="0"/>
                  <a:cs typeface="Arial" panose="020B0604020202020204" pitchFamily="34" charset="0"/>
                </a:rPr>
                <a:t>Are creative and welcome change</a:t>
              </a:r>
              <a:r>
                <a:rPr lang="en-GB" sz="1800" kern="1200" dirty="0">
                  <a:latin typeface="Arial" panose="020B0604020202020204" pitchFamily="34" charset="0"/>
                  <a:cs typeface="Arial" panose="020B0604020202020204" pitchFamily="34" charset="0"/>
                </a:rPr>
                <a:t> </a:t>
              </a:r>
            </a:p>
          </p:txBody>
        </p:sp>
      </p:grpSp>
      <p:sp>
        <p:nvSpPr>
          <p:cNvPr id="20" name="Rectangle: Rounded Corners 19">
            <a:extLst>
              <a:ext uri="{FF2B5EF4-FFF2-40B4-BE49-F238E27FC236}">
                <a16:creationId xmlns:a16="http://schemas.microsoft.com/office/drawing/2014/main" id="{DB89CF8C-0088-C70F-B072-09912418EB7F}"/>
              </a:ext>
            </a:extLst>
          </p:cNvPr>
          <p:cNvSpPr/>
          <p:nvPr/>
        </p:nvSpPr>
        <p:spPr>
          <a:xfrm>
            <a:off x="1328057" y="1523434"/>
            <a:ext cx="9535886" cy="682171"/>
          </a:xfrm>
          <a:prstGeom prst="roundRect">
            <a:avLst/>
          </a:prstGeom>
        </p:spPr>
        <p:style>
          <a:lnRef idx="3">
            <a:schemeClr val="lt1"/>
          </a:lnRef>
          <a:fillRef idx="1">
            <a:schemeClr val="dk1"/>
          </a:fillRef>
          <a:effectRef idx="1">
            <a:schemeClr val="dk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Theory Y Managers believe that most people…</a:t>
            </a:r>
          </a:p>
        </p:txBody>
      </p:sp>
    </p:spTree>
    <p:extLst>
      <p:ext uri="{BB962C8B-B14F-4D97-AF65-F5344CB8AC3E}">
        <p14:creationId xmlns:p14="http://schemas.microsoft.com/office/powerpoint/2010/main" val="85335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9D537-2D94-2E2E-C420-37C076AC0EAD}"/>
              </a:ext>
            </a:extLst>
          </p:cNvPr>
          <p:cNvSpPr>
            <a:spLocks noGrp="1"/>
          </p:cNvSpPr>
          <p:nvPr>
            <p:ph type="title"/>
          </p:nvPr>
        </p:nvSpPr>
        <p:spPr/>
        <p:txBody>
          <a:bodyPr/>
          <a:lstStyle/>
          <a:p>
            <a:r>
              <a:rPr lang="en-GB" dirty="0"/>
              <a:t>Theory X and Y </a:t>
            </a:r>
          </a:p>
        </p:txBody>
      </p:sp>
      <p:sp>
        <p:nvSpPr>
          <p:cNvPr id="6" name="Freeform: Shape 5">
            <a:extLst>
              <a:ext uri="{FF2B5EF4-FFF2-40B4-BE49-F238E27FC236}">
                <a16:creationId xmlns:a16="http://schemas.microsoft.com/office/drawing/2014/main" id="{16965BB0-F907-401B-536E-91E7B356C90A}"/>
              </a:ext>
            </a:extLst>
          </p:cNvPr>
          <p:cNvSpPr/>
          <p:nvPr/>
        </p:nvSpPr>
        <p:spPr>
          <a:xfrm>
            <a:off x="335360" y="1557185"/>
            <a:ext cx="5646057" cy="3743630"/>
          </a:xfrm>
          <a:custGeom>
            <a:avLst/>
            <a:gdLst>
              <a:gd name="connsiteX0" fmla="*/ 0 w 3593879"/>
              <a:gd name="connsiteY0" fmla="*/ 1257858 h 3760772"/>
              <a:gd name="connsiteX1" fmla="*/ 1796940 w 3593879"/>
              <a:gd name="connsiteY1" fmla="*/ 0 h 3760772"/>
              <a:gd name="connsiteX2" fmla="*/ 3593879 w 3593879"/>
              <a:gd name="connsiteY2" fmla="*/ 1257858 h 3760772"/>
              <a:gd name="connsiteX3" fmla="*/ 2695409 w 3593879"/>
              <a:gd name="connsiteY3" fmla="*/ 1257858 h 3760772"/>
              <a:gd name="connsiteX4" fmla="*/ 2695409 w 3593879"/>
              <a:gd name="connsiteY4" fmla="*/ 3760772 h 3760772"/>
              <a:gd name="connsiteX5" fmla="*/ 898470 w 3593879"/>
              <a:gd name="connsiteY5" fmla="*/ 3760772 h 3760772"/>
              <a:gd name="connsiteX6" fmla="*/ 898470 w 3593879"/>
              <a:gd name="connsiteY6" fmla="*/ 1257858 h 3760772"/>
              <a:gd name="connsiteX7" fmla="*/ 0 w 3593879"/>
              <a:gd name="connsiteY7" fmla="*/ 1257858 h 3760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93879" h="3760772">
                <a:moveTo>
                  <a:pt x="1202038" y="3760771"/>
                </a:moveTo>
                <a:lnTo>
                  <a:pt x="0" y="1880385"/>
                </a:lnTo>
                <a:lnTo>
                  <a:pt x="1202038" y="1"/>
                </a:lnTo>
                <a:lnTo>
                  <a:pt x="1202038" y="940194"/>
                </a:lnTo>
                <a:lnTo>
                  <a:pt x="3593879" y="940194"/>
                </a:lnTo>
                <a:lnTo>
                  <a:pt x="3593879" y="2820578"/>
                </a:lnTo>
                <a:lnTo>
                  <a:pt x="1202038" y="2820578"/>
                </a:lnTo>
                <a:lnTo>
                  <a:pt x="1202038" y="376077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41858" tIns="1211398" rIns="312928" bIns="1211399" numCol="1" spcCol="1270" anchor="ctr" anchorCtr="0">
            <a:noAutofit/>
          </a:bodyPr>
          <a:lstStyle/>
          <a:p>
            <a:pPr lvl="0" algn="ctr" defTabSz="1955800">
              <a:lnSpc>
                <a:spcPct val="90000"/>
              </a:lnSpc>
              <a:spcBef>
                <a:spcPct val="0"/>
              </a:spcBef>
              <a:spcAft>
                <a:spcPct val="35000"/>
              </a:spcAft>
            </a:pPr>
            <a:r>
              <a:rPr lang="en-GB" b="1" kern="1200" dirty="0">
                <a:latin typeface="Arial" panose="020B0604020202020204" pitchFamily="34" charset="0"/>
                <a:cs typeface="Arial" panose="020B0604020202020204" pitchFamily="34" charset="0"/>
              </a:rPr>
              <a:t>X </a:t>
            </a:r>
          </a:p>
          <a:p>
            <a:pPr lvl="0" algn="ctr" defTabSz="1955800">
              <a:lnSpc>
                <a:spcPct val="90000"/>
              </a:lnSpc>
              <a:spcBef>
                <a:spcPct val="0"/>
              </a:spcBef>
              <a:spcAft>
                <a:spcPct val="35000"/>
              </a:spcAft>
            </a:pPr>
            <a:r>
              <a:rPr lang="en-GB" b="0" kern="1200" dirty="0">
                <a:latin typeface="Arial" panose="020B0604020202020204" pitchFamily="34" charset="0"/>
                <a:cs typeface="Arial" panose="020B0604020202020204" pitchFamily="34" charset="0"/>
              </a:rPr>
              <a:t>Tough, autocratic, tight controls, punishment and rewards. </a:t>
            </a:r>
            <a:r>
              <a:rPr lang="en-GB" kern="1200" dirty="0">
                <a:latin typeface="Arial" panose="020B0604020202020204" pitchFamily="34" charset="0"/>
                <a:cs typeface="Arial" panose="020B0604020202020204" pitchFamily="34" charset="0"/>
              </a:rPr>
              <a:t>Authoritarian </a:t>
            </a:r>
          </a:p>
        </p:txBody>
      </p:sp>
      <p:sp>
        <p:nvSpPr>
          <p:cNvPr id="7" name="Freeform: Shape 6">
            <a:extLst>
              <a:ext uri="{FF2B5EF4-FFF2-40B4-BE49-F238E27FC236}">
                <a16:creationId xmlns:a16="http://schemas.microsoft.com/office/drawing/2014/main" id="{61772C04-BD80-5FDD-465F-A9E4C8C11DF5}"/>
              </a:ext>
            </a:extLst>
          </p:cNvPr>
          <p:cNvSpPr/>
          <p:nvPr/>
        </p:nvSpPr>
        <p:spPr>
          <a:xfrm>
            <a:off x="6384032" y="1558018"/>
            <a:ext cx="5646057" cy="3852752"/>
          </a:xfrm>
          <a:custGeom>
            <a:avLst/>
            <a:gdLst>
              <a:gd name="connsiteX0" fmla="*/ 0 w 3757166"/>
              <a:gd name="connsiteY0" fmla="*/ 1315008 h 3757166"/>
              <a:gd name="connsiteX1" fmla="*/ 1878583 w 3757166"/>
              <a:gd name="connsiteY1" fmla="*/ 0 h 3757166"/>
              <a:gd name="connsiteX2" fmla="*/ 3757166 w 3757166"/>
              <a:gd name="connsiteY2" fmla="*/ 1315008 h 3757166"/>
              <a:gd name="connsiteX3" fmla="*/ 2817875 w 3757166"/>
              <a:gd name="connsiteY3" fmla="*/ 1315008 h 3757166"/>
              <a:gd name="connsiteX4" fmla="*/ 2817875 w 3757166"/>
              <a:gd name="connsiteY4" fmla="*/ 3757166 h 3757166"/>
              <a:gd name="connsiteX5" fmla="*/ 939292 w 3757166"/>
              <a:gd name="connsiteY5" fmla="*/ 3757166 h 3757166"/>
              <a:gd name="connsiteX6" fmla="*/ 939292 w 3757166"/>
              <a:gd name="connsiteY6" fmla="*/ 1315008 h 3757166"/>
              <a:gd name="connsiteX7" fmla="*/ 0 w 3757166"/>
              <a:gd name="connsiteY7" fmla="*/ 1315008 h 3757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57166" h="3757166">
                <a:moveTo>
                  <a:pt x="2442158" y="0"/>
                </a:moveTo>
                <a:lnTo>
                  <a:pt x="3757166" y="1878583"/>
                </a:lnTo>
                <a:lnTo>
                  <a:pt x="2442158" y="3757166"/>
                </a:lnTo>
                <a:lnTo>
                  <a:pt x="2442158" y="2817875"/>
                </a:lnTo>
                <a:lnTo>
                  <a:pt x="0" y="2817875"/>
                </a:lnTo>
                <a:lnTo>
                  <a:pt x="0" y="939292"/>
                </a:lnTo>
                <a:lnTo>
                  <a:pt x="2442158" y="939292"/>
                </a:lnTo>
                <a:lnTo>
                  <a:pt x="2442158"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7369" tIns="1216660" rIns="934871" bIns="1216659" numCol="1" spcCol="1270" anchor="ctr" anchorCtr="0">
            <a:noAutofit/>
          </a:bodyPr>
          <a:lstStyle/>
          <a:p>
            <a:pPr marL="0" lvl="0" indent="0" algn="ctr" defTabSz="1733550">
              <a:lnSpc>
                <a:spcPct val="90000"/>
              </a:lnSpc>
              <a:spcBef>
                <a:spcPct val="0"/>
              </a:spcBef>
              <a:spcAft>
                <a:spcPct val="35000"/>
              </a:spcAft>
              <a:buNone/>
            </a:pPr>
            <a:r>
              <a:rPr lang="en-GB" b="1" kern="1200" dirty="0">
                <a:latin typeface="Arial" panose="020B0604020202020204" pitchFamily="34" charset="0"/>
                <a:cs typeface="Arial" panose="020B0604020202020204" pitchFamily="34" charset="0"/>
              </a:rPr>
              <a:t>Y</a:t>
            </a:r>
            <a:r>
              <a:rPr lang="en-GB" kern="1200" dirty="0"/>
              <a:t> </a:t>
            </a:r>
          </a:p>
          <a:p>
            <a:pPr marL="0" lvl="0" indent="0" algn="ctr" defTabSz="173355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Benevolent, participative, believe in self contr</a:t>
            </a:r>
            <a:r>
              <a:rPr lang="en-GB" dirty="0">
                <a:latin typeface="Arial" panose="020B0604020202020204" pitchFamily="34" charset="0"/>
                <a:cs typeface="Arial" panose="020B0604020202020204" pitchFamily="34" charset="0"/>
              </a:rPr>
              <a:t>ols, </a:t>
            </a:r>
            <a:r>
              <a:rPr lang="en-GB" kern="1200" dirty="0">
                <a:latin typeface="Arial" panose="020B0604020202020204" pitchFamily="34" charset="0"/>
                <a:cs typeface="Arial" panose="020B0604020202020204" pitchFamily="34" charset="0"/>
              </a:rPr>
              <a:t>Democratic</a:t>
            </a:r>
            <a:r>
              <a:rPr lang="en-GB" kern="1200" dirty="0"/>
              <a:t> </a:t>
            </a:r>
          </a:p>
        </p:txBody>
      </p:sp>
    </p:spTree>
    <p:extLst>
      <p:ext uri="{BB962C8B-B14F-4D97-AF65-F5344CB8AC3E}">
        <p14:creationId xmlns:p14="http://schemas.microsoft.com/office/powerpoint/2010/main" val="4011278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What are Douglas McGregor's Theory X and Theory Y: Process of Model of Motivation">
            <a:hlinkClick r:id="" action="ppaction://media"/>
            <a:extLst>
              <a:ext uri="{FF2B5EF4-FFF2-40B4-BE49-F238E27FC236}">
                <a16:creationId xmlns:a16="http://schemas.microsoft.com/office/drawing/2014/main" id="{3592E5D0-842A-4BBD-A6EA-DF71D29D9C64}"/>
              </a:ext>
            </a:extLst>
          </p:cNvPr>
          <p:cNvPicPr>
            <a:picLocks noRot="1" noChangeAspect="1"/>
          </p:cNvPicPr>
          <p:nvPr>
            <a:videoFile r:link="rId1"/>
          </p:nvPr>
        </p:nvPicPr>
        <p:blipFill>
          <a:blip r:embed="rId3"/>
          <a:stretch>
            <a:fillRect/>
          </a:stretch>
        </p:blipFill>
        <p:spPr>
          <a:xfrm>
            <a:off x="1343472" y="116632"/>
            <a:ext cx="9813480" cy="5544616"/>
          </a:xfrm>
          <a:prstGeom prst="rect">
            <a:avLst/>
          </a:prstGeom>
        </p:spPr>
      </p:pic>
    </p:spTree>
    <p:extLst>
      <p:ext uri="{BB962C8B-B14F-4D97-AF65-F5344CB8AC3E}">
        <p14:creationId xmlns:p14="http://schemas.microsoft.com/office/powerpoint/2010/main" val="537699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B77E2-79D0-2EA9-AADB-9E87FF321DE9}"/>
              </a:ext>
            </a:extLst>
          </p:cNvPr>
          <p:cNvSpPr>
            <a:spLocks noGrp="1"/>
          </p:cNvSpPr>
          <p:nvPr>
            <p:ph type="title"/>
          </p:nvPr>
        </p:nvSpPr>
        <p:spPr/>
        <p:txBody>
          <a:bodyPr/>
          <a:lstStyle/>
          <a:p>
            <a:r>
              <a:rPr lang="en-GB" dirty="0"/>
              <a:t>Steve Jobs – X or Y?</a:t>
            </a:r>
          </a:p>
        </p:txBody>
      </p:sp>
      <p:pic>
        <p:nvPicPr>
          <p:cNvPr id="4" name="Online Media 3" title="Steve Jobs talks about managing people">
            <a:hlinkClick r:id="" action="ppaction://media"/>
            <a:extLst>
              <a:ext uri="{FF2B5EF4-FFF2-40B4-BE49-F238E27FC236}">
                <a16:creationId xmlns:a16="http://schemas.microsoft.com/office/drawing/2014/main" id="{AF42443D-38F8-788C-8719-D89E0217490E}"/>
              </a:ext>
            </a:extLst>
          </p:cNvPr>
          <p:cNvPicPr>
            <a:picLocks noGrp="1" noRot="1" noChangeAspect="1"/>
          </p:cNvPicPr>
          <p:nvPr>
            <p:ph idx="1"/>
            <a:videoFile r:link="rId1"/>
          </p:nvPr>
        </p:nvPicPr>
        <p:blipFill>
          <a:blip r:embed="rId4"/>
          <a:stretch>
            <a:fillRect/>
          </a:stretch>
        </p:blipFill>
        <p:spPr>
          <a:xfrm>
            <a:off x="2495600" y="1308190"/>
            <a:ext cx="7507433" cy="4241620"/>
          </a:xfrm>
          <a:prstGeom prst="rect">
            <a:avLst/>
          </a:prstGeom>
        </p:spPr>
      </p:pic>
    </p:spTree>
    <p:extLst>
      <p:ext uri="{BB962C8B-B14F-4D97-AF65-F5344CB8AC3E}">
        <p14:creationId xmlns:p14="http://schemas.microsoft.com/office/powerpoint/2010/main" val="2558444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344" y="188640"/>
            <a:ext cx="11809312" cy="990600"/>
          </a:xfrm>
        </p:spPr>
        <p:txBody>
          <a:bodyPr>
            <a:noAutofit/>
          </a:bodyPr>
          <a:lstStyle/>
          <a:p>
            <a:r>
              <a:rPr lang="en-GB" sz="3600" b="1" dirty="0"/>
              <a:t>Alderfer’s Modified Need Hierarchy Model</a:t>
            </a:r>
          </a:p>
        </p:txBody>
      </p:sp>
      <p:sp>
        <p:nvSpPr>
          <p:cNvPr id="3" name="Content Placeholder 2"/>
          <p:cNvSpPr>
            <a:spLocks noGrp="1"/>
          </p:cNvSpPr>
          <p:nvPr>
            <p:ph idx="1"/>
          </p:nvPr>
        </p:nvSpPr>
        <p:spPr>
          <a:xfrm>
            <a:off x="209916" y="2132856"/>
            <a:ext cx="11953328" cy="2592288"/>
          </a:xfrm>
        </p:spPr>
        <p:txBody>
          <a:bodyPr>
            <a:noAutofit/>
          </a:bodyPr>
          <a:lstStyle/>
          <a:p>
            <a:pPr>
              <a:buFont typeface="Arial" panose="020B0604020202020204" pitchFamily="34" charset="0"/>
              <a:buChar char="•"/>
            </a:pPr>
            <a:r>
              <a:rPr lang="en-GB" sz="2400" dirty="0"/>
              <a:t>Clayton Paul Alderfer was an American psychologist who developed Maslow's hierarchy of needs by categorizing the hierarchy into his ERG theory (Existence, Relatedness and Growth). </a:t>
            </a:r>
          </a:p>
          <a:p>
            <a:pPr>
              <a:buFont typeface="Arial" panose="020B0604020202020204" pitchFamily="34" charset="0"/>
              <a:buChar char="•"/>
            </a:pPr>
            <a:endParaRPr lang="en-GB" sz="2400" dirty="0"/>
          </a:p>
          <a:p>
            <a:pPr>
              <a:buFont typeface="Arial" panose="020B0604020202020204" pitchFamily="34" charset="0"/>
              <a:buChar char="•"/>
            </a:pPr>
            <a:r>
              <a:rPr lang="en-GB" sz="2400" dirty="0"/>
              <a:t>Alderfer’s condensed model composed of just 3 levels of need, as follows (Mullins 2010:264):</a:t>
            </a:r>
          </a:p>
        </p:txBody>
      </p:sp>
    </p:spTree>
    <p:extLst>
      <p:ext uri="{BB962C8B-B14F-4D97-AF65-F5344CB8AC3E}">
        <p14:creationId xmlns:p14="http://schemas.microsoft.com/office/powerpoint/2010/main" val="16701762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1AF0CE09-148C-682B-FD0C-0727D5F33073}"/>
              </a:ext>
            </a:extLst>
          </p:cNvPr>
          <p:cNvSpPr>
            <a:spLocks noChangeArrowheads="1"/>
          </p:cNvSpPr>
          <p:nvPr/>
        </p:nvSpPr>
        <p:spPr bwMode="auto">
          <a:xfrm>
            <a:off x="2752725"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60419" name="Rectangle 3">
            <a:extLst>
              <a:ext uri="{FF2B5EF4-FFF2-40B4-BE49-F238E27FC236}">
                <a16:creationId xmlns:a16="http://schemas.microsoft.com/office/drawing/2014/main" id="{CDB8C019-BD5B-037C-08AB-8A3BD9248D51}"/>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60420" name="Rectangle 4">
            <a:extLst>
              <a:ext uri="{FF2B5EF4-FFF2-40B4-BE49-F238E27FC236}">
                <a16:creationId xmlns:a16="http://schemas.microsoft.com/office/drawing/2014/main" id="{A385A19A-C44A-48E8-8809-457157DF1C51}"/>
              </a:ext>
            </a:extLst>
          </p:cNvPr>
          <p:cNvSpPr>
            <a:spLocks noGrp="1" noChangeArrowheads="1"/>
          </p:cNvSpPr>
          <p:nvPr>
            <p:ph type="title"/>
          </p:nvPr>
        </p:nvSpPr>
        <p:spPr>
          <a:noFill/>
          <a:ln/>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r>
              <a:rPr lang="en-US" altLang="en-US"/>
              <a:t>Alderfer’s ERG Theory</a:t>
            </a:r>
          </a:p>
        </p:txBody>
      </p:sp>
      <p:grpSp>
        <p:nvGrpSpPr>
          <p:cNvPr id="60451" name="Group 35">
            <a:extLst>
              <a:ext uri="{FF2B5EF4-FFF2-40B4-BE49-F238E27FC236}">
                <a16:creationId xmlns:a16="http://schemas.microsoft.com/office/drawing/2014/main" id="{41B657BA-9735-7A63-D67F-40A7DE3BD0AA}"/>
              </a:ext>
            </a:extLst>
          </p:cNvPr>
          <p:cNvGrpSpPr>
            <a:grpSpLocks/>
          </p:cNvGrpSpPr>
          <p:nvPr/>
        </p:nvGrpSpPr>
        <p:grpSpPr bwMode="auto">
          <a:xfrm>
            <a:off x="1127448" y="1443578"/>
            <a:ext cx="4714875" cy="4040188"/>
            <a:chOff x="534" y="1296"/>
            <a:chExt cx="2970" cy="2545"/>
          </a:xfrm>
        </p:grpSpPr>
        <p:grpSp>
          <p:nvGrpSpPr>
            <p:cNvPr id="60446" name="Group 30">
              <a:extLst>
                <a:ext uri="{FF2B5EF4-FFF2-40B4-BE49-F238E27FC236}">
                  <a16:creationId xmlns:a16="http://schemas.microsoft.com/office/drawing/2014/main" id="{2C698FC1-C448-CB01-30B6-EB1B8DBF4F53}"/>
                </a:ext>
              </a:extLst>
            </p:cNvPr>
            <p:cNvGrpSpPr>
              <a:grpSpLocks/>
            </p:cNvGrpSpPr>
            <p:nvPr/>
          </p:nvGrpSpPr>
          <p:grpSpPr bwMode="auto">
            <a:xfrm>
              <a:off x="534" y="3325"/>
              <a:ext cx="2970" cy="516"/>
              <a:chOff x="534" y="3325"/>
              <a:chExt cx="2970" cy="516"/>
            </a:xfrm>
          </p:grpSpPr>
          <p:sp>
            <p:nvSpPr>
              <p:cNvPr id="60423" name="Freeform 7">
                <a:extLst>
                  <a:ext uri="{FF2B5EF4-FFF2-40B4-BE49-F238E27FC236}">
                    <a16:creationId xmlns:a16="http://schemas.microsoft.com/office/drawing/2014/main" id="{CEE9E5D9-0E7B-0290-7B33-4183B27F6BC5}"/>
                  </a:ext>
                </a:extLst>
              </p:cNvPr>
              <p:cNvSpPr>
                <a:spLocks/>
              </p:cNvSpPr>
              <p:nvPr/>
            </p:nvSpPr>
            <p:spPr bwMode="auto">
              <a:xfrm>
                <a:off x="534" y="3325"/>
                <a:ext cx="2970" cy="516"/>
              </a:xfrm>
              <a:custGeom>
                <a:avLst/>
                <a:gdLst>
                  <a:gd name="T0" fmla="*/ 261 w 2970"/>
                  <a:gd name="T1" fmla="*/ 0 h 516"/>
                  <a:gd name="T2" fmla="*/ 2694 w 2970"/>
                  <a:gd name="T3" fmla="*/ 0 h 516"/>
                  <a:gd name="T4" fmla="*/ 2969 w 2970"/>
                  <a:gd name="T5" fmla="*/ 515 h 516"/>
                  <a:gd name="T6" fmla="*/ 0 w 2970"/>
                  <a:gd name="T7" fmla="*/ 515 h 516"/>
                  <a:gd name="T8" fmla="*/ 261 w 2970"/>
                  <a:gd name="T9" fmla="*/ 0 h 516"/>
                </a:gdLst>
                <a:ahLst/>
                <a:cxnLst>
                  <a:cxn ang="0">
                    <a:pos x="T0" y="T1"/>
                  </a:cxn>
                  <a:cxn ang="0">
                    <a:pos x="T2" y="T3"/>
                  </a:cxn>
                  <a:cxn ang="0">
                    <a:pos x="T4" y="T5"/>
                  </a:cxn>
                  <a:cxn ang="0">
                    <a:pos x="T6" y="T7"/>
                  </a:cxn>
                  <a:cxn ang="0">
                    <a:pos x="T8" y="T9"/>
                  </a:cxn>
                </a:cxnLst>
                <a:rect l="0" t="0" r="r" b="b"/>
                <a:pathLst>
                  <a:path w="2970" h="516">
                    <a:moveTo>
                      <a:pt x="261" y="0"/>
                    </a:moveTo>
                    <a:lnTo>
                      <a:pt x="2694" y="0"/>
                    </a:lnTo>
                    <a:lnTo>
                      <a:pt x="2969" y="515"/>
                    </a:lnTo>
                    <a:lnTo>
                      <a:pt x="0" y="515"/>
                    </a:lnTo>
                    <a:lnTo>
                      <a:pt x="261" y="0"/>
                    </a:lnTo>
                  </a:path>
                </a:pathLst>
              </a:custGeom>
              <a:solidFill>
                <a:schemeClr val="accent1"/>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0424" name="Rectangle 8">
                <a:extLst>
                  <a:ext uri="{FF2B5EF4-FFF2-40B4-BE49-F238E27FC236}">
                    <a16:creationId xmlns:a16="http://schemas.microsoft.com/office/drawing/2014/main" id="{AE483F1B-E8E5-7171-E51E-828FC4698D08}"/>
                  </a:ext>
                </a:extLst>
              </p:cNvPr>
              <p:cNvSpPr>
                <a:spLocks noChangeArrowheads="1"/>
              </p:cNvSpPr>
              <p:nvPr/>
            </p:nvSpPr>
            <p:spPr bwMode="auto">
              <a:xfrm>
                <a:off x="1304" y="3416"/>
                <a:ext cx="1438" cy="328"/>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2800">
                    <a:solidFill>
                      <a:srgbClr val="000000"/>
                    </a:solidFill>
                  </a:rPr>
                  <a:t>Physiological</a:t>
                </a:r>
              </a:p>
            </p:txBody>
          </p:sp>
        </p:grpSp>
        <p:grpSp>
          <p:nvGrpSpPr>
            <p:cNvPr id="60447" name="Group 31">
              <a:extLst>
                <a:ext uri="{FF2B5EF4-FFF2-40B4-BE49-F238E27FC236}">
                  <a16:creationId xmlns:a16="http://schemas.microsoft.com/office/drawing/2014/main" id="{7242C9CC-7B15-43A5-E77D-6EE9156748B6}"/>
                </a:ext>
              </a:extLst>
            </p:cNvPr>
            <p:cNvGrpSpPr>
              <a:grpSpLocks/>
            </p:cNvGrpSpPr>
            <p:nvPr/>
          </p:nvGrpSpPr>
          <p:grpSpPr bwMode="auto">
            <a:xfrm>
              <a:off x="857" y="2815"/>
              <a:ext cx="2343" cy="444"/>
              <a:chOff x="857" y="2815"/>
              <a:chExt cx="2343" cy="444"/>
            </a:xfrm>
          </p:grpSpPr>
          <p:sp>
            <p:nvSpPr>
              <p:cNvPr id="60426" name="Freeform 10">
                <a:extLst>
                  <a:ext uri="{FF2B5EF4-FFF2-40B4-BE49-F238E27FC236}">
                    <a16:creationId xmlns:a16="http://schemas.microsoft.com/office/drawing/2014/main" id="{378F235E-BF83-68F8-62D0-BC245840270F}"/>
                  </a:ext>
                </a:extLst>
              </p:cNvPr>
              <p:cNvSpPr>
                <a:spLocks/>
              </p:cNvSpPr>
              <p:nvPr/>
            </p:nvSpPr>
            <p:spPr bwMode="auto">
              <a:xfrm>
                <a:off x="857" y="2815"/>
                <a:ext cx="2343" cy="444"/>
              </a:xfrm>
              <a:custGeom>
                <a:avLst/>
                <a:gdLst>
                  <a:gd name="T0" fmla="*/ 0 w 2343"/>
                  <a:gd name="T1" fmla="*/ 443 h 444"/>
                  <a:gd name="T2" fmla="*/ 2342 w 2343"/>
                  <a:gd name="T3" fmla="*/ 443 h 444"/>
                  <a:gd name="T4" fmla="*/ 2083 w 2343"/>
                  <a:gd name="T5" fmla="*/ 0 h 444"/>
                  <a:gd name="T6" fmla="*/ 257 w 2343"/>
                  <a:gd name="T7" fmla="*/ 0 h 444"/>
                  <a:gd name="T8" fmla="*/ 0 w 2343"/>
                  <a:gd name="T9" fmla="*/ 443 h 444"/>
                </a:gdLst>
                <a:ahLst/>
                <a:cxnLst>
                  <a:cxn ang="0">
                    <a:pos x="T0" y="T1"/>
                  </a:cxn>
                  <a:cxn ang="0">
                    <a:pos x="T2" y="T3"/>
                  </a:cxn>
                  <a:cxn ang="0">
                    <a:pos x="T4" y="T5"/>
                  </a:cxn>
                  <a:cxn ang="0">
                    <a:pos x="T6" y="T7"/>
                  </a:cxn>
                  <a:cxn ang="0">
                    <a:pos x="T8" y="T9"/>
                  </a:cxn>
                </a:cxnLst>
                <a:rect l="0" t="0" r="r" b="b"/>
                <a:pathLst>
                  <a:path w="2343" h="444">
                    <a:moveTo>
                      <a:pt x="0" y="443"/>
                    </a:moveTo>
                    <a:lnTo>
                      <a:pt x="2342" y="443"/>
                    </a:lnTo>
                    <a:lnTo>
                      <a:pt x="2083" y="0"/>
                    </a:lnTo>
                    <a:lnTo>
                      <a:pt x="257" y="0"/>
                    </a:lnTo>
                    <a:lnTo>
                      <a:pt x="0" y="443"/>
                    </a:lnTo>
                  </a:path>
                </a:pathLst>
              </a:custGeom>
              <a:solidFill>
                <a:srgbClr val="FF9933"/>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0427" name="Rectangle 11">
                <a:extLst>
                  <a:ext uri="{FF2B5EF4-FFF2-40B4-BE49-F238E27FC236}">
                    <a16:creationId xmlns:a16="http://schemas.microsoft.com/office/drawing/2014/main" id="{2D460B94-11D2-2659-E4DB-46BBAD1B0695}"/>
                  </a:ext>
                </a:extLst>
              </p:cNvPr>
              <p:cNvSpPr>
                <a:spLocks noChangeArrowheads="1"/>
              </p:cNvSpPr>
              <p:nvPr/>
            </p:nvSpPr>
            <p:spPr bwMode="auto">
              <a:xfrm>
                <a:off x="1109" y="2871"/>
                <a:ext cx="1850" cy="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2800">
                    <a:solidFill>
                      <a:srgbClr val="000000"/>
                    </a:solidFill>
                  </a:rPr>
                  <a:t>Safety &amp; Security</a:t>
                </a:r>
              </a:p>
            </p:txBody>
          </p:sp>
        </p:grpSp>
        <p:grpSp>
          <p:nvGrpSpPr>
            <p:cNvPr id="60448" name="Group 32">
              <a:extLst>
                <a:ext uri="{FF2B5EF4-FFF2-40B4-BE49-F238E27FC236}">
                  <a16:creationId xmlns:a16="http://schemas.microsoft.com/office/drawing/2014/main" id="{DFEA09A3-E6C0-C0C5-B4D0-D8CFBA7EA3E5}"/>
                </a:ext>
              </a:extLst>
            </p:cNvPr>
            <p:cNvGrpSpPr>
              <a:grpSpLocks/>
            </p:cNvGrpSpPr>
            <p:nvPr/>
          </p:nvGrpSpPr>
          <p:grpSpPr bwMode="auto">
            <a:xfrm>
              <a:off x="1172" y="2328"/>
              <a:ext cx="1746" cy="433"/>
              <a:chOff x="1172" y="2328"/>
              <a:chExt cx="1746" cy="433"/>
            </a:xfrm>
          </p:grpSpPr>
          <p:sp>
            <p:nvSpPr>
              <p:cNvPr id="60429" name="Freeform 13">
                <a:extLst>
                  <a:ext uri="{FF2B5EF4-FFF2-40B4-BE49-F238E27FC236}">
                    <a16:creationId xmlns:a16="http://schemas.microsoft.com/office/drawing/2014/main" id="{18B038DF-340F-E91A-8C7B-9B073DC6C7B1}"/>
                  </a:ext>
                </a:extLst>
              </p:cNvPr>
              <p:cNvSpPr>
                <a:spLocks/>
              </p:cNvSpPr>
              <p:nvPr/>
            </p:nvSpPr>
            <p:spPr bwMode="auto">
              <a:xfrm>
                <a:off x="1172" y="2328"/>
                <a:ext cx="1746" cy="433"/>
              </a:xfrm>
              <a:custGeom>
                <a:avLst/>
                <a:gdLst>
                  <a:gd name="T0" fmla="*/ 0 w 1746"/>
                  <a:gd name="T1" fmla="*/ 432 h 433"/>
                  <a:gd name="T2" fmla="*/ 1745 w 1746"/>
                  <a:gd name="T3" fmla="*/ 432 h 433"/>
                  <a:gd name="T4" fmla="*/ 1480 w 1746"/>
                  <a:gd name="T5" fmla="*/ 0 h 433"/>
                  <a:gd name="T6" fmla="*/ 259 w 1746"/>
                  <a:gd name="T7" fmla="*/ 0 h 433"/>
                  <a:gd name="T8" fmla="*/ 0 w 1746"/>
                  <a:gd name="T9" fmla="*/ 432 h 433"/>
                </a:gdLst>
                <a:ahLst/>
                <a:cxnLst>
                  <a:cxn ang="0">
                    <a:pos x="T0" y="T1"/>
                  </a:cxn>
                  <a:cxn ang="0">
                    <a:pos x="T2" y="T3"/>
                  </a:cxn>
                  <a:cxn ang="0">
                    <a:pos x="T4" y="T5"/>
                  </a:cxn>
                  <a:cxn ang="0">
                    <a:pos x="T6" y="T7"/>
                  </a:cxn>
                  <a:cxn ang="0">
                    <a:pos x="T8" y="T9"/>
                  </a:cxn>
                </a:cxnLst>
                <a:rect l="0" t="0" r="r" b="b"/>
                <a:pathLst>
                  <a:path w="1746" h="433">
                    <a:moveTo>
                      <a:pt x="0" y="432"/>
                    </a:moveTo>
                    <a:lnTo>
                      <a:pt x="1745" y="432"/>
                    </a:lnTo>
                    <a:lnTo>
                      <a:pt x="1480" y="0"/>
                    </a:lnTo>
                    <a:lnTo>
                      <a:pt x="259" y="0"/>
                    </a:lnTo>
                    <a:lnTo>
                      <a:pt x="0" y="432"/>
                    </a:lnTo>
                  </a:path>
                </a:pathLst>
              </a:custGeom>
              <a:solidFill>
                <a:srgbClr val="99CC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0430" name="Rectangle 14">
                <a:extLst>
                  <a:ext uri="{FF2B5EF4-FFF2-40B4-BE49-F238E27FC236}">
                    <a16:creationId xmlns:a16="http://schemas.microsoft.com/office/drawing/2014/main" id="{9C4609A0-89B3-8757-5199-2511C5C95FCE}"/>
                  </a:ext>
                </a:extLst>
              </p:cNvPr>
              <p:cNvSpPr>
                <a:spLocks noChangeArrowheads="1"/>
              </p:cNvSpPr>
              <p:nvPr/>
            </p:nvSpPr>
            <p:spPr bwMode="auto">
              <a:xfrm>
                <a:off x="1330" y="2378"/>
                <a:ext cx="1438" cy="328"/>
              </a:xfrm>
              <a:prstGeom prst="rect">
                <a:avLst/>
              </a:prstGeom>
              <a:noFill/>
              <a:ln>
                <a:noFill/>
              </a:ln>
              <a:effectLst/>
              <a:extLst>
                <a:ext uri="{909E8E84-426E-40DD-AFC4-6F175D3DCCD1}">
                  <a14:hiddenFill xmlns:a14="http://schemas.microsoft.com/office/drawing/2010/main">
                    <a:solidFill>
                      <a:srgbClr val="336699"/>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2800">
                    <a:solidFill>
                      <a:srgbClr val="000000"/>
                    </a:solidFill>
                  </a:rPr>
                  <a:t>Love (Social)</a:t>
                </a:r>
              </a:p>
            </p:txBody>
          </p:sp>
        </p:grpSp>
        <p:grpSp>
          <p:nvGrpSpPr>
            <p:cNvPr id="60449" name="Group 33">
              <a:extLst>
                <a:ext uri="{FF2B5EF4-FFF2-40B4-BE49-F238E27FC236}">
                  <a16:creationId xmlns:a16="http://schemas.microsoft.com/office/drawing/2014/main" id="{8FEC8868-892B-85DA-A11C-D56BFCD56E83}"/>
                </a:ext>
              </a:extLst>
            </p:cNvPr>
            <p:cNvGrpSpPr>
              <a:grpSpLocks/>
            </p:cNvGrpSpPr>
            <p:nvPr/>
          </p:nvGrpSpPr>
          <p:grpSpPr bwMode="auto">
            <a:xfrm>
              <a:off x="1462" y="1806"/>
              <a:ext cx="1135" cy="439"/>
              <a:chOff x="1462" y="1806"/>
              <a:chExt cx="1135" cy="439"/>
            </a:xfrm>
          </p:grpSpPr>
          <p:sp>
            <p:nvSpPr>
              <p:cNvPr id="60432" name="Freeform 16">
                <a:extLst>
                  <a:ext uri="{FF2B5EF4-FFF2-40B4-BE49-F238E27FC236}">
                    <a16:creationId xmlns:a16="http://schemas.microsoft.com/office/drawing/2014/main" id="{FAB18BE1-9DDD-F4A1-0C3E-A9AFBB43717B}"/>
                  </a:ext>
                </a:extLst>
              </p:cNvPr>
              <p:cNvSpPr>
                <a:spLocks/>
              </p:cNvSpPr>
              <p:nvPr/>
            </p:nvSpPr>
            <p:spPr bwMode="auto">
              <a:xfrm>
                <a:off x="1462" y="1806"/>
                <a:ext cx="1135" cy="439"/>
              </a:xfrm>
              <a:custGeom>
                <a:avLst/>
                <a:gdLst>
                  <a:gd name="T0" fmla="*/ 0 w 1135"/>
                  <a:gd name="T1" fmla="*/ 438 h 439"/>
                  <a:gd name="T2" fmla="*/ 1134 w 1135"/>
                  <a:gd name="T3" fmla="*/ 438 h 439"/>
                  <a:gd name="T4" fmla="*/ 871 w 1135"/>
                  <a:gd name="T5" fmla="*/ 0 h 439"/>
                  <a:gd name="T6" fmla="*/ 264 w 1135"/>
                  <a:gd name="T7" fmla="*/ 0 h 439"/>
                  <a:gd name="T8" fmla="*/ 0 w 1135"/>
                  <a:gd name="T9" fmla="*/ 438 h 439"/>
                </a:gdLst>
                <a:ahLst/>
                <a:cxnLst>
                  <a:cxn ang="0">
                    <a:pos x="T0" y="T1"/>
                  </a:cxn>
                  <a:cxn ang="0">
                    <a:pos x="T2" y="T3"/>
                  </a:cxn>
                  <a:cxn ang="0">
                    <a:pos x="T4" y="T5"/>
                  </a:cxn>
                  <a:cxn ang="0">
                    <a:pos x="T6" y="T7"/>
                  </a:cxn>
                  <a:cxn ang="0">
                    <a:pos x="T8" y="T9"/>
                  </a:cxn>
                </a:cxnLst>
                <a:rect l="0" t="0" r="r" b="b"/>
                <a:pathLst>
                  <a:path w="1135" h="439">
                    <a:moveTo>
                      <a:pt x="0" y="438"/>
                    </a:moveTo>
                    <a:lnTo>
                      <a:pt x="1134" y="438"/>
                    </a:lnTo>
                    <a:lnTo>
                      <a:pt x="871" y="0"/>
                    </a:lnTo>
                    <a:lnTo>
                      <a:pt x="264" y="0"/>
                    </a:lnTo>
                    <a:lnTo>
                      <a:pt x="0" y="438"/>
                    </a:lnTo>
                  </a:path>
                </a:pathLst>
              </a:custGeom>
              <a:solidFill>
                <a:srgbClr val="FFCC66"/>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0433" name="Rectangle 17">
                <a:extLst>
                  <a:ext uri="{FF2B5EF4-FFF2-40B4-BE49-F238E27FC236}">
                    <a16:creationId xmlns:a16="http://schemas.microsoft.com/office/drawing/2014/main" id="{008FBBA1-EE7C-11AC-C258-CC8469AD030B}"/>
                  </a:ext>
                </a:extLst>
              </p:cNvPr>
              <p:cNvSpPr>
                <a:spLocks noChangeArrowheads="1"/>
              </p:cNvSpPr>
              <p:nvPr/>
            </p:nvSpPr>
            <p:spPr bwMode="auto">
              <a:xfrm>
                <a:off x="1590" y="1860"/>
                <a:ext cx="883" cy="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2800" dirty="0">
                    <a:solidFill>
                      <a:srgbClr val="000000"/>
                    </a:solidFill>
                  </a:rPr>
                  <a:t>Esteem</a:t>
                </a:r>
              </a:p>
            </p:txBody>
          </p:sp>
        </p:grpSp>
        <p:grpSp>
          <p:nvGrpSpPr>
            <p:cNvPr id="60450" name="Group 34">
              <a:extLst>
                <a:ext uri="{FF2B5EF4-FFF2-40B4-BE49-F238E27FC236}">
                  <a16:creationId xmlns:a16="http://schemas.microsoft.com/office/drawing/2014/main" id="{E0A63DB0-52F1-2F5D-429E-485C6D2EEB74}"/>
                </a:ext>
              </a:extLst>
            </p:cNvPr>
            <p:cNvGrpSpPr>
              <a:grpSpLocks/>
            </p:cNvGrpSpPr>
            <p:nvPr/>
          </p:nvGrpSpPr>
          <p:grpSpPr bwMode="auto">
            <a:xfrm>
              <a:off x="1758" y="1296"/>
              <a:ext cx="526" cy="470"/>
              <a:chOff x="1758" y="1296"/>
              <a:chExt cx="526" cy="470"/>
            </a:xfrm>
          </p:grpSpPr>
          <p:sp>
            <p:nvSpPr>
              <p:cNvPr id="60435" name="Freeform 19">
                <a:extLst>
                  <a:ext uri="{FF2B5EF4-FFF2-40B4-BE49-F238E27FC236}">
                    <a16:creationId xmlns:a16="http://schemas.microsoft.com/office/drawing/2014/main" id="{9C41A8CC-F4AC-6B98-70F6-1B46DD66C6F9}"/>
                  </a:ext>
                </a:extLst>
              </p:cNvPr>
              <p:cNvSpPr>
                <a:spLocks/>
              </p:cNvSpPr>
              <p:nvPr/>
            </p:nvSpPr>
            <p:spPr bwMode="auto">
              <a:xfrm>
                <a:off x="1758" y="1296"/>
                <a:ext cx="526" cy="439"/>
              </a:xfrm>
              <a:custGeom>
                <a:avLst/>
                <a:gdLst>
                  <a:gd name="T0" fmla="*/ 0 w 526"/>
                  <a:gd name="T1" fmla="*/ 438 h 439"/>
                  <a:gd name="T2" fmla="*/ 525 w 526"/>
                  <a:gd name="T3" fmla="*/ 438 h 439"/>
                  <a:gd name="T4" fmla="*/ 262 w 526"/>
                  <a:gd name="T5" fmla="*/ 0 h 439"/>
                  <a:gd name="T6" fmla="*/ 0 w 526"/>
                  <a:gd name="T7" fmla="*/ 438 h 439"/>
                </a:gdLst>
                <a:ahLst/>
                <a:cxnLst>
                  <a:cxn ang="0">
                    <a:pos x="T0" y="T1"/>
                  </a:cxn>
                  <a:cxn ang="0">
                    <a:pos x="T2" y="T3"/>
                  </a:cxn>
                  <a:cxn ang="0">
                    <a:pos x="T4" y="T5"/>
                  </a:cxn>
                  <a:cxn ang="0">
                    <a:pos x="T6" y="T7"/>
                  </a:cxn>
                </a:cxnLst>
                <a:rect l="0" t="0" r="r" b="b"/>
                <a:pathLst>
                  <a:path w="526" h="439">
                    <a:moveTo>
                      <a:pt x="0" y="438"/>
                    </a:moveTo>
                    <a:lnTo>
                      <a:pt x="525" y="438"/>
                    </a:lnTo>
                    <a:lnTo>
                      <a:pt x="262" y="0"/>
                    </a:lnTo>
                    <a:lnTo>
                      <a:pt x="0" y="438"/>
                    </a:lnTo>
                  </a:path>
                </a:pathLst>
              </a:custGeom>
              <a:solidFill>
                <a:srgbClr val="6699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0436" name="Rectangle 20">
                <a:extLst>
                  <a:ext uri="{FF2B5EF4-FFF2-40B4-BE49-F238E27FC236}">
                    <a16:creationId xmlns:a16="http://schemas.microsoft.com/office/drawing/2014/main" id="{269F83FE-E624-33A9-D1B5-C47BD19C1495}"/>
                  </a:ext>
                </a:extLst>
              </p:cNvPr>
              <p:cNvSpPr>
                <a:spLocks noChangeArrowheads="1"/>
              </p:cNvSpPr>
              <p:nvPr/>
            </p:nvSpPr>
            <p:spPr bwMode="auto">
              <a:xfrm>
                <a:off x="1812" y="1438"/>
                <a:ext cx="416" cy="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2800">
                    <a:solidFill>
                      <a:srgbClr val="000000"/>
                    </a:solidFill>
                  </a:rPr>
                  <a:t>SA</a:t>
                </a:r>
              </a:p>
            </p:txBody>
          </p:sp>
        </p:grpSp>
      </p:grpSp>
      <p:sp>
        <p:nvSpPr>
          <p:cNvPr id="60437" name="Rectangle 21">
            <a:extLst>
              <a:ext uri="{FF2B5EF4-FFF2-40B4-BE49-F238E27FC236}">
                <a16:creationId xmlns:a16="http://schemas.microsoft.com/office/drawing/2014/main" id="{F7CFB74C-8071-9980-6DBD-493D9317FC96}"/>
              </a:ext>
            </a:extLst>
          </p:cNvPr>
          <p:cNvSpPr>
            <a:spLocks noChangeArrowheads="1"/>
          </p:cNvSpPr>
          <p:nvPr/>
        </p:nvSpPr>
        <p:spPr bwMode="auto">
          <a:xfrm>
            <a:off x="6582099" y="4141588"/>
            <a:ext cx="2406109" cy="705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4000"/>
              <a:t>Existence</a:t>
            </a:r>
          </a:p>
        </p:txBody>
      </p:sp>
      <p:sp>
        <p:nvSpPr>
          <p:cNvPr id="60438" name="Rectangle 22">
            <a:extLst>
              <a:ext uri="{FF2B5EF4-FFF2-40B4-BE49-F238E27FC236}">
                <a16:creationId xmlns:a16="http://schemas.microsoft.com/office/drawing/2014/main" id="{62E76B55-C58B-6FAD-D33E-BA8738C0DCB9}"/>
              </a:ext>
            </a:extLst>
          </p:cNvPr>
          <p:cNvSpPr>
            <a:spLocks noChangeArrowheads="1"/>
          </p:cNvSpPr>
          <p:nvPr/>
        </p:nvSpPr>
        <p:spPr bwMode="auto">
          <a:xfrm>
            <a:off x="5695480" y="2819129"/>
            <a:ext cx="3034486" cy="705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4000" dirty="0"/>
              <a:t>Relatedness</a:t>
            </a:r>
          </a:p>
        </p:txBody>
      </p:sp>
      <p:sp>
        <p:nvSpPr>
          <p:cNvPr id="60439" name="Rectangle 23">
            <a:extLst>
              <a:ext uri="{FF2B5EF4-FFF2-40B4-BE49-F238E27FC236}">
                <a16:creationId xmlns:a16="http://schemas.microsoft.com/office/drawing/2014/main" id="{F2644A49-B6B1-B6F2-1625-E0355C2D8053}"/>
              </a:ext>
            </a:extLst>
          </p:cNvPr>
          <p:cNvSpPr>
            <a:spLocks noChangeArrowheads="1"/>
          </p:cNvSpPr>
          <p:nvPr/>
        </p:nvSpPr>
        <p:spPr bwMode="auto">
          <a:xfrm>
            <a:off x="5215427" y="1705263"/>
            <a:ext cx="1837042" cy="705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4000" dirty="0"/>
              <a:t>Growth</a:t>
            </a:r>
          </a:p>
        </p:txBody>
      </p:sp>
      <p:sp>
        <p:nvSpPr>
          <p:cNvPr id="60440" name="Freeform 24">
            <a:extLst>
              <a:ext uri="{FF2B5EF4-FFF2-40B4-BE49-F238E27FC236}">
                <a16:creationId xmlns:a16="http://schemas.microsoft.com/office/drawing/2014/main" id="{7B3C6CCA-C5F9-5445-7672-F2D8F2DBA4C2}"/>
              </a:ext>
            </a:extLst>
          </p:cNvPr>
          <p:cNvSpPr>
            <a:spLocks/>
          </p:cNvSpPr>
          <p:nvPr/>
        </p:nvSpPr>
        <p:spPr bwMode="auto">
          <a:xfrm>
            <a:off x="4597048" y="1520572"/>
            <a:ext cx="387350" cy="1219200"/>
          </a:xfrm>
          <a:custGeom>
            <a:avLst/>
            <a:gdLst>
              <a:gd name="T0" fmla="*/ 243 w 244"/>
              <a:gd name="T1" fmla="*/ 0 h 961"/>
              <a:gd name="T2" fmla="*/ 220 w 244"/>
              <a:gd name="T3" fmla="*/ 2 h 961"/>
              <a:gd name="T4" fmla="*/ 194 w 244"/>
              <a:gd name="T5" fmla="*/ 5 h 961"/>
              <a:gd name="T6" fmla="*/ 158 w 244"/>
              <a:gd name="T7" fmla="*/ 24 h 961"/>
              <a:gd name="T8" fmla="*/ 132 w 244"/>
              <a:gd name="T9" fmla="*/ 48 h 961"/>
              <a:gd name="T10" fmla="*/ 128 w 244"/>
              <a:gd name="T11" fmla="*/ 64 h 961"/>
              <a:gd name="T12" fmla="*/ 123 w 244"/>
              <a:gd name="T13" fmla="*/ 79 h 961"/>
              <a:gd name="T14" fmla="*/ 123 w 244"/>
              <a:gd name="T15" fmla="*/ 400 h 961"/>
              <a:gd name="T16" fmla="*/ 119 w 244"/>
              <a:gd name="T17" fmla="*/ 415 h 961"/>
              <a:gd name="T18" fmla="*/ 114 w 244"/>
              <a:gd name="T19" fmla="*/ 431 h 961"/>
              <a:gd name="T20" fmla="*/ 88 w 244"/>
              <a:gd name="T21" fmla="*/ 455 h 961"/>
              <a:gd name="T22" fmla="*/ 49 w 244"/>
              <a:gd name="T23" fmla="*/ 473 h 961"/>
              <a:gd name="T24" fmla="*/ 26 w 244"/>
              <a:gd name="T25" fmla="*/ 476 h 961"/>
              <a:gd name="T26" fmla="*/ 0 w 244"/>
              <a:gd name="T27" fmla="*/ 479 h 961"/>
              <a:gd name="T28" fmla="*/ 26 w 244"/>
              <a:gd name="T29" fmla="*/ 483 h 961"/>
              <a:gd name="T30" fmla="*/ 49 w 244"/>
              <a:gd name="T31" fmla="*/ 486 h 961"/>
              <a:gd name="T32" fmla="*/ 88 w 244"/>
              <a:gd name="T33" fmla="*/ 504 h 961"/>
              <a:gd name="T34" fmla="*/ 114 w 244"/>
              <a:gd name="T35" fmla="*/ 528 h 961"/>
              <a:gd name="T36" fmla="*/ 119 w 244"/>
              <a:gd name="T37" fmla="*/ 543 h 961"/>
              <a:gd name="T38" fmla="*/ 123 w 244"/>
              <a:gd name="T39" fmla="*/ 559 h 961"/>
              <a:gd name="T40" fmla="*/ 123 w 244"/>
              <a:gd name="T41" fmla="*/ 880 h 961"/>
              <a:gd name="T42" fmla="*/ 128 w 244"/>
              <a:gd name="T43" fmla="*/ 895 h 961"/>
              <a:gd name="T44" fmla="*/ 132 w 244"/>
              <a:gd name="T45" fmla="*/ 910 h 961"/>
              <a:gd name="T46" fmla="*/ 158 w 244"/>
              <a:gd name="T47" fmla="*/ 935 h 961"/>
              <a:gd name="T48" fmla="*/ 194 w 244"/>
              <a:gd name="T49" fmla="*/ 953 h 961"/>
              <a:gd name="T50" fmla="*/ 220 w 244"/>
              <a:gd name="T51" fmla="*/ 957 h 961"/>
              <a:gd name="T52" fmla="*/ 243 w 244"/>
              <a:gd name="T53" fmla="*/ 960 h 9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961">
                <a:moveTo>
                  <a:pt x="243" y="0"/>
                </a:moveTo>
                <a:lnTo>
                  <a:pt x="220" y="2"/>
                </a:lnTo>
                <a:lnTo>
                  <a:pt x="194" y="5"/>
                </a:lnTo>
                <a:lnTo>
                  <a:pt x="158" y="24"/>
                </a:lnTo>
                <a:lnTo>
                  <a:pt x="132" y="48"/>
                </a:lnTo>
                <a:lnTo>
                  <a:pt x="128" y="64"/>
                </a:lnTo>
                <a:lnTo>
                  <a:pt x="123" y="79"/>
                </a:lnTo>
                <a:lnTo>
                  <a:pt x="123" y="400"/>
                </a:lnTo>
                <a:lnTo>
                  <a:pt x="119" y="415"/>
                </a:lnTo>
                <a:lnTo>
                  <a:pt x="114" y="431"/>
                </a:lnTo>
                <a:lnTo>
                  <a:pt x="88" y="455"/>
                </a:lnTo>
                <a:lnTo>
                  <a:pt x="49" y="473"/>
                </a:lnTo>
                <a:lnTo>
                  <a:pt x="26" y="476"/>
                </a:lnTo>
                <a:lnTo>
                  <a:pt x="0" y="479"/>
                </a:lnTo>
                <a:lnTo>
                  <a:pt x="26" y="483"/>
                </a:lnTo>
                <a:lnTo>
                  <a:pt x="49" y="486"/>
                </a:lnTo>
                <a:lnTo>
                  <a:pt x="88" y="504"/>
                </a:lnTo>
                <a:lnTo>
                  <a:pt x="114" y="528"/>
                </a:lnTo>
                <a:lnTo>
                  <a:pt x="119" y="543"/>
                </a:lnTo>
                <a:lnTo>
                  <a:pt x="123" y="559"/>
                </a:lnTo>
                <a:lnTo>
                  <a:pt x="123" y="880"/>
                </a:lnTo>
                <a:lnTo>
                  <a:pt x="128" y="895"/>
                </a:lnTo>
                <a:lnTo>
                  <a:pt x="132" y="910"/>
                </a:lnTo>
                <a:lnTo>
                  <a:pt x="158" y="935"/>
                </a:lnTo>
                <a:lnTo>
                  <a:pt x="194" y="953"/>
                </a:lnTo>
                <a:lnTo>
                  <a:pt x="220" y="957"/>
                </a:lnTo>
                <a:lnTo>
                  <a:pt x="243" y="960"/>
                </a:lnTo>
              </a:path>
            </a:pathLst>
          </a:custGeom>
          <a:noFill/>
          <a:ln w="28575"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0441" name="Freeform 25">
            <a:extLst>
              <a:ext uri="{FF2B5EF4-FFF2-40B4-BE49-F238E27FC236}">
                <a16:creationId xmlns:a16="http://schemas.microsoft.com/office/drawing/2014/main" id="{3F39939E-BA4E-D98E-9E07-5CD6483C5533}"/>
              </a:ext>
            </a:extLst>
          </p:cNvPr>
          <p:cNvSpPr>
            <a:spLocks/>
          </p:cNvSpPr>
          <p:nvPr/>
        </p:nvSpPr>
        <p:spPr bwMode="auto">
          <a:xfrm>
            <a:off x="5185893" y="2637596"/>
            <a:ext cx="347662" cy="1068388"/>
          </a:xfrm>
          <a:custGeom>
            <a:avLst/>
            <a:gdLst>
              <a:gd name="T0" fmla="*/ 195 w 196"/>
              <a:gd name="T1" fmla="*/ 0 h 492"/>
              <a:gd name="T2" fmla="*/ 176 w 196"/>
              <a:gd name="T3" fmla="*/ 1 h 492"/>
              <a:gd name="T4" fmla="*/ 156 w 196"/>
              <a:gd name="T5" fmla="*/ 2 h 492"/>
              <a:gd name="T6" fmla="*/ 127 w 196"/>
              <a:gd name="T7" fmla="*/ 12 h 492"/>
              <a:gd name="T8" fmla="*/ 106 w 196"/>
              <a:gd name="T9" fmla="*/ 24 h 492"/>
              <a:gd name="T10" fmla="*/ 102 w 196"/>
              <a:gd name="T11" fmla="*/ 32 h 492"/>
              <a:gd name="T12" fmla="*/ 99 w 196"/>
              <a:gd name="T13" fmla="*/ 40 h 492"/>
              <a:gd name="T14" fmla="*/ 99 w 196"/>
              <a:gd name="T15" fmla="*/ 204 h 492"/>
              <a:gd name="T16" fmla="*/ 96 w 196"/>
              <a:gd name="T17" fmla="*/ 212 h 492"/>
              <a:gd name="T18" fmla="*/ 92 w 196"/>
              <a:gd name="T19" fmla="*/ 220 h 492"/>
              <a:gd name="T20" fmla="*/ 70 w 196"/>
              <a:gd name="T21" fmla="*/ 232 h 492"/>
              <a:gd name="T22" fmla="*/ 39 w 196"/>
              <a:gd name="T23" fmla="*/ 242 h 492"/>
              <a:gd name="T24" fmla="*/ 21 w 196"/>
              <a:gd name="T25" fmla="*/ 243 h 492"/>
              <a:gd name="T26" fmla="*/ 0 w 196"/>
              <a:gd name="T27" fmla="*/ 245 h 492"/>
              <a:gd name="T28" fmla="*/ 21 w 196"/>
              <a:gd name="T29" fmla="*/ 247 h 492"/>
              <a:gd name="T30" fmla="*/ 39 w 196"/>
              <a:gd name="T31" fmla="*/ 248 h 492"/>
              <a:gd name="T32" fmla="*/ 70 w 196"/>
              <a:gd name="T33" fmla="*/ 258 h 492"/>
              <a:gd name="T34" fmla="*/ 92 w 196"/>
              <a:gd name="T35" fmla="*/ 270 h 492"/>
              <a:gd name="T36" fmla="*/ 96 w 196"/>
              <a:gd name="T37" fmla="*/ 278 h 492"/>
              <a:gd name="T38" fmla="*/ 99 w 196"/>
              <a:gd name="T39" fmla="*/ 286 h 492"/>
              <a:gd name="T40" fmla="*/ 99 w 196"/>
              <a:gd name="T41" fmla="*/ 450 h 492"/>
              <a:gd name="T42" fmla="*/ 102 w 196"/>
              <a:gd name="T43" fmla="*/ 458 h 492"/>
              <a:gd name="T44" fmla="*/ 106 w 196"/>
              <a:gd name="T45" fmla="*/ 465 h 492"/>
              <a:gd name="T46" fmla="*/ 127 w 196"/>
              <a:gd name="T47" fmla="*/ 478 h 492"/>
              <a:gd name="T48" fmla="*/ 156 w 196"/>
              <a:gd name="T49" fmla="*/ 487 h 492"/>
              <a:gd name="T50" fmla="*/ 176 w 196"/>
              <a:gd name="T51" fmla="*/ 489 h 492"/>
              <a:gd name="T52" fmla="*/ 195 w 196"/>
              <a:gd name="T53" fmla="*/ 491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6" h="492">
                <a:moveTo>
                  <a:pt x="195" y="0"/>
                </a:moveTo>
                <a:lnTo>
                  <a:pt x="176" y="1"/>
                </a:lnTo>
                <a:lnTo>
                  <a:pt x="156" y="2"/>
                </a:lnTo>
                <a:lnTo>
                  <a:pt x="127" y="12"/>
                </a:lnTo>
                <a:lnTo>
                  <a:pt x="106" y="24"/>
                </a:lnTo>
                <a:lnTo>
                  <a:pt x="102" y="32"/>
                </a:lnTo>
                <a:lnTo>
                  <a:pt x="99" y="40"/>
                </a:lnTo>
                <a:lnTo>
                  <a:pt x="99" y="204"/>
                </a:lnTo>
                <a:lnTo>
                  <a:pt x="96" y="212"/>
                </a:lnTo>
                <a:lnTo>
                  <a:pt x="92" y="220"/>
                </a:lnTo>
                <a:lnTo>
                  <a:pt x="70" y="232"/>
                </a:lnTo>
                <a:lnTo>
                  <a:pt x="39" y="242"/>
                </a:lnTo>
                <a:lnTo>
                  <a:pt x="21" y="243"/>
                </a:lnTo>
                <a:lnTo>
                  <a:pt x="0" y="245"/>
                </a:lnTo>
                <a:lnTo>
                  <a:pt x="21" y="247"/>
                </a:lnTo>
                <a:lnTo>
                  <a:pt x="39" y="248"/>
                </a:lnTo>
                <a:lnTo>
                  <a:pt x="70" y="258"/>
                </a:lnTo>
                <a:lnTo>
                  <a:pt x="92" y="270"/>
                </a:lnTo>
                <a:lnTo>
                  <a:pt x="96" y="278"/>
                </a:lnTo>
                <a:lnTo>
                  <a:pt x="99" y="286"/>
                </a:lnTo>
                <a:lnTo>
                  <a:pt x="99" y="450"/>
                </a:lnTo>
                <a:lnTo>
                  <a:pt x="102" y="458"/>
                </a:lnTo>
                <a:lnTo>
                  <a:pt x="106" y="465"/>
                </a:lnTo>
                <a:lnTo>
                  <a:pt x="127" y="478"/>
                </a:lnTo>
                <a:lnTo>
                  <a:pt x="156" y="487"/>
                </a:lnTo>
                <a:lnTo>
                  <a:pt x="176" y="489"/>
                </a:lnTo>
                <a:lnTo>
                  <a:pt x="195" y="491"/>
                </a:lnTo>
              </a:path>
            </a:pathLst>
          </a:custGeom>
          <a:noFill/>
          <a:ln w="28575"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0442" name="Freeform 26">
            <a:extLst>
              <a:ext uri="{FF2B5EF4-FFF2-40B4-BE49-F238E27FC236}">
                <a16:creationId xmlns:a16="http://schemas.microsoft.com/office/drawing/2014/main" id="{82DAC2B4-B86E-B400-826B-BA2E726D2AA2}"/>
              </a:ext>
            </a:extLst>
          </p:cNvPr>
          <p:cNvSpPr>
            <a:spLocks/>
          </p:cNvSpPr>
          <p:nvPr/>
        </p:nvSpPr>
        <p:spPr bwMode="auto">
          <a:xfrm>
            <a:off x="6072189" y="3812075"/>
            <a:ext cx="387350" cy="1601788"/>
          </a:xfrm>
          <a:custGeom>
            <a:avLst/>
            <a:gdLst>
              <a:gd name="T0" fmla="*/ 243 w 244"/>
              <a:gd name="T1" fmla="*/ 0 h 1009"/>
              <a:gd name="T2" fmla="*/ 220 w 244"/>
              <a:gd name="T3" fmla="*/ 2 h 1009"/>
              <a:gd name="T4" fmla="*/ 194 w 244"/>
              <a:gd name="T5" fmla="*/ 5 h 1009"/>
              <a:gd name="T6" fmla="*/ 158 w 244"/>
              <a:gd name="T7" fmla="*/ 25 h 1009"/>
              <a:gd name="T8" fmla="*/ 132 w 244"/>
              <a:gd name="T9" fmla="*/ 50 h 1009"/>
              <a:gd name="T10" fmla="*/ 128 w 244"/>
              <a:gd name="T11" fmla="*/ 67 h 1009"/>
              <a:gd name="T12" fmla="*/ 123 w 244"/>
              <a:gd name="T13" fmla="*/ 83 h 1009"/>
              <a:gd name="T14" fmla="*/ 123 w 244"/>
              <a:gd name="T15" fmla="*/ 420 h 1009"/>
              <a:gd name="T16" fmla="*/ 119 w 244"/>
              <a:gd name="T17" fmla="*/ 436 h 1009"/>
              <a:gd name="T18" fmla="*/ 114 w 244"/>
              <a:gd name="T19" fmla="*/ 452 h 1009"/>
              <a:gd name="T20" fmla="*/ 88 w 244"/>
              <a:gd name="T21" fmla="*/ 478 h 1009"/>
              <a:gd name="T22" fmla="*/ 49 w 244"/>
              <a:gd name="T23" fmla="*/ 497 h 1009"/>
              <a:gd name="T24" fmla="*/ 26 w 244"/>
              <a:gd name="T25" fmla="*/ 500 h 1009"/>
              <a:gd name="T26" fmla="*/ 0 w 244"/>
              <a:gd name="T27" fmla="*/ 503 h 1009"/>
              <a:gd name="T28" fmla="*/ 26 w 244"/>
              <a:gd name="T29" fmla="*/ 507 h 1009"/>
              <a:gd name="T30" fmla="*/ 49 w 244"/>
              <a:gd name="T31" fmla="*/ 510 h 1009"/>
              <a:gd name="T32" fmla="*/ 88 w 244"/>
              <a:gd name="T33" fmla="*/ 529 h 1009"/>
              <a:gd name="T34" fmla="*/ 114 w 244"/>
              <a:gd name="T35" fmla="*/ 555 h 1009"/>
              <a:gd name="T36" fmla="*/ 119 w 244"/>
              <a:gd name="T37" fmla="*/ 571 h 1009"/>
              <a:gd name="T38" fmla="*/ 123 w 244"/>
              <a:gd name="T39" fmla="*/ 587 h 1009"/>
              <a:gd name="T40" fmla="*/ 123 w 244"/>
              <a:gd name="T41" fmla="*/ 924 h 1009"/>
              <a:gd name="T42" fmla="*/ 128 w 244"/>
              <a:gd name="T43" fmla="*/ 940 h 1009"/>
              <a:gd name="T44" fmla="*/ 132 w 244"/>
              <a:gd name="T45" fmla="*/ 956 h 1009"/>
              <a:gd name="T46" fmla="*/ 158 w 244"/>
              <a:gd name="T47" fmla="*/ 982 h 1009"/>
              <a:gd name="T48" fmla="*/ 194 w 244"/>
              <a:gd name="T49" fmla="*/ 1001 h 1009"/>
              <a:gd name="T50" fmla="*/ 220 w 244"/>
              <a:gd name="T51" fmla="*/ 1005 h 1009"/>
              <a:gd name="T52" fmla="*/ 243 w 244"/>
              <a:gd name="T53" fmla="*/ 1008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4" h="1009">
                <a:moveTo>
                  <a:pt x="243" y="0"/>
                </a:moveTo>
                <a:lnTo>
                  <a:pt x="220" y="2"/>
                </a:lnTo>
                <a:lnTo>
                  <a:pt x="194" y="5"/>
                </a:lnTo>
                <a:lnTo>
                  <a:pt x="158" y="25"/>
                </a:lnTo>
                <a:lnTo>
                  <a:pt x="132" y="50"/>
                </a:lnTo>
                <a:lnTo>
                  <a:pt x="128" y="67"/>
                </a:lnTo>
                <a:lnTo>
                  <a:pt x="123" y="83"/>
                </a:lnTo>
                <a:lnTo>
                  <a:pt x="123" y="420"/>
                </a:lnTo>
                <a:lnTo>
                  <a:pt x="119" y="436"/>
                </a:lnTo>
                <a:lnTo>
                  <a:pt x="114" y="452"/>
                </a:lnTo>
                <a:lnTo>
                  <a:pt x="88" y="478"/>
                </a:lnTo>
                <a:lnTo>
                  <a:pt x="49" y="497"/>
                </a:lnTo>
                <a:lnTo>
                  <a:pt x="26" y="500"/>
                </a:lnTo>
                <a:lnTo>
                  <a:pt x="0" y="503"/>
                </a:lnTo>
                <a:lnTo>
                  <a:pt x="26" y="507"/>
                </a:lnTo>
                <a:lnTo>
                  <a:pt x="49" y="510"/>
                </a:lnTo>
                <a:lnTo>
                  <a:pt x="88" y="529"/>
                </a:lnTo>
                <a:lnTo>
                  <a:pt x="114" y="555"/>
                </a:lnTo>
                <a:lnTo>
                  <a:pt x="119" y="571"/>
                </a:lnTo>
                <a:lnTo>
                  <a:pt x="123" y="587"/>
                </a:lnTo>
                <a:lnTo>
                  <a:pt x="123" y="924"/>
                </a:lnTo>
                <a:lnTo>
                  <a:pt x="128" y="940"/>
                </a:lnTo>
                <a:lnTo>
                  <a:pt x="132" y="956"/>
                </a:lnTo>
                <a:lnTo>
                  <a:pt x="158" y="982"/>
                </a:lnTo>
                <a:lnTo>
                  <a:pt x="194" y="1001"/>
                </a:lnTo>
                <a:lnTo>
                  <a:pt x="220" y="1005"/>
                </a:lnTo>
                <a:lnTo>
                  <a:pt x="243" y="1008"/>
                </a:lnTo>
              </a:path>
            </a:pathLst>
          </a:custGeom>
          <a:noFill/>
          <a:ln w="28575" cap="rnd"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transition spd="slow"/>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344" y="188640"/>
            <a:ext cx="11881320" cy="990600"/>
          </a:xfrm>
        </p:spPr>
        <p:txBody>
          <a:bodyPr>
            <a:noAutofit/>
          </a:bodyPr>
          <a:lstStyle/>
          <a:p>
            <a:r>
              <a:rPr lang="en-GB" sz="3600" b="1" dirty="0"/>
              <a:t>Alderfer’s Modified Need Hierarchy Model</a:t>
            </a:r>
          </a:p>
        </p:txBody>
      </p:sp>
      <p:sp>
        <p:nvSpPr>
          <p:cNvPr id="3" name="Content Placeholder 2"/>
          <p:cNvSpPr>
            <a:spLocks noGrp="1"/>
          </p:cNvSpPr>
          <p:nvPr>
            <p:ph idx="1"/>
          </p:nvPr>
        </p:nvSpPr>
        <p:spPr>
          <a:xfrm>
            <a:off x="228250" y="1916832"/>
            <a:ext cx="11809312" cy="3312368"/>
          </a:xfrm>
        </p:spPr>
        <p:txBody>
          <a:bodyPr>
            <a:noAutofit/>
          </a:bodyPr>
          <a:lstStyle/>
          <a:p>
            <a:pPr lvl="0"/>
            <a:r>
              <a:rPr lang="en-GB" sz="2400" b="1" dirty="0"/>
              <a:t>Existence needs </a:t>
            </a:r>
            <a:r>
              <a:rPr lang="en-GB" sz="2400" dirty="0"/>
              <a:t>relate to survival and sustaining human existence.  </a:t>
            </a:r>
          </a:p>
          <a:p>
            <a:pPr marL="361950" lvl="0" indent="0">
              <a:buNone/>
            </a:pPr>
            <a:r>
              <a:rPr lang="en-GB" sz="2400" dirty="0"/>
              <a:t>They comprise of what Maslow termed as physiological and safety needs.</a:t>
            </a:r>
          </a:p>
          <a:p>
            <a:pPr lvl="0"/>
            <a:endParaRPr lang="en-GB" sz="2400" dirty="0"/>
          </a:p>
          <a:p>
            <a:pPr lvl="0"/>
            <a:r>
              <a:rPr lang="en-GB" sz="2400" b="1" dirty="0"/>
              <a:t>Relatedness Needs</a:t>
            </a:r>
            <a:r>
              <a:rPr lang="en-GB" sz="2400" dirty="0"/>
              <a:t> relate to the social needs of individuals, including affiliation, desire to be loved and belongingness.</a:t>
            </a:r>
          </a:p>
          <a:p>
            <a:pPr marL="0" lvl="0" indent="0">
              <a:buNone/>
            </a:pPr>
            <a:endParaRPr lang="en-GB" sz="2400" dirty="0"/>
          </a:p>
          <a:p>
            <a:pPr lvl="0"/>
            <a:r>
              <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Growth needs </a:t>
            </a: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relate to an individual’s personal development, skills and potential.  </a:t>
            </a:r>
          </a:p>
          <a:p>
            <a:pPr marL="452438" marR="0" lvl="0" indent="0" algn="l" defTabSz="914400" rtl="0" eaLnBrk="0" fontAlgn="base" latinLnBrk="0" hangingPunct="0">
              <a:lnSpc>
                <a:spcPct val="100000"/>
              </a:lnSpc>
              <a:spcBef>
                <a:spcPct val="0"/>
              </a:spcBef>
              <a:spcAft>
                <a:spcPct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 Maslow’s model these needs were termed self-esteem and self-actualisation.</a:t>
            </a:r>
          </a:p>
        </p:txBody>
      </p:sp>
    </p:spTree>
    <p:extLst>
      <p:ext uri="{BB962C8B-B14F-4D97-AF65-F5344CB8AC3E}">
        <p14:creationId xmlns:p14="http://schemas.microsoft.com/office/powerpoint/2010/main" val="41713030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28" y="548680"/>
            <a:ext cx="11881320" cy="786408"/>
          </a:xfrm>
        </p:spPr>
        <p:txBody>
          <a:bodyPr>
            <a:noAutofit/>
          </a:bodyPr>
          <a:lstStyle/>
          <a:p>
            <a:r>
              <a:rPr lang="en-GB" sz="3600" b="1" dirty="0"/>
              <a:t>Alderfer’s Modified Need Hierarchy Model</a:t>
            </a:r>
          </a:p>
        </p:txBody>
      </p:sp>
      <p:sp>
        <p:nvSpPr>
          <p:cNvPr id="3" name="Content Placeholder 2"/>
          <p:cNvSpPr>
            <a:spLocks noGrp="1"/>
          </p:cNvSpPr>
          <p:nvPr>
            <p:ph idx="1"/>
          </p:nvPr>
        </p:nvSpPr>
        <p:spPr>
          <a:xfrm>
            <a:off x="191344" y="1932444"/>
            <a:ext cx="11881320" cy="2993111"/>
          </a:xfrm>
        </p:spPr>
        <p:txBody>
          <a:bodyPr>
            <a:noAutofit/>
          </a:bodyPr>
          <a:lstStyle/>
          <a:p>
            <a:pPr lvl="0"/>
            <a:r>
              <a:rPr lang="en-GB" sz="2000" dirty="0"/>
              <a:t>Maslow suggests that needs are met in a structured and hierarchical manner from top to bottom, such as physiological needs have priority over safety and social needs. </a:t>
            </a:r>
          </a:p>
          <a:p>
            <a:pPr lvl="0"/>
            <a:endParaRPr lang="en-GB" sz="2000" dirty="0"/>
          </a:p>
          <a:p>
            <a:pPr lvl="0"/>
            <a:r>
              <a:rPr lang="en-GB" sz="2000" dirty="0"/>
              <a:t>Unlike Maslow, Alderfer proposed these needs to be a continuum rather than hierarchical: more than one need could be activated at the same time to satisfy the individual. </a:t>
            </a:r>
          </a:p>
          <a:p>
            <a:pPr lvl="0"/>
            <a:endParaRPr lang="en-GB" sz="2000" dirty="0"/>
          </a:p>
          <a:p>
            <a:r>
              <a:rPr lang="en-GB" sz="2000" dirty="0"/>
              <a:t>If a person is unable to fulfil one need, then another need might take over and the focus of the individual will be shifted to that; alternatively multiple needs can be satisfied at the same time. </a:t>
            </a:r>
          </a:p>
          <a:p>
            <a:pPr lvl="0"/>
            <a:endParaRPr lang="en-GB" sz="2000" dirty="0"/>
          </a:p>
          <a:p>
            <a:pPr>
              <a:buFont typeface="Arial" panose="020B0604020202020204" pitchFamily="34" charset="0"/>
              <a:buChar char="•"/>
            </a:pPr>
            <a:endParaRPr lang="en-GB" sz="2000" dirty="0"/>
          </a:p>
        </p:txBody>
      </p:sp>
    </p:spTree>
    <p:extLst>
      <p:ext uri="{BB962C8B-B14F-4D97-AF65-F5344CB8AC3E}">
        <p14:creationId xmlns:p14="http://schemas.microsoft.com/office/powerpoint/2010/main" val="40570706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The ERG Theory">
            <a:hlinkClick r:id="" action="ppaction://media"/>
            <a:extLst>
              <a:ext uri="{FF2B5EF4-FFF2-40B4-BE49-F238E27FC236}">
                <a16:creationId xmlns:a16="http://schemas.microsoft.com/office/drawing/2014/main" id="{8E371885-7CC5-44CD-BC46-C1AA184CF875}"/>
              </a:ext>
            </a:extLst>
          </p:cNvPr>
          <p:cNvPicPr>
            <a:picLocks noRot="1" noChangeAspect="1"/>
          </p:cNvPicPr>
          <p:nvPr>
            <a:videoFile r:link="rId1"/>
          </p:nvPr>
        </p:nvPicPr>
        <p:blipFill>
          <a:blip r:embed="rId3"/>
          <a:stretch>
            <a:fillRect/>
          </a:stretch>
        </p:blipFill>
        <p:spPr>
          <a:xfrm>
            <a:off x="1055440" y="116632"/>
            <a:ext cx="9813480" cy="5544616"/>
          </a:xfrm>
          <a:prstGeom prst="rect">
            <a:avLst/>
          </a:prstGeom>
        </p:spPr>
      </p:pic>
    </p:spTree>
    <p:extLst>
      <p:ext uri="{BB962C8B-B14F-4D97-AF65-F5344CB8AC3E}">
        <p14:creationId xmlns:p14="http://schemas.microsoft.com/office/powerpoint/2010/main" val="303833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Clayton Alderfer and ERG Theory - Content Models of Motivation">
            <a:hlinkClick r:id="" action="ppaction://media"/>
            <a:extLst>
              <a:ext uri="{FF2B5EF4-FFF2-40B4-BE49-F238E27FC236}">
                <a16:creationId xmlns:a16="http://schemas.microsoft.com/office/drawing/2014/main" id="{06A1CCC7-4DB7-4BD1-8843-A174AF00AD28}"/>
              </a:ext>
            </a:extLst>
          </p:cNvPr>
          <p:cNvPicPr>
            <a:picLocks noRot="1" noChangeAspect="1"/>
          </p:cNvPicPr>
          <p:nvPr>
            <a:videoFile r:link="rId1"/>
          </p:nvPr>
        </p:nvPicPr>
        <p:blipFill>
          <a:blip r:embed="rId3"/>
          <a:stretch>
            <a:fillRect/>
          </a:stretch>
        </p:blipFill>
        <p:spPr>
          <a:xfrm>
            <a:off x="1189260" y="116632"/>
            <a:ext cx="9813479" cy="5544616"/>
          </a:xfrm>
          <a:prstGeom prst="rect">
            <a:avLst/>
          </a:prstGeom>
        </p:spPr>
      </p:pic>
    </p:spTree>
    <p:extLst>
      <p:ext uri="{BB962C8B-B14F-4D97-AF65-F5344CB8AC3E}">
        <p14:creationId xmlns:p14="http://schemas.microsoft.com/office/powerpoint/2010/main" val="3094922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344" y="332656"/>
            <a:ext cx="11809312" cy="710952"/>
          </a:xfrm>
        </p:spPr>
        <p:txBody>
          <a:bodyPr>
            <a:noAutofit/>
          </a:bodyPr>
          <a:lstStyle/>
          <a:p>
            <a:r>
              <a:rPr lang="en-GB" sz="3600" b="1" dirty="0"/>
              <a:t>McClelland’s Achievement Motivation Theory</a:t>
            </a:r>
          </a:p>
        </p:txBody>
      </p:sp>
      <p:sp>
        <p:nvSpPr>
          <p:cNvPr id="3" name="Content Placeholder 2"/>
          <p:cNvSpPr>
            <a:spLocks noGrp="1"/>
          </p:cNvSpPr>
          <p:nvPr>
            <p:ph idx="1"/>
          </p:nvPr>
        </p:nvSpPr>
        <p:spPr>
          <a:xfrm>
            <a:off x="155340" y="1628800"/>
            <a:ext cx="11881320" cy="2595736"/>
          </a:xfrm>
        </p:spPr>
        <p:txBody>
          <a:bodyPr>
            <a:noAutofit/>
          </a:bodyPr>
          <a:lstStyle/>
          <a:p>
            <a:r>
              <a:rPr lang="en-GB" sz="2000" dirty="0"/>
              <a:t>Based on his research, McClelland came up with four arousal-based, and socially-developed, drivers that motivate people:</a:t>
            </a:r>
          </a:p>
          <a:p>
            <a:pPr marL="0" indent="0">
              <a:buNone/>
            </a:pPr>
            <a:endParaRPr lang="en-GB" sz="2000" dirty="0"/>
          </a:p>
          <a:p>
            <a:pPr lvl="0"/>
            <a:r>
              <a:rPr lang="en-GB" sz="2000" b="1" i="1" dirty="0"/>
              <a:t>Achievement</a:t>
            </a:r>
            <a:r>
              <a:rPr lang="en-GB" sz="2000" dirty="0"/>
              <a:t> motive (corresponds to Maslow’s self-actualisation need).</a:t>
            </a:r>
          </a:p>
          <a:p>
            <a:r>
              <a:rPr lang="en-GB" sz="2000" b="1" i="1" dirty="0"/>
              <a:t>Affiliative</a:t>
            </a:r>
            <a:r>
              <a:rPr lang="en-GB" sz="2000" dirty="0"/>
              <a:t> motive (corresponds to Maslow’s social need).</a:t>
            </a:r>
          </a:p>
          <a:p>
            <a:pPr lvl="0"/>
            <a:r>
              <a:rPr lang="en-GB" sz="2000" b="1" i="1" dirty="0"/>
              <a:t>Power</a:t>
            </a:r>
            <a:r>
              <a:rPr lang="en-GB" sz="2000" dirty="0"/>
              <a:t> motive (corresponds to Maslow’s esteem need).</a:t>
            </a:r>
          </a:p>
          <a:p>
            <a:pPr lvl="0"/>
            <a:r>
              <a:rPr lang="en-GB" sz="2000" b="1" i="1" dirty="0"/>
              <a:t>Avoidance</a:t>
            </a:r>
            <a:r>
              <a:rPr lang="en-GB" sz="2000" dirty="0"/>
              <a:t> motive.</a:t>
            </a:r>
          </a:p>
        </p:txBody>
      </p:sp>
      <p:pic>
        <p:nvPicPr>
          <p:cNvPr id="4" name="Online Media 3" title="What is McClelland's Human Motivation Theory">
            <a:hlinkClick r:id="" action="ppaction://media"/>
            <a:extLst>
              <a:ext uri="{FF2B5EF4-FFF2-40B4-BE49-F238E27FC236}">
                <a16:creationId xmlns:a16="http://schemas.microsoft.com/office/drawing/2014/main" id="{01C15AEA-DAFF-475D-B728-347D84935A96}"/>
              </a:ext>
            </a:extLst>
          </p:cNvPr>
          <p:cNvPicPr>
            <a:picLocks noRot="1" noChangeAspect="1"/>
          </p:cNvPicPr>
          <p:nvPr>
            <a:videoFile r:link="rId1"/>
          </p:nvPr>
        </p:nvPicPr>
        <p:blipFill>
          <a:blip r:embed="rId3"/>
          <a:stretch>
            <a:fillRect/>
          </a:stretch>
        </p:blipFill>
        <p:spPr>
          <a:xfrm>
            <a:off x="7464152" y="3066727"/>
            <a:ext cx="4504741" cy="2545179"/>
          </a:xfrm>
          <a:prstGeom prst="rect">
            <a:avLst/>
          </a:prstGeom>
        </p:spPr>
      </p:pic>
    </p:spTree>
    <p:extLst>
      <p:ext uri="{BB962C8B-B14F-4D97-AF65-F5344CB8AC3E}">
        <p14:creationId xmlns:p14="http://schemas.microsoft.com/office/powerpoint/2010/main" val="3787562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36" y="260648"/>
            <a:ext cx="11809312" cy="990600"/>
          </a:xfrm>
        </p:spPr>
        <p:txBody>
          <a:bodyPr>
            <a:noAutofit/>
          </a:bodyPr>
          <a:lstStyle/>
          <a:p>
            <a:r>
              <a:rPr lang="en-GB" sz="3600" b="1" dirty="0"/>
              <a:t>McClelland’s Achievement Motivation Theory</a:t>
            </a:r>
          </a:p>
        </p:txBody>
      </p:sp>
      <p:sp>
        <p:nvSpPr>
          <p:cNvPr id="3" name="Content Placeholder 2"/>
          <p:cNvSpPr>
            <a:spLocks noGrp="1"/>
          </p:cNvSpPr>
          <p:nvPr>
            <p:ph idx="1"/>
          </p:nvPr>
        </p:nvSpPr>
        <p:spPr>
          <a:xfrm>
            <a:off x="191344" y="1556792"/>
            <a:ext cx="11665296" cy="3528392"/>
          </a:xfrm>
        </p:spPr>
        <p:txBody>
          <a:bodyPr>
            <a:noAutofit/>
          </a:bodyPr>
          <a:lstStyle/>
          <a:p>
            <a:r>
              <a:rPr lang="en-GB" sz="2000" dirty="0"/>
              <a:t>The intensity of these motivational drivers is different among different individuals and depends largely upon the occupation of the person e.g. managers tend to score higher in achievement motive, compared to rest of the factors.</a:t>
            </a:r>
          </a:p>
          <a:p>
            <a:pPr lvl="0"/>
            <a:endParaRPr lang="en-GB" sz="2000" dirty="0"/>
          </a:p>
          <a:p>
            <a:pPr lvl="0"/>
            <a:r>
              <a:rPr lang="en-GB" sz="2000" dirty="0"/>
              <a:t>The research done by McClelland (1961) applied various projective tests called </a:t>
            </a:r>
            <a:r>
              <a:rPr lang="en-GB" sz="2000" b="1" i="1" dirty="0"/>
              <a:t>Thematic Apperception Tests (TATs)</a:t>
            </a:r>
            <a:r>
              <a:rPr lang="en-GB" sz="2000" dirty="0"/>
              <a:t> to measure motivation levels of an individual.</a:t>
            </a:r>
          </a:p>
          <a:p>
            <a:pPr lvl="0"/>
            <a:endParaRPr lang="en-GB" sz="2000" dirty="0"/>
          </a:p>
          <a:p>
            <a:pPr marL="361950" indent="0">
              <a:buNone/>
            </a:pPr>
            <a:r>
              <a:rPr lang="en-GB" sz="2000" dirty="0"/>
              <a:t>In these tests, respondents were presented (for 10-15 seconds) with a picture in which some activity was portrayed and were then asked to recall and describe what was happening in the picture and imagine what happened after the picture situation. </a:t>
            </a:r>
          </a:p>
          <a:p>
            <a:pPr lvl="0"/>
            <a:endParaRPr lang="en-GB" sz="2000" dirty="0"/>
          </a:p>
        </p:txBody>
      </p:sp>
    </p:spTree>
    <p:extLst>
      <p:ext uri="{BB962C8B-B14F-4D97-AF65-F5344CB8AC3E}">
        <p14:creationId xmlns:p14="http://schemas.microsoft.com/office/powerpoint/2010/main" val="25429854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F54BF58A-29DA-AE55-D6A0-662B0FA88713}"/>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707" name="Rectangle 3">
            <a:extLst>
              <a:ext uri="{FF2B5EF4-FFF2-40B4-BE49-F238E27FC236}">
                <a16:creationId xmlns:a16="http://schemas.microsoft.com/office/drawing/2014/main" id="{2BBA21AD-62A9-5468-E487-E81D384B2547}"/>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708" name="Rectangle 4">
            <a:extLst>
              <a:ext uri="{FF2B5EF4-FFF2-40B4-BE49-F238E27FC236}">
                <a16:creationId xmlns:a16="http://schemas.microsoft.com/office/drawing/2014/main" id="{F62ACEC6-DD18-E11B-6933-9863B71F6FC8}"/>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709" name="Rectangle 5">
            <a:extLst>
              <a:ext uri="{FF2B5EF4-FFF2-40B4-BE49-F238E27FC236}">
                <a16:creationId xmlns:a16="http://schemas.microsoft.com/office/drawing/2014/main" id="{3739C4DB-9897-BF08-8D52-9CE7E7B1D3C7}"/>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710" name="Rectangle 6">
            <a:extLst>
              <a:ext uri="{FF2B5EF4-FFF2-40B4-BE49-F238E27FC236}">
                <a16:creationId xmlns:a16="http://schemas.microsoft.com/office/drawing/2014/main" id="{8AE57B57-99C3-D317-377A-AF14637690DF}"/>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711" name="Rectangle 7">
            <a:extLst>
              <a:ext uri="{FF2B5EF4-FFF2-40B4-BE49-F238E27FC236}">
                <a16:creationId xmlns:a16="http://schemas.microsoft.com/office/drawing/2014/main" id="{937E6C8A-9498-5C8B-6636-D5308D0A0688}"/>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712" name="Rectangle 8">
            <a:extLst>
              <a:ext uri="{FF2B5EF4-FFF2-40B4-BE49-F238E27FC236}">
                <a16:creationId xmlns:a16="http://schemas.microsoft.com/office/drawing/2014/main" id="{7243DA6E-1AC8-F8FB-FA0D-276E0EC785EA}"/>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713" name="Rectangle 9">
            <a:extLst>
              <a:ext uri="{FF2B5EF4-FFF2-40B4-BE49-F238E27FC236}">
                <a16:creationId xmlns:a16="http://schemas.microsoft.com/office/drawing/2014/main" id="{B513E4F0-1EEB-A047-F04D-A770C7D5282F}"/>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714" name="Rectangle 10">
            <a:extLst>
              <a:ext uri="{FF2B5EF4-FFF2-40B4-BE49-F238E27FC236}">
                <a16:creationId xmlns:a16="http://schemas.microsoft.com/office/drawing/2014/main" id="{2C7DAE0D-EF61-50D9-3211-CCB621260DF2}"/>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715" name="Rectangle 11">
            <a:extLst>
              <a:ext uri="{FF2B5EF4-FFF2-40B4-BE49-F238E27FC236}">
                <a16:creationId xmlns:a16="http://schemas.microsoft.com/office/drawing/2014/main" id="{3F8B674D-9657-D679-113A-87B6FBF17EB8}"/>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716" name="Rectangle 12">
            <a:extLst>
              <a:ext uri="{FF2B5EF4-FFF2-40B4-BE49-F238E27FC236}">
                <a16:creationId xmlns:a16="http://schemas.microsoft.com/office/drawing/2014/main" id="{970DAA62-542D-BCA8-0826-EE239A009615}"/>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717" name="Rectangle 13">
            <a:extLst>
              <a:ext uri="{FF2B5EF4-FFF2-40B4-BE49-F238E27FC236}">
                <a16:creationId xmlns:a16="http://schemas.microsoft.com/office/drawing/2014/main" id="{705877AA-1BE0-07BF-C2B7-BAD0C7B6C438}"/>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2718" name="Rectangle 14">
            <a:extLst>
              <a:ext uri="{FF2B5EF4-FFF2-40B4-BE49-F238E27FC236}">
                <a16:creationId xmlns:a16="http://schemas.microsoft.com/office/drawing/2014/main" id="{D62B8ADE-1663-FB76-84E1-47BC2B600954}"/>
              </a:ext>
            </a:extLst>
          </p:cNvPr>
          <p:cNvSpPr>
            <a:spLocks noGrp="1" noChangeArrowheads="1"/>
          </p:cNvSpPr>
          <p:nvPr>
            <p:ph type="title"/>
          </p:nvPr>
        </p:nvSpPr>
        <p:spPr>
          <a:xfrm>
            <a:off x="2514600" y="533400"/>
            <a:ext cx="7772400" cy="1143000"/>
          </a:xfrm>
          <a:noFill/>
          <a:ln/>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normAutofit fontScale="90000"/>
          </a:bodyPr>
          <a:lstStyle/>
          <a:p>
            <a:r>
              <a:rPr lang="en-US" altLang="en-US"/>
              <a:t>McClelland’s Need Theory:</a:t>
            </a:r>
            <a:br>
              <a:rPr lang="en-US" altLang="en-US"/>
            </a:br>
            <a:r>
              <a:rPr lang="en-US" altLang="en-US"/>
              <a:t>Need for Power</a:t>
            </a:r>
          </a:p>
        </p:txBody>
      </p:sp>
      <p:sp>
        <p:nvSpPr>
          <p:cNvPr id="72719" name="Rectangle 15">
            <a:extLst>
              <a:ext uri="{FF2B5EF4-FFF2-40B4-BE49-F238E27FC236}">
                <a16:creationId xmlns:a16="http://schemas.microsoft.com/office/drawing/2014/main" id="{DA9AA299-E321-CB75-5FFE-A2E119B811B4}"/>
              </a:ext>
            </a:extLst>
          </p:cNvPr>
          <p:cNvSpPr>
            <a:spLocks noGrp="1" noChangeArrowheads="1"/>
          </p:cNvSpPr>
          <p:nvPr>
            <p:ph type="body" sz="half" idx="1"/>
          </p:nvPr>
        </p:nvSpPr>
        <p:spPr>
          <a:xfrm>
            <a:off x="434604" y="2447221"/>
            <a:ext cx="7461845" cy="1638697"/>
          </a:xfrm>
          <a:noFill/>
          <a:ln/>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buNone/>
            </a:pPr>
            <a:r>
              <a:rPr lang="en-US" altLang="en-US" sz="2800" b="1" dirty="0">
                <a:solidFill>
                  <a:schemeClr val="folHlink"/>
                </a:solidFill>
              </a:rPr>
              <a:t>Need for Power -</a:t>
            </a:r>
            <a:r>
              <a:rPr lang="en-US" altLang="en-US" sz="2000" dirty="0">
                <a:solidFill>
                  <a:srgbClr val="00FFFF"/>
                </a:solidFill>
              </a:rPr>
              <a:t> </a:t>
            </a:r>
            <a:r>
              <a:rPr lang="en-US" altLang="en-US" sz="2000" dirty="0"/>
              <a:t>a manifest (easily perceived) need that concerns an individual’s need to make an impact on others, influence others, change people or events, and make a difference in life</a:t>
            </a:r>
            <a:endParaRPr lang="en-US" altLang="en-US" sz="2800" dirty="0"/>
          </a:p>
        </p:txBody>
      </p:sp>
      <p:grpSp>
        <p:nvGrpSpPr>
          <p:cNvPr id="72828" name="Group 124">
            <a:extLst>
              <a:ext uri="{FF2B5EF4-FFF2-40B4-BE49-F238E27FC236}">
                <a16:creationId xmlns:a16="http://schemas.microsoft.com/office/drawing/2014/main" id="{469871CA-B929-BB75-57C1-6925D953DC22}"/>
              </a:ext>
            </a:extLst>
          </p:cNvPr>
          <p:cNvGrpSpPr>
            <a:grpSpLocks/>
          </p:cNvGrpSpPr>
          <p:nvPr/>
        </p:nvGrpSpPr>
        <p:grpSpPr bwMode="auto">
          <a:xfrm>
            <a:off x="8328248" y="2026444"/>
            <a:ext cx="3136900" cy="2805112"/>
            <a:chOff x="3235" y="1795"/>
            <a:chExt cx="1976" cy="1767"/>
          </a:xfrm>
        </p:grpSpPr>
        <p:sp>
          <p:nvSpPr>
            <p:cNvPr id="72722" name="Freeform 18">
              <a:extLst>
                <a:ext uri="{FF2B5EF4-FFF2-40B4-BE49-F238E27FC236}">
                  <a16:creationId xmlns:a16="http://schemas.microsoft.com/office/drawing/2014/main" id="{6CD6E6A4-0E60-54CF-1FBB-9C0B9874F723}"/>
                </a:ext>
              </a:extLst>
            </p:cNvPr>
            <p:cNvSpPr>
              <a:spLocks/>
            </p:cNvSpPr>
            <p:nvPr/>
          </p:nvSpPr>
          <p:spPr bwMode="auto">
            <a:xfrm>
              <a:off x="3235" y="1795"/>
              <a:ext cx="1976" cy="1767"/>
            </a:xfrm>
            <a:custGeom>
              <a:avLst/>
              <a:gdLst>
                <a:gd name="T0" fmla="*/ 1249 w 3952"/>
                <a:gd name="T1" fmla="*/ 3325 h 3534"/>
                <a:gd name="T2" fmla="*/ 1454 w 3952"/>
                <a:gd name="T3" fmla="*/ 3372 h 3534"/>
                <a:gd name="T4" fmla="*/ 1810 w 3952"/>
                <a:gd name="T5" fmla="*/ 3441 h 3534"/>
                <a:gd name="T6" fmla="*/ 2260 w 3952"/>
                <a:gd name="T7" fmla="*/ 3504 h 3534"/>
                <a:gd name="T8" fmla="*/ 2749 w 3952"/>
                <a:gd name="T9" fmla="*/ 3534 h 3534"/>
                <a:gd name="T10" fmla="*/ 3216 w 3952"/>
                <a:gd name="T11" fmla="*/ 3500 h 3534"/>
                <a:gd name="T12" fmla="*/ 3608 w 3952"/>
                <a:gd name="T13" fmla="*/ 3378 h 3534"/>
                <a:gd name="T14" fmla="*/ 3868 w 3952"/>
                <a:gd name="T15" fmla="*/ 3137 h 3534"/>
                <a:gd name="T16" fmla="*/ 3952 w 3952"/>
                <a:gd name="T17" fmla="*/ 2781 h 3534"/>
                <a:gd name="T18" fmla="*/ 3931 w 3952"/>
                <a:gd name="T19" fmla="*/ 2471 h 3534"/>
                <a:gd name="T20" fmla="*/ 3847 w 3952"/>
                <a:gd name="T21" fmla="*/ 2222 h 3534"/>
                <a:gd name="T22" fmla="*/ 3730 w 3952"/>
                <a:gd name="T23" fmla="*/ 2021 h 3534"/>
                <a:gd name="T24" fmla="*/ 3608 w 3952"/>
                <a:gd name="T25" fmla="*/ 1848 h 3534"/>
                <a:gd name="T26" fmla="*/ 3519 w 3952"/>
                <a:gd name="T27" fmla="*/ 1688 h 3534"/>
                <a:gd name="T28" fmla="*/ 3486 w 3952"/>
                <a:gd name="T29" fmla="*/ 1528 h 3534"/>
                <a:gd name="T30" fmla="*/ 3547 w 3952"/>
                <a:gd name="T31" fmla="*/ 1354 h 3534"/>
                <a:gd name="T32" fmla="*/ 3697 w 3952"/>
                <a:gd name="T33" fmla="*/ 1144 h 3534"/>
                <a:gd name="T34" fmla="*/ 3756 w 3952"/>
                <a:gd name="T35" fmla="*/ 905 h 3534"/>
                <a:gd name="T36" fmla="*/ 3692 w 3952"/>
                <a:gd name="T37" fmla="*/ 660 h 3534"/>
                <a:gd name="T38" fmla="*/ 3503 w 3952"/>
                <a:gd name="T39" fmla="*/ 426 h 3534"/>
                <a:gd name="T40" fmla="*/ 3190 w 3952"/>
                <a:gd name="T41" fmla="*/ 224 h 3534"/>
                <a:gd name="T42" fmla="*/ 2751 w 3952"/>
                <a:gd name="T43" fmla="*/ 76 h 3534"/>
                <a:gd name="T44" fmla="*/ 2186 w 3952"/>
                <a:gd name="T45" fmla="*/ 2 h 3534"/>
                <a:gd name="T46" fmla="*/ 1496 w 3952"/>
                <a:gd name="T47" fmla="*/ 21 h 3534"/>
                <a:gd name="T48" fmla="*/ 741 w 3952"/>
                <a:gd name="T49" fmla="*/ 146 h 3534"/>
                <a:gd name="T50" fmla="*/ 287 w 3952"/>
                <a:gd name="T51" fmla="*/ 331 h 3534"/>
                <a:gd name="T52" fmla="*/ 125 w 3952"/>
                <a:gd name="T53" fmla="*/ 553 h 3534"/>
                <a:gd name="T54" fmla="*/ 175 w 3952"/>
                <a:gd name="T55" fmla="*/ 798 h 3534"/>
                <a:gd name="T56" fmla="*/ 359 w 3952"/>
                <a:gd name="T57" fmla="*/ 1053 h 3534"/>
                <a:gd name="T58" fmla="*/ 599 w 3952"/>
                <a:gd name="T59" fmla="*/ 1298 h 3534"/>
                <a:gd name="T60" fmla="*/ 816 w 3952"/>
                <a:gd name="T61" fmla="*/ 1519 h 3534"/>
                <a:gd name="T62" fmla="*/ 933 w 3952"/>
                <a:gd name="T63" fmla="*/ 1701 h 3534"/>
                <a:gd name="T64" fmla="*/ 890 w 3952"/>
                <a:gd name="T65" fmla="*/ 1829 h 3534"/>
                <a:gd name="T66" fmla="*/ 776 w 3952"/>
                <a:gd name="T67" fmla="*/ 1907 h 3534"/>
                <a:gd name="T68" fmla="*/ 627 w 3952"/>
                <a:gd name="T69" fmla="*/ 1954 h 3534"/>
                <a:gd name="T70" fmla="*/ 460 w 3952"/>
                <a:gd name="T71" fmla="*/ 1985 h 3534"/>
                <a:gd name="T72" fmla="*/ 297 w 3952"/>
                <a:gd name="T73" fmla="*/ 2015 h 3534"/>
                <a:gd name="T74" fmla="*/ 152 w 3952"/>
                <a:gd name="T75" fmla="*/ 2059 h 3534"/>
                <a:gd name="T76" fmla="*/ 48 w 3952"/>
                <a:gd name="T77" fmla="*/ 2137 h 3534"/>
                <a:gd name="T78" fmla="*/ 0 w 3952"/>
                <a:gd name="T79" fmla="*/ 2262 h 3534"/>
                <a:gd name="T80" fmla="*/ 30 w 3952"/>
                <a:gd name="T81" fmla="*/ 2437 h 3534"/>
                <a:gd name="T82" fmla="*/ 143 w 3952"/>
                <a:gd name="T83" fmla="*/ 2620 h 3534"/>
                <a:gd name="T84" fmla="*/ 317 w 3952"/>
                <a:gd name="T85" fmla="*/ 2791 h 3534"/>
                <a:gd name="T86" fmla="*/ 528 w 3952"/>
                <a:gd name="T87" fmla="*/ 2947 h 3534"/>
                <a:gd name="T88" fmla="*/ 749 w 3952"/>
                <a:gd name="T89" fmla="*/ 3082 h 3534"/>
                <a:gd name="T90" fmla="*/ 952 w 3952"/>
                <a:gd name="T91" fmla="*/ 3192 h 3534"/>
                <a:gd name="T92" fmla="*/ 1114 w 3952"/>
                <a:gd name="T93" fmla="*/ 3270 h 3534"/>
                <a:gd name="T94" fmla="*/ 1207 w 3952"/>
                <a:gd name="T95" fmla="*/ 3312 h 3534"/>
                <a:gd name="T96" fmla="*/ 1222 w 3952"/>
                <a:gd name="T97" fmla="*/ 3317 h 3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952" h="3534">
                  <a:moveTo>
                    <a:pt x="1222" y="3317"/>
                  </a:moveTo>
                  <a:lnTo>
                    <a:pt x="1249" y="3325"/>
                  </a:lnTo>
                  <a:lnTo>
                    <a:pt x="1329" y="3344"/>
                  </a:lnTo>
                  <a:lnTo>
                    <a:pt x="1454" y="3372"/>
                  </a:lnTo>
                  <a:lnTo>
                    <a:pt x="1618" y="3407"/>
                  </a:lnTo>
                  <a:lnTo>
                    <a:pt x="1810" y="3441"/>
                  </a:lnTo>
                  <a:lnTo>
                    <a:pt x="2026" y="3477"/>
                  </a:lnTo>
                  <a:lnTo>
                    <a:pt x="2260" y="3504"/>
                  </a:lnTo>
                  <a:lnTo>
                    <a:pt x="2503" y="3526"/>
                  </a:lnTo>
                  <a:lnTo>
                    <a:pt x="2749" y="3534"/>
                  </a:lnTo>
                  <a:lnTo>
                    <a:pt x="2988" y="3526"/>
                  </a:lnTo>
                  <a:lnTo>
                    <a:pt x="3216" y="3500"/>
                  </a:lnTo>
                  <a:lnTo>
                    <a:pt x="3425" y="3452"/>
                  </a:lnTo>
                  <a:lnTo>
                    <a:pt x="3608" y="3378"/>
                  </a:lnTo>
                  <a:lnTo>
                    <a:pt x="3760" y="3274"/>
                  </a:lnTo>
                  <a:lnTo>
                    <a:pt x="3868" y="3137"/>
                  </a:lnTo>
                  <a:lnTo>
                    <a:pt x="3931" y="2966"/>
                  </a:lnTo>
                  <a:lnTo>
                    <a:pt x="3952" y="2781"/>
                  </a:lnTo>
                  <a:lnTo>
                    <a:pt x="3952" y="2618"/>
                  </a:lnTo>
                  <a:lnTo>
                    <a:pt x="3931" y="2471"/>
                  </a:lnTo>
                  <a:lnTo>
                    <a:pt x="3897" y="2342"/>
                  </a:lnTo>
                  <a:lnTo>
                    <a:pt x="3847" y="2222"/>
                  </a:lnTo>
                  <a:lnTo>
                    <a:pt x="3790" y="2118"/>
                  </a:lnTo>
                  <a:lnTo>
                    <a:pt x="3730" y="2021"/>
                  </a:lnTo>
                  <a:lnTo>
                    <a:pt x="3669" y="1933"/>
                  </a:lnTo>
                  <a:lnTo>
                    <a:pt x="3608" y="1848"/>
                  </a:lnTo>
                  <a:lnTo>
                    <a:pt x="3558" y="1768"/>
                  </a:lnTo>
                  <a:lnTo>
                    <a:pt x="3519" y="1688"/>
                  </a:lnTo>
                  <a:lnTo>
                    <a:pt x="3496" y="1610"/>
                  </a:lnTo>
                  <a:lnTo>
                    <a:pt x="3486" y="1528"/>
                  </a:lnTo>
                  <a:lnTo>
                    <a:pt x="3503" y="1443"/>
                  </a:lnTo>
                  <a:lnTo>
                    <a:pt x="3547" y="1354"/>
                  </a:lnTo>
                  <a:lnTo>
                    <a:pt x="3625" y="1255"/>
                  </a:lnTo>
                  <a:lnTo>
                    <a:pt x="3697" y="1144"/>
                  </a:lnTo>
                  <a:lnTo>
                    <a:pt x="3743" y="1027"/>
                  </a:lnTo>
                  <a:lnTo>
                    <a:pt x="3756" y="905"/>
                  </a:lnTo>
                  <a:lnTo>
                    <a:pt x="3741" y="783"/>
                  </a:lnTo>
                  <a:lnTo>
                    <a:pt x="3692" y="660"/>
                  </a:lnTo>
                  <a:lnTo>
                    <a:pt x="3614" y="542"/>
                  </a:lnTo>
                  <a:lnTo>
                    <a:pt x="3503" y="426"/>
                  </a:lnTo>
                  <a:lnTo>
                    <a:pt x="3363" y="321"/>
                  </a:lnTo>
                  <a:lnTo>
                    <a:pt x="3190" y="224"/>
                  </a:lnTo>
                  <a:lnTo>
                    <a:pt x="2986" y="143"/>
                  </a:lnTo>
                  <a:lnTo>
                    <a:pt x="2751" y="76"/>
                  </a:lnTo>
                  <a:lnTo>
                    <a:pt x="2484" y="30"/>
                  </a:lnTo>
                  <a:lnTo>
                    <a:pt x="2186" y="2"/>
                  </a:lnTo>
                  <a:lnTo>
                    <a:pt x="1857" y="0"/>
                  </a:lnTo>
                  <a:lnTo>
                    <a:pt x="1496" y="21"/>
                  </a:lnTo>
                  <a:lnTo>
                    <a:pt x="1104" y="74"/>
                  </a:lnTo>
                  <a:lnTo>
                    <a:pt x="741" y="146"/>
                  </a:lnTo>
                  <a:lnTo>
                    <a:pt x="473" y="234"/>
                  </a:lnTo>
                  <a:lnTo>
                    <a:pt x="287" y="331"/>
                  </a:lnTo>
                  <a:lnTo>
                    <a:pt x="177" y="439"/>
                  </a:lnTo>
                  <a:lnTo>
                    <a:pt x="125" y="553"/>
                  </a:lnTo>
                  <a:lnTo>
                    <a:pt x="129" y="675"/>
                  </a:lnTo>
                  <a:lnTo>
                    <a:pt x="175" y="798"/>
                  </a:lnTo>
                  <a:lnTo>
                    <a:pt x="257" y="928"/>
                  </a:lnTo>
                  <a:lnTo>
                    <a:pt x="359" y="1053"/>
                  </a:lnTo>
                  <a:lnTo>
                    <a:pt x="477" y="1179"/>
                  </a:lnTo>
                  <a:lnTo>
                    <a:pt x="599" y="1298"/>
                  </a:lnTo>
                  <a:lnTo>
                    <a:pt x="715" y="1414"/>
                  </a:lnTo>
                  <a:lnTo>
                    <a:pt x="816" y="1519"/>
                  </a:lnTo>
                  <a:lnTo>
                    <a:pt x="893" y="1618"/>
                  </a:lnTo>
                  <a:lnTo>
                    <a:pt x="933" y="1701"/>
                  </a:lnTo>
                  <a:lnTo>
                    <a:pt x="930" y="1774"/>
                  </a:lnTo>
                  <a:lnTo>
                    <a:pt x="890" y="1829"/>
                  </a:lnTo>
                  <a:lnTo>
                    <a:pt x="838" y="1873"/>
                  </a:lnTo>
                  <a:lnTo>
                    <a:pt x="776" y="1907"/>
                  </a:lnTo>
                  <a:lnTo>
                    <a:pt x="705" y="1933"/>
                  </a:lnTo>
                  <a:lnTo>
                    <a:pt x="627" y="1954"/>
                  </a:lnTo>
                  <a:lnTo>
                    <a:pt x="546" y="1971"/>
                  </a:lnTo>
                  <a:lnTo>
                    <a:pt x="460" y="1985"/>
                  </a:lnTo>
                  <a:lnTo>
                    <a:pt x="378" y="2000"/>
                  </a:lnTo>
                  <a:lnTo>
                    <a:pt x="297" y="2015"/>
                  </a:lnTo>
                  <a:lnTo>
                    <a:pt x="222" y="2036"/>
                  </a:lnTo>
                  <a:lnTo>
                    <a:pt x="152" y="2059"/>
                  </a:lnTo>
                  <a:lnTo>
                    <a:pt x="95" y="2095"/>
                  </a:lnTo>
                  <a:lnTo>
                    <a:pt x="48" y="2137"/>
                  </a:lnTo>
                  <a:lnTo>
                    <a:pt x="17" y="2192"/>
                  </a:lnTo>
                  <a:lnTo>
                    <a:pt x="0" y="2262"/>
                  </a:lnTo>
                  <a:lnTo>
                    <a:pt x="6" y="2346"/>
                  </a:lnTo>
                  <a:lnTo>
                    <a:pt x="30" y="2437"/>
                  </a:lnTo>
                  <a:lnTo>
                    <a:pt x="78" y="2530"/>
                  </a:lnTo>
                  <a:lnTo>
                    <a:pt x="143" y="2620"/>
                  </a:lnTo>
                  <a:lnTo>
                    <a:pt x="224" y="2709"/>
                  </a:lnTo>
                  <a:lnTo>
                    <a:pt x="317" y="2791"/>
                  </a:lnTo>
                  <a:lnTo>
                    <a:pt x="422" y="2871"/>
                  </a:lnTo>
                  <a:lnTo>
                    <a:pt x="528" y="2947"/>
                  </a:lnTo>
                  <a:lnTo>
                    <a:pt x="641" y="3019"/>
                  </a:lnTo>
                  <a:lnTo>
                    <a:pt x="749" y="3082"/>
                  </a:lnTo>
                  <a:lnTo>
                    <a:pt x="855" y="3140"/>
                  </a:lnTo>
                  <a:lnTo>
                    <a:pt x="952" y="3192"/>
                  </a:lnTo>
                  <a:lnTo>
                    <a:pt x="1040" y="3236"/>
                  </a:lnTo>
                  <a:lnTo>
                    <a:pt x="1114" y="3270"/>
                  </a:lnTo>
                  <a:lnTo>
                    <a:pt x="1171" y="3296"/>
                  </a:lnTo>
                  <a:lnTo>
                    <a:pt x="1207" y="3312"/>
                  </a:lnTo>
                  <a:lnTo>
                    <a:pt x="1222" y="3317"/>
                  </a:lnTo>
                  <a:lnTo>
                    <a:pt x="1222" y="33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23" name="Freeform 19">
              <a:extLst>
                <a:ext uri="{FF2B5EF4-FFF2-40B4-BE49-F238E27FC236}">
                  <a16:creationId xmlns:a16="http://schemas.microsoft.com/office/drawing/2014/main" id="{287982D9-0CD8-81FF-85DA-0E46C425C38A}"/>
                </a:ext>
              </a:extLst>
            </p:cNvPr>
            <p:cNvSpPr>
              <a:spLocks/>
            </p:cNvSpPr>
            <p:nvPr/>
          </p:nvSpPr>
          <p:spPr bwMode="auto">
            <a:xfrm>
              <a:off x="3673" y="2031"/>
              <a:ext cx="1253" cy="960"/>
            </a:xfrm>
            <a:custGeom>
              <a:avLst/>
              <a:gdLst>
                <a:gd name="T0" fmla="*/ 10 w 2506"/>
                <a:gd name="T1" fmla="*/ 1223 h 1920"/>
                <a:gd name="T2" fmla="*/ 0 w 2506"/>
                <a:gd name="T3" fmla="*/ 972 h 1920"/>
                <a:gd name="T4" fmla="*/ 253 w 2506"/>
                <a:gd name="T5" fmla="*/ 909 h 1920"/>
                <a:gd name="T6" fmla="*/ 274 w 2506"/>
                <a:gd name="T7" fmla="*/ 29 h 1920"/>
                <a:gd name="T8" fmla="*/ 918 w 2506"/>
                <a:gd name="T9" fmla="*/ 46 h 1920"/>
                <a:gd name="T10" fmla="*/ 1445 w 2506"/>
                <a:gd name="T11" fmla="*/ 80 h 1920"/>
                <a:gd name="T12" fmla="*/ 1800 w 2506"/>
                <a:gd name="T13" fmla="*/ 77 h 1920"/>
                <a:gd name="T14" fmla="*/ 1778 w 2506"/>
                <a:gd name="T15" fmla="*/ 748 h 1920"/>
                <a:gd name="T16" fmla="*/ 1956 w 2506"/>
                <a:gd name="T17" fmla="*/ 744 h 1920"/>
                <a:gd name="T18" fmla="*/ 2010 w 2506"/>
                <a:gd name="T19" fmla="*/ 0 h 1920"/>
                <a:gd name="T20" fmla="*/ 2506 w 2506"/>
                <a:gd name="T21" fmla="*/ 35 h 1920"/>
                <a:gd name="T22" fmla="*/ 2300 w 2506"/>
                <a:gd name="T23" fmla="*/ 1221 h 1920"/>
                <a:gd name="T24" fmla="*/ 2249 w 2506"/>
                <a:gd name="T25" fmla="*/ 1920 h 1920"/>
                <a:gd name="T26" fmla="*/ 19 w 2506"/>
                <a:gd name="T27" fmla="*/ 1689 h 1920"/>
                <a:gd name="T28" fmla="*/ 10 w 2506"/>
                <a:gd name="T29" fmla="*/ 1223 h 1920"/>
                <a:gd name="T30" fmla="*/ 10 w 2506"/>
                <a:gd name="T31" fmla="*/ 1223 h 1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06" h="1920">
                  <a:moveTo>
                    <a:pt x="10" y="1223"/>
                  </a:moveTo>
                  <a:lnTo>
                    <a:pt x="0" y="972"/>
                  </a:lnTo>
                  <a:lnTo>
                    <a:pt x="253" y="909"/>
                  </a:lnTo>
                  <a:lnTo>
                    <a:pt x="274" y="29"/>
                  </a:lnTo>
                  <a:lnTo>
                    <a:pt x="918" y="46"/>
                  </a:lnTo>
                  <a:lnTo>
                    <a:pt x="1445" y="80"/>
                  </a:lnTo>
                  <a:lnTo>
                    <a:pt x="1800" y="77"/>
                  </a:lnTo>
                  <a:lnTo>
                    <a:pt x="1778" y="748"/>
                  </a:lnTo>
                  <a:lnTo>
                    <a:pt x="1956" y="744"/>
                  </a:lnTo>
                  <a:lnTo>
                    <a:pt x="2010" y="0"/>
                  </a:lnTo>
                  <a:lnTo>
                    <a:pt x="2506" y="35"/>
                  </a:lnTo>
                  <a:lnTo>
                    <a:pt x="2300" y="1221"/>
                  </a:lnTo>
                  <a:lnTo>
                    <a:pt x="2249" y="1920"/>
                  </a:lnTo>
                  <a:lnTo>
                    <a:pt x="19" y="1689"/>
                  </a:lnTo>
                  <a:lnTo>
                    <a:pt x="10" y="1223"/>
                  </a:lnTo>
                  <a:lnTo>
                    <a:pt x="10" y="122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24" name="Freeform 20">
              <a:extLst>
                <a:ext uri="{FF2B5EF4-FFF2-40B4-BE49-F238E27FC236}">
                  <a16:creationId xmlns:a16="http://schemas.microsoft.com/office/drawing/2014/main" id="{3C790B4C-B7DB-01BA-08E0-0D1F9E77772D}"/>
                </a:ext>
              </a:extLst>
            </p:cNvPr>
            <p:cNvSpPr>
              <a:spLocks/>
            </p:cNvSpPr>
            <p:nvPr/>
          </p:nvSpPr>
          <p:spPr bwMode="auto">
            <a:xfrm>
              <a:off x="4044" y="1877"/>
              <a:ext cx="287" cy="309"/>
            </a:xfrm>
            <a:custGeom>
              <a:avLst/>
              <a:gdLst>
                <a:gd name="T0" fmla="*/ 72 w 574"/>
                <a:gd name="T1" fmla="*/ 98 h 617"/>
                <a:gd name="T2" fmla="*/ 0 w 574"/>
                <a:gd name="T3" fmla="*/ 277 h 617"/>
                <a:gd name="T4" fmla="*/ 5 w 574"/>
                <a:gd name="T5" fmla="*/ 412 h 617"/>
                <a:gd name="T6" fmla="*/ 57 w 574"/>
                <a:gd name="T7" fmla="*/ 530 h 617"/>
                <a:gd name="T8" fmla="*/ 62 w 574"/>
                <a:gd name="T9" fmla="*/ 532 h 617"/>
                <a:gd name="T10" fmla="*/ 70 w 574"/>
                <a:gd name="T11" fmla="*/ 537 h 617"/>
                <a:gd name="T12" fmla="*/ 81 w 574"/>
                <a:gd name="T13" fmla="*/ 547 h 617"/>
                <a:gd name="T14" fmla="*/ 93 w 574"/>
                <a:gd name="T15" fmla="*/ 555 h 617"/>
                <a:gd name="T16" fmla="*/ 110 w 574"/>
                <a:gd name="T17" fmla="*/ 566 h 617"/>
                <a:gd name="T18" fmla="*/ 129 w 574"/>
                <a:gd name="T19" fmla="*/ 574 h 617"/>
                <a:gd name="T20" fmla="*/ 150 w 574"/>
                <a:gd name="T21" fmla="*/ 585 h 617"/>
                <a:gd name="T22" fmla="*/ 171 w 574"/>
                <a:gd name="T23" fmla="*/ 593 h 617"/>
                <a:gd name="T24" fmla="*/ 194 w 574"/>
                <a:gd name="T25" fmla="*/ 602 h 617"/>
                <a:gd name="T26" fmla="*/ 218 w 574"/>
                <a:gd name="T27" fmla="*/ 608 h 617"/>
                <a:gd name="T28" fmla="*/ 247 w 574"/>
                <a:gd name="T29" fmla="*/ 614 h 617"/>
                <a:gd name="T30" fmla="*/ 273 w 574"/>
                <a:gd name="T31" fmla="*/ 617 h 617"/>
                <a:gd name="T32" fmla="*/ 302 w 574"/>
                <a:gd name="T33" fmla="*/ 617 h 617"/>
                <a:gd name="T34" fmla="*/ 330 w 574"/>
                <a:gd name="T35" fmla="*/ 615 h 617"/>
                <a:gd name="T36" fmla="*/ 361 w 574"/>
                <a:gd name="T37" fmla="*/ 612 h 617"/>
                <a:gd name="T38" fmla="*/ 387 w 574"/>
                <a:gd name="T39" fmla="*/ 600 h 617"/>
                <a:gd name="T40" fmla="*/ 414 w 574"/>
                <a:gd name="T41" fmla="*/ 591 h 617"/>
                <a:gd name="T42" fmla="*/ 435 w 574"/>
                <a:gd name="T43" fmla="*/ 576 h 617"/>
                <a:gd name="T44" fmla="*/ 458 w 574"/>
                <a:gd name="T45" fmla="*/ 564 h 617"/>
                <a:gd name="T46" fmla="*/ 475 w 574"/>
                <a:gd name="T47" fmla="*/ 549 h 617"/>
                <a:gd name="T48" fmla="*/ 490 w 574"/>
                <a:gd name="T49" fmla="*/ 532 h 617"/>
                <a:gd name="T50" fmla="*/ 503 w 574"/>
                <a:gd name="T51" fmla="*/ 517 h 617"/>
                <a:gd name="T52" fmla="*/ 519 w 574"/>
                <a:gd name="T53" fmla="*/ 503 h 617"/>
                <a:gd name="T54" fmla="*/ 526 w 574"/>
                <a:gd name="T55" fmla="*/ 488 h 617"/>
                <a:gd name="T56" fmla="*/ 536 w 574"/>
                <a:gd name="T57" fmla="*/ 473 h 617"/>
                <a:gd name="T58" fmla="*/ 540 w 574"/>
                <a:gd name="T59" fmla="*/ 460 h 617"/>
                <a:gd name="T60" fmla="*/ 547 w 574"/>
                <a:gd name="T61" fmla="*/ 448 h 617"/>
                <a:gd name="T62" fmla="*/ 551 w 574"/>
                <a:gd name="T63" fmla="*/ 439 h 617"/>
                <a:gd name="T64" fmla="*/ 555 w 574"/>
                <a:gd name="T65" fmla="*/ 431 h 617"/>
                <a:gd name="T66" fmla="*/ 557 w 574"/>
                <a:gd name="T67" fmla="*/ 425 h 617"/>
                <a:gd name="T68" fmla="*/ 559 w 574"/>
                <a:gd name="T69" fmla="*/ 425 h 617"/>
                <a:gd name="T70" fmla="*/ 574 w 574"/>
                <a:gd name="T71" fmla="*/ 292 h 617"/>
                <a:gd name="T72" fmla="*/ 519 w 574"/>
                <a:gd name="T73" fmla="*/ 138 h 617"/>
                <a:gd name="T74" fmla="*/ 515 w 574"/>
                <a:gd name="T75" fmla="*/ 136 h 617"/>
                <a:gd name="T76" fmla="*/ 509 w 574"/>
                <a:gd name="T77" fmla="*/ 127 h 617"/>
                <a:gd name="T78" fmla="*/ 500 w 574"/>
                <a:gd name="T79" fmla="*/ 115 h 617"/>
                <a:gd name="T80" fmla="*/ 488 w 574"/>
                <a:gd name="T81" fmla="*/ 100 h 617"/>
                <a:gd name="T82" fmla="*/ 473 w 574"/>
                <a:gd name="T83" fmla="*/ 81 h 617"/>
                <a:gd name="T84" fmla="*/ 454 w 574"/>
                <a:gd name="T85" fmla="*/ 64 h 617"/>
                <a:gd name="T86" fmla="*/ 431 w 574"/>
                <a:gd name="T87" fmla="*/ 47 h 617"/>
                <a:gd name="T88" fmla="*/ 406 w 574"/>
                <a:gd name="T89" fmla="*/ 32 h 617"/>
                <a:gd name="T90" fmla="*/ 378 w 574"/>
                <a:gd name="T91" fmla="*/ 17 h 617"/>
                <a:gd name="T92" fmla="*/ 346 w 574"/>
                <a:gd name="T93" fmla="*/ 7 h 617"/>
                <a:gd name="T94" fmla="*/ 310 w 574"/>
                <a:gd name="T95" fmla="*/ 0 h 617"/>
                <a:gd name="T96" fmla="*/ 273 w 574"/>
                <a:gd name="T97" fmla="*/ 0 h 617"/>
                <a:gd name="T98" fmla="*/ 232 w 574"/>
                <a:gd name="T99" fmla="*/ 5 h 617"/>
                <a:gd name="T100" fmla="*/ 188 w 574"/>
                <a:gd name="T101" fmla="*/ 19 h 617"/>
                <a:gd name="T102" fmla="*/ 140 w 574"/>
                <a:gd name="T103" fmla="*/ 39 h 617"/>
                <a:gd name="T104" fmla="*/ 93 w 574"/>
                <a:gd name="T105" fmla="*/ 74 h 617"/>
                <a:gd name="T106" fmla="*/ 72 w 574"/>
                <a:gd name="T107" fmla="*/ 98 h 617"/>
                <a:gd name="T108" fmla="*/ 72 w 574"/>
                <a:gd name="T109" fmla="*/ 98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74" h="617">
                  <a:moveTo>
                    <a:pt x="72" y="98"/>
                  </a:moveTo>
                  <a:lnTo>
                    <a:pt x="0" y="277"/>
                  </a:lnTo>
                  <a:lnTo>
                    <a:pt x="5" y="412"/>
                  </a:lnTo>
                  <a:lnTo>
                    <a:pt x="57" y="530"/>
                  </a:lnTo>
                  <a:lnTo>
                    <a:pt x="62" y="532"/>
                  </a:lnTo>
                  <a:lnTo>
                    <a:pt x="70" y="537"/>
                  </a:lnTo>
                  <a:lnTo>
                    <a:pt x="81" y="547"/>
                  </a:lnTo>
                  <a:lnTo>
                    <a:pt x="93" y="555"/>
                  </a:lnTo>
                  <a:lnTo>
                    <a:pt x="110" y="566"/>
                  </a:lnTo>
                  <a:lnTo>
                    <a:pt x="129" y="574"/>
                  </a:lnTo>
                  <a:lnTo>
                    <a:pt x="150" y="585"/>
                  </a:lnTo>
                  <a:lnTo>
                    <a:pt x="171" y="593"/>
                  </a:lnTo>
                  <a:lnTo>
                    <a:pt x="194" y="602"/>
                  </a:lnTo>
                  <a:lnTo>
                    <a:pt x="218" y="608"/>
                  </a:lnTo>
                  <a:lnTo>
                    <a:pt x="247" y="614"/>
                  </a:lnTo>
                  <a:lnTo>
                    <a:pt x="273" y="617"/>
                  </a:lnTo>
                  <a:lnTo>
                    <a:pt x="302" y="617"/>
                  </a:lnTo>
                  <a:lnTo>
                    <a:pt x="330" y="615"/>
                  </a:lnTo>
                  <a:lnTo>
                    <a:pt x="361" y="612"/>
                  </a:lnTo>
                  <a:lnTo>
                    <a:pt x="387" y="600"/>
                  </a:lnTo>
                  <a:lnTo>
                    <a:pt x="414" y="591"/>
                  </a:lnTo>
                  <a:lnTo>
                    <a:pt x="435" y="576"/>
                  </a:lnTo>
                  <a:lnTo>
                    <a:pt x="458" y="564"/>
                  </a:lnTo>
                  <a:lnTo>
                    <a:pt x="475" y="549"/>
                  </a:lnTo>
                  <a:lnTo>
                    <a:pt x="490" y="532"/>
                  </a:lnTo>
                  <a:lnTo>
                    <a:pt x="503" y="517"/>
                  </a:lnTo>
                  <a:lnTo>
                    <a:pt x="519" y="503"/>
                  </a:lnTo>
                  <a:lnTo>
                    <a:pt x="526" y="488"/>
                  </a:lnTo>
                  <a:lnTo>
                    <a:pt x="536" y="473"/>
                  </a:lnTo>
                  <a:lnTo>
                    <a:pt x="540" y="460"/>
                  </a:lnTo>
                  <a:lnTo>
                    <a:pt x="547" y="448"/>
                  </a:lnTo>
                  <a:lnTo>
                    <a:pt x="551" y="439"/>
                  </a:lnTo>
                  <a:lnTo>
                    <a:pt x="555" y="431"/>
                  </a:lnTo>
                  <a:lnTo>
                    <a:pt x="557" y="425"/>
                  </a:lnTo>
                  <a:lnTo>
                    <a:pt x="559" y="425"/>
                  </a:lnTo>
                  <a:lnTo>
                    <a:pt x="574" y="292"/>
                  </a:lnTo>
                  <a:lnTo>
                    <a:pt x="519" y="138"/>
                  </a:lnTo>
                  <a:lnTo>
                    <a:pt x="515" y="136"/>
                  </a:lnTo>
                  <a:lnTo>
                    <a:pt x="509" y="127"/>
                  </a:lnTo>
                  <a:lnTo>
                    <a:pt x="500" y="115"/>
                  </a:lnTo>
                  <a:lnTo>
                    <a:pt x="488" y="100"/>
                  </a:lnTo>
                  <a:lnTo>
                    <a:pt x="473" y="81"/>
                  </a:lnTo>
                  <a:lnTo>
                    <a:pt x="454" y="64"/>
                  </a:lnTo>
                  <a:lnTo>
                    <a:pt x="431" y="47"/>
                  </a:lnTo>
                  <a:lnTo>
                    <a:pt x="406" y="32"/>
                  </a:lnTo>
                  <a:lnTo>
                    <a:pt x="378" y="17"/>
                  </a:lnTo>
                  <a:lnTo>
                    <a:pt x="346" y="7"/>
                  </a:lnTo>
                  <a:lnTo>
                    <a:pt x="310" y="0"/>
                  </a:lnTo>
                  <a:lnTo>
                    <a:pt x="273" y="0"/>
                  </a:lnTo>
                  <a:lnTo>
                    <a:pt x="232" y="5"/>
                  </a:lnTo>
                  <a:lnTo>
                    <a:pt x="188" y="19"/>
                  </a:lnTo>
                  <a:lnTo>
                    <a:pt x="140" y="39"/>
                  </a:lnTo>
                  <a:lnTo>
                    <a:pt x="93" y="74"/>
                  </a:lnTo>
                  <a:lnTo>
                    <a:pt x="72" y="98"/>
                  </a:lnTo>
                  <a:lnTo>
                    <a:pt x="72" y="98"/>
                  </a:lnTo>
                  <a:close/>
                </a:path>
              </a:pathLst>
            </a:custGeom>
            <a:solidFill>
              <a:srgbClr val="0000B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25" name="Freeform 21">
              <a:extLst>
                <a:ext uri="{FF2B5EF4-FFF2-40B4-BE49-F238E27FC236}">
                  <a16:creationId xmlns:a16="http://schemas.microsoft.com/office/drawing/2014/main" id="{FFF23ADE-2682-F6F7-C493-9A80FDEED964}"/>
                </a:ext>
              </a:extLst>
            </p:cNvPr>
            <p:cNvSpPr>
              <a:spLocks/>
            </p:cNvSpPr>
            <p:nvPr/>
          </p:nvSpPr>
          <p:spPr bwMode="auto">
            <a:xfrm>
              <a:off x="3858" y="2090"/>
              <a:ext cx="26" cy="34"/>
            </a:xfrm>
            <a:custGeom>
              <a:avLst/>
              <a:gdLst>
                <a:gd name="T0" fmla="*/ 13 w 53"/>
                <a:gd name="T1" fmla="*/ 0 h 69"/>
                <a:gd name="T2" fmla="*/ 0 w 53"/>
                <a:gd name="T3" fmla="*/ 69 h 69"/>
                <a:gd name="T4" fmla="*/ 44 w 53"/>
                <a:gd name="T5" fmla="*/ 61 h 69"/>
                <a:gd name="T6" fmla="*/ 53 w 53"/>
                <a:gd name="T7" fmla="*/ 8 h 69"/>
                <a:gd name="T8" fmla="*/ 13 w 53"/>
                <a:gd name="T9" fmla="*/ 0 h 69"/>
                <a:gd name="T10" fmla="*/ 13 w 53"/>
                <a:gd name="T11" fmla="*/ 0 h 69"/>
              </a:gdLst>
              <a:ahLst/>
              <a:cxnLst>
                <a:cxn ang="0">
                  <a:pos x="T0" y="T1"/>
                </a:cxn>
                <a:cxn ang="0">
                  <a:pos x="T2" y="T3"/>
                </a:cxn>
                <a:cxn ang="0">
                  <a:pos x="T4" y="T5"/>
                </a:cxn>
                <a:cxn ang="0">
                  <a:pos x="T6" y="T7"/>
                </a:cxn>
                <a:cxn ang="0">
                  <a:pos x="T8" y="T9"/>
                </a:cxn>
                <a:cxn ang="0">
                  <a:pos x="T10" y="T11"/>
                </a:cxn>
              </a:cxnLst>
              <a:rect l="0" t="0" r="r" b="b"/>
              <a:pathLst>
                <a:path w="53" h="69">
                  <a:moveTo>
                    <a:pt x="13" y="0"/>
                  </a:moveTo>
                  <a:lnTo>
                    <a:pt x="0" y="69"/>
                  </a:lnTo>
                  <a:lnTo>
                    <a:pt x="44" y="61"/>
                  </a:lnTo>
                  <a:lnTo>
                    <a:pt x="53" y="8"/>
                  </a:lnTo>
                  <a:lnTo>
                    <a:pt x="13" y="0"/>
                  </a:lnTo>
                  <a:lnTo>
                    <a:pt x="13"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26" name="Freeform 22">
              <a:extLst>
                <a:ext uri="{FF2B5EF4-FFF2-40B4-BE49-F238E27FC236}">
                  <a16:creationId xmlns:a16="http://schemas.microsoft.com/office/drawing/2014/main" id="{4F04FF7D-06D9-BCB0-2DFD-1035629229E8}"/>
                </a:ext>
              </a:extLst>
            </p:cNvPr>
            <p:cNvSpPr>
              <a:spLocks/>
            </p:cNvSpPr>
            <p:nvPr/>
          </p:nvSpPr>
          <p:spPr bwMode="auto">
            <a:xfrm>
              <a:off x="4042" y="1877"/>
              <a:ext cx="195" cy="312"/>
            </a:xfrm>
            <a:custGeom>
              <a:avLst/>
              <a:gdLst>
                <a:gd name="T0" fmla="*/ 61 w 390"/>
                <a:gd name="T1" fmla="*/ 104 h 623"/>
                <a:gd name="T2" fmla="*/ 144 w 390"/>
                <a:gd name="T3" fmla="*/ 58 h 623"/>
                <a:gd name="T4" fmla="*/ 260 w 390"/>
                <a:gd name="T5" fmla="*/ 0 h 623"/>
                <a:gd name="T6" fmla="*/ 304 w 390"/>
                <a:gd name="T7" fmla="*/ 43 h 623"/>
                <a:gd name="T8" fmla="*/ 205 w 390"/>
                <a:gd name="T9" fmla="*/ 230 h 623"/>
                <a:gd name="T10" fmla="*/ 258 w 390"/>
                <a:gd name="T11" fmla="*/ 307 h 623"/>
                <a:gd name="T12" fmla="*/ 390 w 390"/>
                <a:gd name="T13" fmla="*/ 412 h 623"/>
                <a:gd name="T14" fmla="*/ 382 w 390"/>
                <a:gd name="T15" fmla="*/ 513 h 623"/>
                <a:gd name="T16" fmla="*/ 329 w 390"/>
                <a:gd name="T17" fmla="*/ 623 h 623"/>
                <a:gd name="T18" fmla="*/ 161 w 390"/>
                <a:gd name="T19" fmla="*/ 606 h 623"/>
                <a:gd name="T20" fmla="*/ 122 w 390"/>
                <a:gd name="T21" fmla="*/ 572 h 623"/>
                <a:gd name="T22" fmla="*/ 201 w 390"/>
                <a:gd name="T23" fmla="*/ 374 h 623"/>
                <a:gd name="T24" fmla="*/ 198 w 390"/>
                <a:gd name="T25" fmla="*/ 344 h 623"/>
                <a:gd name="T26" fmla="*/ 0 w 390"/>
                <a:gd name="T27" fmla="*/ 304 h 623"/>
                <a:gd name="T28" fmla="*/ 61 w 390"/>
                <a:gd name="T29" fmla="*/ 104 h 623"/>
                <a:gd name="T30" fmla="*/ 61 w 390"/>
                <a:gd name="T31" fmla="*/ 104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0" h="623">
                  <a:moveTo>
                    <a:pt x="61" y="104"/>
                  </a:moveTo>
                  <a:lnTo>
                    <a:pt x="144" y="58"/>
                  </a:lnTo>
                  <a:lnTo>
                    <a:pt x="260" y="0"/>
                  </a:lnTo>
                  <a:lnTo>
                    <a:pt x="304" y="43"/>
                  </a:lnTo>
                  <a:lnTo>
                    <a:pt x="205" y="230"/>
                  </a:lnTo>
                  <a:lnTo>
                    <a:pt x="258" y="307"/>
                  </a:lnTo>
                  <a:lnTo>
                    <a:pt x="390" y="412"/>
                  </a:lnTo>
                  <a:lnTo>
                    <a:pt x="382" y="513"/>
                  </a:lnTo>
                  <a:lnTo>
                    <a:pt x="329" y="623"/>
                  </a:lnTo>
                  <a:lnTo>
                    <a:pt x="161" y="606"/>
                  </a:lnTo>
                  <a:lnTo>
                    <a:pt x="122" y="572"/>
                  </a:lnTo>
                  <a:lnTo>
                    <a:pt x="201" y="374"/>
                  </a:lnTo>
                  <a:lnTo>
                    <a:pt x="198" y="344"/>
                  </a:lnTo>
                  <a:lnTo>
                    <a:pt x="0" y="304"/>
                  </a:lnTo>
                  <a:lnTo>
                    <a:pt x="61" y="104"/>
                  </a:lnTo>
                  <a:lnTo>
                    <a:pt x="61" y="104"/>
                  </a:lnTo>
                  <a:close/>
                </a:path>
              </a:pathLst>
            </a:custGeom>
            <a:solidFill>
              <a:srgbClr val="64B86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27" name="Freeform 23">
              <a:extLst>
                <a:ext uri="{FF2B5EF4-FFF2-40B4-BE49-F238E27FC236}">
                  <a16:creationId xmlns:a16="http://schemas.microsoft.com/office/drawing/2014/main" id="{C89979FE-041A-FD13-EB3A-12A03C8CD7AD}"/>
                </a:ext>
              </a:extLst>
            </p:cNvPr>
            <p:cNvSpPr>
              <a:spLocks/>
            </p:cNvSpPr>
            <p:nvPr/>
          </p:nvSpPr>
          <p:spPr bwMode="auto">
            <a:xfrm>
              <a:off x="3907" y="2097"/>
              <a:ext cx="26" cy="34"/>
            </a:xfrm>
            <a:custGeom>
              <a:avLst/>
              <a:gdLst>
                <a:gd name="T0" fmla="*/ 13 w 51"/>
                <a:gd name="T1" fmla="*/ 0 h 68"/>
                <a:gd name="T2" fmla="*/ 0 w 51"/>
                <a:gd name="T3" fmla="*/ 68 h 68"/>
                <a:gd name="T4" fmla="*/ 42 w 51"/>
                <a:gd name="T5" fmla="*/ 57 h 68"/>
                <a:gd name="T6" fmla="*/ 51 w 51"/>
                <a:gd name="T7" fmla="*/ 7 h 68"/>
                <a:gd name="T8" fmla="*/ 13 w 51"/>
                <a:gd name="T9" fmla="*/ 0 h 68"/>
                <a:gd name="T10" fmla="*/ 13 w 51"/>
                <a:gd name="T11" fmla="*/ 0 h 68"/>
              </a:gdLst>
              <a:ahLst/>
              <a:cxnLst>
                <a:cxn ang="0">
                  <a:pos x="T0" y="T1"/>
                </a:cxn>
                <a:cxn ang="0">
                  <a:pos x="T2" y="T3"/>
                </a:cxn>
                <a:cxn ang="0">
                  <a:pos x="T4" y="T5"/>
                </a:cxn>
                <a:cxn ang="0">
                  <a:pos x="T6" y="T7"/>
                </a:cxn>
                <a:cxn ang="0">
                  <a:pos x="T8" y="T9"/>
                </a:cxn>
                <a:cxn ang="0">
                  <a:pos x="T10" y="T11"/>
                </a:cxn>
              </a:cxnLst>
              <a:rect l="0" t="0" r="r" b="b"/>
              <a:pathLst>
                <a:path w="51" h="68">
                  <a:moveTo>
                    <a:pt x="13" y="0"/>
                  </a:moveTo>
                  <a:lnTo>
                    <a:pt x="0" y="68"/>
                  </a:lnTo>
                  <a:lnTo>
                    <a:pt x="42" y="57"/>
                  </a:lnTo>
                  <a:lnTo>
                    <a:pt x="51" y="7"/>
                  </a:lnTo>
                  <a:lnTo>
                    <a:pt x="13" y="0"/>
                  </a:lnTo>
                  <a:lnTo>
                    <a:pt x="13"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28" name="Freeform 24">
              <a:extLst>
                <a:ext uri="{FF2B5EF4-FFF2-40B4-BE49-F238E27FC236}">
                  <a16:creationId xmlns:a16="http://schemas.microsoft.com/office/drawing/2014/main" id="{BC6317ED-3298-EB97-3843-5058BFDFB133}"/>
                </a:ext>
              </a:extLst>
            </p:cNvPr>
            <p:cNvSpPr>
              <a:spLocks/>
            </p:cNvSpPr>
            <p:nvPr/>
          </p:nvSpPr>
          <p:spPr bwMode="auto">
            <a:xfrm>
              <a:off x="3956" y="2103"/>
              <a:ext cx="26" cy="35"/>
            </a:xfrm>
            <a:custGeom>
              <a:avLst/>
              <a:gdLst>
                <a:gd name="T0" fmla="*/ 11 w 51"/>
                <a:gd name="T1" fmla="*/ 0 h 70"/>
                <a:gd name="T2" fmla="*/ 0 w 51"/>
                <a:gd name="T3" fmla="*/ 70 h 70"/>
                <a:gd name="T4" fmla="*/ 44 w 51"/>
                <a:gd name="T5" fmla="*/ 61 h 70"/>
                <a:gd name="T6" fmla="*/ 51 w 51"/>
                <a:gd name="T7" fmla="*/ 13 h 70"/>
                <a:gd name="T8" fmla="*/ 11 w 51"/>
                <a:gd name="T9" fmla="*/ 0 h 70"/>
                <a:gd name="T10" fmla="*/ 11 w 51"/>
                <a:gd name="T11" fmla="*/ 0 h 70"/>
              </a:gdLst>
              <a:ahLst/>
              <a:cxnLst>
                <a:cxn ang="0">
                  <a:pos x="T0" y="T1"/>
                </a:cxn>
                <a:cxn ang="0">
                  <a:pos x="T2" y="T3"/>
                </a:cxn>
                <a:cxn ang="0">
                  <a:pos x="T4" y="T5"/>
                </a:cxn>
                <a:cxn ang="0">
                  <a:pos x="T6" y="T7"/>
                </a:cxn>
                <a:cxn ang="0">
                  <a:pos x="T8" y="T9"/>
                </a:cxn>
                <a:cxn ang="0">
                  <a:pos x="T10" y="T11"/>
                </a:cxn>
              </a:cxnLst>
              <a:rect l="0" t="0" r="r" b="b"/>
              <a:pathLst>
                <a:path w="51" h="70">
                  <a:moveTo>
                    <a:pt x="11" y="0"/>
                  </a:moveTo>
                  <a:lnTo>
                    <a:pt x="0" y="70"/>
                  </a:lnTo>
                  <a:lnTo>
                    <a:pt x="44" y="61"/>
                  </a:lnTo>
                  <a:lnTo>
                    <a:pt x="51" y="13"/>
                  </a:lnTo>
                  <a:lnTo>
                    <a:pt x="11" y="0"/>
                  </a:lnTo>
                  <a:lnTo>
                    <a:pt x="11"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29" name="Freeform 25">
              <a:extLst>
                <a:ext uri="{FF2B5EF4-FFF2-40B4-BE49-F238E27FC236}">
                  <a16:creationId xmlns:a16="http://schemas.microsoft.com/office/drawing/2014/main" id="{0A23F242-94B6-EF54-8C62-C73C99E0FDB9}"/>
                </a:ext>
              </a:extLst>
            </p:cNvPr>
            <p:cNvSpPr>
              <a:spLocks/>
            </p:cNvSpPr>
            <p:nvPr/>
          </p:nvSpPr>
          <p:spPr bwMode="auto">
            <a:xfrm>
              <a:off x="4005" y="2110"/>
              <a:ext cx="26" cy="36"/>
            </a:xfrm>
            <a:custGeom>
              <a:avLst/>
              <a:gdLst>
                <a:gd name="T0" fmla="*/ 13 w 51"/>
                <a:gd name="T1" fmla="*/ 0 h 72"/>
                <a:gd name="T2" fmla="*/ 0 w 51"/>
                <a:gd name="T3" fmla="*/ 72 h 72"/>
                <a:gd name="T4" fmla="*/ 43 w 51"/>
                <a:gd name="T5" fmla="*/ 61 h 72"/>
                <a:gd name="T6" fmla="*/ 51 w 51"/>
                <a:gd name="T7" fmla="*/ 12 h 72"/>
                <a:gd name="T8" fmla="*/ 13 w 51"/>
                <a:gd name="T9" fmla="*/ 0 h 72"/>
                <a:gd name="T10" fmla="*/ 13 w 51"/>
                <a:gd name="T11" fmla="*/ 0 h 72"/>
              </a:gdLst>
              <a:ahLst/>
              <a:cxnLst>
                <a:cxn ang="0">
                  <a:pos x="T0" y="T1"/>
                </a:cxn>
                <a:cxn ang="0">
                  <a:pos x="T2" y="T3"/>
                </a:cxn>
                <a:cxn ang="0">
                  <a:pos x="T4" y="T5"/>
                </a:cxn>
                <a:cxn ang="0">
                  <a:pos x="T6" y="T7"/>
                </a:cxn>
                <a:cxn ang="0">
                  <a:pos x="T8" y="T9"/>
                </a:cxn>
                <a:cxn ang="0">
                  <a:pos x="T10" y="T11"/>
                </a:cxn>
              </a:cxnLst>
              <a:rect l="0" t="0" r="r" b="b"/>
              <a:pathLst>
                <a:path w="51" h="72">
                  <a:moveTo>
                    <a:pt x="13" y="0"/>
                  </a:moveTo>
                  <a:lnTo>
                    <a:pt x="0" y="72"/>
                  </a:lnTo>
                  <a:lnTo>
                    <a:pt x="43" y="61"/>
                  </a:lnTo>
                  <a:lnTo>
                    <a:pt x="51" y="12"/>
                  </a:lnTo>
                  <a:lnTo>
                    <a:pt x="13" y="0"/>
                  </a:lnTo>
                  <a:lnTo>
                    <a:pt x="13"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30" name="Freeform 26">
              <a:extLst>
                <a:ext uri="{FF2B5EF4-FFF2-40B4-BE49-F238E27FC236}">
                  <a16:creationId xmlns:a16="http://schemas.microsoft.com/office/drawing/2014/main" id="{D6106998-AECD-5B7E-3C0E-D83EB809F597}"/>
                </a:ext>
              </a:extLst>
            </p:cNvPr>
            <p:cNvSpPr>
              <a:spLocks/>
            </p:cNvSpPr>
            <p:nvPr/>
          </p:nvSpPr>
          <p:spPr bwMode="auto">
            <a:xfrm>
              <a:off x="4054" y="2117"/>
              <a:ext cx="26" cy="34"/>
            </a:xfrm>
            <a:custGeom>
              <a:avLst/>
              <a:gdLst>
                <a:gd name="T0" fmla="*/ 11 w 51"/>
                <a:gd name="T1" fmla="*/ 0 h 69"/>
                <a:gd name="T2" fmla="*/ 0 w 51"/>
                <a:gd name="T3" fmla="*/ 69 h 69"/>
                <a:gd name="T4" fmla="*/ 43 w 51"/>
                <a:gd name="T5" fmla="*/ 61 h 69"/>
                <a:gd name="T6" fmla="*/ 51 w 51"/>
                <a:gd name="T7" fmla="*/ 12 h 69"/>
                <a:gd name="T8" fmla="*/ 11 w 51"/>
                <a:gd name="T9" fmla="*/ 0 h 69"/>
                <a:gd name="T10" fmla="*/ 11 w 51"/>
                <a:gd name="T11" fmla="*/ 0 h 69"/>
              </a:gdLst>
              <a:ahLst/>
              <a:cxnLst>
                <a:cxn ang="0">
                  <a:pos x="T0" y="T1"/>
                </a:cxn>
                <a:cxn ang="0">
                  <a:pos x="T2" y="T3"/>
                </a:cxn>
                <a:cxn ang="0">
                  <a:pos x="T4" y="T5"/>
                </a:cxn>
                <a:cxn ang="0">
                  <a:pos x="T6" y="T7"/>
                </a:cxn>
                <a:cxn ang="0">
                  <a:pos x="T8" y="T9"/>
                </a:cxn>
                <a:cxn ang="0">
                  <a:pos x="T10" y="T11"/>
                </a:cxn>
              </a:cxnLst>
              <a:rect l="0" t="0" r="r" b="b"/>
              <a:pathLst>
                <a:path w="51" h="69">
                  <a:moveTo>
                    <a:pt x="11" y="0"/>
                  </a:moveTo>
                  <a:lnTo>
                    <a:pt x="0" y="69"/>
                  </a:lnTo>
                  <a:lnTo>
                    <a:pt x="43" y="61"/>
                  </a:lnTo>
                  <a:lnTo>
                    <a:pt x="51" y="12"/>
                  </a:lnTo>
                  <a:lnTo>
                    <a:pt x="11" y="0"/>
                  </a:lnTo>
                  <a:lnTo>
                    <a:pt x="11"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31" name="Freeform 27">
              <a:extLst>
                <a:ext uri="{FF2B5EF4-FFF2-40B4-BE49-F238E27FC236}">
                  <a16:creationId xmlns:a16="http://schemas.microsoft.com/office/drawing/2014/main" id="{1CF0E1BF-0A3D-C17A-05FB-1A6228A3B0DA}"/>
                </a:ext>
              </a:extLst>
            </p:cNvPr>
            <p:cNvSpPr>
              <a:spLocks/>
            </p:cNvSpPr>
            <p:nvPr/>
          </p:nvSpPr>
          <p:spPr bwMode="auto">
            <a:xfrm>
              <a:off x="3864" y="2150"/>
              <a:ext cx="24" cy="34"/>
            </a:xfrm>
            <a:custGeom>
              <a:avLst/>
              <a:gdLst>
                <a:gd name="T0" fmla="*/ 8 w 48"/>
                <a:gd name="T1" fmla="*/ 0 h 69"/>
                <a:gd name="T2" fmla="*/ 0 w 48"/>
                <a:gd name="T3" fmla="*/ 69 h 69"/>
                <a:gd name="T4" fmla="*/ 44 w 48"/>
                <a:gd name="T5" fmla="*/ 61 h 69"/>
                <a:gd name="T6" fmla="*/ 48 w 48"/>
                <a:gd name="T7" fmla="*/ 11 h 69"/>
                <a:gd name="T8" fmla="*/ 8 w 48"/>
                <a:gd name="T9" fmla="*/ 0 h 69"/>
                <a:gd name="T10" fmla="*/ 8 w 48"/>
                <a:gd name="T11" fmla="*/ 0 h 69"/>
              </a:gdLst>
              <a:ahLst/>
              <a:cxnLst>
                <a:cxn ang="0">
                  <a:pos x="T0" y="T1"/>
                </a:cxn>
                <a:cxn ang="0">
                  <a:pos x="T2" y="T3"/>
                </a:cxn>
                <a:cxn ang="0">
                  <a:pos x="T4" y="T5"/>
                </a:cxn>
                <a:cxn ang="0">
                  <a:pos x="T6" y="T7"/>
                </a:cxn>
                <a:cxn ang="0">
                  <a:pos x="T8" y="T9"/>
                </a:cxn>
                <a:cxn ang="0">
                  <a:pos x="T10" y="T11"/>
                </a:cxn>
              </a:cxnLst>
              <a:rect l="0" t="0" r="r" b="b"/>
              <a:pathLst>
                <a:path w="48" h="69">
                  <a:moveTo>
                    <a:pt x="8" y="0"/>
                  </a:moveTo>
                  <a:lnTo>
                    <a:pt x="0" y="69"/>
                  </a:lnTo>
                  <a:lnTo>
                    <a:pt x="44" y="61"/>
                  </a:lnTo>
                  <a:lnTo>
                    <a:pt x="48" y="11"/>
                  </a:lnTo>
                  <a:lnTo>
                    <a:pt x="8" y="0"/>
                  </a:lnTo>
                  <a:lnTo>
                    <a:pt x="8"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32" name="Freeform 28">
              <a:extLst>
                <a:ext uri="{FF2B5EF4-FFF2-40B4-BE49-F238E27FC236}">
                  <a16:creationId xmlns:a16="http://schemas.microsoft.com/office/drawing/2014/main" id="{0498AEB8-939D-4FD8-802A-D37066274AA6}"/>
                </a:ext>
              </a:extLst>
            </p:cNvPr>
            <p:cNvSpPr>
              <a:spLocks/>
            </p:cNvSpPr>
            <p:nvPr/>
          </p:nvSpPr>
          <p:spPr bwMode="auto">
            <a:xfrm>
              <a:off x="3914" y="2156"/>
              <a:ext cx="23" cy="36"/>
            </a:xfrm>
            <a:custGeom>
              <a:avLst/>
              <a:gdLst>
                <a:gd name="T0" fmla="*/ 8 w 48"/>
                <a:gd name="T1" fmla="*/ 0 h 73"/>
                <a:gd name="T2" fmla="*/ 0 w 48"/>
                <a:gd name="T3" fmla="*/ 73 h 73"/>
                <a:gd name="T4" fmla="*/ 42 w 48"/>
                <a:gd name="T5" fmla="*/ 59 h 73"/>
                <a:gd name="T6" fmla="*/ 48 w 48"/>
                <a:gd name="T7" fmla="*/ 12 h 73"/>
                <a:gd name="T8" fmla="*/ 8 w 48"/>
                <a:gd name="T9" fmla="*/ 0 h 73"/>
                <a:gd name="T10" fmla="*/ 8 w 48"/>
                <a:gd name="T11" fmla="*/ 0 h 73"/>
              </a:gdLst>
              <a:ahLst/>
              <a:cxnLst>
                <a:cxn ang="0">
                  <a:pos x="T0" y="T1"/>
                </a:cxn>
                <a:cxn ang="0">
                  <a:pos x="T2" y="T3"/>
                </a:cxn>
                <a:cxn ang="0">
                  <a:pos x="T4" y="T5"/>
                </a:cxn>
                <a:cxn ang="0">
                  <a:pos x="T6" y="T7"/>
                </a:cxn>
                <a:cxn ang="0">
                  <a:pos x="T8" y="T9"/>
                </a:cxn>
                <a:cxn ang="0">
                  <a:pos x="T10" y="T11"/>
                </a:cxn>
              </a:cxnLst>
              <a:rect l="0" t="0" r="r" b="b"/>
              <a:pathLst>
                <a:path w="48" h="73">
                  <a:moveTo>
                    <a:pt x="8" y="0"/>
                  </a:moveTo>
                  <a:lnTo>
                    <a:pt x="0" y="73"/>
                  </a:lnTo>
                  <a:lnTo>
                    <a:pt x="42" y="59"/>
                  </a:lnTo>
                  <a:lnTo>
                    <a:pt x="48" y="12"/>
                  </a:lnTo>
                  <a:lnTo>
                    <a:pt x="8" y="0"/>
                  </a:lnTo>
                  <a:lnTo>
                    <a:pt x="8"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33" name="Freeform 29">
              <a:extLst>
                <a:ext uri="{FF2B5EF4-FFF2-40B4-BE49-F238E27FC236}">
                  <a16:creationId xmlns:a16="http://schemas.microsoft.com/office/drawing/2014/main" id="{81D8619E-65A4-DAE0-38A6-3DCF52C7A5FC}"/>
                </a:ext>
              </a:extLst>
            </p:cNvPr>
            <p:cNvSpPr>
              <a:spLocks/>
            </p:cNvSpPr>
            <p:nvPr/>
          </p:nvSpPr>
          <p:spPr bwMode="auto">
            <a:xfrm>
              <a:off x="3960" y="2163"/>
              <a:ext cx="27" cy="35"/>
            </a:xfrm>
            <a:custGeom>
              <a:avLst/>
              <a:gdLst>
                <a:gd name="T0" fmla="*/ 14 w 54"/>
                <a:gd name="T1" fmla="*/ 0 h 70"/>
                <a:gd name="T2" fmla="*/ 0 w 54"/>
                <a:gd name="T3" fmla="*/ 70 h 70"/>
                <a:gd name="T4" fmla="*/ 48 w 54"/>
                <a:gd name="T5" fmla="*/ 61 h 70"/>
                <a:gd name="T6" fmla="*/ 54 w 54"/>
                <a:gd name="T7" fmla="*/ 13 h 70"/>
                <a:gd name="T8" fmla="*/ 14 w 54"/>
                <a:gd name="T9" fmla="*/ 0 h 70"/>
                <a:gd name="T10" fmla="*/ 14 w 54"/>
                <a:gd name="T11" fmla="*/ 0 h 70"/>
              </a:gdLst>
              <a:ahLst/>
              <a:cxnLst>
                <a:cxn ang="0">
                  <a:pos x="T0" y="T1"/>
                </a:cxn>
                <a:cxn ang="0">
                  <a:pos x="T2" y="T3"/>
                </a:cxn>
                <a:cxn ang="0">
                  <a:pos x="T4" y="T5"/>
                </a:cxn>
                <a:cxn ang="0">
                  <a:pos x="T6" y="T7"/>
                </a:cxn>
                <a:cxn ang="0">
                  <a:pos x="T8" y="T9"/>
                </a:cxn>
                <a:cxn ang="0">
                  <a:pos x="T10" y="T11"/>
                </a:cxn>
              </a:cxnLst>
              <a:rect l="0" t="0" r="r" b="b"/>
              <a:pathLst>
                <a:path w="54" h="70">
                  <a:moveTo>
                    <a:pt x="14" y="0"/>
                  </a:moveTo>
                  <a:lnTo>
                    <a:pt x="0" y="70"/>
                  </a:lnTo>
                  <a:lnTo>
                    <a:pt x="48" y="61"/>
                  </a:lnTo>
                  <a:lnTo>
                    <a:pt x="54" y="13"/>
                  </a:lnTo>
                  <a:lnTo>
                    <a:pt x="14" y="0"/>
                  </a:lnTo>
                  <a:lnTo>
                    <a:pt x="14"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34" name="Freeform 30">
              <a:extLst>
                <a:ext uri="{FF2B5EF4-FFF2-40B4-BE49-F238E27FC236}">
                  <a16:creationId xmlns:a16="http://schemas.microsoft.com/office/drawing/2014/main" id="{72B809CB-5B68-8636-F9A3-EE822A2B1415}"/>
                </a:ext>
              </a:extLst>
            </p:cNvPr>
            <p:cNvSpPr>
              <a:spLocks/>
            </p:cNvSpPr>
            <p:nvPr/>
          </p:nvSpPr>
          <p:spPr bwMode="auto">
            <a:xfrm>
              <a:off x="4010" y="2170"/>
              <a:ext cx="26" cy="36"/>
            </a:xfrm>
            <a:custGeom>
              <a:avLst/>
              <a:gdLst>
                <a:gd name="T0" fmla="*/ 14 w 53"/>
                <a:gd name="T1" fmla="*/ 0 h 70"/>
                <a:gd name="T2" fmla="*/ 0 w 53"/>
                <a:gd name="T3" fmla="*/ 70 h 70"/>
                <a:gd name="T4" fmla="*/ 46 w 53"/>
                <a:gd name="T5" fmla="*/ 59 h 70"/>
                <a:gd name="T6" fmla="*/ 53 w 53"/>
                <a:gd name="T7" fmla="*/ 9 h 70"/>
                <a:gd name="T8" fmla="*/ 14 w 53"/>
                <a:gd name="T9" fmla="*/ 0 h 70"/>
                <a:gd name="T10" fmla="*/ 14 w 53"/>
                <a:gd name="T11" fmla="*/ 0 h 70"/>
              </a:gdLst>
              <a:ahLst/>
              <a:cxnLst>
                <a:cxn ang="0">
                  <a:pos x="T0" y="T1"/>
                </a:cxn>
                <a:cxn ang="0">
                  <a:pos x="T2" y="T3"/>
                </a:cxn>
                <a:cxn ang="0">
                  <a:pos x="T4" y="T5"/>
                </a:cxn>
                <a:cxn ang="0">
                  <a:pos x="T6" y="T7"/>
                </a:cxn>
                <a:cxn ang="0">
                  <a:pos x="T8" y="T9"/>
                </a:cxn>
                <a:cxn ang="0">
                  <a:pos x="T10" y="T11"/>
                </a:cxn>
              </a:cxnLst>
              <a:rect l="0" t="0" r="r" b="b"/>
              <a:pathLst>
                <a:path w="53" h="70">
                  <a:moveTo>
                    <a:pt x="14" y="0"/>
                  </a:moveTo>
                  <a:lnTo>
                    <a:pt x="0" y="70"/>
                  </a:lnTo>
                  <a:lnTo>
                    <a:pt x="46" y="59"/>
                  </a:lnTo>
                  <a:lnTo>
                    <a:pt x="53" y="9"/>
                  </a:lnTo>
                  <a:lnTo>
                    <a:pt x="14" y="0"/>
                  </a:lnTo>
                  <a:lnTo>
                    <a:pt x="14"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35" name="Freeform 31">
              <a:extLst>
                <a:ext uri="{FF2B5EF4-FFF2-40B4-BE49-F238E27FC236}">
                  <a16:creationId xmlns:a16="http://schemas.microsoft.com/office/drawing/2014/main" id="{4C8DDBAD-99FF-86ED-68D5-F38506B93EEE}"/>
                </a:ext>
              </a:extLst>
            </p:cNvPr>
            <p:cNvSpPr>
              <a:spLocks/>
            </p:cNvSpPr>
            <p:nvPr/>
          </p:nvSpPr>
          <p:spPr bwMode="auto">
            <a:xfrm>
              <a:off x="4059" y="2176"/>
              <a:ext cx="26" cy="37"/>
            </a:xfrm>
            <a:custGeom>
              <a:avLst/>
              <a:gdLst>
                <a:gd name="T0" fmla="*/ 12 w 51"/>
                <a:gd name="T1" fmla="*/ 0 h 74"/>
                <a:gd name="T2" fmla="*/ 0 w 51"/>
                <a:gd name="T3" fmla="*/ 74 h 74"/>
                <a:gd name="T4" fmla="*/ 46 w 51"/>
                <a:gd name="T5" fmla="*/ 63 h 74"/>
                <a:gd name="T6" fmla="*/ 51 w 51"/>
                <a:gd name="T7" fmla="*/ 14 h 74"/>
                <a:gd name="T8" fmla="*/ 12 w 51"/>
                <a:gd name="T9" fmla="*/ 0 h 74"/>
                <a:gd name="T10" fmla="*/ 12 w 51"/>
                <a:gd name="T11" fmla="*/ 0 h 74"/>
              </a:gdLst>
              <a:ahLst/>
              <a:cxnLst>
                <a:cxn ang="0">
                  <a:pos x="T0" y="T1"/>
                </a:cxn>
                <a:cxn ang="0">
                  <a:pos x="T2" y="T3"/>
                </a:cxn>
                <a:cxn ang="0">
                  <a:pos x="T4" y="T5"/>
                </a:cxn>
                <a:cxn ang="0">
                  <a:pos x="T6" y="T7"/>
                </a:cxn>
                <a:cxn ang="0">
                  <a:pos x="T8" y="T9"/>
                </a:cxn>
                <a:cxn ang="0">
                  <a:pos x="T10" y="T11"/>
                </a:cxn>
              </a:cxnLst>
              <a:rect l="0" t="0" r="r" b="b"/>
              <a:pathLst>
                <a:path w="51" h="74">
                  <a:moveTo>
                    <a:pt x="12" y="0"/>
                  </a:moveTo>
                  <a:lnTo>
                    <a:pt x="0" y="74"/>
                  </a:lnTo>
                  <a:lnTo>
                    <a:pt x="46" y="63"/>
                  </a:lnTo>
                  <a:lnTo>
                    <a:pt x="51" y="14"/>
                  </a:lnTo>
                  <a:lnTo>
                    <a:pt x="12" y="0"/>
                  </a:lnTo>
                  <a:lnTo>
                    <a:pt x="12"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36" name="Freeform 32">
              <a:extLst>
                <a:ext uri="{FF2B5EF4-FFF2-40B4-BE49-F238E27FC236}">
                  <a16:creationId xmlns:a16="http://schemas.microsoft.com/office/drawing/2014/main" id="{BCC2E6DA-42B6-6A62-0692-01FC5BD03E96}"/>
                </a:ext>
              </a:extLst>
            </p:cNvPr>
            <p:cNvSpPr>
              <a:spLocks/>
            </p:cNvSpPr>
            <p:nvPr/>
          </p:nvSpPr>
          <p:spPr bwMode="auto">
            <a:xfrm>
              <a:off x="3868" y="2208"/>
              <a:ext cx="27" cy="38"/>
            </a:xfrm>
            <a:custGeom>
              <a:avLst/>
              <a:gdLst>
                <a:gd name="T0" fmla="*/ 11 w 53"/>
                <a:gd name="T1" fmla="*/ 0 h 74"/>
                <a:gd name="T2" fmla="*/ 0 w 53"/>
                <a:gd name="T3" fmla="*/ 74 h 74"/>
                <a:gd name="T4" fmla="*/ 44 w 53"/>
                <a:gd name="T5" fmla="*/ 63 h 74"/>
                <a:gd name="T6" fmla="*/ 53 w 53"/>
                <a:gd name="T7" fmla="*/ 13 h 74"/>
                <a:gd name="T8" fmla="*/ 11 w 53"/>
                <a:gd name="T9" fmla="*/ 0 h 74"/>
                <a:gd name="T10" fmla="*/ 11 w 53"/>
                <a:gd name="T11" fmla="*/ 0 h 74"/>
              </a:gdLst>
              <a:ahLst/>
              <a:cxnLst>
                <a:cxn ang="0">
                  <a:pos x="T0" y="T1"/>
                </a:cxn>
                <a:cxn ang="0">
                  <a:pos x="T2" y="T3"/>
                </a:cxn>
                <a:cxn ang="0">
                  <a:pos x="T4" y="T5"/>
                </a:cxn>
                <a:cxn ang="0">
                  <a:pos x="T6" y="T7"/>
                </a:cxn>
                <a:cxn ang="0">
                  <a:pos x="T8" y="T9"/>
                </a:cxn>
                <a:cxn ang="0">
                  <a:pos x="T10" y="T11"/>
                </a:cxn>
              </a:cxnLst>
              <a:rect l="0" t="0" r="r" b="b"/>
              <a:pathLst>
                <a:path w="53" h="74">
                  <a:moveTo>
                    <a:pt x="11" y="0"/>
                  </a:moveTo>
                  <a:lnTo>
                    <a:pt x="0" y="74"/>
                  </a:lnTo>
                  <a:lnTo>
                    <a:pt x="44" y="63"/>
                  </a:lnTo>
                  <a:lnTo>
                    <a:pt x="53" y="13"/>
                  </a:lnTo>
                  <a:lnTo>
                    <a:pt x="11" y="0"/>
                  </a:lnTo>
                  <a:lnTo>
                    <a:pt x="11"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37" name="Freeform 33">
              <a:extLst>
                <a:ext uri="{FF2B5EF4-FFF2-40B4-BE49-F238E27FC236}">
                  <a16:creationId xmlns:a16="http://schemas.microsoft.com/office/drawing/2014/main" id="{0422E7DD-9660-07C0-5150-9D159875AA96}"/>
                </a:ext>
              </a:extLst>
            </p:cNvPr>
            <p:cNvSpPr>
              <a:spLocks/>
            </p:cNvSpPr>
            <p:nvPr/>
          </p:nvSpPr>
          <p:spPr bwMode="auto">
            <a:xfrm>
              <a:off x="3917" y="2216"/>
              <a:ext cx="27" cy="36"/>
            </a:xfrm>
            <a:custGeom>
              <a:avLst/>
              <a:gdLst>
                <a:gd name="T0" fmla="*/ 9 w 53"/>
                <a:gd name="T1" fmla="*/ 0 h 72"/>
                <a:gd name="T2" fmla="*/ 0 w 53"/>
                <a:gd name="T3" fmla="*/ 72 h 72"/>
                <a:gd name="T4" fmla="*/ 44 w 53"/>
                <a:gd name="T5" fmla="*/ 59 h 72"/>
                <a:gd name="T6" fmla="*/ 53 w 53"/>
                <a:gd name="T7" fmla="*/ 12 h 72"/>
                <a:gd name="T8" fmla="*/ 9 w 53"/>
                <a:gd name="T9" fmla="*/ 0 h 72"/>
                <a:gd name="T10" fmla="*/ 9 w 53"/>
                <a:gd name="T11" fmla="*/ 0 h 72"/>
              </a:gdLst>
              <a:ahLst/>
              <a:cxnLst>
                <a:cxn ang="0">
                  <a:pos x="T0" y="T1"/>
                </a:cxn>
                <a:cxn ang="0">
                  <a:pos x="T2" y="T3"/>
                </a:cxn>
                <a:cxn ang="0">
                  <a:pos x="T4" y="T5"/>
                </a:cxn>
                <a:cxn ang="0">
                  <a:pos x="T6" y="T7"/>
                </a:cxn>
                <a:cxn ang="0">
                  <a:pos x="T8" y="T9"/>
                </a:cxn>
                <a:cxn ang="0">
                  <a:pos x="T10" y="T11"/>
                </a:cxn>
              </a:cxnLst>
              <a:rect l="0" t="0" r="r" b="b"/>
              <a:pathLst>
                <a:path w="53" h="72">
                  <a:moveTo>
                    <a:pt x="9" y="0"/>
                  </a:moveTo>
                  <a:lnTo>
                    <a:pt x="0" y="72"/>
                  </a:lnTo>
                  <a:lnTo>
                    <a:pt x="44" y="59"/>
                  </a:lnTo>
                  <a:lnTo>
                    <a:pt x="53" y="12"/>
                  </a:lnTo>
                  <a:lnTo>
                    <a:pt x="9" y="0"/>
                  </a:lnTo>
                  <a:lnTo>
                    <a:pt x="9"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38" name="Freeform 34">
              <a:extLst>
                <a:ext uri="{FF2B5EF4-FFF2-40B4-BE49-F238E27FC236}">
                  <a16:creationId xmlns:a16="http://schemas.microsoft.com/office/drawing/2014/main" id="{E737C92C-EB16-769F-F2FF-B5875C026D33}"/>
                </a:ext>
              </a:extLst>
            </p:cNvPr>
            <p:cNvSpPr>
              <a:spLocks/>
            </p:cNvSpPr>
            <p:nvPr/>
          </p:nvSpPr>
          <p:spPr bwMode="auto">
            <a:xfrm>
              <a:off x="3967" y="2223"/>
              <a:ext cx="26" cy="37"/>
            </a:xfrm>
            <a:custGeom>
              <a:avLst/>
              <a:gdLst>
                <a:gd name="T0" fmla="*/ 9 w 51"/>
                <a:gd name="T1" fmla="*/ 0 h 75"/>
                <a:gd name="T2" fmla="*/ 0 w 51"/>
                <a:gd name="T3" fmla="*/ 75 h 75"/>
                <a:gd name="T4" fmla="*/ 42 w 51"/>
                <a:gd name="T5" fmla="*/ 63 h 75"/>
                <a:gd name="T6" fmla="*/ 51 w 51"/>
                <a:gd name="T7" fmla="*/ 12 h 75"/>
                <a:gd name="T8" fmla="*/ 9 w 51"/>
                <a:gd name="T9" fmla="*/ 0 h 75"/>
                <a:gd name="T10" fmla="*/ 9 w 51"/>
                <a:gd name="T11" fmla="*/ 0 h 75"/>
              </a:gdLst>
              <a:ahLst/>
              <a:cxnLst>
                <a:cxn ang="0">
                  <a:pos x="T0" y="T1"/>
                </a:cxn>
                <a:cxn ang="0">
                  <a:pos x="T2" y="T3"/>
                </a:cxn>
                <a:cxn ang="0">
                  <a:pos x="T4" y="T5"/>
                </a:cxn>
                <a:cxn ang="0">
                  <a:pos x="T6" y="T7"/>
                </a:cxn>
                <a:cxn ang="0">
                  <a:pos x="T8" y="T9"/>
                </a:cxn>
                <a:cxn ang="0">
                  <a:pos x="T10" y="T11"/>
                </a:cxn>
              </a:cxnLst>
              <a:rect l="0" t="0" r="r" b="b"/>
              <a:pathLst>
                <a:path w="51" h="75">
                  <a:moveTo>
                    <a:pt x="9" y="0"/>
                  </a:moveTo>
                  <a:lnTo>
                    <a:pt x="0" y="75"/>
                  </a:lnTo>
                  <a:lnTo>
                    <a:pt x="42" y="63"/>
                  </a:lnTo>
                  <a:lnTo>
                    <a:pt x="51" y="12"/>
                  </a:lnTo>
                  <a:lnTo>
                    <a:pt x="9" y="0"/>
                  </a:lnTo>
                  <a:lnTo>
                    <a:pt x="9"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39" name="Freeform 35">
              <a:extLst>
                <a:ext uri="{FF2B5EF4-FFF2-40B4-BE49-F238E27FC236}">
                  <a16:creationId xmlns:a16="http://schemas.microsoft.com/office/drawing/2014/main" id="{BBC20A64-16D2-774F-9B27-172DBD3AADAF}"/>
                </a:ext>
              </a:extLst>
            </p:cNvPr>
            <p:cNvSpPr>
              <a:spLocks/>
            </p:cNvSpPr>
            <p:nvPr/>
          </p:nvSpPr>
          <p:spPr bwMode="auto">
            <a:xfrm>
              <a:off x="4016" y="2230"/>
              <a:ext cx="26" cy="36"/>
            </a:xfrm>
            <a:custGeom>
              <a:avLst/>
              <a:gdLst>
                <a:gd name="T0" fmla="*/ 7 w 51"/>
                <a:gd name="T1" fmla="*/ 0 h 70"/>
                <a:gd name="T2" fmla="*/ 0 w 51"/>
                <a:gd name="T3" fmla="*/ 70 h 70"/>
                <a:gd name="T4" fmla="*/ 43 w 51"/>
                <a:gd name="T5" fmla="*/ 61 h 70"/>
                <a:gd name="T6" fmla="*/ 51 w 51"/>
                <a:gd name="T7" fmla="*/ 11 h 70"/>
                <a:gd name="T8" fmla="*/ 7 w 51"/>
                <a:gd name="T9" fmla="*/ 0 h 70"/>
                <a:gd name="T10" fmla="*/ 7 w 51"/>
                <a:gd name="T11" fmla="*/ 0 h 70"/>
              </a:gdLst>
              <a:ahLst/>
              <a:cxnLst>
                <a:cxn ang="0">
                  <a:pos x="T0" y="T1"/>
                </a:cxn>
                <a:cxn ang="0">
                  <a:pos x="T2" y="T3"/>
                </a:cxn>
                <a:cxn ang="0">
                  <a:pos x="T4" y="T5"/>
                </a:cxn>
                <a:cxn ang="0">
                  <a:pos x="T6" y="T7"/>
                </a:cxn>
                <a:cxn ang="0">
                  <a:pos x="T8" y="T9"/>
                </a:cxn>
                <a:cxn ang="0">
                  <a:pos x="T10" y="T11"/>
                </a:cxn>
              </a:cxnLst>
              <a:rect l="0" t="0" r="r" b="b"/>
              <a:pathLst>
                <a:path w="51" h="70">
                  <a:moveTo>
                    <a:pt x="7" y="0"/>
                  </a:moveTo>
                  <a:lnTo>
                    <a:pt x="0" y="70"/>
                  </a:lnTo>
                  <a:lnTo>
                    <a:pt x="43" y="61"/>
                  </a:lnTo>
                  <a:lnTo>
                    <a:pt x="51" y="11"/>
                  </a:lnTo>
                  <a:lnTo>
                    <a:pt x="7" y="0"/>
                  </a:lnTo>
                  <a:lnTo>
                    <a:pt x="7"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40" name="Freeform 36">
              <a:extLst>
                <a:ext uri="{FF2B5EF4-FFF2-40B4-BE49-F238E27FC236}">
                  <a16:creationId xmlns:a16="http://schemas.microsoft.com/office/drawing/2014/main" id="{2153FC25-97B5-F905-832B-C2011B76D1CB}"/>
                </a:ext>
              </a:extLst>
            </p:cNvPr>
            <p:cNvSpPr>
              <a:spLocks/>
            </p:cNvSpPr>
            <p:nvPr/>
          </p:nvSpPr>
          <p:spPr bwMode="auto">
            <a:xfrm>
              <a:off x="4065" y="2236"/>
              <a:ext cx="25" cy="38"/>
            </a:xfrm>
            <a:custGeom>
              <a:avLst/>
              <a:gdLst>
                <a:gd name="T0" fmla="*/ 9 w 51"/>
                <a:gd name="T1" fmla="*/ 0 h 76"/>
                <a:gd name="T2" fmla="*/ 0 w 51"/>
                <a:gd name="T3" fmla="*/ 76 h 76"/>
                <a:gd name="T4" fmla="*/ 43 w 51"/>
                <a:gd name="T5" fmla="*/ 63 h 76"/>
                <a:gd name="T6" fmla="*/ 51 w 51"/>
                <a:gd name="T7" fmla="*/ 13 h 76"/>
                <a:gd name="T8" fmla="*/ 9 w 51"/>
                <a:gd name="T9" fmla="*/ 0 h 76"/>
                <a:gd name="T10" fmla="*/ 9 w 51"/>
                <a:gd name="T11" fmla="*/ 0 h 76"/>
              </a:gdLst>
              <a:ahLst/>
              <a:cxnLst>
                <a:cxn ang="0">
                  <a:pos x="T0" y="T1"/>
                </a:cxn>
                <a:cxn ang="0">
                  <a:pos x="T2" y="T3"/>
                </a:cxn>
                <a:cxn ang="0">
                  <a:pos x="T4" y="T5"/>
                </a:cxn>
                <a:cxn ang="0">
                  <a:pos x="T6" y="T7"/>
                </a:cxn>
                <a:cxn ang="0">
                  <a:pos x="T8" y="T9"/>
                </a:cxn>
                <a:cxn ang="0">
                  <a:pos x="T10" y="T11"/>
                </a:cxn>
              </a:cxnLst>
              <a:rect l="0" t="0" r="r" b="b"/>
              <a:pathLst>
                <a:path w="51" h="76">
                  <a:moveTo>
                    <a:pt x="9" y="0"/>
                  </a:moveTo>
                  <a:lnTo>
                    <a:pt x="0" y="76"/>
                  </a:lnTo>
                  <a:lnTo>
                    <a:pt x="43" y="63"/>
                  </a:lnTo>
                  <a:lnTo>
                    <a:pt x="51" y="13"/>
                  </a:lnTo>
                  <a:lnTo>
                    <a:pt x="9" y="0"/>
                  </a:lnTo>
                  <a:lnTo>
                    <a:pt x="9" y="0"/>
                  </a:lnTo>
                  <a:close/>
                </a:path>
              </a:pathLst>
            </a:custGeom>
            <a:solidFill>
              <a:srgbClr val="00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41" name="Freeform 37">
              <a:extLst>
                <a:ext uri="{FF2B5EF4-FFF2-40B4-BE49-F238E27FC236}">
                  <a16:creationId xmlns:a16="http://schemas.microsoft.com/office/drawing/2014/main" id="{CFE6DF54-0885-CE75-094D-0E82500A1172}"/>
                </a:ext>
              </a:extLst>
            </p:cNvPr>
            <p:cNvSpPr>
              <a:spLocks/>
            </p:cNvSpPr>
            <p:nvPr/>
          </p:nvSpPr>
          <p:spPr bwMode="auto">
            <a:xfrm>
              <a:off x="3510" y="2523"/>
              <a:ext cx="1470" cy="863"/>
            </a:xfrm>
            <a:custGeom>
              <a:avLst/>
              <a:gdLst>
                <a:gd name="T0" fmla="*/ 301 w 2941"/>
                <a:gd name="T1" fmla="*/ 1726 h 1726"/>
                <a:gd name="T2" fmla="*/ 310 w 2941"/>
                <a:gd name="T3" fmla="*/ 1724 h 1726"/>
                <a:gd name="T4" fmla="*/ 344 w 2941"/>
                <a:gd name="T5" fmla="*/ 1721 h 1726"/>
                <a:gd name="T6" fmla="*/ 394 w 2941"/>
                <a:gd name="T7" fmla="*/ 1717 h 1726"/>
                <a:gd name="T8" fmla="*/ 466 w 2941"/>
                <a:gd name="T9" fmla="*/ 1713 h 1726"/>
                <a:gd name="T10" fmla="*/ 550 w 2941"/>
                <a:gd name="T11" fmla="*/ 1705 h 1726"/>
                <a:gd name="T12" fmla="*/ 649 w 2941"/>
                <a:gd name="T13" fmla="*/ 1698 h 1726"/>
                <a:gd name="T14" fmla="*/ 757 w 2941"/>
                <a:gd name="T15" fmla="*/ 1692 h 1726"/>
                <a:gd name="T16" fmla="*/ 877 w 2941"/>
                <a:gd name="T17" fmla="*/ 1686 h 1726"/>
                <a:gd name="T18" fmla="*/ 1002 w 2941"/>
                <a:gd name="T19" fmla="*/ 1677 h 1726"/>
                <a:gd name="T20" fmla="*/ 1137 w 2941"/>
                <a:gd name="T21" fmla="*/ 1671 h 1726"/>
                <a:gd name="T22" fmla="*/ 1272 w 2941"/>
                <a:gd name="T23" fmla="*/ 1665 h 1726"/>
                <a:gd name="T24" fmla="*/ 1413 w 2941"/>
                <a:gd name="T25" fmla="*/ 1660 h 1726"/>
                <a:gd name="T26" fmla="*/ 1550 w 2941"/>
                <a:gd name="T27" fmla="*/ 1656 h 1726"/>
                <a:gd name="T28" fmla="*/ 1688 w 2941"/>
                <a:gd name="T29" fmla="*/ 1654 h 1726"/>
                <a:gd name="T30" fmla="*/ 1820 w 2941"/>
                <a:gd name="T31" fmla="*/ 1652 h 1726"/>
                <a:gd name="T32" fmla="*/ 1947 w 2941"/>
                <a:gd name="T33" fmla="*/ 1654 h 1726"/>
                <a:gd name="T34" fmla="*/ 2753 w 2941"/>
                <a:gd name="T35" fmla="*/ 1582 h 1726"/>
                <a:gd name="T36" fmla="*/ 2941 w 2941"/>
                <a:gd name="T37" fmla="*/ 105 h 1726"/>
                <a:gd name="T38" fmla="*/ 2354 w 2941"/>
                <a:gd name="T39" fmla="*/ 228 h 1726"/>
                <a:gd name="T40" fmla="*/ 2340 w 2941"/>
                <a:gd name="T41" fmla="*/ 475 h 1726"/>
                <a:gd name="T42" fmla="*/ 2314 w 2941"/>
                <a:gd name="T43" fmla="*/ 559 h 1726"/>
                <a:gd name="T44" fmla="*/ 2236 w 2941"/>
                <a:gd name="T45" fmla="*/ 515 h 1726"/>
                <a:gd name="T46" fmla="*/ 2192 w 2941"/>
                <a:gd name="T47" fmla="*/ 306 h 1726"/>
                <a:gd name="T48" fmla="*/ 2076 w 2941"/>
                <a:gd name="T49" fmla="*/ 270 h 1726"/>
                <a:gd name="T50" fmla="*/ 2093 w 2941"/>
                <a:gd name="T51" fmla="*/ 12 h 1726"/>
                <a:gd name="T52" fmla="*/ 2013 w 2941"/>
                <a:gd name="T53" fmla="*/ 0 h 1726"/>
                <a:gd name="T54" fmla="*/ 1078 w 2941"/>
                <a:gd name="T55" fmla="*/ 253 h 1726"/>
                <a:gd name="T56" fmla="*/ 844 w 2941"/>
                <a:gd name="T57" fmla="*/ 306 h 1726"/>
                <a:gd name="T58" fmla="*/ 854 w 2941"/>
                <a:gd name="T59" fmla="*/ 607 h 1726"/>
                <a:gd name="T60" fmla="*/ 833 w 2941"/>
                <a:gd name="T61" fmla="*/ 631 h 1726"/>
                <a:gd name="T62" fmla="*/ 673 w 2941"/>
                <a:gd name="T63" fmla="*/ 620 h 1726"/>
                <a:gd name="T64" fmla="*/ 690 w 2941"/>
                <a:gd name="T65" fmla="*/ 291 h 1726"/>
                <a:gd name="T66" fmla="*/ 301 w 2941"/>
                <a:gd name="T67" fmla="*/ 226 h 1726"/>
                <a:gd name="T68" fmla="*/ 0 w 2941"/>
                <a:gd name="T69" fmla="*/ 272 h 1726"/>
                <a:gd name="T70" fmla="*/ 272 w 2941"/>
                <a:gd name="T71" fmla="*/ 1386 h 1726"/>
                <a:gd name="T72" fmla="*/ 301 w 2941"/>
                <a:gd name="T73" fmla="*/ 1726 h 1726"/>
                <a:gd name="T74" fmla="*/ 301 w 2941"/>
                <a:gd name="T75" fmla="*/ 1726 h 1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41" h="1726">
                  <a:moveTo>
                    <a:pt x="301" y="1726"/>
                  </a:moveTo>
                  <a:lnTo>
                    <a:pt x="310" y="1724"/>
                  </a:lnTo>
                  <a:lnTo>
                    <a:pt x="344" y="1721"/>
                  </a:lnTo>
                  <a:lnTo>
                    <a:pt x="394" y="1717"/>
                  </a:lnTo>
                  <a:lnTo>
                    <a:pt x="466" y="1713"/>
                  </a:lnTo>
                  <a:lnTo>
                    <a:pt x="550" y="1705"/>
                  </a:lnTo>
                  <a:lnTo>
                    <a:pt x="649" y="1698"/>
                  </a:lnTo>
                  <a:lnTo>
                    <a:pt x="757" y="1692"/>
                  </a:lnTo>
                  <a:lnTo>
                    <a:pt x="877" y="1686"/>
                  </a:lnTo>
                  <a:lnTo>
                    <a:pt x="1002" y="1677"/>
                  </a:lnTo>
                  <a:lnTo>
                    <a:pt x="1137" y="1671"/>
                  </a:lnTo>
                  <a:lnTo>
                    <a:pt x="1272" y="1665"/>
                  </a:lnTo>
                  <a:lnTo>
                    <a:pt x="1413" y="1660"/>
                  </a:lnTo>
                  <a:lnTo>
                    <a:pt x="1550" y="1656"/>
                  </a:lnTo>
                  <a:lnTo>
                    <a:pt x="1688" y="1654"/>
                  </a:lnTo>
                  <a:lnTo>
                    <a:pt x="1820" y="1652"/>
                  </a:lnTo>
                  <a:lnTo>
                    <a:pt x="1947" y="1654"/>
                  </a:lnTo>
                  <a:lnTo>
                    <a:pt x="2753" y="1582"/>
                  </a:lnTo>
                  <a:lnTo>
                    <a:pt x="2941" y="105"/>
                  </a:lnTo>
                  <a:lnTo>
                    <a:pt x="2354" y="228"/>
                  </a:lnTo>
                  <a:lnTo>
                    <a:pt x="2340" y="475"/>
                  </a:lnTo>
                  <a:lnTo>
                    <a:pt x="2314" y="559"/>
                  </a:lnTo>
                  <a:lnTo>
                    <a:pt x="2236" y="515"/>
                  </a:lnTo>
                  <a:lnTo>
                    <a:pt x="2192" y="306"/>
                  </a:lnTo>
                  <a:lnTo>
                    <a:pt x="2076" y="270"/>
                  </a:lnTo>
                  <a:lnTo>
                    <a:pt x="2093" y="12"/>
                  </a:lnTo>
                  <a:lnTo>
                    <a:pt x="2013" y="0"/>
                  </a:lnTo>
                  <a:lnTo>
                    <a:pt x="1078" y="253"/>
                  </a:lnTo>
                  <a:lnTo>
                    <a:pt x="844" y="306"/>
                  </a:lnTo>
                  <a:lnTo>
                    <a:pt x="854" y="607"/>
                  </a:lnTo>
                  <a:lnTo>
                    <a:pt x="833" y="631"/>
                  </a:lnTo>
                  <a:lnTo>
                    <a:pt x="673" y="620"/>
                  </a:lnTo>
                  <a:lnTo>
                    <a:pt x="690" y="291"/>
                  </a:lnTo>
                  <a:lnTo>
                    <a:pt x="301" y="226"/>
                  </a:lnTo>
                  <a:lnTo>
                    <a:pt x="0" y="272"/>
                  </a:lnTo>
                  <a:lnTo>
                    <a:pt x="272" y="1386"/>
                  </a:lnTo>
                  <a:lnTo>
                    <a:pt x="301" y="1726"/>
                  </a:lnTo>
                  <a:lnTo>
                    <a:pt x="301" y="1726"/>
                  </a:lnTo>
                  <a:close/>
                </a:path>
              </a:pathLst>
            </a:custGeom>
            <a:solidFill>
              <a:srgbClr val="FFCC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42" name="Freeform 38">
              <a:extLst>
                <a:ext uri="{FF2B5EF4-FFF2-40B4-BE49-F238E27FC236}">
                  <a16:creationId xmlns:a16="http://schemas.microsoft.com/office/drawing/2014/main" id="{01D09730-57A5-8490-3FF6-9F1151A4BB5D}"/>
                </a:ext>
              </a:extLst>
            </p:cNvPr>
            <p:cNvSpPr>
              <a:spLocks/>
            </p:cNvSpPr>
            <p:nvPr/>
          </p:nvSpPr>
          <p:spPr bwMode="auto">
            <a:xfrm>
              <a:off x="3874" y="1959"/>
              <a:ext cx="662" cy="1443"/>
            </a:xfrm>
            <a:custGeom>
              <a:avLst/>
              <a:gdLst>
                <a:gd name="T0" fmla="*/ 903 w 1325"/>
                <a:gd name="T1" fmla="*/ 28 h 2886"/>
                <a:gd name="T2" fmla="*/ 1035 w 1325"/>
                <a:gd name="T3" fmla="*/ 315 h 2886"/>
                <a:gd name="T4" fmla="*/ 1325 w 1325"/>
                <a:gd name="T5" fmla="*/ 899 h 2886"/>
                <a:gd name="T6" fmla="*/ 1092 w 1325"/>
                <a:gd name="T7" fmla="*/ 1293 h 2886"/>
                <a:gd name="T8" fmla="*/ 856 w 1325"/>
                <a:gd name="T9" fmla="*/ 1658 h 2886"/>
                <a:gd name="T10" fmla="*/ 947 w 1325"/>
                <a:gd name="T11" fmla="*/ 2207 h 2886"/>
                <a:gd name="T12" fmla="*/ 839 w 1325"/>
                <a:gd name="T13" fmla="*/ 2865 h 2886"/>
                <a:gd name="T14" fmla="*/ 666 w 1325"/>
                <a:gd name="T15" fmla="*/ 2741 h 2886"/>
                <a:gd name="T16" fmla="*/ 462 w 1325"/>
                <a:gd name="T17" fmla="*/ 2112 h 2886"/>
                <a:gd name="T18" fmla="*/ 346 w 1325"/>
                <a:gd name="T19" fmla="*/ 2659 h 2886"/>
                <a:gd name="T20" fmla="*/ 170 w 1325"/>
                <a:gd name="T21" fmla="*/ 2878 h 2886"/>
                <a:gd name="T22" fmla="*/ 0 w 1325"/>
                <a:gd name="T23" fmla="*/ 2228 h 2886"/>
                <a:gd name="T24" fmla="*/ 322 w 1325"/>
                <a:gd name="T25" fmla="*/ 1707 h 2886"/>
                <a:gd name="T26" fmla="*/ 227 w 1325"/>
                <a:gd name="T27" fmla="*/ 1289 h 2886"/>
                <a:gd name="T28" fmla="*/ 82 w 1325"/>
                <a:gd name="T29" fmla="*/ 566 h 2886"/>
                <a:gd name="T30" fmla="*/ 329 w 1325"/>
                <a:gd name="T31" fmla="*/ 133 h 2886"/>
                <a:gd name="T32" fmla="*/ 394 w 1325"/>
                <a:gd name="T33" fmla="*/ 393 h 2886"/>
                <a:gd name="T34" fmla="*/ 272 w 1325"/>
                <a:gd name="T35" fmla="*/ 654 h 2886"/>
                <a:gd name="T36" fmla="*/ 432 w 1325"/>
                <a:gd name="T37" fmla="*/ 939 h 2886"/>
                <a:gd name="T38" fmla="*/ 453 w 1325"/>
                <a:gd name="T39" fmla="*/ 935 h 2886"/>
                <a:gd name="T40" fmla="*/ 474 w 1325"/>
                <a:gd name="T41" fmla="*/ 933 h 2886"/>
                <a:gd name="T42" fmla="*/ 497 w 1325"/>
                <a:gd name="T43" fmla="*/ 931 h 2886"/>
                <a:gd name="T44" fmla="*/ 519 w 1325"/>
                <a:gd name="T45" fmla="*/ 929 h 2886"/>
                <a:gd name="T46" fmla="*/ 540 w 1325"/>
                <a:gd name="T47" fmla="*/ 926 h 2886"/>
                <a:gd name="T48" fmla="*/ 561 w 1325"/>
                <a:gd name="T49" fmla="*/ 924 h 2886"/>
                <a:gd name="T50" fmla="*/ 584 w 1325"/>
                <a:gd name="T51" fmla="*/ 924 h 2886"/>
                <a:gd name="T52" fmla="*/ 607 w 1325"/>
                <a:gd name="T53" fmla="*/ 924 h 2886"/>
                <a:gd name="T54" fmla="*/ 618 w 1325"/>
                <a:gd name="T55" fmla="*/ 943 h 2886"/>
                <a:gd name="T56" fmla="*/ 633 w 1325"/>
                <a:gd name="T57" fmla="*/ 964 h 2886"/>
                <a:gd name="T58" fmla="*/ 645 w 1325"/>
                <a:gd name="T59" fmla="*/ 985 h 2886"/>
                <a:gd name="T60" fmla="*/ 658 w 1325"/>
                <a:gd name="T61" fmla="*/ 1006 h 2886"/>
                <a:gd name="T62" fmla="*/ 671 w 1325"/>
                <a:gd name="T63" fmla="*/ 1026 h 2886"/>
                <a:gd name="T64" fmla="*/ 687 w 1325"/>
                <a:gd name="T65" fmla="*/ 1049 h 2886"/>
                <a:gd name="T66" fmla="*/ 698 w 1325"/>
                <a:gd name="T67" fmla="*/ 1072 h 2886"/>
                <a:gd name="T68" fmla="*/ 715 w 1325"/>
                <a:gd name="T69" fmla="*/ 1095 h 2886"/>
                <a:gd name="T70" fmla="*/ 943 w 1325"/>
                <a:gd name="T71" fmla="*/ 964 h 2886"/>
                <a:gd name="T72" fmla="*/ 1027 w 1325"/>
                <a:gd name="T73" fmla="*/ 690 h 2886"/>
                <a:gd name="T74" fmla="*/ 919 w 1325"/>
                <a:gd name="T75" fmla="*/ 327 h 2886"/>
                <a:gd name="T76" fmla="*/ 896 w 1325"/>
                <a:gd name="T77" fmla="*/ 74 h 2886"/>
                <a:gd name="T78" fmla="*/ 871 w 1325"/>
                <a:gd name="T79" fmla="*/ 0 h 2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25" h="2886">
                  <a:moveTo>
                    <a:pt x="871" y="0"/>
                  </a:moveTo>
                  <a:lnTo>
                    <a:pt x="903" y="28"/>
                  </a:lnTo>
                  <a:lnTo>
                    <a:pt x="972" y="163"/>
                  </a:lnTo>
                  <a:lnTo>
                    <a:pt x="1035" y="315"/>
                  </a:lnTo>
                  <a:lnTo>
                    <a:pt x="1308" y="717"/>
                  </a:lnTo>
                  <a:lnTo>
                    <a:pt x="1325" y="899"/>
                  </a:lnTo>
                  <a:lnTo>
                    <a:pt x="1251" y="1169"/>
                  </a:lnTo>
                  <a:lnTo>
                    <a:pt x="1092" y="1293"/>
                  </a:lnTo>
                  <a:lnTo>
                    <a:pt x="865" y="1388"/>
                  </a:lnTo>
                  <a:lnTo>
                    <a:pt x="856" y="1658"/>
                  </a:lnTo>
                  <a:lnTo>
                    <a:pt x="780" y="1821"/>
                  </a:lnTo>
                  <a:lnTo>
                    <a:pt x="947" y="2207"/>
                  </a:lnTo>
                  <a:lnTo>
                    <a:pt x="966" y="2513"/>
                  </a:lnTo>
                  <a:lnTo>
                    <a:pt x="839" y="2865"/>
                  </a:lnTo>
                  <a:lnTo>
                    <a:pt x="715" y="2886"/>
                  </a:lnTo>
                  <a:lnTo>
                    <a:pt x="666" y="2741"/>
                  </a:lnTo>
                  <a:lnTo>
                    <a:pt x="658" y="2464"/>
                  </a:lnTo>
                  <a:lnTo>
                    <a:pt x="462" y="2112"/>
                  </a:lnTo>
                  <a:lnTo>
                    <a:pt x="322" y="2359"/>
                  </a:lnTo>
                  <a:lnTo>
                    <a:pt x="346" y="2659"/>
                  </a:lnTo>
                  <a:lnTo>
                    <a:pt x="337" y="2886"/>
                  </a:lnTo>
                  <a:lnTo>
                    <a:pt x="170" y="2878"/>
                  </a:lnTo>
                  <a:lnTo>
                    <a:pt x="18" y="2570"/>
                  </a:lnTo>
                  <a:lnTo>
                    <a:pt x="0" y="2228"/>
                  </a:lnTo>
                  <a:lnTo>
                    <a:pt x="173" y="1870"/>
                  </a:lnTo>
                  <a:lnTo>
                    <a:pt x="322" y="1707"/>
                  </a:lnTo>
                  <a:lnTo>
                    <a:pt x="196" y="1507"/>
                  </a:lnTo>
                  <a:lnTo>
                    <a:pt x="227" y="1289"/>
                  </a:lnTo>
                  <a:lnTo>
                    <a:pt x="25" y="983"/>
                  </a:lnTo>
                  <a:lnTo>
                    <a:pt x="82" y="566"/>
                  </a:lnTo>
                  <a:lnTo>
                    <a:pt x="261" y="300"/>
                  </a:lnTo>
                  <a:lnTo>
                    <a:pt x="329" y="133"/>
                  </a:lnTo>
                  <a:lnTo>
                    <a:pt x="354" y="253"/>
                  </a:lnTo>
                  <a:lnTo>
                    <a:pt x="394" y="393"/>
                  </a:lnTo>
                  <a:lnTo>
                    <a:pt x="371" y="447"/>
                  </a:lnTo>
                  <a:lnTo>
                    <a:pt x="272" y="654"/>
                  </a:lnTo>
                  <a:lnTo>
                    <a:pt x="289" y="867"/>
                  </a:lnTo>
                  <a:lnTo>
                    <a:pt x="432" y="939"/>
                  </a:lnTo>
                  <a:lnTo>
                    <a:pt x="443" y="937"/>
                  </a:lnTo>
                  <a:lnTo>
                    <a:pt x="453" y="935"/>
                  </a:lnTo>
                  <a:lnTo>
                    <a:pt x="464" y="933"/>
                  </a:lnTo>
                  <a:lnTo>
                    <a:pt x="474" y="933"/>
                  </a:lnTo>
                  <a:lnTo>
                    <a:pt x="485" y="931"/>
                  </a:lnTo>
                  <a:lnTo>
                    <a:pt x="497" y="931"/>
                  </a:lnTo>
                  <a:lnTo>
                    <a:pt x="508" y="929"/>
                  </a:lnTo>
                  <a:lnTo>
                    <a:pt x="519" y="929"/>
                  </a:lnTo>
                  <a:lnTo>
                    <a:pt x="531" y="928"/>
                  </a:lnTo>
                  <a:lnTo>
                    <a:pt x="540" y="926"/>
                  </a:lnTo>
                  <a:lnTo>
                    <a:pt x="552" y="924"/>
                  </a:lnTo>
                  <a:lnTo>
                    <a:pt x="561" y="924"/>
                  </a:lnTo>
                  <a:lnTo>
                    <a:pt x="573" y="924"/>
                  </a:lnTo>
                  <a:lnTo>
                    <a:pt x="584" y="924"/>
                  </a:lnTo>
                  <a:lnTo>
                    <a:pt x="595" y="924"/>
                  </a:lnTo>
                  <a:lnTo>
                    <a:pt x="607" y="924"/>
                  </a:lnTo>
                  <a:lnTo>
                    <a:pt x="613" y="933"/>
                  </a:lnTo>
                  <a:lnTo>
                    <a:pt x="618" y="943"/>
                  </a:lnTo>
                  <a:lnTo>
                    <a:pt x="626" y="954"/>
                  </a:lnTo>
                  <a:lnTo>
                    <a:pt x="633" y="964"/>
                  </a:lnTo>
                  <a:lnTo>
                    <a:pt x="637" y="975"/>
                  </a:lnTo>
                  <a:lnTo>
                    <a:pt x="645" y="985"/>
                  </a:lnTo>
                  <a:lnTo>
                    <a:pt x="652" y="996"/>
                  </a:lnTo>
                  <a:lnTo>
                    <a:pt x="658" y="1006"/>
                  </a:lnTo>
                  <a:lnTo>
                    <a:pt x="664" y="1017"/>
                  </a:lnTo>
                  <a:lnTo>
                    <a:pt x="671" y="1026"/>
                  </a:lnTo>
                  <a:lnTo>
                    <a:pt x="677" y="1038"/>
                  </a:lnTo>
                  <a:lnTo>
                    <a:pt x="687" y="1049"/>
                  </a:lnTo>
                  <a:lnTo>
                    <a:pt x="692" y="1061"/>
                  </a:lnTo>
                  <a:lnTo>
                    <a:pt x="698" y="1072"/>
                  </a:lnTo>
                  <a:lnTo>
                    <a:pt x="706" y="1083"/>
                  </a:lnTo>
                  <a:lnTo>
                    <a:pt x="715" y="1095"/>
                  </a:lnTo>
                  <a:lnTo>
                    <a:pt x="812" y="1044"/>
                  </a:lnTo>
                  <a:lnTo>
                    <a:pt x="943" y="964"/>
                  </a:lnTo>
                  <a:lnTo>
                    <a:pt x="991" y="901"/>
                  </a:lnTo>
                  <a:lnTo>
                    <a:pt x="1027" y="690"/>
                  </a:lnTo>
                  <a:lnTo>
                    <a:pt x="900" y="426"/>
                  </a:lnTo>
                  <a:lnTo>
                    <a:pt x="919" y="327"/>
                  </a:lnTo>
                  <a:lnTo>
                    <a:pt x="911" y="184"/>
                  </a:lnTo>
                  <a:lnTo>
                    <a:pt x="896" y="74"/>
                  </a:lnTo>
                  <a:lnTo>
                    <a:pt x="871" y="0"/>
                  </a:lnTo>
                  <a:lnTo>
                    <a:pt x="871" y="0"/>
                  </a:lnTo>
                  <a:close/>
                </a:path>
              </a:pathLst>
            </a:custGeom>
            <a:solidFill>
              <a:srgbClr val="3366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43" name="Freeform 39">
              <a:extLst>
                <a:ext uri="{FF2B5EF4-FFF2-40B4-BE49-F238E27FC236}">
                  <a16:creationId xmlns:a16="http://schemas.microsoft.com/office/drawing/2014/main" id="{967E0C5C-0638-C8AA-6523-6EDFC53F5F79}"/>
                </a:ext>
              </a:extLst>
            </p:cNvPr>
            <p:cNvSpPr>
              <a:spLocks/>
            </p:cNvSpPr>
            <p:nvPr/>
          </p:nvSpPr>
          <p:spPr bwMode="auto">
            <a:xfrm>
              <a:off x="4070" y="2261"/>
              <a:ext cx="191" cy="253"/>
            </a:xfrm>
            <a:custGeom>
              <a:avLst/>
              <a:gdLst>
                <a:gd name="T0" fmla="*/ 8 w 380"/>
                <a:gd name="T1" fmla="*/ 131 h 505"/>
                <a:gd name="T2" fmla="*/ 158 w 380"/>
                <a:gd name="T3" fmla="*/ 0 h 505"/>
                <a:gd name="T4" fmla="*/ 268 w 380"/>
                <a:gd name="T5" fmla="*/ 7 h 505"/>
                <a:gd name="T6" fmla="*/ 340 w 380"/>
                <a:gd name="T7" fmla="*/ 79 h 505"/>
                <a:gd name="T8" fmla="*/ 380 w 380"/>
                <a:gd name="T9" fmla="*/ 224 h 505"/>
                <a:gd name="T10" fmla="*/ 352 w 380"/>
                <a:gd name="T11" fmla="*/ 444 h 505"/>
                <a:gd name="T12" fmla="*/ 321 w 380"/>
                <a:gd name="T13" fmla="*/ 505 h 505"/>
                <a:gd name="T14" fmla="*/ 238 w 380"/>
                <a:gd name="T15" fmla="*/ 499 h 505"/>
                <a:gd name="T16" fmla="*/ 122 w 380"/>
                <a:gd name="T17" fmla="*/ 406 h 505"/>
                <a:gd name="T18" fmla="*/ 116 w 380"/>
                <a:gd name="T19" fmla="*/ 403 h 505"/>
                <a:gd name="T20" fmla="*/ 103 w 380"/>
                <a:gd name="T21" fmla="*/ 395 h 505"/>
                <a:gd name="T22" fmla="*/ 93 w 380"/>
                <a:gd name="T23" fmla="*/ 385 h 505"/>
                <a:gd name="T24" fmla="*/ 84 w 380"/>
                <a:gd name="T25" fmla="*/ 378 h 505"/>
                <a:gd name="T26" fmla="*/ 74 w 380"/>
                <a:gd name="T27" fmla="*/ 365 h 505"/>
                <a:gd name="T28" fmla="*/ 65 w 380"/>
                <a:gd name="T29" fmla="*/ 353 h 505"/>
                <a:gd name="T30" fmla="*/ 53 w 380"/>
                <a:gd name="T31" fmla="*/ 336 h 505"/>
                <a:gd name="T32" fmla="*/ 42 w 380"/>
                <a:gd name="T33" fmla="*/ 317 h 505"/>
                <a:gd name="T34" fmla="*/ 32 w 380"/>
                <a:gd name="T35" fmla="*/ 294 h 505"/>
                <a:gd name="T36" fmla="*/ 25 w 380"/>
                <a:gd name="T37" fmla="*/ 271 h 505"/>
                <a:gd name="T38" fmla="*/ 15 w 380"/>
                <a:gd name="T39" fmla="*/ 243 h 505"/>
                <a:gd name="T40" fmla="*/ 9 w 380"/>
                <a:gd name="T41" fmla="*/ 212 h 505"/>
                <a:gd name="T42" fmla="*/ 2 w 380"/>
                <a:gd name="T43" fmla="*/ 178 h 505"/>
                <a:gd name="T44" fmla="*/ 0 w 380"/>
                <a:gd name="T45" fmla="*/ 142 h 505"/>
                <a:gd name="T46" fmla="*/ 8 w 380"/>
                <a:gd name="T47" fmla="*/ 131 h 505"/>
                <a:gd name="T48" fmla="*/ 8 w 380"/>
                <a:gd name="T49" fmla="*/ 131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0" h="505">
                  <a:moveTo>
                    <a:pt x="8" y="131"/>
                  </a:moveTo>
                  <a:lnTo>
                    <a:pt x="158" y="0"/>
                  </a:lnTo>
                  <a:lnTo>
                    <a:pt x="268" y="7"/>
                  </a:lnTo>
                  <a:lnTo>
                    <a:pt x="340" y="79"/>
                  </a:lnTo>
                  <a:lnTo>
                    <a:pt x="380" y="224"/>
                  </a:lnTo>
                  <a:lnTo>
                    <a:pt x="352" y="444"/>
                  </a:lnTo>
                  <a:lnTo>
                    <a:pt x="321" y="505"/>
                  </a:lnTo>
                  <a:lnTo>
                    <a:pt x="238" y="499"/>
                  </a:lnTo>
                  <a:lnTo>
                    <a:pt x="122" y="406"/>
                  </a:lnTo>
                  <a:lnTo>
                    <a:pt x="116" y="403"/>
                  </a:lnTo>
                  <a:lnTo>
                    <a:pt x="103" y="395"/>
                  </a:lnTo>
                  <a:lnTo>
                    <a:pt x="93" y="385"/>
                  </a:lnTo>
                  <a:lnTo>
                    <a:pt x="84" y="378"/>
                  </a:lnTo>
                  <a:lnTo>
                    <a:pt x="74" y="365"/>
                  </a:lnTo>
                  <a:lnTo>
                    <a:pt x="65" y="353"/>
                  </a:lnTo>
                  <a:lnTo>
                    <a:pt x="53" y="336"/>
                  </a:lnTo>
                  <a:lnTo>
                    <a:pt x="42" y="317"/>
                  </a:lnTo>
                  <a:lnTo>
                    <a:pt x="32" y="294"/>
                  </a:lnTo>
                  <a:lnTo>
                    <a:pt x="25" y="271"/>
                  </a:lnTo>
                  <a:lnTo>
                    <a:pt x="15" y="243"/>
                  </a:lnTo>
                  <a:lnTo>
                    <a:pt x="9" y="212"/>
                  </a:lnTo>
                  <a:lnTo>
                    <a:pt x="2" y="178"/>
                  </a:lnTo>
                  <a:lnTo>
                    <a:pt x="0" y="142"/>
                  </a:lnTo>
                  <a:lnTo>
                    <a:pt x="8" y="131"/>
                  </a:lnTo>
                  <a:lnTo>
                    <a:pt x="8" y="131"/>
                  </a:lnTo>
                  <a:close/>
                </a:path>
              </a:pathLst>
            </a:custGeom>
            <a:solidFill>
              <a:srgbClr val="FFCC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44" name="Freeform 40">
              <a:extLst>
                <a:ext uri="{FF2B5EF4-FFF2-40B4-BE49-F238E27FC236}">
                  <a16:creationId xmlns:a16="http://schemas.microsoft.com/office/drawing/2014/main" id="{568F4CEB-3E0E-5554-EBAC-DF1449B5014C}"/>
                </a:ext>
              </a:extLst>
            </p:cNvPr>
            <p:cNvSpPr>
              <a:spLocks/>
            </p:cNvSpPr>
            <p:nvPr/>
          </p:nvSpPr>
          <p:spPr bwMode="auto">
            <a:xfrm>
              <a:off x="3858" y="1976"/>
              <a:ext cx="245" cy="1412"/>
            </a:xfrm>
            <a:custGeom>
              <a:avLst/>
              <a:gdLst>
                <a:gd name="T0" fmla="*/ 257 w 491"/>
                <a:gd name="T1" fmla="*/ 272 h 2825"/>
                <a:gd name="T2" fmla="*/ 167 w 491"/>
                <a:gd name="T3" fmla="*/ 394 h 2825"/>
                <a:gd name="T4" fmla="*/ 69 w 491"/>
                <a:gd name="T5" fmla="*/ 595 h 2825"/>
                <a:gd name="T6" fmla="*/ 19 w 491"/>
                <a:gd name="T7" fmla="*/ 837 h 2825"/>
                <a:gd name="T8" fmla="*/ 89 w 491"/>
                <a:gd name="T9" fmla="*/ 1097 h 2825"/>
                <a:gd name="T10" fmla="*/ 224 w 491"/>
                <a:gd name="T11" fmla="*/ 1281 h 2825"/>
                <a:gd name="T12" fmla="*/ 209 w 491"/>
                <a:gd name="T13" fmla="*/ 1342 h 2825"/>
                <a:gd name="T14" fmla="*/ 202 w 491"/>
                <a:gd name="T15" fmla="*/ 1413 h 2825"/>
                <a:gd name="T16" fmla="*/ 215 w 491"/>
                <a:gd name="T17" fmla="*/ 1496 h 2825"/>
                <a:gd name="T18" fmla="*/ 247 w 491"/>
                <a:gd name="T19" fmla="*/ 1589 h 2825"/>
                <a:gd name="T20" fmla="*/ 308 w 491"/>
                <a:gd name="T21" fmla="*/ 1686 h 2825"/>
                <a:gd name="T22" fmla="*/ 280 w 491"/>
                <a:gd name="T23" fmla="*/ 1715 h 2825"/>
                <a:gd name="T24" fmla="*/ 209 w 491"/>
                <a:gd name="T25" fmla="*/ 1797 h 2825"/>
                <a:gd name="T26" fmla="*/ 124 w 491"/>
                <a:gd name="T27" fmla="*/ 1920 h 2825"/>
                <a:gd name="T28" fmla="*/ 48 w 491"/>
                <a:gd name="T29" fmla="*/ 2072 h 2825"/>
                <a:gd name="T30" fmla="*/ 2 w 491"/>
                <a:gd name="T31" fmla="*/ 2243 h 2825"/>
                <a:gd name="T32" fmla="*/ 6 w 491"/>
                <a:gd name="T33" fmla="*/ 2416 h 2825"/>
                <a:gd name="T34" fmla="*/ 36 w 491"/>
                <a:gd name="T35" fmla="*/ 2563 h 2825"/>
                <a:gd name="T36" fmla="*/ 80 w 491"/>
                <a:gd name="T37" fmla="*/ 2683 h 2825"/>
                <a:gd name="T38" fmla="*/ 122 w 491"/>
                <a:gd name="T39" fmla="*/ 2766 h 2825"/>
                <a:gd name="T40" fmla="*/ 152 w 491"/>
                <a:gd name="T41" fmla="*/ 2814 h 2825"/>
                <a:gd name="T42" fmla="*/ 234 w 491"/>
                <a:gd name="T43" fmla="*/ 2825 h 2825"/>
                <a:gd name="T44" fmla="*/ 194 w 491"/>
                <a:gd name="T45" fmla="*/ 2774 h 2825"/>
                <a:gd name="T46" fmla="*/ 118 w 491"/>
                <a:gd name="T47" fmla="*/ 2635 h 2825"/>
                <a:gd name="T48" fmla="*/ 63 w 491"/>
                <a:gd name="T49" fmla="*/ 2420 h 2825"/>
                <a:gd name="T50" fmla="*/ 88 w 491"/>
                <a:gd name="T51" fmla="*/ 2150 h 2825"/>
                <a:gd name="T52" fmla="*/ 249 w 491"/>
                <a:gd name="T53" fmla="*/ 1837 h 2825"/>
                <a:gd name="T54" fmla="*/ 485 w 491"/>
                <a:gd name="T55" fmla="*/ 1719 h 2825"/>
                <a:gd name="T56" fmla="*/ 451 w 491"/>
                <a:gd name="T57" fmla="*/ 1696 h 2825"/>
                <a:gd name="T58" fmla="*/ 411 w 491"/>
                <a:gd name="T59" fmla="*/ 1664 h 2825"/>
                <a:gd name="T60" fmla="*/ 371 w 491"/>
                <a:gd name="T61" fmla="*/ 1629 h 2825"/>
                <a:gd name="T62" fmla="*/ 335 w 491"/>
                <a:gd name="T63" fmla="*/ 1593 h 2825"/>
                <a:gd name="T64" fmla="*/ 310 w 491"/>
                <a:gd name="T65" fmla="*/ 1548 h 2825"/>
                <a:gd name="T66" fmla="*/ 295 w 491"/>
                <a:gd name="T67" fmla="*/ 1472 h 2825"/>
                <a:gd name="T68" fmla="*/ 287 w 491"/>
                <a:gd name="T69" fmla="*/ 1386 h 2825"/>
                <a:gd name="T70" fmla="*/ 283 w 491"/>
                <a:gd name="T71" fmla="*/ 1304 h 2825"/>
                <a:gd name="T72" fmla="*/ 283 w 491"/>
                <a:gd name="T73" fmla="*/ 1249 h 2825"/>
                <a:gd name="T74" fmla="*/ 281 w 491"/>
                <a:gd name="T75" fmla="*/ 1234 h 2825"/>
                <a:gd name="T76" fmla="*/ 224 w 491"/>
                <a:gd name="T77" fmla="*/ 1175 h 2825"/>
                <a:gd name="T78" fmla="*/ 146 w 491"/>
                <a:gd name="T79" fmla="*/ 1046 h 2825"/>
                <a:gd name="T80" fmla="*/ 103 w 491"/>
                <a:gd name="T81" fmla="*/ 850 h 2825"/>
                <a:gd name="T82" fmla="*/ 146 w 491"/>
                <a:gd name="T83" fmla="*/ 586 h 2825"/>
                <a:gd name="T84" fmla="*/ 329 w 491"/>
                <a:gd name="T85" fmla="*/ 257 h 2825"/>
                <a:gd name="T86" fmla="*/ 376 w 491"/>
                <a:gd name="T87" fmla="*/ 8 h 2825"/>
                <a:gd name="T88" fmla="*/ 357 w 491"/>
                <a:gd name="T89" fmla="*/ 53 h 2825"/>
                <a:gd name="T90" fmla="*/ 333 w 491"/>
                <a:gd name="T91" fmla="*/ 118 h 2825"/>
                <a:gd name="T92" fmla="*/ 304 w 491"/>
                <a:gd name="T93" fmla="*/ 183 h 2825"/>
                <a:gd name="T94" fmla="*/ 285 w 491"/>
                <a:gd name="T95" fmla="*/ 232 h 2825"/>
                <a:gd name="T96" fmla="*/ 281 w 491"/>
                <a:gd name="T97" fmla="*/ 249 h 2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1" h="2825">
                  <a:moveTo>
                    <a:pt x="281" y="249"/>
                  </a:moveTo>
                  <a:lnTo>
                    <a:pt x="274" y="253"/>
                  </a:lnTo>
                  <a:lnTo>
                    <a:pt x="257" y="272"/>
                  </a:lnTo>
                  <a:lnTo>
                    <a:pt x="232" y="304"/>
                  </a:lnTo>
                  <a:lnTo>
                    <a:pt x="202" y="346"/>
                  </a:lnTo>
                  <a:lnTo>
                    <a:pt x="167" y="394"/>
                  </a:lnTo>
                  <a:lnTo>
                    <a:pt x="133" y="455"/>
                  </a:lnTo>
                  <a:lnTo>
                    <a:pt x="99" y="521"/>
                  </a:lnTo>
                  <a:lnTo>
                    <a:pt x="69" y="595"/>
                  </a:lnTo>
                  <a:lnTo>
                    <a:pt x="42" y="671"/>
                  </a:lnTo>
                  <a:lnTo>
                    <a:pt x="27" y="753"/>
                  </a:lnTo>
                  <a:lnTo>
                    <a:pt x="19" y="837"/>
                  </a:lnTo>
                  <a:lnTo>
                    <a:pt x="29" y="926"/>
                  </a:lnTo>
                  <a:lnTo>
                    <a:pt x="50" y="1012"/>
                  </a:lnTo>
                  <a:lnTo>
                    <a:pt x="89" y="1097"/>
                  </a:lnTo>
                  <a:lnTo>
                    <a:pt x="148" y="1183"/>
                  </a:lnTo>
                  <a:lnTo>
                    <a:pt x="234" y="1268"/>
                  </a:lnTo>
                  <a:lnTo>
                    <a:pt x="224" y="1281"/>
                  </a:lnTo>
                  <a:lnTo>
                    <a:pt x="219" y="1300"/>
                  </a:lnTo>
                  <a:lnTo>
                    <a:pt x="213" y="1320"/>
                  </a:lnTo>
                  <a:lnTo>
                    <a:pt x="209" y="1342"/>
                  </a:lnTo>
                  <a:lnTo>
                    <a:pt x="204" y="1363"/>
                  </a:lnTo>
                  <a:lnTo>
                    <a:pt x="204" y="1386"/>
                  </a:lnTo>
                  <a:lnTo>
                    <a:pt x="202" y="1413"/>
                  </a:lnTo>
                  <a:lnTo>
                    <a:pt x="205" y="1441"/>
                  </a:lnTo>
                  <a:lnTo>
                    <a:pt x="207" y="1468"/>
                  </a:lnTo>
                  <a:lnTo>
                    <a:pt x="215" y="1496"/>
                  </a:lnTo>
                  <a:lnTo>
                    <a:pt x="223" y="1527"/>
                  </a:lnTo>
                  <a:lnTo>
                    <a:pt x="236" y="1557"/>
                  </a:lnTo>
                  <a:lnTo>
                    <a:pt x="247" y="1589"/>
                  </a:lnTo>
                  <a:lnTo>
                    <a:pt x="264" y="1620"/>
                  </a:lnTo>
                  <a:lnTo>
                    <a:pt x="283" y="1654"/>
                  </a:lnTo>
                  <a:lnTo>
                    <a:pt x="308" y="1686"/>
                  </a:lnTo>
                  <a:lnTo>
                    <a:pt x="302" y="1688"/>
                  </a:lnTo>
                  <a:lnTo>
                    <a:pt x="295" y="1698"/>
                  </a:lnTo>
                  <a:lnTo>
                    <a:pt x="280" y="1715"/>
                  </a:lnTo>
                  <a:lnTo>
                    <a:pt x="261" y="1738"/>
                  </a:lnTo>
                  <a:lnTo>
                    <a:pt x="234" y="1762"/>
                  </a:lnTo>
                  <a:lnTo>
                    <a:pt x="209" y="1797"/>
                  </a:lnTo>
                  <a:lnTo>
                    <a:pt x="181" y="1833"/>
                  </a:lnTo>
                  <a:lnTo>
                    <a:pt x="154" y="1876"/>
                  </a:lnTo>
                  <a:lnTo>
                    <a:pt x="124" y="1920"/>
                  </a:lnTo>
                  <a:lnTo>
                    <a:pt x="97" y="1968"/>
                  </a:lnTo>
                  <a:lnTo>
                    <a:pt x="70" y="2019"/>
                  </a:lnTo>
                  <a:lnTo>
                    <a:pt x="48" y="2072"/>
                  </a:lnTo>
                  <a:lnTo>
                    <a:pt x="27" y="2127"/>
                  </a:lnTo>
                  <a:lnTo>
                    <a:pt x="13" y="2186"/>
                  </a:lnTo>
                  <a:lnTo>
                    <a:pt x="2" y="2243"/>
                  </a:lnTo>
                  <a:lnTo>
                    <a:pt x="0" y="2304"/>
                  </a:lnTo>
                  <a:lnTo>
                    <a:pt x="0" y="2359"/>
                  </a:lnTo>
                  <a:lnTo>
                    <a:pt x="6" y="2416"/>
                  </a:lnTo>
                  <a:lnTo>
                    <a:pt x="13" y="2466"/>
                  </a:lnTo>
                  <a:lnTo>
                    <a:pt x="25" y="2517"/>
                  </a:lnTo>
                  <a:lnTo>
                    <a:pt x="36" y="2563"/>
                  </a:lnTo>
                  <a:lnTo>
                    <a:pt x="50" y="2605"/>
                  </a:lnTo>
                  <a:lnTo>
                    <a:pt x="65" y="2645"/>
                  </a:lnTo>
                  <a:lnTo>
                    <a:pt x="80" y="2683"/>
                  </a:lnTo>
                  <a:lnTo>
                    <a:pt x="95" y="2713"/>
                  </a:lnTo>
                  <a:lnTo>
                    <a:pt x="108" y="2741"/>
                  </a:lnTo>
                  <a:lnTo>
                    <a:pt x="122" y="2766"/>
                  </a:lnTo>
                  <a:lnTo>
                    <a:pt x="135" y="2787"/>
                  </a:lnTo>
                  <a:lnTo>
                    <a:pt x="143" y="2802"/>
                  </a:lnTo>
                  <a:lnTo>
                    <a:pt x="152" y="2814"/>
                  </a:lnTo>
                  <a:lnTo>
                    <a:pt x="158" y="2821"/>
                  </a:lnTo>
                  <a:lnTo>
                    <a:pt x="160" y="2825"/>
                  </a:lnTo>
                  <a:lnTo>
                    <a:pt x="234" y="2825"/>
                  </a:lnTo>
                  <a:lnTo>
                    <a:pt x="226" y="2817"/>
                  </a:lnTo>
                  <a:lnTo>
                    <a:pt x="215" y="2802"/>
                  </a:lnTo>
                  <a:lnTo>
                    <a:pt x="194" y="2774"/>
                  </a:lnTo>
                  <a:lnTo>
                    <a:pt x="171" y="2738"/>
                  </a:lnTo>
                  <a:lnTo>
                    <a:pt x="143" y="2690"/>
                  </a:lnTo>
                  <a:lnTo>
                    <a:pt x="118" y="2635"/>
                  </a:lnTo>
                  <a:lnTo>
                    <a:pt x="95" y="2570"/>
                  </a:lnTo>
                  <a:lnTo>
                    <a:pt x="78" y="2502"/>
                  </a:lnTo>
                  <a:lnTo>
                    <a:pt x="63" y="2420"/>
                  </a:lnTo>
                  <a:lnTo>
                    <a:pt x="59" y="2337"/>
                  </a:lnTo>
                  <a:lnTo>
                    <a:pt x="65" y="2247"/>
                  </a:lnTo>
                  <a:lnTo>
                    <a:pt x="88" y="2150"/>
                  </a:lnTo>
                  <a:lnTo>
                    <a:pt x="122" y="2049"/>
                  </a:lnTo>
                  <a:lnTo>
                    <a:pt x="177" y="1945"/>
                  </a:lnTo>
                  <a:lnTo>
                    <a:pt x="249" y="1837"/>
                  </a:lnTo>
                  <a:lnTo>
                    <a:pt x="344" y="1724"/>
                  </a:lnTo>
                  <a:lnTo>
                    <a:pt x="491" y="1724"/>
                  </a:lnTo>
                  <a:lnTo>
                    <a:pt x="485" y="1719"/>
                  </a:lnTo>
                  <a:lnTo>
                    <a:pt x="472" y="1711"/>
                  </a:lnTo>
                  <a:lnTo>
                    <a:pt x="462" y="1702"/>
                  </a:lnTo>
                  <a:lnTo>
                    <a:pt x="451" y="1696"/>
                  </a:lnTo>
                  <a:lnTo>
                    <a:pt x="439" y="1684"/>
                  </a:lnTo>
                  <a:lnTo>
                    <a:pt x="426" y="1675"/>
                  </a:lnTo>
                  <a:lnTo>
                    <a:pt x="411" y="1664"/>
                  </a:lnTo>
                  <a:lnTo>
                    <a:pt x="397" y="1654"/>
                  </a:lnTo>
                  <a:lnTo>
                    <a:pt x="382" y="1641"/>
                  </a:lnTo>
                  <a:lnTo>
                    <a:pt x="371" y="1629"/>
                  </a:lnTo>
                  <a:lnTo>
                    <a:pt x="357" y="1616"/>
                  </a:lnTo>
                  <a:lnTo>
                    <a:pt x="344" y="1605"/>
                  </a:lnTo>
                  <a:lnTo>
                    <a:pt x="335" y="1593"/>
                  </a:lnTo>
                  <a:lnTo>
                    <a:pt x="325" y="1582"/>
                  </a:lnTo>
                  <a:lnTo>
                    <a:pt x="316" y="1567"/>
                  </a:lnTo>
                  <a:lnTo>
                    <a:pt x="310" y="1548"/>
                  </a:lnTo>
                  <a:lnTo>
                    <a:pt x="302" y="1525"/>
                  </a:lnTo>
                  <a:lnTo>
                    <a:pt x="300" y="1500"/>
                  </a:lnTo>
                  <a:lnTo>
                    <a:pt x="295" y="1472"/>
                  </a:lnTo>
                  <a:lnTo>
                    <a:pt x="291" y="1443"/>
                  </a:lnTo>
                  <a:lnTo>
                    <a:pt x="287" y="1413"/>
                  </a:lnTo>
                  <a:lnTo>
                    <a:pt x="287" y="1386"/>
                  </a:lnTo>
                  <a:lnTo>
                    <a:pt x="285" y="1356"/>
                  </a:lnTo>
                  <a:lnTo>
                    <a:pt x="283" y="1329"/>
                  </a:lnTo>
                  <a:lnTo>
                    <a:pt x="283" y="1304"/>
                  </a:lnTo>
                  <a:lnTo>
                    <a:pt x="283" y="1281"/>
                  </a:lnTo>
                  <a:lnTo>
                    <a:pt x="283" y="1262"/>
                  </a:lnTo>
                  <a:lnTo>
                    <a:pt x="283" y="1249"/>
                  </a:lnTo>
                  <a:lnTo>
                    <a:pt x="283" y="1240"/>
                  </a:lnTo>
                  <a:lnTo>
                    <a:pt x="285" y="1240"/>
                  </a:lnTo>
                  <a:lnTo>
                    <a:pt x="281" y="1234"/>
                  </a:lnTo>
                  <a:lnTo>
                    <a:pt x="266" y="1221"/>
                  </a:lnTo>
                  <a:lnTo>
                    <a:pt x="247" y="1200"/>
                  </a:lnTo>
                  <a:lnTo>
                    <a:pt x="224" y="1175"/>
                  </a:lnTo>
                  <a:lnTo>
                    <a:pt x="198" y="1139"/>
                  </a:lnTo>
                  <a:lnTo>
                    <a:pt x="171" y="1097"/>
                  </a:lnTo>
                  <a:lnTo>
                    <a:pt x="146" y="1046"/>
                  </a:lnTo>
                  <a:lnTo>
                    <a:pt x="127" y="991"/>
                  </a:lnTo>
                  <a:lnTo>
                    <a:pt x="112" y="922"/>
                  </a:lnTo>
                  <a:lnTo>
                    <a:pt x="103" y="850"/>
                  </a:lnTo>
                  <a:lnTo>
                    <a:pt x="105" y="768"/>
                  </a:lnTo>
                  <a:lnTo>
                    <a:pt x="120" y="683"/>
                  </a:lnTo>
                  <a:lnTo>
                    <a:pt x="146" y="586"/>
                  </a:lnTo>
                  <a:lnTo>
                    <a:pt x="188" y="483"/>
                  </a:lnTo>
                  <a:lnTo>
                    <a:pt x="247" y="373"/>
                  </a:lnTo>
                  <a:lnTo>
                    <a:pt x="329" y="257"/>
                  </a:lnTo>
                  <a:lnTo>
                    <a:pt x="382" y="0"/>
                  </a:lnTo>
                  <a:lnTo>
                    <a:pt x="380" y="0"/>
                  </a:lnTo>
                  <a:lnTo>
                    <a:pt x="376" y="8"/>
                  </a:lnTo>
                  <a:lnTo>
                    <a:pt x="371" y="19"/>
                  </a:lnTo>
                  <a:lnTo>
                    <a:pt x="365" y="36"/>
                  </a:lnTo>
                  <a:lnTo>
                    <a:pt x="357" y="53"/>
                  </a:lnTo>
                  <a:lnTo>
                    <a:pt x="350" y="74"/>
                  </a:lnTo>
                  <a:lnTo>
                    <a:pt x="342" y="95"/>
                  </a:lnTo>
                  <a:lnTo>
                    <a:pt x="333" y="118"/>
                  </a:lnTo>
                  <a:lnTo>
                    <a:pt x="323" y="139"/>
                  </a:lnTo>
                  <a:lnTo>
                    <a:pt x="314" y="162"/>
                  </a:lnTo>
                  <a:lnTo>
                    <a:pt x="304" y="183"/>
                  </a:lnTo>
                  <a:lnTo>
                    <a:pt x="299" y="204"/>
                  </a:lnTo>
                  <a:lnTo>
                    <a:pt x="291" y="219"/>
                  </a:lnTo>
                  <a:lnTo>
                    <a:pt x="285" y="232"/>
                  </a:lnTo>
                  <a:lnTo>
                    <a:pt x="281" y="244"/>
                  </a:lnTo>
                  <a:lnTo>
                    <a:pt x="281" y="249"/>
                  </a:lnTo>
                  <a:lnTo>
                    <a:pt x="281" y="249"/>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45" name="Freeform 41">
              <a:extLst>
                <a:ext uri="{FF2B5EF4-FFF2-40B4-BE49-F238E27FC236}">
                  <a16:creationId xmlns:a16="http://schemas.microsoft.com/office/drawing/2014/main" id="{53CD8F2D-AB7E-C0BB-F592-436BF84D3182}"/>
                </a:ext>
              </a:extLst>
            </p:cNvPr>
            <p:cNvSpPr>
              <a:spLocks/>
            </p:cNvSpPr>
            <p:nvPr/>
          </p:nvSpPr>
          <p:spPr bwMode="auto">
            <a:xfrm>
              <a:off x="3993" y="2110"/>
              <a:ext cx="90" cy="406"/>
            </a:xfrm>
            <a:custGeom>
              <a:avLst/>
              <a:gdLst>
                <a:gd name="T0" fmla="*/ 133 w 181"/>
                <a:gd name="T1" fmla="*/ 0 h 814"/>
                <a:gd name="T2" fmla="*/ 131 w 181"/>
                <a:gd name="T3" fmla="*/ 2 h 814"/>
                <a:gd name="T4" fmla="*/ 129 w 181"/>
                <a:gd name="T5" fmla="*/ 14 h 814"/>
                <a:gd name="T6" fmla="*/ 127 w 181"/>
                <a:gd name="T7" fmla="*/ 19 h 814"/>
                <a:gd name="T8" fmla="*/ 125 w 181"/>
                <a:gd name="T9" fmla="*/ 27 h 814"/>
                <a:gd name="T10" fmla="*/ 124 w 181"/>
                <a:gd name="T11" fmla="*/ 38 h 814"/>
                <a:gd name="T12" fmla="*/ 124 w 181"/>
                <a:gd name="T13" fmla="*/ 48 h 814"/>
                <a:gd name="T14" fmla="*/ 122 w 181"/>
                <a:gd name="T15" fmla="*/ 57 h 814"/>
                <a:gd name="T16" fmla="*/ 122 w 181"/>
                <a:gd name="T17" fmla="*/ 67 h 814"/>
                <a:gd name="T18" fmla="*/ 122 w 181"/>
                <a:gd name="T19" fmla="*/ 78 h 814"/>
                <a:gd name="T20" fmla="*/ 122 w 181"/>
                <a:gd name="T21" fmla="*/ 88 h 814"/>
                <a:gd name="T22" fmla="*/ 122 w 181"/>
                <a:gd name="T23" fmla="*/ 97 h 814"/>
                <a:gd name="T24" fmla="*/ 125 w 181"/>
                <a:gd name="T25" fmla="*/ 107 h 814"/>
                <a:gd name="T26" fmla="*/ 127 w 181"/>
                <a:gd name="T27" fmla="*/ 112 h 814"/>
                <a:gd name="T28" fmla="*/ 133 w 181"/>
                <a:gd name="T29" fmla="*/ 122 h 814"/>
                <a:gd name="T30" fmla="*/ 127 w 181"/>
                <a:gd name="T31" fmla="*/ 126 h 814"/>
                <a:gd name="T32" fmla="*/ 118 w 181"/>
                <a:gd name="T33" fmla="*/ 137 h 814"/>
                <a:gd name="T34" fmla="*/ 103 w 181"/>
                <a:gd name="T35" fmla="*/ 156 h 814"/>
                <a:gd name="T36" fmla="*/ 87 w 181"/>
                <a:gd name="T37" fmla="*/ 185 h 814"/>
                <a:gd name="T38" fmla="*/ 68 w 181"/>
                <a:gd name="T39" fmla="*/ 215 h 814"/>
                <a:gd name="T40" fmla="*/ 49 w 181"/>
                <a:gd name="T41" fmla="*/ 255 h 814"/>
                <a:gd name="T42" fmla="*/ 32 w 181"/>
                <a:gd name="T43" fmla="*/ 299 h 814"/>
                <a:gd name="T44" fmla="*/ 17 w 181"/>
                <a:gd name="T45" fmla="*/ 350 h 814"/>
                <a:gd name="T46" fmla="*/ 6 w 181"/>
                <a:gd name="T47" fmla="*/ 399 h 814"/>
                <a:gd name="T48" fmla="*/ 0 w 181"/>
                <a:gd name="T49" fmla="*/ 456 h 814"/>
                <a:gd name="T50" fmla="*/ 0 w 181"/>
                <a:gd name="T51" fmla="*/ 512 h 814"/>
                <a:gd name="T52" fmla="*/ 13 w 181"/>
                <a:gd name="T53" fmla="*/ 572 h 814"/>
                <a:gd name="T54" fmla="*/ 32 w 181"/>
                <a:gd name="T55" fmla="*/ 631 h 814"/>
                <a:gd name="T56" fmla="*/ 63 w 181"/>
                <a:gd name="T57" fmla="*/ 692 h 814"/>
                <a:gd name="T58" fmla="*/ 106 w 181"/>
                <a:gd name="T59" fmla="*/ 753 h 814"/>
                <a:gd name="T60" fmla="*/ 167 w 181"/>
                <a:gd name="T61" fmla="*/ 814 h 814"/>
                <a:gd name="T62" fmla="*/ 181 w 181"/>
                <a:gd name="T63" fmla="*/ 723 h 814"/>
                <a:gd name="T64" fmla="*/ 177 w 181"/>
                <a:gd name="T65" fmla="*/ 719 h 814"/>
                <a:gd name="T66" fmla="*/ 169 w 181"/>
                <a:gd name="T67" fmla="*/ 711 h 814"/>
                <a:gd name="T68" fmla="*/ 154 w 181"/>
                <a:gd name="T69" fmla="*/ 698 h 814"/>
                <a:gd name="T70" fmla="*/ 141 w 181"/>
                <a:gd name="T71" fmla="*/ 681 h 814"/>
                <a:gd name="T72" fmla="*/ 122 w 181"/>
                <a:gd name="T73" fmla="*/ 658 h 814"/>
                <a:gd name="T74" fmla="*/ 105 w 181"/>
                <a:gd name="T75" fmla="*/ 631 h 814"/>
                <a:gd name="T76" fmla="*/ 89 w 181"/>
                <a:gd name="T77" fmla="*/ 601 h 814"/>
                <a:gd name="T78" fmla="*/ 74 w 181"/>
                <a:gd name="T79" fmla="*/ 565 h 814"/>
                <a:gd name="T80" fmla="*/ 63 w 181"/>
                <a:gd name="T81" fmla="*/ 523 h 814"/>
                <a:gd name="T82" fmla="*/ 55 w 181"/>
                <a:gd name="T83" fmla="*/ 479 h 814"/>
                <a:gd name="T84" fmla="*/ 53 w 181"/>
                <a:gd name="T85" fmla="*/ 432 h 814"/>
                <a:gd name="T86" fmla="*/ 57 w 181"/>
                <a:gd name="T87" fmla="*/ 380 h 814"/>
                <a:gd name="T88" fmla="*/ 68 w 181"/>
                <a:gd name="T89" fmla="*/ 325 h 814"/>
                <a:gd name="T90" fmla="*/ 91 w 181"/>
                <a:gd name="T91" fmla="*/ 268 h 814"/>
                <a:gd name="T92" fmla="*/ 124 w 181"/>
                <a:gd name="T93" fmla="*/ 206 h 814"/>
                <a:gd name="T94" fmla="*/ 167 w 181"/>
                <a:gd name="T95" fmla="*/ 141 h 814"/>
                <a:gd name="T96" fmla="*/ 173 w 181"/>
                <a:gd name="T97" fmla="*/ 67 h 814"/>
                <a:gd name="T98" fmla="*/ 133 w 181"/>
                <a:gd name="T99" fmla="*/ 0 h 814"/>
                <a:gd name="T100" fmla="*/ 133 w 181"/>
                <a:gd name="T101" fmla="*/ 0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1" h="814">
                  <a:moveTo>
                    <a:pt x="133" y="0"/>
                  </a:moveTo>
                  <a:lnTo>
                    <a:pt x="131" y="2"/>
                  </a:lnTo>
                  <a:lnTo>
                    <a:pt x="129" y="14"/>
                  </a:lnTo>
                  <a:lnTo>
                    <a:pt x="127" y="19"/>
                  </a:lnTo>
                  <a:lnTo>
                    <a:pt x="125" y="27"/>
                  </a:lnTo>
                  <a:lnTo>
                    <a:pt x="124" y="38"/>
                  </a:lnTo>
                  <a:lnTo>
                    <a:pt x="124" y="48"/>
                  </a:lnTo>
                  <a:lnTo>
                    <a:pt x="122" y="57"/>
                  </a:lnTo>
                  <a:lnTo>
                    <a:pt x="122" y="67"/>
                  </a:lnTo>
                  <a:lnTo>
                    <a:pt x="122" y="78"/>
                  </a:lnTo>
                  <a:lnTo>
                    <a:pt x="122" y="88"/>
                  </a:lnTo>
                  <a:lnTo>
                    <a:pt x="122" y="97"/>
                  </a:lnTo>
                  <a:lnTo>
                    <a:pt x="125" y="107"/>
                  </a:lnTo>
                  <a:lnTo>
                    <a:pt x="127" y="112"/>
                  </a:lnTo>
                  <a:lnTo>
                    <a:pt x="133" y="122"/>
                  </a:lnTo>
                  <a:lnTo>
                    <a:pt x="127" y="126"/>
                  </a:lnTo>
                  <a:lnTo>
                    <a:pt x="118" y="137"/>
                  </a:lnTo>
                  <a:lnTo>
                    <a:pt x="103" y="156"/>
                  </a:lnTo>
                  <a:lnTo>
                    <a:pt x="87" y="185"/>
                  </a:lnTo>
                  <a:lnTo>
                    <a:pt x="68" y="215"/>
                  </a:lnTo>
                  <a:lnTo>
                    <a:pt x="49" y="255"/>
                  </a:lnTo>
                  <a:lnTo>
                    <a:pt x="32" y="299"/>
                  </a:lnTo>
                  <a:lnTo>
                    <a:pt x="17" y="350"/>
                  </a:lnTo>
                  <a:lnTo>
                    <a:pt x="6" y="399"/>
                  </a:lnTo>
                  <a:lnTo>
                    <a:pt x="0" y="456"/>
                  </a:lnTo>
                  <a:lnTo>
                    <a:pt x="0" y="512"/>
                  </a:lnTo>
                  <a:lnTo>
                    <a:pt x="13" y="572"/>
                  </a:lnTo>
                  <a:lnTo>
                    <a:pt x="32" y="631"/>
                  </a:lnTo>
                  <a:lnTo>
                    <a:pt x="63" y="692"/>
                  </a:lnTo>
                  <a:lnTo>
                    <a:pt x="106" y="753"/>
                  </a:lnTo>
                  <a:lnTo>
                    <a:pt x="167" y="814"/>
                  </a:lnTo>
                  <a:lnTo>
                    <a:pt x="181" y="723"/>
                  </a:lnTo>
                  <a:lnTo>
                    <a:pt x="177" y="719"/>
                  </a:lnTo>
                  <a:lnTo>
                    <a:pt x="169" y="711"/>
                  </a:lnTo>
                  <a:lnTo>
                    <a:pt x="154" y="698"/>
                  </a:lnTo>
                  <a:lnTo>
                    <a:pt x="141" y="681"/>
                  </a:lnTo>
                  <a:lnTo>
                    <a:pt x="122" y="658"/>
                  </a:lnTo>
                  <a:lnTo>
                    <a:pt x="105" y="631"/>
                  </a:lnTo>
                  <a:lnTo>
                    <a:pt x="89" y="601"/>
                  </a:lnTo>
                  <a:lnTo>
                    <a:pt x="74" y="565"/>
                  </a:lnTo>
                  <a:lnTo>
                    <a:pt x="63" y="523"/>
                  </a:lnTo>
                  <a:lnTo>
                    <a:pt x="55" y="479"/>
                  </a:lnTo>
                  <a:lnTo>
                    <a:pt x="53" y="432"/>
                  </a:lnTo>
                  <a:lnTo>
                    <a:pt x="57" y="380"/>
                  </a:lnTo>
                  <a:lnTo>
                    <a:pt x="68" y="325"/>
                  </a:lnTo>
                  <a:lnTo>
                    <a:pt x="91" y="268"/>
                  </a:lnTo>
                  <a:lnTo>
                    <a:pt x="124" y="206"/>
                  </a:lnTo>
                  <a:lnTo>
                    <a:pt x="167" y="141"/>
                  </a:lnTo>
                  <a:lnTo>
                    <a:pt x="173" y="67"/>
                  </a:lnTo>
                  <a:lnTo>
                    <a:pt x="133" y="0"/>
                  </a:lnTo>
                  <a:lnTo>
                    <a:pt x="13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46" name="Freeform 42">
              <a:extLst>
                <a:ext uri="{FF2B5EF4-FFF2-40B4-BE49-F238E27FC236}">
                  <a16:creationId xmlns:a16="http://schemas.microsoft.com/office/drawing/2014/main" id="{15956131-A461-73CC-F2CD-3082FF57559E}"/>
                </a:ext>
              </a:extLst>
            </p:cNvPr>
            <p:cNvSpPr>
              <a:spLocks/>
            </p:cNvSpPr>
            <p:nvPr/>
          </p:nvSpPr>
          <p:spPr bwMode="auto">
            <a:xfrm>
              <a:off x="4239" y="1965"/>
              <a:ext cx="322" cy="1427"/>
            </a:xfrm>
            <a:custGeom>
              <a:avLst/>
              <a:gdLst>
                <a:gd name="T0" fmla="*/ 164 w 645"/>
                <a:gd name="T1" fmla="*/ 2 h 2854"/>
                <a:gd name="T2" fmla="*/ 179 w 645"/>
                <a:gd name="T3" fmla="*/ 19 h 2854"/>
                <a:gd name="T4" fmla="*/ 198 w 645"/>
                <a:gd name="T5" fmla="*/ 42 h 2854"/>
                <a:gd name="T6" fmla="*/ 225 w 645"/>
                <a:gd name="T7" fmla="*/ 76 h 2854"/>
                <a:gd name="T8" fmla="*/ 251 w 645"/>
                <a:gd name="T9" fmla="*/ 116 h 2854"/>
                <a:gd name="T10" fmla="*/ 276 w 645"/>
                <a:gd name="T11" fmla="*/ 168 h 2854"/>
                <a:gd name="T12" fmla="*/ 299 w 645"/>
                <a:gd name="T13" fmla="*/ 223 h 2854"/>
                <a:gd name="T14" fmla="*/ 316 w 645"/>
                <a:gd name="T15" fmla="*/ 291 h 2854"/>
                <a:gd name="T16" fmla="*/ 350 w 645"/>
                <a:gd name="T17" fmla="*/ 325 h 2854"/>
                <a:gd name="T18" fmla="*/ 430 w 645"/>
                <a:gd name="T19" fmla="*/ 420 h 2854"/>
                <a:gd name="T20" fmla="*/ 525 w 645"/>
                <a:gd name="T21" fmla="*/ 561 h 2854"/>
                <a:gd name="T22" fmla="*/ 609 w 645"/>
                <a:gd name="T23" fmla="*/ 732 h 2854"/>
                <a:gd name="T24" fmla="*/ 645 w 645"/>
                <a:gd name="T25" fmla="*/ 913 h 2854"/>
                <a:gd name="T26" fmla="*/ 605 w 645"/>
                <a:gd name="T27" fmla="*/ 1091 h 2854"/>
                <a:gd name="T28" fmla="*/ 457 w 645"/>
                <a:gd name="T29" fmla="*/ 1249 h 2854"/>
                <a:gd name="T30" fmla="*/ 171 w 645"/>
                <a:gd name="T31" fmla="*/ 1373 h 2854"/>
                <a:gd name="T32" fmla="*/ 162 w 645"/>
                <a:gd name="T33" fmla="*/ 1386 h 2854"/>
                <a:gd name="T34" fmla="*/ 160 w 645"/>
                <a:gd name="T35" fmla="*/ 1422 h 2854"/>
                <a:gd name="T36" fmla="*/ 162 w 645"/>
                <a:gd name="T37" fmla="*/ 1472 h 2854"/>
                <a:gd name="T38" fmla="*/ 166 w 645"/>
                <a:gd name="T39" fmla="*/ 1534 h 2854"/>
                <a:gd name="T40" fmla="*/ 162 w 645"/>
                <a:gd name="T41" fmla="*/ 1603 h 2854"/>
                <a:gd name="T42" fmla="*/ 151 w 645"/>
                <a:gd name="T43" fmla="*/ 1677 h 2854"/>
                <a:gd name="T44" fmla="*/ 124 w 645"/>
                <a:gd name="T45" fmla="*/ 1753 h 2854"/>
                <a:gd name="T46" fmla="*/ 80 w 645"/>
                <a:gd name="T47" fmla="*/ 1823 h 2854"/>
                <a:gd name="T48" fmla="*/ 95 w 645"/>
                <a:gd name="T49" fmla="*/ 1846 h 2854"/>
                <a:gd name="T50" fmla="*/ 137 w 645"/>
                <a:gd name="T51" fmla="*/ 1911 h 2854"/>
                <a:gd name="T52" fmla="*/ 190 w 645"/>
                <a:gd name="T53" fmla="*/ 2012 h 2854"/>
                <a:gd name="T54" fmla="*/ 240 w 645"/>
                <a:gd name="T55" fmla="*/ 2145 h 2854"/>
                <a:gd name="T56" fmla="*/ 272 w 645"/>
                <a:gd name="T57" fmla="*/ 2297 h 2854"/>
                <a:gd name="T58" fmla="*/ 274 w 645"/>
                <a:gd name="T59" fmla="*/ 2472 h 2854"/>
                <a:gd name="T60" fmla="*/ 232 w 645"/>
                <a:gd name="T61" fmla="*/ 2654 h 2854"/>
                <a:gd name="T62" fmla="*/ 132 w 645"/>
                <a:gd name="T63" fmla="*/ 2846 h 2854"/>
                <a:gd name="T64" fmla="*/ 61 w 645"/>
                <a:gd name="T65" fmla="*/ 2850 h 2854"/>
                <a:gd name="T66" fmla="*/ 84 w 645"/>
                <a:gd name="T67" fmla="*/ 2814 h 2854"/>
                <a:gd name="T68" fmla="*/ 122 w 645"/>
                <a:gd name="T69" fmla="*/ 2747 h 2854"/>
                <a:gd name="T70" fmla="*/ 160 w 645"/>
                <a:gd name="T71" fmla="*/ 2646 h 2854"/>
                <a:gd name="T72" fmla="*/ 187 w 645"/>
                <a:gd name="T73" fmla="*/ 2512 h 2854"/>
                <a:gd name="T74" fmla="*/ 189 w 645"/>
                <a:gd name="T75" fmla="*/ 2346 h 2854"/>
                <a:gd name="T76" fmla="*/ 151 w 645"/>
                <a:gd name="T77" fmla="*/ 2152 h 2854"/>
                <a:gd name="T78" fmla="*/ 65 w 645"/>
                <a:gd name="T79" fmla="*/ 1926 h 2854"/>
                <a:gd name="T80" fmla="*/ 0 w 645"/>
                <a:gd name="T81" fmla="*/ 1801 h 2854"/>
                <a:gd name="T82" fmla="*/ 10 w 645"/>
                <a:gd name="T83" fmla="*/ 1783 h 2854"/>
                <a:gd name="T84" fmla="*/ 31 w 645"/>
                <a:gd name="T85" fmla="*/ 1757 h 2854"/>
                <a:gd name="T86" fmla="*/ 54 w 645"/>
                <a:gd name="T87" fmla="*/ 1713 h 2854"/>
                <a:gd name="T88" fmla="*/ 78 w 645"/>
                <a:gd name="T89" fmla="*/ 1656 h 2854"/>
                <a:gd name="T90" fmla="*/ 99 w 645"/>
                <a:gd name="T91" fmla="*/ 1588 h 2854"/>
                <a:gd name="T92" fmla="*/ 111 w 645"/>
                <a:gd name="T93" fmla="*/ 1510 h 2854"/>
                <a:gd name="T94" fmla="*/ 113 w 645"/>
                <a:gd name="T95" fmla="*/ 1418 h 2854"/>
                <a:gd name="T96" fmla="*/ 118 w 645"/>
                <a:gd name="T97" fmla="*/ 1365 h 2854"/>
                <a:gd name="T98" fmla="*/ 183 w 645"/>
                <a:gd name="T99" fmla="*/ 1341 h 2854"/>
                <a:gd name="T100" fmla="*/ 287 w 645"/>
                <a:gd name="T101" fmla="*/ 1289 h 2854"/>
                <a:gd name="T102" fmla="*/ 403 w 645"/>
                <a:gd name="T103" fmla="*/ 1206 h 2854"/>
                <a:gd name="T104" fmla="*/ 500 w 645"/>
                <a:gd name="T105" fmla="*/ 1088 h 2854"/>
                <a:gd name="T106" fmla="*/ 554 w 645"/>
                <a:gd name="T107" fmla="*/ 932 h 2854"/>
                <a:gd name="T108" fmla="*/ 535 w 645"/>
                <a:gd name="T109" fmla="*/ 728 h 2854"/>
                <a:gd name="T110" fmla="*/ 413 w 645"/>
                <a:gd name="T111" fmla="*/ 483 h 2854"/>
                <a:gd name="T112" fmla="*/ 185 w 645"/>
                <a:gd name="T113" fmla="*/ 52 h 2854"/>
                <a:gd name="T114" fmla="*/ 160 w 645"/>
                <a:gd name="T115" fmla="*/ 0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45" h="2854">
                  <a:moveTo>
                    <a:pt x="160" y="0"/>
                  </a:moveTo>
                  <a:lnTo>
                    <a:pt x="164" y="2"/>
                  </a:lnTo>
                  <a:lnTo>
                    <a:pt x="170" y="8"/>
                  </a:lnTo>
                  <a:lnTo>
                    <a:pt x="179" y="19"/>
                  </a:lnTo>
                  <a:lnTo>
                    <a:pt x="189" y="27"/>
                  </a:lnTo>
                  <a:lnTo>
                    <a:pt x="198" y="42"/>
                  </a:lnTo>
                  <a:lnTo>
                    <a:pt x="211" y="57"/>
                  </a:lnTo>
                  <a:lnTo>
                    <a:pt x="225" y="76"/>
                  </a:lnTo>
                  <a:lnTo>
                    <a:pt x="236" y="93"/>
                  </a:lnTo>
                  <a:lnTo>
                    <a:pt x="251" y="116"/>
                  </a:lnTo>
                  <a:lnTo>
                    <a:pt x="263" y="139"/>
                  </a:lnTo>
                  <a:lnTo>
                    <a:pt x="276" y="168"/>
                  </a:lnTo>
                  <a:lnTo>
                    <a:pt x="287" y="192"/>
                  </a:lnTo>
                  <a:lnTo>
                    <a:pt x="299" y="223"/>
                  </a:lnTo>
                  <a:lnTo>
                    <a:pt x="308" y="253"/>
                  </a:lnTo>
                  <a:lnTo>
                    <a:pt x="316" y="291"/>
                  </a:lnTo>
                  <a:lnTo>
                    <a:pt x="325" y="299"/>
                  </a:lnTo>
                  <a:lnTo>
                    <a:pt x="350" y="325"/>
                  </a:lnTo>
                  <a:lnTo>
                    <a:pt x="384" y="365"/>
                  </a:lnTo>
                  <a:lnTo>
                    <a:pt x="430" y="420"/>
                  </a:lnTo>
                  <a:lnTo>
                    <a:pt x="477" y="485"/>
                  </a:lnTo>
                  <a:lnTo>
                    <a:pt x="525" y="561"/>
                  </a:lnTo>
                  <a:lnTo>
                    <a:pt x="569" y="643"/>
                  </a:lnTo>
                  <a:lnTo>
                    <a:pt x="609" y="732"/>
                  </a:lnTo>
                  <a:lnTo>
                    <a:pt x="633" y="822"/>
                  </a:lnTo>
                  <a:lnTo>
                    <a:pt x="645" y="913"/>
                  </a:lnTo>
                  <a:lnTo>
                    <a:pt x="635" y="1002"/>
                  </a:lnTo>
                  <a:lnTo>
                    <a:pt x="605" y="1091"/>
                  </a:lnTo>
                  <a:lnTo>
                    <a:pt x="546" y="1173"/>
                  </a:lnTo>
                  <a:lnTo>
                    <a:pt x="457" y="1249"/>
                  </a:lnTo>
                  <a:lnTo>
                    <a:pt x="333" y="1316"/>
                  </a:lnTo>
                  <a:lnTo>
                    <a:pt x="171" y="1373"/>
                  </a:lnTo>
                  <a:lnTo>
                    <a:pt x="166" y="1377"/>
                  </a:lnTo>
                  <a:lnTo>
                    <a:pt x="162" y="1386"/>
                  </a:lnTo>
                  <a:lnTo>
                    <a:pt x="160" y="1401"/>
                  </a:lnTo>
                  <a:lnTo>
                    <a:pt x="160" y="1422"/>
                  </a:lnTo>
                  <a:lnTo>
                    <a:pt x="160" y="1445"/>
                  </a:lnTo>
                  <a:lnTo>
                    <a:pt x="162" y="1472"/>
                  </a:lnTo>
                  <a:lnTo>
                    <a:pt x="164" y="1502"/>
                  </a:lnTo>
                  <a:lnTo>
                    <a:pt x="166" y="1534"/>
                  </a:lnTo>
                  <a:lnTo>
                    <a:pt x="164" y="1569"/>
                  </a:lnTo>
                  <a:lnTo>
                    <a:pt x="162" y="1603"/>
                  </a:lnTo>
                  <a:lnTo>
                    <a:pt x="154" y="1639"/>
                  </a:lnTo>
                  <a:lnTo>
                    <a:pt x="151" y="1677"/>
                  </a:lnTo>
                  <a:lnTo>
                    <a:pt x="137" y="1715"/>
                  </a:lnTo>
                  <a:lnTo>
                    <a:pt x="124" y="1753"/>
                  </a:lnTo>
                  <a:lnTo>
                    <a:pt x="103" y="1787"/>
                  </a:lnTo>
                  <a:lnTo>
                    <a:pt x="80" y="1823"/>
                  </a:lnTo>
                  <a:lnTo>
                    <a:pt x="84" y="1829"/>
                  </a:lnTo>
                  <a:lnTo>
                    <a:pt x="95" y="1846"/>
                  </a:lnTo>
                  <a:lnTo>
                    <a:pt x="113" y="1873"/>
                  </a:lnTo>
                  <a:lnTo>
                    <a:pt x="137" y="1911"/>
                  </a:lnTo>
                  <a:lnTo>
                    <a:pt x="162" y="1956"/>
                  </a:lnTo>
                  <a:lnTo>
                    <a:pt x="190" y="2012"/>
                  </a:lnTo>
                  <a:lnTo>
                    <a:pt x="213" y="2072"/>
                  </a:lnTo>
                  <a:lnTo>
                    <a:pt x="240" y="2145"/>
                  </a:lnTo>
                  <a:lnTo>
                    <a:pt x="257" y="2217"/>
                  </a:lnTo>
                  <a:lnTo>
                    <a:pt x="272" y="2297"/>
                  </a:lnTo>
                  <a:lnTo>
                    <a:pt x="276" y="2380"/>
                  </a:lnTo>
                  <a:lnTo>
                    <a:pt x="274" y="2472"/>
                  </a:lnTo>
                  <a:lnTo>
                    <a:pt x="257" y="2561"/>
                  </a:lnTo>
                  <a:lnTo>
                    <a:pt x="232" y="2654"/>
                  </a:lnTo>
                  <a:lnTo>
                    <a:pt x="190" y="2749"/>
                  </a:lnTo>
                  <a:lnTo>
                    <a:pt x="132" y="2846"/>
                  </a:lnTo>
                  <a:lnTo>
                    <a:pt x="57" y="2854"/>
                  </a:lnTo>
                  <a:lnTo>
                    <a:pt x="61" y="2850"/>
                  </a:lnTo>
                  <a:lnTo>
                    <a:pt x="69" y="2835"/>
                  </a:lnTo>
                  <a:lnTo>
                    <a:pt x="84" y="2814"/>
                  </a:lnTo>
                  <a:lnTo>
                    <a:pt x="103" y="2785"/>
                  </a:lnTo>
                  <a:lnTo>
                    <a:pt x="122" y="2747"/>
                  </a:lnTo>
                  <a:lnTo>
                    <a:pt x="143" y="2700"/>
                  </a:lnTo>
                  <a:lnTo>
                    <a:pt x="160" y="2646"/>
                  </a:lnTo>
                  <a:lnTo>
                    <a:pt x="177" y="2584"/>
                  </a:lnTo>
                  <a:lnTo>
                    <a:pt x="187" y="2512"/>
                  </a:lnTo>
                  <a:lnTo>
                    <a:pt x="192" y="2435"/>
                  </a:lnTo>
                  <a:lnTo>
                    <a:pt x="189" y="2346"/>
                  </a:lnTo>
                  <a:lnTo>
                    <a:pt x="175" y="2255"/>
                  </a:lnTo>
                  <a:lnTo>
                    <a:pt x="151" y="2152"/>
                  </a:lnTo>
                  <a:lnTo>
                    <a:pt x="114" y="2044"/>
                  </a:lnTo>
                  <a:lnTo>
                    <a:pt x="65" y="1926"/>
                  </a:lnTo>
                  <a:lnTo>
                    <a:pt x="0" y="1802"/>
                  </a:lnTo>
                  <a:lnTo>
                    <a:pt x="0" y="1801"/>
                  </a:lnTo>
                  <a:lnTo>
                    <a:pt x="6" y="1795"/>
                  </a:lnTo>
                  <a:lnTo>
                    <a:pt x="10" y="1783"/>
                  </a:lnTo>
                  <a:lnTo>
                    <a:pt x="21" y="1774"/>
                  </a:lnTo>
                  <a:lnTo>
                    <a:pt x="31" y="1757"/>
                  </a:lnTo>
                  <a:lnTo>
                    <a:pt x="44" y="1738"/>
                  </a:lnTo>
                  <a:lnTo>
                    <a:pt x="54" y="1713"/>
                  </a:lnTo>
                  <a:lnTo>
                    <a:pt x="69" y="1688"/>
                  </a:lnTo>
                  <a:lnTo>
                    <a:pt x="78" y="1656"/>
                  </a:lnTo>
                  <a:lnTo>
                    <a:pt x="92" y="1624"/>
                  </a:lnTo>
                  <a:lnTo>
                    <a:pt x="99" y="1588"/>
                  </a:lnTo>
                  <a:lnTo>
                    <a:pt x="109" y="1552"/>
                  </a:lnTo>
                  <a:lnTo>
                    <a:pt x="111" y="1510"/>
                  </a:lnTo>
                  <a:lnTo>
                    <a:pt x="114" y="1466"/>
                  </a:lnTo>
                  <a:lnTo>
                    <a:pt x="113" y="1418"/>
                  </a:lnTo>
                  <a:lnTo>
                    <a:pt x="111" y="1369"/>
                  </a:lnTo>
                  <a:lnTo>
                    <a:pt x="118" y="1365"/>
                  </a:lnTo>
                  <a:lnTo>
                    <a:pt x="145" y="1358"/>
                  </a:lnTo>
                  <a:lnTo>
                    <a:pt x="183" y="1341"/>
                  </a:lnTo>
                  <a:lnTo>
                    <a:pt x="232" y="1320"/>
                  </a:lnTo>
                  <a:lnTo>
                    <a:pt x="287" y="1289"/>
                  </a:lnTo>
                  <a:lnTo>
                    <a:pt x="346" y="1253"/>
                  </a:lnTo>
                  <a:lnTo>
                    <a:pt x="403" y="1206"/>
                  </a:lnTo>
                  <a:lnTo>
                    <a:pt x="457" y="1154"/>
                  </a:lnTo>
                  <a:lnTo>
                    <a:pt x="500" y="1088"/>
                  </a:lnTo>
                  <a:lnTo>
                    <a:pt x="536" y="1014"/>
                  </a:lnTo>
                  <a:lnTo>
                    <a:pt x="554" y="932"/>
                  </a:lnTo>
                  <a:lnTo>
                    <a:pt x="557" y="837"/>
                  </a:lnTo>
                  <a:lnTo>
                    <a:pt x="535" y="728"/>
                  </a:lnTo>
                  <a:lnTo>
                    <a:pt x="489" y="612"/>
                  </a:lnTo>
                  <a:lnTo>
                    <a:pt x="413" y="483"/>
                  </a:lnTo>
                  <a:lnTo>
                    <a:pt x="306" y="342"/>
                  </a:lnTo>
                  <a:lnTo>
                    <a:pt x="185" y="52"/>
                  </a:lnTo>
                  <a:lnTo>
                    <a:pt x="160" y="0"/>
                  </a:lnTo>
                  <a:lnTo>
                    <a:pt x="16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47" name="Freeform 43">
              <a:extLst>
                <a:ext uri="{FF2B5EF4-FFF2-40B4-BE49-F238E27FC236}">
                  <a16:creationId xmlns:a16="http://schemas.microsoft.com/office/drawing/2014/main" id="{3257E9B1-2EC1-661B-8A1D-9A2A89CC928B}"/>
                </a:ext>
              </a:extLst>
            </p:cNvPr>
            <p:cNvSpPr>
              <a:spLocks/>
            </p:cNvSpPr>
            <p:nvPr/>
          </p:nvSpPr>
          <p:spPr bwMode="auto">
            <a:xfrm>
              <a:off x="4255" y="2066"/>
              <a:ext cx="151" cy="439"/>
            </a:xfrm>
            <a:custGeom>
              <a:avLst/>
              <a:gdLst>
                <a:gd name="T0" fmla="*/ 150 w 302"/>
                <a:gd name="T1" fmla="*/ 38 h 878"/>
                <a:gd name="T2" fmla="*/ 146 w 302"/>
                <a:gd name="T3" fmla="*/ 59 h 878"/>
                <a:gd name="T4" fmla="*/ 142 w 302"/>
                <a:gd name="T5" fmla="*/ 82 h 878"/>
                <a:gd name="T6" fmla="*/ 138 w 302"/>
                <a:gd name="T7" fmla="*/ 110 h 878"/>
                <a:gd name="T8" fmla="*/ 135 w 302"/>
                <a:gd name="T9" fmla="*/ 140 h 878"/>
                <a:gd name="T10" fmla="*/ 127 w 302"/>
                <a:gd name="T11" fmla="*/ 173 h 878"/>
                <a:gd name="T12" fmla="*/ 119 w 302"/>
                <a:gd name="T13" fmla="*/ 207 h 878"/>
                <a:gd name="T14" fmla="*/ 118 w 302"/>
                <a:gd name="T15" fmla="*/ 230 h 878"/>
                <a:gd name="T16" fmla="*/ 140 w 302"/>
                <a:gd name="T17" fmla="*/ 268 h 878"/>
                <a:gd name="T18" fmla="*/ 176 w 302"/>
                <a:gd name="T19" fmla="*/ 338 h 878"/>
                <a:gd name="T20" fmla="*/ 209 w 302"/>
                <a:gd name="T21" fmla="*/ 429 h 878"/>
                <a:gd name="T22" fmla="*/ 232 w 302"/>
                <a:gd name="T23" fmla="*/ 530 h 878"/>
                <a:gd name="T24" fmla="*/ 228 w 302"/>
                <a:gd name="T25" fmla="*/ 629 h 878"/>
                <a:gd name="T26" fmla="*/ 188 w 302"/>
                <a:gd name="T27" fmla="*/ 716 h 878"/>
                <a:gd name="T28" fmla="*/ 99 w 302"/>
                <a:gd name="T29" fmla="*/ 783 h 878"/>
                <a:gd name="T30" fmla="*/ 0 w 302"/>
                <a:gd name="T31" fmla="*/ 878 h 878"/>
                <a:gd name="T32" fmla="*/ 22 w 302"/>
                <a:gd name="T33" fmla="*/ 869 h 878"/>
                <a:gd name="T34" fmla="*/ 81 w 302"/>
                <a:gd name="T35" fmla="*/ 838 h 878"/>
                <a:gd name="T36" fmla="*/ 157 w 302"/>
                <a:gd name="T37" fmla="*/ 791 h 878"/>
                <a:gd name="T38" fmla="*/ 232 w 302"/>
                <a:gd name="T39" fmla="*/ 720 h 878"/>
                <a:gd name="T40" fmla="*/ 285 w 302"/>
                <a:gd name="T41" fmla="*/ 627 h 878"/>
                <a:gd name="T42" fmla="*/ 302 w 302"/>
                <a:gd name="T43" fmla="*/ 513 h 878"/>
                <a:gd name="T44" fmla="*/ 264 w 302"/>
                <a:gd name="T45" fmla="*/ 374 h 878"/>
                <a:gd name="T46" fmla="*/ 156 w 302"/>
                <a:gd name="T47" fmla="*/ 213 h 878"/>
                <a:gd name="T48" fmla="*/ 156 w 302"/>
                <a:gd name="T49" fmla="*/ 203 h 878"/>
                <a:gd name="T50" fmla="*/ 159 w 302"/>
                <a:gd name="T51" fmla="*/ 186 h 878"/>
                <a:gd name="T52" fmla="*/ 165 w 302"/>
                <a:gd name="T53" fmla="*/ 159 h 878"/>
                <a:gd name="T54" fmla="*/ 173 w 302"/>
                <a:gd name="T55" fmla="*/ 129 h 878"/>
                <a:gd name="T56" fmla="*/ 176 w 302"/>
                <a:gd name="T57" fmla="*/ 93 h 878"/>
                <a:gd name="T58" fmla="*/ 178 w 302"/>
                <a:gd name="T59" fmla="*/ 59 h 878"/>
                <a:gd name="T60" fmla="*/ 176 w 302"/>
                <a:gd name="T61" fmla="*/ 26 h 878"/>
                <a:gd name="T62" fmla="*/ 169 w 302"/>
                <a:gd name="T63" fmla="*/ 0 h 878"/>
                <a:gd name="T64" fmla="*/ 152 w 302"/>
                <a:gd name="T65" fmla="*/ 34 h 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2" h="878">
                  <a:moveTo>
                    <a:pt x="152" y="34"/>
                  </a:moveTo>
                  <a:lnTo>
                    <a:pt x="150" y="38"/>
                  </a:lnTo>
                  <a:lnTo>
                    <a:pt x="148" y="51"/>
                  </a:lnTo>
                  <a:lnTo>
                    <a:pt x="146" y="59"/>
                  </a:lnTo>
                  <a:lnTo>
                    <a:pt x="144" y="70"/>
                  </a:lnTo>
                  <a:lnTo>
                    <a:pt x="142" y="82"/>
                  </a:lnTo>
                  <a:lnTo>
                    <a:pt x="142" y="97"/>
                  </a:lnTo>
                  <a:lnTo>
                    <a:pt x="138" y="110"/>
                  </a:lnTo>
                  <a:lnTo>
                    <a:pt x="138" y="125"/>
                  </a:lnTo>
                  <a:lnTo>
                    <a:pt x="135" y="140"/>
                  </a:lnTo>
                  <a:lnTo>
                    <a:pt x="133" y="158"/>
                  </a:lnTo>
                  <a:lnTo>
                    <a:pt x="127" y="173"/>
                  </a:lnTo>
                  <a:lnTo>
                    <a:pt x="123" y="192"/>
                  </a:lnTo>
                  <a:lnTo>
                    <a:pt x="119" y="207"/>
                  </a:lnTo>
                  <a:lnTo>
                    <a:pt x="118" y="224"/>
                  </a:lnTo>
                  <a:lnTo>
                    <a:pt x="118" y="230"/>
                  </a:lnTo>
                  <a:lnTo>
                    <a:pt x="129" y="245"/>
                  </a:lnTo>
                  <a:lnTo>
                    <a:pt x="140" y="268"/>
                  </a:lnTo>
                  <a:lnTo>
                    <a:pt x="159" y="302"/>
                  </a:lnTo>
                  <a:lnTo>
                    <a:pt x="176" y="338"/>
                  </a:lnTo>
                  <a:lnTo>
                    <a:pt x="194" y="384"/>
                  </a:lnTo>
                  <a:lnTo>
                    <a:pt x="209" y="429"/>
                  </a:lnTo>
                  <a:lnTo>
                    <a:pt x="224" y="483"/>
                  </a:lnTo>
                  <a:lnTo>
                    <a:pt x="232" y="530"/>
                  </a:lnTo>
                  <a:lnTo>
                    <a:pt x="233" y="582"/>
                  </a:lnTo>
                  <a:lnTo>
                    <a:pt x="228" y="629"/>
                  </a:lnTo>
                  <a:lnTo>
                    <a:pt x="214" y="677"/>
                  </a:lnTo>
                  <a:lnTo>
                    <a:pt x="188" y="716"/>
                  </a:lnTo>
                  <a:lnTo>
                    <a:pt x="152" y="753"/>
                  </a:lnTo>
                  <a:lnTo>
                    <a:pt x="99" y="783"/>
                  </a:lnTo>
                  <a:lnTo>
                    <a:pt x="36" y="806"/>
                  </a:lnTo>
                  <a:lnTo>
                    <a:pt x="0" y="878"/>
                  </a:lnTo>
                  <a:lnTo>
                    <a:pt x="5" y="874"/>
                  </a:lnTo>
                  <a:lnTo>
                    <a:pt x="22" y="869"/>
                  </a:lnTo>
                  <a:lnTo>
                    <a:pt x="47" y="853"/>
                  </a:lnTo>
                  <a:lnTo>
                    <a:pt x="81" y="838"/>
                  </a:lnTo>
                  <a:lnTo>
                    <a:pt x="118" y="815"/>
                  </a:lnTo>
                  <a:lnTo>
                    <a:pt x="157" y="791"/>
                  </a:lnTo>
                  <a:lnTo>
                    <a:pt x="195" y="756"/>
                  </a:lnTo>
                  <a:lnTo>
                    <a:pt x="232" y="720"/>
                  </a:lnTo>
                  <a:lnTo>
                    <a:pt x="262" y="675"/>
                  </a:lnTo>
                  <a:lnTo>
                    <a:pt x="285" y="627"/>
                  </a:lnTo>
                  <a:lnTo>
                    <a:pt x="300" y="572"/>
                  </a:lnTo>
                  <a:lnTo>
                    <a:pt x="302" y="513"/>
                  </a:lnTo>
                  <a:lnTo>
                    <a:pt x="291" y="445"/>
                  </a:lnTo>
                  <a:lnTo>
                    <a:pt x="264" y="374"/>
                  </a:lnTo>
                  <a:lnTo>
                    <a:pt x="220" y="294"/>
                  </a:lnTo>
                  <a:lnTo>
                    <a:pt x="156" y="213"/>
                  </a:lnTo>
                  <a:lnTo>
                    <a:pt x="156" y="209"/>
                  </a:lnTo>
                  <a:lnTo>
                    <a:pt x="156" y="203"/>
                  </a:lnTo>
                  <a:lnTo>
                    <a:pt x="157" y="194"/>
                  </a:lnTo>
                  <a:lnTo>
                    <a:pt x="159" y="186"/>
                  </a:lnTo>
                  <a:lnTo>
                    <a:pt x="161" y="173"/>
                  </a:lnTo>
                  <a:lnTo>
                    <a:pt x="165" y="159"/>
                  </a:lnTo>
                  <a:lnTo>
                    <a:pt x="169" y="144"/>
                  </a:lnTo>
                  <a:lnTo>
                    <a:pt x="173" y="129"/>
                  </a:lnTo>
                  <a:lnTo>
                    <a:pt x="175" y="110"/>
                  </a:lnTo>
                  <a:lnTo>
                    <a:pt x="176" y="93"/>
                  </a:lnTo>
                  <a:lnTo>
                    <a:pt x="176" y="74"/>
                  </a:lnTo>
                  <a:lnTo>
                    <a:pt x="178" y="59"/>
                  </a:lnTo>
                  <a:lnTo>
                    <a:pt x="176" y="42"/>
                  </a:lnTo>
                  <a:lnTo>
                    <a:pt x="176" y="26"/>
                  </a:lnTo>
                  <a:lnTo>
                    <a:pt x="173" y="9"/>
                  </a:lnTo>
                  <a:lnTo>
                    <a:pt x="169" y="0"/>
                  </a:lnTo>
                  <a:lnTo>
                    <a:pt x="152" y="34"/>
                  </a:lnTo>
                  <a:lnTo>
                    <a:pt x="152" y="3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48" name="Freeform 44">
              <a:extLst>
                <a:ext uri="{FF2B5EF4-FFF2-40B4-BE49-F238E27FC236}">
                  <a16:creationId xmlns:a16="http://schemas.microsoft.com/office/drawing/2014/main" id="{2515173E-1806-66A3-3AAC-583639979F29}"/>
                </a:ext>
              </a:extLst>
            </p:cNvPr>
            <p:cNvSpPr>
              <a:spLocks/>
            </p:cNvSpPr>
            <p:nvPr/>
          </p:nvSpPr>
          <p:spPr bwMode="auto">
            <a:xfrm>
              <a:off x="3999" y="2943"/>
              <a:ext cx="156" cy="449"/>
            </a:xfrm>
            <a:custGeom>
              <a:avLst/>
              <a:gdLst>
                <a:gd name="T0" fmla="*/ 312 w 312"/>
                <a:gd name="T1" fmla="*/ 0 h 898"/>
                <a:gd name="T2" fmla="*/ 306 w 312"/>
                <a:gd name="T3" fmla="*/ 0 h 898"/>
                <a:gd name="T4" fmla="*/ 299 w 312"/>
                <a:gd name="T5" fmla="*/ 6 h 898"/>
                <a:gd name="T6" fmla="*/ 284 w 312"/>
                <a:gd name="T7" fmla="*/ 14 h 898"/>
                <a:gd name="T8" fmla="*/ 265 w 312"/>
                <a:gd name="T9" fmla="*/ 27 h 898"/>
                <a:gd name="T10" fmla="*/ 242 w 312"/>
                <a:gd name="T11" fmla="*/ 40 h 898"/>
                <a:gd name="T12" fmla="*/ 217 w 312"/>
                <a:gd name="T13" fmla="*/ 59 h 898"/>
                <a:gd name="T14" fmla="*/ 190 w 312"/>
                <a:gd name="T15" fmla="*/ 80 h 898"/>
                <a:gd name="T16" fmla="*/ 164 w 312"/>
                <a:gd name="T17" fmla="*/ 107 h 898"/>
                <a:gd name="T18" fmla="*/ 137 w 312"/>
                <a:gd name="T19" fmla="*/ 133 h 898"/>
                <a:gd name="T20" fmla="*/ 111 w 312"/>
                <a:gd name="T21" fmla="*/ 164 h 898"/>
                <a:gd name="T22" fmla="*/ 86 w 312"/>
                <a:gd name="T23" fmla="*/ 196 h 898"/>
                <a:gd name="T24" fmla="*/ 67 w 312"/>
                <a:gd name="T25" fmla="*/ 232 h 898"/>
                <a:gd name="T26" fmla="*/ 50 w 312"/>
                <a:gd name="T27" fmla="*/ 268 h 898"/>
                <a:gd name="T28" fmla="*/ 40 w 312"/>
                <a:gd name="T29" fmla="*/ 308 h 898"/>
                <a:gd name="T30" fmla="*/ 33 w 312"/>
                <a:gd name="T31" fmla="*/ 350 h 898"/>
                <a:gd name="T32" fmla="*/ 35 w 312"/>
                <a:gd name="T33" fmla="*/ 398 h 898"/>
                <a:gd name="T34" fmla="*/ 35 w 312"/>
                <a:gd name="T35" fmla="*/ 400 h 898"/>
                <a:gd name="T36" fmla="*/ 36 w 312"/>
                <a:gd name="T37" fmla="*/ 409 h 898"/>
                <a:gd name="T38" fmla="*/ 38 w 312"/>
                <a:gd name="T39" fmla="*/ 422 h 898"/>
                <a:gd name="T40" fmla="*/ 40 w 312"/>
                <a:gd name="T41" fmla="*/ 443 h 898"/>
                <a:gd name="T42" fmla="*/ 42 w 312"/>
                <a:gd name="T43" fmla="*/ 468 h 898"/>
                <a:gd name="T44" fmla="*/ 46 w 312"/>
                <a:gd name="T45" fmla="*/ 498 h 898"/>
                <a:gd name="T46" fmla="*/ 48 w 312"/>
                <a:gd name="T47" fmla="*/ 529 h 898"/>
                <a:gd name="T48" fmla="*/ 52 w 312"/>
                <a:gd name="T49" fmla="*/ 567 h 898"/>
                <a:gd name="T50" fmla="*/ 50 w 312"/>
                <a:gd name="T51" fmla="*/ 601 h 898"/>
                <a:gd name="T52" fmla="*/ 50 w 312"/>
                <a:gd name="T53" fmla="*/ 639 h 898"/>
                <a:gd name="T54" fmla="*/ 46 w 312"/>
                <a:gd name="T55" fmla="*/ 675 h 898"/>
                <a:gd name="T56" fmla="*/ 42 w 312"/>
                <a:gd name="T57" fmla="*/ 715 h 898"/>
                <a:gd name="T58" fmla="*/ 36 w 312"/>
                <a:gd name="T59" fmla="*/ 753 h 898"/>
                <a:gd name="T60" fmla="*/ 25 w 312"/>
                <a:gd name="T61" fmla="*/ 791 h 898"/>
                <a:gd name="T62" fmla="*/ 14 w 312"/>
                <a:gd name="T63" fmla="*/ 827 h 898"/>
                <a:gd name="T64" fmla="*/ 0 w 312"/>
                <a:gd name="T65" fmla="*/ 862 h 898"/>
                <a:gd name="T66" fmla="*/ 86 w 312"/>
                <a:gd name="T67" fmla="*/ 898 h 898"/>
                <a:gd name="T68" fmla="*/ 86 w 312"/>
                <a:gd name="T69" fmla="*/ 898 h 898"/>
                <a:gd name="T70" fmla="*/ 90 w 312"/>
                <a:gd name="T71" fmla="*/ 892 h 898"/>
                <a:gd name="T72" fmla="*/ 95 w 312"/>
                <a:gd name="T73" fmla="*/ 884 h 898"/>
                <a:gd name="T74" fmla="*/ 103 w 312"/>
                <a:gd name="T75" fmla="*/ 875 h 898"/>
                <a:gd name="T76" fmla="*/ 109 w 312"/>
                <a:gd name="T77" fmla="*/ 858 h 898"/>
                <a:gd name="T78" fmla="*/ 118 w 312"/>
                <a:gd name="T79" fmla="*/ 843 h 898"/>
                <a:gd name="T80" fmla="*/ 124 w 312"/>
                <a:gd name="T81" fmla="*/ 820 h 898"/>
                <a:gd name="T82" fmla="*/ 133 w 312"/>
                <a:gd name="T83" fmla="*/ 795 h 898"/>
                <a:gd name="T84" fmla="*/ 137 w 312"/>
                <a:gd name="T85" fmla="*/ 765 h 898"/>
                <a:gd name="T86" fmla="*/ 141 w 312"/>
                <a:gd name="T87" fmla="*/ 730 h 898"/>
                <a:gd name="T88" fmla="*/ 141 w 312"/>
                <a:gd name="T89" fmla="*/ 690 h 898"/>
                <a:gd name="T90" fmla="*/ 141 w 312"/>
                <a:gd name="T91" fmla="*/ 647 h 898"/>
                <a:gd name="T92" fmla="*/ 135 w 312"/>
                <a:gd name="T93" fmla="*/ 594 h 898"/>
                <a:gd name="T94" fmla="*/ 126 w 312"/>
                <a:gd name="T95" fmla="*/ 540 h 898"/>
                <a:gd name="T96" fmla="*/ 112 w 312"/>
                <a:gd name="T97" fmla="*/ 478 h 898"/>
                <a:gd name="T98" fmla="*/ 95 w 312"/>
                <a:gd name="T99" fmla="*/ 413 h 898"/>
                <a:gd name="T100" fmla="*/ 312 w 312"/>
                <a:gd name="T101" fmla="*/ 0 h 898"/>
                <a:gd name="T102" fmla="*/ 312 w 312"/>
                <a:gd name="T103" fmla="*/ 0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12" h="898">
                  <a:moveTo>
                    <a:pt x="312" y="0"/>
                  </a:moveTo>
                  <a:lnTo>
                    <a:pt x="306" y="0"/>
                  </a:lnTo>
                  <a:lnTo>
                    <a:pt x="299" y="6"/>
                  </a:lnTo>
                  <a:lnTo>
                    <a:pt x="284" y="14"/>
                  </a:lnTo>
                  <a:lnTo>
                    <a:pt x="265" y="27"/>
                  </a:lnTo>
                  <a:lnTo>
                    <a:pt x="242" y="40"/>
                  </a:lnTo>
                  <a:lnTo>
                    <a:pt x="217" y="59"/>
                  </a:lnTo>
                  <a:lnTo>
                    <a:pt x="190" y="80"/>
                  </a:lnTo>
                  <a:lnTo>
                    <a:pt x="164" y="107"/>
                  </a:lnTo>
                  <a:lnTo>
                    <a:pt x="137" y="133"/>
                  </a:lnTo>
                  <a:lnTo>
                    <a:pt x="111" y="164"/>
                  </a:lnTo>
                  <a:lnTo>
                    <a:pt x="86" y="196"/>
                  </a:lnTo>
                  <a:lnTo>
                    <a:pt x="67" y="232"/>
                  </a:lnTo>
                  <a:lnTo>
                    <a:pt x="50" y="268"/>
                  </a:lnTo>
                  <a:lnTo>
                    <a:pt x="40" y="308"/>
                  </a:lnTo>
                  <a:lnTo>
                    <a:pt x="33" y="350"/>
                  </a:lnTo>
                  <a:lnTo>
                    <a:pt x="35" y="398"/>
                  </a:lnTo>
                  <a:lnTo>
                    <a:pt x="35" y="400"/>
                  </a:lnTo>
                  <a:lnTo>
                    <a:pt x="36" y="409"/>
                  </a:lnTo>
                  <a:lnTo>
                    <a:pt x="38" y="422"/>
                  </a:lnTo>
                  <a:lnTo>
                    <a:pt x="40" y="443"/>
                  </a:lnTo>
                  <a:lnTo>
                    <a:pt x="42" y="468"/>
                  </a:lnTo>
                  <a:lnTo>
                    <a:pt x="46" y="498"/>
                  </a:lnTo>
                  <a:lnTo>
                    <a:pt x="48" y="529"/>
                  </a:lnTo>
                  <a:lnTo>
                    <a:pt x="52" y="567"/>
                  </a:lnTo>
                  <a:lnTo>
                    <a:pt x="50" y="601"/>
                  </a:lnTo>
                  <a:lnTo>
                    <a:pt x="50" y="639"/>
                  </a:lnTo>
                  <a:lnTo>
                    <a:pt x="46" y="675"/>
                  </a:lnTo>
                  <a:lnTo>
                    <a:pt x="42" y="715"/>
                  </a:lnTo>
                  <a:lnTo>
                    <a:pt x="36" y="753"/>
                  </a:lnTo>
                  <a:lnTo>
                    <a:pt x="25" y="791"/>
                  </a:lnTo>
                  <a:lnTo>
                    <a:pt x="14" y="827"/>
                  </a:lnTo>
                  <a:lnTo>
                    <a:pt x="0" y="862"/>
                  </a:lnTo>
                  <a:lnTo>
                    <a:pt x="86" y="898"/>
                  </a:lnTo>
                  <a:lnTo>
                    <a:pt x="86" y="898"/>
                  </a:lnTo>
                  <a:lnTo>
                    <a:pt x="90" y="892"/>
                  </a:lnTo>
                  <a:lnTo>
                    <a:pt x="95" y="884"/>
                  </a:lnTo>
                  <a:lnTo>
                    <a:pt x="103" y="875"/>
                  </a:lnTo>
                  <a:lnTo>
                    <a:pt x="109" y="858"/>
                  </a:lnTo>
                  <a:lnTo>
                    <a:pt x="118" y="843"/>
                  </a:lnTo>
                  <a:lnTo>
                    <a:pt x="124" y="820"/>
                  </a:lnTo>
                  <a:lnTo>
                    <a:pt x="133" y="795"/>
                  </a:lnTo>
                  <a:lnTo>
                    <a:pt x="137" y="765"/>
                  </a:lnTo>
                  <a:lnTo>
                    <a:pt x="141" y="730"/>
                  </a:lnTo>
                  <a:lnTo>
                    <a:pt x="141" y="690"/>
                  </a:lnTo>
                  <a:lnTo>
                    <a:pt x="141" y="647"/>
                  </a:lnTo>
                  <a:lnTo>
                    <a:pt x="135" y="594"/>
                  </a:lnTo>
                  <a:lnTo>
                    <a:pt x="126" y="540"/>
                  </a:lnTo>
                  <a:lnTo>
                    <a:pt x="112" y="478"/>
                  </a:lnTo>
                  <a:lnTo>
                    <a:pt x="95" y="413"/>
                  </a:lnTo>
                  <a:lnTo>
                    <a:pt x="312" y="0"/>
                  </a:lnTo>
                  <a:lnTo>
                    <a:pt x="312"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49" name="Freeform 45">
              <a:extLst>
                <a:ext uri="{FF2B5EF4-FFF2-40B4-BE49-F238E27FC236}">
                  <a16:creationId xmlns:a16="http://schemas.microsoft.com/office/drawing/2014/main" id="{E830C001-A593-4EC4-3248-7DE1D3751C54}"/>
                </a:ext>
              </a:extLst>
            </p:cNvPr>
            <p:cNvSpPr>
              <a:spLocks/>
            </p:cNvSpPr>
            <p:nvPr/>
          </p:nvSpPr>
          <p:spPr bwMode="auto">
            <a:xfrm>
              <a:off x="4103" y="2987"/>
              <a:ext cx="132" cy="405"/>
            </a:xfrm>
            <a:custGeom>
              <a:avLst/>
              <a:gdLst>
                <a:gd name="T0" fmla="*/ 0 w 264"/>
                <a:gd name="T1" fmla="*/ 34 h 810"/>
                <a:gd name="T2" fmla="*/ 1 w 264"/>
                <a:gd name="T3" fmla="*/ 59 h 810"/>
                <a:gd name="T4" fmla="*/ 7 w 264"/>
                <a:gd name="T5" fmla="*/ 95 h 810"/>
                <a:gd name="T6" fmla="*/ 19 w 264"/>
                <a:gd name="T7" fmla="*/ 146 h 810"/>
                <a:gd name="T8" fmla="*/ 36 w 264"/>
                <a:gd name="T9" fmla="*/ 205 h 810"/>
                <a:gd name="T10" fmla="*/ 66 w 264"/>
                <a:gd name="T11" fmla="*/ 274 h 810"/>
                <a:gd name="T12" fmla="*/ 102 w 264"/>
                <a:gd name="T13" fmla="*/ 352 h 810"/>
                <a:gd name="T14" fmla="*/ 155 w 264"/>
                <a:gd name="T15" fmla="*/ 433 h 810"/>
                <a:gd name="T16" fmla="*/ 154 w 264"/>
                <a:gd name="T17" fmla="*/ 443 h 810"/>
                <a:gd name="T18" fmla="*/ 154 w 264"/>
                <a:gd name="T19" fmla="*/ 475 h 810"/>
                <a:gd name="T20" fmla="*/ 154 w 264"/>
                <a:gd name="T21" fmla="*/ 521 h 810"/>
                <a:gd name="T22" fmla="*/ 157 w 264"/>
                <a:gd name="T23" fmla="*/ 576 h 810"/>
                <a:gd name="T24" fmla="*/ 163 w 264"/>
                <a:gd name="T25" fmla="*/ 637 h 810"/>
                <a:gd name="T26" fmla="*/ 176 w 264"/>
                <a:gd name="T27" fmla="*/ 699 h 810"/>
                <a:gd name="T28" fmla="*/ 193 w 264"/>
                <a:gd name="T29" fmla="*/ 758 h 810"/>
                <a:gd name="T30" fmla="*/ 218 w 264"/>
                <a:gd name="T31" fmla="*/ 810 h 810"/>
                <a:gd name="T32" fmla="*/ 262 w 264"/>
                <a:gd name="T33" fmla="*/ 808 h 810"/>
                <a:gd name="T34" fmla="*/ 258 w 264"/>
                <a:gd name="T35" fmla="*/ 783 h 810"/>
                <a:gd name="T36" fmla="*/ 249 w 264"/>
                <a:gd name="T37" fmla="*/ 745 h 810"/>
                <a:gd name="T38" fmla="*/ 237 w 264"/>
                <a:gd name="T39" fmla="*/ 694 h 810"/>
                <a:gd name="T40" fmla="*/ 230 w 264"/>
                <a:gd name="T41" fmla="*/ 635 h 810"/>
                <a:gd name="T42" fmla="*/ 222 w 264"/>
                <a:gd name="T43" fmla="*/ 572 h 810"/>
                <a:gd name="T44" fmla="*/ 222 w 264"/>
                <a:gd name="T45" fmla="*/ 511 h 810"/>
                <a:gd name="T46" fmla="*/ 230 w 264"/>
                <a:gd name="T47" fmla="*/ 458 h 810"/>
                <a:gd name="T48" fmla="*/ 235 w 264"/>
                <a:gd name="T49" fmla="*/ 422 h 810"/>
                <a:gd name="T50" fmla="*/ 220 w 264"/>
                <a:gd name="T51" fmla="*/ 380 h 810"/>
                <a:gd name="T52" fmla="*/ 192 w 264"/>
                <a:gd name="T53" fmla="*/ 325 h 810"/>
                <a:gd name="T54" fmla="*/ 154 w 264"/>
                <a:gd name="T55" fmla="*/ 258 h 810"/>
                <a:gd name="T56" fmla="*/ 112 w 264"/>
                <a:gd name="T57" fmla="*/ 190 h 810"/>
                <a:gd name="T58" fmla="*/ 72 w 264"/>
                <a:gd name="T59" fmla="*/ 122 h 810"/>
                <a:gd name="T60" fmla="*/ 39 w 264"/>
                <a:gd name="T61" fmla="*/ 63 h 810"/>
                <a:gd name="T62" fmla="*/ 26 w 264"/>
                <a:gd name="T63" fmla="*/ 15 h 810"/>
                <a:gd name="T64" fmla="*/ 0 w 264"/>
                <a:gd name="T65" fmla="*/ 26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64" h="810">
                  <a:moveTo>
                    <a:pt x="0" y="26"/>
                  </a:moveTo>
                  <a:lnTo>
                    <a:pt x="0" y="34"/>
                  </a:lnTo>
                  <a:lnTo>
                    <a:pt x="0" y="44"/>
                  </a:lnTo>
                  <a:lnTo>
                    <a:pt x="1" y="59"/>
                  </a:lnTo>
                  <a:lnTo>
                    <a:pt x="1" y="74"/>
                  </a:lnTo>
                  <a:lnTo>
                    <a:pt x="7" y="95"/>
                  </a:lnTo>
                  <a:lnTo>
                    <a:pt x="11" y="118"/>
                  </a:lnTo>
                  <a:lnTo>
                    <a:pt x="19" y="146"/>
                  </a:lnTo>
                  <a:lnTo>
                    <a:pt x="26" y="173"/>
                  </a:lnTo>
                  <a:lnTo>
                    <a:pt x="36" y="205"/>
                  </a:lnTo>
                  <a:lnTo>
                    <a:pt x="49" y="237"/>
                  </a:lnTo>
                  <a:lnTo>
                    <a:pt x="66" y="274"/>
                  </a:lnTo>
                  <a:lnTo>
                    <a:pt x="81" y="312"/>
                  </a:lnTo>
                  <a:lnTo>
                    <a:pt x="102" y="352"/>
                  </a:lnTo>
                  <a:lnTo>
                    <a:pt x="127" y="391"/>
                  </a:lnTo>
                  <a:lnTo>
                    <a:pt x="155" y="433"/>
                  </a:lnTo>
                  <a:lnTo>
                    <a:pt x="154" y="435"/>
                  </a:lnTo>
                  <a:lnTo>
                    <a:pt x="154" y="443"/>
                  </a:lnTo>
                  <a:lnTo>
                    <a:pt x="154" y="456"/>
                  </a:lnTo>
                  <a:lnTo>
                    <a:pt x="154" y="475"/>
                  </a:lnTo>
                  <a:lnTo>
                    <a:pt x="154" y="494"/>
                  </a:lnTo>
                  <a:lnTo>
                    <a:pt x="154" y="521"/>
                  </a:lnTo>
                  <a:lnTo>
                    <a:pt x="155" y="544"/>
                  </a:lnTo>
                  <a:lnTo>
                    <a:pt x="157" y="576"/>
                  </a:lnTo>
                  <a:lnTo>
                    <a:pt x="159" y="604"/>
                  </a:lnTo>
                  <a:lnTo>
                    <a:pt x="163" y="637"/>
                  </a:lnTo>
                  <a:lnTo>
                    <a:pt x="169" y="667"/>
                  </a:lnTo>
                  <a:lnTo>
                    <a:pt x="176" y="699"/>
                  </a:lnTo>
                  <a:lnTo>
                    <a:pt x="182" y="728"/>
                  </a:lnTo>
                  <a:lnTo>
                    <a:pt x="193" y="758"/>
                  </a:lnTo>
                  <a:lnTo>
                    <a:pt x="203" y="785"/>
                  </a:lnTo>
                  <a:lnTo>
                    <a:pt x="218" y="810"/>
                  </a:lnTo>
                  <a:lnTo>
                    <a:pt x="264" y="810"/>
                  </a:lnTo>
                  <a:lnTo>
                    <a:pt x="262" y="808"/>
                  </a:lnTo>
                  <a:lnTo>
                    <a:pt x="260" y="798"/>
                  </a:lnTo>
                  <a:lnTo>
                    <a:pt x="258" y="783"/>
                  </a:lnTo>
                  <a:lnTo>
                    <a:pt x="254" y="768"/>
                  </a:lnTo>
                  <a:lnTo>
                    <a:pt x="249" y="745"/>
                  </a:lnTo>
                  <a:lnTo>
                    <a:pt x="243" y="722"/>
                  </a:lnTo>
                  <a:lnTo>
                    <a:pt x="237" y="694"/>
                  </a:lnTo>
                  <a:lnTo>
                    <a:pt x="235" y="665"/>
                  </a:lnTo>
                  <a:lnTo>
                    <a:pt x="230" y="635"/>
                  </a:lnTo>
                  <a:lnTo>
                    <a:pt x="226" y="602"/>
                  </a:lnTo>
                  <a:lnTo>
                    <a:pt x="222" y="572"/>
                  </a:lnTo>
                  <a:lnTo>
                    <a:pt x="222" y="542"/>
                  </a:lnTo>
                  <a:lnTo>
                    <a:pt x="222" y="511"/>
                  </a:lnTo>
                  <a:lnTo>
                    <a:pt x="224" y="483"/>
                  </a:lnTo>
                  <a:lnTo>
                    <a:pt x="230" y="458"/>
                  </a:lnTo>
                  <a:lnTo>
                    <a:pt x="237" y="437"/>
                  </a:lnTo>
                  <a:lnTo>
                    <a:pt x="235" y="422"/>
                  </a:lnTo>
                  <a:lnTo>
                    <a:pt x="230" y="403"/>
                  </a:lnTo>
                  <a:lnTo>
                    <a:pt x="220" y="380"/>
                  </a:lnTo>
                  <a:lnTo>
                    <a:pt x="209" y="355"/>
                  </a:lnTo>
                  <a:lnTo>
                    <a:pt x="192" y="325"/>
                  </a:lnTo>
                  <a:lnTo>
                    <a:pt x="174" y="293"/>
                  </a:lnTo>
                  <a:lnTo>
                    <a:pt x="154" y="258"/>
                  </a:lnTo>
                  <a:lnTo>
                    <a:pt x="135" y="226"/>
                  </a:lnTo>
                  <a:lnTo>
                    <a:pt x="112" y="190"/>
                  </a:lnTo>
                  <a:lnTo>
                    <a:pt x="93" y="156"/>
                  </a:lnTo>
                  <a:lnTo>
                    <a:pt x="72" y="122"/>
                  </a:lnTo>
                  <a:lnTo>
                    <a:pt x="57" y="91"/>
                  </a:lnTo>
                  <a:lnTo>
                    <a:pt x="39" y="63"/>
                  </a:lnTo>
                  <a:lnTo>
                    <a:pt x="32" y="38"/>
                  </a:lnTo>
                  <a:lnTo>
                    <a:pt x="26" y="15"/>
                  </a:lnTo>
                  <a:lnTo>
                    <a:pt x="26" y="0"/>
                  </a:lnTo>
                  <a:lnTo>
                    <a:pt x="0" y="26"/>
                  </a:lnTo>
                  <a:lnTo>
                    <a:pt x="0" y="2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50" name="Freeform 46">
              <a:extLst>
                <a:ext uri="{FF2B5EF4-FFF2-40B4-BE49-F238E27FC236}">
                  <a16:creationId xmlns:a16="http://schemas.microsoft.com/office/drawing/2014/main" id="{5F0F7DD0-03BD-98A8-8C49-1F9965AC42BC}"/>
                </a:ext>
              </a:extLst>
            </p:cNvPr>
            <p:cNvSpPr>
              <a:spLocks/>
            </p:cNvSpPr>
            <p:nvPr/>
          </p:nvSpPr>
          <p:spPr bwMode="auto">
            <a:xfrm>
              <a:off x="4067" y="2246"/>
              <a:ext cx="209" cy="279"/>
            </a:xfrm>
            <a:custGeom>
              <a:avLst/>
              <a:gdLst>
                <a:gd name="T0" fmla="*/ 0 w 418"/>
                <a:gd name="T1" fmla="*/ 150 h 557"/>
                <a:gd name="T2" fmla="*/ 19 w 418"/>
                <a:gd name="T3" fmla="*/ 125 h 557"/>
                <a:gd name="T4" fmla="*/ 55 w 418"/>
                <a:gd name="T5" fmla="*/ 87 h 557"/>
                <a:gd name="T6" fmla="*/ 103 w 418"/>
                <a:gd name="T7" fmla="*/ 48 h 557"/>
                <a:gd name="T8" fmla="*/ 160 w 418"/>
                <a:gd name="T9" fmla="*/ 15 h 557"/>
                <a:gd name="T10" fmla="*/ 223 w 418"/>
                <a:gd name="T11" fmla="*/ 0 h 557"/>
                <a:gd name="T12" fmla="*/ 284 w 418"/>
                <a:gd name="T13" fmla="*/ 17 h 557"/>
                <a:gd name="T14" fmla="*/ 341 w 418"/>
                <a:gd name="T15" fmla="*/ 72 h 557"/>
                <a:gd name="T16" fmla="*/ 388 w 418"/>
                <a:gd name="T17" fmla="*/ 171 h 557"/>
                <a:gd name="T18" fmla="*/ 413 w 418"/>
                <a:gd name="T19" fmla="*/ 264 h 557"/>
                <a:gd name="T20" fmla="*/ 417 w 418"/>
                <a:gd name="T21" fmla="*/ 346 h 557"/>
                <a:gd name="T22" fmla="*/ 407 w 418"/>
                <a:gd name="T23" fmla="*/ 413 h 557"/>
                <a:gd name="T24" fmla="*/ 388 w 418"/>
                <a:gd name="T25" fmla="*/ 470 h 557"/>
                <a:gd name="T26" fmla="*/ 365 w 418"/>
                <a:gd name="T27" fmla="*/ 511 h 557"/>
                <a:gd name="T28" fmla="*/ 344 w 418"/>
                <a:gd name="T29" fmla="*/ 538 h 557"/>
                <a:gd name="T30" fmla="*/ 333 w 418"/>
                <a:gd name="T31" fmla="*/ 555 h 557"/>
                <a:gd name="T32" fmla="*/ 329 w 418"/>
                <a:gd name="T33" fmla="*/ 555 h 557"/>
                <a:gd name="T34" fmla="*/ 312 w 418"/>
                <a:gd name="T35" fmla="*/ 555 h 557"/>
                <a:gd name="T36" fmla="*/ 289 w 418"/>
                <a:gd name="T37" fmla="*/ 551 h 557"/>
                <a:gd name="T38" fmla="*/ 257 w 418"/>
                <a:gd name="T39" fmla="*/ 546 h 557"/>
                <a:gd name="T40" fmla="*/ 223 w 418"/>
                <a:gd name="T41" fmla="*/ 536 h 557"/>
                <a:gd name="T42" fmla="*/ 188 w 418"/>
                <a:gd name="T43" fmla="*/ 523 h 557"/>
                <a:gd name="T44" fmla="*/ 156 w 418"/>
                <a:gd name="T45" fmla="*/ 502 h 557"/>
                <a:gd name="T46" fmla="*/ 133 w 418"/>
                <a:gd name="T47" fmla="*/ 475 h 557"/>
                <a:gd name="T48" fmla="*/ 130 w 418"/>
                <a:gd name="T49" fmla="*/ 409 h 557"/>
                <a:gd name="T50" fmla="*/ 141 w 418"/>
                <a:gd name="T51" fmla="*/ 418 h 557"/>
                <a:gd name="T52" fmla="*/ 164 w 418"/>
                <a:gd name="T53" fmla="*/ 435 h 557"/>
                <a:gd name="T54" fmla="*/ 194 w 418"/>
                <a:gd name="T55" fmla="*/ 458 h 557"/>
                <a:gd name="T56" fmla="*/ 227 w 418"/>
                <a:gd name="T57" fmla="*/ 479 h 557"/>
                <a:gd name="T58" fmla="*/ 257 w 418"/>
                <a:gd name="T59" fmla="*/ 498 h 557"/>
                <a:gd name="T60" fmla="*/ 285 w 418"/>
                <a:gd name="T61" fmla="*/ 513 h 557"/>
                <a:gd name="T62" fmla="*/ 306 w 418"/>
                <a:gd name="T63" fmla="*/ 517 h 557"/>
                <a:gd name="T64" fmla="*/ 316 w 418"/>
                <a:gd name="T65" fmla="*/ 511 h 557"/>
                <a:gd name="T66" fmla="*/ 329 w 418"/>
                <a:gd name="T67" fmla="*/ 483 h 557"/>
                <a:gd name="T68" fmla="*/ 342 w 418"/>
                <a:gd name="T69" fmla="*/ 441 h 557"/>
                <a:gd name="T70" fmla="*/ 354 w 418"/>
                <a:gd name="T71" fmla="*/ 390 h 557"/>
                <a:gd name="T72" fmla="*/ 363 w 418"/>
                <a:gd name="T73" fmla="*/ 327 h 557"/>
                <a:gd name="T74" fmla="*/ 367 w 418"/>
                <a:gd name="T75" fmla="*/ 264 h 557"/>
                <a:gd name="T76" fmla="*/ 361 w 418"/>
                <a:gd name="T77" fmla="*/ 202 h 557"/>
                <a:gd name="T78" fmla="*/ 346 w 418"/>
                <a:gd name="T79" fmla="*/ 141 h 557"/>
                <a:gd name="T80" fmla="*/ 318 w 418"/>
                <a:gd name="T81" fmla="*/ 89 h 557"/>
                <a:gd name="T82" fmla="*/ 280 w 418"/>
                <a:gd name="T83" fmla="*/ 57 h 557"/>
                <a:gd name="T84" fmla="*/ 238 w 418"/>
                <a:gd name="T85" fmla="*/ 46 h 557"/>
                <a:gd name="T86" fmla="*/ 192 w 418"/>
                <a:gd name="T87" fmla="*/ 49 h 557"/>
                <a:gd name="T88" fmla="*/ 149 w 418"/>
                <a:gd name="T89" fmla="*/ 67 h 557"/>
                <a:gd name="T90" fmla="*/ 107 w 418"/>
                <a:gd name="T91" fmla="*/ 95 h 557"/>
                <a:gd name="T92" fmla="*/ 67 w 418"/>
                <a:gd name="T93" fmla="*/ 131 h 557"/>
                <a:gd name="T94" fmla="*/ 33 w 418"/>
                <a:gd name="T95" fmla="*/ 175 h 557"/>
                <a:gd name="T96" fmla="*/ 14 w 418"/>
                <a:gd name="T97" fmla="*/ 188 h 557"/>
                <a:gd name="T98" fmla="*/ 6 w 418"/>
                <a:gd name="T99" fmla="*/ 165 h 557"/>
                <a:gd name="T100" fmla="*/ 0 w 418"/>
                <a:gd name="T101" fmla="*/ 15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18" h="557">
                  <a:moveTo>
                    <a:pt x="0" y="156"/>
                  </a:moveTo>
                  <a:lnTo>
                    <a:pt x="0" y="150"/>
                  </a:lnTo>
                  <a:lnTo>
                    <a:pt x="6" y="141"/>
                  </a:lnTo>
                  <a:lnTo>
                    <a:pt x="19" y="125"/>
                  </a:lnTo>
                  <a:lnTo>
                    <a:pt x="36" y="108"/>
                  </a:lnTo>
                  <a:lnTo>
                    <a:pt x="55" y="87"/>
                  </a:lnTo>
                  <a:lnTo>
                    <a:pt x="78" y="68"/>
                  </a:lnTo>
                  <a:lnTo>
                    <a:pt x="103" y="48"/>
                  </a:lnTo>
                  <a:lnTo>
                    <a:pt x="131" y="30"/>
                  </a:lnTo>
                  <a:lnTo>
                    <a:pt x="160" y="15"/>
                  </a:lnTo>
                  <a:lnTo>
                    <a:pt x="190" y="4"/>
                  </a:lnTo>
                  <a:lnTo>
                    <a:pt x="223" y="0"/>
                  </a:lnTo>
                  <a:lnTo>
                    <a:pt x="253" y="4"/>
                  </a:lnTo>
                  <a:lnTo>
                    <a:pt x="284" y="17"/>
                  </a:lnTo>
                  <a:lnTo>
                    <a:pt x="312" y="38"/>
                  </a:lnTo>
                  <a:lnTo>
                    <a:pt x="341" y="72"/>
                  </a:lnTo>
                  <a:lnTo>
                    <a:pt x="369" y="122"/>
                  </a:lnTo>
                  <a:lnTo>
                    <a:pt x="388" y="171"/>
                  </a:lnTo>
                  <a:lnTo>
                    <a:pt x="403" y="219"/>
                  </a:lnTo>
                  <a:lnTo>
                    <a:pt x="413" y="264"/>
                  </a:lnTo>
                  <a:lnTo>
                    <a:pt x="418" y="308"/>
                  </a:lnTo>
                  <a:lnTo>
                    <a:pt x="417" y="346"/>
                  </a:lnTo>
                  <a:lnTo>
                    <a:pt x="413" y="382"/>
                  </a:lnTo>
                  <a:lnTo>
                    <a:pt x="407" y="413"/>
                  </a:lnTo>
                  <a:lnTo>
                    <a:pt x="399" y="445"/>
                  </a:lnTo>
                  <a:lnTo>
                    <a:pt x="388" y="470"/>
                  </a:lnTo>
                  <a:lnTo>
                    <a:pt x="377" y="492"/>
                  </a:lnTo>
                  <a:lnTo>
                    <a:pt x="365" y="511"/>
                  </a:lnTo>
                  <a:lnTo>
                    <a:pt x="354" y="528"/>
                  </a:lnTo>
                  <a:lnTo>
                    <a:pt x="344" y="538"/>
                  </a:lnTo>
                  <a:lnTo>
                    <a:pt x="337" y="549"/>
                  </a:lnTo>
                  <a:lnTo>
                    <a:pt x="333" y="555"/>
                  </a:lnTo>
                  <a:lnTo>
                    <a:pt x="333" y="557"/>
                  </a:lnTo>
                  <a:lnTo>
                    <a:pt x="329" y="555"/>
                  </a:lnTo>
                  <a:lnTo>
                    <a:pt x="323" y="555"/>
                  </a:lnTo>
                  <a:lnTo>
                    <a:pt x="312" y="555"/>
                  </a:lnTo>
                  <a:lnTo>
                    <a:pt x="304" y="555"/>
                  </a:lnTo>
                  <a:lnTo>
                    <a:pt x="289" y="551"/>
                  </a:lnTo>
                  <a:lnTo>
                    <a:pt x="274" y="549"/>
                  </a:lnTo>
                  <a:lnTo>
                    <a:pt x="257" y="546"/>
                  </a:lnTo>
                  <a:lnTo>
                    <a:pt x="242" y="544"/>
                  </a:lnTo>
                  <a:lnTo>
                    <a:pt x="223" y="536"/>
                  </a:lnTo>
                  <a:lnTo>
                    <a:pt x="206" y="532"/>
                  </a:lnTo>
                  <a:lnTo>
                    <a:pt x="188" y="523"/>
                  </a:lnTo>
                  <a:lnTo>
                    <a:pt x="171" y="513"/>
                  </a:lnTo>
                  <a:lnTo>
                    <a:pt x="156" y="502"/>
                  </a:lnTo>
                  <a:lnTo>
                    <a:pt x="145" y="492"/>
                  </a:lnTo>
                  <a:lnTo>
                    <a:pt x="133" y="475"/>
                  </a:lnTo>
                  <a:lnTo>
                    <a:pt x="130" y="462"/>
                  </a:lnTo>
                  <a:lnTo>
                    <a:pt x="130" y="409"/>
                  </a:lnTo>
                  <a:lnTo>
                    <a:pt x="133" y="413"/>
                  </a:lnTo>
                  <a:lnTo>
                    <a:pt x="141" y="418"/>
                  </a:lnTo>
                  <a:lnTo>
                    <a:pt x="152" y="430"/>
                  </a:lnTo>
                  <a:lnTo>
                    <a:pt x="164" y="435"/>
                  </a:lnTo>
                  <a:lnTo>
                    <a:pt x="179" y="447"/>
                  </a:lnTo>
                  <a:lnTo>
                    <a:pt x="194" y="458"/>
                  </a:lnTo>
                  <a:lnTo>
                    <a:pt x="211" y="471"/>
                  </a:lnTo>
                  <a:lnTo>
                    <a:pt x="227" y="479"/>
                  </a:lnTo>
                  <a:lnTo>
                    <a:pt x="242" y="490"/>
                  </a:lnTo>
                  <a:lnTo>
                    <a:pt x="257" y="498"/>
                  </a:lnTo>
                  <a:lnTo>
                    <a:pt x="272" y="508"/>
                  </a:lnTo>
                  <a:lnTo>
                    <a:pt x="285" y="513"/>
                  </a:lnTo>
                  <a:lnTo>
                    <a:pt x="297" y="517"/>
                  </a:lnTo>
                  <a:lnTo>
                    <a:pt x="306" y="517"/>
                  </a:lnTo>
                  <a:lnTo>
                    <a:pt x="312" y="517"/>
                  </a:lnTo>
                  <a:lnTo>
                    <a:pt x="316" y="511"/>
                  </a:lnTo>
                  <a:lnTo>
                    <a:pt x="322" y="498"/>
                  </a:lnTo>
                  <a:lnTo>
                    <a:pt x="329" y="483"/>
                  </a:lnTo>
                  <a:lnTo>
                    <a:pt x="337" y="466"/>
                  </a:lnTo>
                  <a:lnTo>
                    <a:pt x="342" y="441"/>
                  </a:lnTo>
                  <a:lnTo>
                    <a:pt x="350" y="416"/>
                  </a:lnTo>
                  <a:lnTo>
                    <a:pt x="354" y="390"/>
                  </a:lnTo>
                  <a:lnTo>
                    <a:pt x="361" y="361"/>
                  </a:lnTo>
                  <a:lnTo>
                    <a:pt x="363" y="327"/>
                  </a:lnTo>
                  <a:lnTo>
                    <a:pt x="367" y="297"/>
                  </a:lnTo>
                  <a:lnTo>
                    <a:pt x="367" y="264"/>
                  </a:lnTo>
                  <a:lnTo>
                    <a:pt x="367" y="232"/>
                  </a:lnTo>
                  <a:lnTo>
                    <a:pt x="361" y="202"/>
                  </a:lnTo>
                  <a:lnTo>
                    <a:pt x="356" y="169"/>
                  </a:lnTo>
                  <a:lnTo>
                    <a:pt x="346" y="141"/>
                  </a:lnTo>
                  <a:lnTo>
                    <a:pt x="335" y="116"/>
                  </a:lnTo>
                  <a:lnTo>
                    <a:pt x="318" y="89"/>
                  </a:lnTo>
                  <a:lnTo>
                    <a:pt x="301" y="72"/>
                  </a:lnTo>
                  <a:lnTo>
                    <a:pt x="280" y="57"/>
                  </a:lnTo>
                  <a:lnTo>
                    <a:pt x="261" y="51"/>
                  </a:lnTo>
                  <a:lnTo>
                    <a:pt x="238" y="46"/>
                  </a:lnTo>
                  <a:lnTo>
                    <a:pt x="215" y="46"/>
                  </a:lnTo>
                  <a:lnTo>
                    <a:pt x="192" y="49"/>
                  </a:lnTo>
                  <a:lnTo>
                    <a:pt x="171" y="57"/>
                  </a:lnTo>
                  <a:lnTo>
                    <a:pt x="149" y="67"/>
                  </a:lnTo>
                  <a:lnTo>
                    <a:pt x="128" y="80"/>
                  </a:lnTo>
                  <a:lnTo>
                    <a:pt x="107" y="95"/>
                  </a:lnTo>
                  <a:lnTo>
                    <a:pt x="88" y="114"/>
                  </a:lnTo>
                  <a:lnTo>
                    <a:pt x="67" y="131"/>
                  </a:lnTo>
                  <a:lnTo>
                    <a:pt x="50" y="154"/>
                  </a:lnTo>
                  <a:lnTo>
                    <a:pt x="33" y="175"/>
                  </a:lnTo>
                  <a:lnTo>
                    <a:pt x="21" y="200"/>
                  </a:lnTo>
                  <a:lnTo>
                    <a:pt x="14" y="188"/>
                  </a:lnTo>
                  <a:lnTo>
                    <a:pt x="10" y="179"/>
                  </a:lnTo>
                  <a:lnTo>
                    <a:pt x="6" y="165"/>
                  </a:lnTo>
                  <a:lnTo>
                    <a:pt x="0" y="156"/>
                  </a:lnTo>
                  <a:lnTo>
                    <a:pt x="0" y="156"/>
                  </a:lnTo>
                  <a:close/>
                </a:path>
              </a:pathLst>
            </a:custGeom>
            <a:solidFill>
              <a:srgbClr val="FFCC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51" name="Freeform 47">
              <a:extLst>
                <a:ext uri="{FF2B5EF4-FFF2-40B4-BE49-F238E27FC236}">
                  <a16:creationId xmlns:a16="http://schemas.microsoft.com/office/drawing/2014/main" id="{09BE51C8-3736-6A90-9644-093668391001}"/>
                </a:ext>
              </a:extLst>
            </p:cNvPr>
            <p:cNvSpPr>
              <a:spLocks/>
            </p:cNvSpPr>
            <p:nvPr/>
          </p:nvSpPr>
          <p:spPr bwMode="auto">
            <a:xfrm>
              <a:off x="4061" y="2469"/>
              <a:ext cx="88" cy="319"/>
            </a:xfrm>
            <a:custGeom>
              <a:avLst/>
              <a:gdLst>
                <a:gd name="T0" fmla="*/ 28 w 177"/>
                <a:gd name="T1" fmla="*/ 6 h 639"/>
                <a:gd name="T2" fmla="*/ 21 w 177"/>
                <a:gd name="T3" fmla="*/ 19 h 639"/>
                <a:gd name="T4" fmla="*/ 17 w 177"/>
                <a:gd name="T5" fmla="*/ 42 h 639"/>
                <a:gd name="T6" fmla="*/ 11 w 177"/>
                <a:gd name="T7" fmla="*/ 68 h 639"/>
                <a:gd name="T8" fmla="*/ 6 w 177"/>
                <a:gd name="T9" fmla="*/ 101 h 639"/>
                <a:gd name="T10" fmla="*/ 2 w 177"/>
                <a:gd name="T11" fmla="*/ 131 h 639"/>
                <a:gd name="T12" fmla="*/ 0 w 177"/>
                <a:gd name="T13" fmla="*/ 161 h 639"/>
                <a:gd name="T14" fmla="*/ 0 w 177"/>
                <a:gd name="T15" fmla="*/ 188 h 639"/>
                <a:gd name="T16" fmla="*/ 6 w 177"/>
                <a:gd name="T17" fmla="*/ 217 h 639"/>
                <a:gd name="T18" fmla="*/ 27 w 177"/>
                <a:gd name="T19" fmla="*/ 243 h 639"/>
                <a:gd name="T20" fmla="*/ 47 w 177"/>
                <a:gd name="T21" fmla="*/ 258 h 639"/>
                <a:gd name="T22" fmla="*/ 76 w 177"/>
                <a:gd name="T23" fmla="*/ 279 h 639"/>
                <a:gd name="T24" fmla="*/ 99 w 177"/>
                <a:gd name="T25" fmla="*/ 300 h 639"/>
                <a:gd name="T26" fmla="*/ 89 w 177"/>
                <a:gd name="T27" fmla="*/ 317 h 639"/>
                <a:gd name="T28" fmla="*/ 68 w 177"/>
                <a:gd name="T29" fmla="*/ 336 h 639"/>
                <a:gd name="T30" fmla="*/ 53 w 177"/>
                <a:gd name="T31" fmla="*/ 357 h 639"/>
                <a:gd name="T32" fmla="*/ 38 w 177"/>
                <a:gd name="T33" fmla="*/ 378 h 639"/>
                <a:gd name="T34" fmla="*/ 27 w 177"/>
                <a:gd name="T35" fmla="*/ 399 h 639"/>
                <a:gd name="T36" fmla="*/ 17 w 177"/>
                <a:gd name="T37" fmla="*/ 420 h 639"/>
                <a:gd name="T38" fmla="*/ 17 w 177"/>
                <a:gd name="T39" fmla="*/ 441 h 639"/>
                <a:gd name="T40" fmla="*/ 27 w 177"/>
                <a:gd name="T41" fmla="*/ 460 h 639"/>
                <a:gd name="T42" fmla="*/ 44 w 177"/>
                <a:gd name="T43" fmla="*/ 481 h 639"/>
                <a:gd name="T44" fmla="*/ 65 w 177"/>
                <a:gd name="T45" fmla="*/ 513 h 639"/>
                <a:gd name="T46" fmla="*/ 93 w 177"/>
                <a:gd name="T47" fmla="*/ 545 h 639"/>
                <a:gd name="T48" fmla="*/ 120 w 177"/>
                <a:gd name="T49" fmla="*/ 576 h 639"/>
                <a:gd name="T50" fmla="*/ 141 w 177"/>
                <a:gd name="T51" fmla="*/ 602 h 639"/>
                <a:gd name="T52" fmla="*/ 161 w 177"/>
                <a:gd name="T53" fmla="*/ 623 h 639"/>
                <a:gd name="T54" fmla="*/ 173 w 177"/>
                <a:gd name="T55" fmla="*/ 635 h 639"/>
                <a:gd name="T56" fmla="*/ 175 w 177"/>
                <a:gd name="T57" fmla="*/ 635 h 639"/>
                <a:gd name="T58" fmla="*/ 165 w 177"/>
                <a:gd name="T59" fmla="*/ 620 h 639"/>
                <a:gd name="T60" fmla="*/ 154 w 177"/>
                <a:gd name="T61" fmla="*/ 593 h 639"/>
                <a:gd name="T62" fmla="*/ 141 w 177"/>
                <a:gd name="T63" fmla="*/ 559 h 639"/>
                <a:gd name="T64" fmla="*/ 125 w 177"/>
                <a:gd name="T65" fmla="*/ 521 h 639"/>
                <a:gd name="T66" fmla="*/ 114 w 177"/>
                <a:gd name="T67" fmla="*/ 481 h 639"/>
                <a:gd name="T68" fmla="*/ 103 w 177"/>
                <a:gd name="T69" fmla="*/ 445 h 639"/>
                <a:gd name="T70" fmla="*/ 99 w 177"/>
                <a:gd name="T71" fmla="*/ 418 h 639"/>
                <a:gd name="T72" fmla="*/ 108 w 177"/>
                <a:gd name="T73" fmla="*/ 390 h 639"/>
                <a:gd name="T74" fmla="*/ 125 w 177"/>
                <a:gd name="T75" fmla="*/ 359 h 639"/>
                <a:gd name="T76" fmla="*/ 141 w 177"/>
                <a:gd name="T77" fmla="*/ 334 h 639"/>
                <a:gd name="T78" fmla="*/ 150 w 177"/>
                <a:gd name="T79" fmla="*/ 306 h 639"/>
                <a:gd name="T80" fmla="*/ 142 w 177"/>
                <a:gd name="T81" fmla="*/ 274 h 639"/>
                <a:gd name="T82" fmla="*/ 120 w 177"/>
                <a:gd name="T83" fmla="*/ 245 h 639"/>
                <a:gd name="T84" fmla="*/ 99 w 177"/>
                <a:gd name="T85" fmla="*/ 228 h 639"/>
                <a:gd name="T86" fmla="*/ 76 w 177"/>
                <a:gd name="T87" fmla="*/ 209 h 639"/>
                <a:gd name="T88" fmla="*/ 55 w 177"/>
                <a:gd name="T89" fmla="*/ 192 h 639"/>
                <a:gd name="T90" fmla="*/ 36 w 177"/>
                <a:gd name="T91" fmla="*/ 171 h 639"/>
                <a:gd name="T92" fmla="*/ 36 w 177"/>
                <a:gd name="T93" fmla="*/ 154 h 639"/>
                <a:gd name="T94" fmla="*/ 38 w 177"/>
                <a:gd name="T95" fmla="*/ 139 h 639"/>
                <a:gd name="T96" fmla="*/ 42 w 177"/>
                <a:gd name="T97" fmla="*/ 118 h 639"/>
                <a:gd name="T98" fmla="*/ 46 w 177"/>
                <a:gd name="T99" fmla="*/ 95 h 639"/>
                <a:gd name="T100" fmla="*/ 49 w 177"/>
                <a:gd name="T101" fmla="*/ 72 h 639"/>
                <a:gd name="T102" fmla="*/ 53 w 177"/>
                <a:gd name="T103" fmla="*/ 51 h 639"/>
                <a:gd name="T104" fmla="*/ 57 w 177"/>
                <a:gd name="T105" fmla="*/ 32 h 639"/>
                <a:gd name="T106" fmla="*/ 57 w 177"/>
                <a:gd name="T107" fmla="*/ 23 h 639"/>
                <a:gd name="T108" fmla="*/ 42 w 177"/>
                <a:gd name="T109" fmla="*/ 0 h 639"/>
                <a:gd name="T110" fmla="*/ 32 w 177"/>
                <a:gd name="T111" fmla="*/ 4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7" h="639">
                  <a:moveTo>
                    <a:pt x="32" y="4"/>
                  </a:moveTo>
                  <a:lnTo>
                    <a:pt x="28" y="6"/>
                  </a:lnTo>
                  <a:lnTo>
                    <a:pt x="25" y="11"/>
                  </a:lnTo>
                  <a:lnTo>
                    <a:pt x="21" y="19"/>
                  </a:lnTo>
                  <a:lnTo>
                    <a:pt x="19" y="30"/>
                  </a:lnTo>
                  <a:lnTo>
                    <a:pt x="17" y="42"/>
                  </a:lnTo>
                  <a:lnTo>
                    <a:pt x="15" y="55"/>
                  </a:lnTo>
                  <a:lnTo>
                    <a:pt x="11" y="68"/>
                  </a:lnTo>
                  <a:lnTo>
                    <a:pt x="9" y="85"/>
                  </a:lnTo>
                  <a:lnTo>
                    <a:pt x="6" y="101"/>
                  </a:lnTo>
                  <a:lnTo>
                    <a:pt x="4" y="116"/>
                  </a:lnTo>
                  <a:lnTo>
                    <a:pt x="2" y="131"/>
                  </a:lnTo>
                  <a:lnTo>
                    <a:pt x="2" y="148"/>
                  </a:lnTo>
                  <a:lnTo>
                    <a:pt x="0" y="161"/>
                  </a:lnTo>
                  <a:lnTo>
                    <a:pt x="0" y="175"/>
                  </a:lnTo>
                  <a:lnTo>
                    <a:pt x="0" y="188"/>
                  </a:lnTo>
                  <a:lnTo>
                    <a:pt x="2" y="199"/>
                  </a:lnTo>
                  <a:lnTo>
                    <a:pt x="6" y="217"/>
                  </a:lnTo>
                  <a:lnTo>
                    <a:pt x="19" y="236"/>
                  </a:lnTo>
                  <a:lnTo>
                    <a:pt x="27" y="243"/>
                  </a:lnTo>
                  <a:lnTo>
                    <a:pt x="38" y="253"/>
                  </a:lnTo>
                  <a:lnTo>
                    <a:pt x="47" y="258"/>
                  </a:lnTo>
                  <a:lnTo>
                    <a:pt x="57" y="268"/>
                  </a:lnTo>
                  <a:lnTo>
                    <a:pt x="76" y="279"/>
                  </a:lnTo>
                  <a:lnTo>
                    <a:pt x="91" y="293"/>
                  </a:lnTo>
                  <a:lnTo>
                    <a:pt x="99" y="300"/>
                  </a:lnTo>
                  <a:lnTo>
                    <a:pt x="99" y="310"/>
                  </a:lnTo>
                  <a:lnTo>
                    <a:pt x="89" y="317"/>
                  </a:lnTo>
                  <a:lnTo>
                    <a:pt x="78" y="331"/>
                  </a:lnTo>
                  <a:lnTo>
                    <a:pt x="68" y="336"/>
                  </a:lnTo>
                  <a:lnTo>
                    <a:pt x="61" y="348"/>
                  </a:lnTo>
                  <a:lnTo>
                    <a:pt x="53" y="357"/>
                  </a:lnTo>
                  <a:lnTo>
                    <a:pt x="47" y="369"/>
                  </a:lnTo>
                  <a:lnTo>
                    <a:pt x="38" y="378"/>
                  </a:lnTo>
                  <a:lnTo>
                    <a:pt x="32" y="390"/>
                  </a:lnTo>
                  <a:lnTo>
                    <a:pt x="27" y="399"/>
                  </a:lnTo>
                  <a:lnTo>
                    <a:pt x="23" y="412"/>
                  </a:lnTo>
                  <a:lnTo>
                    <a:pt x="17" y="420"/>
                  </a:lnTo>
                  <a:lnTo>
                    <a:pt x="17" y="431"/>
                  </a:lnTo>
                  <a:lnTo>
                    <a:pt x="17" y="441"/>
                  </a:lnTo>
                  <a:lnTo>
                    <a:pt x="23" y="450"/>
                  </a:lnTo>
                  <a:lnTo>
                    <a:pt x="27" y="460"/>
                  </a:lnTo>
                  <a:lnTo>
                    <a:pt x="36" y="469"/>
                  </a:lnTo>
                  <a:lnTo>
                    <a:pt x="44" y="481"/>
                  </a:lnTo>
                  <a:lnTo>
                    <a:pt x="55" y="498"/>
                  </a:lnTo>
                  <a:lnTo>
                    <a:pt x="65" y="513"/>
                  </a:lnTo>
                  <a:lnTo>
                    <a:pt x="78" y="528"/>
                  </a:lnTo>
                  <a:lnTo>
                    <a:pt x="93" y="545"/>
                  </a:lnTo>
                  <a:lnTo>
                    <a:pt x="106" y="563"/>
                  </a:lnTo>
                  <a:lnTo>
                    <a:pt x="120" y="576"/>
                  </a:lnTo>
                  <a:lnTo>
                    <a:pt x="131" y="589"/>
                  </a:lnTo>
                  <a:lnTo>
                    <a:pt x="141" y="602"/>
                  </a:lnTo>
                  <a:lnTo>
                    <a:pt x="154" y="614"/>
                  </a:lnTo>
                  <a:lnTo>
                    <a:pt x="161" y="623"/>
                  </a:lnTo>
                  <a:lnTo>
                    <a:pt x="169" y="631"/>
                  </a:lnTo>
                  <a:lnTo>
                    <a:pt x="173" y="635"/>
                  </a:lnTo>
                  <a:lnTo>
                    <a:pt x="177" y="639"/>
                  </a:lnTo>
                  <a:lnTo>
                    <a:pt x="175" y="635"/>
                  </a:lnTo>
                  <a:lnTo>
                    <a:pt x="171" y="629"/>
                  </a:lnTo>
                  <a:lnTo>
                    <a:pt x="165" y="620"/>
                  </a:lnTo>
                  <a:lnTo>
                    <a:pt x="161" y="608"/>
                  </a:lnTo>
                  <a:lnTo>
                    <a:pt x="154" y="593"/>
                  </a:lnTo>
                  <a:lnTo>
                    <a:pt x="148" y="578"/>
                  </a:lnTo>
                  <a:lnTo>
                    <a:pt x="141" y="559"/>
                  </a:lnTo>
                  <a:lnTo>
                    <a:pt x="135" y="542"/>
                  </a:lnTo>
                  <a:lnTo>
                    <a:pt x="125" y="521"/>
                  </a:lnTo>
                  <a:lnTo>
                    <a:pt x="120" y="502"/>
                  </a:lnTo>
                  <a:lnTo>
                    <a:pt x="114" y="481"/>
                  </a:lnTo>
                  <a:lnTo>
                    <a:pt x="108" y="464"/>
                  </a:lnTo>
                  <a:lnTo>
                    <a:pt x="103" y="445"/>
                  </a:lnTo>
                  <a:lnTo>
                    <a:pt x="101" y="431"/>
                  </a:lnTo>
                  <a:lnTo>
                    <a:pt x="99" y="418"/>
                  </a:lnTo>
                  <a:lnTo>
                    <a:pt x="103" y="409"/>
                  </a:lnTo>
                  <a:lnTo>
                    <a:pt x="108" y="390"/>
                  </a:lnTo>
                  <a:lnTo>
                    <a:pt x="118" y="376"/>
                  </a:lnTo>
                  <a:lnTo>
                    <a:pt x="125" y="359"/>
                  </a:lnTo>
                  <a:lnTo>
                    <a:pt x="135" y="348"/>
                  </a:lnTo>
                  <a:lnTo>
                    <a:pt x="141" y="334"/>
                  </a:lnTo>
                  <a:lnTo>
                    <a:pt x="146" y="319"/>
                  </a:lnTo>
                  <a:lnTo>
                    <a:pt x="150" y="306"/>
                  </a:lnTo>
                  <a:lnTo>
                    <a:pt x="152" y="293"/>
                  </a:lnTo>
                  <a:lnTo>
                    <a:pt x="142" y="274"/>
                  </a:lnTo>
                  <a:lnTo>
                    <a:pt x="129" y="255"/>
                  </a:lnTo>
                  <a:lnTo>
                    <a:pt x="120" y="245"/>
                  </a:lnTo>
                  <a:lnTo>
                    <a:pt x="110" y="236"/>
                  </a:lnTo>
                  <a:lnTo>
                    <a:pt x="99" y="228"/>
                  </a:lnTo>
                  <a:lnTo>
                    <a:pt x="87" y="218"/>
                  </a:lnTo>
                  <a:lnTo>
                    <a:pt x="76" y="209"/>
                  </a:lnTo>
                  <a:lnTo>
                    <a:pt x="65" y="201"/>
                  </a:lnTo>
                  <a:lnTo>
                    <a:pt x="55" y="192"/>
                  </a:lnTo>
                  <a:lnTo>
                    <a:pt x="47" y="186"/>
                  </a:lnTo>
                  <a:lnTo>
                    <a:pt x="36" y="171"/>
                  </a:lnTo>
                  <a:lnTo>
                    <a:pt x="36" y="161"/>
                  </a:lnTo>
                  <a:lnTo>
                    <a:pt x="36" y="154"/>
                  </a:lnTo>
                  <a:lnTo>
                    <a:pt x="38" y="148"/>
                  </a:lnTo>
                  <a:lnTo>
                    <a:pt x="38" y="139"/>
                  </a:lnTo>
                  <a:lnTo>
                    <a:pt x="40" y="129"/>
                  </a:lnTo>
                  <a:lnTo>
                    <a:pt x="42" y="118"/>
                  </a:lnTo>
                  <a:lnTo>
                    <a:pt x="44" y="108"/>
                  </a:lnTo>
                  <a:lnTo>
                    <a:pt x="46" y="95"/>
                  </a:lnTo>
                  <a:lnTo>
                    <a:pt x="49" y="85"/>
                  </a:lnTo>
                  <a:lnTo>
                    <a:pt x="49" y="72"/>
                  </a:lnTo>
                  <a:lnTo>
                    <a:pt x="51" y="63"/>
                  </a:lnTo>
                  <a:lnTo>
                    <a:pt x="53" y="51"/>
                  </a:lnTo>
                  <a:lnTo>
                    <a:pt x="55" y="45"/>
                  </a:lnTo>
                  <a:lnTo>
                    <a:pt x="57" y="32"/>
                  </a:lnTo>
                  <a:lnTo>
                    <a:pt x="57" y="28"/>
                  </a:lnTo>
                  <a:lnTo>
                    <a:pt x="57" y="23"/>
                  </a:lnTo>
                  <a:lnTo>
                    <a:pt x="51" y="9"/>
                  </a:lnTo>
                  <a:lnTo>
                    <a:pt x="42" y="0"/>
                  </a:lnTo>
                  <a:lnTo>
                    <a:pt x="32" y="4"/>
                  </a:lnTo>
                  <a:lnTo>
                    <a:pt x="32" y="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52" name="Freeform 48">
              <a:extLst>
                <a:ext uri="{FF2B5EF4-FFF2-40B4-BE49-F238E27FC236}">
                  <a16:creationId xmlns:a16="http://schemas.microsoft.com/office/drawing/2014/main" id="{BD842E13-2A5B-2709-8926-F05D86F0238B}"/>
                </a:ext>
              </a:extLst>
            </p:cNvPr>
            <p:cNvSpPr>
              <a:spLocks/>
            </p:cNvSpPr>
            <p:nvPr/>
          </p:nvSpPr>
          <p:spPr bwMode="auto">
            <a:xfrm>
              <a:off x="4419" y="2516"/>
              <a:ext cx="651" cy="863"/>
            </a:xfrm>
            <a:custGeom>
              <a:avLst/>
              <a:gdLst>
                <a:gd name="T0" fmla="*/ 62 w 1302"/>
                <a:gd name="T1" fmla="*/ 1718 h 1724"/>
                <a:gd name="T2" fmla="*/ 174 w 1302"/>
                <a:gd name="T3" fmla="*/ 1703 h 1724"/>
                <a:gd name="T4" fmla="*/ 355 w 1302"/>
                <a:gd name="T5" fmla="*/ 1686 h 1724"/>
                <a:gd name="T6" fmla="*/ 576 w 1302"/>
                <a:gd name="T7" fmla="*/ 1665 h 1724"/>
                <a:gd name="T8" fmla="*/ 813 w 1302"/>
                <a:gd name="T9" fmla="*/ 1656 h 1724"/>
                <a:gd name="T10" fmla="*/ 971 w 1302"/>
                <a:gd name="T11" fmla="*/ 1642 h 1724"/>
                <a:gd name="T12" fmla="*/ 1007 w 1302"/>
                <a:gd name="T13" fmla="*/ 1439 h 1724"/>
                <a:gd name="T14" fmla="*/ 1070 w 1302"/>
                <a:gd name="T15" fmla="*/ 1072 h 1724"/>
                <a:gd name="T16" fmla="*/ 1150 w 1302"/>
                <a:gd name="T17" fmla="*/ 654 h 1724"/>
                <a:gd name="T18" fmla="*/ 1229 w 1302"/>
                <a:gd name="T19" fmla="*/ 279 h 1724"/>
                <a:gd name="T20" fmla="*/ 1302 w 1302"/>
                <a:gd name="T21" fmla="*/ 55 h 1724"/>
                <a:gd name="T22" fmla="*/ 1229 w 1302"/>
                <a:gd name="T23" fmla="*/ 57 h 1724"/>
                <a:gd name="T24" fmla="*/ 1051 w 1302"/>
                <a:gd name="T25" fmla="*/ 87 h 1724"/>
                <a:gd name="T26" fmla="*/ 823 w 1302"/>
                <a:gd name="T27" fmla="*/ 127 h 1724"/>
                <a:gd name="T28" fmla="*/ 619 w 1302"/>
                <a:gd name="T29" fmla="*/ 165 h 1724"/>
                <a:gd name="T30" fmla="*/ 501 w 1302"/>
                <a:gd name="T31" fmla="*/ 186 h 1724"/>
                <a:gd name="T32" fmla="*/ 492 w 1302"/>
                <a:gd name="T33" fmla="*/ 199 h 1724"/>
                <a:gd name="T34" fmla="*/ 496 w 1302"/>
                <a:gd name="T35" fmla="*/ 255 h 1724"/>
                <a:gd name="T36" fmla="*/ 501 w 1302"/>
                <a:gd name="T37" fmla="*/ 338 h 1724"/>
                <a:gd name="T38" fmla="*/ 501 w 1302"/>
                <a:gd name="T39" fmla="*/ 428 h 1724"/>
                <a:gd name="T40" fmla="*/ 494 w 1302"/>
                <a:gd name="T41" fmla="*/ 506 h 1724"/>
                <a:gd name="T42" fmla="*/ 427 w 1302"/>
                <a:gd name="T43" fmla="*/ 511 h 1724"/>
                <a:gd name="T44" fmla="*/ 292 w 1302"/>
                <a:gd name="T45" fmla="*/ 6 h 1724"/>
                <a:gd name="T46" fmla="*/ 249 w 1302"/>
                <a:gd name="T47" fmla="*/ 65 h 1724"/>
                <a:gd name="T48" fmla="*/ 387 w 1302"/>
                <a:gd name="T49" fmla="*/ 620 h 1724"/>
                <a:gd name="T50" fmla="*/ 515 w 1302"/>
                <a:gd name="T51" fmla="*/ 612 h 1724"/>
                <a:gd name="T52" fmla="*/ 526 w 1302"/>
                <a:gd name="T53" fmla="*/ 561 h 1724"/>
                <a:gd name="T54" fmla="*/ 545 w 1302"/>
                <a:gd name="T55" fmla="*/ 487 h 1724"/>
                <a:gd name="T56" fmla="*/ 564 w 1302"/>
                <a:gd name="T57" fmla="*/ 399 h 1724"/>
                <a:gd name="T58" fmla="*/ 577 w 1302"/>
                <a:gd name="T59" fmla="*/ 323 h 1724"/>
                <a:gd name="T60" fmla="*/ 583 w 1302"/>
                <a:gd name="T61" fmla="*/ 279 h 1724"/>
                <a:gd name="T62" fmla="*/ 652 w 1302"/>
                <a:gd name="T63" fmla="*/ 262 h 1724"/>
                <a:gd name="T64" fmla="*/ 767 w 1302"/>
                <a:gd name="T65" fmla="*/ 238 h 1724"/>
                <a:gd name="T66" fmla="*/ 899 w 1302"/>
                <a:gd name="T67" fmla="*/ 211 h 1724"/>
                <a:gd name="T68" fmla="*/ 1009 w 1302"/>
                <a:gd name="T69" fmla="*/ 194 h 1724"/>
                <a:gd name="T70" fmla="*/ 1062 w 1302"/>
                <a:gd name="T71" fmla="*/ 201 h 1724"/>
                <a:gd name="T72" fmla="*/ 1045 w 1302"/>
                <a:gd name="T73" fmla="*/ 300 h 1724"/>
                <a:gd name="T74" fmla="*/ 994 w 1302"/>
                <a:gd name="T75" fmla="*/ 532 h 1724"/>
                <a:gd name="T76" fmla="*/ 931 w 1302"/>
                <a:gd name="T77" fmla="*/ 840 h 1724"/>
                <a:gd name="T78" fmla="*/ 880 w 1302"/>
                <a:gd name="T79" fmla="*/ 1173 h 1724"/>
                <a:gd name="T80" fmla="*/ 859 w 1302"/>
                <a:gd name="T81" fmla="*/ 1466 h 1724"/>
                <a:gd name="T82" fmla="*/ 849 w 1302"/>
                <a:gd name="T83" fmla="*/ 1543 h 1724"/>
                <a:gd name="T84" fmla="*/ 766 w 1302"/>
                <a:gd name="T85" fmla="*/ 1542 h 1724"/>
                <a:gd name="T86" fmla="*/ 623 w 1302"/>
                <a:gd name="T87" fmla="*/ 1545 h 1724"/>
                <a:gd name="T88" fmla="*/ 422 w 1302"/>
                <a:gd name="T89" fmla="*/ 1561 h 1724"/>
                <a:gd name="T90" fmla="*/ 180 w 1302"/>
                <a:gd name="T91" fmla="*/ 1601 h 1724"/>
                <a:gd name="T92" fmla="*/ 39 w 1302"/>
                <a:gd name="T93" fmla="*/ 1724 h 1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02" h="1724">
                  <a:moveTo>
                    <a:pt x="39" y="1724"/>
                  </a:moveTo>
                  <a:lnTo>
                    <a:pt x="45" y="1722"/>
                  </a:lnTo>
                  <a:lnTo>
                    <a:pt x="62" y="1718"/>
                  </a:lnTo>
                  <a:lnTo>
                    <a:pt x="91" y="1713"/>
                  </a:lnTo>
                  <a:lnTo>
                    <a:pt x="129" y="1709"/>
                  </a:lnTo>
                  <a:lnTo>
                    <a:pt x="174" y="1703"/>
                  </a:lnTo>
                  <a:lnTo>
                    <a:pt x="228" y="1697"/>
                  </a:lnTo>
                  <a:lnTo>
                    <a:pt x="287" y="1690"/>
                  </a:lnTo>
                  <a:lnTo>
                    <a:pt x="355" y="1686"/>
                  </a:lnTo>
                  <a:lnTo>
                    <a:pt x="423" y="1677"/>
                  </a:lnTo>
                  <a:lnTo>
                    <a:pt x="499" y="1669"/>
                  </a:lnTo>
                  <a:lnTo>
                    <a:pt x="576" y="1665"/>
                  </a:lnTo>
                  <a:lnTo>
                    <a:pt x="655" y="1661"/>
                  </a:lnTo>
                  <a:lnTo>
                    <a:pt x="733" y="1656"/>
                  </a:lnTo>
                  <a:lnTo>
                    <a:pt x="813" y="1656"/>
                  </a:lnTo>
                  <a:lnTo>
                    <a:pt x="891" y="1656"/>
                  </a:lnTo>
                  <a:lnTo>
                    <a:pt x="971" y="1659"/>
                  </a:lnTo>
                  <a:lnTo>
                    <a:pt x="971" y="1642"/>
                  </a:lnTo>
                  <a:lnTo>
                    <a:pt x="978" y="1599"/>
                  </a:lnTo>
                  <a:lnTo>
                    <a:pt x="990" y="1528"/>
                  </a:lnTo>
                  <a:lnTo>
                    <a:pt x="1007" y="1439"/>
                  </a:lnTo>
                  <a:lnTo>
                    <a:pt x="1024" y="1329"/>
                  </a:lnTo>
                  <a:lnTo>
                    <a:pt x="1045" y="1207"/>
                  </a:lnTo>
                  <a:lnTo>
                    <a:pt x="1070" y="1072"/>
                  </a:lnTo>
                  <a:lnTo>
                    <a:pt x="1094" y="935"/>
                  </a:lnTo>
                  <a:lnTo>
                    <a:pt x="1121" y="793"/>
                  </a:lnTo>
                  <a:lnTo>
                    <a:pt x="1150" y="654"/>
                  </a:lnTo>
                  <a:lnTo>
                    <a:pt x="1176" y="517"/>
                  </a:lnTo>
                  <a:lnTo>
                    <a:pt x="1203" y="393"/>
                  </a:lnTo>
                  <a:lnTo>
                    <a:pt x="1229" y="279"/>
                  </a:lnTo>
                  <a:lnTo>
                    <a:pt x="1256" y="182"/>
                  </a:lnTo>
                  <a:lnTo>
                    <a:pt x="1279" y="104"/>
                  </a:lnTo>
                  <a:lnTo>
                    <a:pt x="1302" y="55"/>
                  </a:lnTo>
                  <a:lnTo>
                    <a:pt x="1294" y="51"/>
                  </a:lnTo>
                  <a:lnTo>
                    <a:pt x="1269" y="55"/>
                  </a:lnTo>
                  <a:lnTo>
                    <a:pt x="1229" y="57"/>
                  </a:lnTo>
                  <a:lnTo>
                    <a:pt x="1178" y="66"/>
                  </a:lnTo>
                  <a:lnTo>
                    <a:pt x="1115" y="76"/>
                  </a:lnTo>
                  <a:lnTo>
                    <a:pt x="1051" y="87"/>
                  </a:lnTo>
                  <a:lnTo>
                    <a:pt x="975" y="99"/>
                  </a:lnTo>
                  <a:lnTo>
                    <a:pt x="901" y="116"/>
                  </a:lnTo>
                  <a:lnTo>
                    <a:pt x="823" y="127"/>
                  </a:lnTo>
                  <a:lnTo>
                    <a:pt x="748" y="141"/>
                  </a:lnTo>
                  <a:lnTo>
                    <a:pt x="680" y="154"/>
                  </a:lnTo>
                  <a:lnTo>
                    <a:pt x="619" y="165"/>
                  </a:lnTo>
                  <a:lnTo>
                    <a:pt x="564" y="175"/>
                  </a:lnTo>
                  <a:lnTo>
                    <a:pt x="526" y="182"/>
                  </a:lnTo>
                  <a:lnTo>
                    <a:pt x="501" y="186"/>
                  </a:lnTo>
                  <a:lnTo>
                    <a:pt x="492" y="190"/>
                  </a:lnTo>
                  <a:lnTo>
                    <a:pt x="492" y="192"/>
                  </a:lnTo>
                  <a:lnTo>
                    <a:pt x="492" y="199"/>
                  </a:lnTo>
                  <a:lnTo>
                    <a:pt x="494" y="215"/>
                  </a:lnTo>
                  <a:lnTo>
                    <a:pt x="496" y="234"/>
                  </a:lnTo>
                  <a:lnTo>
                    <a:pt x="496" y="255"/>
                  </a:lnTo>
                  <a:lnTo>
                    <a:pt x="498" y="281"/>
                  </a:lnTo>
                  <a:lnTo>
                    <a:pt x="499" y="306"/>
                  </a:lnTo>
                  <a:lnTo>
                    <a:pt x="501" y="338"/>
                  </a:lnTo>
                  <a:lnTo>
                    <a:pt x="501" y="367"/>
                  </a:lnTo>
                  <a:lnTo>
                    <a:pt x="501" y="397"/>
                  </a:lnTo>
                  <a:lnTo>
                    <a:pt x="501" y="428"/>
                  </a:lnTo>
                  <a:lnTo>
                    <a:pt x="501" y="456"/>
                  </a:lnTo>
                  <a:lnTo>
                    <a:pt x="498" y="481"/>
                  </a:lnTo>
                  <a:lnTo>
                    <a:pt x="494" y="506"/>
                  </a:lnTo>
                  <a:lnTo>
                    <a:pt x="488" y="526"/>
                  </a:lnTo>
                  <a:lnTo>
                    <a:pt x="484" y="544"/>
                  </a:lnTo>
                  <a:lnTo>
                    <a:pt x="427" y="511"/>
                  </a:lnTo>
                  <a:lnTo>
                    <a:pt x="397" y="262"/>
                  </a:lnTo>
                  <a:lnTo>
                    <a:pt x="285" y="249"/>
                  </a:lnTo>
                  <a:lnTo>
                    <a:pt x="292" y="6"/>
                  </a:lnTo>
                  <a:lnTo>
                    <a:pt x="173" y="0"/>
                  </a:lnTo>
                  <a:lnTo>
                    <a:pt x="115" y="65"/>
                  </a:lnTo>
                  <a:lnTo>
                    <a:pt x="249" y="65"/>
                  </a:lnTo>
                  <a:lnTo>
                    <a:pt x="218" y="371"/>
                  </a:lnTo>
                  <a:lnTo>
                    <a:pt x="359" y="346"/>
                  </a:lnTo>
                  <a:lnTo>
                    <a:pt x="387" y="620"/>
                  </a:lnTo>
                  <a:lnTo>
                    <a:pt x="513" y="623"/>
                  </a:lnTo>
                  <a:lnTo>
                    <a:pt x="513" y="620"/>
                  </a:lnTo>
                  <a:lnTo>
                    <a:pt x="515" y="612"/>
                  </a:lnTo>
                  <a:lnTo>
                    <a:pt x="517" y="597"/>
                  </a:lnTo>
                  <a:lnTo>
                    <a:pt x="522" y="582"/>
                  </a:lnTo>
                  <a:lnTo>
                    <a:pt x="526" y="561"/>
                  </a:lnTo>
                  <a:lnTo>
                    <a:pt x="532" y="538"/>
                  </a:lnTo>
                  <a:lnTo>
                    <a:pt x="539" y="511"/>
                  </a:lnTo>
                  <a:lnTo>
                    <a:pt x="545" y="487"/>
                  </a:lnTo>
                  <a:lnTo>
                    <a:pt x="551" y="456"/>
                  </a:lnTo>
                  <a:lnTo>
                    <a:pt x="558" y="428"/>
                  </a:lnTo>
                  <a:lnTo>
                    <a:pt x="564" y="399"/>
                  </a:lnTo>
                  <a:lnTo>
                    <a:pt x="568" y="372"/>
                  </a:lnTo>
                  <a:lnTo>
                    <a:pt x="572" y="346"/>
                  </a:lnTo>
                  <a:lnTo>
                    <a:pt x="577" y="323"/>
                  </a:lnTo>
                  <a:lnTo>
                    <a:pt x="579" y="300"/>
                  </a:lnTo>
                  <a:lnTo>
                    <a:pt x="581" y="283"/>
                  </a:lnTo>
                  <a:lnTo>
                    <a:pt x="583" y="279"/>
                  </a:lnTo>
                  <a:lnTo>
                    <a:pt x="600" y="276"/>
                  </a:lnTo>
                  <a:lnTo>
                    <a:pt x="621" y="268"/>
                  </a:lnTo>
                  <a:lnTo>
                    <a:pt x="652" y="262"/>
                  </a:lnTo>
                  <a:lnTo>
                    <a:pt x="686" y="255"/>
                  </a:lnTo>
                  <a:lnTo>
                    <a:pt x="728" y="245"/>
                  </a:lnTo>
                  <a:lnTo>
                    <a:pt x="767" y="238"/>
                  </a:lnTo>
                  <a:lnTo>
                    <a:pt x="813" y="228"/>
                  </a:lnTo>
                  <a:lnTo>
                    <a:pt x="855" y="218"/>
                  </a:lnTo>
                  <a:lnTo>
                    <a:pt x="899" y="211"/>
                  </a:lnTo>
                  <a:lnTo>
                    <a:pt x="939" y="201"/>
                  </a:lnTo>
                  <a:lnTo>
                    <a:pt x="977" y="199"/>
                  </a:lnTo>
                  <a:lnTo>
                    <a:pt x="1009" y="194"/>
                  </a:lnTo>
                  <a:lnTo>
                    <a:pt x="1034" y="194"/>
                  </a:lnTo>
                  <a:lnTo>
                    <a:pt x="1051" y="196"/>
                  </a:lnTo>
                  <a:lnTo>
                    <a:pt x="1062" y="201"/>
                  </a:lnTo>
                  <a:lnTo>
                    <a:pt x="1060" y="215"/>
                  </a:lnTo>
                  <a:lnTo>
                    <a:pt x="1055" y="249"/>
                  </a:lnTo>
                  <a:lnTo>
                    <a:pt x="1045" y="300"/>
                  </a:lnTo>
                  <a:lnTo>
                    <a:pt x="1032" y="367"/>
                  </a:lnTo>
                  <a:lnTo>
                    <a:pt x="1011" y="443"/>
                  </a:lnTo>
                  <a:lnTo>
                    <a:pt x="994" y="532"/>
                  </a:lnTo>
                  <a:lnTo>
                    <a:pt x="973" y="629"/>
                  </a:lnTo>
                  <a:lnTo>
                    <a:pt x="952" y="736"/>
                  </a:lnTo>
                  <a:lnTo>
                    <a:pt x="931" y="840"/>
                  </a:lnTo>
                  <a:lnTo>
                    <a:pt x="910" y="952"/>
                  </a:lnTo>
                  <a:lnTo>
                    <a:pt x="893" y="1063"/>
                  </a:lnTo>
                  <a:lnTo>
                    <a:pt x="880" y="1173"/>
                  </a:lnTo>
                  <a:lnTo>
                    <a:pt x="868" y="1275"/>
                  </a:lnTo>
                  <a:lnTo>
                    <a:pt x="861" y="1376"/>
                  </a:lnTo>
                  <a:lnTo>
                    <a:pt x="859" y="1466"/>
                  </a:lnTo>
                  <a:lnTo>
                    <a:pt x="866" y="1547"/>
                  </a:lnTo>
                  <a:lnTo>
                    <a:pt x="861" y="1545"/>
                  </a:lnTo>
                  <a:lnTo>
                    <a:pt x="849" y="1543"/>
                  </a:lnTo>
                  <a:lnTo>
                    <a:pt x="828" y="1543"/>
                  </a:lnTo>
                  <a:lnTo>
                    <a:pt x="802" y="1543"/>
                  </a:lnTo>
                  <a:lnTo>
                    <a:pt x="766" y="1542"/>
                  </a:lnTo>
                  <a:lnTo>
                    <a:pt x="726" y="1542"/>
                  </a:lnTo>
                  <a:lnTo>
                    <a:pt x="676" y="1542"/>
                  </a:lnTo>
                  <a:lnTo>
                    <a:pt x="623" y="1545"/>
                  </a:lnTo>
                  <a:lnTo>
                    <a:pt x="562" y="1547"/>
                  </a:lnTo>
                  <a:lnTo>
                    <a:pt x="496" y="1553"/>
                  </a:lnTo>
                  <a:lnTo>
                    <a:pt x="422" y="1561"/>
                  </a:lnTo>
                  <a:lnTo>
                    <a:pt x="347" y="1572"/>
                  </a:lnTo>
                  <a:lnTo>
                    <a:pt x="266" y="1585"/>
                  </a:lnTo>
                  <a:lnTo>
                    <a:pt x="180" y="1601"/>
                  </a:lnTo>
                  <a:lnTo>
                    <a:pt x="93" y="1620"/>
                  </a:lnTo>
                  <a:lnTo>
                    <a:pt x="0" y="1644"/>
                  </a:lnTo>
                  <a:lnTo>
                    <a:pt x="39" y="1724"/>
                  </a:lnTo>
                  <a:lnTo>
                    <a:pt x="39" y="1724"/>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53" name="Freeform 49">
              <a:extLst>
                <a:ext uri="{FF2B5EF4-FFF2-40B4-BE49-F238E27FC236}">
                  <a16:creationId xmlns:a16="http://schemas.microsoft.com/office/drawing/2014/main" id="{16E50B77-691A-B8AA-D66E-626A551E7B0B}"/>
                </a:ext>
              </a:extLst>
            </p:cNvPr>
            <p:cNvSpPr>
              <a:spLocks/>
            </p:cNvSpPr>
            <p:nvPr/>
          </p:nvSpPr>
          <p:spPr bwMode="auto">
            <a:xfrm>
              <a:off x="4371" y="1982"/>
              <a:ext cx="642" cy="637"/>
            </a:xfrm>
            <a:custGeom>
              <a:avLst/>
              <a:gdLst>
                <a:gd name="T0" fmla="*/ 975 w 1285"/>
                <a:gd name="T1" fmla="*/ 1233 h 1273"/>
                <a:gd name="T2" fmla="*/ 1007 w 1285"/>
                <a:gd name="T3" fmla="*/ 1060 h 1273"/>
                <a:gd name="T4" fmla="*/ 1066 w 1285"/>
                <a:gd name="T5" fmla="*/ 792 h 1273"/>
                <a:gd name="T6" fmla="*/ 1136 w 1285"/>
                <a:gd name="T7" fmla="*/ 484 h 1273"/>
                <a:gd name="T8" fmla="*/ 1222 w 1285"/>
                <a:gd name="T9" fmla="*/ 190 h 1273"/>
                <a:gd name="T10" fmla="*/ 1283 w 1285"/>
                <a:gd name="T11" fmla="*/ 11 h 1273"/>
                <a:gd name="T12" fmla="*/ 1203 w 1285"/>
                <a:gd name="T13" fmla="*/ 1 h 1273"/>
                <a:gd name="T14" fmla="*/ 1037 w 1285"/>
                <a:gd name="T15" fmla="*/ 22 h 1273"/>
                <a:gd name="T16" fmla="*/ 842 w 1285"/>
                <a:gd name="T17" fmla="*/ 55 h 1273"/>
                <a:gd name="T18" fmla="*/ 663 w 1285"/>
                <a:gd name="T19" fmla="*/ 72 h 1273"/>
                <a:gd name="T20" fmla="*/ 560 w 1285"/>
                <a:gd name="T21" fmla="*/ 57 h 1273"/>
                <a:gd name="T22" fmla="*/ 560 w 1285"/>
                <a:gd name="T23" fmla="*/ 115 h 1273"/>
                <a:gd name="T24" fmla="*/ 564 w 1285"/>
                <a:gd name="T25" fmla="*/ 268 h 1273"/>
                <a:gd name="T26" fmla="*/ 560 w 1285"/>
                <a:gd name="T27" fmla="*/ 461 h 1273"/>
                <a:gd name="T28" fmla="*/ 553 w 1285"/>
                <a:gd name="T29" fmla="*/ 655 h 1273"/>
                <a:gd name="T30" fmla="*/ 524 w 1285"/>
                <a:gd name="T31" fmla="*/ 798 h 1273"/>
                <a:gd name="T32" fmla="*/ 406 w 1285"/>
                <a:gd name="T33" fmla="*/ 811 h 1273"/>
                <a:gd name="T34" fmla="*/ 414 w 1285"/>
                <a:gd name="T35" fmla="*/ 730 h 1273"/>
                <a:gd name="T36" fmla="*/ 425 w 1285"/>
                <a:gd name="T37" fmla="*/ 581 h 1273"/>
                <a:gd name="T38" fmla="*/ 441 w 1285"/>
                <a:gd name="T39" fmla="*/ 410 h 1273"/>
                <a:gd name="T40" fmla="*/ 456 w 1285"/>
                <a:gd name="T41" fmla="*/ 256 h 1273"/>
                <a:gd name="T42" fmla="*/ 469 w 1285"/>
                <a:gd name="T43" fmla="*/ 163 h 1273"/>
                <a:gd name="T44" fmla="*/ 448 w 1285"/>
                <a:gd name="T45" fmla="*/ 142 h 1273"/>
                <a:gd name="T46" fmla="*/ 393 w 1285"/>
                <a:gd name="T47" fmla="*/ 133 h 1273"/>
                <a:gd name="T48" fmla="*/ 302 w 1285"/>
                <a:gd name="T49" fmla="*/ 134 h 1273"/>
                <a:gd name="T50" fmla="*/ 186 w 1285"/>
                <a:gd name="T51" fmla="*/ 138 h 1273"/>
                <a:gd name="T52" fmla="*/ 47 w 1285"/>
                <a:gd name="T53" fmla="*/ 146 h 1273"/>
                <a:gd name="T54" fmla="*/ 19 w 1285"/>
                <a:gd name="T55" fmla="*/ 209 h 1273"/>
                <a:gd name="T56" fmla="*/ 60 w 1285"/>
                <a:gd name="T57" fmla="*/ 207 h 1273"/>
                <a:gd name="T58" fmla="*/ 133 w 1285"/>
                <a:gd name="T59" fmla="*/ 201 h 1273"/>
                <a:gd name="T60" fmla="*/ 222 w 1285"/>
                <a:gd name="T61" fmla="*/ 199 h 1273"/>
                <a:gd name="T62" fmla="*/ 308 w 1285"/>
                <a:gd name="T63" fmla="*/ 199 h 1273"/>
                <a:gd name="T64" fmla="*/ 376 w 1285"/>
                <a:gd name="T65" fmla="*/ 211 h 1273"/>
                <a:gd name="T66" fmla="*/ 372 w 1285"/>
                <a:gd name="T67" fmla="*/ 262 h 1273"/>
                <a:gd name="T68" fmla="*/ 366 w 1285"/>
                <a:gd name="T69" fmla="*/ 397 h 1273"/>
                <a:gd name="T70" fmla="*/ 357 w 1285"/>
                <a:gd name="T71" fmla="*/ 568 h 1273"/>
                <a:gd name="T72" fmla="*/ 353 w 1285"/>
                <a:gd name="T73" fmla="*/ 737 h 1273"/>
                <a:gd name="T74" fmla="*/ 351 w 1285"/>
                <a:gd name="T75" fmla="*/ 861 h 1273"/>
                <a:gd name="T76" fmla="*/ 359 w 1285"/>
                <a:gd name="T77" fmla="*/ 889 h 1273"/>
                <a:gd name="T78" fmla="*/ 397 w 1285"/>
                <a:gd name="T79" fmla="*/ 893 h 1273"/>
                <a:gd name="T80" fmla="*/ 456 w 1285"/>
                <a:gd name="T81" fmla="*/ 895 h 1273"/>
                <a:gd name="T82" fmla="*/ 511 w 1285"/>
                <a:gd name="T83" fmla="*/ 891 h 1273"/>
                <a:gd name="T84" fmla="*/ 558 w 1285"/>
                <a:gd name="T85" fmla="*/ 889 h 1273"/>
                <a:gd name="T86" fmla="*/ 579 w 1285"/>
                <a:gd name="T87" fmla="*/ 882 h 1273"/>
                <a:gd name="T88" fmla="*/ 593 w 1285"/>
                <a:gd name="T89" fmla="*/ 815 h 1273"/>
                <a:gd name="T90" fmla="*/ 604 w 1285"/>
                <a:gd name="T91" fmla="*/ 690 h 1273"/>
                <a:gd name="T92" fmla="*/ 617 w 1285"/>
                <a:gd name="T93" fmla="*/ 526 h 1273"/>
                <a:gd name="T94" fmla="*/ 625 w 1285"/>
                <a:gd name="T95" fmla="*/ 344 h 1273"/>
                <a:gd name="T96" fmla="*/ 631 w 1285"/>
                <a:gd name="T97" fmla="*/ 163 h 1273"/>
                <a:gd name="T98" fmla="*/ 657 w 1285"/>
                <a:gd name="T99" fmla="*/ 165 h 1273"/>
                <a:gd name="T100" fmla="*/ 728 w 1285"/>
                <a:gd name="T101" fmla="*/ 171 h 1273"/>
                <a:gd name="T102" fmla="*/ 823 w 1285"/>
                <a:gd name="T103" fmla="*/ 174 h 1273"/>
                <a:gd name="T104" fmla="*/ 914 w 1285"/>
                <a:gd name="T105" fmla="*/ 173 h 1273"/>
                <a:gd name="T106" fmla="*/ 986 w 1285"/>
                <a:gd name="T107" fmla="*/ 163 h 1273"/>
                <a:gd name="T108" fmla="*/ 996 w 1285"/>
                <a:gd name="T109" fmla="*/ 192 h 1273"/>
                <a:gd name="T110" fmla="*/ 971 w 1285"/>
                <a:gd name="T111" fmla="*/ 345 h 1273"/>
                <a:gd name="T112" fmla="*/ 942 w 1285"/>
                <a:gd name="T113" fmla="*/ 587 h 1273"/>
                <a:gd name="T114" fmla="*/ 908 w 1285"/>
                <a:gd name="T115" fmla="*/ 861 h 1273"/>
                <a:gd name="T116" fmla="*/ 893 w 1285"/>
                <a:gd name="T117" fmla="*/ 1123 h 1273"/>
                <a:gd name="T118" fmla="*/ 969 w 1285"/>
                <a:gd name="T119"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85" h="1273">
                  <a:moveTo>
                    <a:pt x="969" y="1273"/>
                  </a:moveTo>
                  <a:lnTo>
                    <a:pt x="969" y="1264"/>
                  </a:lnTo>
                  <a:lnTo>
                    <a:pt x="975" y="1233"/>
                  </a:lnTo>
                  <a:lnTo>
                    <a:pt x="984" y="1188"/>
                  </a:lnTo>
                  <a:lnTo>
                    <a:pt x="996" y="1131"/>
                  </a:lnTo>
                  <a:lnTo>
                    <a:pt x="1007" y="1060"/>
                  </a:lnTo>
                  <a:lnTo>
                    <a:pt x="1026" y="979"/>
                  </a:lnTo>
                  <a:lnTo>
                    <a:pt x="1043" y="887"/>
                  </a:lnTo>
                  <a:lnTo>
                    <a:pt x="1066" y="792"/>
                  </a:lnTo>
                  <a:lnTo>
                    <a:pt x="1087" y="690"/>
                  </a:lnTo>
                  <a:lnTo>
                    <a:pt x="1112" y="585"/>
                  </a:lnTo>
                  <a:lnTo>
                    <a:pt x="1136" y="484"/>
                  </a:lnTo>
                  <a:lnTo>
                    <a:pt x="1167" y="380"/>
                  </a:lnTo>
                  <a:lnTo>
                    <a:pt x="1191" y="281"/>
                  </a:lnTo>
                  <a:lnTo>
                    <a:pt x="1222" y="190"/>
                  </a:lnTo>
                  <a:lnTo>
                    <a:pt x="1252" y="104"/>
                  </a:lnTo>
                  <a:lnTo>
                    <a:pt x="1285" y="28"/>
                  </a:lnTo>
                  <a:lnTo>
                    <a:pt x="1283" y="11"/>
                  </a:lnTo>
                  <a:lnTo>
                    <a:pt x="1269" y="3"/>
                  </a:lnTo>
                  <a:lnTo>
                    <a:pt x="1239" y="0"/>
                  </a:lnTo>
                  <a:lnTo>
                    <a:pt x="1203" y="1"/>
                  </a:lnTo>
                  <a:lnTo>
                    <a:pt x="1152" y="5"/>
                  </a:lnTo>
                  <a:lnTo>
                    <a:pt x="1098" y="11"/>
                  </a:lnTo>
                  <a:lnTo>
                    <a:pt x="1037" y="22"/>
                  </a:lnTo>
                  <a:lnTo>
                    <a:pt x="975" y="34"/>
                  </a:lnTo>
                  <a:lnTo>
                    <a:pt x="906" y="45"/>
                  </a:lnTo>
                  <a:lnTo>
                    <a:pt x="842" y="55"/>
                  </a:lnTo>
                  <a:lnTo>
                    <a:pt x="777" y="62"/>
                  </a:lnTo>
                  <a:lnTo>
                    <a:pt x="720" y="70"/>
                  </a:lnTo>
                  <a:lnTo>
                    <a:pt x="663" y="72"/>
                  </a:lnTo>
                  <a:lnTo>
                    <a:pt x="619" y="72"/>
                  </a:lnTo>
                  <a:lnTo>
                    <a:pt x="583" y="68"/>
                  </a:lnTo>
                  <a:lnTo>
                    <a:pt x="560" y="57"/>
                  </a:lnTo>
                  <a:lnTo>
                    <a:pt x="560" y="62"/>
                  </a:lnTo>
                  <a:lnTo>
                    <a:pt x="560" y="85"/>
                  </a:lnTo>
                  <a:lnTo>
                    <a:pt x="560" y="115"/>
                  </a:lnTo>
                  <a:lnTo>
                    <a:pt x="562" y="159"/>
                  </a:lnTo>
                  <a:lnTo>
                    <a:pt x="562" y="211"/>
                  </a:lnTo>
                  <a:lnTo>
                    <a:pt x="564" y="268"/>
                  </a:lnTo>
                  <a:lnTo>
                    <a:pt x="564" y="328"/>
                  </a:lnTo>
                  <a:lnTo>
                    <a:pt x="564" y="397"/>
                  </a:lnTo>
                  <a:lnTo>
                    <a:pt x="560" y="461"/>
                  </a:lnTo>
                  <a:lnTo>
                    <a:pt x="558" y="528"/>
                  </a:lnTo>
                  <a:lnTo>
                    <a:pt x="557" y="593"/>
                  </a:lnTo>
                  <a:lnTo>
                    <a:pt x="553" y="655"/>
                  </a:lnTo>
                  <a:lnTo>
                    <a:pt x="543" y="710"/>
                  </a:lnTo>
                  <a:lnTo>
                    <a:pt x="536" y="758"/>
                  </a:lnTo>
                  <a:lnTo>
                    <a:pt x="524" y="798"/>
                  </a:lnTo>
                  <a:lnTo>
                    <a:pt x="515" y="828"/>
                  </a:lnTo>
                  <a:lnTo>
                    <a:pt x="406" y="819"/>
                  </a:lnTo>
                  <a:lnTo>
                    <a:pt x="406" y="811"/>
                  </a:lnTo>
                  <a:lnTo>
                    <a:pt x="406" y="794"/>
                  </a:lnTo>
                  <a:lnTo>
                    <a:pt x="408" y="764"/>
                  </a:lnTo>
                  <a:lnTo>
                    <a:pt x="414" y="730"/>
                  </a:lnTo>
                  <a:lnTo>
                    <a:pt x="416" y="684"/>
                  </a:lnTo>
                  <a:lnTo>
                    <a:pt x="420" y="634"/>
                  </a:lnTo>
                  <a:lnTo>
                    <a:pt x="425" y="581"/>
                  </a:lnTo>
                  <a:lnTo>
                    <a:pt x="431" y="526"/>
                  </a:lnTo>
                  <a:lnTo>
                    <a:pt x="437" y="467"/>
                  </a:lnTo>
                  <a:lnTo>
                    <a:pt x="441" y="410"/>
                  </a:lnTo>
                  <a:lnTo>
                    <a:pt x="446" y="355"/>
                  </a:lnTo>
                  <a:lnTo>
                    <a:pt x="452" y="304"/>
                  </a:lnTo>
                  <a:lnTo>
                    <a:pt x="456" y="256"/>
                  </a:lnTo>
                  <a:lnTo>
                    <a:pt x="460" y="216"/>
                  </a:lnTo>
                  <a:lnTo>
                    <a:pt x="463" y="184"/>
                  </a:lnTo>
                  <a:lnTo>
                    <a:pt x="469" y="163"/>
                  </a:lnTo>
                  <a:lnTo>
                    <a:pt x="465" y="153"/>
                  </a:lnTo>
                  <a:lnTo>
                    <a:pt x="458" y="148"/>
                  </a:lnTo>
                  <a:lnTo>
                    <a:pt x="448" y="142"/>
                  </a:lnTo>
                  <a:lnTo>
                    <a:pt x="435" y="138"/>
                  </a:lnTo>
                  <a:lnTo>
                    <a:pt x="414" y="134"/>
                  </a:lnTo>
                  <a:lnTo>
                    <a:pt x="393" y="133"/>
                  </a:lnTo>
                  <a:lnTo>
                    <a:pt x="365" y="133"/>
                  </a:lnTo>
                  <a:lnTo>
                    <a:pt x="336" y="134"/>
                  </a:lnTo>
                  <a:lnTo>
                    <a:pt x="302" y="134"/>
                  </a:lnTo>
                  <a:lnTo>
                    <a:pt x="266" y="134"/>
                  </a:lnTo>
                  <a:lnTo>
                    <a:pt x="226" y="136"/>
                  </a:lnTo>
                  <a:lnTo>
                    <a:pt x="186" y="138"/>
                  </a:lnTo>
                  <a:lnTo>
                    <a:pt x="140" y="140"/>
                  </a:lnTo>
                  <a:lnTo>
                    <a:pt x="95" y="144"/>
                  </a:lnTo>
                  <a:lnTo>
                    <a:pt x="47" y="146"/>
                  </a:lnTo>
                  <a:lnTo>
                    <a:pt x="0" y="150"/>
                  </a:lnTo>
                  <a:lnTo>
                    <a:pt x="17" y="211"/>
                  </a:lnTo>
                  <a:lnTo>
                    <a:pt x="19" y="209"/>
                  </a:lnTo>
                  <a:lnTo>
                    <a:pt x="28" y="209"/>
                  </a:lnTo>
                  <a:lnTo>
                    <a:pt x="41" y="207"/>
                  </a:lnTo>
                  <a:lnTo>
                    <a:pt x="60" y="207"/>
                  </a:lnTo>
                  <a:lnTo>
                    <a:pt x="79" y="205"/>
                  </a:lnTo>
                  <a:lnTo>
                    <a:pt x="106" y="203"/>
                  </a:lnTo>
                  <a:lnTo>
                    <a:pt x="133" y="201"/>
                  </a:lnTo>
                  <a:lnTo>
                    <a:pt x="163" y="201"/>
                  </a:lnTo>
                  <a:lnTo>
                    <a:pt x="192" y="199"/>
                  </a:lnTo>
                  <a:lnTo>
                    <a:pt x="222" y="199"/>
                  </a:lnTo>
                  <a:lnTo>
                    <a:pt x="252" y="199"/>
                  </a:lnTo>
                  <a:lnTo>
                    <a:pt x="281" y="199"/>
                  </a:lnTo>
                  <a:lnTo>
                    <a:pt x="308" y="199"/>
                  </a:lnTo>
                  <a:lnTo>
                    <a:pt x="334" y="203"/>
                  </a:lnTo>
                  <a:lnTo>
                    <a:pt x="355" y="205"/>
                  </a:lnTo>
                  <a:lnTo>
                    <a:pt x="376" y="211"/>
                  </a:lnTo>
                  <a:lnTo>
                    <a:pt x="376" y="214"/>
                  </a:lnTo>
                  <a:lnTo>
                    <a:pt x="374" y="235"/>
                  </a:lnTo>
                  <a:lnTo>
                    <a:pt x="372" y="262"/>
                  </a:lnTo>
                  <a:lnTo>
                    <a:pt x="372" y="300"/>
                  </a:lnTo>
                  <a:lnTo>
                    <a:pt x="368" y="345"/>
                  </a:lnTo>
                  <a:lnTo>
                    <a:pt x="366" y="397"/>
                  </a:lnTo>
                  <a:lnTo>
                    <a:pt x="363" y="452"/>
                  </a:lnTo>
                  <a:lnTo>
                    <a:pt x="361" y="511"/>
                  </a:lnTo>
                  <a:lnTo>
                    <a:pt x="357" y="568"/>
                  </a:lnTo>
                  <a:lnTo>
                    <a:pt x="355" y="627"/>
                  </a:lnTo>
                  <a:lnTo>
                    <a:pt x="353" y="684"/>
                  </a:lnTo>
                  <a:lnTo>
                    <a:pt x="353" y="737"/>
                  </a:lnTo>
                  <a:lnTo>
                    <a:pt x="351" y="785"/>
                  </a:lnTo>
                  <a:lnTo>
                    <a:pt x="351" y="826"/>
                  </a:lnTo>
                  <a:lnTo>
                    <a:pt x="351" y="861"/>
                  </a:lnTo>
                  <a:lnTo>
                    <a:pt x="353" y="885"/>
                  </a:lnTo>
                  <a:lnTo>
                    <a:pt x="353" y="887"/>
                  </a:lnTo>
                  <a:lnTo>
                    <a:pt x="359" y="889"/>
                  </a:lnTo>
                  <a:lnTo>
                    <a:pt x="368" y="891"/>
                  </a:lnTo>
                  <a:lnTo>
                    <a:pt x="382" y="893"/>
                  </a:lnTo>
                  <a:lnTo>
                    <a:pt x="397" y="893"/>
                  </a:lnTo>
                  <a:lnTo>
                    <a:pt x="416" y="893"/>
                  </a:lnTo>
                  <a:lnTo>
                    <a:pt x="435" y="893"/>
                  </a:lnTo>
                  <a:lnTo>
                    <a:pt x="456" y="895"/>
                  </a:lnTo>
                  <a:lnTo>
                    <a:pt x="475" y="893"/>
                  </a:lnTo>
                  <a:lnTo>
                    <a:pt x="494" y="893"/>
                  </a:lnTo>
                  <a:lnTo>
                    <a:pt x="511" y="891"/>
                  </a:lnTo>
                  <a:lnTo>
                    <a:pt x="530" y="891"/>
                  </a:lnTo>
                  <a:lnTo>
                    <a:pt x="543" y="889"/>
                  </a:lnTo>
                  <a:lnTo>
                    <a:pt x="558" y="889"/>
                  </a:lnTo>
                  <a:lnTo>
                    <a:pt x="568" y="889"/>
                  </a:lnTo>
                  <a:lnTo>
                    <a:pt x="577" y="889"/>
                  </a:lnTo>
                  <a:lnTo>
                    <a:pt x="579" y="882"/>
                  </a:lnTo>
                  <a:lnTo>
                    <a:pt x="583" y="868"/>
                  </a:lnTo>
                  <a:lnTo>
                    <a:pt x="587" y="845"/>
                  </a:lnTo>
                  <a:lnTo>
                    <a:pt x="593" y="815"/>
                  </a:lnTo>
                  <a:lnTo>
                    <a:pt x="596" y="779"/>
                  </a:lnTo>
                  <a:lnTo>
                    <a:pt x="600" y="737"/>
                  </a:lnTo>
                  <a:lnTo>
                    <a:pt x="604" y="690"/>
                  </a:lnTo>
                  <a:lnTo>
                    <a:pt x="610" y="640"/>
                  </a:lnTo>
                  <a:lnTo>
                    <a:pt x="614" y="583"/>
                  </a:lnTo>
                  <a:lnTo>
                    <a:pt x="617" y="526"/>
                  </a:lnTo>
                  <a:lnTo>
                    <a:pt x="619" y="465"/>
                  </a:lnTo>
                  <a:lnTo>
                    <a:pt x="623" y="406"/>
                  </a:lnTo>
                  <a:lnTo>
                    <a:pt x="625" y="344"/>
                  </a:lnTo>
                  <a:lnTo>
                    <a:pt x="627" y="281"/>
                  </a:lnTo>
                  <a:lnTo>
                    <a:pt x="629" y="220"/>
                  </a:lnTo>
                  <a:lnTo>
                    <a:pt x="631" y="163"/>
                  </a:lnTo>
                  <a:lnTo>
                    <a:pt x="633" y="163"/>
                  </a:lnTo>
                  <a:lnTo>
                    <a:pt x="642" y="163"/>
                  </a:lnTo>
                  <a:lnTo>
                    <a:pt x="657" y="165"/>
                  </a:lnTo>
                  <a:lnTo>
                    <a:pt x="678" y="167"/>
                  </a:lnTo>
                  <a:lnTo>
                    <a:pt x="701" y="169"/>
                  </a:lnTo>
                  <a:lnTo>
                    <a:pt x="728" y="171"/>
                  </a:lnTo>
                  <a:lnTo>
                    <a:pt x="758" y="173"/>
                  </a:lnTo>
                  <a:lnTo>
                    <a:pt x="790" y="174"/>
                  </a:lnTo>
                  <a:lnTo>
                    <a:pt x="823" y="174"/>
                  </a:lnTo>
                  <a:lnTo>
                    <a:pt x="853" y="174"/>
                  </a:lnTo>
                  <a:lnTo>
                    <a:pt x="884" y="173"/>
                  </a:lnTo>
                  <a:lnTo>
                    <a:pt x="914" y="173"/>
                  </a:lnTo>
                  <a:lnTo>
                    <a:pt x="941" y="171"/>
                  </a:lnTo>
                  <a:lnTo>
                    <a:pt x="967" y="169"/>
                  </a:lnTo>
                  <a:lnTo>
                    <a:pt x="986" y="163"/>
                  </a:lnTo>
                  <a:lnTo>
                    <a:pt x="1003" y="157"/>
                  </a:lnTo>
                  <a:lnTo>
                    <a:pt x="999" y="165"/>
                  </a:lnTo>
                  <a:lnTo>
                    <a:pt x="996" y="192"/>
                  </a:lnTo>
                  <a:lnTo>
                    <a:pt x="988" y="230"/>
                  </a:lnTo>
                  <a:lnTo>
                    <a:pt x="982" y="283"/>
                  </a:lnTo>
                  <a:lnTo>
                    <a:pt x="971" y="345"/>
                  </a:lnTo>
                  <a:lnTo>
                    <a:pt x="963" y="420"/>
                  </a:lnTo>
                  <a:lnTo>
                    <a:pt x="952" y="501"/>
                  </a:lnTo>
                  <a:lnTo>
                    <a:pt x="942" y="587"/>
                  </a:lnTo>
                  <a:lnTo>
                    <a:pt x="929" y="674"/>
                  </a:lnTo>
                  <a:lnTo>
                    <a:pt x="920" y="769"/>
                  </a:lnTo>
                  <a:lnTo>
                    <a:pt x="908" y="861"/>
                  </a:lnTo>
                  <a:lnTo>
                    <a:pt x="904" y="954"/>
                  </a:lnTo>
                  <a:lnTo>
                    <a:pt x="897" y="1041"/>
                  </a:lnTo>
                  <a:lnTo>
                    <a:pt x="893" y="1123"/>
                  </a:lnTo>
                  <a:lnTo>
                    <a:pt x="891" y="1199"/>
                  </a:lnTo>
                  <a:lnTo>
                    <a:pt x="895" y="1267"/>
                  </a:lnTo>
                  <a:lnTo>
                    <a:pt x="969" y="1273"/>
                  </a:lnTo>
                  <a:lnTo>
                    <a:pt x="969" y="127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54" name="Freeform 50">
              <a:extLst>
                <a:ext uri="{FF2B5EF4-FFF2-40B4-BE49-F238E27FC236}">
                  <a16:creationId xmlns:a16="http://schemas.microsoft.com/office/drawing/2014/main" id="{91DE251D-B7A1-723C-EF02-BCB7147EC349}"/>
                </a:ext>
              </a:extLst>
            </p:cNvPr>
            <p:cNvSpPr>
              <a:spLocks/>
            </p:cNvSpPr>
            <p:nvPr/>
          </p:nvSpPr>
          <p:spPr bwMode="auto">
            <a:xfrm>
              <a:off x="3638" y="2020"/>
              <a:ext cx="392" cy="631"/>
            </a:xfrm>
            <a:custGeom>
              <a:avLst/>
              <a:gdLst>
                <a:gd name="T0" fmla="*/ 762 w 783"/>
                <a:gd name="T1" fmla="*/ 36 h 1262"/>
                <a:gd name="T2" fmla="*/ 675 w 783"/>
                <a:gd name="T3" fmla="*/ 22 h 1262"/>
                <a:gd name="T4" fmla="*/ 546 w 783"/>
                <a:gd name="T5" fmla="*/ 11 h 1262"/>
                <a:gd name="T6" fmla="*/ 403 w 783"/>
                <a:gd name="T7" fmla="*/ 0 h 1262"/>
                <a:gd name="T8" fmla="*/ 285 w 783"/>
                <a:gd name="T9" fmla="*/ 3 h 1262"/>
                <a:gd name="T10" fmla="*/ 230 w 783"/>
                <a:gd name="T11" fmla="*/ 36 h 1262"/>
                <a:gd name="T12" fmla="*/ 236 w 783"/>
                <a:gd name="T13" fmla="*/ 154 h 1262"/>
                <a:gd name="T14" fmla="*/ 255 w 783"/>
                <a:gd name="T15" fmla="*/ 325 h 1262"/>
                <a:gd name="T16" fmla="*/ 281 w 783"/>
                <a:gd name="T17" fmla="*/ 530 h 1262"/>
                <a:gd name="T18" fmla="*/ 297 w 783"/>
                <a:gd name="T19" fmla="*/ 731 h 1262"/>
                <a:gd name="T20" fmla="*/ 295 w 783"/>
                <a:gd name="T21" fmla="*/ 904 h 1262"/>
                <a:gd name="T22" fmla="*/ 274 w 783"/>
                <a:gd name="T23" fmla="*/ 920 h 1262"/>
                <a:gd name="T24" fmla="*/ 230 w 783"/>
                <a:gd name="T25" fmla="*/ 929 h 1262"/>
                <a:gd name="T26" fmla="*/ 169 w 783"/>
                <a:gd name="T27" fmla="*/ 935 h 1262"/>
                <a:gd name="T28" fmla="*/ 101 w 783"/>
                <a:gd name="T29" fmla="*/ 937 h 1262"/>
                <a:gd name="T30" fmla="*/ 32 w 783"/>
                <a:gd name="T31" fmla="*/ 933 h 1262"/>
                <a:gd name="T32" fmla="*/ 4 w 783"/>
                <a:gd name="T33" fmla="*/ 941 h 1262"/>
                <a:gd name="T34" fmla="*/ 2 w 783"/>
                <a:gd name="T35" fmla="*/ 986 h 1262"/>
                <a:gd name="T36" fmla="*/ 15 w 783"/>
                <a:gd name="T37" fmla="*/ 1058 h 1262"/>
                <a:gd name="T38" fmla="*/ 34 w 783"/>
                <a:gd name="T39" fmla="*/ 1136 h 1262"/>
                <a:gd name="T40" fmla="*/ 59 w 783"/>
                <a:gd name="T41" fmla="*/ 1210 h 1262"/>
                <a:gd name="T42" fmla="*/ 80 w 783"/>
                <a:gd name="T43" fmla="*/ 1252 h 1262"/>
                <a:gd name="T44" fmla="*/ 118 w 783"/>
                <a:gd name="T45" fmla="*/ 1262 h 1262"/>
                <a:gd name="T46" fmla="*/ 154 w 783"/>
                <a:gd name="T47" fmla="*/ 1262 h 1262"/>
                <a:gd name="T48" fmla="*/ 154 w 783"/>
                <a:gd name="T49" fmla="*/ 1252 h 1262"/>
                <a:gd name="T50" fmla="*/ 144 w 783"/>
                <a:gd name="T51" fmla="*/ 1212 h 1262"/>
                <a:gd name="T52" fmla="*/ 129 w 783"/>
                <a:gd name="T53" fmla="*/ 1153 h 1262"/>
                <a:gd name="T54" fmla="*/ 112 w 783"/>
                <a:gd name="T55" fmla="*/ 1089 h 1262"/>
                <a:gd name="T56" fmla="*/ 95 w 783"/>
                <a:gd name="T57" fmla="*/ 1041 h 1262"/>
                <a:gd name="T58" fmla="*/ 86 w 783"/>
                <a:gd name="T59" fmla="*/ 1015 h 1262"/>
                <a:gd name="T60" fmla="*/ 112 w 783"/>
                <a:gd name="T61" fmla="*/ 1003 h 1262"/>
                <a:gd name="T62" fmla="*/ 171 w 783"/>
                <a:gd name="T63" fmla="*/ 992 h 1262"/>
                <a:gd name="T64" fmla="*/ 245 w 783"/>
                <a:gd name="T65" fmla="*/ 984 h 1262"/>
                <a:gd name="T66" fmla="*/ 310 w 783"/>
                <a:gd name="T67" fmla="*/ 973 h 1262"/>
                <a:gd name="T68" fmla="*/ 348 w 783"/>
                <a:gd name="T69" fmla="*/ 961 h 1262"/>
                <a:gd name="T70" fmla="*/ 354 w 783"/>
                <a:gd name="T71" fmla="*/ 920 h 1262"/>
                <a:gd name="T72" fmla="*/ 359 w 783"/>
                <a:gd name="T73" fmla="*/ 821 h 1262"/>
                <a:gd name="T74" fmla="*/ 363 w 783"/>
                <a:gd name="T75" fmla="*/ 669 h 1262"/>
                <a:gd name="T76" fmla="*/ 369 w 783"/>
                <a:gd name="T77" fmla="*/ 460 h 1262"/>
                <a:gd name="T78" fmla="*/ 374 w 783"/>
                <a:gd name="T79" fmla="*/ 193 h 1262"/>
                <a:gd name="T80" fmla="*/ 393 w 783"/>
                <a:gd name="T81" fmla="*/ 79 h 1262"/>
                <a:gd name="T82" fmla="*/ 449 w 783"/>
                <a:gd name="T83" fmla="*/ 68 h 1262"/>
                <a:gd name="T84" fmla="*/ 538 w 783"/>
                <a:gd name="T85" fmla="*/ 70 h 1262"/>
                <a:gd name="T86" fmla="*/ 631 w 783"/>
                <a:gd name="T87" fmla="*/ 74 h 1262"/>
                <a:gd name="T88" fmla="*/ 722 w 783"/>
                <a:gd name="T89" fmla="*/ 89 h 1262"/>
                <a:gd name="T90" fmla="*/ 783 w 783"/>
                <a:gd name="T91" fmla="*/ 38 h 1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83" h="1262">
                  <a:moveTo>
                    <a:pt x="783" y="38"/>
                  </a:moveTo>
                  <a:lnTo>
                    <a:pt x="777" y="36"/>
                  </a:lnTo>
                  <a:lnTo>
                    <a:pt x="762" y="36"/>
                  </a:lnTo>
                  <a:lnTo>
                    <a:pt x="739" y="32"/>
                  </a:lnTo>
                  <a:lnTo>
                    <a:pt x="711" y="28"/>
                  </a:lnTo>
                  <a:lnTo>
                    <a:pt x="675" y="22"/>
                  </a:lnTo>
                  <a:lnTo>
                    <a:pt x="635" y="19"/>
                  </a:lnTo>
                  <a:lnTo>
                    <a:pt x="591" y="15"/>
                  </a:lnTo>
                  <a:lnTo>
                    <a:pt x="546" y="11"/>
                  </a:lnTo>
                  <a:lnTo>
                    <a:pt x="498" y="5"/>
                  </a:lnTo>
                  <a:lnTo>
                    <a:pt x="451" y="1"/>
                  </a:lnTo>
                  <a:lnTo>
                    <a:pt x="403" y="0"/>
                  </a:lnTo>
                  <a:lnTo>
                    <a:pt x="361" y="0"/>
                  </a:lnTo>
                  <a:lnTo>
                    <a:pt x="319" y="0"/>
                  </a:lnTo>
                  <a:lnTo>
                    <a:pt x="285" y="3"/>
                  </a:lnTo>
                  <a:lnTo>
                    <a:pt x="255" y="9"/>
                  </a:lnTo>
                  <a:lnTo>
                    <a:pt x="236" y="17"/>
                  </a:lnTo>
                  <a:lnTo>
                    <a:pt x="230" y="36"/>
                  </a:lnTo>
                  <a:lnTo>
                    <a:pt x="230" y="66"/>
                  </a:lnTo>
                  <a:lnTo>
                    <a:pt x="232" y="104"/>
                  </a:lnTo>
                  <a:lnTo>
                    <a:pt x="236" y="154"/>
                  </a:lnTo>
                  <a:lnTo>
                    <a:pt x="241" y="205"/>
                  </a:lnTo>
                  <a:lnTo>
                    <a:pt x="249" y="262"/>
                  </a:lnTo>
                  <a:lnTo>
                    <a:pt x="255" y="325"/>
                  </a:lnTo>
                  <a:lnTo>
                    <a:pt x="266" y="393"/>
                  </a:lnTo>
                  <a:lnTo>
                    <a:pt x="274" y="460"/>
                  </a:lnTo>
                  <a:lnTo>
                    <a:pt x="281" y="530"/>
                  </a:lnTo>
                  <a:lnTo>
                    <a:pt x="287" y="596"/>
                  </a:lnTo>
                  <a:lnTo>
                    <a:pt x="293" y="667"/>
                  </a:lnTo>
                  <a:lnTo>
                    <a:pt x="297" y="731"/>
                  </a:lnTo>
                  <a:lnTo>
                    <a:pt x="298" y="794"/>
                  </a:lnTo>
                  <a:lnTo>
                    <a:pt x="297" y="851"/>
                  </a:lnTo>
                  <a:lnTo>
                    <a:pt x="295" y="904"/>
                  </a:lnTo>
                  <a:lnTo>
                    <a:pt x="291" y="910"/>
                  </a:lnTo>
                  <a:lnTo>
                    <a:pt x="285" y="916"/>
                  </a:lnTo>
                  <a:lnTo>
                    <a:pt x="274" y="920"/>
                  </a:lnTo>
                  <a:lnTo>
                    <a:pt x="264" y="925"/>
                  </a:lnTo>
                  <a:lnTo>
                    <a:pt x="247" y="925"/>
                  </a:lnTo>
                  <a:lnTo>
                    <a:pt x="230" y="929"/>
                  </a:lnTo>
                  <a:lnTo>
                    <a:pt x="211" y="931"/>
                  </a:lnTo>
                  <a:lnTo>
                    <a:pt x="192" y="935"/>
                  </a:lnTo>
                  <a:lnTo>
                    <a:pt x="169" y="935"/>
                  </a:lnTo>
                  <a:lnTo>
                    <a:pt x="146" y="935"/>
                  </a:lnTo>
                  <a:lnTo>
                    <a:pt x="124" y="935"/>
                  </a:lnTo>
                  <a:lnTo>
                    <a:pt x="101" y="937"/>
                  </a:lnTo>
                  <a:lnTo>
                    <a:pt x="76" y="935"/>
                  </a:lnTo>
                  <a:lnTo>
                    <a:pt x="55" y="935"/>
                  </a:lnTo>
                  <a:lnTo>
                    <a:pt x="32" y="933"/>
                  </a:lnTo>
                  <a:lnTo>
                    <a:pt x="15" y="933"/>
                  </a:lnTo>
                  <a:lnTo>
                    <a:pt x="8" y="933"/>
                  </a:lnTo>
                  <a:lnTo>
                    <a:pt x="4" y="941"/>
                  </a:lnTo>
                  <a:lnTo>
                    <a:pt x="0" y="952"/>
                  </a:lnTo>
                  <a:lnTo>
                    <a:pt x="2" y="969"/>
                  </a:lnTo>
                  <a:lnTo>
                    <a:pt x="2" y="986"/>
                  </a:lnTo>
                  <a:lnTo>
                    <a:pt x="6" y="1007"/>
                  </a:lnTo>
                  <a:lnTo>
                    <a:pt x="8" y="1032"/>
                  </a:lnTo>
                  <a:lnTo>
                    <a:pt x="15" y="1058"/>
                  </a:lnTo>
                  <a:lnTo>
                    <a:pt x="21" y="1085"/>
                  </a:lnTo>
                  <a:lnTo>
                    <a:pt x="27" y="1110"/>
                  </a:lnTo>
                  <a:lnTo>
                    <a:pt x="34" y="1136"/>
                  </a:lnTo>
                  <a:lnTo>
                    <a:pt x="44" y="1163"/>
                  </a:lnTo>
                  <a:lnTo>
                    <a:pt x="49" y="1188"/>
                  </a:lnTo>
                  <a:lnTo>
                    <a:pt x="59" y="1210"/>
                  </a:lnTo>
                  <a:lnTo>
                    <a:pt x="67" y="1230"/>
                  </a:lnTo>
                  <a:lnTo>
                    <a:pt x="74" y="1247"/>
                  </a:lnTo>
                  <a:lnTo>
                    <a:pt x="80" y="1252"/>
                  </a:lnTo>
                  <a:lnTo>
                    <a:pt x="89" y="1258"/>
                  </a:lnTo>
                  <a:lnTo>
                    <a:pt x="103" y="1260"/>
                  </a:lnTo>
                  <a:lnTo>
                    <a:pt x="118" y="1262"/>
                  </a:lnTo>
                  <a:lnTo>
                    <a:pt x="131" y="1262"/>
                  </a:lnTo>
                  <a:lnTo>
                    <a:pt x="146" y="1262"/>
                  </a:lnTo>
                  <a:lnTo>
                    <a:pt x="154" y="1262"/>
                  </a:lnTo>
                  <a:lnTo>
                    <a:pt x="158" y="1262"/>
                  </a:lnTo>
                  <a:lnTo>
                    <a:pt x="156" y="1258"/>
                  </a:lnTo>
                  <a:lnTo>
                    <a:pt x="154" y="1252"/>
                  </a:lnTo>
                  <a:lnTo>
                    <a:pt x="152" y="1241"/>
                  </a:lnTo>
                  <a:lnTo>
                    <a:pt x="150" y="1230"/>
                  </a:lnTo>
                  <a:lnTo>
                    <a:pt x="144" y="1212"/>
                  </a:lnTo>
                  <a:lnTo>
                    <a:pt x="139" y="1193"/>
                  </a:lnTo>
                  <a:lnTo>
                    <a:pt x="133" y="1172"/>
                  </a:lnTo>
                  <a:lnTo>
                    <a:pt x="129" y="1153"/>
                  </a:lnTo>
                  <a:lnTo>
                    <a:pt x="124" y="1131"/>
                  </a:lnTo>
                  <a:lnTo>
                    <a:pt x="118" y="1110"/>
                  </a:lnTo>
                  <a:lnTo>
                    <a:pt x="112" y="1089"/>
                  </a:lnTo>
                  <a:lnTo>
                    <a:pt x="108" y="1072"/>
                  </a:lnTo>
                  <a:lnTo>
                    <a:pt x="101" y="1055"/>
                  </a:lnTo>
                  <a:lnTo>
                    <a:pt x="95" y="1041"/>
                  </a:lnTo>
                  <a:lnTo>
                    <a:pt x="89" y="1028"/>
                  </a:lnTo>
                  <a:lnTo>
                    <a:pt x="87" y="1022"/>
                  </a:lnTo>
                  <a:lnTo>
                    <a:pt x="86" y="1015"/>
                  </a:lnTo>
                  <a:lnTo>
                    <a:pt x="89" y="1009"/>
                  </a:lnTo>
                  <a:lnTo>
                    <a:pt x="97" y="1007"/>
                  </a:lnTo>
                  <a:lnTo>
                    <a:pt x="112" y="1003"/>
                  </a:lnTo>
                  <a:lnTo>
                    <a:pt x="129" y="998"/>
                  </a:lnTo>
                  <a:lnTo>
                    <a:pt x="152" y="996"/>
                  </a:lnTo>
                  <a:lnTo>
                    <a:pt x="171" y="992"/>
                  </a:lnTo>
                  <a:lnTo>
                    <a:pt x="198" y="990"/>
                  </a:lnTo>
                  <a:lnTo>
                    <a:pt x="221" y="986"/>
                  </a:lnTo>
                  <a:lnTo>
                    <a:pt x="245" y="984"/>
                  </a:lnTo>
                  <a:lnTo>
                    <a:pt x="268" y="980"/>
                  </a:lnTo>
                  <a:lnTo>
                    <a:pt x="291" y="979"/>
                  </a:lnTo>
                  <a:lnTo>
                    <a:pt x="310" y="973"/>
                  </a:lnTo>
                  <a:lnTo>
                    <a:pt x="327" y="969"/>
                  </a:lnTo>
                  <a:lnTo>
                    <a:pt x="338" y="965"/>
                  </a:lnTo>
                  <a:lnTo>
                    <a:pt x="348" y="961"/>
                  </a:lnTo>
                  <a:lnTo>
                    <a:pt x="350" y="952"/>
                  </a:lnTo>
                  <a:lnTo>
                    <a:pt x="354" y="941"/>
                  </a:lnTo>
                  <a:lnTo>
                    <a:pt x="354" y="920"/>
                  </a:lnTo>
                  <a:lnTo>
                    <a:pt x="357" y="893"/>
                  </a:lnTo>
                  <a:lnTo>
                    <a:pt x="357" y="861"/>
                  </a:lnTo>
                  <a:lnTo>
                    <a:pt x="359" y="821"/>
                  </a:lnTo>
                  <a:lnTo>
                    <a:pt x="361" y="777"/>
                  </a:lnTo>
                  <a:lnTo>
                    <a:pt x="363" y="728"/>
                  </a:lnTo>
                  <a:lnTo>
                    <a:pt x="363" y="669"/>
                  </a:lnTo>
                  <a:lnTo>
                    <a:pt x="365" y="606"/>
                  </a:lnTo>
                  <a:lnTo>
                    <a:pt x="367" y="534"/>
                  </a:lnTo>
                  <a:lnTo>
                    <a:pt x="369" y="460"/>
                  </a:lnTo>
                  <a:lnTo>
                    <a:pt x="371" y="376"/>
                  </a:lnTo>
                  <a:lnTo>
                    <a:pt x="374" y="289"/>
                  </a:lnTo>
                  <a:lnTo>
                    <a:pt x="374" y="193"/>
                  </a:lnTo>
                  <a:lnTo>
                    <a:pt x="380" y="95"/>
                  </a:lnTo>
                  <a:lnTo>
                    <a:pt x="382" y="85"/>
                  </a:lnTo>
                  <a:lnTo>
                    <a:pt x="393" y="79"/>
                  </a:lnTo>
                  <a:lnTo>
                    <a:pt x="407" y="76"/>
                  </a:lnTo>
                  <a:lnTo>
                    <a:pt x="426" y="72"/>
                  </a:lnTo>
                  <a:lnTo>
                    <a:pt x="449" y="68"/>
                  </a:lnTo>
                  <a:lnTo>
                    <a:pt x="475" y="68"/>
                  </a:lnTo>
                  <a:lnTo>
                    <a:pt x="504" y="68"/>
                  </a:lnTo>
                  <a:lnTo>
                    <a:pt x="538" y="70"/>
                  </a:lnTo>
                  <a:lnTo>
                    <a:pt x="568" y="70"/>
                  </a:lnTo>
                  <a:lnTo>
                    <a:pt x="599" y="72"/>
                  </a:lnTo>
                  <a:lnTo>
                    <a:pt x="631" y="74"/>
                  </a:lnTo>
                  <a:lnTo>
                    <a:pt x="663" y="77"/>
                  </a:lnTo>
                  <a:lnTo>
                    <a:pt x="694" y="83"/>
                  </a:lnTo>
                  <a:lnTo>
                    <a:pt x="722" y="89"/>
                  </a:lnTo>
                  <a:lnTo>
                    <a:pt x="745" y="95"/>
                  </a:lnTo>
                  <a:lnTo>
                    <a:pt x="768" y="102"/>
                  </a:lnTo>
                  <a:lnTo>
                    <a:pt x="783" y="38"/>
                  </a:lnTo>
                  <a:lnTo>
                    <a:pt x="783" y="38"/>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55" name="Freeform 51">
              <a:extLst>
                <a:ext uri="{FF2B5EF4-FFF2-40B4-BE49-F238E27FC236}">
                  <a16:creationId xmlns:a16="http://schemas.microsoft.com/office/drawing/2014/main" id="{FE7BF733-0122-A15C-C8FE-3FA50416075B}"/>
                </a:ext>
              </a:extLst>
            </p:cNvPr>
            <p:cNvSpPr>
              <a:spLocks/>
            </p:cNvSpPr>
            <p:nvPr/>
          </p:nvSpPr>
          <p:spPr bwMode="auto">
            <a:xfrm>
              <a:off x="3468" y="2599"/>
              <a:ext cx="506" cy="803"/>
            </a:xfrm>
            <a:custGeom>
              <a:avLst/>
              <a:gdLst>
                <a:gd name="T0" fmla="*/ 918 w 1013"/>
                <a:gd name="T1" fmla="*/ 139 h 1607"/>
                <a:gd name="T2" fmla="*/ 918 w 1013"/>
                <a:gd name="T3" fmla="*/ 177 h 1607"/>
                <a:gd name="T4" fmla="*/ 918 w 1013"/>
                <a:gd name="T5" fmla="*/ 244 h 1607"/>
                <a:gd name="T6" fmla="*/ 918 w 1013"/>
                <a:gd name="T7" fmla="*/ 323 h 1607"/>
                <a:gd name="T8" fmla="*/ 916 w 1013"/>
                <a:gd name="T9" fmla="*/ 399 h 1607"/>
                <a:gd name="T10" fmla="*/ 908 w 1013"/>
                <a:gd name="T11" fmla="*/ 458 h 1607"/>
                <a:gd name="T12" fmla="*/ 800 w 1013"/>
                <a:gd name="T13" fmla="*/ 449 h 1607"/>
                <a:gd name="T14" fmla="*/ 806 w 1013"/>
                <a:gd name="T15" fmla="*/ 390 h 1607"/>
                <a:gd name="T16" fmla="*/ 815 w 1013"/>
                <a:gd name="T17" fmla="*/ 308 h 1607"/>
                <a:gd name="T18" fmla="*/ 821 w 1013"/>
                <a:gd name="T19" fmla="*/ 215 h 1607"/>
                <a:gd name="T20" fmla="*/ 823 w 1013"/>
                <a:gd name="T21" fmla="*/ 139 h 1607"/>
                <a:gd name="T22" fmla="*/ 815 w 1013"/>
                <a:gd name="T23" fmla="*/ 101 h 1607"/>
                <a:gd name="T24" fmla="*/ 752 w 1013"/>
                <a:gd name="T25" fmla="*/ 76 h 1607"/>
                <a:gd name="T26" fmla="*/ 625 w 1013"/>
                <a:gd name="T27" fmla="*/ 34 h 1607"/>
                <a:gd name="T28" fmla="*/ 450 w 1013"/>
                <a:gd name="T29" fmla="*/ 6 h 1607"/>
                <a:gd name="T30" fmla="*/ 241 w 1013"/>
                <a:gd name="T31" fmla="*/ 2 h 1607"/>
                <a:gd name="T32" fmla="*/ 13 w 1013"/>
                <a:gd name="T33" fmla="*/ 50 h 1607"/>
                <a:gd name="T34" fmla="*/ 7 w 1013"/>
                <a:gd name="T35" fmla="*/ 149 h 1607"/>
                <a:gd name="T36" fmla="*/ 81 w 1013"/>
                <a:gd name="T37" fmla="*/ 388 h 1607"/>
                <a:gd name="T38" fmla="*/ 186 w 1013"/>
                <a:gd name="T39" fmla="*/ 721 h 1607"/>
                <a:gd name="T40" fmla="*/ 281 w 1013"/>
                <a:gd name="T41" fmla="*/ 1103 h 1607"/>
                <a:gd name="T42" fmla="*/ 319 w 1013"/>
                <a:gd name="T43" fmla="*/ 1485 h 1607"/>
                <a:gd name="T44" fmla="*/ 327 w 1013"/>
                <a:gd name="T45" fmla="*/ 1605 h 1607"/>
                <a:gd name="T46" fmla="*/ 399 w 1013"/>
                <a:gd name="T47" fmla="*/ 1595 h 1607"/>
                <a:gd name="T48" fmla="*/ 511 w 1013"/>
                <a:gd name="T49" fmla="*/ 1586 h 1607"/>
                <a:gd name="T50" fmla="*/ 644 w 1013"/>
                <a:gd name="T51" fmla="*/ 1572 h 1607"/>
                <a:gd name="T52" fmla="*/ 775 w 1013"/>
                <a:gd name="T53" fmla="*/ 1569 h 1607"/>
                <a:gd name="T54" fmla="*/ 859 w 1013"/>
                <a:gd name="T55" fmla="*/ 1515 h 1607"/>
                <a:gd name="T56" fmla="*/ 830 w 1013"/>
                <a:gd name="T57" fmla="*/ 1510 h 1607"/>
                <a:gd name="T58" fmla="*/ 756 w 1013"/>
                <a:gd name="T59" fmla="*/ 1506 h 1607"/>
                <a:gd name="T60" fmla="*/ 654 w 1013"/>
                <a:gd name="T61" fmla="*/ 1504 h 1607"/>
                <a:gd name="T62" fmla="*/ 541 w 1013"/>
                <a:gd name="T63" fmla="*/ 1504 h 1607"/>
                <a:gd name="T64" fmla="*/ 429 w 1013"/>
                <a:gd name="T65" fmla="*/ 1513 h 1607"/>
                <a:gd name="T66" fmla="*/ 397 w 1013"/>
                <a:gd name="T67" fmla="*/ 1491 h 1607"/>
                <a:gd name="T68" fmla="*/ 403 w 1013"/>
                <a:gd name="T69" fmla="*/ 1342 h 1607"/>
                <a:gd name="T70" fmla="*/ 399 w 1013"/>
                <a:gd name="T71" fmla="*/ 1101 h 1607"/>
                <a:gd name="T72" fmla="*/ 363 w 1013"/>
                <a:gd name="T73" fmla="*/ 787 h 1607"/>
                <a:gd name="T74" fmla="*/ 281 w 1013"/>
                <a:gd name="T75" fmla="*/ 437 h 1607"/>
                <a:gd name="T76" fmla="*/ 192 w 1013"/>
                <a:gd name="T77" fmla="*/ 177 h 1607"/>
                <a:gd name="T78" fmla="*/ 260 w 1013"/>
                <a:gd name="T79" fmla="*/ 145 h 1607"/>
                <a:gd name="T80" fmla="*/ 395 w 1013"/>
                <a:gd name="T81" fmla="*/ 139 h 1607"/>
                <a:gd name="T82" fmla="*/ 555 w 1013"/>
                <a:gd name="T83" fmla="*/ 150 h 1607"/>
                <a:gd name="T84" fmla="*/ 686 w 1013"/>
                <a:gd name="T85" fmla="*/ 166 h 1607"/>
                <a:gd name="T86" fmla="*/ 743 w 1013"/>
                <a:gd name="T87" fmla="*/ 177 h 1607"/>
                <a:gd name="T88" fmla="*/ 743 w 1013"/>
                <a:gd name="T89" fmla="*/ 207 h 1607"/>
                <a:gd name="T90" fmla="*/ 743 w 1013"/>
                <a:gd name="T91" fmla="*/ 263 h 1607"/>
                <a:gd name="T92" fmla="*/ 735 w 1013"/>
                <a:gd name="T93" fmla="*/ 341 h 1607"/>
                <a:gd name="T94" fmla="*/ 722 w 1013"/>
                <a:gd name="T95" fmla="*/ 426 h 1607"/>
                <a:gd name="T96" fmla="*/ 695 w 1013"/>
                <a:gd name="T97" fmla="*/ 514 h 1607"/>
                <a:gd name="T98" fmla="*/ 1013 w 1013"/>
                <a:gd name="T99" fmla="*/ 188 h 1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3" h="1607">
                  <a:moveTo>
                    <a:pt x="1007" y="133"/>
                  </a:moveTo>
                  <a:lnTo>
                    <a:pt x="918" y="139"/>
                  </a:lnTo>
                  <a:lnTo>
                    <a:pt x="918" y="139"/>
                  </a:lnTo>
                  <a:lnTo>
                    <a:pt x="918" y="147"/>
                  </a:lnTo>
                  <a:lnTo>
                    <a:pt x="918" y="160"/>
                  </a:lnTo>
                  <a:lnTo>
                    <a:pt x="918" y="177"/>
                  </a:lnTo>
                  <a:lnTo>
                    <a:pt x="918" y="196"/>
                  </a:lnTo>
                  <a:lnTo>
                    <a:pt x="918" y="219"/>
                  </a:lnTo>
                  <a:lnTo>
                    <a:pt x="918" y="244"/>
                  </a:lnTo>
                  <a:lnTo>
                    <a:pt x="920" y="270"/>
                  </a:lnTo>
                  <a:lnTo>
                    <a:pt x="918" y="297"/>
                  </a:lnTo>
                  <a:lnTo>
                    <a:pt x="918" y="323"/>
                  </a:lnTo>
                  <a:lnTo>
                    <a:pt x="918" y="348"/>
                  </a:lnTo>
                  <a:lnTo>
                    <a:pt x="918" y="377"/>
                  </a:lnTo>
                  <a:lnTo>
                    <a:pt x="916" y="399"/>
                  </a:lnTo>
                  <a:lnTo>
                    <a:pt x="914" y="422"/>
                  </a:lnTo>
                  <a:lnTo>
                    <a:pt x="910" y="441"/>
                  </a:lnTo>
                  <a:lnTo>
                    <a:pt x="908" y="458"/>
                  </a:lnTo>
                  <a:lnTo>
                    <a:pt x="800" y="462"/>
                  </a:lnTo>
                  <a:lnTo>
                    <a:pt x="800" y="457"/>
                  </a:lnTo>
                  <a:lnTo>
                    <a:pt x="800" y="449"/>
                  </a:lnTo>
                  <a:lnTo>
                    <a:pt x="802" y="432"/>
                  </a:lnTo>
                  <a:lnTo>
                    <a:pt x="806" y="415"/>
                  </a:lnTo>
                  <a:lnTo>
                    <a:pt x="806" y="390"/>
                  </a:lnTo>
                  <a:lnTo>
                    <a:pt x="810" y="367"/>
                  </a:lnTo>
                  <a:lnTo>
                    <a:pt x="813" y="337"/>
                  </a:lnTo>
                  <a:lnTo>
                    <a:pt x="815" y="308"/>
                  </a:lnTo>
                  <a:lnTo>
                    <a:pt x="817" y="278"/>
                  </a:lnTo>
                  <a:lnTo>
                    <a:pt x="819" y="245"/>
                  </a:lnTo>
                  <a:lnTo>
                    <a:pt x="821" y="215"/>
                  </a:lnTo>
                  <a:lnTo>
                    <a:pt x="823" y="188"/>
                  </a:lnTo>
                  <a:lnTo>
                    <a:pt x="823" y="160"/>
                  </a:lnTo>
                  <a:lnTo>
                    <a:pt x="823" y="139"/>
                  </a:lnTo>
                  <a:lnTo>
                    <a:pt x="821" y="118"/>
                  </a:lnTo>
                  <a:lnTo>
                    <a:pt x="819" y="105"/>
                  </a:lnTo>
                  <a:lnTo>
                    <a:pt x="815" y="101"/>
                  </a:lnTo>
                  <a:lnTo>
                    <a:pt x="800" y="97"/>
                  </a:lnTo>
                  <a:lnTo>
                    <a:pt x="779" y="86"/>
                  </a:lnTo>
                  <a:lnTo>
                    <a:pt x="752" y="76"/>
                  </a:lnTo>
                  <a:lnTo>
                    <a:pt x="714" y="61"/>
                  </a:lnTo>
                  <a:lnTo>
                    <a:pt x="673" y="50"/>
                  </a:lnTo>
                  <a:lnTo>
                    <a:pt x="625" y="34"/>
                  </a:lnTo>
                  <a:lnTo>
                    <a:pt x="572" y="25"/>
                  </a:lnTo>
                  <a:lnTo>
                    <a:pt x="513" y="14"/>
                  </a:lnTo>
                  <a:lnTo>
                    <a:pt x="450" y="6"/>
                  </a:lnTo>
                  <a:lnTo>
                    <a:pt x="384" y="0"/>
                  </a:lnTo>
                  <a:lnTo>
                    <a:pt x="313" y="0"/>
                  </a:lnTo>
                  <a:lnTo>
                    <a:pt x="241" y="2"/>
                  </a:lnTo>
                  <a:lnTo>
                    <a:pt x="165" y="12"/>
                  </a:lnTo>
                  <a:lnTo>
                    <a:pt x="89" y="27"/>
                  </a:lnTo>
                  <a:lnTo>
                    <a:pt x="13" y="50"/>
                  </a:lnTo>
                  <a:lnTo>
                    <a:pt x="2" y="63"/>
                  </a:lnTo>
                  <a:lnTo>
                    <a:pt x="0" y="97"/>
                  </a:lnTo>
                  <a:lnTo>
                    <a:pt x="7" y="149"/>
                  </a:lnTo>
                  <a:lnTo>
                    <a:pt x="26" y="217"/>
                  </a:lnTo>
                  <a:lnTo>
                    <a:pt x="51" y="297"/>
                  </a:lnTo>
                  <a:lnTo>
                    <a:pt x="81" y="388"/>
                  </a:lnTo>
                  <a:lnTo>
                    <a:pt x="116" y="491"/>
                  </a:lnTo>
                  <a:lnTo>
                    <a:pt x="152" y="605"/>
                  </a:lnTo>
                  <a:lnTo>
                    <a:pt x="186" y="721"/>
                  </a:lnTo>
                  <a:lnTo>
                    <a:pt x="222" y="844"/>
                  </a:lnTo>
                  <a:lnTo>
                    <a:pt x="251" y="972"/>
                  </a:lnTo>
                  <a:lnTo>
                    <a:pt x="281" y="1103"/>
                  </a:lnTo>
                  <a:lnTo>
                    <a:pt x="300" y="1232"/>
                  </a:lnTo>
                  <a:lnTo>
                    <a:pt x="315" y="1359"/>
                  </a:lnTo>
                  <a:lnTo>
                    <a:pt x="319" y="1485"/>
                  </a:lnTo>
                  <a:lnTo>
                    <a:pt x="313" y="1607"/>
                  </a:lnTo>
                  <a:lnTo>
                    <a:pt x="317" y="1607"/>
                  </a:lnTo>
                  <a:lnTo>
                    <a:pt x="327" y="1605"/>
                  </a:lnTo>
                  <a:lnTo>
                    <a:pt x="346" y="1601"/>
                  </a:lnTo>
                  <a:lnTo>
                    <a:pt x="370" y="1599"/>
                  </a:lnTo>
                  <a:lnTo>
                    <a:pt x="399" y="1595"/>
                  </a:lnTo>
                  <a:lnTo>
                    <a:pt x="433" y="1591"/>
                  </a:lnTo>
                  <a:lnTo>
                    <a:pt x="469" y="1588"/>
                  </a:lnTo>
                  <a:lnTo>
                    <a:pt x="511" y="1586"/>
                  </a:lnTo>
                  <a:lnTo>
                    <a:pt x="553" y="1580"/>
                  </a:lnTo>
                  <a:lnTo>
                    <a:pt x="599" y="1576"/>
                  </a:lnTo>
                  <a:lnTo>
                    <a:pt x="644" y="1572"/>
                  </a:lnTo>
                  <a:lnTo>
                    <a:pt x="690" y="1570"/>
                  </a:lnTo>
                  <a:lnTo>
                    <a:pt x="732" y="1569"/>
                  </a:lnTo>
                  <a:lnTo>
                    <a:pt x="775" y="1569"/>
                  </a:lnTo>
                  <a:lnTo>
                    <a:pt x="815" y="1569"/>
                  </a:lnTo>
                  <a:lnTo>
                    <a:pt x="853" y="1574"/>
                  </a:lnTo>
                  <a:lnTo>
                    <a:pt x="859" y="1515"/>
                  </a:lnTo>
                  <a:lnTo>
                    <a:pt x="855" y="1513"/>
                  </a:lnTo>
                  <a:lnTo>
                    <a:pt x="846" y="1512"/>
                  </a:lnTo>
                  <a:lnTo>
                    <a:pt x="830" y="1510"/>
                  </a:lnTo>
                  <a:lnTo>
                    <a:pt x="811" y="1510"/>
                  </a:lnTo>
                  <a:lnTo>
                    <a:pt x="785" y="1506"/>
                  </a:lnTo>
                  <a:lnTo>
                    <a:pt x="756" y="1506"/>
                  </a:lnTo>
                  <a:lnTo>
                    <a:pt x="726" y="1504"/>
                  </a:lnTo>
                  <a:lnTo>
                    <a:pt x="694" y="1504"/>
                  </a:lnTo>
                  <a:lnTo>
                    <a:pt x="654" y="1504"/>
                  </a:lnTo>
                  <a:lnTo>
                    <a:pt x="618" y="1502"/>
                  </a:lnTo>
                  <a:lnTo>
                    <a:pt x="578" y="1502"/>
                  </a:lnTo>
                  <a:lnTo>
                    <a:pt x="541" y="1504"/>
                  </a:lnTo>
                  <a:lnTo>
                    <a:pt x="502" y="1504"/>
                  </a:lnTo>
                  <a:lnTo>
                    <a:pt x="465" y="1510"/>
                  </a:lnTo>
                  <a:lnTo>
                    <a:pt x="429" y="1513"/>
                  </a:lnTo>
                  <a:lnTo>
                    <a:pt x="395" y="1523"/>
                  </a:lnTo>
                  <a:lnTo>
                    <a:pt x="395" y="1513"/>
                  </a:lnTo>
                  <a:lnTo>
                    <a:pt x="397" y="1491"/>
                  </a:lnTo>
                  <a:lnTo>
                    <a:pt x="399" y="1453"/>
                  </a:lnTo>
                  <a:lnTo>
                    <a:pt x="403" y="1405"/>
                  </a:lnTo>
                  <a:lnTo>
                    <a:pt x="403" y="1342"/>
                  </a:lnTo>
                  <a:lnTo>
                    <a:pt x="405" y="1272"/>
                  </a:lnTo>
                  <a:lnTo>
                    <a:pt x="403" y="1190"/>
                  </a:lnTo>
                  <a:lnTo>
                    <a:pt x="399" y="1101"/>
                  </a:lnTo>
                  <a:lnTo>
                    <a:pt x="389" y="1002"/>
                  </a:lnTo>
                  <a:lnTo>
                    <a:pt x="378" y="898"/>
                  </a:lnTo>
                  <a:lnTo>
                    <a:pt x="363" y="787"/>
                  </a:lnTo>
                  <a:lnTo>
                    <a:pt x="342" y="675"/>
                  </a:lnTo>
                  <a:lnTo>
                    <a:pt x="313" y="555"/>
                  </a:lnTo>
                  <a:lnTo>
                    <a:pt x="281" y="437"/>
                  </a:lnTo>
                  <a:lnTo>
                    <a:pt x="241" y="318"/>
                  </a:lnTo>
                  <a:lnTo>
                    <a:pt x="196" y="198"/>
                  </a:lnTo>
                  <a:lnTo>
                    <a:pt x="192" y="177"/>
                  </a:lnTo>
                  <a:lnTo>
                    <a:pt x="205" y="162"/>
                  </a:lnTo>
                  <a:lnTo>
                    <a:pt x="226" y="150"/>
                  </a:lnTo>
                  <a:lnTo>
                    <a:pt x="260" y="145"/>
                  </a:lnTo>
                  <a:lnTo>
                    <a:pt x="300" y="139"/>
                  </a:lnTo>
                  <a:lnTo>
                    <a:pt x="346" y="139"/>
                  </a:lnTo>
                  <a:lnTo>
                    <a:pt x="395" y="139"/>
                  </a:lnTo>
                  <a:lnTo>
                    <a:pt x="450" y="143"/>
                  </a:lnTo>
                  <a:lnTo>
                    <a:pt x="503" y="145"/>
                  </a:lnTo>
                  <a:lnTo>
                    <a:pt x="555" y="150"/>
                  </a:lnTo>
                  <a:lnTo>
                    <a:pt x="604" y="156"/>
                  </a:lnTo>
                  <a:lnTo>
                    <a:pt x="650" y="162"/>
                  </a:lnTo>
                  <a:lnTo>
                    <a:pt x="686" y="166"/>
                  </a:lnTo>
                  <a:lnTo>
                    <a:pt x="716" y="171"/>
                  </a:lnTo>
                  <a:lnTo>
                    <a:pt x="735" y="175"/>
                  </a:lnTo>
                  <a:lnTo>
                    <a:pt x="743" y="177"/>
                  </a:lnTo>
                  <a:lnTo>
                    <a:pt x="743" y="183"/>
                  </a:lnTo>
                  <a:lnTo>
                    <a:pt x="743" y="192"/>
                  </a:lnTo>
                  <a:lnTo>
                    <a:pt x="743" y="207"/>
                  </a:lnTo>
                  <a:lnTo>
                    <a:pt x="743" y="221"/>
                  </a:lnTo>
                  <a:lnTo>
                    <a:pt x="743" y="244"/>
                  </a:lnTo>
                  <a:lnTo>
                    <a:pt x="743" y="263"/>
                  </a:lnTo>
                  <a:lnTo>
                    <a:pt x="743" y="289"/>
                  </a:lnTo>
                  <a:lnTo>
                    <a:pt x="739" y="314"/>
                  </a:lnTo>
                  <a:lnTo>
                    <a:pt x="735" y="341"/>
                  </a:lnTo>
                  <a:lnTo>
                    <a:pt x="733" y="367"/>
                  </a:lnTo>
                  <a:lnTo>
                    <a:pt x="730" y="398"/>
                  </a:lnTo>
                  <a:lnTo>
                    <a:pt x="722" y="426"/>
                  </a:lnTo>
                  <a:lnTo>
                    <a:pt x="714" y="455"/>
                  </a:lnTo>
                  <a:lnTo>
                    <a:pt x="705" y="485"/>
                  </a:lnTo>
                  <a:lnTo>
                    <a:pt x="695" y="514"/>
                  </a:lnTo>
                  <a:lnTo>
                    <a:pt x="960" y="514"/>
                  </a:lnTo>
                  <a:lnTo>
                    <a:pt x="956" y="188"/>
                  </a:lnTo>
                  <a:lnTo>
                    <a:pt x="1013" y="188"/>
                  </a:lnTo>
                  <a:lnTo>
                    <a:pt x="1007" y="133"/>
                  </a:lnTo>
                  <a:lnTo>
                    <a:pt x="1007" y="13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56" name="Freeform 52">
              <a:extLst>
                <a:ext uri="{FF2B5EF4-FFF2-40B4-BE49-F238E27FC236}">
                  <a16:creationId xmlns:a16="http://schemas.microsoft.com/office/drawing/2014/main" id="{EDBACE5F-5B07-E7D4-4343-0844DA01900A}"/>
                </a:ext>
              </a:extLst>
            </p:cNvPr>
            <p:cNvSpPr>
              <a:spLocks/>
            </p:cNvSpPr>
            <p:nvPr/>
          </p:nvSpPr>
          <p:spPr bwMode="auto">
            <a:xfrm>
              <a:off x="4025" y="1897"/>
              <a:ext cx="311" cy="304"/>
            </a:xfrm>
            <a:custGeom>
              <a:avLst/>
              <a:gdLst>
                <a:gd name="T0" fmla="*/ 146 w 621"/>
                <a:gd name="T1" fmla="*/ 2 h 609"/>
                <a:gd name="T2" fmla="*/ 119 w 621"/>
                <a:gd name="T3" fmla="*/ 31 h 609"/>
                <a:gd name="T4" fmla="*/ 81 w 621"/>
                <a:gd name="T5" fmla="*/ 80 h 609"/>
                <a:gd name="T6" fmla="*/ 40 w 621"/>
                <a:gd name="T7" fmla="*/ 149 h 609"/>
                <a:gd name="T8" fmla="*/ 9 w 621"/>
                <a:gd name="T9" fmla="*/ 230 h 609"/>
                <a:gd name="T10" fmla="*/ 0 w 621"/>
                <a:gd name="T11" fmla="*/ 324 h 609"/>
                <a:gd name="T12" fmla="*/ 24 w 621"/>
                <a:gd name="T13" fmla="*/ 417 h 609"/>
                <a:gd name="T14" fmla="*/ 93 w 621"/>
                <a:gd name="T15" fmla="*/ 510 h 609"/>
                <a:gd name="T16" fmla="*/ 201 w 621"/>
                <a:gd name="T17" fmla="*/ 584 h 609"/>
                <a:gd name="T18" fmla="*/ 304 w 621"/>
                <a:gd name="T19" fmla="*/ 609 h 609"/>
                <a:gd name="T20" fmla="*/ 405 w 621"/>
                <a:gd name="T21" fmla="*/ 595 h 609"/>
                <a:gd name="T22" fmla="*/ 494 w 621"/>
                <a:gd name="T23" fmla="*/ 552 h 609"/>
                <a:gd name="T24" fmla="*/ 564 w 621"/>
                <a:gd name="T25" fmla="*/ 483 h 609"/>
                <a:gd name="T26" fmla="*/ 610 w 621"/>
                <a:gd name="T27" fmla="*/ 390 h 609"/>
                <a:gd name="T28" fmla="*/ 621 w 621"/>
                <a:gd name="T29" fmla="*/ 282 h 609"/>
                <a:gd name="T30" fmla="*/ 593 w 621"/>
                <a:gd name="T31" fmla="*/ 158 h 609"/>
                <a:gd name="T32" fmla="*/ 524 w 621"/>
                <a:gd name="T33" fmla="*/ 94 h 609"/>
                <a:gd name="T34" fmla="*/ 532 w 621"/>
                <a:gd name="T35" fmla="*/ 105 h 609"/>
                <a:gd name="T36" fmla="*/ 551 w 621"/>
                <a:gd name="T37" fmla="*/ 145 h 609"/>
                <a:gd name="T38" fmla="*/ 570 w 621"/>
                <a:gd name="T39" fmla="*/ 200 h 609"/>
                <a:gd name="T40" fmla="*/ 585 w 621"/>
                <a:gd name="T41" fmla="*/ 272 h 609"/>
                <a:gd name="T42" fmla="*/ 579 w 621"/>
                <a:gd name="T43" fmla="*/ 346 h 609"/>
                <a:gd name="T44" fmla="*/ 551 w 621"/>
                <a:gd name="T45" fmla="*/ 424 h 609"/>
                <a:gd name="T46" fmla="*/ 484 w 621"/>
                <a:gd name="T47" fmla="*/ 493 h 609"/>
                <a:gd name="T48" fmla="*/ 374 w 621"/>
                <a:gd name="T49" fmla="*/ 554 h 609"/>
                <a:gd name="T50" fmla="*/ 363 w 621"/>
                <a:gd name="T51" fmla="*/ 556 h 609"/>
                <a:gd name="T52" fmla="*/ 336 w 621"/>
                <a:gd name="T53" fmla="*/ 559 h 609"/>
                <a:gd name="T54" fmla="*/ 296 w 621"/>
                <a:gd name="T55" fmla="*/ 561 h 609"/>
                <a:gd name="T56" fmla="*/ 252 w 621"/>
                <a:gd name="T57" fmla="*/ 556 h 609"/>
                <a:gd name="T58" fmla="*/ 199 w 621"/>
                <a:gd name="T59" fmla="*/ 535 h 609"/>
                <a:gd name="T60" fmla="*/ 150 w 621"/>
                <a:gd name="T61" fmla="*/ 497 h 609"/>
                <a:gd name="T62" fmla="*/ 104 w 621"/>
                <a:gd name="T63" fmla="*/ 436 h 609"/>
                <a:gd name="T64" fmla="*/ 68 w 621"/>
                <a:gd name="T65" fmla="*/ 348 h 609"/>
                <a:gd name="T66" fmla="*/ 64 w 621"/>
                <a:gd name="T67" fmla="*/ 341 h 609"/>
                <a:gd name="T68" fmla="*/ 62 w 621"/>
                <a:gd name="T69" fmla="*/ 320 h 609"/>
                <a:gd name="T70" fmla="*/ 60 w 621"/>
                <a:gd name="T71" fmla="*/ 286 h 609"/>
                <a:gd name="T72" fmla="*/ 66 w 621"/>
                <a:gd name="T73" fmla="*/ 244 h 609"/>
                <a:gd name="T74" fmla="*/ 76 w 621"/>
                <a:gd name="T75" fmla="*/ 194 h 609"/>
                <a:gd name="T76" fmla="*/ 97 w 621"/>
                <a:gd name="T77" fmla="*/ 139 h 609"/>
                <a:gd name="T78" fmla="*/ 129 w 621"/>
                <a:gd name="T79" fmla="*/ 80 h 609"/>
                <a:gd name="T80" fmla="*/ 175 w 621"/>
                <a:gd name="T81" fmla="*/ 21 h 609"/>
                <a:gd name="T82" fmla="*/ 165 w 621"/>
                <a:gd name="T83" fmla="*/ 8 h 609"/>
                <a:gd name="T84" fmla="*/ 150 w 621"/>
                <a:gd name="T85" fmla="*/ 0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21" h="609">
                  <a:moveTo>
                    <a:pt x="150" y="0"/>
                  </a:moveTo>
                  <a:lnTo>
                    <a:pt x="146" y="2"/>
                  </a:lnTo>
                  <a:lnTo>
                    <a:pt x="135" y="14"/>
                  </a:lnTo>
                  <a:lnTo>
                    <a:pt x="119" y="31"/>
                  </a:lnTo>
                  <a:lnTo>
                    <a:pt x="102" y="54"/>
                  </a:lnTo>
                  <a:lnTo>
                    <a:pt x="81" y="80"/>
                  </a:lnTo>
                  <a:lnTo>
                    <a:pt x="60" y="114"/>
                  </a:lnTo>
                  <a:lnTo>
                    <a:pt x="40" y="149"/>
                  </a:lnTo>
                  <a:lnTo>
                    <a:pt x="24" y="191"/>
                  </a:lnTo>
                  <a:lnTo>
                    <a:pt x="9" y="230"/>
                  </a:lnTo>
                  <a:lnTo>
                    <a:pt x="2" y="276"/>
                  </a:lnTo>
                  <a:lnTo>
                    <a:pt x="0" y="324"/>
                  </a:lnTo>
                  <a:lnTo>
                    <a:pt x="7" y="369"/>
                  </a:lnTo>
                  <a:lnTo>
                    <a:pt x="24" y="417"/>
                  </a:lnTo>
                  <a:lnTo>
                    <a:pt x="53" y="466"/>
                  </a:lnTo>
                  <a:lnTo>
                    <a:pt x="93" y="510"/>
                  </a:lnTo>
                  <a:lnTo>
                    <a:pt x="150" y="557"/>
                  </a:lnTo>
                  <a:lnTo>
                    <a:pt x="201" y="584"/>
                  </a:lnTo>
                  <a:lnTo>
                    <a:pt x="252" y="601"/>
                  </a:lnTo>
                  <a:lnTo>
                    <a:pt x="304" y="609"/>
                  </a:lnTo>
                  <a:lnTo>
                    <a:pt x="355" y="609"/>
                  </a:lnTo>
                  <a:lnTo>
                    <a:pt x="405" y="595"/>
                  </a:lnTo>
                  <a:lnTo>
                    <a:pt x="452" y="578"/>
                  </a:lnTo>
                  <a:lnTo>
                    <a:pt x="494" y="552"/>
                  </a:lnTo>
                  <a:lnTo>
                    <a:pt x="534" y="523"/>
                  </a:lnTo>
                  <a:lnTo>
                    <a:pt x="564" y="483"/>
                  </a:lnTo>
                  <a:lnTo>
                    <a:pt x="591" y="440"/>
                  </a:lnTo>
                  <a:lnTo>
                    <a:pt x="610" y="390"/>
                  </a:lnTo>
                  <a:lnTo>
                    <a:pt x="621" y="339"/>
                  </a:lnTo>
                  <a:lnTo>
                    <a:pt x="621" y="282"/>
                  </a:lnTo>
                  <a:lnTo>
                    <a:pt x="614" y="221"/>
                  </a:lnTo>
                  <a:lnTo>
                    <a:pt x="593" y="158"/>
                  </a:lnTo>
                  <a:lnTo>
                    <a:pt x="562" y="97"/>
                  </a:lnTo>
                  <a:lnTo>
                    <a:pt x="524" y="94"/>
                  </a:lnTo>
                  <a:lnTo>
                    <a:pt x="524" y="95"/>
                  </a:lnTo>
                  <a:lnTo>
                    <a:pt x="532" y="105"/>
                  </a:lnTo>
                  <a:lnTo>
                    <a:pt x="540" y="122"/>
                  </a:lnTo>
                  <a:lnTo>
                    <a:pt x="551" y="145"/>
                  </a:lnTo>
                  <a:lnTo>
                    <a:pt x="559" y="170"/>
                  </a:lnTo>
                  <a:lnTo>
                    <a:pt x="570" y="200"/>
                  </a:lnTo>
                  <a:lnTo>
                    <a:pt x="578" y="234"/>
                  </a:lnTo>
                  <a:lnTo>
                    <a:pt x="585" y="272"/>
                  </a:lnTo>
                  <a:lnTo>
                    <a:pt x="585" y="308"/>
                  </a:lnTo>
                  <a:lnTo>
                    <a:pt x="579" y="346"/>
                  </a:lnTo>
                  <a:lnTo>
                    <a:pt x="568" y="384"/>
                  </a:lnTo>
                  <a:lnTo>
                    <a:pt x="551" y="424"/>
                  </a:lnTo>
                  <a:lnTo>
                    <a:pt x="521" y="459"/>
                  </a:lnTo>
                  <a:lnTo>
                    <a:pt x="484" y="493"/>
                  </a:lnTo>
                  <a:lnTo>
                    <a:pt x="435" y="525"/>
                  </a:lnTo>
                  <a:lnTo>
                    <a:pt x="374" y="554"/>
                  </a:lnTo>
                  <a:lnTo>
                    <a:pt x="372" y="554"/>
                  </a:lnTo>
                  <a:lnTo>
                    <a:pt x="363" y="556"/>
                  </a:lnTo>
                  <a:lnTo>
                    <a:pt x="351" y="556"/>
                  </a:lnTo>
                  <a:lnTo>
                    <a:pt x="336" y="559"/>
                  </a:lnTo>
                  <a:lnTo>
                    <a:pt x="317" y="559"/>
                  </a:lnTo>
                  <a:lnTo>
                    <a:pt x="296" y="561"/>
                  </a:lnTo>
                  <a:lnTo>
                    <a:pt x="273" y="559"/>
                  </a:lnTo>
                  <a:lnTo>
                    <a:pt x="252" y="556"/>
                  </a:lnTo>
                  <a:lnTo>
                    <a:pt x="226" y="546"/>
                  </a:lnTo>
                  <a:lnTo>
                    <a:pt x="199" y="535"/>
                  </a:lnTo>
                  <a:lnTo>
                    <a:pt x="173" y="517"/>
                  </a:lnTo>
                  <a:lnTo>
                    <a:pt x="150" y="497"/>
                  </a:lnTo>
                  <a:lnTo>
                    <a:pt x="125" y="468"/>
                  </a:lnTo>
                  <a:lnTo>
                    <a:pt x="104" y="436"/>
                  </a:lnTo>
                  <a:lnTo>
                    <a:pt x="83" y="396"/>
                  </a:lnTo>
                  <a:lnTo>
                    <a:pt x="68" y="348"/>
                  </a:lnTo>
                  <a:lnTo>
                    <a:pt x="66" y="345"/>
                  </a:lnTo>
                  <a:lnTo>
                    <a:pt x="64" y="341"/>
                  </a:lnTo>
                  <a:lnTo>
                    <a:pt x="62" y="329"/>
                  </a:lnTo>
                  <a:lnTo>
                    <a:pt x="62" y="320"/>
                  </a:lnTo>
                  <a:lnTo>
                    <a:pt x="60" y="305"/>
                  </a:lnTo>
                  <a:lnTo>
                    <a:pt x="60" y="286"/>
                  </a:lnTo>
                  <a:lnTo>
                    <a:pt x="60" y="265"/>
                  </a:lnTo>
                  <a:lnTo>
                    <a:pt x="66" y="244"/>
                  </a:lnTo>
                  <a:lnTo>
                    <a:pt x="70" y="219"/>
                  </a:lnTo>
                  <a:lnTo>
                    <a:pt x="76" y="194"/>
                  </a:lnTo>
                  <a:lnTo>
                    <a:pt x="85" y="166"/>
                  </a:lnTo>
                  <a:lnTo>
                    <a:pt x="97" y="139"/>
                  </a:lnTo>
                  <a:lnTo>
                    <a:pt x="110" y="111"/>
                  </a:lnTo>
                  <a:lnTo>
                    <a:pt x="129" y="80"/>
                  </a:lnTo>
                  <a:lnTo>
                    <a:pt x="150" y="52"/>
                  </a:lnTo>
                  <a:lnTo>
                    <a:pt x="175" y="21"/>
                  </a:lnTo>
                  <a:lnTo>
                    <a:pt x="173" y="14"/>
                  </a:lnTo>
                  <a:lnTo>
                    <a:pt x="165" y="8"/>
                  </a:lnTo>
                  <a:lnTo>
                    <a:pt x="154" y="0"/>
                  </a:lnTo>
                  <a:lnTo>
                    <a:pt x="150" y="0"/>
                  </a:lnTo>
                  <a:lnTo>
                    <a:pt x="150" y="0"/>
                  </a:lnTo>
                  <a:close/>
                </a:path>
              </a:pathLst>
            </a:custGeom>
            <a:solidFill>
              <a:srgbClr val="FFCC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57" name="Freeform 53">
              <a:extLst>
                <a:ext uri="{FF2B5EF4-FFF2-40B4-BE49-F238E27FC236}">
                  <a16:creationId xmlns:a16="http://schemas.microsoft.com/office/drawing/2014/main" id="{14126627-DA43-AB05-D67B-2B327C2E454B}"/>
                </a:ext>
              </a:extLst>
            </p:cNvPr>
            <p:cNvSpPr>
              <a:spLocks/>
            </p:cNvSpPr>
            <p:nvPr/>
          </p:nvSpPr>
          <p:spPr bwMode="auto">
            <a:xfrm>
              <a:off x="4211" y="3374"/>
              <a:ext cx="178" cy="37"/>
            </a:xfrm>
            <a:custGeom>
              <a:avLst/>
              <a:gdLst>
                <a:gd name="T0" fmla="*/ 0 w 356"/>
                <a:gd name="T1" fmla="*/ 13 h 74"/>
                <a:gd name="T2" fmla="*/ 2 w 356"/>
                <a:gd name="T3" fmla="*/ 74 h 74"/>
                <a:gd name="T4" fmla="*/ 4 w 356"/>
                <a:gd name="T5" fmla="*/ 74 h 74"/>
                <a:gd name="T6" fmla="*/ 14 w 356"/>
                <a:gd name="T7" fmla="*/ 74 h 74"/>
                <a:gd name="T8" fmla="*/ 27 w 356"/>
                <a:gd name="T9" fmla="*/ 74 h 74"/>
                <a:gd name="T10" fmla="*/ 46 w 356"/>
                <a:gd name="T11" fmla="*/ 74 h 74"/>
                <a:gd name="T12" fmla="*/ 65 w 356"/>
                <a:gd name="T13" fmla="*/ 74 h 74"/>
                <a:gd name="T14" fmla="*/ 91 w 356"/>
                <a:gd name="T15" fmla="*/ 74 h 74"/>
                <a:gd name="T16" fmla="*/ 118 w 356"/>
                <a:gd name="T17" fmla="*/ 74 h 74"/>
                <a:gd name="T18" fmla="*/ 147 w 356"/>
                <a:gd name="T19" fmla="*/ 74 h 74"/>
                <a:gd name="T20" fmla="*/ 171 w 356"/>
                <a:gd name="T21" fmla="*/ 72 h 74"/>
                <a:gd name="T22" fmla="*/ 200 w 356"/>
                <a:gd name="T23" fmla="*/ 72 h 74"/>
                <a:gd name="T24" fmla="*/ 225 w 356"/>
                <a:gd name="T25" fmla="*/ 70 h 74"/>
                <a:gd name="T26" fmla="*/ 247 w 356"/>
                <a:gd name="T27" fmla="*/ 70 h 74"/>
                <a:gd name="T28" fmla="*/ 268 w 356"/>
                <a:gd name="T29" fmla="*/ 68 h 74"/>
                <a:gd name="T30" fmla="*/ 285 w 356"/>
                <a:gd name="T31" fmla="*/ 66 h 74"/>
                <a:gd name="T32" fmla="*/ 299 w 356"/>
                <a:gd name="T33" fmla="*/ 64 h 74"/>
                <a:gd name="T34" fmla="*/ 308 w 356"/>
                <a:gd name="T35" fmla="*/ 64 h 74"/>
                <a:gd name="T36" fmla="*/ 325 w 356"/>
                <a:gd name="T37" fmla="*/ 51 h 74"/>
                <a:gd name="T38" fmla="*/ 340 w 356"/>
                <a:gd name="T39" fmla="*/ 36 h 74"/>
                <a:gd name="T40" fmla="*/ 350 w 356"/>
                <a:gd name="T41" fmla="*/ 24 h 74"/>
                <a:gd name="T42" fmla="*/ 356 w 356"/>
                <a:gd name="T43" fmla="*/ 20 h 74"/>
                <a:gd name="T44" fmla="*/ 185 w 356"/>
                <a:gd name="T45" fmla="*/ 0 h 74"/>
                <a:gd name="T46" fmla="*/ 131 w 356"/>
                <a:gd name="T47" fmla="*/ 24 h 74"/>
                <a:gd name="T48" fmla="*/ 36 w 356"/>
                <a:gd name="T49" fmla="*/ 24 h 74"/>
                <a:gd name="T50" fmla="*/ 0 w 356"/>
                <a:gd name="T51" fmla="*/ 13 h 74"/>
                <a:gd name="T52" fmla="*/ 0 w 356"/>
                <a:gd name="T53" fmla="*/ 1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56" h="74">
                  <a:moveTo>
                    <a:pt x="0" y="13"/>
                  </a:moveTo>
                  <a:lnTo>
                    <a:pt x="2" y="74"/>
                  </a:lnTo>
                  <a:lnTo>
                    <a:pt x="4" y="74"/>
                  </a:lnTo>
                  <a:lnTo>
                    <a:pt x="14" y="74"/>
                  </a:lnTo>
                  <a:lnTo>
                    <a:pt x="27" y="74"/>
                  </a:lnTo>
                  <a:lnTo>
                    <a:pt x="46" y="74"/>
                  </a:lnTo>
                  <a:lnTo>
                    <a:pt x="65" y="74"/>
                  </a:lnTo>
                  <a:lnTo>
                    <a:pt x="91" y="74"/>
                  </a:lnTo>
                  <a:lnTo>
                    <a:pt x="118" y="74"/>
                  </a:lnTo>
                  <a:lnTo>
                    <a:pt x="147" y="74"/>
                  </a:lnTo>
                  <a:lnTo>
                    <a:pt x="171" y="72"/>
                  </a:lnTo>
                  <a:lnTo>
                    <a:pt x="200" y="72"/>
                  </a:lnTo>
                  <a:lnTo>
                    <a:pt x="225" y="70"/>
                  </a:lnTo>
                  <a:lnTo>
                    <a:pt x="247" y="70"/>
                  </a:lnTo>
                  <a:lnTo>
                    <a:pt x="268" y="68"/>
                  </a:lnTo>
                  <a:lnTo>
                    <a:pt x="285" y="66"/>
                  </a:lnTo>
                  <a:lnTo>
                    <a:pt x="299" y="64"/>
                  </a:lnTo>
                  <a:lnTo>
                    <a:pt x="308" y="64"/>
                  </a:lnTo>
                  <a:lnTo>
                    <a:pt x="325" y="51"/>
                  </a:lnTo>
                  <a:lnTo>
                    <a:pt x="340" y="36"/>
                  </a:lnTo>
                  <a:lnTo>
                    <a:pt x="350" y="24"/>
                  </a:lnTo>
                  <a:lnTo>
                    <a:pt x="356" y="20"/>
                  </a:lnTo>
                  <a:lnTo>
                    <a:pt x="185" y="0"/>
                  </a:lnTo>
                  <a:lnTo>
                    <a:pt x="131" y="24"/>
                  </a:lnTo>
                  <a:lnTo>
                    <a:pt x="36" y="24"/>
                  </a:lnTo>
                  <a:lnTo>
                    <a:pt x="0" y="13"/>
                  </a:lnTo>
                  <a:lnTo>
                    <a:pt x="0" y="1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58" name="Freeform 54">
              <a:extLst>
                <a:ext uri="{FF2B5EF4-FFF2-40B4-BE49-F238E27FC236}">
                  <a16:creationId xmlns:a16="http://schemas.microsoft.com/office/drawing/2014/main" id="{F869DAF1-2ADF-1FF0-946B-8136B5DAC9DB}"/>
                </a:ext>
              </a:extLst>
            </p:cNvPr>
            <p:cNvSpPr>
              <a:spLocks/>
            </p:cNvSpPr>
            <p:nvPr/>
          </p:nvSpPr>
          <p:spPr bwMode="auto">
            <a:xfrm>
              <a:off x="3874" y="3382"/>
              <a:ext cx="176" cy="36"/>
            </a:xfrm>
            <a:custGeom>
              <a:avLst/>
              <a:gdLst>
                <a:gd name="T0" fmla="*/ 354 w 354"/>
                <a:gd name="T1" fmla="*/ 11 h 70"/>
                <a:gd name="T2" fmla="*/ 352 w 354"/>
                <a:gd name="T3" fmla="*/ 68 h 70"/>
                <a:gd name="T4" fmla="*/ 348 w 354"/>
                <a:gd name="T5" fmla="*/ 68 h 70"/>
                <a:gd name="T6" fmla="*/ 339 w 354"/>
                <a:gd name="T7" fmla="*/ 68 h 70"/>
                <a:gd name="T8" fmla="*/ 325 w 354"/>
                <a:gd name="T9" fmla="*/ 68 h 70"/>
                <a:gd name="T10" fmla="*/ 308 w 354"/>
                <a:gd name="T11" fmla="*/ 68 h 70"/>
                <a:gd name="T12" fmla="*/ 286 w 354"/>
                <a:gd name="T13" fmla="*/ 68 h 70"/>
                <a:gd name="T14" fmla="*/ 261 w 354"/>
                <a:gd name="T15" fmla="*/ 68 h 70"/>
                <a:gd name="T16" fmla="*/ 234 w 354"/>
                <a:gd name="T17" fmla="*/ 68 h 70"/>
                <a:gd name="T18" fmla="*/ 210 w 354"/>
                <a:gd name="T19" fmla="*/ 70 h 70"/>
                <a:gd name="T20" fmla="*/ 179 w 354"/>
                <a:gd name="T21" fmla="*/ 68 h 70"/>
                <a:gd name="T22" fmla="*/ 152 w 354"/>
                <a:gd name="T23" fmla="*/ 68 h 70"/>
                <a:gd name="T24" fmla="*/ 126 w 354"/>
                <a:gd name="T25" fmla="*/ 68 h 70"/>
                <a:gd name="T26" fmla="*/ 105 w 354"/>
                <a:gd name="T27" fmla="*/ 68 h 70"/>
                <a:gd name="T28" fmla="*/ 84 w 354"/>
                <a:gd name="T29" fmla="*/ 66 h 70"/>
                <a:gd name="T30" fmla="*/ 67 w 354"/>
                <a:gd name="T31" fmla="*/ 64 h 70"/>
                <a:gd name="T32" fmla="*/ 54 w 354"/>
                <a:gd name="T33" fmla="*/ 62 h 70"/>
                <a:gd name="T34" fmla="*/ 48 w 354"/>
                <a:gd name="T35" fmla="*/ 62 h 70"/>
                <a:gd name="T36" fmla="*/ 29 w 354"/>
                <a:gd name="T37" fmla="*/ 47 h 70"/>
                <a:gd name="T38" fmla="*/ 14 w 354"/>
                <a:gd name="T39" fmla="*/ 34 h 70"/>
                <a:gd name="T40" fmla="*/ 4 w 354"/>
                <a:gd name="T41" fmla="*/ 19 h 70"/>
                <a:gd name="T42" fmla="*/ 0 w 354"/>
                <a:gd name="T43" fmla="*/ 17 h 70"/>
                <a:gd name="T44" fmla="*/ 170 w 354"/>
                <a:gd name="T45" fmla="*/ 0 h 70"/>
                <a:gd name="T46" fmla="*/ 223 w 354"/>
                <a:gd name="T47" fmla="*/ 23 h 70"/>
                <a:gd name="T48" fmla="*/ 318 w 354"/>
                <a:gd name="T49" fmla="*/ 23 h 70"/>
                <a:gd name="T50" fmla="*/ 354 w 354"/>
                <a:gd name="T51" fmla="*/ 11 h 70"/>
                <a:gd name="T52" fmla="*/ 354 w 354"/>
                <a:gd name="T53" fmla="*/ 1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54" h="70">
                  <a:moveTo>
                    <a:pt x="354" y="11"/>
                  </a:moveTo>
                  <a:lnTo>
                    <a:pt x="352" y="68"/>
                  </a:lnTo>
                  <a:lnTo>
                    <a:pt x="348" y="68"/>
                  </a:lnTo>
                  <a:lnTo>
                    <a:pt x="339" y="68"/>
                  </a:lnTo>
                  <a:lnTo>
                    <a:pt x="325" y="68"/>
                  </a:lnTo>
                  <a:lnTo>
                    <a:pt x="308" y="68"/>
                  </a:lnTo>
                  <a:lnTo>
                    <a:pt x="286" y="68"/>
                  </a:lnTo>
                  <a:lnTo>
                    <a:pt x="261" y="68"/>
                  </a:lnTo>
                  <a:lnTo>
                    <a:pt x="234" y="68"/>
                  </a:lnTo>
                  <a:lnTo>
                    <a:pt x="210" y="70"/>
                  </a:lnTo>
                  <a:lnTo>
                    <a:pt x="179" y="68"/>
                  </a:lnTo>
                  <a:lnTo>
                    <a:pt x="152" y="68"/>
                  </a:lnTo>
                  <a:lnTo>
                    <a:pt x="126" y="68"/>
                  </a:lnTo>
                  <a:lnTo>
                    <a:pt x="105" y="68"/>
                  </a:lnTo>
                  <a:lnTo>
                    <a:pt x="84" y="66"/>
                  </a:lnTo>
                  <a:lnTo>
                    <a:pt x="67" y="64"/>
                  </a:lnTo>
                  <a:lnTo>
                    <a:pt x="54" y="62"/>
                  </a:lnTo>
                  <a:lnTo>
                    <a:pt x="48" y="62"/>
                  </a:lnTo>
                  <a:lnTo>
                    <a:pt x="29" y="47"/>
                  </a:lnTo>
                  <a:lnTo>
                    <a:pt x="14" y="34"/>
                  </a:lnTo>
                  <a:lnTo>
                    <a:pt x="4" y="19"/>
                  </a:lnTo>
                  <a:lnTo>
                    <a:pt x="0" y="17"/>
                  </a:lnTo>
                  <a:lnTo>
                    <a:pt x="170" y="0"/>
                  </a:lnTo>
                  <a:lnTo>
                    <a:pt x="223" y="23"/>
                  </a:lnTo>
                  <a:lnTo>
                    <a:pt x="318" y="23"/>
                  </a:lnTo>
                  <a:lnTo>
                    <a:pt x="354" y="11"/>
                  </a:lnTo>
                  <a:lnTo>
                    <a:pt x="354" y="11"/>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59" name="Freeform 55">
              <a:extLst>
                <a:ext uri="{FF2B5EF4-FFF2-40B4-BE49-F238E27FC236}">
                  <a16:creationId xmlns:a16="http://schemas.microsoft.com/office/drawing/2014/main" id="{12718F8B-63B9-1700-61A9-9442977105C7}"/>
                </a:ext>
              </a:extLst>
            </p:cNvPr>
            <p:cNvSpPr>
              <a:spLocks/>
            </p:cNvSpPr>
            <p:nvPr/>
          </p:nvSpPr>
          <p:spPr bwMode="auto">
            <a:xfrm>
              <a:off x="4837" y="2673"/>
              <a:ext cx="45" cy="51"/>
            </a:xfrm>
            <a:custGeom>
              <a:avLst/>
              <a:gdLst>
                <a:gd name="T0" fmla="*/ 15 w 91"/>
                <a:gd name="T1" fmla="*/ 17 h 100"/>
                <a:gd name="T2" fmla="*/ 91 w 91"/>
                <a:gd name="T3" fmla="*/ 0 h 100"/>
                <a:gd name="T4" fmla="*/ 51 w 91"/>
                <a:gd name="T5" fmla="*/ 93 h 100"/>
                <a:gd name="T6" fmla="*/ 0 w 91"/>
                <a:gd name="T7" fmla="*/ 100 h 100"/>
                <a:gd name="T8" fmla="*/ 15 w 91"/>
                <a:gd name="T9" fmla="*/ 17 h 100"/>
                <a:gd name="T10" fmla="*/ 15 w 91"/>
                <a:gd name="T11" fmla="*/ 17 h 100"/>
              </a:gdLst>
              <a:ahLst/>
              <a:cxnLst>
                <a:cxn ang="0">
                  <a:pos x="T0" y="T1"/>
                </a:cxn>
                <a:cxn ang="0">
                  <a:pos x="T2" y="T3"/>
                </a:cxn>
                <a:cxn ang="0">
                  <a:pos x="T4" y="T5"/>
                </a:cxn>
                <a:cxn ang="0">
                  <a:pos x="T6" y="T7"/>
                </a:cxn>
                <a:cxn ang="0">
                  <a:pos x="T8" y="T9"/>
                </a:cxn>
                <a:cxn ang="0">
                  <a:pos x="T10" y="T11"/>
                </a:cxn>
              </a:cxnLst>
              <a:rect l="0" t="0" r="r" b="b"/>
              <a:pathLst>
                <a:path w="91" h="100">
                  <a:moveTo>
                    <a:pt x="15" y="17"/>
                  </a:moveTo>
                  <a:lnTo>
                    <a:pt x="91" y="0"/>
                  </a:lnTo>
                  <a:lnTo>
                    <a:pt x="51" y="93"/>
                  </a:lnTo>
                  <a:lnTo>
                    <a:pt x="0" y="100"/>
                  </a:lnTo>
                  <a:lnTo>
                    <a:pt x="15" y="17"/>
                  </a:lnTo>
                  <a:lnTo>
                    <a:pt x="15" y="17"/>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60" name="Freeform 56">
              <a:extLst>
                <a:ext uri="{FF2B5EF4-FFF2-40B4-BE49-F238E27FC236}">
                  <a16:creationId xmlns:a16="http://schemas.microsoft.com/office/drawing/2014/main" id="{6A186546-09CF-2264-4D9D-D766656F5570}"/>
                </a:ext>
              </a:extLst>
            </p:cNvPr>
            <p:cNvSpPr>
              <a:spLocks/>
            </p:cNvSpPr>
            <p:nvPr/>
          </p:nvSpPr>
          <p:spPr bwMode="auto">
            <a:xfrm>
              <a:off x="4763" y="2680"/>
              <a:ext cx="43" cy="53"/>
            </a:xfrm>
            <a:custGeom>
              <a:avLst/>
              <a:gdLst>
                <a:gd name="T0" fmla="*/ 15 w 85"/>
                <a:gd name="T1" fmla="*/ 23 h 106"/>
                <a:gd name="T2" fmla="*/ 85 w 85"/>
                <a:gd name="T3" fmla="*/ 0 h 106"/>
                <a:gd name="T4" fmla="*/ 53 w 85"/>
                <a:gd name="T5" fmla="*/ 97 h 106"/>
                <a:gd name="T6" fmla="*/ 0 w 85"/>
                <a:gd name="T7" fmla="*/ 106 h 106"/>
                <a:gd name="T8" fmla="*/ 15 w 85"/>
                <a:gd name="T9" fmla="*/ 23 h 106"/>
                <a:gd name="T10" fmla="*/ 15 w 85"/>
                <a:gd name="T11" fmla="*/ 23 h 106"/>
              </a:gdLst>
              <a:ahLst/>
              <a:cxnLst>
                <a:cxn ang="0">
                  <a:pos x="T0" y="T1"/>
                </a:cxn>
                <a:cxn ang="0">
                  <a:pos x="T2" y="T3"/>
                </a:cxn>
                <a:cxn ang="0">
                  <a:pos x="T4" y="T5"/>
                </a:cxn>
                <a:cxn ang="0">
                  <a:pos x="T6" y="T7"/>
                </a:cxn>
                <a:cxn ang="0">
                  <a:pos x="T8" y="T9"/>
                </a:cxn>
                <a:cxn ang="0">
                  <a:pos x="T10" y="T11"/>
                </a:cxn>
              </a:cxnLst>
              <a:rect l="0" t="0" r="r" b="b"/>
              <a:pathLst>
                <a:path w="85" h="106">
                  <a:moveTo>
                    <a:pt x="15" y="23"/>
                  </a:moveTo>
                  <a:lnTo>
                    <a:pt x="85" y="0"/>
                  </a:lnTo>
                  <a:lnTo>
                    <a:pt x="53" y="97"/>
                  </a:lnTo>
                  <a:lnTo>
                    <a:pt x="0" y="106"/>
                  </a:lnTo>
                  <a:lnTo>
                    <a:pt x="15" y="23"/>
                  </a:lnTo>
                  <a:lnTo>
                    <a:pt x="15" y="2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61" name="Freeform 57">
              <a:extLst>
                <a:ext uri="{FF2B5EF4-FFF2-40B4-BE49-F238E27FC236}">
                  <a16:creationId xmlns:a16="http://schemas.microsoft.com/office/drawing/2014/main" id="{E2C446D0-3E86-617D-E791-6ECA09971D63}"/>
                </a:ext>
              </a:extLst>
            </p:cNvPr>
            <p:cNvSpPr>
              <a:spLocks/>
            </p:cNvSpPr>
            <p:nvPr/>
          </p:nvSpPr>
          <p:spPr bwMode="auto">
            <a:xfrm>
              <a:off x="4813" y="2754"/>
              <a:ext cx="43" cy="51"/>
            </a:xfrm>
            <a:custGeom>
              <a:avLst/>
              <a:gdLst>
                <a:gd name="T0" fmla="*/ 15 w 87"/>
                <a:gd name="T1" fmla="*/ 23 h 103"/>
                <a:gd name="T2" fmla="*/ 87 w 87"/>
                <a:gd name="T3" fmla="*/ 0 h 103"/>
                <a:gd name="T4" fmla="*/ 51 w 87"/>
                <a:gd name="T5" fmla="*/ 97 h 103"/>
                <a:gd name="T6" fmla="*/ 0 w 87"/>
                <a:gd name="T7" fmla="*/ 103 h 103"/>
                <a:gd name="T8" fmla="*/ 15 w 87"/>
                <a:gd name="T9" fmla="*/ 23 h 103"/>
                <a:gd name="T10" fmla="*/ 15 w 87"/>
                <a:gd name="T11" fmla="*/ 23 h 103"/>
              </a:gdLst>
              <a:ahLst/>
              <a:cxnLst>
                <a:cxn ang="0">
                  <a:pos x="T0" y="T1"/>
                </a:cxn>
                <a:cxn ang="0">
                  <a:pos x="T2" y="T3"/>
                </a:cxn>
                <a:cxn ang="0">
                  <a:pos x="T4" y="T5"/>
                </a:cxn>
                <a:cxn ang="0">
                  <a:pos x="T6" y="T7"/>
                </a:cxn>
                <a:cxn ang="0">
                  <a:pos x="T8" y="T9"/>
                </a:cxn>
                <a:cxn ang="0">
                  <a:pos x="T10" y="T11"/>
                </a:cxn>
              </a:cxnLst>
              <a:rect l="0" t="0" r="r" b="b"/>
              <a:pathLst>
                <a:path w="87" h="103">
                  <a:moveTo>
                    <a:pt x="15" y="23"/>
                  </a:moveTo>
                  <a:lnTo>
                    <a:pt x="87" y="0"/>
                  </a:lnTo>
                  <a:lnTo>
                    <a:pt x="51" y="97"/>
                  </a:lnTo>
                  <a:lnTo>
                    <a:pt x="0" y="103"/>
                  </a:lnTo>
                  <a:lnTo>
                    <a:pt x="15" y="23"/>
                  </a:lnTo>
                  <a:lnTo>
                    <a:pt x="15" y="2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62" name="Freeform 58">
              <a:extLst>
                <a:ext uri="{FF2B5EF4-FFF2-40B4-BE49-F238E27FC236}">
                  <a16:creationId xmlns:a16="http://schemas.microsoft.com/office/drawing/2014/main" id="{B8919213-AB0B-0060-C049-D30CB7277EC3}"/>
                </a:ext>
              </a:extLst>
            </p:cNvPr>
            <p:cNvSpPr>
              <a:spLocks/>
            </p:cNvSpPr>
            <p:nvPr/>
          </p:nvSpPr>
          <p:spPr bwMode="auto">
            <a:xfrm>
              <a:off x="4739" y="2764"/>
              <a:ext cx="44" cy="50"/>
            </a:xfrm>
            <a:custGeom>
              <a:avLst/>
              <a:gdLst>
                <a:gd name="T0" fmla="*/ 15 w 90"/>
                <a:gd name="T1" fmla="*/ 21 h 101"/>
                <a:gd name="T2" fmla="*/ 90 w 90"/>
                <a:gd name="T3" fmla="*/ 0 h 101"/>
                <a:gd name="T4" fmla="*/ 52 w 90"/>
                <a:gd name="T5" fmla="*/ 97 h 101"/>
                <a:gd name="T6" fmla="*/ 0 w 90"/>
                <a:gd name="T7" fmla="*/ 101 h 101"/>
                <a:gd name="T8" fmla="*/ 15 w 90"/>
                <a:gd name="T9" fmla="*/ 21 h 101"/>
                <a:gd name="T10" fmla="*/ 15 w 90"/>
                <a:gd name="T11" fmla="*/ 21 h 101"/>
              </a:gdLst>
              <a:ahLst/>
              <a:cxnLst>
                <a:cxn ang="0">
                  <a:pos x="T0" y="T1"/>
                </a:cxn>
                <a:cxn ang="0">
                  <a:pos x="T2" y="T3"/>
                </a:cxn>
                <a:cxn ang="0">
                  <a:pos x="T4" y="T5"/>
                </a:cxn>
                <a:cxn ang="0">
                  <a:pos x="T6" y="T7"/>
                </a:cxn>
                <a:cxn ang="0">
                  <a:pos x="T8" y="T9"/>
                </a:cxn>
                <a:cxn ang="0">
                  <a:pos x="T10" y="T11"/>
                </a:cxn>
              </a:cxnLst>
              <a:rect l="0" t="0" r="r" b="b"/>
              <a:pathLst>
                <a:path w="90" h="101">
                  <a:moveTo>
                    <a:pt x="15" y="21"/>
                  </a:moveTo>
                  <a:lnTo>
                    <a:pt x="90" y="0"/>
                  </a:lnTo>
                  <a:lnTo>
                    <a:pt x="52" y="97"/>
                  </a:lnTo>
                  <a:lnTo>
                    <a:pt x="0" y="101"/>
                  </a:lnTo>
                  <a:lnTo>
                    <a:pt x="15" y="21"/>
                  </a:lnTo>
                  <a:lnTo>
                    <a:pt x="15" y="21"/>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63" name="Freeform 59">
              <a:extLst>
                <a:ext uri="{FF2B5EF4-FFF2-40B4-BE49-F238E27FC236}">
                  <a16:creationId xmlns:a16="http://schemas.microsoft.com/office/drawing/2014/main" id="{FBD5351E-699B-5AEB-6F31-21852D3A22A7}"/>
                </a:ext>
              </a:extLst>
            </p:cNvPr>
            <p:cNvSpPr>
              <a:spLocks/>
            </p:cNvSpPr>
            <p:nvPr/>
          </p:nvSpPr>
          <p:spPr bwMode="auto">
            <a:xfrm>
              <a:off x="4788" y="2836"/>
              <a:ext cx="45" cy="52"/>
            </a:xfrm>
            <a:custGeom>
              <a:avLst/>
              <a:gdLst>
                <a:gd name="T0" fmla="*/ 15 w 89"/>
                <a:gd name="T1" fmla="*/ 24 h 104"/>
                <a:gd name="T2" fmla="*/ 89 w 89"/>
                <a:gd name="T3" fmla="*/ 0 h 104"/>
                <a:gd name="T4" fmla="*/ 51 w 89"/>
                <a:gd name="T5" fmla="*/ 97 h 104"/>
                <a:gd name="T6" fmla="*/ 0 w 89"/>
                <a:gd name="T7" fmla="*/ 104 h 104"/>
                <a:gd name="T8" fmla="*/ 15 w 89"/>
                <a:gd name="T9" fmla="*/ 24 h 104"/>
                <a:gd name="T10" fmla="*/ 15 w 89"/>
                <a:gd name="T11" fmla="*/ 24 h 104"/>
              </a:gdLst>
              <a:ahLst/>
              <a:cxnLst>
                <a:cxn ang="0">
                  <a:pos x="T0" y="T1"/>
                </a:cxn>
                <a:cxn ang="0">
                  <a:pos x="T2" y="T3"/>
                </a:cxn>
                <a:cxn ang="0">
                  <a:pos x="T4" y="T5"/>
                </a:cxn>
                <a:cxn ang="0">
                  <a:pos x="T6" y="T7"/>
                </a:cxn>
                <a:cxn ang="0">
                  <a:pos x="T8" y="T9"/>
                </a:cxn>
                <a:cxn ang="0">
                  <a:pos x="T10" y="T11"/>
                </a:cxn>
              </a:cxnLst>
              <a:rect l="0" t="0" r="r" b="b"/>
              <a:pathLst>
                <a:path w="89" h="104">
                  <a:moveTo>
                    <a:pt x="15" y="24"/>
                  </a:moveTo>
                  <a:lnTo>
                    <a:pt x="89" y="0"/>
                  </a:lnTo>
                  <a:lnTo>
                    <a:pt x="51" y="97"/>
                  </a:lnTo>
                  <a:lnTo>
                    <a:pt x="0" y="104"/>
                  </a:lnTo>
                  <a:lnTo>
                    <a:pt x="15" y="24"/>
                  </a:lnTo>
                  <a:lnTo>
                    <a:pt x="15" y="2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64" name="Freeform 60">
              <a:extLst>
                <a:ext uri="{FF2B5EF4-FFF2-40B4-BE49-F238E27FC236}">
                  <a16:creationId xmlns:a16="http://schemas.microsoft.com/office/drawing/2014/main" id="{00CD86F6-7ED0-E127-1A01-AC3A6B826C31}"/>
                </a:ext>
              </a:extLst>
            </p:cNvPr>
            <p:cNvSpPr>
              <a:spLocks/>
            </p:cNvSpPr>
            <p:nvPr/>
          </p:nvSpPr>
          <p:spPr bwMode="auto">
            <a:xfrm>
              <a:off x="4714" y="2844"/>
              <a:ext cx="45" cy="53"/>
            </a:xfrm>
            <a:custGeom>
              <a:avLst/>
              <a:gdLst>
                <a:gd name="T0" fmla="*/ 17 w 89"/>
                <a:gd name="T1" fmla="*/ 23 h 104"/>
                <a:gd name="T2" fmla="*/ 89 w 89"/>
                <a:gd name="T3" fmla="*/ 0 h 104"/>
                <a:gd name="T4" fmla="*/ 53 w 89"/>
                <a:gd name="T5" fmla="*/ 97 h 104"/>
                <a:gd name="T6" fmla="*/ 0 w 89"/>
                <a:gd name="T7" fmla="*/ 104 h 104"/>
                <a:gd name="T8" fmla="*/ 17 w 89"/>
                <a:gd name="T9" fmla="*/ 23 h 104"/>
                <a:gd name="T10" fmla="*/ 17 w 89"/>
                <a:gd name="T11" fmla="*/ 23 h 104"/>
              </a:gdLst>
              <a:ahLst/>
              <a:cxnLst>
                <a:cxn ang="0">
                  <a:pos x="T0" y="T1"/>
                </a:cxn>
                <a:cxn ang="0">
                  <a:pos x="T2" y="T3"/>
                </a:cxn>
                <a:cxn ang="0">
                  <a:pos x="T4" y="T5"/>
                </a:cxn>
                <a:cxn ang="0">
                  <a:pos x="T6" y="T7"/>
                </a:cxn>
                <a:cxn ang="0">
                  <a:pos x="T8" y="T9"/>
                </a:cxn>
                <a:cxn ang="0">
                  <a:pos x="T10" y="T11"/>
                </a:cxn>
              </a:cxnLst>
              <a:rect l="0" t="0" r="r" b="b"/>
              <a:pathLst>
                <a:path w="89" h="104">
                  <a:moveTo>
                    <a:pt x="17" y="23"/>
                  </a:moveTo>
                  <a:lnTo>
                    <a:pt x="89" y="0"/>
                  </a:lnTo>
                  <a:lnTo>
                    <a:pt x="53" y="97"/>
                  </a:lnTo>
                  <a:lnTo>
                    <a:pt x="0" y="104"/>
                  </a:lnTo>
                  <a:lnTo>
                    <a:pt x="17" y="23"/>
                  </a:lnTo>
                  <a:lnTo>
                    <a:pt x="17" y="2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65" name="Freeform 61">
              <a:extLst>
                <a:ext uri="{FF2B5EF4-FFF2-40B4-BE49-F238E27FC236}">
                  <a16:creationId xmlns:a16="http://schemas.microsoft.com/office/drawing/2014/main" id="{3425CA93-5325-7858-1461-D93164A7B534}"/>
                </a:ext>
              </a:extLst>
            </p:cNvPr>
            <p:cNvSpPr>
              <a:spLocks/>
            </p:cNvSpPr>
            <p:nvPr/>
          </p:nvSpPr>
          <p:spPr bwMode="auto">
            <a:xfrm>
              <a:off x="4763" y="2919"/>
              <a:ext cx="45" cy="50"/>
            </a:xfrm>
            <a:custGeom>
              <a:avLst/>
              <a:gdLst>
                <a:gd name="T0" fmla="*/ 15 w 89"/>
                <a:gd name="T1" fmla="*/ 23 h 101"/>
                <a:gd name="T2" fmla="*/ 89 w 89"/>
                <a:gd name="T3" fmla="*/ 0 h 101"/>
                <a:gd name="T4" fmla="*/ 53 w 89"/>
                <a:gd name="T5" fmla="*/ 97 h 101"/>
                <a:gd name="T6" fmla="*/ 0 w 89"/>
                <a:gd name="T7" fmla="*/ 101 h 101"/>
                <a:gd name="T8" fmla="*/ 15 w 89"/>
                <a:gd name="T9" fmla="*/ 23 h 101"/>
                <a:gd name="T10" fmla="*/ 15 w 89"/>
                <a:gd name="T11" fmla="*/ 23 h 101"/>
              </a:gdLst>
              <a:ahLst/>
              <a:cxnLst>
                <a:cxn ang="0">
                  <a:pos x="T0" y="T1"/>
                </a:cxn>
                <a:cxn ang="0">
                  <a:pos x="T2" y="T3"/>
                </a:cxn>
                <a:cxn ang="0">
                  <a:pos x="T4" y="T5"/>
                </a:cxn>
                <a:cxn ang="0">
                  <a:pos x="T6" y="T7"/>
                </a:cxn>
                <a:cxn ang="0">
                  <a:pos x="T8" y="T9"/>
                </a:cxn>
                <a:cxn ang="0">
                  <a:pos x="T10" y="T11"/>
                </a:cxn>
              </a:cxnLst>
              <a:rect l="0" t="0" r="r" b="b"/>
              <a:pathLst>
                <a:path w="89" h="101">
                  <a:moveTo>
                    <a:pt x="15" y="23"/>
                  </a:moveTo>
                  <a:lnTo>
                    <a:pt x="89" y="0"/>
                  </a:lnTo>
                  <a:lnTo>
                    <a:pt x="53" y="97"/>
                  </a:lnTo>
                  <a:lnTo>
                    <a:pt x="0" y="101"/>
                  </a:lnTo>
                  <a:lnTo>
                    <a:pt x="15" y="23"/>
                  </a:lnTo>
                  <a:lnTo>
                    <a:pt x="15" y="2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66" name="Freeform 62">
              <a:extLst>
                <a:ext uri="{FF2B5EF4-FFF2-40B4-BE49-F238E27FC236}">
                  <a16:creationId xmlns:a16="http://schemas.microsoft.com/office/drawing/2014/main" id="{766EC959-ABAB-E172-0A4E-59DA8604F034}"/>
                </a:ext>
              </a:extLst>
            </p:cNvPr>
            <p:cNvSpPr>
              <a:spLocks/>
            </p:cNvSpPr>
            <p:nvPr/>
          </p:nvSpPr>
          <p:spPr bwMode="auto">
            <a:xfrm>
              <a:off x="4690" y="2928"/>
              <a:ext cx="44" cy="50"/>
            </a:xfrm>
            <a:custGeom>
              <a:avLst/>
              <a:gdLst>
                <a:gd name="T0" fmla="*/ 15 w 88"/>
                <a:gd name="T1" fmla="*/ 21 h 101"/>
                <a:gd name="T2" fmla="*/ 88 w 88"/>
                <a:gd name="T3" fmla="*/ 0 h 101"/>
                <a:gd name="T4" fmla="*/ 52 w 88"/>
                <a:gd name="T5" fmla="*/ 93 h 101"/>
                <a:gd name="T6" fmla="*/ 0 w 88"/>
                <a:gd name="T7" fmla="*/ 101 h 101"/>
                <a:gd name="T8" fmla="*/ 15 w 88"/>
                <a:gd name="T9" fmla="*/ 21 h 101"/>
                <a:gd name="T10" fmla="*/ 15 w 88"/>
                <a:gd name="T11" fmla="*/ 21 h 101"/>
              </a:gdLst>
              <a:ahLst/>
              <a:cxnLst>
                <a:cxn ang="0">
                  <a:pos x="T0" y="T1"/>
                </a:cxn>
                <a:cxn ang="0">
                  <a:pos x="T2" y="T3"/>
                </a:cxn>
                <a:cxn ang="0">
                  <a:pos x="T4" y="T5"/>
                </a:cxn>
                <a:cxn ang="0">
                  <a:pos x="T6" y="T7"/>
                </a:cxn>
                <a:cxn ang="0">
                  <a:pos x="T8" y="T9"/>
                </a:cxn>
                <a:cxn ang="0">
                  <a:pos x="T10" y="T11"/>
                </a:cxn>
              </a:cxnLst>
              <a:rect l="0" t="0" r="r" b="b"/>
              <a:pathLst>
                <a:path w="88" h="101">
                  <a:moveTo>
                    <a:pt x="15" y="21"/>
                  </a:moveTo>
                  <a:lnTo>
                    <a:pt x="88" y="0"/>
                  </a:lnTo>
                  <a:lnTo>
                    <a:pt x="52" y="93"/>
                  </a:lnTo>
                  <a:lnTo>
                    <a:pt x="0" y="101"/>
                  </a:lnTo>
                  <a:lnTo>
                    <a:pt x="15" y="21"/>
                  </a:lnTo>
                  <a:lnTo>
                    <a:pt x="15" y="21"/>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67" name="Freeform 63">
              <a:extLst>
                <a:ext uri="{FF2B5EF4-FFF2-40B4-BE49-F238E27FC236}">
                  <a16:creationId xmlns:a16="http://schemas.microsoft.com/office/drawing/2014/main" id="{551B5B07-D277-692E-5975-B6DF4F5A7E11}"/>
                </a:ext>
              </a:extLst>
            </p:cNvPr>
            <p:cNvSpPr>
              <a:spLocks/>
            </p:cNvSpPr>
            <p:nvPr/>
          </p:nvSpPr>
          <p:spPr bwMode="auto">
            <a:xfrm>
              <a:off x="3606" y="2702"/>
              <a:ext cx="32" cy="29"/>
            </a:xfrm>
            <a:custGeom>
              <a:avLst/>
              <a:gdLst>
                <a:gd name="T0" fmla="*/ 0 w 65"/>
                <a:gd name="T1" fmla="*/ 0 h 59"/>
                <a:gd name="T2" fmla="*/ 40 w 65"/>
                <a:gd name="T3" fmla="*/ 0 h 59"/>
                <a:gd name="T4" fmla="*/ 65 w 65"/>
                <a:gd name="T5" fmla="*/ 59 h 59"/>
                <a:gd name="T6" fmla="*/ 4 w 65"/>
                <a:gd name="T7" fmla="*/ 59 h 59"/>
                <a:gd name="T8" fmla="*/ 0 w 65"/>
                <a:gd name="T9" fmla="*/ 0 h 59"/>
                <a:gd name="T10" fmla="*/ 0 w 65"/>
                <a:gd name="T11" fmla="*/ 0 h 59"/>
              </a:gdLst>
              <a:ahLst/>
              <a:cxnLst>
                <a:cxn ang="0">
                  <a:pos x="T0" y="T1"/>
                </a:cxn>
                <a:cxn ang="0">
                  <a:pos x="T2" y="T3"/>
                </a:cxn>
                <a:cxn ang="0">
                  <a:pos x="T4" y="T5"/>
                </a:cxn>
                <a:cxn ang="0">
                  <a:pos x="T6" y="T7"/>
                </a:cxn>
                <a:cxn ang="0">
                  <a:pos x="T8" y="T9"/>
                </a:cxn>
                <a:cxn ang="0">
                  <a:pos x="T10" y="T11"/>
                </a:cxn>
              </a:cxnLst>
              <a:rect l="0" t="0" r="r" b="b"/>
              <a:pathLst>
                <a:path w="65" h="59">
                  <a:moveTo>
                    <a:pt x="0" y="0"/>
                  </a:moveTo>
                  <a:lnTo>
                    <a:pt x="40" y="0"/>
                  </a:lnTo>
                  <a:lnTo>
                    <a:pt x="65" y="59"/>
                  </a:lnTo>
                  <a:lnTo>
                    <a:pt x="4"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68" name="Freeform 64">
              <a:extLst>
                <a:ext uri="{FF2B5EF4-FFF2-40B4-BE49-F238E27FC236}">
                  <a16:creationId xmlns:a16="http://schemas.microsoft.com/office/drawing/2014/main" id="{9F42553D-183D-98CC-1700-C6D095435303}"/>
                </a:ext>
              </a:extLst>
            </p:cNvPr>
            <p:cNvSpPr>
              <a:spLocks/>
            </p:cNvSpPr>
            <p:nvPr/>
          </p:nvSpPr>
          <p:spPr bwMode="auto">
            <a:xfrm>
              <a:off x="3655" y="2700"/>
              <a:ext cx="32" cy="30"/>
            </a:xfrm>
            <a:custGeom>
              <a:avLst/>
              <a:gdLst>
                <a:gd name="T0" fmla="*/ 0 w 65"/>
                <a:gd name="T1" fmla="*/ 0 h 61"/>
                <a:gd name="T2" fmla="*/ 40 w 65"/>
                <a:gd name="T3" fmla="*/ 0 h 61"/>
                <a:gd name="T4" fmla="*/ 65 w 65"/>
                <a:gd name="T5" fmla="*/ 61 h 61"/>
                <a:gd name="T6" fmla="*/ 4 w 65"/>
                <a:gd name="T7" fmla="*/ 61 h 61"/>
                <a:gd name="T8" fmla="*/ 0 w 65"/>
                <a:gd name="T9" fmla="*/ 0 h 61"/>
                <a:gd name="T10" fmla="*/ 0 w 65"/>
                <a:gd name="T11" fmla="*/ 0 h 61"/>
              </a:gdLst>
              <a:ahLst/>
              <a:cxnLst>
                <a:cxn ang="0">
                  <a:pos x="T0" y="T1"/>
                </a:cxn>
                <a:cxn ang="0">
                  <a:pos x="T2" y="T3"/>
                </a:cxn>
                <a:cxn ang="0">
                  <a:pos x="T4" y="T5"/>
                </a:cxn>
                <a:cxn ang="0">
                  <a:pos x="T6" y="T7"/>
                </a:cxn>
                <a:cxn ang="0">
                  <a:pos x="T8" y="T9"/>
                </a:cxn>
                <a:cxn ang="0">
                  <a:pos x="T10" y="T11"/>
                </a:cxn>
              </a:cxnLst>
              <a:rect l="0" t="0" r="r" b="b"/>
              <a:pathLst>
                <a:path w="65" h="61">
                  <a:moveTo>
                    <a:pt x="0" y="0"/>
                  </a:moveTo>
                  <a:lnTo>
                    <a:pt x="40" y="0"/>
                  </a:lnTo>
                  <a:lnTo>
                    <a:pt x="65" y="61"/>
                  </a:lnTo>
                  <a:lnTo>
                    <a:pt x="4" y="61"/>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69" name="Freeform 65">
              <a:extLst>
                <a:ext uri="{FF2B5EF4-FFF2-40B4-BE49-F238E27FC236}">
                  <a16:creationId xmlns:a16="http://schemas.microsoft.com/office/drawing/2014/main" id="{FB0B8355-DD50-9149-F554-C4BA943FE82E}"/>
                </a:ext>
              </a:extLst>
            </p:cNvPr>
            <p:cNvSpPr>
              <a:spLocks/>
            </p:cNvSpPr>
            <p:nvPr/>
          </p:nvSpPr>
          <p:spPr bwMode="auto">
            <a:xfrm>
              <a:off x="3704" y="2700"/>
              <a:ext cx="32" cy="30"/>
            </a:xfrm>
            <a:custGeom>
              <a:avLst/>
              <a:gdLst>
                <a:gd name="T0" fmla="*/ 0 w 65"/>
                <a:gd name="T1" fmla="*/ 0 h 61"/>
                <a:gd name="T2" fmla="*/ 40 w 65"/>
                <a:gd name="T3" fmla="*/ 0 h 61"/>
                <a:gd name="T4" fmla="*/ 65 w 65"/>
                <a:gd name="T5" fmla="*/ 61 h 61"/>
                <a:gd name="T6" fmla="*/ 4 w 65"/>
                <a:gd name="T7" fmla="*/ 61 h 61"/>
                <a:gd name="T8" fmla="*/ 0 w 65"/>
                <a:gd name="T9" fmla="*/ 0 h 61"/>
                <a:gd name="T10" fmla="*/ 0 w 65"/>
                <a:gd name="T11" fmla="*/ 0 h 61"/>
              </a:gdLst>
              <a:ahLst/>
              <a:cxnLst>
                <a:cxn ang="0">
                  <a:pos x="T0" y="T1"/>
                </a:cxn>
                <a:cxn ang="0">
                  <a:pos x="T2" y="T3"/>
                </a:cxn>
                <a:cxn ang="0">
                  <a:pos x="T4" y="T5"/>
                </a:cxn>
                <a:cxn ang="0">
                  <a:pos x="T6" y="T7"/>
                </a:cxn>
                <a:cxn ang="0">
                  <a:pos x="T8" y="T9"/>
                </a:cxn>
                <a:cxn ang="0">
                  <a:pos x="T10" y="T11"/>
                </a:cxn>
              </a:cxnLst>
              <a:rect l="0" t="0" r="r" b="b"/>
              <a:pathLst>
                <a:path w="65" h="61">
                  <a:moveTo>
                    <a:pt x="0" y="0"/>
                  </a:moveTo>
                  <a:lnTo>
                    <a:pt x="40" y="0"/>
                  </a:lnTo>
                  <a:lnTo>
                    <a:pt x="65" y="61"/>
                  </a:lnTo>
                  <a:lnTo>
                    <a:pt x="4" y="61"/>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70" name="Freeform 66">
              <a:extLst>
                <a:ext uri="{FF2B5EF4-FFF2-40B4-BE49-F238E27FC236}">
                  <a16:creationId xmlns:a16="http://schemas.microsoft.com/office/drawing/2014/main" id="{7E3E284A-80C4-C2FA-F296-5A9AE93728D9}"/>
                </a:ext>
              </a:extLst>
            </p:cNvPr>
            <p:cNvSpPr>
              <a:spLocks/>
            </p:cNvSpPr>
            <p:nvPr/>
          </p:nvSpPr>
          <p:spPr bwMode="auto">
            <a:xfrm>
              <a:off x="3619" y="2754"/>
              <a:ext cx="32" cy="30"/>
            </a:xfrm>
            <a:custGeom>
              <a:avLst/>
              <a:gdLst>
                <a:gd name="T0" fmla="*/ 0 w 65"/>
                <a:gd name="T1" fmla="*/ 0 h 59"/>
                <a:gd name="T2" fmla="*/ 38 w 65"/>
                <a:gd name="T3" fmla="*/ 0 h 59"/>
                <a:gd name="T4" fmla="*/ 65 w 65"/>
                <a:gd name="T5" fmla="*/ 59 h 59"/>
                <a:gd name="T6" fmla="*/ 2 w 65"/>
                <a:gd name="T7" fmla="*/ 59 h 59"/>
                <a:gd name="T8" fmla="*/ 0 w 65"/>
                <a:gd name="T9" fmla="*/ 0 h 59"/>
                <a:gd name="T10" fmla="*/ 0 w 65"/>
                <a:gd name="T11" fmla="*/ 0 h 59"/>
              </a:gdLst>
              <a:ahLst/>
              <a:cxnLst>
                <a:cxn ang="0">
                  <a:pos x="T0" y="T1"/>
                </a:cxn>
                <a:cxn ang="0">
                  <a:pos x="T2" y="T3"/>
                </a:cxn>
                <a:cxn ang="0">
                  <a:pos x="T4" y="T5"/>
                </a:cxn>
                <a:cxn ang="0">
                  <a:pos x="T6" y="T7"/>
                </a:cxn>
                <a:cxn ang="0">
                  <a:pos x="T8" y="T9"/>
                </a:cxn>
                <a:cxn ang="0">
                  <a:pos x="T10" y="T11"/>
                </a:cxn>
              </a:cxnLst>
              <a:rect l="0" t="0" r="r" b="b"/>
              <a:pathLst>
                <a:path w="65" h="59">
                  <a:moveTo>
                    <a:pt x="0" y="0"/>
                  </a:moveTo>
                  <a:lnTo>
                    <a:pt x="38" y="0"/>
                  </a:lnTo>
                  <a:lnTo>
                    <a:pt x="65" y="59"/>
                  </a:lnTo>
                  <a:lnTo>
                    <a:pt x="2"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71" name="Freeform 67">
              <a:extLst>
                <a:ext uri="{FF2B5EF4-FFF2-40B4-BE49-F238E27FC236}">
                  <a16:creationId xmlns:a16="http://schemas.microsoft.com/office/drawing/2014/main" id="{A7A151B7-CCC8-9C1E-3612-8332CBA19DA9}"/>
                </a:ext>
              </a:extLst>
            </p:cNvPr>
            <p:cNvSpPr>
              <a:spLocks/>
            </p:cNvSpPr>
            <p:nvPr/>
          </p:nvSpPr>
          <p:spPr bwMode="auto">
            <a:xfrm>
              <a:off x="3667" y="2752"/>
              <a:ext cx="33" cy="32"/>
            </a:xfrm>
            <a:custGeom>
              <a:avLst/>
              <a:gdLst>
                <a:gd name="T0" fmla="*/ 0 w 65"/>
                <a:gd name="T1" fmla="*/ 0 h 63"/>
                <a:gd name="T2" fmla="*/ 40 w 65"/>
                <a:gd name="T3" fmla="*/ 0 h 63"/>
                <a:gd name="T4" fmla="*/ 65 w 65"/>
                <a:gd name="T5" fmla="*/ 63 h 63"/>
                <a:gd name="T6" fmla="*/ 4 w 65"/>
                <a:gd name="T7" fmla="*/ 63 h 63"/>
                <a:gd name="T8" fmla="*/ 0 w 65"/>
                <a:gd name="T9" fmla="*/ 0 h 63"/>
                <a:gd name="T10" fmla="*/ 0 w 65"/>
                <a:gd name="T11" fmla="*/ 0 h 63"/>
              </a:gdLst>
              <a:ahLst/>
              <a:cxnLst>
                <a:cxn ang="0">
                  <a:pos x="T0" y="T1"/>
                </a:cxn>
                <a:cxn ang="0">
                  <a:pos x="T2" y="T3"/>
                </a:cxn>
                <a:cxn ang="0">
                  <a:pos x="T4" y="T5"/>
                </a:cxn>
                <a:cxn ang="0">
                  <a:pos x="T6" y="T7"/>
                </a:cxn>
                <a:cxn ang="0">
                  <a:pos x="T8" y="T9"/>
                </a:cxn>
                <a:cxn ang="0">
                  <a:pos x="T10" y="T11"/>
                </a:cxn>
              </a:cxnLst>
              <a:rect l="0" t="0" r="r" b="b"/>
              <a:pathLst>
                <a:path w="65" h="63">
                  <a:moveTo>
                    <a:pt x="0" y="0"/>
                  </a:moveTo>
                  <a:lnTo>
                    <a:pt x="40" y="0"/>
                  </a:lnTo>
                  <a:lnTo>
                    <a:pt x="65" y="63"/>
                  </a:lnTo>
                  <a:lnTo>
                    <a:pt x="4" y="63"/>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72" name="Freeform 68">
              <a:extLst>
                <a:ext uri="{FF2B5EF4-FFF2-40B4-BE49-F238E27FC236}">
                  <a16:creationId xmlns:a16="http://schemas.microsoft.com/office/drawing/2014/main" id="{A9B65D6E-C097-BF6C-72A6-F4659BAF6328}"/>
                </a:ext>
              </a:extLst>
            </p:cNvPr>
            <p:cNvSpPr>
              <a:spLocks/>
            </p:cNvSpPr>
            <p:nvPr/>
          </p:nvSpPr>
          <p:spPr bwMode="auto">
            <a:xfrm>
              <a:off x="3717" y="2752"/>
              <a:ext cx="32" cy="32"/>
            </a:xfrm>
            <a:custGeom>
              <a:avLst/>
              <a:gdLst>
                <a:gd name="T0" fmla="*/ 0 w 64"/>
                <a:gd name="T1" fmla="*/ 0 h 63"/>
                <a:gd name="T2" fmla="*/ 38 w 64"/>
                <a:gd name="T3" fmla="*/ 0 h 63"/>
                <a:gd name="T4" fmla="*/ 64 w 64"/>
                <a:gd name="T5" fmla="*/ 63 h 63"/>
                <a:gd name="T6" fmla="*/ 2 w 64"/>
                <a:gd name="T7" fmla="*/ 63 h 63"/>
                <a:gd name="T8" fmla="*/ 0 w 64"/>
                <a:gd name="T9" fmla="*/ 0 h 63"/>
                <a:gd name="T10" fmla="*/ 0 w 64"/>
                <a:gd name="T11" fmla="*/ 0 h 63"/>
              </a:gdLst>
              <a:ahLst/>
              <a:cxnLst>
                <a:cxn ang="0">
                  <a:pos x="T0" y="T1"/>
                </a:cxn>
                <a:cxn ang="0">
                  <a:pos x="T2" y="T3"/>
                </a:cxn>
                <a:cxn ang="0">
                  <a:pos x="T4" y="T5"/>
                </a:cxn>
                <a:cxn ang="0">
                  <a:pos x="T6" y="T7"/>
                </a:cxn>
                <a:cxn ang="0">
                  <a:pos x="T8" y="T9"/>
                </a:cxn>
                <a:cxn ang="0">
                  <a:pos x="T10" y="T11"/>
                </a:cxn>
              </a:cxnLst>
              <a:rect l="0" t="0" r="r" b="b"/>
              <a:pathLst>
                <a:path w="64" h="63">
                  <a:moveTo>
                    <a:pt x="0" y="0"/>
                  </a:moveTo>
                  <a:lnTo>
                    <a:pt x="38" y="0"/>
                  </a:lnTo>
                  <a:lnTo>
                    <a:pt x="64" y="63"/>
                  </a:lnTo>
                  <a:lnTo>
                    <a:pt x="2" y="63"/>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73" name="Freeform 69">
              <a:extLst>
                <a:ext uri="{FF2B5EF4-FFF2-40B4-BE49-F238E27FC236}">
                  <a16:creationId xmlns:a16="http://schemas.microsoft.com/office/drawing/2014/main" id="{19FFBBC5-5ABF-C0AF-AF0C-B3E03CAD5C82}"/>
                </a:ext>
              </a:extLst>
            </p:cNvPr>
            <p:cNvSpPr>
              <a:spLocks/>
            </p:cNvSpPr>
            <p:nvPr/>
          </p:nvSpPr>
          <p:spPr bwMode="auto">
            <a:xfrm>
              <a:off x="3631" y="2806"/>
              <a:ext cx="32" cy="30"/>
            </a:xfrm>
            <a:custGeom>
              <a:avLst/>
              <a:gdLst>
                <a:gd name="T0" fmla="*/ 0 w 62"/>
                <a:gd name="T1" fmla="*/ 0 h 59"/>
                <a:gd name="T2" fmla="*/ 40 w 62"/>
                <a:gd name="T3" fmla="*/ 0 h 59"/>
                <a:gd name="T4" fmla="*/ 62 w 62"/>
                <a:gd name="T5" fmla="*/ 59 h 59"/>
                <a:gd name="T6" fmla="*/ 0 w 62"/>
                <a:gd name="T7" fmla="*/ 59 h 59"/>
                <a:gd name="T8" fmla="*/ 0 w 62"/>
                <a:gd name="T9" fmla="*/ 0 h 59"/>
                <a:gd name="T10" fmla="*/ 0 w 62"/>
                <a:gd name="T11" fmla="*/ 0 h 59"/>
              </a:gdLst>
              <a:ahLst/>
              <a:cxnLst>
                <a:cxn ang="0">
                  <a:pos x="T0" y="T1"/>
                </a:cxn>
                <a:cxn ang="0">
                  <a:pos x="T2" y="T3"/>
                </a:cxn>
                <a:cxn ang="0">
                  <a:pos x="T4" y="T5"/>
                </a:cxn>
                <a:cxn ang="0">
                  <a:pos x="T6" y="T7"/>
                </a:cxn>
                <a:cxn ang="0">
                  <a:pos x="T8" y="T9"/>
                </a:cxn>
                <a:cxn ang="0">
                  <a:pos x="T10" y="T11"/>
                </a:cxn>
              </a:cxnLst>
              <a:rect l="0" t="0" r="r" b="b"/>
              <a:pathLst>
                <a:path w="62" h="59">
                  <a:moveTo>
                    <a:pt x="0" y="0"/>
                  </a:moveTo>
                  <a:lnTo>
                    <a:pt x="40" y="0"/>
                  </a:lnTo>
                  <a:lnTo>
                    <a:pt x="62" y="59"/>
                  </a:lnTo>
                  <a:lnTo>
                    <a:pt x="0"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74" name="Freeform 70">
              <a:extLst>
                <a:ext uri="{FF2B5EF4-FFF2-40B4-BE49-F238E27FC236}">
                  <a16:creationId xmlns:a16="http://schemas.microsoft.com/office/drawing/2014/main" id="{5F490F92-1F46-AF8C-85A9-194567CD411F}"/>
                </a:ext>
              </a:extLst>
            </p:cNvPr>
            <p:cNvSpPr>
              <a:spLocks/>
            </p:cNvSpPr>
            <p:nvPr/>
          </p:nvSpPr>
          <p:spPr bwMode="auto">
            <a:xfrm>
              <a:off x="3680" y="2806"/>
              <a:ext cx="32" cy="30"/>
            </a:xfrm>
            <a:custGeom>
              <a:avLst/>
              <a:gdLst>
                <a:gd name="T0" fmla="*/ 0 w 64"/>
                <a:gd name="T1" fmla="*/ 0 h 59"/>
                <a:gd name="T2" fmla="*/ 40 w 64"/>
                <a:gd name="T3" fmla="*/ 0 h 59"/>
                <a:gd name="T4" fmla="*/ 64 w 64"/>
                <a:gd name="T5" fmla="*/ 59 h 59"/>
                <a:gd name="T6" fmla="*/ 3 w 64"/>
                <a:gd name="T7" fmla="*/ 59 h 59"/>
                <a:gd name="T8" fmla="*/ 0 w 64"/>
                <a:gd name="T9" fmla="*/ 0 h 59"/>
                <a:gd name="T10" fmla="*/ 0 w 64"/>
                <a:gd name="T11" fmla="*/ 0 h 59"/>
              </a:gdLst>
              <a:ahLst/>
              <a:cxnLst>
                <a:cxn ang="0">
                  <a:pos x="T0" y="T1"/>
                </a:cxn>
                <a:cxn ang="0">
                  <a:pos x="T2" y="T3"/>
                </a:cxn>
                <a:cxn ang="0">
                  <a:pos x="T4" y="T5"/>
                </a:cxn>
                <a:cxn ang="0">
                  <a:pos x="T6" y="T7"/>
                </a:cxn>
                <a:cxn ang="0">
                  <a:pos x="T8" y="T9"/>
                </a:cxn>
                <a:cxn ang="0">
                  <a:pos x="T10" y="T11"/>
                </a:cxn>
              </a:cxnLst>
              <a:rect l="0" t="0" r="r" b="b"/>
              <a:pathLst>
                <a:path w="64" h="59">
                  <a:moveTo>
                    <a:pt x="0" y="0"/>
                  </a:moveTo>
                  <a:lnTo>
                    <a:pt x="40" y="0"/>
                  </a:lnTo>
                  <a:lnTo>
                    <a:pt x="64" y="59"/>
                  </a:lnTo>
                  <a:lnTo>
                    <a:pt x="3"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75" name="Freeform 71">
              <a:extLst>
                <a:ext uri="{FF2B5EF4-FFF2-40B4-BE49-F238E27FC236}">
                  <a16:creationId xmlns:a16="http://schemas.microsoft.com/office/drawing/2014/main" id="{E4C08489-7691-C6CF-687E-119546418BE8}"/>
                </a:ext>
              </a:extLst>
            </p:cNvPr>
            <p:cNvSpPr>
              <a:spLocks/>
            </p:cNvSpPr>
            <p:nvPr/>
          </p:nvSpPr>
          <p:spPr bwMode="auto">
            <a:xfrm>
              <a:off x="3729" y="2806"/>
              <a:ext cx="33" cy="30"/>
            </a:xfrm>
            <a:custGeom>
              <a:avLst/>
              <a:gdLst>
                <a:gd name="T0" fmla="*/ 0 w 65"/>
                <a:gd name="T1" fmla="*/ 0 h 59"/>
                <a:gd name="T2" fmla="*/ 40 w 65"/>
                <a:gd name="T3" fmla="*/ 0 h 59"/>
                <a:gd name="T4" fmla="*/ 65 w 65"/>
                <a:gd name="T5" fmla="*/ 59 h 59"/>
                <a:gd name="T6" fmla="*/ 2 w 65"/>
                <a:gd name="T7" fmla="*/ 59 h 59"/>
                <a:gd name="T8" fmla="*/ 0 w 65"/>
                <a:gd name="T9" fmla="*/ 0 h 59"/>
                <a:gd name="T10" fmla="*/ 0 w 65"/>
                <a:gd name="T11" fmla="*/ 0 h 59"/>
              </a:gdLst>
              <a:ahLst/>
              <a:cxnLst>
                <a:cxn ang="0">
                  <a:pos x="T0" y="T1"/>
                </a:cxn>
                <a:cxn ang="0">
                  <a:pos x="T2" y="T3"/>
                </a:cxn>
                <a:cxn ang="0">
                  <a:pos x="T4" y="T5"/>
                </a:cxn>
                <a:cxn ang="0">
                  <a:pos x="T6" y="T7"/>
                </a:cxn>
                <a:cxn ang="0">
                  <a:pos x="T8" y="T9"/>
                </a:cxn>
                <a:cxn ang="0">
                  <a:pos x="T10" y="T11"/>
                </a:cxn>
              </a:cxnLst>
              <a:rect l="0" t="0" r="r" b="b"/>
              <a:pathLst>
                <a:path w="65" h="59">
                  <a:moveTo>
                    <a:pt x="0" y="0"/>
                  </a:moveTo>
                  <a:lnTo>
                    <a:pt x="40" y="0"/>
                  </a:lnTo>
                  <a:lnTo>
                    <a:pt x="65" y="59"/>
                  </a:lnTo>
                  <a:lnTo>
                    <a:pt x="2"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76" name="Freeform 72">
              <a:extLst>
                <a:ext uri="{FF2B5EF4-FFF2-40B4-BE49-F238E27FC236}">
                  <a16:creationId xmlns:a16="http://schemas.microsoft.com/office/drawing/2014/main" id="{12C902E3-57FA-1033-7619-595E94003AB4}"/>
                </a:ext>
              </a:extLst>
            </p:cNvPr>
            <p:cNvSpPr>
              <a:spLocks/>
            </p:cNvSpPr>
            <p:nvPr/>
          </p:nvSpPr>
          <p:spPr bwMode="auto">
            <a:xfrm>
              <a:off x="3643" y="2861"/>
              <a:ext cx="32" cy="29"/>
            </a:xfrm>
            <a:custGeom>
              <a:avLst/>
              <a:gdLst>
                <a:gd name="T0" fmla="*/ 0 w 64"/>
                <a:gd name="T1" fmla="*/ 0 h 59"/>
                <a:gd name="T2" fmla="*/ 39 w 64"/>
                <a:gd name="T3" fmla="*/ 0 h 59"/>
                <a:gd name="T4" fmla="*/ 64 w 64"/>
                <a:gd name="T5" fmla="*/ 59 h 59"/>
                <a:gd name="T6" fmla="*/ 3 w 64"/>
                <a:gd name="T7" fmla="*/ 59 h 59"/>
                <a:gd name="T8" fmla="*/ 0 w 64"/>
                <a:gd name="T9" fmla="*/ 0 h 59"/>
                <a:gd name="T10" fmla="*/ 0 w 64"/>
                <a:gd name="T11" fmla="*/ 0 h 59"/>
              </a:gdLst>
              <a:ahLst/>
              <a:cxnLst>
                <a:cxn ang="0">
                  <a:pos x="T0" y="T1"/>
                </a:cxn>
                <a:cxn ang="0">
                  <a:pos x="T2" y="T3"/>
                </a:cxn>
                <a:cxn ang="0">
                  <a:pos x="T4" y="T5"/>
                </a:cxn>
                <a:cxn ang="0">
                  <a:pos x="T6" y="T7"/>
                </a:cxn>
                <a:cxn ang="0">
                  <a:pos x="T8" y="T9"/>
                </a:cxn>
                <a:cxn ang="0">
                  <a:pos x="T10" y="T11"/>
                </a:cxn>
              </a:cxnLst>
              <a:rect l="0" t="0" r="r" b="b"/>
              <a:pathLst>
                <a:path w="64" h="59">
                  <a:moveTo>
                    <a:pt x="0" y="0"/>
                  </a:moveTo>
                  <a:lnTo>
                    <a:pt x="39" y="0"/>
                  </a:lnTo>
                  <a:lnTo>
                    <a:pt x="64" y="59"/>
                  </a:lnTo>
                  <a:lnTo>
                    <a:pt x="3"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77" name="Freeform 73">
              <a:extLst>
                <a:ext uri="{FF2B5EF4-FFF2-40B4-BE49-F238E27FC236}">
                  <a16:creationId xmlns:a16="http://schemas.microsoft.com/office/drawing/2014/main" id="{527CD1F6-7D71-9583-54F6-330672306937}"/>
                </a:ext>
              </a:extLst>
            </p:cNvPr>
            <p:cNvSpPr>
              <a:spLocks/>
            </p:cNvSpPr>
            <p:nvPr/>
          </p:nvSpPr>
          <p:spPr bwMode="auto">
            <a:xfrm>
              <a:off x="3692" y="2859"/>
              <a:ext cx="32" cy="31"/>
            </a:xfrm>
            <a:custGeom>
              <a:avLst/>
              <a:gdLst>
                <a:gd name="T0" fmla="*/ 0 w 63"/>
                <a:gd name="T1" fmla="*/ 0 h 63"/>
                <a:gd name="T2" fmla="*/ 40 w 63"/>
                <a:gd name="T3" fmla="*/ 0 h 63"/>
                <a:gd name="T4" fmla="*/ 63 w 63"/>
                <a:gd name="T5" fmla="*/ 63 h 63"/>
                <a:gd name="T6" fmla="*/ 2 w 63"/>
                <a:gd name="T7" fmla="*/ 63 h 63"/>
                <a:gd name="T8" fmla="*/ 0 w 63"/>
                <a:gd name="T9" fmla="*/ 0 h 63"/>
                <a:gd name="T10" fmla="*/ 0 w 63"/>
                <a:gd name="T11" fmla="*/ 0 h 63"/>
              </a:gdLst>
              <a:ahLst/>
              <a:cxnLst>
                <a:cxn ang="0">
                  <a:pos x="T0" y="T1"/>
                </a:cxn>
                <a:cxn ang="0">
                  <a:pos x="T2" y="T3"/>
                </a:cxn>
                <a:cxn ang="0">
                  <a:pos x="T4" y="T5"/>
                </a:cxn>
                <a:cxn ang="0">
                  <a:pos x="T6" y="T7"/>
                </a:cxn>
                <a:cxn ang="0">
                  <a:pos x="T8" y="T9"/>
                </a:cxn>
                <a:cxn ang="0">
                  <a:pos x="T10" y="T11"/>
                </a:cxn>
              </a:cxnLst>
              <a:rect l="0" t="0" r="r" b="b"/>
              <a:pathLst>
                <a:path w="63" h="63">
                  <a:moveTo>
                    <a:pt x="0" y="0"/>
                  </a:moveTo>
                  <a:lnTo>
                    <a:pt x="40" y="0"/>
                  </a:lnTo>
                  <a:lnTo>
                    <a:pt x="63" y="63"/>
                  </a:lnTo>
                  <a:lnTo>
                    <a:pt x="2" y="63"/>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78" name="Freeform 74">
              <a:extLst>
                <a:ext uri="{FF2B5EF4-FFF2-40B4-BE49-F238E27FC236}">
                  <a16:creationId xmlns:a16="http://schemas.microsoft.com/office/drawing/2014/main" id="{132C5F5F-9EF1-6EE0-B8F3-8F099E940ABD}"/>
                </a:ext>
              </a:extLst>
            </p:cNvPr>
            <p:cNvSpPr>
              <a:spLocks/>
            </p:cNvSpPr>
            <p:nvPr/>
          </p:nvSpPr>
          <p:spPr bwMode="auto">
            <a:xfrm>
              <a:off x="3742" y="2859"/>
              <a:ext cx="32" cy="29"/>
            </a:xfrm>
            <a:custGeom>
              <a:avLst/>
              <a:gdLst>
                <a:gd name="T0" fmla="*/ 0 w 65"/>
                <a:gd name="T1" fmla="*/ 0 h 59"/>
                <a:gd name="T2" fmla="*/ 40 w 65"/>
                <a:gd name="T3" fmla="*/ 0 h 59"/>
                <a:gd name="T4" fmla="*/ 65 w 65"/>
                <a:gd name="T5" fmla="*/ 59 h 59"/>
                <a:gd name="T6" fmla="*/ 4 w 65"/>
                <a:gd name="T7" fmla="*/ 59 h 59"/>
                <a:gd name="T8" fmla="*/ 0 w 65"/>
                <a:gd name="T9" fmla="*/ 0 h 59"/>
                <a:gd name="T10" fmla="*/ 0 w 65"/>
                <a:gd name="T11" fmla="*/ 0 h 59"/>
              </a:gdLst>
              <a:ahLst/>
              <a:cxnLst>
                <a:cxn ang="0">
                  <a:pos x="T0" y="T1"/>
                </a:cxn>
                <a:cxn ang="0">
                  <a:pos x="T2" y="T3"/>
                </a:cxn>
                <a:cxn ang="0">
                  <a:pos x="T4" y="T5"/>
                </a:cxn>
                <a:cxn ang="0">
                  <a:pos x="T6" y="T7"/>
                </a:cxn>
                <a:cxn ang="0">
                  <a:pos x="T8" y="T9"/>
                </a:cxn>
                <a:cxn ang="0">
                  <a:pos x="T10" y="T11"/>
                </a:cxn>
              </a:cxnLst>
              <a:rect l="0" t="0" r="r" b="b"/>
              <a:pathLst>
                <a:path w="65" h="59">
                  <a:moveTo>
                    <a:pt x="0" y="0"/>
                  </a:moveTo>
                  <a:lnTo>
                    <a:pt x="40" y="0"/>
                  </a:lnTo>
                  <a:lnTo>
                    <a:pt x="65" y="59"/>
                  </a:lnTo>
                  <a:lnTo>
                    <a:pt x="4"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79" name="Freeform 75">
              <a:extLst>
                <a:ext uri="{FF2B5EF4-FFF2-40B4-BE49-F238E27FC236}">
                  <a16:creationId xmlns:a16="http://schemas.microsoft.com/office/drawing/2014/main" id="{D7ED7FFE-73E7-BD98-91F1-25F635747F39}"/>
                </a:ext>
              </a:extLst>
            </p:cNvPr>
            <p:cNvSpPr>
              <a:spLocks/>
            </p:cNvSpPr>
            <p:nvPr/>
          </p:nvSpPr>
          <p:spPr bwMode="auto">
            <a:xfrm>
              <a:off x="3655" y="2913"/>
              <a:ext cx="34" cy="29"/>
            </a:xfrm>
            <a:custGeom>
              <a:avLst/>
              <a:gdLst>
                <a:gd name="T0" fmla="*/ 0 w 69"/>
                <a:gd name="T1" fmla="*/ 0 h 59"/>
                <a:gd name="T2" fmla="*/ 40 w 69"/>
                <a:gd name="T3" fmla="*/ 0 h 59"/>
                <a:gd name="T4" fmla="*/ 69 w 69"/>
                <a:gd name="T5" fmla="*/ 59 h 59"/>
                <a:gd name="T6" fmla="*/ 4 w 69"/>
                <a:gd name="T7" fmla="*/ 59 h 59"/>
                <a:gd name="T8" fmla="*/ 0 w 69"/>
                <a:gd name="T9" fmla="*/ 0 h 59"/>
                <a:gd name="T10" fmla="*/ 0 w 69"/>
                <a:gd name="T11" fmla="*/ 0 h 59"/>
              </a:gdLst>
              <a:ahLst/>
              <a:cxnLst>
                <a:cxn ang="0">
                  <a:pos x="T0" y="T1"/>
                </a:cxn>
                <a:cxn ang="0">
                  <a:pos x="T2" y="T3"/>
                </a:cxn>
                <a:cxn ang="0">
                  <a:pos x="T4" y="T5"/>
                </a:cxn>
                <a:cxn ang="0">
                  <a:pos x="T6" y="T7"/>
                </a:cxn>
                <a:cxn ang="0">
                  <a:pos x="T8" y="T9"/>
                </a:cxn>
                <a:cxn ang="0">
                  <a:pos x="T10" y="T11"/>
                </a:cxn>
              </a:cxnLst>
              <a:rect l="0" t="0" r="r" b="b"/>
              <a:pathLst>
                <a:path w="69" h="59">
                  <a:moveTo>
                    <a:pt x="0" y="0"/>
                  </a:moveTo>
                  <a:lnTo>
                    <a:pt x="40" y="0"/>
                  </a:lnTo>
                  <a:lnTo>
                    <a:pt x="69" y="59"/>
                  </a:lnTo>
                  <a:lnTo>
                    <a:pt x="4"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80" name="Freeform 76">
              <a:extLst>
                <a:ext uri="{FF2B5EF4-FFF2-40B4-BE49-F238E27FC236}">
                  <a16:creationId xmlns:a16="http://schemas.microsoft.com/office/drawing/2014/main" id="{2B54B0CE-6373-20D9-73AD-10A69A0D7DA7}"/>
                </a:ext>
              </a:extLst>
            </p:cNvPr>
            <p:cNvSpPr>
              <a:spLocks/>
            </p:cNvSpPr>
            <p:nvPr/>
          </p:nvSpPr>
          <p:spPr bwMode="auto">
            <a:xfrm>
              <a:off x="3704" y="2913"/>
              <a:ext cx="32" cy="29"/>
            </a:xfrm>
            <a:custGeom>
              <a:avLst/>
              <a:gdLst>
                <a:gd name="T0" fmla="*/ 0 w 65"/>
                <a:gd name="T1" fmla="*/ 0 h 59"/>
                <a:gd name="T2" fmla="*/ 40 w 65"/>
                <a:gd name="T3" fmla="*/ 0 h 59"/>
                <a:gd name="T4" fmla="*/ 65 w 65"/>
                <a:gd name="T5" fmla="*/ 59 h 59"/>
                <a:gd name="T6" fmla="*/ 4 w 65"/>
                <a:gd name="T7" fmla="*/ 59 h 59"/>
                <a:gd name="T8" fmla="*/ 0 w 65"/>
                <a:gd name="T9" fmla="*/ 0 h 59"/>
                <a:gd name="T10" fmla="*/ 0 w 65"/>
                <a:gd name="T11" fmla="*/ 0 h 59"/>
              </a:gdLst>
              <a:ahLst/>
              <a:cxnLst>
                <a:cxn ang="0">
                  <a:pos x="T0" y="T1"/>
                </a:cxn>
                <a:cxn ang="0">
                  <a:pos x="T2" y="T3"/>
                </a:cxn>
                <a:cxn ang="0">
                  <a:pos x="T4" y="T5"/>
                </a:cxn>
                <a:cxn ang="0">
                  <a:pos x="T6" y="T7"/>
                </a:cxn>
                <a:cxn ang="0">
                  <a:pos x="T8" y="T9"/>
                </a:cxn>
                <a:cxn ang="0">
                  <a:pos x="T10" y="T11"/>
                </a:cxn>
              </a:cxnLst>
              <a:rect l="0" t="0" r="r" b="b"/>
              <a:pathLst>
                <a:path w="65" h="59">
                  <a:moveTo>
                    <a:pt x="0" y="0"/>
                  </a:moveTo>
                  <a:lnTo>
                    <a:pt x="40" y="0"/>
                  </a:lnTo>
                  <a:lnTo>
                    <a:pt x="65" y="59"/>
                  </a:lnTo>
                  <a:lnTo>
                    <a:pt x="4"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81" name="Freeform 77">
              <a:extLst>
                <a:ext uri="{FF2B5EF4-FFF2-40B4-BE49-F238E27FC236}">
                  <a16:creationId xmlns:a16="http://schemas.microsoft.com/office/drawing/2014/main" id="{05AB4469-060D-19C7-CD27-1ECFDB0FBCB1}"/>
                </a:ext>
              </a:extLst>
            </p:cNvPr>
            <p:cNvSpPr>
              <a:spLocks/>
            </p:cNvSpPr>
            <p:nvPr/>
          </p:nvSpPr>
          <p:spPr bwMode="auto">
            <a:xfrm>
              <a:off x="3754" y="2913"/>
              <a:ext cx="31" cy="29"/>
            </a:xfrm>
            <a:custGeom>
              <a:avLst/>
              <a:gdLst>
                <a:gd name="T0" fmla="*/ 0 w 63"/>
                <a:gd name="T1" fmla="*/ 0 h 59"/>
                <a:gd name="T2" fmla="*/ 40 w 63"/>
                <a:gd name="T3" fmla="*/ 0 h 59"/>
                <a:gd name="T4" fmla="*/ 63 w 63"/>
                <a:gd name="T5" fmla="*/ 59 h 59"/>
                <a:gd name="T6" fmla="*/ 2 w 63"/>
                <a:gd name="T7" fmla="*/ 59 h 59"/>
                <a:gd name="T8" fmla="*/ 0 w 63"/>
                <a:gd name="T9" fmla="*/ 0 h 59"/>
                <a:gd name="T10" fmla="*/ 0 w 63"/>
                <a:gd name="T11" fmla="*/ 0 h 59"/>
              </a:gdLst>
              <a:ahLst/>
              <a:cxnLst>
                <a:cxn ang="0">
                  <a:pos x="T0" y="T1"/>
                </a:cxn>
                <a:cxn ang="0">
                  <a:pos x="T2" y="T3"/>
                </a:cxn>
                <a:cxn ang="0">
                  <a:pos x="T4" y="T5"/>
                </a:cxn>
                <a:cxn ang="0">
                  <a:pos x="T6" y="T7"/>
                </a:cxn>
                <a:cxn ang="0">
                  <a:pos x="T8" y="T9"/>
                </a:cxn>
                <a:cxn ang="0">
                  <a:pos x="T10" y="T11"/>
                </a:cxn>
              </a:cxnLst>
              <a:rect l="0" t="0" r="r" b="b"/>
              <a:pathLst>
                <a:path w="63" h="59">
                  <a:moveTo>
                    <a:pt x="0" y="0"/>
                  </a:moveTo>
                  <a:lnTo>
                    <a:pt x="40" y="0"/>
                  </a:lnTo>
                  <a:lnTo>
                    <a:pt x="63" y="59"/>
                  </a:lnTo>
                  <a:lnTo>
                    <a:pt x="2"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82" name="Freeform 78">
              <a:extLst>
                <a:ext uri="{FF2B5EF4-FFF2-40B4-BE49-F238E27FC236}">
                  <a16:creationId xmlns:a16="http://schemas.microsoft.com/office/drawing/2014/main" id="{3D05C339-58C3-47B9-0870-C3B5B4BCA3F7}"/>
                </a:ext>
              </a:extLst>
            </p:cNvPr>
            <p:cNvSpPr>
              <a:spLocks/>
            </p:cNvSpPr>
            <p:nvPr/>
          </p:nvSpPr>
          <p:spPr bwMode="auto">
            <a:xfrm>
              <a:off x="3667" y="2965"/>
              <a:ext cx="35" cy="30"/>
            </a:xfrm>
            <a:custGeom>
              <a:avLst/>
              <a:gdLst>
                <a:gd name="T0" fmla="*/ 0 w 68"/>
                <a:gd name="T1" fmla="*/ 0 h 59"/>
                <a:gd name="T2" fmla="*/ 44 w 68"/>
                <a:gd name="T3" fmla="*/ 0 h 59"/>
                <a:gd name="T4" fmla="*/ 68 w 68"/>
                <a:gd name="T5" fmla="*/ 59 h 59"/>
                <a:gd name="T6" fmla="*/ 4 w 68"/>
                <a:gd name="T7" fmla="*/ 59 h 59"/>
                <a:gd name="T8" fmla="*/ 0 w 68"/>
                <a:gd name="T9" fmla="*/ 0 h 59"/>
                <a:gd name="T10" fmla="*/ 0 w 68"/>
                <a:gd name="T11" fmla="*/ 0 h 59"/>
              </a:gdLst>
              <a:ahLst/>
              <a:cxnLst>
                <a:cxn ang="0">
                  <a:pos x="T0" y="T1"/>
                </a:cxn>
                <a:cxn ang="0">
                  <a:pos x="T2" y="T3"/>
                </a:cxn>
                <a:cxn ang="0">
                  <a:pos x="T4" y="T5"/>
                </a:cxn>
                <a:cxn ang="0">
                  <a:pos x="T6" y="T7"/>
                </a:cxn>
                <a:cxn ang="0">
                  <a:pos x="T8" y="T9"/>
                </a:cxn>
                <a:cxn ang="0">
                  <a:pos x="T10" y="T11"/>
                </a:cxn>
              </a:cxnLst>
              <a:rect l="0" t="0" r="r" b="b"/>
              <a:pathLst>
                <a:path w="68" h="59">
                  <a:moveTo>
                    <a:pt x="0" y="0"/>
                  </a:moveTo>
                  <a:lnTo>
                    <a:pt x="44" y="0"/>
                  </a:lnTo>
                  <a:lnTo>
                    <a:pt x="68" y="59"/>
                  </a:lnTo>
                  <a:lnTo>
                    <a:pt x="4"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83" name="Freeform 79">
              <a:extLst>
                <a:ext uri="{FF2B5EF4-FFF2-40B4-BE49-F238E27FC236}">
                  <a16:creationId xmlns:a16="http://schemas.microsoft.com/office/drawing/2014/main" id="{425D77CA-ECC9-42E9-8DF3-3890EDEF9F59}"/>
                </a:ext>
              </a:extLst>
            </p:cNvPr>
            <p:cNvSpPr>
              <a:spLocks/>
            </p:cNvSpPr>
            <p:nvPr/>
          </p:nvSpPr>
          <p:spPr bwMode="auto">
            <a:xfrm>
              <a:off x="3717" y="2965"/>
              <a:ext cx="33" cy="30"/>
            </a:xfrm>
            <a:custGeom>
              <a:avLst/>
              <a:gdLst>
                <a:gd name="T0" fmla="*/ 0 w 66"/>
                <a:gd name="T1" fmla="*/ 0 h 59"/>
                <a:gd name="T2" fmla="*/ 38 w 66"/>
                <a:gd name="T3" fmla="*/ 0 h 59"/>
                <a:gd name="T4" fmla="*/ 66 w 66"/>
                <a:gd name="T5" fmla="*/ 59 h 59"/>
                <a:gd name="T6" fmla="*/ 2 w 66"/>
                <a:gd name="T7" fmla="*/ 59 h 59"/>
                <a:gd name="T8" fmla="*/ 0 w 66"/>
                <a:gd name="T9" fmla="*/ 0 h 59"/>
                <a:gd name="T10" fmla="*/ 0 w 66"/>
                <a:gd name="T11" fmla="*/ 0 h 59"/>
              </a:gdLst>
              <a:ahLst/>
              <a:cxnLst>
                <a:cxn ang="0">
                  <a:pos x="T0" y="T1"/>
                </a:cxn>
                <a:cxn ang="0">
                  <a:pos x="T2" y="T3"/>
                </a:cxn>
                <a:cxn ang="0">
                  <a:pos x="T4" y="T5"/>
                </a:cxn>
                <a:cxn ang="0">
                  <a:pos x="T6" y="T7"/>
                </a:cxn>
                <a:cxn ang="0">
                  <a:pos x="T8" y="T9"/>
                </a:cxn>
                <a:cxn ang="0">
                  <a:pos x="T10" y="T11"/>
                </a:cxn>
              </a:cxnLst>
              <a:rect l="0" t="0" r="r" b="b"/>
              <a:pathLst>
                <a:path w="66" h="59">
                  <a:moveTo>
                    <a:pt x="0" y="0"/>
                  </a:moveTo>
                  <a:lnTo>
                    <a:pt x="38" y="0"/>
                  </a:lnTo>
                  <a:lnTo>
                    <a:pt x="66" y="59"/>
                  </a:lnTo>
                  <a:lnTo>
                    <a:pt x="2"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84" name="Freeform 80">
              <a:extLst>
                <a:ext uri="{FF2B5EF4-FFF2-40B4-BE49-F238E27FC236}">
                  <a16:creationId xmlns:a16="http://schemas.microsoft.com/office/drawing/2014/main" id="{1EF6096E-854A-F1BC-6779-4F49CB03880C}"/>
                </a:ext>
              </a:extLst>
            </p:cNvPr>
            <p:cNvSpPr>
              <a:spLocks/>
            </p:cNvSpPr>
            <p:nvPr/>
          </p:nvSpPr>
          <p:spPr bwMode="auto">
            <a:xfrm>
              <a:off x="3765" y="2965"/>
              <a:ext cx="35" cy="30"/>
            </a:xfrm>
            <a:custGeom>
              <a:avLst/>
              <a:gdLst>
                <a:gd name="T0" fmla="*/ 0 w 68"/>
                <a:gd name="T1" fmla="*/ 0 h 59"/>
                <a:gd name="T2" fmla="*/ 40 w 68"/>
                <a:gd name="T3" fmla="*/ 0 h 59"/>
                <a:gd name="T4" fmla="*/ 68 w 68"/>
                <a:gd name="T5" fmla="*/ 59 h 59"/>
                <a:gd name="T6" fmla="*/ 4 w 68"/>
                <a:gd name="T7" fmla="*/ 59 h 59"/>
                <a:gd name="T8" fmla="*/ 0 w 68"/>
                <a:gd name="T9" fmla="*/ 0 h 59"/>
                <a:gd name="T10" fmla="*/ 0 w 68"/>
                <a:gd name="T11" fmla="*/ 0 h 59"/>
              </a:gdLst>
              <a:ahLst/>
              <a:cxnLst>
                <a:cxn ang="0">
                  <a:pos x="T0" y="T1"/>
                </a:cxn>
                <a:cxn ang="0">
                  <a:pos x="T2" y="T3"/>
                </a:cxn>
                <a:cxn ang="0">
                  <a:pos x="T4" y="T5"/>
                </a:cxn>
                <a:cxn ang="0">
                  <a:pos x="T6" y="T7"/>
                </a:cxn>
                <a:cxn ang="0">
                  <a:pos x="T8" y="T9"/>
                </a:cxn>
                <a:cxn ang="0">
                  <a:pos x="T10" y="T11"/>
                </a:cxn>
              </a:cxnLst>
              <a:rect l="0" t="0" r="r" b="b"/>
              <a:pathLst>
                <a:path w="68" h="59">
                  <a:moveTo>
                    <a:pt x="0" y="0"/>
                  </a:moveTo>
                  <a:lnTo>
                    <a:pt x="40" y="0"/>
                  </a:lnTo>
                  <a:lnTo>
                    <a:pt x="68" y="59"/>
                  </a:lnTo>
                  <a:lnTo>
                    <a:pt x="4"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85" name="Freeform 81">
              <a:extLst>
                <a:ext uri="{FF2B5EF4-FFF2-40B4-BE49-F238E27FC236}">
                  <a16:creationId xmlns:a16="http://schemas.microsoft.com/office/drawing/2014/main" id="{C2B22566-F321-6247-7F69-0A4410D21FA1}"/>
                </a:ext>
              </a:extLst>
            </p:cNvPr>
            <p:cNvSpPr>
              <a:spLocks/>
            </p:cNvSpPr>
            <p:nvPr/>
          </p:nvSpPr>
          <p:spPr bwMode="auto">
            <a:xfrm>
              <a:off x="3680" y="3019"/>
              <a:ext cx="34" cy="29"/>
            </a:xfrm>
            <a:custGeom>
              <a:avLst/>
              <a:gdLst>
                <a:gd name="T0" fmla="*/ 0 w 68"/>
                <a:gd name="T1" fmla="*/ 0 h 57"/>
                <a:gd name="T2" fmla="*/ 43 w 68"/>
                <a:gd name="T3" fmla="*/ 0 h 57"/>
                <a:gd name="T4" fmla="*/ 68 w 68"/>
                <a:gd name="T5" fmla="*/ 57 h 57"/>
                <a:gd name="T6" fmla="*/ 3 w 68"/>
                <a:gd name="T7" fmla="*/ 57 h 57"/>
                <a:gd name="T8" fmla="*/ 0 w 68"/>
                <a:gd name="T9" fmla="*/ 0 h 57"/>
                <a:gd name="T10" fmla="*/ 0 w 68"/>
                <a:gd name="T11" fmla="*/ 0 h 57"/>
              </a:gdLst>
              <a:ahLst/>
              <a:cxnLst>
                <a:cxn ang="0">
                  <a:pos x="T0" y="T1"/>
                </a:cxn>
                <a:cxn ang="0">
                  <a:pos x="T2" y="T3"/>
                </a:cxn>
                <a:cxn ang="0">
                  <a:pos x="T4" y="T5"/>
                </a:cxn>
                <a:cxn ang="0">
                  <a:pos x="T6" y="T7"/>
                </a:cxn>
                <a:cxn ang="0">
                  <a:pos x="T8" y="T9"/>
                </a:cxn>
                <a:cxn ang="0">
                  <a:pos x="T10" y="T11"/>
                </a:cxn>
              </a:cxnLst>
              <a:rect l="0" t="0" r="r" b="b"/>
              <a:pathLst>
                <a:path w="68" h="57">
                  <a:moveTo>
                    <a:pt x="0" y="0"/>
                  </a:moveTo>
                  <a:lnTo>
                    <a:pt x="43" y="0"/>
                  </a:lnTo>
                  <a:lnTo>
                    <a:pt x="68" y="57"/>
                  </a:lnTo>
                  <a:lnTo>
                    <a:pt x="3" y="57"/>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86" name="Freeform 82">
              <a:extLst>
                <a:ext uri="{FF2B5EF4-FFF2-40B4-BE49-F238E27FC236}">
                  <a16:creationId xmlns:a16="http://schemas.microsoft.com/office/drawing/2014/main" id="{611C70F2-D944-90CA-4275-CB0849D38789}"/>
                </a:ext>
              </a:extLst>
            </p:cNvPr>
            <p:cNvSpPr>
              <a:spLocks/>
            </p:cNvSpPr>
            <p:nvPr/>
          </p:nvSpPr>
          <p:spPr bwMode="auto">
            <a:xfrm>
              <a:off x="3729" y="3017"/>
              <a:ext cx="34" cy="31"/>
            </a:xfrm>
            <a:custGeom>
              <a:avLst/>
              <a:gdLst>
                <a:gd name="T0" fmla="*/ 0 w 67"/>
                <a:gd name="T1" fmla="*/ 0 h 61"/>
                <a:gd name="T2" fmla="*/ 40 w 67"/>
                <a:gd name="T3" fmla="*/ 0 h 61"/>
                <a:gd name="T4" fmla="*/ 67 w 67"/>
                <a:gd name="T5" fmla="*/ 61 h 61"/>
                <a:gd name="T6" fmla="*/ 2 w 67"/>
                <a:gd name="T7" fmla="*/ 61 h 61"/>
                <a:gd name="T8" fmla="*/ 0 w 67"/>
                <a:gd name="T9" fmla="*/ 0 h 61"/>
                <a:gd name="T10" fmla="*/ 0 w 67"/>
                <a:gd name="T11" fmla="*/ 0 h 61"/>
              </a:gdLst>
              <a:ahLst/>
              <a:cxnLst>
                <a:cxn ang="0">
                  <a:pos x="T0" y="T1"/>
                </a:cxn>
                <a:cxn ang="0">
                  <a:pos x="T2" y="T3"/>
                </a:cxn>
                <a:cxn ang="0">
                  <a:pos x="T4" y="T5"/>
                </a:cxn>
                <a:cxn ang="0">
                  <a:pos x="T6" y="T7"/>
                </a:cxn>
                <a:cxn ang="0">
                  <a:pos x="T8" y="T9"/>
                </a:cxn>
                <a:cxn ang="0">
                  <a:pos x="T10" y="T11"/>
                </a:cxn>
              </a:cxnLst>
              <a:rect l="0" t="0" r="r" b="b"/>
              <a:pathLst>
                <a:path w="67" h="61">
                  <a:moveTo>
                    <a:pt x="0" y="0"/>
                  </a:moveTo>
                  <a:lnTo>
                    <a:pt x="40" y="0"/>
                  </a:lnTo>
                  <a:lnTo>
                    <a:pt x="67" y="61"/>
                  </a:lnTo>
                  <a:lnTo>
                    <a:pt x="2" y="61"/>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87" name="Freeform 83">
              <a:extLst>
                <a:ext uri="{FF2B5EF4-FFF2-40B4-BE49-F238E27FC236}">
                  <a16:creationId xmlns:a16="http://schemas.microsoft.com/office/drawing/2014/main" id="{D7466930-E1D7-E11B-281A-4F3F8F963D86}"/>
                </a:ext>
              </a:extLst>
            </p:cNvPr>
            <p:cNvSpPr>
              <a:spLocks/>
            </p:cNvSpPr>
            <p:nvPr/>
          </p:nvSpPr>
          <p:spPr bwMode="auto">
            <a:xfrm>
              <a:off x="3778" y="3017"/>
              <a:ext cx="34" cy="30"/>
            </a:xfrm>
            <a:custGeom>
              <a:avLst/>
              <a:gdLst>
                <a:gd name="T0" fmla="*/ 0 w 69"/>
                <a:gd name="T1" fmla="*/ 0 h 59"/>
                <a:gd name="T2" fmla="*/ 40 w 69"/>
                <a:gd name="T3" fmla="*/ 0 h 59"/>
                <a:gd name="T4" fmla="*/ 69 w 69"/>
                <a:gd name="T5" fmla="*/ 59 h 59"/>
                <a:gd name="T6" fmla="*/ 4 w 69"/>
                <a:gd name="T7" fmla="*/ 59 h 59"/>
                <a:gd name="T8" fmla="*/ 0 w 69"/>
                <a:gd name="T9" fmla="*/ 0 h 59"/>
                <a:gd name="T10" fmla="*/ 0 w 69"/>
                <a:gd name="T11" fmla="*/ 0 h 59"/>
              </a:gdLst>
              <a:ahLst/>
              <a:cxnLst>
                <a:cxn ang="0">
                  <a:pos x="T0" y="T1"/>
                </a:cxn>
                <a:cxn ang="0">
                  <a:pos x="T2" y="T3"/>
                </a:cxn>
                <a:cxn ang="0">
                  <a:pos x="T4" y="T5"/>
                </a:cxn>
                <a:cxn ang="0">
                  <a:pos x="T6" y="T7"/>
                </a:cxn>
                <a:cxn ang="0">
                  <a:pos x="T8" y="T9"/>
                </a:cxn>
                <a:cxn ang="0">
                  <a:pos x="T10" y="T11"/>
                </a:cxn>
              </a:cxnLst>
              <a:rect l="0" t="0" r="r" b="b"/>
              <a:pathLst>
                <a:path w="69" h="59">
                  <a:moveTo>
                    <a:pt x="0" y="0"/>
                  </a:moveTo>
                  <a:lnTo>
                    <a:pt x="40" y="0"/>
                  </a:lnTo>
                  <a:lnTo>
                    <a:pt x="69" y="59"/>
                  </a:lnTo>
                  <a:lnTo>
                    <a:pt x="4"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88" name="Freeform 84">
              <a:extLst>
                <a:ext uri="{FF2B5EF4-FFF2-40B4-BE49-F238E27FC236}">
                  <a16:creationId xmlns:a16="http://schemas.microsoft.com/office/drawing/2014/main" id="{AE46BF41-25F4-AC7D-1447-F0A8CD3C80B8}"/>
                </a:ext>
              </a:extLst>
            </p:cNvPr>
            <p:cNvSpPr>
              <a:spLocks/>
            </p:cNvSpPr>
            <p:nvPr/>
          </p:nvSpPr>
          <p:spPr bwMode="auto">
            <a:xfrm>
              <a:off x="3692" y="3072"/>
              <a:ext cx="33" cy="29"/>
            </a:xfrm>
            <a:custGeom>
              <a:avLst/>
              <a:gdLst>
                <a:gd name="T0" fmla="*/ 0 w 67"/>
                <a:gd name="T1" fmla="*/ 0 h 59"/>
                <a:gd name="T2" fmla="*/ 44 w 67"/>
                <a:gd name="T3" fmla="*/ 0 h 59"/>
                <a:gd name="T4" fmla="*/ 67 w 67"/>
                <a:gd name="T5" fmla="*/ 59 h 59"/>
                <a:gd name="T6" fmla="*/ 6 w 67"/>
                <a:gd name="T7" fmla="*/ 59 h 59"/>
                <a:gd name="T8" fmla="*/ 0 w 67"/>
                <a:gd name="T9" fmla="*/ 0 h 59"/>
                <a:gd name="T10" fmla="*/ 0 w 67"/>
                <a:gd name="T11" fmla="*/ 0 h 59"/>
              </a:gdLst>
              <a:ahLst/>
              <a:cxnLst>
                <a:cxn ang="0">
                  <a:pos x="T0" y="T1"/>
                </a:cxn>
                <a:cxn ang="0">
                  <a:pos x="T2" y="T3"/>
                </a:cxn>
                <a:cxn ang="0">
                  <a:pos x="T4" y="T5"/>
                </a:cxn>
                <a:cxn ang="0">
                  <a:pos x="T6" y="T7"/>
                </a:cxn>
                <a:cxn ang="0">
                  <a:pos x="T8" y="T9"/>
                </a:cxn>
                <a:cxn ang="0">
                  <a:pos x="T10" y="T11"/>
                </a:cxn>
              </a:cxnLst>
              <a:rect l="0" t="0" r="r" b="b"/>
              <a:pathLst>
                <a:path w="67" h="59">
                  <a:moveTo>
                    <a:pt x="0" y="0"/>
                  </a:moveTo>
                  <a:lnTo>
                    <a:pt x="44" y="0"/>
                  </a:lnTo>
                  <a:lnTo>
                    <a:pt x="67" y="59"/>
                  </a:lnTo>
                  <a:lnTo>
                    <a:pt x="6"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89" name="Freeform 85">
              <a:extLst>
                <a:ext uri="{FF2B5EF4-FFF2-40B4-BE49-F238E27FC236}">
                  <a16:creationId xmlns:a16="http://schemas.microsoft.com/office/drawing/2014/main" id="{8FB0B353-FE40-F192-9CCA-A861B671287C}"/>
                </a:ext>
              </a:extLst>
            </p:cNvPr>
            <p:cNvSpPr>
              <a:spLocks/>
            </p:cNvSpPr>
            <p:nvPr/>
          </p:nvSpPr>
          <p:spPr bwMode="auto">
            <a:xfrm>
              <a:off x="3742" y="3072"/>
              <a:ext cx="33" cy="29"/>
            </a:xfrm>
            <a:custGeom>
              <a:avLst/>
              <a:gdLst>
                <a:gd name="T0" fmla="*/ 0 w 67"/>
                <a:gd name="T1" fmla="*/ 0 h 59"/>
                <a:gd name="T2" fmla="*/ 40 w 67"/>
                <a:gd name="T3" fmla="*/ 0 h 59"/>
                <a:gd name="T4" fmla="*/ 67 w 67"/>
                <a:gd name="T5" fmla="*/ 59 h 59"/>
                <a:gd name="T6" fmla="*/ 4 w 67"/>
                <a:gd name="T7" fmla="*/ 59 h 59"/>
                <a:gd name="T8" fmla="*/ 0 w 67"/>
                <a:gd name="T9" fmla="*/ 0 h 59"/>
                <a:gd name="T10" fmla="*/ 0 w 67"/>
                <a:gd name="T11" fmla="*/ 0 h 59"/>
              </a:gdLst>
              <a:ahLst/>
              <a:cxnLst>
                <a:cxn ang="0">
                  <a:pos x="T0" y="T1"/>
                </a:cxn>
                <a:cxn ang="0">
                  <a:pos x="T2" y="T3"/>
                </a:cxn>
                <a:cxn ang="0">
                  <a:pos x="T4" y="T5"/>
                </a:cxn>
                <a:cxn ang="0">
                  <a:pos x="T6" y="T7"/>
                </a:cxn>
                <a:cxn ang="0">
                  <a:pos x="T8" y="T9"/>
                </a:cxn>
                <a:cxn ang="0">
                  <a:pos x="T10" y="T11"/>
                </a:cxn>
              </a:cxnLst>
              <a:rect l="0" t="0" r="r" b="b"/>
              <a:pathLst>
                <a:path w="67" h="59">
                  <a:moveTo>
                    <a:pt x="0" y="0"/>
                  </a:moveTo>
                  <a:lnTo>
                    <a:pt x="40" y="0"/>
                  </a:lnTo>
                  <a:lnTo>
                    <a:pt x="67" y="59"/>
                  </a:lnTo>
                  <a:lnTo>
                    <a:pt x="4"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90" name="Freeform 86">
              <a:extLst>
                <a:ext uri="{FF2B5EF4-FFF2-40B4-BE49-F238E27FC236}">
                  <a16:creationId xmlns:a16="http://schemas.microsoft.com/office/drawing/2014/main" id="{7817F044-EA41-44CA-F35C-3F428ECCA4D2}"/>
                </a:ext>
              </a:extLst>
            </p:cNvPr>
            <p:cNvSpPr>
              <a:spLocks/>
            </p:cNvSpPr>
            <p:nvPr/>
          </p:nvSpPr>
          <p:spPr bwMode="auto">
            <a:xfrm>
              <a:off x="3790" y="3072"/>
              <a:ext cx="34" cy="29"/>
            </a:xfrm>
            <a:custGeom>
              <a:avLst/>
              <a:gdLst>
                <a:gd name="T0" fmla="*/ 0 w 69"/>
                <a:gd name="T1" fmla="*/ 0 h 59"/>
                <a:gd name="T2" fmla="*/ 40 w 69"/>
                <a:gd name="T3" fmla="*/ 0 h 59"/>
                <a:gd name="T4" fmla="*/ 69 w 69"/>
                <a:gd name="T5" fmla="*/ 59 h 59"/>
                <a:gd name="T6" fmla="*/ 4 w 69"/>
                <a:gd name="T7" fmla="*/ 59 h 59"/>
                <a:gd name="T8" fmla="*/ 0 w 69"/>
                <a:gd name="T9" fmla="*/ 0 h 59"/>
                <a:gd name="T10" fmla="*/ 0 w 69"/>
                <a:gd name="T11" fmla="*/ 0 h 59"/>
              </a:gdLst>
              <a:ahLst/>
              <a:cxnLst>
                <a:cxn ang="0">
                  <a:pos x="T0" y="T1"/>
                </a:cxn>
                <a:cxn ang="0">
                  <a:pos x="T2" y="T3"/>
                </a:cxn>
                <a:cxn ang="0">
                  <a:pos x="T4" y="T5"/>
                </a:cxn>
                <a:cxn ang="0">
                  <a:pos x="T6" y="T7"/>
                </a:cxn>
                <a:cxn ang="0">
                  <a:pos x="T8" y="T9"/>
                </a:cxn>
                <a:cxn ang="0">
                  <a:pos x="T10" y="T11"/>
                </a:cxn>
              </a:cxnLst>
              <a:rect l="0" t="0" r="r" b="b"/>
              <a:pathLst>
                <a:path w="69" h="59">
                  <a:moveTo>
                    <a:pt x="0" y="0"/>
                  </a:moveTo>
                  <a:lnTo>
                    <a:pt x="40" y="0"/>
                  </a:lnTo>
                  <a:lnTo>
                    <a:pt x="69" y="59"/>
                  </a:lnTo>
                  <a:lnTo>
                    <a:pt x="4" y="59"/>
                  </a:lnTo>
                  <a:lnTo>
                    <a:pt x="0" y="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91" name="Freeform 87">
              <a:extLst>
                <a:ext uri="{FF2B5EF4-FFF2-40B4-BE49-F238E27FC236}">
                  <a16:creationId xmlns:a16="http://schemas.microsoft.com/office/drawing/2014/main" id="{433AD36D-FE23-2714-AE87-1A0869C5DCDD}"/>
                </a:ext>
              </a:extLst>
            </p:cNvPr>
            <p:cNvSpPr>
              <a:spLocks/>
            </p:cNvSpPr>
            <p:nvPr/>
          </p:nvSpPr>
          <p:spPr bwMode="auto">
            <a:xfrm>
              <a:off x="4708" y="2100"/>
              <a:ext cx="20" cy="30"/>
            </a:xfrm>
            <a:custGeom>
              <a:avLst/>
              <a:gdLst>
                <a:gd name="T0" fmla="*/ 4 w 40"/>
                <a:gd name="T1" fmla="*/ 0 h 59"/>
                <a:gd name="T2" fmla="*/ 40 w 40"/>
                <a:gd name="T3" fmla="*/ 2 h 59"/>
                <a:gd name="T4" fmla="*/ 40 w 40"/>
                <a:gd name="T5" fmla="*/ 59 h 59"/>
                <a:gd name="T6" fmla="*/ 0 w 40"/>
                <a:gd name="T7" fmla="*/ 59 h 59"/>
                <a:gd name="T8" fmla="*/ 4 w 40"/>
                <a:gd name="T9" fmla="*/ 0 h 59"/>
                <a:gd name="T10" fmla="*/ 4 w 40"/>
                <a:gd name="T11" fmla="*/ 0 h 59"/>
              </a:gdLst>
              <a:ahLst/>
              <a:cxnLst>
                <a:cxn ang="0">
                  <a:pos x="T0" y="T1"/>
                </a:cxn>
                <a:cxn ang="0">
                  <a:pos x="T2" y="T3"/>
                </a:cxn>
                <a:cxn ang="0">
                  <a:pos x="T4" y="T5"/>
                </a:cxn>
                <a:cxn ang="0">
                  <a:pos x="T6" y="T7"/>
                </a:cxn>
                <a:cxn ang="0">
                  <a:pos x="T8" y="T9"/>
                </a:cxn>
                <a:cxn ang="0">
                  <a:pos x="T10" y="T11"/>
                </a:cxn>
              </a:cxnLst>
              <a:rect l="0" t="0" r="r" b="b"/>
              <a:pathLst>
                <a:path w="40" h="59">
                  <a:moveTo>
                    <a:pt x="4" y="0"/>
                  </a:moveTo>
                  <a:lnTo>
                    <a:pt x="40" y="2"/>
                  </a:lnTo>
                  <a:lnTo>
                    <a:pt x="40" y="59"/>
                  </a:lnTo>
                  <a:lnTo>
                    <a:pt x="0" y="59"/>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92" name="Freeform 88">
              <a:extLst>
                <a:ext uri="{FF2B5EF4-FFF2-40B4-BE49-F238E27FC236}">
                  <a16:creationId xmlns:a16="http://schemas.microsoft.com/office/drawing/2014/main" id="{B773396A-7D03-E69A-F1B7-48E37DD2EAC4}"/>
                </a:ext>
              </a:extLst>
            </p:cNvPr>
            <p:cNvSpPr>
              <a:spLocks/>
            </p:cNvSpPr>
            <p:nvPr/>
          </p:nvSpPr>
          <p:spPr bwMode="auto">
            <a:xfrm>
              <a:off x="4739" y="2103"/>
              <a:ext cx="21" cy="28"/>
            </a:xfrm>
            <a:custGeom>
              <a:avLst/>
              <a:gdLst>
                <a:gd name="T0" fmla="*/ 8 w 44"/>
                <a:gd name="T1" fmla="*/ 0 h 57"/>
                <a:gd name="T2" fmla="*/ 40 w 44"/>
                <a:gd name="T3" fmla="*/ 6 h 57"/>
                <a:gd name="T4" fmla="*/ 44 w 44"/>
                <a:gd name="T5" fmla="*/ 57 h 57"/>
                <a:gd name="T6" fmla="*/ 0 w 44"/>
                <a:gd name="T7" fmla="*/ 57 h 57"/>
                <a:gd name="T8" fmla="*/ 8 w 44"/>
                <a:gd name="T9" fmla="*/ 0 h 57"/>
                <a:gd name="T10" fmla="*/ 8 w 44"/>
                <a:gd name="T11" fmla="*/ 0 h 57"/>
              </a:gdLst>
              <a:ahLst/>
              <a:cxnLst>
                <a:cxn ang="0">
                  <a:pos x="T0" y="T1"/>
                </a:cxn>
                <a:cxn ang="0">
                  <a:pos x="T2" y="T3"/>
                </a:cxn>
                <a:cxn ang="0">
                  <a:pos x="T4" y="T5"/>
                </a:cxn>
                <a:cxn ang="0">
                  <a:pos x="T6" y="T7"/>
                </a:cxn>
                <a:cxn ang="0">
                  <a:pos x="T8" y="T9"/>
                </a:cxn>
                <a:cxn ang="0">
                  <a:pos x="T10" y="T11"/>
                </a:cxn>
              </a:cxnLst>
              <a:rect l="0" t="0" r="r" b="b"/>
              <a:pathLst>
                <a:path w="44" h="57">
                  <a:moveTo>
                    <a:pt x="8" y="0"/>
                  </a:moveTo>
                  <a:lnTo>
                    <a:pt x="40" y="6"/>
                  </a:lnTo>
                  <a:lnTo>
                    <a:pt x="44" y="57"/>
                  </a:lnTo>
                  <a:lnTo>
                    <a:pt x="0" y="57"/>
                  </a:lnTo>
                  <a:lnTo>
                    <a:pt x="8" y="0"/>
                  </a:lnTo>
                  <a:lnTo>
                    <a:pt x="8"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93" name="Freeform 89">
              <a:extLst>
                <a:ext uri="{FF2B5EF4-FFF2-40B4-BE49-F238E27FC236}">
                  <a16:creationId xmlns:a16="http://schemas.microsoft.com/office/drawing/2014/main" id="{54F069E2-8723-DCC3-F721-ADE1310B1B66}"/>
                </a:ext>
              </a:extLst>
            </p:cNvPr>
            <p:cNvSpPr>
              <a:spLocks/>
            </p:cNvSpPr>
            <p:nvPr/>
          </p:nvSpPr>
          <p:spPr bwMode="auto">
            <a:xfrm>
              <a:off x="4771" y="2106"/>
              <a:ext cx="22" cy="29"/>
            </a:xfrm>
            <a:custGeom>
              <a:avLst/>
              <a:gdLst>
                <a:gd name="T0" fmla="*/ 2 w 44"/>
                <a:gd name="T1" fmla="*/ 0 h 59"/>
                <a:gd name="T2" fmla="*/ 40 w 44"/>
                <a:gd name="T3" fmla="*/ 7 h 59"/>
                <a:gd name="T4" fmla="*/ 44 w 44"/>
                <a:gd name="T5" fmla="*/ 59 h 59"/>
                <a:gd name="T6" fmla="*/ 0 w 44"/>
                <a:gd name="T7" fmla="*/ 59 h 59"/>
                <a:gd name="T8" fmla="*/ 2 w 44"/>
                <a:gd name="T9" fmla="*/ 0 h 59"/>
                <a:gd name="T10" fmla="*/ 2 w 44"/>
                <a:gd name="T11" fmla="*/ 0 h 59"/>
              </a:gdLst>
              <a:ahLst/>
              <a:cxnLst>
                <a:cxn ang="0">
                  <a:pos x="T0" y="T1"/>
                </a:cxn>
                <a:cxn ang="0">
                  <a:pos x="T2" y="T3"/>
                </a:cxn>
                <a:cxn ang="0">
                  <a:pos x="T4" y="T5"/>
                </a:cxn>
                <a:cxn ang="0">
                  <a:pos x="T6" y="T7"/>
                </a:cxn>
                <a:cxn ang="0">
                  <a:pos x="T8" y="T9"/>
                </a:cxn>
                <a:cxn ang="0">
                  <a:pos x="T10" y="T11"/>
                </a:cxn>
              </a:cxnLst>
              <a:rect l="0" t="0" r="r" b="b"/>
              <a:pathLst>
                <a:path w="44" h="59">
                  <a:moveTo>
                    <a:pt x="2" y="0"/>
                  </a:moveTo>
                  <a:lnTo>
                    <a:pt x="40" y="7"/>
                  </a:lnTo>
                  <a:lnTo>
                    <a:pt x="44" y="59"/>
                  </a:lnTo>
                  <a:lnTo>
                    <a:pt x="0" y="59"/>
                  </a:lnTo>
                  <a:lnTo>
                    <a:pt x="2" y="0"/>
                  </a:lnTo>
                  <a:lnTo>
                    <a:pt x="2"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94" name="Freeform 90">
              <a:extLst>
                <a:ext uri="{FF2B5EF4-FFF2-40B4-BE49-F238E27FC236}">
                  <a16:creationId xmlns:a16="http://schemas.microsoft.com/office/drawing/2014/main" id="{3719A0BE-735D-6B67-5C5A-2D814A2C5702}"/>
                </a:ext>
              </a:extLst>
            </p:cNvPr>
            <p:cNvSpPr>
              <a:spLocks/>
            </p:cNvSpPr>
            <p:nvPr/>
          </p:nvSpPr>
          <p:spPr bwMode="auto">
            <a:xfrm>
              <a:off x="4803" y="2110"/>
              <a:ext cx="20" cy="30"/>
            </a:xfrm>
            <a:custGeom>
              <a:avLst/>
              <a:gdLst>
                <a:gd name="T0" fmla="*/ 2 w 40"/>
                <a:gd name="T1" fmla="*/ 0 h 61"/>
                <a:gd name="T2" fmla="*/ 40 w 40"/>
                <a:gd name="T3" fmla="*/ 4 h 61"/>
                <a:gd name="T4" fmla="*/ 40 w 40"/>
                <a:gd name="T5" fmla="*/ 61 h 61"/>
                <a:gd name="T6" fmla="*/ 0 w 40"/>
                <a:gd name="T7" fmla="*/ 61 h 61"/>
                <a:gd name="T8" fmla="*/ 2 w 40"/>
                <a:gd name="T9" fmla="*/ 0 h 61"/>
                <a:gd name="T10" fmla="*/ 2 w 40"/>
                <a:gd name="T11" fmla="*/ 0 h 61"/>
              </a:gdLst>
              <a:ahLst/>
              <a:cxnLst>
                <a:cxn ang="0">
                  <a:pos x="T0" y="T1"/>
                </a:cxn>
                <a:cxn ang="0">
                  <a:pos x="T2" y="T3"/>
                </a:cxn>
                <a:cxn ang="0">
                  <a:pos x="T4" y="T5"/>
                </a:cxn>
                <a:cxn ang="0">
                  <a:pos x="T6" y="T7"/>
                </a:cxn>
                <a:cxn ang="0">
                  <a:pos x="T8" y="T9"/>
                </a:cxn>
                <a:cxn ang="0">
                  <a:pos x="T10" y="T11"/>
                </a:cxn>
              </a:cxnLst>
              <a:rect l="0" t="0" r="r" b="b"/>
              <a:pathLst>
                <a:path w="40" h="61">
                  <a:moveTo>
                    <a:pt x="2" y="0"/>
                  </a:moveTo>
                  <a:lnTo>
                    <a:pt x="40" y="4"/>
                  </a:lnTo>
                  <a:lnTo>
                    <a:pt x="40" y="61"/>
                  </a:lnTo>
                  <a:lnTo>
                    <a:pt x="0" y="61"/>
                  </a:lnTo>
                  <a:lnTo>
                    <a:pt x="2" y="0"/>
                  </a:lnTo>
                  <a:lnTo>
                    <a:pt x="2"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95" name="Freeform 91">
              <a:extLst>
                <a:ext uri="{FF2B5EF4-FFF2-40B4-BE49-F238E27FC236}">
                  <a16:creationId xmlns:a16="http://schemas.microsoft.com/office/drawing/2014/main" id="{438A9C79-62CF-145E-DE82-764E51304C59}"/>
                </a:ext>
              </a:extLst>
            </p:cNvPr>
            <p:cNvSpPr>
              <a:spLocks/>
            </p:cNvSpPr>
            <p:nvPr/>
          </p:nvSpPr>
          <p:spPr bwMode="auto">
            <a:xfrm>
              <a:off x="4716" y="2150"/>
              <a:ext cx="22" cy="28"/>
            </a:xfrm>
            <a:custGeom>
              <a:avLst/>
              <a:gdLst>
                <a:gd name="T0" fmla="*/ 5 w 43"/>
                <a:gd name="T1" fmla="*/ 0 h 57"/>
                <a:gd name="T2" fmla="*/ 43 w 43"/>
                <a:gd name="T3" fmla="*/ 2 h 57"/>
                <a:gd name="T4" fmla="*/ 43 w 43"/>
                <a:gd name="T5" fmla="*/ 57 h 57"/>
                <a:gd name="T6" fmla="*/ 0 w 43"/>
                <a:gd name="T7" fmla="*/ 57 h 57"/>
                <a:gd name="T8" fmla="*/ 5 w 43"/>
                <a:gd name="T9" fmla="*/ 0 h 57"/>
                <a:gd name="T10" fmla="*/ 5 w 43"/>
                <a:gd name="T11" fmla="*/ 0 h 57"/>
              </a:gdLst>
              <a:ahLst/>
              <a:cxnLst>
                <a:cxn ang="0">
                  <a:pos x="T0" y="T1"/>
                </a:cxn>
                <a:cxn ang="0">
                  <a:pos x="T2" y="T3"/>
                </a:cxn>
                <a:cxn ang="0">
                  <a:pos x="T4" y="T5"/>
                </a:cxn>
                <a:cxn ang="0">
                  <a:pos x="T6" y="T7"/>
                </a:cxn>
                <a:cxn ang="0">
                  <a:pos x="T8" y="T9"/>
                </a:cxn>
                <a:cxn ang="0">
                  <a:pos x="T10" y="T11"/>
                </a:cxn>
              </a:cxnLst>
              <a:rect l="0" t="0" r="r" b="b"/>
              <a:pathLst>
                <a:path w="43" h="57">
                  <a:moveTo>
                    <a:pt x="5" y="0"/>
                  </a:moveTo>
                  <a:lnTo>
                    <a:pt x="43" y="2"/>
                  </a:lnTo>
                  <a:lnTo>
                    <a:pt x="43" y="57"/>
                  </a:lnTo>
                  <a:lnTo>
                    <a:pt x="0" y="57"/>
                  </a:lnTo>
                  <a:lnTo>
                    <a:pt x="5" y="0"/>
                  </a:lnTo>
                  <a:lnTo>
                    <a:pt x="5"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96" name="Freeform 92">
              <a:extLst>
                <a:ext uri="{FF2B5EF4-FFF2-40B4-BE49-F238E27FC236}">
                  <a16:creationId xmlns:a16="http://schemas.microsoft.com/office/drawing/2014/main" id="{0519F08B-1217-0A13-2597-C587F95DCA0F}"/>
                </a:ext>
              </a:extLst>
            </p:cNvPr>
            <p:cNvSpPr>
              <a:spLocks/>
            </p:cNvSpPr>
            <p:nvPr/>
          </p:nvSpPr>
          <p:spPr bwMode="auto">
            <a:xfrm>
              <a:off x="4748" y="2151"/>
              <a:ext cx="22" cy="31"/>
            </a:xfrm>
            <a:custGeom>
              <a:avLst/>
              <a:gdLst>
                <a:gd name="T0" fmla="*/ 4 w 44"/>
                <a:gd name="T1" fmla="*/ 0 h 61"/>
                <a:gd name="T2" fmla="*/ 40 w 44"/>
                <a:gd name="T3" fmla="*/ 4 h 61"/>
                <a:gd name="T4" fmla="*/ 44 w 44"/>
                <a:gd name="T5" fmla="*/ 61 h 61"/>
                <a:gd name="T6" fmla="*/ 0 w 44"/>
                <a:gd name="T7" fmla="*/ 61 h 61"/>
                <a:gd name="T8" fmla="*/ 4 w 44"/>
                <a:gd name="T9" fmla="*/ 0 h 61"/>
                <a:gd name="T10" fmla="*/ 4 w 44"/>
                <a:gd name="T11" fmla="*/ 0 h 61"/>
              </a:gdLst>
              <a:ahLst/>
              <a:cxnLst>
                <a:cxn ang="0">
                  <a:pos x="T0" y="T1"/>
                </a:cxn>
                <a:cxn ang="0">
                  <a:pos x="T2" y="T3"/>
                </a:cxn>
                <a:cxn ang="0">
                  <a:pos x="T4" y="T5"/>
                </a:cxn>
                <a:cxn ang="0">
                  <a:pos x="T6" y="T7"/>
                </a:cxn>
                <a:cxn ang="0">
                  <a:pos x="T8" y="T9"/>
                </a:cxn>
                <a:cxn ang="0">
                  <a:pos x="T10" y="T11"/>
                </a:cxn>
              </a:cxnLst>
              <a:rect l="0" t="0" r="r" b="b"/>
              <a:pathLst>
                <a:path w="44" h="61">
                  <a:moveTo>
                    <a:pt x="4" y="0"/>
                  </a:moveTo>
                  <a:lnTo>
                    <a:pt x="40" y="4"/>
                  </a:lnTo>
                  <a:lnTo>
                    <a:pt x="44" y="61"/>
                  </a:lnTo>
                  <a:lnTo>
                    <a:pt x="0" y="61"/>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97" name="Freeform 93">
              <a:extLst>
                <a:ext uri="{FF2B5EF4-FFF2-40B4-BE49-F238E27FC236}">
                  <a16:creationId xmlns:a16="http://schemas.microsoft.com/office/drawing/2014/main" id="{B61E4901-9A75-E608-E431-DAEA7B0B78E6}"/>
                </a:ext>
              </a:extLst>
            </p:cNvPr>
            <p:cNvSpPr>
              <a:spLocks/>
            </p:cNvSpPr>
            <p:nvPr/>
          </p:nvSpPr>
          <p:spPr bwMode="auto">
            <a:xfrm>
              <a:off x="4780" y="2155"/>
              <a:ext cx="20" cy="29"/>
            </a:xfrm>
            <a:custGeom>
              <a:avLst/>
              <a:gdLst>
                <a:gd name="T0" fmla="*/ 4 w 40"/>
                <a:gd name="T1" fmla="*/ 0 h 58"/>
                <a:gd name="T2" fmla="*/ 40 w 40"/>
                <a:gd name="T3" fmla="*/ 2 h 58"/>
                <a:gd name="T4" fmla="*/ 40 w 40"/>
                <a:gd name="T5" fmla="*/ 58 h 58"/>
                <a:gd name="T6" fmla="*/ 0 w 40"/>
                <a:gd name="T7" fmla="*/ 58 h 58"/>
                <a:gd name="T8" fmla="*/ 4 w 40"/>
                <a:gd name="T9" fmla="*/ 0 h 58"/>
                <a:gd name="T10" fmla="*/ 4 w 40"/>
                <a:gd name="T11" fmla="*/ 0 h 58"/>
              </a:gdLst>
              <a:ahLst/>
              <a:cxnLst>
                <a:cxn ang="0">
                  <a:pos x="T0" y="T1"/>
                </a:cxn>
                <a:cxn ang="0">
                  <a:pos x="T2" y="T3"/>
                </a:cxn>
                <a:cxn ang="0">
                  <a:pos x="T4" y="T5"/>
                </a:cxn>
                <a:cxn ang="0">
                  <a:pos x="T6" y="T7"/>
                </a:cxn>
                <a:cxn ang="0">
                  <a:pos x="T8" y="T9"/>
                </a:cxn>
                <a:cxn ang="0">
                  <a:pos x="T10" y="T11"/>
                </a:cxn>
              </a:cxnLst>
              <a:rect l="0" t="0" r="r" b="b"/>
              <a:pathLst>
                <a:path w="40" h="58">
                  <a:moveTo>
                    <a:pt x="4" y="0"/>
                  </a:moveTo>
                  <a:lnTo>
                    <a:pt x="40" y="2"/>
                  </a:lnTo>
                  <a:lnTo>
                    <a:pt x="40" y="58"/>
                  </a:lnTo>
                  <a:lnTo>
                    <a:pt x="0" y="58"/>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98" name="Freeform 94">
              <a:extLst>
                <a:ext uri="{FF2B5EF4-FFF2-40B4-BE49-F238E27FC236}">
                  <a16:creationId xmlns:a16="http://schemas.microsoft.com/office/drawing/2014/main" id="{071DE531-6A21-C6C0-CA02-FD33231DFF09}"/>
                </a:ext>
              </a:extLst>
            </p:cNvPr>
            <p:cNvSpPr>
              <a:spLocks/>
            </p:cNvSpPr>
            <p:nvPr/>
          </p:nvSpPr>
          <p:spPr bwMode="auto">
            <a:xfrm>
              <a:off x="4811" y="2158"/>
              <a:ext cx="22" cy="30"/>
            </a:xfrm>
            <a:custGeom>
              <a:avLst/>
              <a:gdLst>
                <a:gd name="T0" fmla="*/ 4 w 43"/>
                <a:gd name="T1" fmla="*/ 0 h 59"/>
                <a:gd name="T2" fmla="*/ 43 w 43"/>
                <a:gd name="T3" fmla="*/ 4 h 59"/>
                <a:gd name="T4" fmla="*/ 43 w 43"/>
                <a:gd name="T5" fmla="*/ 59 h 59"/>
                <a:gd name="T6" fmla="*/ 0 w 43"/>
                <a:gd name="T7" fmla="*/ 59 h 59"/>
                <a:gd name="T8" fmla="*/ 4 w 43"/>
                <a:gd name="T9" fmla="*/ 0 h 59"/>
                <a:gd name="T10" fmla="*/ 4 w 43"/>
                <a:gd name="T11" fmla="*/ 0 h 59"/>
              </a:gdLst>
              <a:ahLst/>
              <a:cxnLst>
                <a:cxn ang="0">
                  <a:pos x="T0" y="T1"/>
                </a:cxn>
                <a:cxn ang="0">
                  <a:pos x="T2" y="T3"/>
                </a:cxn>
                <a:cxn ang="0">
                  <a:pos x="T4" y="T5"/>
                </a:cxn>
                <a:cxn ang="0">
                  <a:pos x="T6" y="T7"/>
                </a:cxn>
                <a:cxn ang="0">
                  <a:pos x="T8" y="T9"/>
                </a:cxn>
                <a:cxn ang="0">
                  <a:pos x="T10" y="T11"/>
                </a:cxn>
              </a:cxnLst>
              <a:rect l="0" t="0" r="r" b="b"/>
              <a:pathLst>
                <a:path w="43" h="59">
                  <a:moveTo>
                    <a:pt x="4" y="0"/>
                  </a:moveTo>
                  <a:lnTo>
                    <a:pt x="43" y="4"/>
                  </a:lnTo>
                  <a:lnTo>
                    <a:pt x="43" y="59"/>
                  </a:lnTo>
                  <a:lnTo>
                    <a:pt x="0" y="59"/>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799" name="Freeform 95">
              <a:extLst>
                <a:ext uri="{FF2B5EF4-FFF2-40B4-BE49-F238E27FC236}">
                  <a16:creationId xmlns:a16="http://schemas.microsoft.com/office/drawing/2014/main" id="{543E329C-6CF2-574E-EE10-E1C7C72DF459}"/>
                </a:ext>
              </a:extLst>
            </p:cNvPr>
            <p:cNvSpPr>
              <a:spLocks/>
            </p:cNvSpPr>
            <p:nvPr/>
          </p:nvSpPr>
          <p:spPr bwMode="auto">
            <a:xfrm>
              <a:off x="4710" y="2200"/>
              <a:ext cx="22" cy="30"/>
            </a:xfrm>
            <a:custGeom>
              <a:avLst/>
              <a:gdLst>
                <a:gd name="T0" fmla="*/ 2 w 44"/>
                <a:gd name="T1" fmla="*/ 0 h 61"/>
                <a:gd name="T2" fmla="*/ 40 w 44"/>
                <a:gd name="T3" fmla="*/ 4 h 61"/>
                <a:gd name="T4" fmla="*/ 44 w 44"/>
                <a:gd name="T5" fmla="*/ 61 h 61"/>
                <a:gd name="T6" fmla="*/ 0 w 44"/>
                <a:gd name="T7" fmla="*/ 61 h 61"/>
                <a:gd name="T8" fmla="*/ 2 w 44"/>
                <a:gd name="T9" fmla="*/ 0 h 61"/>
                <a:gd name="T10" fmla="*/ 2 w 44"/>
                <a:gd name="T11" fmla="*/ 0 h 61"/>
              </a:gdLst>
              <a:ahLst/>
              <a:cxnLst>
                <a:cxn ang="0">
                  <a:pos x="T0" y="T1"/>
                </a:cxn>
                <a:cxn ang="0">
                  <a:pos x="T2" y="T3"/>
                </a:cxn>
                <a:cxn ang="0">
                  <a:pos x="T4" y="T5"/>
                </a:cxn>
                <a:cxn ang="0">
                  <a:pos x="T6" y="T7"/>
                </a:cxn>
                <a:cxn ang="0">
                  <a:pos x="T8" y="T9"/>
                </a:cxn>
                <a:cxn ang="0">
                  <a:pos x="T10" y="T11"/>
                </a:cxn>
              </a:cxnLst>
              <a:rect l="0" t="0" r="r" b="b"/>
              <a:pathLst>
                <a:path w="44" h="61">
                  <a:moveTo>
                    <a:pt x="2" y="0"/>
                  </a:moveTo>
                  <a:lnTo>
                    <a:pt x="40" y="4"/>
                  </a:lnTo>
                  <a:lnTo>
                    <a:pt x="44" y="61"/>
                  </a:lnTo>
                  <a:lnTo>
                    <a:pt x="0" y="61"/>
                  </a:lnTo>
                  <a:lnTo>
                    <a:pt x="2" y="0"/>
                  </a:lnTo>
                  <a:lnTo>
                    <a:pt x="2"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00" name="Freeform 96">
              <a:extLst>
                <a:ext uri="{FF2B5EF4-FFF2-40B4-BE49-F238E27FC236}">
                  <a16:creationId xmlns:a16="http://schemas.microsoft.com/office/drawing/2014/main" id="{B92546A2-ABC8-45D8-DF97-89F07260499F}"/>
                </a:ext>
              </a:extLst>
            </p:cNvPr>
            <p:cNvSpPr>
              <a:spLocks/>
            </p:cNvSpPr>
            <p:nvPr/>
          </p:nvSpPr>
          <p:spPr bwMode="auto">
            <a:xfrm>
              <a:off x="4742" y="2204"/>
              <a:ext cx="20" cy="30"/>
            </a:xfrm>
            <a:custGeom>
              <a:avLst/>
              <a:gdLst>
                <a:gd name="T0" fmla="*/ 2 w 40"/>
                <a:gd name="T1" fmla="*/ 0 h 61"/>
                <a:gd name="T2" fmla="*/ 40 w 40"/>
                <a:gd name="T3" fmla="*/ 4 h 61"/>
                <a:gd name="T4" fmla="*/ 40 w 40"/>
                <a:gd name="T5" fmla="*/ 61 h 61"/>
                <a:gd name="T6" fmla="*/ 0 w 40"/>
                <a:gd name="T7" fmla="*/ 61 h 61"/>
                <a:gd name="T8" fmla="*/ 2 w 40"/>
                <a:gd name="T9" fmla="*/ 0 h 61"/>
                <a:gd name="T10" fmla="*/ 2 w 40"/>
                <a:gd name="T11" fmla="*/ 0 h 61"/>
              </a:gdLst>
              <a:ahLst/>
              <a:cxnLst>
                <a:cxn ang="0">
                  <a:pos x="T0" y="T1"/>
                </a:cxn>
                <a:cxn ang="0">
                  <a:pos x="T2" y="T3"/>
                </a:cxn>
                <a:cxn ang="0">
                  <a:pos x="T4" y="T5"/>
                </a:cxn>
                <a:cxn ang="0">
                  <a:pos x="T6" y="T7"/>
                </a:cxn>
                <a:cxn ang="0">
                  <a:pos x="T8" y="T9"/>
                </a:cxn>
                <a:cxn ang="0">
                  <a:pos x="T10" y="T11"/>
                </a:cxn>
              </a:cxnLst>
              <a:rect l="0" t="0" r="r" b="b"/>
              <a:pathLst>
                <a:path w="40" h="61">
                  <a:moveTo>
                    <a:pt x="2" y="0"/>
                  </a:moveTo>
                  <a:lnTo>
                    <a:pt x="40" y="4"/>
                  </a:lnTo>
                  <a:lnTo>
                    <a:pt x="40" y="61"/>
                  </a:lnTo>
                  <a:lnTo>
                    <a:pt x="0" y="61"/>
                  </a:lnTo>
                  <a:lnTo>
                    <a:pt x="2" y="0"/>
                  </a:lnTo>
                  <a:lnTo>
                    <a:pt x="2"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01" name="Freeform 97">
              <a:extLst>
                <a:ext uri="{FF2B5EF4-FFF2-40B4-BE49-F238E27FC236}">
                  <a16:creationId xmlns:a16="http://schemas.microsoft.com/office/drawing/2014/main" id="{722778E0-39A9-CBAE-026C-E2F6D3FC1146}"/>
                </a:ext>
              </a:extLst>
            </p:cNvPr>
            <p:cNvSpPr>
              <a:spLocks/>
            </p:cNvSpPr>
            <p:nvPr/>
          </p:nvSpPr>
          <p:spPr bwMode="auto">
            <a:xfrm>
              <a:off x="4772" y="2208"/>
              <a:ext cx="22" cy="28"/>
            </a:xfrm>
            <a:custGeom>
              <a:avLst/>
              <a:gdLst>
                <a:gd name="T0" fmla="*/ 4 w 43"/>
                <a:gd name="T1" fmla="*/ 0 h 57"/>
                <a:gd name="T2" fmla="*/ 43 w 43"/>
                <a:gd name="T3" fmla="*/ 2 h 57"/>
                <a:gd name="T4" fmla="*/ 43 w 43"/>
                <a:gd name="T5" fmla="*/ 57 h 57"/>
                <a:gd name="T6" fmla="*/ 0 w 43"/>
                <a:gd name="T7" fmla="*/ 57 h 57"/>
                <a:gd name="T8" fmla="*/ 4 w 43"/>
                <a:gd name="T9" fmla="*/ 0 h 57"/>
                <a:gd name="T10" fmla="*/ 4 w 43"/>
                <a:gd name="T11" fmla="*/ 0 h 57"/>
              </a:gdLst>
              <a:ahLst/>
              <a:cxnLst>
                <a:cxn ang="0">
                  <a:pos x="T0" y="T1"/>
                </a:cxn>
                <a:cxn ang="0">
                  <a:pos x="T2" y="T3"/>
                </a:cxn>
                <a:cxn ang="0">
                  <a:pos x="T4" y="T5"/>
                </a:cxn>
                <a:cxn ang="0">
                  <a:pos x="T6" y="T7"/>
                </a:cxn>
                <a:cxn ang="0">
                  <a:pos x="T8" y="T9"/>
                </a:cxn>
                <a:cxn ang="0">
                  <a:pos x="T10" y="T11"/>
                </a:cxn>
              </a:cxnLst>
              <a:rect l="0" t="0" r="r" b="b"/>
              <a:pathLst>
                <a:path w="43" h="57">
                  <a:moveTo>
                    <a:pt x="4" y="0"/>
                  </a:moveTo>
                  <a:lnTo>
                    <a:pt x="43" y="2"/>
                  </a:lnTo>
                  <a:lnTo>
                    <a:pt x="43" y="57"/>
                  </a:lnTo>
                  <a:lnTo>
                    <a:pt x="0" y="57"/>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02" name="Freeform 98">
              <a:extLst>
                <a:ext uri="{FF2B5EF4-FFF2-40B4-BE49-F238E27FC236}">
                  <a16:creationId xmlns:a16="http://schemas.microsoft.com/office/drawing/2014/main" id="{110B3BC1-4546-86B1-2381-EE68E24EBBAB}"/>
                </a:ext>
              </a:extLst>
            </p:cNvPr>
            <p:cNvSpPr>
              <a:spLocks/>
            </p:cNvSpPr>
            <p:nvPr/>
          </p:nvSpPr>
          <p:spPr bwMode="auto">
            <a:xfrm>
              <a:off x="4804" y="2210"/>
              <a:ext cx="22" cy="30"/>
            </a:xfrm>
            <a:custGeom>
              <a:avLst/>
              <a:gdLst>
                <a:gd name="T0" fmla="*/ 4 w 44"/>
                <a:gd name="T1" fmla="*/ 0 h 59"/>
                <a:gd name="T2" fmla="*/ 40 w 44"/>
                <a:gd name="T3" fmla="*/ 4 h 59"/>
                <a:gd name="T4" fmla="*/ 44 w 44"/>
                <a:gd name="T5" fmla="*/ 59 h 59"/>
                <a:gd name="T6" fmla="*/ 0 w 44"/>
                <a:gd name="T7" fmla="*/ 59 h 59"/>
                <a:gd name="T8" fmla="*/ 4 w 44"/>
                <a:gd name="T9" fmla="*/ 0 h 59"/>
                <a:gd name="T10" fmla="*/ 4 w 44"/>
                <a:gd name="T11" fmla="*/ 0 h 59"/>
              </a:gdLst>
              <a:ahLst/>
              <a:cxnLst>
                <a:cxn ang="0">
                  <a:pos x="T0" y="T1"/>
                </a:cxn>
                <a:cxn ang="0">
                  <a:pos x="T2" y="T3"/>
                </a:cxn>
                <a:cxn ang="0">
                  <a:pos x="T4" y="T5"/>
                </a:cxn>
                <a:cxn ang="0">
                  <a:pos x="T6" y="T7"/>
                </a:cxn>
                <a:cxn ang="0">
                  <a:pos x="T8" y="T9"/>
                </a:cxn>
                <a:cxn ang="0">
                  <a:pos x="T10" y="T11"/>
                </a:cxn>
              </a:cxnLst>
              <a:rect l="0" t="0" r="r" b="b"/>
              <a:pathLst>
                <a:path w="44" h="59">
                  <a:moveTo>
                    <a:pt x="4" y="0"/>
                  </a:moveTo>
                  <a:lnTo>
                    <a:pt x="40" y="4"/>
                  </a:lnTo>
                  <a:lnTo>
                    <a:pt x="44" y="59"/>
                  </a:lnTo>
                  <a:lnTo>
                    <a:pt x="0" y="59"/>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03" name="Freeform 99">
              <a:extLst>
                <a:ext uri="{FF2B5EF4-FFF2-40B4-BE49-F238E27FC236}">
                  <a16:creationId xmlns:a16="http://schemas.microsoft.com/office/drawing/2014/main" id="{3054E592-07B0-227E-95FB-71EC2939D74B}"/>
                </a:ext>
              </a:extLst>
            </p:cNvPr>
            <p:cNvSpPr>
              <a:spLocks/>
            </p:cNvSpPr>
            <p:nvPr/>
          </p:nvSpPr>
          <p:spPr bwMode="auto">
            <a:xfrm>
              <a:off x="4702" y="2252"/>
              <a:ext cx="21" cy="29"/>
            </a:xfrm>
            <a:custGeom>
              <a:avLst/>
              <a:gdLst>
                <a:gd name="T0" fmla="*/ 8 w 44"/>
                <a:gd name="T1" fmla="*/ 0 h 57"/>
                <a:gd name="T2" fmla="*/ 44 w 44"/>
                <a:gd name="T3" fmla="*/ 4 h 57"/>
                <a:gd name="T4" fmla="*/ 44 w 44"/>
                <a:gd name="T5" fmla="*/ 57 h 57"/>
                <a:gd name="T6" fmla="*/ 0 w 44"/>
                <a:gd name="T7" fmla="*/ 57 h 57"/>
                <a:gd name="T8" fmla="*/ 8 w 44"/>
                <a:gd name="T9" fmla="*/ 0 h 57"/>
                <a:gd name="T10" fmla="*/ 8 w 44"/>
                <a:gd name="T11" fmla="*/ 0 h 57"/>
              </a:gdLst>
              <a:ahLst/>
              <a:cxnLst>
                <a:cxn ang="0">
                  <a:pos x="T0" y="T1"/>
                </a:cxn>
                <a:cxn ang="0">
                  <a:pos x="T2" y="T3"/>
                </a:cxn>
                <a:cxn ang="0">
                  <a:pos x="T4" y="T5"/>
                </a:cxn>
                <a:cxn ang="0">
                  <a:pos x="T6" y="T7"/>
                </a:cxn>
                <a:cxn ang="0">
                  <a:pos x="T8" y="T9"/>
                </a:cxn>
                <a:cxn ang="0">
                  <a:pos x="T10" y="T11"/>
                </a:cxn>
              </a:cxnLst>
              <a:rect l="0" t="0" r="r" b="b"/>
              <a:pathLst>
                <a:path w="44" h="57">
                  <a:moveTo>
                    <a:pt x="8" y="0"/>
                  </a:moveTo>
                  <a:lnTo>
                    <a:pt x="44" y="4"/>
                  </a:lnTo>
                  <a:lnTo>
                    <a:pt x="44" y="57"/>
                  </a:lnTo>
                  <a:lnTo>
                    <a:pt x="0" y="57"/>
                  </a:lnTo>
                  <a:lnTo>
                    <a:pt x="8" y="0"/>
                  </a:lnTo>
                  <a:lnTo>
                    <a:pt x="8"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04" name="Freeform 100">
              <a:extLst>
                <a:ext uri="{FF2B5EF4-FFF2-40B4-BE49-F238E27FC236}">
                  <a16:creationId xmlns:a16="http://schemas.microsoft.com/office/drawing/2014/main" id="{FE2C7EC4-E20B-9743-5E3E-05EEF94CAD24}"/>
                </a:ext>
              </a:extLst>
            </p:cNvPr>
            <p:cNvSpPr>
              <a:spLocks/>
            </p:cNvSpPr>
            <p:nvPr/>
          </p:nvSpPr>
          <p:spPr bwMode="auto">
            <a:xfrm>
              <a:off x="4734" y="2255"/>
              <a:ext cx="22" cy="30"/>
            </a:xfrm>
            <a:custGeom>
              <a:avLst/>
              <a:gdLst>
                <a:gd name="T0" fmla="*/ 4 w 43"/>
                <a:gd name="T1" fmla="*/ 0 h 59"/>
                <a:gd name="T2" fmla="*/ 40 w 43"/>
                <a:gd name="T3" fmla="*/ 2 h 59"/>
                <a:gd name="T4" fmla="*/ 43 w 43"/>
                <a:gd name="T5" fmla="*/ 59 h 59"/>
                <a:gd name="T6" fmla="*/ 0 w 43"/>
                <a:gd name="T7" fmla="*/ 59 h 59"/>
                <a:gd name="T8" fmla="*/ 4 w 43"/>
                <a:gd name="T9" fmla="*/ 0 h 59"/>
                <a:gd name="T10" fmla="*/ 4 w 43"/>
                <a:gd name="T11" fmla="*/ 0 h 59"/>
              </a:gdLst>
              <a:ahLst/>
              <a:cxnLst>
                <a:cxn ang="0">
                  <a:pos x="T0" y="T1"/>
                </a:cxn>
                <a:cxn ang="0">
                  <a:pos x="T2" y="T3"/>
                </a:cxn>
                <a:cxn ang="0">
                  <a:pos x="T4" y="T5"/>
                </a:cxn>
                <a:cxn ang="0">
                  <a:pos x="T6" y="T7"/>
                </a:cxn>
                <a:cxn ang="0">
                  <a:pos x="T8" y="T9"/>
                </a:cxn>
                <a:cxn ang="0">
                  <a:pos x="T10" y="T11"/>
                </a:cxn>
              </a:cxnLst>
              <a:rect l="0" t="0" r="r" b="b"/>
              <a:pathLst>
                <a:path w="43" h="59">
                  <a:moveTo>
                    <a:pt x="4" y="0"/>
                  </a:moveTo>
                  <a:lnTo>
                    <a:pt x="40" y="2"/>
                  </a:lnTo>
                  <a:lnTo>
                    <a:pt x="43" y="59"/>
                  </a:lnTo>
                  <a:lnTo>
                    <a:pt x="0" y="59"/>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05" name="Freeform 101">
              <a:extLst>
                <a:ext uri="{FF2B5EF4-FFF2-40B4-BE49-F238E27FC236}">
                  <a16:creationId xmlns:a16="http://schemas.microsoft.com/office/drawing/2014/main" id="{53FC313B-5260-93A7-F166-1580DC968331}"/>
                </a:ext>
              </a:extLst>
            </p:cNvPr>
            <p:cNvSpPr>
              <a:spLocks/>
            </p:cNvSpPr>
            <p:nvPr/>
          </p:nvSpPr>
          <p:spPr bwMode="auto">
            <a:xfrm>
              <a:off x="4766" y="2260"/>
              <a:ext cx="20" cy="28"/>
            </a:xfrm>
            <a:custGeom>
              <a:avLst/>
              <a:gdLst>
                <a:gd name="T0" fmla="*/ 4 w 40"/>
                <a:gd name="T1" fmla="*/ 0 h 57"/>
                <a:gd name="T2" fmla="*/ 40 w 40"/>
                <a:gd name="T3" fmla="*/ 2 h 57"/>
                <a:gd name="T4" fmla="*/ 40 w 40"/>
                <a:gd name="T5" fmla="*/ 57 h 57"/>
                <a:gd name="T6" fmla="*/ 0 w 40"/>
                <a:gd name="T7" fmla="*/ 57 h 57"/>
                <a:gd name="T8" fmla="*/ 4 w 40"/>
                <a:gd name="T9" fmla="*/ 0 h 57"/>
                <a:gd name="T10" fmla="*/ 4 w 40"/>
                <a:gd name="T11" fmla="*/ 0 h 57"/>
              </a:gdLst>
              <a:ahLst/>
              <a:cxnLst>
                <a:cxn ang="0">
                  <a:pos x="T0" y="T1"/>
                </a:cxn>
                <a:cxn ang="0">
                  <a:pos x="T2" y="T3"/>
                </a:cxn>
                <a:cxn ang="0">
                  <a:pos x="T4" y="T5"/>
                </a:cxn>
                <a:cxn ang="0">
                  <a:pos x="T6" y="T7"/>
                </a:cxn>
                <a:cxn ang="0">
                  <a:pos x="T8" y="T9"/>
                </a:cxn>
                <a:cxn ang="0">
                  <a:pos x="T10" y="T11"/>
                </a:cxn>
              </a:cxnLst>
              <a:rect l="0" t="0" r="r" b="b"/>
              <a:pathLst>
                <a:path w="40" h="57">
                  <a:moveTo>
                    <a:pt x="4" y="0"/>
                  </a:moveTo>
                  <a:lnTo>
                    <a:pt x="40" y="2"/>
                  </a:lnTo>
                  <a:lnTo>
                    <a:pt x="40" y="57"/>
                  </a:lnTo>
                  <a:lnTo>
                    <a:pt x="0" y="57"/>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06" name="Freeform 102">
              <a:extLst>
                <a:ext uri="{FF2B5EF4-FFF2-40B4-BE49-F238E27FC236}">
                  <a16:creationId xmlns:a16="http://schemas.microsoft.com/office/drawing/2014/main" id="{72ABCA06-6303-9E48-146C-AC880C4BAC32}"/>
                </a:ext>
              </a:extLst>
            </p:cNvPr>
            <p:cNvSpPr>
              <a:spLocks/>
            </p:cNvSpPr>
            <p:nvPr/>
          </p:nvSpPr>
          <p:spPr bwMode="auto">
            <a:xfrm>
              <a:off x="4798" y="2263"/>
              <a:ext cx="20" cy="29"/>
            </a:xfrm>
            <a:custGeom>
              <a:avLst/>
              <a:gdLst>
                <a:gd name="T0" fmla="*/ 6 w 42"/>
                <a:gd name="T1" fmla="*/ 0 h 59"/>
                <a:gd name="T2" fmla="*/ 42 w 42"/>
                <a:gd name="T3" fmla="*/ 4 h 59"/>
                <a:gd name="T4" fmla="*/ 42 w 42"/>
                <a:gd name="T5" fmla="*/ 59 h 59"/>
                <a:gd name="T6" fmla="*/ 0 w 42"/>
                <a:gd name="T7" fmla="*/ 59 h 59"/>
                <a:gd name="T8" fmla="*/ 6 w 42"/>
                <a:gd name="T9" fmla="*/ 0 h 59"/>
                <a:gd name="T10" fmla="*/ 6 w 42"/>
                <a:gd name="T11" fmla="*/ 0 h 59"/>
              </a:gdLst>
              <a:ahLst/>
              <a:cxnLst>
                <a:cxn ang="0">
                  <a:pos x="T0" y="T1"/>
                </a:cxn>
                <a:cxn ang="0">
                  <a:pos x="T2" y="T3"/>
                </a:cxn>
                <a:cxn ang="0">
                  <a:pos x="T4" y="T5"/>
                </a:cxn>
                <a:cxn ang="0">
                  <a:pos x="T6" y="T7"/>
                </a:cxn>
                <a:cxn ang="0">
                  <a:pos x="T8" y="T9"/>
                </a:cxn>
                <a:cxn ang="0">
                  <a:pos x="T10" y="T11"/>
                </a:cxn>
              </a:cxnLst>
              <a:rect l="0" t="0" r="r" b="b"/>
              <a:pathLst>
                <a:path w="42" h="59">
                  <a:moveTo>
                    <a:pt x="6" y="0"/>
                  </a:moveTo>
                  <a:lnTo>
                    <a:pt x="42" y="4"/>
                  </a:lnTo>
                  <a:lnTo>
                    <a:pt x="42" y="59"/>
                  </a:lnTo>
                  <a:lnTo>
                    <a:pt x="0" y="59"/>
                  </a:lnTo>
                  <a:lnTo>
                    <a:pt x="6" y="0"/>
                  </a:lnTo>
                  <a:lnTo>
                    <a:pt x="6"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07" name="Freeform 103">
              <a:extLst>
                <a:ext uri="{FF2B5EF4-FFF2-40B4-BE49-F238E27FC236}">
                  <a16:creationId xmlns:a16="http://schemas.microsoft.com/office/drawing/2014/main" id="{306AE450-9F0E-DE48-CD94-8AD6139E781F}"/>
                </a:ext>
              </a:extLst>
            </p:cNvPr>
            <p:cNvSpPr>
              <a:spLocks/>
            </p:cNvSpPr>
            <p:nvPr/>
          </p:nvSpPr>
          <p:spPr bwMode="auto">
            <a:xfrm>
              <a:off x="4696" y="2304"/>
              <a:ext cx="22" cy="29"/>
            </a:xfrm>
            <a:custGeom>
              <a:avLst/>
              <a:gdLst>
                <a:gd name="T0" fmla="*/ 3 w 43"/>
                <a:gd name="T1" fmla="*/ 0 h 57"/>
                <a:gd name="T2" fmla="*/ 40 w 43"/>
                <a:gd name="T3" fmla="*/ 4 h 57"/>
                <a:gd name="T4" fmla="*/ 43 w 43"/>
                <a:gd name="T5" fmla="*/ 57 h 57"/>
                <a:gd name="T6" fmla="*/ 0 w 43"/>
                <a:gd name="T7" fmla="*/ 57 h 57"/>
                <a:gd name="T8" fmla="*/ 3 w 43"/>
                <a:gd name="T9" fmla="*/ 0 h 57"/>
                <a:gd name="T10" fmla="*/ 3 w 43"/>
                <a:gd name="T11" fmla="*/ 0 h 57"/>
              </a:gdLst>
              <a:ahLst/>
              <a:cxnLst>
                <a:cxn ang="0">
                  <a:pos x="T0" y="T1"/>
                </a:cxn>
                <a:cxn ang="0">
                  <a:pos x="T2" y="T3"/>
                </a:cxn>
                <a:cxn ang="0">
                  <a:pos x="T4" y="T5"/>
                </a:cxn>
                <a:cxn ang="0">
                  <a:pos x="T6" y="T7"/>
                </a:cxn>
                <a:cxn ang="0">
                  <a:pos x="T8" y="T9"/>
                </a:cxn>
                <a:cxn ang="0">
                  <a:pos x="T10" y="T11"/>
                </a:cxn>
              </a:cxnLst>
              <a:rect l="0" t="0" r="r" b="b"/>
              <a:pathLst>
                <a:path w="43" h="57">
                  <a:moveTo>
                    <a:pt x="3" y="0"/>
                  </a:moveTo>
                  <a:lnTo>
                    <a:pt x="40" y="4"/>
                  </a:lnTo>
                  <a:lnTo>
                    <a:pt x="43" y="57"/>
                  </a:lnTo>
                  <a:lnTo>
                    <a:pt x="0" y="57"/>
                  </a:lnTo>
                  <a:lnTo>
                    <a:pt x="3" y="0"/>
                  </a:lnTo>
                  <a:lnTo>
                    <a:pt x="3"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08" name="Freeform 104">
              <a:extLst>
                <a:ext uri="{FF2B5EF4-FFF2-40B4-BE49-F238E27FC236}">
                  <a16:creationId xmlns:a16="http://schemas.microsoft.com/office/drawing/2014/main" id="{C44C7165-91A7-A2C8-12E2-61F96B1FEF5C}"/>
                </a:ext>
              </a:extLst>
            </p:cNvPr>
            <p:cNvSpPr>
              <a:spLocks/>
            </p:cNvSpPr>
            <p:nvPr/>
          </p:nvSpPr>
          <p:spPr bwMode="auto">
            <a:xfrm>
              <a:off x="4728" y="2307"/>
              <a:ext cx="20" cy="30"/>
            </a:xfrm>
            <a:custGeom>
              <a:avLst/>
              <a:gdLst>
                <a:gd name="T0" fmla="*/ 4 w 40"/>
                <a:gd name="T1" fmla="*/ 0 h 59"/>
                <a:gd name="T2" fmla="*/ 40 w 40"/>
                <a:gd name="T3" fmla="*/ 2 h 59"/>
                <a:gd name="T4" fmla="*/ 40 w 40"/>
                <a:gd name="T5" fmla="*/ 59 h 59"/>
                <a:gd name="T6" fmla="*/ 0 w 40"/>
                <a:gd name="T7" fmla="*/ 59 h 59"/>
                <a:gd name="T8" fmla="*/ 4 w 40"/>
                <a:gd name="T9" fmla="*/ 0 h 59"/>
                <a:gd name="T10" fmla="*/ 4 w 40"/>
                <a:gd name="T11" fmla="*/ 0 h 59"/>
              </a:gdLst>
              <a:ahLst/>
              <a:cxnLst>
                <a:cxn ang="0">
                  <a:pos x="T0" y="T1"/>
                </a:cxn>
                <a:cxn ang="0">
                  <a:pos x="T2" y="T3"/>
                </a:cxn>
                <a:cxn ang="0">
                  <a:pos x="T4" y="T5"/>
                </a:cxn>
                <a:cxn ang="0">
                  <a:pos x="T6" y="T7"/>
                </a:cxn>
                <a:cxn ang="0">
                  <a:pos x="T8" y="T9"/>
                </a:cxn>
                <a:cxn ang="0">
                  <a:pos x="T10" y="T11"/>
                </a:cxn>
              </a:cxnLst>
              <a:rect l="0" t="0" r="r" b="b"/>
              <a:pathLst>
                <a:path w="40" h="59">
                  <a:moveTo>
                    <a:pt x="4" y="0"/>
                  </a:moveTo>
                  <a:lnTo>
                    <a:pt x="40" y="2"/>
                  </a:lnTo>
                  <a:lnTo>
                    <a:pt x="40" y="59"/>
                  </a:lnTo>
                  <a:lnTo>
                    <a:pt x="0" y="59"/>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09" name="Freeform 105">
              <a:extLst>
                <a:ext uri="{FF2B5EF4-FFF2-40B4-BE49-F238E27FC236}">
                  <a16:creationId xmlns:a16="http://schemas.microsoft.com/office/drawing/2014/main" id="{FB76EE0E-C5CE-B10D-9025-335566089DCA}"/>
                </a:ext>
              </a:extLst>
            </p:cNvPr>
            <p:cNvSpPr>
              <a:spLocks/>
            </p:cNvSpPr>
            <p:nvPr/>
          </p:nvSpPr>
          <p:spPr bwMode="auto">
            <a:xfrm>
              <a:off x="4759" y="2310"/>
              <a:ext cx="21" cy="30"/>
            </a:xfrm>
            <a:custGeom>
              <a:avLst/>
              <a:gdLst>
                <a:gd name="T0" fmla="*/ 4 w 44"/>
                <a:gd name="T1" fmla="*/ 0 h 59"/>
                <a:gd name="T2" fmla="*/ 44 w 44"/>
                <a:gd name="T3" fmla="*/ 4 h 59"/>
                <a:gd name="T4" fmla="*/ 44 w 44"/>
                <a:gd name="T5" fmla="*/ 59 h 59"/>
                <a:gd name="T6" fmla="*/ 0 w 44"/>
                <a:gd name="T7" fmla="*/ 59 h 59"/>
                <a:gd name="T8" fmla="*/ 4 w 44"/>
                <a:gd name="T9" fmla="*/ 0 h 59"/>
                <a:gd name="T10" fmla="*/ 4 w 44"/>
                <a:gd name="T11" fmla="*/ 0 h 59"/>
              </a:gdLst>
              <a:ahLst/>
              <a:cxnLst>
                <a:cxn ang="0">
                  <a:pos x="T0" y="T1"/>
                </a:cxn>
                <a:cxn ang="0">
                  <a:pos x="T2" y="T3"/>
                </a:cxn>
                <a:cxn ang="0">
                  <a:pos x="T4" y="T5"/>
                </a:cxn>
                <a:cxn ang="0">
                  <a:pos x="T6" y="T7"/>
                </a:cxn>
                <a:cxn ang="0">
                  <a:pos x="T8" y="T9"/>
                </a:cxn>
                <a:cxn ang="0">
                  <a:pos x="T10" y="T11"/>
                </a:cxn>
              </a:cxnLst>
              <a:rect l="0" t="0" r="r" b="b"/>
              <a:pathLst>
                <a:path w="44" h="59">
                  <a:moveTo>
                    <a:pt x="4" y="0"/>
                  </a:moveTo>
                  <a:lnTo>
                    <a:pt x="44" y="4"/>
                  </a:lnTo>
                  <a:lnTo>
                    <a:pt x="44" y="59"/>
                  </a:lnTo>
                  <a:lnTo>
                    <a:pt x="0" y="59"/>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10" name="Freeform 106">
              <a:extLst>
                <a:ext uri="{FF2B5EF4-FFF2-40B4-BE49-F238E27FC236}">
                  <a16:creationId xmlns:a16="http://schemas.microsoft.com/office/drawing/2014/main" id="{C4F219BD-0DBD-0766-51BF-FFC983708090}"/>
                </a:ext>
              </a:extLst>
            </p:cNvPr>
            <p:cNvSpPr>
              <a:spLocks/>
            </p:cNvSpPr>
            <p:nvPr/>
          </p:nvSpPr>
          <p:spPr bwMode="auto">
            <a:xfrm>
              <a:off x="4791" y="2314"/>
              <a:ext cx="22" cy="30"/>
            </a:xfrm>
            <a:custGeom>
              <a:avLst/>
              <a:gdLst>
                <a:gd name="T0" fmla="*/ 4 w 44"/>
                <a:gd name="T1" fmla="*/ 0 h 61"/>
                <a:gd name="T2" fmla="*/ 40 w 44"/>
                <a:gd name="T3" fmla="*/ 6 h 61"/>
                <a:gd name="T4" fmla="*/ 44 w 44"/>
                <a:gd name="T5" fmla="*/ 61 h 61"/>
                <a:gd name="T6" fmla="*/ 0 w 44"/>
                <a:gd name="T7" fmla="*/ 61 h 61"/>
                <a:gd name="T8" fmla="*/ 4 w 44"/>
                <a:gd name="T9" fmla="*/ 0 h 61"/>
                <a:gd name="T10" fmla="*/ 4 w 44"/>
                <a:gd name="T11" fmla="*/ 0 h 61"/>
              </a:gdLst>
              <a:ahLst/>
              <a:cxnLst>
                <a:cxn ang="0">
                  <a:pos x="T0" y="T1"/>
                </a:cxn>
                <a:cxn ang="0">
                  <a:pos x="T2" y="T3"/>
                </a:cxn>
                <a:cxn ang="0">
                  <a:pos x="T4" y="T5"/>
                </a:cxn>
                <a:cxn ang="0">
                  <a:pos x="T6" y="T7"/>
                </a:cxn>
                <a:cxn ang="0">
                  <a:pos x="T8" y="T9"/>
                </a:cxn>
                <a:cxn ang="0">
                  <a:pos x="T10" y="T11"/>
                </a:cxn>
              </a:cxnLst>
              <a:rect l="0" t="0" r="r" b="b"/>
              <a:pathLst>
                <a:path w="44" h="61">
                  <a:moveTo>
                    <a:pt x="4" y="0"/>
                  </a:moveTo>
                  <a:lnTo>
                    <a:pt x="40" y="6"/>
                  </a:lnTo>
                  <a:lnTo>
                    <a:pt x="44" y="61"/>
                  </a:lnTo>
                  <a:lnTo>
                    <a:pt x="0" y="61"/>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11" name="Freeform 107">
              <a:extLst>
                <a:ext uri="{FF2B5EF4-FFF2-40B4-BE49-F238E27FC236}">
                  <a16:creationId xmlns:a16="http://schemas.microsoft.com/office/drawing/2014/main" id="{A99422DD-FED5-2C3F-589D-C3D2031613DE}"/>
                </a:ext>
              </a:extLst>
            </p:cNvPr>
            <p:cNvSpPr>
              <a:spLocks/>
            </p:cNvSpPr>
            <p:nvPr/>
          </p:nvSpPr>
          <p:spPr bwMode="auto">
            <a:xfrm>
              <a:off x="4696" y="2359"/>
              <a:ext cx="22" cy="28"/>
            </a:xfrm>
            <a:custGeom>
              <a:avLst/>
              <a:gdLst>
                <a:gd name="T0" fmla="*/ 3 w 43"/>
                <a:gd name="T1" fmla="*/ 0 h 57"/>
                <a:gd name="T2" fmla="*/ 40 w 43"/>
                <a:gd name="T3" fmla="*/ 0 h 57"/>
                <a:gd name="T4" fmla="*/ 43 w 43"/>
                <a:gd name="T5" fmla="*/ 57 h 57"/>
                <a:gd name="T6" fmla="*/ 0 w 43"/>
                <a:gd name="T7" fmla="*/ 57 h 57"/>
                <a:gd name="T8" fmla="*/ 3 w 43"/>
                <a:gd name="T9" fmla="*/ 0 h 57"/>
                <a:gd name="T10" fmla="*/ 3 w 43"/>
                <a:gd name="T11" fmla="*/ 0 h 57"/>
              </a:gdLst>
              <a:ahLst/>
              <a:cxnLst>
                <a:cxn ang="0">
                  <a:pos x="T0" y="T1"/>
                </a:cxn>
                <a:cxn ang="0">
                  <a:pos x="T2" y="T3"/>
                </a:cxn>
                <a:cxn ang="0">
                  <a:pos x="T4" y="T5"/>
                </a:cxn>
                <a:cxn ang="0">
                  <a:pos x="T6" y="T7"/>
                </a:cxn>
                <a:cxn ang="0">
                  <a:pos x="T8" y="T9"/>
                </a:cxn>
                <a:cxn ang="0">
                  <a:pos x="T10" y="T11"/>
                </a:cxn>
              </a:cxnLst>
              <a:rect l="0" t="0" r="r" b="b"/>
              <a:pathLst>
                <a:path w="43" h="57">
                  <a:moveTo>
                    <a:pt x="3" y="0"/>
                  </a:moveTo>
                  <a:lnTo>
                    <a:pt x="40" y="0"/>
                  </a:lnTo>
                  <a:lnTo>
                    <a:pt x="43" y="57"/>
                  </a:lnTo>
                  <a:lnTo>
                    <a:pt x="0" y="57"/>
                  </a:lnTo>
                  <a:lnTo>
                    <a:pt x="3" y="0"/>
                  </a:lnTo>
                  <a:lnTo>
                    <a:pt x="3"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12" name="Freeform 108">
              <a:extLst>
                <a:ext uri="{FF2B5EF4-FFF2-40B4-BE49-F238E27FC236}">
                  <a16:creationId xmlns:a16="http://schemas.microsoft.com/office/drawing/2014/main" id="{F1DDEE9E-BE7B-3B9E-4DE9-F0D63D2AB579}"/>
                </a:ext>
              </a:extLst>
            </p:cNvPr>
            <p:cNvSpPr>
              <a:spLocks/>
            </p:cNvSpPr>
            <p:nvPr/>
          </p:nvSpPr>
          <p:spPr bwMode="auto">
            <a:xfrm>
              <a:off x="4728" y="2361"/>
              <a:ext cx="20" cy="29"/>
            </a:xfrm>
            <a:custGeom>
              <a:avLst/>
              <a:gdLst>
                <a:gd name="T0" fmla="*/ 4 w 40"/>
                <a:gd name="T1" fmla="*/ 0 h 59"/>
                <a:gd name="T2" fmla="*/ 40 w 40"/>
                <a:gd name="T3" fmla="*/ 4 h 59"/>
                <a:gd name="T4" fmla="*/ 40 w 40"/>
                <a:gd name="T5" fmla="*/ 59 h 59"/>
                <a:gd name="T6" fmla="*/ 0 w 40"/>
                <a:gd name="T7" fmla="*/ 59 h 59"/>
                <a:gd name="T8" fmla="*/ 4 w 40"/>
                <a:gd name="T9" fmla="*/ 0 h 59"/>
                <a:gd name="T10" fmla="*/ 4 w 40"/>
                <a:gd name="T11" fmla="*/ 0 h 59"/>
              </a:gdLst>
              <a:ahLst/>
              <a:cxnLst>
                <a:cxn ang="0">
                  <a:pos x="T0" y="T1"/>
                </a:cxn>
                <a:cxn ang="0">
                  <a:pos x="T2" y="T3"/>
                </a:cxn>
                <a:cxn ang="0">
                  <a:pos x="T4" y="T5"/>
                </a:cxn>
                <a:cxn ang="0">
                  <a:pos x="T6" y="T7"/>
                </a:cxn>
                <a:cxn ang="0">
                  <a:pos x="T8" y="T9"/>
                </a:cxn>
                <a:cxn ang="0">
                  <a:pos x="T10" y="T11"/>
                </a:cxn>
              </a:cxnLst>
              <a:rect l="0" t="0" r="r" b="b"/>
              <a:pathLst>
                <a:path w="40" h="59">
                  <a:moveTo>
                    <a:pt x="4" y="0"/>
                  </a:moveTo>
                  <a:lnTo>
                    <a:pt x="40" y="4"/>
                  </a:lnTo>
                  <a:lnTo>
                    <a:pt x="40" y="59"/>
                  </a:lnTo>
                  <a:lnTo>
                    <a:pt x="0" y="59"/>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13" name="Freeform 109">
              <a:extLst>
                <a:ext uri="{FF2B5EF4-FFF2-40B4-BE49-F238E27FC236}">
                  <a16:creationId xmlns:a16="http://schemas.microsoft.com/office/drawing/2014/main" id="{5D2C4156-C746-7F78-C5AE-D0BCCC6E0653}"/>
                </a:ext>
              </a:extLst>
            </p:cNvPr>
            <p:cNvSpPr>
              <a:spLocks/>
            </p:cNvSpPr>
            <p:nvPr/>
          </p:nvSpPr>
          <p:spPr bwMode="auto">
            <a:xfrm>
              <a:off x="4759" y="2364"/>
              <a:ext cx="21" cy="29"/>
            </a:xfrm>
            <a:custGeom>
              <a:avLst/>
              <a:gdLst>
                <a:gd name="T0" fmla="*/ 4 w 44"/>
                <a:gd name="T1" fmla="*/ 0 h 57"/>
                <a:gd name="T2" fmla="*/ 40 w 44"/>
                <a:gd name="T3" fmla="*/ 4 h 57"/>
                <a:gd name="T4" fmla="*/ 44 w 44"/>
                <a:gd name="T5" fmla="*/ 57 h 57"/>
                <a:gd name="T6" fmla="*/ 0 w 44"/>
                <a:gd name="T7" fmla="*/ 57 h 57"/>
                <a:gd name="T8" fmla="*/ 4 w 44"/>
                <a:gd name="T9" fmla="*/ 0 h 57"/>
                <a:gd name="T10" fmla="*/ 4 w 44"/>
                <a:gd name="T11" fmla="*/ 0 h 57"/>
              </a:gdLst>
              <a:ahLst/>
              <a:cxnLst>
                <a:cxn ang="0">
                  <a:pos x="T0" y="T1"/>
                </a:cxn>
                <a:cxn ang="0">
                  <a:pos x="T2" y="T3"/>
                </a:cxn>
                <a:cxn ang="0">
                  <a:pos x="T4" y="T5"/>
                </a:cxn>
                <a:cxn ang="0">
                  <a:pos x="T6" y="T7"/>
                </a:cxn>
                <a:cxn ang="0">
                  <a:pos x="T8" y="T9"/>
                </a:cxn>
                <a:cxn ang="0">
                  <a:pos x="T10" y="T11"/>
                </a:cxn>
              </a:cxnLst>
              <a:rect l="0" t="0" r="r" b="b"/>
              <a:pathLst>
                <a:path w="44" h="57">
                  <a:moveTo>
                    <a:pt x="4" y="0"/>
                  </a:moveTo>
                  <a:lnTo>
                    <a:pt x="40" y="4"/>
                  </a:lnTo>
                  <a:lnTo>
                    <a:pt x="44" y="57"/>
                  </a:lnTo>
                  <a:lnTo>
                    <a:pt x="0" y="57"/>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14" name="Freeform 110">
              <a:extLst>
                <a:ext uri="{FF2B5EF4-FFF2-40B4-BE49-F238E27FC236}">
                  <a16:creationId xmlns:a16="http://schemas.microsoft.com/office/drawing/2014/main" id="{B6C16D9E-4A3E-668D-A0CF-FE4811099B44}"/>
                </a:ext>
              </a:extLst>
            </p:cNvPr>
            <p:cNvSpPr>
              <a:spLocks/>
            </p:cNvSpPr>
            <p:nvPr/>
          </p:nvSpPr>
          <p:spPr bwMode="auto">
            <a:xfrm>
              <a:off x="4791" y="2367"/>
              <a:ext cx="22" cy="30"/>
            </a:xfrm>
            <a:custGeom>
              <a:avLst/>
              <a:gdLst>
                <a:gd name="T0" fmla="*/ 4 w 44"/>
                <a:gd name="T1" fmla="*/ 0 h 59"/>
                <a:gd name="T2" fmla="*/ 40 w 44"/>
                <a:gd name="T3" fmla="*/ 6 h 59"/>
                <a:gd name="T4" fmla="*/ 44 w 44"/>
                <a:gd name="T5" fmla="*/ 59 h 59"/>
                <a:gd name="T6" fmla="*/ 0 w 44"/>
                <a:gd name="T7" fmla="*/ 59 h 59"/>
                <a:gd name="T8" fmla="*/ 4 w 44"/>
                <a:gd name="T9" fmla="*/ 0 h 59"/>
                <a:gd name="T10" fmla="*/ 4 w 44"/>
                <a:gd name="T11" fmla="*/ 0 h 59"/>
              </a:gdLst>
              <a:ahLst/>
              <a:cxnLst>
                <a:cxn ang="0">
                  <a:pos x="T0" y="T1"/>
                </a:cxn>
                <a:cxn ang="0">
                  <a:pos x="T2" y="T3"/>
                </a:cxn>
                <a:cxn ang="0">
                  <a:pos x="T4" y="T5"/>
                </a:cxn>
                <a:cxn ang="0">
                  <a:pos x="T6" y="T7"/>
                </a:cxn>
                <a:cxn ang="0">
                  <a:pos x="T8" y="T9"/>
                </a:cxn>
                <a:cxn ang="0">
                  <a:pos x="T10" y="T11"/>
                </a:cxn>
              </a:cxnLst>
              <a:rect l="0" t="0" r="r" b="b"/>
              <a:pathLst>
                <a:path w="44" h="59">
                  <a:moveTo>
                    <a:pt x="4" y="0"/>
                  </a:moveTo>
                  <a:lnTo>
                    <a:pt x="40" y="6"/>
                  </a:lnTo>
                  <a:lnTo>
                    <a:pt x="44" y="59"/>
                  </a:lnTo>
                  <a:lnTo>
                    <a:pt x="0" y="59"/>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15" name="Freeform 111">
              <a:extLst>
                <a:ext uri="{FF2B5EF4-FFF2-40B4-BE49-F238E27FC236}">
                  <a16:creationId xmlns:a16="http://schemas.microsoft.com/office/drawing/2014/main" id="{EB17E0F7-B4CC-550D-A254-C5DA69B3ADB0}"/>
                </a:ext>
              </a:extLst>
            </p:cNvPr>
            <p:cNvSpPr>
              <a:spLocks/>
            </p:cNvSpPr>
            <p:nvPr/>
          </p:nvSpPr>
          <p:spPr bwMode="auto">
            <a:xfrm>
              <a:off x="4690" y="2415"/>
              <a:ext cx="20" cy="29"/>
            </a:xfrm>
            <a:custGeom>
              <a:avLst/>
              <a:gdLst>
                <a:gd name="T0" fmla="*/ 2 w 40"/>
                <a:gd name="T1" fmla="*/ 0 h 59"/>
                <a:gd name="T2" fmla="*/ 36 w 40"/>
                <a:gd name="T3" fmla="*/ 4 h 59"/>
                <a:gd name="T4" fmla="*/ 40 w 40"/>
                <a:gd name="T5" fmla="*/ 59 h 59"/>
                <a:gd name="T6" fmla="*/ 0 w 40"/>
                <a:gd name="T7" fmla="*/ 59 h 59"/>
                <a:gd name="T8" fmla="*/ 2 w 40"/>
                <a:gd name="T9" fmla="*/ 0 h 59"/>
                <a:gd name="T10" fmla="*/ 2 w 40"/>
                <a:gd name="T11" fmla="*/ 0 h 59"/>
              </a:gdLst>
              <a:ahLst/>
              <a:cxnLst>
                <a:cxn ang="0">
                  <a:pos x="T0" y="T1"/>
                </a:cxn>
                <a:cxn ang="0">
                  <a:pos x="T2" y="T3"/>
                </a:cxn>
                <a:cxn ang="0">
                  <a:pos x="T4" y="T5"/>
                </a:cxn>
                <a:cxn ang="0">
                  <a:pos x="T6" y="T7"/>
                </a:cxn>
                <a:cxn ang="0">
                  <a:pos x="T8" y="T9"/>
                </a:cxn>
                <a:cxn ang="0">
                  <a:pos x="T10" y="T11"/>
                </a:cxn>
              </a:cxnLst>
              <a:rect l="0" t="0" r="r" b="b"/>
              <a:pathLst>
                <a:path w="40" h="59">
                  <a:moveTo>
                    <a:pt x="2" y="0"/>
                  </a:moveTo>
                  <a:lnTo>
                    <a:pt x="36" y="4"/>
                  </a:lnTo>
                  <a:lnTo>
                    <a:pt x="40" y="59"/>
                  </a:lnTo>
                  <a:lnTo>
                    <a:pt x="0" y="59"/>
                  </a:lnTo>
                  <a:lnTo>
                    <a:pt x="2" y="0"/>
                  </a:lnTo>
                  <a:lnTo>
                    <a:pt x="2"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16" name="Freeform 112">
              <a:extLst>
                <a:ext uri="{FF2B5EF4-FFF2-40B4-BE49-F238E27FC236}">
                  <a16:creationId xmlns:a16="http://schemas.microsoft.com/office/drawing/2014/main" id="{83382969-675A-D9BC-66BA-3A52C4D83E4D}"/>
                </a:ext>
              </a:extLst>
            </p:cNvPr>
            <p:cNvSpPr>
              <a:spLocks/>
            </p:cNvSpPr>
            <p:nvPr/>
          </p:nvSpPr>
          <p:spPr bwMode="auto">
            <a:xfrm>
              <a:off x="4721" y="2419"/>
              <a:ext cx="21" cy="28"/>
            </a:xfrm>
            <a:custGeom>
              <a:avLst/>
              <a:gdLst>
                <a:gd name="T0" fmla="*/ 4 w 44"/>
                <a:gd name="T1" fmla="*/ 0 h 57"/>
                <a:gd name="T2" fmla="*/ 40 w 44"/>
                <a:gd name="T3" fmla="*/ 6 h 57"/>
                <a:gd name="T4" fmla="*/ 44 w 44"/>
                <a:gd name="T5" fmla="*/ 57 h 57"/>
                <a:gd name="T6" fmla="*/ 0 w 44"/>
                <a:gd name="T7" fmla="*/ 57 h 57"/>
                <a:gd name="T8" fmla="*/ 4 w 44"/>
                <a:gd name="T9" fmla="*/ 0 h 57"/>
                <a:gd name="T10" fmla="*/ 4 w 44"/>
                <a:gd name="T11" fmla="*/ 0 h 57"/>
              </a:gdLst>
              <a:ahLst/>
              <a:cxnLst>
                <a:cxn ang="0">
                  <a:pos x="T0" y="T1"/>
                </a:cxn>
                <a:cxn ang="0">
                  <a:pos x="T2" y="T3"/>
                </a:cxn>
                <a:cxn ang="0">
                  <a:pos x="T4" y="T5"/>
                </a:cxn>
                <a:cxn ang="0">
                  <a:pos x="T6" y="T7"/>
                </a:cxn>
                <a:cxn ang="0">
                  <a:pos x="T8" y="T9"/>
                </a:cxn>
                <a:cxn ang="0">
                  <a:pos x="T10" y="T11"/>
                </a:cxn>
              </a:cxnLst>
              <a:rect l="0" t="0" r="r" b="b"/>
              <a:pathLst>
                <a:path w="44" h="57">
                  <a:moveTo>
                    <a:pt x="4" y="0"/>
                  </a:moveTo>
                  <a:lnTo>
                    <a:pt x="40" y="6"/>
                  </a:lnTo>
                  <a:lnTo>
                    <a:pt x="44" y="57"/>
                  </a:lnTo>
                  <a:lnTo>
                    <a:pt x="0" y="57"/>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17" name="Freeform 113">
              <a:extLst>
                <a:ext uri="{FF2B5EF4-FFF2-40B4-BE49-F238E27FC236}">
                  <a16:creationId xmlns:a16="http://schemas.microsoft.com/office/drawing/2014/main" id="{4F123557-645C-8816-B5FE-4B863E0FEEB5}"/>
                </a:ext>
              </a:extLst>
            </p:cNvPr>
            <p:cNvSpPr>
              <a:spLocks/>
            </p:cNvSpPr>
            <p:nvPr/>
          </p:nvSpPr>
          <p:spPr bwMode="auto">
            <a:xfrm>
              <a:off x="4752" y="2421"/>
              <a:ext cx="22" cy="30"/>
            </a:xfrm>
            <a:custGeom>
              <a:avLst/>
              <a:gdLst>
                <a:gd name="T0" fmla="*/ 4 w 44"/>
                <a:gd name="T1" fmla="*/ 0 h 59"/>
                <a:gd name="T2" fmla="*/ 40 w 44"/>
                <a:gd name="T3" fmla="*/ 5 h 59"/>
                <a:gd name="T4" fmla="*/ 44 w 44"/>
                <a:gd name="T5" fmla="*/ 59 h 59"/>
                <a:gd name="T6" fmla="*/ 0 w 44"/>
                <a:gd name="T7" fmla="*/ 59 h 59"/>
                <a:gd name="T8" fmla="*/ 4 w 44"/>
                <a:gd name="T9" fmla="*/ 0 h 59"/>
                <a:gd name="T10" fmla="*/ 4 w 44"/>
                <a:gd name="T11" fmla="*/ 0 h 59"/>
              </a:gdLst>
              <a:ahLst/>
              <a:cxnLst>
                <a:cxn ang="0">
                  <a:pos x="T0" y="T1"/>
                </a:cxn>
                <a:cxn ang="0">
                  <a:pos x="T2" y="T3"/>
                </a:cxn>
                <a:cxn ang="0">
                  <a:pos x="T4" y="T5"/>
                </a:cxn>
                <a:cxn ang="0">
                  <a:pos x="T6" y="T7"/>
                </a:cxn>
                <a:cxn ang="0">
                  <a:pos x="T8" y="T9"/>
                </a:cxn>
                <a:cxn ang="0">
                  <a:pos x="T10" y="T11"/>
                </a:cxn>
              </a:cxnLst>
              <a:rect l="0" t="0" r="r" b="b"/>
              <a:pathLst>
                <a:path w="44" h="59">
                  <a:moveTo>
                    <a:pt x="4" y="0"/>
                  </a:moveTo>
                  <a:lnTo>
                    <a:pt x="40" y="5"/>
                  </a:lnTo>
                  <a:lnTo>
                    <a:pt x="44" y="59"/>
                  </a:lnTo>
                  <a:lnTo>
                    <a:pt x="0" y="59"/>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18" name="Freeform 114">
              <a:extLst>
                <a:ext uri="{FF2B5EF4-FFF2-40B4-BE49-F238E27FC236}">
                  <a16:creationId xmlns:a16="http://schemas.microsoft.com/office/drawing/2014/main" id="{64772331-9F96-5526-9629-CE076CD42E4A}"/>
                </a:ext>
              </a:extLst>
            </p:cNvPr>
            <p:cNvSpPr>
              <a:spLocks/>
            </p:cNvSpPr>
            <p:nvPr/>
          </p:nvSpPr>
          <p:spPr bwMode="auto">
            <a:xfrm>
              <a:off x="4783" y="2425"/>
              <a:ext cx="21" cy="30"/>
            </a:xfrm>
            <a:custGeom>
              <a:avLst/>
              <a:gdLst>
                <a:gd name="T0" fmla="*/ 5 w 41"/>
                <a:gd name="T1" fmla="*/ 0 h 59"/>
                <a:gd name="T2" fmla="*/ 39 w 41"/>
                <a:gd name="T3" fmla="*/ 4 h 59"/>
                <a:gd name="T4" fmla="*/ 41 w 41"/>
                <a:gd name="T5" fmla="*/ 59 h 59"/>
                <a:gd name="T6" fmla="*/ 0 w 41"/>
                <a:gd name="T7" fmla="*/ 59 h 59"/>
                <a:gd name="T8" fmla="*/ 5 w 41"/>
                <a:gd name="T9" fmla="*/ 0 h 59"/>
                <a:gd name="T10" fmla="*/ 5 w 41"/>
                <a:gd name="T11" fmla="*/ 0 h 59"/>
              </a:gdLst>
              <a:ahLst/>
              <a:cxnLst>
                <a:cxn ang="0">
                  <a:pos x="T0" y="T1"/>
                </a:cxn>
                <a:cxn ang="0">
                  <a:pos x="T2" y="T3"/>
                </a:cxn>
                <a:cxn ang="0">
                  <a:pos x="T4" y="T5"/>
                </a:cxn>
                <a:cxn ang="0">
                  <a:pos x="T6" y="T7"/>
                </a:cxn>
                <a:cxn ang="0">
                  <a:pos x="T8" y="T9"/>
                </a:cxn>
                <a:cxn ang="0">
                  <a:pos x="T10" y="T11"/>
                </a:cxn>
              </a:cxnLst>
              <a:rect l="0" t="0" r="r" b="b"/>
              <a:pathLst>
                <a:path w="41" h="59">
                  <a:moveTo>
                    <a:pt x="5" y="0"/>
                  </a:moveTo>
                  <a:lnTo>
                    <a:pt x="39" y="4"/>
                  </a:lnTo>
                  <a:lnTo>
                    <a:pt x="41" y="59"/>
                  </a:lnTo>
                  <a:lnTo>
                    <a:pt x="0" y="59"/>
                  </a:lnTo>
                  <a:lnTo>
                    <a:pt x="5" y="0"/>
                  </a:lnTo>
                  <a:lnTo>
                    <a:pt x="5"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19" name="Freeform 115">
              <a:extLst>
                <a:ext uri="{FF2B5EF4-FFF2-40B4-BE49-F238E27FC236}">
                  <a16:creationId xmlns:a16="http://schemas.microsoft.com/office/drawing/2014/main" id="{7E9E0BD0-6693-7580-A352-79EBA9BC0593}"/>
                </a:ext>
              </a:extLst>
            </p:cNvPr>
            <p:cNvSpPr>
              <a:spLocks/>
            </p:cNvSpPr>
            <p:nvPr/>
          </p:nvSpPr>
          <p:spPr bwMode="auto">
            <a:xfrm>
              <a:off x="4682" y="2472"/>
              <a:ext cx="21" cy="29"/>
            </a:xfrm>
            <a:custGeom>
              <a:avLst/>
              <a:gdLst>
                <a:gd name="T0" fmla="*/ 4 w 44"/>
                <a:gd name="T1" fmla="*/ 0 h 58"/>
                <a:gd name="T2" fmla="*/ 40 w 44"/>
                <a:gd name="T3" fmla="*/ 1 h 58"/>
                <a:gd name="T4" fmla="*/ 44 w 44"/>
                <a:gd name="T5" fmla="*/ 58 h 58"/>
                <a:gd name="T6" fmla="*/ 0 w 44"/>
                <a:gd name="T7" fmla="*/ 58 h 58"/>
                <a:gd name="T8" fmla="*/ 4 w 44"/>
                <a:gd name="T9" fmla="*/ 0 h 58"/>
                <a:gd name="T10" fmla="*/ 4 w 44"/>
                <a:gd name="T11" fmla="*/ 0 h 58"/>
              </a:gdLst>
              <a:ahLst/>
              <a:cxnLst>
                <a:cxn ang="0">
                  <a:pos x="T0" y="T1"/>
                </a:cxn>
                <a:cxn ang="0">
                  <a:pos x="T2" y="T3"/>
                </a:cxn>
                <a:cxn ang="0">
                  <a:pos x="T4" y="T5"/>
                </a:cxn>
                <a:cxn ang="0">
                  <a:pos x="T6" y="T7"/>
                </a:cxn>
                <a:cxn ang="0">
                  <a:pos x="T8" y="T9"/>
                </a:cxn>
                <a:cxn ang="0">
                  <a:pos x="T10" y="T11"/>
                </a:cxn>
              </a:cxnLst>
              <a:rect l="0" t="0" r="r" b="b"/>
              <a:pathLst>
                <a:path w="44" h="58">
                  <a:moveTo>
                    <a:pt x="4" y="0"/>
                  </a:moveTo>
                  <a:lnTo>
                    <a:pt x="40" y="1"/>
                  </a:lnTo>
                  <a:lnTo>
                    <a:pt x="44" y="58"/>
                  </a:lnTo>
                  <a:lnTo>
                    <a:pt x="0" y="58"/>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20" name="Freeform 116">
              <a:extLst>
                <a:ext uri="{FF2B5EF4-FFF2-40B4-BE49-F238E27FC236}">
                  <a16:creationId xmlns:a16="http://schemas.microsoft.com/office/drawing/2014/main" id="{992A9221-08D2-F0EB-47DF-572A935C131B}"/>
                </a:ext>
              </a:extLst>
            </p:cNvPr>
            <p:cNvSpPr>
              <a:spLocks/>
            </p:cNvSpPr>
            <p:nvPr/>
          </p:nvSpPr>
          <p:spPr bwMode="auto">
            <a:xfrm>
              <a:off x="4714" y="2477"/>
              <a:ext cx="20" cy="28"/>
            </a:xfrm>
            <a:custGeom>
              <a:avLst/>
              <a:gdLst>
                <a:gd name="T0" fmla="*/ 4 w 40"/>
                <a:gd name="T1" fmla="*/ 0 h 57"/>
                <a:gd name="T2" fmla="*/ 40 w 40"/>
                <a:gd name="T3" fmla="*/ 2 h 57"/>
                <a:gd name="T4" fmla="*/ 40 w 40"/>
                <a:gd name="T5" fmla="*/ 57 h 57"/>
                <a:gd name="T6" fmla="*/ 0 w 40"/>
                <a:gd name="T7" fmla="*/ 57 h 57"/>
                <a:gd name="T8" fmla="*/ 4 w 40"/>
                <a:gd name="T9" fmla="*/ 0 h 57"/>
                <a:gd name="T10" fmla="*/ 4 w 40"/>
                <a:gd name="T11" fmla="*/ 0 h 57"/>
              </a:gdLst>
              <a:ahLst/>
              <a:cxnLst>
                <a:cxn ang="0">
                  <a:pos x="T0" y="T1"/>
                </a:cxn>
                <a:cxn ang="0">
                  <a:pos x="T2" y="T3"/>
                </a:cxn>
                <a:cxn ang="0">
                  <a:pos x="T4" y="T5"/>
                </a:cxn>
                <a:cxn ang="0">
                  <a:pos x="T6" y="T7"/>
                </a:cxn>
                <a:cxn ang="0">
                  <a:pos x="T8" y="T9"/>
                </a:cxn>
                <a:cxn ang="0">
                  <a:pos x="T10" y="T11"/>
                </a:cxn>
              </a:cxnLst>
              <a:rect l="0" t="0" r="r" b="b"/>
              <a:pathLst>
                <a:path w="40" h="57">
                  <a:moveTo>
                    <a:pt x="4" y="0"/>
                  </a:moveTo>
                  <a:lnTo>
                    <a:pt x="40" y="2"/>
                  </a:lnTo>
                  <a:lnTo>
                    <a:pt x="40" y="57"/>
                  </a:lnTo>
                  <a:lnTo>
                    <a:pt x="0" y="57"/>
                  </a:lnTo>
                  <a:lnTo>
                    <a:pt x="4" y="0"/>
                  </a:lnTo>
                  <a:lnTo>
                    <a:pt x="4"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21" name="Freeform 117">
              <a:extLst>
                <a:ext uri="{FF2B5EF4-FFF2-40B4-BE49-F238E27FC236}">
                  <a16:creationId xmlns:a16="http://schemas.microsoft.com/office/drawing/2014/main" id="{1E461A73-3851-98D7-E809-A5070A03095E}"/>
                </a:ext>
              </a:extLst>
            </p:cNvPr>
            <p:cNvSpPr>
              <a:spLocks/>
            </p:cNvSpPr>
            <p:nvPr/>
          </p:nvSpPr>
          <p:spPr bwMode="auto">
            <a:xfrm>
              <a:off x="4744" y="2479"/>
              <a:ext cx="22" cy="30"/>
            </a:xfrm>
            <a:custGeom>
              <a:avLst/>
              <a:gdLst>
                <a:gd name="T0" fmla="*/ 7 w 43"/>
                <a:gd name="T1" fmla="*/ 0 h 59"/>
                <a:gd name="T2" fmla="*/ 40 w 43"/>
                <a:gd name="T3" fmla="*/ 4 h 59"/>
                <a:gd name="T4" fmla="*/ 43 w 43"/>
                <a:gd name="T5" fmla="*/ 59 h 59"/>
                <a:gd name="T6" fmla="*/ 0 w 43"/>
                <a:gd name="T7" fmla="*/ 59 h 59"/>
                <a:gd name="T8" fmla="*/ 7 w 43"/>
                <a:gd name="T9" fmla="*/ 0 h 59"/>
                <a:gd name="T10" fmla="*/ 7 w 43"/>
                <a:gd name="T11" fmla="*/ 0 h 59"/>
              </a:gdLst>
              <a:ahLst/>
              <a:cxnLst>
                <a:cxn ang="0">
                  <a:pos x="T0" y="T1"/>
                </a:cxn>
                <a:cxn ang="0">
                  <a:pos x="T2" y="T3"/>
                </a:cxn>
                <a:cxn ang="0">
                  <a:pos x="T4" y="T5"/>
                </a:cxn>
                <a:cxn ang="0">
                  <a:pos x="T6" y="T7"/>
                </a:cxn>
                <a:cxn ang="0">
                  <a:pos x="T8" y="T9"/>
                </a:cxn>
                <a:cxn ang="0">
                  <a:pos x="T10" y="T11"/>
                </a:cxn>
              </a:cxnLst>
              <a:rect l="0" t="0" r="r" b="b"/>
              <a:pathLst>
                <a:path w="43" h="59">
                  <a:moveTo>
                    <a:pt x="7" y="0"/>
                  </a:moveTo>
                  <a:lnTo>
                    <a:pt x="40" y="4"/>
                  </a:lnTo>
                  <a:lnTo>
                    <a:pt x="43" y="59"/>
                  </a:lnTo>
                  <a:lnTo>
                    <a:pt x="0" y="59"/>
                  </a:lnTo>
                  <a:lnTo>
                    <a:pt x="7" y="0"/>
                  </a:lnTo>
                  <a:lnTo>
                    <a:pt x="7"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22" name="Freeform 118">
              <a:extLst>
                <a:ext uri="{FF2B5EF4-FFF2-40B4-BE49-F238E27FC236}">
                  <a16:creationId xmlns:a16="http://schemas.microsoft.com/office/drawing/2014/main" id="{8FE6168C-A988-CEA1-97FB-2E3F8B1CAC7D}"/>
                </a:ext>
              </a:extLst>
            </p:cNvPr>
            <p:cNvSpPr>
              <a:spLocks/>
            </p:cNvSpPr>
            <p:nvPr/>
          </p:nvSpPr>
          <p:spPr bwMode="auto">
            <a:xfrm>
              <a:off x="4778" y="2483"/>
              <a:ext cx="20" cy="29"/>
            </a:xfrm>
            <a:custGeom>
              <a:avLst/>
              <a:gdLst>
                <a:gd name="T0" fmla="*/ 2 w 42"/>
                <a:gd name="T1" fmla="*/ 0 h 57"/>
                <a:gd name="T2" fmla="*/ 40 w 42"/>
                <a:gd name="T3" fmla="*/ 0 h 57"/>
                <a:gd name="T4" fmla="*/ 42 w 42"/>
                <a:gd name="T5" fmla="*/ 57 h 57"/>
                <a:gd name="T6" fmla="*/ 0 w 42"/>
                <a:gd name="T7" fmla="*/ 57 h 57"/>
                <a:gd name="T8" fmla="*/ 2 w 42"/>
                <a:gd name="T9" fmla="*/ 0 h 57"/>
                <a:gd name="T10" fmla="*/ 2 w 42"/>
                <a:gd name="T11" fmla="*/ 0 h 57"/>
              </a:gdLst>
              <a:ahLst/>
              <a:cxnLst>
                <a:cxn ang="0">
                  <a:pos x="T0" y="T1"/>
                </a:cxn>
                <a:cxn ang="0">
                  <a:pos x="T2" y="T3"/>
                </a:cxn>
                <a:cxn ang="0">
                  <a:pos x="T4" y="T5"/>
                </a:cxn>
                <a:cxn ang="0">
                  <a:pos x="T6" y="T7"/>
                </a:cxn>
                <a:cxn ang="0">
                  <a:pos x="T8" y="T9"/>
                </a:cxn>
                <a:cxn ang="0">
                  <a:pos x="T10" y="T11"/>
                </a:cxn>
              </a:cxnLst>
              <a:rect l="0" t="0" r="r" b="b"/>
              <a:pathLst>
                <a:path w="42" h="57">
                  <a:moveTo>
                    <a:pt x="2" y="0"/>
                  </a:moveTo>
                  <a:lnTo>
                    <a:pt x="40" y="0"/>
                  </a:lnTo>
                  <a:lnTo>
                    <a:pt x="42" y="57"/>
                  </a:lnTo>
                  <a:lnTo>
                    <a:pt x="0" y="57"/>
                  </a:lnTo>
                  <a:lnTo>
                    <a:pt x="2" y="0"/>
                  </a:lnTo>
                  <a:lnTo>
                    <a:pt x="2" y="0"/>
                  </a:lnTo>
                  <a:close/>
                </a:path>
              </a:pathLst>
            </a:custGeom>
            <a:solidFill>
              <a:srgbClr val="D999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23" name="Freeform 119">
              <a:extLst>
                <a:ext uri="{FF2B5EF4-FFF2-40B4-BE49-F238E27FC236}">
                  <a16:creationId xmlns:a16="http://schemas.microsoft.com/office/drawing/2014/main" id="{1AE37B7F-922F-CD83-1BEC-B44E0193436E}"/>
                </a:ext>
              </a:extLst>
            </p:cNvPr>
            <p:cNvSpPr>
              <a:spLocks/>
            </p:cNvSpPr>
            <p:nvPr/>
          </p:nvSpPr>
          <p:spPr bwMode="auto">
            <a:xfrm>
              <a:off x="4083" y="1873"/>
              <a:ext cx="164" cy="311"/>
            </a:xfrm>
            <a:custGeom>
              <a:avLst/>
              <a:gdLst>
                <a:gd name="T0" fmla="*/ 24 w 328"/>
                <a:gd name="T1" fmla="*/ 59 h 622"/>
                <a:gd name="T2" fmla="*/ 43 w 328"/>
                <a:gd name="T3" fmla="*/ 36 h 622"/>
                <a:gd name="T4" fmla="*/ 76 w 328"/>
                <a:gd name="T5" fmla="*/ 15 h 622"/>
                <a:gd name="T6" fmla="*/ 127 w 328"/>
                <a:gd name="T7" fmla="*/ 0 h 622"/>
                <a:gd name="T8" fmla="*/ 197 w 328"/>
                <a:gd name="T9" fmla="*/ 4 h 622"/>
                <a:gd name="T10" fmla="*/ 220 w 328"/>
                <a:gd name="T11" fmla="*/ 27 h 622"/>
                <a:gd name="T12" fmla="*/ 233 w 328"/>
                <a:gd name="T13" fmla="*/ 59 h 622"/>
                <a:gd name="T14" fmla="*/ 220 w 328"/>
                <a:gd name="T15" fmla="*/ 82 h 622"/>
                <a:gd name="T16" fmla="*/ 199 w 328"/>
                <a:gd name="T17" fmla="*/ 112 h 622"/>
                <a:gd name="T18" fmla="*/ 178 w 328"/>
                <a:gd name="T19" fmla="*/ 158 h 622"/>
                <a:gd name="T20" fmla="*/ 155 w 328"/>
                <a:gd name="T21" fmla="*/ 200 h 622"/>
                <a:gd name="T22" fmla="*/ 146 w 328"/>
                <a:gd name="T23" fmla="*/ 238 h 622"/>
                <a:gd name="T24" fmla="*/ 155 w 328"/>
                <a:gd name="T25" fmla="*/ 262 h 622"/>
                <a:gd name="T26" fmla="*/ 182 w 328"/>
                <a:gd name="T27" fmla="*/ 283 h 622"/>
                <a:gd name="T28" fmla="*/ 224 w 328"/>
                <a:gd name="T29" fmla="*/ 302 h 622"/>
                <a:gd name="T30" fmla="*/ 268 w 328"/>
                <a:gd name="T31" fmla="*/ 327 h 622"/>
                <a:gd name="T32" fmla="*/ 302 w 328"/>
                <a:gd name="T33" fmla="*/ 359 h 622"/>
                <a:gd name="T34" fmla="*/ 327 w 328"/>
                <a:gd name="T35" fmla="*/ 409 h 622"/>
                <a:gd name="T36" fmla="*/ 327 w 328"/>
                <a:gd name="T37" fmla="*/ 460 h 622"/>
                <a:gd name="T38" fmla="*/ 315 w 328"/>
                <a:gd name="T39" fmla="*/ 515 h 622"/>
                <a:gd name="T40" fmla="*/ 298 w 328"/>
                <a:gd name="T41" fmla="*/ 559 h 622"/>
                <a:gd name="T42" fmla="*/ 281 w 328"/>
                <a:gd name="T43" fmla="*/ 597 h 622"/>
                <a:gd name="T44" fmla="*/ 211 w 328"/>
                <a:gd name="T45" fmla="*/ 622 h 622"/>
                <a:gd name="T46" fmla="*/ 218 w 328"/>
                <a:gd name="T47" fmla="*/ 608 h 622"/>
                <a:gd name="T48" fmla="*/ 247 w 328"/>
                <a:gd name="T49" fmla="*/ 576 h 622"/>
                <a:gd name="T50" fmla="*/ 275 w 328"/>
                <a:gd name="T51" fmla="*/ 528 h 622"/>
                <a:gd name="T52" fmla="*/ 294 w 328"/>
                <a:gd name="T53" fmla="*/ 479 h 622"/>
                <a:gd name="T54" fmla="*/ 287 w 328"/>
                <a:gd name="T55" fmla="*/ 435 h 622"/>
                <a:gd name="T56" fmla="*/ 254 w 328"/>
                <a:gd name="T57" fmla="*/ 399 h 622"/>
                <a:gd name="T58" fmla="*/ 211 w 328"/>
                <a:gd name="T59" fmla="*/ 359 h 622"/>
                <a:gd name="T60" fmla="*/ 167 w 328"/>
                <a:gd name="T61" fmla="*/ 321 h 622"/>
                <a:gd name="T62" fmla="*/ 127 w 328"/>
                <a:gd name="T63" fmla="*/ 283 h 622"/>
                <a:gd name="T64" fmla="*/ 102 w 328"/>
                <a:gd name="T65" fmla="*/ 241 h 622"/>
                <a:gd name="T66" fmla="*/ 114 w 328"/>
                <a:gd name="T67" fmla="*/ 215 h 622"/>
                <a:gd name="T68" fmla="*/ 136 w 328"/>
                <a:gd name="T69" fmla="*/ 179 h 622"/>
                <a:gd name="T70" fmla="*/ 161 w 328"/>
                <a:gd name="T71" fmla="*/ 137 h 622"/>
                <a:gd name="T72" fmla="*/ 186 w 328"/>
                <a:gd name="T73" fmla="*/ 101 h 622"/>
                <a:gd name="T74" fmla="*/ 197 w 328"/>
                <a:gd name="T75" fmla="*/ 68 h 622"/>
                <a:gd name="T76" fmla="*/ 195 w 328"/>
                <a:gd name="T77" fmla="*/ 42 h 622"/>
                <a:gd name="T78" fmla="*/ 178 w 328"/>
                <a:gd name="T79" fmla="*/ 23 h 622"/>
                <a:gd name="T80" fmla="*/ 155 w 328"/>
                <a:gd name="T81" fmla="*/ 30 h 622"/>
                <a:gd name="T82" fmla="*/ 121 w 328"/>
                <a:gd name="T83" fmla="*/ 47 h 622"/>
                <a:gd name="T84" fmla="*/ 78 w 328"/>
                <a:gd name="T85" fmla="*/ 76 h 622"/>
                <a:gd name="T86" fmla="*/ 34 w 328"/>
                <a:gd name="T87" fmla="*/ 99 h 622"/>
                <a:gd name="T88" fmla="*/ 0 w 328"/>
                <a:gd name="T89" fmla="*/ 122 h 6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8" h="622">
                  <a:moveTo>
                    <a:pt x="15" y="72"/>
                  </a:moveTo>
                  <a:lnTo>
                    <a:pt x="17" y="66"/>
                  </a:lnTo>
                  <a:lnTo>
                    <a:pt x="24" y="59"/>
                  </a:lnTo>
                  <a:lnTo>
                    <a:pt x="28" y="49"/>
                  </a:lnTo>
                  <a:lnTo>
                    <a:pt x="34" y="44"/>
                  </a:lnTo>
                  <a:lnTo>
                    <a:pt x="43" y="36"/>
                  </a:lnTo>
                  <a:lnTo>
                    <a:pt x="55" y="30"/>
                  </a:lnTo>
                  <a:lnTo>
                    <a:pt x="64" y="21"/>
                  </a:lnTo>
                  <a:lnTo>
                    <a:pt x="76" y="15"/>
                  </a:lnTo>
                  <a:lnTo>
                    <a:pt x="93" y="9"/>
                  </a:lnTo>
                  <a:lnTo>
                    <a:pt x="110" y="6"/>
                  </a:lnTo>
                  <a:lnTo>
                    <a:pt x="127" y="0"/>
                  </a:lnTo>
                  <a:lnTo>
                    <a:pt x="148" y="0"/>
                  </a:lnTo>
                  <a:lnTo>
                    <a:pt x="171" y="0"/>
                  </a:lnTo>
                  <a:lnTo>
                    <a:pt x="197" y="4"/>
                  </a:lnTo>
                  <a:lnTo>
                    <a:pt x="203" y="9"/>
                  </a:lnTo>
                  <a:lnTo>
                    <a:pt x="211" y="17"/>
                  </a:lnTo>
                  <a:lnTo>
                    <a:pt x="220" y="27"/>
                  </a:lnTo>
                  <a:lnTo>
                    <a:pt x="226" y="36"/>
                  </a:lnTo>
                  <a:lnTo>
                    <a:pt x="233" y="47"/>
                  </a:lnTo>
                  <a:lnTo>
                    <a:pt x="233" y="59"/>
                  </a:lnTo>
                  <a:lnTo>
                    <a:pt x="232" y="68"/>
                  </a:lnTo>
                  <a:lnTo>
                    <a:pt x="226" y="72"/>
                  </a:lnTo>
                  <a:lnTo>
                    <a:pt x="220" y="82"/>
                  </a:lnTo>
                  <a:lnTo>
                    <a:pt x="214" y="89"/>
                  </a:lnTo>
                  <a:lnTo>
                    <a:pt x="209" y="103"/>
                  </a:lnTo>
                  <a:lnTo>
                    <a:pt x="199" y="112"/>
                  </a:lnTo>
                  <a:lnTo>
                    <a:pt x="194" y="125"/>
                  </a:lnTo>
                  <a:lnTo>
                    <a:pt x="184" y="142"/>
                  </a:lnTo>
                  <a:lnTo>
                    <a:pt x="178" y="158"/>
                  </a:lnTo>
                  <a:lnTo>
                    <a:pt x="169" y="171"/>
                  </a:lnTo>
                  <a:lnTo>
                    <a:pt x="161" y="186"/>
                  </a:lnTo>
                  <a:lnTo>
                    <a:pt x="155" y="200"/>
                  </a:lnTo>
                  <a:lnTo>
                    <a:pt x="152" y="213"/>
                  </a:lnTo>
                  <a:lnTo>
                    <a:pt x="146" y="226"/>
                  </a:lnTo>
                  <a:lnTo>
                    <a:pt x="146" y="238"/>
                  </a:lnTo>
                  <a:lnTo>
                    <a:pt x="146" y="247"/>
                  </a:lnTo>
                  <a:lnTo>
                    <a:pt x="152" y="257"/>
                  </a:lnTo>
                  <a:lnTo>
                    <a:pt x="155" y="262"/>
                  </a:lnTo>
                  <a:lnTo>
                    <a:pt x="161" y="268"/>
                  </a:lnTo>
                  <a:lnTo>
                    <a:pt x="171" y="276"/>
                  </a:lnTo>
                  <a:lnTo>
                    <a:pt x="182" y="283"/>
                  </a:lnTo>
                  <a:lnTo>
                    <a:pt x="195" y="289"/>
                  </a:lnTo>
                  <a:lnTo>
                    <a:pt x="209" y="295"/>
                  </a:lnTo>
                  <a:lnTo>
                    <a:pt x="224" y="302"/>
                  </a:lnTo>
                  <a:lnTo>
                    <a:pt x="239" y="310"/>
                  </a:lnTo>
                  <a:lnTo>
                    <a:pt x="254" y="317"/>
                  </a:lnTo>
                  <a:lnTo>
                    <a:pt x="268" y="327"/>
                  </a:lnTo>
                  <a:lnTo>
                    <a:pt x="279" y="336"/>
                  </a:lnTo>
                  <a:lnTo>
                    <a:pt x="294" y="350"/>
                  </a:lnTo>
                  <a:lnTo>
                    <a:pt x="302" y="359"/>
                  </a:lnTo>
                  <a:lnTo>
                    <a:pt x="313" y="374"/>
                  </a:lnTo>
                  <a:lnTo>
                    <a:pt x="319" y="390"/>
                  </a:lnTo>
                  <a:lnTo>
                    <a:pt x="327" y="409"/>
                  </a:lnTo>
                  <a:lnTo>
                    <a:pt x="327" y="424"/>
                  </a:lnTo>
                  <a:lnTo>
                    <a:pt x="328" y="443"/>
                  </a:lnTo>
                  <a:lnTo>
                    <a:pt x="327" y="460"/>
                  </a:lnTo>
                  <a:lnTo>
                    <a:pt x="325" y="479"/>
                  </a:lnTo>
                  <a:lnTo>
                    <a:pt x="319" y="496"/>
                  </a:lnTo>
                  <a:lnTo>
                    <a:pt x="315" y="515"/>
                  </a:lnTo>
                  <a:lnTo>
                    <a:pt x="309" y="530"/>
                  </a:lnTo>
                  <a:lnTo>
                    <a:pt x="304" y="547"/>
                  </a:lnTo>
                  <a:lnTo>
                    <a:pt x="298" y="559"/>
                  </a:lnTo>
                  <a:lnTo>
                    <a:pt x="290" y="574"/>
                  </a:lnTo>
                  <a:lnTo>
                    <a:pt x="285" y="584"/>
                  </a:lnTo>
                  <a:lnTo>
                    <a:pt x="281" y="597"/>
                  </a:lnTo>
                  <a:lnTo>
                    <a:pt x="273" y="610"/>
                  </a:lnTo>
                  <a:lnTo>
                    <a:pt x="271" y="618"/>
                  </a:lnTo>
                  <a:lnTo>
                    <a:pt x="211" y="622"/>
                  </a:lnTo>
                  <a:lnTo>
                    <a:pt x="211" y="620"/>
                  </a:lnTo>
                  <a:lnTo>
                    <a:pt x="214" y="616"/>
                  </a:lnTo>
                  <a:lnTo>
                    <a:pt x="218" y="608"/>
                  </a:lnTo>
                  <a:lnTo>
                    <a:pt x="228" y="599"/>
                  </a:lnTo>
                  <a:lnTo>
                    <a:pt x="237" y="587"/>
                  </a:lnTo>
                  <a:lnTo>
                    <a:pt x="247" y="576"/>
                  </a:lnTo>
                  <a:lnTo>
                    <a:pt x="258" y="559"/>
                  </a:lnTo>
                  <a:lnTo>
                    <a:pt x="268" y="545"/>
                  </a:lnTo>
                  <a:lnTo>
                    <a:pt x="275" y="528"/>
                  </a:lnTo>
                  <a:lnTo>
                    <a:pt x="283" y="513"/>
                  </a:lnTo>
                  <a:lnTo>
                    <a:pt x="289" y="496"/>
                  </a:lnTo>
                  <a:lnTo>
                    <a:pt x="294" y="479"/>
                  </a:lnTo>
                  <a:lnTo>
                    <a:pt x="294" y="464"/>
                  </a:lnTo>
                  <a:lnTo>
                    <a:pt x="292" y="450"/>
                  </a:lnTo>
                  <a:lnTo>
                    <a:pt x="287" y="435"/>
                  </a:lnTo>
                  <a:lnTo>
                    <a:pt x="279" y="426"/>
                  </a:lnTo>
                  <a:lnTo>
                    <a:pt x="266" y="412"/>
                  </a:lnTo>
                  <a:lnTo>
                    <a:pt x="254" y="399"/>
                  </a:lnTo>
                  <a:lnTo>
                    <a:pt x="239" y="386"/>
                  </a:lnTo>
                  <a:lnTo>
                    <a:pt x="226" y="372"/>
                  </a:lnTo>
                  <a:lnTo>
                    <a:pt x="211" y="359"/>
                  </a:lnTo>
                  <a:lnTo>
                    <a:pt x="197" y="348"/>
                  </a:lnTo>
                  <a:lnTo>
                    <a:pt x="180" y="333"/>
                  </a:lnTo>
                  <a:lnTo>
                    <a:pt x="167" y="321"/>
                  </a:lnTo>
                  <a:lnTo>
                    <a:pt x="152" y="308"/>
                  </a:lnTo>
                  <a:lnTo>
                    <a:pt x="138" y="295"/>
                  </a:lnTo>
                  <a:lnTo>
                    <a:pt x="127" y="283"/>
                  </a:lnTo>
                  <a:lnTo>
                    <a:pt x="117" y="272"/>
                  </a:lnTo>
                  <a:lnTo>
                    <a:pt x="104" y="253"/>
                  </a:lnTo>
                  <a:lnTo>
                    <a:pt x="102" y="241"/>
                  </a:lnTo>
                  <a:lnTo>
                    <a:pt x="102" y="232"/>
                  </a:lnTo>
                  <a:lnTo>
                    <a:pt x="108" y="226"/>
                  </a:lnTo>
                  <a:lnTo>
                    <a:pt x="114" y="215"/>
                  </a:lnTo>
                  <a:lnTo>
                    <a:pt x="119" y="205"/>
                  </a:lnTo>
                  <a:lnTo>
                    <a:pt x="127" y="190"/>
                  </a:lnTo>
                  <a:lnTo>
                    <a:pt x="136" y="179"/>
                  </a:lnTo>
                  <a:lnTo>
                    <a:pt x="144" y="163"/>
                  </a:lnTo>
                  <a:lnTo>
                    <a:pt x="155" y="152"/>
                  </a:lnTo>
                  <a:lnTo>
                    <a:pt x="161" y="137"/>
                  </a:lnTo>
                  <a:lnTo>
                    <a:pt x="171" y="123"/>
                  </a:lnTo>
                  <a:lnTo>
                    <a:pt x="178" y="110"/>
                  </a:lnTo>
                  <a:lnTo>
                    <a:pt x="186" y="101"/>
                  </a:lnTo>
                  <a:lnTo>
                    <a:pt x="190" y="87"/>
                  </a:lnTo>
                  <a:lnTo>
                    <a:pt x="195" y="78"/>
                  </a:lnTo>
                  <a:lnTo>
                    <a:pt x="197" y="68"/>
                  </a:lnTo>
                  <a:lnTo>
                    <a:pt x="199" y="63"/>
                  </a:lnTo>
                  <a:lnTo>
                    <a:pt x="197" y="51"/>
                  </a:lnTo>
                  <a:lnTo>
                    <a:pt x="195" y="42"/>
                  </a:lnTo>
                  <a:lnTo>
                    <a:pt x="192" y="34"/>
                  </a:lnTo>
                  <a:lnTo>
                    <a:pt x="188" y="30"/>
                  </a:lnTo>
                  <a:lnTo>
                    <a:pt x="178" y="23"/>
                  </a:lnTo>
                  <a:lnTo>
                    <a:pt x="171" y="27"/>
                  </a:lnTo>
                  <a:lnTo>
                    <a:pt x="163" y="27"/>
                  </a:lnTo>
                  <a:lnTo>
                    <a:pt x="155" y="30"/>
                  </a:lnTo>
                  <a:lnTo>
                    <a:pt x="146" y="36"/>
                  </a:lnTo>
                  <a:lnTo>
                    <a:pt x="136" y="42"/>
                  </a:lnTo>
                  <a:lnTo>
                    <a:pt x="121" y="47"/>
                  </a:lnTo>
                  <a:lnTo>
                    <a:pt x="108" y="57"/>
                  </a:lnTo>
                  <a:lnTo>
                    <a:pt x="93" y="65"/>
                  </a:lnTo>
                  <a:lnTo>
                    <a:pt x="78" y="76"/>
                  </a:lnTo>
                  <a:lnTo>
                    <a:pt x="62" y="82"/>
                  </a:lnTo>
                  <a:lnTo>
                    <a:pt x="47" y="91"/>
                  </a:lnTo>
                  <a:lnTo>
                    <a:pt x="34" y="99"/>
                  </a:lnTo>
                  <a:lnTo>
                    <a:pt x="22" y="104"/>
                  </a:lnTo>
                  <a:lnTo>
                    <a:pt x="13" y="110"/>
                  </a:lnTo>
                  <a:lnTo>
                    <a:pt x="0" y="122"/>
                  </a:lnTo>
                  <a:lnTo>
                    <a:pt x="15" y="72"/>
                  </a:lnTo>
                  <a:lnTo>
                    <a:pt x="15" y="72"/>
                  </a:lnTo>
                  <a:close/>
                </a:path>
              </a:pathLst>
            </a:custGeom>
            <a:solidFill>
              <a:srgbClr val="FFCC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24" name="Freeform 120">
              <a:extLst>
                <a:ext uri="{FF2B5EF4-FFF2-40B4-BE49-F238E27FC236}">
                  <a16:creationId xmlns:a16="http://schemas.microsoft.com/office/drawing/2014/main" id="{CAD927FE-7B2D-2353-A39C-0FE6290A9361}"/>
                </a:ext>
              </a:extLst>
            </p:cNvPr>
            <p:cNvSpPr>
              <a:spLocks/>
            </p:cNvSpPr>
            <p:nvPr/>
          </p:nvSpPr>
          <p:spPr bwMode="auto">
            <a:xfrm>
              <a:off x="4042" y="1965"/>
              <a:ext cx="110" cy="199"/>
            </a:xfrm>
            <a:custGeom>
              <a:avLst/>
              <a:gdLst>
                <a:gd name="T0" fmla="*/ 32 w 220"/>
                <a:gd name="T1" fmla="*/ 14 h 398"/>
                <a:gd name="T2" fmla="*/ 28 w 220"/>
                <a:gd name="T3" fmla="*/ 31 h 398"/>
                <a:gd name="T4" fmla="*/ 28 w 220"/>
                <a:gd name="T5" fmla="*/ 55 h 398"/>
                <a:gd name="T6" fmla="*/ 28 w 220"/>
                <a:gd name="T7" fmla="*/ 78 h 398"/>
                <a:gd name="T8" fmla="*/ 36 w 220"/>
                <a:gd name="T9" fmla="*/ 99 h 398"/>
                <a:gd name="T10" fmla="*/ 46 w 220"/>
                <a:gd name="T11" fmla="*/ 116 h 398"/>
                <a:gd name="T12" fmla="*/ 68 w 220"/>
                <a:gd name="T13" fmla="*/ 128 h 398"/>
                <a:gd name="T14" fmla="*/ 91 w 220"/>
                <a:gd name="T15" fmla="*/ 131 h 398"/>
                <a:gd name="T16" fmla="*/ 116 w 220"/>
                <a:gd name="T17" fmla="*/ 137 h 398"/>
                <a:gd name="T18" fmla="*/ 141 w 220"/>
                <a:gd name="T19" fmla="*/ 141 h 398"/>
                <a:gd name="T20" fmla="*/ 165 w 220"/>
                <a:gd name="T21" fmla="*/ 147 h 398"/>
                <a:gd name="T22" fmla="*/ 184 w 220"/>
                <a:gd name="T23" fmla="*/ 149 h 398"/>
                <a:gd name="T24" fmla="*/ 203 w 220"/>
                <a:gd name="T25" fmla="*/ 154 h 398"/>
                <a:gd name="T26" fmla="*/ 220 w 220"/>
                <a:gd name="T27" fmla="*/ 171 h 398"/>
                <a:gd name="T28" fmla="*/ 218 w 220"/>
                <a:gd name="T29" fmla="*/ 188 h 398"/>
                <a:gd name="T30" fmla="*/ 209 w 220"/>
                <a:gd name="T31" fmla="*/ 217 h 398"/>
                <a:gd name="T32" fmla="*/ 196 w 220"/>
                <a:gd name="T33" fmla="*/ 251 h 398"/>
                <a:gd name="T34" fmla="*/ 182 w 220"/>
                <a:gd name="T35" fmla="*/ 293 h 398"/>
                <a:gd name="T36" fmla="*/ 167 w 220"/>
                <a:gd name="T37" fmla="*/ 331 h 398"/>
                <a:gd name="T38" fmla="*/ 156 w 220"/>
                <a:gd name="T39" fmla="*/ 365 h 398"/>
                <a:gd name="T40" fmla="*/ 146 w 220"/>
                <a:gd name="T41" fmla="*/ 388 h 398"/>
                <a:gd name="T42" fmla="*/ 144 w 220"/>
                <a:gd name="T43" fmla="*/ 398 h 398"/>
                <a:gd name="T44" fmla="*/ 120 w 220"/>
                <a:gd name="T45" fmla="*/ 373 h 398"/>
                <a:gd name="T46" fmla="*/ 127 w 220"/>
                <a:gd name="T47" fmla="*/ 358 h 398"/>
                <a:gd name="T48" fmla="*/ 137 w 220"/>
                <a:gd name="T49" fmla="*/ 331 h 398"/>
                <a:gd name="T50" fmla="*/ 154 w 220"/>
                <a:gd name="T51" fmla="*/ 301 h 398"/>
                <a:gd name="T52" fmla="*/ 167 w 220"/>
                <a:gd name="T53" fmla="*/ 266 h 398"/>
                <a:gd name="T54" fmla="*/ 179 w 220"/>
                <a:gd name="T55" fmla="*/ 232 h 398"/>
                <a:gd name="T56" fmla="*/ 182 w 220"/>
                <a:gd name="T57" fmla="*/ 206 h 398"/>
                <a:gd name="T58" fmla="*/ 180 w 220"/>
                <a:gd name="T59" fmla="*/ 188 h 398"/>
                <a:gd name="T60" fmla="*/ 169 w 220"/>
                <a:gd name="T61" fmla="*/ 183 h 398"/>
                <a:gd name="T62" fmla="*/ 148 w 220"/>
                <a:gd name="T63" fmla="*/ 177 h 398"/>
                <a:gd name="T64" fmla="*/ 123 w 220"/>
                <a:gd name="T65" fmla="*/ 175 h 398"/>
                <a:gd name="T66" fmla="*/ 95 w 220"/>
                <a:gd name="T67" fmla="*/ 173 h 398"/>
                <a:gd name="T68" fmla="*/ 66 w 220"/>
                <a:gd name="T69" fmla="*/ 169 h 398"/>
                <a:gd name="T70" fmla="*/ 40 w 220"/>
                <a:gd name="T71" fmla="*/ 166 h 398"/>
                <a:gd name="T72" fmla="*/ 19 w 220"/>
                <a:gd name="T73" fmla="*/ 160 h 398"/>
                <a:gd name="T74" fmla="*/ 6 w 220"/>
                <a:gd name="T75" fmla="*/ 150 h 398"/>
                <a:gd name="T76" fmla="*/ 0 w 220"/>
                <a:gd name="T77" fmla="*/ 137 h 398"/>
                <a:gd name="T78" fmla="*/ 0 w 220"/>
                <a:gd name="T79" fmla="*/ 120 h 398"/>
                <a:gd name="T80" fmla="*/ 0 w 220"/>
                <a:gd name="T81" fmla="*/ 101 h 398"/>
                <a:gd name="T82" fmla="*/ 2 w 220"/>
                <a:gd name="T83" fmla="*/ 80 h 398"/>
                <a:gd name="T84" fmla="*/ 4 w 220"/>
                <a:gd name="T85" fmla="*/ 61 h 398"/>
                <a:gd name="T86" fmla="*/ 7 w 220"/>
                <a:gd name="T87" fmla="*/ 42 h 398"/>
                <a:gd name="T88" fmla="*/ 34 w 220"/>
                <a:gd name="T89" fmla="*/ 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0" h="398">
                  <a:moveTo>
                    <a:pt x="34" y="0"/>
                  </a:moveTo>
                  <a:lnTo>
                    <a:pt x="32" y="14"/>
                  </a:lnTo>
                  <a:lnTo>
                    <a:pt x="30" y="21"/>
                  </a:lnTo>
                  <a:lnTo>
                    <a:pt x="28" y="31"/>
                  </a:lnTo>
                  <a:lnTo>
                    <a:pt x="28" y="42"/>
                  </a:lnTo>
                  <a:lnTo>
                    <a:pt x="28" y="55"/>
                  </a:lnTo>
                  <a:lnTo>
                    <a:pt x="28" y="65"/>
                  </a:lnTo>
                  <a:lnTo>
                    <a:pt x="28" y="78"/>
                  </a:lnTo>
                  <a:lnTo>
                    <a:pt x="30" y="88"/>
                  </a:lnTo>
                  <a:lnTo>
                    <a:pt x="36" y="99"/>
                  </a:lnTo>
                  <a:lnTo>
                    <a:pt x="38" y="107"/>
                  </a:lnTo>
                  <a:lnTo>
                    <a:pt x="46" y="116"/>
                  </a:lnTo>
                  <a:lnTo>
                    <a:pt x="55" y="122"/>
                  </a:lnTo>
                  <a:lnTo>
                    <a:pt x="68" y="128"/>
                  </a:lnTo>
                  <a:lnTo>
                    <a:pt x="78" y="130"/>
                  </a:lnTo>
                  <a:lnTo>
                    <a:pt x="91" y="131"/>
                  </a:lnTo>
                  <a:lnTo>
                    <a:pt x="103" y="133"/>
                  </a:lnTo>
                  <a:lnTo>
                    <a:pt x="116" y="137"/>
                  </a:lnTo>
                  <a:lnTo>
                    <a:pt x="127" y="139"/>
                  </a:lnTo>
                  <a:lnTo>
                    <a:pt x="141" y="141"/>
                  </a:lnTo>
                  <a:lnTo>
                    <a:pt x="152" y="143"/>
                  </a:lnTo>
                  <a:lnTo>
                    <a:pt x="165" y="147"/>
                  </a:lnTo>
                  <a:lnTo>
                    <a:pt x="175" y="147"/>
                  </a:lnTo>
                  <a:lnTo>
                    <a:pt x="184" y="149"/>
                  </a:lnTo>
                  <a:lnTo>
                    <a:pt x="194" y="150"/>
                  </a:lnTo>
                  <a:lnTo>
                    <a:pt x="203" y="154"/>
                  </a:lnTo>
                  <a:lnTo>
                    <a:pt x="215" y="162"/>
                  </a:lnTo>
                  <a:lnTo>
                    <a:pt x="220" y="171"/>
                  </a:lnTo>
                  <a:lnTo>
                    <a:pt x="218" y="177"/>
                  </a:lnTo>
                  <a:lnTo>
                    <a:pt x="218" y="188"/>
                  </a:lnTo>
                  <a:lnTo>
                    <a:pt x="213" y="200"/>
                  </a:lnTo>
                  <a:lnTo>
                    <a:pt x="209" y="217"/>
                  </a:lnTo>
                  <a:lnTo>
                    <a:pt x="201" y="232"/>
                  </a:lnTo>
                  <a:lnTo>
                    <a:pt x="196" y="251"/>
                  </a:lnTo>
                  <a:lnTo>
                    <a:pt x="188" y="272"/>
                  </a:lnTo>
                  <a:lnTo>
                    <a:pt x="182" y="293"/>
                  </a:lnTo>
                  <a:lnTo>
                    <a:pt x="175" y="312"/>
                  </a:lnTo>
                  <a:lnTo>
                    <a:pt x="167" y="331"/>
                  </a:lnTo>
                  <a:lnTo>
                    <a:pt x="160" y="348"/>
                  </a:lnTo>
                  <a:lnTo>
                    <a:pt x="156" y="365"/>
                  </a:lnTo>
                  <a:lnTo>
                    <a:pt x="150" y="377"/>
                  </a:lnTo>
                  <a:lnTo>
                    <a:pt x="146" y="388"/>
                  </a:lnTo>
                  <a:lnTo>
                    <a:pt x="144" y="396"/>
                  </a:lnTo>
                  <a:lnTo>
                    <a:pt x="144" y="398"/>
                  </a:lnTo>
                  <a:lnTo>
                    <a:pt x="120" y="377"/>
                  </a:lnTo>
                  <a:lnTo>
                    <a:pt x="120" y="373"/>
                  </a:lnTo>
                  <a:lnTo>
                    <a:pt x="123" y="369"/>
                  </a:lnTo>
                  <a:lnTo>
                    <a:pt x="127" y="358"/>
                  </a:lnTo>
                  <a:lnTo>
                    <a:pt x="133" y="348"/>
                  </a:lnTo>
                  <a:lnTo>
                    <a:pt x="137" y="331"/>
                  </a:lnTo>
                  <a:lnTo>
                    <a:pt x="146" y="318"/>
                  </a:lnTo>
                  <a:lnTo>
                    <a:pt x="154" y="301"/>
                  </a:lnTo>
                  <a:lnTo>
                    <a:pt x="161" y="285"/>
                  </a:lnTo>
                  <a:lnTo>
                    <a:pt x="167" y="266"/>
                  </a:lnTo>
                  <a:lnTo>
                    <a:pt x="173" y="249"/>
                  </a:lnTo>
                  <a:lnTo>
                    <a:pt x="179" y="232"/>
                  </a:lnTo>
                  <a:lnTo>
                    <a:pt x="182" y="219"/>
                  </a:lnTo>
                  <a:lnTo>
                    <a:pt x="182" y="206"/>
                  </a:lnTo>
                  <a:lnTo>
                    <a:pt x="184" y="196"/>
                  </a:lnTo>
                  <a:lnTo>
                    <a:pt x="180" y="188"/>
                  </a:lnTo>
                  <a:lnTo>
                    <a:pt x="179" y="187"/>
                  </a:lnTo>
                  <a:lnTo>
                    <a:pt x="169" y="183"/>
                  </a:lnTo>
                  <a:lnTo>
                    <a:pt x="160" y="181"/>
                  </a:lnTo>
                  <a:lnTo>
                    <a:pt x="148" y="177"/>
                  </a:lnTo>
                  <a:lnTo>
                    <a:pt x="137" y="177"/>
                  </a:lnTo>
                  <a:lnTo>
                    <a:pt x="123" y="175"/>
                  </a:lnTo>
                  <a:lnTo>
                    <a:pt x="110" y="175"/>
                  </a:lnTo>
                  <a:lnTo>
                    <a:pt x="95" y="173"/>
                  </a:lnTo>
                  <a:lnTo>
                    <a:pt x="82" y="173"/>
                  </a:lnTo>
                  <a:lnTo>
                    <a:pt x="66" y="169"/>
                  </a:lnTo>
                  <a:lnTo>
                    <a:pt x="53" y="168"/>
                  </a:lnTo>
                  <a:lnTo>
                    <a:pt x="40" y="166"/>
                  </a:lnTo>
                  <a:lnTo>
                    <a:pt x="30" y="164"/>
                  </a:lnTo>
                  <a:lnTo>
                    <a:pt x="19" y="160"/>
                  </a:lnTo>
                  <a:lnTo>
                    <a:pt x="11" y="156"/>
                  </a:lnTo>
                  <a:lnTo>
                    <a:pt x="6" y="150"/>
                  </a:lnTo>
                  <a:lnTo>
                    <a:pt x="4" y="147"/>
                  </a:lnTo>
                  <a:lnTo>
                    <a:pt x="0" y="137"/>
                  </a:lnTo>
                  <a:lnTo>
                    <a:pt x="0" y="130"/>
                  </a:lnTo>
                  <a:lnTo>
                    <a:pt x="0" y="120"/>
                  </a:lnTo>
                  <a:lnTo>
                    <a:pt x="0" y="111"/>
                  </a:lnTo>
                  <a:lnTo>
                    <a:pt x="0" y="101"/>
                  </a:lnTo>
                  <a:lnTo>
                    <a:pt x="0" y="90"/>
                  </a:lnTo>
                  <a:lnTo>
                    <a:pt x="2" y="80"/>
                  </a:lnTo>
                  <a:lnTo>
                    <a:pt x="4" y="71"/>
                  </a:lnTo>
                  <a:lnTo>
                    <a:pt x="4" y="61"/>
                  </a:lnTo>
                  <a:lnTo>
                    <a:pt x="6" y="50"/>
                  </a:lnTo>
                  <a:lnTo>
                    <a:pt x="7" y="42"/>
                  </a:lnTo>
                  <a:lnTo>
                    <a:pt x="11" y="27"/>
                  </a:lnTo>
                  <a:lnTo>
                    <a:pt x="34" y="0"/>
                  </a:lnTo>
                  <a:lnTo>
                    <a:pt x="34" y="0"/>
                  </a:lnTo>
                  <a:close/>
                </a:path>
              </a:pathLst>
            </a:custGeom>
            <a:solidFill>
              <a:srgbClr val="FFCC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25" name="Freeform 121">
              <a:extLst>
                <a:ext uri="{FF2B5EF4-FFF2-40B4-BE49-F238E27FC236}">
                  <a16:creationId xmlns:a16="http://schemas.microsoft.com/office/drawing/2014/main" id="{85DB70D8-FE71-1D98-E265-C9A1BF8D164F}"/>
                </a:ext>
              </a:extLst>
            </p:cNvPr>
            <p:cNvSpPr>
              <a:spLocks/>
            </p:cNvSpPr>
            <p:nvPr/>
          </p:nvSpPr>
          <p:spPr bwMode="auto">
            <a:xfrm>
              <a:off x="4216" y="2887"/>
              <a:ext cx="104" cy="474"/>
            </a:xfrm>
            <a:custGeom>
              <a:avLst/>
              <a:gdLst>
                <a:gd name="T0" fmla="*/ 30 w 209"/>
                <a:gd name="T1" fmla="*/ 19 h 949"/>
                <a:gd name="T2" fmla="*/ 32 w 209"/>
                <a:gd name="T3" fmla="*/ 21 h 949"/>
                <a:gd name="T4" fmla="*/ 42 w 209"/>
                <a:gd name="T5" fmla="*/ 34 h 949"/>
                <a:gd name="T6" fmla="*/ 55 w 209"/>
                <a:gd name="T7" fmla="*/ 52 h 949"/>
                <a:gd name="T8" fmla="*/ 74 w 209"/>
                <a:gd name="T9" fmla="*/ 80 h 949"/>
                <a:gd name="T10" fmla="*/ 95 w 209"/>
                <a:gd name="T11" fmla="*/ 112 h 949"/>
                <a:gd name="T12" fmla="*/ 116 w 209"/>
                <a:gd name="T13" fmla="*/ 154 h 949"/>
                <a:gd name="T14" fmla="*/ 139 w 209"/>
                <a:gd name="T15" fmla="*/ 202 h 949"/>
                <a:gd name="T16" fmla="*/ 161 w 209"/>
                <a:gd name="T17" fmla="*/ 259 h 949"/>
                <a:gd name="T18" fmla="*/ 178 w 209"/>
                <a:gd name="T19" fmla="*/ 318 h 949"/>
                <a:gd name="T20" fmla="*/ 196 w 209"/>
                <a:gd name="T21" fmla="*/ 388 h 949"/>
                <a:gd name="T22" fmla="*/ 203 w 209"/>
                <a:gd name="T23" fmla="*/ 460 h 949"/>
                <a:gd name="T24" fmla="*/ 209 w 209"/>
                <a:gd name="T25" fmla="*/ 544 h 949"/>
                <a:gd name="T26" fmla="*/ 205 w 209"/>
                <a:gd name="T27" fmla="*/ 631 h 949"/>
                <a:gd name="T28" fmla="*/ 194 w 209"/>
                <a:gd name="T29" fmla="*/ 725 h 949"/>
                <a:gd name="T30" fmla="*/ 173 w 209"/>
                <a:gd name="T31" fmla="*/ 825 h 949"/>
                <a:gd name="T32" fmla="*/ 140 w 209"/>
                <a:gd name="T33" fmla="*/ 934 h 949"/>
                <a:gd name="T34" fmla="*/ 133 w 209"/>
                <a:gd name="T35" fmla="*/ 939 h 949"/>
                <a:gd name="T36" fmla="*/ 116 w 209"/>
                <a:gd name="T37" fmla="*/ 949 h 949"/>
                <a:gd name="T38" fmla="*/ 106 w 209"/>
                <a:gd name="T39" fmla="*/ 949 h 949"/>
                <a:gd name="T40" fmla="*/ 99 w 209"/>
                <a:gd name="T41" fmla="*/ 947 h 949"/>
                <a:gd name="T42" fmla="*/ 95 w 209"/>
                <a:gd name="T43" fmla="*/ 941 h 949"/>
                <a:gd name="T44" fmla="*/ 95 w 209"/>
                <a:gd name="T45" fmla="*/ 937 h 949"/>
                <a:gd name="T46" fmla="*/ 95 w 209"/>
                <a:gd name="T47" fmla="*/ 930 h 949"/>
                <a:gd name="T48" fmla="*/ 95 w 209"/>
                <a:gd name="T49" fmla="*/ 922 h 949"/>
                <a:gd name="T50" fmla="*/ 95 w 209"/>
                <a:gd name="T51" fmla="*/ 905 h 949"/>
                <a:gd name="T52" fmla="*/ 100 w 209"/>
                <a:gd name="T53" fmla="*/ 882 h 949"/>
                <a:gd name="T54" fmla="*/ 108 w 209"/>
                <a:gd name="T55" fmla="*/ 850 h 949"/>
                <a:gd name="T56" fmla="*/ 118 w 209"/>
                <a:gd name="T57" fmla="*/ 816 h 949"/>
                <a:gd name="T58" fmla="*/ 127 w 209"/>
                <a:gd name="T59" fmla="*/ 772 h 949"/>
                <a:gd name="T60" fmla="*/ 137 w 209"/>
                <a:gd name="T61" fmla="*/ 725 h 949"/>
                <a:gd name="T62" fmla="*/ 146 w 209"/>
                <a:gd name="T63" fmla="*/ 671 h 949"/>
                <a:gd name="T64" fmla="*/ 156 w 209"/>
                <a:gd name="T65" fmla="*/ 616 h 949"/>
                <a:gd name="T66" fmla="*/ 156 w 209"/>
                <a:gd name="T67" fmla="*/ 553 h 949"/>
                <a:gd name="T68" fmla="*/ 156 w 209"/>
                <a:gd name="T69" fmla="*/ 491 h 949"/>
                <a:gd name="T70" fmla="*/ 152 w 209"/>
                <a:gd name="T71" fmla="*/ 422 h 949"/>
                <a:gd name="T72" fmla="*/ 142 w 209"/>
                <a:gd name="T73" fmla="*/ 356 h 949"/>
                <a:gd name="T74" fmla="*/ 125 w 209"/>
                <a:gd name="T75" fmla="*/ 285 h 949"/>
                <a:gd name="T76" fmla="*/ 100 w 209"/>
                <a:gd name="T77" fmla="*/ 215 h 949"/>
                <a:gd name="T78" fmla="*/ 70 w 209"/>
                <a:gd name="T79" fmla="*/ 143 h 949"/>
                <a:gd name="T80" fmla="*/ 30 w 209"/>
                <a:gd name="T81" fmla="*/ 76 h 949"/>
                <a:gd name="T82" fmla="*/ 23 w 209"/>
                <a:gd name="T83" fmla="*/ 63 h 949"/>
                <a:gd name="T84" fmla="*/ 15 w 209"/>
                <a:gd name="T85" fmla="*/ 50 h 949"/>
                <a:gd name="T86" fmla="*/ 7 w 209"/>
                <a:gd name="T87" fmla="*/ 33 h 949"/>
                <a:gd name="T88" fmla="*/ 4 w 209"/>
                <a:gd name="T89" fmla="*/ 17 h 949"/>
                <a:gd name="T90" fmla="*/ 0 w 209"/>
                <a:gd name="T91" fmla="*/ 6 h 949"/>
                <a:gd name="T92" fmla="*/ 4 w 209"/>
                <a:gd name="T93" fmla="*/ 0 h 949"/>
                <a:gd name="T94" fmla="*/ 5 w 209"/>
                <a:gd name="T95" fmla="*/ 0 h 949"/>
                <a:gd name="T96" fmla="*/ 11 w 209"/>
                <a:gd name="T97" fmla="*/ 4 h 949"/>
                <a:gd name="T98" fmla="*/ 19 w 209"/>
                <a:gd name="T99" fmla="*/ 10 h 949"/>
                <a:gd name="T100" fmla="*/ 30 w 209"/>
                <a:gd name="T101" fmla="*/ 19 h 949"/>
                <a:gd name="T102" fmla="*/ 30 w 209"/>
                <a:gd name="T103" fmla="*/ 19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9" h="949">
                  <a:moveTo>
                    <a:pt x="30" y="19"/>
                  </a:moveTo>
                  <a:lnTo>
                    <a:pt x="32" y="21"/>
                  </a:lnTo>
                  <a:lnTo>
                    <a:pt x="42" y="34"/>
                  </a:lnTo>
                  <a:lnTo>
                    <a:pt x="55" y="52"/>
                  </a:lnTo>
                  <a:lnTo>
                    <a:pt x="74" y="80"/>
                  </a:lnTo>
                  <a:lnTo>
                    <a:pt x="95" y="112"/>
                  </a:lnTo>
                  <a:lnTo>
                    <a:pt x="116" y="154"/>
                  </a:lnTo>
                  <a:lnTo>
                    <a:pt x="139" y="202"/>
                  </a:lnTo>
                  <a:lnTo>
                    <a:pt x="161" y="259"/>
                  </a:lnTo>
                  <a:lnTo>
                    <a:pt x="178" y="318"/>
                  </a:lnTo>
                  <a:lnTo>
                    <a:pt x="196" y="388"/>
                  </a:lnTo>
                  <a:lnTo>
                    <a:pt x="203" y="460"/>
                  </a:lnTo>
                  <a:lnTo>
                    <a:pt x="209" y="544"/>
                  </a:lnTo>
                  <a:lnTo>
                    <a:pt x="205" y="631"/>
                  </a:lnTo>
                  <a:lnTo>
                    <a:pt x="194" y="725"/>
                  </a:lnTo>
                  <a:lnTo>
                    <a:pt x="173" y="825"/>
                  </a:lnTo>
                  <a:lnTo>
                    <a:pt x="140" y="934"/>
                  </a:lnTo>
                  <a:lnTo>
                    <a:pt x="133" y="939"/>
                  </a:lnTo>
                  <a:lnTo>
                    <a:pt x="116" y="949"/>
                  </a:lnTo>
                  <a:lnTo>
                    <a:pt x="106" y="949"/>
                  </a:lnTo>
                  <a:lnTo>
                    <a:pt x="99" y="947"/>
                  </a:lnTo>
                  <a:lnTo>
                    <a:pt x="95" y="941"/>
                  </a:lnTo>
                  <a:lnTo>
                    <a:pt x="95" y="937"/>
                  </a:lnTo>
                  <a:lnTo>
                    <a:pt x="95" y="930"/>
                  </a:lnTo>
                  <a:lnTo>
                    <a:pt x="95" y="922"/>
                  </a:lnTo>
                  <a:lnTo>
                    <a:pt x="95" y="905"/>
                  </a:lnTo>
                  <a:lnTo>
                    <a:pt x="100" y="882"/>
                  </a:lnTo>
                  <a:lnTo>
                    <a:pt x="108" y="850"/>
                  </a:lnTo>
                  <a:lnTo>
                    <a:pt x="118" y="816"/>
                  </a:lnTo>
                  <a:lnTo>
                    <a:pt x="127" y="772"/>
                  </a:lnTo>
                  <a:lnTo>
                    <a:pt x="137" y="725"/>
                  </a:lnTo>
                  <a:lnTo>
                    <a:pt x="146" y="671"/>
                  </a:lnTo>
                  <a:lnTo>
                    <a:pt x="156" y="616"/>
                  </a:lnTo>
                  <a:lnTo>
                    <a:pt x="156" y="553"/>
                  </a:lnTo>
                  <a:lnTo>
                    <a:pt x="156" y="491"/>
                  </a:lnTo>
                  <a:lnTo>
                    <a:pt x="152" y="422"/>
                  </a:lnTo>
                  <a:lnTo>
                    <a:pt x="142" y="356"/>
                  </a:lnTo>
                  <a:lnTo>
                    <a:pt x="125" y="285"/>
                  </a:lnTo>
                  <a:lnTo>
                    <a:pt x="100" y="215"/>
                  </a:lnTo>
                  <a:lnTo>
                    <a:pt x="70" y="143"/>
                  </a:lnTo>
                  <a:lnTo>
                    <a:pt x="30" y="76"/>
                  </a:lnTo>
                  <a:lnTo>
                    <a:pt x="23" y="63"/>
                  </a:lnTo>
                  <a:lnTo>
                    <a:pt x="15" y="50"/>
                  </a:lnTo>
                  <a:lnTo>
                    <a:pt x="7" y="33"/>
                  </a:lnTo>
                  <a:lnTo>
                    <a:pt x="4" y="17"/>
                  </a:lnTo>
                  <a:lnTo>
                    <a:pt x="0" y="6"/>
                  </a:lnTo>
                  <a:lnTo>
                    <a:pt x="4" y="0"/>
                  </a:lnTo>
                  <a:lnTo>
                    <a:pt x="5" y="0"/>
                  </a:lnTo>
                  <a:lnTo>
                    <a:pt x="11" y="4"/>
                  </a:lnTo>
                  <a:lnTo>
                    <a:pt x="19" y="10"/>
                  </a:lnTo>
                  <a:lnTo>
                    <a:pt x="30" y="19"/>
                  </a:lnTo>
                  <a:lnTo>
                    <a:pt x="30"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26" name="Freeform 122">
              <a:extLst>
                <a:ext uri="{FF2B5EF4-FFF2-40B4-BE49-F238E27FC236}">
                  <a16:creationId xmlns:a16="http://schemas.microsoft.com/office/drawing/2014/main" id="{C07CDDA1-DDA7-07F8-952A-6F197F196870}"/>
                </a:ext>
              </a:extLst>
            </p:cNvPr>
            <p:cNvSpPr>
              <a:spLocks/>
            </p:cNvSpPr>
            <p:nvPr/>
          </p:nvSpPr>
          <p:spPr bwMode="auto">
            <a:xfrm>
              <a:off x="4277" y="2170"/>
              <a:ext cx="221" cy="466"/>
            </a:xfrm>
            <a:custGeom>
              <a:avLst/>
              <a:gdLst>
                <a:gd name="T0" fmla="*/ 251 w 443"/>
                <a:gd name="T1" fmla="*/ 15 h 931"/>
                <a:gd name="T2" fmla="*/ 293 w 443"/>
                <a:gd name="T3" fmla="*/ 66 h 931"/>
                <a:gd name="T4" fmla="*/ 354 w 443"/>
                <a:gd name="T5" fmla="*/ 160 h 931"/>
                <a:gd name="T6" fmla="*/ 411 w 443"/>
                <a:gd name="T7" fmla="*/ 283 h 931"/>
                <a:gd name="T8" fmla="*/ 443 w 443"/>
                <a:gd name="T9" fmla="*/ 426 h 931"/>
                <a:gd name="T10" fmla="*/ 428 w 443"/>
                <a:gd name="T11" fmla="*/ 580 h 931"/>
                <a:gd name="T12" fmla="*/ 343 w 443"/>
                <a:gd name="T13" fmla="*/ 730 h 931"/>
                <a:gd name="T14" fmla="*/ 164 w 443"/>
                <a:gd name="T15" fmla="*/ 869 h 931"/>
                <a:gd name="T16" fmla="*/ 31 w 443"/>
                <a:gd name="T17" fmla="*/ 930 h 931"/>
                <a:gd name="T18" fmla="*/ 16 w 443"/>
                <a:gd name="T19" fmla="*/ 920 h 931"/>
                <a:gd name="T20" fmla="*/ 0 w 443"/>
                <a:gd name="T21" fmla="*/ 907 h 931"/>
                <a:gd name="T22" fmla="*/ 2 w 443"/>
                <a:gd name="T23" fmla="*/ 891 h 931"/>
                <a:gd name="T24" fmla="*/ 16 w 443"/>
                <a:gd name="T25" fmla="*/ 878 h 931"/>
                <a:gd name="T26" fmla="*/ 42 w 443"/>
                <a:gd name="T27" fmla="*/ 863 h 931"/>
                <a:gd name="T28" fmla="*/ 88 w 443"/>
                <a:gd name="T29" fmla="*/ 834 h 931"/>
                <a:gd name="T30" fmla="*/ 151 w 443"/>
                <a:gd name="T31" fmla="*/ 796 h 931"/>
                <a:gd name="T32" fmla="*/ 219 w 443"/>
                <a:gd name="T33" fmla="*/ 749 h 931"/>
                <a:gd name="T34" fmla="*/ 284 w 443"/>
                <a:gd name="T35" fmla="*/ 692 h 931"/>
                <a:gd name="T36" fmla="*/ 341 w 443"/>
                <a:gd name="T37" fmla="*/ 625 h 931"/>
                <a:gd name="T38" fmla="*/ 382 w 443"/>
                <a:gd name="T39" fmla="*/ 553 h 931"/>
                <a:gd name="T40" fmla="*/ 400 w 443"/>
                <a:gd name="T41" fmla="*/ 471 h 931"/>
                <a:gd name="T42" fmla="*/ 388 w 443"/>
                <a:gd name="T43" fmla="*/ 384 h 931"/>
                <a:gd name="T44" fmla="*/ 367 w 443"/>
                <a:gd name="T45" fmla="*/ 304 h 931"/>
                <a:gd name="T46" fmla="*/ 343 w 443"/>
                <a:gd name="T47" fmla="*/ 234 h 931"/>
                <a:gd name="T48" fmla="*/ 318 w 443"/>
                <a:gd name="T49" fmla="*/ 173 h 931"/>
                <a:gd name="T50" fmla="*/ 291 w 443"/>
                <a:gd name="T51" fmla="*/ 125 h 931"/>
                <a:gd name="T52" fmla="*/ 268 w 443"/>
                <a:gd name="T53" fmla="*/ 85 h 931"/>
                <a:gd name="T54" fmla="*/ 249 w 443"/>
                <a:gd name="T55" fmla="*/ 61 h 931"/>
                <a:gd name="T56" fmla="*/ 240 w 443"/>
                <a:gd name="T57" fmla="*/ 46 h 931"/>
                <a:gd name="T58" fmla="*/ 236 w 443"/>
                <a:gd name="T59" fmla="*/ 34 h 931"/>
                <a:gd name="T60" fmla="*/ 232 w 443"/>
                <a:gd name="T61" fmla="*/ 15 h 931"/>
                <a:gd name="T62" fmla="*/ 230 w 443"/>
                <a:gd name="T63" fmla="*/ 0 h 931"/>
                <a:gd name="T64" fmla="*/ 246 w 443"/>
                <a:gd name="T65" fmla="*/ 9 h 9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43" h="931">
                  <a:moveTo>
                    <a:pt x="246" y="9"/>
                  </a:moveTo>
                  <a:lnTo>
                    <a:pt x="251" y="15"/>
                  </a:lnTo>
                  <a:lnTo>
                    <a:pt x="268" y="36"/>
                  </a:lnTo>
                  <a:lnTo>
                    <a:pt x="293" y="66"/>
                  </a:lnTo>
                  <a:lnTo>
                    <a:pt x="322" y="108"/>
                  </a:lnTo>
                  <a:lnTo>
                    <a:pt x="354" y="160"/>
                  </a:lnTo>
                  <a:lnTo>
                    <a:pt x="384" y="219"/>
                  </a:lnTo>
                  <a:lnTo>
                    <a:pt x="411" y="283"/>
                  </a:lnTo>
                  <a:lnTo>
                    <a:pt x="434" y="355"/>
                  </a:lnTo>
                  <a:lnTo>
                    <a:pt x="443" y="426"/>
                  </a:lnTo>
                  <a:lnTo>
                    <a:pt x="443" y="502"/>
                  </a:lnTo>
                  <a:lnTo>
                    <a:pt x="428" y="580"/>
                  </a:lnTo>
                  <a:lnTo>
                    <a:pt x="398" y="658"/>
                  </a:lnTo>
                  <a:lnTo>
                    <a:pt x="343" y="730"/>
                  </a:lnTo>
                  <a:lnTo>
                    <a:pt x="267" y="802"/>
                  </a:lnTo>
                  <a:lnTo>
                    <a:pt x="164" y="869"/>
                  </a:lnTo>
                  <a:lnTo>
                    <a:pt x="35" y="931"/>
                  </a:lnTo>
                  <a:lnTo>
                    <a:pt x="31" y="930"/>
                  </a:lnTo>
                  <a:lnTo>
                    <a:pt x="23" y="926"/>
                  </a:lnTo>
                  <a:lnTo>
                    <a:pt x="16" y="920"/>
                  </a:lnTo>
                  <a:lnTo>
                    <a:pt x="6" y="916"/>
                  </a:lnTo>
                  <a:lnTo>
                    <a:pt x="0" y="907"/>
                  </a:lnTo>
                  <a:lnTo>
                    <a:pt x="0" y="897"/>
                  </a:lnTo>
                  <a:lnTo>
                    <a:pt x="2" y="891"/>
                  </a:lnTo>
                  <a:lnTo>
                    <a:pt x="10" y="886"/>
                  </a:lnTo>
                  <a:lnTo>
                    <a:pt x="16" y="878"/>
                  </a:lnTo>
                  <a:lnTo>
                    <a:pt x="29" y="872"/>
                  </a:lnTo>
                  <a:lnTo>
                    <a:pt x="42" y="863"/>
                  </a:lnTo>
                  <a:lnTo>
                    <a:pt x="63" y="850"/>
                  </a:lnTo>
                  <a:lnTo>
                    <a:pt x="88" y="834"/>
                  </a:lnTo>
                  <a:lnTo>
                    <a:pt x="118" y="819"/>
                  </a:lnTo>
                  <a:lnTo>
                    <a:pt x="151" y="796"/>
                  </a:lnTo>
                  <a:lnTo>
                    <a:pt x="183" y="776"/>
                  </a:lnTo>
                  <a:lnTo>
                    <a:pt x="219" y="749"/>
                  </a:lnTo>
                  <a:lnTo>
                    <a:pt x="253" y="724"/>
                  </a:lnTo>
                  <a:lnTo>
                    <a:pt x="284" y="692"/>
                  </a:lnTo>
                  <a:lnTo>
                    <a:pt x="316" y="661"/>
                  </a:lnTo>
                  <a:lnTo>
                    <a:pt x="341" y="625"/>
                  </a:lnTo>
                  <a:lnTo>
                    <a:pt x="365" y="591"/>
                  </a:lnTo>
                  <a:lnTo>
                    <a:pt x="382" y="553"/>
                  </a:lnTo>
                  <a:lnTo>
                    <a:pt x="396" y="513"/>
                  </a:lnTo>
                  <a:lnTo>
                    <a:pt x="400" y="471"/>
                  </a:lnTo>
                  <a:lnTo>
                    <a:pt x="400" y="430"/>
                  </a:lnTo>
                  <a:lnTo>
                    <a:pt x="388" y="384"/>
                  </a:lnTo>
                  <a:lnTo>
                    <a:pt x="381" y="344"/>
                  </a:lnTo>
                  <a:lnTo>
                    <a:pt x="367" y="304"/>
                  </a:lnTo>
                  <a:lnTo>
                    <a:pt x="358" y="270"/>
                  </a:lnTo>
                  <a:lnTo>
                    <a:pt x="343" y="234"/>
                  </a:lnTo>
                  <a:lnTo>
                    <a:pt x="331" y="203"/>
                  </a:lnTo>
                  <a:lnTo>
                    <a:pt x="318" y="173"/>
                  </a:lnTo>
                  <a:lnTo>
                    <a:pt x="305" y="148"/>
                  </a:lnTo>
                  <a:lnTo>
                    <a:pt x="291" y="125"/>
                  </a:lnTo>
                  <a:lnTo>
                    <a:pt x="280" y="104"/>
                  </a:lnTo>
                  <a:lnTo>
                    <a:pt x="268" y="85"/>
                  </a:lnTo>
                  <a:lnTo>
                    <a:pt x="259" y="72"/>
                  </a:lnTo>
                  <a:lnTo>
                    <a:pt x="249" y="61"/>
                  </a:lnTo>
                  <a:lnTo>
                    <a:pt x="244" y="51"/>
                  </a:lnTo>
                  <a:lnTo>
                    <a:pt x="240" y="46"/>
                  </a:lnTo>
                  <a:lnTo>
                    <a:pt x="238" y="44"/>
                  </a:lnTo>
                  <a:lnTo>
                    <a:pt x="236" y="34"/>
                  </a:lnTo>
                  <a:lnTo>
                    <a:pt x="232" y="25"/>
                  </a:lnTo>
                  <a:lnTo>
                    <a:pt x="232" y="15"/>
                  </a:lnTo>
                  <a:lnTo>
                    <a:pt x="229" y="4"/>
                  </a:lnTo>
                  <a:lnTo>
                    <a:pt x="230" y="0"/>
                  </a:lnTo>
                  <a:lnTo>
                    <a:pt x="236" y="0"/>
                  </a:lnTo>
                  <a:lnTo>
                    <a:pt x="246" y="9"/>
                  </a:lnTo>
                  <a:lnTo>
                    <a:pt x="246"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2827" name="Freeform 123">
              <a:extLst>
                <a:ext uri="{FF2B5EF4-FFF2-40B4-BE49-F238E27FC236}">
                  <a16:creationId xmlns:a16="http://schemas.microsoft.com/office/drawing/2014/main" id="{FE25833B-6C77-4BF0-547C-9C83CA37FFFB}"/>
                </a:ext>
              </a:extLst>
            </p:cNvPr>
            <p:cNvSpPr>
              <a:spLocks/>
            </p:cNvSpPr>
            <p:nvPr/>
          </p:nvSpPr>
          <p:spPr bwMode="auto">
            <a:xfrm>
              <a:off x="4091" y="2486"/>
              <a:ext cx="81" cy="286"/>
            </a:xfrm>
            <a:custGeom>
              <a:avLst/>
              <a:gdLst>
                <a:gd name="T0" fmla="*/ 17 w 161"/>
                <a:gd name="T1" fmla="*/ 13 h 572"/>
                <a:gd name="T2" fmla="*/ 9 w 161"/>
                <a:gd name="T3" fmla="*/ 32 h 572"/>
                <a:gd name="T4" fmla="*/ 5 w 161"/>
                <a:gd name="T5" fmla="*/ 51 h 572"/>
                <a:gd name="T6" fmla="*/ 2 w 161"/>
                <a:gd name="T7" fmla="*/ 70 h 572"/>
                <a:gd name="T8" fmla="*/ 0 w 161"/>
                <a:gd name="T9" fmla="*/ 91 h 572"/>
                <a:gd name="T10" fmla="*/ 0 w 161"/>
                <a:gd name="T11" fmla="*/ 116 h 572"/>
                <a:gd name="T12" fmla="*/ 15 w 161"/>
                <a:gd name="T13" fmla="*/ 135 h 572"/>
                <a:gd name="T14" fmla="*/ 40 w 161"/>
                <a:gd name="T15" fmla="*/ 158 h 572"/>
                <a:gd name="T16" fmla="*/ 61 w 161"/>
                <a:gd name="T17" fmla="*/ 179 h 572"/>
                <a:gd name="T18" fmla="*/ 81 w 161"/>
                <a:gd name="T19" fmla="*/ 202 h 572"/>
                <a:gd name="T20" fmla="*/ 99 w 161"/>
                <a:gd name="T21" fmla="*/ 226 h 572"/>
                <a:gd name="T22" fmla="*/ 110 w 161"/>
                <a:gd name="T23" fmla="*/ 247 h 572"/>
                <a:gd name="T24" fmla="*/ 116 w 161"/>
                <a:gd name="T25" fmla="*/ 266 h 572"/>
                <a:gd name="T26" fmla="*/ 106 w 161"/>
                <a:gd name="T27" fmla="*/ 287 h 572"/>
                <a:gd name="T28" fmla="*/ 87 w 161"/>
                <a:gd name="T29" fmla="*/ 318 h 572"/>
                <a:gd name="T30" fmla="*/ 74 w 161"/>
                <a:gd name="T31" fmla="*/ 348 h 572"/>
                <a:gd name="T32" fmla="*/ 68 w 161"/>
                <a:gd name="T33" fmla="*/ 376 h 572"/>
                <a:gd name="T34" fmla="*/ 70 w 161"/>
                <a:gd name="T35" fmla="*/ 390 h 572"/>
                <a:gd name="T36" fmla="*/ 74 w 161"/>
                <a:gd name="T37" fmla="*/ 409 h 572"/>
                <a:gd name="T38" fmla="*/ 83 w 161"/>
                <a:gd name="T39" fmla="*/ 437 h 572"/>
                <a:gd name="T40" fmla="*/ 95 w 161"/>
                <a:gd name="T41" fmla="*/ 470 h 572"/>
                <a:gd name="T42" fmla="*/ 102 w 161"/>
                <a:gd name="T43" fmla="*/ 502 h 572"/>
                <a:gd name="T44" fmla="*/ 112 w 161"/>
                <a:gd name="T45" fmla="*/ 530 h 572"/>
                <a:gd name="T46" fmla="*/ 119 w 161"/>
                <a:gd name="T47" fmla="*/ 555 h 572"/>
                <a:gd name="T48" fmla="*/ 123 w 161"/>
                <a:gd name="T49" fmla="*/ 570 h 572"/>
                <a:gd name="T50" fmla="*/ 127 w 161"/>
                <a:gd name="T51" fmla="*/ 530 h 572"/>
                <a:gd name="T52" fmla="*/ 123 w 161"/>
                <a:gd name="T53" fmla="*/ 525 h 572"/>
                <a:gd name="T54" fmla="*/ 119 w 161"/>
                <a:gd name="T55" fmla="*/ 510 h 572"/>
                <a:gd name="T56" fmla="*/ 112 w 161"/>
                <a:gd name="T57" fmla="*/ 485 h 572"/>
                <a:gd name="T58" fmla="*/ 106 w 161"/>
                <a:gd name="T59" fmla="*/ 458 h 572"/>
                <a:gd name="T60" fmla="*/ 99 w 161"/>
                <a:gd name="T61" fmla="*/ 428 h 572"/>
                <a:gd name="T62" fmla="*/ 97 w 161"/>
                <a:gd name="T63" fmla="*/ 401 h 572"/>
                <a:gd name="T64" fmla="*/ 97 w 161"/>
                <a:gd name="T65" fmla="*/ 378 h 572"/>
                <a:gd name="T66" fmla="*/ 102 w 161"/>
                <a:gd name="T67" fmla="*/ 365 h 572"/>
                <a:gd name="T68" fmla="*/ 123 w 161"/>
                <a:gd name="T69" fmla="*/ 338 h 572"/>
                <a:gd name="T70" fmla="*/ 146 w 161"/>
                <a:gd name="T71" fmla="*/ 310 h 572"/>
                <a:gd name="T72" fmla="*/ 161 w 161"/>
                <a:gd name="T73" fmla="*/ 281 h 572"/>
                <a:gd name="T74" fmla="*/ 159 w 161"/>
                <a:gd name="T75" fmla="*/ 255 h 572"/>
                <a:gd name="T76" fmla="*/ 144 w 161"/>
                <a:gd name="T77" fmla="*/ 240 h 572"/>
                <a:gd name="T78" fmla="*/ 125 w 161"/>
                <a:gd name="T79" fmla="*/ 219 h 572"/>
                <a:gd name="T80" fmla="*/ 100 w 161"/>
                <a:gd name="T81" fmla="*/ 194 h 572"/>
                <a:gd name="T82" fmla="*/ 78 w 161"/>
                <a:gd name="T83" fmla="*/ 171 h 572"/>
                <a:gd name="T84" fmla="*/ 53 w 161"/>
                <a:gd name="T85" fmla="*/ 146 h 572"/>
                <a:gd name="T86" fmla="*/ 34 w 161"/>
                <a:gd name="T87" fmla="*/ 126 h 572"/>
                <a:gd name="T88" fmla="*/ 23 w 161"/>
                <a:gd name="T89" fmla="*/ 97 h 572"/>
                <a:gd name="T90" fmla="*/ 28 w 161"/>
                <a:gd name="T91" fmla="*/ 84 h 572"/>
                <a:gd name="T92" fmla="*/ 34 w 161"/>
                <a:gd name="T93" fmla="*/ 67 h 572"/>
                <a:gd name="T94" fmla="*/ 38 w 161"/>
                <a:gd name="T95" fmla="*/ 48 h 572"/>
                <a:gd name="T96" fmla="*/ 43 w 161"/>
                <a:gd name="T97" fmla="*/ 30 h 572"/>
                <a:gd name="T98" fmla="*/ 40 w 161"/>
                <a:gd name="T99" fmla="*/ 2 h 572"/>
                <a:gd name="T100" fmla="*/ 17 w 161"/>
                <a:gd name="T101" fmla="*/ 10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1" h="572">
                  <a:moveTo>
                    <a:pt x="17" y="10"/>
                  </a:moveTo>
                  <a:lnTo>
                    <a:pt x="17" y="13"/>
                  </a:lnTo>
                  <a:lnTo>
                    <a:pt x="13" y="25"/>
                  </a:lnTo>
                  <a:lnTo>
                    <a:pt x="9" y="32"/>
                  </a:lnTo>
                  <a:lnTo>
                    <a:pt x="9" y="40"/>
                  </a:lnTo>
                  <a:lnTo>
                    <a:pt x="5" y="51"/>
                  </a:lnTo>
                  <a:lnTo>
                    <a:pt x="5" y="61"/>
                  </a:lnTo>
                  <a:lnTo>
                    <a:pt x="2" y="70"/>
                  </a:lnTo>
                  <a:lnTo>
                    <a:pt x="0" y="80"/>
                  </a:lnTo>
                  <a:lnTo>
                    <a:pt x="0" y="91"/>
                  </a:lnTo>
                  <a:lnTo>
                    <a:pt x="0" y="101"/>
                  </a:lnTo>
                  <a:lnTo>
                    <a:pt x="0" y="116"/>
                  </a:lnTo>
                  <a:lnTo>
                    <a:pt x="5" y="126"/>
                  </a:lnTo>
                  <a:lnTo>
                    <a:pt x="15" y="135"/>
                  </a:lnTo>
                  <a:lnTo>
                    <a:pt x="32" y="148"/>
                  </a:lnTo>
                  <a:lnTo>
                    <a:pt x="40" y="158"/>
                  </a:lnTo>
                  <a:lnTo>
                    <a:pt x="51" y="167"/>
                  </a:lnTo>
                  <a:lnTo>
                    <a:pt x="61" y="179"/>
                  </a:lnTo>
                  <a:lnTo>
                    <a:pt x="74" y="192"/>
                  </a:lnTo>
                  <a:lnTo>
                    <a:pt x="81" y="202"/>
                  </a:lnTo>
                  <a:lnTo>
                    <a:pt x="93" y="215"/>
                  </a:lnTo>
                  <a:lnTo>
                    <a:pt x="99" y="226"/>
                  </a:lnTo>
                  <a:lnTo>
                    <a:pt x="106" y="240"/>
                  </a:lnTo>
                  <a:lnTo>
                    <a:pt x="110" y="247"/>
                  </a:lnTo>
                  <a:lnTo>
                    <a:pt x="116" y="259"/>
                  </a:lnTo>
                  <a:lnTo>
                    <a:pt x="116" y="266"/>
                  </a:lnTo>
                  <a:lnTo>
                    <a:pt x="116" y="276"/>
                  </a:lnTo>
                  <a:lnTo>
                    <a:pt x="106" y="287"/>
                  </a:lnTo>
                  <a:lnTo>
                    <a:pt x="99" y="302"/>
                  </a:lnTo>
                  <a:lnTo>
                    <a:pt x="87" y="318"/>
                  </a:lnTo>
                  <a:lnTo>
                    <a:pt x="81" y="335"/>
                  </a:lnTo>
                  <a:lnTo>
                    <a:pt x="74" y="348"/>
                  </a:lnTo>
                  <a:lnTo>
                    <a:pt x="70" y="365"/>
                  </a:lnTo>
                  <a:lnTo>
                    <a:pt x="68" y="376"/>
                  </a:lnTo>
                  <a:lnTo>
                    <a:pt x="70" y="386"/>
                  </a:lnTo>
                  <a:lnTo>
                    <a:pt x="70" y="390"/>
                  </a:lnTo>
                  <a:lnTo>
                    <a:pt x="72" y="399"/>
                  </a:lnTo>
                  <a:lnTo>
                    <a:pt x="74" y="409"/>
                  </a:lnTo>
                  <a:lnTo>
                    <a:pt x="80" y="424"/>
                  </a:lnTo>
                  <a:lnTo>
                    <a:pt x="83" y="437"/>
                  </a:lnTo>
                  <a:lnTo>
                    <a:pt x="89" y="452"/>
                  </a:lnTo>
                  <a:lnTo>
                    <a:pt x="95" y="470"/>
                  </a:lnTo>
                  <a:lnTo>
                    <a:pt x="99" y="489"/>
                  </a:lnTo>
                  <a:lnTo>
                    <a:pt x="102" y="502"/>
                  </a:lnTo>
                  <a:lnTo>
                    <a:pt x="108" y="517"/>
                  </a:lnTo>
                  <a:lnTo>
                    <a:pt x="112" y="530"/>
                  </a:lnTo>
                  <a:lnTo>
                    <a:pt x="118" y="546"/>
                  </a:lnTo>
                  <a:lnTo>
                    <a:pt x="119" y="555"/>
                  </a:lnTo>
                  <a:lnTo>
                    <a:pt x="121" y="565"/>
                  </a:lnTo>
                  <a:lnTo>
                    <a:pt x="123" y="570"/>
                  </a:lnTo>
                  <a:lnTo>
                    <a:pt x="125" y="572"/>
                  </a:lnTo>
                  <a:lnTo>
                    <a:pt x="127" y="530"/>
                  </a:lnTo>
                  <a:lnTo>
                    <a:pt x="125" y="529"/>
                  </a:lnTo>
                  <a:lnTo>
                    <a:pt x="123" y="525"/>
                  </a:lnTo>
                  <a:lnTo>
                    <a:pt x="119" y="517"/>
                  </a:lnTo>
                  <a:lnTo>
                    <a:pt x="119" y="510"/>
                  </a:lnTo>
                  <a:lnTo>
                    <a:pt x="116" y="496"/>
                  </a:lnTo>
                  <a:lnTo>
                    <a:pt x="112" y="485"/>
                  </a:lnTo>
                  <a:lnTo>
                    <a:pt x="108" y="470"/>
                  </a:lnTo>
                  <a:lnTo>
                    <a:pt x="106" y="458"/>
                  </a:lnTo>
                  <a:lnTo>
                    <a:pt x="100" y="443"/>
                  </a:lnTo>
                  <a:lnTo>
                    <a:pt x="99" y="428"/>
                  </a:lnTo>
                  <a:lnTo>
                    <a:pt x="97" y="413"/>
                  </a:lnTo>
                  <a:lnTo>
                    <a:pt x="97" y="401"/>
                  </a:lnTo>
                  <a:lnTo>
                    <a:pt x="97" y="388"/>
                  </a:lnTo>
                  <a:lnTo>
                    <a:pt x="97" y="378"/>
                  </a:lnTo>
                  <a:lnTo>
                    <a:pt x="99" y="369"/>
                  </a:lnTo>
                  <a:lnTo>
                    <a:pt x="102" y="365"/>
                  </a:lnTo>
                  <a:lnTo>
                    <a:pt x="112" y="350"/>
                  </a:lnTo>
                  <a:lnTo>
                    <a:pt x="123" y="338"/>
                  </a:lnTo>
                  <a:lnTo>
                    <a:pt x="135" y="323"/>
                  </a:lnTo>
                  <a:lnTo>
                    <a:pt x="146" y="310"/>
                  </a:lnTo>
                  <a:lnTo>
                    <a:pt x="156" y="295"/>
                  </a:lnTo>
                  <a:lnTo>
                    <a:pt x="161" y="281"/>
                  </a:lnTo>
                  <a:lnTo>
                    <a:pt x="161" y="264"/>
                  </a:lnTo>
                  <a:lnTo>
                    <a:pt x="159" y="255"/>
                  </a:lnTo>
                  <a:lnTo>
                    <a:pt x="152" y="245"/>
                  </a:lnTo>
                  <a:lnTo>
                    <a:pt x="144" y="240"/>
                  </a:lnTo>
                  <a:lnTo>
                    <a:pt x="135" y="228"/>
                  </a:lnTo>
                  <a:lnTo>
                    <a:pt x="125" y="219"/>
                  </a:lnTo>
                  <a:lnTo>
                    <a:pt x="112" y="205"/>
                  </a:lnTo>
                  <a:lnTo>
                    <a:pt x="100" y="194"/>
                  </a:lnTo>
                  <a:lnTo>
                    <a:pt x="87" y="181"/>
                  </a:lnTo>
                  <a:lnTo>
                    <a:pt x="78" y="171"/>
                  </a:lnTo>
                  <a:lnTo>
                    <a:pt x="62" y="158"/>
                  </a:lnTo>
                  <a:lnTo>
                    <a:pt x="53" y="146"/>
                  </a:lnTo>
                  <a:lnTo>
                    <a:pt x="40" y="137"/>
                  </a:lnTo>
                  <a:lnTo>
                    <a:pt x="34" y="126"/>
                  </a:lnTo>
                  <a:lnTo>
                    <a:pt x="23" y="108"/>
                  </a:lnTo>
                  <a:lnTo>
                    <a:pt x="23" y="97"/>
                  </a:lnTo>
                  <a:lnTo>
                    <a:pt x="24" y="91"/>
                  </a:lnTo>
                  <a:lnTo>
                    <a:pt x="28" y="84"/>
                  </a:lnTo>
                  <a:lnTo>
                    <a:pt x="30" y="76"/>
                  </a:lnTo>
                  <a:lnTo>
                    <a:pt x="34" y="67"/>
                  </a:lnTo>
                  <a:lnTo>
                    <a:pt x="36" y="55"/>
                  </a:lnTo>
                  <a:lnTo>
                    <a:pt x="38" y="48"/>
                  </a:lnTo>
                  <a:lnTo>
                    <a:pt x="40" y="36"/>
                  </a:lnTo>
                  <a:lnTo>
                    <a:pt x="43" y="30"/>
                  </a:lnTo>
                  <a:lnTo>
                    <a:pt x="42" y="13"/>
                  </a:lnTo>
                  <a:lnTo>
                    <a:pt x="40" y="2"/>
                  </a:lnTo>
                  <a:lnTo>
                    <a:pt x="32" y="0"/>
                  </a:lnTo>
                  <a:lnTo>
                    <a:pt x="17" y="10"/>
                  </a:lnTo>
                  <a:lnTo>
                    <a:pt x="17"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DF7F7CEF-C06D-7467-A418-5A0693A92FBF}"/>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755" name="Rectangle 3">
            <a:extLst>
              <a:ext uri="{FF2B5EF4-FFF2-40B4-BE49-F238E27FC236}">
                <a16:creationId xmlns:a16="http://schemas.microsoft.com/office/drawing/2014/main" id="{8AE8C5D8-A5BB-3F88-6321-2243103953D7}"/>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756" name="Rectangle 4">
            <a:extLst>
              <a:ext uri="{FF2B5EF4-FFF2-40B4-BE49-F238E27FC236}">
                <a16:creationId xmlns:a16="http://schemas.microsoft.com/office/drawing/2014/main" id="{69D4B448-1348-47E5-6B91-6BDF15A3D77B}"/>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757" name="Rectangle 5">
            <a:extLst>
              <a:ext uri="{FF2B5EF4-FFF2-40B4-BE49-F238E27FC236}">
                <a16:creationId xmlns:a16="http://schemas.microsoft.com/office/drawing/2014/main" id="{0AD00BF4-9EC0-D809-C3B6-07F21B718B46}"/>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758" name="Rectangle 6">
            <a:extLst>
              <a:ext uri="{FF2B5EF4-FFF2-40B4-BE49-F238E27FC236}">
                <a16:creationId xmlns:a16="http://schemas.microsoft.com/office/drawing/2014/main" id="{BC3F0C5F-FDB1-4865-9647-7FB9FA7DAE6B}"/>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759" name="Rectangle 7">
            <a:extLst>
              <a:ext uri="{FF2B5EF4-FFF2-40B4-BE49-F238E27FC236}">
                <a16:creationId xmlns:a16="http://schemas.microsoft.com/office/drawing/2014/main" id="{E44FEEE6-8C46-95A1-2F92-E9FC28308D28}"/>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760" name="Rectangle 8">
            <a:extLst>
              <a:ext uri="{FF2B5EF4-FFF2-40B4-BE49-F238E27FC236}">
                <a16:creationId xmlns:a16="http://schemas.microsoft.com/office/drawing/2014/main" id="{C60674A2-7A46-F7B5-6AF1-B0563CF8624F}"/>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761" name="Rectangle 9">
            <a:extLst>
              <a:ext uri="{FF2B5EF4-FFF2-40B4-BE49-F238E27FC236}">
                <a16:creationId xmlns:a16="http://schemas.microsoft.com/office/drawing/2014/main" id="{C892EAC4-E383-3EAE-A3CE-9F6C10F28427}"/>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762" name="Rectangle 10">
            <a:extLst>
              <a:ext uri="{FF2B5EF4-FFF2-40B4-BE49-F238E27FC236}">
                <a16:creationId xmlns:a16="http://schemas.microsoft.com/office/drawing/2014/main" id="{8B7F46B1-19F2-E623-CD53-6DAD0AE1BC7A}"/>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763" name="Rectangle 11">
            <a:extLst>
              <a:ext uri="{FF2B5EF4-FFF2-40B4-BE49-F238E27FC236}">
                <a16:creationId xmlns:a16="http://schemas.microsoft.com/office/drawing/2014/main" id="{5193F74A-88D8-78CC-4675-F3F91B439D12}"/>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764" name="Rectangle 12">
            <a:extLst>
              <a:ext uri="{FF2B5EF4-FFF2-40B4-BE49-F238E27FC236}">
                <a16:creationId xmlns:a16="http://schemas.microsoft.com/office/drawing/2014/main" id="{700F97AF-9181-EEAF-89CF-D7F396EE2818}"/>
              </a:ext>
            </a:extLst>
          </p:cNvPr>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765" name="Rectangle 13">
            <a:extLst>
              <a:ext uri="{FF2B5EF4-FFF2-40B4-BE49-F238E27FC236}">
                <a16:creationId xmlns:a16="http://schemas.microsoft.com/office/drawing/2014/main" id="{3C817AC3-B8A7-2B22-4316-C755D8E69636}"/>
              </a:ext>
            </a:extLst>
          </p:cNvPr>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766" name="Rectangle 14">
            <a:extLst>
              <a:ext uri="{FF2B5EF4-FFF2-40B4-BE49-F238E27FC236}">
                <a16:creationId xmlns:a16="http://schemas.microsoft.com/office/drawing/2014/main" id="{AB5D742C-CFF5-E0F8-FBF1-0B31DB2AC220}"/>
              </a:ext>
            </a:extLst>
          </p:cNvPr>
          <p:cNvSpPr>
            <a:spLocks noGrp="1" noChangeArrowheads="1"/>
          </p:cNvSpPr>
          <p:nvPr>
            <p:ph type="title"/>
          </p:nvPr>
        </p:nvSpPr>
        <p:spPr>
          <a:xfrm>
            <a:off x="2514600" y="533400"/>
            <a:ext cx="7772400" cy="1143000"/>
          </a:xfrm>
          <a:noFill/>
          <a:ln/>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normAutofit fontScale="90000"/>
          </a:bodyPr>
          <a:lstStyle/>
          <a:p>
            <a:r>
              <a:rPr lang="en-US" altLang="en-US"/>
              <a:t>McClelland’s Need Theory:</a:t>
            </a:r>
            <a:br>
              <a:rPr lang="en-US" altLang="en-US"/>
            </a:br>
            <a:r>
              <a:rPr lang="en-US" altLang="en-US"/>
              <a:t>Need for Affiliation</a:t>
            </a:r>
          </a:p>
        </p:txBody>
      </p:sp>
      <p:sp>
        <p:nvSpPr>
          <p:cNvPr id="74767" name="Rectangle 15">
            <a:extLst>
              <a:ext uri="{FF2B5EF4-FFF2-40B4-BE49-F238E27FC236}">
                <a16:creationId xmlns:a16="http://schemas.microsoft.com/office/drawing/2014/main" id="{0F6BC242-73FB-1EEF-AB40-E184932B844E}"/>
              </a:ext>
            </a:extLst>
          </p:cNvPr>
          <p:cNvSpPr>
            <a:spLocks noGrp="1" noChangeArrowheads="1"/>
          </p:cNvSpPr>
          <p:nvPr>
            <p:ph type="body" sz="half" idx="1"/>
          </p:nvPr>
        </p:nvSpPr>
        <p:spPr>
          <a:xfrm>
            <a:off x="370506" y="2824113"/>
            <a:ext cx="8228982" cy="1115219"/>
          </a:xfrm>
          <a:noFill/>
          <a:ln/>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buNone/>
            </a:pPr>
            <a:r>
              <a:rPr lang="en-US" altLang="en-US" sz="2000" b="1" dirty="0">
                <a:solidFill>
                  <a:schemeClr val="folHlink"/>
                </a:solidFill>
              </a:rPr>
              <a:t>Need for Affiliation -</a:t>
            </a:r>
            <a:r>
              <a:rPr lang="en-US" altLang="en-US" sz="2000" dirty="0">
                <a:solidFill>
                  <a:srgbClr val="00FFFF"/>
                </a:solidFill>
              </a:rPr>
              <a:t> </a:t>
            </a:r>
            <a:r>
              <a:rPr lang="en-US" altLang="en-US" sz="2000" dirty="0"/>
              <a:t>a manifest (easily perceived) need that concerns an individual’s need to establish and maintain warm, close, intimate relationships with other people</a:t>
            </a:r>
          </a:p>
        </p:txBody>
      </p:sp>
      <p:sp>
        <p:nvSpPr>
          <p:cNvPr id="74828" name="Freeform 76">
            <a:extLst>
              <a:ext uri="{FF2B5EF4-FFF2-40B4-BE49-F238E27FC236}">
                <a16:creationId xmlns:a16="http://schemas.microsoft.com/office/drawing/2014/main" id="{C5BFE69B-0927-23A4-16DF-16AEA2E2E2BD}"/>
              </a:ext>
            </a:extLst>
          </p:cNvPr>
          <p:cNvSpPr>
            <a:spLocks/>
          </p:cNvSpPr>
          <p:nvPr/>
        </p:nvSpPr>
        <p:spPr bwMode="auto">
          <a:xfrm>
            <a:off x="8378826" y="4513263"/>
            <a:ext cx="3175" cy="17462"/>
          </a:xfrm>
          <a:custGeom>
            <a:avLst/>
            <a:gdLst>
              <a:gd name="T0" fmla="*/ 3 w 3"/>
              <a:gd name="T1" fmla="*/ 22 h 22"/>
              <a:gd name="T2" fmla="*/ 0 w 3"/>
              <a:gd name="T3" fmla="*/ 0 h 22"/>
              <a:gd name="T4" fmla="*/ 3 w 3"/>
              <a:gd name="T5" fmla="*/ 11 h 22"/>
              <a:gd name="T6" fmla="*/ 3 w 3"/>
              <a:gd name="T7" fmla="*/ 22 h 22"/>
            </a:gdLst>
            <a:ahLst/>
            <a:cxnLst>
              <a:cxn ang="0">
                <a:pos x="T0" y="T1"/>
              </a:cxn>
              <a:cxn ang="0">
                <a:pos x="T2" y="T3"/>
              </a:cxn>
              <a:cxn ang="0">
                <a:pos x="T4" y="T5"/>
              </a:cxn>
              <a:cxn ang="0">
                <a:pos x="T6" y="T7"/>
              </a:cxn>
            </a:cxnLst>
            <a:rect l="0" t="0" r="r" b="b"/>
            <a:pathLst>
              <a:path w="3" h="22">
                <a:moveTo>
                  <a:pt x="3" y="22"/>
                </a:moveTo>
                <a:lnTo>
                  <a:pt x="0" y="0"/>
                </a:lnTo>
                <a:lnTo>
                  <a:pt x="3" y="11"/>
                </a:lnTo>
                <a:lnTo>
                  <a:pt x="3"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74854" name="Group 102">
            <a:extLst>
              <a:ext uri="{FF2B5EF4-FFF2-40B4-BE49-F238E27FC236}">
                <a16:creationId xmlns:a16="http://schemas.microsoft.com/office/drawing/2014/main" id="{F8EA034A-743A-6A9D-F11E-03F73FAE7401}"/>
              </a:ext>
            </a:extLst>
          </p:cNvPr>
          <p:cNvGrpSpPr>
            <a:grpSpLocks/>
          </p:cNvGrpSpPr>
          <p:nvPr/>
        </p:nvGrpSpPr>
        <p:grpSpPr bwMode="auto">
          <a:xfrm>
            <a:off x="8855075" y="2181572"/>
            <a:ext cx="2863850" cy="2400300"/>
            <a:chOff x="3238" y="1734"/>
            <a:chExt cx="1804" cy="1512"/>
          </a:xfrm>
        </p:grpSpPr>
        <p:sp>
          <p:nvSpPr>
            <p:cNvPr id="74770" name="Freeform 18">
              <a:extLst>
                <a:ext uri="{FF2B5EF4-FFF2-40B4-BE49-F238E27FC236}">
                  <a16:creationId xmlns:a16="http://schemas.microsoft.com/office/drawing/2014/main" id="{82F1FA7A-CDF7-B73C-FA4D-E9C397AC2E81}"/>
                </a:ext>
              </a:extLst>
            </p:cNvPr>
            <p:cNvSpPr>
              <a:spLocks/>
            </p:cNvSpPr>
            <p:nvPr/>
          </p:nvSpPr>
          <p:spPr bwMode="auto">
            <a:xfrm>
              <a:off x="3274" y="1734"/>
              <a:ext cx="1697" cy="1458"/>
            </a:xfrm>
            <a:custGeom>
              <a:avLst/>
              <a:gdLst>
                <a:gd name="T0" fmla="*/ 1448 w 3395"/>
                <a:gd name="T1" fmla="*/ 693 h 2915"/>
                <a:gd name="T2" fmla="*/ 1305 w 3395"/>
                <a:gd name="T3" fmla="*/ 727 h 2915"/>
                <a:gd name="T4" fmla="*/ 1144 w 3395"/>
                <a:gd name="T5" fmla="*/ 700 h 2915"/>
                <a:gd name="T6" fmla="*/ 956 w 3395"/>
                <a:gd name="T7" fmla="*/ 651 h 2915"/>
                <a:gd name="T8" fmla="*/ 734 w 3395"/>
                <a:gd name="T9" fmla="*/ 621 h 2915"/>
                <a:gd name="T10" fmla="*/ 461 w 3395"/>
                <a:gd name="T11" fmla="*/ 642 h 2915"/>
                <a:gd name="T12" fmla="*/ 224 w 3395"/>
                <a:gd name="T13" fmla="*/ 706 h 2915"/>
                <a:gd name="T14" fmla="*/ 81 w 3395"/>
                <a:gd name="T15" fmla="*/ 816 h 2915"/>
                <a:gd name="T16" fmla="*/ 12 w 3395"/>
                <a:gd name="T17" fmla="*/ 1002 h 2915"/>
                <a:gd name="T18" fmla="*/ 3 w 3395"/>
                <a:gd name="T19" fmla="*/ 1292 h 2915"/>
                <a:gd name="T20" fmla="*/ 34 w 3395"/>
                <a:gd name="T21" fmla="*/ 1713 h 2915"/>
                <a:gd name="T22" fmla="*/ 47 w 3395"/>
                <a:gd name="T23" fmla="*/ 1890 h 2915"/>
                <a:gd name="T24" fmla="*/ 70 w 3395"/>
                <a:gd name="T25" fmla="*/ 2149 h 2915"/>
                <a:gd name="T26" fmla="*/ 117 w 3395"/>
                <a:gd name="T27" fmla="*/ 2429 h 2915"/>
                <a:gd name="T28" fmla="*/ 197 w 3395"/>
                <a:gd name="T29" fmla="*/ 2673 h 2915"/>
                <a:gd name="T30" fmla="*/ 323 w 3395"/>
                <a:gd name="T31" fmla="*/ 2827 h 2915"/>
                <a:gd name="T32" fmla="*/ 620 w 3395"/>
                <a:gd name="T33" fmla="*/ 2887 h 2915"/>
                <a:gd name="T34" fmla="*/ 958 w 3395"/>
                <a:gd name="T35" fmla="*/ 2914 h 2915"/>
                <a:gd name="T36" fmla="*/ 1265 w 3395"/>
                <a:gd name="T37" fmla="*/ 2910 h 2915"/>
                <a:gd name="T38" fmla="*/ 1540 w 3395"/>
                <a:gd name="T39" fmla="*/ 2883 h 2915"/>
                <a:gd name="T40" fmla="*/ 1786 w 3395"/>
                <a:gd name="T41" fmla="*/ 2834 h 2915"/>
                <a:gd name="T42" fmla="*/ 2003 w 3395"/>
                <a:gd name="T43" fmla="*/ 2776 h 2915"/>
                <a:gd name="T44" fmla="*/ 2189 w 3395"/>
                <a:gd name="T45" fmla="*/ 2711 h 2915"/>
                <a:gd name="T46" fmla="*/ 2346 w 3395"/>
                <a:gd name="T47" fmla="*/ 2646 h 2915"/>
                <a:gd name="T48" fmla="*/ 2475 w 3395"/>
                <a:gd name="T49" fmla="*/ 2590 h 2915"/>
                <a:gd name="T50" fmla="*/ 2574 w 3395"/>
                <a:gd name="T51" fmla="*/ 2547 h 2915"/>
                <a:gd name="T52" fmla="*/ 2646 w 3395"/>
                <a:gd name="T53" fmla="*/ 2525 h 2915"/>
                <a:gd name="T54" fmla="*/ 2905 w 3395"/>
                <a:gd name="T55" fmla="*/ 2409 h 2915"/>
                <a:gd name="T56" fmla="*/ 3106 w 3395"/>
                <a:gd name="T57" fmla="*/ 2190 h 2915"/>
                <a:gd name="T58" fmla="*/ 3248 w 3395"/>
                <a:gd name="T59" fmla="*/ 1903 h 2915"/>
                <a:gd name="T60" fmla="*/ 3342 w 3395"/>
                <a:gd name="T61" fmla="*/ 1579 h 2915"/>
                <a:gd name="T62" fmla="*/ 3389 w 3395"/>
                <a:gd name="T63" fmla="*/ 1254 h 2915"/>
                <a:gd name="T64" fmla="*/ 3393 w 3395"/>
                <a:gd name="T65" fmla="*/ 973 h 2915"/>
                <a:gd name="T66" fmla="*/ 3366 w 3395"/>
                <a:gd name="T67" fmla="*/ 695 h 2915"/>
                <a:gd name="T68" fmla="*/ 3319 w 3395"/>
                <a:gd name="T69" fmla="*/ 516 h 2915"/>
                <a:gd name="T70" fmla="*/ 3192 w 3395"/>
                <a:gd name="T71" fmla="*/ 324 h 2915"/>
                <a:gd name="T72" fmla="*/ 3051 w 3395"/>
                <a:gd name="T73" fmla="*/ 167 h 2915"/>
                <a:gd name="T74" fmla="*/ 2878 w 3395"/>
                <a:gd name="T75" fmla="*/ 55 h 2915"/>
                <a:gd name="T76" fmla="*/ 2646 w 3395"/>
                <a:gd name="T77" fmla="*/ 2 h 2915"/>
                <a:gd name="T78" fmla="*/ 2337 w 3395"/>
                <a:gd name="T79" fmla="*/ 22 h 2915"/>
                <a:gd name="T80" fmla="*/ 2147 w 3395"/>
                <a:gd name="T81" fmla="*/ 75 h 2915"/>
                <a:gd name="T82" fmla="*/ 2017 w 3395"/>
                <a:gd name="T83" fmla="*/ 161 h 2915"/>
                <a:gd name="T84" fmla="*/ 1873 w 3395"/>
                <a:gd name="T85" fmla="*/ 283 h 2915"/>
                <a:gd name="T86" fmla="*/ 1728 w 3395"/>
                <a:gd name="T87" fmla="*/ 420 h 2915"/>
                <a:gd name="T88" fmla="*/ 1601 w 3395"/>
                <a:gd name="T89" fmla="*/ 548 h 2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395" h="2915">
                  <a:moveTo>
                    <a:pt x="1536" y="619"/>
                  </a:moveTo>
                  <a:lnTo>
                    <a:pt x="1493" y="662"/>
                  </a:lnTo>
                  <a:lnTo>
                    <a:pt x="1448" y="693"/>
                  </a:lnTo>
                  <a:lnTo>
                    <a:pt x="1403" y="713"/>
                  </a:lnTo>
                  <a:lnTo>
                    <a:pt x="1354" y="724"/>
                  </a:lnTo>
                  <a:lnTo>
                    <a:pt x="1305" y="727"/>
                  </a:lnTo>
                  <a:lnTo>
                    <a:pt x="1254" y="722"/>
                  </a:lnTo>
                  <a:lnTo>
                    <a:pt x="1200" y="713"/>
                  </a:lnTo>
                  <a:lnTo>
                    <a:pt x="1144" y="700"/>
                  </a:lnTo>
                  <a:lnTo>
                    <a:pt x="1084" y="684"/>
                  </a:lnTo>
                  <a:lnTo>
                    <a:pt x="1021" y="668"/>
                  </a:lnTo>
                  <a:lnTo>
                    <a:pt x="956" y="651"/>
                  </a:lnTo>
                  <a:lnTo>
                    <a:pt x="886" y="637"/>
                  </a:lnTo>
                  <a:lnTo>
                    <a:pt x="811" y="626"/>
                  </a:lnTo>
                  <a:lnTo>
                    <a:pt x="734" y="621"/>
                  </a:lnTo>
                  <a:lnTo>
                    <a:pt x="651" y="621"/>
                  </a:lnTo>
                  <a:lnTo>
                    <a:pt x="562" y="628"/>
                  </a:lnTo>
                  <a:lnTo>
                    <a:pt x="461" y="642"/>
                  </a:lnTo>
                  <a:lnTo>
                    <a:pt x="370" y="661"/>
                  </a:lnTo>
                  <a:lnTo>
                    <a:pt x="293" y="680"/>
                  </a:lnTo>
                  <a:lnTo>
                    <a:pt x="224" y="706"/>
                  </a:lnTo>
                  <a:lnTo>
                    <a:pt x="168" y="736"/>
                  </a:lnTo>
                  <a:lnTo>
                    <a:pt x="119" y="773"/>
                  </a:lnTo>
                  <a:lnTo>
                    <a:pt x="81" y="816"/>
                  </a:lnTo>
                  <a:lnTo>
                    <a:pt x="50" y="868"/>
                  </a:lnTo>
                  <a:lnTo>
                    <a:pt x="29" y="930"/>
                  </a:lnTo>
                  <a:lnTo>
                    <a:pt x="12" y="1002"/>
                  </a:lnTo>
                  <a:lnTo>
                    <a:pt x="3" y="1087"/>
                  </a:lnTo>
                  <a:lnTo>
                    <a:pt x="0" y="1183"/>
                  </a:lnTo>
                  <a:lnTo>
                    <a:pt x="3" y="1292"/>
                  </a:lnTo>
                  <a:lnTo>
                    <a:pt x="9" y="1416"/>
                  </a:lnTo>
                  <a:lnTo>
                    <a:pt x="20" y="1556"/>
                  </a:lnTo>
                  <a:lnTo>
                    <a:pt x="34" y="1713"/>
                  </a:lnTo>
                  <a:lnTo>
                    <a:pt x="38" y="1760"/>
                  </a:lnTo>
                  <a:lnTo>
                    <a:pt x="41" y="1820"/>
                  </a:lnTo>
                  <a:lnTo>
                    <a:pt x="47" y="1890"/>
                  </a:lnTo>
                  <a:lnTo>
                    <a:pt x="52" y="1970"/>
                  </a:lnTo>
                  <a:lnTo>
                    <a:pt x="61" y="2057"/>
                  </a:lnTo>
                  <a:lnTo>
                    <a:pt x="70" y="2149"/>
                  </a:lnTo>
                  <a:lnTo>
                    <a:pt x="83" y="2243"/>
                  </a:lnTo>
                  <a:lnTo>
                    <a:pt x="97" y="2337"/>
                  </a:lnTo>
                  <a:lnTo>
                    <a:pt x="117" y="2429"/>
                  </a:lnTo>
                  <a:lnTo>
                    <a:pt x="139" y="2518"/>
                  </a:lnTo>
                  <a:lnTo>
                    <a:pt x="166" y="2599"/>
                  </a:lnTo>
                  <a:lnTo>
                    <a:pt x="197" y="2673"/>
                  </a:lnTo>
                  <a:lnTo>
                    <a:pt x="233" y="2738"/>
                  </a:lnTo>
                  <a:lnTo>
                    <a:pt x="274" y="2789"/>
                  </a:lnTo>
                  <a:lnTo>
                    <a:pt x="323" y="2827"/>
                  </a:lnTo>
                  <a:lnTo>
                    <a:pt x="378" y="2847"/>
                  </a:lnTo>
                  <a:lnTo>
                    <a:pt x="500" y="2868"/>
                  </a:lnTo>
                  <a:lnTo>
                    <a:pt x="620" y="2887"/>
                  </a:lnTo>
                  <a:lnTo>
                    <a:pt x="735" y="2899"/>
                  </a:lnTo>
                  <a:lnTo>
                    <a:pt x="849" y="2908"/>
                  </a:lnTo>
                  <a:lnTo>
                    <a:pt x="958" y="2914"/>
                  </a:lnTo>
                  <a:lnTo>
                    <a:pt x="1063" y="2915"/>
                  </a:lnTo>
                  <a:lnTo>
                    <a:pt x="1166" y="2915"/>
                  </a:lnTo>
                  <a:lnTo>
                    <a:pt x="1265" y="2910"/>
                  </a:lnTo>
                  <a:lnTo>
                    <a:pt x="1359" y="2903"/>
                  </a:lnTo>
                  <a:lnTo>
                    <a:pt x="1451" y="2894"/>
                  </a:lnTo>
                  <a:lnTo>
                    <a:pt x="1540" y="2883"/>
                  </a:lnTo>
                  <a:lnTo>
                    <a:pt x="1625" y="2868"/>
                  </a:lnTo>
                  <a:lnTo>
                    <a:pt x="1708" y="2852"/>
                  </a:lnTo>
                  <a:lnTo>
                    <a:pt x="1786" y="2834"/>
                  </a:lnTo>
                  <a:lnTo>
                    <a:pt x="1862" y="2816"/>
                  </a:lnTo>
                  <a:lnTo>
                    <a:pt x="1934" y="2796"/>
                  </a:lnTo>
                  <a:lnTo>
                    <a:pt x="2003" y="2776"/>
                  </a:lnTo>
                  <a:lnTo>
                    <a:pt x="2068" y="2755"/>
                  </a:lnTo>
                  <a:lnTo>
                    <a:pt x="2129" y="2733"/>
                  </a:lnTo>
                  <a:lnTo>
                    <a:pt x="2189" y="2711"/>
                  </a:lnTo>
                  <a:lnTo>
                    <a:pt x="2245" y="2689"/>
                  </a:lnTo>
                  <a:lnTo>
                    <a:pt x="2297" y="2668"/>
                  </a:lnTo>
                  <a:lnTo>
                    <a:pt x="2346" y="2646"/>
                  </a:lnTo>
                  <a:lnTo>
                    <a:pt x="2391" y="2626"/>
                  </a:lnTo>
                  <a:lnTo>
                    <a:pt x="2435" y="2608"/>
                  </a:lnTo>
                  <a:lnTo>
                    <a:pt x="2475" y="2590"/>
                  </a:lnTo>
                  <a:lnTo>
                    <a:pt x="2511" y="2574"/>
                  </a:lnTo>
                  <a:lnTo>
                    <a:pt x="2545" y="2559"/>
                  </a:lnTo>
                  <a:lnTo>
                    <a:pt x="2574" y="2547"/>
                  </a:lnTo>
                  <a:lnTo>
                    <a:pt x="2601" y="2538"/>
                  </a:lnTo>
                  <a:lnTo>
                    <a:pt x="2625" y="2530"/>
                  </a:lnTo>
                  <a:lnTo>
                    <a:pt x="2646" y="2525"/>
                  </a:lnTo>
                  <a:lnTo>
                    <a:pt x="2740" y="2500"/>
                  </a:lnTo>
                  <a:lnTo>
                    <a:pt x="2825" y="2462"/>
                  </a:lnTo>
                  <a:lnTo>
                    <a:pt x="2905" y="2409"/>
                  </a:lnTo>
                  <a:lnTo>
                    <a:pt x="2979" y="2346"/>
                  </a:lnTo>
                  <a:lnTo>
                    <a:pt x="3046" y="2274"/>
                  </a:lnTo>
                  <a:lnTo>
                    <a:pt x="3106" y="2190"/>
                  </a:lnTo>
                  <a:lnTo>
                    <a:pt x="3160" y="2102"/>
                  </a:lnTo>
                  <a:lnTo>
                    <a:pt x="3207" y="2004"/>
                  </a:lnTo>
                  <a:lnTo>
                    <a:pt x="3248" y="1903"/>
                  </a:lnTo>
                  <a:lnTo>
                    <a:pt x="3286" y="1798"/>
                  </a:lnTo>
                  <a:lnTo>
                    <a:pt x="3317" y="1689"/>
                  </a:lnTo>
                  <a:lnTo>
                    <a:pt x="3342" y="1579"/>
                  </a:lnTo>
                  <a:lnTo>
                    <a:pt x="3362" y="1469"/>
                  </a:lnTo>
                  <a:lnTo>
                    <a:pt x="3378" y="1360"/>
                  </a:lnTo>
                  <a:lnTo>
                    <a:pt x="3389" y="1254"/>
                  </a:lnTo>
                  <a:lnTo>
                    <a:pt x="3395" y="1151"/>
                  </a:lnTo>
                  <a:lnTo>
                    <a:pt x="3395" y="1066"/>
                  </a:lnTo>
                  <a:lnTo>
                    <a:pt x="3393" y="973"/>
                  </a:lnTo>
                  <a:lnTo>
                    <a:pt x="3388" y="878"/>
                  </a:lnTo>
                  <a:lnTo>
                    <a:pt x="3378" y="782"/>
                  </a:lnTo>
                  <a:lnTo>
                    <a:pt x="3366" y="695"/>
                  </a:lnTo>
                  <a:lnTo>
                    <a:pt x="3353" y="617"/>
                  </a:lnTo>
                  <a:lnTo>
                    <a:pt x="3337" y="556"/>
                  </a:lnTo>
                  <a:lnTo>
                    <a:pt x="3319" y="516"/>
                  </a:lnTo>
                  <a:lnTo>
                    <a:pt x="3277" y="449"/>
                  </a:lnTo>
                  <a:lnTo>
                    <a:pt x="3236" y="384"/>
                  </a:lnTo>
                  <a:lnTo>
                    <a:pt x="3192" y="324"/>
                  </a:lnTo>
                  <a:lnTo>
                    <a:pt x="3149" y="266"/>
                  </a:lnTo>
                  <a:lnTo>
                    <a:pt x="3102" y="214"/>
                  </a:lnTo>
                  <a:lnTo>
                    <a:pt x="3051" y="167"/>
                  </a:lnTo>
                  <a:lnTo>
                    <a:pt x="2999" y="123"/>
                  </a:lnTo>
                  <a:lnTo>
                    <a:pt x="2941" y="85"/>
                  </a:lnTo>
                  <a:lnTo>
                    <a:pt x="2878" y="55"/>
                  </a:lnTo>
                  <a:lnTo>
                    <a:pt x="2807" y="31"/>
                  </a:lnTo>
                  <a:lnTo>
                    <a:pt x="2731" y="13"/>
                  </a:lnTo>
                  <a:lnTo>
                    <a:pt x="2646" y="2"/>
                  </a:lnTo>
                  <a:lnTo>
                    <a:pt x="2554" y="0"/>
                  </a:lnTo>
                  <a:lnTo>
                    <a:pt x="2451" y="6"/>
                  </a:lnTo>
                  <a:lnTo>
                    <a:pt x="2337" y="22"/>
                  </a:lnTo>
                  <a:lnTo>
                    <a:pt x="2214" y="46"/>
                  </a:lnTo>
                  <a:lnTo>
                    <a:pt x="2184" y="57"/>
                  </a:lnTo>
                  <a:lnTo>
                    <a:pt x="2147" y="75"/>
                  </a:lnTo>
                  <a:lnTo>
                    <a:pt x="2106" y="98"/>
                  </a:lnTo>
                  <a:lnTo>
                    <a:pt x="2064" y="127"/>
                  </a:lnTo>
                  <a:lnTo>
                    <a:pt x="2017" y="161"/>
                  </a:lnTo>
                  <a:lnTo>
                    <a:pt x="1970" y="199"/>
                  </a:lnTo>
                  <a:lnTo>
                    <a:pt x="1921" y="241"/>
                  </a:lnTo>
                  <a:lnTo>
                    <a:pt x="1873" y="283"/>
                  </a:lnTo>
                  <a:lnTo>
                    <a:pt x="1822" y="328"/>
                  </a:lnTo>
                  <a:lnTo>
                    <a:pt x="1775" y="375"/>
                  </a:lnTo>
                  <a:lnTo>
                    <a:pt x="1728" y="420"/>
                  </a:lnTo>
                  <a:lnTo>
                    <a:pt x="1683" y="463"/>
                  </a:lnTo>
                  <a:lnTo>
                    <a:pt x="1639" y="507"/>
                  </a:lnTo>
                  <a:lnTo>
                    <a:pt x="1601" y="548"/>
                  </a:lnTo>
                  <a:lnTo>
                    <a:pt x="1567" y="585"/>
                  </a:lnTo>
                  <a:lnTo>
                    <a:pt x="1536" y="6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71" name="Freeform 19">
              <a:extLst>
                <a:ext uri="{FF2B5EF4-FFF2-40B4-BE49-F238E27FC236}">
                  <a16:creationId xmlns:a16="http://schemas.microsoft.com/office/drawing/2014/main" id="{8CC182A2-B45C-6027-E82F-B918818B503E}"/>
                </a:ext>
              </a:extLst>
            </p:cNvPr>
            <p:cNvSpPr>
              <a:spLocks/>
            </p:cNvSpPr>
            <p:nvPr/>
          </p:nvSpPr>
          <p:spPr bwMode="auto">
            <a:xfrm>
              <a:off x="3238" y="2329"/>
              <a:ext cx="920" cy="917"/>
            </a:xfrm>
            <a:custGeom>
              <a:avLst/>
              <a:gdLst>
                <a:gd name="T0" fmla="*/ 624 w 1841"/>
                <a:gd name="T1" fmla="*/ 161 h 1834"/>
                <a:gd name="T2" fmla="*/ 573 w 1841"/>
                <a:gd name="T3" fmla="*/ 172 h 1834"/>
                <a:gd name="T4" fmla="*/ 514 w 1841"/>
                <a:gd name="T5" fmla="*/ 194 h 1834"/>
                <a:gd name="T6" fmla="*/ 447 w 1841"/>
                <a:gd name="T7" fmla="*/ 223 h 1834"/>
                <a:gd name="T8" fmla="*/ 376 w 1841"/>
                <a:gd name="T9" fmla="*/ 252 h 1834"/>
                <a:gd name="T10" fmla="*/ 290 w 1841"/>
                <a:gd name="T11" fmla="*/ 284 h 1834"/>
                <a:gd name="T12" fmla="*/ 181 w 1841"/>
                <a:gd name="T13" fmla="*/ 315 h 1834"/>
                <a:gd name="T14" fmla="*/ 94 w 1841"/>
                <a:gd name="T15" fmla="*/ 348 h 1834"/>
                <a:gd name="T16" fmla="*/ 15 w 1841"/>
                <a:gd name="T17" fmla="*/ 472 h 1834"/>
                <a:gd name="T18" fmla="*/ 6 w 1841"/>
                <a:gd name="T19" fmla="*/ 675 h 1834"/>
                <a:gd name="T20" fmla="*/ 40 w 1841"/>
                <a:gd name="T21" fmla="*/ 798 h 1834"/>
                <a:gd name="T22" fmla="*/ 42 w 1841"/>
                <a:gd name="T23" fmla="*/ 1024 h 1834"/>
                <a:gd name="T24" fmla="*/ 69 w 1841"/>
                <a:gd name="T25" fmla="*/ 1282 h 1834"/>
                <a:gd name="T26" fmla="*/ 136 w 1841"/>
                <a:gd name="T27" fmla="*/ 1483 h 1834"/>
                <a:gd name="T28" fmla="*/ 263 w 1841"/>
                <a:gd name="T29" fmla="*/ 1682 h 1834"/>
                <a:gd name="T30" fmla="*/ 376 w 1841"/>
                <a:gd name="T31" fmla="*/ 1785 h 1834"/>
                <a:gd name="T32" fmla="*/ 478 w 1841"/>
                <a:gd name="T33" fmla="*/ 1829 h 1834"/>
                <a:gd name="T34" fmla="*/ 561 w 1841"/>
                <a:gd name="T35" fmla="*/ 1834 h 1834"/>
                <a:gd name="T36" fmla="*/ 620 w 1841"/>
                <a:gd name="T37" fmla="*/ 1820 h 1834"/>
                <a:gd name="T38" fmla="*/ 649 w 1841"/>
                <a:gd name="T39" fmla="*/ 1805 h 1834"/>
                <a:gd name="T40" fmla="*/ 677 w 1841"/>
                <a:gd name="T41" fmla="*/ 1803 h 1834"/>
                <a:gd name="T42" fmla="*/ 792 w 1841"/>
                <a:gd name="T43" fmla="*/ 1805 h 1834"/>
                <a:gd name="T44" fmla="*/ 968 w 1841"/>
                <a:gd name="T45" fmla="*/ 1807 h 1834"/>
                <a:gd name="T46" fmla="*/ 1163 w 1841"/>
                <a:gd name="T47" fmla="*/ 1810 h 1834"/>
                <a:gd name="T48" fmla="*/ 1340 w 1841"/>
                <a:gd name="T49" fmla="*/ 1818 h 1834"/>
                <a:gd name="T50" fmla="*/ 1506 w 1841"/>
                <a:gd name="T51" fmla="*/ 1810 h 1834"/>
                <a:gd name="T52" fmla="*/ 1676 w 1841"/>
                <a:gd name="T53" fmla="*/ 1590 h 1834"/>
                <a:gd name="T54" fmla="*/ 1777 w 1841"/>
                <a:gd name="T55" fmla="*/ 1194 h 1834"/>
                <a:gd name="T56" fmla="*/ 1824 w 1841"/>
                <a:gd name="T57" fmla="*/ 749 h 1834"/>
                <a:gd name="T58" fmla="*/ 1841 w 1841"/>
                <a:gd name="T59" fmla="*/ 387 h 1834"/>
                <a:gd name="T60" fmla="*/ 1841 w 1841"/>
                <a:gd name="T61" fmla="*/ 237 h 1834"/>
                <a:gd name="T62" fmla="*/ 1810 w 1841"/>
                <a:gd name="T63" fmla="*/ 226 h 1834"/>
                <a:gd name="T64" fmla="*/ 1729 w 1841"/>
                <a:gd name="T65" fmla="*/ 196 h 1834"/>
                <a:gd name="T66" fmla="*/ 1618 w 1841"/>
                <a:gd name="T67" fmla="*/ 154 h 1834"/>
                <a:gd name="T68" fmla="*/ 1495 w 1841"/>
                <a:gd name="T69" fmla="*/ 111 h 1834"/>
                <a:gd name="T70" fmla="*/ 1380 w 1841"/>
                <a:gd name="T71" fmla="*/ 69 h 1834"/>
                <a:gd name="T72" fmla="*/ 1306 w 1841"/>
                <a:gd name="T73" fmla="*/ 38 h 1834"/>
                <a:gd name="T74" fmla="*/ 1255 w 1841"/>
                <a:gd name="T75" fmla="*/ 9 h 1834"/>
                <a:gd name="T76" fmla="*/ 1235 w 1841"/>
                <a:gd name="T77" fmla="*/ 4 h 1834"/>
                <a:gd name="T78" fmla="*/ 1190 w 1841"/>
                <a:gd name="T79" fmla="*/ 116 h 1834"/>
                <a:gd name="T80" fmla="*/ 1071 w 1841"/>
                <a:gd name="T81" fmla="*/ 275 h 1834"/>
                <a:gd name="T82" fmla="*/ 953 w 1841"/>
                <a:gd name="T83" fmla="*/ 324 h 1834"/>
                <a:gd name="T84" fmla="*/ 888 w 1841"/>
                <a:gd name="T85" fmla="*/ 304 h 1834"/>
                <a:gd name="T86" fmla="*/ 830 w 1841"/>
                <a:gd name="T87" fmla="*/ 266 h 1834"/>
                <a:gd name="T88" fmla="*/ 772 w 1841"/>
                <a:gd name="T89" fmla="*/ 223 h 1834"/>
                <a:gd name="T90" fmla="*/ 714 w 1841"/>
                <a:gd name="T91" fmla="*/ 183 h 1834"/>
                <a:gd name="T92" fmla="*/ 651 w 1841"/>
                <a:gd name="T93" fmla="*/ 161 h 1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41" h="1834">
                  <a:moveTo>
                    <a:pt x="651" y="161"/>
                  </a:moveTo>
                  <a:lnTo>
                    <a:pt x="639" y="161"/>
                  </a:lnTo>
                  <a:lnTo>
                    <a:pt x="624" y="161"/>
                  </a:lnTo>
                  <a:lnTo>
                    <a:pt x="608" y="163"/>
                  </a:lnTo>
                  <a:lnTo>
                    <a:pt x="592" y="169"/>
                  </a:lnTo>
                  <a:lnTo>
                    <a:pt x="573" y="172"/>
                  </a:lnTo>
                  <a:lnTo>
                    <a:pt x="554" y="179"/>
                  </a:lnTo>
                  <a:lnTo>
                    <a:pt x="534" y="187"/>
                  </a:lnTo>
                  <a:lnTo>
                    <a:pt x="514" y="194"/>
                  </a:lnTo>
                  <a:lnTo>
                    <a:pt x="492" y="203"/>
                  </a:lnTo>
                  <a:lnTo>
                    <a:pt x="469" y="214"/>
                  </a:lnTo>
                  <a:lnTo>
                    <a:pt x="447" y="223"/>
                  </a:lnTo>
                  <a:lnTo>
                    <a:pt x="423" y="232"/>
                  </a:lnTo>
                  <a:lnTo>
                    <a:pt x="400" y="243"/>
                  </a:lnTo>
                  <a:lnTo>
                    <a:pt x="376" y="252"/>
                  </a:lnTo>
                  <a:lnTo>
                    <a:pt x="351" y="263"/>
                  </a:lnTo>
                  <a:lnTo>
                    <a:pt x="328" y="272"/>
                  </a:lnTo>
                  <a:lnTo>
                    <a:pt x="290" y="284"/>
                  </a:lnTo>
                  <a:lnTo>
                    <a:pt x="253" y="295"/>
                  </a:lnTo>
                  <a:lnTo>
                    <a:pt x="216" y="306"/>
                  </a:lnTo>
                  <a:lnTo>
                    <a:pt x="181" y="315"/>
                  </a:lnTo>
                  <a:lnTo>
                    <a:pt x="149" y="324"/>
                  </a:lnTo>
                  <a:lnTo>
                    <a:pt x="120" y="335"/>
                  </a:lnTo>
                  <a:lnTo>
                    <a:pt x="94" y="348"/>
                  </a:lnTo>
                  <a:lnTo>
                    <a:pt x="75" y="364"/>
                  </a:lnTo>
                  <a:lnTo>
                    <a:pt x="38" y="413"/>
                  </a:lnTo>
                  <a:lnTo>
                    <a:pt x="15" y="472"/>
                  </a:lnTo>
                  <a:lnTo>
                    <a:pt x="4" y="541"/>
                  </a:lnTo>
                  <a:lnTo>
                    <a:pt x="0" y="610"/>
                  </a:lnTo>
                  <a:lnTo>
                    <a:pt x="6" y="675"/>
                  </a:lnTo>
                  <a:lnTo>
                    <a:pt x="15" y="731"/>
                  </a:lnTo>
                  <a:lnTo>
                    <a:pt x="28" y="774"/>
                  </a:lnTo>
                  <a:lnTo>
                    <a:pt x="40" y="798"/>
                  </a:lnTo>
                  <a:lnTo>
                    <a:pt x="46" y="834"/>
                  </a:lnTo>
                  <a:lnTo>
                    <a:pt x="44" y="912"/>
                  </a:lnTo>
                  <a:lnTo>
                    <a:pt x="42" y="1024"/>
                  </a:lnTo>
                  <a:lnTo>
                    <a:pt x="49" y="1158"/>
                  </a:lnTo>
                  <a:lnTo>
                    <a:pt x="56" y="1219"/>
                  </a:lnTo>
                  <a:lnTo>
                    <a:pt x="69" y="1282"/>
                  </a:lnTo>
                  <a:lnTo>
                    <a:pt x="85" y="1349"/>
                  </a:lnTo>
                  <a:lnTo>
                    <a:pt x="107" y="1416"/>
                  </a:lnTo>
                  <a:lnTo>
                    <a:pt x="136" y="1483"/>
                  </a:lnTo>
                  <a:lnTo>
                    <a:pt x="170" y="1550"/>
                  </a:lnTo>
                  <a:lnTo>
                    <a:pt x="212" y="1617"/>
                  </a:lnTo>
                  <a:lnTo>
                    <a:pt x="263" y="1682"/>
                  </a:lnTo>
                  <a:lnTo>
                    <a:pt x="300" y="1724"/>
                  </a:lnTo>
                  <a:lnTo>
                    <a:pt x="338" y="1758"/>
                  </a:lnTo>
                  <a:lnTo>
                    <a:pt x="376" y="1785"/>
                  </a:lnTo>
                  <a:lnTo>
                    <a:pt x="411" y="1805"/>
                  </a:lnTo>
                  <a:lnTo>
                    <a:pt x="445" y="1820"/>
                  </a:lnTo>
                  <a:lnTo>
                    <a:pt x="478" y="1829"/>
                  </a:lnTo>
                  <a:lnTo>
                    <a:pt x="507" y="1834"/>
                  </a:lnTo>
                  <a:lnTo>
                    <a:pt x="535" y="1834"/>
                  </a:lnTo>
                  <a:lnTo>
                    <a:pt x="561" y="1834"/>
                  </a:lnTo>
                  <a:lnTo>
                    <a:pt x="583" y="1830"/>
                  </a:lnTo>
                  <a:lnTo>
                    <a:pt x="602" y="1825"/>
                  </a:lnTo>
                  <a:lnTo>
                    <a:pt x="620" y="1820"/>
                  </a:lnTo>
                  <a:lnTo>
                    <a:pt x="633" y="1812"/>
                  </a:lnTo>
                  <a:lnTo>
                    <a:pt x="642" y="1809"/>
                  </a:lnTo>
                  <a:lnTo>
                    <a:pt x="649" y="1805"/>
                  </a:lnTo>
                  <a:lnTo>
                    <a:pt x="651" y="1803"/>
                  </a:lnTo>
                  <a:lnTo>
                    <a:pt x="658" y="1803"/>
                  </a:lnTo>
                  <a:lnTo>
                    <a:pt x="677" y="1803"/>
                  </a:lnTo>
                  <a:lnTo>
                    <a:pt x="707" y="1803"/>
                  </a:lnTo>
                  <a:lnTo>
                    <a:pt x="745" y="1803"/>
                  </a:lnTo>
                  <a:lnTo>
                    <a:pt x="792" y="1805"/>
                  </a:lnTo>
                  <a:lnTo>
                    <a:pt x="846" y="1805"/>
                  </a:lnTo>
                  <a:lnTo>
                    <a:pt x="904" y="1807"/>
                  </a:lnTo>
                  <a:lnTo>
                    <a:pt x="968" y="1807"/>
                  </a:lnTo>
                  <a:lnTo>
                    <a:pt x="1033" y="1809"/>
                  </a:lnTo>
                  <a:lnTo>
                    <a:pt x="1098" y="1810"/>
                  </a:lnTo>
                  <a:lnTo>
                    <a:pt x="1163" y="1810"/>
                  </a:lnTo>
                  <a:lnTo>
                    <a:pt x="1226" y="1812"/>
                  </a:lnTo>
                  <a:lnTo>
                    <a:pt x="1286" y="1816"/>
                  </a:lnTo>
                  <a:lnTo>
                    <a:pt x="1340" y="1818"/>
                  </a:lnTo>
                  <a:lnTo>
                    <a:pt x="1389" y="1820"/>
                  </a:lnTo>
                  <a:lnTo>
                    <a:pt x="1430" y="1823"/>
                  </a:lnTo>
                  <a:lnTo>
                    <a:pt x="1506" y="1810"/>
                  </a:lnTo>
                  <a:lnTo>
                    <a:pt x="1571" y="1765"/>
                  </a:lnTo>
                  <a:lnTo>
                    <a:pt x="1629" y="1689"/>
                  </a:lnTo>
                  <a:lnTo>
                    <a:pt x="1676" y="1590"/>
                  </a:lnTo>
                  <a:lnTo>
                    <a:pt x="1718" y="1471"/>
                  </a:lnTo>
                  <a:lnTo>
                    <a:pt x="1750" y="1337"/>
                  </a:lnTo>
                  <a:lnTo>
                    <a:pt x="1777" y="1194"/>
                  </a:lnTo>
                  <a:lnTo>
                    <a:pt x="1797" y="1044"/>
                  </a:lnTo>
                  <a:lnTo>
                    <a:pt x="1814" y="894"/>
                  </a:lnTo>
                  <a:lnTo>
                    <a:pt x="1824" y="749"/>
                  </a:lnTo>
                  <a:lnTo>
                    <a:pt x="1832" y="612"/>
                  </a:lnTo>
                  <a:lnTo>
                    <a:pt x="1837" y="490"/>
                  </a:lnTo>
                  <a:lnTo>
                    <a:pt x="1841" y="387"/>
                  </a:lnTo>
                  <a:lnTo>
                    <a:pt x="1841" y="308"/>
                  </a:lnTo>
                  <a:lnTo>
                    <a:pt x="1841" y="255"/>
                  </a:lnTo>
                  <a:lnTo>
                    <a:pt x="1841" y="237"/>
                  </a:lnTo>
                  <a:lnTo>
                    <a:pt x="1837" y="235"/>
                  </a:lnTo>
                  <a:lnTo>
                    <a:pt x="1826" y="232"/>
                  </a:lnTo>
                  <a:lnTo>
                    <a:pt x="1810" y="226"/>
                  </a:lnTo>
                  <a:lnTo>
                    <a:pt x="1786" y="217"/>
                  </a:lnTo>
                  <a:lnTo>
                    <a:pt x="1759" y="207"/>
                  </a:lnTo>
                  <a:lnTo>
                    <a:pt x="1729" y="196"/>
                  </a:lnTo>
                  <a:lnTo>
                    <a:pt x="1694" y="183"/>
                  </a:lnTo>
                  <a:lnTo>
                    <a:pt x="1656" y="169"/>
                  </a:lnTo>
                  <a:lnTo>
                    <a:pt x="1618" y="154"/>
                  </a:lnTo>
                  <a:lnTo>
                    <a:pt x="1577" y="140"/>
                  </a:lnTo>
                  <a:lnTo>
                    <a:pt x="1537" y="125"/>
                  </a:lnTo>
                  <a:lnTo>
                    <a:pt x="1495" y="111"/>
                  </a:lnTo>
                  <a:lnTo>
                    <a:pt x="1456" y="96"/>
                  </a:lnTo>
                  <a:lnTo>
                    <a:pt x="1416" y="82"/>
                  </a:lnTo>
                  <a:lnTo>
                    <a:pt x="1380" y="69"/>
                  </a:lnTo>
                  <a:lnTo>
                    <a:pt x="1347" y="58"/>
                  </a:lnTo>
                  <a:lnTo>
                    <a:pt x="1327" y="49"/>
                  </a:lnTo>
                  <a:lnTo>
                    <a:pt x="1306" y="38"/>
                  </a:lnTo>
                  <a:lnTo>
                    <a:pt x="1288" y="27"/>
                  </a:lnTo>
                  <a:lnTo>
                    <a:pt x="1269" y="17"/>
                  </a:lnTo>
                  <a:lnTo>
                    <a:pt x="1255" y="9"/>
                  </a:lnTo>
                  <a:lnTo>
                    <a:pt x="1244" y="2"/>
                  </a:lnTo>
                  <a:lnTo>
                    <a:pt x="1237" y="0"/>
                  </a:lnTo>
                  <a:lnTo>
                    <a:pt x="1235" y="4"/>
                  </a:lnTo>
                  <a:lnTo>
                    <a:pt x="1232" y="26"/>
                  </a:lnTo>
                  <a:lnTo>
                    <a:pt x="1215" y="65"/>
                  </a:lnTo>
                  <a:lnTo>
                    <a:pt x="1190" y="116"/>
                  </a:lnTo>
                  <a:lnTo>
                    <a:pt x="1156" y="172"/>
                  </a:lnTo>
                  <a:lnTo>
                    <a:pt x="1116" y="226"/>
                  </a:lnTo>
                  <a:lnTo>
                    <a:pt x="1071" y="275"/>
                  </a:lnTo>
                  <a:lnTo>
                    <a:pt x="1024" y="310"/>
                  </a:lnTo>
                  <a:lnTo>
                    <a:pt x="977" y="324"/>
                  </a:lnTo>
                  <a:lnTo>
                    <a:pt x="953" y="324"/>
                  </a:lnTo>
                  <a:lnTo>
                    <a:pt x="931" y="320"/>
                  </a:lnTo>
                  <a:lnTo>
                    <a:pt x="910" y="313"/>
                  </a:lnTo>
                  <a:lnTo>
                    <a:pt x="888" y="304"/>
                  </a:lnTo>
                  <a:lnTo>
                    <a:pt x="868" y="293"/>
                  </a:lnTo>
                  <a:lnTo>
                    <a:pt x="848" y="281"/>
                  </a:lnTo>
                  <a:lnTo>
                    <a:pt x="830" y="266"/>
                  </a:lnTo>
                  <a:lnTo>
                    <a:pt x="810" y="252"/>
                  </a:lnTo>
                  <a:lnTo>
                    <a:pt x="792" y="237"/>
                  </a:lnTo>
                  <a:lnTo>
                    <a:pt x="772" y="223"/>
                  </a:lnTo>
                  <a:lnTo>
                    <a:pt x="752" y="208"/>
                  </a:lnTo>
                  <a:lnTo>
                    <a:pt x="734" y="196"/>
                  </a:lnTo>
                  <a:lnTo>
                    <a:pt x="714" y="183"/>
                  </a:lnTo>
                  <a:lnTo>
                    <a:pt x="695" y="174"/>
                  </a:lnTo>
                  <a:lnTo>
                    <a:pt x="673" y="167"/>
                  </a:lnTo>
                  <a:lnTo>
                    <a:pt x="651" y="161"/>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72" name="Freeform 20">
              <a:extLst>
                <a:ext uri="{FF2B5EF4-FFF2-40B4-BE49-F238E27FC236}">
                  <a16:creationId xmlns:a16="http://schemas.microsoft.com/office/drawing/2014/main" id="{BA7DA089-BA49-5BCC-B93B-304D44149839}"/>
                </a:ext>
              </a:extLst>
            </p:cNvPr>
            <p:cNvSpPr>
              <a:spLocks/>
            </p:cNvSpPr>
            <p:nvPr/>
          </p:nvSpPr>
          <p:spPr bwMode="auto">
            <a:xfrm>
              <a:off x="4133" y="2280"/>
              <a:ext cx="909" cy="892"/>
            </a:xfrm>
            <a:custGeom>
              <a:avLst/>
              <a:gdLst>
                <a:gd name="T0" fmla="*/ 644 w 1819"/>
                <a:gd name="T1" fmla="*/ 47 h 1783"/>
                <a:gd name="T2" fmla="*/ 609 w 1819"/>
                <a:gd name="T3" fmla="*/ 65 h 1783"/>
                <a:gd name="T4" fmla="*/ 555 w 1819"/>
                <a:gd name="T5" fmla="*/ 96 h 1783"/>
                <a:gd name="T6" fmla="*/ 485 w 1819"/>
                <a:gd name="T7" fmla="*/ 132 h 1783"/>
                <a:gd name="T8" fmla="*/ 409 w 1819"/>
                <a:gd name="T9" fmla="*/ 173 h 1783"/>
                <a:gd name="T10" fmla="*/ 331 w 1819"/>
                <a:gd name="T11" fmla="*/ 215 h 1783"/>
                <a:gd name="T12" fmla="*/ 257 w 1819"/>
                <a:gd name="T13" fmla="*/ 255 h 1783"/>
                <a:gd name="T14" fmla="*/ 192 w 1819"/>
                <a:gd name="T15" fmla="*/ 287 h 1783"/>
                <a:gd name="T16" fmla="*/ 127 w 1819"/>
                <a:gd name="T17" fmla="*/ 365 h 1783"/>
                <a:gd name="T18" fmla="*/ 65 w 1819"/>
                <a:gd name="T19" fmla="*/ 665 h 1783"/>
                <a:gd name="T20" fmla="*/ 24 w 1819"/>
                <a:gd name="T21" fmla="*/ 1045 h 1783"/>
                <a:gd name="T22" fmla="*/ 2 w 1819"/>
                <a:gd name="T23" fmla="*/ 1322 h 1783"/>
                <a:gd name="T24" fmla="*/ 4 w 1819"/>
                <a:gd name="T25" fmla="*/ 1383 h 1783"/>
                <a:gd name="T26" fmla="*/ 31 w 1819"/>
                <a:gd name="T27" fmla="*/ 1495 h 1783"/>
                <a:gd name="T28" fmla="*/ 92 w 1819"/>
                <a:gd name="T29" fmla="*/ 1647 h 1783"/>
                <a:gd name="T30" fmla="*/ 203 w 1819"/>
                <a:gd name="T31" fmla="*/ 1763 h 1783"/>
                <a:gd name="T32" fmla="*/ 302 w 1819"/>
                <a:gd name="T33" fmla="*/ 1781 h 1783"/>
                <a:gd name="T34" fmla="*/ 365 w 1819"/>
                <a:gd name="T35" fmla="*/ 1768 h 1783"/>
                <a:gd name="T36" fmla="*/ 439 w 1819"/>
                <a:gd name="T37" fmla="*/ 1743 h 1783"/>
                <a:gd name="T38" fmla="*/ 523 w 1819"/>
                <a:gd name="T39" fmla="*/ 1712 h 1783"/>
                <a:gd name="T40" fmla="*/ 609 w 1819"/>
                <a:gd name="T41" fmla="*/ 1681 h 1783"/>
                <a:gd name="T42" fmla="*/ 694 w 1819"/>
                <a:gd name="T43" fmla="*/ 1652 h 1783"/>
                <a:gd name="T44" fmla="*/ 774 w 1819"/>
                <a:gd name="T45" fmla="*/ 1634 h 1783"/>
                <a:gd name="T46" fmla="*/ 841 w 1819"/>
                <a:gd name="T47" fmla="*/ 1629 h 1783"/>
                <a:gd name="T48" fmla="*/ 899 w 1819"/>
                <a:gd name="T49" fmla="*/ 1634 h 1783"/>
                <a:gd name="T50" fmla="*/ 965 w 1819"/>
                <a:gd name="T51" fmla="*/ 1616 h 1783"/>
                <a:gd name="T52" fmla="*/ 1041 w 1819"/>
                <a:gd name="T53" fmla="*/ 1577 h 1783"/>
                <a:gd name="T54" fmla="*/ 1125 w 1819"/>
                <a:gd name="T55" fmla="*/ 1526 h 1783"/>
                <a:gd name="T56" fmla="*/ 1213 w 1819"/>
                <a:gd name="T57" fmla="*/ 1475 h 1783"/>
                <a:gd name="T58" fmla="*/ 1300 w 1819"/>
                <a:gd name="T59" fmla="*/ 1434 h 1783"/>
                <a:gd name="T60" fmla="*/ 1385 w 1819"/>
                <a:gd name="T61" fmla="*/ 1410 h 1783"/>
                <a:gd name="T62" fmla="*/ 1463 w 1819"/>
                <a:gd name="T63" fmla="*/ 1416 h 1783"/>
                <a:gd name="T64" fmla="*/ 1557 w 1819"/>
                <a:gd name="T65" fmla="*/ 1454 h 1783"/>
                <a:gd name="T66" fmla="*/ 1652 w 1819"/>
                <a:gd name="T67" fmla="*/ 1401 h 1783"/>
                <a:gd name="T68" fmla="*/ 1725 w 1819"/>
                <a:gd name="T69" fmla="*/ 1255 h 1783"/>
                <a:gd name="T70" fmla="*/ 1777 w 1819"/>
                <a:gd name="T71" fmla="*/ 1043 h 1783"/>
                <a:gd name="T72" fmla="*/ 1808 w 1819"/>
                <a:gd name="T73" fmla="*/ 801 h 1783"/>
                <a:gd name="T74" fmla="*/ 1819 w 1819"/>
                <a:gd name="T75" fmla="*/ 558 h 1783"/>
                <a:gd name="T76" fmla="*/ 1813 w 1819"/>
                <a:gd name="T77" fmla="*/ 352 h 1783"/>
                <a:gd name="T78" fmla="*/ 1790 w 1819"/>
                <a:gd name="T79" fmla="*/ 211 h 1783"/>
                <a:gd name="T80" fmla="*/ 1759 w 1819"/>
                <a:gd name="T81" fmla="*/ 164 h 1783"/>
                <a:gd name="T82" fmla="*/ 1705 w 1819"/>
                <a:gd name="T83" fmla="*/ 137 h 1783"/>
                <a:gd name="T84" fmla="*/ 1625 w 1819"/>
                <a:gd name="T85" fmla="*/ 108 h 1783"/>
                <a:gd name="T86" fmla="*/ 1531 w 1819"/>
                <a:gd name="T87" fmla="*/ 79 h 1783"/>
                <a:gd name="T88" fmla="*/ 1436 w 1819"/>
                <a:gd name="T89" fmla="*/ 52 h 1783"/>
                <a:gd name="T90" fmla="*/ 1345 w 1819"/>
                <a:gd name="T91" fmla="*/ 29 h 1783"/>
                <a:gd name="T92" fmla="*/ 1275 w 1819"/>
                <a:gd name="T93" fmla="*/ 11 h 1783"/>
                <a:gd name="T94" fmla="*/ 1235 w 1819"/>
                <a:gd name="T95" fmla="*/ 2 h 1783"/>
                <a:gd name="T96" fmla="*/ 1054 w 1819"/>
                <a:gd name="T97" fmla="*/ 736 h 1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819" h="1783">
                  <a:moveTo>
                    <a:pt x="653" y="41"/>
                  </a:moveTo>
                  <a:lnTo>
                    <a:pt x="644" y="47"/>
                  </a:lnTo>
                  <a:lnTo>
                    <a:pt x="629" y="54"/>
                  </a:lnTo>
                  <a:lnTo>
                    <a:pt x="609" y="65"/>
                  </a:lnTo>
                  <a:lnTo>
                    <a:pt x="584" y="79"/>
                  </a:lnTo>
                  <a:lnTo>
                    <a:pt x="555" y="96"/>
                  </a:lnTo>
                  <a:lnTo>
                    <a:pt x="521" y="114"/>
                  </a:lnTo>
                  <a:lnTo>
                    <a:pt x="485" y="132"/>
                  </a:lnTo>
                  <a:lnTo>
                    <a:pt x="448" y="152"/>
                  </a:lnTo>
                  <a:lnTo>
                    <a:pt x="409" y="173"/>
                  </a:lnTo>
                  <a:lnTo>
                    <a:pt x="369" y="195"/>
                  </a:lnTo>
                  <a:lnTo>
                    <a:pt x="331" y="215"/>
                  </a:lnTo>
                  <a:lnTo>
                    <a:pt x="293" y="235"/>
                  </a:lnTo>
                  <a:lnTo>
                    <a:pt x="257" y="255"/>
                  </a:lnTo>
                  <a:lnTo>
                    <a:pt x="222" y="273"/>
                  </a:lnTo>
                  <a:lnTo>
                    <a:pt x="192" y="287"/>
                  </a:lnTo>
                  <a:lnTo>
                    <a:pt x="166" y="302"/>
                  </a:lnTo>
                  <a:lnTo>
                    <a:pt x="127" y="365"/>
                  </a:lnTo>
                  <a:lnTo>
                    <a:pt x="92" y="493"/>
                  </a:lnTo>
                  <a:lnTo>
                    <a:pt x="65" y="665"/>
                  </a:lnTo>
                  <a:lnTo>
                    <a:pt x="42" y="855"/>
                  </a:lnTo>
                  <a:lnTo>
                    <a:pt x="24" y="1045"/>
                  </a:lnTo>
                  <a:lnTo>
                    <a:pt x="11" y="1208"/>
                  </a:lnTo>
                  <a:lnTo>
                    <a:pt x="2" y="1322"/>
                  </a:lnTo>
                  <a:lnTo>
                    <a:pt x="0" y="1365"/>
                  </a:lnTo>
                  <a:lnTo>
                    <a:pt x="4" y="1383"/>
                  </a:lnTo>
                  <a:lnTo>
                    <a:pt x="13" y="1428"/>
                  </a:lnTo>
                  <a:lnTo>
                    <a:pt x="31" y="1495"/>
                  </a:lnTo>
                  <a:lnTo>
                    <a:pt x="56" y="1571"/>
                  </a:lnTo>
                  <a:lnTo>
                    <a:pt x="92" y="1647"/>
                  </a:lnTo>
                  <a:lnTo>
                    <a:pt x="141" y="1714"/>
                  </a:lnTo>
                  <a:lnTo>
                    <a:pt x="203" y="1763"/>
                  </a:lnTo>
                  <a:lnTo>
                    <a:pt x="277" y="1783"/>
                  </a:lnTo>
                  <a:lnTo>
                    <a:pt x="302" y="1781"/>
                  </a:lnTo>
                  <a:lnTo>
                    <a:pt x="331" y="1777"/>
                  </a:lnTo>
                  <a:lnTo>
                    <a:pt x="365" y="1768"/>
                  </a:lnTo>
                  <a:lnTo>
                    <a:pt x="401" y="1757"/>
                  </a:lnTo>
                  <a:lnTo>
                    <a:pt x="439" y="1743"/>
                  </a:lnTo>
                  <a:lnTo>
                    <a:pt x="481" y="1728"/>
                  </a:lnTo>
                  <a:lnTo>
                    <a:pt x="523" y="1712"/>
                  </a:lnTo>
                  <a:lnTo>
                    <a:pt x="566" y="1696"/>
                  </a:lnTo>
                  <a:lnTo>
                    <a:pt x="609" y="1681"/>
                  </a:lnTo>
                  <a:lnTo>
                    <a:pt x="653" y="1667"/>
                  </a:lnTo>
                  <a:lnTo>
                    <a:pt x="694" y="1652"/>
                  </a:lnTo>
                  <a:lnTo>
                    <a:pt x="734" y="1642"/>
                  </a:lnTo>
                  <a:lnTo>
                    <a:pt x="774" y="1634"/>
                  </a:lnTo>
                  <a:lnTo>
                    <a:pt x="808" y="1629"/>
                  </a:lnTo>
                  <a:lnTo>
                    <a:pt x="841" y="1629"/>
                  </a:lnTo>
                  <a:lnTo>
                    <a:pt x="870" y="1633"/>
                  </a:lnTo>
                  <a:lnTo>
                    <a:pt x="899" y="1634"/>
                  </a:lnTo>
                  <a:lnTo>
                    <a:pt x="929" y="1629"/>
                  </a:lnTo>
                  <a:lnTo>
                    <a:pt x="965" y="1616"/>
                  </a:lnTo>
                  <a:lnTo>
                    <a:pt x="1002" y="1598"/>
                  </a:lnTo>
                  <a:lnTo>
                    <a:pt x="1041" y="1577"/>
                  </a:lnTo>
                  <a:lnTo>
                    <a:pt x="1083" y="1553"/>
                  </a:lnTo>
                  <a:lnTo>
                    <a:pt x="1125" y="1526"/>
                  </a:lnTo>
                  <a:lnTo>
                    <a:pt x="1168" y="1501"/>
                  </a:lnTo>
                  <a:lnTo>
                    <a:pt x="1213" y="1475"/>
                  </a:lnTo>
                  <a:lnTo>
                    <a:pt x="1257" y="1452"/>
                  </a:lnTo>
                  <a:lnTo>
                    <a:pt x="1300" y="1434"/>
                  </a:lnTo>
                  <a:lnTo>
                    <a:pt x="1343" y="1417"/>
                  </a:lnTo>
                  <a:lnTo>
                    <a:pt x="1385" y="1410"/>
                  </a:lnTo>
                  <a:lnTo>
                    <a:pt x="1425" y="1408"/>
                  </a:lnTo>
                  <a:lnTo>
                    <a:pt x="1463" y="1416"/>
                  </a:lnTo>
                  <a:lnTo>
                    <a:pt x="1499" y="1432"/>
                  </a:lnTo>
                  <a:lnTo>
                    <a:pt x="1557" y="1454"/>
                  </a:lnTo>
                  <a:lnTo>
                    <a:pt x="1607" y="1441"/>
                  </a:lnTo>
                  <a:lnTo>
                    <a:pt x="1652" y="1401"/>
                  </a:lnTo>
                  <a:lnTo>
                    <a:pt x="1692" y="1338"/>
                  </a:lnTo>
                  <a:lnTo>
                    <a:pt x="1725" y="1255"/>
                  </a:lnTo>
                  <a:lnTo>
                    <a:pt x="1754" y="1155"/>
                  </a:lnTo>
                  <a:lnTo>
                    <a:pt x="1777" y="1043"/>
                  </a:lnTo>
                  <a:lnTo>
                    <a:pt x="1793" y="924"/>
                  </a:lnTo>
                  <a:lnTo>
                    <a:pt x="1808" y="801"/>
                  </a:lnTo>
                  <a:lnTo>
                    <a:pt x="1815" y="678"/>
                  </a:lnTo>
                  <a:lnTo>
                    <a:pt x="1819" y="558"/>
                  </a:lnTo>
                  <a:lnTo>
                    <a:pt x="1817" y="448"/>
                  </a:lnTo>
                  <a:lnTo>
                    <a:pt x="1813" y="352"/>
                  </a:lnTo>
                  <a:lnTo>
                    <a:pt x="1804" y="271"/>
                  </a:lnTo>
                  <a:lnTo>
                    <a:pt x="1790" y="211"/>
                  </a:lnTo>
                  <a:lnTo>
                    <a:pt x="1774" y="175"/>
                  </a:lnTo>
                  <a:lnTo>
                    <a:pt x="1759" y="164"/>
                  </a:lnTo>
                  <a:lnTo>
                    <a:pt x="1736" y="152"/>
                  </a:lnTo>
                  <a:lnTo>
                    <a:pt x="1705" y="137"/>
                  </a:lnTo>
                  <a:lnTo>
                    <a:pt x="1669" y="123"/>
                  </a:lnTo>
                  <a:lnTo>
                    <a:pt x="1625" y="108"/>
                  </a:lnTo>
                  <a:lnTo>
                    <a:pt x="1580" y="94"/>
                  </a:lnTo>
                  <a:lnTo>
                    <a:pt x="1531" y="79"/>
                  </a:lnTo>
                  <a:lnTo>
                    <a:pt x="1483" y="65"/>
                  </a:lnTo>
                  <a:lnTo>
                    <a:pt x="1436" y="52"/>
                  </a:lnTo>
                  <a:lnTo>
                    <a:pt x="1389" y="39"/>
                  </a:lnTo>
                  <a:lnTo>
                    <a:pt x="1345" y="29"/>
                  </a:lnTo>
                  <a:lnTo>
                    <a:pt x="1307" y="20"/>
                  </a:lnTo>
                  <a:lnTo>
                    <a:pt x="1275" y="11"/>
                  </a:lnTo>
                  <a:lnTo>
                    <a:pt x="1251" y="5"/>
                  </a:lnTo>
                  <a:lnTo>
                    <a:pt x="1235" y="2"/>
                  </a:lnTo>
                  <a:lnTo>
                    <a:pt x="1229" y="0"/>
                  </a:lnTo>
                  <a:lnTo>
                    <a:pt x="1054" y="736"/>
                  </a:lnTo>
                  <a:lnTo>
                    <a:pt x="653" y="41"/>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73" name="Freeform 21">
              <a:extLst>
                <a:ext uri="{FF2B5EF4-FFF2-40B4-BE49-F238E27FC236}">
                  <a16:creationId xmlns:a16="http://schemas.microsoft.com/office/drawing/2014/main" id="{BBE558E1-F262-AC3E-3FD8-FEFF88ACABE1}"/>
                </a:ext>
              </a:extLst>
            </p:cNvPr>
            <p:cNvSpPr>
              <a:spLocks/>
            </p:cNvSpPr>
            <p:nvPr/>
          </p:nvSpPr>
          <p:spPr bwMode="auto">
            <a:xfrm>
              <a:off x="4281" y="1779"/>
              <a:ext cx="741" cy="1018"/>
            </a:xfrm>
            <a:custGeom>
              <a:avLst/>
              <a:gdLst>
                <a:gd name="T0" fmla="*/ 1444 w 1482"/>
                <a:gd name="T1" fmla="*/ 1183 h 2036"/>
                <a:gd name="T2" fmla="*/ 1401 w 1482"/>
                <a:gd name="T3" fmla="*/ 1161 h 2036"/>
                <a:gd name="T4" fmla="*/ 1348 w 1482"/>
                <a:gd name="T5" fmla="*/ 1172 h 2036"/>
                <a:gd name="T6" fmla="*/ 1285 w 1482"/>
                <a:gd name="T7" fmla="*/ 1188 h 2036"/>
                <a:gd name="T8" fmla="*/ 1236 w 1482"/>
                <a:gd name="T9" fmla="*/ 1280 h 2036"/>
                <a:gd name="T10" fmla="*/ 1193 w 1482"/>
                <a:gd name="T11" fmla="*/ 1284 h 2036"/>
                <a:gd name="T12" fmla="*/ 1131 w 1482"/>
                <a:gd name="T13" fmla="*/ 1340 h 2036"/>
                <a:gd name="T14" fmla="*/ 1068 w 1482"/>
                <a:gd name="T15" fmla="*/ 1308 h 2036"/>
                <a:gd name="T16" fmla="*/ 1019 w 1482"/>
                <a:gd name="T17" fmla="*/ 1199 h 2036"/>
                <a:gd name="T18" fmla="*/ 981 w 1482"/>
                <a:gd name="T19" fmla="*/ 1094 h 2036"/>
                <a:gd name="T20" fmla="*/ 894 w 1482"/>
                <a:gd name="T21" fmla="*/ 1501 h 2036"/>
                <a:gd name="T22" fmla="*/ 777 w 1482"/>
                <a:gd name="T23" fmla="*/ 1814 h 2036"/>
                <a:gd name="T24" fmla="*/ 652 w 1482"/>
                <a:gd name="T25" fmla="*/ 2002 h 2036"/>
                <a:gd name="T26" fmla="*/ 553 w 1482"/>
                <a:gd name="T27" fmla="*/ 1984 h 2036"/>
                <a:gd name="T28" fmla="*/ 480 w 1482"/>
                <a:gd name="T29" fmla="*/ 1872 h 2036"/>
                <a:gd name="T30" fmla="*/ 406 w 1482"/>
                <a:gd name="T31" fmla="*/ 1685 h 2036"/>
                <a:gd name="T32" fmla="*/ 350 w 1482"/>
                <a:gd name="T33" fmla="*/ 1436 h 2036"/>
                <a:gd name="T34" fmla="*/ 316 w 1482"/>
                <a:gd name="T35" fmla="*/ 1145 h 2036"/>
                <a:gd name="T36" fmla="*/ 226 w 1482"/>
                <a:gd name="T37" fmla="*/ 1206 h 2036"/>
                <a:gd name="T38" fmla="*/ 128 w 1482"/>
                <a:gd name="T39" fmla="*/ 1251 h 2036"/>
                <a:gd name="T40" fmla="*/ 27 w 1482"/>
                <a:gd name="T41" fmla="*/ 1279 h 2036"/>
                <a:gd name="T42" fmla="*/ 18 w 1482"/>
                <a:gd name="T43" fmla="*/ 1248 h 2036"/>
                <a:gd name="T44" fmla="*/ 101 w 1482"/>
                <a:gd name="T45" fmla="*/ 1224 h 2036"/>
                <a:gd name="T46" fmla="*/ 267 w 1482"/>
                <a:gd name="T47" fmla="*/ 1143 h 2036"/>
                <a:gd name="T48" fmla="*/ 292 w 1482"/>
                <a:gd name="T49" fmla="*/ 962 h 2036"/>
                <a:gd name="T50" fmla="*/ 184 w 1482"/>
                <a:gd name="T51" fmla="*/ 745 h 2036"/>
                <a:gd name="T52" fmla="*/ 179 w 1482"/>
                <a:gd name="T53" fmla="*/ 604 h 2036"/>
                <a:gd name="T54" fmla="*/ 124 w 1482"/>
                <a:gd name="T55" fmla="*/ 476 h 2036"/>
                <a:gd name="T56" fmla="*/ 92 w 1482"/>
                <a:gd name="T57" fmla="*/ 273 h 2036"/>
                <a:gd name="T58" fmla="*/ 123 w 1482"/>
                <a:gd name="T59" fmla="*/ 132 h 2036"/>
                <a:gd name="T60" fmla="*/ 217 w 1482"/>
                <a:gd name="T61" fmla="*/ 53 h 2036"/>
                <a:gd name="T62" fmla="*/ 336 w 1482"/>
                <a:gd name="T63" fmla="*/ 13 h 2036"/>
                <a:gd name="T64" fmla="*/ 459 w 1482"/>
                <a:gd name="T65" fmla="*/ 2 h 2036"/>
                <a:gd name="T66" fmla="*/ 571 w 1482"/>
                <a:gd name="T67" fmla="*/ 18 h 2036"/>
                <a:gd name="T68" fmla="*/ 681 w 1482"/>
                <a:gd name="T69" fmla="*/ 51 h 2036"/>
                <a:gd name="T70" fmla="*/ 800 w 1482"/>
                <a:gd name="T71" fmla="*/ 83 h 2036"/>
                <a:gd name="T72" fmla="*/ 923 w 1482"/>
                <a:gd name="T73" fmla="*/ 194 h 2036"/>
                <a:gd name="T74" fmla="*/ 976 w 1482"/>
                <a:gd name="T75" fmla="*/ 393 h 2036"/>
                <a:gd name="T76" fmla="*/ 974 w 1482"/>
                <a:gd name="T77" fmla="*/ 568 h 2036"/>
                <a:gd name="T78" fmla="*/ 943 w 1482"/>
                <a:gd name="T79" fmla="*/ 740 h 2036"/>
                <a:gd name="T80" fmla="*/ 893 w 1482"/>
                <a:gd name="T81" fmla="*/ 888 h 2036"/>
                <a:gd name="T82" fmla="*/ 941 w 1482"/>
                <a:gd name="T83" fmla="*/ 930 h 2036"/>
                <a:gd name="T84" fmla="*/ 987 w 1482"/>
                <a:gd name="T85" fmla="*/ 930 h 2036"/>
                <a:gd name="T86" fmla="*/ 1026 w 1482"/>
                <a:gd name="T87" fmla="*/ 940 h 2036"/>
                <a:gd name="T88" fmla="*/ 1061 w 1482"/>
                <a:gd name="T89" fmla="*/ 926 h 2036"/>
                <a:gd name="T90" fmla="*/ 1102 w 1482"/>
                <a:gd name="T91" fmla="*/ 948 h 2036"/>
                <a:gd name="T92" fmla="*/ 1144 w 1482"/>
                <a:gd name="T93" fmla="*/ 953 h 2036"/>
                <a:gd name="T94" fmla="*/ 1189 w 1482"/>
                <a:gd name="T95" fmla="*/ 955 h 2036"/>
                <a:gd name="T96" fmla="*/ 1270 w 1482"/>
                <a:gd name="T97" fmla="*/ 1002 h 2036"/>
                <a:gd name="T98" fmla="*/ 1399 w 1482"/>
                <a:gd name="T99" fmla="*/ 1081 h 2036"/>
                <a:gd name="T100" fmla="*/ 1466 w 1482"/>
                <a:gd name="T101" fmla="*/ 1156 h 2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82" h="2036">
                  <a:moveTo>
                    <a:pt x="1480" y="1208"/>
                  </a:moveTo>
                  <a:lnTo>
                    <a:pt x="1473" y="1203"/>
                  </a:lnTo>
                  <a:lnTo>
                    <a:pt x="1464" y="1197"/>
                  </a:lnTo>
                  <a:lnTo>
                    <a:pt x="1455" y="1190"/>
                  </a:lnTo>
                  <a:lnTo>
                    <a:pt x="1444" y="1183"/>
                  </a:lnTo>
                  <a:lnTo>
                    <a:pt x="1435" y="1175"/>
                  </a:lnTo>
                  <a:lnTo>
                    <a:pt x="1424" y="1168"/>
                  </a:lnTo>
                  <a:lnTo>
                    <a:pt x="1417" y="1161"/>
                  </a:lnTo>
                  <a:lnTo>
                    <a:pt x="1410" y="1156"/>
                  </a:lnTo>
                  <a:lnTo>
                    <a:pt x="1401" y="1161"/>
                  </a:lnTo>
                  <a:lnTo>
                    <a:pt x="1392" y="1166"/>
                  </a:lnTo>
                  <a:lnTo>
                    <a:pt x="1381" y="1168"/>
                  </a:lnTo>
                  <a:lnTo>
                    <a:pt x="1372" y="1170"/>
                  </a:lnTo>
                  <a:lnTo>
                    <a:pt x="1359" y="1172"/>
                  </a:lnTo>
                  <a:lnTo>
                    <a:pt x="1348" y="1172"/>
                  </a:lnTo>
                  <a:lnTo>
                    <a:pt x="1337" y="1170"/>
                  </a:lnTo>
                  <a:lnTo>
                    <a:pt x="1327" y="1170"/>
                  </a:lnTo>
                  <a:lnTo>
                    <a:pt x="1290" y="1148"/>
                  </a:lnTo>
                  <a:lnTo>
                    <a:pt x="1289" y="1168"/>
                  </a:lnTo>
                  <a:lnTo>
                    <a:pt x="1285" y="1188"/>
                  </a:lnTo>
                  <a:lnTo>
                    <a:pt x="1280" y="1208"/>
                  </a:lnTo>
                  <a:lnTo>
                    <a:pt x="1270" y="1228"/>
                  </a:lnTo>
                  <a:lnTo>
                    <a:pt x="1261" y="1246"/>
                  </a:lnTo>
                  <a:lnTo>
                    <a:pt x="1249" y="1264"/>
                  </a:lnTo>
                  <a:lnTo>
                    <a:pt x="1236" y="1280"/>
                  </a:lnTo>
                  <a:lnTo>
                    <a:pt x="1222" y="1295"/>
                  </a:lnTo>
                  <a:lnTo>
                    <a:pt x="1214" y="1295"/>
                  </a:lnTo>
                  <a:lnTo>
                    <a:pt x="1207" y="1291"/>
                  </a:lnTo>
                  <a:lnTo>
                    <a:pt x="1200" y="1289"/>
                  </a:lnTo>
                  <a:lnTo>
                    <a:pt x="1193" y="1284"/>
                  </a:lnTo>
                  <a:lnTo>
                    <a:pt x="1186" y="1300"/>
                  </a:lnTo>
                  <a:lnTo>
                    <a:pt x="1175" y="1315"/>
                  </a:lnTo>
                  <a:lnTo>
                    <a:pt x="1162" y="1327"/>
                  </a:lnTo>
                  <a:lnTo>
                    <a:pt x="1146" y="1336"/>
                  </a:lnTo>
                  <a:lnTo>
                    <a:pt x="1131" y="1340"/>
                  </a:lnTo>
                  <a:lnTo>
                    <a:pt x="1117" y="1338"/>
                  </a:lnTo>
                  <a:lnTo>
                    <a:pt x="1104" y="1333"/>
                  </a:lnTo>
                  <a:lnTo>
                    <a:pt x="1092" y="1326"/>
                  </a:lnTo>
                  <a:lnTo>
                    <a:pt x="1081" y="1317"/>
                  </a:lnTo>
                  <a:lnTo>
                    <a:pt x="1068" y="1308"/>
                  </a:lnTo>
                  <a:lnTo>
                    <a:pt x="1055" y="1300"/>
                  </a:lnTo>
                  <a:lnTo>
                    <a:pt x="1043" y="1297"/>
                  </a:lnTo>
                  <a:lnTo>
                    <a:pt x="1025" y="1268"/>
                  </a:lnTo>
                  <a:lnTo>
                    <a:pt x="1019" y="1235"/>
                  </a:lnTo>
                  <a:lnTo>
                    <a:pt x="1019" y="1199"/>
                  </a:lnTo>
                  <a:lnTo>
                    <a:pt x="1021" y="1165"/>
                  </a:lnTo>
                  <a:lnTo>
                    <a:pt x="1010" y="1147"/>
                  </a:lnTo>
                  <a:lnTo>
                    <a:pt x="999" y="1128"/>
                  </a:lnTo>
                  <a:lnTo>
                    <a:pt x="988" y="1110"/>
                  </a:lnTo>
                  <a:lnTo>
                    <a:pt x="981" y="1094"/>
                  </a:lnTo>
                  <a:lnTo>
                    <a:pt x="970" y="1177"/>
                  </a:lnTo>
                  <a:lnTo>
                    <a:pt x="956" y="1259"/>
                  </a:lnTo>
                  <a:lnTo>
                    <a:pt x="938" y="1340"/>
                  </a:lnTo>
                  <a:lnTo>
                    <a:pt x="918" y="1421"/>
                  </a:lnTo>
                  <a:lnTo>
                    <a:pt x="894" y="1501"/>
                  </a:lnTo>
                  <a:lnTo>
                    <a:pt x="871" y="1581"/>
                  </a:lnTo>
                  <a:lnTo>
                    <a:pt x="846" y="1658"/>
                  </a:lnTo>
                  <a:lnTo>
                    <a:pt x="819" y="1736"/>
                  </a:lnTo>
                  <a:lnTo>
                    <a:pt x="799" y="1776"/>
                  </a:lnTo>
                  <a:lnTo>
                    <a:pt x="777" y="1814"/>
                  </a:lnTo>
                  <a:lnTo>
                    <a:pt x="753" y="1854"/>
                  </a:lnTo>
                  <a:lnTo>
                    <a:pt x="730" y="1892"/>
                  </a:lnTo>
                  <a:lnTo>
                    <a:pt x="706" y="1928"/>
                  </a:lnTo>
                  <a:lnTo>
                    <a:pt x="679" y="1966"/>
                  </a:lnTo>
                  <a:lnTo>
                    <a:pt x="652" y="2002"/>
                  </a:lnTo>
                  <a:lnTo>
                    <a:pt x="625" y="2036"/>
                  </a:lnTo>
                  <a:lnTo>
                    <a:pt x="603" y="2031"/>
                  </a:lnTo>
                  <a:lnTo>
                    <a:pt x="584" y="2018"/>
                  </a:lnTo>
                  <a:lnTo>
                    <a:pt x="567" y="2004"/>
                  </a:lnTo>
                  <a:lnTo>
                    <a:pt x="553" y="1984"/>
                  </a:lnTo>
                  <a:lnTo>
                    <a:pt x="540" y="1964"/>
                  </a:lnTo>
                  <a:lnTo>
                    <a:pt x="526" y="1942"/>
                  </a:lnTo>
                  <a:lnTo>
                    <a:pt x="513" y="1924"/>
                  </a:lnTo>
                  <a:lnTo>
                    <a:pt x="499" y="1906"/>
                  </a:lnTo>
                  <a:lnTo>
                    <a:pt x="480" y="1872"/>
                  </a:lnTo>
                  <a:lnTo>
                    <a:pt x="462" y="1836"/>
                  </a:lnTo>
                  <a:lnTo>
                    <a:pt x="448" y="1798"/>
                  </a:lnTo>
                  <a:lnTo>
                    <a:pt x="433" y="1760"/>
                  </a:lnTo>
                  <a:lnTo>
                    <a:pt x="419" y="1723"/>
                  </a:lnTo>
                  <a:lnTo>
                    <a:pt x="406" y="1685"/>
                  </a:lnTo>
                  <a:lnTo>
                    <a:pt x="392" y="1647"/>
                  </a:lnTo>
                  <a:lnTo>
                    <a:pt x="377" y="1609"/>
                  </a:lnTo>
                  <a:lnTo>
                    <a:pt x="368" y="1552"/>
                  </a:lnTo>
                  <a:lnTo>
                    <a:pt x="359" y="1494"/>
                  </a:lnTo>
                  <a:lnTo>
                    <a:pt x="350" y="1436"/>
                  </a:lnTo>
                  <a:lnTo>
                    <a:pt x="341" y="1376"/>
                  </a:lnTo>
                  <a:lnTo>
                    <a:pt x="332" y="1318"/>
                  </a:lnTo>
                  <a:lnTo>
                    <a:pt x="325" y="1260"/>
                  </a:lnTo>
                  <a:lnTo>
                    <a:pt x="320" y="1203"/>
                  </a:lnTo>
                  <a:lnTo>
                    <a:pt x="316" y="1145"/>
                  </a:lnTo>
                  <a:lnTo>
                    <a:pt x="298" y="1159"/>
                  </a:lnTo>
                  <a:lnTo>
                    <a:pt x="282" y="1172"/>
                  </a:lnTo>
                  <a:lnTo>
                    <a:pt x="264" y="1183"/>
                  </a:lnTo>
                  <a:lnTo>
                    <a:pt x="244" y="1195"/>
                  </a:lnTo>
                  <a:lnTo>
                    <a:pt x="226" y="1206"/>
                  </a:lnTo>
                  <a:lnTo>
                    <a:pt x="207" y="1217"/>
                  </a:lnTo>
                  <a:lnTo>
                    <a:pt x="188" y="1226"/>
                  </a:lnTo>
                  <a:lnTo>
                    <a:pt x="168" y="1235"/>
                  </a:lnTo>
                  <a:lnTo>
                    <a:pt x="148" y="1244"/>
                  </a:lnTo>
                  <a:lnTo>
                    <a:pt x="128" y="1251"/>
                  </a:lnTo>
                  <a:lnTo>
                    <a:pt x="108" y="1259"/>
                  </a:lnTo>
                  <a:lnTo>
                    <a:pt x="88" y="1264"/>
                  </a:lnTo>
                  <a:lnTo>
                    <a:pt x="68" y="1270"/>
                  </a:lnTo>
                  <a:lnTo>
                    <a:pt x="47" y="1275"/>
                  </a:lnTo>
                  <a:lnTo>
                    <a:pt x="27" y="1279"/>
                  </a:lnTo>
                  <a:lnTo>
                    <a:pt x="5" y="1282"/>
                  </a:lnTo>
                  <a:lnTo>
                    <a:pt x="0" y="1270"/>
                  </a:lnTo>
                  <a:lnTo>
                    <a:pt x="1" y="1259"/>
                  </a:lnTo>
                  <a:lnTo>
                    <a:pt x="7" y="1251"/>
                  </a:lnTo>
                  <a:lnTo>
                    <a:pt x="18" y="1248"/>
                  </a:lnTo>
                  <a:lnTo>
                    <a:pt x="29" y="1244"/>
                  </a:lnTo>
                  <a:lnTo>
                    <a:pt x="43" y="1242"/>
                  </a:lnTo>
                  <a:lnTo>
                    <a:pt x="56" y="1241"/>
                  </a:lnTo>
                  <a:lnTo>
                    <a:pt x="68" y="1239"/>
                  </a:lnTo>
                  <a:lnTo>
                    <a:pt x="101" y="1224"/>
                  </a:lnTo>
                  <a:lnTo>
                    <a:pt x="137" y="1210"/>
                  </a:lnTo>
                  <a:lnTo>
                    <a:pt x="171" y="1195"/>
                  </a:lnTo>
                  <a:lnTo>
                    <a:pt x="206" y="1181"/>
                  </a:lnTo>
                  <a:lnTo>
                    <a:pt x="238" y="1165"/>
                  </a:lnTo>
                  <a:lnTo>
                    <a:pt x="267" y="1143"/>
                  </a:lnTo>
                  <a:lnTo>
                    <a:pt x="294" y="1118"/>
                  </a:lnTo>
                  <a:lnTo>
                    <a:pt x="316" y="1087"/>
                  </a:lnTo>
                  <a:lnTo>
                    <a:pt x="352" y="1042"/>
                  </a:lnTo>
                  <a:lnTo>
                    <a:pt x="323" y="1002"/>
                  </a:lnTo>
                  <a:lnTo>
                    <a:pt x="292" y="962"/>
                  </a:lnTo>
                  <a:lnTo>
                    <a:pt x="264" y="921"/>
                  </a:lnTo>
                  <a:lnTo>
                    <a:pt x="236" y="879"/>
                  </a:lnTo>
                  <a:lnTo>
                    <a:pt x="213" y="837"/>
                  </a:lnTo>
                  <a:lnTo>
                    <a:pt x="195" y="792"/>
                  </a:lnTo>
                  <a:lnTo>
                    <a:pt x="184" y="745"/>
                  </a:lnTo>
                  <a:lnTo>
                    <a:pt x="184" y="694"/>
                  </a:lnTo>
                  <a:lnTo>
                    <a:pt x="191" y="671"/>
                  </a:lnTo>
                  <a:lnTo>
                    <a:pt x="191" y="647"/>
                  </a:lnTo>
                  <a:lnTo>
                    <a:pt x="186" y="626"/>
                  </a:lnTo>
                  <a:lnTo>
                    <a:pt x="179" y="604"/>
                  </a:lnTo>
                  <a:lnTo>
                    <a:pt x="166" y="584"/>
                  </a:lnTo>
                  <a:lnTo>
                    <a:pt x="153" y="564"/>
                  </a:lnTo>
                  <a:lnTo>
                    <a:pt x="141" y="546"/>
                  </a:lnTo>
                  <a:lnTo>
                    <a:pt x="128" y="526"/>
                  </a:lnTo>
                  <a:lnTo>
                    <a:pt x="124" y="476"/>
                  </a:lnTo>
                  <a:lnTo>
                    <a:pt x="124" y="427"/>
                  </a:lnTo>
                  <a:lnTo>
                    <a:pt x="126" y="376"/>
                  </a:lnTo>
                  <a:lnTo>
                    <a:pt x="130" y="327"/>
                  </a:lnTo>
                  <a:lnTo>
                    <a:pt x="104" y="304"/>
                  </a:lnTo>
                  <a:lnTo>
                    <a:pt x="92" y="273"/>
                  </a:lnTo>
                  <a:lnTo>
                    <a:pt x="88" y="239"/>
                  </a:lnTo>
                  <a:lnTo>
                    <a:pt x="92" y="203"/>
                  </a:lnTo>
                  <a:lnTo>
                    <a:pt x="99" y="177"/>
                  </a:lnTo>
                  <a:lnTo>
                    <a:pt x="110" y="154"/>
                  </a:lnTo>
                  <a:lnTo>
                    <a:pt x="123" y="132"/>
                  </a:lnTo>
                  <a:lnTo>
                    <a:pt x="139" y="112"/>
                  </a:lnTo>
                  <a:lnTo>
                    <a:pt x="155" y="96"/>
                  </a:lnTo>
                  <a:lnTo>
                    <a:pt x="173" y="80"/>
                  </a:lnTo>
                  <a:lnTo>
                    <a:pt x="195" y="65"/>
                  </a:lnTo>
                  <a:lnTo>
                    <a:pt x="217" y="53"/>
                  </a:lnTo>
                  <a:lnTo>
                    <a:pt x="238" y="44"/>
                  </a:lnTo>
                  <a:lnTo>
                    <a:pt x="262" y="33"/>
                  </a:lnTo>
                  <a:lnTo>
                    <a:pt x="287" y="25"/>
                  </a:lnTo>
                  <a:lnTo>
                    <a:pt x="311" y="18"/>
                  </a:lnTo>
                  <a:lnTo>
                    <a:pt x="336" y="13"/>
                  </a:lnTo>
                  <a:lnTo>
                    <a:pt x="361" y="9"/>
                  </a:lnTo>
                  <a:lnTo>
                    <a:pt x="386" y="6"/>
                  </a:lnTo>
                  <a:lnTo>
                    <a:pt x="410" y="2"/>
                  </a:lnTo>
                  <a:lnTo>
                    <a:pt x="433" y="0"/>
                  </a:lnTo>
                  <a:lnTo>
                    <a:pt x="459" y="2"/>
                  </a:lnTo>
                  <a:lnTo>
                    <a:pt x="480" y="4"/>
                  </a:lnTo>
                  <a:lnTo>
                    <a:pt x="504" y="6"/>
                  </a:lnTo>
                  <a:lnTo>
                    <a:pt x="527" y="9"/>
                  </a:lnTo>
                  <a:lnTo>
                    <a:pt x="549" y="15"/>
                  </a:lnTo>
                  <a:lnTo>
                    <a:pt x="571" y="18"/>
                  </a:lnTo>
                  <a:lnTo>
                    <a:pt x="594" y="25"/>
                  </a:lnTo>
                  <a:lnTo>
                    <a:pt x="616" y="31"/>
                  </a:lnTo>
                  <a:lnTo>
                    <a:pt x="638" y="38"/>
                  </a:lnTo>
                  <a:lnTo>
                    <a:pt x="659" y="44"/>
                  </a:lnTo>
                  <a:lnTo>
                    <a:pt x="681" y="51"/>
                  </a:lnTo>
                  <a:lnTo>
                    <a:pt x="703" y="58"/>
                  </a:lnTo>
                  <a:lnTo>
                    <a:pt x="725" y="63"/>
                  </a:lnTo>
                  <a:lnTo>
                    <a:pt x="746" y="71"/>
                  </a:lnTo>
                  <a:lnTo>
                    <a:pt x="768" y="76"/>
                  </a:lnTo>
                  <a:lnTo>
                    <a:pt x="800" y="83"/>
                  </a:lnTo>
                  <a:lnTo>
                    <a:pt x="829" y="96"/>
                  </a:lnTo>
                  <a:lnTo>
                    <a:pt x="858" y="116"/>
                  </a:lnTo>
                  <a:lnTo>
                    <a:pt x="882" y="138"/>
                  </a:lnTo>
                  <a:lnTo>
                    <a:pt x="905" y="165"/>
                  </a:lnTo>
                  <a:lnTo>
                    <a:pt x="923" y="194"/>
                  </a:lnTo>
                  <a:lnTo>
                    <a:pt x="940" y="223"/>
                  </a:lnTo>
                  <a:lnTo>
                    <a:pt x="952" y="250"/>
                  </a:lnTo>
                  <a:lnTo>
                    <a:pt x="961" y="297"/>
                  </a:lnTo>
                  <a:lnTo>
                    <a:pt x="969" y="345"/>
                  </a:lnTo>
                  <a:lnTo>
                    <a:pt x="976" y="393"/>
                  </a:lnTo>
                  <a:lnTo>
                    <a:pt x="992" y="436"/>
                  </a:lnTo>
                  <a:lnTo>
                    <a:pt x="992" y="468"/>
                  </a:lnTo>
                  <a:lnTo>
                    <a:pt x="990" y="503"/>
                  </a:lnTo>
                  <a:lnTo>
                    <a:pt x="983" y="535"/>
                  </a:lnTo>
                  <a:lnTo>
                    <a:pt x="974" y="568"/>
                  </a:lnTo>
                  <a:lnTo>
                    <a:pt x="965" y="600"/>
                  </a:lnTo>
                  <a:lnTo>
                    <a:pt x="956" y="635"/>
                  </a:lnTo>
                  <a:lnTo>
                    <a:pt x="947" y="667"/>
                  </a:lnTo>
                  <a:lnTo>
                    <a:pt x="941" y="702"/>
                  </a:lnTo>
                  <a:lnTo>
                    <a:pt x="943" y="740"/>
                  </a:lnTo>
                  <a:lnTo>
                    <a:pt x="936" y="772"/>
                  </a:lnTo>
                  <a:lnTo>
                    <a:pt x="922" y="801"/>
                  </a:lnTo>
                  <a:lnTo>
                    <a:pt x="896" y="823"/>
                  </a:lnTo>
                  <a:lnTo>
                    <a:pt x="898" y="855"/>
                  </a:lnTo>
                  <a:lnTo>
                    <a:pt x="893" y="888"/>
                  </a:lnTo>
                  <a:lnTo>
                    <a:pt x="893" y="917"/>
                  </a:lnTo>
                  <a:lnTo>
                    <a:pt x="916" y="940"/>
                  </a:lnTo>
                  <a:lnTo>
                    <a:pt x="923" y="937"/>
                  </a:lnTo>
                  <a:lnTo>
                    <a:pt x="932" y="933"/>
                  </a:lnTo>
                  <a:lnTo>
                    <a:pt x="941" y="930"/>
                  </a:lnTo>
                  <a:lnTo>
                    <a:pt x="950" y="928"/>
                  </a:lnTo>
                  <a:lnTo>
                    <a:pt x="960" y="926"/>
                  </a:lnTo>
                  <a:lnTo>
                    <a:pt x="969" y="926"/>
                  </a:lnTo>
                  <a:lnTo>
                    <a:pt x="978" y="928"/>
                  </a:lnTo>
                  <a:lnTo>
                    <a:pt x="987" y="930"/>
                  </a:lnTo>
                  <a:lnTo>
                    <a:pt x="994" y="935"/>
                  </a:lnTo>
                  <a:lnTo>
                    <a:pt x="1005" y="937"/>
                  </a:lnTo>
                  <a:lnTo>
                    <a:pt x="1014" y="940"/>
                  </a:lnTo>
                  <a:lnTo>
                    <a:pt x="1021" y="946"/>
                  </a:lnTo>
                  <a:lnTo>
                    <a:pt x="1026" y="940"/>
                  </a:lnTo>
                  <a:lnTo>
                    <a:pt x="1034" y="935"/>
                  </a:lnTo>
                  <a:lnTo>
                    <a:pt x="1039" y="931"/>
                  </a:lnTo>
                  <a:lnTo>
                    <a:pt x="1046" y="930"/>
                  </a:lnTo>
                  <a:lnTo>
                    <a:pt x="1054" y="928"/>
                  </a:lnTo>
                  <a:lnTo>
                    <a:pt x="1061" y="926"/>
                  </a:lnTo>
                  <a:lnTo>
                    <a:pt x="1070" y="928"/>
                  </a:lnTo>
                  <a:lnTo>
                    <a:pt x="1077" y="930"/>
                  </a:lnTo>
                  <a:lnTo>
                    <a:pt x="1086" y="931"/>
                  </a:lnTo>
                  <a:lnTo>
                    <a:pt x="1095" y="939"/>
                  </a:lnTo>
                  <a:lnTo>
                    <a:pt x="1102" y="948"/>
                  </a:lnTo>
                  <a:lnTo>
                    <a:pt x="1110" y="957"/>
                  </a:lnTo>
                  <a:lnTo>
                    <a:pt x="1117" y="964"/>
                  </a:lnTo>
                  <a:lnTo>
                    <a:pt x="1126" y="968"/>
                  </a:lnTo>
                  <a:lnTo>
                    <a:pt x="1135" y="964"/>
                  </a:lnTo>
                  <a:lnTo>
                    <a:pt x="1144" y="953"/>
                  </a:lnTo>
                  <a:lnTo>
                    <a:pt x="1153" y="949"/>
                  </a:lnTo>
                  <a:lnTo>
                    <a:pt x="1162" y="949"/>
                  </a:lnTo>
                  <a:lnTo>
                    <a:pt x="1171" y="949"/>
                  </a:lnTo>
                  <a:lnTo>
                    <a:pt x="1180" y="951"/>
                  </a:lnTo>
                  <a:lnTo>
                    <a:pt x="1189" y="955"/>
                  </a:lnTo>
                  <a:lnTo>
                    <a:pt x="1196" y="959"/>
                  </a:lnTo>
                  <a:lnTo>
                    <a:pt x="1205" y="964"/>
                  </a:lnTo>
                  <a:lnTo>
                    <a:pt x="1213" y="969"/>
                  </a:lnTo>
                  <a:lnTo>
                    <a:pt x="1238" y="1006"/>
                  </a:lnTo>
                  <a:lnTo>
                    <a:pt x="1270" y="1002"/>
                  </a:lnTo>
                  <a:lnTo>
                    <a:pt x="1301" y="1007"/>
                  </a:lnTo>
                  <a:lnTo>
                    <a:pt x="1328" y="1020"/>
                  </a:lnTo>
                  <a:lnTo>
                    <a:pt x="1354" y="1036"/>
                  </a:lnTo>
                  <a:lnTo>
                    <a:pt x="1377" y="1058"/>
                  </a:lnTo>
                  <a:lnTo>
                    <a:pt x="1399" y="1081"/>
                  </a:lnTo>
                  <a:lnTo>
                    <a:pt x="1421" y="1105"/>
                  </a:lnTo>
                  <a:lnTo>
                    <a:pt x="1440" y="1128"/>
                  </a:lnTo>
                  <a:lnTo>
                    <a:pt x="1444" y="1136"/>
                  </a:lnTo>
                  <a:lnTo>
                    <a:pt x="1453" y="1145"/>
                  </a:lnTo>
                  <a:lnTo>
                    <a:pt x="1466" y="1156"/>
                  </a:lnTo>
                  <a:lnTo>
                    <a:pt x="1482" y="1166"/>
                  </a:lnTo>
                  <a:lnTo>
                    <a:pt x="1480" y="120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74" name="Freeform 22">
              <a:extLst>
                <a:ext uri="{FF2B5EF4-FFF2-40B4-BE49-F238E27FC236}">
                  <a16:creationId xmlns:a16="http://schemas.microsoft.com/office/drawing/2014/main" id="{EA30DDD2-2F55-B0FE-F95A-CB88559D8310}"/>
                </a:ext>
              </a:extLst>
            </p:cNvPr>
            <p:cNvSpPr>
              <a:spLocks/>
            </p:cNvSpPr>
            <p:nvPr/>
          </p:nvSpPr>
          <p:spPr bwMode="auto">
            <a:xfrm>
              <a:off x="4383" y="1794"/>
              <a:ext cx="175" cy="42"/>
            </a:xfrm>
            <a:custGeom>
              <a:avLst/>
              <a:gdLst>
                <a:gd name="T0" fmla="*/ 351 w 351"/>
                <a:gd name="T1" fmla="*/ 22 h 83"/>
                <a:gd name="T2" fmla="*/ 327 w 351"/>
                <a:gd name="T3" fmla="*/ 22 h 83"/>
                <a:gd name="T4" fmla="*/ 305 w 351"/>
                <a:gd name="T5" fmla="*/ 22 h 83"/>
                <a:gd name="T6" fmla="*/ 282 w 351"/>
                <a:gd name="T7" fmla="*/ 22 h 83"/>
                <a:gd name="T8" fmla="*/ 258 w 351"/>
                <a:gd name="T9" fmla="*/ 22 h 83"/>
                <a:gd name="T10" fmla="*/ 235 w 351"/>
                <a:gd name="T11" fmla="*/ 22 h 83"/>
                <a:gd name="T12" fmla="*/ 213 w 351"/>
                <a:gd name="T13" fmla="*/ 23 h 83"/>
                <a:gd name="T14" fmla="*/ 190 w 351"/>
                <a:gd name="T15" fmla="*/ 25 h 83"/>
                <a:gd name="T16" fmla="*/ 168 w 351"/>
                <a:gd name="T17" fmla="*/ 27 h 83"/>
                <a:gd name="T18" fmla="*/ 145 w 351"/>
                <a:gd name="T19" fmla="*/ 29 h 83"/>
                <a:gd name="T20" fmla="*/ 123 w 351"/>
                <a:gd name="T21" fmla="*/ 34 h 83"/>
                <a:gd name="T22" fmla="*/ 101 w 351"/>
                <a:gd name="T23" fmla="*/ 38 h 83"/>
                <a:gd name="T24" fmla="*/ 79 w 351"/>
                <a:gd name="T25" fmla="*/ 45 h 83"/>
                <a:gd name="T26" fmla="*/ 60 w 351"/>
                <a:gd name="T27" fmla="*/ 52 h 83"/>
                <a:gd name="T28" fmla="*/ 38 w 351"/>
                <a:gd name="T29" fmla="*/ 61 h 83"/>
                <a:gd name="T30" fmla="*/ 20 w 351"/>
                <a:gd name="T31" fmla="*/ 70 h 83"/>
                <a:gd name="T32" fmla="*/ 0 w 351"/>
                <a:gd name="T33" fmla="*/ 83 h 83"/>
                <a:gd name="T34" fmla="*/ 5 w 351"/>
                <a:gd name="T35" fmla="*/ 63 h 83"/>
                <a:gd name="T36" fmla="*/ 20 w 351"/>
                <a:gd name="T37" fmla="*/ 47 h 83"/>
                <a:gd name="T38" fmla="*/ 41 w 351"/>
                <a:gd name="T39" fmla="*/ 32 h 83"/>
                <a:gd name="T40" fmla="*/ 69 w 351"/>
                <a:gd name="T41" fmla="*/ 22 h 83"/>
                <a:gd name="T42" fmla="*/ 97 w 351"/>
                <a:gd name="T43" fmla="*/ 14 h 83"/>
                <a:gd name="T44" fmla="*/ 128 w 351"/>
                <a:gd name="T45" fmla="*/ 7 h 83"/>
                <a:gd name="T46" fmla="*/ 161 w 351"/>
                <a:gd name="T47" fmla="*/ 3 h 83"/>
                <a:gd name="T48" fmla="*/ 190 w 351"/>
                <a:gd name="T49" fmla="*/ 0 h 83"/>
                <a:gd name="T50" fmla="*/ 211 w 351"/>
                <a:gd name="T51" fmla="*/ 0 h 83"/>
                <a:gd name="T52" fmla="*/ 233 w 351"/>
                <a:gd name="T53" fmla="*/ 0 h 83"/>
                <a:gd name="T54" fmla="*/ 255 w 351"/>
                <a:gd name="T55" fmla="*/ 0 h 83"/>
                <a:gd name="T56" fmla="*/ 276 w 351"/>
                <a:gd name="T57" fmla="*/ 0 h 83"/>
                <a:gd name="T58" fmla="*/ 296 w 351"/>
                <a:gd name="T59" fmla="*/ 2 h 83"/>
                <a:gd name="T60" fmla="*/ 314 w 351"/>
                <a:gd name="T61" fmla="*/ 7 h 83"/>
                <a:gd name="T62" fmla="*/ 333 w 351"/>
                <a:gd name="T63" fmla="*/ 13 h 83"/>
                <a:gd name="T64" fmla="*/ 351 w 351"/>
                <a:gd name="T65" fmla="*/ 2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1" h="83">
                  <a:moveTo>
                    <a:pt x="351" y="22"/>
                  </a:moveTo>
                  <a:lnTo>
                    <a:pt x="327" y="22"/>
                  </a:lnTo>
                  <a:lnTo>
                    <a:pt x="305" y="22"/>
                  </a:lnTo>
                  <a:lnTo>
                    <a:pt x="282" y="22"/>
                  </a:lnTo>
                  <a:lnTo>
                    <a:pt x="258" y="22"/>
                  </a:lnTo>
                  <a:lnTo>
                    <a:pt x="235" y="22"/>
                  </a:lnTo>
                  <a:lnTo>
                    <a:pt x="213" y="23"/>
                  </a:lnTo>
                  <a:lnTo>
                    <a:pt x="190" y="25"/>
                  </a:lnTo>
                  <a:lnTo>
                    <a:pt x="168" y="27"/>
                  </a:lnTo>
                  <a:lnTo>
                    <a:pt x="145" y="29"/>
                  </a:lnTo>
                  <a:lnTo>
                    <a:pt x="123" y="34"/>
                  </a:lnTo>
                  <a:lnTo>
                    <a:pt x="101" y="38"/>
                  </a:lnTo>
                  <a:lnTo>
                    <a:pt x="79" y="45"/>
                  </a:lnTo>
                  <a:lnTo>
                    <a:pt x="60" y="52"/>
                  </a:lnTo>
                  <a:lnTo>
                    <a:pt x="38" y="61"/>
                  </a:lnTo>
                  <a:lnTo>
                    <a:pt x="20" y="70"/>
                  </a:lnTo>
                  <a:lnTo>
                    <a:pt x="0" y="83"/>
                  </a:lnTo>
                  <a:lnTo>
                    <a:pt x="5" y="63"/>
                  </a:lnTo>
                  <a:lnTo>
                    <a:pt x="20" y="47"/>
                  </a:lnTo>
                  <a:lnTo>
                    <a:pt x="41" y="32"/>
                  </a:lnTo>
                  <a:lnTo>
                    <a:pt x="69" y="22"/>
                  </a:lnTo>
                  <a:lnTo>
                    <a:pt x="97" y="14"/>
                  </a:lnTo>
                  <a:lnTo>
                    <a:pt x="128" y="7"/>
                  </a:lnTo>
                  <a:lnTo>
                    <a:pt x="161" y="3"/>
                  </a:lnTo>
                  <a:lnTo>
                    <a:pt x="190" y="0"/>
                  </a:lnTo>
                  <a:lnTo>
                    <a:pt x="211" y="0"/>
                  </a:lnTo>
                  <a:lnTo>
                    <a:pt x="233" y="0"/>
                  </a:lnTo>
                  <a:lnTo>
                    <a:pt x="255" y="0"/>
                  </a:lnTo>
                  <a:lnTo>
                    <a:pt x="276" y="0"/>
                  </a:lnTo>
                  <a:lnTo>
                    <a:pt x="296" y="2"/>
                  </a:lnTo>
                  <a:lnTo>
                    <a:pt x="314" y="7"/>
                  </a:lnTo>
                  <a:lnTo>
                    <a:pt x="333" y="13"/>
                  </a:lnTo>
                  <a:lnTo>
                    <a:pt x="351" y="22"/>
                  </a:lnTo>
                  <a:close/>
                </a:path>
              </a:pathLst>
            </a:custGeom>
            <a:solidFill>
              <a:srgbClr val="4F21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75" name="Freeform 23">
              <a:extLst>
                <a:ext uri="{FF2B5EF4-FFF2-40B4-BE49-F238E27FC236}">
                  <a16:creationId xmlns:a16="http://schemas.microsoft.com/office/drawing/2014/main" id="{C33BBB35-D2FC-A8EF-9B63-A838CD9B8735}"/>
                </a:ext>
              </a:extLst>
            </p:cNvPr>
            <p:cNvSpPr>
              <a:spLocks/>
            </p:cNvSpPr>
            <p:nvPr/>
          </p:nvSpPr>
          <p:spPr bwMode="auto">
            <a:xfrm>
              <a:off x="4340" y="1814"/>
              <a:ext cx="298" cy="107"/>
            </a:xfrm>
            <a:custGeom>
              <a:avLst/>
              <a:gdLst>
                <a:gd name="T0" fmla="*/ 519 w 595"/>
                <a:gd name="T1" fmla="*/ 16 h 215"/>
                <a:gd name="T2" fmla="*/ 474 w 595"/>
                <a:gd name="T3" fmla="*/ 25 h 215"/>
                <a:gd name="T4" fmla="*/ 425 w 595"/>
                <a:gd name="T5" fmla="*/ 29 h 215"/>
                <a:gd name="T6" fmla="*/ 374 w 595"/>
                <a:gd name="T7" fmla="*/ 30 h 215"/>
                <a:gd name="T8" fmla="*/ 325 w 595"/>
                <a:gd name="T9" fmla="*/ 32 h 215"/>
                <a:gd name="T10" fmla="*/ 277 w 595"/>
                <a:gd name="T11" fmla="*/ 36 h 215"/>
                <a:gd name="T12" fmla="*/ 230 w 595"/>
                <a:gd name="T13" fmla="*/ 43 h 215"/>
                <a:gd name="T14" fmla="*/ 182 w 595"/>
                <a:gd name="T15" fmla="*/ 54 h 215"/>
                <a:gd name="T16" fmla="*/ 157 w 595"/>
                <a:gd name="T17" fmla="*/ 67 h 215"/>
                <a:gd name="T18" fmla="*/ 150 w 595"/>
                <a:gd name="T19" fmla="*/ 74 h 215"/>
                <a:gd name="T20" fmla="*/ 159 w 595"/>
                <a:gd name="T21" fmla="*/ 83 h 215"/>
                <a:gd name="T22" fmla="*/ 184 w 595"/>
                <a:gd name="T23" fmla="*/ 68 h 215"/>
                <a:gd name="T24" fmla="*/ 220 w 595"/>
                <a:gd name="T25" fmla="*/ 56 h 215"/>
                <a:gd name="T26" fmla="*/ 269 w 595"/>
                <a:gd name="T27" fmla="*/ 48 h 215"/>
                <a:gd name="T28" fmla="*/ 320 w 595"/>
                <a:gd name="T29" fmla="*/ 47 h 215"/>
                <a:gd name="T30" fmla="*/ 372 w 595"/>
                <a:gd name="T31" fmla="*/ 48 h 215"/>
                <a:gd name="T32" fmla="*/ 423 w 595"/>
                <a:gd name="T33" fmla="*/ 48 h 215"/>
                <a:gd name="T34" fmla="*/ 475 w 595"/>
                <a:gd name="T35" fmla="*/ 47 h 215"/>
                <a:gd name="T36" fmla="*/ 524 w 595"/>
                <a:gd name="T37" fmla="*/ 41 h 215"/>
                <a:gd name="T38" fmla="*/ 571 w 595"/>
                <a:gd name="T39" fmla="*/ 27 h 215"/>
                <a:gd name="T40" fmla="*/ 578 w 595"/>
                <a:gd name="T41" fmla="*/ 27 h 215"/>
                <a:gd name="T42" fmla="*/ 544 w 595"/>
                <a:gd name="T43" fmla="*/ 45 h 215"/>
                <a:gd name="T44" fmla="*/ 508 w 595"/>
                <a:gd name="T45" fmla="*/ 59 h 215"/>
                <a:gd name="T46" fmla="*/ 470 w 595"/>
                <a:gd name="T47" fmla="*/ 68 h 215"/>
                <a:gd name="T48" fmla="*/ 427 w 595"/>
                <a:gd name="T49" fmla="*/ 68 h 215"/>
                <a:gd name="T50" fmla="*/ 381 w 595"/>
                <a:gd name="T51" fmla="*/ 68 h 215"/>
                <a:gd name="T52" fmla="*/ 336 w 595"/>
                <a:gd name="T53" fmla="*/ 72 h 215"/>
                <a:gd name="T54" fmla="*/ 293 w 595"/>
                <a:gd name="T55" fmla="*/ 77 h 215"/>
                <a:gd name="T56" fmla="*/ 251 w 595"/>
                <a:gd name="T57" fmla="*/ 85 h 215"/>
                <a:gd name="T58" fmla="*/ 210 w 595"/>
                <a:gd name="T59" fmla="*/ 94 h 215"/>
                <a:gd name="T60" fmla="*/ 168 w 595"/>
                <a:gd name="T61" fmla="*/ 103 h 215"/>
                <a:gd name="T62" fmla="*/ 126 w 595"/>
                <a:gd name="T63" fmla="*/ 114 h 215"/>
                <a:gd name="T64" fmla="*/ 90 w 595"/>
                <a:gd name="T65" fmla="*/ 128 h 215"/>
                <a:gd name="T66" fmla="*/ 61 w 595"/>
                <a:gd name="T67" fmla="*/ 148 h 215"/>
                <a:gd name="T68" fmla="*/ 34 w 595"/>
                <a:gd name="T69" fmla="*/ 170 h 215"/>
                <a:gd name="T70" fmla="*/ 18 w 595"/>
                <a:gd name="T71" fmla="*/ 199 h 215"/>
                <a:gd name="T72" fmla="*/ 5 w 595"/>
                <a:gd name="T73" fmla="*/ 208 h 215"/>
                <a:gd name="T74" fmla="*/ 0 w 595"/>
                <a:gd name="T75" fmla="*/ 177 h 215"/>
                <a:gd name="T76" fmla="*/ 11 w 595"/>
                <a:gd name="T77" fmla="*/ 126 h 215"/>
                <a:gd name="T78" fmla="*/ 63 w 595"/>
                <a:gd name="T79" fmla="*/ 68 h 215"/>
                <a:gd name="T80" fmla="*/ 146 w 595"/>
                <a:gd name="T81" fmla="*/ 30 h 215"/>
                <a:gd name="T82" fmla="*/ 237 w 595"/>
                <a:gd name="T83" fmla="*/ 7 h 215"/>
                <a:gd name="T84" fmla="*/ 313 w 595"/>
                <a:gd name="T85" fmla="*/ 0 h 215"/>
                <a:gd name="T86" fmla="*/ 378 w 595"/>
                <a:gd name="T87" fmla="*/ 0 h 215"/>
                <a:gd name="T88" fmla="*/ 446 w 595"/>
                <a:gd name="T89" fmla="*/ 0 h 215"/>
                <a:gd name="T90" fmla="*/ 512 w 595"/>
                <a:gd name="T91" fmla="*/ 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95" h="215">
                  <a:moveTo>
                    <a:pt x="542" y="10"/>
                  </a:moveTo>
                  <a:lnTo>
                    <a:pt x="519" y="16"/>
                  </a:lnTo>
                  <a:lnTo>
                    <a:pt x="497" y="21"/>
                  </a:lnTo>
                  <a:lnTo>
                    <a:pt x="474" y="25"/>
                  </a:lnTo>
                  <a:lnTo>
                    <a:pt x="448" y="27"/>
                  </a:lnTo>
                  <a:lnTo>
                    <a:pt x="425" y="29"/>
                  </a:lnTo>
                  <a:lnTo>
                    <a:pt x="399" y="30"/>
                  </a:lnTo>
                  <a:lnTo>
                    <a:pt x="374" y="30"/>
                  </a:lnTo>
                  <a:lnTo>
                    <a:pt x="351" y="32"/>
                  </a:lnTo>
                  <a:lnTo>
                    <a:pt x="325" y="32"/>
                  </a:lnTo>
                  <a:lnTo>
                    <a:pt x="300" y="34"/>
                  </a:lnTo>
                  <a:lnTo>
                    <a:pt x="277" y="36"/>
                  </a:lnTo>
                  <a:lnTo>
                    <a:pt x="253" y="39"/>
                  </a:lnTo>
                  <a:lnTo>
                    <a:pt x="230" y="43"/>
                  </a:lnTo>
                  <a:lnTo>
                    <a:pt x="206" y="48"/>
                  </a:lnTo>
                  <a:lnTo>
                    <a:pt x="182" y="54"/>
                  </a:lnTo>
                  <a:lnTo>
                    <a:pt x="161" y="63"/>
                  </a:lnTo>
                  <a:lnTo>
                    <a:pt x="157" y="67"/>
                  </a:lnTo>
                  <a:lnTo>
                    <a:pt x="154" y="70"/>
                  </a:lnTo>
                  <a:lnTo>
                    <a:pt x="150" y="74"/>
                  </a:lnTo>
                  <a:lnTo>
                    <a:pt x="148" y="77"/>
                  </a:lnTo>
                  <a:lnTo>
                    <a:pt x="159" y="83"/>
                  </a:lnTo>
                  <a:lnTo>
                    <a:pt x="172" y="77"/>
                  </a:lnTo>
                  <a:lnTo>
                    <a:pt x="184" y="68"/>
                  </a:lnTo>
                  <a:lnTo>
                    <a:pt x="197" y="63"/>
                  </a:lnTo>
                  <a:lnTo>
                    <a:pt x="220" y="56"/>
                  </a:lnTo>
                  <a:lnTo>
                    <a:pt x="246" y="52"/>
                  </a:lnTo>
                  <a:lnTo>
                    <a:pt x="269" y="48"/>
                  </a:lnTo>
                  <a:lnTo>
                    <a:pt x="295" y="48"/>
                  </a:lnTo>
                  <a:lnTo>
                    <a:pt x="320" y="47"/>
                  </a:lnTo>
                  <a:lnTo>
                    <a:pt x="347" y="47"/>
                  </a:lnTo>
                  <a:lnTo>
                    <a:pt x="372" y="48"/>
                  </a:lnTo>
                  <a:lnTo>
                    <a:pt x="398" y="48"/>
                  </a:lnTo>
                  <a:lnTo>
                    <a:pt x="423" y="48"/>
                  </a:lnTo>
                  <a:lnTo>
                    <a:pt x="450" y="48"/>
                  </a:lnTo>
                  <a:lnTo>
                    <a:pt x="475" y="47"/>
                  </a:lnTo>
                  <a:lnTo>
                    <a:pt x="499" y="45"/>
                  </a:lnTo>
                  <a:lnTo>
                    <a:pt x="524" y="41"/>
                  </a:lnTo>
                  <a:lnTo>
                    <a:pt x="548" y="34"/>
                  </a:lnTo>
                  <a:lnTo>
                    <a:pt x="571" y="27"/>
                  </a:lnTo>
                  <a:lnTo>
                    <a:pt x="595" y="16"/>
                  </a:lnTo>
                  <a:lnTo>
                    <a:pt x="578" y="27"/>
                  </a:lnTo>
                  <a:lnTo>
                    <a:pt x="560" y="36"/>
                  </a:lnTo>
                  <a:lnTo>
                    <a:pt x="544" y="45"/>
                  </a:lnTo>
                  <a:lnTo>
                    <a:pt x="526" y="52"/>
                  </a:lnTo>
                  <a:lnTo>
                    <a:pt x="508" y="59"/>
                  </a:lnTo>
                  <a:lnTo>
                    <a:pt x="490" y="65"/>
                  </a:lnTo>
                  <a:lnTo>
                    <a:pt x="470" y="68"/>
                  </a:lnTo>
                  <a:lnTo>
                    <a:pt x="450" y="70"/>
                  </a:lnTo>
                  <a:lnTo>
                    <a:pt x="427" y="68"/>
                  </a:lnTo>
                  <a:lnTo>
                    <a:pt x="403" y="68"/>
                  </a:lnTo>
                  <a:lnTo>
                    <a:pt x="381" y="68"/>
                  </a:lnTo>
                  <a:lnTo>
                    <a:pt x="358" y="70"/>
                  </a:lnTo>
                  <a:lnTo>
                    <a:pt x="336" y="72"/>
                  </a:lnTo>
                  <a:lnTo>
                    <a:pt x="314" y="74"/>
                  </a:lnTo>
                  <a:lnTo>
                    <a:pt x="293" y="77"/>
                  </a:lnTo>
                  <a:lnTo>
                    <a:pt x="273" y="81"/>
                  </a:lnTo>
                  <a:lnTo>
                    <a:pt x="251" y="85"/>
                  </a:lnTo>
                  <a:lnTo>
                    <a:pt x="230" y="88"/>
                  </a:lnTo>
                  <a:lnTo>
                    <a:pt x="210" y="94"/>
                  </a:lnTo>
                  <a:lnTo>
                    <a:pt x="188" y="97"/>
                  </a:lnTo>
                  <a:lnTo>
                    <a:pt x="168" y="103"/>
                  </a:lnTo>
                  <a:lnTo>
                    <a:pt x="146" y="108"/>
                  </a:lnTo>
                  <a:lnTo>
                    <a:pt x="126" y="114"/>
                  </a:lnTo>
                  <a:lnTo>
                    <a:pt x="105" y="119"/>
                  </a:lnTo>
                  <a:lnTo>
                    <a:pt x="90" y="128"/>
                  </a:lnTo>
                  <a:lnTo>
                    <a:pt x="76" y="137"/>
                  </a:lnTo>
                  <a:lnTo>
                    <a:pt x="61" y="148"/>
                  </a:lnTo>
                  <a:lnTo>
                    <a:pt x="47" y="159"/>
                  </a:lnTo>
                  <a:lnTo>
                    <a:pt x="34" y="170"/>
                  </a:lnTo>
                  <a:lnTo>
                    <a:pt x="23" y="184"/>
                  </a:lnTo>
                  <a:lnTo>
                    <a:pt x="18" y="199"/>
                  </a:lnTo>
                  <a:lnTo>
                    <a:pt x="14" y="215"/>
                  </a:lnTo>
                  <a:lnTo>
                    <a:pt x="5" y="208"/>
                  </a:lnTo>
                  <a:lnTo>
                    <a:pt x="0" y="193"/>
                  </a:lnTo>
                  <a:lnTo>
                    <a:pt x="0" y="177"/>
                  </a:lnTo>
                  <a:lnTo>
                    <a:pt x="2" y="162"/>
                  </a:lnTo>
                  <a:lnTo>
                    <a:pt x="11" y="126"/>
                  </a:lnTo>
                  <a:lnTo>
                    <a:pt x="32" y="95"/>
                  </a:lnTo>
                  <a:lnTo>
                    <a:pt x="63" y="68"/>
                  </a:lnTo>
                  <a:lnTo>
                    <a:pt x="103" y="47"/>
                  </a:lnTo>
                  <a:lnTo>
                    <a:pt x="146" y="30"/>
                  </a:lnTo>
                  <a:lnTo>
                    <a:pt x="192" y="16"/>
                  </a:lnTo>
                  <a:lnTo>
                    <a:pt x="237" y="7"/>
                  </a:lnTo>
                  <a:lnTo>
                    <a:pt x="280" y="0"/>
                  </a:lnTo>
                  <a:lnTo>
                    <a:pt x="313" y="0"/>
                  </a:lnTo>
                  <a:lnTo>
                    <a:pt x="345" y="0"/>
                  </a:lnTo>
                  <a:lnTo>
                    <a:pt x="378" y="0"/>
                  </a:lnTo>
                  <a:lnTo>
                    <a:pt x="412" y="0"/>
                  </a:lnTo>
                  <a:lnTo>
                    <a:pt x="446" y="0"/>
                  </a:lnTo>
                  <a:lnTo>
                    <a:pt x="479" y="1"/>
                  </a:lnTo>
                  <a:lnTo>
                    <a:pt x="512" y="5"/>
                  </a:lnTo>
                  <a:lnTo>
                    <a:pt x="542" y="10"/>
                  </a:lnTo>
                  <a:close/>
                </a:path>
              </a:pathLst>
            </a:custGeom>
            <a:solidFill>
              <a:srgbClr val="4F21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76" name="Freeform 24">
              <a:extLst>
                <a:ext uri="{FF2B5EF4-FFF2-40B4-BE49-F238E27FC236}">
                  <a16:creationId xmlns:a16="http://schemas.microsoft.com/office/drawing/2014/main" id="{60B966E5-E670-1E11-4915-D7B470E9C987}"/>
                </a:ext>
              </a:extLst>
            </p:cNvPr>
            <p:cNvSpPr>
              <a:spLocks/>
            </p:cNvSpPr>
            <p:nvPr/>
          </p:nvSpPr>
          <p:spPr bwMode="auto">
            <a:xfrm>
              <a:off x="4631" y="1829"/>
              <a:ext cx="61" cy="150"/>
            </a:xfrm>
            <a:custGeom>
              <a:avLst/>
              <a:gdLst>
                <a:gd name="T0" fmla="*/ 80 w 123"/>
                <a:gd name="T1" fmla="*/ 187 h 301"/>
                <a:gd name="T2" fmla="*/ 87 w 123"/>
                <a:gd name="T3" fmla="*/ 197 h 301"/>
                <a:gd name="T4" fmla="*/ 96 w 123"/>
                <a:gd name="T5" fmla="*/ 207 h 301"/>
                <a:gd name="T6" fmla="*/ 105 w 123"/>
                <a:gd name="T7" fmla="*/ 216 h 301"/>
                <a:gd name="T8" fmla="*/ 114 w 123"/>
                <a:gd name="T9" fmla="*/ 226 h 301"/>
                <a:gd name="T10" fmla="*/ 120 w 123"/>
                <a:gd name="T11" fmla="*/ 237 h 301"/>
                <a:gd name="T12" fmla="*/ 123 w 123"/>
                <a:gd name="T13" fmla="*/ 248 h 301"/>
                <a:gd name="T14" fmla="*/ 123 w 123"/>
                <a:gd name="T15" fmla="*/ 261 h 301"/>
                <a:gd name="T16" fmla="*/ 120 w 123"/>
                <a:gd name="T17" fmla="*/ 273 h 301"/>
                <a:gd name="T18" fmla="*/ 118 w 123"/>
                <a:gd name="T19" fmla="*/ 279 h 301"/>
                <a:gd name="T20" fmla="*/ 116 w 123"/>
                <a:gd name="T21" fmla="*/ 286 h 301"/>
                <a:gd name="T22" fmla="*/ 112 w 123"/>
                <a:gd name="T23" fmla="*/ 295 h 301"/>
                <a:gd name="T24" fmla="*/ 110 w 123"/>
                <a:gd name="T25" fmla="*/ 301 h 301"/>
                <a:gd name="T26" fmla="*/ 92 w 123"/>
                <a:gd name="T27" fmla="*/ 279 h 301"/>
                <a:gd name="T28" fmla="*/ 73 w 123"/>
                <a:gd name="T29" fmla="*/ 257 h 301"/>
                <a:gd name="T30" fmla="*/ 51 w 123"/>
                <a:gd name="T31" fmla="*/ 235 h 301"/>
                <a:gd name="T32" fmla="*/ 29 w 123"/>
                <a:gd name="T33" fmla="*/ 212 h 301"/>
                <a:gd name="T34" fmla="*/ 13 w 123"/>
                <a:gd name="T35" fmla="*/ 188 h 301"/>
                <a:gd name="T36" fmla="*/ 2 w 123"/>
                <a:gd name="T37" fmla="*/ 161 h 301"/>
                <a:gd name="T38" fmla="*/ 0 w 123"/>
                <a:gd name="T39" fmla="*/ 134 h 301"/>
                <a:gd name="T40" fmla="*/ 7 w 123"/>
                <a:gd name="T41" fmla="*/ 103 h 301"/>
                <a:gd name="T42" fmla="*/ 15 w 123"/>
                <a:gd name="T43" fmla="*/ 78 h 301"/>
                <a:gd name="T44" fmla="*/ 20 w 123"/>
                <a:gd name="T45" fmla="*/ 53 h 301"/>
                <a:gd name="T46" fmla="*/ 24 w 123"/>
                <a:gd name="T47" fmla="*/ 27 h 301"/>
                <a:gd name="T48" fmla="*/ 31 w 123"/>
                <a:gd name="T49" fmla="*/ 0 h 301"/>
                <a:gd name="T50" fmla="*/ 42 w 123"/>
                <a:gd name="T51" fmla="*/ 24 h 301"/>
                <a:gd name="T52" fmla="*/ 45 w 123"/>
                <a:gd name="T53" fmla="*/ 49 h 301"/>
                <a:gd name="T54" fmla="*/ 45 w 123"/>
                <a:gd name="T55" fmla="*/ 76 h 301"/>
                <a:gd name="T56" fmla="*/ 45 w 123"/>
                <a:gd name="T57" fmla="*/ 102 h 301"/>
                <a:gd name="T58" fmla="*/ 44 w 123"/>
                <a:gd name="T59" fmla="*/ 125 h 301"/>
                <a:gd name="T60" fmla="*/ 49 w 123"/>
                <a:gd name="T61" fmla="*/ 149 h 301"/>
                <a:gd name="T62" fmla="*/ 60 w 123"/>
                <a:gd name="T63" fmla="*/ 169 h 301"/>
                <a:gd name="T64" fmla="*/ 80 w 123"/>
                <a:gd name="T65" fmla="*/ 187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3" h="301">
                  <a:moveTo>
                    <a:pt x="80" y="187"/>
                  </a:moveTo>
                  <a:lnTo>
                    <a:pt x="87" y="197"/>
                  </a:lnTo>
                  <a:lnTo>
                    <a:pt x="96" y="207"/>
                  </a:lnTo>
                  <a:lnTo>
                    <a:pt x="105" y="216"/>
                  </a:lnTo>
                  <a:lnTo>
                    <a:pt x="114" y="226"/>
                  </a:lnTo>
                  <a:lnTo>
                    <a:pt x="120" y="237"/>
                  </a:lnTo>
                  <a:lnTo>
                    <a:pt x="123" y="248"/>
                  </a:lnTo>
                  <a:lnTo>
                    <a:pt x="123" y="261"/>
                  </a:lnTo>
                  <a:lnTo>
                    <a:pt x="120" y="273"/>
                  </a:lnTo>
                  <a:lnTo>
                    <a:pt x="118" y="279"/>
                  </a:lnTo>
                  <a:lnTo>
                    <a:pt x="116" y="286"/>
                  </a:lnTo>
                  <a:lnTo>
                    <a:pt x="112" y="295"/>
                  </a:lnTo>
                  <a:lnTo>
                    <a:pt x="110" y="301"/>
                  </a:lnTo>
                  <a:lnTo>
                    <a:pt x="92" y="279"/>
                  </a:lnTo>
                  <a:lnTo>
                    <a:pt x="73" y="257"/>
                  </a:lnTo>
                  <a:lnTo>
                    <a:pt x="51" y="235"/>
                  </a:lnTo>
                  <a:lnTo>
                    <a:pt x="29" y="212"/>
                  </a:lnTo>
                  <a:lnTo>
                    <a:pt x="13" y="188"/>
                  </a:lnTo>
                  <a:lnTo>
                    <a:pt x="2" y="161"/>
                  </a:lnTo>
                  <a:lnTo>
                    <a:pt x="0" y="134"/>
                  </a:lnTo>
                  <a:lnTo>
                    <a:pt x="7" y="103"/>
                  </a:lnTo>
                  <a:lnTo>
                    <a:pt x="15" y="78"/>
                  </a:lnTo>
                  <a:lnTo>
                    <a:pt x="20" y="53"/>
                  </a:lnTo>
                  <a:lnTo>
                    <a:pt x="24" y="27"/>
                  </a:lnTo>
                  <a:lnTo>
                    <a:pt x="31" y="0"/>
                  </a:lnTo>
                  <a:lnTo>
                    <a:pt x="42" y="24"/>
                  </a:lnTo>
                  <a:lnTo>
                    <a:pt x="45" y="49"/>
                  </a:lnTo>
                  <a:lnTo>
                    <a:pt x="45" y="76"/>
                  </a:lnTo>
                  <a:lnTo>
                    <a:pt x="45" y="102"/>
                  </a:lnTo>
                  <a:lnTo>
                    <a:pt x="44" y="125"/>
                  </a:lnTo>
                  <a:lnTo>
                    <a:pt x="49" y="149"/>
                  </a:lnTo>
                  <a:lnTo>
                    <a:pt x="60" y="169"/>
                  </a:lnTo>
                  <a:lnTo>
                    <a:pt x="80" y="187"/>
                  </a:lnTo>
                  <a:close/>
                </a:path>
              </a:pathLst>
            </a:custGeom>
            <a:solidFill>
              <a:srgbClr val="4F21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77" name="Freeform 25">
              <a:extLst>
                <a:ext uri="{FF2B5EF4-FFF2-40B4-BE49-F238E27FC236}">
                  <a16:creationId xmlns:a16="http://schemas.microsoft.com/office/drawing/2014/main" id="{D3EE3053-A6A6-08B4-EF8A-615C2B6EB459}"/>
                </a:ext>
              </a:extLst>
            </p:cNvPr>
            <p:cNvSpPr>
              <a:spLocks/>
            </p:cNvSpPr>
            <p:nvPr/>
          </p:nvSpPr>
          <p:spPr bwMode="auto">
            <a:xfrm>
              <a:off x="4664" y="1831"/>
              <a:ext cx="94" cy="180"/>
            </a:xfrm>
            <a:custGeom>
              <a:avLst/>
              <a:gdLst>
                <a:gd name="T0" fmla="*/ 156 w 188"/>
                <a:gd name="T1" fmla="*/ 155 h 360"/>
                <a:gd name="T2" fmla="*/ 156 w 188"/>
                <a:gd name="T3" fmla="*/ 192 h 360"/>
                <a:gd name="T4" fmla="*/ 163 w 188"/>
                <a:gd name="T5" fmla="*/ 230 h 360"/>
                <a:gd name="T6" fmla="*/ 174 w 188"/>
                <a:gd name="T7" fmla="*/ 266 h 360"/>
                <a:gd name="T8" fmla="*/ 188 w 188"/>
                <a:gd name="T9" fmla="*/ 298 h 360"/>
                <a:gd name="T10" fmla="*/ 175 w 188"/>
                <a:gd name="T11" fmla="*/ 295 h 360"/>
                <a:gd name="T12" fmla="*/ 163 w 188"/>
                <a:gd name="T13" fmla="*/ 291 h 360"/>
                <a:gd name="T14" fmla="*/ 152 w 188"/>
                <a:gd name="T15" fmla="*/ 291 h 360"/>
                <a:gd name="T16" fmla="*/ 141 w 188"/>
                <a:gd name="T17" fmla="*/ 291 h 360"/>
                <a:gd name="T18" fmla="*/ 130 w 188"/>
                <a:gd name="T19" fmla="*/ 293 h 360"/>
                <a:gd name="T20" fmla="*/ 119 w 188"/>
                <a:gd name="T21" fmla="*/ 297 h 360"/>
                <a:gd name="T22" fmla="*/ 110 w 188"/>
                <a:gd name="T23" fmla="*/ 304 h 360"/>
                <a:gd name="T24" fmla="*/ 101 w 188"/>
                <a:gd name="T25" fmla="*/ 311 h 360"/>
                <a:gd name="T26" fmla="*/ 69 w 188"/>
                <a:gd name="T27" fmla="*/ 360 h 360"/>
                <a:gd name="T28" fmla="*/ 62 w 188"/>
                <a:gd name="T29" fmla="*/ 347 h 360"/>
                <a:gd name="T30" fmla="*/ 60 w 188"/>
                <a:gd name="T31" fmla="*/ 327 h 360"/>
                <a:gd name="T32" fmla="*/ 62 w 188"/>
                <a:gd name="T33" fmla="*/ 304 h 360"/>
                <a:gd name="T34" fmla="*/ 67 w 188"/>
                <a:gd name="T35" fmla="*/ 284 h 360"/>
                <a:gd name="T36" fmla="*/ 74 w 188"/>
                <a:gd name="T37" fmla="*/ 259 h 360"/>
                <a:gd name="T38" fmla="*/ 72 w 188"/>
                <a:gd name="T39" fmla="*/ 237 h 360"/>
                <a:gd name="T40" fmla="*/ 63 w 188"/>
                <a:gd name="T41" fmla="*/ 217 h 360"/>
                <a:gd name="T42" fmla="*/ 49 w 188"/>
                <a:gd name="T43" fmla="*/ 197 h 360"/>
                <a:gd name="T44" fmla="*/ 33 w 188"/>
                <a:gd name="T45" fmla="*/ 179 h 360"/>
                <a:gd name="T46" fmla="*/ 18 w 188"/>
                <a:gd name="T47" fmla="*/ 159 h 360"/>
                <a:gd name="T48" fmla="*/ 6 w 188"/>
                <a:gd name="T49" fmla="*/ 137 h 360"/>
                <a:gd name="T50" fmla="*/ 0 w 188"/>
                <a:gd name="T51" fmla="*/ 116 h 360"/>
                <a:gd name="T52" fmla="*/ 0 w 188"/>
                <a:gd name="T53" fmla="*/ 90 h 360"/>
                <a:gd name="T54" fmla="*/ 4 w 188"/>
                <a:gd name="T55" fmla="*/ 65 h 360"/>
                <a:gd name="T56" fmla="*/ 6 w 188"/>
                <a:gd name="T57" fmla="*/ 42 h 360"/>
                <a:gd name="T58" fmla="*/ 0 w 188"/>
                <a:gd name="T59" fmla="*/ 16 h 360"/>
                <a:gd name="T60" fmla="*/ 27 w 188"/>
                <a:gd name="T61" fmla="*/ 52 h 360"/>
                <a:gd name="T62" fmla="*/ 51 w 188"/>
                <a:gd name="T63" fmla="*/ 83 h 360"/>
                <a:gd name="T64" fmla="*/ 69 w 188"/>
                <a:gd name="T65" fmla="*/ 108 h 360"/>
                <a:gd name="T66" fmla="*/ 83 w 188"/>
                <a:gd name="T67" fmla="*/ 128 h 360"/>
                <a:gd name="T68" fmla="*/ 94 w 188"/>
                <a:gd name="T69" fmla="*/ 146 h 360"/>
                <a:gd name="T70" fmla="*/ 103 w 188"/>
                <a:gd name="T71" fmla="*/ 157 h 360"/>
                <a:gd name="T72" fmla="*/ 107 w 188"/>
                <a:gd name="T73" fmla="*/ 165 h 360"/>
                <a:gd name="T74" fmla="*/ 109 w 188"/>
                <a:gd name="T75" fmla="*/ 166 h 360"/>
                <a:gd name="T76" fmla="*/ 105 w 188"/>
                <a:gd name="T77" fmla="*/ 145 h 360"/>
                <a:gd name="T78" fmla="*/ 98 w 188"/>
                <a:gd name="T79" fmla="*/ 121 h 360"/>
                <a:gd name="T80" fmla="*/ 87 w 188"/>
                <a:gd name="T81" fmla="*/ 98 h 360"/>
                <a:gd name="T82" fmla="*/ 74 w 188"/>
                <a:gd name="T83" fmla="*/ 74 h 360"/>
                <a:gd name="T84" fmla="*/ 60 w 188"/>
                <a:gd name="T85" fmla="*/ 52 h 360"/>
                <a:gd name="T86" fmla="*/ 42 w 188"/>
                <a:gd name="T87" fmla="*/ 33 h 360"/>
                <a:gd name="T88" fmla="*/ 24 w 188"/>
                <a:gd name="T89" fmla="*/ 14 h 360"/>
                <a:gd name="T90" fmla="*/ 6 w 188"/>
                <a:gd name="T91" fmla="*/ 0 h 360"/>
                <a:gd name="T92" fmla="*/ 31 w 188"/>
                <a:gd name="T93" fmla="*/ 7 h 360"/>
                <a:gd name="T94" fmla="*/ 56 w 188"/>
                <a:gd name="T95" fmla="*/ 20 h 360"/>
                <a:gd name="T96" fmla="*/ 80 w 188"/>
                <a:gd name="T97" fmla="*/ 38 h 360"/>
                <a:gd name="T98" fmla="*/ 103 w 188"/>
                <a:gd name="T99" fmla="*/ 58 h 360"/>
                <a:gd name="T100" fmla="*/ 121 w 188"/>
                <a:gd name="T101" fmla="*/ 80 h 360"/>
                <a:gd name="T102" fmla="*/ 137 w 188"/>
                <a:gd name="T103" fmla="*/ 105 h 360"/>
                <a:gd name="T104" fmla="*/ 148 w 188"/>
                <a:gd name="T105" fmla="*/ 130 h 360"/>
                <a:gd name="T106" fmla="*/ 156 w 188"/>
                <a:gd name="T107" fmla="*/ 155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8" h="360">
                  <a:moveTo>
                    <a:pt x="156" y="155"/>
                  </a:moveTo>
                  <a:lnTo>
                    <a:pt x="156" y="192"/>
                  </a:lnTo>
                  <a:lnTo>
                    <a:pt x="163" y="230"/>
                  </a:lnTo>
                  <a:lnTo>
                    <a:pt x="174" y="266"/>
                  </a:lnTo>
                  <a:lnTo>
                    <a:pt x="188" y="298"/>
                  </a:lnTo>
                  <a:lnTo>
                    <a:pt x="175" y="295"/>
                  </a:lnTo>
                  <a:lnTo>
                    <a:pt x="163" y="291"/>
                  </a:lnTo>
                  <a:lnTo>
                    <a:pt x="152" y="291"/>
                  </a:lnTo>
                  <a:lnTo>
                    <a:pt x="141" y="291"/>
                  </a:lnTo>
                  <a:lnTo>
                    <a:pt x="130" y="293"/>
                  </a:lnTo>
                  <a:lnTo>
                    <a:pt x="119" y="297"/>
                  </a:lnTo>
                  <a:lnTo>
                    <a:pt x="110" y="304"/>
                  </a:lnTo>
                  <a:lnTo>
                    <a:pt x="101" y="311"/>
                  </a:lnTo>
                  <a:lnTo>
                    <a:pt x="69" y="360"/>
                  </a:lnTo>
                  <a:lnTo>
                    <a:pt x="62" y="347"/>
                  </a:lnTo>
                  <a:lnTo>
                    <a:pt x="60" y="327"/>
                  </a:lnTo>
                  <a:lnTo>
                    <a:pt x="62" y="304"/>
                  </a:lnTo>
                  <a:lnTo>
                    <a:pt x="67" y="284"/>
                  </a:lnTo>
                  <a:lnTo>
                    <a:pt x="74" y="259"/>
                  </a:lnTo>
                  <a:lnTo>
                    <a:pt x="72" y="237"/>
                  </a:lnTo>
                  <a:lnTo>
                    <a:pt x="63" y="217"/>
                  </a:lnTo>
                  <a:lnTo>
                    <a:pt x="49" y="197"/>
                  </a:lnTo>
                  <a:lnTo>
                    <a:pt x="33" y="179"/>
                  </a:lnTo>
                  <a:lnTo>
                    <a:pt x="18" y="159"/>
                  </a:lnTo>
                  <a:lnTo>
                    <a:pt x="6" y="137"/>
                  </a:lnTo>
                  <a:lnTo>
                    <a:pt x="0" y="116"/>
                  </a:lnTo>
                  <a:lnTo>
                    <a:pt x="0" y="90"/>
                  </a:lnTo>
                  <a:lnTo>
                    <a:pt x="4" y="65"/>
                  </a:lnTo>
                  <a:lnTo>
                    <a:pt x="6" y="42"/>
                  </a:lnTo>
                  <a:lnTo>
                    <a:pt x="0" y="16"/>
                  </a:lnTo>
                  <a:lnTo>
                    <a:pt x="27" y="52"/>
                  </a:lnTo>
                  <a:lnTo>
                    <a:pt x="51" y="83"/>
                  </a:lnTo>
                  <a:lnTo>
                    <a:pt x="69" y="108"/>
                  </a:lnTo>
                  <a:lnTo>
                    <a:pt x="83" y="128"/>
                  </a:lnTo>
                  <a:lnTo>
                    <a:pt x="94" y="146"/>
                  </a:lnTo>
                  <a:lnTo>
                    <a:pt x="103" y="157"/>
                  </a:lnTo>
                  <a:lnTo>
                    <a:pt x="107" y="165"/>
                  </a:lnTo>
                  <a:lnTo>
                    <a:pt x="109" y="166"/>
                  </a:lnTo>
                  <a:lnTo>
                    <a:pt x="105" y="145"/>
                  </a:lnTo>
                  <a:lnTo>
                    <a:pt x="98" y="121"/>
                  </a:lnTo>
                  <a:lnTo>
                    <a:pt x="87" y="98"/>
                  </a:lnTo>
                  <a:lnTo>
                    <a:pt x="74" y="74"/>
                  </a:lnTo>
                  <a:lnTo>
                    <a:pt x="60" y="52"/>
                  </a:lnTo>
                  <a:lnTo>
                    <a:pt x="42" y="33"/>
                  </a:lnTo>
                  <a:lnTo>
                    <a:pt x="24" y="14"/>
                  </a:lnTo>
                  <a:lnTo>
                    <a:pt x="6" y="0"/>
                  </a:lnTo>
                  <a:lnTo>
                    <a:pt x="31" y="7"/>
                  </a:lnTo>
                  <a:lnTo>
                    <a:pt x="56" y="20"/>
                  </a:lnTo>
                  <a:lnTo>
                    <a:pt x="80" y="38"/>
                  </a:lnTo>
                  <a:lnTo>
                    <a:pt x="103" y="58"/>
                  </a:lnTo>
                  <a:lnTo>
                    <a:pt x="121" y="80"/>
                  </a:lnTo>
                  <a:lnTo>
                    <a:pt x="137" y="105"/>
                  </a:lnTo>
                  <a:lnTo>
                    <a:pt x="148" y="130"/>
                  </a:lnTo>
                  <a:lnTo>
                    <a:pt x="156" y="155"/>
                  </a:lnTo>
                  <a:close/>
                </a:path>
              </a:pathLst>
            </a:custGeom>
            <a:solidFill>
              <a:srgbClr val="4F21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78" name="Freeform 26">
              <a:extLst>
                <a:ext uri="{FF2B5EF4-FFF2-40B4-BE49-F238E27FC236}">
                  <a16:creationId xmlns:a16="http://schemas.microsoft.com/office/drawing/2014/main" id="{FCCEA60F-3D62-7CDB-7523-E30095FFB509}"/>
                </a:ext>
              </a:extLst>
            </p:cNvPr>
            <p:cNvSpPr>
              <a:spLocks/>
            </p:cNvSpPr>
            <p:nvPr/>
          </p:nvSpPr>
          <p:spPr bwMode="auto">
            <a:xfrm>
              <a:off x="4361" y="1845"/>
              <a:ext cx="402" cy="636"/>
            </a:xfrm>
            <a:custGeom>
              <a:avLst/>
              <a:gdLst>
                <a:gd name="T0" fmla="*/ 290 w 803"/>
                <a:gd name="T1" fmla="*/ 946 h 1271"/>
                <a:gd name="T2" fmla="*/ 248 w 803"/>
                <a:gd name="T3" fmla="*/ 915 h 1271"/>
                <a:gd name="T4" fmla="*/ 158 w 803"/>
                <a:gd name="T5" fmla="*/ 801 h 1271"/>
                <a:gd name="T6" fmla="*/ 73 w 803"/>
                <a:gd name="T7" fmla="*/ 635 h 1271"/>
                <a:gd name="T8" fmla="*/ 62 w 803"/>
                <a:gd name="T9" fmla="*/ 503 h 1271"/>
                <a:gd name="T10" fmla="*/ 76 w 803"/>
                <a:gd name="T11" fmla="*/ 474 h 1271"/>
                <a:gd name="T12" fmla="*/ 105 w 803"/>
                <a:gd name="T13" fmla="*/ 461 h 1271"/>
                <a:gd name="T14" fmla="*/ 105 w 803"/>
                <a:gd name="T15" fmla="*/ 425 h 1271"/>
                <a:gd name="T16" fmla="*/ 129 w 803"/>
                <a:gd name="T17" fmla="*/ 416 h 1271"/>
                <a:gd name="T18" fmla="*/ 145 w 803"/>
                <a:gd name="T19" fmla="*/ 445 h 1271"/>
                <a:gd name="T20" fmla="*/ 167 w 803"/>
                <a:gd name="T21" fmla="*/ 430 h 1271"/>
                <a:gd name="T22" fmla="*/ 170 w 803"/>
                <a:gd name="T23" fmla="*/ 456 h 1271"/>
                <a:gd name="T24" fmla="*/ 199 w 803"/>
                <a:gd name="T25" fmla="*/ 479 h 1271"/>
                <a:gd name="T26" fmla="*/ 217 w 803"/>
                <a:gd name="T27" fmla="*/ 443 h 1271"/>
                <a:gd name="T28" fmla="*/ 187 w 803"/>
                <a:gd name="T29" fmla="*/ 394 h 1271"/>
                <a:gd name="T30" fmla="*/ 165 w 803"/>
                <a:gd name="T31" fmla="*/ 333 h 1271"/>
                <a:gd name="T32" fmla="*/ 111 w 803"/>
                <a:gd name="T33" fmla="*/ 320 h 1271"/>
                <a:gd name="T34" fmla="*/ 60 w 803"/>
                <a:gd name="T35" fmla="*/ 331 h 1271"/>
                <a:gd name="T36" fmla="*/ 13 w 803"/>
                <a:gd name="T37" fmla="*/ 343 h 1271"/>
                <a:gd name="T38" fmla="*/ 10 w 803"/>
                <a:gd name="T39" fmla="*/ 186 h 1271"/>
                <a:gd name="T40" fmla="*/ 102 w 803"/>
                <a:gd name="T41" fmla="*/ 79 h 1271"/>
                <a:gd name="T42" fmla="*/ 241 w 803"/>
                <a:gd name="T43" fmla="*/ 58 h 1271"/>
                <a:gd name="T44" fmla="*/ 400 w 803"/>
                <a:gd name="T45" fmla="*/ 32 h 1271"/>
                <a:gd name="T46" fmla="*/ 523 w 803"/>
                <a:gd name="T47" fmla="*/ 2 h 1271"/>
                <a:gd name="T48" fmla="*/ 514 w 803"/>
                <a:gd name="T49" fmla="*/ 121 h 1271"/>
                <a:gd name="T50" fmla="*/ 588 w 803"/>
                <a:gd name="T51" fmla="*/ 221 h 1271"/>
                <a:gd name="T52" fmla="*/ 642 w 803"/>
                <a:gd name="T53" fmla="*/ 311 h 1271"/>
                <a:gd name="T54" fmla="*/ 659 w 803"/>
                <a:gd name="T55" fmla="*/ 369 h 1271"/>
                <a:gd name="T56" fmla="*/ 696 w 803"/>
                <a:gd name="T57" fmla="*/ 354 h 1271"/>
                <a:gd name="T58" fmla="*/ 738 w 803"/>
                <a:gd name="T59" fmla="*/ 293 h 1271"/>
                <a:gd name="T60" fmla="*/ 780 w 803"/>
                <a:gd name="T61" fmla="*/ 295 h 1271"/>
                <a:gd name="T62" fmla="*/ 787 w 803"/>
                <a:gd name="T63" fmla="*/ 414 h 1271"/>
                <a:gd name="T64" fmla="*/ 758 w 803"/>
                <a:gd name="T65" fmla="*/ 553 h 1271"/>
                <a:gd name="T66" fmla="*/ 704 w 803"/>
                <a:gd name="T67" fmla="*/ 555 h 1271"/>
                <a:gd name="T68" fmla="*/ 687 w 803"/>
                <a:gd name="T69" fmla="*/ 600 h 1271"/>
                <a:gd name="T70" fmla="*/ 715 w 803"/>
                <a:gd name="T71" fmla="*/ 602 h 1271"/>
                <a:gd name="T72" fmla="*/ 706 w 803"/>
                <a:gd name="T73" fmla="*/ 636 h 1271"/>
                <a:gd name="T74" fmla="*/ 686 w 803"/>
                <a:gd name="T75" fmla="*/ 768 h 1271"/>
                <a:gd name="T76" fmla="*/ 637 w 803"/>
                <a:gd name="T77" fmla="*/ 919 h 1271"/>
                <a:gd name="T78" fmla="*/ 474 w 803"/>
                <a:gd name="T79" fmla="*/ 1179 h 1271"/>
                <a:gd name="T80" fmla="*/ 443 w 803"/>
                <a:gd name="T81" fmla="*/ 1222 h 1271"/>
                <a:gd name="T82" fmla="*/ 456 w 803"/>
                <a:gd name="T83" fmla="*/ 1105 h 1271"/>
                <a:gd name="T84" fmla="*/ 411 w 803"/>
                <a:gd name="T85" fmla="*/ 1013 h 1271"/>
                <a:gd name="T86" fmla="*/ 420 w 803"/>
                <a:gd name="T87" fmla="*/ 976 h 1271"/>
                <a:gd name="T88" fmla="*/ 463 w 803"/>
                <a:gd name="T89" fmla="*/ 955 h 1271"/>
                <a:gd name="T90" fmla="*/ 481 w 803"/>
                <a:gd name="T91" fmla="*/ 928 h 1271"/>
                <a:gd name="T92" fmla="*/ 452 w 803"/>
                <a:gd name="T93" fmla="*/ 933 h 1271"/>
                <a:gd name="T94" fmla="*/ 411 w 803"/>
                <a:gd name="T95" fmla="*/ 951 h 1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3" h="1271">
                  <a:moveTo>
                    <a:pt x="353" y="951"/>
                  </a:moveTo>
                  <a:lnTo>
                    <a:pt x="330" y="953"/>
                  </a:lnTo>
                  <a:lnTo>
                    <a:pt x="308" y="951"/>
                  </a:lnTo>
                  <a:lnTo>
                    <a:pt x="290" y="946"/>
                  </a:lnTo>
                  <a:lnTo>
                    <a:pt x="275" y="937"/>
                  </a:lnTo>
                  <a:lnTo>
                    <a:pt x="263" y="929"/>
                  </a:lnTo>
                  <a:lnTo>
                    <a:pt x="254" y="920"/>
                  </a:lnTo>
                  <a:lnTo>
                    <a:pt x="248" y="915"/>
                  </a:lnTo>
                  <a:lnTo>
                    <a:pt x="246" y="913"/>
                  </a:lnTo>
                  <a:lnTo>
                    <a:pt x="217" y="875"/>
                  </a:lnTo>
                  <a:lnTo>
                    <a:pt x="187" y="839"/>
                  </a:lnTo>
                  <a:lnTo>
                    <a:pt x="158" y="801"/>
                  </a:lnTo>
                  <a:lnTo>
                    <a:pt x="131" y="761"/>
                  </a:lnTo>
                  <a:lnTo>
                    <a:pt x="107" y="721"/>
                  </a:lnTo>
                  <a:lnTo>
                    <a:pt x="87" y="680"/>
                  </a:lnTo>
                  <a:lnTo>
                    <a:pt x="73" y="635"/>
                  </a:lnTo>
                  <a:lnTo>
                    <a:pt x="66" y="588"/>
                  </a:lnTo>
                  <a:lnTo>
                    <a:pt x="66" y="560"/>
                  </a:lnTo>
                  <a:lnTo>
                    <a:pt x="66" y="532"/>
                  </a:lnTo>
                  <a:lnTo>
                    <a:pt x="62" y="503"/>
                  </a:lnTo>
                  <a:lnTo>
                    <a:pt x="53" y="477"/>
                  </a:lnTo>
                  <a:lnTo>
                    <a:pt x="60" y="476"/>
                  </a:lnTo>
                  <a:lnTo>
                    <a:pt x="69" y="476"/>
                  </a:lnTo>
                  <a:lnTo>
                    <a:pt x="76" y="474"/>
                  </a:lnTo>
                  <a:lnTo>
                    <a:pt x="85" y="472"/>
                  </a:lnTo>
                  <a:lnTo>
                    <a:pt x="93" y="468"/>
                  </a:lnTo>
                  <a:lnTo>
                    <a:pt x="100" y="465"/>
                  </a:lnTo>
                  <a:lnTo>
                    <a:pt x="105" y="461"/>
                  </a:lnTo>
                  <a:lnTo>
                    <a:pt x="109" y="454"/>
                  </a:lnTo>
                  <a:lnTo>
                    <a:pt x="111" y="445"/>
                  </a:lnTo>
                  <a:lnTo>
                    <a:pt x="109" y="434"/>
                  </a:lnTo>
                  <a:lnTo>
                    <a:pt x="105" y="425"/>
                  </a:lnTo>
                  <a:lnTo>
                    <a:pt x="100" y="418"/>
                  </a:lnTo>
                  <a:lnTo>
                    <a:pt x="109" y="414"/>
                  </a:lnTo>
                  <a:lnTo>
                    <a:pt x="120" y="412"/>
                  </a:lnTo>
                  <a:lnTo>
                    <a:pt x="129" y="416"/>
                  </a:lnTo>
                  <a:lnTo>
                    <a:pt x="136" y="427"/>
                  </a:lnTo>
                  <a:lnTo>
                    <a:pt x="134" y="432"/>
                  </a:lnTo>
                  <a:lnTo>
                    <a:pt x="138" y="439"/>
                  </a:lnTo>
                  <a:lnTo>
                    <a:pt x="145" y="445"/>
                  </a:lnTo>
                  <a:lnTo>
                    <a:pt x="152" y="448"/>
                  </a:lnTo>
                  <a:lnTo>
                    <a:pt x="161" y="447"/>
                  </a:lnTo>
                  <a:lnTo>
                    <a:pt x="165" y="439"/>
                  </a:lnTo>
                  <a:lnTo>
                    <a:pt x="167" y="430"/>
                  </a:lnTo>
                  <a:lnTo>
                    <a:pt x="172" y="423"/>
                  </a:lnTo>
                  <a:lnTo>
                    <a:pt x="174" y="436"/>
                  </a:lnTo>
                  <a:lnTo>
                    <a:pt x="169" y="447"/>
                  </a:lnTo>
                  <a:lnTo>
                    <a:pt x="170" y="456"/>
                  </a:lnTo>
                  <a:lnTo>
                    <a:pt x="185" y="456"/>
                  </a:lnTo>
                  <a:lnTo>
                    <a:pt x="187" y="465"/>
                  </a:lnTo>
                  <a:lnTo>
                    <a:pt x="192" y="474"/>
                  </a:lnTo>
                  <a:lnTo>
                    <a:pt x="199" y="479"/>
                  </a:lnTo>
                  <a:lnTo>
                    <a:pt x="208" y="483"/>
                  </a:lnTo>
                  <a:lnTo>
                    <a:pt x="217" y="468"/>
                  </a:lnTo>
                  <a:lnTo>
                    <a:pt x="219" y="456"/>
                  </a:lnTo>
                  <a:lnTo>
                    <a:pt x="217" y="443"/>
                  </a:lnTo>
                  <a:lnTo>
                    <a:pt x="210" y="430"/>
                  </a:lnTo>
                  <a:lnTo>
                    <a:pt x="203" y="419"/>
                  </a:lnTo>
                  <a:lnTo>
                    <a:pt x="194" y="407"/>
                  </a:lnTo>
                  <a:lnTo>
                    <a:pt x="187" y="394"/>
                  </a:lnTo>
                  <a:lnTo>
                    <a:pt x="183" y="381"/>
                  </a:lnTo>
                  <a:lnTo>
                    <a:pt x="169" y="367"/>
                  </a:lnTo>
                  <a:lnTo>
                    <a:pt x="167" y="349"/>
                  </a:lnTo>
                  <a:lnTo>
                    <a:pt x="165" y="333"/>
                  </a:lnTo>
                  <a:lnTo>
                    <a:pt x="149" y="325"/>
                  </a:lnTo>
                  <a:lnTo>
                    <a:pt x="140" y="318"/>
                  </a:lnTo>
                  <a:lnTo>
                    <a:pt x="125" y="318"/>
                  </a:lnTo>
                  <a:lnTo>
                    <a:pt x="111" y="320"/>
                  </a:lnTo>
                  <a:lnTo>
                    <a:pt x="96" y="322"/>
                  </a:lnTo>
                  <a:lnTo>
                    <a:pt x="85" y="327"/>
                  </a:lnTo>
                  <a:lnTo>
                    <a:pt x="73" y="329"/>
                  </a:lnTo>
                  <a:lnTo>
                    <a:pt x="60" y="331"/>
                  </a:lnTo>
                  <a:lnTo>
                    <a:pt x="47" y="333"/>
                  </a:lnTo>
                  <a:lnTo>
                    <a:pt x="37" y="334"/>
                  </a:lnTo>
                  <a:lnTo>
                    <a:pt x="24" y="338"/>
                  </a:lnTo>
                  <a:lnTo>
                    <a:pt x="13" y="343"/>
                  </a:lnTo>
                  <a:lnTo>
                    <a:pt x="4" y="353"/>
                  </a:lnTo>
                  <a:lnTo>
                    <a:pt x="0" y="298"/>
                  </a:lnTo>
                  <a:lnTo>
                    <a:pt x="2" y="242"/>
                  </a:lnTo>
                  <a:lnTo>
                    <a:pt x="10" y="186"/>
                  </a:lnTo>
                  <a:lnTo>
                    <a:pt x="20" y="132"/>
                  </a:lnTo>
                  <a:lnTo>
                    <a:pt x="46" y="105"/>
                  </a:lnTo>
                  <a:lnTo>
                    <a:pt x="73" y="89"/>
                  </a:lnTo>
                  <a:lnTo>
                    <a:pt x="102" y="79"/>
                  </a:lnTo>
                  <a:lnTo>
                    <a:pt x="134" y="74"/>
                  </a:lnTo>
                  <a:lnTo>
                    <a:pt x="169" y="70"/>
                  </a:lnTo>
                  <a:lnTo>
                    <a:pt x="203" y="65"/>
                  </a:lnTo>
                  <a:lnTo>
                    <a:pt x="241" y="58"/>
                  </a:lnTo>
                  <a:lnTo>
                    <a:pt x="277" y="43"/>
                  </a:lnTo>
                  <a:lnTo>
                    <a:pt x="317" y="43"/>
                  </a:lnTo>
                  <a:lnTo>
                    <a:pt x="358" y="40"/>
                  </a:lnTo>
                  <a:lnTo>
                    <a:pt x="400" y="32"/>
                  </a:lnTo>
                  <a:lnTo>
                    <a:pt x="442" y="23"/>
                  </a:lnTo>
                  <a:lnTo>
                    <a:pt x="476" y="16"/>
                  </a:lnTo>
                  <a:lnTo>
                    <a:pt x="505" y="7"/>
                  </a:lnTo>
                  <a:lnTo>
                    <a:pt x="523" y="2"/>
                  </a:lnTo>
                  <a:lnTo>
                    <a:pt x="530" y="0"/>
                  </a:lnTo>
                  <a:lnTo>
                    <a:pt x="516" y="38"/>
                  </a:lnTo>
                  <a:lnTo>
                    <a:pt x="510" y="79"/>
                  </a:lnTo>
                  <a:lnTo>
                    <a:pt x="514" y="121"/>
                  </a:lnTo>
                  <a:lnTo>
                    <a:pt x="530" y="157"/>
                  </a:lnTo>
                  <a:lnTo>
                    <a:pt x="548" y="179"/>
                  </a:lnTo>
                  <a:lnTo>
                    <a:pt x="568" y="199"/>
                  </a:lnTo>
                  <a:lnTo>
                    <a:pt x="588" y="221"/>
                  </a:lnTo>
                  <a:lnTo>
                    <a:pt x="606" y="242"/>
                  </a:lnTo>
                  <a:lnTo>
                    <a:pt x="622" y="264"/>
                  </a:lnTo>
                  <a:lnTo>
                    <a:pt x="635" y="287"/>
                  </a:lnTo>
                  <a:lnTo>
                    <a:pt x="642" y="311"/>
                  </a:lnTo>
                  <a:lnTo>
                    <a:pt x="644" y="338"/>
                  </a:lnTo>
                  <a:lnTo>
                    <a:pt x="648" y="347"/>
                  </a:lnTo>
                  <a:lnTo>
                    <a:pt x="653" y="358"/>
                  </a:lnTo>
                  <a:lnTo>
                    <a:pt x="659" y="369"/>
                  </a:lnTo>
                  <a:lnTo>
                    <a:pt x="668" y="376"/>
                  </a:lnTo>
                  <a:lnTo>
                    <a:pt x="677" y="376"/>
                  </a:lnTo>
                  <a:lnTo>
                    <a:pt x="687" y="369"/>
                  </a:lnTo>
                  <a:lnTo>
                    <a:pt x="696" y="354"/>
                  </a:lnTo>
                  <a:lnTo>
                    <a:pt x="707" y="338"/>
                  </a:lnTo>
                  <a:lnTo>
                    <a:pt x="718" y="320"/>
                  </a:lnTo>
                  <a:lnTo>
                    <a:pt x="727" y="304"/>
                  </a:lnTo>
                  <a:lnTo>
                    <a:pt x="738" y="293"/>
                  </a:lnTo>
                  <a:lnTo>
                    <a:pt x="747" y="287"/>
                  </a:lnTo>
                  <a:lnTo>
                    <a:pt x="758" y="284"/>
                  </a:lnTo>
                  <a:lnTo>
                    <a:pt x="769" y="287"/>
                  </a:lnTo>
                  <a:lnTo>
                    <a:pt x="780" y="295"/>
                  </a:lnTo>
                  <a:lnTo>
                    <a:pt x="789" y="302"/>
                  </a:lnTo>
                  <a:lnTo>
                    <a:pt x="803" y="336"/>
                  </a:lnTo>
                  <a:lnTo>
                    <a:pt x="800" y="376"/>
                  </a:lnTo>
                  <a:lnTo>
                    <a:pt x="787" y="414"/>
                  </a:lnTo>
                  <a:lnTo>
                    <a:pt x="776" y="450"/>
                  </a:lnTo>
                  <a:lnTo>
                    <a:pt x="772" y="485"/>
                  </a:lnTo>
                  <a:lnTo>
                    <a:pt x="767" y="521"/>
                  </a:lnTo>
                  <a:lnTo>
                    <a:pt x="758" y="553"/>
                  </a:lnTo>
                  <a:lnTo>
                    <a:pt x="736" y="580"/>
                  </a:lnTo>
                  <a:lnTo>
                    <a:pt x="722" y="579"/>
                  </a:lnTo>
                  <a:lnTo>
                    <a:pt x="713" y="566"/>
                  </a:lnTo>
                  <a:lnTo>
                    <a:pt x="704" y="555"/>
                  </a:lnTo>
                  <a:lnTo>
                    <a:pt x="689" y="560"/>
                  </a:lnTo>
                  <a:lnTo>
                    <a:pt x="689" y="575"/>
                  </a:lnTo>
                  <a:lnTo>
                    <a:pt x="687" y="589"/>
                  </a:lnTo>
                  <a:lnTo>
                    <a:pt x="687" y="600"/>
                  </a:lnTo>
                  <a:lnTo>
                    <a:pt x="700" y="608"/>
                  </a:lnTo>
                  <a:lnTo>
                    <a:pt x="707" y="597"/>
                  </a:lnTo>
                  <a:lnTo>
                    <a:pt x="715" y="597"/>
                  </a:lnTo>
                  <a:lnTo>
                    <a:pt x="715" y="602"/>
                  </a:lnTo>
                  <a:lnTo>
                    <a:pt x="711" y="608"/>
                  </a:lnTo>
                  <a:lnTo>
                    <a:pt x="709" y="617"/>
                  </a:lnTo>
                  <a:lnTo>
                    <a:pt x="707" y="627"/>
                  </a:lnTo>
                  <a:lnTo>
                    <a:pt x="706" y="636"/>
                  </a:lnTo>
                  <a:lnTo>
                    <a:pt x="704" y="647"/>
                  </a:lnTo>
                  <a:lnTo>
                    <a:pt x="695" y="687"/>
                  </a:lnTo>
                  <a:lnTo>
                    <a:pt x="689" y="729"/>
                  </a:lnTo>
                  <a:lnTo>
                    <a:pt x="686" y="768"/>
                  </a:lnTo>
                  <a:lnTo>
                    <a:pt x="680" y="808"/>
                  </a:lnTo>
                  <a:lnTo>
                    <a:pt x="671" y="848"/>
                  </a:lnTo>
                  <a:lnTo>
                    <a:pt x="659" y="884"/>
                  </a:lnTo>
                  <a:lnTo>
                    <a:pt x="637" y="919"/>
                  </a:lnTo>
                  <a:lnTo>
                    <a:pt x="608" y="949"/>
                  </a:lnTo>
                  <a:lnTo>
                    <a:pt x="485" y="1081"/>
                  </a:lnTo>
                  <a:lnTo>
                    <a:pt x="481" y="1130"/>
                  </a:lnTo>
                  <a:lnTo>
                    <a:pt x="474" y="1179"/>
                  </a:lnTo>
                  <a:lnTo>
                    <a:pt x="463" y="1226"/>
                  </a:lnTo>
                  <a:lnTo>
                    <a:pt x="451" y="1271"/>
                  </a:lnTo>
                  <a:lnTo>
                    <a:pt x="443" y="1248"/>
                  </a:lnTo>
                  <a:lnTo>
                    <a:pt x="443" y="1222"/>
                  </a:lnTo>
                  <a:lnTo>
                    <a:pt x="447" y="1193"/>
                  </a:lnTo>
                  <a:lnTo>
                    <a:pt x="452" y="1164"/>
                  </a:lnTo>
                  <a:lnTo>
                    <a:pt x="456" y="1134"/>
                  </a:lnTo>
                  <a:lnTo>
                    <a:pt x="456" y="1105"/>
                  </a:lnTo>
                  <a:lnTo>
                    <a:pt x="447" y="1078"/>
                  </a:lnTo>
                  <a:lnTo>
                    <a:pt x="429" y="1052"/>
                  </a:lnTo>
                  <a:lnTo>
                    <a:pt x="418" y="1032"/>
                  </a:lnTo>
                  <a:lnTo>
                    <a:pt x="411" y="1013"/>
                  </a:lnTo>
                  <a:lnTo>
                    <a:pt x="402" y="994"/>
                  </a:lnTo>
                  <a:lnTo>
                    <a:pt x="389" y="975"/>
                  </a:lnTo>
                  <a:lnTo>
                    <a:pt x="405" y="978"/>
                  </a:lnTo>
                  <a:lnTo>
                    <a:pt x="420" y="976"/>
                  </a:lnTo>
                  <a:lnTo>
                    <a:pt x="431" y="975"/>
                  </a:lnTo>
                  <a:lnTo>
                    <a:pt x="443" y="969"/>
                  </a:lnTo>
                  <a:lnTo>
                    <a:pt x="454" y="962"/>
                  </a:lnTo>
                  <a:lnTo>
                    <a:pt x="463" y="955"/>
                  </a:lnTo>
                  <a:lnTo>
                    <a:pt x="472" y="947"/>
                  </a:lnTo>
                  <a:lnTo>
                    <a:pt x="483" y="940"/>
                  </a:lnTo>
                  <a:lnTo>
                    <a:pt x="483" y="933"/>
                  </a:lnTo>
                  <a:lnTo>
                    <a:pt x="481" y="928"/>
                  </a:lnTo>
                  <a:lnTo>
                    <a:pt x="476" y="924"/>
                  </a:lnTo>
                  <a:lnTo>
                    <a:pt x="471" y="920"/>
                  </a:lnTo>
                  <a:lnTo>
                    <a:pt x="460" y="926"/>
                  </a:lnTo>
                  <a:lnTo>
                    <a:pt x="452" y="933"/>
                  </a:lnTo>
                  <a:lnTo>
                    <a:pt x="443" y="938"/>
                  </a:lnTo>
                  <a:lnTo>
                    <a:pt x="434" y="944"/>
                  </a:lnTo>
                  <a:lnTo>
                    <a:pt x="424" y="947"/>
                  </a:lnTo>
                  <a:lnTo>
                    <a:pt x="411" y="951"/>
                  </a:lnTo>
                  <a:lnTo>
                    <a:pt x="396" y="953"/>
                  </a:lnTo>
                  <a:lnTo>
                    <a:pt x="378" y="951"/>
                  </a:lnTo>
                  <a:lnTo>
                    <a:pt x="353" y="951"/>
                  </a:lnTo>
                  <a:close/>
                </a:path>
              </a:pathLst>
            </a:custGeom>
            <a:solidFill>
              <a:srgbClr val="E2BF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79" name="Freeform 27">
              <a:extLst>
                <a:ext uri="{FF2B5EF4-FFF2-40B4-BE49-F238E27FC236}">
                  <a16:creationId xmlns:a16="http://schemas.microsoft.com/office/drawing/2014/main" id="{EDEDF876-07BF-862B-3370-B3FA9241A738}"/>
                </a:ext>
              </a:extLst>
            </p:cNvPr>
            <p:cNvSpPr>
              <a:spLocks/>
            </p:cNvSpPr>
            <p:nvPr/>
          </p:nvSpPr>
          <p:spPr bwMode="auto">
            <a:xfrm>
              <a:off x="3249" y="1863"/>
              <a:ext cx="1097" cy="1285"/>
            </a:xfrm>
            <a:custGeom>
              <a:avLst/>
              <a:gdLst>
                <a:gd name="T0" fmla="*/ 18 w 2193"/>
                <a:gd name="T1" fmla="*/ 1378 h 2572"/>
                <a:gd name="T2" fmla="*/ 280 w 2193"/>
                <a:gd name="T3" fmla="*/ 1243 h 2572"/>
                <a:gd name="T4" fmla="*/ 580 w 2193"/>
                <a:gd name="T5" fmla="*/ 1120 h 2572"/>
                <a:gd name="T6" fmla="*/ 660 w 2193"/>
                <a:gd name="T7" fmla="*/ 1067 h 2572"/>
                <a:gd name="T8" fmla="*/ 685 w 2193"/>
                <a:gd name="T9" fmla="*/ 897 h 2572"/>
                <a:gd name="T10" fmla="*/ 587 w 2193"/>
                <a:gd name="T11" fmla="*/ 651 h 2572"/>
                <a:gd name="T12" fmla="*/ 573 w 2193"/>
                <a:gd name="T13" fmla="*/ 282 h 2572"/>
                <a:gd name="T14" fmla="*/ 732 w 2193"/>
                <a:gd name="T15" fmla="*/ 83 h 2572"/>
                <a:gd name="T16" fmla="*/ 1007 w 2193"/>
                <a:gd name="T17" fmla="*/ 0 h 2572"/>
                <a:gd name="T18" fmla="*/ 1244 w 2193"/>
                <a:gd name="T19" fmla="*/ 111 h 2572"/>
                <a:gd name="T20" fmla="*/ 1349 w 2193"/>
                <a:gd name="T21" fmla="*/ 306 h 2572"/>
                <a:gd name="T22" fmla="*/ 1302 w 2193"/>
                <a:gd name="T23" fmla="*/ 548 h 2572"/>
                <a:gd name="T24" fmla="*/ 1222 w 2193"/>
                <a:gd name="T25" fmla="*/ 921 h 2572"/>
                <a:gd name="T26" fmla="*/ 1330 w 2193"/>
                <a:gd name="T27" fmla="*/ 1024 h 2572"/>
                <a:gd name="T28" fmla="*/ 1542 w 2193"/>
                <a:gd name="T29" fmla="*/ 1022 h 2572"/>
                <a:gd name="T30" fmla="*/ 1835 w 2193"/>
                <a:gd name="T31" fmla="*/ 1056 h 2572"/>
                <a:gd name="T32" fmla="*/ 2061 w 2193"/>
                <a:gd name="T33" fmla="*/ 1376 h 2572"/>
                <a:gd name="T34" fmla="*/ 2191 w 2193"/>
                <a:gd name="T35" fmla="*/ 1657 h 2572"/>
                <a:gd name="T36" fmla="*/ 2142 w 2193"/>
                <a:gd name="T37" fmla="*/ 1870 h 2572"/>
                <a:gd name="T38" fmla="*/ 2158 w 2193"/>
                <a:gd name="T39" fmla="*/ 2065 h 2572"/>
                <a:gd name="T40" fmla="*/ 1988 w 2193"/>
                <a:gd name="T41" fmla="*/ 2248 h 2572"/>
                <a:gd name="T42" fmla="*/ 1951 w 2193"/>
                <a:gd name="T43" fmla="*/ 1968 h 2572"/>
                <a:gd name="T44" fmla="*/ 1804 w 2193"/>
                <a:gd name="T45" fmla="*/ 1937 h 2572"/>
                <a:gd name="T46" fmla="*/ 1614 w 2193"/>
                <a:gd name="T47" fmla="*/ 1879 h 2572"/>
                <a:gd name="T48" fmla="*/ 1399 w 2193"/>
                <a:gd name="T49" fmla="*/ 1843 h 2572"/>
                <a:gd name="T50" fmla="*/ 1168 w 2193"/>
                <a:gd name="T51" fmla="*/ 2042 h 2572"/>
                <a:gd name="T52" fmla="*/ 1079 w 2193"/>
                <a:gd name="T53" fmla="*/ 2167 h 2572"/>
                <a:gd name="T54" fmla="*/ 945 w 2193"/>
                <a:gd name="T55" fmla="*/ 2356 h 2572"/>
                <a:gd name="T56" fmla="*/ 707 w 2193"/>
                <a:gd name="T57" fmla="*/ 2570 h 2572"/>
                <a:gd name="T58" fmla="*/ 815 w 2193"/>
                <a:gd name="T59" fmla="*/ 2420 h 2572"/>
                <a:gd name="T60" fmla="*/ 1014 w 2193"/>
                <a:gd name="T61" fmla="*/ 2214 h 2572"/>
                <a:gd name="T62" fmla="*/ 1043 w 2193"/>
                <a:gd name="T63" fmla="*/ 2154 h 2572"/>
                <a:gd name="T64" fmla="*/ 962 w 2193"/>
                <a:gd name="T65" fmla="*/ 1890 h 2572"/>
                <a:gd name="T66" fmla="*/ 982 w 2193"/>
                <a:gd name="T67" fmla="*/ 2134 h 2572"/>
                <a:gd name="T68" fmla="*/ 819 w 2193"/>
                <a:gd name="T69" fmla="*/ 1988 h 2572"/>
                <a:gd name="T70" fmla="*/ 631 w 2193"/>
                <a:gd name="T71" fmla="*/ 2139 h 2572"/>
                <a:gd name="T72" fmla="*/ 526 w 2193"/>
                <a:gd name="T73" fmla="*/ 2286 h 2572"/>
                <a:gd name="T74" fmla="*/ 501 w 2193"/>
                <a:gd name="T75" fmla="*/ 2018 h 2572"/>
                <a:gd name="T76" fmla="*/ 446 w 2193"/>
                <a:gd name="T77" fmla="*/ 1593 h 2572"/>
                <a:gd name="T78" fmla="*/ 499 w 2193"/>
                <a:gd name="T79" fmla="*/ 1686 h 2572"/>
                <a:gd name="T80" fmla="*/ 551 w 2193"/>
                <a:gd name="T81" fmla="*/ 2083 h 2572"/>
                <a:gd name="T82" fmla="*/ 812 w 2193"/>
                <a:gd name="T83" fmla="*/ 1942 h 2572"/>
                <a:gd name="T84" fmla="*/ 909 w 2193"/>
                <a:gd name="T85" fmla="*/ 1892 h 2572"/>
                <a:gd name="T86" fmla="*/ 1103 w 2193"/>
                <a:gd name="T87" fmla="*/ 1671 h 2572"/>
                <a:gd name="T88" fmla="*/ 1329 w 2193"/>
                <a:gd name="T89" fmla="*/ 1423 h 2572"/>
                <a:gd name="T90" fmla="*/ 1535 w 2193"/>
                <a:gd name="T91" fmla="*/ 1436 h 2572"/>
                <a:gd name="T92" fmla="*/ 1477 w 2193"/>
                <a:gd name="T93" fmla="*/ 1094 h 2572"/>
                <a:gd name="T94" fmla="*/ 1292 w 2193"/>
                <a:gd name="T95" fmla="*/ 1107 h 2572"/>
                <a:gd name="T96" fmla="*/ 1155 w 2193"/>
                <a:gd name="T97" fmla="*/ 1219 h 2572"/>
                <a:gd name="T98" fmla="*/ 1251 w 2193"/>
                <a:gd name="T99" fmla="*/ 1002 h 2572"/>
                <a:gd name="T100" fmla="*/ 1245 w 2193"/>
                <a:gd name="T101" fmla="*/ 1045 h 2572"/>
                <a:gd name="T102" fmla="*/ 1112 w 2193"/>
                <a:gd name="T103" fmla="*/ 1212 h 2572"/>
                <a:gd name="T104" fmla="*/ 880 w 2193"/>
                <a:gd name="T105" fmla="*/ 1246 h 2572"/>
                <a:gd name="T106" fmla="*/ 663 w 2193"/>
                <a:gd name="T107" fmla="*/ 1127 h 2572"/>
                <a:gd name="T108" fmla="*/ 770 w 2193"/>
                <a:gd name="T109" fmla="*/ 1266 h 2572"/>
                <a:gd name="T110" fmla="*/ 613 w 2193"/>
                <a:gd name="T111" fmla="*/ 1192 h 2572"/>
                <a:gd name="T112" fmla="*/ 380 w 2193"/>
                <a:gd name="T113" fmla="*/ 1246 h 2572"/>
                <a:gd name="T114" fmla="*/ 132 w 2193"/>
                <a:gd name="T115" fmla="*/ 1344 h 2572"/>
                <a:gd name="T116" fmla="*/ 63 w 2193"/>
                <a:gd name="T117" fmla="*/ 1523 h 2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3" h="2572">
                  <a:moveTo>
                    <a:pt x="40" y="1563"/>
                  </a:moveTo>
                  <a:lnTo>
                    <a:pt x="32" y="1539"/>
                  </a:lnTo>
                  <a:lnTo>
                    <a:pt x="23" y="1517"/>
                  </a:lnTo>
                  <a:lnTo>
                    <a:pt x="14" y="1498"/>
                  </a:lnTo>
                  <a:lnTo>
                    <a:pt x="7" y="1478"/>
                  </a:lnTo>
                  <a:lnTo>
                    <a:pt x="2" y="1460"/>
                  </a:lnTo>
                  <a:lnTo>
                    <a:pt x="0" y="1440"/>
                  </a:lnTo>
                  <a:lnTo>
                    <a:pt x="5" y="1420"/>
                  </a:lnTo>
                  <a:lnTo>
                    <a:pt x="16" y="1398"/>
                  </a:lnTo>
                  <a:lnTo>
                    <a:pt x="18" y="1378"/>
                  </a:lnTo>
                  <a:lnTo>
                    <a:pt x="25" y="1355"/>
                  </a:lnTo>
                  <a:lnTo>
                    <a:pt x="36" y="1333"/>
                  </a:lnTo>
                  <a:lnTo>
                    <a:pt x="47" y="1319"/>
                  </a:lnTo>
                  <a:lnTo>
                    <a:pt x="79" y="1306"/>
                  </a:lnTo>
                  <a:lnTo>
                    <a:pt x="112" y="1295"/>
                  </a:lnTo>
                  <a:lnTo>
                    <a:pt x="146" y="1284"/>
                  </a:lnTo>
                  <a:lnTo>
                    <a:pt x="179" y="1273"/>
                  </a:lnTo>
                  <a:lnTo>
                    <a:pt x="213" y="1264"/>
                  </a:lnTo>
                  <a:lnTo>
                    <a:pt x="246" y="1253"/>
                  </a:lnTo>
                  <a:lnTo>
                    <a:pt x="280" y="1243"/>
                  </a:lnTo>
                  <a:lnTo>
                    <a:pt x="313" y="1232"/>
                  </a:lnTo>
                  <a:lnTo>
                    <a:pt x="345" y="1221"/>
                  </a:lnTo>
                  <a:lnTo>
                    <a:pt x="380" y="1208"/>
                  </a:lnTo>
                  <a:lnTo>
                    <a:pt x="412" y="1196"/>
                  </a:lnTo>
                  <a:lnTo>
                    <a:pt x="443" y="1181"/>
                  </a:lnTo>
                  <a:lnTo>
                    <a:pt x="475" y="1167"/>
                  </a:lnTo>
                  <a:lnTo>
                    <a:pt x="506" y="1152"/>
                  </a:lnTo>
                  <a:lnTo>
                    <a:pt x="537" y="1134"/>
                  </a:lnTo>
                  <a:lnTo>
                    <a:pt x="568" y="1116"/>
                  </a:lnTo>
                  <a:lnTo>
                    <a:pt x="580" y="1120"/>
                  </a:lnTo>
                  <a:lnTo>
                    <a:pt x="591" y="1121"/>
                  </a:lnTo>
                  <a:lnTo>
                    <a:pt x="602" y="1120"/>
                  </a:lnTo>
                  <a:lnTo>
                    <a:pt x="611" y="1112"/>
                  </a:lnTo>
                  <a:lnTo>
                    <a:pt x="618" y="1107"/>
                  </a:lnTo>
                  <a:lnTo>
                    <a:pt x="625" y="1098"/>
                  </a:lnTo>
                  <a:lnTo>
                    <a:pt x="631" y="1089"/>
                  </a:lnTo>
                  <a:lnTo>
                    <a:pt x="638" y="1078"/>
                  </a:lnTo>
                  <a:lnTo>
                    <a:pt x="643" y="1071"/>
                  </a:lnTo>
                  <a:lnTo>
                    <a:pt x="651" y="1067"/>
                  </a:lnTo>
                  <a:lnTo>
                    <a:pt x="660" y="1067"/>
                  </a:lnTo>
                  <a:lnTo>
                    <a:pt x="671" y="1073"/>
                  </a:lnTo>
                  <a:lnTo>
                    <a:pt x="678" y="1049"/>
                  </a:lnTo>
                  <a:lnTo>
                    <a:pt x="681" y="1022"/>
                  </a:lnTo>
                  <a:lnTo>
                    <a:pt x="681" y="997"/>
                  </a:lnTo>
                  <a:lnTo>
                    <a:pt x="685" y="971"/>
                  </a:lnTo>
                  <a:lnTo>
                    <a:pt x="707" y="968"/>
                  </a:lnTo>
                  <a:lnTo>
                    <a:pt x="710" y="946"/>
                  </a:lnTo>
                  <a:lnTo>
                    <a:pt x="707" y="928"/>
                  </a:lnTo>
                  <a:lnTo>
                    <a:pt x="696" y="912"/>
                  </a:lnTo>
                  <a:lnTo>
                    <a:pt x="685" y="897"/>
                  </a:lnTo>
                  <a:lnTo>
                    <a:pt x="672" y="881"/>
                  </a:lnTo>
                  <a:lnTo>
                    <a:pt x="662" y="866"/>
                  </a:lnTo>
                  <a:lnTo>
                    <a:pt x="653" y="848"/>
                  </a:lnTo>
                  <a:lnTo>
                    <a:pt x="651" y="828"/>
                  </a:lnTo>
                  <a:lnTo>
                    <a:pt x="631" y="807"/>
                  </a:lnTo>
                  <a:lnTo>
                    <a:pt x="624" y="781"/>
                  </a:lnTo>
                  <a:lnTo>
                    <a:pt x="618" y="756"/>
                  </a:lnTo>
                  <a:lnTo>
                    <a:pt x="611" y="731"/>
                  </a:lnTo>
                  <a:lnTo>
                    <a:pt x="600" y="691"/>
                  </a:lnTo>
                  <a:lnTo>
                    <a:pt x="587" y="651"/>
                  </a:lnTo>
                  <a:lnTo>
                    <a:pt x="578" y="610"/>
                  </a:lnTo>
                  <a:lnTo>
                    <a:pt x="575" y="568"/>
                  </a:lnTo>
                  <a:lnTo>
                    <a:pt x="562" y="541"/>
                  </a:lnTo>
                  <a:lnTo>
                    <a:pt x="560" y="512"/>
                  </a:lnTo>
                  <a:lnTo>
                    <a:pt x="560" y="481"/>
                  </a:lnTo>
                  <a:lnTo>
                    <a:pt x="555" y="451"/>
                  </a:lnTo>
                  <a:lnTo>
                    <a:pt x="568" y="409"/>
                  </a:lnTo>
                  <a:lnTo>
                    <a:pt x="564" y="366"/>
                  </a:lnTo>
                  <a:lnTo>
                    <a:pt x="562" y="324"/>
                  </a:lnTo>
                  <a:lnTo>
                    <a:pt x="573" y="282"/>
                  </a:lnTo>
                  <a:lnTo>
                    <a:pt x="587" y="261"/>
                  </a:lnTo>
                  <a:lnTo>
                    <a:pt x="598" y="237"/>
                  </a:lnTo>
                  <a:lnTo>
                    <a:pt x="609" y="214"/>
                  </a:lnTo>
                  <a:lnTo>
                    <a:pt x="620" y="188"/>
                  </a:lnTo>
                  <a:lnTo>
                    <a:pt x="633" y="167"/>
                  </a:lnTo>
                  <a:lnTo>
                    <a:pt x="647" y="147"/>
                  </a:lnTo>
                  <a:lnTo>
                    <a:pt x="667" y="130"/>
                  </a:lnTo>
                  <a:lnTo>
                    <a:pt x="692" y="118"/>
                  </a:lnTo>
                  <a:lnTo>
                    <a:pt x="710" y="98"/>
                  </a:lnTo>
                  <a:lnTo>
                    <a:pt x="732" y="83"/>
                  </a:lnTo>
                  <a:lnTo>
                    <a:pt x="754" y="73"/>
                  </a:lnTo>
                  <a:lnTo>
                    <a:pt x="775" y="62"/>
                  </a:lnTo>
                  <a:lnTo>
                    <a:pt x="799" y="53"/>
                  </a:lnTo>
                  <a:lnTo>
                    <a:pt x="822" y="44"/>
                  </a:lnTo>
                  <a:lnTo>
                    <a:pt x="844" y="33"/>
                  </a:lnTo>
                  <a:lnTo>
                    <a:pt x="864" y="17"/>
                  </a:lnTo>
                  <a:lnTo>
                    <a:pt x="898" y="15"/>
                  </a:lnTo>
                  <a:lnTo>
                    <a:pt x="935" y="9"/>
                  </a:lnTo>
                  <a:lnTo>
                    <a:pt x="971" y="4"/>
                  </a:lnTo>
                  <a:lnTo>
                    <a:pt x="1007" y="0"/>
                  </a:lnTo>
                  <a:lnTo>
                    <a:pt x="1043" y="0"/>
                  </a:lnTo>
                  <a:lnTo>
                    <a:pt x="1077" y="4"/>
                  </a:lnTo>
                  <a:lnTo>
                    <a:pt x="1110" y="17"/>
                  </a:lnTo>
                  <a:lnTo>
                    <a:pt x="1139" y="36"/>
                  </a:lnTo>
                  <a:lnTo>
                    <a:pt x="1195" y="56"/>
                  </a:lnTo>
                  <a:lnTo>
                    <a:pt x="1208" y="65"/>
                  </a:lnTo>
                  <a:lnTo>
                    <a:pt x="1218" y="74"/>
                  </a:lnTo>
                  <a:lnTo>
                    <a:pt x="1227" y="87"/>
                  </a:lnTo>
                  <a:lnTo>
                    <a:pt x="1235" y="100"/>
                  </a:lnTo>
                  <a:lnTo>
                    <a:pt x="1244" y="111"/>
                  </a:lnTo>
                  <a:lnTo>
                    <a:pt x="1253" y="121"/>
                  </a:lnTo>
                  <a:lnTo>
                    <a:pt x="1265" y="129"/>
                  </a:lnTo>
                  <a:lnTo>
                    <a:pt x="1282" y="132"/>
                  </a:lnTo>
                  <a:lnTo>
                    <a:pt x="1300" y="152"/>
                  </a:lnTo>
                  <a:lnTo>
                    <a:pt x="1316" y="176"/>
                  </a:lnTo>
                  <a:lnTo>
                    <a:pt x="1330" y="199"/>
                  </a:lnTo>
                  <a:lnTo>
                    <a:pt x="1339" y="226"/>
                  </a:lnTo>
                  <a:lnTo>
                    <a:pt x="1347" y="253"/>
                  </a:lnTo>
                  <a:lnTo>
                    <a:pt x="1350" y="281"/>
                  </a:lnTo>
                  <a:lnTo>
                    <a:pt x="1349" y="306"/>
                  </a:lnTo>
                  <a:lnTo>
                    <a:pt x="1345" y="333"/>
                  </a:lnTo>
                  <a:lnTo>
                    <a:pt x="1347" y="353"/>
                  </a:lnTo>
                  <a:lnTo>
                    <a:pt x="1349" y="376"/>
                  </a:lnTo>
                  <a:lnTo>
                    <a:pt x="1350" y="402"/>
                  </a:lnTo>
                  <a:lnTo>
                    <a:pt x="1350" y="427"/>
                  </a:lnTo>
                  <a:lnTo>
                    <a:pt x="1349" y="452"/>
                  </a:lnTo>
                  <a:lnTo>
                    <a:pt x="1339" y="474"/>
                  </a:lnTo>
                  <a:lnTo>
                    <a:pt x="1327" y="492"/>
                  </a:lnTo>
                  <a:lnTo>
                    <a:pt x="1307" y="507"/>
                  </a:lnTo>
                  <a:lnTo>
                    <a:pt x="1302" y="548"/>
                  </a:lnTo>
                  <a:lnTo>
                    <a:pt x="1298" y="590"/>
                  </a:lnTo>
                  <a:lnTo>
                    <a:pt x="1298" y="630"/>
                  </a:lnTo>
                  <a:lnTo>
                    <a:pt x="1296" y="671"/>
                  </a:lnTo>
                  <a:lnTo>
                    <a:pt x="1294" y="711"/>
                  </a:lnTo>
                  <a:lnTo>
                    <a:pt x="1287" y="749"/>
                  </a:lnTo>
                  <a:lnTo>
                    <a:pt x="1276" y="787"/>
                  </a:lnTo>
                  <a:lnTo>
                    <a:pt x="1258" y="823"/>
                  </a:lnTo>
                  <a:lnTo>
                    <a:pt x="1245" y="856"/>
                  </a:lnTo>
                  <a:lnTo>
                    <a:pt x="1233" y="886"/>
                  </a:lnTo>
                  <a:lnTo>
                    <a:pt x="1222" y="921"/>
                  </a:lnTo>
                  <a:lnTo>
                    <a:pt x="1217" y="955"/>
                  </a:lnTo>
                  <a:lnTo>
                    <a:pt x="1229" y="957"/>
                  </a:lnTo>
                  <a:lnTo>
                    <a:pt x="1242" y="964"/>
                  </a:lnTo>
                  <a:lnTo>
                    <a:pt x="1253" y="971"/>
                  </a:lnTo>
                  <a:lnTo>
                    <a:pt x="1264" y="980"/>
                  </a:lnTo>
                  <a:lnTo>
                    <a:pt x="1273" y="991"/>
                  </a:lnTo>
                  <a:lnTo>
                    <a:pt x="1282" y="1000"/>
                  </a:lnTo>
                  <a:lnTo>
                    <a:pt x="1292" y="1009"/>
                  </a:lnTo>
                  <a:lnTo>
                    <a:pt x="1303" y="1017"/>
                  </a:lnTo>
                  <a:lnTo>
                    <a:pt x="1330" y="1024"/>
                  </a:lnTo>
                  <a:lnTo>
                    <a:pt x="1359" y="1029"/>
                  </a:lnTo>
                  <a:lnTo>
                    <a:pt x="1388" y="1036"/>
                  </a:lnTo>
                  <a:lnTo>
                    <a:pt x="1415" y="1044"/>
                  </a:lnTo>
                  <a:lnTo>
                    <a:pt x="1444" y="1051"/>
                  </a:lnTo>
                  <a:lnTo>
                    <a:pt x="1471" y="1060"/>
                  </a:lnTo>
                  <a:lnTo>
                    <a:pt x="1497" y="1069"/>
                  </a:lnTo>
                  <a:lnTo>
                    <a:pt x="1520" y="1078"/>
                  </a:lnTo>
                  <a:lnTo>
                    <a:pt x="1531" y="1062"/>
                  </a:lnTo>
                  <a:lnTo>
                    <a:pt x="1535" y="1040"/>
                  </a:lnTo>
                  <a:lnTo>
                    <a:pt x="1542" y="1022"/>
                  </a:lnTo>
                  <a:lnTo>
                    <a:pt x="1560" y="1017"/>
                  </a:lnTo>
                  <a:lnTo>
                    <a:pt x="1593" y="1015"/>
                  </a:lnTo>
                  <a:lnTo>
                    <a:pt x="1625" y="1015"/>
                  </a:lnTo>
                  <a:lnTo>
                    <a:pt x="1658" y="1017"/>
                  </a:lnTo>
                  <a:lnTo>
                    <a:pt x="1690" y="1020"/>
                  </a:lnTo>
                  <a:lnTo>
                    <a:pt x="1723" y="1027"/>
                  </a:lnTo>
                  <a:lnTo>
                    <a:pt x="1753" y="1038"/>
                  </a:lnTo>
                  <a:lnTo>
                    <a:pt x="1782" y="1051"/>
                  </a:lnTo>
                  <a:lnTo>
                    <a:pt x="1810" y="1067"/>
                  </a:lnTo>
                  <a:lnTo>
                    <a:pt x="1835" y="1056"/>
                  </a:lnTo>
                  <a:lnTo>
                    <a:pt x="1862" y="1045"/>
                  </a:lnTo>
                  <a:lnTo>
                    <a:pt x="1889" y="1038"/>
                  </a:lnTo>
                  <a:lnTo>
                    <a:pt x="1918" y="1033"/>
                  </a:lnTo>
                  <a:lnTo>
                    <a:pt x="1947" y="1033"/>
                  </a:lnTo>
                  <a:lnTo>
                    <a:pt x="1978" y="1035"/>
                  </a:lnTo>
                  <a:lnTo>
                    <a:pt x="2007" y="1042"/>
                  </a:lnTo>
                  <a:lnTo>
                    <a:pt x="2034" y="1053"/>
                  </a:lnTo>
                  <a:lnTo>
                    <a:pt x="2046" y="1159"/>
                  </a:lnTo>
                  <a:lnTo>
                    <a:pt x="2057" y="1270"/>
                  </a:lnTo>
                  <a:lnTo>
                    <a:pt x="2061" y="1376"/>
                  </a:lnTo>
                  <a:lnTo>
                    <a:pt x="2054" y="1476"/>
                  </a:lnTo>
                  <a:lnTo>
                    <a:pt x="2077" y="1481"/>
                  </a:lnTo>
                  <a:lnTo>
                    <a:pt x="2101" y="1490"/>
                  </a:lnTo>
                  <a:lnTo>
                    <a:pt x="2120" y="1503"/>
                  </a:lnTo>
                  <a:lnTo>
                    <a:pt x="2140" y="1519"/>
                  </a:lnTo>
                  <a:lnTo>
                    <a:pt x="2158" y="1537"/>
                  </a:lnTo>
                  <a:lnTo>
                    <a:pt x="2173" y="1557"/>
                  </a:lnTo>
                  <a:lnTo>
                    <a:pt x="2186" y="1579"/>
                  </a:lnTo>
                  <a:lnTo>
                    <a:pt x="2193" y="1602"/>
                  </a:lnTo>
                  <a:lnTo>
                    <a:pt x="2191" y="1657"/>
                  </a:lnTo>
                  <a:lnTo>
                    <a:pt x="2178" y="1707"/>
                  </a:lnTo>
                  <a:lnTo>
                    <a:pt x="2162" y="1756"/>
                  </a:lnTo>
                  <a:lnTo>
                    <a:pt x="2151" y="1809"/>
                  </a:lnTo>
                  <a:lnTo>
                    <a:pt x="2160" y="1819"/>
                  </a:lnTo>
                  <a:lnTo>
                    <a:pt x="2167" y="1832"/>
                  </a:lnTo>
                  <a:lnTo>
                    <a:pt x="2169" y="1845"/>
                  </a:lnTo>
                  <a:lnTo>
                    <a:pt x="2171" y="1859"/>
                  </a:lnTo>
                  <a:lnTo>
                    <a:pt x="2162" y="1863"/>
                  </a:lnTo>
                  <a:lnTo>
                    <a:pt x="2153" y="1866"/>
                  </a:lnTo>
                  <a:lnTo>
                    <a:pt x="2142" y="1870"/>
                  </a:lnTo>
                  <a:lnTo>
                    <a:pt x="2133" y="1875"/>
                  </a:lnTo>
                  <a:lnTo>
                    <a:pt x="2126" y="1881"/>
                  </a:lnTo>
                  <a:lnTo>
                    <a:pt x="2122" y="1888"/>
                  </a:lnTo>
                  <a:lnTo>
                    <a:pt x="2122" y="1899"/>
                  </a:lnTo>
                  <a:lnTo>
                    <a:pt x="2129" y="1912"/>
                  </a:lnTo>
                  <a:lnTo>
                    <a:pt x="2129" y="1937"/>
                  </a:lnTo>
                  <a:lnTo>
                    <a:pt x="2139" y="1960"/>
                  </a:lnTo>
                  <a:lnTo>
                    <a:pt x="2149" y="1984"/>
                  </a:lnTo>
                  <a:lnTo>
                    <a:pt x="2157" y="2009"/>
                  </a:lnTo>
                  <a:lnTo>
                    <a:pt x="2158" y="2065"/>
                  </a:lnTo>
                  <a:lnTo>
                    <a:pt x="2153" y="2121"/>
                  </a:lnTo>
                  <a:lnTo>
                    <a:pt x="2144" y="2176"/>
                  </a:lnTo>
                  <a:lnTo>
                    <a:pt x="2135" y="2228"/>
                  </a:lnTo>
                  <a:lnTo>
                    <a:pt x="2110" y="2248"/>
                  </a:lnTo>
                  <a:lnTo>
                    <a:pt x="2088" y="2262"/>
                  </a:lnTo>
                  <a:lnTo>
                    <a:pt x="2064" y="2270"/>
                  </a:lnTo>
                  <a:lnTo>
                    <a:pt x="2045" y="2271"/>
                  </a:lnTo>
                  <a:lnTo>
                    <a:pt x="2025" y="2268"/>
                  </a:lnTo>
                  <a:lnTo>
                    <a:pt x="2007" y="2261"/>
                  </a:lnTo>
                  <a:lnTo>
                    <a:pt x="1988" y="2248"/>
                  </a:lnTo>
                  <a:lnTo>
                    <a:pt x="1972" y="2232"/>
                  </a:lnTo>
                  <a:lnTo>
                    <a:pt x="1958" y="2206"/>
                  </a:lnTo>
                  <a:lnTo>
                    <a:pt x="1949" y="2179"/>
                  </a:lnTo>
                  <a:lnTo>
                    <a:pt x="1941" y="2154"/>
                  </a:lnTo>
                  <a:lnTo>
                    <a:pt x="1931" y="2129"/>
                  </a:lnTo>
                  <a:lnTo>
                    <a:pt x="1931" y="2089"/>
                  </a:lnTo>
                  <a:lnTo>
                    <a:pt x="1931" y="2047"/>
                  </a:lnTo>
                  <a:lnTo>
                    <a:pt x="1936" y="2006"/>
                  </a:lnTo>
                  <a:lnTo>
                    <a:pt x="1945" y="1968"/>
                  </a:lnTo>
                  <a:lnTo>
                    <a:pt x="1951" y="1968"/>
                  </a:lnTo>
                  <a:lnTo>
                    <a:pt x="1952" y="1960"/>
                  </a:lnTo>
                  <a:lnTo>
                    <a:pt x="1951" y="1951"/>
                  </a:lnTo>
                  <a:lnTo>
                    <a:pt x="1947" y="1944"/>
                  </a:lnTo>
                  <a:lnTo>
                    <a:pt x="1945" y="1937"/>
                  </a:lnTo>
                  <a:lnTo>
                    <a:pt x="1923" y="1950"/>
                  </a:lnTo>
                  <a:lnTo>
                    <a:pt x="1902" y="1955"/>
                  </a:lnTo>
                  <a:lnTo>
                    <a:pt x="1876" y="1957"/>
                  </a:lnTo>
                  <a:lnTo>
                    <a:pt x="1853" y="1953"/>
                  </a:lnTo>
                  <a:lnTo>
                    <a:pt x="1828" y="1946"/>
                  </a:lnTo>
                  <a:lnTo>
                    <a:pt x="1804" y="1937"/>
                  </a:lnTo>
                  <a:lnTo>
                    <a:pt x="1782" y="1926"/>
                  </a:lnTo>
                  <a:lnTo>
                    <a:pt x="1762" y="1915"/>
                  </a:lnTo>
                  <a:lnTo>
                    <a:pt x="1755" y="1906"/>
                  </a:lnTo>
                  <a:lnTo>
                    <a:pt x="1752" y="1894"/>
                  </a:lnTo>
                  <a:lnTo>
                    <a:pt x="1750" y="1881"/>
                  </a:lnTo>
                  <a:lnTo>
                    <a:pt x="1748" y="1870"/>
                  </a:lnTo>
                  <a:lnTo>
                    <a:pt x="1715" y="1877"/>
                  </a:lnTo>
                  <a:lnTo>
                    <a:pt x="1681" y="1881"/>
                  </a:lnTo>
                  <a:lnTo>
                    <a:pt x="1647" y="1881"/>
                  </a:lnTo>
                  <a:lnTo>
                    <a:pt x="1614" y="1879"/>
                  </a:lnTo>
                  <a:lnTo>
                    <a:pt x="1580" y="1874"/>
                  </a:lnTo>
                  <a:lnTo>
                    <a:pt x="1546" y="1868"/>
                  </a:lnTo>
                  <a:lnTo>
                    <a:pt x="1511" y="1863"/>
                  </a:lnTo>
                  <a:lnTo>
                    <a:pt x="1477" y="1856"/>
                  </a:lnTo>
                  <a:lnTo>
                    <a:pt x="1443" y="1834"/>
                  </a:lnTo>
                  <a:lnTo>
                    <a:pt x="1435" y="1838"/>
                  </a:lnTo>
                  <a:lnTo>
                    <a:pt x="1426" y="1839"/>
                  </a:lnTo>
                  <a:lnTo>
                    <a:pt x="1417" y="1839"/>
                  </a:lnTo>
                  <a:lnTo>
                    <a:pt x="1408" y="1841"/>
                  </a:lnTo>
                  <a:lnTo>
                    <a:pt x="1399" y="1843"/>
                  </a:lnTo>
                  <a:lnTo>
                    <a:pt x="1392" y="1847"/>
                  </a:lnTo>
                  <a:lnTo>
                    <a:pt x="1385" y="1852"/>
                  </a:lnTo>
                  <a:lnTo>
                    <a:pt x="1381" y="1859"/>
                  </a:lnTo>
                  <a:lnTo>
                    <a:pt x="1374" y="1866"/>
                  </a:lnTo>
                  <a:lnTo>
                    <a:pt x="1358" y="1888"/>
                  </a:lnTo>
                  <a:lnTo>
                    <a:pt x="1329" y="1917"/>
                  </a:lnTo>
                  <a:lnTo>
                    <a:pt x="1294" y="1951"/>
                  </a:lnTo>
                  <a:lnTo>
                    <a:pt x="1255" y="1988"/>
                  </a:lnTo>
                  <a:lnTo>
                    <a:pt x="1211" y="2018"/>
                  </a:lnTo>
                  <a:lnTo>
                    <a:pt x="1168" y="2042"/>
                  </a:lnTo>
                  <a:lnTo>
                    <a:pt x="1124" y="2053"/>
                  </a:lnTo>
                  <a:lnTo>
                    <a:pt x="1133" y="2065"/>
                  </a:lnTo>
                  <a:lnTo>
                    <a:pt x="1135" y="2082"/>
                  </a:lnTo>
                  <a:lnTo>
                    <a:pt x="1135" y="2096"/>
                  </a:lnTo>
                  <a:lnTo>
                    <a:pt x="1133" y="2111"/>
                  </a:lnTo>
                  <a:lnTo>
                    <a:pt x="1126" y="2123"/>
                  </a:lnTo>
                  <a:lnTo>
                    <a:pt x="1115" y="2136"/>
                  </a:lnTo>
                  <a:lnTo>
                    <a:pt x="1103" y="2145"/>
                  </a:lnTo>
                  <a:lnTo>
                    <a:pt x="1090" y="2156"/>
                  </a:lnTo>
                  <a:lnTo>
                    <a:pt x="1079" y="2167"/>
                  </a:lnTo>
                  <a:lnTo>
                    <a:pt x="1072" y="2177"/>
                  </a:lnTo>
                  <a:lnTo>
                    <a:pt x="1066" y="2190"/>
                  </a:lnTo>
                  <a:lnTo>
                    <a:pt x="1068" y="2206"/>
                  </a:lnTo>
                  <a:lnTo>
                    <a:pt x="1059" y="2217"/>
                  </a:lnTo>
                  <a:lnTo>
                    <a:pt x="1048" y="2234"/>
                  </a:lnTo>
                  <a:lnTo>
                    <a:pt x="1032" y="2253"/>
                  </a:lnTo>
                  <a:lnTo>
                    <a:pt x="1014" y="2275"/>
                  </a:lnTo>
                  <a:lnTo>
                    <a:pt x="992" y="2300"/>
                  </a:lnTo>
                  <a:lnTo>
                    <a:pt x="969" y="2328"/>
                  </a:lnTo>
                  <a:lnTo>
                    <a:pt x="945" y="2356"/>
                  </a:lnTo>
                  <a:lnTo>
                    <a:pt x="920" y="2385"/>
                  </a:lnTo>
                  <a:lnTo>
                    <a:pt x="893" y="2414"/>
                  </a:lnTo>
                  <a:lnTo>
                    <a:pt x="866" y="2443"/>
                  </a:lnTo>
                  <a:lnTo>
                    <a:pt x="839" y="2472"/>
                  </a:lnTo>
                  <a:lnTo>
                    <a:pt x="813" y="2498"/>
                  </a:lnTo>
                  <a:lnTo>
                    <a:pt x="788" y="2521"/>
                  </a:lnTo>
                  <a:lnTo>
                    <a:pt x="763" y="2541"/>
                  </a:lnTo>
                  <a:lnTo>
                    <a:pt x="741" y="2559"/>
                  </a:lnTo>
                  <a:lnTo>
                    <a:pt x="721" y="2572"/>
                  </a:lnTo>
                  <a:lnTo>
                    <a:pt x="707" y="2570"/>
                  </a:lnTo>
                  <a:lnTo>
                    <a:pt x="690" y="2564"/>
                  </a:lnTo>
                  <a:lnTo>
                    <a:pt x="681" y="2554"/>
                  </a:lnTo>
                  <a:lnTo>
                    <a:pt x="685" y="2536"/>
                  </a:lnTo>
                  <a:lnTo>
                    <a:pt x="700" y="2532"/>
                  </a:lnTo>
                  <a:lnTo>
                    <a:pt x="714" y="2523"/>
                  </a:lnTo>
                  <a:lnTo>
                    <a:pt x="732" y="2510"/>
                  </a:lnTo>
                  <a:lnTo>
                    <a:pt x="752" y="2492"/>
                  </a:lnTo>
                  <a:lnTo>
                    <a:pt x="772" y="2470"/>
                  </a:lnTo>
                  <a:lnTo>
                    <a:pt x="794" y="2447"/>
                  </a:lnTo>
                  <a:lnTo>
                    <a:pt x="815" y="2420"/>
                  </a:lnTo>
                  <a:lnTo>
                    <a:pt x="837" y="2393"/>
                  </a:lnTo>
                  <a:lnTo>
                    <a:pt x="860" y="2366"/>
                  </a:lnTo>
                  <a:lnTo>
                    <a:pt x="882" y="2338"/>
                  </a:lnTo>
                  <a:lnTo>
                    <a:pt x="906" y="2311"/>
                  </a:lnTo>
                  <a:lnTo>
                    <a:pt x="927" y="2286"/>
                  </a:lnTo>
                  <a:lnTo>
                    <a:pt x="947" y="2264"/>
                  </a:lnTo>
                  <a:lnTo>
                    <a:pt x="967" y="2246"/>
                  </a:lnTo>
                  <a:lnTo>
                    <a:pt x="987" y="2232"/>
                  </a:lnTo>
                  <a:lnTo>
                    <a:pt x="1003" y="2223"/>
                  </a:lnTo>
                  <a:lnTo>
                    <a:pt x="1014" y="2214"/>
                  </a:lnTo>
                  <a:lnTo>
                    <a:pt x="1029" y="2203"/>
                  </a:lnTo>
                  <a:lnTo>
                    <a:pt x="1038" y="2190"/>
                  </a:lnTo>
                  <a:lnTo>
                    <a:pt x="1038" y="2176"/>
                  </a:lnTo>
                  <a:lnTo>
                    <a:pt x="1030" y="2167"/>
                  </a:lnTo>
                  <a:lnTo>
                    <a:pt x="1019" y="2159"/>
                  </a:lnTo>
                  <a:lnTo>
                    <a:pt x="1012" y="2152"/>
                  </a:lnTo>
                  <a:lnTo>
                    <a:pt x="1014" y="2141"/>
                  </a:lnTo>
                  <a:lnTo>
                    <a:pt x="1023" y="2143"/>
                  </a:lnTo>
                  <a:lnTo>
                    <a:pt x="1034" y="2149"/>
                  </a:lnTo>
                  <a:lnTo>
                    <a:pt x="1043" y="2154"/>
                  </a:lnTo>
                  <a:lnTo>
                    <a:pt x="1052" y="2158"/>
                  </a:lnTo>
                  <a:lnTo>
                    <a:pt x="1101" y="2100"/>
                  </a:lnTo>
                  <a:lnTo>
                    <a:pt x="1076" y="2080"/>
                  </a:lnTo>
                  <a:lnTo>
                    <a:pt x="1054" y="2056"/>
                  </a:lnTo>
                  <a:lnTo>
                    <a:pt x="1034" y="2031"/>
                  </a:lnTo>
                  <a:lnTo>
                    <a:pt x="1016" y="2006"/>
                  </a:lnTo>
                  <a:lnTo>
                    <a:pt x="1000" y="1977"/>
                  </a:lnTo>
                  <a:lnTo>
                    <a:pt x="985" y="1948"/>
                  </a:lnTo>
                  <a:lnTo>
                    <a:pt x="972" y="1919"/>
                  </a:lnTo>
                  <a:lnTo>
                    <a:pt x="962" y="1890"/>
                  </a:lnTo>
                  <a:lnTo>
                    <a:pt x="897" y="1962"/>
                  </a:lnTo>
                  <a:lnTo>
                    <a:pt x="904" y="1984"/>
                  </a:lnTo>
                  <a:lnTo>
                    <a:pt x="913" y="2006"/>
                  </a:lnTo>
                  <a:lnTo>
                    <a:pt x="924" y="2026"/>
                  </a:lnTo>
                  <a:lnTo>
                    <a:pt x="935" y="2045"/>
                  </a:lnTo>
                  <a:lnTo>
                    <a:pt x="945" y="2065"/>
                  </a:lnTo>
                  <a:lnTo>
                    <a:pt x="958" y="2083"/>
                  </a:lnTo>
                  <a:lnTo>
                    <a:pt x="972" y="2102"/>
                  </a:lnTo>
                  <a:lnTo>
                    <a:pt x="989" y="2120"/>
                  </a:lnTo>
                  <a:lnTo>
                    <a:pt x="982" y="2134"/>
                  </a:lnTo>
                  <a:lnTo>
                    <a:pt x="969" y="2127"/>
                  </a:lnTo>
                  <a:lnTo>
                    <a:pt x="954" y="2114"/>
                  </a:lnTo>
                  <a:lnTo>
                    <a:pt x="938" y="2096"/>
                  </a:lnTo>
                  <a:lnTo>
                    <a:pt x="922" y="2073"/>
                  </a:lnTo>
                  <a:lnTo>
                    <a:pt x="906" y="2047"/>
                  </a:lnTo>
                  <a:lnTo>
                    <a:pt x="891" y="2022"/>
                  </a:lnTo>
                  <a:lnTo>
                    <a:pt x="880" y="1997"/>
                  </a:lnTo>
                  <a:lnTo>
                    <a:pt x="875" y="1973"/>
                  </a:lnTo>
                  <a:lnTo>
                    <a:pt x="846" y="1979"/>
                  </a:lnTo>
                  <a:lnTo>
                    <a:pt x="819" y="1988"/>
                  </a:lnTo>
                  <a:lnTo>
                    <a:pt x="794" y="2000"/>
                  </a:lnTo>
                  <a:lnTo>
                    <a:pt x="768" y="2015"/>
                  </a:lnTo>
                  <a:lnTo>
                    <a:pt x="745" y="2033"/>
                  </a:lnTo>
                  <a:lnTo>
                    <a:pt x="723" y="2055"/>
                  </a:lnTo>
                  <a:lnTo>
                    <a:pt x="703" y="2076"/>
                  </a:lnTo>
                  <a:lnTo>
                    <a:pt x="685" y="2102"/>
                  </a:lnTo>
                  <a:lnTo>
                    <a:pt x="672" y="2111"/>
                  </a:lnTo>
                  <a:lnTo>
                    <a:pt x="658" y="2121"/>
                  </a:lnTo>
                  <a:lnTo>
                    <a:pt x="645" y="2130"/>
                  </a:lnTo>
                  <a:lnTo>
                    <a:pt x="631" y="2139"/>
                  </a:lnTo>
                  <a:lnTo>
                    <a:pt x="618" y="2149"/>
                  </a:lnTo>
                  <a:lnTo>
                    <a:pt x="604" y="2158"/>
                  </a:lnTo>
                  <a:lnTo>
                    <a:pt x="591" y="2168"/>
                  </a:lnTo>
                  <a:lnTo>
                    <a:pt x="578" y="2177"/>
                  </a:lnTo>
                  <a:lnTo>
                    <a:pt x="568" y="2194"/>
                  </a:lnTo>
                  <a:lnTo>
                    <a:pt x="557" y="2212"/>
                  </a:lnTo>
                  <a:lnTo>
                    <a:pt x="546" y="2230"/>
                  </a:lnTo>
                  <a:lnTo>
                    <a:pt x="537" y="2248"/>
                  </a:lnTo>
                  <a:lnTo>
                    <a:pt x="530" y="2266"/>
                  </a:lnTo>
                  <a:lnTo>
                    <a:pt x="526" y="2286"/>
                  </a:lnTo>
                  <a:lnTo>
                    <a:pt x="530" y="2304"/>
                  </a:lnTo>
                  <a:lnTo>
                    <a:pt x="539" y="2324"/>
                  </a:lnTo>
                  <a:lnTo>
                    <a:pt x="530" y="2326"/>
                  </a:lnTo>
                  <a:lnTo>
                    <a:pt x="515" y="2315"/>
                  </a:lnTo>
                  <a:lnTo>
                    <a:pt x="504" y="2288"/>
                  </a:lnTo>
                  <a:lnTo>
                    <a:pt x="511" y="2243"/>
                  </a:lnTo>
                  <a:lnTo>
                    <a:pt x="517" y="2183"/>
                  </a:lnTo>
                  <a:lnTo>
                    <a:pt x="515" y="2127"/>
                  </a:lnTo>
                  <a:lnTo>
                    <a:pt x="510" y="2073"/>
                  </a:lnTo>
                  <a:lnTo>
                    <a:pt x="501" y="2018"/>
                  </a:lnTo>
                  <a:lnTo>
                    <a:pt x="492" y="1964"/>
                  </a:lnTo>
                  <a:lnTo>
                    <a:pt x="484" y="1908"/>
                  </a:lnTo>
                  <a:lnTo>
                    <a:pt x="483" y="1852"/>
                  </a:lnTo>
                  <a:lnTo>
                    <a:pt x="486" y="1792"/>
                  </a:lnTo>
                  <a:lnTo>
                    <a:pt x="477" y="1760"/>
                  </a:lnTo>
                  <a:lnTo>
                    <a:pt x="470" y="1727"/>
                  </a:lnTo>
                  <a:lnTo>
                    <a:pt x="464" y="1693"/>
                  </a:lnTo>
                  <a:lnTo>
                    <a:pt x="459" y="1658"/>
                  </a:lnTo>
                  <a:lnTo>
                    <a:pt x="454" y="1626"/>
                  </a:lnTo>
                  <a:lnTo>
                    <a:pt x="446" y="1593"/>
                  </a:lnTo>
                  <a:lnTo>
                    <a:pt x="436" y="1563"/>
                  </a:lnTo>
                  <a:lnTo>
                    <a:pt x="421" y="1532"/>
                  </a:lnTo>
                  <a:lnTo>
                    <a:pt x="428" y="1525"/>
                  </a:lnTo>
                  <a:lnTo>
                    <a:pt x="437" y="1528"/>
                  </a:lnTo>
                  <a:lnTo>
                    <a:pt x="446" y="1537"/>
                  </a:lnTo>
                  <a:lnTo>
                    <a:pt x="455" y="1541"/>
                  </a:lnTo>
                  <a:lnTo>
                    <a:pt x="474" y="1573"/>
                  </a:lnTo>
                  <a:lnTo>
                    <a:pt x="486" y="1610"/>
                  </a:lnTo>
                  <a:lnTo>
                    <a:pt x="493" y="1648"/>
                  </a:lnTo>
                  <a:lnTo>
                    <a:pt x="499" y="1686"/>
                  </a:lnTo>
                  <a:lnTo>
                    <a:pt x="504" y="1725"/>
                  </a:lnTo>
                  <a:lnTo>
                    <a:pt x="510" y="1763"/>
                  </a:lnTo>
                  <a:lnTo>
                    <a:pt x="519" y="1801"/>
                  </a:lnTo>
                  <a:lnTo>
                    <a:pt x="533" y="1836"/>
                  </a:lnTo>
                  <a:lnTo>
                    <a:pt x="535" y="1881"/>
                  </a:lnTo>
                  <a:lnTo>
                    <a:pt x="528" y="1924"/>
                  </a:lnTo>
                  <a:lnTo>
                    <a:pt x="522" y="1970"/>
                  </a:lnTo>
                  <a:lnTo>
                    <a:pt x="528" y="2013"/>
                  </a:lnTo>
                  <a:lnTo>
                    <a:pt x="540" y="2047"/>
                  </a:lnTo>
                  <a:lnTo>
                    <a:pt x="551" y="2083"/>
                  </a:lnTo>
                  <a:lnTo>
                    <a:pt x="557" y="2120"/>
                  </a:lnTo>
                  <a:lnTo>
                    <a:pt x="555" y="2156"/>
                  </a:lnTo>
                  <a:lnTo>
                    <a:pt x="591" y="2138"/>
                  </a:lnTo>
                  <a:lnTo>
                    <a:pt x="625" y="2114"/>
                  </a:lnTo>
                  <a:lnTo>
                    <a:pt x="658" y="2089"/>
                  </a:lnTo>
                  <a:lnTo>
                    <a:pt x="690" y="2060"/>
                  </a:lnTo>
                  <a:lnTo>
                    <a:pt x="721" y="2029"/>
                  </a:lnTo>
                  <a:lnTo>
                    <a:pt x="752" y="2000"/>
                  </a:lnTo>
                  <a:lnTo>
                    <a:pt x="781" y="1970"/>
                  </a:lnTo>
                  <a:lnTo>
                    <a:pt x="812" y="1942"/>
                  </a:lnTo>
                  <a:lnTo>
                    <a:pt x="819" y="1939"/>
                  </a:lnTo>
                  <a:lnTo>
                    <a:pt x="828" y="1935"/>
                  </a:lnTo>
                  <a:lnTo>
                    <a:pt x="835" y="1932"/>
                  </a:lnTo>
                  <a:lnTo>
                    <a:pt x="844" y="1928"/>
                  </a:lnTo>
                  <a:lnTo>
                    <a:pt x="853" y="1926"/>
                  </a:lnTo>
                  <a:lnTo>
                    <a:pt x="862" y="1926"/>
                  </a:lnTo>
                  <a:lnTo>
                    <a:pt x="871" y="1926"/>
                  </a:lnTo>
                  <a:lnTo>
                    <a:pt x="880" y="1928"/>
                  </a:lnTo>
                  <a:lnTo>
                    <a:pt x="893" y="1908"/>
                  </a:lnTo>
                  <a:lnTo>
                    <a:pt x="909" y="1892"/>
                  </a:lnTo>
                  <a:lnTo>
                    <a:pt x="925" y="1877"/>
                  </a:lnTo>
                  <a:lnTo>
                    <a:pt x="942" y="1866"/>
                  </a:lnTo>
                  <a:lnTo>
                    <a:pt x="958" y="1857"/>
                  </a:lnTo>
                  <a:lnTo>
                    <a:pt x="971" y="1852"/>
                  </a:lnTo>
                  <a:lnTo>
                    <a:pt x="978" y="1850"/>
                  </a:lnTo>
                  <a:lnTo>
                    <a:pt x="982" y="1848"/>
                  </a:lnTo>
                  <a:lnTo>
                    <a:pt x="1007" y="1803"/>
                  </a:lnTo>
                  <a:lnTo>
                    <a:pt x="1036" y="1758"/>
                  </a:lnTo>
                  <a:lnTo>
                    <a:pt x="1068" y="1715"/>
                  </a:lnTo>
                  <a:lnTo>
                    <a:pt x="1103" y="1671"/>
                  </a:lnTo>
                  <a:lnTo>
                    <a:pt x="1137" y="1630"/>
                  </a:lnTo>
                  <a:lnTo>
                    <a:pt x="1171" y="1586"/>
                  </a:lnTo>
                  <a:lnTo>
                    <a:pt x="1204" y="1543"/>
                  </a:lnTo>
                  <a:lnTo>
                    <a:pt x="1233" y="1498"/>
                  </a:lnTo>
                  <a:lnTo>
                    <a:pt x="1244" y="1478"/>
                  </a:lnTo>
                  <a:lnTo>
                    <a:pt x="1256" y="1461"/>
                  </a:lnTo>
                  <a:lnTo>
                    <a:pt x="1273" y="1447"/>
                  </a:lnTo>
                  <a:lnTo>
                    <a:pt x="1289" y="1436"/>
                  </a:lnTo>
                  <a:lnTo>
                    <a:pt x="1309" y="1429"/>
                  </a:lnTo>
                  <a:lnTo>
                    <a:pt x="1329" y="1423"/>
                  </a:lnTo>
                  <a:lnTo>
                    <a:pt x="1350" y="1422"/>
                  </a:lnTo>
                  <a:lnTo>
                    <a:pt x="1374" y="1425"/>
                  </a:lnTo>
                  <a:lnTo>
                    <a:pt x="1394" y="1427"/>
                  </a:lnTo>
                  <a:lnTo>
                    <a:pt x="1414" y="1431"/>
                  </a:lnTo>
                  <a:lnTo>
                    <a:pt x="1433" y="1434"/>
                  </a:lnTo>
                  <a:lnTo>
                    <a:pt x="1453" y="1438"/>
                  </a:lnTo>
                  <a:lnTo>
                    <a:pt x="1473" y="1441"/>
                  </a:lnTo>
                  <a:lnTo>
                    <a:pt x="1493" y="1443"/>
                  </a:lnTo>
                  <a:lnTo>
                    <a:pt x="1513" y="1441"/>
                  </a:lnTo>
                  <a:lnTo>
                    <a:pt x="1535" y="1436"/>
                  </a:lnTo>
                  <a:lnTo>
                    <a:pt x="1511" y="1402"/>
                  </a:lnTo>
                  <a:lnTo>
                    <a:pt x="1495" y="1364"/>
                  </a:lnTo>
                  <a:lnTo>
                    <a:pt x="1490" y="1322"/>
                  </a:lnTo>
                  <a:lnTo>
                    <a:pt x="1490" y="1279"/>
                  </a:lnTo>
                  <a:lnTo>
                    <a:pt x="1493" y="1237"/>
                  </a:lnTo>
                  <a:lnTo>
                    <a:pt x="1502" y="1194"/>
                  </a:lnTo>
                  <a:lnTo>
                    <a:pt x="1509" y="1152"/>
                  </a:lnTo>
                  <a:lnTo>
                    <a:pt x="1518" y="1112"/>
                  </a:lnTo>
                  <a:lnTo>
                    <a:pt x="1499" y="1103"/>
                  </a:lnTo>
                  <a:lnTo>
                    <a:pt x="1477" y="1094"/>
                  </a:lnTo>
                  <a:lnTo>
                    <a:pt x="1453" y="1087"/>
                  </a:lnTo>
                  <a:lnTo>
                    <a:pt x="1432" y="1080"/>
                  </a:lnTo>
                  <a:lnTo>
                    <a:pt x="1408" y="1073"/>
                  </a:lnTo>
                  <a:lnTo>
                    <a:pt x="1386" y="1065"/>
                  </a:lnTo>
                  <a:lnTo>
                    <a:pt x="1363" y="1060"/>
                  </a:lnTo>
                  <a:lnTo>
                    <a:pt x="1339" y="1053"/>
                  </a:lnTo>
                  <a:lnTo>
                    <a:pt x="1321" y="1053"/>
                  </a:lnTo>
                  <a:lnTo>
                    <a:pt x="1311" y="1069"/>
                  </a:lnTo>
                  <a:lnTo>
                    <a:pt x="1303" y="1091"/>
                  </a:lnTo>
                  <a:lnTo>
                    <a:pt x="1292" y="1107"/>
                  </a:lnTo>
                  <a:lnTo>
                    <a:pt x="1274" y="1130"/>
                  </a:lnTo>
                  <a:lnTo>
                    <a:pt x="1255" y="1154"/>
                  </a:lnTo>
                  <a:lnTo>
                    <a:pt x="1235" y="1179"/>
                  </a:lnTo>
                  <a:lnTo>
                    <a:pt x="1213" y="1203"/>
                  </a:lnTo>
                  <a:lnTo>
                    <a:pt x="1189" y="1224"/>
                  </a:lnTo>
                  <a:lnTo>
                    <a:pt x="1166" y="1243"/>
                  </a:lnTo>
                  <a:lnTo>
                    <a:pt x="1141" y="1259"/>
                  </a:lnTo>
                  <a:lnTo>
                    <a:pt x="1113" y="1272"/>
                  </a:lnTo>
                  <a:lnTo>
                    <a:pt x="1104" y="1261"/>
                  </a:lnTo>
                  <a:lnTo>
                    <a:pt x="1155" y="1219"/>
                  </a:lnTo>
                  <a:lnTo>
                    <a:pt x="1195" y="1185"/>
                  </a:lnTo>
                  <a:lnTo>
                    <a:pt x="1226" y="1154"/>
                  </a:lnTo>
                  <a:lnTo>
                    <a:pt x="1247" y="1127"/>
                  </a:lnTo>
                  <a:lnTo>
                    <a:pt x="1264" y="1103"/>
                  </a:lnTo>
                  <a:lnTo>
                    <a:pt x="1273" y="1078"/>
                  </a:lnTo>
                  <a:lnTo>
                    <a:pt x="1276" y="1051"/>
                  </a:lnTo>
                  <a:lnTo>
                    <a:pt x="1274" y="1022"/>
                  </a:lnTo>
                  <a:lnTo>
                    <a:pt x="1265" y="1018"/>
                  </a:lnTo>
                  <a:lnTo>
                    <a:pt x="1258" y="1011"/>
                  </a:lnTo>
                  <a:lnTo>
                    <a:pt x="1251" y="1002"/>
                  </a:lnTo>
                  <a:lnTo>
                    <a:pt x="1242" y="995"/>
                  </a:lnTo>
                  <a:lnTo>
                    <a:pt x="1235" y="989"/>
                  </a:lnTo>
                  <a:lnTo>
                    <a:pt x="1227" y="986"/>
                  </a:lnTo>
                  <a:lnTo>
                    <a:pt x="1218" y="986"/>
                  </a:lnTo>
                  <a:lnTo>
                    <a:pt x="1209" y="991"/>
                  </a:lnTo>
                  <a:lnTo>
                    <a:pt x="1215" y="993"/>
                  </a:lnTo>
                  <a:lnTo>
                    <a:pt x="1226" y="1000"/>
                  </a:lnTo>
                  <a:lnTo>
                    <a:pt x="1238" y="1009"/>
                  </a:lnTo>
                  <a:lnTo>
                    <a:pt x="1245" y="1022"/>
                  </a:lnTo>
                  <a:lnTo>
                    <a:pt x="1245" y="1045"/>
                  </a:lnTo>
                  <a:lnTo>
                    <a:pt x="1242" y="1067"/>
                  </a:lnTo>
                  <a:lnTo>
                    <a:pt x="1238" y="1089"/>
                  </a:lnTo>
                  <a:lnTo>
                    <a:pt x="1231" y="1109"/>
                  </a:lnTo>
                  <a:lnTo>
                    <a:pt x="1220" y="1129"/>
                  </a:lnTo>
                  <a:lnTo>
                    <a:pt x="1208" y="1147"/>
                  </a:lnTo>
                  <a:lnTo>
                    <a:pt x="1191" y="1163"/>
                  </a:lnTo>
                  <a:lnTo>
                    <a:pt x="1171" y="1176"/>
                  </a:lnTo>
                  <a:lnTo>
                    <a:pt x="1151" y="1188"/>
                  </a:lnTo>
                  <a:lnTo>
                    <a:pt x="1132" y="1201"/>
                  </a:lnTo>
                  <a:lnTo>
                    <a:pt x="1112" y="1212"/>
                  </a:lnTo>
                  <a:lnTo>
                    <a:pt x="1090" y="1221"/>
                  </a:lnTo>
                  <a:lnTo>
                    <a:pt x="1068" y="1230"/>
                  </a:lnTo>
                  <a:lnTo>
                    <a:pt x="1045" y="1235"/>
                  </a:lnTo>
                  <a:lnTo>
                    <a:pt x="1021" y="1241"/>
                  </a:lnTo>
                  <a:lnTo>
                    <a:pt x="998" y="1244"/>
                  </a:lnTo>
                  <a:lnTo>
                    <a:pt x="974" y="1248"/>
                  </a:lnTo>
                  <a:lnTo>
                    <a:pt x="951" y="1250"/>
                  </a:lnTo>
                  <a:lnTo>
                    <a:pt x="927" y="1250"/>
                  </a:lnTo>
                  <a:lnTo>
                    <a:pt x="904" y="1248"/>
                  </a:lnTo>
                  <a:lnTo>
                    <a:pt x="880" y="1246"/>
                  </a:lnTo>
                  <a:lnTo>
                    <a:pt x="859" y="1243"/>
                  </a:lnTo>
                  <a:lnTo>
                    <a:pt x="835" y="1237"/>
                  </a:lnTo>
                  <a:lnTo>
                    <a:pt x="813" y="1232"/>
                  </a:lnTo>
                  <a:lnTo>
                    <a:pt x="790" y="1223"/>
                  </a:lnTo>
                  <a:lnTo>
                    <a:pt x="763" y="1210"/>
                  </a:lnTo>
                  <a:lnTo>
                    <a:pt x="737" y="1192"/>
                  </a:lnTo>
                  <a:lnTo>
                    <a:pt x="714" y="1172"/>
                  </a:lnTo>
                  <a:lnTo>
                    <a:pt x="692" y="1154"/>
                  </a:lnTo>
                  <a:lnTo>
                    <a:pt x="676" y="1138"/>
                  </a:lnTo>
                  <a:lnTo>
                    <a:pt x="663" y="1127"/>
                  </a:lnTo>
                  <a:lnTo>
                    <a:pt x="660" y="1123"/>
                  </a:lnTo>
                  <a:lnTo>
                    <a:pt x="649" y="1132"/>
                  </a:lnTo>
                  <a:lnTo>
                    <a:pt x="638" y="1141"/>
                  </a:lnTo>
                  <a:lnTo>
                    <a:pt x="625" y="1150"/>
                  </a:lnTo>
                  <a:lnTo>
                    <a:pt x="615" y="1163"/>
                  </a:lnTo>
                  <a:lnTo>
                    <a:pt x="640" y="1188"/>
                  </a:lnTo>
                  <a:lnTo>
                    <a:pt x="671" y="1212"/>
                  </a:lnTo>
                  <a:lnTo>
                    <a:pt x="705" y="1232"/>
                  </a:lnTo>
                  <a:lnTo>
                    <a:pt x="739" y="1250"/>
                  </a:lnTo>
                  <a:lnTo>
                    <a:pt x="770" y="1266"/>
                  </a:lnTo>
                  <a:lnTo>
                    <a:pt x="795" y="1279"/>
                  </a:lnTo>
                  <a:lnTo>
                    <a:pt x="813" y="1286"/>
                  </a:lnTo>
                  <a:lnTo>
                    <a:pt x="819" y="1290"/>
                  </a:lnTo>
                  <a:lnTo>
                    <a:pt x="786" y="1286"/>
                  </a:lnTo>
                  <a:lnTo>
                    <a:pt x="756" y="1279"/>
                  </a:lnTo>
                  <a:lnTo>
                    <a:pt x="725" y="1268"/>
                  </a:lnTo>
                  <a:lnTo>
                    <a:pt x="696" y="1253"/>
                  </a:lnTo>
                  <a:lnTo>
                    <a:pt x="667" y="1235"/>
                  </a:lnTo>
                  <a:lnTo>
                    <a:pt x="640" y="1215"/>
                  </a:lnTo>
                  <a:lnTo>
                    <a:pt x="613" y="1192"/>
                  </a:lnTo>
                  <a:lnTo>
                    <a:pt x="587" y="1168"/>
                  </a:lnTo>
                  <a:lnTo>
                    <a:pt x="555" y="1172"/>
                  </a:lnTo>
                  <a:lnTo>
                    <a:pt x="528" y="1179"/>
                  </a:lnTo>
                  <a:lnTo>
                    <a:pt x="502" y="1190"/>
                  </a:lnTo>
                  <a:lnTo>
                    <a:pt x="481" y="1199"/>
                  </a:lnTo>
                  <a:lnTo>
                    <a:pt x="461" y="1210"/>
                  </a:lnTo>
                  <a:lnTo>
                    <a:pt x="441" y="1221"/>
                  </a:lnTo>
                  <a:lnTo>
                    <a:pt x="425" y="1228"/>
                  </a:lnTo>
                  <a:lnTo>
                    <a:pt x="407" y="1232"/>
                  </a:lnTo>
                  <a:lnTo>
                    <a:pt x="380" y="1246"/>
                  </a:lnTo>
                  <a:lnTo>
                    <a:pt x="352" y="1259"/>
                  </a:lnTo>
                  <a:lnTo>
                    <a:pt x="323" y="1270"/>
                  </a:lnTo>
                  <a:lnTo>
                    <a:pt x="296" y="1281"/>
                  </a:lnTo>
                  <a:lnTo>
                    <a:pt x="267" y="1291"/>
                  </a:lnTo>
                  <a:lnTo>
                    <a:pt x="240" y="1302"/>
                  </a:lnTo>
                  <a:lnTo>
                    <a:pt x="211" y="1313"/>
                  </a:lnTo>
                  <a:lnTo>
                    <a:pt x="184" y="1326"/>
                  </a:lnTo>
                  <a:lnTo>
                    <a:pt x="168" y="1331"/>
                  </a:lnTo>
                  <a:lnTo>
                    <a:pt x="150" y="1337"/>
                  </a:lnTo>
                  <a:lnTo>
                    <a:pt x="132" y="1344"/>
                  </a:lnTo>
                  <a:lnTo>
                    <a:pt x="116" y="1351"/>
                  </a:lnTo>
                  <a:lnTo>
                    <a:pt x="101" y="1358"/>
                  </a:lnTo>
                  <a:lnTo>
                    <a:pt x="85" y="1369"/>
                  </a:lnTo>
                  <a:lnTo>
                    <a:pt x="72" y="1380"/>
                  </a:lnTo>
                  <a:lnTo>
                    <a:pt x="61" y="1394"/>
                  </a:lnTo>
                  <a:lnTo>
                    <a:pt x="61" y="1411"/>
                  </a:lnTo>
                  <a:lnTo>
                    <a:pt x="58" y="1425"/>
                  </a:lnTo>
                  <a:lnTo>
                    <a:pt x="51" y="1438"/>
                  </a:lnTo>
                  <a:lnTo>
                    <a:pt x="41" y="1451"/>
                  </a:lnTo>
                  <a:lnTo>
                    <a:pt x="63" y="1523"/>
                  </a:lnTo>
                  <a:lnTo>
                    <a:pt x="40" y="15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80" name="Freeform 28">
              <a:extLst>
                <a:ext uri="{FF2B5EF4-FFF2-40B4-BE49-F238E27FC236}">
                  <a16:creationId xmlns:a16="http://schemas.microsoft.com/office/drawing/2014/main" id="{94E7E676-B2F4-B1B0-74C0-58CE5698E2ED}"/>
                </a:ext>
              </a:extLst>
            </p:cNvPr>
            <p:cNvSpPr>
              <a:spLocks/>
            </p:cNvSpPr>
            <p:nvPr/>
          </p:nvSpPr>
          <p:spPr bwMode="auto">
            <a:xfrm>
              <a:off x="3544" y="1879"/>
              <a:ext cx="369" cy="270"/>
            </a:xfrm>
            <a:custGeom>
              <a:avLst/>
              <a:gdLst>
                <a:gd name="T0" fmla="*/ 669 w 738"/>
                <a:gd name="T1" fmla="*/ 121 h 541"/>
                <a:gd name="T2" fmla="*/ 718 w 738"/>
                <a:gd name="T3" fmla="*/ 175 h 541"/>
                <a:gd name="T4" fmla="*/ 734 w 738"/>
                <a:gd name="T5" fmla="*/ 248 h 541"/>
                <a:gd name="T6" fmla="*/ 736 w 738"/>
                <a:gd name="T7" fmla="*/ 401 h 541"/>
                <a:gd name="T8" fmla="*/ 716 w 738"/>
                <a:gd name="T9" fmla="*/ 412 h 541"/>
                <a:gd name="T10" fmla="*/ 713 w 738"/>
                <a:gd name="T11" fmla="*/ 365 h 541"/>
                <a:gd name="T12" fmla="*/ 709 w 738"/>
                <a:gd name="T13" fmla="*/ 324 h 541"/>
                <a:gd name="T14" fmla="*/ 666 w 738"/>
                <a:gd name="T15" fmla="*/ 258 h 541"/>
                <a:gd name="T16" fmla="*/ 595 w 738"/>
                <a:gd name="T17" fmla="*/ 220 h 541"/>
                <a:gd name="T18" fmla="*/ 532 w 738"/>
                <a:gd name="T19" fmla="*/ 190 h 541"/>
                <a:gd name="T20" fmla="*/ 459 w 738"/>
                <a:gd name="T21" fmla="*/ 206 h 541"/>
                <a:gd name="T22" fmla="*/ 389 w 738"/>
                <a:gd name="T23" fmla="*/ 202 h 541"/>
                <a:gd name="T24" fmla="*/ 342 w 738"/>
                <a:gd name="T25" fmla="*/ 206 h 541"/>
                <a:gd name="T26" fmla="*/ 297 w 738"/>
                <a:gd name="T27" fmla="*/ 219 h 541"/>
                <a:gd name="T28" fmla="*/ 252 w 738"/>
                <a:gd name="T29" fmla="*/ 211 h 541"/>
                <a:gd name="T30" fmla="*/ 219 w 738"/>
                <a:gd name="T31" fmla="*/ 190 h 541"/>
                <a:gd name="T32" fmla="*/ 195 w 738"/>
                <a:gd name="T33" fmla="*/ 155 h 541"/>
                <a:gd name="T34" fmla="*/ 168 w 738"/>
                <a:gd name="T35" fmla="*/ 126 h 541"/>
                <a:gd name="T36" fmla="*/ 147 w 738"/>
                <a:gd name="T37" fmla="*/ 110 h 541"/>
                <a:gd name="T38" fmla="*/ 183 w 738"/>
                <a:gd name="T39" fmla="*/ 204 h 541"/>
                <a:gd name="T40" fmla="*/ 163 w 738"/>
                <a:gd name="T41" fmla="*/ 284 h 541"/>
                <a:gd name="T42" fmla="*/ 116 w 738"/>
                <a:gd name="T43" fmla="*/ 351 h 541"/>
                <a:gd name="T44" fmla="*/ 83 w 738"/>
                <a:gd name="T45" fmla="*/ 423 h 541"/>
                <a:gd name="T46" fmla="*/ 85 w 738"/>
                <a:gd name="T47" fmla="*/ 512 h 541"/>
                <a:gd name="T48" fmla="*/ 80 w 738"/>
                <a:gd name="T49" fmla="*/ 528 h 541"/>
                <a:gd name="T50" fmla="*/ 40 w 738"/>
                <a:gd name="T51" fmla="*/ 512 h 541"/>
                <a:gd name="T52" fmla="*/ 9 w 738"/>
                <a:gd name="T53" fmla="*/ 510 h 541"/>
                <a:gd name="T54" fmla="*/ 0 w 738"/>
                <a:gd name="T55" fmla="*/ 441 h 541"/>
                <a:gd name="T56" fmla="*/ 15 w 738"/>
                <a:gd name="T57" fmla="*/ 371 h 541"/>
                <a:gd name="T58" fmla="*/ 11 w 738"/>
                <a:gd name="T59" fmla="*/ 296 h 541"/>
                <a:gd name="T60" fmla="*/ 45 w 738"/>
                <a:gd name="T61" fmla="*/ 233 h 541"/>
                <a:gd name="T62" fmla="*/ 53 w 738"/>
                <a:gd name="T63" fmla="*/ 177 h 541"/>
                <a:gd name="T64" fmla="*/ 87 w 738"/>
                <a:gd name="T65" fmla="*/ 128 h 541"/>
                <a:gd name="T66" fmla="*/ 132 w 738"/>
                <a:gd name="T67" fmla="*/ 103 h 541"/>
                <a:gd name="T68" fmla="*/ 156 w 738"/>
                <a:gd name="T69" fmla="*/ 87 h 541"/>
                <a:gd name="T70" fmla="*/ 177 w 738"/>
                <a:gd name="T71" fmla="*/ 67 h 541"/>
                <a:gd name="T72" fmla="*/ 210 w 738"/>
                <a:gd name="T73" fmla="*/ 54 h 541"/>
                <a:gd name="T74" fmla="*/ 246 w 738"/>
                <a:gd name="T75" fmla="*/ 40 h 541"/>
                <a:gd name="T76" fmla="*/ 280 w 738"/>
                <a:gd name="T77" fmla="*/ 18 h 541"/>
                <a:gd name="T78" fmla="*/ 356 w 738"/>
                <a:gd name="T79" fmla="*/ 12 h 541"/>
                <a:gd name="T80" fmla="*/ 432 w 738"/>
                <a:gd name="T81" fmla="*/ 0 h 541"/>
                <a:gd name="T82" fmla="*/ 503 w 738"/>
                <a:gd name="T83" fmla="*/ 22 h 541"/>
                <a:gd name="T84" fmla="*/ 559 w 738"/>
                <a:gd name="T85" fmla="*/ 45 h 541"/>
                <a:gd name="T86" fmla="*/ 609 w 738"/>
                <a:gd name="T87" fmla="*/ 78 h 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38" h="541">
                  <a:moveTo>
                    <a:pt x="622" y="96"/>
                  </a:moveTo>
                  <a:lnTo>
                    <a:pt x="647" y="107"/>
                  </a:lnTo>
                  <a:lnTo>
                    <a:pt x="669" y="121"/>
                  </a:lnTo>
                  <a:lnTo>
                    <a:pt x="689" y="137"/>
                  </a:lnTo>
                  <a:lnTo>
                    <a:pt x="705" y="155"/>
                  </a:lnTo>
                  <a:lnTo>
                    <a:pt x="718" y="175"/>
                  </a:lnTo>
                  <a:lnTo>
                    <a:pt x="727" y="199"/>
                  </a:lnTo>
                  <a:lnTo>
                    <a:pt x="732" y="222"/>
                  </a:lnTo>
                  <a:lnTo>
                    <a:pt x="734" y="248"/>
                  </a:lnTo>
                  <a:lnTo>
                    <a:pt x="734" y="295"/>
                  </a:lnTo>
                  <a:lnTo>
                    <a:pt x="738" y="349"/>
                  </a:lnTo>
                  <a:lnTo>
                    <a:pt x="736" y="401"/>
                  </a:lnTo>
                  <a:lnTo>
                    <a:pt x="718" y="443"/>
                  </a:lnTo>
                  <a:lnTo>
                    <a:pt x="716" y="428"/>
                  </a:lnTo>
                  <a:lnTo>
                    <a:pt x="716" y="412"/>
                  </a:lnTo>
                  <a:lnTo>
                    <a:pt x="714" y="396"/>
                  </a:lnTo>
                  <a:lnTo>
                    <a:pt x="711" y="383"/>
                  </a:lnTo>
                  <a:lnTo>
                    <a:pt x="713" y="365"/>
                  </a:lnTo>
                  <a:lnTo>
                    <a:pt x="713" y="349"/>
                  </a:lnTo>
                  <a:lnTo>
                    <a:pt x="713" y="336"/>
                  </a:lnTo>
                  <a:lnTo>
                    <a:pt x="709" y="324"/>
                  </a:lnTo>
                  <a:lnTo>
                    <a:pt x="700" y="296"/>
                  </a:lnTo>
                  <a:lnTo>
                    <a:pt x="684" y="275"/>
                  </a:lnTo>
                  <a:lnTo>
                    <a:pt x="666" y="258"/>
                  </a:lnTo>
                  <a:lnTo>
                    <a:pt x="642" y="244"/>
                  </a:lnTo>
                  <a:lnTo>
                    <a:pt x="619" y="233"/>
                  </a:lnTo>
                  <a:lnTo>
                    <a:pt x="595" y="220"/>
                  </a:lnTo>
                  <a:lnTo>
                    <a:pt x="573" y="206"/>
                  </a:lnTo>
                  <a:lnTo>
                    <a:pt x="553" y="188"/>
                  </a:lnTo>
                  <a:lnTo>
                    <a:pt x="532" y="190"/>
                  </a:lnTo>
                  <a:lnTo>
                    <a:pt x="508" y="195"/>
                  </a:lnTo>
                  <a:lnTo>
                    <a:pt x="485" y="201"/>
                  </a:lnTo>
                  <a:lnTo>
                    <a:pt x="459" y="206"/>
                  </a:lnTo>
                  <a:lnTo>
                    <a:pt x="436" y="210"/>
                  </a:lnTo>
                  <a:lnTo>
                    <a:pt x="412" y="210"/>
                  </a:lnTo>
                  <a:lnTo>
                    <a:pt x="389" y="202"/>
                  </a:lnTo>
                  <a:lnTo>
                    <a:pt x="367" y="188"/>
                  </a:lnTo>
                  <a:lnTo>
                    <a:pt x="355" y="199"/>
                  </a:lnTo>
                  <a:lnTo>
                    <a:pt x="342" y="206"/>
                  </a:lnTo>
                  <a:lnTo>
                    <a:pt x="327" y="213"/>
                  </a:lnTo>
                  <a:lnTo>
                    <a:pt x="313" y="217"/>
                  </a:lnTo>
                  <a:lnTo>
                    <a:pt x="297" y="219"/>
                  </a:lnTo>
                  <a:lnTo>
                    <a:pt x="282" y="219"/>
                  </a:lnTo>
                  <a:lnTo>
                    <a:pt x="266" y="215"/>
                  </a:lnTo>
                  <a:lnTo>
                    <a:pt x="252" y="211"/>
                  </a:lnTo>
                  <a:lnTo>
                    <a:pt x="237" y="208"/>
                  </a:lnTo>
                  <a:lnTo>
                    <a:pt x="226" y="201"/>
                  </a:lnTo>
                  <a:lnTo>
                    <a:pt x="219" y="190"/>
                  </a:lnTo>
                  <a:lnTo>
                    <a:pt x="212" y="179"/>
                  </a:lnTo>
                  <a:lnTo>
                    <a:pt x="205" y="166"/>
                  </a:lnTo>
                  <a:lnTo>
                    <a:pt x="195" y="155"/>
                  </a:lnTo>
                  <a:lnTo>
                    <a:pt x="186" y="144"/>
                  </a:lnTo>
                  <a:lnTo>
                    <a:pt x="176" y="135"/>
                  </a:lnTo>
                  <a:lnTo>
                    <a:pt x="168" y="126"/>
                  </a:lnTo>
                  <a:lnTo>
                    <a:pt x="159" y="117"/>
                  </a:lnTo>
                  <a:lnTo>
                    <a:pt x="150" y="112"/>
                  </a:lnTo>
                  <a:lnTo>
                    <a:pt x="147" y="110"/>
                  </a:lnTo>
                  <a:lnTo>
                    <a:pt x="154" y="126"/>
                  </a:lnTo>
                  <a:lnTo>
                    <a:pt x="170" y="163"/>
                  </a:lnTo>
                  <a:lnTo>
                    <a:pt x="183" y="204"/>
                  </a:lnTo>
                  <a:lnTo>
                    <a:pt x="186" y="235"/>
                  </a:lnTo>
                  <a:lnTo>
                    <a:pt x="176" y="260"/>
                  </a:lnTo>
                  <a:lnTo>
                    <a:pt x="163" y="284"/>
                  </a:lnTo>
                  <a:lnTo>
                    <a:pt x="147" y="305"/>
                  </a:lnTo>
                  <a:lnTo>
                    <a:pt x="130" y="329"/>
                  </a:lnTo>
                  <a:lnTo>
                    <a:pt x="116" y="351"/>
                  </a:lnTo>
                  <a:lnTo>
                    <a:pt x="101" y="374"/>
                  </a:lnTo>
                  <a:lnTo>
                    <a:pt x="91" y="398"/>
                  </a:lnTo>
                  <a:lnTo>
                    <a:pt x="83" y="423"/>
                  </a:lnTo>
                  <a:lnTo>
                    <a:pt x="82" y="452"/>
                  </a:lnTo>
                  <a:lnTo>
                    <a:pt x="82" y="481"/>
                  </a:lnTo>
                  <a:lnTo>
                    <a:pt x="85" y="512"/>
                  </a:lnTo>
                  <a:lnTo>
                    <a:pt x="91" y="541"/>
                  </a:lnTo>
                  <a:lnTo>
                    <a:pt x="87" y="535"/>
                  </a:lnTo>
                  <a:lnTo>
                    <a:pt x="80" y="528"/>
                  </a:lnTo>
                  <a:lnTo>
                    <a:pt x="67" y="522"/>
                  </a:lnTo>
                  <a:lnTo>
                    <a:pt x="54" y="517"/>
                  </a:lnTo>
                  <a:lnTo>
                    <a:pt x="40" y="512"/>
                  </a:lnTo>
                  <a:lnTo>
                    <a:pt x="27" y="510"/>
                  </a:lnTo>
                  <a:lnTo>
                    <a:pt x="17" y="508"/>
                  </a:lnTo>
                  <a:lnTo>
                    <a:pt x="9" y="510"/>
                  </a:lnTo>
                  <a:lnTo>
                    <a:pt x="11" y="486"/>
                  </a:lnTo>
                  <a:lnTo>
                    <a:pt x="6" y="465"/>
                  </a:lnTo>
                  <a:lnTo>
                    <a:pt x="0" y="441"/>
                  </a:lnTo>
                  <a:lnTo>
                    <a:pt x="6" y="418"/>
                  </a:lnTo>
                  <a:lnTo>
                    <a:pt x="13" y="394"/>
                  </a:lnTo>
                  <a:lnTo>
                    <a:pt x="15" y="371"/>
                  </a:lnTo>
                  <a:lnTo>
                    <a:pt x="13" y="345"/>
                  </a:lnTo>
                  <a:lnTo>
                    <a:pt x="11" y="320"/>
                  </a:lnTo>
                  <a:lnTo>
                    <a:pt x="11" y="296"/>
                  </a:lnTo>
                  <a:lnTo>
                    <a:pt x="15" y="275"/>
                  </a:lnTo>
                  <a:lnTo>
                    <a:pt x="26" y="253"/>
                  </a:lnTo>
                  <a:lnTo>
                    <a:pt x="45" y="233"/>
                  </a:lnTo>
                  <a:lnTo>
                    <a:pt x="45" y="213"/>
                  </a:lnTo>
                  <a:lnTo>
                    <a:pt x="47" y="195"/>
                  </a:lnTo>
                  <a:lnTo>
                    <a:pt x="53" y="177"/>
                  </a:lnTo>
                  <a:lnTo>
                    <a:pt x="62" y="159"/>
                  </a:lnTo>
                  <a:lnTo>
                    <a:pt x="73" y="143"/>
                  </a:lnTo>
                  <a:lnTo>
                    <a:pt x="87" y="128"/>
                  </a:lnTo>
                  <a:lnTo>
                    <a:pt x="103" y="116"/>
                  </a:lnTo>
                  <a:lnTo>
                    <a:pt x="123" y="105"/>
                  </a:lnTo>
                  <a:lnTo>
                    <a:pt x="132" y="103"/>
                  </a:lnTo>
                  <a:lnTo>
                    <a:pt x="141" y="99"/>
                  </a:lnTo>
                  <a:lnTo>
                    <a:pt x="148" y="94"/>
                  </a:lnTo>
                  <a:lnTo>
                    <a:pt x="156" y="87"/>
                  </a:lnTo>
                  <a:lnTo>
                    <a:pt x="163" y="79"/>
                  </a:lnTo>
                  <a:lnTo>
                    <a:pt x="170" y="72"/>
                  </a:lnTo>
                  <a:lnTo>
                    <a:pt x="177" y="67"/>
                  </a:lnTo>
                  <a:lnTo>
                    <a:pt x="186" y="61"/>
                  </a:lnTo>
                  <a:lnTo>
                    <a:pt x="199" y="58"/>
                  </a:lnTo>
                  <a:lnTo>
                    <a:pt x="210" y="54"/>
                  </a:lnTo>
                  <a:lnTo>
                    <a:pt x="223" y="49"/>
                  </a:lnTo>
                  <a:lnTo>
                    <a:pt x="235" y="45"/>
                  </a:lnTo>
                  <a:lnTo>
                    <a:pt x="246" y="40"/>
                  </a:lnTo>
                  <a:lnTo>
                    <a:pt x="259" y="32"/>
                  </a:lnTo>
                  <a:lnTo>
                    <a:pt x="270" y="27"/>
                  </a:lnTo>
                  <a:lnTo>
                    <a:pt x="280" y="18"/>
                  </a:lnTo>
                  <a:lnTo>
                    <a:pt x="306" y="20"/>
                  </a:lnTo>
                  <a:lnTo>
                    <a:pt x="331" y="18"/>
                  </a:lnTo>
                  <a:lnTo>
                    <a:pt x="356" y="12"/>
                  </a:lnTo>
                  <a:lnTo>
                    <a:pt x="382" y="7"/>
                  </a:lnTo>
                  <a:lnTo>
                    <a:pt x="407" y="2"/>
                  </a:lnTo>
                  <a:lnTo>
                    <a:pt x="432" y="0"/>
                  </a:lnTo>
                  <a:lnTo>
                    <a:pt x="458" y="3"/>
                  </a:lnTo>
                  <a:lnTo>
                    <a:pt x="485" y="12"/>
                  </a:lnTo>
                  <a:lnTo>
                    <a:pt x="503" y="22"/>
                  </a:lnTo>
                  <a:lnTo>
                    <a:pt x="521" y="31"/>
                  </a:lnTo>
                  <a:lnTo>
                    <a:pt x="539" y="38"/>
                  </a:lnTo>
                  <a:lnTo>
                    <a:pt x="559" y="45"/>
                  </a:lnTo>
                  <a:lnTo>
                    <a:pt x="577" y="52"/>
                  </a:lnTo>
                  <a:lnTo>
                    <a:pt x="593" y="63"/>
                  </a:lnTo>
                  <a:lnTo>
                    <a:pt x="609" y="78"/>
                  </a:lnTo>
                  <a:lnTo>
                    <a:pt x="622" y="96"/>
                  </a:lnTo>
                  <a:close/>
                </a:path>
              </a:pathLst>
            </a:custGeom>
            <a:solidFill>
              <a:srgbClr val="A819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81" name="Freeform 29">
              <a:extLst>
                <a:ext uri="{FF2B5EF4-FFF2-40B4-BE49-F238E27FC236}">
                  <a16:creationId xmlns:a16="http://schemas.microsoft.com/office/drawing/2014/main" id="{BEDD7C9B-D181-1632-A0B5-31B21CD9EA2C}"/>
                </a:ext>
              </a:extLst>
            </p:cNvPr>
            <p:cNvSpPr>
              <a:spLocks/>
            </p:cNvSpPr>
            <p:nvPr/>
          </p:nvSpPr>
          <p:spPr bwMode="auto">
            <a:xfrm>
              <a:off x="4501" y="1957"/>
              <a:ext cx="97" cy="82"/>
            </a:xfrm>
            <a:custGeom>
              <a:avLst/>
              <a:gdLst>
                <a:gd name="T0" fmla="*/ 193 w 193"/>
                <a:gd name="T1" fmla="*/ 11 h 165"/>
                <a:gd name="T2" fmla="*/ 175 w 193"/>
                <a:gd name="T3" fmla="*/ 24 h 165"/>
                <a:gd name="T4" fmla="*/ 153 w 193"/>
                <a:gd name="T5" fmla="*/ 31 h 165"/>
                <a:gd name="T6" fmla="*/ 132 w 193"/>
                <a:gd name="T7" fmla="*/ 38 h 165"/>
                <a:gd name="T8" fmla="*/ 110 w 193"/>
                <a:gd name="T9" fmla="*/ 44 h 165"/>
                <a:gd name="T10" fmla="*/ 88 w 193"/>
                <a:gd name="T11" fmla="*/ 51 h 165"/>
                <a:gd name="T12" fmla="*/ 67 w 193"/>
                <a:gd name="T13" fmla="*/ 58 h 165"/>
                <a:gd name="T14" fmla="*/ 47 w 193"/>
                <a:gd name="T15" fmla="*/ 71 h 165"/>
                <a:gd name="T16" fmla="*/ 30 w 193"/>
                <a:gd name="T17" fmla="*/ 87 h 165"/>
                <a:gd name="T18" fmla="*/ 25 w 193"/>
                <a:gd name="T19" fmla="*/ 107 h 165"/>
                <a:gd name="T20" fmla="*/ 25 w 193"/>
                <a:gd name="T21" fmla="*/ 131 h 165"/>
                <a:gd name="T22" fmla="*/ 23 w 193"/>
                <a:gd name="T23" fmla="*/ 152 h 165"/>
                <a:gd name="T24" fmla="*/ 11 w 193"/>
                <a:gd name="T25" fmla="*/ 165 h 165"/>
                <a:gd name="T26" fmla="*/ 2 w 193"/>
                <a:gd name="T27" fmla="*/ 154 h 165"/>
                <a:gd name="T28" fmla="*/ 0 w 193"/>
                <a:gd name="T29" fmla="*/ 38 h 165"/>
                <a:gd name="T30" fmla="*/ 12 w 193"/>
                <a:gd name="T31" fmla="*/ 33 h 165"/>
                <a:gd name="T32" fmla="*/ 23 w 193"/>
                <a:gd name="T33" fmla="*/ 27 h 165"/>
                <a:gd name="T34" fmla="*/ 36 w 193"/>
                <a:gd name="T35" fmla="*/ 22 h 165"/>
                <a:gd name="T36" fmla="*/ 47 w 193"/>
                <a:gd name="T37" fmla="*/ 17 h 165"/>
                <a:gd name="T38" fmla="*/ 59 w 193"/>
                <a:gd name="T39" fmla="*/ 11 h 165"/>
                <a:gd name="T40" fmla="*/ 72 w 193"/>
                <a:gd name="T41" fmla="*/ 6 h 165"/>
                <a:gd name="T42" fmla="*/ 85 w 193"/>
                <a:gd name="T43" fmla="*/ 2 h 165"/>
                <a:gd name="T44" fmla="*/ 97 w 193"/>
                <a:gd name="T45" fmla="*/ 0 h 165"/>
                <a:gd name="T46" fmla="*/ 184 w 193"/>
                <a:gd name="T47" fmla="*/ 2 h 165"/>
                <a:gd name="T48" fmla="*/ 193 w 193"/>
                <a:gd name="T49" fmla="*/ 11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65">
                  <a:moveTo>
                    <a:pt x="193" y="11"/>
                  </a:moveTo>
                  <a:lnTo>
                    <a:pt x="175" y="24"/>
                  </a:lnTo>
                  <a:lnTo>
                    <a:pt x="153" y="31"/>
                  </a:lnTo>
                  <a:lnTo>
                    <a:pt x="132" y="38"/>
                  </a:lnTo>
                  <a:lnTo>
                    <a:pt x="110" y="44"/>
                  </a:lnTo>
                  <a:lnTo>
                    <a:pt x="88" y="51"/>
                  </a:lnTo>
                  <a:lnTo>
                    <a:pt x="67" y="58"/>
                  </a:lnTo>
                  <a:lnTo>
                    <a:pt x="47" y="71"/>
                  </a:lnTo>
                  <a:lnTo>
                    <a:pt x="30" y="87"/>
                  </a:lnTo>
                  <a:lnTo>
                    <a:pt x="25" y="107"/>
                  </a:lnTo>
                  <a:lnTo>
                    <a:pt x="25" y="131"/>
                  </a:lnTo>
                  <a:lnTo>
                    <a:pt x="23" y="152"/>
                  </a:lnTo>
                  <a:lnTo>
                    <a:pt x="11" y="165"/>
                  </a:lnTo>
                  <a:lnTo>
                    <a:pt x="2" y="154"/>
                  </a:lnTo>
                  <a:lnTo>
                    <a:pt x="0" y="38"/>
                  </a:lnTo>
                  <a:lnTo>
                    <a:pt x="12" y="33"/>
                  </a:lnTo>
                  <a:lnTo>
                    <a:pt x="23" y="27"/>
                  </a:lnTo>
                  <a:lnTo>
                    <a:pt x="36" y="22"/>
                  </a:lnTo>
                  <a:lnTo>
                    <a:pt x="47" y="17"/>
                  </a:lnTo>
                  <a:lnTo>
                    <a:pt x="59" y="11"/>
                  </a:lnTo>
                  <a:lnTo>
                    <a:pt x="72" y="6"/>
                  </a:lnTo>
                  <a:lnTo>
                    <a:pt x="85" y="2"/>
                  </a:lnTo>
                  <a:lnTo>
                    <a:pt x="97" y="0"/>
                  </a:lnTo>
                  <a:lnTo>
                    <a:pt x="184" y="2"/>
                  </a:lnTo>
                  <a:lnTo>
                    <a:pt x="193"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82" name="Freeform 30">
              <a:extLst>
                <a:ext uri="{FF2B5EF4-FFF2-40B4-BE49-F238E27FC236}">
                  <a16:creationId xmlns:a16="http://schemas.microsoft.com/office/drawing/2014/main" id="{0F664814-955A-52FB-4F34-EDD0D5BE6B6F}"/>
                </a:ext>
              </a:extLst>
            </p:cNvPr>
            <p:cNvSpPr>
              <a:spLocks/>
            </p:cNvSpPr>
            <p:nvPr/>
          </p:nvSpPr>
          <p:spPr bwMode="auto">
            <a:xfrm>
              <a:off x="3553" y="1989"/>
              <a:ext cx="336" cy="484"/>
            </a:xfrm>
            <a:custGeom>
              <a:avLst/>
              <a:gdLst>
                <a:gd name="T0" fmla="*/ 602 w 673"/>
                <a:gd name="T1" fmla="*/ 42 h 968"/>
                <a:gd name="T2" fmla="*/ 635 w 673"/>
                <a:gd name="T3" fmla="*/ 55 h 968"/>
                <a:gd name="T4" fmla="*/ 673 w 673"/>
                <a:gd name="T5" fmla="*/ 190 h 968"/>
                <a:gd name="T6" fmla="*/ 637 w 673"/>
                <a:gd name="T7" fmla="*/ 207 h 968"/>
                <a:gd name="T8" fmla="*/ 579 w 673"/>
                <a:gd name="T9" fmla="*/ 192 h 968"/>
                <a:gd name="T10" fmla="*/ 523 w 673"/>
                <a:gd name="T11" fmla="*/ 205 h 968"/>
                <a:gd name="T12" fmla="*/ 494 w 673"/>
                <a:gd name="T13" fmla="*/ 234 h 968"/>
                <a:gd name="T14" fmla="*/ 528 w 673"/>
                <a:gd name="T15" fmla="*/ 239 h 968"/>
                <a:gd name="T16" fmla="*/ 610 w 673"/>
                <a:gd name="T17" fmla="*/ 237 h 968"/>
                <a:gd name="T18" fmla="*/ 644 w 673"/>
                <a:gd name="T19" fmla="*/ 279 h 968"/>
                <a:gd name="T20" fmla="*/ 651 w 673"/>
                <a:gd name="T21" fmla="*/ 429 h 968"/>
                <a:gd name="T22" fmla="*/ 611 w 673"/>
                <a:gd name="T23" fmla="*/ 565 h 968"/>
                <a:gd name="T24" fmla="*/ 573 w 673"/>
                <a:gd name="T25" fmla="*/ 684 h 968"/>
                <a:gd name="T26" fmla="*/ 496 w 673"/>
                <a:gd name="T27" fmla="*/ 774 h 968"/>
                <a:gd name="T28" fmla="*/ 375 w 673"/>
                <a:gd name="T29" fmla="*/ 792 h 968"/>
                <a:gd name="T30" fmla="*/ 318 w 673"/>
                <a:gd name="T31" fmla="*/ 785 h 968"/>
                <a:gd name="T32" fmla="*/ 288 w 673"/>
                <a:gd name="T33" fmla="*/ 783 h 968"/>
                <a:gd name="T34" fmla="*/ 306 w 673"/>
                <a:gd name="T35" fmla="*/ 803 h 968"/>
                <a:gd name="T36" fmla="*/ 337 w 673"/>
                <a:gd name="T37" fmla="*/ 809 h 968"/>
                <a:gd name="T38" fmla="*/ 418 w 673"/>
                <a:gd name="T39" fmla="*/ 816 h 968"/>
                <a:gd name="T40" fmla="*/ 514 w 673"/>
                <a:gd name="T41" fmla="*/ 789 h 968"/>
                <a:gd name="T42" fmla="*/ 494 w 673"/>
                <a:gd name="T43" fmla="*/ 847 h 968"/>
                <a:gd name="T44" fmla="*/ 409 w 673"/>
                <a:gd name="T45" fmla="*/ 934 h 968"/>
                <a:gd name="T46" fmla="*/ 385 w 673"/>
                <a:gd name="T47" fmla="*/ 968 h 968"/>
                <a:gd name="T48" fmla="*/ 326 w 673"/>
                <a:gd name="T49" fmla="*/ 915 h 968"/>
                <a:gd name="T50" fmla="*/ 232 w 673"/>
                <a:gd name="T51" fmla="*/ 870 h 968"/>
                <a:gd name="T52" fmla="*/ 143 w 673"/>
                <a:gd name="T53" fmla="*/ 677 h 968"/>
                <a:gd name="T54" fmla="*/ 187 w 673"/>
                <a:gd name="T55" fmla="*/ 744 h 968"/>
                <a:gd name="T56" fmla="*/ 239 w 673"/>
                <a:gd name="T57" fmla="*/ 785 h 968"/>
                <a:gd name="T58" fmla="*/ 250 w 673"/>
                <a:gd name="T59" fmla="*/ 767 h 968"/>
                <a:gd name="T60" fmla="*/ 194 w 673"/>
                <a:gd name="T61" fmla="*/ 722 h 968"/>
                <a:gd name="T62" fmla="*/ 154 w 673"/>
                <a:gd name="T63" fmla="*/ 653 h 968"/>
                <a:gd name="T64" fmla="*/ 116 w 673"/>
                <a:gd name="T65" fmla="*/ 594 h 968"/>
                <a:gd name="T66" fmla="*/ 62 w 673"/>
                <a:gd name="T67" fmla="*/ 566 h 968"/>
                <a:gd name="T68" fmla="*/ 42 w 673"/>
                <a:gd name="T69" fmla="*/ 496 h 968"/>
                <a:gd name="T70" fmla="*/ 6 w 673"/>
                <a:gd name="T71" fmla="*/ 395 h 968"/>
                <a:gd name="T72" fmla="*/ 26 w 673"/>
                <a:gd name="T73" fmla="*/ 317 h 968"/>
                <a:gd name="T74" fmla="*/ 64 w 673"/>
                <a:gd name="T75" fmla="*/ 355 h 968"/>
                <a:gd name="T76" fmla="*/ 102 w 673"/>
                <a:gd name="T77" fmla="*/ 364 h 968"/>
                <a:gd name="T78" fmla="*/ 83 w 673"/>
                <a:gd name="T79" fmla="*/ 293 h 968"/>
                <a:gd name="T80" fmla="*/ 120 w 673"/>
                <a:gd name="T81" fmla="*/ 141 h 968"/>
                <a:gd name="T82" fmla="*/ 210 w 673"/>
                <a:gd name="T83" fmla="*/ 8 h 968"/>
                <a:gd name="T84" fmla="*/ 262 w 673"/>
                <a:gd name="T85" fmla="*/ 29 h 968"/>
                <a:gd name="T86" fmla="*/ 318 w 673"/>
                <a:gd name="T87" fmla="*/ 22 h 968"/>
                <a:gd name="T88" fmla="*/ 380 w 673"/>
                <a:gd name="T89" fmla="*/ 9 h 968"/>
                <a:gd name="T90" fmla="*/ 450 w 673"/>
                <a:gd name="T91" fmla="*/ 13 h 968"/>
                <a:gd name="T92" fmla="*/ 499 w 673"/>
                <a:gd name="T93" fmla="*/ 0 h 968"/>
                <a:gd name="T94" fmla="*/ 546 w 673"/>
                <a:gd name="T95" fmla="*/ 13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968">
                  <a:moveTo>
                    <a:pt x="573" y="38"/>
                  </a:moveTo>
                  <a:lnTo>
                    <a:pt x="582" y="40"/>
                  </a:lnTo>
                  <a:lnTo>
                    <a:pt x="591" y="40"/>
                  </a:lnTo>
                  <a:lnTo>
                    <a:pt x="602" y="42"/>
                  </a:lnTo>
                  <a:lnTo>
                    <a:pt x="611" y="42"/>
                  </a:lnTo>
                  <a:lnTo>
                    <a:pt x="620" y="46"/>
                  </a:lnTo>
                  <a:lnTo>
                    <a:pt x="628" y="49"/>
                  </a:lnTo>
                  <a:lnTo>
                    <a:pt x="635" y="55"/>
                  </a:lnTo>
                  <a:lnTo>
                    <a:pt x="640" y="64"/>
                  </a:lnTo>
                  <a:lnTo>
                    <a:pt x="664" y="102"/>
                  </a:lnTo>
                  <a:lnTo>
                    <a:pt x="673" y="145"/>
                  </a:lnTo>
                  <a:lnTo>
                    <a:pt x="673" y="190"/>
                  </a:lnTo>
                  <a:lnTo>
                    <a:pt x="667" y="237"/>
                  </a:lnTo>
                  <a:lnTo>
                    <a:pt x="660" y="223"/>
                  </a:lnTo>
                  <a:lnTo>
                    <a:pt x="649" y="212"/>
                  </a:lnTo>
                  <a:lnTo>
                    <a:pt x="637" y="207"/>
                  </a:lnTo>
                  <a:lnTo>
                    <a:pt x="622" y="201"/>
                  </a:lnTo>
                  <a:lnTo>
                    <a:pt x="608" y="199"/>
                  </a:lnTo>
                  <a:lnTo>
                    <a:pt x="593" y="196"/>
                  </a:lnTo>
                  <a:lnTo>
                    <a:pt x="579" y="192"/>
                  </a:lnTo>
                  <a:lnTo>
                    <a:pt x="564" y="187"/>
                  </a:lnTo>
                  <a:lnTo>
                    <a:pt x="552" y="192"/>
                  </a:lnTo>
                  <a:lnTo>
                    <a:pt x="537" y="201"/>
                  </a:lnTo>
                  <a:lnTo>
                    <a:pt x="523" y="205"/>
                  </a:lnTo>
                  <a:lnTo>
                    <a:pt x="514" y="201"/>
                  </a:lnTo>
                  <a:lnTo>
                    <a:pt x="506" y="212"/>
                  </a:lnTo>
                  <a:lnTo>
                    <a:pt x="499" y="223"/>
                  </a:lnTo>
                  <a:lnTo>
                    <a:pt x="494" y="234"/>
                  </a:lnTo>
                  <a:lnTo>
                    <a:pt x="497" y="245"/>
                  </a:lnTo>
                  <a:lnTo>
                    <a:pt x="501" y="245"/>
                  </a:lnTo>
                  <a:lnTo>
                    <a:pt x="512" y="241"/>
                  </a:lnTo>
                  <a:lnTo>
                    <a:pt x="528" y="239"/>
                  </a:lnTo>
                  <a:lnTo>
                    <a:pt x="548" y="237"/>
                  </a:lnTo>
                  <a:lnTo>
                    <a:pt x="568" y="236"/>
                  </a:lnTo>
                  <a:lnTo>
                    <a:pt x="590" y="236"/>
                  </a:lnTo>
                  <a:lnTo>
                    <a:pt x="610" y="237"/>
                  </a:lnTo>
                  <a:lnTo>
                    <a:pt x="626" y="243"/>
                  </a:lnTo>
                  <a:lnTo>
                    <a:pt x="637" y="252"/>
                  </a:lnTo>
                  <a:lnTo>
                    <a:pt x="640" y="266"/>
                  </a:lnTo>
                  <a:lnTo>
                    <a:pt x="644" y="279"/>
                  </a:lnTo>
                  <a:lnTo>
                    <a:pt x="651" y="290"/>
                  </a:lnTo>
                  <a:lnTo>
                    <a:pt x="648" y="337"/>
                  </a:lnTo>
                  <a:lnTo>
                    <a:pt x="651" y="382"/>
                  </a:lnTo>
                  <a:lnTo>
                    <a:pt x="651" y="429"/>
                  </a:lnTo>
                  <a:lnTo>
                    <a:pt x="640" y="476"/>
                  </a:lnTo>
                  <a:lnTo>
                    <a:pt x="631" y="505"/>
                  </a:lnTo>
                  <a:lnTo>
                    <a:pt x="620" y="534"/>
                  </a:lnTo>
                  <a:lnTo>
                    <a:pt x="611" y="565"/>
                  </a:lnTo>
                  <a:lnTo>
                    <a:pt x="602" y="594"/>
                  </a:lnTo>
                  <a:lnTo>
                    <a:pt x="591" y="624"/>
                  </a:lnTo>
                  <a:lnTo>
                    <a:pt x="582" y="653"/>
                  </a:lnTo>
                  <a:lnTo>
                    <a:pt x="573" y="684"/>
                  </a:lnTo>
                  <a:lnTo>
                    <a:pt x="564" y="713"/>
                  </a:lnTo>
                  <a:lnTo>
                    <a:pt x="544" y="740"/>
                  </a:lnTo>
                  <a:lnTo>
                    <a:pt x="521" y="760"/>
                  </a:lnTo>
                  <a:lnTo>
                    <a:pt x="496" y="774"/>
                  </a:lnTo>
                  <a:lnTo>
                    <a:pt x="467" y="785"/>
                  </a:lnTo>
                  <a:lnTo>
                    <a:pt x="438" y="791"/>
                  </a:lnTo>
                  <a:lnTo>
                    <a:pt x="405" y="794"/>
                  </a:lnTo>
                  <a:lnTo>
                    <a:pt x="375" y="792"/>
                  </a:lnTo>
                  <a:lnTo>
                    <a:pt x="344" y="791"/>
                  </a:lnTo>
                  <a:lnTo>
                    <a:pt x="335" y="791"/>
                  </a:lnTo>
                  <a:lnTo>
                    <a:pt x="328" y="787"/>
                  </a:lnTo>
                  <a:lnTo>
                    <a:pt x="318" y="785"/>
                  </a:lnTo>
                  <a:lnTo>
                    <a:pt x="309" y="782"/>
                  </a:lnTo>
                  <a:lnTo>
                    <a:pt x="302" y="780"/>
                  </a:lnTo>
                  <a:lnTo>
                    <a:pt x="295" y="782"/>
                  </a:lnTo>
                  <a:lnTo>
                    <a:pt x="288" y="783"/>
                  </a:lnTo>
                  <a:lnTo>
                    <a:pt x="281" y="789"/>
                  </a:lnTo>
                  <a:lnTo>
                    <a:pt x="290" y="796"/>
                  </a:lnTo>
                  <a:lnTo>
                    <a:pt x="297" y="802"/>
                  </a:lnTo>
                  <a:lnTo>
                    <a:pt x="306" y="803"/>
                  </a:lnTo>
                  <a:lnTo>
                    <a:pt x="313" y="805"/>
                  </a:lnTo>
                  <a:lnTo>
                    <a:pt x="322" y="807"/>
                  </a:lnTo>
                  <a:lnTo>
                    <a:pt x="329" y="807"/>
                  </a:lnTo>
                  <a:lnTo>
                    <a:pt x="337" y="809"/>
                  </a:lnTo>
                  <a:lnTo>
                    <a:pt x="344" y="811"/>
                  </a:lnTo>
                  <a:lnTo>
                    <a:pt x="369" y="816"/>
                  </a:lnTo>
                  <a:lnTo>
                    <a:pt x="394" y="818"/>
                  </a:lnTo>
                  <a:lnTo>
                    <a:pt x="418" y="816"/>
                  </a:lnTo>
                  <a:lnTo>
                    <a:pt x="443" y="811"/>
                  </a:lnTo>
                  <a:lnTo>
                    <a:pt x="467" y="805"/>
                  </a:lnTo>
                  <a:lnTo>
                    <a:pt x="490" y="798"/>
                  </a:lnTo>
                  <a:lnTo>
                    <a:pt x="514" y="789"/>
                  </a:lnTo>
                  <a:lnTo>
                    <a:pt x="537" y="782"/>
                  </a:lnTo>
                  <a:lnTo>
                    <a:pt x="532" y="805"/>
                  </a:lnTo>
                  <a:lnTo>
                    <a:pt x="516" y="827"/>
                  </a:lnTo>
                  <a:lnTo>
                    <a:pt x="494" y="847"/>
                  </a:lnTo>
                  <a:lnTo>
                    <a:pt x="469" y="865"/>
                  </a:lnTo>
                  <a:lnTo>
                    <a:pt x="443" y="887"/>
                  </a:lnTo>
                  <a:lnTo>
                    <a:pt x="422" y="908"/>
                  </a:lnTo>
                  <a:lnTo>
                    <a:pt x="409" y="934"/>
                  </a:lnTo>
                  <a:lnTo>
                    <a:pt x="405" y="964"/>
                  </a:lnTo>
                  <a:lnTo>
                    <a:pt x="398" y="964"/>
                  </a:lnTo>
                  <a:lnTo>
                    <a:pt x="393" y="966"/>
                  </a:lnTo>
                  <a:lnTo>
                    <a:pt x="385" y="968"/>
                  </a:lnTo>
                  <a:lnTo>
                    <a:pt x="378" y="968"/>
                  </a:lnTo>
                  <a:lnTo>
                    <a:pt x="365" y="944"/>
                  </a:lnTo>
                  <a:lnTo>
                    <a:pt x="347" y="928"/>
                  </a:lnTo>
                  <a:lnTo>
                    <a:pt x="326" y="915"/>
                  </a:lnTo>
                  <a:lnTo>
                    <a:pt x="302" y="906"/>
                  </a:lnTo>
                  <a:lnTo>
                    <a:pt x="279" y="897"/>
                  </a:lnTo>
                  <a:lnTo>
                    <a:pt x="255" y="887"/>
                  </a:lnTo>
                  <a:lnTo>
                    <a:pt x="232" y="870"/>
                  </a:lnTo>
                  <a:lnTo>
                    <a:pt x="214" y="850"/>
                  </a:lnTo>
                  <a:lnTo>
                    <a:pt x="130" y="758"/>
                  </a:lnTo>
                  <a:lnTo>
                    <a:pt x="134" y="659"/>
                  </a:lnTo>
                  <a:lnTo>
                    <a:pt x="143" y="677"/>
                  </a:lnTo>
                  <a:lnTo>
                    <a:pt x="152" y="695"/>
                  </a:lnTo>
                  <a:lnTo>
                    <a:pt x="163" y="711"/>
                  </a:lnTo>
                  <a:lnTo>
                    <a:pt x="174" y="727"/>
                  </a:lnTo>
                  <a:lnTo>
                    <a:pt x="187" y="744"/>
                  </a:lnTo>
                  <a:lnTo>
                    <a:pt x="199" y="760"/>
                  </a:lnTo>
                  <a:lnTo>
                    <a:pt x="215" y="773"/>
                  </a:lnTo>
                  <a:lnTo>
                    <a:pt x="232" y="785"/>
                  </a:lnTo>
                  <a:lnTo>
                    <a:pt x="239" y="785"/>
                  </a:lnTo>
                  <a:lnTo>
                    <a:pt x="246" y="785"/>
                  </a:lnTo>
                  <a:lnTo>
                    <a:pt x="255" y="783"/>
                  </a:lnTo>
                  <a:lnTo>
                    <a:pt x="261" y="778"/>
                  </a:lnTo>
                  <a:lnTo>
                    <a:pt x="250" y="767"/>
                  </a:lnTo>
                  <a:lnTo>
                    <a:pt x="237" y="756"/>
                  </a:lnTo>
                  <a:lnTo>
                    <a:pt x="223" y="747"/>
                  </a:lnTo>
                  <a:lnTo>
                    <a:pt x="210" y="738"/>
                  </a:lnTo>
                  <a:lnTo>
                    <a:pt x="194" y="722"/>
                  </a:lnTo>
                  <a:lnTo>
                    <a:pt x="181" y="706"/>
                  </a:lnTo>
                  <a:lnTo>
                    <a:pt x="170" y="689"/>
                  </a:lnTo>
                  <a:lnTo>
                    <a:pt x="163" y="671"/>
                  </a:lnTo>
                  <a:lnTo>
                    <a:pt x="154" y="653"/>
                  </a:lnTo>
                  <a:lnTo>
                    <a:pt x="149" y="635"/>
                  </a:lnTo>
                  <a:lnTo>
                    <a:pt x="141" y="615"/>
                  </a:lnTo>
                  <a:lnTo>
                    <a:pt x="136" y="597"/>
                  </a:lnTo>
                  <a:lnTo>
                    <a:pt x="116" y="594"/>
                  </a:lnTo>
                  <a:lnTo>
                    <a:pt x="100" y="588"/>
                  </a:lnTo>
                  <a:lnTo>
                    <a:pt x="85" y="583"/>
                  </a:lnTo>
                  <a:lnTo>
                    <a:pt x="73" y="575"/>
                  </a:lnTo>
                  <a:lnTo>
                    <a:pt x="62" y="566"/>
                  </a:lnTo>
                  <a:lnTo>
                    <a:pt x="53" y="556"/>
                  </a:lnTo>
                  <a:lnTo>
                    <a:pt x="47" y="541"/>
                  </a:lnTo>
                  <a:lnTo>
                    <a:pt x="42" y="525"/>
                  </a:lnTo>
                  <a:lnTo>
                    <a:pt x="42" y="496"/>
                  </a:lnTo>
                  <a:lnTo>
                    <a:pt x="36" y="469"/>
                  </a:lnTo>
                  <a:lnTo>
                    <a:pt x="27" y="443"/>
                  </a:lnTo>
                  <a:lnTo>
                    <a:pt x="17" y="420"/>
                  </a:lnTo>
                  <a:lnTo>
                    <a:pt x="6" y="395"/>
                  </a:lnTo>
                  <a:lnTo>
                    <a:pt x="0" y="369"/>
                  </a:lnTo>
                  <a:lnTo>
                    <a:pt x="0" y="344"/>
                  </a:lnTo>
                  <a:lnTo>
                    <a:pt x="11" y="315"/>
                  </a:lnTo>
                  <a:lnTo>
                    <a:pt x="26" y="317"/>
                  </a:lnTo>
                  <a:lnTo>
                    <a:pt x="36" y="322"/>
                  </a:lnTo>
                  <a:lnTo>
                    <a:pt x="46" y="331"/>
                  </a:lnTo>
                  <a:lnTo>
                    <a:pt x="55" y="342"/>
                  </a:lnTo>
                  <a:lnTo>
                    <a:pt x="64" y="355"/>
                  </a:lnTo>
                  <a:lnTo>
                    <a:pt x="73" y="364"/>
                  </a:lnTo>
                  <a:lnTo>
                    <a:pt x="85" y="371"/>
                  </a:lnTo>
                  <a:lnTo>
                    <a:pt x="100" y="373"/>
                  </a:lnTo>
                  <a:lnTo>
                    <a:pt x="102" y="364"/>
                  </a:lnTo>
                  <a:lnTo>
                    <a:pt x="96" y="353"/>
                  </a:lnTo>
                  <a:lnTo>
                    <a:pt x="93" y="344"/>
                  </a:lnTo>
                  <a:lnTo>
                    <a:pt x="94" y="335"/>
                  </a:lnTo>
                  <a:lnTo>
                    <a:pt x="83" y="293"/>
                  </a:lnTo>
                  <a:lnTo>
                    <a:pt x="82" y="254"/>
                  </a:lnTo>
                  <a:lnTo>
                    <a:pt x="89" y="214"/>
                  </a:lnTo>
                  <a:lnTo>
                    <a:pt x="102" y="178"/>
                  </a:lnTo>
                  <a:lnTo>
                    <a:pt x="120" y="141"/>
                  </a:lnTo>
                  <a:lnTo>
                    <a:pt x="141" y="107"/>
                  </a:lnTo>
                  <a:lnTo>
                    <a:pt x="167" y="73"/>
                  </a:lnTo>
                  <a:lnTo>
                    <a:pt x="192" y="42"/>
                  </a:lnTo>
                  <a:lnTo>
                    <a:pt x="210" y="8"/>
                  </a:lnTo>
                  <a:lnTo>
                    <a:pt x="223" y="15"/>
                  </a:lnTo>
                  <a:lnTo>
                    <a:pt x="235" y="22"/>
                  </a:lnTo>
                  <a:lnTo>
                    <a:pt x="248" y="26"/>
                  </a:lnTo>
                  <a:lnTo>
                    <a:pt x="262" y="29"/>
                  </a:lnTo>
                  <a:lnTo>
                    <a:pt x="275" y="29"/>
                  </a:lnTo>
                  <a:lnTo>
                    <a:pt x="290" y="29"/>
                  </a:lnTo>
                  <a:lnTo>
                    <a:pt x="304" y="26"/>
                  </a:lnTo>
                  <a:lnTo>
                    <a:pt x="318" y="22"/>
                  </a:lnTo>
                  <a:lnTo>
                    <a:pt x="333" y="8"/>
                  </a:lnTo>
                  <a:lnTo>
                    <a:pt x="347" y="2"/>
                  </a:lnTo>
                  <a:lnTo>
                    <a:pt x="364" y="4"/>
                  </a:lnTo>
                  <a:lnTo>
                    <a:pt x="380" y="9"/>
                  </a:lnTo>
                  <a:lnTo>
                    <a:pt x="396" y="17"/>
                  </a:lnTo>
                  <a:lnTo>
                    <a:pt x="414" y="20"/>
                  </a:lnTo>
                  <a:lnTo>
                    <a:pt x="432" y="20"/>
                  </a:lnTo>
                  <a:lnTo>
                    <a:pt x="450" y="13"/>
                  </a:lnTo>
                  <a:lnTo>
                    <a:pt x="461" y="11"/>
                  </a:lnTo>
                  <a:lnTo>
                    <a:pt x="474" y="8"/>
                  </a:lnTo>
                  <a:lnTo>
                    <a:pt x="487" y="4"/>
                  </a:lnTo>
                  <a:lnTo>
                    <a:pt x="499" y="0"/>
                  </a:lnTo>
                  <a:lnTo>
                    <a:pt x="510" y="0"/>
                  </a:lnTo>
                  <a:lnTo>
                    <a:pt x="523" y="0"/>
                  </a:lnTo>
                  <a:lnTo>
                    <a:pt x="535" y="6"/>
                  </a:lnTo>
                  <a:lnTo>
                    <a:pt x="546" y="13"/>
                  </a:lnTo>
                  <a:lnTo>
                    <a:pt x="573" y="38"/>
                  </a:lnTo>
                  <a:close/>
                </a:path>
              </a:pathLst>
            </a:custGeom>
            <a:solidFill>
              <a:srgbClr val="E2BF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83" name="Freeform 31">
              <a:extLst>
                <a:ext uri="{FF2B5EF4-FFF2-40B4-BE49-F238E27FC236}">
                  <a16:creationId xmlns:a16="http://schemas.microsoft.com/office/drawing/2014/main" id="{E30C6911-9AA2-46AE-FB8F-0160EE273E06}"/>
                </a:ext>
              </a:extLst>
            </p:cNvPr>
            <p:cNvSpPr>
              <a:spLocks/>
            </p:cNvSpPr>
            <p:nvPr/>
          </p:nvSpPr>
          <p:spPr bwMode="auto">
            <a:xfrm>
              <a:off x="4519" y="1988"/>
              <a:ext cx="79" cy="43"/>
            </a:xfrm>
            <a:custGeom>
              <a:avLst/>
              <a:gdLst>
                <a:gd name="T0" fmla="*/ 157 w 157"/>
                <a:gd name="T1" fmla="*/ 10 h 85"/>
                <a:gd name="T2" fmla="*/ 155 w 157"/>
                <a:gd name="T3" fmla="*/ 25 h 85"/>
                <a:gd name="T4" fmla="*/ 144 w 157"/>
                <a:gd name="T5" fmla="*/ 38 h 85"/>
                <a:gd name="T6" fmla="*/ 132 w 157"/>
                <a:gd name="T7" fmla="*/ 48 h 85"/>
                <a:gd name="T8" fmla="*/ 121 w 157"/>
                <a:gd name="T9" fmla="*/ 56 h 85"/>
                <a:gd name="T10" fmla="*/ 121 w 157"/>
                <a:gd name="T11" fmla="*/ 52 h 85"/>
                <a:gd name="T12" fmla="*/ 125 w 157"/>
                <a:gd name="T13" fmla="*/ 43 h 85"/>
                <a:gd name="T14" fmla="*/ 128 w 157"/>
                <a:gd name="T15" fmla="*/ 32 h 85"/>
                <a:gd name="T16" fmla="*/ 134 w 157"/>
                <a:gd name="T17" fmla="*/ 23 h 85"/>
                <a:gd name="T18" fmla="*/ 125 w 157"/>
                <a:gd name="T19" fmla="*/ 20 h 85"/>
                <a:gd name="T20" fmla="*/ 116 w 157"/>
                <a:gd name="T21" fmla="*/ 18 h 85"/>
                <a:gd name="T22" fmla="*/ 107 w 157"/>
                <a:gd name="T23" fmla="*/ 18 h 85"/>
                <a:gd name="T24" fmla="*/ 97 w 157"/>
                <a:gd name="T25" fmla="*/ 18 h 85"/>
                <a:gd name="T26" fmla="*/ 88 w 157"/>
                <a:gd name="T27" fmla="*/ 20 h 85"/>
                <a:gd name="T28" fmla="*/ 79 w 157"/>
                <a:gd name="T29" fmla="*/ 21 h 85"/>
                <a:gd name="T30" fmla="*/ 70 w 157"/>
                <a:gd name="T31" fmla="*/ 25 h 85"/>
                <a:gd name="T32" fmla="*/ 61 w 157"/>
                <a:gd name="T33" fmla="*/ 29 h 85"/>
                <a:gd name="T34" fmla="*/ 69 w 157"/>
                <a:gd name="T35" fmla="*/ 36 h 85"/>
                <a:gd name="T36" fmla="*/ 78 w 157"/>
                <a:gd name="T37" fmla="*/ 43 h 85"/>
                <a:gd name="T38" fmla="*/ 83 w 157"/>
                <a:gd name="T39" fmla="*/ 52 h 85"/>
                <a:gd name="T40" fmla="*/ 81 w 157"/>
                <a:gd name="T41" fmla="*/ 65 h 85"/>
                <a:gd name="T42" fmla="*/ 72 w 157"/>
                <a:gd name="T43" fmla="*/ 74 h 85"/>
                <a:gd name="T44" fmla="*/ 61 w 157"/>
                <a:gd name="T45" fmla="*/ 76 h 85"/>
                <a:gd name="T46" fmla="*/ 49 w 157"/>
                <a:gd name="T47" fmla="*/ 77 h 85"/>
                <a:gd name="T48" fmla="*/ 40 w 157"/>
                <a:gd name="T49" fmla="*/ 85 h 85"/>
                <a:gd name="T50" fmla="*/ 29 w 157"/>
                <a:gd name="T51" fmla="*/ 85 h 85"/>
                <a:gd name="T52" fmla="*/ 18 w 157"/>
                <a:gd name="T53" fmla="*/ 85 h 85"/>
                <a:gd name="T54" fmla="*/ 7 w 157"/>
                <a:gd name="T55" fmla="*/ 83 h 85"/>
                <a:gd name="T56" fmla="*/ 0 w 157"/>
                <a:gd name="T57" fmla="*/ 76 h 85"/>
                <a:gd name="T58" fmla="*/ 5 w 157"/>
                <a:gd name="T59" fmla="*/ 57 h 85"/>
                <a:gd name="T60" fmla="*/ 13 w 157"/>
                <a:gd name="T61" fmla="*/ 39 h 85"/>
                <a:gd name="T62" fmla="*/ 23 w 157"/>
                <a:gd name="T63" fmla="*/ 25 h 85"/>
                <a:gd name="T64" fmla="*/ 40 w 157"/>
                <a:gd name="T65" fmla="*/ 14 h 85"/>
                <a:gd name="T66" fmla="*/ 52 w 157"/>
                <a:gd name="T67" fmla="*/ 9 h 85"/>
                <a:gd name="T68" fmla="*/ 69 w 157"/>
                <a:gd name="T69" fmla="*/ 5 h 85"/>
                <a:gd name="T70" fmla="*/ 83 w 157"/>
                <a:gd name="T71" fmla="*/ 1 h 85"/>
                <a:gd name="T72" fmla="*/ 99 w 157"/>
                <a:gd name="T73" fmla="*/ 0 h 85"/>
                <a:gd name="T74" fmla="*/ 114 w 157"/>
                <a:gd name="T75" fmla="*/ 0 h 85"/>
                <a:gd name="T76" fmla="*/ 130 w 157"/>
                <a:gd name="T77" fmla="*/ 1 h 85"/>
                <a:gd name="T78" fmla="*/ 144 w 157"/>
                <a:gd name="T79" fmla="*/ 5 h 85"/>
                <a:gd name="T80" fmla="*/ 157 w 157"/>
                <a:gd name="T81" fmla="*/ 1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7" h="85">
                  <a:moveTo>
                    <a:pt x="157" y="10"/>
                  </a:moveTo>
                  <a:lnTo>
                    <a:pt x="155" y="25"/>
                  </a:lnTo>
                  <a:lnTo>
                    <a:pt x="144" y="38"/>
                  </a:lnTo>
                  <a:lnTo>
                    <a:pt x="132" y="48"/>
                  </a:lnTo>
                  <a:lnTo>
                    <a:pt x="121" y="56"/>
                  </a:lnTo>
                  <a:lnTo>
                    <a:pt x="121" y="52"/>
                  </a:lnTo>
                  <a:lnTo>
                    <a:pt x="125" y="43"/>
                  </a:lnTo>
                  <a:lnTo>
                    <a:pt x="128" y="32"/>
                  </a:lnTo>
                  <a:lnTo>
                    <a:pt x="134" y="23"/>
                  </a:lnTo>
                  <a:lnTo>
                    <a:pt x="125" y="20"/>
                  </a:lnTo>
                  <a:lnTo>
                    <a:pt x="116" y="18"/>
                  </a:lnTo>
                  <a:lnTo>
                    <a:pt x="107" y="18"/>
                  </a:lnTo>
                  <a:lnTo>
                    <a:pt x="97" y="18"/>
                  </a:lnTo>
                  <a:lnTo>
                    <a:pt x="88" y="20"/>
                  </a:lnTo>
                  <a:lnTo>
                    <a:pt x="79" y="21"/>
                  </a:lnTo>
                  <a:lnTo>
                    <a:pt x="70" y="25"/>
                  </a:lnTo>
                  <a:lnTo>
                    <a:pt x="61" y="29"/>
                  </a:lnTo>
                  <a:lnTo>
                    <a:pt x="69" y="36"/>
                  </a:lnTo>
                  <a:lnTo>
                    <a:pt x="78" y="43"/>
                  </a:lnTo>
                  <a:lnTo>
                    <a:pt x="83" y="52"/>
                  </a:lnTo>
                  <a:lnTo>
                    <a:pt x="81" y="65"/>
                  </a:lnTo>
                  <a:lnTo>
                    <a:pt x="72" y="74"/>
                  </a:lnTo>
                  <a:lnTo>
                    <a:pt x="61" y="76"/>
                  </a:lnTo>
                  <a:lnTo>
                    <a:pt x="49" y="77"/>
                  </a:lnTo>
                  <a:lnTo>
                    <a:pt x="40" y="85"/>
                  </a:lnTo>
                  <a:lnTo>
                    <a:pt x="29" y="85"/>
                  </a:lnTo>
                  <a:lnTo>
                    <a:pt x="18" y="85"/>
                  </a:lnTo>
                  <a:lnTo>
                    <a:pt x="7" y="83"/>
                  </a:lnTo>
                  <a:lnTo>
                    <a:pt x="0" y="76"/>
                  </a:lnTo>
                  <a:lnTo>
                    <a:pt x="5" y="57"/>
                  </a:lnTo>
                  <a:lnTo>
                    <a:pt x="13" y="39"/>
                  </a:lnTo>
                  <a:lnTo>
                    <a:pt x="23" y="25"/>
                  </a:lnTo>
                  <a:lnTo>
                    <a:pt x="40" y="14"/>
                  </a:lnTo>
                  <a:lnTo>
                    <a:pt x="52" y="9"/>
                  </a:lnTo>
                  <a:lnTo>
                    <a:pt x="69" y="5"/>
                  </a:lnTo>
                  <a:lnTo>
                    <a:pt x="83" y="1"/>
                  </a:lnTo>
                  <a:lnTo>
                    <a:pt x="99" y="0"/>
                  </a:lnTo>
                  <a:lnTo>
                    <a:pt x="114" y="0"/>
                  </a:lnTo>
                  <a:lnTo>
                    <a:pt x="130" y="1"/>
                  </a:lnTo>
                  <a:lnTo>
                    <a:pt x="144" y="5"/>
                  </a:lnTo>
                  <a:lnTo>
                    <a:pt x="157"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84" name="Freeform 32">
              <a:extLst>
                <a:ext uri="{FF2B5EF4-FFF2-40B4-BE49-F238E27FC236}">
                  <a16:creationId xmlns:a16="http://schemas.microsoft.com/office/drawing/2014/main" id="{5FCB263F-0639-2E59-4866-B57E58987008}"/>
                </a:ext>
              </a:extLst>
            </p:cNvPr>
            <p:cNvSpPr>
              <a:spLocks/>
            </p:cNvSpPr>
            <p:nvPr/>
          </p:nvSpPr>
          <p:spPr bwMode="auto">
            <a:xfrm>
              <a:off x="4534" y="2008"/>
              <a:ext cx="11" cy="14"/>
            </a:xfrm>
            <a:custGeom>
              <a:avLst/>
              <a:gdLst>
                <a:gd name="T0" fmla="*/ 21 w 21"/>
                <a:gd name="T1" fmla="*/ 9 h 28"/>
                <a:gd name="T2" fmla="*/ 16 w 21"/>
                <a:gd name="T3" fmla="*/ 13 h 28"/>
                <a:gd name="T4" fmla="*/ 11 w 21"/>
                <a:gd name="T5" fmla="*/ 20 h 28"/>
                <a:gd name="T6" fmla="*/ 5 w 21"/>
                <a:gd name="T7" fmla="*/ 26 h 28"/>
                <a:gd name="T8" fmla="*/ 0 w 21"/>
                <a:gd name="T9" fmla="*/ 28 h 28"/>
                <a:gd name="T10" fmla="*/ 3 w 21"/>
                <a:gd name="T11" fmla="*/ 22 h 28"/>
                <a:gd name="T12" fmla="*/ 7 w 21"/>
                <a:gd name="T13" fmla="*/ 13 h 28"/>
                <a:gd name="T14" fmla="*/ 11 w 21"/>
                <a:gd name="T15" fmla="*/ 6 h 28"/>
                <a:gd name="T16" fmla="*/ 12 w 21"/>
                <a:gd name="T17" fmla="*/ 0 h 28"/>
                <a:gd name="T18" fmla="*/ 21 w 21"/>
                <a:gd name="T19"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28">
                  <a:moveTo>
                    <a:pt x="21" y="9"/>
                  </a:moveTo>
                  <a:lnTo>
                    <a:pt x="16" y="13"/>
                  </a:lnTo>
                  <a:lnTo>
                    <a:pt x="11" y="20"/>
                  </a:lnTo>
                  <a:lnTo>
                    <a:pt x="5" y="26"/>
                  </a:lnTo>
                  <a:lnTo>
                    <a:pt x="0" y="28"/>
                  </a:lnTo>
                  <a:lnTo>
                    <a:pt x="3" y="22"/>
                  </a:lnTo>
                  <a:lnTo>
                    <a:pt x="7" y="13"/>
                  </a:lnTo>
                  <a:lnTo>
                    <a:pt x="11" y="6"/>
                  </a:lnTo>
                  <a:lnTo>
                    <a:pt x="12" y="0"/>
                  </a:lnTo>
                  <a:lnTo>
                    <a:pt x="21"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85" name="Freeform 33">
              <a:extLst>
                <a:ext uri="{FF2B5EF4-FFF2-40B4-BE49-F238E27FC236}">
                  <a16:creationId xmlns:a16="http://schemas.microsoft.com/office/drawing/2014/main" id="{E5710449-9C57-980A-8B3A-CBBAF5A61CFC}"/>
                </a:ext>
              </a:extLst>
            </p:cNvPr>
            <p:cNvSpPr>
              <a:spLocks/>
            </p:cNvSpPr>
            <p:nvPr/>
          </p:nvSpPr>
          <p:spPr bwMode="auto">
            <a:xfrm>
              <a:off x="4716" y="2014"/>
              <a:ext cx="35" cy="86"/>
            </a:xfrm>
            <a:custGeom>
              <a:avLst/>
              <a:gdLst>
                <a:gd name="T0" fmla="*/ 69 w 69"/>
                <a:gd name="T1" fmla="*/ 31 h 174"/>
                <a:gd name="T2" fmla="*/ 67 w 69"/>
                <a:gd name="T3" fmla="*/ 35 h 174"/>
                <a:gd name="T4" fmla="*/ 65 w 69"/>
                <a:gd name="T5" fmla="*/ 38 h 174"/>
                <a:gd name="T6" fmla="*/ 63 w 69"/>
                <a:gd name="T7" fmla="*/ 40 h 174"/>
                <a:gd name="T8" fmla="*/ 60 w 69"/>
                <a:gd name="T9" fmla="*/ 40 h 174"/>
                <a:gd name="T10" fmla="*/ 56 w 69"/>
                <a:gd name="T11" fmla="*/ 35 h 174"/>
                <a:gd name="T12" fmla="*/ 52 w 69"/>
                <a:gd name="T13" fmla="*/ 27 h 174"/>
                <a:gd name="T14" fmla="*/ 49 w 69"/>
                <a:gd name="T15" fmla="*/ 20 h 174"/>
                <a:gd name="T16" fmla="*/ 42 w 69"/>
                <a:gd name="T17" fmla="*/ 15 h 174"/>
                <a:gd name="T18" fmla="*/ 31 w 69"/>
                <a:gd name="T19" fmla="*/ 47 h 174"/>
                <a:gd name="T20" fmla="*/ 25 w 69"/>
                <a:gd name="T21" fmla="*/ 82 h 174"/>
                <a:gd name="T22" fmla="*/ 22 w 69"/>
                <a:gd name="T23" fmla="*/ 118 h 174"/>
                <a:gd name="T24" fmla="*/ 20 w 69"/>
                <a:gd name="T25" fmla="*/ 152 h 174"/>
                <a:gd name="T26" fmla="*/ 25 w 69"/>
                <a:gd name="T27" fmla="*/ 145 h 174"/>
                <a:gd name="T28" fmla="*/ 27 w 69"/>
                <a:gd name="T29" fmla="*/ 134 h 174"/>
                <a:gd name="T30" fmla="*/ 31 w 69"/>
                <a:gd name="T31" fmla="*/ 127 h 174"/>
                <a:gd name="T32" fmla="*/ 40 w 69"/>
                <a:gd name="T33" fmla="*/ 127 h 174"/>
                <a:gd name="T34" fmla="*/ 47 w 69"/>
                <a:gd name="T35" fmla="*/ 134 h 174"/>
                <a:gd name="T36" fmla="*/ 47 w 69"/>
                <a:gd name="T37" fmla="*/ 143 h 174"/>
                <a:gd name="T38" fmla="*/ 42 w 69"/>
                <a:gd name="T39" fmla="*/ 150 h 174"/>
                <a:gd name="T40" fmla="*/ 38 w 69"/>
                <a:gd name="T41" fmla="*/ 159 h 174"/>
                <a:gd name="T42" fmla="*/ 31 w 69"/>
                <a:gd name="T43" fmla="*/ 165 h 174"/>
                <a:gd name="T44" fmla="*/ 25 w 69"/>
                <a:gd name="T45" fmla="*/ 170 h 174"/>
                <a:gd name="T46" fmla="*/ 18 w 69"/>
                <a:gd name="T47" fmla="*/ 174 h 174"/>
                <a:gd name="T48" fmla="*/ 9 w 69"/>
                <a:gd name="T49" fmla="*/ 174 h 174"/>
                <a:gd name="T50" fmla="*/ 0 w 69"/>
                <a:gd name="T51" fmla="*/ 167 h 174"/>
                <a:gd name="T52" fmla="*/ 5 w 69"/>
                <a:gd name="T53" fmla="*/ 123 h 174"/>
                <a:gd name="T54" fmla="*/ 9 w 69"/>
                <a:gd name="T55" fmla="*/ 78 h 174"/>
                <a:gd name="T56" fmla="*/ 16 w 69"/>
                <a:gd name="T57" fmla="*/ 36 h 174"/>
                <a:gd name="T58" fmla="*/ 34 w 69"/>
                <a:gd name="T59" fmla="*/ 0 h 174"/>
                <a:gd name="T60" fmla="*/ 47 w 69"/>
                <a:gd name="T61" fmla="*/ 0 h 174"/>
                <a:gd name="T62" fmla="*/ 56 w 69"/>
                <a:gd name="T63" fmla="*/ 9 h 174"/>
                <a:gd name="T64" fmla="*/ 61 w 69"/>
                <a:gd name="T65" fmla="*/ 20 h 174"/>
                <a:gd name="T66" fmla="*/ 69 w 69"/>
                <a:gd name="T67" fmla="*/ 3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 h="174">
                  <a:moveTo>
                    <a:pt x="69" y="31"/>
                  </a:moveTo>
                  <a:lnTo>
                    <a:pt x="67" y="35"/>
                  </a:lnTo>
                  <a:lnTo>
                    <a:pt x="65" y="38"/>
                  </a:lnTo>
                  <a:lnTo>
                    <a:pt x="63" y="40"/>
                  </a:lnTo>
                  <a:lnTo>
                    <a:pt x="60" y="40"/>
                  </a:lnTo>
                  <a:lnTo>
                    <a:pt x="56" y="35"/>
                  </a:lnTo>
                  <a:lnTo>
                    <a:pt x="52" y="27"/>
                  </a:lnTo>
                  <a:lnTo>
                    <a:pt x="49" y="20"/>
                  </a:lnTo>
                  <a:lnTo>
                    <a:pt x="42" y="15"/>
                  </a:lnTo>
                  <a:lnTo>
                    <a:pt x="31" y="47"/>
                  </a:lnTo>
                  <a:lnTo>
                    <a:pt x="25" y="82"/>
                  </a:lnTo>
                  <a:lnTo>
                    <a:pt x="22" y="118"/>
                  </a:lnTo>
                  <a:lnTo>
                    <a:pt x="20" y="152"/>
                  </a:lnTo>
                  <a:lnTo>
                    <a:pt x="25" y="145"/>
                  </a:lnTo>
                  <a:lnTo>
                    <a:pt x="27" y="134"/>
                  </a:lnTo>
                  <a:lnTo>
                    <a:pt x="31" y="127"/>
                  </a:lnTo>
                  <a:lnTo>
                    <a:pt x="40" y="127"/>
                  </a:lnTo>
                  <a:lnTo>
                    <a:pt x="47" y="134"/>
                  </a:lnTo>
                  <a:lnTo>
                    <a:pt x="47" y="143"/>
                  </a:lnTo>
                  <a:lnTo>
                    <a:pt x="42" y="150"/>
                  </a:lnTo>
                  <a:lnTo>
                    <a:pt x="38" y="159"/>
                  </a:lnTo>
                  <a:lnTo>
                    <a:pt x="31" y="165"/>
                  </a:lnTo>
                  <a:lnTo>
                    <a:pt x="25" y="170"/>
                  </a:lnTo>
                  <a:lnTo>
                    <a:pt x="18" y="174"/>
                  </a:lnTo>
                  <a:lnTo>
                    <a:pt x="9" y="174"/>
                  </a:lnTo>
                  <a:lnTo>
                    <a:pt x="0" y="167"/>
                  </a:lnTo>
                  <a:lnTo>
                    <a:pt x="5" y="123"/>
                  </a:lnTo>
                  <a:lnTo>
                    <a:pt x="9" y="78"/>
                  </a:lnTo>
                  <a:lnTo>
                    <a:pt x="16" y="36"/>
                  </a:lnTo>
                  <a:lnTo>
                    <a:pt x="34" y="0"/>
                  </a:lnTo>
                  <a:lnTo>
                    <a:pt x="47" y="0"/>
                  </a:lnTo>
                  <a:lnTo>
                    <a:pt x="56" y="9"/>
                  </a:lnTo>
                  <a:lnTo>
                    <a:pt x="61" y="20"/>
                  </a:lnTo>
                  <a:lnTo>
                    <a:pt x="69"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86" name="Freeform 34">
              <a:extLst>
                <a:ext uri="{FF2B5EF4-FFF2-40B4-BE49-F238E27FC236}">
                  <a16:creationId xmlns:a16="http://schemas.microsoft.com/office/drawing/2014/main" id="{01A97E20-7021-4AC1-CD3E-40BDFE5FB1C0}"/>
                </a:ext>
              </a:extLst>
            </p:cNvPr>
            <p:cNvSpPr>
              <a:spLocks/>
            </p:cNvSpPr>
            <p:nvPr/>
          </p:nvSpPr>
          <p:spPr bwMode="auto">
            <a:xfrm>
              <a:off x="4371" y="2029"/>
              <a:ext cx="69" cy="31"/>
            </a:xfrm>
            <a:custGeom>
              <a:avLst/>
              <a:gdLst>
                <a:gd name="T0" fmla="*/ 138 w 138"/>
                <a:gd name="T1" fmla="*/ 31 h 61"/>
                <a:gd name="T2" fmla="*/ 121 w 138"/>
                <a:gd name="T3" fmla="*/ 29 h 61"/>
                <a:gd name="T4" fmla="*/ 105 w 138"/>
                <a:gd name="T5" fmla="*/ 29 h 61"/>
                <a:gd name="T6" fmla="*/ 87 w 138"/>
                <a:gd name="T7" fmla="*/ 29 h 61"/>
                <a:gd name="T8" fmla="*/ 69 w 138"/>
                <a:gd name="T9" fmla="*/ 33 h 61"/>
                <a:gd name="T10" fmla="*/ 53 w 138"/>
                <a:gd name="T11" fmla="*/ 36 h 61"/>
                <a:gd name="T12" fmla="*/ 37 w 138"/>
                <a:gd name="T13" fmla="*/ 43 h 61"/>
                <a:gd name="T14" fmla="*/ 24 w 138"/>
                <a:gd name="T15" fmla="*/ 51 h 61"/>
                <a:gd name="T16" fmla="*/ 11 w 138"/>
                <a:gd name="T17" fmla="*/ 61 h 61"/>
                <a:gd name="T18" fmla="*/ 0 w 138"/>
                <a:gd name="T19" fmla="*/ 34 h 61"/>
                <a:gd name="T20" fmla="*/ 11 w 138"/>
                <a:gd name="T21" fmla="*/ 25 h 61"/>
                <a:gd name="T22" fmla="*/ 24 w 138"/>
                <a:gd name="T23" fmla="*/ 18 h 61"/>
                <a:gd name="T24" fmla="*/ 37 w 138"/>
                <a:gd name="T25" fmla="*/ 13 h 61"/>
                <a:gd name="T26" fmla="*/ 49 w 138"/>
                <a:gd name="T27" fmla="*/ 7 h 61"/>
                <a:gd name="T28" fmla="*/ 62 w 138"/>
                <a:gd name="T29" fmla="*/ 4 h 61"/>
                <a:gd name="T30" fmla="*/ 76 w 138"/>
                <a:gd name="T31" fmla="*/ 2 h 61"/>
                <a:gd name="T32" fmla="*/ 89 w 138"/>
                <a:gd name="T33" fmla="*/ 0 h 61"/>
                <a:gd name="T34" fmla="*/ 103 w 138"/>
                <a:gd name="T35" fmla="*/ 0 h 61"/>
                <a:gd name="T36" fmla="*/ 114 w 138"/>
                <a:gd name="T37" fmla="*/ 9 h 61"/>
                <a:gd name="T38" fmla="*/ 123 w 138"/>
                <a:gd name="T39" fmla="*/ 18 h 61"/>
                <a:gd name="T40" fmla="*/ 131 w 138"/>
                <a:gd name="T41" fmla="*/ 25 h 61"/>
                <a:gd name="T42" fmla="*/ 138 w 138"/>
                <a:gd name="T43" fmla="*/ 3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61">
                  <a:moveTo>
                    <a:pt x="138" y="31"/>
                  </a:moveTo>
                  <a:lnTo>
                    <a:pt x="121" y="29"/>
                  </a:lnTo>
                  <a:lnTo>
                    <a:pt x="105" y="29"/>
                  </a:lnTo>
                  <a:lnTo>
                    <a:pt x="87" y="29"/>
                  </a:lnTo>
                  <a:lnTo>
                    <a:pt x="69" y="33"/>
                  </a:lnTo>
                  <a:lnTo>
                    <a:pt x="53" y="36"/>
                  </a:lnTo>
                  <a:lnTo>
                    <a:pt x="37" y="43"/>
                  </a:lnTo>
                  <a:lnTo>
                    <a:pt x="24" y="51"/>
                  </a:lnTo>
                  <a:lnTo>
                    <a:pt x="11" y="61"/>
                  </a:lnTo>
                  <a:lnTo>
                    <a:pt x="0" y="34"/>
                  </a:lnTo>
                  <a:lnTo>
                    <a:pt x="11" y="25"/>
                  </a:lnTo>
                  <a:lnTo>
                    <a:pt x="24" y="18"/>
                  </a:lnTo>
                  <a:lnTo>
                    <a:pt x="37" y="13"/>
                  </a:lnTo>
                  <a:lnTo>
                    <a:pt x="49" y="7"/>
                  </a:lnTo>
                  <a:lnTo>
                    <a:pt x="62" y="4"/>
                  </a:lnTo>
                  <a:lnTo>
                    <a:pt x="76" y="2"/>
                  </a:lnTo>
                  <a:lnTo>
                    <a:pt x="89" y="0"/>
                  </a:lnTo>
                  <a:lnTo>
                    <a:pt x="103" y="0"/>
                  </a:lnTo>
                  <a:lnTo>
                    <a:pt x="114" y="9"/>
                  </a:lnTo>
                  <a:lnTo>
                    <a:pt x="123" y="18"/>
                  </a:lnTo>
                  <a:lnTo>
                    <a:pt x="131" y="25"/>
                  </a:lnTo>
                  <a:lnTo>
                    <a:pt x="138" y="31"/>
                  </a:lnTo>
                  <a:close/>
                </a:path>
              </a:pathLst>
            </a:custGeom>
            <a:solidFill>
              <a:srgbClr val="E2BF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87" name="Freeform 35">
              <a:extLst>
                <a:ext uri="{FF2B5EF4-FFF2-40B4-BE49-F238E27FC236}">
                  <a16:creationId xmlns:a16="http://schemas.microsoft.com/office/drawing/2014/main" id="{52CB2C62-5FA2-355C-EEAC-0BFDB363C5E3}"/>
                </a:ext>
              </a:extLst>
            </p:cNvPr>
            <p:cNvSpPr>
              <a:spLocks/>
            </p:cNvSpPr>
            <p:nvPr/>
          </p:nvSpPr>
          <p:spPr bwMode="auto">
            <a:xfrm>
              <a:off x="4387" y="2064"/>
              <a:ext cx="8" cy="8"/>
            </a:xfrm>
            <a:custGeom>
              <a:avLst/>
              <a:gdLst>
                <a:gd name="T0" fmla="*/ 16 w 16"/>
                <a:gd name="T1" fmla="*/ 9 h 16"/>
                <a:gd name="T2" fmla="*/ 16 w 16"/>
                <a:gd name="T3" fmla="*/ 10 h 16"/>
                <a:gd name="T4" fmla="*/ 16 w 16"/>
                <a:gd name="T5" fmla="*/ 12 h 16"/>
                <a:gd name="T6" fmla="*/ 16 w 16"/>
                <a:gd name="T7" fmla="*/ 16 h 16"/>
                <a:gd name="T8" fmla="*/ 15 w 16"/>
                <a:gd name="T9" fmla="*/ 16 h 16"/>
                <a:gd name="T10" fmla="*/ 0 w 16"/>
                <a:gd name="T11" fmla="*/ 9 h 16"/>
                <a:gd name="T12" fmla="*/ 6 w 16"/>
                <a:gd name="T13" fmla="*/ 0 h 16"/>
                <a:gd name="T14" fmla="*/ 9 w 16"/>
                <a:gd name="T15" fmla="*/ 0 h 16"/>
                <a:gd name="T16" fmla="*/ 11 w 16"/>
                <a:gd name="T17" fmla="*/ 3 h 16"/>
                <a:gd name="T18" fmla="*/ 15 w 16"/>
                <a:gd name="T19" fmla="*/ 5 h 16"/>
                <a:gd name="T20" fmla="*/ 16 w 16"/>
                <a:gd name="T21" fmla="*/ 9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16">
                  <a:moveTo>
                    <a:pt x="16" y="9"/>
                  </a:moveTo>
                  <a:lnTo>
                    <a:pt x="16" y="10"/>
                  </a:lnTo>
                  <a:lnTo>
                    <a:pt x="16" y="12"/>
                  </a:lnTo>
                  <a:lnTo>
                    <a:pt x="16" y="16"/>
                  </a:lnTo>
                  <a:lnTo>
                    <a:pt x="15" y="16"/>
                  </a:lnTo>
                  <a:lnTo>
                    <a:pt x="0" y="9"/>
                  </a:lnTo>
                  <a:lnTo>
                    <a:pt x="6" y="0"/>
                  </a:lnTo>
                  <a:lnTo>
                    <a:pt x="9" y="0"/>
                  </a:lnTo>
                  <a:lnTo>
                    <a:pt x="11" y="3"/>
                  </a:lnTo>
                  <a:lnTo>
                    <a:pt x="15" y="5"/>
                  </a:lnTo>
                  <a:lnTo>
                    <a:pt x="16"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88" name="Freeform 36">
              <a:extLst>
                <a:ext uri="{FF2B5EF4-FFF2-40B4-BE49-F238E27FC236}">
                  <a16:creationId xmlns:a16="http://schemas.microsoft.com/office/drawing/2014/main" id="{55E0A789-0869-288A-DBB5-E3A644227306}"/>
                </a:ext>
              </a:extLst>
            </p:cNvPr>
            <p:cNvSpPr>
              <a:spLocks/>
            </p:cNvSpPr>
            <p:nvPr/>
          </p:nvSpPr>
          <p:spPr bwMode="auto">
            <a:xfrm>
              <a:off x="3645" y="2083"/>
              <a:ext cx="114" cy="30"/>
            </a:xfrm>
            <a:custGeom>
              <a:avLst/>
              <a:gdLst>
                <a:gd name="T0" fmla="*/ 211 w 227"/>
                <a:gd name="T1" fmla="*/ 12 h 59"/>
                <a:gd name="T2" fmla="*/ 215 w 227"/>
                <a:gd name="T3" fmla="*/ 9 h 59"/>
                <a:gd name="T4" fmla="*/ 217 w 227"/>
                <a:gd name="T5" fmla="*/ 7 h 59"/>
                <a:gd name="T6" fmla="*/ 220 w 227"/>
                <a:gd name="T7" fmla="*/ 5 h 59"/>
                <a:gd name="T8" fmla="*/ 222 w 227"/>
                <a:gd name="T9" fmla="*/ 7 h 59"/>
                <a:gd name="T10" fmla="*/ 226 w 227"/>
                <a:gd name="T11" fmla="*/ 18 h 59"/>
                <a:gd name="T12" fmla="*/ 227 w 227"/>
                <a:gd name="T13" fmla="*/ 30 h 59"/>
                <a:gd name="T14" fmla="*/ 226 w 227"/>
                <a:gd name="T15" fmla="*/ 41 h 59"/>
                <a:gd name="T16" fmla="*/ 222 w 227"/>
                <a:gd name="T17" fmla="*/ 54 h 59"/>
                <a:gd name="T18" fmla="*/ 195 w 227"/>
                <a:gd name="T19" fmla="*/ 48 h 59"/>
                <a:gd name="T20" fmla="*/ 168 w 227"/>
                <a:gd name="T21" fmla="*/ 43 h 59"/>
                <a:gd name="T22" fmla="*/ 141 w 227"/>
                <a:gd name="T23" fmla="*/ 37 h 59"/>
                <a:gd name="T24" fmla="*/ 112 w 227"/>
                <a:gd name="T25" fmla="*/ 34 h 59"/>
                <a:gd name="T26" fmla="*/ 85 w 227"/>
                <a:gd name="T27" fmla="*/ 34 h 59"/>
                <a:gd name="T28" fmla="*/ 59 w 227"/>
                <a:gd name="T29" fmla="*/ 36 h 59"/>
                <a:gd name="T30" fmla="*/ 32 w 227"/>
                <a:gd name="T31" fmla="*/ 45 h 59"/>
                <a:gd name="T32" fmla="*/ 7 w 227"/>
                <a:gd name="T33" fmla="*/ 59 h 59"/>
                <a:gd name="T34" fmla="*/ 0 w 227"/>
                <a:gd name="T35" fmla="*/ 52 h 59"/>
                <a:gd name="T36" fmla="*/ 2 w 227"/>
                <a:gd name="T37" fmla="*/ 45 h 59"/>
                <a:gd name="T38" fmla="*/ 7 w 227"/>
                <a:gd name="T39" fmla="*/ 36 h 59"/>
                <a:gd name="T40" fmla="*/ 12 w 227"/>
                <a:gd name="T41" fmla="*/ 28 h 59"/>
                <a:gd name="T42" fmla="*/ 34 w 227"/>
                <a:gd name="T43" fmla="*/ 12 h 59"/>
                <a:gd name="T44" fmla="*/ 58 w 227"/>
                <a:gd name="T45" fmla="*/ 3 h 59"/>
                <a:gd name="T46" fmla="*/ 81 w 227"/>
                <a:gd name="T47" fmla="*/ 0 h 59"/>
                <a:gd name="T48" fmla="*/ 106 w 227"/>
                <a:gd name="T49" fmla="*/ 0 h 59"/>
                <a:gd name="T50" fmla="*/ 133 w 227"/>
                <a:gd name="T51" fmla="*/ 3 h 59"/>
                <a:gd name="T52" fmla="*/ 159 w 227"/>
                <a:gd name="T53" fmla="*/ 7 h 59"/>
                <a:gd name="T54" fmla="*/ 186 w 227"/>
                <a:gd name="T55" fmla="*/ 10 h 59"/>
                <a:gd name="T56" fmla="*/ 211 w 227"/>
                <a:gd name="T57" fmla="*/ 1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7" h="59">
                  <a:moveTo>
                    <a:pt x="211" y="12"/>
                  </a:moveTo>
                  <a:lnTo>
                    <a:pt x="215" y="9"/>
                  </a:lnTo>
                  <a:lnTo>
                    <a:pt x="217" y="7"/>
                  </a:lnTo>
                  <a:lnTo>
                    <a:pt x="220" y="5"/>
                  </a:lnTo>
                  <a:lnTo>
                    <a:pt x="222" y="7"/>
                  </a:lnTo>
                  <a:lnTo>
                    <a:pt x="226" y="18"/>
                  </a:lnTo>
                  <a:lnTo>
                    <a:pt x="227" y="30"/>
                  </a:lnTo>
                  <a:lnTo>
                    <a:pt x="226" y="41"/>
                  </a:lnTo>
                  <a:lnTo>
                    <a:pt x="222" y="54"/>
                  </a:lnTo>
                  <a:lnTo>
                    <a:pt x="195" y="48"/>
                  </a:lnTo>
                  <a:lnTo>
                    <a:pt x="168" y="43"/>
                  </a:lnTo>
                  <a:lnTo>
                    <a:pt x="141" y="37"/>
                  </a:lnTo>
                  <a:lnTo>
                    <a:pt x="112" y="34"/>
                  </a:lnTo>
                  <a:lnTo>
                    <a:pt x="85" y="34"/>
                  </a:lnTo>
                  <a:lnTo>
                    <a:pt x="59" y="36"/>
                  </a:lnTo>
                  <a:lnTo>
                    <a:pt x="32" y="45"/>
                  </a:lnTo>
                  <a:lnTo>
                    <a:pt x="7" y="59"/>
                  </a:lnTo>
                  <a:lnTo>
                    <a:pt x="0" y="52"/>
                  </a:lnTo>
                  <a:lnTo>
                    <a:pt x="2" y="45"/>
                  </a:lnTo>
                  <a:lnTo>
                    <a:pt x="7" y="36"/>
                  </a:lnTo>
                  <a:lnTo>
                    <a:pt x="12" y="28"/>
                  </a:lnTo>
                  <a:lnTo>
                    <a:pt x="34" y="12"/>
                  </a:lnTo>
                  <a:lnTo>
                    <a:pt x="58" y="3"/>
                  </a:lnTo>
                  <a:lnTo>
                    <a:pt x="81" y="0"/>
                  </a:lnTo>
                  <a:lnTo>
                    <a:pt x="106" y="0"/>
                  </a:lnTo>
                  <a:lnTo>
                    <a:pt x="133" y="3"/>
                  </a:lnTo>
                  <a:lnTo>
                    <a:pt x="159" y="7"/>
                  </a:lnTo>
                  <a:lnTo>
                    <a:pt x="186" y="10"/>
                  </a:lnTo>
                  <a:lnTo>
                    <a:pt x="211"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89" name="Freeform 37">
              <a:extLst>
                <a:ext uri="{FF2B5EF4-FFF2-40B4-BE49-F238E27FC236}">
                  <a16:creationId xmlns:a16="http://schemas.microsoft.com/office/drawing/2014/main" id="{40A2E084-816C-3D96-2C4F-649F3667FEB4}"/>
                </a:ext>
              </a:extLst>
            </p:cNvPr>
            <p:cNvSpPr>
              <a:spLocks/>
            </p:cNvSpPr>
            <p:nvPr/>
          </p:nvSpPr>
          <p:spPr bwMode="auto">
            <a:xfrm>
              <a:off x="4524" y="2105"/>
              <a:ext cx="38" cy="33"/>
            </a:xfrm>
            <a:custGeom>
              <a:avLst/>
              <a:gdLst>
                <a:gd name="T0" fmla="*/ 76 w 76"/>
                <a:gd name="T1" fmla="*/ 13 h 67"/>
                <a:gd name="T2" fmla="*/ 74 w 76"/>
                <a:gd name="T3" fmla="*/ 27 h 67"/>
                <a:gd name="T4" fmla="*/ 67 w 76"/>
                <a:gd name="T5" fmla="*/ 36 h 67"/>
                <a:gd name="T6" fmla="*/ 58 w 76"/>
                <a:gd name="T7" fmla="*/ 43 h 67"/>
                <a:gd name="T8" fmla="*/ 47 w 76"/>
                <a:gd name="T9" fmla="*/ 52 h 67"/>
                <a:gd name="T10" fmla="*/ 32 w 76"/>
                <a:gd name="T11" fmla="*/ 52 h 67"/>
                <a:gd name="T12" fmla="*/ 22 w 76"/>
                <a:gd name="T13" fmla="*/ 61 h 67"/>
                <a:gd name="T14" fmla="*/ 11 w 76"/>
                <a:gd name="T15" fmla="*/ 67 h 67"/>
                <a:gd name="T16" fmla="*/ 0 w 76"/>
                <a:gd name="T17" fmla="*/ 58 h 67"/>
                <a:gd name="T18" fmla="*/ 4 w 76"/>
                <a:gd name="T19" fmla="*/ 51 h 67"/>
                <a:gd name="T20" fmla="*/ 9 w 76"/>
                <a:gd name="T21" fmla="*/ 41 h 67"/>
                <a:gd name="T22" fmla="*/ 14 w 76"/>
                <a:gd name="T23" fmla="*/ 36 h 67"/>
                <a:gd name="T24" fmla="*/ 22 w 76"/>
                <a:gd name="T25" fmla="*/ 31 h 67"/>
                <a:gd name="T26" fmla="*/ 29 w 76"/>
                <a:gd name="T27" fmla="*/ 36 h 67"/>
                <a:gd name="T28" fmla="*/ 36 w 76"/>
                <a:gd name="T29" fmla="*/ 36 h 67"/>
                <a:gd name="T30" fmla="*/ 43 w 76"/>
                <a:gd name="T31" fmla="*/ 32 h 67"/>
                <a:gd name="T32" fmla="*/ 49 w 76"/>
                <a:gd name="T33" fmla="*/ 27 h 67"/>
                <a:gd name="T34" fmla="*/ 56 w 76"/>
                <a:gd name="T35" fmla="*/ 22 h 67"/>
                <a:gd name="T36" fmla="*/ 54 w 76"/>
                <a:gd name="T37" fmla="*/ 14 h 67"/>
                <a:gd name="T38" fmla="*/ 52 w 76"/>
                <a:gd name="T39" fmla="*/ 7 h 67"/>
                <a:gd name="T40" fmla="*/ 56 w 76"/>
                <a:gd name="T41" fmla="*/ 0 h 67"/>
                <a:gd name="T42" fmla="*/ 63 w 76"/>
                <a:gd name="T43" fmla="*/ 0 h 67"/>
                <a:gd name="T44" fmla="*/ 69 w 76"/>
                <a:gd name="T45" fmla="*/ 2 h 67"/>
                <a:gd name="T46" fmla="*/ 74 w 76"/>
                <a:gd name="T47" fmla="*/ 7 h 67"/>
                <a:gd name="T48" fmla="*/ 76 w 76"/>
                <a:gd name="T49" fmla="*/ 13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6" h="67">
                  <a:moveTo>
                    <a:pt x="76" y="13"/>
                  </a:moveTo>
                  <a:lnTo>
                    <a:pt x="74" y="27"/>
                  </a:lnTo>
                  <a:lnTo>
                    <a:pt x="67" y="36"/>
                  </a:lnTo>
                  <a:lnTo>
                    <a:pt x="58" y="43"/>
                  </a:lnTo>
                  <a:lnTo>
                    <a:pt x="47" y="52"/>
                  </a:lnTo>
                  <a:lnTo>
                    <a:pt x="32" y="52"/>
                  </a:lnTo>
                  <a:lnTo>
                    <a:pt x="22" y="61"/>
                  </a:lnTo>
                  <a:lnTo>
                    <a:pt x="11" y="67"/>
                  </a:lnTo>
                  <a:lnTo>
                    <a:pt x="0" y="58"/>
                  </a:lnTo>
                  <a:lnTo>
                    <a:pt x="4" y="51"/>
                  </a:lnTo>
                  <a:lnTo>
                    <a:pt x="9" y="41"/>
                  </a:lnTo>
                  <a:lnTo>
                    <a:pt x="14" y="36"/>
                  </a:lnTo>
                  <a:lnTo>
                    <a:pt x="22" y="31"/>
                  </a:lnTo>
                  <a:lnTo>
                    <a:pt x="29" y="36"/>
                  </a:lnTo>
                  <a:lnTo>
                    <a:pt x="36" y="36"/>
                  </a:lnTo>
                  <a:lnTo>
                    <a:pt x="43" y="32"/>
                  </a:lnTo>
                  <a:lnTo>
                    <a:pt x="49" y="27"/>
                  </a:lnTo>
                  <a:lnTo>
                    <a:pt x="56" y="22"/>
                  </a:lnTo>
                  <a:lnTo>
                    <a:pt x="54" y="14"/>
                  </a:lnTo>
                  <a:lnTo>
                    <a:pt x="52" y="7"/>
                  </a:lnTo>
                  <a:lnTo>
                    <a:pt x="56" y="0"/>
                  </a:lnTo>
                  <a:lnTo>
                    <a:pt x="63" y="0"/>
                  </a:lnTo>
                  <a:lnTo>
                    <a:pt x="69" y="2"/>
                  </a:lnTo>
                  <a:lnTo>
                    <a:pt x="74" y="7"/>
                  </a:lnTo>
                  <a:lnTo>
                    <a:pt x="76"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90" name="Freeform 38">
              <a:extLst>
                <a:ext uri="{FF2B5EF4-FFF2-40B4-BE49-F238E27FC236}">
                  <a16:creationId xmlns:a16="http://schemas.microsoft.com/office/drawing/2014/main" id="{5E3D7D44-C9BD-AEBE-2F07-583BFC9F39B3}"/>
                </a:ext>
              </a:extLst>
            </p:cNvPr>
            <p:cNvSpPr>
              <a:spLocks/>
            </p:cNvSpPr>
            <p:nvPr/>
          </p:nvSpPr>
          <p:spPr bwMode="auto">
            <a:xfrm>
              <a:off x="3670" y="2114"/>
              <a:ext cx="86" cy="43"/>
            </a:xfrm>
            <a:custGeom>
              <a:avLst/>
              <a:gdLst>
                <a:gd name="T0" fmla="*/ 169 w 171"/>
                <a:gd name="T1" fmla="*/ 52 h 87"/>
                <a:gd name="T2" fmla="*/ 164 w 171"/>
                <a:gd name="T3" fmla="*/ 63 h 87"/>
                <a:gd name="T4" fmla="*/ 155 w 171"/>
                <a:gd name="T5" fmla="*/ 72 h 87"/>
                <a:gd name="T6" fmla="*/ 142 w 171"/>
                <a:gd name="T7" fmla="*/ 80 h 87"/>
                <a:gd name="T8" fmla="*/ 133 w 171"/>
                <a:gd name="T9" fmla="*/ 87 h 87"/>
                <a:gd name="T10" fmla="*/ 128 w 171"/>
                <a:gd name="T11" fmla="*/ 83 h 87"/>
                <a:gd name="T12" fmla="*/ 130 w 171"/>
                <a:gd name="T13" fmla="*/ 78 h 87"/>
                <a:gd name="T14" fmla="*/ 130 w 171"/>
                <a:gd name="T15" fmla="*/ 74 h 87"/>
                <a:gd name="T16" fmla="*/ 122 w 171"/>
                <a:gd name="T17" fmla="*/ 72 h 87"/>
                <a:gd name="T18" fmla="*/ 104 w 171"/>
                <a:gd name="T19" fmla="*/ 76 h 87"/>
                <a:gd name="T20" fmla="*/ 88 w 171"/>
                <a:gd name="T21" fmla="*/ 74 h 87"/>
                <a:gd name="T22" fmla="*/ 74 w 171"/>
                <a:gd name="T23" fmla="*/ 72 h 87"/>
                <a:gd name="T24" fmla="*/ 65 w 171"/>
                <a:gd name="T25" fmla="*/ 69 h 87"/>
                <a:gd name="T26" fmla="*/ 57 w 171"/>
                <a:gd name="T27" fmla="*/ 63 h 87"/>
                <a:gd name="T28" fmla="*/ 54 w 171"/>
                <a:gd name="T29" fmla="*/ 60 h 87"/>
                <a:gd name="T30" fmla="*/ 52 w 171"/>
                <a:gd name="T31" fmla="*/ 58 h 87"/>
                <a:gd name="T32" fmla="*/ 56 w 171"/>
                <a:gd name="T33" fmla="*/ 60 h 87"/>
                <a:gd name="T34" fmla="*/ 70 w 171"/>
                <a:gd name="T35" fmla="*/ 56 h 87"/>
                <a:gd name="T36" fmla="*/ 68 w 171"/>
                <a:gd name="T37" fmla="*/ 27 h 87"/>
                <a:gd name="T38" fmla="*/ 61 w 171"/>
                <a:gd name="T39" fmla="*/ 25 h 87"/>
                <a:gd name="T40" fmla="*/ 52 w 171"/>
                <a:gd name="T41" fmla="*/ 25 h 87"/>
                <a:gd name="T42" fmla="*/ 45 w 171"/>
                <a:gd name="T43" fmla="*/ 27 h 87"/>
                <a:gd name="T44" fmla="*/ 37 w 171"/>
                <a:gd name="T45" fmla="*/ 29 h 87"/>
                <a:gd name="T46" fmla="*/ 32 w 171"/>
                <a:gd name="T47" fmla="*/ 31 h 87"/>
                <a:gd name="T48" fmla="*/ 25 w 171"/>
                <a:gd name="T49" fmla="*/ 34 h 87"/>
                <a:gd name="T50" fmla="*/ 18 w 171"/>
                <a:gd name="T51" fmla="*/ 40 h 87"/>
                <a:gd name="T52" fmla="*/ 12 w 171"/>
                <a:gd name="T53" fmla="*/ 43 h 87"/>
                <a:gd name="T54" fmla="*/ 21 w 171"/>
                <a:gd name="T55" fmla="*/ 51 h 87"/>
                <a:gd name="T56" fmla="*/ 16 w 171"/>
                <a:gd name="T57" fmla="*/ 52 h 87"/>
                <a:gd name="T58" fmla="*/ 10 w 171"/>
                <a:gd name="T59" fmla="*/ 52 h 87"/>
                <a:gd name="T60" fmla="*/ 5 w 171"/>
                <a:gd name="T61" fmla="*/ 51 h 87"/>
                <a:gd name="T62" fmla="*/ 1 w 171"/>
                <a:gd name="T63" fmla="*/ 49 h 87"/>
                <a:gd name="T64" fmla="*/ 0 w 171"/>
                <a:gd name="T65" fmla="*/ 45 h 87"/>
                <a:gd name="T66" fmla="*/ 0 w 171"/>
                <a:gd name="T67" fmla="*/ 40 h 87"/>
                <a:gd name="T68" fmla="*/ 1 w 171"/>
                <a:gd name="T69" fmla="*/ 34 h 87"/>
                <a:gd name="T70" fmla="*/ 1 w 171"/>
                <a:gd name="T71" fmla="*/ 29 h 87"/>
                <a:gd name="T72" fmla="*/ 16 w 171"/>
                <a:gd name="T73" fmla="*/ 18 h 87"/>
                <a:gd name="T74" fmla="*/ 30 w 171"/>
                <a:gd name="T75" fmla="*/ 11 h 87"/>
                <a:gd name="T76" fmla="*/ 48 w 171"/>
                <a:gd name="T77" fmla="*/ 7 h 87"/>
                <a:gd name="T78" fmla="*/ 66 w 171"/>
                <a:gd name="T79" fmla="*/ 4 h 87"/>
                <a:gd name="T80" fmla="*/ 83 w 171"/>
                <a:gd name="T81" fmla="*/ 4 h 87"/>
                <a:gd name="T82" fmla="*/ 101 w 171"/>
                <a:gd name="T83" fmla="*/ 5 h 87"/>
                <a:gd name="T84" fmla="*/ 119 w 171"/>
                <a:gd name="T85" fmla="*/ 7 h 87"/>
                <a:gd name="T86" fmla="*/ 135 w 171"/>
                <a:gd name="T87" fmla="*/ 11 h 87"/>
                <a:gd name="T88" fmla="*/ 144 w 171"/>
                <a:gd name="T89" fmla="*/ 0 h 87"/>
                <a:gd name="T90" fmla="*/ 159 w 171"/>
                <a:gd name="T91" fmla="*/ 11 h 87"/>
                <a:gd name="T92" fmla="*/ 168 w 171"/>
                <a:gd name="T93" fmla="*/ 22 h 87"/>
                <a:gd name="T94" fmla="*/ 171 w 171"/>
                <a:gd name="T95" fmla="*/ 36 h 87"/>
                <a:gd name="T96" fmla="*/ 169 w 171"/>
                <a:gd name="T97" fmla="*/ 5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 h="87">
                  <a:moveTo>
                    <a:pt x="169" y="52"/>
                  </a:moveTo>
                  <a:lnTo>
                    <a:pt x="164" y="63"/>
                  </a:lnTo>
                  <a:lnTo>
                    <a:pt x="155" y="72"/>
                  </a:lnTo>
                  <a:lnTo>
                    <a:pt x="142" y="80"/>
                  </a:lnTo>
                  <a:lnTo>
                    <a:pt x="133" y="87"/>
                  </a:lnTo>
                  <a:lnTo>
                    <a:pt x="128" y="83"/>
                  </a:lnTo>
                  <a:lnTo>
                    <a:pt x="130" y="78"/>
                  </a:lnTo>
                  <a:lnTo>
                    <a:pt x="130" y="74"/>
                  </a:lnTo>
                  <a:lnTo>
                    <a:pt x="122" y="72"/>
                  </a:lnTo>
                  <a:lnTo>
                    <a:pt x="104" y="76"/>
                  </a:lnTo>
                  <a:lnTo>
                    <a:pt x="88" y="74"/>
                  </a:lnTo>
                  <a:lnTo>
                    <a:pt x="74" y="72"/>
                  </a:lnTo>
                  <a:lnTo>
                    <a:pt x="65" y="69"/>
                  </a:lnTo>
                  <a:lnTo>
                    <a:pt x="57" y="63"/>
                  </a:lnTo>
                  <a:lnTo>
                    <a:pt x="54" y="60"/>
                  </a:lnTo>
                  <a:lnTo>
                    <a:pt x="52" y="58"/>
                  </a:lnTo>
                  <a:lnTo>
                    <a:pt x="56" y="60"/>
                  </a:lnTo>
                  <a:lnTo>
                    <a:pt x="70" y="56"/>
                  </a:lnTo>
                  <a:lnTo>
                    <a:pt x="68" y="27"/>
                  </a:lnTo>
                  <a:lnTo>
                    <a:pt x="61" y="25"/>
                  </a:lnTo>
                  <a:lnTo>
                    <a:pt x="52" y="25"/>
                  </a:lnTo>
                  <a:lnTo>
                    <a:pt x="45" y="27"/>
                  </a:lnTo>
                  <a:lnTo>
                    <a:pt x="37" y="29"/>
                  </a:lnTo>
                  <a:lnTo>
                    <a:pt x="32" y="31"/>
                  </a:lnTo>
                  <a:lnTo>
                    <a:pt x="25" y="34"/>
                  </a:lnTo>
                  <a:lnTo>
                    <a:pt x="18" y="40"/>
                  </a:lnTo>
                  <a:lnTo>
                    <a:pt x="12" y="43"/>
                  </a:lnTo>
                  <a:lnTo>
                    <a:pt x="21" y="51"/>
                  </a:lnTo>
                  <a:lnTo>
                    <a:pt x="16" y="52"/>
                  </a:lnTo>
                  <a:lnTo>
                    <a:pt x="10" y="52"/>
                  </a:lnTo>
                  <a:lnTo>
                    <a:pt x="5" y="51"/>
                  </a:lnTo>
                  <a:lnTo>
                    <a:pt x="1" y="49"/>
                  </a:lnTo>
                  <a:lnTo>
                    <a:pt x="0" y="45"/>
                  </a:lnTo>
                  <a:lnTo>
                    <a:pt x="0" y="40"/>
                  </a:lnTo>
                  <a:lnTo>
                    <a:pt x="1" y="34"/>
                  </a:lnTo>
                  <a:lnTo>
                    <a:pt x="1" y="29"/>
                  </a:lnTo>
                  <a:lnTo>
                    <a:pt x="16" y="18"/>
                  </a:lnTo>
                  <a:lnTo>
                    <a:pt x="30" y="11"/>
                  </a:lnTo>
                  <a:lnTo>
                    <a:pt x="48" y="7"/>
                  </a:lnTo>
                  <a:lnTo>
                    <a:pt x="66" y="4"/>
                  </a:lnTo>
                  <a:lnTo>
                    <a:pt x="83" y="4"/>
                  </a:lnTo>
                  <a:lnTo>
                    <a:pt x="101" y="5"/>
                  </a:lnTo>
                  <a:lnTo>
                    <a:pt x="119" y="7"/>
                  </a:lnTo>
                  <a:lnTo>
                    <a:pt x="135" y="11"/>
                  </a:lnTo>
                  <a:lnTo>
                    <a:pt x="144" y="0"/>
                  </a:lnTo>
                  <a:lnTo>
                    <a:pt x="159" y="11"/>
                  </a:lnTo>
                  <a:lnTo>
                    <a:pt x="168" y="22"/>
                  </a:lnTo>
                  <a:lnTo>
                    <a:pt x="171" y="36"/>
                  </a:lnTo>
                  <a:lnTo>
                    <a:pt x="169" y="5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91" name="Freeform 39">
              <a:extLst>
                <a:ext uri="{FF2B5EF4-FFF2-40B4-BE49-F238E27FC236}">
                  <a16:creationId xmlns:a16="http://schemas.microsoft.com/office/drawing/2014/main" id="{E28439A3-1FCA-31E3-F710-650CC61067E0}"/>
                </a:ext>
              </a:extLst>
            </p:cNvPr>
            <p:cNvSpPr>
              <a:spLocks/>
            </p:cNvSpPr>
            <p:nvPr/>
          </p:nvSpPr>
          <p:spPr bwMode="auto">
            <a:xfrm>
              <a:off x="3786" y="2114"/>
              <a:ext cx="89" cy="95"/>
            </a:xfrm>
            <a:custGeom>
              <a:avLst/>
              <a:gdLst>
                <a:gd name="T0" fmla="*/ 47 w 177"/>
                <a:gd name="T1" fmla="*/ 9 h 190"/>
                <a:gd name="T2" fmla="*/ 61 w 177"/>
                <a:gd name="T3" fmla="*/ 13 h 190"/>
                <a:gd name="T4" fmla="*/ 76 w 177"/>
                <a:gd name="T5" fmla="*/ 5 h 190"/>
                <a:gd name="T6" fmla="*/ 85 w 177"/>
                <a:gd name="T7" fmla="*/ 0 h 190"/>
                <a:gd name="T8" fmla="*/ 88 w 177"/>
                <a:gd name="T9" fmla="*/ 13 h 190"/>
                <a:gd name="T10" fmla="*/ 103 w 177"/>
                <a:gd name="T11" fmla="*/ 13 h 190"/>
                <a:gd name="T12" fmla="*/ 115 w 177"/>
                <a:gd name="T13" fmla="*/ 14 h 190"/>
                <a:gd name="T14" fmla="*/ 130 w 177"/>
                <a:gd name="T15" fmla="*/ 18 h 190"/>
                <a:gd name="T16" fmla="*/ 141 w 177"/>
                <a:gd name="T17" fmla="*/ 22 h 190"/>
                <a:gd name="T18" fmla="*/ 153 w 177"/>
                <a:gd name="T19" fmla="*/ 27 h 190"/>
                <a:gd name="T20" fmla="*/ 162 w 177"/>
                <a:gd name="T21" fmla="*/ 33 h 190"/>
                <a:gd name="T22" fmla="*/ 170 w 177"/>
                <a:gd name="T23" fmla="*/ 42 h 190"/>
                <a:gd name="T24" fmla="*/ 177 w 177"/>
                <a:gd name="T25" fmla="*/ 51 h 190"/>
                <a:gd name="T26" fmla="*/ 170 w 177"/>
                <a:gd name="T27" fmla="*/ 56 h 190"/>
                <a:gd name="T28" fmla="*/ 162 w 177"/>
                <a:gd name="T29" fmla="*/ 61 h 190"/>
                <a:gd name="T30" fmla="*/ 155 w 177"/>
                <a:gd name="T31" fmla="*/ 65 h 190"/>
                <a:gd name="T32" fmla="*/ 148 w 177"/>
                <a:gd name="T33" fmla="*/ 67 h 190"/>
                <a:gd name="T34" fmla="*/ 139 w 177"/>
                <a:gd name="T35" fmla="*/ 71 h 190"/>
                <a:gd name="T36" fmla="*/ 130 w 177"/>
                <a:gd name="T37" fmla="*/ 72 h 190"/>
                <a:gd name="T38" fmla="*/ 121 w 177"/>
                <a:gd name="T39" fmla="*/ 76 h 190"/>
                <a:gd name="T40" fmla="*/ 112 w 177"/>
                <a:gd name="T41" fmla="*/ 78 h 190"/>
                <a:gd name="T42" fmla="*/ 105 w 177"/>
                <a:gd name="T43" fmla="*/ 71 h 190"/>
                <a:gd name="T44" fmla="*/ 103 w 177"/>
                <a:gd name="T45" fmla="*/ 58 h 190"/>
                <a:gd name="T46" fmla="*/ 103 w 177"/>
                <a:gd name="T47" fmla="*/ 47 h 190"/>
                <a:gd name="T48" fmla="*/ 103 w 177"/>
                <a:gd name="T49" fmla="*/ 40 h 190"/>
                <a:gd name="T50" fmla="*/ 90 w 177"/>
                <a:gd name="T51" fmla="*/ 36 h 190"/>
                <a:gd name="T52" fmla="*/ 77 w 177"/>
                <a:gd name="T53" fmla="*/ 36 h 190"/>
                <a:gd name="T54" fmla="*/ 65 w 177"/>
                <a:gd name="T55" fmla="*/ 42 h 190"/>
                <a:gd name="T56" fmla="*/ 56 w 177"/>
                <a:gd name="T57" fmla="*/ 51 h 190"/>
                <a:gd name="T58" fmla="*/ 58 w 177"/>
                <a:gd name="T59" fmla="*/ 56 h 190"/>
                <a:gd name="T60" fmla="*/ 59 w 177"/>
                <a:gd name="T61" fmla="*/ 61 h 190"/>
                <a:gd name="T62" fmla="*/ 59 w 177"/>
                <a:gd name="T63" fmla="*/ 67 h 190"/>
                <a:gd name="T64" fmla="*/ 61 w 177"/>
                <a:gd name="T65" fmla="*/ 71 h 190"/>
                <a:gd name="T66" fmla="*/ 52 w 177"/>
                <a:gd name="T67" fmla="*/ 65 h 190"/>
                <a:gd name="T68" fmla="*/ 39 w 177"/>
                <a:gd name="T69" fmla="*/ 58 h 190"/>
                <a:gd name="T70" fmla="*/ 29 w 177"/>
                <a:gd name="T71" fmla="*/ 51 h 190"/>
                <a:gd name="T72" fmla="*/ 23 w 177"/>
                <a:gd name="T73" fmla="*/ 47 h 190"/>
                <a:gd name="T74" fmla="*/ 16 w 177"/>
                <a:gd name="T75" fmla="*/ 89 h 190"/>
                <a:gd name="T76" fmla="*/ 16 w 177"/>
                <a:gd name="T77" fmla="*/ 136 h 190"/>
                <a:gd name="T78" fmla="*/ 16 w 177"/>
                <a:gd name="T79" fmla="*/ 175 h 190"/>
                <a:gd name="T80" fmla="*/ 12 w 177"/>
                <a:gd name="T81" fmla="*/ 190 h 190"/>
                <a:gd name="T82" fmla="*/ 5 w 177"/>
                <a:gd name="T83" fmla="*/ 143 h 190"/>
                <a:gd name="T84" fmla="*/ 0 w 177"/>
                <a:gd name="T85" fmla="*/ 94 h 190"/>
                <a:gd name="T86" fmla="*/ 0 w 177"/>
                <a:gd name="T87" fmla="*/ 47 h 190"/>
                <a:gd name="T88" fmla="*/ 12 w 177"/>
                <a:gd name="T89" fmla="*/ 2 h 190"/>
                <a:gd name="T90" fmla="*/ 21 w 177"/>
                <a:gd name="T91" fmla="*/ 7 h 190"/>
                <a:gd name="T92" fmla="*/ 30 w 177"/>
                <a:gd name="T93" fmla="*/ 14 h 190"/>
                <a:gd name="T94" fmla="*/ 38 w 177"/>
                <a:gd name="T95" fmla="*/ 16 h 190"/>
                <a:gd name="T96" fmla="*/ 47 w 177"/>
                <a:gd name="T97" fmla="*/ 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7" h="190">
                  <a:moveTo>
                    <a:pt x="47" y="9"/>
                  </a:moveTo>
                  <a:lnTo>
                    <a:pt x="61" y="13"/>
                  </a:lnTo>
                  <a:lnTo>
                    <a:pt x="76" y="5"/>
                  </a:lnTo>
                  <a:lnTo>
                    <a:pt x="85" y="0"/>
                  </a:lnTo>
                  <a:lnTo>
                    <a:pt x="88" y="13"/>
                  </a:lnTo>
                  <a:lnTo>
                    <a:pt x="103" y="13"/>
                  </a:lnTo>
                  <a:lnTo>
                    <a:pt x="115" y="14"/>
                  </a:lnTo>
                  <a:lnTo>
                    <a:pt x="130" y="18"/>
                  </a:lnTo>
                  <a:lnTo>
                    <a:pt x="141" y="22"/>
                  </a:lnTo>
                  <a:lnTo>
                    <a:pt x="153" y="27"/>
                  </a:lnTo>
                  <a:lnTo>
                    <a:pt x="162" y="33"/>
                  </a:lnTo>
                  <a:lnTo>
                    <a:pt x="170" y="42"/>
                  </a:lnTo>
                  <a:lnTo>
                    <a:pt x="177" y="51"/>
                  </a:lnTo>
                  <a:lnTo>
                    <a:pt x="170" y="56"/>
                  </a:lnTo>
                  <a:lnTo>
                    <a:pt x="162" y="61"/>
                  </a:lnTo>
                  <a:lnTo>
                    <a:pt x="155" y="65"/>
                  </a:lnTo>
                  <a:lnTo>
                    <a:pt x="148" y="67"/>
                  </a:lnTo>
                  <a:lnTo>
                    <a:pt x="139" y="71"/>
                  </a:lnTo>
                  <a:lnTo>
                    <a:pt x="130" y="72"/>
                  </a:lnTo>
                  <a:lnTo>
                    <a:pt x="121" y="76"/>
                  </a:lnTo>
                  <a:lnTo>
                    <a:pt x="112" y="78"/>
                  </a:lnTo>
                  <a:lnTo>
                    <a:pt x="105" y="71"/>
                  </a:lnTo>
                  <a:lnTo>
                    <a:pt x="103" y="58"/>
                  </a:lnTo>
                  <a:lnTo>
                    <a:pt x="103" y="47"/>
                  </a:lnTo>
                  <a:lnTo>
                    <a:pt x="103" y="40"/>
                  </a:lnTo>
                  <a:lnTo>
                    <a:pt x="90" y="36"/>
                  </a:lnTo>
                  <a:lnTo>
                    <a:pt x="77" y="36"/>
                  </a:lnTo>
                  <a:lnTo>
                    <a:pt x="65" y="42"/>
                  </a:lnTo>
                  <a:lnTo>
                    <a:pt x="56" y="51"/>
                  </a:lnTo>
                  <a:lnTo>
                    <a:pt x="58" y="56"/>
                  </a:lnTo>
                  <a:lnTo>
                    <a:pt x="59" y="61"/>
                  </a:lnTo>
                  <a:lnTo>
                    <a:pt x="59" y="67"/>
                  </a:lnTo>
                  <a:lnTo>
                    <a:pt x="61" y="71"/>
                  </a:lnTo>
                  <a:lnTo>
                    <a:pt x="52" y="65"/>
                  </a:lnTo>
                  <a:lnTo>
                    <a:pt x="39" y="58"/>
                  </a:lnTo>
                  <a:lnTo>
                    <a:pt x="29" y="51"/>
                  </a:lnTo>
                  <a:lnTo>
                    <a:pt x="23" y="47"/>
                  </a:lnTo>
                  <a:lnTo>
                    <a:pt x="16" y="89"/>
                  </a:lnTo>
                  <a:lnTo>
                    <a:pt x="16" y="136"/>
                  </a:lnTo>
                  <a:lnTo>
                    <a:pt x="16" y="175"/>
                  </a:lnTo>
                  <a:lnTo>
                    <a:pt x="12" y="190"/>
                  </a:lnTo>
                  <a:lnTo>
                    <a:pt x="5" y="143"/>
                  </a:lnTo>
                  <a:lnTo>
                    <a:pt x="0" y="94"/>
                  </a:lnTo>
                  <a:lnTo>
                    <a:pt x="0" y="47"/>
                  </a:lnTo>
                  <a:lnTo>
                    <a:pt x="12" y="2"/>
                  </a:lnTo>
                  <a:lnTo>
                    <a:pt x="21" y="7"/>
                  </a:lnTo>
                  <a:lnTo>
                    <a:pt x="30" y="14"/>
                  </a:lnTo>
                  <a:lnTo>
                    <a:pt x="38" y="16"/>
                  </a:lnTo>
                  <a:lnTo>
                    <a:pt x="47"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92" name="Freeform 40">
              <a:extLst>
                <a:ext uri="{FF2B5EF4-FFF2-40B4-BE49-F238E27FC236}">
                  <a16:creationId xmlns:a16="http://schemas.microsoft.com/office/drawing/2014/main" id="{F6A053D3-034C-A5E8-462A-D15BAF856C51}"/>
                </a:ext>
              </a:extLst>
            </p:cNvPr>
            <p:cNvSpPr>
              <a:spLocks/>
            </p:cNvSpPr>
            <p:nvPr/>
          </p:nvSpPr>
          <p:spPr bwMode="auto">
            <a:xfrm>
              <a:off x="4453" y="2115"/>
              <a:ext cx="38" cy="42"/>
            </a:xfrm>
            <a:custGeom>
              <a:avLst/>
              <a:gdLst>
                <a:gd name="T0" fmla="*/ 31 w 76"/>
                <a:gd name="T1" fmla="*/ 0 h 85"/>
                <a:gd name="T2" fmla="*/ 34 w 76"/>
                <a:gd name="T3" fmla="*/ 14 h 85"/>
                <a:gd name="T4" fmla="*/ 34 w 76"/>
                <a:gd name="T5" fmla="*/ 29 h 85"/>
                <a:gd name="T6" fmla="*/ 38 w 76"/>
                <a:gd name="T7" fmla="*/ 43 h 85"/>
                <a:gd name="T8" fmla="*/ 51 w 76"/>
                <a:gd name="T9" fmla="*/ 52 h 85"/>
                <a:gd name="T10" fmla="*/ 58 w 76"/>
                <a:gd name="T11" fmla="*/ 52 h 85"/>
                <a:gd name="T12" fmla="*/ 63 w 76"/>
                <a:gd name="T13" fmla="*/ 54 h 85"/>
                <a:gd name="T14" fmla="*/ 71 w 76"/>
                <a:gd name="T15" fmla="*/ 56 h 85"/>
                <a:gd name="T16" fmla="*/ 76 w 76"/>
                <a:gd name="T17" fmla="*/ 61 h 85"/>
                <a:gd name="T18" fmla="*/ 76 w 76"/>
                <a:gd name="T19" fmla="*/ 72 h 85"/>
                <a:gd name="T20" fmla="*/ 67 w 76"/>
                <a:gd name="T21" fmla="*/ 72 h 85"/>
                <a:gd name="T22" fmla="*/ 58 w 76"/>
                <a:gd name="T23" fmla="*/ 76 h 85"/>
                <a:gd name="T24" fmla="*/ 47 w 76"/>
                <a:gd name="T25" fmla="*/ 79 h 85"/>
                <a:gd name="T26" fmla="*/ 36 w 76"/>
                <a:gd name="T27" fmla="*/ 83 h 85"/>
                <a:gd name="T28" fmla="*/ 27 w 76"/>
                <a:gd name="T29" fmla="*/ 85 h 85"/>
                <a:gd name="T30" fmla="*/ 18 w 76"/>
                <a:gd name="T31" fmla="*/ 83 h 85"/>
                <a:gd name="T32" fmla="*/ 9 w 76"/>
                <a:gd name="T33" fmla="*/ 79 h 85"/>
                <a:gd name="T34" fmla="*/ 2 w 76"/>
                <a:gd name="T35" fmla="*/ 69 h 85"/>
                <a:gd name="T36" fmla="*/ 0 w 76"/>
                <a:gd name="T37" fmla="*/ 56 h 85"/>
                <a:gd name="T38" fmla="*/ 9 w 76"/>
                <a:gd name="T39" fmla="*/ 59 h 85"/>
                <a:gd name="T40" fmla="*/ 18 w 76"/>
                <a:gd name="T41" fmla="*/ 65 h 85"/>
                <a:gd name="T42" fmla="*/ 25 w 76"/>
                <a:gd name="T43" fmla="*/ 67 h 85"/>
                <a:gd name="T44" fmla="*/ 34 w 76"/>
                <a:gd name="T45" fmla="*/ 61 h 85"/>
                <a:gd name="T46" fmla="*/ 24 w 76"/>
                <a:gd name="T47" fmla="*/ 47 h 85"/>
                <a:gd name="T48" fmla="*/ 18 w 76"/>
                <a:gd name="T49" fmla="*/ 32 h 85"/>
                <a:gd name="T50" fmla="*/ 16 w 76"/>
                <a:gd name="T51" fmla="*/ 16 h 85"/>
                <a:gd name="T52" fmla="*/ 20 w 76"/>
                <a:gd name="T53" fmla="*/ 0 h 85"/>
                <a:gd name="T54" fmla="*/ 31 w 76"/>
                <a:gd name="T55"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6" h="85">
                  <a:moveTo>
                    <a:pt x="31" y="0"/>
                  </a:moveTo>
                  <a:lnTo>
                    <a:pt x="34" y="14"/>
                  </a:lnTo>
                  <a:lnTo>
                    <a:pt x="34" y="29"/>
                  </a:lnTo>
                  <a:lnTo>
                    <a:pt x="38" y="43"/>
                  </a:lnTo>
                  <a:lnTo>
                    <a:pt x="51" y="52"/>
                  </a:lnTo>
                  <a:lnTo>
                    <a:pt x="58" y="52"/>
                  </a:lnTo>
                  <a:lnTo>
                    <a:pt x="63" y="54"/>
                  </a:lnTo>
                  <a:lnTo>
                    <a:pt x="71" y="56"/>
                  </a:lnTo>
                  <a:lnTo>
                    <a:pt x="76" y="61"/>
                  </a:lnTo>
                  <a:lnTo>
                    <a:pt x="76" y="72"/>
                  </a:lnTo>
                  <a:lnTo>
                    <a:pt x="67" y="72"/>
                  </a:lnTo>
                  <a:lnTo>
                    <a:pt x="58" y="76"/>
                  </a:lnTo>
                  <a:lnTo>
                    <a:pt x="47" y="79"/>
                  </a:lnTo>
                  <a:lnTo>
                    <a:pt x="36" y="83"/>
                  </a:lnTo>
                  <a:lnTo>
                    <a:pt x="27" y="85"/>
                  </a:lnTo>
                  <a:lnTo>
                    <a:pt x="18" y="83"/>
                  </a:lnTo>
                  <a:lnTo>
                    <a:pt x="9" y="79"/>
                  </a:lnTo>
                  <a:lnTo>
                    <a:pt x="2" y="69"/>
                  </a:lnTo>
                  <a:lnTo>
                    <a:pt x="0" y="56"/>
                  </a:lnTo>
                  <a:lnTo>
                    <a:pt x="9" y="59"/>
                  </a:lnTo>
                  <a:lnTo>
                    <a:pt x="18" y="65"/>
                  </a:lnTo>
                  <a:lnTo>
                    <a:pt x="25" y="67"/>
                  </a:lnTo>
                  <a:lnTo>
                    <a:pt x="34" y="61"/>
                  </a:lnTo>
                  <a:lnTo>
                    <a:pt x="24" y="47"/>
                  </a:lnTo>
                  <a:lnTo>
                    <a:pt x="18" y="32"/>
                  </a:lnTo>
                  <a:lnTo>
                    <a:pt x="16" y="16"/>
                  </a:lnTo>
                  <a:lnTo>
                    <a:pt x="2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93" name="Freeform 41">
              <a:extLst>
                <a:ext uri="{FF2B5EF4-FFF2-40B4-BE49-F238E27FC236}">
                  <a16:creationId xmlns:a16="http://schemas.microsoft.com/office/drawing/2014/main" id="{CD51ADDA-8E19-E230-1818-04185A16E54D}"/>
                </a:ext>
              </a:extLst>
            </p:cNvPr>
            <p:cNvSpPr>
              <a:spLocks/>
            </p:cNvSpPr>
            <p:nvPr/>
          </p:nvSpPr>
          <p:spPr bwMode="auto">
            <a:xfrm>
              <a:off x="3723" y="2133"/>
              <a:ext cx="9" cy="8"/>
            </a:xfrm>
            <a:custGeom>
              <a:avLst/>
              <a:gdLst>
                <a:gd name="T0" fmla="*/ 18 w 18"/>
                <a:gd name="T1" fmla="*/ 16 h 16"/>
                <a:gd name="T2" fmla="*/ 0 w 18"/>
                <a:gd name="T3" fmla="*/ 16 h 16"/>
                <a:gd name="T4" fmla="*/ 4 w 18"/>
                <a:gd name="T5" fmla="*/ 0 h 16"/>
                <a:gd name="T6" fmla="*/ 11 w 18"/>
                <a:gd name="T7" fmla="*/ 2 h 16"/>
                <a:gd name="T8" fmla="*/ 15 w 18"/>
                <a:gd name="T9" fmla="*/ 5 h 16"/>
                <a:gd name="T10" fmla="*/ 18 w 18"/>
                <a:gd name="T11" fmla="*/ 9 h 16"/>
                <a:gd name="T12" fmla="*/ 18 w 18"/>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8" h="16">
                  <a:moveTo>
                    <a:pt x="18" y="16"/>
                  </a:moveTo>
                  <a:lnTo>
                    <a:pt x="0" y="16"/>
                  </a:lnTo>
                  <a:lnTo>
                    <a:pt x="4" y="0"/>
                  </a:lnTo>
                  <a:lnTo>
                    <a:pt x="11" y="2"/>
                  </a:lnTo>
                  <a:lnTo>
                    <a:pt x="15" y="5"/>
                  </a:lnTo>
                  <a:lnTo>
                    <a:pt x="18" y="9"/>
                  </a:lnTo>
                  <a:lnTo>
                    <a:pt x="18"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94" name="Freeform 42">
              <a:extLst>
                <a:ext uri="{FF2B5EF4-FFF2-40B4-BE49-F238E27FC236}">
                  <a16:creationId xmlns:a16="http://schemas.microsoft.com/office/drawing/2014/main" id="{781BB1F6-7BED-A21D-06A0-BA5261747F56}"/>
                </a:ext>
              </a:extLst>
            </p:cNvPr>
            <p:cNvSpPr>
              <a:spLocks/>
            </p:cNvSpPr>
            <p:nvPr/>
          </p:nvSpPr>
          <p:spPr bwMode="auto">
            <a:xfrm>
              <a:off x="3849" y="2136"/>
              <a:ext cx="9" cy="7"/>
            </a:xfrm>
            <a:custGeom>
              <a:avLst/>
              <a:gdLst>
                <a:gd name="T0" fmla="*/ 11 w 19"/>
                <a:gd name="T1" fmla="*/ 15 h 15"/>
                <a:gd name="T2" fmla="*/ 6 w 19"/>
                <a:gd name="T3" fmla="*/ 13 h 15"/>
                <a:gd name="T4" fmla="*/ 2 w 19"/>
                <a:gd name="T5" fmla="*/ 9 h 15"/>
                <a:gd name="T6" fmla="*/ 0 w 19"/>
                <a:gd name="T7" fmla="*/ 4 h 15"/>
                <a:gd name="T8" fmla="*/ 4 w 19"/>
                <a:gd name="T9" fmla="*/ 0 h 15"/>
                <a:gd name="T10" fmla="*/ 19 w 19"/>
                <a:gd name="T11" fmla="*/ 6 h 15"/>
                <a:gd name="T12" fmla="*/ 11 w 19"/>
                <a:gd name="T13" fmla="*/ 15 h 15"/>
              </a:gdLst>
              <a:ahLst/>
              <a:cxnLst>
                <a:cxn ang="0">
                  <a:pos x="T0" y="T1"/>
                </a:cxn>
                <a:cxn ang="0">
                  <a:pos x="T2" y="T3"/>
                </a:cxn>
                <a:cxn ang="0">
                  <a:pos x="T4" y="T5"/>
                </a:cxn>
                <a:cxn ang="0">
                  <a:pos x="T6" y="T7"/>
                </a:cxn>
                <a:cxn ang="0">
                  <a:pos x="T8" y="T9"/>
                </a:cxn>
                <a:cxn ang="0">
                  <a:pos x="T10" y="T11"/>
                </a:cxn>
                <a:cxn ang="0">
                  <a:pos x="T12" y="T13"/>
                </a:cxn>
              </a:cxnLst>
              <a:rect l="0" t="0" r="r" b="b"/>
              <a:pathLst>
                <a:path w="19" h="15">
                  <a:moveTo>
                    <a:pt x="11" y="15"/>
                  </a:moveTo>
                  <a:lnTo>
                    <a:pt x="6" y="13"/>
                  </a:lnTo>
                  <a:lnTo>
                    <a:pt x="2" y="9"/>
                  </a:lnTo>
                  <a:lnTo>
                    <a:pt x="0" y="4"/>
                  </a:lnTo>
                  <a:lnTo>
                    <a:pt x="4" y="0"/>
                  </a:lnTo>
                  <a:lnTo>
                    <a:pt x="19" y="6"/>
                  </a:lnTo>
                  <a:lnTo>
                    <a:pt x="11"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95" name="Freeform 43">
              <a:extLst>
                <a:ext uri="{FF2B5EF4-FFF2-40B4-BE49-F238E27FC236}">
                  <a16:creationId xmlns:a16="http://schemas.microsoft.com/office/drawing/2014/main" id="{7D28DF86-4F09-B442-5A89-52C179127868}"/>
                </a:ext>
              </a:extLst>
            </p:cNvPr>
            <p:cNvSpPr>
              <a:spLocks/>
            </p:cNvSpPr>
            <p:nvPr/>
          </p:nvSpPr>
          <p:spPr bwMode="auto">
            <a:xfrm>
              <a:off x="4458" y="2138"/>
              <a:ext cx="153" cy="76"/>
            </a:xfrm>
            <a:custGeom>
              <a:avLst/>
              <a:gdLst>
                <a:gd name="T0" fmla="*/ 0 w 305"/>
                <a:gd name="T1" fmla="*/ 143 h 152"/>
                <a:gd name="T2" fmla="*/ 23 w 305"/>
                <a:gd name="T3" fmla="*/ 123 h 152"/>
                <a:gd name="T4" fmla="*/ 51 w 305"/>
                <a:gd name="T5" fmla="*/ 108 h 152"/>
                <a:gd name="T6" fmla="*/ 78 w 305"/>
                <a:gd name="T7" fmla="*/ 97 h 152"/>
                <a:gd name="T8" fmla="*/ 105 w 305"/>
                <a:gd name="T9" fmla="*/ 88 h 152"/>
                <a:gd name="T10" fmla="*/ 134 w 305"/>
                <a:gd name="T11" fmla="*/ 81 h 152"/>
                <a:gd name="T12" fmla="*/ 163 w 305"/>
                <a:gd name="T13" fmla="*/ 74 h 152"/>
                <a:gd name="T14" fmla="*/ 192 w 305"/>
                <a:gd name="T15" fmla="*/ 65 h 152"/>
                <a:gd name="T16" fmla="*/ 219 w 305"/>
                <a:gd name="T17" fmla="*/ 52 h 152"/>
                <a:gd name="T18" fmla="*/ 260 w 305"/>
                <a:gd name="T19" fmla="*/ 25 h 152"/>
                <a:gd name="T20" fmla="*/ 255 w 305"/>
                <a:gd name="T21" fmla="*/ 18 h 152"/>
                <a:gd name="T22" fmla="*/ 246 w 305"/>
                <a:gd name="T23" fmla="*/ 14 h 152"/>
                <a:gd name="T24" fmla="*/ 239 w 305"/>
                <a:gd name="T25" fmla="*/ 9 h 152"/>
                <a:gd name="T26" fmla="*/ 240 w 305"/>
                <a:gd name="T27" fmla="*/ 0 h 152"/>
                <a:gd name="T28" fmla="*/ 251 w 305"/>
                <a:gd name="T29" fmla="*/ 3 h 152"/>
                <a:gd name="T30" fmla="*/ 262 w 305"/>
                <a:gd name="T31" fmla="*/ 7 h 152"/>
                <a:gd name="T32" fmla="*/ 273 w 305"/>
                <a:gd name="T33" fmla="*/ 12 h 152"/>
                <a:gd name="T34" fmla="*/ 282 w 305"/>
                <a:gd name="T35" fmla="*/ 18 h 152"/>
                <a:gd name="T36" fmla="*/ 291 w 305"/>
                <a:gd name="T37" fmla="*/ 25 h 152"/>
                <a:gd name="T38" fmla="*/ 298 w 305"/>
                <a:gd name="T39" fmla="*/ 34 h 152"/>
                <a:gd name="T40" fmla="*/ 304 w 305"/>
                <a:gd name="T41" fmla="*/ 43 h 152"/>
                <a:gd name="T42" fmla="*/ 305 w 305"/>
                <a:gd name="T43" fmla="*/ 56 h 152"/>
                <a:gd name="T44" fmla="*/ 302 w 305"/>
                <a:gd name="T45" fmla="*/ 56 h 152"/>
                <a:gd name="T46" fmla="*/ 296 w 305"/>
                <a:gd name="T47" fmla="*/ 50 h 152"/>
                <a:gd name="T48" fmla="*/ 287 w 305"/>
                <a:gd name="T49" fmla="*/ 43 h 152"/>
                <a:gd name="T50" fmla="*/ 280 w 305"/>
                <a:gd name="T51" fmla="*/ 38 h 152"/>
                <a:gd name="T52" fmla="*/ 199 w 305"/>
                <a:gd name="T53" fmla="*/ 117 h 152"/>
                <a:gd name="T54" fmla="*/ 181 w 305"/>
                <a:gd name="T55" fmla="*/ 125 h 152"/>
                <a:gd name="T56" fmla="*/ 161 w 305"/>
                <a:gd name="T57" fmla="*/ 134 h 152"/>
                <a:gd name="T58" fmla="*/ 139 w 305"/>
                <a:gd name="T59" fmla="*/ 141 h 152"/>
                <a:gd name="T60" fmla="*/ 117 w 305"/>
                <a:gd name="T61" fmla="*/ 146 h 152"/>
                <a:gd name="T62" fmla="*/ 96 w 305"/>
                <a:gd name="T63" fmla="*/ 152 h 152"/>
                <a:gd name="T64" fmla="*/ 74 w 305"/>
                <a:gd name="T65" fmla="*/ 152 h 152"/>
                <a:gd name="T66" fmla="*/ 52 w 305"/>
                <a:gd name="T67" fmla="*/ 148 h 152"/>
                <a:gd name="T68" fmla="*/ 31 w 305"/>
                <a:gd name="T69" fmla="*/ 139 h 152"/>
                <a:gd name="T70" fmla="*/ 27 w 305"/>
                <a:gd name="T71" fmla="*/ 141 h 152"/>
                <a:gd name="T72" fmla="*/ 20 w 305"/>
                <a:gd name="T73" fmla="*/ 144 h 152"/>
                <a:gd name="T74" fmla="*/ 9 w 305"/>
                <a:gd name="T75" fmla="*/ 146 h 152"/>
                <a:gd name="T76" fmla="*/ 0 w 305"/>
                <a:gd name="T77" fmla="*/ 14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5" h="152">
                  <a:moveTo>
                    <a:pt x="0" y="143"/>
                  </a:moveTo>
                  <a:lnTo>
                    <a:pt x="23" y="123"/>
                  </a:lnTo>
                  <a:lnTo>
                    <a:pt x="51" y="108"/>
                  </a:lnTo>
                  <a:lnTo>
                    <a:pt x="78" y="97"/>
                  </a:lnTo>
                  <a:lnTo>
                    <a:pt x="105" y="88"/>
                  </a:lnTo>
                  <a:lnTo>
                    <a:pt x="134" y="81"/>
                  </a:lnTo>
                  <a:lnTo>
                    <a:pt x="163" y="74"/>
                  </a:lnTo>
                  <a:lnTo>
                    <a:pt x="192" y="65"/>
                  </a:lnTo>
                  <a:lnTo>
                    <a:pt x="219" y="52"/>
                  </a:lnTo>
                  <a:lnTo>
                    <a:pt x="260" y="25"/>
                  </a:lnTo>
                  <a:lnTo>
                    <a:pt x="255" y="18"/>
                  </a:lnTo>
                  <a:lnTo>
                    <a:pt x="246" y="14"/>
                  </a:lnTo>
                  <a:lnTo>
                    <a:pt x="239" y="9"/>
                  </a:lnTo>
                  <a:lnTo>
                    <a:pt x="240" y="0"/>
                  </a:lnTo>
                  <a:lnTo>
                    <a:pt x="251" y="3"/>
                  </a:lnTo>
                  <a:lnTo>
                    <a:pt x="262" y="7"/>
                  </a:lnTo>
                  <a:lnTo>
                    <a:pt x="273" y="12"/>
                  </a:lnTo>
                  <a:lnTo>
                    <a:pt x="282" y="18"/>
                  </a:lnTo>
                  <a:lnTo>
                    <a:pt x="291" y="25"/>
                  </a:lnTo>
                  <a:lnTo>
                    <a:pt x="298" y="34"/>
                  </a:lnTo>
                  <a:lnTo>
                    <a:pt x="304" y="43"/>
                  </a:lnTo>
                  <a:lnTo>
                    <a:pt x="305" y="56"/>
                  </a:lnTo>
                  <a:lnTo>
                    <a:pt x="302" y="56"/>
                  </a:lnTo>
                  <a:lnTo>
                    <a:pt x="296" y="50"/>
                  </a:lnTo>
                  <a:lnTo>
                    <a:pt x="287" y="43"/>
                  </a:lnTo>
                  <a:lnTo>
                    <a:pt x="280" y="38"/>
                  </a:lnTo>
                  <a:lnTo>
                    <a:pt x="199" y="117"/>
                  </a:lnTo>
                  <a:lnTo>
                    <a:pt x="181" y="125"/>
                  </a:lnTo>
                  <a:lnTo>
                    <a:pt x="161" y="134"/>
                  </a:lnTo>
                  <a:lnTo>
                    <a:pt x="139" y="141"/>
                  </a:lnTo>
                  <a:lnTo>
                    <a:pt x="117" y="146"/>
                  </a:lnTo>
                  <a:lnTo>
                    <a:pt x="96" y="152"/>
                  </a:lnTo>
                  <a:lnTo>
                    <a:pt x="74" y="152"/>
                  </a:lnTo>
                  <a:lnTo>
                    <a:pt x="52" y="148"/>
                  </a:lnTo>
                  <a:lnTo>
                    <a:pt x="31" y="139"/>
                  </a:lnTo>
                  <a:lnTo>
                    <a:pt x="27" y="141"/>
                  </a:lnTo>
                  <a:lnTo>
                    <a:pt x="20" y="144"/>
                  </a:lnTo>
                  <a:lnTo>
                    <a:pt x="9" y="146"/>
                  </a:lnTo>
                  <a:lnTo>
                    <a:pt x="0" y="1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96" name="Freeform 44">
              <a:extLst>
                <a:ext uri="{FF2B5EF4-FFF2-40B4-BE49-F238E27FC236}">
                  <a16:creationId xmlns:a16="http://schemas.microsoft.com/office/drawing/2014/main" id="{7976FFDE-079F-0238-45CC-4DA6537EB11D}"/>
                </a:ext>
              </a:extLst>
            </p:cNvPr>
            <p:cNvSpPr>
              <a:spLocks/>
            </p:cNvSpPr>
            <p:nvPr/>
          </p:nvSpPr>
          <p:spPr bwMode="auto">
            <a:xfrm>
              <a:off x="3564" y="2171"/>
              <a:ext cx="40" cy="89"/>
            </a:xfrm>
            <a:custGeom>
              <a:avLst/>
              <a:gdLst>
                <a:gd name="T0" fmla="*/ 63 w 80"/>
                <a:gd name="T1" fmla="*/ 92 h 177"/>
                <a:gd name="T2" fmla="*/ 80 w 80"/>
                <a:gd name="T3" fmla="*/ 174 h 177"/>
                <a:gd name="T4" fmla="*/ 74 w 80"/>
                <a:gd name="T5" fmla="*/ 177 h 177"/>
                <a:gd name="T6" fmla="*/ 69 w 80"/>
                <a:gd name="T7" fmla="*/ 177 h 177"/>
                <a:gd name="T8" fmla="*/ 63 w 80"/>
                <a:gd name="T9" fmla="*/ 174 h 177"/>
                <a:gd name="T10" fmla="*/ 58 w 80"/>
                <a:gd name="T11" fmla="*/ 168 h 177"/>
                <a:gd name="T12" fmla="*/ 52 w 80"/>
                <a:gd name="T13" fmla="*/ 161 h 177"/>
                <a:gd name="T14" fmla="*/ 54 w 80"/>
                <a:gd name="T15" fmla="*/ 154 h 177"/>
                <a:gd name="T16" fmla="*/ 58 w 80"/>
                <a:gd name="T17" fmla="*/ 146 h 177"/>
                <a:gd name="T18" fmla="*/ 58 w 80"/>
                <a:gd name="T19" fmla="*/ 139 h 177"/>
                <a:gd name="T20" fmla="*/ 51 w 80"/>
                <a:gd name="T21" fmla="*/ 108 h 177"/>
                <a:gd name="T22" fmla="*/ 42 w 80"/>
                <a:gd name="T23" fmla="*/ 78 h 177"/>
                <a:gd name="T24" fmla="*/ 31 w 80"/>
                <a:gd name="T25" fmla="*/ 49 h 177"/>
                <a:gd name="T26" fmla="*/ 16 w 80"/>
                <a:gd name="T27" fmla="*/ 22 h 177"/>
                <a:gd name="T28" fmla="*/ 14 w 80"/>
                <a:gd name="T29" fmla="*/ 25 h 177"/>
                <a:gd name="T30" fmla="*/ 13 w 80"/>
                <a:gd name="T31" fmla="*/ 29 h 177"/>
                <a:gd name="T32" fmla="*/ 11 w 80"/>
                <a:gd name="T33" fmla="*/ 32 h 177"/>
                <a:gd name="T34" fmla="*/ 5 w 80"/>
                <a:gd name="T35" fmla="*/ 32 h 177"/>
                <a:gd name="T36" fmla="*/ 0 w 80"/>
                <a:gd name="T37" fmla="*/ 25 h 177"/>
                <a:gd name="T38" fmla="*/ 0 w 80"/>
                <a:gd name="T39" fmla="*/ 16 h 177"/>
                <a:gd name="T40" fmla="*/ 4 w 80"/>
                <a:gd name="T41" fmla="*/ 7 h 177"/>
                <a:gd name="T42" fmla="*/ 5 w 80"/>
                <a:gd name="T43" fmla="*/ 0 h 177"/>
                <a:gd name="T44" fmla="*/ 20 w 80"/>
                <a:gd name="T45" fmla="*/ 5 h 177"/>
                <a:gd name="T46" fmla="*/ 31 w 80"/>
                <a:gd name="T47" fmla="*/ 13 h 177"/>
                <a:gd name="T48" fmla="*/ 38 w 80"/>
                <a:gd name="T49" fmla="*/ 23 h 177"/>
                <a:gd name="T50" fmla="*/ 43 w 80"/>
                <a:gd name="T51" fmla="*/ 36 h 177"/>
                <a:gd name="T52" fmla="*/ 49 w 80"/>
                <a:gd name="T53" fmla="*/ 51 h 177"/>
                <a:gd name="T54" fmla="*/ 52 w 80"/>
                <a:gd name="T55" fmla="*/ 65 h 177"/>
                <a:gd name="T56" fmla="*/ 58 w 80"/>
                <a:gd name="T57" fmla="*/ 79 h 177"/>
                <a:gd name="T58" fmla="*/ 63 w 80"/>
                <a:gd name="T59" fmla="*/ 92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0" h="177">
                  <a:moveTo>
                    <a:pt x="63" y="92"/>
                  </a:moveTo>
                  <a:lnTo>
                    <a:pt x="80" y="174"/>
                  </a:lnTo>
                  <a:lnTo>
                    <a:pt x="74" y="177"/>
                  </a:lnTo>
                  <a:lnTo>
                    <a:pt x="69" y="177"/>
                  </a:lnTo>
                  <a:lnTo>
                    <a:pt x="63" y="174"/>
                  </a:lnTo>
                  <a:lnTo>
                    <a:pt x="58" y="168"/>
                  </a:lnTo>
                  <a:lnTo>
                    <a:pt x="52" y="161"/>
                  </a:lnTo>
                  <a:lnTo>
                    <a:pt x="54" y="154"/>
                  </a:lnTo>
                  <a:lnTo>
                    <a:pt x="58" y="146"/>
                  </a:lnTo>
                  <a:lnTo>
                    <a:pt x="58" y="139"/>
                  </a:lnTo>
                  <a:lnTo>
                    <a:pt x="51" y="108"/>
                  </a:lnTo>
                  <a:lnTo>
                    <a:pt x="42" y="78"/>
                  </a:lnTo>
                  <a:lnTo>
                    <a:pt x="31" y="49"/>
                  </a:lnTo>
                  <a:lnTo>
                    <a:pt x="16" y="22"/>
                  </a:lnTo>
                  <a:lnTo>
                    <a:pt x="14" y="25"/>
                  </a:lnTo>
                  <a:lnTo>
                    <a:pt x="13" y="29"/>
                  </a:lnTo>
                  <a:lnTo>
                    <a:pt x="11" y="32"/>
                  </a:lnTo>
                  <a:lnTo>
                    <a:pt x="5" y="32"/>
                  </a:lnTo>
                  <a:lnTo>
                    <a:pt x="0" y="25"/>
                  </a:lnTo>
                  <a:lnTo>
                    <a:pt x="0" y="16"/>
                  </a:lnTo>
                  <a:lnTo>
                    <a:pt x="4" y="7"/>
                  </a:lnTo>
                  <a:lnTo>
                    <a:pt x="5" y="0"/>
                  </a:lnTo>
                  <a:lnTo>
                    <a:pt x="20" y="5"/>
                  </a:lnTo>
                  <a:lnTo>
                    <a:pt x="31" y="13"/>
                  </a:lnTo>
                  <a:lnTo>
                    <a:pt x="38" y="23"/>
                  </a:lnTo>
                  <a:lnTo>
                    <a:pt x="43" y="36"/>
                  </a:lnTo>
                  <a:lnTo>
                    <a:pt x="49" y="51"/>
                  </a:lnTo>
                  <a:lnTo>
                    <a:pt x="52" y="65"/>
                  </a:lnTo>
                  <a:lnTo>
                    <a:pt x="58" y="79"/>
                  </a:lnTo>
                  <a:lnTo>
                    <a:pt x="63" y="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97" name="Freeform 45">
              <a:extLst>
                <a:ext uri="{FF2B5EF4-FFF2-40B4-BE49-F238E27FC236}">
                  <a16:creationId xmlns:a16="http://schemas.microsoft.com/office/drawing/2014/main" id="{B4FD7893-6080-AC7F-7C17-5AF0141C7DEB}"/>
                </a:ext>
              </a:extLst>
            </p:cNvPr>
            <p:cNvSpPr>
              <a:spLocks/>
            </p:cNvSpPr>
            <p:nvPr/>
          </p:nvSpPr>
          <p:spPr bwMode="auto">
            <a:xfrm>
              <a:off x="4494" y="2209"/>
              <a:ext cx="76" cy="44"/>
            </a:xfrm>
            <a:custGeom>
              <a:avLst/>
              <a:gdLst>
                <a:gd name="T0" fmla="*/ 148 w 152"/>
                <a:gd name="T1" fmla="*/ 23 h 88"/>
                <a:gd name="T2" fmla="*/ 138 w 152"/>
                <a:gd name="T3" fmla="*/ 38 h 88"/>
                <a:gd name="T4" fmla="*/ 125 w 152"/>
                <a:gd name="T5" fmla="*/ 49 h 88"/>
                <a:gd name="T6" fmla="*/ 109 w 152"/>
                <a:gd name="T7" fmla="*/ 56 h 88"/>
                <a:gd name="T8" fmla="*/ 94 w 152"/>
                <a:gd name="T9" fmla="*/ 61 h 88"/>
                <a:gd name="T10" fmla="*/ 78 w 152"/>
                <a:gd name="T11" fmla="*/ 65 h 88"/>
                <a:gd name="T12" fmla="*/ 62 w 152"/>
                <a:gd name="T13" fmla="*/ 70 h 88"/>
                <a:gd name="T14" fmla="*/ 47 w 152"/>
                <a:gd name="T15" fmla="*/ 78 h 88"/>
                <a:gd name="T16" fmla="*/ 35 w 152"/>
                <a:gd name="T17" fmla="*/ 88 h 88"/>
                <a:gd name="T18" fmla="*/ 29 w 152"/>
                <a:gd name="T19" fmla="*/ 74 h 88"/>
                <a:gd name="T20" fmla="*/ 20 w 152"/>
                <a:gd name="T21" fmla="*/ 61 h 88"/>
                <a:gd name="T22" fmla="*/ 9 w 152"/>
                <a:gd name="T23" fmla="*/ 49 h 88"/>
                <a:gd name="T24" fmla="*/ 0 w 152"/>
                <a:gd name="T25" fmla="*/ 38 h 88"/>
                <a:gd name="T26" fmla="*/ 18 w 152"/>
                <a:gd name="T27" fmla="*/ 41 h 88"/>
                <a:gd name="T28" fmla="*/ 36 w 152"/>
                <a:gd name="T29" fmla="*/ 41 h 88"/>
                <a:gd name="T30" fmla="*/ 54 w 152"/>
                <a:gd name="T31" fmla="*/ 40 h 88"/>
                <a:gd name="T32" fmla="*/ 73 w 152"/>
                <a:gd name="T33" fmla="*/ 34 h 88"/>
                <a:gd name="T34" fmla="*/ 87 w 152"/>
                <a:gd name="T35" fmla="*/ 27 h 88"/>
                <a:gd name="T36" fmla="*/ 103 w 152"/>
                <a:gd name="T37" fmla="*/ 18 h 88"/>
                <a:gd name="T38" fmla="*/ 118 w 152"/>
                <a:gd name="T39" fmla="*/ 9 h 88"/>
                <a:gd name="T40" fmla="*/ 132 w 152"/>
                <a:gd name="T41" fmla="*/ 0 h 88"/>
                <a:gd name="T42" fmla="*/ 139 w 152"/>
                <a:gd name="T43" fmla="*/ 5 h 88"/>
                <a:gd name="T44" fmla="*/ 148 w 152"/>
                <a:gd name="T45" fmla="*/ 9 h 88"/>
                <a:gd name="T46" fmla="*/ 152 w 152"/>
                <a:gd name="T47" fmla="*/ 14 h 88"/>
                <a:gd name="T48" fmla="*/ 148 w 152"/>
                <a:gd name="T49" fmla="*/ 23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2" h="88">
                  <a:moveTo>
                    <a:pt x="148" y="23"/>
                  </a:moveTo>
                  <a:lnTo>
                    <a:pt x="138" y="38"/>
                  </a:lnTo>
                  <a:lnTo>
                    <a:pt x="125" y="49"/>
                  </a:lnTo>
                  <a:lnTo>
                    <a:pt x="109" y="56"/>
                  </a:lnTo>
                  <a:lnTo>
                    <a:pt x="94" y="61"/>
                  </a:lnTo>
                  <a:lnTo>
                    <a:pt x="78" y="65"/>
                  </a:lnTo>
                  <a:lnTo>
                    <a:pt x="62" y="70"/>
                  </a:lnTo>
                  <a:lnTo>
                    <a:pt x="47" y="78"/>
                  </a:lnTo>
                  <a:lnTo>
                    <a:pt x="35" y="88"/>
                  </a:lnTo>
                  <a:lnTo>
                    <a:pt x="29" y="74"/>
                  </a:lnTo>
                  <a:lnTo>
                    <a:pt x="20" y="61"/>
                  </a:lnTo>
                  <a:lnTo>
                    <a:pt x="9" y="49"/>
                  </a:lnTo>
                  <a:lnTo>
                    <a:pt x="0" y="38"/>
                  </a:lnTo>
                  <a:lnTo>
                    <a:pt x="18" y="41"/>
                  </a:lnTo>
                  <a:lnTo>
                    <a:pt x="36" y="41"/>
                  </a:lnTo>
                  <a:lnTo>
                    <a:pt x="54" y="40"/>
                  </a:lnTo>
                  <a:lnTo>
                    <a:pt x="73" y="34"/>
                  </a:lnTo>
                  <a:lnTo>
                    <a:pt x="87" y="27"/>
                  </a:lnTo>
                  <a:lnTo>
                    <a:pt x="103" y="18"/>
                  </a:lnTo>
                  <a:lnTo>
                    <a:pt x="118" y="9"/>
                  </a:lnTo>
                  <a:lnTo>
                    <a:pt x="132" y="0"/>
                  </a:lnTo>
                  <a:lnTo>
                    <a:pt x="139" y="5"/>
                  </a:lnTo>
                  <a:lnTo>
                    <a:pt x="148" y="9"/>
                  </a:lnTo>
                  <a:lnTo>
                    <a:pt x="152" y="14"/>
                  </a:lnTo>
                  <a:lnTo>
                    <a:pt x="148"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98" name="Freeform 46">
              <a:extLst>
                <a:ext uri="{FF2B5EF4-FFF2-40B4-BE49-F238E27FC236}">
                  <a16:creationId xmlns:a16="http://schemas.microsoft.com/office/drawing/2014/main" id="{A313F807-E35B-5BB1-13C4-C412BDBA85DE}"/>
                </a:ext>
              </a:extLst>
            </p:cNvPr>
            <p:cNvSpPr>
              <a:spLocks/>
            </p:cNvSpPr>
            <p:nvPr/>
          </p:nvSpPr>
          <p:spPr bwMode="auto">
            <a:xfrm>
              <a:off x="3717" y="2212"/>
              <a:ext cx="33" cy="27"/>
            </a:xfrm>
            <a:custGeom>
              <a:avLst/>
              <a:gdLst>
                <a:gd name="T0" fmla="*/ 14 w 66"/>
                <a:gd name="T1" fmla="*/ 33 h 55"/>
                <a:gd name="T2" fmla="*/ 25 w 66"/>
                <a:gd name="T3" fmla="*/ 29 h 55"/>
                <a:gd name="T4" fmla="*/ 39 w 66"/>
                <a:gd name="T5" fmla="*/ 27 h 55"/>
                <a:gd name="T6" fmla="*/ 54 w 66"/>
                <a:gd name="T7" fmla="*/ 27 h 55"/>
                <a:gd name="T8" fmla="*/ 66 w 66"/>
                <a:gd name="T9" fmla="*/ 33 h 55"/>
                <a:gd name="T10" fmla="*/ 66 w 66"/>
                <a:gd name="T11" fmla="*/ 38 h 55"/>
                <a:gd name="T12" fmla="*/ 65 w 66"/>
                <a:gd name="T13" fmla="*/ 42 h 55"/>
                <a:gd name="T14" fmla="*/ 61 w 66"/>
                <a:gd name="T15" fmla="*/ 45 h 55"/>
                <a:gd name="T16" fmla="*/ 57 w 66"/>
                <a:gd name="T17" fmla="*/ 47 h 55"/>
                <a:gd name="T18" fmla="*/ 45 w 66"/>
                <a:gd name="T19" fmla="*/ 42 h 55"/>
                <a:gd name="T20" fmla="*/ 34 w 66"/>
                <a:gd name="T21" fmla="*/ 42 h 55"/>
                <a:gd name="T22" fmla="*/ 21 w 66"/>
                <a:gd name="T23" fmla="*/ 49 h 55"/>
                <a:gd name="T24" fmla="*/ 10 w 66"/>
                <a:gd name="T25" fmla="*/ 55 h 55"/>
                <a:gd name="T26" fmla="*/ 3 w 66"/>
                <a:gd name="T27" fmla="*/ 44 h 55"/>
                <a:gd name="T28" fmla="*/ 0 w 66"/>
                <a:gd name="T29" fmla="*/ 31 h 55"/>
                <a:gd name="T30" fmla="*/ 0 w 66"/>
                <a:gd name="T31" fmla="*/ 18 h 55"/>
                <a:gd name="T32" fmla="*/ 1 w 66"/>
                <a:gd name="T33" fmla="*/ 4 h 55"/>
                <a:gd name="T34" fmla="*/ 12 w 66"/>
                <a:gd name="T35" fmla="*/ 0 h 55"/>
                <a:gd name="T36" fmla="*/ 18 w 66"/>
                <a:gd name="T37" fmla="*/ 6 h 55"/>
                <a:gd name="T38" fmla="*/ 18 w 66"/>
                <a:gd name="T39" fmla="*/ 18 h 55"/>
                <a:gd name="T40" fmla="*/ 14 w 66"/>
                <a:gd name="T41" fmla="*/ 3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55">
                  <a:moveTo>
                    <a:pt x="14" y="33"/>
                  </a:moveTo>
                  <a:lnTo>
                    <a:pt x="25" y="29"/>
                  </a:lnTo>
                  <a:lnTo>
                    <a:pt x="39" y="27"/>
                  </a:lnTo>
                  <a:lnTo>
                    <a:pt x="54" y="27"/>
                  </a:lnTo>
                  <a:lnTo>
                    <a:pt x="66" y="33"/>
                  </a:lnTo>
                  <a:lnTo>
                    <a:pt x="66" y="38"/>
                  </a:lnTo>
                  <a:lnTo>
                    <a:pt x="65" y="42"/>
                  </a:lnTo>
                  <a:lnTo>
                    <a:pt x="61" y="45"/>
                  </a:lnTo>
                  <a:lnTo>
                    <a:pt x="57" y="47"/>
                  </a:lnTo>
                  <a:lnTo>
                    <a:pt x="45" y="42"/>
                  </a:lnTo>
                  <a:lnTo>
                    <a:pt x="34" y="42"/>
                  </a:lnTo>
                  <a:lnTo>
                    <a:pt x="21" y="49"/>
                  </a:lnTo>
                  <a:lnTo>
                    <a:pt x="10" y="55"/>
                  </a:lnTo>
                  <a:lnTo>
                    <a:pt x="3" y="44"/>
                  </a:lnTo>
                  <a:lnTo>
                    <a:pt x="0" y="31"/>
                  </a:lnTo>
                  <a:lnTo>
                    <a:pt x="0" y="18"/>
                  </a:lnTo>
                  <a:lnTo>
                    <a:pt x="1" y="4"/>
                  </a:lnTo>
                  <a:lnTo>
                    <a:pt x="12" y="0"/>
                  </a:lnTo>
                  <a:lnTo>
                    <a:pt x="18" y="6"/>
                  </a:lnTo>
                  <a:lnTo>
                    <a:pt x="18" y="18"/>
                  </a:lnTo>
                  <a:lnTo>
                    <a:pt x="14"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799" name="Freeform 47">
              <a:extLst>
                <a:ext uri="{FF2B5EF4-FFF2-40B4-BE49-F238E27FC236}">
                  <a16:creationId xmlns:a16="http://schemas.microsoft.com/office/drawing/2014/main" id="{7C808DB4-F4A2-60E9-49AC-C6831921105B}"/>
                </a:ext>
              </a:extLst>
            </p:cNvPr>
            <p:cNvSpPr>
              <a:spLocks/>
            </p:cNvSpPr>
            <p:nvPr/>
          </p:nvSpPr>
          <p:spPr bwMode="auto">
            <a:xfrm>
              <a:off x="3758" y="2215"/>
              <a:ext cx="46" cy="26"/>
            </a:xfrm>
            <a:custGeom>
              <a:avLst/>
              <a:gdLst>
                <a:gd name="T0" fmla="*/ 92 w 92"/>
                <a:gd name="T1" fmla="*/ 28 h 50"/>
                <a:gd name="T2" fmla="*/ 92 w 92"/>
                <a:gd name="T3" fmla="*/ 39 h 50"/>
                <a:gd name="T4" fmla="*/ 88 w 92"/>
                <a:gd name="T5" fmla="*/ 47 h 50"/>
                <a:gd name="T6" fmla="*/ 83 w 92"/>
                <a:gd name="T7" fmla="*/ 48 h 50"/>
                <a:gd name="T8" fmla="*/ 76 w 92"/>
                <a:gd name="T9" fmla="*/ 47 h 50"/>
                <a:gd name="T10" fmla="*/ 68 w 92"/>
                <a:gd name="T11" fmla="*/ 45 h 50"/>
                <a:gd name="T12" fmla="*/ 59 w 92"/>
                <a:gd name="T13" fmla="*/ 43 h 50"/>
                <a:gd name="T14" fmla="*/ 50 w 92"/>
                <a:gd name="T15" fmla="*/ 43 h 50"/>
                <a:gd name="T16" fmla="*/ 41 w 92"/>
                <a:gd name="T17" fmla="*/ 47 h 50"/>
                <a:gd name="T18" fmla="*/ 36 w 92"/>
                <a:gd name="T19" fmla="*/ 48 h 50"/>
                <a:gd name="T20" fmla="*/ 29 w 92"/>
                <a:gd name="T21" fmla="*/ 50 h 50"/>
                <a:gd name="T22" fmla="*/ 21 w 92"/>
                <a:gd name="T23" fmla="*/ 50 h 50"/>
                <a:gd name="T24" fmla="*/ 14 w 92"/>
                <a:gd name="T25" fmla="*/ 50 h 50"/>
                <a:gd name="T26" fmla="*/ 0 w 92"/>
                <a:gd name="T27" fmla="*/ 30 h 50"/>
                <a:gd name="T28" fmla="*/ 12 w 92"/>
                <a:gd name="T29" fmla="*/ 30 h 50"/>
                <a:gd name="T30" fmla="*/ 25 w 92"/>
                <a:gd name="T31" fmla="*/ 30 h 50"/>
                <a:gd name="T32" fmla="*/ 39 w 92"/>
                <a:gd name="T33" fmla="*/ 30 h 50"/>
                <a:gd name="T34" fmla="*/ 50 w 92"/>
                <a:gd name="T35" fmla="*/ 25 h 50"/>
                <a:gd name="T36" fmla="*/ 58 w 92"/>
                <a:gd name="T37" fmla="*/ 18 h 50"/>
                <a:gd name="T38" fmla="*/ 61 w 92"/>
                <a:gd name="T39" fmla="*/ 9 h 50"/>
                <a:gd name="T40" fmla="*/ 65 w 92"/>
                <a:gd name="T41" fmla="*/ 1 h 50"/>
                <a:gd name="T42" fmla="*/ 72 w 92"/>
                <a:gd name="T43" fmla="*/ 0 h 50"/>
                <a:gd name="T44" fmla="*/ 74 w 92"/>
                <a:gd name="T45" fmla="*/ 9 h 50"/>
                <a:gd name="T46" fmla="*/ 77 w 92"/>
                <a:gd name="T47" fmla="*/ 16 h 50"/>
                <a:gd name="T48" fmla="*/ 83 w 92"/>
                <a:gd name="T49" fmla="*/ 23 h 50"/>
                <a:gd name="T50" fmla="*/ 92 w 92"/>
                <a:gd name="T51" fmla="*/ 2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2" h="50">
                  <a:moveTo>
                    <a:pt x="92" y="28"/>
                  </a:moveTo>
                  <a:lnTo>
                    <a:pt x="92" y="39"/>
                  </a:lnTo>
                  <a:lnTo>
                    <a:pt x="88" y="47"/>
                  </a:lnTo>
                  <a:lnTo>
                    <a:pt x="83" y="48"/>
                  </a:lnTo>
                  <a:lnTo>
                    <a:pt x="76" y="47"/>
                  </a:lnTo>
                  <a:lnTo>
                    <a:pt x="68" y="45"/>
                  </a:lnTo>
                  <a:lnTo>
                    <a:pt x="59" y="43"/>
                  </a:lnTo>
                  <a:lnTo>
                    <a:pt x="50" y="43"/>
                  </a:lnTo>
                  <a:lnTo>
                    <a:pt x="41" y="47"/>
                  </a:lnTo>
                  <a:lnTo>
                    <a:pt x="36" y="48"/>
                  </a:lnTo>
                  <a:lnTo>
                    <a:pt x="29" y="50"/>
                  </a:lnTo>
                  <a:lnTo>
                    <a:pt x="21" y="50"/>
                  </a:lnTo>
                  <a:lnTo>
                    <a:pt x="14" y="50"/>
                  </a:lnTo>
                  <a:lnTo>
                    <a:pt x="0" y="30"/>
                  </a:lnTo>
                  <a:lnTo>
                    <a:pt x="12" y="30"/>
                  </a:lnTo>
                  <a:lnTo>
                    <a:pt x="25" y="30"/>
                  </a:lnTo>
                  <a:lnTo>
                    <a:pt x="39" y="30"/>
                  </a:lnTo>
                  <a:lnTo>
                    <a:pt x="50" y="25"/>
                  </a:lnTo>
                  <a:lnTo>
                    <a:pt x="58" y="18"/>
                  </a:lnTo>
                  <a:lnTo>
                    <a:pt x="61" y="9"/>
                  </a:lnTo>
                  <a:lnTo>
                    <a:pt x="65" y="1"/>
                  </a:lnTo>
                  <a:lnTo>
                    <a:pt x="72" y="0"/>
                  </a:lnTo>
                  <a:lnTo>
                    <a:pt x="74" y="9"/>
                  </a:lnTo>
                  <a:lnTo>
                    <a:pt x="77" y="16"/>
                  </a:lnTo>
                  <a:lnTo>
                    <a:pt x="83" y="23"/>
                  </a:lnTo>
                  <a:lnTo>
                    <a:pt x="92"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00" name="Freeform 48">
              <a:extLst>
                <a:ext uri="{FF2B5EF4-FFF2-40B4-BE49-F238E27FC236}">
                  <a16:creationId xmlns:a16="http://schemas.microsoft.com/office/drawing/2014/main" id="{04BB0BD5-D704-B0B1-9AF8-C57AA33F1522}"/>
                </a:ext>
              </a:extLst>
            </p:cNvPr>
            <p:cNvSpPr>
              <a:spLocks/>
            </p:cNvSpPr>
            <p:nvPr/>
          </p:nvSpPr>
          <p:spPr bwMode="auto">
            <a:xfrm>
              <a:off x="4747" y="2254"/>
              <a:ext cx="234" cy="180"/>
            </a:xfrm>
            <a:custGeom>
              <a:avLst/>
              <a:gdLst>
                <a:gd name="T0" fmla="*/ 134 w 469"/>
                <a:gd name="T1" fmla="*/ 11 h 360"/>
                <a:gd name="T2" fmla="*/ 152 w 469"/>
                <a:gd name="T3" fmla="*/ 24 h 360"/>
                <a:gd name="T4" fmla="*/ 170 w 469"/>
                <a:gd name="T5" fmla="*/ 38 h 360"/>
                <a:gd name="T6" fmla="*/ 188 w 469"/>
                <a:gd name="T7" fmla="*/ 49 h 360"/>
                <a:gd name="T8" fmla="*/ 203 w 469"/>
                <a:gd name="T9" fmla="*/ 42 h 360"/>
                <a:gd name="T10" fmla="*/ 219 w 469"/>
                <a:gd name="T11" fmla="*/ 27 h 360"/>
                <a:gd name="T12" fmla="*/ 239 w 469"/>
                <a:gd name="T13" fmla="*/ 29 h 360"/>
                <a:gd name="T14" fmla="*/ 257 w 469"/>
                <a:gd name="T15" fmla="*/ 42 h 360"/>
                <a:gd name="T16" fmla="*/ 273 w 469"/>
                <a:gd name="T17" fmla="*/ 58 h 360"/>
                <a:gd name="T18" fmla="*/ 290 w 469"/>
                <a:gd name="T19" fmla="*/ 74 h 360"/>
                <a:gd name="T20" fmla="*/ 326 w 469"/>
                <a:gd name="T21" fmla="*/ 78 h 360"/>
                <a:gd name="T22" fmla="*/ 371 w 469"/>
                <a:gd name="T23" fmla="*/ 91 h 360"/>
                <a:gd name="T24" fmla="*/ 411 w 469"/>
                <a:gd name="T25" fmla="*/ 123 h 360"/>
                <a:gd name="T26" fmla="*/ 449 w 469"/>
                <a:gd name="T27" fmla="*/ 161 h 360"/>
                <a:gd name="T28" fmla="*/ 460 w 469"/>
                <a:gd name="T29" fmla="*/ 185 h 360"/>
                <a:gd name="T30" fmla="*/ 442 w 469"/>
                <a:gd name="T31" fmla="*/ 190 h 360"/>
                <a:gd name="T32" fmla="*/ 422 w 469"/>
                <a:gd name="T33" fmla="*/ 188 h 360"/>
                <a:gd name="T34" fmla="*/ 402 w 469"/>
                <a:gd name="T35" fmla="*/ 183 h 360"/>
                <a:gd name="T36" fmla="*/ 380 w 469"/>
                <a:gd name="T37" fmla="*/ 177 h 360"/>
                <a:gd name="T38" fmla="*/ 362 w 469"/>
                <a:gd name="T39" fmla="*/ 167 h 360"/>
                <a:gd name="T40" fmla="*/ 346 w 469"/>
                <a:gd name="T41" fmla="*/ 154 h 360"/>
                <a:gd name="T42" fmla="*/ 335 w 469"/>
                <a:gd name="T43" fmla="*/ 138 h 360"/>
                <a:gd name="T44" fmla="*/ 322 w 469"/>
                <a:gd name="T45" fmla="*/ 127 h 360"/>
                <a:gd name="T46" fmla="*/ 313 w 469"/>
                <a:gd name="T47" fmla="*/ 123 h 360"/>
                <a:gd name="T48" fmla="*/ 324 w 469"/>
                <a:gd name="T49" fmla="*/ 170 h 360"/>
                <a:gd name="T50" fmla="*/ 320 w 469"/>
                <a:gd name="T51" fmla="*/ 261 h 360"/>
                <a:gd name="T52" fmla="*/ 295 w 469"/>
                <a:gd name="T53" fmla="*/ 306 h 360"/>
                <a:gd name="T54" fmla="*/ 273 w 469"/>
                <a:gd name="T55" fmla="*/ 311 h 360"/>
                <a:gd name="T56" fmla="*/ 263 w 469"/>
                <a:gd name="T57" fmla="*/ 293 h 360"/>
                <a:gd name="T58" fmla="*/ 259 w 469"/>
                <a:gd name="T59" fmla="*/ 266 h 360"/>
                <a:gd name="T60" fmla="*/ 241 w 469"/>
                <a:gd name="T61" fmla="*/ 268 h 360"/>
                <a:gd name="T62" fmla="*/ 239 w 469"/>
                <a:gd name="T63" fmla="*/ 290 h 360"/>
                <a:gd name="T64" fmla="*/ 234 w 469"/>
                <a:gd name="T65" fmla="*/ 320 h 360"/>
                <a:gd name="T66" fmla="*/ 216 w 469"/>
                <a:gd name="T67" fmla="*/ 357 h 360"/>
                <a:gd name="T68" fmla="*/ 187 w 469"/>
                <a:gd name="T69" fmla="*/ 351 h 360"/>
                <a:gd name="T70" fmla="*/ 170 w 469"/>
                <a:gd name="T71" fmla="*/ 329 h 360"/>
                <a:gd name="T72" fmla="*/ 143 w 469"/>
                <a:gd name="T73" fmla="*/ 322 h 360"/>
                <a:gd name="T74" fmla="*/ 114 w 469"/>
                <a:gd name="T75" fmla="*/ 319 h 360"/>
                <a:gd name="T76" fmla="*/ 109 w 469"/>
                <a:gd name="T77" fmla="*/ 272 h 360"/>
                <a:gd name="T78" fmla="*/ 116 w 469"/>
                <a:gd name="T79" fmla="*/ 206 h 360"/>
                <a:gd name="T80" fmla="*/ 141 w 469"/>
                <a:gd name="T81" fmla="*/ 152 h 360"/>
                <a:gd name="T82" fmla="*/ 132 w 469"/>
                <a:gd name="T83" fmla="*/ 89 h 360"/>
                <a:gd name="T84" fmla="*/ 107 w 469"/>
                <a:gd name="T85" fmla="*/ 58 h 360"/>
                <a:gd name="T86" fmla="*/ 93 w 469"/>
                <a:gd name="T87" fmla="*/ 42 h 360"/>
                <a:gd name="T88" fmla="*/ 80 w 469"/>
                <a:gd name="T89" fmla="*/ 26 h 360"/>
                <a:gd name="T90" fmla="*/ 64 w 469"/>
                <a:gd name="T91" fmla="*/ 24 h 360"/>
                <a:gd name="T92" fmla="*/ 64 w 469"/>
                <a:gd name="T93" fmla="*/ 42 h 360"/>
                <a:gd name="T94" fmla="*/ 82 w 469"/>
                <a:gd name="T95" fmla="*/ 62 h 360"/>
                <a:gd name="T96" fmla="*/ 100 w 469"/>
                <a:gd name="T97" fmla="*/ 82 h 360"/>
                <a:gd name="T98" fmla="*/ 113 w 469"/>
                <a:gd name="T99" fmla="*/ 105 h 360"/>
                <a:gd name="T100" fmla="*/ 114 w 469"/>
                <a:gd name="T101" fmla="*/ 134 h 360"/>
                <a:gd name="T102" fmla="*/ 109 w 469"/>
                <a:gd name="T103" fmla="*/ 165 h 360"/>
                <a:gd name="T104" fmla="*/ 91 w 469"/>
                <a:gd name="T105" fmla="*/ 156 h 360"/>
                <a:gd name="T106" fmla="*/ 71 w 469"/>
                <a:gd name="T107" fmla="*/ 111 h 360"/>
                <a:gd name="T108" fmla="*/ 46 w 469"/>
                <a:gd name="T109" fmla="*/ 67 h 360"/>
                <a:gd name="T110" fmla="*/ 17 w 469"/>
                <a:gd name="T111" fmla="*/ 26 h 360"/>
                <a:gd name="T112" fmla="*/ 13 w 469"/>
                <a:gd name="T113" fmla="*/ 2 h 360"/>
                <a:gd name="T114" fmla="*/ 38 w 469"/>
                <a:gd name="T115" fmla="*/ 2 h 360"/>
                <a:gd name="T116" fmla="*/ 62 w 469"/>
                <a:gd name="T117" fmla="*/ 11 h 360"/>
                <a:gd name="T118" fmla="*/ 85 w 469"/>
                <a:gd name="T119" fmla="*/ 22 h 360"/>
                <a:gd name="T120" fmla="*/ 125 w 469"/>
                <a:gd name="T121" fmla="*/ 8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69" h="360">
                  <a:moveTo>
                    <a:pt x="125" y="8"/>
                  </a:moveTo>
                  <a:lnTo>
                    <a:pt x="134" y="11"/>
                  </a:lnTo>
                  <a:lnTo>
                    <a:pt x="143" y="17"/>
                  </a:lnTo>
                  <a:lnTo>
                    <a:pt x="152" y="24"/>
                  </a:lnTo>
                  <a:lnTo>
                    <a:pt x="161" y="31"/>
                  </a:lnTo>
                  <a:lnTo>
                    <a:pt x="170" y="38"/>
                  </a:lnTo>
                  <a:lnTo>
                    <a:pt x="179" y="45"/>
                  </a:lnTo>
                  <a:lnTo>
                    <a:pt x="188" y="49"/>
                  </a:lnTo>
                  <a:lnTo>
                    <a:pt x="197" y="51"/>
                  </a:lnTo>
                  <a:lnTo>
                    <a:pt x="203" y="42"/>
                  </a:lnTo>
                  <a:lnTo>
                    <a:pt x="210" y="33"/>
                  </a:lnTo>
                  <a:lnTo>
                    <a:pt x="219" y="27"/>
                  </a:lnTo>
                  <a:lnTo>
                    <a:pt x="230" y="26"/>
                  </a:lnTo>
                  <a:lnTo>
                    <a:pt x="239" y="29"/>
                  </a:lnTo>
                  <a:lnTo>
                    <a:pt x="248" y="35"/>
                  </a:lnTo>
                  <a:lnTo>
                    <a:pt x="257" y="42"/>
                  </a:lnTo>
                  <a:lnTo>
                    <a:pt x="266" y="49"/>
                  </a:lnTo>
                  <a:lnTo>
                    <a:pt x="273" y="58"/>
                  </a:lnTo>
                  <a:lnTo>
                    <a:pt x="282" y="65"/>
                  </a:lnTo>
                  <a:lnTo>
                    <a:pt x="290" y="74"/>
                  </a:lnTo>
                  <a:lnTo>
                    <a:pt x="299" y="82"/>
                  </a:lnTo>
                  <a:lnTo>
                    <a:pt x="326" y="78"/>
                  </a:lnTo>
                  <a:lnTo>
                    <a:pt x="349" y="82"/>
                  </a:lnTo>
                  <a:lnTo>
                    <a:pt x="371" y="91"/>
                  </a:lnTo>
                  <a:lnTo>
                    <a:pt x="393" y="105"/>
                  </a:lnTo>
                  <a:lnTo>
                    <a:pt x="411" y="123"/>
                  </a:lnTo>
                  <a:lnTo>
                    <a:pt x="431" y="141"/>
                  </a:lnTo>
                  <a:lnTo>
                    <a:pt x="449" y="161"/>
                  </a:lnTo>
                  <a:lnTo>
                    <a:pt x="469" y="177"/>
                  </a:lnTo>
                  <a:lnTo>
                    <a:pt x="460" y="185"/>
                  </a:lnTo>
                  <a:lnTo>
                    <a:pt x="451" y="188"/>
                  </a:lnTo>
                  <a:lnTo>
                    <a:pt x="442" y="190"/>
                  </a:lnTo>
                  <a:lnTo>
                    <a:pt x="432" y="190"/>
                  </a:lnTo>
                  <a:lnTo>
                    <a:pt x="422" y="188"/>
                  </a:lnTo>
                  <a:lnTo>
                    <a:pt x="413" y="185"/>
                  </a:lnTo>
                  <a:lnTo>
                    <a:pt x="402" y="183"/>
                  </a:lnTo>
                  <a:lnTo>
                    <a:pt x="391" y="183"/>
                  </a:lnTo>
                  <a:lnTo>
                    <a:pt x="380" y="177"/>
                  </a:lnTo>
                  <a:lnTo>
                    <a:pt x="371" y="172"/>
                  </a:lnTo>
                  <a:lnTo>
                    <a:pt x="362" y="167"/>
                  </a:lnTo>
                  <a:lnTo>
                    <a:pt x="355" y="161"/>
                  </a:lnTo>
                  <a:lnTo>
                    <a:pt x="346" y="154"/>
                  </a:lnTo>
                  <a:lnTo>
                    <a:pt x="340" y="147"/>
                  </a:lnTo>
                  <a:lnTo>
                    <a:pt x="335" y="138"/>
                  </a:lnTo>
                  <a:lnTo>
                    <a:pt x="329" y="129"/>
                  </a:lnTo>
                  <a:lnTo>
                    <a:pt x="322" y="127"/>
                  </a:lnTo>
                  <a:lnTo>
                    <a:pt x="317" y="125"/>
                  </a:lnTo>
                  <a:lnTo>
                    <a:pt x="313" y="123"/>
                  </a:lnTo>
                  <a:lnTo>
                    <a:pt x="310" y="127"/>
                  </a:lnTo>
                  <a:lnTo>
                    <a:pt x="324" y="170"/>
                  </a:lnTo>
                  <a:lnTo>
                    <a:pt x="328" y="217"/>
                  </a:lnTo>
                  <a:lnTo>
                    <a:pt x="320" y="261"/>
                  </a:lnTo>
                  <a:lnTo>
                    <a:pt x="302" y="300"/>
                  </a:lnTo>
                  <a:lnTo>
                    <a:pt x="295" y="306"/>
                  </a:lnTo>
                  <a:lnTo>
                    <a:pt x="284" y="309"/>
                  </a:lnTo>
                  <a:lnTo>
                    <a:pt x="273" y="311"/>
                  </a:lnTo>
                  <a:lnTo>
                    <a:pt x="266" y="306"/>
                  </a:lnTo>
                  <a:lnTo>
                    <a:pt x="263" y="293"/>
                  </a:lnTo>
                  <a:lnTo>
                    <a:pt x="261" y="279"/>
                  </a:lnTo>
                  <a:lnTo>
                    <a:pt x="259" y="266"/>
                  </a:lnTo>
                  <a:lnTo>
                    <a:pt x="248" y="259"/>
                  </a:lnTo>
                  <a:lnTo>
                    <a:pt x="241" y="268"/>
                  </a:lnTo>
                  <a:lnTo>
                    <a:pt x="239" y="279"/>
                  </a:lnTo>
                  <a:lnTo>
                    <a:pt x="239" y="290"/>
                  </a:lnTo>
                  <a:lnTo>
                    <a:pt x="237" y="300"/>
                  </a:lnTo>
                  <a:lnTo>
                    <a:pt x="234" y="320"/>
                  </a:lnTo>
                  <a:lnTo>
                    <a:pt x="226" y="340"/>
                  </a:lnTo>
                  <a:lnTo>
                    <a:pt x="216" y="357"/>
                  </a:lnTo>
                  <a:lnTo>
                    <a:pt x="197" y="360"/>
                  </a:lnTo>
                  <a:lnTo>
                    <a:pt x="187" y="351"/>
                  </a:lnTo>
                  <a:lnTo>
                    <a:pt x="179" y="340"/>
                  </a:lnTo>
                  <a:lnTo>
                    <a:pt x="170" y="329"/>
                  </a:lnTo>
                  <a:lnTo>
                    <a:pt x="158" y="322"/>
                  </a:lnTo>
                  <a:lnTo>
                    <a:pt x="143" y="322"/>
                  </a:lnTo>
                  <a:lnTo>
                    <a:pt x="129" y="322"/>
                  </a:lnTo>
                  <a:lnTo>
                    <a:pt x="114" y="319"/>
                  </a:lnTo>
                  <a:lnTo>
                    <a:pt x="109" y="304"/>
                  </a:lnTo>
                  <a:lnTo>
                    <a:pt x="109" y="272"/>
                  </a:lnTo>
                  <a:lnTo>
                    <a:pt x="109" y="237"/>
                  </a:lnTo>
                  <a:lnTo>
                    <a:pt x="116" y="206"/>
                  </a:lnTo>
                  <a:lnTo>
                    <a:pt x="136" y="183"/>
                  </a:lnTo>
                  <a:lnTo>
                    <a:pt x="141" y="152"/>
                  </a:lnTo>
                  <a:lnTo>
                    <a:pt x="140" y="120"/>
                  </a:lnTo>
                  <a:lnTo>
                    <a:pt x="132" y="89"/>
                  </a:lnTo>
                  <a:lnTo>
                    <a:pt x="116" y="64"/>
                  </a:lnTo>
                  <a:lnTo>
                    <a:pt x="107" y="58"/>
                  </a:lnTo>
                  <a:lnTo>
                    <a:pt x="100" y="51"/>
                  </a:lnTo>
                  <a:lnTo>
                    <a:pt x="93" y="42"/>
                  </a:lnTo>
                  <a:lnTo>
                    <a:pt x="85" y="33"/>
                  </a:lnTo>
                  <a:lnTo>
                    <a:pt x="80" y="26"/>
                  </a:lnTo>
                  <a:lnTo>
                    <a:pt x="73" y="22"/>
                  </a:lnTo>
                  <a:lnTo>
                    <a:pt x="64" y="24"/>
                  </a:lnTo>
                  <a:lnTo>
                    <a:pt x="55" y="31"/>
                  </a:lnTo>
                  <a:lnTo>
                    <a:pt x="64" y="42"/>
                  </a:lnTo>
                  <a:lnTo>
                    <a:pt x="73" y="51"/>
                  </a:lnTo>
                  <a:lnTo>
                    <a:pt x="82" y="62"/>
                  </a:lnTo>
                  <a:lnTo>
                    <a:pt x="91" y="71"/>
                  </a:lnTo>
                  <a:lnTo>
                    <a:pt x="100" y="82"/>
                  </a:lnTo>
                  <a:lnTo>
                    <a:pt x="107" y="92"/>
                  </a:lnTo>
                  <a:lnTo>
                    <a:pt x="113" y="105"/>
                  </a:lnTo>
                  <a:lnTo>
                    <a:pt x="116" y="120"/>
                  </a:lnTo>
                  <a:lnTo>
                    <a:pt x="114" y="134"/>
                  </a:lnTo>
                  <a:lnTo>
                    <a:pt x="113" y="150"/>
                  </a:lnTo>
                  <a:lnTo>
                    <a:pt x="109" y="165"/>
                  </a:lnTo>
                  <a:lnTo>
                    <a:pt x="100" y="177"/>
                  </a:lnTo>
                  <a:lnTo>
                    <a:pt x="91" y="156"/>
                  </a:lnTo>
                  <a:lnTo>
                    <a:pt x="82" y="132"/>
                  </a:lnTo>
                  <a:lnTo>
                    <a:pt x="71" y="111"/>
                  </a:lnTo>
                  <a:lnTo>
                    <a:pt x="58" y="89"/>
                  </a:lnTo>
                  <a:lnTo>
                    <a:pt x="46" y="67"/>
                  </a:lnTo>
                  <a:lnTo>
                    <a:pt x="31" y="45"/>
                  </a:lnTo>
                  <a:lnTo>
                    <a:pt x="17" y="26"/>
                  </a:lnTo>
                  <a:lnTo>
                    <a:pt x="0" y="8"/>
                  </a:lnTo>
                  <a:lnTo>
                    <a:pt x="13" y="2"/>
                  </a:lnTo>
                  <a:lnTo>
                    <a:pt x="26" y="0"/>
                  </a:lnTo>
                  <a:lnTo>
                    <a:pt x="38" y="2"/>
                  </a:lnTo>
                  <a:lnTo>
                    <a:pt x="51" y="6"/>
                  </a:lnTo>
                  <a:lnTo>
                    <a:pt x="62" y="11"/>
                  </a:lnTo>
                  <a:lnTo>
                    <a:pt x="73" y="17"/>
                  </a:lnTo>
                  <a:lnTo>
                    <a:pt x="85" y="22"/>
                  </a:lnTo>
                  <a:lnTo>
                    <a:pt x="96" y="26"/>
                  </a:lnTo>
                  <a:lnTo>
                    <a:pt x="125" y="8"/>
                  </a:lnTo>
                  <a:close/>
                </a:path>
              </a:pathLst>
            </a:custGeom>
            <a:solidFill>
              <a:srgbClr val="E2BF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01" name="Freeform 49">
              <a:extLst>
                <a:ext uri="{FF2B5EF4-FFF2-40B4-BE49-F238E27FC236}">
                  <a16:creationId xmlns:a16="http://schemas.microsoft.com/office/drawing/2014/main" id="{5EF0CB5B-7B2D-775A-97A3-70B34A5330D5}"/>
                </a:ext>
              </a:extLst>
            </p:cNvPr>
            <p:cNvSpPr>
              <a:spLocks/>
            </p:cNvSpPr>
            <p:nvPr/>
          </p:nvSpPr>
          <p:spPr bwMode="auto">
            <a:xfrm>
              <a:off x="4446" y="2260"/>
              <a:ext cx="308" cy="527"/>
            </a:xfrm>
            <a:custGeom>
              <a:avLst/>
              <a:gdLst>
                <a:gd name="T0" fmla="*/ 608 w 617"/>
                <a:gd name="T1" fmla="*/ 190 h 1054"/>
                <a:gd name="T2" fmla="*/ 581 w 617"/>
                <a:gd name="T3" fmla="*/ 349 h 1054"/>
                <a:gd name="T4" fmla="*/ 545 w 617"/>
                <a:gd name="T5" fmla="*/ 506 h 1054"/>
                <a:gd name="T6" fmla="*/ 499 w 617"/>
                <a:gd name="T7" fmla="*/ 658 h 1054"/>
                <a:gd name="T8" fmla="*/ 454 w 617"/>
                <a:gd name="T9" fmla="*/ 774 h 1054"/>
                <a:gd name="T10" fmla="*/ 413 w 617"/>
                <a:gd name="T11" fmla="*/ 855 h 1054"/>
                <a:gd name="T12" fmla="*/ 367 w 617"/>
                <a:gd name="T13" fmla="*/ 937 h 1054"/>
                <a:gd name="T14" fmla="*/ 317 w 617"/>
                <a:gd name="T15" fmla="*/ 1016 h 1054"/>
                <a:gd name="T16" fmla="*/ 257 w 617"/>
                <a:gd name="T17" fmla="*/ 1016 h 1054"/>
                <a:gd name="T18" fmla="*/ 203 w 617"/>
                <a:gd name="T19" fmla="*/ 935 h 1054"/>
                <a:gd name="T20" fmla="*/ 158 w 617"/>
                <a:gd name="T21" fmla="*/ 848 h 1054"/>
                <a:gd name="T22" fmla="*/ 120 w 617"/>
                <a:gd name="T23" fmla="*/ 760 h 1054"/>
                <a:gd name="T24" fmla="*/ 84 w 617"/>
                <a:gd name="T25" fmla="*/ 642 h 1054"/>
                <a:gd name="T26" fmla="*/ 47 w 617"/>
                <a:gd name="T27" fmla="*/ 468 h 1054"/>
                <a:gd name="T28" fmla="*/ 20 w 617"/>
                <a:gd name="T29" fmla="*/ 297 h 1054"/>
                <a:gd name="T30" fmla="*/ 4 w 617"/>
                <a:gd name="T31" fmla="*/ 185 h 1054"/>
                <a:gd name="T32" fmla="*/ 8 w 617"/>
                <a:gd name="T33" fmla="*/ 161 h 1054"/>
                <a:gd name="T34" fmla="*/ 22 w 617"/>
                <a:gd name="T35" fmla="*/ 150 h 1054"/>
                <a:gd name="T36" fmla="*/ 38 w 617"/>
                <a:gd name="T37" fmla="*/ 136 h 1054"/>
                <a:gd name="T38" fmla="*/ 51 w 617"/>
                <a:gd name="T39" fmla="*/ 121 h 1054"/>
                <a:gd name="T40" fmla="*/ 67 w 617"/>
                <a:gd name="T41" fmla="*/ 123 h 1054"/>
                <a:gd name="T42" fmla="*/ 78 w 617"/>
                <a:gd name="T43" fmla="*/ 156 h 1054"/>
                <a:gd name="T44" fmla="*/ 84 w 617"/>
                <a:gd name="T45" fmla="*/ 233 h 1054"/>
                <a:gd name="T46" fmla="*/ 89 w 617"/>
                <a:gd name="T47" fmla="*/ 355 h 1054"/>
                <a:gd name="T48" fmla="*/ 87 w 617"/>
                <a:gd name="T49" fmla="*/ 418 h 1054"/>
                <a:gd name="T50" fmla="*/ 98 w 617"/>
                <a:gd name="T51" fmla="*/ 423 h 1054"/>
                <a:gd name="T52" fmla="*/ 113 w 617"/>
                <a:gd name="T53" fmla="*/ 465 h 1054"/>
                <a:gd name="T54" fmla="*/ 127 w 617"/>
                <a:gd name="T55" fmla="*/ 550 h 1054"/>
                <a:gd name="T56" fmla="*/ 141 w 617"/>
                <a:gd name="T57" fmla="*/ 633 h 1054"/>
                <a:gd name="T58" fmla="*/ 163 w 617"/>
                <a:gd name="T59" fmla="*/ 714 h 1054"/>
                <a:gd name="T60" fmla="*/ 190 w 617"/>
                <a:gd name="T61" fmla="*/ 785 h 1054"/>
                <a:gd name="T62" fmla="*/ 219 w 617"/>
                <a:gd name="T63" fmla="*/ 846 h 1054"/>
                <a:gd name="T64" fmla="*/ 255 w 617"/>
                <a:gd name="T65" fmla="*/ 902 h 1054"/>
                <a:gd name="T66" fmla="*/ 306 w 617"/>
                <a:gd name="T67" fmla="*/ 944 h 1054"/>
                <a:gd name="T68" fmla="*/ 335 w 617"/>
                <a:gd name="T69" fmla="*/ 944 h 1054"/>
                <a:gd name="T70" fmla="*/ 315 w 617"/>
                <a:gd name="T71" fmla="*/ 922 h 1054"/>
                <a:gd name="T72" fmla="*/ 328 w 617"/>
                <a:gd name="T73" fmla="*/ 863 h 1054"/>
                <a:gd name="T74" fmla="*/ 375 w 617"/>
                <a:gd name="T75" fmla="*/ 767 h 1054"/>
                <a:gd name="T76" fmla="*/ 418 w 617"/>
                <a:gd name="T77" fmla="*/ 667 h 1054"/>
                <a:gd name="T78" fmla="*/ 449 w 617"/>
                <a:gd name="T79" fmla="*/ 562 h 1054"/>
                <a:gd name="T80" fmla="*/ 460 w 617"/>
                <a:gd name="T81" fmla="*/ 488 h 1054"/>
                <a:gd name="T82" fmla="*/ 465 w 617"/>
                <a:gd name="T83" fmla="*/ 452 h 1054"/>
                <a:gd name="T84" fmla="*/ 479 w 617"/>
                <a:gd name="T85" fmla="*/ 441 h 1054"/>
                <a:gd name="T86" fmla="*/ 498 w 617"/>
                <a:gd name="T87" fmla="*/ 461 h 1054"/>
                <a:gd name="T88" fmla="*/ 503 w 617"/>
                <a:gd name="T89" fmla="*/ 412 h 1054"/>
                <a:gd name="T90" fmla="*/ 519 w 617"/>
                <a:gd name="T91" fmla="*/ 331 h 1054"/>
                <a:gd name="T92" fmla="*/ 554 w 617"/>
                <a:gd name="T93" fmla="*/ 251 h 1054"/>
                <a:gd name="T94" fmla="*/ 581 w 617"/>
                <a:gd name="T95" fmla="*/ 170 h 1054"/>
                <a:gd name="T96" fmla="*/ 570 w 617"/>
                <a:gd name="T97" fmla="*/ 0 h 1054"/>
                <a:gd name="T98" fmla="*/ 608 w 617"/>
                <a:gd name="T99" fmla="*/ 47 h 1054"/>
                <a:gd name="T100" fmla="*/ 617 w 617"/>
                <a:gd name="T101" fmla="*/ 109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17" h="1054">
                  <a:moveTo>
                    <a:pt x="617" y="109"/>
                  </a:moveTo>
                  <a:lnTo>
                    <a:pt x="608" y="190"/>
                  </a:lnTo>
                  <a:lnTo>
                    <a:pt x="595" y="270"/>
                  </a:lnTo>
                  <a:lnTo>
                    <a:pt x="581" y="349"/>
                  </a:lnTo>
                  <a:lnTo>
                    <a:pt x="564" y="429"/>
                  </a:lnTo>
                  <a:lnTo>
                    <a:pt x="545" y="506"/>
                  </a:lnTo>
                  <a:lnTo>
                    <a:pt x="525" y="582"/>
                  </a:lnTo>
                  <a:lnTo>
                    <a:pt x="499" y="658"/>
                  </a:lnTo>
                  <a:lnTo>
                    <a:pt x="474" y="732"/>
                  </a:lnTo>
                  <a:lnTo>
                    <a:pt x="454" y="774"/>
                  </a:lnTo>
                  <a:lnTo>
                    <a:pt x="434" y="816"/>
                  </a:lnTo>
                  <a:lnTo>
                    <a:pt x="413" y="855"/>
                  </a:lnTo>
                  <a:lnTo>
                    <a:pt x="391" y="897"/>
                  </a:lnTo>
                  <a:lnTo>
                    <a:pt x="367" y="937"/>
                  </a:lnTo>
                  <a:lnTo>
                    <a:pt x="344" y="977"/>
                  </a:lnTo>
                  <a:lnTo>
                    <a:pt x="317" y="1016"/>
                  </a:lnTo>
                  <a:lnTo>
                    <a:pt x="288" y="1054"/>
                  </a:lnTo>
                  <a:lnTo>
                    <a:pt x="257" y="1016"/>
                  </a:lnTo>
                  <a:lnTo>
                    <a:pt x="228" y="977"/>
                  </a:lnTo>
                  <a:lnTo>
                    <a:pt x="203" y="935"/>
                  </a:lnTo>
                  <a:lnTo>
                    <a:pt x="179" y="892"/>
                  </a:lnTo>
                  <a:lnTo>
                    <a:pt x="158" y="848"/>
                  </a:lnTo>
                  <a:lnTo>
                    <a:pt x="138" y="805"/>
                  </a:lnTo>
                  <a:lnTo>
                    <a:pt x="120" y="760"/>
                  </a:lnTo>
                  <a:lnTo>
                    <a:pt x="103" y="714"/>
                  </a:lnTo>
                  <a:lnTo>
                    <a:pt x="84" y="642"/>
                  </a:lnTo>
                  <a:lnTo>
                    <a:pt x="64" y="559"/>
                  </a:lnTo>
                  <a:lnTo>
                    <a:pt x="47" y="468"/>
                  </a:lnTo>
                  <a:lnTo>
                    <a:pt x="33" y="378"/>
                  </a:lnTo>
                  <a:lnTo>
                    <a:pt x="20" y="297"/>
                  </a:lnTo>
                  <a:lnTo>
                    <a:pt x="9" y="230"/>
                  </a:lnTo>
                  <a:lnTo>
                    <a:pt x="4" y="185"/>
                  </a:lnTo>
                  <a:lnTo>
                    <a:pt x="0" y="166"/>
                  </a:lnTo>
                  <a:lnTo>
                    <a:pt x="8" y="161"/>
                  </a:lnTo>
                  <a:lnTo>
                    <a:pt x="15" y="156"/>
                  </a:lnTo>
                  <a:lnTo>
                    <a:pt x="22" y="150"/>
                  </a:lnTo>
                  <a:lnTo>
                    <a:pt x="31" y="143"/>
                  </a:lnTo>
                  <a:lnTo>
                    <a:pt x="38" y="136"/>
                  </a:lnTo>
                  <a:lnTo>
                    <a:pt x="46" y="129"/>
                  </a:lnTo>
                  <a:lnTo>
                    <a:pt x="51" y="121"/>
                  </a:lnTo>
                  <a:lnTo>
                    <a:pt x="56" y="114"/>
                  </a:lnTo>
                  <a:lnTo>
                    <a:pt x="67" y="123"/>
                  </a:lnTo>
                  <a:lnTo>
                    <a:pt x="75" y="139"/>
                  </a:lnTo>
                  <a:lnTo>
                    <a:pt x="78" y="156"/>
                  </a:lnTo>
                  <a:lnTo>
                    <a:pt x="80" y="172"/>
                  </a:lnTo>
                  <a:lnTo>
                    <a:pt x="84" y="233"/>
                  </a:lnTo>
                  <a:lnTo>
                    <a:pt x="87" y="295"/>
                  </a:lnTo>
                  <a:lnTo>
                    <a:pt x="89" y="355"/>
                  </a:lnTo>
                  <a:lnTo>
                    <a:pt x="84" y="412"/>
                  </a:lnTo>
                  <a:lnTo>
                    <a:pt x="87" y="418"/>
                  </a:lnTo>
                  <a:lnTo>
                    <a:pt x="93" y="421"/>
                  </a:lnTo>
                  <a:lnTo>
                    <a:pt x="98" y="423"/>
                  </a:lnTo>
                  <a:lnTo>
                    <a:pt x="105" y="423"/>
                  </a:lnTo>
                  <a:lnTo>
                    <a:pt x="113" y="465"/>
                  </a:lnTo>
                  <a:lnTo>
                    <a:pt x="120" y="508"/>
                  </a:lnTo>
                  <a:lnTo>
                    <a:pt x="127" y="550"/>
                  </a:lnTo>
                  <a:lnTo>
                    <a:pt x="134" y="591"/>
                  </a:lnTo>
                  <a:lnTo>
                    <a:pt x="141" y="633"/>
                  </a:lnTo>
                  <a:lnTo>
                    <a:pt x="152" y="675"/>
                  </a:lnTo>
                  <a:lnTo>
                    <a:pt x="163" y="714"/>
                  </a:lnTo>
                  <a:lnTo>
                    <a:pt x="178" y="752"/>
                  </a:lnTo>
                  <a:lnTo>
                    <a:pt x="190" y="785"/>
                  </a:lnTo>
                  <a:lnTo>
                    <a:pt x="205" y="817"/>
                  </a:lnTo>
                  <a:lnTo>
                    <a:pt x="219" y="846"/>
                  </a:lnTo>
                  <a:lnTo>
                    <a:pt x="237" y="875"/>
                  </a:lnTo>
                  <a:lnTo>
                    <a:pt x="255" y="902"/>
                  </a:lnTo>
                  <a:lnTo>
                    <a:pt x="279" y="924"/>
                  </a:lnTo>
                  <a:lnTo>
                    <a:pt x="306" y="944"/>
                  </a:lnTo>
                  <a:lnTo>
                    <a:pt x="337" y="959"/>
                  </a:lnTo>
                  <a:lnTo>
                    <a:pt x="335" y="944"/>
                  </a:lnTo>
                  <a:lnTo>
                    <a:pt x="328" y="933"/>
                  </a:lnTo>
                  <a:lnTo>
                    <a:pt x="315" y="922"/>
                  </a:lnTo>
                  <a:lnTo>
                    <a:pt x="304" y="910"/>
                  </a:lnTo>
                  <a:lnTo>
                    <a:pt x="328" y="863"/>
                  </a:lnTo>
                  <a:lnTo>
                    <a:pt x="351" y="816"/>
                  </a:lnTo>
                  <a:lnTo>
                    <a:pt x="375" y="767"/>
                  </a:lnTo>
                  <a:lnTo>
                    <a:pt x="398" y="718"/>
                  </a:lnTo>
                  <a:lnTo>
                    <a:pt x="418" y="667"/>
                  </a:lnTo>
                  <a:lnTo>
                    <a:pt x="436" y="617"/>
                  </a:lnTo>
                  <a:lnTo>
                    <a:pt x="449" y="562"/>
                  </a:lnTo>
                  <a:lnTo>
                    <a:pt x="458" y="508"/>
                  </a:lnTo>
                  <a:lnTo>
                    <a:pt x="460" y="488"/>
                  </a:lnTo>
                  <a:lnTo>
                    <a:pt x="461" y="470"/>
                  </a:lnTo>
                  <a:lnTo>
                    <a:pt x="465" y="452"/>
                  </a:lnTo>
                  <a:lnTo>
                    <a:pt x="469" y="434"/>
                  </a:lnTo>
                  <a:lnTo>
                    <a:pt x="479" y="441"/>
                  </a:lnTo>
                  <a:lnTo>
                    <a:pt x="489" y="454"/>
                  </a:lnTo>
                  <a:lnTo>
                    <a:pt x="498" y="461"/>
                  </a:lnTo>
                  <a:lnTo>
                    <a:pt x="508" y="458"/>
                  </a:lnTo>
                  <a:lnTo>
                    <a:pt x="503" y="412"/>
                  </a:lnTo>
                  <a:lnTo>
                    <a:pt x="508" y="371"/>
                  </a:lnTo>
                  <a:lnTo>
                    <a:pt x="519" y="331"/>
                  </a:lnTo>
                  <a:lnTo>
                    <a:pt x="536" y="291"/>
                  </a:lnTo>
                  <a:lnTo>
                    <a:pt x="554" y="251"/>
                  </a:lnTo>
                  <a:lnTo>
                    <a:pt x="570" y="212"/>
                  </a:lnTo>
                  <a:lnTo>
                    <a:pt x="581" y="170"/>
                  </a:lnTo>
                  <a:lnTo>
                    <a:pt x="586" y="127"/>
                  </a:lnTo>
                  <a:lnTo>
                    <a:pt x="570" y="0"/>
                  </a:lnTo>
                  <a:lnTo>
                    <a:pt x="593" y="22"/>
                  </a:lnTo>
                  <a:lnTo>
                    <a:pt x="608" y="47"/>
                  </a:lnTo>
                  <a:lnTo>
                    <a:pt x="617" y="76"/>
                  </a:lnTo>
                  <a:lnTo>
                    <a:pt x="617" y="109"/>
                  </a:lnTo>
                  <a:close/>
                </a:path>
              </a:pathLst>
            </a:custGeom>
            <a:solidFill>
              <a:srgbClr val="FFCC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02" name="Freeform 50">
              <a:extLst>
                <a:ext uri="{FF2B5EF4-FFF2-40B4-BE49-F238E27FC236}">
                  <a16:creationId xmlns:a16="http://schemas.microsoft.com/office/drawing/2014/main" id="{03FBF832-A915-8684-84B1-6E3280546E74}"/>
                </a:ext>
              </a:extLst>
            </p:cNvPr>
            <p:cNvSpPr>
              <a:spLocks/>
            </p:cNvSpPr>
            <p:nvPr/>
          </p:nvSpPr>
          <p:spPr bwMode="auto">
            <a:xfrm>
              <a:off x="4636" y="2270"/>
              <a:ext cx="90" cy="198"/>
            </a:xfrm>
            <a:custGeom>
              <a:avLst/>
              <a:gdLst>
                <a:gd name="T0" fmla="*/ 114 w 181"/>
                <a:gd name="T1" fmla="*/ 306 h 398"/>
                <a:gd name="T2" fmla="*/ 105 w 181"/>
                <a:gd name="T3" fmla="*/ 327 h 398"/>
                <a:gd name="T4" fmla="*/ 99 w 181"/>
                <a:gd name="T5" fmla="*/ 349 h 398"/>
                <a:gd name="T6" fmla="*/ 98 w 181"/>
                <a:gd name="T7" fmla="*/ 374 h 398"/>
                <a:gd name="T8" fmla="*/ 98 w 181"/>
                <a:gd name="T9" fmla="*/ 398 h 398"/>
                <a:gd name="T10" fmla="*/ 83 w 181"/>
                <a:gd name="T11" fmla="*/ 374 h 398"/>
                <a:gd name="T12" fmla="*/ 74 w 181"/>
                <a:gd name="T13" fmla="*/ 347 h 398"/>
                <a:gd name="T14" fmla="*/ 67 w 181"/>
                <a:gd name="T15" fmla="*/ 320 h 398"/>
                <a:gd name="T16" fmla="*/ 60 w 181"/>
                <a:gd name="T17" fmla="*/ 291 h 398"/>
                <a:gd name="T18" fmla="*/ 51 w 181"/>
                <a:gd name="T19" fmla="*/ 264 h 398"/>
                <a:gd name="T20" fmla="*/ 40 w 181"/>
                <a:gd name="T21" fmla="*/ 241 h 398"/>
                <a:gd name="T22" fmla="*/ 24 w 181"/>
                <a:gd name="T23" fmla="*/ 221 h 398"/>
                <a:gd name="T24" fmla="*/ 0 w 181"/>
                <a:gd name="T25" fmla="*/ 208 h 398"/>
                <a:gd name="T26" fmla="*/ 22 w 181"/>
                <a:gd name="T27" fmla="*/ 193 h 398"/>
                <a:gd name="T28" fmla="*/ 40 w 181"/>
                <a:gd name="T29" fmla="*/ 170 h 398"/>
                <a:gd name="T30" fmla="*/ 60 w 181"/>
                <a:gd name="T31" fmla="*/ 146 h 398"/>
                <a:gd name="T32" fmla="*/ 80 w 181"/>
                <a:gd name="T33" fmla="*/ 125 h 398"/>
                <a:gd name="T34" fmla="*/ 101 w 181"/>
                <a:gd name="T35" fmla="*/ 101 h 398"/>
                <a:gd name="T36" fmla="*/ 121 w 181"/>
                <a:gd name="T37" fmla="*/ 78 h 398"/>
                <a:gd name="T38" fmla="*/ 139 w 181"/>
                <a:gd name="T39" fmla="*/ 54 h 398"/>
                <a:gd name="T40" fmla="*/ 154 w 181"/>
                <a:gd name="T41" fmla="*/ 27 h 398"/>
                <a:gd name="T42" fmla="*/ 165 w 181"/>
                <a:gd name="T43" fmla="*/ 0 h 398"/>
                <a:gd name="T44" fmla="*/ 177 w 181"/>
                <a:gd name="T45" fmla="*/ 40 h 398"/>
                <a:gd name="T46" fmla="*/ 181 w 181"/>
                <a:gd name="T47" fmla="*/ 80 h 398"/>
                <a:gd name="T48" fmla="*/ 177 w 181"/>
                <a:gd name="T49" fmla="*/ 118 h 398"/>
                <a:gd name="T50" fmla="*/ 166 w 181"/>
                <a:gd name="T51" fmla="*/ 156 h 398"/>
                <a:gd name="T52" fmla="*/ 154 w 181"/>
                <a:gd name="T53" fmla="*/ 193 h 398"/>
                <a:gd name="T54" fmla="*/ 137 w 181"/>
                <a:gd name="T55" fmla="*/ 231 h 398"/>
                <a:gd name="T56" fmla="*/ 125 w 181"/>
                <a:gd name="T57" fmla="*/ 268 h 398"/>
                <a:gd name="T58" fmla="*/ 114 w 181"/>
                <a:gd name="T59" fmla="*/ 306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81" h="398">
                  <a:moveTo>
                    <a:pt x="114" y="306"/>
                  </a:moveTo>
                  <a:lnTo>
                    <a:pt x="105" y="327"/>
                  </a:lnTo>
                  <a:lnTo>
                    <a:pt x="99" y="349"/>
                  </a:lnTo>
                  <a:lnTo>
                    <a:pt x="98" y="374"/>
                  </a:lnTo>
                  <a:lnTo>
                    <a:pt x="98" y="398"/>
                  </a:lnTo>
                  <a:lnTo>
                    <a:pt x="83" y="374"/>
                  </a:lnTo>
                  <a:lnTo>
                    <a:pt x="74" y="347"/>
                  </a:lnTo>
                  <a:lnTo>
                    <a:pt x="67" y="320"/>
                  </a:lnTo>
                  <a:lnTo>
                    <a:pt x="60" y="291"/>
                  </a:lnTo>
                  <a:lnTo>
                    <a:pt x="51" y="264"/>
                  </a:lnTo>
                  <a:lnTo>
                    <a:pt x="40" y="241"/>
                  </a:lnTo>
                  <a:lnTo>
                    <a:pt x="24" y="221"/>
                  </a:lnTo>
                  <a:lnTo>
                    <a:pt x="0" y="208"/>
                  </a:lnTo>
                  <a:lnTo>
                    <a:pt x="22" y="193"/>
                  </a:lnTo>
                  <a:lnTo>
                    <a:pt x="40" y="170"/>
                  </a:lnTo>
                  <a:lnTo>
                    <a:pt x="60" y="146"/>
                  </a:lnTo>
                  <a:lnTo>
                    <a:pt x="80" y="125"/>
                  </a:lnTo>
                  <a:lnTo>
                    <a:pt x="101" y="101"/>
                  </a:lnTo>
                  <a:lnTo>
                    <a:pt x="121" y="78"/>
                  </a:lnTo>
                  <a:lnTo>
                    <a:pt x="139" y="54"/>
                  </a:lnTo>
                  <a:lnTo>
                    <a:pt x="154" y="27"/>
                  </a:lnTo>
                  <a:lnTo>
                    <a:pt x="165" y="0"/>
                  </a:lnTo>
                  <a:lnTo>
                    <a:pt x="177" y="40"/>
                  </a:lnTo>
                  <a:lnTo>
                    <a:pt x="181" y="80"/>
                  </a:lnTo>
                  <a:lnTo>
                    <a:pt x="177" y="118"/>
                  </a:lnTo>
                  <a:lnTo>
                    <a:pt x="166" y="156"/>
                  </a:lnTo>
                  <a:lnTo>
                    <a:pt x="154" y="193"/>
                  </a:lnTo>
                  <a:lnTo>
                    <a:pt x="137" y="231"/>
                  </a:lnTo>
                  <a:lnTo>
                    <a:pt x="125" y="268"/>
                  </a:lnTo>
                  <a:lnTo>
                    <a:pt x="114" y="3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03" name="Freeform 51">
              <a:extLst>
                <a:ext uri="{FF2B5EF4-FFF2-40B4-BE49-F238E27FC236}">
                  <a16:creationId xmlns:a16="http://schemas.microsoft.com/office/drawing/2014/main" id="{1E46450C-4283-F821-D16C-0E686D964F84}"/>
                </a:ext>
              </a:extLst>
            </p:cNvPr>
            <p:cNvSpPr>
              <a:spLocks/>
            </p:cNvSpPr>
            <p:nvPr/>
          </p:nvSpPr>
          <p:spPr bwMode="auto">
            <a:xfrm>
              <a:off x="3732" y="2309"/>
              <a:ext cx="58" cy="19"/>
            </a:xfrm>
            <a:custGeom>
              <a:avLst/>
              <a:gdLst>
                <a:gd name="T0" fmla="*/ 114 w 116"/>
                <a:gd name="T1" fmla="*/ 1 h 38"/>
                <a:gd name="T2" fmla="*/ 116 w 116"/>
                <a:gd name="T3" fmla="*/ 12 h 38"/>
                <a:gd name="T4" fmla="*/ 109 w 116"/>
                <a:gd name="T5" fmla="*/ 21 h 38"/>
                <a:gd name="T6" fmla="*/ 98 w 116"/>
                <a:gd name="T7" fmla="*/ 30 h 38"/>
                <a:gd name="T8" fmla="*/ 89 w 116"/>
                <a:gd name="T9" fmla="*/ 36 h 38"/>
                <a:gd name="T10" fmla="*/ 76 w 116"/>
                <a:gd name="T11" fmla="*/ 38 h 38"/>
                <a:gd name="T12" fmla="*/ 64 w 116"/>
                <a:gd name="T13" fmla="*/ 38 h 38"/>
                <a:gd name="T14" fmla="*/ 53 w 116"/>
                <a:gd name="T15" fmla="*/ 36 h 38"/>
                <a:gd name="T16" fmla="*/ 40 w 116"/>
                <a:gd name="T17" fmla="*/ 34 h 38"/>
                <a:gd name="T18" fmla="*/ 29 w 116"/>
                <a:gd name="T19" fmla="*/ 29 h 38"/>
                <a:gd name="T20" fmla="*/ 18 w 116"/>
                <a:gd name="T21" fmla="*/ 23 h 38"/>
                <a:gd name="T22" fmla="*/ 9 w 116"/>
                <a:gd name="T23" fmla="*/ 18 h 38"/>
                <a:gd name="T24" fmla="*/ 0 w 116"/>
                <a:gd name="T25" fmla="*/ 10 h 38"/>
                <a:gd name="T26" fmla="*/ 0 w 116"/>
                <a:gd name="T27" fmla="*/ 7 h 38"/>
                <a:gd name="T28" fmla="*/ 0 w 116"/>
                <a:gd name="T29" fmla="*/ 3 h 38"/>
                <a:gd name="T30" fmla="*/ 2 w 116"/>
                <a:gd name="T31" fmla="*/ 1 h 38"/>
                <a:gd name="T32" fmla="*/ 6 w 116"/>
                <a:gd name="T33" fmla="*/ 0 h 38"/>
                <a:gd name="T34" fmla="*/ 17 w 116"/>
                <a:gd name="T35" fmla="*/ 5 h 38"/>
                <a:gd name="T36" fmla="*/ 31 w 116"/>
                <a:gd name="T37" fmla="*/ 9 h 38"/>
                <a:gd name="T38" fmla="*/ 45 w 116"/>
                <a:gd name="T39" fmla="*/ 10 h 38"/>
                <a:gd name="T40" fmla="*/ 60 w 116"/>
                <a:gd name="T41" fmla="*/ 10 h 38"/>
                <a:gd name="T42" fmla="*/ 74 w 116"/>
                <a:gd name="T43" fmla="*/ 10 h 38"/>
                <a:gd name="T44" fmla="*/ 89 w 116"/>
                <a:gd name="T45" fmla="*/ 9 h 38"/>
                <a:gd name="T46" fmla="*/ 101 w 116"/>
                <a:gd name="T47" fmla="*/ 5 h 38"/>
                <a:gd name="T48" fmla="*/ 114 w 116"/>
                <a:gd name="T49" fmla="*/ 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6" h="38">
                  <a:moveTo>
                    <a:pt x="114" y="1"/>
                  </a:moveTo>
                  <a:lnTo>
                    <a:pt x="116" y="12"/>
                  </a:lnTo>
                  <a:lnTo>
                    <a:pt x="109" y="21"/>
                  </a:lnTo>
                  <a:lnTo>
                    <a:pt x="98" y="30"/>
                  </a:lnTo>
                  <a:lnTo>
                    <a:pt x="89" y="36"/>
                  </a:lnTo>
                  <a:lnTo>
                    <a:pt x="76" y="38"/>
                  </a:lnTo>
                  <a:lnTo>
                    <a:pt x="64" y="38"/>
                  </a:lnTo>
                  <a:lnTo>
                    <a:pt x="53" y="36"/>
                  </a:lnTo>
                  <a:lnTo>
                    <a:pt x="40" y="34"/>
                  </a:lnTo>
                  <a:lnTo>
                    <a:pt x="29" y="29"/>
                  </a:lnTo>
                  <a:lnTo>
                    <a:pt x="18" y="23"/>
                  </a:lnTo>
                  <a:lnTo>
                    <a:pt x="9" y="18"/>
                  </a:lnTo>
                  <a:lnTo>
                    <a:pt x="0" y="10"/>
                  </a:lnTo>
                  <a:lnTo>
                    <a:pt x="0" y="7"/>
                  </a:lnTo>
                  <a:lnTo>
                    <a:pt x="0" y="3"/>
                  </a:lnTo>
                  <a:lnTo>
                    <a:pt x="2" y="1"/>
                  </a:lnTo>
                  <a:lnTo>
                    <a:pt x="6" y="0"/>
                  </a:lnTo>
                  <a:lnTo>
                    <a:pt x="17" y="5"/>
                  </a:lnTo>
                  <a:lnTo>
                    <a:pt x="31" y="9"/>
                  </a:lnTo>
                  <a:lnTo>
                    <a:pt x="45" y="10"/>
                  </a:lnTo>
                  <a:lnTo>
                    <a:pt x="60" y="10"/>
                  </a:lnTo>
                  <a:lnTo>
                    <a:pt x="74" y="10"/>
                  </a:lnTo>
                  <a:lnTo>
                    <a:pt x="89" y="9"/>
                  </a:lnTo>
                  <a:lnTo>
                    <a:pt x="101" y="5"/>
                  </a:lnTo>
                  <a:lnTo>
                    <a:pt x="114"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04" name="Freeform 52">
              <a:extLst>
                <a:ext uri="{FF2B5EF4-FFF2-40B4-BE49-F238E27FC236}">
                  <a16:creationId xmlns:a16="http://schemas.microsoft.com/office/drawing/2014/main" id="{4F67282D-E356-8933-3C16-8D2DA4048F66}"/>
                </a:ext>
              </a:extLst>
            </p:cNvPr>
            <p:cNvSpPr>
              <a:spLocks/>
            </p:cNvSpPr>
            <p:nvPr/>
          </p:nvSpPr>
          <p:spPr bwMode="auto">
            <a:xfrm>
              <a:off x="4498" y="2333"/>
              <a:ext cx="77" cy="123"/>
            </a:xfrm>
            <a:custGeom>
              <a:avLst/>
              <a:gdLst>
                <a:gd name="T0" fmla="*/ 154 w 156"/>
                <a:gd name="T1" fmla="*/ 130 h 246"/>
                <a:gd name="T2" fmla="*/ 156 w 156"/>
                <a:gd name="T3" fmla="*/ 153 h 246"/>
                <a:gd name="T4" fmla="*/ 151 w 156"/>
                <a:gd name="T5" fmla="*/ 144 h 246"/>
                <a:gd name="T6" fmla="*/ 143 w 156"/>
                <a:gd name="T7" fmla="*/ 135 h 246"/>
                <a:gd name="T8" fmla="*/ 134 w 156"/>
                <a:gd name="T9" fmla="*/ 128 h 246"/>
                <a:gd name="T10" fmla="*/ 125 w 156"/>
                <a:gd name="T11" fmla="*/ 123 h 246"/>
                <a:gd name="T12" fmla="*/ 107 w 156"/>
                <a:gd name="T13" fmla="*/ 126 h 246"/>
                <a:gd name="T14" fmla="*/ 93 w 156"/>
                <a:gd name="T15" fmla="*/ 133 h 246"/>
                <a:gd name="T16" fmla="*/ 80 w 156"/>
                <a:gd name="T17" fmla="*/ 144 h 246"/>
                <a:gd name="T18" fmla="*/ 69 w 156"/>
                <a:gd name="T19" fmla="*/ 157 h 246"/>
                <a:gd name="T20" fmla="*/ 60 w 156"/>
                <a:gd name="T21" fmla="*/ 171 h 246"/>
                <a:gd name="T22" fmla="*/ 51 w 156"/>
                <a:gd name="T23" fmla="*/ 188 h 246"/>
                <a:gd name="T24" fmla="*/ 40 w 156"/>
                <a:gd name="T25" fmla="*/ 202 h 246"/>
                <a:gd name="T26" fmla="*/ 29 w 156"/>
                <a:gd name="T27" fmla="*/ 215 h 246"/>
                <a:gd name="T28" fmla="*/ 26 w 156"/>
                <a:gd name="T29" fmla="*/ 224 h 246"/>
                <a:gd name="T30" fmla="*/ 20 w 156"/>
                <a:gd name="T31" fmla="*/ 231 h 246"/>
                <a:gd name="T32" fmla="*/ 13 w 156"/>
                <a:gd name="T33" fmla="*/ 238 h 246"/>
                <a:gd name="T34" fmla="*/ 8 w 156"/>
                <a:gd name="T35" fmla="*/ 246 h 246"/>
                <a:gd name="T36" fmla="*/ 11 w 156"/>
                <a:gd name="T37" fmla="*/ 186 h 246"/>
                <a:gd name="T38" fmla="*/ 11 w 156"/>
                <a:gd name="T39" fmla="*/ 121 h 246"/>
                <a:gd name="T40" fmla="*/ 8 w 156"/>
                <a:gd name="T41" fmla="*/ 56 h 246"/>
                <a:gd name="T42" fmla="*/ 0 w 156"/>
                <a:gd name="T43" fmla="*/ 0 h 246"/>
                <a:gd name="T44" fmla="*/ 80 w 156"/>
                <a:gd name="T45" fmla="*/ 10 h 246"/>
                <a:gd name="T46" fmla="*/ 154 w 156"/>
                <a:gd name="T47" fmla="*/ 13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6" h="246">
                  <a:moveTo>
                    <a:pt x="154" y="130"/>
                  </a:moveTo>
                  <a:lnTo>
                    <a:pt x="156" y="153"/>
                  </a:lnTo>
                  <a:lnTo>
                    <a:pt x="151" y="144"/>
                  </a:lnTo>
                  <a:lnTo>
                    <a:pt x="143" y="135"/>
                  </a:lnTo>
                  <a:lnTo>
                    <a:pt x="134" y="128"/>
                  </a:lnTo>
                  <a:lnTo>
                    <a:pt x="125" y="123"/>
                  </a:lnTo>
                  <a:lnTo>
                    <a:pt x="107" y="126"/>
                  </a:lnTo>
                  <a:lnTo>
                    <a:pt x="93" y="133"/>
                  </a:lnTo>
                  <a:lnTo>
                    <a:pt x="80" y="144"/>
                  </a:lnTo>
                  <a:lnTo>
                    <a:pt x="69" y="157"/>
                  </a:lnTo>
                  <a:lnTo>
                    <a:pt x="60" y="171"/>
                  </a:lnTo>
                  <a:lnTo>
                    <a:pt x="51" y="188"/>
                  </a:lnTo>
                  <a:lnTo>
                    <a:pt x="40" y="202"/>
                  </a:lnTo>
                  <a:lnTo>
                    <a:pt x="29" y="215"/>
                  </a:lnTo>
                  <a:lnTo>
                    <a:pt x="26" y="224"/>
                  </a:lnTo>
                  <a:lnTo>
                    <a:pt x="20" y="231"/>
                  </a:lnTo>
                  <a:lnTo>
                    <a:pt x="13" y="238"/>
                  </a:lnTo>
                  <a:lnTo>
                    <a:pt x="8" y="246"/>
                  </a:lnTo>
                  <a:lnTo>
                    <a:pt x="11" y="186"/>
                  </a:lnTo>
                  <a:lnTo>
                    <a:pt x="11" y="121"/>
                  </a:lnTo>
                  <a:lnTo>
                    <a:pt x="8" y="56"/>
                  </a:lnTo>
                  <a:lnTo>
                    <a:pt x="0" y="0"/>
                  </a:lnTo>
                  <a:lnTo>
                    <a:pt x="80" y="10"/>
                  </a:lnTo>
                  <a:lnTo>
                    <a:pt x="154" y="1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05" name="Freeform 53">
              <a:extLst>
                <a:ext uri="{FF2B5EF4-FFF2-40B4-BE49-F238E27FC236}">
                  <a16:creationId xmlns:a16="http://schemas.microsoft.com/office/drawing/2014/main" id="{3822DB2B-6A70-112F-D1B0-5B9823CEB987}"/>
                </a:ext>
              </a:extLst>
            </p:cNvPr>
            <p:cNvSpPr>
              <a:spLocks/>
            </p:cNvSpPr>
            <p:nvPr/>
          </p:nvSpPr>
          <p:spPr bwMode="auto">
            <a:xfrm>
              <a:off x="3791" y="2361"/>
              <a:ext cx="64" cy="88"/>
            </a:xfrm>
            <a:custGeom>
              <a:avLst/>
              <a:gdLst>
                <a:gd name="T0" fmla="*/ 115 w 128"/>
                <a:gd name="T1" fmla="*/ 117 h 177"/>
                <a:gd name="T2" fmla="*/ 103 w 128"/>
                <a:gd name="T3" fmla="*/ 128 h 177"/>
                <a:gd name="T4" fmla="*/ 90 w 128"/>
                <a:gd name="T5" fmla="*/ 141 h 177"/>
                <a:gd name="T6" fmla="*/ 76 w 128"/>
                <a:gd name="T7" fmla="*/ 155 h 177"/>
                <a:gd name="T8" fmla="*/ 59 w 128"/>
                <a:gd name="T9" fmla="*/ 166 h 177"/>
                <a:gd name="T10" fmla="*/ 45 w 128"/>
                <a:gd name="T11" fmla="*/ 173 h 177"/>
                <a:gd name="T12" fmla="*/ 29 w 128"/>
                <a:gd name="T13" fmla="*/ 177 h 177"/>
                <a:gd name="T14" fmla="*/ 14 w 128"/>
                <a:gd name="T15" fmla="*/ 171 h 177"/>
                <a:gd name="T16" fmla="*/ 0 w 128"/>
                <a:gd name="T17" fmla="*/ 159 h 177"/>
                <a:gd name="T18" fmla="*/ 18 w 128"/>
                <a:gd name="T19" fmla="*/ 144 h 177"/>
                <a:gd name="T20" fmla="*/ 36 w 128"/>
                <a:gd name="T21" fmla="*/ 128 h 177"/>
                <a:gd name="T22" fmla="*/ 54 w 128"/>
                <a:gd name="T23" fmla="*/ 112 h 177"/>
                <a:gd name="T24" fmla="*/ 70 w 128"/>
                <a:gd name="T25" fmla="*/ 92 h 177"/>
                <a:gd name="T26" fmla="*/ 83 w 128"/>
                <a:gd name="T27" fmla="*/ 70 h 177"/>
                <a:gd name="T28" fmla="*/ 96 w 128"/>
                <a:gd name="T29" fmla="*/ 48 h 177"/>
                <a:gd name="T30" fmla="*/ 103 w 128"/>
                <a:gd name="T31" fmla="*/ 25 h 177"/>
                <a:gd name="T32" fmla="*/ 106 w 128"/>
                <a:gd name="T33" fmla="*/ 0 h 177"/>
                <a:gd name="T34" fmla="*/ 119 w 128"/>
                <a:gd name="T35" fmla="*/ 27 h 177"/>
                <a:gd name="T36" fmla="*/ 128 w 128"/>
                <a:gd name="T37" fmla="*/ 56 h 177"/>
                <a:gd name="T38" fmla="*/ 128 w 128"/>
                <a:gd name="T39" fmla="*/ 86 h 177"/>
                <a:gd name="T40" fmla="*/ 115 w 128"/>
                <a:gd name="T41" fmla="*/ 11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77">
                  <a:moveTo>
                    <a:pt x="115" y="117"/>
                  </a:moveTo>
                  <a:lnTo>
                    <a:pt x="103" y="128"/>
                  </a:lnTo>
                  <a:lnTo>
                    <a:pt x="90" y="141"/>
                  </a:lnTo>
                  <a:lnTo>
                    <a:pt x="76" y="155"/>
                  </a:lnTo>
                  <a:lnTo>
                    <a:pt x="59" y="166"/>
                  </a:lnTo>
                  <a:lnTo>
                    <a:pt x="45" y="173"/>
                  </a:lnTo>
                  <a:lnTo>
                    <a:pt x="29" y="177"/>
                  </a:lnTo>
                  <a:lnTo>
                    <a:pt x="14" y="171"/>
                  </a:lnTo>
                  <a:lnTo>
                    <a:pt x="0" y="159"/>
                  </a:lnTo>
                  <a:lnTo>
                    <a:pt x="18" y="144"/>
                  </a:lnTo>
                  <a:lnTo>
                    <a:pt x="36" y="128"/>
                  </a:lnTo>
                  <a:lnTo>
                    <a:pt x="54" y="112"/>
                  </a:lnTo>
                  <a:lnTo>
                    <a:pt x="70" y="92"/>
                  </a:lnTo>
                  <a:lnTo>
                    <a:pt x="83" y="70"/>
                  </a:lnTo>
                  <a:lnTo>
                    <a:pt x="96" y="48"/>
                  </a:lnTo>
                  <a:lnTo>
                    <a:pt x="103" y="25"/>
                  </a:lnTo>
                  <a:lnTo>
                    <a:pt x="106" y="0"/>
                  </a:lnTo>
                  <a:lnTo>
                    <a:pt x="119" y="27"/>
                  </a:lnTo>
                  <a:lnTo>
                    <a:pt x="128" y="56"/>
                  </a:lnTo>
                  <a:lnTo>
                    <a:pt x="128" y="86"/>
                  </a:lnTo>
                  <a:lnTo>
                    <a:pt x="115" y="1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06" name="Freeform 54">
              <a:extLst>
                <a:ext uri="{FF2B5EF4-FFF2-40B4-BE49-F238E27FC236}">
                  <a16:creationId xmlns:a16="http://schemas.microsoft.com/office/drawing/2014/main" id="{8933BC04-F69D-192F-E6DD-F864975F918A}"/>
                </a:ext>
              </a:extLst>
            </p:cNvPr>
            <p:cNvSpPr>
              <a:spLocks/>
            </p:cNvSpPr>
            <p:nvPr/>
          </p:nvSpPr>
          <p:spPr bwMode="auto">
            <a:xfrm>
              <a:off x="3595" y="2378"/>
              <a:ext cx="113" cy="95"/>
            </a:xfrm>
            <a:custGeom>
              <a:avLst/>
              <a:gdLst>
                <a:gd name="T0" fmla="*/ 226 w 226"/>
                <a:gd name="T1" fmla="*/ 159 h 190"/>
                <a:gd name="T2" fmla="*/ 214 w 226"/>
                <a:gd name="T3" fmla="*/ 165 h 190"/>
                <a:gd name="T4" fmla="*/ 203 w 226"/>
                <a:gd name="T5" fmla="*/ 172 h 190"/>
                <a:gd name="T6" fmla="*/ 192 w 226"/>
                <a:gd name="T7" fmla="*/ 179 h 190"/>
                <a:gd name="T8" fmla="*/ 183 w 226"/>
                <a:gd name="T9" fmla="*/ 190 h 190"/>
                <a:gd name="T10" fmla="*/ 156 w 226"/>
                <a:gd name="T11" fmla="*/ 184 h 190"/>
                <a:gd name="T12" fmla="*/ 131 w 226"/>
                <a:gd name="T13" fmla="*/ 177 h 190"/>
                <a:gd name="T14" fmla="*/ 107 w 226"/>
                <a:gd name="T15" fmla="*/ 166 h 190"/>
                <a:gd name="T16" fmla="*/ 84 w 226"/>
                <a:gd name="T17" fmla="*/ 154 h 190"/>
                <a:gd name="T18" fmla="*/ 62 w 226"/>
                <a:gd name="T19" fmla="*/ 139 h 190"/>
                <a:gd name="T20" fmla="*/ 40 w 226"/>
                <a:gd name="T21" fmla="*/ 123 h 190"/>
                <a:gd name="T22" fmla="*/ 20 w 226"/>
                <a:gd name="T23" fmla="*/ 105 h 190"/>
                <a:gd name="T24" fmla="*/ 0 w 226"/>
                <a:gd name="T25" fmla="*/ 85 h 190"/>
                <a:gd name="T26" fmla="*/ 26 w 226"/>
                <a:gd name="T27" fmla="*/ 0 h 190"/>
                <a:gd name="T28" fmla="*/ 47 w 226"/>
                <a:gd name="T29" fmla="*/ 24 h 190"/>
                <a:gd name="T30" fmla="*/ 71 w 226"/>
                <a:gd name="T31" fmla="*/ 45 h 190"/>
                <a:gd name="T32" fmla="*/ 94 w 226"/>
                <a:gd name="T33" fmla="*/ 67 h 190"/>
                <a:gd name="T34" fmla="*/ 120 w 226"/>
                <a:gd name="T35" fmla="*/ 89 h 190"/>
                <a:gd name="T36" fmla="*/ 145 w 226"/>
                <a:gd name="T37" fmla="*/ 109 h 190"/>
                <a:gd name="T38" fmla="*/ 172 w 226"/>
                <a:gd name="T39" fmla="*/ 127 h 190"/>
                <a:gd name="T40" fmla="*/ 199 w 226"/>
                <a:gd name="T41" fmla="*/ 145 h 190"/>
                <a:gd name="T42" fmla="*/ 226 w 226"/>
                <a:gd name="T43" fmla="*/ 15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6" h="190">
                  <a:moveTo>
                    <a:pt x="226" y="159"/>
                  </a:moveTo>
                  <a:lnTo>
                    <a:pt x="214" y="165"/>
                  </a:lnTo>
                  <a:lnTo>
                    <a:pt x="203" y="172"/>
                  </a:lnTo>
                  <a:lnTo>
                    <a:pt x="192" y="179"/>
                  </a:lnTo>
                  <a:lnTo>
                    <a:pt x="183" y="190"/>
                  </a:lnTo>
                  <a:lnTo>
                    <a:pt x="156" y="184"/>
                  </a:lnTo>
                  <a:lnTo>
                    <a:pt x="131" y="177"/>
                  </a:lnTo>
                  <a:lnTo>
                    <a:pt x="107" y="166"/>
                  </a:lnTo>
                  <a:lnTo>
                    <a:pt x="84" y="154"/>
                  </a:lnTo>
                  <a:lnTo>
                    <a:pt x="62" y="139"/>
                  </a:lnTo>
                  <a:lnTo>
                    <a:pt x="40" y="123"/>
                  </a:lnTo>
                  <a:lnTo>
                    <a:pt x="20" y="105"/>
                  </a:lnTo>
                  <a:lnTo>
                    <a:pt x="0" y="85"/>
                  </a:lnTo>
                  <a:lnTo>
                    <a:pt x="26" y="0"/>
                  </a:lnTo>
                  <a:lnTo>
                    <a:pt x="47" y="24"/>
                  </a:lnTo>
                  <a:lnTo>
                    <a:pt x="71" y="45"/>
                  </a:lnTo>
                  <a:lnTo>
                    <a:pt x="94" y="67"/>
                  </a:lnTo>
                  <a:lnTo>
                    <a:pt x="120" y="89"/>
                  </a:lnTo>
                  <a:lnTo>
                    <a:pt x="145" y="109"/>
                  </a:lnTo>
                  <a:lnTo>
                    <a:pt x="172" y="127"/>
                  </a:lnTo>
                  <a:lnTo>
                    <a:pt x="199" y="145"/>
                  </a:lnTo>
                  <a:lnTo>
                    <a:pt x="226" y="15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07" name="Freeform 55">
              <a:extLst>
                <a:ext uri="{FF2B5EF4-FFF2-40B4-BE49-F238E27FC236}">
                  <a16:creationId xmlns:a16="http://schemas.microsoft.com/office/drawing/2014/main" id="{CBB55DE8-FE89-2AD6-087C-B75F96C3E24C}"/>
                </a:ext>
              </a:extLst>
            </p:cNvPr>
            <p:cNvSpPr>
              <a:spLocks/>
            </p:cNvSpPr>
            <p:nvPr/>
          </p:nvSpPr>
          <p:spPr bwMode="auto">
            <a:xfrm>
              <a:off x="4011" y="2384"/>
              <a:ext cx="132" cy="209"/>
            </a:xfrm>
            <a:custGeom>
              <a:avLst/>
              <a:gdLst>
                <a:gd name="T0" fmla="*/ 266 w 266"/>
                <a:gd name="T1" fmla="*/ 39 h 417"/>
                <a:gd name="T2" fmla="*/ 244 w 266"/>
                <a:gd name="T3" fmla="*/ 56 h 417"/>
                <a:gd name="T4" fmla="*/ 242 w 266"/>
                <a:gd name="T5" fmla="*/ 81 h 417"/>
                <a:gd name="T6" fmla="*/ 248 w 266"/>
                <a:gd name="T7" fmla="*/ 106 h 417"/>
                <a:gd name="T8" fmla="*/ 251 w 266"/>
                <a:gd name="T9" fmla="*/ 128 h 417"/>
                <a:gd name="T10" fmla="*/ 260 w 266"/>
                <a:gd name="T11" fmla="*/ 184 h 417"/>
                <a:gd name="T12" fmla="*/ 251 w 266"/>
                <a:gd name="T13" fmla="*/ 213 h 417"/>
                <a:gd name="T14" fmla="*/ 242 w 266"/>
                <a:gd name="T15" fmla="*/ 240 h 417"/>
                <a:gd name="T16" fmla="*/ 231 w 266"/>
                <a:gd name="T17" fmla="*/ 269 h 417"/>
                <a:gd name="T18" fmla="*/ 221 w 266"/>
                <a:gd name="T19" fmla="*/ 296 h 417"/>
                <a:gd name="T20" fmla="*/ 210 w 266"/>
                <a:gd name="T21" fmla="*/ 323 h 417"/>
                <a:gd name="T22" fmla="*/ 199 w 266"/>
                <a:gd name="T23" fmla="*/ 350 h 417"/>
                <a:gd name="T24" fmla="*/ 184 w 266"/>
                <a:gd name="T25" fmla="*/ 378 h 417"/>
                <a:gd name="T26" fmla="*/ 170 w 266"/>
                <a:gd name="T27" fmla="*/ 405 h 417"/>
                <a:gd name="T28" fmla="*/ 163 w 266"/>
                <a:gd name="T29" fmla="*/ 414 h 417"/>
                <a:gd name="T30" fmla="*/ 156 w 266"/>
                <a:gd name="T31" fmla="*/ 417 h 417"/>
                <a:gd name="T32" fmla="*/ 148 w 266"/>
                <a:gd name="T33" fmla="*/ 417 h 417"/>
                <a:gd name="T34" fmla="*/ 139 w 266"/>
                <a:gd name="T35" fmla="*/ 416 h 417"/>
                <a:gd name="T36" fmla="*/ 132 w 266"/>
                <a:gd name="T37" fmla="*/ 412 h 417"/>
                <a:gd name="T38" fmla="*/ 125 w 266"/>
                <a:gd name="T39" fmla="*/ 408 h 417"/>
                <a:gd name="T40" fmla="*/ 116 w 266"/>
                <a:gd name="T41" fmla="*/ 405 h 417"/>
                <a:gd name="T42" fmla="*/ 109 w 266"/>
                <a:gd name="T43" fmla="*/ 401 h 417"/>
                <a:gd name="T44" fmla="*/ 96 w 266"/>
                <a:gd name="T45" fmla="*/ 397 h 417"/>
                <a:gd name="T46" fmla="*/ 83 w 266"/>
                <a:gd name="T47" fmla="*/ 396 h 417"/>
                <a:gd name="T48" fmla="*/ 71 w 266"/>
                <a:gd name="T49" fmla="*/ 396 h 417"/>
                <a:gd name="T50" fmla="*/ 56 w 266"/>
                <a:gd name="T51" fmla="*/ 394 h 417"/>
                <a:gd name="T52" fmla="*/ 43 w 266"/>
                <a:gd name="T53" fmla="*/ 390 h 417"/>
                <a:gd name="T54" fmla="*/ 33 w 266"/>
                <a:gd name="T55" fmla="*/ 385 h 417"/>
                <a:gd name="T56" fmla="*/ 24 w 266"/>
                <a:gd name="T57" fmla="*/ 376 h 417"/>
                <a:gd name="T58" fmla="*/ 18 w 266"/>
                <a:gd name="T59" fmla="*/ 361 h 417"/>
                <a:gd name="T60" fmla="*/ 5 w 266"/>
                <a:gd name="T61" fmla="*/ 318 h 417"/>
                <a:gd name="T62" fmla="*/ 0 w 266"/>
                <a:gd name="T63" fmla="*/ 273 h 417"/>
                <a:gd name="T64" fmla="*/ 0 w 266"/>
                <a:gd name="T65" fmla="*/ 228 h 417"/>
                <a:gd name="T66" fmla="*/ 4 w 266"/>
                <a:gd name="T67" fmla="*/ 180 h 417"/>
                <a:gd name="T68" fmla="*/ 11 w 266"/>
                <a:gd name="T69" fmla="*/ 135 h 417"/>
                <a:gd name="T70" fmla="*/ 20 w 266"/>
                <a:gd name="T71" fmla="*/ 90 h 417"/>
                <a:gd name="T72" fmla="*/ 31 w 266"/>
                <a:gd name="T73" fmla="*/ 47 h 417"/>
                <a:gd name="T74" fmla="*/ 42 w 266"/>
                <a:gd name="T75" fmla="*/ 3 h 417"/>
                <a:gd name="T76" fmla="*/ 72 w 266"/>
                <a:gd name="T77" fmla="*/ 1 h 417"/>
                <a:gd name="T78" fmla="*/ 101 w 266"/>
                <a:gd name="T79" fmla="*/ 0 h 417"/>
                <a:gd name="T80" fmla="*/ 132 w 266"/>
                <a:gd name="T81" fmla="*/ 1 h 417"/>
                <a:gd name="T82" fmla="*/ 161 w 266"/>
                <a:gd name="T83" fmla="*/ 3 h 417"/>
                <a:gd name="T84" fmla="*/ 188 w 266"/>
                <a:gd name="T85" fmla="*/ 9 h 417"/>
                <a:gd name="T86" fmla="*/ 215 w 266"/>
                <a:gd name="T87" fmla="*/ 16 h 417"/>
                <a:gd name="T88" fmla="*/ 242 w 266"/>
                <a:gd name="T89" fmla="*/ 27 h 417"/>
                <a:gd name="T90" fmla="*/ 266 w 266"/>
                <a:gd name="T91" fmla="*/ 39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66" h="417">
                  <a:moveTo>
                    <a:pt x="266" y="39"/>
                  </a:moveTo>
                  <a:lnTo>
                    <a:pt x="244" y="56"/>
                  </a:lnTo>
                  <a:lnTo>
                    <a:pt x="242" y="81"/>
                  </a:lnTo>
                  <a:lnTo>
                    <a:pt x="248" y="106"/>
                  </a:lnTo>
                  <a:lnTo>
                    <a:pt x="251" y="128"/>
                  </a:lnTo>
                  <a:lnTo>
                    <a:pt x="260" y="184"/>
                  </a:lnTo>
                  <a:lnTo>
                    <a:pt x="251" y="213"/>
                  </a:lnTo>
                  <a:lnTo>
                    <a:pt x="242" y="240"/>
                  </a:lnTo>
                  <a:lnTo>
                    <a:pt x="231" y="269"/>
                  </a:lnTo>
                  <a:lnTo>
                    <a:pt x="221" y="296"/>
                  </a:lnTo>
                  <a:lnTo>
                    <a:pt x="210" y="323"/>
                  </a:lnTo>
                  <a:lnTo>
                    <a:pt x="199" y="350"/>
                  </a:lnTo>
                  <a:lnTo>
                    <a:pt x="184" y="378"/>
                  </a:lnTo>
                  <a:lnTo>
                    <a:pt x="170" y="405"/>
                  </a:lnTo>
                  <a:lnTo>
                    <a:pt x="163" y="414"/>
                  </a:lnTo>
                  <a:lnTo>
                    <a:pt x="156" y="417"/>
                  </a:lnTo>
                  <a:lnTo>
                    <a:pt x="148" y="417"/>
                  </a:lnTo>
                  <a:lnTo>
                    <a:pt x="139" y="416"/>
                  </a:lnTo>
                  <a:lnTo>
                    <a:pt x="132" y="412"/>
                  </a:lnTo>
                  <a:lnTo>
                    <a:pt x="125" y="408"/>
                  </a:lnTo>
                  <a:lnTo>
                    <a:pt x="116" y="405"/>
                  </a:lnTo>
                  <a:lnTo>
                    <a:pt x="109" y="401"/>
                  </a:lnTo>
                  <a:lnTo>
                    <a:pt x="96" y="397"/>
                  </a:lnTo>
                  <a:lnTo>
                    <a:pt x="83" y="396"/>
                  </a:lnTo>
                  <a:lnTo>
                    <a:pt x="71" y="396"/>
                  </a:lnTo>
                  <a:lnTo>
                    <a:pt x="56" y="394"/>
                  </a:lnTo>
                  <a:lnTo>
                    <a:pt x="43" y="390"/>
                  </a:lnTo>
                  <a:lnTo>
                    <a:pt x="33" y="385"/>
                  </a:lnTo>
                  <a:lnTo>
                    <a:pt x="24" y="376"/>
                  </a:lnTo>
                  <a:lnTo>
                    <a:pt x="18" y="361"/>
                  </a:lnTo>
                  <a:lnTo>
                    <a:pt x="5" y="318"/>
                  </a:lnTo>
                  <a:lnTo>
                    <a:pt x="0" y="273"/>
                  </a:lnTo>
                  <a:lnTo>
                    <a:pt x="0" y="228"/>
                  </a:lnTo>
                  <a:lnTo>
                    <a:pt x="4" y="180"/>
                  </a:lnTo>
                  <a:lnTo>
                    <a:pt x="11" y="135"/>
                  </a:lnTo>
                  <a:lnTo>
                    <a:pt x="20" y="90"/>
                  </a:lnTo>
                  <a:lnTo>
                    <a:pt x="31" y="47"/>
                  </a:lnTo>
                  <a:lnTo>
                    <a:pt x="42" y="3"/>
                  </a:lnTo>
                  <a:lnTo>
                    <a:pt x="72" y="1"/>
                  </a:lnTo>
                  <a:lnTo>
                    <a:pt x="101" y="0"/>
                  </a:lnTo>
                  <a:lnTo>
                    <a:pt x="132" y="1"/>
                  </a:lnTo>
                  <a:lnTo>
                    <a:pt x="161" y="3"/>
                  </a:lnTo>
                  <a:lnTo>
                    <a:pt x="188" y="9"/>
                  </a:lnTo>
                  <a:lnTo>
                    <a:pt x="215" y="16"/>
                  </a:lnTo>
                  <a:lnTo>
                    <a:pt x="242" y="27"/>
                  </a:lnTo>
                  <a:lnTo>
                    <a:pt x="266" y="3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08" name="Freeform 56">
              <a:extLst>
                <a:ext uri="{FF2B5EF4-FFF2-40B4-BE49-F238E27FC236}">
                  <a16:creationId xmlns:a16="http://schemas.microsoft.com/office/drawing/2014/main" id="{6F5A1CC1-C7E8-DF18-8562-875C000EE3D7}"/>
                </a:ext>
              </a:extLst>
            </p:cNvPr>
            <p:cNvSpPr>
              <a:spLocks/>
            </p:cNvSpPr>
            <p:nvPr/>
          </p:nvSpPr>
          <p:spPr bwMode="auto">
            <a:xfrm>
              <a:off x="4516" y="2386"/>
              <a:ext cx="153" cy="317"/>
            </a:xfrm>
            <a:custGeom>
              <a:avLst/>
              <a:gdLst>
                <a:gd name="T0" fmla="*/ 285 w 307"/>
                <a:gd name="T1" fmla="*/ 132 h 633"/>
                <a:gd name="T2" fmla="*/ 302 w 307"/>
                <a:gd name="T3" fmla="*/ 205 h 633"/>
                <a:gd name="T4" fmla="*/ 274 w 307"/>
                <a:gd name="T5" fmla="*/ 311 h 633"/>
                <a:gd name="T6" fmla="*/ 242 w 307"/>
                <a:gd name="T7" fmla="*/ 416 h 633"/>
                <a:gd name="T8" fmla="*/ 215 w 307"/>
                <a:gd name="T9" fmla="*/ 498 h 633"/>
                <a:gd name="T10" fmla="*/ 179 w 307"/>
                <a:gd name="T11" fmla="*/ 566 h 633"/>
                <a:gd name="T12" fmla="*/ 141 w 307"/>
                <a:gd name="T13" fmla="*/ 633 h 633"/>
                <a:gd name="T14" fmla="*/ 47 w 307"/>
                <a:gd name="T15" fmla="*/ 463 h 633"/>
                <a:gd name="T16" fmla="*/ 12 w 307"/>
                <a:gd name="T17" fmla="*/ 272 h 633"/>
                <a:gd name="T18" fmla="*/ 68 w 307"/>
                <a:gd name="T19" fmla="*/ 45 h 633"/>
                <a:gd name="T20" fmla="*/ 86 w 307"/>
                <a:gd name="T21" fmla="*/ 42 h 633"/>
                <a:gd name="T22" fmla="*/ 108 w 307"/>
                <a:gd name="T23" fmla="*/ 58 h 633"/>
                <a:gd name="T24" fmla="*/ 115 w 307"/>
                <a:gd name="T25" fmla="*/ 91 h 633"/>
                <a:gd name="T26" fmla="*/ 112 w 307"/>
                <a:gd name="T27" fmla="*/ 201 h 633"/>
                <a:gd name="T28" fmla="*/ 72 w 307"/>
                <a:gd name="T29" fmla="*/ 114 h 633"/>
                <a:gd name="T30" fmla="*/ 70 w 307"/>
                <a:gd name="T31" fmla="*/ 71 h 633"/>
                <a:gd name="T32" fmla="*/ 61 w 307"/>
                <a:gd name="T33" fmla="*/ 62 h 633"/>
                <a:gd name="T34" fmla="*/ 52 w 307"/>
                <a:gd name="T35" fmla="*/ 67 h 633"/>
                <a:gd name="T36" fmla="*/ 61 w 307"/>
                <a:gd name="T37" fmla="*/ 170 h 633"/>
                <a:gd name="T38" fmla="*/ 101 w 307"/>
                <a:gd name="T39" fmla="*/ 223 h 633"/>
                <a:gd name="T40" fmla="*/ 115 w 307"/>
                <a:gd name="T41" fmla="*/ 268 h 633"/>
                <a:gd name="T42" fmla="*/ 90 w 307"/>
                <a:gd name="T43" fmla="*/ 317 h 633"/>
                <a:gd name="T44" fmla="*/ 77 w 307"/>
                <a:gd name="T45" fmla="*/ 366 h 633"/>
                <a:gd name="T46" fmla="*/ 119 w 307"/>
                <a:gd name="T47" fmla="*/ 476 h 633"/>
                <a:gd name="T48" fmla="*/ 126 w 307"/>
                <a:gd name="T49" fmla="*/ 583 h 633"/>
                <a:gd name="T50" fmla="*/ 139 w 307"/>
                <a:gd name="T51" fmla="*/ 588 h 633"/>
                <a:gd name="T52" fmla="*/ 142 w 307"/>
                <a:gd name="T53" fmla="*/ 467 h 633"/>
                <a:gd name="T54" fmla="*/ 123 w 307"/>
                <a:gd name="T55" fmla="*/ 344 h 633"/>
                <a:gd name="T56" fmla="*/ 137 w 307"/>
                <a:gd name="T57" fmla="*/ 302 h 633"/>
                <a:gd name="T58" fmla="*/ 161 w 307"/>
                <a:gd name="T59" fmla="*/ 264 h 633"/>
                <a:gd name="T60" fmla="*/ 191 w 307"/>
                <a:gd name="T61" fmla="*/ 230 h 633"/>
                <a:gd name="T62" fmla="*/ 222 w 307"/>
                <a:gd name="T63" fmla="*/ 192 h 633"/>
                <a:gd name="T64" fmla="*/ 245 w 307"/>
                <a:gd name="T65" fmla="*/ 149 h 633"/>
                <a:gd name="T66" fmla="*/ 253 w 307"/>
                <a:gd name="T67" fmla="*/ 87 h 633"/>
                <a:gd name="T68" fmla="*/ 253 w 307"/>
                <a:gd name="T69" fmla="*/ 60 h 633"/>
                <a:gd name="T70" fmla="*/ 235 w 307"/>
                <a:gd name="T71" fmla="*/ 76 h 633"/>
                <a:gd name="T72" fmla="*/ 222 w 307"/>
                <a:gd name="T73" fmla="*/ 134 h 633"/>
                <a:gd name="T74" fmla="*/ 202 w 307"/>
                <a:gd name="T75" fmla="*/ 188 h 633"/>
                <a:gd name="T76" fmla="*/ 177 w 307"/>
                <a:gd name="T77" fmla="*/ 183 h 633"/>
                <a:gd name="T78" fmla="*/ 204 w 307"/>
                <a:gd name="T79" fmla="*/ 26 h 633"/>
                <a:gd name="T80" fmla="*/ 233 w 307"/>
                <a:gd name="T81" fmla="*/ 0 h 633"/>
                <a:gd name="T82" fmla="*/ 265 w 307"/>
                <a:gd name="T83" fmla="*/ 44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07" h="633">
                  <a:moveTo>
                    <a:pt x="276" y="93"/>
                  </a:moveTo>
                  <a:lnTo>
                    <a:pt x="280" y="112"/>
                  </a:lnTo>
                  <a:lnTo>
                    <a:pt x="285" y="132"/>
                  </a:lnTo>
                  <a:lnTo>
                    <a:pt x="294" y="150"/>
                  </a:lnTo>
                  <a:lnTo>
                    <a:pt x="307" y="168"/>
                  </a:lnTo>
                  <a:lnTo>
                    <a:pt x="302" y="205"/>
                  </a:lnTo>
                  <a:lnTo>
                    <a:pt x="292" y="241"/>
                  </a:lnTo>
                  <a:lnTo>
                    <a:pt x="283" y="277"/>
                  </a:lnTo>
                  <a:lnTo>
                    <a:pt x="274" y="311"/>
                  </a:lnTo>
                  <a:lnTo>
                    <a:pt x="264" y="346"/>
                  </a:lnTo>
                  <a:lnTo>
                    <a:pt x="251" y="380"/>
                  </a:lnTo>
                  <a:lnTo>
                    <a:pt x="242" y="416"/>
                  </a:lnTo>
                  <a:lnTo>
                    <a:pt x="231" y="451"/>
                  </a:lnTo>
                  <a:lnTo>
                    <a:pt x="224" y="474"/>
                  </a:lnTo>
                  <a:lnTo>
                    <a:pt x="215" y="498"/>
                  </a:lnTo>
                  <a:lnTo>
                    <a:pt x="204" y="521"/>
                  </a:lnTo>
                  <a:lnTo>
                    <a:pt x="191" y="545"/>
                  </a:lnTo>
                  <a:lnTo>
                    <a:pt x="179" y="566"/>
                  </a:lnTo>
                  <a:lnTo>
                    <a:pt x="166" y="588"/>
                  </a:lnTo>
                  <a:lnTo>
                    <a:pt x="153" y="611"/>
                  </a:lnTo>
                  <a:lnTo>
                    <a:pt x="141" y="633"/>
                  </a:lnTo>
                  <a:lnTo>
                    <a:pt x="101" y="581"/>
                  </a:lnTo>
                  <a:lnTo>
                    <a:pt x="70" y="525"/>
                  </a:lnTo>
                  <a:lnTo>
                    <a:pt x="47" y="463"/>
                  </a:lnTo>
                  <a:lnTo>
                    <a:pt x="30" y="402"/>
                  </a:lnTo>
                  <a:lnTo>
                    <a:pt x="20" y="337"/>
                  </a:lnTo>
                  <a:lnTo>
                    <a:pt x="12" y="272"/>
                  </a:lnTo>
                  <a:lnTo>
                    <a:pt x="5" y="205"/>
                  </a:lnTo>
                  <a:lnTo>
                    <a:pt x="0" y="140"/>
                  </a:lnTo>
                  <a:lnTo>
                    <a:pt x="68" y="45"/>
                  </a:lnTo>
                  <a:lnTo>
                    <a:pt x="74" y="44"/>
                  </a:lnTo>
                  <a:lnTo>
                    <a:pt x="81" y="42"/>
                  </a:lnTo>
                  <a:lnTo>
                    <a:pt x="86" y="42"/>
                  </a:lnTo>
                  <a:lnTo>
                    <a:pt x="94" y="42"/>
                  </a:lnTo>
                  <a:lnTo>
                    <a:pt x="103" y="49"/>
                  </a:lnTo>
                  <a:lnTo>
                    <a:pt x="108" y="58"/>
                  </a:lnTo>
                  <a:lnTo>
                    <a:pt x="112" y="64"/>
                  </a:lnTo>
                  <a:lnTo>
                    <a:pt x="121" y="60"/>
                  </a:lnTo>
                  <a:lnTo>
                    <a:pt x="115" y="91"/>
                  </a:lnTo>
                  <a:lnTo>
                    <a:pt x="112" y="127"/>
                  </a:lnTo>
                  <a:lnTo>
                    <a:pt x="110" y="165"/>
                  </a:lnTo>
                  <a:lnTo>
                    <a:pt x="112" y="201"/>
                  </a:lnTo>
                  <a:lnTo>
                    <a:pt x="94" y="174"/>
                  </a:lnTo>
                  <a:lnTo>
                    <a:pt x="79" y="145"/>
                  </a:lnTo>
                  <a:lnTo>
                    <a:pt x="72" y="114"/>
                  </a:lnTo>
                  <a:lnTo>
                    <a:pt x="76" y="82"/>
                  </a:lnTo>
                  <a:lnTo>
                    <a:pt x="72" y="76"/>
                  </a:lnTo>
                  <a:lnTo>
                    <a:pt x="70" y="71"/>
                  </a:lnTo>
                  <a:lnTo>
                    <a:pt x="68" y="65"/>
                  </a:lnTo>
                  <a:lnTo>
                    <a:pt x="63" y="62"/>
                  </a:lnTo>
                  <a:lnTo>
                    <a:pt x="61" y="62"/>
                  </a:lnTo>
                  <a:lnTo>
                    <a:pt x="57" y="64"/>
                  </a:lnTo>
                  <a:lnTo>
                    <a:pt x="56" y="65"/>
                  </a:lnTo>
                  <a:lnTo>
                    <a:pt x="52" y="67"/>
                  </a:lnTo>
                  <a:lnTo>
                    <a:pt x="56" y="100"/>
                  </a:lnTo>
                  <a:lnTo>
                    <a:pt x="56" y="134"/>
                  </a:lnTo>
                  <a:lnTo>
                    <a:pt x="61" y="170"/>
                  </a:lnTo>
                  <a:lnTo>
                    <a:pt x="77" y="199"/>
                  </a:lnTo>
                  <a:lnTo>
                    <a:pt x="92" y="210"/>
                  </a:lnTo>
                  <a:lnTo>
                    <a:pt x="101" y="223"/>
                  </a:lnTo>
                  <a:lnTo>
                    <a:pt x="110" y="237"/>
                  </a:lnTo>
                  <a:lnTo>
                    <a:pt x="119" y="250"/>
                  </a:lnTo>
                  <a:lnTo>
                    <a:pt x="115" y="268"/>
                  </a:lnTo>
                  <a:lnTo>
                    <a:pt x="108" y="284"/>
                  </a:lnTo>
                  <a:lnTo>
                    <a:pt x="99" y="300"/>
                  </a:lnTo>
                  <a:lnTo>
                    <a:pt x="90" y="317"/>
                  </a:lnTo>
                  <a:lnTo>
                    <a:pt x="83" y="333"/>
                  </a:lnTo>
                  <a:lnTo>
                    <a:pt x="79" y="349"/>
                  </a:lnTo>
                  <a:lnTo>
                    <a:pt x="77" y="366"/>
                  </a:lnTo>
                  <a:lnTo>
                    <a:pt x="83" y="384"/>
                  </a:lnTo>
                  <a:lnTo>
                    <a:pt x="110" y="425"/>
                  </a:lnTo>
                  <a:lnTo>
                    <a:pt x="119" y="476"/>
                  </a:lnTo>
                  <a:lnTo>
                    <a:pt x="119" y="526"/>
                  </a:lnTo>
                  <a:lnTo>
                    <a:pt x="121" y="579"/>
                  </a:lnTo>
                  <a:lnTo>
                    <a:pt x="126" y="583"/>
                  </a:lnTo>
                  <a:lnTo>
                    <a:pt x="130" y="586"/>
                  </a:lnTo>
                  <a:lnTo>
                    <a:pt x="133" y="588"/>
                  </a:lnTo>
                  <a:lnTo>
                    <a:pt x="139" y="588"/>
                  </a:lnTo>
                  <a:lnTo>
                    <a:pt x="144" y="583"/>
                  </a:lnTo>
                  <a:lnTo>
                    <a:pt x="148" y="525"/>
                  </a:lnTo>
                  <a:lnTo>
                    <a:pt x="142" y="467"/>
                  </a:lnTo>
                  <a:lnTo>
                    <a:pt x="132" y="411"/>
                  </a:lnTo>
                  <a:lnTo>
                    <a:pt x="117" y="358"/>
                  </a:lnTo>
                  <a:lnTo>
                    <a:pt x="123" y="344"/>
                  </a:lnTo>
                  <a:lnTo>
                    <a:pt x="126" y="329"/>
                  </a:lnTo>
                  <a:lnTo>
                    <a:pt x="132" y="317"/>
                  </a:lnTo>
                  <a:lnTo>
                    <a:pt x="137" y="302"/>
                  </a:lnTo>
                  <a:lnTo>
                    <a:pt x="144" y="288"/>
                  </a:lnTo>
                  <a:lnTo>
                    <a:pt x="151" y="277"/>
                  </a:lnTo>
                  <a:lnTo>
                    <a:pt x="161" y="264"/>
                  </a:lnTo>
                  <a:lnTo>
                    <a:pt x="173" y="255"/>
                  </a:lnTo>
                  <a:lnTo>
                    <a:pt x="182" y="243"/>
                  </a:lnTo>
                  <a:lnTo>
                    <a:pt x="191" y="230"/>
                  </a:lnTo>
                  <a:lnTo>
                    <a:pt x="202" y="217"/>
                  </a:lnTo>
                  <a:lnTo>
                    <a:pt x="213" y="205"/>
                  </a:lnTo>
                  <a:lnTo>
                    <a:pt x="222" y="192"/>
                  </a:lnTo>
                  <a:lnTo>
                    <a:pt x="231" y="179"/>
                  </a:lnTo>
                  <a:lnTo>
                    <a:pt x="240" y="165"/>
                  </a:lnTo>
                  <a:lnTo>
                    <a:pt x="245" y="149"/>
                  </a:lnTo>
                  <a:lnTo>
                    <a:pt x="247" y="129"/>
                  </a:lnTo>
                  <a:lnTo>
                    <a:pt x="249" y="107"/>
                  </a:lnTo>
                  <a:lnTo>
                    <a:pt x="253" y="87"/>
                  </a:lnTo>
                  <a:lnTo>
                    <a:pt x="260" y="67"/>
                  </a:lnTo>
                  <a:lnTo>
                    <a:pt x="256" y="64"/>
                  </a:lnTo>
                  <a:lnTo>
                    <a:pt x="253" y="60"/>
                  </a:lnTo>
                  <a:lnTo>
                    <a:pt x="247" y="58"/>
                  </a:lnTo>
                  <a:lnTo>
                    <a:pt x="244" y="60"/>
                  </a:lnTo>
                  <a:lnTo>
                    <a:pt x="235" y="76"/>
                  </a:lnTo>
                  <a:lnTo>
                    <a:pt x="229" y="96"/>
                  </a:lnTo>
                  <a:lnTo>
                    <a:pt x="226" y="114"/>
                  </a:lnTo>
                  <a:lnTo>
                    <a:pt x="222" y="134"/>
                  </a:lnTo>
                  <a:lnTo>
                    <a:pt x="217" y="152"/>
                  </a:lnTo>
                  <a:lnTo>
                    <a:pt x="211" y="172"/>
                  </a:lnTo>
                  <a:lnTo>
                    <a:pt x="202" y="188"/>
                  </a:lnTo>
                  <a:lnTo>
                    <a:pt x="189" y="205"/>
                  </a:lnTo>
                  <a:lnTo>
                    <a:pt x="161" y="230"/>
                  </a:lnTo>
                  <a:lnTo>
                    <a:pt x="177" y="183"/>
                  </a:lnTo>
                  <a:lnTo>
                    <a:pt x="188" y="132"/>
                  </a:lnTo>
                  <a:lnTo>
                    <a:pt x="195" y="78"/>
                  </a:lnTo>
                  <a:lnTo>
                    <a:pt x="204" y="26"/>
                  </a:lnTo>
                  <a:lnTo>
                    <a:pt x="213" y="17"/>
                  </a:lnTo>
                  <a:lnTo>
                    <a:pt x="222" y="8"/>
                  </a:lnTo>
                  <a:lnTo>
                    <a:pt x="233" y="0"/>
                  </a:lnTo>
                  <a:lnTo>
                    <a:pt x="244" y="0"/>
                  </a:lnTo>
                  <a:lnTo>
                    <a:pt x="256" y="22"/>
                  </a:lnTo>
                  <a:lnTo>
                    <a:pt x="265" y="44"/>
                  </a:lnTo>
                  <a:lnTo>
                    <a:pt x="273" y="67"/>
                  </a:lnTo>
                  <a:lnTo>
                    <a:pt x="276"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09" name="Freeform 57">
              <a:extLst>
                <a:ext uri="{FF2B5EF4-FFF2-40B4-BE49-F238E27FC236}">
                  <a16:creationId xmlns:a16="http://schemas.microsoft.com/office/drawing/2014/main" id="{9E7DB477-90B8-043C-BB66-83C8F8432516}"/>
                </a:ext>
              </a:extLst>
            </p:cNvPr>
            <p:cNvSpPr>
              <a:spLocks/>
            </p:cNvSpPr>
            <p:nvPr/>
          </p:nvSpPr>
          <p:spPr bwMode="auto">
            <a:xfrm>
              <a:off x="4146" y="2395"/>
              <a:ext cx="120" cy="232"/>
            </a:xfrm>
            <a:custGeom>
              <a:avLst/>
              <a:gdLst>
                <a:gd name="T0" fmla="*/ 230 w 241"/>
                <a:gd name="T1" fmla="*/ 411 h 463"/>
                <a:gd name="T2" fmla="*/ 223 w 241"/>
                <a:gd name="T3" fmla="*/ 427 h 463"/>
                <a:gd name="T4" fmla="*/ 214 w 241"/>
                <a:gd name="T5" fmla="*/ 447 h 463"/>
                <a:gd name="T6" fmla="*/ 203 w 241"/>
                <a:gd name="T7" fmla="*/ 461 h 463"/>
                <a:gd name="T8" fmla="*/ 181 w 241"/>
                <a:gd name="T9" fmla="*/ 463 h 463"/>
                <a:gd name="T10" fmla="*/ 172 w 241"/>
                <a:gd name="T11" fmla="*/ 463 h 463"/>
                <a:gd name="T12" fmla="*/ 161 w 241"/>
                <a:gd name="T13" fmla="*/ 447 h 463"/>
                <a:gd name="T14" fmla="*/ 148 w 241"/>
                <a:gd name="T15" fmla="*/ 434 h 463"/>
                <a:gd name="T16" fmla="*/ 134 w 241"/>
                <a:gd name="T17" fmla="*/ 425 h 463"/>
                <a:gd name="T18" fmla="*/ 118 w 241"/>
                <a:gd name="T19" fmla="*/ 418 h 463"/>
                <a:gd name="T20" fmla="*/ 103 w 241"/>
                <a:gd name="T21" fmla="*/ 411 h 463"/>
                <a:gd name="T22" fmla="*/ 89 w 241"/>
                <a:gd name="T23" fmla="*/ 402 h 463"/>
                <a:gd name="T24" fmla="*/ 78 w 241"/>
                <a:gd name="T25" fmla="*/ 391 h 463"/>
                <a:gd name="T26" fmla="*/ 69 w 241"/>
                <a:gd name="T27" fmla="*/ 376 h 463"/>
                <a:gd name="T28" fmla="*/ 60 w 241"/>
                <a:gd name="T29" fmla="*/ 337 h 463"/>
                <a:gd name="T30" fmla="*/ 51 w 241"/>
                <a:gd name="T31" fmla="*/ 297 h 463"/>
                <a:gd name="T32" fmla="*/ 42 w 241"/>
                <a:gd name="T33" fmla="*/ 257 h 463"/>
                <a:gd name="T34" fmla="*/ 35 w 241"/>
                <a:gd name="T35" fmla="*/ 217 h 463"/>
                <a:gd name="T36" fmla="*/ 26 w 241"/>
                <a:gd name="T37" fmla="*/ 178 h 463"/>
                <a:gd name="T38" fmla="*/ 17 w 241"/>
                <a:gd name="T39" fmla="*/ 138 h 463"/>
                <a:gd name="T40" fmla="*/ 9 w 241"/>
                <a:gd name="T41" fmla="*/ 98 h 463"/>
                <a:gd name="T42" fmla="*/ 0 w 241"/>
                <a:gd name="T43" fmla="*/ 58 h 463"/>
                <a:gd name="T44" fmla="*/ 22 w 241"/>
                <a:gd name="T45" fmla="*/ 44 h 463"/>
                <a:gd name="T46" fmla="*/ 45 w 241"/>
                <a:gd name="T47" fmla="*/ 29 h 463"/>
                <a:gd name="T48" fmla="*/ 71 w 241"/>
                <a:gd name="T49" fmla="*/ 20 h 463"/>
                <a:gd name="T50" fmla="*/ 96 w 241"/>
                <a:gd name="T51" fmla="*/ 11 h 463"/>
                <a:gd name="T52" fmla="*/ 123 w 241"/>
                <a:gd name="T53" fmla="*/ 6 h 463"/>
                <a:gd name="T54" fmla="*/ 152 w 241"/>
                <a:gd name="T55" fmla="*/ 2 h 463"/>
                <a:gd name="T56" fmla="*/ 181 w 241"/>
                <a:gd name="T57" fmla="*/ 0 h 463"/>
                <a:gd name="T58" fmla="*/ 210 w 241"/>
                <a:gd name="T59" fmla="*/ 2 h 463"/>
                <a:gd name="T60" fmla="*/ 230 w 241"/>
                <a:gd name="T61" fmla="*/ 69 h 463"/>
                <a:gd name="T62" fmla="*/ 241 w 241"/>
                <a:gd name="T63" fmla="*/ 185 h 463"/>
                <a:gd name="T64" fmla="*/ 241 w 241"/>
                <a:gd name="T65" fmla="*/ 311 h 463"/>
                <a:gd name="T66" fmla="*/ 230 w 241"/>
                <a:gd name="T67" fmla="*/ 411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1" h="463">
                  <a:moveTo>
                    <a:pt x="230" y="411"/>
                  </a:moveTo>
                  <a:lnTo>
                    <a:pt x="223" y="427"/>
                  </a:lnTo>
                  <a:lnTo>
                    <a:pt x="214" y="447"/>
                  </a:lnTo>
                  <a:lnTo>
                    <a:pt x="203" y="461"/>
                  </a:lnTo>
                  <a:lnTo>
                    <a:pt x="181" y="463"/>
                  </a:lnTo>
                  <a:lnTo>
                    <a:pt x="172" y="463"/>
                  </a:lnTo>
                  <a:lnTo>
                    <a:pt x="161" y="447"/>
                  </a:lnTo>
                  <a:lnTo>
                    <a:pt x="148" y="434"/>
                  </a:lnTo>
                  <a:lnTo>
                    <a:pt x="134" y="425"/>
                  </a:lnTo>
                  <a:lnTo>
                    <a:pt x="118" y="418"/>
                  </a:lnTo>
                  <a:lnTo>
                    <a:pt x="103" y="411"/>
                  </a:lnTo>
                  <a:lnTo>
                    <a:pt x="89" y="402"/>
                  </a:lnTo>
                  <a:lnTo>
                    <a:pt x="78" y="391"/>
                  </a:lnTo>
                  <a:lnTo>
                    <a:pt x="69" y="376"/>
                  </a:lnTo>
                  <a:lnTo>
                    <a:pt x="60" y="337"/>
                  </a:lnTo>
                  <a:lnTo>
                    <a:pt x="51" y="297"/>
                  </a:lnTo>
                  <a:lnTo>
                    <a:pt x="42" y="257"/>
                  </a:lnTo>
                  <a:lnTo>
                    <a:pt x="35" y="217"/>
                  </a:lnTo>
                  <a:lnTo>
                    <a:pt x="26" y="178"/>
                  </a:lnTo>
                  <a:lnTo>
                    <a:pt x="17" y="138"/>
                  </a:lnTo>
                  <a:lnTo>
                    <a:pt x="9" y="98"/>
                  </a:lnTo>
                  <a:lnTo>
                    <a:pt x="0" y="58"/>
                  </a:lnTo>
                  <a:lnTo>
                    <a:pt x="22" y="44"/>
                  </a:lnTo>
                  <a:lnTo>
                    <a:pt x="45" y="29"/>
                  </a:lnTo>
                  <a:lnTo>
                    <a:pt x="71" y="20"/>
                  </a:lnTo>
                  <a:lnTo>
                    <a:pt x="96" y="11"/>
                  </a:lnTo>
                  <a:lnTo>
                    <a:pt x="123" y="6"/>
                  </a:lnTo>
                  <a:lnTo>
                    <a:pt x="152" y="2"/>
                  </a:lnTo>
                  <a:lnTo>
                    <a:pt x="181" y="0"/>
                  </a:lnTo>
                  <a:lnTo>
                    <a:pt x="210" y="2"/>
                  </a:lnTo>
                  <a:lnTo>
                    <a:pt x="230" y="69"/>
                  </a:lnTo>
                  <a:lnTo>
                    <a:pt x="241" y="185"/>
                  </a:lnTo>
                  <a:lnTo>
                    <a:pt x="241" y="311"/>
                  </a:lnTo>
                  <a:lnTo>
                    <a:pt x="230" y="4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10" name="Freeform 58">
              <a:extLst>
                <a:ext uri="{FF2B5EF4-FFF2-40B4-BE49-F238E27FC236}">
                  <a16:creationId xmlns:a16="http://schemas.microsoft.com/office/drawing/2014/main" id="{8204DBA0-82B7-69A9-48E5-C682E600BE32}"/>
                </a:ext>
              </a:extLst>
            </p:cNvPr>
            <p:cNvSpPr>
              <a:spLocks/>
            </p:cNvSpPr>
            <p:nvPr/>
          </p:nvSpPr>
          <p:spPr bwMode="auto">
            <a:xfrm>
              <a:off x="3751" y="2405"/>
              <a:ext cx="15" cy="39"/>
            </a:xfrm>
            <a:custGeom>
              <a:avLst/>
              <a:gdLst>
                <a:gd name="T0" fmla="*/ 31 w 31"/>
                <a:gd name="T1" fmla="*/ 15 h 78"/>
                <a:gd name="T2" fmla="*/ 31 w 31"/>
                <a:gd name="T3" fmla="*/ 33 h 78"/>
                <a:gd name="T4" fmla="*/ 27 w 31"/>
                <a:gd name="T5" fmla="*/ 49 h 78"/>
                <a:gd name="T6" fmla="*/ 18 w 31"/>
                <a:gd name="T7" fmla="*/ 64 h 78"/>
                <a:gd name="T8" fmla="*/ 6 w 31"/>
                <a:gd name="T9" fmla="*/ 78 h 78"/>
                <a:gd name="T10" fmla="*/ 0 w 31"/>
                <a:gd name="T11" fmla="*/ 78 h 78"/>
                <a:gd name="T12" fmla="*/ 0 w 31"/>
                <a:gd name="T13" fmla="*/ 58 h 78"/>
                <a:gd name="T14" fmla="*/ 4 w 31"/>
                <a:gd name="T15" fmla="*/ 38 h 78"/>
                <a:gd name="T16" fmla="*/ 7 w 31"/>
                <a:gd name="T17" fmla="*/ 20 h 78"/>
                <a:gd name="T18" fmla="*/ 0 w 31"/>
                <a:gd name="T19" fmla="*/ 4 h 78"/>
                <a:gd name="T20" fmla="*/ 9 w 31"/>
                <a:gd name="T21" fmla="*/ 2 h 78"/>
                <a:gd name="T22" fmla="*/ 20 w 31"/>
                <a:gd name="T23" fmla="*/ 0 h 78"/>
                <a:gd name="T24" fmla="*/ 29 w 31"/>
                <a:gd name="T25" fmla="*/ 4 h 78"/>
                <a:gd name="T26" fmla="*/ 31 w 31"/>
                <a:gd name="T27" fmla="*/ 1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78">
                  <a:moveTo>
                    <a:pt x="31" y="15"/>
                  </a:moveTo>
                  <a:lnTo>
                    <a:pt x="31" y="33"/>
                  </a:lnTo>
                  <a:lnTo>
                    <a:pt x="27" y="49"/>
                  </a:lnTo>
                  <a:lnTo>
                    <a:pt x="18" y="64"/>
                  </a:lnTo>
                  <a:lnTo>
                    <a:pt x="6" y="78"/>
                  </a:lnTo>
                  <a:lnTo>
                    <a:pt x="0" y="78"/>
                  </a:lnTo>
                  <a:lnTo>
                    <a:pt x="0" y="58"/>
                  </a:lnTo>
                  <a:lnTo>
                    <a:pt x="4" y="38"/>
                  </a:lnTo>
                  <a:lnTo>
                    <a:pt x="7" y="20"/>
                  </a:lnTo>
                  <a:lnTo>
                    <a:pt x="0" y="4"/>
                  </a:lnTo>
                  <a:lnTo>
                    <a:pt x="9" y="2"/>
                  </a:lnTo>
                  <a:lnTo>
                    <a:pt x="20" y="0"/>
                  </a:lnTo>
                  <a:lnTo>
                    <a:pt x="29" y="4"/>
                  </a:lnTo>
                  <a:lnTo>
                    <a:pt x="31"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11" name="Freeform 59">
              <a:extLst>
                <a:ext uri="{FF2B5EF4-FFF2-40B4-BE49-F238E27FC236}">
                  <a16:creationId xmlns:a16="http://schemas.microsoft.com/office/drawing/2014/main" id="{759CB815-15F0-353D-C11F-E7786ACD6ADC}"/>
                </a:ext>
              </a:extLst>
            </p:cNvPr>
            <p:cNvSpPr>
              <a:spLocks/>
            </p:cNvSpPr>
            <p:nvPr/>
          </p:nvSpPr>
          <p:spPr bwMode="auto">
            <a:xfrm>
              <a:off x="3770" y="2450"/>
              <a:ext cx="30" cy="18"/>
            </a:xfrm>
            <a:custGeom>
              <a:avLst/>
              <a:gdLst>
                <a:gd name="T0" fmla="*/ 60 w 60"/>
                <a:gd name="T1" fmla="*/ 14 h 36"/>
                <a:gd name="T2" fmla="*/ 56 w 60"/>
                <a:gd name="T3" fmla="*/ 18 h 36"/>
                <a:gd name="T4" fmla="*/ 51 w 60"/>
                <a:gd name="T5" fmla="*/ 21 h 36"/>
                <a:gd name="T6" fmla="*/ 44 w 60"/>
                <a:gd name="T7" fmla="*/ 25 h 36"/>
                <a:gd name="T8" fmla="*/ 36 w 60"/>
                <a:gd name="T9" fmla="*/ 27 h 36"/>
                <a:gd name="T10" fmla="*/ 27 w 60"/>
                <a:gd name="T11" fmla="*/ 30 h 36"/>
                <a:gd name="T12" fmla="*/ 18 w 60"/>
                <a:gd name="T13" fmla="*/ 32 h 36"/>
                <a:gd name="T14" fmla="*/ 11 w 60"/>
                <a:gd name="T15" fmla="*/ 34 h 36"/>
                <a:gd name="T16" fmla="*/ 2 w 60"/>
                <a:gd name="T17" fmla="*/ 36 h 36"/>
                <a:gd name="T18" fmla="*/ 0 w 60"/>
                <a:gd name="T19" fmla="*/ 27 h 36"/>
                <a:gd name="T20" fmla="*/ 2 w 60"/>
                <a:gd name="T21" fmla="*/ 18 h 36"/>
                <a:gd name="T22" fmla="*/ 9 w 60"/>
                <a:gd name="T23" fmla="*/ 9 h 36"/>
                <a:gd name="T24" fmla="*/ 13 w 60"/>
                <a:gd name="T25" fmla="*/ 0 h 36"/>
                <a:gd name="T26" fmla="*/ 25 w 60"/>
                <a:gd name="T27" fmla="*/ 1 h 36"/>
                <a:gd name="T28" fmla="*/ 38 w 60"/>
                <a:gd name="T29" fmla="*/ 1 h 36"/>
                <a:gd name="T30" fmla="*/ 51 w 60"/>
                <a:gd name="T31" fmla="*/ 7 h 36"/>
                <a:gd name="T32" fmla="*/ 60 w 60"/>
                <a:gd name="T33" fmla="*/ 1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 h="36">
                  <a:moveTo>
                    <a:pt x="60" y="14"/>
                  </a:moveTo>
                  <a:lnTo>
                    <a:pt x="56" y="18"/>
                  </a:lnTo>
                  <a:lnTo>
                    <a:pt x="51" y="21"/>
                  </a:lnTo>
                  <a:lnTo>
                    <a:pt x="44" y="25"/>
                  </a:lnTo>
                  <a:lnTo>
                    <a:pt x="36" y="27"/>
                  </a:lnTo>
                  <a:lnTo>
                    <a:pt x="27" y="30"/>
                  </a:lnTo>
                  <a:lnTo>
                    <a:pt x="18" y="32"/>
                  </a:lnTo>
                  <a:lnTo>
                    <a:pt x="11" y="34"/>
                  </a:lnTo>
                  <a:lnTo>
                    <a:pt x="2" y="36"/>
                  </a:lnTo>
                  <a:lnTo>
                    <a:pt x="0" y="27"/>
                  </a:lnTo>
                  <a:lnTo>
                    <a:pt x="2" y="18"/>
                  </a:lnTo>
                  <a:lnTo>
                    <a:pt x="9" y="9"/>
                  </a:lnTo>
                  <a:lnTo>
                    <a:pt x="13" y="0"/>
                  </a:lnTo>
                  <a:lnTo>
                    <a:pt x="25" y="1"/>
                  </a:lnTo>
                  <a:lnTo>
                    <a:pt x="38" y="1"/>
                  </a:lnTo>
                  <a:lnTo>
                    <a:pt x="51" y="7"/>
                  </a:lnTo>
                  <a:lnTo>
                    <a:pt x="60"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12" name="Freeform 60">
              <a:extLst>
                <a:ext uri="{FF2B5EF4-FFF2-40B4-BE49-F238E27FC236}">
                  <a16:creationId xmlns:a16="http://schemas.microsoft.com/office/drawing/2014/main" id="{6194B668-2450-9782-0AC1-26FD6E9C62EB}"/>
                </a:ext>
              </a:extLst>
            </p:cNvPr>
            <p:cNvSpPr>
              <a:spLocks/>
            </p:cNvSpPr>
            <p:nvPr/>
          </p:nvSpPr>
          <p:spPr bwMode="auto">
            <a:xfrm>
              <a:off x="3699" y="2466"/>
              <a:ext cx="33" cy="10"/>
            </a:xfrm>
            <a:custGeom>
              <a:avLst/>
              <a:gdLst>
                <a:gd name="T0" fmla="*/ 67 w 67"/>
                <a:gd name="T1" fmla="*/ 18 h 20"/>
                <a:gd name="T2" fmla="*/ 0 w 67"/>
                <a:gd name="T3" fmla="*/ 20 h 20"/>
                <a:gd name="T4" fmla="*/ 8 w 67"/>
                <a:gd name="T5" fmla="*/ 11 h 20"/>
                <a:gd name="T6" fmla="*/ 17 w 67"/>
                <a:gd name="T7" fmla="*/ 6 h 20"/>
                <a:gd name="T8" fmla="*/ 27 w 67"/>
                <a:gd name="T9" fmla="*/ 0 h 20"/>
                <a:gd name="T10" fmla="*/ 38 w 67"/>
                <a:gd name="T11" fmla="*/ 0 h 20"/>
                <a:gd name="T12" fmla="*/ 47 w 67"/>
                <a:gd name="T13" fmla="*/ 0 h 20"/>
                <a:gd name="T14" fmla="*/ 56 w 67"/>
                <a:gd name="T15" fmla="*/ 4 h 20"/>
                <a:gd name="T16" fmla="*/ 64 w 67"/>
                <a:gd name="T17" fmla="*/ 9 h 20"/>
                <a:gd name="T18" fmla="*/ 67 w 67"/>
                <a:gd name="T19" fmla="*/ 1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20">
                  <a:moveTo>
                    <a:pt x="67" y="18"/>
                  </a:moveTo>
                  <a:lnTo>
                    <a:pt x="0" y="20"/>
                  </a:lnTo>
                  <a:lnTo>
                    <a:pt x="8" y="11"/>
                  </a:lnTo>
                  <a:lnTo>
                    <a:pt x="17" y="6"/>
                  </a:lnTo>
                  <a:lnTo>
                    <a:pt x="27" y="0"/>
                  </a:lnTo>
                  <a:lnTo>
                    <a:pt x="38" y="0"/>
                  </a:lnTo>
                  <a:lnTo>
                    <a:pt x="47" y="0"/>
                  </a:lnTo>
                  <a:lnTo>
                    <a:pt x="56" y="4"/>
                  </a:lnTo>
                  <a:lnTo>
                    <a:pt x="64" y="9"/>
                  </a:lnTo>
                  <a:lnTo>
                    <a:pt x="67"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13" name="Freeform 61">
              <a:extLst>
                <a:ext uri="{FF2B5EF4-FFF2-40B4-BE49-F238E27FC236}">
                  <a16:creationId xmlns:a16="http://schemas.microsoft.com/office/drawing/2014/main" id="{60774DC0-381F-2E86-EEF0-31110C73E9D2}"/>
                </a:ext>
              </a:extLst>
            </p:cNvPr>
            <p:cNvSpPr>
              <a:spLocks/>
            </p:cNvSpPr>
            <p:nvPr/>
          </p:nvSpPr>
          <p:spPr bwMode="auto">
            <a:xfrm>
              <a:off x="3719" y="2496"/>
              <a:ext cx="70" cy="21"/>
            </a:xfrm>
            <a:custGeom>
              <a:avLst/>
              <a:gdLst>
                <a:gd name="T0" fmla="*/ 139 w 139"/>
                <a:gd name="T1" fmla="*/ 14 h 41"/>
                <a:gd name="T2" fmla="*/ 123 w 139"/>
                <a:gd name="T3" fmla="*/ 23 h 41"/>
                <a:gd name="T4" fmla="*/ 107 w 139"/>
                <a:gd name="T5" fmla="*/ 29 h 41"/>
                <a:gd name="T6" fmla="*/ 89 w 139"/>
                <a:gd name="T7" fmla="*/ 32 h 41"/>
                <a:gd name="T8" fmla="*/ 70 w 139"/>
                <a:gd name="T9" fmla="*/ 36 h 41"/>
                <a:gd name="T10" fmla="*/ 52 w 139"/>
                <a:gd name="T11" fmla="*/ 36 h 41"/>
                <a:gd name="T12" fmla="*/ 34 w 139"/>
                <a:gd name="T13" fmla="*/ 38 h 41"/>
                <a:gd name="T14" fmla="*/ 18 w 139"/>
                <a:gd name="T15" fmla="*/ 40 h 41"/>
                <a:gd name="T16" fmla="*/ 0 w 139"/>
                <a:gd name="T17" fmla="*/ 41 h 41"/>
                <a:gd name="T18" fmla="*/ 0 w 139"/>
                <a:gd name="T19" fmla="*/ 29 h 41"/>
                <a:gd name="T20" fmla="*/ 16 w 139"/>
                <a:gd name="T21" fmla="*/ 27 h 41"/>
                <a:gd name="T22" fmla="*/ 34 w 139"/>
                <a:gd name="T23" fmla="*/ 23 h 41"/>
                <a:gd name="T24" fmla="*/ 51 w 139"/>
                <a:gd name="T25" fmla="*/ 20 h 41"/>
                <a:gd name="T26" fmla="*/ 67 w 139"/>
                <a:gd name="T27" fmla="*/ 16 h 41"/>
                <a:gd name="T28" fmla="*/ 85 w 139"/>
                <a:gd name="T29" fmla="*/ 13 h 41"/>
                <a:gd name="T30" fmla="*/ 101 w 139"/>
                <a:gd name="T31" fmla="*/ 9 h 41"/>
                <a:gd name="T32" fmla="*/ 117 w 139"/>
                <a:gd name="T33" fmla="*/ 5 h 41"/>
                <a:gd name="T34" fmla="*/ 134 w 139"/>
                <a:gd name="T35" fmla="*/ 0 h 41"/>
                <a:gd name="T36" fmla="*/ 137 w 139"/>
                <a:gd name="T37" fmla="*/ 4 h 41"/>
                <a:gd name="T38" fmla="*/ 139 w 139"/>
                <a:gd name="T39" fmla="*/ 7 h 41"/>
                <a:gd name="T40" fmla="*/ 139 w 139"/>
                <a:gd name="T41" fmla="*/ 11 h 41"/>
                <a:gd name="T42" fmla="*/ 139 w 139"/>
                <a:gd name="T43" fmla="*/ 1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9" h="41">
                  <a:moveTo>
                    <a:pt x="139" y="14"/>
                  </a:moveTo>
                  <a:lnTo>
                    <a:pt x="123" y="23"/>
                  </a:lnTo>
                  <a:lnTo>
                    <a:pt x="107" y="29"/>
                  </a:lnTo>
                  <a:lnTo>
                    <a:pt x="89" y="32"/>
                  </a:lnTo>
                  <a:lnTo>
                    <a:pt x="70" y="36"/>
                  </a:lnTo>
                  <a:lnTo>
                    <a:pt x="52" y="36"/>
                  </a:lnTo>
                  <a:lnTo>
                    <a:pt x="34" y="38"/>
                  </a:lnTo>
                  <a:lnTo>
                    <a:pt x="18" y="40"/>
                  </a:lnTo>
                  <a:lnTo>
                    <a:pt x="0" y="41"/>
                  </a:lnTo>
                  <a:lnTo>
                    <a:pt x="0" y="29"/>
                  </a:lnTo>
                  <a:lnTo>
                    <a:pt x="16" y="27"/>
                  </a:lnTo>
                  <a:lnTo>
                    <a:pt x="34" y="23"/>
                  </a:lnTo>
                  <a:lnTo>
                    <a:pt x="51" y="20"/>
                  </a:lnTo>
                  <a:lnTo>
                    <a:pt x="67" y="16"/>
                  </a:lnTo>
                  <a:lnTo>
                    <a:pt x="85" y="13"/>
                  </a:lnTo>
                  <a:lnTo>
                    <a:pt x="101" y="9"/>
                  </a:lnTo>
                  <a:lnTo>
                    <a:pt x="117" y="5"/>
                  </a:lnTo>
                  <a:lnTo>
                    <a:pt x="134" y="0"/>
                  </a:lnTo>
                  <a:lnTo>
                    <a:pt x="137" y="4"/>
                  </a:lnTo>
                  <a:lnTo>
                    <a:pt x="139" y="7"/>
                  </a:lnTo>
                  <a:lnTo>
                    <a:pt x="139" y="11"/>
                  </a:lnTo>
                  <a:lnTo>
                    <a:pt x="139"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14" name="Freeform 62">
              <a:extLst>
                <a:ext uri="{FF2B5EF4-FFF2-40B4-BE49-F238E27FC236}">
                  <a16:creationId xmlns:a16="http://schemas.microsoft.com/office/drawing/2014/main" id="{EEB81F33-B5F1-A62F-613C-165878ECECC4}"/>
                </a:ext>
              </a:extLst>
            </p:cNvPr>
            <p:cNvSpPr>
              <a:spLocks/>
            </p:cNvSpPr>
            <p:nvPr/>
          </p:nvSpPr>
          <p:spPr bwMode="auto">
            <a:xfrm>
              <a:off x="4094" y="2505"/>
              <a:ext cx="68" cy="191"/>
            </a:xfrm>
            <a:custGeom>
              <a:avLst/>
              <a:gdLst>
                <a:gd name="T0" fmla="*/ 138 w 138"/>
                <a:gd name="T1" fmla="*/ 127 h 384"/>
                <a:gd name="T2" fmla="*/ 129 w 138"/>
                <a:gd name="T3" fmla="*/ 132 h 384"/>
                <a:gd name="T4" fmla="*/ 120 w 138"/>
                <a:gd name="T5" fmla="*/ 141 h 384"/>
                <a:gd name="T6" fmla="*/ 111 w 138"/>
                <a:gd name="T7" fmla="*/ 150 h 384"/>
                <a:gd name="T8" fmla="*/ 103 w 138"/>
                <a:gd name="T9" fmla="*/ 159 h 384"/>
                <a:gd name="T10" fmla="*/ 96 w 138"/>
                <a:gd name="T11" fmla="*/ 170 h 384"/>
                <a:gd name="T12" fmla="*/ 89 w 138"/>
                <a:gd name="T13" fmla="*/ 181 h 384"/>
                <a:gd name="T14" fmla="*/ 84 w 138"/>
                <a:gd name="T15" fmla="*/ 192 h 384"/>
                <a:gd name="T16" fmla="*/ 80 w 138"/>
                <a:gd name="T17" fmla="*/ 203 h 384"/>
                <a:gd name="T18" fmla="*/ 80 w 138"/>
                <a:gd name="T19" fmla="*/ 228 h 384"/>
                <a:gd name="T20" fmla="*/ 89 w 138"/>
                <a:gd name="T21" fmla="*/ 252 h 384"/>
                <a:gd name="T22" fmla="*/ 96 w 138"/>
                <a:gd name="T23" fmla="*/ 275 h 384"/>
                <a:gd name="T24" fmla="*/ 94 w 138"/>
                <a:gd name="T25" fmla="*/ 295 h 384"/>
                <a:gd name="T26" fmla="*/ 82 w 138"/>
                <a:gd name="T27" fmla="*/ 315 h 384"/>
                <a:gd name="T28" fmla="*/ 76 w 138"/>
                <a:gd name="T29" fmla="*/ 338 h 384"/>
                <a:gd name="T30" fmla="*/ 73 w 138"/>
                <a:gd name="T31" fmla="*/ 362 h 384"/>
                <a:gd name="T32" fmla="*/ 69 w 138"/>
                <a:gd name="T33" fmla="*/ 384 h 384"/>
                <a:gd name="T34" fmla="*/ 55 w 138"/>
                <a:gd name="T35" fmla="*/ 360 h 384"/>
                <a:gd name="T36" fmla="*/ 67 w 138"/>
                <a:gd name="T37" fmla="*/ 351 h 384"/>
                <a:gd name="T38" fmla="*/ 71 w 138"/>
                <a:gd name="T39" fmla="*/ 340 h 384"/>
                <a:gd name="T40" fmla="*/ 71 w 138"/>
                <a:gd name="T41" fmla="*/ 326 h 384"/>
                <a:gd name="T42" fmla="*/ 69 w 138"/>
                <a:gd name="T43" fmla="*/ 311 h 384"/>
                <a:gd name="T44" fmla="*/ 49 w 138"/>
                <a:gd name="T45" fmla="*/ 295 h 384"/>
                <a:gd name="T46" fmla="*/ 51 w 138"/>
                <a:gd name="T47" fmla="*/ 279 h 384"/>
                <a:gd name="T48" fmla="*/ 46 w 138"/>
                <a:gd name="T49" fmla="*/ 264 h 384"/>
                <a:gd name="T50" fmla="*/ 33 w 138"/>
                <a:gd name="T51" fmla="*/ 253 h 384"/>
                <a:gd name="T52" fmla="*/ 18 w 138"/>
                <a:gd name="T53" fmla="*/ 242 h 384"/>
                <a:gd name="T54" fmla="*/ 6 w 138"/>
                <a:gd name="T55" fmla="*/ 241 h 384"/>
                <a:gd name="T56" fmla="*/ 6 w 138"/>
                <a:gd name="T57" fmla="*/ 233 h 384"/>
                <a:gd name="T58" fmla="*/ 8 w 138"/>
                <a:gd name="T59" fmla="*/ 223 h 384"/>
                <a:gd name="T60" fmla="*/ 0 w 138"/>
                <a:gd name="T61" fmla="*/ 214 h 384"/>
                <a:gd name="T62" fmla="*/ 22 w 138"/>
                <a:gd name="T63" fmla="*/ 190 h 384"/>
                <a:gd name="T64" fmla="*/ 40 w 138"/>
                <a:gd name="T65" fmla="*/ 165 h 384"/>
                <a:gd name="T66" fmla="*/ 53 w 138"/>
                <a:gd name="T67" fmla="*/ 139 h 384"/>
                <a:gd name="T68" fmla="*/ 65 w 138"/>
                <a:gd name="T69" fmla="*/ 112 h 384"/>
                <a:gd name="T70" fmla="*/ 74 w 138"/>
                <a:gd name="T71" fmla="*/ 85 h 384"/>
                <a:gd name="T72" fmla="*/ 84 w 138"/>
                <a:gd name="T73" fmla="*/ 56 h 384"/>
                <a:gd name="T74" fmla="*/ 93 w 138"/>
                <a:gd name="T75" fmla="*/ 27 h 384"/>
                <a:gd name="T76" fmla="*/ 102 w 138"/>
                <a:gd name="T77" fmla="*/ 0 h 384"/>
                <a:gd name="T78" fmla="*/ 111 w 138"/>
                <a:gd name="T79" fmla="*/ 33 h 384"/>
                <a:gd name="T80" fmla="*/ 118 w 138"/>
                <a:gd name="T81" fmla="*/ 63 h 384"/>
                <a:gd name="T82" fmla="*/ 127 w 138"/>
                <a:gd name="T83" fmla="*/ 96 h 384"/>
                <a:gd name="T84" fmla="*/ 138 w 138"/>
                <a:gd name="T85" fmla="*/ 127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8" h="384">
                  <a:moveTo>
                    <a:pt x="138" y="127"/>
                  </a:moveTo>
                  <a:lnTo>
                    <a:pt x="129" y="132"/>
                  </a:lnTo>
                  <a:lnTo>
                    <a:pt x="120" y="141"/>
                  </a:lnTo>
                  <a:lnTo>
                    <a:pt x="111" y="150"/>
                  </a:lnTo>
                  <a:lnTo>
                    <a:pt x="103" y="159"/>
                  </a:lnTo>
                  <a:lnTo>
                    <a:pt x="96" y="170"/>
                  </a:lnTo>
                  <a:lnTo>
                    <a:pt x="89" y="181"/>
                  </a:lnTo>
                  <a:lnTo>
                    <a:pt x="84" y="192"/>
                  </a:lnTo>
                  <a:lnTo>
                    <a:pt x="80" y="203"/>
                  </a:lnTo>
                  <a:lnTo>
                    <a:pt x="80" y="228"/>
                  </a:lnTo>
                  <a:lnTo>
                    <a:pt x="89" y="252"/>
                  </a:lnTo>
                  <a:lnTo>
                    <a:pt x="96" y="275"/>
                  </a:lnTo>
                  <a:lnTo>
                    <a:pt x="94" y="295"/>
                  </a:lnTo>
                  <a:lnTo>
                    <a:pt x="82" y="315"/>
                  </a:lnTo>
                  <a:lnTo>
                    <a:pt x="76" y="338"/>
                  </a:lnTo>
                  <a:lnTo>
                    <a:pt x="73" y="362"/>
                  </a:lnTo>
                  <a:lnTo>
                    <a:pt x="69" y="384"/>
                  </a:lnTo>
                  <a:lnTo>
                    <a:pt x="55" y="360"/>
                  </a:lnTo>
                  <a:lnTo>
                    <a:pt x="67" y="351"/>
                  </a:lnTo>
                  <a:lnTo>
                    <a:pt x="71" y="340"/>
                  </a:lnTo>
                  <a:lnTo>
                    <a:pt x="71" y="326"/>
                  </a:lnTo>
                  <a:lnTo>
                    <a:pt x="69" y="311"/>
                  </a:lnTo>
                  <a:lnTo>
                    <a:pt x="49" y="295"/>
                  </a:lnTo>
                  <a:lnTo>
                    <a:pt x="51" y="279"/>
                  </a:lnTo>
                  <a:lnTo>
                    <a:pt x="46" y="264"/>
                  </a:lnTo>
                  <a:lnTo>
                    <a:pt x="33" y="253"/>
                  </a:lnTo>
                  <a:lnTo>
                    <a:pt x="18" y="242"/>
                  </a:lnTo>
                  <a:lnTo>
                    <a:pt x="6" y="241"/>
                  </a:lnTo>
                  <a:lnTo>
                    <a:pt x="6" y="233"/>
                  </a:lnTo>
                  <a:lnTo>
                    <a:pt x="8" y="223"/>
                  </a:lnTo>
                  <a:lnTo>
                    <a:pt x="0" y="214"/>
                  </a:lnTo>
                  <a:lnTo>
                    <a:pt x="22" y="190"/>
                  </a:lnTo>
                  <a:lnTo>
                    <a:pt x="40" y="165"/>
                  </a:lnTo>
                  <a:lnTo>
                    <a:pt x="53" y="139"/>
                  </a:lnTo>
                  <a:lnTo>
                    <a:pt x="65" y="112"/>
                  </a:lnTo>
                  <a:lnTo>
                    <a:pt x="74" y="85"/>
                  </a:lnTo>
                  <a:lnTo>
                    <a:pt x="84" y="56"/>
                  </a:lnTo>
                  <a:lnTo>
                    <a:pt x="93" y="27"/>
                  </a:lnTo>
                  <a:lnTo>
                    <a:pt x="102" y="0"/>
                  </a:lnTo>
                  <a:lnTo>
                    <a:pt x="111" y="33"/>
                  </a:lnTo>
                  <a:lnTo>
                    <a:pt x="118" y="63"/>
                  </a:lnTo>
                  <a:lnTo>
                    <a:pt x="127" y="96"/>
                  </a:lnTo>
                  <a:lnTo>
                    <a:pt x="138" y="127"/>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15" name="Freeform 63">
              <a:extLst>
                <a:ext uri="{FF2B5EF4-FFF2-40B4-BE49-F238E27FC236}">
                  <a16:creationId xmlns:a16="http://schemas.microsoft.com/office/drawing/2014/main" id="{5C54F242-413A-73AF-CD04-4DD8FA55338F}"/>
                </a:ext>
              </a:extLst>
            </p:cNvPr>
            <p:cNvSpPr>
              <a:spLocks/>
            </p:cNvSpPr>
            <p:nvPr/>
          </p:nvSpPr>
          <p:spPr bwMode="auto">
            <a:xfrm>
              <a:off x="3676" y="2509"/>
              <a:ext cx="31" cy="9"/>
            </a:xfrm>
            <a:custGeom>
              <a:avLst/>
              <a:gdLst>
                <a:gd name="T0" fmla="*/ 62 w 62"/>
                <a:gd name="T1" fmla="*/ 16 h 18"/>
                <a:gd name="T2" fmla="*/ 53 w 62"/>
                <a:gd name="T3" fmla="*/ 16 h 18"/>
                <a:gd name="T4" fmla="*/ 42 w 62"/>
                <a:gd name="T5" fmla="*/ 18 h 18"/>
                <a:gd name="T6" fmla="*/ 33 w 62"/>
                <a:gd name="T7" fmla="*/ 18 h 18"/>
                <a:gd name="T8" fmla="*/ 24 w 62"/>
                <a:gd name="T9" fmla="*/ 18 h 18"/>
                <a:gd name="T10" fmla="*/ 15 w 62"/>
                <a:gd name="T11" fmla="*/ 16 h 18"/>
                <a:gd name="T12" fmla="*/ 9 w 62"/>
                <a:gd name="T13" fmla="*/ 13 h 18"/>
                <a:gd name="T14" fmla="*/ 4 w 62"/>
                <a:gd name="T15" fmla="*/ 7 h 18"/>
                <a:gd name="T16" fmla="*/ 0 w 62"/>
                <a:gd name="T17" fmla="*/ 0 h 18"/>
                <a:gd name="T18" fmla="*/ 62 w 62"/>
                <a:gd name="T19" fmla="*/ 6 h 18"/>
                <a:gd name="T20" fmla="*/ 62 w 62"/>
                <a:gd name="T21" fmla="*/ 16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 h="18">
                  <a:moveTo>
                    <a:pt x="62" y="16"/>
                  </a:moveTo>
                  <a:lnTo>
                    <a:pt x="53" y="16"/>
                  </a:lnTo>
                  <a:lnTo>
                    <a:pt x="42" y="18"/>
                  </a:lnTo>
                  <a:lnTo>
                    <a:pt x="33" y="18"/>
                  </a:lnTo>
                  <a:lnTo>
                    <a:pt x="24" y="18"/>
                  </a:lnTo>
                  <a:lnTo>
                    <a:pt x="15" y="16"/>
                  </a:lnTo>
                  <a:lnTo>
                    <a:pt x="9" y="13"/>
                  </a:lnTo>
                  <a:lnTo>
                    <a:pt x="4" y="7"/>
                  </a:lnTo>
                  <a:lnTo>
                    <a:pt x="0" y="0"/>
                  </a:lnTo>
                  <a:lnTo>
                    <a:pt x="62" y="6"/>
                  </a:lnTo>
                  <a:lnTo>
                    <a:pt x="62"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16" name="Freeform 64">
              <a:extLst>
                <a:ext uri="{FF2B5EF4-FFF2-40B4-BE49-F238E27FC236}">
                  <a16:creationId xmlns:a16="http://schemas.microsoft.com/office/drawing/2014/main" id="{A6C10306-3D34-3DC1-C65B-C797FD0C4D80}"/>
                </a:ext>
              </a:extLst>
            </p:cNvPr>
            <p:cNvSpPr>
              <a:spLocks/>
            </p:cNvSpPr>
            <p:nvPr/>
          </p:nvSpPr>
          <p:spPr bwMode="auto">
            <a:xfrm>
              <a:off x="4584" y="2550"/>
              <a:ext cx="19" cy="35"/>
            </a:xfrm>
            <a:custGeom>
              <a:avLst/>
              <a:gdLst>
                <a:gd name="T0" fmla="*/ 38 w 40"/>
                <a:gd name="T1" fmla="*/ 5 h 70"/>
                <a:gd name="T2" fmla="*/ 38 w 40"/>
                <a:gd name="T3" fmla="*/ 10 h 70"/>
                <a:gd name="T4" fmla="*/ 29 w 40"/>
                <a:gd name="T5" fmla="*/ 10 h 70"/>
                <a:gd name="T6" fmla="*/ 26 w 40"/>
                <a:gd name="T7" fmla="*/ 16 h 70"/>
                <a:gd name="T8" fmla="*/ 22 w 40"/>
                <a:gd name="T9" fmla="*/ 21 h 70"/>
                <a:gd name="T10" fmla="*/ 18 w 40"/>
                <a:gd name="T11" fmla="*/ 27 h 70"/>
                <a:gd name="T12" fmla="*/ 18 w 40"/>
                <a:gd name="T13" fmla="*/ 36 h 70"/>
                <a:gd name="T14" fmla="*/ 16 w 40"/>
                <a:gd name="T15" fmla="*/ 43 h 70"/>
                <a:gd name="T16" fmla="*/ 15 w 40"/>
                <a:gd name="T17" fmla="*/ 50 h 70"/>
                <a:gd name="T18" fmla="*/ 20 w 40"/>
                <a:gd name="T19" fmla="*/ 56 h 70"/>
                <a:gd name="T20" fmla="*/ 24 w 40"/>
                <a:gd name="T21" fmla="*/ 54 h 70"/>
                <a:gd name="T22" fmla="*/ 27 w 40"/>
                <a:gd name="T23" fmla="*/ 52 h 70"/>
                <a:gd name="T24" fmla="*/ 33 w 40"/>
                <a:gd name="T25" fmla="*/ 50 h 70"/>
                <a:gd name="T26" fmla="*/ 38 w 40"/>
                <a:gd name="T27" fmla="*/ 50 h 70"/>
                <a:gd name="T28" fmla="*/ 40 w 40"/>
                <a:gd name="T29" fmla="*/ 52 h 70"/>
                <a:gd name="T30" fmla="*/ 40 w 40"/>
                <a:gd name="T31" fmla="*/ 56 h 70"/>
                <a:gd name="T32" fmla="*/ 40 w 40"/>
                <a:gd name="T33" fmla="*/ 57 h 70"/>
                <a:gd name="T34" fmla="*/ 40 w 40"/>
                <a:gd name="T35" fmla="*/ 61 h 70"/>
                <a:gd name="T36" fmla="*/ 33 w 40"/>
                <a:gd name="T37" fmla="*/ 68 h 70"/>
                <a:gd name="T38" fmla="*/ 24 w 40"/>
                <a:gd name="T39" fmla="*/ 70 h 70"/>
                <a:gd name="T40" fmla="*/ 15 w 40"/>
                <a:gd name="T41" fmla="*/ 68 h 70"/>
                <a:gd name="T42" fmla="*/ 6 w 40"/>
                <a:gd name="T43" fmla="*/ 63 h 70"/>
                <a:gd name="T44" fmla="*/ 0 w 40"/>
                <a:gd name="T45" fmla="*/ 52 h 70"/>
                <a:gd name="T46" fmla="*/ 0 w 40"/>
                <a:gd name="T47" fmla="*/ 41 h 70"/>
                <a:gd name="T48" fmla="*/ 4 w 40"/>
                <a:gd name="T49" fmla="*/ 29 h 70"/>
                <a:gd name="T50" fmla="*/ 6 w 40"/>
                <a:gd name="T51" fmla="*/ 18 h 70"/>
                <a:gd name="T52" fmla="*/ 11 w 40"/>
                <a:gd name="T53" fmla="*/ 9 h 70"/>
                <a:gd name="T54" fmla="*/ 20 w 40"/>
                <a:gd name="T55" fmla="*/ 1 h 70"/>
                <a:gd name="T56" fmla="*/ 29 w 40"/>
                <a:gd name="T57" fmla="*/ 0 h 70"/>
                <a:gd name="T58" fmla="*/ 38 w 40"/>
                <a:gd name="T59" fmla="*/ 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70">
                  <a:moveTo>
                    <a:pt x="38" y="5"/>
                  </a:moveTo>
                  <a:lnTo>
                    <a:pt x="38" y="10"/>
                  </a:lnTo>
                  <a:lnTo>
                    <a:pt x="29" y="10"/>
                  </a:lnTo>
                  <a:lnTo>
                    <a:pt x="26" y="16"/>
                  </a:lnTo>
                  <a:lnTo>
                    <a:pt x="22" y="21"/>
                  </a:lnTo>
                  <a:lnTo>
                    <a:pt x="18" y="27"/>
                  </a:lnTo>
                  <a:lnTo>
                    <a:pt x="18" y="36"/>
                  </a:lnTo>
                  <a:lnTo>
                    <a:pt x="16" y="43"/>
                  </a:lnTo>
                  <a:lnTo>
                    <a:pt x="15" y="50"/>
                  </a:lnTo>
                  <a:lnTo>
                    <a:pt x="20" y="56"/>
                  </a:lnTo>
                  <a:lnTo>
                    <a:pt x="24" y="54"/>
                  </a:lnTo>
                  <a:lnTo>
                    <a:pt x="27" y="52"/>
                  </a:lnTo>
                  <a:lnTo>
                    <a:pt x="33" y="50"/>
                  </a:lnTo>
                  <a:lnTo>
                    <a:pt x="38" y="50"/>
                  </a:lnTo>
                  <a:lnTo>
                    <a:pt x="40" y="52"/>
                  </a:lnTo>
                  <a:lnTo>
                    <a:pt x="40" y="56"/>
                  </a:lnTo>
                  <a:lnTo>
                    <a:pt x="40" y="57"/>
                  </a:lnTo>
                  <a:lnTo>
                    <a:pt x="40" y="61"/>
                  </a:lnTo>
                  <a:lnTo>
                    <a:pt x="33" y="68"/>
                  </a:lnTo>
                  <a:lnTo>
                    <a:pt x="24" y="70"/>
                  </a:lnTo>
                  <a:lnTo>
                    <a:pt x="15" y="68"/>
                  </a:lnTo>
                  <a:lnTo>
                    <a:pt x="6" y="63"/>
                  </a:lnTo>
                  <a:lnTo>
                    <a:pt x="0" y="52"/>
                  </a:lnTo>
                  <a:lnTo>
                    <a:pt x="0" y="41"/>
                  </a:lnTo>
                  <a:lnTo>
                    <a:pt x="4" y="29"/>
                  </a:lnTo>
                  <a:lnTo>
                    <a:pt x="6" y="18"/>
                  </a:lnTo>
                  <a:lnTo>
                    <a:pt x="11" y="9"/>
                  </a:lnTo>
                  <a:lnTo>
                    <a:pt x="20" y="1"/>
                  </a:lnTo>
                  <a:lnTo>
                    <a:pt x="29" y="0"/>
                  </a:lnTo>
                  <a:lnTo>
                    <a:pt x="38"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17" name="Freeform 65">
              <a:extLst>
                <a:ext uri="{FF2B5EF4-FFF2-40B4-BE49-F238E27FC236}">
                  <a16:creationId xmlns:a16="http://schemas.microsoft.com/office/drawing/2014/main" id="{767E20B1-CB1C-6DE4-884F-B4F289C5A393}"/>
                </a:ext>
              </a:extLst>
            </p:cNvPr>
            <p:cNvSpPr>
              <a:spLocks/>
            </p:cNvSpPr>
            <p:nvPr/>
          </p:nvSpPr>
          <p:spPr bwMode="auto">
            <a:xfrm>
              <a:off x="4135" y="2581"/>
              <a:ext cx="181" cy="247"/>
            </a:xfrm>
            <a:custGeom>
              <a:avLst/>
              <a:gdLst>
                <a:gd name="T0" fmla="*/ 211 w 361"/>
                <a:gd name="T1" fmla="*/ 110 h 494"/>
                <a:gd name="T2" fmla="*/ 253 w 361"/>
                <a:gd name="T3" fmla="*/ 128 h 494"/>
                <a:gd name="T4" fmla="*/ 282 w 361"/>
                <a:gd name="T5" fmla="*/ 161 h 494"/>
                <a:gd name="T6" fmla="*/ 256 w 361"/>
                <a:gd name="T7" fmla="*/ 175 h 494"/>
                <a:gd name="T8" fmla="*/ 226 w 361"/>
                <a:gd name="T9" fmla="*/ 181 h 494"/>
                <a:gd name="T10" fmla="*/ 186 w 361"/>
                <a:gd name="T11" fmla="*/ 177 h 494"/>
                <a:gd name="T12" fmla="*/ 200 w 361"/>
                <a:gd name="T13" fmla="*/ 143 h 494"/>
                <a:gd name="T14" fmla="*/ 168 w 361"/>
                <a:gd name="T15" fmla="*/ 159 h 494"/>
                <a:gd name="T16" fmla="*/ 103 w 361"/>
                <a:gd name="T17" fmla="*/ 146 h 494"/>
                <a:gd name="T18" fmla="*/ 61 w 361"/>
                <a:gd name="T19" fmla="*/ 126 h 494"/>
                <a:gd name="T20" fmla="*/ 81 w 361"/>
                <a:gd name="T21" fmla="*/ 154 h 494"/>
                <a:gd name="T22" fmla="*/ 179 w 361"/>
                <a:gd name="T23" fmla="*/ 186 h 494"/>
                <a:gd name="T24" fmla="*/ 314 w 361"/>
                <a:gd name="T25" fmla="*/ 188 h 494"/>
                <a:gd name="T26" fmla="*/ 347 w 361"/>
                <a:gd name="T27" fmla="*/ 192 h 494"/>
                <a:gd name="T28" fmla="*/ 361 w 361"/>
                <a:gd name="T29" fmla="*/ 208 h 494"/>
                <a:gd name="T30" fmla="*/ 332 w 361"/>
                <a:gd name="T31" fmla="*/ 237 h 494"/>
                <a:gd name="T32" fmla="*/ 287 w 361"/>
                <a:gd name="T33" fmla="*/ 246 h 494"/>
                <a:gd name="T34" fmla="*/ 242 w 361"/>
                <a:gd name="T35" fmla="*/ 253 h 494"/>
                <a:gd name="T36" fmla="*/ 186 w 361"/>
                <a:gd name="T37" fmla="*/ 258 h 494"/>
                <a:gd name="T38" fmla="*/ 180 w 361"/>
                <a:gd name="T39" fmla="*/ 239 h 494"/>
                <a:gd name="T40" fmla="*/ 155 w 361"/>
                <a:gd name="T41" fmla="*/ 273 h 494"/>
                <a:gd name="T42" fmla="*/ 113 w 361"/>
                <a:gd name="T43" fmla="*/ 269 h 494"/>
                <a:gd name="T44" fmla="*/ 72 w 361"/>
                <a:gd name="T45" fmla="*/ 266 h 494"/>
                <a:gd name="T46" fmla="*/ 39 w 361"/>
                <a:gd name="T47" fmla="*/ 260 h 494"/>
                <a:gd name="T48" fmla="*/ 34 w 361"/>
                <a:gd name="T49" fmla="*/ 278 h 494"/>
                <a:gd name="T50" fmla="*/ 72 w 361"/>
                <a:gd name="T51" fmla="*/ 287 h 494"/>
                <a:gd name="T52" fmla="*/ 126 w 361"/>
                <a:gd name="T53" fmla="*/ 291 h 494"/>
                <a:gd name="T54" fmla="*/ 182 w 361"/>
                <a:gd name="T55" fmla="*/ 296 h 494"/>
                <a:gd name="T56" fmla="*/ 238 w 361"/>
                <a:gd name="T57" fmla="*/ 284 h 494"/>
                <a:gd name="T58" fmla="*/ 265 w 361"/>
                <a:gd name="T59" fmla="*/ 293 h 494"/>
                <a:gd name="T60" fmla="*/ 289 w 361"/>
                <a:gd name="T61" fmla="*/ 307 h 494"/>
                <a:gd name="T62" fmla="*/ 301 w 361"/>
                <a:gd name="T63" fmla="*/ 334 h 494"/>
                <a:gd name="T64" fmla="*/ 273 w 361"/>
                <a:gd name="T65" fmla="*/ 360 h 494"/>
                <a:gd name="T66" fmla="*/ 254 w 361"/>
                <a:gd name="T67" fmla="*/ 362 h 494"/>
                <a:gd name="T68" fmla="*/ 247 w 361"/>
                <a:gd name="T69" fmla="*/ 327 h 494"/>
                <a:gd name="T70" fmla="*/ 224 w 361"/>
                <a:gd name="T71" fmla="*/ 320 h 494"/>
                <a:gd name="T72" fmla="*/ 222 w 361"/>
                <a:gd name="T73" fmla="*/ 378 h 494"/>
                <a:gd name="T74" fmla="*/ 162 w 361"/>
                <a:gd name="T75" fmla="*/ 403 h 494"/>
                <a:gd name="T76" fmla="*/ 95 w 361"/>
                <a:gd name="T77" fmla="*/ 401 h 494"/>
                <a:gd name="T78" fmla="*/ 52 w 361"/>
                <a:gd name="T79" fmla="*/ 409 h 494"/>
                <a:gd name="T80" fmla="*/ 57 w 361"/>
                <a:gd name="T81" fmla="*/ 441 h 494"/>
                <a:gd name="T82" fmla="*/ 92 w 361"/>
                <a:gd name="T83" fmla="*/ 436 h 494"/>
                <a:gd name="T84" fmla="*/ 130 w 361"/>
                <a:gd name="T85" fmla="*/ 436 h 494"/>
                <a:gd name="T86" fmla="*/ 160 w 361"/>
                <a:gd name="T87" fmla="*/ 439 h 494"/>
                <a:gd name="T88" fmla="*/ 175 w 361"/>
                <a:gd name="T89" fmla="*/ 452 h 494"/>
                <a:gd name="T90" fmla="*/ 148 w 361"/>
                <a:gd name="T91" fmla="*/ 486 h 494"/>
                <a:gd name="T92" fmla="*/ 121 w 361"/>
                <a:gd name="T93" fmla="*/ 488 h 494"/>
                <a:gd name="T94" fmla="*/ 97 w 361"/>
                <a:gd name="T95" fmla="*/ 490 h 494"/>
                <a:gd name="T96" fmla="*/ 70 w 361"/>
                <a:gd name="T97" fmla="*/ 488 h 494"/>
                <a:gd name="T98" fmla="*/ 41 w 361"/>
                <a:gd name="T99" fmla="*/ 479 h 494"/>
                <a:gd name="T100" fmla="*/ 18 w 361"/>
                <a:gd name="T101" fmla="*/ 463 h 494"/>
                <a:gd name="T102" fmla="*/ 12 w 361"/>
                <a:gd name="T103" fmla="*/ 419 h 494"/>
                <a:gd name="T104" fmla="*/ 7 w 361"/>
                <a:gd name="T105" fmla="*/ 345 h 494"/>
                <a:gd name="T106" fmla="*/ 23 w 361"/>
                <a:gd name="T107" fmla="*/ 173 h 494"/>
                <a:gd name="T108" fmla="*/ 28 w 361"/>
                <a:gd name="T109" fmla="*/ 99 h 494"/>
                <a:gd name="T110" fmla="*/ 23 w 361"/>
                <a:gd name="T111" fmla="*/ 47 h 494"/>
                <a:gd name="T112" fmla="*/ 61 w 361"/>
                <a:gd name="T113" fmla="*/ 0 h 494"/>
                <a:gd name="T114" fmla="*/ 94 w 361"/>
                <a:gd name="T115" fmla="*/ 51 h 494"/>
                <a:gd name="T116" fmla="*/ 150 w 361"/>
                <a:gd name="T117" fmla="*/ 78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1" h="494">
                  <a:moveTo>
                    <a:pt x="180" y="110"/>
                  </a:moveTo>
                  <a:lnTo>
                    <a:pt x="197" y="110"/>
                  </a:lnTo>
                  <a:lnTo>
                    <a:pt x="211" y="110"/>
                  </a:lnTo>
                  <a:lnTo>
                    <a:pt x="227" y="114"/>
                  </a:lnTo>
                  <a:lnTo>
                    <a:pt x="240" y="119"/>
                  </a:lnTo>
                  <a:lnTo>
                    <a:pt x="253" y="128"/>
                  </a:lnTo>
                  <a:lnTo>
                    <a:pt x="263" y="137"/>
                  </a:lnTo>
                  <a:lnTo>
                    <a:pt x="274" y="148"/>
                  </a:lnTo>
                  <a:lnTo>
                    <a:pt x="282" y="161"/>
                  </a:lnTo>
                  <a:lnTo>
                    <a:pt x="274" y="166"/>
                  </a:lnTo>
                  <a:lnTo>
                    <a:pt x="265" y="172"/>
                  </a:lnTo>
                  <a:lnTo>
                    <a:pt x="256" y="175"/>
                  </a:lnTo>
                  <a:lnTo>
                    <a:pt x="245" y="179"/>
                  </a:lnTo>
                  <a:lnTo>
                    <a:pt x="236" y="181"/>
                  </a:lnTo>
                  <a:lnTo>
                    <a:pt x="226" y="181"/>
                  </a:lnTo>
                  <a:lnTo>
                    <a:pt x="216" y="181"/>
                  </a:lnTo>
                  <a:lnTo>
                    <a:pt x="207" y="177"/>
                  </a:lnTo>
                  <a:lnTo>
                    <a:pt x="186" y="177"/>
                  </a:lnTo>
                  <a:lnTo>
                    <a:pt x="189" y="166"/>
                  </a:lnTo>
                  <a:lnTo>
                    <a:pt x="197" y="154"/>
                  </a:lnTo>
                  <a:lnTo>
                    <a:pt x="200" y="143"/>
                  </a:lnTo>
                  <a:lnTo>
                    <a:pt x="193" y="132"/>
                  </a:lnTo>
                  <a:lnTo>
                    <a:pt x="184" y="150"/>
                  </a:lnTo>
                  <a:lnTo>
                    <a:pt x="168" y="159"/>
                  </a:lnTo>
                  <a:lnTo>
                    <a:pt x="148" y="159"/>
                  </a:lnTo>
                  <a:lnTo>
                    <a:pt x="124" y="155"/>
                  </a:lnTo>
                  <a:lnTo>
                    <a:pt x="103" y="146"/>
                  </a:lnTo>
                  <a:lnTo>
                    <a:pt x="83" y="139"/>
                  </a:lnTo>
                  <a:lnTo>
                    <a:pt x="68" y="130"/>
                  </a:lnTo>
                  <a:lnTo>
                    <a:pt x="61" y="126"/>
                  </a:lnTo>
                  <a:lnTo>
                    <a:pt x="61" y="132"/>
                  </a:lnTo>
                  <a:lnTo>
                    <a:pt x="68" y="141"/>
                  </a:lnTo>
                  <a:lnTo>
                    <a:pt x="81" y="154"/>
                  </a:lnTo>
                  <a:lnTo>
                    <a:pt x="103" y="166"/>
                  </a:lnTo>
                  <a:lnTo>
                    <a:pt x="135" y="179"/>
                  </a:lnTo>
                  <a:lnTo>
                    <a:pt x="179" y="186"/>
                  </a:lnTo>
                  <a:lnTo>
                    <a:pt x="235" y="188"/>
                  </a:lnTo>
                  <a:lnTo>
                    <a:pt x="307" y="183"/>
                  </a:lnTo>
                  <a:lnTo>
                    <a:pt x="314" y="188"/>
                  </a:lnTo>
                  <a:lnTo>
                    <a:pt x="325" y="190"/>
                  </a:lnTo>
                  <a:lnTo>
                    <a:pt x="336" y="192"/>
                  </a:lnTo>
                  <a:lnTo>
                    <a:pt x="347" y="192"/>
                  </a:lnTo>
                  <a:lnTo>
                    <a:pt x="354" y="195"/>
                  </a:lnTo>
                  <a:lnTo>
                    <a:pt x="361" y="199"/>
                  </a:lnTo>
                  <a:lnTo>
                    <a:pt x="361" y="208"/>
                  </a:lnTo>
                  <a:lnTo>
                    <a:pt x="357" y="222"/>
                  </a:lnTo>
                  <a:lnTo>
                    <a:pt x="347" y="231"/>
                  </a:lnTo>
                  <a:lnTo>
                    <a:pt x="332" y="237"/>
                  </a:lnTo>
                  <a:lnTo>
                    <a:pt x="318" y="242"/>
                  </a:lnTo>
                  <a:lnTo>
                    <a:pt x="303" y="244"/>
                  </a:lnTo>
                  <a:lnTo>
                    <a:pt x="287" y="246"/>
                  </a:lnTo>
                  <a:lnTo>
                    <a:pt x="271" y="248"/>
                  </a:lnTo>
                  <a:lnTo>
                    <a:pt x="256" y="249"/>
                  </a:lnTo>
                  <a:lnTo>
                    <a:pt x="242" y="253"/>
                  </a:lnTo>
                  <a:lnTo>
                    <a:pt x="180" y="278"/>
                  </a:lnTo>
                  <a:lnTo>
                    <a:pt x="182" y="269"/>
                  </a:lnTo>
                  <a:lnTo>
                    <a:pt x="186" y="258"/>
                  </a:lnTo>
                  <a:lnTo>
                    <a:pt x="188" y="248"/>
                  </a:lnTo>
                  <a:lnTo>
                    <a:pt x="186" y="239"/>
                  </a:lnTo>
                  <a:lnTo>
                    <a:pt x="180" y="239"/>
                  </a:lnTo>
                  <a:lnTo>
                    <a:pt x="171" y="249"/>
                  </a:lnTo>
                  <a:lnTo>
                    <a:pt x="164" y="264"/>
                  </a:lnTo>
                  <a:lnTo>
                    <a:pt x="155" y="273"/>
                  </a:lnTo>
                  <a:lnTo>
                    <a:pt x="141" y="271"/>
                  </a:lnTo>
                  <a:lnTo>
                    <a:pt x="128" y="271"/>
                  </a:lnTo>
                  <a:lnTo>
                    <a:pt x="113" y="269"/>
                  </a:lnTo>
                  <a:lnTo>
                    <a:pt x="99" y="269"/>
                  </a:lnTo>
                  <a:lnTo>
                    <a:pt x="86" y="267"/>
                  </a:lnTo>
                  <a:lnTo>
                    <a:pt x="72" y="266"/>
                  </a:lnTo>
                  <a:lnTo>
                    <a:pt x="59" y="264"/>
                  </a:lnTo>
                  <a:lnTo>
                    <a:pt x="47" y="258"/>
                  </a:lnTo>
                  <a:lnTo>
                    <a:pt x="39" y="260"/>
                  </a:lnTo>
                  <a:lnTo>
                    <a:pt x="34" y="266"/>
                  </a:lnTo>
                  <a:lnTo>
                    <a:pt x="32" y="271"/>
                  </a:lnTo>
                  <a:lnTo>
                    <a:pt x="34" y="278"/>
                  </a:lnTo>
                  <a:lnTo>
                    <a:pt x="47" y="282"/>
                  </a:lnTo>
                  <a:lnTo>
                    <a:pt x="59" y="286"/>
                  </a:lnTo>
                  <a:lnTo>
                    <a:pt x="72" y="287"/>
                  </a:lnTo>
                  <a:lnTo>
                    <a:pt x="85" y="289"/>
                  </a:lnTo>
                  <a:lnTo>
                    <a:pt x="106" y="289"/>
                  </a:lnTo>
                  <a:lnTo>
                    <a:pt x="126" y="291"/>
                  </a:lnTo>
                  <a:lnTo>
                    <a:pt x="146" y="293"/>
                  </a:lnTo>
                  <a:lnTo>
                    <a:pt x="164" y="296"/>
                  </a:lnTo>
                  <a:lnTo>
                    <a:pt x="182" y="296"/>
                  </a:lnTo>
                  <a:lnTo>
                    <a:pt x="200" y="296"/>
                  </a:lnTo>
                  <a:lnTo>
                    <a:pt x="218" y="293"/>
                  </a:lnTo>
                  <a:lnTo>
                    <a:pt x="238" y="284"/>
                  </a:lnTo>
                  <a:lnTo>
                    <a:pt x="247" y="287"/>
                  </a:lnTo>
                  <a:lnTo>
                    <a:pt x="256" y="289"/>
                  </a:lnTo>
                  <a:lnTo>
                    <a:pt x="265" y="293"/>
                  </a:lnTo>
                  <a:lnTo>
                    <a:pt x="274" y="296"/>
                  </a:lnTo>
                  <a:lnTo>
                    <a:pt x="282" y="302"/>
                  </a:lnTo>
                  <a:lnTo>
                    <a:pt x="289" y="307"/>
                  </a:lnTo>
                  <a:lnTo>
                    <a:pt x="296" y="313"/>
                  </a:lnTo>
                  <a:lnTo>
                    <a:pt x="303" y="320"/>
                  </a:lnTo>
                  <a:lnTo>
                    <a:pt x="301" y="334"/>
                  </a:lnTo>
                  <a:lnTo>
                    <a:pt x="294" y="345"/>
                  </a:lnTo>
                  <a:lnTo>
                    <a:pt x="283" y="352"/>
                  </a:lnTo>
                  <a:lnTo>
                    <a:pt x="273" y="360"/>
                  </a:lnTo>
                  <a:lnTo>
                    <a:pt x="265" y="360"/>
                  </a:lnTo>
                  <a:lnTo>
                    <a:pt x="260" y="362"/>
                  </a:lnTo>
                  <a:lnTo>
                    <a:pt x="254" y="362"/>
                  </a:lnTo>
                  <a:lnTo>
                    <a:pt x="251" y="356"/>
                  </a:lnTo>
                  <a:lnTo>
                    <a:pt x="249" y="342"/>
                  </a:lnTo>
                  <a:lnTo>
                    <a:pt x="247" y="327"/>
                  </a:lnTo>
                  <a:lnTo>
                    <a:pt x="244" y="315"/>
                  </a:lnTo>
                  <a:lnTo>
                    <a:pt x="235" y="305"/>
                  </a:lnTo>
                  <a:lnTo>
                    <a:pt x="224" y="320"/>
                  </a:lnTo>
                  <a:lnTo>
                    <a:pt x="224" y="338"/>
                  </a:lnTo>
                  <a:lnTo>
                    <a:pt x="226" y="360"/>
                  </a:lnTo>
                  <a:lnTo>
                    <a:pt x="222" y="378"/>
                  </a:lnTo>
                  <a:lnTo>
                    <a:pt x="204" y="390"/>
                  </a:lnTo>
                  <a:lnTo>
                    <a:pt x="184" y="400"/>
                  </a:lnTo>
                  <a:lnTo>
                    <a:pt x="162" y="403"/>
                  </a:lnTo>
                  <a:lnTo>
                    <a:pt x="141" y="403"/>
                  </a:lnTo>
                  <a:lnTo>
                    <a:pt x="119" y="401"/>
                  </a:lnTo>
                  <a:lnTo>
                    <a:pt x="95" y="401"/>
                  </a:lnTo>
                  <a:lnTo>
                    <a:pt x="74" y="400"/>
                  </a:lnTo>
                  <a:lnTo>
                    <a:pt x="54" y="401"/>
                  </a:lnTo>
                  <a:lnTo>
                    <a:pt x="52" y="409"/>
                  </a:lnTo>
                  <a:lnTo>
                    <a:pt x="52" y="419"/>
                  </a:lnTo>
                  <a:lnTo>
                    <a:pt x="52" y="432"/>
                  </a:lnTo>
                  <a:lnTo>
                    <a:pt x="57" y="441"/>
                  </a:lnTo>
                  <a:lnTo>
                    <a:pt x="68" y="439"/>
                  </a:lnTo>
                  <a:lnTo>
                    <a:pt x="79" y="437"/>
                  </a:lnTo>
                  <a:lnTo>
                    <a:pt x="92" y="436"/>
                  </a:lnTo>
                  <a:lnTo>
                    <a:pt x="104" y="436"/>
                  </a:lnTo>
                  <a:lnTo>
                    <a:pt x="117" y="436"/>
                  </a:lnTo>
                  <a:lnTo>
                    <a:pt x="130" y="436"/>
                  </a:lnTo>
                  <a:lnTo>
                    <a:pt x="142" y="436"/>
                  </a:lnTo>
                  <a:lnTo>
                    <a:pt x="155" y="437"/>
                  </a:lnTo>
                  <a:lnTo>
                    <a:pt x="160" y="439"/>
                  </a:lnTo>
                  <a:lnTo>
                    <a:pt x="168" y="443"/>
                  </a:lnTo>
                  <a:lnTo>
                    <a:pt x="171" y="447"/>
                  </a:lnTo>
                  <a:lnTo>
                    <a:pt x="175" y="452"/>
                  </a:lnTo>
                  <a:lnTo>
                    <a:pt x="169" y="465"/>
                  </a:lnTo>
                  <a:lnTo>
                    <a:pt x="160" y="477"/>
                  </a:lnTo>
                  <a:lnTo>
                    <a:pt x="148" y="486"/>
                  </a:lnTo>
                  <a:lnTo>
                    <a:pt x="137" y="494"/>
                  </a:lnTo>
                  <a:lnTo>
                    <a:pt x="130" y="490"/>
                  </a:lnTo>
                  <a:lnTo>
                    <a:pt x="121" y="488"/>
                  </a:lnTo>
                  <a:lnTo>
                    <a:pt x="113" y="488"/>
                  </a:lnTo>
                  <a:lnTo>
                    <a:pt x="104" y="490"/>
                  </a:lnTo>
                  <a:lnTo>
                    <a:pt x="97" y="490"/>
                  </a:lnTo>
                  <a:lnTo>
                    <a:pt x="88" y="492"/>
                  </a:lnTo>
                  <a:lnTo>
                    <a:pt x="79" y="492"/>
                  </a:lnTo>
                  <a:lnTo>
                    <a:pt x="70" y="488"/>
                  </a:lnTo>
                  <a:lnTo>
                    <a:pt x="61" y="484"/>
                  </a:lnTo>
                  <a:lnTo>
                    <a:pt x="50" y="483"/>
                  </a:lnTo>
                  <a:lnTo>
                    <a:pt x="41" y="479"/>
                  </a:lnTo>
                  <a:lnTo>
                    <a:pt x="32" y="475"/>
                  </a:lnTo>
                  <a:lnTo>
                    <a:pt x="25" y="470"/>
                  </a:lnTo>
                  <a:lnTo>
                    <a:pt x="18" y="463"/>
                  </a:lnTo>
                  <a:lnTo>
                    <a:pt x="10" y="456"/>
                  </a:lnTo>
                  <a:lnTo>
                    <a:pt x="5" y="447"/>
                  </a:lnTo>
                  <a:lnTo>
                    <a:pt x="12" y="419"/>
                  </a:lnTo>
                  <a:lnTo>
                    <a:pt x="7" y="396"/>
                  </a:lnTo>
                  <a:lnTo>
                    <a:pt x="0" y="372"/>
                  </a:lnTo>
                  <a:lnTo>
                    <a:pt x="7" y="345"/>
                  </a:lnTo>
                  <a:lnTo>
                    <a:pt x="16" y="267"/>
                  </a:lnTo>
                  <a:lnTo>
                    <a:pt x="18" y="215"/>
                  </a:lnTo>
                  <a:lnTo>
                    <a:pt x="23" y="173"/>
                  </a:lnTo>
                  <a:lnTo>
                    <a:pt x="47" y="130"/>
                  </a:lnTo>
                  <a:lnTo>
                    <a:pt x="36" y="116"/>
                  </a:lnTo>
                  <a:lnTo>
                    <a:pt x="28" y="99"/>
                  </a:lnTo>
                  <a:lnTo>
                    <a:pt x="21" y="83"/>
                  </a:lnTo>
                  <a:lnTo>
                    <a:pt x="18" y="67"/>
                  </a:lnTo>
                  <a:lnTo>
                    <a:pt x="23" y="47"/>
                  </a:lnTo>
                  <a:lnTo>
                    <a:pt x="32" y="31"/>
                  </a:lnTo>
                  <a:lnTo>
                    <a:pt x="43" y="14"/>
                  </a:lnTo>
                  <a:lnTo>
                    <a:pt x="61" y="0"/>
                  </a:lnTo>
                  <a:lnTo>
                    <a:pt x="66" y="23"/>
                  </a:lnTo>
                  <a:lnTo>
                    <a:pt x="77" y="38"/>
                  </a:lnTo>
                  <a:lnTo>
                    <a:pt x="94" y="51"/>
                  </a:lnTo>
                  <a:lnTo>
                    <a:pt x="112" y="60"/>
                  </a:lnTo>
                  <a:lnTo>
                    <a:pt x="130" y="69"/>
                  </a:lnTo>
                  <a:lnTo>
                    <a:pt x="150" y="78"/>
                  </a:lnTo>
                  <a:lnTo>
                    <a:pt x="166" y="92"/>
                  </a:lnTo>
                  <a:lnTo>
                    <a:pt x="180" y="110"/>
                  </a:lnTo>
                  <a:close/>
                </a:path>
              </a:pathLst>
            </a:custGeom>
            <a:solidFill>
              <a:srgbClr val="E2BF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18" name="Freeform 66">
              <a:extLst>
                <a:ext uri="{FF2B5EF4-FFF2-40B4-BE49-F238E27FC236}">
                  <a16:creationId xmlns:a16="http://schemas.microsoft.com/office/drawing/2014/main" id="{4E4E89C0-44FE-7213-8D82-741808724B58}"/>
                </a:ext>
              </a:extLst>
            </p:cNvPr>
            <p:cNvSpPr>
              <a:spLocks/>
            </p:cNvSpPr>
            <p:nvPr/>
          </p:nvSpPr>
          <p:spPr bwMode="auto">
            <a:xfrm>
              <a:off x="3746" y="2591"/>
              <a:ext cx="370" cy="296"/>
            </a:xfrm>
            <a:custGeom>
              <a:avLst/>
              <a:gdLst>
                <a:gd name="T0" fmla="*/ 671 w 742"/>
                <a:gd name="T1" fmla="*/ 43 h 591"/>
                <a:gd name="T2" fmla="*/ 644 w 742"/>
                <a:gd name="T3" fmla="*/ 54 h 591"/>
                <a:gd name="T4" fmla="*/ 546 w 742"/>
                <a:gd name="T5" fmla="*/ 63 h 591"/>
                <a:gd name="T6" fmla="*/ 449 w 742"/>
                <a:gd name="T7" fmla="*/ 67 h 591"/>
                <a:gd name="T8" fmla="*/ 411 w 742"/>
                <a:gd name="T9" fmla="*/ 78 h 591"/>
                <a:gd name="T10" fmla="*/ 427 w 742"/>
                <a:gd name="T11" fmla="*/ 99 h 591"/>
                <a:gd name="T12" fmla="*/ 454 w 742"/>
                <a:gd name="T13" fmla="*/ 96 h 591"/>
                <a:gd name="T14" fmla="*/ 483 w 742"/>
                <a:gd name="T15" fmla="*/ 88 h 591"/>
                <a:gd name="T16" fmla="*/ 545 w 742"/>
                <a:gd name="T17" fmla="*/ 83 h 591"/>
                <a:gd name="T18" fmla="*/ 626 w 742"/>
                <a:gd name="T19" fmla="*/ 79 h 591"/>
                <a:gd name="T20" fmla="*/ 704 w 742"/>
                <a:gd name="T21" fmla="*/ 88 h 591"/>
                <a:gd name="T22" fmla="*/ 718 w 742"/>
                <a:gd name="T23" fmla="*/ 112 h 591"/>
                <a:gd name="T24" fmla="*/ 646 w 742"/>
                <a:gd name="T25" fmla="*/ 123 h 591"/>
                <a:gd name="T26" fmla="*/ 545 w 742"/>
                <a:gd name="T27" fmla="*/ 148 h 591"/>
                <a:gd name="T28" fmla="*/ 443 w 742"/>
                <a:gd name="T29" fmla="*/ 168 h 591"/>
                <a:gd name="T30" fmla="*/ 447 w 742"/>
                <a:gd name="T31" fmla="*/ 193 h 591"/>
                <a:gd name="T32" fmla="*/ 485 w 742"/>
                <a:gd name="T33" fmla="*/ 190 h 591"/>
                <a:gd name="T34" fmla="*/ 539 w 742"/>
                <a:gd name="T35" fmla="*/ 175 h 591"/>
                <a:gd name="T36" fmla="*/ 592 w 742"/>
                <a:gd name="T37" fmla="*/ 157 h 591"/>
                <a:gd name="T38" fmla="*/ 646 w 742"/>
                <a:gd name="T39" fmla="*/ 146 h 591"/>
                <a:gd name="T40" fmla="*/ 702 w 742"/>
                <a:gd name="T41" fmla="*/ 144 h 591"/>
                <a:gd name="T42" fmla="*/ 734 w 742"/>
                <a:gd name="T43" fmla="*/ 177 h 591"/>
                <a:gd name="T44" fmla="*/ 637 w 742"/>
                <a:gd name="T45" fmla="*/ 197 h 591"/>
                <a:gd name="T46" fmla="*/ 541 w 742"/>
                <a:gd name="T47" fmla="*/ 222 h 591"/>
                <a:gd name="T48" fmla="*/ 472 w 742"/>
                <a:gd name="T49" fmla="*/ 240 h 591"/>
                <a:gd name="T50" fmla="*/ 465 w 742"/>
                <a:gd name="T51" fmla="*/ 260 h 591"/>
                <a:gd name="T52" fmla="*/ 503 w 742"/>
                <a:gd name="T53" fmla="*/ 258 h 591"/>
                <a:gd name="T54" fmla="*/ 568 w 742"/>
                <a:gd name="T55" fmla="*/ 238 h 591"/>
                <a:gd name="T56" fmla="*/ 648 w 742"/>
                <a:gd name="T57" fmla="*/ 215 h 591"/>
                <a:gd name="T58" fmla="*/ 729 w 742"/>
                <a:gd name="T59" fmla="*/ 204 h 591"/>
                <a:gd name="T60" fmla="*/ 705 w 742"/>
                <a:gd name="T61" fmla="*/ 240 h 591"/>
                <a:gd name="T62" fmla="*/ 664 w 742"/>
                <a:gd name="T63" fmla="*/ 264 h 591"/>
                <a:gd name="T64" fmla="*/ 619 w 742"/>
                <a:gd name="T65" fmla="*/ 280 h 591"/>
                <a:gd name="T66" fmla="*/ 577 w 742"/>
                <a:gd name="T67" fmla="*/ 302 h 591"/>
                <a:gd name="T68" fmla="*/ 498 w 742"/>
                <a:gd name="T69" fmla="*/ 331 h 591"/>
                <a:gd name="T70" fmla="*/ 420 w 742"/>
                <a:gd name="T71" fmla="*/ 349 h 591"/>
                <a:gd name="T72" fmla="*/ 360 w 742"/>
                <a:gd name="T73" fmla="*/ 387 h 591"/>
                <a:gd name="T74" fmla="*/ 319 w 742"/>
                <a:gd name="T75" fmla="*/ 441 h 591"/>
                <a:gd name="T76" fmla="*/ 268 w 742"/>
                <a:gd name="T77" fmla="*/ 490 h 591"/>
                <a:gd name="T78" fmla="*/ 208 w 742"/>
                <a:gd name="T79" fmla="*/ 526 h 591"/>
                <a:gd name="T80" fmla="*/ 143 w 742"/>
                <a:gd name="T81" fmla="*/ 546 h 591"/>
                <a:gd name="T82" fmla="*/ 93 w 742"/>
                <a:gd name="T83" fmla="*/ 591 h 591"/>
                <a:gd name="T84" fmla="*/ 47 w 742"/>
                <a:gd name="T85" fmla="*/ 537 h 591"/>
                <a:gd name="T86" fmla="*/ 17 w 742"/>
                <a:gd name="T87" fmla="*/ 475 h 591"/>
                <a:gd name="T88" fmla="*/ 22 w 742"/>
                <a:gd name="T89" fmla="*/ 396 h 591"/>
                <a:gd name="T90" fmla="*/ 91 w 742"/>
                <a:gd name="T91" fmla="*/ 285 h 591"/>
                <a:gd name="T92" fmla="*/ 174 w 742"/>
                <a:gd name="T93" fmla="*/ 184 h 591"/>
                <a:gd name="T94" fmla="*/ 237 w 742"/>
                <a:gd name="T95" fmla="*/ 114 h 591"/>
                <a:gd name="T96" fmla="*/ 270 w 742"/>
                <a:gd name="T97" fmla="*/ 49 h 591"/>
                <a:gd name="T98" fmla="*/ 326 w 742"/>
                <a:gd name="T99" fmla="*/ 0 h 591"/>
                <a:gd name="T100" fmla="*/ 389 w 742"/>
                <a:gd name="T101" fmla="*/ 5 h 591"/>
                <a:gd name="T102" fmla="*/ 452 w 742"/>
                <a:gd name="T103" fmla="*/ 5 h 591"/>
                <a:gd name="T104" fmla="*/ 516 w 742"/>
                <a:gd name="T105" fmla="*/ 5 h 591"/>
                <a:gd name="T106" fmla="*/ 579 w 742"/>
                <a:gd name="T107" fmla="*/ 9 h 591"/>
                <a:gd name="T108" fmla="*/ 640 w 742"/>
                <a:gd name="T109" fmla="*/ 21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2" h="591">
                  <a:moveTo>
                    <a:pt x="660" y="29"/>
                  </a:moveTo>
                  <a:lnTo>
                    <a:pt x="667" y="36"/>
                  </a:lnTo>
                  <a:lnTo>
                    <a:pt x="671" y="43"/>
                  </a:lnTo>
                  <a:lnTo>
                    <a:pt x="673" y="52"/>
                  </a:lnTo>
                  <a:lnTo>
                    <a:pt x="678" y="59"/>
                  </a:lnTo>
                  <a:lnTo>
                    <a:pt x="644" y="54"/>
                  </a:lnTo>
                  <a:lnTo>
                    <a:pt x="611" y="56"/>
                  </a:lnTo>
                  <a:lnTo>
                    <a:pt x="579" y="58"/>
                  </a:lnTo>
                  <a:lnTo>
                    <a:pt x="546" y="63"/>
                  </a:lnTo>
                  <a:lnTo>
                    <a:pt x="514" y="67"/>
                  </a:lnTo>
                  <a:lnTo>
                    <a:pt x="481" y="68"/>
                  </a:lnTo>
                  <a:lnTo>
                    <a:pt x="449" y="67"/>
                  </a:lnTo>
                  <a:lnTo>
                    <a:pt x="414" y="59"/>
                  </a:lnTo>
                  <a:lnTo>
                    <a:pt x="409" y="68"/>
                  </a:lnTo>
                  <a:lnTo>
                    <a:pt x="411" y="78"/>
                  </a:lnTo>
                  <a:lnTo>
                    <a:pt x="416" y="87"/>
                  </a:lnTo>
                  <a:lnTo>
                    <a:pt x="418" y="96"/>
                  </a:lnTo>
                  <a:lnTo>
                    <a:pt x="427" y="99"/>
                  </a:lnTo>
                  <a:lnTo>
                    <a:pt x="436" y="99"/>
                  </a:lnTo>
                  <a:lnTo>
                    <a:pt x="445" y="97"/>
                  </a:lnTo>
                  <a:lnTo>
                    <a:pt x="454" y="96"/>
                  </a:lnTo>
                  <a:lnTo>
                    <a:pt x="463" y="92"/>
                  </a:lnTo>
                  <a:lnTo>
                    <a:pt x="472" y="88"/>
                  </a:lnTo>
                  <a:lnTo>
                    <a:pt x="483" y="88"/>
                  </a:lnTo>
                  <a:lnTo>
                    <a:pt x="492" y="88"/>
                  </a:lnTo>
                  <a:lnTo>
                    <a:pt x="517" y="87"/>
                  </a:lnTo>
                  <a:lnTo>
                    <a:pt x="545" y="83"/>
                  </a:lnTo>
                  <a:lnTo>
                    <a:pt x="572" y="81"/>
                  </a:lnTo>
                  <a:lnTo>
                    <a:pt x="599" y="79"/>
                  </a:lnTo>
                  <a:lnTo>
                    <a:pt x="626" y="79"/>
                  </a:lnTo>
                  <a:lnTo>
                    <a:pt x="651" y="79"/>
                  </a:lnTo>
                  <a:lnTo>
                    <a:pt x="678" y="83"/>
                  </a:lnTo>
                  <a:lnTo>
                    <a:pt x="704" y="88"/>
                  </a:lnTo>
                  <a:lnTo>
                    <a:pt x="711" y="96"/>
                  </a:lnTo>
                  <a:lnTo>
                    <a:pt x="714" y="103"/>
                  </a:lnTo>
                  <a:lnTo>
                    <a:pt x="718" y="112"/>
                  </a:lnTo>
                  <a:lnTo>
                    <a:pt x="720" y="121"/>
                  </a:lnTo>
                  <a:lnTo>
                    <a:pt x="682" y="119"/>
                  </a:lnTo>
                  <a:lnTo>
                    <a:pt x="646" y="123"/>
                  </a:lnTo>
                  <a:lnTo>
                    <a:pt x="611" y="128"/>
                  </a:lnTo>
                  <a:lnTo>
                    <a:pt x="577" y="139"/>
                  </a:lnTo>
                  <a:lnTo>
                    <a:pt x="545" y="148"/>
                  </a:lnTo>
                  <a:lnTo>
                    <a:pt x="512" y="157"/>
                  </a:lnTo>
                  <a:lnTo>
                    <a:pt x="478" y="164"/>
                  </a:lnTo>
                  <a:lnTo>
                    <a:pt x="443" y="168"/>
                  </a:lnTo>
                  <a:lnTo>
                    <a:pt x="441" y="173"/>
                  </a:lnTo>
                  <a:lnTo>
                    <a:pt x="443" y="184"/>
                  </a:lnTo>
                  <a:lnTo>
                    <a:pt x="447" y="193"/>
                  </a:lnTo>
                  <a:lnTo>
                    <a:pt x="449" y="197"/>
                  </a:lnTo>
                  <a:lnTo>
                    <a:pt x="467" y="195"/>
                  </a:lnTo>
                  <a:lnTo>
                    <a:pt x="485" y="190"/>
                  </a:lnTo>
                  <a:lnTo>
                    <a:pt x="503" y="186"/>
                  </a:lnTo>
                  <a:lnTo>
                    <a:pt x="521" y="181"/>
                  </a:lnTo>
                  <a:lnTo>
                    <a:pt x="539" y="175"/>
                  </a:lnTo>
                  <a:lnTo>
                    <a:pt x="557" y="170"/>
                  </a:lnTo>
                  <a:lnTo>
                    <a:pt x="573" y="164"/>
                  </a:lnTo>
                  <a:lnTo>
                    <a:pt x="592" y="157"/>
                  </a:lnTo>
                  <a:lnTo>
                    <a:pt x="610" y="153"/>
                  </a:lnTo>
                  <a:lnTo>
                    <a:pt x="628" y="148"/>
                  </a:lnTo>
                  <a:lnTo>
                    <a:pt x="646" y="146"/>
                  </a:lnTo>
                  <a:lnTo>
                    <a:pt x="664" y="143"/>
                  </a:lnTo>
                  <a:lnTo>
                    <a:pt x="682" y="143"/>
                  </a:lnTo>
                  <a:lnTo>
                    <a:pt x="702" y="144"/>
                  </a:lnTo>
                  <a:lnTo>
                    <a:pt x="722" y="146"/>
                  </a:lnTo>
                  <a:lnTo>
                    <a:pt x="742" y="152"/>
                  </a:lnTo>
                  <a:lnTo>
                    <a:pt x="734" y="177"/>
                  </a:lnTo>
                  <a:lnTo>
                    <a:pt x="700" y="182"/>
                  </a:lnTo>
                  <a:lnTo>
                    <a:pt x="667" y="190"/>
                  </a:lnTo>
                  <a:lnTo>
                    <a:pt x="637" y="197"/>
                  </a:lnTo>
                  <a:lnTo>
                    <a:pt x="604" y="206"/>
                  </a:lnTo>
                  <a:lnTo>
                    <a:pt x="573" y="215"/>
                  </a:lnTo>
                  <a:lnTo>
                    <a:pt x="541" y="222"/>
                  </a:lnTo>
                  <a:lnTo>
                    <a:pt x="510" y="231"/>
                  </a:lnTo>
                  <a:lnTo>
                    <a:pt x="479" y="237"/>
                  </a:lnTo>
                  <a:lnTo>
                    <a:pt x="472" y="240"/>
                  </a:lnTo>
                  <a:lnTo>
                    <a:pt x="467" y="246"/>
                  </a:lnTo>
                  <a:lnTo>
                    <a:pt x="465" y="251"/>
                  </a:lnTo>
                  <a:lnTo>
                    <a:pt x="465" y="260"/>
                  </a:lnTo>
                  <a:lnTo>
                    <a:pt x="476" y="271"/>
                  </a:lnTo>
                  <a:lnTo>
                    <a:pt x="488" y="267"/>
                  </a:lnTo>
                  <a:lnTo>
                    <a:pt x="503" y="258"/>
                  </a:lnTo>
                  <a:lnTo>
                    <a:pt x="516" y="253"/>
                  </a:lnTo>
                  <a:lnTo>
                    <a:pt x="543" y="246"/>
                  </a:lnTo>
                  <a:lnTo>
                    <a:pt x="568" y="238"/>
                  </a:lnTo>
                  <a:lnTo>
                    <a:pt x="595" y="231"/>
                  </a:lnTo>
                  <a:lnTo>
                    <a:pt x="620" y="222"/>
                  </a:lnTo>
                  <a:lnTo>
                    <a:pt x="648" y="215"/>
                  </a:lnTo>
                  <a:lnTo>
                    <a:pt x="673" y="210"/>
                  </a:lnTo>
                  <a:lnTo>
                    <a:pt x="702" y="206"/>
                  </a:lnTo>
                  <a:lnTo>
                    <a:pt x="729" y="204"/>
                  </a:lnTo>
                  <a:lnTo>
                    <a:pt x="729" y="219"/>
                  </a:lnTo>
                  <a:lnTo>
                    <a:pt x="720" y="231"/>
                  </a:lnTo>
                  <a:lnTo>
                    <a:pt x="705" y="240"/>
                  </a:lnTo>
                  <a:lnTo>
                    <a:pt x="693" y="249"/>
                  </a:lnTo>
                  <a:lnTo>
                    <a:pt x="678" y="257"/>
                  </a:lnTo>
                  <a:lnTo>
                    <a:pt x="664" y="264"/>
                  </a:lnTo>
                  <a:lnTo>
                    <a:pt x="649" y="269"/>
                  </a:lnTo>
                  <a:lnTo>
                    <a:pt x="635" y="275"/>
                  </a:lnTo>
                  <a:lnTo>
                    <a:pt x="619" y="280"/>
                  </a:lnTo>
                  <a:lnTo>
                    <a:pt x="604" y="285"/>
                  </a:lnTo>
                  <a:lnTo>
                    <a:pt x="590" y="293"/>
                  </a:lnTo>
                  <a:lnTo>
                    <a:pt x="577" y="302"/>
                  </a:lnTo>
                  <a:lnTo>
                    <a:pt x="550" y="314"/>
                  </a:lnTo>
                  <a:lnTo>
                    <a:pt x="523" y="323"/>
                  </a:lnTo>
                  <a:lnTo>
                    <a:pt x="498" y="331"/>
                  </a:lnTo>
                  <a:lnTo>
                    <a:pt x="470" y="336"/>
                  </a:lnTo>
                  <a:lnTo>
                    <a:pt x="445" y="343"/>
                  </a:lnTo>
                  <a:lnTo>
                    <a:pt x="420" y="349"/>
                  </a:lnTo>
                  <a:lnTo>
                    <a:pt x="394" y="358"/>
                  </a:lnTo>
                  <a:lnTo>
                    <a:pt x="371" y="369"/>
                  </a:lnTo>
                  <a:lnTo>
                    <a:pt x="360" y="387"/>
                  </a:lnTo>
                  <a:lnTo>
                    <a:pt x="347" y="405"/>
                  </a:lnTo>
                  <a:lnTo>
                    <a:pt x="333" y="423"/>
                  </a:lnTo>
                  <a:lnTo>
                    <a:pt x="319" y="441"/>
                  </a:lnTo>
                  <a:lnTo>
                    <a:pt x="302" y="457"/>
                  </a:lnTo>
                  <a:lnTo>
                    <a:pt x="286" y="474"/>
                  </a:lnTo>
                  <a:lnTo>
                    <a:pt x="268" y="490"/>
                  </a:lnTo>
                  <a:lnTo>
                    <a:pt x="250" y="504"/>
                  </a:lnTo>
                  <a:lnTo>
                    <a:pt x="230" y="517"/>
                  </a:lnTo>
                  <a:lnTo>
                    <a:pt x="208" y="526"/>
                  </a:lnTo>
                  <a:lnTo>
                    <a:pt x="187" y="531"/>
                  </a:lnTo>
                  <a:lnTo>
                    <a:pt x="165" y="539"/>
                  </a:lnTo>
                  <a:lnTo>
                    <a:pt x="143" y="546"/>
                  </a:lnTo>
                  <a:lnTo>
                    <a:pt x="123" y="557"/>
                  </a:lnTo>
                  <a:lnTo>
                    <a:pt x="107" y="571"/>
                  </a:lnTo>
                  <a:lnTo>
                    <a:pt x="93" y="591"/>
                  </a:lnTo>
                  <a:lnTo>
                    <a:pt x="76" y="573"/>
                  </a:lnTo>
                  <a:lnTo>
                    <a:pt x="62" y="555"/>
                  </a:lnTo>
                  <a:lnTo>
                    <a:pt x="47" y="537"/>
                  </a:lnTo>
                  <a:lnTo>
                    <a:pt x="37" y="517"/>
                  </a:lnTo>
                  <a:lnTo>
                    <a:pt x="26" y="495"/>
                  </a:lnTo>
                  <a:lnTo>
                    <a:pt x="17" y="475"/>
                  </a:lnTo>
                  <a:lnTo>
                    <a:pt x="8" y="454"/>
                  </a:lnTo>
                  <a:lnTo>
                    <a:pt x="0" y="432"/>
                  </a:lnTo>
                  <a:lnTo>
                    <a:pt x="22" y="396"/>
                  </a:lnTo>
                  <a:lnTo>
                    <a:pt x="46" y="358"/>
                  </a:lnTo>
                  <a:lnTo>
                    <a:pt x="67" y="322"/>
                  </a:lnTo>
                  <a:lnTo>
                    <a:pt x="91" y="285"/>
                  </a:lnTo>
                  <a:lnTo>
                    <a:pt x="116" y="249"/>
                  </a:lnTo>
                  <a:lnTo>
                    <a:pt x="143" y="217"/>
                  </a:lnTo>
                  <a:lnTo>
                    <a:pt x="174" y="184"/>
                  </a:lnTo>
                  <a:lnTo>
                    <a:pt x="210" y="155"/>
                  </a:lnTo>
                  <a:lnTo>
                    <a:pt x="225" y="135"/>
                  </a:lnTo>
                  <a:lnTo>
                    <a:pt x="237" y="114"/>
                  </a:lnTo>
                  <a:lnTo>
                    <a:pt x="248" y="92"/>
                  </a:lnTo>
                  <a:lnTo>
                    <a:pt x="257" y="68"/>
                  </a:lnTo>
                  <a:lnTo>
                    <a:pt x="270" y="49"/>
                  </a:lnTo>
                  <a:lnTo>
                    <a:pt x="284" y="29"/>
                  </a:lnTo>
                  <a:lnTo>
                    <a:pt x="302" y="12"/>
                  </a:lnTo>
                  <a:lnTo>
                    <a:pt x="326" y="0"/>
                  </a:lnTo>
                  <a:lnTo>
                    <a:pt x="347" y="3"/>
                  </a:lnTo>
                  <a:lnTo>
                    <a:pt x="369" y="5"/>
                  </a:lnTo>
                  <a:lnTo>
                    <a:pt x="389" y="5"/>
                  </a:lnTo>
                  <a:lnTo>
                    <a:pt x="411" y="5"/>
                  </a:lnTo>
                  <a:lnTo>
                    <a:pt x="432" y="7"/>
                  </a:lnTo>
                  <a:lnTo>
                    <a:pt x="452" y="5"/>
                  </a:lnTo>
                  <a:lnTo>
                    <a:pt x="474" y="5"/>
                  </a:lnTo>
                  <a:lnTo>
                    <a:pt x="496" y="5"/>
                  </a:lnTo>
                  <a:lnTo>
                    <a:pt x="516" y="5"/>
                  </a:lnTo>
                  <a:lnTo>
                    <a:pt x="537" y="5"/>
                  </a:lnTo>
                  <a:lnTo>
                    <a:pt x="557" y="7"/>
                  </a:lnTo>
                  <a:lnTo>
                    <a:pt x="579" y="9"/>
                  </a:lnTo>
                  <a:lnTo>
                    <a:pt x="599" y="12"/>
                  </a:lnTo>
                  <a:lnTo>
                    <a:pt x="619" y="16"/>
                  </a:lnTo>
                  <a:lnTo>
                    <a:pt x="640" y="21"/>
                  </a:lnTo>
                  <a:lnTo>
                    <a:pt x="660" y="29"/>
                  </a:lnTo>
                  <a:close/>
                </a:path>
              </a:pathLst>
            </a:custGeom>
            <a:solidFill>
              <a:srgbClr val="E2BF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19" name="Freeform 67">
              <a:extLst>
                <a:ext uri="{FF2B5EF4-FFF2-40B4-BE49-F238E27FC236}">
                  <a16:creationId xmlns:a16="http://schemas.microsoft.com/office/drawing/2014/main" id="{16A19D3F-ECFA-E312-B765-40B809BF63D6}"/>
                </a:ext>
              </a:extLst>
            </p:cNvPr>
            <p:cNvSpPr>
              <a:spLocks/>
            </p:cNvSpPr>
            <p:nvPr/>
          </p:nvSpPr>
          <p:spPr bwMode="auto">
            <a:xfrm>
              <a:off x="4262" y="2609"/>
              <a:ext cx="75" cy="151"/>
            </a:xfrm>
            <a:custGeom>
              <a:avLst/>
              <a:gdLst>
                <a:gd name="T0" fmla="*/ 150 w 150"/>
                <a:gd name="T1" fmla="*/ 116 h 300"/>
                <a:gd name="T2" fmla="*/ 148 w 150"/>
                <a:gd name="T3" fmla="*/ 141 h 300"/>
                <a:gd name="T4" fmla="*/ 142 w 150"/>
                <a:gd name="T5" fmla="*/ 164 h 300"/>
                <a:gd name="T6" fmla="*/ 135 w 150"/>
                <a:gd name="T7" fmla="*/ 188 h 300"/>
                <a:gd name="T8" fmla="*/ 126 w 150"/>
                <a:gd name="T9" fmla="*/ 210 h 300"/>
                <a:gd name="T10" fmla="*/ 115 w 150"/>
                <a:gd name="T11" fmla="*/ 233 h 300"/>
                <a:gd name="T12" fmla="*/ 106 w 150"/>
                <a:gd name="T13" fmla="*/ 255 h 300"/>
                <a:gd name="T14" fmla="*/ 97 w 150"/>
                <a:gd name="T15" fmla="*/ 277 h 300"/>
                <a:gd name="T16" fmla="*/ 90 w 150"/>
                <a:gd name="T17" fmla="*/ 300 h 300"/>
                <a:gd name="T18" fmla="*/ 68 w 150"/>
                <a:gd name="T19" fmla="*/ 300 h 300"/>
                <a:gd name="T20" fmla="*/ 74 w 150"/>
                <a:gd name="T21" fmla="*/ 280 h 300"/>
                <a:gd name="T22" fmla="*/ 72 w 150"/>
                <a:gd name="T23" fmla="*/ 264 h 300"/>
                <a:gd name="T24" fmla="*/ 65 w 150"/>
                <a:gd name="T25" fmla="*/ 248 h 300"/>
                <a:gd name="T26" fmla="*/ 48 w 150"/>
                <a:gd name="T27" fmla="*/ 233 h 300"/>
                <a:gd name="T28" fmla="*/ 25 w 150"/>
                <a:gd name="T29" fmla="*/ 221 h 300"/>
                <a:gd name="T30" fmla="*/ 36 w 150"/>
                <a:gd name="T31" fmla="*/ 217 h 300"/>
                <a:gd name="T32" fmla="*/ 48 w 150"/>
                <a:gd name="T33" fmla="*/ 215 h 300"/>
                <a:gd name="T34" fmla="*/ 63 w 150"/>
                <a:gd name="T35" fmla="*/ 213 h 300"/>
                <a:gd name="T36" fmla="*/ 79 w 150"/>
                <a:gd name="T37" fmla="*/ 211 h 300"/>
                <a:gd name="T38" fmla="*/ 94 w 150"/>
                <a:gd name="T39" fmla="*/ 210 h 300"/>
                <a:gd name="T40" fmla="*/ 106 w 150"/>
                <a:gd name="T41" fmla="*/ 204 h 300"/>
                <a:gd name="T42" fmla="*/ 115 w 150"/>
                <a:gd name="T43" fmla="*/ 195 h 300"/>
                <a:gd name="T44" fmla="*/ 123 w 150"/>
                <a:gd name="T45" fmla="*/ 181 h 300"/>
                <a:gd name="T46" fmla="*/ 126 w 150"/>
                <a:gd name="T47" fmla="*/ 161 h 300"/>
                <a:gd name="T48" fmla="*/ 124 w 150"/>
                <a:gd name="T49" fmla="*/ 141 h 300"/>
                <a:gd name="T50" fmla="*/ 115 w 150"/>
                <a:gd name="T51" fmla="*/ 123 h 300"/>
                <a:gd name="T52" fmla="*/ 101 w 150"/>
                <a:gd name="T53" fmla="*/ 110 h 300"/>
                <a:gd name="T54" fmla="*/ 83 w 150"/>
                <a:gd name="T55" fmla="*/ 112 h 300"/>
                <a:gd name="T56" fmla="*/ 72 w 150"/>
                <a:gd name="T57" fmla="*/ 108 h 300"/>
                <a:gd name="T58" fmla="*/ 63 w 150"/>
                <a:gd name="T59" fmla="*/ 101 h 300"/>
                <a:gd name="T60" fmla="*/ 57 w 150"/>
                <a:gd name="T61" fmla="*/ 90 h 300"/>
                <a:gd name="T62" fmla="*/ 52 w 150"/>
                <a:gd name="T63" fmla="*/ 78 h 300"/>
                <a:gd name="T64" fmla="*/ 47 w 150"/>
                <a:gd name="T65" fmla="*/ 67 h 300"/>
                <a:gd name="T66" fmla="*/ 38 w 150"/>
                <a:gd name="T67" fmla="*/ 56 h 300"/>
                <a:gd name="T68" fmla="*/ 23 w 150"/>
                <a:gd name="T69" fmla="*/ 49 h 300"/>
                <a:gd name="T70" fmla="*/ 0 w 150"/>
                <a:gd name="T71" fmla="*/ 43 h 300"/>
                <a:gd name="T72" fmla="*/ 23 w 150"/>
                <a:gd name="T73" fmla="*/ 0 h 300"/>
                <a:gd name="T74" fmla="*/ 43 w 150"/>
                <a:gd name="T75" fmla="*/ 7 h 300"/>
                <a:gd name="T76" fmla="*/ 65 w 150"/>
                <a:gd name="T77" fmla="*/ 14 h 300"/>
                <a:gd name="T78" fmla="*/ 85 w 150"/>
                <a:gd name="T79" fmla="*/ 27 h 300"/>
                <a:gd name="T80" fmla="*/ 103 w 150"/>
                <a:gd name="T81" fmla="*/ 40 h 300"/>
                <a:gd name="T82" fmla="*/ 121 w 150"/>
                <a:gd name="T83" fmla="*/ 54 h 300"/>
                <a:gd name="T84" fmla="*/ 133 w 150"/>
                <a:gd name="T85" fmla="*/ 72 h 300"/>
                <a:gd name="T86" fmla="*/ 144 w 150"/>
                <a:gd name="T87" fmla="*/ 94 h 300"/>
                <a:gd name="T88" fmla="*/ 150 w 150"/>
                <a:gd name="T89" fmla="*/ 116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0" h="300">
                  <a:moveTo>
                    <a:pt x="150" y="116"/>
                  </a:moveTo>
                  <a:lnTo>
                    <a:pt x="148" y="141"/>
                  </a:lnTo>
                  <a:lnTo>
                    <a:pt x="142" y="164"/>
                  </a:lnTo>
                  <a:lnTo>
                    <a:pt x="135" y="188"/>
                  </a:lnTo>
                  <a:lnTo>
                    <a:pt x="126" y="210"/>
                  </a:lnTo>
                  <a:lnTo>
                    <a:pt x="115" y="233"/>
                  </a:lnTo>
                  <a:lnTo>
                    <a:pt x="106" y="255"/>
                  </a:lnTo>
                  <a:lnTo>
                    <a:pt x="97" y="277"/>
                  </a:lnTo>
                  <a:lnTo>
                    <a:pt x="90" y="300"/>
                  </a:lnTo>
                  <a:lnTo>
                    <a:pt x="68" y="300"/>
                  </a:lnTo>
                  <a:lnTo>
                    <a:pt x="74" y="280"/>
                  </a:lnTo>
                  <a:lnTo>
                    <a:pt x="72" y="264"/>
                  </a:lnTo>
                  <a:lnTo>
                    <a:pt x="65" y="248"/>
                  </a:lnTo>
                  <a:lnTo>
                    <a:pt x="48" y="233"/>
                  </a:lnTo>
                  <a:lnTo>
                    <a:pt x="25" y="221"/>
                  </a:lnTo>
                  <a:lnTo>
                    <a:pt x="36" y="217"/>
                  </a:lnTo>
                  <a:lnTo>
                    <a:pt x="48" y="215"/>
                  </a:lnTo>
                  <a:lnTo>
                    <a:pt x="63" y="213"/>
                  </a:lnTo>
                  <a:lnTo>
                    <a:pt x="79" y="211"/>
                  </a:lnTo>
                  <a:lnTo>
                    <a:pt x="94" y="210"/>
                  </a:lnTo>
                  <a:lnTo>
                    <a:pt x="106" y="204"/>
                  </a:lnTo>
                  <a:lnTo>
                    <a:pt x="115" y="195"/>
                  </a:lnTo>
                  <a:lnTo>
                    <a:pt x="123" y="181"/>
                  </a:lnTo>
                  <a:lnTo>
                    <a:pt x="126" y="161"/>
                  </a:lnTo>
                  <a:lnTo>
                    <a:pt x="124" y="141"/>
                  </a:lnTo>
                  <a:lnTo>
                    <a:pt x="115" y="123"/>
                  </a:lnTo>
                  <a:lnTo>
                    <a:pt x="101" y="110"/>
                  </a:lnTo>
                  <a:lnTo>
                    <a:pt x="83" y="112"/>
                  </a:lnTo>
                  <a:lnTo>
                    <a:pt x="72" y="108"/>
                  </a:lnTo>
                  <a:lnTo>
                    <a:pt x="63" y="101"/>
                  </a:lnTo>
                  <a:lnTo>
                    <a:pt x="57" y="90"/>
                  </a:lnTo>
                  <a:lnTo>
                    <a:pt x="52" y="78"/>
                  </a:lnTo>
                  <a:lnTo>
                    <a:pt x="47" y="67"/>
                  </a:lnTo>
                  <a:lnTo>
                    <a:pt x="38" y="56"/>
                  </a:lnTo>
                  <a:lnTo>
                    <a:pt x="23" y="49"/>
                  </a:lnTo>
                  <a:lnTo>
                    <a:pt x="0" y="43"/>
                  </a:lnTo>
                  <a:lnTo>
                    <a:pt x="23" y="0"/>
                  </a:lnTo>
                  <a:lnTo>
                    <a:pt x="43" y="7"/>
                  </a:lnTo>
                  <a:lnTo>
                    <a:pt x="65" y="14"/>
                  </a:lnTo>
                  <a:lnTo>
                    <a:pt x="85" y="27"/>
                  </a:lnTo>
                  <a:lnTo>
                    <a:pt x="103" y="40"/>
                  </a:lnTo>
                  <a:lnTo>
                    <a:pt x="121" y="54"/>
                  </a:lnTo>
                  <a:lnTo>
                    <a:pt x="133" y="72"/>
                  </a:lnTo>
                  <a:lnTo>
                    <a:pt x="144" y="94"/>
                  </a:lnTo>
                  <a:lnTo>
                    <a:pt x="150" y="116"/>
                  </a:lnTo>
                  <a:close/>
                </a:path>
              </a:pathLst>
            </a:custGeom>
            <a:solidFill>
              <a:srgbClr val="E2BF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20" name="Freeform 68">
              <a:extLst>
                <a:ext uri="{FF2B5EF4-FFF2-40B4-BE49-F238E27FC236}">
                  <a16:creationId xmlns:a16="http://schemas.microsoft.com/office/drawing/2014/main" id="{D4C7AD5A-FEF1-CB0A-4619-D200B812D7BA}"/>
                </a:ext>
              </a:extLst>
            </p:cNvPr>
            <p:cNvSpPr>
              <a:spLocks/>
            </p:cNvSpPr>
            <p:nvPr/>
          </p:nvSpPr>
          <p:spPr bwMode="auto">
            <a:xfrm>
              <a:off x="3911" y="2622"/>
              <a:ext cx="22" cy="19"/>
            </a:xfrm>
            <a:custGeom>
              <a:avLst/>
              <a:gdLst>
                <a:gd name="T0" fmla="*/ 44 w 44"/>
                <a:gd name="T1" fmla="*/ 18 h 38"/>
                <a:gd name="T2" fmla="*/ 35 w 44"/>
                <a:gd name="T3" fmla="*/ 22 h 38"/>
                <a:gd name="T4" fmla="*/ 26 w 44"/>
                <a:gd name="T5" fmla="*/ 26 h 38"/>
                <a:gd name="T6" fmla="*/ 15 w 44"/>
                <a:gd name="T7" fmla="*/ 29 h 38"/>
                <a:gd name="T8" fmla="*/ 6 w 44"/>
                <a:gd name="T9" fmla="*/ 38 h 38"/>
                <a:gd name="T10" fmla="*/ 0 w 44"/>
                <a:gd name="T11" fmla="*/ 31 h 38"/>
                <a:gd name="T12" fmla="*/ 2 w 44"/>
                <a:gd name="T13" fmla="*/ 24 h 38"/>
                <a:gd name="T14" fmla="*/ 6 w 44"/>
                <a:gd name="T15" fmla="*/ 17 h 38"/>
                <a:gd name="T16" fmla="*/ 7 w 44"/>
                <a:gd name="T17" fmla="*/ 9 h 38"/>
                <a:gd name="T18" fmla="*/ 18 w 44"/>
                <a:gd name="T19" fmla="*/ 2 h 38"/>
                <a:gd name="T20" fmla="*/ 31 w 44"/>
                <a:gd name="T21" fmla="*/ 0 h 38"/>
                <a:gd name="T22" fmla="*/ 42 w 44"/>
                <a:gd name="T23" fmla="*/ 6 h 38"/>
                <a:gd name="T24" fmla="*/ 44 w 44"/>
                <a:gd name="T25" fmla="*/ 1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38">
                  <a:moveTo>
                    <a:pt x="44" y="18"/>
                  </a:moveTo>
                  <a:lnTo>
                    <a:pt x="35" y="22"/>
                  </a:lnTo>
                  <a:lnTo>
                    <a:pt x="26" y="26"/>
                  </a:lnTo>
                  <a:lnTo>
                    <a:pt x="15" y="29"/>
                  </a:lnTo>
                  <a:lnTo>
                    <a:pt x="6" y="38"/>
                  </a:lnTo>
                  <a:lnTo>
                    <a:pt x="0" y="31"/>
                  </a:lnTo>
                  <a:lnTo>
                    <a:pt x="2" y="24"/>
                  </a:lnTo>
                  <a:lnTo>
                    <a:pt x="6" y="17"/>
                  </a:lnTo>
                  <a:lnTo>
                    <a:pt x="7" y="9"/>
                  </a:lnTo>
                  <a:lnTo>
                    <a:pt x="18" y="2"/>
                  </a:lnTo>
                  <a:lnTo>
                    <a:pt x="31" y="0"/>
                  </a:lnTo>
                  <a:lnTo>
                    <a:pt x="42" y="6"/>
                  </a:lnTo>
                  <a:lnTo>
                    <a:pt x="44"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21" name="Freeform 69">
              <a:extLst>
                <a:ext uri="{FF2B5EF4-FFF2-40B4-BE49-F238E27FC236}">
                  <a16:creationId xmlns:a16="http://schemas.microsoft.com/office/drawing/2014/main" id="{96F38B71-A354-82F4-FCB6-0C9D259181F2}"/>
                </a:ext>
              </a:extLst>
            </p:cNvPr>
            <p:cNvSpPr>
              <a:spLocks/>
            </p:cNvSpPr>
            <p:nvPr/>
          </p:nvSpPr>
          <p:spPr bwMode="auto">
            <a:xfrm>
              <a:off x="3925" y="2662"/>
              <a:ext cx="17" cy="19"/>
            </a:xfrm>
            <a:custGeom>
              <a:avLst/>
              <a:gdLst>
                <a:gd name="T0" fmla="*/ 35 w 35"/>
                <a:gd name="T1" fmla="*/ 16 h 38"/>
                <a:gd name="T2" fmla="*/ 24 w 35"/>
                <a:gd name="T3" fmla="*/ 22 h 38"/>
                <a:gd name="T4" fmla="*/ 17 w 35"/>
                <a:gd name="T5" fmla="*/ 31 h 38"/>
                <a:gd name="T6" fmla="*/ 9 w 35"/>
                <a:gd name="T7" fmla="*/ 38 h 38"/>
                <a:gd name="T8" fmla="*/ 0 w 35"/>
                <a:gd name="T9" fmla="*/ 31 h 38"/>
                <a:gd name="T10" fmla="*/ 0 w 35"/>
                <a:gd name="T11" fmla="*/ 22 h 38"/>
                <a:gd name="T12" fmla="*/ 2 w 35"/>
                <a:gd name="T13" fmla="*/ 14 h 38"/>
                <a:gd name="T14" fmla="*/ 8 w 35"/>
                <a:gd name="T15" fmla="*/ 9 h 38"/>
                <a:gd name="T16" fmla="*/ 15 w 35"/>
                <a:gd name="T17" fmla="*/ 3 h 38"/>
                <a:gd name="T18" fmla="*/ 22 w 35"/>
                <a:gd name="T19" fmla="*/ 0 h 38"/>
                <a:gd name="T20" fmla="*/ 31 w 35"/>
                <a:gd name="T21" fmla="*/ 2 h 38"/>
                <a:gd name="T22" fmla="*/ 35 w 35"/>
                <a:gd name="T23" fmla="*/ 7 h 38"/>
                <a:gd name="T24" fmla="*/ 35 w 35"/>
                <a:gd name="T25"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38">
                  <a:moveTo>
                    <a:pt x="35" y="16"/>
                  </a:moveTo>
                  <a:lnTo>
                    <a:pt x="24" y="22"/>
                  </a:lnTo>
                  <a:lnTo>
                    <a:pt x="17" y="31"/>
                  </a:lnTo>
                  <a:lnTo>
                    <a:pt x="9" y="38"/>
                  </a:lnTo>
                  <a:lnTo>
                    <a:pt x="0" y="31"/>
                  </a:lnTo>
                  <a:lnTo>
                    <a:pt x="0" y="22"/>
                  </a:lnTo>
                  <a:lnTo>
                    <a:pt x="2" y="14"/>
                  </a:lnTo>
                  <a:lnTo>
                    <a:pt x="8" y="9"/>
                  </a:lnTo>
                  <a:lnTo>
                    <a:pt x="15" y="3"/>
                  </a:lnTo>
                  <a:lnTo>
                    <a:pt x="22" y="0"/>
                  </a:lnTo>
                  <a:lnTo>
                    <a:pt x="31" y="2"/>
                  </a:lnTo>
                  <a:lnTo>
                    <a:pt x="35" y="7"/>
                  </a:lnTo>
                  <a:lnTo>
                    <a:pt x="35"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22" name="Freeform 70">
              <a:extLst>
                <a:ext uri="{FF2B5EF4-FFF2-40B4-BE49-F238E27FC236}">
                  <a16:creationId xmlns:a16="http://schemas.microsoft.com/office/drawing/2014/main" id="{931FBAAF-C71B-E1B6-A430-09E3DDB38800}"/>
                </a:ext>
              </a:extLst>
            </p:cNvPr>
            <p:cNvSpPr>
              <a:spLocks/>
            </p:cNvSpPr>
            <p:nvPr/>
          </p:nvSpPr>
          <p:spPr bwMode="auto">
            <a:xfrm>
              <a:off x="4062" y="2703"/>
              <a:ext cx="71" cy="69"/>
            </a:xfrm>
            <a:custGeom>
              <a:avLst/>
              <a:gdLst>
                <a:gd name="T0" fmla="*/ 143 w 143"/>
                <a:gd name="T1" fmla="*/ 62 h 139"/>
                <a:gd name="T2" fmla="*/ 130 w 143"/>
                <a:gd name="T3" fmla="*/ 80 h 139"/>
                <a:gd name="T4" fmla="*/ 119 w 143"/>
                <a:gd name="T5" fmla="*/ 100 h 139"/>
                <a:gd name="T6" fmla="*/ 114 w 143"/>
                <a:gd name="T7" fmla="*/ 120 h 139"/>
                <a:gd name="T8" fmla="*/ 118 w 143"/>
                <a:gd name="T9" fmla="*/ 139 h 139"/>
                <a:gd name="T10" fmla="*/ 6 w 143"/>
                <a:gd name="T11" fmla="*/ 100 h 139"/>
                <a:gd name="T12" fmla="*/ 7 w 143"/>
                <a:gd name="T13" fmla="*/ 96 h 139"/>
                <a:gd name="T14" fmla="*/ 7 w 143"/>
                <a:gd name="T15" fmla="*/ 91 h 139"/>
                <a:gd name="T16" fmla="*/ 6 w 143"/>
                <a:gd name="T17" fmla="*/ 85 h 139"/>
                <a:gd name="T18" fmla="*/ 0 w 143"/>
                <a:gd name="T19" fmla="*/ 80 h 139"/>
                <a:gd name="T20" fmla="*/ 16 w 143"/>
                <a:gd name="T21" fmla="*/ 74 h 139"/>
                <a:gd name="T22" fmla="*/ 34 w 143"/>
                <a:gd name="T23" fmla="*/ 69 h 139"/>
                <a:gd name="T24" fmla="*/ 54 w 143"/>
                <a:gd name="T25" fmla="*/ 62 h 139"/>
                <a:gd name="T26" fmla="*/ 72 w 143"/>
                <a:gd name="T27" fmla="*/ 53 h 139"/>
                <a:gd name="T28" fmla="*/ 90 w 143"/>
                <a:gd name="T29" fmla="*/ 44 h 139"/>
                <a:gd name="T30" fmla="*/ 109 w 143"/>
                <a:gd name="T31" fmla="*/ 31 h 139"/>
                <a:gd name="T32" fmla="*/ 123 w 143"/>
                <a:gd name="T33" fmla="*/ 16 h 139"/>
                <a:gd name="T34" fmla="*/ 134 w 143"/>
                <a:gd name="T35" fmla="*/ 0 h 139"/>
                <a:gd name="T36" fmla="*/ 143 w 143"/>
                <a:gd name="T37" fmla="*/ 6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3" h="139">
                  <a:moveTo>
                    <a:pt x="143" y="62"/>
                  </a:moveTo>
                  <a:lnTo>
                    <a:pt x="130" y="80"/>
                  </a:lnTo>
                  <a:lnTo>
                    <a:pt x="119" y="100"/>
                  </a:lnTo>
                  <a:lnTo>
                    <a:pt x="114" y="120"/>
                  </a:lnTo>
                  <a:lnTo>
                    <a:pt x="118" y="139"/>
                  </a:lnTo>
                  <a:lnTo>
                    <a:pt x="6" y="100"/>
                  </a:lnTo>
                  <a:lnTo>
                    <a:pt x="7" y="96"/>
                  </a:lnTo>
                  <a:lnTo>
                    <a:pt x="7" y="91"/>
                  </a:lnTo>
                  <a:lnTo>
                    <a:pt x="6" y="85"/>
                  </a:lnTo>
                  <a:lnTo>
                    <a:pt x="0" y="80"/>
                  </a:lnTo>
                  <a:lnTo>
                    <a:pt x="16" y="74"/>
                  </a:lnTo>
                  <a:lnTo>
                    <a:pt x="34" y="69"/>
                  </a:lnTo>
                  <a:lnTo>
                    <a:pt x="54" y="62"/>
                  </a:lnTo>
                  <a:lnTo>
                    <a:pt x="72" y="53"/>
                  </a:lnTo>
                  <a:lnTo>
                    <a:pt x="90" y="44"/>
                  </a:lnTo>
                  <a:lnTo>
                    <a:pt x="109" y="31"/>
                  </a:lnTo>
                  <a:lnTo>
                    <a:pt x="123" y="16"/>
                  </a:lnTo>
                  <a:lnTo>
                    <a:pt x="134" y="0"/>
                  </a:lnTo>
                  <a:lnTo>
                    <a:pt x="143" y="6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23" name="Freeform 71">
              <a:extLst>
                <a:ext uri="{FF2B5EF4-FFF2-40B4-BE49-F238E27FC236}">
                  <a16:creationId xmlns:a16="http://schemas.microsoft.com/office/drawing/2014/main" id="{D60BAE5B-EBB7-0095-1189-96A9CC9490E5}"/>
                </a:ext>
              </a:extLst>
            </p:cNvPr>
            <p:cNvSpPr>
              <a:spLocks/>
            </p:cNvSpPr>
            <p:nvPr/>
          </p:nvSpPr>
          <p:spPr bwMode="auto">
            <a:xfrm>
              <a:off x="3943" y="2713"/>
              <a:ext cx="14" cy="18"/>
            </a:xfrm>
            <a:custGeom>
              <a:avLst/>
              <a:gdLst>
                <a:gd name="T0" fmla="*/ 29 w 29"/>
                <a:gd name="T1" fmla="*/ 2 h 36"/>
                <a:gd name="T2" fmla="*/ 28 w 29"/>
                <a:gd name="T3" fmla="*/ 13 h 36"/>
                <a:gd name="T4" fmla="*/ 20 w 29"/>
                <a:gd name="T5" fmla="*/ 20 h 36"/>
                <a:gd name="T6" fmla="*/ 13 w 29"/>
                <a:gd name="T7" fmla="*/ 27 h 36"/>
                <a:gd name="T8" fmla="*/ 6 w 29"/>
                <a:gd name="T9" fmla="*/ 36 h 36"/>
                <a:gd name="T10" fmla="*/ 0 w 29"/>
                <a:gd name="T11" fmla="*/ 29 h 36"/>
                <a:gd name="T12" fmla="*/ 0 w 29"/>
                <a:gd name="T13" fmla="*/ 20 h 36"/>
                <a:gd name="T14" fmla="*/ 2 w 29"/>
                <a:gd name="T15" fmla="*/ 13 h 36"/>
                <a:gd name="T16" fmla="*/ 6 w 29"/>
                <a:gd name="T17" fmla="*/ 4 h 36"/>
                <a:gd name="T18" fmla="*/ 11 w 29"/>
                <a:gd name="T19" fmla="*/ 2 h 36"/>
                <a:gd name="T20" fmla="*/ 19 w 29"/>
                <a:gd name="T21" fmla="*/ 0 h 36"/>
                <a:gd name="T22" fmla="*/ 24 w 29"/>
                <a:gd name="T23" fmla="*/ 0 h 36"/>
                <a:gd name="T24" fmla="*/ 29 w 29"/>
                <a:gd name="T25" fmla="*/ 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36">
                  <a:moveTo>
                    <a:pt x="29" y="2"/>
                  </a:moveTo>
                  <a:lnTo>
                    <a:pt x="28" y="13"/>
                  </a:lnTo>
                  <a:lnTo>
                    <a:pt x="20" y="20"/>
                  </a:lnTo>
                  <a:lnTo>
                    <a:pt x="13" y="27"/>
                  </a:lnTo>
                  <a:lnTo>
                    <a:pt x="6" y="36"/>
                  </a:lnTo>
                  <a:lnTo>
                    <a:pt x="0" y="29"/>
                  </a:lnTo>
                  <a:lnTo>
                    <a:pt x="0" y="20"/>
                  </a:lnTo>
                  <a:lnTo>
                    <a:pt x="2" y="13"/>
                  </a:lnTo>
                  <a:lnTo>
                    <a:pt x="6" y="4"/>
                  </a:lnTo>
                  <a:lnTo>
                    <a:pt x="11" y="2"/>
                  </a:lnTo>
                  <a:lnTo>
                    <a:pt x="19" y="0"/>
                  </a:lnTo>
                  <a:lnTo>
                    <a:pt x="24" y="0"/>
                  </a:lnTo>
                  <a:lnTo>
                    <a:pt x="29"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24" name="Freeform 72">
              <a:extLst>
                <a:ext uri="{FF2B5EF4-FFF2-40B4-BE49-F238E27FC236}">
                  <a16:creationId xmlns:a16="http://schemas.microsoft.com/office/drawing/2014/main" id="{2F426ED4-2D20-E7A4-4288-C8A12890F007}"/>
                </a:ext>
              </a:extLst>
            </p:cNvPr>
            <p:cNvSpPr>
              <a:spLocks/>
            </p:cNvSpPr>
            <p:nvPr/>
          </p:nvSpPr>
          <p:spPr bwMode="auto">
            <a:xfrm>
              <a:off x="3987" y="2750"/>
              <a:ext cx="129" cy="45"/>
            </a:xfrm>
            <a:custGeom>
              <a:avLst/>
              <a:gdLst>
                <a:gd name="T0" fmla="*/ 134 w 259"/>
                <a:gd name="T1" fmla="*/ 0 h 91"/>
                <a:gd name="T2" fmla="*/ 132 w 259"/>
                <a:gd name="T3" fmla="*/ 15 h 91"/>
                <a:gd name="T4" fmla="*/ 130 w 259"/>
                <a:gd name="T5" fmla="*/ 31 h 91"/>
                <a:gd name="T6" fmla="*/ 132 w 259"/>
                <a:gd name="T7" fmla="*/ 45 h 91"/>
                <a:gd name="T8" fmla="*/ 139 w 259"/>
                <a:gd name="T9" fmla="*/ 56 h 91"/>
                <a:gd name="T10" fmla="*/ 141 w 259"/>
                <a:gd name="T11" fmla="*/ 60 h 91"/>
                <a:gd name="T12" fmla="*/ 145 w 259"/>
                <a:gd name="T13" fmla="*/ 62 h 91"/>
                <a:gd name="T14" fmla="*/ 146 w 259"/>
                <a:gd name="T15" fmla="*/ 64 h 91"/>
                <a:gd name="T16" fmla="*/ 150 w 259"/>
                <a:gd name="T17" fmla="*/ 62 h 91"/>
                <a:gd name="T18" fmla="*/ 156 w 259"/>
                <a:gd name="T19" fmla="*/ 58 h 91"/>
                <a:gd name="T20" fmla="*/ 157 w 259"/>
                <a:gd name="T21" fmla="*/ 51 h 91"/>
                <a:gd name="T22" fmla="*/ 156 w 259"/>
                <a:gd name="T23" fmla="*/ 44 h 91"/>
                <a:gd name="T24" fmla="*/ 154 w 259"/>
                <a:gd name="T25" fmla="*/ 38 h 91"/>
                <a:gd name="T26" fmla="*/ 168 w 259"/>
                <a:gd name="T27" fmla="*/ 42 h 91"/>
                <a:gd name="T28" fmla="*/ 181 w 259"/>
                <a:gd name="T29" fmla="*/ 44 h 91"/>
                <a:gd name="T30" fmla="*/ 195 w 259"/>
                <a:gd name="T31" fmla="*/ 47 h 91"/>
                <a:gd name="T32" fmla="*/ 208 w 259"/>
                <a:gd name="T33" fmla="*/ 51 h 91"/>
                <a:gd name="T34" fmla="*/ 221 w 259"/>
                <a:gd name="T35" fmla="*/ 54 h 91"/>
                <a:gd name="T36" fmla="*/ 235 w 259"/>
                <a:gd name="T37" fmla="*/ 60 h 91"/>
                <a:gd name="T38" fmla="*/ 246 w 259"/>
                <a:gd name="T39" fmla="*/ 67 h 91"/>
                <a:gd name="T40" fmla="*/ 259 w 259"/>
                <a:gd name="T41" fmla="*/ 74 h 91"/>
                <a:gd name="T42" fmla="*/ 226 w 259"/>
                <a:gd name="T43" fmla="*/ 85 h 91"/>
                <a:gd name="T44" fmla="*/ 193 w 259"/>
                <a:gd name="T45" fmla="*/ 91 h 91"/>
                <a:gd name="T46" fmla="*/ 161 w 259"/>
                <a:gd name="T47" fmla="*/ 91 h 91"/>
                <a:gd name="T48" fmla="*/ 130 w 259"/>
                <a:gd name="T49" fmla="*/ 85 h 91"/>
                <a:gd name="T50" fmla="*/ 98 w 259"/>
                <a:gd name="T51" fmla="*/ 80 h 91"/>
                <a:gd name="T52" fmla="*/ 65 w 259"/>
                <a:gd name="T53" fmla="*/ 71 h 91"/>
                <a:gd name="T54" fmla="*/ 33 w 259"/>
                <a:gd name="T55" fmla="*/ 62 h 91"/>
                <a:gd name="T56" fmla="*/ 0 w 259"/>
                <a:gd name="T57" fmla="*/ 54 h 91"/>
                <a:gd name="T58" fmla="*/ 18 w 259"/>
                <a:gd name="T59" fmla="*/ 51 h 91"/>
                <a:gd name="T60" fmla="*/ 34 w 259"/>
                <a:gd name="T61" fmla="*/ 45 h 91"/>
                <a:gd name="T62" fmla="*/ 51 w 259"/>
                <a:gd name="T63" fmla="*/ 38 h 91"/>
                <a:gd name="T64" fmla="*/ 67 w 259"/>
                <a:gd name="T65" fmla="*/ 31 h 91"/>
                <a:gd name="T66" fmla="*/ 83 w 259"/>
                <a:gd name="T67" fmla="*/ 24 h 91"/>
                <a:gd name="T68" fmla="*/ 101 w 259"/>
                <a:gd name="T69" fmla="*/ 15 h 91"/>
                <a:gd name="T70" fmla="*/ 118 w 259"/>
                <a:gd name="T71" fmla="*/ 7 h 91"/>
                <a:gd name="T72" fmla="*/ 134 w 259"/>
                <a:gd name="T73"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9" h="91">
                  <a:moveTo>
                    <a:pt x="134" y="0"/>
                  </a:moveTo>
                  <a:lnTo>
                    <a:pt x="132" y="15"/>
                  </a:lnTo>
                  <a:lnTo>
                    <a:pt x="130" y="31"/>
                  </a:lnTo>
                  <a:lnTo>
                    <a:pt x="132" y="45"/>
                  </a:lnTo>
                  <a:lnTo>
                    <a:pt x="139" y="56"/>
                  </a:lnTo>
                  <a:lnTo>
                    <a:pt x="141" y="60"/>
                  </a:lnTo>
                  <a:lnTo>
                    <a:pt x="145" y="62"/>
                  </a:lnTo>
                  <a:lnTo>
                    <a:pt x="146" y="64"/>
                  </a:lnTo>
                  <a:lnTo>
                    <a:pt x="150" y="62"/>
                  </a:lnTo>
                  <a:lnTo>
                    <a:pt x="156" y="58"/>
                  </a:lnTo>
                  <a:lnTo>
                    <a:pt x="157" y="51"/>
                  </a:lnTo>
                  <a:lnTo>
                    <a:pt x="156" y="44"/>
                  </a:lnTo>
                  <a:lnTo>
                    <a:pt x="154" y="38"/>
                  </a:lnTo>
                  <a:lnTo>
                    <a:pt x="168" y="42"/>
                  </a:lnTo>
                  <a:lnTo>
                    <a:pt x="181" y="44"/>
                  </a:lnTo>
                  <a:lnTo>
                    <a:pt x="195" y="47"/>
                  </a:lnTo>
                  <a:lnTo>
                    <a:pt x="208" y="51"/>
                  </a:lnTo>
                  <a:lnTo>
                    <a:pt x="221" y="54"/>
                  </a:lnTo>
                  <a:lnTo>
                    <a:pt x="235" y="60"/>
                  </a:lnTo>
                  <a:lnTo>
                    <a:pt x="246" y="67"/>
                  </a:lnTo>
                  <a:lnTo>
                    <a:pt x="259" y="74"/>
                  </a:lnTo>
                  <a:lnTo>
                    <a:pt x="226" y="85"/>
                  </a:lnTo>
                  <a:lnTo>
                    <a:pt x="193" y="91"/>
                  </a:lnTo>
                  <a:lnTo>
                    <a:pt x="161" y="91"/>
                  </a:lnTo>
                  <a:lnTo>
                    <a:pt x="130" y="85"/>
                  </a:lnTo>
                  <a:lnTo>
                    <a:pt x="98" y="80"/>
                  </a:lnTo>
                  <a:lnTo>
                    <a:pt x="65" y="71"/>
                  </a:lnTo>
                  <a:lnTo>
                    <a:pt x="33" y="62"/>
                  </a:lnTo>
                  <a:lnTo>
                    <a:pt x="0" y="54"/>
                  </a:lnTo>
                  <a:lnTo>
                    <a:pt x="18" y="51"/>
                  </a:lnTo>
                  <a:lnTo>
                    <a:pt x="34" y="45"/>
                  </a:lnTo>
                  <a:lnTo>
                    <a:pt x="51" y="38"/>
                  </a:lnTo>
                  <a:lnTo>
                    <a:pt x="67" y="31"/>
                  </a:lnTo>
                  <a:lnTo>
                    <a:pt x="83" y="24"/>
                  </a:lnTo>
                  <a:lnTo>
                    <a:pt x="101" y="15"/>
                  </a:lnTo>
                  <a:lnTo>
                    <a:pt x="118" y="7"/>
                  </a:lnTo>
                  <a:lnTo>
                    <a:pt x="13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25" name="Freeform 73">
              <a:extLst>
                <a:ext uri="{FF2B5EF4-FFF2-40B4-BE49-F238E27FC236}">
                  <a16:creationId xmlns:a16="http://schemas.microsoft.com/office/drawing/2014/main" id="{3BEFE2F9-53F3-EA13-E2CF-7284DCA80D07}"/>
                </a:ext>
              </a:extLst>
            </p:cNvPr>
            <p:cNvSpPr>
              <a:spLocks/>
            </p:cNvSpPr>
            <p:nvPr/>
          </p:nvSpPr>
          <p:spPr bwMode="auto">
            <a:xfrm>
              <a:off x="4215" y="2770"/>
              <a:ext cx="108" cy="30"/>
            </a:xfrm>
            <a:custGeom>
              <a:avLst/>
              <a:gdLst>
                <a:gd name="T0" fmla="*/ 217 w 217"/>
                <a:gd name="T1" fmla="*/ 32 h 59"/>
                <a:gd name="T2" fmla="*/ 193 w 217"/>
                <a:gd name="T3" fmla="*/ 34 h 59"/>
                <a:gd name="T4" fmla="*/ 168 w 217"/>
                <a:gd name="T5" fmla="*/ 38 h 59"/>
                <a:gd name="T6" fmla="*/ 144 w 217"/>
                <a:gd name="T7" fmla="*/ 41 h 59"/>
                <a:gd name="T8" fmla="*/ 121 w 217"/>
                <a:gd name="T9" fmla="*/ 47 h 59"/>
                <a:gd name="T10" fmla="*/ 97 w 217"/>
                <a:gd name="T11" fmla="*/ 52 h 59"/>
                <a:gd name="T12" fmla="*/ 74 w 217"/>
                <a:gd name="T13" fmla="*/ 56 h 59"/>
                <a:gd name="T14" fmla="*/ 50 w 217"/>
                <a:gd name="T15" fmla="*/ 58 h 59"/>
                <a:gd name="T16" fmla="*/ 27 w 217"/>
                <a:gd name="T17" fmla="*/ 59 h 59"/>
                <a:gd name="T18" fmla="*/ 23 w 217"/>
                <a:gd name="T19" fmla="*/ 52 h 59"/>
                <a:gd name="T20" fmla="*/ 16 w 217"/>
                <a:gd name="T21" fmla="*/ 49 h 59"/>
                <a:gd name="T22" fmla="*/ 9 w 217"/>
                <a:gd name="T23" fmla="*/ 47 h 59"/>
                <a:gd name="T24" fmla="*/ 0 w 217"/>
                <a:gd name="T25" fmla="*/ 47 h 59"/>
                <a:gd name="T26" fmla="*/ 20 w 217"/>
                <a:gd name="T27" fmla="*/ 45 h 59"/>
                <a:gd name="T28" fmla="*/ 38 w 217"/>
                <a:gd name="T29" fmla="*/ 41 h 59"/>
                <a:gd name="T30" fmla="*/ 56 w 217"/>
                <a:gd name="T31" fmla="*/ 36 h 59"/>
                <a:gd name="T32" fmla="*/ 72 w 217"/>
                <a:gd name="T33" fmla="*/ 29 h 59"/>
                <a:gd name="T34" fmla="*/ 90 w 217"/>
                <a:gd name="T35" fmla="*/ 20 h 59"/>
                <a:gd name="T36" fmla="*/ 106 w 217"/>
                <a:gd name="T37" fmla="*/ 12 h 59"/>
                <a:gd name="T38" fmla="*/ 124 w 217"/>
                <a:gd name="T39" fmla="*/ 5 h 59"/>
                <a:gd name="T40" fmla="*/ 144 w 217"/>
                <a:gd name="T41" fmla="*/ 0 h 59"/>
                <a:gd name="T42" fmla="*/ 155 w 217"/>
                <a:gd name="T43" fmla="*/ 2 h 59"/>
                <a:gd name="T44" fmla="*/ 166 w 217"/>
                <a:gd name="T45" fmla="*/ 2 h 59"/>
                <a:gd name="T46" fmla="*/ 177 w 217"/>
                <a:gd name="T47" fmla="*/ 3 h 59"/>
                <a:gd name="T48" fmla="*/ 188 w 217"/>
                <a:gd name="T49" fmla="*/ 7 h 59"/>
                <a:gd name="T50" fmla="*/ 197 w 217"/>
                <a:gd name="T51" fmla="*/ 11 h 59"/>
                <a:gd name="T52" fmla="*/ 206 w 217"/>
                <a:gd name="T53" fmla="*/ 16 h 59"/>
                <a:gd name="T54" fmla="*/ 211 w 217"/>
                <a:gd name="T55" fmla="*/ 23 h 59"/>
                <a:gd name="T56" fmla="*/ 217 w 217"/>
                <a:gd name="T57" fmla="*/ 3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17" h="59">
                  <a:moveTo>
                    <a:pt x="217" y="32"/>
                  </a:moveTo>
                  <a:lnTo>
                    <a:pt x="193" y="34"/>
                  </a:lnTo>
                  <a:lnTo>
                    <a:pt x="168" y="38"/>
                  </a:lnTo>
                  <a:lnTo>
                    <a:pt x="144" y="41"/>
                  </a:lnTo>
                  <a:lnTo>
                    <a:pt x="121" y="47"/>
                  </a:lnTo>
                  <a:lnTo>
                    <a:pt x="97" y="52"/>
                  </a:lnTo>
                  <a:lnTo>
                    <a:pt x="74" y="56"/>
                  </a:lnTo>
                  <a:lnTo>
                    <a:pt x="50" y="58"/>
                  </a:lnTo>
                  <a:lnTo>
                    <a:pt x="27" y="59"/>
                  </a:lnTo>
                  <a:lnTo>
                    <a:pt x="23" y="52"/>
                  </a:lnTo>
                  <a:lnTo>
                    <a:pt x="16" y="49"/>
                  </a:lnTo>
                  <a:lnTo>
                    <a:pt x="9" y="47"/>
                  </a:lnTo>
                  <a:lnTo>
                    <a:pt x="0" y="47"/>
                  </a:lnTo>
                  <a:lnTo>
                    <a:pt x="20" y="45"/>
                  </a:lnTo>
                  <a:lnTo>
                    <a:pt x="38" y="41"/>
                  </a:lnTo>
                  <a:lnTo>
                    <a:pt x="56" y="36"/>
                  </a:lnTo>
                  <a:lnTo>
                    <a:pt x="72" y="29"/>
                  </a:lnTo>
                  <a:lnTo>
                    <a:pt x="90" y="20"/>
                  </a:lnTo>
                  <a:lnTo>
                    <a:pt x="106" y="12"/>
                  </a:lnTo>
                  <a:lnTo>
                    <a:pt x="124" y="5"/>
                  </a:lnTo>
                  <a:lnTo>
                    <a:pt x="144" y="0"/>
                  </a:lnTo>
                  <a:lnTo>
                    <a:pt x="155" y="2"/>
                  </a:lnTo>
                  <a:lnTo>
                    <a:pt x="166" y="2"/>
                  </a:lnTo>
                  <a:lnTo>
                    <a:pt x="177" y="3"/>
                  </a:lnTo>
                  <a:lnTo>
                    <a:pt x="188" y="7"/>
                  </a:lnTo>
                  <a:lnTo>
                    <a:pt x="197" y="11"/>
                  </a:lnTo>
                  <a:lnTo>
                    <a:pt x="206" y="16"/>
                  </a:lnTo>
                  <a:lnTo>
                    <a:pt x="211" y="23"/>
                  </a:lnTo>
                  <a:lnTo>
                    <a:pt x="217"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26" name="Freeform 74">
              <a:extLst>
                <a:ext uri="{FF2B5EF4-FFF2-40B4-BE49-F238E27FC236}">
                  <a16:creationId xmlns:a16="http://schemas.microsoft.com/office/drawing/2014/main" id="{73013DDD-74AC-21C4-585B-3FEEAD5FC213}"/>
                </a:ext>
              </a:extLst>
            </p:cNvPr>
            <p:cNvSpPr>
              <a:spLocks/>
            </p:cNvSpPr>
            <p:nvPr/>
          </p:nvSpPr>
          <p:spPr bwMode="auto">
            <a:xfrm>
              <a:off x="4236" y="2804"/>
              <a:ext cx="66" cy="50"/>
            </a:xfrm>
            <a:custGeom>
              <a:avLst/>
              <a:gdLst>
                <a:gd name="T0" fmla="*/ 134 w 134"/>
                <a:gd name="T1" fmla="*/ 0 h 101"/>
                <a:gd name="T2" fmla="*/ 132 w 134"/>
                <a:gd name="T3" fmla="*/ 14 h 101"/>
                <a:gd name="T4" fmla="*/ 129 w 134"/>
                <a:gd name="T5" fmla="*/ 30 h 101"/>
                <a:gd name="T6" fmla="*/ 125 w 134"/>
                <a:gd name="T7" fmla="*/ 45 h 101"/>
                <a:gd name="T8" fmla="*/ 120 w 134"/>
                <a:gd name="T9" fmla="*/ 59 h 101"/>
                <a:gd name="T10" fmla="*/ 110 w 134"/>
                <a:gd name="T11" fmla="*/ 74 h 101"/>
                <a:gd name="T12" fmla="*/ 101 w 134"/>
                <a:gd name="T13" fmla="*/ 85 h 101"/>
                <a:gd name="T14" fmla="*/ 89 w 134"/>
                <a:gd name="T15" fmla="*/ 94 h 101"/>
                <a:gd name="T16" fmla="*/ 73 w 134"/>
                <a:gd name="T17" fmla="*/ 101 h 101"/>
                <a:gd name="T18" fmla="*/ 65 w 134"/>
                <a:gd name="T19" fmla="*/ 101 h 101"/>
                <a:gd name="T20" fmla="*/ 56 w 134"/>
                <a:gd name="T21" fmla="*/ 99 h 101"/>
                <a:gd name="T22" fmla="*/ 49 w 134"/>
                <a:gd name="T23" fmla="*/ 97 h 101"/>
                <a:gd name="T24" fmla="*/ 42 w 134"/>
                <a:gd name="T25" fmla="*/ 94 h 101"/>
                <a:gd name="T26" fmla="*/ 35 w 134"/>
                <a:gd name="T27" fmla="*/ 88 h 101"/>
                <a:gd name="T28" fmla="*/ 29 w 134"/>
                <a:gd name="T29" fmla="*/ 85 h 101"/>
                <a:gd name="T30" fmla="*/ 22 w 134"/>
                <a:gd name="T31" fmla="*/ 79 h 101"/>
                <a:gd name="T32" fmla="*/ 16 w 134"/>
                <a:gd name="T33" fmla="*/ 72 h 101"/>
                <a:gd name="T34" fmla="*/ 0 w 134"/>
                <a:gd name="T35" fmla="*/ 43 h 101"/>
                <a:gd name="T36" fmla="*/ 15 w 134"/>
                <a:gd name="T37" fmla="*/ 34 h 101"/>
                <a:gd name="T38" fmla="*/ 31 w 134"/>
                <a:gd name="T39" fmla="*/ 25 h 101"/>
                <a:gd name="T40" fmla="*/ 47 w 134"/>
                <a:gd name="T41" fmla="*/ 20 h 101"/>
                <a:gd name="T42" fmla="*/ 65 w 134"/>
                <a:gd name="T43" fmla="*/ 12 h 101"/>
                <a:gd name="T44" fmla="*/ 83 w 134"/>
                <a:gd name="T45" fmla="*/ 9 h 101"/>
                <a:gd name="T46" fmla="*/ 100 w 134"/>
                <a:gd name="T47" fmla="*/ 5 h 101"/>
                <a:gd name="T48" fmla="*/ 118 w 134"/>
                <a:gd name="T49" fmla="*/ 2 h 101"/>
                <a:gd name="T50" fmla="*/ 134 w 134"/>
                <a:gd name="T5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4" h="101">
                  <a:moveTo>
                    <a:pt x="134" y="0"/>
                  </a:moveTo>
                  <a:lnTo>
                    <a:pt x="132" y="14"/>
                  </a:lnTo>
                  <a:lnTo>
                    <a:pt x="129" y="30"/>
                  </a:lnTo>
                  <a:lnTo>
                    <a:pt x="125" y="45"/>
                  </a:lnTo>
                  <a:lnTo>
                    <a:pt x="120" y="59"/>
                  </a:lnTo>
                  <a:lnTo>
                    <a:pt x="110" y="74"/>
                  </a:lnTo>
                  <a:lnTo>
                    <a:pt x="101" y="85"/>
                  </a:lnTo>
                  <a:lnTo>
                    <a:pt x="89" y="94"/>
                  </a:lnTo>
                  <a:lnTo>
                    <a:pt x="73" y="101"/>
                  </a:lnTo>
                  <a:lnTo>
                    <a:pt x="65" y="101"/>
                  </a:lnTo>
                  <a:lnTo>
                    <a:pt x="56" y="99"/>
                  </a:lnTo>
                  <a:lnTo>
                    <a:pt x="49" y="97"/>
                  </a:lnTo>
                  <a:lnTo>
                    <a:pt x="42" y="94"/>
                  </a:lnTo>
                  <a:lnTo>
                    <a:pt x="35" y="88"/>
                  </a:lnTo>
                  <a:lnTo>
                    <a:pt x="29" y="85"/>
                  </a:lnTo>
                  <a:lnTo>
                    <a:pt x="22" y="79"/>
                  </a:lnTo>
                  <a:lnTo>
                    <a:pt x="16" y="72"/>
                  </a:lnTo>
                  <a:lnTo>
                    <a:pt x="0" y="43"/>
                  </a:lnTo>
                  <a:lnTo>
                    <a:pt x="15" y="34"/>
                  </a:lnTo>
                  <a:lnTo>
                    <a:pt x="31" y="25"/>
                  </a:lnTo>
                  <a:lnTo>
                    <a:pt x="47" y="20"/>
                  </a:lnTo>
                  <a:lnTo>
                    <a:pt x="65" y="12"/>
                  </a:lnTo>
                  <a:lnTo>
                    <a:pt x="83" y="9"/>
                  </a:lnTo>
                  <a:lnTo>
                    <a:pt x="100" y="5"/>
                  </a:lnTo>
                  <a:lnTo>
                    <a:pt x="118" y="2"/>
                  </a:lnTo>
                  <a:lnTo>
                    <a:pt x="134" y="0"/>
                  </a:lnTo>
                  <a:close/>
                </a:path>
              </a:pathLst>
            </a:custGeom>
            <a:solidFill>
              <a:srgbClr val="E2BF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27" name="Freeform 75">
              <a:extLst>
                <a:ext uri="{FF2B5EF4-FFF2-40B4-BE49-F238E27FC236}">
                  <a16:creationId xmlns:a16="http://schemas.microsoft.com/office/drawing/2014/main" id="{43169C7A-D267-90F5-CF06-6A09E7B59D1F}"/>
                </a:ext>
              </a:extLst>
            </p:cNvPr>
            <p:cNvSpPr>
              <a:spLocks/>
            </p:cNvSpPr>
            <p:nvPr/>
          </p:nvSpPr>
          <p:spPr bwMode="auto">
            <a:xfrm>
              <a:off x="4152" y="2826"/>
              <a:ext cx="237" cy="309"/>
            </a:xfrm>
            <a:custGeom>
              <a:avLst/>
              <a:gdLst>
                <a:gd name="T0" fmla="*/ 427 w 476"/>
                <a:gd name="T1" fmla="*/ 65 h 617"/>
                <a:gd name="T2" fmla="*/ 439 w 476"/>
                <a:gd name="T3" fmla="*/ 98 h 617"/>
                <a:gd name="T4" fmla="*/ 447 w 476"/>
                <a:gd name="T5" fmla="*/ 161 h 617"/>
                <a:gd name="T6" fmla="*/ 465 w 476"/>
                <a:gd name="T7" fmla="*/ 257 h 617"/>
                <a:gd name="T8" fmla="*/ 476 w 476"/>
                <a:gd name="T9" fmla="*/ 353 h 617"/>
                <a:gd name="T10" fmla="*/ 457 w 476"/>
                <a:gd name="T11" fmla="*/ 448 h 617"/>
                <a:gd name="T12" fmla="*/ 409 w 476"/>
                <a:gd name="T13" fmla="*/ 517 h 617"/>
                <a:gd name="T14" fmla="*/ 362 w 476"/>
                <a:gd name="T15" fmla="*/ 559 h 617"/>
                <a:gd name="T16" fmla="*/ 309 w 476"/>
                <a:gd name="T17" fmla="*/ 591 h 617"/>
                <a:gd name="T18" fmla="*/ 251 w 476"/>
                <a:gd name="T19" fmla="*/ 611 h 617"/>
                <a:gd name="T20" fmla="*/ 174 w 476"/>
                <a:gd name="T21" fmla="*/ 597 h 617"/>
                <a:gd name="T22" fmla="*/ 100 w 476"/>
                <a:gd name="T23" fmla="*/ 533 h 617"/>
                <a:gd name="T24" fmla="*/ 49 w 476"/>
                <a:gd name="T25" fmla="*/ 447 h 617"/>
                <a:gd name="T26" fmla="*/ 13 w 476"/>
                <a:gd name="T27" fmla="*/ 353 h 617"/>
                <a:gd name="T28" fmla="*/ 2 w 476"/>
                <a:gd name="T29" fmla="*/ 240 h 617"/>
                <a:gd name="T30" fmla="*/ 24 w 476"/>
                <a:gd name="T31" fmla="*/ 108 h 617"/>
                <a:gd name="T32" fmla="*/ 56 w 476"/>
                <a:gd name="T33" fmla="*/ 49 h 617"/>
                <a:gd name="T34" fmla="*/ 63 w 476"/>
                <a:gd name="T35" fmla="*/ 56 h 617"/>
                <a:gd name="T36" fmla="*/ 45 w 476"/>
                <a:gd name="T37" fmla="*/ 127 h 617"/>
                <a:gd name="T38" fmla="*/ 40 w 476"/>
                <a:gd name="T39" fmla="*/ 259 h 617"/>
                <a:gd name="T40" fmla="*/ 74 w 476"/>
                <a:gd name="T41" fmla="*/ 387 h 617"/>
                <a:gd name="T42" fmla="*/ 145 w 476"/>
                <a:gd name="T43" fmla="*/ 504 h 617"/>
                <a:gd name="T44" fmla="*/ 195 w 476"/>
                <a:gd name="T45" fmla="*/ 566 h 617"/>
                <a:gd name="T46" fmla="*/ 208 w 476"/>
                <a:gd name="T47" fmla="*/ 575 h 617"/>
                <a:gd name="T48" fmla="*/ 222 w 476"/>
                <a:gd name="T49" fmla="*/ 575 h 617"/>
                <a:gd name="T50" fmla="*/ 239 w 476"/>
                <a:gd name="T51" fmla="*/ 573 h 617"/>
                <a:gd name="T52" fmla="*/ 277 w 476"/>
                <a:gd name="T53" fmla="*/ 557 h 617"/>
                <a:gd name="T54" fmla="*/ 338 w 476"/>
                <a:gd name="T55" fmla="*/ 521 h 617"/>
                <a:gd name="T56" fmla="*/ 391 w 476"/>
                <a:gd name="T57" fmla="*/ 474 h 617"/>
                <a:gd name="T58" fmla="*/ 423 w 476"/>
                <a:gd name="T59" fmla="*/ 412 h 617"/>
                <a:gd name="T60" fmla="*/ 429 w 476"/>
                <a:gd name="T61" fmla="*/ 340 h 617"/>
                <a:gd name="T62" fmla="*/ 423 w 476"/>
                <a:gd name="T63" fmla="*/ 266 h 617"/>
                <a:gd name="T64" fmla="*/ 410 w 476"/>
                <a:gd name="T65" fmla="*/ 208 h 617"/>
                <a:gd name="T66" fmla="*/ 412 w 476"/>
                <a:gd name="T67" fmla="*/ 157 h 617"/>
                <a:gd name="T68" fmla="*/ 407 w 476"/>
                <a:gd name="T69" fmla="*/ 107 h 617"/>
                <a:gd name="T70" fmla="*/ 389 w 476"/>
                <a:gd name="T71" fmla="*/ 63 h 617"/>
                <a:gd name="T72" fmla="*/ 369 w 476"/>
                <a:gd name="T73" fmla="*/ 31 h 617"/>
                <a:gd name="T74" fmla="*/ 354 w 476"/>
                <a:gd name="T75" fmla="*/ 11 h 617"/>
                <a:gd name="T76" fmla="*/ 367 w 476"/>
                <a:gd name="T77" fmla="*/ 5 h 617"/>
                <a:gd name="T78" fmla="*/ 385 w 476"/>
                <a:gd name="T79" fmla="*/ 16 h 617"/>
                <a:gd name="T80" fmla="*/ 401 w 476"/>
                <a:gd name="T81" fmla="*/ 27 h 617"/>
                <a:gd name="T82" fmla="*/ 418 w 476"/>
                <a:gd name="T83" fmla="*/ 42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6" h="617">
                  <a:moveTo>
                    <a:pt x="427" y="49"/>
                  </a:moveTo>
                  <a:lnTo>
                    <a:pt x="427" y="65"/>
                  </a:lnTo>
                  <a:lnTo>
                    <a:pt x="432" y="81"/>
                  </a:lnTo>
                  <a:lnTo>
                    <a:pt x="439" y="98"/>
                  </a:lnTo>
                  <a:lnTo>
                    <a:pt x="443" y="116"/>
                  </a:lnTo>
                  <a:lnTo>
                    <a:pt x="447" y="161"/>
                  </a:lnTo>
                  <a:lnTo>
                    <a:pt x="456" y="208"/>
                  </a:lnTo>
                  <a:lnTo>
                    <a:pt x="465" y="257"/>
                  </a:lnTo>
                  <a:lnTo>
                    <a:pt x="472" y="304"/>
                  </a:lnTo>
                  <a:lnTo>
                    <a:pt x="476" y="353"/>
                  </a:lnTo>
                  <a:lnTo>
                    <a:pt x="470" y="400"/>
                  </a:lnTo>
                  <a:lnTo>
                    <a:pt x="457" y="448"/>
                  </a:lnTo>
                  <a:lnTo>
                    <a:pt x="430" y="494"/>
                  </a:lnTo>
                  <a:lnTo>
                    <a:pt x="409" y="517"/>
                  </a:lnTo>
                  <a:lnTo>
                    <a:pt x="385" y="539"/>
                  </a:lnTo>
                  <a:lnTo>
                    <a:pt x="362" y="559"/>
                  </a:lnTo>
                  <a:lnTo>
                    <a:pt x="336" y="577"/>
                  </a:lnTo>
                  <a:lnTo>
                    <a:pt x="309" y="591"/>
                  </a:lnTo>
                  <a:lnTo>
                    <a:pt x="282" y="602"/>
                  </a:lnTo>
                  <a:lnTo>
                    <a:pt x="251" y="611"/>
                  </a:lnTo>
                  <a:lnTo>
                    <a:pt x="221" y="617"/>
                  </a:lnTo>
                  <a:lnTo>
                    <a:pt x="174" y="597"/>
                  </a:lnTo>
                  <a:lnTo>
                    <a:pt x="134" y="568"/>
                  </a:lnTo>
                  <a:lnTo>
                    <a:pt x="100" y="533"/>
                  </a:lnTo>
                  <a:lnTo>
                    <a:pt x="72" y="492"/>
                  </a:lnTo>
                  <a:lnTo>
                    <a:pt x="49" y="447"/>
                  </a:lnTo>
                  <a:lnTo>
                    <a:pt x="29" y="400"/>
                  </a:lnTo>
                  <a:lnTo>
                    <a:pt x="13" y="353"/>
                  </a:lnTo>
                  <a:lnTo>
                    <a:pt x="0" y="306"/>
                  </a:lnTo>
                  <a:lnTo>
                    <a:pt x="2" y="240"/>
                  </a:lnTo>
                  <a:lnTo>
                    <a:pt x="9" y="174"/>
                  </a:lnTo>
                  <a:lnTo>
                    <a:pt x="24" y="108"/>
                  </a:lnTo>
                  <a:lnTo>
                    <a:pt x="51" y="49"/>
                  </a:lnTo>
                  <a:lnTo>
                    <a:pt x="56" y="49"/>
                  </a:lnTo>
                  <a:lnTo>
                    <a:pt x="60" y="51"/>
                  </a:lnTo>
                  <a:lnTo>
                    <a:pt x="63" y="56"/>
                  </a:lnTo>
                  <a:lnTo>
                    <a:pt x="65" y="60"/>
                  </a:lnTo>
                  <a:lnTo>
                    <a:pt x="45" y="127"/>
                  </a:lnTo>
                  <a:lnTo>
                    <a:pt x="36" y="192"/>
                  </a:lnTo>
                  <a:lnTo>
                    <a:pt x="40" y="259"/>
                  </a:lnTo>
                  <a:lnTo>
                    <a:pt x="53" y="324"/>
                  </a:lnTo>
                  <a:lnTo>
                    <a:pt x="74" y="387"/>
                  </a:lnTo>
                  <a:lnTo>
                    <a:pt x="107" y="447"/>
                  </a:lnTo>
                  <a:lnTo>
                    <a:pt x="145" y="504"/>
                  </a:lnTo>
                  <a:lnTo>
                    <a:pt x="190" y="559"/>
                  </a:lnTo>
                  <a:lnTo>
                    <a:pt x="195" y="566"/>
                  </a:lnTo>
                  <a:lnTo>
                    <a:pt x="201" y="571"/>
                  </a:lnTo>
                  <a:lnTo>
                    <a:pt x="208" y="575"/>
                  </a:lnTo>
                  <a:lnTo>
                    <a:pt x="215" y="575"/>
                  </a:lnTo>
                  <a:lnTo>
                    <a:pt x="222" y="575"/>
                  </a:lnTo>
                  <a:lnTo>
                    <a:pt x="231" y="573"/>
                  </a:lnTo>
                  <a:lnTo>
                    <a:pt x="239" y="573"/>
                  </a:lnTo>
                  <a:lnTo>
                    <a:pt x="246" y="571"/>
                  </a:lnTo>
                  <a:lnTo>
                    <a:pt x="277" y="557"/>
                  </a:lnTo>
                  <a:lnTo>
                    <a:pt x="307" y="541"/>
                  </a:lnTo>
                  <a:lnTo>
                    <a:pt x="338" y="521"/>
                  </a:lnTo>
                  <a:lnTo>
                    <a:pt x="367" y="499"/>
                  </a:lnTo>
                  <a:lnTo>
                    <a:pt x="391" y="474"/>
                  </a:lnTo>
                  <a:lnTo>
                    <a:pt x="410" y="445"/>
                  </a:lnTo>
                  <a:lnTo>
                    <a:pt x="423" y="412"/>
                  </a:lnTo>
                  <a:lnTo>
                    <a:pt x="427" y="376"/>
                  </a:lnTo>
                  <a:lnTo>
                    <a:pt x="429" y="340"/>
                  </a:lnTo>
                  <a:lnTo>
                    <a:pt x="429" y="302"/>
                  </a:lnTo>
                  <a:lnTo>
                    <a:pt x="423" y="266"/>
                  </a:lnTo>
                  <a:lnTo>
                    <a:pt x="412" y="233"/>
                  </a:lnTo>
                  <a:lnTo>
                    <a:pt x="410" y="208"/>
                  </a:lnTo>
                  <a:lnTo>
                    <a:pt x="412" y="183"/>
                  </a:lnTo>
                  <a:lnTo>
                    <a:pt x="412" y="157"/>
                  </a:lnTo>
                  <a:lnTo>
                    <a:pt x="410" y="132"/>
                  </a:lnTo>
                  <a:lnTo>
                    <a:pt x="407" y="107"/>
                  </a:lnTo>
                  <a:lnTo>
                    <a:pt x="401" y="85"/>
                  </a:lnTo>
                  <a:lnTo>
                    <a:pt x="389" y="63"/>
                  </a:lnTo>
                  <a:lnTo>
                    <a:pt x="372" y="43"/>
                  </a:lnTo>
                  <a:lnTo>
                    <a:pt x="369" y="31"/>
                  </a:lnTo>
                  <a:lnTo>
                    <a:pt x="360" y="22"/>
                  </a:lnTo>
                  <a:lnTo>
                    <a:pt x="354" y="11"/>
                  </a:lnTo>
                  <a:lnTo>
                    <a:pt x="358" y="0"/>
                  </a:lnTo>
                  <a:lnTo>
                    <a:pt x="367" y="5"/>
                  </a:lnTo>
                  <a:lnTo>
                    <a:pt x="376" y="11"/>
                  </a:lnTo>
                  <a:lnTo>
                    <a:pt x="385" y="16"/>
                  </a:lnTo>
                  <a:lnTo>
                    <a:pt x="392" y="22"/>
                  </a:lnTo>
                  <a:lnTo>
                    <a:pt x="401" y="27"/>
                  </a:lnTo>
                  <a:lnTo>
                    <a:pt x="410" y="34"/>
                  </a:lnTo>
                  <a:lnTo>
                    <a:pt x="418" y="42"/>
                  </a:lnTo>
                  <a:lnTo>
                    <a:pt x="427"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29" name="Freeform 77">
              <a:extLst>
                <a:ext uri="{FF2B5EF4-FFF2-40B4-BE49-F238E27FC236}">
                  <a16:creationId xmlns:a16="http://schemas.microsoft.com/office/drawing/2014/main" id="{2A3E09BB-0868-6879-54F5-74BF2E049101}"/>
                </a:ext>
              </a:extLst>
            </p:cNvPr>
            <p:cNvSpPr>
              <a:spLocks/>
            </p:cNvSpPr>
            <p:nvPr/>
          </p:nvSpPr>
          <p:spPr bwMode="auto">
            <a:xfrm>
              <a:off x="4234" y="2853"/>
              <a:ext cx="68" cy="69"/>
            </a:xfrm>
            <a:custGeom>
              <a:avLst/>
              <a:gdLst>
                <a:gd name="T0" fmla="*/ 68 w 137"/>
                <a:gd name="T1" fmla="*/ 38 h 140"/>
                <a:gd name="T2" fmla="*/ 77 w 137"/>
                <a:gd name="T3" fmla="*/ 37 h 140"/>
                <a:gd name="T4" fmla="*/ 88 w 137"/>
                <a:gd name="T5" fmla="*/ 35 h 140"/>
                <a:gd name="T6" fmla="*/ 97 w 137"/>
                <a:gd name="T7" fmla="*/ 31 h 140"/>
                <a:gd name="T8" fmla="*/ 106 w 137"/>
                <a:gd name="T9" fmla="*/ 27 h 140"/>
                <a:gd name="T10" fmla="*/ 113 w 137"/>
                <a:gd name="T11" fmla="*/ 22 h 140"/>
                <a:gd name="T12" fmla="*/ 123 w 137"/>
                <a:gd name="T13" fmla="*/ 17 h 140"/>
                <a:gd name="T14" fmla="*/ 130 w 137"/>
                <a:gd name="T15" fmla="*/ 9 h 140"/>
                <a:gd name="T16" fmla="*/ 137 w 137"/>
                <a:gd name="T17" fmla="*/ 2 h 140"/>
                <a:gd name="T18" fmla="*/ 132 w 137"/>
                <a:gd name="T19" fmla="*/ 22 h 140"/>
                <a:gd name="T20" fmla="*/ 128 w 137"/>
                <a:gd name="T21" fmla="*/ 44 h 140"/>
                <a:gd name="T22" fmla="*/ 124 w 137"/>
                <a:gd name="T23" fmla="*/ 65 h 140"/>
                <a:gd name="T24" fmla="*/ 119 w 137"/>
                <a:gd name="T25" fmla="*/ 85 h 140"/>
                <a:gd name="T26" fmla="*/ 112 w 137"/>
                <a:gd name="T27" fmla="*/ 105 h 140"/>
                <a:gd name="T28" fmla="*/ 99 w 137"/>
                <a:gd name="T29" fmla="*/ 122 h 140"/>
                <a:gd name="T30" fmla="*/ 83 w 137"/>
                <a:gd name="T31" fmla="*/ 132 h 140"/>
                <a:gd name="T32" fmla="*/ 61 w 137"/>
                <a:gd name="T33" fmla="*/ 140 h 140"/>
                <a:gd name="T34" fmla="*/ 47 w 137"/>
                <a:gd name="T35" fmla="*/ 125 h 140"/>
                <a:gd name="T36" fmla="*/ 36 w 137"/>
                <a:gd name="T37" fmla="*/ 109 h 140"/>
                <a:gd name="T38" fmla="*/ 29 w 137"/>
                <a:gd name="T39" fmla="*/ 91 h 140"/>
                <a:gd name="T40" fmla="*/ 21 w 137"/>
                <a:gd name="T41" fmla="*/ 73 h 140"/>
                <a:gd name="T42" fmla="*/ 16 w 137"/>
                <a:gd name="T43" fmla="*/ 55 h 140"/>
                <a:gd name="T44" fmla="*/ 10 w 137"/>
                <a:gd name="T45" fmla="*/ 37 h 140"/>
                <a:gd name="T46" fmla="*/ 5 w 137"/>
                <a:gd name="T47" fmla="*/ 18 h 140"/>
                <a:gd name="T48" fmla="*/ 0 w 137"/>
                <a:gd name="T49" fmla="*/ 0 h 140"/>
                <a:gd name="T50" fmla="*/ 7 w 137"/>
                <a:gd name="T51" fmla="*/ 6 h 140"/>
                <a:gd name="T52" fmla="*/ 14 w 137"/>
                <a:gd name="T53" fmla="*/ 13 h 140"/>
                <a:gd name="T54" fmla="*/ 21 w 137"/>
                <a:gd name="T55" fmla="*/ 18 h 140"/>
                <a:gd name="T56" fmla="*/ 30 w 137"/>
                <a:gd name="T57" fmla="*/ 24 h 140"/>
                <a:gd name="T58" fmla="*/ 39 w 137"/>
                <a:gd name="T59" fmla="*/ 29 h 140"/>
                <a:gd name="T60" fmla="*/ 48 w 137"/>
                <a:gd name="T61" fmla="*/ 33 h 140"/>
                <a:gd name="T62" fmla="*/ 57 w 137"/>
                <a:gd name="T63" fmla="*/ 37 h 140"/>
                <a:gd name="T64" fmla="*/ 68 w 137"/>
                <a:gd name="T65" fmla="*/ 3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7" h="140">
                  <a:moveTo>
                    <a:pt x="68" y="38"/>
                  </a:moveTo>
                  <a:lnTo>
                    <a:pt x="77" y="37"/>
                  </a:lnTo>
                  <a:lnTo>
                    <a:pt x="88" y="35"/>
                  </a:lnTo>
                  <a:lnTo>
                    <a:pt x="97" y="31"/>
                  </a:lnTo>
                  <a:lnTo>
                    <a:pt x="106" y="27"/>
                  </a:lnTo>
                  <a:lnTo>
                    <a:pt x="113" y="22"/>
                  </a:lnTo>
                  <a:lnTo>
                    <a:pt x="123" y="17"/>
                  </a:lnTo>
                  <a:lnTo>
                    <a:pt x="130" y="9"/>
                  </a:lnTo>
                  <a:lnTo>
                    <a:pt x="137" y="2"/>
                  </a:lnTo>
                  <a:lnTo>
                    <a:pt x="132" y="22"/>
                  </a:lnTo>
                  <a:lnTo>
                    <a:pt x="128" y="44"/>
                  </a:lnTo>
                  <a:lnTo>
                    <a:pt x="124" y="65"/>
                  </a:lnTo>
                  <a:lnTo>
                    <a:pt x="119" y="85"/>
                  </a:lnTo>
                  <a:lnTo>
                    <a:pt x="112" y="105"/>
                  </a:lnTo>
                  <a:lnTo>
                    <a:pt x="99" y="122"/>
                  </a:lnTo>
                  <a:lnTo>
                    <a:pt x="83" y="132"/>
                  </a:lnTo>
                  <a:lnTo>
                    <a:pt x="61" y="140"/>
                  </a:lnTo>
                  <a:lnTo>
                    <a:pt x="47" y="125"/>
                  </a:lnTo>
                  <a:lnTo>
                    <a:pt x="36" y="109"/>
                  </a:lnTo>
                  <a:lnTo>
                    <a:pt x="29" y="91"/>
                  </a:lnTo>
                  <a:lnTo>
                    <a:pt x="21" y="73"/>
                  </a:lnTo>
                  <a:lnTo>
                    <a:pt x="16" y="55"/>
                  </a:lnTo>
                  <a:lnTo>
                    <a:pt x="10" y="37"/>
                  </a:lnTo>
                  <a:lnTo>
                    <a:pt x="5" y="18"/>
                  </a:lnTo>
                  <a:lnTo>
                    <a:pt x="0" y="0"/>
                  </a:lnTo>
                  <a:lnTo>
                    <a:pt x="7" y="6"/>
                  </a:lnTo>
                  <a:lnTo>
                    <a:pt x="14" y="13"/>
                  </a:lnTo>
                  <a:lnTo>
                    <a:pt x="21" y="18"/>
                  </a:lnTo>
                  <a:lnTo>
                    <a:pt x="30" y="24"/>
                  </a:lnTo>
                  <a:lnTo>
                    <a:pt x="39" y="29"/>
                  </a:lnTo>
                  <a:lnTo>
                    <a:pt x="48" y="33"/>
                  </a:lnTo>
                  <a:lnTo>
                    <a:pt x="57" y="37"/>
                  </a:lnTo>
                  <a:lnTo>
                    <a:pt x="68" y="38"/>
                  </a:lnTo>
                  <a:close/>
                </a:path>
              </a:pathLst>
            </a:custGeom>
            <a:solidFill>
              <a:srgbClr val="E2BFA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30" name="Freeform 78">
              <a:extLst>
                <a:ext uri="{FF2B5EF4-FFF2-40B4-BE49-F238E27FC236}">
                  <a16:creationId xmlns:a16="http://schemas.microsoft.com/office/drawing/2014/main" id="{D2F57EBA-054F-322A-487D-A4C6BC855D35}"/>
                </a:ext>
              </a:extLst>
            </p:cNvPr>
            <p:cNvSpPr>
              <a:spLocks/>
            </p:cNvSpPr>
            <p:nvPr/>
          </p:nvSpPr>
          <p:spPr bwMode="auto">
            <a:xfrm>
              <a:off x="4227" y="2867"/>
              <a:ext cx="90" cy="114"/>
            </a:xfrm>
            <a:custGeom>
              <a:avLst/>
              <a:gdLst>
                <a:gd name="T0" fmla="*/ 152 w 181"/>
                <a:gd name="T1" fmla="*/ 192 h 228"/>
                <a:gd name="T2" fmla="*/ 134 w 181"/>
                <a:gd name="T3" fmla="*/ 210 h 228"/>
                <a:gd name="T4" fmla="*/ 116 w 181"/>
                <a:gd name="T5" fmla="*/ 221 h 228"/>
                <a:gd name="T6" fmla="*/ 101 w 181"/>
                <a:gd name="T7" fmla="*/ 226 h 228"/>
                <a:gd name="T8" fmla="*/ 87 w 181"/>
                <a:gd name="T9" fmla="*/ 228 h 228"/>
                <a:gd name="T10" fmla="*/ 74 w 181"/>
                <a:gd name="T11" fmla="*/ 226 h 228"/>
                <a:gd name="T12" fmla="*/ 62 w 181"/>
                <a:gd name="T13" fmla="*/ 219 h 228"/>
                <a:gd name="T14" fmla="*/ 51 w 181"/>
                <a:gd name="T15" fmla="*/ 208 h 228"/>
                <a:gd name="T16" fmla="*/ 38 w 181"/>
                <a:gd name="T17" fmla="*/ 196 h 228"/>
                <a:gd name="T18" fmla="*/ 38 w 181"/>
                <a:gd name="T19" fmla="*/ 172 h 228"/>
                <a:gd name="T20" fmla="*/ 42 w 181"/>
                <a:gd name="T21" fmla="*/ 149 h 228"/>
                <a:gd name="T22" fmla="*/ 40 w 181"/>
                <a:gd name="T23" fmla="*/ 127 h 228"/>
                <a:gd name="T24" fmla="*/ 27 w 181"/>
                <a:gd name="T25" fmla="*/ 111 h 228"/>
                <a:gd name="T26" fmla="*/ 20 w 181"/>
                <a:gd name="T27" fmla="*/ 120 h 228"/>
                <a:gd name="T28" fmla="*/ 18 w 181"/>
                <a:gd name="T29" fmla="*/ 132 h 228"/>
                <a:gd name="T30" fmla="*/ 18 w 181"/>
                <a:gd name="T31" fmla="*/ 147 h 228"/>
                <a:gd name="T32" fmla="*/ 18 w 181"/>
                <a:gd name="T33" fmla="*/ 161 h 228"/>
                <a:gd name="T34" fmla="*/ 4 w 181"/>
                <a:gd name="T35" fmla="*/ 125 h 228"/>
                <a:gd name="T36" fmla="*/ 0 w 181"/>
                <a:gd name="T37" fmla="*/ 82 h 228"/>
                <a:gd name="T38" fmla="*/ 2 w 181"/>
                <a:gd name="T39" fmla="*/ 40 h 228"/>
                <a:gd name="T40" fmla="*/ 4 w 181"/>
                <a:gd name="T41" fmla="*/ 8 h 228"/>
                <a:gd name="T42" fmla="*/ 6 w 181"/>
                <a:gd name="T43" fmla="*/ 26 h 228"/>
                <a:gd name="T44" fmla="*/ 9 w 181"/>
                <a:gd name="T45" fmla="*/ 44 h 228"/>
                <a:gd name="T46" fmla="*/ 15 w 181"/>
                <a:gd name="T47" fmla="*/ 62 h 228"/>
                <a:gd name="T48" fmla="*/ 22 w 181"/>
                <a:gd name="T49" fmla="*/ 78 h 228"/>
                <a:gd name="T50" fmla="*/ 31 w 181"/>
                <a:gd name="T51" fmla="*/ 94 h 228"/>
                <a:gd name="T52" fmla="*/ 42 w 181"/>
                <a:gd name="T53" fmla="*/ 111 h 228"/>
                <a:gd name="T54" fmla="*/ 53 w 181"/>
                <a:gd name="T55" fmla="*/ 125 h 228"/>
                <a:gd name="T56" fmla="*/ 67 w 181"/>
                <a:gd name="T57" fmla="*/ 140 h 228"/>
                <a:gd name="T58" fmla="*/ 74 w 181"/>
                <a:gd name="T59" fmla="*/ 143 h 228"/>
                <a:gd name="T60" fmla="*/ 81 w 181"/>
                <a:gd name="T61" fmla="*/ 145 h 228"/>
                <a:gd name="T62" fmla="*/ 89 w 181"/>
                <a:gd name="T63" fmla="*/ 145 h 228"/>
                <a:gd name="T64" fmla="*/ 96 w 181"/>
                <a:gd name="T65" fmla="*/ 143 h 228"/>
                <a:gd name="T66" fmla="*/ 103 w 181"/>
                <a:gd name="T67" fmla="*/ 143 h 228"/>
                <a:gd name="T68" fmla="*/ 112 w 181"/>
                <a:gd name="T69" fmla="*/ 141 h 228"/>
                <a:gd name="T70" fmla="*/ 119 w 181"/>
                <a:gd name="T71" fmla="*/ 140 h 228"/>
                <a:gd name="T72" fmla="*/ 127 w 181"/>
                <a:gd name="T73" fmla="*/ 140 h 228"/>
                <a:gd name="T74" fmla="*/ 148 w 181"/>
                <a:gd name="T75" fmla="*/ 109 h 228"/>
                <a:gd name="T76" fmla="*/ 161 w 181"/>
                <a:gd name="T77" fmla="*/ 74 h 228"/>
                <a:gd name="T78" fmla="*/ 170 w 181"/>
                <a:gd name="T79" fmla="*/ 38 h 228"/>
                <a:gd name="T80" fmla="*/ 175 w 181"/>
                <a:gd name="T81" fmla="*/ 0 h 228"/>
                <a:gd name="T82" fmla="*/ 181 w 181"/>
                <a:gd name="T83" fmla="*/ 49 h 228"/>
                <a:gd name="T84" fmla="*/ 179 w 181"/>
                <a:gd name="T85" fmla="*/ 100 h 228"/>
                <a:gd name="T86" fmla="*/ 170 w 181"/>
                <a:gd name="T87" fmla="*/ 149 h 228"/>
                <a:gd name="T88" fmla="*/ 152 w 181"/>
                <a:gd name="T89" fmla="*/ 192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81" h="228">
                  <a:moveTo>
                    <a:pt x="152" y="192"/>
                  </a:moveTo>
                  <a:lnTo>
                    <a:pt x="134" y="210"/>
                  </a:lnTo>
                  <a:lnTo>
                    <a:pt x="116" y="221"/>
                  </a:lnTo>
                  <a:lnTo>
                    <a:pt x="101" y="226"/>
                  </a:lnTo>
                  <a:lnTo>
                    <a:pt x="87" y="228"/>
                  </a:lnTo>
                  <a:lnTo>
                    <a:pt x="74" y="226"/>
                  </a:lnTo>
                  <a:lnTo>
                    <a:pt x="62" y="219"/>
                  </a:lnTo>
                  <a:lnTo>
                    <a:pt x="51" y="208"/>
                  </a:lnTo>
                  <a:lnTo>
                    <a:pt x="38" y="196"/>
                  </a:lnTo>
                  <a:lnTo>
                    <a:pt x="38" y="172"/>
                  </a:lnTo>
                  <a:lnTo>
                    <a:pt x="42" y="149"/>
                  </a:lnTo>
                  <a:lnTo>
                    <a:pt x="40" y="127"/>
                  </a:lnTo>
                  <a:lnTo>
                    <a:pt x="27" y="111"/>
                  </a:lnTo>
                  <a:lnTo>
                    <a:pt x="20" y="120"/>
                  </a:lnTo>
                  <a:lnTo>
                    <a:pt x="18" y="132"/>
                  </a:lnTo>
                  <a:lnTo>
                    <a:pt x="18" y="147"/>
                  </a:lnTo>
                  <a:lnTo>
                    <a:pt x="18" y="161"/>
                  </a:lnTo>
                  <a:lnTo>
                    <a:pt x="4" y="125"/>
                  </a:lnTo>
                  <a:lnTo>
                    <a:pt x="0" y="82"/>
                  </a:lnTo>
                  <a:lnTo>
                    <a:pt x="2" y="40"/>
                  </a:lnTo>
                  <a:lnTo>
                    <a:pt x="4" y="8"/>
                  </a:lnTo>
                  <a:lnTo>
                    <a:pt x="6" y="26"/>
                  </a:lnTo>
                  <a:lnTo>
                    <a:pt x="9" y="44"/>
                  </a:lnTo>
                  <a:lnTo>
                    <a:pt x="15" y="62"/>
                  </a:lnTo>
                  <a:lnTo>
                    <a:pt x="22" y="78"/>
                  </a:lnTo>
                  <a:lnTo>
                    <a:pt x="31" y="94"/>
                  </a:lnTo>
                  <a:lnTo>
                    <a:pt x="42" y="111"/>
                  </a:lnTo>
                  <a:lnTo>
                    <a:pt x="53" y="125"/>
                  </a:lnTo>
                  <a:lnTo>
                    <a:pt x="67" y="140"/>
                  </a:lnTo>
                  <a:lnTo>
                    <a:pt x="74" y="143"/>
                  </a:lnTo>
                  <a:lnTo>
                    <a:pt x="81" y="145"/>
                  </a:lnTo>
                  <a:lnTo>
                    <a:pt x="89" y="145"/>
                  </a:lnTo>
                  <a:lnTo>
                    <a:pt x="96" y="143"/>
                  </a:lnTo>
                  <a:lnTo>
                    <a:pt x="103" y="143"/>
                  </a:lnTo>
                  <a:lnTo>
                    <a:pt x="112" y="141"/>
                  </a:lnTo>
                  <a:lnTo>
                    <a:pt x="119" y="140"/>
                  </a:lnTo>
                  <a:lnTo>
                    <a:pt x="127" y="140"/>
                  </a:lnTo>
                  <a:lnTo>
                    <a:pt x="148" y="109"/>
                  </a:lnTo>
                  <a:lnTo>
                    <a:pt x="161" y="74"/>
                  </a:lnTo>
                  <a:lnTo>
                    <a:pt x="170" y="38"/>
                  </a:lnTo>
                  <a:lnTo>
                    <a:pt x="175" y="0"/>
                  </a:lnTo>
                  <a:lnTo>
                    <a:pt x="181" y="49"/>
                  </a:lnTo>
                  <a:lnTo>
                    <a:pt x="179" y="100"/>
                  </a:lnTo>
                  <a:lnTo>
                    <a:pt x="170" y="149"/>
                  </a:lnTo>
                  <a:lnTo>
                    <a:pt x="152" y="1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31" name="Freeform 79">
              <a:extLst>
                <a:ext uri="{FF2B5EF4-FFF2-40B4-BE49-F238E27FC236}">
                  <a16:creationId xmlns:a16="http://schemas.microsoft.com/office/drawing/2014/main" id="{D79E4A37-96F1-C89B-0AE1-2466D2E7E418}"/>
                </a:ext>
              </a:extLst>
            </p:cNvPr>
            <p:cNvSpPr>
              <a:spLocks/>
            </p:cNvSpPr>
            <p:nvPr/>
          </p:nvSpPr>
          <p:spPr bwMode="auto">
            <a:xfrm>
              <a:off x="4479" y="2175"/>
              <a:ext cx="89" cy="32"/>
            </a:xfrm>
            <a:custGeom>
              <a:avLst/>
              <a:gdLst>
                <a:gd name="T0" fmla="*/ 7 w 178"/>
                <a:gd name="T1" fmla="*/ 62 h 65"/>
                <a:gd name="T2" fmla="*/ 28 w 178"/>
                <a:gd name="T3" fmla="*/ 65 h 65"/>
                <a:gd name="T4" fmla="*/ 50 w 178"/>
                <a:gd name="T5" fmla="*/ 65 h 65"/>
                <a:gd name="T6" fmla="*/ 72 w 178"/>
                <a:gd name="T7" fmla="*/ 62 h 65"/>
                <a:gd name="T8" fmla="*/ 95 w 178"/>
                <a:gd name="T9" fmla="*/ 54 h 65"/>
                <a:gd name="T10" fmla="*/ 117 w 178"/>
                <a:gd name="T11" fmla="*/ 45 h 65"/>
                <a:gd name="T12" fmla="*/ 139 w 178"/>
                <a:gd name="T13" fmla="*/ 33 h 65"/>
                <a:gd name="T14" fmla="*/ 160 w 178"/>
                <a:gd name="T15" fmla="*/ 18 h 65"/>
                <a:gd name="T16" fmla="*/ 178 w 178"/>
                <a:gd name="T17" fmla="*/ 0 h 65"/>
                <a:gd name="T18" fmla="*/ 159 w 178"/>
                <a:gd name="T19" fmla="*/ 4 h 65"/>
                <a:gd name="T20" fmla="*/ 141 w 178"/>
                <a:gd name="T21" fmla="*/ 9 h 65"/>
                <a:gd name="T22" fmla="*/ 121 w 178"/>
                <a:gd name="T23" fmla="*/ 15 h 65"/>
                <a:gd name="T24" fmla="*/ 101 w 178"/>
                <a:gd name="T25" fmla="*/ 22 h 65"/>
                <a:gd name="T26" fmla="*/ 83 w 178"/>
                <a:gd name="T27" fmla="*/ 29 h 65"/>
                <a:gd name="T28" fmla="*/ 63 w 178"/>
                <a:gd name="T29" fmla="*/ 36 h 65"/>
                <a:gd name="T30" fmla="*/ 43 w 178"/>
                <a:gd name="T31" fmla="*/ 42 h 65"/>
                <a:gd name="T32" fmla="*/ 23 w 178"/>
                <a:gd name="T33" fmla="*/ 45 h 65"/>
                <a:gd name="T34" fmla="*/ 16 w 178"/>
                <a:gd name="T35" fmla="*/ 47 h 65"/>
                <a:gd name="T36" fmla="*/ 10 w 178"/>
                <a:gd name="T37" fmla="*/ 49 h 65"/>
                <a:gd name="T38" fmla="*/ 5 w 178"/>
                <a:gd name="T39" fmla="*/ 53 h 65"/>
                <a:gd name="T40" fmla="*/ 0 w 178"/>
                <a:gd name="T41" fmla="*/ 58 h 65"/>
                <a:gd name="T42" fmla="*/ 7 w 178"/>
                <a:gd name="T43" fmla="*/ 6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8" h="65">
                  <a:moveTo>
                    <a:pt x="7" y="62"/>
                  </a:moveTo>
                  <a:lnTo>
                    <a:pt x="28" y="65"/>
                  </a:lnTo>
                  <a:lnTo>
                    <a:pt x="50" y="65"/>
                  </a:lnTo>
                  <a:lnTo>
                    <a:pt x="72" y="62"/>
                  </a:lnTo>
                  <a:lnTo>
                    <a:pt x="95" y="54"/>
                  </a:lnTo>
                  <a:lnTo>
                    <a:pt x="117" y="45"/>
                  </a:lnTo>
                  <a:lnTo>
                    <a:pt x="139" y="33"/>
                  </a:lnTo>
                  <a:lnTo>
                    <a:pt x="160" y="18"/>
                  </a:lnTo>
                  <a:lnTo>
                    <a:pt x="178" y="0"/>
                  </a:lnTo>
                  <a:lnTo>
                    <a:pt x="159" y="4"/>
                  </a:lnTo>
                  <a:lnTo>
                    <a:pt x="141" y="9"/>
                  </a:lnTo>
                  <a:lnTo>
                    <a:pt x="121" y="15"/>
                  </a:lnTo>
                  <a:lnTo>
                    <a:pt x="101" y="22"/>
                  </a:lnTo>
                  <a:lnTo>
                    <a:pt x="83" y="29"/>
                  </a:lnTo>
                  <a:lnTo>
                    <a:pt x="63" y="36"/>
                  </a:lnTo>
                  <a:lnTo>
                    <a:pt x="43" y="42"/>
                  </a:lnTo>
                  <a:lnTo>
                    <a:pt x="23" y="45"/>
                  </a:lnTo>
                  <a:lnTo>
                    <a:pt x="16" y="47"/>
                  </a:lnTo>
                  <a:lnTo>
                    <a:pt x="10" y="49"/>
                  </a:lnTo>
                  <a:lnTo>
                    <a:pt x="5" y="53"/>
                  </a:lnTo>
                  <a:lnTo>
                    <a:pt x="0" y="58"/>
                  </a:lnTo>
                  <a:lnTo>
                    <a:pt x="7"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32" name="Freeform 80">
              <a:extLst>
                <a:ext uri="{FF2B5EF4-FFF2-40B4-BE49-F238E27FC236}">
                  <a16:creationId xmlns:a16="http://schemas.microsoft.com/office/drawing/2014/main" id="{9D09DC97-096E-1A73-8E5B-811569C8A273}"/>
                </a:ext>
              </a:extLst>
            </p:cNvPr>
            <p:cNvSpPr>
              <a:spLocks/>
            </p:cNvSpPr>
            <p:nvPr/>
          </p:nvSpPr>
          <p:spPr bwMode="auto">
            <a:xfrm>
              <a:off x="4514" y="2230"/>
              <a:ext cx="138" cy="85"/>
            </a:xfrm>
            <a:custGeom>
              <a:avLst/>
              <a:gdLst>
                <a:gd name="T0" fmla="*/ 277 w 277"/>
                <a:gd name="T1" fmla="*/ 22 h 170"/>
                <a:gd name="T2" fmla="*/ 275 w 277"/>
                <a:gd name="T3" fmla="*/ 15 h 170"/>
                <a:gd name="T4" fmla="*/ 275 w 277"/>
                <a:gd name="T5" fmla="*/ 8 h 170"/>
                <a:gd name="T6" fmla="*/ 273 w 277"/>
                <a:gd name="T7" fmla="*/ 0 h 170"/>
                <a:gd name="T8" fmla="*/ 266 w 277"/>
                <a:gd name="T9" fmla="*/ 0 h 170"/>
                <a:gd name="T10" fmla="*/ 257 w 277"/>
                <a:gd name="T11" fmla="*/ 11 h 170"/>
                <a:gd name="T12" fmla="*/ 244 w 277"/>
                <a:gd name="T13" fmla="*/ 26 h 170"/>
                <a:gd name="T14" fmla="*/ 228 w 277"/>
                <a:gd name="T15" fmla="*/ 46 h 170"/>
                <a:gd name="T16" fmla="*/ 208 w 277"/>
                <a:gd name="T17" fmla="*/ 64 h 170"/>
                <a:gd name="T18" fmla="*/ 183 w 277"/>
                <a:gd name="T19" fmla="*/ 84 h 170"/>
                <a:gd name="T20" fmla="*/ 150 w 277"/>
                <a:gd name="T21" fmla="*/ 104 h 170"/>
                <a:gd name="T22" fmla="*/ 112 w 277"/>
                <a:gd name="T23" fmla="*/ 118 h 170"/>
                <a:gd name="T24" fmla="*/ 65 w 277"/>
                <a:gd name="T25" fmla="*/ 129 h 170"/>
                <a:gd name="T26" fmla="*/ 60 w 277"/>
                <a:gd name="T27" fmla="*/ 138 h 170"/>
                <a:gd name="T28" fmla="*/ 54 w 277"/>
                <a:gd name="T29" fmla="*/ 145 h 170"/>
                <a:gd name="T30" fmla="*/ 45 w 277"/>
                <a:gd name="T31" fmla="*/ 149 h 170"/>
                <a:gd name="T32" fmla="*/ 38 w 277"/>
                <a:gd name="T33" fmla="*/ 151 h 170"/>
                <a:gd name="T34" fmla="*/ 29 w 277"/>
                <a:gd name="T35" fmla="*/ 151 h 170"/>
                <a:gd name="T36" fmla="*/ 20 w 277"/>
                <a:gd name="T37" fmla="*/ 151 h 170"/>
                <a:gd name="T38" fmla="*/ 11 w 277"/>
                <a:gd name="T39" fmla="*/ 151 h 170"/>
                <a:gd name="T40" fmla="*/ 0 w 277"/>
                <a:gd name="T41" fmla="*/ 149 h 170"/>
                <a:gd name="T42" fmla="*/ 4 w 277"/>
                <a:gd name="T43" fmla="*/ 156 h 170"/>
                <a:gd name="T44" fmla="*/ 18 w 277"/>
                <a:gd name="T45" fmla="*/ 163 h 170"/>
                <a:gd name="T46" fmla="*/ 31 w 277"/>
                <a:gd name="T47" fmla="*/ 169 h 170"/>
                <a:gd name="T48" fmla="*/ 38 w 277"/>
                <a:gd name="T49" fmla="*/ 170 h 170"/>
                <a:gd name="T50" fmla="*/ 45 w 277"/>
                <a:gd name="T51" fmla="*/ 169 h 170"/>
                <a:gd name="T52" fmla="*/ 67 w 277"/>
                <a:gd name="T53" fmla="*/ 161 h 170"/>
                <a:gd name="T54" fmla="*/ 99 w 277"/>
                <a:gd name="T55" fmla="*/ 151 h 170"/>
                <a:gd name="T56" fmla="*/ 137 w 277"/>
                <a:gd name="T57" fmla="*/ 134 h 170"/>
                <a:gd name="T58" fmla="*/ 177 w 277"/>
                <a:gd name="T59" fmla="*/ 114 h 170"/>
                <a:gd name="T60" fmla="*/ 217 w 277"/>
                <a:gd name="T61" fmla="*/ 87 h 170"/>
                <a:gd name="T62" fmla="*/ 251 w 277"/>
                <a:gd name="T63" fmla="*/ 58 h 170"/>
                <a:gd name="T64" fmla="*/ 277 w 277"/>
                <a:gd name="T65" fmla="*/ 2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7" h="170">
                  <a:moveTo>
                    <a:pt x="277" y="22"/>
                  </a:moveTo>
                  <a:lnTo>
                    <a:pt x="275" y="15"/>
                  </a:lnTo>
                  <a:lnTo>
                    <a:pt x="275" y="8"/>
                  </a:lnTo>
                  <a:lnTo>
                    <a:pt x="273" y="0"/>
                  </a:lnTo>
                  <a:lnTo>
                    <a:pt x="266" y="0"/>
                  </a:lnTo>
                  <a:lnTo>
                    <a:pt x="257" y="11"/>
                  </a:lnTo>
                  <a:lnTo>
                    <a:pt x="244" y="26"/>
                  </a:lnTo>
                  <a:lnTo>
                    <a:pt x="228" y="46"/>
                  </a:lnTo>
                  <a:lnTo>
                    <a:pt x="208" y="64"/>
                  </a:lnTo>
                  <a:lnTo>
                    <a:pt x="183" y="84"/>
                  </a:lnTo>
                  <a:lnTo>
                    <a:pt x="150" y="104"/>
                  </a:lnTo>
                  <a:lnTo>
                    <a:pt x="112" y="118"/>
                  </a:lnTo>
                  <a:lnTo>
                    <a:pt x="65" y="129"/>
                  </a:lnTo>
                  <a:lnTo>
                    <a:pt x="60" y="138"/>
                  </a:lnTo>
                  <a:lnTo>
                    <a:pt x="54" y="145"/>
                  </a:lnTo>
                  <a:lnTo>
                    <a:pt x="45" y="149"/>
                  </a:lnTo>
                  <a:lnTo>
                    <a:pt x="38" y="151"/>
                  </a:lnTo>
                  <a:lnTo>
                    <a:pt x="29" y="151"/>
                  </a:lnTo>
                  <a:lnTo>
                    <a:pt x="20" y="151"/>
                  </a:lnTo>
                  <a:lnTo>
                    <a:pt x="11" y="151"/>
                  </a:lnTo>
                  <a:lnTo>
                    <a:pt x="0" y="149"/>
                  </a:lnTo>
                  <a:lnTo>
                    <a:pt x="4" y="156"/>
                  </a:lnTo>
                  <a:lnTo>
                    <a:pt x="18" y="163"/>
                  </a:lnTo>
                  <a:lnTo>
                    <a:pt x="31" y="169"/>
                  </a:lnTo>
                  <a:lnTo>
                    <a:pt x="38" y="170"/>
                  </a:lnTo>
                  <a:lnTo>
                    <a:pt x="45" y="169"/>
                  </a:lnTo>
                  <a:lnTo>
                    <a:pt x="67" y="161"/>
                  </a:lnTo>
                  <a:lnTo>
                    <a:pt x="99" y="151"/>
                  </a:lnTo>
                  <a:lnTo>
                    <a:pt x="137" y="134"/>
                  </a:lnTo>
                  <a:lnTo>
                    <a:pt x="177" y="114"/>
                  </a:lnTo>
                  <a:lnTo>
                    <a:pt x="217" y="87"/>
                  </a:lnTo>
                  <a:lnTo>
                    <a:pt x="251" y="58"/>
                  </a:lnTo>
                  <a:lnTo>
                    <a:pt x="277"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33" name="Freeform 81">
              <a:extLst>
                <a:ext uri="{FF2B5EF4-FFF2-40B4-BE49-F238E27FC236}">
                  <a16:creationId xmlns:a16="http://schemas.microsoft.com/office/drawing/2014/main" id="{F218B961-B316-261F-6B51-94F8B7375721}"/>
                </a:ext>
              </a:extLst>
            </p:cNvPr>
            <p:cNvSpPr>
              <a:spLocks/>
            </p:cNvSpPr>
            <p:nvPr/>
          </p:nvSpPr>
          <p:spPr bwMode="auto">
            <a:xfrm>
              <a:off x="3710" y="2276"/>
              <a:ext cx="93" cy="22"/>
            </a:xfrm>
            <a:custGeom>
              <a:avLst/>
              <a:gdLst>
                <a:gd name="T0" fmla="*/ 13 w 186"/>
                <a:gd name="T1" fmla="*/ 5 h 45"/>
                <a:gd name="T2" fmla="*/ 25 w 186"/>
                <a:gd name="T3" fmla="*/ 7 h 45"/>
                <a:gd name="T4" fmla="*/ 45 w 186"/>
                <a:gd name="T5" fmla="*/ 7 h 45"/>
                <a:gd name="T6" fmla="*/ 72 w 186"/>
                <a:gd name="T7" fmla="*/ 7 h 45"/>
                <a:gd name="T8" fmla="*/ 103 w 186"/>
                <a:gd name="T9" fmla="*/ 7 h 45"/>
                <a:gd name="T10" fmla="*/ 130 w 186"/>
                <a:gd name="T11" fmla="*/ 5 h 45"/>
                <a:gd name="T12" fmla="*/ 156 w 186"/>
                <a:gd name="T13" fmla="*/ 5 h 45"/>
                <a:gd name="T14" fmla="*/ 174 w 186"/>
                <a:gd name="T15" fmla="*/ 3 h 45"/>
                <a:gd name="T16" fmla="*/ 181 w 186"/>
                <a:gd name="T17" fmla="*/ 1 h 45"/>
                <a:gd name="T18" fmla="*/ 184 w 186"/>
                <a:gd name="T19" fmla="*/ 0 h 45"/>
                <a:gd name="T20" fmla="*/ 186 w 186"/>
                <a:gd name="T21" fmla="*/ 7 h 45"/>
                <a:gd name="T22" fmla="*/ 184 w 186"/>
                <a:gd name="T23" fmla="*/ 18 h 45"/>
                <a:gd name="T24" fmla="*/ 179 w 186"/>
                <a:gd name="T25" fmla="*/ 23 h 45"/>
                <a:gd name="T26" fmla="*/ 172 w 186"/>
                <a:gd name="T27" fmla="*/ 27 h 45"/>
                <a:gd name="T28" fmla="*/ 163 w 186"/>
                <a:gd name="T29" fmla="*/ 30 h 45"/>
                <a:gd name="T30" fmla="*/ 156 w 186"/>
                <a:gd name="T31" fmla="*/ 34 h 45"/>
                <a:gd name="T32" fmla="*/ 146 w 186"/>
                <a:gd name="T33" fmla="*/ 38 h 45"/>
                <a:gd name="T34" fmla="*/ 136 w 186"/>
                <a:gd name="T35" fmla="*/ 41 h 45"/>
                <a:gd name="T36" fmla="*/ 123 w 186"/>
                <a:gd name="T37" fmla="*/ 43 h 45"/>
                <a:gd name="T38" fmla="*/ 109 w 186"/>
                <a:gd name="T39" fmla="*/ 45 h 45"/>
                <a:gd name="T40" fmla="*/ 90 w 186"/>
                <a:gd name="T41" fmla="*/ 45 h 45"/>
                <a:gd name="T42" fmla="*/ 71 w 186"/>
                <a:gd name="T43" fmla="*/ 43 h 45"/>
                <a:gd name="T44" fmla="*/ 52 w 186"/>
                <a:gd name="T45" fmla="*/ 36 h 45"/>
                <a:gd name="T46" fmla="*/ 33 w 186"/>
                <a:gd name="T47" fmla="*/ 29 h 45"/>
                <a:gd name="T48" fmla="*/ 18 w 186"/>
                <a:gd name="T49" fmla="*/ 20 h 45"/>
                <a:gd name="T50" fmla="*/ 5 w 186"/>
                <a:gd name="T51" fmla="*/ 12 h 45"/>
                <a:gd name="T52" fmla="*/ 0 w 186"/>
                <a:gd name="T53" fmla="*/ 7 h 45"/>
                <a:gd name="T54" fmla="*/ 2 w 186"/>
                <a:gd name="T55" fmla="*/ 3 h 45"/>
                <a:gd name="T56" fmla="*/ 13 w 186"/>
                <a:gd name="T57" fmla="*/ 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6" h="45">
                  <a:moveTo>
                    <a:pt x="13" y="5"/>
                  </a:moveTo>
                  <a:lnTo>
                    <a:pt x="25" y="7"/>
                  </a:lnTo>
                  <a:lnTo>
                    <a:pt x="45" y="7"/>
                  </a:lnTo>
                  <a:lnTo>
                    <a:pt x="72" y="7"/>
                  </a:lnTo>
                  <a:lnTo>
                    <a:pt x="103" y="7"/>
                  </a:lnTo>
                  <a:lnTo>
                    <a:pt x="130" y="5"/>
                  </a:lnTo>
                  <a:lnTo>
                    <a:pt x="156" y="5"/>
                  </a:lnTo>
                  <a:lnTo>
                    <a:pt x="174" y="3"/>
                  </a:lnTo>
                  <a:lnTo>
                    <a:pt x="181" y="1"/>
                  </a:lnTo>
                  <a:lnTo>
                    <a:pt x="184" y="0"/>
                  </a:lnTo>
                  <a:lnTo>
                    <a:pt x="186" y="7"/>
                  </a:lnTo>
                  <a:lnTo>
                    <a:pt x="184" y="18"/>
                  </a:lnTo>
                  <a:lnTo>
                    <a:pt x="179" y="23"/>
                  </a:lnTo>
                  <a:lnTo>
                    <a:pt x="172" y="27"/>
                  </a:lnTo>
                  <a:lnTo>
                    <a:pt x="163" y="30"/>
                  </a:lnTo>
                  <a:lnTo>
                    <a:pt x="156" y="34"/>
                  </a:lnTo>
                  <a:lnTo>
                    <a:pt x="146" y="38"/>
                  </a:lnTo>
                  <a:lnTo>
                    <a:pt x="136" y="41"/>
                  </a:lnTo>
                  <a:lnTo>
                    <a:pt x="123" y="43"/>
                  </a:lnTo>
                  <a:lnTo>
                    <a:pt x="109" y="45"/>
                  </a:lnTo>
                  <a:lnTo>
                    <a:pt x="90" y="45"/>
                  </a:lnTo>
                  <a:lnTo>
                    <a:pt x="71" y="43"/>
                  </a:lnTo>
                  <a:lnTo>
                    <a:pt x="52" y="36"/>
                  </a:lnTo>
                  <a:lnTo>
                    <a:pt x="33" y="29"/>
                  </a:lnTo>
                  <a:lnTo>
                    <a:pt x="18" y="20"/>
                  </a:lnTo>
                  <a:lnTo>
                    <a:pt x="5" y="12"/>
                  </a:lnTo>
                  <a:lnTo>
                    <a:pt x="0" y="7"/>
                  </a:lnTo>
                  <a:lnTo>
                    <a:pt x="2" y="3"/>
                  </a:lnTo>
                  <a:lnTo>
                    <a:pt x="13"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34" name="Freeform 82">
              <a:extLst>
                <a:ext uri="{FF2B5EF4-FFF2-40B4-BE49-F238E27FC236}">
                  <a16:creationId xmlns:a16="http://schemas.microsoft.com/office/drawing/2014/main" id="{74871BFB-C308-3B53-ECDC-0BD0B130CF84}"/>
                </a:ext>
              </a:extLst>
            </p:cNvPr>
            <p:cNvSpPr>
              <a:spLocks/>
            </p:cNvSpPr>
            <p:nvPr/>
          </p:nvSpPr>
          <p:spPr bwMode="auto">
            <a:xfrm>
              <a:off x="3675" y="2241"/>
              <a:ext cx="144" cy="64"/>
            </a:xfrm>
            <a:custGeom>
              <a:avLst/>
              <a:gdLst>
                <a:gd name="T0" fmla="*/ 26 w 288"/>
                <a:gd name="T1" fmla="*/ 4 h 129"/>
                <a:gd name="T2" fmla="*/ 17 w 288"/>
                <a:gd name="T3" fmla="*/ 31 h 129"/>
                <a:gd name="T4" fmla="*/ 35 w 288"/>
                <a:gd name="T5" fmla="*/ 44 h 129"/>
                <a:gd name="T6" fmla="*/ 60 w 288"/>
                <a:gd name="T7" fmla="*/ 53 h 129"/>
                <a:gd name="T8" fmla="*/ 93 w 288"/>
                <a:gd name="T9" fmla="*/ 60 h 129"/>
                <a:gd name="T10" fmla="*/ 127 w 288"/>
                <a:gd name="T11" fmla="*/ 63 h 129"/>
                <a:gd name="T12" fmla="*/ 165 w 288"/>
                <a:gd name="T13" fmla="*/ 63 h 129"/>
                <a:gd name="T14" fmla="*/ 203 w 288"/>
                <a:gd name="T15" fmla="*/ 63 h 129"/>
                <a:gd name="T16" fmla="*/ 239 w 288"/>
                <a:gd name="T17" fmla="*/ 60 h 129"/>
                <a:gd name="T18" fmla="*/ 273 w 288"/>
                <a:gd name="T19" fmla="*/ 56 h 129"/>
                <a:gd name="T20" fmla="*/ 288 w 288"/>
                <a:gd name="T21" fmla="*/ 71 h 129"/>
                <a:gd name="T22" fmla="*/ 273 w 288"/>
                <a:gd name="T23" fmla="*/ 91 h 129"/>
                <a:gd name="T24" fmla="*/ 255 w 288"/>
                <a:gd name="T25" fmla="*/ 105 h 129"/>
                <a:gd name="T26" fmla="*/ 234 w 288"/>
                <a:gd name="T27" fmla="*/ 116 h 129"/>
                <a:gd name="T28" fmla="*/ 212 w 288"/>
                <a:gd name="T29" fmla="*/ 123 h 129"/>
                <a:gd name="T30" fmla="*/ 188 w 288"/>
                <a:gd name="T31" fmla="*/ 129 h 129"/>
                <a:gd name="T32" fmla="*/ 163 w 288"/>
                <a:gd name="T33" fmla="*/ 129 h 129"/>
                <a:gd name="T34" fmla="*/ 140 w 288"/>
                <a:gd name="T35" fmla="*/ 129 h 129"/>
                <a:gd name="T36" fmla="*/ 114 w 288"/>
                <a:gd name="T37" fmla="*/ 127 h 129"/>
                <a:gd name="T38" fmla="*/ 107 w 288"/>
                <a:gd name="T39" fmla="*/ 123 h 129"/>
                <a:gd name="T40" fmla="*/ 100 w 288"/>
                <a:gd name="T41" fmla="*/ 119 h 129"/>
                <a:gd name="T42" fmla="*/ 94 w 288"/>
                <a:gd name="T43" fmla="*/ 114 h 129"/>
                <a:gd name="T44" fmla="*/ 89 w 288"/>
                <a:gd name="T45" fmla="*/ 109 h 129"/>
                <a:gd name="T46" fmla="*/ 89 w 288"/>
                <a:gd name="T47" fmla="*/ 92 h 129"/>
                <a:gd name="T48" fmla="*/ 125 w 288"/>
                <a:gd name="T49" fmla="*/ 103 h 129"/>
                <a:gd name="T50" fmla="*/ 158 w 288"/>
                <a:gd name="T51" fmla="*/ 107 h 129"/>
                <a:gd name="T52" fmla="*/ 185 w 288"/>
                <a:gd name="T53" fmla="*/ 105 h 129"/>
                <a:gd name="T54" fmla="*/ 208 w 288"/>
                <a:gd name="T55" fmla="*/ 100 h 129"/>
                <a:gd name="T56" fmla="*/ 226 w 288"/>
                <a:gd name="T57" fmla="*/ 92 h 129"/>
                <a:gd name="T58" fmla="*/ 239 w 288"/>
                <a:gd name="T59" fmla="*/ 85 h 129"/>
                <a:gd name="T60" fmla="*/ 248 w 288"/>
                <a:gd name="T61" fmla="*/ 80 h 129"/>
                <a:gd name="T62" fmla="*/ 250 w 288"/>
                <a:gd name="T63" fmla="*/ 78 h 129"/>
                <a:gd name="T64" fmla="*/ 221 w 288"/>
                <a:gd name="T65" fmla="*/ 80 h 129"/>
                <a:gd name="T66" fmla="*/ 192 w 288"/>
                <a:gd name="T67" fmla="*/ 82 h 129"/>
                <a:gd name="T68" fmla="*/ 161 w 288"/>
                <a:gd name="T69" fmla="*/ 82 h 129"/>
                <a:gd name="T70" fmla="*/ 132 w 288"/>
                <a:gd name="T71" fmla="*/ 82 h 129"/>
                <a:gd name="T72" fmla="*/ 102 w 288"/>
                <a:gd name="T73" fmla="*/ 80 h 129"/>
                <a:gd name="T74" fmla="*/ 73 w 288"/>
                <a:gd name="T75" fmla="*/ 76 h 129"/>
                <a:gd name="T76" fmla="*/ 44 w 288"/>
                <a:gd name="T77" fmla="*/ 69 h 129"/>
                <a:gd name="T78" fmla="*/ 17 w 288"/>
                <a:gd name="T79" fmla="*/ 58 h 129"/>
                <a:gd name="T80" fmla="*/ 13 w 288"/>
                <a:gd name="T81" fmla="*/ 62 h 129"/>
                <a:gd name="T82" fmla="*/ 9 w 288"/>
                <a:gd name="T83" fmla="*/ 65 h 129"/>
                <a:gd name="T84" fmla="*/ 8 w 288"/>
                <a:gd name="T85" fmla="*/ 67 h 129"/>
                <a:gd name="T86" fmla="*/ 2 w 288"/>
                <a:gd name="T87" fmla="*/ 67 h 129"/>
                <a:gd name="T88" fmla="*/ 0 w 288"/>
                <a:gd name="T89" fmla="*/ 53 h 129"/>
                <a:gd name="T90" fmla="*/ 2 w 288"/>
                <a:gd name="T91" fmla="*/ 40 h 129"/>
                <a:gd name="T92" fmla="*/ 4 w 288"/>
                <a:gd name="T93" fmla="*/ 27 h 129"/>
                <a:gd name="T94" fmla="*/ 8 w 288"/>
                <a:gd name="T95" fmla="*/ 16 h 129"/>
                <a:gd name="T96" fmla="*/ 9 w 288"/>
                <a:gd name="T97" fmla="*/ 18 h 129"/>
                <a:gd name="T98" fmla="*/ 15 w 288"/>
                <a:gd name="T99" fmla="*/ 9 h 129"/>
                <a:gd name="T100" fmla="*/ 20 w 288"/>
                <a:gd name="T101" fmla="*/ 0 h 129"/>
                <a:gd name="T102" fmla="*/ 26 w 288"/>
                <a:gd name="T103" fmla="*/ 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8" h="129">
                  <a:moveTo>
                    <a:pt x="26" y="4"/>
                  </a:moveTo>
                  <a:lnTo>
                    <a:pt x="17" y="31"/>
                  </a:lnTo>
                  <a:lnTo>
                    <a:pt x="35" y="44"/>
                  </a:lnTo>
                  <a:lnTo>
                    <a:pt x="60" y="53"/>
                  </a:lnTo>
                  <a:lnTo>
                    <a:pt x="93" y="60"/>
                  </a:lnTo>
                  <a:lnTo>
                    <a:pt x="127" y="63"/>
                  </a:lnTo>
                  <a:lnTo>
                    <a:pt x="165" y="63"/>
                  </a:lnTo>
                  <a:lnTo>
                    <a:pt x="203" y="63"/>
                  </a:lnTo>
                  <a:lnTo>
                    <a:pt x="239" y="60"/>
                  </a:lnTo>
                  <a:lnTo>
                    <a:pt x="273" y="56"/>
                  </a:lnTo>
                  <a:lnTo>
                    <a:pt x="288" y="71"/>
                  </a:lnTo>
                  <a:lnTo>
                    <a:pt x="273" y="91"/>
                  </a:lnTo>
                  <a:lnTo>
                    <a:pt x="255" y="105"/>
                  </a:lnTo>
                  <a:lnTo>
                    <a:pt x="234" y="116"/>
                  </a:lnTo>
                  <a:lnTo>
                    <a:pt x="212" y="123"/>
                  </a:lnTo>
                  <a:lnTo>
                    <a:pt x="188" y="129"/>
                  </a:lnTo>
                  <a:lnTo>
                    <a:pt x="163" y="129"/>
                  </a:lnTo>
                  <a:lnTo>
                    <a:pt x="140" y="129"/>
                  </a:lnTo>
                  <a:lnTo>
                    <a:pt x="114" y="127"/>
                  </a:lnTo>
                  <a:lnTo>
                    <a:pt x="107" y="123"/>
                  </a:lnTo>
                  <a:lnTo>
                    <a:pt x="100" y="119"/>
                  </a:lnTo>
                  <a:lnTo>
                    <a:pt x="94" y="114"/>
                  </a:lnTo>
                  <a:lnTo>
                    <a:pt x="89" y="109"/>
                  </a:lnTo>
                  <a:lnTo>
                    <a:pt x="89" y="92"/>
                  </a:lnTo>
                  <a:lnTo>
                    <a:pt x="125" y="103"/>
                  </a:lnTo>
                  <a:lnTo>
                    <a:pt x="158" y="107"/>
                  </a:lnTo>
                  <a:lnTo>
                    <a:pt x="185" y="105"/>
                  </a:lnTo>
                  <a:lnTo>
                    <a:pt x="208" y="100"/>
                  </a:lnTo>
                  <a:lnTo>
                    <a:pt x="226" y="92"/>
                  </a:lnTo>
                  <a:lnTo>
                    <a:pt x="239" y="85"/>
                  </a:lnTo>
                  <a:lnTo>
                    <a:pt x="248" y="80"/>
                  </a:lnTo>
                  <a:lnTo>
                    <a:pt x="250" y="78"/>
                  </a:lnTo>
                  <a:lnTo>
                    <a:pt x="221" y="80"/>
                  </a:lnTo>
                  <a:lnTo>
                    <a:pt x="192" y="82"/>
                  </a:lnTo>
                  <a:lnTo>
                    <a:pt x="161" y="82"/>
                  </a:lnTo>
                  <a:lnTo>
                    <a:pt x="132" y="82"/>
                  </a:lnTo>
                  <a:lnTo>
                    <a:pt x="102" y="80"/>
                  </a:lnTo>
                  <a:lnTo>
                    <a:pt x="73" y="76"/>
                  </a:lnTo>
                  <a:lnTo>
                    <a:pt x="44" y="69"/>
                  </a:lnTo>
                  <a:lnTo>
                    <a:pt x="17" y="58"/>
                  </a:lnTo>
                  <a:lnTo>
                    <a:pt x="13" y="62"/>
                  </a:lnTo>
                  <a:lnTo>
                    <a:pt x="9" y="65"/>
                  </a:lnTo>
                  <a:lnTo>
                    <a:pt x="8" y="67"/>
                  </a:lnTo>
                  <a:lnTo>
                    <a:pt x="2" y="67"/>
                  </a:lnTo>
                  <a:lnTo>
                    <a:pt x="0" y="53"/>
                  </a:lnTo>
                  <a:lnTo>
                    <a:pt x="2" y="40"/>
                  </a:lnTo>
                  <a:lnTo>
                    <a:pt x="4" y="27"/>
                  </a:lnTo>
                  <a:lnTo>
                    <a:pt x="8" y="16"/>
                  </a:lnTo>
                  <a:lnTo>
                    <a:pt x="9" y="18"/>
                  </a:lnTo>
                  <a:lnTo>
                    <a:pt x="15" y="9"/>
                  </a:lnTo>
                  <a:lnTo>
                    <a:pt x="20" y="0"/>
                  </a:lnTo>
                  <a:lnTo>
                    <a:pt x="26"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35" name="Freeform 83">
              <a:extLst>
                <a:ext uri="{FF2B5EF4-FFF2-40B4-BE49-F238E27FC236}">
                  <a16:creationId xmlns:a16="http://schemas.microsoft.com/office/drawing/2014/main" id="{4292EBB1-B1BC-DDA3-7141-3D86806B4D2E}"/>
                </a:ext>
              </a:extLst>
            </p:cNvPr>
            <p:cNvSpPr>
              <a:spLocks/>
            </p:cNvSpPr>
            <p:nvPr/>
          </p:nvSpPr>
          <p:spPr bwMode="auto">
            <a:xfrm>
              <a:off x="4017" y="2431"/>
              <a:ext cx="120" cy="150"/>
            </a:xfrm>
            <a:custGeom>
              <a:avLst/>
              <a:gdLst>
                <a:gd name="T0" fmla="*/ 18 w 240"/>
                <a:gd name="T1" fmla="*/ 5 h 298"/>
                <a:gd name="T2" fmla="*/ 32 w 240"/>
                <a:gd name="T3" fmla="*/ 0 h 298"/>
                <a:gd name="T4" fmla="*/ 61 w 240"/>
                <a:gd name="T5" fmla="*/ 2 h 298"/>
                <a:gd name="T6" fmla="*/ 97 w 240"/>
                <a:gd name="T7" fmla="*/ 9 h 298"/>
                <a:gd name="T8" fmla="*/ 137 w 240"/>
                <a:gd name="T9" fmla="*/ 20 h 298"/>
                <a:gd name="T10" fmla="*/ 177 w 240"/>
                <a:gd name="T11" fmla="*/ 32 h 298"/>
                <a:gd name="T12" fmla="*/ 211 w 240"/>
                <a:gd name="T13" fmla="*/ 47 h 298"/>
                <a:gd name="T14" fmla="*/ 233 w 240"/>
                <a:gd name="T15" fmla="*/ 61 h 298"/>
                <a:gd name="T16" fmla="*/ 240 w 240"/>
                <a:gd name="T17" fmla="*/ 74 h 298"/>
                <a:gd name="T18" fmla="*/ 235 w 240"/>
                <a:gd name="T19" fmla="*/ 92 h 298"/>
                <a:gd name="T20" fmla="*/ 226 w 240"/>
                <a:gd name="T21" fmla="*/ 123 h 298"/>
                <a:gd name="T22" fmla="*/ 213 w 240"/>
                <a:gd name="T23" fmla="*/ 159 h 298"/>
                <a:gd name="T24" fmla="*/ 199 w 240"/>
                <a:gd name="T25" fmla="*/ 199 h 298"/>
                <a:gd name="T26" fmla="*/ 182 w 240"/>
                <a:gd name="T27" fmla="*/ 237 h 298"/>
                <a:gd name="T28" fmla="*/ 168 w 240"/>
                <a:gd name="T29" fmla="*/ 267 h 298"/>
                <a:gd name="T30" fmla="*/ 155 w 240"/>
                <a:gd name="T31" fmla="*/ 289 h 298"/>
                <a:gd name="T32" fmla="*/ 146 w 240"/>
                <a:gd name="T33" fmla="*/ 298 h 298"/>
                <a:gd name="T34" fmla="*/ 137 w 240"/>
                <a:gd name="T35" fmla="*/ 298 h 298"/>
                <a:gd name="T36" fmla="*/ 124 w 240"/>
                <a:gd name="T37" fmla="*/ 298 h 298"/>
                <a:gd name="T38" fmla="*/ 108 w 240"/>
                <a:gd name="T39" fmla="*/ 296 h 298"/>
                <a:gd name="T40" fmla="*/ 90 w 240"/>
                <a:gd name="T41" fmla="*/ 294 h 298"/>
                <a:gd name="T42" fmla="*/ 72 w 240"/>
                <a:gd name="T43" fmla="*/ 293 h 298"/>
                <a:gd name="T44" fmla="*/ 54 w 240"/>
                <a:gd name="T45" fmla="*/ 287 h 298"/>
                <a:gd name="T46" fmla="*/ 36 w 240"/>
                <a:gd name="T47" fmla="*/ 280 h 298"/>
                <a:gd name="T48" fmla="*/ 21 w 240"/>
                <a:gd name="T49" fmla="*/ 269 h 298"/>
                <a:gd name="T50" fmla="*/ 3 w 240"/>
                <a:gd name="T51" fmla="*/ 218 h 298"/>
                <a:gd name="T52" fmla="*/ 0 w 240"/>
                <a:gd name="T53" fmla="*/ 134 h 298"/>
                <a:gd name="T54" fmla="*/ 7 w 240"/>
                <a:gd name="T55" fmla="*/ 50 h 298"/>
                <a:gd name="T56" fmla="*/ 18 w 240"/>
                <a:gd name="T57" fmla="*/ 5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40" h="298">
                  <a:moveTo>
                    <a:pt x="18" y="5"/>
                  </a:moveTo>
                  <a:lnTo>
                    <a:pt x="32" y="0"/>
                  </a:lnTo>
                  <a:lnTo>
                    <a:pt x="61" y="2"/>
                  </a:lnTo>
                  <a:lnTo>
                    <a:pt x="97" y="9"/>
                  </a:lnTo>
                  <a:lnTo>
                    <a:pt x="137" y="20"/>
                  </a:lnTo>
                  <a:lnTo>
                    <a:pt x="177" y="32"/>
                  </a:lnTo>
                  <a:lnTo>
                    <a:pt x="211" y="47"/>
                  </a:lnTo>
                  <a:lnTo>
                    <a:pt x="233" y="61"/>
                  </a:lnTo>
                  <a:lnTo>
                    <a:pt x="240" y="74"/>
                  </a:lnTo>
                  <a:lnTo>
                    <a:pt x="235" y="92"/>
                  </a:lnTo>
                  <a:lnTo>
                    <a:pt x="226" y="123"/>
                  </a:lnTo>
                  <a:lnTo>
                    <a:pt x="213" y="159"/>
                  </a:lnTo>
                  <a:lnTo>
                    <a:pt x="199" y="199"/>
                  </a:lnTo>
                  <a:lnTo>
                    <a:pt x="182" y="237"/>
                  </a:lnTo>
                  <a:lnTo>
                    <a:pt x="168" y="267"/>
                  </a:lnTo>
                  <a:lnTo>
                    <a:pt x="155" y="289"/>
                  </a:lnTo>
                  <a:lnTo>
                    <a:pt x="146" y="298"/>
                  </a:lnTo>
                  <a:lnTo>
                    <a:pt x="137" y="298"/>
                  </a:lnTo>
                  <a:lnTo>
                    <a:pt x="124" y="298"/>
                  </a:lnTo>
                  <a:lnTo>
                    <a:pt x="108" y="296"/>
                  </a:lnTo>
                  <a:lnTo>
                    <a:pt x="90" y="294"/>
                  </a:lnTo>
                  <a:lnTo>
                    <a:pt x="72" y="293"/>
                  </a:lnTo>
                  <a:lnTo>
                    <a:pt x="54" y="287"/>
                  </a:lnTo>
                  <a:lnTo>
                    <a:pt x="36" y="280"/>
                  </a:lnTo>
                  <a:lnTo>
                    <a:pt x="21" y="269"/>
                  </a:lnTo>
                  <a:lnTo>
                    <a:pt x="3" y="218"/>
                  </a:lnTo>
                  <a:lnTo>
                    <a:pt x="0" y="134"/>
                  </a:lnTo>
                  <a:lnTo>
                    <a:pt x="7" y="50"/>
                  </a:lnTo>
                  <a:lnTo>
                    <a:pt x="18" y="5"/>
                  </a:lnTo>
                  <a:close/>
                </a:path>
              </a:pathLst>
            </a:custGeom>
            <a:solidFill>
              <a:srgbClr val="FFFF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36" name="Freeform 84">
              <a:extLst>
                <a:ext uri="{FF2B5EF4-FFF2-40B4-BE49-F238E27FC236}">
                  <a16:creationId xmlns:a16="http://schemas.microsoft.com/office/drawing/2014/main" id="{32ABB2DE-31CE-1347-E80E-90BEBC9DFB99}"/>
                </a:ext>
              </a:extLst>
            </p:cNvPr>
            <p:cNvSpPr>
              <a:spLocks/>
            </p:cNvSpPr>
            <p:nvPr/>
          </p:nvSpPr>
          <p:spPr bwMode="auto">
            <a:xfrm>
              <a:off x="4047" y="2439"/>
              <a:ext cx="73" cy="26"/>
            </a:xfrm>
            <a:custGeom>
              <a:avLst/>
              <a:gdLst>
                <a:gd name="T0" fmla="*/ 147 w 147"/>
                <a:gd name="T1" fmla="*/ 36 h 51"/>
                <a:gd name="T2" fmla="*/ 147 w 147"/>
                <a:gd name="T3" fmla="*/ 40 h 51"/>
                <a:gd name="T4" fmla="*/ 145 w 147"/>
                <a:gd name="T5" fmla="*/ 43 h 51"/>
                <a:gd name="T6" fmla="*/ 145 w 147"/>
                <a:gd name="T7" fmla="*/ 47 h 51"/>
                <a:gd name="T8" fmla="*/ 143 w 147"/>
                <a:gd name="T9" fmla="*/ 51 h 51"/>
                <a:gd name="T10" fmla="*/ 127 w 147"/>
                <a:gd name="T11" fmla="*/ 43 h 51"/>
                <a:gd name="T12" fmla="*/ 109 w 147"/>
                <a:gd name="T13" fmla="*/ 34 h 51"/>
                <a:gd name="T14" fmla="*/ 91 w 147"/>
                <a:gd name="T15" fmla="*/ 29 h 51"/>
                <a:gd name="T16" fmla="*/ 74 w 147"/>
                <a:gd name="T17" fmla="*/ 22 h 51"/>
                <a:gd name="T18" fmla="*/ 56 w 147"/>
                <a:gd name="T19" fmla="*/ 18 h 51"/>
                <a:gd name="T20" fmla="*/ 38 w 147"/>
                <a:gd name="T21" fmla="*/ 14 h 51"/>
                <a:gd name="T22" fmla="*/ 18 w 147"/>
                <a:gd name="T23" fmla="*/ 14 h 51"/>
                <a:gd name="T24" fmla="*/ 0 w 147"/>
                <a:gd name="T25" fmla="*/ 14 h 51"/>
                <a:gd name="T26" fmla="*/ 0 w 147"/>
                <a:gd name="T27" fmla="*/ 0 h 51"/>
                <a:gd name="T28" fmla="*/ 20 w 147"/>
                <a:gd name="T29" fmla="*/ 0 h 51"/>
                <a:gd name="T30" fmla="*/ 40 w 147"/>
                <a:gd name="T31" fmla="*/ 2 h 51"/>
                <a:gd name="T32" fmla="*/ 58 w 147"/>
                <a:gd name="T33" fmla="*/ 7 h 51"/>
                <a:gd name="T34" fmla="*/ 76 w 147"/>
                <a:gd name="T35" fmla="*/ 11 h 51"/>
                <a:gd name="T36" fmla="*/ 93 w 147"/>
                <a:gd name="T37" fmla="*/ 16 h 51"/>
                <a:gd name="T38" fmla="*/ 111 w 147"/>
                <a:gd name="T39" fmla="*/ 23 h 51"/>
                <a:gd name="T40" fmla="*/ 129 w 147"/>
                <a:gd name="T41" fmla="*/ 31 h 51"/>
                <a:gd name="T42" fmla="*/ 147 w 147"/>
                <a:gd name="T43"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7" h="51">
                  <a:moveTo>
                    <a:pt x="147" y="36"/>
                  </a:moveTo>
                  <a:lnTo>
                    <a:pt x="147" y="40"/>
                  </a:lnTo>
                  <a:lnTo>
                    <a:pt x="145" y="43"/>
                  </a:lnTo>
                  <a:lnTo>
                    <a:pt x="145" y="47"/>
                  </a:lnTo>
                  <a:lnTo>
                    <a:pt x="143" y="51"/>
                  </a:lnTo>
                  <a:lnTo>
                    <a:pt x="127" y="43"/>
                  </a:lnTo>
                  <a:lnTo>
                    <a:pt x="109" y="34"/>
                  </a:lnTo>
                  <a:lnTo>
                    <a:pt x="91" y="29"/>
                  </a:lnTo>
                  <a:lnTo>
                    <a:pt x="74" y="22"/>
                  </a:lnTo>
                  <a:lnTo>
                    <a:pt x="56" y="18"/>
                  </a:lnTo>
                  <a:lnTo>
                    <a:pt x="38" y="14"/>
                  </a:lnTo>
                  <a:lnTo>
                    <a:pt x="18" y="14"/>
                  </a:lnTo>
                  <a:lnTo>
                    <a:pt x="0" y="14"/>
                  </a:lnTo>
                  <a:lnTo>
                    <a:pt x="0" y="0"/>
                  </a:lnTo>
                  <a:lnTo>
                    <a:pt x="20" y="0"/>
                  </a:lnTo>
                  <a:lnTo>
                    <a:pt x="40" y="2"/>
                  </a:lnTo>
                  <a:lnTo>
                    <a:pt x="58" y="7"/>
                  </a:lnTo>
                  <a:lnTo>
                    <a:pt x="76" y="11"/>
                  </a:lnTo>
                  <a:lnTo>
                    <a:pt x="93" y="16"/>
                  </a:lnTo>
                  <a:lnTo>
                    <a:pt x="111" y="23"/>
                  </a:lnTo>
                  <a:lnTo>
                    <a:pt x="129" y="31"/>
                  </a:lnTo>
                  <a:lnTo>
                    <a:pt x="147" y="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37" name="Freeform 85">
              <a:extLst>
                <a:ext uri="{FF2B5EF4-FFF2-40B4-BE49-F238E27FC236}">
                  <a16:creationId xmlns:a16="http://schemas.microsoft.com/office/drawing/2014/main" id="{68D0CE5B-D663-9F3C-BB6D-E31CBD3EBBF0}"/>
                </a:ext>
              </a:extLst>
            </p:cNvPr>
            <p:cNvSpPr>
              <a:spLocks/>
            </p:cNvSpPr>
            <p:nvPr/>
          </p:nvSpPr>
          <p:spPr bwMode="auto">
            <a:xfrm>
              <a:off x="4022" y="2407"/>
              <a:ext cx="19" cy="158"/>
            </a:xfrm>
            <a:custGeom>
              <a:avLst/>
              <a:gdLst>
                <a:gd name="T0" fmla="*/ 38 w 38"/>
                <a:gd name="T1" fmla="*/ 0 h 316"/>
                <a:gd name="T2" fmla="*/ 34 w 38"/>
                <a:gd name="T3" fmla="*/ 41 h 316"/>
                <a:gd name="T4" fmla="*/ 28 w 38"/>
                <a:gd name="T5" fmla="*/ 83 h 316"/>
                <a:gd name="T6" fmla="*/ 21 w 38"/>
                <a:gd name="T7" fmla="*/ 126 h 316"/>
                <a:gd name="T8" fmla="*/ 14 w 38"/>
                <a:gd name="T9" fmla="*/ 168 h 316"/>
                <a:gd name="T10" fmla="*/ 12 w 38"/>
                <a:gd name="T11" fmla="*/ 204 h 316"/>
                <a:gd name="T12" fmla="*/ 12 w 38"/>
                <a:gd name="T13" fmla="*/ 244 h 316"/>
                <a:gd name="T14" fmla="*/ 18 w 38"/>
                <a:gd name="T15" fmla="*/ 282 h 316"/>
                <a:gd name="T16" fmla="*/ 38 w 38"/>
                <a:gd name="T17" fmla="*/ 313 h 316"/>
                <a:gd name="T18" fmla="*/ 32 w 38"/>
                <a:gd name="T19" fmla="*/ 316 h 316"/>
                <a:gd name="T20" fmla="*/ 28 w 38"/>
                <a:gd name="T21" fmla="*/ 315 h 316"/>
                <a:gd name="T22" fmla="*/ 25 w 38"/>
                <a:gd name="T23" fmla="*/ 311 h 316"/>
                <a:gd name="T24" fmla="*/ 21 w 38"/>
                <a:gd name="T25" fmla="*/ 307 h 316"/>
                <a:gd name="T26" fmla="*/ 3 w 38"/>
                <a:gd name="T27" fmla="*/ 267 h 316"/>
                <a:gd name="T28" fmla="*/ 0 w 38"/>
                <a:gd name="T29" fmla="*/ 220 h 316"/>
                <a:gd name="T30" fmla="*/ 3 w 38"/>
                <a:gd name="T31" fmla="*/ 173 h 316"/>
                <a:gd name="T32" fmla="*/ 7 w 38"/>
                <a:gd name="T33" fmla="*/ 128 h 316"/>
                <a:gd name="T34" fmla="*/ 12 w 38"/>
                <a:gd name="T35" fmla="*/ 96 h 316"/>
                <a:gd name="T36" fmla="*/ 19 w 38"/>
                <a:gd name="T37" fmla="*/ 61 h 316"/>
                <a:gd name="T38" fmla="*/ 27 w 38"/>
                <a:gd name="T39" fmla="*/ 29 h 316"/>
                <a:gd name="T40" fmla="*/ 38 w 38"/>
                <a:gd name="T41"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8" h="316">
                  <a:moveTo>
                    <a:pt x="38" y="0"/>
                  </a:moveTo>
                  <a:lnTo>
                    <a:pt x="34" y="41"/>
                  </a:lnTo>
                  <a:lnTo>
                    <a:pt x="28" y="83"/>
                  </a:lnTo>
                  <a:lnTo>
                    <a:pt x="21" y="126"/>
                  </a:lnTo>
                  <a:lnTo>
                    <a:pt x="14" y="168"/>
                  </a:lnTo>
                  <a:lnTo>
                    <a:pt x="12" y="204"/>
                  </a:lnTo>
                  <a:lnTo>
                    <a:pt x="12" y="244"/>
                  </a:lnTo>
                  <a:lnTo>
                    <a:pt x="18" y="282"/>
                  </a:lnTo>
                  <a:lnTo>
                    <a:pt x="38" y="313"/>
                  </a:lnTo>
                  <a:lnTo>
                    <a:pt x="32" y="316"/>
                  </a:lnTo>
                  <a:lnTo>
                    <a:pt x="28" y="315"/>
                  </a:lnTo>
                  <a:lnTo>
                    <a:pt x="25" y="311"/>
                  </a:lnTo>
                  <a:lnTo>
                    <a:pt x="21" y="307"/>
                  </a:lnTo>
                  <a:lnTo>
                    <a:pt x="3" y="267"/>
                  </a:lnTo>
                  <a:lnTo>
                    <a:pt x="0" y="220"/>
                  </a:lnTo>
                  <a:lnTo>
                    <a:pt x="3" y="173"/>
                  </a:lnTo>
                  <a:lnTo>
                    <a:pt x="7" y="128"/>
                  </a:lnTo>
                  <a:lnTo>
                    <a:pt x="12" y="96"/>
                  </a:lnTo>
                  <a:lnTo>
                    <a:pt x="19" y="61"/>
                  </a:lnTo>
                  <a:lnTo>
                    <a:pt x="27" y="29"/>
                  </a:lnTo>
                  <a:lnTo>
                    <a:pt x="3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38" name="Freeform 86">
              <a:extLst>
                <a:ext uri="{FF2B5EF4-FFF2-40B4-BE49-F238E27FC236}">
                  <a16:creationId xmlns:a16="http://schemas.microsoft.com/office/drawing/2014/main" id="{FC6569D8-B831-7BCC-D814-FCEF8D7D1F1A}"/>
                </a:ext>
              </a:extLst>
            </p:cNvPr>
            <p:cNvSpPr>
              <a:spLocks/>
            </p:cNvSpPr>
            <p:nvPr/>
          </p:nvSpPr>
          <p:spPr bwMode="auto">
            <a:xfrm>
              <a:off x="4090" y="2527"/>
              <a:ext cx="23" cy="44"/>
            </a:xfrm>
            <a:custGeom>
              <a:avLst/>
              <a:gdLst>
                <a:gd name="T0" fmla="*/ 45 w 45"/>
                <a:gd name="T1" fmla="*/ 8 h 87"/>
                <a:gd name="T2" fmla="*/ 38 w 45"/>
                <a:gd name="T3" fmla="*/ 29 h 87"/>
                <a:gd name="T4" fmla="*/ 29 w 45"/>
                <a:gd name="T5" fmla="*/ 49 h 87"/>
                <a:gd name="T6" fmla="*/ 18 w 45"/>
                <a:gd name="T7" fmla="*/ 69 h 87"/>
                <a:gd name="T8" fmla="*/ 6 w 45"/>
                <a:gd name="T9" fmla="*/ 87 h 87"/>
                <a:gd name="T10" fmla="*/ 0 w 45"/>
                <a:gd name="T11" fmla="*/ 82 h 87"/>
                <a:gd name="T12" fmla="*/ 11 w 45"/>
                <a:gd name="T13" fmla="*/ 62 h 87"/>
                <a:gd name="T14" fmla="*/ 20 w 45"/>
                <a:gd name="T15" fmla="*/ 40 h 87"/>
                <a:gd name="T16" fmla="*/ 29 w 45"/>
                <a:gd name="T17" fmla="*/ 20 h 87"/>
                <a:gd name="T18" fmla="*/ 40 w 45"/>
                <a:gd name="T19" fmla="*/ 0 h 87"/>
                <a:gd name="T20" fmla="*/ 45 w 45"/>
                <a:gd name="T21" fmla="*/ 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87">
                  <a:moveTo>
                    <a:pt x="45" y="8"/>
                  </a:moveTo>
                  <a:lnTo>
                    <a:pt x="38" y="29"/>
                  </a:lnTo>
                  <a:lnTo>
                    <a:pt x="29" y="49"/>
                  </a:lnTo>
                  <a:lnTo>
                    <a:pt x="18" y="69"/>
                  </a:lnTo>
                  <a:lnTo>
                    <a:pt x="6" y="87"/>
                  </a:lnTo>
                  <a:lnTo>
                    <a:pt x="0" y="82"/>
                  </a:lnTo>
                  <a:lnTo>
                    <a:pt x="11" y="62"/>
                  </a:lnTo>
                  <a:lnTo>
                    <a:pt x="20" y="40"/>
                  </a:lnTo>
                  <a:lnTo>
                    <a:pt x="29" y="20"/>
                  </a:lnTo>
                  <a:lnTo>
                    <a:pt x="40" y="0"/>
                  </a:lnTo>
                  <a:lnTo>
                    <a:pt x="45"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39" name="Freeform 87">
              <a:extLst>
                <a:ext uri="{FF2B5EF4-FFF2-40B4-BE49-F238E27FC236}">
                  <a16:creationId xmlns:a16="http://schemas.microsoft.com/office/drawing/2014/main" id="{EFC2A798-ED9E-31F6-DA0A-490862FA1FF4}"/>
                </a:ext>
              </a:extLst>
            </p:cNvPr>
            <p:cNvSpPr>
              <a:spLocks/>
            </p:cNvSpPr>
            <p:nvPr/>
          </p:nvSpPr>
          <p:spPr bwMode="auto">
            <a:xfrm>
              <a:off x="4085" y="2473"/>
              <a:ext cx="24" cy="26"/>
            </a:xfrm>
            <a:custGeom>
              <a:avLst/>
              <a:gdLst>
                <a:gd name="T0" fmla="*/ 47 w 49"/>
                <a:gd name="T1" fmla="*/ 16 h 52"/>
                <a:gd name="T2" fmla="*/ 49 w 49"/>
                <a:gd name="T3" fmla="*/ 27 h 52"/>
                <a:gd name="T4" fmla="*/ 44 w 49"/>
                <a:gd name="T5" fmla="*/ 38 h 52"/>
                <a:gd name="T6" fmla="*/ 36 w 49"/>
                <a:gd name="T7" fmla="*/ 47 h 52"/>
                <a:gd name="T8" fmla="*/ 27 w 49"/>
                <a:gd name="T9" fmla="*/ 52 h 52"/>
                <a:gd name="T10" fmla="*/ 18 w 49"/>
                <a:gd name="T11" fmla="*/ 51 h 52"/>
                <a:gd name="T12" fmla="*/ 13 w 49"/>
                <a:gd name="T13" fmla="*/ 47 h 52"/>
                <a:gd name="T14" fmla="*/ 6 w 49"/>
                <a:gd name="T15" fmla="*/ 43 h 52"/>
                <a:gd name="T16" fmla="*/ 0 w 49"/>
                <a:gd name="T17" fmla="*/ 36 h 52"/>
                <a:gd name="T18" fmla="*/ 0 w 49"/>
                <a:gd name="T19" fmla="*/ 23 h 52"/>
                <a:gd name="T20" fmla="*/ 6 w 49"/>
                <a:gd name="T21" fmla="*/ 13 h 52"/>
                <a:gd name="T22" fmla="*/ 15 w 49"/>
                <a:gd name="T23" fmla="*/ 5 h 52"/>
                <a:gd name="T24" fmla="*/ 26 w 49"/>
                <a:gd name="T25" fmla="*/ 0 h 52"/>
                <a:gd name="T26" fmla="*/ 33 w 49"/>
                <a:gd name="T27" fmla="*/ 2 h 52"/>
                <a:gd name="T28" fmla="*/ 38 w 49"/>
                <a:gd name="T29" fmla="*/ 5 h 52"/>
                <a:gd name="T30" fmla="*/ 42 w 49"/>
                <a:gd name="T31" fmla="*/ 13 h 52"/>
                <a:gd name="T32" fmla="*/ 47 w 49"/>
                <a:gd name="T33" fmla="*/ 1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9" h="52">
                  <a:moveTo>
                    <a:pt x="47" y="16"/>
                  </a:moveTo>
                  <a:lnTo>
                    <a:pt x="49" y="27"/>
                  </a:lnTo>
                  <a:lnTo>
                    <a:pt x="44" y="38"/>
                  </a:lnTo>
                  <a:lnTo>
                    <a:pt x="36" y="47"/>
                  </a:lnTo>
                  <a:lnTo>
                    <a:pt x="27" y="52"/>
                  </a:lnTo>
                  <a:lnTo>
                    <a:pt x="18" y="51"/>
                  </a:lnTo>
                  <a:lnTo>
                    <a:pt x="13" y="47"/>
                  </a:lnTo>
                  <a:lnTo>
                    <a:pt x="6" y="43"/>
                  </a:lnTo>
                  <a:lnTo>
                    <a:pt x="0" y="36"/>
                  </a:lnTo>
                  <a:lnTo>
                    <a:pt x="0" y="23"/>
                  </a:lnTo>
                  <a:lnTo>
                    <a:pt x="6" y="13"/>
                  </a:lnTo>
                  <a:lnTo>
                    <a:pt x="15" y="5"/>
                  </a:lnTo>
                  <a:lnTo>
                    <a:pt x="26" y="0"/>
                  </a:lnTo>
                  <a:lnTo>
                    <a:pt x="33" y="2"/>
                  </a:lnTo>
                  <a:lnTo>
                    <a:pt x="38" y="5"/>
                  </a:lnTo>
                  <a:lnTo>
                    <a:pt x="42" y="13"/>
                  </a:lnTo>
                  <a:lnTo>
                    <a:pt x="47"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40" name="Freeform 88">
              <a:extLst>
                <a:ext uri="{FF2B5EF4-FFF2-40B4-BE49-F238E27FC236}">
                  <a16:creationId xmlns:a16="http://schemas.microsoft.com/office/drawing/2014/main" id="{9C91CB4B-C406-266F-B0BB-C9C3A6CAD95B}"/>
                </a:ext>
              </a:extLst>
            </p:cNvPr>
            <p:cNvSpPr>
              <a:spLocks/>
            </p:cNvSpPr>
            <p:nvPr/>
          </p:nvSpPr>
          <p:spPr bwMode="auto">
            <a:xfrm>
              <a:off x="4092" y="2481"/>
              <a:ext cx="9" cy="10"/>
            </a:xfrm>
            <a:custGeom>
              <a:avLst/>
              <a:gdLst>
                <a:gd name="T0" fmla="*/ 18 w 18"/>
                <a:gd name="T1" fmla="*/ 6 h 20"/>
                <a:gd name="T2" fmla="*/ 18 w 18"/>
                <a:gd name="T3" fmla="*/ 11 h 20"/>
                <a:gd name="T4" fmla="*/ 16 w 18"/>
                <a:gd name="T5" fmla="*/ 13 h 20"/>
                <a:gd name="T6" fmla="*/ 12 w 18"/>
                <a:gd name="T7" fmla="*/ 16 h 20"/>
                <a:gd name="T8" fmla="*/ 11 w 18"/>
                <a:gd name="T9" fmla="*/ 20 h 20"/>
                <a:gd name="T10" fmla="*/ 7 w 18"/>
                <a:gd name="T11" fmla="*/ 20 h 20"/>
                <a:gd name="T12" fmla="*/ 5 w 18"/>
                <a:gd name="T13" fmla="*/ 18 h 20"/>
                <a:gd name="T14" fmla="*/ 2 w 18"/>
                <a:gd name="T15" fmla="*/ 16 h 20"/>
                <a:gd name="T16" fmla="*/ 0 w 18"/>
                <a:gd name="T17" fmla="*/ 15 h 20"/>
                <a:gd name="T18" fmla="*/ 3 w 18"/>
                <a:gd name="T19" fmla="*/ 9 h 20"/>
                <a:gd name="T20" fmla="*/ 7 w 18"/>
                <a:gd name="T21" fmla="*/ 2 h 20"/>
                <a:gd name="T22" fmla="*/ 12 w 18"/>
                <a:gd name="T23" fmla="*/ 0 h 20"/>
                <a:gd name="T24" fmla="*/ 18 w 18"/>
                <a:gd name="T25"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0">
                  <a:moveTo>
                    <a:pt x="18" y="6"/>
                  </a:moveTo>
                  <a:lnTo>
                    <a:pt x="18" y="11"/>
                  </a:lnTo>
                  <a:lnTo>
                    <a:pt x="16" y="13"/>
                  </a:lnTo>
                  <a:lnTo>
                    <a:pt x="12" y="16"/>
                  </a:lnTo>
                  <a:lnTo>
                    <a:pt x="11" y="20"/>
                  </a:lnTo>
                  <a:lnTo>
                    <a:pt x="7" y="20"/>
                  </a:lnTo>
                  <a:lnTo>
                    <a:pt x="5" y="18"/>
                  </a:lnTo>
                  <a:lnTo>
                    <a:pt x="2" y="16"/>
                  </a:lnTo>
                  <a:lnTo>
                    <a:pt x="0" y="15"/>
                  </a:lnTo>
                  <a:lnTo>
                    <a:pt x="3" y="9"/>
                  </a:lnTo>
                  <a:lnTo>
                    <a:pt x="7" y="2"/>
                  </a:lnTo>
                  <a:lnTo>
                    <a:pt x="12" y="0"/>
                  </a:lnTo>
                  <a:lnTo>
                    <a:pt x="18"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41" name="Freeform 89">
              <a:extLst>
                <a:ext uri="{FF2B5EF4-FFF2-40B4-BE49-F238E27FC236}">
                  <a16:creationId xmlns:a16="http://schemas.microsoft.com/office/drawing/2014/main" id="{E6E77C34-878D-7609-7060-A1BF198D6360}"/>
                </a:ext>
              </a:extLst>
            </p:cNvPr>
            <p:cNvSpPr>
              <a:spLocks/>
            </p:cNvSpPr>
            <p:nvPr/>
          </p:nvSpPr>
          <p:spPr bwMode="auto">
            <a:xfrm>
              <a:off x="4049" y="2494"/>
              <a:ext cx="24" cy="30"/>
            </a:xfrm>
            <a:custGeom>
              <a:avLst/>
              <a:gdLst>
                <a:gd name="T0" fmla="*/ 47 w 47"/>
                <a:gd name="T1" fmla="*/ 19 h 60"/>
                <a:gd name="T2" fmla="*/ 47 w 47"/>
                <a:gd name="T3" fmla="*/ 29 h 60"/>
                <a:gd name="T4" fmla="*/ 47 w 47"/>
                <a:gd name="T5" fmla="*/ 42 h 60"/>
                <a:gd name="T6" fmla="*/ 43 w 47"/>
                <a:gd name="T7" fmla="*/ 53 h 60"/>
                <a:gd name="T8" fmla="*/ 32 w 47"/>
                <a:gd name="T9" fmla="*/ 60 h 60"/>
                <a:gd name="T10" fmla="*/ 20 w 47"/>
                <a:gd name="T11" fmla="*/ 60 h 60"/>
                <a:gd name="T12" fmla="*/ 11 w 47"/>
                <a:gd name="T13" fmla="*/ 55 h 60"/>
                <a:gd name="T14" fmla="*/ 5 w 47"/>
                <a:gd name="T15" fmla="*/ 44 h 60"/>
                <a:gd name="T16" fmla="*/ 0 w 47"/>
                <a:gd name="T17" fmla="*/ 35 h 60"/>
                <a:gd name="T18" fmla="*/ 3 w 47"/>
                <a:gd name="T19" fmla="*/ 24 h 60"/>
                <a:gd name="T20" fmla="*/ 9 w 47"/>
                <a:gd name="T21" fmla="*/ 15 h 60"/>
                <a:gd name="T22" fmla="*/ 14 w 47"/>
                <a:gd name="T23" fmla="*/ 6 h 60"/>
                <a:gd name="T24" fmla="*/ 25 w 47"/>
                <a:gd name="T25" fmla="*/ 0 h 60"/>
                <a:gd name="T26" fmla="*/ 32 w 47"/>
                <a:gd name="T27" fmla="*/ 2 h 60"/>
                <a:gd name="T28" fmla="*/ 40 w 47"/>
                <a:gd name="T29" fmla="*/ 6 h 60"/>
                <a:gd name="T30" fmla="*/ 43 w 47"/>
                <a:gd name="T31" fmla="*/ 11 h 60"/>
                <a:gd name="T32" fmla="*/ 47 w 47"/>
                <a:gd name="T33" fmla="*/ 1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 h="60">
                  <a:moveTo>
                    <a:pt x="47" y="19"/>
                  </a:moveTo>
                  <a:lnTo>
                    <a:pt x="47" y="29"/>
                  </a:lnTo>
                  <a:lnTo>
                    <a:pt x="47" y="42"/>
                  </a:lnTo>
                  <a:lnTo>
                    <a:pt x="43" y="53"/>
                  </a:lnTo>
                  <a:lnTo>
                    <a:pt x="32" y="60"/>
                  </a:lnTo>
                  <a:lnTo>
                    <a:pt x="20" y="60"/>
                  </a:lnTo>
                  <a:lnTo>
                    <a:pt x="11" y="55"/>
                  </a:lnTo>
                  <a:lnTo>
                    <a:pt x="5" y="44"/>
                  </a:lnTo>
                  <a:lnTo>
                    <a:pt x="0" y="35"/>
                  </a:lnTo>
                  <a:lnTo>
                    <a:pt x="3" y="24"/>
                  </a:lnTo>
                  <a:lnTo>
                    <a:pt x="9" y="15"/>
                  </a:lnTo>
                  <a:lnTo>
                    <a:pt x="14" y="6"/>
                  </a:lnTo>
                  <a:lnTo>
                    <a:pt x="25" y="0"/>
                  </a:lnTo>
                  <a:lnTo>
                    <a:pt x="32" y="2"/>
                  </a:lnTo>
                  <a:lnTo>
                    <a:pt x="40" y="6"/>
                  </a:lnTo>
                  <a:lnTo>
                    <a:pt x="43" y="11"/>
                  </a:lnTo>
                  <a:lnTo>
                    <a:pt x="47" y="1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42" name="Freeform 90">
              <a:extLst>
                <a:ext uri="{FF2B5EF4-FFF2-40B4-BE49-F238E27FC236}">
                  <a16:creationId xmlns:a16="http://schemas.microsoft.com/office/drawing/2014/main" id="{C5E2D540-43BF-5478-ED10-F5BBBCCC96B7}"/>
                </a:ext>
              </a:extLst>
            </p:cNvPr>
            <p:cNvSpPr>
              <a:spLocks/>
            </p:cNvSpPr>
            <p:nvPr/>
          </p:nvSpPr>
          <p:spPr bwMode="auto">
            <a:xfrm>
              <a:off x="4058" y="2503"/>
              <a:ext cx="8" cy="13"/>
            </a:xfrm>
            <a:custGeom>
              <a:avLst/>
              <a:gdLst>
                <a:gd name="T0" fmla="*/ 16 w 16"/>
                <a:gd name="T1" fmla="*/ 3 h 27"/>
                <a:gd name="T2" fmla="*/ 16 w 16"/>
                <a:gd name="T3" fmla="*/ 10 h 27"/>
                <a:gd name="T4" fmla="*/ 16 w 16"/>
                <a:gd name="T5" fmla="*/ 18 h 27"/>
                <a:gd name="T6" fmla="*/ 13 w 16"/>
                <a:gd name="T7" fmla="*/ 25 h 27"/>
                <a:gd name="T8" fmla="*/ 7 w 16"/>
                <a:gd name="T9" fmla="*/ 27 h 27"/>
                <a:gd name="T10" fmla="*/ 2 w 16"/>
                <a:gd name="T11" fmla="*/ 23 h 27"/>
                <a:gd name="T12" fmla="*/ 0 w 16"/>
                <a:gd name="T13" fmla="*/ 16 h 27"/>
                <a:gd name="T14" fmla="*/ 2 w 16"/>
                <a:gd name="T15" fmla="*/ 9 h 27"/>
                <a:gd name="T16" fmla="*/ 4 w 16"/>
                <a:gd name="T17" fmla="*/ 3 h 27"/>
                <a:gd name="T18" fmla="*/ 7 w 16"/>
                <a:gd name="T19" fmla="*/ 0 h 27"/>
                <a:gd name="T20" fmla="*/ 11 w 16"/>
                <a:gd name="T21" fmla="*/ 0 h 27"/>
                <a:gd name="T22" fmla="*/ 13 w 16"/>
                <a:gd name="T23" fmla="*/ 0 h 27"/>
                <a:gd name="T24" fmla="*/ 16 w 16"/>
                <a:gd name="T25" fmla="*/ 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27">
                  <a:moveTo>
                    <a:pt x="16" y="3"/>
                  </a:moveTo>
                  <a:lnTo>
                    <a:pt x="16" y="10"/>
                  </a:lnTo>
                  <a:lnTo>
                    <a:pt x="16" y="18"/>
                  </a:lnTo>
                  <a:lnTo>
                    <a:pt x="13" y="25"/>
                  </a:lnTo>
                  <a:lnTo>
                    <a:pt x="7" y="27"/>
                  </a:lnTo>
                  <a:lnTo>
                    <a:pt x="2" y="23"/>
                  </a:lnTo>
                  <a:lnTo>
                    <a:pt x="0" y="16"/>
                  </a:lnTo>
                  <a:lnTo>
                    <a:pt x="2" y="9"/>
                  </a:lnTo>
                  <a:lnTo>
                    <a:pt x="4" y="3"/>
                  </a:lnTo>
                  <a:lnTo>
                    <a:pt x="7" y="0"/>
                  </a:lnTo>
                  <a:lnTo>
                    <a:pt x="11" y="0"/>
                  </a:lnTo>
                  <a:lnTo>
                    <a:pt x="13" y="0"/>
                  </a:lnTo>
                  <a:lnTo>
                    <a:pt x="16"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43" name="Freeform 91">
              <a:extLst>
                <a:ext uri="{FF2B5EF4-FFF2-40B4-BE49-F238E27FC236}">
                  <a16:creationId xmlns:a16="http://schemas.microsoft.com/office/drawing/2014/main" id="{26C79394-9BD3-7464-DABB-B3A2184FE9EB}"/>
                </a:ext>
              </a:extLst>
            </p:cNvPr>
            <p:cNvSpPr>
              <a:spLocks/>
            </p:cNvSpPr>
            <p:nvPr/>
          </p:nvSpPr>
          <p:spPr bwMode="auto">
            <a:xfrm>
              <a:off x="4061" y="2525"/>
              <a:ext cx="31" cy="34"/>
            </a:xfrm>
            <a:custGeom>
              <a:avLst/>
              <a:gdLst>
                <a:gd name="T0" fmla="*/ 62 w 62"/>
                <a:gd name="T1" fmla="*/ 20 h 67"/>
                <a:gd name="T2" fmla="*/ 62 w 62"/>
                <a:gd name="T3" fmla="*/ 34 h 67"/>
                <a:gd name="T4" fmla="*/ 58 w 62"/>
                <a:gd name="T5" fmla="*/ 47 h 67"/>
                <a:gd name="T6" fmla="*/ 49 w 62"/>
                <a:gd name="T7" fmla="*/ 58 h 67"/>
                <a:gd name="T8" fmla="*/ 38 w 62"/>
                <a:gd name="T9" fmla="*/ 67 h 67"/>
                <a:gd name="T10" fmla="*/ 26 w 62"/>
                <a:gd name="T11" fmla="*/ 65 h 67"/>
                <a:gd name="T12" fmla="*/ 15 w 62"/>
                <a:gd name="T13" fmla="*/ 59 h 67"/>
                <a:gd name="T14" fmla="*/ 8 w 62"/>
                <a:gd name="T15" fmla="*/ 50 h 67"/>
                <a:gd name="T16" fmla="*/ 2 w 62"/>
                <a:gd name="T17" fmla="*/ 40 h 67"/>
                <a:gd name="T18" fmla="*/ 0 w 62"/>
                <a:gd name="T19" fmla="*/ 25 h 67"/>
                <a:gd name="T20" fmla="*/ 8 w 62"/>
                <a:gd name="T21" fmla="*/ 16 h 67"/>
                <a:gd name="T22" fmla="*/ 17 w 62"/>
                <a:gd name="T23" fmla="*/ 7 h 67"/>
                <a:gd name="T24" fmla="*/ 27 w 62"/>
                <a:gd name="T25" fmla="*/ 0 h 67"/>
                <a:gd name="T26" fmla="*/ 38 w 62"/>
                <a:gd name="T27" fmla="*/ 2 h 67"/>
                <a:gd name="T28" fmla="*/ 47 w 62"/>
                <a:gd name="T29" fmla="*/ 5 h 67"/>
                <a:gd name="T30" fmla="*/ 56 w 62"/>
                <a:gd name="T31" fmla="*/ 11 h 67"/>
                <a:gd name="T32" fmla="*/ 62 w 62"/>
                <a:gd name="T33" fmla="*/ 2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67">
                  <a:moveTo>
                    <a:pt x="62" y="20"/>
                  </a:moveTo>
                  <a:lnTo>
                    <a:pt x="62" y="34"/>
                  </a:lnTo>
                  <a:lnTo>
                    <a:pt x="58" y="47"/>
                  </a:lnTo>
                  <a:lnTo>
                    <a:pt x="49" y="58"/>
                  </a:lnTo>
                  <a:lnTo>
                    <a:pt x="38" y="67"/>
                  </a:lnTo>
                  <a:lnTo>
                    <a:pt x="26" y="65"/>
                  </a:lnTo>
                  <a:lnTo>
                    <a:pt x="15" y="59"/>
                  </a:lnTo>
                  <a:lnTo>
                    <a:pt x="8" y="50"/>
                  </a:lnTo>
                  <a:lnTo>
                    <a:pt x="2" y="40"/>
                  </a:lnTo>
                  <a:lnTo>
                    <a:pt x="0" y="25"/>
                  </a:lnTo>
                  <a:lnTo>
                    <a:pt x="8" y="16"/>
                  </a:lnTo>
                  <a:lnTo>
                    <a:pt x="17" y="7"/>
                  </a:lnTo>
                  <a:lnTo>
                    <a:pt x="27" y="0"/>
                  </a:lnTo>
                  <a:lnTo>
                    <a:pt x="38" y="2"/>
                  </a:lnTo>
                  <a:lnTo>
                    <a:pt x="47" y="5"/>
                  </a:lnTo>
                  <a:lnTo>
                    <a:pt x="56" y="11"/>
                  </a:lnTo>
                  <a:lnTo>
                    <a:pt x="62"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44" name="Freeform 92">
              <a:extLst>
                <a:ext uri="{FF2B5EF4-FFF2-40B4-BE49-F238E27FC236}">
                  <a16:creationId xmlns:a16="http://schemas.microsoft.com/office/drawing/2014/main" id="{4439CC9F-6804-D815-A562-8698E6C9F5E9}"/>
                </a:ext>
              </a:extLst>
            </p:cNvPr>
            <p:cNvSpPr>
              <a:spLocks/>
            </p:cNvSpPr>
            <p:nvPr/>
          </p:nvSpPr>
          <p:spPr bwMode="auto">
            <a:xfrm>
              <a:off x="4069" y="2534"/>
              <a:ext cx="16" cy="16"/>
            </a:xfrm>
            <a:custGeom>
              <a:avLst/>
              <a:gdLst>
                <a:gd name="T0" fmla="*/ 25 w 30"/>
                <a:gd name="T1" fmla="*/ 27 h 33"/>
                <a:gd name="T2" fmla="*/ 21 w 30"/>
                <a:gd name="T3" fmla="*/ 31 h 33"/>
                <a:gd name="T4" fmla="*/ 18 w 30"/>
                <a:gd name="T5" fmla="*/ 33 h 33"/>
                <a:gd name="T6" fmla="*/ 12 w 30"/>
                <a:gd name="T7" fmla="*/ 33 h 33"/>
                <a:gd name="T8" fmla="*/ 7 w 30"/>
                <a:gd name="T9" fmla="*/ 33 h 33"/>
                <a:gd name="T10" fmla="*/ 3 w 30"/>
                <a:gd name="T11" fmla="*/ 29 h 33"/>
                <a:gd name="T12" fmla="*/ 0 w 30"/>
                <a:gd name="T13" fmla="*/ 24 h 33"/>
                <a:gd name="T14" fmla="*/ 0 w 30"/>
                <a:gd name="T15" fmla="*/ 18 h 33"/>
                <a:gd name="T16" fmla="*/ 0 w 30"/>
                <a:gd name="T17" fmla="*/ 11 h 33"/>
                <a:gd name="T18" fmla="*/ 10 w 30"/>
                <a:gd name="T19" fmla="*/ 0 h 33"/>
                <a:gd name="T20" fmla="*/ 23 w 30"/>
                <a:gd name="T21" fmla="*/ 2 h 33"/>
                <a:gd name="T22" fmla="*/ 30 w 30"/>
                <a:gd name="T23" fmla="*/ 13 h 33"/>
                <a:gd name="T24" fmla="*/ 25 w 30"/>
                <a:gd name="T25"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3">
                  <a:moveTo>
                    <a:pt x="25" y="27"/>
                  </a:moveTo>
                  <a:lnTo>
                    <a:pt x="21" y="31"/>
                  </a:lnTo>
                  <a:lnTo>
                    <a:pt x="18" y="33"/>
                  </a:lnTo>
                  <a:lnTo>
                    <a:pt x="12" y="33"/>
                  </a:lnTo>
                  <a:lnTo>
                    <a:pt x="7" y="33"/>
                  </a:lnTo>
                  <a:lnTo>
                    <a:pt x="3" y="29"/>
                  </a:lnTo>
                  <a:lnTo>
                    <a:pt x="0" y="24"/>
                  </a:lnTo>
                  <a:lnTo>
                    <a:pt x="0" y="18"/>
                  </a:lnTo>
                  <a:lnTo>
                    <a:pt x="0" y="11"/>
                  </a:lnTo>
                  <a:lnTo>
                    <a:pt x="10" y="0"/>
                  </a:lnTo>
                  <a:lnTo>
                    <a:pt x="23" y="2"/>
                  </a:lnTo>
                  <a:lnTo>
                    <a:pt x="30" y="13"/>
                  </a:lnTo>
                  <a:lnTo>
                    <a:pt x="25"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45" name="Freeform 93">
              <a:extLst>
                <a:ext uri="{FF2B5EF4-FFF2-40B4-BE49-F238E27FC236}">
                  <a16:creationId xmlns:a16="http://schemas.microsoft.com/office/drawing/2014/main" id="{E5FEA69F-4C91-930E-C1D0-0E526FDF47E0}"/>
                </a:ext>
              </a:extLst>
            </p:cNvPr>
            <p:cNvSpPr>
              <a:spLocks/>
            </p:cNvSpPr>
            <p:nvPr/>
          </p:nvSpPr>
          <p:spPr bwMode="auto">
            <a:xfrm>
              <a:off x="4158" y="2424"/>
              <a:ext cx="105" cy="189"/>
            </a:xfrm>
            <a:custGeom>
              <a:avLst/>
              <a:gdLst>
                <a:gd name="T0" fmla="*/ 0 w 209"/>
                <a:gd name="T1" fmla="*/ 40 h 378"/>
                <a:gd name="T2" fmla="*/ 7 w 209"/>
                <a:gd name="T3" fmla="*/ 36 h 378"/>
                <a:gd name="T4" fmla="*/ 23 w 209"/>
                <a:gd name="T5" fmla="*/ 29 h 378"/>
                <a:gd name="T6" fmla="*/ 49 w 209"/>
                <a:gd name="T7" fmla="*/ 20 h 378"/>
                <a:gd name="T8" fmla="*/ 79 w 209"/>
                <a:gd name="T9" fmla="*/ 11 h 378"/>
                <a:gd name="T10" fmla="*/ 112 w 209"/>
                <a:gd name="T11" fmla="*/ 4 h 378"/>
                <a:gd name="T12" fmla="*/ 143 w 209"/>
                <a:gd name="T13" fmla="*/ 0 h 378"/>
                <a:gd name="T14" fmla="*/ 171 w 209"/>
                <a:gd name="T15" fmla="*/ 4 h 378"/>
                <a:gd name="T16" fmla="*/ 193 w 209"/>
                <a:gd name="T17" fmla="*/ 17 h 378"/>
                <a:gd name="T18" fmla="*/ 208 w 209"/>
                <a:gd name="T19" fmla="*/ 83 h 378"/>
                <a:gd name="T20" fmla="*/ 209 w 209"/>
                <a:gd name="T21" fmla="*/ 205 h 378"/>
                <a:gd name="T22" fmla="*/ 199 w 209"/>
                <a:gd name="T23" fmla="*/ 322 h 378"/>
                <a:gd name="T24" fmla="*/ 175 w 209"/>
                <a:gd name="T25" fmla="*/ 378 h 378"/>
                <a:gd name="T26" fmla="*/ 166 w 209"/>
                <a:gd name="T27" fmla="*/ 376 h 378"/>
                <a:gd name="T28" fmla="*/ 153 w 209"/>
                <a:gd name="T29" fmla="*/ 371 h 378"/>
                <a:gd name="T30" fmla="*/ 137 w 209"/>
                <a:gd name="T31" fmla="*/ 364 h 378"/>
                <a:gd name="T32" fmla="*/ 121 w 209"/>
                <a:gd name="T33" fmla="*/ 353 h 378"/>
                <a:gd name="T34" fmla="*/ 103 w 209"/>
                <a:gd name="T35" fmla="*/ 344 h 378"/>
                <a:gd name="T36" fmla="*/ 85 w 209"/>
                <a:gd name="T37" fmla="*/ 333 h 378"/>
                <a:gd name="T38" fmla="*/ 72 w 209"/>
                <a:gd name="T39" fmla="*/ 326 h 378"/>
                <a:gd name="T40" fmla="*/ 61 w 209"/>
                <a:gd name="T41" fmla="*/ 322 h 378"/>
                <a:gd name="T42" fmla="*/ 54 w 209"/>
                <a:gd name="T43" fmla="*/ 308 h 378"/>
                <a:gd name="T44" fmla="*/ 43 w 209"/>
                <a:gd name="T45" fmla="*/ 275 h 378"/>
                <a:gd name="T46" fmla="*/ 34 w 209"/>
                <a:gd name="T47" fmla="*/ 230 h 378"/>
                <a:gd name="T48" fmla="*/ 23 w 209"/>
                <a:gd name="T49" fmla="*/ 177 h 378"/>
                <a:gd name="T50" fmla="*/ 14 w 209"/>
                <a:gd name="T51" fmla="*/ 127 h 378"/>
                <a:gd name="T52" fmla="*/ 7 w 209"/>
                <a:gd name="T53" fmla="*/ 83 h 378"/>
                <a:gd name="T54" fmla="*/ 2 w 209"/>
                <a:gd name="T55" fmla="*/ 53 h 378"/>
                <a:gd name="T56" fmla="*/ 0 w 209"/>
                <a:gd name="T57" fmla="*/ 40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9" h="378">
                  <a:moveTo>
                    <a:pt x="0" y="40"/>
                  </a:moveTo>
                  <a:lnTo>
                    <a:pt x="7" y="36"/>
                  </a:lnTo>
                  <a:lnTo>
                    <a:pt x="23" y="29"/>
                  </a:lnTo>
                  <a:lnTo>
                    <a:pt x="49" y="20"/>
                  </a:lnTo>
                  <a:lnTo>
                    <a:pt x="79" y="11"/>
                  </a:lnTo>
                  <a:lnTo>
                    <a:pt x="112" y="4"/>
                  </a:lnTo>
                  <a:lnTo>
                    <a:pt x="143" y="0"/>
                  </a:lnTo>
                  <a:lnTo>
                    <a:pt x="171" y="4"/>
                  </a:lnTo>
                  <a:lnTo>
                    <a:pt x="193" y="17"/>
                  </a:lnTo>
                  <a:lnTo>
                    <a:pt x="208" y="83"/>
                  </a:lnTo>
                  <a:lnTo>
                    <a:pt x="209" y="205"/>
                  </a:lnTo>
                  <a:lnTo>
                    <a:pt x="199" y="322"/>
                  </a:lnTo>
                  <a:lnTo>
                    <a:pt x="175" y="378"/>
                  </a:lnTo>
                  <a:lnTo>
                    <a:pt x="166" y="376"/>
                  </a:lnTo>
                  <a:lnTo>
                    <a:pt x="153" y="371"/>
                  </a:lnTo>
                  <a:lnTo>
                    <a:pt x="137" y="364"/>
                  </a:lnTo>
                  <a:lnTo>
                    <a:pt x="121" y="353"/>
                  </a:lnTo>
                  <a:lnTo>
                    <a:pt x="103" y="344"/>
                  </a:lnTo>
                  <a:lnTo>
                    <a:pt x="85" y="333"/>
                  </a:lnTo>
                  <a:lnTo>
                    <a:pt x="72" y="326"/>
                  </a:lnTo>
                  <a:lnTo>
                    <a:pt x="61" y="322"/>
                  </a:lnTo>
                  <a:lnTo>
                    <a:pt x="54" y="308"/>
                  </a:lnTo>
                  <a:lnTo>
                    <a:pt x="43" y="275"/>
                  </a:lnTo>
                  <a:lnTo>
                    <a:pt x="34" y="230"/>
                  </a:lnTo>
                  <a:lnTo>
                    <a:pt x="23" y="177"/>
                  </a:lnTo>
                  <a:lnTo>
                    <a:pt x="14" y="127"/>
                  </a:lnTo>
                  <a:lnTo>
                    <a:pt x="7" y="83"/>
                  </a:lnTo>
                  <a:lnTo>
                    <a:pt x="2" y="53"/>
                  </a:lnTo>
                  <a:lnTo>
                    <a:pt x="0" y="40"/>
                  </a:lnTo>
                  <a:close/>
                </a:path>
              </a:pathLst>
            </a:custGeom>
            <a:solidFill>
              <a:srgbClr val="FFFF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46" name="Freeform 94">
              <a:extLst>
                <a:ext uri="{FF2B5EF4-FFF2-40B4-BE49-F238E27FC236}">
                  <a16:creationId xmlns:a16="http://schemas.microsoft.com/office/drawing/2014/main" id="{2E9BDB26-3C6C-E45E-D35F-3AE5B4EEAC42}"/>
                </a:ext>
              </a:extLst>
            </p:cNvPr>
            <p:cNvSpPr>
              <a:spLocks/>
            </p:cNvSpPr>
            <p:nvPr/>
          </p:nvSpPr>
          <p:spPr bwMode="auto">
            <a:xfrm>
              <a:off x="4174" y="2430"/>
              <a:ext cx="74" cy="26"/>
            </a:xfrm>
            <a:custGeom>
              <a:avLst/>
              <a:gdLst>
                <a:gd name="T0" fmla="*/ 149 w 149"/>
                <a:gd name="T1" fmla="*/ 6 h 53"/>
                <a:gd name="T2" fmla="*/ 139 w 149"/>
                <a:gd name="T3" fmla="*/ 13 h 53"/>
                <a:gd name="T4" fmla="*/ 127 w 149"/>
                <a:gd name="T5" fmla="*/ 15 h 53"/>
                <a:gd name="T6" fmla="*/ 112 w 149"/>
                <a:gd name="T7" fmla="*/ 16 h 53"/>
                <a:gd name="T8" fmla="*/ 98 w 149"/>
                <a:gd name="T9" fmla="*/ 20 h 53"/>
                <a:gd name="T10" fmla="*/ 85 w 149"/>
                <a:gd name="T11" fmla="*/ 24 h 53"/>
                <a:gd name="T12" fmla="*/ 74 w 149"/>
                <a:gd name="T13" fmla="*/ 27 h 53"/>
                <a:gd name="T14" fmla="*/ 62 w 149"/>
                <a:gd name="T15" fmla="*/ 31 h 53"/>
                <a:gd name="T16" fmla="*/ 51 w 149"/>
                <a:gd name="T17" fmla="*/ 34 h 53"/>
                <a:gd name="T18" fmla="*/ 38 w 149"/>
                <a:gd name="T19" fmla="*/ 38 h 53"/>
                <a:gd name="T20" fmla="*/ 27 w 149"/>
                <a:gd name="T21" fmla="*/ 43 h 53"/>
                <a:gd name="T22" fmla="*/ 17 w 149"/>
                <a:gd name="T23" fmla="*/ 47 h 53"/>
                <a:gd name="T24" fmla="*/ 6 w 149"/>
                <a:gd name="T25" fmla="*/ 53 h 53"/>
                <a:gd name="T26" fmla="*/ 0 w 149"/>
                <a:gd name="T27" fmla="*/ 47 h 53"/>
                <a:gd name="T28" fmla="*/ 15 w 149"/>
                <a:gd name="T29" fmla="*/ 36 h 53"/>
                <a:gd name="T30" fmla="*/ 31 w 149"/>
                <a:gd name="T31" fmla="*/ 27 h 53"/>
                <a:gd name="T32" fmla="*/ 49 w 149"/>
                <a:gd name="T33" fmla="*/ 20 h 53"/>
                <a:gd name="T34" fmla="*/ 67 w 149"/>
                <a:gd name="T35" fmla="*/ 15 h 53"/>
                <a:gd name="T36" fmla="*/ 85 w 149"/>
                <a:gd name="T37" fmla="*/ 9 h 53"/>
                <a:gd name="T38" fmla="*/ 105 w 149"/>
                <a:gd name="T39" fmla="*/ 6 h 53"/>
                <a:gd name="T40" fmla="*/ 123 w 149"/>
                <a:gd name="T41" fmla="*/ 4 h 53"/>
                <a:gd name="T42" fmla="*/ 143 w 149"/>
                <a:gd name="T43" fmla="*/ 0 h 53"/>
                <a:gd name="T44" fmla="*/ 149 w 149"/>
                <a:gd name="T45" fmla="*/ 6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53">
                  <a:moveTo>
                    <a:pt x="149" y="6"/>
                  </a:moveTo>
                  <a:lnTo>
                    <a:pt x="139" y="13"/>
                  </a:lnTo>
                  <a:lnTo>
                    <a:pt x="127" y="15"/>
                  </a:lnTo>
                  <a:lnTo>
                    <a:pt x="112" y="16"/>
                  </a:lnTo>
                  <a:lnTo>
                    <a:pt x="98" y="20"/>
                  </a:lnTo>
                  <a:lnTo>
                    <a:pt x="85" y="24"/>
                  </a:lnTo>
                  <a:lnTo>
                    <a:pt x="74" y="27"/>
                  </a:lnTo>
                  <a:lnTo>
                    <a:pt x="62" y="31"/>
                  </a:lnTo>
                  <a:lnTo>
                    <a:pt x="51" y="34"/>
                  </a:lnTo>
                  <a:lnTo>
                    <a:pt x="38" y="38"/>
                  </a:lnTo>
                  <a:lnTo>
                    <a:pt x="27" y="43"/>
                  </a:lnTo>
                  <a:lnTo>
                    <a:pt x="17" y="47"/>
                  </a:lnTo>
                  <a:lnTo>
                    <a:pt x="6" y="53"/>
                  </a:lnTo>
                  <a:lnTo>
                    <a:pt x="0" y="47"/>
                  </a:lnTo>
                  <a:lnTo>
                    <a:pt x="15" y="36"/>
                  </a:lnTo>
                  <a:lnTo>
                    <a:pt x="31" y="27"/>
                  </a:lnTo>
                  <a:lnTo>
                    <a:pt x="49" y="20"/>
                  </a:lnTo>
                  <a:lnTo>
                    <a:pt x="67" y="15"/>
                  </a:lnTo>
                  <a:lnTo>
                    <a:pt x="85" y="9"/>
                  </a:lnTo>
                  <a:lnTo>
                    <a:pt x="105" y="6"/>
                  </a:lnTo>
                  <a:lnTo>
                    <a:pt x="123" y="4"/>
                  </a:lnTo>
                  <a:lnTo>
                    <a:pt x="143" y="0"/>
                  </a:lnTo>
                  <a:lnTo>
                    <a:pt x="149"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47" name="Freeform 95">
              <a:extLst>
                <a:ext uri="{FF2B5EF4-FFF2-40B4-BE49-F238E27FC236}">
                  <a16:creationId xmlns:a16="http://schemas.microsoft.com/office/drawing/2014/main" id="{1F66AD57-8F0A-E564-ACBF-96152105E398}"/>
                </a:ext>
              </a:extLst>
            </p:cNvPr>
            <p:cNvSpPr>
              <a:spLocks/>
            </p:cNvSpPr>
            <p:nvPr/>
          </p:nvSpPr>
          <p:spPr bwMode="auto">
            <a:xfrm>
              <a:off x="4166" y="2440"/>
              <a:ext cx="52" cy="158"/>
            </a:xfrm>
            <a:custGeom>
              <a:avLst/>
              <a:gdLst>
                <a:gd name="T0" fmla="*/ 2 w 105"/>
                <a:gd name="T1" fmla="*/ 0 h 314"/>
                <a:gd name="T2" fmla="*/ 7 w 105"/>
                <a:gd name="T3" fmla="*/ 32 h 314"/>
                <a:gd name="T4" fmla="*/ 13 w 105"/>
                <a:gd name="T5" fmla="*/ 67 h 314"/>
                <a:gd name="T6" fmla="*/ 16 w 105"/>
                <a:gd name="T7" fmla="*/ 99 h 314"/>
                <a:gd name="T8" fmla="*/ 24 w 105"/>
                <a:gd name="T9" fmla="*/ 132 h 314"/>
                <a:gd name="T10" fmla="*/ 29 w 105"/>
                <a:gd name="T11" fmla="*/ 164 h 314"/>
                <a:gd name="T12" fmla="*/ 38 w 105"/>
                <a:gd name="T13" fmla="*/ 197 h 314"/>
                <a:gd name="T14" fmla="*/ 49 w 105"/>
                <a:gd name="T15" fmla="*/ 228 h 314"/>
                <a:gd name="T16" fmla="*/ 61 w 105"/>
                <a:gd name="T17" fmla="*/ 258 h 314"/>
                <a:gd name="T18" fmla="*/ 105 w 105"/>
                <a:gd name="T19" fmla="*/ 309 h 314"/>
                <a:gd name="T20" fmla="*/ 103 w 105"/>
                <a:gd name="T21" fmla="*/ 311 h 314"/>
                <a:gd name="T22" fmla="*/ 103 w 105"/>
                <a:gd name="T23" fmla="*/ 313 h 314"/>
                <a:gd name="T24" fmla="*/ 101 w 105"/>
                <a:gd name="T25" fmla="*/ 314 h 314"/>
                <a:gd name="T26" fmla="*/ 99 w 105"/>
                <a:gd name="T27" fmla="*/ 314 h 314"/>
                <a:gd name="T28" fmla="*/ 85 w 105"/>
                <a:gd name="T29" fmla="*/ 307 h 314"/>
                <a:gd name="T30" fmla="*/ 72 w 105"/>
                <a:gd name="T31" fmla="*/ 295 h 314"/>
                <a:gd name="T32" fmla="*/ 61 w 105"/>
                <a:gd name="T33" fmla="*/ 282 h 314"/>
                <a:gd name="T34" fmla="*/ 52 w 105"/>
                <a:gd name="T35" fmla="*/ 269 h 314"/>
                <a:gd name="T36" fmla="*/ 27 w 105"/>
                <a:gd name="T37" fmla="*/ 206 h 314"/>
                <a:gd name="T38" fmla="*/ 11 w 105"/>
                <a:gd name="T39" fmla="*/ 139 h 314"/>
                <a:gd name="T40" fmla="*/ 2 w 105"/>
                <a:gd name="T41" fmla="*/ 70 h 314"/>
                <a:gd name="T42" fmla="*/ 0 w 105"/>
                <a:gd name="T43" fmla="*/ 0 h 314"/>
                <a:gd name="T44" fmla="*/ 2 w 105"/>
                <a:gd name="T45" fmla="*/ 0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314">
                  <a:moveTo>
                    <a:pt x="2" y="0"/>
                  </a:moveTo>
                  <a:lnTo>
                    <a:pt x="7" y="32"/>
                  </a:lnTo>
                  <a:lnTo>
                    <a:pt x="13" y="67"/>
                  </a:lnTo>
                  <a:lnTo>
                    <a:pt x="16" y="99"/>
                  </a:lnTo>
                  <a:lnTo>
                    <a:pt x="24" y="132"/>
                  </a:lnTo>
                  <a:lnTo>
                    <a:pt x="29" y="164"/>
                  </a:lnTo>
                  <a:lnTo>
                    <a:pt x="38" y="197"/>
                  </a:lnTo>
                  <a:lnTo>
                    <a:pt x="49" y="228"/>
                  </a:lnTo>
                  <a:lnTo>
                    <a:pt x="61" y="258"/>
                  </a:lnTo>
                  <a:lnTo>
                    <a:pt x="105" y="309"/>
                  </a:lnTo>
                  <a:lnTo>
                    <a:pt x="103" y="311"/>
                  </a:lnTo>
                  <a:lnTo>
                    <a:pt x="103" y="313"/>
                  </a:lnTo>
                  <a:lnTo>
                    <a:pt x="101" y="314"/>
                  </a:lnTo>
                  <a:lnTo>
                    <a:pt x="99" y="314"/>
                  </a:lnTo>
                  <a:lnTo>
                    <a:pt x="85" y="307"/>
                  </a:lnTo>
                  <a:lnTo>
                    <a:pt x="72" y="295"/>
                  </a:lnTo>
                  <a:lnTo>
                    <a:pt x="61" y="282"/>
                  </a:lnTo>
                  <a:lnTo>
                    <a:pt x="52" y="269"/>
                  </a:lnTo>
                  <a:lnTo>
                    <a:pt x="27" y="206"/>
                  </a:lnTo>
                  <a:lnTo>
                    <a:pt x="11" y="139"/>
                  </a:lnTo>
                  <a:lnTo>
                    <a:pt x="2" y="70"/>
                  </a:lnTo>
                  <a:lnTo>
                    <a:pt x="0" y="0"/>
                  </a:lnTo>
                  <a:lnTo>
                    <a:pt x="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48" name="Freeform 96">
              <a:extLst>
                <a:ext uri="{FF2B5EF4-FFF2-40B4-BE49-F238E27FC236}">
                  <a16:creationId xmlns:a16="http://schemas.microsoft.com/office/drawing/2014/main" id="{B0C69A0C-F253-6F0C-013E-742D31571DCE}"/>
                </a:ext>
              </a:extLst>
            </p:cNvPr>
            <p:cNvSpPr>
              <a:spLocks/>
            </p:cNvSpPr>
            <p:nvPr/>
          </p:nvSpPr>
          <p:spPr bwMode="auto">
            <a:xfrm>
              <a:off x="4200" y="2469"/>
              <a:ext cx="27" cy="34"/>
            </a:xfrm>
            <a:custGeom>
              <a:avLst/>
              <a:gdLst>
                <a:gd name="T0" fmla="*/ 50 w 52"/>
                <a:gd name="T1" fmla="*/ 23 h 67"/>
                <a:gd name="T2" fmla="*/ 52 w 52"/>
                <a:gd name="T3" fmla="*/ 39 h 67"/>
                <a:gd name="T4" fmla="*/ 47 w 52"/>
                <a:gd name="T5" fmla="*/ 50 h 67"/>
                <a:gd name="T6" fmla="*/ 38 w 52"/>
                <a:gd name="T7" fmla="*/ 59 h 67"/>
                <a:gd name="T8" fmla="*/ 25 w 52"/>
                <a:gd name="T9" fmla="*/ 67 h 67"/>
                <a:gd name="T10" fmla="*/ 18 w 52"/>
                <a:gd name="T11" fmla="*/ 65 h 67"/>
                <a:gd name="T12" fmla="*/ 11 w 52"/>
                <a:gd name="T13" fmla="*/ 59 h 67"/>
                <a:gd name="T14" fmla="*/ 5 w 52"/>
                <a:gd name="T15" fmla="*/ 52 h 67"/>
                <a:gd name="T16" fmla="*/ 0 w 52"/>
                <a:gd name="T17" fmla="*/ 47 h 67"/>
                <a:gd name="T18" fmla="*/ 0 w 52"/>
                <a:gd name="T19" fmla="*/ 32 h 67"/>
                <a:gd name="T20" fmla="*/ 0 w 52"/>
                <a:gd name="T21" fmla="*/ 20 h 67"/>
                <a:gd name="T22" fmla="*/ 5 w 52"/>
                <a:gd name="T23" fmla="*/ 9 h 67"/>
                <a:gd name="T24" fmla="*/ 14 w 52"/>
                <a:gd name="T25" fmla="*/ 1 h 67"/>
                <a:gd name="T26" fmla="*/ 27 w 52"/>
                <a:gd name="T27" fmla="*/ 0 h 67"/>
                <a:gd name="T28" fmla="*/ 38 w 52"/>
                <a:gd name="T29" fmla="*/ 3 h 67"/>
                <a:gd name="T30" fmla="*/ 47 w 52"/>
                <a:gd name="T31" fmla="*/ 10 h 67"/>
                <a:gd name="T32" fmla="*/ 50 w 52"/>
                <a:gd name="T33" fmla="*/ 23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50" y="23"/>
                  </a:moveTo>
                  <a:lnTo>
                    <a:pt x="52" y="39"/>
                  </a:lnTo>
                  <a:lnTo>
                    <a:pt x="47" y="50"/>
                  </a:lnTo>
                  <a:lnTo>
                    <a:pt x="38" y="59"/>
                  </a:lnTo>
                  <a:lnTo>
                    <a:pt x="25" y="67"/>
                  </a:lnTo>
                  <a:lnTo>
                    <a:pt x="18" y="65"/>
                  </a:lnTo>
                  <a:lnTo>
                    <a:pt x="11" y="59"/>
                  </a:lnTo>
                  <a:lnTo>
                    <a:pt x="5" y="52"/>
                  </a:lnTo>
                  <a:lnTo>
                    <a:pt x="0" y="47"/>
                  </a:lnTo>
                  <a:lnTo>
                    <a:pt x="0" y="32"/>
                  </a:lnTo>
                  <a:lnTo>
                    <a:pt x="0" y="20"/>
                  </a:lnTo>
                  <a:lnTo>
                    <a:pt x="5" y="9"/>
                  </a:lnTo>
                  <a:lnTo>
                    <a:pt x="14" y="1"/>
                  </a:lnTo>
                  <a:lnTo>
                    <a:pt x="27" y="0"/>
                  </a:lnTo>
                  <a:lnTo>
                    <a:pt x="38" y="3"/>
                  </a:lnTo>
                  <a:lnTo>
                    <a:pt x="47" y="10"/>
                  </a:lnTo>
                  <a:lnTo>
                    <a:pt x="50"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49" name="Freeform 97">
              <a:extLst>
                <a:ext uri="{FF2B5EF4-FFF2-40B4-BE49-F238E27FC236}">
                  <a16:creationId xmlns:a16="http://schemas.microsoft.com/office/drawing/2014/main" id="{7CA834EF-D54F-E7A0-2F6E-6278161D644D}"/>
                </a:ext>
              </a:extLst>
            </p:cNvPr>
            <p:cNvSpPr>
              <a:spLocks/>
            </p:cNvSpPr>
            <p:nvPr/>
          </p:nvSpPr>
          <p:spPr bwMode="auto">
            <a:xfrm>
              <a:off x="4208" y="2476"/>
              <a:ext cx="10" cy="20"/>
            </a:xfrm>
            <a:custGeom>
              <a:avLst/>
              <a:gdLst>
                <a:gd name="T0" fmla="*/ 20 w 20"/>
                <a:gd name="T1" fmla="*/ 15 h 40"/>
                <a:gd name="T2" fmla="*/ 20 w 20"/>
                <a:gd name="T3" fmla="*/ 22 h 40"/>
                <a:gd name="T4" fmla="*/ 18 w 20"/>
                <a:gd name="T5" fmla="*/ 29 h 40"/>
                <a:gd name="T6" fmla="*/ 13 w 20"/>
                <a:gd name="T7" fmla="*/ 35 h 40"/>
                <a:gd name="T8" fmla="*/ 7 w 20"/>
                <a:gd name="T9" fmla="*/ 40 h 40"/>
                <a:gd name="T10" fmla="*/ 0 w 20"/>
                <a:gd name="T11" fmla="*/ 31 h 40"/>
                <a:gd name="T12" fmla="*/ 0 w 20"/>
                <a:gd name="T13" fmla="*/ 20 h 40"/>
                <a:gd name="T14" fmla="*/ 2 w 20"/>
                <a:gd name="T15" fmla="*/ 9 h 40"/>
                <a:gd name="T16" fmla="*/ 7 w 20"/>
                <a:gd name="T17" fmla="*/ 0 h 40"/>
                <a:gd name="T18" fmla="*/ 13 w 20"/>
                <a:gd name="T19" fmla="*/ 0 h 40"/>
                <a:gd name="T20" fmla="*/ 16 w 20"/>
                <a:gd name="T21" fmla="*/ 4 h 40"/>
                <a:gd name="T22" fmla="*/ 18 w 20"/>
                <a:gd name="T23" fmla="*/ 9 h 40"/>
                <a:gd name="T24" fmla="*/ 20 w 20"/>
                <a:gd name="T25"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40">
                  <a:moveTo>
                    <a:pt x="20" y="15"/>
                  </a:moveTo>
                  <a:lnTo>
                    <a:pt x="20" y="22"/>
                  </a:lnTo>
                  <a:lnTo>
                    <a:pt x="18" y="29"/>
                  </a:lnTo>
                  <a:lnTo>
                    <a:pt x="13" y="35"/>
                  </a:lnTo>
                  <a:lnTo>
                    <a:pt x="7" y="40"/>
                  </a:lnTo>
                  <a:lnTo>
                    <a:pt x="0" y="31"/>
                  </a:lnTo>
                  <a:lnTo>
                    <a:pt x="0" y="20"/>
                  </a:lnTo>
                  <a:lnTo>
                    <a:pt x="2" y="9"/>
                  </a:lnTo>
                  <a:lnTo>
                    <a:pt x="7" y="0"/>
                  </a:lnTo>
                  <a:lnTo>
                    <a:pt x="13" y="0"/>
                  </a:lnTo>
                  <a:lnTo>
                    <a:pt x="16" y="4"/>
                  </a:lnTo>
                  <a:lnTo>
                    <a:pt x="18" y="9"/>
                  </a:lnTo>
                  <a:lnTo>
                    <a:pt x="20"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50" name="Freeform 98">
              <a:extLst>
                <a:ext uri="{FF2B5EF4-FFF2-40B4-BE49-F238E27FC236}">
                  <a16:creationId xmlns:a16="http://schemas.microsoft.com/office/drawing/2014/main" id="{72A99D09-1FFB-7CB6-B841-6AF1DECB0558}"/>
                </a:ext>
              </a:extLst>
            </p:cNvPr>
            <p:cNvSpPr>
              <a:spLocks/>
            </p:cNvSpPr>
            <p:nvPr/>
          </p:nvSpPr>
          <p:spPr bwMode="auto">
            <a:xfrm>
              <a:off x="4208" y="2522"/>
              <a:ext cx="24" cy="37"/>
            </a:xfrm>
            <a:custGeom>
              <a:avLst/>
              <a:gdLst>
                <a:gd name="T0" fmla="*/ 49 w 49"/>
                <a:gd name="T1" fmla="*/ 36 h 74"/>
                <a:gd name="T2" fmla="*/ 49 w 49"/>
                <a:gd name="T3" fmla="*/ 47 h 74"/>
                <a:gd name="T4" fmla="*/ 47 w 49"/>
                <a:gd name="T5" fmla="*/ 56 h 74"/>
                <a:gd name="T6" fmla="*/ 42 w 49"/>
                <a:gd name="T7" fmla="*/ 65 h 74"/>
                <a:gd name="T8" fmla="*/ 35 w 49"/>
                <a:gd name="T9" fmla="*/ 74 h 74"/>
                <a:gd name="T10" fmla="*/ 24 w 49"/>
                <a:gd name="T11" fmla="*/ 74 h 74"/>
                <a:gd name="T12" fmla="*/ 13 w 49"/>
                <a:gd name="T13" fmla="*/ 70 h 74"/>
                <a:gd name="T14" fmla="*/ 6 w 49"/>
                <a:gd name="T15" fmla="*/ 65 h 74"/>
                <a:gd name="T16" fmla="*/ 0 w 49"/>
                <a:gd name="T17" fmla="*/ 56 h 74"/>
                <a:gd name="T18" fmla="*/ 0 w 49"/>
                <a:gd name="T19" fmla="*/ 39 h 74"/>
                <a:gd name="T20" fmla="*/ 2 w 49"/>
                <a:gd name="T21" fmla="*/ 25 h 74"/>
                <a:gd name="T22" fmla="*/ 6 w 49"/>
                <a:gd name="T23" fmla="*/ 10 h 74"/>
                <a:gd name="T24" fmla="*/ 15 w 49"/>
                <a:gd name="T25" fmla="*/ 0 h 74"/>
                <a:gd name="T26" fmla="*/ 24 w 49"/>
                <a:gd name="T27" fmla="*/ 9 h 74"/>
                <a:gd name="T28" fmla="*/ 35 w 49"/>
                <a:gd name="T29" fmla="*/ 14 h 74"/>
                <a:gd name="T30" fmla="*/ 45 w 49"/>
                <a:gd name="T31" fmla="*/ 23 h 74"/>
                <a:gd name="T32" fmla="*/ 49 w 49"/>
                <a:gd name="T33" fmla="*/ 3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9" h="74">
                  <a:moveTo>
                    <a:pt x="49" y="36"/>
                  </a:moveTo>
                  <a:lnTo>
                    <a:pt x="49" y="47"/>
                  </a:lnTo>
                  <a:lnTo>
                    <a:pt x="47" y="56"/>
                  </a:lnTo>
                  <a:lnTo>
                    <a:pt x="42" y="65"/>
                  </a:lnTo>
                  <a:lnTo>
                    <a:pt x="35" y="74"/>
                  </a:lnTo>
                  <a:lnTo>
                    <a:pt x="24" y="74"/>
                  </a:lnTo>
                  <a:lnTo>
                    <a:pt x="13" y="70"/>
                  </a:lnTo>
                  <a:lnTo>
                    <a:pt x="6" y="65"/>
                  </a:lnTo>
                  <a:lnTo>
                    <a:pt x="0" y="56"/>
                  </a:lnTo>
                  <a:lnTo>
                    <a:pt x="0" y="39"/>
                  </a:lnTo>
                  <a:lnTo>
                    <a:pt x="2" y="25"/>
                  </a:lnTo>
                  <a:lnTo>
                    <a:pt x="6" y="10"/>
                  </a:lnTo>
                  <a:lnTo>
                    <a:pt x="15" y="0"/>
                  </a:lnTo>
                  <a:lnTo>
                    <a:pt x="24" y="9"/>
                  </a:lnTo>
                  <a:lnTo>
                    <a:pt x="35" y="14"/>
                  </a:lnTo>
                  <a:lnTo>
                    <a:pt x="45" y="23"/>
                  </a:lnTo>
                  <a:lnTo>
                    <a:pt x="49" y="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51" name="Freeform 99">
              <a:extLst>
                <a:ext uri="{FF2B5EF4-FFF2-40B4-BE49-F238E27FC236}">
                  <a16:creationId xmlns:a16="http://schemas.microsoft.com/office/drawing/2014/main" id="{CF340852-9C20-1257-65C7-80F773A78CBD}"/>
                </a:ext>
              </a:extLst>
            </p:cNvPr>
            <p:cNvSpPr>
              <a:spLocks/>
            </p:cNvSpPr>
            <p:nvPr/>
          </p:nvSpPr>
          <p:spPr bwMode="auto">
            <a:xfrm>
              <a:off x="4214" y="2533"/>
              <a:ext cx="10" cy="19"/>
            </a:xfrm>
            <a:custGeom>
              <a:avLst/>
              <a:gdLst>
                <a:gd name="T0" fmla="*/ 18 w 20"/>
                <a:gd name="T1" fmla="*/ 33 h 38"/>
                <a:gd name="T2" fmla="*/ 16 w 20"/>
                <a:gd name="T3" fmla="*/ 35 h 38"/>
                <a:gd name="T4" fmla="*/ 12 w 20"/>
                <a:gd name="T5" fmla="*/ 36 h 38"/>
                <a:gd name="T6" fmla="*/ 11 w 20"/>
                <a:gd name="T7" fmla="*/ 38 h 38"/>
                <a:gd name="T8" fmla="*/ 7 w 20"/>
                <a:gd name="T9" fmla="*/ 38 h 38"/>
                <a:gd name="T10" fmla="*/ 2 w 20"/>
                <a:gd name="T11" fmla="*/ 29 h 38"/>
                <a:gd name="T12" fmla="*/ 0 w 20"/>
                <a:gd name="T13" fmla="*/ 18 h 38"/>
                <a:gd name="T14" fmla="*/ 2 w 20"/>
                <a:gd name="T15" fmla="*/ 9 h 38"/>
                <a:gd name="T16" fmla="*/ 7 w 20"/>
                <a:gd name="T17" fmla="*/ 0 h 38"/>
                <a:gd name="T18" fmla="*/ 14 w 20"/>
                <a:gd name="T19" fmla="*/ 6 h 38"/>
                <a:gd name="T20" fmla="*/ 18 w 20"/>
                <a:gd name="T21" fmla="*/ 13 h 38"/>
                <a:gd name="T22" fmla="*/ 20 w 20"/>
                <a:gd name="T23" fmla="*/ 24 h 38"/>
                <a:gd name="T24" fmla="*/ 18 w 20"/>
                <a:gd name="T25" fmla="*/ 3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38">
                  <a:moveTo>
                    <a:pt x="18" y="33"/>
                  </a:moveTo>
                  <a:lnTo>
                    <a:pt x="16" y="35"/>
                  </a:lnTo>
                  <a:lnTo>
                    <a:pt x="12" y="36"/>
                  </a:lnTo>
                  <a:lnTo>
                    <a:pt x="11" y="38"/>
                  </a:lnTo>
                  <a:lnTo>
                    <a:pt x="7" y="38"/>
                  </a:lnTo>
                  <a:lnTo>
                    <a:pt x="2" y="29"/>
                  </a:lnTo>
                  <a:lnTo>
                    <a:pt x="0" y="18"/>
                  </a:lnTo>
                  <a:lnTo>
                    <a:pt x="2" y="9"/>
                  </a:lnTo>
                  <a:lnTo>
                    <a:pt x="7" y="0"/>
                  </a:lnTo>
                  <a:lnTo>
                    <a:pt x="14" y="6"/>
                  </a:lnTo>
                  <a:lnTo>
                    <a:pt x="18" y="13"/>
                  </a:lnTo>
                  <a:lnTo>
                    <a:pt x="20" y="24"/>
                  </a:lnTo>
                  <a:lnTo>
                    <a:pt x="18"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52" name="Freeform 100">
              <a:extLst>
                <a:ext uri="{FF2B5EF4-FFF2-40B4-BE49-F238E27FC236}">
                  <a16:creationId xmlns:a16="http://schemas.microsoft.com/office/drawing/2014/main" id="{98C2DDF9-DE17-AE58-AC8B-043FB3F19663}"/>
                </a:ext>
              </a:extLst>
            </p:cNvPr>
            <p:cNvSpPr>
              <a:spLocks/>
            </p:cNvSpPr>
            <p:nvPr/>
          </p:nvSpPr>
          <p:spPr bwMode="auto">
            <a:xfrm>
              <a:off x="4225" y="2570"/>
              <a:ext cx="20" cy="28"/>
            </a:xfrm>
            <a:custGeom>
              <a:avLst/>
              <a:gdLst>
                <a:gd name="T0" fmla="*/ 37 w 39"/>
                <a:gd name="T1" fmla="*/ 35 h 56"/>
                <a:gd name="T2" fmla="*/ 36 w 39"/>
                <a:gd name="T3" fmla="*/ 42 h 56"/>
                <a:gd name="T4" fmla="*/ 34 w 39"/>
                <a:gd name="T5" fmla="*/ 49 h 56"/>
                <a:gd name="T6" fmla="*/ 28 w 39"/>
                <a:gd name="T7" fmla="*/ 55 h 56"/>
                <a:gd name="T8" fmla="*/ 21 w 39"/>
                <a:gd name="T9" fmla="*/ 56 h 56"/>
                <a:gd name="T10" fmla="*/ 14 w 39"/>
                <a:gd name="T11" fmla="*/ 53 h 56"/>
                <a:gd name="T12" fmla="*/ 7 w 39"/>
                <a:gd name="T13" fmla="*/ 47 h 56"/>
                <a:gd name="T14" fmla="*/ 1 w 39"/>
                <a:gd name="T15" fmla="*/ 42 h 56"/>
                <a:gd name="T16" fmla="*/ 0 w 39"/>
                <a:gd name="T17" fmla="*/ 35 h 56"/>
                <a:gd name="T18" fmla="*/ 0 w 39"/>
                <a:gd name="T19" fmla="*/ 24 h 56"/>
                <a:gd name="T20" fmla="*/ 1 w 39"/>
                <a:gd name="T21" fmla="*/ 15 h 56"/>
                <a:gd name="T22" fmla="*/ 7 w 39"/>
                <a:gd name="T23" fmla="*/ 8 h 56"/>
                <a:gd name="T24" fmla="*/ 14 w 39"/>
                <a:gd name="T25" fmla="*/ 0 h 56"/>
                <a:gd name="T26" fmla="*/ 25 w 39"/>
                <a:gd name="T27" fmla="*/ 4 h 56"/>
                <a:gd name="T28" fmla="*/ 34 w 39"/>
                <a:gd name="T29" fmla="*/ 11 h 56"/>
                <a:gd name="T30" fmla="*/ 39 w 39"/>
                <a:gd name="T31" fmla="*/ 20 h 56"/>
                <a:gd name="T32" fmla="*/ 37 w 39"/>
                <a:gd name="T33" fmla="*/ 3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56">
                  <a:moveTo>
                    <a:pt x="37" y="35"/>
                  </a:moveTo>
                  <a:lnTo>
                    <a:pt x="36" y="42"/>
                  </a:lnTo>
                  <a:lnTo>
                    <a:pt x="34" y="49"/>
                  </a:lnTo>
                  <a:lnTo>
                    <a:pt x="28" y="55"/>
                  </a:lnTo>
                  <a:lnTo>
                    <a:pt x="21" y="56"/>
                  </a:lnTo>
                  <a:lnTo>
                    <a:pt x="14" y="53"/>
                  </a:lnTo>
                  <a:lnTo>
                    <a:pt x="7" y="47"/>
                  </a:lnTo>
                  <a:lnTo>
                    <a:pt x="1" y="42"/>
                  </a:lnTo>
                  <a:lnTo>
                    <a:pt x="0" y="35"/>
                  </a:lnTo>
                  <a:lnTo>
                    <a:pt x="0" y="24"/>
                  </a:lnTo>
                  <a:lnTo>
                    <a:pt x="1" y="15"/>
                  </a:lnTo>
                  <a:lnTo>
                    <a:pt x="7" y="8"/>
                  </a:lnTo>
                  <a:lnTo>
                    <a:pt x="14" y="0"/>
                  </a:lnTo>
                  <a:lnTo>
                    <a:pt x="25" y="4"/>
                  </a:lnTo>
                  <a:lnTo>
                    <a:pt x="34" y="11"/>
                  </a:lnTo>
                  <a:lnTo>
                    <a:pt x="39" y="20"/>
                  </a:lnTo>
                  <a:lnTo>
                    <a:pt x="37"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4853" name="Freeform 101">
              <a:extLst>
                <a:ext uri="{FF2B5EF4-FFF2-40B4-BE49-F238E27FC236}">
                  <a16:creationId xmlns:a16="http://schemas.microsoft.com/office/drawing/2014/main" id="{C90FD18A-65D3-231B-8927-A099B3CD0CF7}"/>
                </a:ext>
              </a:extLst>
            </p:cNvPr>
            <p:cNvSpPr>
              <a:spLocks/>
            </p:cNvSpPr>
            <p:nvPr/>
          </p:nvSpPr>
          <p:spPr bwMode="auto">
            <a:xfrm>
              <a:off x="4231" y="2577"/>
              <a:ext cx="6" cy="13"/>
            </a:xfrm>
            <a:custGeom>
              <a:avLst/>
              <a:gdLst>
                <a:gd name="T0" fmla="*/ 11 w 11"/>
                <a:gd name="T1" fmla="*/ 22 h 27"/>
                <a:gd name="T2" fmla="*/ 6 w 11"/>
                <a:gd name="T3" fmla="*/ 27 h 27"/>
                <a:gd name="T4" fmla="*/ 2 w 11"/>
                <a:gd name="T5" fmla="*/ 22 h 27"/>
                <a:gd name="T6" fmla="*/ 0 w 11"/>
                <a:gd name="T7" fmla="*/ 12 h 27"/>
                <a:gd name="T8" fmla="*/ 2 w 11"/>
                <a:gd name="T9" fmla="*/ 5 h 27"/>
                <a:gd name="T10" fmla="*/ 4 w 11"/>
                <a:gd name="T11" fmla="*/ 0 h 27"/>
                <a:gd name="T12" fmla="*/ 7 w 11"/>
                <a:gd name="T13" fmla="*/ 3 h 27"/>
                <a:gd name="T14" fmla="*/ 11 w 11"/>
                <a:gd name="T15" fmla="*/ 9 h 27"/>
                <a:gd name="T16" fmla="*/ 11 w 11"/>
                <a:gd name="T17" fmla="*/ 14 h 27"/>
                <a:gd name="T18" fmla="*/ 11 w 11"/>
                <a:gd name="T19"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27">
                  <a:moveTo>
                    <a:pt x="11" y="22"/>
                  </a:moveTo>
                  <a:lnTo>
                    <a:pt x="6" y="27"/>
                  </a:lnTo>
                  <a:lnTo>
                    <a:pt x="2" y="22"/>
                  </a:lnTo>
                  <a:lnTo>
                    <a:pt x="0" y="12"/>
                  </a:lnTo>
                  <a:lnTo>
                    <a:pt x="2" y="5"/>
                  </a:lnTo>
                  <a:lnTo>
                    <a:pt x="4" y="0"/>
                  </a:lnTo>
                  <a:lnTo>
                    <a:pt x="7" y="3"/>
                  </a:lnTo>
                  <a:lnTo>
                    <a:pt x="11" y="9"/>
                  </a:lnTo>
                  <a:lnTo>
                    <a:pt x="11" y="14"/>
                  </a:lnTo>
                  <a:lnTo>
                    <a:pt x="11"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pic>
        <p:nvPicPr>
          <p:cNvPr id="74855" name="Picture 103">
            <a:hlinkClick r:id="rId3"/>
            <a:extLst>
              <a:ext uri="{FF2B5EF4-FFF2-40B4-BE49-F238E27FC236}">
                <a16:creationId xmlns:a16="http://schemas.microsoft.com/office/drawing/2014/main" id="{FF7AA697-471C-6705-6251-D857B76E9A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77400" y="5867400"/>
            <a:ext cx="762000" cy="7572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E52855A-F8A2-4DB8-B6C0-B59F281E3CB7}"/>
              </a:ext>
            </a:extLst>
          </p:cNvPr>
          <p:cNvSpPr txBox="1"/>
          <p:nvPr/>
        </p:nvSpPr>
        <p:spPr>
          <a:xfrm>
            <a:off x="371364" y="2420888"/>
            <a:ext cx="11449272" cy="1293111"/>
          </a:xfrm>
          <a:prstGeom prst="rect">
            <a:avLst/>
          </a:prstGeom>
          <a:noFill/>
        </p:spPr>
        <p:txBody>
          <a:bodyPr wrap="square">
            <a:spAutoFit/>
          </a:bodyPr>
          <a:lstStyle/>
          <a:p>
            <a:pPr>
              <a:lnSpc>
                <a:spcPct val="150000"/>
              </a:lnSpc>
            </a:pPr>
            <a:r>
              <a:rPr lang="en-GB" b="0" i="0" dirty="0">
                <a:solidFill>
                  <a:srgbClr val="212121"/>
                </a:solidFill>
                <a:effectLst/>
                <a:latin typeface="Open Sans" panose="020B0606030504020204" pitchFamily="34" charset="0"/>
              </a:rPr>
              <a:t>When people do not wish to perform at the forefront and prefer to avoid unpleasant situations, this need will surface. People have fear of failure, fear of rejection and even fear of success. By avoiding situations that may trigger these fears, they think to have found a safe solution.</a:t>
            </a:r>
            <a:endParaRPr lang="en-GB" dirty="0"/>
          </a:p>
        </p:txBody>
      </p:sp>
      <p:sp>
        <p:nvSpPr>
          <p:cNvPr id="8" name="TextBox 7">
            <a:extLst>
              <a:ext uri="{FF2B5EF4-FFF2-40B4-BE49-F238E27FC236}">
                <a16:creationId xmlns:a16="http://schemas.microsoft.com/office/drawing/2014/main" id="{17B3D5BF-66B8-46B3-82B9-E3943C5529F3}"/>
              </a:ext>
            </a:extLst>
          </p:cNvPr>
          <p:cNvSpPr txBox="1"/>
          <p:nvPr/>
        </p:nvSpPr>
        <p:spPr>
          <a:xfrm>
            <a:off x="479376" y="692696"/>
            <a:ext cx="6094324" cy="584775"/>
          </a:xfrm>
          <a:prstGeom prst="rect">
            <a:avLst/>
          </a:prstGeom>
          <a:noFill/>
        </p:spPr>
        <p:txBody>
          <a:bodyPr wrap="square">
            <a:spAutoFit/>
          </a:bodyPr>
          <a:lstStyle/>
          <a:p>
            <a:pPr algn="l" fontAlgn="base"/>
            <a:r>
              <a:rPr lang="en-GB" sz="3200" b="1" i="0" dirty="0">
                <a:solidFill>
                  <a:srgbClr val="171717"/>
                </a:solidFill>
                <a:effectLst/>
                <a:latin typeface="Open Sans" panose="020B0606030504020204" pitchFamily="34" charset="0"/>
              </a:rPr>
              <a:t>Need for avoidance</a:t>
            </a:r>
          </a:p>
        </p:txBody>
      </p:sp>
    </p:spTree>
    <p:extLst>
      <p:ext uri="{BB962C8B-B14F-4D97-AF65-F5344CB8AC3E}">
        <p14:creationId xmlns:p14="http://schemas.microsoft.com/office/powerpoint/2010/main" val="7202809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3225" name="Group 41">
            <a:extLst>
              <a:ext uri="{FF2B5EF4-FFF2-40B4-BE49-F238E27FC236}">
                <a16:creationId xmlns:a16="http://schemas.microsoft.com/office/drawing/2014/main" id="{94398BAC-C344-098F-5811-05298D899E64}"/>
              </a:ext>
            </a:extLst>
          </p:cNvPr>
          <p:cNvGrpSpPr>
            <a:grpSpLocks/>
          </p:cNvGrpSpPr>
          <p:nvPr/>
        </p:nvGrpSpPr>
        <p:grpSpPr bwMode="auto">
          <a:xfrm>
            <a:off x="1267272" y="146348"/>
            <a:ext cx="9144000" cy="5562600"/>
            <a:chOff x="0" y="816"/>
            <a:chExt cx="5760" cy="3504"/>
          </a:xfrm>
        </p:grpSpPr>
        <p:sp>
          <p:nvSpPr>
            <p:cNvPr id="93208" name="Rectangle 24">
              <a:extLst>
                <a:ext uri="{FF2B5EF4-FFF2-40B4-BE49-F238E27FC236}">
                  <a16:creationId xmlns:a16="http://schemas.microsoft.com/office/drawing/2014/main" id="{54948BA3-C2CA-C67A-17F5-41363D4A7CF2}"/>
                </a:ext>
              </a:extLst>
            </p:cNvPr>
            <p:cNvSpPr>
              <a:spLocks noChangeArrowheads="1"/>
            </p:cNvSpPr>
            <p:nvPr/>
          </p:nvSpPr>
          <p:spPr bwMode="auto">
            <a:xfrm>
              <a:off x="0" y="816"/>
              <a:ext cx="864" cy="3504"/>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93209" name="Rectangle 25">
              <a:extLst>
                <a:ext uri="{FF2B5EF4-FFF2-40B4-BE49-F238E27FC236}">
                  <a16:creationId xmlns:a16="http://schemas.microsoft.com/office/drawing/2014/main" id="{B7DB5283-F651-A131-6183-73C2CC11AD51}"/>
                </a:ext>
              </a:extLst>
            </p:cNvPr>
            <p:cNvSpPr>
              <a:spLocks noChangeArrowheads="1"/>
            </p:cNvSpPr>
            <p:nvPr/>
          </p:nvSpPr>
          <p:spPr bwMode="auto">
            <a:xfrm>
              <a:off x="864" y="816"/>
              <a:ext cx="1968" cy="3504"/>
            </a:xfrm>
            <a:prstGeom prst="rect">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93210" name="Rectangle 26">
              <a:extLst>
                <a:ext uri="{FF2B5EF4-FFF2-40B4-BE49-F238E27FC236}">
                  <a16:creationId xmlns:a16="http://schemas.microsoft.com/office/drawing/2014/main" id="{361B8357-32D0-88FC-9DB8-0A9621E0514F}"/>
                </a:ext>
              </a:extLst>
            </p:cNvPr>
            <p:cNvSpPr>
              <a:spLocks noChangeArrowheads="1"/>
            </p:cNvSpPr>
            <p:nvPr/>
          </p:nvSpPr>
          <p:spPr bwMode="auto">
            <a:xfrm>
              <a:off x="2832" y="816"/>
              <a:ext cx="1392" cy="3504"/>
            </a:xfrm>
            <a:prstGeom prst="rect">
              <a:avLst/>
            </a:prstGeom>
            <a:solidFill>
              <a:srgbClr val="FFCC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93211" name="Rectangle 27">
              <a:extLst>
                <a:ext uri="{FF2B5EF4-FFF2-40B4-BE49-F238E27FC236}">
                  <a16:creationId xmlns:a16="http://schemas.microsoft.com/office/drawing/2014/main" id="{4D39FFC0-C331-72CC-4D14-BFEF27BF60F0}"/>
                </a:ext>
              </a:extLst>
            </p:cNvPr>
            <p:cNvSpPr>
              <a:spLocks noChangeArrowheads="1"/>
            </p:cNvSpPr>
            <p:nvPr/>
          </p:nvSpPr>
          <p:spPr bwMode="auto">
            <a:xfrm>
              <a:off x="4224" y="816"/>
              <a:ext cx="1536" cy="3504"/>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93186" name="Rectangle 2">
            <a:extLst>
              <a:ext uri="{FF2B5EF4-FFF2-40B4-BE49-F238E27FC236}">
                <a16:creationId xmlns:a16="http://schemas.microsoft.com/office/drawing/2014/main" id="{F16A29AD-3F4D-3CD7-C9E6-449ABA844FD0}"/>
              </a:ext>
            </a:extLst>
          </p:cNvPr>
          <p:cNvSpPr>
            <a:spLocks noChangeArrowheads="1"/>
          </p:cNvSpPr>
          <p:nvPr/>
        </p:nvSpPr>
        <p:spPr bwMode="auto">
          <a:xfrm>
            <a:off x="2708723" y="946449"/>
            <a:ext cx="1939635" cy="366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a:t>Self-actualization</a:t>
            </a:r>
          </a:p>
        </p:txBody>
      </p:sp>
      <p:sp>
        <p:nvSpPr>
          <p:cNvPr id="93189" name="Rectangle 5">
            <a:extLst>
              <a:ext uri="{FF2B5EF4-FFF2-40B4-BE49-F238E27FC236}">
                <a16:creationId xmlns:a16="http://schemas.microsoft.com/office/drawing/2014/main" id="{3CD5776F-ECC1-8BF1-D116-0D76F5F38B8D}"/>
              </a:ext>
            </a:extLst>
          </p:cNvPr>
          <p:cNvSpPr>
            <a:spLocks noChangeArrowheads="1"/>
          </p:cNvSpPr>
          <p:nvPr/>
        </p:nvSpPr>
        <p:spPr bwMode="auto">
          <a:xfrm>
            <a:off x="3467548" y="260648"/>
            <a:ext cx="1609725"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spcBef>
                <a:spcPct val="50000"/>
              </a:spcBef>
            </a:pPr>
            <a:r>
              <a:rPr lang="en-US" altLang="en-US" sz="2800" b="1" dirty="0"/>
              <a:t>Maslow</a:t>
            </a:r>
          </a:p>
        </p:txBody>
      </p:sp>
      <p:sp>
        <p:nvSpPr>
          <p:cNvPr id="93190" name="Rectangle 6">
            <a:extLst>
              <a:ext uri="{FF2B5EF4-FFF2-40B4-BE49-F238E27FC236}">
                <a16:creationId xmlns:a16="http://schemas.microsoft.com/office/drawing/2014/main" id="{0826AD10-7C79-7C77-0017-7AC353D45116}"/>
              </a:ext>
            </a:extLst>
          </p:cNvPr>
          <p:cNvSpPr>
            <a:spLocks noChangeArrowheads="1"/>
          </p:cNvSpPr>
          <p:nvPr/>
        </p:nvSpPr>
        <p:spPr bwMode="auto">
          <a:xfrm>
            <a:off x="6286948" y="260648"/>
            <a:ext cx="1838325"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spcBef>
                <a:spcPct val="50000"/>
              </a:spcBef>
            </a:pPr>
            <a:r>
              <a:rPr lang="en-US" altLang="en-US" sz="2800" b="1" dirty="0"/>
              <a:t>Alderfer</a:t>
            </a:r>
          </a:p>
        </p:txBody>
      </p:sp>
      <p:sp>
        <p:nvSpPr>
          <p:cNvPr id="93191" name="Rectangle 7">
            <a:extLst>
              <a:ext uri="{FF2B5EF4-FFF2-40B4-BE49-F238E27FC236}">
                <a16:creationId xmlns:a16="http://schemas.microsoft.com/office/drawing/2014/main" id="{5A95FC0E-8DC6-0E91-ED52-3ACB464F38B3}"/>
              </a:ext>
            </a:extLst>
          </p:cNvPr>
          <p:cNvSpPr>
            <a:spLocks noChangeArrowheads="1"/>
          </p:cNvSpPr>
          <p:nvPr/>
        </p:nvSpPr>
        <p:spPr bwMode="auto">
          <a:xfrm>
            <a:off x="8268148" y="260648"/>
            <a:ext cx="2066925"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spcBef>
                <a:spcPct val="50000"/>
              </a:spcBef>
            </a:pPr>
            <a:r>
              <a:rPr lang="en-US" altLang="en-US" sz="2800" b="1" dirty="0"/>
              <a:t>McClelland</a:t>
            </a:r>
          </a:p>
        </p:txBody>
      </p:sp>
      <p:sp>
        <p:nvSpPr>
          <p:cNvPr id="93192" name="Rectangle 8">
            <a:extLst>
              <a:ext uri="{FF2B5EF4-FFF2-40B4-BE49-F238E27FC236}">
                <a16:creationId xmlns:a16="http://schemas.microsoft.com/office/drawing/2014/main" id="{7FA4CE4D-13EE-F565-F731-2FAF78FF88EF}"/>
              </a:ext>
            </a:extLst>
          </p:cNvPr>
          <p:cNvSpPr>
            <a:spLocks noChangeArrowheads="1"/>
          </p:cNvSpPr>
          <p:nvPr/>
        </p:nvSpPr>
        <p:spPr bwMode="auto">
          <a:xfrm>
            <a:off x="1475236" y="1327448"/>
            <a:ext cx="1243931" cy="1382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2800">
                <a:solidFill>
                  <a:schemeClr val="folHlink"/>
                </a:solidFill>
              </a:rPr>
              <a:t>Higher</a:t>
            </a:r>
          </a:p>
          <a:p>
            <a:pPr eaLnBrk="0" hangingPunct="0"/>
            <a:r>
              <a:rPr lang="en-US" altLang="en-US" sz="2800">
                <a:solidFill>
                  <a:schemeClr val="folHlink"/>
                </a:solidFill>
              </a:rPr>
              <a:t>Order</a:t>
            </a:r>
          </a:p>
          <a:p>
            <a:pPr eaLnBrk="0" hangingPunct="0"/>
            <a:r>
              <a:rPr lang="en-US" altLang="en-US" sz="2800">
                <a:solidFill>
                  <a:schemeClr val="folHlink"/>
                </a:solidFill>
              </a:rPr>
              <a:t>Needs</a:t>
            </a:r>
          </a:p>
        </p:txBody>
      </p:sp>
      <p:sp>
        <p:nvSpPr>
          <p:cNvPr id="93193" name="Rectangle 9">
            <a:extLst>
              <a:ext uri="{FF2B5EF4-FFF2-40B4-BE49-F238E27FC236}">
                <a16:creationId xmlns:a16="http://schemas.microsoft.com/office/drawing/2014/main" id="{C9F7417E-1AE0-DE42-9D8E-AE22F1833594}"/>
              </a:ext>
            </a:extLst>
          </p:cNvPr>
          <p:cNvSpPr>
            <a:spLocks noChangeArrowheads="1"/>
          </p:cNvSpPr>
          <p:nvPr/>
        </p:nvSpPr>
        <p:spPr bwMode="auto">
          <a:xfrm>
            <a:off x="1475236" y="3927773"/>
            <a:ext cx="1223093" cy="1382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sz="2800">
                <a:solidFill>
                  <a:schemeClr val="folHlink"/>
                </a:solidFill>
              </a:rPr>
              <a:t>Lower</a:t>
            </a:r>
          </a:p>
          <a:p>
            <a:pPr eaLnBrk="0" hangingPunct="0"/>
            <a:r>
              <a:rPr lang="en-US" altLang="en-US" sz="2800">
                <a:solidFill>
                  <a:schemeClr val="folHlink"/>
                </a:solidFill>
              </a:rPr>
              <a:t>Order</a:t>
            </a:r>
          </a:p>
          <a:p>
            <a:pPr eaLnBrk="0" hangingPunct="0"/>
            <a:r>
              <a:rPr lang="en-US" altLang="en-US" sz="2800">
                <a:solidFill>
                  <a:schemeClr val="folHlink"/>
                </a:solidFill>
              </a:rPr>
              <a:t>Needs</a:t>
            </a:r>
          </a:p>
        </p:txBody>
      </p:sp>
      <p:sp>
        <p:nvSpPr>
          <p:cNvPr id="93194" name="Rectangle 10">
            <a:extLst>
              <a:ext uri="{FF2B5EF4-FFF2-40B4-BE49-F238E27FC236}">
                <a16:creationId xmlns:a16="http://schemas.microsoft.com/office/drawing/2014/main" id="{75BC6851-1D40-4BBA-8B4B-04C9151D09C0}"/>
              </a:ext>
            </a:extLst>
          </p:cNvPr>
          <p:cNvSpPr>
            <a:spLocks noChangeArrowheads="1"/>
          </p:cNvSpPr>
          <p:nvPr/>
        </p:nvSpPr>
        <p:spPr bwMode="auto">
          <a:xfrm>
            <a:off x="2708722" y="1479849"/>
            <a:ext cx="2978150" cy="920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altLang="en-US"/>
              <a:t>Esteem 	</a:t>
            </a:r>
          </a:p>
          <a:p>
            <a:pPr eaLnBrk="0" hangingPunct="0"/>
            <a:r>
              <a:rPr lang="en-US" altLang="en-US"/>
              <a:t>	self</a:t>
            </a:r>
          </a:p>
          <a:p>
            <a:pPr eaLnBrk="0" hangingPunct="0"/>
            <a:r>
              <a:rPr lang="en-US" altLang="en-US"/>
              <a:t>	interpersonal</a:t>
            </a:r>
          </a:p>
        </p:txBody>
      </p:sp>
      <p:sp>
        <p:nvSpPr>
          <p:cNvPr id="93195" name="Rectangle 11">
            <a:extLst>
              <a:ext uri="{FF2B5EF4-FFF2-40B4-BE49-F238E27FC236}">
                <a16:creationId xmlns:a16="http://schemas.microsoft.com/office/drawing/2014/main" id="{1FF002FA-94FE-7262-0D83-2330DC14EA88}"/>
              </a:ext>
            </a:extLst>
          </p:cNvPr>
          <p:cNvSpPr>
            <a:spLocks noChangeArrowheads="1"/>
          </p:cNvSpPr>
          <p:nvPr/>
        </p:nvSpPr>
        <p:spPr bwMode="auto">
          <a:xfrm>
            <a:off x="2846836" y="3897612"/>
            <a:ext cx="2992437" cy="920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altLang="en-US"/>
              <a:t>Safety &amp; Security 	            	interpersonal </a:t>
            </a:r>
          </a:p>
          <a:p>
            <a:pPr eaLnBrk="0" hangingPunct="0"/>
            <a:r>
              <a:rPr lang="en-US" altLang="en-US"/>
              <a:t>	physical</a:t>
            </a:r>
          </a:p>
        </p:txBody>
      </p:sp>
      <p:sp>
        <p:nvSpPr>
          <p:cNvPr id="93196" name="Rectangle 12">
            <a:extLst>
              <a:ext uri="{FF2B5EF4-FFF2-40B4-BE49-F238E27FC236}">
                <a16:creationId xmlns:a16="http://schemas.microsoft.com/office/drawing/2014/main" id="{B4470F6E-DBBD-70A4-DF24-834FB851A4C0}"/>
              </a:ext>
            </a:extLst>
          </p:cNvPr>
          <p:cNvSpPr>
            <a:spLocks noChangeArrowheads="1"/>
          </p:cNvSpPr>
          <p:nvPr/>
        </p:nvSpPr>
        <p:spPr bwMode="auto">
          <a:xfrm>
            <a:off x="8180836" y="870248"/>
            <a:ext cx="1516442" cy="643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a:t>Need for </a:t>
            </a:r>
          </a:p>
          <a:p>
            <a:pPr eaLnBrk="0" hangingPunct="0"/>
            <a:r>
              <a:rPr lang="en-US" altLang="en-US"/>
              <a:t>Achievement</a:t>
            </a:r>
          </a:p>
        </p:txBody>
      </p:sp>
      <p:sp>
        <p:nvSpPr>
          <p:cNvPr id="93197" name="Rectangle 13">
            <a:extLst>
              <a:ext uri="{FF2B5EF4-FFF2-40B4-BE49-F238E27FC236}">
                <a16:creationId xmlns:a16="http://schemas.microsoft.com/office/drawing/2014/main" id="{95861B7E-51CB-1E09-80C8-CDDF910C432E}"/>
              </a:ext>
            </a:extLst>
          </p:cNvPr>
          <p:cNvSpPr>
            <a:spLocks noChangeArrowheads="1"/>
          </p:cNvSpPr>
          <p:nvPr/>
        </p:nvSpPr>
        <p:spPr bwMode="auto">
          <a:xfrm>
            <a:off x="8180835" y="1860848"/>
            <a:ext cx="1131721" cy="643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a:t>Need for </a:t>
            </a:r>
          </a:p>
          <a:p>
            <a:pPr eaLnBrk="0" hangingPunct="0"/>
            <a:r>
              <a:rPr lang="en-US" altLang="en-US"/>
              <a:t>Power</a:t>
            </a:r>
          </a:p>
        </p:txBody>
      </p:sp>
      <p:sp>
        <p:nvSpPr>
          <p:cNvPr id="93198" name="Rectangle 14">
            <a:extLst>
              <a:ext uri="{FF2B5EF4-FFF2-40B4-BE49-F238E27FC236}">
                <a16:creationId xmlns:a16="http://schemas.microsoft.com/office/drawing/2014/main" id="{A048FAD2-4F0E-371C-580E-5B665B5DF802}"/>
              </a:ext>
            </a:extLst>
          </p:cNvPr>
          <p:cNvSpPr>
            <a:spLocks noChangeArrowheads="1"/>
          </p:cNvSpPr>
          <p:nvPr/>
        </p:nvSpPr>
        <p:spPr bwMode="auto">
          <a:xfrm>
            <a:off x="5894836" y="2930824"/>
            <a:ext cx="2029403" cy="366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a:t>Relatedness	</a:t>
            </a:r>
          </a:p>
        </p:txBody>
      </p:sp>
      <p:sp>
        <p:nvSpPr>
          <p:cNvPr id="93199" name="Rectangle 15">
            <a:extLst>
              <a:ext uri="{FF2B5EF4-FFF2-40B4-BE49-F238E27FC236}">
                <a16:creationId xmlns:a16="http://schemas.microsoft.com/office/drawing/2014/main" id="{2344172E-2665-6EF6-8FB6-2D40CB3B0441}"/>
              </a:ext>
            </a:extLst>
          </p:cNvPr>
          <p:cNvSpPr>
            <a:spLocks noChangeArrowheads="1"/>
          </p:cNvSpPr>
          <p:nvPr/>
        </p:nvSpPr>
        <p:spPr bwMode="auto">
          <a:xfrm>
            <a:off x="8180835" y="2927648"/>
            <a:ext cx="1131721" cy="643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a:t>Need for </a:t>
            </a:r>
          </a:p>
          <a:p>
            <a:pPr eaLnBrk="0" hangingPunct="0"/>
            <a:r>
              <a:rPr lang="en-US" altLang="en-US"/>
              <a:t>Affiliation</a:t>
            </a:r>
          </a:p>
        </p:txBody>
      </p:sp>
      <p:sp>
        <p:nvSpPr>
          <p:cNvPr id="93200" name="Rectangle 16">
            <a:extLst>
              <a:ext uri="{FF2B5EF4-FFF2-40B4-BE49-F238E27FC236}">
                <a16:creationId xmlns:a16="http://schemas.microsoft.com/office/drawing/2014/main" id="{2BECC1FC-43B5-298B-BBBF-02010A1AD75F}"/>
              </a:ext>
            </a:extLst>
          </p:cNvPr>
          <p:cNvSpPr>
            <a:spLocks noChangeArrowheads="1"/>
          </p:cNvSpPr>
          <p:nvPr/>
        </p:nvSpPr>
        <p:spPr bwMode="auto">
          <a:xfrm>
            <a:off x="5894835" y="4964412"/>
            <a:ext cx="1183017" cy="366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a:t>Existence</a:t>
            </a:r>
          </a:p>
        </p:txBody>
      </p:sp>
      <p:sp>
        <p:nvSpPr>
          <p:cNvPr id="93201" name="Rectangle 17">
            <a:extLst>
              <a:ext uri="{FF2B5EF4-FFF2-40B4-BE49-F238E27FC236}">
                <a16:creationId xmlns:a16="http://schemas.microsoft.com/office/drawing/2014/main" id="{9006E6C8-9850-1727-6C71-D2318096CFE7}"/>
              </a:ext>
            </a:extLst>
          </p:cNvPr>
          <p:cNvSpPr>
            <a:spLocks noChangeArrowheads="1"/>
          </p:cNvSpPr>
          <p:nvPr/>
        </p:nvSpPr>
        <p:spPr bwMode="auto">
          <a:xfrm>
            <a:off x="5894836" y="870249"/>
            <a:ext cx="926537" cy="366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a:t>Growth</a:t>
            </a:r>
          </a:p>
        </p:txBody>
      </p:sp>
      <p:sp>
        <p:nvSpPr>
          <p:cNvPr id="93206" name="Rectangle 22">
            <a:extLst>
              <a:ext uri="{FF2B5EF4-FFF2-40B4-BE49-F238E27FC236}">
                <a16:creationId xmlns:a16="http://schemas.microsoft.com/office/drawing/2014/main" id="{8FAF227A-4541-F3E8-ED54-9812D534307B}"/>
              </a:ext>
            </a:extLst>
          </p:cNvPr>
          <p:cNvSpPr>
            <a:spLocks noChangeArrowheads="1"/>
          </p:cNvSpPr>
          <p:nvPr/>
        </p:nvSpPr>
        <p:spPr bwMode="auto">
          <a:xfrm>
            <a:off x="2708722" y="2699048"/>
            <a:ext cx="1695978" cy="643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a:t>Belongingness</a:t>
            </a:r>
            <a:br>
              <a:rPr lang="en-US" altLang="en-US"/>
            </a:br>
            <a:r>
              <a:rPr lang="en-US" altLang="en-US"/>
              <a:t>(social &amp; love)</a:t>
            </a:r>
          </a:p>
        </p:txBody>
      </p:sp>
      <p:sp>
        <p:nvSpPr>
          <p:cNvPr id="93207" name="Rectangle 23">
            <a:extLst>
              <a:ext uri="{FF2B5EF4-FFF2-40B4-BE49-F238E27FC236}">
                <a16:creationId xmlns:a16="http://schemas.microsoft.com/office/drawing/2014/main" id="{57E40C86-D675-E261-7C83-4CE45A15E640}"/>
              </a:ext>
            </a:extLst>
          </p:cNvPr>
          <p:cNvSpPr>
            <a:spLocks noChangeArrowheads="1"/>
          </p:cNvSpPr>
          <p:nvPr/>
        </p:nvSpPr>
        <p:spPr bwMode="auto">
          <a:xfrm>
            <a:off x="2923036" y="5131099"/>
            <a:ext cx="1529266" cy="366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altLang="en-US"/>
              <a:t>Physiological</a:t>
            </a:r>
          </a:p>
        </p:txBody>
      </p:sp>
      <p:sp>
        <p:nvSpPr>
          <p:cNvPr id="93217" name="AutoShape 33">
            <a:extLst>
              <a:ext uri="{FF2B5EF4-FFF2-40B4-BE49-F238E27FC236}">
                <a16:creationId xmlns:a16="http://schemas.microsoft.com/office/drawing/2014/main" id="{3FFC196E-9473-697D-6085-43094D368FEC}"/>
              </a:ext>
            </a:extLst>
          </p:cNvPr>
          <p:cNvSpPr>
            <a:spLocks/>
          </p:cNvSpPr>
          <p:nvPr/>
        </p:nvSpPr>
        <p:spPr bwMode="auto">
          <a:xfrm>
            <a:off x="2715072" y="946448"/>
            <a:ext cx="152400" cy="2667000"/>
          </a:xfrm>
          <a:prstGeom prst="leftBracket">
            <a:avLst>
              <a:gd name="adj" fmla="val 0"/>
            </a:avLst>
          </a:prstGeom>
          <a:noFill/>
          <a:ln w="38100">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solidFill>
                <a:schemeClr val="folHlink"/>
              </a:solidFill>
              <a:latin typeface="Times New Roman" panose="02020603050405020304" pitchFamily="18" charset="0"/>
            </a:endParaRPr>
          </a:p>
        </p:txBody>
      </p:sp>
      <p:sp>
        <p:nvSpPr>
          <p:cNvPr id="93218" name="AutoShape 34">
            <a:extLst>
              <a:ext uri="{FF2B5EF4-FFF2-40B4-BE49-F238E27FC236}">
                <a16:creationId xmlns:a16="http://schemas.microsoft.com/office/drawing/2014/main" id="{D715A8F0-51B8-F57F-A479-3D26BCAEA7D8}"/>
              </a:ext>
            </a:extLst>
          </p:cNvPr>
          <p:cNvSpPr>
            <a:spLocks/>
          </p:cNvSpPr>
          <p:nvPr/>
        </p:nvSpPr>
        <p:spPr bwMode="auto">
          <a:xfrm>
            <a:off x="2715072" y="3994448"/>
            <a:ext cx="152400" cy="1676400"/>
          </a:xfrm>
          <a:prstGeom prst="leftBracket">
            <a:avLst>
              <a:gd name="adj" fmla="val 0"/>
            </a:avLst>
          </a:prstGeom>
          <a:noFill/>
          <a:ln w="38100">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solidFill>
                <a:schemeClr val="folHlink"/>
              </a:solidFill>
              <a:latin typeface="Times New Roman" panose="02020603050405020304" pitchFamily="18" charset="0"/>
            </a:endParaRPr>
          </a:p>
        </p:txBody>
      </p:sp>
      <p:sp>
        <p:nvSpPr>
          <p:cNvPr id="93219" name="AutoShape 35">
            <a:extLst>
              <a:ext uri="{FF2B5EF4-FFF2-40B4-BE49-F238E27FC236}">
                <a16:creationId xmlns:a16="http://schemas.microsoft.com/office/drawing/2014/main" id="{43E7AE06-4B35-8525-4729-5CA08D91BAF6}"/>
              </a:ext>
            </a:extLst>
          </p:cNvPr>
          <p:cNvSpPr>
            <a:spLocks/>
          </p:cNvSpPr>
          <p:nvPr/>
        </p:nvSpPr>
        <p:spPr bwMode="auto">
          <a:xfrm flipH="1">
            <a:off x="5686872" y="2260898"/>
            <a:ext cx="152400" cy="2343150"/>
          </a:xfrm>
          <a:prstGeom prst="leftBracket">
            <a:avLst>
              <a:gd name="adj" fmla="val 0"/>
            </a:avLst>
          </a:prstGeom>
          <a:noFill/>
          <a:ln w="38100">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solidFill>
                <a:schemeClr val="folHlink"/>
              </a:solidFill>
              <a:latin typeface="Times New Roman" panose="02020603050405020304" pitchFamily="18" charset="0"/>
            </a:endParaRPr>
          </a:p>
        </p:txBody>
      </p:sp>
      <p:sp>
        <p:nvSpPr>
          <p:cNvPr id="93220" name="AutoShape 36">
            <a:extLst>
              <a:ext uri="{FF2B5EF4-FFF2-40B4-BE49-F238E27FC236}">
                <a16:creationId xmlns:a16="http://schemas.microsoft.com/office/drawing/2014/main" id="{C829455B-1BAC-4645-13F3-5A78D7526DEE}"/>
              </a:ext>
            </a:extLst>
          </p:cNvPr>
          <p:cNvSpPr>
            <a:spLocks/>
          </p:cNvSpPr>
          <p:nvPr/>
        </p:nvSpPr>
        <p:spPr bwMode="auto">
          <a:xfrm flipH="1">
            <a:off x="5686872" y="4756448"/>
            <a:ext cx="152400" cy="914400"/>
          </a:xfrm>
          <a:prstGeom prst="leftBracket">
            <a:avLst>
              <a:gd name="adj" fmla="val 0"/>
            </a:avLst>
          </a:prstGeom>
          <a:noFill/>
          <a:ln w="38100">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solidFill>
                <a:schemeClr val="folHlink"/>
              </a:solidFill>
              <a:latin typeface="Times New Roman" panose="02020603050405020304" pitchFamily="18" charset="0"/>
            </a:endParaRPr>
          </a:p>
        </p:txBody>
      </p:sp>
      <p:sp>
        <p:nvSpPr>
          <p:cNvPr id="93221" name="AutoShape 37">
            <a:extLst>
              <a:ext uri="{FF2B5EF4-FFF2-40B4-BE49-F238E27FC236}">
                <a16:creationId xmlns:a16="http://schemas.microsoft.com/office/drawing/2014/main" id="{DC5E22F7-72C8-8D26-3496-E5ED8CEA7014}"/>
              </a:ext>
            </a:extLst>
          </p:cNvPr>
          <p:cNvSpPr>
            <a:spLocks/>
          </p:cNvSpPr>
          <p:nvPr/>
        </p:nvSpPr>
        <p:spPr bwMode="auto">
          <a:xfrm flipH="1">
            <a:off x="5686872" y="946448"/>
            <a:ext cx="152400" cy="1219200"/>
          </a:xfrm>
          <a:prstGeom prst="leftBracket">
            <a:avLst>
              <a:gd name="adj" fmla="val 0"/>
            </a:avLst>
          </a:prstGeom>
          <a:noFill/>
          <a:ln w="38100">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solidFill>
                <a:schemeClr val="folHlink"/>
              </a:solidFill>
              <a:latin typeface="Times New Roman" panose="02020603050405020304" pitchFamily="18" charset="0"/>
            </a:endParaRPr>
          </a:p>
        </p:txBody>
      </p:sp>
      <p:sp>
        <p:nvSpPr>
          <p:cNvPr id="93224" name="Line 40">
            <a:extLst>
              <a:ext uri="{FF2B5EF4-FFF2-40B4-BE49-F238E27FC236}">
                <a16:creationId xmlns:a16="http://schemas.microsoft.com/office/drawing/2014/main" id="{B342C6C0-541D-8CBC-3079-6456F83A90C1}"/>
              </a:ext>
            </a:extLst>
          </p:cNvPr>
          <p:cNvSpPr>
            <a:spLocks noChangeShapeType="1"/>
          </p:cNvSpPr>
          <p:nvPr/>
        </p:nvSpPr>
        <p:spPr bwMode="auto">
          <a:xfrm>
            <a:off x="1343472" y="717848"/>
            <a:ext cx="9144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GB"/>
          </a:p>
        </p:txBody>
      </p:sp>
    </p:spTree>
  </p:cSld>
  <p:clrMapOvr>
    <a:masterClrMapping/>
  </p:clrMapOvr>
  <p:transition spd="slow"/>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9576" y="260648"/>
            <a:ext cx="7498080" cy="990600"/>
          </a:xfrm>
        </p:spPr>
        <p:txBody>
          <a:bodyPr>
            <a:noAutofit/>
          </a:bodyPr>
          <a:lstStyle/>
          <a:p>
            <a:r>
              <a:rPr lang="en-GB" sz="3600" b="1" dirty="0"/>
              <a:t>Herzberg’s Two-factor Theory</a:t>
            </a:r>
          </a:p>
        </p:txBody>
      </p:sp>
      <p:sp>
        <p:nvSpPr>
          <p:cNvPr id="3" name="Content Placeholder 2"/>
          <p:cNvSpPr>
            <a:spLocks noGrp="1"/>
          </p:cNvSpPr>
          <p:nvPr>
            <p:ph idx="1"/>
          </p:nvPr>
        </p:nvSpPr>
        <p:spPr>
          <a:xfrm>
            <a:off x="335360" y="1752600"/>
            <a:ext cx="11665296" cy="2108448"/>
          </a:xfrm>
        </p:spPr>
        <p:txBody>
          <a:bodyPr>
            <a:noAutofit/>
          </a:bodyPr>
          <a:lstStyle/>
          <a:p>
            <a:pPr lvl="0"/>
            <a:r>
              <a:rPr lang="en-GB" sz="2400" dirty="0"/>
              <a:t>Commonly known as two-factor theory of motivation and job satisfaction, Herzberg conceived this theory by conducting interviews with 203 professionals where they were asked to give reasons for, and a description of, the sequence of events giving rise to the good or bad feelings about their current and/or previous job (Mullins 2016). </a:t>
            </a:r>
          </a:p>
          <a:p>
            <a:pPr marL="0" indent="0">
              <a:buNone/>
            </a:pPr>
            <a:endParaRPr lang="en-GB" sz="2400" dirty="0"/>
          </a:p>
          <a:p>
            <a:r>
              <a:rPr lang="en-GB" sz="2400" dirty="0"/>
              <a:t>The consistent responses from the interviewees revealed two sets of factors:</a:t>
            </a:r>
          </a:p>
          <a:p>
            <a:pPr lvl="0"/>
            <a:endParaRPr lang="en-GB" sz="1800" dirty="0"/>
          </a:p>
          <a:p>
            <a:pPr lvl="0"/>
            <a:endParaRPr lang="en-GB" sz="1800" dirty="0"/>
          </a:p>
        </p:txBody>
      </p:sp>
    </p:spTree>
    <p:extLst>
      <p:ext uri="{BB962C8B-B14F-4D97-AF65-F5344CB8AC3E}">
        <p14:creationId xmlns:p14="http://schemas.microsoft.com/office/powerpoint/2010/main" val="12687565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9576" y="260648"/>
            <a:ext cx="7498080" cy="990600"/>
          </a:xfrm>
        </p:spPr>
        <p:txBody>
          <a:bodyPr>
            <a:noAutofit/>
          </a:bodyPr>
          <a:lstStyle/>
          <a:p>
            <a:r>
              <a:rPr lang="en-GB" sz="3600" b="1" dirty="0"/>
              <a:t>Herzberg’s Two-factor Theory</a:t>
            </a:r>
          </a:p>
        </p:txBody>
      </p:sp>
      <p:sp>
        <p:nvSpPr>
          <p:cNvPr id="3" name="Content Placeholder 2"/>
          <p:cNvSpPr>
            <a:spLocks noGrp="1"/>
          </p:cNvSpPr>
          <p:nvPr>
            <p:ph idx="1"/>
          </p:nvPr>
        </p:nvSpPr>
        <p:spPr>
          <a:xfrm>
            <a:off x="227348" y="1659004"/>
            <a:ext cx="11737304" cy="3539992"/>
          </a:xfrm>
        </p:spPr>
        <p:txBody>
          <a:bodyPr>
            <a:noAutofit/>
          </a:bodyPr>
          <a:lstStyle/>
          <a:p>
            <a:r>
              <a:rPr lang="en-GB" sz="2000" b="1" dirty="0"/>
              <a:t>Hygiene/Maintenance Factors:</a:t>
            </a:r>
            <a:r>
              <a:rPr lang="en-GB" sz="2000" b="1" i="1" dirty="0"/>
              <a:t> </a:t>
            </a:r>
            <a:r>
              <a:rPr lang="en-GB" sz="2000" dirty="0"/>
              <a:t>Hygiene factors are the ones which, if absent, cause dissatisfaction among employees and tend to relate to Maslow’s lower level needs. </a:t>
            </a:r>
          </a:p>
          <a:p>
            <a:endParaRPr lang="en-GB" sz="2000" dirty="0"/>
          </a:p>
          <a:p>
            <a:r>
              <a:rPr lang="en-GB" sz="2000" dirty="0"/>
              <a:t>For example, if workers don’t experience equal treatment at the workplace, they will get dissatisfied and their efficiency will be affected. </a:t>
            </a:r>
          </a:p>
          <a:p>
            <a:endParaRPr lang="en-GB" sz="2000" dirty="0"/>
          </a:p>
          <a:p>
            <a:pPr>
              <a:lnSpc>
                <a:spcPct val="90000"/>
              </a:lnSpc>
              <a:buFont typeface="Wingdings" panose="05000000000000000000" pitchFamily="2" charset="2"/>
              <a:buNone/>
            </a:pPr>
            <a:r>
              <a:rPr lang="en-US" altLang="en-US" sz="2800" dirty="0"/>
              <a:t>work condition related to dissatisfaction caused by discomfort or pain</a:t>
            </a:r>
          </a:p>
          <a:p>
            <a:pPr lvl="1">
              <a:lnSpc>
                <a:spcPct val="90000"/>
              </a:lnSpc>
            </a:pPr>
            <a:r>
              <a:rPr lang="en-US" altLang="en-US" sz="1800" dirty="0"/>
              <a:t>maintenance factor</a:t>
            </a:r>
          </a:p>
          <a:p>
            <a:pPr lvl="1">
              <a:lnSpc>
                <a:spcPct val="90000"/>
              </a:lnSpc>
            </a:pPr>
            <a:r>
              <a:rPr lang="en-US" altLang="en-US" sz="1800" dirty="0"/>
              <a:t>contributes to employee’s feeling not dissatisfied</a:t>
            </a:r>
          </a:p>
          <a:p>
            <a:pPr lvl="1">
              <a:lnSpc>
                <a:spcPct val="90000"/>
              </a:lnSpc>
            </a:pPr>
            <a:r>
              <a:rPr lang="en-US" altLang="en-US" sz="1800" dirty="0"/>
              <a:t>contributes to absence of complaints</a:t>
            </a:r>
          </a:p>
          <a:p>
            <a:endParaRPr lang="en-GB" sz="2000" dirty="0"/>
          </a:p>
          <a:p>
            <a:pPr lvl="0"/>
            <a:endParaRPr lang="en-GB" sz="2000" dirty="0"/>
          </a:p>
          <a:p>
            <a:pPr lvl="0"/>
            <a:endParaRPr lang="en-GB" sz="2000" dirty="0"/>
          </a:p>
        </p:txBody>
      </p:sp>
    </p:spTree>
    <p:extLst>
      <p:ext uri="{BB962C8B-B14F-4D97-AF65-F5344CB8AC3E}">
        <p14:creationId xmlns:p14="http://schemas.microsoft.com/office/powerpoint/2010/main" val="31603975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36" y="332656"/>
            <a:ext cx="11953328" cy="990600"/>
          </a:xfrm>
        </p:spPr>
        <p:txBody>
          <a:bodyPr>
            <a:noAutofit/>
          </a:bodyPr>
          <a:lstStyle/>
          <a:p>
            <a:r>
              <a:rPr lang="en-GB" sz="3600" b="1" dirty="0"/>
              <a:t>Herzberg’s Two-factor Theory</a:t>
            </a:r>
          </a:p>
        </p:txBody>
      </p:sp>
      <p:sp>
        <p:nvSpPr>
          <p:cNvPr id="3" name="Content Placeholder 2"/>
          <p:cNvSpPr>
            <a:spLocks noGrp="1"/>
          </p:cNvSpPr>
          <p:nvPr>
            <p:ph idx="1"/>
          </p:nvPr>
        </p:nvSpPr>
        <p:spPr>
          <a:xfrm>
            <a:off x="290884" y="2276872"/>
            <a:ext cx="11881320" cy="1872208"/>
          </a:xfrm>
        </p:spPr>
        <p:txBody>
          <a:bodyPr>
            <a:noAutofit/>
          </a:bodyPr>
          <a:lstStyle/>
          <a:p>
            <a:r>
              <a:rPr lang="en-GB" sz="2400" b="1" dirty="0">
                <a:solidFill>
                  <a:srgbClr val="FF0000"/>
                </a:solidFill>
              </a:rPr>
              <a:t>Motivators/Growth Factors:</a:t>
            </a:r>
            <a:r>
              <a:rPr lang="en-GB" sz="2400" b="1" i="1" dirty="0">
                <a:solidFill>
                  <a:srgbClr val="FF0000"/>
                </a:solidFill>
              </a:rPr>
              <a:t> </a:t>
            </a:r>
            <a:r>
              <a:rPr lang="en-GB" sz="2000" dirty="0"/>
              <a:t>Motivators are the factors which, if present, tend to motivate employees and relate to Maslow’s higher level needs. </a:t>
            </a:r>
          </a:p>
          <a:p>
            <a:endParaRPr lang="en-GB" sz="2000" dirty="0"/>
          </a:p>
          <a:p>
            <a:r>
              <a:rPr lang="en-GB" sz="2000" dirty="0"/>
              <a:t>Managers must ensure the availability of growth factors in order to motivate employees, so that they can work efficiently. </a:t>
            </a:r>
          </a:p>
          <a:p>
            <a:endParaRPr lang="en-GB" sz="2000" dirty="0"/>
          </a:p>
          <a:p>
            <a:pPr marL="0" lvl="0" indent="0">
              <a:buNone/>
            </a:pPr>
            <a:endParaRPr lang="en-GB" sz="2000" dirty="0"/>
          </a:p>
          <a:p>
            <a:pPr lvl="0"/>
            <a:endParaRPr lang="en-GB" sz="2000" dirty="0"/>
          </a:p>
        </p:txBody>
      </p:sp>
    </p:spTree>
    <p:extLst>
      <p:ext uri="{BB962C8B-B14F-4D97-AF65-F5344CB8AC3E}">
        <p14:creationId xmlns:p14="http://schemas.microsoft.com/office/powerpoint/2010/main" val="36793494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erzberg's Motivation Theory">
            <a:hlinkClick r:id="" action="ppaction://media"/>
            <a:extLst>
              <a:ext uri="{FF2B5EF4-FFF2-40B4-BE49-F238E27FC236}">
                <a16:creationId xmlns:a16="http://schemas.microsoft.com/office/drawing/2014/main" id="{ADC09DDD-B15E-4A6C-98B9-15C353687C56}"/>
              </a:ext>
            </a:extLst>
          </p:cNvPr>
          <p:cNvPicPr>
            <a:picLocks noRot="1" noChangeAspect="1"/>
          </p:cNvPicPr>
          <p:nvPr>
            <a:videoFile r:link="rId1"/>
          </p:nvPr>
        </p:nvPicPr>
        <p:blipFill>
          <a:blip r:embed="rId3"/>
          <a:stretch>
            <a:fillRect/>
          </a:stretch>
        </p:blipFill>
        <p:spPr>
          <a:xfrm>
            <a:off x="1240239" y="116632"/>
            <a:ext cx="9711521" cy="5487010"/>
          </a:xfrm>
          <a:prstGeom prst="rect">
            <a:avLst/>
          </a:prstGeom>
        </p:spPr>
      </p:pic>
    </p:spTree>
    <p:extLst>
      <p:ext uri="{BB962C8B-B14F-4D97-AF65-F5344CB8AC3E}">
        <p14:creationId xmlns:p14="http://schemas.microsoft.com/office/powerpoint/2010/main" val="385203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00256" y="457200"/>
            <a:ext cx="3312368" cy="667544"/>
          </a:xfrm>
        </p:spPr>
        <p:txBody>
          <a:bodyPr>
            <a:noAutofit/>
          </a:bodyPr>
          <a:lstStyle/>
          <a:p>
            <a:r>
              <a:rPr lang="en-GB" sz="3600" b="1" dirty="0"/>
              <a:t>References</a:t>
            </a:r>
            <a:endParaRPr lang="en-GB" sz="3400" b="1" dirty="0"/>
          </a:p>
        </p:txBody>
      </p:sp>
      <p:sp>
        <p:nvSpPr>
          <p:cNvPr id="3" name="Content Placeholder 2"/>
          <p:cNvSpPr>
            <a:spLocks noGrp="1"/>
          </p:cNvSpPr>
          <p:nvPr>
            <p:ph idx="1"/>
          </p:nvPr>
        </p:nvSpPr>
        <p:spPr>
          <a:xfrm>
            <a:off x="83332" y="1520788"/>
            <a:ext cx="12025336" cy="3816424"/>
          </a:xfrm>
        </p:spPr>
        <p:txBody>
          <a:bodyPr>
            <a:noAutofit/>
          </a:bodyPr>
          <a:lstStyle/>
          <a:p>
            <a:pPr>
              <a:lnSpc>
                <a:spcPct val="150000"/>
              </a:lnSpc>
            </a:pPr>
            <a:r>
              <a:rPr lang="en-GB" sz="1600" dirty="0" err="1"/>
              <a:t>Alderfer</a:t>
            </a:r>
            <a:r>
              <a:rPr lang="en-GB" sz="1600" dirty="0"/>
              <a:t>, C. P. (1972) </a:t>
            </a:r>
            <a:r>
              <a:rPr lang="en-GB" sz="1600" i="1" dirty="0"/>
              <a:t>Existence, Relatedness, and Growth: Human Needs in Organizational Settings,</a:t>
            </a:r>
            <a:r>
              <a:rPr lang="en-GB" sz="1600" dirty="0"/>
              <a:t> New York: Free Press.</a:t>
            </a:r>
          </a:p>
          <a:p>
            <a:pPr>
              <a:lnSpc>
                <a:spcPct val="150000"/>
              </a:lnSpc>
            </a:pPr>
            <a:r>
              <a:rPr lang="en-GB" sz="1600" dirty="0"/>
              <a:t>Herzberg, F. (1966). </a:t>
            </a:r>
            <a:r>
              <a:rPr lang="en-GB" sz="1600" i="1" dirty="0"/>
              <a:t>Work and the nature of man</a:t>
            </a:r>
            <a:r>
              <a:rPr lang="en-GB" sz="1600" dirty="0"/>
              <a:t>. Cleveland: World Pub. Co.</a:t>
            </a:r>
          </a:p>
          <a:p>
            <a:pPr>
              <a:lnSpc>
                <a:spcPct val="150000"/>
              </a:lnSpc>
            </a:pPr>
            <a:r>
              <a:rPr lang="en-GB" sz="1600" dirty="0"/>
              <a:t>Maslow, A. (1954). </a:t>
            </a:r>
            <a:r>
              <a:rPr lang="en-GB" sz="1600" i="1" dirty="0"/>
              <a:t>Motivation and personality.</a:t>
            </a:r>
            <a:r>
              <a:rPr lang="en-GB" sz="1600" dirty="0"/>
              <a:t> New York: Harper</a:t>
            </a:r>
          </a:p>
          <a:p>
            <a:pPr>
              <a:lnSpc>
                <a:spcPct val="150000"/>
              </a:lnSpc>
            </a:pPr>
            <a:r>
              <a:rPr lang="en-GB" sz="1600" dirty="0"/>
              <a:t>McClelland, D. (1961). </a:t>
            </a:r>
            <a:r>
              <a:rPr lang="en-GB" sz="1600" i="1" dirty="0"/>
              <a:t>The achieving society</a:t>
            </a:r>
            <a:r>
              <a:rPr lang="en-GB" sz="1600" dirty="0"/>
              <a:t>. Princeton: Van Nostrand.</a:t>
            </a:r>
          </a:p>
          <a:p>
            <a:pPr>
              <a:lnSpc>
                <a:spcPct val="150000"/>
              </a:lnSpc>
            </a:pPr>
            <a:r>
              <a:rPr lang="en-GB" sz="1600" dirty="0"/>
              <a:t>Blanchard, K. and Johnson, S. (1982). </a:t>
            </a:r>
            <a:r>
              <a:rPr lang="en-GB" sz="1600" i="1" dirty="0"/>
              <a:t>The one minute manager</a:t>
            </a:r>
            <a:r>
              <a:rPr lang="en-GB" sz="1600" dirty="0"/>
              <a:t>. New York: Morrow.</a:t>
            </a:r>
          </a:p>
          <a:p>
            <a:pPr>
              <a:lnSpc>
                <a:spcPct val="150000"/>
              </a:lnSpc>
            </a:pPr>
            <a:r>
              <a:rPr lang="en-GB" sz="1600" dirty="0" err="1"/>
              <a:t>Kets</a:t>
            </a:r>
            <a:r>
              <a:rPr lang="en-GB" sz="1600" dirty="0"/>
              <a:t> de Vries, M. (2000) Beyond Sloan: Trust is at the Core of Corporate Values. </a:t>
            </a:r>
            <a:r>
              <a:rPr lang="en-GB" sz="1600" i="1" dirty="0"/>
              <a:t>Financial Times</a:t>
            </a:r>
            <a:r>
              <a:rPr lang="en-GB" sz="1600" dirty="0"/>
              <a:t>. Mastering Management. October 2</a:t>
            </a:r>
            <a:r>
              <a:rPr lang="en-GB" sz="1600" baseline="30000" dirty="0"/>
              <a:t>nd</a:t>
            </a:r>
            <a:r>
              <a:rPr lang="en-GB" sz="1600" dirty="0"/>
              <a:t>. 14-15 </a:t>
            </a:r>
          </a:p>
          <a:p>
            <a:pPr>
              <a:lnSpc>
                <a:spcPct val="150000"/>
              </a:lnSpc>
            </a:pPr>
            <a:r>
              <a:rPr lang="en-GB" sz="1600" dirty="0"/>
              <a:t>Mitchell, T. R. (1982). Motivation: New directions for theory and research. </a:t>
            </a:r>
            <a:r>
              <a:rPr lang="en-GB" sz="1600" i="1" dirty="0"/>
              <a:t>Academy of Management Review.</a:t>
            </a:r>
            <a:r>
              <a:rPr lang="en-GB" sz="1600" dirty="0"/>
              <a:t> 17 (1). 80-88.</a:t>
            </a:r>
          </a:p>
          <a:p>
            <a:pPr>
              <a:lnSpc>
                <a:spcPct val="150000"/>
              </a:lnSpc>
            </a:pPr>
            <a:r>
              <a:rPr lang="en-GB" sz="1600" dirty="0"/>
              <a:t>Taylor, F.W. (1911) </a:t>
            </a:r>
            <a:r>
              <a:rPr lang="en-GB" sz="1600" i="1" dirty="0"/>
              <a:t>The Principles of Scientific Management</a:t>
            </a:r>
            <a:r>
              <a:rPr lang="en-GB" sz="1600" dirty="0"/>
              <a:t>. New York: Harper &amp; Brothers</a:t>
            </a:r>
          </a:p>
          <a:p>
            <a:pPr>
              <a:lnSpc>
                <a:spcPct val="150000"/>
              </a:lnSpc>
            </a:pPr>
            <a:endParaRPr lang="en-GB" sz="1600" dirty="0"/>
          </a:p>
          <a:p>
            <a:pPr>
              <a:lnSpc>
                <a:spcPct val="150000"/>
              </a:lnSpc>
            </a:pPr>
            <a:endParaRPr lang="en-GB" sz="1600" dirty="0"/>
          </a:p>
          <a:p>
            <a:pPr>
              <a:lnSpc>
                <a:spcPct val="150000"/>
              </a:lnSpc>
            </a:pPr>
            <a:endParaRPr lang="en-GB" sz="1600" dirty="0"/>
          </a:p>
        </p:txBody>
      </p:sp>
      <p:sp>
        <p:nvSpPr>
          <p:cNvPr id="4" name="Content Placeholder 2">
            <a:extLst>
              <a:ext uri="{FF2B5EF4-FFF2-40B4-BE49-F238E27FC236}">
                <a16:creationId xmlns:a16="http://schemas.microsoft.com/office/drawing/2014/main" id="{EF5A593A-1346-4778-8081-E514636049E7}"/>
              </a:ext>
            </a:extLst>
          </p:cNvPr>
          <p:cNvSpPr txBox="1">
            <a:spLocks/>
          </p:cNvSpPr>
          <p:nvPr/>
        </p:nvSpPr>
        <p:spPr bwMode="auto">
          <a:xfrm>
            <a:off x="119336" y="3933056"/>
            <a:ext cx="11953328" cy="4464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200000"/>
              </a:lnSpc>
            </a:pPr>
            <a:endParaRPr lang="en-GB" sz="1400" dirty="0"/>
          </a:p>
        </p:txBody>
      </p:sp>
    </p:spTree>
    <p:extLst>
      <p:ext uri="{BB962C8B-B14F-4D97-AF65-F5344CB8AC3E}">
        <p14:creationId xmlns:p14="http://schemas.microsoft.com/office/powerpoint/2010/main" val="32648326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20136" y="188640"/>
            <a:ext cx="4080520" cy="990600"/>
          </a:xfrm>
        </p:spPr>
        <p:txBody>
          <a:bodyPr>
            <a:noAutofit/>
          </a:bodyPr>
          <a:lstStyle/>
          <a:p>
            <a:r>
              <a:rPr lang="en-GB" sz="3400" b="1" dirty="0"/>
              <a:t>Further Reading</a:t>
            </a:r>
          </a:p>
        </p:txBody>
      </p:sp>
      <p:sp>
        <p:nvSpPr>
          <p:cNvPr id="3" name="Content Placeholder 2"/>
          <p:cNvSpPr>
            <a:spLocks noGrp="1"/>
          </p:cNvSpPr>
          <p:nvPr>
            <p:ph idx="1"/>
          </p:nvPr>
        </p:nvSpPr>
        <p:spPr>
          <a:xfrm>
            <a:off x="159426" y="1412776"/>
            <a:ext cx="11809312" cy="1296144"/>
          </a:xfrm>
        </p:spPr>
        <p:txBody>
          <a:bodyPr>
            <a:noAutofit/>
          </a:bodyPr>
          <a:lstStyle/>
          <a:p>
            <a:r>
              <a:rPr lang="en-GB" sz="2000" dirty="0"/>
              <a:t>Mullins, L. and Christy, G. (2016). </a:t>
            </a:r>
            <a:r>
              <a:rPr lang="en-GB" sz="2000" i="1" dirty="0"/>
              <a:t>Management &amp; organisational behaviour</a:t>
            </a:r>
            <a:r>
              <a:rPr lang="en-GB" sz="2000" dirty="0"/>
              <a:t>. 11</a:t>
            </a:r>
            <a:r>
              <a:rPr lang="en-GB" sz="2000" baseline="30000" dirty="0"/>
              <a:t>th</a:t>
            </a:r>
            <a:r>
              <a:rPr lang="en-GB" sz="2000" dirty="0"/>
              <a:t> </a:t>
            </a:r>
            <a:r>
              <a:rPr lang="en-GB" sz="2000" dirty="0" err="1"/>
              <a:t>edn</a:t>
            </a:r>
            <a:r>
              <a:rPr lang="en-GB" sz="2000" dirty="0"/>
              <a:t>. Harlow: Pearson.</a:t>
            </a:r>
          </a:p>
          <a:p>
            <a:pPr marL="0" indent="0">
              <a:buNone/>
            </a:pPr>
            <a:endParaRPr lang="en-GB" sz="2000" dirty="0"/>
          </a:p>
          <a:p>
            <a:r>
              <a:rPr lang="en-GB" sz="2000" dirty="0" err="1"/>
              <a:t>Boddy</a:t>
            </a:r>
            <a:r>
              <a:rPr lang="en-GB" sz="2000" dirty="0"/>
              <a:t>, D. (2013). </a:t>
            </a:r>
            <a:r>
              <a:rPr lang="en-GB" sz="2000" i="1" dirty="0"/>
              <a:t>Management: An Introduction</a:t>
            </a:r>
            <a:r>
              <a:rPr lang="en-GB" sz="2000" dirty="0"/>
              <a:t>. Harlow: Pearson.</a:t>
            </a:r>
          </a:p>
          <a:p>
            <a:endParaRPr lang="en-GB" sz="2000" dirty="0"/>
          </a:p>
        </p:txBody>
      </p:sp>
    </p:spTree>
    <p:extLst>
      <p:ext uri="{BB962C8B-B14F-4D97-AF65-F5344CB8AC3E}">
        <p14:creationId xmlns:p14="http://schemas.microsoft.com/office/powerpoint/2010/main" val="100636577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PowerPoint Presentation Template</Template>
  <TotalTime>75</TotalTime>
  <Words>2757</Words>
  <Application>Microsoft Office PowerPoint</Application>
  <PresentationFormat>Widescreen</PresentationFormat>
  <Paragraphs>354</Paragraphs>
  <Slides>48</Slides>
  <Notes>16</Notes>
  <HiddenSlides>0</HiddenSlides>
  <MMClips>7</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Calibri</vt:lpstr>
      <vt:lpstr>Myriad Pro</vt:lpstr>
      <vt:lpstr>Open Sans</vt:lpstr>
      <vt:lpstr>Times New Roman</vt:lpstr>
      <vt:lpstr>Wingdings</vt:lpstr>
      <vt:lpstr>20140311PresentationUWTSDTemplate</vt:lpstr>
      <vt:lpstr>Leadership and Management Theory and Practice ( LCBB 6003 )</vt:lpstr>
      <vt:lpstr>Session Aims  </vt:lpstr>
      <vt:lpstr>Definition of Motivation</vt:lpstr>
      <vt:lpstr>Underlying Concept of Motivation</vt:lpstr>
      <vt:lpstr>Underlying Concept of Motivation</vt:lpstr>
      <vt:lpstr>A Basic Motivational Model</vt:lpstr>
      <vt:lpstr>What Motivates Employees</vt:lpstr>
      <vt:lpstr>Content Theories of Motivation</vt:lpstr>
      <vt:lpstr>Maslow’s Hierarchy of needs theory</vt:lpstr>
      <vt:lpstr>Maslow’s Hierarchy of needs theory</vt:lpstr>
      <vt:lpstr>Maslow’s Hierarchy of needs theory</vt:lpstr>
      <vt:lpstr>Maslow’s Hierarchy of needs theory</vt:lpstr>
      <vt:lpstr>Maslow’s Hierarchy of needs theory</vt:lpstr>
      <vt:lpstr>Maslow’s Hierarchy of needs theory</vt:lpstr>
      <vt:lpstr>Maslow’s Hierarchy of Needs</vt:lpstr>
      <vt:lpstr>Maslow’s Hierarchy of needs theory</vt:lpstr>
      <vt:lpstr>PowerPoint Presentation</vt:lpstr>
      <vt:lpstr>Maslow’s Hierarchy of needs theory</vt:lpstr>
      <vt:lpstr>Applying Maslow’s Theory Model to Work Situation</vt:lpstr>
      <vt:lpstr>Applying Maslow’s Theory Model to Work Situation</vt:lpstr>
      <vt:lpstr>Applying Maslow’s Theory Model to Work Situation</vt:lpstr>
      <vt:lpstr>Applying Maslow’s Theory Model to Work Situation</vt:lpstr>
      <vt:lpstr>Applying Maslow’s Theory Model to Work Situation</vt:lpstr>
      <vt:lpstr>Motivational Theories X &amp; Y</vt:lpstr>
      <vt:lpstr>McGregor’s X and Y Theory</vt:lpstr>
      <vt:lpstr>Theory X</vt:lpstr>
      <vt:lpstr>Theory Y</vt:lpstr>
      <vt:lpstr>Theory X and Y </vt:lpstr>
      <vt:lpstr>PowerPoint Presentation</vt:lpstr>
      <vt:lpstr>Steve Jobs – X or Y?</vt:lpstr>
      <vt:lpstr>Alderfer’s Modified Need Hierarchy Model</vt:lpstr>
      <vt:lpstr>Alderfer’s ERG Theory</vt:lpstr>
      <vt:lpstr>Alderfer’s Modified Need Hierarchy Model</vt:lpstr>
      <vt:lpstr>Alderfer’s Modified Need Hierarchy Model</vt:lpstr>
      <vt:lpstr>PowerPoint Presentation</vt:lpstr>
      <vt:lpstr>PowerPoint Presentation</vt:lpstr>
      <vt:lpstr>McClelland’s Achievement Motivation Theory</vt:lpstr>
      <vt:lpstr>McClelland’s Achievement Motivation Theory</vt:lpstr>
      <vt:lpstr>McClelland’s Need Theory: Need for Power</vt:lpstr>
      <vt:lpstr>McClelland’s Need Theory: Need for Affiliation</vt:lpstr>
      <vt:lpstr>PowerPoint Presentation</vt:lpstr>
      <vt:lpstr>PowerPoint Presentation</vt:lpstr>
      <vt:lpstr>Herzberg’s Two-factor Theory</vt:lpstr>
      <vt:lpstr>Herzberg’s Two-factor Theory</vt:lpstr>
      <vt:lpstr>Herzberg’s Two-factor Theory</vt:lpstr>
      <vt:lpstr>PowerPoint Presentation</vt:lpstr>
      <vt:lpstr>References</vt:lpstr>
      <vt:lpstr>Further Reading</vt:lpstr>
    </vt:vector>
  </TitlesOfParts>
  <Company>University of Chester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Leadership and Development</dc:title>
  <dc:creator>kasia</dc:creator>
  <cp:lastModifiedBy>Navid Nasirpourosgoei</cp:lastModifiedBy>
  <cp:revision>195</cp:revision>
  <dcterms:created xsi:type="dcterms:W3CDTF">2011-02-08T13:37:54Z</dcterms:created>
  <dcterms:modified xsi:type="dcterms:W3CDTF">2024-11-01T23:58:44Z</dcterms:modified>
</cp:coreProperties>
</file>