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3" d="100"/>
          <a:sy n="13" d="100"/>
        </p:scale>
        <p:origin x="1956" y="15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11/18/25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11/18/25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r>
              <a:rPr lang="en-GB" sz="5400">
                <a:latin typeface="Arial" panose="020B0604020202020204" pitchFamily="34" charset="0"/>
                <a:cs typeface="Arial" panose="020B0604020202020204" pitchFamily="34" charset="0"/>
              </a:rPr>
              <a:t>Warda Ibrahim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a:t>
            </a:r>
            <a:r>
              <a:rPr lang="en-GB" sz="5400">
                <a:latin typeface="Arial" panose="020B0604020202020204" pitchFamily="34" charset="0"/>
                <a:cs typeface="Arial" panose="020B0604020202020204" pitchFamily="34" charset="0"/>
              </a:rPr>
              <a:t>number 2235246</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r>
              <a:rPr lang="en-GB" sz="4400" dirty="0">
                <a:solidFill>
                  <a:srgbClr val="FF0000"/>
                </a:solidFill>
                <a:latin typeface="Arial" panose="020B0604020202020204" pitchFamily="34" charset="0"/>
                <a:cs typeface="Arial" panose="020B0604020202020204" pitchFamily="34" charset="0"/>
              </a:rPr>
              <a:t>PLEASE DELETE GUIDANCE TEXT IN RED</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5463012"/>
          </a:xfrm>
        </p:spPr>
        <p:txBody>
          <a:bodyPr/>
          <a:lstStyle/>
          <a:p>
            <a:r>
              <a:rPr lang="en-US" dirty="0"/>
              <a:t>Oppositional Defiant Disorder (ODD) is another prevalent mental illness that is </a:t>
            </a:r>
            <a:r>
              <a:rPr lang="en-US" dirty="0" err="1"/>
              <a:t>categorised</a:t>
            </a:r>
            <a:r>
              <a:rPr lang="en-US" dirty="0"/>
              <a:t> as a neurodevelopmental disorder in the ICD-11. It is defined by the unremitting tendency towards an angry or irritable mood, argumentative conduct, and disobedience to authority figures. Children who have ODD are likely to experience temper tantrums, failure to follow rules, frequent quarrels with adults and a tendency to fault other people about errors they make. Nevertheless, ODD children can develop positive relationships and demonstrate empathy, although their actions can disrupt the social processes (Frick and Kemp, 2021). According to Boat et al. (2015), the prevalence of ODD (as well as conduct disorder) is estimated between 3 and 5%. ODD may greatly interfere with the social, academic, and family lives of a child, leaving a lasting effect on the development of this child if it is not addressed at an early age.</a:t>
            </a:r>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59674" y="11454910"/>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228848" y="6105807"/>
            <a:ext cx="10308072" cy="24566703"/>
          </a:xfrm>
        </p:spPr>
        <p:txBody>
          <a:bodyPr/>
          <a:lstStyle/>
          <a:p>
            <a:pPr algn="just"/>
            <a:r>
              <a:rPr lang="en-US" sz="2200" dirty="0"/>
              <a:t>In the past, children with Oppositional Defiant Disorder (ODD) were often labeled as simply "bad" or "naughty," with their defiant behaviors viewed as deliberate acts of mischief or rebellion. As a result, these children were frequently subjected to severe punishment rather than receiving therapeutic intervention (</a:t>
            </a:r>
            <a:r>
              <a:rPr lang="en-US" sz="2200" dirty="0" err="1"/>
              <a:t>Lehga</a:t>
            </a:r>
            <a:r>
              <a:rPr lang="en-US" sz="2200" dirty="0"/>
              <a:t>, 2025). This harsh approach was based on a lack of understanding of the disorder's underlying psychological or neurobiological causes. At the time, the prevailing view was that children exhibiting oppositional behaviors were simply poorly disciplined or inadequately parented, and the focus was primarily on correcting their behavior through punitive means. Unfortunately, this perspective led to widespread misunderstanding and stigmatization of children with ODD, reinforcing the social stigma surrounding mental health disorders in children.</a:t>
            </a:r>
          </a:p>
          <a:p>
            <a:pPr algn="just"/>
            <a:r>
              <a:rPr lang="en-US" sz="2200" dirty="0"/>
              <a:t>The lack of awareness about the neurological and psychological factors contributing to ODD meant that children who displayed symptoms of the disorder were often excluded from support services and treatment. Instead of receiving the help they needed, these children were often blamed for their behaviors, further isolating them socially and emotionally. It wasn’t until the end of the 20th century that scientific research began to reveal the complexities of child behavior disorders like ODD. Studies started to explore the neurodevelopmental roots of the disorder, identifying the role of both genetic predispositions and environmental influences (</a:t>
            </a:r>
            <a:r>
              <a:rPr lang="en-US" sz="2200" dirty="0" err="1"/>
              <a:t>Lehga</a:t>
            </a:r>
            <a:r>
              <a:rPr lang="en-US" sz="2200" dirty="0"/>
              <a:t>, 2025). As a result, a significant shift occurred in the understanding of ODD, leading to the recognition that it was not a moral failing but rather a medical condition that required professional intervention. This transformation paved the way for more compassionate and evidence-based treatment strategies in the following decades.</a:t>
            </a:r>
          </a:p>
          <a:p>
            <a:pPr algn="just"/>
            <a:r>
              <a:rPr lang="en-US" sz="2200" dirty="0"/>
              <a:t>As research into child behavioral disorders evolved, so did the understanding of ODD. By the end of the 20th century, studies on child development and behavior led to a more refined and nuanced definition of ODD (Hawes et al., 2023). It became clear that ODD was not merely a product of poor parenting or undisciplined behavior but a neurodevelopmental disorder that involved complex interactions between genetic factors and environmental stressors. Modern research shows that children with ODD often exhibit difficulties in emotional regulation, impulse control, and social interactions, which are linked to irregularities in brain function and structure (Hawes et al., 2023).</a:t>
            </a:r>
          </a:p>
          <a:p>
            <a:pPr algn="just"/>
            <a:r>
              <a:rPr lang="en-US" sz="2200" dirty="0"/>
              <a:t>This evolving understanding has significantly changed how the disorder is perceived and treated. ODD is now recognized as a medical condition rather than a moral failing, and the focus has shifted to therapeutic interventions rather than punitive measures. Rather than seeing ODD as a matter of willful defiance, it is now understood as a disorder requiring clinical intervention, such as cognitive-behavioral therapy (CBT), parent training, and in some cases, medication (Hawes et al., 2023). This shift has not only helped reduce the stigma surrounding the disorder but has also increased the accessibility of treatment options for affected children and their families. Treatment now emphasizes helping children manage their emotions, improve their social skills, and learn how to control their impulses in more constructive ways, rather than merely punishing them for their behavior.</a:t>
            </a:r>
          </a:p>
          <a:p>
            <a:pPr algn="just"/>
            <a:r>
              <a:rPr lang="en-US" sz="2200" dirty="0"/>
              <a:t>The healthcare community's understanding of ODD has also undergone a significant transformation. In the past, medical professionals often struggled to classify ODD as a legitimate psychiatric condition, viewing it as a behavioral issue that could be addressed through disciplinary measures. This lack of recognition contributed to the stigmatization of children with ODD, as their symptoms were frequently dismissed or misunderstood (Eagle &amp; Ringland, 2023). It was only after a growing body of research provided clear evidence of the neurobiological and genetic factors involved in ODD that the medical community began to see the disorder as a legitimate psychiatric diagnosis.</a:t>
            </a:r>
          </a:p>
          <a:p>
            <a:pPr algn="just"/>
            <a:r>
              <a:rPr lang="en-US" sz="2200" dirty="0"/>
              <a:t>Today, healthcare professionals recognize that ODD is not simply the result of poor parenting or rebellious behavior but rather a combination of genetic and situational factors. Children with ODD may have a genetic predisposition to emotional dysregulation and may be more susceptible to developing the disorder in environments characterized by stress, inconsistent discipline, or parental conflict (Eagle &amp; Ringland, 2023). This understanding has led to more holistic and multidisciplinary treatment approaches. Instead of focusing solely on behavioral modification, medical professionals now incorporate therapy (such as CBT), family interventions, and in some cases, medications to help manage the symptoms of ODD (Eagle &amp; Ringland, 2023).</a:t>
            </a:r>
          </a:p>
          <a:p>
            <a:pPr algn="just"/>
            <a:r>
              <a:rPr lang="en-US" sz="2200" dirty="0"/>
              <a:t>This shift in perspective has also had significant implications for policy and treatment guidelines. Policies now emphasize early intervention and integrated care that involves collaboration between healthcare providers, educators, and families. The recognition of ODD as a valid psychiatric disorder has led to the development of more comprehensive and inclusive treatment strategies, which aim not only to address the child's defiant behavior but also to support emotional regulation, social skills, and family dynamics. Medical professionals are now better equipped to diagnose and treat ODD early, preventing the escalation of symptoms and improving long-term outcomes for children affected by the disorder (Perry et al., 2017).</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0224329"/>
          </a:xfrm>
        </p:spPr>
        <p:txBody>
          <a:bodyPr/>
          <a:lstStyle/>
          <a:p>
            <a:r>
              <a:rPr lang="en-GB" sz="4800" dirty="0">
                <a:latin typeface="Aptos" panose="020B0004020202020204" pitchFamily="34" charset="0"/>
              </a:rPr>
              <a:t>Current services and treatments </a:t>
            </a:r>
          </a:p>
          <a:p>
            <a:pPr algn="just"/>
            <a:r>
              <a:rPr lang="en-US" sz="2500" b="0" u="none" dirty="0">
                <a:latin typeface="Times New Roman" panose="02020603050405020304" pitchFamily="18" charset="0"/>
                <a:cs typeface="Times New Roman" panose="02020603050405020304" pitchFamily="18" charset="0"/>
              </a:rPr>
              <a:t>ODD is normally treated with behavioural treatment, parent training, and medication in certain instances. Cognitive-behavioural therapy (CBT) is specifically useful in responding to the negative thinking styles that cause oppositional and defiant behaviour. CBT can assist children to learn how to control their emotions, anger, and make their relationships with others better (Perkins and Randolph, 2025). The training of parents is also indispensable, because parents are the initial intervention measure of defiant behaviour. Programmes like Parent-Child Interaction Therapy (PCIT) educate parents on positive discipline techniques and make them learn how to address the emotional needs of their children (Woodfield et al., 2021). Medications can also be prescribed in certain situations, particularly in those situations where ODD is associated with other disorders, such as ADHD. Methylphenidate or other stimulant drugs can be used to help improve attention and </a:t>
            </a:r>
            <a:r>
              <a:rPr lang="en-US" sz="2500" b="0" u="none" dirty="0" err="1">
                <a:latin typeface="Times New Roman" panose="02020603050405020304" pitchFamily="18" charset="0"/>
                <a:cs typeface="Times New Roman" panose="02020603050405020304" pitchFamily="18" charset="0"/>
              </a:rPr>
              <a:t>minimise</a:t>
            </a:r>
            <a:r>
              <a:rPr lang="en-US" sz="2500" b="0" u="none" dirty="0">
                <a:latin typeface="Times New Roman" panose="02020603050405020304" pitchFamily="18" charset="0"/>
                <a:cs typeface="Times New Roman" panose="02020603050405020304" pitchFamily="18" charset="0"/>
              </a:rPr>
              <a:t> impulsivity, which can relieve some symptoms of ODD.</a:t>
            </a:r>
          </a:p>
          <a:p>
            <a:pPr algn="just"/>
            <a:r>
              <a:rPr lang="en-US" sz="2500" b="0" u="none" dirty="0">
                <a:latin typeface="Times New Roman" panose="02020603050405020304" pitchFamily="18" charset="0"/>
                <a:cs typeface="Times New Roman" panose="02020603050405020304" pitchFamily="18" charset="0"/>
              </a:rPr>
              <a:t>Besides treatment and medication, intervention programmes at school are also essential to children with ODD, as academic settings are a source of conflict. Parents and mental health professionals can collaborate with teachers and school counsellors to create personalised behavioural interventions and offer accommodations that would enable the child to cope with his/her behaviour in school (Brigman et al., 2021). The collaborative model will make the interventions uniform in all settings and potentially have more successful results for the child.</a:t>
            </a:r>
            <a:endParaRPr lang="en-GB" sz="2500" b="0" u="none" dirty="0">
              <a:latin typeface="Times New Roman" panose="02020603050405020304" pitchFamily="18" charset="0"/>
              <a:cs typeface="Times New Roman" panose="02020603050405020304" pitchFamily="18"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073044" y="14852614"/>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354282" y="16471670"/>
            <a:ext cx="10047018" cy="5616900"/>
          </a:xfrm>
        </p:spPr>
        <p:txBody>
          <a:bodyPr/>
          <a:lstStyle/>
          <a:p>
            <a:pPr lvl="0" algn="just"/>
            <a:r>
              <a:rPr lang="en-US" b="1" dirty="0"/>
              <a:t>Early Intervention: </a:t>
            </a:r>
            <a:r>
              <a:rPr lang="en-US" dirty="0"/>
              <a:t>It is important to identify and intervene as early as possible to prevent the aggravation of the symptoms of ODD. Educators and medical practitioners should be keen to detect the symptoms of the disorder early enough so that treatment can be initiated as soon as possible.</a:t>
            </a:r>
          </a:p>
          <a:p>
            <a:pPr lvl="0" algn="just"/>
            <a:r>
              <a:rPr lang="en-US" b="1" dirty="0"/>
              <a:t>Multidisciplinary Approach:</a:t>
            </a:r>
            <a:r>
              <a:rPr lang="en-US" dirty="0"/>
              <a:t> The combination of psychiatrists, psychologists, parents, and teachers can be a more effective approach, which is ensured by their cooperation. Teamwork can also assist in </a:t>
            </a:r>
            <a:r>
              <a:rPr lang="en-US" dirty="0" err="1"/>
              <a:t>harmonising</a:t>
            </a:r>
            <a:r>
              <a:rPr lang="en-US" dirty="0"/>
              <a:t> the objectives in various contexts (home, school, therapy), and may also contribute to the continuity of the environment of the child.</a:t>
            </a:r>
          </a:p>
          <a:p>
            <a:pPr algn="just"/>
            <a:r>
              <a:rPr lang="en-US" b="1" dirty="0"/>
              <a:t>Awareness and Education:</a:t>
            </a:r>
            <a:r>
              <a:rPr lang="en-US" dirty="0"/>
              <a:t> </a:t>
            </a:r>
            <a:r>
              <a:rPr lang="en-US" dirty="0" err="1"/>
              <a:t>Stigmatisation</a:t>
            </a:r>
            <a:r>
              <a:rPr lang="en-US" dirty="0"/>
              <a:t> can be mitigated through creating awareness about ODD through education of the population to enhance comprehension of the disorder. This can promote earlier diagnosis and provide enabling conditions for children with ODD.</a:t>
            </a:r>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2073044" y="22546841"/>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455195" y="24181438"/>
            <a:ext cx="10052050" cy="4693570"/>
          </a:xfrm>
        </p:spPr>
        <p:txBody>
          <a:bodyPr/>
          <a:lstStyle/>
          <a:p>
            <a:pPr algn="just">
              <a:spcAft>
                <a:spcPts val="1100"/>
              </a:spcAft>
            </a:pPr>
            <a:r>
              <a:rPr lang="en-US" dirty="0"/>
              <a:t>ODD is a major neurodevelopmental disorder that affects a number of children and their families. Children with ODD can learn to control their behaviours and live a more productive life through enhanced understanding and the use of effective treatment plans such as CBT, medication, and family therapy. The historical perspectives of the disorder have changed tremendously, yet a lot needs to be done in order to diagnose and treat the disorder. Prescribing early intervention and a multidisciplinary approach will be critical in ensuring that children with ODD get the care and support that they deserve. It is necessary to conduct further research to gain a deeper knowledge of the neurobiological basis of the disorder and create more specific treatments in the future.</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66355" y="4936797"/>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78804" y="6548804"/>
            <a:ext cx="10052050" cy="17466298"/>
          </a:xfrm>
        </p:spPr>
        <p:txBody>
          <a:bodyPr/>
          <a:lstStyle/>
          <a:p>
            <a:pPr indent="-2194560"/>
            <a:r>
              <a:rPr lang="en-US" dirty="0"/>
              <a:t>Boat, T.F., Wu, J. and Bernet, W., 2015. Mental, Neurological, and Substance Use Disorders: A Global Perspective. In: Institute of Medicine (US) Committee on the Mental Health Workforce for Geriatric Populations, ed. Mental Disorders and the Global Perspective. Washington, D.C.: National Academies Press. Available at: https://www.ncbi.nlm.nih.gov/books/NBK332874</a:t>
            </a:r>
          </a:p>
          <a:p>
            <a:pPr indent="-2194560"/>
            <a:r>
              <a:rPr lang="en-US" dirty="0"/>
              <a:t>Brigman, G., Villares, E., Mullis, F., Webb, L.D. and White, J.F., 2021. School counselor consultation: Skills for working effectively with parents, teachers, and other school personnel. John Wiley &amp; Sons.</a:t>
            </a:r>
          </a:p>
          <a:p>
            <a:pPr indent="-2194560"/>
            <a:r>
              <a:rPr lang="en-US" dirty="0"/>
              <a:t>Das, J. and Biswal, J., 2025. ADHD Co-Occurring Conditions: A Multidisciplinary Approach. In Knowing and Understanding ADHD in the Light of New Scientific Evidence and Research Suggestion. IntechOpen.</a:t>
            </a:r>
          </a:p>
          <a:p>
            <a:pPr indent="-2194560"/>
            <a:r>
              <a:rPr lang="en-US" dirty="0"/>
              <a:t>Eagle, T. and Ringland, K.E., 2023, October. “You Can't Possibly Have ADHD”: Exploring validation and tensions around diagnosis within unbounded </a:t>
            </a:r>
            <a:r>
              <a:rPr lang="en-US" dirty="0" err="1"/>
              <a:t>adhd</a:t>
            </a:r>
            <a:r>
              <a:rPr lang="en-US" dirty="0"/>
              <a:t> social media communities. In Proceedings of the 25th International ACM SIGACCESS Conference on Computers and Accessibility (pp. 1-17).</a:t>
            </a:r>
          </a:p>
          <a:p>
            <a:pPr indent="-2194560"/>
            <a:r>
              <a:rPr lang="en-US" dirty="0"/>
              <a:t>First, M.B., Gaebel, W., Maj, M., Stein, D.J., Kogan, C.S., Saunders, J.B., Poznyak, V.B., </a:t>
            </a:r>
            <a:r>
              <a:rPr lang="en-US" dirty="0" err="1"/>
              <a:t>Gureje</a:t>
            </a:r>
            <a:r>
              <a:rPr lang="en-US" dirty="0"/>
              <a:t>, O., Lewis‐Fernández, R., </a:t>
            </a:r>
            <a:r>
              <a:rPr lang="en-US" dirty="0" err="1"/>
              <a:t>Maercker</a:t>
            </a:r>
            <a:r>
              <a:rPr lang="en-US" dirty="0"/>
              <a:t>, A. and Brewin, C.R., 2021. An organization‐and category‐level comparison of diagnostic requirements for mental disorders in ICD‐11 and DSM‐5. World Psychiatry, 20(1), pp.34-51.</a:t>
            </a:r>
          </a:p>
          <a:p>
            <a:pPr indent="-2194560"/>
            <a:r>
              <a:rPr lang="en-US" dirty="0"/>
              <a:t>Frick, P.J. and Kemp, E.C., 2021. Conduct disorders and empathy development. Annual review of clinical psychology, 17(1), pp.391-416.</a:t>
            </a:r>
          </a:p>
          <a:p>
            <a:pPr indent="-2194560"/>
            <a:r>
              <a:rPr lang="en-US" dirty="0"/>
              <a:t>Hawes, D.J., Gardner, F., </a:t>
            </a:r>
            <a:r>
              <a:rPr lang="en-US" dirty="0" err="1"/>
              <a:t>Dadds</a:t>
            </a:r>
            <a:r>
              <a:rPr lang="en-US" dirty="0"/>
              <a:t>, M.R., Frick, P.J., </a:t>
            </a:r>
            <a:r>
              <a:rPr lang="en-US" dirty="0" err="1"/>
              <a:t>Kimonis</a:t>
            </a:r>
            <a:r>
              <a:rPr lang="en-US" dirty="0"/>
              <a:t>, E.R., Burke, J.D. and Fairchild, G., 2023. Oppositional defiant disorder. Nature Reviews Disease Primers, 9(1), p.31.</a:t>
            </a:r>
          </a:p>
          <a:p>
            <a:pPr indent="-2194560"/>
            <a:r>
              <a:rPr lang="en-US" dirty="0" err="1"/>
              <a:t>Legha</a:t>
            </a:r>
            <a:r>
              <a:rPr lang="en-US" dirty="0"/>
              <a:t>, R.K., 2025. There Are No Bad Kids: An Antiracist Approach to Oppositional Defiant Disorder. Pediatrics, 155(2), p.e2024068415.</a:t>
            </a:r>
          </a:p>
          <a:p>
            <a:pPr indent="-2194560"/>
            <a:r>
              <a:rPr lang="en-US" dirty="0"/>
              <a:t>Lin, X., He, T., Heath, M., Chi, P. and Hinshaw, S., 2022. A systematic review of multiple family factors associated with oppositional defiant disorder. International journal of environmental research and public health, 19(17), p.10866.</a:t>
            </a:r>
          </a:p>
          <a:p>
            <a:pPr indent="-2194560"/>
            <a:r>
              <a:rPr lang="en-US" dirty="0"/>
              <a:t>Perkins, M.T. and Randolph, D.H., 2025. The Enhanced CBT Toolbox for Children and Adolescents: A Practical Workbook for Clinicians, Parents, and Caregivers to Support Emotional Regulation, Mindfulness, Social Skills, and Behavioral Growth. Mao Theresa Perkins.</a:t>
            </a:r>
          </a:p>
          <a:p>
            <a:pPr indent="-2194560"/>
            <a:r>
              <a:rPr lang="en-US" dirty="0"/>
              <a:t>Woodfield, M.J., Brodd, I. and Hetrick, S.E., 2021. Time-out with young children: a parent-child interaction therapy (PCIT) practitioner review. International journal of environmental research and public health, 19(1), p.145.</a:t>
            </a:r>
          </a:p>
          <a:p>
            <a:pPr indent="-2194560"/>
            <a:endParaRPr lang="en-US"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913263" y="13778615"/>
            <a:ext cx="10038659" cy="16619912"/>
          </a:xfrm>
        </p:spPr>
        <p:txBody>
          <a:bodyPr/>
          <a:lstStyle/>
          <a:p>
            <a:r>
              <a:rPr lang="en-US" b="1" dirty="0"/>
              <a:t>Causes</a:t>
            </a:r>
          </a:p>
          <a:p>
            <a:r>
              <a:rPr lang="en-US" dirty="0"/>
              <a:t>ODD has multi-faceted causes, including genetic, environmental and neurobiological causes. Research efforts indicate that children whose parents have a history of either behavioural/mood disorders, especially ADHD, exhibit an increased likelihood of ODD development (Lin et al., 2022). The environmental factors, inconsistent parenting, family conflict, neglect, and exposure to trauma, also become critical factors in the development of the disorder. Neurobiological studies indicate that there is an abnormality in the section of the brain that deals with emotional regulation and impulse control, so that such children might be unable to process other emotions, such as frustration, resulting in aggressive and oppositional behaviours. ODD is a result of factors that have not been distinguished separately but rather combine to cause it.</a:t>
            </a:r>
          </a:p>
          <a:p>
            <a:r>
              <a:rPr lang="en-US" b="1" dirty="0"/>
              <a:t>Symptoms</a:t>
            </a:r>
          </a:p>
          <a:p>
            <a:r>
              <a:rPr lang="en-US" dirty="0"/>
              <a:t>ODD symptoms are different, but they normally include irritability, anger, defiant behaviour, and frequent outbursts. Such behaviours tend to develop at the age of less than eight years and continue within a period of six months, producing severe disruption in the normal life of the child. Children with ODD can often quarrel with people in authority, will not follow the rules and be vindictive towards others. The disorder is mostly behavioural, but other mental critical problems may also be present, necessitating the treatment and diagnosis of ADHD, anxiety, and depression, which complicates the diagnosis process (Das and Biswal, 2025). Diagnosis of ODD is a comprehensive clinical examination, which is normally done by a psychologist or psychiatrist who evaluates the behaviour of the child in various contexts (home, school and social environment). It is diagnosed through behavioural patterns that are in line with the requirements of the ICD-11 or DSM-5 (First et al., 2021).</a:t>
            </a:r>
          </a:p>
          <a:p>
            <a:r>
              <a:rPr lang="en-US" b="1" dirty="0"/>
              <a:t>Diagnosis</a:t>
            </a:r>
          </a:p>
          <a:p>
            <a:r>
              <a:rPr lang="en-US" dirty="0"/>
              <a:t>It is a clinical diagnosis of Oppositional Defiant Disorder (ODD), which is usually diagnosed by a child psychiatrist or a child psychologist. The diagnosis assumes evaluation of the behaviour of a child in relation to the standards presented in the ICD-11 or DSM-5. The diagnosis is </a:t>
            </a:r>
            <a:r>
              <a:rPr lang="en-US" dirty="0" err="1"/>
              <a:t>characterised</a:t>
            </a:r>
            <a:r>
              <a:rPr lang="en-US" dirty="0"/>
              <a:t> by such major characteristics as a pattern of irritability, frequent outbursts of temper, argumentative behaviour and defiance of the authority figures. These behaviours should continue and have to be experienced for a minimum of six months and in a different context other than one, as a home, a school or a social setting. The diagnosis also requires the inclusion of the parents, teachers, and caregivers' inputs to ascertain consistency of the behaviour in different situations and attribution to other mental health conditions.</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2" y="846667"/>
            <a:ext cx="31998968" cy="2564296"/>
          </a:xfrm>
        </p:spPr>
        <p:txBody>
          <a:bodyPr/>
          <a:lstStyle/>
          <a:p>
            <a:r>
              <a:rPr lang="en-US" sz="8000" dirty="0"/>
              <a:t>Oppositional Defiant Disorder (ODD) - ICD-11 Code: 6</a:t>
            </a:r>
            <a:r>
              <a:rPr lang="en-GB" sz="8000" dirty="0"/>
              <a:t>c90</a:t>
            </a:r>
            <a:endParaRPr lang="en-US"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3040</TotalTime>
  <Words>2782</Words>
  <Application>Microsoft Office PowerPoint</Application>
  <PresentationFormat>Custom</PresentationFormat>
  <Paragraphs>48</Paragraphs>
  <Slides>2</Slides>
  <Notes>0</Notes>
  <HiddenSlides>0</HiddenSlides>
  <MMClips>0</MMClip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36x48-Template-V2b</vt:lpstr>
      <vt:lpstr>Without Quick Guides</vt:lpstr>
      <vt:lpstr>Classic 3 Columns</vt:lpstr>
      <vt:lpstr>Trifold - Wide Center</vt:lpstr>
      <vt:lpstr>Office Theme</vt:lpstr>
      <vt:lpstr>  Student name  Warda Ibrahim  Student number 2235246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Warda Abdirahman Ibrahim (2235246)</cp:lastModifiedBy>
  <cp:revision>94</cp:revision>
  <cp:lastPrinted>2015-06-29T17:31:11Z</cp:lastPrinted>
  <dcterms:created xsi:type="dcterms:W3CDTF">2012-02-03T19:11:35Z</dcterms:created>
  <dcterms:modified xsi:type="dcterms:W3CDTF">2025-11-18T09:18:04Z</dcterms:modified>
</cp:coreProperties>
</file>