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25" r:id="rId5"/>
    <p:sldId id="326" r:id="rId6"/>
    <p:sldId id="327" r:id="rId7"/>
    <p:sldId id="337" r:id="rId8"/>
    <p:sldId id="328" r:id="rId9"/>
    <p:sldId id="330" r:id="rId10"/>
    <p:sldId id="329" r:id="rId11"/>
    <p:sldId id="331" r:id="rId12"/>
    <p:sldId id="332" r:id="rId13"/>
    <p:sldId id="335" r:id="rId14"/>
    <p:sldId id="336" r:id="rId15"/>
    <p:sldId id="33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5135"/>
    <a:srgbClr val="BDA07D"/>
    <a:srgbClr val="F5F9F9"/>
    <a:srgbClr val="627272"/>
    <a:srgbClr val="93A5A8"/>
    <a:srgbClr val="3E7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C29855-8A61-5A24-6BF9-2687E3BB0ADD}" v="2635" dt="2026-01-19T12:44:46.677"/>
  </p1510:revLst>
</p1510:revInfo>
</file>

<file path=ppt/tableStyles.xml><?xml version="1.0" encoding="utf-8"?>
<a:tblStyleLst xmlns:a="http://schemas.openxmlformats.org/drawingml/2006/main" def="{17292A2E-F333-43FB-9621-5CBBE7FDCDCB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5238" autoAdjust="0"/>
  </p:normalViewPr>
  <p:slideViewPr>
    <p:cSldViewPr snapToGrid="0">
      <p:cViewPr>
        <p:scale>
          <a:sx n="100" d="100"/>
          <a:sy n="100" d="100"/>
        </p:scale>
        <p:origin x="38" y="-53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ie Thomas (2416800)" userId="S::2416800@student.uwtsd.ac.uk::2df25618-a3fc-49c7-aebc-e326cddece45" providerId="AD" clId="Web-{FDC29855-8A61-5A24-6BF9-2687E3BB0ADD}"/>
    <pc:docChg chg="addSld delSld modSld sldOrd">
      <pc:chgData name="Charlie Thomas (2416800)" userId="S::2416800@student.uwtsd.ac.uk::2df25618-a3fc-49c7-aebc-e326cddece45" providerId="AD" clId="Web-{FDC29855-8A61-5A24-6BF9-2687E3BB0ADD}" dt="2026-01-19T12:44:46.677" v="2414" actId="20577"/>
      <pc:docMkLst>
        <pc:docMk/>
      </pc:docMkLst>
      <pc:sldChg chg="addSp delSp modSp">
        <pc:chgData name="Charlie Thomas (2416800)" userId="S::2416800@student.uwtsd.ac.uk::2df25618-a3fc-49c7-aebc-e326cddece45" providerId="AD" clId="Web-{FDC29855-8A61-5A24-6BF9-2687E3BB0ADD}" dt="2026-01-19T07:23:15.856" v="1142" actId="20577"/>
        <pc:sldMkLst>
          <pc:docMk/>
          <pc:sldMk cId="3262765544" sldId="325"/>
        </pc:sldMkLst>
        <pc:spChg chg="mod">
          <ac:chgData name="Charlie Thomas (2416800)" userId="S::2416800@student.uwtsd.ac.uk::2df25618-a3fc-49c7-aebc-e326cddece45" providerId="AD" clId="Web-{FDC29855-8A61-5A24-6BF9-2687E3BB0ADD}" dt="2026-01-19T07:23:15.856" v="1142" actId="20577"/>
          <ac:spMkLst>
            <pc:docMk/>
            <pc:sldMk cId="3262765544" sldId="325"/>
            <ac:spMk id="2" creationId="{37979680-7C22-BFF1-165D-52AB411C0F66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06:12:41.991" v="696" actId="1076"/>
          <ac:spMkLst>
            <pc:docMk/>
            <pc:sldMk cId="3262765544" sldId="325"/>
            <ac:spMk id="3" creationId="{302F459B-002E-E89C-3A0E-589730DD7197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05:44:03.414" v="81"/>
          <ac:spMkLst>
            <pc:docMk/>
            <pc:sldMk cId="3262765544" sldId="325"/>
            <ac:spMk id="8" creationId="{B4CFF28A-264A-D924-B5CF-FCD5090C054B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05:50:29.937" v="184" actId="1076"/>
          <ac:spMkLst>
            <pc:docMk/>
            <pc:sldMk cId="3262765544" sldId="325"/>
            <ac:spMk id="9" creationId="{590C2145-0947-ED58-4DF9-EFF2D2574DB6}"/>
          </ac:spMkLst>
        </pc:spChg>
        <pc:picChg chg="add del mod">
          <ac:chgData name="Charlie Thomas (2416800)" userId="S::2416800@student.uwtsd.ac.uk::2df25618-a3fc-49c7-aebc-e326cddece45" providerId="AD" clId="Web-{FDC29855-8A61-5A24-6BF9-2687E3BB0ADD}" dt="2026-01-19T05:43:15.476" v="77"/>
          <ac:picMkLst>
            <pc:docMk/>
            <pc:sldMk cId="3262765544" sldId="325"/>
            <ac:picMk id="4" creationId="{92CC73A6-3B4A-B4D3-5123-F4B939BACC4D}"/>
          </ac:picMkLst>
        </pc:picChg>
        <pc:picChg chg="del">
          <ac:chgData name="Charlie Thomas (2416800)" userId="S::2416800@student.uwtsd.ac.uk::2df25618-a3fc-49c7-aebc-e326cddece45" providerId="AD" clId="Web-{FDC29855-8A61-5A24-6BF9-2687E3BB0ADD}" dt="2026-01-19T05:43:53.570" v="79"/>
          <ac:picMkLst>
            <pc:docMk/>
            <pc:sldMk cId="3262765544" sldId="325"/>
            <ac:picMk id="5" creationId="{0672830B-5F52-9AD6-1CF1-D12BDF673ACE}"/>
          </ac:picMkLst>
        </pc:picChg>
        <pc:picChg chg="add mod modCrop">
          <ac:chgData name="Charlie Thomas (2416800)" userId="S::2416800@student.uwtsd.ac.uk::2df25618-a3fc-49c7-aebc-e326cddece45" providerId="AD" clId="Web-{FDC29855-8A61-5A24-6BF9-2687E3BB0ADD}" dt="2026-01-19T05:44:35.056" v="87" actId="1076"/>
          <ac:picMkLst>
            <pc:docMk/>
            <pc:sldMk cId="3262765544" sldId="325"/>
            <ac:picMk id="6" creationId="{6B9B688B-EA11-4D59-31AE-3D9404628AA5}"/>
          </ac:picMkLst>
        </pc:picChg>
        <pc:picChg chg="add del mod">
          <ac:chgData name="Charlie Thomas (2416800)" userId="S::2416800@student.uwtsd.ac.uk::2df25618-a3fc-49c7-aebc-e326cddece45" providerId="AD" clId="Web-{FDC29855-8A61-5A24-6BF9-2687E3BB0ADD}" dt="2026-01-19T06:14:13.761" v="699"/>
          <ac:picMkLst>
            <pc:docMk/>
            <pc:sldMk cId="3262765544" sldId="325"/>
            <ac:picMk id="10" creationId="{8CB8BBC8-558E-0DB2-5C7A-31710E7A5BE4}"/>
          </ac:picMkLst>
        </pc:picChg>
        <pc:picChg chg="add del mod modCrop">
          <ac:chgData name="Charlie Thomas (2416800)" userId="S::2416800@student.uwtsd.ac.uk::2df25618-a3fc-49c7-aebc-e326cddece45" providerId="AD" clId="Web-{FDC29855-8A61-5A24-6BF9-2687E3BB0ADD}" dt="2026-01-19T06:15:54.459" v="715"/>
          <ac:picMkLst>
            <pc:docMk/>
            <pc:sldMk cId="3262765544" sldId="325"/>
            <ac:picMk id="11" creationId="{1B6D51ED-F218-B00C-D6DC-5915245B6D25}"/>
          </ac:picMkLst>
        </pc:picChg>
      </pc:sldChg>
      <pc:sldChg chg="addSp modSp">
        <pc:chgData name="Charlie Thomas (2416800)" userId="S::2416800@student.uwtsd.ac.uk::2df25618-a3fc-49c7-aebc-e326cddece45" providerId="AD" clId="Web-{FDC29855-8A61-5A24-6BF9-2687E3BB0ADD}" dt="2026-01-19T12:44:46.677" v="2414" actId="20577"/>
        <pc:sldMkLst>
          <pc:docMk/>
          <pc:sldMk cId="852209515" sldId="326"/>
        </pc:sldMkLst>
        <pc:spChg chg="mod">
          <ac:chgData name="Charlie Thomas (2416800)" userId="S::2416800@student.uwtsd.ac.uk::2df25618-a3fc-49c7-aebc-e326cddece45" providerId="AD" clId="Web-{FDC29855-8A61-5A24-6BF9-2687E3BB0ADD}" dt="2026-01-19T07:35:30.140" v="1723" actId="1076"/>
          <ac:spMkLst>
            <pc:docMk/>
            <pc:sldMk cId="852209515" sldId="326"/>
            <ac:spMk id="2" creationId="{650AF76D-A0D2-8179-168C-8025D377329E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2:44:46.677" v="2414" actId="20577"/>
          <ac:spMkLst>
            <pc:docMk/>
            <pc:sldMk cId="852209515" sldId="326"/>
            <ac:spMk id="3" creationId="{B16F5ACA-5B20-DED2-F6EA-E50B5B17F3AE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09:55:00.171" v="2088" actId="1076"/>
          <ac:spMkLst>
            <pc:docMk/>
            <pc:sldMk cId="852209515" sldId="326"/>
            <ac:spMk id="6" creationId="{27511F23-7835-908A-08B2-CE78ED8654A7}"/>
          </ac:spMkLst>
        </pc:spChg>
        <pc:picChg chg="add mod">
          <ac:chgData name="Charlie Thomas (2416800)" userId="S::2416800@student.uwtsd.ac.uk::2df25618-a3fc-49c7-aebc-e326cddece45" providerId="AD" clId="Web-{FDC29855-8A61-5A24-6BF9-2687E3BB0ADD}" dt="2026-01-19T07:35:33.718" v="1724" actId="1076"/>
          <ac:picMkLst>
            <pc:docMk/>
            <pc:sldMk cId="852209515" sldId="326"/>
            <ac:picMk id="4" creationId="{399A7589-A212-EE31-F511-3B1653AF6E1B}"/>
          </ac:picMkLst>
        </pc:picChg>
      </pc:sldChg>
      <pc:sldChg chg="addSp delSp modSp mod modClrScheme chgLayout">
        <pc:chgData name="Charlie Thomas (2416800)" userId="S::2416800@student.uwtsd.ac.uk::2df25618-a3fc-49c7-aebc-e326cddece45" providerId="AD" clId="Web-{FDC29855-8A61-5A24-6BF9-2687E3BB0ADD}" dt="2026-01-19T07:53:06.694" v="1911" actId="20577"/>
        <pc:sldMkLst>
          <pc:docMk/>
          <pc:sldMk cId="2348906763" sldId="327"/>
        </pc:sldMkLst>
        <pc:spChg chg="mod">
          <ac:chgData name="Charlie Thomas (2416800)" userId="S::2416800@student.uwtsd.ac.uk::2df25618-a3fc-49c7-aebc-e326cddece45" providerId="AD" clId="Web-{FDC29855-8A61-5A24-6BF9-2687E3BB0ADD}" dt="2026-01-19T07:04:09.016" v="1019" actId="20577"/>
          <ac:spMkLst>
            <pc:docMk/>
            <pc:sldMk cId="2348906763" sldId="327"/>
            <ac:spMk id="2" creationId="{BE6B81E6-1867-27A1-6531-F327A72D5C84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07:53:06.694" v="1911" actId="20577"/>
          <ac:spMkLst>
            <pc:docMk/>
            <pc:sldMk cId="2348906763" sldId="327"/>
            <ac:spMk id="3" creationId="{5C27B755-8483-1C3D-23B2-7AFF295A449E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07:02:18.201" v="998"/>
          <ac:spMkLst>
            <pc:docMk/>
            <pc:sldMk cId="2348906763" sldId="327"/>
            <ac:spMk id="6" creationId="{1CDB7610-15F8-9AD3-AC2C-E72FD2F98180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07:02:37.717" v="1000"/>
          <ac:spMkLst>
            <pc:docMk/>
            <pc:sldMk cId="2348906763" sldId="327"/>
            <ac:spMk id="9" creationId="{38B79ADA-7969-D5C2-9DA7-02F6A81A1308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07:03:57.765" v="1015" actId="1076"/>
          <ac:spMkLst>
            <pc:docMk/>
            <pc:sldMk cId="2348906763" sldId="327"/>
            <ac:spMk id="11" creationId="{66C947B7-7867-C173-4E1D-8D3F72270D8A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07:02:48.514" v="1001"/>
          <ac:spMkLst>
            <pc:docMk/>
            <pc:sldMk cId="2348906763" sldId="327"/>
            <ac:spMk id="15" creationId="{860A2006-BEBF-CF05-ABC3-3CA6D292BDD8}"/>
          </ac:spMkLst>
        </pc:spChg>
        <pc:graphicFrameChg chg="add del mod modGraphic">
          <ac:chgData name="Charlie Thomas (2416800)" userId="S::2416800@student.uwtsd.ac.uk::2df25618-a3fc-49c7-aebc-e326cddece45" providerId="AD" clId="Web-{FDC29855-8A61-5A24-6BF9-2687E3BB0ADD}" dt="2026-01-19T06:22:58.941" v="821"/>
          <ac:graphicFrameMkLst>
            <pc:docMk/>
            <pc:sldMk cId="2348906763" sldId="327"/>
            <ac:graphicFrameMk id="4" creationId="{7DE90FB4-D9F4-FB2E-0422-F88074446DF4}"/>
          </ac:graphicFrameMkLst>
        </pc:graphicFrameChg>
        <pc:picChg chg="del mod">
          <ac:chgData name="Charlie Thomas (2416800)" userId="S::2416800@student.uwtsd.ac.uk::2df25618-a3fc-49c7-aebc-e326cddece45" providerId="AD" clId="Web-{FDC29855-8A61-5A24-6BF9-2687E3BB0ADD}" dt="2026-01-19T07:02:15.607" v="997"/>
          <ac:picMkLst>
            <pc:docMk/>
            <pc:sldMk cId="2348906763" sldId="327"/>
            <ac:picMk id="5" creationId="{C9711FA8-82E0-BC2D-81D0-FE7DE3A5C723}"/>
          </ac:picMkLst>
        </pc:picChg>
        <pc:picChg chg="add del mod ord">
          <ac:chgData name="Charlie Thomas (2416800)" userId="S::2416800@student.uwtsd.ac.uk::2df25618-a3fc-49c7-aebc-e326cddece45" providerId="AD" clId="Web-{FDC29855-8A61-5A24-6BF9-2687E3BB0ADD}" dt="2026-01-19T07:02:24.482" v="999"/>
          <ac:picMkLst>
            <pc:docMk/>
            <pc:sldMk cId="2348906763" sldId="327"/>
            <ac:picMk id="7" creationId="{DD212F7A-DBCE-B833-5AE3-399E1DD738EF}"/>
          </ac:picMkLst>
        </pc:picChg>
        <pc:picChg chg="add mod ord">
          <ac:chgData name="Charlie Thomas (2416800)" userId="S::2416800@student.uwtsd.ac.uk::2df25618-a3fc-49c7-aebc-e326cddece45" providerId="AD" clId="Web-{FDC29855-8A61-5A24-6BF9-2687E3BB0ADD}" dt="2026-01-19T07:02:48.514" v="1001"/>
          <ac:picMkLst>
            <pc:docMk/>
            <pc:sldMk cId="2348906763" sldId="327"/>
            <ac:picMk id="10" creationId="{54B91E62-A959-AD38-6211-0F9D386AF6FB}"/>
          </ac:picMkLst>
        </pc:picChg>
      </pc:sldChg>
      <pc:sldChg chg="addSp delSp modSp ord">
        <pc:chgData name="Charlie Thomas (2416800)" userId="S::2416800@student.uwtsd.ac.uk::2df25618-a3fc-49c7-aebc-e326cddece45" providerId="AD" clId="Web-{FDC29855-8A61-5A24-6BF9-2687E3BB0ADD}" dt="2026-01-19T12:04:06.534" v="2357"/>
        <pc:sldMkLst>
          <pc:docMk/>
          <pc:sldMk cId="685724192" sldId="328"/>
        </pc:sldMkLst>
        <pc:spChg chg="mod">
          <ac:chgData name="Charlie Thomas (2416800)" userId="S::2416800@student.uwtsd.ac.uk::2df25618-a3fc-49c7-aebc-e326cddece45" providerId="AD" clId="Web-{FDC29855-8A61-5A24-6BF9-2687E3BB0ADD}" dt="2026-01-19T12:00:32.702" v="2355" actId="20577"/>
          <ac:spMkLst>
            <pc:docMk/>
            <pc:sldMk cId="685724192" sldId="328"/>
            <ac:spMk id="2" creationId="{40D99B05-C604-092A-7393-1520DFBF0872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05:58:03.967" v="349" actId="20577"/>
          <ac:spMkLst>
            <pc:docMk/>
            <pc:sldMk cId="685724192" sldId="328"/>
            <ac:spMk id="3" creationId="{20229CA5-F65D-C44D-D811-E9647AD65584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11:50.949" v="2263" actId="20577"/>
          <ac:spMkLst>
            <pc:docMk/>
            <pc:sldMk cId="685724192" sldId="328"/>
            <ac:spMk id="6" creationId="{3C6CC8E5-7AE6-8398-DD50-E5FE543E3C97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08:04:50.317" v="1984"/>
          <ac:spMkLst>
            <pc:docMk/>
            <pc:sldMk cId="685724192" sldId="328"/>
            <ac:spMk id="7" creationId="{1ABCBAF7-3BBB-183A-1C23-9CB7F7D1C315}"/>
          </ac:spMkLst>
        </pc:spChg>
        <pc:graphicFrameChg chg="add mod topLvl modGraphic">
          <ac:chgData name="Charlie Thomas (2416800)" userId="S::2416800@student.uwtsd.ac.uk::2df25618-a3fc-49c7-aebc-e326cddece45" providerId="AD" clId="Web-{FDC29855-8A61-5A24-6BF9-2687E3BB0ADD}" dt="2026-01-19T07:14:09.994" v="1110" actId="14100"/>
          <ac:graphicFrameMkLst>
            <pc:docMk/>
            <pc:sldMk cId="685724192" sldId="328"/>
            <ac:graphicFrameMk id="4" creationId="{BC353FD8-DFF8-C2B6-7D4D-65DC9E597F86}"/>
          </ac:graphicFrameMkLst>
        </pc:graphicFrameChg>
      </pc:sldChg>
      <pc:sldChg chg="addSp delSp modSp ord addAnim">
        <pc:chgData name="Charlie Thomas (2416800)" userId="S::2416800@student.uwtsd.ac.uk::2df25618-a3fc-49c7-aebc-e326cddece45" providerId="AD" clId="Web-{FDC29855-8A61-5A24-6BF9-2687E3BB0ADD}" dt="2026-01-19T12:02:04.017" v="2356"/>
        <pc:sldMkLst>
          <pc:docMk/>
          <pc:sldMk cId="2207652183" sldId="329"/>
        </pc:sldMkLst>
        <pc:spChg chg="mod">
          <ac:chgData name="Charlie Thomas (2416800)" userId="S::2416800@student.uwtsd.ac.uk::2df25618-a3fc-49c7-aebc-e326cddece45" providerId="AD" clId="Web-{FDC29855-8A61-5A24-6BF9-2687E3BB0ADD}" dt="2026-01-19T06:03:19.616" v="432" actId="20577"/>
          <ac:spMkLst>
            <pc:docMk/>
            <pc:sldMk cId="2207652183" sldId="329"/>
            <ac:spMk id="2" creationId="{040D5C0C-AC08-411A-5743-AAEE17931EFD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06:03:22.976" v="433" actId="20577"/>
          <ac:spMkLst>
            <pc:docMk/>
            <pc:sldMk cId="2207652183" sldId="329"/>
            <ac:spMk id="3" creationId="{B37360DF-3FD1-505F-FB7F-3AD167868E9D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06:03:25.616" v="434"/>
          <ac:spMkLst>
            <pc:docMk/>
            <pc:sldMk cId="2207652183" sldId="329"/>
            <ac:spMk id="5" creationId="{A49A88D0-D35B-E01A-6DB0-38BB62C72429}"/>
          </ac:spMkLst>
        </pc:spChg>
        <pc:picChg chg="add mod">
          <ac:chgData name="Charlie Thomas (2416800)" userId="S::2416800@student.uwtsd.ac.uk::2df25618-a3fc-49c7-aebc-e326cddece45" providerId="AD" clId="Web-{FDC29855-8A61-5A24-6BF9-2687E3BB0ADD}" dt="2026-01-19T10:31:40.486" v="2351" actId="1076"/>
          <ac:picMkLst>
            <pc:docMk/>
            <pc:sldMk cId="2207652183" sldId="329"/>
            <ac:picMk id="4" creationId="{3DE5CEC9-17D9-0836-0F68-18343A71EC22}"/>
          </ac:picMkLst>
        </pc:picChg>
        <pc:picChg chg="del">
          <ac:chgData name="Charlie Thomas (2416800)" userId="S::2416800@student.uwtsd.ac.uk::2df25618-a3fc-49c7-aebc-e326cddece45" providerId="AD" clId="Web-{FDC29855-8A61-5A24-6BF9-2687E3BB0ADD}" dt="2026-01-19T06:03:25.616" v="434"/>
          <ac:picMkLst>
            <pc:docMk/>
            <pc:sldMk cId="2207652183" sldId="329"/>
            <ac:picMk id="8" creationId="{1A2C36C1-B28E-D335-858C-C9746B6F79C6}"/>
          </ac:picMkLst>
        </pc:picChg>
      </pc:sldChg>
      <pc:sldChg chg="addSp delSp modSp">
        <pc:chgData name="Charlie Thomas (2416800)" userId="S::2416800@student.uwtsd.ac.uk::2df25618-a3fc-49c7-aebc-e326cddece45" providerId="AD" clId="Web-{FDC29855-8A61-5A24-6BF9-2687E3BB0ADD}" dt="2026-01-19T10:12:42.405" v="2272" actId="1076"/>
        <pc:sldMkLst>
          <pc:docMk/>
          <pc:sldMk cId="1408565599" sldId="330"/>
        </pc:sldMkLst>
        <pc:spChg chg="mod">
          <ac:chgData name="Charlie Thomas (2416800)" userId="S::2416800@student.uwtsd.ac.uk::2df25618-a3fc-49c7-aebc-e326cddece45" providerId="AD" clId="Web-{FDC29855-8A61-5A24-6BF9-2687E3BB0ADD}" dt="2026-01-19T07:27:44.245" v="1243" actId="20577"/>
          <ac:spMkLst>
            <pc:docMk/>
            <pc:sldMk cId="1408565599" sldId="330"/>
            <ac:spMk id="2" creationId="{9A2A5FB9-8092-6AC4-0B88-415B5224C3DC}"/>
          </ac:spMkLst>
        </pc:spChg>
        <pc:spChg chg="del mod">
          <ac:chgData name="Charlie Thomas (2416800)" userId="S::2416800@student.uwtsd.ac.uk::2df25618-a3fc-49c7-aebc-e326cddece45" providerId="AD" clId="Web-{FDC29855-8A61-5A24-6BF9-2687E3BB0ADD}" dt="2026-01-19T07:43:47.793" v="1798"/>
          <ac:spMkLst>
            <pc:docMk/>
            <pc:sldMk cId="1408565599" sldId="330"/>
            <ac:spMk id="3" creationId="{5EDF0A71-CCBA-435C-46F6-1381739D2F56}"/>
          </ac:spMkLst>
        </pc:spChg>
        <pc:spChg chg="add del">
          <ac:chgData name="Charlie Thomas (2416800)" userId="S::2416800@student.uwtsd.ac.uk::2df25618-a3fc-49c7-aebc-e326cddece45" providerId="AD" clId="Web-{FDC29855-8A61-5A24-6BF9-2687E3BB0ADD}" dt="2026-01-19T09:48:21.849" v="2021"/>
          <ac:spMkLst>
            <pc:docMk/>
            <pc:sldMk cId="1408565599" sldId="330"/>
            <ac:spMk id="3" creationId="{A791CD3D-ECB2-5EBC-E39B-6B0F916DB329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10:10:18.426" v="2253" actId="1076"/>
          <ac:spMkLst>
            <pc:docMk/>
            <pc:sldMk cId="1408565599" sldId="330"/>
            <ac:spMk id="4" creationId="{970F348C-4363-EDE6-3A6E-DE7DC9B40E93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07:28:54.167" v="1295"/>
          <ac:spMkLst>
            <pc:docMk/>
            <pc:sldMk cId="1408565599" sldId="330"/>
            <ac:spMk id="79" creationId="{BD059AEA-DD3B-D630-7940-8CA4C3954570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10:12:42.405" v="2272" actId="1076"/>
          <ac:spMkLst>
            <pc:docMk/>
            <pc:sldMk cId="1408565599" sldId="330"/>
            <ac:spMk id="82" creationId="{4F63D427-551E-E5DE-34C4-B41DC5498EEF}"/>
          </ac:spMkLst>
        </pc:spChg>
        <pc:graphicFrameChg chg="del">
          <ac:chgData name="Charlie Thomas (2416800)" userId="S::2416800@student.uwtsd.ac.uk::2df25618-a3fc-49c7-aebc-e326cddece45" providerId="AD" clId="Web-{FDC29855-8A61-5A24-6BF9-2687E3BB0ADD}" dt="2026-01-19T07:27:59.651" v="1262"/>
          <ac:graphicFrameMkLst>
            <pc:docMk/>
            <pc:sldMk cId="1408565599" sldId="330"/>
            <ac:graphicFrameMk id="7" creationId="{801E9530-19BA-1C15-C49F-55660C5772B2}"/>
          </ac:graphicFrameMkLst>
        </pc:graphicFrameChg>
        <pc:graphicFrameChg chg="add mod modGraphic">
          <ac:chgData name="Charlie Thomas (2416800)" userId="S::2416800@student.uwtsd.ac.uk::2df25618-a3fc-49c7-aebc-e326cddece45" providerId="AD" clId="Web-{FDC29855-8A61-5A24-6BF9-2687E3BB0ADD}" dt="2026-01-19T10:10:04.160" v="2248" actId="1076"/>
          <ac:graphicFrameMkLst>
            <pc:docMk/>
            <pc:sldMk cId="1408565599" sldId="330"/>
            <ac:graphicFrameMk id="80" creationId="{51EF2722-EA7C-AC80-E7EB-3EB6ADECB018}"/>
          </ac:graphicFrameMkLst>
        </pc:graphicFrameChg>
      </pc:sldChg>
      <pc:sldChg chg="addSp delSp modSp mod modClrScheme chgLayout">
        <pc:chgData name="Charlie Thomas (2416800)" userId="S::2416800@student.uwtsd.ac.uk::2df25618-a3fc-49c7-aebc-e326cddece45" providerId="AD" clId="Web-{FDC29855-8A61-5A24-6BF9-2687E3BB0ADD}" dt="2026-01-19T10:07:01.074" v="2204" actId="20577"/>
        <pc:sldMkLst>
          <pc:docMk/>
          <pc:sldMk cId="2346848335" sldId="331"/>
        </pc:sldMkLst>
        <pc:spChg chg="mod ord">
          <ac:chgData name="Charlie Thomas (2416800)" userId="S::2416800@student.uwtsd.ac.uk::2df25618-a3fc-49c7-aebc-e326cddece45" providerId="AD" clId="Web-{FDC29855-8A61-5A24-6BF9-2687E3BB0ADD}" dt="2026-01-19T10:03:44.860" v="2114"/>
          <ac:spMkLst>
            <pc:docMk/>
            <pc:sldMk cId="2346848335" sldId="331"/>
            <ac:spMk id="3" creationId="{CBFCE61F-A4B1-C1BD-8937-C2A157D029EE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10:03:22.672" v="2113"/>
          <ac:spMkLst>
            <pc:docMk/>
            <pc:sldMk cId="2346848335" sldId="331"/>
            <ac:spMk id="4" creationId="{04884B23-D981-DBBF-9148-28C5CB6ABD96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03:44.860" v="2114"/>
          <ac:spMkLst>
            <pc:docMk/>
            <pc:sldMk cId="2346848335" sldId="331"/>
            <ac:spMk id="5" creationId="{7077C6F9-B646-5C7D-C75E-C0A52DC72116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07:01.074" v="2204" actId="20577"/>
          <ac:spMkLst>
            <pc:docMk/>
            <pc:sldMk cId="2346848335" sldId="331"/>
            <ac:spMk id="6" creationId="{0560E33F-C072-D53E-4C22-9772E6996B38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10:03:07.922" v="2108"/>
          <ac:spMkLst>
            <pc:docMk/>
            <pc:sldMk cId="2346848335" sldId="331"/>
            <ac:spMk id="9" creationId="{C788D46F-8C9F-CEA3-9985-CD55AF06A8C6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10:06:23.693" v="2194" actId="1076"/>
          <ac:spMkLst>
            <pc:docMk/>
            <pc:sldMk cId="2346848335" sldId="331"/>
            <ac:spMk id="10" creationId="{C2A08606-8268-AD7C-74A1-F40E57BAEA17}"/>
          </ac:spMkLst>
        </pc:spChg>
        <pc:picChg chg="add mod">
          <ac:chgData name="Charlie Thomas (2416800)" userId="S::2416800@student.uwtsd.ac.uk::2df25618-a3fc-49c7-aebc-e326cddece45" providerId="AD" clId="Web-{FDC29855-8A61-5A24-6BF9-2687E3BB0ADD}" dt="2026-01-19T10:03:44.860" v="2114"/>
          <ac:picMkLst>
            <pc:docMk/>
            <pc:sldMk cId="2346848335" sldId="331"/>
            <ac:picMk id="2" creationId="{BFAE4F09-5F0B-D471-8670-6BB4F9B04A14}"/>
          </ac:picMkLst>
        </pc:picChg>
        <pc:picChg chg="del">
          <ac:chgData name="Charlie Thomas (2416800)" userId="S::2416800@student.uwtsd.ac.uk::2df25618-a3fc-49c7-aebc-e326cddece45" providerId="AD" clId="Web-{FDC29855-8A61-5A24-6BF9-2687E3BB0ADD}" dt="2026-01-19T10:03:01.312" v="2106"/>
          <ac:picMkLst>
            <pc:docMk/>
            <pc:sldMk cId="2346848335" sldId="331"/>
            <ac:picMk id="7" creationId="{445EDA40-7B1B-CCF2-633A-B6D50868BCB3}"/>
          </ac:picMkLst>
        </pc:picChg>
      </pc:sldChg>
      <pc:sldChg chg="addSp delSp modSp mod modClrScheme chgLayout">
        <pc:chgData name="Charlie Thomas (2416800)" userId="S::2416800@student.uwtsd.ac.uk::2df25618-a3fc-49c7-aebc-e326cddece45" providerId="AD" clId="Web-{FDC29855-8A61-5A24-6BF9-2687E3BB0ADD}" dt="2026-01-19T10:13:05.906" v="2275" actId="20577"/>
        <pc:sldMkLst>
          <pc:docMk/>
          <pc:sldMk cId="675328774" sldId="332"/>
        </pc:sldMkLst>
        <pc:spChg chg="mod ord">
          <ac:chgData name="Charlie Thomas (2416800)" userId="S::2416800@student.uwtsd.ac.uk::2df25618-a3fc-49c7-aebc-e326cddece45" providerId="AD" clId="Web-{FDC29855-8A61-5A24-6BF9-2687E3BB0ADD}" dt="2026-01-19T10:07:26.203" v="2208"/>
          <ac:spMkLst>
            <pc:docMk/>
            <pc:sldMk cId="675328774" sldId="332"/>
            <ac:spMk id="3" creationId="{B24C7587-DB63-4AB0-CEFD-FA701A9E8F26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07:26.203" v="2208"/>
          <ac:spMkLst>
            <pc:docMk/>
            <pc:sldMk cId="675328774" sldId="332"/>
            <ac:spMk id="4" creationId="{10CFC0B0-8375-0EFB-5560-78FD88F24B62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13:05.906" v="2275" actId="20577"/>
          <ac:spMkLst>
            <pc:docMk/>
            <pc:sldMk cId="675328774" sldId="332"/>
            <ac:spMk id="5" creationId="{26C3EB53-F5A8-F2BE-C684-067C8F8AA61A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10:02:52.594" v="2105"/>
          <ac:spMkLst>
            <pc:docMk/>
            <pc:sldMk cId="675328774" sldId="332"/>
            <ac:spMk id="6" creationId="{36C3508C-9D8D-85F0-28A3-4B3D86156FF1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10:09:25.265" v="2241" actId="1076"/>
          <ac:spMkLst>
            <pc:docMk/>
            <pc:sldMk cId="675328774" sldId="332"/>
            <ac:spMk id="7" creationId="{F92373E8-4AE7-19FF-4061-09CB1E2C9CD6}"/>
          </ac:spMkLst>
        </pc:spChg>
        <pc:picChg chg="add mod">
          <ac:chgData name="Charlie Thomas (2416800)" userId="S::2416800@student.uwtsd.ac.uk::2df25618-a3fc-49c7-aebc-e326cddece45" providerId="AD" clId="Web-{FDC29855-8A61-5A24-6BF9-2687E3BB0ADD}" dt="2026-01-19T10:07:26.203" v="2208"/>
          <ac:picMkLst>
            <pc:docMk/>
            <pc:sldMk cId="675328774" sldId="332"/>
            <ac:picMk id="2" creationId="{99937072-1F48-7621-A73C-CD2C5F77E7D4}"/>
          </ac:picMkLst>
        </pc:picChg>
      </pc:sldChg>
      <pc:sldChg chg="modSp del">
        <pc:chgData name="Charlie Thomas (2416800)" userId="S::2416800@student.uwtsd.ac.uk::2df25618-a3fc-49c7-aebc-e326cddece45" providerId="AD" clId="Web-{FDC29855-8A61-5A24-6BF9-2687E3BB0ADD}" dt="2026-01-19T07:34:24.920" v="1717"/>
        <pc:sldMkLst>
          <pc:docMk/>
          <pc:sldMk cId="1155373387" sldId="333"/>
        </pc:sldMkLst>
        <pc:spChg chg="mod">
          <ac:chgData name="Charlie Thomas (2416800)" userId="S::2416800@student.uwtsd.ac.uk::2df25618-a3fc-49c7-aebc-e326cddece45" providerId="AD" clId="Web-{FDC29855-8A61-5A24-6BF9-2687E3BB0ADD}" dt="2026-01-19T06:07:16.605" v="575" actId="20577"/>
          <ac:spMkLst>
            <pc:docMk/>
            <pc:sldMk cId="1155373387" sldId="333"/>
            <ac:spMk id="4" creationId="{8DCC4E6D-ED41-3B9C-A04D-0DD72A5B0E24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06:07:47.199" v="607" actId="20577"/>
          <ac:spMkLst>
            <pc:docMk/>
            <pc:sldMk cId="1155373387" sldId="333"/>
            <ac:spMk id="5" creationId="{94B2A761-53FB-6C7B-DA9E-26D46207B5BE}"/>
          </ac:spMkLst>
        </pc:spChg>
      </pc:sldChg>
      <pc:sldChg chg="addSp delSp modSp del">
        <pc:chgData name="Charlie Thomas (2416800)" userId="S::2416800@student.uwtsd.ac.uk::2df25618-a3fc-49c7-aebc-e326cddece45" providerId="AD" clId="Web-{FDC29855-8A61-5A24-6BF9-2687E3BB0ADD}" dt="2026-01-19T07:34:36.014" v="1718"/>
        <pc:sldMkLst>
          <pc:docMk/>
          <pc:sldMk cId="2551074955" sldId="334"/>
        </pc:sldMkLst>
        <pc:spChg chg="mod">
          <ac:chgData name="Charlie Thomas (2416800)" userId="S::2416800@student.uwtsd.ac.uk::2df25618-a3fc-49c7-aebc-e326cddece45" providerId="AD" clId="Web-{FDC29855-8A61-5A24-6BF9-2687E3BB0ADD}" dt="2026-01-19T06:08:02.199" v="611" actId="20577"/>
          <ac:spMkLst>
            <pc:docMk/>
            <pc:sldMk cId="2551074955" sldId="334"/>
            <ac:spMk id="4" creationId="{1968167B-5A2E-FCAC-1623-F839F32BD90C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06:08:43.157" v="641" actId="20577"/>
          <ac:spMkLst>
            <pc:docMk/>
            <pc:sldMk cId="2551074955" sldId="334"/>
            <ac:spMk id="5" creationId="{4BD46EE8-9016-75B9-C4B2-992B9A009C71}"/>
          </ac:spMkLst>
        </pc:spChg>
        <pc:graphicFrameChg chg="del">
          <ac:chgData name="Charlie Thomas (2416800)" userId="S::2416800@student.uwtsd.ac.uk::2df25618-a3fc-49c7-aebc-e326cddece45" providerId="AD" clId="Web-{FDC29855-8A61-5A24-6BF9-2687E3BB0ADD}" dt="2026-01-19T06:08:14.263" v="612"/>
          <ac:graphicFrameMkLst>
            <pc:docMk/>
            <pc:sldMk cId="2551074955" sldId="334"/>
            <ac:graphicFrameMk id="6" creationId="{CE74907B-84BC-35FC-8560-C602C8F63567}"/>
          </ac:graphicFrameMkLst>
        </pc:graphicFrameChg>
      </pc:sldChg>
      <pc:sldChg chg="addSp delSp modSp">
        <pc:chgData name="Charlie Thomas (2416800)" userId="S::2416800@student.uwtsd.ac.uk::2df25618-a3fc-49c7-aebc-e326cddece45" providerId="AD" clId="Web-{FDC29855-8A61-5A24-6BF9-2687E3BB0ADD}" dt="2026-01-19T10:17:02.947" v="2292" actId="1076"/>
        <pc:sldMkLst>
          <pc:docMk/>
          <pc:sldMk cId="3087350026" sldId="335"/>
        </pc:sldMkLst>
        <pc:spChg chg="add del mod">
          <ac:chgData name="Charlie Thomas (2416800)" userId="S::2416800@student.uwtsd.ac.uk::2df25618-a3fc-49c7-aebc-e326cddece45" providerId="AD" clId="Web-{FDC29855-8A61-5A24-6BF9-2687E3BB0ADD}" dt="2026-01-19T10:15:47.320" v="2277"/>
          <ac:spMkLst>
            <pc:docMk/>
            <pc:sldMk cId="3087350026" sldId="335"/>
            <ac:spMk id="3" creationId="{16F161B5-F529-14F3-CB1E-F5B62A71B5D9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16:00.211" v="2279"/>
          <ac:spMkLst>
            <pc:docMk/>
            <pc:sldMk cId="3087350026" sldId="335"/>
            <ac:spMk id="4" creationId="{5180B411-C43A-6F9F-4E0A-2D77669726BB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10:17:02.947" v="2292" actId="1076"/>
          <ac:spMkLst>
            <pc:docMk/>
            <pc:sldMk cId="3087350026" sldId="335"/>
            <ac:spMk id="7" creationId="{81AA45E6-D04B-102B-F6FE-6192DFCFC2B3}"/>
          </ac:spMkLst>
        </pc:spChg>
        <pc:picChg chg="add mod">
          <ac:chgData name="Charlie Thomas (2416800)" userId="S::2416800@student.uwtsd.ac.uk::2df25618-a3fc-49c7-aebc-e326cddece45" providerId="AD" clId="Web-{FDC29855-8A61-5A24-6BF9-2687E3BB0ADD}" dt="2026-01-19T10:16:00.211" v="2279"/>
          <ac:picMkLst>
            <pc:docMk/>
            <pc:sldMk cId="3087350026" sldId="335"/>
            <ac:picMk id="5" creationId="{339FBA86-3E8C-77CB-7627-89D4809FD0A0}"/>
          </ac:picMkLst>
        </pc:picChg>
        <pc:picChg chg="del">
          <ac:chgData name="Charlie Thomas (2416800)" userId="S::2416800@student.uwtsd.ac.uk::2df25618-a3fc-49c7-aebc-e326cddece45" providerId="AD" clId="Web-{FDC29855-8A61-5A24-6BF9-2687E3BB0ADD}" dt="2026-01-19T10:15:02.568" v="2276"/>
          <ac:picMkLst>
            <pc:docMk/>
            <pc:sldMk cId="3087350026" sldId="335"/>
            <ac:picMk id="6" creationId="{152E4EE8-CCF1-2631-F29C-C4555FF13096}"/>
          </ac:picMkLst>
        </pc:picChg>
      </pc:sldChg>
      <pc:sldChg chg="addSp delSp modSp">
        <pc:chgData name="Charlie Thomas (2416800)" userId="S::2416800@student.uwtsd.ac.uk::2df25618-a3fc-49c7-aebc-e326cddece45" providerId="AD" clId="Web-{FDC29855-8A61-5A24-6BF9-2687E3BB0ADD}" dt="2026-01-19T10:20:15.998" v="2337" actId="20577"/>
        <pc:sldMkLst>
          <pc:docMk/>
          <pc:sldMk cId="2058503895" sldId="336"/>
        </pc:sldMkLst>
        <pc:spChg chg="mod">
          <ac:chgData name="Charlie Thomas (2416800)" userId="S::2416800@student.uwtsd.ac.uk::2df25618-a3fc-49c7-aebc-e326cddece45" providerId="AD" clId="Web-{FDC29855-8A61-5A24-6BF9-2687E3BB0ADD}" dt="2026-01-19T06:10:09.040" v="689" actId="20577"/>
          <ac:spMkLst>
            <pc:docMk/>
            <pc:sldMk cId="2058503895" sldId="336"/>
            <ac:spMk id="4" creationId="{E231B0D7-DAD1-8AD2-F7B4-83A6863C81F5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20:15.998" v="2337" actId="20577"/>
          <ac:spMkLst>
            <pc:docMk/>
            <pc:sldMk cId="2058503895" sldId="336"/>
            <ac:spMk id="5" creationId="{E17D3A0F-8DE2-B626-823A-0F9F18E331A5}"/>
          </ac:spMkLst>
        </pc:spChg>
        <pc:spChg chg="del">
          <ac:chgData name="Charlie Thomas (2416800)" userId="S::2416800@student.uwtsd.ac.uk::2df25618-a3fc-49c7-aebc-e326cddece45" providerId="AD" clId="Web-{FDC29855-8A61-5A24-6BF9-2687E3BB0ADD}" dt="2026-01-19T07:34:47.451" v="1719"/>
          <ac:spMkLst>
            <pc:docMk/>
            <pc:sldMk cId="2058503895" sldId="336"/>
            <ac:spMk id="6" creationId="{E3BD9E4F-8FA1-291D-1AFA-EC832A77665A}"/>
          </ac:spMkLst>
        </pc:spChg>
        <pc:spChg chg="add del mod">
          <ac:chgData name="Charlie Thomas (2416800)" userId="S::2416800@student.uwtsd.ac.uk::2df25618-a3fc-49c7-aebc-e326cddece45" providerId="AD" clId="Web-{FDC29855-8A61-5A24-6BF9-2687E3BB0ADD}" dt="2026-01-19T10:17:50.589" v="2296"/>
          <ac:spMkLst>
            <pc:docMk/>
            <pc:sldMk cId="2058503895" sldId="336"/>
            <ac:spMk id="7" creationId="{038CBA6E-D7D1-6ABB-F2C2-397CEEB43B70}"/>
          </ac:spMkLst>
        </pc:spChg>
      </pc:sldChg>
      <pc:sldChg chg="addSp delSp modSp new ord">
        <pc:chgData name="Charlie Thomas (2416800)" userId="S::2416800@student.uwtsd.ac.uk::2df25618-a3fc-49c7-aebc-e326cddece45" providerId="AD" clId="Web-{FDC29855-8A61-5A24-6BF9-2687E3BB0ADD}" dt="2026-01-19T11:55:04.484" v="2352"/>
        <pc:sldMkLst>
          <pc:docMk/>
          <pc:sldMk cId="2021120969" sldId="337"/>
        </pc:sldMkLst>
        <pc:spChg chg="mod">
          <ac:chgData name="Charlie Thomas (2416800)" userId="S::2416800@student.uwtsd.ac.uk::2df25618-a3fc-49c7-aebc-e326cddece45" providerId="AD" clId="Web-{FDC29855-8A61-5A24-6BF9-2687E3BB0ADD}" dt="2026-01-19T07:26:29.663" v="1198" actId="20577"/>
          <ac:spMkLst>
            <pc:docMk/>
            <pc:sldMk cId="2021120969" sldId="337"/>
            <ac:spMk id="2" creationId="{BF2ABAA9-7D3E-CC58-7C3A-2B502781FE57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10:12:04.950" v="2264" actId="20577"/>
          <ac:spMkLst>
            <pc:docMk/>
            <pc:sldMk cId="2021120969" sldId="337"/>
            <ac:spMk id="3" creationId="{12404188-851A-6D31-A1D2-551F6BB44935}"/>
          </ac:spMkLst>
        </pc:spChg>
        <pc:spChg chg="del">
          <ac:chgData name="Charlie Thomas (2416800)" userId="S::2416800@student.uwtsd.ac.uk::2df25618-a3fc-49c7-aebc-e326cddece45" providerId="AD" clId="Web-{FDC29855-8A61-5A24-6BF9-2687E3BB0ADD}" dt="2026-01-19T06:25:27.679" v="870"/>
          <ac:spMkLst>
            <pc:docMk/>
            <pc:sldMk cId="2021120969" sldId="337"/>
            <ac:spMk id="3" creationId="{A46F6667-6F6A-1F51-A9A9-6EAF6BA8BB9D}"/>
          </ac:spMkLst>
        </pc:spChg>
        <pc:spChg chg="del">
          <ac:chgData name="Charlie Thomas (2416800)" userId="S::2416800@student.uwtsd.ac.uk::2df25618-a3fc-49c7-aebc-e326cddece45" providerId="AD" clId="Web-{FDC29855-8A61-5A24-6BF9-2687E3BB0ADD}" dt="2026-01-19T06:24:02.895" v="854"/>
          <ac:spMkLst>
            <pc:docMk/>
            <pc:sldMk cId="2021120969" sldId="337"/>
            <ac:spMk id="4" creationId="{EFE8A55B-9434-A8ED-C3EA-B5CC074C8041}"/>
          </ac:spMkLst>
        </pc:spChg>
        <pc:spChg chg="add del">
          <ac:chgData name="Charlie Thomas (2416800)" userId="S::2416800@student.uwtsd.ac.uk::2df25618-a3fc-49c7-aebc-e326cddece45" providerId="AD" clId="Web-{FDC29855-8A61-5A24-6BF9-2687E3BB0ADD}" dt="2026-01-19T06:26:23.107" v="872"/>
          <ac:spMkLst>
            <pc:docMk/>
            <pc:sldMk cId="2021120969" sldId="337"/>
            <ac:spMk id="7" creationId="{B345168E-90CD-E58D-4AA6-E64D3868D0B5}"/>
          </ac:spMkLst>
        </pc:spChg>
        <pc:spChg chg="add mod">
          <ac:chgData name="Charlie Thomas (2416800)" userId="S::2416800@student.uwtsd.ac.uk::2df25618-a3fc-49c7-aebc-e326cddece45" providerId="AD" clId="Web-{FDC29855-8A61-5A24-6BF9-2687E3BB0ADD}" dt="2026-01-19T09:42:03.669" v="2008" actId="20577"/>
          <ac:spMkLst>
            <pc:docMk/>
            <pc:sldMk cId="2021120969" sldId="337"/>
            <ac:spMk id="8" creationId="{F31AB51A-2866-F106-21FA-06A975BFD9E9}"/>
          </ac:spMkLst>
        </pc:spChg>
        <pc:graphicFrameChg chg="add mod modGraphic">
          <ac:chgData name="Charlie Thomas (2416800)" userId="S::2416800@student.uwtsd.ac.uk::2df25618-a3fc-49c7-aebc-e326cddece45" providerId="AD" clId="Web-{FDC29855-8A61-5A24-6BF9-2687E3BB0ADD}" dt="2026-01-19T06:24:06.754" v="855" actId="1076"/>
          <ac:graphicFrameMkLst>
            <pc:docMk/>
            <pc:sldMk cId="2021120969" sldId="337"/>
            <ac:graphicFrameMk id="6" creationId="{EE31A86C-9728-1B64-20B9-B623A77698EB}"/>
          </ac:graphicFrameMkLst>
        </pc:graphicFrameChg>
      </pc:sldChg>
      <pc:sldChg chg="modSp del">
        <pc:chgData name="Charlie Thomas (2416800)" userId="S::2416800@student.uwtsd.ac.uk::2df25618-a3fc-49c7-aebc-e326cddece45" providerId="AD" clId="Web-{FDC29855-8A61-5A24-6BF9-2687E3BB0ADD}" dt="2026-01-19T06:10:29.339" v="693"/>
        <pc:sldMkLst>
          <pc:docMk/>
          <pc:sldMk cId="4165655568" sldId="337"/>
        </pc:sldMkLst>
        <pc:spChg chg="mod">
          <ac:chgData name="Charlie Thomas (2416800)" userId="S::2416800@student.uwtsd.ac.uk::2df25618-a3fc-49c7-aebc-e326cddece45" providerId="AD" clId="Web-{FDC29855-8A61-5A24-6BF9-2687E3BB0ADD}" dt="2026-01-19T06:10:27.557" v="692" actId="20577"/>
          <ac:spMkLst>
            <pc:docMk/>
            <pc:sldMk cId="4165655568" sldId="337"/>
            <ac:spMk id="2" creationId="{5300CCF9-507A-9B33-F360-5F3A97BF4E61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06:10:14.103" v="690" actId="20577"/>
          <ac:spMkLst>
            <pc:docMk/>
            <pc:sldMk cId="4165655568" sldId="337"/>
            <ac:spMk id="3" creationId="{FA394F8A-4651-0476-8C8A-075A356960DE}"/>
          </ac:spMkLst>
        </pc:spChg>
      </pc:sldChg>
      <pc:sldChg chg="delSp modSp new">
        <pc:chgData name="Charlie Thomas (2416800)" userId="S::2416800@student.uwtsd.ac.uk::2df25618-a3fc-49c7-aebc-e326cddece45" providerId="AD" clId="Web-{FDC29855-8A61-5A24-6BF9-2687E3BB0ADD}" dt="2026-01-19T10:21:03.062" v="2349" actId="20577"/>
        <pc:sldMkLst>
          <pc:docMk/>
          <pc:sldMk cId="1925317308" sldId="338"/>
        </pc:sldMkLst>
        <pc:spChg chg="mod">
          <ac:chgData name="Charlie Thomas (2416800)" userId="S::2416800@student.uwtsd.ac.uk::2df25618-a3fc-49c7-aebc-e326cddece45" providerId="AD" clId="Web-{FDC29855-8A61-5A24-6BF9-2687E3BB0ADD}" dt="2026-01-19T10:19:20.216" v="2324" actId="20577"/>
          <ac:spMkLst>
            <pc:docMk/>
            <pc:sldMk cId="1925317308" sldId="338"/>
            <ac:spMk id="2" creationId="{F64FDEAB-124D-93C7-465E-18814870A630}"/>
          </ac:spMkLst>
        </pc:spChg>
        <pc:spChg chg="del">
          <ac:chgData name="Charlie Thomas (2416800)" userId="S::2416800@student.uwtsd.ac.uk::2df25618-a3fc-49c7-aebc-e326cddece45" providerId="AD" clId="Web-{FDC29855-8A61-5A24-6BF9-2687E3BB0ADD}" dt="2026-01-19T10:19:32.763" v="2326"/>
          <ac:spMkLst>
            <pc:docMk/>
            <pc:sldMk cId="1925317308" sldId="338"/>
            <ac:spMk id="3" creationId="{27957DBF-B77D-20DC-FDD5-D5A77A875B58}"/>
          </ac:spMkLst>
        </pc:spChg>
        <pc:spChg chg="mod">
          <ac:chgData name="Charlie Thomas (2416800)" userId="S::2416800@student.uwtsd.ac.uk::2df25618-a3fc-49c7-aebc-e326cddece45" providerId="AD" clId="Web-{FDC29855-8A61-5A24-6BF9-2687E3BB0ADD}" dt="2026-01-19T10:21:03.062" v="2349" actId="20577"/>
          <ac:spMkLst>
            <pc:docMk/>
            <pc:sldMk cId="1925317308" sldId="338"/>
            <ac:spMk id="4" creationId="{058CD8A7-BF89-049C-6484-853388E61A8A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416800_student_uwtsd_ac_uk/Documents/Presentation%202_Pi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Target segments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369-48A5-AD3A-FB6297DEFEA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369-48A5-AD3A-FB6297DEFEA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C369-48A5-AD3A-FB6297DEFEA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C369-48A5-AD3A-FB6297DEFEA6}"/>
              </c:ext>
            </c:extLst>
          </c:dPt>
          <c:cat>
            <c:strRef>
              <c:f>Sheet1!$A$2:$A$5</c:f>
              <c:strCache>
                <c:ptCount val="3"/>
                <c:pt idx="0">
                  <c:v>Tourists aged 18-35</c:v>
                </c:pt>
                <c:pt idx="1">
                  <c:v>Students &amp; young professionals</c:v>
                </c:pt>
                <c:pt idx="2">
                  <c:v>Local regulars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0.45</c:v>
                </c:pt>
                <c:pt idx="1">
                  <c:v>0.35</c:v>
                </c:pt>
                <c:pt idx="2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861-4BA6-A784-EB04C923B8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EAF03AE-1CC2-475F-B909-50970E9699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3C45E-73BA-4C86-A24F-A5006B4E7B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7A4CE-17BB-4BB2-AC7B-97495293E2AC}" type="datetimeFigureOut">
              <a:rPr lang="en-US" smtClean="0"/>
              <a:t>1/19/2026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1DB874-DF6A-4AFA-8055-4AD7EE4CE3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7078F-04CB-4625-B536-5BCAA2EC6CA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EF92D-82DD-4142-BCE8-036B91487D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070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86C8F5-2FDA-4718-81AA-24F4816BBD56}" type="datetimeFigureOut">
              <a:rPr lang="en-US" smtClean="0"/>
              <a:t>1/19/2026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EC616-C518-4358-9496-6C33B2F5FA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322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91A476F7-D5C8-1CEC-9F4A-86A24C0BF3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455" t="5126"/>
          <a:stretch/>
        </p:blipFill>
        <p:spPr>
          <a:xfrm>
            <a:off x="0" y="0"/>
            <a:ext cx="5423337" cy="5356522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D0CBB0B7-F53E-97B4-C0F5-2D1842F1D23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14735" y="726953"/>
            <a:ext cx="3069021" cy="238168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ABE1252-9BC4-8186-499A-2A7107C2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315203" y="0"/>
            <a:ext cx="2045247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667512"/>
            <a:ext cx="5916168" cy="4873752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5000" cap="all" spc="2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68096" y="5568696"/>
            <a:ext cx="5276088" cy="859536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754112" y="947737"/>
            <a:ext cx="4048124" cy="4962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2779708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FED2A3BD-B73E-1BD7-6B8B-22C9FB12483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" r="27085" b="-104"/>
          <a:stretch/>
        </p:blipFill>
        <p:spPr>
          <a:xfrm rot="10800000">
            <a:off x="0" y="671161"/>
            <a:ext cx="3089740" cy="487679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B3FCFB4-857F-ED0B-D469-F2A392F06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42482" y="0"/>
            <a:ext cx="2049517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0604BC-34A9-95A0-8560-88E754717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9911255" y="0"/>
            <a:ext cx="45719" cy="6858000"/>
          </a:xfrm>
          <a:prstGeom prst="rect">
            <a:avLst/>
          </a:prstGeom>
          <a:solidFill>
            <a:schemeClr val="accent6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FF2F08ED-0715-2E8A-476E-A005A7D75B5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400000">
            <a:off x="9013145" y="4934929"/>
            <a:ext cx="1841938" cy="9689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667512"/>
            <a:ext cx="3291840" cy="551383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9512" y="667512"/>
            <a:ext cx="4105656" cy="5568696"/>
          </a:xfrm>
          <a:solidFill>
            <a:schemeClr val="bg1">
              <a:lumMod val="95000"/>
            </a:schemeClr>
          </a:solidFill>
        </p:spPr>
        <p:txBody>
          <a:bodyPr anchor="ctr" anchorCtr="0"/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931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imag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248277F-DB00-5149-6533-E8AEF0BAD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73518" y="0"/>
            <a:ext cx="1334321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8067A69A-84EE-0E71-D053-F462EBCC8E9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63520" y="655677"/>
            <a:ext cx="2438400" cy="20701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48" y="658368"/>
            <a:ext cx="5486400" cy="362102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b"/>
          <a:lstStyle>
            <a:lvl1pPr>
              <a:lnSpc>
                <a:spcPct val="90000"/>
              </a:lnSpc>
              <a:defRPr sz="4800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30936" y="576072"/>
            <a:ext cx="4023360" cy="549554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99048" y="4553712"/>
            <a:ext cx="5486400" cy="100584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t">
            <a:normAutofit/>
          </a:bodyPr>
          <a:lstStyle>
            <a:lvl1pPr marL="0" indent="0">
              <a:buNone/>
              <a:defRPr sz="2400" b="0" i="0" spc="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</p:spTree>
    <p:extLst>
      <p:ext uri="{BB962C8B-B14F-4D97-AF65-F5344CB8AC3E}">
        <p14:creationId xmlns:p14="http://schemas.microsoft.com/office/powerpoint/2010/main" val="3451331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E17B23C3-2F98-4465-21EA-A49296DA1F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" r="27085" b="-104"/>
          <a:stretch/>
        </p:blipFill>
        <p:spPr>
          <a:xfrm rot="5400000">
            <a:off x="7746274" y="2898378"/>
            <a:ext cx="3089740" cy="487679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397A4D6-9D7A-63FE-63C9-A585FFE05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383"/>
            <a:ext cx="12192000" cy="1524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149840" cy="1545336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093976"/>
            <a:ext cx="4370832" cy="3776472"/>
          </a:xfrm>
          <a:solidFill>
            <a:schemeClr val="bg1">
              <a:lumMod val="95000"/>
            </a:schemeClr>
          </a:solidFill>
        </p:spPr>
        <p:txBody>
          <a:bodyPr rIns="45720"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3A182AF-83EB-0BA6-3ADD-B49BDD9E37ED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99048" y="2112264"/>
            <a:ext cx="4370832" cy="3776472"/>
          </a:xfrm>
          <a:noFill/>
        </p:spPr>
        <p:txBody>
          <a:bodyPr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786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E7C8AFE-E640-9C6A-F20C-CDE1D4EF5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627476" y="0"/>
            <a:ext cx="1334321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31CF2607-B5C7-9992-C51D-DD5E7FC5FB3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79827" y="3157140"/>
            <a:ext cx="2438400" cy="2070100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6D2F83CD-8345-462A-4412-5A54CB1FDDE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8916"/>
          <a:stretch/>
        </p:blipFill>
        <p:spPr>
          <a:xfrm>
            <a:off x="0" y="3950466"/>
            <a:ext cx="3005804" cy="2224362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685800"/>
            <a:ext cx="5486400" cy="33832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b"/>
          <a:lstStyle>
            <a:lvl1pPr>
              <a:lnSpc>
                <a:spcPct val="90000"/>
              </a:lnSpc>
              <a:defRPr sz="4800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68096" y="4343400"/>
            <a:ext cx="5486400" cy="1005840"/>
          </a:xfrm>
          <a:prstGeom prst="rect">
            <a:avLst/>
          </a:prstGeom>
          <a:solidFill>
            <a:schemeClr val="tx1">
              <a:alpha val="5000"/>
            </a:schemeClr>
          </a:solidFill>
        </p:spPr>
        <p:txBody>
          <a:bodyPr anchor="t">
            <a:normAutofit/>
          </a:bodyPr>
          <a:lstStyle>
            <a:lvl1pPr marL="0" indent="0">
              <a:buNone/>
              <a:defRPr sz="2400" b="0" i="0" spc="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684264" y="576072"/>
            <a:ext cx="4023360" cy="549554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1306737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97A4D6-9D7A-63FE-63C9-A585FFE05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383"/>
            <a:ext cx="12192000" cy="1524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890504" cy="1545336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093976"/>
            <a:ext cx="3419856" cy="3776472"/>
          </a:xfrm>
          <a:solidFill>
            <a:schemeClr val="tx1">
              <a:alpha val="5000"/>
            </a:schemeClr>
          </a:solidFill>
        </p:spPr>
        <p:txBody>
          <a:bodyPr rIns="45720" anchor="t" anchorCtr="0">
            <a:normAutofit/>
          </a:bodyPr>
          <a:lstStyle>
            <a:lvl1pPr>
              <a:spcAft>
                <a:spcPts val="1800"/>
              </a:spcAft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3A182AF-83EB-0BA6-3ADD-B49BDD9E37ED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864608" y="2093976"/>
            <a:ext cx="6382512" cy="3749040"/>
          </a:xfrm>
          <a:noFill/>
        </p:spPr>
        <p:txBody>
          <a:bodyPr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B897DD0-4462-B31B-50A9-D399FD0F589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3529"/>
          <a:stretch/>
        </p:blipFill>
        <p:spPr>
          <a:xfrm>
            <a:off x="3815" y="4389845"/>
            <a:ext cx="5024198" cy="2463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25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B5EA319-BD06-493B-D1CD-EC2AF7394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47991" y="0"/>
            <a:ext cx="1703832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8560446E-E817-5E2A-D76A-43A4168EF1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7246669" y="4842646"/>
            <a:ext cx="1611949" cy="185325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7DC846D-C40C-085A-6A57-EBD733E9C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6291072" cy="2670048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F5F674E-A7FF-FC97-AC6B-9E98247F6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346704"/>
            <a:ext cx="6016752" cy="2670048"/>
          </a:xfrm>
          <a:solidFill>
            <a:schemeClr val="bg1">
              <a:lumMod val="95000"/>
            </a:schemeClr>
          </a:solidFill>
        </p:spPr>
        <p:txBody>
          <a:bodyPr rIns="45720"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F3752326-0FB4-41C5-2D91-5CBFDC2DAD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818120" y="950976"/>
            <a:ext cx="4050792" cy="496519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592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14BC85D4-4139-2AAA-166E-6FBA095A8B1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455" t="5126"/>
          <a:stretch/>
        </p:blipFill>
        <p:spPr>
          <a:xfrm>
            <a:off x="0" y="1729776"/>
            <a:ext cx="5423337" cy="535652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931BC73-A262-809F-6027-25B33F16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41270" y="0"/>
            <a:ext cx="1250729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AEA2C9-0142-1847-0FE5-307C101C6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683241" y="0"/>
            <a:ext cx="45719" cy="6858000"/>
          </a:xfrm>
          <a:prstGeom prst="rect">
            <a:avLst/>
          </a:prstGeom>
          <a:solidFill>
            <a:schemeClr val="accent6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007DF4F-A4F8-98C7-5975-55CBED0DB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667512"/>
            <a:ext cx="3621024" cy="551383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59D4968-2C08-763C-19C6-591349685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1161288"/>
            <a:ext cx="5276088" cy="4535424"/>
          </a:xfrm>
          <a:solidFill>
            <a:schemeClr val="bg1">
              <a:lumMod val="95000"/>
            </a:schemeClr>
          </a:solidFill>
        </p:spPr>
        <p:txBody>
          <a:bodyPr anchor="t" anchorCtr="0">
            <a:normAutofit/>
          </a:bodyPr>
          <a:lstStyle>
            <a:lvl1pPr marL="457200" indent="-457200">
              <a:lnSpc>
                <a:spcPct val="80000"/>
              </a:lnSpc>
              <a:spcAft>
                <a:spcPts val="1800"/>
              </a:spcAft>
              <a:buFont typeface="+mj-lt"/>
              <a:buAutoNum type="arabicPeriod"/>
              <a:defRPr sz="2000"/>
            </a:lvl1pPr>
            <a:lvl2pPr marL="914400" indent="-457200">
              <a:buFont typeface="+mj-lt"/>
              <a:buAutoNum type="alphaLcPeriod"/>
              <a:defRPr sz="1800"/>
            </a:lvl2pPr>
            <a:lvl3pPr marL="1371600" indent="-457200">
              <a:buFont typeface="+mj-lt"/>
              <a:buAutoNum type="arabicParenR"/>
              <a:defRPr sz="1600"/>
            </a:lvl3pPr>
            <a:lvl4pPr marL="1714500" indent="-342900">
              <a:buFont typeface="+mj-lt"/>
              <a:buAutoNum type="alphaLcParenR"/>
              <a:defRPr sz="1400"/>
            </a:lvl4pPr>
            <a:lvl5pPr marL="2228850" indent="-400050">
              <a:buFont typeface="+mj-lt"/>
              <a:buAutoNum type="romanL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534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9F0B854-EF27-FB51-FED5-D9C462D78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383"/>
            <a:ext cx="12192000" cy="1524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AAF96D3-D3E2-FEAC-EE69-279502A57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890504" cy="1545336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FA9ADD0-45A7-DB71-D010-70B5B174C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093976"/>
            <a:ext cx="2880360" cy="3776472"/>
          </a:xfrm>
          <a:solidFill>
            <a:schemeClr val="tx1">
              <a:alpha val="5000"/>
            </a:schemeClr>
          </a:solidFill>
        </p:spPr>
        <p:txBody>
          <a:bodyPr rIns="45720"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4ECD368-DD7D-CC8B-3678-D0BFE829181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61104" y="2093976"/>
            <a:ext cx="6967728" cy="4014216"/>
          </a:xfrm>
          <a:noFill/>
        </p:spPr>
        <p:txBody>
          <a:bodyPr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964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3F9824-10E6-81A0-0A31-9658CC009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383"/>
            <a:ext cx="12192000" cy="1524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3002FB0-0A62-2FA3-FB8D-3275F1072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890504" cy="1545336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B5BF220-87F8-C1D3-102B-15C9BF2EE478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04672" y="2093976"/>
            <a:ext cx="10469880" cy="4014216"/>
          </a:xfrm>
          <a:noFill/>
        </p:spPr>
        <p:txBody>
          <a:bodyPr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471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E4764D-8226-78DF-9303-299C95FA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98984" y="0"/>
            <a:ext cx="1336431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77C27D79-5B49-F06F-29C2-BF64295274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53477" y="5154421"/>
            <a:ext cx="3279227" cy="122971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1545B34A-525D-FD4C-2384-D583B495C03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5455" t="5126"/>
          <a:stretch/>
        </p:blipFill>
        <p:spPr>
          <a:xfrm flipH="1">
            <a:off x="6768663" y="1729776"/>
            <a:ext cx="5423337" cy="5356522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1B59FA15-E93F-D07D-D82B-86E08C540E9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32704" y="795528"/>
            <a:ext cx="6099048" cy="5120640"/>
          </a:xfrm>
          <a:prstGeom prst="rect">
            <a:avLst/>
          </a:prstGeom>
          <a:solidFill>
            <a:schemeClr val="tx1">
              <a:alpha val="5000"/>
            </a:schemeClr>
          </a:solidFill>
        </p:spPr>
        <p:txBody>
          <a:bodyPr anchor="ctr"/>
          <a:lstStyle>
            <a:lvl1pPr>
              <a:lnSpc>
                <a:spcPct val="90000"/>
              </a:lnSpc>
              <a:defRPr sz="4800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4F1B2B40-3852-2BC5-AA67-3AC0C94B535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6072" y="950976"/>
            <a:ext cx="4050792" cy="496519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185421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6177962F-BF83-8BF0-521C-AC2FE18512C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" r="27085" b="-104"/>
          <a:stretch/>
        </p:blipFill>
        <p:spPr>
          <a:xfrm rot="5400000">
            <a:off x="7746274" y="2898378"/>
            <a:ext cx="3089740" cy="487679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D003ACC-3116-807F-81D2-E8057D4C2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383"/>
            <a:ext cx="12192000" cy="1524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43485B2-AA3A-87CC-3B1B-A193C6EB5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890504" cy="1545336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6EF9689-52F4-4A6F-BEAC-E0B840C11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093976"/>
            <a:ext cx="5833872" cy="3776472"/>
          </a:xfrm>
          <a:solidFill>
            <a:schemeClr val="bg1">
              <a:lumMod val="95000"/>
            </a:schemeClr>
          </a:solidFill>
        </p:spPr>
        <p:txBody>
          <a:bodyPr rIns="91440" anchor="t" anchorCtr="0">
            <a:normAutofit/>
          </a:bodyPr>
          <a:lstStyle>
            <a:lvl1pPr marL="457200" indent="-457200">
              <a:spcAft>
                <a:spcPts val="1800"/>
              </a:spcAft>
              <a:buFont typeface="+mj-lt"/>
              <a:buAutoNum type="arabicPeriod"/>
              <a:defRPr sz="2000"/>
            </a:lvl1pPr>
            <a:lvl2pPr marL="914400" indent="-457200">
              <a:buFont typeface="+mj-lt"/>
              <a:buAutoNum type="alphaLcPeriod"/>
              <a:defRPr sz="1800"/>
            </a:lvl2pPr>
            <a:lvl3pPr marL="1371600" indent="-457200">
              <a:buFont typeface="+mj-lt"/>
              <a:buAutoNum type="arabicParenR"/>
              <a:defRPr sz="1600"/>
            </a:lvl3pPr>
            <a:lvl4pPr marL="1828800" indent="-457200">
              <a:buFont typeface="+mj-lt"/>
              <a:buAutoNum type="alphaLcParenR"/>
              <a:defRPr sz="1400"/>
            </a:lvl4pPr>
            <a:lvl5pPr marL="2286000" indent="-457200">
              <a:buFont typeface="+mj-lt"/>
              <a:buAutoNum type="romanL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B532826-83B5-DC67-7DDB-45FD78E830A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306056" y="2093976"/>
            <a:ext cx="3172968" cy="3776472"/>
          </a:xfrm>
          <a:noFill/>
        </p:spPr>
        <p:txBody>
          <a:bodyPr anchor="t" anchorCtr="0">
            <a:normAutofit/>
          </a:bodyPr>
          <a:lstStyle>
            <a:lvl1pPr>
              <a:spcAft>
                <a:spcPts val="1800"/>
              </a:spcAft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904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647051E-220B-9586-3E85-05AF9DC9B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315203" y="0"/>
            <a:ext cx="2045247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68FA6629-B230-F528-AAE3-D182D963F0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" r="27085" b="-104"/>
          <a:stretch/>
        </p:blipFill>
        <p:spPr>
          <a:xfrm rot="10800000">
            <a:off x="0" y="671161"/>
            <a:ext cx="3089740" cy="4876799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7FA0390C-256A-CE3C-1348-C39DBAE01D8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37644" y="655677"/>
            <a:ext cx="2438400" cy="20701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667512"/>
            <a:ext cx="5916168" cy="3666744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800" cap="all" spc="2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68096" y="4636008"/>
            <a:ext cx="5276088" cy="1554480"/>
          </a:xfrm>
          <a:prstGeom prst="rect">
            <a:avLst/>
          </a:prstGeo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754112" y="947737"/>
            <a:ext cx="4023360" cy="4962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553565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B4E19-B10C-43FA-AB4B-5D0396BD64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5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C552B-0CAD-4920-B258-233A9F86DF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5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83FFB-15A3-4B11-A130-4565577A3F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5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75F976-A881-DB46-9D98-9D55727C1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9C7589-D4CD-50AB-9AA4-198FD4932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710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3" r:id="rId5"/>
    <p:sldLayoutId id="2147483684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5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4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4">
              <a:lumMod val="7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4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4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4">
              <a:lumMod val="7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4">
              <a:lumMod val="7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domestic-gb-tourism-statistics-overnight-trips-wales-2024-html" TargetMode="External"/><Relationship Id="rId3" Type="http://schemas.openxmlformats.org/officeDocument/2006/relationships/hyperlink" Target="http://www.pearson.com" TargetMode="External"/><Relationship Id="rId7" Type="http://schemas.openxmlformats.org/officeDocument/2006/relationships/hyperlink" Target="https://www.facebook.com/thesecretbeachbarandkitchenswansea/?locale=en_GB" TargetMode="External"/><Relationship Id="rId2" Type="http://schemas.openxmlformats.org/officeDocument/2006/relationships/hyperlink" Target="https://www.casrilanka.com/casl/images/stories/2017/2017_pdfs/sab_portal/course_material/strategies_for_diversification.pdf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walesonline.co.uk/whats-on/whats-on-news/beachfront-caf-named-one-best-29168101" TargetMode="External"/><Relationship Id="rId5" Type="http://schemas.openxmlformats.org/officeDocument/2006/relationships/hyperlink" Target="https://dogfuriendly.com/eat-and-drink/the-secret-bar-kitchen/" TargetMode="External"/><Relationship Id="rId4" Type="http://schemas.openxmlformats.org/officeDocument/2006/relationships/hyperlink" Target="https://www.pearson.com/se/Nordics-Higher-Education/subject-catalogue/marketing/Chaffey-Digital-Marketing-8e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1080/10548408.2013.751276" TargetMode="External"/><Relationship Id="rId7" Type="http://schemas.openxmlformats.org/officeDocument/2006/relationships/hyperlink" Target="https://www.thesecretswansea.co.uk/" TargetMode="External"/><Relationship Id="rId2" Type="http://schemas.openxmlformats.org/officeDocument/2006/relationships/hyperlink" Target="https://www.walesonline.co.uk/whats-on/whats-on-news/beach-cafe-secret-swansea-food-27690667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blog.smart-guide.org/en/how-destinations-and-tourism-businesses-can-overc#ome-off-season-challenges-to-boost-year-round-visits-and-revenue" TargetMode="External"/><Relationship Id="rId5" Type="http://schemas.openxmlformats.org/officeDocument/2006/relationships/hyperlink" Target="https://quantive.com/resources/articles/ansoff-matrix" TargetMode="External"/><Relationship Id="rId4" Type="http://schemas.openxmlformats.org/officeDocument/2006/relationships/hyperlink" Target="https://corporatefinanceinstitute.com/resources/management/ansoff-matrix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79680-7C22-BFF1-165D-52AB411C0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953" y="177731"/>
            <a:ext cx="5916168" cy="4873752"/>
          </a:xfrm>
        </p:spPr>
        <p:txBody>
          <a:bodyPr/>
          <a:lstStyle/>
          <a:p>
            <a:r>
              <a:rPr lang="en-US" sz="4000" b="1" dirty="0">
                <a:cs typeface="Segoe UI Light"/>
              </a:rPr>
              <a:t>A digital strategy to growth at </a:t>
            </a:r>
            <a:br>
              <a:rPr lang="en-US" sz="4000" b="1" dirty="0">
                <a:cs typeface="Segoe UI Light"/>
              </a:rPr>
            </a:br>
            <a:r>
              <a:rPr lang="en-US" sz="4000" b="1" dirty="0">
                <a:cs typeface="Segoe UI Light"/>
              </a:rPr>
              <a:t>the secret beach bar &amp; kitchen</a:t>
            </a:r>
            <a:br>
              <a:rPr lang="en-US" dirty="0">
                <a:cs typeface="Segoe UI Light"/>
              </a:rPr>
            </a:br>
            <a:br>
              <a:rPr lang="en-US" dirty="0">
                <a:cs typeface="Segoe UI Light"/>
              </a:rPr>
            </a:br>
            <a:endParaRPr lang="en-US" dirty="0">
              <a:cs typeface="Segoe U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F459B-002E-E89C-3A0E-589730DD719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6947" y="4258379"/>
            <a:ext cx="6316276" cy="1956169"/>
          </a:xfrm>
        </p:spPr>
        <p:txBody>
          <a:bodyPr>
            <a:normAutofit/>
          </a:bodyPr>
          <a:lstStyle/>
          <a:p>
            <a:r>
              <a:rPr lang="en-US" sz="1600" dirty="0"/>
              <a:t>Charlie Thomas - 2416800</a:t>
            </a:r>
            <a:endParaRPr lang="en-US" sz="1600" dirty="0">
              <a:cs typeface="Segoe UI Light"/>
            </a:endParaRPr>
          </a:p>
          <a:p>
            <a:r>
              <a:rPr lang="en-US" sz="1600" dirty="0">
                <a:cs typeface="Segoe UI Light"/>
              </a:rPr>
              <a:t>Chris Wilkin &amp; Jemma Smith</a:t>
            </a:r>
          </a:p>
          <a:p>
            <a:r>
              <a:rPr lang="en-US" sz="1600" dirty="0">
                <a:cs typeface="Segoe UI Light"/>
              </a:rPr>
              <a:t>BGM5001 – Marketing and Sales -Component B</a:t>
            </a:r>
          </a:p>
          <a:p>
            <a:r>
              <a:rPr lang="en-US" sz="1600" dirty="0">
                <a:cs typeface="Segoe UI Light"/>
              </a:rPr>
              <a:t>I confirm that I have not used any AI in the creation of this presentation...</a:t>
            </a:r>
          </a:p>
        </p:txBody>
      </p:sp>
      <p:pic>
        <p:nvPicPr>
          <p:cNvPr id="6" name="Picture 5" descr="A restaurant with tables and chairs on a patio&#10;&#10;AI-generated content may be incorrect.">
            <a:extLst>
              <a:ext uri="{FF2B5EF4-FFF2-40B4-BE49-F238E27FC236}">
                <a16:creationId xmlns:a16="http://schemas.microsoft.com/office/drawing/2014/main" id="{6B9B688B-EA11-4D59-31AE-3D9404628A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50" t="7067" r="-931" b="11486"/>
          <a:stretch>
            <a:fillRect/>
          </a:stretch>
        </p:blipFill>
        <p:spPr>
          <a:xfrm>
            <a:off x="7974169" y="628953"/>
            <a:ext cx="3584748" cy="55856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0C2145-0947-ED58-4DF9-EFF2D2574DB6}"/>
              </a:ext>
            </a:extLst>
          </p:cNvPr>
          <p:cNvSpPr txBox="1"/>
          <p:nvPr/>
        </p:nvSpPr>
        <p:spPr>
          <a:xfrm>
            <a:off x="8392762" y="6213802"/>
            <a:ext cx="316446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Times New Roman"/>
                <a:cs typeface="Times New Roman"/>
              </a:rPr>
              <a:t>(The Secret Beach Bar &amp; Kitchen, 2024)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262765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AF76D-A0D2-8179-168C-8025D3773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236191"/>
            <a:ext cx="3291840" cy="5513832"/>
          </a:xfrm>
        </p:spPr>
        <p:txBody>
          <a:bodyPr/>
          <a:lstStyle/>
          <a:p>
            <a:pPr algn="ctr"/>
            <a:r>
              <a:rPr lang="en-US" dirty="0">
                <a:cs typeface="Segoe UI Light"/>
              </a:rPr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F5ACA-5B20-DED2-F6EA-E50B5B17F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9512" y="667512"/>
            <a:ext cx="4105656" cy="5568696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cs typeface="Segoe UI Light"/>
              </a:rPr>
              <a:t>Business context</a:t>
            </a:r>
            <a:endParaRPr lang="en-US" dirty="0"/>
          </a:p>
          <a:p>
            <a:r>
              <a:rPr lang="en-US" dirty="0">
                <a:cs typeface="Segoe UI Light"/>
              </a:rPr>
              <a:t>Target market</a:t>
            </a:r>
            <a:endParaRPr lang="en-US" dirty="0"/>
          </a:p>
          <a:p>
            <a:r>
              <a:rPr lang="en-US" dirty="0">
                <a:cs typeface="Segoe UI Light"/>
              </a:rPr>
              <a:t>Strategy and impact</a:t>
            </a:r>
          </a:p>
          <a:p>
            <a:r>
              <a:rPr lang="en-US" dirty="0">
                <a:cs typeface="Segoe UI Light"/>
              </a:rPr>
              <a:t>Digital content</a:t>
            </a:r>
          </a:p>
          <a:p>
            <a:r>
              <a:rPr lang="en-US" dirty="0">
                <a:cs typeface="Segoe UI Light"/>
              </a:rPr>
              <a:t>Promotional &amp; event strategy </a:t>
            </a:r>
          </a:p>
          <a:p>
            <a:r>
              <a:rPr lang="en-US" dirty="0">
                <a:cs typeface="Segoe UI Light"/>
              </a:rPr>
              <a:t>Conclusion</a:t>
            </a:r>
          </a:p>
          <a:p>
            <a:r>
              <a:rPr lang="en-US" dirty="0">
                <a:cs typeface="Segoe UI Light"/>
              </a:rPr>
              <a:t>Questions</a:t>
            </a:r>
            <a:endParaRPr lang="en-US" dirty="0"/>
          </a:p>
          <a:p>
            <a:r>
              <a:rPr lang="en-US" dirty="0">
                <a:cs typeface="Segoe UI Light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330A5-9701-4D21-4CCC-742D1F9B4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4" name="Picture 3" descr="No photo description available.">
            <a:extLst>
              <a:ext uri="{FF2B5EF4-FFF2-40B4-BE49-F238E27FC236}">
                <a16:creationId xmlns:a16="http://schemas.microsoft.com/office/drawing/2014/main" id="{399A7589-A212-EE31-F511-3B1653AF6E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4309" y="3780257"/>
            <a:ext cx="2162175" cy="19716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511F23-7835-908A-08B2-CE78ED8654A7}"/>
              </a:ext>
            </a:extLst>
          </p:cNvPr>
          <p:cNvSpPr txBox="1"/>
          <p:nvPr/>
        </p:nvSpPr>
        <p:spPr>
          <a:xfrm>
            <a:off x="2081394" y="5751343"/>
            <a:ext cx="198691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Segoe UI Light"/>
              </a:rPr>
              <a:t>(Facebook.com, 2025)</a:t>
            </a:r>
          </a:p>
        </p:txBody>
      </p:sp>
    </p:spTree>
    <p:extLst>
      <p:ext uri="{BB962C8B-B14F-4D97-AF65-F5344CB8AC3E}">
        <p14:creationId xmlns:p14="http://schemas.microsoft.com/office/powerpoint/2010/main" val="852209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B81E6-1867-27A1-6531-F327A72D5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890504" cy="1545336"/>
          </a:xfrm>
        </p:spPr>
        <p:txBody>
          <a:bodyPr anchor="ctr">
            <a:normAutofit/>
          </a:bodyPr>
          <a:lstStyle/>
          <a:p>
            <a:r>
              <a:rPr lang="en-US" dirty="0"/>
              <a:t>Business Context &amp; 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27B755-8483-1C3D-23B2-7AFF295A4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093976"/>
            <a:ext cx="3419856" cy="3776472"/>
          </a:xfrm>
        </p:spPr>
        <p:txBody>
          <a:bodyPr anchor="t">
            <a:normAutofit/>
          </a:bodyPr>
          <a:lstStyle/>
          <a:p>
            <a:pPr marL="342900" indent="-342900"/>
            <a:r>
              <a:rPr lang="en-US" dirty="0"/>
              <a:t>Popular seaside venue (Hoggan, 2023)</a:t>
            </a:r>
          </a:p>
          <a:p>
            <a:pPr marL="342900" indent="-342900"/>
            <a:r>
              <a:rPr lang="en-US" dirty="0"/>
              <a:t>Strong summer tourist demand </a:t>
            </a:r>
            <a:endParaRPr lang="en-US" dirty="0">
              <a:cs typeface="Segoe UI Light"/>
            </a:endParaRPr>
          </a:p>
          <a:p>
            <a:pPr marL="342900" indent="-342900"/>
            <a:r>
              <a:rPr lang="en-US" dirty="0"/>
              <a:t>Low off-peak sales (</a:t>
            </a:r>
            <a:r>
              <a:rPr lang="en-US" dirty="0" err="1"/>
              <a:t>Smartguide</a:t>
            </a:r>
            <a:r>
              <a:rPr lang="en-US" dirty="0"/>
              <a:t>, 2024)</a:t>
            </a:r>
            <a:endParaRPr lang="en-US" dirty="0">
              <a:cs typeface="Segoe UI Light"/>
            </a:endParaRPr>
          </a:p>
          <a:p>
            <a:pPr marL="342900" indent="-342900"/>
            <a:r>
              <a:rPr lang="en-US" dirty="0"/>
              <a:t>Digital marketing engagement is low despite its popularity (Chaffey, 2022)</a:t>
            </a:r>
            <a:endParaRPr lang="en-US" dirty="0">
              <a:cs typeface="Segoe UI Light"/>
            </a:endParaRPr>
          </a:p>
          <a:p>
            <a:endParaRPr lang="en-US"/>
          </a:p>
        </p:txBody>
      </p:sp>
      <p:pic>
        <p:nvPicPr>
          <p:cNvPr id="10" name="Picture Placeholder 9" descr="A brick wall next to a beach&#10;&#10;AI-generated content may be incorrect.">
            <a:extLst>
              <a:ext uri="{FF2B5EF4-FFF2-40B4-BE49-F238E27FC236}">
                <a16:creationId xmlns:a16="http://schemas.microsoft.com/office/drawing/2014/main" id="{54B91E62-A959-AD38-6211-0F9D386AF6FB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2"/>
          <a:srcRect t="1340" r="-2" b="10329"/>
          <a:stretch>
            <a:fillRect/>
          </a:stretch>
        </p:blipFill>
        <p:spPr>
          <a:xfrm>
            <a:off x="4864608" y="2093976"/>
            <a:ext cx="6382512" cy="3749040"/>
          </a:xfrm>
          <a:prstGeom prst="rect">
            <a:avLst/>
          </a:prstGeom>
          <a:noFill/>
        </p:spPr>
      </p:pic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860A2006-BEBF-CF05-ABC3-3CA6D292B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BD12358-51D2-46B3-9BDE-DF29528B945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C947B7-7867-C173-4E1D-8D3F72270D8A}"/>
              </a:ext>
            </a:extLst>
          </p:cNvPr>
          <p:cNvSpPr txBox="1"/>
          <p:nvPr/>
        </p:nvSpPr>
        <p:spPr>
          <a:xfrm>
            <a:off x="9978383" y="5873767"/>
            <a:ext cx="208398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Segoe UI Light"/>
              </a:rPr>
              <a:t>(Dowrick, 2024)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48906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BAA9-7D3E-CC58-7C3A-2B502781F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501" y="-304915"/>
            <a:ext cx="5486400" cy="3621024"/>
          </a:xfrm>
        </p:spPr>
        <p:txBody>
          <a:bodyPr/>
          <a:lstStyle/>
          <a:p>
            <a:r>
              <a:rPr lang="en-GB" dirty="0">
                <a:cs typeface="Segoe UI Light"/>
              </a:rPr>
              <a:t>Seasonal visitor trips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E31A86C-9728-1B64-20B9-B623A77698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899265"/>
              </p:ext>
            </p:extLst>
          </p:nvPr>
        </p:nvGraphicFramePr>
        <p:xfrm>
          <a:off x="5621546" y="4212565"/>
          <a:ext cx="6190364" cy="1295352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3095182">
                  <a:extLst>
                    <a:ext uri="{9D8B030D-6E8A-4147-A177-3AD203B41FA5}">
                      <a16:colId xmlns:a16="http://schemas.microsoft.com/office/drawing/2014/main" val="531497628"/>
                    </a:ext>
                  </a:extLst>
                </a:gridCol>
                <a:gridCol w="3095182">
                  <a:extLst>
                    <a:ext uri="{9D8B030D-6E8A-4147-A177-3AD203B41FA5}">
                      <a16:colId xmlns:a16="http://schemas.microsoft.com/office/drawing/2014/main" val="1835049986"/>
                    </a:ext>
                  </a:extLst>
                </a:gridCol>
              </a:tblGrid>
              <a:tr h="4317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Season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Visitor trips (millions)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9612850"/>
                  </a:ext>
                </a:extLst>
              </a:tr>
              <a:tr h="4317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Peak (summer)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2117025"/>
                  </a:ext>
                </a:extLst>
              </a:tr>
              <a:tr h="4317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Off-peak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055096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31AB51A-2866-F106-21FA-06A975BFD9E9}"/>
              </a:ext>
            </a:extLst>
          </p:cNvPr>
          <p:cNvSpPr txBox="1"/>
          <p:nvPr/>
        </p:nvSpPr>
        <p:spPr>
          <a:xfrm>
            <a:off x="373644" y="1875672"/>
            <a:ext cx="221008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Segoe UI Light"/>
              </a:rPr>
              <a:t>Visitor numbers are far higher in summer, showing the seasonal nature of tourism in Wales, and seasonal opportunities for The Secret.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404188-851A-6D31-A1D2-551F6BB44935}"/>
              </a:ext>
            </a:extLst>
          </p:cNvPr>
          <p:cNvSpPr txBox="1"/>
          <p:nvPr/>
        </p:nvSpPr>
        <p:spPr>
          <a:xfrm>
            <a:off x="10208080" y="5755267"/>
            <a:ext cx="26876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Segoe UI Light"/>
              </a:rPr>
              <a:t>(GOV.wales,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120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99B05-C604-092A-7393-1520DFBF0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149840" cy="1545336"/>
          </a:xfrm>
        </p:spPr>
        <p:txBody>
          <a:bodyPr/>
          <a:lstStyle/>
          <a:p>
            <a:r>
              <a:rPr lang="en-US" dirty="0">
                <a:cs typeface="Segoe UI Light"/>
              </a:rPr>
              <a:t>Target Market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29CA5-F65D-C44D-D811-E9647AD65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093976"/>
            <a:ext cx="4370832" cy="3776472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6CC8E5-7AE6-8398-DD50-E5FE543E3C9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99048" y="2097887"/>
            <a:ext cx="4816530" cy="3762095"/>
          </a:xfrm>
        </p:spPr>
        <p:txBody>
          <a:bodyPr>
            <a:normAutofit fontScale="92500" lnSpcReduction="20000"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US" dirty="0">
                <a:cs typeface="Segoe UI Light"/>
              </a:rPr>
              <a:t>Tourists aged 18-35</a:t>
            </a: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>
                <a:cs typeface="Segoe UI Light"/>
              </a:rPr>
              <a:t>70% are influenced by social media content (NGUYEN)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>
                <a:cs typeface="Segoe UI Light"/>
              </a:rPr>
              <a:t>Local regulars, require ongoing engagement </a:t>
            </a:r>
            <a:r>
              <a:rPr lang="en-US" dirty="0">
                <a:latin typeface="Segoe UI Light"/>
                <a:cs typeface="Segoe UI Light"/>
              </a:rPr>
              <a:t>(</a:t>
            </a:r>
            <a:r>
              <a:rPr lang="en-US" dirty="0">
                <a:latin typeface="Segoe UI Light"/>
                <a:cs typeface="Times New Roman"/>
              </a:rPr>
              <a:t>Nguyen, Simkin and Ana Isabel </a:t>
            </a:r>
            <a:r>
              <a:rPr lang="en-US" dirty="0" err="1">
                <a:latin typeface="Segoe UI Light"/>
                <a:cs typeface="Times New Roman"/>
              </a:rPr>
              <a:t>Canhoto</a:t>
            </a:r>
            <a:r>
              <a:rPr lang="en-US" dirty="0">
                <a:latin typeface="Segoe UI Light"/>
                <a:cs typeface="Times New Roman"/>
              </a:rPr>
              <a:t>, 2015)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>
                <a:cs typeface="Segoe UI Light"/>
              </a:rPr>
              <a:t> Students and young professionals </a:t>
            </a:r>
          </a:p>
          <a:p>
            <a:pPr>
              <a:buFont typeface="Courier New" panose="020B0604020202020204" pitchFamily="34" charset="0"/>
              <a:buChar char="o"/>
            </a:pPr>
            <a:endParaRPr lang="en-US" dirty="0">
              <a:cs typeface="Segoe UI Light"/>
            </a:endParaRPr>
          </a:p>
          <a:p>
            <a:pPr marL="0" indent="0" algn="r">
              <a:buNone/>
            </a:pPr>
            <a:r>
              <a:rPr lang="en-US" sz="1500" dirty="0">
                <a:cs typeface="Segoe UI Light"/>
              </a:rPr>
              <a:t>(Han, </a:t>
            </a:r>
            <a:r>
              <a:rPr lang="en-US" sz="1500" dirty="0" err="1">
                <a:cs typeface="Segoe UI Light"/>
              </a:rPr>
              <a:t>Mingying</a:t>
            </a:r>
            <a:r>
              <a:rPr lang="en-US" sz="1500" dirty="0">
                <a:cs typeface="Segoe UI Light"/>
              </a:rPr>
              <a:t> &amp; Peng, 2025), (Demir, 2021)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BF3930-7226-63E0-7754-B4FBBDA56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BC353FD8-DFF8-C2B6-7D4D-65DC9E597F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7988496"/>
              </p:ext>
            </p:extLst>
          </p:nvPr>
        </p:nvGraphicFramePr>
        <p:xfrm>
          <a:off x="320261" y="1709116"/>
          <a:ext cx="5510696" cy="45220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685724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A5FB9-8092-6AC4-0B88-415B5224C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egoe UI Light"/>
              </a:rPr>
              <a:t>Strategy Overview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15BC64-6AC5-A7BE-0281-C9832CBF4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6</a:t>
            </a:fld>
            <a:endParaRPr lang="en-US" dirty="0"/>
          </a:p>
        </p:txBody>
      </p:sp>
      <p:graphicFrame>
        <p:nvGraphicFramePr>
          <p:cNvPr id="80" name="Table 79">
            <a:extLst>
              <a:ext uri="{FF2B5EF4-FFF2-40B4-BE49-F238E27FC236}">
                <a16:creationId xmlns:a16="http://schemas.microsoft.com/office/drawing/2014/main" id="{51EF2722-EA7C-AC80-E7EB-3EB6ADECB0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5970730"/>
              </p:ext>
            </p:extLst>
          </p:nvPr>
        </p:nvGraphicFramePr>
        <p:xfrm>
          <a:off x="3589130" y="2628347"/>
          <a:ext cx="8168640" cy="1976296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3366788782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39842264"/>
                    </a:ext>
                  </a:extLst>
                </a:gridCol>
              </a:tblGrid>
              <a:tr h="494074">
                <a:tc>
                  <a:txBody>
                    <a:bodyPr/>
                    <a:lstStyle/>
                    <a:p>
                      <a:r>
                        <a:rPr lang="en-GB" dirty="0"/>
                        <a:t>Market penetration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 spend from existing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1552490"/>
                  </a:ext>
                </a:extLst>
              </a:tr>
              <a:tr h="494074">
                <a:tc>
                  <a:txBody>
                    <a:bodyPr/>
                    <a:lstStyle/>
                    <a:p>
                      <a:r>
                        <a:rPr lang="en-GB" dirty="0"/>
                        <a:t>Market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Attract new tourist audiences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3262431"/>
                  </a:ext>
                </a:extLst>
              </a:tr>
              <a:tr h="494074">
                <a:tc>
                  <a:txBody>
                    <a:bodyPr/>
                    <a:lstStyle/>
                    <a:p>
                      <a:r>
                        <a:rPr lang="en-GB" dirty="0"/>
                        <a:t>Product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Events, seasonal menus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084891"/>
                  </a:ext>
                </a:extLst>
              </a:tr>
              <a:tr h="494074">
                <a:tc>
                  <a:txBody>
                    <a:bodyPr/>
                    <a:lstStyle/>
                    <a:p>
                      <a:r>
                        <a:rPr lang="en-GB" dirty="0"/>
                        <a:t>Diversification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Merchandise, takeaway options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050852"/>
                  </a:ext>
                </a:extLst>
              </a:tr>
            </a:tbl>
          </a:graphicData>
        </a:graphic>
      </p:graphicFrame>
      <p:sp>
        <p:nvSpPr>
          <p:cNvPr id="82" name="Content Placeholder 81">
            <a:extLst>
              <a:ext uri="{FF2B5EF4-FFF2-40B4-BE49-F238E27FC236}">
                <a16:creationId xmlns:a16="http://schemas.microsoft.com/office/drawing/2014/main" id="{4F63D427-551E-E5DE-34C4-B41DC5498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45" y="4575425"/>
            <a:ext cx="4049333" cy="1965344"/>
          </a:xfrm>
        </p:spPr>
        <p:txBody>
          <a:bodyPr/>
          <a:lstStyle/>
          <a:p>
            <a:r>
              <a:rPr lang="en-GB" sz="2000" dirty="0">
                <a:cs typeface="Segoe UI Light"/>
              </a:rPr>
              <a:t>Combining low-medium risk initiatives to leverage The Secrets' strengths (</a:t>
            </a:r>
            <a:r>
              <a:rPr lang="en-GB" sz="2000" dirty="0" err="1">
                <a:cs typeface="Segoe UI Light"/>
              </a:rPr>
              <a:t>Peterdy</a:t>
            </a:r>
            <a:r>
              <a:rPr lang="en-GB" sz="2000" dirty="0">
                <a:cs typeface="Segoe UI Light"/>
              </a:rPr>
              <a:t>,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0F348C-4363-EDE6-3A6E-DE7DC9B40E93}"/>
              </a:ext>
            </a:extLst>
          </p:cNvPr>
          <p:cNvSpPr txBox="1"/>
          <p:nvPr/>
        </p:nvSpPr>
        <p:spPr>
          <a:xfrm>
            <a:off x="10136861" y="4724674"/>
            <a:ext cx="16085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Segoe UI Light"/>
              </a:rPr>
              <a:t>(Ansoff, 1957)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565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D5C0C-AC08-411A-5743-AAEE17931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685800"/>
            <a:ext cx="5486400" cy="3383280"/>
          </a:xfrm>
        </p:spPr>
        <p:txBody>
          <a:bodyPr/>
          <a:lstStyle/>
          <a:p>
            <a:r>
              <a:rPr lang="en-US" dirty="0">
                <a:cs typeface="Segoe UI Light"/>
              </a:rPr>
              <a:t>Digital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7360DF-3FD1-505F-FB7F-3AD167868E9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68096" y="4343400"/>
            <a:ext cx="5486400" cy="1005840"/>
          </a:xfrm>
        </p:spPr>
        <p:txBody>
          <a:bodyPr/>
          <a:lstStyle/>
          <a:p>
            <a:endParaRPr lang="en-US" dirty="0">
              <a:cs typeface="Segoe UI Light"/>
            </a:endParaRPr>
          </a:p>
          <a:p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49A88D0-D35B-E01A-6DB0-38BB62C7242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/>
      </p:sp>
      <p:pic>
        <p:nvPicPr>
          <p:cNvPr id="4" name="Video">
            <a:hlinkClick r:id="" action="ppaction://media"/>
            <a:extLst>
              <a:ext uri="{FF2B5EF4-FFF2-40B4-BE49-F238E27FC236}">
                <a16:creationId xmlns:a16="http://schemas.microsoft.com/office/drawing/2014/main" id="{3DE5CEC9-17D9-0836-0F68-18343A71EC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62386" y="575365"/>
            <a:ext cx="307816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65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77C6F9-B646-5C7D-C75E-C0A52DC72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149840" cy="1545336"/>
          </a:xfrm>
        </p:spPr>
        <p:txBody>
          <a:bodyPr anchor="ctr">
            <a:normAutofit/>
          </a:bodyPr>
          <a:lstStyle/>
          <a:p>
            <a:r>
              <a:rPr lang="en-US"/>
              <a:t>Promotional &amp; Event Strategy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60E33F-C072-D53E-4C22-9772E6996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457" y="2734497"/>
            <a:ext cx="5508309" cy="3334734"/>
          </a:xfrm>
        </p:spPr>
        <p:txBody>
          <a:bodyPr anchor="t">
            <a:normAutofit/>
          </a:bodyPr>
          <a:lstStyle/>
          <a:p>
            <a:r>
              <a:rPr lang="en-US" dirty="0"/>
              <a:t>Happy hours, student discounts, themed nights</a:t>
            </a:r>
            <a:endParaRPr lang="en-US" dirty="0">
              <a:cs typeface="Segoe UI Light"/>
            </a:endParaRPr>
          </a:p>
          <a:p>
            <a:r>
              <a:rPr lang="en-US" dirty="0"/>
              <a:t>Influencer collaborations</a:t>
            </a:r>
            <a:endParaRPr lang="en-US">
              <a:cs typeface="Segoe UI Light"/>
            </a:endParaRPr>
          </a:p>
          <a:p>
            <a:r>
              <a:rPr lang="en-US" dirty="0"/>
              <a:t>'Sunset sessions' with cocktails &amp; live music</a:t>
            </a:r>
            <a:endParaRPr lang="en-US">
              <a:cs typeface="Segoe UI Light"/>
            </a:endParaRPr>
          </a:p>
          <a:p>
            <a:r>
              <a:rPr lang="en-US" dirty="0"/>
              <a:t>Encouraging shareable content (Hudson and Thal, 2013).</a:t>
            </a:r>
            <a:endParaRPr lang="en-US" dirty="0">
              <a:cs typeface="Segoe UI Light"/>
            </a:endParaRPr>
          </a:p>
        </p:txBody>
      </p:sp>
      <p:pic>
        <p:nvPicPr>
          <p:cNvPr id="2" name="Picture 1" descr="A group of women sitting at a table&#10;&#10;AI-generated content may be incorrect.">
            <a:extLst>
              <a:ext uri="{FF2B5EF4-FFF2-40B4-BE49-F238E27FC236}">
                <a16:creationId xmlns:a16="http://schemas.microsoft.com/office/drawing/2014/main" id="{BFAE4F09-5F0B-D471-8670-6BB4F9B04A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3598"/>
          <a:stretch>
            <a:fillRect/>
          </a:stretch>
        </p:blipFill>
        <p:spPr>
          <a:xfrm>
            <a:off x="6099048" y="2112264"/>
            <a:ext cx="4370832" cy="3776472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FCE61F-A4B1-C1BD-8937-C2A157D02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D12358-51D2-46B3-9BDE-DF29528B9454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A08606-8268-AD7C-74A1-F40E57BAEA17}"/>
              </a:ext>
            </a:extLst>
          </p:cNvPr>
          <p:cNvSpPr txBox="1"/>
          <p:nvPr/>
        </p:nvSpPr>
        <p:spPr>
          <a:xfrm>
            <a:off x="7554896" y="5948252"/>
            <a:ext cx="414334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4A5656"/>
                </a:solidFill>
                <a:cs typeface="Segoe UI Light"/>
              </a:rPr>
              <a:t>(The Secret Beach Bar &amp; Kitchen, 2024)</a:t>
            </a:r>
            <a:endParaRPr lang="en-GB" sz="1400">
              <a:cs typeface="Segoe UI Light"/>
            </a:endParaRPr>
          </a:p>
          <a:p>
            <a:pPr algn="l"/>
            <a:endParaRPr lang="en-GB" dirty="0">
              <a:cs typeface="Segoe UI Light"/>
            </a:endParaRPr>
          </a:p>
        </p:txBody>
      </p:sp>
    </p:spTree>
    <p:extLst>
      <p:ext uri="{BB962C8B-B14F-4D97-AF65-F5344CB8AC3E}">
        <p14:creationId xmlns:p14="http://schemas.microsoft.com/office/powerpoint/2010/main" val="2346848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CFC0B0-8375-0EFB-5560-78FD88F24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760"/>
            <a:ext cx="10890504" cy="1545336"/>
          </a:xfrm>
        </p:spPr>
        <p:txBody>
          <a:bodyPr anchor="ctr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C3EB53-F5A8-F2BE-C684-067C8F8AA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371" y="3043715"/>
            <a:ext cx="3830097" cy="2108907"/>
          </a:xfrm>
        </p:spPr>
        <p:txBody>
          <a:bodyPr vert="horz" lIns="91440" tIns="45720" rIns="45720" bIns="45720" rtlCol="0" anchor="t" anchorCtr="0">
            <a:noAutofit/>
          </a:bodyPr>
          <a:lstStyle/>
          <a:p>
            <a:pPr>
              <a:buFont typeface="Arial"/>
              <a:buChar char="•"/>
            </a:pPr>
            <a:r>
              <a:rPr lang="en-US" sz="1600" dirty="0"/>
              <a:t>Digital marketing increases visibility and sales</a:t>
            </a:r>
            <a:endParaRPr lang="en-US" sz="1600">
              <a:cs typeface="Segoe UI Light"/>
            </a:endParaRPr>
          </a:p>
          <a:p>
            <a:pPr>
              <a:buFont typeface="Arial"/>
              <a:buChar char="•"/>
            </a:pPr>
            <a:r>
              <a:rPr lang="en-US" sz="1600" dirty="0"/>
              <a:t>Experience-led content and promotions support off-peak growth</a:t>
            </a:r>
            <a:endParaRPr lang="en-US" sz="1600">
              <a:cs typeface="Segoe UI Light"/>
            </a:endParaRPr>
          </a:p>
          <a:p>
            <a:pPr>
              <a:buFont typeface="Arial"/>
              <a:buChar char="•"/>
            </a:pPr>
            <a:r>
              <a:rPr lang="en-US" sz="1600" dirty="0"/>
              <a:t>Strategy guided by Ansoff ensures low-risk, measurable growth</a:t>
            </a:r>
            <a:endParaRPr lang="en-US" sz="1600" dirty="0">
              <a:cs typeface="Segoe UI Light"/>
            </a:endParaRPr>
          </a:p>
          <a:p>
            <a:pPr marL="0" indent="0">
              <a:buNone/>
            </a:pPr>
            <a:endParaRPr lang="en-GB" sz="1100" dirty="0">
              <a:cs typeface="Segoe UI Light"/>
            </a:endParaRPr>
          </a:p>
          <a:p>
            <a:pPr marL="0" indent="0">
              <a:buNone/>
            </a:pPr>
            <a:endParaRPr lang="en-GB" sz="1100" dirty="0">
              <a:cs typeface="Segoe UI Light"/>
            </a:endParaRPr>
          </a:p>
          <a:p>
            <a:pPr marL="0" indent="0">
              <a:buNone/>
            </a:pPr>
            <a:endParaRPr lang="en-US" sz="1100">
              <a:cs typeface="Segoe UI Light"/>
            </a:endParaRPr>
          </a:p>
        </p:txBody>
      </p:sp>
      <p:pic>
        <p:nvPicPr>
          <p:cNvPr id="2" name="Picture 1" descr="What Is The Ansoff Matrix: Definition, Steps &amp; Examples">
            <a:extLst>
              <a:ext uri="{FF2B5EF4-FFF2-40B4-BE49-F238E27FC236}">
                <a16:creationId xmlns:a16="http://schemas.microsoft.com/office/drawing/2014/main" id="{99937072-1F48-7621-A73C-CD2C5F77E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676" y="2093976"/>
            <a:ext cx="6854584" cy="4014216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4C7587-DB63-4AB0-CEFD-FA701A9E8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D12358-51D2-46B3-9BDE-DF29528B9454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2373E8-4AE7-19FF-4061-09CB1E2C9CD6}"/>
              </a:ext>
            </a:extLst>
          </p:cNvPr>
          <p:cNvSpPr txBox="1"/>
          <p:nvPr/>
        </p:nvSpPr>
        <p:spPr>
          <a:xfrm>
            <a:off x="10086685" y="6100102"/>
            <a:ext cx="218059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 err="1">
                <a:solidFill>
                  <a:srgbClr val="4A5656"/>
                </a:solidFill>
                <a:cs typeface="Segoe UI Light"/>
              </a:rPr>
              <a:t>Quantive</a:t>
            </a:r>
            <a:r>
              <a:rPr lang="en-GB" sz="1100" dirty="0">
                <a:solidFill>
                  <a:srgbClr val="4A5656"/>
                </a:solidFill>
                <a:cs typeface="Segoe UI Light"/>
              </a:rPr>
              <a:t> (2024)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328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180B411-C43A-6F9F-4E0A-2D7766972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2704" y="795528"/>
            <a:ext cx="6099048" cy="5120640"/>
          </a:xfrm>
        </p:spPr>
        <p:txBody>
          <a:bodyPr anchor="ctr">
            <a:normAutofit/>
          </a:bodyPr>
          <a:lstStyle/>
          <a:p>
            <a:r>
              <a:rPr lang="en-US"/>
              <a:t>Thank you for your attention!</a:t>
            </a:r>
            <a:br>
              <a:rPr lang="en-US"/>
            </a:br>
            <a:br>
              <a:rPr lang="en-US"/>
            </a:br>
            <a:r>
              <a:rPr lang="en-US"/>
              <a:t>any questions? </a:t>
            </a:r>
          </a:p>
        </p:txBody>
      </p:sp>
      <p:pic>
        <p:nvPicPr>
          <p:cNvPr id="5" name="Picture 4" descr="The Secret Bar &amp; Kitchen - Dog Furiendly">
            <a:extLst>
              <a:ext uri="{FF2B5EF4-FFF2-40B4-BE49-F238E27FC236}">
                <a16:creationId xmlns:a16="http://schemas.microsoft.com/office/drawing/2014/main" id="{339FBA86-3E8C-77CB-7627-89D4809FD0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8416"/>
          <a:stretch>
            <a:fillRect/>
          </a:stretch>
        </p:blipFill>
        <p:spPr>
          <a:xfrm>
            <a:off x="576072" y="950976"/>
            <a:ext cx="4050792" cy="4965192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AA45E6-D04B-102B-F6FE-6192DFCFC2B3}"/>
              </a:ext>
            </a:extLst>
          </p:cNvPr>
          <p:cNvSpPr txBox="1"/>
          <p:nvPr/>
        </p:nvSpPr>
        <p:spPr>
          <a:xfrm>
            <a:off x="2807238" y="5915183"/>
            <a:ext cx="230480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Segoe UI Light"/>
              </a:rPr>
              <a:t>(Dog </a:t>
            </a:r>
            <a:r>
              <a:rPr lang="en-GB" sz="1600" dirty="0" err="1">
                <a:cs typeface="Segoe UI Light"/>
              </a:rPr>
              <a:t>furiendly</a:t>
            </a:r>
            <a:r>
              <a:rPr lang="en-GB" sz="1600" dirty="0">
                <a:cs typeface="Segoe UI Light"/>
              </a:rPr>
              <a:t>, 2022)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87350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31B0D7-DAD1-8AD2-F7B4-83A6863C8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938" y="538288"/>
            <a:ext cx="10890504" cy="1545336"/>
          </a:xfrm>
        </p:spPr>
        <p:txBody>
          <a:bodyPr/>
          <a:lstStyle/>
          <a:p>
            <a:r>
              <a:rPr lang="en-US" dirty="0"/>
              <a:t>References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7D3A0F-8DE2-B626-823A-0F9F18E33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849" y="1718498"/>
            <a:ext cx="10450045" cy="3787515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pPr>
              <a:buNone/>
            </a:pP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Ansoff, I. (1957). Strategies for Diversification.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Management Science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, [online] 4(4), pp.113–124. Available at: 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https://www.casrilanka.com/casl/images/stories/2017/2017_pdfs/sab_portal/course_material/strategies_for_diversification.pdf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</a:t>
            </a:r>
            <a:endParaRPr lang="en-US" sz="1200">
              <a:solidFill>
                <a:schemeClr val="tx1"/>
              </a:solidFill>
              <a:cs typeface="Segoe UI Light"/>
            </a:endParaRPr>
          </a:p>
          <a:p>
            <a:pPr>
              <a:buNone/>
            </a:pP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Chaffey, D. (2022).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Chaffey, Digital Marketing, 8th Edition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 [online] 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www.pearson.com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 Available at: 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https://www.pearson.com/se/Nordics-Higher-Education/subject-catalogue/marketing/Chaffey-Digital-Marketing-8e.html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</a:t>
            </a:r>
            <a:endParaRPr lang="en-US" sz="1200">
              <a:solidFill>
                <a:schemeClr val="tx1"/>
              </a:solidFill>
              <a:cs typeface="Segoe UI Light"/>
            </a:endParaRPr>
          </a:p>
          <a:p>
            <a:pPr>
              <a:buNone/>
            </a:pP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Demir, D. (2021). CHAPTER 3. THE ROLE OF SOCIAL MEDIA ON TOURISM MARKETING.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CONSUMER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, pp.60–76. </a:t>
            </a:r>
            <a:r>
              <a:rPr lang="en-US" sz="1200" err="1">
                <a:solidFill>
                  <a:schemeClr val="tx1"/>
                </a:solidFill>
                <a:latin typeface="Times New Roman"/>
                <a:cs typeface="Times New Roman"/>
              </a:rPr>
              <a:t>doi:https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://doi.org/10.2478/9788366675247-003.</a:t>
            </a:r>
            <a:endParaRPr lang="en-US" sz="1200">
              <a:solidFill>
                <a:schemeClr val="tx1"/>
              </a:solidFill>
              <a:cs typeface="Segoe UI Light"/>
            </a:endParaRPr>
          </a:p>
          <a:p>
            <a:pPr>
              <a:buNone/>
            </a:pP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Dog </a:t>
            </a:r>
            <a:r>
              <a:rPr lang="en-US" sz="1200" err="1">
                <a:solidFill>
                  <a:schemeClr val="tx1"/>
                </a:solidFill>
                <a:latin typeface="Times New Roman"/>
                <a:cs typeface="Times New Roman"/>
              </a:rPr>
              <a:t>Furiendly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 (2022).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The Secret Bar &amp; Kitchen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https://dogfuriendly.com/eat-and-drink/the-secret-bar-kitchen/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 [Accessed 19 Jan. 2026].</a:t>
            </a:r>
            <a:endParaRPr lang="en-US" sz="1200">
              <a:solidFill>
                <a:schemeClr val="tx1"/>
              </a:solidFill>
              <a:cs typeface="Segoe UI Light"/>
            </a:endParaRPr>
          </a:p>
          <a:p>
            <a:pPr>
              <a:buNone/>
            </a:pP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Dowrick, M. (2024).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The beachfront café named one of the best in the UK where you can sip cocktails while watching the sunset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 [online] Wales Online. Available at: 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https://www.walesonline.co.uk/whats-on/whats-on-news/beachfront-caf-named-one-best-29168101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 [Accessed 19 Jan. 2026].</a:t>
            </a:r>
            <a:endParaRPr lang="en-US" sz="1200">
              <a:solidFill>
                <a:schemeClr val="tx1"/>
              </a:solidFill>
              <a:cs typeface="Segoe UI Light"/>
            </a:endParaRPr>
          </a:p>
          <a:p>
            <a:pPr>
              <a:buNone/>
            </a:pP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Facebook.com. (2026).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Welcome To Zscaler Directory Authentication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https://www.facebook.com/thesecretbeachbarandkitchenswansea/?locale=en_GB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 [Accessed 19 Jan. 2026].</a:t>
            </a:r>
            <a:endParaRPr lang="en-US" sz="1200">
              <a:solidFill>
                <a:schemeClr val="tx1"/>
              </a:solidFill>
              <a:cs typeface="Segoe UI Light"/>
            </a:endParaRPr>
          </a:p>
          <a:p>
            <a:pPr>
              <a:buNone/>
            </a:pPr>
            <a:r>
              <a:rPr lang="en-US" sz="1200" err="1">
                <a:solidFill>
                  <a:schemeClr val="tx1"/>
                </a:solidFill>
                <a:latin typeface="Times New Roman"/>
                <a:cs typeface="Times New Roman"/>
              </a:rPr>
              <a:t>GOV.Wales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 (2025).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Domestic GB tourism statistics (overnight trips in Wales): 2024 [HTML] | GOV.WALES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 [online] GOV.WALES. Available at: 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https://www.gov.wales/domestic-gb-tourism-statistics-overnight-trips-wales-2024-html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.</a:t>
            </a:r>
            <a:endParaRPr lang="en-US" sz="1200">
              <a:solidFill>
                <a:schemeClr val="tx1"/>
              </a:solidFill>
              <a:cs typeface="Segoe UI Light"/>
            </a:endParaRPr>
          </a:p>
          <a:p>
            <a:pPr>
              <a:buNone/>
            </a:pP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Han, L., </a:t>
            </a:r>
            <a:r>
              <a:rPr lang="en-US" sz="1200" err="1">
                <a:solidFill>
                  <a:schemeClr val="tx1"/>
                </a:solidFill>
                <a:latin typeface="Times New Roman"/>
                <a:cs typeface="Times New Roman"/>
              </a:rPr>
              <a:t>Mingying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, H. and Peng, Z. (2025). The influence of social media marketing on the quality of hotel services and the behavioral intentions of tourists. </a:t>
            </a:r>
            <a:r>
              <a:rPr lang="en-US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Acta </a:t>
            </a:r>
            <a:r>
              <a:rPr lang="en-US" sz="1200" i="1" err="1">
                <a:solidFill>
                  <a:schemeClr val="tx1"/>
                </a:solidFill>
                <a:latin typeface="Times New Roman"/>
                <a:cs typeface="Times New Roman"/>
              </a:rPr>
              <a:t>Psychologica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, [online] 255, p.104881. </a:t>
            </a:r>
            <a:r>
              <a:rPr lang="en-US" sz="1200" err="1">
                <a:solidFill>
                  <a:schemeClr val="tx1"/>
                </a:solidFill>
                <a:latin typeface="Times New Roman"/>
                <a:cs typeface="Times New Roman"/>
              </a:rPr>
              <a:t>doi:https</a:t>
            </a:r>
            <a:r>
              <a:rPr lang="en-US" sz="1200" dirty="0">
                <a:solidFill>
                  <a:schemeClr val="tx1"/>
                </a:solidFill>
                <a:latin typeface="Times New Roman"/>
                <a:cs typeface="Times New Roman"/>
              </a:rPr>
              <a:t>://doi.org/10.1016/j.actpsy.2025.104881.</a:t>
            </a:r>
            <a:endParaRPr lang="en-US" sz="1200" dirty="0">
              <a:solidFill>
                <a:schemeClr val="tx1"/>
              </a:solidFill>
              <a:cs typeface="Segoe UI Light"/>
            </a:endParaRPr>
          </a:p>
          <a:p>
            <a:pPr marL="0" indent="0">
              <a:buNone/>
            </a:pPr>
            <a:endParaRPr lang="en-US" dirty="0">
              <a:latin typeface="Segoe UI Light"/>
              <a:cs typeface="Segoe UI Light"/>
            </a:endParaRPr>
          </a:p>
          <a:p>
            <a:pPr>
              <a:buFont typeface="Segoe UI Light"/>
              <a:buAutoNum type="arabicPeriod"/>
            </a:pPr>
            <a:endParaRPr lang="en-US" dirty="0">
              <a:cs typeface="Segoe UI Light"/>
            </a:endParaRP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85354A-49B3-6FB4-DAF4-06FC9566C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503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FDEAB-124D-93C7-465E-18814870A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Segoe UI Light"/>
              </a:rPr>
              <a:t>References 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8CD8A7-BF89-049C-6484-853388E61A8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684509" y="1921448"/>
            <a:ext cx="8794515" cy="4322811"/>
          </a:xfrm>
        </p:spPr>
        <p:txBody>
          <a:bodyPr/>
          <a:lstStyle/>
          <a:p>
            <a:pPr algn="l" rtl="0">
              <a:lnSpc>
                <a:spcPts val="150"/>
              </a:lnSpc>
            </a:pPr>
            <a:r>
              <a:rPr lang="en-US" sz="1200" b="0" i="0" u="none" strike="noStrike" baseline="0" err="1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oggan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, K. (2023). 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The ‘secret’ Swansea bar named as one of the UK’s top beach cafes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 [online] Wales Online. Available at: </a:t>
            </a:r>
            <a:r>
              <a:rPr lang="en-US" sz="1200" b="0" i="0" u="sng" strike="noStrike" baseline="0" dirty="0">
                <a:solidFill>
                  <a:srgbClr val="0563C1"/>
                </a:solidFill>
                <a:latin typeface="Times New Roman"/>
                <a:ea typeface="Segoe UI"/>
                <a:cs typeface="Segoe UI"/>
                <a:hlinkClick r:id="rId2"/>
              </a:rPr>
              <a:t>https://www.walesonline.co.uk/whats-on/whats-on-news/beach-cafe-secret-swansea-food-27690667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</a:t>
            </a:r>
            <a:r>
              <a:rPr lang="en-US" sz="1200" b="0" i="0" dirty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50"/>
              </a:lnSpc>
            </a:pP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Hudson, S. and Thal, K. (2013). The Impact of Social Media on the Consumer Decision Process: Implications for Tourism Marketing. 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Journal of Travel &amp; Tourism Marketing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, [online] 30(1-2), pp.156–160. Available at: </a:t>
            </a:r>
            <a:r>
              <a:rPr lang="en-US" sz="1200" b="0" i="0" u="sng" strike="noStrike" baseline="0" dirty="0">
                <a:solidFill>
                  <a:srgbClr val="0563C1"/>
                </a:solidFill>
                <a:latin typeface="Times New Roman"/>
                <a:ea typeface="Segoe UI"/>
                <a:cs typeface="Segoe UI"/>
                <a:hlinkClick r:id="rId3"/>
              </a:rPr>
              <a:t>https://www.tandfonline.com/doi/full/10.1080/10548408.2013.751276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</a:t>
            </a:r>
            <a:r>
              <a:rPr lang="en-US" sz="1200" b="0" i="0" dirty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50"/>
              </a:lnSpc>
            </a:pP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Nguyen, B., Simkin, L. and Ana Isabel </a:t>
            </a:r>
            <a:r>
              <a:rPr lang="en-US" sz="1200" b="0" i="0" u="none" strike="noStrike" baseline="0" err="1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Canhoto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 (2015). 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The Dark Side of CRM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 Routledge.</a:t>
            </a:r>
            <a:r>
              <a:rPr lang="en-US" sz="1200" b="0" i="0" dirty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50"/>
              </a:lnSpc>
            </a:pPr>
            <a:r>
              <a:rPr lang="en-US" sz="1200" b="0" i="0" u="none" strike="noStrike" baseline="0" err="1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Peterdy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, K. (2025). 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Ansoff Matrix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 [online] Corporate Finance Institute. Available at: </a:t>
            </a:r>
            <a:r>
              <a:rPr lang="en-US" sz="1200" b="0" i="0" u="sng" strike="noStrike" baseline="0" dirty="0">
                <a:solidFill>
                  <a:srgbClr val="0563C1"/>
                </a:solidFill>
                <a:latin typeface="Times New Roman"/>
                <a:ea typeface="Segoe UI"/>
                <a:cs typeface="Segoe UI"/>
                <a:hlinkClick r:id="rId4"/>
              </a:rPr>
              <a:t>https://corporatefinanceinstitute.com/resources/management/ansoff-matrix/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</a:t>
            </a:r>
            <a:r>
              <a:rPr lang="en-US" sz="1200" b="0" i="0" dirty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50"/>
              </a:lnSpc>
            </a:pPr>
            <a:r>
              <a:rPr lang="en-US" sz="1200" b="0" i="0" u="none" strike="noStrike" baseline="0" err="1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Quantive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 (2024). 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What Is The Ansoff Matrix: Definition, Steps &amp; Examples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 [online] Quantive.com. Available at: </a:t>
            </a:r>
            <a:r>
              <a:rPr lang="en-US" sz="1200" b="0" i="0" u="sng" strike="noStrike" baseline="0" dirty="0">
                <a:solidFill>
                  <a:srgbClr val="0563C1"/>
                </a:solidFill>
                <a:latin typeface="Times New Roman"/>
                <a:ea typeface="Segoe UI"/>
                <a:cs typeface="Segoe UI"/>
                <a:hlinkClick r:id="rId5"/>
              </a:rPr>
              <a:t>https://quantive.com/resources/articles/ansoff-matrix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</a:t>
            </a:r>
            <a:r>
              <a:rPr lang="en-US" sz="1200" b="0" i="0" dirty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</a:p>
          <a:p>
            <a:pPr>
              <a:lnSpc>
                <a:spcPts val="150"/>
              </a:lnSpc>
            </a:pPr>
            <a:r>
              <a:rPr lang="en-US" sz="1200" b="0" i="0" u="none" strike="noStrike" baseline="0" dirty="0" err="1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SmartGuide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 (2024). 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How </a:t>
            </a:r>
            <a:r>
              <a:rPr lang="en-US" sz="1200" i="1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destinations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 and tourism businesses can overcome off-season challenges to boost year-round visits and revenue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 [online] Smart-guide.org. Available at: </a:t>
            </a:r>
            <a:r>
              <a:rPr lang="en-US" sz="1200" b="0" i="0" u="sng" strike="noStrike" baseline="0" dirty="0">
                <a:solidFill>
                  <a:srgbClr val="0563C1"/>
                </a:solidFill>
                <a:latin typeface="Times New Roman"/>
                <a:ea typeface="Segoe UI"/>
                <a:cs typeface="Segoe UI"/>
                <a:hlinkClick r:id="rId6"/>
              </a:rPr>
              <a:t>https://blog.smart-guide.org/en/</a:t>
            </a:r>
            <a:r>
              <a:rPr lang="en-US" sz="1200" u="sng" dirty="0">
                <a:solidFill>
                  <a:srgbClr val="0563C1"/>
                </a:solidFill>
                <a:latin typeface="Times New Roman"/>
                <a:ea typeface="Segoe UI"/>
                <a:cs typeface="Segoe UI"/>
                <a:hlinkClick r:id="rId6"/>
              </a:rPr>
              <a:t>how-destinations-and-tourism-businesses-can-overcome-off-season-challenges-to-boost-year-round-visits-and-revenue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</a:t>
            </a:r>
            <a:r>
              <a:rPr lang="en-US" sz="1200" b="0" i="0" dirty="0">
                <a:solidFill>
                  <a:srgbClr val="000000"/>
                </a:solidFill>
                <a:latin typeface="Times New Roman"/>
                <a:ea typeface="Segoe UI"/>
                <a:cs typeface="Segoe UI"/>
              </a:rPr>
              <a:t>​</a:t>
            </a:r>
            <a:endParaRPr lang="en-US" sz="1200" u="sng" dirty="0">
              <a:solidFill>
                <a:srgbClr val="0563C1"/>
              </a:solidFill>
              <a:latin typeface="Times New Roman"/>
              <a:cs typeface="Segoe UI"/>
              <a:hlinkClick r:id="rId6"/>
            </a:endParaRPr>
          </a:p>
          <a:p>
            <a:pPr algn="l" rtl="0">
              <a:lnSpc>
                <a:spcPts val="150"/>
              </a:lnSpc>
            </a:pP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The Secret Beach Bar &amp; Kitchen. (2024). </a:t>
            </a:r>
            <a:r>
              <a:rPr lang="en-US" sz="1200" b="0" i="1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The Secret Beach Bar &amp; Kitchen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 [online] Available at: </a:t>
            </a:r>
            <a:r>
              <a:rPr lang="en-US" sz="1200" b="0" i="0" u="sng" strike="noStrike" baseline="0" dirty="0">
                <a:solidFill>
                  <a:srgbClr val="0563C1"/>
                </a:solidFill>
                <a:latin typeface="Times New Roman"/>
                <a:ea typeface="Segoe UI"/>
                <a:cs typeface="Segoe UI"/>
                <a:hlinkClick r:id="rId7"/>
              </a:rPr>
              <a:t>https://www.thesecretswansea.co.uk/</a:t>
            </a:r>
            <a:r>
              <a:rPr lang="en-US" sz="1200" b="0" i="0" u="none" strike="noStrike" baseline="0" dirty="0">
                <a:solidFill>
                  <a:srgbClr val="4A5656"/>
                </a:solidFill>
                <a:latin typeface="Times New Roman"/>
                <a:ea typeface="Segoe UI"/>
                <a:cs typeface="Segoe UI"/>
              </a:rPr>
              <a:t>.</a:t>
            </a:r>
            <a:endParaRPr lang="en-GB" sz="1200" dirty="0">
              <a:cs typeface="Segoe UI Ligh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B98453-2033-266E-FC90-5660CAA09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31730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D6DA"/>
      </a:accent1>
      <a:accent2>
        <a:srgbClr val="3E7090"/>
      </a:accent2>
      <a:accent3>
        <a:srgbClr val="93A5A8"/>
      </a:accent3>
      <a:accent4>
        <a:srgbClr val="627272"/>
      </a:accent4>
      <a:accent5>
        <a:srgbClr val="BDA07D"/>
      </a:accent5>
      <a:accent6>
        <a:srgbClr val="D8CAB7"/>
      </a:accent6>
      <a:hlink>
        <a:srgbClr val="0563C1"/>
      </a:hlink>
      <a:folHlink>
        <a:srgbClr val="954F72"/>
      </a:folHlink>
    </a:clrScheme>
    <a:fontScheme name="Custom 24">
      <a:majorFont>
        <a:latin typeface="Segoe UI Ligh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468121_win32_CP_V3" id="{DB41292E-DA07-4A60-84D2-21F0B686AF93}" vid="{CD2DD4A9-674C-44A3-BA93-D7C3019ED0B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  <Background xmlns="71af3243-3dd4-4a8d-8c0d-dd76da1f02a5">false</Background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79BBA1-1277-4614-8DDE-B2EB2275122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2AF5DA8-6387-4138-BF96-B65D39F2FC21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E47603A-423C-4B8F-AA3D-8E6FA47105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387</Words>
  <Application>Microsoft Office PowerPoint</Application>
  <PresentationFormat>Widescreen</PresentationFormat>
  <Paragraphs>109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Custom</vt:lpstr>
      <vt:lpstr>A digital strategy to growth at  the secret beach bar &amp; kitchen  </vt:lpstr>
      <vt:lpstr>Presentation overview</vt:lpstr>
      <vt:lpstr>Business Context &amp; Challenges</vt:lpstr>
      <vt:lpstr>Seasonal visitor trips</vt:lpstr>
      <vt:lpstr>Target Market</vt:lpstr>
      <vt:lpstr>Strategy Overview </vt:lpstr>
      <vt:lpstr>Digital content</vt:lpstr>
      <vt:lpstr>Promotional &amp; Event Strategy</vt:lpstr>
      <vt:lpstr>Conclusion</vt:lpstr>
      <vt:lpstr>Thank you for your attention!  any questions? 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605</cp:revision>
  <dcterms:created xsi:type="dcterms:W3CDTF">2026-01-19T05:38:50Z</dcterms:created>
  <dcterms:modified xsi:type="dcterms:W3CDTF">2026-01-19T12:44:47Z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