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6"/>
  </p:notesMasterIdLst>
  <p:sldIdLst>
    <p:sldId id="256" r:id="rId2"/>
    <p:sldId id="257" r:id="rId3"/>
    <p:sldId id="258" r:id="rId4"/>
    <p:sldId id="259" r:id="rId5"/>
    <p:sldId id="266" r:id="rId6"/>
    <p:sldId id="267" r:id="rId7"/>
    <p:sldId id="268" r:id="rId8"/>
    <p:sldId id="269" r:id="rId9"/>
    <p:sldId id="270" r:id="rId10"/>
    <p:sldId id="272" r:id="rId11"/>
    <p:sldId id="273" r:id="rId12"/>
    <p:sldId id="274" r:id="rId13"/>
    <p:sldId id="275" r:id="rId14"/>
    <p:sldId id="276" r:id="rId15"/>
    <p:sldId id="277" r:id="rId16"/>
    <p:sldId id="278" r:id="rId17"/>
    <p:sldId id="287" r:id="rId18"/>
    <p:sldId id="281" r:id="rId19"/>
    <p:sldId id="279" r:id="rId20"/>
    <p:sldId id="283" r:id="rId21"/>
    <p:sldId id="280" r:id="rId22"/>
    <p:sldId id="284" r:id="rId23"/>
    <p:sldId id="285" r:id="rId24"/>
    <p:sldId id="286" r:id="rId25"/>
  </p:sldIdLst>
  <p:sldSz cx="9144000" cy="6858000" type="screen4x3"/>
  <p:notesSz cx="6797675" cy="99266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10" d="100"/>
          <a:sy n="110" d="100"/>
        </p:scale>
        <p:origin x="1644" y="10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5C806BD3-BB55-49F5-BE2F-F55350ED9FF0}" type="datetimeFigureOut">
              <a:rPr lang="en-GB" smtClean="0"/>
              <a:pPr/>
              <a:t>15/01/2018</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7013F6D5-5340-419A-9891-D3364DC6ED13}" type="slidenum">
              <a:rPr lang="en-GB" smtClean="0"/>
              <a:pPr/>
              <a:t>‹#›</a:t>
            </a:fld>
            <a:endParaRPr lang="en-GB"/>
          </a:p>
        </p:txBody>
      </p:sp>
    </p:spTree>
    <p:extLst>
      <p:ext uri="{BB962C8B-B14F-4D97-AF65-F5344CB8AC3E}">
        <p14:creationId xmlns:p14="http://schemas.microsoft.com/office/powerpoint/2010/main" val="27612589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7"/>
          <p:cNvSpPr>
            <a:spLocks noGrp="1" noChangeArrowheads="1"/>
          </p:cNvSpPr>
          <p:nvPr>
            <p:ph type="sldNum" sz="quarter" idx="5"/>
          </p:nvPr>
        </p:nvSpPr>
        <p:spPr>
          <a:noFill/>
        </p:spPr>
        <p:txBody>
          <a:bodyPr/>
          <a:lstStyle/>
          <a:p>
            <a:fld id="{B555F551-66FC-4DFE-A2B2-3D5D64908F7B}" type="slidenum">
              <a:rPr lang="en-US"/>
              <a:pPr/>
              <a:t>11</a:t>
            </a:fld>
            <a:endParaRPr lang="en-US"/>
          </a:p>
        </p:txBody>
      </p:sp>
      <p:sp>
        <p:nvSpPr>
          <p:cNvPr id="53251" name="Rectangle 2"/>
          <p:cNvSpPr>
            <a:spLocks noGrp="1" noRot="1" noChangeAspect="1" noChangeArrowheads="1" noTextEdit="1"/>
          </p:cNvSpPr>
          <p:nvPr>
            <p:ph type="sldImg"/>
          </p:nvPr>
        </p:nvSpPr>
        <p:spPr>
          <a:ln/>
        </p:spPr>
      </p:sp>
      <p:sp>
        <p:nvSpPr>
          <p:cNvPr id="53252" name="Rectangle 3"/>
          <p:cNvSpPr>
            <a:spLocks noGrp="1" noChangeArrowheads="1"/>
          </p:cNvSpPr>
          <p:nvPr>
            <p:ph type="body" idx="1"/>
          </p:nvPr>
        </p:nvSpPr>
        <p:spPr>
          <a:noFill/>
          <a:ln/>
        </p:spPr>
        <p:txBody>
          <a:bodyPr/>
          <a:lstStyle/>
          <a:p>
            <a:pPr eaLnBrk="1" hangingPunct="1"/>
            <a:endParaRPr lang="en-GB"/>
          </a:p>
        </p:txBody>
      </p:sp>
    </p:spTree>
    <p:extLst>
      <p:ext uri="{BB962C8B-B14F-4D97-AF65-F5344CB8AC3E}">
        <p14:creationId xmlns:p14="http://schemas.microsoft.com/office/powerpoint/2010/main" val="5540064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7"/>
          <p:cNvSpPr>
            <a:spLocks noGrp="1" noChangeArrowheads="1"/>
          </p:cNvSpPr>
          <p:nvPr>
            <p:ph type="sldNum" sz="quarter" idx="5"/>
          </p:nvPr>
        </p:nvSpPr>
        <p:spPr>
          <a:noFill/>
        </p:spPr>
        <p:txBody>
          <a:bodyPr/>
          <a:lstStyle/>
          <a:p>
            <a:fld id="{A2473E28-7D6C-4CCB-A5AD-785602683130}" type="slidenum">
              <a:rPr lang="en-US"/>
              <a:pPr/>
              <a:t>16</a:t>
            </a:fld>
            <a:endParaRPr lang="en-US"/>
          </a:p>
        </p:txBody>
      </p:sp>
      <p:sp>
        <p:nvSpPr>
          <p:cNvPr id="46083" name="Rectangle 2"/>
          <p:cNvSpPr>
            <a:spLocks noGrp="1" noRot="1" noChangeAspect="1" noChangeArrowheads="1" noTextEdit="1"/>
          </p:cNvSpPr>
          <p:nvPr>
            <p:ph type="sldImg"/>
          </p:nvPr>
        </p:nvSpPr>
        <p:spPr>
          <a:ln/>
        </p:spPr>
      </p:sp>
      <p:sp>
        <p:nvSpPr>
          <p:cNvPr id="46084" name="Rectangle 3"/>
          <p:cNvSpPr>
            <a:spLocks noGrp="1" noChangeArrowheads="1"/>
          </p:cNvSpPr>
          <p:nvPr>
            <p:ph type="body" idx="1"/>
          </p:nvPr>
        </p:nvSpPr>
        <p:spPr>
          <a:noFill/>
          <a:ln/>
        </p:spPr>
        <p:txBody>
          <a:bodyPr/>
          <a:lstStyle/>
          <a:p>
            <a:pPr eaLnBrk="1" hangingPunct="1"/>
            <a:endParaRPr lang="en-GB"/>
          </a:p>
        </p:txBody>
      </p:sp>
    </p:spTree>
    <p:extLst>
      <p:ext uri="{BB962C8B-B14F-4D97-AF65-F5344CB8AC3E}">
        <p14:creationId xmlns:p14="http://schemas.microsoft.com/office/powerpoint/2010/main" val="13836510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7"/>
          <p:cNvSpPr>
            <a:spLocks noGrp="1" noChangeArrowheads="1"/>
          </p:cNvSpPr>
          <p:nvPr>
            <p:ph type="sldNum" sz="quarter" idx="5"/>
          </p:nvPr>
        </p:nvSpPr>
        <p:spPr>
          <a:noFill/>
        </p:spPr>
        <p:txBody>
          <a:bodyPr/>
          <a:lstStyle/>
          <a:p>
            <a:fld id="{A2473E28-7D6C-4CCB-A5AD-785602683130}" type="slidenum">
              <a:rPr lang="en-US"/>
              <a:pPr/>
              <a:t>17</a:t>
            </a:fld>
            <a:endParaRPr lang="en-US"/>
          </a:p>
        </p:txBody>
      </p:sp>
      <p:sp>
        <p:nvSpPr>
          <p:cNvPr id="46083" name="Rectangle 2"/>
          <p:cNvSpPr>
            <a:spLocks noGrp="1" noRot="1" noChangeAspect="1" noChangeArrowheads="1" noTextEdit="1"/>
          </p:cNvSpPr>
          <p:nvPr>
            <p:ph type="sldImg"/>
          </p:nvPr>
        </p:nvSpPr>
        <p:spPr>
          <a:ln/>
        </p:spPr>
      </p:sp>
      <p:sp>
        <p:nvSpPr>
          <p:cNvPr id="46084" name="Rectangle 3"/>
          <p:cNvSpPr>
            <a:spLocks noGrp="1" noChangeArrowheads="1"/>
          </p:cNvSpPr>
          <p:nvPr>
            <p:ph type="body" idx="1"/>
          </p:nvPr>
        </p:nvSpPr>
        <p:spPr>
          <a:noFill/>
          <a:ln/>
        </p:spPr>
        <p:txBody>
          <a:bodyPr/>
          <a:lstStyle/>
          <a:p>
            <a:pPr eaLnBrk="1" hangingPunct="1"/>
            <a:endParaRPr lang="en-GB"/>
          </a:p>
        </p:txBody>
      </p:sp>
    </p:spTree>
    <p:extLst>
      <p:ext uri="{BB962C8B-B14F-4D97-AF65-F5344CB8AC3E}">
        <p14:creationId xmlns:p14="http://schemas.microsoft.com/office/powerpoint/2010/main" val="37178628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7"/>
          <p:cNvSpPr>
            <a:spLocks noGrp="1" noChangeArrowheads="1"/>
          </p:cNvSpPr>
          <p:nvPr>
            <p:ph type="sldNum" sz="quarter" idx="5"/>
          </p:nvPr>
        </p:nvSpPr>
        <p:spPr>
          <a:noFill/>
        </p:spPr>
        <p:txBody>
          <a:bodyPr/>
          <a:lstStyle/>
          <a:p>
            <a:fld id="{518ED879-6906-4742-9186-963C399BECAB}" type="slidenum">
              <a:rPr lang="en-US"/>
              <a:pPr/>
              <a:t>19</a:t>
            </a:fld>
            <a:endParaRPr lang="en-US"/>
          </a:p>
        </p:txBody>
      </p:sp>
      <p:sp>
        <p:nvSpPr>
          <p:cNvPr id="58371" name="Rectangle 2"/>
          <p:cNvSpPr>
            <a:spLocks noGrp="1" noRot="1" noChangeAspect="1" noChangeArrowheads="1" noTextEdit="1"/>
          </p:cNvSpPr>
          <p:nvPr>
            <p:ph type="sldImg"/>
          </p:nvPr>
        </p:nvSpPr>
        <p:spPr>
          <a:ln/>
        </p:spPr>
      </p:sp>
      <p:sp>
        <p:nvSpPr>
          <p:cNvPr id="58372" name="Rectangle 3"/>
          <p:cNvSpPr>
            <a:spLocks noGrp="1" noChangeArrowheads="1"/>
          </p:cNvSpPr>
          <p:nvPr>
            <p:ph type="body" idx="1"/>
          </p:nvPr>
        </p:nvSpPr>
        <p:spPr>
          <a:noFill/>
          <a:ln/>
        </p:spPr>
        <p:txBody>
          <a:bodyPr/>
          <a:lstStyle/>
          <a:p>
            <a:pPr eaLnBrk="1" hangingPunct="1"/>
            <a:endParaRPr lang="en-GB"/>
          </a:p>
        </p:txBody>
      </p:sp>
    </p:spTree>
    <p:extLst>
      <p:ext uri="{BB962C8B-B14F-4D97-AF65-F5344CB8AC3E}">
        <p14:creationId xmlns:p14="http://schemas.microsoft.com/office/powerpoint/2010/main" val="54780496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D516BD8D-1DDC-47D4-8A64-CE1CB47A4C3E}" type="slidenum">
              <a:rPr lang="en-GB" smtClean="0"/>
              <a:pPr/>
              <a:t>20</a:t>
            </a:fld>
            <a:endParaRPr lang="en-GB"/>
          </a:p>
        </p:txBody>
      </p:sp>
    </p:spTree>
    <p:extLst>
      <p:ext uri="{BB962C8B-B14F-4D97-AF65-F5344CB8AC3E}">
        <p14:creationId xmlns:p14="http://schemas.microsoft.com/office/powerpoint/2010/main" val="392760795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7"/>
          <p:cNvSpPr>
            <a:spLocks noGrp="1" noChangeArrowheads="1"/>
          </p:cNvSpPr>
          <p:nvPr>
            <p:ph type="sldNum" sz="quarter" idx="5"/>
          </p:nvPr>
        </p:nvSpPr>
        <p:spPr>
          <a:noFill/>
        </p:spPr>
        <p:txBody>
          <a:bodyPr/>
          <a:lstStyle/>
          <a:p>
            <a:fld id="{B0E4F849-60E1-473F-92B2-5F5027682EC1}" type="slidenum">
              <a:rPr lang="en-US"/>
              <a:pPr/>
              <a:t>21</a:t>
            </a:fld>
            <a:endParaRPr lang="en-US"/>
          </a:p>
        </p:txBody>
      </p:sp>
      <p:sp>
        <p:nvSpPr>
          <p:cNvPr id="54275" name="Rectangle 2"/>
          <p:cNvSpPr>
            <a:spLocks noGrp="1" noRot="1" noChangeAspect="1" noChangeArrowheads="1" noTextEdit="1"/>
          </p:cNvSpPr>
          <p:nvPr>
            <p:ph type="sldImg"/>
          </p:nvPr>
        </p:nvSpPr>
        <p:spPr>
          <a:ln/>
        </p:spPr>
      </p:sp>
      <p:sp>
        <p:nvSpPr>
          <p:cNvPr id="54276" name="Rectangle 3"/>
          <p:cNvSpPr>
            <a:spLocks noGrp="1" noChangeArrowheads="1"/>
          </p:cNvSpPr>
          <p:nvPr>
            <p:ph type="body" idx="1"/>
          </p:nvPr>
        </p:nvSpPr>
        <p:spPr>
          <a:noFill/>
          <a:ln/>
        </p:spPr>
        <p:txBody>
          <a:bodyPr/>
          <a:lstStyle/>
          <a:p>
            <a:pPr eaLnBrk="1" hangingPunct="1"/>
            <a:endParaRPr lang="en-GB"/>
          </a:p>
        </p:txBody>
      </p:sp>
    </p:spTree>
    <p:extLst>
      <p:ext uri="{BB962C8B-B14F-4D97-AF65-F5344CB8AC3E}">
        <p14:creationId xmlns:p14="http://schemas.microsoft.com/office/powerpoint/2010/main" val="229415003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D516BD8D-1DDC-47D4-8A64-CE1CB47A4C3E}" type="slidenum">
              <a:rPr lang="en-GB" smtClean="0"/>
              <a:pPr/>
              <a:t>23</a:t>
            </a:fld>
            <a:endParaRPr lang="en-GB"/>
          </a:p>
        </p:txBody>
      </p:sp>
    </p:spTree>
    <p:extLst>
      <p:ext uri="{BB962C8B-B14F-4D97-AF65-F5344CB8AC3E}">
        <p14:creationId xmlns:p14="http://schemas.microsoft.com/office/powerpoint/2010/main" val="399645822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7"/>
          <p:cNvSpPr>
            <a:spLocks noGrp="1" noChangeArrowheads="1"/>
          </p:cNvSpPr>
          <p:nvPr>
            <p:ph type="sldNum" sz="quarter" idx="5"/>
          </p:nvPr>
        </p:nvSpPr>
        <p:spPr>
          <a:noFill/>
        </p:spPr>
        <p:txBody>
          <a:bodyPr/>
          <a:lstStyle/>
          <a:p>
            <a:fld id="{AAC161AB-D029-484C-A50A-C65CBD558C76}" type="slidenum">
              <a:rPr lang="en-GB" smtClean="0"/>
              <a:pPr/>
              <a:t>24</a:t>
            </a:fld>
            <a:endParaRPr lang="en-GB"/>
          </a:p>
        </p:txBody>
      </p:sp>
      <p:sp>
        <p:nvSpPr>
          <p:cNvPr id="38915" name="Rectangle 2"/>
          <p:cNvSpPr>
            <a:spLocks noGrp="1" noRot="1" noChangeAspect="1" noChangeArrowheads="1" noTextEdit="1"/>
          </p:cNvSpPr>
          <p:nvPr>
            <p:ph type="sldImg"/>
          </p:nvPr>
        </p:nvSpPr>
        <p:spPr>
          <a:ln/>
        </p:spPr>
      </p:sp>
      <p:sp>
        <p:nvSpPr>
          <p:cNvPr id="38916" name="Rectangle 3"/>
          <p:cNvSpPr>
            <a:spLocks noGrp="1" noChangeArrowheads="1"/>
          </p:cNvSpPr>
          <p:nvPr>
            <p:ph type="body" idx="1"/>
          </p:nvPr>
        </p:nvSpPr>
        <p:spPr>
          <a:noFill/>
          <a:ln/>
        </p:spPr>
        <p:txBody>
          <a:bodyPr/>
          <a:lstStyle/>
          <a:p>
            <a:pPr eaLnBrk="1" hangingPunct="1"/>
            <a:endParaRPr lang="en-GB" dirty="0"/>
          </a:p>
        </p:txBody>
      </p:sp>
    </p:spTree>
    <p:extLst>
      <p:ext uri="{BB962C8B-B14F-4D97-AF65-F5344CB8AC3E}">
        <p14:creationId xmlns:p14="http://schemas.microsoft.com/office/powerpoint/2010/main" val="244110667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8" name="Picture 7" descr="Brickwork-SD-R1acrop.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useBgFill="1">
        <p:nvSpPr>
          <p:cNvPr id="13" name="Freeform 12"/>
          <p:cNvSpPr/>
          <p:nvPr/>
        </p:nvSpPr>
        <p:spPr>
          <a:xfrm>
            <a:off x="-8467" y="-16933"/>
            <a:ext cx="8754534" cy="6451600"/>
          </a:xfrm>
          <a:custGeom>
            <a:avLst/>
            <a:gdLst/>
            <a:ahLst/>
            <a:cxnLst/>
            <a:rect l="l" t="t" r="r" b="b"/>
            <a:pathLst>
              <a:path w="8754534" h="6451600">
                <a:moveTo>
                  <a:pt x="8373534" y="0"/>
                </a:moveTo>
                <a:lnTo>
                  <a:pt x="8754534" y="5994400"/>
                </a:lnTo>
                <a:lnTo>
                  <a:pt x="0" y="6451600"/>
                </a:lnTo>
                <a:lnTo>
                  <a:pt x="0" y="0"/>
                </a:lnTo>
                <a:lnTo>
                  <a:pt x="8373534" y="0"/>
                </a:lnTo>
                <a:close/>
              </a:path>
            </a:pathLst>
          </a:cu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sp>
      <p:sp>
        <p:nvSpPr>
          <p:cNvPr id="23" name="Freeform 22"/>
          <p:cNvSpPr/>
          <p:nvPr/>
        </p:nvSpPr>
        <p:spPr>
          <a:xfrm>
            <a:off x="-10379" y="4445000"/>
            <a:ext cx="8464695" cy="1715811"/>
          </a:xfrm>
          <a:custGeom>
            <a:avLst/>
            <a:gdLst/>
            <a:ahLst/>
            <a:cxnLst/>
            <a:rect l="l" t="t" r="r" b="b"/>
            <a:pathLst>
              <a:path w="8428428" h="1878553">
                <a:moveTo>
                  <a:pt x="0" y="438229"/>
                </a:moveTo>
                <a:lnTo>
                  <a:pt x="8343246" y="0"/>
                </a:lnTo>
                <a:lnTo>
                  <a:pt x="8428428" y="1424838"/>
                </a:lnTo>
                <a:lnTo>
                  <a:pt x="7515" y="1878553"/>
                </a:lnTo>
                <a:lnTo>
                  <a:pt x="0" y="438229"/>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29" name="Freeform 28"/>
          <p:cNvSpPr/>
          <p:nvPr/>
        </p:nvSpPr>
        <p:spPr>
          <a:xfrm>
            <a:off x="-2864" y="0"/>
            <a:ext cx="5811235" cy="321615"/>
          </a:xfrm>
          <a:custGeom>
            <a:avLst/>
            <a:gdLst/>
            <a:ahLst/>
            <a:cxnLst/>
            <a:rect l="l" t="t" r="r" b="b"/>
            <a:pathLst>
              <a:path w="5811235" h="321615">
                <a:moveTo>
                  <a:pt x="0" y="0"/>
                </a:moveTo>
                <a:lnTo>
                  <a:pt x="5811235" y="0"/>
                </a:lnTo>
                <a:lnTo>
                  <a:pt x="1" y="321615"/>
                </a:lnTo>
                <a:cubicBezTo>
                  <a:pt x="1" y="214410"/>
                  <a:pt x="0" y="107205"/>
                  <a:pt x="0" y="0"/>
                </a:cubicBez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30" name="Freeform 29"/>
          <p:cNvSpPr/>
          <p:nvPr/>
        </p:nvSpPr>
        <p:spPr>
          <a:xfrm rot="21420000">
            <a:off x="-170768" y="213023"/>
            <a:ext cx="8480534" cy="5746008"/>
          </a:xfrm>
          <a:custGeom>
            <a:avLst/>
            <a:gdLst/>
            <a:ahLst/>
            <a:cxnLst/>
            <a:rect l="l" t="t" r="r" b="b"/>
            <a:pathLst>
              <a:path w="11307378" h="5746008">
                <a:moveTo>
                  <a:pt x="11270997" y="0"/>
                </a:moveTo>
                <a:lnTo>
                  <a:pt x="11307378" y="5746008"/>
                </a:lnTo>
                <a:lnTo>
                  <a:pt x="1" y="574313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2" name="Title 1"/>
          <p:cNvSpPr>
            <a:spLocks noGrp="1"/>
          </p:cNvSpPr>
          <p:nvPr>
            <p:ph type="ctrTitle"/>
          </p:nvPr>
        </p:nvSpPr>
        <p:spPr>
          <a:xfrm rot="21420000">
            <a:off x="451416" y="668338"/>
            <a:ext cx="7533524" cy="2766528"/>
          </a:xfrm>
        </p:spPr>
        <p:txBody>
          <a:bodyPr anchor="b">
            <a:normAutofit/>
          </a:bodyPr>
          <a:lstStyle>
            <a:lvl1pPr algn="r">
              <a:defRPr sz="7200"/>
            </a:lvl1pPr>
          </a:lstStyle>
          <a:p>
            <a:r>
              <a:rPr lang="en-US"/>
              <a:t>Click to edit Master title style</a:t>
            </a:r>
            <a:endParaRPr lang="en-US" dirty="0"/>
          </a:p>
        </p:txBody>
      </p:sp>
      <p:sp>
        <p:nvSpPr>
          <p:cNvPr id="3" name="Subtitle 2"/>
          <p:cNvSpPr>
            <a:spLocks noGrp="1"/>
          </p:cNvSpPr>
          <p:nvPr>
            <p:ph type="subTitle" idx="1"/>
          </p:nvPr>
        </p:nvSpPr>
        <p:spPr>
          <a:xfrm rot="21420000">
            <a:off x="554462" y="3446830"/>
            <a:ext cx="7512060" cy="550333"/>
          </a:xfrm>
        </p:spPr>
        <p:txBody>
          <a:bodyPr anchor="t">
            <a:noAutofit/>
          </a:bodyPr>
          <a:lstStyle>
            <a:lvl1pPr marL="0" indent="0" algn="r">
              <a:buNone/>
              <a:defRPr sz="24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rot="21420000">
            <a:off x="3669071" y="4714242"/>
            <a:ext cx="4607740" cy="942356"/>
          </a:xfrm>
        </p:spPr>
        <p:txBody>
          <a:bodyPr/>
          <a:lstStyle>
            <a:lvl1pPr algn="ctr">
              <a:defRPr sz="4200">
                <a:solidFill>
                  <a:schemeClr val="accent1">
                    <a:lumMod val="50000"/>
                  </a:schemeClr>
                </a:solidFill>
              </a:defRPr>
            </a:lvl1pPr>
          </a:lstStyle>
          <a:p>
            <a:fld id="{E675AE34-268C-484E-B307-AFB9A1D18640}" type="datetimeFigureOut">
              <a:rPr lang="en-GB" smtClean="0"/>
              <a:pPr/>
              <a:t>15/01/2018</a:t>
            </a:fld>
            <a:endParaRPr lang="en-GB"/>
          </a:p>
        </p:txBody>
      </p:sp>
      <p:sp>
        <p:nvSpPr>
          <p:cNvPr id="5" name="Footer Placeholder 4"/>
          <p:cNvSpPr>
            <a:spLocks noGrp="1"/>
          </p:cNvSpPr>
          <p:nvPr>
            <p:ph type="ftr" sz="quarter" idx="11"/>
          </p:nvPr>
        </p:nvSpPr>
        <p:spPr>
          <a:xfrm rot="21420000">
            <a:off x="-12134" y="4954635"/>
            <a:ext cx="2987069" cy="918361"/>
          </a:xfrm>
        </p:spPr>
        <p:txBody>
          <a:bodyPr vert="horz" lIns="91440" tIns="45720" rIns="91440" bIns="45720" rtlCol="0" anchor="ctr"/>
          <a:lstStyle>
            <a:lvl1pPr algn="r">
              <a:defRPr lang="en-US" sz="4200" dirty="0"/>
            </a:lvl1pPr>
          </a:lstStyle>
          <a:p>
            <a:endParaRPr lang="en-GB"/>
          </a:p>
        </p:txBody>
      </p:sp>
      <p:sp>
        <p:nvSpPr>
          <p:cNvPr id="6" name="Slide Number Placeholder 5"/>
          <p:cNvSpPr>
            <a:spLocks noGrp="1"/>
          </p:cNvSpPr>
          <p:nvPr>
            <p:ph type="sldNum" sz="quarter" idx="12"/>
          </p:nvPr>
        </p:nvSpPr>
        <p:spPr>
          <a:xfrm rot="21420000">
            <a:off x="7401518" y="3819948"/>
            <a:ext cx="680390" cy="498470"/>
          </a:xfrm>
        </p:spPr>
        <p:txBody>
          <a:bodyPr/>
          <a:lstStyle>
            <a:lvl1pPr>
              <a:defRPr sz="2400">
                <a:solidFill>
                  <a:schemeClr val="tx1">
                    <a:lumMod val="75000"/>
                    <a:lumOff val="25000"/>
                  </a:schemeClr>
                </a:solidFill>
              </a:defRPr>
            </a:lvl1pPr>
          </a:lstStyle>
          <a:p>
            <a:fld id="{0FF8EB87-CE52-4A48-8CD2-08447419ADD7}" type="slidenum">
              <a:rPr lang="en-GB" smtClean="0"/>
              <a:pPr/>
              <a:t>‹#›</a:t>
            </a:fld>
            <a:endParaRPr lang="en-GB"/>
          </a:p>
        </p:txBody>
      </p:sp>
      <p:sp>
        <p:nvSpPr>
          <p:cNvPr id="33" name="5-Point Star 32"/>
          <p:cNvSpPr/>
          <p:nvPr/>
        </p:nvSpPr>
        <p:spPr>
          <a:xfrm rot="21420000">
            <a:off x="3121951" y="5057183"/>
            <a:ext cx="515386" cy="515386"/>
          </a:xfrm>
          <a:prstGeom prst="star5">
            <a:avLst>
              <a:gd name="adj" fmla="val 26693"/>
              <a:gd name="hf" fmla="val 105146"/>
              <a:gd name="vf" fmla="val 110557"/>
            </a:avLst>
          </a:prstGeom>
          <a:solidFill>
            <a:schemeClr val="tx1">
              <a:alpha val="40000"/>
            </a:schemeClr>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5915370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514351" y="2063396"/>
            <a:ext cx="7796030" cy="331118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675AE34-268C-484E-B307-AFB9A1D18640}" type="datetimeFigureOut">
              <a:rPr lang="en-GB" smtClean="0"/>
              <a:pPr/>
              <a:t>15/01/2018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FF8EB87-CE52-4A48-8CD2-08447419ADD7}" type="slidenum">
              <a:rPr lang="en-GB" smtClean="0"/>
              <a:pPr/>
              <a:t>‹#›</a:t>
            </a:fld>
            <a:endParaRPr lang="en-GB"/>
          </a:p>
        </p:txBody>
      </p:sp>
    </p:spTree>
    <p:extLst>
      <p:ext uri="{BB962C8B-B14F-4D97-AF65-F5344CB8AC3E}">
        <p14:creationId xmlns:p14="http://schemas.microsoft.com/office/powerpoint/2010/main" val="39207683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14351" y="685801"/>
            <a:ext cx="7796030" cy="3193487"/>
          </a:xfrm>
        </p:spPr>
        <p:txBody>
          <a:bodyPr anchor="b">
            <a:normAutofit/>
          </a:bodyPr>
          <a:lstStyle>
            <a:lvl1pPr algn="l">
              <a:defRPr sz="5400"/>
            </a:lvl1pPr>
          </a:lstStyle>
          <a:p>
            <a:r>
              <a:rPr lang="en-US"/>
              <a:t>Click to edit Master title style</a:t>
            </a:r>
            <a:endParaRPr lang="en-US" dirty="0"/>
          </a:p>
        </p:txBody>
      </p:sp>
      <p:sp>
        <p:nvSpPr>
          <p:cNvPr id="3" name="Text Placeholder 2"/>
          <p:cNvSpPr>
            <a:spLocks noGrp="1"/>
          </p:cNvSpPr>
          <p:nvPr>
            <p:ph type="body" idx="1"/>
          </p:nvPr>
        </p:nvSpPr>
        <p:spPr>
          <a:xfrm>
            <a:off x="514351" y="3742267"/>
            <a:ext cx="7796030" cy="1639614"/>
          </a:xfrm>
        </p:spPr>
        <p:txBody>
          <a:bodyPr anchor="t">
            <a:normAutofit/>
          </a:bodyPr>
          <a:lstStyle>
            <a:lvl1pPr marL="0" indent="0" algn="l">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675AE34-268C-484E-B307-AFB9A1D18640}" type="datetimeFigureOut">
              <a:rPr lang="en-GB" smtClean="0"/>
              <a:pPr/>
              <a:t>15/01/2018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FF8EB87-CE52-4A48-8CD2-08447419ADD7}" type="slidenum">
              <a:rPr lang="en-GB" smtClean="0"/>
              <a:pPr/>
              <a:t>‹#›</a:t>
            </a:fld>
            <a:endParaRPr lang="en-GB"/>
          </a:p>
        </p:txBody>
      </p:sp>
    </p:spTree>
    <p:extLst>
      <p:ext uri="{BB962C8B-B14F-4D97-AF65-F5344CB8AC3E}">
        <p14:creationId xmlns:p14="http://schemas.microsoft.com/office/powerpoint/2010/main" val="29496550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14" name="Title 1"/>
          <p:cNvSpPr>
            <a:spLocks noGrp="1"/>
          </p:cNvSpPr>
          <p:nvPr>
            <p:ph type="title"/>
          </p:nvPr>
        </p:nvSpPr>
        <p:spPr>
          <a:xfrm>
            <a:off x="514351" y="685800"/>
            <a:ext cx="7797662" cy="1158140"/>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514350" y="2063396"/>
            <a:ext cx="3816536" cy="3311189"/>
          </a:xfrm>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4495478" y="2063396"/>
            <a:ext cx="3814904" cy="3311189"/>
          </a:xfrm>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675AE34-268C-484E-B307-AFB9A1D18640}" type="datetimeFigureOut">
              <a:rPr lang="en-GB" smtClean="0"/>
              <a:pPr/>
              <a:t>15/01/2018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FF8EB87-CE52-4A48-8CD2-08447419ADD7}" type="slidenum">
              <a:rPr lang="en-GB" smtClean="0"/>
              <a:pPr/>
              <a:t>‹#›</a:t>
            </a:fld>
            <a:endParaRPr lang="en-GB"/>
          </a:p>
        </p:txBody>
      </p:sp>
    </p:spTree>
    <p:extLst>
      <p:ext uri="{BB962C8B-B14F-4D97-AF65-F5344CB8AC3E}">
        <p14:creationId xmlns:p14="http://schemas.microsoft.com/office/powerpoint/2010/main" val="185213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4" name="Title 1"/>
          <p:cNvSpPr>
            <a:spLocks noGrp="1"/>
          </p:cNvSpPr>
          <p:nvPr>
            <p:ph type="title"/>
          </p:nvPr>
        </p:nvSpPr>
        <p:spPr>
          <a:xfrm>
            <a:off x="514351" y="685800"/>
            <a:ext cx="7796030" cy="1158140"/>
          </a:xfrm>
        </p:spPr>
        <p:txBody>
          <a:bodyPr/>
          <a:lstStyle/>
          <a:p>
            <a:r>
              <a:rPr lang="en-US"/>
              <a:t>Click to edit Master title style</a:t>
            </a:r>
            <a:endParaRPr lang="en-US" dirty="0"/>
          </a:p>
        </p:txBody>
      </p:sp>
      <p:sp>
        <p:nvSpPr>
          <p:cNvPr id="3" name="Text Placeholder 2"/>
          <p:cNvSpPr>
            <a:spLocks noGrp="1"/>
          </p:cNvSpPr>
          <p:nvPr>
            <p:ph type="body" idx="1"/>
          </p:nvPr>
        </p:nvSpPr>
        <p:spPr>
          <a:xfrm>
            <a:off x="739569" y="2063396"/>
            <a:ext cx="3591317" cy="679994"/>
          </a:xfrm>
        </p:spPr>
        <p:txBody>
          <a:bodyPr anchor="b">
            <a:noAutofit/>
          </a:bodyPr>
          <a:lstStyle>
            <a:lvl1pPr marL="0" indent="0">
              <a:lnSpc>
                <a:spcPct val="90000"/>
              </a:lnSpc>
              <a:buNone/>
              <a:defRPr sz="26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Content Placeholder 3"/>
          <p:cNvSpPr>
            <a:spLocks noGrp="1"/>
          </p:cNvSpPr>
          <p:nvPr>
            <p:ph sz="quarter" idx="13"/>
          </p:nvPr>
        </p:nvSpPr>
        <p:spPr>
          <a:xfrm>
            <a:off x="514352" y="2861733"/>
            <a:ext cx="3816534" cy="2512852"/>
          </a:xfrm>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715340" y="2063396"/>
            <a:ext cx="3596671" cy="679994"/>
          </a:xfrm>
        </p:spPr>
        <p:txBody>
          <a:bodyPr anchor="b">
            <a:noAutofit/>
          </a:bodyPr>
          <a:lstStyle>
            <a:lvl1pPr marL="0" indent="0">
              <a:lnSpc>
                <a:spcPct val="90000"/>
              </a:lnSpc>
              <a:buNone/>
              <a:defRPr sz="26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3" name="Content Placeholder 5"/>
          <p:cNvSpPr>
            <a:spLocks noGrp="1"/>
          </p:cNvSpPr>
          <p:nvPr>
            <p:ph sz="quarter" idx="14"/>
          </p:nvPr>
        </p:nvSpPr>
        <p:spPr>
          <a:xfrm>
            <a:off x="4495477" y="2861733"/>
            <a:ext cx="3816535" cy="2512852"/>
          </a:xfrm>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675AE34-268C-484E-B307-AFB9A1D18640}" type="datetimeFigureOut">
              <a:rPr lang="en-GB" smtClean="0"/>
              <a:pPr/>
              <a:t>15/01/2018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FF8EB87-CE52-4A48-8CD2-08447419ADD7}" type="slidenum">
              <a:rPr lang="en-GB" smtClean="0"/>
              <a:pPr/>
              <a:t>‹#›</a:t>
            </a:fld>
            <a:endParaRPr lang="en-GB"/>
          </a:p>
        </p:txBody>
      </p:sp>
    </p:spTree>
    <p:extLst>
      <p:ext uri="{BB962C8B-B14F-4D97-AF65-F5344CB8AC3E}">
        <p14:creationId xmlns:p14="http://schemas.microsoft.com/office/powerpoint/2010/main" val="34523141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675AE34-268C-484E-B307-AFB9A1D18640}" type="datetimeFigureOut">
              <a:rPr lang="en-GB" smtClean="0"/>
              <a:pPr/>
              <a:t>15/01/2018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FF8EB87-CE52-4A48-8CD2-08447419ADD7}" type="slidenum">
              <a:rPr lang="en-GB" smtClean="0"/>
              <a:pPr/>
              <a:t>‹#›</a:t>
            </a:fld>
            <a:endParaRPr lang="en-GB"/>
          </a:p>
        </p:txBody>
      </p:sp>
    </p:spTree>
    <p:extLst>
      <p:ext uri="{BB962C8B-B14F-4D97-AF65-F5344CB8AC3E}">
        <p14:creationId xmlns:p14="http://schemas.microsoft.com/office/powerpoint/2010/main" val="4342550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675AE34-268C-484E-B307-AFB9A1D18640}" type="datetimeFigureOut">
              <a:rPr lang="en-GB" smtClean="0"/>
              <a:pPr/>
              <a:t>15/01/2018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FF8EB87-CE52-4A48-8CD2-08447419ADD7}" type="slidenum">
              <a:rPr lang="en-GB" smtClean="0"/>
              <a:pPr/>
              <a:t>‹#›</a:t>
            </a:fld>
            <a:endParaRPr lang="en-GB"/>
          </a:p>
        </p:txBody>
      </p:sp>
    </p:spTree>
    <p:extLst>
      <p:ext uri="{BB962C8B-B14F-4D97-AF65-F5344CB8AC3E}">
        <p14:creationId xmlns:p14="http://schemas.microsoft.com/office/powerpoint/2010/main" val="17633955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20232" y="685800"/>
            <a:ext cx="3095145" cy="2023252"/>
          </a:xfrm>
        </p:spPr>
        <p:txBody>
          <a:bodyPr anchor="b">
            <a:normAutofit/>
          </a:bodyPr>
          <a:lstStyle>
            <a:lvl1pPr algn="ctr">
              <a:defRPr sz="3600"/>
            </a:lvl1pPr>
          </a:lstStyle>
          <a:p>
            <a:r>
              <a:rPr lang="en-US"/>
              <a:t>Click to edit Master title style</a:t>
            </a:r>
            <a:endParaRPr lang="en-US" dirty="0"/>
          </a:p>
        </p:txBody>
      </p:sp>
      <p:sp>
        <p:nvSpPr>
          <p:cNvPr id="10" name="Content Placeholder 2"/>
          <p:cNvSpPr>
            <a:spLocks noGrp="1"/>
          </p:cNvSpPr>
          <p:nvPr>
            <p:ph sz="quarter" idx="13"/>
          </p:nvPr>
        </p:nvSpPr>
        <p:spPr>
          <a:xfrm>
            <a:off x="3784600" y="685801"/>
            <a:ext cx="4525781" cy="468878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20232" y="2709053"/>
            <a:ext cx="3095146" cy="2665533"/>
          </a:xfrm>
        </p:spPr>
        <p:txBody>
          <a:bodyPr anchor="t">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E675AE34-268C-484E-B307-AFB9A1D18640}" type="datetimeFigureOut">
              <a:rPr lang="en-GB" smtClean="0"/>
              <a:pPr/>
              <a:t>15/01/2018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FF8EB87-CE52-4A48-8CD2-08447419ADD7}" type="slidenum">
              <a:rPr lang="en-GB" smtClean="0"/>
              <a:pPr/>
              <a:t>‹#›</a:t>
            </a:fld>
            <a:endParaRPr lang="en-GB"/>
          </a:p>
        </p:txBody>
      </p:sp>
    </p:spTree>
    <p:extLst>
      <p:ext uri="{BB962C8B-B14F-4D97-AF65-F5344CB8AC3E}">
        <p14:creationId xmlns:p14="http://schemas.microsoft.com/office/powerpoint/2010/main" val="16790955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14351" y="685800"/>
            <a:ext cx="4408172" cy="2023252"/>
          </a:xfrm>
        </p:spPr>
        <p:txBody>
          <a:bodyPr anchor="b">
            <a:normAutofit/>
          </a:bodyPr>
          <a:lstStyle>
            <a:lvl1pPr algn="ct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47740" y="1"/>
            <a:ext cx="3162641" cy="5071533"/>
          </a:xfrm>
          <a:ln w="57150" cmpd="thinThick">
            <a:solidFill>
              <a:schemeClr val="bg1">
                <a:lumMod val="50000"/>
              </a:schemeClr>
            </a:solidFill>
            <a:miter lim="800000"/>
          </a:ln>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514351" y="2709053"/>
            <a:ext cx="4408171" cy="2362481"/>
          </a:xfrm>
        </p:spPr>
        <p:txBody>
          <a:bodyPr anchor="t">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E675AE34-268C-484E-B307-AFB9A1D18640}" type="datetimeFigureOut">
              <a:rPr lang="en-GB" smtClean="0"/>
              <a:pPr/>
              <a:t>15/01/2018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FF8EB87-CE52-4A48-8CD2-08447419ADD7}" type="slidenum">
              <a:rPr lang="en-GB" smtClean="0"/>
              <a:pPr/>
              <a:t>‹#›</a:t>
            </a:fld>
            <a:endParaRPr lang="en-GB"/>
          </a:p>
        </p:txBody>
      </p:sp>
    </p:spTree>
    <p:extLst>
      <p:ext uri="{BB962C8B-B14F-4D97-AF65-F5344CB8AC3E}">
        <p14:creationId xmlns:p14="http://schemas.microsoft.com/office/powerpoint/2010/main" val="41942123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14350" y="4106333"/>
            <a:ext cx="7796031" cy="58884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4351" y="685800"/>
            <a:ext cx="7794385" cy="3194903"/>
          </a:xfrm>
          <a:ln w="57150" cmpd="thinThick">
            <a:solidFill>
              <a:schemeClr val="bg1">
                <a:lumMod val="50000"/>
              </a:schemeClr>
            </a:solidFill>
            <a:miter lim="800000"/>
          </a:ln>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514335" y="4702923"/>
            <a:ext cx="7796046" cy="682472"/>
          </a:xfrm>
        </p:spPr>
        <p:txBody>
          <a:bodyPr anchor="t"/>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E675AE34-268C-484E-B307-AFB9A1D18640}" type="datetimeFigureOut">
              <a:rPr lang="en-GB" smtClean="0"/>
              <a:pPr/>
              <a:t>15/01/2018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FF8EB87-CE52-4A48-8CD2-08447419ADD7}" type="slidenum">
              <a:rPr lang="en-GB" smtClean="0"/>
              <a:pPr/>
              <a:t>‹#›</a:t>
            </a:fld>
            <a:endParaRPr lang="en-GB"/>
          </a:p>
        </p:txBody>
      </p:sp>
    </p:spTree>
    <p:extLst>
      <p:ext uri="{BB962C8B-B14F-4D97-AF65-F5344CB8AC3E}">
        <p14:creationId xmlns:p14="http://schemas.microsoft.com/office/powerpoint/2010/main" val="13220080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514351" y="685801"/>
            <a:ext cx="7797677" cy="3194903"/>
          </a:xfrm>
        </p:spPr>
        <p:txBody>
          <a:bodyPr anchor="ctr">
            <a:normAutofit/>
          </a:bodyPr>
          <a:lstStyle>
            <a:lvl1pPr algn="ctr">
              <a:defRPr sz="4800"/>
            </a:lvl1pPr>
          </a:lstStyle>
          <a:p>
            <a:r>
              <a:rPr lang="en-US"/>
              <a:t>Click to edit Master title style</a:t>
            </a:r>
            <a:endParaRPr lang="en-US" dirty="0"/>
          </a:p>
        </p:txBody>
      </p:sp>
      <p:sp>
        <p:nvSpPr>
          <p:cNvPr id="4" name="Text Placeholder 3"/>
          <p:cNvSpPr>
            <a:spLocks noGrp="1"/>
          </p:cNvSpPr>
          <p:nvPr>
            <p:ph type="body" sz="half" idx="2"/>
          </p:nvPr>
        </p:nvSpPr>
        <p:spPr>
          <a:xfrm>
            <a:off x="514335" y="4106333"/>
            <a:ext cx="7796047" cy="1273606"/>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E675AE34-268C-484E-B307-AFB9A1D18640}" type="datetimeFigureOut">
              <a:rPr lang="en-GB" smtClean="0"/>
              <a:pPr/>
              <a:t>15/01/2018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FF8EB87-CE52-4A48-8CD2-08447419ADD7}" type="slidenum">
              <a:rPr lang="en-GB" smtClean="0"/>
              <a:pPr/>
              <a:t>‹#›</a:t>
            </a:fld>
            <a:endParaRPr lang="en-GB"/>
          </a:p>
        </p:txBody>
      </p:sp>
    </p:spTree>
    <p:extLst>
      <p:ext uri="{BB962C8B-B14F-4D97-AF65-F5344CB8AC3E}">
        <p14:creationId xmlns:p14="http://schemas.microsoft.com/office/powerpoint/2010/main" val="368237935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1299" y="685800"/>
            <a:ext cx="7143765" cy="2916704"/>
          </a:xfrm>
        </p:spPr>
        <p:txBody>
          <a:bodyPr anchor="ctr">
            <a:normAutofit/>
          </a:bodyPr>
          <a:lstStyle>
            <a:lvl1pPr algn="ctr">
              <a:defRPr sz="4800"/>
            </a:lvl1pPr>
          </a:lstStyle>
          <a:p>
            <a:r>
              <a:rPr lang="en-US"/>
              <a:t>Click to edit Master title style</a:t>
            </a:r>
            <a:endParaRPr lang="en-US" dirty="0"/>
          </a:p>
        </p:txBody>
      </p:sp>
      <p:sp>
        <p:nvSpPr>
          <p:cNvPr id="12" name="Text Placeholder 3"/>
          <p:cNvSpPr>
            <a:spLocks noGrp="1"/>
          </p:cNvSpPr>
          <p:nvPr>
            <p:ph type="body" sz="half" idx="13"/>
          </p:nvPr>
        </p:nvSpPr>
        <p:spPr>
          <a:xfrm>
            <a:off x="1162698" y="3610032"/>
            <a:ext cx="6500967" cy="377768"/>
          </a:xfrm>
        </p:spPr>
        <p:txBody>
          <a:bodyPr anchor="t">
            <a:normAutofit/>
          </a:bodyPr>
          <a:lstStyle>
            <a:lvl1pPr marL="0" indent="0" algn="r">
              <a:buNone/>
              <a:defRPr sz="1400">
                <a:solidFill>
                  <a:schemeClr val="tx1">
                    <a:lumMod val="50000"/>
                    <a:lumOff val="50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514351" y="4106334"/>
            <a:ext cx="7797662" cy="1268252"/>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E675AE34-268C-484E-B307-AFB9A1D18640}" type="datetimeFigureOut">
              <a:rPr lang="en-GB" smtClean="0"/>
              <a:pPr/>
              <a:t>15/01/2018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FF8EB87-CE52-4A48-8CD2-08447419ADD7}" type="slidenum">
              <a:rPr lang="en-GB" smtClean="0"/>
              <a:pPr/>
              <a:t>‹#›</a:t>
            </a:fld>
            <a:endParaRPr lang="en-GB"/>
          </a:p>
        </p:txBody>
      </p:sp>
      <p:sp>
        <p:nvSpPr>
          <p:cNvPr id="10" name="TextBox 9"/>
          <p:cNvSpPr txBox="1"/>
          <p:nvPr/>
        </p:nvSpPr>
        <p:spPr>
          <a:xfrm>
            <a:off x="404280" y="887850"/>
            <a:ext cx="4572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1" name="TextBox 10"/>
          <p:cNvSpPr txBox="1"/>
          <p:nvPr/>
        </p:nvSpPr>
        <p:spPr>
          <a:xfrm>
            <a:off x="7897147" y="2906482"/>
            <a:ext cx="4572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36652409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514351" y="1723855"/>
            <a:ext cx="7796030" cy="2511835"/>
          </a:xfrm>
        </p:spPr>
        <p:txBody>
          <a:bodyPr anchor="b">
            <a:normAutofit/>
          </a:bodyPr>
          <a:lstStyle>
            <a:lvl1pPr algn="l">
              <a:defRPr sz="4800"/>
            </a:lvl1pPr>
          </a:lstStyle>
          <a:p>
            <a:r>
              <a:rPr lang="en-US"/>
              <a:t>Click to edit Master title style</a:t>
            </a:r>
            <a:endParaRPr lang="en-US" dirty="0"/>
          </a:p>
        </p:txBody>
      </p:sp>
      <p:sp>
        <p:nvSpPr>
          <p:cNvPr id="4" name="Text Placeholder 3"/>
          <p:cNvSpPr>
            <a:spLocks noGrp="1"/>
          </p:cNvSpPr>
          <p:nvPr>
            <p:ph type="body" sz="half" idx="2"/>
          </p:nvPr>
        </p:nvSpPr>
        <p:spPr>
          <a:xfrm>
            <a:off x="514351" y="4247468"/>
            <a:ext cx="7796030" cy="1140644"/>
          </a:xfrm>
        </p:spPr>
        <p:txBody>
          <a:bodyPr anchor="t">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E675AE34-268C-484E-B307-AFB9A1D18640}" type="datetimeFigureOut">
              <a:rPr lang="en-GB" smtClean="0"/>
              <a:pPr/>
              <a:t>15/01/2018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FF8EB87-CE52-4A48-8CD2-08447419ADD7}" type="slidenum">
              <a:rPr lang="en-GB" smtClean="0"/>
              <a:pPr/>
              <a:t>‹#›</a:t>
            </a:fld>
            <a:endParaRPr lang="en-GB"/>
          </a:p>
        </p:txBody>
      </p:sp>
    </p:spTree>
    <p:extLst>
      <p:ext uri="{BB962C8B-B14F-4D97-AF65-F5344CB8AC3E}">
        <p14:creationId xmlns:p14="http://schemas.microsoft.com/office/powerpoint/2010/main" val="184971220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514351" y="685801"/>
            <a:ext cx="7796030" cy="1151965"/>
          </a:xfrm>
        </p:spPr>
        <p:txBody>
          <a:bodyPr/>
          <a:lstStyle>
            <a:lvl1pPr algn="ctr">
              <a:defRPr/>
            </a:lvl1pPr>
          </a:lstStyle>
          <a:p>
            <a:r>
              <a:rPr lang="en-US"/>
              <a:t>Click to edit Master title style</a:t>
            </a:r>
            <a:endParaRPr lang="en-US" dirty="0"/>
          </a:p>
        </p:txBody>
      </p:sp>
      <p:sp>
        <p:nvSpPr>
          <p:cNvPr id="7" name="Text Placeholder 2"/>
          <p:cNvSpPr>
            <a:spLocks noGrp="1"/>
          </p:cNvSpPr>
          <p:nvPr>
            <p:ph type="body" idx="1"/>
          </p:nvPr>
        </p:nvSpPr>
        <p:spPr>
          <a:xfrm>
            <a:off x="514352" y="2063395"/>
            <a:ext cx="2482596"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514352" y="2639658"/>
            <a:ext cx="2482596"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3175967" y="2063395"/>
            <a:ext cx="2482596"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3175966" y="2639658"/>
            <a:ext cx="2482596"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5827785" y="2063395"/>
            <a:ext cx="2482596"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5827785" y="2639658"/>
            <a:ext cx="2482596"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E675AE34-268C-484E-B307-AFB9A1D18640}" type="datetimeFigureOut">
              <a:rPr lang="en-GB" smtClean="0"/>
              <a:pPr/>
              <a:t>15/01/2018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FF8EB87-CE52-4A48-8CD2-08447419ADD7}" type="slidenum">
              <a:rPr lang="en-GB" smtClean="0"/>
              <a:pPr/>
              <a:t>‹#›</a:t>
            </a:fld>
            <a:endParaRPr lang="en-GB"/>
          </a:p>
        </p:txBody>
      </p:sp>
    </p:spTree>
    <p:extLst>
      <p:ext uri="{BB962C8B-B14F-4D97-AF65-F5344CB8AC3E}">
        <p14:creationId xmlns:p14="http://schemas.microsoft.com/office/powerpoint/2010/main" val="162332191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514351" y="685801"/>
            <a:ext cx="7797662" cy="1151965"/>
          </a:xfrm>
        </p:spPr>
        <p:txBody>
          <a:bodyPr/>
          <a:lstStyle>
            <a:lvl1pPr algn="ctr">
              <a:defRPr/>
            </a:lvl1pPr>
          </a:lstStyle>
          <a:p>
            <a:r>
              <a:rPr lang="en-US"/>
              <a:t>Click to edit Master title style</a:t>
            </a:r>
            <a:endParaRPr lang="en-US" dirty="0"/>
          </a:p>
        </p:txBody>
      </p:sp>
      <p:sp>
        <p:nvSpPr>
          <p:cNvPr id="19" name="Text Placeholder 2"/>
          <p:cNvSpPr>
            <a:spLocks noGrp="1"/>
          </p:cNvSpPr>
          <p:nvPr>
            <p:ph type="body" idx="1"/>
          </p:nvPr>
        </p:nvSpPr>
        <p:spPr>
          <a:xfrm>
            <a:off x="518880" y="3813025"/>
            <a:ext cx="2482596"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514335" y="2063396"/>
            <a:ext cx="2482596" cy="1536725"/>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518880" y="4389288"/>
            <a:ext cx="2482596" cy="98529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3178058" y="3813025"/>
            <a:ext cx="2482596"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3176999" y="2063396"/>
            <a:ext cx="2482596" cy="1535237"/>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3176998" y="4389286"/>
            <a:ext cx="2483655" cy="98530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5826708" y="3813025"/>
            <a:ext cx="2482596"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5826614" y="2063394"/>
            <a:ext cx="2482596" cy="1537196"/>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5826614" y="4389284"/>
            <a:ext cx="2482596" cy="985302"/>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E675AE34-268C-484E-B307-AFB9A1D18640}" type="datetimeFigureOut">
              <a:rPr lang="en-GB" smtClean="0"/>
              <a:pPr/>
              <a:t>15/01/2018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FF8EB87-CE52-4A48-8CD2-08447419ADD7}" type="slidenum">
              <a:rPr lang="en-GB" smtClean="0"/>
              <a:pPr/>
              <a:t>‹#›</a:t>
            </a:fld>
            <a:endParaRPr lang="en-GB"/>
          </a:p>
        </p:txBody>
      </p:sp>
    </p:spTree>
    <p:extLst>
      <p:ext uri="{BB962C8B-B14F-4D97-AF65-F5344CB8AC3E}">
        <p14:creationId xmlns:p14="http://schemas.microsoft.com/office/powerpoint/2010/main" val="188051408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r">
              <a:defRPr/>
            </a:lvl1p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514351" y="2063396"/>
            <a:ext cx="7796030" cy="3311190"/>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675AE34-268C-484E-B307-AFB9A1D18640}" type="datetimeFigureOut">
              <a:rPr lang="en-GB" smtClean="0"/>
              <a:pPr/>
              <a:t>15/01/2018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FF8EB87-CE52-4A48-8CD2-08447419ADD7}" type="slidenum">
              <a:rPr lang="en-GB" smtClean="0"/>
              <a:pPr/>
              <a:t>‹#›</a:t>
            </a:fld>
            <a:endParaRPr lang="en-GB"/>
          </a:p>
        </p:txBody>
      </p:sp>
    </p:spTree>
    <p:extLst>
      <p:ext uri="{BB962C8B-B14F-4D97-AF65-F5344CB8AC3E}">
        <p14:creationId xmlns:p14="http://schemas.microsoft.com/office/powerpoint/2010/main" val="53898444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11896" y="685801"/>
            <a:ext cx="1698485" cy="4688785"/>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514351" y="685801"/>
            <a:ext cx="5928323" cy="4688785"/>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675AE34-268C-484E-B307-AFB9A1D18640}" type="datetimeFigureOut">
              <a:rPr lang="en-GB" smtClean="0"/>
              <a:pPr/>
              <a:t>15/01/2018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FF8EB87-CE52-4A48-8CD2-08447419ADD7}" type="slidenum">
              <a:rPr lang="en-GB" smtClean="0"/>
              <a:pPr/>
              <a:t>‹#›</a:t>
            </a:fld>
            <a:endParaRPr lang="en-GB"/>
          </a:p>
        </p:txBody>
      </p:sp>
    </p:spTree>
    <p:extLst>
      <p:ext uri="{BB962C8B-B14F-4D97-AF65-F5344CB8AC3E}">
        <p14:creationId xmlns:p14="http://schemas.microsoft.com/office/powerpoint/2010/main" val="26101806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jp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8" name="Picture 7" descr="Brickwork-SD-R1acrop.jp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grpSp>
        <p:nvGrpSpPr>
          <p:cNvPr id="10" name="Group 9"/>
          <p:cNvGrpSpPr/>
          <p:nvPr/>
        </p:nvGrpSpPr>
        <p:grpSpPr>
          <a:xfrm>
            <a:off x="-19048" y="1"/>
            <a:ext cx="9004013" cy="6644081"/>
            <a:chOff x="-25397" y="0"/>
            <a:chExt cx="12005350" cy="6644081"/>
          </a:xfrm>
        </p:grpSpPr>
        <p:sp useBgFill="1">
          <p:nvSpPr>
            <p:cNvPr id="11" name="Rectangle 10"/>
            <p:cNvSpPr/>
            <p:nvPr/>
          </p:nvSpPr>
          <p:spPr>
            <a:xfrm>
              <a:off x="1" y="0"/>
              <a:ext cx="11979952"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sp>
        <p:sp>
          <p:nvSpPr>
            <p:cNvPr id="13" name="Rectangle 12"/>
            <p:cNvSpPr/>
            <p:nvPr/>
          </p:nvSpPr>
          <p:spPr>
            <a:xfrm>
              <a:off x="1" y="5600215"/>
              <a:ext cx="11706512" cy="780581"/>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25397" y="0"/>
              <a:ext cx="11773291"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grpSp>
      <p:sp>
        <p:nvSpPr>
          <p:cNvPr id="2" name="Title Placeholder 1"/>
          <p:cNvSpPr>
            <a:spLocks noGrp="1"/>
          </p:cNvSpPr>
          <p:nvPr>
            <p:ph type="title"/>
          </p:nvPr>
        </p:nvSpPr>
        <p:spPr>
          <a:xfrm>
            <a:off x="514351" y="685801"/>
            <a:ext cx="7797662" cy="1151965"/>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514351" y="2063396"/>
            <a:ext cx="7797662" cy="3311189"/>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473562" y="5757334"/>
            <a:ext cx="2838450" cy="498470"/>
          </a:xfrm>
          <a:prstGeom prst="rect">
            <a:avLst/>
          </a:prstGeom>
        </p:spPr>
        <p:txBody>
          <a:bodyPr vert="horz" lIns="91440" tIns="45720" rIns="91440" bIns="45720" rtlCol="0" anchor="ctr"/>
          <a:lstStyle>
            <a:lvl1pPr algn="r">
              <a:defRPr sz="2800" cap="all" baseline="0">
                <a:solidFill>
                  <a:schemeClr val="accent1">
                    <a:lumMod val="50000"/>
                  </a:schemeClr>
                </a:solidFill>
              </a:defRPr>
            </a:lvl1pPr>
          </a:lstStyle>
          <a:p>
            <a:fld id="{E675AE34-268C-484E-B307-AFB9A1D18640}" type="datetimeFigureOut">
              <a:rPr lang="en-GB" smtClean="0"/>
              <a:pPr/>
              <a:t>15/01/2018</a:t>
            </a:fld>
            <a:endParaRPr lang="en-GB"/>
          </a:p>
        </p:txBody>
      </p:sp>
      <p:sp>
        <p:nvSpPr>
          <p:cNvPr id="5" name="Footer Placeholder 4"/>
          <p:cNvSpPr>
            <a:spLocks noGrp="1"/>
          </p:cNvSpPr>
          <p:nvPr>
            <p:ph type="ftr" sz="quarter" idx="3"/>
          </p:nvPr>
        </p:nvSpPr>
        <p:spPr>
          <a:xfrm>
            <a:off x="514351" y="5757334"/>
            <a:ext cx="4124789" cy="498470"/>
          </a:xfrm>
          <a:prstGeom prst="rect">
            <a:avLst/>
          </a:prstGeom>
        </p:spPr>
        <p:txBody>
          <a:bodyPr vert="horz" lIns="91440" tIns="45720" rIns="91440" bIns="45720" rtlCol="0" anchor="ctr"/>
          <a:lstStyle>
            <a:lvl1pPr algn="l">
              <a:defRPr sz="2800" cap="all" baseline="0">
                <a:solidFill>
                  <a:schemeClr val="accent1">
                    <a:lumMod val="50000"/>
                  </a:schemeClr>
                </a:solidFill>
              </a:defRPr>
            </a:lvl1pPr>
          </a:lstStyle>
          <a:p>
            <a:endParaRPr lang="en-GB"/>
          </a:p>
        </p:txBody>
      </p:sp>
      <p:sp>
        <p:nvSpPr>
          <p:cNvPr id="6" name="Slide Number Placeholder 5"/>
          <p:cNvSpPr>
            <a:spLocks noGrp="1"/>
          </p:cNvSpPr>
          <p:nvPr>
            <p:ph type="sldNum" sz="quarter" idx="4"/>
          </p:nvPr>
        </p:nvSpPr>
        <p:spPr>
          <a:xfrm>
            <a:off x="4715341" y="5757334"/>
            <a:ext cx="680390" cy="498470"/>
          </a:xfrm>
          <a:prstGeom prst="rect">
            <a:avLst/>
          </a:prstGeom>
        </p:spPr>
        <p:txBody>
          <a:bodyPr vert="horz" lIns="91440" tIns="45720" rIns="91440" bIns="45720" rtlCol="0" anchor="ctr"/>
          <a:lstStyle>
            <a:lvl1pPr algn="ctr">
              <a:defRPr sz="2800" cap="all" baseline="0">
                <a:solidFill>
                  <a:schemeClr val="accent1">
                    <a:lumMod val="50000"/>
                  </a:schemeClr>
                </a:solidFill>
              </a:defRPr>
            </a:lvl1pPr>
          </a:lstStyle>
          <a:p>
            <a:fld id="{0FF8EB87-CE52-4A48-8CD2-08447419ADD7}" type="slidenum">
              <a:rPr lang="en-GB" smtClean="0"/>
              <a:pPr/>
              <a:t>‹#›</a:t>
            </a:fld>
            <a:endParaRPr lang="en-GB"/>
          </a:p>
        </p:txBody>
      </p:sp>
    </p:spTree>
    <p:extLst>
      <p:ext uri="{BB962C8B-B14F-4D97-AF65-F5344CB8AC3E}">
        <p14:creationId xmlns:p14="http://schemas.microsoft.com/office/powerpoint/2010/main" val="342537224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914400" rtl="0" eaLnBrk="1" latinLnBrk="0" hangingPunct="1">
        <a:lnSpc>
          <a:spcPct val="90000"/>
        </a:lnSpc>
        <a:spcBef>
          <a:spcPct val="0"/>
        </a:spcBef>
        <a:buNone/>
        <a:defRPr sz="4400" kern="1200" cap="all" baseline="0">
          <a:solidFill>
            <a:schemeClr val="accent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60000"/>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4.jpeg"/><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4.jpeg"/><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9.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4.jpeg"/><Relationship Id="rId1" Type="http://schemas.openxmlformats.org/officeDocument/2006/relationships/slideLayout" Target="../slideLayouts/slideLayout2.xml"/><Relationship Id="rId4" Type="http://schemas.openxmlformats.org/officeDocument/2006/relationships/image" Target="../media/image10.jpeg"/></Relationships>
</file>

<file path=ppt/slides/_rels/slide10.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4.jpeg"/><Relationship Id="rId1" Type="http://schemas.openxmlformats.org/officeDocument/2006/relationships/slideLayout" Target="../slideLayouts/slideLayout2.xml"/><Relationship Id="rId4" Type="http://schemas.openxmlformats.org/officeDocument/2006/relationships/image" Target="../media/image12.jpeg"/></Relationships>
</file>

<file path=ppt/slides/_rels/slide13.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sz="4800" b="1" dirty="0">
                <a:latin typeface="Calibri" panose="020F0502020204030204" pitchFamily="34" charset="0"/>
              </a:rPr>
              <a:t>Exam Revision for SM&amp;S</a:t>
            </a:r>
          </a:p>
        </p:txBody>
      </p:sp>
      <p:sp>
        <p:nvSpPr>
          <p:cNvPr id="3" name="Subtitle 2"/>
          <p:cNvSpPr>
            <a:spLocks noGrp="1"/>
          </p:cNvSpPr>
          <p:nvPr>
            <p:ph type="subTitle" idx="1"/>
          </p:nvPr>
        </p:nvSpPr>
        <p:spPr/>
        <p:txBody>
          <a:bodyPr/>
          <a:lstStyle/>
          <a:p>
            <a:r>
              <a:rPr lang="en-GB" b="1" dirty="0">
                <a:solidFill>
                  <a:schemeClr val="tx1"/>
                </a:solidFill>
                <a:latin typeface="Calibri" panose="020F0502020204030204" pitchFamily="34" charset="0"/>
              </a:rPr>
              <a:t>Gareth hughes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0-#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10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188640"/>
            <a:ext cx="7797662" cy="1151965"/>
          </a:xfrm>
        </p:spPr>
        <p:txBody>
          <a:bodyPr>
            <a:normAutofit fontScale="90000"/>
          </a:bodyPr>
          <a:lstStyle/>
          <a:p>
            <a:r>
              <a:rPr lang="en-GB" b="1" dirty="0">
                <a:latin typeface="Calibri" panose="020F0502020204030204" pitchFamily="34" charset="0"/>
              </a:rPr>
              <a:t/>
            </a:r>
            <a:br>
              <a:rPr lang="en-GB" b="1" dirty="0">
                <a:latin typeface="Calibri" panose="020F0502020204030204" pitchFamily="34" charset="0"/>
              </a:rPr>
            </a:br>
            <a:r>
              <a:rPr lang="en-GB" b="1" dirty="0">
                <a:latin typeface="Calibri" panose="020F0502020204030204" pitchFamily="34" charset="0"/>
              </a:rPr>
              <a:t>Instructions to Students</a:t>
            </a:r>
            <a:br>
              <a:rPr lang="en-GB" b="1" dirty="0">
                <a:latin typeface="Calibri" panose="020F0502020204030204" pitchFamily="34" charset="0"/>
              </a:rPr>
            </a:br>
            <a:endParaRPr lang="en-GB" b="1" dirty="0">
              <a:latin typeface="Calibri" panose="020F0502020204030204" pitchFamily="34" charset="0"/>
            </a:endParaRPr>
          </a:p>
        </p:txBody>
      </p:sp>
      <p:sp>
        <p:nvSpPr>
          <p:cNvPr id="3" name="Content Placeholder 2"/>
          <p:cNvSpPr>
            <a:spLocks noGrp="1"/>
          </p:cNvSpPr>
          <p:nvPr>
            <p:ph sz="quarter" idx="13"/>
          </p:nvPr>
        </p:nvSpPr>
        <p:spPr>
          <a:xfrm>
            <a:off x="251520" y="1556792"/>
            <a:ext cx="7796030" cy="3311189"/>
          </a:xfrm>
        </p:spPr>
        <p:txBody>
          <a:bodyPr>
            <a:noAutofit/>
          </a:bodyPr>
          <a:lstStyle/>
          <a:p>
            <a:pPr marL="0" indent="0">
              <a:buNone/>
            </a:pPr>
            <a:endParaRPr lang="en-GB" sz="1400" b="1" dirty="0">
              <a:latin typeface="Calibri" panose="020F0502020204030204" pitchFamily="34" charset="0"/>
            </a:endParaRPr>
          </a:p>
          <a:p>
            <a:endParaRPr lang="en-GB" sz="1400" b="1" dirty="0">
              <a:latin typeface="Calibri" panose="020F0502020204030204" pitchFamily="34" charset="0"/>
            </a:endParaRPr>
          </a:p>
          <a:p>
            <a:r>
              <a:rPr lang="en-GB" sz="1800" b="1" dirty="0">
                <a:latin typeface="Calibri" panose="020F0502020204030204" pitchFamily="34" charset="0"/>
              </a:rPr>
              <a:t>Students </a:t>
            </a:r>
            <a:r>
              <a:rPr lang="en-GB" sz="1800" b="1" u="sng" dirty="0">
                <a:latin typeface="Calibri" panose="020F0502020204030204" pitchFamily="34" charset="0"/>
              </a:rPr>
              <a:t>must </a:t>
            </a:r>
            <a:r>
              <a:rPr lang="en-GB" sz="1800" b="1" dirty="0">
                <a:latin typeface="Calibri" panose="020F0502020204030204" pitchFamily="34" charset="0"/>
              </a:rPr>
              <a:t>answer the one compulsory question and any </a:t>
            </a:r>
            <a:r>
              <a:rPr lang="en-GB" sz="1800" b="1" u="sng" dirty="0">
                <a:latin typeface="Calibri" panose="020F0502020204030204" pitchFamily="34" charset="0"/>
              </a:rPr>
              <a:t>one </a:t>
            </a:r>
            <a:r>
              <a:rPr lang="en-GB" sz="1800" b="1" dirty="0">
                <a:latin typeface="Calibri" panose="020F0502020204030204" pitchFamily="34" charset="0"/>
              </a:rPr>
              <a:t>of the three option questions contained in the exam paper.  </a:t>
            </a:r>
          </a:p>
          <a:p>
            <a:r>
              <a:rPr lang="en-GB" sz="1800" b="1" dirty="0" smtClean="0">
                <a:latin typeface="Calibri" panose="020F0502020204030204" pitchFamily="34" charset="0"/>
              </a:rPr>
              <a:t>All </a:t>
            </a:r>
            <a:r>
              <a:rPr lang="en-GB" sz="1800" b="1" dirty="0">
                <a:latin typeface="Calibri" panose="020F0502020204030204" pitchFamily="34" charset="0"/>
              </a:rPr>
              <a:t>questions carry equal marks.</a:t>
            </a:r>
          </a:p>
          <a:p>
            <a:r>
              <a:rPr lang="en-GB" sz="1800" b="1" dirty="0" smtClean="0">
                <a:latin typeface="Calibri" panose="020F0502020204030204" pitchFamily="34" charset="0"/>
              </a:rPr>
              <a:t>Students </a:t>
            </a:r>
            <a:r>
              <a:rPr lang="en-GB" sz="1800" b="1" dirty="0">
                <a:latin typeface="Calibri" panose="020F0502020204030204" pitchFamily="34" charset="0"/>
              </a:rPr>
              <a:t>are allowed to take into the exam two word processed sides of A4 note paper (These do not have to be handed in with the exam booklets at the end of the exam</a:t>
            </a:r>
            <a:r>
              <a:rPr lang="en-GB" sz="1800" b="1" dirty="0" smtClean="0">
                <a:latin typeface="Calibri" panose="020F0502020204030204" pitchFamily="34" charset="0"/>
              </a:rPr>
              <a:t>).</a:t>
            </a:r>
          </a:p>
          <a:p>
            <a:r>
              <a:rPr lang="en-GB" sz="1800" b="1" dirty="0">
                <a:latin typeface="Calibri" panose="020F0502020204030204" pitchFamily="34" charset="0"/>
              </a:rPr>
              <a:t> </a:t>
            </a:r>
            <a:r>
              <a:rPr lang="en-GB" sz="1800" b="1" dirty="0" smtClean="0">
                <a:latin typeface="Calibri" panose="020F0502020204030204" pitchFamily="34" charset="0"/>
              </a:rPr>
              <a:t>The </a:t>
            </a:r>
            <a:r>
              <a:rPr lang="en-GB" sz="1800" b="1" dirty="0">
                <a:latin typeface="Calibri" panose="020F0502020204030204" pitchFamily="34" charset="0"/>
              </a:rPr>
              <a:t>case study for this exam is pre-released.  A clean copy of the case study is provided with the exam paper.  Any versions received previously, whether annotated or clean, cannot be used during the exam.</a:t>
            </a:r>
          </a:p>
          <a:p>
            <a:pPr>
              <a:buNone/>
            </a:pPr>
            <a:endParaRPr lang="en-GB" sz="800" b="1" dirty="0">
              <a:latin typeface="Calibri" panose="020F0502020204030204" pitchFamily="34" charset="0"/>
            </a:endParaRPr>
          </a:p>
          <a:p>
            <a:endParaRPr lang="en-GB" sz="800" b="1" dirty="0">
              <a:latin typeface="Calibri" panose="020F050202020403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0-#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10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10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100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26" dur="100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1000" fill="hold"/>
                                        <p:tgtEl>
                                          <p:spTgt spid="3">
                                            <p:txEl>
                                              <p:pRg st="5" end="5"/>
                                            </p:txEl>
                                          </p:spTgt>
                                        </p:tgtEl>
                                        <p:attrNameLst>
                                          <p:attrName>ppt_x</p:attrName>
                                        </p:attrNameLst>
                                      </p:cBhvr>
                                      <p:tavLst>
                                        <p:tav tm="0">
                                          <p:val>
                                            <p:strVal val="0-#ppt_w/2"/>
                                          </p:val>
                                        </p:tav>
                                        <p:tav tm="100000">
                                          <p:val>
                                            <p:strVal val="#ppt_x"/>
                                          </p:val>
                                        </p:tav>
                                      </p:tavLst>
                                    </p:anim>
                                    <p:anim calcmode="lin" valueType="num">
                                      <p:cBhvr additive="base">
                                        <p:cTn id="32" dur="1000" fill="hold"/>
                                        <p:tgtEl>
                                          <p:spTgt spid="3">
                                            <p:txEl>
                                              <p:pRg st="5" end="5"/>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260648"/>
            <a:ext cx="7797662" cy="1151965"/>
          </a:xfrm>
        </p:spPr>
        <p:txBody>
          <a:bodyPr>
            <a:noAutofit/>
          </a:bodyPr>
          <a:lstStyle/>
          <a:p>
            <a:r>
              <a:rPr lang="en-GB" sz="3600" b="1" dirty="0">
                <a:latin typeface="Calibri" panose="020F0502020204030204" pitchFamily="34" charset="0"/>
              </a:rPr>
              <a:t>A few pointers for answering questions on the exam papers</a:t>
            </a:r>
          </a:p>
        </p:txBody>
      </p:sp>
      <p:sp>
        <p:nvSpPr>
          <p:cNvPr id="3" name="Content Placeholder 2"/>
          <p:cNvSpPr>
            <a:spLocks noGrp="1"/>
          </p:cNvSpPr>
          <p:nvPr>
            <p:ph sz="quarter" idx="13"/>
          </p:nvPr>
        </p:nvSpPr>
        <p:spPr>
          <a:xfrm>
            <a:off x="395536" y="1638243"/>
            <a:ext cx="7796030" cy="3311189"/>
          </a:xfrm>
        </p:spPr>
        <p:txBody>
          <a:bodyPr>
            <a:normAutofit fontScale="62500" lnSpcReduction="20000"/>
          </a:bodyPr>
          <a:lstStyle/>
          <a:p>
            <a:r>
              <a:rPr lang="en-GB" sz="2800" b="1" dirty="0">
                <a:latin typeface="Calibri" panose="020F0502020204030204" pitchFamily="34" charset="0"/>
              </a:rPr>
              <a:t>Structure your answers.</a:t>
            </a:r>
          </a:p>
          <a:p>
            <a:r>
              <a:rPr lang="en-GB" sz="2800" b="1" dirty="0">
                <a:latin typeface="Calibri" panose="020F0502020204030204" pitchFamily="34" charset="0"/>
              </a:rPr>
              <a:t>Use headings/sub headings throughout your work.</a:t>
            </a:r>
          </a:p>
          <a:p>
            <a:r>
              <a:rPr lang="en-GB" sz="2800" b="1" dirty="0">
                <a:latin typeface="Calibri" panose="020F0502020204030204" pitchFamily="34" charset="0"/>
              </a:rPr>
              <a:t>Include definitions, basic discussions and explanations on all key concepts.</a:t>
            </a:r>
          </a:p>
          <a:p>
            <a:r>
              <a:rPr lang="en-GB" sz="2800" b="1" dirty="0">
                <a:latin typeface="Calibri" panose="020F0502020204030204" pitchFamily="34" charset="0"/>
              </a:rPr>
              <a:t>Where appropriate include diagrams.</a:t>
            </a:r>
          </a:p>
          <a:p>
            <a:r>
              <a:rPr lang="en-GB" sz="2800" b="1" dirty="0">
                <a:latin typeface="Calibri" panose="020F0502020204030204" pitchFamily="34" charset="0"/>
              </a:rPr>
              <a:t>Application to Starbucks in the form of evidence/examples in all your answers is key throughout.</a:t>
            </a:r>
          </a:p>
          <a:p>
            <a:r>
              <a:rPr lang="en-GB" sz="2800" b="1" dirty="0">
                <a:latin typeface="Calibri" panose="020F0502020204030204" pitchFamily="34" charset="0"/>
              </a:rPr>
              <a:t>Include references for your work (you do not have to include a reference list at the end of each answer).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0-#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10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10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10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6" dur="10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10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32" dur="10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3">
                                            <p:txEl>
                                              <p:pRg st="4" end="4"/>
                                            </p:txEl>
                                          </p:spTgt>
                                        </p:tgtEl>
                                        <p:attrNameLst>
                                          <p:attrName>style.visibility</p:attrName>
                                        </p:attrNameLst>
                                      </p:cBhvr>
                                      <p:to>
                                        <p:strVal val="visible"/>
                                      </p:to>
                                    </p:set>
                                    <p:anim calcmode="lin" valueType="num">
                                      <p:cBhvr additive="base">
                                        <p:cTn id="37" dur="100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38" dur="100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8" fill="hold" grpId="0" nodeType="clickEffect">
                                  <p:stCondLst>
                                    <p:cond delay="0"/>
                                  </p:stCondLst>
                                  <p:childTnLst>
                                    <p:set>
                                      <p:cBhvr>
                                        <p:cTn id="42" dur="1" fill="hold">
                                          <p:stCondLst>
                                            <p:cond delay="0"/>
                                          </p:stCondLst>
                                        </p:cTn>
                                        <p:tgtEl>
                                          <p:spTgt spid="3">
                                            <p:txEl>
                                              <p:pRg st="5" end="5"/>
                                            </p:txEl>
                                          </p:spTgt>
                                        </p:tgtEl>
                                        <p:attrNameLst>
                                          <p:attrName>style.visibility</p:attrName>
                                        </p:attrNameLst>
                                      </p:cBhvr>
                                      <p:to>
                                        <p:strVal val="visible"/>
                                      </p:to>
                                    </p:set>
                                    <p:anim calcmode="lin" valueType="num">
                                      <p:cBhvr additive="base">
                                        <p:cTn id="43" dur="1000" fill="hold"/>
                                        <p:tgtEl>
                                          <p:spTgt spid="3">
                                            <p:txEl>
                                              <p:pRg st="5" end="5"/>
                                            </p:txEl>
                                          </p:spTgt>
                                        </p:tgtEl>
                                        <p:attrNameLst>
                                          <p:attrName>ppt_x</p:attrName>
                                        </p:attrNameLst>
                                      </p:cBhvr>
                                      <p:tavLst>
                                        <p:tav tm="0">
                                          <p:val>
                                            <p:strVal val="0-#ppt_w/2"/>
                                          </p:val>
                                        </p:tav>
                                        <p:tav tm="100000">
                                          <p:val>
                                            <p:strVal val="#ppt_x"/>
                                          </p:val>
                                        </p:tav>
                                      </p:tavLst>
                                    </p:anim>
                                    <p:anim calcmode="lin" valueType="num">
                                      <p:cBhvr additive="base">
                                        <p:cTn id="44" dur="1000" fill="hold"/>
                                        <p:tgtEl>
                                          <p:spTgt spid="3">
                                            <p:txEl>
                                              <p:pRg st="5" end="5"/>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4351" y="116632"/>
            <a:ext cx="7797662" cy="1151965"/>
          </a:xfrm>
        </p:spPr>
        <p:txBody>
          <a:bodyPr>
            <a:normAutofit/>
          </a:bodyPr>
          <a:lstStyle/>
          <a:p>
            <a:r>
              <a:rPr lang="en-GB" b="1" dirty="0">
                <a:latin typeface="Calibri" panose="020F0502020204030204" pitchFamily="34" charset="0"/>
              </a:rPr>
              <a:t>Key Topics for the Exam</a:t>
            </a:r>
          </a:p>
        </p:txBody>
      </p:sp>
      <p:sp>
        <p:nvSpPr>
          <p:cNvPr id="3" name="Content Placeholder 2"/>
          <p:cNvSpPr>
            <a:spLocks noGrp="1"/>
          </p:cNvSpPr>
          <p:nvPr>
            <p:ph sz="quarter" idx="13"/>
          </p:nvPr>
        </p:nvSpPr>
        <p:spPr/>
        <p:txBody>
          <a:bodyPr>
            <a:normAutofit/>
          </a:bodyPr>
          <a:lstStyle/>
          <a:p>
            <a:r>
              <a:rPr lang="en-GB" sz="3200" b="1" dirty="0" smtClean="0">
                <a:latin typeface="Calibri" panose="020F0502020204030204" pitchFamily="34" charset="0"/>
              </a:rPr>
              <a:t>Value </a:t>
            </a:r>
            <a:r>
              <a:rPr lang="en-GB" sz="3200" b="1" dirty="0">
                <a:latin typeface="Calibri" panose="020F0502020204030204" pitchFamily="34" charset="0"/>
              </a:rPr>
              <a:t>Chain</a:t>
            </a:r>
          </a:p>
          <a:p>
            <a:r>
              <a:rPr lang="en-GB" sz="3200" b="1" dirty="0">
                <a:latin typeface="Calibri" panose="020F0502020204030204" pitchFamily="34" charset="0"/>
              </a:rPr>
              <a:t>Macro Environment</a:t>
            </a:r>
          </a:p>
          <a:p>
            <a:r>
              <a:rPr lang="en-GB" sz="3200" b="1" dirty="0">
                <a:latin typeface="Calibri" panose="020F0502020204030204" pitchFamily="34" charset="0"/>
              </a:rPr>
              <a:t>Corporate Social </a:t>
            </a:r>
            <a:r>
              <a:rPr lang="en-GB" sz="3200" b="1" dirty="0" smtClean="0">
                <a:latin typeface="Calibri" panose="020F0502020204030204" pitchFamily="34" charset="0"/>
              </a:rPr>
              <a:t>Responsibility</a:t>
            </a:r>
          </a:p>
          <a:p>
            <a:r>
              <a:rPr lang="en-GB" sz="3200" b="1" dirty="0" err="1" smtClean="0">
                <a:latin typeface="Calibri" panose="020F0502020204030204" pitchFamily="34" charset="0"/>
              </a:rPr>
              <a:t>Ansoff’s</a:t>
            </a:r>
            <a:r>
              <a:rPr lang="en-GB" sz="3200" b="1" dirty="0" smtClean="0">
                <a:latin typeface="Calibri" panose="020F0502020204030204" pitchFamily="34" charset="0"/>
              </a:rPr>
              <a:t> </a:t>
            </a:r>
            <a:r>
              <a:rPr lang="en-GB" sz="3200" b="1" dirty="0">
                <a:latin typeface="Calibri" panose="020F0502020204030204" pitchFamily="34" charset="0"/>
              </a:rPr>
              <a:t>Matrix</a:t>
            </a:r>
          </a:p>
          <a:p>
            <a:pPr marL="0" indent="0">
              <a:buNone/>
            </a:pPr>
            <a:endParaRPr lang="en-GB" sz="3200" b="1" dirty="0">
              <a:latin typeface="Calibri" panose="020F0502020204030204" pitchFamily="34" charset="0"/>
            </a:endParaRPr>
          </a:p>
          <a:p>
            <a:pPr marL="0" indent="0">
              <a:buNone/>
            </a:pPr>
            <a:endParaRPr lang="en-GB" sz="3200" b="1" dirty="0">
              <a:latin typeface="Calibri" panose="020F050202020403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0-#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10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10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10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6" dur="10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10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32" dur="10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extLst/>
          </a:blip>
          <a:stretch/>
        </a:blipFill>
        <a:effectLst/>
      </p:bgPr>
    </p:bg>
    <p:spTree>
      <p:nvGrpSpPr>
        <p:cNvPr id="1" name=""/>
        <p:cNvGrpSpPr/>
        <p:nvPr/>
      </p:nvGrpSpPr>
      <p:grpSpPr>
        <a:xfrm>
          <a:off x="0" y="0"/>
          <a:ext cx="0" cy="0"/>
          <a:chOff x="0" y="0"/>
          <a:chExt cx="0" cy="0"/>
        </a:xfrm>
      </p:grpSpPr>
      <p:pic>
        <p:nvPicPr>
          <p:cNvPr id="7" name="Picture 6" descr="A person wearing a suit and tie&#10;&#10;Description generated with very high confidence">
            <a:extLst>
              <a:ext uri="{FF2B5EF4-FFF2-40B4-BE49-F238E27FC236}">
                <a16:creationId xmlns:a16="http://schemas.microsoft.com/office/drawing/2014/main" xmlns="" id="{1C097FAA-9310-43E9-9FA8-42F6B66E123F}"/>
              </a:ext>
            </a:extLst>
          </p:cNvPr>
          <p:cNvPicPr>
            <a:picLocks noChangeAspect="1"/>
          </p:cNvPicPr>
          <p:nvPr/>
        </p:nvPicPr>
        <p:blipFill rotWithShape="1">
          <a:blip r:embed="rId3">
            <a:extLst>
              <a:ext uri="{28A0092B-C50C-407E-A947-70E740481C1C}">
                <a14:useLocalDpi xmlns:a14="http://schemas.microsoft.com/office/drawing/2010/main" val="0"/>
              </a:ext>
            </a:extLst>
          </a:blip>
          <a:srcRect l="1283" r="23383"/>
          <a:stretch/>
        </p:blipFill>
        <p:spPr>
          <a:xfrm>
            <a:off x="20" y="10"/>
            <a:ext cx="9143980" cy="6857990"/>
          </a:xfrm>
          <a:prstGeom prst="rect">
            <a:avLst/>
          </a:prstGeom>
        </p:spPr>
      </p:pic>
      <p:sp>
        <p:nvSpPr>
          <p:cNvPr id="12" name="Rectangle 10">
            <a:extLst>
              <a:ext uri="{FF2B5EF4-FFF2-40B4-BE49-F238E27FC236}">
                <a16:creationId xmlns:a16="http://schemas.microsoft.com/office/drawing/2014/main" xmlns="" id="{CC146B38-3E4E-4A67-91CF-55DBCC51B487}"/>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white">
          <a:xfrm rot="21420000">
            <a:off x="-114800" y="613608"/>
            <a:ext cx="6033080" cy="5638800"/>
          </a:xfrm>
          <a:custGeom>
            <a:avLst/>
            <a:gdLst/>
            <a:ahLst/>
            <a:cxnLst/>
            <a:rect l="l" t="t" r="r" b="b"/>
            <a:pathLst>
              <a:path w="8044107" h="5638800">
                <a:moveTo>
                  <a:pt x="8044107" y="0"/>
                </a:moveTo>
                <a:lnTo>
                  <a:pt x="8044107" y="5638800"/>
                </a:lnTo>
                <a:lnTo>
                  <a:pt x="0" y="5638800"/>
                </a:lnTo>
                <a:lnTo>
                  <a:pt x="295517" y="0"/>
                </a:lnTo>
                <a:close/>
              </a:path>
            </a:pathLst>
          </a:custGeom>
          <a:solidFill>
            <a:schemeClr val="accent1">
              <a:alpha val="82000"/>
            </a:schemeClr>
          </a:solidFill>
          <a:ln>
            <a:noFill/>
          </a:ln>
        </p:spPr>
        <p:style>
          <a:lnRef idx="1">
            <a:schemeClr val="accent1"/>
          </a:lnRef>
          <a:fillRef idx="3">
            <a:schemeClr val="accent1"/>
          </a:fillRef>
          <a:effectRef idx="2">
            <a:schemeClr val="accent1"/>
          </a:effectRef>
          <a:fontRef idx="minor">
            <a:schemeClr val="lt1"/>
          </a:fontRef>
        </p:style>
      </p:sp>
      <p:sp>
        <p:nvSpPr>
          <p:cNvPr id="4" name="Title 3"/>
          <p:cNvSpPr>
            <a:spLocks noGrp="1"/>
          </p:cNvSpPr>
          <p:nvPr>
            <p:ph type="title"/>
          </p:nvPr>
        </p:nvSpPr>
        <p:spPr>
          <a:xfrm rot="21420000">
            <a:off x="332446" y="855381"/>
            <a:ext cx="5282705" cy="1151965"/>
          </a:xfrm>
        </p:spPr>
        <p:txBody>
          <a:bodyPr>
            <a:normAutofit/>
          </a:bodyPr>
          <a:lstStyle/>
          <a:p>
            <a:r>
              <a:rPr lang="en-GB" sz="3700" b="1" dirty="0">
                <a:solidFill>
                  <a:schemeClr val="bg1"/>
                </a:solidFill>
                <a:latin typeface="Calibri" panose="020F0502020204030204" pitchFamily="34" charset="0"/>
              </a:rPr>
              <a:t>What is a Value Chain?</a:t>
            </a:r>
          </a:p>
        </p:txBody>
      </p:sp>
      <p:sp>
        <p:nvSpPr>
          <p:cNvPr id="5" name="Content Placeholder 4"/>
          <p:cNvSpPr>
            <a:spLocks noGrp="1"/>
          </p:cNvSpPr>
          <p:nvPr>
            <p:ph sz="quarter" idx="13"/>
          </p:nvPr>
        </p:nvSpPr>
        <p:spPr>
          <a:xfrm rot="21420000">
            <a:off x="392324" y="2193449"/>
            <a:ext cx="5144399" cy="2944652"/>
          </a:xfrm>
        </p:spPr>
        <p:txBody>
          <a:bodyPr>
            <a:normAutofit/>
          </a:bodyPr>
          <a:lstStyle/>
          <a:p>
            <a:pPr algn="just"/>
            <a:r>
              <a:rPr lang="en-US" sz="2400" b="1" dirty="0">
                <a:solidFill>
                  <a:schemeClr val="bg1"/>
                </a:solidFill>
                <a:latin typeface="Calibri" panose="020F0502020204030204" pitchFamily="34" charset="0"/>
              </a:rPr>
              <a:t>A value chain describes the categories of activities within and around an organisation, which together create a product or service</a:t>
            </a:r>
            <a:r>
              <a:rPr lang="en-US" b="1" dirty="0">
                <a:solidFill>
                  <a:schemeClr val="bg1"/>
                </a:solidFill>
                <a:latin typeface="Calibri" panose="020F0502020204030204" pitchFamily="34" charset="0"/>
              </a:rPr>
              <a:t>.</a:t>
            </a:r>
          </a:p>
          <a:p>
            <a:endParaRPr lang="en-GB" b="1" dirty="0">
              <a:solidFill>
                <a:schemeClr val="bg1"/>
              </a:solidFill>
              <a:latin typeface="Calibri" panose="020F050202020403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1000" fill="hold"/>
                                        <p:tgtEl>
                                          <p:spTgt spid="4"/>
                                        </p:tgtEl>
                                        <p:attrNameLst>
                                          <p:attrName>ppt_x</p:attrName>
                                        </p:attrNameLst>
                                      </p:cBhvr>
                                      <p:tavLst>
                                        <p:tav tm="0">
                                          <p:val>
                                            <p:strVal val="0-#ppt_w/2"/>
                                          </p:val>
                                        </p:tav>
                                        <p:tav tm="100000">
                                          <p:val>
                                            <p:strVal val="#ppt_x"/>
                                          </p:val>
                                        </p:tav>
                                      </p:tavLst>
                                    </p:anim>
                                    <p:anim calcmode="lin" valueType="num">
                                      <p:cBhvr additive="base">
                                        <p:cTn id="8" dur="1000" fill="hold"/>
                                        <p:tgtEl>
                                          <p:spTgt spid="4"/>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5">
                                            <p:txEl>
                                              <p:pRg st="0" end="0"/>
                                            </p:txEl>
                                          </p:spTgt>
                                        </p:tgtEl>
                                        <p:attrNameLst>
                                          <p:attrName>style.visibility</p:attrName>
                                        </p:attrNameLst>
                                      </p:cBhvr>
                                      <p:to>
                                        <p:strVal val="visible"/>
                                      </p:to>
                                    </p:set>
                                    <p:anim calcmode="lin" valueType="num">
                                      <p:cBhvr additive="base">
                                        <p:cTn id="13" dur="1000" fill="hold"/>
                                        <p:tgtEl>
                                          <p:spTgt spid="5">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5">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extLst/>
          </a:blip>
          <a:stretch/>
        </a:blipFill>
        <a:effectLst/>
      </p:bgPr>
    </p:bg>
    <p:spTree>
      <p:nvGrpSpPr>
        <p:cNvPr id="1" name=""/>
        <p:cNvGrpSpPr/>
        <p:nvPr/>
      </p:nvGrpSpPr>
      <p:grpSpPr>
        <a:xfrm>
          <a:off x="0" y="0"/>
          <a:ext cx="0" cy="0"/>
          <a:chOff x="0" y="0"/>
          <a:chExt cx="0" cy="0"/>
        </a:xfrm>
      </p:grpSpPr>
      <p:pic>
        <p:nvPicPr>
          <p:cNvPr id="11" name="Picture 10" descr="A brick wall&#10;&#10;Description generated with very high confidence">
            <a:extLst>
              <a:ext uri="{FF2B5EF4-FFF2-40B4-BE49-F238E27FC236}">
                <a16:creationId xmlns:a16="http://schemas.microsoft.com/office/drawing/2014/main" xmlns="" id="{1D7BE49D-A34B-4F25-BC8C-CE9E2B37FAA9}"/>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3">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useBgFill="1">
        <p:nvSpPr>
          <p:cNvPr id="13" name="Rectangle 12">
            <a:extLst>
              <a:ext uri="{FF2B5EF4-FFF2-40B4-BE49-F238E27FC236}">
                <a16:creationId xmlns:a16="http://schemas.microsoft.com/office/drawing/2014/main" xmlns="" id="{66DFDEE3-F2F4-48C9-8222-CA273412CD3F}"/>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8984964"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sp>
      <p:pic>
        <p:nvPicPr>
          <p:cNvPr id="6" name="Picture 5">
            <a:extLst>
              <a:ext uri="{FF2B5EF4-FFF2-40B4-BE49-F238E27FC236}">
                <a16:creationId xmlns:a16="http://schemas.microsoft.com/office/drawing/2014/main" xmlns="" id="{579E577B-6E7D-4808-B29C-CB8BF811B01B}"/>
              </a:ext>
            </a:extLst>
          </p:cNvPr>
          <p:cNvPicPr>
            <a:picLocks noChangeAspect="1"/>
          </p:cNvPicPr>
          <p:nvPr/>
        </p:nvPicPr>
        <p:blipFill rotWithShape="1">
          <a:blip r:embed="rId4">
            <a:extLst>
              <a:ext uri="{28A0092B-C50C-407E-A947-70E740481C1C}">
                <a14:useLocalDpi xmlns:a14="http://schemas.microsoft.com/office/drawing/2010/main" val="0"/>
              </a:ext>
            </a:extLst>
          </a:blip>
          <a:srcRect l="24863" r="8423" b="3"/>
          <a:stretch/>
        </p:blipFill>
        <p:spPr>
          <a:xfrm>
            <a:off x="4745886" y="234347"/>
            <a:ext cx="3859770" cy="5903415"/>
          </a:xfrm>
          <a:prstGeom prst="rect">
            <a:avLst/>
          </a:prstGeom>
          <a:ln>
            <a:noFill/>
          </a:ln>
        </p:spPr>
      </p:pic>
      <p:sp>
        <p:nvSpPr>
          <p:cNvPr id="15" name="Freeform 9">
            <a:extLst>
              <a:ext uri="{FF2B5EF4-FFF2-40B4-BE49-F238E27FC236}">
                <a16:creationId xmlns:a16="http://schemas.microsoft.com/office/drawing/2014/main" xmlns="" id="{95A09B00-70D2-4998-8FA5-3A8ED576D9BB}"/>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9047" y="0"/>
            <a:ext cx="8829967"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17" name="Rectangle 16">
            <a:extLst>
              <a:ext uri="{FF2B5EF4-FFF2-40B4-BE49-F238E27FC236}">
                <a16:creationId xmlns:a16="http://schemas.microsoft.com/office/drawing/2014/main" xmlns="" id="{4B5FB9F9-CCF5-4072-83C3-3B45E1409F7B}"/>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white">
          <a:xfrm>
            <a:off x="0" y="0"/>
            <a:ext cx="4570809" cy="6380796"/>
          </a:xfrm>
          <a:prstGeom prst="rect">
            <a:avLst/>
          </a:prstGeom>
          <a:gradFill flip="none" rotWithShape="1">
            <a:gsLst>
              <a:gs pos="34000">
                <a:schemeClr val="accent1"/>
              </a:gs>
              <a:gs pos="100000">
                <a:schemeClr val="accent1">
                  <a:lumMod val="60000"/>
                </a:schemeClr>
              </a:gs>
            </a:gsLst>
            <a:lin ang="8100000" scaled="1"/>
            <a:tileRect/>
          </a:gradFill>
          <a:ln>
            <a:no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14349" y="690479"/>
            <a:ext cx="3717956" cy="1146825"/>
          </a:xfrm>
        </p:spPr>
        <p:txBody>
          <a:bodyPr>
            <a:normAutofit/>
          </a:bodyPr>
          <a:lstStyle/>
          <a:p>
            <a:r>
              <a:rPr lang="en-GB" sz="3700">
                <a:solidFill>
                  <a:schemeClr val="bg1"/>
                </a:solidFill>
                <a:latin typeface="Comic Sans MS" pitchFamily="66" charset="0"/>
              </a:rPr>
              <a:t>Value Chain</a:t>
            </a:r>
            <a:endParaRPr lang="en-GB" sz="3700">
              <a:solidFill>
                <a:schemeClr val="bg1"/>
              </a:solidFill>
            </a:endParaRPr>
          </a:p>
        </p:txBody>
      </p:sp>
      <p:sp>
        <p:nvSpPr>
          <p:cNvPr id="3" name="Content Placeholder 2"/>
          <p:cNvSpPr>
            <a:spLocks noGrp="1"/>
          </p:cNvSpPr>
          <p:nvPr>
            <p:ph sz="quarter" idx="13"/>
          </p:nvPr>
        </p:nvSpPr>
        <p:spPr>
          <a:xfrm>
            <a:off x="514350" y="2063395"/>
            <a:ext cx="3717954" cy="3446103"/>
          </a:xfrm>
        </p:spPr>
        <p:txBody>
          <a:bodyPr>
            <a:normAutofit/>
          </a:bodyPr>
          <a:lstStyle/>
          <a:p>
            <a:pPr>
              <a:lnSpc>
                <a:spcPct val="110000"/>
              </a:lnSpc>
            </a:pPr>
            <a:r>
              <a:rPr lang="en-GB" sz="1500">
                <a:solidFill>
                  <a:schemeClr val="bg1"/>
                </a:solidFill>
                <a:latin typeface="Comic Sans MS" pitchFamily="66" charset="0"/>
              </a:rPr>
              <a:t>A structured framework for examining costs and performance.</a:t>
            </a:r>
          </a:p>
          <a:p>
            <a:pPr>
              <a:lnSpc>
                <a:spcPct val="110000"/>
              </a:lnSpc>
            </a:pPr>
            <a:r>
              <a:rPr lang="en-GB" sz="1500">
                <a:solidFill>
                  <a:schemeClr val="bg1"/>
                </a:solidFill>
                <a:latin typeface="Comic Sans MS" pitchFamily="66" charset="0"/>
              </a:rPr>
              <a:t>It provides a sound basis for inter-firm comparisons.</a:t>
            </a:r>
          </a:p>
          <a:p>
            <a:pPr>
              <a:lnSpc>
                <a:spcPct val="110000"/>
              </a:lnSpc>
            </a:pPr>
            <a:r>
              <a:rPr lang="en-GB" sz="1500">
                <a:solidFill>
                  <a:schemeClr val="bg1"/>
                </a:solidFill>
                <a:latin typeface="Comic Sans MS" pitchFamily="66" charset="0"/>
              </a:rPr>
              <a:t>Allows companies to improve performance and effectiveness. </a:t>
            </a:r>
          </a:p>
          <a:p>
            <a:pPr>
              <a:lnSpc>
                <a:spcPct val="110000"/>
              </a:lnSpc>
            </a:pPr>
            <a:r>
              <a:rPr lang="en-GB" sz="1500">
                <a:solidFill>
                  <a:schemeClr val="bg1"/>
                </a:solidFill>
                <a:latin typeface="Comic Sans MS" pitchFamily="66" charset="0"/>
              </a:rPr>
              <a:t>Identify areas in which they can add customer value.</a:t>
            </a:r>
            <a:endParaRPr lang="en-GB" sz="1500">
              <a:solidFill>
                <a:schemeClr val="bg1"/>
              </a:solidFill>
            </a:endParaRPr>
          </a:p>
          <a:p>
            <a:pPr>
              <a:lnSpc>
                <a:spcPct val="110000"/>
              </a:lnSpc>
            </a:pPr>
            <a:endParaRPr lang="en-GB" sz="1500">
              <a:solidFill>
                <a:schemeClr val="bg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0-#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10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10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10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6" dur="10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10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32" dur="10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260648"/>
            <a:ext cx="7797662" cy="1151965"/>
          </a:xfrm>
        </p:spPr>
        <p:txBody>
          <a:bodyPr>
            <a:normAutofit fontScale="90000"/>
          </a:bodyPr>
          <a:lstStyle/>
          <a:p>
            <a:r>
              <a:rPr lang="en-GB" b="1" dirty="0">
                <a:latin typeface="Calibri" panose="020F0502020204030204" pitchFamily="34" charset="0"/>
              </a:rPr>
              <a:t>The Value Chain Within an Organisation</a:t>
            </a:r>
          </a:p>
        </p:txBody>
      </p:sp>
      <p:sp>
        <p:nvSpPr>
          <p:cNvPr id="3" name="Slide Number Placeholder 2"/>
          <p:cNvSpPr>
            <a:spLocks noGrp="1"/>
          </p:cNvSpPr>
          <p:nvPr>
            <p:ph type="sldNum" sz="quarter" idx="12"/>
          </p:nvPr>
        </p:nvSpPr>
        <p:spPr/>
        <p:txBody>
          <a:bodyPr/>
          <a:lstStyle/>
          <a:p>
            <a:fld id="{1E1DFB30-CC01-44D1-8400-EF3F9FCFE5E5}" type="slidenum">
              <a:rPr lang="en-GB" smtClean="0"/>
              <a:pPr/>
              <a:t>7</a:t>
            </a:fld>
            <a:endParaRPr lang="en-GB"/>
          </a:p>
        </p:txBody>
      </p:sp>
      <p:pic>
        <p:nvPicPr>
          <p:cNvPr id="4" name="Picture 3" descr="G:\Powerpoint\Pe_Uk\PE133-Johnson\Final files\Gif\ch03\C03NE006.gif"/>
          <p:cNvPicPr>
            <a:picLocks noChangeAspect="1" noChangeArrowheads="1"/>
          </p:cNvPicPr>
          <p:nvPr/>
        </p:nvPicPr>
        <p:blipFill>
          <a:blip r:embed="rId2"/>
          <a:srcRect/>
          <a:stretch>
            <a:fillRect/>
          </a:stretch>
        </p:blipFill>
        <p:spPr bwMode="auto">
          <a:xfrm>
            <a:off x="539552" y="1700808"/>
            <a:ext cx="7924800" cy="4143405"/>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0-#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1000" fill="hold"/>
                                        <p:tgtEl>
                                          <p:spTgt spid="4"/>
                                        </p:tgtEl>
                                        <p:attrNameLst>
                                          <p:attrName>ppt_x</p:attrName>
                                        </p:attrNameLst>
                                      </p:cBhvr>
                                      <p:tavLst>
                                        <p:tav tm="0">
                                          <p:val>
                                            <p:strVal val="0-#ppt_w/2"/>
                                          </p:val>
                                        </p:tav>
                                        <p:tav tm="100000">
                                          <p:val>
                                            <p:strVal val="#ppt_x"/>
                                          </p:val>
                                        </p:tav>
                                      </p:tavLst>
                                    </p:anim>
                                    <p:anim calcmode="lin" valueType="num">
                                      <p:cBhvr additive="base">
                                        <p:cTn id="14" dur="10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extLst/>
          </a:blip>
          <a:stretch/>
        </a:blipFill>
        <a:effectLst/>
      </p:bgPr>
    </p:bg>
    <p:spTree>
      <p:nvGrpSpPr>
        <p:cNvPr id="1" name=""/>
        <p:cNvGrpSpPr/>
        <p:nvPr/>
      </p:nvGrpSpPr>
      <p:grpSpPr>
        <a:xfrm>
          <a:off x="0" y="0"/>
          <a:ext cx="0" cy="0"/>
          <a:chOff x="0" y="0"/>
          <a:chExt cx="0" cy="0"/>
        </a:xfrm>
      </p:grpSpPr>
      <p:pic>
        <p:nvPicPr>
          <p:cNvPr id="21" name="Picture 12" descr="A brick wall&#10;&#10;Description generated with very high confidence">
            <a:extLst>
              <a:ext uri="{FF2B5EF4-FFF2-40B4-BE49-F238E27FC236}">
                <a16:creationId xmlns:a16="http://schemas.microsoft.com/office/drawing/2014/main" xmlns="" id="{1BCAD38B-5F61-4FEB-A1D1-5FC0D666D279}"/>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3">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useBgFill="1">
        <p:nvSpPr>
          <p:cNvPr id="22" name="Rectangle 14">
            <a:extLst>
              <a:ext uri="{FF2B5EF4-FFF2-40B4-BE49-F238E27FC236}">
                <a16:creationId xmlns:a16="http://schemas.microsoft.com/office/drawing/2014/main" xmlns="" id="{C04E869F-EBC2-416E-8FB7-4F6A45F66D46}"/>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8984964"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sp>
      <p:pic>
        <p:nvPicPr>
          <p:cNvPr id="8" name="Picture 7">
            <a:extLst>
              <a:ext uri="{FF2B5EF4-FFF2-40B4-BE49-F238E27FC236}">
                <a16:creationId xmlns:a16="http://schemas.microsoft.com/office/drawing/2014/main" xmlns="" id="{FDE6CE5B-3865-48E5-ADCF-A5D3DA0DA926}"/>
              </a:ext>
            </a:extLst>
          </p:cNvPr>
          <p:cNvPicPr>
            <a:picLocks noChangeAspect="1"/>
          </p:cNvPicPr>
          <p:nvPr/>
        </p:nvPicPr>
        <p:blipFill rotWithShape="1">
          <a:blip r:embed="rId4">
            <a:alphaModFix amt="43000"/>
            <a:extLst>
              <a:ext uri="{28A0092B-C50C-407E-A947-70E740481C1C}">
                <a14:useLocalDpi xmlns:a14="http://schemas.microsoft.com/office/drawing/2010/main" val="0"/>
              </a:ext>
            </a:extLst>
          </a:blip>
          <a:srcRect l="25155" r="1" b="1"/>
          <a:stretch/>
        </p:blipFill>
        <p:spPr>
          <a:xfrm>
            <a:off x="20" y="10"/>
            <a:ext cx="8801080" cy="6408728"/>
          </a:xfrm>
          <a:prstGeom prst="rect">
            <a:avLst/>
          </a:prstGeom>
          <a:ln>
            <a:noFill/>
          </a:ln>
        </p:spPr>
      </p:pic>
      <p:sp>
        <p:nvSpPr>
          <p:cNvPr id="23" name="Freeform 9">
            <a:extLst>
              <a:ext uri="{FF2B5EF4-FFF2-40B4-BE49-F238E27FC236}">
                <a16:creationId xmlns:a16="http://schemas.microsoft.com/office/drawing/2014/main" xmlns="" id="{7D1C9B27-27B9-4E9E-82C8-6F9B7D12B856}"/>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7143" y="0"/>
            <a:ext cx="8822823"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24" name="Rectangle 18">
            <a:extLst>
              <a:ext uri="{FF2B5EF4-FFF2-40B4-BE49-F238E27FC236}">
                <a16:creationId xmlns:a16="http://schemas.microsoft.com/office/drawing/2014/main" xmlns="" id="{7E9AE32D-417D-4951-BD6D-383A7A5E60EC}"/>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5600215"/>
            <a:ext cx="8798814" cy="780581"/>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14350" y="685800"/>
            <a:ext cx="7797662" cy="1151965"/>
          </a:xfrm>
        </p:spPr>
        <p:txBody>
          <a:bodyPr>
            <a:normAutofit/>
          </a:bodyPr>
          <a:lstStyle/>
          <a:p>
            <a:r>
              <a:rPr lang="en-GB">
                <a:latin typeface="Comic Sans MS" pitchFamily="66" charset="0"/>
              </a:rPr>
              <a:t>Using the Value Chain</a:t>
            </a:r>
            <a:endParaRPr lang="en-GB"/>
          </a:p>
        </p:txBody>
      </p:sp>
      <p:sp>
        <p:nvSpPr>
          <p:cNvPr id="3" name="Content Placeholder 2"/>
          <p:cNvSpPr>
            <a:spLocks noGrp="1"/>
          </p:cNvSpPr>
          <p:nvPr>
            <p:ph sz="quarter" idx="13"/>
          </p:nvPr>
        </p:nvSpPr>
        <p:spPr>
          <a:xfrm>
            <a:off x="514350" y="2063396"/>
            <a:ext cx="7796030" cy="3311189"/>
          </a:xfrm>
        </p:spPr>
        <p:txBody>
          <a:bodyPr>
            <a:normAutofit/>
          </a:bodyPr>
          <a:lstStyle/>
          <a:p>
            <a:pPr>
              <a:buNone/>
            </a:pPr>
            <a:r>
              <a:rPr lang="en-GB">
                <a:latin typeface="Comic Sans MS" pitchFamily="66" charset="0"/>
              </a:rPr>
              <a:t>By using the value chain a firm can gain</a:t>
            </a:r>
          </a:p>
          <a:p>
            <a:pPr>
              <a:buNone/>
            </a:pPr>
            <a:r>
              <a:rPr lang="en-GB">
                <a:latin typeface="Comic Sans MS" pitchFamily="66" charset="0"/>
              </a:rPr>
              <a:t>competitive advantage by (Porter 1998):</a:t>
            </a:r>
          </a:p>
          <a:p>
            <a:r>
              <a:rPr lang="en-GB">
                <a:latin typeface="Comic Sans MS" pitchFamily="66" charset="0"/>
              </a:rPr>
              <a:t>Inventing new or better ways to do the activities.</a:t>
            </a:r>
          </a:p>
          <a:p>
            <a:r>
              <a:rPr lang="en-GB">
                <a:latin typeface="Comic Sans MS" pitchFamily="66" charset="0"/>
              </a:rPr>
              <a:t>Combining the activities in better ways.</a:t>
            </a:r>
          </a:p>
          <a:p>
            <a:r>
              <a:rPr lang="en-GB">
                <a:latin typeface="Comic Sans MS" pitchFamily="66" charset="0"/>
              </a:rPr>
              <a:t>Managing linkages better in the value chain and the value network.</a:t>
            </a:r>
          </a:p>
          <a:p>
            <a:endParaRPr lang="en-GB" dirty="0"/>
          </a:p>
        </p:txBody>
      </p:sp>
      <p:sp>
        <p:nvSpPr>
          <p:cNvPr id="4" name="Slide Number Placeholder 3"/>
          <p:cNvSpPr>
            <a:spLocks noGrp="1"/>
          </p:cNvSpPr>
          <p:nvPr>
            <p:ph type="sldNum" sz="quarter" idx="12"/>
          </p:nvPr>
        </p:nvSpPr>
        <p:spPr>
          <a:xfrm>
            <a:off x="4715340" y="5757334"/>
            <a:ext cx="680390" cy="498470"/>
          </a:xfrm>
        </p:spPr>
        <p:txBody>
          <a:bodyPr>
            <a:normAutofit/>
          </a:bodyPr>
          <a:lstStyle/>
          <a:p>
            <a:pPr>
              <a:lnSpc>
                <a:spcPct val="90000"/>
              </a:lnSpc>
              <a:spcAft>
                <a:spcPts val="600"/>
              </a:spcAft>
            </a:pPr>
            <a:fld id="{1E1DFB30-CC01-44D1-8400-EF3F9FCFE5E5}" type="slidenum">
              <a:rPr lang="en-GB" smtClean="0"/>
              <a:pPr>
                <a:lnSpc>
                  <a:spcPct val="90000"/>
                </a:lnSpc>
                <a:spcAft>
                  <a:spcPts val="600"/>
                </a:spcAft>
              </a:pPr>
              <a:t>8</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0-#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10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10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10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6" dur="10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10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32" dur="10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3">
                                            <p:txEl>
                                              <p:pRg st="4" end="4"/>
                                            </p:txEl>
                                          </p:spTgt>
                                        </p:tgtEl>
                                        <p:attrNameLst>
                                          <p:attrName>style.visibility</p:attrName>
                                        </p:attrNameLst>
                                      </p:cBhvr>
                                      <p:to>
                                        <p:strVal val="visible"/>
                                      </p:to>
                                    </p:set>
                                    <p:anim calcmode="lin" valueType="num">
                                      <p:cBhvr additive="base">
                                        <p:cTn id="37" dur="100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38" dur="100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extLst/>
          </a:blip>
          <a:stretch/>
        </a:blipFill>
        <a:effectLst/>
      </p:bgPr>
    </p:bg>
    <p:spTree>
      <p:nvGrpSpPr>
        <p:cNvPr id="1" name=""/>
        <p:cNvGrpSpPr/>
        <p:nvPr/>
      </p:nvGrpSpPr>
      <p:grpSpPr>
        <a:xfrm>
          <a:off x="0" y="0"/>
          <a:ext cx="0" cy="0"/>
          <a:chOff x="0" y="0"/>
          <a:chExt cx="0" cy="0"/>
        </a:xfrm>
      </p:grpSpPr>
      <p:pic>
        <p:nvPicPr>
          <p:cNvPr id="11" name="Picture 10" descr="A brick wall&#10;&#10;Description generated with very high confidence">
            <a:extLst>
              <a:ext uri="{FF2B5EF4-FFF2-40B4-BE49-F238E27FC236}">
                <a16:creationId xmlns:a16="http://schemas.microsoft.com/office/drawing/2014/main" xmlns="" id="{1BCAD38B-5F61-4FEB-A1D1-5FC0D666D279}"/>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3">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useBgFill="1">
        <p:nvSpPr>
          <p:cNvPr id="13" name="Rectangle 12">
            <a:extLst>
              <a:ext uri="{FF2B5EF4-FFF2-40B4-BE49-F238E27FC236}">
                <a16:creationId xmlns:a16="http://schemas.microsoft.com/office/drawing/2014/main" xmlns="" id="{C04E869F-EBC2-416E-8FB7-4F6A45F66D46}"/>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8984964"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sp>
      <p:pic>
        <p:nvPicPr>
          <p:cNvPr id="6" name="Picture 5" descr="A close up of ware&#10;&#10;Description generated with high confidence">
            <a:extLst>
              <a:ext uri="{FF2B5EF4-FFF2-40B4-BE49-F238E27FC236}">
                <a16:creationId xmlns:a16="http://schemas.microsoft.com/office/drawing/2014/main" xmlns="" id="{A5F3C69F-30C1-4373-9356-60CF25B3E3ED}"/>
              </a:ext>
            </a:extLst>
          </p:cNvPr>
          <p:cNvPicPr>
            <a:picLocks noChangeAspect="1"/>
          </p:cNvPicPr>
          <p:nvPr/>
        </p:nvPicPr>
        <p:blipFill rotWithShape="1">
          <a:blip r:embed="rId4">
            <a:alphaModFix amt="43000"/>
            <a:extLst>
              <a:ext uri="{28A0092B-C50C-407E-A947-70E740481C1C}">
                <a14:useLocalDpi xmlns:a14="http://schemas.microsoft.com/office/drawing/2010/main" val="0"/>
              </a:ext>
            </a:extLst>
          </a:blip>
          <a:srcRect l="27082" r="27256"/>
          <a:stretch/>
        </p:blipFill>
        <p:spPr>
          <a:xfrm>
            <a:off x="20" y="10"/>
            <a:ext cx="8801080" cy="6408728"/>
          </a:xfrm>
          <a:prstGeom prst="rect">
            <a:avLst/>
          </a:prstGeom>
          <a:ln>
            <a:noFill/>
          </a:ln>
        </p:spPr>
      </p:pic>
      <p:sp>
        <p:nvSpPr>
          <p:cNvPr id="15" name="Freeform 9">
            <a:extLst>
              <a:ext uri="{FF2B5EF4-FFF2-40B4-BE49-F238E27FC236}">
                <a16:creationId xmlns:a16="http://schemas.microsoft.com/office/drawing/2014/main" xmlns="" id="{7D1C9B27-27B9-4E9E-82C8-6F9B7D12B856}"/>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7143" y="0"/>
            <a:ext cx="8822823"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17" name="Rectangle 16">
            <a:extLst>
              <a:ext uri="{FF2B5EF4-FFF2-40B4-BE49-F238E27FC236}">
                <a16:creationId xmlns:a16="http://schemas.microsoft.com/office/drawing/2014/main" xmlns="" id="{7E9AE32D-417D-4951-BD6D-383A7A5E60EC}"/>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5600215"/>
            <a:ext cx="8798814" cy="780581"/>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14350" y="685800"/>
            <a:ext cx="7797662" cy="1151965"/>
          </a:xfrm>
        </p:spPr>
        <p:txBody>
          <a:bodyPr>
            <a:normAutofit/>
          </a:bodyPr>
          <a:lstStyle/>
          <a:p>
            <a:r>
              <a:rPr lang="en-GB" sz="3700">
                <a:latin typeface="Comic Sans MS" pitchFamily="66" charset="0"/>
              </a:rPr>
              <a:t>Limitations of the Value Chain</a:t>
            </a:r>
            <a:endParaRPr lang="en-GB" sz="3700"/>
          </a:p>
        </p:txBody>
      </p:sp>
      <p:sp>
        <p:nvSpPr>
          <p:cNvPr id="3" name="Content Placeholder 2"/>
          <p:cNvSpPr>
            <a:spLocks noGrp="1"/>
          </p:cNvSpPr>
          <p:nvPr>
            <p:ph sz="quarter" idx="13"/>
          </p:nvPr>
        </p:nvSpPr>
        <p:spPr>
          <a:xfrm>
            <a:off x="514350" y="2063396"/>
            <a:ext cx="7796030" cy="3311189"/>
          </a:xfrm>
        </p:spPr>
        <p:txBody>
          <a:bodyPr>
            <a:normAutofit/>
          </a:bodyPr>
          <a:lstStyle/>
          <a:p>
            <a:pPr>
              <a:lnSpc>
                <a:spcPct val="110000"/>
              </a:lnSpc>
              <a:buNone/>
            </a:pPr>
            <a:r>
              <a:rPr lang="en-GB" sz="1600">
                <a:latin typeface="Comic Sans MS" pitchFamily="66" charset="0"/>
              </a:rPr>
              <a:t>The model has a number of limitations</a:t>
            </a:r>
          </a:p>
          <a:p>
            <a:pPr>
              <a:lnSpc>
                <a:spcPct val="110000"/>
              </a:lnSpc>
              <a:buNone/>
            </a:pPr>
            <a:r>
              <a:rPr lang="en-GB" sz="1600">
                <a:latin typeface="Comic Sans MS" pitchFamily="66" charset="0"/>
              </a:rPr>
              <a:t>(Meek </a:t>
            </a:r>
            <a:r>
              <a:rPr lang="en-GB" sz="1600" i="1">
                <a:latin typeface="Comic Sans MS" pitchFamily="66" charset="0"/>
              </a:rPr>
              <a:t>et al </a:t>
            </a:r>
            <a:r>
              <a:rPr lang="en-GB" sz="1600">
                <a:latin typeface="Comic Sans MS" pitchFamily="66" charset="0"/>
              </a:rPr>
              <a:t>2003):</a:t>
            </a:r>
          </a:p>
          <a:p>
            <a:pPr>
              <a:lnSpc>
                <a:spcPct val="110000"/>
              </a:lnSpc>
            </a:pPr>
            <a:r>
              <a:rPr lang="en-GB" sz="1600">
                <a:latin typeface="Comic Sans MS" pitchFamily="66" charset="0"/>
              </a:rPr>
              <a:t>It is not easy to use, particularly for service organisations.</a:t>
            </a:r>
          </a:p>
          <a:p>
            <a:pPr>
              <a:lnSpc>
                <a:spcPct val="110000"/>
              </a:lnSpc>
            </a:pPr>
            <a:r>
              <a:rPr lang="en-GB" sz="1600">
                <a:latin typeface="Comic Sans MS" pitchFamily="66" charset="0"/>
              </a:rPr>
              <a:t>It is very inwardly orientated, rather than being focused on the external environment (in particular the market and customers).</a:t>
            </a:r>
          </a:p>
          <a:p>
            <a:pPr>
              <a:lnSpc>
                <a:spcPct val="110000"/>
              </a:lnSpc>
            </a:pPr>
            <a:r>
              <a:rPr lang="en-GB" sz="1600">
                <a:latin typeface="Comic Sans MS" pitchFamily="66" charset="0"/>
              </a:rPr>
              <a:t>In most industries a single organisation rarely undertakes all the value-creating activities and therefore any analysis should recognise the wider value system.</a:t>
            </a:r>
          </a:p>
          <a:p>
            <a:pPr>
              <a:lnSpc>
                <a:spcPct val="110000"/>
              </a:lnSpc>
            </a:pPr>
            <a:endParaRPr lang="en-GB" sz="1600"/>
          </a:p>
        </p:txBody>
      </p:sp>
      <p:sp>
        <p:nvSpPr>
          <p:cNvPr id="4" name="Slide Number Placeholder 3"/>
          <p:cNvSpPr>
            <a:spLocks noGrp="1"/>
          </p:cNvSpPr>
          <p:nvPr>
            <p:ph type="sldNum" sz="quarter" idx="12"/>
          </p:nvPr>
        </p:nvSpPr>
        <p:spPr>
          <a:xfrm>
            <a:off x="4715340" y="5757334"/>
            <a:ext cx="680390" cy="498470"/>
          </a:xfrm>
        </p:spPr>
        <p:txBody>
          <a:bodyPr>
            <a:normAutofit/>
          </a:bodyPr>
          <a:lstStyle/>
          <a:p>
            <a:pPr>
              <a:lnSpc>
                <a:spcPct val="90000"/>
              </a:lnSpc>
              <a:spcAft>
                <a:spcPts val="600"/>
              </a:spcAft>
            </a:pPr>
            <a:fld id="{1E1DFB30-CC01-44D1-8400-EF3F9FCFE5E5}" type="slidenum">
              <a:rPr lang="en-GB" smtClean="0"/>
              <a:pPr>
                <a:lnSpc>
                  <a:spcPct val="90000"/>
                </a:lnSpc>
                <a:spcAft>
                  <a:spcPts val="600"/>
                </a:spcAft>
              </a:pPr>
              <a:t>9</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0-#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10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10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10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6" dur="10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10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32" dur="10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3">
                                            <p:txEl>
                                              <p:pRg st="4" end="4"/>
                                            </p:txEl>
                                          </p:spTgt>
                                        </p:tgtEl>
                                        <p:attrNameLst>
                                          <p:attrName>style.visibility</p:attrName>
                                        </p:attrNameLst>
                                      </p:cBhvr>
                                      <p:to>
                                        <p:strVal val="visible"/>
                                      </p:to>
                                    </p:set>
                                    <p:anim calcmode="lin" valueType="num">
                                      <p:cBhvr additive="base">
                                        <p:cTn id="37" dur="100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38" dur="100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extLst/>
          </a:blip>
          <a:stretch/>
        </a:blip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xmlns="" id="{40EBDF3C-61A6-450C-8532-9276D9A1EB04}"/>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75180" y="457200"/>
            <a:ext cx="5284449" cy="4686138"/>
          </a:xfrm>
          <a:prstGeom prst="rect">
            <a:avLst/>
          </a:prstGeom>
          <a:solidFill>
            <a:schemeClr val="bg1"/>
          </a:solidFill>
          <a:ln w="57150" cmpd="thinThick">
            <a:solidFill>
              <a:schemeClr val="bg1">
                <a:lumMod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xmlns="" id="{233CC5B1-04BF-467D-9E25-86026C64463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63030" y="1391276"/>
            <a:ext cx="4918423" cy="2815797"/>
          </a:xfrm>
          <a:prstGeom prst="rect">
            <a:avLst/>
          </a:prstGeom>
        </p:spPr>
      </p:pic>
      <p:sp>
        <p:nvSpPr>
          <p:cNvPr id="2" name="Title 1"/>
          <p:cNvSpPr>
            <a:spLocks noGrp="1"/>
          </p:cNvSpPr>
          <p:nvPr>
            <p:ph type="title"/>
          </p:nvPr>
        </p:nvSpPr>
        <p:spPr>
          <a:xfrm>
            <a:off x="6007359" y="685800"/>
            <a:ext cx="2304651" cy="1151965"/>
          </a:xfrm>
        </p:spPr>
        <p:txBody>
          <a:bodyPr>
            <a:normAutofit/>
          </a:bodyPr>
          <a:lstStyle/>
          <a:p>
            <a:r>
              <a:rPr lang="en-GB" sz="2100">
                <a:latin typeface="Comic Sans MS" pitchFamily="66" charset="0"/>
              </a:rPr>
              <a:t>The Macro Environment</a:t>
            </a:r>
          </a:p>
        </p:txBody>
      </p:sp>
      <p:sp>
        <p:nvSpPr>
          <p:cNvPr id="3" name="Content Placeholder 2"/>
          <p:cNvSpPr>
            <a:spLocks noGrp="1"/>
          </p:cNvSpPr>
          <p:nvPr>
            <p:ph sz="quarter" idx="13"/>
          </p:nvPr>
        </p:nvSpPr>
        <p:spPr>
          <a:xfrm>
            <a:off x="6004944" y="2071048"/>
            <a:ext cx="2307067" cy="3072290"/>
          </a:xfrm>
        </p:spPr>
        <p:txBody>
          <a:bodyPr anchor="t">
            <a:normAutofit/>
          </a:bodyPr>
          <a:lstStyle/>
          <a:p>
            <a:r>
              <a:rPr lang="en-GB" sz="1600">
                <a:latin typeface="Comic Sans MS" pitchFamily="66" charset="0"/>
              </a:rPr>
              <a:t>The macro environment – the wider environment that affects society (CIM 2010).</a:t>
            </a:r>
          </a:p>
          <a:p>
            <a:r>
              <a:rPr lang="en-GB" sz="1600">
                <a:latin typeface="Comic Sans MS" pitchFamily="66" charset="0"/>
              </a:rPr>
              <a:t>No control, no influence.</a:t>
            </a:r>
          </a:p>
          <a:p>
            <a:endParaRPr lang="en-GB" sz="1600"/>
          </a:p>
        </p:txBody>
      </p:sp>
      <p:sp>
        <p:nvSpPr>
          <p:cNvPr id="4" name="Slide Number Placeholder 3"/>
          <p:cNvSpPr>
            <a:spLocks noGrp="1"/>
          </p:cNvSpPr>
          <p:nvPr>
            <p:ph type="sldNum" sz="quarter" idx="12"/>
          </p:nvPr>
        </p:nvSpPr>
        <p:spPr>
          <a:xfrm>
            <a:off x="4715340" y="5757334"/>
            <a:ext cx="680390" cy="498470"/>
          </a:xfrm>
        </p:spPr>
        <p:txBody>
          <a:bodyPr>
            <a:normAutofit/>
          </a:bodyPr>
          <a:lstStyle/>
          <a:p>
            <a:pPr>
              <a:lnSpc>
                <a:spcPct val="90000"/>
              </a:lnSpc>
              <a:spcAft>
                <a:spcPts val="600"/>
              </a:spcAft>
            </a:pPr>
            <a:fld id="{D2E27F0B-D1D9-4962-BED2-975B89B4AC3B}" type="slidenum">
              <a:rPr lang="en-GB" smtClean="0"/>
              <a:pPr>
                <a:lnSpc>
                  <a:spcPct val="90000"/>
                </a:lnSpc>
                <a:spcAft>
                  <a:spcPts val="600"/>
                </a:spcAft>
              </a:pPr>
              <a:t>10</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0-#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10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10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3" name="Rectangle 2"/>
          <p:cNvSpPr>
            <a:spLocks noGrp="1" noChangeArrowheads="1"/>
          </p:cNvSpPr>
          <p:nvPr>
            <p:ph type="title"/>
          </p:nvPr>
        </p:nvSpPr>
        <p:spPr/>
        <p:txBody>
          <a:bodyPr>
            <a:normAutofit/>
          </a:bodyPr>
          <a:lstStyle/>
          <a:p>
            <a:pPr eaLnBrk="1" hangingPunct="1"/>
            <a:r>
              <a:rPr lang="en-US" sz="4000" dirty="0">
                <a:latin typeface="Comic Sans MS" pitchFamily="66" charset="0"/>
              </a:rPr>
              <a:t>PEST Framework</a:t>
            </a:r>
          </a:p>
        </p:txBody>
      </p:sp>
      <p:sp>
        <p:nvSpPr>
          <p:cNvPr id="8" name="Slide Number Placeholder 7"/>
          <p:cNvSpPr>
            <a:spLocks noGrp="1"/>
          </p:cNvSpPr>
          <p:nvPr>
            <p:ph type="sldNum" sz="quarter" idx="12"/>
          </p:nvPr>
        </p:nvSpPr>
        <p:spPr/>
        <p:txBody>
          <a:bodyPr/>
          <a:lstStyle/>
          <a:p>
            <a:fld id="{D2E27F0B-D1D9-4962-BED2-975B89B4AC3B}" type="slidenum">
              <a:rPr lang="en-GB" smtClean="0"/>
              <a:pPr/>
              <a:t>11</a:t>
            </a:fld>
            <a:endParaRPr lang="en-GB"/>
          </a:p>
        </p:txBody>
      </p:sp>
      <p:sp>
        <p:nvSpPr>
          <p:cNvPr id="202755" name="Rectangle 3"/>
          <p:cNvSpPr>
            <a:spLocks noChangeArrowheads="1"/>
          </p:cNvSpPr>
          <p:nvPr/>
        </p:nvSpPr>
        <p:spPr bwMode="auto">
          <a:xfrm>
            <a:off x="1295400" y="1981200"/>
            <a:ext cx="3276600" cy="1066800"/>
          </a:xfrm>
          <a:prstGeom prst="rect">
            <a:avLst/>
          </a:prstGeom>
          <a:gradFill rotWithShape="1">
            <a:gsLst>
              <a:gs pos="0">
                <a:schemeClr val="bg1"/>
              </a:gs>
              <a:gs pos="100000">
                <a:schemeClr val="accent2">
                  <a:alpha val="28998"/>
                </a:schemeClr>
              </a:gs>
            </a:gsLst>
            <a:lin ang="2700000" scaled="1"/>
          </a:gradFill>
          <a:ln w="9525">
            <a:noFill/>
            <a:miter lim="800000"/>
            <a:headEnd/>
            <a:tailEnd/>
          </a:ln>
        </p:spPr>
        <p:txBody>
          <a:bodyPr wrap="none" anchor="ctr"/>
          <a:lstStyle/>
          <a:p>
            <a:pPr algn="ctr"/>
            <a:r>
              <a:rPr lang="en-US" sz="2800" dirty="0">
                <a:latin typeface="Comic Sans MS" pitchFamily="66" charset="0"/>
              </a:rPr>
              <a:t>Political/Legal</a:t>
            </a:r>
          </a:p>
        </p:txBody>
      </p:sp>
      <p:sp>
        <p:nvSpPr>
          <p:cNvPr id="202763" name="Rectangle 11"/>
          <p:cNvSpPr>
            <a:spLocks noChangeArrowheads="1"/>
          </p:cNvSpPr>
          <p:nvPr/>
        </p:nvSpPr>
        <p:spPr bwMode="auto">
          <a:xfrm>
            <a:off x="5029200" y="1981200"/>
            <a:ext cx="3276600" cy="1066800"/>
          </a:xfrm>
          <a:prstGeom prst="rect">
            <a:avLst/>
          </a:prstGeom>
          <a:gradFill rotWithShape="1">
            <a:gsLst>
              <a:gs pos="0">
                <a:schemeClr val="bg1"/>
              </a:gs>
              <a:gs pos="100000">
                <a:schemeClr val="accent2">
                  <a:alpha val="28998"/>
                </a:schemeClr>
              </a:gs>
            </a:gsLst>
            <a:lin ang="2700000" scaled="1"/>
          </a:gradFill>
          <a:ln w="9525">
            <a:noFill/>
            <a:miter lim="800000"/>
            <a:headEnd/>
            <a:tailEnd/>
          </a:ln>
        </p:spPr>
        <p:txBody>
          <a:bodyPr wrap="none" anchor="ctr"/>
          <a:lstStyle/>
          <a:p>
            <a:pPr algn="ctr"/>
            <a:r>
              <a:rPr lang="en-US" sz="2800" dirty="0">
                <a:latin typeface="Comic Sans MS" pitchFamily="66" charset="0"/>
              </a:rPr>
              <a:t>Economic</a:t>
            </a:r>
          </a:p>
        </p:txBody>
      </p:sp>
      <p:sp>
        <p:nvSpPr>
          <p:cNvPr id="202764" name="Rectangle 12"/>
          <p:cNvSpPr>
            <a:spLocks noChangeArrowheads="1"/>
          </p:cNvSpPr>
          <p:nvPr/>
        </p:nvSpPr>
        <p:spPr bwMode="auto">
          <a:xfrm>
            <a:off x="5072066" y="3214686"/>
            <a:ext cx="3276600" cy="1066800"/>
          </a:xfrm>
          <a:prstGeom prst="rect">
            <a:avLst/>
          </a:prstGeom>
          <a:gradFill rotWithShape="1">
            <a:gsLst>
              <a:gs pos="0">
                <a:schemeClr val="bg1"/>
              </a:gs>
              <a:gs pos="100000">
                <a:schemeClr val="accent2">
                  <a:alpha val="28998"/>
                </a:schemeClr>
              </a:gs>
            </a:gsLst>
            <a:lin ang="2700000" scaled="1"/>
          </a:gradFill>
          <a:ln w="9525">
            <a:noFill/>
            <a:miter lim="800000"/>
            <a:headEnd/>
            <a:tailEnd/>
          </a:ln>
        </p:spPr>
        <p:txBody>
          <a:bodyPr wrap="none" anchor="ctr"/>
          <a:lstStyle/>
          <a:p>
            <a:pPr algn="ctr"/>
            <a:r>
              <a:rPr lang="en-US" sz="2800" dirty="0">
                <a:latin typeface="Comic Sans MS" pitchFamily="66" charset="0"/>
              </a:rPr>
              <a:t>Technological </a:t>
            </a:r>
          </a:p>
        </p:txBody>
      </p:sp>
      <p:sp>
        <p:nvSpPr>
          <p:cNvPr id="202767" name="Rectangle 15"/>
          <p:cNvSpPr>
            <a:spLocks noChangeArrowheads="1"/>
          </p:cNvSpPr>
          <p:nvPr/>
        </p:nvSpPr>
        <p:spPr bwMode="auto">
          <a:xfrm>
            <a:off x="1295400" y="3200400"/>
            <a:ext cx="3276600" cy="1066800"/>
          </a:xfrm>
          <a:prstGeom prst="rect">
            <a:avLst/>
          </a:prstGeom>
          <a:gradFill rotWithShape="1">
            <a:gsLst>
              <a:gs pos="0">
                <a:schemeClr val="bg1"/>
              </a:gs>
              <a:gs pos="100000">
                <a:schemeClr val="accent2">
                  <a:alpha val="28998"/>
                </a:schemeClr>
              </a:gs>
            </a:gsLst>
            <a:lin ang="2700000" scaled="1"/>
          </a:gradFill>
          <a:ln w="9525">
            <a:noFill/>
            <a:miter lim="800000"/>
            <a:headEnd/>
            <a:tailEnd/>
          </a:ln>
        </p:spPr>
        <p:txBody>
          <a:bodyPr wrap="none" anchor="ctr"/>
          <a:lstStyle/>
          <a:p>
            <a:pPr algn="ctr"/>
            <a:r>
              <a:rPr lang="en-US" sz="2800" dirty="0">
                <a:latin typeface="Comic Sans MS" pitchFamily="66" charset="0"/>
              </a:rPr>
              <a:t>Social</a:t>
            </a:r>
          </a:p>
        </p:txBody>
      </p:sp>
    </p:spTree>
  </p:cSld>
  <p:clrMapOvr>
    <a:masterClrMapping/>
  </p:clrMapOvr>
  <p:transition>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43"/>
                                        </p:tgtEl>
                                        <p:attrNameLst>
                                          <p:attrName>style.visibility</p:attrName>
                                        </p:attrNameLst>
                                      </p:cBhvr>
                                      <p:to>
                                        <p:strVal val="visible"/>
                                      </p:to>
                                    </p:set>
                                    <p:anim calcmode="lin" valueType="num">
                                      <p:cBhvr additive="base">
                                        <p:cTn id="7" dur="1000" fill="hold"/>
                                        <p:tgtEl>
                                          <p:spTgt spid="10243"/>
                                        </p:tgtEl>
                                        <p:attrNameLst>
                                          <p:attrName>ppt_x</p:attrName>
                                        </p:attrNameLst>
                                      </p:cBhvr>
                                      <p:tavLst>
                                        <p:tav tm="0">
                                          <p:val>
                                            <p:strVal val="0-#ppt_w/2"/>
                                          </p:val>
                                        </p:tav>
                                        <p:tav tm="100000">
                                          <p:val>
                                            <p:strVal val="#ppt_x"/>
                                          </p:val>
                                        </p:tav>
                                      </p:tavLst>
                                    </p:anim>
                                    <p:anim calcmode="lin" valueType="num">
                                      <p:cBhvr additive="base">
                                        <p:cTn id="8" dur="1000" fill="hold"/>
                                        <p:tgtEl>
                                          <p:spTgt spid="10243"/>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202755"/>
                                        </p:tgtEl>
                                        <p:attrNameLst>
                                          <p:attrName>style.visibility</p:attrName>
                                        </p:attrNameLst>
                                      </p:cBhvr>
                                      <p:to>
                                        <p:strVal val="visible"/>
                                      </p:to>
                                    </p:set>
                                    <p:anim calcmode="lin" valueType="num">
                                      <p:cBhvr additive="base">
                                        <p:cTn id="13" dur="1000" fill="hold"/>
                                        <p:tgtEl>
                                          <p:spTgt spid="202755"/>
                                        </p:tgtEl>
                                        <p:attrNameLst>
                                          <p:attrName>ppt_x</p:attrName>
                                        </p:attrNameLst>
                                      </p:cBhvr>
                                      <p:tavLst>
                                        <p:tav tm="0">
                                          <p:val>
                                            <p:strVal val="0-#ppt_w/2"/>
                                          </p:val>
                                        </p:tav>
                                        <p:tav tm="100000">
                                          <p:val>
                                            <p:strVal val="#ppt_x"/>
                                          </p:val>
                                        </p:tav>
                                      </p:tavLst>
                                    </p:anim>
                                    <p:anim calcmode="lin" valueType="num">
                                      <p:cBhvr additive="base">
                                        <p:cTn id="14" dur="1000" fill="hold"/>
                                        <p:tgtEl>
                                          <p:spTgt spid="202755"/>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202763"/>
                                        </p:tgtEl>
                                        <p:attrNameLst>
                                          <p:attrName>style.visibility</p:attrName>
                                        </p:attrNameLst>
                                      </p:cBhvr>
                                      <p:to>
                                        <p:strVal val="visible"/>
                                      </p:to>
                                    </p:set>
                                    <p:anim calcmode="lin" valueType="num">
                                      <p:cBhvr additive="base">
                                        <p:cTn id="19" dur="500" fill="hold"/>
                                        <p:tgtEl>
                                          <p:spTgt spid="202763"/>
                                        </p:tgtEl>
                                        <p:attrNameLst>
                                          <p:attrName>ppt_x</p:attrName>
                                        </p:attrNameLst>
                                      </p:cBhvr>
                                      <p:tavLst>
                                        <p:tav tm="0">
                                          <p:val>
                                            <p:strVal val="0-#ppt_w/2"/>
                                          </p:val>
                                        </p:tav>
                                        <p:tav tm="100000">
                                          <p:val>
                                            <p:strVal val="#ppt_x"/>
                                          </p:val>
                                        </p:tav>
                                      </p:tavLst>
                                    </p:anim>
                                    <p:anim calcmode="lin" valueType="num">
                                      <p:cBhvr additive="base">
                                        <p:cTn id="20" dur="500" fill="hold"/>
                                        <p:tgtEl>
                                          <p:spTgt spid="202763"/>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202767"/>
                                        </p:tgtEl>
                                        <p:attrNameLst>
                                          <p:attrName>style.visibility</p:attrName>
                                        </p:attrNameLst>
                                      </p:cBhvr>
                                      <p:to>
                                        <p:strVal val="visible"/>
                                      </p:to>
                                    </p:set>
                                    <p:anim calcmode="lin" valueType="num">
                                      <p:cBhvr additive="base">
                                        <p:cTn id="25" dur="1000" fill="hold"/>
                                        <p:tgtEl>
                                          <p:spTgt spid="202767"/>
                                        </p:tgtEl>
                                        <p:attrNameLst>
                                          <p:attrName>ppt_x</p:attrName>
                                        </p:attrNameLst>
                                      </p:cBhvr>
                                      <p:tavLst>
                                        <p:tav tm="0">
                                          <p:val>
                                            <p:strVal val="0-#ppt_w/2"/>
                                          </p:val>
                                        </p:tav>
                                        <p:tav tm="100000">
                                          <p:val>
                                            <p:strVal val="#ppt_x"/>
                                          </p:val>
                                        </p:tav>
                                      </p:tavLst>
                                    </p:anim>
                                    <p:anim calcmode="lin" valueType="num">
                                      <p:cBhvr additive="base">
                                        <p:cTn id="26" dur="1000" fill="hold"/>
                                        <p:tgtEl>
                                          <p:spTgt spid="202767"/>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202764"/>
                                        </p:tgtEl>
                                        <p:attrNameLst>
                                          <p:attrName>style.visibility</p:attrName>
                                        </p:attrNameLst>
                                      </p:cBhvr>
                                      <p:to>
                                        <p:strVal val="visible"/>
                                      </p:to>
                                    </p:set>
                                    <p:anim calcmode="lin" valueType="num">
                                      <p:cBhvr additive="base">
                                        <p:cTn id="31" dur="1000" fill="hold"/>
                                        <p:tgtEl>
                                          <p:spTgt spid="202764"/>
                                        </p:tgtEl>
                                        <p:attrNameLst>
                                          <p:attrName>ppt_x</p:attrName>
                                        </p:attrNameLst>
                                      </p:cBhvr>
                                      <p:tavLst>
                                        <p:tav tm="0">
                                          <p:val>
                                            <p:strVal val="0-#ppt_w/2"/>
                                          </p:val>
                                        </p:tav>
                                        <p:tav tm="100000">
                                          <p:val>
                                            <p:strVal val="#ppt_x"/>
                                          </p:val>
                                        </p:tav>
                                      </p:tavLst>
                                    </p:anim>
                                    <p:anim calcmode="lin" valueType="num">
                                      <p:cBhvr additive="base">
                                        <p:cTn id="32" dur="1000" fill="hold"/>
                                        <p:tgtEl>
                                          <p:spTgt spid="20276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3" grpId="0"/>
      <p:bldP spid="202755" grpId="0" animBg="1"/>
      <p:bldP spid="202763" grpId="0" animBg="1"/>
      <p:bldP spid="202764" grpId="0" animBg="1"/>
      <p:bldP spid="202767"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extLst/>
          </a:blip>
          <a:stretch/>
        </a:blipFill>
        <a:effectLst/>
      </p:bgPr>
    </p:bg>
    <p:spTree>
      <p:nvGrpSpPr>
        <p:cNvPr id="1" name=""/>
        <p:cNvGrpSpPr/>
        <p:nvPr/>
      </p:nvGrpSpPr>
      <p:grpSpPr>
        <a:xfrm>
          <a:off x="0" y="0"/>
          <a:ext cx="0" cy="0"/>
          <a:chOff x="0" y="0"/>
          <a:chExt cx="0" cy="0"/>
        </a:xfrm>
      </p:grpSpPr>
      <p:pic>
        <p:nvPicPr>
          <p:cNvPr id="136" name="Picture 135" descr="A brick wall&#10;&#10;Description generated with very high confidence">
            <a:extLst>
              <a:ext uri="{FF2B5EF4-FFF2-40B4-BE49-F238E27FC236}">
                <a16:creationId xmlns:a16="http://schemas.microsoft.com/office/drawing/2014/main" xmlns="" id="{1BCAD38B-5F61-4FEB-A1D1-5FC0D666D279}"/>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3">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useBgFill="1">
        <p:nvSpPr>
          <p:cNvPr id="138" name="Rectangle 137">
            <a:extLst>
              <a:ext uri="{FF2B5EF4-FFF2-40B4-BE49-F238E27FC236}">
                <a16:creationId xmlns:a16="http://schemas.microsoft.com/office/drawing/2014/main" xmlns="" id="{C04E869F-EBC2-416E-8FB7-4F6A45F66D46}"/>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8984964"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sp>
      <p:pic>
        <p:nvPicPr>
          <p:cNvPr id="7" name="Picture 6" descr="A close up of a sign&#10;&#10;Description generated with high confidence">
            <a:extLst>
              <a:ext uri="{FF2B5EF4-FFF2-40B4-BE49-F238E27FC236}">
                <a16:creationId xmlns:a16="http://schemas.microsoft.com/office/drawing/2014/main" xmlns="" id="{3C61097E-F584-4DD5-921C-DD90EBA5CDE6}"/>
              </a:ext>
            </a:extLst>
          </p:cNvPr>
          <p:cNvPicPr>
            <a:picLocks noChangeAspect="1"/>
          </p:cNvPicPr>
          <p:nvPr/>
        </p:nvPicPr>
        <p:blipFill rotWithShape="1">
          <a:blip r:embed="rId4">
            <a:alphaModFix amt="43000"/>
            <a:extLst>
              <a:ext uri="{28A0092B-C50C-407E-A947-70E740481C1C}">
                <a14:useLocalDpi xmlns:a14="http://schemas.microsoft.com/office/drawing/2010/main" val="0"/>
              </a:ext>
            </a:extLst>
          </a:blip>
          <a:srcRect l="11294" r="11457" b="-1"/>
          <a:stretch/>
        </p:blipFill>
        <p:spPr>
          <a:xfrm>
            <a:off x="20" y="10"/>
            <a:ext cx="8801080" cy="6408728"/>
          </a:xfrm>
          <a:prstGeom prst="rect">
            <a:avLst/>
          </a:prstGeom>
          <a:ln>
            <a:noFill/>
          </a:ln>
        </p:spPr>
      </p:pic>
      <p:sp>
        <p:nvSpPr>
          <p:cNvPr id="140" name="Freeform 9">
            <a:extLst>
              <a:ext uri="{FF2B5EF4-FFF2-40B4-BE49-F238E27FC236}">
                <a16:creationId xmlns:a16="http://schemas.microsoft.com/office/drawing/2014/main" xmlns="" id="{7D1C9B27-27B9-4E9E-82C8-6F9B7D12B856}"/>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7143" y="0"/>
            <a:ext cx="8822823"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142" name="Rectangle 141">
            <a:extLst>
              <a:ext uri="{FF2B5EF4-FFF2-40B4-BE49-F238E27FC236}">
                <a16:creationId xmlns:a16="http://schemas.microsoft.com/office/drawing/2014/main" xmlns="" id="{7E9AE32D-417D-4951-BD6D-383A7A5E60EC}"/>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5600215"/>
            <a:ext cx="8798814" cy="780581"/>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13314" name="Rectangle 2"/>
          <p:cNvSpPr>
            <a:spLocks noGrp="1" noChangeArrowheads="1"/>
          </p:cNvSpPr>
          <p:nvPr>
            <p:ph type="title"/>
          </p:nvPr>
        </p:nvSpPr>
        <p:spPr>
          <a:xfrm>
            <a:off x="593651" y="244770"/>
            <a:ext cx="7797662" cy="1151965"/>
          </a:xfrm>
        </p:spPr>
        <p:txBody>
          <a:bodyPr>
            <a:normAutofit/>
          </a:bodyPr>
          <a:lstStyle/>
          <a:p>
            <a:pPr eaLnBrk="1" hangingPunct="1"/>
            <a:r>
              <a:rPr lang="en-GB" sz="3700" dirty="0">
                <a:latin typeface="Comic Sans MS" pitchFamily="66" charset="0"/>
              </a:rPr>
              <a:t>The Political/Legal Environment</a:t>
            </a:r>
          </a:p>
        </p:txBody>
      </p:sp>
      <p:sp>
        <p:nvSpPr>
          <p:cNvPr id="13315" name="Rectangle 3"/>
          <p:cNvSpPr>
            <a:spLocks noGrp="1" noChangeArrowheads="1"/>
          </p:cNvSpPr>
          <p:nvPr>
            <p:ph sz="quarter" idx="13"/>
          </p:nvPr>
        </p:nvSpPr>
        <p:spPr>
          <a:xfrm>
            <a:off x="514350" y="2063396"/>
            <a:ext cx="7796030" cy="3311189"/>
          </a:xfrm>
        </p:spPr>
        <p:txBody>
          <a:bodyPr>
            <a:normAutofit/>
          </a:bodyPr>
          <a:lstStyle/>
          <a:p>
            <a:pPr marL="609600" indent="-609600" eaLnBrk="1" hangingPunct="1">
              <a:lnSpc>
                <a:spcPct val="110000"/>
              </a:lnSpc>
            </a:pPr>
            <a:r>
              <a:rPr lang="en-GB" sz="1700" b="1" dirty="0">
                <a:latin typeface="Comic Sans MS" pitchFamily="66" charset="0"/>
              </a:rPr>
              <a:t>Key issues in the political/legal environment (Hooley </a:t>
            </a:r>
            <a:r>
              <a:rPr lang="en-GB" sz="1700" b="1" i="1" dirty="0">
                <a:latin typeface="Comic Sans MS" pitchFamily="66" charset="0"/>
              </a:rPr>
              <a:t>et al</a:t>
            </a:r>
            <a:r>
              <a:rPr lang="en-GB" sz="1700" b="1" dirty="0">
                <a:latin typeface="Comic Sans MS" pitchFamily="66" charset="0"/>
              </a:rPr>
              <a:t> 2008):</a:t>
            </a:r>
          </a:p>
          <a:p>
            <a:pPr marL="609600" indent="-609600" eaLnBrk="1" hangingPunct="1">
              <a:lnSpc>
                <a:spcPct val="110000"/>
              </a:lnSpc>
              <a:buFontTx/>
              <a:buAutoNum type="arabicPeriod"/>
            </a:pPr>
            <a:r>
              <a:rPr lang="en-GB" sz="1700" b="1" dirty="0">
                <a:latin typeface="Comic Sans MS" pitchFamily="66" charset="0"/>
              </a:rPr>
              <a:t>Legislation – Data Protection, Consumer Protection, Employment Law, Competitive Behaviour Legislation, Control of Opening Hours.</a:t>
            </a:r>
          </a:p>
          <a:p>
            <a:pPr marL="609600" indent="-609600" eaLnBrk="1" hangingPunct="1">
              <a:lnSpc>
                <a:spcPct val="110000"/>
              </a:lnSpc>
              <a:buFontTx/>
              <a:buAutoNum type="arabicPeriod"/>
            </a:pPr>
            <a:r>
              <a:rPr lang="en-GB" sz="1700" b="1" dirty="0">
                <a:latin typeface="Comic Sans MS" pitchFamily="66" charset="0"/>
              </a:rPr>
              <a:t>Regulation – Advertising Standards Authority.</a:t>
            </a:r>
          </a:p>
          <a:p>
            <a:pPr marL="609600" indent="-609600" eaLnBrk="1" hangingPunct="1">
              <a:lnSpc>
                <a:spcPct val="110000"/>
              </a:lnSpc>
              <a:buFontTx/>
              <a:buAutoNum type="arabicPeriod"/>
            </a:pPr>
            <a:r>
              <a:rPr lang="en-GB" sz="1700" b="1" dirty="0">
                <a:latin typeface="Comic Sans MS" pitchFamily="66" charset="0"/>
              </a:rPr>
              <a:t>Taxation Policies.</a:t>
            </a:r>
          </a:p>
          <a:p>
            <a:pPr marL="609600" indent="-609600" eaLnBrk="1" hangingPunct="1">
              <a:lnSpc>
                <a:spcPct val="110000"/>
              </a:lnSpc>
              <a:buFontTx/>
              <a:buAutoNum type="arabicPeriod"/>
            </a:pPr>
            <a:r>
              <a:rPr lang="en-GB" sz="1700" b="1" dirty="0">
                <a:latin typeface="Comic Sans MS" pitchFamily="66" charset="0"/>
              </a:rPr>
              <a:t>Pressure Groups.</a:t>
            </a:r>
          </a:p>
          <a:p>
            <a:pPr marL="609600" indent="-609600" eaLnBrk="1" hangingPunct="1">
              <a:lnSpc>
                <a:spcPct val="110000"/>
              </a:lnSpc>
              <a:buFontTx/>
              <a:buAutoNum type="arabicPeriod"/>
            </a:pPr>
            <a:endParaRPr lang="en-GB" sz="1700" dirty="0">
              <a:latin typeface="Comic Sans MS" pitchFamily="66" charset="0"/>
            </a:endParaRPr>
          </a:p>
          <a:p>
            <a:pPr marL="609600" indent="-609600" eaLnBrk="1" hangingPunct="1">
              <a:lnSpc>
                <a:spcPct val="110000"/>
              </a:lnSpc>
            </a:pPr>
            <a:endParaRPr lang="en-GB" sz="1700" dirty="0">
              <a:latin typeface="Comic Sans MS" pitchFamily="66" charset="0"/>
            </a:endParaRPr>
          </a:p>
        </p:txBody>
      </p:sp>
      <p:sp>
        <p:nvSpPr>
          <p:cNvPr id="9218" name="Slide Number Placeholder 5"/>
          <p:cNvSpPr>
            <a:spLocks noGrp="1"/>
          </p:cNvSpPr>
          <p:nvPr>
            <p:ph type="sldNum" sz="quarter" idx="12"/>
          </p:nvPr>
        </p:nvSpPr>
        <p:spPr>
          <a:xfrm>
            <a:off x="4715340" y="5757334"/>
            <a:ext cx="680390" cy="498470"/>
          </a:xfrm>
        </p:spPr>
        <p:txBody>
          <a:bodyPr>
            <a:normAutofit/>
          </a:bodyPr>
          <a:lstStyle/>
          <a:p>
            <a:pPr>
              <a:lnSpc>
                <a:spcPct val="90000"/>
              </a:lnSpc>
              <a:spcAft>
                <a:spcPts val="600"/>
              </a:spcAft>
            </a:pPr>
            <a:fld id="{F1837C61-EB42-401F-9391-8F0D870A5777}" type="slidenum">
              <a:rPr lang="en-GB"/>
              <a:pPr>
                <a:lnSpc>
                  <a:spcPct val="90000"/>
                </a:lnSpc>
                <a:spcAft>
                  <a:spcPts val="600"/>
                </a:spcAft>
              </a:pPr>
              <a:t>12</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3314"/>
                                        </p:tgtEl>
                                        <p:attrNameLst>
                                          <p:attrName>style.visibility</p:attrName>
                                        </p:attrNameLst>
                                      </p:cBhvr>
                                      <p:to>
                                        <p:strVal val="visible"/>
                                      </p:to>
                                    </p:set>
                                    <p:anim calcmode="lin" valueType="num">
                                      <p:cBhvr additive="base">
                                        <p:cTn id="7" dur="1000" fill="hold"/>
                                        <p:tgtEl>
                                          <p:spTgt spid="13314"/>
                                        </p:tgtEl>
                                        <p:attrNameLst>
                                          <p:attrName>ppt_x</p:attrName>
                                        </p:attrNameLst>
                                      </p:cBhvr>
                                      <p:tavLst>
                                        <p:tav tm="0">
                                          <p:val>
                                            <p:strVal val="0-#ppt_w/2"/>
                                          </p:val>
                                        </p:tav>
                                        <p:tav tm="100000">
                                          <p:val>
                                            <p:strVal val="#ppt_x"/>
                                          </p:val>
                                        </p:tav>
                                      </p:tavLst>
                                    </p:anim>
                                    <p:anim calcmode="lin" valueType="num">
                                      <p:cBhvr additive="base">
                                        <p:cTn id="8" dur="1000" fill="hold"/>
                                        <p:tgtEl>
                                          <p:spTgt spid="13314"/>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3315">
                                            <p:txEl>
                                              <p:pRg st="0" end="0"/>
                                            </p:txEl>
                                          </p:spTgt>
                                        </p:tgtEl>
                                        <p:attrNameLst>
                                          <p:attrName>style.visibility</p:attrName>
                                        </p:attrNameLst>
                                      </p:cBhvr>
                                      <p:to>
                                        <p:strVal val="visible"/>
                                      </p:to>
                                    </p:set>
                                    <p:anim calcmode="lin" valueType="num">
                                      <p:cBhvr additive="base">
                                        <p:cTn id="13" dur="1000" fill="hold"/>
                                        <p:tgtEl>
                                          <p:spTgt spid="13315">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13315">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13315">
                                            <p:txEl>
                                              <p:pRg st="1" end="1"/>
                                            </p:txEl>
                                          </p:spTgt>
                                        </p:tgtEl>
                                        <p:attrNameLst>
                                          <p:attrName>style.visibility</p:attrName>
                                        </p:attrNameLst>
                                      </p:cBhvr>
                                      <p:to>
                                        <p:strVal val="visible"/>
                                      </p:to>
                                    </p:set>
                                    <p:anim calcmode="lin" valueType="num">
                                      <p:cBhvr additive="base">
                                        <p:cTn id="19" dur="1000" fill="hold"/>
                                        <p:tgtEl>
                                          <p:spTgt spid="13315">
                                            <p:txEl>
                                              <p:pRg st="1" end="1"/>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13315">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13315">
                                            <p:txEl>
                                              <p:pRg st="2" end="2"/>
                                            </p:txEl>
                                          </p:spTgt>
                                        </p:tgtEl>
                                        <p:attrNameLst>
                                          <p:attrName>style.visibility</p:attrName>
                                        </p:attrNameLst>
                                      </p:cBhvr>
                                      <p:to>
                                        <p:strVal val="visible"/>
                                      </p:to>
                                    </p:set>
                                    <p:anim calcmode="lin" valueType="num">
                                      <p:cBhvr additive="base">
                                        <p:cTn id="25" dur="1000" fill="hold"/>
                                        <p:tgtEl>
                                          <p:spTgt spid="13315">
                                            <p:txEl>
                                              <p:pRg st="2" end="2"/>
                                            </p:txEl>
                                          </p:spTgt>
                                        </p:tgtEl>
                                        <p:attrNameLst>
                                          <p:attrName>ppt_x</p:attrName>
                                        </p:attrNameLst>
                                      </p:cBhvr>
                                      <p:tavLst>
                                        <p:tav tm="0">
                                          <p:val>
                                            <p:strVal val="0-#ppt_w/2"/>
                                          </p:val>
                                        </p:tav>
                                        <p:tav tm="100000">
                                          <p:val>
                                            <p:strVal val="#ppt_x"/>
                                          </p:val>
                                        </p:tav>
                                      </p:tavLst>
                                    </p:anim>
                                    <p:anim calcmode="lin" valueType="num">
                                      <p:cBhvr additive="base">
                                        <p:cTn id="26" dur="1000" fill="hold"/>
                                        <p:tgtEl>
                                          <p:spTgt spid="13315">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13315">
                                            <p:txEl>
                                              <p:pRg st="3" end="3"/>
                                            </p:txEl>
                                          </p:spTgt>
                                        </p:tgtEl>
                                        <p:attrNameLst>
                                          <p:attrName>style.visibility</p:attrName>
                                        </p:attrNameLst>
                                      </p:cBhvr>
                                      <p:to>
                                        <p:strVal val="visible"/>
                                      </p:to>
                                    </p:set>
                                    <p:anim calcmode="lin" valueType="num">
                                      <p:cBhvr additive="base">
                                        <p:cTn id="31" dur="1000" fill="hold"/>
                                        <p:tgtEl>
                                          <p:spTgt spid="13315">
                                            <p:txEl>
                                              <p:pRg st="3" end="3"/>
                                            </p:txEl>
                                          </p:spTgt>
                                        </p:tgtEl>
                                        <p:attrNameLst>
                                          <p:attrName>ppt_x</p:attrName>
                                        </p:attrNameLst>
                                      </p:cBhvr>
                                      <p:tavLst>
                                        <p:tav tm="0">
                                          <p:val>
                                            <p:strVal val="0-#ppt_w/2"/>
                                          </p:val>
                                        </p:tav>
                                        <p:tav tm="100000">
                                          <p:val>
                                            <p:strVal val="#ppt_x"/>
                                          </p:val>
                                        </p:tav>
                                      </p:tavLst>
                                    </p:anim>
                                    <p:anim calcmode="lin" valueType="num">
                                      <p:cBhvr additive="base">
                                        <p:cTn id="32" dur="1000" fill="hold"/>
                                        <p:tgtEl>
                                          <p:spTgt spid="13315">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13315">
                                            <p:txEl>
                                              <p:pRg st="4" end="4"/>
                                            </p:txEl>
                                          </p:spTgt>
                                        </p:tgtEl>
                                        <p:attrNameLst>
                                          <p:attrName>style.visibility</p:attrName>
                                        </p:attrNameLst>
                                      </p:cBhvr>
                                      <p:to>
                                        <p:strVal val="visible"/>
                                      </p:to>
                                    </p:set>
                                    <p:anim calcmode="lin" valueType="num">
                                      <p:cBhvr additive="base">
                                        <p:cTn id="37" dur="1000" fill="hold"/>
                                        <p:tgtEl>
                                          <p:spTgt spid="13315">
                                            <p:txEl>
                                              <p:pRg st="4" end="4"/>
                                            </p:txEl>
                                          </p:spTgt>
                                        </p:tgtEl>
                                        <p:attrNameLst>
                                          <p:attrName>ppt_x</p:attrName>
                                        </p:attrNameLst>
                                      </p:cBhvr>
                                      <p:tavLst>
                                        <p:tav tm="0">
                                          <p:val>
                                            <p:strVal val="0-#ppt_w/2"/>
                                          </p:val>
                                        </p:tav>
                                        <p:tav tm="100000">
                                          <p:val>
                                            <p:strVal val="#ppt_x"/>
                                          </p:val>
                                        </p:tav>
                                      </p:tavLst>
                                    </p:anim>
                                    <p:anim calcmode="lin" valueType="num">
                                      <p:cBhvr additive="base">
                                        <p:cTn id="38" dur="1000" fill="hold"/>
                                        <p:tgtEl>
                                          <p:spTgt spid="13315">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4" grpId="0"/>
      <p:bldP spid="13315"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extLst/>
          </a:blip>
          <a:stretch/>
        </a:blip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xmlns="" id="{D2DA0259-46F3-440D-A81C-A386AEF522BE}"/>
              </a:ext>
            </a:extLst>
          </p:cNvPr>
          <p:cNvPicPr>
            <a:picLocks noChangeAspect="1"/>
          </p:cNvPicPr>
          <p:nvPr/>
        </p:nvPicPr>
        <p:blipFill rotWithShape="1">
          <a:blip r:embed="rId3">
            <a:extLst>
              <a:ext uri="{28A0092B-C50C-407E-A947-70E740481C1C}">
                <a14:useLocalDpi xmlns:a14="http://schemas.microsoft.com/office/drawing/2010/main" val="0"/>
              </a:ext>
            </a:extLst>
          </a:blip>
          <a:srcRect t="16859" r="9091" b="1241"/>
          <a:stretch/>
        </p:blipFill>
        <p:spPr>
          <a:xfrm>
            <a:off x="20" y="10"/>
            <a:ext cx="9143980" cy="6857990"/>
          </a:xfrm>
          <a:prstGeom prst="rect">
            <a:avLst/>
          </a:prstGeom>
        </p:spPr>
      </p:pic>
      <p:sp>
        <p:nvSpPr>
          <p:cNvPr id="15365" name="Rectangle 10">
            <a:extLst>
              <a:ext uri="{FF2B5EF4-FFF2-40B4-BE49-F238E27FC236}">
                <a16:creationId xmlns:a16="http://schemas.microsoft.com/office/drawing/2014/main" xmlns="" id="{CC146B38-3E4E-4A67-91CF-55DBCC51B487}"/>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white">
          <a:xfrm rot="21420000">
            <a:off x="-114800" y="613608"/>
            <a:ext cx="6033080" cy="5638800"/>
          </a:xfrm>
          <a:custGeom>
            <a:avLst/>
            <a:gdLst/>
            <a:ahLst/>
            <a:cxnLst/>
            <a:rect l="l" t="t" r="r" b="b"/>
            <a:pathLst>
              <a:path w="8044107" h="5638800">
                <a:moveTo>
                  <a:pt x="8044107" y="0"/>
                </a:moveTo>
                <a:lnTo>
                  <a:pt x="8044107" y="5638800"/>
                </a:lnTo>
                <a:lnTo>
                  <a:pt x="0" y="5638800"/>
                </a:lnTo>
                <a:lnTo>
                  <a:pt x="295517" y="0"/>
                </a:lnTo>
                <a:close/>
              </a:path>
            </a:pathLst>
          </a:custGeom>
          <a:solidFill>
            <a:schemeClr val="accent1">
              <a:alpha val="82000"/>
            </a:schemeClr>
          </a:solidFill>
          <a:ln>
            <a:noFill/>
          </a:ln>
        </p:spPr>
        <p:style>
          <a:lnRef idx="1">
            <a:schemeClr val="accent1"/>
          </a:lnRef>
          <a:fillRef idx="3">
            <a:schemeClr val="accent1"/>
          </a:fillRef>
          <a:effectRef idx="2">
            <a:schemeClr val="accent1"/>
          </a:effectRef>
          <a:fontRef idx="minor">
            <a:schemeClr val="lt1"/>
          </a:fontRef>
        </p:style>
      </p:sp>
      <p:sp>
        <p:nvSpPr>
          <p:cNvPr id="15362" name="Rectangle 2"/>
          <p:cNvSpPr>
            <a:spLocks noGrp="1" noChangeArrowheads="1"/>
          </p:cNvSpPr>
          <p:nvPr>
            <p:ph type="title"/>
          </p:nvPr>
        </p:nvSpPr>
        <p:spPr>
          <a:xfrm rot="21420000">
            <a:off x="364584" y="1220999"/>
            <a:ext cx="5138391" cy="1151965"/>
          </a:xfrm>
        </p:spPr>
        <p:txBody>
          <a:bodyPr>
            <a:normAutofit/>
          </a:bodyPr>
          <a:lstStyle/>
          <a:p>
            <a:pPr eaLnBrk="1" hangingPunct="1"/>
            <a:r>
              <a:rPr lang="en-GB" sz="3700">
                <a:solidFill>
                  <a:schemeClr val="bg1"/>
                </a:solidFill>
                <a:latin typeface="Comic Sans MS" pitchFamily="66" charset="0"/>
              </a:rPr>
              <a:t>The Economic Environment</a:t>
            </a:r>
          </a:p>
        </p:txBody>
      </p:sp>
      <p:sp>
        <p:nvSpPr>
          <p:cNvPr id="15363" name="Rectangle 3"/>
          <p:cNvSpPr>
            <a:spLocks noGrp="1" noChangeArrowheads="1"/>
          </p:cNvSpPr>
          <p:nvPr>
            <p:ph sz="quarter" idx="13"/>
          </p:nvPr>
        </p:nvSpPr>
        <p:spPr>
          <a:xfrm rot="21420000">
            <a:off x="440404" y="2448453"/>
            <a:ext cx="5144399" cy="2944652"/>
          </a:xfrm>
        </p:spPr>
        <p:txBody>
          <a:bodyPr>
            <a:normAutofit/>
          </a:bodyPr>
          <a:lstStyle/>
          <a:p>
            <a:pPr marL="609600" indent="-609600" eaLnBrk="1" hangingPunct="1">
              <a:lnSpc>
                <a:spcPct val="110000"/>
              </a:lnSpc>
            </a:pPr>
            <a:r>
              <a:rPr lang="en-GB" sz="1500">
                <a:solidFill>
                  <a:schemeClr val="bg1"/>
                </a:solidFill>
                <a:latin typeface="Comic Sans MS" pitchFamily="66" charset="0"/>
              </a:rPr>
              <a:t>Key issues in the economic environment (Hooley </a:t>
            </a:r>
            <a:r>
              <a:rPr lang="en-GB" sz="1500" i="1">
                <a:solidFill>
                  <a:schemeClr val="bg1"/>
                </a:solidFill>
                <a:latin typeface="Comic Sans MS" pitchFamily="66" charset="0"/>
              </a:rPr>
              <a:t>et al</a:t>
            </a:r>
            <a:r>
              <a:rPr lang="en-GB" sz="1500">
                <a:solidFill>
                  <a:schemeClr val="bg1"/>
                </a:solidFill>
                <a:latin typeface="Comic Sans MS" pitchFamily="66" charset="0"/>
              </a:rPr>
              <a:t> 2008):</a:t>
            </a:r>
          </a:p>
          <a:p>
            <a:pPr marL="609600" indent="-609600" eaLnBrk="1" hangingPunct="1">
              <a:lnSpc>
                <a:spcPct val="110000"/>
              </a:lnSpc>
              <a:buFontTx/>
              <a:buAutoNum type="arabicPeriod"/>
            </a:pPr>
            <a:r>
              <a:rPr lang="en-GB" sz="1500">
                <a:solidFill>
                  <a:schemeClr val="bg1"/>
                </a:solidFill>
                <a:latin typeface="Comic Sans MS" pitchFamily="66" charset="0"/>
              </a:rPr>
              <a:t>Economic growth rates and the business cycle.</a:t>
            </a:r>
          </a:p>
          <a:p>
            <a:pPr marL="609600" indent="-609600" eaLnBrk="1" hangingPunct="1">
              <a:lnSpc>
                <a:spcPct val="110000"/>
              </a:lnSpc>
              <a:buFontTx/>
              <a:buAutoNum type="arabicPeriod"/>
            </a:pPr>
            <a:r>
              <a:rPr lang="en-GB" sz="1500">
                <a:solidFill>
                  <a:schemeClr val="bg1"/>
                </a:solidFill>
                <a:latin typeface="Comic Sans MS" pitchFamily="66" charset="0"/>
              </a:rPr>
              <a:t>Interest rates, consumer and business confidence and disposable income.</a:t>
            </a:r>
          </a:p>
          <a:p>
            <a:pPr marL="609600" indent="-609600" eaLnBrk="1" hangingPunct="1">
              <a:lnSpc>
                <a:spcPct val="110000"/>
              </a:lnSpc>
              <a:buFontTx/>
              <a:buAutoNum type="arabicPeriod"/>
            </a:pPr>
            <a:r>
              <a:rPr lang="en-GB" sz="1500">
                <a:solidFill>
                  <a:schemeClr val="bg1"/>
                </a:solidFill>
                <a:latin typeface="Comic Sans MS" pitchFamily="66" charset="0"/>
              </a:rPr>
              <a:t>Inflation.</a:t>
            </a:r>
          </a:p>
          <a:p>
            <a:pPr marL="609600" indent="-609600" eaLnBrk="1" hangingPunct="1">
              <a:lnSpc>
                <a:spcPct val="110000"/>
              </a:lnSpc>
              <a:buFontTx/>
              <a:buAutoNum type="arabicPeriod"/>
            </a:pPr>
            <a:r>
              <a:rPr lang="en-GB" sz="1500">
                <a:solidFill>
                  <a:schemeClr val="bg1"/>
                </a:solidFill>
                <a:latin typeface="Comic Sans MS" pitchFamily="66" charset="0"/>
              </a:rPr>
              <a:t>Employment and unemployment levels.</a:t>
            </a:r>
          </a:p>
          <a:p>
            <a:pPr marL="609600" indent="-609600" eaLnBrk="1" hangingPunct="1">
              <a:lnSpc>
                <a:spcPct val="110000"/>
              </a:lnSpc>
            </a:pPr>
            <a:endParaRPr lang="en-GB" sz="1500">
              <a:solidFill>
                <a:schemeClr val="bg1"/>
              </a:solidFill>
            </a:endParaRPr>
          </a:p>
        </p:txBody>
      </p:sp>
      <p:sp>
        <p:nvSpPr>
          <p:cNvPr id="12290" name="Slide Number Placeholder 5"/>
          <p:cNvSpPr>
            <a:spLocks noGrp="1"/>
          </p:cNvSpPr>
          <p:nvPr>
            <p:ph type="sldNum" sz="quarter" idx="12"/>
          </p:nvPr>
        </p:nvSpPr>
        <p:spPr>
          <a:xfrm rot="21420000">
            <a:off x="5058241" y="540666"/>
            <a:ext cx="680390" cy="498470"/>
          </a:xfrm>
        </p:spPr>
        <p:txBody>
          <a:bodyPr>
            <a:normAutofit/>
          </a:bodyPr>
          <a:lstStyle/>
          <a:p>
            <a:pPr algn="r">
              <a:lnSpc>
                <a:spcPct val="90000"/>
              </a:lnSpc>
              <a:spcAft>
                <a:spcPts val="600"/>
              </a:spcAft>
            </a:pPr>
            <a:fld id="{9A0D4C68-234C-431A-979A-AAD1286009C7}" type="slidenum">
              <a:rPr lang="en-GB">
                <a:solidFill>
                  <a:schemeClr val="bg1"/>
                </a:solidFill>
              </a:rPr>
              <a:pPr algn="r">
                <a:lnSpc>
                  <a:spcPct val="90000"/>
                </a:lnSpc>
                <a:spcAft>
                  <a:spcPts val="600"/>
                </a:spcAft>
              </a:pPr>
              <a:t>13</a:t>
            </a:fld>
            <a:endParaRPr lang="en-GB">
              <a:solidFill>
                <a:schemeClr val="bg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5362"/>
                                        </p:tgtEl>
                                        <p:attrNameLst>
                                          <p:attrName>style.visibility</p:attrName>
                                        </p:attrNameLst>
                                      </p:cBhvr>
                                      <p:to>
                                        <p:strVal val="visible"/>
                                      </p:to>
                                    </p:set>
                                    <p:anim calcmode="lin" valueType="num">
                                      <p:cBhvr additive="base">
                                        <p:cTn id="7" dur="1000" fill="hold"/>
                                        <p:tgtEl>
                                          <p:spTgt spid="15362"/>
                                        </p:tgtEl>
                                        <p:attrNameLst>
                                          <p:attrName>ppt_x</p:attrName>
                                        </p:attrNameLst>
                                      </p:cBhvr>
                                      <p:tavLst>
                                        <p:tav tm="0">
                                          <p:val>
                                            <p:strVal val="0-#ppt_w/2"/>
                                          </p:val>
                                        </p:tav>
                                        <p:tav tm="100000">
                                          <p:val>
                                            <p:strVal val="#ppt_x"/>
                                          </p:val>
                                        </p:tav>
                                      </p:tavLst>
                                    </p:anim>
                                    <p:anim calcmode="lin" valueType="num">
                                      <p:cBhvr additive="base">
                                        <p:cTn id="8" dur="1000" fill="hold"/>
                                        <p:tgtEl>
                                          <p:spTgt spid="1536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5363">
                                            <p:txEl>
                                              <p:pRg st="0" end="0"/>
                                            </p:txEl>
                                          </p:spTgt>
                                        </p:tgtEl>
                                        <p:attrNameLst>
                                          <p:attrName>style.visibility</p:attrName>
                                        </p:attrNameLst>
                                      </p:cBhvr>
                                      <p:to>
                                        <p:strVal val="visible"/>
                                      </p:to>
                                    </p:set>
                                    <p:anim calcmode="lin" valueType="num">
                                      <p:cBhvr additive="base">
                                        <p:cTn id="13" dur="1000" fill="hold"/>
                                        <p:tgtEl>
                                          <p:spTgt spid="15363">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1536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15363">
                                            <p:txEl>
                                              <p:pRg st="1" end="1"/>
                                            </p:txEl>
                                          </p:spTgt>
                                        </p:tgtEl>
                                        <p:attrNameLst>
                                          <p:attrName>style.visibility</p:attrName>
                                        </p:attrNameLst>
                                      </p:cBhvr>
                                      <p:to>
                                        <p:strVal val="visible"/>
                                      </p:to>
                                    </p:set>
                                    <p:anim calcmode="lin" valueType="num">
                                      <p:cBhvr additive="base">
                                        <p:cTn id="19" dur="1000" fill="hold"/>
                                        <p:tgtEl>
                                          <p:spTgt spid="15363">
                                            <p:txEl>
                                              <p:pRg st="1" end="1"/>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1536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15363">
                                            <p:txEl>
                                              <p:pRg st="2" end="2"/>
                                            </p:txEl>
                                          </p:spTgt>
                                        </p:tgtEl>
                                        <p:attrNameLst>
                                          <p:attrName>style.visibility</p:attrName>
                                        </p:attrNameLst>
                                      </p:cBhvr>
                                      <p:to>
                                        <p:strVal val="visible"/>
                                      </p:to>
                                    </p:set>
                                    <p:anim calcmode="lin" valueType="num">
                                      <p:cBhvr additive="base">
                                        <p:cTn id="25" dur="1000" fill="hold"/>
                                        <p:tgtEl>
                                          <p:spTgt spid="15363">
                                            <p:txEl>
                                              <p:pRg st="2" end="2"/>
                                            </p:txEl>
                                          </p:spTgt>
                                        </p:tgtEl>
                                        <p:attrNameLst>
                                          <p:attrName>ppt_x</p:attrName>
                                        </p:attrNameLst>
                                      </p:cBhvr>
                                      <p:tavLst>
                                        <p:tav tm="0">
                                          <p:val>
                                            <p:strVal val="0-#ppt_w/2"/>
                                          </p:val>
                                        </p:tav>
                                        <p:tav tm="100000">
                                          <p:val>
                                            <p:strVal val="#ppt_x"/>
                                          </p:val>
                                        </p:tav>
                                      </p:tavLst>
                                    </p:anim>
                                    <p:anim calcmode="lin" valueType="num">
                                      <p:cBhvr additive="base">
                                        <p:cTn id="26" dur="1000" fill="hold"/>
                                        <p:tgtEl>
                                          <p:spTgt spid="1536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15363">
                                            <p:txEl>
                                              <p:pRg st="3" end="3"/>
                                            </p:txEl>
                                          </p:spTgt>
                                        </p:tgtEl>
                                        <p:attrNameLst>
                                          <p:attrName>style.visibility</p:attrName>
                                        </p:attrNameLst>
                                      </p:cBhvr>
                                      <p:to>
                                        <p:strVal val="visible"/>
                                      </p:to>
                                    </p:set>
                                    <p:anim calcmode="lin" valueType="num">
                                      <p:cBhvr additive="base">
                                        <p:cTn id="31" dur="1000" fill="hold"/>
                                        <p:tgtEl>
                                          <p:spTgt spid="15363">
                                            <p:txEl>
                                              <p:pRg st="3" end="3"/>
                                            </p:txEl>
                                          </p:spTgt>
                                        </p:tgtEl>
                                        <p:attrNameLst>
                                          <p:attrName>ppt_x</p:attrName>
                                        </p:attrNameLst>
                                      </p:cBhvr>
                                      <p:tavLst>
                                        <p:tav tm="0">
                                          <p:val>
                                            <p:strVal val="0-#ppt_w/2"/>
                                          </p:val>
                                        </p:tav>
                                        <p:tav tm="100000">
                                          <p:val>
                                            <p:strVal val="#ppt_x"/>
                                          </p:val>
                                        </p:tav>
                                      </p:tavLst>
                                    </p:anim>
                                    <p:anim calcmode="lin" valueType="num">
                                      <p:cBhvr additive="base">
                                        <p:cTn id="32" dur="1000" fill="hold"/>
                                        <p:tgtEl>
                                          <p:spTgt spid="1536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15363">
                                            <p:txEl>
                                              <p:pRg st="4" end="4"/>
                                            </p:txEl>
                                          </p:spTgt>
                                        </p:tgtEl>
                                        <p:attrNameLst>
                                          <p:attrName>style.visibility</p:attrName>
                                        </p:attrNameLst>
                                      </p:cBhvr>
                                      <p:to>
                                        <p:strVal val="visible"/>
                                      </p:to>
                                    </p:set>
                                    <p:anim calcmode="lin" valueType="num">
                                      <p:cBhvr additive="base">
                                        <p:cTn id="37" dur="1000" fill="hold"/>
                                        <p:tgtEl>
                                          <p:spTgt spid="15363">
                                            <p:txEl>
                                              <p:pRg st="4" end="4"/>
                                            </p:txEl>
                                          </p:spTgt>
                                        </p:tgtEl>
                                        <p:attrNameLst>
                                          <p:attrName>ppt_x</p:attrName>
                                        </p:attrNameLst>
                                      </p:cBhvr>
                                      <p:tavLst>
                                        <p:tav tm="0">
                                          <p:val>
                                            <p:strVal val="0-#ppt_w/2"/>
                                          </p:val>
                                        </p:tav>
                                        <p:tav tm="100000">
                                          <p:val>
                                            <p:strVal val="#ppt_x"/>
                                          </p:val>
                                        </p:tav>
                                      </p:tavLst>
                                    </p:anim>
                                    <p:anim calcmode="lin" valueType="num">
                                      <p:cBhvr additive="base">
                                        <p:cTn id="38" dur="1000" fill="hold"/>
                                        <p:tgtEl>
                                          <p:spTgt spid="15363">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62" grpId="0"/>
      <p:bldP spid="1536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extLst/>
          </a:blip>
          <a:stretch/>
        </a:blipFill>
        <a:effectLst/>
      </p:bgPr>
    </p:bg>
    <p:spTree>
      <p:nvGrpSpPr>
        <p:cNvPr id="1" name=""/>
        <p:cNvGrpSpPr/>
        <p:nvPr/>
      </p:nvGrpSpPr>
      <p:grpSpPr>
        <a:xfrm>
          <a:off x="0" y="0"/>
          <a:ext cx="0" cy="0"/>
          <a:chOff x="0" y="0"/>
          <a:chExt cx="0" cy="0"/>
        </a:xfrm>
      </p:grpSpPr>
      <p:pic>
        <p:nvPicPr>
          <p:cNvPr id="4" name="Picture 3" descr="A close up of a sign&#10;&#10;Description generated with very high confidence">
            <a:extLst>
              <a:ext uri="{FF2B5EF4-FFF2-40B4-BE49-F238E27FC236}">
                <a16:creationId xmlns:a16="http://schemas.microsoft.com/office/drawing/2014/main" xmlns="" id="{9AB59252-DECC-4687-9556-1D514C982D00}"/>
              </a:ext>
            </a:extLst>
          </p:cNvPr>
          <p:cNvPicPr>
            <a:picLocks noChangeAspect="1"/>
          </p:cNvPicPr>
          <p:nvPr/>
        </p:nvPicPr>
        <p:blipFill rotWithShape="1">
          <a:blip r:embed="rId3">
            <a:extLst>
              <a:ext uri="{28A0092B-C50C-407E-A947-70E740481C1C}">
                <a14:useLocalDpi xmlns:a14="http://schemas.microsoft.com/office/drawing/2010/main" val="0"/>
              </a:ext>
            </a:extLst>
          </a:blip>
          <a:srcRect t="8248" r="9091" b="5989"/>
          <a:stretch/>
        </p:blipFill>
        <p:spPr>
          <a:xfrm>
            <a:off x="20" y="10"/>
            <a:ext cx="9143980" cy="6857990"/>
          </a:xfrm>
          <a:prstGeom prst="rect">
            <a:avLst/>
          </a:prstGeom>
        </p:spPr>
      </p:pic>
      <p:sp>
        <p:nvSpPr>
          <p:cNvPr id="4101" name="Rectangle 10">
            <a:extLst>
              <a:ext uri="{FF2B5EF4-FFF2-40B4-BE49-F238E27FC236}">
                <a16:creationId xmlns:a16="http://schemas.microsoft.com/office/drawing/2014/main" xmlns="" id="{CC146B38-3E4E-4A67-91CF-55DBCC51B487}"/>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white">
          <a:xfrm rot="21420000">
            <a:off x="-114800" y="613608"/>
            <a:ext cx="6033080" cy="5638800"/>
          </a:xfrm>
          <a:custGeom>
            <a:avLst/>
            <a:gdLst/>
            <a:ahLst/>
            <a:cxnLst/>
            <a:rect l="l" t="t" r="r" b="b"/>
            <a:pathLst>
              <a:path w="8044107" h="5638800">
                <a:moveTo>
                  <a:pt x="8044107" y="0"/>
                </a:moveTo>
                <a:lnTo>
                  <a:pt x="8044107" y="5638800"/>
                </a:lnTo>
                <a:lnTo>
                  <a:pt x="0" y="5638800"/>
                </a:lnTo>
                <a:lnTo>
                  <a:pt x="295517" y="0"/>
                </a:lnTo>
                <a:close/>
              </a:path>
            </a:pathLst>
          </a:custGeom>
          <a:solidFill>
            <a:schemeClr val="accent1">
              <a:alpha val="82000"/>
            </a:schemeClr>
          </a:solidFill>
          <a:ln>
            <a:noFill/>
          </a:ln>
        </p:spPr>
        <p:style>
          <a:lnRef idx="1">
            <a:schemeClr val="accent1"/>
          </a:lnRef>
          <a:fillRef idx="3">
            <a:schemeClr val="accent1"/>
          </a:fillRef>
          <a:effectRef idx="2">
            <a:schemeClr val="accent1"/>
          </a:effectRef>
          <a:fontRef idx="minor">
            <a:schemeClr val="lt1"/>
          </a:fontRef>
        </p:style>
      </p:sp>
      <p:sp>
        <p:nvSpPr>
          <p:cNvPr id="2" name="Rectangle 2"/>
          <p:cNvSpPr>
            <a:spLocks noGrp="1" noChangeArrowheads="1"/>
          </p:cNvSpPr>
          <p:nvPr>
            <p:ph type="title"/>
          </p:nvPr>
        </p:nvSpPr>
        <p:spPr>
          <a:xfrm rot="21420000">
            <a:off x="364584" y="1220999"/>
            <a:ext cx="5138391" cy="1151965"/>
          </a:xfrm>
        </p:spPr>
        <p:txBody>
          <a:bodyPr>
            <a:normAutofit/>
          </a:bodyPr>
          <a:lstStyle/>
          <a:p>
            <a:pPr eaLnBrk="1" hangingPunct="1"/>
            <a:r>
              <a:rPr lang="en-GB" sz="2800">
                <a:solidFill>
                  <a:schemeClr val="bg1"/>
                </a:solidFill>
                <a:latin typeface="Comic Sans MS" pitchFamily="66" charset="0"/>
              </a:rPr>
              <a:t>The Social and Cultural Environment</a:t>
            </a:r>
          </a:p>
        </p:txBody>
      </p:sp>
      <p:sp>
        <p:nvSpPr>
          <p:cNvPr id="4099" name="Rectangle 3"/>
          <p:cNvSpPr>
            <a:spLocks noGrp="1" noChangeArrowheads="1"/>
          </p:cNvSpPr>
          <p:nvPr>
            <p:ph sz="quarter" idx="13"/>
          </p:nvPr>
        </p:nvSpPr>
        <p:spPr>
          <a:xfrm rot="21420000">
            <a:off x="440404" y="2448453"/>
            <a:ext cx="5144399" cy="2944652"/>
          </a:xfrm>
        </p:spPr>
        <p:txBody>
          <a:bodyPr>
            <a:normAutofit/>
          </a:bodyPr>
          <a:lstStyle/>
          <a:p>
            <a:pPr marL="609600" indent="-609600" eaLnBrk="1" hangingPunct="1">
              <a:lnSpc>
                <a:spcPct val="110000"/>
              </a:lnSpc>
            </a:pPr>
            <a:r>
              <a:rPr lang="en-GB" sz="1200">
                <a:solidFill>
                  <a:schemeClr val="bg1"/>
                </a:solidFill>
                <a:latin typeface="Comic Sans MS" pitchFamily="66" charset="0"/>
              </a:rPr>
              <a:t>Key issues in the social and cultural environment (Hooley </a:t>
            </a:r>
            <a:r>
              <a:rPr lang="en-GB" sz="1200" i="1">
                <a:solidFill>
                  <a:schemeClr val="bg1"/>
                </a:solidFill>
                <a:latin typeface="Comic Sans MS" pitchFamily="66" charset="0"/>
              </a:rPr>
              <a:t>et al</a:t>
            </a:r>
            <a:r>
              <a:rPr lang="en-GB" sz="1200">
                <a:solidFill>
                  <a:schemeClr val="bg1"/>
                </a:solidFill>
                <a:latin typeface="Comic Sans MS" pitchFamily="66" charset="0"/>
              </a:rPr>
              <a:t> 2008):</a:t>
            </a:r>
          </a:p>
          <a:p>
            <a:pPr marL="609600" indent="-609600" eaLnBrk="1" hangingPunct="1">
              <a:lnSpc>
                <a:spcPct val="110000"/>
              </a:lnSpc>
              <a:buFontTx/>
              <a:buAutoNum type="arabicPeriod"/>
            </a:pPr>
            <a:r>
              <a:rPr lang="en-GB" sz="1200">
                <a:solidFill>
                  <a:schemeClr val="bg1"/>
                </a:solidFill>
                <a:latin typeface="Comic Sans MS" pitchFamily="66" charset="0"/>
              </a:rPr>
              <a:t>Demographic change.</a:t>
            </a:r>
          </a:p>
          <a:p>
            <a:pPr marL="609600" indent="-609600" eaLnBrk="1" hangingPunct="1">
              <a:lnSpc>
                <a:spcPct val="110000"/>
              </a:lnSpc>
              <a:buFontTx/>
              <a:buAutoNum type="arabicPeriod"/>
            </a:pPr>
            <a:r>
              <a:rPr lang="en-GB" sz="1200">
                <a:solidFill>
                  <a:schemeClr val="bg1"/>
                </a:solidFill>
                <a:latin typeface="Comic Sans MS" pitchFamily="66" charset="0"/>
              </a:rPr>
              <a:t>The grey market.</a:t>
            </a:r>
          </a:p>
          <a:p>
            <a:pPr marL="609600" indent="-609600" eaLnBrk="1" hangingPunct="1">
              <a:lnSpc>
                <a:spcPct val="110000"/>
              </a:lnSpc>
              <a:buFontTx/>
              <a:buAutoNum type="arabicPeriod"/>
            </a:pPr>
            <a:r>
              <a:rPr lang="en-GB" sz="1200">
                <a:solidFill>
                  <a:schemeClr val="bg1"/>
                </a:solidFill>
                <a:latin typeface="Comic Sans MS" pitchFamily="66" charset="0"/>
              </a:rPr>
              <a:t>The youth market.</a:t>
            </a:r>
          </a:p>
          <a:p>
            <a:pPr marL="609600" indent="-609600" eaLnBrk="1" hangingPunct="1">
              <a:lnSpc>
                <a:spcPct val="110000"/>
              </a:lnSpc>
              <a:buFontTx/>
              <a:buAutoNum type="arabicPeriod"/>
            </a:pPr>
            <a:r>
              <a:rPr lang="en-GB" sz="1200">
                <a:solidFill>
                  <a:schemeClr val="bg1"/>
                </a:solidFill>
                <a:latin typeface="Comic Sans MS" pitchFamily="66" charset="0"/>
              </a:rPr>
              <a:t>Changing living patterns and lifestyles.</a:t>
            </a:r>
          </a:p>
          <a:p>
            <a:pPr marL="609600" indent="-609600" eaLnBrk="1" hangingPunct="1">
              <a:lnSpc>
                <a:spcPct val="110000"/>
              </a:lnSpc>
              <a:buFontTx/>
              <a:buAutoNum type="arabicPeriod"/>
            </a:pPr>
            <a:r>
              <a:rPr lang="en-GB" sz="1200">
                <a:solidFill>
                  <a:schemeClr val="bg1"/>
                </a:solidFill>
                <a:latin typeface="Comic Sans MS" pitchFamily="66" charset="0"/>
              </a:rPr>
              <a:t>Multi ethnic societies.</a:t>
            </a:r>
          </a:p>
          <a:p>
            <a:pPr marL="609600" indent="-609600" eaLnBrk="1" hangingPunct="1">
              <a:lnSpc>
                <a:spcPct val="110000"/>
              </a:lnSpc>
              <a:buFontTx/>
              <a:buAutoNum type="arabicPeriod"/>
            </a:pPr>
            <a:r>
              <a:rPr lang="en-GB" sz="1200">
                <a:solidFill>
                  <a:schemeClr val="bg1"/>
                </a:solidFill>
                <a:latin typeface="Comic Sans MS" pitchFamily="66" charset="0"/>
              </a:rPr>
              <a:t>Environmental issues.</a:t>
            </a:r>
          </a:p>
          <a:p>
            <a:pPr marL="609600" indent="-609600" eaLnBrk="1" hangingPunct="1">
              <a:lnSpc>
                <a:spcPct val="110000"/>
              </a:lnSpc>
            </a:pPr>
            <a:endParaRPr lang="en-GB" sz="1200">
              <a:solidFill>
                <a:schemeClr val="bg1"/>
              </a:solidFill>
            </a:endParaRPr>
          </a:p>
        </p:txBody>
      </p:sp>
      <p:sp>
        <p:nvSpPr>
          <p:cNvPr id="4098" name="Slide Number Placeholder 5"/>
          <p:cNvSpPr>
            <a:spLocks noGrp="1"/>
          </p:cNvSpPr>
          <p:nvPr>
            <p:ph type="sldNum" sz="quarter" idx="12"/>
          </p:nvPr>
        </p:nvSpPr>
        <p:spPr>
          <a:xfrm rot="21420000">
            <a:off x="5058241" y="540666"/>
            <a:ext cx="680390" cy="498470"/>
          </a:xfrm>
        </p:spPr>
        <p:txBody>
          <a:bodyPr>
            <a:normAutofit/>
          </a:bodyPr>
          <a:lstStyle/>
          <a:p>
            <a:pPr algn="r">
              <a:lnSpc>
                <a:spcPct val="90000"/>
              </a:lnSpc>
              <a:spcAft>
                <a:spcPts val="600"/>
              </a:spcAft>
            </a:pPr>
            <a:fld id="{3322CFAA-F382-4201-987A-A0743DDC1380}" type="slidenum">
              <a:rPr lang="en-GB">
                <a:solidFill>
                  <a:schemeClr val="bg1"/>
                </a:solidFill>
              </a:rPr>
              <a:pPr algn="r">
                <a:lnSpc>
                  <a:spcPct val="90000"/>
                </a:lnSpc>
                <a:spcAft>
                  <a:spcPts val="600"/>
                </a:spcAft>
              </a:pPr>
              <a:t>14</a:t>
            </a:fld>
            <a:endParaRPr lang="en-GB">
              <a:solidFill>
                <a:schemeClr val="bg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0-#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4099">
                                            <p:txEl>
                                              <p:pRg st="0" end="0"/>
                                            </p:txEl>
                                          </p:spTgt>
                                        </p:tgtEl>
                                        <p:attrNameLst>
                                          <p:attrName>style.visibility</p:attrName>
                                        </p:attrNameLst>
                                      </p:cBhvr>
                                      <p:to>
                                        <p:strVal val="visible"/>
                                      </p:to>
                                    </p:set>
                                    <p:anim calcmode="lin" valueType="num">
                                      <p:cBhvr additive="base">
                                        <p:cTn id="13" dur="1000" fill="hold"/>
                                        <p:tgtEl>
                                          <p:spTgt spid="4099">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4099">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4099">
                                            <p:txEl>
                                              <p:pRg st="1" end="1"/>
                                            </p:txEl>
                                          </p:spTgt>
                                        </p:tgtEl>
                                        <p:attrNameLst>
                                          <p:attrName>style.visibility</p:attrName>
                                        </p:attrNameLst>
                                      </p:cBhvr>
                                      <p:to>
                                        <p:strVal val="visible"/>
                                      </p:to>
                                    </p:set>
                                    <p:anim calcmode="lin" valueType="num">
                                      <p:cBhvr additive="base">
                                        <p:cTn id="19" dur="1000" fill="hold"/>
                                        <p:tgtEl>
                                          <p:spTgt spid="4099">
                                            <p:txEl>
                                              <p:pRg st="1" end="1"/>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4099">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4099">
                                            <p:txEl>
                                              <p:pRg st="2" end="2"/>
                                            </p:txEl>
                                          </p:spTgt>
                                        </p:tgtEl>
                                        <p:attrNameLst>
                                          <p:attrName>style.visibility</p:attrName>
                                        </p:attrNameLst>
                                      </p:cBhvr>
                                      <p:to>
                                        <p:strVal val="visible"/>
                                      </p:to>
                                    </p:set>
                                    <p:anim calcmode="lin" valueType="num">
                                      <p:cBhvr additive="base">
                                        <p:cTn id="25" dur="1000" fill="hold"/>
                                        <p:tgtEl>
                                          <p:spTgt spid="4099">
                                            <p:txEl>
                                              <p:pRg st="2" end="2"/>
                                            </p:txEl>
                                          </p:spTgt>
                                        </p:tgtEl>
                                        <p:attrNameLst>
                                          <p:attrName>ppt_x</p:attrName>
                                        </p:attrNameLst>
                                      </p:cBhvr>
                                      <p:tavLst>
                                        <p:tav tm="0">
                                          <p:val>
                                            <p:strVal val="0-#ppt_w/2"/>
                                          </p:val>
                                        </p:tav>
                                        <p:tav tm="100000">
                                          <p:val>
                                            <p:strVal val="#ppt_x"/>
                                          </p:val>
                                        </p:tav>
                                      </p:tavLst>
                                    </p:anim>
                                    <p:anim calcmode="lin" valueType="num">
                                      <p:cBhvr additive="base">
                                        <p:cTn id="26" dur="1000" fill="hold"/>
                                        <p:tgtEl>
                                          <p:spTgt spid="4099">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4099">
                                            <p:txEl>
                                              <p:pRg st="3" end="3"/>
                                            </p:txEl>
                                          </p:spTgt>
                                        </p:tgtEl>
                                        <p:attrNameLst>
                                          <p:attrName>style.visibility</p:attrName>
                                        </p:attrNameLst>
                                      </p:cBhvr>
                                      <p:to>
                                        <p:strVal val="visible"/>
                                      </p:to>
                                    </p:set>
                                    <p:anim calcmode="lin" valueType="num">
                                      <p:cBhvr additive="base">
                                        <p:cTn id="31" dur="1000" fill="hold"/>
                                        <p:tgtEl>
                                          <p:spTgt spid="4099">
                                            <p:txEl>
                                              <p:pRg st="3" end="3"/>
                                            </p:txEl>
                                          </p:spTgt>
                                        </p:tgtEl>
                                        <p:attrNameLst>
                                          <p:attrName>ppt_x</p:attrName>
                                        </p:attrNameLst>
                                      </p:cBhvr>
                                      <p:tavLst>
                                        <p:tav tm="0">
                                          <p:val>
                                            <p:strVal val="0-#ppt_w/2"/>
                                          </p:val>
                                        </p:tav>
                                        <p:tav tm="100000">
                                          <p:val>
                                            <p:strVal val="#ppt_x"/>
                                          </p:val>
                                        </p:tav>
                                      </p:tavLst>
                                    </p:anim>
                                    <p:anim calcmode="lin" valueType="num">
                                      <p:cBhvr additive="base">
                                        <p:cTn id="32" dur="1000" fill="hold"/>
                                        <p:tgtEl>
                                          <p:spTgt spid="4099">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4099">
                                            <p:txEl>
                                              <p:pRg st="4" end="4"/>
                                            </p:txEl>
                                          </p:spTgt>
                                        </p:tgtEl>
                                        <p:attrNameLst>
                                          <p:attrName>style.visibility</p:attrName>
                                        </p:attrNameLst>
                                      </p:cBhvr>
                                      <p:to>
                                        <p:strVal val="visible"/>
                                      </p:to>
                                    </p:set>
                                    <p:anim calcmode="lin" valueType="num">
                                      <p:cBhvr additive="base">
                                        <p:cTn id="37" dur="1000" fill="hold"/>
                                        <p:tgtEl>
                                          <p:spTgt spid="4099">
                                            <p:txEl>
                                              <p:pRg st="4" end="4"/>
                                            </p:txEl>
                                          </p:spTgt>
                                        </p:tgtEl>
                                        <p:attrNameLst>
                                          <p:attrName>ppt_x</p:attrName>
                                        </p:attrNameLst>
                                      </p:cBhvr>
                                      <p:tavLst>
                                        <p:tav tm="0">
                                          <p:val>
                                            <p:strVal val="0-#ppt_w/2"/>
                                          </p:val>
                                        </p:tav>
                                        <p:tav tm="100000">
                                          <p:val>
                                            <p:strVal val="#ppt_x"/>
                                          </p:val>
                                        </p:tav>
                                      </p:tavLst>
                                    </p:anim>
                                    <p:anim calcmode="lin" valueType="num">
                                      <p:cBhvr additive="base">
                                        <p:cTn id="38" dur="1000" fill="hold"/>
                                        <p:tgtEl>
                                          <p:spTgt spid="4099">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8" fill="hold" grpId="0" nodeType="clickEffect">
                                  <p:stCondLst>
                                    <p:cond delay="0"/>
                                  </p:stCondLst>
                                  <p:childTnLst>
                                    <p:set>
                                      <p:cBhvr>
                                        <p:cTn id="42" dur="1" fill="hold">
                                          <p:stCondLst>
                                            <p:cond delay="0"/>
                                          </p:stCondLst>
                                        </p:cTn>
                                        <p:tgtEl>
                                          <p:spTgt spid="4099">
                                            <p:txEl>
                                              <p:pRg st="5" end="5"/>
                                            </p:txEl>
                                          </p:spTgt>
                                        </p:tgtEl>
                                        <p:attrNameLst>
                                          <p:attrName>style.visibility</p:attrName>
                                        </p:attrNameLst>
                                      </p:cBhvr>
                                      <p:to>
                                        <p:strVal val="visible"/>
                                      </p:to>
                                    </p:set>
                                    <p:anim calcmode="lin" valueType="num">
                                      <p:cBhvr additive="base">
                                        <p:cTn id="43" dur="1000" fill="hold"/>
                                        <p:tgtEl>
                                          <p:spTgt spid="4099">
                                            <p:txEl>
                                              <p:pRg st="5" end="5"/>
                                            </p:txEl>
                                          </p:spTgt>
                                        </p:tgtEl>
                                        <p:attrNameLst>
                                          <p:attrName>ppt_x</p:attrName>
                                        </p:attrNameLst>
                                      </p:cBhvr>
                                      <p:tavLst>
                                        <p:tav tm="0">
                                          <p:val>
                                            <p:strVal val="0-#ppt_w/2"/>
                                          </p:val>
                                        </p:tav>
                                        <p:tav tm="100000">
                                          <p:val>
                                            <p:strVal val="#ppt_x"/>
                                          </p:val>
                                        </p:tav>
                                      </p:tavLst>
                                    </p:anim>
                                    <p:anim calcmode="lin" valueType="num">
                                      <p:cBhvr additive="base">
                                        <p:cTn id="44" dur="1000" fill="hold"/>
                                        <p:tgtEl>
                                          <p:spTgt spid="4099">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8" fill="hold" grpId="0" nodeType="clickEffect">
                                  <p:stCondLst>
                                    <p:cond delay="0"/>
                                  </p:stCondLst>
                                  <p:childTnLst>
                                    <p:set>
                                      <p:cBhvr>
                                        <p:cTn id="48" dur="1" fill="hold">
                                          <p:stCondLst>
                                            <p:cond delay="0"/>
                                          </p:stCondLst>
                                        </p:cTn>
                                        <p:tgtEl>
                                          <p:spTgt spid="4099">
                                            <p:txEl>
                                              <p:pRg st="6" end="6"/>
                                            </p:txEl>
                                          </p:spTgt>
                                        </p:tgtEl>
                                        <p:attrNameLst>
                                          <p:attrName>style.visibility</p:attrName>
                                        </p:attrNameLst>
                                      </p:cBhvr>
                                      <p:to>
                                        <p:strVal val="visible"/>
                                      </p:to>
                                    </p:set>
                                    <p:anim calcmode="lin" valueType="num">
                                      <p:cBhvr additive="base">
                                        <p:cTn id="49" dur="1000" fill="hold"/>
                                        <p:tgtEl>
                                          <p:spTgt spid="4099">
                                            <p:txEl>
                                              <p:pRg st="6" end="6"/>
                                            </p:txEl>
                                          </p:spTgt>
                                        </p:tgtEl>
                                        <p:attrNameLst>
                                          <p:attrName>ppt_x</p:attrName>
                                        </p:attrNameLst>
                                      </p:cBhvr>
                                      <p:tavLst>
                                        <p:tav tm="0">
                                          <p:val>
                                            <p:strVal val="0-#ppt_w/2"/>
                                          </p:val>
                                        </p:tav>
                                        <p:tav tm="100000">
                                          <p:val>
                                            <p:strVal val="#ppt_x"/>
                                          </p:val>
                                        </p:tav>
                                      </p:tavLst>
                                    </p:anim>
                                    <p:anim calcmode="lin" valueType="num">
                                      <p:cBhvr additive="base">
                                        <p:cTn id="50" dur="1000" fill="hold"/>
                                        <p:tgtEl>
                                          <p:spTgt spid="4099">
                                            <p:txEl>
                                              <p:pRg st="6" end="6"/>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099"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extLst/>
          </a:blip>
          <a:stretch/>
        </a:blip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xmlns="" id="{2B18BB9B-EA44-4EA4-8E42-18FDB6750AFA}"/>
              </a:ext>
            </a:extLst>
          </p:cNvPr>
          <p:cNvPicPr>
            <a:picLocks noChangeAspect="1"/>
          </p:cNvPicPr>
          <p:nvPr/>
        </p:nvPicPr>
        <p:blipFill rotWithShape="1">
          <a:blip r:embed="rId3">
            <a:extLst>
              <a:ext uri="{28A0092B-C50C-407E-A947-70E740481C1C}">
                <a14:useLocalDpi xmlns:a14="http://schemas.microsoft.com/office/drawing/2010/main" val="0"/>
              </a:ext>
            </a:extLst>
          </a:blip>
          <a:srcRect r="33333"/>
          <a:stretch/>
        </p:blipFill>
        <p:spPr>
          <a:xfrm>
            <a:off x="20" y="10"/>
            <a:ext cx="9143980" cy="6857990"/>
          </a:xfrm>
          <a:prstGeom prst="rect">
            <a:avLst/>
          </a:prstGeom>
        </p:spPr>
      </p:pic>
      <p:sp>
        <p:nvSpPr>
          <p:cNvPr id="7172" name="Rectangle 72">
            <a:extLst>
              <a:ext uri="{FF2B5EF4-FFF2-40B4-BE49-F238E27FC236}">
                <a16:creationId xmlns:a16="http://schemas.microsoft.com/office/drawing/2014/main" xmlns="" id="{CDC8BCFB-B092-4D3E-BA0A-9843CC993E55}"/>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white">
          <a:xfrm>
            <a:off x="0" y="609600"/>
            <a:ext cx="5665605" cy="5638800"/>
          </a:xfrm>
          <a:prstGeom prst="rect">
            <a:avLst/>
          </a:prstGeom>
          <a:solidFill>
            <a:schemeClr val="accent1">
              <a:alpha val="82000"/>
            </a:schemeClr>
          </a:solidFill>
          <a:ln>
            <a:noFill/>
          </a:ln>
        </p:spPr>
        <p:style>
          <a:lnRef idx="1">
            <a:schemeClr val="accent1"/>
          </a:lnRef>
          <a:fillRef idx="3">
            <a:schemeClr val="accent1"/>
          </a:fillRef>
          <a:effectRef idx="2">
            <a:schemeClr val="accent1"/>
          </a:effectRef>
          <a:fontRef idx="minor">
            <a:schemeClr val="lt1"/>
          </a:fontRef>
        </p:style>
      </p:sp>
      <p:sp>
        <p:nvSpPr>
          <p:cNvPr id="5122" name="Rectangle 2"/>
          <p:cNvSpPr>
            <a:spLocks noGrp="1" noChangeArrowheads="1"/>
          </p:cNvSpPr>
          <p:nvPr>
            <p:ph type="title"/>
          </p:nvPr>
        </p:nvSpPr>
        <p:spPr>
          <a:xfrm>
            <a:off x="514350" y="1227660"/>
            <a:ext cx="4797867" cy="1151965"/>
          </a:xfrm>
        </p:spPr>
        <p:txBody>
          <a:bodyPr>
            <a:normAutofit/>
          </a:bodyPr>
          <a:lstStyle/>
          <a:p>
            <a:pPr eaLnBrk="1" hangingPunct="1"/>
            <a:r>
              <a:rPr lang="en-GB" sz="3100">
                <a:solidFill>
                  <a:schemeClr val="bg1"/>
                </a:solidFill>
                <a:latin typeface="Comic Sans MS" pitchFamily="66" charset="0"/>
              </a:rPr>
              <a:t>The Technological Environment</a:t>
            </a:r>
          </a:p>
        </p:txBody>
      </p:sp>
      <p:sp>
        <p:nvSpPr>
          <p:cNvPr id="5123" name="Rectangle 3"/>
          <p:cNvSpPr>
            <a:spLocks noGrp="1" noChangeArrowheads="1"/>
          </p:cNvSpPr>
          <p:nvPr>
            <p:ph sz="quarter" idx="13"/>
          </p:nvPr>
        </p:nvSpPr>
        <p:spPr>
          <a:xfrm>
            <a:off x="514350" y="2446867"/>
            <a:ext cx="4797867" cy="2944652"/>
          </a:xfrm>
        </p:spPr>
        <p:txBody>
          <a:bodyPr>
            <a:normAutofit/>
          </a:bodyPr>
          <a:lstStyle/>
          <a:p>
            <a:pPr marL="609600" indent="-609600" eaLnBrk="1" hangingPunct="1">
              <a:lnSpc>
                <a:spcPct val="110000"/>
              </a:lnSpc>
            </a:pPr>
            <a:r>
              <a:rPr lang="en-GB" sz="1500">
                <a:solidFill>
                  <a:schemeClr val="bg1"/>
                </a:solidFill>
                <a:latin typeface="Comic Sans MS" pitchFamily="66" charset="0"/>
              </a:rPr>
              <a:t>Key issues in the technological environment (Hooley </a:t>
            </a:r>
            <a:r>
              <a:rPr lang="en-GB" sz="1500" i="1">
                <a:solidFill>
                  <a:schemeClr val="bg1"/>
                </a:solidFill>
                <a:latin typeface="Comic Sans MS" pitchFamily="66" charset="0"/>
              </a:rPr>
              <a:t>et al</a:t>
            </a:r>
            <a:r>
              <a:rPr lang="en-GB" sz="1500">
                <a:solidFill>
                  <a:schemeClr val="bg1"/>
                </a:solidFill>
                <a:latin typeface="Comic Sans MS" pitchFamily="66" charset="0"/>
              </a:rPr>
              <a:t> 2008):</a:t>
            </a:r>
          </a:p>
          <a:p>
            <a:pPr marL="609600" indent="-609600" eaLnBrk="1" hangingPunct="1">
              <a:lnSpc>
                <a:spcPct val="110000"/>
              </a:lnSpc>
              <a:buFontTx/>
              <a:buAutoNum type="arabicPeriod"/>
            </a:pPr>
            <a:r>
              <a:rPr lang="en-GB" sz="1500">
                <a:solidFill>
                  <a:schemeClr val="bg1"/>
                </a:solidFill>
                <a:latin typeface="Comic Sans MS" pitchFamily="66" charset="0"/>
              </a:rPr>
              <a:t>Patterns and speed of technological change.</a:t>
            </a:r>
          </a:p>
          <a:p>
            <a:pPr marL="609600" indent="-609600" eaLnBrk="1" hangingPunct="1">
              <a:lnSpc>
                <a:spcPct val="110000"/>
              </a:lnSpc>
              <a:buFontTx/>
              <a:buAutoNum type="arabicPeriod"/>
            </a:pPr>
            <a:r>
              <a:rPr lang="en-GB" sz="1500">
                <a:solidFill>
                  <a:schemeClr val="bg1"/>
                </a:solidFill>
                <a:latin typeface="Comic Sans MS" pitchFamily="66" charset="0"/>
              </a:rPr>
              <a:t>Product life cycles.</a:t>
            </a:r>
          </a:p>
          <a:p>
            <a:pPr marL="609600" indent="-609600" eaLnBrk="1" hangingPunct="1">
              <a:lnSpc>
                <a:spcPct val="110000"/>
              </a:lnSpc>
              <a:buFontTx/>
              <a:buAutoNum type="arabicPeriod"/>
            </a:pPr>
            <a:r>
              <a:rPr lang="en-GB" sz="1500">
                <a:solidFill>
                  <a:schemeClr val="bg1"/>
                </a:solidFill>
                <a:latin typeface="Comic Sans MS" pitchFamily="66" charset="0"/>
              </a:rPr>
              <a:t>The development of the Internet for home shopping.</a:t>
            </a:r>
          </a:p>
          <a:p>
            <a:pPr marL="609600" indent="-609600" eaLnBrk="1" hangingPunct="1">
              <a:lnSpc>
                <a:spcPct val="110000"/>
              </a:lnSpc>
              <a:buFontTx/>
              <a:buAutoNum type="arabicPeriod"/>
            </a:pPr>
            <a:r>
              <a:rPr lang="en-GB" sz="1500">
                <a:solidFill>
                  <a:schemeClr val="bg1"/>
                </a:solidFill>
                <a:latin typeface="Comic Sans MS" pitchFamily="66" charset="0"/>
              </a:rPr>
              <a:t>Use of technology to communicate with customers.</a:t>
            </a:r>
          </a:p>
          <a:p>
            <a:pPr marL="609600" indent="-609600" eaLnBrk="1" hangingPunct="1">
              <a:lnSpc>
                <a:spcPct val="110000"/>
              </a:lnSpc>
            </a:pPr>
            <a:endParaRPr lang="en-GB" sz="1500">
              <a:solidFill>
                <a:schemeClr val="bg1"/>
              </a:solidFill>
            </a:endParaRPr>
          </a:p>
        </p:txBody>
      </p:sp>
      <p:sp>
        <p:nvSpPr>
          <p:cNvPr id="7170" name="Slide Number Placeholder 5"/>
          <p:cNvSpPr>
            <a:spLocks noGrp="1"/>
          </p:cNvSpPr>
          <p:nvPr>
            <p:ph type="sldNum" sz="quarter" idx="12"/>
          </p:nvPr>
        </p:nvSpPr>
        <p:spPr>
          <a:xfrm>
            <a:off x="4875015" y="711201"/>
            <a:ext cx="680389" cy="498470"/>
          </a:xfrm>
        </p:spPr>
        <p:txBody>
          <a:bodyPr>
            <a:normAutofit/>
          </a:bodyPr>
          <a:lstStyle/>
          <a:p>
            <a:pPr algn="r">
              <a:lnSpc>
                <a:spcPct val="90000"/>
              </a:lnSpc>
              <a:spcAft>
                <a:spcPts val="600"/>
              </a:spcAft>
            </a:pPr>
            <a:fld id="{1280A2DC-9F76-4FDD-8EB8-F49E4FD00F86}" type="slidenum">
              <a:rPr lang="en-GB">
                <a:solidFill>
                  <a:schemeClr val="bg1"/>
                </a:solidFill>
              </a:rPr>
              <a:pPr algn="r">
                <a:lnSpc>
                  <a:spcPct val="90000"/>
                </a:lnSpc>
                <a:spcAft>
                  <a:spcPts val="600"/>
                </a:spcAft>
              </a:pPr>
              <a:t>15</a:t>
            </a:fld>
            <a:endParaRPr lang="en-GB">
              <a:solidFill>
                <a:schemeClr val="bg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5122"/>
                                        </p:tgtEl>
                                        <p:attrNameLst>
                                          <p:attrName>style.visibility</p:attrName>
                                        </p:attrNameLst>
                                      </p:cBhvr>
                                      <p:to>
                                        <p:strVal val="visible"/>
                                      </p:to>
                                    </p:set>
                                    <p:anim calcmode="lin" valueType="num">
                                      <p:cBhvr additive="base">
                                        <p:cTn id="7" dur="1000" fill="hold"/>
                                        <p:tgtEl>
                                          <p:spTgt spid="5122"/>
                                        </p:tgtEl>
                                        <p:attrNameLst>
                                          <p:attrName>ppt_x</p:attrName>
                                        </p:attrNameLst>
                                      </p:cBhvr>
                                      <p:tavLst>
                                        <p:tav tm="0">
                                          <p:val>
                                            <p:strVal val="0-#ppt_w/2"/>
                                          </p:val>
                                        </p:tav>
                                        <p:tav tm="100000">
                                          <p:val>
                                            <p:strVal val="#ppt_x"/>
                                          </p:val>
                                        </p:tav>
                                      </p:tavLst>
                                    </p:anim>
                                    <p:anim calcmode="lin" valueType="num">
                                      <p:cBhvr additive="base">
                                        <p:cTn id="8" dur="1000" fill="hold"/>
                                        <p:tgtEl>
                                          <p:spTgt spid="512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5123">
                                            <p:txEl>
                                              <p:pRg st="0" end="0"/>
                                            </p:txEl>
                                          </p:spTgt>
                                        </p:tgtEl>
                                        <p:attrNameLst>
                                          <p:attrName>style.visibility</p:attrName>
                                        </p:attrNameLst>
                                      </p:cBhvr>
                                      <p:to>
                                        <p:strVal val="visible"/>
                                      </p:to>
                                    </p:set>
                                    <p:anim calcmode="lin" valueType="num">
                                      <p:cBhvr additive="base">
                                        <p:cTn id="13" dur="1000" fill="hold"/>
                                        <p:tgtEl>
                                          <p:spTgt spid="5123">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512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5123">
                                            <p:txEl>
                                              <p:pRg st="1" end="1"/>
                                            </p:txEl>
                                          </p:spTgt>
                                        </p:tgtEl>
                                        <p:attrNameLst>
                                          <p:attrName>style.visibility</p:attrName>
                                        </p:attrNameLst>
                                      </p:cBhvr>
                                      <p:to>
                                        <p:strVal val="visible"/>
                                      </p:to>
                                    </p:set>
                                    <p:anim calcmode="lin" valueType="num">
                                      <p:cBhvr additive="base">
                                        <p:cTn id="19" dur="1000" fill="hold"/>
                                        <p:tgtEl>
                                          <p:spTgt spid="5123">
                                            <p:txEl>
                                              <p:pRg st="1" end="1"/>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512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5123">
                                            <p:txEl>
                                              <p:pRg st="2" end="2"/>
                                            </p:txEl>
                                          </p:spTgt>
                                        </p:tgtEl>
                                        <p:attrNameLst>
                                          <p:attrName>style.visibility</p:attrName>
                                        </p:attrNameLst>
                                      </p:cBhvr>
                                      <p:to>
                                        <p:strVal val="visible"/>
                                      </p:to>
                                    </p:set>
                                    <p:anim calcmode="lin" valueType="num">
                                      <p:cBhvr additive="base">
                                        <p:cTn id="25" dur="1000" fill="hold"/>
                                        <p:tgtEl>
                                          <p:spTgt spid="5123">
                                            <p:txEl>
                                              <p:pRg st="2" end="2"/>
                                            </p:txEl>
                                          </p:spTgt>
                                        </p:tgtEl>
                                        <p:attrNameLst>
                                          <p:attrName>ppt_x</p:attrName>
                                        </p:attrNameLst>
                                      </p:cBhvr>
                                      <p:tavLst>
                                        <p:tav tm="0">
                                          <p:val>
                                            <p:strVal val="0-#ppt_w/2"/>
                                          </p:val>
                                        </p:tav>
                                        <p:tav tm="100000">
                                          <p:val>
                                            <p:strVal val="#ppt_x"/>
                                          </p:val>
                                        </p:tav>
                                      </p:tavLst>
                                    </p:anim>
                                    <p:anim calcmode="lin" valueType="num">
                                      <p:cBhvr additive="base">
                                        <p:cTn id="26" dur="1000" fill="hold"/>
                                        <p:tgtEl>
                                          <p:spTgt spid="512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5123">
                                            <p:txEl>
                                              <p:pRg st="3" end="3"/>
                                            </p:txEl>
                                          </p:spTgt>
                                        </p:tgtEl>
                                        <p:attrNameLst>
                                          <p:attrName>style.visibility</p:attrName>
                                        </p:attrNameLst>
                                      </p:cBhvr>
                                      <p:to>
                                        <p:strVal val="visible"/>
                                      </p:to>
                                    </p:set>
                                    <p:anim calcmode="lin" valueType="num">
                                      <p:cBhvr additive="base">
                                        <p:cTn id="31" dur="1000" fill="hold"/>
                                        <p:tgtEl>
                                          <p:spTgt spid="5123">
                                            <p:txEl>
                                              <p:pRg st="3" end="3"/>
                                            </p:txEl>
                                          </p:spTgt>
                                        </p:tgtEl>
                                        <p:attrNameLst>
                                          <p:attrName>ppt_x</p:attrName>
                                        </p:attrNameLst>
                                      </p:cBhvr>
                                      <p:tavLst>
                                        <p:tav tm="0">
                                          <p:val>
                                            <p:strVal val="0-#ppt_w/2"/>
                                          </p:val>
                                        </p:tav>
                                        <p:tav tm="100000">
                                          <p:val>
                                            <p:strVal val="#ppt_x"/>
                                          </p:val>
                                        </p:tav>
                                      </p:tavLst>
                                    </p:anim>
                                    <p:anim calcmode="lin" valueType="num">
                                      <p:cBhvr additive="base">
                                        <p:cTn id="32" dur="1000" fill="hold"/>
                                        <p:tgtEl>
                                          <p:spTgt spid="512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5123">
                                            <p:txEl>
                                              <p:pRg st="4" end="4"/>
                                            </p:txEl>
                                          </p:spTgt>
                                        </p:tgtEl>
                                        <p:attrNameLst>
                                          <p:attrName>style.visibility</p:attrName>
                                        </p:attrNameLst>
                                      </p:cBhvr>
                                      <p:to>
                                        <p:strVal val="visible"/>
                                      </p:to>
                                    </p:set>
                                    <p:anim calcmode="lin" valueType="num">
                                      <p:cBhvr additive="base">
                                        <p:cTn id="37" dur="1000" fill="hold"/>
                                        <p:tgtEl>
                                          <p:spTgt spid="5123">
                                            <p:txEl>
                                              <p:pRg st="4" end="4"/>
                                            </p:txEl>
                                          </p:spTgt>
                                        </p:tgtEl>
                                        <p:attrNameLst>
                                          <p:attrName>ppt_x</p:attrName>
                                        </p:attrNameLst>
                                      </p:cBhvr>
                                      <p:tavLst>
                                        <p:tav tm="0">
                                          <p:val>
                                            <p:strVal val="0-#ppt_w/2"/>
                                          </p:val>
                                        </p:tav>
                                        <p:tav tm="100000">
                                          <p:val>
                                            <p:strVal val="#ppt_x"/>
                                          </p:val>
                                        </p:tav>
                                      </p:tavLst>
                                    </p:anim>
                                    <p:anim calcmode="lin" valueType="num">
                                      <p:cBhvr additive="base">
                                        <p:cTn id="38" dur="1000" fill="hold"/>
                                        <p:tgtEl>
                                          <p:spTgt spid="5123">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2" grpId="0"/>
      <p:bldP spid="512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1" name="Rectangle 2"/>
          <p:cNvSpPr>
            <a:spLocks noGrp="1" noChangeArrowheads="1"/>
          </p:cNvSpPr>
          <p:nvPr>
            <p:ph type="title"/>
          </p:nvPr>
        </p:nvSpPr>
        <p:spPr>
          <a:xfrm>
            <a:off x="-5328" y="-243408"/>
            <a:ext cx="7797662" cy="1151965"/>
          </a:xfrm>
        </p:spPr>
        <p:txBody>
          <a:bodyPr/>
          <a:lstStyle/>
          <a:p>
            <a:pPr eaLnBrk="1" hangingPunct="1"/>
            <a:r>
              <a:rPr lang="en-US" sz="3600" dirty="0"/>
              <a:t>CSR </a:t>
            </a:r>
            <a:r>
              <a:rPr lang="en-US" sz="3600" dirty="0" smtClean="0"/>
              <a:t>Exam Question</a:t>
            </a:r>
            <a:endParaRPr lang="en-US" sz="3600" dirty="0"/>
          </a:p>
        </p:txBody>
      </p:sp>
      <p:sp>
        <p:nvSpPr>
          <p:cNvPr id="302083" name="Rectangle 3"/>
          <p:cNvSpPr>
            <a:spLocks noGrp="1" noChangeArrowheads="1"/>
          </p:cNvSpPr>
          <p:nvPr>
            <p:ph sz="quarter" idx="13"/>
          </p:nvPr>
        </p:nvSpPr>
        <p:spPr>
          <a:xfrm>
            <a:off x="-180528" y="1484784"/>
            <a:ext cx="8640960" cy="3311189"/>
          </a:xfrm>
        </p:spPr>
        <p:txBody>
          <a:bodyPr>
            <a:normAutofit fontScale="70000" lnSpcReduction="20000"/>
          </a:bodyPr>
          <a:lstStyle/>
          <a:p>
            <a:pPr marL="685800" indent="-457200"/>
            <a:r>
              <a:rPr lang="en-GB" sz="2800" b="1" dirty="0" smtClean="0">
                <a:solidFill>
                  <a:srgbClr val="CC0099"/>
                </a:solidFill>
                <a:latin typeface="+mj-lt"/>
              </a:rPr>
              <a:t>Define CSR</a:t>
            </a:r>
          </a:p>
          <a:p>
            <a:pPr marL="685800" indent="-457200"/>
            <a:r>
              <a:rPr lang="en-GB" sz="2800" b="1" dirty="0" smtClean="0">
                <a:solidFill>
                  <a:srgbClr val="CC0099"/>
                </a:solidFill>
                <a:latin typeface="+mj-lt"/>
              </a:rPr>
              <a:t>Define Stakeholders</a:t>
            </a:r>
          </a:p>
          <a:p>
            <a:pPr marL="685800" indent="-457200"/>
            <a:r>
              <a:rPr lang="en-GB" sz="2800" b="1" dirty="0" smtClean="0">
                <a:solidFill>
                  <a:srgbClr val="CC0099"/>
                </a:solidFill>
                <a:latin typeface="+mj-lt"/>
              </a:rPr>
              <a:t>Discuss TWO MODELS OF CSR</a:t>
            </a:r>
          </a:p>
          <a:p>
            <a:pPr marL="685800" indent="-457200"/>
            <a:r>
              <a:rPr lang="en-GB" sz="2800" b="1" dirty="0" smtClean="0">
                <a:solidFill>
                  <a:srgbClr val="CC0099"/>
                </a:solidFill>
                <a:latin typeface="+mj-lt"/>
              </a:rPr>
              <a:t>Link Between Stakeholders and CSR – include typical stakeholders</a:t>
            </a:r>
          </a:p>
          <a:p>
            <a:pPr marL="685800" indent="-457200"/>
            <a:r>
              <a:rPr lang="en-GB" sz="2800" b="1" dirty="0" smtClean="0">
                <a:solidFill>
                  <a:srgbClr val="CC0099"/>
                </a:solidFill>
                <a:latin typeface="+mj-lt"/>
              </a:rPr>
              <a:t>Key drivers of CSR</a:t>
            </a:r>
          </a:p>
          <a:p>
            <a:pPr marL="685800" indent="-457200"/>
            <a:r>
              <a:rPr lang="en-GB" sz="2800" b="1" dirty="0" smtClean="0">
                <a:solidFill>
                  <a:srgbClr val="CC0099"/>
                </a:solidFill>
                <a:latin typeface="+mj-lt"/>
              </a:rPr>
              <a:t>Discuss STARBUCKS APPLICATION OF CSR</a:t>
            </a:r>
          </a:p>
          <a:p>
            <a:pPr marL="685800" indent="-457200"/>
            <a:r>
              <a:rPr lang="en-GB" sz="2800" b="1" dirty="0" smtClean="0">
                <a:solidFill>
                  <a:srgbClr val="CC0099"/>
                </a:solidFill>
                <a:latin typeface="+mj-lt"/>
              </a:rPr>
              <a:t>Benefits and Pitfalls of CSR</a:t>
            </a:r>
          </a:p>
          <a:p>
            <a:pPr marL="685800" indent="-457200"/>
            <a:endParaRPr lang="en-GB" sz="2800" b="1" dirty="0" smtClean="0">
              <a:solidFill>
                <a:srgbClr val="CC0099"/>
              </a:solidFill>
              <a:latin typeface="+mj-lt"/>
            </a:endParaRPr>
          </a:p>
          <a:p>
            <a:pPr indent="7938" eaLnBrk="1" hangingPunct="1">
              <a:buFont typeface="Wingdings" pitchFamily="2" charset="2"/>
              <a:buNone/>
            </a:pPr>
            <a:endParaRPr lang="en-US" sz="2800" dirty="0">
              <a:latin typeface="+mj-lt"/>
            </a:endParaRPr>
          </a:p>
        </p:txBody>
      </p:sp>
      <p:sp>
        <p:nvSpPr>
          <p:cNvPr id="4" name="Slide Number Placeholder 3"/>
          <p:cNvSpPr>
            <a:spLocks noGrp="1"/>
          </p:cNvSpPr>
          <p:nvPr>
            <p:ph type="sldNum" sz="quarter" idx="12"/>
          </p:nvPr>
        </p:nvSpPr>
        <p:spPr/>
        <p:txBody>
          <a:bodyPr/>
          <a:lstStyle/>
          <a:p>
            <a:fld id="{AC5D317B-AB3D-478B-A7D8-4BCE6A6C1D4B}" type="slidenum">
              <a:rPr lang="en-GB" smtClean="0">
                <a:latin typeface="+mj-lt"/>
              </a:rPr>
              <a:pPr/>
              <a:t>16</a:t>
            </a:fld>
            <a:endParaRPr lang="en-GB">
              <a:latin typeface="+mj-lt"/>
            </a:endParaRPr>
          </a:p>
        </p:txBody>
      </p:sp>
    </p:spTree>
  </p:cSld>
  <p:clrMapOvr>
    <a:masterClrMapping/>
  </p:clrMapOvr>
  <p:transition>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7171"/>
                                        </p:tgtEl>
                                        <p:attrNameLst>
                                          <p:attrName>style.visibility</p:attrName>
                                        </p:attrNameLst>
                                      </p:cBhvr>
                                      <p:to>
                                        <p:strVal val="visible"/>
                                      </p:to>
                                    </p:set>
                                    <p:anim calcmode="lin" valueType="num">
                                      <p:cBhvr additive="base">
                                        <p:cTn id="7" dur="1000" fill="hold"/>
                                        <p:tgtEl>
                                          <p:spTgt spid="7171"/>
                                        </p:tgtEl>
                                        <p:attrNameLst>
                                          <p:attrName>ppt_x</p:attrName>
                                        </p:attrNameLst>
                                      </p:cBhvr>
                                      <p:tavLst>
                                        <p:tav tm="0">
                                          <p:val>
                                            <p:strVal val="0-#ppt_w/2"/>
                                          </p:val>
                                        </p:tav>
                                        <p:tav tm="100000">
                                          <p:val>
                                            <p:strVal val="#ppt_x"/>
                                          </p:val>
                                        </p:tav>
                                      </p:tavLst>
                                    </p:anim>
                                    <p:anim calcmode="lin" valueType="num">
                                      <p:cBhvr additive="base">
                                        <p:cTn id="8" dur="1000" fill="hold"/>
                                        <p:tgtEl>
                                          <p:spTgt spid="7171"/>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02083">
                                            <p:txEl>
                                              <p:pRg st="0" end="0"/>
                                            </p:txEl>
                                          </p:spTgt>
                                        </p:tgtEl>
                                        <p:attrNameLst>
                                          <p:attrName>style.visibility</p:attrName>
                                        </p:attrNameLst>
                                      </p:cBhvr>
                                      <p:to>
                                        <p:strVal val="visible"/>
                                      </p:to>
                                    </p:set>
                                    <p:anim calcmode="lin" valueType="num">
                                      <p:cBhvr additive="base">
                                        <p:cTn id="13" dur="1000" fill="hold"/>
                                        <p:tgtEl>
                                          <p:spTgt spid="302083">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30208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302083">
                                            <p:txEl>
                                              <p:pRg st="1" end="1"/>
                                            </p:txEl>
                                          </p:spTgt>
                                        </p:tgtEl>
                                        <p:attrNameLst>
                                          <p:attrName>style.visibility</p:attrName>
                                        </p:attrNameLst>
                                      </p:cBhvr>
                                      <p:to>
                                        <p:strVal val="visible"/>
                                      </p:to>
                                    </p:set>
                                    <p:anim calcmode="lin" valueType="num">
                                      <p:cBhvr additive="base">
                                        <p:cTn id="19" dur="1000" fill="hold"/>
                                        <p:tgtEl>
                                          <p:spTgt spid="302083">
                                            <p:txEl>
                                              <p:pRg st="1" end="1"/>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30208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302083">
                                            <p:txEl>
                                              <p:pRg st="2" end="2"/>
                                            </p:txEl>
                                          </p:spTgt>
                                        </p:tgtEl>
                                        <p:attrNameLst>
                                          <p:attrName>style.visibility</p:attrName>
                                        </p:attrNameLst>
                                      </p:cBhvr>
                                      <p:to>
                                        <p:strVal val="visible"/>
                                      </p:to>
                                    </p:set>
                                    <p:anim calcmode="lin" valueType="num">
                                      <p:cBhvr additive="base">
                                        <p:cTn id="25" dur="1000" fill="hold"/>
                                        <p:tgtEl>
                                          <p:spTgt spid="302083">
                                            <p:txEl>
                                              <p:pRg st="2" end="2"/>
                                            </p:txEl>
                                          </p:spTgt>
                                        </p:tgtEl>
                                        <p:attrNameLst>
                                          <p:attrName>ppt_x</p:attrName>
                                        </p:attrNameLst>
                                      </p:cBhvr>
                                      <p:tavLst>
                                        <p:tav tm="0">
                                          <p:val>
                                            <p:strVal val="0-#ppt_w/2"/>
                                          </p:val>
                                        </p:tav>
                                        <p:tav tm="100000">
                                          <p:val>
                                            <p:strVal val="#ppt_x"/>
                                          </p:val>
                                        </p:tav>
                                      </p:tavLst>
                                    </p:anim>
                                    <p:anim calcmode="lin" valueType="num">
                                      <p:cBhvr additive="base">
                                        <p:cTn id="26" dur="1000" fill="hold"/>
                                        <p:tgtEl>
                                          <p:spTgt spid="30208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302083">
                                            <p:txEl>
                                              <p:pRg st="3" end="3"/>
                                            </p:txEl>
                                          </p:spTgt>
                                        </p:tgtEl>
                                        <p:attrNameLst>
                                          <p:attrName>style.visibility</p:attrName>
                                        </p:attrNameLst>
                                      </p:cBhvr>
                                      <p:to>
                                        <p:strVal val="visible"/>
                                      </p:to>
                                    </p:set>
                                    <p:anim calcmode="lin" valueType="num">
                                      <p:cBhvr additive="base">
                                        <p:cTn id="31" dur="1000" fill="hold"/>
                                        <p:tgtEl>
                                          <p:spTgt spid="302083">
                                            <p:txEl>
                                              <p:pRg st="3" end="3"/>
                                            </p:txEl>
                                          </p:spTgt>
                                        </p:tgtEl>
                                        <p:attrNameLst>
                                          <p:attrName>ppt_x</p:attrName>
                                        </p:attrNameLst>
                                      </p:cBhvr>
                                      <p:tavLst>
                                        <p:tav tm="0">
                                          <p:val>
                                            <p:strVal val="0-#ppt_w/2"/>
                                          </p:val>
                                        </p:tav>
                                        <p:tav tm="100000">
                                          <p:val>
                                            <p:strVal val="#ppt_x"/>
                                          </p:val>
                                        </p:tav>
                                      </p:tavLst>
                                    </p:anim>
                                    <p:anim calcmode="lin" valueType="num">
                                      <p:cBhvr additive="base">
                                        <p:cTn id="32" dur="1000" fill="hold"/>
                                        <p:tgtEl>
                                          <p:spTgt spid="30208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302083">
                                            <p:txEl>
                                              <p:pRg st="4" end="4"/>
                                            </p:txEl>
                                          </p:spTgt>
                                        </p:tgtEl>
                                        <p:attrNameLst>
                                          <p:attrName>style.visibility</p:attrName>
                                        </p:attrNameLst>
                                      </p:cBhvr>
                                      <p:to>
                                        <p:strVal val="visible"/>
                                      </p:to>
                                    </p:set>
                                    <p:anim calcmode="lin" valueType="num">
                                      <p:cBhvr additive="base">
                                        <p:cTn id="37" dur="1000" fill="hold"/>
                                        <p:tgtEl>
                                          <p:spTgt spid="302083">
                                            <p:txEl>
                                              <p:pRg st="4" end="4"/>
                                            </p:txEl>
                                          </p:spTgt>
                                        </p:tgtEl>
                                        <p:attrNameLst>
                                          <p:attrName>ppt_x</p:attrName>
                                        </p:attrNameLst>
                                      </p:cBhvr>
                                      <p:tavLst>
                                        <p:tav tm="0">
                                          <p:val>
                                            <p:strVal val="0-#ppt_w/2"/>
                                          </p:val>
                                        </p:tav>
                                        <p:tav tm="100000">
                                          <p:val>
                                            <p:strVal val="#ppt_x"/>
                                          </p:val>
                                        </p:tav>
                                      </p:tavLst>
                                    </p:anim>
                                    <p:anim calcmode="lin" valueType="num">
                                      <p:cBhvr additive="base">
                                        <p:cTn id="38" dur="1000" fill="hold"/>
                                        <p:tgtEl>
                                          <p:spTgt spid="302083">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8" fill="hold" grpId="0" nodeType="clickEffect">
                                  <p:stCondLst>
                                    <p:cond delay="0"/>
                                  </p:stCondLst>
                                  <p:childTnLst>
                                    <p:set>
                                      <p:cBhvr>
                                        <p:cTn id="42" dur="1" fill="hold">
                                          <p:stCondLst>
                                            <p:cond delay="0"/>
                                          </p:stCondLst>
                                        </p:cTn>
                                        <p:tgtEl>
                                          <p:spTgt spid="302083">
                                            <p:txEl>
                                              <p:pRg st="5" end="5"/>
                                            </p:txEl>
                                          </p:spTgt>
                                        </p:tgtEl>
                                        <p:attrNameLst>
                                          <p:attrName>style.visibility</p:attrName>
                                        </p:attrNameLst>
                                      </p:cBhvr>
                                      <p:to>
                                        <p:strVal val="visible"/>
                                      </p:to>
                                    </p:set>
                                    <p:anim calcmode="lin" valueType="num">
                                      <p:cBhvr additive="base">
                                        <p:cTn id="43" dur="1000" fill="hold"/>
                                        <p:tgtEl>
                                          <p:spTgt spid="302083">
                                            <p:txEl>
                                              <p:pRg st="5" end="5"/>
                                            </p:txEl>
                                          </p:spTgt>
                                        </p:tgtEl>
                                        <p:attrNameLst>
                                          <p:attrName>ppt_x</p:attrName>
                                        </p:attrNameLst>
                                      </p:cBhvr>
                                      <p:tavLst>
                                        <p:tav tm="0">
                                          <p:val>
                                            <p:strVal val="0-#ppt_w/2"/>
                                          </p:val>
                                        </p:tav>
                                        <p:tav tm="100000">
                                          <p:val>
                                            <p:strVal val="#ppt_x"/>
                                          </p:val>
                                        </p:tav>
                                      </p:tavLst>
                                    </p:anim>
                                    <p:anim calcmode="lin" valueType="num">
                                      <p:cBhvr additive="base">
                                        <p:cTn id="44" dur="1000" fill="hold"/>
                                        <p:tgtEl>
                                          <p:spTgt spid="302083">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8" fill="hold" grpId="0" nodeType="clickEffect">
                                  <p:stCondLst>
                                    <p:cond delay="0"/>
                                  </p:stCondLst>
                                  <p:childTnLst>
                                    <p:set>
                                      <p:cBhvr>
                                        <p:cTn id="48" dur="1" fill="hold">
                                          <p:stCondLst>
                                            <p:cond delay="0"/>
                                          </p:stCondLst>
                                        </p:cTn>
                                        <p:tgtEl>
                                          <p:spTgt spid="302083">
                                            <p:txEl>
                                              <p:pRg st="6" end="6"/>
                                            </p:txEl>
                                          </p:spTgt>
                                        </p:tgtEl>
                                        <p:attrNameLst>
                                          <p:attrName>style.visibility</p:attrName>
                                        </p:attrNameLst>
                                      </p:cBhvr>
                                      <p:to>
                                        <p:strVal val="visible"/>
                                      </p:to>
                                    </p:set>
                                    <p:anim calcmode="lin" valueType="num">
                                      <p:cBhvr additive="base">
                                        <p:cTn id="49" dur="1000" fill="hold"/>
                                        <p:tgtEl>
                                          <p:spTgt spid="302083">
                                            <p:txEl>
                                              <p:pRg st="6" end="6"/>
                                            </p:txEl>
                                          </p:spTgt>
                                        </p:tgtEl>
                                        <p:attrNameLst>
                                          <p:attrName>ppt_x</p:attrName>
                                        </p:attrNameLst>
                                      </p:cBhvr>
                                      <p:tavLst>
                                        <p:tav tm="0">
                                          <p:val>
                                            <p:strVal val="0-#ppt_w/2"/>
                                          </p:val>
                                        </p:tav>
                                        <p:tav tm="100000">
                                          <p:val>
                                            <p:strVal val="#ppt_x"/>
                                          </p:val>
                                        </p:tav>
                                      </p:tavLst>
                                    </p:anim>
                                    <p:anim calcmode="lin" valueType="num">
                                      <p:cBhvr additive="base">
                                        <p:cTn id="50" dur="1000" fill="hold"/>
                                        <p:tgtEl>
                                          <p:spTgt spid="302083">
                                            <p:txEl>
                                              <p:pRg st="6" end="6"/>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1" grpId="0"/>
      <p:bldP spid="30208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1" name="Rectangle 2"/>
          <p:cNvSpPr>
            <a:spLocks noGrp="1" noChangeArrowheads="1"/>
          </p:cNvSpPr>
          <p:nvPr>
            <p:ph type="title"/>
          </p:nvPr>
        </p:nvSpPr>
        <p:spPr>
          <a:xfrm>
            <a:off x="-5328" y="-243408"/>
            <a:ext cx="7797662" cy="1151965"/>
          </a:xfrm>
        </p:spPr>
        <p:txBody>
          <a:bodyPr/>
          <a:lstStyle/>
          <a:p>
            <a:pPr eaLnBrk="1" hangingPunct="1"/>
            <a:r>
              <a:rPr lang="en-US" sz="3600" dirty="0" smtClean="0"/>
              <a:t>STUDENT ACTIVITY</a:t>
            </a:r>
            <a:endParaRPr lang="en-US" sz="3600" dirty="0"/>
          </a:p>
        </p:txBody>
      </p:sp>
      <p:sp>
        <p:nvSpPr>
          <p:cNvPr id="302083" name="Rectangle 3"/>
          <p:cNvSpPr>
            <a:spLocks noGrp="1" noChangeArrowheads="1"/>
          </p:cNvSpPr>
          <p:nvPr>
            <p:ph sz="quarter" idx="13"/>
          </p:nvPr>
        </p:nvSpPr>
        <p:spPr>
          <a:xfrm>
            <a:off x="-180528" y="1484784"/>
            <a:ext cx="8640960" cy="3311189"/>
          </a:xfrm>
        </p:spPr>
        <p:txBody>
          <a:bodyPr>
            <a:normAutofit/>
          </a:bodyPr>
          <a:lstStyle/>
          <a:p>
            <a:pPr marL="685800" indent="-457200"/>
            <a:r>
              <a:rPr lang="en-GB" sz="2800" b="1" dirty="0" smtClean="0">
                <a:solidFill>
                  <a:srgbClr val="CC0099"/>
                </a:solidFill>
                <a:latin typeface="+mj-lt"/>
              </a:rPr>
              <a:t>FIND THREE EXAMPLES OF STARBUCKS CSR ACTIVITY –include citation</a:t>
            </a:r>
          </a:p>
          <a:p>
            <a:pPr marL="685800" indent="-457200"/>
            <a:r>
              <a:rPr lang="en-GB" sz="2800" b="1" dirty="0" smtClean="0">
                <a:solidFill>
                  <a:srgbClr val="CC0099"/>
                </a:solidFill>
                <a:latin typeface="+mj-lt"/>
              </a:rPr>
              <a:t>Critique this activity – Are </a:t>
            </a:r>
            <a:r>
              <a:rPr lang="en-GB" sz="2800" b="1" dirty="0" err="1" smtClean="0">
                <a:solidFill>
                  <a:srgbClr val="CC0099"/>
                </a:solidFill>
                <a:latin typeface="+mj-lt"/>
              </a:rPr>
              <a:t>starbucks</a:t>
            </a:r>
            <a:r>
              <a:rPr lang="en-GB" sz="2800" b="1" dirty="0" smtClean="0">
                <a:solidFill>
                  <a:srgbClr val="CC0099"/>
                </a:solidFill>
                <a:latin typeface="+mj-lt"/>
              </a:rPr>
              <a:t> acting </a:t>
            </a:r>
            <a:r>
              <a:rPr lang="en-GB" sz="2800" b="1" dirty="0" err="1" smtClean="0">
                <a:solidFill>
                  <a:srgbClr val="CC0099"/>
                </a:solidFill>
                <a:latin typeface="+mj-lt"/>
              </a:rPr>
              <a:t>alturistically</a:t>
            </a:r>
            <a:r>
              <a:rPr lang="en-GB" sz="2800" b="1" dirty="0">
                <a:solidFill>
                  <a:srgbClr val="CC0099"/>
                </a:solidFill>
                <a:latin typeface="+mj-lt"/>
              </a:rPr>
              <a:t>?</a:t>
            </a:r>
            <a:endParaRPr lang="en-GB" sz="2800" b="1" dirty="0" smtClean="0">
              <a:solidFill>
                <a:srgbClr val="CC0099"/>
              </a:solidFill>
              <a:latin typeface="+mj-lt"/>
            </a:endParaRPr>
          </a:p>
          <a:p>
            <a:pPr marL="685800" indent="-457200"/>
            <a:endParaRPr lang="en-GB" sz="2800" b="1" dirty="0" smtClean="0">
              <a:solidFill>
                <a:srgbClr val="CC0099"/>
              </a:solidFill>
              <a:latin typeface="+mj-lt"/>
            </a:endParaRPr>
          </a:p>
          <a:p>
            <a:pPr indent="7938" eaLnBrk="1" hangingPunct="1">
              <a:buFont typeface="Wingdings" pitchFamily="2" charset="2"/>
              <a:buNone/>
            </a:pPr>
            <a:endParaRPr lang="en-US" sz="2800" dirty="0">
              <a:latin typeface="+mj-lt"/>
            </a:endParaRPr>
          </a:p>
        </p:txBody>
      </p:sp>
      <p:sp>
        <p:nvSpPr>
          <p:cNvPr id="4" name="Slide Number Placeholder 3"/>
          <p:cNvSpPr>
            <a:spLocks noGrp="1"/>
          </p:cNvSpPr>
          <p:nvPr>
            <p:ph type="sldNum" sz="quarter" idx="12"/>
          </p:nvPr>
        </p:nvSpPr>
        <p:spPr/>
        <p:txBody>
          <a:bodyPr/>
          <a:lstStyle/>
          <a:p>
            <a:fld id="{AC5D317B-AB3D-478B-A7D8-4BCE6A6C1D4B}" type="slidenum">
              <a:rPr lang="en-GB" smtClean="0">
                <a:latin typeface="+mj-lt"/>
              </a:rPr>
              <a:pPr/>
              <a:t>17</a:t>
            </a:fld>
            <a:endParaRPr lang="en-GB">
              <a:latin typeface="+mj-lt"/>
            </a:endParaRPr>
          </a:p>
        </p:txBody>
      </p:sp>
    </p:spTree>
    <p:extLst>
      <p:ext uri="{BB962C8B-B14F-4D97-AF65-F5344CB8AC3E}">
        <p14:creationId xmlns:p14="http://schemas.microsoft.com/office/powerpoint/2010/main" val="3915766740"/>
      </p:ext>
    </p:extLst>
  </p:cSld>
  <p:clrMapOvr>
    <a:masterClrMapping/>
  </p:clrMapOvr>
  <p:transition>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7171"/>
                                        </p:tgtEl>
                                        <p:attrNameLst>
                                          <p:attrName>style.visibility</p:attrName>
                                        </p:attrNameLst>
                                      </p:cBhvr>
                                      <p:to>
                                        <p:strVal val="visible"/>
                                      </p:to>
                                    </p:set>
                                    <p:anim calcmode="lin" valueType="num">
                                      <p:cBhvr additive="base">
                                        <p:cTn id="7" dur="1000" fill="hold"/>
                                        <p:tgtEl>
                                          <p:spTgt spid="7171"/>
                                        </p:tgtEl>
                                        <p:attrNameLst>
                                          <p:attrName>ppt_x</p:attrName>
                                        </p:attrNameLst>
                                      </p:cBhvr>
                                      <p:tavLst>
                                        <p:tav tm="0">
                                          <p:val>
                                            <p:strVal val="0-#ppt_w/2"/>
                                          </p:val>
                                        </p:tav>
                                        <p:tav tm="100000">
                                          <p:val>
                                            <p:strVal val="#ppt_x"/>
                                          </p:val>
                                        </p:tav>
                                      </p:tavLst>
                                    </p:anim>
                                    <p:anim calcmode="lin" valueType="num">
                                      <p:cBhvr additive="base">
                                        <p:cTn id="8" dur="1000" fill="hold"/>
                                        <p:tgtEl>
                                          <p:spTgt spid="7171"/>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02083">
                                            <p:txEl>
                                              <p:pRg st="0" end="0"/>
                                            </p:txEl>
                                          </p:spTgt>
                                        </p:tgtEl>
                                        <p:attrNameLst>
                                          <p:attrName>style.visibility</p:attrName>
                                        </p:attrNameLst>
                                      </p:cBhvr>
                                      <p:to>
                                        <p:strVal val="visible"/>
                                      </p:to>
                                    </p:set>
                                    <p:anim calcmode="lin" valueType="num">
                                      <p:cBhvr additive="base">
                                        <p:cTn id="13" dur="1000" fill="hold"/>
                                        <p:tgtEl>
                                          <p:spTgt spid="302083">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30208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302083">
                                            <p:txEl>
                                              <p:pRg st="1" end="1"/>
                                            </p:txEl>
                                          </p:spTgt>
                                        </p:tgtEl>
                                        <p:attrNameLst>
                                          <p:attrName>style.visibility</p:attrName>
                                        </p:attrNameLst>
                                      </p:cBhvr>
                                      <p:to>
                                        <p:strVal val="visible"/>
                                      </p:to>
                                    </p:set>
                                    <p:anim calcmode="lin" valueType="num">
                                      <p:cBhvr additive="base">
                                        <p:cTn id="19" dur="1000" fill="hold"/>
                                        <p:tgtEl>
                                          <p:spTgt spid="302083">
                                            <p:txEl>
                                              <p:pRg st="1" end="1"/>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302083">
                                            <p:txEl>
                                              <p:pRg st="1" end="1"/>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1" grpId="0"/>
      <p:bldP spid="30208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19634" y="67146"/>
            <a:ext cx="7797662" cy="1151965"/>
          </a:xfrm>
        </p:spPr>
        <p:txBody>
          <a:bodyPr>
            <a:normAutofit/>
          </a:bodyPr>
          <a:lstStyle/>
          <a:p>
            <a:pPr eaLnBrk="1" hangingPunct="1"/>
            <a:r>
              <a:rPr lang="en-GB" sz="4000" dirty="0"/>
              <a:t>What is CSR?</a:t>
            </a:r>
          </a:p>
        </p:txBody>
      </p:sp>
      <p:sp>
        <p:nvSpPr>
          <p:cNvPr id="6147" name="Rectangle 3"/>
          <p:cNvSpPr>
            <a:spLocks noGrp="1" noChangeArrowheads="1"/>
          </p:cNvSpPr>
          <p:nvPr>
            <p:ph sz="quarter" idx="13"/>
          </p:nvPr>
        </p:nvSpPr>
        <p:spPr>
          <a:xfrm>
            <a:off x="107504" y="1096474"/>
            <a:ext cx="8229600" cy="4852988"/>
          </a:xfrm>
        </p:spPr>
        <p:txBody>
          <a:bodyPr>
            <a:normAutofit lnSpcReduction="10000"/>
          </a:bodyPr>
          <a:lstStyle/>
          <a:p>
            <a:pPr eaLnBrk="1" hangingPunct="1">
              <a:lnSpc>
                <a:spcPct val="80000"/>
              </a:lnSpc>
            </a:pPr>
            <a:endParaRPr lang="en-GB" sz="2400" dirty="0">
              <a:latin typeface="+mj-lt"/>
            </a:endParaRPr>
          </a:p>
          <a:p>
            <a:pPr eaLnBrk="1" hangingPunct="1">
              <a:lnSpc>
                <a:spcPct val="80000"/>
              </a:lnSpc>
            </a:pPr>
            <a:r>
              <a:rPr lang="en-GB" sz="2400" dirty="0">
                <a:latin typeface="+mj-lt"/>
              </a:rPr>
              <a:t>The entirety of CSR can be discerned from the three words contained within its title phrase: ‘corporate,’ ‘social,’ and ‘responsibility.’ </a:t>
            </a:r>
          </a:p>
          <a:p>
            <a:pPr eaLnBrk="1" hangingPunct="1">
              <a:lnSpc>
                <a:spcPct val="80000"/>
              </a:lnSpc>
            </a:pPr>
            <a:r>
              <a:rPr lang="en-GB" sz="2400" dirty="0">
                <a:latin typeface="+mj-lt"/>
              </a:rPr>
              <a:t>CSR covers the responsibilities corporations (or other for-profit organisations) have to the societies within which they are based and operate.</a:t>
            </a:r>
          </a:p>
          <a:p>
            <a:pPr eaLnBrk="1" hangingPunct="1">
              <a:lnSpc>
                <a:spcPct val="80000"/>
              </a:lnSpc>
            </a:pPr>
            <a:r>
              <a:rPr lang="en-GB" sz="2400" dirty="0">
                <a:latin typeface="+mj-lt"/>
              </a:rPr>
              <a:t>More specifically, CSR involves a business identifying its stakeholder groups and incorporating their needs and values within the strategic and day-to-day decision-making process. </a:t>
            </a:r>
          </a:p>
          <a:p>
            <a:pPr eaLnBrk="1" hangingPunct="1">
              <a:lnSpc>
                <a:spcPct val="80000"/>
              </a:lnSpc>
            </a:pPr>
            <a:r>
              <a:rPr lang="en-GB" sz="2400" dirty="0">
                <a:latin typeface="+mj-lt"/>
              </a:rPr>
              <a:t>A business’ ‘society’ within which it operates, defines the number of stakeholders to which the organisation has a ‘responsibility,’ may be broad or narrow depending on the industry in which the firm operates and its perspective.</a:t>
            </a:r>
          </a:p>
        </p:txBody>
      </p:sp>
      <p:sp>
        <p:nvSpPr>
          <p:cNvPr id="4" name="Slide Number Placeholder 3"/>
          <p:cNvSpPr>
            <a:spLocks noGrp="1"/>
          </p:cNvSpPr>
          <p:nvPr>
            <p:ph type="sldNum" sz="quarter" idx="12"/>
          </p:nvPr>
        </p:nvSpPr>
        <p:spPr/>
        <p:txBody>
          <a:bodyPr/>
          <a:lstStyle/>
          <a:p>
            <a:fld id="{AC5D317B-AB3D-478B-A7D8-4BCE6A6C1D4B}" type="slidenum">
              <a:rPr lang="en-GB" smtClean="0">
                <a:latin typeface="+mj-lt"/>
              </a:rPr>
              <a:pPr/>
              <a:t>18</a:t>
            </a:fld>
            <a:endParaRPr lang="en-GB">
              <a:latin typeface="+mj-lt"/>
            </a:endParaRP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6146"/>
                                        </p:tgtEl>
                                        <p:attrNameLst>
                                          <p:attrName>style.visibility</p:attrName>
                                        </p:attrNameLst>
                                      </p:cBhvr>
                                      <p:to>
                                        <p:strVal val="visible"/>
                                      </p:to>
                                    </p:set>
                                    <p:anim calcmode="lin" valueType="num">
                                      <p:cBhvr additive="base">
                                        <p:cTn id="7" dur="1000" fill="hold"/>
                                        <p:tgtEl>
                                          <p:spTgt spid="6146"/>
                                        </p:tgtEl>
                                        <p:attrNameLst>
                                          <p:attrName>ppt_x</p:attrName>
                                        </p:attrNameLst>
                                      </p:cBhvr>
                                      <p:tavLst>
                                        <p:tav tm="0">
                                          <p:val>
                                            <p:strVal val="0-#ppt_w/2"/>
                                          </p:val>
                                        </p:tav>
                                        <p:tav tm="100000">
                                          <p:val>
                                            <p:strVal val="#ppt_x"/>
                                          </p:val>
                                        </p:tav>
                                      </p:tavLst>
                                    </p:anim>
                                    <p:anim calcmode="lin" valueType="num">
                                      <p:cBhvr additive="base">
                                        <p:cTn id="8" dur="1000" fill="hold"/>
                                        <p:tgtEl>
                                          <p:spTgt spid="6146"/>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6147">
                                            <p:txEl>
                                              <p:pRg st="1" end="1"/>
                                            </p:txEl>
                                          </p:spTgt>
                                        </p:tgtEl>
                                        <p:attrNameLst>
                                          <p:attrName>style.visibility</p:attrName>
                                        </p:attrNameLst>
                                      </p:cBhvr>
                                      <p:to>
                                        <p:strVal val="visible"/>
                                      </p:to>
                                    </p:set>
                                    <p:anim calcmode="lin" valueType="num">
                                      <p:cBhvr additive="base">
                                        <p:cTn id="13" dur="1000" fill="hold"/>
                                        <p:tgtEl>
                                          <p:spTgt spid="6147">
                                            <p:txEl>
                                              <p:pRg st="1" end="1"/>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6147">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6147">
                                            <p:txEl>
                                              <p:pRg st="2" end="2"/>
                                            </p:txEl>
                                          </p:spTgt>
                                        </p:tgtEl>
                                        <p:attrNameLst>
                                          <p:attrName>style.visibility</p:attrName>
                                        </p:attrNameLst>
                                      </p:cBhvr>
                                      <p:to>
                                        <p:strVal val="visible"/>
                                      </p:to>
                                    </p:set>
                                    <p:anim calcmode="lin" valueType="num">
                                      <p:cBhvr additive="base">
                                        <p:cTn id="19" dur="1000" fill="hold"/>
                                        <p:tgtEl>
                                          <p:spTgt spid="6147">
                                            <p:txEl>
                                              <p:pRg st="2" end="2"/>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6147">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6147">
                                            <p:txEl>
                                              <p:pRg st="3" end="3"/>
                                            </p:txEl>
                                          </p:spTgt>
                                        </p:tgtEl>
                                        <p:attrNameLst>
                                          <p:attrName>style.visibility</p:attrName>
                                        </p:attrNameLst>
                                      </p:cBhvr>
                                      <p:to>
                                        <p:strVal val="visible"/>
                                      </p:to>
                                    </p:set>
                                    <p:anim calcmode="lin" valueType="num">
                                      <p:cBhvr additive="base">
                                        <p:cTn id="25" dur="1000" fill="hold"/>
                                        <p:tgtEl>
                                          <p:spTgt spid="6147">
                                            <p:txEl>
                                              <p:pRg st="3" end="3"/>
                                            </p:txEl>
                                          </p:spTgt>
                                        </p:tgtEl>
                                        <p:attrNameLst>
                                          <p:attrName>ppt_x</p:attrName>
                                        </p:attrNameLst>
                                      </p:cBhvr>
                                      <p:tavLst>
                                        <p:tav tm="0">
                                          <p:val>
                                            <p:strVal val="0-#ppt_w/2"/>
                                          </p:val>
                                        </p:tav>
                                        <p:tav tm="100000">
                                          <p:val>
                                            <p:strVal val="#ppt_x"/>
                                          </p:val>
                                        </p:tav>
                                      </p:tavLst>
                                    </p:anim>
                                    <p:anim calcmode="lin" valueType="num">
                                      <p:cBhvr additive="base">
                                        <p:cTn id="26" dur="1000" fill="hold"/>
                                        <p:tgtEl>
                                          <p:spTgt spid="6147">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6147">
                                            <p:txEl>
                                              <p:pRg st="4" end="4"/>
                                            </p:txEl>
                                          </p:spTgt>
                                        </p:tgtEl>
                                        <p:attrNameLst>
                                          <p:attrName>style.visibility</p:attrName>
                                        </p:attrNameLst>
                                      </p:cBhvr>
                                      <p:to>
                                        <p:strVal val="visible"/>
                                      </p:to>
                                    </p:set>
                                    <p:anim calcmode="lin" valueType="num">
                                      <p:cBhvr additive="base">
                                        <p:cTn id="31" dur="1000" fill="hold"/>
                                        <p:tgtEl>
                                          <p:spTgt spid="6147">
                                            <p:txEl>
                                              <p:pRg st="4" end="4"/>
                                            </p:txEl>
                                          </p:spTgt>
                                        </p:tgtEl>
                                        <p:attrNameLst>
                                          <p:attrName>ppt_x</p:attrName>
                                        </p:attrNameLst>
                                      </p:cBhvr>
                                      <p:tavLst>
                                        <p:tav tm="0">
                                          <p:val>
                                            <p:strVal val="0-#ppt_w/2"/>
                                          </p:val>
                                        </p:tav>
                                        <p:tav tm="100000">
                                          <p:val>
                                            <p:strVal val="#ppt_x"/>
                                          </p:val>
                                        </p:tav>
                                      </p:tavLst>
                                    </p:anim>
                                    <p:anim calcmode="lin" valueType="num">
                                      <p:cBhvr additive="base">
                                        <p:cTn id="32" dur="1000" fill="hold"/>
                                        <p:tgtEl>
                                          <p:spTgt spid="614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6" grpId="0"/>
      <p:bldP spid="6147"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9" name="Rectangle 2"/>
          <p:cNvSpPr>
            <a:spLocks noGrp="1" noChangeArrowheads="1"/>
          </p:cNvSpPr>
          <p:nvPr>
            <p:ph type="title"/>
          </p:nvPr>
        </p:nvSpPr>
        <p:spPr>
          <a:xfrm>
            <a:off x="395536" y="99372"/>
            <a:ext cx="7797662" cy="1151965"/>
          </a:xfrm>
        </p:spPr>
        <p:txBody>
          <a:bodyPr>
            <a:noAutofit/>
          </a:bodyPr>
          <a:lstStyle/>
          <a:p>
            <a:pPr eaLnBrk="1" hangingPunct="1"/>
            <a:r>
              <a:rPr lang="en-US" sz="4000" dirty="0"/>
              <a:t>Stakeholders of a </a:t>
            </a:r>
            <a:br>
              <a:rPr lang="en-US" sz="4000" dirty="0"/>
            </a:br>
            <a:r>
              <a:rPr lang="en-US" sz="4000" dirty="0"/>
              <a:t>Large Organisation</a:t>
            </a:r>
          </a:p>
        </p:txBody>
      </p:sp>
      <p:sp>
        <p:nvSpPr>
          <p:cNvPr id="4" name="Slide Number Placeholder 3"/>
          <p:cNvSpPr>
            <a:spLocks noGrp="1"/>
          </p:cNvSpPr>
          <p:nvPr>
            <p:ph type="sldNum" sz="quarter" idx="12"/>
          </p:nvPr>
        </p:nvSpPr>
        <p:spPr/>
        <p:txBody>
          <a:bodyPr/>
          <a:lstStyle/>
          <a:p>
            <a:fld id="{AC5D317B-AB3D-478B-A7D8-4BCE6A6C1D4B}" type="slidenum">
              <a:rPr lang="en-GB" smtClean="0">
                <a:latin typeface="+mj-lt"/>
              </a:rPr>
              <a:pPr/>
              <a:t>19</a:t>
            </a:fld>
            <a:endParaRPr lang="en-GB">
              <a:latin typeface="+mj-lt"/>
            </a:endParaRPr>
          </a:p>
        </p:txBody>
      </p:sp>
      <p:pic>
        <p:nvPicPr>
          <p:cNvPr id="19460" name="Picture 5"/>
          <p:cNvPicPr>
            <a:picLocks noGrp="1" noChangeAspect="1" noChangeArrowheads="1"/>
          </p:cNvPicPr>
          <p:nvPr>
            <p:ph sz="half" idx="4294967295"/>
          </p:nvPr>
        </p:nvPicPr>
        <p:blipFill>
          <a:blip r:embed="rId3">
            <a:clrChange>
              <a:clrFrom>
                <a:srgbClr val="E5F7F7"/>
              </a:clrFrom>
              <a:clrTo>
                <a:srgbClr val="E5F7F7">
                  <a:alpha val="0"/>
                </a:srgbClr>
              </a:clrTo>
            </a:clrChange>
          </a:blip>
          <a:srcRect/>
          <a:stretch>
            <a:fillRect/>
          </a:stretch>
        </p:blipFill>
        <p:spPr>
          <a:xfrm>
            <a:off x="0" y="1524000"/>
            <a:ext cx="7786688" cy="5029200"/>
          </a:xfrm>
          <a:noFill/>
        </p:spPr>
      </p:pic>
    </p:spTree>
  </p:cSld>
  <p:clrMapOvr>
    <a:masterClrMapping/>
  </p:clrMapOvr>
  <p:transition>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9459"/>
                                        </p:tgtEl>
                                        <p:attrNameLst>
                                          <p:attrName>style.visibility</p:attrName>
                                        </p:attrNameLst>
                                      </p:cBhvr>
                                      <p:to>
                                        <p:strVal val="visible"/>
                                      </p:to>
                                    </p:set>
                                    <p:anim calcmode="lin" valueType="num">
                                      <p:cBhvr additive="base">
                                        <p:cTn id="7" dur="1000" fill="hold"/>
                                        <p:tgtEl>
                                          <p:spTgt spid="19459"/>
                                        </p:tgtEl>
                                        <p:attrNameLst>
                                          <p:attrName>ppt_x</p:attrName>
                                        </p:attrNameLst>
                                      </p:cBhvr>
                                      <p:tavLst>
                                        <p:tav tm="0">
                                          <p:val>
                                            <p:strVal val="0-#ppt_w/2"/>
                                          </p:val>
                                        </p:tav>
                                        <p:tav tm="100000">
                                          <p:val>
                                            <p:strVal val="#ppt_x"/>
                                          </p:val>
                                        </p:tav>
                                      </p:tavLst>
                                    </p:anim>
                                    <p:anim calcmode="lin" valueType="num">
                                      <p:cBhvr additive="base">
                                        <p:cTn id="8" dur="1000" fill="hold"/>
                                        <p:tgtEl>
                                          <p:spTgt spid="19459"/>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nodeType="clickEffect">
                                  <p:stCondLst>
                                    <p:cond delay="0"/>
                                  </p:stCondLst>
                                  <p:childTnLst>
                                    <p:set>
                                      <p:cBhvr>
                                        <p:cTn id="12" dur="1" fill="hold">
                                          <p:stCondLst>
                                            <p:cond delay="0"/>
                                          </p:stCondLst>
                                        </p:cTn>
                                        <p:tgtEl>
                                          <p:spTgt spid="19460"/>
                                        </p:tgtEl>
                                        <p:attrNameLst>
                                          <p:attrName>style.visibility</p:attrName>
                                        </p:attrNameLst>
                                      </p:cBhvr>
                                      <p:to>
                                        <p:strVal val="visible"/>
                                      </p:to>
                                    </p:set>
                                    <p:anim calcmode="lin" valueType="num">
                                      <p:cBhvr additive="base">
                                        <p:cTn id="13" dur="1000" fill="hold"/>
                                        <p:tgtEl>
                                          <p:spTgt spid="19460"/>
                                        </p:tgtEl>
                                        <p:attrNameLst>
                                          <p:attrName>ppt_x</p:attrName>
                                        </p:attrNameLst>
                                      </p:cBhvr>
                                      <p:tavLst>
                                        <p:tav tm="0">
                                          <p:val>
                                            <p:strVal val="0-#ppt_w/2"/>
                                          </p:val>
                                        </p:tav>
                                        <p:tav tm="100000">
                                          <p:val>
                                            <p:strVal val="#ppt_x"/>
                                          </p:val>
                                        </p:tav>
                                      </p:tavLst>
                                    </p:anim>
                                    <p:anim calcmode="lin" valueType="num">
                                      <p:cBhvr additive="base">
                                        <p:cTn id="14" dur="1000" fill="hold"/>
                                        <p:tgtEl>
                                          <p:spTgt spid="19460"/>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59"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
            </a:r>
            <a:br>
              <a:rPr lang="en-GB" dirty="0"/>
            </a:br>
            <a:r>
              <a:rPr lang="en-GB" dirty="0"/>
              <a:t>Why is CSR relevant?</a:t>
            </a:r>
            <a:br>
              <a:rPr lang="en-GB" dirty="0"/>
            </a:br>
            <a:endParaRPr lang="en-GB" dirty="0"/>
          </a:p>
        </p:txBody>
      </p:sp>
      <p:sp>
        <p:nvSpPr>
          <p:cNvPr id="3" name="Content Placeholder 2"/>
          <p:cNvSpPr>
            <a:spLocks noGrp="1"/>
          </p:cNvSpPr>
          <p:nvPr>
            <p:ph sz="quarter" idx="13"/>
          </p:nvPr>
        </p:nvSpPr>
        <p:spPr/>
        <p:txBody>
          <a:bodyPr>
            <a:normAutofit fontScale="85000" lnSpcReduction="20000"/>
          </a:bodyPr>
          <a:lstStyle/>
          <a:p>
            <a:r>
              <a:rPr lang="en-GB" sz="2800" dirty="0">
                <a:latin typeface="+mj-lt"/>
              </a:rPr>
              <a:t>Whilst it addresses the expectations of customers and shareholders/owners it also addresses the expectations of the other stakeholders:</a:t>
            </a:r>
          </a:p>
          <a:p>
            <a:pPr>
              <a:buNone/>
            </a:pPr>
            <a:r>
              <a:rPr lang="en-GB" sz="2800" dirty="0">
                <a:latin typeface="+mj-lt"/>
              </a:rPr>
              <a:t>–Society at large.</a:t>
            </a:r>
          </a:p>
          <a:p>
            <a:pPr>
              <a:buNone/>
            </a:pPr>
            <a:r>
              <a:rPr lang="en-GB" sz="2800" dirty="0">
                <a:latin typeface="+mj-lt"/>
              </a:rPr>
              <a:t>–Community.</a:t>
            </a:r>
          </a:p>
          <a:p>
            <a:pPr>
              <a:buNone/>
            </a:pPr>
            <a:r>
              <a:rPr lang="en-GB" sz="2800" dirty="0">
                <a:latin typeface="+mj-lt"/>
              </a:rPr>
              <a:t>–The environment.</a:t>
            </a:r>
          </a:p>
          <a:p>
            <a:pPr>
              <a:buNone/>
            </a:pPr>
            <a:r>
              <a:rPr lang="en-GB" sz="2800" dirty="0">
                <a:latin typeface="+mj-lt"/>
              </a:rPr>
              <a:t>–Interest groups.</a:t>
            </a:r>
          </a:p>
        </p:txBody>
      </p:sp>
      <p:sp>
        <p:nvSpPr>
          <p:cNvPr id="4" name="Slide Number Placeholder 3"/>
          <p:cNvSpPr>
            <a:spLocks noGrp="1"/>
          </p:cNvSpPr>
          <p:nvPr>
            <p:ph type="sldNum" sz="quarter" idx="12"/>
          </p:nvPr>
        </p:nvSpPr>
        <p:spPr/>
        <p:txBody>
          <a:bodyPr/>
          <a:lstStyle/>
          <a:p>
            <a:fld id="{AC5D317B-AB3D-478B-A7D8-4BCE6A6C1D4B}" type="slidenum">
              <a:rPr lang="en-GB" smtClean="0">
                <a:latin typeface="+mj-lt"/>
              </a:rPr>
              <a:pPr/>
              <a:t>20</a:t>
            </a:fld>
            <a:endParaRPr lang="en-GB">
              <a:latin typeface="+mj-lt"/>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0-#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10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10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10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6" dur="10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10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32" dur="10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3">
                                            <p:txEl>
                                              <p:pRg st="4" end="4"/>
                                            </p:txEl>
                                          </p:spTgt>
                                        </p:tgtEl>
                                        <p:attrNameLst>
                                          <p:attrName>style.visibility</p:attrName>
                                        </p:attrNameLst>
                                      </p:cBhvr>
                                      <p:to>
                                        <p:strVal val="visible"/>
                                      </p:to>
                                    </p:set>
                                    <p:anim calcmode="lin" valueType="num">
                                      <p:cBhvr additive="base">
                                        <p:cTn id="37" dur="100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38" dur="100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3" name="Rectangle 2"/>
          <p:cNvSpPr>
            <a:spLocks noGrp="1" noChangeArrowheads="1"/>
          </p:cNvSpPr>
          <p:nvPr>
            <p:ph type="title"/>
          </p:nvPr>
        </p:nvSpPr>
        <p:spPr/>
        <p:txBody>
          <a:bodyPr>
            <a:noAutofit/>
          </a:bodyPr>
          <a:lstStyle/>
          <a:p>
            <a:pPr eaLnBrk="1" hangingPunct="1"/>
            <a:r>
              <a:rPr lang="en-US" sz="4000" dirty="0"/>
              <a:t>What is </a:t>
            </a:r>
            <a:br>
              <a:rPr lang="en-US" sz="4000" dirty="0"/>
            </a:br>
            <a:r>
              <a:rPr lang="en-US" sz="4000" dirty="0"/>
              <a:t>Corporate Social Responsibility?</a:t>
            </a:r>
          </a:p>
        </p:txBody>
      </p:sp>
      <p:sp>
        <p:nvSpPr>
          <p:cNvPr id="318467" name="Rectangle 3"/>
          <p:cNvSpPr>
            <a:spLocks noGrp="1" noChangeArrowheads="1"/>
          </p:cNvSpPr>
          <p:nvPr>
            <p:ph sz="quarter" idx="13"/>
          </p:nvPr>
        </p:nvSpPr>
        <p:spPr/>
        <p:txBody>
          <a:bodyPr>
            <a:normAutofit/>
          </a:bodyPr>
          <a:lstStyle/>
          <a:p>
            <a:pPr indent="7938" eaLnBrk="1" hangingPunct="1">
              <a:buFont typeface="Wingdings" pitchFamily="2" charset="2"/>
              <a:buNone/>
            </a:pPr>
            <a:r>
              <a:rPr lang="en-GB" sz="2800" b="1" dirty="0">
                <a:solidFill>
                  <a:srgbClr val="CC0099"/>
                </a:solidFill>
                <a:latin typeface="+mj-lt"/>
              </a:rPr>
              <a:t>Corporate social responsibility (CSR)</a:t>
            </a:r>
            <a:r>
              <a:rPr lang="en-GB" sz="2800" b="1" dirty="0">
                <a:latin typeface="+mj-lt"/>
              </a:rPr>
              <a:t> </a:t>
            </a:r>
            <a:r>
              <a:rPr lang="en-GB" sz="2800" dirty="0">
                <a:latin typeface="+mj-lt"/>
              </a:rPr>
              <a:t>is concerned with the ways in which an organisation exceeds its minimum obligations to stakeholders specified through regulation (Johnson </a:t>
            </a:r>
            <a:r>
              <a:rPr lang="en-GB" sz="2800" i="1" dirty="0">
                <a:latin typeface="+mj-lt"/>
              </a:rPr>
              <a:t>et al </a:t>
            </a:r>
            <a:r>
              <a:rPr lang="en-GB" sz="2800" dirty="0">
                <a:latin typeface="+mj-lt"/>
              </a:rPr>
              <a:t>2011).</a:t>
            </a:r>
            <a:endParaRPr lang="en-US" sz="2800" dirty="0">
              <a:latin typeface="+mj-lt"/>
            </a:endParaRPr>
          </a:p>
        </p:txBody>
      </p:sp>
      <p:sp>
        <p:nvSpPr>
          <p:cNvPr id="4" name="Slide Number Placeholder 3"/>
          <p:cNvSpPr>
            <a:spLocks noGrp="1"/>
          </p:cNvSpPr>
          <p:nvPr>
            <p:ph type="sldNum" sz="quarter" idx="12"/>
          </p:nvPr>
        </p:nvSpPr>
        <p:spPr/>
        <p:txBody>
          <a:bodyPr/>
          <a:lstStyle/>
          <a:p>
            <a:fld id="{AC5D317B-AB3D-478B-A7D8-4BCE6A6C1D4B}" type="slidenum">
              <a:rPr lang="en-GB" smtClean="0">
                <a:latin typeface="+mj-lt"/>
              </a:rPr>
              <a:pPr/>
              <a:t>21</a:t>
            </a:fld>
            <a:endParaRPr lang="en-GB">
              <a:latin typeface="+mj-lt"/>
            </a:endParaRPr>
          </a:p>
        </p:txBody>
      </p:sp>
    </p:spTree>
  </p:cSld>
  <p:clrMapOvr>
    <a:masterClrMapping/>
  </p:clrMapOvr>
  <p:transition>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5363"/>
                                        </p:tgtEl>
                                        <p:attrNameLst>
                                          <p:attrName>style.visibility</p:attrName>
                                        </p:attrNameLst>
                                      </p:cBhvr>
                                      <p:to>
                                        <p:strVal val="visible"/>
                                      </p:to>
                                    </p:set>
                                    <p:anim calcmode="lin" valueType="num">
                                      <p:cBhvr additive="base">
                                        <p:cTn id="7" dur="1000" fill="hold"/>
                                        <p:tgtEl>
                                          <p:spTgt spid="15363"/>
                                        </p:tgtEl>
                                        <p:attrNameLst>
                                          <p:attrName>ppt_x</p:attrName>
                                        </p:attrNameLst>
                                      </p:cBhvr>
                                      <p:tavLst>
                                        <p:tav tm="0">
                                          <p:val>
                                            <p:strVal val="0-#ppt_w/2"/>
                                          </p:val>
                                        </p:tav>
                                        <p:tav tm="100000">
                                          <p:val>
                                            <p:strVal val="#ppt_x"/>
                                          </p:val>
                                        </p:tav>
                                      </p:tavLst>
                                    </p:anim>
                                    <p:anim calcmode="lin" valueType="num">
                                      <p:cBhvr additive="base">
                                        <p:cTn id="8" dur="1000" fill="hold"/>
                                        <p:tgtEl>
                                          <p:spTgt spid="15363"/>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nodeType="clickEffect">
                                  <p:stCondLst>
                                    <p:cond delay="0"/>
                                  </p:stCondLst>
                                  <p:childTnLst>
                                    <p:set>
                                      <p:cBhvr>
                                        <p:cTn id="12" dur="1" fill="hold">
                                          <p:stCondLst>
                                            <p:cond delay="0"/>
                                          </p:stCondLst>
                                        </p:cTn>
                                        <p:tgtEl>
                                          <p:spTgt spid="318467">
                                            <p:txEl>
                                              <p:pRg st="0" end="0"/>
                                            </p:txEl>
                                          </p:spTgt>
                                        </p:tgtEl>
                                        <p:attrNameLst>
                                          <p:attrName>style.visibility</p:attrName>
                                        </p:attrNameLst>
                                      </p:cBhvr>
                                      <p:to>
                                        <p:strVal val="visible"/>
                                      </p:to>
                                    </p:set>
                                    <p:anim calcmode="lin" valueType="num">
                                      <p:cBhvr additive="base">
                                        <p:cTn id="13" dur="1000" fill="hold"/>
                                        <p:tgtEl>
                                          <p:spTgt spid="318467">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318467">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63"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a:t>Key Drivers in CSR</a:t>
            </a:r>
          </a:p>
        </p:txBody>
      </p:sp>
      <p:sp>
        <p:nvSpPr>
          <p:cNvPr id="3" name="Content Placeholder 2"/>
          <p:cNvSpPr>
            <a:spLocks noGrp="1"/>
          </p:cNvSpPr>
          <p:nvPr>
            <p:ph sz="quarter" idx="13"/>
          </p:nvPr>
        </p:nvSpPr>
        <p:spPr/>
        <p:txBody>
          <a:bodyPr/>
          <a:lstStyle/>
          <a:p>
            <a:r>
              <a:rPr lang="en-GB" sz="2800" dirty="0">
                <a:latin typeface="+mj-lt"/>
              </a:rPr>
              <a:t>Environmental concerns.</a:t>
            </a:r>
          </a:p>
          <a:p>
            <a:r>
              <a:rPr lang="en-GB" sz="2800" dirty="0">
                <a:latin typeface="+mj-lt"/>
              </a:rPr>
              <a:t>Globalisation and concerns for sustainable development in LDCs.</a:t>
            </a:r>
          </a:p>
          <a:p>
            <a:r>
              <a:rPr lang="en-GB" sz="2800" dirty="0">
                <a:latin typeface="+mj-lt"/>
              </a:rPr>
              <a:t>Importance of global brands and corporate reputations.</a:t>
            </a:r>
          </a:p>
          <a:p>
            <a:endParaRPr lang="en-GB" dirty="0">
              <a:latin typeface="+mj-lt"/>
            </a:endParaRPr>
          </a:p>
        </p:txBody>
      </p:sp>
      <p:sp>
        <p:nvSpPr>
          <p:cNvPr id="4" name="Slide Number Placeholder 3"/>
          <p:cNvSpPr>
            <a:spLocks noGrp="1"/>
          </p:cNvSpPr>
          <p:nvPr>
            <p:ph type="sldNum" sz="quarter" idx="12"/>
          </p:nvPr>
        </p:nvSpPr>
        <p:spPr/>
        <p:txBody>
          <a:bodyPr/>
          <a:lstStyle/>
          <a:p>
            <a:fld id="{AC5D317B-AB3D-478B-A7D8-4BCE6A6C1D4B}" type="slidenum">
              <a:rPr lang="en-GB" smtClean="0">
                <a:latin typeface="+mj-lt"/>
              </a:rPr>
              <a:pPr/>
              <a:t>22</a:t>
            </a:fld>
            <a:endParaRPr lang="en-GB">
              <a:latin typeface="+mj-lt"/>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0-#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10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10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10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6" dur="10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a:t>Impact on Organisations</a:t>
            </a:r>
          </a:p>
        </p:txBody>
      </p:sp>
      <p:sp>
        <p:nvSpPr>
          <p:cNvPr id="3" name="Content Placeholder 2"/>
          <p:cNvSpPr>
            <a:spLocks noGrp="1"/>
          </p:cNvSpPr>
          <p:nvPr>
            <p:ph sz="quarter" idx="13"/>
          </p:nvPr>
        </p:nvSpPr>
        <p:spPr/>
        <p:txBody>
          <a:bodyPr>
            <a:normAutofit fontScale="47500" lnSpcReduction="20000"/>
          </a:bodyPr>
          <a:lstStyle/>
          <a:p>
            <a:endParaRPr lang="en-GB" dirty="0">
              <a:latin typeface="+mj-lt"/>
            </a:endParaRPr>
          </a:p>
          <a:p>
            <a:r>
              <a:rPr lang="en-GB" sz="3600" dirty="0">
                <a:latin typeface="+mj-lt"/>
              </a:rPr>
              <a:t>Importance of assessing the true social, ethical and environmental impact of its products/services.</a:t>
            </a:r>
          </a:p>
          <a:p>
            <a:r>
              <a:rPr lang="en-GB" sz="3600" dirty="0">
                <a:latin typeface="+mj-lt"/>
              </a:rPr>
              <a:t>Higher profile of corporate ‘values.’</a:t>
            </a:r>
          </a:p>
          <a:p>
            <a:r>
              <a:rPr lang="en-GB" sz="3600" dirty="0">
                <a:latin typeface="+mj-lt"/>
              </a:rPr>
              <a:t>Increased importance of sustainability of business and product/brand strategies.</a:t>
            </a:r>
          </a:p>
          <a:p>
            <a:r>
              <a:rPr lang="en-GB" sz="3600" dirty="0">
                <a:latin typeface="+mj-lt"/>
              </a:rPr>
              <a:t>Increased significance of other stakeholder audiences for communications.</a:t>
            </a:r>
          </a:p>
          <a:p>
            <a:r>
              <a:rPr lang="en-GB" sz="3600" dirty="0">
                <a:latin typeface="+mj-lt"/>
              </a:rPr>
              <a:t>Drawn into corporate governance as guardians of brand reputation.</a:t>
            </a:r>
          </a:p>
          <a:p>
            <a:pPr>
              <a:buNone/>
            </a:pPr>
            <a:r>
              <a:rPr lang="en-GB" sz="3600" dirty="0">
                <a:latin typeface="+mj-lt"/>
              </a:rPr>
              <a:t>–Crisis management and contingency planning.</a:t>
            </a:r>
          </a:p>
        </p:txBody>
      </p:sp>
      <p:sp>
        <p:nvSpPr>
          <p:cNvPr id="4" name="Slide Number Placeholder 3"/>
          <p:cNvSpPr>
            <a:spLocks noGrp="1"/>
          </p:cNvSpPr>
          <p:nvPr>
            <p:ph type="sldNum" sz="quarter" idx="12"/>
          </p:nvPr>
        </p:nvSpPr>
        <p:spPr/>
        <p:txBody>
          <a:bodyPr/>
          <a:lstStyle/>
          <a:p>
            <a:fld id="{AC5D317B-AB3D-478B-A7D8-4BCE6A6C1D4B}" type="slidenum">
              <a:rPr lang="en-GB" smtClean="0">
                <a:latin typeface="+mj-lt"/>
              </a:rPr>
              <a:pPr/>
              <a:t>23</a:t>
            </a:fld>
            <a:endParaRPr lang="en-GB">
              <a:latin typeface="+mj-lt"/>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0-#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10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10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10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26" dur="10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100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32" dur="100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1000" fill="hold"/>
                                        <p:tgtEl>
                                          <p:spTgt spid="3">
                                            <p:txEl>
                                              <p:pRg st="5" end="5"/>
                                            </p:txEl>
                                          </p:spTgt>
                                        </p:tgtEl>
                                        <p:attrNameLst>
                                          <p:attrName>ppt_x</p:attrName>
                                        </p:attrNameLst>
                                      </p:cBhvr>
                                      <p:tavLst>
                                        <p:tav tm="0">
                                          <p:val>
                                            <p:strVal val="0-#ppt_w/2"/>
                                          </p:val>
                                        </p:tav>
                                        <p:tav tm="100000">
                                          <p:val>
                                            <p:strVal val="#ppt_x"/>
                                          </p:val>
                                        </p:tav>
                                      </p:tavLst>
                                    </p:anim>
                                    <p:anim calcmode="lin" valueType="num">
                                      <p:cBhvr additive="base">
                                        <p:cTn id="38" dur="1000" fill="hold"/>
                                        <p:tgtEl>
                                          <p:spTgt spid="3">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8"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1000" fill="hold"/>
                                        <p:tgtEl>
                                          <p:spTgt spid="3">
                                            <p:txEl>
                                              <p:pRg st="6" end="6"/>
                                            </p:txEl>
                                          </p:spTgt>
                                        </p:tgtEl>
                                        <p:attrNameLst>
                                          <p:attrName>ppt_x</p:attrName>
                                        </p:attrNameLst>
                                      </p:cBhvr>
                                      <p:tavLst>
                                        <p:tav tm="0">
                                          <p:val>
                                            <p:strVal val="0-#ppt_w/2"/>
                                          </p:val>
                                        </p:tav>
                                        <p:tav tm="100000">
                                          <p:val>
                                            <p:strVal val="#ppt_x"/>
                                          </p:val>
                                        </p:tav>
                                      </p:tavLst>
                                    </p:anim>
                                    <p:anim calcmode="lin" valueType="num">
                                      <p:cBhvr additive="base">
                                        <p:cTn id="44" dur="1000" fill="hold"/>
                                        <p:tgtEl>
                                          <p:spTgt spid="3">
                                            <p:txEl>
                                              <p:pRg st="6" end="6"/>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normAutofit fontScale="90000"/>
          </a:bodyPr>
          <a:lstStyle/>
          <a:p>
            <a:pPr eaLnBrk="1" hangingPunct="1"/>
            <a:r>
              <a:rPr lang="en-GB" sz="4000" dirty="0"/>
              <a:t>What Business Areas Does CSR Cover?</a:t>
            </a:r>
          </a:p>
        </p:txBody>
      </p:sp>
      <p:sp>
        <p:nvSpPr>
          <p:cNvPr id="9219" name="Rectangle 4"/>
          <p:cNvSpPr>
            <a:spLocks noGrp="1" noChangeArrowheads="1"/>
          </p:cNvSpPr>
          <p:nvPr>
            <p:ph sz="quarter" idx="13"/>
          </p:nvPr>
        </p:nvSpPr>
        <p:spPr>
          <a:xfrm>
            <a:off x="428596" y="1571612"/>
            <a:ext cx="4038600" cy="4525963"/>
          </a:xfrm>
        </p:spPr>
        <p:txBody>
          <a:bodyPr>
            <a:normAutofit/>
          </a:bodyPr>
          <a:lstStyle/>
          <a:p>
            <a:pPr eaLnBrk="1" hangingPunct="1">
              <a:lnSpc>
                <a:spcPct val="80000"/>
              </a:lnSpc>
            </a:pPr>
            <a:r>
              <a:rPr lang="en-GB" sz="2000" dirty="0">
                <a:latin typeface="+mj-lt"/>
              </a:rPr>
              <a:t>Ethics - discretionary actions.</a:t>
            </a:r>
          </a:p>
          <a:p>
            <a:pPr eaLnBrk="1" hangingPunct="1">
              <a:lnSpc>
                <a:spcPct val="80000"/>
              </a:lnSpc>
            </a:pPr>
            <a:r>
              <a:rPr lang="en-GB" sz="2000" dirty="0">
                <a:latin typeface="+mj-lt"/>
              </a:rPr>
              <a:t>Strategic brand management - Brand building, Brand insurance.’</a:t>
            </a:r>
          </a:p>
          <a:p>
            <a:pPr>
              <a:lnSpc>
                <a:spcPct val="80000"/>
              </a:lnSpc>
            </a:pPr>
            <a:r>
              <a:rPr lang="en-GB" sz="2000" dirty="0">
                <a:latin typeface="+mj-lt"/>
              </a:rPr>
              <a:t>Stakeholder relations - Internal (employees) - External (suppliers, distributors, investors, NGOs, government, media, consumers).</a:t>
            </a:r>
          </a:p>
          <a:p>
            <a:pPr eaLnBrk="1" hangingPunct="1">
              <a:lnSpc>
                <a:spcPct val="80000"/>
              </a:lnSpc>
            </a:pPr>
            <a:r>
              <a:rPr lang="en-GB" sz="2000" dirty="0">
                <a:latin typeface="+mj-lt"/>
              </a:rPr>
              <a:t>Crisis management.</a:t>
            </a:r>
          </a:p>
          <a:p>
            <a:pPr eaLnBrk="1" hangingPunct="1">
              <a:lnSpc>
                <a:spcPct val="80000"/>
              </a:lnSpc>
            </a:pPr>
            <a:r>
              <a:rPr lang="en-GB" sz="2000" dirty="0">
                <a:latin typeface="+mj-lt"/>
              </a:rPr>
              <a:t>Community engagement.</a:t>
            </a:r>
          </a:p>
          <a:p>
            <a:pPr eaLnBrk="1" hangingPunct="1">
              <a:lnSpc>
                <a:spcPct val="80000"/>
              </a:lnSpc>
            </a:pPr>
            <a:r>
              <a:rPr lang="en-GB" sz="2000" dirty="0">
                <a:latin typeface="+mj-lt"/>
              </a:rPr>
              <a:t>Community Relations.</a:t>
            </a:r>
          </a:p>
          <a:p>
            <a:pPr eaLnBrk="1" hangingPunct="1">
              <a:lnSpc>
                <a:spcPct val="80000"/>
              </a:lnSpc>
            </a:pPr>
            <a:r>
              <a:rPr lang="en-GB" sz="2000" dirty="0">
                <a:latin typeface="+mj-lt"/>
              </a:rPr>
              <a:t>Day-to-day operations - Environmental sustainability, Workplace issues.</a:t>
            </a:r>
          </a:p>
        </p:txBody>
      </p:sp>
      <p:sp>
        <p:nvSpPr>
          <p:cNvPr id="9220" name="Rectangle 5"/>
          <p:cNvSpPr>
            <a:spLocks noGrp="1" noChangeArrowheads="1"/>
          </p:cNvSpPr>
          <p:nvPr>
            <p:ph sz="quarter" idx="14"/>
          </p:nvPr>
        </p:nvSpPr>
        <p:spPr/>
        <p:txBody>
          <a:bodyPr>
            <a:normAutofit fontScale="70000" lnSpcReduction="20000"/>
          </a:bodyPr>
          <a:lstStyle/>
          <a:p>
            <a:pPr eaLnBrk="1" hangingPunct="1">
              <a:lnSpc>
                <a:spcPct val="80000"/>
              </a:lnSpc>
            </a:pPr>
            <a:r>
              <a:rPr lang="en-GB" sz="2000" dirty="0">
                <a:latin typeface="+mj-lt"/>
              </a:rPr>
              <a:t>Moral righteousness.</a:t>
            </a:r>
          </a:p>
          <a:p>
            <a:pPr eaLnBrk="1" hangingPunct="1">
              <a:lnSpc>
                <a:spcPct val="80000"/>
              </a:lnSpc>
            </a:pPr>
            <a:r>
              <a:rPr lang="en-GB" sz="2000" dirty="0">
                <a:latin typeface="+mj-lt"/>
              </a:rPr>
              <a:t>Corporate activism.</a:t>
            </a:r>
          </a:p>
          <a:p>
            <a:pPr eaLnBrk="1" hangingPunct="1">
              <a:lnSpc>
                <a:spcPct val="80000"/>
              </a:lnSpc>
            </a:pPr>
            <a:r>
              <a:rPr lang="en-GB" sz="2000" dirty="0">
                <a:latin typeface="+mj-lt"/>
              </a:rPr>
              <a:t>External PR/ad - Meet consumer expectations, Cause-related marketing.</a:t>
            </a:r>
          </a:p>
          <a:p>
            <a:pPr eaLnBrk="1" hangingPunct="1">
              <a:lnSpc>
                <a:spcPct val="80000"/>
              </a:lnSpc>
            </a:pPr>
            <a:r>
              <a:rPr lang="en-GB" sz="2000" dirty="0">
                <a:latin typeface="+mj-lt"/>
              </a:rPr>
              <a:t>Corporate governance – transparency, social audits</a:t>
            </a:r>
          </a:p>
          <a:p>
            <a:pPr eaLnBrk="1" hangingPunct="1">
              <a:lnSpc>
                <a:spcPct val="80000"/>
              </a:lnSpc>
            </a:pPr>
            <a:r>
              <a:rPr lang="en-GB" sz="2000" dirty="0">
                <a:latin typeface="+mj-lt"/>
              </a:rPr>
              <a:t>SRI (Sustainable and Responsible Investment).</a:t>
            </a:r>
          </a:p>
          <a:p>
            <a:pPr eaLnBrk="1" hangingPunct="1">
              <a:lnSpc>
                <a:spcPct val="80000"/>
              </a:lnSpc>
            </a:pPr>
            <a:r>
              <a:rPr lang="en-GB" sz="2000" dirty="0">
                <a:latin typeface="+mj-lt"/>
              </a:rPr>
              <a:t>Diversity.</a:t>
            </a:r>
          </a:p>
          <a:p>
            <a:pPr eaLnBrk="1" hangingPunct="1">
              <a:lnSpc>
                <a:spcPct val="80000"/>
              </a:lnSpc>
            </a:pPr>
            <a:r>
              <a:rPr lang="en-GB" sz="2000" dirty="0">
                <a:latin typeface="+mj-lt"/>
              </a:rPr>
              <a:t>Legislation and litigation.</a:t>
            </a:r>
          </a:p>
          <a:p>
            <a:pPr eaLnBrk="1" hangingPunct="1">
              <a:lnSpc>
                <a:spcPct val="80000"/>
              </a:lnSpc>
            </a:pPr>
            <a:r>
              <a:rPr lang="en-GB" sz="2000" dirty="0">
                <a:latin typeface="+mj-lt"/>
              </a:rPr>
              <a:t>Cynicism.</a:t>
            </a:r>
          </a:p>
          <a:p>
            <a:pPr eaLnBrk="1" hangingPunct="1">
              <a:lnSpc>
                <a:spcPct val="80000"/>
              </a:lnSpc>
            </a:pPr>
            <a:r>
              <a:rPr lang="en-GB" sz="2000" dirty="0">
                <a:latin typeface="+mj-lt"/>
              </a:rPr>
              <a:t>Patriotism.</a:t>
            </a:r>
          </a:p>
          <a:p>
            <a:pPr eaLnBrk="1" hangingPunct="1">
              <a:lnSpc>
                <a:spcPct val="80000"/>
              </a:lnSpc>
            </a:pPr>
            <a:r>
              <a:rPr lang="en-GB" sz="2000" dirty="0">
                <a:latin typeface="+mj-lt"/>
              </a:rPr>
              <a:t>Cultural conflict. </a:t>
            </a:r>
          </a:p>
          <a:p>
            <a:pPr eaLnBrk="1" hangingPunct="1">
              <a:lnSpc>
                <a:spcPct val="80000"/>
              </a:lnSpc>
            </a:pPr>
            <a:r>
              <a:rPr lang="en-GB" sz="2000" dirty="0">
                <a:latin typeface="+mj-lt"/>
              </a:rPr>
              <a:t>Profit.</a:t>
            </a:r>
          </a:p>
        </p:txBody>
      </p:sp>
      <p:sp>
        <p:nvSpPr>
          <p:cNvPr id="5" name="Slide Number Placeholder 4"/>
          <p:cNvSpPr>
            <a:spLocks noGrp="1"/>
          </p:cNvSpPr>
          <p:nvPr>
            <p:ph type="sldNum" sz="quarter" idx="12"/>
          </p:nvPr>
        </p:nvSpPr>
        <p:spPr/>
        <p:txBody>
          <a:bodyPr/>
          <a:lstStyle/>
          <a:p>
            <a:fld id="{AC5D317B-AB3D-478B-A7D8-4BCE6A6C1D4B}" type="slidenum">
              <a:rPr lang="en-GB" smtClean="0">
                <a:latin typeface="+mj-lt"/>
              </a:rPr>
              <a:pPr/>
              <a:t>24</a:t>
            </a:fld>
            <a:endParaRPr lang="en-GB">
              <a:latin typeface="+mj-lt"/>
            </a:endParaRP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9218"/>
                                        </p:tgtEl>
                                        <p:attrNameLst>
                                          <p:attrName>style.visibility</p:attrName>
                                        </p:attrNameLst>
                                      </p:cBhvr>
                                      <p:to>
                                        <p:strVal val="visible"/>
                                      </p:to>
                                    </p:set>
                                    <p:anim calcmode="lin" valueType="num">
                                      <p:cBhvr additive="base">
                                        <p:cTn id="7" dur="1000" fill="hold"/>
                                        <p:tgtEl>
                                          <p:spTgt spid="9218"/>
                                        </p:tgtEl>
                                        <p:attrNameLst>
                                          <p:attrName>ppt_x</p:attrName>
                                        </p:attrNameLst>
                                      </p:cBhvr>
                                      <p:tavLst>
                                        <p:tav tm="0">
                                          <p:val>
                                            <p:strVal val="0-#ppt_w/2"/>
                                          </p:val>
                                        </p:tav>
                                        <p:tav tm="100000">
                                          <p:val>
                                            <p:strVal val="#ppt_x"/>
                                          </p:val>
                                        </p:tav>
                                      </p:tavLst>
                                    </p:anim>
                                    <p:anim calcmode="lin" valueType="num">
                                      <p:cBhvr additive="base">
                                        <p:cTn id="8" dur="1000" fill="hold"/>
                                        <p:tgtEl>
                                          <p:spTgt spid="9218"/>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9219">
                                            <p:txEl>
                                              <p:pRg st="0" end="0"/>
                                            </p:txEl>
                                          </p:spTgt>
                                        </p:tgtEl>
                                        <p:attrNameLst>
                                          <p:attrName>style.visibility</p:attrName>
                                        </p:attrNameLst>
                                      </p:cBhvr>
                                      <p:to>
                                        <p:strVal val="visible"/>
                                      </p:to>
                                    </p:set>
                                    <p:anim calcmode="lin" valueType="num">
                                      <p:cBhvr additive="base">
                                        <p:cTn id="13" dur="1000" fill="hold"/>
                                        <p:tgtEl>
                                          <p:spTgt spid="9219">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9219">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9219">
                                            <p:txEl>
                                              <p:pRg st="1" end="1"/>
                                            </p:txEl>
                                          </p:spTgt>
                                        </p:tgtEl>
                                        <p:attrNameLst>
                                          <p:attrName>style.visibility</p:attrName>
                                        </p:attrNameLst>
                                      </p:cBhvr>
                                      <p:to>
                                        <p:strVal val="visible"/>
                                      </p:to>
                                    </p:set>
                                    <p:anim calcmode="lin" valueType="num">
                                      <p:cBhvr additive="base">
                                        <p:cTn id="19" dur="1000" fill="hold"/>
                                        <p:tgtEl>
                                          <p:spTgt spid="9219">
                                            <p:txEl>
                                              <p:pRg st="1" end="1"/>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9219">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9219">
                                            <p:txEl>
                                              <p:pRg st="2" end="2"/>
                                            </p:txEl>
                                          </p:spTgt>
                                        </p:tgtEl>
                                        <p:attrNameLst>
                                          <p:attrName>style.visibility</p:attrName>
                                        </p:attrNameLst>
                                      </p:cBhvr>
                                      <p:to>
                                        <p:strVal val="visible"/>
                                      </p:to>
                                    </p:set>
                                    <p:anim calcmode="lin" valueType="num">
                                      <p:cBhvr additive="base">
                                        <p:cTn id="25" dur="1000" fill="hold"/>
                                        <p:tgtEl>
                                          <p:spTgt spid="9219">
                                            <p:txEl>
                                              <p:pRg st="2" end="2"/>
                                            </p:txEl>
                                          </p:spTgt>
                                        </p:tgtEl>
                                        <p:attrNameLst>
                                          <p:attrName>ppt_x</p:attrName>
                                        </p:attrNameLst>
                                      </p:cBhvr>
                                      <p:tavLst>
                                        <p:tav tm="0">
                                          <p:val>
                                            <p:strVal val="0-#ppt_w/2"/>
                                          </p:val>
                                        </p:tav>
                                        <p:tav tm="100000">
                                          <p:val>
                                            <p:strVal val="#ppt_x"/>
                                          </p:val>
                                        </p:tav>
                                      </p:tavLst>
                                    </p:anim>
                                    <p:anim calcmode="lin" valueType="num">
                                      <p:cBhvr additive="base">
                                        <p:cTn id="26" dur="1000" fill="hold"/>
                                        <p:tgtEl>
                                          <p:spTgt spid="9219">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9219">
                                            <p:txEl>
                                              <p:pRg st="3" end="3"/>
                                            </p:txEl>
                                          </p:spTgt>
                                        </p:tgtEl>
                                        <p:attrNameLst>
                                          <p:attrName>style.visibility</p:attrName>
                                        </p:attrNameLst>
                                      </p:cBhvr>
                                      <p:to>
                                        <p:strVal val="visible"/>
                                      </p:to>
                                    </p:set>
                                    <p:anim calcmode="lin" valueType="num">
                                      <p:cBhvr additive="base">
                                        <p:cTn id="31" dur="1000" fill="hold"/>
                                        <p:tgtEl>
                                          <p:spTgt spid="9219">
                                            <p:txEl>
                                              <p:pRg st="3" end="3"/>
                                            </p:txEl>
                                          </p:spTgt>
                                        </p:tgtEl>
                                        <p:attrNameLst>
                                          <p:attrName>ppt_x</p:attrName>
                                        </p:attrNameLst>
                                      </p:cBhvr>
                                      <p:tavLst>
                                        <p:tav tm="0">
                                          <p:val>
                                            <p:strVal val="0-#ppt_w/2"/>
                                          </p:val>
                                        </p:tav>
                                        <p:tav tm="100000">
                                          <p:val>
                                            <p:strVal val="#ppt_x"/>
                                          </p:val>
                                        </p:tav>
                                      </p:tavLst>
                                    </p:anim>
                                    <p:anim calcmode="lin" valueType="num">
                                      <p:cBhvr additive="base">
                                        <p:cTn id="32" dur="1000" fill="hold"/>
                                        <p:tgtEl>
                                          <p:spTgt spid="9219">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9219">
                                            <p:txEl>
                                              <p:pRg st="4" end="4"/>
                                            </p:txEl>
                                          </p:spTgt>
                                        </p:tgtEl>
                                        <p:attrNameLst>
                                          <p:attrName>style.visibility</p:attrName>
                                        </p:attrNameLst>
                                      </p:cBhvr>
                                      <p:to>
                                        <p:strVal val="visible"/>
                                      </p:to>
                                    </p:set>
                                    <p:anim calcmode="lin" valueType="num">
                                      <p:cBhvr additive="base">
                                        <p:cTn id="37" dur="1000" fill="hold"/>
                                        <p:tgtEl>
                                          <p:spTgt spid="9219">
                                            <p:txEl>
                                              <p:pRg st="4" end="4"/>
                                            </p:txEl>
                                          </p:spTgt>
                                        </p:tgtEl>
                                        <p:attrNameLst>
                                          <p:attrName>ppt_x</p:attrName>
                                        </p:attrNameLst>
                                      </p:cBhvr>
                                      <p:tavLst>
                                        <p:tav tm="0">
                                          <p:val>
                                            <p:strVal val="0-#ppt_w/2"/>
                                          </p:val>
                                        </p:tav>
                                        <p:tav tm="100000">
                                          <p:val>
                                            <p:strVal val="#ppt_x"/>
                                          </p:val>
                                        </p:tav>
                                      </p:tavLst>
                                    </p:anim>
                                    <p:anim calcmode="lin" valueType="num">
                                      <p:cBhvr additive="base">
                                        <p:cTn id="38" dur="1000" fill="hold"/>
                                        <p:tgtEl>
                                          <p:spTgt spid="9219">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8" fill="hold" grpId="0" nodeType="clickEffect">
                                  <p:stCondLst>
                                    <p:cond delay="0"/>
                                  </p:stCondLst>
                                  <p:childTnLst>
                                    <p:set>
                                      <p:cBhvr>
                                        <p:cTn id="42" dur="1" fill="hold">
                                          <p:stCondLst>
                                            <p:cond delay="0"/>
                                          </p:stCondLst>
                                        </p:cTn>
                                        <p:tgtEl>
                                          <p:spTgt spid="9219">
                                            <p:txEl>
                                              <p:pRg st="5" end="5"/>
                                            </p:txEl>
                                          </p:spTgt>
                                        </p:tgtEl>
                                        <p:attrNameLst>
                                          <p:attrName>style.visibility</p:attrName>
                                        </p:attrNameLst>
                                      </p:cBhvr>
                                      <p:to>
                                        <p:strVal val="visible"/>
                                      </p:to>
                                    </p:set>
                                    <p:anim calcmode="lin" valueType="num">
                                      <p:cBhvr additive="base">
                                        <p:cTn id="43" dur="1000" fill="hold"/>
                                        <p:tgtEl>
                                          <p:spTgt spid="9219">
                                            <p:txEl>
                                              <p:pRg st="5" end="5"/>
                                            </p:txEl>
                                          </p:spTgt>
                                        </p:tgtEl>
                                        <p:attrNameLst>
                                          <p:attrName>ppt_x</p:attrName>
                                        </p:attrNameLst>
                                      </p:cBhvr>
                                      <p:tavLst>
                                        <p:tav tm="0">
                                          <p:val>
                                            <p:strVal val="0-#ppt_w/2"/>
                                          </p:val>
                                        </p:tav>
                                        <p:tav tm="100000">
                                          <p:val>
                                            <p:strVal val="#ppt_x"/>
                                          </p:val>
                                        </p:tav>
                                      </p:tavLst>
                                    </p:anim>
                                    <p:anim calcmode="lin" valueType="num">
                                      <p:cBhvr additive="base">
                                        <p:cTn id="44" dur="1000" fill="hold"/>
                                        <p:tgtEl>
                                          <p:spTgt spid="9219">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8" fill="hold" grpId="0" nodeType="clickEffect">
                                  <p:stCondLst>
                                    <p:cond delay="0"/>
                                  </p:stCondLst>
                                  <p:childTnLst>
                                    <p:set>
                                      <p:cBhvr>
                                        <p:cTn id="48" dur="1" fill="hold">
                                          <p:stCondLst>
                                            <p:cond delay="0"/>
                                          </p:stCondLst>
                                        </p:cTn>
                                        <p:tgtEl>
                                          <p:spTgt spid="9219">
                                            <p:txEl>
                                              <p:pRg st="6" end="6"/>
                                            </p:txEl>
                                          </p:spTgt>
                                        </p:tgtEl>
                                        <p:attrNameLst>
                                          <p:attrName>style.visibility</p:attrName>
                                        </p:attrNameLst>
                                      </p:cBhvr>
                                      <p:to>
                                        <p:strVal val="visible"/>
                                      </p:to>
                                    </p:set>
                                    <p:anim calcmode="lin" valueType="num">
                                      <p:cBhvr additive="base">
                                        <p:cTn id="49" dur="1000" fill="hold"/>
                                        <p:tgtEl>
                                          <p:spTgt spid="9219">
                                            <p:txEl>
                                              <p:pRg st="6" end="6"/>
                                            </p:txEl>
                                          </p:spTgt>
                                        </p:tgtEl>
                                        <p:attrNameLst>
                                          <p:attrName>ppt_x</p:attrName>
                                        </p:attrNameLst>
                                      </p:cBhvr>
                                      <p:tavLst>
                                        <p:tav tm="0">
                                          <p:val>
                                            <p:strVal val="0-#ppt_w/2"/>
                                          </p:val>
                                        </p:tav>
                                        <p:tav tm="100000">
                                          <p:val>
                                            <p:strVal val="#ppt_x"/>
                                          </p:val>
                                        </p:tav>
                                      </p:tavLst>
                                    </p:anim>
                                    <p:anim calcmode="lin" valueType="num">
                                      <p:cBhvr additive="base">
                                        <p:cTn id="50" dur="1000" fill="hold"/>
                                        <p:tgtEl>
                                          <p:spTgt spid="9219">
                                            <p:txEl>
                                              <p:pRg st="6" end="6"/>
                                            </p:txEl>
                                          </p:spTgt>
                                        </p:tgtEl>
                                        <p:attrNameLst>
                                          <p:attrName>ppt_y</p:attrName>
                                        </p:attrNameLst>
                                      </p:cBhvr>
                                      <p:tavLst>
                                        <p:tav tm="0">
                                          <p:val>
                                            <p:strVal val="#ppt_y"/>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8" fill="hold" grpId="0" nodeType="clickEffect">
                                  <p:stCondLst>
                                    <p:cond delay="0"/>
                                  </p:stCondLst>
                                  <p:childTnLst>
                                    <p:set>
                                      <p:cBhvr>
                                        <p:cTn id="54" dur="1" fill="hold">
                                          <p:stCondLst>
                                            <p:cond delay="0"/>
                                          </p:stCondLst>
                                        </p:cTn>
                                        <p:tgtEl>
                                          <p:spTgt spid="9220">
                                            <p:txEl>
                                              <p:pRg st="0" end="0"/>
                                            </p:txEl>
                                          </p:spTgt>
                                        </p:tgtEl>
                                        <p:attrNameLst>
                                          <p:attrName>style.visibility</p:attrName>
                                        </p:attrNameLst>
                                      </p:cBhvr>
                                      <p:to>
                                        <p:strVal val="visible"/>
                                      </p:to>
                                    </p:set>
                                    <p:anim calcmode="lin" valueType="num">
                                      <p:cBhvr additive="base">
                                        <p:cTn id="55" dur="1000" fill="hold"/>
                                        <p:tgtEl>
                                          <p:spTgt spid="9220">
                                            <p:txEl>
                                              <p:pRg st="0" end="0"/>
                                            </p:txEl>
                                          </p:spTgt>
                                        </p:tgtEl>
                                        <p:attrNameLst>
                                          <p:attrName>ppt_x</p:attrName>
                                        </p:attrNameLst>
                                      </p:cBhvr>
                                      <p:tavLst>
                                        <p:tav tm="0">
                                          <p:val>
                                            <p:strVal val="0-#ppt_w/2"/>
                                          </p:val>
                                        </p:tav>
                                        <p:tav tm="100000">
                                          <p:val>
                                            <p:strVal val="#ppt_x"/>
                                          </p:val>
                                        </p:tav>
                                      </p:tavLst>
                                    </p:anim>
                                    <p:anim calcmode="lin" valueType="num">
                                      <p:cBhvr additive="base">
                                        <p:cTn id="56" dur="1000" fill="hold"/>
                                        <p:tgtEl>
                                          <p:spTgt spid="9220">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8" fill="hold" grpId="0" nodeType="clickEffect">
                                  <p:stCondLst>
                                    <p:cond delay="0"/>
                                  </p:stCondLst>
                                  <p:childTnLst>
                                    <p:set>
                                      <p:cBhvr>
                                        <p:cTn id="60" dur="1" fill="hold">
                                          <p:stCondLst>
                                            <p:cond delay="0"/>
                                          </p:stCondLst>
                                        </p:cTn>
                                        <p:tgtEl>
                                          <p:spTgt spid="9220">
                                            <p:txEl>
                                              <p:pRg st="1" end="1"/>
                                            </p:txEl>
                                          </p:spTgt>
                                        </p:tgtEl>
                                        <p:attrNameLst>
                                          <p:attrName>style.visibility</p:attrName>
                                        </p:attrNameLst>
                                      </p:cBhvr>
                                      <p:to>
                                        <p:strVal val="visible"/>
                                      </p:to>
                                    </p:set>
                                    <p:anim calcmode="lin" valueType="num">
                                      <p:cBhvr additive="base">
                                        <p:cTn id="61" dur="1000" fill="hold"/>
                                        <p:tgtEl>
                                          <p:spTgt spid="9220">
                                            <p:txEl>
                                              <p:pRg st="1" end="1"/>
                                            </p:txEl>
                                          </p:spTgt>
                                        </p:tgtEl>
                                        <p:attrNameLst>
                                          <p:attrName>ppt_x</p:attrName>
                                        </p:attrNameLst>
                                      </p:cBhvr>
                                      <p:tavLst>
                                        <p:tav tm="0">
                                          <p:val>
                                            <p:strVal val="0-#ppt_w/2"/>
                                          </p:val>
                                        </p:tav>
                                        <p:tav tm="100000">
                                          <p:val>
                                            <p:strVal val="#ppt_x"/>
                                          </p:val>
                                        </p:tav>
                                      </p:tavLst>
                                    </p:anim>
                                    <p:anim calcmode="lin" valueType="num">
                                      <p:cBhvr additive="base">
                                        <p:cTn id="62" dur="1000" fill="hold"/>
                                        <p:tgtEl>
                                          <p:spTgt spid="9220">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8" fill="hold" grpId="0" nodeType="clickEffect">
                                  <p:stCondLst>
                                    <p:cond delay="0"/>
                                  </p:stCondLst>
                                  <p:childTnLst>
                                    <p:set>
                                      <p:cBhvr>
                                        <p:cTn id="66" dur="1" fill="hold">
                                          <p:stCondLst>
                                            <p:cond delay="0"/>
                                          </p:stCondLst>
                                        </p:cTn>
                                        <p:tgtEl>
                                          <p:spTgt spid="9220">
                                            <p:txEl>
                                              <p:pRg st="2" end="2"/>
                                            </p:txEl>
                                          </p:spTgt>
                                        </p:tgtEl>
                                        <p:attrNameLst>
                                          <p:attrName>style.visibility</p:attrName>
                                        </p:attrNameLst>
                                      </p:cBhvr>
                                      <p:to>
                                        <p:strVal val="visible"/>
                                      </p:to>
                                    </p:set>
                                    <p:anim calcmode="lin" valueType="num">
                                      <p:cBhvr additive="base">
                                        <p:cTn id="67" dur="1000" fill="hold"/>
                                        <p:tgtEl>
                                          <p:spTgt spid="9220">
                                            <p:txEl>
                                              <p:pRg st="2" end="2"/>
                                            </p:txEl>
                                          </p:spTgt>
                                        </p:tgtEl>
                                        <p:attrNameLst>
                                          <p:attrName>ppt_x</p:attrName>
                                        </p:attrNameLst>
                                      </p:cBhvr>
                                      <p:tavLst>
                                        <p:tav tm="0">
                                          <p:val>
                                            <p:strVal val="0-#ppt_w/2"/>
                                          </p:val>
                                        </p:tav>
                                        <p:tav tm="100000">
                                          <p:val>
                                            <p:strVal val="#ppt_x"/>
                                          </p:val>
                                        </p:tav>
                                      </p:tavLst>
                                    </p:anim>
                                    <p:anim calcmode="lin" valueType="num">
                                      <p:cBhvr additive="base">
                                        <p:cTn id="68" dur="1000" fill="hold"/>
                                        <p:tgtEl>
                                          <p:spTgt spid="9220">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8" fill="hold" grpId="0" nodeType="clickEffect">
                                  <p:stCondLst>
                                    <p:cond delay="0"/>
                                  </p:stCondLst>
                                  <p:childTnLst>
                                    <p:set>
                                      <p:cBhvr>
                                        <p:cTn id="72" dur="1" fill="hold">
                                          <p:stCondLst>
                                            <p:cond delay="0"/>
                                          </p:stCondLst>
                                        </p:cTn>
                                        <p:tgtEl>
                                          <p:spTgt spid="9220">
                                            <p:txEl>
                                              <p:pRg st="3" end="3"/>
                                            </p:txEl>
                                          </p:spTgt>
                                        </p:tgtEl>
                                        <p:attrNameLst>
                                          <p:attrName>style.visibility</p:attrName>
                                        </p:attrNameLst>
                                      </p:cBhvr>
                                      <p:to>
                                        <p:strVal val="visible"/>
                                      </p:to>
                                    </p:set>
                                    <p:anim calcmode="lin" valueType="num">
                                      <p:cBhvr additive="base">
                                        <p:cTn id="73" dur="1000" fill="hold"/>
                                        <p:tgtEl>
                                          <p:spTgt spid="9220">
                                            <p:txEl>
                                              <p:pRg st="3" end="3"/>
                                            </p:txEl>
                                          </p:spTgt>
                                        </p:tgtEl>
                                        <p:attrNameLst>
                                          <p:attrName>ppt_x</p:attrName>
                                        </p:attrNameLst>
                                      </p:cBhvr>
                                      <p:tavLst>
                                        <p:tav tm="0">
                                          <p:val>
                                            <p:strVal val="0-#ppt_w/2"/>
                                          </p:val>
                                        </p:tav>
                                        <p:tav tm="100000">
                                          <p:val>
                                            <p:strVal val="#ppt_x"/>
                                          </p:val>
                                        </p:tav>
                                      </p:tavLst>
                                    </p:anim>
                                    <p:anim calcmode="lin" valueType="num">
                                      <p:cBhvr additive="base">
                                        <p:cTn id="74" dur="1000" fill="hold"/>
                                        <p:tgtEl>
                                          <p:spTgt spid="9220">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75" fill="hold">
                      <p:stCondLst>
                        <p:cond delay="indefinite"/>
                      </p:stCondLst>
                      <p:childTnLst>
                        <p:par>
                          <p:cTn id="76" fill="hold">
                            <p:stCondLst>
                              <p:cond delay="0"/>
                            </p:stCondLst>
                            <p:childTnLst>
                              <p:par>
                                <p:cTn id="77" presetID="2" presetClass="entr" presetSubtype="8" fill="hold" grpId="0" nodeType="clickEffect">
                                  <p:stCondLst>
                                    <p:cond delay="0"/>
                                  </p:stCondLst>
                                  <p:childTnLst>
                                    <p:set>
                                      <p:cBhvr>
                                        <p:cTn id="78" dur="1" fill="hold">
                                          <p:stCondLst>
                                            <p:cond delay="0"/>
                                          </p:stCondLst>
                                        </p:cTn>
                                        <p:tgtEl>
                                          <p:spTgt spid="9220">
                                            <p:txEl>
                                              <p:pRg st="4" end="4"/>
                                            </p:txEl>
                                          </p:spTgt>
                                        </p:tgtEl>
                                        <p:attrNameLst>
                                          <p:attrName>style.visibility</p:attrName>
                                        </p:attrNameLst>
                                      </p:cBhvr>
                                      <p:to>
                                        <p:strVal val="visible"/>
                                      </p:to>
                                    </p:set>
                                    <p:anim calcmode="lin" valueType="num">
                                      <p:cBhvr additive="base">
                                        <p:cTn id="79" dur="1000" fill="hold"/>
                                        <p:tgtEl>
                                          <p:spTgt spid="9220">
                                            <p:txEl>
                                              <p:pRg st="4" end="4"/>
                                            </p:txEl>
                                          </p:spTgt>
                                        </p:tgtEl>
                                        <p:attrNameLst>
                                          <p:attrName>ppt_x</p:attrName>
                                        </p:attrNameLst>
                                      </p:cBhvr>
                                      <p:tavLst>
                                        <p:tav tm="0">
                                          <p:val>
                                            <p:strVal val="0-#ppt_w/2"/>
                                          </p:val>
                                        </p:tav>
                                        <p:tav tm="100000">
                                          <p:val>
                                            <p:strVal val="#ppt_x"/>
                                          </p:val>
                                        </p:tav>
                                      </p:tavLst>
                                    </p:anim>
                                    <p:anim calcmode="lin" valueType="num">
                                      <p:cBhvr additive="base">
                                        <p:cTn id="80" dur="1000" fill="hold"/>
                                        <p:tgtEl>
                                          <p:spTgt spid="9220">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81" fill="hold">
                      <p:stCondLst>
                        <p:cond delay="indefinite"/>
                      </p:stCondLst>
                      <p:childTnLst>
                        <p:par>
                          <p:cTn id="82" fill="hold">
                            <p:stCondLst>
                              <p:cond delay="0"/>
                            </p:stCondLst>
                            <p:childTnLst>
                              <p:par>
                                <p:cTn id="83" presetID="2" presetClass="entr" presetSubtype="8" fill="hold" grpId="0" nodeType="clickEffect">
                                  <p:stCondLst>
                                    <p:cond delay="0"/>
                                  </p:stCondLst>
                                  <p:childTnLst>
                                    <p:set>
                                      <p:cBhvr>
                                        <p:cTn id="84" dur="1" fill="hold">
                                          <p:stCondLst>
                                            <p:cond delay="0"/>
                                          </p:stCondLst>
                                        </p:cTn>
                                        <p:tgtEl>
                                          <p:spTgt spid="9220">
                                            <p:txEl>
                                              <p:pRg st="5" end="5"/>
                                            </p:txEl>
                                          </p:spTgt>
                                        </p:tgtEl>
                                        <p:attrNameLst>
                                          <p:attrName>style.visibility</p:attrName>
                                        </p:attrNameLst>
                                      </p:cBhvr>
                                      <p:to>
                                        <p:strVal val="visible"/>
                                      </p:to>
                                    </p:set>
                                    <p:anim calcmode="lin" valueType="num">
                                      <p:cBhvr additive="base">
                                        <p:cTn id="85" dur="1000" fill="hold"/>
                                        <p:tgtEl>
                                          <p:spTgt spid="9220">
                                            <p:txEl>
                                              <p:pRg st="5" end="5"/>
                                            </p:txEl>
                                          </p:spTgt>
                                        </p:tgtEl>
                                        <p:attrNameLst>
                                          <p:attrName>ppt_x</p:attrName>
                                        </p:attrNameLst>
                                      </p:cBhvr>
                                      <p:tavLst>
                                        <p:tav tm="0">
                                          <p:val>
                                            <p:strVal val="0-#ppt_w/2"/>
                                          </p:val>
                                        </p:tav>
                                        <p:tav tm="100000">
                                          <p:val>
                                            <p:strVal val="#ppt_x"/>
                                          </p:val>
                                        </p:tav>
                                      </p:tavLst>
                                    </p:anim>
                                    <p:anim calcmode="lin" valueType="num">
                                      <p:cBhvr additive="base">
                                        <p:cTn id="86" dur="1000" fill="hold"/>
                                        <p:tgtEl>
                                          <p:spTgt spid="9220">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87" fill="hold">
                      <p:stCondLst>
                        <p:cond delay="indefinite"/>
                      </p:stCondLst>
                      <p:childTnLst>
                        <p:par>
                          <p:cTn id="88" fill="hold">
                            <p:stCondLst>
                              <p:cond delay="0"/>
                            </p:stCondLst>
                            <p:childTnLst>
                              <p:par>
                                <p:cTn id="89" presetID="2" presetClass="entr" presetSubtype="8" fill="hold" grpId="0" nodeType="clickEffect">
                                  <p:stCondLst>
                                    <p:cond delay="0"/>
                                  </p:stCondLst>
                                  <p:childTnLst>
                                    <p:set>
                                      <p:cBhvr>
                                        <p:cTn id="90" dur="1" fill="hold">
                                          <p:stCondLst>
                                            <p:cond delay="0"/>
                                          </p:stCondLst>
                                        </p:cTn>
                                        <p:tgtEl>
                                          <p:spTgt spid="9220">
                                            <p:txEl>
                                              <p:pRg st="6" end="6"/>
                                            </p:txEl>
                                          </p:spTgt>
                                        </p:tgtEl>
                                        <p:attrNameLst>
                                          <p:attrName>style.visibility</p:attrName>
                                        </p:attrNameLst>
                                      </p:cBhvr>
                                      <p:to>
                                        <p:strVal val="visible"/>
                                      </p:to>
                                    </p:set>
                                    <p:anim calcmode="lin" valueType="num">
                                      <p:cBhvr additive="base">
                                        <p:cTn id="91" dur="1000" fill="hold"/>
                                        <p:tgtEl>
                                          <p:spTgt spid="9220">
                                            <p:txEl>
                                              <p:pRg st="6" end="6"/>
                                            </p:txEl>
                                          </p:spTgt>
                                        </p:tgtEl>
                                        <p:attrNameLst>
                                          <p:attrName>ppt_x</p:attrName>
                                        </p:attrNameLst>
                                      </p:cBhvr>
                                      <p:tavLst>
                                        <p:tav tm="0">
                                          <p:val>
                                            <p:strVal val="0-#ppt_w/2"/>
                                          </p:val>
                                        </p:tav>
                                        <p:tav tm="100000">
                                          <p:val>
                                            <p:strVal val="#ppt_x"/>
                                          </p:val>
                                        </p:tav>
                                      </p:tavLst>
                                    </p:anim>
                                    <p:anim calcmode="lin" valueType="num">
                                      <p:cBhvr additive="base">
                                        <p:cTn id="92" dur="1000" fill="hold"/>
                                        <p:tgtEl>
                                          <p:spTgt spid="9220">
                                            <p:txEl>
                                              <p:pRg st="6" end="6"/>
                                            </p:txEl>
                                          </p:spTgt>
                                        </p:tgtEl>
                                        <p:attrNameLst>
                                          <p:attrName>ppt_y</p:attrName>
                                        </p:attrNameLst>
                                      </p:cBhvr>
                                      <p:tavLst>
                                        <p:tav tm="0">
                                          <p:val>
                                            <p:strVal val="#ppt_y"/>
                                          </p:val>
                                        </p:tav>
                                        <p:tav tm="100000">
                                          <p:val>
                                            <p:strVal val="#ppt_y"/>
                                          </p:val>
                                        </p:tav>
                                      </p:tavLst>
                                    </p:anim>
                                  </p:childTnLst>
                                </p:cTn>
                              </p:par>
                            </p:childTnLst>
                          </p:cTn>
                        </p:par>
                      </p:childTnLst>
                    </p:cTn>
                  </p:par>
                  <p:par>
                    <p:cTn id="93" fill="hold">
                      <p:stCondLst>
                        <p:cond delay="indefinite"/>
                      </p:stCondLst>
                      <p:childTnLst>
                        <p:par>
                          <p:cTn id="94" fill="hold">
                            <p:stCondLst>
                              <p:cond delay="0"/>
                            </p:stCondLst>
                            <p:childTnLst>
                              <p:par>
                                <p:cTn id="95" presetID="2" presetClass="entr" presetSubtype="8" fill="hold" grpId="0" nodeType="clickEffect">
                                  <p:stCondLst>
                                    <p:cond delay="0"/>
                                  </p:stCondLst>
                                  <p:childTnLst>
                                    <p:set>
                                      <p:cBhvr>
                                        <p:cTn id="96" dur="1" fill="hold">
                                          <p:stCondLst>
                                            <p:cond delay="0"/>
                                          </p:stCondLst>
                                        </p:cTn>
                                        <p:tgtEl>
                                          <p:spTgt spid="9220">
                                            <p:txEl>
                                              <p:pRg st="7" end="7"/>
                                            </p:txEl>
                                          </p:spTgt>
                                        </p:tgtEl>
                                        <p:attrNameLst>
                                          <p:attrName>style.visibility</p:attrName>
                                        </p:attrNameLst>
                                      </p:cBhvr>
                                      <p:to>
                                        <p:strVal val="visible"/>
                                      </p:to>
                                    </p:set>
                                    <p:anim calcmode="lin" valueType="num">
                                      <p:cBhvr additive="base">
                                        <p:cTn id="97" dur="1000" fill="hold"/>
                                        <p:tgtEl>
                                          <p:spTgt spid="9220">
                                            <p:txEl>
                                              <p:pRg st="7" end="7"/>
                                            </p:txEl>
                                          </p:spTgt>
                                        </p:tgtEl>
                                        <p:attrNameLst>
                                          <p:attrName>ppt_x</p:attrName>
                                        </p:attrNameLst>
                                      </p:cBhvr>
                                      <p:tavLst>
                                        <p:tav tm="0">
                                          <p:val>
                                            <p:strVal val="0-#ppt_w/2"/>
                                          </p:val>
                                        </p:tav>
                                        <p:tav tm="100000">
                                          <p:val>
                                            <p:strVal val="#ppt_x"/>
                                          </p:val>
                                        </p:tav>
                                      </p:tavLst>
                                    </p:anim>
                                    <p:anim calcmode="lin" valueType="num">
                                      <p:cBhvr additive="base">
                                        <p:cTn id="98" dur="1000" fill="hold"/>
                                        <p:tgtEl>
                                          <p:spTgt spid="9220">
                                            <p:txEl>
                                              <p:pRg st="7" end="7"/>
                                            </p:txEl>
                                          </p:spTgt>
                                        </p:tgtEl>
                                        <p:attrNameLst>
                                          <p:attrName>ppt_y</p:attrName>
                                        </p:attrNameLst>
                                      </p:cBhvr>
                                      <p:tavLst>
                                        <p:tav tm="0">
                                          <p:val>
                                            <p:strVal val="#ppt_y"/>
                                          </p:val>
                                        </p:tav>
                                        <p:tav tm="100000">
                                          <p:val>
                                            <p:strVal val="#ppt_y"/>
                                          </p:val>
                                        </p:tav>
                                      </p:tavLst>
                                    </p:anim>
                                  </p:childTnLst>
                                </p:cTn>
                              </p:par>
                            </p:childTnLst>
                          </p:cTn>
                        </p:par>
                      </p:childTnLst>
                    </p:cTn>
                  </p:par>
                  <p:par>
                    <p:cTn id="99" fill="hold">
                      <p:stCondLst>
                        <p:cond delay="indefinite"/>
                      </p:stCondLst>
                      <p:childTnLst>
                        <p:par>
                          <p:cTn id="100" fill="hold">
                            <p:stCondLst>
                              <p:cond delay="0"/>
                            </p:stCondLst>
                            <p:childTnLst>
                              <p:par>
                                <p:cTn id="101" presetID="2" presetClass="entr" presetSubtype="8" fill="hold" grpId="0" nodeType="clickEffect">
                                  <p:stCondLst>
                                    <p:cond delay="0"/>
                                  </p:stCondLst>
                                  <p:childTnLst>
                                    <p:set>
                                      <p:cBhvr>
                                        <p:cTn id="102" dur="1" fill="hold">
                                          <p:stCondLst>
                                            <p:cond delay="0"/>
                                          </p:stCondLst>
                                        </p:cTn>
                                        <p:tgtEl>
                                          <p:spTgt spid="9220">
                                            <p:txEl>
                                              <p:pRg st="8" end="8"/>
                                            </p:txEl>
                                          </p:spTgt>
                                        </p:tgtEl>
                                        <p:attrNameLst>
                                          <p:attrName>style.visibility</p:attrName>
                                        </p:attrNameLst>
                                      </p:cBhvr>
                                      <p:to>
                                        <p:strVal val="visible"/>
                                      </p:to>
                                    </p:set>
                                    <p:anim calcmode="lin" valueType="num">
                                      <p:cBhvr additive="base">
                                        <p:cTn id="103" dur="1000" fill="hold"/>
                                        <p:tgtEl>
                                          <p:spTgt spid="9220">
                                            <p:txEl>
                                              <p:pRg st="8" end="8"/>
                                            </p:txEl>
                                          </p:spTgt>
                                        </p:tgtEl>
                                        <p:attrNameLst>
                                          <p:attrName>ppt_x</p:attrName>
                                        </p:attrNameLst>
                                      </p:cBhvr>
                                      <p:tavLst>
                                        <p:tav tm="0">
                                          <p:val>
                                            <p:strVal val="0-#ppt_w/2"/>
                                          </p:val>
                                        </p:tav>
                                        <p:tav tm="100000">
                                          <p:val>
                                            <p:strVal val="#ppt_x"/>
                                          </p:val>
                                        </p:tav>
                                      </p:tavLst>
                                    </p:anim>
                                    <p:anim calcmode="lin" valueType="num">
                                      <p:cBhvr additive="base">
                                        <p:cTn id="104" dur="1000" fill="hold"/>
                                        <p:tgtEl>
                                          <p:spTgt spid="9220">
                                            <p:txEl>
                                              <p:pRg st="8" end="8"/>
                                            </p:txEl>
                                          </p:spTgt>
                                        </p:tgtEl>
                                        <p:attrNameLst>
                                          <p:attrName>ppt_y</p:attrName>
                                        </p:attrNameLst>
                                      </p:cBhvr>
                                      <p:tavLst>
                                        <p:tav tm="0">
                                          <p:val>
                                            <p:strVal val="#ppt_y"/>
                                          </p:val>
                                        </p:tav>
                                        <p:tav tm="100000">
                                          <p:val>
                                            <p:strVal val="#ppt_y"/>
                                          </p:val>
                                        </p:tav>
                                      </p:tavLst>
                                    </p:anim>
                                  </p:childTnLst>
                                </p:cTn>
                              </p:par>
                            </p:childTnLst>
                          </p:cTn>
                        </p:par>
                      </p:childTnLst>
                    </p:cTn>
                  </p:par>
                  <p:par>
                    <p:cTn id="105" fill="hold">
                      <p:stCondLst>
                        <p:cond delay="indefinite"/>
                      </p:stCondLst>
                      <p:childTnLst>
                        <p:par>
                          <p:cTn id="106" fill="hold">
                            <p:stCondLst>
                              <p:cond delay="0"/>
                            </p:stCondLst>
                            <p:childTnLst>
                              <p:par>
                                <p:cTn id="107" presetID="2" presetClass="entr" presetSubtype="8" fill="hold" grpId="0" nodeType="clickEffect">
                                  <p:stCondLst>
                                    <p:cond delay="0"/>
                                  </p:stCondLst>
                                  <p:childTnLst>
                                    <p:set>
                                      <p:cBhvr>
                                        <p:cTn id="108" dur="1" fill="hold">
                                          <p:stCondLst>
                                            <p:cond delay="0"/>
                                          </p:stCondLst>
                                        </p:cTn>
                                        <p:tgtEl>
                                          <p:spTgt spid="9220">
                                            <p:txEl>
                                              <p:pRg st="9" end="9"/>
                                            </p:txEl>
                                          </p:spTgt>
                                        </p:tgtEl>
                                        <p:attrNameLst>
                                          <p:attrName>style.visibility</p:attrName>
                                        </p:attrNameLst>
                                      </p:cBhvr>
                                      <p:to>
                                        <p:strVal val="visible"/>
                                      </p:to>
                                    </p:set>
                                    <p:anim calcmode="lin" valueType="num">
                                      <p:cBhvr additive="base">
                                        <p:cTn id="109" dur="1000" fill="hold"/>
                                        <p:tgtEl>
                                          <p:spTgt spid="9220">
                                            <p:txEl>
                                              <p:pRg st="9" end="9"/>
                                            </p:txEl>
                                          </p:spTgt>
                                        </p:tgtEl>
                                        <p:attrNameLst>
                                          <p:attrName>ppt_x</p:attrName>
                                        </p:attrNameLst>
                                      </p:cBhvr>
                                      <p:tavLst>
                                        <p:tav tm="0">
                                          <p:val>
                                            <p:strVal val="0-#ppt_w/2"/>
                                          </p:val>
                                        </p:tav>
                                        <p:tav tm="100000">
                                          <p:val>
                                            <p:strVal val="#ppt_x"/>
                                          </p:val>
                                        </p:tav>
                                      </p:tavLst>
                                    </p:anim>
                                    <p:anim calcmode="lin" valueType="num">
                                      <p:cBhvr additive="base">
                                        <p:cTn id="110" dur="1000" fill="hold"/>
                                        <p:tgtEl>
                                          <p:spTgt spid="9220">
                                            <p:txEl>
                                              <p:pRg st="9" end="9"/>
                                            </p:txEl>
                                          </p:spTgt>
                                        </p:tgtEl>
                                        <p:attrNameLst>
                                          <p:attrName>ppt_y</p:attrName>
                                        </p:attrNameLst>
                                      </p:cBhvr>
                                      <p:tavLst>
                                        <p:tav tm="0">
                                          <p:val>
                                            <p:strVal val="#ppt_y"/>
                                          </p:val>
                                        </p:tav>
                                        <p:tav tm="100000">
                                          <p:val>
                                            <p:strVal val="#ppt_y"/>
                                          </p:val>
                                        </p:tav>
                                      </p:tavLst>
                                    </p:anim>
                                  </p:childTnLst>
                                </p:cTn>
                              </p:par>
                            </p:childTnLst>
                          </p:cTn>
                        </p:par>
                      </p:childTnLst>
                    </p:cTn>
                  </p:par>
                  <p:par>
                    <p:cTn id="111" fill="hold">
                      <p:stCondLst>
                        <p:cond delay="indefinite"/>
                      </p:stCondLst>
                      <p:childTnLst>
                        <p:par>
                          <p:cTn id="112" fill="hold">
                            <p:stCondLst>
                              <p:cond delay="0"/>
                            </p:stCondLst>
                            <p:childTnLst>
                              <p:par>
                                <p:cTn id="113" presetID="2" presetClass="entr" presetSubtype="8" fill="hold" grpId="0" nodeType="clickEffect">
                                  <p:stCondLst>
                                    <p:cond delay="0"/>
                                  </p:stCondLst>
                                  <p:childTnLst>
                                    <p:set>
                                      <p:cBhvr>
                                        <p:cTn id="114" dur="1" fill="hold">
                                          <p:stCondLst>
                                            <p:cond delay="0"/>
                                          </p:stCondLst>
                                        </p:cTn>
                                        <p:tgtEl>
                                          <p:spTgt spid="9220">
                                            <p:txEl>
                                              <p:pRg st="10" end="10"/>
                                            </p:txEl>
                                          </p:spTgt>
                                        </p:tgtEl>
                                        <p:attrNameLst>
                                          <p:attrName>style.visibility</p:attrName>
                                        </p:attrNameLst>
                                      </p:cBhvr>
                                      <p:to>
                                        <p:strVal val="visible"/>
                                      </p:to>
                                    </p:set>
                                    <p:anim calcmode="lin" valueType="num">
                                      <p:cBhvr additive="base">
                                        <p:cTn id="115" dur="1000" fill="hold"/>
                                        <p:tgtEl>
                                          <p:spTgt spid="9220">
                                            <p:txEl>
                                              <p:pRg st="10" end="10"/>
                                            </p:txEl>
                                          </p:spTgt>
                                        </p:tgtEl>
                                        <p:attrNameLst>
                                          <p:attrName>ppt_x</p:attrName>
                                        </p:attrNameLst>
                                      </p:cBhvr>
                                      <p:tavLst>
                                        <p:tav tm="0">
                                          <p:val>
                                            <p:strVal val="0-#ppt_w/2"/>
                                          </p:val>
                                        </p:tav>
                                        <p:tav tm="100000">
                                          <p:val>
                                            <p:strVal val="#ppt_x"/>
                                          </p:val>
                                        </p:tav>
                                      </p:tavLst>
                                    </p:anim>
                                    <p:anim calcmode="lin" valueType="num">
                                      <p:cBhvr additive="base">
                                        <p:cTn id="116" dur="1000" fill="hold"/>
                                        <p:tgtEl>
                                          <p:spTgt spid="9220">
                                            <p:txEl>
                                              <p:pRg st="10" end="1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8" grpId="0"/>
      <p:bldP spid="9219" grpId="0" build="p"/>
      <p:bldP spid="9220" grpId="0" build="p"/>
    </p:bld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ain Event">
  <a:themeElements>
    <a:clrScheme name="Main Event">
      <a:dk1>
        <a:sysClr val="windowText" lastClr="000000"/>
      </a:dk1>
      <a:lt1>
        <a:sysClr val="window" lastClr="FFFFFF"/>
      </a:lt1>
      <a:dk2>
        <a:srgbClr val="424242"/>
      </a:dk2>
      <a:lt2>
        <a:srgbClr val="C8C8C8"/>
      </a:lt2>
      <a:accent1>
        <a:srgbClr val="B80E0F"/>
      </a:accent1>
      <a:accent2>
        <a:srgbClr val="A6987D"/>
      </a:accent2>
      <a:accent3>
        <a:srgbClr val="7F9A71"/>
      </a:accent3>
      <a:accent4>
        <a:srgbClr val="64969F"/>
      </a:accent4>
      <a:accent5>
        <a:srgbClr val="9B75B2"/>
      </a:accent5>
      <a:accent6>
        <a:srgbClr val="80737A"/>
      </a:accent6>
      <a:hlink>
        <a:srgbClr val="F21213"/>
      </a:hlink>
      <a:folHlink>
        <a:srgbClr val="B6A394"/>
      </a:folHlink>
    </a:clrScheme>
    <a:fontScheme name="Main Event">
      <a:majorFont>
        <a:latin typeface="Impact" panose="020B080603090205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Impact" panose="020B080603090205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in Event">
      <a:fillStyleLst>
        <a:solidFill>
          <a:schemeClr val="phClr"/>
        </a:solidFill>
        <a:solidFill>
          <a:schemeClr val="phClr">
            <a:tint val="69000"/>
            <a:satMod val="105000"/>
            <a:lumMod val="110000"/>
          </a:schemeClr>
        </a:solidFill>
        <a:blipFill>
          <a:blip xmlns:r="http://schemas.openxmlformats.org/officeDocument/2006/relationships" r:embed="rId1">
            <a:duotone>
              <a:schemeClr val="phClr">
                <a:shade val="88000"/>
                <a:lumMod val="88000"/>
              </a:schemeClr>
              <a:schemeClr val="phClr"/>
            </a:duotone>
          </a:blip>
          <a:tile tx="0" ty="0" sx="100000" sy="100000" flip="none" algn="tl"/>
        </a:blipFill>
      </a:fillStyleLst>
      <a:lnStyleLst>
        <a:ln w="9525" cap="flat" cmpd="sng" algn="ctr">
          <a:solidFill>
            <a:schemeClr val="phClr">
              <a:shade val="60000"/>
            </a:scheme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25400" dist="127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88000"/>
              </a:schemeClr>
            </a:gs>
          </a:gsLst>
          <a:lin ang="5400000" scaled="0"/>
        </a:gradFill>
        <a:blipFill>
          <a:blip xmlns:r="http://schemas.openxmlformats.org/officeDocument/2006/relationships" r:embed="rId2">
            <a:duotone>
              <a:schemeClr val="phClr">
                <a:shade val="48000"/>
                <a:satMod val="110000"/>
                <a:lumMod val="40000"/>
              </a:schemeClr>
              <a:schemeClr val="phClr">
                <a:tint val="90000"/>
                <a:lumMod val="106000"/>
              </a:schemeClr>
            </a:duotone>
          </a:blip>
          <a:stretch/>
        </a:blipFill>
      </a:bgFillStyleLst>
    </a:fmtScheme>
  </a:themeElements>
  <a:objectDefaults/>
  <a:extraClrSchemeLst/>
  <a:extLst>
    <a:ext uri="{05A4C25C-085E-4340-85A3-A5531E510DB2}">
      <thm15:themeFamily xmlns:thm15="http://schemas.microsoft.com/office/thememl/2012/main" name="Main Event" id="{AC372BB4-D83D-411E-B849-B641926BA760}" vid="{F1EFBDE3-1A95-4E3D-81AD-1F53D65BEA0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Main Event</Template>
  <TotalTime>27</TotalTime>
  <Words>1026</Words>
  <Application>Microsoft Office PowerPoint</Application>
  <PresentationFormat>On-screen Show (4:3)</PresentationFormat>
  <Paragraphs>158</Paragraphs>
  <Slides>24</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24</vt:i4>
      </vt:variant>
    </vt:vector>
  </HeadingPairs>
  <TitlesOfParts>
    <vt:vector size="30" baseType="lpstr">
      <vt:lpstr>Arial</vt:lpstr>
      <vt:lpstr>Calibri</vt:lpstr>
      <vt:lpstr>Comic Sans MS</vt:lpstr>
      <vt:lpstr>Impact</vt:lpstr>
      <vt:lpstr>Wingdings</vt:lpstr>
      <vt:lpstr>Main Event</vt:lpstr>
      <vt:lpstr>Exam Revision for SM&amp;S</vt:lpstr>
      <vt:lpstr> Instructions to Students </vt:lpstr>
      <vt:lpstr>A few pointers for answering questions on the exam papers</vt:lpstr>
      <vt:lpstr>Key Topics for the Exam</vt:lpstr>
      <vt:lpstr>What is a Value Chain?</vt:lpstr>
      <vt:lpstr>Value Chain</vt:lpstr>
      <vt:lpstr>The Value Chain Within an Organisation</vt:lpstr>
      <vt:lpstr>Using the Value Chain</vt:lpstr>
      <vt:lpstr>Limitations of the Value Chain</vt:lpstr>
      <vt:lpstr>The Macro Environment</vt:lpstr>
      <vt:lpstr>PEST Framework</vt:lpstr>
      <vt:lpstr>The Political/Legal Environment</vt:lpstr>
      <vt:lpstr>The Economic Environment</vt:lpstr>
      <vt:lpstr>The Social and Cultural Environment</vt:lpstr>
      <vt:lpstr>The Technological Environment</vt:lpstr>
      <vt:lpstr>CSR Exam Question</vt:lpstr>
      <vt:lpstr>STUDENT ACTIVITY</vt:lpstr>
      <vt:lpstr>What is CSR?</vt:lpstr>
      <vt:lpstr>Stakeholders of a  Large Organisation</vt:lpstr>
      <vt:lpstr> Why is CSR relevant? </vt:lpstr>
      <vt:lpstr>What is  Corporate Social Responsibility?</vt:lpstr>
      <vt:lpstr>Key Drivers in CSR</vt:lpstr>
      <vt:lpstr>Impact on Organisations</vt:lpstr>
      <vt:lpstr>What Business Areas Does CSR Cover?</vt:lpstr>
    </vt:vector>
  </TitlesOfParts>
  <Company>Swansea Metropolitan University</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Exam Revision</dc:title>
  <dc:creator>bus-vs</dc:creator>
  <cp:lastModifiedBy>Gareth Hughes</cp:lastModifiedBy>
  <cp:revision>27</cp:revision>
  <cp:lastPrinted>2015-11-16T09:29:21Z</cp:lastPrinted>
  <dcterms:created xsi:type="dcterms:W3CDTF">2012-05-10T09:01:54Z</dcterms:created>
  <dcterms:modified xsi:type="dcterms:W3CDTF">2018-01-15T09:20:00Z</dcterms:modified>
</cp:coreProperties>
</file>