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sldIdLst>
    <p:sldId id="257" r:id="rId2"/>
    <p:sldId id="294" r:id="rId3"/>
    <p:sldId id="338" r:id="rId4"/>
    <p:sldId id="323" r:id="rId5"/>
    <p:sldId id="324" r:id="rId6"/>
    <p:sldId id="325" r:id="rId7"/>
    <p:sldId id="340" r:id="rId8"/>
    <p:sldId id="326" r:id="rId9"/>
    <p:sldId id="321" r:id="rId10"/>
    <p:sldId id="322" r:id="rId11"/>
    <p:sldId id="341" r:id="rId12"/>
    <p:sldId id="331" r:id="rId13"/>
    <p:sldId id="333" r:id="rId14"/>
    <p:sldId id="334" r:id="rId15"/>
    <p:sldId id="329" r:id="rId16"/>
    <p:sldId id="335" r:id="rId17"/>
    <p:sldId id="339" r:id="rId18"/>
    <p:sldId id="336" r:id="rId19"/>
    <p:sldId id="332" r:id="rId20"/>
    <p:sldId id="328" r:id="rId21"/>
    <p:sldId id="330" r:id="rId22"/>
    <p:sldId id="337" r:id="rId23"/>
    <p:sldId id="327" r:id="rId24"/>
    <p:sldId id="319" r:id="rId25"/>
    <p:sldId id="273" r:id="rId26"/>
    <p:sldId id="320" r:id="rId27"/>
    <p:sldId id="34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324" autoAdjust="0"/>
    <p:restoredTop sz="95238" autoAdjust="0"/>
  </p:normalViewPr>
  <p:slideViewPr>
    <p:cSldViewPr snapToGrid="0" snapToObjects="1">
      <p:cViewPr varScale="1">
        <p:scale>
          <a:sx n="86" d="100"/>
          <a:sy n="86" d="100"/>
        </p:scale>
        <p:origin x="317" y="62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9/29/2020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70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Purpose of the session:</a:t>
            </a:r>
            <a:br>
              <a:rPr lang="en-US" dirty="0"/>
            </a:br>
            <a:br>
              <a:rPr lang="en-US" dirty="0"/>
            </a:br>
            <a:r>
              <a:rPr lang="en-GB" altLang="en-US" dirty="0"/>
              <a:t>To understand the role of the appraisal interview in the performance management process</a:t>
            </a:r>
          </a:p>
          <a:p>
            <a:endParaRPr lang="en-GB" altLang="en-US" dirty="0"/>
          </a:p>
          <a:p>
            <a:r>
              <a:rPr lang="en-GB" altLang="en-US" dirty="0"/>
              <a:t>To examine the different approaches and styles of appraisal interviews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32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1405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429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6493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3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5812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271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9600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7169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6081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1770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3680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0608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6207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1" eaLnBrk="1" hangingPunct="1">
              <a:spcBef>
                <a:spcPct val="0"/>
              </a:spcBef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0751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3422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3248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8532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50000"/>
              </a:spcBef>
            </a:pP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5555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5455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Appraisals &amp; Management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Management or Appraisal?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Management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What is Performance Management?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Objectives of Performance Management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Management – Summary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Appraisals 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Why Appraise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Appraisal Process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Benefits of Appraisals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Who Appraises Who?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Appraisal Interview Structure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Interviewing Styles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Interviewing Skills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Managing the Interview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The Ideal Appraisal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Providing Negative Feedback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Appraisal Problems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Avoiding Appraisal Problems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Appraisals - A Review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8428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Performance Appraisal</a:t>
            </a:r>
            <a:br>
              <a:rPr lang="en-US" altLang="en-US" sz="1200" dirty="0"/>
            </a:br>
            <a:r>
              <a:rPr lang="en-US" altLang="en-US" sz="1200" dirty="0"/>
              <a:t>Evaluating an employee’s current and/or past performance relative to his or her performance standards.</a:t>
            </a:r>
            <a:br>
              <a:rPr lang="en-US" altLang="en-US" sz="1200" dirty="0"/>
            </a:br>
            <a:endParaRPr lang="en-US" altLang="en-US" sz="1200" dirty="0"/>
          </a:p>
          <a:p>
            <a:pPr marL="0" indent="0">
              <a:buNone/>
            </a:pPr>
            <a:r>
              <a:rPr lang="en-US" altLang="en-US" sz="1050" b="1" dirty="0"/>
              <a:t>Not to be confused with</a:t>
            </a:r>
            <a:br>
              <a:rPr lang="en-US" altLang="en-US" sz="1050" b="1" dirty="0"/>
            </a:br>
            <a:endParaRPr lang="en-US" altLang="en-US" sz="1050" b="1" dirty="0"/>
          </a:p>
          <a:p>
            <a:r>
              <a:rPr lang="en-US" altLang="en-US" sz="1200" b="1" dirty="0"/>
              <a:t>Performance Management</a:t>
            </a:r>
          </a:p>
          <a:p>
            <a:pPr marL="0" indent="0">
              <a:buNone/>
            </a:pPr>
            <a:r>
              <a:rPr lang="en-US" altLang="en-US" sz="1200" dirty="0"/>
              <a:t>The process employers use to make sure employees are working toward organizational goals.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Appraisals &amp; Management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Management or Appraisal?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Management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What is Performance Management?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Objectives of Performance Management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Management – Summary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Performance Appraisals 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Why Appraise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Appraisal Process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Benefits of Appraisals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Who Appraises Who?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Appraisal Interview Structure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Interviewing Styles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Interviewing Skills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Managing the Interview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The Ideal Appraisal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Providing Negative Feedback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Appraisal Problems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Avoiding Appraisal Problems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Appraisals - A Review </a:t>
            </a:r>
          </a:p>
          <a:p>
            <a:endParaRPr lang="en-GB" dirty="0"/>
          </a:p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32637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64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60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29/09/2020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29/09/2020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29/09/2020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25LrJAH1D8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lmyZMtPVodo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BMSK5002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16274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Developing Relationships &amp; Workplace Achievement</a:t>
            </a:r>
          </a:p>
          <a:p>
            <a:r>
              <a:rPr lang="en-GB" b="1" dirty="0">
                <a:solidFill>
                  <a:schemeClr val="bg1"/>
                </a:solidFill>
              </a:rPr>
              <a:t>Online Session 5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153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5 – Appraisals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204" y="1345776"/>
            <a:ext cx="10896600" cy="4078479"/>
          </a:xfrm>
        </p:spPr>
        <p:txBody>
          <a:bodyPr>
            <a:normAutofit fontScale="92500" lnSpcReduction="20000"/>
          </a:bodyPr>
          <a:lstStyle/>
          <a:p>
            <a:r>
              <a:rPr lang="en-GB" sz="3600" b="1" dirty="0"/>
              <a:t>Performance Appraisal</a:t>
            </a:r>
          </a:p>
          <a:p>
            <a:pPr marL="0" indent="0">
              <a:buNone/>
            </a:pPr>
            <a:r>
              <a:rPr lang="en-US" altLang="en-US" sz="3600" dirty="0"/>
              <a:t>Evaluating an employee’s current and/or past performance relative to his or her performance standards.</a:t>
            </a:r>
            <a:br>
              <a:rPr lang="en-US" altLang="en-US" sz="3600" dirty="0"/>
            </a:br>
            <a:endParaRPr lang="en-US" altLang="en-US" sz="3600" dirty="0"/>
          </a:p>
          <a:p>
            <a:pPr marL="0" indent="0">
              <a:buNone/>
            </a:pPr>
            <a:r>
              <a:rPr lang="en-US" altLang="en-US" sz="2600" b="1" dirty="0"/>
              <a:t>Not to be confused with</a:t>
            </a:r>
            <a:br>
              <a:rPr lang="en-US" altLang="en-US" sz="2600" b="1" dirty="0"/>
            </a:br>
            <a:endParaRPr lang="en-US" altLang="en-US" sz="2600" b="1" dirty="0"/>
          </a:p>
          <a:p>
            <a:r>
              <a:rPr lang="en-US" altLang="en-US" sz="3600" b="1" dirty="0"/>
              <a:t>Performance Management</a:t>
            </a:r>
          </a:p>
          <a:p>
            <a:pPr marL="0" indent="0">
              <a:buNone/>
            </a:pPr>
            <a:r>
              <a:rPr lang="en-US" altLang="en-US" sz="3600" dirty="0"/>
              <a:t>The process employers use to make sure employees are working toward organizational goals.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076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5039D-43BD-E44D-B2EE-4C69AD6D3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Management or Appraisal?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5DD88-EDB6-B341-9F06-65460C9D7E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differences: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Performance Management is ‘The System’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Performance Appraisal focusses on ‘The Person’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861873-F56B-2146-AE60-E4F7BEA84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858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1BA04-E30A-014B-AE51-D8FB2E026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EDC6A-46B5-9C48-B338-1D9332EB4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314574"/>
          </a:xfrm>
        </p:spPr>
        <p:txBody>
          <a:bodyPr/>
          <a:lstStyle/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Plays a critical role in organisational performance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Widespread (found in 9 out of 10 firms)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Vital to </a:t>
            </a:r>
            <a:r>
              <a:rPr lang="en-GB" altLang="en-US" b="1" u="sng" dirty="0"/>
              <a:t>all</a:t>
            </a:r>
            <a:r>
              <a:rPr lang="en-GB" altLang="en-US" dirty="0"/>
              <a:t> employees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Increasingly carried out by line managers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One of the most difficult tasks managers have to carry out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F6E78-5A37-4A4B-AF70-D0859E20B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490CF5-F69F-B543-AF5E-4EBA4984920C}"/>
              </a:ext>
            </a:extLst>
          </p:cNvPr>
          <p:cNvSpPr/>
          <p:nvPr/>
        </p:nvSpPr>
        <p:spPr>
          <a:xfrm>
            <a:off x="9125669" y="5225615"/>
            <a:ext cx="2311851" cy="2916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>
              <a:lnSpc>
                <a:spcPct val="90000"/>
              </a:lnSpc>
            </a:pPr>
            <a:r>
              <a:rPr lang="en-GB" altLang="en-US" sz="1400" dirty="0"/>
              <a:t>(Torrington et al 2005)</a:t>
            </a:r>
          </a:p>
        </p:txBody>
      </p:sp>
    </p:spTree>
    <p:extLst>
      <p:ext uri="{BB962C8B-B14F-4D97-AF65-F5344CB8AC3E}">
        <p14:creationId xmlns:p14="http://schemas.microsoft.com/office/powerpoint/2010/main" val="1852363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C68CC-721F-7A4A-94C9-212BFD0B8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Performance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EE6C0-7BE8-BC49-84AE-E5ED674ED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942974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altLang="en-US" i="1" dirty="0"/>
              <a:t>‘the policies, procedures and practices that focus on employee performance as a means of fulfilling organisational goals and objectives’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2CF9AE-CEB1-3242-85E1-C7768C392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2BA9B83-9578-1A45-940A-E1A4413491D5}"/>
              </a:ext>
            </a:extLst>
          </p:cNvPr>
          <p:cNvSpPr txBox="1">
            <a:spLocks/>
          </p:cNvSpPr>
          <p:nvPr/>
        </p:nvSpPr>
        <p:spPr>
          <a:xfrm>
            <a:off x="609600" y="3624264"/>
            <a:ext cx="10972800" cy="94297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 i="1" dirty="0"/>
              <a:t>‘establishing a framework in which performance by individuals can be directed, monitored, evaluated and rewarded, and whereby the links in the cycle can be audited’</a:t>
            </a:r>
          </a:p>
          <a:p>
            <a:pPr marL="0" indent="0" algn="ctr">
              <a:buFont typeface="Arial" pitchFamily="34" charset="0"/>
              <a:buNone/>
            </a:pPr>
            <a:endParaRPr lang="en-US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830222C4-F6FF-464E-85DF-A07F41D653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56928" y="2543175"/>
            <a:ext cx="392547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(Lowry (2002) in Marchington and Wilkinson (2005: 187-8))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7694B65-1C79-3D47-8BEA-43BB8210AC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56928" y="4567238"/>
            <a:ext cx="394335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(Mabey and Salaman (1995)  in Torrington et al (2005: 261))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79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1297E-ABCA-B24F-82D7-586213DB6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 of 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2E5F1-ED18-044E-80F2-CDD5604C0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028949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Set objectives and review performance against objectives/standards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Personal development: identify training and development needs and potential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Linking team and organisational objectives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FA3696-E28A-DE4E-A927-5DD412277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56904774-9B05-E74B-9BB9-24D685974E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3908" y="5214548"/>
            <a:ext cx="6176144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400" dirty="0">
                <a:latin typeface="Arial" panose="020B0604020202020204" pitchFamily="34" charset="0"/>
              </a:rPr>
              <a:t>(Performance Management Survey Report September 2005 CIPD)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170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E8D7-369A-5445-8663-9A263C7D5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Management</a:t>
            </a:r>
            <a:br>
              <a:rPr lang="en-US" dirty="0"/>
            </a:br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1DB71-7A3A-E542-9CEE-39F63F2CA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149009" cy="3130825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Direction sharing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Goal alignment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Ongoing performance monitoring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Ongoing feedback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Coaching and developmental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Recognition and rewards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90FF1-91E8-F344-9F39-300950476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9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E8FB2-EAE2-364D-919B-E0360728A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Appraisals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36822-DE0A-9444-A4D8-82553ED97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51998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What is appraised?</a:t>
            </a:r>
            <a:br>
              <a:rPr lang="en-US" sz="2400" dirty="0"/>
            </a:br>
            <a:endParaRPr 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Non-criteria or evidence based – personal evaluation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Rating traits – personal characteristics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Objectives – performance compared with targets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Competencies/behaviours – displayed and desired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79DAE5-DF30-3648-87D1-0A5562DA7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2AF9B958-47EC-9741-BC26-A823C6BB1F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401" y="2472141"/>
            <a:ext cx="3959225" cy="261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9007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AAF4-2D40-CA42-8A1E-E66CDDCDF9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Appraise?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CD12A-330D-534A-9C57-EC1E1B6B4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300163"/>
            <a:ext cx="10972800" cy="3917032"/>
          </a:xfrm>
        </p:spPr>
        <p:txBody>
          <a:bodyPr>
            <a:normAutofit lnSpcReduction="10000"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Appraisals play an integral role in the employer’s performance management process.</a:t>
            </a:r>
            <a:br>
              <a:rPr lang="en-US" altLang="en-US" dirty="0"/>
            </a:b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Appraisals help in planning for correcting deficiencies and reinforce things done correctly.</a:t>
            </a:r>
            <a:br>
              <a:rPr lang="en-US" altLang="en-US" dirty="0"/>
            </a:b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Appraisals, in identifying employee strengths and weaknesses, are useful for career planning</a:t>
            </a:r>
            <a:br>
              <a:rPr lang="en-US" altLang="en-US" dirty="0"/>
            </a:b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Appraisals affect the employer’s salary raise decisions.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7AB7F-BCA4-AE46-9C2B-BDA30E923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A640D4-14A8-274F-861B-98ADD39BA219}"/>
              </a:ext>
            </a:extLst>
          </p:cNvPr>
          <p:cNvSpPr/>
          <p:nvPr/>
        </p:nvSpPr>
        <p:spPr>
          <a:xfrm>
            <a:off x="7739335" y="5274790"/>
            <a:ext cx="23551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dirty="0"/>
              <a:t>2005 Prentice Hall Inc.</a:t>
            </a:r>
          </a:p>
        </p:txBody>
      </p:sp>
    </p:spTree>
    <p:extLst>
      <p:ext uri="{BB962C8B-B14F-4D97-AF65-F5344CB8AC3E}">
        <p14:creationId xmlns:p14="http://schemas.microsoft.com/office/powerpoint/2010/main" val="13490451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16039-6DAB-9A4E-A6C5-9387E64FC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000499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Why appraise performance?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Performance appraisal - what is appraised?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Performance Management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Appraisal interviewing - styles, structure and skills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Interviewing practice - some guidelines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DA1F60-2F28-5F4D-A930-75A97F92F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7CEB706-A8E7-4745-92EC-ABF63452C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Appraisal Process</a:t>
            </a:r>
          </a:p>
        </p:txBody>
      </p:sp>
    </p:spTree>
    <p:extLst>
      <p:ext uri="{BB962C8B-B14F-4D97-AF65-F5344CB8AC3E}">
        <p14:creationId xmlns:p14="http://schemas.microsoft.com/office/powerpoint/2010/main" val="3168937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31C15-FA7E-5C4E-8B80-59D6AC105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of Appraisals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D882B-D47B-2E4D-844D-CB05B73F9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837043" cy="3917032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US" altLang="en-US" dirty="0"/>
              <a:t>Employees:</a:t>
            </a:r>
            <a:br>
              <a:rPr lang="en-US" altLang="en-US" dirty="0"/>
            </a:br>
            <a:endParaRPr lang="en-US" altLang="en-US" dirty="0"/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Questions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Accomplishments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Strengths &amp; weaknesses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Responsibility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Expectations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A1F7C2-75F1-5F45-810D-BCE2ADE2F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C36F377-8DD6-B844-BF10-FF8BD8ED6AC2}"/>
              </a:ext>
            </a:extLst>
          </p:cNvPr>
          <p:cNvSpPr txBox="1">
            <a:spLocks/>
          </p:cNvSpPr>
          <p:nvPr/>
        </p:nvSpPr>
        <p:spPr>
          <a:xfrm>
            <a:off x="6407425" y="1600201"/>
            <a:ext cx="4837043" cy="3807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US" altLang="en-US" dirty="0"/>
              <a:t>Employers:</a:t>
            </a:r>
            <a:br>
              <a:rPr lang="en-US" altLang="en-US" dirty="0"/>
            </a:br>
            <a:endParaRPr lang="en-US" altLang="en-US" dirty="0"/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en-US" sz="2800" dirty="0"/>
              <a:t>Productivity </a:t>
            </a: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en-US" sz="2800" dirty="0"/>
              <a:t>Retention</a:t>
            </a: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en-US" sz="2800" dirty="0"/>
              <a:t>Performance</a:t>
            </a: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en-US" sz="2800" dirty="0"/>
              <a:t>Commitment</a:t>
            </a: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en-US" sz="2800" dirty="0"/>
              <a:t>Feedback</a:t>
            </a:r>
          </a:p>
          <a:p>
            <a:pPr marL="0" indent="0">
              <a:buFont typeface="Arial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900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C92F7-1FA4-2945-99B8-5654113C5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Appraises Who?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C5942-6A11-9D46-A339-0EA9BA20E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Immediate Manager</a:t>
            </a:r>
          </a:p>
          <a:p>
            <a:r>
              <a:rPr lang="en-US" altLang="en-US" dirty="0"/>
              <a:t>Peers</a:t>
            </a:r>
          </a:p>
          <a:p>
            <a:r>
              <a:rPr lang="en-US" altLang="en-US" dirty="0"/>
              <a:t>Committees</a:t>
            </a:r>
          </a:p>
          <a:p>
            <a:r>
              <a:rPr lang="en-US" altLang="en-US" dirty="0"/>
              <a:t>Self-ratings</a:t>
            </a:r>
          </a:p>
          <a:p>
            <a:r>
              <a:rPr lang="en-US" altLang="en-US" dirty="0"/>
              <a:t>Subordinates</a:t>
            </a:r>
          </a:p>
          <a:p>
            <a:r>
              <a:rPr lang="en-US" altLang="en-US" dirty="0"/>
              <a:t>360-Degree feedback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7A303-D6AE-8E40-86A2-375FAB74A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177665-EECC-934F-9A4B-3DD06193E2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048" y="3072657"/>
            <a:ext cx="2797520" cy="1948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246951-7F3A-3C43-BB23-B06ECD1FC6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2048" y="1600201"/>
            <a:ext cx="2647095" cy="11042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32B559D-7F6F-0242-95F5-70D743ED27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3087" y="3430704"/>
            <a:ext cx="1752457" cy="15900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2C0E01-5D42-F44D-A2CE-716148B159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90040" y="1673068"/>
            <a:ext cx="1792360" cy="79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039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968CF-68F4-3543-8FF7-44D2F2CAA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Appraisal Interview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7850F-2268-8547-BDE3-D8E24595D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Preparation</a:t>
            </a:r>
          </a:p>
          <a:p>
            <a:pPr lvl="1"/>
            <a:r>
              <a:rPr lang="en-GB" altLang="en-US" dirty="0"/>
              <a:t>Both parties need to prepare</a:t>
            </a:r>
          </a:p>
          <a:p>
            <a:pPr lvl="1"/>
            <a:r>
              <a:rPr lang="en-GB" altLang="en-US" dirty="0"/>
              <a:t>Appraiser: What style to adopt? gather the evidence from all parties</a:t>
            </a:r>
          </a:p>
          <a:p>
            <a:pPr lvl="1"/>
            <a:r>
              <a:rPr lang="en-GB" altLang="en-US" dirty="0"/>
              <a:t>Appraisee: self  assessment </a:t>
            </a:r>
          </a:p>
          <a:p>
            <a:r>
              <a:rPr lang="en-GB" altLang="en-US" dirty="0"/>
              <a:t>Structure</a:t>
            </a:r>
          </a:p>
          <a:p>
            <a:pPr lvl="1"/>
            <a:r>
              <a:rPr lang="en-GB" altLang="en-US" dirty="0"/>
              <a:t>Purpose and rapport – agree purpose and structure</a:t>
            </a:r>
          </a:p>
          <a:p>
            <a:pPr lvl="1"/>
            <a:r>
              <a:rPr lang="en-GB" altLang="en-US" dirty="0"/>
              <a:t>Factual review – of the known facts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B2437-1CF4-6342-88A2-82AEDBF48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6101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EE84D-BD36-CF44-9B08-400859F39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b="1" dirty="0"/>
              <a:t>Appraisee views </a:t>
            </a:r>
            <a:br>
              <a:rPr lang="en-GB" altLang="en-US" dirty="0"/>
            </a:br>
            <a:r>
              <a:rPr lang="en-GB" altLang="en-US" dirty="0"/>
              <a:t>Comments over last time period (What went well/ could be improved/likes/dislikes)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altLang="en-US" dirty="0"/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b="1" dirty="0"/>
              <a:t>Appraiser views</a:t>
            </a:r>
            <a:br>
              <a:rPr lang="en-GB" altLang="en-US" dirty="0"/>
            </a:br>
            <a:r>
              <a:rPr lang="en-GB" altLang="en-US" dirty="0"/>
              <a:t>Ask questions, offer views and comments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altLang="en-US" dirty="0"/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b="1" dirty="0"/>
              <a:t>Problem solving</a:t>
            </a:r>
            <a:br>
              <a:rPr lang="en-GB" altLang="en-US" dirty="0"/>
            </a:br>
            <a:r>
              <a:rPr lang="en-GB" altLang="en-US" dirty="0"/>
              <a:t>How to resolve differences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altLang="en-US" dirty="0"/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b="1" dirty="0"/>
              <a:t>Objective setting</a:t>
            </a:r>
            <a:br>
              <a:rPr lang="en-GB" altLang="en-US" dirty="0"/>
            </a:br>
            <a:r>
              <a:rPr lang="en-GB" altLang="en-US" dirty="0"/>
              <a:t>What actions to be taken (who, when &amp; time scale)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AE44F2-D47E-4540-9961-1D480EDC6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68C7DF4-7CD6-6742-87CD-2EDF6142A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Appraisal Interview Structure</a:t>
            </a:r>
          </a:p>
        </p:txBody>
      </p:sp>
    </p:spTree>
    <p:extLst>
      <p:ext uri="{BB962C8B-B14F-4D97-AF65-F5344CB8AC3E}">
        <p14:creationId xmlns:p14="http://schemas.microsoft.com/office/powerpoint/2010/main" val="2770440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7A935-DFF1-6A48-AE2D-FE240E2AE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Interviewing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EB16B-27F6-6343-8A10-C651C48AE8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b="1" dirty="0"/>
              <a:t>Tell and Sell</a:t>
            </a:r>
            <a:br>
              <a:rPr lang="en-GB" altLang="en-US" dirty="0"/>
            </a:br>
            <a:r>
              <a:rPr lang="en-GB" altLang="en-US" dirty="0"/>
              <a:t>Appraiser acts as a judge – tells the appraisee the result and how to improve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b="1" dirty="0"/>
              <a:t>Tell and Listen</a:t>
            </a:r>
            <a:br>
              <a:rPr lang="en-GB" altLang="en-US" dirty="0"/>
            </a:br>
            <a:r>
              <a:rPr lang="en-GB" altLang="en-US" dirty="0"/>
              <a:t>Communicates outcomes and listens to reactions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b="1" dirty="0"/>
              <a:t>Problem Solving</a:t>
            </a:r>
            <a:br>
              <a:rPr lang="en-GB" altLang="en-US" dirty="0"/>
            </a:br>
            <a:r>
              <a:rPr lang="en-GB" altLang="en-US" dirty="0"/>
              <a:t>Appraisee encouraged to discuss problem areas and consider solutions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21A288-817C-D24F-AE6A-651FE95CC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F68341B-7A61-A549-B95C-EC13C47A22B2}"/>
              </a:ext>
            </a:extLst>
          </p:cNvPr>
          <p:cNvSpPr/>
          <p:nvPr/>
        </p:nvSpPr>
        <p:spPr>
          <a:xfrm>
            <a:off x="10029824" y="5379503"/>
            <a:ext cx="1552576" cy="2754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en-US" sz="1400" dirty="0"/>
              <a:t>(Maier, N. 1976)</a:t>
            </a:r>
            <a:endParaRPr lang="en-US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796397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FDE86-33C6-CE44-B403-B3172D8E4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Interviewing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854F9-7FF2-ED41-B13C-25506A30E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Ask the right questions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Engage in active listening 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Feedback 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Avoid:  focus on failure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AABE67-37C4-1249-BB5B-987EEC12A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6718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FDE86-33C6-CE44-B403-B3172D8E4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Managing the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854F9-7FF2-ED41-B13C-25506A30E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Objective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Don’t get personal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Encourage </a:t>
            </a:r>
            <a:br>
              <a:rPr lang="en-GB" altLang="en-US" dirty="0"/>
            </a:br>
            <a:endParaRPr lang="en-GB" altLang="en-US" dirty="0"/>
          </a:p>
          <a:p>
            <a:r>
              <a:rPr lang="en-GB" altLang="en-US" dirty="0"/>
              <a:t>Agree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AABE67-37C4-1249-BB5B-987EEC12A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8489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9575-BA4B-F649-B534-457C35122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Ideal Appraisal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CED9D-AF7B-8F49-9B2E-96A17489F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033963" cy="3917032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dirty="0"/>
              <a:t>Who does most of the talking?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Active listening &amp; feedback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Reflection and analysis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Performance is?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What period is reviewed?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Based on what?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Achievement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Improvement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Ending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F38A74-F2AB-AF44-9C41-448194384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DF96D2-30A3-A442-9E40-F80895405CC7}"/>
              </a:ext>
            </a:extLst>
          </p:cNvPr>
          <p:cNvSpPr/>
          <p:nvPr/>
        </p:nvSpPr>
        <p:spPr>
          <a:xfrm>
            <a:off x="9216008" y="5301789"/>
            <a:ext cx="247535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800" dirty="0"/>
              <a:t>(CIPD Performance Appraisal Fact Sheet at </a:t>
            </a:r>
            <a:r>
              <a:rPr lang="en-GB" altLang="en-US" sz="800" dirty="0" err="1"/>
              <a:t>cipd.co.uk</a:t>
            </a:r>
            <a:r>
              <a:rPr lang="en-GB" altLang="en-US" sz="800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E0E168-92C8-5547-8A64-5D2E3F7381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1820" y="1425117"/>
            <a:ext cx="4879546" cy="273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320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65E76-433F-D544-8EB7-4D079A80D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Providing Negative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8C248-3437-EB49-A890-6F8D7D7F7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Do not make subordinates feel threatened.</a:t>
            </a:r>
          </a:p>
          <a:p>
            <a:pPr lvl="1"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Give the subordinate the opportunity to present their ideas and feelings </a:t>
            </a:r>
          </a:p>
          <a:p>
            <a:pPr lvl="1"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Allow them to influence the course of the interview. </a:t>
            </a:r>
          </a:p>
          <a:p>
            <a:pPr lvl="1"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Have experienced/constructive managers conduct appraisal.</a:t>
            </a:r>
          </a:p>
          <a:p>
            <a:pPr lvl="1"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Offer necessary support for development and change.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3502EF-2BC7-B84F-82F1-1D22E7B7F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5780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FC56E-E67E-CA4E-B4E7-BD3F722F7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Appraisal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A5F79-AA8F-C141-9132-635A7034A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105275" cy="3917032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Unclear Standards</a:t>
            </a:r>
            <a:br>
              <a:rPr lang="en-US" dirty="0"/>
            </a:br>
            <a:endParaRPr lang="en-US" dirty="0"/>
          </a:p>
          <a:p>
            <a:r>
              <a:rPr lang="en-US" dirty="0"/>
              <a:t>Halo Effect</a:t>
            </a:r>
            <a:br>
              <a:rPr lang="en-US" dirty="0"/>
            </a:br>
            <a:endParaRPr lang="en-US" dirty="0"/>
          </a:p>
          <a:p>
            <a:r>
              <a:rPr lang="en-US" dirty="0"/>
              <a:t>Central Tendency</a:t>
            </a:r>
            <a:br>
              <a:rPr lang="en-US" dirty="0"/>
            </a:br>
            <a:endParaRPr lang="en-US" dirty="0"/>
          </a:p>
          <a:p>
            <a:r>
              <a:rPr lang="en-US" dirty="0"/>
              <a:t>Leniency/Strictness</a:t>
            </a:r>
            <a:br>
              <a:rPr lang="en-US" dirty="0"/>
            </a:br>
            <a:endParaRPr lang="en-US" dirty="0"/>
          </a:p>
          <a:p>
            <a:r>
              <a:rPr lang="en-US" dirty="0"/>
              <a:t>Recency</a:t>
            </a:r>
            <a:br>
              <a:rPr lang="en-US" dirty="0"/>
            </a:br>
            <a:endParaRPr lang="en-US" dirty="0"/>
          </a:p>
          <a:p>
            <a:r>
              <a:rPr lang="en-US" dirty="0"/>
              <a:t>Bias</a:t>
            </a:r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88229B-CA1A-0C42-BE4C-20E4CE2D3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20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A1FC58-48E4-4A4C-943A-2C50D535AB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6126" y="1189034"/>
            <a:ext cx="3090862" cy="3980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3626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799CD-F7E9-F84D-BEDF-8F846558C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Avoiding Appraisal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08BA6-F343-504B-9F89-BEAF51607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US" altLang="en-US" dirty="0"/>
              <a:t>Learn and understand potential problems and solutions for each.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Use the right appraisal tool[s]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Train managers to reduce rating errors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Have appraisers compile positive and negative critical incidents.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19F26E-C1D8-F64C-A28D-EBCBDB6A7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7178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E7719-AC60-4F4E-A2AC-7B6461D44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Appraisals - A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9F02C-3806-6D46-8901-5BDD1078A9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/>
              <a:t>Key strategic and individual role of performance management – new developments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Key task for line managers but difficult to carry out successfully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Powerful influence on behaviour – both positive and negative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Requires careful support and implementation by line managers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3B5369-D36A-6A4A-9E35-B5F4E8049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279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81A81-2603-7D4D-A500-2A6362BE0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Appraisals -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A0EA5-5F5F-AE4F-B450-411A5366E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183" y="1125051"/>
            <a:ext cx="6308034" cy="391703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Performance Appraisals &amp; Management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Performance Management or Appraisal?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Performance Management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What is Performance Management?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Objectives of Performance Management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Performance Management – Summary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Performance Appraisals 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Why Appraise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Appraisal Process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Benefits of Appraisals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EE507-AD01-1D4E-A42F-A0856CBD5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23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28219C9-E30B-DC43-BBF4-5E472E5B2FFD}"/>
              </a:ext>
            </a:extLst>
          </p:cNvPr>
          <p:cNvSpPr txBox="1">
            <a:spLocks/>
          </p:cNvSpPr>
          <p:nvPr/>
        </p:nvSpPr>
        <p:spPr>
          <a:xfrm>
            <a:off x="6967466" y="1149899"/>
            <a:ext cx="4873351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2000" dirty="0"/>
              <a:t>Who Appraises Who?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Appraisal Interview Structure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Interviewing Styles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Interviewing Skills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Managing the Interview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The Ideal Appraisal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Providing Negative Feedback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Appraisal Problems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Avoiding Appraisal Problems 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Appraisals - A Review </a:t>
            </a:r>
          </a:p>
        </p:txBody>
      </p:sp>
    </p:spTree>
    <p:extLst>
      <p:ext uri="{BB962C8B-B14F-4D97-AF65-F5344CB8AC3E}">
        <p14:creationId xmlns:p14="http://schemas.microsoft.com/office/powerpoint/2010/main" val="19622327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5 – Appraisals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5171"/>
            <a:ext cx="10896600" cy="25403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Review:</a:t>
            </a:r>
            <a:br>
              <a:rPr lang="en-GB" dirty="0"/>
            </a:br>
            <a:endParaRPr lang="en-GB" dirty="0"/>
          </a:p>
          <a:p>
            <a:r>
              <a:rPr lang="en-GB" dirty="0"/>
              <a:t>Examining the expectations and requirements of people.</a:t>
            </a:r>
          </a:p>
          <a:p>
            <a:r>
              <a:rPr lang="en-GB" dirty="0"/>
              <a:t>Administering people in accordance with guidelines and career pathways.</a:t>
            </a:r>
          </a:p>
        </p:txBody>
      </p:sp>
    </p:spTree>
    <p:extLst>
      <p:ext uri="{BB962C8B-B14F-4D97-AF65-F5344CB8AC3E}">
        <p14:creationId xmlns:p14="http://schemas.microsoft.com/office/powerpoint/2010/main" val="22379349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26855F1-54CD-3949-83C7-D1EBA7DB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5 – Appraisals</a:t>
            </a:r>
          </a:p>
        </p:txBody>
      </p:sp>
    </p:spTree>
    <p:extLst>
      <p:ext uri="{BB962C8B-B14F-4D97-AF65-F5344CB8AC3E}">
        <p14:creationId xmlns:p14="http://schemas.microsoft.com/office/powerpoint/2010/main" val="40439105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26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Homework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A4A8-FF19-7943-BF8E-D3EF1D9C3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39762"/>
            <a:ext cx="10972800" cy="44665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/>
              <a:t>Critically assess the potential benefits to the organisation of developing individuals in the workplace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Define employee expectations &amp; how these are communicated by employees and employers</a:t>
            </a:r>
            <a:br>
              <a:rPr lang="en-US" sz="1800" dirty="0"/>
            </a:br>
            <a:endParaRPr lang="en-US" sz="1800" dirty="0"/>
          </a:p>
          <a:p>
            <a:r>
              <a:rPr lang="en-US" sz="1800" dirty="0"/>
              <a:t>Identify your </a:t>
            </a:r>
            <a:r>
              <a:rPr lang="en-US" sz="1800" dirty="0" err="1"/>
              <a:t>organisation’s</a:t>
            </a:r>
            <a:r>
              <a:rPr lang="en-US" sz="1800" dirty="0"/>
              <a:t> performance management processes </a:t>
            </a:r>
          </a:p>
          <a:p>
            <a:r>
              <a:rPr lang="en-US" sz="1800" dirty="0"/>
              <a:t>Identify your </a:t>
            </a:r>
            <a:r>
              <a:rPr lang="en-US" sz="1800" dirty="0" err="1"/>
              <a:t>organisation’s</a:t>
            </a:r>
            <a:r>
              <a:rPr lang="en-US" sz="1800" dirty="0"/>
              <a:t> performance appraisal processes </a:t>
            </a:r>
          </a:p>
          <a:p>
            <a:r>
              <a:rPr lang="en-US" sz="1800" dirty="0"/>
              <a:t>How do these compare and relate</a:t>
            </a:r>
          </a:p>
          <a:p>
            <a:br>
              <a:rPr lang="en-US" sz="1800" dirty="0"/>
            </a:br>
            <a:endParaRPr lang="en-US" sz="1800" dirty="0"/>
          </a:p>
          <a:p>
            <a:pPr marL="0" indent="0">
              <a:buNone/>
            </a:pPr>
            <a:r>
              <a:rPr lang="en-US" sz="1800" dirty="0"/>
              <a:t>Review the following videos:</a:t>
            </a:r>
            <a:br>
              <a:rPr lang="en-US" sz="1800" dirty="0"/>
            </a:br>
            <a:r>
              <a:rPr lang="en-US" sz="1800" dirty="0">
                <a:hlinkClick r:id="rId3"/>
              </a:rPr>
              <a:t>Performance Appraisals</a:t>
            </a:r>
            <a:endParaRPr lang="en-US" sz="1800" dirty="0"/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Why Good Leaders Make you Feel Safe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What features/techniques exist in your organisation</a:t>
            </a:r>
          </a:p>
          <a:p>
            <a:pPr marL="0" indent="0">
              <a:buNone/>
            </a:pPr>
            <a:r>
              <a:rPr lang="en-GB" sz="1800" dirty="0"/>
              <a:t>What features/techniques would you adopt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These will be reviewed at the next session (Assessments) </a:t>
            </a:r>
          </a:p>
        </p:txBody>
      </p:sp>
    </p:spTree>
    <p:extLst>
      <p:ext uri="{BB962C8B-B14F-4D97-AF65-F5344CB8AC3E}">
        <p14:creationId xmlns:p14="http://schemas.microsoft.com/office/powerpoint/2010/main" val="17470461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D7E4A-2B8A-4201-AB18-2083196A2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5 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70E95-9597-440D-A658-46EB99707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46A4F5-04CC-4A06-B257-65A2E64D3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0173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22798</TotalTime>
  <Words>1247</Words>
  <Application>Microsoft Office PowerPoint</Application>
  <PresentationFormat>Widescreen</PresentationFormat>
  <Paragraphs>292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Myriad Pro</vt:lpstr>
      <vt:lpstr>20140311PresentationUWTSDTemplate</vt:lpstr>
      <vt:lpstr>BA Management Skills for the Workplace BMSK5002</vt:lpstr>
      <vt:lpstr>Session 5 – Appraisals</vt:lpstr>
      <vt:lpstr>Performance Management or Appraisal?</vt:lpstr>
      <vt:lpstr>Performance Management</vt:lpstr>
      <vt:lpstr>What is Performance Management?</vt:lpstr>
      <vt:lpstr>Objectives of Performance Management</vt:lpstr>
      <vt:lpstr>Performance Management Summary</vt:lpstr>
      <vt:lpstr>Performance Appraisals</vt:lpstr>
      <vt:lpstr>Why Appraise?</vt:lpstr>
      <vt:lpstr>Appraisal Process</vt:lpstr>
      <vt:lpstr>Benefits of Appraisals</vt:lpstr>
      <vt:lpstr>Who Appraises Who?</vt:lpstr>
      <vt:lpstr>Appraisal Interview Structure</vt:lpstr>
      <vt:lpstr>Appraisal Interview Structure</vt:lpstr>
      <vt:lpstr>Interviewing Styles</vt:lpstr>
      <vt:lpstr>Interviewing Skills</vt:lpstr>
      <vt:lpstr>Managing the Interview</vt:lpstr>
      <vt:lpstr>The Ideal Appraisal</vt:lpstr>
      <vt:lpstr>Providing Negative Feedback</vt:lpstr>
      <vt:lpstr>Appraisal Problems</vt:lpstr>
      <vt:lpstr>Avoiding Appraisal Problems</vt:lpstr>
      <vt:lpstr>Appraisals - A Review</vt:lpstr>
      <vt:lpstr>Appraisals - Recap</vt:lpstr>
      <vt:lpstr>Session 5 – Appraisals</vt:lpstr>
      <vt:lpstr>Session 5 – Appraisals</vt:lpstr>
      <vt:lpstr>Homework</vt:lpstr>
      <vt:lpstr>Session 5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Michaela Schriek</cp:lastModifiedBy>
  <cp:revision>275</cp:revision>
  <dcterms:created xsi:type="dcterms:W3CDTF">2020-06-08T16:11:31Z</dcterms:created>
  <dcterms:modified xsi:type="dcterms:W3CDTF">2020-09-29T11:59:42Z</dcterms:modified>
</cp:coreProperties>
</file>