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1"/>
  </p:notesMasterIdLst>
  <p:sldIdLst>
    <p:sldId id="256" r:id="rId2"/>
    <p:sldId id="257" r:id="rId3"/>
    <p:sldId id="258" r:id="rId4"/>
    <p:sldId id="259" r:id="rId5"/>
    <p:sldId id="260" r:id="rId6"/>
    <p:sldId id="264" r:id="rId7"/>
    <p:sldId id="261" r:id="rId8"/>
    <p:sldId id="262" r:id="rId9"/>
    <p:sldId id="263" r:id="rId10"/>
  </p:sldIdLst>
  <p:sldSz cx="12192000" cy="6858000"/>
  <p:notesSz cx="6858000" cy="9144000"/>
  <p:defaultTextStyle>
    <a:defPPr>
      <a:defRPr lang="en-A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682CBE-B9FF-4C6A-919D-6DE39A2E3AC6}" v="31" dt="2026-06-21T22:57:27.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94660"/>
  </p:normalViewPr>
  <p:slideViewPr>
    <p:cSldViewPr snapToGrid="0">
      <p:cViewPr varScale="1">
        <p:scale>
          <a:sx n="64" d="100"/>
          <a:sy n="64" d="100"/>
        </p:scale>
        <p:origin x="8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nequa Fleming" userId="f62257b34b968a89" providerId="LiveId" clId="{E4190773-EA8E-4C5F-9D6D-E2024E038B5D}"/>
    <pc:docChg chg="undo redo custSel addSld delSld modSld">
      <pc:chgData name="Dornequa Fleming" userId="f62257b34b968a89" providerId="LiveId" clId="{E4190773-EA8E-4C5F-9D6D-E2024E038B5D}" dt="2026-06-21T22:57:27.390" v="6882" actId="27636"/>
      <pc:docMkLst>
        <pc:docMk/>
      </pc:docMkLst>
      <pc:sldChg chg="addSp delSp modSp mod modTransition">
        <pc:chgData name="Dornequa Fleming" userId="f62257b34b968a89" providerId="LiveId" clId="{E4190773-EA8E-4C5F-9D6D-E2024E038B5D}" dt="2026-06-21T22:51:14.552" v="6859" actId="2711"/>
        <pc:sldMkLst>
          <pc:docMk/>
          <pc:sldMk cId="2178886169" sldId="256"/>
        </pc:sldMkLst>
        <pc:spChg chg="mod">
          <ac:chgData name="Dornequa Fleming" userId="f62257b34b968a89" providerId="LiveId" clId="{E4190773-EA8E-4C5F-9D6D-E2024E038B5D}" dt="2026-06-21T22:51:05.515" v="6858" actId="2711"/>
          <ac:spMkLst>
            <pc:docMk/>
            <pc:sldMk cId="2178886169" sldId="256"/>
            <ac:spMk id="2" creationId="{9D3F8CE0-78A6-B3A9-CF9E-9FA28751B456}"/>
          </ac:spMkLst>
        </pc:spChg>
        <pc:spChg chg="mod">
          <ac:chgData name="Dornequa Fleming" userId="f62257b34b968a89" providerId="LiveId" clId="{E4190773-EA8E-4C5F-9D6D-E2024E038B5D}" dt="2026-06-21T22:51:14.552" v="6859" actId="2711"/>
          <ac:spMkLst>
            <pc:docMk/>
            <pc:sldMk cId="2178886169" sldId="256"/>
            <ac:spMk id="3" creationId="{C9DAB925-A1CD-8B96-D967-0E5104432B3C}"/>
          </ac:spMkLst>
        </pc:spChg>
        <pc:picChg chg="add mod">
          <ac:chgData name="Dornequa Fleming" userId="f62257b34b968a89" providerId="LiveId" clId="{E4190773-EA8E-4C5F-9D6D-E2024E038B5D}" dt="2026-05-30T18:11:48.207" v="5390" actId="14100"/>
          <ac:picMkLst>
            <pc:docMk/>
            <pc:sldMk cId="2178886169" sldId="256"/>
            <ac:picMk id="5" creationId="{FE807E4C-BA34-09FA-F4AF-0357EC52E796}"/>
          </ac:picMkLst>
        </pc:picChg>
      </pc:sldChg>
      <pc:sldChg chg="addSp delSp modSp mod modTransition setBg modClrScheme chgLayout">
        <pc:chgData name="Dornequa Fleming" userId="f62257b34b968a89" providerId="LiveId" clId="{E4190773-EA8E-4C5F-9D6D-E2024E038B5D}" dt="2026-06-21T22:51:25.261" v="6860" actId="2711"/>
        <pc:sldMkLst>
          <pc:docMk/>
          <pc:sldMk cId="4221665190" sldId="257"/>
        </pc:sldMkLst>
        <pc:spChg chg="mod">
          <ac:chgData name="Dornequa Fleming" userId="f62257b34b968a89" providerId="LiveId" clId="{E4190773-EA8E-4C5F-9D6D-E2024E038B5D}" dt="2026-06-21T22:51:25.261" v="6860" actId="2711"/>
          <ac:spMkLst>
            <pc:docMk/>
            <pc:sldMk cId="4221665190" sldId="257"/>
            <ac:spMk id="2" creationId="{59638DDB-DF4C-851E-9001-02E5A62275EA}"/>
          </ac:spMkLst>
        </pc:spChg>
        <pc:graphicFrameChg chg="mod modGraphic">
          <ac:chgData name="Dornequa Fleming" userId="f62257b34b968a89" providerId="LiveId" clId="{E4190773-EA8E-4C5F-9D6D-E2024E038B5D}" dt="2026-06-16T17:28:20.595" v="6308" actId="20577"/>
          <ac:graphicFrameMkLst>
            <pc:docMk/>
            <pc:sldMk cId="4221665190" sldId="257"/>
            <ac:graphicFrameMk id="15" creationId="{0E9DC486-CAFE-16F2-683B-774770C68B17}"/>
          </ac:graphicFrameMkLst>
        </pc:graphicFrameChg>
        <pc:picChg chg="add mod ord">
          <ac:chgData name="Dornequa Fleming" userId="f62257b34b968a89" providerId="LiveId" clId="{E4190773-EA8E-4C5F-9D6D-E2024E038B5D}" dt="2026-05-30T18:03:12.718" v="5388" actId="14100"/>
          <ac:picMkLst>
            <pc:docMk/>
            <pc:sldMk cId="4221665190" sldId="257"/>
            <ac:picMk id="4" creationId="{7D2353A0-57F6-E5E8-9093-5DD78210F33F}"/>
          </ac:picMkLst>
        </pc:picChg>
      </pc:sldChg>
      <pc:sldChg chg="modSp mod modTransition">
        <pc:chgData name="Dornequa Fleming" userId="f62257b34b968a89" providerId="LiveId" clId="{E4190773-EA8E-4C5F-9D6D-E2024E038B5D}" dt="2026-06-21T22:50:52.947" v="6857" actId="20577"/>
        <pc:sldMkLst>
          <pc:docMk/>
          <pc:sldMk cId="508227699" sldId="258"/>
        </pc:sldMkLst>
        <pc:spChg chg="mod">
          <ac:chgData name="Dornequa Fleming" userId="f62257b34b968a89" providerId="LiveId" clId="{E4190773-EA8E-4C5F-9D6D-E2024E038B5D}" dt="2026-05-23T19:44:59.726" v="1651" actId="14100"/>
          <ac:spMkLst>
            <pc:docMk/>
            <pc:sldMk cId="508227699" sldId="258"/>
            <ac:spMk id="2" creationId="{5C2E0B7C-26B6-394E-C3C2-3F187DCB9CBB}"/>
          </ac:spMkLst>
        </pc:spChg>
        <pc:spChg chg="mod">
          <ac:chgData name="Dornequa Fleming" userId="f62257b34b968a89" providerId="LiveId" clId="{E4190773-EA8E-4C5F-9D6D-E2024E038B5D}" dt="2026-06-21T22:50:52.947" v="6857" actId="20577"/>
          <ac:spMkLst>
            <pc:docMk/>
            <pc:sldMk cId="508227699" sldId="258"/>
            <ac:spMk id="3" creationId="{0451F509-4006-3703-87CA-65704B6DEA61}"/>
          </ac:spMkLst>
        </pc:spChg>
      </pc:sldChg>
      <pc:sldChg chg="addSp modSp mod modTransition">
        <pc:chgData name="Dornequa Fleming" userId="f62257b34b968a89" providerId="LiveId" clId="{E4190773-EA8E-4C5F-9D6D-E2024E038B5D}" dt="2026-06-21T22:51:46.619" v="6862" actId="122"/>
        <pc:sldMkLst>
          <pc:docMk/>
          <pc:sldMk cId="981793187" sldId="259"/>
        </pc:sldMkLst>
        <pc:spChg chg="mod">
          <ac:chgData name="Dornequa Fleming" userId="f62257b34b968a89" providerId="LiveId" clId="{E4190773-EA8E-4C5F-9D6D-E2024E038B5D}" dt="2026-06-21T22:51:46.619" v="6862" actId="122"/>
          <ac:spMkLst>
            <pc:docMk/>
            <pc:sldMk cId="981793187" sldId="259"/>
            <ac:spMk id="2" creationId="{22F230C4-F360-3A68-3CA6-532FEE15589A}"/>
          </ac:spMkLst>
        </pc:spChg>
        <pc:spChg chg="add mod">
          <ac:chgData name="Dornequa Fleming" userId="f62257b34b968a89" providerId="LiveId" clId="{E4190773-EA8E-4C5F-9D6D-E2024E038B5D}" dt="2026-06-21T22:02:09.720" v="6359"/>
          <ac:spMkLst>
            <pc:docMk/>
            <pc:sldMk cId="981793187" sldId="259"/>
            <ac:spMk id="3" creationId="{8E90685D-5C4A-B604-4CE4-FD7325CE1BDD}"/>
          </ac:spMkLst>
        </pc:spChg>
        <pc:graphicFrameChg chg="mod modGraphic">
          <ac:chgData name="Dornequa Fleming" userId="f62257b34b968a89" providerId="LiveId" clId="{E4190773-EA8E-4C5F-9D6D-E2024E038B5D}" dt="2026-05-25T13:00:55.769" v="3145" actId="20577"/>
          <ac:graphicFrameMkLst>
            <pc:docMk/>
            <pc:sldMk cId="981793187" sldId="259"/>
            <ac:graphicFrameMk id="5" creationId="{37F4133C-D06D-DCEB-04F4-48DCD4471191}"/>
          </ac:graphicFrameMkLst>
        </pc:graphicFrameChg>
      </pc:sldChg>
      <pc:sldChg chg="addSp delSp modSp mod modTransition modMedia delAnim chgLayout">
        <pc:chgData name="Dornequa Fleming" userId="f62257b34b968a89" providerId="LiveId" clId="{E4190773-EA8E-4C5F-9D6D-E2024E038B5D}" dt="2026-06-21T22:52:22.348" v="6866" actId="2711"/>
        <pc:sldMkLst>
          <pc:docMk/>
          <pc:sldMk cId="2575636427" sldId="260"/>
        </pc:sldMkLst>
        <pc:spChg chg="mod">
          <ac:chgData name="Dornequa Fleming" userId="f62257b34b968a89" providerId="LiveId" clId="{E4190773-EA8E-4C5F-9D6D-E2024E038B5D}" dt="2026-06-21T22:52:04.585" v="6864" actId="122"/>
          <ac:spMkLst>
            <pc:docMk/>
            <pc:sldMk cId="2575636427" sldId="260"/>
            <ac:spMk id="2" creationId="{825A9026-433A-8A14-4234-C6E5B88EEF36}"/>
          </ac:spMkLst>
        </pc:spChg>
        <pc:graphicFrameChg chg="add mod modGraphic">
          <ac:chgData name="Dornequa Fleming" userId="f62257b34b968a89" providerId="LiveId" clId="{E4190773-EA8E-4C5F-9D6D-E2024E038B5D}" dt="2026-06-21T22:52:22.348" v="6866" actId="2711"/>
          <ac:graphicFrameMkLst>
            <pc:docMk/>
            <pc:sldMk cId="2575636427" sldId="260"/>
            <ac:graphicFrameMk id="6" creationId="{904B45A6-DE57-F4F5-AE05-53DA272A61B3}"/>
          </ac:graphicFrameMkLst>
        </pc:graphicFrameChg>
      </pc:sldChg>
      <pc:sldChg chg="modSp mod modTransition chgLayout">
        <pc:chgData name="Dornequa Fleming" userId="f62257b34b968a89" providerId="LiveId" clId="{E4190773-EA8E-4C5F-9D6D-E2024E038B5D}" dt="2026-06-21T22:52:37.004" v="6867" actId="2711"/>
        <pc:sldMkLst>
          <pc:docMk/>
          <pc:sldMk cId="2099656037" sldId="261"/>
        </pc:sldMkLst>
        <pc:spChg chg="mod">
          <ac:chgData name="Dornequa Fleming" userId="f62257b34b968a89" providerId="LiveId" clId="{E4190773-EA8E-4C5F-9D6D-E2024E038B5D}" dt="2026-06-21T22:52:37.004" v="6867" actId="2711"/>
          <ac:spMkLst>
            <pc:docMk/>
            <pc:sldMk cId="2099656037" sldId="261"/>
            <ac:spMk id="2" creationId="{BA5FE206-AD8D-28C8-79E8-873C39B51C3E}"/>
          </ac:spMkLst>
        </pc:spChg>
        <pc:spChg chg="mod">
          <ac:chgData name="Dornequa Fleming" userId="f62257b34b968a89" providerId="LiveId" clId="{E4190773-EA8E-4C5F-9D6D-E2024E038B5D}" dt="2026-06-21T22:41:00.531" v="6809" actId="27636"/>
          <ac:spMkLst>
            <pc:docMk/>
            <pc:sldMk cId="2099656037" sldId="261"/>
            <ac:spMk id="3" creationId="{01FCDF4C-C2E8-0D37-2CCE-8BFAF11AE6B4}"/>
          </ac:spMkLst>
        </pc:spChg>
      </pc:sldChg>
      <pc:sldChg chg="addSp modSp mod modTransition modClrScheme chgLayout">
        <pc:chgData name="Dornequa Fleming" userId="f62257b34b968a89" providerId="LiveId" clId="{E4190773-EA8E-4C5F-9D6D-E2024E038B5D}" dt="2026-06-21T22:52:51.907" v="6869" actId="2711"/>
        <pc:sldMkLst>
          <pc:docMk/>
          <pc:sldMk cId="1465662627" sldId="262"/>
        </pc:sldMkLst>
        <pc:spChg chg="mod">
          <ac:chgData name="Dornequa Fleming" userId="f62257b34b968a89" providerId="LiveId" clId="{E4190773-EA8E-4C5F-9D6D-E2024E038B5D}" dt="2026-06-21T22:52:44.270" v="6868" actId="2711"/>
          <ac:spMkLst>
            <pc:docMk/>
            <pc:sldMk cId="1465662627" sldId="262"/>
            <ac:spMk id="2" creationId="{AD7F774D-C543-AE2B-9FC0-B0F4770ABA32}"/>
          </ac:spMkLst>
        </pc:spChg>
        <pc:spChg chg="mod">
          <ac:chgData name="Dornequa Fleming" userId="f62257b34b968a89" providerId="LiveId" clId="{E4190773-EA8E-4C5F-9D6D-E2024E038B5D}" dt="2026-06-21T22:52:51.907" v="6869" actId="2711"/>
          <ac:spMkLst>
            <pc:docMk/>
            <pc:sldMk cId="1465662627" sldId="262"/>
            <ac:spMk id="3" creationId="{FE165442-C539-2164-EF37-611D5180FDDD}"/>
          </ac:spMkLst>
        </pc:spChg>
        <pc:picChg chg="add">
          <ac:chgData name="Dornequa Fleming" userId="f62257b34b968a89" providerId="LiveId" clId="{E4190773-EA8E-4C5F-9D6D-E2024E038B5D}" dt="2026-05-30T17:39:55.090" v="5386" actId="26606"/>
          <ac:picMkLst>
            <pc:docMk/>
            <pc:sldMk cId="1465662627" sldId="262"/>
            <ac:picMk id="5" creationId="{51C498C2-E6CB-A259-BBAB-F990D0BF08E1}"/>
          </ac:picMkLst>
        </pc:picChg>
      </pc:sldChg>
      <pc:sldChg chg="modSp mod modTransition">
        <pc:chgData name="Dornequa Fleming" userId="f62257b34b968a89" providerId="LiveId" clId="{E4190773-EA8E-4C5F-9D6D-E2024E038B5D}" dt="2026-06-21T22:57:27.390" v="6882" actId="27636"/>
        <pc:sldMkLst>
          <pc:docMk/>
          <pc:sldMk cId="4286562553" sldId="263"/>
        </pc:sldMkLst>
        <pc:spChg chg="mod">
          <ac:chgData name="Dornequa Fleming" userId="f62257b34b968a89" providerId="LiveId" clId="{E4190773-EA8E-4C5F-9D6D-E2024E038B5D}" dt="2026-06-21T22:54:20.760" v="6876" actId="14100"/>
          <ac:spMkLst>
            <pc:docMk/>
            <pc:sldMk cId="4286562553" sldId="263"/>
            <ac:spMk id="2" creationId="{56CC1F6B-7D36-94FB-B3FD-2F8070A41865}"/>
          </ac:spMkLst>
        </pc:spChg>
        <pc:spChg chg="mod">
          <ac:chgData name="Dornequa Fleming" userId="f62257b34b968a89" providerId="LiveId" clId="{E4190773-EA8E-4C5F-9D6D-E2024E038B5D}" dt="2026-06-21T22:57:27.390" v="6882" actId="27636"/>
          <ac:spMkLst>
            <pc:docMk/>
            <pc:sldMk cId="4286562553" sldId="263"/>
            <ac:spMk id="3" creationId="{968CD02D-C396-5129-3F7B-BE0E42777E85}"/>
          </ac:spMkLst>
        </pc:spChg>
      </pc:sldChg>
      <pc:sldChg chg="modSp new mod">
        <pc:chgData name="Dornequa Fleming" userId="f62257b34b968a89" providerId="LiveId" clId="{E4190773-EA8E-4C5F-9D6D-E2024E038B5D}" dt="2026-06-21T22:40:13.068" v="6798" actId="20577"/>
        <pc:sldMkLst>
          <pc:docMk/>
          <pc:sldMk cId="1703896659" sldId="264"/>
        </pc:sldMkLst>
        <pc:spChg chg="mod">
          <ac:chgData name="Dornequa Fleming" userId="f62257b34b968a89" providerId="LiveId" clId="{E4190773-EA8E-4C5F-9D6D-E2024E038B5D}" dt="2026-06-16T17:09:19.478" v="5597" actId="20577"/>
          <ac:spMkLst>
            <pc:docMk/>
            <pc:sldMk cId="1703896659" sldId="264"/>
            <ac:spMk id="2" creationId="{8FCCE652-50BA-6AE6-976F-25B89F4C727D}"/>
          </ac:spMkLst>
        </pc:spChg>
        <pc:spChg chg="mod">
          <ac:chgData name="Dornequa Fleming" userId="f62257b34b968a89" providerId="LiveId" clId="{E4190773-EA8E-4C5F-9D6D-E2024E038B5D}" dt="2026-06-21T22:40:13.068" v="6798" actId="20577"/>
          <ac:spMkLst>
            <pc:docMk/>
            <pc:sldMk cId="1703896659" sldId="264"/>
            <ac:spMk id="3" creationId="{DA7E6E8B-7794-2E6C-71BE-1E67A5A0EFEC}"/>
          </ac:spMkLst>
        </pc:sp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E27D9E-E3D6-49DD-8C03-63A856D7391D}"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3AC16D61-5F10-49CD-A437-6693BC284E3B}">
      <dgm:prSet custT="1"/>
      <dgm:spPr/>
      <dgm:t>
        <a:bodyPr/>
        <a:lstStyle/>
        <a:p>
          <a:pPr>
            <a:lnSpc>
              <a:spcPct val="100000"/>
            </a:lnSpc>
          </a:pPr>
          <a:r>
            <a:rPr lang="en-US" sz="2000" dirty="0">
              <a:latin typeface="Arial" panose="020B0604020202020204" pitchFamily="34" charset="0"/>
              <a:cs typeface="Arial" panose="020B0604020202020204" pitchFamily="34" charset="0"/>
            </a:rPr>
            <a:t>Working in Teams</a:t>
          </a:r>
        </a:p>
      </dgm:t>
    </dgm:pt>
    <dgm:pt modelId="{0DF4FFED-3432-4B27-A552-CF1E41E7F18E}" type="parTrans" cxnId="{81FA087C-D5B4-4C9E-B1F7-3560EC6ABA34}">
      <dgm:prSet/>
      <dgm:spPr/>
      <dgm:t>
        <a:bodyPr/>
        <a:lstStyle/>
        <a:p>
          <a:endParaRPr lang="en-US"/>
        </a:p>
      </dgm:t>
    </dgm:pt>
    <dgm:pt modelId="{F2E82B65-271B-4616-ACC6-CD6021876B41}" type="sibTrans" cxnId="{81FA087C-D5B4-4C9E-B1F7-3560EC6ABA34}">
      <dgm:prSet/>
      <dgm:spPr/>
      <dgm:t>
        <a:bodyPr/>
        <a:lstStyle/>
        <a:p>
          <a:endParaRPr lang="en-US"/>
        </a:p>
      </dgm:t>
    </dgm:pt>
    <dgm:pt modelId="{AF7225E9-4F1D-4688-AC9F-FBFCFA8F5F4C}">
      <dgm:prSet custT="1"/>
      <dgm:spPr/>
      <dgm:t>
        <a:bodyPr/>
        <a:lstStyle/>
        <a:p>
          <a:r>
            <a:rPr lang="en-US" sz="1400" dirty="0">
              <a:latin typeface="Arial" panose="020B0604020202020204" pitchFamily="34" charset="0"/>
              <a:cs typeface="Arial" panose="020B0604020202020204" pitchFamily="34" charset="0"/>
            </a:rPr>
            <a:t>Working together with a group of people to achieve a common goal. Teamwork is sometimes an important feature of a business because it is often required for colleagues to work successfully together, giving their all in any situation. People will strive to cooperate, using their own skills and delivering constructive comments, notwithstanding any personal dispute between individuals ( Monash University, ND).</a:t>
          </a:r>
          <a:endParaRPr lang="en-US" sz="1400" dirty="0"/>
        </a:p>
      </dgm:t>
    </dgm:pt>
    <dgm:pt modelId="{0F0929EB-9FC0-4E28-A533-1DA2B3918C40}" type="parTrans" cxnId="{2E1674C5-413F-47B8-B79C-DA7FB5885087}">
      <dgm:prSet/>
      <dgm:spPr/>
      <dgm:t>
        <a:bodyPr/>
        <a:lstStyle/>
        <a:p>
          <a:endParaRPr lang="en-US"/>
        </a:p>
      </dgm:t>
    </dgm:pt>
    <dgm:pt modelId="{2A3036A3-AF39-4D34-814C-567B007C7DC0}" type="sibTrans" cxnId="{2E1674C5-413F-47B8-B79C-DA7FB5885087}">
      <dgm:prSet/>
      <dgm:spPr/>
      <dgm:t>
        <a:bodyPr/>
        <a:lstStyle/>
        <a:p>
          <a:endParaRPr lang="en-US"/>
        </a:p>
      </dgm:t>
    </dgm:pt>
    <dgm:pt modelId="{14D03D21-1112-483A-97B2-13AE5874F89D}">
      <dgm:prSet custT="1"/>
      <dgm:spPr/>
      <dgm:t>
        <a:bodyPr/>
        <a:lstStyle/>
        <a:p>
          <a:pPr>
            <a:lnSpc>
              <a:spcPct val="100000"/>
            </a:lnSpc>
          </a:pPr>
          <a:r>
            <a:rPr lang="en-US" sz="1400" dirty="0">
              <a:latin typeface="Arial" panose="020B0604020202020204" pitchFamily="34" charset="0"/>
              <a:cs typeface="Arial" panose="020B0604020202020204" pitchFamily="34" charset="0"/>
            </a:rPr>
            <a:t>I have chosen working in teams as my chosen skill because working in health and social care, workers must work closely with others every day to provide safe and effective care. Teamwork helps professionals share ideas, support each other, solve problems faster, and ensure patients receive the best possible care. Good teamwork also improves communication in health and social care settings, with strong teamwork over time can improve patient safety , reduce mistakes, and help workers manage stressful situations more effectively.</a:t>
          </a:r>
        </a:p>
      </dgm:t>
    </dgm:pt>
    <dgm:pt modelId="{063305C5-F3F5-4711-BE41-58733E1545E7}" type="parTrans" cxnId="{D85FCA11-A5B6-4562-9B7B-EB10DC1DC0EB}">
      <dgm:prSet/>
      <dgm:spPr/>
      <dgm:t>
        <a:bodyPr/>
        <a:lstStyle/>
        <a:p>
          <a:endParaRPr lang="en-US"/>
        </a:p>
      </dgm:t>
    </dgm:pt>
    <dgm:pt modelId="{4F0EC1B2-DD55-45DB-B48F-36BBBBFC1771}" type="sibTrans" cxnId="{D85FCA11-A5B6-4562-9B7B-EB10DC1DC0EB}">
      <dgm:prSet/>
      <dgm:spPr/>
      <dgm:t>
        <a:bodyPr/>
        <a:lstStyle/>
        <a:p>
          <a:endParaRPr lang="en-US"/>
        </a:p>
      </dgm:t>
    </dgm:pt>
    <dgm:pt modelId="{6F3FD691-91D3-4F20-95F1-796575998676}" type="pres">
      <dgm:prSet presAssocID="{C5E27D9E-E3D6-49DD-8C03-63A856D7391D}" presName="linear" presStyleCnt="0">
        <dgm:presLayoutVars>
          <dgm:animLvl val="lvl"/>
          <dgm:resizeHandles val="exact"/>
        </dgm:presLayoutVars>
      </dgm:prSet>
      <dgm:spPr/>
    </dgm:pt>
    <dgm:pt modelId="{520BDE17-D16F-4166-B8D6-66AFB247E64C}" type="pres">
      <dgm:prSet presAssocID="{3AC16D61-5F10-49CD-A437-6693BC284E3B}" presName="parentText" presStyleLbl="node1" presStyleIdx="0" presStyleCnt="3">
        <dgm:presLayoutVars>
          <dgm:chMax val="0"/>
          <dgm:bulletEnabled val="1"/>
        </dgm:presLayoutVars>
      </dgm:prSet>
      <dgm:spPr/>
    </dgm:pt>
    <dgm:pt modelId="{956F85AD-EEFB-4783-B72F-A24C91D8AFB3}" type="pres">
      <dgm:prSet presAssocID="{F2E82B65-271B-4616-ACC6-CD6021876B41}" presName="spacer" presStyleCnt="0"/>
      <dgm:spPr/>
    </dgm:pt>
    <dgm:pt modelId="{463D2EFB-BF46-4F34-9B9D-9FC9A15E769F}" type="pres">
      <dgm:prSet presAssocID="{AF7225E9-4F1D-4688-AC9F-FBFCFA8F5F4C}" presName="parentText" presStyleLbl="node1" presStyleIdx="1" presStyleCnt="3" custLinFactY="1044" custLinFactNeighborY="100000">
        <dgm:presLayoutVars>
          <dgm:chMax val="0"/>
          <dgm:bulletEnabled val="1"/>
        </dgm:presLayoutVars>
      </dgm:prSet>
      <dgm:spPr/>
    </dgm:pt>
    <dgm:pt modelId="{0013DCEB-31B8-41F9-AB5B-FC594A565915}" type="pres">
      <dgm:prSet presAssocID="{2A3036A3-AF39-4D34-814C-567B007C7DC0}" presName="spacer" presStyleCnt="0"/>
      <dgm:spPr/>
    </dgm:pt>
    <dgm:pt modelId="{481A4620-6349-4A1D-9730-4A1266304711}" type="pres">
      <dgm:prSet presAssocID="{14D03D21-1112-483A-97B2-13AE5874F89D}" presName="parentText" presStyleLbl="node1" presStyleIdx="2" presStyleCnt="3">
        <dgm:presLayoutVars>
          <dgm:chMax val="0"/>
          <dgm:bulletEnabled val="1"/>
        </dgm:presLayoutVars>
      </dgm:prSet>
      <dgm:spPr/>
    </dgm:pt>
  </dgm:ptLst>
  <dgm:cxnLst>
    <dgm:cxn modelId="{D85FCA11-A5B6-4562-9B7B-EB10DC1DC0EB}" srcId="{C5E27D9E-E3D6-49DD-8C03-63A856D7391D}" destId="{14D03D21-1112-483A-97B2-13AE5874F89D}" srcOrd="2" destOrd="0" parTransId="{063305C5-F3F5-4711-BE41-58733E1545E7}" sibTransId="{4F0EC1B2-DD55-45DB-B48F-36BBBBFC1771}"/>
    <dgm:cxn modelId="{0777753E-8198-482C-8965-2A94E679CA05}" type="presOf" srcId="{3AC16D61-5F10-49CD-A437-6693BC284E3B}" destId="{520BDE17-D16F-4166-B8D6-66AFB247E64C}" srcOrd="0" destOrd="0" presId="urn:microsoft.com/office/officeart/2005/8/layout/vList2"/>
    <dgm:cxn modelId="{EB2CF965-0B9B-4399-9951-8DF763AD4E7F}" type="presOf" srcId="{AF7225E9-4F1D-4688-AC9F-FBFCFA8F5F4C}" destId="{463D2EFB-BF46-4F34-9B9D-9FC9A15E769F}" srcOrd="0" destOrd="0" presId="urn:microsoft.com/office/officeart/2005/8/layout/vList2"/>
    <dgm:cxn modelId="{81FA087C-D5B4-4C9E-B1F7-3560EC6ABA34}" srcId="{C5E27D9E-E3D6-49DD-8C03-63A856D7391D}" destId="{3AC16D61-5F10-49CD-A437-6693BC284E3B}" srcOrd="0" destOrd="0" parTransId="{0DF4FFED-3432-4B27-A552-CF1E41E7F18E}" sibTransId="{F2E82B65-271B-4616-ACC6-CD6021876B41}"/>
    <dgm:cxn modelId="{5C4EAF85-9287-4A9D-93D4-CA4FE328B2F7}" type="presOf" srcId="{14D03D21-1112-483A-97B2-13AE5874F89D}" destId="{481A4620-6349-4A1D-9730-4A1266304711}" srcOrd="0" destOrd="0" presId="urn:microsoft.com/office/officeart/2005/8/layout/vList2"/>
    <dgm:cxn modelId="{2E1674C5-413F-47B8-B79C-DA7FB5885087}" srcId="{C5E27D9E-E3D6-49DD-8C03-63A856D7391D}" destId="{AF7225E9-4F1D-4688-AC9F-FBFCFA8F5F4C}" srcOrd="1" destOrd="0" parTransId="{0F0929EB-9FC0-4E28-A533-1DA2B3918C40}" sibTransId="{2A3036A3-AF39-4D34-814C-567B007C7DC0}"/>
    <dgm:cxn modelId="{5151DCE6-4039-4818-B979-ABFC9042DB05}" type="presOf" srcId="{C5E27D9E-E3D6-49DD-8C03-63A856D7391D}" destId="{6F3FD691-91D3-4F20-95F1-796575998676}" srcOrd="0" destOrd="0" presId="urn:microsoft.com/office/officeart/2005/8/layout/vList2"/>
    <dgm:cxn modelId="{0137B9B6-35DA-4594-A0B9-3C480C17E3DA}" type="presParOf" srcId="{6F3FD691-91D3-4F20-95F1-796575998676}" destId="{520BDE17-D16F-4166-B8D6-66AFB247E64C}" srcOrd="0" destOrd="0" presId="urn:microsoft.com/office/officeart/2005/8/layout/vList2"/>
    <dgm:cxn modelId="{C78863FF-10EB-405A-9139-79F7B6AFFA52}" type="presParOf" srcId="{6F3FD691-91D3-4F20-95F1-796575998676}" destId="{956F85AD-EEFB-4783-B72F-A24C91D8AFB3}" srcOrd="1" destOrd="0" presId="urn:microsoft.com/office/officeart/2005/8/layout/vList2"/>
    <dgm:cxn modelId="{EB555124-0DCE-4634-996A-32845D9695C6}" type="presParOf" srcId="{6F3FD691-91D3-4F20-95F1-796575998676}" destId="{463D2EFB-BF46-4F34-9B9D-9FC9A15E769F}" srcOrd="2" destOrd="0" presId="urn:microsoft.com/office/officeart/2005/8/layout/vList2"/>
    <dgm:cxn modelId="{9D0B7485-3829-4B42-98D8-13B2B6B334E4}" type="presParOf" srcId="{6F3FD691-91D3-4F20-95F1-796575998676}" destId="{0013DCEB-31B8-41F9-AB5B-FC594A565915}" srcOrd="3" destOrd="0" presId="urn:microsoft.com/office/officeart/2005/8/layout/vList2"/>
    <dgm:cxn modelId="{1AA83E49-DE54-456C-A820-4AB8195AF0C9}" type="presParOf" srcId="{6F3FD691-91D3-4F20-95F1-796575998676}" destId="{481A4620-6349-4A1D-9730-4A126630471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B59C11-2930-481D-B182-20E941AFE50D}"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A4FF1213-27DF-4407-97D3-3FB0D0A1DD1D}">
      <dgm:prSet custT="1"/>
      <dgm:spPr/>
      <dgm:t>
        <a:bodyPr/>
        <a:lstStyle/>
        <a:p>
          <a:pPr algn="ctr"/>
          <a:r>
            <a:rPr lang="en-US" sz="1600" dirty="0">
              <a:latin typeface="Arial" panose="020B0604020202020204" pitchFamily="34" charset="0"/>
              <a:cs typeface="Arial" panose="020B0604020202020204" pitchFamily="34" charset="0"/>
            </a:rPr>
            <a:t>Advantages/Benefits </a:t>
          </a:r>
        </a:p>
        <a:p>
          <a:pPr algn="l"/>
          <a:endParaRPr lang="en-US" sz="1400" dirty="0">
            <a:latin typeface="Arial" panose="020B0604020202020204" pitchFamily="34" charset="0"/>
            <a:cs typeface="Arial" panose="020B0604020202020204" pitchFamily="34" charset="0"/>
          </a:endParaRPr>
        </a:p>
        <a:p>
          <a:pPr algn="l"/>
          <a:r>
            <a:rPr lang="en-US" sz="1400" dirty="0">
              <a:latin typeface="Arial" panose="020B0604020202020204" pitchFamily="34" charset="0"/>
              <a:cs typeface="Arial" panose="020B0604020202020204" pitchFamily="34" charset="0"/>
            </a:rPr>
            <a:t>Sharing od ideas and creativity</a:t>
          </a:r>
        </a:p>
        <a:p>
          <a:pPr algn="l"/>
          <a:r>
            <a:rPr lang="en-US" sz="1400" dirty="0">
              <a:latin typeface="Arial" panose="020B0604020202020204" pitchFamily="34" charset="0"/>
              <a:cs typeface="Arial" panose="020B0604020202020204" pitchFamily="34" charset="0"/>
            </a:rPr>
            <a:t>Different skills and experiences combined</a:t>
          </a:r>
        </a:p>
        <a:p>
          <a:pPr algn="l"/>
          <a:r>
            <a:rPr lang="en-US" sz="1400" dirty="0">
              <a:latin typeface="Arial" panose="020B0604020202020204" pitchFamily="34" charset="0"/>
              <a:cs typeface="Arial" panose="020B0604020202020204" pitchFamily="34" charset="0"/>
            </a:rPr>
            <a:t>Workload is shared among members</a:t>
          </a:r>
        </a:p>
        <a:p>
          <a:pPr algn="l"/>
          <a:r>
            <a:rPr lang="en-US" sz="1400" dirty="0">
              <a:latin typeface="Arial" panose="020B0604020202020204" pitchFamily="34" charset="0"/>
              <a:cs typeface="Arial" panose="020B0604020202020204" pitchFamily="34" charset="0"/>
            </a:rPr>
            <a:t>Tasks completed faster and more efficiently</a:t>
          </a:r>
        </a:p>
        <a:p>
          <a:pPr algn="l"/>
          <a:r>
            <a:rPr lang="en-US" sz="1400" dirty="0">
              <a:latin typeface="Arial" panose="020B0604020202020204" pitchFamily="34" charset="0"/>
              <a:cs typeface="Arial" panose="020B0604020202020204" pitchFamily="34" charset="0"/>
            </a:rPr>
            <a:t>Better problem solving</a:t>
          </a:r>
        </a:p>
        <a:p>
          <a:pPr algn="l"/>
          <a:r>
            <a:rPr lang="en-US" sz="1400" dirty="0">
              <a:latin typeface="Arial" panose="020B0604020202020204" pitchFamily="34" charset="0"/>
              <a:cs typeface="Arial" panose="020B0604020202020204" pitchFamily="34" charset="0"/>
            </a:rPr>
            <a:t>Increase Productivity </a:t>
          </a:r>
        </a:p>
        <a:p>
          <a:pPr algn="l"/>
          <a:r>
            <a:rPr lang="en-US" sz="1400" dirty="0">
              <a:latin typeface="Arial" panose="020B0604020202020204" pitchFamily="34" charset="0"/>
              <a:cs typeface="Arial" panose="020B0604020202020204" pitchFamily="34" charset="0"/>
            </a:rPr>
            <a:t>Builds trust and good relationships</a:t>
          </a:r>
        </a:p>
        <a:p>
          <a:pPr algn="l"/>
          <a:r>
            <a:rPr lang="en-US" sz="1400" dirty="0">
              <a:latin typeface="Arial" panose="020B0604020202020204" pitchFamily="34" charset="0"/>
              <a:cs typeface="Arial" panose="020B0604020202020204" pitchFamily="34" charset="0"/>
            </a:rPr>
            <a:t>Improves Communication skills</a:t>
          </a:r>
        </a:p>
        <a:p>
          <a:pPr algn="l"/>
          <a:r>
            <a:rPr lang="en-US" sz="1400" dirty="0">
              <a:latin typeface="Arial" panose="020B0604020202020204" pitchFamily="34" charset="0"/>
              <a:cs typeface="Arial" panose="020B0604020202020204" pitchFamily="34" charset="0"/>
            </a:rPr>
            <a:t>Makes difficult tasks easier to handle</a:t>
          </a:r>
        </a:p>
        <a:p>
          <a:pPr algn="l"/>
          <a:r>
            <a:rPr lang="en-US" sz="1400" dirty="0">
              <a:latin typeface="Arial" panose="020B0604020202020204" pitchFamily="34" charset="0"/>
              <a:cs typeface="Arial" panose="020B0604020202020204" pitchFamily="34" charset="0"/>
            </a:rPr>
            <a:t>Promotes Unity and teamwork spirit</a:t>
          </a:r>
        </a:p>
        <a:p>
          <a:pPr algn="l"/>
          <a:r>
            <a:rPr lang="en-US" sz="1400" dirty="0">
              <a:latin typeface="Arial" panose="020B0604020202020204" pitchFamily="34" charset="0"/>
              <a:cs typeface="Arial" panose="020B0604020202020204" pitchFamily="34" charset="0"/>
            </a:rPr>
            <a:t> </a:t>
          </a:r>
        </a:p>
      </dgm:t>
    </dgm:pt>
    <dgm:pt modelId="{A83E7191-643F-4CAD-BBF6-AE20BFA3370D}" type="parTrans" cxnId="{455AF6A9-9B99-4539-9BBB-A3F2D6817AC5}">
      <dgm:prSet/>
      <dgm:spPr/>
      <dgm:t>
        <a:bodyPr/>
        <a:lstStyle/>
        <a:p>
          <a:endParaRPr lang="en-US"/>
        </a:p>
      </dgm:t>
    </dgm:pt>
    <dgm:pt modelId="{E6BAECAD-473A-4D43-BD8B-FBC94D623251}" type="sibTrans" cxnId="{455AF6A9-9B99-4539-9BBB-A3F2D6817AC5}">
      <dgm:prSet/>
      <dgm:spPr/>
      <dgm:t>
        <a:bodyPr/>
        <a:lstStyle/>
        <a:p>
          <a:endParaRPr lang="en-US"/>
        </a:p>
      </dgm:t>
    </dgm:pt>
    <dgm:pt modelId="{5A2035A0-2D64-428A-9002-3746BD7415BA}">
      <dgm:prSet custT="1"/>
      <dgm:spPr/>
      <dgm:t>
        <a:bodyPr/>
        <a:lstStyle/>
        <a:p>
          <a:pPr algn="ctr"/>
          <a:r>
            <a:rPr lang="en-US" sz="1600" dirty="0">
              <a:latin typeface="Arial" panose="020B0604020202020204" pitchFamily="34" charset="0"/>
              <a:cs typeface="Arial" panose="020B0604020202020204" pitchFamily="34" charset="0"/>
            </a:rPr>
            <a:t>Disadvantages/Barriers</a:t>
          </a:r>
        </a:p>
        <a:p>
          <a:pPr algn="ctr"/>
          <a:endParaRPr lang="en-US" sz="1600" dirty="0">
            <a:latin typeface="Arial" panose="020B0604020202020204" pitchFamily="34" charset="0"/>
            <a:cs typeface="Arial" panose="020B0604020202020204" pitchFamily="34" charset="0"/>
          </a:endParaRPr>
        </a:p>
        <a:p>
          <a:pPr algn="l"/>
          <a:r>
            <a:rPr lang="en-US" sz="16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Difficulty in making decisions</a:t>
          </a:r>
        </a:p>
        <a:p>
          <a:pPr algn="l"/>
          <a:r>
            <a:rPr lang="en-US" sz="1400" dirty="0">
              <a:latin typeface="Arial" panose="020B0604020202020204" pitchFamily="34" charset="0"/>
              <a:cs typeface="Arial" panose="020B0604020202020204" pitchFamily="34" charset="0"/>
            </a:rPr>
            <a:t>Misunderstanding of roles and responsibilities </a:t>
          </a:r>
        </a:p>
        <a:p>
          <a:pPr algn="l"/>
          <a:r>
            <a:rPr lang="en-US" sz="1400" dirty="0">
              <a:latin typeface="Arial" panose="020B0604020202020204" pitchFamily="34" charset="0"/>
              <a:cs typeface="Arial" panose="020B0604020202020204" pitchFamily="34" charset="0"/>
            </a:rPr>
            <a:t>Competition instead of Cooperation</a:t>
          </a:r>
        </a:p>
        <a:p>
          <a:pPr algn="l"/>
          <a:r>
            <a:rPr lang="en-US" sz="1400" dirty="0">
              <a:latin typeface="Arial" panose="020B0604020202020204" pitchFamily="34" charset="0"/>
              <a:cs typeface="Arial" panose="020B0604020202020204" pitchFamily="34" charset="0"/>
            </a:rPr>
            <a:t>Group pressure that may limit individual creativity</a:t>
          </a:r>
        </a:p>
        <a:p>
          <a:pPr algn="l"/>
          <a:r>
            <a:rPr lang="en-US" sz="1400" dirty="0">
              <a:latin typeface="Arial" panose="020B0604020202020204" pitchFamily="34" charset="0"/>
              <a:cs typeface="Arial" panose="020B0604020202020204" pitchFamily="34" charset="0"/>
            </a:rPr>
            <a:t>Delays caused by lack of coordination</a:t>
          </a:r>
        </a:p>
        <a:p>
          <a:pPr algn="l"/>
          <a:r>
            <a:rPr lang="en-US" sz="1400" dirty="0">
              <a:latin typeface="Arial" panose="020B0604020202020204" pitchFamily="34" charset="0"/>
              <a:cs typeface="Arial" panose="020B0604020202020204" pitchFamily="34" charset="0"/>
            </a:rPr>
            <a:t>Leadership problems or poor management</a:t>
          </a:r>
        </a:p>
        <a:p>
          <a:pPr algn="l"/>
          <a:r>
            <a:rPr lang="en-US" sz="1400" dirty="0">
              <a:latin typeface="Arial" panose="020B0604020202020204" pitchFamily="34" charset="0"/>
              <a:cs typeface="Arial" panose="020B0604020202020204" pitchFamily="34" charset="0"/>
            </a:rPr>
            <a:t>Poor communication among team members</a:t>
          </a:r>
        </a:p>
        <a:p>
          <a:pPr algn="l"/>
          <a:r>
            <a:rPr lang="en-US" sz="1400" dirty="0">
              <a:latin typeface="Arial" panose="020B0604020202020204" pitchFamily="34" charset="0"/>
              <a:cs typeface="Arial" panose="020B0604020202020204" pitchFamily="34" charset="0"/>
            </a:rPr>
            <a:t>Conflicts and disagreements within groups</a:t>
          </a:r>
        </a:p>
        <a:p>
          <a:pPr algn="l"/>
          <a:r>
            <a:rPr lang="en-US" sz="1400" dirty="0">
              <a:latin typeface="Arial" panose="020B0604020202020204" pitchFamily="34" charset="0"/>
              <a:cs typeface="Arial" panose="020B0604020202020204" pitchFamily="34" charset="0"/>
            </a:rPr>
            <a:t>Resistance to new ideas or changes</a:t>
          </a:r>
        </a:p>
        <a:p>
          <a:pPr algn="l"/>
          <a:r>
            <a:rPr lang="en-US" sz="1400" dirty="0">
              <a:latin typeface="Arial" panose="020B0604020202020204" pitchFamily="34" charset="0"/>
              <a:cs typeface="Arial" panose="020B0604020202020204" pitchFamily="34" charset="0"/>
            </a:rPr>
            <a:t>Unequal participation or laziness by some members</a:t>
          </a:r>
        </a:p>
        <a:p>
          <a:pPr algn="ctr"/>
          <a:endParaRPr lang="en-US" sz="1600" dirty="0">
            <a:latin typeface="Arial" panose="020B0604020202020204" pitchFamily="34" charset="0"/>
            <a:cs typeface="Arial" panose="020B0604020202020204" pitchFamily="34" charset="0"/>
          </a:endParaRPr>
        </a:p>
      </dgm:t>
    </dgm:pt>
    <dgm:pt modelId="{2EE91C85-CE78-4EB7-9929-89D7775C9666}" type="parTrans" cxnId="{AA3E2444-7A6F-45E2-98EE-466AA42704DC}">
      <dgm:prSet/>
      <dgm:spPr/>
      <dgm:t>
        <a:bodyPr/>
        <a:lstStyle/>
        <a:p>
          <a:endParaRPr lang="en-US"/>
        </a:p>
      </dgm:t>
    </dgm:pt>
    <dgm:pt modelId="{27C5CB51-98B2-4551-BD13-971B0F28E16A}" type="sibTrans" cxnId="{AA3E2444-7A6F-45E2-98EE-466AA42704DC}">
      <dgm:prSet/>
      <dgm:spPr/>
      <dgm:t>
        <a:bodyPr/>
        <a:lstStyle/>
        <a:p>
          <a:endParaRPr lang="en-US"/>
        </a:p>
      </dgm:t>
    </dgm:pt>
    <dgm:pt modelId="{7342A59C-D9E4-4E80-8B2A-857E91EAB77B}" type="pres">
      <dgm:prSet presAssocID="{49B59C11-2930-481D-B182-20E941AFE50D}" presName="hierChild1" presStyleCnt="0">
        <dgm:presLayoutVars>
          <dgm:chPref val="1"/>
          <dgm:dir/>
          <dgm:animOne val="branch"/>
          <dgm:animLvl val="lvl"/>
          <dgm:resizeHandles/>
        </dgm:presLayoutVars>
      </dgm:prSet>
      <dgm:spPr/>
    </dgm:pt>
    <dgm:pt modelId="{6E46B5B0-E10F-421C-A8BA-D366F7F7F2D2}" type="pres">
      <dgm:prSet presAssocID="{A4FF1213-27DF-4407-97D3-3FB0D0A1DD1D}" presName="hierRoot1" presStyleCnt="0"/>
      <dgm:spPr/>
    </dgm:pt>
    <dgm:pt modelId="{08B33C64-1517-4D43-B600-5C088DBDBB1C}" type="pres">
      <dgm:prSet presAssocID="{A4FF1213-27DF-4407-97D3-3FB0D0A1DD1D}" presName="composite" presStyleCnt="0"/>
      <dgm:spPr/>
    </dgm:pt>
    <dgm:pt modelId="{D44220EF-DBDE-452C-B9A9-43770412BD83}" type="pres">
      <dgm:prSet presAssocID="{A4FF1213-27DF-4407-97D3-3FB0D0A1DD1D}" presName="background" presStyleLbl="node0" presStyleIdx="0" presStyleCnt="2"/>
      <dgm:spPr/>
    </dgm:pt>
    <dgm:pt modelId="{51166A80-32E6-4C6E-B507-93B26C875794}" type="pres">
      <dgm:prSet presAssocID="{A4FF1213-27DF-4407-97D3-3FB0D0A1DD1D}" presName="text" presStyleLbl="fgAcc0" presStyleIdx="0" presStyleCnt="2" custScaleY="139384" custLinFactNeighborX="3506" custLinFactNeighborY="2761">
        <dgm:presLayoutVars>
          <dgm:chPref val="3"/>
        </dgm:presLayoutVars>
      </dgm:prSet>
      <dgm:spPr/>
    </dgm:pt>
    <dgm:pt modelId="{0E6AD605-6050-4C22-BB89-7F900CAE78D1}" type="pres">
      <dgm:prSet presAssocID="{A4FF1213-27DF-4407-97D3-3FB0D0A1DD1D}" presName="hierChild2" presStyleCnt="0"/>
      <dgm:spPr/>
    </dgm:pt>
    <dgm:pt modelId="{F65C758B-F3A9-437D-A680-26DAAB167F36}" type="pres">
      <dgm:prSet presAssocID="{5A2035A0-2D64-428A-9002-3746BD7415BA}" presName="hierRoot1" presStyleCnt="0"/>
      <dgm:spPr/>
    </dgm:pt>
    <dgm:pt modelId="{77BEBE13-69FE-409C-AD02-88C7EDB18307}" type="pres">
      <dgm:prSet presAssocID="{5A2035A0-2D64-428A-9002-3746BD7415BA}" presName="composite" presStyleCnt="0"/>
      <dgm:spPr/>
    </dgm:pt>
    <dgm:pt modelId="{B1362F3C-1CFD-4712-93C9-EE66CBF58245}" type="pres">
      <dgm:prSet presAssocID="{5A2035A0-2D64-428A-9002-3746BD7415BA}" presName="background" presStyleLbl="node0" presStyleIdx="1" presStyleCnt="2"/>
      <dgm:spPr/>
    </dgm:pt>
    <dgm:pt modelId="{A0D6DBD2-0D34-4B1D-9038-D80AA50D653C}" type="pres">
      <dgm:prSet presAssocID="{5A2035A0-2D64-428A-9002-3746BD7415BA}" presName="text" presStyleLbl="fgAcc0" presStyleIdx="1" presStyleCnt="2" custScaleY="139068" custLinFactNeighborY="3155">
        <dgm:presLayoutVars>
          <dgm:chPref val="3"/>
        </dgm:presLayoutVars>
      </dgm:prSet>
      <dgm:spPr/>
    </dgm:pt>
    <dgm:pt modelId="{A73E65A3-70D1-414D-8FFD-8A13D5ACEAEF}" type="pres">
      <dgm:prSet presAssocID="{5A2035A0-2D64-428A-9002-3746BD7415BA}" presName="hierChild2" presStyleCnt="0"/>
      <dgm:spPr/>
    </dgm:pt>
  </dgm:ptLst>
  <dgm:cxnLst>
    <dgm:cxn modelId="{0F77E237-9358-42B3-85C6-6A0F4EE5D037}" type="presOf" srcId="{5A2035A0-2D64-428A-9002-3746BD7415BA}" destId="{A0D6DBD2-0D34-4B1D-9038-D80AA50D653C}" srcOrd="0" destOrd="0" presId="urn:microsoft.com/office/officeart/2005/8/layout/hierarchy1"/>
    <dgm:cxn modelId="{AA3E2444-7A6F-45E2-98EE-466AA42704DC}" srcId="{49B59C11-2930-481D-B182-20E941AFE50D}" destId="{5A2035A0-2D64-428A-9002-3746BD7415BA}" srcOrd="1" destOrd="0" parTransId="{2EE91C85-CE78-4EB7-9929-89D7775C9666}" sibTransId="{27C5CB51-98B2-4551-BD13-971B0F28E16A}"/>
    <dgm:cxn modelId="{455AF6A9-9B99-4539-9BBB-A3F2D6817AC5}" srcId="{49B59C11-2930-481D-B182-20E941AFE50D}" destId="{A4FF1213-27DF-4407-97D3-3FB0D0A1DD1D}" srcOrd="0" destOrd="0" parTransId="{A83E7191-643F-4CAD-BBF6-AE20BFA3370D}" sibTransId="{E6BAECAD-473A-4D43-BD8B-FBC94D623251}"/>
    <dgm:cxn modelId="{5DD6F6B5-81CB-441E-8CB8-3935F499DB80}" type="presOf" srcId="{A4FF1213-27DF-4407-97D3-3FB0D0A1DD1D}" destId="{51166A80-32E6-4C6E-B507-93B26C875794}" srcOrd="0" destOrd="0" presId="urn:microsoft.com/office/officeart/2005/8/layout/hierarchy1"/>
    <dgm:cxn modelId="{A89A21CA-4C1C-460F-9932-1E34A791098C}" type="presOf" srcId="{49B59C11-2930-481D-B182-20E941AFE50D}" destId="{7342A59C-D9E4-4E80-8B2A-857E91EAB77B}" srcOrd="0" destOrd="0" presId="urn:microsoft.com/office/officeart/2005/8/layout/hierarchy1"/>
    <dgm:cxn modelId="{6A5E1174-7D68-4EB1-AC41-5A692D35D96E}" type="presParOf" srcId="{7342A59C-D9E4-4E80-8B2A-857E91EAB77B}" destId="{6E46B5B0-E10F-421C-A8BA-D366F7F7F2D2}" srcOrd="0" destOrd="0" presId="urn:microsoft.com/office/officeart/2005/8/layout/hierarchy1"/>
    <dgm:cxn modelId="{B24AB1F3-FA50-47C5-97E3-CFBF81CDC932}" type="presParOf" srcId="{6E46B5B0-E10F-421C-A8BA-D366F7F7F2D2}" destId="{08B33C64-1517-4D43-B600-5C088DBDBB1C}" srcOrd="0" destOrd="0" presId="urn:microsoft.com/office/officeart/2005/8/layout/hierarchy1"/>
    <dgm:cxn modelId="{B61F6ED6-B688-4EC2-8E38-B9C2AA08FF37}" type="presParOf" srcId="{08B33C64-1517-4D43-B600-5C088DBDBB1C}" destId="{D44220EF-DBDE-452C-B9A9-43770412BD83}" srcOrd="0" destOrd="0" presId="urn:microsoft.com/office/officeart/2005/8/layout/hierarchy1"/>
    <dgm:cxn modelId="{B905A534-1E45-4094-9267-18D7E291E6B9}" type="presParOf" srcId="{08B33C64-1517-4D43-B600-5C088DBDBB1C}" destId="{51166A80-32E6-4C6E-B507-93B26C875794}" srcOrd="1" destOrd="0" presId="urn:microsoft.com/office/officeart/2005/8/layout/hierarchy1"/>
    <dgm:cxn modelId="{C119107F-57F5-44A3-8D67-67D3144D7B83}" type="presParOf" srcId="{6E46B5B0-E10F-421C-A8BA-D366F7F7F2D2}" destId="{0E6AD605-6050-4C22-BB89-7F900CAE78D1}" srcOrd="1" destOrd="0" presId="urn:microsoft.com/office/officeart/2005/8/layout/hierarchy1"/>
    <dgm:cxn modelId="{2F5344EE-DEB8-4D88-9AB0-920B8D9A7281}" type="presParOf" srcId="{7342A59C-D9E4-4E80-8B2A-857E91EAB77B}" destId="{F65C758B-F3A9-437D-A680-26DAAB167F36}" srcOrd="1" destOrd="0" presId="urn:microsoft.com/office/officeart/2005/8/layout/hierarchy1"/>
    <dgm:cxn modelId="{25EE2759-18E4-4D7F-AA70-8E704FE0205F}" type="presParOf" srcId="{F65C758B-F3A9-437D-A680-26DAAB167F36}" destId="{77BEBE13-69FE-409C-AD02-88C7EDB18307}" srcOrd="0" destOrd="0" presId="urn:microsoft.com/office/officeart/2005/8/layout/hierarchy1"/>
    <dgm:cxn modelId="{A3291617-7543-4D46-B4B0-DEA0CA8E7521}" type="presParOf" srcId="{77BEBE13-69FE-409C-AD02-88C7EDB18307}" destId="{B1362F3C-1CFD-4712-93C9-EE66CBF58245}" srcOrd="0" destOrd="0" presId="urn:microsoft.com/office/officeart/2005/8/layout/hierarchy1"/>
    <dgm:cxn modelId="{BE3AF0B3-2775-4AB2-8B0B-0F8D4942A8C8}" type="presParOf" srcId="{77BEBE13-69FE-409C-AD02-88C7EDB18307}" destId="{A0D6DBD2-0D34-4B1D-9038-D80AA50D653C}" srcOrd="1" destOrd="0" presId="urn:microsoft.com/office/officeart/2005/8/layout/hierarchy1"/>
    <dgm:cxn modelId="{F6ECFD25-5566-408C-9950-680F17547E91}" type="presParOf" srcId="{F65C758B-F3A9-437D-A680-26DAAB167F36}" destId="{A73E65A3-70D1-414D-8FFD-8A13D5ACEA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C6452B-9082-478F-9A93-176D2E25181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E630F7C-5CA5-4B14-BDA2-97C2162ADB67}">
      <dgm:prSet/>
      <dgm:spPr/>
      <dgm:t>
        <a:bodyPr/>
        <a:lstStyle/>
        <a:p>
          <a:r>
            <a:rPr lang="en-US" dirty="0">
              <a:latin typeface="Arial" panose="020B0604020202020204" pitchFamily="34" charset="0"/>
              <a:cs typeface="Arial" panose="020B0604020202020204" pitchFamily="34" charset="0"/>
            </a:rPr>
            <a:t>Working in teams is an essential skill needed for working as an adult nurse because nurses regularly collaborate with doctors, healthcare assistances, physiotherapist, pharmacist, and other healthcare professionals </a:t>
          </a:r>
          <a:r>
            <a:rPr lang="en-AI" dirty="0">
              <a:latin typeface="Arial" panose="020B0604020202020204" pitchFamily="34" charset="0"/>
              <a:cs typeface="Arial" panose="020B0604020202020204" pitchFamily="34" charset="0"/>
            </a:rPr>
            <a:t>(NHS Digital, </a:t>
          </a:r>
          <a:r>
            <a:rPr lang="en-GB" dirty="0">
              <a:latin typeface="Arial" panose="020B0604020202020204" pitchFamily="34" charset="0"/>
              <a:cs typeface="Arial" panose="020B0604020202020204" pitchFamily="34" charset="0"/>
            </a:rPr>
            <a:t>2026) </a:t>
          </a:r>
          <a:r>
            <a:rPr lang="en-US" dirty="0">
              <a:latin typeface="Arial" panose="020B0604020202020204" pitchFamily="34" charset="0"/>
              <a:cs typeface="Arial" panose="020B0604020202020204" pitchFamily="34" charset="0"/>
            </a:rPr>
            <a:t>therefore, I will give a scenario how working in teams can be applied in adult nursing.</a:t>
          </a:r>
        </a:p>
      </dgm:t>
    </dgm:pt>
    <dgm:pt modelId="{06634E1A-9B44-43EB-99F7-A700F7B541B5}" type="parTrans" cxnId="{A0C0C746-7619-4518-BD2A-4EE71A7005BE}">
      <dgm:prSet/>
      <dgm:spPr/>
      <dgm:t>
        <a:bodyPr/>
        <a:lstStyle/>
        <a:p>
          <a:endParaRPr lang="en-US"/>
        </a:p>
      </dgm:t>
    </dgm:pt>
    <dgm:pt modelId="{F9552BFD-DBB5-4E8F-9B50-CED25717B974}" type="sibTrans" cxnId="{A0C0C746-7619-4518-BD2A-4EE71A7005BE}">
      <dgm:prSet/>
      <dgm:spPr/>
      <dgm:t>
        <a:bodyPr/>
        <a:lstStyle/>
        <a:p>
          <a:endParaRPr lang="en-US"/>
        </a:p>
      </dgm:t>
    </dgm:pt>
    <dgm:pt modelId="{918601EB-4666-4727-A764-B17D363C08BD}">
      <dgm:prSet/>
      <dgm:spPr/>
      <dgm:t>
        <a:bodyPr/>
        <a:lstStyle/>
        <a:p>
          <a:r>
            <a:rPr lang="en-US" dirty="0">
              <a:latin typeface="Arial" panose="020B0604020202020204" pitchFamily="34" charset="0"/>
              <a:cs typeface="Arial" panose="020B0604020202020204" pitchFamily="34" charset="0"/>
            </a:rPr>
            <a:t>An adult nurse is caring for a patient whose condition suddenly becomes worse. The nurse works together with doctors, other nurses, and healthcare assistants to provide quick treatment and monitor the patient closely. Through teamwork and good communication, this patient receives safe and effective care.</a:t>
          </a:r>
        </a:p>
      </dgm:t>
    </dgm:pt>
    <dgm:pt modelId="{9CBC7717-3DF5-476A-9C0D-47229BEC437B}" type="parTrans" cxnId="{7460DB93-9176-48D3-97D2-FEFAF870F73C}">
      <dgm:prSet/>
      <dgm:spPr/>
      <dgm:t>
        <a:bodyPr/>
        <a:lstStyle/>
        <a:p>
          <a:endParaRPr lang="en-US"/>
        </a:p>
      </dgm:t>
    </dgm:pt>
    <dgm:pt modelId="{F40FAB84-AB91-41D3-8D2A-37F90920D0C6}" type="sibTrans" cxnId="{7460DB93-9176-48D3-97D2-FEFAF870F73C}">
      <dgm:prSet/>
      <dgm:spPr/>
      <dgm:t>
        <a:bodyPr/>
        <a:lstStyle/>
        <a:p>
          <a:endParaRPr lang="en-US"/>
        </a:p>
      </dgm:t>
    </dgm:pt>
    <dgm:pt modelId="{1333BE09-86A6-4CB1-B8B0-0BD51E8CEC34}" type="pres">
      <dgm:prSet presAssocID="{5FC6452B-9082-478F-9A93-176D2E25181B}" presName="root" presStyleCnt="0">
        <dgm:presLayoutVars>
          <dgm:dir/>
          <dgm:resizeHandles val="exact"/>
        </dgm:presLayoutVars>
      </dgm:prSet>
      <dgm:spPr/>
    </dgm:pt>
    <dgm:pt modelId="{236D2E21-5253-4F88-AC4E-62AB56FEE2FE}" type="pres">
      <dgm:prSet presAssocID="{EE630F7C-5CA5-4B14-BDA2-97C2162ADB67}" presName="compNode" presStyleCnt="0"/>
      <dgm:spPr/>
    </dgm:pt>
    <dgm:pt modelId="{03CF8FEB-EAE3-4848-AD4F-9286D5E1B36F}" type="pres">
      <dgm:prSet presAssocID="{EE630F7C-5CA5-4B14-BDA2-97C2162ADB67}" presName="bgRect" presStyleLbl="bgShp" presStyleIdx="0" presStyleCnt="2"/>
      <dgm:spPr/>
    </dgm:pt>
    <dgm:pt modelId="{F5D53726-9E84-46BE-8E48-F8A972E08A1C}" type="pres">
      <dgm:prSet presAssocID="{EE630F7C-5CA5-4B14-BDA2-97C2162ADB67}"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CFD42020-ECD3-4F52-A7BA-12184F4A4A51}" type="pres">
      <dgm:prSet presAssocID="{EE630F7C-5CA5-4B14-BDA2-97C2162ADB67}" presName="spaceRect" presStyleCnt="0"/>
      <dgm:spPr/>
    </dgm:pt>
    <dgm:pt modelId="{738C5E17-0095-45B6-BE3B-D29CD1F8730A}" type="pres">
      <dgm:prSet presAssocID="{EE630F7C-5CA5-4B14-BDA2-97C2162ADB67}" presName="parTx" presStyleLbl="revTx" presStyleIdx="0" presStyleCnt="2">
        <dgm:presLayoutVars>
          <dgm:chMax val="0"/>
          <dgm:chPref val="0"/>
        </dgm:presLayoutVars>
      </dgm:prSet>
      <dgm:spPr/>
    </dgm:pt>
    <dgm:pt modelId="{77FB80C6-A769-47B8-A5CC-8DF2B94D2621}" type="pres">
      <dgm:prSet presAssocID="{F9552BFD-DBB5-4E8F-9B50-CED25717B974}" presName="sibTrans" presStyleCnt="0"/>
      <dgm:spPr/>
    </dgm:pt>
    <dgm:pt modelId="{76BA5A07-2469-4617-99F6-1E33FAA4EA47}" type="pres">
      <dgm:prSet presAssocID="{918601EB-4666-4727-A764-B17D363C08BD}" presName="compNode" presStyleCnt="0"/>
      <dgm:spPr/>
    </dgm:pt>
    <dgm:pt modelId="{1E7CCE77-5700-4B6F-B4DC-41C8E6A3BCBE}" type="pres">
      <dgm:prSet presAssocID="{918601EB-4666-4727-A764-B17D363C08BD}" presName="bgRect" presStyleLbl="bgShp" presStyleIdx="1" presStyleCnt="2"/>
      <dgm:spPr/>
    </dgm:pt>
    <dgm:pt modelId="{50E4B51C-0C2B-4A8C-B7C8-4BD6C1B9ECF6}" type="pres">
      <dgm:prSet presAssocID="{918601EB-4666-4727-A764-B17D363C08B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3397341-B225-40EB-BBE9-284632977AFF}" type="pres">
      <dgm:prSet presAssocID="{918601EB-4666-4727-A764-B17D363C08BD}" presName="spaceRect" presStyleCnt="0"/>
      <dgm:spPr/>
    </dgm:pt>
    <dgm:pt modelId="{8FCD3AFA-8F63-4D76-8977-033E245E18DE}" type="pres">
      <dgm:prSet presAssocID="{918601EB-4666-4727-A764-B17D363C08BD}" presName="parTx" presStyleLbl="revTx" presStyleIdx="1" presStyleCnt="2">
        <dgm:presLayoutVars>
          <dgm:chMax val="0"/>
          <dgm:chPref val="0"/>
        </dgm:presLayoutVars>
      </dgm:prSet>
      <dgm:spPr/>
    </dgm:pt>
  </dgm:ptLst>
  <dgm:cxnLst>
    <dgm:cxn modelId="{A0C0C746-7619-4518-BD2A-4EE71A7005BE}" srcId="{5FC6452B-9082-478F-9A93-176D2E25181B}" destId="{EE630F7C-5CA5-4B14-BDA2-97C2162ADB67}" srcOrd="0" destOrd="0" parTransId="{06634E1A-9B44-43EB-99F7-A700F7B541B5}" sibTransId="{F9552BFD-DBB5-4E8F-9B50-CED25717B974}"/>
    <dgm:cxn modelId="{47FBEE6F-9352-4EDE-8943-53364EF5F1EB}" type="presOf" srcId="{5FC6452B-9082-478F-9A93-176D2E25181B}" destId="{1333BE09-86A6-4CB1-B8B0-0BD51E8CEC34}" srcOrd="0" destOrd="0" presId="urn:microsoft.com/office/officeart/2018/2/layout/IconVerticalSolidList"/>
    <dgm:cxn modelId="{7460DB93-9176-48D3-97D2-FEFAF870F73C}" srcId="{5FC6452B-9082-478F-9A93-176D2E25181B}" destId="{918601EB-4666-4727-A764-B17D363C08BD}" srcOrd="1" destOrd="0" parTransId="{9CBC7717-3DF5-476A-9C0D-47229BEC437B}" sibTransId="{F40FAB84-AB91-41D3-8D2A-37F90920D0C6}"/>
    <dgm:cxn modelId="{715CA9C9-DEB4-4DDB-8423-156DE9E64595}" type="presOf" srcId="{918601EB-4666-4727-A764-B17D363C08BD}" destId="{8FCD3AFA-8F63-4D76-8977-033E245E18DE}" srcOrd="0" destOrd="0" presId="urn:microsoft.com/office/officeart/2018/2/layout/IconVerticalSolidList"/>
    <dgm:cxn modelId="{D7CEA5D9-F891-4CB2-ACF9-DB6FE3FC2E08}" type="presOf" srcId="{EE630F7C-5CA5-4B14-BDA2-97C2162ADB67}" destId="{738C5E17-0095-45B6-BE3B-D29CD1F8730A}" srcOrd="0" destOrd="0" presId="urn:microsoft.com/office/officeart/2018/2/layout/IconVerticalSolidList"/>
    <dgm:cxn modelId="{7884F1BA-D45B-40F2-BB8E-1E7276C7C900}" type="presParOf" srcId="{1333BE09-86A6-4CB1-B8B0-0BD51E8CEC34}" destId="{236D2E21-5253-4F88-AC4E-62AB56FEE2FE}" srcOrd="0" destOrd="0" presId="urn:microsoft.com/office/officeart/2018/2/layout/IconVerticalSolidList"/>
    <dgm:cxn modelId="{90B7BF2C-6830-441F-B1DC-FBA55E63CF1C}" type="presParOf" srcId="{236D2E21-5253-4F88-AC4E-62AB56FEE2FE}" destId="{03CF8FEB-EAE3-4848-AD4F-9286D5E1B36F}" srcOrd="0" destOrd="0" presId="urn:microsoft.com/office/officeart/2018/2/layout/IconVerticalSolidList"/>
    <dgm:cxn modelId="{D900FE18-362D-4A6E-8C2A-AE19BB28AE7F}" type="presParOf" srcId="{236D2E21-5253-4F88-AC4E-62AB56FEE2FE}" destId="{F5D53726-9E84-46BE-8E48-F8A972E08A1C}" srcOrd="1" destOrd="0" presId="urn:microsoft.com/office/officeart/2018/2/layout/IconVerticalSolidList"/>
    <dgm:cxn modelId="{B0BB2E3D-6F0D-4CE8-9B5D-CA7A90EE2985}" type="presParOf" srcId="{236D2E21-5253-4F88-AC4E-62AB56FEE2FE}" destId="{CFD42020-ECD3-4F52-A7BA-12184F4A4A51}" srcOrd="2" destOrd="0" presId="urn:microsoft.com/office/officeart/2018/2/layout/IconVerticalSolidList"/>
    <dgm:cxn modelId="{1C82A4BD-62F8-4B87-BB95-154DC29B2817}" type="presParOf" srcId="{236D2E21-5253-4F88-AC4E-62AB56FEE2FE}" destId="{738C5E17-0095-45B6-BE3B-D29CD1F8730A}" srcOrd="3" destOrd="0" presId="urn:microsoft.com/office/officeart/2018/2/layout/IconVerticalSolidList"/>
    <dgm:cxn modelId="{96A031E1-449D-4CCD-BC8F-B0A345858EEC}" type="presParOf" srcId="{1333BE09-86A6-4CB1-B8B0-0BD51E8CEC34}" destId="{77FB80C6-A769-47B8-A5CC-8DF2B94D2621}" srcOrd="1" destOrd="0" presId="urn:microsoft.com/office/officeart/2018/2/layout/IconVerticalSolidList"/>
    <dgm:cxn modelId="{0C8495D2-708D-4F18-AD22-156E63A51E99}" type="presParOf" srcId="{1333BE09-86A6-4CB1-B8B0-0BD51E8CEC34}" destId="{76BA5A07-2469-4617-99F6-1E33FAA4EA47}" srcOrd="2" destOrd="0" presId="urn:microsoft.com/office/officeart/2018/2/layout/IconVerticalSolidList"/>
    <dgm:cxn modelId="{239EAF32-5C1B-45F0-9FE1-DA32F4A5AE42}" type="presParOf" srcId="{76BA5A07-2469-4617-99F6-1E33FAA4EA47}" destId="{1E7CCE77-5700-4B6F-B4DC-41C8E6A3BCBE}" srcOrd="0" destOrd="0" presId="urn:microsoft.com/office/officeart/2018/2/layout/IconVerticalSolidList"/>
    <dgm:cxn modelId="{C1711FF8-81B0-4B6F-83E3-796EB0D7C04F}" type="presParOf" srcId="{76BA5A07-2469-4617-99F6-1E33FAA4EA47}" destId="{50E4B51C-0C2B-4A8C-B7C8-4BD6C1B9ECF6}" srcOrd="1" destOrd="0" presId="urn:microsoft.com/office/officeart/2018/2/layout/IconVerticalSolidList"/>
    <dgm:cxn modelId="{3AE2C8DE-B500-4E26-919F-5582B9769D1D}" type="presParOf" srcId="{76BA5A07-2469-4617-99F6-1E33FAA4EA47}" destId="{03397341-B225-40EB-BBE9-284632977AFF}" srcOrd="2" destOrd="0" presId="urn:microsoft.com/office/officeart/2018/2/layout/IconVerticalSolidList"/>
    <dgm:cxn modelId="{4671A858-ADDC-4F22-87A8-004CB44AF8E6}" type="presParOf" srcId="{76BA5A07-2469-4617-99F6-1E33FAA4EA47}" destId="{8FCD3AFA-8F63-4D76-8977-033E245E18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BDE17-D16F-4166-B8D6-66AFB247E64C}">
      <dsp:nvSpPr>
        <dsp:cNvPr id="0" name=""/>
        <dsp:cNvSpPr/>
      </dsp:nvSpPr>
      <dsp:spPr>
        <a:xfrm>
          <a:off x="0" y="409"/>
          <a:ext cx="6766560" cy="16517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Working in Teams</a:t>
          </a:r>
        </a:p>
      </dsp:txBody>
      <dsp:txXfrm>
        <a:off x="80630" y="81039"/>
        <a:ext cx="6605300" cy="1490458"/>
      </dsp:txXfrm>
    </dsp:sp>
    <dsp:sp modelId="{463D2EFB-BF46-4F34-9B9D-9FC9A15E769F}">
      <dsp:nvSpPr>
        <dsp:cNvPr id="0" name=""/>
        <dsp:cNvSpPr/>
      </dsp:nvSpPr>
      <dsp:spPr>
        <a:xfrm>
          <a:off x="0" y="1696878"/>
          <a:ext cx="6766560" cy="16517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Working together with a group of people to achieve a common goal. Teamwork is sometimes an important feature of a business because it is often required for colleagues to work successfully together, giving their all in any situation. People will strive to cooperate, using their own skills and delivering constructive comments, notwithstanding any personal dispute between individuals ( Monash University, ND).</a:t>
          </a:r>
          <a:endParaRPr lang="en-US" sz="1400" kern="1200" dirty="0"/>
        </a:p>
      </dsp:txBody>
      <dsp:txXfrm>
        <a:off x="80630" y="1777508"/>
        <a:ext cx="6605300" cy="1490458"/>
      </dsp:txXfrm>
    </dsp:sp>
    <dsp:sp modelId="{481A4620-6349-4A1D-9730-4A1266304711}">
      <dsp:nvSpPr>
        <dsp:cNvPr id="0" name=""/>
        <dsp:cNvSpPr/>
      </dsp:nvSpPr>
      <dsp:spPr>
        <a:xfrm>
          <a:off x="0" y="3331352"/>
          <a:ext cx="6766560" cy="16517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chosen working in teams as my chosen skill because working in health and social care, workers must work closely with others every day to provide safe and effective care. Teamwork helps professionals share ideas, support each other, solve problems faster, and ensure patients receive the best possible care. Good teamwork also improves communication in health and social care settings, with strong teamwork over time can improve patient safety , reduce mistakes, and help workers manage stressful situations more effectively.</a:t>
          </a:r>
        </a:p>
      </dsp:txBody>
      <dsp:txXfrm>
        <a:off x="80630" y="3411982"/>
        <a:ext cx="6605300" cy="14904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220EF-DBDE-452C-B9A9-43770412BD83}">
      <dsp:nvSpPr>
        <dsp:cNvPr id="0" name=""/>
        <dsp:cNvSpPr/>
      </dsp:nvSpPr>
      <dsp:spPr>
        <a:xfrm>
          <a:off x="161326" y="269791"/>
          <a:ext cx="4564353" cy="40398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66A80-32E6-4C6E-B507-93B26C875794}">
      <dsp:nvSpPr>
        <dsp:cNvPr id="0" name=""/>
        <dsp:cNvSpPr/>
      </dsp:nvSpPr>
      <dsp:spPr>
        <a:xfrm>
          <a:off x="668477" y="751583"/>
          <a:ext cx="4564353" cy="403985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Advantages/Benefits </a:t>
          </a:r>
        </a:p>
        <a:p>
          <a:pPr marL="0" lvl="0" indent="0" algn="l" defTabSz="711200">
            <a:lnSpc>
              <a:spcPct val="90000"/>
            </a:lnSpc>
            <a:spcBef>
              <a:spcPct val="0"/>
            </a:spcBef>
            <a:spcAft>
              <a:spcPct val="35000"/>
            </a:spcAft>
            <a:buNone/>
          </a:pPr>
          <a:endParaRPr lang="en-US" sz="1400" kern="1200" dirty="0">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Sharing od ideas and creativity</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Different skills and experiences combined</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Workload is shared among members</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Tasks completed faster and more efficiently</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Better problem solving</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Increase Productivity </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Builds trust and good relationships</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Improves Communication skills</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Makes difficult tasks easier to handle</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Promotes Unity and teamwork spirit</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 </a:t>
          </a:r>
        </a:p>
      </dsp:txBody>
      <dsp:txXfrm>
        <a:off x="786800" y="869906"/>
        <a:ext cx="4327707" cy="3803210"/>
      </dsp:txXfrm>
    </dsp:sp>
    <dsp:sp modelId="{B1362F3C-1CFD-4712-93C9-EE66CBF58245}">
      <dsp:nvSpPr>
        <dsp:cNvPr id="0" name=""/>
        <dsp:cNvSpPr/>
      </dsp:nvSpPr>
      <dsp:spPr>
        <a:xfrm>
          <a:off x="5579955" y="281210"/>
          <a:ext cx="4564353" cy="403069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D6DBD2-0D34-4B1D-9038-D80AA50D653C}">
      <dsp:nvSpPr>
        <dsp:cNvPr id="0" name=""/>
        <dsp:cNvSpPr/>
      </dsp:nvSpPr>
      <dsp:spPr>
        <a:xfrm>
          <a:off x="6087105" y="763003"/>
          <a:ext cx="4564353" cy="403069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Disadvantages/Barriers</a:t>
          </a:r>
        </a:p>
        <a:p>
          <a:pPr marL="0" lvl="0" indent="0" algn="ctr" defTabSz="711200">
            <a:lnSpc>
              <a:spcPct val="90000"/>
            </a:lnSpc>
            <a:spcBef>
              <a:spcPct val="0"/>
            </a:spcBef>
            <a:spcAft>
              <a:spcPct val="35000"/>
            </a:spcAft>
            <a:buNone/>
          </a:pPr>
          <a:endParaRPr lang="en-US" sz="1600" kern="1200" dirty="0">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 </a:t>
          </a:r>
          <a:r>
            <a:rPr lang="en-US" sz="1400" kern="1200" dirty="0">
              <a:latin typeface="Arial" panose="020B0604020202020204" pitchFamily="34" charset="0"/>
              <a:cs typeface="Arial" panose="020B0604020202020204" pitchFamily="34" charset="0"/>
            </a:rPr>
            <a:t>Difficulty in making decisions</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Misunderstanding of roles and responsibilities </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Competition instead of Cooperation</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Group pressure that may limit individual creativity</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Delays caused by lack of coordination</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Leadership problems or poor management</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Poor communication among team members</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Conflicts and disagreements within groups</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Resistance to new ideas or changes</a:t>
          </a:r>
        </a:p>
        <a:p>
          <a:pPr marL="0" lvl="0" indent="0" algn="l" defTabSz="7112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Unequal participation or laziness by some members</a:t>
          </a:r>
        </a:p>
        <a:p>
          <a:pPr marL="0" lvl="0" indent="0" algn="ctr" defTabSz="711200">
            <a:lnSpc>
              <a:spcPct val="90000"/>
            </a:lnSpc>
            <a:spcBef>
              <a:spcPct val="0"/>
            </a:spcBef>
            <a:spcAft>
              <a:spcPct val="35000"/>
            </a:spcAft>
            <a:buNone/>
          </a:pPr>
          <a:endParaRPr lang="en-US" sz="1600" kern="1200" dirty="0">
            <a:latin typeface="Arial" panose="020B0604020202020204" pitchFamily="34" charset="0"/>
            <a:cs typeface="Arial" panose="020B0604020202020204" pitchFamily="34" charset="0"/>
          </a:endParaRPr>
        </a:p>
      </dsp:txBody>
      <dsp:txXfrm>
        <a:off x="6205160" y="881058"/>
        <a:ext cx="4328243" cy="37945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F8FEB-EAE3-4848-AD4F-9286D5E1B36F}">
      <dsp:nvSpPr>
        <dsp:cNvPr id="0" name=""/>
        <dsp:cNvSpPr/>
      </dsp:nvSpPr>
      <dsp:spPr>
        <a:xfrm>
          <a:off x="0" y="796442"/>
          <a:ext cx="10652760" cy="1470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D53726-9E84-46BE-8E48-F8A972E08A1C}">
      <dsp:nvSpPr>
        <dsp:cNvPr id="0" name=""/>
        <dsp:cNvSpPr/>
      </dsp:nvSpPr>
      <dsp:spPr>
        <a:xfrm>
          <a:off x="444782" y="1127272"/>
          <a:ext cx="808695" cy="8086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C5E17-0095-45B6-BE3B-D29CD1F8730A}">
      <dsp:nvSpPr>
        <dsp:cNvPr id="0" name=""/>
        <dsp:cNvSpPr/>
      </dsp:nvSpPr>
      <dsp:spPr>
        <a:xfrm>
          <a:off x="1698260" y="796442"/>
          <a:ext cx="8954499" cy="1470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613" tIns="155613" rIns="155613" bIns="155613"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Working in teams is an essential skill needed for working as an adult nurse because nurses regularly collaborate with doctors, healthcare assistances, physiotherapist, pharmacist, and other healthcare professionals </a:t>
          </a:r>
          <a:r>
            <a:rPr lang="en-AI" sz="1800" kern="1200" dirty="0">
              <a:latin typeface="Arial" panose="020B0604020202020204" pitchFamily="34" charset="0"/>
              <a:cs typeface="Arial" panose="020B0604020202020204" pitchFamily="34" charset="0"/>
            </a:rPr>
            <a:t>(NHS Digital, </a:t>
          </a:r>
          <a:r>
            <a:rPr lang="en-GB" sz="1800" kern="1200" dirty="0">
              <a:latin typeface="Arial" panose="020B0604020202020204" pitchFamily="34" charset="0"/>
              <a:cs typeface="Arial" panose="020B0604020202020204" pitchFamily="34" charset="0"/>
            </a:rPr>
            <a:t>2026) </a:t>
          </a:r>
          <a:r>
            <a:rPr lang="en-US" sz="1800" kern="1200" dirty="0">
              <a:latin typeface="Arial" panose="020B0604020202020204" pitchFamily="34" charset="0"/>
              <a:cs typeface="Arial" panose="020B0604020202020204" pitchFamily="34" charset="0"/>
            </a:rPr>
            <a:t>therefore, I will give a scenario how working in teams can be applied in adult nursing.</a:t>
          </a:r>
        </a:p>
      </dsp:txBody>
      <dsp:txXfrm>
        <a:off x="1698260" y="796442"/>
        <a:ext cx="8954499" cy="1470355"/>
      </dsp:txXfrm>
    </dsp:sp>
    <dsp:sp modelId="{1E7CCE77-5700-4B6F-B4DC-41C8E6A3BCBE}">
      <dsp:nvSpPr>
        <dsp:cNvPr id="0" name=""/>
        <dsp:cNvSpPr/>
      </dsp:nvSpPr>
      <dsp:spPr>
        <a:xfrm>
          <a:off x="0" y="2634386"/>
          <a:ext cx="10652760" cy="1470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E4B51C-0C2B-4A8C-B7C8-4BD6C1B9ECF6}">
      <dsp:nvSpPr>
        <dsp:cNvPr id="0" name=""/>
        <dsp:cNvSpPr/>
      </dsp:nvSpPr>
      <dsp:spPr>
        <a:xfrm>
          <a:off x="444782" y="2965216"/>
          <a:ext cx="808695" cy="8086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D3AFA-8F63-4D76-8977-033E245E18DE}">
      <dsp:nvSpPr>
        <dsp:cNvPr id="0" name=""/>
        <dsp:cNvSpPr/>
      </dsp:nvSpPr>
      <dsp:spPr>
        <a:xfrm>
          <a:off x="1698260" y="2634386"/>
          <a:ext cx="8954499" cy="1470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613" tIns="155613" rIns="155613" bIns="155613"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An adult nurse is caring for a patient whose condition suddenly becomes worse. The nurse works together with doctors, other nurses, and healthcare assistants to provide quick treatment and monitor the patient closely. Through teamwork and good communication, this patient receives safe and effective care.</a:t>
          </a:r>
        </a:p>
      </dsp:txBody>
      <dsp:txXfrm>
        <a:off x="1698260" y="2634386"/>
        <a:ext cx="8954499" cy="14703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I"/>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AC8C46-ABF6-45BB-A86E-488992BFF305}" type="datetimeFigureOut">
              <a:rPr lang="en-AI" smtClean="0"/>
              <a:t>21/06/2026</a:t>
            </a:fld>
            <a:endParaRPr lang="en-AI"/>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I"/>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I"/>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I"/>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48285D-D97D-426F-99D1-2F95E4205D95}" type="slidenum">
              <a:rPr lang="en-AI" smtClean="0"/>
              <a:t>‹#›</a:t>
            </a:fld>
            <a:endParaRPr lang="en-AI"/>
          </a:p>
        </p:txBody>
      </p:sp>
    </p:spTree>
    <p:extLst>
      <p:ext uri="{BB962C8B-B14F-4D97-AF65-F5344CB8AC3E}">
        <p14:creationId xmlns:p14="http://schemas.microsoft.com/office/powerpoint/2010/main" val="4071991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I" dirty="0"/>
          </a:p>
        </p:txBody>
      </p:sp>
      <p:sp>
        <p:nvSpPr>
          <p:cNvPr id="4" name="Slide Number Placeholder 3"/>
          <p:cNvSpPr>
            <a:spLocks noGrp="1"/>
          </p:cNvSpPr>
          <p:nvPr>
            <p:ph type="sldNum" sz="quarter" idx="5"/>
          </p:nvPr>
        </p:nvSpPr>
        <p:spPr/>
        <p:txBody>
          <a:bodyPr/>
          <a:lstStyle/>
          <a:p>
            <a:fld id="{A948285D-D97D-426F-99D1-2F95E4205D95}" type="slidenum">
              <a:rPr lang="en-AI" smtClean="0"/>
              <a:t>1</a:t>
            </a:fld>
            <a:endParaRPr lang="en-AI"/>
          </a:p>
        </p:txBody>
      </p:sp>
    </p:spTree>
    <p:extLst>
      <p:ext uri="{BB962C8B-B14F-4D97-AF65-F5344CB8AC3E}">
        <p14:creationId xmlns:p14="http://schemas.microsoft.com/office/powerpoint/2010/main" val="4063999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I" dirty="0"/>
          </a:p>
        </p:txBody>
      </p:sp>
      <p:sp>
        <p:nvSpPr>
          <p:cNvPr id="4" name="Slide Number Placeholder 3"/>
          <p:cNvSpPr>
            <a:spLocks noGrp="1"/>
          </p:cNvSpPr>
          <p:nvPr>
            <p:ph type="sldNum" sz="quarter" idx="5"/>
          </p:nvPr>
        </p:nvSpPr>
        <p:spPr/>
        <p:txBody>
          <a:bodyPr/>
          <a:lstStyle/>
          <a:p>
            <a:fld id="{A948285D-D97D-426F-99D1-2F95E4205D95}" type="slidenum">
              <a:rPr lang="en-AI" smtClean="0"/>
              <a:t>4</a:t>
            </a:fld>
            <a:endParaRPr lang="en-AI"/>
          </a:p>
        </p:txBody>
      </p:sp>
    </p:spTree>
    <p:extLst>
      <p:ext uri="{BB962C8B-B14F-4D97-AF65-F5344CB8AC3E}">
        <p14:creationId xmlns:p14="http://schemas.microsoft.com/office/powerpoint/2010/main" val="10092041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6/21/2026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1829926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5705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6/21/2026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6527991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6/21/2026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64366058"/>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6/21/2026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49345878"/>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5372658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024742098"/>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1469463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6/21/2026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72565767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6/21/2026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2701599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7972841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394689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9544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6/21/2026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6719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56333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588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66637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47340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31326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85813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40094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00669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42184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994125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143782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91031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221722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00235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915918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952323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53202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219935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037791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6/21/2026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27054390"/>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6/21/2026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40180409"/>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6/21/2026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39121996"/>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6/21/2026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974010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6/21/2026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7316119"/>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6/21/2026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521113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6/21/2026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98394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6/21/2026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41545496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6/21/2026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2639329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6/21/2026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67171955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6/21/2026</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20979540"/>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7086196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6/21/2026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22532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6/21/2026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10057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6/21/2026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37502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6/21/2026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1419085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6/21/2026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83242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6508888"/>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0957035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6/21/2026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0207034"/>
      </p:ext>
    </p:extLst>
  </p:cSld>
  <p:clrMap bg1="lt1" tx1="dk1" bg2="lt2" tx2="dk2" accent1="accent1" accent2="accent2" accent3="accent3" accent4="accent4" accent5="accent5" accent6="accent6" hlink="hlink" folHlink="folHlink"/>
  <p:sldLayoutIdLst>
    <p:sldLayoutId id="2147483803" r:id="rId1"/>
    <p:sldLayoutId id="2147483802" r:id="rId2"/>
    <p:sldLayoutId id="2147483804"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 id="2147483778" r:id="rId29"/>
    <p:sldLayoutId id="2147483779" r:id="rId30"/>
    <p:sldLayoutId id="2147483780" r:id="rId31"/>
    <p:sldLayoutId id="2147483781" r:id="rId32"/>
    <p:sldLayoutId id="2147483782" r:id="rId33"/>
    <p:sldLayoutId id="2147483783" r:id="rId34"/>
    <p:sldLayoutId id="2147483784" r:id="rId35"/>
    <p:sldLayoutId id="2147483785" r:id="rId36"/>
    <p:sldLayoutId id="2147483786" r:id="rId37"/>
    <p:sldLayoutId id="2147483787" r:id="rId38"/>
    <p:sldLayoutId id="2147483788" r:id="rId39"/>
    <p:sldLayoutId id="2147483789" r:id="rId40"/>
    <p:sldLayoutId id="2147483790" r:id="rId41"/>
    <p:sldLayoutId id="2147483791" r:id="rId42"/>
    <p:sldLayoutId id="2147483792" r:id="rId43"/>
    <p:sldLayoutId id="2147483793" r:id="rId44"/>
    <p:sldLayoutId id="2147483794" r:id="rId45"/>
    <p:sldLayoutId id="2147483795" r:id="rId46"/>
    <p:sldLayoutId id="2147483796" r:id="rId47"/>
    <p:sldLayoutId id="2147483797" r:id="rId48"/>
    <p:sldLayoutId id="2147483798" r:id="rId49"/>
    <p:sldLayoutId id="2147483799" r:id="rId50"/>
    <p:sldLayoutId id="2147483800" r:id="rId51"/>
    <p:sldLayoutId id="2147483801"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image" Target="../media/image10.png"/><Relationship Id="rId1" Type="http://schemas.openxmlformats.org/officeDocument/2006/relationships/slideLayout" Target="../slideLayouts/slideLayout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8" Type="http://schemas.openxmlformats.org/officeDocument/2006/relationships/hyperlink" Target="https://www.wcupa.edu/coral/tuckmanStagesGroupDelvelopment.aspx" TargetMode="External"/><Relationship Id="rId3" Type="http://schemas.openxmlformats.org/officeDocument/2006/relationships/hyperlink" Target="https://infed.org/dir/welcome/bruce-w-tuckman-forming-storming-norming-and-performing-in-groups/" TargetMode="External"/><Relationship Id="rId7" Type="http://schemas.openxmlformats.org/officeDocument/2006/relationships/hyperlink" Target="https://rebelsguidetopm.com/advantages-and-disadvantages-of-teamwork/" TargetMode="External"/><Relationship Id="rId2" Type="http://schemas.openxmlformats.org/officeDocument/2006/relationships/hyperlink" Target="https://www.hdft.nhs.uk/services/multidisciplinary-team-mdt/" TargetMode="External"/><Relationship Id="rId1" Type="http://schemas.openxmlformats.org/officeDocument/2006/relationships/slideLayout" Target="../slideLayouts/slideLayout2.xml"/><Relationship Id="rId6" Type="http://schemas.openxmlformats.org/officeDocument/2006/relationships/hyperlink" Target="https://www.nmc.org.uk/globalassets/sitedocuments/nmc-publications/nmc-code.pdf" TargetMode="External"/><Relationship Id="rId5" Type="http://schemas.openxmlformats.org/officeDocument/2006/relationships/hyperlink" Target="https://digital.nhs.uk/data-and-information/information-governance/guidance/information-sharing-in-multidisciplinary-teams" TargetMode="External"/><Relationship Id="rId4" Type="http://schemas.openxmlformats.org/officeDocument/2006/relationships/hyperlink" Target="https://www.monash.edu/business/marketing/marketing-dictionary/t/team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F8CE0-78A6-B3A9-CF9E-9FA28751B456}"/>
              </a:ext>
            </a:extLst>
          </p:cNvPr>
          <p:cNvSpPr>
            <a:spLocks noGrp="1"/>
          </p:cNvSpPr>
          <p:nvPr>
            <p:ph type="ctrTitle"/>
          </p:nvPr>
        </p:nvSpPr>
        <p:spPr>
          <a:xfrm>
            <a:off x="429768" y="411480"/>
            <a:ext cx="5330952" cy="2597938"/>
          </a:xfrm>
        </p:spPr>
        <p:txBody>
          <a:bodyPr anchor="t">
            <a:normAutofit/>
          </a:bodyPr>
          <a:lstStyle/>
          <a:p>
            <a:r>
              <a:rPr lang="en-GB" sz="4800" dirty="0">
                <a:latin typeface="Arial" panose="020B0604020202020204" pitchFamily="34" charset="0"/>
                <a:cs typeface="Arial" panose="020B0604020202020204" pitchFamily="34" charset="0"/>
              </a:rPr>
              <a:t>Working in teams (Teamwork)</a:t>
            </a:r>
            <a:endParaRPr lang="en-AI" sz="4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9DAB925-A1CD-8B96-D967-0E5104432B3C}"/>
              </a:ext>
            </a:extLst>
          </p:cNvPr>
          <p:cNvSpPr>
            <a:spLocks noGrp="1"/>
          </p:cNvSpPr>
          <p:nvPr>
            <p:ph type="subTitle" idx="1"/>
          </p:nvPr>
        </p:nvSpPr>
        <p:spPr>
          <a:xfrm>
            <a:off x="429768" y="3993266"/>
            <a:ext cx="4517136" cy="2261230"/>
          </a:xfrm>
        </p:spPr>
        <p:txBody>
          <a:bodyPr anchor="b">
            <a:normAutofit fontScale="92500" lnSpcReduction="20000"/>
          </a:bodyPr>
          <a:lstStyle/>
          <a:p>
            <a:r>
              <a:rPr lang="en-US" dirty="0">
                <a:latin typeface="Arial" panose="020B0604020202020204" pitchFamily="34" charset="0"/>
                <a:cs typeface="Arial" panose="020B0604020202020204" pitchFamily="34" charset="0"/>
              </a:rPr>
              <a:t>Name: Dornequa Fleming</a:t>
            </a:r>
          </a:p>
          <a:p>
            <a:r>
              <a:rPr lang="en-US" dirty="0">
                <a:latin typeface="Arial" panose="020B0604020202020204" pitchFamily="34" charset="0"/>
                <a:cs typeface="Arial" panose="020B0604020202020204" pitchFamily="34" charset="0"/>
              </a:rPr>
              <a:t>Student Number:2440155</a:t>
            </a:r>
          </a:p>
          <a:p>
            <a:r>
              <a:rPr lang="en-US" dirty="0">
                <a:latin typeface="Arial" panose="020B0604020202020204" pitchFamily="34" charset="0"/>
                <a:cs typeface="Arial" panose="020B0604020202020204" pitchFamily="34" charset="0"/>
              </a:rPr>
              <a:t>Module Code:4009</a:t>
            </a:r>
          </a:p>
          <a:p>
            <a:r>
              <a:rPr lang="en-US" dirty="0">
                <a:latin typeface="Arial" panose="020B0604020202020204" pitchFamily="34" charset="0"/>
                <a:cs typeface="Arial" panose="020B0604020202020204" pitchFamily="34" charset="0"/>
              </a:rPr>
              <a:t>Module Name: Professional Development within Health and Social</a:t>
            </a:r>
          </a:p>
          <a:p>
            <a:r>
              <a:rPr lang="en-US" dirty="0">
                <a:latin typeface="Arial" panose="020B0604020202020204" pitchFamily="34" charset="0"/>
                <a:cs typeface="Arial" panose="020B0604020202020204" pitchFamily="34" charset="0"/>
              </a:rPr>
              <a:t>Letuer Name: Besty Jose</a:t>
            </a:r>
            <a:endParaRPr lang="en-AI" dirty="0">
              <a:latin typeface="Arial" panose="020B0604020202020204" pitchFamily="34" charset="0"/>
              <a:cs typeface="Arial" panose="020B0604020202020204" pitchFamily="34" charset="0"/>
            </a:endParaRPr>
          </a:p>
        </p:txBody>
      </p:sp>
      <p:pic>
        <p:nvPicPr>
          <p:cNvPr id="5" name="Picture Placeholder 4" descr="Team before match">
            <a:extLst>
              <a:ext uri="{FF2B5EF4-FFF2-40B4-BE49-F238E27FC236}">
                <a16:creationId xmlns:a16="http://schemas.microsoft.com/office/drawing/2014/main" id="{FE807E4C-BA34-09FA-F4AF-0357EC52E796}"/>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0453" r="20453"/>
          <a:stretch>
            <a:fillRect/>
          </a:stretch>
        </p:blipFill>
        <p:spPr>
          <a:xfrm>
            <a:off x="6516688" y="0"/>
            <a:ext cx="5675312" cy="6858000"/>
          </a:xfrm>
        </p:spPr>
      </p:pic>
    </p:spTree>
    <p:extLst>
      <p:ext uri="{BB962C8B-B14F-4D97-AF65-F5344CB8AC3E}">
        <p14:creationId xmlns:p14="http://schemas.microsoft.com/office/powerpoint/2010/main" val="2178886169"/>
      </p:ext>
    </p:extLst>
  </p:cSld>
  <p:clrMapOvr>
    <a:masterClrMapping/>
  </p:clrMapOvr>
  <p:transition spd="slow">
    <p:wheel spokes="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8DDB-DF4C-851E-9001-02E5A62275EA}"/>
              </a:ext>
            </a:extLst>
          </p:cNvPr>
          <p:cNvSpPr>
            <a:spLocks noGrp="1"/>
          </p:cNvSpPr>
          <p:nvPr>
            <p:ph type="title"/>
          </p:nvPr>
        </p:nvSpPr>
        <p:spPr>
          <a:xfrm>
            <a:off x="4820076" y="320040"/>
            <a:ext cx="6766560" cy="932688"/>
          </a:xfrm>
        </p:spPr>
        <p:txBody>
          <a:bodyPr vert="horz" lIns="91440" tIns="45720" rIns="91440" bIns="45720" rtlCol="0" anchor="b">
            <a:normAutofit/>
          </a:bodyPr>
          <a:lstStyle/>
          <a:p>
            <a:r>
              <a:rPr lang="en-US" kern="1200" dirty="0">
                <a:latin typeface="Arial" panose="020B0604020202020204" pitchFamily="34" charset="0"/>
                <a:cs typeface="Arial" panose="020B0604020202020204" pitchFamily="34" charset="0"/>
              </a:rPr>
              <a:t>Introduction</a:t>
            </a:r>
          </a:p>
        </p:txBody>
      </p:sp>
      <p:pic>
        <p:nvPicPr>
          <p:cNvPr id="4" name="Picture Placeholder 3">
            <a:extLst>
              <a:ext uri="{FF2B5EF4-FFF2-40B4-BE49-F238E27FC236}">
                <a16:creationId xmlns:a16="http://schemas.microsoft.com/office/drawing/2014/main" id="{7D2353A0-57F6-E5E8-9093-5DD78210F33F}"/>
              </a:ext>
            </a:extLst>
          </p:cNvPr>
          <p:cNvPicPr>
            <a:picLocks noGrp="1" noChangeAspect="1"/>
          </p:cNvPicPr>
          <p:nvPr>
            <p:ph type="pic" sz="quarter" idx="15"/>
          </p:nvPr>
        </p:nvPicPr>
        <p:blipFill>
          <a:blip r:embed="rId2"/>
          <a:srcRect l="28392" r="28392"/>
          <a:stretch/>
        </p:blipFill>
        <p:spPr>
          <a:xfrm>
            <a:off x="0" y="0"/>
            <a:ext cx="4316170" cy="6658708"/>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3">
              <a:alphaModFix amt="60000"/>
            </a:blip>
            <a:srcRect/>
            <a:stretch>
              <a:fillRect/>
            </a:stretch>
          </a:blipFill>
        </p:spPr>
      </p:pic>
      <p:graphicFrame>
        <p:nvGraphicFramePr>
          <p:cNvPr id="15" name="Content Placeholder 2">
            <a:extLst>
              <a:ext uri="{FF2B5EF4-FFF2-40B4-BE49-F238E27FC236}">
                <a16:creationId xmlns:a16="http://schemas.microsoft.com/office/drawing/2014/main" id="{0E9DC486-CAFE-16F2-683B-774770C68B17}"/>
              </a:ext>
            </a:extLst>
          </p:cNvPr>
          <p:cNvGraphicFramePr>
            <a:graphicFrameLocks noGrp="1"/>
          </p:cNvGraphicFramePr>
          <p:nvPr>
            <p:ph sz="quarter" idx="14"/>
            <p:extLst>
              <p:ext uri="{D42A27DB-BD31-4B8C-83A1-F6EECF244321}">
                <p14:modId xmlns:p14="http://schemas.microsoft.com/office/powerpoint/2010/main" val="4099677101"/>
              </p:ext>
            </p:extLst>
          </p:nvPr>
        </p:nvGraphicFramePr>
        <p:xfrm>
          <a:off x="4820076" y="1380744"/>
          <a:ext cx="6766560" cy="49834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216651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keys">
            <a:extLst>
              <a:ext uri="{FF2B5EF4-FFF2-40B4-BE49-F238E27FC236}">
                <a16:creationId xmlns:a16="http://schemas.microsoft.com/office/drawing/2014/main" id="{0CA6E4DE-A8D8-3346-4857-F148BDA95BCA}"/>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2E0B7C-26B6-394E-C3C2-3F187DCB9CBB}"/>
              </a:ext>
            </a:extLst>
          </p:cNvPr>
          <p:cNvSpPr>
            <a:spLocks noGrp="1"/>
          </p:cNvSpPr>
          <p:nvPr>
            <p:ph type="title"/>
          </p:nvPr>
        </p:nvSpPr>
        <p:spPr>
          <a:xfrm>
            <a:off x="7531610" y="868680"/>
            <a:ext cx="3822189" cy="902970"/>
          </a:xfrm>
        </p:spPr>
        <p:txBody>
          <a:bodyPr>
            <a:normAutofit/>
          </a:bodyPr>
          <a:lstStyle/>
          <a:p>
            <a:r>
              <a:rPr lang="en-US" sz="4000" dirty="0"/>
              <a:t>Key skills</a:t>
            </a:r>
            <a:endParaRPr lang="en-AI" sz="4000" dirty="0"/>
          </a:p>
        </p:txBody>
      </p:sp>
      <p:sp>
        <p:nvSpPr>
          <p:cNvPr id="3" name="Content Placeholder 2">
            <a:extLst>
              <a:ext uri="{FF2B5EF4-FFF2-40B4-BE49-F238E27FC236}">
                <a16:creationId xmlns:a16="http://schemas.microsoft.com/office/drawing/2014/main" id="{0451F509-4006-3703-87CA-65704B6DEA61}"/>
              </a:ext>
            </a:extLst>
          </p:cNvPr>
          <p:cNvSpPr>
            <a:spLocks noGrp="1"/>
          </p:cNvSpPr>
          <p:nvPr>
            <p:ph idx="1"/>
          </p:nvPr>
        </p:nvSpPr>
        <p:spPr>
          <a:xfrm>
            <a:off x="6435090" y="2011680"/>
            <a:ext cx="4918709" cy="4481195"/>
          </a:xfrm>
        </p:spPr>
        <p:txBody>
          <a:bodyPr>
            <a:normAutofit fontScale="92500" lnSpcReduction="10000"/>
          </a:bodyPr>
          <a:lstStyle/>
          <a:p>
            <a:r>
              <a:rPr lang="en-US" sz="2000" dirty="0">
                <a:latin typeface="Arial" panose="020B0604020202020204" pitchFamily="34" charset="0"/>
                <a:cs typeface="Arial" panose="020B0604020202020204" pitchFamily="34" charset="0"/>
              </a:rPr>
              <a:t>Adult nursing is the chosen role and working in teams (teamwork) is an important skill needed when working as a nurse especially in a health industry, where nurses tends to work with different health professionals to provide safe, effective, and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Adult nurse regularly work alongside doctors, healthcare assistance , physiotherapist, pharmacies, and social workers to meet a patient’s physical, emotional, and social needs (Harrogate and District NHS Foundation Trust, no date).</a:t>
            </a:r>
          </a:p>
          <a:p>
            <a:endParaRPr lang="en-US" sz="2000" dirty="0"/>
          </a:p>
          <a:p>
            <a:endParaRPr lang="en-US" sz="2000" dirty="0"/>
          </a:p>
          <a:p>
            <a:pPr marL="0" indent="0">
              <a:buNone/>
            </a:pPr>
            <a:endParaRPr lang="en-US" sz="2000" dirty="0"/>
          </a:p>
          <a:p>
            <a:endParaRPr lang="en-AI" sz="2000" dirty="0"/>
          </a:p>
        </p:txBody>
      </p:sp>
    </p:spTree>
    <p:extLst>
      <p:ext uri="{BB962C8B-B14F-4D97-AF65-F5344CB8AC3E}">
        <p14:creationId xmlns:p14="http://schemas.microsoft.com/office/powerpoint/2010/main" val="508227699"/>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230C4-F360-3A68-3CA6-532FEE15589A}"/>
              </a:ext>
            </a:extLst>
          </p:cNvPr>
          <p:cNvSpPr>
            <a:spLocks noGrp="1"/>
          </p:cNvSpPr>
          <p:nvPr>
            <p:ph type="title"/>
          </p:nvPr>
        </p:nvSpPr>
        <p:spPr>
          <a:xfrm>
            <a:off x="429768" y="283464"/>
            <a:ext cx="10652760" cy="969264"/>
          </a:xfrm>
        </p:spPr>
        <p:txBody>
          <a:bodyPr anchor="b">
            <a:normAutofit/>
          </a:bodyPr>
          <a:lstStyle/>
          <a:p>
            <a:pPr algn="ctr"/>
            <a:r>
              <a:rPr lang="en-US" dirty="0">
                <a:latin typeface="Arial" panose="020B0604020202020204" pitchFamily="34" charset="0"/>
                <a:cs typeface="Arial" panose="020B0604020202020204" pitchFamily="34" charset="0"/>
              </a:rPr>
              <a:t>Importance of that skill</a:t>
            </a:r>
            <a:endParaRPr lang="en-AI"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37F4133C-D06D-DCEB-04F4-48DCD4471191}"/>
              </a:ext>
            </a:extLst>
          </p:cNvPr>
          <p:cNvGraphicFramePr>
            <a:graphicFrameLocks noGrp="1"/>
          </p:cNvGraphicFramePr>
          <p:nvPr>
            <p:ph idx="1"/>
            <p:extLst>
              <p:ext uri="{D42A27DB-BD31-4B8C-83A1-F6EECF244321}">
                <p14:modId xmlns:p14="http://schemas.microsoft.com/office/powerpoint/2010/main" val="3820283927"/>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E90685D-5C4A-B604-4CE4-FD7325CE1BDD}"/>
              </a:ext>
            </a:extLst>
          </p:cNvPr>
          <p:cNvSpPr txBox="1"/>
          <p:nvPr/>
        </p:nvSpPr>
        <p:spPr>
          <a:xfrm>
            <a:off x="4077325" y="6281928"/>
            <a:ext cx="4017364" cy="646331"/>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(Rebel's Guide to Project Management, no date)</a:t>
            </a: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179318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A9026-433A-8A14-4234-C6E5B88EEF36}"/>
              </a:ext>
            </a:extLst>
          </p:cNvPr>
          <p:cNvSpPr>
            <a:spLocks noGrp="1"/>
          </p:cNvSpPr>
          <p:nvPr>
            <p:ph type="title"/>
          </p:nvPr>
        </p:nvSpPr>
        <p:spPr>
          <a:xfrm>
            <a:off x="429768" y="283464"/>
            <a:ext cx="10652760" cy="969264"/>
          </a:xfrm>
        </p:spPr>
        <p:txBody>
          <a:bodyPr anchor="b">
            <a:normAutofit/>
          </a:bodyPr>
          <a:lstStyle/>
          <a:p>
            <a:pPr algn="ctr"/>
            <a:r>
              <a:rPr lang="en-US" dirty="0">
                <a:latin typeface="Arial" panose="020B0604020202020204" pitchFamily="34" charset="0"/>
                <a:cs typeface="Arial" panose="020B0604020202020204" pitchFamily="34" charset="0"/>
              </a:rPr>
              <a:t>Practical Example</a:t>
            </a:r>
            <a:endParaRPr lang="en-AI" dirty="0">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904B45A6-DE57-F4F5-AE05-53DA272A61B3}"/>
              </a:ext>
            </a:extLst>
          </p:cNvPr>
          <p:cNvGraphicFramePr>
            <a:graphicFrameLocks noGrp="1"/>
          </p:cNvGraphicFramePr>
          <p:nvPr>
            <p:ph idx="1"/>
            <p:extLst>
              <p:ext uri="{D42A27DB-BD31-4B8C-83A1-F6EECF244321}">
                <p14:modId xmlns:p14="http://schemas.microsoft.com/office/powerpoint/2010/main" val="3977346808"/>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5636427"/>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CE652-50BA-6AE6-976F-25B89F4C727D}"/>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Applying Tuckman’s Model to working in teams</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A7E6E8B-7794-2E6C-71BE-1E67A5A0EFE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Tuckman’s model is a theory develop by Bruce Tuckman (1965) that explains how teams develop and become effective over time.</a:t>
            </a:r>
          </a:p>
          <a:p>
            <a:r>
              <a:rPr lang="en-GB" dirty="0">
                <a:latin typeface="Arial" panose="020B0604020202020204" pitchFamily="34" charset="0"/>
                <a:cs typeface="Arial" panose="020B0604020202020204" pitchFamily="34" charset="0"/>
              </a:rPr>
              <a:t>Forming- Team members meet and learn.</a:t>
            </a:r>
          </a:p>
          <a:p>
            <a:r>
              <a:rPr lang="en-GB" dirty="0">
                <a:latin typeface="Arial" panose="020B0604020202020204" pitchFamily="34" charset="0"/>
                <a:cs typeface="Arial" panose="020B0604020202020204" pitchFamily="34" charset="0"/>
              </a:rPr>
              <a:t>Storming- Differences or disagreements may occur and need to be resolved.</a:t>
            </a:r>
          </a:p>
          <a:p>
            <a:r>
              <a:rPr lang="en-GB" dirty="0">
                <a:latin typeface="Arial" panose="020B0604020202020204" pitchFamily="34" charset="0"/>
                <a:cs typeface="Arial" panose="020B0604020202020204" pitchFamily="34" charset="0"/>
              </a:rPr>
              <a:t>Norming- Team members build trust and work well together.</a:t>
            </a:r>
          </a:p>
          <a:p>
            <a:r>
              <a:rPr lang="en-GB" dirty="0">
                <a:latin typeface="Arial" panose="020B0604020202020204" pitchFamily="34" charset="0"/>
                <a:cs typeface="Arial" panose="020B0604020202020204" pitchFamily="34" charset="0"/>
              </a:rPr>
              <a:t>Performing- The team works effectively to provide high-quality patient care.</a:t>
            </a:r>
          </a:p>
          <a:p>
            <a:r>
              <a:rPr lang="en-GB" dirty="0">
                <a:latin typeface="Arial" panose="020B0604020202020204" pitchFamily="34" charset="0"/>
                <a:cs typeface="Arial" panose="020B0604020202020204" pitchFamily="34" charset="0"/>
              </a:rPr>
              <a:t>Adjourning- The team reflects build trust and work well together.</a:t>
            </a:r>
          </a:p>
          <a:p>
            <a:pPr marL="0" indent="0">
              <a:buNone/>
            </a:pPr>
            <a:r>
              <a:rPr lang="en-GB" dirty="0">
                <a:latin typeface="Arial" panose="020B0604020202020204" pitchFamily="34" charset="0"/>
                <a:cs typeface="Arial" panose="020B0604020202020204" pitchFamily="34" charset="0"/>
              </a:rPr>
              <a:t>Applying to Adult Nursing</a:t>
            </a:r>
          </a:p>
          <a:p>
            <a:pPr marL="0" indent="0">
              <a:buNone/>
            </a:pPr>
            <a:r>
              <a:rPr lang="en-GB" dirty="0">
                <a:latin typeface="Arial" panose="020B0604020202020204" pitchFamily="34" charset="0"/>
                <a:cs typeface="Arial" panose="020B0604020202020204" pitchFamily="34" charset="0"/>
              </a:rPr>
              <a:t>Tuckman’s model helps nurses understand how teams develop. Effective teamwork improves communication, patient safety, and the quality of care provided to patients.</a:t>
            </a:r>
          </a:p>
          <a:p>
            <a:pPr marL="0" indent="0">
              <a:buNone/>
            </a:pPr>
            <a:r>
              <a:rPr lang="en-US" dirty="0">
                <a:latin typeface="Arial" panose="020B0604020202020204" pitchFamily="34" charset="0"/>
                <a:cs typeface="Arial" panose="020B0604020202020204" pitchFamily="34" charset="0"/>
              </a:rPr>
              <a:t>(West Chester University, 2024; Infed.org,2025; Nursing and Midwifery Council, 2018).</a:t>
            </a: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389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FE206-AD8D-28C8-79E8-873C39B51C3E}"/>
              </a:ext>
            </a:extLst>
          </p:cNvPr>
          <p:cNvSpPr>
            <a:spLocks noGrp="1"/>
          </p:cNvSpPr>
          <p:nvPr>
            <p:ph type="title"/>
          </p:nvPr>
        </p:nvSpPr>
        <p:spPr>
          <a:xfrm>
            <a:off x="429768" y="429768"/>
            <a:ext cx="10890374" cy="1627632"/>
          </a:xfrm>
        </p:spPr>
        <p:txBody>
          <a:bodyPr anchor="t">
            <a:normAutofit/>
          </a:bodyPr>
          <a:lstStyle/>
          <a:p>
            <a:r>
              <a:rPr lang="en-US" dirty="0">
                <a:latin typeface="Arial" panose="020B0604020202020204" pitchFamily="34" charset="0"/>
                <a:cs typeface="Arial" panose="020B0604020202020204" pitchFamily="34" charset="0"/>
              </a:rPr>
              <a:t>Reflection </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1FCDF4C-C2E8-0D37-2CCE-8BFAF11AE6B4}"/>
              </a:ext>
            </a:extLst>
          </p:cNvPr>
          <p:cNvSpPr>
            <a:spLocks noGrp="1"/>
          </p:cNvSpPr>
          <p:nvPr>
            <p:ph sz="quarter" idx="13"/>
          </p:nvPr>
        </p:nvSpPr>
        <p:spPr>
          <a:xfrm>
            <a:off x="650813" y="2057400"/>
            <a:ext cx="10890374" cy="4370832"/>
          </a:xfrm>
        </p:spPr>
        <p:txBody>
          <a:bodyPr>
            <a:normAutofit/>
          </a:bodyPr>
          <a:lstStyle/>
          <a:p>
            <a:pPr marL="0" indent="0">
              <a:lnSpc>
                <a:spcPct val="110000"/>
              </a:lnSpc>
              <a:buNone/>
            </a:pPr>
            <a:endParaRPr lang="en-US" sz="1300" dirty="0"/>
          </a:p>
          <a:p>
            <a:pPr marL="0" indent="0">
              <a:lnSpc>
                <a:spcPct val="110000"/>
              </a:lnSpc>
              <a:buNone/>
            </a:pPr>
            <a:r>
              <a:rPr lang="en-US" dirty="0">
                <a:latin typeface="Arial" panose="020B0604020202020204" pitchFamily="34" charset="0"/>
                <a:cs typeface="Arial" panose="020B0604020202020204" pitchFamily="34" charset="0"/>
              </a:rPr>
              <a:t>Working in a team has taught me the importance of communication, cooperation, and respect for other’s ideas. I learned that teamwork helps people achieve goals more effectively because responsibilities are shared among members. During group activities, I developed better listening and problem-solving skills by working with people who had different opinions and experience.</a:t>
            </a:r>
          </a:p>
          <a:p>
            <a:pPr marL="0" indent="0">
              <a:lnSpc>
                <a:spcPct val="110000"/>
              </a:lnSpc>
              <a:buNone/>
            </a:pPr>
            <a:r>
              <a:rPr lang="en-US" dirty="0">
                <a:latin typeface="Arial" panose="020B0604020202020204" pitchFamily="34" charset="0"/>
                <a:cs typeface="Arial" panose="020B0604020202020204" pitchFamily="34" charset="0"/>
              </a:rPr>
              <a:t>I also realized that teamwork can sometimes be challenging due to misunderstandings or different working styles. However, these challenges helped me improve my patience, adaptability, and conflict-resolution skills.</a:t>
            </a:r>
          </a:p>
          <a:p>
            <a:pPr marL="0" indent="0">
              <a:lnSpc>
                <a:spcPct val="110000"/>
              </a:lnSpc>
              <a:buNone/>
            </a:pPr>
            <a:r>
              <a:rPr lang="en-US" dirty="0">
                <a:latin typeface="Arial" panose="020B0604020202020204" pitchFamily="34" charset="0"/>
                <a:cs typeface="Arial" panose="020B0604020202020204" pitchFamily="34" charset="0"/>
              </a:rPr>
              <a:t> As I look at working in teams as an adult nurse it is an essential skill needed when working with many professionals in different fields, where you work closely with doctors, healthcare assistance, physiotherapist and other professionals who provide safe and effective patient care. Reflecting on teamwork has helped me understand the value od supporting others and understanding the value of supporting others and contributing positively to a team environment.</a:t>
            </a:r>
          </a:p>
          <a:p>
            <a:pPr marL="0" indent="0">
              <a:lnSpc>
                <a:spcPct val="110000"/>
              </a:lnSpc>
              <a:buNone/>
            </a:pPr>
            <a:endParaRPr lang="en-AI" sz="1300" dirty="0"/>
          </a:p>
        </p:txBody>
      </p:sp>
    </p:spTree>
    <p:extLst>
      <p:ext uri="{BB962C8B-B14F-4D97-AF65-F5344CB8AC3E}">
        <p14:creationId xmlns:p14="http://schemas.microsoft.com/office/powerpoint/2010/main" val="20996560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774D-C543-AE2B-9FC0-B0F4770ABA32}"/>
              </a:ext>
            </a:extLst>
          </p:cNvPr>
          <p:cNvSpPr>
            <a:spLocks noGrp="1"/>
          </p:cNvSpPr>
          <p:nvPr>
            <p:ph type="title"/>
          </p:nvPr>
        </p:nvSpPr>
        <p:spPr>
          <a:xfrm>
            <a:off x="7196328" y="601755"/>
            <a:ext cx="4389120" cy="1527048"/>
          </a:xfrm>
        </p:spPr>
        <p:txBody>
          <a:bodyPr anchor="b">
            <a:normAutofit/>
          </a:bodyPr>
          <a:lstStyle/>
          <a:p>
            <a:r>
              <a:rPr lang="en-US" dirty="0">
                <a:latin typeface="Arial" panose="020B0604020202020204" pitchFamily="34" charset="0"/>
                <a:cs typeface="Arial" panose="020B0604020202020204" pitchFamily="34" charset="0"/>
              </a:rPr>
              <a:t>Conclusion</a:t>
            </a:r>
            <a:endParaRPr lang="en-AI" dirty="0">
              <a:latin typeface="Arial" panose="020B0604020202020204" pitchFamily="34" charset="0"/>
              <a:cs typeface="Arial" panose="020B0604020202020204" pitchFamily="34" charset="0"/>
            </a:endParaRPr>
          </a:p>
        </p:txBody>
      </p:sp>
      <p:pic>
        <p:nvPicPr>
          <p:cNvPr id="5" name="Picture 4" descr="Person holding a puzzle piece">
            <a:extLst>
              <a:ext uri="{FF2B5EF4-FFF2-40B4-BE49-F238E27FC236}">
                <a16:creationId xmlns:a16="http://schemas.microsoft.com/office/drawing/2014/main" id="{51C498C2-E6CB-A259-BBAB-F990D0BF08E1}"/>
              </a:ext>
            </a:extLst>
          </p:cNvPr>
          <p:cNvPicPr>
            <a:picLocks noChangeAspect="1"/>
          </p:cNvPicPr>
          <p:nvPr/>
        </p:nvPicPr>
        <p:blipFill>
          <a:blip r:embed="rId2"/>
          <a:srcRect l="15331" r="15005" b="-1"/>
          <a:stretch>
            <a:fillRect/>
          </a:stretch>
        </p:blipFill>
        <p:spPr>
          <a:xfrm>
            <a:off x="20" y="1"/>
            <a:ext cx="659128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noFill/>
        </p:spPr>
      </p:pic>
      <p:sp>
        <p:nvSpPr>
          <p:cNvPr id="3" name="Content Placeholder 2">
            <a:extLst>
              <a:ext uri="{FF2B5EF4-FFF2-40B4-BE49-F238E27FC236}">
                <a16:creationId xmlns:a16="http://schemas.microsoft.com/office/drawing/2014/main" id="{FE165442-C539-2164-EF37-611D5180FDDD}"/>
              </a:ext>
            </a:extLst>
          </p:cNvPr>
          <p:cNvSpPr>
            <a:spLocks noGrp="1"/>
          </p:cNvSpPr>
          <p:nvPr>
            <p:ph sz="quarter" idx="14"/>
          </p:nvPr>
        </p:nvSpPr>
        <p:spPr>
          <a:xfrm>
            <a:off x="7196328" y="2276856"/>
            <a:ext cx="4389120" cy="4041648"/>
          </a:xfrm>
        </p:spPr>
        <p:txBody>
          <a:bodyPr>
            <a:normAutofit/>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In conclusion, teamwork is important because it promotes creativity, improves productivity, strengthens communication, and helps people achieve common goals successfully. </a:t>
            </a: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56626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C1F6B-7D36-94FB-B3FD-2F8070A41865}"/>
              </a:ext>
            </a:extLst>
          </p:cNvPr>
          <p:cNvSpPr>
            <a:spLocks noGrp="1"/>
          </p:cNvSpPr>
          <p:nvPr>
            <p:ph type="title"/>
          </p:nvPr>
        </p:nvSpPr>
        <p:spPr>
          <a:xfrm>
            <a:off x="429768" y="283464"/>
            <a:ext cx="10652760" cy="810818"/>
          </a:xfrm>
        </p:spPr>
        <p:txBody>
          <a:bodyPr/>
          <a:lstStyle/>
          <a:p>
            <a:r>
              <a:rPr lang="en-US" dirty="0">
                <a:latin typeface="Arial" panose="020B0604020202020204" pitchFamily="34" charset="0"/>
                <a:cs typeface="Arial" panose="020B0604020202020204" pitchFamily="34" charset="0"/>
              </a:rPr>
              <a:t>References </a:t>
            </a:r>
            <a:endParaRPr lang="en-AI"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8CD02D-C396-5129-3F7B-BE0E42777E85}"/>
              </a:ext>
            </a:extLst>
          </p:cNvPr>
          <p:cNvSpPr>
            <a:spLocks noGrp="1"/>
          </p:cNvSpPr>
          <p:nvPr>
            <p:ph idx="1"/>
          </p:nvPr>
        </p:nvSpPr>
        <p:spPr>
          <a:xfrm>
            <a:off x="429768" y="1199213"/>
            <a:ext cx="10652760" cy="5531371"/>
          </a:xfrm>
        </p:spPr>
        <p:txBody>
          <a:bodyPr>
            <a:normAutofit fontScale="85000" lnSpcReduction="10000"/>
          </a:bodyPr>
          <a:lstStyle/>
          <a:p>
            <a:r>
              <a:rPr lang="en-US" dirty="0"/>
              <a:t>Harrogate and District NHS Foundation Trust (HDFT), (no date). Multidisciplinary team (MDT). Available at: </a:t>
            </a:r>
            <a:r>
              <a:rPr lang="en-US" u="sng" dirty="0">
                <a:hlinkClick r:id="rId2"/>
              </a:rPr>
              <a:t>https://www.hdft.nhs.uk/services/multidisciplinary-team-mdt/</a:t>
            </a:r>
            <a:r>
              <a:rPr lang="en-US" dirty="0"/>
              <a:t>  (Accessed: 19</a:t>
            </a:r>
            <a:r>
              <a:rPr lang="en-US" baseline="30000" dirty="0"/>
              <a:t>th</a:t>
            </a:r>
            <a:r>
              <a:rPr lang="en-US" dirty="0"/>
              <a:t> June 2026).</a:t>
            </a:r>
            <a:endParaRPr lang="en-AI" dirty="0"/>
          </a:p>
          <a:p>
            <a:r>
              <a:rPr lang="en-US" dirty="0"/>
              <a:t>Infed.org, (2025). Bruce W. Tuckman: Forming, storming, norming and performing in groups. Available at: </a:t>
            </a:r>
            <a:r>
              <a:rPr lang="en-US" u="sng" dirty="0">
                <a:hlinkClick r:id="rId3"/>
              </a:rPr>
              <a:t>https://infed.org/dir/welcome/bruce-w-tuckman-forming-storming-norming-and-performing-in-groups/</a:t>
            </a:r>
            <a:r>
              <a:rPr lang="en-US" dirty="0"/>
              <a:t>  (Accessed: 19</a:t>
            </a:r>
            <a:r>
              <a:rPr lang="en-US" baseline="30000" dirty="0"/>
              <a:t>th</a:t>
            </a:r>
            <a:r>
              <a:rPr lang="en-US" dirty="0"/>
              <a:t> June 2026).</a:t>
            </a:r>
            <a:endParaRPr lang="en-AI" dirty="0"/>
          </a:p>
          <a:p>
            <a:r>
              <a:rPr lang="en-GB" dirty="0"/>
              <a:t>Monash University (2023) Teamwork. Available at: </a:t>
            </a:r>
            <a:r>
              <a:rPr lang="en-GB" u="sng" dirty="0">
                <a:hlinkClick r:id="rId4"/>
              </a:rPr>
              <a:t>https://www.monash.edu/business/marketing/marketing-dictionary/t/teamwork</a:t>
            </a:r>
            <a:r>
              <a:rPr lang="en-GB" dirty="0"/>
              <a:t> (Accessed: 23</a:t>
            </a:r>
            <a:r>
              <a:rPr lang="en-GB" baseline="30000" dirty="0"/>
              <a:t>rd</a:t>
            </a:r>
            <a:r>
              <a:rPr lang="en-GB" dirty="0"/>
              <a:t> May 2026). </a:t>
            </a:r>
            <a:endParaRPr lang="en-AI" dirty="0"/>
          </a:p>
          <a:p>
            <a:r>
              <a:rPr lang="en-US" dirty="0"/>
              <a:t> NHS Digital, (2026). Information sharing in multidisciplinary teams. Available at: </a:t>
            </a:r>
            <a:r>
              <a:rPr lang="en-US" u="sng" dirty="0">
                <a:hlinkClick r:id="rId5"/>
              </a:rPr>
              <a:t>https://digital.nhs.uk/data-and-information/information-governance/guidance/information-sharing-in-multidisciplinary-teams</a:t>
            </a:r>
            <a:r>
              <a:rPr lang="en-US" dirty="0"/>
              <a:t> (Accessed: 19</a:t>
            </a:r>
            <a:r>
              <a:rPr lang="en-US" baseline="30000" dirty="0"/>
              <a:t>th</a:t>
            </a:r>
            <a:r>
              <a:rPr lang="en-US" dirty="0"/>
              <a:t> June 2026).</a:t>
            </a:r>
            <a:endParaRPr lang="en-AI" dirty="0"/>
          </a:p>
          <a:p>
            <a:r>
              <a:rPr lang="en-US" dirty="0"/>
              <a:t>Nursing and Midwifery Council (NMC), (2018). The Code: Professional standards of practice and behavior for nurses, midwives and nursing associates. Available at: </a:t>
            </a:r>
            <a:r>
              <a:rPr lang="en-US" u="sng" dirty="0">
                <a:hlinkClick r:id="rId6"/>
              </a:rPr>
              <a:t>https://www.nmc.org.uk/globalassets/sitedocuments/nmc-publications/nmc-code.pdf</a:t>
            </a:r>
            <a:r>
              <a:rPr lang="en-US" dirty="0"/>
              <a:t>  (Accessed: 19</a:t>
            </a:r>
            <a:r>
              <a:rPr lang="en-US" baseline="30000" dirty="0"/>
              <a:t>th</a:t>
            </a:r>
            <a:r>
              <a:rPr lang="en-US" dirty="0"/>
              <a:t>  June 2026).</a:t>
            </a:r>
            <a:endParaRPr lang="en-AI" dirty="0"/>
          </a:p>
          <a:p>
            <a:r>
              <a:rPr lang="en-US" dirty="0"/>
              <a:t>Rebel's Guide to Project Management, (no date). 14 Advantages and Disadvantages of Teamwork: A Practical Guide with Real Examples. Available at: </a:t>
            </a:r>
            <a:r>
              <a:rPr lang="en-US" u="sng" dirty="0">
                <a:hlinkClick r:id="rId7"/>
              </a:rPr>
              <a:t>https://rebelsguidetopm.com/advantages-and-disadvantages-of-teamwork/</a:t>
            </a:r>
            <a:r>
              <a:rPr lang="en-US" dirty="0"/>
              <a:t>  (Accessed: 19</a:t>
            </a:r>
            <a:r>
              <a:rPr lang="en-US" baseline="30000" dirty="0"/>
              <a:t>th</a:t>
            </a:r>
            <a:r>
              <a:rPr lang="en-US" dirty="0"/>
              <a:t> June 2026). </a:t>
            </a:r>
            <a:endParaRPr lang="en-AI" dirty="0"/>
          </a:p>
          <a:p>
            <a:r>
              <a:rPr lang="en-US" dirty="0"/>
              <a:t>West Chester University, (2024). Tuckman’s stages of group development. Available at: </a:t>
            </a:r>
            <a:r>
              <a:rPr lang="en-US" u="sng" dirty="0">
                <a:hlinkClick r:id="rId8"/>
              </a:rPr>
              <a:t>https://www.wcupa.edu/coral/tuckmanStagesGroupDelvelopment.aspx</a:t>
            </a:r>
            <a:r>
              <a:rPr lang="en-US" dirty="0"/>
              <a:t>  (Accessed: 19</a:t>
            </a:r>
            <a:r>
              <a:rPr lang="en-US" baseline="30000" dirty="0"/>
              <a:t>th</a:t>
            </a:r>
            <a:r>
              <a:rPr lang="en-US" dirty="0"/>
              <a:t> June).</a:t>
            </a:r>
            <a:endParaRPr lang="en-AI" dirty="0"/>
          </a:p>
          <a:p>
            <a:pPr marL="0" indent="0">
              <a:buNone/>
            </a:pPr>
            <a:endParaRPr lang="en-AI"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65625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20374</TotalTime>
  <Words>1133</Words>
  <Application>Microsoft Office PowerPoint</Application>
  <PresentationFormat>Widescreen</PresentationFormat>
  <Paragraphs>72</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Neue Haas Grotesk Text Pro</vt:lpstr>
      <vt:lpstr>Oasis</vt:lpstr>
      <vt:lpstr>Working in teams (Teamwork)</vt:lpstr>
      <vt:lpstr>Introduction</vt:lpstr>
      <vt:lpstr>Key skills</vt:lpstr>
      <vt:lpstr>Importance of that skill</vt:lpstr>
      <vt:lpstr>Practical Example</vt:lpstr>
      <vt:lpstr>Applying Tuckman’s Model to working in teams</vt:lpstr>
      <vt:lpstr>Reflection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Dornequa Fleming</dc:creator>
  <cp:lastModifiedBy>Dornequa Fleming</cp:lastModifiedBy>
  <cp:revision>1</cp:revision>
  <dcterms:created xsi:type="dcterms:W3CDTF">2026-05-19T14:17:44Z</dcterms:created>
  <dcterms:modified xsi:type="dcterms:W3CDTF">2026-06-21T22:57:36Z</dcterms:modified>
</cp:coreProperties>
</file>