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9" r:id="rId3"/>
    <p:sldId id="257" r:id="rId4"/>
    <p:sldId id="278" r:id="rId5"/>
    <p:sldId id="259" r:id="rId6"/>
    <p:sldId id="260" r:id="rId7"/>
    <p:sldId id="261" r:id="rId8"/>
    <p:sldId id="262" r:id="rId9"/>
    <p:sldId id="263" r:id="rId10"/>
    <p:sldId id="264" r:id="rId11"/>
    <p:sldId id="266" r:id="rId12"/>
    <p:sldId id="265" r:id="rId13"/>
    <p:sldId id="267" r:id="rId14"/>
    <p:sldId id="268" r:id="rId15"/>
    <p:sldId id="269" r:id="rId16"/>
    <p:sldId id="270" r:id="rId17"/>
    <p:sldId id="271" r:id="rId18"/>
    <p:sldId id="272" r:id="rId19"/>
    <p:sldId id="274" r:id="rId20"/>
    <p:sldId id="273" r:id="rId21"/>
    <p:sldId id="275" r:id="rId22"/>
    <p:sldId id="280" r:id="rId23"/>
    <p:sldId id="281"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9" d="100"/>
          <a:sy n="69" d="100"/>
        </p:scale>
        <p:origin x="1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r>
              <a:rPr lang="en-GB" altLang="en-US" dirty="0">
                <a:solidFill>
                  <a:schemeClr val="accent2"/>
                </a:solidFill>
              </a:rPr>
              <a:t>Week 6 Session 2</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a:t>To understand </a:t>
            </a:r>
            <a:r>
              <a:rPr lang="en-GB" sz="2000" dirty="0"/>
              <a:t>the process of communication.</a:t>
            </a:r>
          </a:p>
          <a:p>
            <a:pPr marL="0" indent="0">
              <a:buNone/>
            </a:pPr>
            <a:endParaRPr lang="en-GB" sz="2000" dirty="0"/>
          </a:p>
          <a:p>
            <a:r>
              <a:rPr lang="en-GB" sz="2000" dirty="0"/>
              <a:t>To determine what is advertising and critically analyse different advertising media.</a:t>
            </a:r>
          </a:p>
          <a:p>
            <a:endParaRPr lang="en-GB" sz="2000" dirty="0"/>
          </a:p>
          <a:p>
            <a:r>
              <a:rPr lang="en-GB" sz="2000" dirty="0"/>
              <a:t>To gain an understanding of  the different promotions such as: sales promotion, public relations, direct marketing, and digital marketing.</a:t>
            </a:r>
          </a:p>
          <a:p>
            <a:pPr marL="0" indent="0">
              <a:buNone/>
            </a:pPr>
            <a:endParaRPr lang="en-GB" sz="2000" dirty="0"/>
          </a:p>
          <a:p>
            <a:r>
              <a:rPr lang="en-GB" sz="2000" dirty="0"/>
              <a:t>To understand the concept of Integrated 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987095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340768"/>
            <a:ext cx="4248472" cy="3821714"/>
          </a:xfrm>
        </p:spPr>
      </p:pic>
    </p:spTree>
    <p:extLst>
      <p:ext uri="{BB962C8B-B14F-4D97-AF65-F5344CB8AC3E}">
        <p14:creationId xmlns:p14="http://schemas.microsoft.com/office/powerpoint/2010/main" val="67199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7810"/>
            <a:ext cx="8229600" cy="4310742"/>
          </a:xfrm>
        </p:spPr>
      </p:pic>
    </p:spTree>
    <p:extLst>
      <p:ext uri="{BB962C8B-B14F-4D97-AF65-F5344CB8AC3E}">
        <p14:creationId xmlns:p14="http://schemas.microsoft.com/office/powerpoint/2010/main" val="28012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one of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dirty="0"/>
              <a:t>In this lecture we have discussed the process of communication.</a:t>
            </a:r>
          </a:p>
          <a:p>
            <a:pPr marL="0" indent="0">
              <a:buNone/>
            </a:pPr>
            <a:endParaRPr lang="en-GB" sz="2000" dirty="0"/>
          </a:p>
          <a:p>
            <a:r>
              <a:rPr lang="en-GB" sz="2000" dirty="0"/>
              <a:t>We have determined what is advertising and critically analysed different advertising media.</a:t>
            </a:r>
          </a:p>
          <a:p>
            <a:endParaRPr lang="en-GB" sz="2000" dirty="0"/>
          </a:p>
          <a:p>
            <a:r>
              <a:rPr lang="en-GB" sz="2000" dirty="0"/>
              <a:t>We have discussed different promotions such as: sales promotion, public relations, direct marketing, and digital marketing.</a:t>
            </a:r>
          </a:p>
          <a:p>
            <a:pPr marL="0" indent="0">
              <a:buNone/>
            </a:pPr>
            <a:endParaRPr lang="en-GB" sz="2000" dirty="0"/>
          </a:p>
          <a:p>
            <a:r>
              <a:rPr lang="en-GB" sz="2000" dirty="0"/>
              <a:t>We have </a:t>
            </a:r>
            <a:r>
              <a:rPr lang="en-GB" sz="2000"/>
              <a:t>focused on Integrated </a:t>
            </a:r>
            <a:r>
              <a:rPr lang="en-GB" sz="2000" dirty="0"/>
              <a:t>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9333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E6FD-1163-1416-2AEE-478953A898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37DEE4B-7D95-F758-C49C-937AC6766960}"/>
              </a:ext>
            </a:extLst>
          </p:cNvPr>
          <p:cNvSpPr>
            <a:spLocks noGrp="1"/>
          </p:cNvSpPr>
          <p:nvPr>
            <p:ph idx="1"/>
          </p:nvPr>
        </p:nvSpPr>
        <p:spPr/>
        <p:txBody>
          <a:bodyPr/>
          <a:lstStyle/>
          <a:p>
            <a:pPr marL="457200" indent="-457200">
              <a:lnSpc>
                <a:spcPct val="200000"/>
              </a:lnSpc>
            </a:pPr>
            <a:r>
              <a:rPr lang="en-GB" sz="1600" dirty="0">
                <a:effectLst/>
                <a:latin typeface="Times New Roman" panose="02020603050405020304" pitchFamily="18" charset="0"/>
              </a:rPr>
              <a:t>“Integrated Marketing Communication Process :Key Steps Explained.” </a:t>
            </a:r>
            <a:r>
              <a:rPr lang="en-GB" sz="1600" i="1" dirty="0" err="1">
                <a:effectLst/>
                <a:latin typeface="Times New Roman" panose="02020603050405020304" pitchFamily="18" charset="0"/>
              </a:rPr>
              <a:t>HitechNectar</a:t>
            </a:r>
            <a:r>
              <a:rPr lang="en-GB" sz="1600" dirty="0">
                <a:effectLst/>
                <a:latin typeface="Times New Roman" panose="02020603050405020304" pitchFamily="18" charset="0"/>
              </a:rPr>
              <a:t>, www.hitechnectar.com/blogs/integrated-marketing-communication-process/#:~:text=There%20are%20a%20few%20primary. Accessed 31 Aug. 2023.</a:t>
            </a:r>
          </a:p>
          <a:p>
            <a:pPr marL="457200" indent="-457200">
              <a:lnSpc>
                <a:spcPct val="200000"/>
              </a:lnSpc>
            </a:pPr>
            <a:r>
              <a:rPr lang="en-GB" sz="1600" dirty="0">
                <a:effectLst/>
                <a:latin typeface="Times New Roman" panose="02020603050405020304" pitchFamily="18" charset="0"/>
              </a:rPr>
              <a:t>Kotler, Philip, and Kevin Lane Keller. </a:t>
            </a:r>
            <a:r>
              <a:rPr lang="en-GB" sz="1600" i="1" dirty="0">
                <a:effectLst/>
                <a:latin typeface="Times New Roman" panose="02020603050405020304" pitchFamily="18" charset="0"/>
              </a:rPr>
              <a:t>Marketing Management</a:t>
            </a:r>
            <a:r>
              <a:rPr lang="en-GB" sz="1600" dirty="0">
                <a:effectLst/>
                <a:latin typeface="Times New Roman" panose="02020603050405020304" pitchFamily="18" charset="0"/>
              </a:rPr>
              <a:t>. 15th ed., Boston, Pearson, 2016.</a:t>
            </a:r>
          </a:p>
          <a:p>
            <a:pPr marL="457200" indent="-457200">
              <a:lnSpc>
                <a:spcPct val="200000"/>
              </a:lnSpc>
            </a:pPr>
            <a:r>
              <a:rPr lang="en-GB" sz="1600" dirty="0">
                <a:effectLst/>
                <a:latin typeface="Times New Roman" panose="02020603050405020304" pitchFamily="18" charset="0"/>
              </a:rPr>
              <a:t>SRJ Marketing Communications. “6 Steps in the IMC Planning Process | SRJ Marketing Communications.” </a:t>
            </a:r>
            <a:r>
              <a:rPr lang="en-GB" sz="1600" i="1" dirty="0">
                <a:effectLst/>
                <a:latin typeface="Times New Roman" panose="02020603050405020304" pitchFamily="18" charset="0"/>
              </a:rPr>
              <a:t>Srj.net</a:t>
            </a:r>
            <a:r>
              <a:rPr lang="en-GB" sz="1600" dirty="0">
                <a:effectLst/>
                <a:latin typeface="Times New Roman" panose="02020603050405020304" pitchFamily="18" charset="0"/>
              </a:rPr>
              <a:t>, 2019, www.srj.net/6-steps-in-the-imc-planning-process/.</a:t>
            </a:r>
          </a:p>
          <a:p>
            <a:pPr marL="457200" indent="-457200">
              <a:lnSpc>
                <a:spcPct val="200000"/>
              </a:lnSpc>
            </a:pPr>
            <a:r>
              <a:rPr lang="en-GB" sz="1600" dirty="0">
                <a:effectLst/>
                <a:latin typeface="Times New Roman" panose="02020603050405020304" pitchFamily="18" charset="0"/>
              </a:rPr>
              <a:t>“The Advertising Association.” </a:t>
            </a:r>
            <a:r>
              <a:rPr lang="en-GB" sz="1600" i="1" dirty="0">
                <a:effectLst/>
                <a:latin typeface="Times New Roman" panose="02020603050405020304" pitchFamily="18" charset="0"/>
              </a:rPr>
              <a:t>Advertising Association</a:t>
            </a:r>
            <a:r>
              <a:rPr lang="en-GB" sz="1600" dirty="0">
                <a:effectLst/>
                <a:latin typeface="Times New Roman" panose="02020603050405020304" pitchFamily="18" charset="0"/>
              </a:rPr>
              <a:t>, adassoc.org.uk/.</a:t>
            </a:r>
          </a:p>
          <a:p>
            <a:endParaRPr lang="en-GB" dirty="0"/>
          </a:p>
        </p:txBody>
      </p:sp>
      <p:sp>
        <p:nvSpPr>
          <p:cNvPr id="4" name="Date Placeholder 3">
            <a:extLst>
              <a:ext uri="{FF2B5EF4-FFF2-40B4-BE49-F238E27FC236}">
                <a16:creationId xmlns:a16="http://schemas.microsoft.com/office/drawing/2014/main" id="{7431319A-FB25-CE51-271E-A93A65F2F485}"/>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5827305A-CE14-EB2A-F169-CEAB1E44BC2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318934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2329</TotalTime>
  <Words>904</Words>
  <Application>Microsoft Office PowerPoint</Application>
  <PresentationFormat>On-screen Show (4:3)</PresentationFormat>
  <Paragraphs>87</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Myriad Pro</vt:lpstr>
      <vt:lpstr>Arial</vt:lpstr>
      <vt:lpstr>Georgia</vt:lpstr>
      <vt:lpstr>Times New Roman</vt:lpstr>
      <vt:lpstr>Verdana</vt:lpstr>
      <vt:lpstr>Wingdings</vt:lpstr>
      <vt:lpstr>20140311PresentationUWTSDTemplate</vt:lpstr>
      <vt:lpstr>LCBB5015</vt:lpstr>
      <vt:lpstr>Learning Objectives</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150</cp:revision>
  <cp:lastPrinted>2018-07-09T15:27:01Z</cp:lastPrinted>
  <dcterms:created xsi:type="dcterms:W3CDTF">2002-10-07T19:43:58Z</dcterms:created>
  <dcterms:modified xsi:type="dcterms:W3CDTF">2024-09-18T09:55:47Z</dcterms:modified>
</cp:coreProperties>
</file>